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4" r:id="rId2"/>
    <p:sldMasterId id="2147483686" r:id="rId3"/>
    <p:sldMasterId id="2147483688" r:id="rId4"/>
    <p:sldMasterId id="2147483690" r:id="rId5"/>
    <p:sldMasterId id="2147483698" r:id="rId6"/>
    <p:sldMasterId id="2147483700" r:id="rId7"/>
    <p:sldMasterId id="2147483702" r:id="rId8"/>
    <p:sldMasterId id="2147483704" r:id="rId9"/>
    <p:sldMasterId id="2147483706" r:id="rId10"/>
    <p:sldMasterId id="2147483708" r:id="rId11"/>
    <p:sldMasterId id="2147483710" r:id="rId12"/>
    <p:sldMasterId id="2147483712" r:id="rId13"/>
    <p:sldMasterId id="2147483714" r:id="rId14"/>
    <p:sldMasterId id="2147483716" r:id="rId15"/>
    <p:sldMasterId id="2147483718" r:id="rId16"/>
  </p:sldMasterIdLst>
  <p:notesMasterIdLst>
    <p:notesMasterId r:id="rId63"/>
  </p:notesMasterIdLst>
  <p:handoutMasterIdLst>
    <p:handoutMasterId r:id="rId64"/>
  </p:handoutMasterIdLst>
  <p:sldIdLst>
    <p:sldId id="614" r:id="rId17"/>
    <p:sldId id="612" r:id="rId18"/>
    <p:sldId id="616" r:id="rId19"/>
    <p:sldId id="618" r:id="rId20"/>
    <p:sldId id="619" r:id="rId21"/>
    <p:sldId id="620" r:id="rId22"/>
    <p:sldId id="621" r:id="rId23"/>
    <p:sldId id="625" r:id="rId24"/>
    <p:sldId id="626" r:id="rId25"/>
    <p:sldId id="627" r:id="rId26"/>
    <p:sldId id="628" r:id="rId27"/>
    <p:sldId id="629" r:id="rId28"/>
    <p:sldId id="630" r:id="rId29"/>
    <p:sldId id="631" r:id="rId30"/>
    <p:sldId id="632" r:id="rId31"/>
    <p:sldId id="633" r:id="rId32"/>
    <p:sldId id="634" r:id="rId33"/>
    <p:sldId id="635" r:id="rId34"/>
    <p:sldId id="617" r:id="rId35"/>
    <p:sldId id="648" r:id="rId36"/>
    <p:sldId id="650" r:id="rId37"/>
    <p:sldId id="638" r:id="rId38"/>
    <p:sldId id="639" r:id="rId39"/>
    <p:sldId id="642" r:id="rId40"/>
    <p:sldId id="640" r:id="rId41"/>
    <p:sldId id="641" r:id="rId42"/>
    <p:sldId id="605" r:id="rId43"/>
    <p:sldId id="589" r:id="rId44"/>
    <p:sldId id="643" r:id="rId45"/>
    <p:sldId id="644" r:id="rId46"/>
    <p:sldId id="645" r:id="rId47"/>
    <p:sldId id="646" r:id="rId48"/>
    <p:sldId id="652" r:id="rId49"/>
    <p:sldId id="647" r:id="rId50"/>
    <p:sldId id="592" r:id="rId51"/>
    <p:sldId id="593" r:id="rId52"/>
    <p:sldId id="651" r:id="rId53"/>
    <p:sldId id="607" r:id="rId54"/>
    <p:sldId id="613" r:id="rId55"/>
    <p:sldId id="653" r:id="rId56"/>
    <p:sldId id="654" r:id="rId57"/>
    <p:sldId id="655" r:id="rId58"/>
    <p:sldId id="656" r:id="rId59"/>
    <p:sldId id="658" r:id="rId60"/>
    <p:sldId id="659" r:id="rId61"/>
    <p:sldId id="636" r:id="rId62"/>
  </p:sldIdLst>
  <p:sldSz cx="10287000" cy="6858000" type="35mm"/>
  <p:notesSz cx="6856413" cy="9234488"/>
  <p:defaultTextStyle>
    <a:defPPr>
      <a:defRPr lang="en-US"/>
    </a:defPPr>
    <a:lvl1pPr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2400" i="1" kern="1200">
        <a:solidFill>
          <a:schemeClr val="tx1"/>
        </a:solidFill>
        <a:latin typeface="Trebuchet MS" panose="020B0603020202020204" pitchFamily="34" charset="0"/>
        <a:ea typeface="+mn-ea"/>
        <a:cs typeface="+mn-cs"/>
      </a:defRPr>
    </a:lvl5pPr>
    <a:lvl6pPr marL="2286000" algn="l" defTabSz="914400" rtl="0" eaLnBrk="1" latinLnBrk="0" hangingPunct="1">
      <a:defRPr sz="2400" i="1" kern="1200">
        <a:solidFill>
          <a:schemeClr val="tx1"/>
        </a:solidFill>
        <a:latin typeface="Trebuchet MS" panose="020B0603020202020204" pitchFamily="34" charset="0"/>
        <a:ea typeface="+mn-ea"/>
        <a:cs typeface="+mn-cs"/>
      </a:defRPr>
    </a:lvl6pPr>
    <a:lvl7pPr marL="2743200" algn="l" defTabSz="914400" rtl="0" eaLnBrk="1" latinLnBrk="0" hangingPunct="1">
      <a:defRPr sz="2400" i="1" kern="1200">
        <a:solidFill>
          <a:schemeClr val="tx1"/>
        </a:solidFill>
        <a:latin typeface="Trebuchet MS" panose="020B0603020202020204" pitchFamily="34" charset="0"/>
        <a:ea typeface="+mn-ea"/>
        <a:cs typeface="+mn-cs"/>
      </a:defRPr>
    </a:lvl7pPr>
    <a:lvl8pPr marL="3200400" algn="l" defTabSz="914400" rtl="0" eaLnBrk="1" latinLnBrk="0" hangingPunct="1">
      <a:defRPr sz="2400" i="1" kern="1200">
        <a:solidFill>
          <a:schemeClr val="tx1"/>
        </a:solidFill>
        <a:latin typeface="Trebuchet MS" panose="020B0603020202020204" pitchFamily="34" charset="0"/>
        <a:ea typeface="+mn-ea"/>
        <a:cs typeface="+mn-cs"/>
      </a:defRPr>
    </a:lvl8pPr>
    <a:lvl9pPr marL="3657600" algn="l" defTabSz="914400" rtl="0" eaLnBrk="1" latinLnBrk="0" hangingPunct="1">
      <a:defRPr sz="2400" i="1"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xmlns="">
        <p15:guide id="1" orient="horz" pos="2256">
          <p15:clr>
            <a:srgbClr val="A4A3A4"/>
          </p15:clr>
        </p15:guide>
        <p15:guide id="2" pos="3216">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FF00"/>
    <a:srgbClr val="FF66FF"/>
    <a:srgbClr val="00FFFF"/>
    <a:srgbClr val="CCFF33"/>
    <a:srgbClr val="FF9933"/>
    <a:srgbClr val="FFFF00"/>
    <a:srgbClr val="663300"/>
    <a:srgbClr val="00006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918" autoAdjust="0"/>
  </p:normalViewPr>
  <p:slideViewPr>
    <p:cSldViewPr>
      <p:cViewPr>
        <p:scale>
          <a:sx n="60" d="100"/>
          <a:sy n="60" d="100"/>
        </p:scale>
        <p:origin x="-36" y="-216"/>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480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a:solidFill>
                  <a:srgbClr val="800000"/>
                </a:solidFill>
                <a:latin typeface="Times New Roman" pitchFamily="1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a:solidFill>
                  <a:srgbClr val="800000"/>
                </a:solidFill>
                <a:latin typeface="Times New Roman" panose="02020603050405020304" pitchFamily="18" charset="0"/>
                <a:cs typeface="Times New Roman" panose="02020603050405020304" pitchFamily="18" charset="0"/>
              </a:defRPr>
            </a:lvl1pPr>
          </a:lstStyle>
          <a:p>
            <a:fld id="{198DE01B-FCC1-42DD-9922-DEC62A39D5E6}" type="slidenum">
              <a:rPr lang="ar-BH" altLang="en-US"/>
              <a:pPr/>
              <a:t>‹#›</a:t>
            </a:fld>
            <a:endParaRPr lang="en-US" altLang="en-US"/>
          </a:p>
        </p:txBody>
      </p:sp>
    </p:spTree>
    <p:extLst>
      <p:ext uri="{BB962C8B-B14F-4D97-AF65-F5344CB8AC3E}">
        <p14:creationId xmlns:p14="http://schemas.microsoft.com/office/powerpoint/2010/main" val="1396077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fld id="{337F15F5-694C-4EB1-AA36-54DA2551A9D0}"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874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10</a:t>
            </a:fld>
            <a:endParaRPr lang="en-US" altLang="en-US"/>
          </a:p>
        </p:txBody>
      </p:sp>
    </p:spTree>
    <p:extLst>
      <p:ext uri="{BB962C8B-B14F-4D97-AF65-F5344CB8AC3E}">
        <p14:creationId xmlns:p14="http://schemas.microsoft.com/office/powerpoint/2010/main" val="2314748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11</a:t>
            </a:fld>
            <a:endParaRPr lang="en-US" altLang="en-US"/>
          </a:p>
        </p:txBody>
      </p:sp>
    </p:spTree>
    <p:extLst>
      <p:ext uri="{BB962C8B-B14F-4D97-AF65-F5344CB8AC3E}">
        <p14:creationId xmlns:p14="http://schemas.microsoft.com/office/powerpoint/2010/main" val="2099932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12</a:t>
            </a:fld>
            <a:endParaRPr lang="en-US" altLang="en-US"/>
          </a:p>
        </p:txBody>
      </p:sp>
    </p:spTree>
    <p:extLst>
      <p:ext uri="{BB962C8B-B14F-4D97-AF65-F5344CB8AC3E}">
        <p14:creationId xmlns:p14="http://schemas.microsoft.com/office/powerpoint/2010/main" val="16491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13</a:t>
            </a:fld>
            <a:endParaRPr lang="en-US" altLang="en-US"/>
          </a:p>
        </p:txBody>
      </p:sp>
    </p:spTree>
    <p:extLst>
      <p:ext uri="{BB962C8B-B14F-4D97-AF65-F5344CB8AC3E}">
        <p14:creationId xmlns:p14="http://schemas.microsoft.com/office/powerpoint/2010/main" val="200073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14</a:t>
            </a:fld>
            <a:endParaRPr lang="en-US" altLang="en-US"/>
          </a:p>
        </p:txBody>
      </p:sp>
    </p:spTree>
    <p:extLst>
      <p:ext uri="{BB962C8B-B14F-4D97-AF65-F5344CB8AC3E}">
        <p14:creationId xmlns:p14="http://schemas.microsoft.com/office/powerpoint/2010/main" val="333102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15</a:t>
            </a:fld>
            <a:endParaRPr lang="en-US" altLang="en-US"/>
          </a:p>
        </p:txBody>
      </p:sp>
    </p:spTree>
    <p:extLst>
      <p:ext uri="{BB962C8B-B14F-4D97-AF65-F5344CB8AC3E}">
        <p14:creationId xmlns:p14="http://schemas.microsoft.com/office/powerpoint/2010/main" val="268567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16</a:t>
            </a:fld>
            <a:endParaRPr lang="en-US" altLang="en-US"/>
          </a:p>
        </p:txBody>
      </p:sp>
    </p:spTree>
    <p:extLst>
      <p:ext uri="{BB962C8B-B14F-4D97-AF65-F5344CB8AC3E}">
        <p14:creationId xmlns:p14="http://schemas.microsoft.com/office/powerpoint/2010/main" val="3889607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17</a:t>
            </a:fld>
            <a:endParaRPr lang="en-US" altLang="en-US"/>
          </a:p>
        </p:txBody>
      </p:sp>
    </p:spTree>
    <p:extLst>
      <p:ext uri="{BB962C8B-B14F-4D97-AF65-F5344CB8AC3E}">
        <p14:creationId xmlns:p14="http://schemas.microsoft.com/office/powerpoint/2010/main" val="748535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18</a:t>
            </a:fld>
            <a:endParaRPr lang="en-US" altLang="en-US"/>
          </a:p>
        </p:txBody>
      </p:sp>
    </p:spTree>
    <p:extLst>
      <p:ext uri="{BB962C8B-B14F-4D97-AF65-F5344CB8AC3E}">
        <p14:creationId xmlns:p14="http://schemas.microsoft.com/office/powerpoint/2010/main" val="2464803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19</a:t>
            </a:fld>
            <a:endParaRPr lang="en-US" altLang="en-US"/>
          </a:p>
        </p:txBody>
      </p:sp>
    </p:spTree>
    <p:extLst>
      <p:ext uri="{BB962C8B-B14F-4D97-AF65-F5344CB8AC3E}">
        <p14:creationId xmlns:p14="http://schemas.microsoft.com/office/powerpoint/2010/main" val="371218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2</a:t>
            </a:fld>
            <a:endParaRPr lang="en-US" altLang="en-US"/>
          </a:p>
        </p:txBody>
      </p:sp>
    </p:spTree>
    <p:extLst>
      <p:ext uri="{BB962C8B-B14F-4D97-AF65-F5344CB8AC3E}">
        <p14:creationId xmlns:p14="http://schemas.microsoft.com/office/powerpoint/2010/main" val="236850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3</a:t>
            </a:fld>
            <a:endParaRPr lang="en-US" altLang="en-US"/>
          </a:p>
        </p:txBody>
      </p:sp>
    </p:spTree>
    <p:extLst>
      <p:ext uri="{BB962C8B-B14F-4D97-AF65-F5344CB8AC3E}">
        <p14:creationId xmlns:p14="http://schemas.microsoft.com/office/powerpoint/2010/main" val="34184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3BF5826E-FD68-4B80-A86F-31B0D627BCE2}" type="slidenum">
              <a:rPr lang="ar-BH" altLang="en-US" sz="1000">
                <a:solidFill>
                  <a:srgbClr val="800000"/>
                </a:solidFill>
                <a:latin typeface="Times New Roman" panose="02020603050405020304" pitchFamily="18" charset="0"/>
              </a:rPr>
              <a:pPr/>
              <a:t>4</a:t>
            </a:fld>
            <a:endParaRPr lang="en-US" altLang="en-US" sz="1000">
              <a:solidFill>
                <a:srgbClr val="800000"/>
              </a:solidFill>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8559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DD2AECC3-017C-48FA-AA97-F54745AC05F8}" type="slidenum">
              <a:rPr lang="ar-BH" altLang="en-US" sz="1000">
                <a:solidFill>
                  <a:srgbClr val="800000"/>
                </a:solidFill>
                <a:latin typeface="Times New Roman" panose="02020603050405020304" pitchFamily="18" charset="0"/>
              </a:rPr>
              <a:pPr/>
              <a:t>5</a:t>
            </a:fld>
            <a:endParaRPr lang="en-US" altLang="en-US" sz="1000">
              <a:solidFill>
                <a:srgbClr val="800000"/>
              </a:solidFil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484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fld id="{E071DDCE-1BBE-438C-B43C-B9BCD818460B}" type="slidenum">
              <a:rPr lang="ar-BH" altLang="en-US" sz="1000">
                <a:solidFill>
                  <a:srgbClr val="800000"/>
                </a:solidFill>
                <a:latin typeface="Times New Roman" panose="02020603050405020304" pitchFamily="18" charset="0"/>
              </a:rPr>
              <a:pPr/>
              <a:t>6</a:t>
            </a:fld>
            <a:endParaRPr lang="en-US" altLang="en-US" sz="1000">
              <a:solidFill>
                <a:srgbClr val="800000"/>
              </a:solidFill>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1220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7</a:t>
            </a:fld>
            <a:endParaRPr lang="en-US" altLang="en-US"/>
          </a:p>
        </p:txBody>
      </p:sp>
    </p:spTree>
    <p:extLst>
      <p:ext uri="{BB962C8B-B14F-4D97-AF65-F5344CB8AC3E}">
        <p14:creationId xmlns:p14="http://schemas.microsoft.com/office/powerpoint/2010/main" val="4137123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8</a:t>
            </a:fld>
            <a:endParaRPr lang="en-US" altLang="en-US"/>
          </a:p>
        </p:txBody>
      </p:sp>
    </p:spTree>
    <p:extLst>
      <p:ext uri="{BB962C8B-B14F-4D97-AF65-F5344CB8AC3E}">
        <p14:creationId xmlns:p14="http://schemas.microsoft.com/office/powerpoint/2010/main" val="241172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198DE01B-FCC1-42DD-9922-DEC62A39D5E6}" type="slidenum">
              <a:rPr lang="ar-BH" altLang="en-US" smtClean="0"/>
              <a:pPr/>
              <a:t>9</a:t>
            </a:fld>
            <a:endParaRPr lang="en-US" altLang="en-US"/>
          </a:p>
        </p:txBody>
      </p:sp>
    </p:spTree>
    <p:extLst>
      <p:ext uri="{BB962C8B-B14F-4D97-AF65-F5344CB8AC3E}">
        <p14:creationId xmlns:p14="http://schemas.microsoft.com/office/powerpoint/2010/main" val="275183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820EA9A6-A87B-4844-8F1B-3AB3FE056997}" type="slidenum">
              <a:rPr lang="ar-BH" altLang="en-US"/>
              <a:pPr/>
              <a:t>‹#›</a:t>
            </a:fld>
            <a:endParaRPr lang="en-US" altLang="en-US"/>
          </a:p>
        </p:txBody>
      </p:sp>
    </p:spTree>
    <p:extLst>
      <p:ext uri="{BB962C8B-B14F-4D97-AF65-F5344CB8AC3E}">
        <p14:creationId xmlns:p14="http://schemas.microsoft.com/office/powerpoint/2010/main" val="10711491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400BBEA-AFCF-4749-A8D4-CE87D4329297}" type="slidenum">
              <a:rPr lang="ar-BH" altLang="en-US"/>
              <a:pPr/>
              <a:t>‹#›</a:t>
            </a:fld>
            <a:endParaRPr lang="en-US" altLang="en-US"/>
          </a:p>
        </p:txBody>
      </p:sp>
    </p:spTree>
    <p:extLst>
      <p:ext uri="{BB962C8B-B14F-4D97-AF65-F5344CB8AC3E}">
        <p14:creationId xmlns:p14="http://schemas.microsoft.com/office/powerpoint/2010/main" val="32566699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483B0A92-D898-4AC8-9FE8-9D91416AC19F}" type="slidenum">
              <a:rPr lang="ar-BH" altLang="en-US"/>
              <a:pPr/>
              <a:t>‹#›</a:t>
            </a:fld>
            <a:endParaRPr lang="en-US" altLang="en-US"/>
          </a:p>
        </p:txBody>
      </p:sp>
    </p:spTree>
    <p:extLst>
      <p:ext uri="{BB962C8B-B14F-4D97-AF65-F5344CB8AC3E}">
        <p14:creationId xmlns:p14="http://schemas.microsoft.com/office/powerpoint/2010/main" val="21303181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585166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597952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917646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11791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241598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956136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759285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964965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7E5C8DFE-684C-49BB-9508-0CAE5AB7C110}" type="slidenum">
              <a:rPr lang="ar-BH" altLang="en-US"/>
              <a:pPr/>
              <a:t>‹#›</a:t>
            </a:fld>
            <a:endParaRPr lang="en-US" altLang="en-US"/>
          </a:p>
        </p:txBody>
      </p:sp>
    </p:spTree>
    <p:extLst>
      <p:ext uri="{BB962C8B-B14F-4D97-AF65-F5344CB8AC3E}">
        <p14:creationId xmlns:p14="http://schemas.microsoft.com/office/powerpoint/2010/main" val="231280697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137544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78615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437476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047955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542445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20566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B2AF28F7-EB26-4398-83F1-3A4336CF9FA5}"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67107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EEF1D8D-8B30-4630-A578-532874FCA907}" type="slidenum">
              <a:rPr lang="ar-BH" altLang="en-US"/>
              <a:pPr/>
              <a:t>‹#›</a:t>
            </a:fld>
            <a:endParaRPr lang="en-US" altLang="en-US"/>
          </a:p>
        </p:txBody>
      </p:sp>
    </p:spTree>
    <p:extLst>
      <p:ext uri="{BB962C8B-B14F-4D97-AF65-F5344CB8AC3E}">
        <p14:creationId xmlns:p14="http://schemas.microsoft.com/office/powerpoint/2010/main" val="29007473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7F9C4FD-E7FE-451A-88B3-C52435263FBE}" type="slidenum">
              <a:rPr lang="ar-BH" altLang="en-US"/>
              <a:pPr/>
              <a:t>‹#›</a:t>
            </a:fld>
            <a:endParaRPr lang="en-US" altLang="en-US"/>
          </a:p>
        </p:txBody>
      </p:sp>
    </p:spTree>
    <p:extLst>
      <p:ext uri="{BB962C8B-B14F-4D97-AF65-F5344CB8AC3E}">
        <p14:creationId xmlns:p14="http://schemas.microsoft.com/office/powerpoint/2010/main" val="35603973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5E359C28-A0C9-4EEC-AA4A-43E89F8D8DBF}" type="slidenum">
              <a:rPr lang="ar-BH" altLang="en-US"/>
              <a:pPr/>
              <a:t>‹#›</a:t>
            </a:fld>
            <a:endParaRPr lang="en-US" altLang="en-US"/>
          </a:p>
        </p:txBody>
      </p:sp>
    </p:spTree>
    <p:extLst>
      <p:ext uri="{BB962C8B-B14F-4D97-AF65-F5344CB8AC3E}">
        <p14:creationId xmlns:p14="http://schemas.microsoft.com/office/powerpoint/2010/main" val="7051772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A8824E9E-B4D5-4EAC-B858-67ECF8EECD7C}" type="slidenum">
              <a:rPr lang="ar-BH" altLang="en-US"/>
              <a:pPr/>
              <a:t>‹#›</a:t>
            </a:fld>
            <a:endParaRPr lang="en-US" altLang="en-US"/>
          </a:p>
        </p:txBody>
      </p:sp>
    </p:spTree>
    <p:extLst>
      <p:ext uri="{BB962C8B-B14F-4D97-AF65-F5344CB8AC3E}">
        <p14:creationId xmlns:p14="http://schemas.microsoft.com/office/powerpoint/2010/main" val="26954330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48D8DA35-CDD4-4B73-88A4-F97018749F5E}" type="slidenum">
              <a:rPr lang="ar-BH" altLang="en-US"/>
              <a:pPr/>
              <a:t>‹#›</a:t>
            </a:fld>
            <a:endParaRPr lang="en-US" altLang="en-US"/>
          </a:p>
        </p:txBody>
      </p:sp>
    </p:spTree>
    <p:extLst>
      <p:ext uri="{BB962C8B-B14F-4D97-AF65-F5344CB8AC3E}">
        <p14:creationId xmlns:p14="http://schemas.microsoft.com/office/powerpoint/2010/main" val="6138466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40A451C0-D735-4C0A-B2AF-839DD73D9E88}" type="slidenum">
              <a:rPr lang="ar-BH" altLang="en-US"/>
              <a:pPr/>
              <a:t>‹#›</a:t>
            </a:fld>
            <a:endParaRPr lang="en-US" altLang="en-US"/>
          </a:p>
        </p:txBody>
      </p:sp>
    </p:spTree>
    <p:extLst>
      <p:ext uri="{BB962C8B-B14F-4D97-AF65-F5344CB8AC3E}">
        <p14:creationId xmlns:p14="http://schemas.microsoft.com/office/powerpoint/2010/main" val="12826605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9FA29348-AE74-4662-81AC-6E1AEF203ADC}" type="slidenum">
              <a:rPr lang="ar-BH" altLang="en-US"/>
              <a:pPr/>
              <a:t>‹#›</a:t>
            </a:fld>
            <a:endParaRPr lang="en-US" altLang="en-US"/>
          </a:p>
        </p:txBody>
      </p:sp>
    </p:spTree>
    <p:extLst>
      <p:ext uri="{BB962C8B-B14F-4D97-AF65-F5344CB8AC3E}">
        <p14:creationId xmlns:p14="http://schemas.microsoft.com/office/powerpoint/2010/main" val="14898715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E5B36456-0B4C-4A40-A52D-74EA12AE6880}"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36095591"/>
      </p:ext>
    </p:extLst>
  </p:cSld>
  <p:clrMap bg1="dk2" tx1="lt1" bg2="dk1" tx2="lt2" accent1="accent1" accent2="accent2" accent3="accent3" accent4="accent4" accent5="accent5" accent6="accent6" hlink="hlink" folHlink="folHlink"/>
  <p:sldLayoutIdLst>
    <p:sldLayoutId id="2147483707"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14967484"/>
      </p:ext>
    </p:extLst>
  </p:cSld>
  <p:clrMap bg1="dk2" tx1="lt1" bg2="dk1" tx2="lt2" accent1="accent1" accent2="accent2" accent3="accent3" accent4="accent4" accent5="accent5" accent6="accent6" hlink="hlink" folHlink="folHlink"/>
  <p:sldLayoutIdLst>
    <p:sldLayoutId id="214748370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80304795"/>
      </p:ext>
    </p:extLst>
  </p:cSld>
  <p:clrMap bg1="dk2" tx1="lt1" bg2="dk1" tx2="lt2" accent1="accent1" accent2="accent2" accent3="accent3" accent4="accent4" accent5="accent5" accent6="accent6" hlink="hlink" folHlink="folHlink"/>
  <p:sldLayoutIdLst>
    <p:sldLayoutId id="214748371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57063567"/>
      </p:ext>
    </p:extLst>
  </p:cSld>
  <p:clrMap bg1="dk2" tx1="lt1" bg2="dk1" tx2="lt2" accent1="accent1" accent2="accent2" accent3="accent3" accent4="accent4" accent5="accent5" accent6="accent6" hlink="hlink" folHlink="folHlink"/>
  <p:sldLayoutIdLst>
    <p:sldLayoutId id="2147483713"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25891654"/>
      </p:ext>
    </p:extLst>
  </p:cSld>
  <p:clrMap bg1="dk2" tx1="lt1" bg2="dk1" tx2="lt2" accent1="accent1" accent2="accent2" accent3="accent3" accent4="accent4" accent5="accent5" accent6="accent6" hlink="hlink" folHlink="folHlink"/>
  <p:sldLayoutIdLst>
    <p:sldLayoutId id="2147483715"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24984328"/>
      </p:ext>
    </p:extLst>
  </p:cSld>
  <p:clrMap bg1="dk2" tx1="lt1" bg2="dk1" tx2="lt2" accent1="accent1" accent2="accent2" accent3="accent3" accent4="accent4" accent5="accent5" accent6="accent6" hlink="hlink" folHlink="folHlink"/>
  <p:sldLayoutIdLst>
    <p:sldLayoutId id="2147483717"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68462383"/>
      </p:ext>
    </p:extLst>
  </p:cSld>
  <p:clrMap bg1="dk2" tx1="lt1" bg2="dk1" tx2="lt2" accent1="accent1" accent2="accent2" accent3="accent3" accent4="accent4" accent5="accent5" accent6="accent6" hlink="hlink" folHlink="folHlink"/>
  <p:sldLayoutIdLst>
    <p:sldLayoutId id="214748371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15866772"/>
      </p:ext>
    </p:extLst>
  </p:cSld>
  <p:clrMap bg1="dk2" tx1="lt1" bg2="dk1" tx2="lt2" accent1="accent1" accent2="accent2" accent3="accent3" accent4="accent4" accent5="accent5" accent6="accent6" hlink="hlink" folHlink="folHlink"/>
  <p:sldLayoutIdLst>
    <p:sldLayoutId id="2147483685"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76004626"/>
      </p:ext>
    </p:extLst>
  </p:cSld>
  <p:clrMap bg1="dk2" tx1="lt1" bg2="dk1" tx2="lt2" accent1="accent1" accent2="accent2" accent3="accent3" accent4="accent4" accent5="accent5" accent6="accent6" hlink="hlink" folHlink="folHlink"/>
  <p:sldLayoutIdLst>
    <p:sldLayoutId id="2147483687"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46285869"/>
      </p:ext>
    </p:extLst>
  </p:cSld>
  <p:clrMap bg1="dk2" tx1="lt1" bg2="dk1" tx2="lt2" accent1="accent1" accent2="accent2" accent3="accent3" accent4="accent4" accent5="accent5" accent6="accent6" hlink="hlink" folHlink="folHlink"/>
  <p:sldLayoutIdLst>
    <p:sldLayoutId id="214748368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57086163"/>
      </p:ext>
    </p:extLst>
  </p:cSld>
  <p:clrMap bg1="dk2" tx1="lt1" bg2="dk1" tx2="lt2" accent1="accent1" accent2="accent2" accent3="accent3" accent4="accent4" accent5="accent5" accent6="accent6" hlink="hlink" folHlink="folHlink"/>
  <p:sldLayoutIdLst>
    <p:sldLayoutId id="214748369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66949860"/>
      </p:ext>
    </p:extLst>
  </p:cSld>
  <p:clrMap bg1="dk2" tx1="lt1" bg2="dk1" tx2="lt2" accent1="accent1" accent2="accent2" accent3="accent3" accent4="accent4" accent5="accent5" accent6="accent6" hlink="hlink" folHlink="folHlink"/>
  <p:sldLayoutIdLst>
    <p:sldLayoutId id="214748369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62849203"/>
      </p:ext>
    </p:extLst>
  </p:cSld>
  <p:clrMap bg1="dk2" tx1="lt1" bg2="dk1" tx2="lt2" accent1="accent1" accent2="accent2" accent3="accent3" accent4="accent4" accent5="accent5" accent6="accent6" hlink="hlink" folHlink="folHlink"/>
  <p:sldLayoutIdLst>
    <p:sldLayoutId id="214748370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67324545"/>
      </p:ext>
    </p:extLst>
  </p:cSld>
  <p:clrMap bg1="dk2" tx1="lt1" bg2="dk1" tx2="lt2" accent1="accent1" accent2="accent2" accent3="accent3" accent4="accent4" accent5="accent5" accent6="accent6" hlink="hlink" folHlink="folHlink"/>
  <p:sldLayoutIdLst>
    <p:sldLayoutId id="2147483703"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rgbClr val="000000"/>
            </a:gs>
            <a:gs pos="88000">
              <a:srgbClr val="000066"/>
            </a:gs>
            <a:gs pos="100000">
              <a:srgbClr val="181CC7"/>
            </a:gs>
          </a:gsLst>
          <a:lin ang="5400000" scaled="0"/>
          <a:tileRect/>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sz="340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D46B328C-4350-45E4-AFC2-BE48F958DA90}"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31325193"/>
      </p:ext>
    </p:extLst>
  </p:cSld>
  <p:clrMap bg1="dk2" tx1="lt1" bg2="dk1" tx2="lt2" accent1="accent1" accent2="accent2" accent3="accent3" accent4="accent4" accent5="accent5" accent6="accent6" hlink="hlink" folHlink="folHlink"/>
  <p:sldLayoutIdLst>
    <p:sldLayoutId id="2147483705"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6" name="Picture 5" descr="he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9525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Grp="1" noChangeArrowheads="1"/>
          </p:cNvSpPr>
          <p:nvPr/>
        </p:nvSpPr>
        <p:spPr bwMode="auto">
          <a:xfrm>
            <a:off x="0" y="1295400"/>
            <a:ext cx="10287000" cy="5105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defRPr/>
            </a:pPr>
            <a:r>
              <a:rPr lang="en-US" sz="6000" b="1" i="0" dirty="0" smtClean="0">
                <a:solidFill>
                  <a:srgbClr val="00FFFF"/>
                </a:solidFill>
                <a:effectLst/>
                <a:latin typeface="Calibri" pitchFamily="34" charset="0"/>
                <a:cs typeface="Calibri" pitchFamily="34" charset="0"/>
              </a:rPr>
              <a:t>Cardiovascular Block</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5500" b="1" i="0" dirty="0" smtClean="0">
                <a:solidFill>
                  <a:srgbClr val="FF0000"/>
                </a:solidFill>
                <a:effectLst/>
                <a:latin typeface="Calibri" pitchFamily="34" charset="0"/>
                <a:cs typeface="Calibri" pitchFamily="34" charset="0"/>
              </a:rPr>
              <a:t>Physiology</a:t>
            </a:r>
            <a:r>
              <a:rPr lang="en-US" sz="5400" b="1" i="0" dirty="0" smtClean="0">
                <a:effectLst/>
                <a:latin typeface="Calibri" pitchFamily="34" charset="0"/>
                <a:cs typeface="Calibri" pitchFamily="34" charset="0"/>
              </a:rPr>
              <a:t/>
            </a:r>
            <a:br>
              <a:rPr lang="en-US" sz="5400" b="1" i="0" dirty="0" smtClean="0">
                <a:effectLst/>
                <a:latin typeface="Calibri" pitchFamily="34" charset="0"/>
                <a:cs typeface="Calibri" pitchFamily="34" charset="0"/>
              </a:rPr>
            </a:br>
            <a:r>
              <a:rPr lang="en-US" sz="5400" b="1" i="0" dirty="0">
                <a:effectLst/>
                <a:latin typeface="Calibri" pitchFamily="34" charset="0"/>
                <a:cs typeface="Calibri" pitchFamily="34" charset="0"/>
              </a:rPr>
              <a:t/>
            </a:r>
            <a:br>
              <a:rPr lang="en-US" sz="5400" b="1" i="0" dirty="0">
                <a:effectLst/>
                <a:latin typeface="Calibri" pitchFamily="34" charset="0"/>
                <a:cs typeface="Calibri" pitchFamily="34" charset="0"/>
              </a:rPr>
            </a:br>
            <a:r>
              <a:rPr lang="en-US" sz="5000" b="1" i="0" dirty="0" smtClean="0">
                <a:solidFill>
                  <a:srgbClr val="FFC000"/>
                </a:solidFill>
                <a:effectLst/>
                <a:latin typeface="Calibri" pitchFamily="34" charset="0"/>
                <a:cs typeface="Calibri" pitchFamily="34" charset="0"/>
              </a:rPr>
              <a:t>Coronary Circulation</a:t>
            </a:r>
          </a:p>
        </p:txBody>
      </p:sp>
      <p:pic>
        <p:nvPicPr>
          <p:cNvPr id="8" name="Picture 7" descr="https://www.amazing-animations.com/animations/heart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228600"/>
            <a:ext cx="809625" cy="1154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152400"/>
            <a:ext cx="10287000" cy="14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4400" b="1" i="0" dirty="0">
                <a:solidFill>
                  <a:srgbClr val="FAFD00"/>
                </a:solidFill>
                <a:latin typeface="Calibri" panose="020F0502020204030204" pitchFamily="34" charset="0"/>
              </a:rPr>
              <a:t>II- Metabolic regulation</a:t>
            </a:r>
          </a:p>
          <a:p>
            <a:pPr algn="ctr"/>
            <a:r>
              <a:rPr lang="en-GB" altLang="en-US" sz="4400" b="1" i="0" dirty="0">
                <a:solidFill>
                  <a:srgbClr val="FAFD00"/>
                </a:solidFill>
                <a:latin typeface="Calibri" panose="020F0502020204030204" pitchFamily="34" charset="0"/>
              </a:rPr>
              <a:t>Effects of oxygen</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1690688"/>
            <a:ext cx="5572125" cy="3567112"/>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647700" y="5412938"/>
            <a:ext cx="9067800" cy="1292662"/>
          </a:xfrm>
          <a:prstGeom prst="rect">
            <a:avLst/>
          </a:prstGeom>
          <a:noFill/>
          <a:ln w="9525">
            <a:noFill/>
            <a:miter lim="800000"/>
            <a:headEnd/>
            <a:tailEnd/>
          </a:ln>
        </p:spPr>
        <p:txBody>
          <a:bodyPr>
            <a:spAutoFit/>
          </a:bodyPr>
          <a:lstStyle/>
          <a:p>
            <a:pPr eaLnBrk="1" hangingPunct="1">
              <a:defRPr/>
            </a:pPr>
            <a:r>
              <a:rPr lang="en-US" sz="2600" b="1" i="0" dirty="0">
                <a:solidFill>
                  <a:srgbClr val="FF66FF"/>
                </a:solidFill>
                <a:latin typeface="Calibri" panose="020F0502020204030204" pitchFamily="34" charset="0"/>
              </a:rPr>
              <a:t>1. </a:t>
            </a:r>
            <a:r>
              <a:rPr lang="en-GB" sz="2600" b="1" i="0" dirty="0">
                <a:solidFill>
                  <a:srgbClr val="00FFFF"/>
                </a:solidFill>
                <a:latin typeface="Calibri" panose="020F0502020204030204" pitchFamily="34" charset="0"/>
              </a:rPr>
              <a:t>Under resting conditions, O</a:t>
            </a:r>
            <a:r>
              <a:rPr lang="en-GB" sz="2600" b="1" i="0" baseline="-25000" dirty="0">
                <a:solidFill>
                  <a:srgbClr val="00FFFF"/>
                </a:solidFill>
                <a:latin typeface="Calibri" panose="020F0502020204030204" pitchFamily="34" charset="0"/>
              </a:rPr>
              <a:t>2</a:t>
            </a:r>
            <a:r>
              <a:rPr lang="en-GB" sz="2600" b="1" i="0" dirty="0">
                <a:solidFill>
                  <a:srgbClr val="00FFFF"/>
                </a:solidFill>
                <a:latin typeface="Calibri" panose="020F0502020204030204" pitchFamily="34" charset="0"/>
              </a:rPr>
              <a:t> delivered to a tissue by blood is matched by removal to the metabolizing tissue</a:t>
            </a:r>
            <a:r>
              <a:rPr lang="en-US" sz="2600" b="1" dirty="0">
                <a:solidFill>
                  <a:srgbClr val="FFFFFF"/>
                </a:solidFill>
                <a:latin typeface="Calibri" panose="020F0502020204030204" pitchFamily="34" charset="0"/>
              </a:rPr>
              <a:t> </a:t>
            </a:r>
            <a:r>
              <a:rPr lang="en-US" sz="2600" b="1" i="0" dirty="0">
                <a:solidFill>
                  <a:srgbClr val="FFFF00"/>
                </a:solidFill>
                <a:latin typeface="Calibri" panose="020F0502020204030204" pitchFamily="34" charset="0"/>
              </a:rPr>
              <a:t>(Steady state O</a:t>
            </a:r>
            <a:r>
              <a:rPr lang="en-US" sz="2600" b="1" i="0" baseline="-25000" dirty="0">
                <a:solidFill>
                  <a:srgbClr val="FFFF00"/>
                </a:solidFill>
                <a:latin typeface="Calibri" panose="020F0502020204030204" pitchFamily="34" charset="0"/>
              </a:rPr>
              <a:t>2</a:t>
            </a:r>
            <a:r>
              <a:rPr lang="en-US" sz="2600" b="1" i="0" dirty="0">
                <a:solidFill>
                  <a:srgbClr val="FFFF00"/>
                </a:solidFill>
                <a:latin typeface="Calibri" panose="020F0502020204030204" pitchFamily="34" charset="0"/>
              </a:rPr>
              <a:t> delivery to the tissues)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1784350"/>
            <a:ext cx="4083050" cy="30480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7411" name="Text Box 4"/>
          <p:cNvSpPr txBox="1">
            <a:spLocks noChangeArrowheads="1"/>
          </p:cNvSpPr>
          <p:nvPr/>
        </p:nvSpPr>
        <p:spPr bwMode="auto">
          <a:xfrm>
            <a:off x="908050" y="5372100"/>
            <a:ext cx="40915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dirty="0">
                <a:solidFill>
                  <a:srgbClr val="FF66FF"/>
                </a:solidFill>
                <a:latin typeface="Calibri" panose="020F0502020204030204" pitchFamily="34" charset="0"/>
              </a:rPr>
              <a:t>2. Increase in metabolic rate</a:t>
            </a:r>
          </a:p>
        </p:txBody>
      </p:sp>
      <p:sp>
        <p:nvSpPr>
          <p:cNvPr id="17412" name="Text Box 5"/>
          <p:cNvSpPr txBox="1">
            <a:spLocks noChangeArrowheads="1"/>
          </p:cNvSpPr>
          <p:nvPr/>
        </p:nvSpPr>
        <p:spPr bwMode="auto">
          <a:xfrm>
            <a:off x="7354888" y="3030538"/>
            <a:ext cx="11698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oxygen</a:t>
            </a:r>
          </a:p>
        </p:txBody>
      </p:sp>
      <p:sp>
        <p:nvSpPr>
          <p:cNvPr id="17413" name="Text Box 6"/>
          <p:cNvSpPr txBox="1">
            <a:spLocks noChangeArrowheads="1"/>
          </p:cNvSpPr>
          <p:nvPr/>
        </p:nvSpPr>
        <p:spPr bwMode="auto">
          <a:xfrm>
            <a:off x="342900" y="2649538"/>
            <a:ext cx="2925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dirty="0">
                <a:solidFill>
                  <a:srgbClr val="FFFFFF"/>
                </a:solidFill>
                <a:latin typeface="Calibri" panose="020F0502020204030204" pitchFamily="34" charset="0"/>
              </a:rPr>
              <a:t>Extracellular fluid</a:t>
            </a:r>
          </a:p>
        </p:txBody>
      </p:sp>
      <p:sp>
        <p:nvSpPr>
          <p:cNvPr id="17414" name="Text Box 7"/>
          <p:cNvSpPr txBox="1">
            <a:spLocks noChangeArrowheads="1"/>
          </p:cNvSpPr>
          <p:nvPr/>
        </p:nvSpPr>
        <p:spPr bwMode="auto">
          <a:xfrm>
            <a:off x="4537075" y="4935538"/>
            <a:ext cx="13780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arteriole</a:t>
            </a:r>
          </a:p>
        </p:txBody>
      </p:sp>
      <p:sp>
        <p:nvSpPr>
          <p:cNvPr id="17415" name="Text Box 8"/>
          <p:cNvSpPr txBox="1">
            <a:spLocks noChangeArrowheads="1"/>
          </p:cNvSpPr>
          <p:nvPr/>
        </p:nvSpPr>
        <p:spPr bwMode="auto">
          <a:xfrm>
            <a:off x="7353300" y="4024313"/>
            <a:ext cx="1578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capillaries</a:t>
            </a:r>
          </a:p>
        </p:txBody>
      </p:sp>
      <p:sp>
        <p:nvSpPr>
          <p:cNvPr id="17416" name="Text Box 9"/>
          <p:cNvSpPr txBox="1">
            <a:spLocks noChangeArrowheads="1"/>
          </p:cNvSpPr>
          <p:nvPr/>
        </p:nvSpPr>
        <p:spPr bwMode="auto">
          <a:xfrm>
            <a:off x="1257300" y="4022725"/>
            <a:ext cx="16748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dirty="0">
                <a:solidFill>
                  <a:srgbClr val="FFFFFF"/>
                </a:solidFill>
                <a:latin typeface="Calibri" panose="020F0502020204030204" pitchFamily="34" charset="0"/>
              </a:rPr>
              <a:t>blood flow</a:t>
            </a:r>
          </a:p>
        </p:txBody>
      </p:sp>
      <p:sp>
        <p:nvSpPr>
          <p:cNvPr id="17417" name="Text Box 10"/>
          <p:cNvSpPr txBox="1">
            <a:spLocks noChangeArrowheads="1"/>
          </p:cNvSpPr>
          <p:nvPr/>
        </p:nvSpPr>
        <p:spPr bwMode="auto">
          <a:xfrm>
            <a:off x="908050" y="5967413"/>
            <a:ext cx="61650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00FFFF"/>
                </a:solidFill>
                <a:latin typeface="Calibri" panose="020F0502020204030204" pitchFamily="34" charset="0"/>
              </a:rPr>
              <a:t>3. O</a:t>
            </a:r>
            <a:r>
              <a:rPr lang="en-US" altLang="en-US" sz="2600" b="1" i="0" baseline="-25000">
                <a:solidFill>
                  <a:srgbClr val="00FFFF"/>
                </a:solidFill>
                <a:latin typeface="Calibri" panose="020F0502020204030204" pitchFamily="34" charset="0"/>
              </a:rPr>
              <a:t>2</a:t>
            </a:r>
            <a:r>
              <a:rPr lang="en-US" altLang="en-US" sz="2600" b="1" i="0">
                <a:solidFill>
                  <a:srgbClr val="00FFFF"/>
                </a:solidFill>
                <a:latin typeface="Calibri" panose="020F0502020204030204" pitchFamily="34" charset="0"/>
              </a:rPr>
              <a:t> consumption by the </a:t>
            </a:r>
            <a:r>
              <a:rPr lang="en-US" altLang="en-US" sz="2600" b="1" i="0" u="sng">
                <a:solidFill>
                  <a:srgbClr val="00FFFF"/>
                </a:solidFill>
                <a:latin typeface="Calibri" panose="020F0502020204030204" pitchFamily="34" charset="0"/>
              </a:rPr>
              <a:t>tissues</a:t>
            </a:r>
            <a:r>
              <a:rPr lang="en-US" altLang="en-US" sz="2600" b="1" i="0">
                <a:solidFill>
                  <a:srgbClr val="00FFFF"/>
                </a:solidFill>
                <a:latin typeface="Calibri" panose="020F0502020204030204" pitchFamily="34" charset="0"/>
              </a:rPr>
              <a:t> increases.</a:t>
            </a:r>
          </a:p>
        </p:txBody>
      </p:sp>
      <p:sp>
        <p:nvSpPr>
          <p:cNvPr id="17418" name="Text Box 11"/>
          <p:cNvSpPr txBox="1">
            <a:spLocks noChangeArrowheads="1"/>
          </p:cNvSpPr>
          <p:nvPr/>
        </p:nvSpPr>
        <p:spPr bwMode="auto">
          <a:xfrm>
            <a:off x="1866900" y="1811338"/>
            <a:ext cx="11288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u="sng" dirty="0">
                <a:solidFill>
                  <a:srgbClr val="FFFFFF"/>
                </a:solidFill>
                <a:latin typeface="Calibri" panose="020F0502020204030204" pitchFamily="34" charset="0"/>
              </a:rPr>
              <a:t>tissues</a:t>
            </a:r>
          </a:p>
        </p:txBody>
      </p:sp>
      <p:sp>
        <p:nvSpPr>
          <p:cNvPr id="12" name="Rectangle 2"/>
          <p:cNvSpPr>
            <a:spLocks noChangeArrowheads="1"/>
          </p:cNvSpPr>
          <p:nvPr/>
        </p:nvSpPr>
        <p:spPr bwMode="auto">
          <a:xfrm>
            <a:off x="0" y="152400"/>
            <a:ext cx="10287000" cy="14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4400" b="1" i="0" dirty="0">
                <a:solidFill>
                  <a:srgbClr val="FAFD00"/>
                </a:solidFill>
                <a:latin typeface="Calibri" panose="020F0502020204030204" pitchFamily="34" charset="0"/>
              </a:rPr>
              <a:t>II- Metabolic regulation</a:t>
            </a:r>
          </a:p>
          <a:p>
            <a:pPr algn="ctr"/>
            <a:r>
              <a:rPr lang="en-GB" altLang="en-US" sz="4400" b="1" i="0" dirty="0">
                <a:solidFill>
                  <a:srgbClr val="FAFD00"/>
                </a:solidFill>
                <a:latin typeface="Calibri" panose="020F0502020204030204" pitchFamily="34" charset="0"/>
              </a:rPr>
              <a:t>Effects of oxygen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854075" y="5372100"/>
            <a:ext cx="4465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00FFFF"/>
                </a:solidFill>
                <a:latin typeface="Calibri" panose="020F0502020204030204" pitchFamily="34" charset="0"/>
              </a:rPr>
              <a:t>4. O</a:t>
            </a:r>
            <a:r>
              <a:rPr lang="en-US" altLang="en-US" sz="2600" b="1" i="0" baseline="-25000">
                <a:solidFill>
                  <a:srgbClr val="00FFFF"/>
                </a:solidFill>
                <a:latin typeface="Calibri" panose="020F0502020204030204" pitchFamily="34" charset="0"/>
              </a:rPr>
              <a:t>2</a:t>
            </a:r>
            <a:r>
              <a:rPr lang="en-US" altLang="en-US" sz="2600" b="1" i="0">
                <a:solidFill>
                  <a:srgbClr val="00FFFF"/>
                </a:solidFill>
                <a:latin typeface="Calibri" panose="020F0502020204030204" pitchFamily="34" charset="0"/>
              </a:rPr>
              <a:t> levels in the </a:t>
            </a:r>
            <a:r>
              <a:rPr lang="en-US" altLang="en-US" sz="2600" b="1" i="0" u="sng">
                <a:solidFill>
                  <a:srgbClr val="00FFFF"/>
                </a:solidFill>
                <a:latin typeface="Calibri" panose="020F0502020204030204" pitchFamily="34" charset="0"/>
              </a:rPr>
              <a:t>ECF</a:t>
            </a:r>
            <a:r>
              <a:rPr lang="en-US" altLang="en-US" sz="2600" b="1" i="0">
                <a:solidFill>
                  <a:srgbClr val="00FFFF"/>
                </a:solidFill>
                <a:latin typeface="Calibri" panose="020F0502020204030204" pitchFamily="34" charset="0"/>
              </a:rPr>
              <a:t> decrease</a:t>
            </a:r>
          </a:p>
        </p:txBody>
      </p:sp>
      <p:sp>
        <p:nvSpPr>
          <p:cNvPr id="18435" name="Text Box 10"/>
          <p:cNvSpPr txBox="1">
            <a:spLocks noChangeArrowheads="1"/>
          </p:cNvSpPr>
          <p:nvPr/>
        </p:nvSpPr>
        <p:spPr bwMode="auto">
          <a:xfrm>
            <a:off x="854075" y="6111875"/>
            <a:ext cx="88160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dirty="0">
                <a:solidFill>
                  <a:srgbClr val="FFFF00"/>
                </a:solidFill>
                <a:latin typeface="Calibri" panose="020F0502020204030204" pitchFamily="34" charset="0"/>
              </a:rPr>
              <a:t>5. </a:t>
            </a:r>
            <a:r>
              <a:rPr lang="en-US" altLang="en-US" sz="2600" b="1" i="0" dirty="0">
                <a:solidFill>
                  <a:srgbClr val="FFFF00"/>
                </a:solidFill>
                <a:latin typeface="Calibri" panose="020F0502020204030204" pitchFamily="34" charset="0"/>
                <a:cs typeface="Times New Roman" panose="02020603050405020304" pitchFamily="18" charset="0"/>
              </a:rPr>
              <a:t>↓ [O</a:t>
            </a:r>
            <a:r>
              <a:rPr lang="en-US" altLang="en-US" sz="2600" b="1" i="0" baseline="-25000" dirty="0">
                <a:solidFill>
                  <a:srgbClr val="FFFF00"/>
                </a:solidFill>
                <a:latin typeface="Calibri" panose="020F0502020204030204" pitchFamily="34" charset="0"/>
                <a:cs typeface="Times New Roman" panose="02020603050405020304" pitchFamily="18" charset="0"/>
              </a:rPr>
              <a:t>2</a:t>
            </a:r>
            <a:r>
              <a:rPr lang="en-US" altLang="en-US" sz="2600" b="1" i="0" dirty="0">
                <a:solidFill>
                  <a:srgbClr val="FFFF00"/>
                </a:solidFill>
                <a:latin typeface="Calibri" panose="020F0502020204030204" pitchFamily="34" charset="0"/>
                <a:cs typeface="Times New Roman" panose="02020603050405020304" pitchFamily="18" charset="0"/>
              </a:rPr>
              <a:t>] causes vascular smooth muscle to relax: vasodilation</a:t>
            </a:r>
          </a:p>
        </p:txBody>
      </p:sp>
      <p:sp>
        <p:nvSpPr>
          <p:cNvPr id="12" name="Rectangle 2"/>
          <p:cNvSpPr>
            <a:spLocks noChangeArrowheads="1"/>
          </p:cNvSpPr>
          <p:nvPr/>
        </p:nvSpPr>
        <p:spPr bwMode="auto">
          <a:xfrm>
            <a:off x="0" y="152400"/>
            <a:ext cx="10287000" cy="14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4400" b="1" i="0" dirty="0">
                <a:solidFill>
                  <a:srgbClr val="FAFD00"/>
                </a:solidFill>
                <a:latin typeface="Calibri" panose="020F0502020204030204" pitchFamily="34" charset="0"/>
              </a:rPr>
              <a:t>II- Metabolic regulation</a:t>
            </a:r>
          </a:p>
          <a:p>
            <a:pPr algn="ctr"/>
            <a:r>
              <a:rPr lang="en-GB" altLang="en-US" sz="4400" b="1" i="0" dirty="0">
                <a:solidFill>
                  <a:srgbClr val="FAFD00"/>
                </a:solidFill>
                <a:latin typeface="Calibri" panose="020F0502020204030204" pitchFamily="34" charset="0"/>
              </a:rPr>
              <a:t>Effects of oxygen</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1784350"/>
            <a:ext cx="4083050" cy="30480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7354888" y="3030538"/>
            <a:ext cx="11698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oxygen</a:t>
            </a:r>
          </a:p>
        </p:txBody>
      </p:sp>
      <p:sp>
        <p:nvSpPr>
          <p:cNvPr id="15" name="Text Box 6"/>
          <p:cNvSpPr txBox="1">
            <a:spLocks noChangeArrowheads="1"/>
          </p:cNvSpPr>
          <p:nvPr/>
        </p:nvSpPr>
        <p:spPr bwMode="auto">
          <a:xfrm>
            <a:off x="342900" y="2649538"/>
            <a:ext cx="2925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dirty="0">
                <a:solidFill>
                  <a:srgbClr val="FFFFFF"/>
                </a:solidFill>
                <a:latin typeface="Calibri" panose="020F0502020204030204" pitchFamily="34" charset="0"/>
              </a:rPr>
              <a:t>Extracellular fluid</a:t>
            </a:r>
          </a:p>
        </p:txBody>
      </p:sp>
      <p:sp>
        <p:nvSpPr>
          <p:cNvPr id="16" name="Text Box 7"/>
          <p:cNvSpPr txBox="1">
            <a:spLocks noChangeArrowheads="1"/>
          </p:cNvSpPr>
          <p:nvPr/>
        </p:nvSpPr>
        <p:spPr bwMode="auto">
          <a:xfrm>
            <a:off x="4537075" y="4935538"/>
            <a:ext cx="13780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arteriole</a:t>
            </a:r>
          </a:p>
        </p:txBody>
      </p:sp>
      <p:sp>
        <p:nvSpPr>
          <p:cNvPr id="17" name="Text Box 8"/>
          <p:cNvSpPr txBox="1">
            <a:spLocks noChangeArrowheads="1"/>
          </p:cNvSpPr>
          <p:nvPr/>
        </p:nvSpPr>
        <p:spPr bwMode="auto">
          <a:xfrm>
            <a:off x="7353300" y="4024313"/>
            <a:ext cx="1578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capillaries</a:t>
            </a:r>
          </a:p>
        </p:txBody>
      </p:sp>
      <p:sp>
        <p:nvSpPr>
          <p:cNvPr id="18" name="Text Box 9"/>
          <p:cNvSpPr txBox="1">
            <a:spLocks noChangeArrowheads="1"/>
          </p:cNvSpPr>
          <p:nvPr/>
        </p:nvSpPr>
        <p:spPr bwMode="auto">
          <a:xfrm>
            <a:off x="1257300" y="4022725"/>
            <a:ext cx="16748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dirty="0">
                <a:solidFill>
                  <a:srgbClr val="FFFFFF"/>
                </a:solidFill>
                <a:latin typeface="Calibri" panose="020F0502020204030204" pitchFamily="34" charset="0"/>
              </a:rPr>
              <a:t>blood flow</a:t>
            </a:r>
          </a:p>
        </p:txBody>
      </p:sp>
      <p:sp>
        <p:nvSpPr>
          <p:cNvPr id="19" name="Text Box 11"/>
          <p:cNvSpPr txBox="1">
            <a:spLocks noChangeArrowheads="1"/>
          </p:cNvSpPr>
          <p:nvPr/>
        </p:nvSpPr>
        <p:spPr bwMode="auto">
          <a:xfrm>
            <a:off x="1866900" y="1811338"/>
            <a:ext cx="11288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u="sng" dirty="0">
                <a:solidFill>
                  <a:srgbClr val="FFFFFF"/>
                </a:solidFill>
                <a:latin typeface="Calibri" panose="020F0502020204030204" pitchFamily="34" charset="0"/>
              </a:rPr>
              <a:t>tissues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871538" y="5372100"/>
            <a:ext cx="3419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66FF"/>
                </a:solidFill>
                <a:latin typeface="Calibri" panose="020F0502020204030204" pitchFamily="34" charset="0"/>
              </a:rPr>
              <a:t>6. Increased </a:t>
            </a:r>
            <a:r>
              <a:rPr lang="en-US" altLang="en-US" sz="2600" b="1" i="0" u="sng">
                <a:solidFill>
                  <a:srgbClr val="FF66FF"/>
                </a:solidFill>
                <a:latin typeface="Calibri" panose="020F0502020204030204" pitchFamily="34" charset="0"/>
              </a:rPr>
              <a:t>blood flow</a:t>
            </a:r>
          </a:p>
        </p:txBody>
      </p:sp>
      <p:sp>
        <p:nvSpPr>
          <p:cNvPr id="19459" name="Text Box 10"/>
          <p:cNvSpPr txBox="1">
            <a:spLocks noChangeArrowheads="1"/>
          </p:cNvSpPr>
          <p:nvPr/>
        </p:nvSpPr>
        <p:spPr bwMode="auto">
          <a:xfrm>
            <a:off x="871538" y="5948363"/>
            <a:ext cx="345588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00FFFF"/>
                </a:solidFill>
                <a:latin typeface="Calibri" panose="020F0502020204030204" pitchFamily="34" charset="0"/>
              </a:rPr>
              <a:t>7. Increased O</a:t>
            </a:r>
            <a:r>
              <a:rPr lang="en-US" altLang="en-US" sz="2600" b="1" i="0" baseline="-25000">
                <a:solidFill>
                  <a:srgbClr val="00FFFF"/>
                </a:solidFill>
                <a:latin typeface="Calibri" panose="020F0502020204030204" pitchFamily="34" charset="0"/>
              </a:rPr>
              <a:t>2</a:t>
            </a:r>
            <a:r>
              <a:rPr lang="en-US" altLang="en-US" sz="2600" b="1" i="0">
                <a:solidFill>
                  <a:srgbClr val="00FFFF"/>
                </a:solidFill>
                <a:latin typeface="Calibri" panose="020F0502020204030204" pitchFamily="34" charset="0"/>
              </a:rPr>
              <a:t> delivery</a:t>
            </a:r>
          </a:p>
        </p:txBody>
      </p:sp>
      <p:sp>
        <p:nvSpPr>
          <p:cNvPr id="12" name="Rectangle 2"/>
          <p:cNvSpPr>
            <a:spLocks noChangeArrowheads="1"/>
          </p:cNvSpPr>
          <p:nvPr/>
        </p:nvSpPr>
        <p:spPr bwMode="auto">
          <a:xfrm>
            <a:off x="0" y="152400"/>
            <a:ext cx="10287000" cy="14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4400" b="1" i="0" dirty="0">
                <a:solidFill>
                  <a:srgbClr val="FAFD00"/>
                </a:solidFill>
                <a:latin typeface="Calibri" panose="020F0502020204030204" pitchFamily="34" charset="0"/>
              </a:rPr>
              <a:t>II- Metabolic regulation</a:t>
            </a:r>
          </a:p>
          <a:p>
            <a:pPr algn="ctr"/>
            <a:r>
              <a:rPr lang="en-GB" altLang="en-US" sz="4400" b="1" i="0" dirty="0">
                <a:solidFill>
                  <a:srgbClr val="FAFD00"/>
                </a:solidFill>
                <a:latin typeface="Calibri" panose="020F0502020204030204" pitchFamily="34" charset="0"/>
              </a:rPr>
              <a:t>Effects of oxygen</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650" y="1784350"/>
            <a:ext cx="4083050" cy="30480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7354888" y="3030538"/>
            <a:ext cx="11698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oxygen</a:t>
            </a:r>
          </a:p>
        </p:txBody>
      </p:sp>
      <p:sp>
        <p:nvSpPr>
          <p:cNvPr id="15" name="Text Box 6"/>
          <p:cNvSpPr txBox="1">
            <a:spLocks noChangeArrowheads="1"/>
          </p:cNvSpPr>
          <p:nvPr/>
        </p:nvSpPr>
        <p:spPr bwMode="auto">
          <a:xfrm>
            <a:off x="342900" y="2649538"/>
            <a:ext cx="29257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dirty="0">
                <a:solidFill>
                  <a:srgbClr val="FFFFFF"/>
                </a:solidFill>
                <a:latin typeface="Calibri" panose="020F0502020204030204" pitchFamily="34" charset="0"/>
              </a:rPr>
              <a:t>Extracellular fluid</a:t>
            </a:r>
          </a:p>
        </p:txBody>
      </p:sp>
      <p:sp>
        <p:nvSpPr>
          <p:cNvPr id="16" name="Text Box 7"/>
          <p:cNvSpPr txBox="1">
            <a:spLocks noChangeArrowheads="1"/>
          </p:cNvSpPr>
          <p:nvPr/>
        </p:nvSpPr>
        <p:spPr bwMode="auto">
          <a:xfrm>
            <a:off x="4537075" y="4935538"/>
            <a:ext cx="13780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arteriole</a:t>
            </a:r>
          </a:p>
        </p:txBody>
      </p:sp>
      <p:sp>
        <p:nvSpPr>
          <p:cNvPr id="17" name="Text Box 8"/>
          <p:cNvSpPr txBox="1">
            <a:spLocks noChangeArrowheads="1"/>
          </p:cNvSpPr>
          <p:nvPr/>
        </p:nvSpPr>
        <p:spPr bwMode="auto">
          <a:xfrm>
            <a:off x="7353300" y="4024313"/>
            <a:ext cx="15789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a:solidFill>
                  <a:srgbClr val="FFFFFF"/>
                </a:solidFill>
                <a:latin typeface="Calibri" panose="020F0502020204030204" pitchFamily="34" charset="0"/>
              </a:rPr>
              <a:t>capillaries</a:t>
            </a:r>
          </a:p>
        </p:txBody>
      </p:sp>
      <p:sp>
        <p:nvSpPr>
          <p:cNvPr id="18" name="Text Box 9"/>
          <p:cNvSpPr txBox="1">
            <a:spLocks noChangeArrowheads="1"/>
          </p:cNvSpPr>
          <p:nvPr/>
        </p:nvSpPr>
        <p:spPr bwMode="auto">
          <a:xfrm>
            <a:off x="1257300" y="4022725"/>
            <a:ext cx="16748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dirty="0">
                <a:solidFill>
                  <a:srgbClr val="FFFFFF"/>
                </a:solidFill>
                <a:latin typeface="Calibri" panose="020F0502020204030204" pitchFamily="34" charset="0"/>
              </a:rPr>
              <a:t>blood flow</a:t>
            </a:r>
          </a:p>
        </p:txBody>
      </p:sp>
      <p:sp>
        <p:nvSpPr>
          <p:cNvPr id="19" name="Text Box 11"/>
          <p:cNvSpPr txBox="1">
            <a:spLocks noChangeArrowheads="1"/>
          </p:cNvSpPr>
          <p:nvPr/>
        </p:nvSpPr>
        <p:spPr bwMode="auto">
          <a:xfrm>
            <a:off x="1866900" y="1811338"/>
            <a:ext cx="11288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600" b="1" i="0" u="sng" dirty="0">
                <a:solidFill>
                  <a:srgbClr val="FFFFFF"/>
                </a:solidFill>
                <a:latin typeface="Calibri" panose="020F0502020204030204" pitchFamily="34" charset="0"/>
              </a:rPr>
              <a:t>tissues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304800"/>
            <a:ext cx="10286999" cy="14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4400" b="1" i="0" dirty="0">
                <a:solidFill>
                  <a:srgbClr val="FAFD00"/>
                </a:solidFill>
                <a:latin typeface="Calibri" panose="020F0502020204030204" pitchFamily="34" charset="0"/>
              </a:rPr>
              <a:t>II- Metabolic regulation</a:t>
            </a:r>
          </a:p>
          <a:p>
            <a:pPr algn="ctr"/>
            <a:r>
              <a:rPr lang="en-GB" altLang="en-US" sz="4400" b="1" i="0" dirty="0">
                <a:solidFill>
                  <a:srgbClr val="FAFD00"/>
                </a:solidFill>
                <a:latin typeface="Calibri" panose="020F0502020204030204" pitchFamily="34" charset="0"/>
              </a:rPr>
              <a:t>Effects of CO</a:t>
            </a:r>
            <a:r>
              <a:rPr lang="en-GB" altLang="en-US" sz="4400" b="1" i="0" baseline="-25000" dirty="0">
                <a:solidFill>
                  <a:srgbClr val="FAFD00"/>
                </a:solidFill>
                <a:latin typeface="Calibri" panose="020F0502020204030204" pitchFamily="34" charset="0"/>
              </a:rPr>
              <a:t>2</a:t>
            </a:r>
            <a:endParaRPr lang="en-GB" altLang="en-US" sz="4400" b="1" i="0" dirty="0">
              <a:solidFill>
                <a:srgbClr val="FAFD00"/>
              </a:solidFill>
              <a:latin typeface="Calibri" panose="020F0502020204030204" pitchFamily="34" charset="0"/>
            </a:endParaRPr>
          </a:p>
        </p:txBody>
      </p:sp>
      <p:pic>
        <p:nvPicPr>
          <p:cNvPr id="20483" name="Picture 3" descr="gr1lf1410ab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2035175"/>
            <a:ext cx="9005887" cy="42926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20484" name="Rectangle 4"/>
          <p:cNvSpPr>
            <a:spLocks noChangeArrowheads="1"/>
          </p:cNvSpPr>
          <p:nvPr/>
        </p:nvSpPr>
        <p:spPr bwMode="auto">
          <a:xfrm>
            <a:off x="723900" y="5257800"/>
            <a:ext cx="8964613" cy="1081088"/>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endParaRPr lang="en-US" altLang="en-US" sz="2400" b="1" i="0">
              <a:solidFill>
                <a:srgbClr val="FFFFFF"/>
              </a:solidFill>
              <a:latin typeface="Calibri" panose="020F0502020204030204" pitchFamily="34" charset="0"/>
            </a:endParaRPr>
          </a:p>
        </p:txBody>
      </p:sp>
      <p:sp>
        <p:nvSpPr>
          <p:cNvPr id="20485" name="Line 5"/>
          <p:cNvSpPr>
            <a:spLocks noChangeShapeType="1"/>
          </p:cNvSpPr>
          <p:nvPr/>
        </p:nvSpPr>
        <p:spPr bwMode="auto">
          <a:xfrm>
            <a:off x="5219700" y="2209800"/>
            <a:ext cx="0" cy="411480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FFFF"/>
              </a:solidFill>
              <a:latin typeface="Calibri" panose="020F0502020204030204" pitchFamily="34" charset="0"/>
            </a:endParaRPr>
          </a:p>
        </p:txBody>
      </p:sp>
      <p:sp>
        <p:nvSpPr>
          <p:cNvPr id="20486" name="Text Box 6"/>
          <p:cNvSpPr txBox="1">
            <a:spLocks noChangeArrowheads="1"/>
          </p:cNvSpPr>
          <p:nvPr/>
        </p:nvSpPr>
        <p:spPr bwMode="auto">
          <a:xfrm>
            <a:off x="948556" y="5353050"/>
            <a:ext cx="4013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400" b="1" i="0">
                <a:solidFill>
                  <a:srgbClr val="FFFFFF"/>
                </a:solidFill>
                <a:latin typeface="Calibri" panose="020F0502020204030204" pitchFamily="34" charset="0"/>
              </a:rPr>
              <a:t>Steady State: </a:t>
            </a:r>
          </a:p>
          <a:p>
            <a:pPr algn="ctr" eaLnBrk="1" hangingPunct="1"/>
            <a:r>
              <a:rPr lang="en-US" altLang="en-US" sz="2400" b="1" i="0">
                <a:solidFill>
                  <a:srgbClr val="FFFFFF"/>
                </a:solidFill>
                <a:latin typeface="Calibri" panose="020F0502020204030204" pitchFamily="34" charset="0"/>
              </a:rPr>
              <a:t>CO</a:t>
            </a:r>
            <a:r>
              <a:rPr lang="en-US" altLang="en-US" sz="2400" b="1" i="0" baseline="-25000">
                <a:solidFill>
                  <a:srgbClr val="FFFFFF"/>
                </a:solidFill>
                <a:latin typeface="Calibri" panose="020F0502020204030204" pitchFamily="34" charset="0"/>
              </a:rPr>
              <a:t>2</a:t>
            </a:r>
            <a:r>
              <a:rPr lang="en-US" altLang="en-US" sz="2400" b="1" i="0">
                <a:solidFill>
                  <a:srgbClr val="FFFFFF"/>
                </a:solidFill>
                <a:latin typeface="Calibri" panose="020F0502020204030204" pitchFamily="34" charset="0"/>
              </a:rPr>
              <a:t> production = CO</a:t>
            </a:r>
            <a:r>
              <a:rPr lang="en-US" altLang="en-US" sz="2400" b="1" i="0" baseline="-25000">
                <a:solidFill>
                  <a:srgbClr val="FFFFFF"/>
                </a:solidFill>
                <a:latin typeface="Calibri" panose="020F0502020204030204" pitchFamily="34" charset="0"/>
              </a:rPr>
              <a:t>2</a:t>
            </a:r>
            <a:r>
              <a:rPr lang="en-US" altLang="en-US" sz="2400" b="1" i="0">
                <a:solidFill>
                  <a:srgbClr val="FFFFFF"/>
                </a:solidFill>
                <a:latin typeface="Calibri" panose="020F0502020204030204" pitchFamily="34" charset="0"/>
              </a:rPr>
              <a:t> removal</a:t>
            </a:r>
          </a:p>
        </p:txBody>
      </p:sp>
      <p:sp>
        <p:nvSpPr>
          <p:cNvPr id="20487" name="Text Box 7"/>
          <p:cNvSpPr txBox="1">
            <a:spLocks noChangeArrowheads="1"/>
          </p:cNvSpPr>
          <p:nvPr/>
        </p:nvSpPr>
        <p:spPr bwMode="auto">
          <a:xfrm>
            <a:off x="5351463" y="5354638"/>
            <a:ext cx="43640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300" b="1" i="0" dirty="0">
                <a:solidFill>
                  <a:srgbClr val="FFFFFF"/>
                </a:solidFill>
                <a:latin typeface="Calibri" panose="020F0502020204030204" pitchFamily="34" charset="0"/>
              </a:rPr>
              <a:t>Increased MR or </a:t>
            </a:r>
            <a:r>
              <a:rPr lang="en-US" altLang="en-US" sz="2300" b="1" i="0" dirty="0">
                <a:solidFill>
                  <a:srgbClr val="FFFFFF"/>
                </a:solidFill>
                <a:latin typeface="Calibri" panose="020F0502020204030204" pitchFamily="34" charset="0"/>
                <a:cs typeface="Times New Roman" panose="02020603050405020304" pitchFamily="18" charset="0"/>
              </a:rPr>
              <a:t>↓ Blood Flow:</a:t>
            </a:r>
          </a:p>
          <a:p>
            <a:pPr eaLnBrk="1" hangingPunct="1"/>
            <a:r>
              <a:rPr lang="en-US" altLang="en-US" sz="2300" b="1" i="0" dirty="0">
                <a:solidFill>
                  <a:srgbClr val="FFFFFF"/>
                </a:solidFill>
                <a:latin typeface="Calibri" panose="020F0502020204030204" pitchFamily="34" charset="0"/>
              </a:rPr>
              <a:t>CO</a:t>
            </a:r>
            <a:r>
              <a:rPr lang="en-US" altLang="en-US" sz="2300" b="1" i="0" baseline="-25000" dirty="0">
                <a:solidFill>
                  <a:srgbClr val="FFFFFF"/>
                </a:solidFill>
                <a:latin typeface="Calibri" panose="020F0502020204030204" pitchFamily="34" charset="0"/>
              </a:rPr>
              <a:t>2</a:t>
            </a:r>
            <a:r>
              <a:rPr lang="en-US" altLang="en-US" sz="2300" b="1" i="0" dirty="0">
                <a:solidFill>
                  <a:srgbClr val="FFFFFF"/>
                </a:solidFill>
                <a:latin typeface="Calibri" panose="020F0502020204030204" pitchFamily="34" charset="0"/>
              </a:rPr>
              <a:t> production &gt; CO</a:t>
            </a:r>
            <a:r>
              <a:rPr lang="en-US" altLang="en-US" sz="2300" b="1" i="0" baseline="-25000" dirty="0">
                <a:solidFill>
                  <a:srgbClr val="FFFFFF"/>
                </a:solidFill>
                <a:latin typeface="Calibri" panose="020F0502020204030204" pitchFamily="34" charset="0"/>
              </a:rPr>
              <a:t>2</a:t>
            </a:r>
            <a:r>
              <a:rPr lang="en-US" altLang="en-US" sz="2300" b="1" i="0" dirty="0">
                <a:solidFill>
                  <a:srgbClr val="FFFFFF"/>
                </a:solidFill>
                <a:latin typeface="Calibri" panose="020F0502020204030204" pitchFamily="34" charset="0"/>
              </a:rPr>
              <a:t> removal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3" descr="gr1lf1410cd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962150"/>
            <a:ext cx="8915400" cy="3733800"/>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21507" name="Rectangle 4"/>
          <p:cNvSpPr>
            <a:spLocks noChangeArrowheads="1"/>
          </p:cNvSpPr>
          <p:nvPr/>
        </p:nvSpPr>
        <p:spPr bwMode="auto">
          <a:xfrm>
            <a:off x="723900" y="4908550"/>
            <a:ext cx="8915400" cy="865188"/>
          </a:xfrm>
          <a:prstGeom prst="rect">
            <a:avLst/>
          </a:prstGeom>
          <a:solidFill>
            <a:schemeClr val="bg1"/>
          </a:solidFill>
          <a:ln w="9525">
            <a:solidFill>
              <a:schemeClr val="bg1"/>
            </a:solidFill>
            <a:miter lim="800000"/>
            <a:headEnd/>
            <a:tailEnd/>
          </a:ln>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solidFill>
                <a:srgbClr val="FFFFFF"/>
              </a:solidFill>
              <a:latin typeface="Calibri" panose="020F0502020204030204" pitchFamily="34" charset="0"/>
              <a:ea typeface="SimHei" panose="02010609060101010101" pitchFamily="49" charset="-122"/>
            </a:endParaRPr>
          </a:p>
        </p:txBody>
      </p:sp>
      <p:sp>
        <p:nvSpPr>
          <p:cNvPr id="21508" name="Text Box 5"/>
          <p:cNvSpPr txBox="1">
            <a:spLocks noChangeArrowheads="1"/>
          </p:cNvSpPr>
          <p:nvPr/>
        </p:nvSpPr>
        <p:spPr bwMode="auto">
          <a:xfrm>
            <a:off x="1257300" y="4995863"/>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400" b="1" i="0">
                <a:solidFill>
                  <a:srgbClr val="FFFFFF"/>
                </a:solidFill>
                <a:latin typeface="Calibri" panose="020F0502020204030204" pitchFamily="34" charset="0"/>
                <a:ea typeface="SimHei" panose="02010609060101010101" pitchFamily="49" charset="-122"/>
                <a:sym typeface="Symbol" panose="05050102010706020507" pitchFamily="18" charset="2"/>
              </a:rPr>
              <a:t> [CO</a:t>
            </a:r>
            <a:r>
              <a:rPr lang="en-US" altLang="en-US" sz="2400" b="1" i="0" baseline="-25000">
                <a:solidFill>
                  <a:srgbClr val="FFFFFF"/>
                </a:solidFill>
                <a:latin typeface="Calibri" panose="020F0502020204030204" pitchFamily="34" charset="0"/>
                <a:ea typeface="SimHei" panose="02010609060101010101" pitchFamily="49" charset="-122"/>
                <a:sym typeface="Symbol" panose="05050102010706020507" pitchFamily="18" charset="2"/>
              </a:rPr>
              <a:t>2</a:t>
            </a:r>
            <a:r>
              <a:rPr lang="en-US" altLang="en-US" sz="2400" b="1" i="0">
                <a:solidFill>
                  <a:srgbClr val="FFFFFF"/>
                </a:solidFill>
                <a:latin typeface="Calibri" panose="020F0502020204030204" pitchFamily="34" charset="0"/>
                <a:ea typeface="SimHei" panose="02010609060101010101" pitchFamily="49" charset="-122"/>
                <a:sym typeface="Symbol" panose="05050102010706020507" pitchFamily="18" charset="2"/>
              </a:rPr>
              <a:t>]: </a:t>
            </a:r>
            <a:r>
              <a:rPr lang="en-US" altLang="en-US" sz="2400" b="1" i="0">
                <a:solidFill>
                  <a:srgbClr val="FFFFFF"/>
                </a:solidFill>
                <a:latin typeface="Calibri" panose="020F0502020204030204" pitchFamily="34" charset="0"/>
                <a:ea typeface="SimHei" panose="02010609060101010101" pitchFamily="49" charset="-122"/>
              </a:rPr>
              <a:t>Vasodilation</a:t>
            </a:r>
          </a:p>
        </p:txBody>
      </p:sp>
      <p:sp>
        <p:nvSpPr>
          <p:cNvPr id="21509" name="Text Box 6"/>
          <p:cNvSpPr txBox="1">
            <a:spLocks noChangeArrowheads="1"/>
          </p:cNvSpPr>
          <p:nvPr/>
        </p:nvSpPr>
        <p:spPr bwMode="auto">
          <a:xfrm>
            <a:off x="5370513" y="5000625"/>
            <a:ext cx="3269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FF"/>
                </a:solidFill>
                <a:latin typeface="Calibri" panose="020F0502020204030204" pitchFamily="34" charset="0"/>
                <a:ea typeface="SimHei" panose="02010609060101010101" pitchFamily="49" charset="-122"/>
              </a:rPr>
              <a:t>    Increased Blood Flow:</a:t>
            </a:r>
            <a:endParaRPr lang="en-US" altLang="en-US" sz="2400" b="1" i="0">
              <a:solidFill>
                <a:srgbClr val="FFFFFF"/>
              </a:solidFill>
              <a:latin typeface="Calibri" panose="020F0502020204030204" pitchFamily="34" charset="0"/>
              <a:ea typeface="SimHei" panose="02010609060101010101" pitchFamily="49" charset="-122"/>
              <a:cs typeface="Times New Roman" panose="02020603050405020304" pitchFamily="18" charset="0"/>
            </a:endParaRPr>
          </a:p>
        </p:txBody>
      </p:sp>
      <p:sp>
        <p:nvSpPr>
          <p:cNvPr id="21510" name="Line 7"/>
          <p:cNvSpPr>
            <a:spLocks noChangeShapeType="1"/>
          </p:cNvSpPr>
          <p:nvPr/>
        </p:nvSpPr>
        <p:spPr bwMode="auto">
          <a:xfrm flipH="1">
            <a:off x="5246688" y="2041525"/>
            <a:ext cx="49212" cy="4435475"/>
          </a:xfrm>
          <a:prstGeom prst="line">
            <a:avLst/>
          </a:prstGeom>
          <a:noFill/>
          <a:ln w="508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FFFF"/>
              </a:solidFill>
              <a:latin typeface="Calibri" panose="020F0502020204030204" pitchFamily="34" charset="0"/>
              <a:ea typeface="SimHei" panose="02010609060101010101" pitchFamily="49" charset="-122"/>
            </a:endParaRPr>
          </a:p>
        </p:txBody>
      </p:sp>
      <p:sp>
        <p:nvSpPr>
          <p:cNvPr id="21511" name="Text Box 8"/>
          <p:cNvSpPr txBox="1">
            <a:spLocks noChangeArrowheads="1"/>
          </p:cNvSpPr>
          <p:nvPr/>
        </p:nvSpPr>
        <p:spPr bwMode="auto">
          <a:xfrm>
            <a:off x="1287463" y="5761038"/>
            <a:ext cx="3422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FF"/>
                </a:solidFill>
                <a:latin typeface="Calibri" panose="020F0502020204030204" pitchFamily="34" charset="0"/>
                <a:ea typeface="SimHei" panose="02010609060101010101" pitchFamily="49" charset="-122"/>
                <a:cs typeface="Times New Roman" panose="02020603050405020304" pitchFamily="18" charset="0"/>
              </a:rPr>
              <a:t>↓ pH; ↑ K</a:t>
            </a:r>
            <a:r>
              <a:rPr lang="en-US" altLang="en-US" sz="2400" b="1" i="0" baseline="30000">
                <a:solidFill>
                  <a:srgbClr val="FFFFFF"/>
                </a:solidFill>
                <a:latin typeface="Calibri" panose="020F0502020204030204" pitchFamily="34" charset="0"/>
                <a:ea typeface="SimHei" panose="02010609060101010101" pitchFamily="49" charset="-122"/>
                <a:cs typeface="Times New Roman" panose="02020603050405020304" pitchFamily="18" charset="0"/>
              </a:rPr>
              <a:t>+</a:t>
            </a:r>
            <a:r>
              <a:rPr lang="en-US" altLang="en-US" sz="2400" b="1" i="0">
                <a:solidFill>
                  <a:srgbClr val="FFFFFF"/>
                </a:solidFill>
                <a:latin typeface="Calibri" panose="020F0502020204030204" pitchFamily="34" charset="0"/>
                <a:ea typeface="SimHei" panose="02010609060101010101" pitchFamily="49" charset="-122"/>
                <a:cs typeface="Times New Roman" panose="02020603050405020304" pitchFamily="18" charset="0"/>
              </a:rPr>
              <a:t>; ↑ lactic acid</a:t>
            </a:r>
            <a:endParaRPr lang="en-US" altLang="en-US" sz="2400" b="1" i="0" baseline="30000">
              <a:solidFill>
                <a:srgbClr val="FFFFFF"/>
              </a:solidFill>
              <a:latin typeface="Calibri" panose="020F0502020204030204" pitchFamily="34" charset="0"/>
              <a:ea typeface="SimHei" panose="02010609060101010101" pitchFamily="49" charset="-122"/>
              <a:cs typeface="Times New Roman" panose="02020603050405020304" pitchFamily="18" charset="0"/>
            </a:endParaRPr>
          </a:p>
        </p:txBody>
      </p:sp>
      <p:sp>
        <p:nvSpPr>
          <p:cNvPr id="21512" name="Text Box 9"/>
          <p:cNvSpPr txBox="1">
            <a:spLocks noChangeArrowheads="1"/>
          </p:cNvSpPr>
          <p:nvPr/>
        </p:nvSpPr>
        <p:spPr bwMode="auto">
          <a:xfrm>
            <a:off x="2295525" y="6196013"/>
            <a:ext cx="21185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FF"/>
                </a:solidFill>
                <a:latin typeface="Calibri" panose="020F0502020204030204" pitchFamily="34" charset="0"/>
                <a:ea typeface="SimHei" panose="02010609060101010101" pitchFamily="49" charset="-122"/>
                <a:sym typeface="Symbol" panose="05050102010706020507" pitchFamily="18" charset="2"/>
              </a:rPr>
              <a:t> vasodilation</a:t>
            </a:r>
          </a:p>
        </p:txBody>
      </p:sp>
      <p:sp>
        <p:nvSpPr>
          <p:cNvPr id="21513" name="Text Box 10"/>
          <p:cNvSpPr txBox="1">
            <a:spLocks noChangeArrowheads="1"/>
          </p:cNvSpPr>
          <p:nvPr/>
        </p:nvSpPr>
        <p:spPr bwMode="auto">
          <a:xfrm>
            <a:off x="5630863" y="5746750"/>
            <a:ext cx="39322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FF"/>
                </a:solidFill>
                <a:latin typeface="Calibri" panose="020F0502020204030204" pitchFamily="34" charset="0"/>
                <a:ea typeface="SimHei" panose="02010609060101010101" pitchFamily="49" charset="-122"/>
              </a:rPr>
              <a:t>CO</a:t>
            </a:r>
            <a:r>
              <a:rPr lang="en-US" altLang="en-US" sz="2400" b="1" i="0" baseline="-25000">
                <a:solidFill>
                  <a:srgbClr val="FFFFFF"/>
                </a:solidFill>
                <a:latin typeface="Calibri" panose="020F0502020204030204" pitchFamily="34" charset="0"/>
                <a:ea typeface="SimHei" panose="02010609060101010101" pitchFamily="49" charset="-122"/>
              </a:rPr>
              <a:t>2</a:t>
            </a:r>
            <a:r>
              <a:rPr lang="en-US" altLang="en-US" sz="2400" b="1" i="0">
                <a:solidFill>
                  <a:srgbClr val="FFFFFF"/>
                </a:solidFill>
                <a:latin typeface="Calibri" panose="020F0502020204030204" pitchFamily="34" charset="0"/>
                <a:ea typeface="SimHei" panose="02010609060101010101" pitchFamily="49" charset="-122"/>
              </a:rPr>
              <a:t> removal increases to </a:t>
            </a:r>
          </a:p>
          <a:p>
            <a:pPr eaLnBrk="1" hangingPunct="1"/>
            <a:r>
              <a:rPr lang="en-US" altLang="en-US" sz="2400" b="1" i="0">
                <a:solidFill>
                  <a:srgbClr val="FFFFFF"/>
                </a:solidFill>
                <a:latin typeface="Calibri" panose="020F0502020204030204" pitchFamily="34" charset="0"/>
                <a:ea typeface="SimHei" panose="02010609060101010101" pitchFamily="49" charset="-122"/>
              </a:rPr>
              <a:t>match CO</a:t>
            </a:r>
            <a:r>
              <a:rPr lang="en-US" altLang="en-US" sz="2400" b="1" i="0" baseline="-25000">
                <a:solidFill>
                  <a:srgbClr val="FFFFFF"/>
                </a:solidFill>
                <a:latin typeface="Calibri" panose="020F0502020204030204" pitchFamily="34" charset="0"/>
                <a:ea typeface="SimHei" panose="02010609060101010101" pitchFamily="49" charset="-122"/>
              </a:rPr>
              <a:t>2</a:t>
            </a:r>
            <a:r>
              <a:rPr lang="en-US" altLang="en-US" sz="2400" b="1" i="0">
                <a:solidFill>
                  <a:srgbClr val="FFFFFF"/>
                </a:solidFill>
                <a:latin typeface="Calibri" panose="020F0502020204030204" pitchFamily="34" charset="0"/>
                <a:ea typeface="SimHei" panose="02010609060101010101" pitchFamily="49" charset="-122"/>
              </a:rPr>
              <a:t> production.</a:t>
            </a:r>
          </a:p>
        </p:txBody>
      </p:sp>
      <p:sp>
        <p:nvSpPr>
          <p:cNvPr id="11" name="Rectangle 2"/>
          <p:cNvSpPr>
            <a:spLocks noChangeArrowheads="1"/>
          </p:cNvSpPr>
          <p:nvPr/>
        </p:nvSpPr>
        <p:spPr bwMode="auto">
          <a:xfrm>
            <a:off x="0" y="304800"/>
            <a:ext cx="10286999" cy="144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4400" b="1" i="0" dirty="0">
                <a:solidFill>
                  <a:srgbClr val="FAFD00"/>
                </a:solidFill>
                <a:latin typeface="Calibri" panose="020F0502020204030204" pitchFamily="34" charset="0"/>
              </a:rPr>
              <a:t>II- Metabolic regulation</a:t>
            </a:r>
          </a:p>
          <a:p>
            <a:pPr algn="ctr"/>
            <a:r>
              <a:rPr lang="en-GB" altLang="en-US" sz="4400" b="1" i="0" dirty="0">
                <a:solidFill>
                  <a:srgbClr val="FAFD00"/>
                </a:solidFill>
                <a:latin typeface="Calibri" panose="020F0502020204030204" pitchFamily="34" charset="0"/>
              </a:rPr>
              <a:t>Effects of CO</a:t>
            </a:r>
            <a:r>
              <a:rPr lang="en-GB" altLang="en-US" sz="4400" b="1" i="0" baseline="-25000" dirty="0">
                <a:solidFill>
                  <a:srgbClr val="FAFD00"/>
                </a:solidFill>
                <a:latin typeface="Calibri" panose="020F0502020204030204" pitchFamily="34" charset="0"/>
              </a:rPr>
              <a:t>2</a:t>
            </a:r>
            <a:endParaRPr lang="en-GB" altLang="en-US" sz="4400" b="1" i="0" dirty="0">
              <a:solidFill>
                <a:srgbClr val="FAFD00"/>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0" y="152400"/>
            <a:ext cx="10287000"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4000" b="1" i="0" dirty="0">
                <a:solidFill>
                  <a:srgbClr val="FAFD00"/>
                </a:solidFill>
                <a:latin typeface="Calibri" panose="020F0502020204030204" pitchFamily="34" charset="0"/>
              </a:rPr>
              <a:t>II- Metabolic regulation</a:t>
            </a:r>
          </a:p>
          <a:p>
            <a:pPr algn="ctr"/>
            <a:r>
              <a:rPr lang="en-GB" altLang="en-US" sz="4000" b="1" i="0" dirty="0">
                <a:solidFill>
                  <a:srgbClr val="FAFD00"/>
                </a:solidFill>
                <a:latin typeface="Calibri" panose="020F0502020204030204" pitchFamily="34" charset="0"/>
              </a:rPr>
              <a:t>Metabolic Mediators</a:t>
            </a:r>
          </a:p>
        </p:txBody>
      </p:sp>
      <p:pic>
        <p:nvPicPr>
          <p:cNvPr id="22531" name="Picture 11" descr="metab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1401763"/>
            <a:ext cx="7321550" cy="5303837"/>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4018" name="Rectangle 2"/>
          <p:cNvSpPr>
            <a:spLocks noChangeArrowheads="1"/>
          </p:cNvSpPr>
          <p:nvPr/>
        </p:nvSpPr>
        <p:spPr bwMode="auto">
          <a:xfrm>
            <a:off x="0" y="457200"/>
            <a:ext cx="10286999" cy="990600"/>
          </a:xfrm>
          <a:prstGeom prst="rect">
            <a:avLst/>
          </a:prstGeom>
          <a:noFill/>
          <a:ln w="9525">
            <a:noFill/>
            <a:miter lim="800000"/>
            <a:headEnd/>
            <a:tailEnd/>
          </a:ln>
          <a:effectLst/>
        </p:spPr>
        <p:txBody>
          <a:bodyPr lIns="92075" tIns="46038" rIns="92075" bIns="46038" anchor="ctr"/>
          <a:lstStyle/>
          <a:p>
            <a:pPr algn="ctr">
              <a:defRPr/>
            </a:pPr>
            <a:r>
              <a:rPr lang="en-US" sz="4400" b="1" i="0" dirty="0">
                <a:solidFill>
                  <a:srgbClr val="FFFF00"/>
                </a:solidFill>
                <a:latin typeface="Calibri" panose="020F0502020204030204" pitchFamily="34" charset="0"/>
                <a:cs typeface="Times New Roman" pitchFamily="18" charset="0"/>
              </a:rPr>
              <a:t>Extrinsic control of tissue blood flow</a:t>
            </a:r>
          </a:p>
          <a:p>
            <a:pPr algn="ctr">
              <a:defRPr/>
            </a:pPr>
            <a:r>
              <a:rPr lang="en-US" sz="4400" b="1" i="0" dirty="0">
                <a:solidFill>
                  <a:srgbClr val="FFFF00"/>
                </a:solidFill>
                <a:latin typeface="Calibri" panose="020F0502020204030204" pitchFamily="34" charset="0"/>
                <a:cs typeface="Times New Roman" pitchFamily="18" charset="0"/>
              </a:rPr>
              <a:t>I - Sympathetic neural control</a:t>
            </a:r>
            <a:r>
              <a:rPr lang="en-US" sz="4400" i="0" dirty="0">
                <a:solidFill>
                  <a:srgbClr val="FFFF00"/>
                </a:solidFill>
                <a:latin typeface="Calibri" panose="020F0502020204030204" pitchFamily="34" charset="0"/>
              </a:rPr>
              <a:t> </a:t>
            </a:r>
          </a:p>
        </p:txBody>
      </p:sp>
      <p:sp>
        <p:nvSpPr>
          <p:cNvPr id="1494019" name="Rectangle 3"/>
          <p:cNvSpPr>
            <a:spLocks noChangeArrowheads="1"/>
          </p:cNvSpPr>
          <p:nvPr/>
        </p:nvSpPr>
        <p:spPr bwMode="auto">
          <a:xfrm>
            <a:off x="266700" y="1752600"/>
            <a:ext cx="9753600" cy="48006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Blip>
                <a:blip r:embed="rId3"/>
              </a:buBlip>
              <a:defRPr/>
            </a:pPr>
            <a:r>
              <a:rPr lang="en-GB" b="1" i="0" dirty="0">
                <a:solidFill>
                  <a:srgbClr val="66FFFF"/>
                </a:solidFill>
                <a:latin typeface="Calibri" panose="020F0502020204030204" pitchFamily="34" charset="0"/>
              </a:rPr>
              <a:t>Most vascular beads are under resting sympathetic constrictor tone.</a:t>
            </a:r>
          </a:p>
          <a:p>
            <a:pPr marL="342900" indent="-342900">
              <a:spcBef>
                <a:spcPct val="20000"/>
              </a:spcBef>
              <a:buClr>
                <a:srgbClr val="FF0000"/>
              </a:buClr>
              <a:buFont typeface="Wingdings" pitchFamily="2" charset="2"/>
              <a:buBlip>
                <a:blip r:embed="rId3"/>
              </a:buBlip>
              <a:defRPr/>
            </a:pPr>
            <a:r>
              <a:rPr lang="en-GB" b="1" i="0" dirty="0">
                <a:solidFill>
                  <a:srgbClr val="66FFFF"/>
                </a:solidFill>
                <a:latin typeface="Calibri" panose="020F0502020204030204" pitchFamily="34" charset="0"/>
              </a:rPr>
              <a:t>Increasing the level of sympathetic tone constricts vascular smooth muscle.</a:t>
            </a:r>
          </a:p>
          <a:p>
            <a:pPr marL="342900" indent="-342900">
              <a:spcBef>
                <a:spcPct val="20000"/>
              </a:spcBef>
              <a:buClr>
                <a:srgbClr val="FF0000"/>
              </a:buClr>
              <a:buFont typeface="Wingdings" pitchFamily="2" charset="2"/>
              <a:buBlip>
                <a:blip r:embed="rId3"/>
              </a:buBlip>
              <a:defRPr/>
            </a:pPr>
            <a:r>
              <a:rPr lang="en-GB" b="1" i="0" dirty="0">
                <a:solidFill>
                  <a:srgbClr val="66FFFF"/>
                </a:solidFill>
                <a:latin typeface="Calibri" panose="020F0502020204030204" pitchFamily="34" charset="0"/>
              </a:rPr>
              <a:t>Reducing the level of sympathetic tone reduces the level of vascular smooth muscle constriction.</a:t>
            </a:r>
          </a:p>
          <a:p>
            <a:pPr marL="342900" indent="-342900">
              <a:spcBef>
                <a:spcPct val="20000"/>
              </a:spcBef>
              <a:buClr>
                <a:srgbClr val="FF0000"/>
              </a:buClr>
              <a:buFont typeface="Wingdings" pitchFamily="2" charset="2"/>
              <a:buBlip>
                <a:blip r:embed="rId3"/>
              </a:buBlip>
              <a:defRPr/>
            </a:pPr>
            <a:r>
              <a:rPr lang="en-GB" b="1" i="0" dirty="0">
                <a:solidFill>
                  <a:srgbClr val="66FFFF"/>
                </a:solidFill>
                <a:latin typeface="Calibri" panose="020F0502020204030204" pitchFamily="34" charset="0"/>
              </a:rPr>
              <a:t>Most sympathetic fibres release </a:t>
            </a:r>
            <a:r>
              <a:rPr lang="en-GB" b="1" i="0" dirty="0" err="1">
                <a:solidFill>
                  <a:srgbClr val="66FFFF"/>
                </a:solidFill>
                <a:latin typeface="Calibri" panose="020F0502020204030204" pitchFamily="34" charset="0"/>
              </a:rPr>
              <a:t>noradrenaline</a:t>
            </a:r>
            <a:r>
              <a:rPr lang="en-GB" b="1" i="0" dirty="0">
                <a:solidFill>
                  <a:srgbClr val="66FFFF"/>
                </a:solidFill>
                <a:latin typeface="Calibri" panose="020F0502020204030204" pitchFamily="34" charset="0"/>
              </a:rPr>
              <a:t> that acts on a</a:t>
            </a:r>
            <a:r>
              <a:rPr lang="en-GB" b="1" i="0" baseline="-25000" dirty="0">
                <a:solidFill>
                  <a:srgbClr val="66FFFF"/>
                </a:solidFill>
                <a:latin typeface="Calibri" panose="020F0502020204030204" pitchFamily="34" charset="0"/>
              </a:rPr>
              <a:t>1</a:t>
            </a:r>
            <a:r>
              <a:rPr lang="en-GB" b="1" i="0" dirty="0">
                <a:solidFill>
                  <a:srgbClr val="66FFFF"/>
                </a:solidFill>
                <a:latin typeface="Calibri" panose="020F0502020204030204" pitchFamily="34" charset="0"/>
              </a:rPr>
              <a:t>-receptors on the smooth muscle producing contraction.</a:t>
            </a:r>
          </a:p>
          <a:p>
            <a:pPr marL="342900" indent="-342900">
              <a:spcBef>
                <a:spcPct val="20000"/>
              </a:spcBef>
              <a:buClr>
                <a:srgbClr val="FF0000"/>
              </a:buClr>
              <a:buFont typeface="Wingdings" pitchFamily="2" charset="2"/>
              <a:buBlip>
                <a:blip r:embed="rId3"/>
              </a:buBlip>
              <a:defRPr/>
            </a:pPr>
            <a:r>
              <a:rPr lang="en-GB" b="1" i="0" dirty="0">
                <a:solidFill>
                  <a:srgbClr val="66FFFF"/>
                </a:solidFill>
                <a:latin typeface="Calibri" panose="020F0502020204030204" pitchFamily="34" charset="0"/>
              </a:rPr>
              <a:t>Thus, stimulation of a</a:t>
            </a:r>
            <a:r>
              <a:rPr lang="en-GB" b="1" i="0" baseline="-25000" dirty="0">
                <a:solidFill>
                  <a:srgbClr val="66FFFF"/>
                </a:solidFill>
                <a:latin typeface="Calibri" panose="020F0502020204030204" pitchFamily="34" charset="0"/>
              </a:rPr>
              <a:t>1</a:t>
            </a:r>
            <a:r>
              <a:rPr lang="en-GB" b="1" i="0" dirty="0">
                <a:solidFill>
                  <a:srgbClr val="66FFFF"/>
                </a:solidFill>
                <a:latin typeface="Calibri" panose="020F0502020204030204" pitchFamily="34" charset="0"/>
              </a:rPr>
              <a:t>-receptors by noradrenalin produces vasoconstriction.</a:t>
            </a:r>
          </a:p>
          <a:p>
            <a:pPr marL="342900" indent="-342900">
              <a:spcBef>
                <a:spcPct val="20000"/>
              </a:spcBef>
              <a:buClr>
                <a:srgbClr val="FF0000"/>
              </a:buClr>
              <a:buFont typeface="Wingdings" pitchFamily="2" charset="2"/>
              <a:buBlip>
                <a:blip r:embed="rId3"/>
              </a:buBlip>
              <a:defRPr/>
            </a:pPr>
            <a:r>
              <a:rPr lang="en-GB" b="1" i="0" dirty="0">
                <a:solidFill>
                  <a:srgbClr val="CCFF33"/>
                </a:solidFill>
                <a:latin typeface="Calibri" panose="020F0502020204030204" pitchFamily="34" charset="0"/>
              </a:rPr>
              <a:t>The coronary blood vessels and the cerebral vessels in the brain are little altered by sympathetic nerves and are predominantly regulated by local metabolic factors.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40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40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94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40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940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94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42" name="Rectangle 2"/>
          <p:cNvSpPr>
            <a:spLocks noChangeArrowheads="1"/>
          </p:cNvSpPr>
          <p:nvPr/>
        </p:nvSpPr>
        <p:spPr bwMode="auto">
          <a:xfrm>
            <a:off x="876300" y="1066800"/>
            <a:ext cx="8582025" cy="685800"/>
          </a:xfrm>
          <a:prstGeom prst="rect">
            <a:avLst/>
          </a:prstGeom>
          <a:noFill/>
          <a:ln w="9525">
            <a:noFill/>
            <a:miter lim="800000"/>
            <a:headEnd/>
            <a:tailEnd/>
          </a:ln>
          <a:effectLst/>
        </p:spPr>
        <p:txBody>
          <a:bodyPr lIns="92075" tIns="46038" rIns="92075" bIns="46038" anchor="ctr"/>
          <a:lstStyle/>
          <a:p>
            <a:pPr algn="ctr">
              <a:defRPr/>
            </a:pPr>
            <a:endParaRPr lang="en-US" sz="4400" i="0">
              <a:solidFill>
                <a:srgbClr val="FFFF00"/>
              </a:solidFill>
              <a:effectLst>
                <a:outerShdw blurRad="38100" dist="38100" dir="2700000" algn="tl">
                  <a:srgbClr val="000000"/>
                </a:outerShdw>
              </a:effectLst>
              <a:latin typeface="Calibri" panose="020F0502020204030204" pitchFamily="34" charset="0"/>
            </a:endParaRPr>
          </a:p>
        </p:txBody>
      </p:sp>
      <p:sp>
        <p:nvSpPr>
          <p:cNvPr id="1495043" name="Rectangle 3"/>
          <p:cNvSpPr>
            <a:spLocks noChangeArrowheads="1"/>
          </p:cNvSpPr>
          <p:nvPr/>
        </p:nvSpPr>
        <p:spPr bwMode="auto">
          <a:xfrm>
            <a:off x="419100" y="2057400"/>
            <a:ext cx="9525000" cy="41910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Blip>
                <a:blip r:embed="rId3"/>
              </a:buBlip>
              <a:defRPr/>
            </a:pPr>
            <a:r>
              <a:rPr lang="en-GB" sz="2800" b="1" i="0" dirty="0">
                <a:solidFill>
                  <a:srgbClr val="00FFFF"/>
                </a:solidFill>
                <a:latin typeface="Calibri" panose="020F0502020204030204" pitchFamily="34" charset="0"/>
              </a:rPr>
              <a:t>Adrenaline stimulating </a:t>
            </a:r>
            <a:r>
              <a:rPr lang="en-GB" sz="2800" b="1" i="0" dirty="0">
                <a:solidFill>
                  <a:srgbClr val="66FFFF"/>
                </a:solidFill>
                <a:latin typeface="Calibri" panose="020F0502020204030204" pitchFamily="34" charset="0"/>
              </a:rPr>
              <a:t>a</a:t>
            </a:r>
            <a:r>
              <a:rPr lang="en-GB" sz="2800" b="1" i="0" baseline="-25000" dirty="0">
                <a:solidFill>
                  <a:srgbClr val="66FFFF"/>
                </a:solidFill>
                <a:latin typeface="Calibri" panose="020F0502020204030204" pitchFamily="34" charset="0"/>
              </a:rPr>
              <a:t>1</a:t>
            </a:r>
            <a:r>
              <a:rPr lang="en-GB" sz="2800" b="1" i="0" dirty="0">
                <a:solidFill>
                  <a:srgbClr val="00FFFF"/>
                </a:solidFill>
                <a:latin typeface="Calibri" panose="020F0502020204030204" pitchFamily="34" charset="0"/>
              </a:rPr>
              <a:t>-receptors contracts vascular smooth muscle.</a:t>
            </a:r>
          </a:p>
          <a:p>
            <a:pPr marL="342900" indent="-342900">
              <a:spcBef>
                <a:spcPct val="20000"/>
              </a:spcBef>
              <a:buClr>
                <a:srgbClr val="FF0000"/>
              </a:buClr>
              <a:buFont typeface="Wingdings" pitchFamily="2" charset="2"/>
              <a:buBlip>
                <a:blip r:embed="rId3"/>
              </a:buBlip>
              <a:defRPr/>
            </a:pPr>
            <a:r>
              <a:rPr lang="en-GB" sz="2800" b="1" i="0" dirty="0">
                <a:solidFill>
                  <a:srgbClr val="00FFFF"/>
                </a:solidFill>
                <a:latin typeface="Calibri" panose="020F0502020204030204" pitchFamily="34" charset="0"/>
              </a:rPr>
              <a:t>Blood vessels also contain </a:t>
            </a:r>
            <a:r>
              <a:rPr lang="el-GR" sz="2800" b="1" i="0" dirty="0">
                <a:solidFill>
                  <a:srgbClr val="00FFFF"/>
                </a:solidFill>
                <a:latin typeface="Calibri" panose="020F0502020204030204" pitchFamily="34" charset="0"/>
              </a:rPr>
              <a:t>β</a:t>
            </a:r>
            <a:r>
              <a:rPr lang="en-US" sz="2800" b="1" i="0" baseline="-25000" dirty="0">
                <a:solidFill>
                  <a:srgbClr val="00FFFF"/>
                </a:solidFill>
                <a:latin typeface="Calibri" panose="020F0502020204030204" pitchFamily="34" charset="0"/>
              </a:rPr>
              <a:t>2</a:t>
            </a:r>
            <a:r>
              <a:rPr lang="en-GB" sz="2800" b="1" i="0" dirty="0">
                <a:solidFill>
                  <a:srgbClr val="00FFFF"/>
                </a:solidFill>
                <a:latin typeface="Calibri" panose="020F0502020204030204" pitchFamily="34" charset="0"/>
              </a:rPr>
              <a:t>-receptors which produce vasodilatation when activated.</a:t>
            </a:r>
          </a:p>
          <a:p>
            <a:pPr marL="342900" indent="-342900">
              <a:spcBef>
                <a:spcPct val="20000"/>
              </a:spcBef>
              <a:buClr>
                <a:srgbClr val="FF0000"/>
              </a:buClr>
              <a:buFont typeface="Wingdings" pitchFamily="2" charset="2"/>
              <a:buBlip>
                <a:blip r:embed="rId3"/>
              </a:buBlip>
              <a:defRPr/>
            </a:pPr>
            <a:r>
              <a:rPr lang="en-GB" sz="2800" b="1" i="0" dirty="0">
                <a:solidFill>
                  <a:srgbClr val="00FFFF"/>
                </a:solidFill>
                <a:latin typeface="Calibri" panose="020F0502020204030204" pitchFamily="34" charset="0"/>
              </a:rPr>
              <a:t>The blood vessels in most tissues have more </a:t>
            </a:r>
            <a:r>
              <a:rPr lang="en-GB" sz="2800" b="1" i="0" dirty="0">
                <a:solidFill>
                  <a:srgbClr val="66FFFF"/>
                </a:solidFill>
                <a:latin typeface="Calibri" panose="020F0502020204030204" pitchFamily="34" charset="0"/>
              </a:rPr>
              <a:t>a</a:t>
            </a:r>
            <a:r>
              <a:rPr lang="en-GB" sz="2800" b="1" i="0" baseline="-25000" dirty="0">
                <a:solidFill>
                  <a:srgbClr val="66FFFF"/>
                </a:solidFill>
                <a:latin typeface="Calibri" panose="020F0502020204030204" pitchFamily="34" charset="0"/>
              </a:rPr>
              <a:t>1</a:t>
            </a:r>
            <a:r>
              <a:rPr lang="en-GB" sz="2800" b="1" i="0" dirty="0">
                <a:solidFill>
                  <a:srgbClr val="00FFFF"/>
                </a:solidFill>
                <a:latin typeface="Calibri" panose="020F0502020204030204" pitchFamily="34" charset="0"/>
              </a:rPr>
              <a:t>-receptors than </a:t>
            </a:r>
            <a:r>
              <a:rPr lang="el-GR" sz="2800" b="1" i="0" dirty="0">
                <a:solidFill>
                  <a:srgbClr val="00FFFF"/>
                </a:solidFill>
                <a:latin typeface="Calibri" panose="020F0502020204030204" pitchFamily="34" charset="0"/>
              </a:rPr>
              <a:t>β</a:t>
            </a:r>
            <a:r>
              <a:rPr lang="en-US" sz="2800" b="1" i="0" baseline="-25000" dirty="0">
                <a:solidFill>
                  <a:srgbClr val="00FFFF"/>
                </a:solidFill>
                <a:latin typeface="Calibri" panose="020F0502020204030204" pitchFamily="34" charset="0"/>
              </a:rPr>
              <a:t>2</a:t>
            </a:r>
            <a:r>
              <a:rPr lang="en-GB" sz="2800" b="1" i="0" dirty="0">
                <a:solidFill>
                  <a:srgbClr val="00FFFF"/>
                </a:solidFill>
                <a:latin typeface="Calibri" panose="020F0502020204030204" pitchFamily="34" charset="0"/>
              </a:rPr>
              <a:t>-receptors so adrenaline (and NA) contracts vascular smooth muscle.</a:t>
            </a:r>
          </a:p>
          <a:p>
            <a:pPr marL="342900" indent="-342900">
              <a:spcBef>
                <a:spcPct val="20000"/>
              </a:spcBef>
              <a:buClr>
                <a:srgbClr val="FF0000"/>
              </a:buClr>
              <a:buFont typeface="Wingdings" pitchFamily="2" charset="2"/>
              <a:buBlip>
                <a:blip r:embed="rId3"/>
              </a:buBlip>
              <a:defRPr/>
            </a:pPr>
            <a:r>
              <a:rPr lang="en-GB" sz="2800" b="1" i="0" dirty="0">
                <a:solidFill>
                  <a:srgbClr val="00FFFF"/>
                </a:solidFill>
                <a:latin typeface="Calibri" panose="020F0502020204030204" pitchFamily="34" charset="0"/>
              </a:rPr>
              <a:t>Blood vessels in skeletal muscle have many </a:t>
            </a:r>
            <a:r>
              <a:rPr lang="el-GR" sz="2800" b="1" i="0" dirty="0">
                <a:solidFill>
                  <a:srgbClr val="00FFFF"/>
                </a:solidFill>
                <a:latin typeface="Calibri" panose="020F0502020204030204" pitchFamily="34" charset="0"/>
              </a:rPr>
              <a:t>β</a:t>
            </a:r>
            <a:r>
              <a:rPr lang="en-US" sz="2800" b="1" i="0" baseline="-25000" dirty="0">
                <a:solidFill>
                  <a:srgbClr val="00FFFF"/>
                </a:solidFill>
                <a:latin typeface="Calibri" panose="020F0502020204030204" pitchFamily="34" charset="0"/>
              </a:rPr>
              <a:t>2</a:t>
            </a:r>
            <a:r>
              <a:rPr lang="en-GB" sz="2800" b="1" i="0" dirty="0">
                <a:solidFill>
                  <a:srgbClr val="00FFFF"/>
                </a:solidFill>
                <a:latin typeface="Calibri" panose="020F0502020204030204" pitchFamily="34" charset="0"/>
              </a:rPr>
              <a:t>-receptors so the constrictor actions of adrenaline are minimal</a:t>
            </a:r>
            <a:r>
              <a:rPr lang="en-GB" sz="2800" b="1" i="0" dirty="0" smtClean="0">
                <a:solidFill>
                  <a:srgbClr val="00FFFF"/>
                </a:solidFill>
                <a:latin typeface="Calibri" panose="020F0502020204030204" pitchFamily="34" charset="0"/>
              </a:rPr>
              <a:t>.</a:t>
            </a:r>
          </a:p>
          <a:p>
            <a:pPr marL="342900" indent="-342900">
              <a:spcBef>
                <a:spcPct val="20000"/>
              </a:spcBef>
              <a:buClr>
                <a:srgbClr val="FF0000"/>
              </a:buClr>
              <a:buFont typeface="Wingdings" pitchFamily="2" charset="2"/>
              <a:buBlip>
                <a:blip r:embed="rId3"/>
              </a:buBlip>
              <a:defRPr/>
            </a:pPr>
            <a:r>
              <a:rPr lang="en-GB" sz="2800" b="1" i="0" dirty="0">
                <a:solidFill>
                  <a:srgbClr val="00FFFF"/>
                </a:solidFill>
                <a:latin typeface="Calibri" panose="020F0502020204030204" pitchFamily="34" charset="0"/>
              </a:rPr>
              <a:t>Blood vessels in </a:t>
            </a:r>
            <a:r>
              <a:rPr lang="en-GB" sz="2800" b="1" i="0" dirty="0" smtClean="0">
                <a:solidFill>
                  <a:srgbClr val="00FFFF"/>
                </a:solidFill>
                <a:latin typeface="Calibri" panose="020F0502020204030204" pitchFamily="34" charset="0"/>
              </a:rPr>
              <a:t>the myocardium:</a:t>
            </a:r>
            <a:endParaRPr lang="en-GB" sz="2800" b="1" i="0" dirty="0">
              <a:solidFill>
                <a:srgbClr val="00FFFF"/>
              </a:solidFill>
              <a:latin typeface="Calibri" panose="020F0502020204030204" pitchFamily="34" charset="0"/>
            </a:endParaRPr>
          </a:p>
        </p:txBody>
      </p:sp>
      <p:sp>
        <p:nvSpPr>
          <p:cNvPr id="1495045" name="Rectangle 5"/>
          <p:cNvSpPr>
            <a:spLocks noChangeArrowheads="1"/>
          </p:cNvSpPr>
          <p:nvPr/>
        </p:nvSpPr>
        <p:spPr bwMode="auto">
          <a:xfrm>
            <a:off x="0" y="685800"/>
            <a:ext cx="10286999" cy="1066800"/>
          </a:xfrm>
          <a:prstGeom prst="rect">
            <a:avLst/>
          </a:prstGeom>
          <a:noFill/>
          <a:ln w="9525">
            <a:noFill/>
            <a:miter lim="800000"/>
            <a:headEnd/>
            <a:tailEnd/>
          </a:ln>
          <a:effectLst/>
        </p:spPr>
        <p:txBody>
          <a:bodyPr lIns="92075" tIns="46038" rIns="92075" bIns="46038" anchor="ctr"/>
          <a:lstStyle/>
          <a:p>
            <a:pPr algn="ctr">
              <a:defRPr/>
            </a:pPr>
            <a:r>
              <a:rPr lang="en-US" sz="4400" b="1" i="0" dirty="0">
                <a:solidFill>
                  <a:srgbClr val="FFFF00"/>
                </a:solidFill>
                <a:latin typeface="Calibri" panose="020F0502020204030204" pitchFamily="34" charset="0"/>
                <a:cs typeface="Times New Roman" pitchFamily="18" charset="0"/>
              </a:rPr>
              <a:t>Extrinsic control of tissue blood flow</a:t>
            </a:r>
          </a:p>
          <a:p>
            <a:pPr algn="ctr">
              <a:defRPr/>
            </a:pPr>
            <a:r>
              <a:rPr lang="en-US" sz="4400" b="1" i="0" dirty="0">
                <a:solidFill>
                  <a:srgbClr val="FFFF00"/>
                </a:solidFill>
                <a:latin typeface="Calibri" panose="020F0502020204030204" pitchFamily="34" charset="0"/>
                <a:cs typeface="Times New Roman" pitchFamily="18" charset="0"/>
              </a:rPr>
              <a:t>II – Circulating </a:t>
            </a:r>
            <a:r>
              <a:rPr lang="en-US" sz="4400" b="1" i="0" dirty="0" err="1">
                <a:solidFill>
                  <a:srgbClr val="FFFF00"/>
                </a:solidFill>
                <a:latin typeface="Calibri" panose="020F0502020204030204" pitchFamily="34" charset="0"/>
                <a:cs typeface="Times New Roman" pitchFamily="18" charset="0"/>
              </a:rPr>
              <a:t>adrenaine</a:t>
            </a:r>
            <a:r>
              <a:rPr lang="en-US" sz="4400" i="0" dirty="0">
                <a:solidFill>
                  <a:srgbClr val="FFFF00"/>
                </a:solidFill>
                <a:latin typeface="Calibri" panose="020F050202020403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950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950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95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0" y="76200"/>
            <a:ext cx="10287000" cy="914400"/>
          </a:xfrm>
          <a:prstGeom prst="rect">
            <a:avLst/>
          </a:prstGeom>
          <a:noFill/>
          <a:ln w="9525">
            <a:noFill/>
            <a:miter lim="800000"/>
            <a:headEnd/>
            <a:tailEnd/>
          </a:ln>
          <a:effectLst/>
        </p:spPr>
        <p:txBody>
          <a:bodyPr anchor="ctr"/>
          <a:lstStyle/>
          <a:p>
            <a:pPr algn="ctr">
              <a:defRPr/>
            </a:pPr>
            <a:r>
              <a:rPr lang="en-GB" sz="4000" b="1" i="0" dirty="0" smtClean="0">
                <a:solidFill>
                  <a:schemeClr val="tx2"/>
                </a:solidFill>
                <a:latin typeface="Calibri" panose="020F0502020204030204" pitchFamily="34" charset="0"/>
              </a:rPr>
              <a:t>Unique </a:t>
            </a:r>
            <a:r>
              <a:rPr lang="en-GB" sz="4000" b="1" i="0" dirty="0">
                <a:solidFill>
                  <a:schemeClr val="tx2"/>
                </a:solidFill>
                <a:latin typeface="Calibri" panose="020F0502020204030204" pitchFamily="34" charset="0"/>
              </a:rPr>
              <a:t>Characteristics of </a:t>
            </a:r>
            <a:r>
              <a:rPr lang="en-GB" sz="4000" b="1" i="0" dirty="0" smtClean="0">
                <a:solidFill>
                  <a:schemeClr val="tx2"/>
                </a:solidFill>
                <a:latin typeface="Calibri" panose="020F0502020204030204" pitchFamily="34" charset="0"/>
              </a:rPr>
              <a:t>cardiac </a:t>
            </a:r>
            <a:r>
              <a:rPr lang="en-GB" sz="4000" b="1" i="0" dirty="0">
                <a:solidFill>
                  <a:schemeClr val="tx2"/>
                </a:solidFill>
                <a:latin typeface="Calibri" panose="020F0502020204030204" pitchFamily="34" charset="0"/>
              </a:rPr>
              <a:t>metabolism </a:t>
            </a:r>
          </a:p>
        </p:txBody>
      </p:sp>
      <p:sp>
        <p:nvSpPr>
          <p:cNvPr id="18435" name="Rectangle 4"/>
          <p:cNvSpPr>
            <a:spLocks noChangeArrowheads="1"/>
          </p:cNvSpPr>
          <p:nvPr/>
        </p:nvSpPr>
        <p:spPr bwMode="auto">
          <a:xfrm>
            <a:off x="190500" y="1066800"/>
            <a:ext cx="9982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20000"/>
              </a:spcBef>
              <a:buClr>
                <a:srgbClr val="FF0000"/>
              </a:buClr>
              <a:buSzPct val="100000"/>
              <a:buFont typeface="Symbol" panose="05050102010706020507" pitchFamily="18" charset="2"/>
              <a:buChar char="©"/>
            </a:pPr>
            <a:r>
              <a:rPr lang="en-GB" altLang="en-US" sz="2200" b="1" i="0" dirty="0" smtClean="0">
                <a:solidFill>
                  <a:srgbClr val="66FFFF"/>
                </a:solidFill>
                <a:latin typeface="Calibri" panose="020F0502020204030204" pitchFamily="34" charset="0"/>
                <a:cs typeface="Calibri" pitchFamily="34" charset="0"/>
              </a:rPr>
              <a:t>At rest, oxygen consumption by the beating  heart is ≈ 9ml/100 g/min.</a:t>
            </a:r>
            <a:r>
              <a:rPr lang="en-GB" altLang="en-US" sz="2200" b="1" i="0" dirty="0">
                <a:solidFill>
                  <a:srgbClr val="66FFFF"/>
                </a:solidFill>
                <a:latin typeface="Calibri" panose="020F0502020204030204" pitchFamily="34" charset="0"/>
                <a:cs typeface="Calibri" pitchFamily="34" charset="0"/>
              </a:rPr>
              <a:t> Obviously, more amounts of oxygen are needed during exercise.</a:t>
            </a:r>
          </a:p>
          <a:p>
            <a:pPr>
              <a:spcBef>
                <a:spcPct val="20000"/>
              </a:spcBef>
              <a:buClr>
                <a:srgbClr val="FF0000"/>
              </a:buClr>
              <a:buSzPct val="100000"/>
              <a:buFont typeface="Symbol" panose="05050102010706020507" pitchFamily="18" charset="2"/>
              <a:buChar char="©"/>
            </a:pPr>
            <a:r>
              <a:rPr lang="en-GB" altLang="en-US" sz="2200" b="1" i="0" dirty="0" smtClean="0">
                <a:solidFill>
                  <a:srgbClr val="00FFFF"/>
                </a:solidFill>
                <a:latin typeface="Calibri" panose="020F0502020204030204" pitchFamily="34" charset="0"/>
                <a:cs typeface="Calibri" pitchFamily="34" charset="0"/>
              </a:rPr>
              <a:t>Thus, </a:t>
            </a:r>
            <a:r>
              <a:rPr lang="en-US" altLang="en-US" sz="2200" b="1" i="0" dirty="0" smtClean="0">
                <a:solidFill>
                  <a:srgbClr val="00FFFF"/>
                </a:solidFill>
                <a:latin typeface="Calibri" pitchFamily="34" charset="0"/>
                <a:cs typeface="Calibri" pitchFamily="34" charset="0"/>
              </a:rPr>
              <a:t>the </a:t>
            </a:r>
            <a:r>
              <a:rPr lang="en-US" altLang="en-US" sz="2200" b="1" i="0" dirty="0">
                <a:solidFill>
                  <a:srgbClr val="00FFFF"/>
                </a:solidFill>
                <a:latin typeface="Calibri" pitchFamily="34" charset="0"/>
                <a:cs typeface="Calibri" pitchFamily="34" charset="0"/>
              </a:rPr>
              <a:t>heart has the largest metabolic </a:t>
            </a:r>
            <a:r>
              <a:rPr lang="en-US" altLang="en-US" sz="2200" b="1" i="0" dirty="0" smtClean="0">
                <a:solidFill>
                  <a:srgbClr val="00FFFF"/>
                </a:solidFill>
                <a:latin typeface="Calibri" pitchFamily="34" charset="0"/>
                <a:cs typeface="Calibri" pitchFamily="34" charset="0"/>
              </a:rPr>
              <a:t>demand per </a:t>
            </a:r>
            <a:r>
              <a:rPr lang="en-US" altLang="en-US" sz="2200" b="1" i="0" dirty="0">
                <a:solidFill>
                  <a:srgbClr val="00FFFF"/>
                </a:solidFill>
                <a:latin typeface="Calibri" pitchFamily="34" charset="0"/>
                <a:cs typeface="Calibri" pitchFamily="34" charset="0"/>
              </a:rPr>
              <a:t>gram of any organ in the </a:t>
            </a:r>
            <a:r>
              <a:rPr lang="en-US" altLang="en-US" sz="2200" b="1" i="0" dirty="0" smtClean="0">
                <a:solidFill>
                  <a:srgbClr val="00FFFF"/>
                </a:solidFill>
                <a:latin typeface="Calibri" pitchFamily="34" charset="0"/>
                <a:cs typeface="Calibri" pitchFamily="34" charset="0"/>
              </a:rPr>
              <a:t>body.</a:t>
            </a:r>
          </a:p>
          <a:p>
            <a:pPr>
              <a:spcBef>
                <a:spcPct val="20000"/>
              </a:spcBef>
              <a:buClr>
                <a:srgbClr val="FF0000"/>
              </a:buClr>
              <a:buSzPct val="100000"/>
              <a:buFont typeface="Symbol" panose="05050102010706020507" pitchFamily="18" charset="2"/>
              <a:buChar char="©"/>
            </a:pPr>
            <a:r>
              <a:rPr lang="en-GB" altLang="en-US" sz="2200" b="1" i="0" dirty="0" smtClean="0">
                <a:solidFill>
                  <a:srgbClr val="00FF00"/>
                </a:solidFill>
                <a:latin typeface="Calibri" panose="020F0502020204030204" pitchFamily="34" charset="0"/>
                <a:cs typeface="Calibri" pitchFamily="34" charset="0"/>
              </a:rPr>
              <a:t>Energy </a:t>
            </a:r>
            <a:r>
              <a:rPr lang="en-GB" altLang="en-US" sz="2200" b="1" i="0" dirty="0">
                <a:solidFill>
                  <a:srgbClr val="00FF00"/>
                </a:solidFill>
                <a:latin typeface="Calibri" panose="020F0502020204030204" pitchFamily="34" charset="0"/>
                <a:cs typeface="Calibri" pitchFamily="34" charset="0"/>
              </a:rPr>
              <a:t>production in the heart is almost completely dependent on aerobic metabolism.</a:t>
            </a:r>
          </a:p>
          <a:p>
            <a:pPr>
              <a:spcBef>
                <a:spcPct val="20000"/>
              </a:spcBef>
              <a:buClr>
                <a:srgbClr val="FF0000"/>
              </a:buClr>
              <a:buSzPct val="100000"/>
              <a:buFont typeface="Symbol" panose="05050102010706020507" pitchFamily="18" charset="2"/>
              <a:buChar char="©"/>
            </a:pPr>
            <a:r>
              <a:rPr lang="en-GB" altLang="en-US" sz="2200" b="1" i="0" dirty="0">
                <a:solidFill>
                  <a:srgbClr val="00FF00"/>
                </a:solidFill>
                <a:latin typeface="Calibri" panose="020F0502020204030204" pitchFamily="34" charset="0"/>
                <a:cs typeface="Calibri" pitchFamily="34" charset="0"/>
              </a:rPr>
              <a:t>The heart extracts a very high fraction </a:t>
            </a:r>
            <a:r>
              <a:rPr lang="en-GB" altLang="en-US" sz="2200" b="1" i="0" dirty="0" smtClean="0">
                <a:solidFill>
                  <a:srgbClr val="00FF00"/>
                </a:solidFill>
                <a:latin typeface="Calibri" panose="020F0502020204030204" pitchFamily="34" charset="0"/>
                <a:cs typeface="Calibri" pitchFamily="34" charset="0"/>
              </a:rPr>
              <a:t>(60% - 70%) </a:t>
            </a:r>
            <a:r>
              <a:rPr lang="en-GB" altLang="en-US" sz="2200" b="1" i="0" dirty="0">
                <a:solidFill>
                  <a:srgbClr val="00FF00"/>
                </a:solidFill>
                <a:latin typeface="Calibri" panose="020F0502020204030204" pitchFamily="34" charset="0"/>
                <a:cs typeface="Calibri" pitchFamily="34" charset="0"/>
              </a:rPr>
              <a:t>of the O</a:t>
            </a:r>
            <a:r>
              <a:rPr lang="en-GB" altLang="en-US" sz="2200" b="1" i="0" baseline="-25000" dirty="0">
                <a:solidFill>
                  <a:srgbClr val="00FF00"/>
                </a:solidFill>
                <a:latin typeface="Calibri" panose="020F0502020204030204" pitchFamily="34" charset="0"/>
                <a:cs typeface="Calibri" pitchFamily="34" charset="0"/>
              </a:rPr>
              <a:t>2</a:t>
            </a:r>
            <a:r>
              <a:rPr lang="en-GB" altLang="en-US" sz="2200" b="1" i="0" dirty="0">
                <a:solidFill>
                  <a:srgbClr val="00FF00"/>
                </a:solidFill>
                <a:latin typeface="Calibri" panose="020F0502020204030204" pitchFamily="34" charset="0"/>
                <a:cs typeface="Calibri" pitchFamily="34" charset="0"/>
              </a:rPr>
              <a:t> content of the arterial blood flowing through the myocardium even at resting conditions. That is equal to the percentage extracted by skeletal muscles during severe exercise.</a:t>
            </a:r>
          </a:p>
          <a:p>
            <a:pPr>
              <a:spcBef>
                <a:spcPct val="20000"/>
              </a:spcBef>
              <a:buClr>
                <a:srgbClr val="FF0000"/>
              </a:buClr>
              <a:buSzPct val="100000"/>
              <a:buFont typeface="Symbol" panose="05050102010706020507" pitchFamily="18" charset="2"/>
              <a:buChar char="©"/>
            </a:pPr>
            <a:r>
              <a:rPr lang="en-GB" altLang="en-US" sz="2200" b="1" i="0" dirty="0">
                <a:solidFill>
                  <a:srgbClr val="00FF00"/>
                </a:solidFill>
                <a:latin typeface="Calibri" panose="020F0502020204030204" pitchFamily="34" charset="0"/>
                <a:cs typeface="Calibri" pitchFamily="34" charset="0"/>
              </a:rPr>
              <a:t>Therefore, the heart is characterized by a low venous O</a:t>
            </a:r>
            <a:r>
              <a:rPr lang="en-GB" altLang="en-US" sz="2200" b="1" i="0" baseline="-25000" dirty="0">
                <a:solidFill>
                  <a:srgbClr val="00FF00"/>
                </a:solidFill>
                <a:latin typeface="Calibri" panose="020F0502020204030204" pitchFamily="34" charset="0"/>
                <a:cs typeface="Calibri" pitchFamily="34" charset="0"/>
              </a:rPr>
              <a:t>2</a:t>
            </a:r>
            <a:r>
              <a:rPr lang="en-GB" altLang="en-US" sz="2200" b="1" i="0" dirty="0">
                <a:solidFill>
                  <a:srgbClr val="00FF00"/>
                </a:solidFill>
                <a:latin typeface="Calibri" panose="020F0502020204030204" pitchFamily="34" charset="0"/>
                <a:cs typeface="Calibri" pitchFamily="34" charset="0"/>
              </a:rPr>
              <a:t> reserve.</a:t>
            </a:r>
          </a:p>
          <a:p>
            <a:pPr>
              <a:spcBef>
                <a:spcPct val="20000"/>
              </a:spcBef>
              <a:buClr>
                <a:srgbClr val="FF0000"/>
              </a:buClr>
              <a:buSzPct val="100000"/>
              <a:buFont typeface="Symbol" panose="05050102010706020507" pitchFamily="18" charset="2"/>
              <a:buChar char="©"/>
            </a:pPr>
            <a:r>
              <a:rPr lang="en-GB" altLang="en-US" sz="2200" b="1" i="0" dirty="0">
                <a:solidFill>
                  <a:srgbClr val="FF66FF"/>
                </a:solidFill>
                <a:latin typeface="Calibri" panose="020F0502020204030204" pitchFamily="34" charset="0"/>
                <a:cs typeface="Calibri" pitchFamily="34" charset="0"/>
              </a:rPr>
              <a:t>Thus, the extra O</a:t>
            </a:r>
            <a:r>
              <a:rPr lang="en-GB" altLang="en-US" sz="2200" b="1" i="0" baseline="-25000" dirty="0">
                <a:solidFill>
                  <a:srgbClr val="FF66FF"/>
                </a:solidFill>
                <a:latin typeface="Calibri" panose="020F0502020204030204" pitchFamily="34" charset="0"/>
                <a:cs typeface="Calibri" pitchFamily="34" charset="0"/>
              </a:rPr>
              <a:t>2</a:t>
            </a:r>
            <a:r>
              <a:rPr lang="en-GB" altLang="en-US" sz="2200" b="1" i="0" dirty="0">
                <a:solidFill>
                  <a:srgbClr val="FF66FF"/>
                </a:solidFill>
                <a:latin typeface="Calibri" panose="020F0502020204030204" pitchFamily="34" charset="0"/>
                <a:cs typeface="Calibri" pitchFamily="34" charset="0"/>
              </a:rPr>
              <a:t> requirements for cardiac work upon stress must be obtained by enhancement of the myocardial blood flow.</a:t>
            </a:r>
          </a:p>
          <a:p>
            <a:pPr>
              <a:spcBef>
                <a:spcPct val="20000"/>
              </a:spcBef>
              <a:buClr>
                <a:srgbClr val="FF0000"/>
              </a:buClr>
              <a:buSzPct val="100000"/>
              <a:buFont typeface="Symbol" panose="05050102010706020507" pitchFamily="18" charset="2"/>
              <a:buChar char="©"/>
            </a:pPr>
            <a:r>
              <a:rPr lang="en-GB" altLang="en-US" sz="2200" b="1" i="0" dirty="0">
                <a:solidFill>
                  <a:schemeClr val="tx2"/>
                </a:solidFill>
                <a:latin typeface="Calibri" panose="020F0502020204030204" pitchFamily="34" charset="0"/>
                <a:cs typeface="Calibri" pitchFamily="34" charset="0"/>
              </a:rPr>
              <a:t>In contrast, most other tissues under resting conditions extract only about 25% of the O</a:t>
            </a:r>
            <a:r>
              <a:rPr lang="en-GB" altLang="en-US" sz="2200" b="1" i="0" baseline="-25000" dirty="0">
                <a:solidFill>
                  <a:schemeClr val="tx2"/>
                </a:solidFill>
                <a:latin typeface="Calibri" panose="020F0502020204030204" pitchFamily="34" charset="0"/>
                <a:cs typeface="Calibri" pitchFamily="34" charset="0"/>
              </a:rPr>
              <a:t>2</a:t>
            </a:r>
            <a:r>
              <a:rPr lang="en-GB" altLang="en-US" sz="2200" b="1" i="0" dirty="0">
                <a:solidFill>
                  <a:schemeClr val="tx2"/>
                </a:solidFill>
                <a:latin typeface="Calibri" panose="020F0502020204030204" pitchFamily="34" charset="0"/>
                <a:cs typeface="Calibri" pitchFamily="34" charset="0"/>
              </a:rPr>
              <a:t> content of the arterial blood flowing trough them, leaving a considerable O</a:t>
            </a:r>
            <a:r>
              <a:rPr lang="en-GB" altLang="en-US" sz="2200" b="1" i="0" baseline="-25000" dirty="0">
                <a:solidFill>
                  <a:schemeClr val="tx2"/>
                </a:solidFill>
                <a:latin typeface="Calibri" panose="020F0502020204030204" pitchFamily="34" charset="0"/>
                <a:cs typeface="Calibri" pitchFamily="34" charset="0"/>
              </a:rPr>
              <a:t>2</a:t>
            </a:r>
            <a:r>
              <a:rPr lang="en-GB" altLang="en-US" sz="2200" b="1" i="0" dirty="0">
                <a:solidFill>
                  <a:schemeClr val="tx2"/>
                </a:solidFill>
                <a:latin typeface="Calibri" panose="020F0502020204030204" pitchFamily="34" charset="0"/>
                <a:cs typeface="Calibri" pitchFamily="34" charset="0"/>
              </a:rPr>
              <a:t> reserve that can be drawn on when a tissue has increased needs.</a:t>
            </a:r>
          </a:p>
        </p:txBody>
      </p:sp>
    </p:spTree>
    <p:extLst>
      <p:ext uri="{BB962C8B-B14F-4D97-AF65-F5344CB8AC3E}">
        <p14:creationId xmlns:p14="http://schemas.microsoft.com/office/powerpoint/2010/main" val="292795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14300" y="2514600"/>
            <a:ext cx="1002030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a:spcBef>
                <a:spcPct val="20000"/>
              </a:spcBef>
              <a:buClr>
                <a:schemeClr val="tx2"/>
              </a:buClr>
              <a:buSzPct val="100000"/>
              <a:buBlip>
                <a:blip r:embed="rId3"/>
              </a:buBlip>
            </a:pPr>
            <a:r>
              <a:rPr lang="en-US" altLang="en-US" sz="2600" b="1" i="0" dirty="0" smtClean="0">
                <a:solidFill>
                  <a:schemeClr val="tx2"/>
                </a:solidFill>
                <a:latin typeface="Calibri" panose="020F0502020204030204" pitchFamily="34" charset="0"/>
              </a:rPr>
              <a:t>Describe the control of tissue blood flow and state its physiological importance. </a:t>
            </a:r>
          </a:p>
          <a:p>
            <a:pPr marL="457200" indent="-457200">
              <a:spcBef>
                <a:spcPct val="20000"/>
              </a:spcBef>
              <a:buClr>
                <a:schemeClr val="tx2"/>
              </a:buClr>
              <a:buSzPct val="100000"/>
              <a:buBlip>
                <a:blip r:embed="rId3"/>
              </a:buBlip>
            </a:pPr>
            <a:r>
              <a:rPr lang="en-US" altLang="en-US" sz="2600" b="1" i="0" dirty="0" smtClean="0">
                <a:solidFill>
                  <a:schemeClr val="tx2"/>
                </a:solidFill>
                <a:latin typeface="Calibri" panose="020F0502020204030204" pitchFamily="34" charset="0"/>
              </a:rPr>
              <a:t>Outline </a:t>
            </a:r>
            <a:r>
              <a:rPr lang="en-US" altLang="en-US" sz="2600" b="1" i="0" dirty="0" smtClean="0">
                <a:solidFill>
                  <a:schemeClr val="tx2"/>
                </a:solidFill>
                <a:latin typeface="Calibri" panose="020F0502020204030204" pitchFamily="34" charset="0"/>
              </a:rPr>
              <a:t>the </a:t>
            </a:r>
            <a:r>
              <a:rPr lang="en-US" altLang="en-US" sz="2600" b="1" i="0" dirty="0" smtClean="0">
                <a:solidFill>
                  <a:schemeClr val="tx2"/>
                </a:solidFill>
                <a:latin typeface="Calibri" panose="020F0502020204030204" pitchFamily="34" charset="0"/>
              </a:rPr>
              <a:t>distribution of cardiac output during rest and exercise.</a:t>
            </a:r>
          </a:p>
          <a:p>
            <a:pPr marL="457200" indent="-457200">
              <a:spcBef>
                <a:spcPct val="20000"/>
              </a:spcBef>
              <a:buClr>
                <a:schemeClr val="tx2"/>
              </a:buClr>
              <a:buSzPct val="100000"/>
              <a:buBlip>
                <a:blip r:embed="rId3"/>
              </a:buBlip>
            </a:pPr>
            <a:r>
              <a:rPr lang="en-US" altLang="en-US" sz="2600" b="1" i="0" dirty="0" smtClean="0">
                <a:solidFill>
                  <a:schemeClr val="tx2"/>
                </a:solidFill>
                <a:latin typeface="Calibri" panose="020F0502020204030204" pitchFamily="34" charset="0"/>
              </a:rPr>
              <a:t>Explain the mechanisms of intrinsic and extrinsic regulation of tissue blood flow.</a:t>
            </a:r>
          </a:p>
          <a:p>
            <a:pPr marL="457200" indent="-457200">
              <a:spcBef>
                <a:spcPct val="20000"/>
              </a:spcBef>
              <a:buClr>
                <a:schemeClr val="tx2"/>
              </a:buClr>
              <a:buSzPct val="100000"/>
              <a:buBlip>
                <a:blip r:embed="rId3"/>
              </a:buBlip>
            </a:pPr>
            <a:r>
              <a:rPr lang="en-US" altLang="en-US" sz="2600" b="1" i="0" dirty="0" smtClean="0">
                <a:solidFill>
                  <a:srgbClr val="FFFF00"/>
                </a:solidFill>
                <a:latin typeface="Calibri" panose="020F0502020204030204" pitchFamily="34" charset="0"/>
              </a:rPr>
              <a:t>Summarize the unique features of cardiac metabolism.</a:t>
            </a:r>
          </a:p>
          <a:p>
            <a:pPr marL="457200" indent="-457200">
              <a:buBlip>
                <a:blip r:embed="rId3"/>
              </a:buBlip>
            </a:pPr>
            <a:r>
              <a:rPr lang="en-US" altLang="en-US" sz="2600" b="1" i="0" dirty="0" smtClean="0">
                <a:solidFill>
                  <a:srgbClr val="FFFF00"/>
                </a:solidFill>
                <a:latin typeface="Calibri" panose="020F0502020204030204" pitchFamily="34" charset="0"/>
              </a:rPr>
              <a:t>Discuss </a:t>
            </a:r>
            <a:r>
              <a:rPr lang="en-US" altLang="en-US" sz="2600" b="1" i="0" dirty="0" err="1" smtClean="0">
                <a:solidFill>
                  <a:srgbClr val="FFFF00"/>
                </a:solidFill>
                <a:latin typeface="Calibri" panose="020F0502020204030204" pitchFamily="34" charset="0"/>
              </a:rPr>
              <a:t>autoregulation</a:t>
            </a:r>
            <a:r>
              <a:rPr lang="en-US" altLang="en-US" sz="2600" b="1" i="0" dirty="0">
                <a:solidFill>
                  <a:srgbClr val="FFFF00"/>
                </a:solidFill>
                <a:latin typeface="Calibri" panose="020F0502020204030204" pitchFamily="34" charset="0"/>
              </a:rPr>
              <a:t> and nervous </a:t>
            </a:r>
            <a:r>
              <a:rPr lang="en-US" altLang="en-US" sz="2600" b="1" i="0" dirty="0" smtClean="0">
                <a:solidFill>
                  <a:srgbClr val="FFFF00"/>
                </a:solidFill>
                <a:latin typeface="Calibri" panose="020F0502020204030204" pitchFamily="34" charset="0"/>
              </a:rPr>
              <a:t>control of coronary blood flow. </a:t>
            </a:r>
            <a:endParaRPr lang="en-US" altLang="en-US" sz="2600" b="1" i="0" dirty="0">
              <a:solidFill>
                <a:srgbClr val="FFFF00"/>
              </a:solidFill>
              <a:latin typeface="Calibri" panose="020F0502020204030204" pitchFamily="34" charset="0"/>
            </a:endParaRPr>
          </a:p>
          <a:p>
            <a:pPr marL="457200" indent="-457200">
              <a:buBlip>
                <a:blip r:embed="rId3"/>
              </a:buBlip>
            </a:pPr>
            <a:r>
              <a:rPr lang="en-US" altLang="en-US" sz="2600" b="1" i="0" dirty="0" smtClean="0">
                <a:solidFill>
                  <a:srgbClr val="FFFF00"/>
                </a:solidFill>
                <a:latin typeface="Calibri" panose="020F0502020204030204" pitchFamily="34" charset="0"/>
              </a:rPr>
              <a:t>List the risk factors for coronary artery disease and outline ECG changes in myocardial ischemia and myocardial infarction.</a:t>
            </a:r>
            <a:endParaRPr lang="en-US" altLang="en-US" sz="2600" b="1" i="0" dirty="0">
              <a:solidFill>
                <a:srgbClr val="FFFF00"/>
              </a:solidFill>
              <a:latin typeface="Calibri" panose="020F0502020204030204" pitchFamily="34" charset="0"/>
            </a:endParaRPr>
          </a:p>
        </p:txBody>
      </p:sp>
      <p:sp>
        <p:nvSpPr>
          <p:cNvPr id="5123" name="Text Box 6"/>
          <p:cNvSpPr txBox="1">
            <a:spLocks noChangeArrowheads="1"/>
          </p:cNvSpPr>
          <p:nvPr/>
        </p:nvSpPr>
        <p:spPr bwMode="auto">
          <a:xfrm>
            <a:off x="0" y="45720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smtClean="0">
                <a:solidFill>
                  <a:srgbClr val="00FFFF"/>
                </a:solidFill>
                <a:latin typeface="Calibri" panose="020F0502020204030204" pitchFamily="34" charset="0"/>
              </a:rPr>
              <a:t>Intended learning outcomes (ILOs)</a:t>
            </a:r>
            <a:endParaRPr lang="en-US" altLang="en-US" sz="4400" b="1" i="0" dirty="0">
              <a:solidFill>
                <a:srgbClr val="00FFFF"/>
              </a:solidFill>
              <a:latin typeface="Calibri" panose="020F0502020204030204" pitchFamily="34" charset="0"/>
            </a:endParaRPr>
          </a:p>
        </p:txBody>
      </p:sp>
      <p:sp>
        <p:nvSpPr>
          <p:cNvPr id="5124" name="Text Box 7"/>
          <p:cNvSpPr txBox="1">
            <a:spLocks noChangeArrowheads="1"/>
          </p:cNvSpPr>
          <p:nvPr/>
        </p:nvSpPr>
        <p:spPr bwMode="auto">
          <a:xfrm>
            <a:off x="266700" y="1371600"/>
            <a:ext cx="9906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2800" b="1" i="0" dirty="0">
                <a:solidFill>
                  <a:srgbClr val="FF99FF"/>
                </a:solidFill>
                <a:latin typeface="Calibri" panose="020F0502020204030204" pitchFamily="34" charset="0"/>
              </a:rPr>
              <a:t>After reviewing the PowerPoint </a:t>
            </a:r>
            <a:r>
              <a:rPr lang="en-US" altLang="en-US" sz="2800" b="1" i="0" dirty="0" smtClean="0">
                <a:solidFill>
                  <a:srgbClr val="FF99FF"/>
                </a:solidFill>
                <a:latin typeface="Calibri" panose="020F0502020204030204" pitchFamily="34" charset="0"/>
              </a:rPr>
              <a:t>presentation and the associated learning resources, </a:t>
            </a:r>
            <a:r>
              <a:rPr lang="en-US" altLang="en-US" sz="2800" b="1" i="0" dirty="0">
                <a:solidFill>
                  <a:srgbClr val="FF99FF"/>
                </a:solidFill>
                <a:latin typeface="Calibri" panose="020F0502020204030204" pitchFamily="34" charset="0"/>
              </a:rPr>
              <a:t>the student should be able to: </a:t>
            </a:r>
            <a:endParaRPr lang="en-US" altLang="en-US" sz="2800" b="1" dirty="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0" y="381000"/>
            <a:ext cx="10287000" cy="1219200"/>
          </a:xfrm>
          <a:prstGeom prst="rect">
            <a:avLst/>
          </a:prstGeom>
          <a:noFill/>
          <a:ln w="9525">
            <a:noFill/>
            <a:miter lim="800000"/>
            <a:headEnd/>
            <a:tailEnd/>
          </a:ln>
          <a:effectLst/>
        </p:spPr>
        <p:txBody>
          <a:bodyPr anchor="ctr"/>
          <a:lstStyle/>
          <a:p>
            <a:pPr algn="ctr">
              <a:defRPr/>
            </a:pPr>
            <a:r>
              <a:rPr lang="en-GB" sz="4400" b="1" i="0" dirty="0" smtClean="0">
                <a:solidFill>
                  <a:schemeClr val="tx2"/>
                </a:solidFill>
                <a:latin typeface="Calibri" panose="020F0502020204030204" pitchFamily="34" charset="0"/>
              </a:rPr>
              <a:t>Unique </a:t>
            </a:r>
            <a:r>
              <a:rPr lang="en-GB" sz="4400" b="1" i="0" dirty="0">
                <a:solidFill>
                  <a:schemeClr val="tx2"/>
                </a:solidFill>
                <a:latin typeface="Calibri" panose="020F0502020204030204" pitchFamily="34" charset="0"/>
              </a:rPr>
              <a:t>Characteristics of </a:t>
            </a:r>
            <a:br>
              <a:rPr lang="en-GB" sz="4400" b="1" i="0" dirty="0">
                <a:solidFill>
                  <a:schemeClr val="tx2"/>
                </a:solidFill>
                <a:latin typeface="Calibri" panose="020F0502020204030204" pitchFamily="34" charset="0"/>
              </a:rPr>
            </a:br>
            <a:r>
              <a:rPr lang="en-GB" sz="4400" b="1" i="0" dirty="0">
                <a:solidFill>
                  <a:schemeClr val="tx2"/>
                </a:solidFill>
                <a:latin typeface="Calibri" panose="020F0502020204030204" pitchFamily="34" charset="0"/>
              </a:rPr>
              <a:t>cardiac metabolism </a:t>
            </a:r>
          </a:p>
        </p:txBody>
      </p:sp>
      <p:sp>
        <p:nvSpPr>
          <p:cNvPr id="18435" name="Rectangle 4"/>
          <p:cNvSpPr>
            <a:spLocks noChangeArrowheads="1"/>
          </p:cNvSpPr>
          <p:nvPr/>
        </p:nvSpPr>
        <p:spPr bwMode="auto">
          <a:xfrm>
            <a:off x="342900" y="1752600"/>
            <a:ext cx="9677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20000"/>
              </a:spcBef>
              <a:buClr>
                <a:srgbClr val="FF0000"/>
              </a:buClr>
              <a:buSzPct val="100000"/>
              <a:buFont typeface="Symbol" panose="05050102010706020507" pitchFamily="18" charset="2"/>
              <a:buChar char="©"/>
            </a:pPr>
            <a:r>
              <a:rPr lang="en-US" sz="2500" b="1" i="0" dirty="0" smtClean="0">
                <a:solidFill>
                  <a:srgbClr val="00FFFF"/>
                </a:solidFill>
                <a:latin typeface="Calibri" pitchFamily="34" charset="0"/>
                <a:cs typeface="Calibri" pitchFamily="34" charset="0"/>
              </a:rPr>
              <a:t>O</a:t>
            </a:r>
            <a:r>
              <a:rPr lang="en-US" sz="2500" b="1" i="0" baseline="-25000" dirty="0" smtClean="0">
                <a:solidFill>
                  <a:srgbClr val="00FFFF"/>
                </a:solidFill>
                <a:latin typeface="Calibri" pitchFamily="34" charset="0"/>
                <a:cs typeface="Calibri" pitchFamily="34" charset="0"/>
              </a:rPr>
              <a:t>2</a:t>
            </a:r>
            <a:r>
              <a:rPr lang="en-US" sz="2500" b="1" i="0" dirty="0" smtClean="0">
                <a:solidFill>
                  <a:srgbClr val="00FFFF"/>
                </a:solidFill>
                <a:latin typeface="Calibri" pitchFamily="34" charset="0"/>
                <a:cs typeface="Calibri" pitchFamily="34" charset="0"/>
              </a:rPr>
              <a:t> </a:t>
            </a:r>
            <a:r>
              <a:rPr lang="en-US" sz="2500" b="1" i="0" dirty="0">
                <a:solidFill>
                  <a:srgbClr val="00FFFF"/>
                </a:solidFill>
                <a:latin typeface="Calibri" pitchFamily="34" charset="0"/>
                <a:cs typeface="Calibri" pitchFamily="34" charset="0"/>
              </a:rPr>
              <a:t>consumption by the heart is determined </a:t>
            </a:r>
            <a:r>
              <a:rPr lang="en-US" sz="2500" b="1" i="0" dirty="0" smtClean="0">
                <a:solidFill>
                  <a:srgbClr val="00FFFF"/>
                </a:solidFill>
                <a:latin typeface="Calibri" pitchFamily="34" charset="0"/>
                <a:cs typeface="Calibri" pitchFamily="34" charset="0"/>
              </a:rPr>
              <a:t>by:</a:t>
            </a:r>
          </a:p>
          <a:p>
            <a:pPr lvl="2">
              <a:spcBef>
                <a:spcPct val="20000"/>
              </a:spcBef>
              <a:buClr>
                <a:srgbClr val="FF0000"/>
              </a:buClr>
              <a:buSzPct val="100000"/>
              <a:buFont typeface="Symbol" panose="05050102010706020507" pitchFamily="18" charset="2"/>
              <a:buChar char="©"/>
            </a:pPr>
            <a:r>
              <a:rPr lang="en-US" sz="2500" b="1" i="0" dirty="0" smtClean="0">
                <a:solidFill>
                  <a:srgbClr val="00FFFF"/>
                </a:solidFill>
                <a:latin typeface="Calibri" pitchFamily="34" charset="0"/>
                <a:cs typeface="Calibri" pitchFamily="34" charset="0"/>
              </a:rPr>
              <a:t> Intra-myocardial tension.</a:t>
            </a:r>
          </a:p>
          <a:p>
            <a:pPr lvl="2">
              <a:spcBef>
                <a:spcPct val="20000"/>
              </a:spcBef>
              <a:buClr>
                <a:srgbClr val="FF0000"/>
              </a:buClr>
              <a:buSzPct val="100000"/>
              <a:buFont typeface="Symbol" panose="05050102010706020507" pitchFamily="18" charset="2"/>
              <a:buChar char="©"/>
            </a:pPr>
            <a:r>
              <a:rPr lang="en-US" sz="2500" b="1" i="0" dirty="0" smtClean="0">
                <a:solidFill>
                  <a:srgbClr val="00FFFF"/>
                </a:solidFill>
                <a:latin typeface="Calibri" pitchFamily="34" charset="0"/>
                <a:cs typeface="Calibri" pitchFamily="34" charset="0"/>
              </a:rPr>
              <a:t> Contractile </a:t>
            </a:r>
            <a:r>
              <a:rPr lang="en-US" sz="2500" b="1" i="0" dirty="0">
                <a:solidFill>
                  <a:srgbClr val="00FFFF"/>
                </a:solidFill>
                <a:latin typeface="Calibri" pitchFamily="34" charset="0"/>
                <a:cs typeface="Calibri" pitchFamily="34" charset="0"/>
              </a:rPr>
              <a:t>state of the </a:t>
            </a:r>
            <a:r>
              <a:rPr lang="en-US" sz="2500" b="1" i="0" dirty="0" smtClean="0">
                <a:solidFill>
                  <a:srgbClr val="00FFFF"/>
                </a:solidFill>
                <a:latin typeface="Calibri" pitchFamily="34" charset="0"/>
                <a:cs typeface="Calibri" pitchFamily="34" charset="0"/>
              </a:rPr>
              <a:t>myocardium.</a:t>
            </a:r>
          </a:p>
          <a:p>
            <a:pPr lvl="2">
              <a:spcBef>
                <a:spcPct val="20000"/>
              </a:spcBef>
              <a:buClr>
                <a:srgbClr val="FF0000"/>
              </a:buClr>
              <a:buSzPct val="100000"/>
              <a:buFont typeface="Symbol" panose="05050102010706020507" pitchFamily="18" charset="2"/>
              <a:buChar char="©"/>
            </a:pPr>
            <a:r>
              <a:rPr lang="en-US" sz="2500" b="1" i="0" dirty="0" smtClean="0">
                <a:solidFill>
                  <a:srgbClr val="00FFFF"/>
                </a:solidFill>
                <a:latin typeface="Calibri" pitchFamily="34" charset="0"/>
                <a:cs typeface="Calibri" pitchFamily="34" charset="0"/>
              </a:rPr>
              <a:t> Heart rate.</a:t>
            </a:r>
          </a:p>
          <a:p>
            <a:pPr>
              <a:spcBef>
                <a:spcPct val="20000"/>
              </a:spcBef>
              <a:buClr>
                <a:srgbClr val="FF0000"/>
              </a:buClr>
              <a:buSzPct val="100000"/>
              <a:buFont typeface="Symbol" panose="05050102010706020507" pitchFamily="18" charset="2"/>
              <a:buChar char="©"/>
            </a:pPr>
            <a:endParaRPr lang="en-US" altLang="en-US" sz="2500" b="1" i="0" dirty="0" smtClean="0">
              <a:solidFill>
                <a:srgbClr val="00FFFF"/>
              </a:solidFill>
              <a:latin typeface="Calibri" pitchFamily="34" charset="0"/>
              <a:cs typeface="Calibri" pitchFamily="34" charset="0"/>
            </a:endParaRPr>
          </a:p>
          <a:p>
            <a:pPr marL="342900" lvl="2" indent="-342900">
              <a:spcBef>
                <a:spcPct val="20000"/>
              </a:spcBef>
              <a:buClr>
                <a:srgbClr val="FF0000"/>
              </a:buClr>
              <a:buSzPct val="100000"/>
              <a:buFont typeface="Symbol" panose="05050102010706020507" pitchFamily="18" charset="2"/>
              <a:buChar char="©"/>
            </a:pPr>
            <a:r>
              <a:rPr lang="en-US" sz="2500" b="1" i="0" dirty="0">
                <a:solidFill>
                  <a:srgbClr val="00FF00"/>
                </a:solidFill>
                <a:latin typeface="Calibri" pitchFamily="34" charset="0"/>
                <a:cs typeface="Calibri" pitchFamily="34" charset="0"/>
              </a:rPr>
              <a:t>An increase in afterload causes greater increase in O</a:t>
            </a:r>
            <a:r>
              <a:rPr lang="en-US" sz="2500" b="1" i="0" baseline="-25000" dirty="0">
                <a:solidFill>
                  <a:srgbClr val="00FF00"/>
                </a:solidFill>
                <a:latin typeface="Calibri" pitchFamily="34" charset="0"/>
                <a:cs typeface="Calibri" pitchFamily="34" charset="0"/>
              </a:rPr>
              <a:t>2</a:t>
            </a:r>
            <a:r>
              <a:rPr lang="en-US" sz="2500" b="1" i="0" dirty="0">
                <a:solidFill>
                  <a:srgbClr val="00FF00"/>
                </a:solidFill>
                <a:latin typeface="Calibri" pitchFamily="34" charset="0"/>
                <a:cs typeface="Calibri" pitchFamily="34" charset="0"/>
              </a:rPr>
              <a:t> consumption than an increase in preload does. </a:t>
            </a:r>
            <a:endParaRPr lang="en-US" sz="2500" b="1" i="0" dirty="0" smtClean="0">
              <a:solidFill>
                <a:srgbClr val="00FF00"/>
              </a:solidFill>
              <a:latin typeface="Calibri" pitchFamily="34" charset="0"/>
              <a:cs typeface="Calibri" pitchFamily="34" charset="0"/>
            </a:endParaRPr>
          </a:p>
          <a:p>
            <a:pPr marL="0" lvl="2" indent="0">
              <a:spcBef>
                <a:spcPct val="20000"/>
              </a:spcBef>
              <a:buClr>
                <a:srgbClr val="FF0000"/>
              </a:buClr>
              <a:buSzPct val="100000"/>
            </a:pPr>
            <a:endParaRPr lang="en-US" sz="2500" b="1" i="0" dirty="0" smtClean="0">
              <a:solidFill>
                <a:srgbClr val="00FF00"/>
              </a:solidFill>
              <a:latin typeface="Calibri" pitchFamily="34" charset="0"/>
              <a:cs typeface="Calibri" pitchFamily="34" charset="0"/>
            </a:endParaRPr>
          </a:p>
          <a:p>
            <a:pPr marL="342900" lvl="2" indent="-342900">
              <a:spcBef>
                <a:spcPct val="20000"/>
              </a:spcBef>
              <a:buClr>
                <a:srgbClr val="FF0000"/>
              </a:buClr>
              <a:buSzPct val="100000"/>
              <a:buFont typeface="Symbol" panose="05050102010706020507" pitchFamily="18" charset="2"/>
              <a:buChar char="©"/>
            </a:pPr>
            <a:r>
              <a:rPr lang="en-US" sz="2500" b="1" i="0" dirty="0" smtClean="0">
                <a:solidFill>
                  <a:srgbClr val="00FF00"/>
                </a:solidFill>
                <a:latin typeface="Calibri" pitchFamily="34" charset="0"/>
                <a:cs typeface="Calibri" pitchFamily="34" charset="0"/>
              </a:rPr>
              <a:t>Thus, angina </a:t>
            </a:r>
            <a:r>
              <a:rPr lang="en-US" sz="2500" b="1" i="0" dirty="0">
                <a:solidFill>
                  <a:srgbClr val="00FF00"/>
                </a:solidFill>
                <a:latin typeface="Calibri" pitchFamily="34" charset="0"/>
                <a:cs typeface="Calibri" pitchFamily="34" charset="0"/>
              </a:rPr>
              <a:t>due to deficient delivery of O</a:t>
            </a:r>
            <a:r>
              <a:rPr lang="en-US" sz="2500" b="1" i="0" baseline="-25000" dirty="0">
                <a:solidFill>
                  <a:srgbClr val="00FF00"/>
                </a:solidFill>
                <a:latin typeface="Calibri" pitchFamily="34" charset="0"/>
                <a:cs typeface="Calibri" pitchFamily="34" charset="0"/>
              </a:rPr>
              <a:t>2</a:t>
            </a:r>
            <a:r>
              <a:rPr lang="en-US" sz="2500" b="1" i="0" dirty="0">
                <a:solidFill>
                  <a:srgbClr val="00FF00"/>
                </a:solidFill>
                <a:latin typeface="Calibri" pitchFamily="34" charset="0"/>
                <a:cs typeface="Calibri" pitchFamily="34" charset="0"/>
              </a:rPr>
              <a:t> to the myocardium is more common in aortic stenosis than in aortic </a:t>
            </a:r>
            <a:r>
              <a:rPr lang="en-US" sz="2500" b="1" i="0" dirty="0" smtClean="0">
                <a:solidFill>
                  <a:srgbClr val="00FF00"/>
                </a:solidFill>
                <a:latin typeface="Calibri" pitchFamily="34" charset="0"/>
                <a:cs typeface="Calibri" pitchFamily="34" charset="0"/>
              </a:rPr>
              <a:t>regurgitation.</a:t>
            </a:r>
            <a:endParaRPr lang="en-US" sz="2500" b="1" i="0" dirty="0">
              <a:solidFill>
                <a:srgbClr val="00FF00"/>
              </a:solidFill>
              <a:latin typeface="Calibri" pitchFamily="34" charset="0"/>
              <a:cs typeface="Calibri" pitchFamily="34" charset="0"/>
            </a:endParaRPr>
          </a:p>
        </p:txBody>
      </p:sp>
    </p:spTree>
    <p:extLst>
      <p:ext uri="{BB962C8B-B14F-4D97-AF65-F5344CB8AC3E}">
        <p14:creationId xmlns:p14="http://schemas.microsoft.com/office/powerpoint/2010/main" val="3720574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342900" y="1143000"/>
            <a:ext cx="9677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11163" eaLnBrk="1" hangingPunct="1">
              <a:buFont typeface="Wingdings" pitchFamily="2" charset="2"/>
              <a:buChar char="q"/>
              <a:defRPr/>
            </a:pPr>
            <a:r>
              <a:rPr lang="en-US" altLang="en-US" sz="2350" b="1" i="0" dirty="0" smtClean="0">
                <a:solidFill>
                  <a:srgbClr val="00FFFF"/>
                </a:solidFill>
                <a:latin typeface="Calibri" pitchFamily="34" charset="0"/>
                <a:cs typeface="Calibri" pitchFamily="34" charset="0"/>
              </a:rPr>
              <a:t>Adequate amounts </a:t>
            </a:r>
            <a:r>
              <a:rPr lang="en-US" altLang="en-US" sz="2350" b="1" i="0" dirty="0">
                <a:solidFill>
                  <a:srgbClr val="00FFFF"/>
                </a:solidFill>
                <a:latin typeface="Calibri" pitchFamily="34" charset="0"/>
                <a:cs typeface="Calibri" pitchFamily="34" charset="0"/>
              </a:rPr>
              <a:t>of chemical fuel, namely </a:t>
            </a:r>
            <a:r>
              <a:rPr lang="en-US" altLang="en-US" sz="2350" b="1" i="0" dirty="0" smtClean="0">
                <a:solidFill>
                  <a:srgbClr val="00FFFF"/>
                </a:solidFill>
                <a:latin typeface="Calibri" pitchFamily="34" charset="0"/>
                <a:cs typeface="Calibri" pitchFamily="34" charset="0"/>
              </a:rPr>
              <a:t>adenosine triphosphate </a:t>
            </a:r>
            <a:r>
              <a:rPr lang="en-US" altLang="en-US" sz="2350" b="1" i="0" dirty="0">
                <a:solidFill>
                  <a:srgbClr val="00FFFF"/>
                </a:solidFill>
                <a:latin typeface="Calibri" pitchFamily="34" charset="0"/>
                <a:cs typeface="Calibri" pitchFamily="34" charset="0"/>
              </a:rPr>
              <a:t>(ATP), must be generated to </a:t>
            </a:r>
            <a:r>
              <a:rPr lang="en-US" altLang="en-US" sz="2350" b="1" i="0" dirty="0" smtClean="0">
                <a:solidFill>
                  <a:srgbClr val="00FFFF"/>
                </a:solidFill>
                <a:latin typeface="Calibri" pitchFamily="34" charset="0"/>
                <a:cs typeface="Calibri" pitchFamily="34" charset="0"/>
              </a:rPr>
              <a:t>support </a:t>
            </a:r>
            <a:r>
              <a:rPr lang="en-US" altLang="en-US" sz="2350" b="1" i="0" dirty="0">
                <a:solidFill>
                  <a:srgbClr val="00FFFF"/>
                </a:solidFill>
                <a:latin typeface="Calibri" pitchFamily="34" charset="0"/>
                <a:cs typeface="Calibri" pitchFamily="34" charset="0"/>
              </a:rPr>
              <a:t>the </a:t>
            </a:r>
            <a:r>
              <a:rPr lang="en-US" altLang="en-US" sz="2350" b="1" i="0" dirty="0" smtClean="0">
                <a:solidFill>
                  <a:srgbClr val="00FFFF"/>
                </a:solidFill>
                <a:latin typeface="Calibri" pitchFamily="34" charset="0"/>
                <a:cs typeface="Calibri" pitchFamily="34" charset="0"/>
              </a:rPr>
              <a:t>contractile demands of the heart </a:t>
            </a:r>
            <a:r>
              <a:rPr lang="en-US" altLang="en-US" sz="2350" b="1" i="0" dirty="0">
                <a:solidFill>
                  <a:srgbClr val="00FFFF"/>
                </a:solidFill>
                <a:latin typeface="Calibri" pitchFamily="34" charset="0"/>
                <a:cs typeface="Calibri" pitchFamily="34" charset="0"/>
              </a:rPr>
              <a:t>and </a:t>
            </a:r>
            <a:r>
              <a:rPr lang="en-US" altLang="en-US" sz="2350" b="1" i="0" dirty="0" smtClean="0">
                <a:solidFill>
                  <a:srgbClr val="00FFFF"/>
                </a:solidFill>
                <a:latin typeface="Calibri" pitchFamily="34" charset="0"/>
                <a:cs typeface="Calibri" pitchFamily="34" charset="0"/>
              </a:rPr>
              <a:t>maintain its </a:t>
            </a:r>
            <a:r>
              <a:rPr lang="en-US" altLang="en-US" sz="2350" b="1" i="0" dirty="0">
                <a:solidFill>
                  <a:srgbClr val="00FFFF"/>
                </a:solidFill>
                <a:latin typeface="Calibri" pitchFamily="34" charset="0"/>
                <a:cs typeface="Calibri" pitchFamily="34" charset="0"/>
              </a:rPr>
              <a:t>viability. </a:t>
            </a:r>
            <a:endParaRPr lang="en-US" altLang="en-US" sz="2350" b="1" i="0" dirty="0" smtClean="0">
              <a:solidFill>
                <a:srgbClr val="00FFFF"/>
              </a:solidFill>
              <a:latin typeface="Calibri" pitchFamily="34" charset="0"/>
              <a:cs typeface="Calibri" pitchFamily="34" charset="0"/>
            </a:endParaRPr>
          </a:p>
          <a:p>
            <a:pPr marL="68263" indent="0" eaLnBrk="1" hangingPunct="1">
              <a:defRPr/>
            </a:pPr>
            <a:endParaRPr lang="en-US" altLang="en-US" sz="2350" b="1" i="0" dirty="0">
              <a:solidFill>
                <a:srgbClr val="00FFFF"/>
              </a:solidFill>
              <a:latin typeface="Calibri" pitchFamily="34" charset="0"/>
              <a:cs typeface="Calibri" pitchFamily="34" charset="0"/>
            </a:endParaRPr>
          </a:p>
          <a:p>
            <a:pPr eaLnBrk="1" hangingPunct="1">
              <a:buFont typeface="Wingdings" pitchFamily="2" charset="2"/>
              <a:buChar char="q"/>
              <a:defRPr/>
            </a:pPr>
            <a:r>
              <a:rPr lang="en-US" altLang="en-US" sz="2350" b="1" i="0" dirty="0">
                <a:solidFill>
                  <a:srgbClr val="00FFFF"/>
                </a:solidFill>
                <a:latin typeface="Calibri" pitchFamily="34" charset="0"/>
                <a:cs typeface="Calibri" pitchFamily="34" charset="0"/>
              </a:rPr>
              <a:t>Fatty acids, ketone bodies, and carbohydrates are the primary substrates of the heart </a:t>
            </a:r>
            <a:r>
              <a:rPr lang="en-US" altLang="en-US" sz="2350" b="1" i="0" dirty="0" smtClean="0">
                <a:solidFill>
                  <a:srgbClr val="00FFFF"/>
                </a:solidFill>
                <a:latin typeface="Calibri" pitchFamily="34" charset="0"/>
                <a:cs typeface="Calibri" pitchFamily="34" charset="0"/>
              </a:rPr>
              <a:t>and </a:t>
            </a:r>
            <a:r>
              <a:rPr lang="en-US" altLang="en-US" sz="2350" b="1" i="0" dirty="0">
                <a:solidFill>
                  <a:srgbClr val="00FFFF"/>
                </a:solidFill>
                <a:latin typeface="Calibri" pitchFamily="34" charset="0"/>
                <a:cs typeface="Calibri" pitchFamily="34" charset="0"/>
              </a:rPr>
              <a:t>are metabolized to generate ATP</a:t>
            </a:r>
            <a:r>
              <a:rPr lang="en-US" altLang="en-US" sz="2350" b="1" i="0" dirty="0" smtClean="0">
                <a:solidFill>
                  <a:srgbClr val="00FFFF"/>
                </a:solidFill>
                <a:latin typeface="Calibri" pitchFamily="34" charset="0"/>
                <a:cs typeface="Calibri" pitchFamily="34" charset="0"/>
              </a:rPr>
              <a:t>.</a:t>
            </a:r>
          </a:p>
          <a:p>
            <a:pPr marL="0" indent="0" eaLnBrk="1" hangingPunct="1">
              <a:defRPr/>
            </a:pPr>
            <a:endParaRPr lang="en-US" altLang="en-US" sz="2350" b="1" i="0" dirty="0" smtClean="0">
              <a:solidFill>
                <a:srgbClr val="00FFFF"/>
              </a:solidFill>
              <a:latin typeface="Calibri" pitchFamily="34" charset="0"/>
              <a:cs typeface="Calibri" pitchFamily="34" charset="0"/>
            </a:endParaRPr>
          </a:p>
          <a:p>
            <a:pPr eaLnBrk="1" hangingPunct="1">
              <a:buFont typeface="Wingdings" pitchFamily="2" charset="2"/>
              <a:buChar char="q"/>
            </a:pPr>
            <a:r>
              <a:rPr lang="en-US" altLang="en-US" sz="2350" b="1" i="0" dirty="0">
                <a:solidFill>
                  <a:srgbClr val="00FFFF"/>
                </a:solidFill>
                <a:latin typeface="Calibri" pitchFamily="34" charset="0"/>
                <a:cs typeface="Calibri" pitchFamily="34" charset="0"/>
              </a:rPr>
              <a:t>Optimal cardiac function depends on the efficient matching of </a:t>
            </a:r>
            <a:r>
              <a:rPr lang="en-US" altLang="en-US" sz="2350" b="1" i="0" dirty="0">
                <a:solidFill>
                  <a:srgbClr val="FF66FF"/>
                </a:solidFill>
                <a:latin typeface="Calibri" pitchFamily="34" charset="0"/>
                <a:cs typeface="Calibri" pitchFamily="34" charset="0"/>
              </a:rPr>
              <a:t>energy generation pathways to energy expenditure.</a:t>
            </a:r>
            <a:r>
              <a:rPr lang="en-US" altLang="en-US" sz="2350" b="1" i="0" dirty="0">
                <a:solidFill>
                  <a:srgbClr val="00FFFF"/>
                </a:solidFill>
                <a:latin typeface="Calibri" pitchFamily="34" charset="0"/>
                <a:cs typeface="Calibri" pitchFamily="34" charset="0"/>
              </a:rPr>
              <a:t> This balance requires the close communication and regulation of various metabolic pathways. </a:t>
            </a:r>
            <a:endParaRPr lang="en-US" altLang="en-US" sz="2350" b="1" i="0" dirty="0" smtClean="0">
              <a:solidFill>
                <a:srgbClr val="00FFFF"/>
              </a:solidFill>
              <a:latin typeface="Calibri" pitchFamily="34" charset="0"/>
              <a:cs typeface="Calibri" pitchFamily="34" charset="0"/>
            </a:endParaRPr>
          </a:p>
          <a:p>
            <a:pPr marL="0" indent="0" eaLnBrk="1" hangingPunct="1"/>
            <a:endParaRPr lang="en-US" altLang="en-US" sz="2350" b="1" i="0" dirty="0">
              <a:solidFill>
                <a:srgbClr val="FFC000"/>
              </a:solidFill>
              <a:latin typeface="Calibri" pitchFamily="34" charset="0"/>
              <a:cs typeface="Calibri" pitchFamily="34" charset="0"/>
            </a:endParaRPr>
          </a:p>
          <a:p>
            <a:pPr eaLnBrk="1" hangingPunct="1">
              <a:buFont typeface="Wingdings" pitchFamily="2" charset="2"/>
              <a:buChar char="q"/>
            </a:pPr>
            <a:r>
              <a:rPr lang="en-US" altLang="en-US" sz="2350" b="1" i="0" dirty="0" smtClean="0">
                <a:solidFill>
                  <a:srgbClr val="FFC000"/>
                </a:solidFill>
                <a:latin typeface="Calibri" pitchFamily="34" charset="0"/>
                <a:cs typeface="Calibri" pitchFamily="34" charset="0"/>
              </a:rPr>
              <a:t>Fatty acids are the major source of acetyl coenzyme A for the Krebs cycle and for the oxidative production of ATP in the heart. </a:t>
            </a:r>
          </a:p>
          <a:p>
            <a:pPr eaLnBrk="1" hangingPunct="1">
              <a:buFont typeface="Wingdings" pitchFamily="2" charset="2"/>
              <a:buChar char="q"/>
            </a:pPr>
            <a:r>
              <a:rPr lang="en-US" altLang="en-US" sz="2350" b="1" i="0" dirty="0" smtClean="0">
                <a:solidFill>
                  <a:srgbClr val="FFC000"/>
                </a:solidFill>
                <a:latin typeface="Calibri" pitchFamily="34" charset="0"/>
                <a:cs typeface="Calibri" pitchFamily="34" charset="0"/>
              </a:rPr>
              <a:t>Glycolysis converts glucose to pyruvate and provides a relatively small amount of ATP to the normal adult heart. </a:t>
            </a:r>
          </a:p>
          <a:p>
            <a:pPr eaLnBrk="1" hangingPunct="1">
              <a:defRPr/>
            </a:pPr>
            <a:r>
              <a:rPr lang="en-US" altLang="en-US" sz="2350" b="1" i="0" dirty="0" smtClean="0">
                <a:solidFill>
                  <a:srgbClr val="00FFFF"/>
                </a:solidFill>
                <a:latin typeface="Calibri" pitchFamily="34" charset="0"/>
                <a:cs typeface="Calibri" pitchFamily="34" charset="0"/>
              </a:rPr>
              <a:t> </a:t>
            </a:r>
            <a:endParaRPr lang="en-US" altLang="en-US" sz="2350" b="1" i="0" dirty="0">
              <a:solidFill>
                <a:srgbClr val="00FFFF"/>
              </a:solidFill>
              <a:latin typeface="Calibri" pitchFamily="34" charset="0"/>
              <a:cs typeface="Calibri" pitchFamily="34" charset="0"/>
            </a:endParaRPr>
          </a:p>
        </p:txBody>
      </p:sp>
      <p:sp>
        <p:nvSpPr>
          <p:cNvPr id="5" name="Rectangle 3"/>
          <p:cNvSpPr>
            <a:spLocks noChangeArrowheads="1"/>
          </p:cNvSpPr>
          <p:nvPr/>
        </p:nvSpPr>
        <p:spPr bwMode="auto">
          <a:xfrm>
            <a:off x="0" y="228600"/>
            <a:ext cx="10287000" cy="914400"/>
          </a:xfrm>
          <a:prstGeom prst="rect">
            <a:avLst/>
          </a:prstGeom>
          <a:noFill/>
          <a:ln w="9525">
            <a:noFill/>
            <a:miter lim="800000"/>
            <a:headEnd/>
            <a:tailEnd/>
          </a:ln>
          <a:effectLst/>
        </p:spPr>
        <p:txBody>
          <a:bodyPr anchor="ctr"/>
          <a:lstStyle/>
          <a:p>
            <a:pPr algn="ctr">
              <a:defRPr/>
            </a:pPr>
            <a:r>
              <a:rPr lang="en-GB" sz="4000" b="1" i="0" dirty="0" smtClean="0">
                <a:solidFill>
                  <a:schemeClr val="tx2"/>
                </a:solidFill>
                <a:latin typeface="Calibri" panose="020F0502020204030204" pitchFamily="34" charset="0"/>
              </a:rPr>
              <a:t>Unique </a:t>
            </a:r>
            <a:r>
              <a:rPr lang="en-GB" sz="4000" b="1" i="0" dirty="0">
                <a:solidFill>
                  <a:schemeClr val="tx2"/>
                </a:solidFill>
                <a:latin typeface="Calibri" panose="020F0502020204030204" pitchFamily="34" charset="0"/>
              </a:rPr>
              <a:t>Characteristics of </a:t>
            </a:r>
            <a:r>
              <a:rPr lang="en-GB" sz="4000" b="1" i="0" dirty="0" smtClean="0">
                <a:solidFill>
                  <a:schemeClr val="tx2"/>
                </a:solidFill>
                <a:latin typeface="Calibri" panose="020F0502020204030204" pitchFamily="34" charset="0"/>
              </a:rPr>
              <a:t>cardiac </a:t>
            </a:r>
            <a:r>
              <a:rPr lang="en-GB" sz="4000" b="1" i="0" dirty="0">
                <a:solidFill>
                  <a:schemeClr val="tx2"/>
                </a:solidFill>
                <a:latin typeface="Calibri" panose="020F0502020204030204" pitchFamily="34" charset="0"/>
              </a:rPr>
              <a:t>metabolism </a:t>
            </a:r>
          </a:p>
        </p:txBody>
      </p:sp>
    </p:spTree>
    <p:extLst>
      <p:ext uri="{BB962C8B-B14F-4D97-AF65-F5344CB8AC3E}">
        <p14:creationId xmlns:p14="http://schemas.microsoft.com/office/powerpoint/2010/main" val="1307087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0" y="152400"/>
            <a:ext cx="6321434" cy="865142"/>
          </a:xfrm>
          <a:prstGeom prst="rect">
            <a:avLst/>
          </a:prstGeom>
          <a:noFill/>
          <a:ln w="9525">
            <a:noFill/>
            <a:miter lim="800000"/>
            <a:headEnd/>
            <a:tailEnd/>
          </a:ln>
          <a:effectLst/>
        </p:spPr>
        <p:txBody>
          <a:bodyPr anchor="ctr"/>
          <a:lstStyle/>
          <a:p>
            <a:pPr algn="ctr">
              <a:defRPr/>
            </a:pPr>
            <a:r>
              <a:rPr lang="en-GB" sz="4400" b="1" i="0" dirty="0" smtClean="0">
                <a:solidFill>
                  <a:schemeClr val="tx2"/>
                </a:solidFill>
                <a:latin typeface="Calibri" panose="020F0502020204030204" pitchFamily="34" charset="0"/>
              </a:rPr>
              <a:t>Coronary arteries</a:t>
            </a:r>
            <a:endParaRPr lang="en-GB" sz="4400" b="1" i="0" dirty="0">
              <a:solidFill>
                <a:schemeClr val="tx2"/>
              </a:solidFill>
              <a:latin typeface="Calibri" panose="020F0502020204030204" pitchFamily="34" charset="0"/>
            </a:endParaRPr>
          </a:p>
        </p:txBody>
      </p:sp>
      <p:sp>
        <p:nvSpPr>
          <p:cNvPr id="18435" name="Rectangle 4"/>
          <p:cNvSpPr>
            <a:spLocks noChangeArrowheads="1"/>
          </p:cNvSpPr>
          <p:nvPr/>
        </p:nvSpPr>
        <p:spPr bwMode="auto">
          <a:xfrm>
            <a:off x="6397634" y="228600"/>
            <a:ext cx="3775066"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fontAlgn="auto" hangingPunct="1">
              <a:spcAft>
                <a:spcPts val="0"/>
              </a:spcAft>
              <a:buClr>
                <a:schemeClr val="accent3"/>
              </a:buClr>
              <a:buFont typeface="Wingdings" pitchFamily="2" charset="2"/>
              <a:buChar char="q"/>
              <a:defRPr/>
            </a:pPr>
            <a:r>
              <a:rPr lang="en-US" sz="2000" b="1" i="0" dirty="0">
                <a:solidFill>
                  <a:srgbClr val="00FFFF"/>
                </a:solidFill>
                <a:latin typeface="Calibri" pitchFamily="34" charset="0"/>
                <a:cs typeface="Calibri" pitchFamily="34" charset="0"/>
              </a:rPr>
              <a:t>The coronary arteries supply blood flow to the heart, and when functioning normally, they ensure adequate oxygenation of the myocardium at all levels of cardiac activity. </a:t>
            </a:r>
            <a:endParaRPr lang="en-US" sz="2000" b="1" i="0" dirty="0" smtClean="0">
              <a:solidFill>
                <a:srgbClr val="00FFFF"/>
              </a:solidFill>
              <a:latin typeface="Calibri" pitchFamily="34" charset="0"/>
              <a:cs typeface="Calibri" pitchFamily="34" charset="0"/>
            </a:endParaRPr>
          </a:p>
          <a:p>
            <a:pPr eaLnBrk="1" fontAlgn="auto" hangingPunct="1">
              <a:spcAft>
                <a:spcPts val="0"/>
              </a:spcAft>
              <a:buClr>
                <a:schemeClr val="accent3"/>
              </a:buClr>
              <a:buFont typeface="Wingdings" pitchFamily="2" charset="2"/>
              <a:buChar char="q"/>
              <a:defRPr/>
            </a:pPr>
            <a:endParaRPr lang="en-US" sz="2000" b="1" i="0" dirty="0">
              <a:solidFill>
                <a:srgbClr val="00FFFF"/>
              </a:solidFill>
              <a:latin typeface="Calibri" pitchFamily="34" charset="0"/>
              <a:cs typeface="Calibri" pitchFamily="34" charset="0"/>
            </a:endParaRPr>
          </a:p>
          <a:p>
            <a:pPr lvl="1" eaLnBrk="1" fontAlgn="auto" hangingPunct="1">
              <a:spcAft>
                <a:spcPts val="0"/>
              </a:spcAft>
              <a:buClr>
                <a:schemeClr val="accent3"/>
              </a:buClr>
              <a:buFont typeface="Wingdings" pitchFamily="2" charset="2"/>
              <a:buChar char="q"/>
              <a:defRPr/>
            </a:pPr>
            <a:r>
              <a:rPr lang="en-US" sz="2000" b="1" i="0" dirty="0" smtClean="0">
                <a:solidFill>
                  <a:srgbClr val="FF66FF"/>
                </a:solidFill>
                <a:latin typeface="Calibri" pitchFamily="34" charset="0"/>
                <a:cs typeface="Calibri" pitchFamily="34" charset="0"/>
              </a:rPr>
              <a:t>Left </a:t>
            </a:r>
            <a:r>
              <a:rPr lang="en-US" sz="2000" b="1" i="0" dirty="0">
                <a:solidFill>
                  <a:srgbClr val="FF66FF"/>
                </a:solidFill>
                <a:latin typeface="Calibri" pitchFamily="34" charset="0"/>
                <a:cs typeface="Calibri" pitchFamily="34" charset="0"/>
              </a:rPr>
              <a:t>main coronary </a:t>
            </a:r>
            <a:r>
              <a:rPr lang="en-US" sz="2000" b="1" i="0" dirty="0" smtClean="0">
                <a:solidFill>
                  <a:srgbClr val="FF66FF"/>
                </a:solidFill>
                <a:latin typeface="Calibri" pitchFamily="34" charset="0"/>
                <a:cs typeface="Calibri" pitchFamily="34" charset="0"/>
              </a:rPr>
              <a:t> artery  divides </a:t>
            </a:r>
            <a:r>
              <a:rPr lang="en-US" sz="2000" b="1" i="0" dirty="0">
                <a:solidFill>
                  <a:srgbClr val="FF66FF"/>
                </a:solidFill>
                <a:latin typeface="Calibri" pitchFamily="34" charset="0"/>
                <a:cs typeface="Calibri" pitchFamily="34" charset="0"/>
              </a:rPr>
              <a:t>into left anterior </a:t>
            </a:r>
            <a:r>
              <a:rPr lang="en-US" sz="2000" b="1" i="0" dirty="0" smtClean="0">
                <a:solidFill>
                  <a:srgbClr val="FF66FF"/>
                </a:solidFill>
                <a:latin typeface="Calibri" pitchFamily="34" charset="0"/>
                <a:cs typeface="Calibri" pitchFamily="34" charset="0"/>
              </a:rPr>
              <a:t>descending artery (anterior </a:t>
            </a:r>
            <a:r>
              <a:rPr lang="en-US" sz="2000" b="1" i="0" dirty="0" err="1" smtClean="0">
                <a:solidFill>
                  <a:srgbClr val="FF66FF"/>
                </a:solidFill>
                <a:latin typeface="Calibri" pitchFamily="34" charset="0"/>
                <a:cs typeface="Calibri" pitchFamily="34" charset="0"/>
              </a:rPr>
              <a:t>interventricular</a:t>
            </a:r>
            <a:r>
              <a:rPr lang="en-US" sz="2000" b="1" i="0" dirty="0" smtClean="0">
                <a:solidFill>
                  <a:srgbClr val="FF66FF"/>
                </a:solidFill>
                <a:latin typeface="Calibri" pitchFamily="34" charset="0"/>
                <a:cs typeface="Calibri" pitchFamily="34" charset="0"/>
              </a:rPr>
              <a:t>) and circumflex artery.</a:t>
            </a:r>
          </a:p>
          <a:p>
            <a:pPr eaLnBrk="1" fontAlgn="auto" hangingPunct="1">
              <a:spcAft>
                <a:spcPts val="0"/>
              </a:spcAft>
              <a:buClr>
                <a:schemeClr val="accent3"/>
              </a:buClr>
              <a:buFont typeface="Wingdings" pitchFamily="2" charset="2"/>
              <a:buChar char="q"/>
              <a:defRPr/>
            </a:pPr>
            <a:endParaRPr lang="en-US" sz="2000" b="1" i="0" dirty="0">
              <a:solidFill>
                <a:srgbClr val="00FFFF"/>
              </a:solidFill>
              <a:latin typeface="Calibri" pitchFamily="34" charset="0"/>
              <a:cs typeface="Calibri" pitchFamily="34" charset="0"/>
            </a:endParaRPr>
          </a:p>
          <a:p>
            <a:pPr lvl="1" eaLnBrk="1" fontAlgn="auto" hangingPunct="1">
              <a:spcAft>
                <a:spcPts val="0"/>
              </a:spcAft>
              <a:buClr>
                <a:schemeClr val="accent3"/>
              </a:buClr>
              <a:buFont typeface="Wingdings" pitchFamily="2" charset="2"/>
              <a:buChar char="q"/>
              <a:defRPr/>
            </a:pPr>
            <a:r>
              <a:rPr lang="en-US" sz="2000" b="1" i="0" dirty="0" smtClean="0">
                <a:solidFill>
                  <a:srgbClr val="FFFF00"/>
                </a:solidFill>
                <a:latin typeface="Calibri" pitchFamily="34" charset="0"/>
                <a:cs typeface="Calibri" pitchFamily="34" charset="0"/>
              </a:rPr>
              <a:t>Right coronary artery divides </a:t>
            </a:r>
            <a:r>
              <a:rPr lang="en-US" sz="2000" b="1" i="0" dirty="0">
                <a:solidFill>
                  <a:srgbClr val="FFFF00"/>
                </a:solidFill>
                <a:latin typeface="Calibri" pitchFamily="34" charset="0"/>
                <a:cs typeface="Calibri" pitchFamily="34" charset="0"/>
              </a:rPr>
              <a:t>into smaller branches, including the right posterior descending </a:t>
            </a:r>
            <a:r>
              <a:rPr lang="en-US" sz="2000" b="1" i="0" dirty="0" smtClean="0">
                <a:solidFill>
                  <a:srgbClr val="FFFF00"/>
                </a:solidFill>
                <a:latin typeface="Calibri" pitchFamily="34" charset="0"/>
                <a:cs typeface="Calibri" pitchFamily="34" charset="0"/>
              </a:rPr>
              <a:t>artery (posterior </a:t>
            </a:r>
            <a:r>
              <a:rPr lang="en-US" sz="2000" b="1" i="0" dirty="0" err="1" smtClean="0">
                <a:solidFill>
                  <a:srgbClr val="FFFF00"/>
                </a:solidFill>
                <a:latin typeface="Calibri" pitchFamily="34" charset="0"/>
                <a:cs typeface="Calibri" pitchFamily="34" charset="0"/>
              </a:rPr>
              <a:t>interventricular</a:t>
            </a:r>
            <a:r>
              <a:rPr lang="en-US" sz="2000" b="1" i="0" dirty="0" smtClean="0">
                <a:solidFill>
                  <a:srgbClr val="FFFF00"/>
                </a:solidFill>
                <a:latin typeface="Calibri" pitchFamily="34" charset="0"/>
                <a:cs typeface="Calibri" pitchFamily="34" charset="0"/>
              </a:rPr>
              <a:t>) and </a:t>
            </a:r>
            <a:r>
              <a:rPr lang="en-US" sz="2000" b="1" i="0" dirty="0">
                <a:solidFill>
                  <a:srgbClr val="FFFF00"/>
                </a:solidFill>
                <a:latin typeface="Calibri" pitchFamily="34" charset="0"/>
                <a:cs typeface="Calibri" pitchFamily="34" charset="0"/>
              </a:rPr>
              <a:t>the acute marginal artery.</a:t>
            </a:r>
            <a:r>
              <a:rPr lang="en-US" sz="2000" b="1" i="0" dirty="0" smtClean="0">
                <a:solidFill>
                  <a:srgbClr val="FFFF00"/>
                </a:solidFill>
                <a:latin typeface="Calibri" pitchFamily="34" charset="0"/>
                <a:cs typeface="Calibri" pitchFamily="34" charset="0"/>
              </a:rPr>
              <a:t> </a:t>
            </a:r>
            <a:endParaRPr lang="en-US" sz="2000" b="1" i="0" dirty="0">
              <a:solidFill>
                <a:srgbClr val="FFFF00"/>
              </a:solidFill>
              <a:latin typeface="Calibri" pitchFamily="34" charset="0"/>
              <a:cs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6" y="1359390"/>
            <a:ext cx="6283334" cy="519381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162027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266700" y="658858"/>
            <a:ext cx="4267200" cy="865142"/>
          </a:xfrm>
          <a:prstGeom prst="rect">
            <a:avLst/>
          </a:prstGeom>
          <a:noFill/>
          <a:ln w="9525">
            <a:noFill/>
            <a:miter lim="800000"/>
            <a:headEnd/>
            <a:tailEnd/>
          </a:ln>
          <a:effectLst/>
        </p:spPr>
        <p:txBody>
          <a:bodyPr anchor="ctr"/>
          <a:lstStyle/>
          <a:p>
            <a:pPr algn="ctr">
              <a:defRPr/>
            </a:pPr>
            <a:r>
              <a:rPr lang="en-GB" sz="4400" b="1" i="0" dirty="0" smtClean="0">
                <a:solidFill>
                  <a:schemeClr val="tx2"/>
                </a:solidFill>
                <a:latin typeface="Calibri" panose="020F0502020204030204" pitchFamily="34" charset="0"/>
              </a:rPr>
              <a:t>Coronary arteries</a:t>
            </a:r>
            <a:endParaRPr lang="en-GB" sz="4400" b="1" i="0" dirty="0">
              <a:solidFill>
                <a:schemeClr val="tx2"/>
              </a:solidFill>
              <a:latin typeface="Calibri" panose="020F0502020204030204" pitchFamily="34" charset="0"/>
            </a:endParaRPr>
          </a:p>
        </p:txBody>
      </p:sp>
      <p:sp>
        <p:nvSpPr>
          <p:cNvPr id="18435" name="Rectangle 4"/>
          <p:cNvSpPr>
            <a:spLocks noChangeArrowheads="1"/>
          </p:cNvSpPr>
          <p:nvPr/>
        </p:nvSpPr>
        <p:spPr bwMode="auto">
          <a:xfrm>
            <a:off x="4686300" y="152400"/>
            <a:ext cx="5486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Font typeface="Wingdings" pitchFamily="2" charset="2"/>
              <a:buChar char="q"/>
            </a:pPr>
            <a:r>
              <a:rPr lang="en-US" sz="2250" b="1" i="0" dirty="0">
                <a:solidFill>
                  <a:srgbClr val="00FFFF"/>
                </a:solidFill>
                <a:latin typeface="Calibri" pitchFamily="34" charset="0"/>
                <a:cs typeface="Calibri" pitchFamily="34" charset="0"/>
              </a:rPr>
              <a:t>The openings for the coronary arteries are on the aortic side of the aortic valve</a:t>
            </a:r>
            <a:r>
              <a:rPr lang="en-US" sz="2250" b="1" i="0" dirty="0" smtClean="0">
                <a:solidFill>
                  <a:srgbClr val="00FFFF"/>
                </a:solidFill>
                <a:latin typeface="Calibri" pitchFamily="34" charset="0"/>
                <a:cs typeface="Calibri" pitchFamily="34" charset="0"/>
              </a:rPr>
              <a:t>.</a:t>
            </a:r>
          </a:p>
          <a:p>
            <a:pPr marL="0" indent="0" eaLnBrk="1" hangingPunct="1"/>
            <a:endParaRPr lang="en-US" sz="2250" b="1" i="0" dirty="0">
              <a:solidFill>
                <a:srgbClr val="00FFFF"/>
              </a:solidFill>
              <a:latin typeface="Calibri" pitchFamily="34" charset="0"/>
              <a:cs typeface="Calibri" pitchFamily="34" charset="0"/>
            </a:endParaRPr>
          </a:p>
          <a:p>
            <a:pPr marL="342900" lvl="2" indent="-342900" eaLnBrk="1" hangingPunct="1">
              <a:buClr>
                <a:srgbClr val="0BD0D9"/>
              </a:buClr>
              <a:buSzPct val="95000"/>
              <a:buFont typeface="Wingdings" pitchFamily="2" charset="2"/>
              <a:buChar char="q"/>
            </a:pPr>
            <a:r>
              <a:rPr lang="en-US" sz="2250" b="1" i="0" dirty="0">
                <a:solidFill>
                  <a:srgbClr val="00FFFF"/>
                </a:solidFill>
                <a:latin typeface="Calibri" pitchFamily="34" charset="0"/>
                <a:cs typeface="Calibri" pitchFamily="34" charset="0"/>
              </a:rPr>
              <a:t>The openings for </a:t>
            </a:r>
            <a:r>
              <a:rPr lang="en-US" sz="2250" b="1" i="0" dirty="0" smtClean="0">
                <a:solidFill>
                  <a:srgbClr val="00FFFF"/>
                </a:solidFill>
                <a:latin typeface="Calibri" pitchFamily="34" charset="0"/>
                <a:cs typeface="Calibri" pitchFamily="34" charset="0"/>
              </a:rPr>
              <a:t>the right </a:t>
            </a:r>
            <a:r>
              <a:rPr lang="en-US" sz="2250" b="1" i="0" dirty="0">
                <a:solidFill>
                  <a:srgbClr val="00FFFF"/>
                </a:solidFill>
                <a:latin typeface="Calibri" pitchFamily="34" charset="0"/>
                <a:cs typeface="Calibri" pitchFamily="34" charset="0"/>
              </a:rPr>
              <a:t>and left coronary arteries are in different parts of the aortic </a:t>
            </a:r>
            <a:r>
              <a:rPr lang="en-US" sz="2250" b="1" i="0" dirty="0" smtClean="0">
                <a:solidFill>
                  <a:srgbClr val="00FFFF"/>
                </a:solidFill>
                <a:latin typeface="Calibri" pitchFamily="34" charset="0"/>
                <a:cs typeface="Calibri" pitchFamily="34" charset="0"/>
              </a:rPr>
              <a:t>valve.</a:t>
            </a:r>
          </a:p>
          <a:p>
            <a:pPr marL="0" lvl="2" indent="0" eaLnBrk="1" hangingPunct="1">
              <a:buClr>
                <a:srgbClr val="0BD0D9"/>
              </a:buClr>
              <a:buSzPct val="95000"/>
            </a:pPr>
            <a:endParaRPr lang="en-US" sz="2250" b="1" i="0" dirty="0">
              <a:solidFill>
                <a:srgbClr val="FF66FF"/>
              </a:solidFill>
              <a:latin typeface="Calibri" pitchFamily="34" charset="0"/>
              <a:cs typeface="Calibri" pitchFamily="34" charset="0"/>
            </a:endParaRPr>
          </a:p>
          <a:p>
            <a:pPr eaLnBrk="1" hangingPunct="1">
              <a:buFont typeface="Wingdings" pitchFamily="2" charset="2"/>
              <a:buChar char="q"/>
            </a:pPr>
            <a:r>
              <a:rPr lang="en-US" sz="2250" b="1" i="0" dirty="0">
                <a:solidFill>
                  <a:srgbClr val="FF66FF"/>
                </a:solidFill>
                <a:latin typeface="Calibri" pitchFamily="34" charset="0"/>
                <a:cs typeface="Calibri" pitchFamily="34" charset="0"/>
              </a:rPr>
              <a:t>Blood flow </a:t>
            </a:r>
            <a:r>
              <a:rPr lang="en-US" sz="2250" b="1" i="0" dirty="0" smtClean="0">
                <a:solidFill>
                  <a:srgbClr val="FF66FF"/>
                </a:solidFill>
                <a:latin typeface="Calibri" pitchFamily="34" charset="0"/>
                <a:cs typeface="Calibri" pitchFamily="34" charset="0"/>
              </a:rPr>
              <a:t>through </a:t>
            </a:r>
            <a:r>
              <a:rPr lang="en-US" sz="2250" b="1" i="0" dirty="0">
                <a:solidFill>
                  <a:srgbClr val="FF66FF"/>
                </a:solidFill>
                <a:latin typeface="Calibri" pitchFamily="34" charset="0"/>
                <a:cs typeface="Calibri" pitchFamily="34" charset="0"/>
              </a:rPr>
              <a:t>the coronary arteries is greatest during diastole, due to recoil of </a:t>
            </a:r>
            <a:r>
              <a:rPr lang="en-US" sz="2250" b="1" i="0" dirty="0" smtClean="0">
                <a:solidFill>
                  <a:srgbClr val="FF66FF"/>
                </a:solidFill>
                <a:latin typeface="Calibri" pitchFamily="34" charset="0"/>
                <a:cs typeface="Calibri" pitchFamily="34" charset="0"/>
              </a:rPr>
              <a:t>the aorta </a:t>
            </a:r>
            <a:r>
              <a:rPr lang="en-US" sz="2250" b="1" i="0" dirty="0">
                <a:solidFill>
                  <a:srgbClr val="FF66FF"/>
                </a:solidFill>
                <a:latin typeface="Calibri" pitchFamily="34" charset="0"/>
                <a:cs typeface="Calibri" pitchFamily="34" charset="0"/>
              </a:rPr>
              <a:t>which pushes blood back against the aortic valve, and hence pushing blood into the coronary </a:t>
            </a:r>
            <a:r>
              <a:rPr lang="en-US" sz="2250" b="1" i="0" dirty="0" smtClean="0">
                <a:solidFill>
                  <a:srgbClr val="FF66FF"/>
                </a:solidFill>
                <a:latin typeface="Calibri" pitchFamily="34" charset="0"/>
                <a:cs typeface="Calibri" pitchFamily="34" charset="0"/>
              </a:rPr>
              <a:t>arteries.</a:t>
            </a:r>
          </a:p>
          <a:p>
            <a:pPr marL="0" indent="0" eaLnBrk="1" hangingPunct="1"/>
            <a:endParaRPr lang="en-US" sz="2250" b="1" i="0" dirty="0">
              <a:solidFill>
                <a:srgbClr val="00FFFF"/>
              </a:solidFill>
              <a:latin typeface="Calibri" pitchFamily="34" charset="0"/>
              <a:cs typeface="Calibri" pitchFamily="34" charset="0"/>
            </a:endParaRPr>
          </a:p>
          <a:p>
            <a:pPr marL="342900" lvl="2" indent="-342900" eaLnBrk="1" hangingPunct="1">
              <a:buClr>
                <a:srgbClr val="0BD0D9"/>
              </a:buClr>
              <a:buSzPct val="95000"/>
              <a:buFont typeface="Wingdings" pitchFamily="2" charset="2"/>
              <a:buChar char="q"/>
            </a:pPr>
            <a:r>
              <a:rPr lang="en-US" sz="2250" b="1" i="0" dirty="0">
                <a:solidFill>
                  <a:srgbClr val="FFFF00"/>
                </a:solidFill>
                <a:latin typeface="Calibri" pitchFamily="34" charset="0"/>
                <a:cs typeface="Calibri" pitchFamily="34" charset="0"/>
              </a:rPr>
              <a:t>In systole, blood is moving forward too rapidly to provide greatest flow. However, the turbulent flow in the ascending aorta pushes some blood back toward valve and into the coronary </a:t>
            </a:r>
            <a:r>
              <a:rPr lang="en-US" sz="2250" b="1" i="0" dirty="0" smtClean="0">
                <a:solidFill>
                  <a:srgbClr val="FFFF00"/>
                </a:solidFill>
                <a:latin typeface="Calibri" pitchFamily="34" charset="0"/>
                <a:cs typeface="Calibri" pitchFamily="34" charset="0"/>
              </a:rPr>
              <a:t>arteries.</a:t>
            </a:r>
            <a:endParaRPr lang="en-US" sz="2250" b="1" i="0" dirty="0">
              <a:solidFill>
                <a:srgbClr val="FFFF00"/>
              </a:solidFill>
              <a:latin typeface="Calibri" pitchFamily="34" charset="0"/>
              <a:cs typeface="Calibri" pitchFamily="34" charset="0"/>
            </a:endParaRPr>
          </a:p>
          <a:p>
            <a:pPr eaLnBrk="1" fontAlgn="auto" hangingPunct="1">
              <a:spcAft>
                <a:spcPts val="0"/>
              </a:spcAft>
              <a:buClr>
                <a:schemeClr val="accent3"/>
              </a:buClr>
              <a:buFont typeface="Wingdings" pitchFamily="2" charset="2"/>
              <a:buChar char="q"/>
              <a:defRPr/>
            </a:pPr>
            <a:endParaRPr lang="en-US" sz="2250" b="1" i="0" dirty="0">
              <a:solidFill>
                <a:srgbClr val="00FFFF"/>
              </a:solidFill>
              <a:latin typeface="Calibri" pitchFamily="34" charset="0"/>
              <a:cs typeface="Calibri" pitchFamily="34" charset="0"/>
            </a:endParaRPr>
          </a:p>
        </p:txBody>
      </p:sp>
      <p:pic>
        <p:nvPicPr>
          <p:cNvPr id="5" name="Picture 8" descr="Corn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6700" y="2098675"/>
            <a:ext cx="4267200" cy="2701925"/>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1300556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0" y="152400"/>
            <a:ext cx="10287000" cy="865142"/>
          </a:xfrm>
          <a:prstGeom prst="rect">
            <a:avLst/>
          </a:prstGeom>
          <a:noFill/>
          <a:ln w="9525">
            <a:noFill/>
            <a:miter lim="800000"/>
            <a:headEnd/>
            <a:tailEnd/>
          </a:ln>
          <a:effectLst/>
        </p:spPr>
        <p:txBody>
          <a:bodyPr anchor="ctr"/>
          <a:lstStyle/>
          <a:p>
            <a:pPr algn="ctr">
              <a:defRPr/>
            </a:pPr>
            <a:r>
              <a:rPr lang="en-GB" sz="4400" b="1" i="0" dirty="0" err="1" smtClean="0">
                <a:solidFill>
                  <a:schemeClr val="tx2"/>
                </a:solidFill>
                <a:latin typeface="Calibri" panose="020F0502020204030204" pitchFamily="34" charset="0"/>
              </a:rPr>
              <a:t>Transmural</a:t>
            </a:r>
            <a:r>
              <a:rPr lang="en-GB" sz="4400" b="1" i="0" dirty="0" smtClean="0">
                <a:solidFill>
                  <a:schemeClr val="tx2"/>
                </a:solidFill>
                <a:latin typeface="Calibri" panose="020F0502020204030204" pitchFamily="34" charset="0"/>
              </a:rPr>
              <a:t> arteries</a:t>
            </a:r>
            <a:endParaRPr lang="en-GB" sz="4400" b="1" i="0" dirty="0">
              <a:solidFill>
                <a:schemeClr val="tx2"/>
              </a:solidFill>
              <a:latin typeface="Calibri" panose="020F0502020204030204" pitchFamily="34" charset="0"/>
            </a:endParaRPr>
          </a:p>
        </p:txBody>
      </p:sp>
      <p:sp>
        <p:nvSpPr>
          <p:cNvPr id="18435" name="Rectangle 4"/>
          <p:cNvSpPr>
            <a:spLocks noChangeArrowheads="1"/>
          </p:cNvSpPr>
          <p:nvPr/>
        </p:nvSpPr>
        <p:spPr bwMode="auto">
          <a:xfrm>
            <a:off x="4229100" y="990600"/>
            <a:ext cx="5791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eaLnBrk="1" hangingPunct="1">
              <a:buFont typeface="Wingdings" pitchFamily="2" charset="2"/>
              <a:buChar char="q"/>
            </a:pPr>
            <a:r>
              <a:rPr lang="en-US" sz="2500" b="1" i="0" dirty="0" smtClean="0">
                <a:solidFill>
                  <a:srgbClr val="00FFFF"/>
                </a:solidFill>
                <a:latin typeface="Calibri" pitchFamily="34" charset="0"/>
                <a:cs typeface="Calibri" pitchFamily="34" charset="0"/>
              </a:rPr>
              <a:t>The main </a:t>
            </a:r>
            <a:r>
              <a:rPr lang="en-US" sz="2500" b="1" i="0" dirty="0">
                <a:solidFill>
                  <a:srgbClr val="00FFFF"/>
                </a:solidFill>
                <a:latin typeface="Calibri" pitchFamily="34" charset="0"/>
                <a:cs typeface="Calibri" pitchFamily="34" charset="0"/>
              </a:rPr>
              <a:t>coronary arteries feed </a:t>
            </a:r>
            <a:r>
              <a:rPr lang="en-US" sz="2500" b="1" i="0" dirty="0" err="1">
                <a:solidFill>
                  <a:srgbClr val="00FFFF"/>
                </a:solidFill>
                <a:latin typeface="Calibri" pitchFamily="34" charset="0"/>
                <a:cs typeface="Calibri" pitchFamily="34" charset="0"/>
              </a:rPr>
              <a:t>transmural</a:t>
            </a:r>
            <a:r>
              <a:rPr lang="en-US" sz="2500" b="1" i="0" dirty="0">
                <a:solidFill>
                  <a:srgbClr val="00FFFF"/>
                </a:solidFill>
                <a:latin typeface="Calibri" pitchFamily="34" charset="0"/>
                <a:cs typeface="Calibri" pitchFamily="34" charset="0"/>
              </a:rPr>
              <a:t> </a:t>
            </a:r>
            <a:r>
              <a:rPr lang="en-US" sz="2500" b="1" i="0" dirty="0" smtClean="0">
                <a:solidFill>
                  <a:srgbClr val="00FFFF"/>
                </a:solidFill>
                <a:latin typeface="Calibri" pitchFamily="34" charset="0"/>
                <a:cs typeface="Calibri" pitchFamily="34" charset="0"/>
              </a:rPr>
              <a:t>arteries.</a:t>
            </a:r>
          </a:p>
          <a:p>
            <a:pPr marL="0" indent="0" eaLnBrk="1" hangingPunct="1"/>
            <a:endParaRPr lang="en-US" sz="2500" b="1" i="0" dirty="0">
              <a:solidFill>
                <a:srgbClr val="00FFFF"/>
              </a:solidFill>
              <a:latin typeface="Calibri" pitchFamily="34" charset="0"/>
              <a:cs typeface="Calibri" pitchFamily="34" charset="0"/>
            </a:endParaRPr>
          </a:p>
          <a:p>
            <a:pPr marL="457200" indent="-457200" eaLnBrk="1" hangingPunct="1">
              <a:buFont typeface="Wingdings" pitchFamily="2" charset="2"/>
              <a:buChar char="q"/>
            </a:pPr>
            <a:r>
              <a:rPr lang="en-US" sz="2500" b="1" i="0" dirty="0" err="1">
                <a:solidFill>
                  <a:srgbClr val="00FF00"/>
                </a:solidFill>
                <a:latin typeface="Calibri" pitchFamily="34" charset="0"/>
                <a:cs typeface="Calibri" pitchFamily="34" charset="0"/>
              </a:rPr>
              <a:t>Transmural</a:t>
            </a:r>
            <a:r>
              <a:rPr lang="en-US" sz="2500" b="1" i="0" dirty="0">
                <a:solidFill>
                  <a:srgbClr val="00FF00"/>
                </a:solidFill>
                <a:latin typeface="Calibri" pitchFamily="34" charset="0"/>
                <a:cs typeface="Calibri" pitchFamily="34" charset="0"/>
              </a:rPr>
              <a:t> arteries plunge into </a:t>
            </a:r>
            <a:r>
              <a:rPr lang="en-US" sz="2500" b="1" i="0" dirty="0" smtClean="0">
                <a:solidFill>
                  <a:srgbClr val="00FF00"/>
                </a:solidFill>
                <a:latin typeface="Calibri" pitchFamily="34" charset="0"/>
                <a:cs typeface="Calibri" pitchFamily="34" charset="0"/>
              </a:rPr>
              <a:t>the muscle </a:t>
            </a:r>
            <a:r>
              <a:rPr lang="en-US" sz="2500" b="1" i="0" dirty="0">
                <a:solidFill>
                  <a:srgbClr val="00FF00"/>
                </a:solidFill>
                <a:latin typeface="Calibri" pitchFamily="34" charset="0"/>
                <a:cs typeface="Calibri" pitchFamily="34" charset="0"/>
              </a:rPr>
              <a:t>of </a:t>
            </a:r>
            <a:r>
              <a:rPr lang="en-US" sz="2500" b="1" i="0" dirty="0" smtClean="0">
                <a:solidFill>
                  <a:srgbClr val="00FF00"/>
                </a:solidFill>
                <a:latin typeface="Calibri" pitchFamily="34" charset="0"/>
                <a:cs typeface="Calibri" pitchFamily="34" charset="0"/>
              </a:rPr>
              <a:t>the ventricles.</a:t>
            </a:r>
          </a:p>
          <a:p>
            <a:pPr marL="0" indent="0" eaLnBrk="1" hangingPunct="1"/>
            <a:endParaRPr lang="en-US" sz="2500" b="1" i="0" dirty="0">
              <a:solidFill>
                <a:srgbClr val="00FFFF"/>
              </a:solidFill>
              <a:latin typeface="Calibri" pitchFamily="34" charset="0"/>
              <a:cs typeface="Calibri" pitchFamily="34" charset="0"/>
            </a:endParaRPr>
          </a:p>
          <a:p>
            <a:pPr marL="457200" indent="-457200" eaLnBrk="1" hangingPunct="1">
              <a:buFont typeface="Wingdings" pitchFamily="2" charset="2"/>
              <a:buChar char="q"/>
            </a:pPr>
            <a:r>
              <a:rPr lang="en-US" sz="2500" b="1" i="0" dirty="0" err="1">
                <a:solidFill>
                  <a:srgbClr val="CC0099"/>
                </a:solidFill>
                <a:latin typeface="Calibri" pitchFamily="34" charset="0"/>
                <a:cs typeface="Calibri" pitchFamily="34" charset="0"/>
              </a:rPr>
              <a:t>Transmural</a:t>
            </a:r>
            <a:r>
              <a:rPr lang="en-US" sz="2500" b="1" i="0" dirty="0">
                <a:solidFill>
                  <a:srgbClr val="CC0099"/>
                </a:solidFill>
                <a:latin typeface="Calibri" pitchFamily="34" charset="0"/>
                <a:cs typeface="Calibri" pitchFamily="34" charset="0"/>
              </a:rPr>
              <a:t> arteries supply arterioles, which control flow to </a:t>
            </a:r>
            <a:r>
              <a:rPr lang="en-US" sz="2500" b="1" i="0" dirty="0" smtClean="0">
                <a:solidFill>
                  <a:srgbClr val="CC0099"/>
                </a:solidFill>
                <a:latin typeface="Calibri" pitchFamily="34" charset="0"/>
                <a:cs typeface="Calibri" pitchFamily="34" charset="0"/>
              </a:rPr>
              <a:t>capillaries:</a:t>
            </a:r>
          </a:p>
          <a:p>
            <a:pPr marL="0" indent="0" eaLnBrk="1" hangingPunct="1"/>
            <a:endParaRPr lang="en-US" sz="2500" b="1" i="0" dirty="0">
              <a:solidFill>
                <a:srgbClr val="00FFFF"/>
              </a:solidFill>
              <a:latin typeface="Calibri" pitchFamily="34" charset="0"/>
              <a:cs typeface="Calibri" pitchFamily="34" charset="0"/>
            </a:endParaRPr>
          </a:p>
          <a:p>
            <a:pPr marL="914400" lvl="1" indent="-457200" eaLnBrk="1" hangingPunct="1">
              <a:buFont typeface="Wingdings" pitchFamily="2" charset="2"/>
              <a:buChar char="q"/>
            </a:pPr>
            <a:r>
              <a:rPr lang="en-US" sz="2500" b="1" i="0" dirty="0">
                <a:solidFill>
                  <a:srgbClr val="FFC000"/>
                </a:solidFill>
                <a:latin typeface="Calibri" pitchFamily="34" charset="0"/>
                <a:cs typeface="Calibri" pitchFamily="34" charset="0"/>
              </a:rPr>
              <a:t>There are ~4000 </a:t>
            </a:r>
            <a:r>
              <a:rPr lang="en-US" sz="2500" b="1" i="0" dirty="0" smtClean="0">
                <a:solidFill>
                  <a:srgbClr val="FFC000"/>
                </a:solidFill>
                <a:latin typeface="Calibri" pitchFamily="34" charset="0"/>
                <a:cs typeface="Calibri" pitchFamily="34" charset="0"/>
              </a:rPr>
              <a:t>capillaries/cm</a:t>
            </a:r>
            <a:r>
              <a:rPr lang="en-US" sz="2500" b="1" i="0" baseline="30000" dirty="0" smtClean="0">
                <a:solidFill>
                  <a:srgbClr val="FFC000"/>
                </a:solidFill>
                <a:latin typeface="Calibri" pitchFamily="34" charset="0"/>
                <a:cs typeface="Calibri" pitchFamily="34" charset="0"/>
              </a:rPr>
              <a:t>2 </a:t>
            </a:r>
            <a:r>
              <a:rPr lang="en-US" sz="2500" b="1" i="0" dirty="0" smtClean="0">
                <a:solidFill>
                  <a:srgbClr val="FFC000"/>
                </a:solidFill>
                <a:latin typeface="Calibri" pitchFamily="34" charset="0"/>
                <a:cs typeface="Calibri" pitchFamily="34" charset="0"/>
              </a:rPr>
              <a:t>of myocardium.</a:t>
            </a:r>
            <a:endParaRPr lang="en-US" sz="2500" b="1" i="0" baseline="30000" dirty="0">
              <a:solidFill>
                <a:srgbClr val="FFC000"/>
              </a:solidFill>
              <a:latin typeface="Calibri" pitchFamily="34" charset="0"/>
              <a:cs typeface="Calibri" pitchFamily="34" charset="0"/>
            </a:endParaRPr>
          </a:p>
          <a:p>
            <a:pPr marL="914400" lvl="1" indent="-457200" eaLnBrk="1" hangingPunct="1">
              <a:buFont typeface="Wingdings" pitchFamily="2" charset="2"/>
              <a:buChar char="q"/>
            </a:pPr>
            <a:r>
              <a:rPr lang="en-US" sz="2500" b="1" i="0" dirty="0">
                <a:solidFill>
                  <a:srgbClr val="FFC000"/>
                </a:solidFill>
                <a:latin typeface="Calibri" pitchFamily="34" charset="0"/>
                <a:cs typeface="Calibri" pitchFamily="34" charset="0"/>
              </a:rPr>
              <a:t>Adequate blood supply is important. Inadequate blood supply results in ischemia </a:t>
            </a:r>
            <a:r>
              <a:rPr lang="en-US" sz="2500" b="1" i="0" dirty="0" smtClean="0">
                <a:solidFill>
                  <a:srgbClr val="FFC000"/>
                </a:solidFill>
                <a:latin typeface="Calibri" pitchFamily="34" charset="0"/>
                <a:cs typeface="Calibri" pitchFamily="34" charset="0"/>
              </a:rPr>
              <a:t>and myocardial infarction (MI).</a:t>
            </a:r>
            <a:endParaRPr lang="en-US" sz="2500" b="1" i="0" dirty="0">
              <a:solidFill>
                <a:srgbClr val="FFC000"/>
              </a:solidFill>
              <a:latin typeface="Calibri" pitchFamily="34" charset="0"/>
              <a:cs typeface="Calibri" pitchFamily="34" charset="0"/>
            </a:endParaRPr>
          </a:p>
        </p:txBody>
      </p:sp>
      <p:pic>
        <p:nvPicPr>
          <p:cNvPr id="6" name="Picture 9" descr="Cornci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28700" y="1485900"/>
            <a:ext cx="2847975" cy="3086100"/>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1701232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185736" y="735058"/>
            <a:ext cx="6481763" cy="865142"/>
          </a:xfrm>
          <a:prstGeom prst="rect">
            <a:avLst/>
          </a:prstGeom>
          <a:noFill/>
          <a:ln w="9525">
            <a:noFill/>
            <a:miter lim="800000"/>
            <a:headEnd/>
            <a:tailEnd/>
          </a:ln>
          <a:effectLst/>
        </p:spPr>
        <p:txBody>
          <a:bodyPr anchor="ctr"/>
          <a:lstStyle/>
          <a:p>
            <a:pPr algn="ctr">
              <a:defRPr/>
            </a:pPr>
            <a:r>
              <a:rPr lang="en-GB" sz="4400" b="1" i="0" dirty="0" smtClean="0">
                <a:solidFill>
                  <a:schemeClr val="tx2"/>
                </a:solidFill>
                <a:latin typeface="Calibri" panose="020F0502020204030204" pitchFamily="34" charset="0"/>
              </a:rPr>
              <a:t>Coronary blood flow</a:t>
            </a:r>
            <a:endParaRPr lang="en-GB" sz="4400" b="1" i="0" dirty="0">
              <a:solidFill>
                <a:schemeClr val="tx2"/>
              </a:solidFill>
              <a:latin typeface="Calibri" panose="020F0502020204030204" pitchFamily="34" charset="0"/>
            </a:endParaRPr>
          </a:p>
        </p:txBody>
      </p:sp>
      <p:sp>
        <p:nvSpPr>
          <p:cNvPr id="6" name="Content Placeholder 2"/>
          <p:cNvSpPr txBox="1">
            <a:spLocks/>
          </p:cNvSpPr>
          <p:nvPr/>
        </p:nvSpPr>
        <p:spPr>
          <a:xfrm>
            <a:off x="6743700" y="427038"/>
            <a:ext cx="3276600" cy="6190694"/>
          </a:xfrm>
          <a:prstGeom prst="rect">
            <a:avLst/>
          </a:prstGeom>
        </p:spPr>
        <p:txBody>
          <a:bodyPr>
            <a:noAutofit/>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marL="320040" indent="-320040" eaLnBrk="1" fontAlgn="auto" hangingPunct="1">
              <a:spcAft>
                <a:spcPts val="0"/>
              </a:spcAft>
              <a:buFont typeface="Wingdings"/>
              <a:buChar char=""/>
              <a:defRPr/>
            </a:pPr>
            <a:r>
              <a:rPr lang="en-US" sz="2300" b="1" i="0" dirty="0" smtClean="0">
                <a:solidFill>
                  <a:srgbClr val="00FFFF"/>
                </a:solidFill>
                <a:effectLst/>
                <a:latin typeface="Calibri" pitchFamily="34" charset="0"/>
                <a:cs typeface="Calibri" pitchFamily="34" charset="0"/>
              </a:rPr>
              <a:t>The right coronary artery has a greater flow in 50% of population.</a:t>
            </a:r>
          </a:p>
          <a:p>
            <a:pPr marL="320040" indent="-320040" eaLnBrk="1" fontAlgn="auto" hangingPunct="1">
              <a:spcAft>
                <a:spcPts val="0"/>
              </a:spcAft>
              <a:buFont typeface="Wingdings"/>
              <a:buChar char=""/>
              <a:defRPr/>
            </a:pPr>
            <a:r>
              <a:rPr lang="en-US" sz="2300" b="1" i="0" dirty="0" smtClean="0">
                <a:solidFill>
                  <a:srgbClr val="00FFFF"/>
                </a:solidFill>
                <a:effectLst/>
                <a:latin typeface="Calibri" pitchFamily="34" charset="0"/>
                <a:cs typeface="Calibri" pitchFamily="34" charset="0"/>
              </a:rPr>
              <a:t>The left has a greater flow in 20%.</a:t>
            </a:r>
          </a:p>
          <a:p>
            <a:pPr marL="320040" indent="-320040" eaLnBrk="1" fontAlgn="auto" hangingPunct="1">
              <a:spcAft>
                <a:spcPts val="0"/>
              </a:spcAft>
              <a:buFont typeface="Wingdings"/>
              <a:buChar char=""/>
              <a:defRPr/>
            </a:pPr>
            <a:r>
              <a:rPr lang="en-US" sz="2300" b="1" i="0" dirty="0" smtClean="0">
                <a:solidFill>
                  <a:srgbClr val="00FFFF"/>
                </a:solidFill>
                <a:effectLst/>
                <a:latin typeface="Calibri" pitchFamily="34" charset="0"/>
                <a:cs typeface="Calibri" pitchFamily="34" charset="0"/>
              </a:rPr>
              <a:t>Flow is equal in 30%.</a:t>
            </a:r>
          </a:p>
          <a:p>
            <a:pPr marL="320040" indent="-320040" eaLnBrk="1" fontAlgn="auto" hangingPunct="1">
              <a:spcAft>
                <a:spcPts val="0"/>
              </a:spcAft>
              <a:buFont typeface="Wingdings"/>
              <a:buChar char=""/>
              <a:defRPr/>
            </a:pPr>
            <a:r>
              <a:rPr lang="en-US" sz="2300" b="1" i="0" dirty="0" smtClean="0">
                <a:solidFill>
                  <a:srgbClr val="00FFFF"/>
                </a:solidFill>
                <a:effectLst/>
                <a:latin typeface="Calibri" pitchFamily="34" charset="0"/>
                <a:cs typeface="Calibri" pitchFamily="34" charset="0"/>
              </a:rPr>
              <a:t>Coronary blood flow at rest in humans = 250 ml/min (5% of cardiac output).</a:t>
            </a:r>
          </a:p>
          <a:p>
            <a:pPr marL="320040" indent="-320040" eaLnBrk="1" fontAlgn="auto" hangingPunct="1">
              <a:spcAft>
                <a:spcPts val="0"/>
              </a:spcAft>
              <a:buFont typeface="Wingdings"/>
              <a:buChar char=""/>
              <a:defRPr/>
            </a:pPr>
            <a:r>
              <a:rPr lang="en-US" sz="2300" b="1" i="0" dirty="0">
                <a:solidFill>
                  <a:srgbClr val="00FFFF"/>
                </a:solidFill>
                <a:effectLst/>
                <a:latin typeface="Calibri" pitchFamily="34" charset="0"/>
                <a:cs typeface="Calibri" pitchFamily="34" charset="0"/>
              </a:rPr>
              <a:t> </a:t>
            </a:r>
            <a:r>
              <a:rPr lang="en-US" sz="2300" b="1" i="0" dirty="0">
                <a:solidFill>
                  <a:srgbClr val="FFC000"/>
                </a:solidFill>
                <a:effectLst/>
                <a:latin typeface="Calibri" pitchFamily="34" charset="0"/>
                <a:cs typeface="Calibri" pitchFamily="34" charset="0"/>
              </a:rPr>
              <a:t>Venous blood:</a:t>
            </a:r>
          </a:p>
          <a:p>
            <a:pPr marL="720090" lvl="1" indent="-320040" eaLnBrk="1" fontAlgn="auto" hangingPunct="1">
              <a:spcAft>
                <a:spcPts val="0"/>
              </a:spcAft>
              <a:buFont typeface="Wingdings"/>
              <a:buChar char=""/>
              <a:defRPr/>
            </a:pPr>
            <a:r>
              <a:rPr lang="en-US" sz="1900" b="1" i="0" dirty="0">
                <a:solidFill>
                  <a:srgbClr val="FFC000"/>
                </a:solidFill>
                <a:effectLst/>
                <a:latin typeface="Calibri" pitchFamily="34" charset="0"/>
                <a:cs typeface="Calibri" pitchFamily="34" charset="0"/>
              </a:rPr>
              <a:t>Most of the venous drainage of the heart returns through the coronary sinus and anterior cardiac veins.</a:t>
            </a:r>
          </a:p>
          <a:p>
            <a:pPr marL="320040" indent="-320040" eaLnBrk="1" fontAlgn="auto" hangingPunct="1">
              <a:spcAft>
                <a:spcPts val="0"/>
              </a:spcAft>
              <a:buFont typeface="Wingdings"/>
              <a:buChar char=""/>
              <a:defRPr/>
            </a:pPr>
            <a:endParaRPr lang="en-US" sz="2300" b="1" i="0" dirty="0" smtClean="0">
              <a:solidFill>
                <a:srgbClr val="00FFFF"/>
              </a:solidFill>
              <a:effectLst/>
              <a:latin typeface="Calibri" pitchFamily="34" charset="0"/>
              <a:cs typeface="Calibri" pitchFamily="34" charset="0"/>
            </a:endParaRPr>
          </a:p>
        </p:txBody>
      </p:sp>
      <p:sp>
        <p:nvSpPr>
          <p:cNvPr id="7" name="Content Placeholder 3"/>
          <p:cNvSpPr txBox="1">
            <a:spLocks/>
          </p:cNvSpPr>
          <p:nvPr/>
        </p:nvSpPr>
        <p:spPr>
          <a:xfrm>
            <a:off x="4838700" y="1447800"/>
            <a:ext cx="4876800" cy="4525962"/>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marL="320040" indent="-320040" eaLnBrk="1" fontAlgn="auto" hangingPunct="1">
              <a:spcAft>
                <a:spcPts val="0"/>
              </a:spcAft>
              <a:buFont typeface="Wingdings"/>
              <a:buChar char=""/>
              <a:defRPr/>
            </a:pPr>
            <a:endParaRPr lang="en-US" sz="2800" b="1" i="0" dirty="0" smtClean="0">
              <a:solidFill>
                <a:srgbClr val="00FFFF"/>
              </a:solidFill>
              <a:effectLst/>
              <a:latin typeface="Calibri" pitchFamily="34" charset="0"/>
              <a:cs typeface="Calibri" pitchFamily="34" charset="0"/>
            </a:endParaRPr>
          </a:p>
        </p:txBody>
      </p:sp>
      <p:pic>
        <p:nvPicPr>
          <p:cNvPr id="3074" name="Picture 2" descr="F:\CVS Lectures - 2016 - 2017\Images\Coronary Circ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 y="2262187"/>
            <a:ext cx="6481763" cy="352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34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5" name="Rectangle 3"/>
          <p:cNvSpPr>
            <a:spLocks noChangeArrowheads="1"/>
          </p:cNvSpPr>
          <p:nvPr/>
        </p:nvSpPr>
        <p:spPr bwMode="auto">
          <a:xfrm>
            <a:off x="185736" y="735058"/>
            <a:ext cx="6481763" cy="865142"/>
          </a:xfrm>
          <a:prstGeom prst="rect">
            <a:avLst/>
          </a:prstGeom>
          <a:noFill/>
          <a:ln w="9525">
            <a:noFill/>
            <a:miter lim="800000"/>
            <a:headEnd/>
            <a:tailEnd/>
          </a:ln>
          <a:effectLst/>
        </p:spPr>
        <p:txBody>
          <a:bodyPr anchor="ctr"/>
          <a:lstStyle/>
          <a:p>
            <a:pPr algn="ctr">
              <a:defRPr/>
            </a:pPr>
            <a:r>
              <a:rPr lang="en-GB" sz="4400" b="1" i="0" dirty="0" smtClean="0">
                <a:solidFill>
                  <a:schemeClr val="tx2"/>
                </a:solidFill>
                <a:latin typeface="Calibri" panose="020F0502020204030204" pitchFamily="34" charset="0"/>
              </a:rPr>
              <a:t>Coronary blood flow</a:t>
            </a:r>
            <a:endParaRPr lang="en-GB" sz="4400" b="1" i="0" dirty="0">
              <a:solidFill>
                <a:schemeClr val="tx2"/>
              </a:solidFill>
              <a:latin typeface="Calibri" panose="020F0502020204030204" pitchFamily="34" charset="0"/>
            </a:endParaRPr>
          </a:p>
        </p:txBody>
      </p:sp>
      <p:sp>
        <p:nvSpPr>
          <p:cNvPr id="6" name="Content Placeholder 2"/>
          <p:cNvSpPr txBox="1">
            <a:spLocks/>
          </p:cNvSpPr>
          <p:nvPr/>
        </p:nvSpPr>
        <p:spPr>
          <a:xfrm>
            <a:off x="6629400" y="228600"/>
            <a:ext cx="3543300" cy="6389132"/>
          </a:xfrm>
          <a:prstGeom prst="rect">
            <a:avLst/>
          </a:prstGeom>
        </p:spPr>
        <p:txBody>
          <a:bodyPr>
            <a:noAutofit/>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marL="320040" indent="-320040" eaLnBrk="1" fontAlgn="auto" hangingPunct="1">
              <a:spcAft>
                <a:spcPts val="0"/>
              </a:spcAft>
              <a:buFont typeface="Wingdings"/>
              <a:buChar char=""/>
              <a:defRPr/>
            </a:pPr>
            <a:r>
              <a:rPr lang="en-US" sz="2200" b="1" i="0" dirty="0">
                <a:solidFill>
                  <a:srgbClr val="00FFFF"/>
                </a:solidFill>
                <a:effectLst/>
                <a:latin typeface="Calibri" pitchFamily="34" charset="0"/>
                <a:cs typeface="Calibri" pitchFamily="34" charset="0"/>
              </a:rPr>
              <a:t>At rest the heart extracts 60-70% of oxygen </a:t>
            </a:r>
            <a:r>
              <a:rPr lang="en-US" sz="2200" b="1" i="0" dirty="0" smtClean="0">
                <a:solidFill>
                  <a:srgbClr val="00FFFF"/>
                </a:solidFill>
                <a:effectLst/>
                <a:latin typeface="Calibri" pitchFamily="34" charset="0"/>
                <a:cs typeface="Calibri" pitchFamily="34" charset="0"/>
              </a:rPr>
              <a:t>from the </a:t>
            </a:r>
            <a:r>
              <a:rPr lang="en-US" sz="2200" b="1" i="0" dirty="0">
                <a:solidFill>
                  <a:srgbClr val="00FFFF"/>
                </a:solidFill>
                <a:effectLst/>
                <a:latin typeface="Calibri" pitchFamily="34" charset="0"/>
                <a:cs typeface="Calibri" pitchFamily="34" charset="0"/>
              </a:rPr>
              <a:t>blood delivered to the heart</a:t>
            </a:r>
            <a:r>
              <a:rPr lang="en-US" sz="2200" b="1" i="0" dirty="0" smtClean="0">
                <a:solidFill>
                  <a:srgbClr val="00FFFF"/>
                </a:solidFill>
                <a:effectLst/>
                <a:latin typeface="Calibri" pitchFamily="34" charset="0"/>
                <a:cs typeface="Calibri" pitchFamily="34" charset="0"/>
              </a:rPr>
              <a:t>.</a:t>
            </a:r>
          </a:p>
          <a:p>
            <a:pPr marL="320040" indent="-320040" eaLnBrk="1" fontAlgn="auto" hangingPunct="1">
              <a:spcAft>
                <a:spcPts val="0"/>
              </a:spcAft>
              <a:buFont typeface="Wingdings"/>
              <a:buChar char=""/>
              <a:defRPr/>
            </a:pPr>
            <a:endParaRPr lang="en-US" sz="2200" b="1" i="0" dirty="0">
              <a:solidFill>
                <a:srgbClr val="00FFFF"/>
              </a:solidFill>
              <a:effectLst/>
              <a:latin typeface="Calibri" pitchFamily="34" charset="0"/>
              <a:cs typeface="Calibri" pitchFamily="34" charset="0"/>
            </a:endParaRPr>
          </a:p>
          <a:p>
            <a:pPr marL="320040" indent="-320040" eaLnBrk="1" fontAlgn="auto" hangingPunct="1">
              <a:spcAft>
                <a:spcPts val="0"/>
              </a:spcAft>
              <a:buFont typeface="Wingdings"/>
              <a:buChar char=""/>
              <a:defRPr/>
            </a:pPr>
            <a:r>
              <a:rPr lang="en-US" sz="2200" b="1" i="0" dirty="0" smtClean="0">
                <a:solidFill>
                  <a:srgbClr val="00FFFF"/>
                </a:solidFill>
                <a:effectLst/>
                <a:latin typeface="Calibri" pitchFamily="34" charset="0"/>
                <a:cs typeface="Calibri" pitchFamily="34" charset="0"/>
              </a:rPr>
              <a:t>Why?</a:t>
            </a:r>
          </a:p>
          <a:p>
            <a:pPr marL="320040" indent="-320040" eaLnBrk="1" fontAlgn="auto" hangingPunct="1">
              <a:spcAft>
                <a:spcPts val="0"/>
              </a:spcAft>
              <a:buFont typeface="Wingdings"/>
              <a:buChar char=""/>
              <a:defRPr/>
            </a:pPr>
            <a:endParaRPr lang="en-US" sz="2200" b="1" i="0" dirty="0">
              <a:solidFill>
                <a:srgbClr val="00FFFF"/>
              </a:solidFill>
              <a:effectLst/>
              <a:latin typeface="Calibri" pitchFamily="34" charset="0"/>
              <a:cs typeface="Calibri" pitchFamily="34" charset="0"/>
            </a:endParaRPr>
          </a:p>
          <a:p>
            <a:pPr marL="320040" indent="-320040" eaLnBrk="1" fontAlgn="auto" hangingPunct="1">
              <a:spcAft>
                <a:spcPts val="0"/>
              </a:spcAft>
              <a:buFont typeface="Wingdings"/>
              <a:buChar char=""/>
              <a:defRPr/>
            </a:pPr>
            <a:r>
              <a:rPr lang="en-US" sz="2200" b="1" i="0" dirty="0">
                <a:solidFill>
                  <a:srgbClr val="FFC000"/>
                </a:solidFill>
                <a:effectLst/>
                <a:latin typeface="Calibri" pitchFamily="34" charset="0"/>
                <a:cs typeface="Calibri" pitchFamily="34" charset="0"/>
              </a:rPr>
              <a:t>Because:</a:t>
            </a:r>
          </a:p>
          <a:p>
            <a:pPr marL="320040" indent="-320040" eaLnBrk="1" fontAlgn="auto" hangingPunct="1">
              <a:spcAft>
                <a:spcPts val="0"/>
              </a:spcAft>
              <a:buFontTx/>
              <a:buChar char="-"/>
              <a:defRPr/>
            </a:pPr>
            <a:r>
              <a:rPr lang="en-US" sz="2200" b="1" i="0" dirty="0" smtClean="0">
                <a:solidFill>
                  <a:srgbClr val="FFC000"/>
                </a:solidFill>
                <a:effectLst/>
                <a:latin typeface="Calibri" pitchFamily="34" charset="0"/>
                <a:cs typeface="Calibri" pitchFamily="34" charset="0"/>
              </a:rPr>
              <a:t>The heart </a:t>
            </a:r>
            <a:r>
              <a:rPr lang="en-US" sz="2200" b="1" i="0" dirty="0">
                <a:solidFill>
                  <a:srgbClr val="FFC000"/>
                </a:solidFill>
                <a:effectLst/>
                <a:latin typeface="Calibri" pitchFamily="34" charset="0"/>
                <a:cs typeface="Calibri" pitchFamily="34" charset="0"/>
              </a:rPr>
              <a:t>muscle has more mitochondria (40% </a:t>
            </a:r>
            <a:r>
              <a:rPr lang="en-US" sz="2200" b="1" i="0" dirty="0" smtClean="0">
                <a:solidFill>
                  <a:srgbClr val="FFC000"/>
                </a:solidFill>
                <a:effectLst/>
                <a:latin typeface="Calibri" pitchFamily="34" charset="0"/>
                <a:cs typeface="Calibri" pitchFamily="34" charset="0"/>
              </a:rPr>
              <a:t>the cell </a:t>
            </a:r>
            <a:r>
              <a:rPr lang="en-US" sz="2200" b="1" i="0" dirty="0">
                <a:solidFill>
                  <a:srgbClr val="FFC000"/>
                </a:solidFill>
                <a:effectLst/>
                <a:latin typeface="Calibri" pitchFamily="34" charset="0"/>
                <a:cs typeface="Calibri" pitchFamily="34" charset="0"/>
              </a:rPr>
              <a:t>volume) that generate energy for cardiac contraction by aerobic metabolism.</a:t>
            </a:r>
          </a:p>
          <a:p>
            <a:pPr marL="320040" indent="-320040" eaLnBrk="1" fontAlgn="auto" hangingPunct="1">
              <a:spcAft>
                <a:spcPts val="0"/>
              </a:spcAft>
              <a:buFontTx/>
              <a:buChar char="-"/>
              <a:defRPr/>
            </a:pPr>
            <a:r>
              <a:rPr lang="en-US" sz="2200" b="1" i="0" dirty="0" smtClean="0">
                <a:solidFill>
                  <a:srgbClr val="FFC000"/>
                </a:solidFill>
                <a:effectLst/>
                <a:latin typeface="Calibri" pitchFamily="34" charset="0"/>
                <a:cs typeface="Calibri" pitchFamily="34" charset="0"/>
              </a:rPr>
              <a:t>When </a:t>
            </a:r>
            <a:r>
              <a:rPr lang="en-US" sz="2200" b="1" i="0" dirty="0">
                <a:solidFill>
                  <a:srgbClr val="FFC000"/>
                </a:solidFill>
                <a:effectLst/>
                <a:latin typeface="Calibri" pitchFamily="34" charset="0"/>
                <a:cs typeface="Calibri" pitchFamily="34" charset="0"/>
              </a:rPr>
              <a:t>more O</a:t>
            </a:r>
            <a:r>
              <a:rPr lang="en-US" sz="2200" b="1" i="0" baseline="-25000" dirty="0">
                <a:solidFill>
                  <a:srgbClr val="FFC000"/>
                </a:solidFill>
                <a:effectLst/>
                <a:latin typeface="Calibri" pitchFamily="34" charset="0"/>
                <a:cs typeface="Calibri" pitchFamily="34" charset="0"/>
              </a:rPr>
              <a:t>2</a:t>
            </a:r>
            <a:r>
              <a:rPr lang="en-US" sz="2200" b="1" i="0" dirty="0">
                <a:solidFill>
                  <a:srgbClr val="FFC000"/>
                </a:solidFill>
                <a:effectLst/>
                <a:latin typeface="Calibri" pitchFamily="34" charset="0"/>
                <a:cs typeface="Calibri" pitchFamily="34" charset="0"/>
              </a:rPr>
              <a:t> is needed as during </a:t>
            </a:r>
            <a:r>
              <a:rPr lang="en-US" sz="2200" b="1" i="0" dirty="0" smtClean="0">
                <a:solidFill>
                  <a:srgbClr val="FFC000"/>
                </a:solidFill>
                <a:effectLst/>
                <a:latin typeface="Calibri" pitchFamily="34" charset="0"/>
                <a:cs typeface="Calibri" pitchFamily="34" charset="0"/>
              </a:rPr>
              <a:t>exercise, </a:t>
            </a:r>
            <a:r>
              <a:rPr lang="en-US" sz="2200" b="1" i="0" dirty="0">
                <a:solidFill>
                  <a:srgbClr val="FFC000"/>
                </a:solidFill>
                <a:effectLst/>
                <a:latin typeface="Calibri" pitchFamily="34" charset="0"/>
                <a:cs typeface="Calibri" pitchFamily="34" charset="0"/>
              </a:rPr>
              <a:t>coronary blood flow increases.</a:t>
            </a:r>
          </a:p>
          <a:p>
            <a:pPr marL="320040" indent="-320040" eaLnBrk="1" fontAlgn="auto" hangingPunct="1">
              <a:spcAft>
                <a:spcPts val="0"/>
              </a:spcAft>
              <a:buFont typeface="Wingdings"/>
              <a:buChar char=""/>
              <a:defRPr/>
            </a:pPr>
            <a:endParaRPr lang="en-US" sz="2200" b="1" i="0" dirty="0">
              <a:solidFill>
                <a:srgbClr val="00FFFF"/>
              </a:solidFill>
              <a:effectLst/>
              <a:latin typeface="Calibri" pitchFamily="34" charset="0"/>
              <a:cs typeface="Calibri" pitchFamily="34" charset="0"/>
            </a:endParaRPr>
          </a:p>
        </p:txBody>
      </p:sp>
      <p:sp>
        <p:nvSpPr>
          <p:cNvPr id="7" name="Content Placeholder 3"/>
          <p:cNvSpPr txBox="1">
            <a:spLocks/>
          </p:cNvSpPr>
          <p:nvPr/>
        </p:nvSpPr>
        <p:spPr>
          <a:xfrm>
            <a:off x="4838700" y="1447800"/>
            <a:ext cx="4876800" cy="4525962"/>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marL="320040" indent="-320040" eaLnBrk="1" fontAlgn="auto" hangingPunct="1">
              <a:spcAft>
                <a:spcPts val="0"/>
              </a:spcAft>
              <a:buFont typeface="Wingdings"/>
              <a:buChar char=""/>
              <a:defRPr/>
            </a:pPr>
            <a:endParaRPr lang="en-US" sz="2800" b="1" i="0" dirty="0" smtClean="0">
              <a:solidFill>
                <a:srgbClr val="00FFFF"/>
              </a:solidFill>
              <a:effectLst/>
              <a:latin typeface="Calibri" pitchFamily="34" charset="0"/>
              <a:cs typeface="Calibri" pitchFamily="34" charset="0"/>
            </a:endParaRPr>
          </a:p>
        </p:txBody>
      </p:sp>
      <p:pic>
        <p:nvPicPr>
          <p:cNvPr id="3074" name="Picture 2" descr="F:\CVS Lectures - 2016 - 2017\Images\Coronary Circ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262187"/>
            <a:ext cx="6481763" cy="3529013"/>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79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2612" name="Rectangle 4"/>
          <p:cNvSpPr>
            <a:spLocks noChangeArrowheads="1"/>
          </p:cNvSpPr>
          <p:nvPr/>
        </p:nvSpPr>
        <p:spPr bwMode="auto">
          <a:xfrm>
            <a:off x="0" y="228600"/>
            <a:ext cx="10287000" cy="8382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Control of coronary blood </a:t>
            </a:r>
            <a:r>
              <a:rPr lang="en-GB" sz="4400" b="1" i="0" dirty="0" smtClean="0">
                <a:solidFill>
                  <a:schemeClr val="tx2"/>
                </a:solidFill>
                <a:latin typeface="Calibri" panose="020F0502020204030204" pitchFamily="34" charset="0"/>
              </a:rPr>
              <a:t>flow </a:t>
            </a:r>
            <a:endParaRPr lang="en-GB" sz="4400" b="1" i="0" dirty="0">
              <a:solidFill>
                <a:schemeClr val="tx2"/>
              </a:solidFill>
              <a:latin typeface="Calibri" panose="020F0502020204030204" pitchFamily="34" charset="0"/>
            </a:endParaRPr>
          </a:p>
        </p:txBody>
      </p:sp>
      <p:sp>
        <p:nvSpPr>
          <p:cNvPr id="19459" name="Rectangle 5"/>
          <p:cNvSpPr>
            <a:spLocks noChangeArrowheads="1"/>
          </p:cNvSpPr>
          <p:nvPr/>
        </p:nvSpPr>
        <p:spPr bwMode="auto">
          <a:xfrm>
            <a:off x="342900" y="1219200"/>
            <a:ext cx="9601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20000"/>
              </a:spcBef>
              <a:buClr>
                <a:srgbClr val="FF0000"/>
              </a:buClr>
              <a:buFont typeface="Wingdings" panose="05000000000000000000" pitchFamily="2" charset="2"/>
              <a:buChar char="§"/>
            </a:pPr>
            <a:r>
              <a:rPr lang="en-GB" altLang="en-US" sz="2600" b="1" i="0" dirty="0" err="1">
                <a:solidFill>
                  <a:srgbClr val="66FFFF"/>
                </a:solidFill>
                <a:latin typeface="Calibri" panose="020F0502020204030204" pitchFamily="34" charset="0"/>
                <a:cs typeface="Calibri" pitchFamily="34" charset="0"/>
              </a:rPr>
              <a:t>Autoregulation</a:t>
            </a:r>
            <a:r>
              <a:rPr lang="en-GB" altLang="en-US" sz="2600" b="1" i="0" dirty="0">
                <a:solidFill>
                  <a:srgbClr val="66FFFF"/>
                </a:solidFill>
                <a:latin typeface="Calibri" panose="020F0502020204030204" pitchFamily="34" charset="0"/>
                <a:cs typeface="Calibri" pitchFamily="34" charset="0"/>
              </a:rPr>
              <a:t>:</a:t>
            </a:r>
          </a:p>
          <a:p>
            <a:pPr lvl="2">
              <a:spcBef>
                <a:spcPct val="20000"/>
              </a:spcBef>
              <a:buClr>
                <a:srgbClr val="FF0000"/>
              </a:buClr>
              <a:buFont typeface="Wingdings" panose="05000000000000000000" pitchFamily="2" charset="2"/>
              <a:buChar char="§"/>
            </a:pPr>
            <a:r>
              <a:rPr lang="en-GB" altLang="en-US" sz="2600" b="1" i="0" dirty="0">
                <a:solidFill>
                  <a:srgbClr val="66FFFF"/>
                </a:solidFill>
                <a:latin typeface="Calibri" panose="020F0502020204030204" pitchFamily="34" charset="0"/>
                <a:cs typeface="Calibri" pitchFamily="34" charset="0"/>
              </a:rPr>
              <a:t>Physical factors</a:t>
            </a:r>
          </a:p>
          <a:p>
            <a:pPr lvl="2">
              <a:spcBef>
                <a:spcPct val="20000"/>
              </a:spcBef>
              <a:buClr>
                <a:srgbClr val="FF0000"/>
              </a:buClr>
              <a:buFont typeface="Wingdings" panose="05000000000000000000" pitchFamily="2" charset="2"/>
              <a:buChar char="§"/>
            </a:pPr>
            <a:r>
              <a:rPr lang="en-GB" altLang="en-US" sz="2600" b="1" i="0" dirty="0" smtClean="0">
                <a:solidFill>
                  <a:srgbClr val="66FFFF"/>
                </a:solidFill>
                <a:latin typeface="Calibri" panose="020F0502020204030204" pitchFamily="34" charset="0"/>
                <a:cs typeface="Calibri" pitchFamily="34" charset="0"/>
              </a:rPr>
              <a:t>Myogenic mechanisms</a:t>
            </a:r>
            <a:endParaRPr lang="en-GB" altLang="en-US" sz="2600" b="1" i="0" dirty="0">
              <a:solidFill>
                <a:srgbClr val="66FFFF"/>
              </a:solidFill>
              <a:latin typeface="Calibri" panose="020F0502020204030204" pitchFamily="34" charset="0"/>
              <a:cs typeface="Calibri" pitchFamily="34" charset="0"/>
            </a:endParaRPr>
          </a:p>
          <a:p>
            <a:pPr lvl="2">
              <a:spcBef>
                <a:spcPct val="20000"/>
              </a:spcBef>
              <a:buClr>
                <a:srgbClr val="FF0000"/>
              </a:buClr>
              <a:buFont typeface="Wingdings" panose="05000000000000000000" pitchFamily="2" charset="2"/>
              <a:buChar char="§"/>
            </a:pPr>
            <a:r>
              <a:rPr lang="en-GB" altLang="en-US" sz="2600" b="1" i="0" dirty="0">
                <a:solidFill>
                  <a:srgbClr val="66FFFF"/>
                </a:solidFill>
                <a:latin typeface="Calibri" panose="020F0502020204030204" pitchFamily="34" charset="0"/>
                <a:cs typeface="Calibri" pitchFamily="34" charset="0"/>
              </a:rPr>
              <a:t>Metabolic control</a:t>
            </a:r>
          </a:p>
          <a:p>
            <a:pPr lvl="2">
              <a:spcBef>
                <a:spcPct val="20000"/>
              </a:spcBef>
              <a:buClr>
                <a:srgbClr val="FF0000"/>
              </a:buClr>
              <a:buFont typeface="Wingdings" panose="05000000000000000000" pitchFamily="2" charset="2"/>
              <a:buChar char="§"/>
            </a:pPr>
            <a:endParaRPr lang="en-GB" altLang="en-US" sz="2600" b="1" i="0" dirty="0">
              <a:solidFill>
                <a:srgbClr val="66FFFF"/>
              </a:solidFill>
              <a:latin typeface="Calibri" panose="020F0502020204030204" pitchFamily="34" charset="0"/>
              <a:cs typeface="Calibri" pitchFamily="34" charset="0"/>
            </a:endParaRPr>
          </a:p>
          <a:p>
            <a:pPr>
              <a:spcBef>
                <a:spcPct val="20000"/>
              </a:spcBef>
              <a:buClr>
                <a:srgbClr val="FF0000"/>
              </a:buClr>
              <a:buFont typeface="Wingdings" panose="05000000000000000000" pitchFamily="2" charset="2"/>
              <a:buChar char="§"/>
            </a:pPr>
            <a:r>
              <a:rPr lang="en-GB" altLang="en-US" sz="2600" b="1" i="0" dirty="0" smtClean="0">
                <a:solidFill>
                  <a:schemeClr val="tx2"/>
                </a:solidFill>
                <a:latin typeface="Calibri" panose="020F0502020204030204" pitchFamily="34" charset="0"/>
                <a:cs typeface="Calibri" pitchFamily="34" charset="0"/>
              </a:rPr>
              <a:t>Nervous control</a:t>
            </a:r>
          </a:p>
          <a:p>
            <a:pPr>
              <a:spcBef>
                <a:spcPct val="20000"/>
              </a:spcBef>
              <a:buClr>
                <a:srgbClr val="FF0000"/>
              </a:buClr>
              <a:buFont typeface="Wingdings" panose="05000000000000000000" pitchFamily="2" charset="2"/>
              <a:buChar char="§"/>
            </a:pPr>
            <a:endParaRPr lang="en-GB" altLang="en-US" sz="2600" b="1" i="0" dirty="0">
              <a:solidFill>
                <a:schemeClr val="tx2"/>
              </a:solidFill>
              <a:latin typeface="Calibri" panose="020F0502020204030204" pitchFamily="34" charset="0"/>
              <a:cs typeface="Calibri" pitchFamily="34" charset="0"/>
            </a:endParaRPr>
          </a:p>
          <a:p>
            <a:pPr>
              <a:spcBef>
                <a:spcPct val="20000"/>
              </a:spcBef>
              <a:buClr>
                <a:srgbClr val="FF0000"/>
              </a:buClr>
              <a:buFont typeface="Wingdings" panose="05000000000000000000" pitchFamily="2" charset="2"/>
              <a:buChar char="§"/>
            </a:pPr>
            <a:r>
              <a:rPr lang="en-US" sz="2600" b="1" i="0" dirty="0" smtClean="0">
                <a:latin typeface="Calibri" pitchFamily="34" charset="0"/>
                <a:cs typeface="Calibri" pitchFamily="34" charset="0"/>
              </a:rPr>
              <a:t>NB: Constriction </a:t>
            </a:r>
            <a:r>
              <a:rPr lang="en-US" sz="2600" b="1" i="0" dirty="0">
                <a:latin typeface="Calibri" pitchFamily="34" charset="0"/>
                <a:cs typeface="Calibri" pitchFamily="34" charset="0"/>
              </a:rPr>
              <a:t>and dilation of the coronary </a:t>
            </a:r>
            <a:r>
              <a:rPr lang="en-US" sz="2600" b="1" i="0" dirty="0" smtClean="0">
                <a:latin typeface="Calibri" pitchFamily="34" charset="0"/>
                <a:cs typeface="Calibri" pitchFamily="34" charset="0"/>
              </a:rPr>
              <a:t>arteries is </a:t>
            </a:r>
            <a:r>
              <a:rPr lang="en-US" sz="2600" b="1" i="0" dirty="0">
                <a:latin typeface="Calibri" pitchFamily="34" charset="0"/>
                <a:cs typeface="Calibri" pitchFamily="34" charset="0"/>
              </a:rPr>
              <a:t>governed primarily by local regulatory </a:t>
            </a:r>
            <a:r>
              <a:rPr lang="en-US" sz="2600" b="1" i="0" dirty="0" smtClean="0">
                <a:latin typeface="Calibri" pitchFamily="34" charset="0"/>
                <a:cs typeface="Calibri" pitchFamily="34" charset="0"/>
              </a:rPr>
              <a:t>mechanisms. This regulates </a:t>
            </a:r>
            <a:r>
              <a:rPr lang="en-US" sz="2600" b="1" i="0" dirty="0">
                <a:latin typeface="Calibri" pitchFamily="34" charset="0"/>
                <a:cs typeface="Calibri" pitchFamily="34" charset="0"/>
              </a:rPr>
              <a:t>the amount of blood flow to the myocardium in a manner that matches the amount of oxygen delivered to the myocardium with the myocardial oxygen </a:t>
            </a:r>
            <a:r>
              <a:rPr lang="en-US" sz="2600" b="1" i="0" dirty="0" smtClean="0">
                <a:latin typeface="Calibri" pitchFamily="34" charset="0"/>
                <a:cs typeface="Calibri" pitchFamily="34" charset="0"/>
              </a:rPr>
              <a:t>demand.</a:t>
            </a:r>
            <a:endParaRPr lang="en-US" sz="2600" b="1" i="0" dirty="0">
              <a:latin typeface="Calibri" pitchFamily="34" charset="0"/>
              <a:cs typeface="Calibri" pitchFamily="34" charset="0"/>
            </a:endParaRPr>
          </a:p>
          <a:p>
            <a:pPr>
              <a:spcBef>
                <a:spcPct val="20000"/>
              </a:spcBef>
              <a:buClr>
                <a:srgbClr val="FF0000"/>
              </a:buClr>
              <a:buFont typeface="Wingdings" panose="05000000000000000000" pitchFamily="2" charset="2"/>
              <a:buChar char="§"/>
            </a:pPr>
            <a:endParaRPr lang="en-GB" altLang="en-US" sz="2600" b="1" i="0" dirty="0">
              <a:solidFill>
                <a:schemeClr val="tx2"/>
              </a:solidFill>
              <a:latin typeface="Calibri" panose="020F0502020204030204"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8" descr="Corn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86520" y="762000"/>
            <a:ext cx="2609959" cy="2202398"/>
          </a:xfrm>
          <a:prstGeom prst="rect">
            <a:avLst/>
          </a:prstGeom>
          <a:noFill/>
          <a:scene3d>
            <a:camera prst="orthographicFront"/>
            <a:lightRig rig="threePt" dir="t"/>
          </a:scene3d>
          <a:sp3d>
            <a:bevelT/>
            <a:bevelB/>
          </a:sp3d>
        </p:spPr>
      </p:pic>
      <p:sp>
        <p:nvSpPr>
          <p:cNvPr id="20482" name="Rectangle 2"/>
          <p:cNvSpPr>
            <a:spLocks noChangeArrowheads="1"/>
          </p:cNvSpPr>
          <p:nvPr/>
        </p:nvSpPr>
        <p:spPr bwMode="auto">
          <a:xfrm>
            <a:off x="190500" y="1295400"/>
            <a:ext cx="5943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20000"/>
              </a:spcBef>
              <a:buClr>
                <a:srgbClr val="FF0000"/>
              </a:buClr>
              <a:buSzPct val="75000"/>
              <a:buFont typeface="Symbol" panose="05050102010706020507" pitchFamily="18" charset="2"/>
              <a:buNone/>
            </a:pPr>
            <a:r>
              <a:rPr lang="en-US" sz="2800" b="1" i="0" dirty="0">
                <a:solidFill>
                  <a:srgbClr val="FF66FF"/>
                </a:solidFill>
                <a:latin typeface="Calibri" pitchFamily="34" charset="0"/>
                <a:cs typeface="Calibri" pitchFamily="34" charset="0"/>
              </a:rPr>
              <a:t>Coronary Perfusion </a:t>
            </a:r>
            <a:r>
              <a:rPr lang="en-US" sz="2800" b="1" i="0" dirty="0" smtClean="0">
                <a:solidFill>
                  <a:srgbClr val="FF66FF"/>
                </a:solidFill>
                <a:latin typeface="Calibri" pitchFamily="34" charset="0"/>
                <a:cs typeface="Calibri" pitchFamily="34" charset="0"/>
              </a:rPr>
              <a:t>Pressure</a:t>
            </a:r>
          </a:p>
          <a:p>
            <a:pPr>
              <a:spcBef>
                <a:spcPct val="20000"/>
              </a:spcBef>
              <a:buClr>
                <a:srgbClr val="FF0000"/>
              </a:buClr>
              <a:buSzPct val="75000"/>
              <a:buFont typeface="Symbol" panose="05050102010706020507" pitchFamily="18" charset="2"/>
              <a:buNone/>
            </a:pPr>
            <a:endParaRPr lang="en-US" altLang="en-US" sz="2200" b="1" i="0" dirty="0">
              <a:solidFill>
                <a:srgbClr val="00FFFF"/>
              </a:solidFill>
              <a:latin typeface="Calibri" panose="020F0502020204030204" pitchFamily="34" charset="0"/>
              <a:cs typeface="Calibri" pitchFamily="34" charset="0"/>
            </a:endParaRPr>
          </a:p>
          <a:p>
            <a:pPr eaLnBrk="1" hangingPunct="1">
              <a:buFont typeface="Wingdings" pitchFamily="2" charset="2"/>
              <a:buChar char="q"/>
            </a:pPr>
            <a:r>
              <a:rPr lang="en-US" sz="2100" b="1" i="0" dirty="0">
                <a:solidFill>
                  <a:srgbClr val="00FFFF"/>
                </a:solidFill>
                <a:latin typeface="Calibri" pitchFamily="34" charset="0"/>
                <a:cs typeface="Calibri" pitchFamily="34" charset="0"/>
              </a:rPr>
              <a:t>Aortic pressure and direction of blood flow influence the perfusion pressure feeding the coronary </a:t>
            </a:r>
            <a:r>
              <a:rPr lang="en-US" sz="2100" b="1" i="0" dirty="0" smtClean="0">
                <a:solidFill>
                  <a:srgbClr val="00FFFF"/>
                </a:solidFill>
                <a:latin typeface="Calibri" pitchFamily="34" charset="0"/>
                <a:cs typeface="Calibri" pitchFamily="34" charset="0"/>
              </a:rPr>
              <a:t>arteries.</a:t>
            </a:r>
            <a:endParaRPr lang="en-US" sz="2100" b="1" i="0" dirty="0">
              <a:solidFill>
                <a:srgbClr val="00FFFF"/>
              </a:solidFill>
              <a:latin typeface="Calibri" pitchFamily="34" charset="0"/>
              <a:cs typeface="Calibri" pitchFamily="34" charset="0"/>
            </a:endParaRPr>
          </a:p>
          <a:p>
            <a:pPr eaLnBrk="1" hangingPunct="1">
              <a:buFont typeface="Wingdings" pitchFamily="2" charset="2"/>
              <a:buChar char="q"/>
            </a:pPr>
            <a:endParaRPr lang="en-US" sz="2100" b="1" i="0" dirty="0">
              <a:solidFill>
                <a:srgbClr val="00FFFF"/>
              </a:solidFill>
              <a:latin typeface="Calibri" pitchFamily="34" charset="0"/>
              <a:cs typeface="Calibri" pitchFamily="34" charset="0"/>
            </a:endParaRPr>
          </a:p>
          <a:p>
            <a:pPr eaLnBrk="1" hangingPunct="1">
              <a:buFont typeface="Wingdings" pitchFamily="2" charset="2"/>
              <a:buChar char="q"/>
            </a:pPr>
            <a:r>
              <a:rPr lang="en-US" sz="2100" b="1" i="0" dirty="0">
                <a:solidFill>
                  <a:srgbClr val="CCFF33"/>
                </a:solidFill>
                <a:latin typeface="Calibri" pitchFamily="34" charset="0"/>
                <a:cs typeface="Calibri" pitchFamily="34" charset="0"/>
              </a:rPr>
              <a:t>In systole, the aortic pressure is highest but the direction and velocity of blood flow limit the coronary perfusion pressure. Additionally, the turbulent blood flow in the ascending aorta limits the coronary perfusion pressure</a:t>
            </a:r>
            <a:r>
              <a:rPr lang="en-US" sz="2100" b="1" i="0" dirty="0" smtClean="0">
                <a:solidFill>
                  <a:srgbClr val="CCFF33"/>
                </a:solidFill>
                <a:latin typeface="Calibri" pitchFamily="34" charset="0"/>
                <a:cs typeface="Calibri" pitchFamily="34" charset="0"/>
              </a:rPr>
              <a:t>.</a:t>
            </a:r>
          </a:p>
          <a:p>
            <a:pPr marL="0" indent="0" eaLnBrk="1" hangingPunct="1"/>
            <a:r>
              <a:rPr lang="en-US" sz="2100" b="1" i="0" dirty="0" smtClean="0">
                <a:solidFill>
                  <a:srgbClr val="00FFFF"/>
                </a:solidFill>
                <a:latin typeface="Calibri" pitchFamily="34" charset="0"/>
                <a:cs typeface="Calibri" pitchFamily="34" charset="0"/>
              </a:rPr>
              <a:t> </a:t>
            </a:r>
            <a:endParaRPr lang="en-US" sz="2100" b="1" i="0" dirty="0">
              <a:solidFill>
                <a:srgbClr val="00FFFF"/>
              </a:solidFill>
              <a:latin typeface="Calibri" pitchFamily="34" charset="0"/>
              <a:cs typeface="Calibri" pitchFamily="34" charset="0"/>
            </a:endParaRPr>
          </a:p>
          <a:p>
            <a:pPr eaLnBrk="1" hangingPunct="1">
              <a:buFont typeface="Wingdings" pitchFamily="2" charset="2"/>
              <a:buChar char="q"/>
            </a:pPr>
            <a:r>
              <a:rPr lang="en-US" sz="2100" b="1" i="0" dirty="0">
                <a:solidFill>
                  <a:srgbClr val="FFC000"/>
                </a:solidFill>
                <a:latin typeface="Calibri" pitchFamily="34" charset="0"/>
                <a:cs typeface="Calibri" pitchFamily="34" charset="0"/>
              </a:rPr>
              <a:t>In diastole, the aortic pressure is lower than in systole. However, the perfusion pressure is greatest due to recoil of blood back against aortic valves (origin of coronary arteries</a:t>
            </a:r>
            <a:r>
              <a:rPr lang="en-US" sz="2100" b="1" i="0" dirty="0" smtClean="0">
                <a:solidFill>
                  <a:srgbClr val="FFC000"/>
                </a:solidFill>
                <a:latin typeface="Calibri" pitchFamily="34" charset="0"/>
                <a:cs typeface="Calibri" pitchFamily="34" charset="0"/>
              </a:rPr>
              <a:t>).</a:t>
            </a:r>
            <a:endParaRPr lang="en-US" sz="2100" b="1" i="0" dirty="0">
              <a:solidFill>
                <a:srgbClr val="FFC000"/>
              </a:solidFill>
              <a:latin typeface="Calibri" pitchFamily="34" charset="0"/>
              <a:cs typeface="Calibri" pitchFamily="34" charset="0"/>
            </a:endParaRPr>
          </a:p>
          <a:p>
            <a:pPr>
              <a:spcBef>
                <a:spcPct val="20000"/>
              </a:spcBef>
              <a:buClr>
                <a:srgbClr val="FF0000"/>
              </a:buClr>
              <a:buSzPct val="75000"/>
              <a:buFont typeface="Symbol" panose="05050102010706020507" pitchFamily="18" charset="2"/>
              <a:buNone/>
            </a:pPr>
            <a:endParaRPr lang="en-GB" altLang="en-US" sz="2200" b="1" i="0" dirty="0">
              <a:solidFill>
                <a:srgbClr val="00FFFF"/>
              </a:solidFill>
              <a:latin typeface="Calibri" panose="020F0502020204030204" pitchFamily="34" charset="0"/>
              <a:cs typeface="Calibri" pitchFamily="34" charset="0"/>
            </a:endParaRPr>
          </a:p>
        </p:txBody>
      </p:sp>
      <p:sp>
        <p:nvSpPr>
          <p:cNvPr id="436227" name="Rectangle 3"/>
          <p:cNvSpPr>
            <a:spLocks noChangeArrowheads="1"/>
          </p:cNvSpPr>
          <p:nvPr/>
        </p:nvSpPr>
        <p:spPr bwMode="auto">
          <a:xfrm>
            <a:off x="0" y="76200"/>
            <a:ext cx="10287000" cy="1219200"/>
          </a:xfrm>
          <a:prstGeom prst="rect">
            <a:avLst/>
          </a:prstGeom>
          <a:noFill/>
          <a:ln w="9525">
            <a:noFill/>
            <a:miter lim="800000"/>
            <a:headEnd/>
            <a:tailEnd/>
          </a:ln>
          <a:effectLst/>
        </p:spPr>
        <p:txBody>
          <a:bodyPr anchor="ctr"/>
          <a:lstStyle/>
          <a:p>
            <a:pPr algn="ctr">
              <a:defRPr/>
            </a:pPr>
            <a:r>
              <a:rPr lang="en-GB" sz="3400" b="1" i="0" dirty="0">
                <a:solidFill>
                  <a:schemeClr val="tx2"/>
                </a:solidFill>
                <a:latin typeface="Calibri" panose="020F0502020204030204" pitchFamily="34" charset="0"/>
              </a:rPr>
              <a:t>Control of coronary circulation; </a:t>
            </a:r>
            <a:r>
              <a:rPr lang="en-GB" sz="3400" b="1" i="0" dirty="0" smtClean="0">
                <a:solidFill>
                  <a:schemeClr val="tx2"/>
                </a:solidFill>
                <a:latin typeface="Calibri" panose="020F0502020204030204" pitchFamily="34" charset="0"/>
              </a:rPr>
              <a:t>coronary </a:t>
            </a:r>
            <a:r>
              <a:rPr lang="en-GB" sz="3400" b="1" i="0" dirty="0">
                <a:solidFill>
                  <a:schemeClr val="tx2"/>
                </a:solidFill>
                <a:latin typeface="Calibri" panose="020F0502020204030204" pitchFamily="34" charset="0"/>
              </a:rPr>
              <a:t>blood </a:t>
            </a:r>
            <a:r>
              <a:rPr lang="en-GB" sz="3400" b="1" i="0" dirty="0" smtClean="0">
                <a:solidFill>
                  <a:schemeClr val="tx2"/>
                </a:solidFill>
                <a:latin typeface="Calibri" panose="020F0502020204030204" pitchFamily="34" charset="0"/>
              </a:rPr>
              <a:t>flow</a:t>
            </a:r>
          </a:p>
          <a:p>
            <a:pPr algn="ctr">
              <a:defRPr/>
            </a:pPr>
            <a:r>
              <a:rPr lang="en-GB" sz="3400" b="1" i="0" dirty="0" smtClean="0">
                <a:solidFill>
                  <a:schemeClr val="tx2"/>
                </a:solidFill>
                <a:latin typeface="Calibri" panose="020F0502020204030204" pitchFamily="34" charset="0"/>
              </a:rPr>
              <a:t>I </a:t>
            </a:r>
            <a:r>
              <a:rPr lang="en-GB" sz="3400" b="1" i="0" dirty="0">
                <a:solidFill>
                  <a:schemeClr val="tx2"/>
                </a:solidFill>
                <a:latin typeface="Calibri" panose="020F0502020204030204" pitchFamily="34" charset="0"/>
              </a:rPr>
              <a:t>– Physical Factors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124200"/>
            <a:ext cx="3810000" cy="3657600"/>
          </a:xfrm>
          <a:prstGeom prst="rect">
            <a:avLst/>
          </a:prstGeom>
          <a:noFill/>
          <a:ln w="381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0500" y="1219200"/>
            <a:ext cx="594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a:spcBef>
                <a:spcPct val="20000"/>
              </a:spcBef>
              <a:buClr>
                <a:srgbClr val="FF0000"/>
              </a:buClr>
              <a:buSzPct val="75000"/>
              <a:buFont typeface="Wingdings" pitchFamily="2" charset="2"/>
              <a:buChar char="q"/>
            </a:pPr>
            <a:r>
              <a:rPr lang="en-GB" altLang="en-US" sz="2800" b="1" i="0" dirty="0">
                <a:solidFill>
                  <a:srgbClr val="FF66FF"/>
                </a:solidFill>
                <a:latin typeface="Calibri" panose="020F0502020204030204" pitchFamily="34" charset="0"/>
              </a:rPr>
              <a:t>Phasic pattern of coronary </a:t>
            </a:r>
            <a:r>
              <a:rPr lang="en-GB" altLang="en-US" sz="2800" b="1" i="0" dirty="0" smtClean="0">
                <a:solidFill>
                  <a:srgbClr val="FF66FF"/>
                </a:solidFill>
                <a:latin typeface="Calibri" panose="020F0502020204030204" pitchFamily="34" charset="0"/>
              </a:rPr>
              <a:t>flow; Systolic Crunch (squeeze)</a:t>
            </a:r>
            <a:endParaRPr lang="en-GB" altLang="en-US" sz="2800" b="1" i="0" dirty="0">
              <a:solidFill>
                <a:srgbClr val="FF66FF"/>
              </a:solidFill>
              <a:latin typeface="Calibri" panose="020F0502020204030204" pitchFamily="34" charset="0"/>
            </a:endParaRPr>
          </a:p>
          <a:p>
            <a:pPr>
              <a:spcBef>
                <a:spcPct val="20000"/>
              </a:spcBef>
              <a:buClr>
                <a:srgbClr val="FF0000"/>
              </a:buClr>
              <a:buSzPct val="75000"/>
              <a:buFont typeface="Symbol" panose="05050102010706020507" pitchFamily="18" charset="2"/>
              <a:buChar char="©"/>
            </a:pPr>
            <a:endParaRPr lang="en-GB" altLang="en-US" sz="2000" b="1" i="0" dirty="0" smtClean="0">
              <a:solidFill>
                <a:srgbClr val="66FFFF"/>
              </a:solidFill>
              <a:latin typeface="Calibri" panose="020F0502020204030204" pitchFamily="34" charset="0"/>
            </a:endParaRPr>
          </a:p>
          <a:p>
            <a:pPr>
              <a:spcBef>
                <a:spcPct val="20000"/>
              </a:spcBef>
              <a:buClr>
                <a:srgbClr val="FF0000"/>
              </a:buClr>
              <a:buSzPct val="100000"/>
              <a:buFont typeface="Symbol" panose="05050102010706020507" pitchFamily="18" charset="2"/>
              <a:buChar char="©"/>
            </a:pPr>
            <a:r>
              <a:rPr lang="en-GB" altLang="en-US" sz="2300" b="1" i="0" dirty="0" smtClean="0">
                <a:solidFill>
                  <a:srgbClr val="66FFFF"/>
                </a:solidFill>
                <a:latin typeface="Calibri" panose="020F0502020204030204" pitchFamily="34" charset="0"/>
              </a:rPr>
              <a:t>Most </a:t>
            </a:r>
            <a:r>
              <a:rPr lang="en-GB" altLang="en-US" sz="2300" b="1" i="0" dirty="0">
                <a:solidFill>
                  <a:srgbClr val="66FFFF"/>
                </a:solidFill>
                <a:latin typeface="Calibri" panose="020F0502020204030204" pitchFamily="34" charset="0"/>
              </a:rPr>
              <a:t>coronary blood flow (about 70%) occurs during </a:t>
            </a:r>
            <a:r>
              <a:rPr lang="en-GB" altLang="en-US" sz="2300" b="1" i="0" dirty="0" smtClean="0">
                <a:solidFill>
                  <a:srgbClr val="66FFFF"/>
                </a:solidFill>
                <a:latin typeface="Calibri" panose="020F0502020204030204" pitchFamily="34" charset="0"/>
              </a:rPr>
              <a:t>diastole. Flow is </a:t>
            </a:r>
            <a:r>
              <a:rPr lang="en-GB" altLang="en-US" sz="2300" b="1" i="0" dirty="0">
                <a:solidFill>
                  <a:srgbClr val="66FFFF"/>
                </a:solidFill>
                <a:latin typeface="Calibri" panose="020F0502020204030204" pitchFamily="34" charset="0"/>
              </a:rPr>
              <a:t>driven by the aortic blood pressure, with </a:t>
            </a:r>
            <a:r>
              <a:rPr lang="en-GB" altLang="en-US" sz="2300" b="1" i="0" dirty="0" smtClean="0">
                <a:solidFill>
                  <a:srgbClr val="66FFFF"/>
                </a:solidFill>
                <a:latin typeface="Calibri" panose="020F0502020204030204" pitchFamily="34" charset="0"/>
              </a:rPr>
              <a:t>the flow </a:t>
            </a:r>
            <a:r>
              <a:rPr lang="en-GB" altLang="en-US" sz="2300" b="1" i="0" dirty="0">
                <a:solidFill>
                  <a:srgbClr val="66FFFF"/>
                </a:solidFill>
                <a:latin typeface="Calibri" panose="020F0502020204030204" pitchFamily="34" charset="0"/>
              </a:rPr>
              <a:t>declining as </a:t>
            </a:r>
            <a:r>
              <a:rPr lang="en-GB" altLang="en-US" sz="2300" b="1" i="0" dirty="0" smtClean="0">
                <a:solidFill>
                  <a:srgbClr val="66FFFF"/>
                </a:solidFill>
                <a:latin typeface="Calibri" panose="020F0502020204030204" pitchFamily="34" charset="0"/>
              </a:rPr>
              <a:t>the aortic </a:t>
            </a:r>
            <a:r>
              <a:rPr lang="en-GB" altLang="en-US" sz="2300" b="1" i="0" dirty="0">
                <a:solidFill>
                  <a:srgbClr val="66FFFF"/>
                </a:solidFill>
                <a:latin typeface="Calibri" panose="020F0502020204030204" pitchFamily="34" charset="0"/>
              </a:rPr>
              <a:t>pressure drops. </a:t>
            </a:r>
            <a:endParaRPr lang="en-GB" altLang="en-US" sz="2300" b="1" i="0" dirty="0" smtClean="0">
              <a:solidFill>
                <a:srgbClr val="66FFFF"/>
              </a:solidFill>
              <a:latin typeface="Calibri" panose="020F0502020204030204" pitchFamily="34" charset="0"/>
            </a:endParaRPr>
          </a:p>
          <a:p>
            <a:pPr>
              <a:spcBef>
                <a:spcPct val="20000"/>
              </a:spcBef>
              <a:buClr>
                <a:srgbClr val="FF0000"/>
              </a:buClr>
              <a:buSzPct val="75000"/>
              <a:buFont typeface="Symbol" panose="05050102010706020507" pitchFamily="18" charset="2"/>
              <a:buChar char="©"/>
            </a:pPr>
            <a:endParaRPr lang="en-GB" altLang="en-US" sz="2300" b="1" i="0" dirty="0">
              <a:solidFill>
                <a:srgbClr val="66FFFF"/>
              </a:solidFill>
              <a:latin typeface="Calibri" panose="020F0502020204030204" pitchFamily="34" charset="0"/>
            </a:endParaRPr>
          </a:p>
          <a:p>
            <a:pPr>
              <a:spcBef>
                <a:spcPct val="20000"/>
              </a:spcBef>
              <a:buClr>
                <a:srgbClr val="FF0000"/>
              </a:buClr>
              <a:buSzPct val="100000"/>
              <a:buFont typeface="Symbol" panose="05050102010706020507" pitchFamily="18" charset="2"/>
              <a:buChar char="©"/>
            </a:pPr>
            <a:r>
              <a:rPr lang="en-GB" altLang="en-US" sz="2300" b="1" i="0" dirty="0" smtClean="0">
                <a:solidFill>
                  <a:srgbClr val="66FFFF"/>
                </a:solidFill>
                <a:latin typeface="Calibri" panose="020F0502020204030204" pitchFamily="34" charset="0"/>
              </a:rPr>
              <a:t>Only </a:t>
            </a:r>
            <a:r>
              <a:rPr lang="en-GB" altLang="en-US" sz="2300" b="1" i="0" dirty="0">
                <a:solidFill>
                  <a:srgbClr val="66FFFF"/>
                </a:solidFill>
                <a:latin typeface="Calibri" panose="020F0502020204030204" pitchFamily="34" charset="0"/>
              </a:rPr>
              <a:t>about 30% of coronary blood flow occurs during systole</a:t>
            </a:r>
            <a:r>
              <a:rPr lang="en-GB" altLang="en-US" sz="2300" b="1" i="0" dirty="0" smtClean="0">
                <a:solidFill>
                  <a:srgbClr val="66FFFF"/>
                </a:solidFill>
                <a:latin typeface="Calibri" panose="020F0502020204030204" pitchFamily="34" charset="0"/>
              </a:rPr>
              <a:t>.</a:t>
            </a:r>
          </a:p>
          <a:p>
            <a:pPr marL="0" indent="0">
              <a:spcBef>
                <a:spcPct val="20000"/>
              </a:spcBef>
              <a:buClr>
                <a:srgbClr val="FF0000"/>
              </a:buClr>
              <a:buSzPct val="75000"/>
            </a:pPr>
            <a:endParaRPr lang="en-GB" altLang="en-US" sz="2300" b="1" i="0" dirty="0">
              <a:solidFill>
                <a:srgbClr val="66FFFF"/>
              </a:solidFill>
              <a:latin typeface="Calibri" panose="020F0502020204030204" pitchFamily="34" charset="0"/>
            </a:endParaRPr>
          </a:p>
          <a:p>
            <a:pPr>
              <a:spcBef>
                <a:spcPct val="20000"/>
              </a:spcBef>
              <a:buClr>
                <a:srgbClr val="FF0000"/>
              </a:buClr>
              <a:buSzPct val="100000"/>
              <a:buFont typeface="Symbol" panose="05050102010706020507" pitchFamily="18" charset="2"/>
              <a:buChar char="©"/>
            </a:pPr>
            <a:r>
              <a:rPr lang="en-GB" altLang="en-US" sz="2300" b="1" i="0" dirty="0" smtClean="0">
                <a:solidFill>
                  <a:srgbClr val="FFC000"/>
                </a:solidFill>
                <a:latin typeface="Calibri" panose="020F0502020204030204" pitchFamily="34" charset="0"/>
              </a:rPr>
              <a:t>Blood </a:t>
            </a:r>
            <a:r>
              <a:rPr lang="en-GB" altLang="en-US" sz="2300" b="1" i="0" dirty="0">
                <a:solidFill>
                  <a:srgbClr val="FFC000"/>
                </a:solidFill>
                <a:latin typeface="Calibri" panose="020F0502020204030204" pitchFamily="34" charset="0"/>
              </a:rPr>
              <a:t>supply to the myocardium is substantially reduced during </a:t>
            </a:r>
            <a:r>
              <a:rPr lang="en-GB" altLang="en-US" sz="2300" b="1" i="0" dirty="0" smtClean="0">
                <a:solidFill>
                  <a:srgbClr val="FFC000"/>
                </a:solidFill>
                <a:latin typeface="Calibri" panose="020F0502020204030204" pitchFamily="34" charset="0"/>
              </a:rPr>
              <a:t>systole (systolic crunch).</a:t>
            </a:r>
            <a:endParaRPr lang="en-GB" altLang="en-US" sz="2300" b="1" i="0" dirty="0">
              <a:solidFill>
                <a:srgbClr val="FFC000"/>
              </a:solidFill>
              <a:latin typeface="Calibri" panose="020F0502020204030204" pitchFamily="34" charset="0"/>
            </a:endParaRPr>
          </a:p>
        </p:txBody>
      </p:sp>
      <p:sp>
        <p:nvSpPr>
          <p:cNvPr id="436227" name="Rectangle 3"/>
          <p:cNvSpPr>
            <a:spLocks noChangeArrowheads="1"/>
          </p:cNvSpPr>
          <p:nvPr/>
        </p:nvSpPr>
        <p:spPr bwMode="auto">
          <a:xfrm>
            <a:off x="0" y="152400"/>
            <a:ext cx="10287000" cy="990600"/>
          </a:xfrm>
          <a:prstGeom prst="rect">
            <a:avLst/>
          </a:prstGeom>
          <a:noFill/>
          <a:ln w="9525">
            <a:noFill/>
            <a:miter lim="800000"/>
            <a:headEnd/>
            <a:tailEnd/>
          </a:ln>
          <a:effectLst/>
        </p:spPr>
        <p:txBody>
          <a:bodyPr anchor="ctr"/>
          <a:lstStyle/>
          <a:p>
            <a:pPr algn="ctr">
              <a:defRPr/>
            </a:pPr>
            <a:r>
              <a:rPr lang="en-GB" sz="3400" b="1" i="0" dirty="0">
                <a:solidFill>
                  <a:schemeClr val="tx2"/>
                </a:solidFill>
                <a:latin typeface="Calibri" panose="020F0502020204030204" pitchFamily="34" charset="0"/>
              </a:rPr>
              <a:t>Control of coronary circulation; </a:t>
            </a:r>
            <a:r>
              <a:rPr lang="en-GB" sz="3400" b="1" i="0" dirty="0" smtClean="0">
                <a:solidFill>
                  <a:schemeClr val="tx2"/>
                </a:solidFill>
                <a:latin typeface="Calibri" panose="020F0502020204030204" pitchFamily="34" charset="0"/>
              </a:rPr>
              <a:t>coronary </a:t>
            </a:r>
            <a:r>
              <a:rPr lang="en-GB" sz="3400" b="1" i="0" dirty="0">
                <a:solidFill>
                  <a:schemeClr val="tx2"/>
                </a:solidFill>
                <a:latin typeface="Calibri" panose="020F0502020204030204" pitchFamily="34" charset="0"/>
              </a:rPr>
              <a:t>blood </a:t>
            </a:r>
            <a:r>
              <a:rPr lang="en-GB" sz="3400" b="1" i="0" dirty="0" smtClean="0">
                <a:solidFill>
                  <a:schemeClr val="tx2"/>
                </a:solidFill>
                <a:latin typeface="Calibri" panose="020F0502020204030204" pitchFamily="34" charset="0"/>
              </a:rPr>
              <a:t>flow</a:t>
            </a:r>
          </a:p>
          <a:p>
            <a:pPr algn="ctr">
              <a:defRPr/>
            </a:pPr>
            <a:r>
              <a:rPr lang="en-GB" sz="3400" b="1" i="0" dirty="0" smtClean="0">
                <a:solidFill>
                  <a:schemeClr val="tx2"/>
                </a:solidFill>
                <a:latin typeface="Calibri" panose="020F0502020204030204" pitchFamily="34" charset="0"/>
              </a:rPr>
              <a:t>I </a:t>
            </a:r>
            <a:r>
              <a:rPr lang="en-GB" sz="3400" b="1" i="0" dirty="0">
                <a:solidFill>
                  <a:schemeClr val="tx2"/>
                </a:solidFill>
                <a:latin typeface="Calibri" panose="020F0502020204030204" pitchFamily="34" charset="0"/>
              </a:rPr>
              <a:t>– Physical Factors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438400"/>
            <a:ext cx="3810000" cy="3657600"/>
          </a:xfrm>
          <a:prstGeom prst="rect">
            <a:avLst/>
          </a:prstGeom>
          <a:noFill/>
          <a:ln w="381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38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Rectangle 5"/>
          <p:cNvSpPr txBox="1">
            <a:spLocks noChangeArrowheads="1"/>
          </p:cNvSpPr>
          <p:nvPr/>
        </p:nvSpPr>
        <p:spPr>
          <a:xfrm>
            <a:off x="0" y="990600"/>
            <a:ext cx="10287000" cy="7620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i="0" dirty="0" smtClean="0">
                <a:solidFill>
                  <a:srgbClr val="00FFFF"/>
                </a:solidFill>
                <a:latin typeface="Calibri" pitchFamily="34" charset="0"/>
                <a:cs typeface="Calibri" pitchFamily="34" charset="0"/>
              </a:rPr>
              <a:t>Learning Resources</a:t>
            </a:r>
            <a:endParaRPr lang="en-CA" sz="5400" b="1" i="0" dirty="0">
              <a:solidFill>
                <a:srgbClr val="00FFFF"/>
              </a:solidFill>
              <a:latin typeface="Calibri" pitchFamily="34" charset="0"/>
              <a:cs typeface="Calibri" pitchFamily="34" charset="0"/>
            </a:endParaRPr>
          </a:p>
        </p:txBody>
      </p:sp>
      <p:sp>
        <p:nvSpPr>
          <p:cNvPr id="7" name="Rectangle 8"/>
          <p:cNvSpPr>
            <a:spLocks noChangeArrowheads="1"/>
          </p:cNvSpPr>
          <p:nvPr/>
        </p:nvSpPr>
        <p:spPr bwMode="auto">
          <a:xfrm>
            <a:off x="266700" y="2215836"/>
            <a:ext cx="9753600" cy="3970318"/>
          </a:xfrm>
          <a:prstGeom prst="rect">
            <a:avLst/>
          </a:prstGeom>
          <a:noFill/>
          <a:ln w="12700">
            <a:noFill/>
            <a:miter lim="800000"/>
            <a:headEnd type="none" w="sm" len="sm"/>
            <a:tailEnd type="none" w="sm" len="sm"/>
          </a:ln>
          <a:effectLst/>
        </p:spPr>
        <p:txBody>
          <a:bodyPr wrap="square" anchor="ctr">
            <a:spAutoFit/>
          </a:bodyPr>
          <a:lstStyle/>
          <a:p>
            <a:pPr marL="342900" indent="-342900">
              <a:spcBef>
                <a:spcPct val="20000"/>
              </a:spcBef>
              <a:buClr>
                <a:srgbClr val="FF0000"/>
              </a:buClr>
              <a:buBlip>
                <a:blip r:embed="rId3"/>
              </a:buBlip>
            </a:pPr>
            <a:r>
              <a:rPr lang="en-US" sz="2800" b="1" i="0" dirty="0">
                <a:solidFill>
                  <a:schemeClr val="tx2"/>
                </a:solidFill>
                <a:latin typeface="Calibri" pitchFamily="34" charset="0"/>
                <a:cs typeface="Calibri" pitchFamily="34" charset="0"/>
              </a:rPr>
              <a:t>Guyton and Hall, Textbook of Medical Physiology; </a:t>
            </a:r>
            <a:r>
              <a:rPr lang="en-US" sz="2800" b="1" i="0" dirty="0" smtClean="0">
                <a:solidFill>
                  <a:schemeClr val="tx2"/>
                </a:solidFill>
                <a:latin typeface="Calibri" pitchFamily="34" charset="0"/>
                <a:cs typeface="Calibri" pitchFamily="34" charset="0"/>
              </a:rPr>
              <a:t>13</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Edition; Unit </a:t>
            </a:r>
            <a:r>
              <a:rPr lang="en-US" sz="2800" b="1" i="0" dirty="0" smtClean="0">
                <a:solidFill>
                  <a:schemeClr val="tx2"/>
                </a:solidFill>
                <a:latin typeface="Calibri" pitchFamily="34" charset="0"/>
                <a:cs typeface="Calibri" pitchFamily="34" charset="0"/>
              </a:rPr>
              <a:t>IV-Chapters 17 and 21.</a:t>
            </a:r>
            <a:endParaRPr lang="en-US" sz="2800" b="1" i="0" dirty="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3"/>
              </a:buBlip>
            </a:pPr>
            <a:r>
              <a:rPr lang="en-US" sz="2800" b="1" i="0" dirty="0" smtClean="0">
                <a:solidFill>
                  <a:schemeClr val="tx2"/>
                </a:solidFill>
                <a:latin typeface="Calibri" pitchFamily="34" charset="0"/>
                <a:cs typeface="Calibri" pitchFamily="34" charset="0"/>
              </a:rPr>
              <a:t>Linda Costanzo, Physiology, 5</a:t>
            </a:r>
            <a:r>
              <a:rPr lang="en-US" sz="2800" b="1" i="0" baseline="30000" dirty="0" smtClean="0">
                <a:solidFill>
                  <a:schemeClr val="tx2"/>
                </a:solidFill>
                <a:latin typeface="Calibri" pitchFamily="34" charset="0"/>
                <a:cs typeface="Calibri" pitchFamily="34" charset="0"/>
              </a:rPr>
              <a:t>th</a:t>
            </a:r>
            <a:r>
              <a:rPr lang="en-US" sz="2800" b="1" i="0" dirty="0" smtClean="0">
                <a:solidFill>
                  <a:schemeClr val="tx2"/>
                </a:solidFill>
                <a:latin typeface="Calibri" pitchFamily="34" charset="0"/>
                <a:cs typeface="Calibri" pitchFamily="34" charset="0"/>
              </a:rPr>
              <a:t> Edition; Chapter 4.</a:t>
            </a:r>
          </a:p>
          <a:p>
            <a:pPr>
              <a:spcBef>
                <a:spcPct val="20000"/>
              </a:spcBef>
              <a:buClr>
                <a:srgbClr val="FF0000"/>
              </a:buClr>
            </a:pPr>
            <a:endParaRPr lang="en-US" sz="2800" b="1" i="0" dirty="0" smtClean="0">
              <a:solidFill>
                <a:schemeClr val="tx2"/>
              </a:solidFill>
              <a:latin typeface="Calibri" pitchFamily="34" charset="0"/>
              <a:cs typeface="Calibri" pitchFamily="34" charset="0"/>
            </a:endParaRPr>
          </a:p>
          <a:p>
            <a:pPr marL="342900" indent="-342900">
              <a:spcBef>
                <a:spcPct val="20000"/>
              </a:spcBef>
              <a:buClr>
                <a:srgbClr val="FF0000"/>
              </a:buClr>
              <a:buBlip>
                <a:blip r:embed="rId3"/>
              </a:buBlip>
            </a:pPr>
            <a:r>
              <a:rPr lang="en-US" sz="2800" b="1" i="0" dirty="0" err="1" smtClean="0">
                <a:solidFill>
                  <a:schemeClr val="tx2"/>
                </a:solidFill>
                <a:latin typeface="Calibri" pitchFamily="34" charset="0"/>
                <a:cs typeface="Calibri" pitchFamily="34" charset="0"/>
              </a:rPr>
              <a:t>Ganong’s</a:t>
            </a:r>
            <a:r>
              <a:rPr lang="en-US" sz="2800" b="1" i="0" dirty="0" smtClean="0">
                <a:solidFill>
                  <a:schemeClr val="tx2"/>
                </a:solidFill>
                <a:latin typeface="Calibri" pitchFamily="34" charset="0"/>
                <a:cs typeface="Calibri" pitchFamily="34" charset="0"/>
              </a:rPr>
              <a:t> </a:t>
            </a:r>
            <a:r>
              <a:rPr lang="en-US" sz="2800" b="1" i="0" dirty="0">
                <a:solidFill>
                  <a:schemeClr val="tx2"/>
                </a:solidFill>
                <a:latin typeface="Calibri" pitchFamily="34" charset="0"/>
                <a:cs typeface="Calibri" pitchFamily="34" charset="0"/>
              </a:rPr>
              <a:t>Review of Medical Physiology; </a:t>
            </a:r>
            <a:r>
              <a:rPr lang="en-US" sz="2800" b="1" i="0" dirty="0" smtClean="0">
                <a:solidFill>
                  <a:schemeClr val="tx2"/>
                </a:solidFill>
                <a:latin typeface="Calibri" pitchFamily="34" charset="0"/>
                <a:cs typeface="Calibri" pitchFamily="34" charset="0"/>
              </a:rPr>
              <a:t>25</a:t>
            </a:r>
            <a:r>
              <a:rPr lang="en-US" sz="2800" b="1" i="0" baseline="30000" dirty="0" smtClean="0">
                <a:solidFill>
                  <a:schemeClr val="tx2"/>
                </a:solidFill>
                <a:latin typeface="Calibri" pitchFamily="34" charset="0"/>
                <a:cs typeface="Calibri" pitchFamily="34" charset="0"/>
              </a:rPr>
              <a:t>th </a:t>
            </a:r>
            <a:r>
              <a:rPr lang="en-US" sz="2800" b="1" i="0" dirty="0" smtClean="0">
                <a:solidFill>
                  <a:schemeClr val="tx2"/>
                </a:solidFill>
                <a:latin typeface="Calibri" pitchFamily="34" charset="0"/>
                <a:cs typeface="Calibri" pitchFamily="34" charset="0"/>
              </a:rPr>
              <a:t>Edition; Section V; Chapter 33.</a:t>
            </a:r>
            <a:endParaRPr lang="en-US" sz="2800" b="1" i="0" dirty="0">
              <a:solidFill>
                <a:schemeClr val="tx2"/>
              </a:solidFill>
              <a:latin typeface="Calibri" pitchFamily="34" charset="0"/>
              <a:cs typeface="Calibri" pitchFamily="34" charset="0"/>
            </a:endParaRPr>
          </a:p>
          <a:p>
            <a:pPr>
              <a:spcBef>
                <a:spcPct val="20000"/>
              </a:spcBef>
              <a:buClr>
                <a:srgbClr val="FF0000"/>
              </a:buClr>
            </a:pPr>
            <a:endParaRPr lang="en-US" sz="2800" b="1" dirty="0" smtClean="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277064002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0500" y="11430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a:spcBef>
                <a:spcPct val="20000"/>
              </a:spcBef>
              <a:buClr>
                <a:srgbClr val="FF0000"/>
              </a:buClr>
              <a:buSzPct val="75000"/>
              <a:buFont typeface="Wingdings" pitchFamily="2" charset="2"/>
              <a:buChar char="q"/>
            </a:pPr>
            <a:r>
              <a:rPr lang="en-GB" altLang="en-US" sz="2800" b="1" i="0" dirty="0" smtClean="0">
                <a:solidFill>
                  <a:srgbClr val="FF66FF"/>
                </a:solidFill>
                <a:latin typeface="Calibri" panose="020F0502020204030204" pitchFamily="34" charset="0"/>
              </a:rPr>
              <a:t>Systolic Crunch</a:t>
            </a:r>
            <a:endParaRPr lang="en-GB" altLang="en-US" sz="2800" b="1" i="0" dirty="0">
              <a:solidFill>
                <a:srgbClr val="FF66FF"/>
              </a:solidFill>
              <a:latin typeface="Calibri" panose="020F0502020204030204" pitchFamily="34" charset="0"/>
            </a:endParaRPr>
          </a:p>
          <a:p>
            <a:pPr>
              <a:spcBef>
                <a:spcPct val="20000"/>
              </a:spcBef>
              <a:buClr>
                <a:srgbClr val="FF0000"/>
              </a:buClr>
              <a:buSzPct val="75000"/>
              <a:buFont typeface="Symbol" panose="05050102010706020507" pitchFamily="18" charset="2"/>
              <a:buChar char="©"/>
            </a:pPr>
            <a:endParaRPr lang="en-GB" altLang="en-US" sz="2150" b="1" i="0" dirty="0" smtClean="0">
              <a:solidFill>
                <a:srgbClr val="66FFFF"/>
              </a:solidFill>
              <a:latin typeface="Calibri" panose="020F0502020204030204" pitchFamily="34" charset="0"/>
            </a:endParaRPr>
          </a:p>
          <a:p>
            <a:pPr eaLnBrk="1" hangingPunct="1">
              <a:buFont typeface="Wingdings" pitchFamily="2" charset="2"/>
              <a:buChar char="q"/>
            </a:pPr>
            <a:r>
              <a:rPr lang="en-US" sz="2250" b="1" i="0" dirty="0">
                <a:solidFill>
                  <a:srgbClr val="00FFFF"/>
                </a:solidFill>
                <a:latin typeface="Calibri" pitchFamily="34" charset="0"/>
                <a:cs typeface="Calibri" pitchFamily="34" charset="0"/>
              </a:rPr>
              <a:t>Systolic crunch results is coronary extravascular </a:t>
            </a:r>
            <a:r>
              <a:rPr lang="en-US" sz="2250" b="1" i="0" dirty="0" smtClean="0">
                <a:solidFill>
                  <a:srgbClr val="00FFFF"/>
                </a:solidFill>
                <a:latin typeface="Calibri" pitchFamily="34" charset="0"/>
                <a:cs typeface="Calibri" pitchFamily="34" charset="0"/>
              </a:rPr>
              <a:t>resistance.</a:t>
            </a:r>
          </a:p>
          <a:p>
            <a:pPr marL="0" indent="0" eaLnBrk="1" hangingPunct="1"/>
            <a:endParaRPr lang="en-US" sz="2250" b="1" i="0" dirty="0">
              <a:solidFill>
                <a:srgbClr val="00FFFF"/>
              </a:solidFill>
              <a:latin typeface="Calibri" pitchFamily="34" charset="0"/>
              <a:cs typeface="Calibri" pitchFamily="34" charset="0"/>
            </a:endParaRPr>
          </a:p>
          <a:p>
            <a:pPr eaLnBrk="1" hangingPunct="1">
              <a:buFont typeface="Wingdings" pitchFamily="2" charset="2"/>
              <a:buChar char="q"/>
            </a:pPr>
            <a:r>
              <a:rPr lang="en-US" sz="2250" b="1" i="0" dirty="0">
                <a:solidFill>
                  <a:srgbClr val="00FFFF"/>
                </a:solidFill>
                <a:latin typeface="Calibri" pitchFamily="34" charset="0"/>
                <a:cs typeface="Calibri" pitchFamily="34" charset="0"/>
              </a:rPr>
              <a:t>Contraction of the ventricular muscle during systole squeeze the arteries in </a:t>
            </a:r>
            <a:r>
              <a:rPr lang="en-US" sz="2250" b="1" i="0" dirty="0" smtClean="0">
                <a:solidFill>
                  <a:srgbClr val="00FFFF"/>
                </a:solidFill>
                <a:latin typeface="Calibri" pitchFamily="34" charset="0"/>
                <a:cs typeface="Calibri" pitchFamily="34" charset="0"/>
              </a:rPr>
              <a:t>the muscle</a:t>
            </a:r>
            <a:r>
              <a:rPr lang="en-US" sz="2250" b="1" i="0" dirty="0">
                <a:solidFill>
                  <a:srgbClr val="00FFFF"/>
                </a:solidFill>
                <a:latin typeface="Calibri" pitchFamily="34" charset="0"/>
                <a:cs typeface="Calibri" pitchFamily="34" charset="0"/>
              </a:rPr>
              <a:t>, and hence increasing the resistance to </a:t>
            </a:r>
            <a:r>
              <a:rPr lang="en-US" sz="2250" b="1" i="0" dirty="0" smtClean="0">
                <a:solidFill>
                  <a:srgbClr val="00FFFF"/>
                </a:solidFill>
                <a:latin typeface="Calibri" pitchFamily="34" charset="0"/>
                <a:cs typeface="Calibri" pitchFamily="34" charset="0"/>
              </a:rPr>
              <a:t>flow.</a:t>
            </a:r>
          </a:p>
          <a:p>
            <a:pPr marL="0" indent="0" eaLnBrk="1" hangingPunct="1"/>
            <a:endParaRPr lang="en-US" sz="2250" b="1" i="0" dirty="0">
              <a:solidFill>
                <a:srgbClr val="00FFFF"/>
              </a:solidFill>
              <a:latin typeface="Calibri" pitchFamily="34" charset="0"/>
              <a:cs typeface="Calibri" pitchFamily="34" charset="0"/>
            </a:endParaRPr>
          </a:p>
          <a:p>
            <a:pPr lvl="1" eaLnBrk="1" hangingPunct="1">
              <a:buClr>
                <a:srgbClr val="92D050"/>
              </a:buClr>
              <a:buFont typeface="Wingdings" pitchFamily="2" charset="2"/>
              <a:buChar char="Ø"/>
            </a:pPr>
            <a:r>
              <a:rPr lang="en-US" sz="2150" b="1" i="0" dirty="0" smtClean="0">
                <a:solidFill>
                  <a:srgbClr val="00FFFF"/>
                </a:solidFill>
                <a:latin typeface="Calibri" pitchFamily="34" charset="0"/>
                <a:cs typeface="Calibri" pitchFamily="34" charset="0"/>
              </a:rPr>
              <a:t> </a:t>
            </a:r>
            <a:r>
              <a:rPr lang="en-US" sz="2150" b="1" i="0" dirty="0" smtClean="0">
                <a:solidFill>
                  <a:srgbClr val="92D050"/>
                </a:solidFill>
                <a:latin typeface="Calibri" pitchFamily="34" charset="0"/>
                <a:cs typeface="Calibri" pitchFamily="34" charset="0"/>
              </a:rPr>
              <a:t>The </a:t>
            </a:r>
            <a:r>
              <a:rPr lang="en-US" sz="2150" b="1" i="0" dirty="0">
                <a:solidFill>
                  <a:srgbClr val="92D050"/>
                </a:solidFill>
                <a:latin typeface="Calibri" pitchFamily="34" charset="0"/>
                <a:cs typeface="Calibri" pitchFamily="34" charset="0"/>
              </a:rPr>
              <a:t>contraction is greatest near the </a:t>
            </a:r>
            <a:r>
              <a:rPr lang="en-US" sz="2150" b="1" i="0" dirty="0" err="1">
                <a:solidFill>
                  <a:srgbClr val="92D050"/>
                </a:solidFill>
                <a:latin typeface="Calibri" pitchFamily="34" charset="0"/>
                <a:cs typeface="Calibri" pitchFamily="34" charset="0"/>
              </a:rPr>
              <a:t>endocardial</a:t>
            </a:r>
            <a:r>
              <a:rPr lang="en-US" sz="2150" b="1" i="0" dirty="0">
                <a:solidFill>
                  <a:srgbClr val="92D050"/>
                </a:solidFill>
                <a:latin typeface="Calibri" pitchFamily="34" charset="0"/>
                <a:cs typeface="Calibri" pitchFamily="34" charset="0"/>
              </a:rPr>
              <a:t> </a:t>
            </a:r>
            <a:r>
              <a:rPr lang="en-US" sz="2150" b="1" i="0" dirty="0" smtClean="0">
                <a:solidFill>
                  <a:srgbClr val="92D050"/>
                </a:solidFill>
                <a:latin typeface="Calibri" pitchFamily="34" charset="0"/>
                <a:cs typeface="Calibri" pitchFamily="34" charset="0"/>
              </a:rPr>
              <a:t>surface. Thus, this </a:t>
            </a:r>
            <a:r>
              <a:rPr lang="en-US" sz="2150" b="1" i="0" dirty="0">
                <a:solidFill>
                  <a:srgbClr val="92D050"/>
                </a:solidFill>
                <a:latin typeface="Calibri" pitchFamily="34" charset="0"/>
                <a:cs typeface="Calibri" pitchFamily="34" charset="0"/>
              </a:rPr>
              <a:t>region has the greatest “systolic crunch”.</a:t>
            </a:r>
          </a:p>
          <a:p>
            <a:pPr lvl="1" eaLnBrk="1" hangingPunct="1">
              <a:buFont typeface="Wingdings" pitchFamily="2" charset="2"/>
              <a:buChar char="Ø"/>
            </a:pPr>
            <a:r>
              <a:rPr lang="en-US" sz="2150" b="1" i="0" dirty="0">
                <a:solidFill>
                  <a:srgbClr val="92D050"/>
                </a:solidFill>
                <a:latin typeface="Calibri" pitchFamily="34" charset="0"/>
                <a:cs typeface="Calibri" pitchFamily="34" charset="0"/>
              </a:rPr>
              <a:t> The greatest resistance to flow is also found in the </a:t>
            </a:r>
            <a:r>
              <a:rPr lang="en-US" sz="2150" b="1" i="0" dirty="0" err="1">
                <a:solidFill>
                  <a:srgbClr val="92D050"/>
                </a:solidFill>
                <a:latin typeface="Calibri" pitchFamily="34" charset="0"/>
                <a:cs typeface="Calibri" pitchFamily="34" charset="0"/>
              </a:rPr>
              <a:t>endocardial</a:t>
            </a:r>
            <a:r>
              <a:rPr lang="en-US" sz="2150" b="1" i="0" dirty="0">
                <a:solidFill>
                  <a:srgbClr val="92D050"/>
                </a:solidFill>
                <a:latin typeface="Calibri" pitchFamily="34" charset="0"/>
                <a:cs typeface="Calibri" pitchFamily="34" charset="0"/>
              </a:rPr>
              <a:t> region of the heart.</a:t>
            </a:r>
          </a:p>
          <a:p>
            <a:pPr lvl="1" eaLnBrk="1" hangingPunct="1">
              <a:buFont typeface="Wingdings" pitchFamily="2" charset="2"/>
              <a:buChar char="Ø"/>
            </a:pPr>
            <a:r>
              <a:rPr lang="en-US" sz="2150" b="1" i="0" dirty="0" smtClean="0">
                <a:solidFill>
                  <a:srgbClr val="00FFFF"/>
                </a:solidFill>
                <a:latin typeface="Calibri" pitchFamily="34" charset="0"/>
                <a:cs typeface="Calibri" pitchFamily="34" charset="0"/>
              </a:rPr>
              <a:t> </a:t>
            </a:r>
            <a:r>
              <a:rPr lang="en-US" sz="2150" b="1" i="0" dirty="0" smtClean="0">
                <a:solidFill>
                  <a:srgbClr val="FFFF00"/>
                </a:solidFill>
                <a:latin typeface="Calibri" pitchFamily="34" charset="0"/>
                <a:cs typeface="Calibri" pitchFamily="34" charset="0"/>
              </a:rPr>
              <a:t>Thus</a:t>
            </a:r>
            <a:r>
              <a:rPr lang="en-US" sz="2150" b="1" i="0" dirty="0">
                <a:solidFill>
                  <a:srgbClr val="FFFF00"/>
                </a:solidFill>
                <a:latin typeface="Calibri" pitchFamily="34" charset="0"/>
                <a:cs typeface="Calibri" pitchFamily="34" charset="0"/>
              </a:rPr>
              <a:t>, the majority of myocardial infarctions begin at the </a:t>
            </a:r>
            <a:r>
              <a:rPr lang="en-US" sz="2150" b="1" i="0" dirty="0" err="1">
                <a:solidFill>
                  <a:srgbClr val="FFFF00"/>
                </a:solidFill>
                <a:latin typeface="Calibri" pitchFamily="34" charset="0"/>
                <a:cs typeface="Calibri" pitchFamily="34" charset="0"/>
              </a:rPr>
              <a:t>endocardial</a:t>
            </a:r>
            <a:r>
              <a:rPr lang="en-US" sz="2150" b="1" i="0" dirty="0">
                <a:solidFill>
                  <a:srgbClr val="FFFF00"/>
                </a:solidFill>
                <a:latin typeface="Calibri" pitchFamily="34" charset="0"/>
                <a:cs typeface="Calibri" pitchFamily="34" charset="0"/>
              </a:rPr>
              <a:t> region of the </a:t>
            </a:r>
            <a:r>
              <a:rPr lang="en-US" sz="2150" b="1" i="0" dirty="0" smtClean="0">
                <a:solidFill>
                  <a:srgbClr val="FFFF00"/>
                </a:solidFill>
                <a:latin typeface="Calibri" pitchFamily="34" charset="0"/>
                <a:cs typeface="Calibri" pitchFamily="34" charset="0"/>
              </a:rPr>
              <a:t>heart.</a:t>
            </a:r>
            <a:endParaRPr lang="en-US" sz="2150" b="1" i="0" dirty="0">
              <a:solidFill>
                <a:srgbClr val="FFFF00"/>
              </a:solidFill>
              <a:latin typeface="Calibri" pitchFamily="34" charset="0"/>
              <a:cs typeface="Calibri" pitchFamily="34" charset="0"/>
            </a:endParaRPr>
          </a:p>
        </p:txBody>
      </p:sp>
      <p:sp>
        <p:nvSpPr>
          <p:cNvPr id="436227" name="Rectangle 3"/>
          <p:cNvSpPr>
            <a:spLocks noChangeArrowheads="1"/>
          </p:cNvSpPr>
          <p:nvPr/>
        </p:nvSpPr>
        <p:spPr bwMode="auto">
          <a:xfrm>
            <a:off x="0" y="152400"/>
            <a:ext cx="10287000" cy="990600"/>
          </a:xfrm>
          <a:prstGeom prst="rect">
            <a:avLst/>
          </a:prstGeom>
          <a:noFill/>
          <a:ln w="9525">
            <a:noFill/>
            <a:miter lim="800000"/>
            <a:headEnd/>
            <a:tailEnd/>
          </a:ln>
          <a:effectLst/>
        </p:spPr>
        <p:txBody>
          <a:bodyPr anchor="ctr"/>
          <a:lstStyle/>
          <a:p>
            <a:pPr algn="ctr">
              <a:defRPr/>
            </a:pPr>
            <a:r>
              <a:rPr lang="en-GB" sz="3400" b="1" i="0" dirty="0">
                <a:solidFill>
                  <a:schemeClr val="tx2"/>
                </a:solidFill>
                <a:latin typeface="Calibri" panose="020F0502020204030204" pitchFamily="34" charset="0"/>
              </a:rPr>
              <a:t>Control of coronary circulation; </a:t>
            </a:r>
            <a:r>
              <a:rPr lang="en-GB" sz="3400" b="1" i="0" dirty="0" smtClean="0">
                <a:solidFill>
                  <a:schemeClr val="tx2"/>
                </a:solidFill>
                <a:latin typeface="Calibri" panose="020F0502020204030204" pitchFamily="34" charset="0"/>
              </a:rPr>
              <a:t>coronary </a:t>
            </a:r>
            <a:r>
              <a:rPr lang="en-GB" sz="3400" b="1" i="0" dirty="0">
                <a:solidFill>
                  <a:schemeClr val="tx2"/>
                </a:solidFill>
                <a:latin typeface="Calibri" panose="020F0502020204030204" pitchFamily="34" charset="0"/>
              </a:rPr>
              <a:t>blood </a:t>
            </a:r>
            <a:r>
              <a:rPr lang="en-GB" sz="3400" b="1" i="0" dirty="0" smtClean="0">
                <a:solidFill>
                  <a:schemeClr val="tx2"/>
                </a:solidFill>
                <a:latin typeface="Calibri" panose="020F0502020204030204" pitchFamily="34" charset="0"/>
              </a:rPr>
              <a:t>flow</a:t>
            </a:r>
          </a:p>
          <a:p>
            <a:pPr algn="ctr">
              <a:defRPr/>
            </a:pPr>
            <a:r>
              <a:rPr lang="en-GB" sz="3400" b="1" i="0" dirty="0" smtClean="0">
                <a:solidFill>
                  <a:schemeClr val="tx2"/>
                </a:solidFill>
                <a:latin typeface="Calibri" panose="020F0502020204030204" pitchFamily="34" charset="0"/>
              </a:rPr>
              <a:t>I </a:t>
            </a:r>
            <a:r>
              <a:rPr lang="en-GB" sz="3400" b="1" i="0" dirty="0">
                <a:solidFill>
                  <a:schemeClr val="tx2"/>
                </a:solidFill>
                <a:latin typeface="Calibri" panose="020F0502020204030204" pitchFamily="34" charset="0"/>
              </a:rPr>
              <a:t>– Physical </a:t>
            </a:r>
            <a:r>
              <a:rPr lang="en-GB" sz="3400" b="1" i="0" dirty="0" smtClean="0">
                <a:solidFill>
                  <a:schemeClr val="tx2"/>
                </a:solidFill>
                <a:latin typeface="Calibri" panose="020F0502020204030204" pitchFamily="34" charset="0"/>
              </a:rPr>
              <a:t>Factors</a:t>
            </a:r>
            <a:endParaRPr lang="en-GB" sz="3400" b="1" i="0" dirty="0">
              <a:solidFill>
                <a:schemeClr val="tx2"/>
              </a:solidFill>
              <a:latin typeface="Calibri" panose="020F0502020204030204" pitchFamily="34" charset="0"/>
            </a:endParaRPr>
          </a:p>
        </p:txBody>
      </p:sp>
      <p:pic>
        <p:nvPicPr>
          <p:cNvPr id="5" name="Picture 9" descr="Fig31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438900" y="1537493"/>
            <a:ext cx="3733800" cy="3935413"/>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2336818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0500" y="1905000"/>
            <a:ext cx="5867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a:spcBef>
                <a:spcPct val="20000"/>
              </a:spcBef>
              <a:buClr>
                <a:srgbClr val="FF0000"/>
              </a:buClr>
              <a:buSzPct val="100000"/>
              <a:buFont typeface="Wingdings" pitchFamily="2" charset="2"/>
              <a:buChar char="q"/>
            </a:pPr>
            <a:r>
              <a:rPr lang="en-GB" altLang="en-US" sz="2800" b="1" i="0" dirty="0" smtClean="0">
                <a:solidFill>
                  <a:srgbClr val="FF66FF"/>
                </a:solidFill>
                <a:latin typeface="Calibri" panose="020F0502020204030204" pitchFamily="34" charset="0"/>
              </a:rPr>
              <a:t>Systolic Crunch</a:t>
            </a:r>
            <a:endParaRPr lang="en-GB" altLang="en-US" sz="2800" b="1" i="0" dirty="0">
              <a:solidFill>
                <a:srgbClr val="FF66FF"/>
              </a:solidFill>
              <a:latin typeface="Calibri" panose="020F0502020204030204" pitchFamily="34" charset="0"/>
            </a:endParaRPr>
          </a:p>
          <a:p>
            <a:pPr>
              <a:spcBef>
                <a:spcPct val="20000"/>
              </a:spcBef>
              <a:buClr>
                <a:srgbClr val="FF0000"/>
              </a:buClr>
              <a:buSzPct val="75000"/>
              <a:buFont typeface="Symbol" panose="05050102010706020507" pitchFamily="18" charset="2"/>
              <a:buChar char="©"/>
            </a:pPr>
            <a:endParaRPr lang="en-GB" altLang="en-US" sz="2150" b="1" i="0" dirty="0" smtClean="0">
              <a:solidFill>
                <a:srgbClr val="66FFFF"/>
              </a:solidFill>
              <a:latin typeface="Calibri" panose="020F0502020204030204" pitchFamily="34" charset="0"/>
            </a:endParaRPr>
          </a:p>
          <a:p>
            <a:pPr marL="457200" indent="-457200" eaLnBrk="1" hangingPunct="1">
              <a:buFont typeface="Wingdings" pitchFamily="2" charset="2"/>
              <a:buChar char="q"/>
            </a:pPr>
            <a:r>
              <a:rPr lang="en-US" sz="2800" b="1" i="0" dirty="0">
                <a:solidFill>
                  <a:srgbClr val="00FFFF"/>
                </a:solidFill>
                <a:latin typeface="Calibri" pitchFamily="34" charset="0"/>
                <a:cs typeface="Calibri" pitchFamily="34" charset="0"/>
              </a:rPr>
              <a:t>Systolic crunch has </a:t>
            </a:r>
            <a:r>
              <a:rPr lang="en-US" sz="2800" b="1" i="0" dirty="0" smtClean="0">
                <a:solidFill>
                  <a:srgbClr val="00FFFF"/>
                </a:solidFill>
                <a:latin typeface="Calibri" pitchFamily="34" charset="0"/>
                <a:cs typeface="Calibri" pitchFamily="34" charset="0"/>
              </a:rPr>
              <a:t>the biggest </a:t>
            </a:r>
            <a:r>
              <a:rPr lang="en-US" sz="2800" b="1" i="0" dirty="0">
                <a:solidFill>
                  <a:srgbClr val="00FFFF"/>
                </a:solidFill>
                <a:latin typeface="Calibri" pitchFamily="34" charset="0"/>
                <a:cs typeface="Calibri" pitchFamily="34" charset="0"/>
              </a:rPr>
              <a:t>effect on </a:t>
            </a:r>
            <a:r>
              <a:rPr lang="en-US" sz="2800" b="1" i="0" dirty="0" smtClean="0">
                <a:solidFill>
                  <a:srgbClr val="00FFFF"/>
                </a:solidFill>
                <a:latin typeface="Calibri" pitchFamily="34" charset="0"/>
                <a:cs typeface="Calibri" pitchFamily="34" charset="0"/>
              </a:rPr>
              <a:t>the left </a:t>
            </a:r>
            <a:r>
              <a:rPr lang="en-US" sz="2800" b="1" i="0" dirty="0">
                <a:solidFill>
                  <a:srgbClr val="00FFFF"/>
                </a:solidFill>
                <a:latin typeface="Calibri" pitchFamily="34" charset="0"/>
                <a:cs typeface="Calibri" pitchFamily="34" charset="0"/>
              </a:rPr>
              <a:t>ventricle, which </a:t>
            </a:r>
            <a:r>
              <a:rPr lang="en-US" sz="2800" b="1" i="0" dirty="0" smtClean="0">
                <a:solidFill>
                  <a:srgbClr val="00FFFF"/>
                </a:solidFill>
                <a:latin typeface="Calibri" pitchFamily="34" charset="0"/>
                <a:cs typeface="Calibri" pitchFamily="34" charset="0"/>
              </a:rPr>
              <a:t>has </a:t>
            </a:r>
            <a:r>
              <a:rPr lang="en-US" sz="2800" b="1" i="0" dirty="0">
                <a:solidFill>
                  <a:srgbClr val="00FFFF"/>
                </a:solidFill>
                <a:latin typeface="Calibri" pitchFamily="34" charset="0"/>
                <a:cs typeface="Calibri" pitchFamily="34" charset="0"/>
              </a:rPr>
              <a:t>more muscle and generates more pressure</a:t>
            </a:r>
            <a:r>
              <a:rPr lang="en-US" sz="2800" b="1" i="0" dirty="0" smtClean="0">
                <a:solidFill>
                  <a:srgbClr val="00FFFF"/>
                </a:solidFill>
                <a:latin typeface="Calibri" pitchFamily="34" charset="0"/>
                <a:cs typeface="Calibri" pitchFamily="34" charset="0"/>
              </a:rPr>
              <a:t>).</a:t>
            </a:r>
            <a:endParaRPr lang="en-US" sz="2800" b="1" i="0" dirty="0">
              <a:solidFill>
                <a:srgbClr val="00FFFF"/>
              </a:solidFill>
              <a:latin typeface="Calibri" pitchFamily="34" charset="0"/>
              <a:cs typeface="Calibri" pitchFamily="34" charset="0"/>
            </a:endParaRPr>
          </a:p>
          <a:p>
            <a:pPr marL="0" indent="0" eaLnBrk="1" hangingPunct="1">
              <a:buNone/>
            </a:pPr>
            <a:endParaRPr lang="en-US" sz="2800" b="1" i="0" dirty="0">
              <a:solidFill>
                <a:srgbClr val="00FFFF"/>
              </a:solidFill>
              <a:latin typeface="Calibri" pitchFamily="34" charset="0"/>
              <a:cs typeface="Calibri" pitchFamily="34" charset="0"/>
            </a:endParaRPr>
          </a:p>
          <a:p>
            <a:pPr lvl="1" eaLnBrk="1" hangingPunct="1">
              <a:buFont typeface="Wingdings" pitchFamily="2" charset="2"/>
              <a:buChar char="Ø"/>
            </a:pPr>
            <a:r>
              <a:rPr lang="en-US" b="1" i="0" dirty="0" smtClean="0">
                <a:solidFill>
                  <a:srgbClr val="FFC000"/>
                </a:solidFill>
                <a:latin typeface="Calibri" pitchFamily="34" charset="0"/>
                <a:cs typeface="Calibri" pitchFamily="34" charset="0"/>
              </a:rPr>
              <a:t> Flow </a:t>
            </a:r>
            <a:r>
              <a:rPr lang="en-US" b="1" i="0" dirty="0">
                <a:solidFill>
                  <a:srgbClr val="FFC000"/>
                </a:solidFill>
                <a:latin typeface="Calibri" pitchFamily="34" charset="0"/>
                <a:cs typeface="Calibri" pitchFamily="34" charset="0"/>
              </a:rPr>
              <a:t>through the left coronary artery is reduced during systole, whereas there is little noticeable effect on flow in the right coronary </a:t>
            </a:r>
            <a:r>
              <a:rPr lang="en-US" b="1" i="0" dirty="0" smtClean="0">
                <a:solidFill>
                  <a:srgbClr val="FFC000"/>
                </a:solidFill>
                <a:latin typeface="Calibri" pitchFamily="34" charset="0"/>
                <a:cs typeface="Calibri" pitchFamily="34" charset="0"/>
              </a:rPr>
              <a:t>artery.</a:t>
            </a:r>
            <a:endParaRPr lang="en-US" b="1" i="0" dirty="0">
              <a:solidFill>
                <a:srgbClr val="FFC000"/>
              </a:solidFill>
              <a:latin typeface="Calibri" pitchFamily="34" charset="0"/>
              <a:cs typeface="Calibri" pitchFamily="34" charset="0"/>
            </a:endParaRPr>
          </a:p>
        </p:txBody>
      </p:sp>
      <p:sp>
        <p:nvSpPr>
          <p:cNvPr id="436227" name="Rectangle 3"/>
          <p:cNvSpPr>
            <a:spLocks noChangeArrowheads="1"/>
          </p:cNvSpPr>
          <p:nvPr/>
        </p:nvSpPr>
        <p:spPr bwMode="auto">
          <a:xfrm>
            <a:off x="0" y="609600"/>
            <a:ext cx="10287000" cy="990600"/>
          </a:xfrm>
          <a:prstGeom prst="rect">
            <a:avLst/>
          </a:prstGeom>
          <a:noFill/>
          <a:ln w="9525">
            <a:noFill/>
            <a:miter lim="800000"/>
            <a:headEnd/>
            <a:tailEnd/>
          </a:ln>
          <a:effectLst/>
        </p:spPr>
        <p:txBody>
          <a:bodyPr anchor="ctr"/>
          <a:lstStyle/>
          <a:p>
            <a:pPr algn="ctr">
              <a:defRPr/>
            </a:pPr>
            <a:r>
              <a:rPr lang="en-GB" sz="3400" b="1" i="0" dirty="0">
                <a:solidFill>
                  <a:schemeClr val="tx2"/>
                </a:solidFill>
                <a:latin typeface="Calibri" panose="020F0502020204030204" pitchFamily="34" charset="0"/>
              </a:rPr>
              <a:t>Control of coronary circulation; </a:t>
            </a:r>
            <a:r>
              <a:rPr lang="en-GB" sz="3400" b="1" i="0" dirty="0" smtClean="0">
                <a:solidFill>
                  <a:schemeClr val="tx2"/>
                </a:solidFill>
                <a:latin typeface="Calibri" panose="020F0502020204030204" pitchFamily="34" charset="0"/>
              </a:rPr>
              <a:t>coronary </a:t>
            </a:r>
            <a:r>
              <a:rPr lang="en-GB" sz="3400" b="1" i="0" dirty="0">
                <a:solidFill>
                  <a:schemeClr val="tx2"/>
                </a:solidFill>
                <a:latin typeface="Calibri" panose="020F0502020204030204" pitchFamily="34" charset="0"/>
              </a:rPr>
              <a:t>blood </a:t>
            </a:r>
            <a:r>
              <a:rPr lang="en-GB" sz="3400" b="1" i="0" dirty="0" smtClean="0">
                <a:solidFill>
                  <a:schemeClr val="tx2"/>
                </a:solidFill>
                <a:latin typeface="Calibri" panose="020F0502020204030204" pitchFamily="34" charset="0"/>
              </a:rPr>
              <a:t>flow</a:t>
            </a:r>
          </a:p>
          <a:p>
            <a:pPr algn="ctr">
              <a:defRPr/>
            </a:pPr>
            <a:r>
              <a:rPr lang="en-GB" sz="3400" b="1" i="0" dirty="0" smtClean="0">
                <a:solidFill>
                  <a:schemeClr val="tx2"/>
                </a:solidFill>
                <a:latin typeface="Calibri" panose="020F0502020204030204" pitchFamily="34" charset="0"/>
              </a:rPr>
              <a:t>I </a:t>
            </a:r>
            <a:r>
              <a:rPr lang="en-GB" sz="3400" b="1" i="0" dirty="0">
                <a:solidFill>
                  <a:schemeClr val="tx2"/>
                </a:solidFill>
                <a:latin typeface="Calibri" panose="020F0502020204030204" pitchFamily="34" charset="0"/>
              </a:rPr>
              <a:t>– Physical </a:t>
            </a:r>
            <a:r>
              <a:rPr lang="en-GB" sz="3400" b="1" i="0" dirty="0" smtClean="0">
                <a:solidFill>
                  <a:schemeClr val="tx2"/>
                </a:solidFill>
                <a:latin typeface="Calibri" panose="020F0502020204030204" pitchFamily="34" charset="0"/>
              </a:rPr>
              <a:t>Factors</a:t>
            </a:r>
            <a:endParaRPr lang="en-GB" sz="3400" b="1" i="0" dirty="0">
              <a:solidFill>
                <a:schemeClr val="tx2"/>
              </a:solidFill>
              <a:latin typeface="Calibri" panose="020F0502020204030204" pitchFamily="34" charset="0"/>
            </a:endParaRPr>
          </a:p>
        </p:txBody>
      </p:sp>
      <p:pic>
        <p:nvPicPr>
          <p:cNvPr id="5" name="Picture 9" descr="Fig31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10300" y="1931987"/>
            <a:ext cx="3733800" cy="3935413"/>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1775473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0500" y="1371600"/>
            <a:ext cx="6019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a:spcBef>
                <a:spcPct val="20000"/>
              </a:spcBef>
              <a:buClr>
                <a:srgbClr val="FF0000"/>
              </a:buClr>
              <a:buSzPct val="100000"/>
              <a:buFont typeface="Wingdings" pitchFamily="2" charset="2"/>
              <a:buChar char="q"/>
            </a:pPr>
            <a:r>
              <a:rPr lang="en-GB" altLang="en-US" sz="2100" b="1" i="0" dirty="0" smtClean="0">
                <a:solidFill>
                  <a:srgbClr val="FF66FF"/>
                </a:solidFill>
                <a:latin typeface="Calibri" panose="020F0502020204030204" pitchFamily="34" charset="0"/>
              </a:rPr>
              <a:t>Systolic Crunch</a:t>
            </a:r>
            <a:endParaRPr lang="en-GB" altLang="en-US" sz="2100" b="1" i="0" dirty="0">
              <a:solidFill>
                <a:srgbClr val="FF66FF"/>
              </a:solidFill>
              <a:latin typeface="Calibri" panose="020F0502020204030204" pitchFamily="34" charset="0"/>
            </a:endParaRPr>
          </a:p>
          <a:p>
            <a:pPr>
              <a:spcBef>
                <a:spcPct val="20000"/>
              </a:spcBef>
              <a:buClr>
                <a:srgbClr val="FF0000"/>
              </a:buClr>
              <a:buSzPct val="75000"/>
              <a:buFont typeface="Symbol" panose="05050102010706020507" pitchFamily="18" charset="2"/>
              <a:buChar char="©"/>
            </a:pPr>
            <a:endParaRPr lang="en-GB" altLang="en-US" sz="2100" b="1" i="0" dirty="0" smtClean="0">
              <a:solidFill>
                <a:srgbClr val="66FFFF"/>
              </a:solidFill>
              <a:latin typeface="Calibri" panose="020F0502020204030204" pitchFamily="34" charset="0"/>
            </a:endParaRPr>
          </a:p>
          <a:p>
            <a:pPr eaLnBrk="1" hangingPunct="1">
              <a:buFont typeface="Wingdings" pitchFamily="2" charset="2"/>
              <a:buChar char="q"/>
            </a:pPr>
            <a:r>
              <a:rPr lang="en-US" sz="2100" b="1" i="0" dirty="0" smtClean="0">
                <a:solidFill>
                  <a:srgbClr val="00FFFF"/>
                </a:solidFill>
                <a:latin typeface="Calibri" pitchFamily="34" charset="0"/>
                <a:cs typeface="Calibri" pitchFamily="34" charset="0"/>
              </a:rPr>
              <a:t> During </a:t>
            </a:r>
            <a:r>
              <a:rPr lang="en-US" sz="2100" b="1" i="0" dirty="0">
                <a:solidFill>
                  <a:srgbClr val="00FFFF"/>
                </a:solidFill>
                <a:latin typeface="Calibri" pitchFamily="34" charset="0"/>
                <a:cs typeface="Calibri" pitchFamily="34" charset="0"/>
              </a:rPr>
              <a:t>diastole, </a:t>
            </a:r>
            <a:r>
              <a:rPr lang="en-US" sz="2100" b="1" i="0" dirty="0" smtClean="0">
                <a:solidFill>
                  <a:srgbClr val="00FFFF"/>
                </a:solidFill>
                <a:latin typeface="Calibri" pitchFamily="34" charset="0"/>
                <a:cs typeface="Calibri" pitchFamily="34" charset="0"/>
              </a:rPr>
              <a:t>the ventricular </a:t>
            </a:r>
            <a:r>
              <a:rPr lang="en-US" sz="2100" b="1" i="0" dirty="0">
                <a:solidFill>
                  <a:srgbClr val="00FFFF"/>
                </a:solidFill>
                <a:latin typeface="Calibri" pitchFamily="34" charset="0"/>
                <a:cs typeface="Calibri" pitchFamily="34" charset="0"/>
              </a:rPr>
              <a:t>muscle </a:t>
            </a:r>
            <a:r>
              <a:rPr lang="en-US" sz="2100" b="1" i="0" dirty="0" smtClean="0">
                <a:solidFill>
                  <a:srgbClr val="00FFFF"/>
                </a:solidFill>
                <a:latin typeface="Calibri" pitchFamily="34" charset="0"/>
                <a:cs typeface="Calibri" pitchFamily="34" charset="0"/>
              </a:rPr>
              <a:t>relaxes.</a:t>
            </a:r>
          </a:p>
          <a:p>
            <a:pPr marL="0" indent="0" eaLnBrk="1" hangingPunct="1"/>
            <a:endParaRPr lang="en-US" sz="2100" b="1" i="0" dirty="0">
              <a:solidFill>
                <a:srgbClr val="00FFFF"/>
              </a:solidFill>
              <a:latin typeface="Calibri" pitchFamily="34" charset="0"/>
              <a:cs typeface="Calibri" pitchFamily="34" charset="0"/>
            </a:endParaRPr>
          </a:p>
          <a:p>
            <a:pPr lvl="1" eaLnBrk="1" hangingPunct="1">
              <a:buFont typeface="Wingdings" pitchFamily="2" charset="2"/>
              <a:buChar char="Ø"/>
            </a:pPr>
            <a:r>
              <a:rPr lang="en-US" sz="2100" b="1" i="0" dirty="0">
                <a:solidFill>
                  <a:srgbClr val="00FFFF"/>
                </a:solidFill>
                <a:latin typeface="Calibri" pitchFamily="34" charset="0"/>
                <a:cs typeface="Calibri" pitchFamily="34" charset="0"/>
              </a:rPr>
              <a:t>The heart normally spends 2/3 </a:t>
            </a:r>
            <a:r>
              <a:rPr lang="en-US" sz="2100" b="1" i="0" dirty="0" smtClean="0">
                <a:solidFill>
                  <a:srgbClr val="00FFFF"/>
                </a:solidFill>
                <a:latin typeface="Calibri" pitchFamily="34" charset="0"/>
                <a:cs typeface="Calibri" pitchFamily="34" charset="0"/>
              </a:rPr>
              <a:t>time of the cardiac cycle </a:t>
            </a:r>
            <a:r>
              <a:rPr lang="en-US" sz="2100" b="1" i="0" dirty="0">
                <a:solidFill>
                  <a:srgbClr val="00FFFF"/>
                </a:solidFill>
                <a:latin typeface="Calibri" pitchFamily="34" charset="0"/>
                <a:cs typeface="Calibri" pitchFamily="34" charset="0"/>
              </a:rPr>
              <a:t>in diastole, so it is able to supply muscle with sufficient </a:t>
            </a:r>
            <a:r>
              <a:rPr lang="en-US" sz="2100" b="1" i="0" dirty="0" smtClean="0">
                <a:solidFill>
                  <a:srgbClr val="00FFFF"/>
                </a:solidFill>
                <a:latin typeface="Calibri" pitchFamily="34" charset="0"/>
                <a:cs typeface="Calibri" pitchFamily="34" charset="0"/>
              </a:rPr>
              <a:t>blood.</a:t>
            </a:r>
          </a:p>
          <a:p>
            <a:pPr marL="457200" lvl="1" indent="0" eaLnBrk="1" hangingPunct="1"/>
            <a:endParaRPr lang="en-US" sz="2100" b="1" i="0" dirty="0">
              <a:solidFill>
                <a:srgbClr val="00FFFF"/>
              </a:solidFill>
              <a:latin typeface="Calibri" pitchFamily="34" charset="0"/>
              <a:cs typeface="Calibri" pitchFamily="34" charset="0"/>
            </a:endParaRPr>
          </a:p>
          <a:p>
            <a:pPr lvl="2" eaLnBrk="1" hangingPunct="1">
              <a:buFont typeface="Wingdings" pitchFamily="2" charset="2"/>
              <a:buChar char="Ø"/>
            </a:pPr>
            <a:r>
              <a:rPr lang="en-US" sz="2100" b="1" i="0" dirty="0" smtClean="0">
                <a:solidFill>
                  <a:srgbClr val="CCFF33"/>
                </a:solidFill>
                <a:latin typeface="Calibri" pitchFamily="34" charset="0"/>
                <a:cs typeface="Calibri" pitchFamily="34" charset="0"/>
              </a:rPr>
              <a:t>At </a:t>
            </a:r>
            <a:r>
              <a:rPr lang="en-US" sz="2100" b="1" i="0" dirty="0">
                <a:solidFill>
                  <a:srgbClr val="CCFF33"/>
                </a:solidFill>
                <a:latin typeface="Calibri" pitchFamily="34" charset="0"/>
                <a:cs typeface="Calibri" pitchFamily="34" charset="0"/>
              </a:rPr>
              <a:t>greater heart rate, diastole is shortened. At greatest heart rate, </a:t>
            </a:r>
            <a:r>
              <a:rPr lang="en-US" sz="2100" b="1" i="0" dirty="0" smtClean="0">
                <a:solidFill>
                  <a:srgbClr val="CCFF33"/>
                </a:solidFill>
                <a:latin typeface="Calibri" pitchFamily="34" charset="0"/>
                <a:cs typeface="Calibri" pitchFamily="34" charset="0"/>
              </a:rPr>
              <a:t>there is also increased </a:t>
            </a:r>
            <a:r>
              <a:rPr lang="en-US" sz="2100" b="1" i="0" dirty="0">
                <a:solidFill>
                  <a:srgbClr val="CCFF33"/>
                </a:solidFill>
                <a:latin typeface="Calibri" pitchFamily="34" charset="0"/>
                <a:cs typeface="Calibri" pitchFamily="34" charset="0"/>
              </a:rPr>
              <a:t>oxygen demand of the </a:t>
            </a:r>
            <a:r>
              <a:rPr lang="en-US" sz="2100" b="1" i="0" dirty="0" smtClean="0">
                <a:solidFill>
                  <a:srgbClr val="CCFF33"/>
                </a:solidFill>
                <a:latin typeface="Calibri" pitchFamily="34" charset="0"/>
                <a:cs typeface="Calibri" pitchFamily="34" charset="0"/>
              </a:rPr>
              <a:t>heart. This is </a:t>
            </a:r>
            <a:r>
              <a:rPr lang="en-US" sz="2100" b="1" i="0" dirty="0">
                <a:solidFill>
                  <a:srgbClr val="CCFF33"/>
                </a:solidFill>
                <a:latin typeface="Calibri" pitchFamily="34" charset="0"/>
                <a:cs typeface="Calibri" pitchFamily="34" charset="0"/>
              </a:rPr>
              <a:t>coupled with the greater extravascular resistance to blood flow</a:t>
            </a:r>
            <a:r>
              <a:rPr lang="en-US" sz="2100" b="1" i="0" dirty="0" smtClean="0">
                <a:solidFill>
                  <a:srgbClr val="CCFF33"/>
                </a:solidFill>
                <a:latin typeface="Calibri" pitchFamily="34" charset="0"/>
                <a:cs typeface="Calibri" pitchFamily="34" charset="0"/>
              </a:rPr>
              <a:t>.</a:t>
            </a:r>
          </a:p>
          <a:p>
            <a:pPr lvl="2" eaLnBrk="1" hangingPunct="1">
              <a:buClr>
                <a:srgbClr val="FF9933"/>
              </a:buClr>
              <a:buFont typeface="Wingdings" pitchFamily="2" charset="2"/>
              <a:buChar char="Ø"/>
            </a:pPr>
            <a:r>
              <a:rPr lang="en-US" sz="2100" b="1" i="0" dirty="0" smtClean="0">
                <a:solidFill>
                  <a:srgbClr val="FFC000"/>
                </a:solidFill>
                <a:latin typeface="Calibri" pitchFamily="34" charset="0"/>
                <a:cs typeface="Calibri" pitchFamily="34" charset="0"/>
              </a:rPr>
              <a:t>Metabolic </a:t>
            </a:r>
            <a:r>
              <a:rPr lang="en-US" sz="2100" b="1" i="0" dirty="0">
                <a:solidFill>
                  <a:srgbClr val="FFC000"/>
                </a:solidFill>
                <a:latin typeface="Calibri" pitchFamily="34" charset="0"/>
                <a:cs typeface="Calibri" pitchFamily="34" charset="0"/>
              </a:rPr>
              <a:t>regulation acts to compensate  to increase blood flow in response to increased oxygen </a:t>
            </a:r>
            <a:r>
              <a:rPr lang="en-US" sz="2100" b="1" i="0" dirty="0" smtClean="0">
                <a:solidFill>
                  <a:srgbClr val="FFC000"/>
                </a:solidFill>
                <a:latin typeface="Calibri" pitchFamily="34" charset="0"/>
                <a:cs typeface="Calibri" pitchFamily="34" charset="0"/>
              </a:rPr>
              <a:t>demand.</a:t>
            </a:r>
            <a:endParaRPr lang="en-US" sz="2100" b="1" i="0" dirty="0">
              <a:solidFill>
                <a:srgbClr val="FFC000"/>
              </a:solidFill>
              <a:latin typeface="Calibri" pitchFamily="34" charset="0"/>
              <a:cs typeface="Calibri" pitchFamily="34" charset="0"/>
            </a:endParaRPr>
          </a:p>
        </p:txBody>
      </p:sp>
      <p:sp>
        <p:nvSpPr>
          <p:cNvPr id="436227" name="Rectangle 3"/>
          <p:cNvSpPr>
            <a:spLocks noChangeArrowheads="1"/>
          </p:cNvSpPr>
          <p:nvPr/>
        </p:nvSpPr>
        <p:spPr bwMode="auto">
          <a:xfrm>
            <a:off x="0" y="381000"/>
            <a:ext cx="10287000" cy="990600"/>
          </a:xfrm>
          <a:prstGeom prst="rect">
            <a:avLst/>
          </a:prstGeom>
          <a:noFill/>
          <a:ln w="9525">
            <a:noFill/>
            <a:miter lim="800000"/>
            <a:headEnd/>
            <a:tailEnd/>
          </a:ln>
          <a:effectLst/>
        </p:spPr>
        <p:txBody>
          <a:bodyPr anchor="ctr"/>
          <a:lstStyle/>
          <a:p>
            <a:pPr algn="ctr">
              <a:defRPr/>
            </a:pPr>
            <a:r>
              <a:rPr lang="en-GB" sz="3400" b="1" i="0" dirty="0">
                <a:solidFill>
                  <a:schemeClr val="tx2"/>
                </a:solidFill>
                <a:latin typeface="Calibri" panose="020F0502020204030204" pitchFamily="34" charset="0"/>
              </a:rPr>
              <a:t>Control of coronary circulation; </a:t>
            </a:r>
            <a:r>
              <a:rPr lang="en-GB" sz="3400" b="1" i="0" dirty="0" smtClean="0">
                <a:solidFill>
                  <a:schemeClr val="tx2"/>
                </a:solidFill>
                <a:latin typeface="Calibri" panose="020F0502020204030204" pitchFamily="34" charset="0"/>
              </a:rPr>
              <a:t>coronary </a:t>
            </a:r>
            <a:r>
              <a:rPr lang="en-GB" sz="3400" b="1" i="0" dirty="0">
                <a:solidFill>
                  <a:schemeClr val="tx2"/>
                </a:solidFill>
                <a:latin typeface="Calibri" panose="020F0502020204030204" pitchFamily="34" charset="0"/>
              </a:rPr>
              <a:t>blood </a:t>
            </a:r>
            <a:r>
              <a:rPr lang="en-GB" sz="3400" b="1" i="0" dirty="0" smtClean="0">
                <a:solidFill>
                  <a:schemeClr val="tx2"/>
                </a:solidFill>
                <a:latin typeface="Calibri" panose="020F0502020204030204" pitchFamily="34" charset="0"/>
              </a:rPr>
              <a:t>flow</a:t>
            </a:r>
          </a:p>
          <a:p>
            <a:pPr algn="ctr">
              <a:defRPr/>
            </a:pPr>
            <a:r>
              <a:rPr lang="en-GB" sz="3400" b="1" i="0" dirty="0" smtClean="0">
                <a:solidFill>
                  <a:schemeClr val="tx2"/>
                </a:solidFill>
                <a:latin typeface="Calibri" panose="020F0502020204030204" pitchFamily="34" charset="0"/>
              </a:rPr>
              <a:t>I </a:t>
            </a:r>
            <a:r>
              <a:rPr lang="en-GB" sz="3400" b="1" i="0" dirty="0">
                <a:solidFill>
                  <a:schemeClr val="tx2"/>
                </a:solidFill>
                <a:latin typeface="Calibri" panose="020F0502020204030204" pitchFamily="34" charset="0"/>
              </a:rPr>
              <a:t>– Physical </a:t>
            </a:r>
            <a:r>
              <a:rPr lang="en-GB" sz="3400" b="1" i="0" dirty="0" smtClean="0">
                <a:solidFill>
                  <a:schemeClr val="tx2"/>
                </a:solidFill>
                <a:latin typeface="Calibri" panose="020F0502020204030204" pitchFamily="34" charset="0"/>
              </a:rPr>
              <a:t>Factors</a:t>
            </a:r>
            <a:endParaRPr lang="en-GB" sz="3400" b="1" i="0" dirty="0">
              <a:solidFill>
                <a:schemeClr val="tx2"/>
              </a:solidFill>
              <a:latin typeface="Calibri" panose="020F0502020204030204" pitchFamily="34" charset="0"/>
            </a:endParaRPr>
          </a:p>
        </p:txBody>
      </p:sp>
      <p:pic>
        <p:nvPicPr>
          <p:cNvPr id="5" name="Picture 9" descr="Fig31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10300" y="1537493"/>
            <a:ext cx="3733800" cy="3935413"/>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138958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90500" y="1371600"/>
            <a:ext cx="5867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a:spcBef>
                <a:spcPct val="20000"/>
              </a:spcBef>
              <a:buClr>
                <a:srgbClr val="FF0000"/>
              </a:buClr>
              <a:buSzPct val="75000"/>
              <a:buFont typeface="Wingdings" pitchFamily="2" charset="2"/>
              <a:buChar char="q"/>
            </a:pPr>
            <a:endParaRPr lang="en-US" sz="2300" b="1" i="0" dirty="0">
              <a:solidFill>
                <a:srgbClr val="00FFFF"/>
              </a:solidFill>
              <a:latin typeface="Calibri" pitchFamily="34" charset="0"/>
              <a:cs typeface="Calibri" pitchFamily="34" charset="0"/>
            </a:endParaRPr>
          </a:p>
        </p:txBody>
      </p:sp>
      <p:sp>
        <p:nvSpPr>
          <p:cNvPr id="436227" name="Rectangle 3"/>
          <p:cNvSpPr>
            <a:spLocks noChangeArrowheads="1"/>
          </p:cNvSpPr>
          <p:nvPr/>
        </p:nvSpPr>
        <p:spPr bwMode="auto">
          <a:xfrm>
            <a:off x="0" y="609600"/>
            <a:ext cx="10287000" cy="990600"/>
          </a:xfrm>
          <a:prstGeom prst="rect">
            <a:avLst/>
          </a:prstGeom>
          <a:noFill/>
          <a:ln w="9525">
            <a:noFill/>
            <a:miter lim="800000"/>
            <a:headEnd/>
            <a:tailEnd/>
          </a:ln>
          <a:effectLst/>
        </p:spPr>
        <p:txBody>
          <a:bodyPr anchor="ctr"/>
          <a:lstStyle/>
          <a:p>
            <a:pPr algn="ctr">
              <a:defRPr/>
            </a:pPr>
            <a:r>
              <a:rPr lang="en-GB" sz="3400" b="1" i="0" dirty="0">
                <a:solidFill>
                  <a:schemeClr val="tx2"/>
                </a:solidFill>
                <a:latin typeface="Calibri" panose="020F0502020204030204" pitchFamily="34" charset="0"/>
              </a:rPr>
              <a:t>Control of coronary circulation; </a:t>
            </a:r>
            <a:r>
              <a:rPr lang="en-GB" sz="3400" b="1" i="0" dirty="0" smtClean="0">
                <a:solidFill>
                  <a:schemeClr val="tx2"/>
                </a:solidFill>
                <a:latin typeface="Calibri" panose="020F0502020204030204" pitchFamily="34" charset="0"/>
              </a:rPr>
              <a:t>coronary </a:t>
            </a:r>
            <a:r>
              <a:rPr lang="en-GB" sz="3400" b="1" i="0" dirty="0">
                <a:solidFill>
                  <a:schemeClr val="tx2"/>
                </a:solidFill>
                <a:latin typeface="Calibri" panose="020F0502020204030204" pitchFamily="34" charset="0"/>
              </a:rPr>
              <a:t>blood </a:t>
            </a:r>
            <a:r>
              <a:rPr lang="en-GB" sz="3400" b="1" i="0" dirty="0" smtClean="0">
                <a:solidFill>
                  <a:schemeClr val="tx2"/>
                </a:solidFill>
                <a:latin typeface="Calibri" panose="020F0502020204030204" pitchFamily="34" charset="0"/>
              </a:rPr>
              <a:t>flow</a:t>
            </a:r>
          </a:p>
          <a:p>
            <a:pPr algn="ctr">
              <a:defRPr/>
            </a:pPr>
            <a:r>
              <a:rPr lang="en-GB" sz="3400" b="1" i="0" dirty="0" smtClean="0">
                <a:solidFill>
                  <a:schemeClr val="tx2"/>
                </a:solidFill>
                <a:latin typeface="Calibri" panose="020F0502020204030204" pitchFamily="34" charset="0"/>
              </a:rPr>
              <a:t>I </a:t>
            </a:r>
            <a:r>
              <a:rPr lang="en-GB" sz="3400" b="1" i="0" dirty="0">
                <a:solidFill>
                  <a:schemeClr val="tx2"/>
                </a:solidFill>
                <a:latin typeface="Calibri" panose="020F0502020204030204" pitchFamily="34" charset="0"/>
              </a:rPr>
              <a:t>– Physical </a:t>
            </a:r>
            <a:r>
              <a:rPr lang="en-GB" sz="3400" b="1" i="0" dirty="0" smtClean="0">
                <a:solidFill>
                  <a:schemeClr val="tx2"/>
                </a:solidFill>
                <a:latin typeface="Calibri" panose="020F0502020204030204" pitchFamily="34" charset="0"/>
              </a:rPr>
              <a:t>Factors</a:t>
            </a:r>
            <a:endParaRPr lang="en-GB" sz="3400" b="1" i="0" dirty="0">
              <a:solidFill>
                <a:schemeClr val="tx2"/>
              </a:solidFill>
              <a:latin typeface="Calibri" panose="020F0502020204030204" pitchFamily="34" charset="0"/>
            </a:endParaRPr>
          </a:p>
        </p:txBody>
      </p:sp>
      <p:pic>
        <p:nvPicPr>
          <p:cNvPr id="5" name="Picture 9" descr="Fig31c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05500" y="2465387"/>
            <a:ext cx="3733800" cy="3935413"/>
          </a:xfrm>
          <a:prstGeom prst="rect">
            <a:avLst/>
          </a:prstGeom>
          <a:noFill/>
          <a:scene3d>
            <a:camera prst="orthographicFront"/>
            <a:lightRig rig="threePt" dir="t"/>
          </a:scene3d>
          <a:sp3d>
            <a:bevelT/>
            <a:bevelB/>
          </a:sp3d>
        </p:spPr>
      </p:pic>
      <p:sp>
        <p:nvSpPr>
          <p:cNvPr id="6" name="Rectangle 5"/>
          <p:cNvSpPr/>
          <p:nvPr/>
        </p:nvSpPr>
        <p:spPr>
          <a:xfrm>
            <a:off x="552450" y="2530257"/>
            <a:ext cx="5143500" cy="3108543"/>
          </a:xfrm>
          <a:prstGeom prst="rect">
            <a:avLst/>
          </a:prstGeom>
        </p:spPr>
        <p:txBody>
          <a:bodyPr>
            <a:spAutoFit/>
          </a:bodyPr>
          <a:lstStyle/>
          <a:p>
            <a:pPr marL="457200" indent="-457200">
              <a:spcBef>
                <a:spcPct val="20000"/>
              </a:spcBef>
              <a:buClr>
                <a:srgbClr val="FF0000"/>
              </a:buClr>
              <a:buSzPct val="100000"/>
              <a:buFont typeface="Wingdings" pitchFamily="2" charset="2"/>
              <a:buChar char="q"/>
            </a:pPr>
            <a:r>
              <a:rPr lang="en-US" sz="2800" b="1" i="0" dirty="0" smtClean="0">
                <a:solidFill>
                  <a:srgbClr val="00FFFF"/>
                </a:solidFill>
                <a:latin typeface="Calibri" pitchFamily="34" charset="0"/>
                <a:cs typeface="Calibri" pitchFamily="34" charset="0"/>
              </a:rPr>
              <a:t>Reactive </a:t>
            </a:r>
            <a:r>
              <a:rPr lang="en-US" sz="2800" b="1" i="0" dirty="0">
                <a:solidFill>
                  <a:srgbClr val="00FFFF"/>
                </a:solidFill>
                <a:latin typeface="Calibri" pitchFamily="34" charset="0"/>
                <a:cs typeface="Calibri" pitchFamily="34" charset="0"/>
              </a:rPr>
              <a:t>hyperemia: Occlusion of flow during systolic “crunch” would produce metabolic wastes, which act to dilate blood vessels and increase blood </a:t>
            </a:r>
            <a:r>
              <a:rPr lang="en-US" sz="2800" b="1" i="0" dirty="0" smtClean="0">
                <a:solidFill>
                  <a:srgbClr val="00FFFF"/>
                </a:solidFill>
                <a:latin typeface="Calibri" pitchFamily="34" charset="0"/>
                <a:cs typeface="Calibri" pitchFamily="34" charset="0"/>
              </a:rPr>
              <a:t>flow.</a:t>
            </a:r>
            <a:endParaRPr lang="en-US" sz="2800" b="1" i="0" dirty="0">
              <a:solidFill>
                <a:srgbClr val="00FFFF"/>
              </a:solidFill>
              <a:latin typeface="Calibri" pitchFamily="34" charset="0"/>
              <a:cs typeface="Calibri" pitchFamily="34" charset="0"/>
            </a:endParaRPr>
          </a:p>
        </p:txBody>
      </p:sp>
    </p:spTree>
    <p:extLst>
      <p:ext uri="{BB962C8B-B14F-4D97-AF65-F5344CB8AC3E}">
        <p14:creationId xmlns:p14="http://schemas.microsoft.com/office/powerpoint/2010/main" val="422801529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66700" y="1524000"/>
            <a:ext cx="9753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20040" indent="-320040" eaLnBrk="1" fontAlgn="auto" hangingPunct="1">
              <a:spcAft>
                <a:spcPts val="0"/>
              </a:spcAft>
              <a:buFont typeface="Wingdings"/>
              <a:buChar char=""/>
              <a:defRPr/>
            </a:pPr>
            <a:r>
              <a:rPr lang="en-US" sz="2700" b="1" i="0" dirty="0" smtClean="0">
                <a:solidFill>
                  <a:srgbClr val="00FFFF"/>
                </a:solidFill>
                <a:latin typeface="Calibri" pitchFamily="34" charset="0"/>
                <a:cs typeface="Calibri" pitchFamily="34" charset="0"/>
              </a:rPr>
              <a:t> Blood </a:t>
            </a:r>
            <a:r>
              <a:rPr lang="en-US" sz="2700" b="1" i="0" dirty="0">
                <a:solidFill>
                  <a:srgbClr val="00FFFF"/>
                </a:solidFill>
                <a:latin typeface="Calibri" pitchFamily="34" charset="0"/>
                <a:cs typeface="Calibri" pitchFamily="34" charset="0"/>
              </a:rPr>
              <a:t>flow to the left ventricle is decreased in patients with </a:t>
            </a:r>
            <a:r>
              <a:rPr lang="en-US" sz="2700" b="1" i="0" dirty="0" smtClean="0">
                <a:solidFill>
                  <a:srgbClr val="00FFFF"/>
                </a:solidFill>
                <a:latin typeface="Calibri" pitchFamily="34" charset="0"/>
                <a:cs typeface="Calibri" pitchFamily="34" charset="0"/>
              </a:rPr>
              <a:t>aortic stenosis.</a:t>
            </a:r>
          </a:p>
          <a:p>
            <a:pPr marL="320040" indent="-320040" eaLnBrk="1" fontAlgn="auto" hangingPunct="1">
              <a:spcAft>
                <a:spcPts val="0"/>
              </a:spcAft>
              <a:buFont typeface="Wingdings"/>
              <a:buChar char=""/>
              <a:defRPr/>
            </a:pPr>
            <a:endParaRPr lang="en-US" sz="2700" b="1" i="0" dirty="0">
              <a:solidFill>
                <a:srgbClr val="00FFFF"/>
              </a:solidFill>
              <a:latin typeface="Calibri" pitchFamily="34" charset="0"/>
              <a:cs typeface="Calibri" pitchFamily="34" charset="0"/>
            </a:endParaRPr>
          </a:p>
          <a:p>
            <a:pPr marL="320040" indent="-320040" eaLnBrk="1" fontAlgn="auto" hangingPunct="1">
              <a:spcAft>
                <a:spcPts val="0"/>
              </a:spcAft>
              <a:buFont typeface="Wingdings"/>
              <a:buChar char=""/>
              <a:defRPr/>
            </a:pPr>
            <a:r>
              <a:rPr lang="en-US" sz="2700" b="1" i="0" dirty="0">
                <a:solidFill>
                  <a:srgbClr val="00FFFF"/>
                </a:solidFill>
                <a:latin typeface="Calibri" pitchFamily="34" charset="0"/>
                <a:cs typeface="Calibri" pitchFamily="34" charset="0"/>
              </a:rPr>
              <a:t> </a:t>
            </a:r>
            <a:r>
              <a:rPr lang="en-US" sz="2700" b="1" i="0" dirty="0" smtClean="0">
                <a:solidFill>
                  <a:srgbClr val="00FFFF"/>
                </a:solidFill>
                <a:latin typeface="Calibri" pitchFamily="34" charset="0"/>
                <a:cs typeface="Calibri" pitchFamily="34" charset="0"/>
              </a:rPr>
              <a:t>This is </a:t>
            </a:r>
            <a:r>
              <a:rPr lang="en-US" sz="2700" b="1" i="0" dirty="0">
                <a:solidFill>
                  <a:srgbClr val="00FFFF"/>
                </a:solidFill>
                <a:latin typeface="Calibri" pitchFamily="34" charset="0"/>
                <a:cs typeface="Calibri" pitchFamily="34" charset="0"/>
              </a:rPr>
              <a:t>because in aortic </a:t>
            </a:r>
            <a:r>
              <a:rPr lang="en-US" sz="2700" b="1" i="0" dirty="0" smtClean="0">
                <a:solidFill>
                  <a:srgbClr val="00FFFF"/>
                </a:solidFill>
                <a:latin typeface="Calibri" pitchFamily="34" charset="0"/>
                <a:cs typeface="Calibri" pitchFamily="34" charset="0"/>
              </a:rPr>
              <a:t>stenosis, the left </a:t>
            </a:r>
            <a:r>
              <a:rPr lang="en-US" sz="2700" b="1" i="0" dirty="0">
                <a:solidFill>
                  <a:srgbClr val="00FFFF"/>
                </a:solidFill>
                <a:latin typeface="Calibri" pitchFamily="34" charset="0"/>
                <a:cs typeface="Calibri" pitchFamily="34" charset="0"/>
              </a:rPr>
              <a:t>ventricle must </a:t>
            </a:r>
            <a:r>
              <a:rPr lang="en-US" sz="2700" b="1" i="0" dirty="0" smtClean="0">
                <a:solidFill>
                  <a:srgbClr val="00FFFF"/>
                </a:solidFill>
                <a:latin typeface="Calibri" pitchFamily="34" charset="0"/>
                <a:cs typeface="Calibri" pitchFamily="34" charset="0"/>
              </a:rPr>
              <a:t>generate much higher pressure to overcome the resistance of the </a:t>
            </a:r>
            <a:r>
              <a:rPr lang="en-US" sz="2700" b="1" i="0" dirty="0" err="1" smtClean="0">
                <a:solidFill>
                  <a:srgbClr val="00FFFF"/>
                </a:solidFill>
                <a:latin typeface="Calibri" pitchFamily="34" charset="0"/>
                <a:cs typeface="Calibri" pitchFamily="34" charset="0"/>
              </a:rPr>
              <a:t>stenotic</a:t>
            </a:r>
            <a:r>
              <a:rPr lang="en-US" sz="2700" b="1" i="0" dirty="0" smtClean="0">
                <a:solidFill>
                  <a:srgbClr val="00FFFF"/>
                </a:solidFill>
                <a:latin typeface="Calibri" pitchFamily="34" charset="0"/>
                <a:cs typeface="Calibri" pitchFamily="34" charset="0"/>
              </a:rPr>
              <a:t> aortic valve, in order to </a:t>
            </a:r>
            <a:r>
              <a:rPr lang="en-US" sz="2700" b="1" i="0" dirty="0">
                <a:solidFill>
                  <a:srgbClr val="00FFFF"/>
                </a:solidFill>
                <a:latin typeface="Calibri" pitchFamily="34" charset="0"/>
                <a:cs typeface="Calibri" pitchFamily="34" charset="0"/>
              </a:rPr>
              <a:t>eject blood. </a:t>
            </a:r>
            <a:endParaRPr lang="en-US" sz="2700" b="1" i="0" dirty="0" smtClean="0">
              <a:solidFill>
                <a:srgbClr val="00FFFF"/>
              </a:solidFill>
              <a:latin typeface="Calibri" pitchFamily="34" charset="0"/>
              <a:cs typeface="Calibri" pitchFamily="34" charset="0"/>
            </a:endParaRPr>
          </a:p>
          <a:p>
            <a:pPr marL="320040" indent="-320040" eaLnBrk="1" fontAlgn="auto" hangingPunct="1">
              <a:spcAft>
                <a:spcPts val="0"/>
              </a:spcAft>
              <a:buFont typeface="Wingdings"/>
              <a:buChar char=""/>
              <a:defRPr/>
            </a:pPr>
            <a:endParaRPr lang="en-US" sz="2700" b="1" i="0" dirty="0">
              <a:solidFill>
                <a:srgbClr val="FF66FF"/>
              </a:solidFill>
              <a:latin typeface="Calibri" pitchFamily="34" charset="0"/>
              <a:cs typeface="Calibri" pitchFamily="34" charset="0"/>
            </a:endParaRPr>
          </a:p>
          <a:p>
            <a:pPr marL="320040" indent="-320040" eaLnBrk="1" fontAlgn="auto" hangingPunct="1">
              <a:spcAft>
                <a:spcPts val="0"/>
              </a:spcAft>
              <a:buFont typeface="Wingdings"/>
              <a:buChar char=""/>
              <a:defRPr/>
            </a:pPr>
            <a:r>
              <a:rPr lang="en-US" sz="2700" b="1" i="0" dirty="0" smtClean="0">
                <a:solidFill>
                  <a:srgbClr val="FF66FF"/>
                </a:solidFill>
                <a:latin typeface="Calibri" pitchFamily="34" charset="0"/>
                <a:cs typeface="Calibri" pitchFamily="34" charset="0"/>
              </a:rPr>
              <a:t> Consequently</a:t>
            </a:r>
            <a:r>
              <a:rPr lang="en-US" sz="2700" b="1" i="0" dirty="0">
                <a:solidFill>
                  <a:srgbClr val="FF66FF"/>
                </a:solidFill>
                <a:latin typeface="Calibri" pitchFamily="34" charset="0"/>
                <a:cs typeface="Calibri" pitchFamily="34" charset="0"/>
              </a:rPr>
              <a:t>, coronary vessels are severely compressed during systole</a:t>
            </a:r>
            <a:r>
              <a:rPr lang="en-US" sz="2700" b="1" i="0" dirty="0" smtClean="0">
                <a:solidFill>
                  <a:srgbClr val="FF66FF"/>
                </a:solidFill>
                <a:latin typeface="Calibri" pitchFamily="34" charset="0"/>
                <a:cs typeface="Calibri" pitchFamily="34" charset="0"/>
              </a:rPr>
              <a:t>.</a:t>
            </a:r>
          </a:p>
          <a:p>
            <a:pPr marL="320040" indent="-320040" eaLnBrk="1" fontAlgn="auto" hangingPunct="1">
              <a:spcAft>
                <a:spcPts val="0"/>
              </a:spcAft>
              <a:buFont typeface="Wingdings"/>
              <a:buChar char=""/>
              <a:defRPr/>
            </a:pPr>
            <a:endParaRPr lang="en-US" sz="2700" b="1" i="0" dirty="0">
              <a:solidFill>
                <a:srgbClr val="00FFFF"/>
              </a:solidFill>
              <a:latin typeface="Calibri" pitchFamily="34" charset="0"/>
              <a:cs typeface="Calibri" pitchFamily="34" charset="0"/>
            </a:endParaRPr>
          </a:p>
          <a:p>
            <a:pPr marL="320040" indent="-320040" eaLnBrk="1" fontAlgn="auto" hangingPunct="1">
              <a:spcAft>
                <a:spcPts val="0"/>
              </a:spcAft>
              <a:buClr>
                <a:srgbClr val="FFC000"/>
              </a:buClr>
              <a:buFont typeface="Wingdings"/>
              <a:buChar char=""/>
              <a:defRPr/>
            </a:pPr>
            <a:r>
              <a:rPr lang="en-US" sz="2700" b="1" i="0" dirty="0" smtClean="0">
                <a:solidFill>
                  <a:srgbClr val="00FFFF"/>
                </a:solidFill>
                <a:latin typeface="Calibri" pitchFamily="34" charset="0"/>
                <a:cs typeface="Calibri" pitchFamily="34" charset="0"/>
              </a:rPr>
              <a:t> </a:t>
            </a:r>
            <a:r>
              <a:rPr lang="en-US" sz="2700" b="1" i="0" dirty="0" smtClean="0">
                <a:solidFill>
                  <a:srgbClr val="FFC000"/>
                </a:solidFill>
                <a:latin typeface="Calibri" pitchFamily="34" charset="0"/>
                <a:cs typeface="Calibri" pitchFamily="34" charset="0"/>
              </a:rPr>
              <a:t>Thus, these </a:t>
            </a:r>
            <a:r>
              <a:rPr lang="en-US" sz="2700" b="1" i="0" dirty="0">
                <a:solidFill>
                  <a:srgbClr val="FFC000"/>
                </a:solidFill>
                <a:latin typeface="Calibri" pitchFamily="34" charset="0"/>
                <a:cs typeface="Calibri" pitchFamily="34" charset="0"/>
              </a:rPr>
              <a:t>patients are more prone to develop myocardial ischemia.</a:t>
            </a:r>
          </a:p>
        </p:txBody>
      </p:sp>
      <p:sp>
        <p:nvSpPr>
          <p:cNvPr id="4" name="Rectangle 3"/>
          <p:cNvSpPr>
            <a:spLocks noChangeArrowheads="1"/>
          </p:cNvSpPr>
          <p:nvPr/>
        </p:nvSpPr>
        <p:spPr bwMode="auto">
          <a:xfrm>
            <a:off x="0" y="228600"/>
            <a:ext cx="10287000" cy="1219200"/>
          </a:xfrm>
          <a:prstGeom prst="rect">
            <a:avLst/>
          </a:prstGeom>
          <a:noFill/>
          <a:ln w="9525">
            <a:noFill/>
            <a:miter lim="800000"/>
            <a:headEnd/>
            <a:tailEnd/>
          </a:ln>
          <a:effectLst/>
        </p:spPr>
        <p:txBody>
          <a:bodyPr anchor="ctr"/>
          <a:lstStyle/>
          <a:p>
            <a:pPr algn="ctr">
              <a:defRPr/>
            </a:pPr>
            <a:r>
              <a:rPr lang="en-GB" sz="3400" b="1" i="0" dirty="0">
                <a:solidFill>
                  <a:schemeClr val="tx2"/>
                </a:solidFill>
                <a:latin typeface="Calibri" panose="020F0502020204030204" pitchFamily="34" charset="0"/>
              </a:rPr>
              <a:t>Control of coronary circulation; </a:t>
            </a:r>
            <a:r>
              <a:rPr lang="en-GB" sz="3400" b="1" i="0" dirty="0" smtClean="0">
                <a:solidFill>
                  <a:schemeClr val="tx2"/>
                </a:solidFill>
                <a:latin typeface="Calibri" panose="020F0502020204030204" pitchFamily="34" charset="0"/>
              </a:rPr>
              <a:t>coronary </a:t>
            </a:r>
            <a:r>
              <a:rPr lang="en-GB" sz="3400" b="1" i="0" dirty="0">
                <a:solidFill>
                  <a:schemeClr val="tx2"/>
                </a:solidFill>
                <a:latin typeface="Calibri" panose="020F0502020204030204" pitchFamily="34" charset="0"/>
              </a:rPr>
              <a:t>blood </a:t>
            </a:r>
            <a:r>
              <a:rPr lang="en-GB" sz="3400" b="1" i="0" dirty="0" smtClean="0">
                <a:solidFill>
                  <a:schemeClr val="tx2"/>
                </a:solidFill>
                <a:latin typeface="Calibri" panose="020F0502020204030204" pitchFamily="34" charset="0"/>
              </a:rPr>
              <a:t>flow</a:t>
            </a:r>
          </a:p>
          <a:p>
            <a:pPr algn="ctr">
              <a:defRPr/>
            </a:pPr>
            <a:r>
              <a:rPr lang="en-GB" sz="3400" b="1" i="0" dirty="0" smtClean="0">
                <a:solidFill>
                  <a:schemeClr val="tx2"/>
                </a:solidFill>
                <a:latin typeface="Calibri" panose="020F0502020204030204" pitchFamily="34" charset="0"/>
              </a:rPr>
              <a:t>I </a:t>
            </a:r>
            <a:r>
              <a:rPr lang="en-GB" sz="3400" b="1" i="0" dirty="0">
                <a:solidFill>
                  <a:schemeClr val="tx2"/>
                </a:solidFill>
                <a:latin typeface="Calibri" panose="020F0502020204030204" pitchFamily="34" charset="0"/>
              </a:rPr>
              <a:t>– Physical Factors</a:t>
            </a:r>
          </a:p>
        </p:txBody>
      </p:sp>
    </p:spTree>
    <p:extLst>
      <p:ext uri="{BB962C8B-B14F-4D97-AF65-F5344CB8AC3E}">
        <p14:creationId xmlns:p14="http://schemas.microsoft.com/office/powerpoint/2010/main" val="504907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66700" y="1447800"/>
            <a:ext cx="533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20000"/>
              </a:spcBef>
              <a:buClr>
                <a:srgbClr val="FF0000"/>
              </a:buClr>
              <a:buSzPct val="100000"/>
              <a:buFont typeface="Symbol" panose="05050102010706020507" pitchFamily="18" charset="2"/>
              <a:buChar char="©"/>
            </a:pPr>
            <a:r>
              <a:rPr lang="en-GB" altLang="en-US" sz="2600" b="1" i="0" dirty="0" smtClean="0">
                <a:solidFill>
                  <a:srgbClr val="66FFFF"/>
                </a:solidFill>
                <a:latin typeface="Calibri" panose="020F0502020204030204" pitchFamily="34" charset="0"/>
              </a:rPr>
              <a:t>Coronary blood flow is </a:t>
            </a:r>
            <a:r>
              <a:rPr lang="en-GB" altLang="en-US" sz="2600" b="1" i="0" dirty="0">
                <a:solidFill>
                  <a:srgbClr val="66FFFF"/>
                </a:solidFill>
                <a:latin typeface="Calibri" panose="020F0502020204030204" pitchFamily="34" charset="0"/>
              </a:rPr>
              <a:t>maintained nearly constant over a range of mean </a:t>
            </a:r>
            <a:r>
              <a:rPr lang="en-GB" altLang="en-US" sz="2600" b="1" i="0" dirty="0" smtClean="0">
                <a:solidFill>
                  <a:srgbClr val="66FFFF"/>
                </a:solidFill>
                <a:latin typeface="Calibri" panose="020F0502020204030204" pitchFamily="34" charset="0"/>
              </a:rPr>
              <a:t>MAP</a:t>
            </a:r>
            <a:r>
              <a:rPr lang="en-GB" altLang="en-US" sz="2600" b="1" i="0" dirty="0">
                <a:solidFill>
                  <a:srgbClr val="66FFFF"/>
                </a:solidFill>
                <a:latin typeface="Calibri" panose="020F0502020204030204" pitchFamily="34" charset="0"/>
              </a:rPr>
              <a:t>, usually 60 to 140 mm Hg.</a:t>
            </a:r>
          </a:p>
          <a:p>
            <a:pPr>
              <a:spcBef>
                <a:spcPct val="20000"/>
              </a:spcBef>
              <a:buClr>
                <a:srgbClr val="FF0000"/>
              </a:buClr>
              <a:buSzPct val="100000"/>
              <a:buFont typeface="Symbol" panose="05050102010706020507" pitchFamily="18" charset="2"/>
              <a:buChar char="©"/>
            </a:pPr>
            <a:endParaRPr lang="en-GB" altLang="en-US" sz="2600" b="1" i="0" dirty="0">
              <a:solidFill>
                <a:srgbClr val="66FFFF"/>
              </a:solidFill>
              <a:latin typeface="Calibri" panose="020F0502020204030204" pitchFamily="34" charset="0"/>
            </a:endParaRPr>
          </a:p>
          <a:p>
            <a:pPr>
              <a:spcBef>
                <a:spcPct val="20000"/>
              </a:spcBef>
              <a:buClr>
                <a:srgbClr val="FF0000"/>
              </a:buClr>
              <a:buSzPct val="100000"/>
              <a:buFont typeface="Symbol" panose="05050102010706020507" pitchFamily="18" charset="2"/>
              <a:buChar char="©"/>
            </a:pPr>
            <a:r>
              <a:rPr lang="en-GB" altLang="en-US" sz="2600" b="1" i="0" dirty="0">
                <a:solidFill>
                  <a:srgbClr val="66FFFF"/>
                </a:solidFill>
                <a:latin typeface="Calibri" panose="020F0502020204030204" pitchFamily="34" charset="0"/>
              </a:rPr>
              <a:t>Above or below these limits </a:t>
            </a:r>
            <a:r>
              <a:rPr lang="en-GB" altLang="en-US" sz="2600" b="1" i="0" dirty="0" err="1">
                <a:solidFill>
                  <a:srgbClr val="66FFFF"/>
                </a:solidFill>
                <a:latin typeface="Calibri" panose="020F0502020204030204" pitchFamily="34" charset="0"/>
              </a:rPr>
              <a:t>autoregulation</a:t>
            </a:r>
            <a:r>
              <a:rPr lang="en-GB" altLang="en-US" sz="2600" b="1" i="0" dirty="0">
                <a:solidFill>
                  <a:srgbClr val="66FFFF"/>
                </a:solidFill>
                <a:latin typeface="Calibri" panose="020F0502020204030204" pitchFamily="34" charset="0"/>
              </a:rPr>
              <a:t> fails and </a:t>
            </a:r>
            <a:r>
              <a:rPr lang="en-GB" altLang="en-US" sz="2600" b="1" i="0" dirty="0" smtClean="0">
                <a:solidFill>
                  <a:srgbClr val="66FFFF"/>
                </a:solidFill>
                <a:latin typeface="Calibri" panose="020F0502020204030204" pitchFamily="34" charset="0"/>
              </a:rPr>
              <a:t>coronary </a:t>
            </a:r>
            <a:r>
              <a:rPr lang="en-GB" altLang="en-US" sz="2600" b="1" i="0" dirty="0">
                <a:solidFill>
                  <a:srgbClr val="66FFFF"/>
                </a:solidFill>
                <a:latin typeface="Calibri" panose="020F0502020204030204" pitchFamily="34" charset="0"/>
              </a:rPr>
              <a:t>blood flow increases or decreases in a linear fashion with corresponding increases or decreases in aortic pressure.</a:t>
            </a:r>
          </a:p>
        </p:txBody>
      </p:sp>
      <p:sp>
        <p:nvSpPr>
          <p:cNvPr id="439299" name="Rectangle 3"/>
          <p:cNvSpPr>
            <a:spLocks noChangeArrowheads="1"/>
          </p:cNvSpPr>
          <p:nvPr/>
        </p:nvSpPr>
        <p:spPr bwMode="auto">
          <a:xfrm>
            <a:off x="-5674" y="457200"/>
            <a:ext cx="10287000" cy="6858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II – Myogenic coronary </a:t>
            </a:r>
            <a:r>
              <a:rPr lang="en-GB" sz="4400" b="1" i="0" dirty="0" err="1">
                <a:solidFill>
                  <a:schemeClr val="tx2"/>
                </a:solidFill>
                <a:latin typeface="Calibri" panose="020F0502020204030204" pitchFamily="34" charset="0"/>
              </a:rPr>
              <a:t>autoregulation</a:t>
            </a:r>
            <a:endParaRPr lang="en-GB" sz="4400" b="1" i="0" dirty="0">
              <a:solidFill>
                <a:schemeClr val="tx2"/>
              </a:solidFill>
              <a:latin typeface="Calibri" panose="020F0502020204030204" pitchFamily="34" charset="0"/>
            </a:endParaRPr>
          </a:p>
        </p:txBody>
      </p:sp>
      <p:pic>
        <p:nvPicPr>
          <p:cNvPr id="4" name="Picture 2" descr="F:\CVS Lectures - 2016 - 2017\Images\Coronary Circulation Regu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2057400"/>
            <a:ext cx="3314700" cy="3100388"/>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66700" y="838200"/>
            <a:ext cx="9906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spcBef>
                <a:spcPct val="20000"/>
              </a:spcBef>
              <a:buClr>
                <a:srgbClr val="FF0000"/>
              </a:buClr>
              <a:buSzPct val="100000"/>
              <a:buFont typeface="Symbol" panose="05050102010706020507" pitchFamily="18" charset="2"/>
              <a:buChar char="©"/>
            </a:pPr>
            <a:r>
              <a:rPr lang="en-US" sz="2000" b="1" i="0" dirty="0">
                <a:solidFill>
                  <a:srgbClr val="00FFFF"/>
                </a:solidFill>
                <a:latin typeface="Calibri" pitchFamily="34" charset="0"/>
                <a:cs typeface="Calibri" pitchFamily="34" charset="0"/>
              </a:rPr>
              <a:t>Constriction and dilation of the coronary arteries is governed primarily by local regulatory mechanisms. This regulates the amount of blood flow to the myocardium in a manner that matches the amount of oxygen delivered to the myocardium with the myocardial oxygen </a:t>
            </a:r>
            <a:r>
              <a:rPr lang="en-US" sz="2000" b="1" i="0" dirty="0" smtClean="0">
                <a:solidFill>
                  <a:srgbClr val="00FFFF"/>
                </a:solidFill>
                <a:latin typeface="Calibri" pitchFamily="34" charset="0"/>
                <a:cs typeface="Calibri" pitchFamily="34" charset="0"/>
              </a:rPr>
              <a:t>demand.</a:t>
            </a:r>
          </a:p>
          <a:p>
            <a:pPr>
              <a:spcBef>
                <a:spcPct val="20000"/>
              </a:spcBef>
              <a:buClr>
                <a:srgbClr val="FF0000"/>
              </a:buClr>
              <a:buSzPct val="100000"/>
              <a:buFont typeface="Symbol" panose="05050102010706020507" pitchFamily="18" charset="2"/>
              <a:buChar char="©"/>
            </a:pPr>
            <a:r>
              <a:rPr lang="en-GB" altLang="en-US" sz="2000" b="1" i="0" dirty="0" smtClean="0">
                <a:solidFill>
                  <a:srgbClr val="92D050"/>
                </a:solidFill>
                <a:latin typeface="Calibri" panose="020F0502020204030204" pitchFamily="34" charset="0"/>
              </a:rPr>
              <a:t>When </a:t>
            </a:r>
            <a:r>
              <a:rPr lang="en-GB" altLang="en-US" sz="2000" b="1" i="0" dirty="0">
                <a:solidFill>
                  <a:srgbClr val="92D050"/>
                </a:solidFill>
                <a:latin typeface="Calibri" panose="020F0502020204030204" pitchFamily="34" charset="0"/>
              </a:rPr>
              <a:t>cardiac work increases, the coronary blood flow is increased and vice </a:t>
            </a:r>
            <a:r>
              <a:rPr lang="en-GB" altLang="en-US" sz="2000" b="1" i="0" dirty="0" smtClean="0">
                <a:solidFill>
                  <a:srgbClr val="92D050"/>
                </a:solidFill>
                <a:latin typeface="Calibri" panose="020F0502020204030204" pitchFamily="34" charset="0"/>
              </a:rPr>
              <a:t>versa.</a:t>
            </a:r>
          </a:p>
          <a:p>
            <a:pPr>
              <a:spcBef>
                <a:spcPct val="20000"/>
              </a:spcBef>
              <a:buClr>
                <a:srgbClr val="FF0000"/>
              </a:buClr>
              <a:buSzPct val="100000"/>
              <a:buFont typeface="Symbol" panose="05050102010706020507" pitchFamily="18" charset="2"/>
              <a:buChar char="©"/>
            </a:pPr>
            <a:r>
              <a:rPr lang="en-US" sz="2000" b="1" i="0" dirty="0" smtClean="0">
                <a:solidFill>
                  <a:srgbClr val="FF66FF"/>
                </a:solidFill>
                <a:latin typeface="Calibri" pitchFamily="34" charset="0"/>
                <a:cs typeface="Calibri" pitchFamily="34" charset="0"/>
              </a:rPr>
              <a:t>Myocardial </a:t>
            </a:r>
            <a:r>
              <a:rPr lang="en-US" sz="2000" b="1" i="0" dirty="0">
                <a:solidFill>
                  <a:srgbClr val="FF66FF"/>
                </a:solidFill>
                <a:latin typeface="Calibri" pitchFamily="34" charset="0"/>
                <a:cs typeface="Calibri" pitchFamily="34" charset="0"/>
              </a:rPr>
              <a:t>oxygen requirement is the single most important factor in determining coronary blood </a:t>
            </a:r>
            <a:r>
              <a:rPr lang="en-US" sz="2000" b="1" i="0" dirty="0" smtClean="0">
                <a:solidFill>
                  <a:srgbClr val="FF66FF"/>
                </a:solidFill>
                <a:latin typeface="Calibri" pitchFamily="34" charset="0"/>
                <a:cs typeface="Calibri" pitchFamily="34" charset="0"/>
              </a:rPr>
              <a:t>flow.</a:t>
            </a:r>
            <a:endParaRPr lang="en-US" sz="2000" b="1" i="0" dirty="0">
              <a:solidFill>
                <a:srgbClr val="FF66FF"/>
              </a:solidFill>
              <a:latin typeface="Calibri" pitchFamily="34" charset="0"/>
              <a:cs typeface="Calibri" pitchFamily="34" charset="0"/>
            </a:endParaRPr>
          </a:p>
          <a:p>
            <a:pPr>
              <a:spcBef>
                <a:spcPct val="20000"/>
              </a:spcBef>
              <a:buClr>
                <a:srgbClr val="FF0000"/>
              </a:buClr>
              <a:buSzPct val="100000"/>
              <a:buFont typeface="Symbol" panose="05050102010706020507" pitchFamily="18" charset="2"/>
              <a:buChar char="©"/>
            </a:pPr>
            <a:r>
              <a:rPr lang="en-GB" altLang="en-US" sz="2000" b="1" i="0" dirty="0" smtClean="0">
                <a:solidFill>
                  <a:srgbClr val="66FFFF"/>
                </a:solidFill>
                <a:latin typeface="Calibri" panose="020F0502020204030204" pitchFamily="34" charset="0"/>
              </a:rPr>
              <a:t>Coronary </a:t>
            </a:r>
            <a:r>
              <a:rPr lang="en-GB" altLang="en-US" sz="2000" b="1" i="0" dirty="0">
                <a:solidFill>
                  <a:srgbClr val="66FFFF"/>
                </a:solidFill>
                <a:latin typeface="Calibri" panose="020F0502020204030204" pitchFamily="34" charset="0"/>
              </a:rPr>
              <a:t>vasodilators during increased activity are</a:t>
            </a:r>
            <a:r>
              <a:rPr lang="en-GB" altLang="en-US" sz="2000" b="1" i="0" dirty="0" smtClean="0">
                <a:solidFill>
                  <a:srgbClr val="66FFFF"/>
                </a:solidFill>
                <a:latin typeface="Calibri" panose="020F0502020204030204" pitchFamily="34" charset="0"/>
              </a:rPr>
              <a:t>:</a:t>
            </a:r>
          </a:p>
          <a:p>
            <a:pPr>
              <a:spcBef>
                <a:spcPct val="20000"/>
              </a:spcBef>
              <a:buClr>
                <a:srgbClr val="FF0000"/>
              </a:buClr>
              <a:buSzPct val="75000"/>
              <a:buFont typeface="Symbol" panose="05050102010706020507" pitchFamily="18" charset="2"/>
              <a:buChar char="©"/>
            </a:pPr>
            <a:endParaRPr lang="en-GB" altLang="en-US" sz="2000" b="1" i="0" dirty="0">
              <a:solidFill>
                <a:srgbClr val="FFC000"/>
              </a:solidFill>
              <a:latin typeface="Calibri" panose="020F0502020204030204" pitchFamily="34" charset="0"/>
            </a:endParaRPr>
          </a:p>
          <a:p>
            <a:pPr lvl="1">
              <a:spcBef>
                <a:spcPct val="20000"/>
              </a:spcBef>
              <a:buClr>
                <a:srgbClr val="FFC000"/>
              </a:buClr>
              <a:buSzPct val="100000"/>
              <a:buFont typeface="Wingdings" pitchFamily="2" charset="2"/>
              <a:buChar char="q"/>
            </a:pPr>
            <a:r>
              <a:rPr lang="en-GB" altLang="en-US" sz="2000" b="1" i="0" dirty="0" smtClean="0">
                <a:solidFill>
                  <a:srgbClr val="FFC000"/>
                </a:solidFill>
                <a:latin typeface="Calibri" panose="020F0502020204030204" pitchFamily="34" charset="0"/>
              </a:rPr>
              <a:t>Local </a:t>
            </a:r>
            <a:r>
              <a:rPr lang="en-GB" altLang="en-US" sz="2000" b="1" i="0" dirty="0">
                <a:solidFill>
                  <a:srgbClr val="FFC000"/>
                </a:solidFill>
                <a:latin typeface="Calibri" panose="020F0502020204030204" pitchFamily="34" charset="0"/>
              </a:rPr>
              <a:t>hypoxia.</a:t>
            </a:r>
          </a:p>
          <a:p>
            <a:pPr lvl="1">
              <a:spcBef>
                <a:spcPct val="20000"/>
              </a:spcBef>
              <a:buClr>
                <a:srgbClr val="FFC000"/>
              </a:buClr>
              <a:buSzPct val="100000"/>
              <a:buFont typeface="Wingdings" pitchFamily="2" charset="2"/>
              <a:buChar char="q"/>
            </a:pPr>
            <a:r>
              <a:rPr lang="en-GB" altLang="en-US" sz="2000" b="1" i="0" dirty="0" smtClean="0">
                <a:solidFill>
                  <a:srgbClr val="FFC000"/>
                </a:solidFill>
                <a:latin typeface="Calibri" panose="020F0502020204030204" pitchFamily="34" charset="0"/>
              </a:rPr>
              <a:t>Adenosine.</a:t>
            </a:r>
          </a:p>
          <a:p>
            <a:pPr lvl="1">
              <a:spcBef>
                <a:spcPct val="20000"/>
              </a:spcBef>
              <a:buClr>
                <a:srgbClr val="FFC000"/>
              </a:buClr>
              <a:buSzPct val="100000"/>
              <a:buFont typeface="Wingdings" pitchFamily="2" charset="2"/>
              <a:buChar char="q"/>
            </a:pPr>
            <a:r>
              <a:rPr lang="en-GB" altLang="en-US" sz="2000" b="1" i="0" dirty="0" smtClean="0">
                <a:solidFill>
                  <a:srgbClr val="FFC000"/>
                </a:solidFill>
                <a:latin typeface="Calibri" panose="020F0502020204030204" pitchFamily="34" charset="0"/>
              </a:rPr>
              <a:t>NO.</a:t>
            </a:r>
            <a:endParaRPr lang="en-GB" altLang="en-US" sz="2000" b="1" i="0" dirty="0">
              <a:solidFill>
                <a:srgbClr val="FFC000"/>
              </a:solidFill>
              <a:latin typeface="Calibri" panose="020F0502020204030204" pitchFamily="34" charset="0"/>
            </a:endParaRPr>
          </a:p>
          <a:p>
            <a:pPr lvl="1">
              <a:spcBef>
                <a:spcPct val="20000"/>
              </a:spcBef>
              <a:buClr>
                <a:srgbClr val="FFC000"/>
              </a:buClr>
              <a:buSzPct val="100000"/>
              <a:buFont typeface="Wingdings" pitchFamily="2" charset="2"/>
              <a:buChar char="q"/>
            </a:pPr>
            <a:r>
              <a:rPr lang="en-GB" altLang="en-US" sz="2000" b="1" i="0" dirty="0" smtClean="0">
                <a:solidFill>
                  <a:srgbClr val="FFC000"/>
                </a:solidFill>
                <a:latin typeface="Calibri" panose="020F0502020204030204" pitchFamily="34" charset="0"/>
              </a:rPr>
              <a:t>Increased PCO</a:t>
            </a:r>
            <a:r>
              <a:rPr lang="en-GB" altLang="en-US" sz="2000" b="1" i="0" baseline="-25000" dirty="0" smtClean="0">
                <a:solidFill>
                  <a:srgbClr val="FFC000"/>
                </a:solidFill>
                <a:latin typeface="Calibri" panose="020F0502020204030204" pitchFamily="34" charset="0"/>
              </a:rPr>
              <a:t>2</a:t>
            </a:r>
            <a:r>
              <a:rPr lang="en-GB" altLang="en-US" sz="2000" b="1" i="0" dirty="0" smtClean="0">
                <a:solidFill>
                  <a:srgbClr val="FFC000"/>
                </a:solidFill>
                <a:latin typeface="Calibri" panose="020F0502020204030204" pitchFamily="34" charset="0"/>
              </a:rPr>
              <a:t>.</a:t>
            </a:r>
          </a:p>
          <a:p>
            <a:pPr lvl="1">
              <a:spcBef>
                <a:spcPct val="20000"/>
              </a:spcBef>
              <a:buClr>
                <a:srgbClr val="FFC000"/>
              </a:buClr>
              <a:buSzPct val="100000"/>
              <a:buFont typeface="Wingdings" pitchFamily="2" charset="2"/>
              <a:buChar char="q"/>
            </a:pPr>
            <a:r>
              <a:rPr lang="en-GB" altLang="en-US" sz="2000" b="1" i="0" dirty="0" smtClean="0">
                <a:solidFill>
                  <a:srgbClr val="FFC000"/>
                </a:solidFill>
                <a:latin typeface="Calibri" panose="020F0502020204030204" pitchFamily="34" charset="0"/>
              </a:rPr>
              <a:t>Increased </a:t>
            </a:r>
            <a:r>
              <a:rPr lang="en-GB" altLang="en-US" sz="2000" b="1" i="0" dirty="0">
                <a:solidFill>
                  <a:srgbClr val="FFC000"/>
                </a:solidFill>
                <a:latin typeface="Calibri" panose="020F0502020204030204" pitchFamily="34" charset="0"/>
              </a:rPr>
              <a:t>H</a:t>
            </a:r>
            <a:r>
              <a:rPr lang="en-GB" altLang="en-US" sz="2000" b="1" i="0" baseline="30000" dirty="0" smtClean="0">
                <a:solidFill>
                  <a:srgbClr val="FFC000"/>
                </a:solidFill>
                <a:latin typeface="Calibri" panose="020F0502020204030204" pitchFamily="34" charset="0"/>
              </a:rPr>
              <a:t>+</a:t>
            </a:r>
            <a:r>
              <a:rPr lang="en-GB" altLang="en-US" sz="2000" b="1" i="0" dirty="0" smtClean="0">
                <a:solidFill>
                  <a:srgbClr val="FFC000"/>
                </a:solidFill>
                <a:latin typeface="Calibri" panose="020F0502020204030204" pitchFamily="34" charset="0"/>
              </a:rPr>
              <a:t>.</a:t>
            </a:r>
          </a:p>
          <a:p>
            <a:pPr lvl="1">
              <a:spcBef>
                <a:spcPct val="20000"/>
              </a:spcBef>
              <a:buClr>
                <a:srgbClr val="FFC000"/>
              </a:buClr>
              <a:buSzPct val="100000"/>
              <a:buFont typeface="Wingdings" pitchFamily="2" charset="2"/>
              <a:buChar char="q"/>
            </a:pPr>
            <a:r>
              <a:rPr lang="en-GB" altLang="en-US" sz="2000" b="1" i="0" dirty="0" smtClean="0">
                <a:solidFill>
                  <a:srgbClr val="FFC000"/>
                </a:solidFill>
                <a:latin typeface="Calibri" panose="020F0502020204030204" pitchFamily="34" charset="0"/>
              </a:rPr>
              <a:t>Increased </a:t>
            </a:r>
            <a:r>
              <a:rPr lang="en-GB" altLang="en-US" sz="2000" b="1" i="0" dirty="0">
                <a:solidFill>
                  <a:srgbClr val="FFC000"/>
                </a:solidFill>
                <a:latin typeface="Calibri" panose="020F0502020204030204" pitchFamily="34" charset="0"/>
              </a:rPr>
              <a:t>K</a:t>
            </a:r>
            <a:r>
              <a:rPr lang="en-GB" altLang="en-US" sz="2000" b="1" i="0" baseline="30000" dirty="0" smtClean="0">
                <a:solidFill>
                  <a:srgbClr val="FFC000"/>
                </a:solidFill>
                <a:latin typeface="Calibri" panose="020F0502020204030204" pitchFamily="34" charset="0"/>
              </a:rPr>
              <a:t>+</a:t>
            </a:r>
            <a:r>
              <a:rPr lang="en-GB" altLang="en-US" sz="2000" b="1" i="0" dirty="0" smtClean="0">
                <a:solidFill>
                  <a:srgbClr val="FFC000"/>
                </a:solidFill>
                <a:latin typeface="Calibri" panose="020F0502020204030204" pitchFamily="34" charset="0"/>
              </a:rPr>
              <a:t>.</a:t>
            </a:r>
          </a:p>
          <a:p>
            <a:pPr lvl="1">
              <a:spcBef>
                <a:spcPct val="20000"/>
              </a:spcBef>
              <a:buClr>
                <a:srgbClr val="FFC000"/>
              </a:buClr>
              <a:buSzPct val="100000"/>
              <a:buFont typeface="Wingdings" pitchFamily="2" charset="2"/>
              <a:buChar char="q"/>
            </a:pPr>
            <a:r>
              <a:rPr lang="en-GB" altLang="en-US" sz="2000" b="1" i="0" dirty="0" smtClean="0">
                <a:solidFill>
                  <a:srgbClr val="FFC000"/>
                </a:solidFill>
                <a:latin typeface="Calibri" panose="020F0502020204030204" pitchFamily="34" charset="0"/>
              </a:rPr>
              <a:t>Prostaglandins.</a:t>
            </a:r>
          </a:p>
          <a:p>
            <a:pPr lvl="1">
              <a:spcBef>
                <a:spcPct val="20000"/>
              </a:spcBef>
              <a:buClr>
                <a:srgbClr val="FFC000"/>
              </a:buClr>
              <a:buSzPct val="100000"/>
              <a:buFont typeface="Wingdings" pitchFamily="2" charset="2"/>
              <a:buChar char="q"/>
            </a:pPr>
            <a:r>
              <a:rPr lang="en-GB" altLang="en-US" sz="2000" b="1" i="0" dirty="0" smtClean="0">
                <a:solidFill>
                  <a:srgbClr val="FFC000"/>
                </a:solidFill>
                <a:latin typeface="Calibri" panose="020F0502020204030204" pitchFamily="34" charset="0"/>
              </a:rPr>
              <a:t>Histamine</a:t>
            </a:r>
            <a:r>
              <a:rPr lang="en-GB" altLang="en-US" sz="2000" b="1" i="0" dirty="0">
                <a:solidFill>
                  <a:srgbClr val="FFC000"/>
                </a:solidFill>
                <a:latin typeface="Calibri" panose="020F0502020204030204" pitchFamily="34" charset="0"/>
              </a:rPr>
              <a:t>.</a:t>
            </a:r>
          </a:p>
        </p:txBody>
      </p:sp>
      <p:sp>
        <p:nvSpPr>
          <p:cNvPr id="440323" name="Rectangle 3"/>
          <p:cNvSpPr>
            <a:spLocks noChangeArrowheads="1"/>
          </p:cNvSpPr>
          <p:nvPr/>
        </p:nvSpPr>
        <p:spPr bwMode="auto">
          <a:xfrm>
            <a:off x="0" y="0"/>
            <a:ext cx="10287000" cy="8382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III – Metabolic control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5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5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5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55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66700" y="1447800"/>
            <a:ext cx="5410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0" indent="0">
              <a:spcBef>
                <a:spcPct val="20000"/>
              </a:spcBef>
              <a:buClr>
                <a:srgbClr val="FF0000"/>
              </a:buClr>
              <a:buSzPct val="75000"/>
            </a:pPr>
            <a:r>
              <a:rPr lang="en-US" sz="2800" b="1" i="0" dirty="0">
                <a:solidFill>
                  <a:srgbClr val="FF66FF"/>
                </a:solidFill>
                <a:latin typeface="Calibri" pitchFamily="34" charset="0"/>
                <a:cs typeface="Calibri" pitchFamily="34" charset="0"/>
              </a:rPr>
              <a:t>Adenosine </a:t>
            </a:r>
            <a:r>
              <a:rPr lang="en-US" sz="2800" b="1" i="0" dirty="0" smtClean="0">
                <a:solidFill>
                  <a:srgbClr val="FF66FF"/>
                </a:solidFill>
                <a:latin typeface="Calibri" pitchFamily="34" charset="0"/>
                <a:cs typeface="Calibri" pitchFamily="34" charset="0"/>
              </a:rPr>
              <a:t>Hypothesis</a:t>
            </a:r>
          </a:p>
          <a:p>
            <a:pPr>
              <a:spcBef>
                <a:spcPct val="20000"/>
              </a:spcBef>
              <a:buClr>
                <a:srgbClr val="FF0000"/>
              </a:buClr>
              <a:buSzPct val="75000"/>
              <a:buFont typeface="Symbol" panose="05050102010706020507" pitchFamily="18" charset="2"/>
              <a:buChar char="©"/>
            </a:pPr>
            <a:endParaRPr lang="en-US" b="1" i="0" dirty="0">
              <a:solidFill>
                <a:srgbClr val="00FFFF"/>
              </a:solidFill>
              <a:latin typeface="Calibri" pitchFamily="34" charset="0"/>
              <a:cs typeface="Calibri" pitchFamily="34" charset="0"/>
            </a:endParaRPr>
          </a:p>
          <a:p>
            <a:pPr>
              <a:spcBef>
                <a:spcPct val="20000"/>
              </a:spcBef>
              <a:buClr>
                <a:srgbClr val="FF0000"/>
              </a:buClr>
              <a:buSzPct val="100000"/>
              <a:buFont typeface="Symbol" panose="05050102010706020507" pitchFamily="18" charset="2"/>
              <a:buChar char="©"/>
            </a:pPr>
            <a:r>
              <a:rPr lang="en-US" b="1" i="0" dirty="0" smtClean="0">
                <a:solidFill>
                  <a:srgbClr val="00FFFF"/>
                </a:solidFill>
                <a:latin typeface="Calibri" pitchFamily="34" charset="0"/>
                <a:cs typeface="Calibri" pitchFamily="34" charset="0"/>
              </a:rPr>
              <a:t>Myocardial </a:t>
            </a:r>
            <a:r>
              <a:rPr lang="en-US" b="1" i="0" dirty="0">
                <a:solidFill>
                  <a:srgbClr val="00FFFF"/>
                </a:solidFill>
                <a:latin typeface="Calibri" pitchFamily="34" charset="0"/>
                <a:cs typeface="Calibri" pitchFamily="34" charset="0"/>
              </a:rPr>
              <a:t>cells need oxygen to convert ADP to </a:t>
            </a:r>
            <a:r>
              <a:rPr lang="en-US" b="1" i="0" dirty="0" smtClean="0">
                <a:solidFill>
                  <a:srgbClr val="00FFFF"/>
                </a:solidFill>
                <a:latin typeface="Calibri" pitchFamily="34" charset="0"/>
                <a:cs typeface="Calibri" pitchFamily="34" charset="0"/>
              </a:rPr>
              <a:t>ATP.</a:t>
            </a:r>
          </a:p>
          <a:p>
            <a:pPr>
              <a:spcBef>
                <a:spcPct val="20000"/>
              </a:spcBef>
              <a:buClr>
                <a:srgbClr val="FF0000"/>
              </a:buClr>
              <a:buSzPct val="100000"/>
              <a:buFont typeface="Symbol" panose="05050102010706020507" pitchFamily="18" charset="2"/>
              <a:buChar char="©"/>
            </a:pPr>
            <a:r>
              <a:rPr lang="en-US" b="1" i="0" dirty="0" smtClean="0">
                <a:solidFill>
                  <a:srgbClr val="00FFFF"/>
                </a:solidFill>
                <a:latin typeface="Calibri" pitchFamily="34" charset="0"/>
                <a:cs typeface="Calibri" pitchFamily="34" charset="0"/>
              </a:rPr>
              <a:t>If </a:t>
            </a:r>
            <a:r>
              <a:rPr lang="en-US" b="1" i="0" dirty="0">
                <a:solidFill>
                  <a:srgbClr val="00FFFF"/>
                </a:solidFill>
                <a:latin typeface="Calibri" pitchFamily="34" charset="0"/>
                <a:cs typeface="Calibri" pitchFamily="34" charset="0"/>
              </a:rPr>
              <a:t>oxygen is low, ADP </a:t>
            </a:r>
            <a:r>
              <a:rPr lang="en-US" b="1" i="0" dirty="0" err="1" smtClean="0">
                <a:solidFill>
                  <a:srgbClr val="00FFFF"/>
                </a:solidFill>
                <a:latin typeface="Calibri" pitchFamily="34" charset="0"/>
                <a:cs typeface="Calibri" pitchFamily="34" charset="0"/>
              </a:rPr>
              <a:t>isconverted</a:t>
            </a:r>
            <a:r>
              <a:rPr lang="en-US" b="1" i="0" dirty="0" smtClean="0">
                <a:solidFill>
                  <a:srgbClr val="00FFFF"/>
                </a:solidFill>
                <a:latin typeface="Calibri" pitchFamily="34" charset="0"/>
                <a:cs typeface="Calibri" pitchFamily="34" charset="0"/>
              </a:rPr>
              <a:t> </a:t>
            </a:r>
            <a:r>
              <a:rPr lang="en-US" b="1" i="0" dirty="0">
                <a:solidFill>
                  <a:srgbClr val="00FFFF"/>
                </a:solidFill>
                <a:latin typeface="Calibri" pitchFamily="34" charset="0"/>
                <a:cs typeface="Calibri" pitchFamily="34" charset="0"/>
              </a:rPr>
              <a:t>to AMP, which is broken down to Adenosine, which is lipid </a:t>
            </a:r>
            <a:r>
              <a:rPr lang="en-US" b="1" i="0" dirty="0" smtClean="0">
                <a:solidFill>
                  <a:srgbClr val="00FFFF"/>
                </a:solidFill>
                <a:latin typeface="Calibri" pitchFamily="34" charset="0"/>
                <a:cs typeface="Calibri" pitchFamily="34" charset="0"/>
              </a:rPr>
              <a:t>permeable.</a:t>
            </a:r>
          </a:p>
          <a:p>
            <a:pPr>
              <a:spcBef>
                <a:spcPct val="20000"/>
              </a:spcBef>
              <a:buClr>
                <a:srgbClr val="FF0000"/>
              </a:buClr>
              <a:buSzPct val="100000"/>
              <a:buFont typeface="Symbol" panose="05050102010706020507" pitchFamily="18" charset="2"/>
              <a:buChar char="©"/>
            </a:pPr>
            <a:r>
              <a:rPr lang="en-US" b="1" i="0" dirty="0" smtClean="0">
                <a:solidFill>
                  <a:srgbClr val="00FFFF"/>
                </a:solidFill>
                <a:latin typeface="Calibri" pitchFamily="34" charset="0"/>
                <a:cs typeface="Calibri" pitchFamily="34" charset="0"/>
              </a:rPr>
              <a:t>Adenosine </a:t>
            </a:r>
            <a:r>
              <a:rPr lang="en-US" b="1" i="0" dirty="0">
                <a:solidFill>
                  <a:srgbClr val="00FFFF"/>
                </a:solidFill>
                <a:latin typeface="Calibri" pitchFamily="34" charset="0"/>
                <a:cs typeface="Calibri" pitchFamily="34" charset="0"/>
              </a:rPr>
              <a:t>acts on receptor in smooth muscle in arteries and arterioles resulting in vasodilatation and increased coronary </a:t>
            </a:r>
            <a:r>
              <a:rPr lang="en-US" b="1" i="0" dirty="0" smtClean="0">
                <a:solidFill>
                  <a:srgbClr val="00FFFF"/>
                </a:solidFill>
                <a:latin typeface="Calibri" pitchFamily="34" charset="0"/>
                <a:cs typeface="Calibri" pitchFamily="34" charset="0"/>
              </a:rPr>
              <a:t>flow.</a:t>
            </a:r>
            <a:endParaRPr lang="en-GB" altLang="en-US" b="1" i="0" dirty="0">
              <a:solidFill>
                <a:srgbClr val="00FFFF"/>
              </a:solidFill>
              <a:latin typeface="Calibri" panose="020F0502020204030204" pitchFamily="34" charset="0"/>
              <a:cs typeface="Calibri" pitchFamily="34" charset="0"/>
            </a:endParaRPr>
          </a:p>
        </p:txBody>
      </p:sp>
      <p:sp>
        <p:nvSpPr>
          <p:cNvPr id="440323" name="Rectangle 3"/>
          <p:cNvSpPr>
            <a:spLocks noChangeArrowheads="1"/>
          </p:cNvSpPr>
          <p:nvPr/>
        </p:nvSpPr>
        <p:spPr bwMode="auto">
          <a:xfrm>
            <a:off x="0" y="457200"/>
            <a:ext cx="10287000" cy="8382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III – Metabolic control</a:t>
            </a:r>
          </a:p>
        </p:txBody>
      </p:sp>
      <p:pic>
        <p:nvPicPr>
          <p:cNvPr id="4" name="Picture 6" descr="adenos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829300" y="2690812"/>
            <a:ext cx="4164013" cy="1781175"/>
          </a:xfrm>
          <a:prstGeom prst="rect">
            <a:avLst/>
          </a:prstGeom>
          <a:noFill/>
          <a:scene3d>
            <a:camera prst="orthographicFront"/>
            <a:lightRig rig="threePt" dir="t"/>
          </a:scene3d>
          <a:sp3d>
            <a:bevelT/>
            <a:bevelB/>
          </a:sp3d>
        </p:spPr>
      </p:pic>
    </p:spTree>
    <p:extLst>
      <p:ext uri="{BB962C8B-B14F-4D97-AF65-F5344CB8AC3E}">
        <p14:creationId xmlns:p14="http://schemas.microsoft.com/office/powerpoint/2010/main" val="373174173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0" y="152400"/>
            <a:ext cx="10287000" cy="8382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IV – Nervous control</a:t>
            </a:r>
            <a:endParaRPr lang="en-GB" sz="4800" b="1" i="0" dirty="0">
              <a:solidFill>
                <a:schemeClr val="tx2"/>
              </a:solidFill>
              <a:latin typeface="Calibri" panose="020F0502020204030204" pitchFamily="34" charset="0"/>
            </a:endParaRPr>
          </a:p>
        </p:txBody>
      </p:sp>
      <p:sp>
        <p:nvSpPr>
          <p:cNvPr id="24579" name="Rectangle 14"/>
          <p:cNvSpPr>
            <a:spLocks noChangeArrowheads="1"/>
          </p:cNvSpPr>
          <p:nvPr/>
        </p:nvSpPr>
        <p:spPr bwMode="auto">
          <a:xfrm>
            <a:off x="342900" y="990600"/>
            <a:ext cx="975360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342900" indent="-342900">
              <a:buClr>
                <a:schemeClr val="tx2"/>
              </a:buClr>
              <a:buFont typeface="Wingdings" pitchFamily="2" charset="2"/>
              <a:buChar char="q"/>
            </a:pPr>
            <a:r>
              <a:rPr lang="en-GB" altLang="en-US" sz="2500" b="1" i="0" dirty="0" smtClean="0">
                <a:solidFill>
                  <a:srgbClr val="00FFFF"/>
                </a:solidFill>
                <a:latin typeface="Calibri" panose="020F0502020204030204" pitchFamily="34" charset="0"/>
              </a:rPr>
              <a:t>Coronary </a:t>
            </a:r>
            <a:r>
              <a:rPr lang="en-GB" altLang="en-US" sz="2500" b="1" i="0" dirty="0">
                <a:solidFill>
                  <a:srgbClr val="00FFFF"/>
                </a:solidFill>
                <a:latin typeface="Calibri" panose="020F0502020204030204" pitchFamily="34" charset="0"/>
              </a:rPr>
              <a:t>arteries have both </a:t>
            </a:r>
            <a:r>
              <a:rPr lang="el-GR" altLang="en-US" sz="2500" b="1" i="0" dirty="0">
                <a:solidFill>
                  <a:srgbClr val="00FFFF"/>
                </a:solidFill>
                <a:latin typeface="Calibri" panose="020F0502020204030204" pitchFamily="34" charset="0"/>
              </a:rPr>
              <a:t>α</a:t>
            </a:r>
            <a:r>
              <a:rPr lang="en-US" altLang="en-US" sz="2500" b="1" i="0" baseline="-25000" dirty="0">
                <a:solidFill>
                  <a:srgbClr val="00FFFF"/>
                </a:solidFill>
                <a:latin typeface="Calibri" panose="020F0502020204030204" pitchFamily="34" charset="0"/>
              </a:rPr>
              <a:t>1</a:t>
            </a:r>
            <a:r>
              <a:rPr lang="en-US" altLang="en-US" sz="2500" b="1" i="0" dirty="0">
                <a:solidFill>
                  <a:srgbClr val="00FFFF"/>
                </a:solidFill>
                <a:latin typeface="Calibri" panose="020F0502020204030204" pitchFamily="34" charset="0"/>
              </a:rPr>
              <a:t>- and </a:t>
            </a:r>
            <a:r>
              <a:rPr lang="el-GR" altLang="en-US" sz="2500" b="1" i="0" dirty="0">
                <a:solidFill>
                  <a:srgbClr val="00FFFF"/>
                </a:solidFill>
                <a:latin typeface="Calibri" panose="020F0502020204030204" pitchFamily="34" charset="0"/>
              </a:rPr>
              <a:t>β</a:t>
            </a:r>
            <a:r>
              <a:rPr lang="en-US" altLang="en-US" sz="2500" b="1" i="0" baseline="-25000" dirty="0">
                <a:solidFill>
                  <a:srgbClr val="00FFFF"/>
                </a:solidFill>
                <a:latin typeface="Calibri" panose="020F0502020204030204" pitchFamily="34" charset="0"/>
              </a:rPr>
              <a:t>2</a:t>
            </a:r>
            <a:r>
              <a:rPr lang="en-US" altLang="en-US" sz="2500" b="1" i="0" dirty="0">
                <a:solidFill>
                  <a:srgbClr val="00FFFF"/>
                </a:solidFill>
                <a:latin typeface="Calibri" panose="020F0502020204030204" pitchFamily="34" charset="0"/>
              </a:rPr>
              <a:t>-adrenergic receptors.</a:t>
            </a:r>
          </a:p>
          <a:p>
            <a:pPr marL="342900" indent="-342900">
              <a:buClr>
                <a:schemeClr val="tx2"/>
              </a:buClr>
              <a:buFont typeface="Wingdings" pitchFamily="2" charset="2"/>
              <a:buChar char="q"/>
            </a:pPr>
            <a:r>
              <a:rPr lang="en-US" altLang="en-US" sz="2500" b="1" i="0" dirty="0" smtClean="0">
                <a:solidFill>
                  <a:srgbClr val="00FFFF"/>
                </a:solidFill>
                <a:latin typeface="Calibri" panose="020F0502020204030204" pitchFamily="34" charset="0"/>
              </a:rPr>
              <a:t>Stimulation </a:t>
            </a:r>
            <a:r>
              <a:rPr lang="en-US" altLang="en-US" sz="2500" b="1" i="0" dirty="0">
                <a:solidFill>
                  <a:srgbClr val="00FFFF"/>
                </a:solidFill>
                <a:latin typeface="Calibri" panose="020F0502020204030204" pitchFamily="34" charset="0"/>
              </a:rPr>
              <a:t>of </a:t>
            </a:r>
            <a:r>
              <a:rPr lang="el-GR" altLang="en-US" sz="2500" b="1" i="0" dirty="0">
                <a:solidFill>
                  <a:srgbClr val="00FFFF"/>
                </a:solidFill>
                <a:latin typeface="Calibri" panose="020F0502020204030204" pitchFamily="34" charset="0"/>
              </a:rPr>
              <a:t>α</a:t>
            </a:r>
            <a:r>
              <a:rPr lang="en-US" altLang="en-US" sz="2500" b="1" i="0" baseline="-25000" dirty="0">
                <a:solidFill>
                  <a:srgbClr val="00FFFF"/>
                </a:solidFill>
                <a:latin typeface="Calibri" panose="020F0502020204030204" pitchFamily="34" charset="0"/>
              </a:rPr>
              <a:t>1</a:t>
            </a:r>
            <a:r>
              <a:rPr lang="en-US" altLang="en-US" sz="2500" b="1" i="0" dirty="0">
                <a:solidFill>
                  <a:srgbClr val="00FFFF"/>
                </a:solidFill>
                <a:latin typeface="Calibri" panose="020F0502020204030204" pitchFamily="34" charset="0"/>
              </a:rPr>
              <a:t>-receptors cause vasoconstriction, while </a:t>
            </a:r>
            <a:r>
              <a:rPr lang="el-GR" altLang="en-US" sz="2500" b="1" i="0" dirty="0">
                <a:solidFill>
                  <a:srgbClr val="00FFFF"/>
                </a:solidFill>
                <a:latin typeface="Calibri" panose="020F0502020204030204" pitchFamily="34" charset="0"/>
              </a:rPr>
              <a:t>β</a:t>
            </a:r>
            <a:r>
              <a:rPr lang="en-US" altLang="en-US" sz="2500" b="1" i="0" baseline="-25000" dirty="0">
                <a:solidFill>
                  <a:srgbClr val="00FFFF"/>
                </a:solidFill>
                <a:latin typeface="Calibri" panose="020F0502020204030204" pitchFamily="34" charset="0"/>
              </a:rPr>
              <a:t>2</a:t>
            </a:r>
            <a:r>
              <a:rPr lang="en-US" altLang="en-US" sz="2500" b="1" i="0" dirty="0">
                <a:solidFill>
                  <a:srgbClr val="00FFFF"/>
                </a:solidFill>
                <a:latin typeface="Calibri" panose="020F0502020204030204" pitchFamily="34" charset="0"/>
              </a:rPr>
              <a:t>-receptor activation causes vasodilatation.</a:t>
            </a:r>
          </a:p>
          <a:p>
            <a:pPr marL="342900" indent="-342900">
              <a:buClr>
                <a:schemeClr val="tx2"/>
              </a:buClr>
              <a:buFont typeface="Wingdings" pitchFamily="2" charset="2"/>
              <a:buChar char="q"/>
            </a:pPr>
            <a:r>
              <a:rPr lang="en-US" altLang="en-US" sz="2500" b="1" i="0" dirty="0" smtClean="0">
                <a:solidFill>
                  <a:srgbClr val="00FFFF"/>
                </a:solidFill>
                <a:latin typeface="Calibri" panose="020F0502020204030204" pitchFamily="34" charset="0"/>
              </a:rPr>
              <a:t>Experimental </a:t>
            </a:r>
            <a:r>
              <a:rPr lang="en-US" altLang="en-US" sz="2500" b="1" i="0" dirty="0">
                <a:solidFill>
                  <a:srgbClr val="00FFFF"/>
                </a:solidFill>
                <a:latin typeface="Calibri" panose="020F0502020204030204" pitchFamily="34" charset="0"/>
              </a:rPr>
              <a:t>direct stimulation of the cardiac sympathetic fibers causes coronary vasoconstriction, due to the presence of more </a:t>
            </a:r>
            <a:r>
              <a:rPr lang="el-GR" altLang="en-US" sz="2500" b="1" i="0" dirty="0">
                <a:solidFill>
                  <a:srgbClr val="00FFFF"/>
                </a:solidFill>
                <a:latin typeface="Calibri" panose="020F0502020204030204" pitchFamily="34" charset="0"/>
              </a:rPr>
              <a:t>α</a:t>
            </a:r>
            <a:r>
              <a:rPr lang="en-US" altLang="en-US" sz="2500" b="1" i="0" dirty="0">
                <a:solidFill>
                  <a:srgbClr val="00FFFF"/>
                </a:solidFill>
                <a:latin typeface="Calibri" panose="020F0502020204030204" pitchFamily="34" charset="0"/>
              </a:rPr>
              <a:t>- than </a:t>
            </a:r>
            <a:r>
              <a:rPr lang="el-GR" altLang="en-US" sz="2500" b="1" i="0" dirty="0">
                <a:solidFill>
                  <a:srgbClr val="00FFFF"/>
                </a:solidFill>
                <a:latin typeface="Calibri" panose="020F0502020204030204" pitchFamily="34" charset="0"/>
              </a:rPr>
              <a:t>β</a:t>
            </a:r>
            <a:r>
              <a:rPr lang="en-US" altLang="en-US" sz="2500" b="1" i="0" dirty="0">
                <a:solidFill>
                  <a:srgbClr val="00FFFF"/>
                </a:solidFill>
                <a:latin typeface="Calibri" panose="020F0502020204030204" pitchFamily="34" charset="0"/>
              </a:rPr>
              <a:t>- adrenergic receptors in the coronaries. </a:t>
            </a:r>
          </a:p>
          <a:p>
            <a:pPr marL="342900" indent="-342900">
              <a:buClr>
                <a:schemeClr val="tx2"/>
              </a:buClr>
              <a:buFont typeface="Wingdings" pitchFamily="2" charset="2"/>
              <a:buChar char="q"/>
            </a:pPr>
            <a:r>
              <a:rPr lang="en-US" altLang="en-US" sz="2500" b="1" i="0" dirty="0" smtClean="0">
                <a:solidFill>
                  <a:srgbClr val="00FFFF"/>
                </a:solidFill>
                <a:latin typeface="Calibri" panose="020F0502020204030204" pitchFamily="34" charset="0"/>
              </a:rPr>
              <a:t>However</a:t>
            </a:r>
            <a:r>
              <a:rPr lang="en-US" altLang="en-US" sz="2500" b="1" i="0" dirty="0">
                <a:solidFill>
                  <a:srgbClr val="00FFFF"/>
                </a:solidFill>
                <a:latin typeface="Calibri" panose="020F0502020204030204" pitchFamily="34" charset="0"/>
              </a:rPr>
              <a:t>, during physiologic conditions of enhanced sympathetic activity, the heart rate and contractility are both activated by sympathetic nerve fibers and blood </a:t>
            </a:r>
            <a:r>
              <a:rPr lang="en-US" altLang="en-US" sz="2500" b="1" i="0" dirty="0" err="1">
                <a:solidFill>
                  <a:srgbClr val="00FFFF"/>
                </a:solidFill>
                <a:latin typeface="Calibri" panose="020F0502020204030204" pitchFamily="34" charset="0"/>
              </a:rPr>
              <a:t>catecholamines</a:t>
            </a:r>
            <a:r>
              <a:rPr lang="en-US" altLang="en-US" sz="2500" b="1" i="0" dirty="0">
                <a:solidFill>
                  <a:srgbClr val="00FFFF"/>
                </a:solidFill>
                <a:latin typeface="Calibri" panose="020F0502020204030204" pitchFamily="34" charset="0"/>
              </a:rPr>
              <a:t> on myocardial </a:t>
            </a:r>
            <a:r>
              <a:rPr lang="el-GR" altLang="en-US" sz="2500" b="1" i="0" dirty="0">
                <a:solidFill>
                  <a:srgbClr val="00FFFF"/>
                </a:solidFill>
                <a:latin typeface="Calibri" panose="020F0502020204030204" pitchFamily="34" charset="0"/>
              </a:rPr>
              <a:t>β</a:t>
            </a:r>
            <a:r>
              <a:rPr lang="en-US" altLang="en-US" sz="2500" b="1" i="0" baseline="-25000" dirty="0">
                <a:solidFill>
                  <a:srgbClr val="00FFFF"/>
                </a:solidFill>
                <a:latin typeface="Calibri" panose="020F0502020204030204" pitchFamily="34" charset="0"/>
              </a:rPr>
              <a:t>1</a:t>
            </a:r>
            <a:r>
              <a:rPr lang="en-US" altLang="en-US" sz="2500" b="1" i="0" dirty="0">
                <a:solidFill>
                  <a:srgbClr val="00FFFF"/>
                </a:solidFill>
                <a:latin typeface="Calibri" panose="020F0502020204030204" pitchFamily="34" charset="0"/>
              </a:rPr>
              <a:t>-adrenergic receptors. </a:t>
            </a:r>
            <a:r>
              <a:rPr lang="en-US" altLang="en-US" sz="2500" b="1" i="0" dirty="0">
                <a:solidFill>
                  <a:schemeClr val="tx2"/>
                </a:solidFill>
                <a:latin typeface="Calibri" panose="020F0502020204030204" pitchFamily="34" charset="0"/>
              </a:rPr>
              <a:t>The resulting increase in cardiac metabolites induces vasodilatation that overrides the direct constrictor effect of sympathetic fibers to the vascular wall with a net increased </a:t>
            </a:r>
            <a:r>
              <a:rPr lang="en-US" altLang="en-US" sz="2500" b="1" i="0" dirty="0" smtClean="0">
                <a:solidFill>
                  <a:schemeClr val="tx2"/>
                </a:solidFill>
                <a:latin typeface="Calibri" panose="020F0502020204030204" pitchFamily="34" charset="0"/>
              </a:rPr>
              <a:t>Coronary blood flow.</a:t>
            </a:r>
            <a:r>
              <a:rPr lang="en-US" altLang="en-US" sz="2500" b="1" i="0" dirty="0" smtClean="0">
                <a:solidFill>
                  <a:srgbClr val="00FFFF"/>
                </a:solidFill>
                <a:latin typeface="Calibri" panose="020F0502020204030204" pitchFamily="34" charset="0"/>
              </a:rPr>
              <a:t> </a:t>
            </a:r>
            <a:endParaRPr lang="en-US" altLang="en-US" sz="2500" b="1" i="0" dirty="0">
              <a:solidFill>
                <a:srgbClr val="00FFFF"/>
              </a:solidFill>
              <a:latin typeface="Calibri" panose="020F0502020204030204" pitchFamily="34" charset="0"/>
            </a:endParaRPr>
          </a:p>
          <a:p>
            <a:pPr marL="342900" indent="-342900">
              <a:buClr>
                <a:schemeClr val="tx2"/>
              </a:buClr>
              <a:buFont typeface="Wingdings" pitchFamily="2" charset="2"/>
              <a:buChar char="q"/>
            </a:pPr>
            <a:r>
              <a:rPr lang="en-US" altLang="en-US" sz="2500" b="1" i="0" dirty="0" smtClean="0">
                <a:solidFill>
                  <a:srgbClr val="FF66FF"/>
                </a:solidFill>
                <a:latin typeface="Calibri" panose="020F0502020204030204" pitchFamily="34" charset="0"/>
              </a:rPr>
              <a:t>Thus</a:t>
            </a:r>
            <a:r>
              <a:rPr lang="en-US" altLang="en-US" sz="2500" b="1" i="0" dirty="0">
                <a:solidFill>
                  <a:srgbClr val="FF66FF"/>
                </a:solidFill>
                <a:latin typeface="Calibri" panose="020F0502020204030204" pitchFamily="34" charset="0"/>
              </a:rPr>
              <a:t>, it is evident that such extrinsic control can be overridden by the local cardiac metabolic state.</a:t>
            </a:r>
            <a:endParaRPr lang="en-GB" altLang="en-US" sz="2500" b="1" i="0" dirty="0">
              <a:solidFill>
                <a:srgbClr val="FF66FF"/>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Text Box 4"/>
          <p:cNvSpPr txBox="1">
            <a:spLocks noChangeArrowheads="1"/>
          </p:cNvSpPr>
          <p:nvPr/>
        </p:nvSpPr>
        <p:spPr bwMode="auto">
          <a:xfrm>
            <a:off x="6959600" y="4260850"/>
            <a:ext cx="30317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2800" b="1" i="0">
                <a:solidFill>
                  <a:schemeClr val="accent2"/>
                </a:solidFill>
                <a:latin typeface="Calibri" panose="020F0502020204030204" pitchFamily="34" charset="0"/>
                <a:sym typeface="Symbol" panose="05050102010706020507" pitchFamily="18" charset="2"/>
              </a:rPr>
              <a:t>: vasoconstriction</a:t>
            </a:r>
          </a:p>
          <a:p>
            <a:pPr eaLnBrk="1" hangingPunct="1"/>
            <a:r>
              <a:rPr lang="en-US" altLang="en-US" sz="2800" b="1" i="0">
                <a:solidFill>
                  <a:schemeClr val="accent2"/>
                </a:solidFill>
                <a:latin typeface="Calibri" panose="020F0502020204030204" pitchFamily="34" charset="0"/>
                <a:sym typeface="Symbol" panose="05050102010706020507" pitchFamily="18" charset="2"/>
              </a:rPr>
              <a:t>: vasodilation</a:t>
            </a:r>
          </a:p>
        </p:txBody>
      </p:sp>
      <p:sp>
        <p:nvSpPr>
          <p:cNvPr id="25604" name="Text Box 5"/>
          <p:cNvSpPr txBox="1">
            <a:spLocks noChangeArrowheads="1"/>
          </p:cNvSpPr>
          <p:nvPr/>
        </p:nvSpPr>
        <p:spPr bwMode="auto">
          <a:xfrm>
            <a:off x="495300" y="2286000"/>
            <a:ext cx="9606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SzPct val="135000"/>
              <a:buFontTx/>
              <a:buChar char="•"/>
            </a:pPr>
            <a:r>
              <a:rPr lang="en-US" altLang="en-US" sz="2800" b="1" i="0" dirty="0">
                <a:latin typeface="Calibri" panose="020F0502020204030204" pitchFamily="34" charset="0"/>
              </a:rPr>
              <a:t>  In cardiac and skeletal muscle: # </a:t>
            </a:r>
            <a:r>
              <a:rPr lang="en-US" altLang="en-US" sz="2800" b="1" i="0" dirty="0">
                <a:latin typeface="Calibri" panose="020F0502020204030204" pitchFamily="34" charset="0"/>
                <a:sym typeface="Symbol" panose="05050102010706020507" pitchFamily="18" charset="2"/>
              </a:rPr>
              <a:t>-receptors &gt; # -receptors</a:t>
            </a:r>
            <a:r>
              <a:rPr lang="en-US" altLang="en-US" sz="2800" b="1" i="0" dirty="0">
                <a:latin typeface="Calibri" panose="020F0502020204030204" pitchFamily="34" charset="0"/>
              </a:rPr>
              <a:t> </a:t>
            </a:r>
          </a:p>
        </p:txBody>
      </p:sp>
      <p:sp>
        <p:nvSpPr>
          <p:cNvPr id="25605" name="Text Box 6"/>
          <p:cNvSpPr txBox="1">
            <a:spLocks noChangeArrowheads="1"/>
          </p:cNvSpPr>
          <p:nvPr/>
        </p:nvSpPr>
        <p:spPr bwMode="auto">
          <a:xfrm>
            <a:off x="1646238" y="2789238"/>
            <a:ext cx="57577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2800" b="1" i="0">
                <a:latin typeface="Calibri" panose="020F0502020204030204" pitchFamily="34" charset="0"/>
                <a:sym typeface="Symbol" panose="05050102010706020507" pitchFamily="18" charset="2"/>
              </a:rPr>
              <a:t>  </a:t>
            </a:r>
            <a:r>
              <a:rPr lang="en-US" altLang="en-US" sz="2800" b="1" i="0">
                <a:latin typeface="Calibri" panose="020F0502020204030204" pitchFamily="34" charset="0"/>
              </a:rPr>
              <a:t>Adrenaline promotes vasodilation</a:t>
            </a:r>
          </a:p>
        </p:txBody>
      </p:sp>
      <p:grpSp>
        <p:nvGrpSpPr>
          <p:cNvPr id="2" name="Group 7"/>
          <p:cNvGrpSpPr>
            <a:grpSpLocks/>
          </p:cNvGrpSpPr>
          <p:nvPr/>
        </p:nvGrpSpPr>
        <p:grpSpPr bwMode="auto">
          <a:xfrm>
            <a:off x="495300" y="3284535"/>
            <a:ext cx="8377238" cy="1027111"/>
            <a:chOff x="204" y="2088"/>
            <a:chExt cx="5277" cy="647"/>
          </a:xfrm>
        </p:grpSpPr>
        <p:sp>
          <p:nvSpPr>
            <p:cNvPr id="25607" name="Text Box 8"/>
            <p:cNvSpPr txBox="1">
              <a:spLocks noChangeArrowheads="1"/>
            </p:cNvSpPr>
            <p:nvPr/>
          </p:nvSpPr>
          <p:spPr bwMode="auto">
            <a:xfrm>
              <a:off x="204" y="2088"/>
              <a:ext cx="52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buSzPct val="135000"/>
                <a:buFontTx/>
                <a:buChar char="•"/>
              </a:pPr>
              <a:r>
                <a:rPr lang="en-US" altLang="en-US" sz="2800" b="1" i="0">
                  <a:latin typeface="Calibri" panose="020F0502020204030204" pitchFamily="34" charset="0"/>
                </a:rPr>
                <a:t>  In most other tissues: # </a:t>
              </a:r>
              <a:r>
                <a:rPr lang="en-US" altLang="en-US" sz="2800" b="1" i="0">
                  <a:latin typeface="Calibri" panose="020F0502020204030204" pitchFamily="34" charset="0"/>
                  <a:sym typeface="Symbol" panose="05050102010706020507" pitchFamily="18" charset="2"/>
                </a:rPr>
                <a:t>-receptors &gt; #  -receptors</a:t>
              </a:r>
              <a:r>
                <a:rPr lang="en-US" altLang="en-US" sz="2800" b="1" i="0">
                  <a:latin typeface="Calibri" panose="020F0502020204030204" pitchFamily="34" charset="0"/>
                </a:rPr>
                <a:t> </a:t>
              </a:r>
            </a:p>
          </p:txBody>
        </p:sp>
        <p:sp>
          <p:nvSpPr>
            <p:cNvPr id="25608" name="Text Box 9"/>
            <p:cNvSpPr txBox="1">
              <a:spLocks noChangeArrowheads="1"/>
            </p:cNvSpPr>
            <p:nvPr/>
          </p:nvSpPr>
          <p:spPr bwMode="auto">
            <a:xfrm>
              <a:off x="987" y="2405"/>
              <a:ext cx="401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2800" b="1" i="0">
                  <a:latin typeface="Calibri" panose="020F0502020204030204" pitchFamily="34" charset="0"/>
                  <a:sym typeface="Symbol" panose="05050102010706020507" pitchFamily="18" charset="2"/>
                </a:rPr>
                <a:t>  </a:t>
              </a:r>
              <a:r>
                <a:rPr lang="en-US" altLang="en-US" sz="2800" b="1" i="0">
                  <a:latin typeface="Calibri" panose="020F0502020204030204" pitchFamily="34" charset="0"/>
                </a:rPr>
                <a:t>Adrenaline promotes vasoconstriction</a:t>
              </a:r>
            </a:p>
          </p:txBody>
        </p:sp>
      </p:grpSp>
      <p:sp>
        <p:nvSpPr>
          <p:cNvPr id="9" name="Rectangle 2"/>
          <p:cNvSpPr>
            <a:spLocks noChangeArrowheads="1"/>
          </p:cNvSpPr>
          <p:nvPr/>
        </p:nvSpPr>
        <p:spPr bwMode="auto">
          <a:xfrm>
            <a:off x="0" y="609600"/>
            <a:ext cx="10287000" cy="8382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IV – Nervous control</a:t>
            </a:r>
            <a:endParaRPr lang="en-GB" sz="4800" b="1" i="0" dirty="0">
              <a:solidFill>
                <a:schemeClr val="tx2"/>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9858" name="Rectangle 2"/>
          <p:cNvSpPr>
            <a:spLocks noChangeArrowheads="1"/>
          </p:cNvSpPr>
          <p:nvPr/>
        </p:nvSpPr>
        <p:spPr bwMode="auto">
          <a:xfrm>
            <a:off x="0" y="457200"/>
            <a:ext cx="10287000" cy="990600"/>
          </a:xfrm>
          <a:prstGeom prst="rect">
            <a:avLst/>
          </a:prstGeom>
          <a:noFill/>
          <a:ln w="9525">
            <a:noFill/>
            <a:miter lim="800000"/>
            <a:headEnd/>
            <a:tailEnd/>
          </a:ln>
          <a:effectLst/>
        </p:spPr>
        <p:txBody>
          <a:bodyPr anchor="ctr"/>
          <a:lstStyle/>
          <a:p>
            <a:pPr algn="ctr">
              <a:defRPr/>
            </a:pPr>
            <a:r>
              <a:rPr lang="en-GB" sz="4400" b="1" i="0" dirty="0">
                <a:solidFill>
                  <a:srgbClr val="FFFF00"/>
                </a:solidFill>
                <a:latin typeface="Calibri" panose="020F0502020204030204" pitchFamily="34" charset="0"/>
              </a:rPr>
              <a:t>Importance of control of </a:t>
            </a:r>
            <a:br>
              <a:rPr lang="en-GB" sz="4400" b="1" i="0" dirty="0">
                <a:solidFill>
                  <a:srgbClr val="FFFF00"/>
                </a:solidFill>
                <a:latin typeface="Calibri" panose="020F0502020204030204" pitchFamily="34" charset="0"/>
              </a:rPr>
            </a:br>
            <a:r>
              <a:rPr lang="en-GB" sz="4400" b="1" i="0" dirty="0">
                <a:solidFill>
                  <a:srgbClr val="FFFF00"/>
                </a:solidFill>
                <a:latin typeface="Calibri" panose="020F0502020204030204" pitchFamily="34" charset="0"/>
              </a:rPr>
              <a:t>tissue (local) blood flow</a:t>
            </a:r>
            <a:endParaRPr lang="en-GB" sz="4400" i="0" dirty="0">
              <a:solidFill>
                <a:srgbClr val="FFFF00"/>
              </a:solidFill>
              <a:latin typeface="Calibri" panose="020F0502020204030204" pitchFamily="34" charset="0"/>
            </a:endParaRPr>
          </a:p>
        </p:txBody>
      </p:sp>
      <p:sp>
        <p:nvSpPr>
          <p:cNvPr id="2169859" name="Rectangle 3"/>
          <p:cNvSpPr>
            <a:spLocks noChangeArrowheads="1"/>
          </p:cNvSpPr>
          <p:nvPr/>
        </p:nvSpPr>
        <p:spPr bwMode="auto">
          <a:xfrm>
            <a:off x="266700" y="1828800"/>
            <a:ext cx="9677400" cy="4648200"/>
          </a:xfrm>
          <a:prstGeom prst="rect">
            <a:avLst/>
          </a:prstGeom>
          <a:noFill/>
          <a:ln w="9525">
            <a:noFill/>
            <a:miter lim="800000"/>
            <a:headEnd/>
            <a:tailEnd/>
          </a:ln>
          <a:effectLst/>
        </p:spPr>
        <p:txBody>
          <a:bodyPr/>
          <a:lstStyle/>
          <a:p>
            <a:pPr marL="342900" indent="-342900">
              <a:spcBef>
                <a:spcPct val="20000"/>
              </a:spcBef>
              <a:buClr>
                <a:srgbClr val="FFFF00"/>
              </a:buClr>
              <a:buSzPct val="75000"/>
              <a:buFont typeface="Monotype Sorts" pitchFamily="2" charset="2"/>
              <a:buBlip>
                <a:blip r:embed="rId3"/>
              </a:buBlip>
              <a:defRPr/>
            </a:pPr>
            <a:r>
              <a:rPr lang="en-GB" sz="2700" b="1" i="0" dirty="0">
                <a:solidFill>
                  <a:srgbClr val="66FFFF"/>
                </a:solidFill>
                <a:latin typeface="Calibri" panose="020F0502020204030204" pitchFamily="34" charset="0"/>
              </a:rPr>
              <a:t>Each tissue receives only a fraction of the total cardiac output.</a:t>
            </a:r>
          </a:p>
          <a:p>
            <a:pPr marL="342900" indent="-342900">
              <a:spcBef>
                <a:spcPct val="20000"/>
              </a:spcBef>
              <a:buClr>
                <a:srgbClr val="FFFF00"/>
              </a:buClr>
              <a:buSzPct val="75000"/>
              <a:buFont typeface="Monotype Sorts" pitchFamily="2" charset="2"/>
              <a:buBlip>
                <a:blip r:embed="rId3"/>
              </a:buBlip>
              <a:defRPr/>
            </a:pPr>
            <a:endParaRPr lang="en-GB" sz="2700" b="1" i="0" dirty="0">
              <a:solidFill>
                <a:srgbClr val="66FFFF"/>
              </a:solidFill>
              <a:latin typeface="Calibri" panose="020F0502020204030204" pitchFamily="34" charset="0"/>
            </a:endParaRPr>
          </a:p>
          <a:p>
            <a:pPr marL="342900" indent="-342900">
              <a:spcBef>
                <a:spcPct val="20000"/>
              </a:spcBef>
              <a:buClr>
                <a:srgbClr val="FFFF00"/>
              </a:buClr>
              <a:buSzPct val="75000"/>
              <a:buFont typeface="Wingdings" pitchFamily="2" charset="2"/>
              <a:buBlip>
                <a:blip r:embed="rId3"/>
              </a:buBlip>
              <a:defRPr/>
            </a:pPr>
            <a:r>
              <a:rPr lang="en-GB" sz="2700" b="1" i="0" dirty="0">
                <a:solidFill>
                  <a:srgbClr val="66FFFF"/>
                </a:solidFill>
                <a:latin typeface="Calibri" panose="020F0502020204030204" pitchFamily="34" charset="0"/>
              </a:rPr>
              <a:t>Each tissue must receive sufficient blood flow for its metabolic needs or necrosis will occur.</a:t>
            </a:r>
          </a:p>
          <a:p>
            <a:pPr marL="342900" indent="-342900">
              <a:spcBef>
                <a:spcPct val="20000"/>
              </a:spcBef>
              <a:buClr>
                <a:srgbClr val="FFFF00"/>
              </a:buClr>
              <a:buSzPct val="75000"/>
              <a:buFont typeface="Wingdings" pitchFamily="2" charset="2"/>
              <a:buBlip>
                <a:blip r:embed="rId3"/>
              </a:buBlip>
              <a:defRPr/>
            </a:pPr>
            <a:endParaRPr lang="en-GB" sz="2700" b="1" i="0" dirty="0">
              <a:solidFill>
                <a:srgbClr val="66FFFF"/>
              </a:solidFill>
              <a:latin typeface="Calibri" panose="020F0502020204030204" pitchFamily="34" charset="0"/>
            </a:endParaRPr>
          </a:p>
          <a:p>
            <a:pPr marL="342900" indent="-342900">
              <a:spcBef>
                <a:spcPct val="20000"/>
              </a:spcBef>
              <a:buClr>
                <a:srgbClr val="FFFF00"/>
              </a:buClr>
              <a:buSzPct val="75000"/>
              <a:buFont typeface="Wingdings" pitchFamily="2" charset="2"/>
              <a:buBlip>
                <a:blip r:embed="rId3"/>
              </a:buBlip>
              <a:defRPr/>
            </a:pPr>
            <a:r>
              <a:rPr lang="en-GB" sz="2700" b="1" i="0" dirty="0">
                <a:solidFill>
                  <a:srgbClr val="66FFFF"/>
                </a:solidFill>
                <a:latin typeface="Calibri" panose="020F0502020204030204" pitchFamily="34" charset="0"/>
              </a:rPr>
              <a:t>Increasing cardiac output increases the work done by the heart to pump blood.</a:t>
            </a:r>
          </a:p>
          <a:p>
            <a:pPr marL="342900" indent="-342900">
              <a:spcBef>
                <a:spcPct val="20000"/>
              </a:spcBef>
              <a:buClr>
                <a:srgbClr val="FFFF00"/>
              </a:buClr>
              <a:buSzPct val="75000"/>
              <a:buFont typeface="Wingdings" pitchFamily="2" charset="2"/>
              <a:buNone/>
              <a:defRPr/>
            </a:pPr>
            <a:endParaRPr lang="en-GB" sz="2700" b="1" i="0" dirty="0">
              <a:solidFill>
                <a:srgbClr val="66FFFF"/>
              </a:solidFill>
              <a:latin typeface="Calibri" panose="020F0502020204030204" pitchFamily="34" charset="0"/>
            </a:endParaRPr>
          </a:p>
          <a:p>
            <a:pPr marL="342900" indent="-342900">
              <a:spcBef>
                <a:spcPct val="20000"/>
              </a:spcBef>
              <a:buClr>
                <a:srgbClr val="FFFF00"/>
              </a:buClr>
              <a:buSzPct val="75000"/>
              <a:buFont typeface="Wingdings" pitchFamily="2" charset="2"/>
              <a:buBlip>
                <a:blip r:embed="rId3"/>
              </a:buBlip>
              <a:defRPr/>
            </a:pPr>
            <a:r>
              <a:rPr lang="en-GB" sz="2700" b="1" i="0" dirty="0">
                <a:solidFill>
                  <a:srgbClr val="66FFFF"/>
                </a:solidFill>
                <a:latin typeface="Calibri" panose="020F0502020204030204" pitchFamily="34" charset="0"/>
              </a:rPr>
              <a:t>By controlling tissue perfusion so each tissue receives just enough blood, cardiac output and heart work are minimised.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0" y="304800"/>
            <a:ext cx="10287000" cy="838200"/>
          </a:xfrm>
          <a:prstGeom prst="rect">
            <a:avLst/>
          </a:prstGeom>
          <a:noFill/>
          <a:ln w="9525">
            <a:noFill/>
            <a:miter lim="800000"/>
            <a:headEnd/>
            <a:tailEnd/>
          </a:ln>
          <a:effectLst/>
        </p:spPr>
        <p:txBody>
          <a:bodyPr anchor="ctr"/>
          <a:lstStyle/>
          <a:p>
            <a:pPr algn="ctr">
              <a:defRPr/>
            </a:pPr>
            <a:r>
              <a:rPr lang="en-GB" sz="4400" b="1" i="0" dirty="0">
                <a:solidFill>
                  <a:schemeClr val="tx2"/>
                </a:solidFill>
                <a:latin typeface="Calibri" panose="020F0502020204030204" pitchFamily="34" charset="0"/>
              </a:rPr>
              <a:t>IV – Nervous control</a:t>
            </a:r>
            <a:endParaRPr lang="en-GB" sz="4800" b="1" i="0" dirty="0">
              <a:solidFill>
                <a:schemeClr val="tx2"/>
              </a:solidFill>
              <a:latin typeface="Calibri" panose="020F0502020204030204" pitchFamily="34" charset="0"/>
            </a:endParaRPr>
          </a:p>
        </p:txBody>
      </p:sp>
      <p:sp>
        <p:nvSpPr>
          <p:cNvPr id="24579" name="Rectangle 14"/>
          <p:cNvSpPr>
            <a:spLocks noChangeArrowheads="1"/>
          </p:cNvSpPr>
          <p:nvPr/>
        </p:nvSpPr>
        <p:spPr bwMode="auto">
          <a:xfrm>
            <a:off x="190500" y="1223355"/>
            <a:ext cx="990600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a:buFont typeface="Wingdings" pitchFamily="2" charset="2"/>
              <a:buChar char="q"/>
            </a:pPr>
            <a:r>
              <a:rPr lang="en-US" altLang="en-US" b="1" i="0" dirty="0">
                <a:solidFill>
                  <a:srgbClr val="00FFFF"/>
                </a:solidFill>
                <a:latin typeface="Calibri" pitchFamily="34" charset="0"/>
                <a:ea typeface="Majalla UI"/>
                <a:cs typeface="Calibri" pitchFamily="34" charset="0"/>
              </a:rPr>
              <a:t>Parasympathetic stimulation of the </a:t>
            </a:r>
            <a:r>
              <a:rPr lang="en-US" altLang="en-US" b="1" i="0" dirty="0" smtClean="0">
                <a:solidFill>
                  <a:srgbClr val="00FFFF"/>
                </a:solidFill>
                <a:latin typeface="Calibri" pitchFamily="34" charset="0"/>
                <a:ea typeface="Majalla UI"/>
                <a:cs typeface="Calibri" pitchFamily="34" charset="0"/>
              </a:rPr>
              <a:t>heart causes </a:t>
            </a:r>
            <a:r>
              <a:rPr lang="en-US" altLang="en-US" b="1" i="0" dirty="0">
                <a:solidFill>
                  <a:srgbClr val="00FFFF"/>
                </a:solidFill>
                <a:latin typeface="Calibri" pitchFamily="34" charset="0"/>
                <a:ea typeface="Majalla UI"/>
                <a:cs typeface="Calibri" pitchFamily="34" charset="0"/>
              </a:rPr>
              <a:t>modest coronary vasodilation (due to the direct effects of released acetylcholine on the coronaries). </a:t>
            </a:r>
            <a:endParaRPr lang="en-US" altLang="en-US" b="1" i="0" dirty="0" smtClean="0">
              <a:solidFill>
                <a:srgbClr val="00FFFF"/>
              </a:solidFill>
              <a:latin typeface="Calibri" pitchFamily="34" charset="0"/>
              <a:ea typeface="Majalla UI"/>
              <a:cs typeface="Calibri" pitchFamily="34" charset="0"/>
            </a:endParaRPr>
          </a:p>
          <a:p>
            <a:endParaRPr lang="en-US" altLang="en-US" b="1" i="0" dirty="0">
              <a:solidFill>
                <a:srgbClr val="00FFFF"/>
              </a:solidFill>
              <a:latin typeface="Calibri" pitchFamily="34" charset="0"/>
              <a:ea typeface="Majalla UI"/>
              <a:cs typeface="Calibri" pitchFamily="34" charset="0"/>
            </a:endParaRPr>
          </a:p>
          <a:p>
            <a:pPr marL="457200" indent="-457200">
              <a:buFont typeface="Wingdings" pitchFamily="2" charset="2"/>
              <a:buChar char="q"/>
            </a:pPr>
            <a:r>
              <a:rPr lang="en-US" altLang="en-US" b="1" i="0" dirty="0">
                <a:solidFill>
                  <a:srgbClr val="00FF00"/>
                </a:solidFill>
                <a:latin typeface="Calibri" pitchFamily="34" charset="0"/>
                <a:ea typeface="Majalla UI"/>
                <a:cs typeface="Calibri" pitchFamily="34" charset="0"/>
              </a:rPr>
              <a:t>However, if parasympathetic activation of the heart results in a significant decrease in myocardial oxygen demand due to a reduction in heart rate, then intrinsic metabolic mechanisms will increase coronary vascular resistance by constricting the vessels. </a:t>
            </a:r>
            <a:endParaRPr lang="en-US" altLang="en-US" b="1" i="0" dirty="0" smtClean="0">
              <a:solidFill>
                <a:srgbClr val="00FF00"/>
              </a:solidFill>
              <a:latin typeface="Calibri" pitchFamily="34" charset="0"/>
              <a:ea typeface="Majalla UI"/>
              <a:cs typeface="Calibri" pitchFamily="34" charset="0"/>
            </a:endParaRPr>
          </a:p>
          <a:p>
            <a:endParaRPr lang="en-US" altLang="en-US" b="1" i="0" dirty="0" smtClean="0">
              <a:solidFill>
                <a:srgbClr val="00FFFF"/>
              </a:solidFill>
              <a:latin typeface="Calibri" pitchFamily="34" charset="0"/>
              <a:ea typeface="Majalla UI"/>
              <a:cs typeface="Calibri" pitchFamily="34" charset="0"/>
            </a:endParaRPr>
          </a:p>
          <a:p>
            <a:pPr marL="1200150" lvl="1" indent="-457200" eaLnBrk="1" hangingPunct="1">
              <a:lnSpc>
                <a:spcPct val="80000"/>
              </a:lnSpc>
              <a:buFont typeface="Wingdings" pitchFamily="2" charset="2"/>
              <a:buChar char="q"/>
            </a:pPr>
            <a:r>
              <a:rPr lang="en-US" altLang="en-US" b="1" i="0" dirty="0">
                <a:solidFill>
                  <a:srgbClr val="FFC000"/>
                </a:solidFill>
                <a:latin typeface="Calibri" pitchFamily="34" charset="0"/>
                <a:ea typeface="Majalla UI"/>
                <a:cs typeface="Calibri" pitchFamily="34" charset="0"/>
              </a:rPr>
              <a:t>In summary, </a:t>
            </a:r>
            <a:r>
              <a:rPr lang="en-US" altLang="en-US" b="1" i="0" dirty="0" smtClean="0">
                <a:solidFill>
                  <a:srgbClr val="FFC000"/>
                </a:solidFill>
                <a:latin typeface="Calibri" pitchFamily="34" charset="0"/>
                <a:ea typeface="Majalla UI"/>
                <a:cs typeface="Calibri" pitchFamily="34" charset="0"/>
              </a:rPr>
              <a:t>sympathetic </a:t>
            </a:r>
            <a:r>
              <a:rPr lang="en-US" altLang="en-US" b="1" i="0" dirty="0">
                <a:solidFill>
                  <a:srgbClr val="FFC000"/>
                </a:solidFill>
                <a:latin typeface="Calibri" pitchFamily="34" charset="0"/>
                <a:ea typeface="Majalla UI"/>
                <a:cs typeface="Calibri" pitchFamily="34" charset="0"/>
              </a:rPr>
              <a:t>activation to the heart results in coronary vasodilation and increased coronary flow due to increased metabolic activity (increased heart rate, contractility).</a:t>
            </a:r>
          </a:p>
          <a:p>
            <a:pPr marL="1200150" lvl="1" indent="-457200" eaLnBrk="1" hangingPunct="1">
              <a:lnSpc>
                <a:spcPct val="80000"/>
              </a:lnSpc>
              <a:buFont typeface="Wingdings" pitchFamily="2" charset="2"/>
              <a:buChar char="q"/>
            </a:pPr>
            <a:r>
              <a:rPr lang="en-US" altLang="en-US" b="1" i="0" dirty="0">
                <a:solidFill>
                  <a:srgbClr val="FFC000"/>
                </a:solidFill>
                <a:latin typeface="Calibri" pitchFamily="34" charset="0"/>
                <a:ea typeface="Majalla UI"/>
                <a:cs typeface="Calibri" pitchFamily="34" charset="0"/>
              </a:rPr>
              <a:t>Parasympathetic activation of the heart results in a significant decrease in myocardial oxygen demand due to a reduction in heart rate,  and so decreases coronary blood flow.</a:t>
            </a:r>
          </a:p>
          <a:p>
            <a:pPr marL="457200" indent="-457200">
              <a:buFont typeface="Wingdings" pitchFamily="2" charset="2"/>
              <a:buChar char="q"/>
            </a:pPr>
            <a:endParaRPr lang="en-US" altLang="en-US" b="1" i="0" dirty="0">
              <a:solidFill>
                <a:srgbClr val="00FFFF"/>
              </a:solidFill>
              <a:latin typeface="Calibri" pitchFamily="34" charset="0"/>
              <a:ea typeface="Majalla UI"/>
              <a:cs typeface="Calibri" pitchFamily="34" charset="0"/>
            </a:endParaRPr>
          </a:p>
        </p:txBody>
      </p:sp>
    </p:spTree>
    <p:extLst>
      <p:ext uri="{BB962C8B-B14F-4D97-AF65-F5344CB8AC3E}">
        <p14:creationId xmlns:p14="http://schemas.microsoft.com/office/powerpoint/2010/main" val="1498222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0" y="76200"/>
            <a:ext cx="10287000" cy="838200"/>
          </a:xfrm>
          <a:prstGeom prst="rect">
            <a:avLst/>
          </a:prstGeom>
          <a:noFill/>
          <a:ln w="9525">
            <a:noFill/>
            <a:miter lim="800000"/>
            <a:headEnd/>
            <a:tailEnd/>
          </a:ln>
          <a:effectLst/>
        </p:spPr>
        <p:txBody>
          <a:bodyPr anchor="ctr"/>
          <a:lstStyle/>
          <a:p>
            <a:pPr algn="ctr">
              <a:defRPr/>
            </a:pPr>
            <a:r>
              <a:rPr lang="en-GB" sz="4200" b="1" i="0" dirty="0" smtClean="0">
                <a:solidFill>
                  <a:schemeClr val="tx2"/>
                </a:solidFill>
                <a:latin typeface="Calibri" panose="020F0502020204030204" pitchFamily="34" charset="0"/>
              </a:rPr>
              <a:t>Risk factors for coronary artery disease (CAD)</a:t>
            </a:r>
            <a:endParaRPr lang="en-GB" sz="4200" b="1" i="0" dirty="0">
              <a:solidFill>
                <a:schemeClr val="tx2"/>
              </a:solidFill>
              <a:latin typeface="Calibri" panose="020F0502020204030204" pitchFamily="34" charset="0"/>
            </a:endParaRPr>
          </a:p>
        </p:txBody>
      </p:sp>
      <p:sp>
        <p:nvSpPr>
          <p:cNvPr id="24579" name="Rectangle 14"/>
          <p:cNvSpPr>
            <a:spLocks noChangeArrowheads="1"/>
          </p:cNvSpPr>
          <p:nvPr/>
        </p:nvSpPr>
        <p:spPr bwMode="auto">
          <a:xfrm>
            <a:off x="342900" y="1290459"/>
            <a:ext cx="4648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3200" b="1" i="0" dirty="0" smtClean="0">
                <a:solidFill>
                  <a:srgbClr val="FF66FF"/>
                </a:solidFill>
                <a:latin typeface="Calibri" pitchFamily="34" charset="0"/>
                <a:cs typeface="Calibri" pitchFamily="34" charset="0"/>
              </a:rPr>
              <a:t>Conventional </a:t>
            </a:r>
            <a:r>
              <a:rPr lang="en-US" altLang="en-US" sz="3200" b="1" i="0" dirty="0">
                <a:solidFill>
                  <a:srgbClr val="FF66FF"/>
                </a:solidFill>
                <a:latin typeface="Calibri" pitchFamily="34" charset="0"/>
                <a:cs typeface="Calibri" pitchFamily="34" charset="0"/>
              </a:rPr>
              <a:t>risk </a:t>
            </a:r>
            <a:r>
              <a:rPr lang="en-US" altLang="en-US" sz="3200" b="1" i="0" dirty="0" smtClean="0">
                <a:solidFill>
                  <a:srgbClr val="FF66FF"/>
                </a:solidFill>
                <a:latin typeface="Calibri" pitchFamily="34" charset="0"/>
                <a:cs typeface="Calibri" pitchFamily="34" charset="0"/>
              </a:rPr>
              <a:t>factors</a:t>
            </a:r>
          </a:p>
          <a:p>
            <a:pPr eaLnBrk="1" hangingPunct="1"/>
            <a:endParaRPr lang="en-US" altLang="en-US" sz="3200" b="1" i="0" dirty="0">
              <a:solidFill>
                <a:srgbClr val="00FFFF"/>
              </a:solidFill>
              <a:latin typeface="Calibri" pitchFamily="34" charset="0"/>
              <a:cs typeface="Calibri" pitchFamily="34" charset="0"/>
            </a:endParaRPr>
          </a:p>
          <a:p>
            <a:pPr marL="342900" indent="-342900" eaLnBrk="1" hangingPunct="1">
              <a:buFont typeface="Wingdings" pitchFamily="2" charset="2"/>
              <a:buChar char="q"/>
            </a:pPr>
            <a:r>
              <a:rPr lang="en-US" altLang="en-US" b="1" i="0" u="sng" dirty="0">
                <a:solidFill>
                  <a:srgbClr val="00FFFF"/>
                </a:solidFill>
                <a:latin typeface="Calibri" pitchFamily="34" charset="0"/>
                <a:cs typeface="Calibri" pitchFamily="34" charset="0"/>
              </a:rPr>
              <a:t>Older age</a:t>
            </a:r>
            <a:r>
              <a:rPr lang="en-US" altLang="en-US" b="1" i="0" dirty="0">
                <a:solidFill>
                  <a:srgbClr val="00FFFF"/>
                </a:solidFill>
                <a:latin typeface="Calibri" pitchFamily="34" charset="0"/>
                <a:cs typeface="Calibri" pitchFamily="34" charset="0"/>
              </a:rPr>
              <a:t>: Over age 45 years in men and over age 55 years in women</a:t>
            </a:r>
          </a:p>
          <a:p>
            <a:pPr marL="342900" indent="-342900" eaLnBrk="1" hangingPunct="1">
              <a:buFont typeface="Wingdings" pitchFamily="2" charset="2"/>
              <a:buChar char="q"/>
            </a:pPr>
            <a:endParaRPr lang="en-US" altLang="en-US" b="1" i="0" u="sng" dirty="0" smtClean="0">
              <a:solidFill>
                <a:srgbClr val="00FFFF"/>
              </a:solidFill>
              <a:latin typeface="Calibri" pitchFamily="34" charset="0"/>
              <a:cs typeface="Calibri" pitchFamily="34" charset="0"/>
            </a:endParaRPr>
          </a:p>
          <a:p>
            <a:pPr marL="342900" indent="-342900" eaLnBrk="1" hangingPunct="1">
              <a:buFont typeface="Wingdings" pitchFamily="2" charset="2"/>
              <a:buChar char="q"/>
            </a:pPr>
            <a:r>
              <a:rPr lang="en-US" altLang="en-US" b="1" i="0" u="sng" dirty="0" smtClean="0">
                <a:solidFill>
                  <a:srgbClr val="00FFFF"/>
                </a:solidFill>
                <a:latin typeface="Calibri" pitchFamily="34" charset="0"/>
                <a:cs typeface="Calibri" pitchFamily="34" charset="0"/>
              </a:rPr>
              <a:t>Family </a:t>
            </a:r>
            <a:r>
              <a:rPr lang="en-US" altLang="en-US" b="1" i="0" u="sng" dirty="0">
                <a:solidFill>
                  <a:srgbClr val="00FFFF"/>
                </a:solidFill>
                <a:latin typeface="Calibri" pitchFamily="34" charset="0"/>
                <a:cs typeface="Calibri" pitchFamily="34" charset="0"/>
              </a:rPr>
              <a:t>history </a:t>
            </a:r>
            <a:r>
              <a:rPr lang="en-US" altLang="en-US" b="1" i="0" dirty="0">
                <a:solidFill>
                  <a:srgbClr val="00FFFF"/>
                </a:solidFill>
                <a:latin typeface="Calibri" pitchFamily="34" charset="0"/>
                <a:cs typeface="Calibri" pitchFamily="34" charset="0"/>
              </a:rPr>
              <a:t>of early heart </a:t>
            </a:r>
            <a:r>
              <a:rPr lang="en-US" altLang="en-US" b="1" i="0" dirty="0" smtClean="0">
                <a:solidFill>
                  <a:srgbClr val="00FFFF"/>
                </a:solidFill>
                <a:latin typeface="Calibri" pitchFamily="34" charset="0"/>
                <a:cs typeface="Calibri" pitchFamily="34" charset="0"/>
              </a:rPr>
              <a:t>disease.</a:t>
            </a:r>
          </a:p>
          <a:p>
            <a:pPr marL="342900" indent="-342900" eaLnBrk="1" hangingPunct="1">
              <a:buFont typeface="Wingdings" pitchFamily="2" charset="2"/>
              <a:buChar char="q"/>
            </a:pPr>
            <a:endParaRPr lang="en-US" altLang="en-US" b="1" i="0" dirty="0">
              <a:solidFill>
                <a:srgbClr val="00FFFF"/>
              </a:solidFill>
              <a:latin typeface="Calibri" pitchFamily="34" charset="0"/>
              <a:cs typeface="Calibri" pitchFamily="34" charset="0"/>
            </a:endParaRPr>
          </a:p>
          <a:p>
            <a:pPr marL="342900" indent="-342900" eaLnBrk="1" hangingPunct="1">
              <a:buFont typeface="Wingdings" pitchFamily="2" charset="2"/>
              <a:buChar char="q"/>
            </a:pPr>
            <a:r>
              <a:rPr lang="en-US" altLang="en-US" b="1" i="0" u="sng" dirty="0">
                <a:solidFill>
                  <a:srgbClr val="00FFFF"/>
                </a:solidFill>
                <a:latin typeface="Calibri" pitchFamily="34" charset="0"/>
                <a:cs typeface="Calibri" pitchFamily="34" charset="0"/>
              </a:rPr>
              <a:t>Race</a:t>
            </a:r>
            <a:r>
              <a:rPr lang="en-US" altLang="en-US" b="1" i="0" dirty="0">
                <a:solidFill>
                  <a:srgbClr val="00FFFF"/>
                </a:solidFill>
                <a:latin typeface="Calibri" pitchFamily="34" charset="0"/>
                <a:cs typeface="Calibri" pitchFamily="34" charset="0"/>
              </a:rPr>
              <a:t>: Among persons with CAD, the cardiovascular death rate for African Americans is reported to be particularly </a:t>
            </a:r>
            <a:r>
              <a:rPr lang="en-US" altLang="en-US" b="1" i="0" dirty="0" smtClean="0">
                <a:solidFill>
                  <a:srgbClr val="00FFFF"/>
                </a:solidFill>
                <a:latin typeface="Calibri" pitchFamily="34" charset="0"/>
                <a:cs typeface="Calibri" pitchFamily="34" charset="0"/>
              </a:rPr>
              <a:t>high</a:t>
            </a:r>
            <a:r>
              <a:rPr lang="en-US" altLang="en-US" b="1" i="0" dirty="0">
                <a:solidFill>
                  <a:srgbClr val="00FFFF"/>
                </a:solidFill>
                <a:latin typeface="Calibri" pitchFamily="34" charset="0"/>
                <a:cs typeface="Calibri" pitchFamily="34" charset="0"/>
              </a:rPr>
              <a:t>.</a:t>
            </a:r>
          </a:p>
          <a:p>
            <a:pPr eaLnBrk="1" hangingPunct="1"/>
            <a:endParaRPr lang="en-US" altLang="en-US" b="1" i="0" dirty="0">
              <a:solidFill>
                <a:srgbClr val="00FFFF"/>
              </a:solidFill>
              <a:latin typeface="Calibri" pitchFamily="34" charset="0"/>
              <a:cs typeface="Calibri" pitchFamily="34" charset="0"/>
            </a:endParaRPr>
          </a:p>
        </p:txBody>
      </p:sp>
      <p:pic>
        <p:nvPicPr>
          <p:cNvPr id="5122" name="Picture 2" descr="Image result for coronary artery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990600"/>
            <a:ext cx="4762500" cy="2797969"/>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4045059"/>
            <a:ext cx="3995676" cy="2367409"/>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4585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0" y="381000"/>
            <a:ext cx="10287000" cy="838200"/>
          </a:xfrm>
          <a:prstGeom prst="rect">
            <a:avLst/>
          </a:prstGeom>
          <a:noFill/>
          <a:ln w="9525">
            <a:noFill/>
            <a:miter lim="800000"/>
            <a:headEnd/>
            <a:tailEnd/>
          </a:ln>
          <a:effectLst/>
        </p:spPr>
        <p:txBody>
          <a:bodyPr anchor="ctr"/>
          <a:lstStyle/>
          <a:p>
            <a:pPr algn="ctr">
              <a:defRPr/>
            </a:pPr>
            <a:r>
              <a:rPr lang="en-GB" sz="4200" b="1" i="0" dirty="0" smtClean="0">
                <a:solidFill>
                  <a:schemeClr val="tx2"/>
                </a:solidFill>
                <a:latin typeface="Calibri" panose="020F0502020204030204" pitchFamily="34" charset="0"/>
              </a:rPr>
              <a:t>Risk factors for coronary artery disease (CAD)</a:t>
            </a:r>
            <a:endParaRPr lang="en-GB" sz="4200" b="1" i="0" dirty="0">
              <a:solidFill>
                <a:schemeClr val="tx2"/>
              </a:solidFill>
              <a:latin typeface="Calibri" panose="020F0502020204030204" pitchFamily="34" charset="0"/>
            </a:endParaRPr>
          </a:p>
        </p:txBody>
      </p:sp>
      <p:sp>
        <p:nvSpPr>
          <p:cNvPr id="24579" name="Rectangle 14"/>
          <p:cNvSpPr>
            <a:spLocks noChangeArrowheads="1"/>
          </p:cNvSpPr>
          <p:nvPr/>
        </p:nvSpPr>
        <p:spPr bwMode="auto">
          <a:xfrm>
            <a:off x="190500" y="1307842"/>
            <a:ext cx="9829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11480" eaLnBrk="1" fontAlgn="auto" hangingPunct="1">
              <a:spcAft>
                <a:spcPts val="0"/>
              </a:spcAft>
              <a:buFont typeface="Wingdings"/>
              <a:buNone/>
              <a:defRPr/>
            </a:pPr>
            <a:r>
              <a:rPr lang="en-US" sz="2800" b="1" i="0" dirty="0">
                <a:solidFill>
                  <a:srgbClr val="FF66FF"/>
                </a:solidFill>
                <a:latin typeface="Calibri" pitchFamily="34" charset="0"/>
                <a:cs typeface="Calibri" pitchFamily="34" charset="0"/>
              </a:rPr>
              <a:t>Modifiable risk </a:t>
            </a:r>
            <a:r>
              <a:rPr lang="en-US" sz="2800" b="1" i="0" dirty="0" smtClean="0">
                <a:solidFill>
                  <a:srgbClr val="FF66FF"/>
                </a:solidFill>
                <a:latin typeface="Calibri" pitchFamily="34" charset="0"/>
                <a:cs typeface="Calibri" pitchFamily="34" charset="0"/>
              </a:rPr>
              <a:t>factors</a:t>
            </a:r>
          </a:p>
          <a:p>
            <a:pPr marL="411480" eaLnBrk="1" fontAlgn="auto" hangingPunct="1">
              <a:spcAft>
                <a:spcPts val="0"/>
              </a:spcAft>
              <a:buFont typeface="Wingdings"/>
              <a:buNone/>
              <a:defRPr/>
            </a:pPr>
            <a:endParaRPr lang="en-US" sz="3200" b="1" i="0" dirty="0">
              <a:solidFill>
                <a:srgbClr val="FF66FF"/>
              </a:solidFill>
              <a:latin typeface="Calibri" pitchFamily="34" charset="0"/>
              <a:cs typeface="Calibri" pitchFamily="34" charset="0"/>
            </a:endParaRPr>
          </a:p>
          <a:p>
            <a:pPr marL="86868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High </a:t>
            </a:r>
            <a:r>
              <a:rPr lang="en-US" sz="2600" b="1" i="0" dirty="0">
                <a:solidFill>
                  <a:srgbClr val="00FFFF"/>
                </a:solidFill>
                <a:latin typeface="Calibri" pitchFamily="34" charset="0"/>
                <a:cs typeface="Calibri" pitchFamily="34" charset="0"/>
              </a:rPr>
              <a:t>blood cholesterol levels (specifically, low-density lipoprotein cholesterol [LDL-C])</a:t>
            </a:r>
          </a:p>
          <a:p>
            <a:pPr marL="86868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High </a:t>
            </a:r>
            <a:r>
              <a:rPr lang="en-US" sz="2600" b="1" i="0" dirty="0">
                <a:solidFill>
                  <a:srgbClr val="00FFFF"/>
                </a:solidFill>
                <a:latin typeface="Calibri" pitchFamily="34" charset="0"/>
                <a:cs typeface="Calibri" pitchFamily="34" charset="0"/>
              </a:rPr>
              <a:t>blood pressure</a:t>
            </a:r>
          </a:p>
          <a:p>
            <a:pPr marL="86868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Cigarette </a:t>
            </a:r>
            <a:r>
              <a:rPr lang="en-US" sz="2600" b="1" i="0" dirty="0">
                <a:solidFill>
                  <a:srgbClr val="00FFFF"/>
                </a:solidFill>
                <a:latin typeface="Calibri" pitchFamily="34" charset="0"/>
                <a:cs typeface="Calibri" pitchFamily="34" charset="0"/>
              </a:rPr>
              <a:t>smoking: Cessation of cigarette smoking constitutes the single most important preventive measure for CAD</a:t>
            </a:r>
          </a:p>
          <a:p>
            <a:pPr marL="86868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Diabetes mellitus</a:t>
            </a:r>
            <a:endParaRPr lang="en-US" sz="2600" b="1" i="0" dirty="0">
              <a:solidFill>
                <a:srgbClr val="00FFFF"/>
              </a:solidFill>
              <a:latin typeface="Calibri" pitchFamily="34" charset="0"/>
              <a:cs typeface="Calibri" pitchFamily="34" charset="0"/>
            </a:endParaRPr>
          </a:p>
          <a:p>
            <a:pPr marL="86868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Obesity</a:t>
            </a:r>
            <a:endParaRPr lang="en-US" sz="2600" b="1" i="0" dirty="0">
              <a:solidFill>
                <a:srgbClr val="00FFFF"/>
              </a:solidFill>
              <a:latin typeface="Calibri" pitchFamily="34" charset="0"/>
              <a:cs typeface="Calibri" pitchFamily="34" charset="0"/>
            </a:endParaRPr>
          </a:p>
          <a:p>
            <a:pPr marL="86868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Lack </a:t>
            </a:r>
            <a:r>
              <a:rPr lang="en-US" sz="2600" b="1" i="0" dirty="0">
                <a:solidFill>
                  <a:srgbClr val="00FFFF"/>
                </a:solidFill>
                <a:latin typeface="Calibri" pitchFamily="34" charset="0"/>
                <a:cs typeface="Calibri" pitchFamily="34" charset="0"/>
              </a:rPr>
              <a:t>of physical activity</a:t>
            </a:r>
          </a:p>
          <a:p>
            <a:pPr marL="86868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Metabolic </a:t>
            </a:r>
            <a:r>
              <a:rPr lang="en-US" sz="2600" b="1" i="0" dirty="0">
                <a:solidFill>
                  <a:srgbClr val="00FFFF"/>
                </a:solidFill>
                <a:latin typeface="Calibri" pitchFamily="34" charset="0"/>
                <a:cs typeface="Calibri" pitchFamily="34" charset="0"/>
              </a:rPr>
              <a:t>syndrome</a:t>
            </a:r>
          </a:p>
          <a:p>
            <a:pPr marL="868680" indent="-457200" eaLnBrk="1" fontAlgn="auto" hangingPunct="1">
              <a:spcAft>
                <a:spcPts val="0"/>
              </a:spcAft>
              <a:buFont typeface="Wingdings" pitchFamily="2" charset="2"/>
              <a:buChar char="q"/>
              <a:defRPr/>
            </a:pPr>
            <a:r>
              <a:rPr lang="en-US" sz="2600" b="1" i="0" dirty="0" smtClean="0">
                <a:solidFill>
                  <a:srgbClr val="00FFFF"/>
                </a:solidFill>
                <a:latin typeface="Calibri" pitchFamily="34" charset="0"/>
                <a:cs typeface="Calibri" pitchFamily="34" charset="0"/>
              </a:rPr>
              <a:t>Mental </a:t>
            </a:r>
            <a:r>
              <a:rPr lang="en-US" sz="2600" b="1" i="0" dirty="0">
                <a:solidFill>
                  <a:srgbClr val="00FFFF"/>
                </a:solidFill>
                <a:latin typeface="Calibri" pitchFamily="34" charset="0"/>
                <a:cs typeface="Calibri" pitchFamily="34" charset="0"/>
              </a:rPr>
              <a:t>stress and depression</a:t>
            </a:r>
          </a:p>
        </p:txBody>
      </p:sp>
    </p:spTree>
    <p:extLst>
      <p:ext uri="{BB962C8B-B14F-4D97-AF65-F5344CB8AC3E}">
        <p14:creationId xmlns:p14="http://schemas.microsoft.com/office/powerpoint/2010/main" val="2657164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14"/>
          <p:cNvSpPr>
            <a:spLocks noChangeArrowheads="1"/>
          </p:cNvSpPr>
          <p:nvPr/>
        </p:nvSpPr>
        <p:spPr bwMode="auto">
          <a:xfrm>
            <a:off x="342900" y="4737318"/>
            <a:ext cx="9448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11480" eaLnBrk="1" fontAlgn="auto" hangingPunct="1">
              <a:spcAft>
                <a:spcPts val="0"/>
              </a:spcAft>
              <a:buFont typeface="Wingdings"/>
              <a:buNone/>
              <a:defRPr/>
            </a:pPr>
            <a:r>
              <a:rPr lang="en-US" sz="2800" b="1" i="0" dirty="0">
                <a:solidFill>
                  <a:schemeClr val="tx2">
                    <a:satMod val="200000"/>
                  </a:schemeClr>
                </a:solidFill>
                <a:latin typeface="Calibri" pitchFamily="34" charset="0"/>
                <a:cs typeface="Calibri" pitchFamily="34" charset="0"/>
              </a:rPr>
              <a:t>Electrocardiographic changes during</a:t>
            </a:r>
            <a:br>
              <a:rPr lang="en-US" sz="2800" b="1" i="0" dirty="0">
                <a:solidFill>
                  <a:schemeClr val="tx2">
                    <a:satMod val="200000"/>
                  </a:schemeClr>
                </a:solidFill>
                <a:latin typeface="Calibri" pitchFamily="34" charset="0"/>
                <a:cs typeface="Calibri" pitchFamily="34" charset="0"/>
              </a:rPr>
            </a:br>
            <a:r>
              <a:rPr lang="en-US" sz="2800" b="1" i="0" dirty="0">
                <a:solidFill>
                  <a:schemeClr val="tx2">
                    <a:satMod val="200000"/>
                  </a:schemeClr>
                </a:solidFill>
                <a:latin typeface="Calibri" pitchFamily="34" charset="0"/>
                <a:cs typeface="Calibri" pitchFamily="34" charset="0"/>
              </a:rPr>
              <a:t>exercise test. </a:t>
            </a:r>
            <a:r>
              <a:rPr lang="en-US" sz="2800" i="0" dirty="0">
                <a:solidFill>
                  <a:schemeClr val="tx2">
                    <a:satMod val="200000"/>
                  </a:schemeClr>
                </a:solidFill>
                <a:latin typeface="Calibri" pitchFamily="34" charset="0"/>
                <a:cs typeface="Calibri" pitchFamily="34" charset="0"/>
              </a:rPr>
              <a:t>Upper trace – significant horizontal ST segment depression during exercise.</a:t>
            </a:r>
            <a:r>
              <a:rPr lang="en-US" sz="4000" i="0" dirty="0">
                <a:solidFill>
                  <a:schemeClr val="tx2">
                    <a:satMod val="200000"/>
                  </a:schemeClr>
                </a:solidFill>
                <a:latin typeface="Calibri" pitchFamily="34" charset="0"/>
                <a:cs typeface="Calibri" pitchFamily="34" charset="0"/>
              </a:rPr>
              <a:t/>
            </a:r>
            <a:br>
              <a:rPr lang="en-US" sz="4000" i="0" dirty="0">
                <a:solidFill>
                  <a:schemeClr val="tx2">
                    <a:satMod val="200000"/>
                  </a:schemeClr>
                </a:solidFill>
                <a:latin typeface="Calibri" pitchFamily="34" charset="0"/>
                <a:cs typeface="Calibri" pitchFamily="34" charset="0"/>
              </a:rPr>
            </a:br>
            <a:endParaRPr lang="en-US" b="1" i="0" dirty="0">
              <a:solidFill>
                <a:srgbClr val="00FFFF"/>
              </a:solidFill>
              <a:latin typeface="Calibri" pitchFamily="34" charset="0"/>
              <a:cs typeface="Calibri"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284287"/>
            <a:ext cx="6246813" cy="2754313"/>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26909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Image result for ECG of inferior 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3429000"/>
            <a:ext cx="8890000" cy="3244850"/>
          </a:xfrm>
          <a:prstGeom prst="rect">
            <a:avLst/>
          </a:prstGeom>
          <a:noFill/>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
        <p:nvSpPr>
          <p:cNvPr id="6" name="Rectangle 14"/>
          <p:cNvSpPr>
            <a:spLocks noChangeArrowheads="1"/>
          </p:cNvSpPr>
          <p:nvPr/>
        </p:nvSpPr>
        <p:spPr bwMode="auto">
          <a:xfrm>
            <a:off x="342900" y="2829580"/>
            <a:ext cx="70966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11480" algn="ctr" eaLnBrk="1" fontAlgn="auto" hangingPunct="1">
              <a:spcAft>
                <a:spcPts val="0"/>
              </a:spcAft>
              <a:buFont typeface="Wingdings"/>
              <a:buNone/>
              <a:defRPr/>
            </a:pPr>
            <a:r>
              <a:rPr lang="en-US" sz="2800" b="1" i="0" dirty="0">
                <a:solidFill>
                  <a:schemeClr val="tx2">
                    <a:satMod val="200000"/>
                  </a:schemeClr>
                </a:solidFill>
                <a:latin typeface="Calibri" pitchFamily="34" charset="0"/>
                <a:cs typeface="Calibri" pitchFamily="34" charset="0"/>
              </a:rPr>
              <a:t>Electrocardiographic </a:t>
            </a:r>
            <a:r>
              <a:rPr lang="en-US" sz="2800" b="1" i="0" dirty="0" smtClean="0">
                <a:solidFill>
                  <a:schemeClr val="tx2">
                    <a:satMod val="200000"/>
                  </a:schemeClr>
                </a:solidFill>
                <a:latin typeface="Calibri" pitchFamily="34" charset="0"/>
                <a:cs typeface="Calibri" pitchFamily="34" charset="0"/>
              </a:rPr>
              <a:t>changes in inferior MI</a:t>
            </a:r>
            <a:endParaRPr lang="en-US" b="1" i="0" dirty="0">
              <a:solidFill>
                <a:srgbClr val="00FFFF"/>
              </a:solidFill>
              <a:latin typeface="Calibri" pitchFamily="34" charset="0"/>
              <a:cs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159544"/>
            <a:ext cx="2416969" cy="2964656"/>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7839967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14300" y="2514600"/>
            <a:ext cx="1002030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marL="457200" indent="-457200">
              <a:spcBef>
                <a:spcPct val="20000"/>
              </a:spcBef>
              <a:buClr>
                <a:schemeClr val="tx2"/>
              </a:buClr>
              <a:buSzPct val="100000"/>
              <a:buBlip>
                <a:blip r:embed="rId2"/>
              </a:buBlip>
            </a:pPr>
            <a:r>
              <a:rPr lang="en-US" altLang="en-US" sz="2600" b="1" i="0" dirty="0" smtClean="0">
                <a:solidFill>
                  <a:schemeClr val="tx2"/>
                </a:solidFill>
                <a:latin typeface="Calibri" panose="020F0502020204030204" pitchFamily="34" charset="0"/>
              </a:rPr>
              <a:t>Describe the control of tissue blood flow and state its physiological importance. </a:t>
            </a:r>
          </a:p>
          <a:p>
            <a:pPr marL="457200" indent="-457200">
              <a:spcBef>
                <a:spcPct val="20000"/>
              </a:spcBef>
              <a:buClr>
                <a:schemeClr val="tx2"/>
              </a:buClr>
              <a:buSzPct val="100000"/>
              <a:buBlip>
                <a:blip r:embed="rId2"/>
              </a:buBlip>
            </a:pPr>
            <a:r>
              <a:rPr lang="en-US" altLang="en-US" sz="2600" b="1" i="0" dirty="0" smtClean="0">
                <a:solidFill>
                  <a:schemeClr val="tx2"/>
                </a:solidFill>
                <a:latin typeface="Calibri" panose="020F0502020204030204" pitchFamily="34" charset="0"/>
              </a:rPr>
              <a:t>Outline </a:t>
            </a:r>
            <a:r>
              <a:rPr lang="en-US" altLang="en-US" sz="2600" b="1" i="0" dirty="0" smtClean="0">
                <a:solidFill>
                  <a:schemeClr val="tx2"/>
                </a:solidFill>
                <a:latin typeface="Calibri" panose="020F0502020204030204" pitchFamily="34" charset="0"/>
              </a:rPr>
              <a:t>the distribution of cardiac output during rest and exercise.</a:t>
            </a:r>
          </a:p>
          <a:p>
            <a:pPr marL="457200" indent="-457200">
              <a:spcBef>
                <a:spcPct val="20000"/>
              </a:spcBef>
              <a:buClr>
                <a:schemeClr val="tx2"/>
              </a:buClr>
              <a:buSzPct val="100000"/>
              <a:buBlip>
                <a:blip r:embed="rId2"/>
              </a:buBlip>
            </a:pPr>
            <a:r>
              <a:rPr lang="en-US" altLang="en-US" sz="2600" b="1" i="0" dirty="0" smtClean="0">
                <a:solidFill>
                  <a:schemeClr val="tx2"/>
                </a:solidFill>
                <a:latin typeface="Calibri" panose="020F0502020204030204" pitchFamily="34" charset="0"/>
              </a:rPr>
              <a:t>Explain the mechanisms of intrinsic and extrinsic regulation of tissue blood flow.</a:t>
            </a:r>
          </a:p>
          <a:p>
            <a:pPr marL="457200" indent="-457200">
              <a:spcBef>
                <a:spcPct val="20000"/>
              </a:spcBef>
              <a:buClr>
                <a:schemeClr val="tx2"/>
              </a:buClr>
              <a:buSzPct val="100000"/>
              <a:buBlip>
                <a:blip r:embed="rId2"/>
              </a:buBlip>
            </a:pPr>
            <a:r>
              <a:rPr lang="en-US" altLang="en-US" sz="2600" b="1" i="0" dirty="0" smtClean="0">
                <a:solidFill>
                  <a:srgbClr val="FFFF00"/>
                </a:solidFill>
                <a:latin typeface="Calibri" panose="020F0502020204030204" pitchFamily="34" charset="0"/>
              </a:rPr>
              <a:t>Summarize the unique features of cardiac metabolism.</a:t>
            </a:r>
          </a:p>
          <a:p>
            <a:pPr marL="457200" indent="-457200">
              <a:buBlip>
                <a:blip r:embed="rId2"/>
              </a:buBlip>
            </a:pPr>
            <a:r>
              <a:rPr lang="en-US" altLang="en-US" sz="2600" b="1" i="0" dirty="0" smtClean="0">
                <a:solidFill>
                  <a:srgbClr val="FFFF00"/>
                </a:solidFill>
                <a:latin typeface="Calibri" panose="020F0502020204030204" pitchFamily="34" charset="0"/>
              </a:rPr>
              <a:t>Discuss </a:t>
            </a:r>
            <a:r>
              <a:rPr lang="en-US" altLang="en-US" sz="2600" b="1" i="0" dirty="0" err="1" smtClean="0">
                <a:solidFill>
                  <a:srgbClr val="FFFF00"/>
                </a:solidFill>
                <a:latin typeface="Calibri" panose="020F0502020204030204" pitchFamily="34" charset="0"/>
              </a:rPr>
              <a:t>autoregulation</a:t>
            </a:r>
            <a:r>
              <a:rPr lang="en-US" altLang="en-US" sz="2600" b="1" i="0" dirty="0">
                <a:solidFill>
                  <a:srgbClr val="FFFF00"/>
                </a:solidFill>
                <a:latin typeface="Calibri" panose="020F0502020204030204" pitchFamily="34" charset="0"/>
              </a:rPr>
              <a:t> and nervous </a:t>
            </a:r>
            <a:r>
              <a:rPr lang="en-US" altLang="en-US" sz="2600" b="1" i="0" dirty="0" smtClean="0">
                <a:solidFill>
                  <a:srgbClr val="FFFF00"/>
                </a:solidFill>
                <a:latin typeface="Calibri" panose="020F0502020204030204" pitchFamily="34" charset="0"/>
              </a:rPr>
              <a:t>control of coronary blood flow. </a:t>
            </a:r>
            <a:endParaRPr lang="en-US" altLang="en-US" sz="2600" b="1" i="0" dirty="0">
              <a:solidFill>
                <a:srgbClr val="FFFF00"/>
              </a:solidFill>
              <a:latin typeface="Calibri" panose="020F0502020204030204" pitchFamily="34" charset="0"/>
            </a:endParaRPr>
          </a:p>
          <a:p>
            <a:pPr marL="457200" indent="-457200">
              <a:buBlip>
                <a:blip r:embed="rId2"/>
              </a:buBlip>
            </a:pPr>
            <a:r>
              <a:rPr lang="en-US" altLang="en-US" sz="2600" b="1" i="0" dirty="0" smtClean="0">
                <a:solidFill>
                  <a:srgbClr val="FFFF00"/>
                </a:solidFill>
                <a:latin typeface="Calibri" panose="020F0502020204030204" pitchFamily="34" charset="0"/>
              </a:rPr>
              <a:t>List the risk factors for coronary artery disease and outline ECG changes in myocardial ischemia and myocardial infarction.</a:t>
            </a:r>
            <a:endParaRPr lang="en-US" altLang="en-US" sz="2600" b="1" i="0" dirty="0">
              <a:solidFill>
                <a:srgbClr val="FFFF00"/>
              </a:solidFill>
              <a:latin typeface="Calibri" panose="020F0502020204030204" pitchFamily="34" charset="0"/>
            </a:endParaRPr>
          </a:p>
        </p:txBody>
      </p:sp>
      <p:sp>
        <p:nvSpPr>
          <p:cNvPr id="6" name="Text Box 6"/>
          <p:cNvSpPr txBox="1">
            <a:spLocks noChangeArrowheads="1"/>
          </p:cNvSpPr>
          <p:nvPr/>
        </p:nvSpPr>
        <p:spPr bwMode="auto">
          <a:xfrm>
            <a:off x="0" y="457200"/>
            <a:ext cx="1028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algn="ctr">
              <a:spcBef>
                <a:spcPct val="50000"/>
              </a:spcBef>
            </a:pPr>
            <a:r>
              <a:rPr lang="en-US" altLang="en-US" sz="4400" b="1" i="0" dirty="0" smtClean="0">
                <a:solidFill>
                  <a:srgbClr val="00FFFF"/>
                </a:solidFill>
                <a:latin typeface="Calibri" panose="020F0502020204030204" pitchFamily="34" charset="0"/>
              </a:rPr>
              <a:t>Intended learning outcomes (ILOs)</a:t>
            </a:r>
            <a:endParaRPr lang="en-US" altLang="en-US" sz="4400" b="1" i="0" dirty="0">
              <a:solidFill>
                <a:srgbClr val="00FFFF"/>
              </a:solidFill>
              <a:latin typeface="Calibri" panose="020F0502020204030204" pitchFamily="34" charset="0"/>
            </a:endParaRPr>
          </a:p>
        </p:txBody>
      </p:sp>
      <p:sp>
        <p:nvSpPr>
          <p:cNvPr id="7" name="Text Box 7"/>
          <p:cNvSpPr txBox="1">
            <a:spLocks noChangeArrowheads="1"/>
          </p:cNvSpPr>
          <p:nvPr/>
        </p:nvSpPr>
        <p:spPr bwMode="auto">
          <a:xfrm>
            <a:off x="266700" y="1371600"/>
            <a:ext cx="9906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Trebuchet MS" panose="020B0603020202020204" pitchFamily="34" charset="0"/>
              </a:defRPr>
            </a:lvl1pPr>
            <a:lvl2pPr marL="742950" indent="-285750">
              <a:defRPr sz="2400" i="1">
                <a:solidFill>
                  <a:schemeClr val="tx1"/>
                </a:solidFill>
                <a:latin typeface="Trebuchet MS" panose="020B0603020202020204" pitchFamily="34" charset="0"/>
              </a:defRPr>
            </a:lvl2pPr>
            <a:lvl3pPr marL="1143000" indent="-228600">
              <a:defRPr sz="2400" i="1">
                <a:solidFill>
                  <a:schemeClr val="tx1"/>
                </a:solidFill>
                <a:latin typeface="Trebuchet MS" panose="020B0603020202020204" pitchFamily="34" charset="0"/>
              </a:defRPr>
            </a:lvl3pPr>
            <a:lvl4pPr marL="1600200" indent="-228600">
              <a:defRPr sz="2400" i="1">
                <a:solidFill>
                  <a:schemeClr val="tx1"/>
                </a:solidFill>
                <a:latin typeface="Trebuchet MS" panose="020B0603020202020204" pitchFamily="34" charset="0"/>
              </a:defRPr>
            </a:lvl4pPr>
            <a:lvl5pPr marL="2057400" indent="-228600">
              <a:defRPr sz="2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2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2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2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2400" i="1">
                <a:solidFill>
                  <a:schemeClr val="tx1"/>
                </a:solidFill>
                <a:latin typeface="Trebuchet MS" panose="020B0603020202020204" pitchFamily="34" charset="0"/>
              </a:defRPr>
            </a:lvl9pPr>
          </a:lstStyle>
          <a:p>
            <a:pPr eaLnBrk="1" hangingPunct="1"/>
            <a:r>
              <a:rPr lang="en-US" altLang="en-US" sz="2800" b="1" i="0" dirty="0">
                <a:solidFill>
                  <a:srgbClr val="FF99FF"/>
                </a:solidFill>
                <a:latin typeface="Calibri" panose="020F0502020204030204" pitchFamily="34" charset="0"/>
              </a:rPr>
              <a:t>After reviewing the PowerPoint </a:t>
            </a:r>
            <a:r>
              <a:rPr lang="en-US" altLang="en-US" sz="2800" b="1" i="0" dirty="0" smtClean="0">
                <a:solidFill>
                  <a:srgbClr val="FF99FF"/>
                </a:solidFill>
                <a:latin typeface="Calibri" panose="020F0502020204030204" pitchFamily="34" charset="0"/>
              </a:rPr>
              <a:t>presentation and the associated learning resources, </a:t>
            </a:r>
            <a:r>
              <a:rPr lang="en-US" altLang="en-US" sz="2800" b="1" i="0" dirty="0">
                <a:solidFill>
                  <a:srgbClr val="FF99FF"/>
                </a:solidFill>
                <a:latin typeface="Calibri" panose="020F0502020204030204" pitchFamily="34" charset="0"/>
              </a:rPr>
              <a:t>the student should be able to: </a:t>
            </a:r>
            <a:endParaRPr lang="en-US" altLang="en-US" sz="2800" b="1" dirty="0">
              <a:solidFill>
                <a:srgbClr val="FF99FF"/>
              </a:solidFill>
              <a:latin typeface="Calibri" panose="020F0502020204030204" pitchFamily="34" charset="0"/>
            </a:endParaRPr>
          </a:p>
        </p:txBody>
      </p:sp>
    </p:spTree>
    <p:extLst>
      <p:ext uri="{BB962C8B-B14F-4D97-AF65-F5344CB8AC3E}">
        <p14:creationId xmlns:p14="http://schemas.microsoft.com/office/powerpoint/2010/main" val="204857361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7620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FF00"/>
                </a:solidFill>
                <a:effectLst>
                  <a:outerShdw blurRad="38100" dist="38100" dir="2700000" algn="tl">
                    <a:srgbClr val="000000"/>
                  </a:outerShdw>
                </a:effectLst>
                <a:latin typeface="Calibri" panose="020F0502020204030204" pitchFamily="34" charset="0"/>
              </a:rPr>
              <a:t>Thank You</a:t>
            </a:r>
            <a:endParaRPr lang="en-US" sz="16600" dirty="0">
              <a:latin typeface="Calibri" panose="020F0502020204030204" pitchFamily="34" charset="0"/>
            </a:endParaRPr>
          </a:p>
        </p:txBody>
      </p:sp>
    </p:spTree>
    <p:extLst>
      <p:ext uri="{BB962C8B-B14F-4D97-AF65-F5344CB8AC3E}">
        <p14:creationId xmlns:p14="http://schemas.microsoft.com/office/powerpoint/2010/main" val="11315872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232525" y="727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GB" altLang="en-US" sz="2400" i="0">
              <a:solidFill>
                <a:srgbClr val="FFFFFF"/>
              </a:solidFill>
              <a:latin typeface="Calibri" panose="020F0502020204030204" pitchFamily="34" charset="0"/>
            </a:endParaRPr>
          </a:p>
        </p:txBody>
      </p:sp>
      <p:sp>
        <p:nvSpPr>
          <p:cNvPr id="1468419" name="Rectangle 3"/>
          <p:cNvSpPr>
            <a:spLocks noChangeArrowheads="1"/>
          </p:cNvSpPr>
          <p:nvPr/>
        </p:nvSpPr>
        <p:spPr bwMode="auto">
          <a:xfrm>
            <a:off x="0" y="533400"/>
            <a:ext cx="10287000" cy="838200"/>
          </a:xfrm>
          <a:prstGeom prst="rect">
            <a:avLst/>
          </a:prstGeom>
          <a:noFill/>
          <a:ln w="9525">
            <a:noFill/>
            <a:miter lim="800000"/>
            <a:headEnd/>
            <a:tailEnd/>
          </a:ln>
          <a:effectLst/>
        </p:spPr>
        <p:txBody>
          <a:bodyPr anchor="ctr"/>
          <a:lstStyle/>
          <a:p>
            <a:pPr algn="ctr">
              <a:defRPr/>
            </a:pPr>
            <a:r>
              <a:rPr lang="en-GB" sz="4000" b="1" i="0" dirty="0">
                <a:solidFill>
                  <a:srgbClr val="FFFF00"/>
                </a:solidFill>
                <a:latin typeface="Calibri" panose="020F0502020204030204" pitchFamily="34" charset="0"/>
              </a:rPr>
              <a:t>Distribution of cardiac </a:t>
            </a:r>
            <a:r>
              <a:rPr lang="en-GB" sz="4000" b="1" i="0" dirty="0" smtClean="0">
                <a:solidFill>
                  <a:srgbClr val="FFFF00"/>
                </a:solidFill>
                <a:latin typeface="Calibri" panose="020F0502020204030204" pitchFamily="34" charset="0"/>
              </a:rPr>
              <a:t>output</a:t>
            </a:r>
          </a:p>
          <a:p>
            <a:pPr algn="ctr">
              <a:defRPr/>
            </a:pPr>
            <a:r>
              <a:rPr lang="en-GB" sz="4000" b="1" i="0" dirty="0" smtClean="0">
                <a:solidFill>
                  <a:srgbClr val="FFFF00"/>
                </a:solidFill>
                <a:latin typeface="Calibri" panose="020F0502020204030204" pitchFamily="34" charset="0"/>
              </a:rPr>
              <a:t>during </a:t>
            </a:r>
            <a:r>
              <a:rPr lang="en-GB" sz="4000" b="1" i="0" dirty="0">
                <a:solidFill>
                  <a:srgbClr val="FFFF00"/>
                </a:solidFill>
                <a:latin typeface="Calibri" panose="020F0502020204030204" pitchFamily="34" charset="0"/>
              </a:rPr>
              <a:t>rest and exercise</a:t>
            </a:r>
          </a:p>
        </p:txBody>
      </p:sp>
      <p:pic>
        <p:nvPicPr>
          <p:cNvPr id="8196" name="Picture 4" descr="gr1lf1315b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13" y="1830387"/>
            <a:ext cx="56784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ChangeArrowheads="1"/>
          </p:cNvSpPr>
          <p:nvPr/>
        </p:nvSpPr>
        <p:spPr bwMode="auto">
          <a:xfrm>
            <a:off x="4533900" y="1830387"/>
            <a:ext cx="2209800" cy="4781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endParaRPr lang="en-US" altLang="en-US" sz="2000" i="0">
              <a:solidFill>
                <a:srgbClr val="FFFFFF"/>
              </a:solidFill>
              <a:latin typeface="Calibri" panose="020F0502020204030204" pitchFamily="34" charset="0"/>
            </a:endParaRPr>
          </a:p>
        </p:txBody>
      </p:sp>
      <p:grpSp>
        <p:nvGrpSpPr>
          <p:cNvPr id="8198" name="Group 6"/>
          <p:cNvGrpSpPr>
            <a:grpSpLocks/>
          </p:cNvGrpSpPr>
          <p:nvPr/>
        </p:nvGrpSpPr>
        <p:grpSpPr bwMode="auto">
          <a:xfrm>
            <a:off x="4953000" y="1676400"/>
            <a:ext cx="4446588" cy="4787895"/>
            <a:chOff x="2517" y="797"/>
            <a:chExt cx="2801" cy="3137"/>
          </a:xfrm>
        </p:grpSpPr>
        <p:sp>
          <p:nvSpPr>
            <p:cNvPr id="8202" name="Text Box 7"/>
            <p:cNvSpPr txBox="1">
              <a:spLocks noChangeArrowheads="1"/>
            </p:cNvSpPr>
            <p:nvPr/>
          </p:nvSpPr>
          <p:spPr bwMode="auto">
            <a:xfrm>
              <a:off x="2517" y="1254"/>
              <a:ext cx="1140" cy="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1900" i="0">
                  <a:solidFill>
                    <a:srgbClr val="FFFFFF"/>
                  </a:solidFill>
                  <a:latin typeface="Calibri" panose="020F0502020204030204" pitchFamily="34" charset="0"/>
                </a:rPr>
                <a:t>Brain</a:t>
              </a:r>
            </a:p>
            <a:p>
              <a:pPr eaLnBrk="1" hangingPunct="1"/>
              <a:endParaRPr lang="en-US" altLang="en-US" sz="1900" i="0">
                <a:solidFill>
                  <a:srgbClr val="FFFFFF"/>
                </a:solidFill>
                <a:latin typeface="Calibri" panose="020F0502020204030204" pitchFamily="34" charset="0"/>
              </a:endParaRPr>
            </a:p>
            <a:p>
              <a:pPr eaLnBrk="1" hangingPunct="1">
                <a:lnSpc>
                  <a:spcPct val="110000"/>
                </a:lnSpc>
              </a:pPr>
              <a:r>
                <a:rPr lang="en-US" altLang="en-US" sz="1900" i="0">
                  <a:solidFill>
                    <a:srgbClr val="FFFFFF"/>
                  </a:solidFill>
                  <a:latin typeface="Calibri" panose="020F0502020204030204" pitchFamily="34" charset="0"/>
                </a:rPr>
                <a:t>Heart</a:t>
              </a:r>
            </a:p>
            <a:p>
              <a:pPr eaLnBrk="1" hangingPunct="1">
                <a:lnSpc>
                  <a:spcPct val="110000"/>
                </a:lnSpc>
              </a:pPr>
              <a:endParaRPr lang="en-US" altLang="en-US" sz="1900" i="0">
                <a:solidFill>
                  <a:srgbClr val="FFFFFF"/>
                </a:solidFill>
                <a:latin typeface="Calibri" panose="020F0502020204030204" pitchFamily="34" charset="0"/>
              </a:endParaRPr>
            </a:p>
            <a:p>
              <a:pPr eaLnBrk="1" hangingPunct="1">
                <a:lnSpc>
                  <a:spcPct val="110000"/>
                </a:lnSpc>
              </a:pPr>
              <a:r>
                <a:rPr lang="en-US" altLang="en-US" sz="1900" i="0">
                  <a:solidFill>
                    <a:srgbClr val="FFFFFF"/>
                  </a:solidFill>
                  <a:latin typeface="Calibri" panose="020F0502020204030204" pitchFamily="34" charset="0"/>
                </a:rPr>
                <a:t>Liver/Gut</a:t>
              </a:r>
            </a:p>
            <a:p>
              <a:pPr eaLnBrk="1" hangingPunct="1">
                <a:lnSpc>
                  <a:spcPct val="90000"/>
                </a:lnSpc>
              </a:pPr>
              <a:endParaRPr lang="en-US" altLang="en-US" sz="1900" i="0">
                <a:solidFill>
                  <a:srgbClr val="FFFFFF"/>
                </a:solidFill>
                <a:latin typeface="Calibri" panose="020F0502020204030204" pitchFamily="34" charset="0"/>
              </a:endParaRPr>
            </a:p>
            <a:p>
              <a:pPr eaLnBrk="1" hangingPunct="1">
                <a:lnSpc>
                  <a:spcPct val="95000"/>
                </a:lnSpc>
              </a:pPr>
              <a:r>
                <a:rPr lang="en-US" altLang="en-US" sz="1900" i="0">
                  <a:solidFill>
                    <a:srgbClr val="FFFFFF"/>
                  </a:solidFill>
                  <a:latin typeface="Calibri" panose="020F0502020204030204" pitchFamily="34" charset="0"/>
                </a:rPr>
                <a:t>Kidneys</a:t>
              </a:r>
            </a:p>
            <a:p>
              <a:pPr eaLnBrk="1" hangingPunct="1">
                <a:lnSpc>
                  <a:spcPct val="95000"/>
                </a:lnSpc>
              </a:pPr>
              <a:endParaRPr lang="en-US" altLang="en-US" sz="1900" i="0">
                <a:solidFill>
                  <a:srgbClr val="FFFFFF"/>
                </a:solidFill>
                <a:latin typeface="Calibri" panose="020F0502020204030204" pitchFamily="34" charset="0"/>
              </a:endParaRPr>
            </a:p>
            <a:p>
              <a:pPr eaLnBrk="1" hangingPunct="1">
                <a:lnSpc>
                  <a:spcPct val="95000"/>
                </a:lnSpc>
              </a:pPr>
              <a:r>
                <a:rPr lang="en-US" altLang="en-US" sz="1900" i="0">
                  <a:solidFill>
                    <a:srgbClr val="FFFFFF"/>
                  </a:solidFill>
                  <a:latin typeface="Calibri" panose="020F0502020204030204" pitchFamily="34" charset="0"/>
                </a:rPr>
                <a:t>Skeletal Muscle</a:t>
              </a:r>
            </a:p>
            <a:p>
              <a:pPr eaLnBrk="1" hangingPunct="1"/>
              <a:endParaRPr lang="en-US" altLang="en-US" sz="1900" i="0">
                <a:solidFill>
                  <a:srgbClr val="FFFFFF"/>
                </a:solidFill>
                <a:latin typeface="Calibri" panose="020F0502020204030204" pitchFamily="34" charset="0"/>
              </a:endParaRPr>
            </a:p>
            <a:p>
              <a:pPr eaLnBrk="1" hangingPunct="1">
                <a:lnSpc>
                  <a:spcPct val="90000"/>
                </a:lnSpc>
              </a:pPr>
              <a:r>
                <a:rPr lang="en-US" altLang="en-US" sz="1900" i="0">
                  <a:solidFill>
                    <a:srgbClr val="FFFFFF"/>
                  </a:solidFill>
                  <a:latin typeface="Calibri" panose="020F0502020204030204" pitchFamily="34" charset="0"/>
                </a:rPr>
                <a:t>Skin</a:t>
              </a:r>
            </a:p>
            <a:p>
              <a:pPr eaLnBrk="1" hangingPunct="1">
                <a:lnSpc>
                  <a:spcPct val="90000"/>
                </a:lnSpc>
              </a:pPr>
              <a:endParaRPr lang="en-US" altLang="en-US" sz="1900" i="0">
                <a:solidFill>
                  <a:srgbClr val="FFFFFF"/>
                </a:solidFill>
                <a:latin typeface="Calibri" panose="020F0502020204030204" pitchFamily="34" charset="0"/>
              </a:endParaRPr>
            </a:p>
            <a:p>
              <a:pPr eaLnBrk="1" hangingPunct="1">
                <a:lnSpc>
                  <a:spcPct val="90000"/>
                </a:lnSpc>
              </a:pPr>
              <a:r>
                <a:rPr lang="en-US" altLang="en-US" sz="1800" i="0">
                  <a:solidFill>
                    <a:srgbClr val="FFFFFF"/>
                  </a:solidFill>
                  <a:latin typeface="Calibri" panose="020F0502020204030204" pitchFamily="34" charset="0"/>
                </a:rPr>
                <a:t>Skeleton/Fat</a:t>
              </a:r>
            </a:p>
          </p:txBody>
        </p:sp>
        <p:sp>
          <p:nvSpPr>
            <p:cNvPr id="8203" name="Text Box 8"/>
            <p:cNvSpPr txBox="1">
              <a:spLocks noChangeArrowheads="1"/>
            </p:cNvSpPr>
            <p:nvPr/>
          </p:nvSpPr>
          <p:spPr bwMode="auto">
            <a:xfrm>
              <a:off x="3681" y="798"/>
              <a:ext cx="71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000" i="0">
                  <a:solidFill>
                    <a:srgbClr val="FFFFFF"/>
                  </a:solidFill>
                  <a:latin typeface="Calibri" panose="020F0502020204030204" pitchFamily="34" charset="0"/>
                </a:rPr>
                <a:t>Rest</a:t>
              </a:r>
            </a:p>
            <a:p>
              <a:pPr algn="ctr" eaLnBrk="1" hangingPunct="1"/>
              <a:r>
                <a:rPr lang="en-US" altLang="en-US" sz="2000" i="0">
                  <a:solidFill>
                    <a:srgbClr val="FFFFFF"/>
                  </a:solidFill>
                  <a:latin typeface="Calibri" panose="020F0502020204030204" pitchFamily="34" charset="0"/>
                </a:rPr>
                <a:t>(5 L/min)</a:t>
              </a:r>
            </a:p>
          </p:txBody>
        </p:sp>
        <p:sp>
          <p:nvSpPr>
            <p:cNvPr id="8204" name="Text Box 9"/>
            <p:cNvSpPr txBox="1">
              <a:spLocks noChangeArrowheads="1"/>
            </p:cNvSpPr>
            <p:nvPr/>
          </p:nvSpPr>
          <p:spPr bwMode="auto">
            <a:xfrm>
              <a:off x="4521" y="797"/>
              <a:ext cx="797"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eaLnBrk="1" hangingPunct="1"/>
              <a:r>
                <a:rPr lang="en-US" altLang="en-US" sz="2000" i="0">
                  <a:solidFill>
                    <a:srgbClr val="FFFFFF"/>
                  </a:solidFill>
                  <a:latin typeface="Calibri" panose="020F0502020204030204" pitchFamily="34" charset="0"/>
                </a:rPr>
                <a:t>Exercise</a:t>
              </a:r>
            </a:p>
            <a:p>
              <a:pPr algn="ctr" eaLnBrk="1" hangingPunct="1"/>
              <a:r>
                <a:rPr lang="en-US" altLang="en-US" sz="2000" i="0">
                  <a:solidFill>
                    <a:srgbClr val="FFFFFF"/>
                  </a:solidFill>
                  <a:latin typeface="Calibri" panose="020F0502020204030204" pitchFamily="34" charset="0"/>
                </a:rPr>
                <a:t>(25 L/min)</a:t>
              </a:r>
            </a:p>
          </p:txBody>
        </p:sp>
        <p:sp>
          <p:nvSpPr>
            <p:cNvPr id="8205" name="Text Box 10"/>
            <p:cNvSpPr txBox="1">
              <a:spLocks noChangeArrowheads="1"/>
            </p:cNvSpPr>
            <p:nvPr/>
          </p:nvSpPr>
          <p:spPr bwMode="auto">
            <a:xfrm>
              <a:off x="3727" y="1252"/>
              <a:ext cx="608" cy="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solidFill>
                    <a:srgbClr val="FFFFFF"/>
                  </a:solidFill>
                  <a:latin typeface="Calibri" panose="020F0502020204030204" pitchFamily="34" charset="0"/>
                </a:rPr>
                <a:t>13-15%</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4-5%</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20-25%</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20%</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15-20%</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3-6%</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10-15%</a:t>
              </a:r>
            </a:p>
          </p:txBody>
        </p:sp>
        <p:sp>
          <p:nvSpPr>
            <p:cNvPr id="8206" name="Line 11"/>
            <p:cNvSpPr>
              <a:spLocks noChangeShapeType="1"/>
            </p:cNvSpPr>
            <p:nvPr/>
          </p:nvSpPr>
          <p:spPr bwMode="auto">
            <a:xfrm>
              <a:off x="2517" y="1253"/>
              <a:ext cx="27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FFFF"/>
                </a:solidFill>
                <a:latin typeface="Calibri" panose="020F0502020204030204" pitchFamily="34" charset="0"/>
              </a:endParaRPr>
            </a:p>
          </p:txBody>
        </p:sp>
        <p:sp>
          <p:nvSpPr>
            <p:cNvPr id="8207" name="Line 12"/>
            <p:cNvSpPr>
              <a:spLocks noChangeShapeType="1"/>
            </p:cNvSpPr>
            <p:nvPr/>
          </p:nvSpPr>
          <p:spPr bwMode="auto">
            <a:xfrm>
              <a:off x="2517" y="3884"/>
              <a:ext cx="27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FFFF"/>
                </a:solidFill>
                <a:latin typeface="Calibri" panose="020F0502020204030204" pitchFamily="34" charset="0"/>
              </a:endParaRPr>
            </a:p>
          </p:txBody>
        </p:sp>
        <p:sp>
          <p:nvSpPr>
            <p:cNvPr id="8208" name="Line 13"/>
            <p:cNvSpPr>
              <a:spLocks noChangeShapeType="1"/>
            </p:cNvSpPr>
            <p:nvPr/>
          </p:nvSpPr>
          <p:spPr bwMode="auto">
            <a:xfrm>
              <a:off x="4468" y="845"/>
              <a:ext cx="0" cy="30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FFFF"/>
                </a:solidFill>
                <a:latin typeface="Calibri" panose="020F0502020204030204" pitchFamily="34" charset="0"/>
              </a:endParaRPr>
            </a:p>
          </p:txBody>
        </p:sp>
        <p:sp>
          <p:nvSpPr>
            <p:cNvPr id="8209" name="Line 14"/>
            <p:cNvSpPr>
              <a:spLocks noChangeShapeType="1"/>
            </p:cNvSpPr>
            <p:nvPr/>
          </p:nvSpPr>
          <p:spPr bwMode="auto">
            <a:xfrm>
              <a:off x="3651" y="845"/>
              <a:ext cx="0" cy="30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400">
                <a:solidFill>
                  <a:srgbClr val="FFFFFF"/>
                </a:solidFill>
                <a:latin typeface="Calibri" panose="020F0502020204030204" pitchFamily="34" charset="0"/>
              </a:endParaRPr>
            </a:p>
          </p:txBody>
        </p:sp>
      </p:grpSp>
      <p:grpSp>
        <p:nvGrpSpPr>
          <p:cNvPr id="3" name="Group 15"/>
          <p:cNvGrpSpPr>
            <a:grpSpLocks/>
          </p:cNvGrpSpPr>
          <p:nvPr/>
        </p:nvGrpSpPr>
        <p:grpSpPr bwMode="auto">
          <a:xfrm>
            <a:off x="8123238" y="2363787"/>
            <a:ext cx="1120876" cy="4093062"/>
            <a:chOff x="4513" y="1252"/>
            <a:chExt cx="707" cy="2864"/>
          </a:xfrm>
        </p:grpSpPr>
        <p:sp>
          <p:nvSpPr>
            <p:cNvPr id="8200" name="Text Box 16"/>
            <p:cNvSpPr txBox="1">
              <a:spLocks noChangeArrowheads="1"/>
            </p:cNvSpPr>
            <p:nvPr/>
          </p:nvSpPr>
          <p:spPr bwMode="auto">
            <a:xfrm>
              <a:off x="4608" y="1252"/>
              <a:ext cx="612" cy="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000" i="0">
                  <a:solidFill>
                    <a:srgbClr val="FFFFFF"/>
                  </a:solidFill>
                  <a:latin typeface="Calibri" panose="020F0502020204030204" pitchFamily="34" charset="0"/>
                </a:rPr>
                <a:t>3-4%</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4-5%</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3-5%</a:t>
              </a: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2-4%</a:t>
              </a:r>
            </a:p>
            <a:p>
              <a:pPr eaLnBrk="1" hangingPunct="1"/>
              <a:endParaRPr lang="en-US" altLang="en-US" sz="2000" i="0">
                <a:solidFill>
                  <a:srgbClr val="FFFFFF"/>
                </a:solidFill>
                <a:latin typeface="Calibri" panose="020F0502020204030204" pitchFamily="34" charset="0"/>
              </a:endParaRPr>
            </a:p>
            <a:p>
              <a:pPr eaLnBrk="1" hangingPunct="1"/>
              <a:r>
                <a:rPr lang="en-US" altLang="en-US" sz="2000" b="1" i="0">
                  <a:solidFill>
                    <a:srgbClr val="FFFFFF"/>
                  </a:solidFill>
                  <a:latin typeface="Calibri" panose="020F0502020204030204" pitchFamily="34" charset="0"/>
                </a:rPr>
                <a:t>80-85%</a:t>
              </a:r>
            </a:p>
            <a:p>
              <a:pPr eaLnBrk="1" hangingPunct="1"/>
              <a:endParaRPr lang="en-US" altLang="en-US" sz="2000" b="1" i="0">
                <a:solidFill>
                  <a:srgbClr val="FFFFFF"/>
                </a:solidFill>
                <a:latin typeface="Calibri" panose="020F0502020204030204" pitchFamily="34" charset="0"/>
              </a:endParaRPr>
            </a:p>
            <a:p>
              <a:pPr eaLnBrk="1" hangingPunct="1"/>
              <a:endParaRPr lang="en-US" altLang="en-US" sz="2000" i="0">
                <a:solidFill>
                  <a:srgbClr val="FFFFFF"/>
                </a:solidFill>
                <a:latin typeface="Calibri" panose="020F0502020204030204" pitchFamily="34" charset="0"/>
              </a:endParaRPr>
            </a:p>
            <a:p>
              <a:pPr eaLnBrk="1" hangingPunct="1"/>
              <a:endParaRPr lang="en-US" altLang="en-US" sz="2000" i="0">
                <a:solidFill>
                  <a:srgbClr val="FFFFFF"/>
                </a:solidFill>
                <a:latin typeface="Calibri" panose="020F0502020204030204" pitchFamily="34" charset="0"/>
              </a:endParaRPr>
            </a:p>
            <a:p>
              <a:pPr eaLnBrk="1" hangingPunct="1"/>
              <a:r>
                <a:rPr lang="en-US" altLang="en-US" sz="2000" i="0">
                  <a:solidFill>
                    <a:srgbClr val="FFFFFF"/>
                  </a:solidFill>
                  <a:latin typeface="Calibri" panose="020F0502020204030204" pitchFamily="34" charset="0"/>
                </a:rPr>
                <a:t>1-2%</a:t>
              </a:r>
            </a:p>
          </p:txBody>
        </p:sp>
        <p:sp>
          <p:nvSpPr>
            <p:cNvPr id="8201" name="AutoShape 17"/>
            <p:cNvSpPr>
              <a:spLocks/>
            </p:cNvSpPr>
            <p:nvPr/>
          </p:nvSpPr>
          <p:spPr bwMode="auto">
            <a:xfrm>
              <a:off x="4513" y="2841"/>
              <a:ext cx="91" cy="544"/>
            </a:xfrm>
            <a:prstGeom prst="rightBrace">
              <a:avLst>
                <a:gd name="adj1" fmla="val 4981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endParaRPr lang="en-US" altLang="en-US">
                <a:solidFill>
                  <a:srgbClr val="FFFFFF"/>
                </a:solidFill>
                <a:latin typeface="Calibri" panose="020F050202020403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3538" name="Rectangle 2"/>
          <p:cNvSpPr>
            <a:spLocks noChangeArrowheads="1"/>
          </p:cNvSpPr>
          <p:nvPr/>
        </p:nvSpPr>
        <p:spPr bwMode="auto">
          <a:xfrm>
            <a:off x="266700" y="1371600"/>
            <a:ext cx="9753600" cy="4724400"/>
          </a:xfrm>
          <a:prstGeom prst="rect">
            <a:avLst/>
          </a:prstGeom>
          <a:noFill/>
          <a:ln w="9525">
            <a:noFill/>
            <a:miter lim="800000"/>
            <a:headEnd/>
            <a:tailEnd/>
          </a:ln>
          <a:effectLst/>
        </p:spPr>
        <p:txBody>
          <a:bodyPr/>
          <a:lstStyle/>
          <a:p>
            <a:pPr marL="377825" indent="-377825">
              <a:spcBef>
                <a:spcPct val="20000"/>
              </a:spcBef>
              <a:buClr>
                <a:srgbClr val="FFFF00"/>
              </a:buClr>
              <a:buSzPct val="75000"/>
              <a:buFont typeface="Wingdings" pitchFamily="2" charset="2"/>
              <a:buBlip>
                <a:blip r:embed="rId3"/>
              </a:buBlip>
              <a:defRPr/>
            </a:pPr>
            <a:r>
              <a:rPr lang="en-GB" sz="3000" b="1" i="0" dirty="0">
                <a:solidFill>
                  <a:srgbClr val="66FFFF"/>
                </a:solidFill>
                <a:latin typeface="Calibri" panose="020F0502020204030204" pitchFamily="34" charset="0"/>
              </a:rPr>
              <a:t>Intrinsic regulation of blood flow (</a:t>
            </a:r>
            <a:r>
              <a:rPr lang="en-GB" sz="3000" b="1" i="0" dirty="0" err="1">
                <a:solidFill>
                  <a:srgbClr val="66FFFF"/>
                </a:solidFill>
                <a:latin typeface="Calibri" panose="020F0502020204030204" pitchFamily="34" charset="0"/>
              </a:rPr>
              <a:t>autoregulation</a:t>
            </a:r>
            <a:r>
              <a:rPr lang="en-GB" sz="3000" b="1" i="0" dirty="0" smtClean="0">
                <a:solidFill>
                  <a:srgbClr val="66FFFF"/>
                </a:solidFill>
                <a:latin typeface="Calibri" panose="020F0502020204030204" pitchFamily="34" charset="0"/>
              </a:rPr>
              <a:t>).</a:t>
            </a:r>
          </a:p>
          <a:p>
            <a:pPr marL="377825" indent="-377825">
              <a:spcBef>
                <a:spcPct val="20000"/>
              </a:spcBef>
              <a:buClr>
                <a:srgbClr val="FFFF00"/>
              </a:buClr>
              <a:buSzPct val="75000"/>
              <a:buFont typeface="Wingdings" pitchFamily="2" charset="2"/>
              <a:buBlip>
                <a:blip r:embed="rId3"/>
              </a:buBlip>
              <a:defRPr/>
            </a:pPr>
            <a:endParaRPr lang="en-GB" sz="3000" b="1" i="0" dirty="0">
              <a:solidFill>
                <a:srgbClr val="66FFFF"/>
              </a:solidFill>
              <a:latin typeface="Calibri" panose="020F0502020204030204" pitchFamily="34" charset="0"/>
            </a:endParaRPr>
          </a:p>
          <a:p>
            <a:pPr marL="377825" indent="-377825">
              <a:spcBef>
                <a:spcPct val="20000"/>
              </a:spcBef>
              <a:buClr>
                <a:srgbClr val="FFFF00"/>
              </a:buClr>
              <a:buSzPct val="75000"/>
              <a:buBlip>
                <a:blip r:embed="rId3"/>
              </a:buBlip>
              <a:defRPr/>
            </a:pPr>
            <a:r>
              <a:rPr lang="en-GB" sz="3000" b="1" i="0" dirty="0">
                <a:solidFill>
                  <a:srgbClr val="00FF00"/>
                </a:solidFill>
                <a:latin typeface="Calibri" panose="020F0502020204030204" pitchFamily="34" charset="0"/>
              </a:rPr>
              <a:t>Paracrine regulation of blood flow: paracrine regulators are molecules produced by one tissue and help to regulate another tissue of the same region.</a:t>
            </a:r>
          </a:p>
          <a:p>
            <a:pPr marL="377825" indent="-377825">
              <a:spcBef>
                <a:spcPct val="20000"/>
              </a:spcBef>
              <a:buClr>
                <a:srgbClr val="FFFF00"/>
              </a:buClr>
              <a:buSzPct val="75000"/>
              <a:buFont typeface="Wingdings" pitchFamily="2" charset="2"/>
              <a:buBlip>
                <a:blip r:embed="rId3"/>
              </a:buBlip>
              <a:defRPr/>
            </a:pPr>
            <a:endParaRPr lang="en-GB" sz="3000" b="1" i="0" dirty="0" smtClean="0">
              <a:solidFill>
                <a:srgbClr val="FF66FF"/>
              </a:solidFill>
              <a:latin typeface="Calibri" panose="020F0502020204030204" pitchFamily="34" charset="0"/>
            </a:endParaRPr>
          </a:p>
          <a:p>
            <a:pPr marL="377825" indent="-377825">
              <a:spcBef>
                <a:spcPct val="20000"/>
              </a:spcBef>
              <a:buClr>
                <a:srgbClr val="FFFF00"/>
              </a:buClr>
              <a:buSzPct val="75000"/>
              <a:buFont typeface="Wingdings" pitchFamily="2" charset="2"/>
              <a:buBlip>
                <a:blip r:embed="rId3"/>
              </a:buBlip>
              <a:defRPr/>
            </a:pPr>
            <a:r>
              <a:rPr lang="en-GB" sz="3000" b="1" i="0" dirty="0" smtClean="0">
                <a:solidFill>
                  <a:srgbClr val="FF66FF"/>
                </a:solidFill>
                <a:latin typeface="Calibri" panose="020F0502020204030204" pitchFamily="34" charset="0"/>
              </a:rPr>
              <a:t>Extrinsic </a:t>
            </a:r>
            <a:r>
              <a:rPr lang="en-GB" sz="3000" b="1" i="0" dirty="0">
                <a:solidFill>
                  <a:srgbClr val="FF66FF"/>
                </a:solidFill>
                <a:latin typeface="Calibri" panose="020F0502020204030204" pitchFamily="34" charset="0"/>
              </a:rPr>
              <a:t>regulation of blood flow: neural and hormonal regulation. Thus, extrinsic regulation of blood flow refers to control by the autonomic nervous system and endocrine system).</a:t>
            </a:r>
          </a:p>
          <a:p>
            <a:pPr marL="377825" indent="-377825">
              <a:spcBef>
                <a:spcPct val="20000"/>
              </a:spcBef>
              <a:buClr>
                <a:srgbClr val="FFFF00"/>
              </a:buClr>
              <a:buSzPct val="75000"/>
              <a:buFont typeface="Wingdings" pitchFamily="2" charset="2"/>
              <a:buBlip>
                <a:blip r:embed="rId3"/>
              </a:buBlip>
              <a:defRPr/>
            </a:pPr>
            <a:endParaRPr lang="en-GB" sz="3000" b="1" i="0" dirty="0">
              <a:solidFill>
                <a:srgbClr val="FF66FF"/>
              </a:solidFill>
              <a:latin typeface="Calibri" panose="020F0502020204030204" pitchFamily="34" charset="0"/>
            </a:endParaRPr>
          </a:p>
        </p:txBody>
      </p:sp>
      <p:sp>
        <p:nvSpPr>
          <p:cNvPr id="1473539" name="Rectangle 3"/>
          <p:cNvSpPr>
            <a:spLocks noChangeArrowheads="1"/>
          </p:cNvSpPr>
          <p:nvPr/>
        </p:nvSpPr>
        <p:spPr bwMode="auto">
          <a:xfrm>
            <a:off x="0" y="381000"/>
            <a:ext cx="10287000" cy="838200"/>
          </a:xfrm>
          <a:prstGeom prst="rect">
            <a:avLst/>
          </a:prstGeom>
          <a:noFill/>
          <a:ln w="9525">
            <a:noFill/>
            <a:miter lim="800000"/>
            <a:headEnd/>
            <a:tailEnd/>
          </a:ln>
          <a:effectLst/>
        </p:spPr>
        <p:txBody>
          <a:bodyPr anchor="ctr"/>
          <a:lstStyle/>
          <a:p>
            <a:pPr algn="ctr">
              <a:defRPr/>
            </a:pPr>
            <a:r>
              <a:rPr lang="en-GB" sz="4400" b="1" i="0" dirty="0">
                <a:solidFill>
                  <a:srgbClr val="FFFF00"/>
                </a:solidFill>
                <a:latin typeface="Calibri" panose="020F0502020204030204" pitchFamily="34" charset="0"/>
              </a:rPr>
              <a:t>Control of tissue (local</a:t>
            </a:r>
            <a:r>
              <a:rPr lang="en-GB" sz="4400" b="1" i="0" dirty="0" smtClean="0">
                <a:solidFill>
                  <a:srgbClr val="FFFF00"/>
                </a:solidFill>
                <a:latin typeface="Calibri" panose="020F0502020204030204" pitchFamily="34" charset="0"/>
              </a:rPr>
              <a:t>) blood </a:t>
            </a:r>
            <a:r>
              <a:rPr lang="en-GB" sz="4400" b="1" i="0" dirty="0">
                <a:solidFill>
                  <a:srgbClr val="FFFF00"/>
                </a:solidFill>
                <a:latin typeface="Calibri" panose="020F0502020204030204" pitchFamily="34" charset="0"/>
              </a:rPr>
              <a:t>flow</a:t>
            </a:r>
            <a:endParaRPr lang="en-GB" sz="4400" i="0" dirty="0">
              <a:solidFill>
                <a:srgbClr val="FFFF00"/>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353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353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735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4738" name="Rectangle 2"/>
          <p:cNvSpPr>
            <a:spLocks noChangeArrowheads="1"/>
          </p:cNvSpPr>
          <p:nvPr/>
        </p:nvSpPr>
        <p:spPr bwMode="auto">
          <a:xfrm>
            <a:off x="0" y="152401"/>
            <a:ext cx="10287000" cy="762000"/>
          </a:xfrm>
          <a:prstGeom prst="rect">
            <a:avLst/>
          </a:prstGeom>
          <a:noFill/>
          <a:ln w="9525">
            <a:noFill/>
            <a:miter lim="800000"/>
            <a:headEnd/>
            <a:tailEnd/>
          </a:ln>
          <a:effectLst/>
        </p:spPr>
        <p:txBody>
          <a:bodyPr anchor="ctr"/>
          <a:lstStyle/>
          <a:p>
            <a:pPr algn="ctr">
              <a:defRPr/>
            </a:pPr>
            <a:r>
              <a:rPr lang="en-GB" sz="3600" b="1" i="0" dirty="0">
                <a:solidFill>
                  <a:srgbClr val="FFFF00"/>
                </a:solidFill>
                <a:effectLst>
                  <a:outerShdw blurRad="38100" dist="38100" dir="2700000" algn="tl">
                    <a:srgbClr val="000000"/>
                  </a:outerShdw>
                </a:effectLst>
                <a:latin typeface="Calibri" panose="020F0502020204030204" pitchFamily="34" charset="0"/>
              </a:rPr>
              <a:t>Intrinsic regulation of blood </a:t>
            </a:r>
            <a:r>
              <a:rPr lang="en-GB" sz="3600" b="1" i="0" dirty="0" smtClean="0">
                <a:solidFill>
                  <a:srgbClr val="FFFF00"/>
                </a:solidFill>
                <a:effectLst>
                  <a:outerShdw blurRad="38100" dist="38100" dir="2700000" algn="tl">
                    <a:srgbClr val="000000"/>
                  </a:outerShdw>
                </a:effectLst>
                <a:latin typeface="Calibri" panose="020F0502020204030204" pitchFamily="34" charset="0"/>
              </a:rPr>
              <a:t>flow; (</a:t>
            </a:r>
            <a:r>
              <a:rPr lang="en-GB" sz="3600" b="1" i="0" dirty="0" err="1">
                <a:solidFill>
                  <a:srgbClr val="FFFF00"/>
                </a:solidFill>
                <a:effectLst>
                  <a:outerShdw blurRad="38100" dist="38100" dir="2700000" algn="tl">
                    <a:srgbClr val="000000"/>
                  </a:outerShdw>
                </a:effectLst>
                <a:latin typeface="Calibri" panose="020F0502020204030204" pitchFamily="34" charset="0"/>
              </a:rPr>
              <a:t>Autoregulation</a:t>
            </a:r>
            <a:r>
              <a:rPr lang="en-GB" sz="3600" b="1" i="0" dirty="0">
                <a:solidFill>
                  <a:srgbClr val="FFFF00"/>
                </a:solidFill>
                <a:effectLst>
                  <a:outerShdw blurRad="38100" dist="38100" dir="2700000" algn="tl">
                    <a:srgbClr val="000000"/>
                  </a:outerShdw>
                </a:effectLst>
                <a:latin typeface="Calibri" panose="020F0502020204030204" pitchFamily="34" charset="0"/>
              </a:rPr>
              <a:t>)</a:t>
            </a:r>
          </a:p>
        </p:txBody>
      </p:sp>
      <p:sp>
        <p:nvSpPr>
          <p:cNvPr id="10243" name="Rectangle 3"/>
          <p:cNvSpPr>
            <a:spLocks noChangeArrowheads="1"/>
          </p:cNvSpPr>
          <p:nvPr/>
        </p:nvSpPr>
        <p:spPr bwMode="auto">
          <a:xfrm>
            <a:off x="114300" y="762000"/>
            <a:ext cx="5167312" cy="60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77825" indent="-377825">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buClr>
                <a:srgbClr val="FFFF00"/>
              </a:buClr>
              <a:buFont typeface="Wingdings" panose="05000000000000000000" pitchFamily="2" charset="2"/>
              <a:buBlip>
                <a:blip r:embed="rId3"/>
              </a:buBlip>
            </a:pPr>
            <a:r>
              <a:rPr lang="en-GB" altLang="en-US" sz="2100" b="1" i="0" dirty="0">
                <a:solidFill>
                  <a:srgbClr val="00FFFF"/>
                </a:solidFill>
                <a:effectLst>
                  <a:outerShdw blurRad="38100" dist="38100" dir="2700000" algn="tl">
                    <a:srgbClr val="000000">
                      <a:alpha val="43137"/>
                    </a:srgbClr>
                  </a:outerShdw>
                </a:effectLst>
                <a:latin typeface="Calibri" panose="020F0502020204030204" pitchFamily="34" charset="0"/>
              </a:rPr>
              <a:t>Intrinsic mechanisms of control of tissue blood flow are “built-in” mechanisms within individual organs that provide a localized regulation for vascular resistance and blood flow.</a:t>
            </a:r>
          </a:p>
          <a:p>
            <a:pPr>
              <a:buClr>
                <a:srgbClr val="FFFF00"/>
              </a:buClr>
              <a:buFont typeface="Wingdings" panose="05000000000000000000" pitchFamily="2" charset="2"/>
              <a:buBlip>
                <a:blip r:embed="rId3"/>
              </a:buBlip>
            </a:pPr>
            <a:endParaRPr lang="en-GB" altLang="en-US" sz="2100" b="1" i="0" dirty="0">
              <a:solidFill>
                <a:srgbClr val="00FFFF"/>
              </a:solidFill>
              <a:effectLst>
                <a:outerShdw blurRad="38100" dist="38100" dir="2700000" algn="tl">
                  <a:srgbClr val="000000">
                    <a:alpha val="43137"/>
                  </a:srgbClr>
                </a:outerShdw>
              </a:effectLst>
              <a:latin typeface="Calibri" panose="020F0502020204030204" pitchFamily="34" charset="0"/>
            </a:endParaRPr>
          </a:p>
          <a:p>
            <a:pPr>
              <a:buClr>
                <a:srgbClr val="FFFF00"/>
              </a:buClr>
              <a:buFont typeface="Wingdings" panose="05000000000000000000" pitchFamily="2" charset="2"/>
              <a:buBlip>
                <a:blip r:embed="rId3"/>
              </a:buBlip>
            </a:pPr>
            <a:r>
              <a:rPr lang="en-GB" altLang="en-US" sz="2100" b="1" i="0" dirty="0">
                <a:solidFill>
                  <a:srgbClr val="FF66FF"/>
                </a:solidFill>
                <a:effectLst>
                  <a:outerShdw blurRad="38100" dist="38100" dir="2700000" algn="tl">
                    <a:srgbClr val="000000">
                      <a:alpha val="43137"/>
                    </a:srgbClr>
                  </a:outerShdw>
                </a:effectLst>
                <a:latin typeface="Calibri" panose="020F0502020204030204" pitchFamily="34" charset="0"/>
              </a:rPr>
              <a:t>The brain and kidneys in particular, utilize these intrinsic mechanisms to maintain relatively constant flow despite fluctuations in blood pressure</a:t>
            </a:r>
            <a:r>
              <a:rPr lang="en-GB" altLang="en-US" sz="2100" b="1" i="0" dirty="0" smtClean="0">
                <a:solidFill>
                  <a:srgbClr val="FF66FF"/>
                </a:solidFill>
                <a:effectLst>
                  <a:outerShdw blurRad="38100" dist="38100" dir="2700000" algn="tl">
                    <a:srgbClr val="000000">
                      <a:alpha val="43137"/>
                    </a:srgbClr>
                  </a:outerShdw>
                </a:effectLst>
                <a:latin typeface="Calibri" panose="020F0502020204030204" pitchFamily="34" charset="0"/>
              </a:rPr>
              <a:t>.</a:t>
            </a:r>
          </a:p>
          <a:p>
            <a:pPr marL="0" indent="0">
              <a:buClr>
                <a:srgbClr val="FFFF00"/>
              </a:buClr>
            </a:pPr>
            <a:endParaRPr lang="en-GB" altLang="en-US" sz="2100" b="1" i="0" dirty="0" smtClean="0">
              <a:solidFill>
                <a:srgbClr val="FF66FF"/>
              </a:solidFill>
              <a:effectLst>
                <a:outerShdw blurRad="38100" dist="38100" dir="2700000" algn="tl">
                  <a:srgbClr val="000000">
                    <a:alpha val="43137"/>
                  </a:srgbClr>
                </a:outerShdw>
              </a:effectLst>
              <a:latin typeface="Calibri" panose="020F0502020204030204" pitchFamily="34" charset="0"/>
            </a:endParaRPr>
          </a:p>
          <a:p>
            <a:pPr>
              <a:buClr>
                <a:srgbClr val="FFFF00"/>
              </a:buClr>
              <a:buBlip>
                <a:blip r:embed="rId3"/>
              </a:buBlip>
            </a:pPr>
            <a:r>
              <a:rPr lang="en-GB" altLang="en-US" sz="2100" b="1" i="0" dirty="0">
                <a:solidFill>
                  <a:srgbClr val="FF9933"/>
                </a:solidFill>
                <a:effectLst>
                  <a:outerShdw blurRad="38100" dist="38100" dir="2700000" algn="tl">
                    <a:srgbClr val="000000">
                      <a:alpha val="43137"/>
                    </a:srgbClr>
                  </a:outerShdw>
                </a:effectLst>
                <a:latin typeface="Calibri" panose="020F0502020204030204" pitchFamily="34" charset="0"/>
              </a:rPr>
              <a:t>Two main mechanisms have been suggested to explain acute </a:t>
            </a:r>
            <a:r>
              <a:rPr lang="en-GB" altLang="en-US" sz="2100" b="1" i="0" dirty="0" err="1" smtClean="0">
                <a:solidFill>
                  <a:srgbClr val="FF9933"/>
                </a:solidFill>
                <a:effectLst>
                  <a:outerShdw blurRad="38100" dist="38100" dir="2700000" algn="tl">
                    <a:srgbClr val="000000">
                      <a:alpha val="43137"/>
                    </a:srgbClr>
                  </a:outerShdw>
                </a:effectLst>
                <a:latin typeface="Calibri" panose="020F0502020204030204" pitchFamily="34" charset="0"/>
              </a:rPr>
              <a:t>autoregulation</a:t>
            </a:r>
            <a:r>
              <a:rPr lang="en-GB" altLang="en-US" sz="2100" b="1" i="0" dirty="0" smtClean="0">
                <a:solidFill>
                  <a:srgbClr val="FF9933"/>
                </a:solidFill>
                <a:effectLst>
                  <a:outerShdw blurRad="38100" dist="38100" dir="2700000" algn="tl">
                    <a:srgbClr val="000000">
                      <a:alpha val="43137"/>
                    </a:srgbClr>
                  </a:outerShdw>
                </a:effectLst>
                <a:latin typeface="Calibri" panose="020F0502020204030204" pitchFamily="34" charset="0"/>
              </a:rPr>
              <a:t>:</a:t>
            </a:r>
          </a:p>
          <a:p>
            <a:pPr marL="0" indent="0">
              <a:buClr>
                <a:srgbClr val="FFFF00"/>
              </a:buClr>
            </a:pPr>
            <a:endParaRPr lang="en-GB" altLang="en-US" sz="2100" b="1" i="0" dirty="0">
              <a:solidFill>
                <a:srgbClr val="FF9933"/>
              </a:solidFill>
              <a:effectLst>
                <a:outerShdw blurRad="38100" dist="38100" dir="2700000" algn="tl">
                  <a:srgbClr val="000000">
                    <a:alpha val="43137"/>
                  </a:srgbClr>
                </a:outerShdw>
              </a:effectLst>
              <a:latin typeface="Calibri" panose="020F0502020204030204" pitchFamily="34" charset="0"/>
            </a:endParaRPr>
          </a:p>
          <a:p>
            <a:pPr marL="708025" lvl="1" indent="-342900">
              <a:spcBef>
                <a:spcPct val="20000"/>
              </a:spcBef>
              <a:buClr>
                <a:srgbClr val="FF0000"/>
              </a:buClr>
              <a:buSzPct val="75000"/>
              <a:buFont typeface="Wingdings" pitchFamily="2" charset="2"/>
              <a:buBlip>
                <a:blip r:embed="rId3"/>
              </a:buBlip>
              <a:defRPr/>
            </a:pPr>
            <a:r>
              <a:rPr lang="en-GB" sz="2100" b="1" i="0" dirty="0" smtClean="0">
                <a:solidFill>
                  <a:srgbClr val="FF9933"/>
                </a:solidFill>
                <a:effectLst>
                  <a:outerShdw blurRad="38100" dist="38100" dir="2700000" algn="tl">
                    <a:srgbClr val="000000">
                      <a:alpha val="43137"/>
                    </a:srgbClr>
                  </a:outerShdw>
                </a:effectLst>
                <a:latin typeface="Calibri" panose="020F0502020204030204" pitchFamily="34" charset="0"/>
              </a:rPr>
              <a:t>Myogenic </a:t>
            </a:r>
            <a:r>
              <a:rPr lang="en-GB" sz="2100" b="1" i="0" dirty="0">
                <a:solidFill>
                  <a:srgbClr val="FF9933"/>
                </a:solidFill>
                <a:effectLst>
                  <a:outerShdw blurRad="38100" dist="38100" dir="2700000" algn="tl">
                    <a:srgbClr val="000000">
                      <a:alpha val="43137"/>
                    </a:srgbClr>
                  </a:outerShdw>
                </a:effectLst>
                <a:latin typeface="Calibri" panose="020F0502020204030204" pitchFamily="34" charset="0"/>
              </a:rPr>
              <a:t>mechanisms</a:t>
            </a:r>
            <a:r>
              <a:rPr lang="en-GB" sz="2100" b="1" i="0" dirty="0" smtClean="0">
                <a:solidFill>
                  <a:srgbClr val="FF9933"/>
                </a:solidFill>
                <a:effectLst>
                  <a:outerShdw blurRad="38100" dist="38100" dir="2700000" algn="tl">
                    <a:srgbClr val="000000">
                      <a:alpha val="43137"/>
                    </a:srgbClr>
                  </a:outerShdw>
                </a:effectLst>
                <a:latin typeface="Calibri" panose="020F0502020204030204" pitchFamily="34" charset="0"/>
              </a:rPr>
              <a:t>.</a:t>
            </a:r>
            <a:endParaRPr lang="en-GB" sz="2100" b="1" i="0" dirty="0">
              <a:solidFill>
                <a:srgbClr val="FF9933"/>
              </a:solidFill>
              <a:effectLst>
                <a:outerShdw blurRad="38100" dist="38100" dir="2700000" algn="tl">
                  <a:srgbClr val="000000">
                    <a:alpha val="43137"/>
                  </a:srgbClr>
                </a:outerShdw>
              </a:effectLst>
              <a:latin typeface="Calibri" panose="020F0502020204030204" pitchFamily="34" charset="0"/>
            </a:endParaRPr>
          </a:p>
          <a:p>
            <a:pPr marL="708025" lvl="1" indent="-342900">
              <a:spcBef>
                <a:spcPct val="20000"/>
              </a:spcBef>
              <a:buClr>
                <a:srgbClr val="FF0000"/>
              </a:buClr>
              <a:buSzPct val="75000"/>
              <a:buFont typeface="Wingdings" pitchFamily="2" charset="2"/>
              <a:buBlip>
                <a:blip r:embed="rId3"/>
              </a:buBlip>
              <a:defRPr/>
            </a:pPr>
            <a:r>
              <a:rPr lang="en-GB" sz="2100" b="1" i="0" dirty="0">
                <a:solidFill>
                  <a:srgbClr val="FF9933"/>
                </a:solidFill>
                <a:effectLst>
                  <a:outerShdw blurRad="38100" dist="38100" dir="2700000" algn="tl">
                    <a:srgbClr val="000000">
                      <a:alpha val="43137"/>
                    </a:srgbClr>
                  </a:outerShdw>
                </a:effectLst>
                <a:latin typeface="Calibri" panose="020F0502020204030204" pitchFamily="34" charset="0"/>
              </a:rPr>
              <a:t>Local metabolites (metabolic regulation</a:t>
            </a:r>
            <a:r>
              <a:rPr lang="en-GB" sz="2100" b="1" i="0" dirty="0" smtClean="0">
                <a:solidFill>
                  <a:srgbClr val="FF9933"/>
                </a:solidFill>
                <a:effectLst>
                  <a:outerShdw blurRad="38100" dist="38100" dir="2700000" algn="tl">
                    <a:srgbClr val="000000">
                      <a:alpha val="43137"/>
                    </a:srgbClr>
                  </a:outerShdw>
                </a:effectLst>
                <a:latin typeface="Calibri" panose="020F0502020204030204" pitchFamily="34" charset="0"/>
              </a:rPr>
              <a:t>).</a:t>
            </a:r>
            <a:endParaRPr lang="en-GB" altLang="en-US" sz="2100" b="1" i="0" dirty="0">
              <a:solidFill>
                <a:srgbClr val="FF9933"/>
              </a:solidFill>
              <a:effectLst>
                <a:outerShdw blurRad="38100" dist="38100" dir="2700000" algn="tl">
                  <a:srgbClr val="000000">
                    <a:alpha val="43137"/>
                  </a:srgbClr>
                </a:outerShdw>
              </a:effectLst>
              <a:latin typeface="Calibri" panose="020F0502020204030204" pitchFamily="34" charset="0"/>
            </a:endParaRPr>
          </a:p>
        </p:txBody>
      </p:sp>
      <p:pic>
        <p:nvPicPr>
          <p:cNvPr id="4" name="Picture 4" descr="gr1lf1710_a"/>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b="5037"/>
          <a:stretch>
            <a:fillRect/>
          </a:stretch>
        </p:blipFill>
        <p:spPr bwMode="auto">
          <a:xfrm>
            <a:off x="5281612" y="2209800"/>
            <a:ext cx="4891088" cy="3343275"/>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36676" y="2878138"/>
            <a:ext cx="3394075" cy="3751262"/>
            <a:chOff x="244" y="1753"/>
            <a:chExt cx="2138" cy="2363"/>
          </a:xfrm>
        </p:grpSpPr>
        <p:sp>
          <p:nvSpPr>
            <p:cNvPr id="14347" name="Text Box 3"/>
            <p:cNvSpPr txBox="1">
              <a:spLocks noChangeArrowheads="1"/>
            </p:cNvSpPr>
            <p:nvPr/>
          </p:nvSpPr>
          <p:spPr bwMode="auto">
            <a:xfrm>
              <a:off x="244" y="1753"/>
              <a:ext cx="532" cy="291"/>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00"/>
                  </a:solidFill>
                  <a:latin typeface="Calibri" panose="020F0502020204030204" pitchFamily="34" charset="0"/>
                </a:rPr>
                <a:t>BP </a:t>
              </a:r>
              <a:r>
                <a:rPr lang="en-US" altLang="en-US" sz="2400" b="1" i="0">
                  <a:solidFill>
                    <a:srgbClr val="FFFF00"/>
                  </a:solidFill>
                  <a:latin typeface="Calibri" panose="020F0502020204030204" pitchFamily="34" charset="0"/>
                  <a:sym typeface="Symbol" panose="05050102010706020507" pitchFamily="18" charset="2"/>
                </a:rPr>
                <a:t> </a:t>
              </a:r>
            </a:p>
          </p:txBody>
        </p:sp>
        <p:sp>
          <p:nvSpPr>
            <p:cNvPr id="14348" name="Text Box 4"/>
            <p:cNvSpPr txBox="1">
              <a:spLocks noChangeArrowheads="1"/>
            </p:cNvSpPr>
            <p:nvPr/>
          </p:nvSpPr>
          <p:spPr bwMode="auto">
            <a:xfrm>
              <a:off x="244" y="2287"/>
              <a:ext cx="2138" cy="291"/>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00"/>
                  </a:solidFill>
                  <a:latin typeface="Calibri" panose="020F0502020204030204" pitchFamily="34" charset="0"/>
                </a:rPr>
                <a:t>Smooth muscle contracts</a:t>
              </a:r>
            </a:p>
          </p:txBody>
        </p:sp>
        <p:sp>
          <p:nvSpPr>
            <p:cNvPr id="14349" name="Text Box 5"/>
            <p:cNvSpPr txBox="1">
              <a:spLocks noChangeArrowheads="1"/>
            </p:cNvSpPr>
            <p:nvPr/>
          </p:nvSpPr>
          <p:spPr bwMode="auto">
            <a:xfrm>
              <a:off x="244" y="2823"/>
              <a:ext cx="1437" cy="291"/>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00"/>
                  </a:solidFill>
                  <a:latin typeface="Calibri" panose="020F0502020204030204" pitchFamily="34" charset="0"/>
                </a:rPr>
                <a:t>Vessels constrict</a:t>
              </a:r>
            </a:p>
          </p:txBody>
        </p:sp>
        <p:sp>
          <p:nvSpPr>
            <p:cNvPr id="14350" name="Text Box 6"/>
            <p:cNvSpPr txBox="1">
              <a:spLocks noChangeArrowheads="1"/>
            </p:cNvSpPr>
            <p:nvPr/>
          </p:nvSpPr>
          <p:spPr bwMode="auto">
            <a:xfrm>
              <a:off x="244" y="3360"/>
              <a:ext cx="2018" cy="756"/>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00"/>
                  </a:solidFill>
                  <a:latin typeface="Calibri" panose="020F0502020204030204" pitchFamily="34" charset="0"/>
                </a:rPr>
                <a:t>Protects small vessels </a:t>
              </a:r>
            </a:p>
            <a:p>
              <a:pPr eaLnBrk="1" hangingPunct="1"/>
              <a:r>
                <a:rPr lang="en-US" altLang="en-US" sz="2400" b="1" i="0">
                  <a:solidFill>
                    <a:srgbClr val="FFFF00"/>
                  </a:solidFill>
                  <a:latin typeface="Calibri" panose="020F0502020204030204" pitchFamily="34" charset="0"/>
                </a:rPr>
                <a:t>from damage</a:t>
              </a:r>
            </a:p>
            <a:p>
              <a:pPr eaLnBrk="1" hangingPunct="1"/>
              <a:r>
                <a:rPr lang="en-US" altLang="en-US" sz="2400" b="1" i="0">
                  <a:solidFill>
                    <a:srgbClr val="FFFF00"/>
                  </a:solidFill>
                  <a:latin typeface="Calibri" panose="020F0502020204030204" pitchFamily="34" charset="0"/>
                </a:rPr>
                <a:t>(important in the brain)</a:t>
              </a:r>
            </a:p>
          </p:txBody>
        </p:sp>
        <p:sp>
          <p:nvSpPr>
            <p:cNvPr id="14351" name="Line 7"/>
            <p:cNvSpPr>
              <a:spLocks noChangeShapeType="1"/>
            </p:cNvSpPr>
            <p:nvPr/>
          </p:nvSpPr>
          <p:spPr bwMode="auto">
            <a:xfrm>
              <a:off x="471" y="2087"/>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rgbClr val="FFFFFF"/>
                </a:solidFill>
                <a:latin typeface="Calibri" panose="020F0502020204030204" pitchFamily="34" charset="0"/>
              </a:endParaRPr>
            </a:p>
          </p:txBody>
        </p:sp>
        <p:sp>
          <p:nvSpPr>
            <p:cNvPr id="14352" name="Line 8"/>
            <p:cNvSpPr>
              <a:spLocks noChangeShapeType="1"/>
            </p:cNvSpPr>
            <p:nvPr/>
          </p:nvSpPr>
          <p:spPr bwMode="auto">
            <a:xfrm>
              <a:off x="471" y="2623"/>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rgbClr val="FFFFFF"/>
                </a:solidFill>
                <a:latin typeface="Calibri" panose="020F0502020204030204" pitchFamily="34" charset="0"/>
              </a:endParaRPr>
            </a:p>
          </p:txBody>
        </p:sp>
        <p:sp>
          <p:nvSpPr>
            <p:cNvPr id="14353" name="Line 9"/>
            <p:cNvSpPr>
              <a:spLocks noChangeShapeType="1"/>
            </p:cNvSpPr>
            <p:nvPr/>
          </p:nvSpPr>
          <p:spPr bwMode="auto">
            <a:xfrm>
              <a:off x="471" y="3159"/>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rgbClr val="FFFFFF"/>
                </a:solidFill>
                <a:latin typeface="Calibri" panose="020F0502020204030204" pitchFamily="34" charset="0"/>
              </a:endParaRPr>
            </a:p>
          </p:txBody>
        </p:sp>
      </p:grpSp>
      <p:grpSp>
        <p:nvGrpSpPr>
          <p:cNvPr id="3" name="Group 10"/>
          <p:cNvGrpSpPr>
            <a:grpSpLocks/>
          </p:cNvGrpSpPr>
          <p:nvPr/>
        </p:nvGrpSpPr>
        <p:grpSpPr bwMode="auto">
          <a:xfrm>
            <a:off x="5835650" y="2874963"/>
            <a:ext cx="3117850" cy="3016250"/>
            <a:chOff x="3078" y="1751"/>
            <a:chExt cx="1964" cy="1900"/>
          </a:xfrm>
        </p:grpSpPr>
        <p:sp>
          <p:nvSpPr>
            <p:cNvPr id="14340" name="Text Box 11"/>
            <p:cNvSpPr txBox="1">
              <a:spLocks noChangeArrowheads="1"/>
            </p:cNvSpPr>
            <p:nvPr/>
          </p:nvSpPr>
          <p:spPr bwMode="auto">
            <a:xfrm>
              <a:off x="3078" y="1751"/>
              <a:ext cx="591" cy="291"/>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00"/>
                  </a:solidFill>
                  <a:latin typeface="Calibri" panose="020F0502020204030204" pitchFamily="34" charset="0"/>
                </a:rPr>
                <a:t>BP </a:t>
              </a:r>
              <a:r>
                <a:rPr lang="en-US" altLang="en-US" sz="2400" b="1" i="0">
                  <a:solidFill>
                    <a:srgbClr val="FFFF00"/>
                  </a:solidFill>
                  <a:latin typeface="Calibri" panose="020F0502020204030204" pitchFamily="34" charset="0"/>
                  <a:cs typeface="Times New Roman" panose="02020603050405020304" pitchFamily="18" charset="0"/>
                </a:rPr>
                <a:t>↓</a:t>
              </a:r>
              <a:r>
                <a:rPr lang="en-US" altLang="en-US" sz="2400" b="1" i="0">
                  <a:solidFill>
                    <a:srgbClr val="FFFF00"/>
                  </a:solidFill>
                  <a:latin typeface="Calibri" panose="020F0502020204030204" pitchFamily="34" charset="0"/>
                  <a:sym typeface="Symbol" panose="05050102010706020507" pitchFamily="18" charset="2"/>
                </a:rPr>
                <a:t> </a:t>
              </a:r>
            </a:p>
          </p:txBody>
        </p:sp>
        <p:sp>
          <p:nvSpPr>
            <p:cNvPr id="14341" name="Text Box 12"/>
            <p:cNvSpPr txBox="1">
              <a:spLocks noChangeArrowheads="1"/>
            </p:cNvSpPr>
            <p:nvPr/>
          </p:nvSpPr>
          <p:spPr bwMode="auto">
            <a:xfrm>
              <a:off x="3078" y="2287"/>
              <a:ext cx="1964" cy="291"/>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00"/>
                  </a:solidFill>
                  <a:latin typeface="Calibri" panose="020F0502020204030204" pitchFamily="34" charset="0"/>
                </a:rPr>
                <a:t>Smooth muscle relaxes</a:t>
              </a:r>
            </a:p>
          </p:txBody>
        </p:sp>
        <p:sp>
          <p:nvSpPr>
            <p:cNvPr id="14342" name="Text Box 13"/>
            <p:cNvSpPr txBox="1">
              <a:spLocks noChangeArrowheads="1"/>
            </p:cNvSpPr>
            <p:nvPr/>
          </p:nvSpPr>
          <p:spPr bwMode="auto">
            <a:xfrm>
              <a:off x="3078" y="2823"/>
              <a:ext cx="1198" cy="291"/>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00"/>
                  </a:solidFill>
                  <a:latin typeface="Calibri" panose="020F0502020204030204" pitchFamily="34" charset="0"/>
                </a:rPr>
                <a:t>Vessels dilate</a:t>
              </a:r>
            </a:p>
          </p:txBody>
        </p:sp>
        <p:sp>
          <p:nvSpPr>
            <p:cNvPr id="14343" name="Text Box 14"/>
            <p:cNvSpPr txBox="1">
              <a:spLocks noChangeArrowheads="1"/>
            </p:cNvSpPr>
            <p:nvPr/>
          </p:nvSpPr>
          <p:spPr bwMode="auto">
            <a:xfrm>
              <a:off x="3078" y="3360"/>
              <a:ext cx="1752" cy="291"/>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2400" b="1" i="0">
                  <a:solidFill>
                    <a:srgbClr val="FFFF00"/>
                  </a:solidFill>
                  <a:latin typeface="Calibri" panose="020F0502020204030204" pitchFamily="34" charset="0"/>
                </a:rPr>
                <a:t>Maintain blood flow</a:t>
              </a:r>
            </a:p>
          </p:txBody>
        </p:sp>
        <p:sp>
          <p:nvSpPr>
            <p:cNvPr id="14344" name="Line 15"/>
            <p:cNvSpPr>
              <a:spLocks noChangeShapeType="1"/>
            </p:cNvSpPr>
            <p:nvPr/>
          </p:nvSpPr>
          <p:spPr bwMode="auto">
            <a:xfrm>
              <a:off x="3225" y="2085"/>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rgbClr val="FFFFFF"/>
                </a:solidFill>
                <a:latin typeface="Calibri" panose="020F0502020204030204" pitchFamily="34" charset="0"/>
              </a:endParaRPr>
            </a:p>
          </p:txBody>
        </p:sp>
        <p:sp>
          <p:nvSpPr>
            <p:cNvPr id="14345" name="Line 16"/>
            <p:cNvSpPr>
              <a:spLocks noChangeShapeType="1"/>
            </p:cNvSpPr>
            <p:nvPr/>
          </p:nvSpPr>
          <p:spPr bwMode="auto">
            <a:xfrm>
              <a:off x="3225" y="2621"/>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rgbClr val="FFFFFF"/>
                </a:solidFill>
                <a:latin typeface="Calibri" panose="020F0502020204030204" pitchFamily="34" charset="0"/>
              </a:endParaRPr>
            </a:p>
          </p:txBody>
        </p:sp>
        <p:sp>
          <p:nvSpPr>
            <p:cNvPr id="14346" name="Line 17"/>
            <p:cNvSpPr>
              <a:spLocks noChangeShapeType="1"/>
            </p:cNvSpPr>
            <p:nvPr/>
          </p:nvSpPr>
          <p:spPr bwMode="auto">
            <a:xfrm>
              <a:off x="3225" y="3157"/>
              <a:ext cx="0" cy="18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3200">
                <a:solidFill>
                  <a:srgbClr val="FFFFFF"/>
                </a:solidFill>
                <a:latin typeface="Calibri" panose="020F0502020204030204" pitchFamily="34" charset="0"/>
              </a:endParaRPr>
            </a:p>
          </p:txBody>
        </p:sp>
      </p:grpSp>
      <p:sp>
        <p:nvSpPr>
          <p:cNvPr id="18" name="Text Box 2"/>
          <p:cNvSpPr txBox="1">
            <a:spLocks noChangeArrowheads="1"/>
          </p:cNvSpPr>
          <p:nvPr/>
        </p:nvSpPr>
        <p:spPr bwMode="auto">
          <a:xfrm>
            <a:off x="266700" y="1066800"/>
            <a:ext cx="9829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buFontTx/>
              <a:buBlip>
                <a:blip r:embed="rId3"/>
              </a:buBlip>
            </a:pPr>
            <a:r>
              <a:rPr lang="en-US" altLang="en-US" sz="2300" b="1" i="0" dirty="0">
                <a:solidFill>
                  <a:srgbClr val="66FFFF"/>
                </a:solidFill>
                <a:latin typeface="Calibri" panose="020F0502020204030204" pitchFamily="34" charset="0"/>
              </a:rPr>
              <a:t> This is a direct response of vascular smooth muscle to changes in pressure and </a:t>
            </a:r>
            <a:r>
              <a:rPr lang="en-US" altLang="en-US" sz="2300" b="1" i="0" dirty="0">
                <a:solidFill>
                  <a:srgbClr val="FF66FF"/>
                </a:solidFill>
                <a:latin typeface="Calibri" panose="020F0502020204030204" pitchFamily="34" charset="0"/>
              </a:rPr>
              <a:t>can occur in the absence of neural or hormonal influences</a:t>
            </a:r>
            <a:r>
              <a:rPr lang="en-US" altLang="en-US" sz="2300" b="1" i="0" dirty="0" smtClean="0">
                <a:solidFill>
                  <a:srgbClr val="66FFFF"/>
                </a:solidFill>
                <a:latin typeface="Calibri" panose="020F0502020204030204" pitchFamily="34" charset="0"/>
              </a:rPr>
              <a:t>.</a:t>
            </a:r>
            <a:endParaRPr lang="en-US" altLang="en-US" sz="2300" b="1" i="0" dirty="0">
              <a:solidFill>
                <a:srgbClr val="66FFFF"/>
              </a:solidFill>
              <a:latin typeface="Calibri" panose="020F0502020204030204" pitchFamily="34" charset="0"/>
            </a:endParaRPr>
          </a:p>
          <a:p>
            <a:pPr>
              <a:buFontTx/>
              <a:buBlip>
                <a:blip r:embed="rId3"/>
              </a:buBlip>
            </a:pPr>
            <a:r>
              <a:rPr lang="en-GB" altLang="en-US" sz="2300" b="1" i="0" dirty="0">
                <a:solidFill>
                  <a:srgbClr val="66FFFF"/>
                </a:solidFill>
                <a:latin typeface="Calibri" panose="020F0502020204030204" pitchFamily="34" charset="0"/>
              </a:rPr>
              <a:t> This action is purely myogenic, </a:t>
            </a:r>
            <a:r>
              <a:rPr lang="en-GB" altLang="en-US" sz="2300" b="1" i="0" dirty="0">
                <a:solidFill>
                  <a:srgbClr val="00FF00"/>
                </a:solidFill>
                <a:latin typeface="Calibri" panose="020F0502020204030204" pitchFamily="34" charset="0"/>
              </a:rPr>
              <a:t>no mediators required</a:t>
            </a:r>
            <a:r>
              <a:rPr lang="en-GB" altLang="en-US" sz="2300" b="1" i="0" dirty="0" smtClean="0">
                <a:solidFill>
                  <a:srgbClr val="00FF00"/>
                </a:solidFill>
                <a:latin typeface="Calibri" panose="020F0502020204030204" pitchFamily="34" charset="0"/>
              </a:rPr>
              <a:t>.</a:t>
            </a:r>
            <a:endParaRPr lang="en-GB" altLang="en-US" sz="2300" b="1" i="0" dirty="0">
              <a:solidFill>
                <a:srgbClr val="66FFFF"/>
              </a:solidFill>
              <a:latin typeface="Calibri" panose="020F0502020204030204" pitchFamily="34" charset="0"/>
            </a:endParaRPr>
          </a:p>
          <a:p>
            <a:pPr>
              <a:buFontTx/>
              <a:buBlip>
                <a:blip r:embed="rId3"/>
              </a:buBlip>
            </a:pPr>
            <a:r>
              <a:rPr lang="en-GB" altLang="en-US" sz="2300" b="1" i="0" dirty="0">
                <a:solidFill>
                  <a:srgbClr val="66FFFF"/>
                </a:solidFill>
                <a:latin typeface="Calibri" panose="020F0502020204030204" pitchFamily="34" charset="0"/>
              </a:rPr>
              <a:t> This involves stretch sensitive ion channels on the cell membrane</a:t>
            </a:r>
            <a:r>
              <a:rPr lang="en-GB" altLang="en-US" sz="2300" b="1" i="0" dirty="0" smtClean="0">
                <a:solidFill>
                  <a:srgbClr val="66FFFF"/>
                </a:solidFill>
                <a:latin typeface="Calibri" panose="020F0502020204030204" pitchFamily="34" charset="0"/>
              </a:rPr>
              <a:t>.</a:t>
            </a:r>
            <a:endParaRPr lang="en-US" altLang="en-US" sz="2300" b="1" i="0" dirty="0">
              <a:solidFill>
                <a:srgbClr val="FFFFFF"/>
              </a:solidFill>
              <a:latin typeface="Calibri" panose="020F0502020204030204" pitchFamily="34" charset="0"/>
            </a:endParaRPr>
          </a:p>
        </p:txBody>
      </p:sp>
      <p:sp>
        <p:nvSpPr>
          <p:cNvPr id="19" name="Rectangle 3"/>
          <p:cNvSpPr>
            <a:spLocks noChangeArrowheads="1"/>
          </p:cNvSpPr>
          <p:nvPr/>
        </p:nvSpPr>
        <p:spPr bwMode="auto">
          <a:xfrm>
            <a:off x="0" y="0"/>
            <a:ext cx="10287000" cy="1206500"/>
          </a:xfrm>
          <a:prstGeom prst="rect">
            <a:avLst/>
          </a:prstGeom>
          <a:noFill/>
          <a:ln w="9525">
            <a:noFill/>
            <a:miter lim="800000"/>
            <a:headEnd/>
            <a:tailEnd/>
          </a:ln>
          <a:effectLst/>
        </p:spPr>
        <p:txBody>
          <a:bodyPr anchor="ctr"/>
          <a:lstStyle/>
          <a:p>
            <a:pPr algn="ctr">
              <a:defRPr/>
            </a:pPr>
            <a:r>
              <a:rPr lang="en-GB" sz="3600" b="1" i="0" dirty="0">
                <a:solidFill>
                  <a:srgbClr val="FFFF00"/>
                </a:solidFill>
                <a:latin typeface="Calibri" panose="020F0502020204030204" pitchFamily="34" charset="0"/>
              </a:rPr>
              <a:t>I- Myogenic mechanisms or response</a:t>
            </a:r>
          </a:p>
        </p:txBody>
      </p:sp>
      <p:sp>
        <p:nvSpPr>
          <p:cNvPr id="20" name="Text Box 9"/>
          <p:cNvSpPr txBox="1">
            <a:spLocks noChangeArrowheads="1"/>
          </p:cNvSpPr>
          <p:nvPr/>
        </p:nvSpPr>
        <p:spPr bwMode="auto">
          <a:xfrm>
            <a:off x="3314700" y="2813706"/>
            <a:ext cx="1991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algn="l" rtl="0" eaLnBrk="0" fontAlgn="base" hangingPunct="0">
              <a:spcBef>
                <a:spcPct val="0"/>
              </a:spcBef>
              <a:spcAft>
                <a:spcPct val="0"/>
              </a:spcAft>
              <a:defRPr sz="3400" i="1">
                <a:solidFill>
                  <a:schemeClr val="tx1"/>
                </a:solidFill>
                <a:latin typeface="Trebuchet MS" pitchFamily="34" charset="0"/>
              </a:defRPr>
            </a:lvl6pPr>
            <a:lvl7pPr marL="2971800" indent="-228600" algn="l" rtl="0" eaLnBrk="0" fontAlgn="base" hangingPunct="0">
              <a:spcBef>
                <a:spcPct val="0"/>
              </a:spcBef>
              <a:spcAft>
                <a:spcPct val="0"/>
              </a:spcAft>
              <a:defRPr sz="3400" i="1">
                <a:solidFill>
                  <a:schemeClr val="tx1"/>
                </a:solidFill>
                <a:latin typeface="Trebuchet MS" pitchFamily="34" charset="0"/>
              </a:defRPr>
            </a:lvl7pPr>
            <a:lvl8pPr marL="3429000" indent="-228600" algn="l" rtl="0" eaLnBrk="0" fontAlgn="base" hangingPunct="0">
              <a:spcBef>
                <a:spcPct val="0"/>
              </a:spcBef>
              <a:spcAft>
                <a:spcPct val="0"/>
              </a:spcAft>
              <a:defRPr sz="3400" i="1">
                <a:solidFill>
                  <a:schemeClr val="tx1"/>
                </a:solidFill>
                <a:latin typeface="Trebuchet MS" pitchFamily="34" charset="0"/>
              </a:defRPr>
            </a:lvl8pPr>
            <a:lvl9pPr marL="3886200" indent="-228600" algn="l" rtl="0" eaLnBrk="0" fontAlgn="base" hangingPunct="0">
              <a:spcBef>
                <a:spcPct val="0"/>
              </a:spcBef>
              <a:spcAft>
                <a:spcPct val="0"/>
              </a:spcAft>
              <a:defRPr sz="3400" i="1">
                <a:solidFill>
                  <a:schemeClr val="tx1"/>
                </a:solidFill>
                <a:latin typeface="Trebuchet MS" pitchFamily="34" charset="0"/>
              </a:defRPr>
            </a:lvl9pPr>
          </a:lstStyle>
          <a:p>
            <a:pPr eaLnBrk="1" hangingPunct="1"/>
            <a:r>
              <a:rPr lang="en-US" sz="2800" b="1" i="0" dirty="0">
                <a:solidFill>
                  <a:srgbClr val="FF0000"/>
                </a:solidFill>
                <a:latin typeface="Calibri" pitchFamily="34" charset="0"/>
                <a:cs typeface="Calibri" pitchFamily="34" charset="0"/>
              </a:rPr>
              <a:t>Flow = </a:t>
            </a:r>
            <a:r>
              <a:rPr lang="en-US" sz="2800" b="1" i="0" dirty="0">
                <a:solidFill>
                  <a:srgbClr val="FF0000"/>
                </a:solidFill>
                <a:latin typeface="Calibri" pitchFamily="34" charset="0"/>
                <a:cs typeface="Calibri" pitchFamily="34" charset="0"/>
                <a:sym typeface="Symbol" pitchFamily="18" charset="2"/>
              </a:rPr>
              <a:t>P/R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5682" name="Rectangle 2"/>
          <p:cNvSpPr>
            <a:spLocks noChangeArrowheads="1"/>
          </p:cNvSpPr>
          <p:nvPr/>
        </p:nvSpPr>
        <p:spPr bwMode="auto">
          <a:xfrm>
            <a:off x="0" y="304800"/>
            <a:ext cx="10287000" cy="1143000"/>
          </a:xfrm>
          <a:prstGeom prst="rect">
            <a:avLst/>
          </a:prstGeom>
          <a:noFill/>
          <a:ln w="9525">
            <a:noFill/>
            <a:miter lim="800000"/>
            <a:headEnd/>
            <a:tailEnd/>
          </a:ln>
          <a:effectLst/>
        </p:spPr>
        <p:txBody>
          <a:bodyPr anchor="ctr"/>
          <a:lstStyle/>
          <a:p>
            <a:pPr algn="ctr">
              <a:defRPr/>
            </a:pPr>
            <a:r>
              <a:rPr lang="en-GB" sz="4400" b="1" i="0" dirty="0">
                <a:solidFill>
                  <a:srgbClr val="FFFF00"/>
                </a:solidFill>
                <a:latin typeface="Calibri" panose="020F0502020204030204" pitchFamily="34" charset="0"/>
              </a:rPr>
              <a:t>II- Metabolic regulation</a:t>
            </a:r>
            <a:br>
              <a:rPr lang="en-GB" sz="4400" b="1" i="0" dirty="0">
                <a:solidFill>
                  <a:srgbClr val="FFFF00"/>
                </a:solidFill>
                <a:latin typeface="Calibri" panose="020F0502020204030204" pitchFamily="34" charset="0"/>
              </a:rPr>
            </a:br>
            <a:r>
              <a:rPr lang="en-GB" sz="4400" b="1" i="0" dirty="0">
                <a:solidFill>
                  <a:srgbClr val="FFFF00"/>
                </a:solidFill>
                <a:latin typeface="Calibri" panose="020F0502020204030204" pitchFamily="34" charset="0"/>
              </a:rPr>
              <a:t> (Metabolic Mediators)</a:t>
            </a:r>
          </a:p>
        </p:txBody>
      </p:sp>
      <p:sp>
        <p:nvSpPr>
          <p:cNvPr id="1735683" name="Rectangle 3"/>
          <p:cNvSpPr>
            <a:spLocks noChangeArrowheads="1"/>
          </p:cNvSpPr>
          <p:nvPr/>
        </p:nvSpPr>
        <p:spPr bwMode="auto">
          <a:xfrm>
            <a:off x="266700" y="1676400"/>
            <a:ext cx="9753600" cy="49530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Blip>
                <a:blip r:embed="rId3"/>
              </a:buBlip>
              <a:defRPr/>
            </a:pPr>
            <a:r>
              <a:rPr lang="en-GB" sz="2600" b="1" i="0" dirty="0">
                <a:solidFill>
                  <a:srgbClr val="00FFFF"/>
                </a:solidFill>
                <a:latin typeface="Calibri" panose="020F0502020204030204" pitchFamily="34" charset="0"/>
              </a:rPr>
              <a:t>Reduced blood flow or increased metabolic rate (MR), allows metabolic products to accumulate.</a:t>
            </a:r>
          </a:p>
          <a:p>
            <a:pPr marL="342900" indent="-342900">
              <a:spcBef>
                <a:spcPct val="20000"/>
              </a:spcBef>
              <a:buClr>
                <a:srgbClr val="FF0000"/>
              </a:buClr>
              <a:buFont typeface="Wingdings" pitchFamily="2" charset="2"/>
              <a:buBlip>
                <a:blip r:embed="rId3"/>
              </a:buBlip>
              <a:defRPr/>
            </a:pPr>
            <a:r>
              <a:rPr lang="en-GB" sz="2600" b="1" i="0" dirty="0">
                <a:solidFill>
                  <a:srgbClr val="00FFFF"/>
                </a:solidFill>
                <a:latin typeface="Calibri" panose="020F0502020204030204" pitchFamily="34" charset="0"/>
              </a:rPr>
              <a:t>One or more of the accumulated metabolic products acts as a vasodilator. </a:t>
            </a:r>
          </a:p>
          <a:p>
            <a:pPr marL="342900" indent="-342900">
              <a:spcBef>
                <a:spcPct val="20000"/>
              </a:spcBef>
              <a:buClr>
                <a:srgbClr val="FF0000"/>
              </a:buClr>
              <a:buFont typeface="Wingdings" pitchFamily="2" charset="2"/>
              <a:buBlip>
                <a:blip r:embed="rId3"/>
              </a:buBlip>
              <a:defRPr/>
            </a:pPr>
            <a:r>
              <a:rPr lang="en-GB" sz="2600" b="1" i="0" dirty="0">
                <a:solidFill>
                  <a:srgbClr val="00FFFF"/>
                </a:solidFill>
                <a:latin typeface="Calibri" panose="020F0502020204030204" pitchFamily="34" charset="0"/>
              </a:rPr>
              <a:t>Vasodilatation increases local blood flow.</a:t>
            </a:r>
          </a:p>
          <a:p>
            <a:pPr marL="342900" indent="-342900">
              <a:spcBef>
                <a:spcPct val="20000"/>
              </a:spcBef>
              <a:buClr>
                <a:srgbClr val="FF0000"/>
              </a:buClr>
              <a:buFont typeface="Wingdings" pitchFamily="2" charset="2"/>
              <a:buBlip>
                <a:blip r:embed="rId3"/>
              </a:buBlip>
              <a:defRPr/>
            </a:pPr>
            <a:r>
              <a:rPr lang="en-GB" sz="2600" b="1" i="0" dirty="0">
                <a:solidFill>
                  <a:srgbClr val="00FFFF"/>
                </a:solidFill>
                <a:latin typeface="Calibri" panose="020F0502020204030204" pitchFamily="34" charset="0"/>
              </a:rPr>
              <a:t>Oxygen may act in the opposite manner, i.e. oxygen acts as a vasoconstrictor. </a:t>
            </a:r>
          </a:p>
          <a:p>
            <a:pPr marL="342900" indent="-342900">
              <a:spcBef>
                <a:spcPct val="20000"/>
              </a:spcBef>
              <a:buClr>
                <a:srgbClr val="FF0000"/>
              </a:buClr>
              <a:buFont typeface="Wingdings" pitchFamily="2" charset="2"/>
              <a:buBlip>
                <a:blip r:embed="rId3"/>
              </a:buBlip>
              <a:defRPr/>
            </a:pPr>
            <a:r>
              <a:rPr lang="en-GB" sz="2600" b="1" i="0" dirty="0">
                <a:solidFill>
                  <a:srgbClr val="00FFFF"/>
                </a:solidFill>
                <a:latin typeface="Calibri" panose="020F0502020204030204" pitchFamily="34" charset="0"/>
              </a:rPr>
              <a:t>Reduced blood flow or increased metabolism reduces oxygen concentration. </a:t>
            </a:r>
          </a:p>
          <a:p>
            <a:pPr marL="342900" indent="-342900">
              <a:spcBef>
                <a:spcPct val="20000"/>
              </a:spcBef>
              <a:buClr>
                <a:srgbClr val="FF0000"/>
              </a:buClr>
              <a:buFont typeface="Wingdings" pitchFamily="2" charset="2"/>
              <a:buBlip>
                <a:blip r:embed="rId3"/>
              </a:buBlip>
              <a:defRPr/>
            </a:pPr>
            <a:r>
              <a:rPr lang="en-GB" sz="2600" b="1" i="0" dirty="0">
                <a:solidFill>
                  <a:srgbClr val="00FFFF"/>
                </a:solidFill>
                <a:latin typeface="Calibri" panose="020F0502020204030204" pitchFamily="34" charset="0"/>
              </a:rPr>
              <a:t>Reduced oxygen concentration inhibits </a:t>
            </a:r>
            <a:r>
              <a:rPr lang="en-GB" sz="2600" b="1" i="0" dirty="0">
                <a:solidFill>
                  <a:srgbClr val="00FF00"/>
                </a:solidFill>
                <a:latin typeface="Calibri" panose="020F0502020204030204" pitchFamily="34" charset="0"/>
              </a:rPr>
              <a:t>oxygen mediated vasoconstriction.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56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56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35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5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568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35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15410</TotalTime>
  <Words>3064</Words>
  <Application>Microsoft Office PowerPoint</Application>
  <PresentationFormat>35mm Slides</PresentationFormat>
  <Paragraphs>394</Paragraphs>
  <Slides>46</Slides>
  <Notes>19</Notes>
  <HiddenSlides>0</HiddenSlides>
  <MMClips>0</MMClips>
  <ScaleCrop>false</ScaleCrop>
  <HeadingPairs>
    <vt:vector size="4" baseType="variant">
      <vt:variant>
        <vt:lpstr>Theme</vt:lpstr>
      </vt:variant>
      <vt:variant>
        <vt:i4>16</vt:i4>
      </vt:variant>
      <vt:variant>
        <vt:lpstr>Slide Titles</vt:lpstr>
      </vt:variant>
      <vt:variant>
        <vt:i4>46</vt:i4>
      </vt:variant>
    </vt:vector>
  </HeadingPairs>
  <TitlesOfParts>
    <vt:vector size="62" baseType="lpstr">
      <vt:lpstr>Blue Diagonal</vt:lpstr>
      <vt:lpstr>1_Blue Diagonal</vt:lpstr>
      <vt:lpstr>2_Blue Diagonal</vt:lpstr>
      <vt:lpstr>3_Blue Diagonal</vt:lpstr>
      <vt:lpstr>4_Blue Diagonal</vt:lpstr>
      <vt:lpstr>8_Blue Diagonal</vt:lpstr>
      <vt:lpstr>9_Blue Diagonal</vt:lpstr>
      <vt:lpstr>10_Blue Diagonal</vt:lpstr>
      <vt:lpstr>11_Blue Diagonal</vt:lpstr>
      <vt:lpstr>12_Blue Diagonal</vt:lpstr>
      <vt:lpstr>13_Blue Diagonal</vt:lpstr>
      <vt:lpstr>14_Blue Diagonal</vt:lpstr>
      <vt:lpstr>15_Blue Diagonal</vt:lpstr>
      <vt:lpstr>16_Blue Diagonal</vt:lpstr>
      <vt:lpstr>17_Blue Diagonal</vt:lpstr>
      <vt:lpstr>18_Blue Diagonal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Dell</cp:lastModifiedBy>
  <cp:revision>485</cp:revision>
  <cp:lastPrinted>1999-02-22T15:28:22Z</cp:lastPrinted>
  <dcterms:created xsi:type="dcterms:W3CDTF">1997-10-10T11:48:30Z</dcterms:created>
  <dcterms:modified xsi:type="dcterms:W3CDTF">2017-03-02T15:52:14Z</dcterms:modified>
</cp:coreProperties>
</file>