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8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media/image15.jpg" ContentType="image/jpe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17.jpg" ContentType="image/jpeg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media/image19.jpg" ContentType="image/jpeg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4" r:id="rId3"/>
    <p:sldMasterId id="2147483658" r:id="rId4"/>
  </p:sldMasterIdLst>
  <p:notesMasterIdLst>
    <p:notesMasterId r:id="rId52"/>
  </p:notesMasterIdLst>
  <p:handoutMasterIdLst>
    <p:handoutMasterId r:id="rId53"/>
  </p:handoutMasterIdLst>
  <p:sldIdLst>
    <p:sldId id="1559" r:id="rId5"/>
    <p:sldId id="1545" r:id="rId6"/>
    <p:sldId id="1568" r:id="rId7"/>
    <p:sldId id="614" r:id="rId8"/>
    <p:sldId id="1578" r:id="rId9"/>
    <p:sldId id="622" r:id="rId10"/>
    <p:sldId id="623" r:id="rId11"/>
    <p:sldId id="625" r:id="rId12"/>
    <p:sldId id="626" r:id="rId13"/>
    <p:sldId id="627" r:id="rId14"/>
    <p:sldId id="628" r:id="rId15"/>
    <p:sldId id="629" r:id="rId16"/>
    <p:sldId id="1298" r:id="rId17"/>
    <p:sldId id="631" r:id="rId18"/>
    <p:sldId id="632" r:id="rId19"/>
    <p:sldId id="1587" r:id="rId20"/>
    <p:sldId id="1571" r:id="rId21"/>
    <p:sldId id="1563" r:id="rId22"/>
    <p:sldId id="634" r:id="rId23"/>
    <p:sldId id="1574" r:id="rId24"/>
    <p:sldId id="640" r:id="rId25"/>
    <p:sldId id="641" r:id="rId26"/>
    <p:sldId id="1264" r:id="rId27"/>
    <p:sldId id="1265" r:id="rId28"/>
    <p:sldId id="1266" r:id="rId29"/>
    <p:sldId id="1267" r:id="rId30"/>
    <p:sldId id="1235" r:id="rId31"/>
    <p:sldId id="642" r:id="rId32"/>
    <p:sldId id="1300" r:id="rId33"/>
    <p:sldId id="1575" r:id="rId34"/>
    <p:sldId id="1581" r:id="rId35"/>
    <p:sldId id="644" r:id="rId36"/>
    <p:sldId id="1566" r:id="rId37"/>
    <p:sldId id="645" r:id="rId38"/>
    <p:sldId id="1579" r:id="rId39"/>
    <p:sldId id="646" r:id="rId40"/>
    <p:sldId id="1580" r:id="rId41"/>
    <p:sldId id="647" r:id="rId42"/>
    <p:sldId id="648" r:id="rId43"/>
    <p:sldId id="649" r:id="rId44"/>
    <p:sldId id="1241" r:id="rId45"/>
    <p:sldId id="1567" r:id="rId46"/>
    <p:sldId id="1582" r:id="rId47"/>
    <p:sldId id="1583" r:id="rId48"/>
    <p:sldId id="1586" r:id="rId49"/>
    <p:sldId id="1577" r:id="rId50"/>
    <p:sldId id="1585" r:id="rId51"/>
  </p:sldIdLst>
  <p:sldSz cx="10287000" cy="6858000" type="35mm"/>
  <p:notesSz cx="6856413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FFFF"/>
    <a:srgbClr val="FFFF00"/>
    <a:srgbClr val="000066"/>
    <a:srgbClr val="000099"/>
    <a:srgbClr val="CC9900"/>
    <a:srgbClr val="FF99CC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5" autoAdjust="0"/>
    <p:restoredTop sz="96241" autoAdjust="0"/>
  </p:normalViewPr>
  <p:slideViewPr>
    <p:cSldViewPr>
      <p:cViewPr>
        <p:scale>
          <a:sx n="60" d="100"/>
          <a:sy n="60" d="100"/>
        </p:scale>
        <p:origin x="-72" y="-240"/>
      </p:cViewPr>
      <p:guideLst>
        <p:guide orient="horz" pos="2256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"/>
    </p:cViewPr>
  </p:sorterViewPr>
  <p:notesViewPr>
    <p:cSldViewPr>
      <p:cViewPr varScale="1">
        <p:scale>
          <a:sx n="42" d="100"/>
          <a:sy n="42" d="100"/>
        </p:scale>
        <p:origin x="-1338" y="-8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871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3338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33338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8038" y="660400"/>
            <a:ext cx="5238750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8785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8807450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0745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C00E8EE-90A4-4466-AA5B-8749F05F72B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2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F87A6E8-E778-4DBB-BD36-35D7A223D1C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09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449E2B1-D1EB-4A76-A3DF-2199F7BFC68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985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2E55456-4997-4FCE-AFDF-5B502EA45C0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0421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12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A1EF102-37A9-4449-ACF3-1EE9122AD13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99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D071825-1740-4A30-9777-1BC4227369E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2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F881698-3842-4343-A8DC-E885B036A32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4517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644D3F1-2916-476D-AEFD-B231E126C2E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300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168B6C7-DF35-4768-93E9-E5AC0D90A54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171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644D3F1-2916-476D-AEFD-B231E126C2E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300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644D3F1-2916-476D-AEFD-B231E126C2E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740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9B9B79E-306D-4081-AD66-E275561032E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616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C08C941-A1E2-4368-94C9-240020509D7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4720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9B9B79E-306D-4081-AD66-E275561032E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6169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9A602E6D-983E-4F1E-9575-D0056E29838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4836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80FD3A3-3068-408E-A2A6-D5DA7D58516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3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0E8EE-90A4-4466-AA5B-8749F05F72BF}" type="slidenum">
              <a:rPr lang="ar-BH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672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0E8EE-90A4-4466-AA5B-8749F05F72BF}" type="slidenum">
              <a:rPr lang="ar-BH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581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0E8EE-90A4-4466-AA5B-8749F05F72BF}" type="slidenum">
              <a:rPr lang="ar-BH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352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0E8EE-90A4-4466-AA5B-8749F05F72BF}" type="slidenum">
              <a:rPr lang="ar-BH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383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0E8EE-90A4-4466-AA5B-8749F05F72BF}" type="slidenum">
              <a:rPr lang="ar-BH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632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A63DEC9-D020-49E7-B3C6-DC47703AF05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8341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DF36B05-FB87-4CA8-82EA-BE768E7E2470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70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C08C941-A1E2-4368-94C9-240020509D7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4789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A63DEC9-D020-49E7-B3C6-DC47703AF05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8341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A63DEC9-D020-49E7-B3C6-DC47703AF05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8341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2A62F70-D262-45D0-B473-98D1EB9DA2FA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5781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4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2A62F70-D262-45D0-B473-98D1EB9DA2FA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5781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69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18B9C41-B0E9-493E-BF4D-D282C8E5600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6805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3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18B9C41-B0E9-493E-BF4D-D282C8E5600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6805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3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9FC4AE1-6E9F-4FCC-AFA5-11FA265168D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9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9FC4AE1-6E9F-4FCC-AFA5-11FA265168D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9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1D2B5BF-976D-4BD1-8459-052860552C1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90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967DE82-4558-4724-A630-671A1257C27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9877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4F7AE15-974F-4284-B7FF-99946BFD958A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76149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E6F2D13-048B-4803-B417-29C57638A54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80901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04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38742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340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3406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3406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3406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340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34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E785E29-E41D-4D75-A86A-483F219274F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960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009FD0-6388-4871-9F4B-9999F1D14A0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247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AA84CC6-C6F3-4382-8852-D72D014C627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735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4F8182A-7CC7-48CD-A1CE-E4A4256672E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94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A94D122-E957-4636-BF38-316EEF70A14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398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7F859-4EC8-47D8-8E3A-7FBA0BD76D9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513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A7A9E-B2E1-4146-976E-544ABD19AF5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8100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0EA6F-FE44-4444-9874-152A779668E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3992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C79E-E621-4858-BB1B-0907BD0BD1D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7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55432-8761-4346-B14D-47B3C676A70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98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C297F-B03A-4347-BB12-FD59B0D83703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3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89E05-C501-46A8-8CD8-069969CB616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2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4F3F5-705B-461D-81DB-6F6E1F336DD2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6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7D446-3404-40BA-A6A6-D474BA09197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52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B8EDF-4283-4AC4-B404-858789E13BF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4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A6361-73DC-413B-8D4C-7DE8260B2F3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24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6F232-B708-4B5E-B2C3-7F56C7D320F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511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BCC4B-AF75-42A2-B0C4-BAA6C927940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54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84D74-0986-45B5-85A0-BF3B3CFF72DA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20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8F882-6709-46AD-A58A-EFDDFDDE408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3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10402-9483-41C8-9DE0-EF178EC61393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556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554C2-48D4-46E9-B9D3-90EC8EE97FC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66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8D47C-A128-445C-9380-08FE93D70592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69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290B1-4D9D-4622-B4AE-802307ADD4C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16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3BAB0-A2AE-4F76-90B6-79EB295DA20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091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579EF-FBCC-4C3E-A279-A8D72D3A9DF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153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D97BD-EDC7-4BD3-9131-A09F718B67D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30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9C3CD-DB6C-4016-92A0-576C1AC7B86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22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0E44A-4042-46A5-AA55-21A82019734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382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CF80E-FC34-43CB-B0B8-81FAC4960C9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8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A1B2-789E-4F5A-89E7-922AA1F041D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8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6C6D3-BA82-4A9D-B8D3-2A744585F33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987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3338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338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14BB-8CED-4CE0-BA96-AD64D812BF2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7946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16ECD-6962-4C00-984C-8FABF2417AE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3825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52026-00E5-4AB3-8A8B-DDFCBB72955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173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8FA7A-1D31-4C12-A712-130BEB83713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3477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6C57F-7E4A-4559-AFCC-ED1616DEBE6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1501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62F37-2F8A-418A-A1B8-D47FE041D7A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60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0CA57-93B9-4481-9849-0129719DC5C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09466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7EA70-86D9-4BCA-8AEC-C4B91ECD4780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971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76630-B175-4C2D-86FA-A1FF840596D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1361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01E7-5AE1-46F0-983C-95038B522BB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9051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DC310-146A-475B-AAEC-012EB1C21F1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536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7389A-2B79-425C-8239-2FFDD52D85F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7869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6C83C-CCA9-4CD1-A762-AD990642506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553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B0DC-9E88-427D-9D5A-061CCA4DA64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140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75CA3-A44C-4979-AA55-E4CDF4BFBF9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5931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7966A-5AC7-41E6-8DE9-E04BB205C13A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07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79FAB-7627-4BE0-B97A-85982F14F7D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7786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000000"/>
            </a:gs>
            <a:gs pos="93000">
              <a:srgbClr val="000099"/>
            </a:gs>
            <a:gs pos="83000">
              <a:srgbClr val="000066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4477832-45D8-4428-8B2E-14BA9E3C738E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000000"/>
            </a:gs>
            <a:gs pos="93000">
              <a:srgbClr val="000099"/>
            </a:gs>
            <a:gs pos="83000">
              <a:srgbClr val="000066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9CAF1F-B6D1-4910-8FB8-94811C0C46DD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000000"/>
            </a:gs>
            <a:gs pos="93000">
              <a:srgbClr val="000099"/>
            </a:gs>
            <a:gs pos="83000">
              <a:srgbClr val="000066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39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9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9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F2FD1-18EE-4F98-87A0-D3FB45CD7513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000000"/>
            </a:gs>
            <a:gs pos="93000">
              <a:srgbClr val="000099"/>
            </a:gs>
            <a:gs pos="83000">
              <a:srgbClr val="000066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53235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7" name="Freeform 5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3235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323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23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23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23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2E9B05F-7578-4576-A921-8CD3C314C3CE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e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10287000" cy="51054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Cardiovascular Block</a:t>
            </a:r>
            <a: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500" b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Physiology</a:t>
            </a:r>
            <a: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</a:rPr>
              <a:t>Cardiac Electric Activity</a:t>
            </a:r>
          </a:p>
        </p:txBody>
      </p:sp>
      <p:pic>
        <p:nvPicPr>
          <p:cNvPr id="11" name="Picture 2" descr="https://www.amazing-animations.com/animations/heart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89309"/>
            <a:ext cx="809625" cy="11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10150" y="2590800"/>
            <a:ext cx="53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400550" y="2438400"/>
            <a:ext cx="53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000625" y="2590800"/>
            <a:ext cx="0" cy="4038600"/>
          </a:xfrm>
          <a:prstGeom prst="line">
            <a:avLst/>
          </a:prstGeom>
          <a:noFill/>
          <a:ln w="1270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428875" y="3505200"/>
            <a:ext cx="1114425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40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171700" y="40386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140 mM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765550" y="3886200"/>
            <a:ext cx="3500438" cy="368300"/>
          </a:xfrm>
          <a:prstGeom prst="rightArrow">
            <a:avLst>
              <a:gd name="adj1" fmla="val 50000"/>
              <a:gd name="adj2" fmla="val 4752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143750" y="3581400"/>
            <a:ext cx="15430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32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32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400925" y="4038600"/>
            <a:ext cx="162877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4 mM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895475" y="2286000"/>
            <a:ext cx="11144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IN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419975" y="22860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OUT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95300" y="4937125"/>
            <a:ext cx="381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latin typeface="Calibri" panose="020F0502020204030204" pitchFamily="34" charset="0"/>
              </a:rPr>
              <a:t>Negative intracellular ions mainly organic phosphate and intracellular proteins cannot accompany the K ions.</a:t>
            </a: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10287000" cy="12192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effectLst/>
                <a:latin typeface="Calibri" panose="020F0502020204030204" pitchFamily="34" charset="0"/>
              </a:rPr>
              <a:t>Potassium:</a:t>
            </a:r>
            <a:r>
              <a:rPr lang="en-US" sz="4000" b="1" dirty="0" smtClean="0">
                <a:effectLst/>
                <a:latin typeface="Calibri" panose="020F0502020204030204" pitchFamily="34" charset="0"/>
              </a:rPr>
              <a:t> </a:t>
            </a:r>
            <a:br>
              <a:rPr lang="en-US" sz="4000" b="1" dirty="0" smtClean="0">
                <a:effectLst/>
                <a:latin typeface="Calibri" panose="020F0502020204030204" pitchFamily="34" charset="0"/>
              </a:rPr>
            </a:br>
            <a:r>
              <a:rPr lang="en-US" sz="4000" b="1" dirty="0" smtClean="0">
                <a:effectLst/>
                <a:latin typeface="Calibri" panose="020F0502020204030204" pitchFamily="34" charset="0"/>
              </a:rPr>
              <a:t>generator of the resting membrane potential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429125" y="2362200"/>
            <a:ext cx="53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10287000" cy="1219200"/>
          </a:xfrm>
        </p:spPr>
        <p:txBody>
          <a:bodyPr/>
          <a:lstStyle/>
          <a:p>
            <a:pPr>
              <a:defRPr/>
            </a:pPr>
            <a:r>
              <a:rPr lang="en-US" sz="5000" b="1" dirty="0" smtClean="0">
                <a:effectLst/>
                <a:latin typeface="Calibri" panose="020F0502020204030204" pitchFamily="34" charset="0"/>
              </a:rPr>
              <a:t>Potassium equilibrium potential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029200" y="2362200"/>
            <a:ext cx="0" cy="4038600"/>
          </a:xfrm>
          <a:prstGeom prst="line">
            <a:avLst/>
          </a:prstGeom>
          <a:noFill/>
          <a:ln w="1270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57450" y="3276600"/>
            <a:ext cx="1114425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40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00275" y="38100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140 mM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751263" y="3435350"/>
            <a:ext cx="3500437" cy="368300"/>
          </a:xfrm>
          <a:prstGeom prst="rightArrow">
            <a:avLst>
              <a:gd name="adj1" fmla="val 50000"/>
              <a:gd name="adj2" fmla="val 4752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172325" y="3352800"/>
            <a:ext cx="15430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32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32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29500" y="3810000"/>
            <a:ext cx="162877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4 mM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7086600" y="4419600"/>
            <a:ext cx="771525" cy="381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808288" y="4730750"/>
            <a:ext cx="4014787" cy="368300"/>
          </a:xfrm>
          <a:prstGeom prst="leftArrow">
            <a:avLst>
              <a:gd name="adj1" fmla="val 50000"/>
              <a:gd name="adj2" fmla="val 5449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943100" y="2057400"/>
            <a:ext cx="11144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IN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086600" y="20574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nern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262062"/>
            <a:ext cx="2130425" cy="30146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0" y="4370387"/>
            <a:ext cx="1028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Walther Hermann Nernst </a:t>
            </a:r>
          </a:p>
          <a:p>
            <a:pPr algn="ctr" eaLnBrk="1" hangingPunct="1"/>
            <a:r>
              <a:rPr lang="en-GB" altLang="en-US" sz="24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Nobel Prize 1920</a:t>
            </a:r>
          </a:p>
        </p:txBody>
      </p:sp>
      <p:sp>
        <p:nvSpPr>
          <p:cNvPr id="591881" name="Rectangle 9"/>
          <p:cNvSpPr>
            <a:spLocks noChangeArrowheads="1"/>
          </p:cNvSpPr>
          <p:nvPr/>
        </p:nvSpPr>
        <p:spPr bwMode="auto">
          <a:xfrm>
            <a:off x="0" y="131390"/>
            <a:ext cx="10287000" cy="859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>The Nernst equation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495300" y="2298700"/>
            <a:ext cx="304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>
                <a:latin typeface="Calibri" panose="020F0502020204030204" pitchFamily="34" charset="0"/>
                <a:cs typeface="Arial" panose="020B0604020202020204" pitchFamily="34" charset="0"/>
              </a:rPr>
              <a:t>Describes the balance of electrical and chemical forces across a cell membrane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71700" y="5865500"/>
            <a:ext cx="20278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altLang="en-US" sz="2400" b="1" i="0" baseline="-2500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en-GB" altLang="en-US" sz="24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61.5 log</a:t>
            </a:r>
            <a:r>
              <a:rPr lang="en-GB" altLang="en-US" sz="2400" b="1" i="0" baseline="-2500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337074" y="5636900"/>
            <a:ext cx="6540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 dirty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[X]</a:t>
            </a:r>
            <a:r>
              <a:rPr lang="en-GB" altLang="en-US" sz="2400" b="1" i="0" baseline="-25000" dirty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338638" y="6094100"/>
            <a:ext cx="6011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[X]</a:t>
            </a:r>
            <a:r>
              <a:rPr lang="en-GB" altLang="en-US" sz="2400" b="1" i="0" baseline="-2500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324350" y="6108388"/>
            <a:ext cx="6858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48300" y="5791200"/>
            <a:ext cx="2463800" cy="643766"/>
          </a:xfrm>
          <a:prstGeom prst="rect">
            <a:avLst/>
          </a:prstGeom>
          <a:noFill/>
          <a:ln w="12700">
            <a:solidFill>
              <a:srgbClr val="FAF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18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Note the subscript ‘e’ is usually replaced by ‘o’.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070" name="Rectangle 6"/>
          <p:cNvSpPr>
            <a:spLocks noChangeArrowheads="1"/>
          </p:cNvSpPr>
          <p:nvPr/>
        </p:nvSpPr>
        <p:spPr bwMode="auto">
          <a:xfrm>
            <a:off x="0" y="0"/>
            <a:ext cx="10287000" cy="859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Equilibrium Potentials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111374" y="1012825"/>
            <a:ext cx="5865813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		 </a:t>
            </a:r>
            <a:r>
              <a:rPr lang="en-GB" altLang="en-US" sz="2400" b="1" i="0" dirty="0">
                <a:solidFill>
                  <a:srgbClr val="66FFFF"/>
                </a:solidFill>
                <a:latin typeface="Calibri" pitchFamily="34" charset="0"/>
                <a:cs typeface="Calibri" pitchFamily="34" charset="0"/>
              </a:rPr>
              <a:t>Cell Membrane</a:t>
            </a:r>
          </a:p>
          <a:p>
            <a:endParaRPr lang="en-GB" altLang="en-US" sz="2400" b="1" i="0" dirty="0">
              <a:latin typeface="Calibri" pitchFamily="34" charset="0"/>
              <a:cs typeface="Calibri" pitchFamily="34" charset="0"/>
            </a:endParaRPr>
          </a:p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2400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24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extracellular</a:t>
            </a:r>
            <a:r>
              <a:rPr lang="en-GB" altLang="en-US" sz="2400" b="1" i="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	        </a:t>
            </a:r>
            <a:r>
              <a:rPr lang="en-GB" altLang="en-US" sz="2400" b="1" i="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en-GB" altLang="en-US" sz="24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intracellular</a:t>
            </a:r>
          </a:p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 K</a:t>
            </a:r>
            <a:r>
              <a:rPr lang="en-GB" altLang="en-US" sz="2400" i="0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= 4mM	                  </a:t>
            </a:r>
            <a:r>
              <a:rPr lang="en-GB" altLang="en-US" sz="2400" i="0" dirty="0" smtClean="0">
                <a:latin typeface="Calibri" pitchFamily="34" charset="0"/>
                <a:cs typeface="Calibri" pitchFamily="34" charset="0"/>
              </a:rPr>
              <a:t>            K</a:t>
            </a:r>
            <a:r>
              <a:rPr lang="en-GB" altLang="en-US" sz="2400" i="0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= 140mM</a:t>
            </a:r>
          </a:p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 Na</a:t>
            </a:r>
            <a:r>
              <a:rPr lang="en-GB" altLang="en-US" sz="2400" i="0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= 140mM 	        </a:t>
            </a:r>
            <a:r>
              <a:rPr lang="en-GB" altLang="en-US" sz="2400" i="0" dirty="0" smtClean="0">
                <a:latin typeface="Calibri" pitchFamily="34" charset="0"/>
                <a:cs typeface="Calibri" pitchFamily="34" charset="0"/>
              </a:rPr>
              <a:t>         Na</a:t>
            </a:r>
            <a:r>
              <a:rPr lang="en-GB" altLang="en-US" sz="2400" i="0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= 10mM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4868863" y="1484313"/>
            <a:ext cx="238125" cy="1662112"/>
          </a:xfrm>
          <a:prstGeom prst="rect">
            <a:avLst/>
          </a:prstGeom>
          <a:gradFill rotWithShape="0">
            <a:gsLst>
              <a:gs pos="0">
                <a:srgbClr val="4C2E01"/>
              </a:gs>
              <a:gs pos="50000">
                <a:srgbClr val="FE9B03"/>
              </a:gs>
              <a:gs pos="100000">
                <a:srgbClr val="4C2E0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104900" y="3416300"/>
            <a:ext cx="3292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Let the membrane be permeable to K</a:t>
            </a:r>
            <a:r>
              <a:rPr lang="en-GB" altLang="en-US" sz="2400" i="0" baseline="30000" dirty="0">
                <a:latin typeface="Calibri" pitchFamily="34" charset="0"/>
                <a:cs typeface="Calibri" pitchFamily="34" charset="0"/>
              </a:rPr>
              <a:t>+</a:t>
            </a:r>
          </a:p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E</a:t>
            </a:r>
            <a:r>
              <a:rPr lang="en-GB" altLang="en-US" sz="2400" i="0" baseline="-25000" dirty="0">
                <a:latin typeface="Calibri" pitchFamily="34" charset="0"/>
                <a:cs typeface="Calibri" pitchFamily="34" charset="0"/>
              </a:rPr>
              <a:t>K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= 61.5 log</a:t>
            </a:r>
            <a:r>
              <a:rPr lang="en-GB" altLang="en-US" sz="2400" i="0" baseline="-25000" dirty="0">
                <a:latin typeface="Calibri" pitchFamily="34" charset="0"/>
                <a:cs typeface="Calibri" pitchFamily="34" charset="0"/>
              </a:rPr>
              <a:t>10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  4</a:t>
            </a:r>
          </a:p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		</a:t>
            </a:r>
            <a:r>
              <a:rPr lang="en-GB" altLang="en-US" sz="2400" i="0" dirty="0" smtClean="0">
                <a:latin typeface="Calibri" pitchFamily="34" charset="0"/>
                <a:cs typeface="Calibri" pitchFamily="34" charset="0"/>
              </a:rPr>
              <a:t>140</a:t>
            </a:r>
            <a:endParaRPr lang="en-GB" altLang="en-US" sz="2400" i="0" dirty="0">
              <a:latin typeface="Calibri" pitchFamily="34" charset="0"/>
              <a:cs typeface="Calibri" pitchFamily="34" charset="0"/>
            </a:endParaRPr>
          </a:p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    = -95 mV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5768975" y="3413125"/>
            <a:ext cx="3292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Let the membrane be permeable to Na</a:t>
            </a:r>
            <a:r>
              <a:rPr lang="en-GB" altLang="en-US" sz="2400" i="0" baseline="30000" dirty="0">
                <a:latin typeface="Calibri" pitchFamily="34" charset="0"/>
                <a:cs typeface="Calibri" pitchFamily="34" charset="0"/>
              </a:rPr>
              <a:t>+</a:t>
            </a:r>
          </a:p>
          <a:p>
            <a:r>
              <a:rPr lang="en-GB" altLang="en-US" sz="2400" i="0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en-GB" altLang="en-US" sz="2400" i="0" baseline="-250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= 61.5 log</a:t>
            </a:r>
            <a:r>
              <a:rPr lang="en-GB" altLang="en-US" sz="2400" i="0" baseline="-25000" dirty="0">
                <a:latin typeface="Calibri" pitchFamily="34" charset="0"/>
                <a:cs typeface="Calibri" pitchFamily="34" charset="0"/>
              </a:rPr>
              <a:t>10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140</a:t>
            </a:r>
          </a:p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		 </a:t>
            </a:r>
            <a:r>
              <a:rPr lang="en-GB" altLang="en-US" sz="2400" i="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10</a:t>
            </a:r>
          </a:p>
          <a:p>
            <a:r>
              <a:rPr lang="en-GB" altLang="en-US" sz="2400" i="0" dirty="0">
                <a:latin typeface="Calibri" pitchFamily="34" charset="0"/>
                <a:cs typeface="Calibri" pitchFamily="34" charset="0"/>
              </a:rPr>
              <a:t>     = +71 mV</a:t>
            </a:r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>
            <a:off x="30099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4"/>
          <p:cNvSpPr>
            <a:spLocks noChangeShapeType="1"/>
          </p:cNvSpPr>
          <p:nvPr/>
        </p:nvSpPr>
        <p:spPr bwMode="auto">
          <a:xfrm>
            <a:off x="77343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85" y="5408599"/>
            <a:ext cx="4434840" cy="13373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 animBg="1"/>
      <p:bldP spid="225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457700" y="2438400"/>
            <a:ext cx="53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838700" y="2362200"/>
            <a:ext cx="53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  <a:cs typeface="Calibri" pitchFamily="34" charset="0"/>
              </a:rPr>
              <a:t>_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86100" y="3352800"/>
            <a:ext cx="13716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altLang="en-US" sz="3200" b="1" i="0" baseline="300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43100" y="2209800"/>
            <a:ext cx="24479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EXTRA-CELL.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591175" y="2209800"/>
            <a:ext cx="23717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INTRA-CELL.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570413" y="3435350"/>
            <a:ext cx="1014412" cy="292100"/>
          </a:xfrm>
          <a:prstGeom prst="rightArrow">
            <a:avLst>
              <a:gd name="adj1" fmla="val 50000"/>
              <a:gd name="adj2" fmla="val 17365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5976" name="Rectangle 8"/>
          <p:cNvSpPr>
            <a:spLocks noChangeArrowheads="1"/>
          </p:cNvSpPr>
          <p:nvPr/>
        </p:nvSpPr>
        <p:spPr bwMode="auto">
          <a:xfrm>
            <a:off x="3162300" y="5181600"/>
            <a:ext cx="120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k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1714500" y="2132013"/>
            <a:ext cx="7010400" cy="0"/>
          </a:xfrm>
          <a:prstGeom prst="line">
            <a:avLst/>
          </a:prstGeom>
          <a:noFill/>
          <a:ln w="57150" cmpd="tri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1562100" y="6246813"/>
            <a:ext cx="7239000" cy="1587"/>
          </a:xfrm>
          <a:prstGeom prst="line">
            <a:avLst/>
          </a:prstGeom>
          <a:noFill/>
          <a:ln w="57150" cmpd="tri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905375" y="2133600"/>
            <a:ext cx="0" cy="4114800"/>
          </a:xfrm>
          <a:prstGeom prst="line">
            <a:avLst/>
          </a:prstGeom>
          <a:noFill/>
          <a:ln w="50800">
            <a:solidFill>
              <a:srgbClr val="FF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4262438" y="5340350"/>
            <a:ext cx="1014412" cy="292100"/>
          </a:xfrm>
          <a:prstGeom prst="leftArrow">
            <a:avLst>
              <a:gd name="adj1" fmla="val 50000"/>
              <a:gd name="adj2" fmla="val 173625"/>
            </a:avLst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5981" name="Rectangle 13"/>
          <p:cNvSpPr>
            <a:spLocks noChangeArrowheads="1"/>
          </p:cNvSpPr>
          <p:nvPr/>
        </p:nvSpPr>
        <p:spPr bwMode="auto">
          <a:xfrm>
            <a:off x="1562100" y="746125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RMP is not equal to </a:t>
            </a:r>
            <a:r>
              <a:rPr lang="en-US" sz="3600" b="1" i="0" dirty="0">
                <a:solidFill>
                  <a:srgbClr val="66FF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3600" b="1" i="0" baseline="-25000" dirty="0">
                <a:solidFill>
                  <a:srgbClr val="66FF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3600" b="1" i="0" dirty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due to background currents</a:t>
            </a:r>
          </a:p>
        </p:txBody>
      </p:sp>
      <p:sp>
        <p:nvSpPr>
          <p:cNvPr id="595982" name="Text Box 14"/>
          <p:cNvSpPr txBox="1">
            <a:spLocks noChangeArrowheads="1"/>
          </p:cNvSpPr>
          <p:nvPr/>
        </p:nvSpPr>
        <p:spPr bwMode="auto">
          <a:xfrm>
            <a:off x="5905500" y="3276600"/>
            <a:ext cx="914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905500" y="5181600"/>
            <a:ext cx="12001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FF6633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en-US" sz="3200" b="1" i="0" baseline="30000">
                <a:solidFill>
                  <a:srgbClr val="FF6633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7000" cy="2057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/>
                <a:latin typeface="Calibri" panose="020F0502020204030204" pitchFamily="34" charset="0"/>
              </a:rPr>
              <a:t>Excitability</a:t>
            </a:r>
            <a:r>
              <a:rPr lang="en-US" b="1" dirty="0" smtClean="0">
                <a:effectLst/>
                <a:latin typeface="Calibri" panose="020F0502020204030204" pitchFamily="34" charset="0"/>
              </a:rPr>
              <a:t/>
            </a:r>
            <a:br>
              <a:rPr lang="en-US" b="1" dirty="0" smtClean="0">
                <a:effectLst/>
                <a:latin typeface="Calibri" panose="020F0502020204030204" pitchFamily="34" charset="0"/>
              </a:rPr>
            </a:br>
            <a:r>
              <a:rPr lang="en-US" b="1" dirty="0" smtClean="0">
                <a:effectLst/>
                <a:latin typeface="Calibri" panose="020F0502020204030204" pitchFamily="34" charset="0"/>
              </a:rPr>
              <a:t>Action potential </a:t>
            </a:r>
            <a:br>
              <a:rPr lang="en-US" b="1" dirty="0" smtClean="0">
                <a:effectLst/>
                <a:latin typeface="Calibri" panose="020F0502020204030204" pitchFamily="34" charset="0"/>
              </a:rPr>
            </a:br>
            <a:r>
              <a:rPr lang="en-US" b="1" dirty="0" smtClean="0">
                <a:effectLst/>
                <a:latin typeface="Calibri" panose="020F0502020204030204" pitchFamily="34" charset="0"/>
              </a:rPr>
              <a:t>and ionic currents in cardiac cells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286000"/>
            <a:ext cx="9677400" cy="35052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500" b="1" dirty="0" smtClean="0">
                <a:solidFill>
                  <a:srgbClr val="66FFFF"/>
                </a:solidFill>
                <a:effectLst/>
                <a:latin typeface="Calibri" panose="020F0502020204030204" pitchFamily="34" charset="0"/>
              </a:rPr>
              <a:t>Excitability is the electrical response to excitation (stimulation). 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500" b="1" dirty="0">
              <a:solidFill>
                <a:srgbClr val="66FFFF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500" b="1" dirty="0" smtClean="0">
                <a:solidFill>
                  <a:srgbClr val="66FFFF"/>
                </a:solidFill>
                <a:effectLst/>
                <a:latin typeface="Calibri" panose="020F0502020204030204" pitchFamily="34" charset="0"/>
              </a:rPr>
              <a:t>When an excitable tissue is excited, it responds by generating action potentials.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500" b="1" dirty="0">
              <a:solidFill>
                <a:srgbClr val="66FFFF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500" b="1" dirty="0" smtClean="0">
                <a:solidFill>
                  <a:srgbClr val="66FFFF"/>
                </a:solidFill>
                <a:effectLst/>
                <a:latin typeface="Calibri" panose="020F0502020204030204" pitchFamily="34" charset="0"/>
              </a:rPr>
              <a:t>Cardiac action potentials can be broadly classified into tow types, termed </a:t>
            </a:r>
            <a:r>
              <a:rPr lang="en-US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fast-response</a:t>
            </a:r>
            <a:r>
              <a:rPr lang="en-US" sz="2500" b="1" dirty="0" smtClean="0">
                <a:solidFill>
                  <a:srgbClr val="66FFFF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en-US" sz="2500" b="1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slow-response</a:t>
            </a:r>
            <a:r>
              <a:rPr lang="en-US" sz="2500" b="1" dirty="0" smtClean="0">
                <a:solidFill>
                  <a:srgbClr val="66FFFF"/>
                </a:solidFill>
                <a:effectLst/>
                <a:latin typeface="Calibri" panose="020F0502020204030204" pitchFamily="34" charset="0"/>
              </a:rPr>
              <a:t> potentials.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500" b="1" dirty="0" smtClean="0">
              <a:solidFill>
                <a:srgbClr val="66FFFF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500" b="1" dirty="0" smtClean="0">
                <a:solidFill>
                  <a:srgbClr val="66FFFF"/>
                </a:solidFill>
                <a:effectLst/>
                <a:latin typeface="Calibri" panose="020F0502020204030204" pitchFamily="34" charset="0"/>
              </a:rPr>
              <a:t>Atrial, ventricular and His-Purkinje cells have fast-response action potentials, and sinus node and atrioventricular (AV) node have slow-response action potentials.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endParaRPr lang="en-US" sz="2500" b="1" dirty="0" smtClean="0">
              <a:solidFill>
                <a:srgbClr val="66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771900" y="152400"/>
            <a:ext cx="2743200" cy="68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 rot="-5400000">
            <a:off x="-1521169" y="4153050"/>
            <a:ext cx="401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MEMBRANE  POTENTIAL (mV)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543050" y="1874838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11238" y="26003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543050" y="2865438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257925" y="1874838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257925" y="2636838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94375" y="26352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42975" y="3854450"/>
            <a:ext cx="590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-50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572125" y="3854450"/>
            <a:ext cx="590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-50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71525" y="5149850"/>
            <a:ext cx="745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-100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86400" y="5149850"/>
            <a:ext cx="745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-100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543050" y="5075238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1971675" y="2408238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5" name="Arc 15"/>
          <p:cNvSpPr>
            <a:spLocks/>
          </p:cNvSpPr>
          <p:nvPr/>
        </p:nvSpPr>
        <p:spPr bwMode="auto">
          <a:xfrm flipH="1" flipV="1">
            <a:off x="1971675" y="2408238"/>
            <a:ext cx="1285875" cy="457200"/>
          </a:xfrm>
          <a:custGeom>
            <a:avLst/>
            <a:gdLst>
              <a:gd name="T0" fmla="*/ 427315 w 21600"/>
              <a:gd name="T1" fmla="*/ 0 h 20372"/>
              <a:gd name="T2" fmla="*/ 1285875 w 21600"/>
              <a:gd name="T3" fmla="*/ 457200 h 20372"/>
              <a:gd name="T4" fmla="*/ 0 w 21600"/>
              <a:gd name="T5" fmla="*/ 457200 h 20372"/>
              <a:gd name="T6" fmla="*/ 0 60000 65536"/>
              <a:gd name="T7" fmla="*/ 0 60000 65536"/>
              <a:gd name="T8" fmla="*/ 0 60000 65536"/>
              <a:gd name="T9" fmla="*/ 0 w 21600"/>
              <a:gd name="T10" fmla="*/ 0 h 20372"/>
              <a:gd name="T11" fmla="*/ 21600 w 21600"/>
              <a:gd name="T12" fmla="*/ 20372 h 20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2" fill="none" extrusionOk="0">
                <a:moveTo>
                  <a:pt x="7178" y="-1"/>
                </a:moveTo>
                <a:cubicBezTo>
                  <a:pt x="15819" y="3044"/>
                  <a:pt x="21600" y="11209"/>
                  <a:pt x="21600" y="20372"/>
                </a:cubicBezTo>
              </a:path>
              <a:path w="21600" h="20372" stroke="0" extrusionOk="0">
                <a:moveTo>
                  <a:pt x="7178" y="-1"/>
                </a:moveTo>
                <a:cubicBezTo>
                  <a:pt x="15819" y="3044"/>
                  <a:pt x="21600" y="11209"/>
                  <a:pt x="21600" y="20372"/>
                </a:cubicBezTo>
                <a:lnTo>
                  <a:pt x="0" y="2037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6" name="Arc 16"/>
          <p:cNvSpPr>
            <a:spLocks/>
          </p:cNvSpPr>
          <p:nvPr/>
        </p:nvSpPr>
        <p:spPr bwMode="auto">
          <a:xfrm rot="10800000" flipH="1" flipV="1">
            <a:off x="2828925" y="2865438"/>
            <a:ext cx="1285875" cy="457200"/>
          </a:xfrm>
          <a:custGeom>
            <a:avLst/>
            <a:gdLst>
              <a:gd name="T0" fmla="*/ 0 w 21600"/>
              <a:gd name="T1" fmla="*/ 0 h 21600"/>
              <a:gd name="T2" fmla="*/ 1285875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4114800" y="3246438"/>
            <a:ext cx="17145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8" name="Arc 18"/>
          <p:cNvSpPr>
            <a:spLocks/>
          </p:cNvSpPr>
          <p:nvPr/>
        </p:nvSpPr>
        <p:spPr bwMode="auto">
          <a:xfrm flipH="1" flipV="1">
            <a:off x="4286250" y="4846638"/>
            <a:ext cx="771525" cy="228600"/>
          </a:xfrm>
          <a:custGeom>
            <a:avLst/>
            <a:gdLst>
              <a:gd name="T0" fmla="*/ 0 w 21600"/>
              <a:gd name="T1" fmla="*/ 0 h 21600"/>
              <a:gd name="T2" fmla="*/ 771525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6515100" y="4160838"/>
            <a:ext cx="15430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8058150" y="2560638"/>
            <a:ext cx="8572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1" name="Arc 21"/>
          <p:cNvSpPr>
            <a:spLocks/>
          </p:cNvSpPr>
          <p:nvPr/>
        </p:nvSpPr>
        <p:spPr bwMode="auto">
          <a:xfrm>
            <a:off x="8143875" y="2560638"/>
            <a:ext cx="514350" cy="1830387"/>
          </a:xfrm>
          <a:custGeom>
            <a:avLst/>
            <a:gdLst>
              <a:gd name="T0" fmla="*/ 0 w 21600"/>
              <a:gd name="T1" fmla="*/ 0 h 25932"/>
              <a:gd name="T2" fmla="*/ 503896 w 21600"/>
              <a:gd name="T3" fmla="*/ 1830387 h 25932"/>
              <a:gd name="T4" fmla="*/ 0 w 21600"/>
              <a:gd name="T5" fmla="*/ 1524617 h 25932"/>
              <a:gd name="T6" fmla="*/ 0 60000 65536"/>
              <a:gd name="T7" fmla="*/ 0 60000 65536"/>
              <a:gd name="T8" fmla="*/ 0 60000 65536"/>
              <a:gd name="T9" fmla="*/ 0 w 21600"/>
              <a:gd name="T10" fmla="*/ 0 h 25932"/>
              <a:gd name="T11" fmla="*/ 21600 w 21600"/>
              <a:gd name="T12" fmla="*/ 25932 h 259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93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55"/>
                  <a:pt x="21452" y="24506"/>
                  <a:pt x="21161" y="25932"/>
                </a:cubicBezTo>
              </a:path>
              <a:path w="21600" h="2593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55"/>
                  <a:pt x="21452" y="24506"/>
                  <a:pt x="21161" y="2593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2" name="Arc 22"/>
          <p:cNvSpPr>
            <a:spLocks/>
          </p:cNvSpPr>
          <p:nvPr/>
        </p:nvSpPr>
        <p:spPr bwMode="auto">
          <a:xfrm flipH="1" flipV="1">
            <a:off x="8658225" y="4389438"/>
            <a:ext cx="428625" cy="228600"/>
          </a:xfrm>
          <a:custGeom>
            <a:avLst/>
            <a:gdLst>
              <a:gd name="T0" fmla="*/ 0 w 21600"/>
              <a:gd name="T1" fmla="*/ 0 h 21600"/>
              <a:gd name="T2" fmla="*/ 428625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3" name="Arc 23"/>
          <p:cNvSpPr>
            <a:spLocks/>
          </p:cNvSpPr>
          <p:nvPr/>
        </p:nvSpPr>
        <p:spPr bwMode="auto">
          <a:xfrm flipH="1" flipV="1">
            <a:off x="6257925" y="4541838"/>
            <a:ext cx="257175" cy="76200"/>
          </a:xfrm>
          <a:custGeom>
            <a:avLst/>
            <a:gdLst>
              <a:gd name="T0" fmla="*/ 0 w 21600"/>
              <a:gd name="T1" fmla="*/ 0 h 21600"/>
              <a:gd name="T2" fmla="*/ 257175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9086850" y="4389438"/>
            <a:ext cx="8572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7783513" y="1838325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SAN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097446" y="1828800"/>
            <a:ext cx="230274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 b="1" i="0">
                <a:latin typeface="Calibri" panose="020F0502020204030204" pitchFamily="34" charset="0"/>
              </a:rPr>
              <a:t>VENTRICULULAR</a:t>
            </a:r>
          </a:p>
          <a:p>
            <a:pPr algn="ctr">
              <a:lnSpc>
                <a:spcPct val="70000"/>
              </a:lnSpc>
            </a:pPr>
            <a:r>
              <a:rPr lang="en-US" altLang="en-US" sz="2400" b="1" i="0">
                <a:latin typeface="Calibri" panose="020F0502020204030204" pitchFamily="34" charset="0"/>
              </a:rPr>
              <a:t>CELL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54213" y="35909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057400" y="22542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2725738" y="24479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754438" y="35909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697413" y="46577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926263" y="37433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7783513" y="30575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8555038" y="30575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99075" name="Rectangle 35"/>
          <p:cNvSpPr>
            <a:spLocks noChangeArrowheads="1"/>
          </p:cNvSpPr>
          <p:nvPr/>
        </p:nvSpPr>
        <p:spPr bwMode="auto">
          <a:xfrm>
            <a:off x="0" y="3048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Action potentials </a:t>
            </a:r>
            <a:br>
              <a:rPr 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from different areas of the heart</a:t>
            </a: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4152900" y="2438400"/>
            <a:ext cx="0" cy="3124200"/>
          </a:xfrm>
          <a:prstGeom prst="line">
            <a:avLst/>
          </a:prstGeom>
          <a:noFill/>
          <a:ln w="412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38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animBg="1"/>
      <p:bldP spid="25604" grpId="0"/>
      <p:bldP spid="25605" grpId="0" animBg="1"/>
      <p:bldP spid="25606" grpId="0" animBg="1"/>
      <p:bldP spid="25607" grpId="0" animBg="1"/>
      <p:bldP spid="25608" grpId="0"/>
      <p:bldP spid="25609" grpId="0"/>
      <p:bldP spid="25610" grpId="0"/>
      <p:bldP spid="25611" grpId="0"/>
      <p:bldP spid="25612" grpId="0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/>
      <p:bldP spid="25626" grpId="0"/>
      <p:bldP spid="25627" grpId="0"/>
      <p:bldP spid="25628" grpId="0"/>
      <p:bldP spid="25629" grpId="0"/>
      <p:bldP spid="25630" grpId="0"/>
      <p:bldP spid="25631" grpId="0"/>
      <p:bldP spid="25632" grpId="0"/>
      <p:bldP spid="25633" grpId="0"/>
      <p:bldP spid="25634" grpId="0"/>
      <p:bldP spid="256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4838700" cy="1295400"/>
          </a:xfrm>
        </p:spPr>
        <p:txBody>
          <a:bodyPr/>
          <a:lstStyle/>
          <a:p>
            <a:pPr>
              <a:defRPr/>
            </a:pPr>
            <a:r>
              <a:rPr lang="en-US" sz="2700" b="1" dirty="0" smtClean="0">
                <a:effectLst/>
                <a:latin typeface="Calibri" panose="020F0502020204030204" pitchFamily="34" charset="0"/>
              </a:rPr>
              <a:t>Major differences between</a:t>
            </a:r>
            <a:br>
              <a:rPr lang="en-US" sz="2700" b="1" dirty="0" smtClean="0">
                <a:effectLst/>
                <a:latin typeface="Calibri" panose="020F0502020204030204" pitchFamily="34" charset="0"/>
              </a:rPr>
            </a:br>
            <a:r>
              <a:rPr lang="en-US" sz="2700" b="1" dirty="0" smtClean="0">
                <a:effectLst/>
                <a:latin typeface="Calibri" panose="020F0502020204030204" pitchFamily="34" charset="0"/>
              </a:rPr>
              <a:t>fast-response and</a:t>
            </a:r>
            <a:br>
              <a:rPr lang="en-US" sz="2700" b="1" dirty="0" smtClean="0">
                <a:effectLst/>
                <a:latin typeface="Calibri" panose="020F0502020204030204" pitchFamily="34" charset="0"/>
              </a:rPr>
            </a:br>
            <a:r>
              <a:rPr lang="en-US" sz="2700" b="1" dirty="0" smtClean="0">
                <a:effectLst/>
                <a:latin typeface="Calibri" panose="020F0502020204030204" pitchFamily="34" charset="0"/>
              </a:rPr>
              <a:t>slow-response action potentials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66700" y="1447800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2" eaLnBrk="1" hangingPunct="1">
              <a:lnSpc>
                <a:spcPct val="90000"/>
              </a:lnSpc>
            </a:pPr>
            <a:endParaRPr lang="en-US" altLang="en-US" b="1" i="0" dirty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q"/>
            </a:pPr>
            <a:r>
              <a:rPr lang="en-US" altLang="en-US" sz="24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Resting membrane potential (Phase 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In fast-response, voltage is </a:t>
            </a:r>
            <a:r>
              <a:rPr lang="en-US" altLang="en-US" sz="24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constant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In slow-response, voltage </a:t>
            </a:r>
            <a:r>
              <a:rPr lang="en-US" altLang="en-US" sz="24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slowly decreases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i="0" dirty="0" smtClean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SzPct val="100000"/>
              <a:buFont typeface="Wingdings" pitchFamily="2" charset="2"/>
              <a:buChar char="q"/>
            </a:pPr>
            <a:r>
              <a:rPr lang="en-US" altLang="en-US" sz="240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Phases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In fast-response, all phases of action potential are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In slow-response, phases 1 &amp; 2 are absent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i="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 descr="action potential typ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378" y="76200"/>
            <a:ext cx="5316322" cy="3423514"/>
          </a:xfr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2" descr="Image result for action potential from different parts of the 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581400"/>
            <a:ext cx="4023360" cy="3190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65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448300" cy="2057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/>
                <a:latin typeface="Calibri" panose="020F0502020204030204" pitchFamily="34" charset="0"/>
              </a:rPr>
              <a:t>Fast-response</a:t>
            </a:r>
            <a:br>
              <a:rPr lang="en-US" sz="3600" b="1" dirty="0" smtClean="0">
                <a:effectLst/>
                <a:latin typeface="Calibri" panose="020F0502020204030204" pitchFamily="34" charset="0"/>
              </a:rPr>
            </a:br>
            <a:r>
              <a:rPr lang="en-US" sz="3600" b="1" dirty="0" smtClean="0">
                <a:effectLst/>
                <a:latin typeface="Calibri" panose="020F0502020204030204" pitchFamily="34" charset="0"/>
              </a:rPr>
              <a:t>and slow-response</a:t>
            </a:r>
            <a:br>
              <a:rPr lang="en-US" sz="3600" b="1" dirty="0" smtClean="0">
                <a:effectLst/>
                <a:latin typeface="Calibri" panose="020F0502020204030204" pitchFamily="34" charset="0"/>
              </a:rPr>
            </a:br>
            <a:r>
              <a:rPr lang="en-US" sz="3600" b="1" dirty="0" smtClean="0">
                <a:effectLst/>
                <a:latin typeface="Calibri" panose="020F0502020204030204" pitchFamily="34" charset="0"/>
              </a:rPr>
              <a:t>action potential </a:t>
            </a:r>
            <a:br>
              <a:rPr lang="en-US" sz="3600" b="1" dirty="0" smtClean="0">
                <a:effectLst/>
                <a:latin typeface="Calibri" panose="020F0502020204030204" pitchFamily="34" charset="0"/>
              </a:rPr>
            </a:br>
            <a:r>
              <a:rPr lang="en-US" sz="3600" b="1" dirty="0" smtClean="0">
                <a:effectLst/>
                <a:latin typeface="Calibri" panose="020F0502020204030204" pitchFamily="34" charset="0"/>
              </a:rPr>
              <a:t>in cardiac cells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2590800"/>
            <a:ext cx="5430838" cy="4114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5524500" y="320725"/>
            <a:ext cx="4800600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Fast response action potentials are characterized 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by:</a:t>
            </a: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rapid depolarization (phase 0) with a substantial overshoot 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(positive inside voltage),</a:t>
            </a: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rapid reversal of the overshoot potential (phase 1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),</a:t>
            </a: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long plateau (phase 2), 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</a:t>
            </a: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repolarization (phase 3) 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to</a:t>
            </a: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stable, 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resting </a:t>
            </a:r>
            <a:r>
              <a:rPr lang="en-US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membrane potential (phase 4). </a:t>
            </a:r>
            <a:endParaRPr lang="en-US" altLang="en-US" sz="1900" b="1" i="0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Rapid conduction velocity</a:t>
            </a:r>
            <a:endParaRPr lang="en-US" altLang="en-US" sz="19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4"/>
              </a:buBlip>
            </a:pPr>
            <a:endParaRPr lang="en-US" altLang="en-US" sz="19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Slow response action potentials are </a:t>
            </a: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characterized by:</a:t>
            </a: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slower initial depolarization phase, </a:t>
            </a:r>
            <a:endParaRPr lang="en-US" altLang="en-US" sz="1900" b="1" i="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lower amplitude overshoot</a:t>
            </a: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,</a:t>
            </a: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repolarization to an unstable, slowly depolarizing "resting" potential </a:t>
            </a:r>
            <a:endParaRPr lang="en-US" altLang="en-US" sz="1900" b="1" i="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Slow conduction velocity</a:t>
            </a:r>
            <a:endParaRPr lang="en-US" altLang="en-US" sz="19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0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 rot="-5383564">
            <a:off x="-1349719" y="3694262"/>
            <a:ext cx="401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2400" b="1" i="0">
                <a:latin typeface="Calibri" panose="020F0502020204030204" pitchFamily="34" charset="0"/>
              </a:rPr>
              <a:t>MEMBRANE  POTENTIAL (mV)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457325" y="1525588"/>
            <a:ext cx="0" cy="487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457325" y="6402388"/>
            <a:ext cx="5915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71525" y="5638800"/>
            <a:ext cx="590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-90</a:t>
            </a:r>
            <a:endParaRPr lang="en-US" altLang="en-US" sz="2400" i="0">
              <a:latin typeface="Calibri" panose="020F0502020204030204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11238" y="217487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  <a:endParaRPr lang="en-US" altLang="en-US" sz="2400" i="0">
              <a:latin typeface="Calibri" panose="020F0502020204030204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457325" y="5945188"/>
            <a:ext cx="1028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2486025" y="17541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36750" y="35052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  <a:endParaRPr lang="en-US" altLang="en-US" sz="2400" i="0">
              <a:latin typeface="Calibri" panose="020F0502020204030204" pitchFamily="34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2228850" y="3506788"/>
            <a:ext cx="257175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5" name="Arc 11"/>
          <p:cNvSpPr>
            <a:spLocks/>
          </p:cNvSpPr>
          <p:nvPr/>
        </p:nvSpPr>
        <p:spPr bwMode="auto">
          <a:xfrm>
            <a:off x="4114800" y="2516188"/>
            <a:ext cx="1800225" cy="762000"/>
          </a:xfrm>
          <a:custGeom>
            <a:avLst/>
            <a:gdLst>
              <a:gd name="T0" fmla="*/ 0 w 21600"/>
              <a:gd name="T1" fmla="*/ 0 h 21600"/>
              <a:gd name="T2" fmla="*/ 1800225 w 21600"/>
              <a:gd name="T3" fmla="*/ 762000 h 21600"/>
              <a:gd name="T4" fmla="*/ 0 w 21600"/>
              <a:gd name="T5" fmla="*/ 762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6" name="Arc 12"/>
          <p:cNvSpPr>
            <a:spLocks/>
          </p:cNvSpPr>
          <p:nvPr/>
        </p:nvSpPr>
        <p:spPr bwMode="auto">
          <a:xfrm rot="10800000">
            <a:off x="2486025" y="1754188"/>
            <a:ext cx="1800225" cy="762000"/>
          </a:xfrm>
          <a:custGeom>
            <a:avLst/>
            <a:gdLst>
              <a:gd name="T0" fmla="*/ 0 w 21600"/>
              <a:gd name="T1" fmla="*/ 0 h 21600"/>
              <a:gd name="T2" fmla="*/ 1800225 w 21600"/>
              <a:gd name="T3" fmla="*/ 762000 h 21600"/>
              <a:gd name="T4" fmla="*/ 0 w 21600"/>
              <a:gd name="T5" fmla="*/ 762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7" name="Arc 13"/>
          <p:cNvSpPr>
            <a:spLocks/>
          </p:cNvSpPr>
          <p:nvPr/>
        </p:nvSpPr>
        <p:spPr bwMode="auto">
          <a:xfrm flipH="1" flipV="1">
            <a:off x="6086475" y="5411788"/>
            <a:ext cx="1200150" cy="533400"/>
          </a:xfrm>
          <a:custGeom>
            <a:avLst/>
            <a:gdLst>
              <a:gd name="T0" fmla="*/ 0 w 21600"/>
              <a:gd name="T1" fmla="*/ 0 h 21600"/>
              <a:gd name="T2" fmla="*/ 120015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915025" y="3201988"/>
            <a:ext cx="17145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657475" y="1676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114800" y="2057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486400" y="3962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772275" y="548798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686175" y="6400800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TIME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13410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accent2"/>
                </a:solidFill>
                <a:latin typeface="Calibri" panose="020F0502020204030204" pitchFamily="34" charset="0"/>
              </a:rPr>
              <a:t>Phase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154738" y="1565275"/>
            <a:ext cx="413226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0 = Rapid Depolarization</a:t>
            </a:r>
          </a:p>
          <a:p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    (inward Na</a:t>
            </a:r>
            <a:r>
              <a:rPr lang="en-US" altLang="en-US" sz="2400" b="1" i="0" baseline="30000" dirty="0">
                <a:solidFill>
                  <a:srgbClr val="00FFCC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current)      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172200" y="2438400"/>
            <a:ext cx="4019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1 = </a:t>
            </a:r>
            <a:r>
              <a:rPr lang="en-US" altLang="en-US" sz="2400" b="1" i="0" dirty="0" smtClean="0">
                <a:solidFill>
                  <a:srgbClr val="00FFCC"/>
                </a:solidFill>
                <a:latin typeface="Calibri" panose="020F0502020204030204" pitchFamily="34" charset="0"/>
              </a:rPr>
              <a:t>Early partial </a:t>
            </a: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repolarization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161088" y="2946400"/>
            <a:ext cx="3266691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2 = Plateau</a:t>
            </a:r>
          </a:p>
          <a:p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     (inward Ca</a:t>
            </a:r>
            <a:r>
              <a:rPr lang="en-US" altLang="en-US" sz="2400" b="1" i="0" baseline="30000" dirty="0">
                <a:solidFill>
                  <a:srgbClr val="00FFCC"/>
                </a:solidFill>
                <a:latin typeface="Calibri" panose="020F0502020204030204" pitchFamily="34" charset="0"/>
              </a:rPr>
              <a:t>++</a:t>
            </a: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current)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169025" y="3657600"/>
            <a:ext cx="328743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solidFill>
                  <a:srgbClr val="00FFCC"/>
                </a:solidFill>
                <a:latin typeface="Calibri" panose="020F0502020204030204" pitchFamily="34" charset="0"/>
              </a:rPr>
              <a:t>3 = Repolarization</a:t>
            </a:r>
          </a:p>
          <a:p>
            <a:pPr>
              <a:lnSpc>
                <a:spcPct val="80000"/>
              </a:lnSpc>
            </a:pPr>
            <a:r>
              <a:rPr lang="en-US" altLang="en-US" sz="2400" b="1" i="0">
                <a:solidFill>
                  <a:srgbClr val="00FFCC"/>
                </a:solidFill>
                <a:latin typeface="Calibri" panose="020F0502020204030204" pitchFamily="34" charset="0"/>
              </a:rPr>
              <a:t>       (outward K</a:t>
            </a:r>
            <a:r>
              <a:rPr lang="en-US" altLang="en-US" sz="2400" b="1" i="0" baseline="30000">
                <a:solidFill>
                  <a:srgbClr val="00FFCC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400" b="1" i="0">
                <a:solidFill>
                  <a:srgbClr val="00FFCC"/>
                </a:solidFill>
                <a:latin typeface="Calibri" panose="020F0502020204030204" pitchFamily="34" charset="0"/>
              </a:rPr>
              <a:t> current)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172200" y="4343400"/>
            <a:ext cx="2794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solidFill>
                  <a:srgbClr val="00FFCC"/>
                </a:solidFill>
                <a:latin typeface="Calibri" panose="020F0502020204030204" pitchFamily="34" charset="0"/>
              </a:rPr>
              <a:t>4 = Resting Potential</a:t>
            </a:r>
          </a:p>
        </p:txBody>
      </p:sp>
      <p:sp>
        <p:nvSpPr>
          <p:cNvPr id="26650" name="Arc 26"/>
          <p:cNvSpPr>
            <a:spLocks/>
          </p:cNvSpPr>
          <p:nvPr/>
        </p:nvSpPr>
        <p:spPr bwMode="auto">
          <a:xfrm flipH="1">
            <a:off x="2571750" y="1982788"/>
            <a:ext cx="1885950" cy="3962400"/>
          </a:xfrm>
          <a:custGeom>
            <a:avLst/>
            <a:gdLst>
              <a:gd name="T0" fmla="*/ 0 w 21600"/>
              <a:gd name="T1" fmla="*/ 0 h 21600"/>
              <a:gd name="T2" fmla="*/ 1885950 w 21600"/>
              <a:gd name="T3" fmla="*/ 3962400 h 21600"/>
              <a:gd name="T4" fmla="*/ 0 w 21600"/>
              <a:gd name="T5" fmla="*/ 396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51" name="Arc 27"/>
          <p:cNvSpPr>
            <a:spLocks/>
          </p:cNvSpPr>
          <p:nvPr/>
        </p:nvSpPr>
        <p:spPr bwMode="auto">
          <a:xfrm>
            <a:off x="4543425" y="1984375"/>
            <a:ext cx="1966913" cy="3962400"/>
          </a:xfrm>
          <a:custGeom>
            <a:avLst/>
            <a:gdLst>
              <a:gd name="T0" fmla="*/ 0 w 21532"/>
              <a:gd name="T1" fmla="*/ 0 h 21600"/>
              <a:gd name="T2" fmla="*/ 1966913 w 21532"/>
              <a:gd name="T3" fmla="*/ 3648894 h 21600"/>
              <a:gd name="T4" fmla="*/ 0 w 21532"/>
              <a:gd name="T5" fmla="*/ 3962400 h 21600"/>
              <a:gd name="T6" fmla="*/ 0 60000 65536"/>
              <a:gd name="T7" fmla="*/ 0 60000 65536"/>
              <a:gd name="T8" fmla="*/ 0 60000 65536"/>
              <a:gd name="T9" fmla="*/ 0 w 21532"/>
              <a:gd name="T10" fmla="*/ 0 h 21600"/>
              <a:gd name="T11" fmla="*/ 21532 w 215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2" h="21600" fill="none" extrusionOk="0">
                <a:moveTo>
                  <a:pt x="-1" y="0"/>
                </a:moveTo>
                <a:cubicBezTo>
                  <a:pt x="11266" y="0"/>
                  <a:pt x="20640" y="8659"/>
                  <a:pt x="21532" y="19890"/>
                </a:cubicBezTo>
              </a:path>
              <a:path w="21532" h="21600" stroke="0" extrusionOk="0">
                <a:moveTo>
                  <a:pt x="-1" y="0"/>
                </a:moveTo>
                <a:cubicBezTo>
                  <a:pt x="11266" y="0"/>
                  <a:pt x="20640" y="8659"/>
                  <a:pt x="21532" y="1989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314575" y="1219200"/>
            <a:ext cx="2940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Mechanical Response</a:t>
            </a:r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4543425" y="160178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00094" name="Rectangle 30"/>
          <p:cNvSpPr>
            <a:spLocks noChangeArrowheads="1"/>
          </p:cNvSpPr>
          <p:nvPr/>
        </p:nvSpPr>
        <p:spPr bwMode="auto">
          <a:xfrm>
            <a:off x="0" y="304800"/>
            <a:ext cx="1028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Fast response action potentials</a:t>
            </a: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5905500" y="2438400"/>
            <a:ext cx="0" cy="3124200"/>
          </a:xfrm>
          <a:prstGeom prst="line">
            <a:avLst/>
          </a:prstGeom>
          <a:noFill/>
          <a:ln w="412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12725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Intended learning outcomes (ILOs)</a:t>
            </a:r>
            <a:endParaRPr lang="en-US" altLang="en-US" sz="4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sp>
        <p:nvSpPr>
          <p:cNvPr id="250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828800"/>
            <a:ext cx="9906000" cy="48006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State and define the main electrical and mechanical properties of the heart.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Explain the genesis of the resting membrane potential in the cardiac muscle cell and identify the ionic currents during the different phases of the fast-response and slow-response action potentials in the cardiac muscle cell.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Discuss pacemaker electrical activity.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Define ectopic pacemaker and explain the mechanisms of ectopic pacemakers.</a:t>
            </a:r>
          </a:p>
          <a:p>
            <a:pPr>
              <a:spcBef>
                <a:spcPct val="0"/>
              </a:spcBef>
              <a:buClr>
                <a:srgbClr val="FF0000"/>
              </a:buClr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Summarize </a:t>
            </a:r>
            <a:r>
              <a:rPr lang="en-US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the function of the different parts of the conducting system of the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heart and describe the sequence of normal conduction in the heart.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Describe the effects of sympathetic and parasympathetic stimulation on the electrophysiological properties of the heart.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" y="9144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7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</a:t>
            </a:r>
            <a:r>
              <a:rPr lang="en-US" altLang="en-US" sz="2700" b="1" i="0" dirty="0" smtClean="0">
                <a:solidFill>
                  <a:srgbClr val="FF99FF"/>
                </a:solidFill>
                <a:latin typeface="Calibri" panose="020F0502020204030204" pitchFamily="34" charset="0"/>
              </a:rPr>
              <a:t>presentation and the associated learning resources, </a:t>
            </a:r>
            <a:r>
              <a:rPr lang="en-US" altLang="en-US" sz="2700" b="1" i="0" dirty="0">
                <a:solidFill>
                  <a:srgbClr val="FF99FF"/>
                </a:solidFill>
                <a:latin typeface="Calibri" panose="020F0502020204030204" pitchFamily="34" charset="0"/>
              </a:rPr>
              <a:t>the student should be able to:</a:t>
            </a:r>
            <a:r>
              <a:rPr lang="en-US" altLang="en-US" sz="2700" i="0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endParaRPr lang="en-US" altLang="en-US" sz="2700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94" name="Rectangle 30"/>
          <p:cNvSpPr>
            <a:spLocks noChangeArrowheads="1"/>
          </p:cNvSpPr>
          <p:nvPr/>
        </p:nvSpPr>
        <p:spPr bwMode="auto">
          <a:xfrm>
            <a:off x="5789294" y="457200"/>
            <a:ext cx="449770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800" b="1" i="0" dirty="0">
                <a:solidFill>
                  <a:schemeClr val="tx2"/>
                </a:solidFill>
                <a:latin typeface="Calibri" panose="020F0502020204030204" pitchFamily="34" charset="0"/>
              </a:rPr>
              <a:t>Fast response action potentials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0728" y="152400"/>
            <a:ext cx="5748566" cy="6629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sz="18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Phase </a:t>
            </a:r>
            <a:r>
              <a:rPr lang="en-US" sz="18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0 </a:t>
            </a:r>
            <a:r>
              <a:rPr lang="en-US" sz="18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– </a:t>
            </a:r>
            <a:r>
              <a:rPr lang="en-US" sz="18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Very rapid depolarization by Na</a:t>
            </a:r>
            <a:r>
              <a:rPr lang="en-US" sz="1800" b="1" i="0" baseline="3000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+</a:t>
            </a:r>
            <a:r>
              <a:rPr lang="en-US" sz="18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 influx through voltage-gated (fast) Na</a:t>
            </a:r>
            <a:r>
              <a:rPr lang="en-US" sz="1800" b="1" i="0" baseline="3000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+</a:t>
            </a:r>
            <a:r>
              <a:rPr lang="en-US" sz="18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 channels.</a:t>
            </a:r>
            <a:endParaRPr lang="en-US" sz="1800" b="1" i="0" dirty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SzPct val="100000"/>
              <a:buNone/>
              <a:defRPr/>
            </a:pPr>
            <a:endParaRPr lang="en-US" sz="1800" b="1" i="0" dirty="0" smtClean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Phase 1 – Early partial </a:t>
            </a:r>
            <a:r>
              <a:rPr lang="en-US" sz="1800" b="1" i="0" dirty="0" err="1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repolariztion</a:t>
            </a:r>
            <a:endParaRPr lang="en-US" sz="1800" b="1" i="0" dirty="0" smtClean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Inactivation of fast (Na</a:t>
            </a:r>
            <a:r>
              <a:rPr lang="en-US" sz="1800" b="1" i="0" baseline="30000" dirty="0" smtClean="0">
                <a:effectLst/>
                <a:latin typeface="Calibri" pitchFamily="34" charset="0"/>
                <a:cs typeface="Calibri" pitchFamily="34" charset="0"/>
              </a:rPr>
              <a:t>+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) channels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lang="en-US" sz="1800" b="1" i="0" baseline="30000" dirty="0" smtClean="0">
                <a:effectLst/>
                <a:latin typeface="Calibri" pitchFamily="34" charset="0"/>
                <a:cs typeface="Calibri" pitchFamily="34" charset="0"/>
              </a:rPr>
              <a:t>+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 begins to moves out of cell 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q"/>
              <a:defRPr/>
            </a:pPr>
            <a:endParaRPr lang="en-US" sz="1800" b="1" i="0" dirty="0" smtClean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Phase 2 - Plateau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 permeability of slow (Ca</a:t>
            </a:r>
            <a:r>
              <a:rPr lang="en-US" sz="1800" b="1" i="0" baseline="3000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2+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) channels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L-type calcium channels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Chemical &amp; electrical forces of K</a:t>
            </a:r>
            <a:r>
              <a:rPr lang="en-US" sz="1800" b="1" i="0" baseline="30000" dirty="0" smtClean="0">
                <a:effectLst/>
                <a:latin typeface="Calibri" pitchFamily="34" charset="0"/>
                <a:cs typeface="Calibri" pitchFamily="34" charset="0"/>
              </a:rPr>
              <a:t>+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 &amp; Ca</a:t>
            </a:r>
            <a:r>
              <a:rPr lang="en-US" sz="1800" b="1" i="0" baseline="30000" dirty="0" smtClean="0">
                <a:effectLst/>
                <a:latin typeface="Calibri" pitchFamily="34" charset="0"/>
                <a:cs typeface="Calibri" pitchFamily="34" charset="0"/>
              </a:rPr>
              <a:t>2+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 balanced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lang="en-US" sz="1800" b="1" i="0" baseline="30000" dirty="0" smtClean="0">
                <a:effectLst/>
                <a:latin typeface="Calibri" pitchFamily="34" charset="0"/>
                <a:cs typeface="Calibri" pitchFamily="34" charset="0"/>
              </a:rPr>
              <a:t>+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 movement out of cell = Ca</a:t>
            </a:r>
            <a:r>
              <a:rPr lang="en-US" sz="1800" b="1" i="0" baseline="30000" dirty="0" smtClean="0">
                <a:effectLst/>
                <a:latin typeface="Calibri" pitchFamily="34" charset="0"/>
                <a:cs typeface="Calibri" pitchFamily="34" charset="0"/>
              </a:rPr>
              <a:t>2+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</a:rPr>
              <a:t> movement into cell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i="0" dirty="0" err="1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Catecholamines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1800" b="1" i="0" dirty="0" smtClean="0">
                <a:effectLst/>
                <a:latin typeface="Calibri"/>
                <a:cs typeface="Calibri"/>
                <a:sym typeface="Symbol" pitchFamily="18" charset="2"/>
              </a:rPr>
              <a:t>→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  inward current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Ca</a:t>
            </a:r>
            <a:r>
              <a:rPr lang="en-US" sz="1800" b="1" i="0" baseline="3000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2+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 channel blocker drugs </a:t>
            </a:r>
            <a:r>
              <a:rPr lang="en-US" sz="1800" b="1" i="0" dirty="0" smtClean="0">
                <a:effectLst/>
                <a:latin typeface="Calibri"/>
                <a:cs typeface="Calibri"/>
                <a:sym typeface="Symbol" pitchFamily="18" charset="2"/>
              </a:rPr>
              <a:t>→</a:t>
            </a:r>
            <a:r>
              <a:rPr 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  inward current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b="1" i="0" dirty="0" smtClean="0">
              <a:effectLst/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1" hangingPunct="1">
              <a:buSzPct val="100000"/>
              <a:buFont typeface="Wingdings" pitchFamily="2" charset="2"/>
              <a:buChar char="q"/>
            </a:pPr>
            <a:r>
              <a:rPr lang="en-US" altLang="en-US" sz="18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Phase 3 - Repolarization </a:t>
            </a:r>
          </a:p>
          <a:p>
            <a:pPr lvl="1" eaLnBrk="1" hangingPunct="1"/>
            <a:r>
              <a:rPr lang="en-US" altLang="en-US" sz="1800" b="1" i="0" dirty="0">
                <a:effectLst/>
                <a:latin typeface="Calibri" pitchFamily="34" charset="0"/>
                <a:cs typeface="Calibri" pitchFamily="34" charset="0"/>
              </a:rPr>
              <a:t>Inactivation of slow (</a:t>
            </a:r>
            <a:r>
              <a:rPr lang="en-US" altLang="en-US" sz="1800" b="1" i="0" dirty="0" smtClean="0">
                <a:effectLst/>
                <a:latin typeface="Calibri" pitchFamily="34" charset="0"/>
                <a:cs typeface="Calibri" pitchFamily="34" charset="0"/>
              </a:rPr>
              <a:t>Ca</a:t>
            </a:r>
            <a:r>
              <a:rPr lang="en-US" altLang="en-US" sz="1800" b="1" i="0" baseline="30000" dirty="0" smtClean="0">
                <a:effectLst/>
                <a:latin typeface="Calibri" pitchFamily="34" charset="0"/>
                <a:cs typeface="Calibri" pitchFamily="34" charset="0"/>
              </a:rPr>
              <a:t>2+</a:t>
            </a:r>
            <a:r>
              <a:rPr lang="en-US" altLang="en-US" sz="1800" b="1" i="0" dirty="0" smtClean="0">
                <a:effectLst/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en-US" sz="1800" b="1" i="0" dirty="0">
                <a:effectLst/>
                <a:latin typeface="Calibri" pitchFamily="34" charset="0"/>
                <a:cs typeface="Calibri" pitchFamily="34" charset="0"/>
              </a:rPr>
              <a:t>channels</a:t>
            </a:r>
          </a:p>
          <a:p>
            <a:pPr lvl="1" eaLnBrk="1" hangingPunct="1"/>
            <a:r>
              <a:rPr lang="en-US" altLang="en-US" sz="1800" b="1" i="0" dirty="0" smtClean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 </a:t>
            </a:r>
            <a:r>
              <a:rPr lang="en-US" altLang="en-US" sz="1800" b="1" i="0" dirty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conductance of K</a:t>
            </a:r>
            <a:r>
              <a:rPr lang="en-US" altLang="en-US" sz="1800" b="1" i="0" baseline="30000" dirty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+ </a:t>
            </a:r>
            <a:r>
              <a:rPr lang="en-US" altLang="en-US" sz="1800" b="1" i="0" dirty="0"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out of cell</a:t>
            </a:r>
            <a:endParaRPr lang="en-US" altLang="en-US" sz="1800" b="1" i="0" baseline="30000" dirty="0">
              <a:effectLst/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lvl="2" eaLnBrk="1" hangingPunct="1"/>
            <a:r>
              <a:rPr lang="en-US" altLang="en-US" sz="1800" b="1" i="0" dirty="0">
                <a:effectLst/>
                <a:latin typeface="Calibri" pitchFamily="34" charset="0"/>
                <a:cs typeface="Calibri" pitchFamily="34" charset="0"/>
              </a:rPr>
              <a:t>Polarity  of the cell interior becomes more </a:t>
            </a:r>
            <a:r>
              <a:rPr lang="en-US" altLang="en-US" sz="1800" b="1" i="0" dirty="0" smtClean="0">
                <a:effectLst/>
                <a:latin typeface="Calibri" pitchFamily="34" charset="0"/>
                <a:cs typeface="Calibri" pitchFamily="34" charset="0"/>
              </a:rPr>
              <a:t>(-)</a:t>
            </a:r>
          </a:p>
          <a:p>
            <a:pPr marL="914400" lvl="2" indent="0" eaLnBrk="1" hangingPunct="1">
              <a:buNone/>
            </a:pPr>
            <a:endParaRPr lang="en-US" altLang="en-US" sz="1800" b="1" i="0" dirty="0" smtClean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buSzPct val="100000"/>
              <a:buFont typeface="Wingdings" pitchFamily="2" charset="2"/>
              <a:buChar char="q"/>
            </a:pPr>
            <a:r>
              <a:rPr lang="en-US" altLang="en-US" sz="18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Phase </a:t>
            </a:r>
            <a:r>
              <a:rPr lang="en-US" altLang="en-US" sz="18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4</a:t>
            </a:r>
          </a:p>
          <a:p>
            <a:pPr lvl="1" eaLnBrk="1" hangingPunct="1"/>
            <a:r>
              <a:rPr lang="en-US" altLang="en-US" sz="1800" b="1" i="0" dirty="0">
                <a:effectLst/>
                <a:latin typeface="Calibri" pitchFamily="34" charset="0"/>
                <a:cs typeface="Calibri" pitchFamily="34" charset="0"/>
              </a:rPr>
              <a:t>Resting state </a:t>
            </a:r>
            <a:r>
              <a:rPr lang="en-US" altLang="en-US" sz="1800" b="1" i="0" dirty="0" smtClean="0">
                <a:effectLst/>
                <a:latin typeface="Calibri" pitchFamily="34" charset="0"/>
                <a:cs typeface="Calibri" pitchFamily="34" charset="0"/>
              </a:rPr>
              <a:t>; RMP </a:t>
            </a:r>
            <a:r>
              <a:rPr lang="en-US" altLang="en-US" sz="1800" b="1" i="0" dirty="0">
                <a:effectLst/>
                <a:latin typeface="Calibri" pitchFamily="34" charset="0"/>
                <a:cs typeface="Calibri" pitchFamily="34" charset="0"/>
              </a:rPr>
              <a:t>established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b="1" i="0" dirty="0" smtClean="0">
              <a:effectLst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4" name="Picture 2" descr="ShHP40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95" y="1752600"/>
            <a:ext cx="4383405" cy="43891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27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28600"/>
            <a:ext cx="4800600" cy="4876800"/>
          </a:xfrm>
        </p:spPr>
        <p:txBody>
          <a:bodyPr/>
          <a:lstStyle/>
          <a:p>
            <a:pPr marL="0" indent="0">
              <a:buSzTx/>
              <a:buNone/>
              <a:defRPr/>
            </a:pPr>
            <a:r>
              <a:rPr lang="en-US" sz="2300" b="1" dirty="0">
                <a:effectLst/>
                <a:latin typeface="Calibri" panose="020F0502020204030204" pitchFamily="34" charset="0"/>
              </a:rPr>
              <a:t>The decay of pacemaker potential  with time is caused by</a:t>
            </a:r>
            <a:r>
              <a:rPr lang="en-US" sz="2300" b="1" dirty="0" smtClean="0">
                <a:effectLst/>
                <a:latin typeface="Calibri" panose="020F0502020204030204" pitchFamily="34" charset="0"/>
              </a:rPr>
              <a:t>: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300" b="1" dirty="0">
              <a:solidFill>
                <a:srgbClr val="00FFFF"/>
              </a:solidFill>
              <a:effectLst/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1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A small current of Na</a:t>
            </a:r>
            <a:r>
              <a:rPr lang="en-US" sz="2300" b="1" baseline="30000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US" sz="2300" b="1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 flow into the cell. This current may be partly a specialized pace maker current termed </a:t>
            </a:r>
            <a:r>
              <a:rPr lang="en-US" sz="2300" b="1" i="1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300" b="1" i="1" baseline="-25000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f</a:t>
            </a:r>
            <a:r>
              <a:rPr lang="en-US" sz="2300" b="1" baseline="-25000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300" b="1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and partly the inward background current </a:t>
            </a:r>
            <a:r>
              <a:rPr lang="en-US" sz="2300" b="1" i="1" dirty="0" err="1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300" b="1" i="1" baseline="-25000" dirty="0" err="1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b</a:t>
            </a:r>
            <a:r>
              <a:rPr lang="en-US" sz="2300" b="1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2300" b="1" i="1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300" b="1" i="1" baseline="-25000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f</a:t>
            </a:r>
            <a:r>
              <a:rPr lang="en-US" sz="2300" b="1" baseline="-25000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lang="en-US" sz="2300" b="1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and </a:t>
            </a:r>
            <a:r>
              <a:rPr lang="en-US" sz="2300" b="1" i="1" dirty="0" err="1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300" b="1" i="1" baseline="-25000" dirty="0" err="1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b</a:t>
            </a:r>
            <a:r>
              <a:rPr lang="en-US" sz="2300" b="1" dirty="0" smtClean="0">
                <a:solidFill>
                  <a:srgbClr val="00FFFF"/>
                </a:solidFill>
                <a:effectLst/>
                <a:latin typeface="Calibri" panose="020F0502020204030204" pitchFamily="34" charset="0"/>
              </a:rPr>
              <a:t>).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300" b="1" dirty="0" smtClean="0">
              <a:solidFill>
                <a:srgbClr val="00FFFF"/>
              </a:solidFill>
              <a:effectLst/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1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Membrane permeability to K</a:t>
            </a:r>
            <a:r>
              <a:rPr lang="en-US" sz="2300" b="1" baseline="30000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US" sz="2300" b="1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 gradually falls. As a result the outward background current </a:t>
            </a:r>
            <a:r>
              <a:rPr lang="en-US" sz="2300" b="1" i="1" dirty="0" err="1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300" b="1" i="1" baseline="-25000" dirty="0" err="1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k</a:t>
            </a:r>
            <a:r>
              <a:rPr lang="en-US" sz="2300" b="1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 falls progressively allowing the inward currents (</a:t>
            </a:r>
            <a:r>
              <a:rPr lang="en-US" sz="2300" b="1" i="1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300" b="1" i="1" baseline="-25000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f</a:t>
            </a:r>
            <a:r>
              <a:rPr lang="en-US" sz="2300" b="1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en-US" sz="2300" b="1" i="1" dirty="0" err="1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2300" b="1" i="1" baseline="-25000" dirty="0" err="1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b</a:t>
            </a:r>
            <a:r>
              <a:rPr lang="en-US" sz="2300" b="1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) to dominate increasingly.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300" b="1" dirty="0" smtClean="0">
              <a:solidFill>
                <a:srgbClr val="00FFFF"/>
              </a:solidFill>
              <a:effectLst/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Ca</a:t>
            </a:r>
            <a:r>
              <a:rPr lang="en-US" sz="2300" b="1" baseline="300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2+</a:t>
            </a:r>
            <a:r>
              <a:rPr lang="en-US" sz="23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current in the later part.</a:t>
            </a:r>
          </a:p>
        </p:txBody>
      </p:sp>
      <p:pic>
        <p:nvPicPr>
          <p:cNvPr id="4" name="Picture 3" descr="gr1lf1210ab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3"/>
          <a:stretch>
            <a:fillRect/>
          </a:stretch>
        </p:blipFill>
        <p:spPr bwMode="auto">
          <a:xfrm>
            <a:off x="5067300" y="2925762"/>
            <a:ext cx="5110655" cy="30940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067300" y="457200"/>
            <a:ext cx="511065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i="0" dirty="0" smtClean="0">
                <a:effectLst/>
                <a:latin typeface="Calibri" panose="020F0502020204030204" pitchFamily="34" charset="0"/>
              </a:rPr>
              <a:t>Electrical activity </a:t>
            </a:r>
            <a:br>
              <a:rPr lang="en-US" b="1" i="0" dirty="0" smtClean="0">
                <a:effectLst/>
                <a:latin typeface="Calibri" panose="020F0502020204030204" pitchFamily="34" charset="0"/>
              </a:rPr>
            </a:br>
            <a:r>
              <a:rPr lang="en-US" b="1" i="0" dirty="0" smtClean="0">
                <a:effectLst/>
                <a:latin typeface="Calibri" panose="020F0502020204030204" pitchFamily="34" charset="0"/>
              </a:rPr>
              <a:t>of the pacemaker</a:t>
            </a:r>
          </a:p>
          <a:p>
            <a:pPr>
              <a:defRPr/>
            </a:pPr>
            <a:r>
              <a:rPr lang="en-US" b="1" i="0" dirty="0" smtClean="0">
                <a:solidFill>
                  <a:srgbClr val="FF3300"/>
                </a:solidFill>
                <a:effectLst/>
                <a:latin typeface="Calibri" panose="020F0502020204030204" pitchFamily="34" charset="0"/>
              </a:rPr>
              <a:t>Auto-rhythmicity</a:t>
            </a:r>
            <a:endParaRPr lang="en-US" b="1" i="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24500" y="1828800"/>
            <a:ext cx="4191000" cy="68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65188" y="3846513"/>
            <a:ext cx="8301037" cy="139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8555038" y="2697163"/>
            <a:ext cx="99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OUT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8812213" y="4678363"/>
            <a:ext cx="568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IN</a:t>
            </a: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1893888" y="3419475"/>
            <a:ext cx="328612" cy="2806700"/>
          </a:xfrm>
          <a:prstGeom prst="downArrow">
            <a:avLst>
              <a:gd name="adj1" fmla="val 50000"/>
              <a:gd name="adj2" fmla="val 427093"/>
            </a:avLst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1447800" y="6202363"/>
            <a:ext cx="827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Na</a:t>
            </a:r>
            <a:r>
              <a:rPr lang="en-US" altLang="en-US" sz="3200" b="1" i="0" baseline="30000"/>
              <a:t>+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33563" y="2697163"/>
            <a:ext cx="414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</a:t>
            </a:r>
            <a:r>
              <a:rPr lang="en-US" altLang="en-US" sz="3200" b="1" baseline="-25000"/>
              <a:t>f</a:t>
            </a: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523038" y="3495675"/>
            <a:ext cx="328612" cy="2806700"/>
          </a:xfrm>
          <a:prstGeom prst="downArrow">
            <a:avLst>
              <a:gd name="adj1" fmla="val 50000"/>
              <a:gd name="adj2" fmla="val 427093"/>
            </a:avLst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6240463" y="6278563"/>
            <a:ext cx="960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Ca</a:t>
            </a:r>
            <a:r>
              <a:rPr lang="en-US" altLang="en-US" sz="3200" b="1" i="0" baseline="30000"/>
              <a:t>++</a:t>
            </a: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6345238" y="2697163"/>
            <a:ext cx="627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</a:t>
            </a:r>
            <a:r>
              <a:rPr lang="en-US" altLang="en-US" sz="3200" b="1" baseline="-25000"/>
              <a:t>Ca</a:t>
            </a: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4248150" y="3114675"/>
            <a:ext cx="242888" cy="1663700"/>
          </a:xfrm>
          <a:prstGeom prst="upArrow">
            <a:avLst>
              <a:gd name="adj1" fmla="val 50000"/>
              <a:gd name="adj2" fmla="val 342451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4152900" y="246856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K</a:t>
            </a:r>
            <a:r>
              <a:rPr lang="en-US" altLang="en-US" sz="3200" b="1" i="0" baseline="30000"/>
              <a:t>+</a:t>
            </a:r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4229100" y="4906963"/>
            <a:ext cx="479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</a:t>
            </a:r>
            <a:r>
              <a:rPr lang="en-US" altLang="en-US" sz="3200" b="1" baseline="-25000"/>
              <a:t>K</a:t>
            </a:r>
          </a:p>
        </p:txBody>
      </p:sp>
      <p:sp>
        <p:nvSpPr>
          <p:cNvPr id="31758" name="AutoShape 15"/>
          <p:cNvSpPr>
            <a:spLocks noChangeArrowheads="1"/>
          </p:cNvSpPr>
          <p:nvPr/>
        </p:nvSpPr>
        <p:spPr bwMode="auto">
          <a:xfrm>
            <a:off x="1447800" y="3429000"/>
            <a:ext cx="328613" cy="2806700"/>
          </a:xfrm>
          <a:prstGeom prst="downArrow">
            <a:avLst>
              <a:gd name="adj1" fmla="val 50000"/>
              <a:gd name="adj2" fmla="val 427092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1371600" y="2697163"/>
            <a:ext cx="465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</a:t>
            </a:r>
            <a:r>
              <a:rPr lang="en-US" altLang="en-US" sz="3200" b="1" baseline="-25000"/>
              <a:t>b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0254154" cy="129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Calibri" panose="020F0502020204030204" pitchFamily="34" charset="0"/>
              </a:rPr>
              <a:t>The decay of pacemaker potential</a:t>
            </a:r>
            <a:br>
              <a:rPr lang="en-US" b="1" dirty="0" smtClean="0">
                <a:effectLst/>
                <a:latin typeface="Calibri" panose="020F0502020204030204" pitchFamily="34" charset="0"/>
              </a:rPr>
            </a:br>
            <a:r>
              <a:rPr lang="en-US" b="1" dirty="0" smtClean="0">
                <a:effectLst/>
                <a:latin typeface="Calibri" panose="020F0502020204030204" pitchFamily="34" charset="0"/>
              </a:rPr>
              <a:t> with time is caused by: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/>
      <p:bldP spid="31751" grpId="0"/>
      <p:bldP spid="31752" grpId="0" animBg="1"/>
      <p:bldP spid="31753" grpId="0"/>
      <p:bldP spid="31754" grpId="0"/>
      <p:bldP spid="31755" grpId="0" animBg="1"/>
      <p:bldP spid="31756" grpId="0"/>
      <p:bldP spid="31757" grpId="0"/>
      <p:bldP spid="31758" grpId="0" animBg="1"/>
      <p:bldP spid="317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gr1lf1210ab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4"/>
          <a:stretch>
            <a:fillRect/>
          </a:stretch>
        </p:blipFill>
        <p:spPr bwMode="auto">
          <a:xfrm>
            <a:off x="3198813" y="790575"/>
            <a:ext cx="68627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44500" y="4437063"/>
            <a:ext cx="13644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high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low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[Ca</a:t>
            </a:r>
            <a:r>
              <a:rPr lang="en-US" altLang="en-US" sz="2000" i="0" baseline="30000">
                <a:latin typeface="Calibri" panose="020F0502020204030204" pitchFamily="34" charset="0"/>
              </a:rPr>
              <a:t>2+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high</a:t>
            </a:r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2389188" y="4078288"/>
            <a:ext cx="2268537" cy="1944687"/>
            <a:chOff x="158" y="2568"/>
            <a:chExt cx="1270" cy="1225"/>
          </a:xfrm>
        </p:grpSpPr>
        <p:sp>
          <p:nvSpPr>
            <p:cNvPr id="32776" name="Oval 6"/>
            <p:cNvSpPr>
              <a:spLocks noChangeArrowheads="1"/>
            </p:cNvSpPr>
            <p:nvPr/>
          </p:nvSpPr>
          <p:spPr bwMode="auto">
            <a:xfrm>
              <a:off x="158" y="2568"/>
              <a:ext cx="1270" cy="12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385" y="2839"/>
              <a:ext cx="69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[Na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low</a:t>
              </a:r>
            </a:p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[K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high</a:t>
              </a:r>
            </a:p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[Ca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2+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low</a:t>
              </a:r>
            </a:p>
          </p:txBody>
        </p:sp>
      </p:grp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99320" y="5681663"/>
            <a:ext cx="1344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extracellular</a:t>
            </a:r>
          </a:p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fluid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894134" y="4148138"/>
            <a:ext cx="1307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intracellular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0" y="109538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0" dirty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gr1lf1210ab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4"/>
          <a:stretch>
            <a:fillRect/>
          </a:stretch>
        </p:blipFill>
        <p:spPr bwMode="auto">
          <a:xfrm>
            <a:off x="3198813" y="1074519"/>
            <a:ext cx="68627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986463" y="1434881"/>
            <a:ext cx="1358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637463" y="1147544"/>
            <a:ext cx="16478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8120063" y="1579344"/>
            <a:ext cx="1457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33798" name="Group 7"/>
          <p:cNvGrpSpPr>
            <a:grpSpLocks/>
          </p:cNvGrpSpPr>
          <p:nvPr/>
        </p:nvGrpSpPr>
        <p:grpSpPr bwMode="auto">
          <a:xfrm>
            <a:off x="5851525" y="1228506"/>
            <a:ext cx="796925" cy="2293938"/>
            <a:chOff x="3276" y="488"/>
            <a:chExt cx="447" cy="3311"/>
          </a:xfrm>
        </p:grpSpPr>
        <p:sp>
          <p:nvSpPr>
            <p:cNvPr id="33814" name="Line 8"/>
            <p:cNvSpPr>
              <a:spLocks noChangeShapeType="1"/>
            </p:cNvSpPr>
            <p:nvPr/>
          </p:nvSpPr>
          <p:spPr bwMode="auto">
            <a:xfrm>
              <a:off x="3276" y="488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3815" name="Line 9"/>
            <p:cNvSpPr>
              <a:spLocks noChangeShapeType="1"/>
            </p:cNvSpPr>
            <p:nvPr/>
          </p:nvSpPr>
          <p:spPr bwMode="auto">
            <a:xfrm>
              <a:off x="3723" y="488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173038" y="788769"/>
            <a:ext cx="1955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>
                <a:latin typeface="Calibri" panose="020F0502020204030204" pitchFamily="34" charset="0"/>
              </a:rPr>
              <a:t>A</a:t>
            </a:r>
            <a:r>
              <a:rPr lang="en-US" altLang="en-US" sz="2400" b="1" i="0" dirty="0" smtClean="0">
                <a:latin typeface="Calibri" panose="020F0502020204030204" pitchFamily="34" charset="0"/>
              </a:rPr>
              <a:t>. </a:t>
            </a:r>
            <a:r>
              <a:rPr lang="en-US" altLang="en-US" sz="2400" b="1" i="0" dirty="0">
                <a:latin typeface="Calibri" panose="020F0502020204030204" pitchFamily="34" charset="0"/>
              </a:rPr>
              <a:t>↓ P</a:t>
            </a:r>
            <a:r>
              <a:rPr lang="en-US" altLang="en-US" sz="2400" b="1" i="0" baseline="-25000" dirty="0">
                <a:latin typeface="Calibri" panose="020F0502020204030204" pitchFamily="34" charset="0"/>
              </a:rPr>
              <a:t>K</a:t>
            </a:r>
            <a:r>
              <a:rPr lang="en-US" altLang="en-US" sz="2400" b="1" i="0" dirty="0">
                <a:latin typeface="Calibri" panose="020F0502020204030204" pitchFamily="34" charset="0"/>
              </a:rPr>
              <a:t>; </a:t>
            </a:r>
            <a:r>
              <a:rPr lang="en-US" altLang="en-US" sz="2400" b="1" i="0" dirty="0"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400" b="1" i="0" dirty="0" err="1"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Na</a:t>
            </a:r>
            <a:endParaRPr lang="en-US" altLang="en-US" sz="2400" b="1" i="0" baseline="-25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22238" y="1490444"/>
            <a:ext cx="27444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 channels.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“funny”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 channels (Na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44500" y="4890869"/>
            <a:ext cx="13644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high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low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[Ca</a:t>
            </a:r>
            <a:r>
              <a:rPr lang="en-US" altLang="en-US" sz="2000" i="0" baseline="30000">
                <a:latin typeface="Calibri" panose="020F0502020204030204" pitchFamily="34" charset="0"/>
              </a:rPr>
              <a:t>2+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high</a:t>
            </a:r>
          </a:p>
        </p:txBody>
      </p:sp>
      <p:grpSp>
        <p:nvGrpSpPr>
          <p:cNvPr id="33802" name="Group 13"/>
          <p:cNvGrpSpPr>
            <a:grpSpLocks/>
          </p:cNvGrpSpPr>
          <p:nvPr/>
        </p:nvGrpSpPr>
        <p:grpSpPr bwMode="auto">
          <a:xfrm>
            <a:off x="2389188" y="4532094"/>
            <a:ext cx="2268537" cy="1944687"/>
            <a:chOff x="158" y="2568"/>
            <a:chExt cx="1270" cy="1225"/>
          </a:xfrm>
        </p:grpSpPr>
        <p:sp>
          <p:nvSpPr>
            <p:cNvPr id="33812" name="Oval 14"/>
            <p:cNvSpPr>
              <a:spLocks noChangeArrowheads="1"/>
            </p:cNvSpPr>
            <p:nvPr/>
          </p:nvSpPr>
          <p:spPr bwMode="auto">
            <a:xfrm>
              <a:off x="158" y="2568"/>
              <a:ext cx="1270" cy="12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3" name="Text Box 15"/>
            <p:cNvSpPr txBox="1">
              <a:spLocks noChangeArrowheads="1"/>
            </p:cNvSpPr>
            <p:nvPr/>
          </p:nvSpPr>
          <p:spPr bwMode="auto">
            <a:xfrm>
              <a:off x="385" y="2839"/>
              <a:ext cx="69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[Na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low</a:t>
              </a:r>
            </a:p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[K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high</a:t>
              </a:r>
            </a:p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[Ca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2+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low</a:t>
              </a:r>
            </a:p>
          </p:txBody>
        </p:sp>
      </p:grp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6072188" y="1072931"/>
            <a:ext cx="45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>
                <a:latin typeface="Calibri" panose="020F0502020204030204" pitchFamily="34" charset="0"/>
              </a:rPr>
              <a:t>A</a:t>
            </a:r>
            <a:r>
              <a:rPr lang="en-US" altLang="en-US" sz="2400" b="1" i="0" dirty="0" smtClean="0">
                <a:latin typeface="Calibri" panose="020F0502020204030204" pitchFamily="34" charset="0"/>
              </a:rPr>
              <a:t>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599320" y="6135469"/>
            <a:ext cx="1344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extracellular</a:t>
            </a:r>
          </a:p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fluid</a:t>
            </a:r>
          </a:p>
        </p:txBody>
      </p:sp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2894134" y="4601944"/>
            <a:ext cx="1307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intracellular</a:t>
            </a:r>
          </a:p>
        </p:txBody>
      </p:sp>
      <p:sp>
        <p:nvSpPr>
          <p:cNvPr id="33806" name="Oval 19"/>
          <p:cNvSpPr>
            <a:spLocks noChangeArrowheads="1"/>
          </p:cNvSpPr>
          <p:nvPr/>
        </p:nvSpPr>
        <p:spPr bwMode="auto">
          <a:xfrm>
            <a:off x="5711825" y="4674969"/>
            <a:ext cx="2268538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5954713" y="5610006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808" name="Freeform 21"/>
          <p:cNvSpPr>
            <a:spLocks/>
          </p:cNvSpPr>
          <p:nvPr/>
        </p:nvSpPr>
        <p:spPr bwMode="auto">
          <a:xfrm>
            <a:off x="5791200" y="5322669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809" name="Line 22"/>
          <p:cNvSpPr>
            <a:spLocks noChangeShapeType="1"/>
          </p:cNvSpPr>
          <p:nvPr/>
        </p:nvSpPr>
        <p:spPr bwMode="auto">
          <a:xfrm flipH="1">
            <a:off x="7573963" y="5538569"/>
            <a:ext cx="1052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810" name="Text Box 23"/>
          <p:cNvSpPr txBox="1">
            <a:spLocks noChangeArrowheads="1"/>
          </p:cNvSpPr>
          <p:nvPr/>
        </p:nvSpPr>
        <p:spPr bwMode="auto">
          <a:xfrm>
            <a:off x="8709025" y="5321081"/>
            <a:ext cx="56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0" y="109538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0" dirty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r1lf1210ab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9"/>
          <a:stretch>
            <a:fillRect/>
          </a:stretch>
        </p:blipFill>
        <p:spPr bwMode="auto">
          <a:xfrm>
            <a:off x="3198813" y="1092200"/>
            <a:ext cx="68627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986463" y="1452563"/>
            <a:ext cx="1358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37463" y="1165225"/>
            <a:ext cx="164782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8120063" y="1597025"/>
            <a:ext cx="1457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3038" y="806450"/>
            <a:ext cx="1955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>
                <a:latin typeface="Calibri" panose="020F0502020204030204" pitchFamily="34" charset="0"/>
              </a:rPr>
              <a:t>A</a:t>
            </a:r>
            <a:r>
              <a:rPr lang="en-US" altLang="en-US" sz="2400" b="1" i="0" dirty="0" smtClean="0">
                <a:latin typeface="Calibri" panose="020F0502020204030204" pitchFamily="34" charset="0"/>
              </a:rPr>
              <a:t>. </a:t>
            </a:r>
            <a:r>
              <a:rPr lang="en-US" altLang="en-US" sz="2400" b="1" i="0" dirty="0">
                <a:latin typeface="Calibri" panose="020F0502020204030204" pitchFamily="34" charset="0"/>
              </a:rPr>
              <a:t>↓ P</a:t>
            </a:r>
            <a:r>
              <a:rPr lang="en-US" altLang="en-US" sz="2400" b="1" i="0" baseline="-25000" dirty="0">
                <a:latin typeface="Calibri" panose="020F0502020204030204" pitchFamily="34" charset="0"/>
              </a:rPr>
              <a:t>K</a:t>
            </a:r>
            <a:r>
              <a:rPr lang="en-US" altLang="en-US" sz="2400" b="1" i="0" dirty="0">
                <a:latin typeface="Calibri" panose="020F0502020204030204" pitchFamily="34" charset="0"/>
              </a:rPr>
              <a:t>; </a:t>
            </a:r>
            <a:r>
              <a:rPr lang="en-US" altLang="en-US" sz="2400" b="1" i="0" dirty="0"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400" b="1" i="0" dirty="0" err="1"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Na</a:t>
            </a:r>
            <a:endParaRPr lang="en-US" altLang="en-US" sz="2400" b="1" i="0" baseline="-25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22238" y="1508125"/>
            <a:ext cx="27444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 channels.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“funny”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 channels</a:t>
            </a: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5851525" y="1233488"/>
            <a:ext cx="1474788" cy="2306637"/>
            <a:chOff x="3276" y="389"/>
            <a:chExt cx="826" cy="3319"/>
          </a:xfrm>
        </p:grpSpPr>
        <p:sp>
          <p:nvSpPr>
            <p:cNvPr id="34842" name="Line 9"/>
            <p:cNvSpPr>
              <a:spLocks noChangeShapeType="1"/>
            </p:cNvSpPr>
            <p:nvPr/>
          </p:nvSpPr>
          <p:spPr bwMode="auto">
            <a:xfrm>
              <a:off x="3276" y="397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4843" name="Line 10"/>
            <p:cNvSpPr>
              <a:spLocks noChangeShapeType="1"/>
            </p:cNvSpPr>
            <p:nvPr/>
          </p:nvSpPr>
          <p:spPr bwMode="auto">
            <a:xfrm>
              <a:off x="3723" y="397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4844" name="Line 11"/>
            <p:cNvSpPr>
              <a:spLocks noChangeShapeType="1"/>
            </p:cNvSpPr>
            <p:nvPr/>
          </p:nvSpPr>
          <p:spPr bwMode="auto">
            <a:xfrm>
              <a:off x="4102" y="389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260350" y="3035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US" altLang="en-US" sz="2000" i="0">
              <a:latin typeface="Calibri" panose="020F0502020204030204" pitchFamily="34" charset="0"/>
            </a:endParaRP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173038" y="2751138"/>
            <a:ext cx="11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>
                <a:latin typeface="Calibri" panose="020F0502020204030204" pitchFamily="34" charset="0"/>
              </a:rPr>
              <a:t>B</a:t>
            </a:r>
            <a:r>
              <a:rPr lang="en-US" altLang="en-US" sz="2400" b="1" i="0" dirty="0" smtClean="0">
                <a:latin typeface="Calibri" panose="020F0502020204030204" pitchFamily="34" charset="0"/>
              </a:rPr>
              <a:t>. </a:t>
            </a:r>
            <a:r>
              <a:rPr lang="en-US" altLang="en-US" sz="2400" b="1" i="0" dirty="0"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400" b="1" i="0" dirty="0" err="1"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  <a:endParaRPr lang="en-US" altLang="en-US" sz="2400" b="1" i="0" baseline="-25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122238" y="3251200"/>
            <a:ext cx="2419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voltage-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gated Ca</a:t>
            </a:r>
            <a:r>
              <a:rPr lang="en-US" altLang="en-US" sz="2000" i="0" baseline="30000"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(T-type channels)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6072188" y="1090613"/>
            <a:ext cx="45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A.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6762750" y="1090613"/>
            <a:ext cx="439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B.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6845300" y="4908550"/>
            <a:ext cx="5667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31" name="Rectangle 18"/>
          <p:cNvSpPr>
            <a:spLocks noChangeArrowheads="1"/>
          </p:cNvSpPr>
          <p:nvPr/>
        </p:nvSpPr>
        <p:spPr bwMode="auto">
          <a:xfrm>
            <a:off x="8205788" y="4908550"/>
            <a:ext cx="105251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5711825" y="4837113"/>
            <a:ext cx="2268538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33" name="Text Box 20"/>
          <p:cNvSpPr txBox="1">
            <a:spLocks noChangeArrowheads="1"/>
          </p:cNvSpPr>
          <p:nvPr/>
        </p:nvSpPr>
        <p:spPr bwMode="auto">
          <a:xfrm>
            <a:off x="5954713" y="5772150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4834" name="Freeform 21"/>
          <p:cNvSpPr>
            <a:spLocks/>
          </p:cNvSpPr>
          <p:nvPr/>
        </p:nvSpPr>
        <p:spPr bwMode="auto">
          <a:xfrm>
            <a:off x="5791200" y="548481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835" name="Text Box 22"/>
          <p:cNvSpPr txBox="1">
            <a:spLocks noChangeArrowheads="1"/>
          </p:cNvSpPr>
          <p:nvPr/>
        </p:nvSpPr>
        <p:spPr bwMode="auto">
          <a:xfrm>
            <a:off x="8140700" y="6059488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4836" name="Text Box 23"/>
          <p:cNvSpPr txBox="1">
            <a:spLocks noChangeArrowheads="1"/>
          </p:cNvSpPr>
          <p:nvPr/>
        </p:nvSpPr>
        <p:spPr bwMode="auto">
          <a:xfrm>
            <a:off x="8302625" y="4725988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 rot="21222911" flipH="1">
            <a:off x="7491413" y="4981575"/>
            <a:ext cx="811212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>
            <a:off x="139700" y="4332288"/>
            <a:ext cx="3055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funny channels</a:t>
            </a:r>
          </a:p>
        </p:txBody>
      </p:sp>
      <p:sp>
        <p:nvSpPr>
          <p:cNvPr id="34839" name="Freeform 26"/>
          <p:cNvSpPr>
            <a:spLocks/>
          </p:cNvSpPr>
          <p:nvPr/>
        </p:nvSpPr>
        <p:spPr bwMode="auto">
          <a:xfrm>
            <a:off x="7980363" y="5773738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840" name="Text Box 27"/>
          <p:cNvSpPr txBox="1">
            <a:spLocks noChangeArrowheads="1"/>
          </p:cNvSpPr>
          <p:nvPr/>
        </p:nvSpPr>
        <p:spPr bwMode="auto">
          <a:xfrm>
            <a:off x="7169150" y="4548188"/>
            <a:ext cx="1083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T channel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0" y="109538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0" dirty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r1lf1210ab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9"/>
          <a:stretch>
            <a:fillRect/>
          </a:stretch>
        </p:blipFill>
        <p:spPr bwMode="auto">
          <a:xfrm>
            <a:off x="3198813" y="819150"/>
            <a:ext cx="68627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986463" y="1179513"/>
            <a:ext cx="1358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37463" y="892175"/>
            <a:ext cx="164782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120063" y="1323975"/>
            <a:ext cx="1457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3038" y="533400"/>
            <a:ext cx="1955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A. </a:t>
            </a:r>
            <a:r>
              <a:rPr lang="en-US" altLang="en-US" sz="2400" b="1" i="0" dirty="0">
                <a:latin typeface="Calibri" panose="020F0502020204030204" pitchFamily="34" charset="0"/>
              </a:rPr>
              <a:t>↓ P</a:t>
            </a:r>
            <a:r>
              <a:rPr lang="en-US" altLang="en-US" sz="2400" b="1" i="0" baseline="-25000" dirty="0">
                <a:latin typeface="Calibri" panose="020F0502020204030204" pitchFamily="34" charset="0"/>
              </a:rPr>
              <a:t>K</a:t>
            </a:r>
            <a:r>
              <a:rPr lang="en-US" altLang="en-US" sz="2400" b="1" i="0" dirty="0">
                <a:latin typeface="Calibri" panose="020F0502020204030204" pitchFamily="34" charset="0"/>
              </a:rPr>
              <a:t>; </a:t>
            </a:r>
            <a:r>
              <a:rPr lang="en-US" altLang="en-US" sz="2400" b="1" i="0" dirty="0"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400" b="1" i="0" dirty="0" err="1"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Na</a:t>
            </a:r>
            <a:endParaRPr lang="en-US" altLang="en-US" sz="2400" b="1" i="0" baseline="-25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22238" y="1235075"/>
            <a:ext cx="27444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 channels.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“funny”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 channels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73038" y="2478088"/>
            <a:ext cx="11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B. </a:t>
            </a:r>
            <a:r>
              <a:rPr lang="en-US" altLang="en-US" sz="2400" b="1" i="0" dirty="0"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400" b="1" i="0" dirty="0" err="1"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  <a:endParaRPr lang="en-US" altLang="en-US" sz="2400" b="1" i="0" baseline="-25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2238" y="2978150"/>
            <a:ext cx="2419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 dirty="0" smtClean="0">
                <a:latin typeface="Calibri" panose="020F0502020204030204" pitchFamily="34" charset="0"/>
              </a:rPr>
              <a:t> Opening </a:t>
            </a:r>
            <a:r>
              <a:rPr lang="en-US" altLang="en-US" sz="2000" i="0" dirty="0">
                <a:latin typeface="Calibri" panose="020F0502020204030204" pitchFamily="34" charset="0"/>
              </a:rPr>
              <a:t>of voltage-</a:t>
            </a:r>
          </a:p>
          <a:p>
            <a:pPr eaLnBrk="1" hangingPunct="1"/>
            <a:r>
              <a:rPr lang="en-US" altLang="en-US" sz="2000" i="0" dirty="0">
                <a:latin typeface="Calibri" panose="020F0502020204030204" pitchFamily="34" charset="0"/>
              </a:rPr>
              <a:t>  gated </a:t>
            </a:r>
            <a:r>
              <a:rPr lang="en-US" altLang="en-US" sz="2000" i="0" dirty="0" err="1">
                <a:latin typeface="Calibri" panose="020F0502020204030204" pitchFamily="34" charset="0"/>
              </a:rPr>
              <a:t>Ca</a:t>
            </a:r>
            <a:r>
              <a:rPr lang="en-US" altLang="en-US" sz="2000" i="0" baseline="30000" dirty="0">
                <a:latin typeface="Calibri" panose="020F0502020204030204" pitchFamily="34" charset="0"/>
              </a:rPr>
              <a:t>++ </a:t>
            </a:r>
            <a:r>
              <a:rPr lang="en-US" altLang="en-US" sz="2000" i="0" dirty="0"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 dirty="0">
                <a:latin typeface="Calibri" panose="020F0502020204030204" pitchFamily="34" charset="0"/>
              </a:rPr>
              <a:t>  (T-type channels)</a:t>
            </a:r>
          </a:p>
        </p:txBody>
      </p: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5851525" y="920750"/>
            <a:ext cx="1793875" cy="2274888"/>
            <a:chOff x="3276" y="364"/>
            <a:chExt cx="1005" cy="3311"/>
          </a:xfrm>
        </p:grpSpPr>
        <p:sp>
          <p:nvSpPr>
            <p:cNvPr id="35871" name="Line 11"/>
            <p:cNvSpPr>
              <a:spLocks noChangeShapeType="1"/>
            </p:cNvSpPr>
            <p:nvPr/>
          </p:nvSpPr>
          <p:spPr bwMode="auto">
            <a:xfrm>
              <a:off x="3276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5872" name="Line 12"/>
            <p:cNvSpPr>
              <a:spLocks noChangeShapeType="1"/>
            </p:cNvSpPr>
            <p:nvPr/>
          </p:nvSpPr>
          <p:spPr bwMode="auto">
            <a:xfrm>
              <a:off x="3723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5873" name="Line 13"/>
            <p:cNvSpPr>
              <a:spLocks noChangeShapeType="1"/>
            </p:cNvSpPr>
            <p:nvPr/>
          </p:nvSpPr>
          <p:spPr bwMode="auto">
            <a:xfrm>
              <a:off x="4102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5874" name="Line 14"/>
            <p:cNvSpPr>
              <a:spLocks noChangeShapeType="1"/>
            </p:cNvSpPr>
            <p:nvPr/>
          </p:nvSpPr>
          <p:spPr bwMode="auto">
            <a:xfrm>
              <a:off x="4281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173038" y="4633913"/>
            <a:ext cx="124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C. </a:t>
            </a:r>
            <a:r>
              <a:rPr lang="en-US" altLang="en-US" sz="2000" b="1" i="0" dirty="0">
                <a:latin typeface="Calibri" panose="020F0502020204030204" pitchFamily="34" charset="0"/>
                <a:sym typeface="Symbol" panose="05050102010706020507" pitchFamily="18" charset="2"/>
              </a:rPr>
              <a:t></a:t>
            </a:r>
            <a:r>
              <a:rPr lang="en-US" altLang="en-US" sz="2400" b="1" i="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 b="1" i="0" dirty="0" err="1"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  <a:endParaRPr lang="en-US" altLang="en-US" sz="2400" b="1" i="0" baseline="-25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122238" y="5130800"/>
            <a:ext cx="2419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 dirty="0" smtClean="0">
                <a:latin typeface="Calibri" panose="020F0502020204030204" pitchFamily="34" charset="0"/>
              </a:rPr>
              <a:t> Opening </a:t>
            </a:r>
            <a:r>
              <a:rPr lang="en-US" altLang="en-US" sz="2000" i="0" dirty="0">
                <a:latin typeface="Calibri" panose="020F0502020204030204" pitchFamily="34" charset="0"/>
              </a:rPr>
              <a:t>of voltage-</a:t>
            </a:r>
          </a:p>
          <a:p>
            <a:pPr eaLnBrk="1" hangingPunct="1"/>
            <a:r>
              <a:rPr lang="en-US" altLang="en-US" sz="2000" i="0" dirty="0">
                <a:latin typeface="Calibri" panose="020F0502020204030204" pitchFamily="34" charset="0"/>
              </a:rPr>
              <a:t> gated </a:t>
            </a:r>
            <a:r>
              <a:rPr lang="en-US" altLang="en-US" sz="2000" i="0" dirty="0" err="1">
                <a:latin typeface="Calibri" panose="020F0502020204030204" pitchFamily="34" charset="0"/>
              </a:rPr>
              <a:t>Ca</a:t>
            </a:r>
            <a:r>
              <a:rPr lang="en-US" altLang="en-US" sz="2000" i="0" baseline="30000" dirty="0">
                <a:latin typeface="Calibri" panose="020F0502020204030204" pitchFamily="34" charset="0"/>
              </a:rPr>
              <a:t>++ </a:t>
            </a:r>
            <a:r>
              <a:rPr lang="en-US" altLang="en-US" sz="2000" i="0" dirty="0"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 dirty="0">
                <a:latin typeface="Calibri" panose="020F0502020204030204" pitchFamily="34" charset="0"/>
              </a:rPr>
              <a:t> (L-type channels)</a:t>
            </a: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6072188" y="817563"/>
            <a:ext cx="45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A.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6762750" y="817563"/>
            <a:ext cx="439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B.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7331075" y="817563"/>
            <a:ext cx="42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C.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5856" name="Rectangle 20"/>
          <p:cNvSpPr>
            <a:spLocks noChangeArrowheads="1"/>
          </p:cNvSpPr>
          <p:nvPr/>
        </p:nvSpPr>
        <p:spPr bwMode="auto">
          <a:xfrm>
            <a:off x="6845300" y="4635500"/>
            <a:ext cx="5667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57" name="Oval 21"/>
          <p:cNvSpPr>
            <a:spLocks noChangeArrowheads="1"/>
          </p:cNvSpPr>
          <p:nvPr/>
        </p:nvSpPr>
        <p:spPr bwMode="auto">
          <a:xfrm>
            <a:off x="5711825" y="4564063"/>
            <a:ext cx="2268538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58" name="Text Box 22"/>
          <p:cNvSpPr txBox="1">
            <a:spLocks noChangeArrowheads="1"/>
          </p:cNvSpPr>
          <p:nvPr/>
        </p:nvSpPr>
        <p:spPr bwMode="auto">
          <a:xfrm>
            <a:off x="5954713" y="5499100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59" name="Freeform 23"/>
          <p:cNvSpPr>
            <a:spLocks/>
          </p:cNvSpPr>
          <p:nvPr/>
        </p:nvSpPr>
        <p:spPr bwMode="auto">
          <a:xfrm>
            <a:off x="5791200" y="521176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8126413" y="4554538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 flipH="1" flipV="1">
            <a:off x="7331075" y="5932488"/>
            <a:ext cx="8096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8223250" y="6362700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139700" y="4059238"/>
            <a:ext cx="3055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funny channels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8140700" y="5786438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65" name="Freeform 29"/>
          <p:cNvSpPr>
            <a:spLocks/>
          </p:cNvSpPr>
          <p:nvPr/>
        </p:nvSpPr>
        <p:spPr bwMode="auto">
          <a:xfrm>
            <a:off x="7980363" y="5500688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866" name="Text Box 30"/>
          <p:cNvSpPr txBox="1">
            <a:spLocks noChangeArrowheads="1"/>
          </p:cNvSpPr>
          <p:nvPr/>
        </p:nvSpPr>
        <p:spPr bwMode="auto">
          <a:xfrm>
            <a:off x="7169150" y="4275138"/>
            <a:ext cx="1083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T channel</a:t>
            </a:r>
          </a:p>
        </p:txBody>
      </p:sp>
      <p:sp>
        <p:nvSpPr>
          <p:cNvPr id="35867" name="Freeform 31"/>
          <p:cNvSpPr>
            <a:spLocks/>
          </p:cNvSpPr>
          <p:nvPr/>
        </p:nvSpPr>
        <p:spPr bwMode="auto">
          <a:xfrm rot="1971344" flipV="1">
            <a:off x="7834313" y="472281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868" name="Text Box 32"/>
          <p:cNvSpPr txBox="1">
            <a:spLocks noChangeArrowheads="1"/>
          </p:cNvSpPr>
          <p:nvPr/>
        </p:nvSpPr>
        <p:spPr bwMode="auto">
          <a:xfrm>
            <a:off x="6926263" y="6507163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L channel</a:t>
            </a:r>
          </a:p>
        </p:txBody>
      </p:sp>
      <p:sp>
        <p:nvSpPr>
          <p:cNvPr id="35869" name="Text Box 33"/>
          <p:cNvSpPr txBox="1">
            <a:spLocks noChangeArrowheads="1"/>
          </p:cNvSpPr>
          <p:nvPr/>
        </p:nvSpPr>
        <p:spPr bwMode="auto">
          <a:xfrm>
            <a:off x="122238" y="6181725"/>
            <a:ext cx="3657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T- type Ca</a:t>
            </a:r>
            <a:r>
              <a:rPr lang="en-US" altLang="en-US" sz="2000" i="0" baseline="30000"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latin typeface="Calibri" panose="020F0502020204030204" pitchFamily="34" charset="0"/>
              </a:rPr>
              <a:t>channels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0" y="109538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0" dirty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r1lf1210ab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9"/>
          <a:stretch>
            <a:fillRect/>
          </a:stretch>
        </p:blipFill>
        <p:spPr bwMode="auto">
          <a:xfrm>
            <a:off x="3386138" y="950913"/>
            <a:ext cx="68627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173788" y="1311275"/>
            <a:ext cx="1358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824788" y="1023938"/>
            <a:ext cx="16478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8308975" y="1455738"/>
            <a:ext cx="1457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60363" y="304800"/>
            <a:ext cx="1955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A. </a:t>
            </a:r>
            <a:r>
              <a:rPr lang="en-US" altLang="en-US" sz="2400" b="1" i="0" dirty="0">
                <a:latin typeface="Calibri" panose="020F0502020204030204" pitchFamily="34" charset="0"/>
              </a:rPr>
              <a:t>↓ P</a:t>
            </a:r>
            <a:r>
              <a:rPr lang="en-US" altLang="en-US" sz="2400" b="1" i="0" baseline="-25000" dirty="0">
                <a:latin typeface="Calibri" panose="020F0502020204030204" pitchFamily="34" charset="0"/>
              </a:rPr>
              <a:t>K</a:t>
            </a:r>
            <a:r>
              <a:rPr lang="en-US" altLang="en-US" sz="2400" b="1" i="0" dirty="0">
                <a:latin typeface="Calibri" panose="020F0502020204030204" pitchFamily="34" charset="0"/>
              </a:rPr>
              <a:t>; </a:t>
            </a:r>
            <a:r>
              <a:rPr lang="en-US" altLang="en-US" sz="2400" b="1" i="0" dirty="0"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400" b="1" i="0" dirty="0" err="1"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latin typeface="Calibri" panose="020F0502020204030204" pitchFamily="34" charset="0"/>
                <a:sym typeface="Symbol" panose="05050102010706020507" pitchFamily="18" charset="2"/>
              </a:rPr>
              <a:t>Na</a:t>
            </a:r>
            <a:endParaRPr lang="en-US" altLang="en-US" sz="2400" b="1" i="0" baseline="-25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9563" y="1006475"/>
            <a:ext cx="27444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 channels.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“funny”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 channels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60363" y="2249488"/>
            <a:ext cx="11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B. </a:t>
            </a:r>
            <a:r>
              <a:rPr lang="en-US" altLang="en-US" sz="2400" b="1" i="0" dirty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400" b="1" i="0" dirty="0" err="1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  <a:endParaRPr lang="en-US" altLang="en-US" sz="2400" b="1" i="0" baseline="-25000" dirty="0">
              <a:solidFill>
                <a:schemeClr val="accent2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9563" y="2749550"/>
            <a:ext cx="2419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Opening </a:t>
            </a:r>
            <a:r>
              <a:rPr lang="en-US" altLang="en-US" sz="2000" i="0" dirty="0">
                <a:solidFill>
                  <a:schemeClr val="accent2"/>
                </a:solidFill>
                <a:latin typeface="Calibri" panose="020F0502020204030204" pitchFamily="34" charset="0"/>
              </a:rPr>
              <a:t>of voltage-</a:t>
            </a:r>
          </a:p>
          <a:p>
            <a:pPr eaLnBrk="1" hangingPunct="1"/>
            <a:r>
              <a:rPr lang="en-US" altLang="en-US" sz="2000" i="0" dirty="0">
                <a:solidFill>
                  <a:schemeClr val="accent2"/>
                </a:solidFill>
                <a:latin typeface="Calibri" panose="020F0502020204030204" pitchFamily="34" charset="0"/>
              </a:rPr>
              <a:t>  gated </a:t>
            </a:r>
            <a:r>
              <a:rPr lang="en-US" altLang="en-US" sz="2000" i="0" dirty="0" err="1">
                <a:solidFill>
                  <a:schemeClr val="accent2"/>
                </a:solidFill>
                <a:latin typeface="Calibri" panose="020F0502020204030204" pitchFamily="34" charset="0"/>
              </a:rPr>
              <a:t>Ca</a:t>
            </a:r>
            <a:r>
              <a:rPr lang="en-US" altLang="en-US" sz="2000" i="0" baseline="30000" dirty="0">
                <a:solidFill>
                  <a:schemeClr val="accent2"/>
                </a:solidFill>
                <a:latin typeface="Calibri" panose="020F0502020204030204" pitchFamily="34" charset="0"/>
              </a:rPr>
              <a:t>++ </a:t>
            </a:r>
            <a:r>
              <a:rPr lang="en-US" altLang="en-US" sz="2000" i="0" dirty="0">
                <a:solidFill>
                  <a:schemeClr val="accent2"/>
                </a:solidFill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 dirty="0">
                <a:solidFill>
                  <a:schemeClr val="accent2"/>
                </a:solidFill>
                <a:latin typeface="Calibri" panose="020F0502020204030204" pitchFamily="34" charset="0"/>
              </a:rPr>
              <a:t>  (T-type channels)</a:t>
            </a: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6038850" y="1052513"/>
            <a:ext cx="1793875" cy="2274887"/>
            <a:chOff x="3276" y="364"/>
            <a:chExt cx="1005" cy="3311"/>
          </a:xfrm>
        </p:grpSpPr>
        <p:sp>
          <p:nvSpPr>
            <p:cNvPr id="36897" name="Line 11"/>
            <p:cNvSpPr>
              <a:spLocks noChangeShapeType="1"/>
            </p:cNvSpPr>
            <p:nvPr/>
          </p:nvSpPr>
          <p:spPr bwMode="auto">
            <a:xfrm>
              <a:off x="3276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898" name="Line 12"/>
            <p:cNvSpPr>
              <a:spLocks noChangeShapeType="1"/>
            </p:cNvSpPr>
            <p:nvPr/>
          </p:nvSpPr>
          <p:spPr bwMode="auto">
            <a:xfrm>
              <a:off x="3723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899" name="Line 13"/>
            <p:cNvSpPr>
              <a:spLocks noChangeShapeType="1"/>
            </p:cNvSpPr>
            <p:nvPr/>
          </p:nvSpPr>
          <p:spPr bwMode="auto">
            <a:xfrm>
              <a:off x="4102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900" name="Line 14"/>
            <p:cNvSpPr>
              <a:spLocks noChangeShapeType="1"/>
            </p:cNvSpPr>
            <p:nvPr/>
          </p:nvSpPr>
          <p:spPr bwMode="auto">
            <a:xfrm>
              <a:off x="4281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6259513" y="949325"/>
            <a:ext cx="45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A.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6951663" y="949325"/>
            <a:ext cx="439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B.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7518400" y="949325"/>
            <a:ext cx="429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C.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auto">
          <a:xfrm>
            <a:off x="8896350" y="1116013"/>
            <a:ext cx="0" cy="2282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8085138" y="949325"/>
            <a:ext cx="453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latin typeface="Calibri" panose="020F0502020204030204" pitchFamily="34" charset="0"/>
              </a:rPr>
              <a:t>D.</a:t>
            </a:r>
            <a:endParaRPr lang="en-US" altLang="en-US" sz="2400" b="1" i="0" dirty="0">
              <a:latin typeface="Calibri" panose="020F0502020204030204" pitchFamily="34" charset="0"/>
            </a:endParaRPr>
          </a:p>
        </p:txBody>
      </p:sp>
      <p:sp>
        <p:nvSpPr>
          <p:cNvPr id="36880" name="Text Box 20"/>
          <p:cNvSpPr txBox="1">
            <a:spLocks noChangeArrowheads="1"/>
          </p:cNvSpPr>
          <p:nvPr/>
        </p:nvSpPr>
        <p:spPr bwMode="auto">
          <a:xfrm>
            <a:off x="3536950" y="3902075"/>
            <a:ext cx="1869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D. </a:t>
            </a:r>
            <a:r>
              <a:rPr lang="en-US" altLang="en-US" sz="2000" b="1" i="0" dirty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 b="1" i="0" dirty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P</a:t>
            </a:r>
            <a:r>
              <a:rPr lang="en-US" altLang="en-US" sz="2400" b="1" i="0" baseline="-25000" dirty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K;</a:t>
            </a:r>
            <a:r>
              <a:rPr lang="en-US" altLang="en-US" sz="2400" b="1" i="0" dirty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 b="1" i="0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↓ </a:t>
            </a:r>
            <a:r>
              <a:rPr lang="en-US" altLang="en-US" sz="2400" b="1" i="0" dirty="0" err="1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Ca</a:t>
            </a:r>
            <a:endParaRPr lang="en-US" altLang="en-US" sz="2400" b="1" i="0" baseline="-25000" dirty="0">
              <a:solidFill>
                <a:srgbClr val="008000"/>
              </a:solidFill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881" name="Text Box 21"/>
          <p:cNvSpPr txBox="1">
            <a:spLocks noChangeArrowheads="1"/>
          </p:cNvSpPr>
          <p:nvPr/>
        </p:nvSpPr>
        <p:spPr bwMode="auto">
          <a:xfrm>
            <a:off x="3454400" y="4398963"/>
            <a:ext cx="23619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Opening of voltage-</a:t>
            </a:r>
          </a:p>
          <a:p>
            <a:pPr eaLnBrk="1" hangingPunct="1"/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gated K</a:t>
            </a:r>
            <a:r>
              <a:rPr lang="en-US" altLang="en-US" sz="2000" i="0" baseline="30000">
                <a:solidFill>
                  <a:srgbClr val="008000"/>
                </a:solidFill>
                <a:latin typeface="Calibri" panose="020F0502020204030204" pitchFamily="34" charset="0"/>
              </a:rPr>
              <a:t>+ </a:t>
            </a:r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endParaRPr lang="en-US" altLang="en-US" sz="2000" i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Closure of voltage-</a:t>
            </a:r>
          </a:p>
          <a:p>
            <a:pPr eaLnBrk="1" hangingPunct="1"/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 dependent Ca</a:t>
            </a:r>
            <a:r>
              <a:rPr lang="en-US" altLang="en-US" sz="2000" i="0" baseline="30000">
                <a:solidFill>
                  <a:srgbClr val="008000"/>
                </a:solidFill>
                <a:latin typeface="Calibri" panose="020F0502020204030204" pitchFamily="34" charset="0"/>
              </a:rPr>
              <a:t>++</a:t>
            </a:r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 channels (L-type)</a:t>
            </a:r>
          </a:p>
        </p:txBody>
      </p:sp>
      <p:sp>
        <p:nvSpPr>
          <p:cNvPr id="36882" name="Rectangle 22"/>
          <p:cNvSpPr>
            <a:spLocks noChangeArrowheads="1"/>
          </p:cNvSpPr>
          <p:nvPr/>
        </p:nvSpPr>
        <p:spPr bwMode="auto">
          <a:xfrm>
            <a:off x="7680325" y="4406900"/>
            <a:ext cx="5651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83" name="Oval 23"/>
          <p:cNvSpPr>
            <a:spLocks noChangeArrowheads="1"/>
          </p:cNvSpPr>
          <p:nvPr/>
        </p:nvSpPr>
        <p:spPr bwMode="auto">
          <a:xfrm>
            <a:off x="6545263" y="4335463"/>
            <a:ext cx="2268537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84" name="Text Box 24"/>
          <p:cNvSpPr txBox="1">
            <a:spLocks noChangeArrowheads="1"/>
          </p:cNvSpPr>
          <p:nvPr/>
        </p:nvSpPr>
        <p:spPr bwMode="auto">
          <a:xfrm>
            <a:off x="6916738" y="5089525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85" name="Text Box 25"/>
          <p:cNvSpPr txBox="1">
            <a:spLocks noChangeArrowheads="1"/>
          </p:cNvSpPr>
          <p:nvPr/>
        </p:nvSpPr>
        <p:spPr bwMode="auto">
          <a:xfrm>
            <a:off x="9042400" y="4406900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>
            <a:off x="8653463" y="6235700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87" name="Freeform 27"/>
          <p:cNvSpPr>
            <a:spLocks/>
          </p:cNvSpPr>
          <p:nvPr/>
        </p:nvSpPr>
        <p:spPr bwMode="auto">
          <a:xfrm rot="-3552406">
            <a:off x="8603456" y="4350544"/>
            <a:ext cx="650875" cy="363538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88" name="Freeform 28"/>
          <p:cNvSpPr>
            <a:spLocks/>
          </p:cNvSpPr>
          <p:nvPr/>
        </p:nvSpPr>
        <p:spPr bwMode="auto">
          <a:xfrm rot="752139">
            <a:off x="8532813" y="5986463"/>
            <a:ext cx="733425" cy="3222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89" name="Line 29"/>
          <p:cNvSpPr>
            <a:spLocks noChangeShapeType="1"/>
          </p:cNvSpPr>
          <p:nvPr/>
        </p:nvSpPr>
        <p:spPr bwMode="auto">
          <a:xfrm flipH="1" flipV="1">
            <a:off x="6302375" y="4622800"/>
            <a:ext cx="6492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90" name="Text Box 30"/>
          <p:cNvSpPr txBox="1">
            <a:spLocks noChangeArrowheads="1"/>
          </p:cNvSpPr>
          <p:nvPr/>
        </p:nvSpPr>
        <p:spPr bwMode="auto">
          <a:xfrm>
            <a:off x="327025" y="3830638"/>
            <a:ext cx="2130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chemeClr val="accent2"/>
                </a:solidFill>
                <a:latin typeface="Calibri" panose="020F0502020204030204" pitchFamily="34" charset="0"/>
              </a:rPr>
              <a:t> Closure of funny </a:t>
            </a:r>
          </a:p>
          <a:p>
            <a:pPr eaLnBrk="1" hangingPunct="1"/>
            <a:r>
              <a:rPr lang="en-US" altLang="en-US" sz="2000" i="0">
                <a:solidFill>
                  <a:schemeClr val="accent2"/>
                </a:solidFill>
                <a:latin typeface="Calibri" panose="020F0502020204030204" pitchFamily="34" charset="0"/>
              </a:rPr>
              <a:t>  channels</a:t>
            </a:r>
          </a:p>
        </p:txBody>
      </p:sp>
      <p:sp>
        <p:nvSpPr>
          <p:cNvPr id="36891" name="Text Box 31"/>
          <p:cNvSpPr txBox="1">
            <a:spLocks noChangeArrowheads="1"/>
          </p:cNvSpPr>
          <p:nvPr/>
        </p:nvSpPr>
        <p:spPr bwMode="auto">
          <a:xfrm>
            <a:off x="8974138" y="5484813"/>
            <a:ext cx="566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92" name="Freeform 32"/>
          <p:cNvSpPr>
            <a:spLocks/>
          </p:cNvSpPr>
          <p:nvPr/>
        </p:nvSpPr>
        <p:spPr bwMode="auto">
          <a:xfrm>
            <a:off x="8813800" y="519906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93" name="Text Box 33"/>
          <p:cNvSpPr txBox="1">
            <a:spLocks noChangeArrowheads="1"/>
          </p:cNvSpPr>
          <p:nvPr/>
        </p:nvSpPr>
        <p:spPr bwMode="auto">
          <a:xfrm>
            <a:off x="360363" y="4605338"/>
            <a:ext cx="124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 smtClean="0">
                <a:solidFill>
                  <a:srgbClr val="660066"/>
                </a:solidFill>
                <a:latin typeface="Calibri" panose="020F0502020204030204" pitchFamily="34" charset="0"/>
              </a:rPr>
              <a:t>C. </a:t>
            </a:r>
            <a:r>
              <a:rPr lang="en-US" altLang="en-US" sz="2000" b="1" i="0" dirty="0">
                <a:solidFill>
                  <a:srgbClr val="6600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</a:t>
            </a:r>
            <a:r>
              <a:rPr lang="en-US" altLang="en-US" sz="2400" b="1" i="0" dirty="0">
                <a:solidFill>
                  <a:srgbClr val="6600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 b="1" i="0" dirty="0" err="1">
                <a:solidFill>
                  <a:srgbClr val="6600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i="0" baseline="-25000" dirty="0" err="1">
                <a:solidFill>
                  <a:srgbClr val="6600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  <a:endParaRPr lang="en-US" altLang="en-US" sz="2400" b="1" i="0" baseline="-25000" dirty="0">
              <a:solidFill>
                <a:srgbClr val="660066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6894" name="Text Box 34"/>
          <p:cNvSpPr txBox="1">
            <a:spLocks noChangeArrowheads="1"/>
          </p:cNvSpPr>
          <p:nvPr/>
        </p:nvSpPr>
        <p:spPr bwMode="auto">
          <a:xfrm>
            <a:off x="309563" y="5102225"/>
            <a:ext cx="2361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Opening of voltage-</a:t>
            </a:r>
          </a:p>
          <a:p>
            <a:pPr eaLnBrk="1" hangingPunct="1"/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 gated Ca</a:t>
            </a:r>
            <a:r>
              <a:rPr lang="en-US" altLang="en-US" sz="2000" i="0" baseline="30000">
                <a:solidFill>
                  <a:srgbClr val="660066"/>
                </a:solidFill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 (L-type channels)</a:t>
            </a:r>
          </a:p>
        </p:txBody>
      </p:sp>
      <p:sp>
        <p:nvSpPr>
          <p:cNvPr id="36895" name="Text Box 35"/>
          <p:cNvSpPr txBox="1">
            <a:spLocks noChangeArrowheads="1"/>
          </p:cNvSpPr>
          <p:nvPr/>
        </p:nvSpPr>
        <p:spPr bwMode="auto">
          <a:xfrm>
            <a:off x="309563" y="6153150"/>
            <a:ext cx="2732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 Closure of T- type Ca</a:t>
            </a:r>
            <a:r>
              <a:rPr lang="en-US" altLang="en-US" sz="2000" i="0" baseline="30000">
                <a:solidFill>
                  <a:srgbClr val="660066"/>
                </a:solidFill>
                <a:latin typeface="Calibri" panose="020F0502020204030204" pitchFamily="34" charset="0"/>
              </a:rPr>
              <a:t>++ </a:t>
            </a:r>
          </a:p>
          <a:p>
            <a:pPr eaLnBrk="1" hangingPunct="1"/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  channels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0" y="109538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0" dirty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4800600" y="304800"/>
            <a:ext cx="530637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Refractory periods</a:t>
            </a:r>
            <a:endParaRPr lang="en-US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500" y="457200"/>
            <a:ext cx="4610100" cy="6172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SzPct val="100000"/>
              <a:buFont typeface="Wingdings" pitchFamily="2" charset="2"/>
              <a:buChar char="q"/>
            </a:pPr>
            <a:r>
              <a:rPr lang="en-US" altLang="en-US" sz="26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Effective refractory period (ERP):</a:t>
            </a:r>
          </a:p>
          <a:p>
            <a:pPr lvl="1" eaLnBrk="1" hangingPunct="1"/>
            <a:r>
              <a:rPr lang="en-US" altLang="en-US" sz="26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The cell is unable to be depolarized </a:t>
            </a:r>
          </a:p>
          <a:p>
            <a:pPr lvl="1" eaLnBrk="1" hangingPunct="1"/>
            <a:r>
              <a:rPr lang="en-US" altLang="en-US" sz="26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Phase 0 to portion of Phase 3</a:t>
            </a:r>
          </a:p>
          <a:p>
            <a:pPr lvl="1" eaLnBrk="1" hangingPunct="1"/>
            <a:endParaRPr lang="en-US" altLang="en-US" sz="2600" b="1" i="0" dirty="0" smtClean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buSzPct val="100000"/>
              <a:buFont typeface="Wingdings" pitchFamily="2" charset="2"/>
              <a:buChar char="q"/>
            </a:pPr>
            <a:r>
              <a:rPr lang="en-US" altLang="en-US" sz="260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Relative refractory period (RRP)</a:t>
            </a:r>
          </a:p>
          <a:p>
            <a:pPr lvl="1" eaLnBrk="1" hangingPunct="1"/>
            <a:r>
              <a:rPr lang="en-US" altLang="en-US" sz="260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Follows ERP</a:t>
            </a:r>
          </a:p>
          <a:p>
            <a:pPr lvl="1" eaLnBrk="1" hangingPunct="1"/>
            <a:r>
              <a:rPr lang="en-US" altLang="en-US" sz="260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Depolarization possible with supra-normal stimulus</a:t>
            </a:r>
          </a:p>
          <a:p>
            <a:pPr lvl="1" eaLnBrk="1" hangingPunct="1"/>
            <a:r>
              <a:rPr lang="en-US" altLang="en-US" sz="260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Phase 3 to Phase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5306378" cy="3506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8039100" y="1295787"/>
            <a:ext cx="1366837" cy="647700"/>
          </a:xfrm>
          <a:prstGeom prst="cloudCallout">
            <a:avLst>
              <a:gd name="adj1" fmla="val -45704"/>
              <a:gd name="adj2" fmla="val 700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???</a:t>
            </a:r>
            <a:endParaRPr lang="en-US" sz="20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hHP40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24000"/>
            <a:ext cx="5522913" cy="5181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2163" name="Rectangle 3"/>
          <p:cNvSpPr>
            <a:spLocks noChangeArrowheads="1"/>
          </p:cNvSpPr>
          <p:nvPr/>
        </p:nvSpPr>
        <p:spPr bwMode="auto">
          <a:xfrm>
            <a:off x="0" y="228600"/>
            <a:ext cx="1028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Refractory periods</a:t>
            </a:r>
          </a:p>
        </p:txBody>
      </p:sp>
      <p:sp>
        <p:nvSpPr>
          <p:cNvPr id="2012164" name="Rectangle 4"/>
          <p:cNvSpPr>
            <a:spLocks noChangeArrowheads="1"/>
          </p:cNvSpPr>
          <p:nvPr/>
        </p:nvSpPr>
        <p:spPr bwMode="auto">
          <a:xfrm>
            <a:off x="0" y="838200"/>
            <a:ext cx="1028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Importance of the long plateau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353300" y="2514600"/>
            <a:ext cx="2743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Cardiac muscle cannot be tetanized because the duration of the effective refractory period is approximately equal to the duration of the mechanical event.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6700" y="2215836"/>
            <a:ext cx="97536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Guyton and Hall, Textbook of Medical Physiology; 13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Edition; Unit III-Chapter 10.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Linda Costanzo, Physiology, 5</a:t>
            </a:r>
            <a:r>
              <a:rPr lang="en-US" sz="2800" b="1" i="0" baseline="30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Edition; Chapter 4.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Ganong’s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Review of Medical Physiology</a:t>
            </a:r>
            <a:r>
              <a:rPr lang="en-US" sz="2800" b="1" i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sz="2800" b="1" i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en-US" sz="2800" b="1" i="0" baseline="300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Section V; Chapter 29.</a:t>
            </a:r>
            <a:endParaRPr lang="en-US" sz="2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10287000" cy="762000"/>
          </a:xfrm>
          <a:noFill/>
          <a:ln/>
        </p:spPr>
        <p:txBody>
          <a:bodyPr/>
          <a:lstStyle/>
          <a:p>
            <a:r>
              <a:rPr lang="en-CA" sz="5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Learning Resources</a:t>
            </a:r>
            <a:endParaRPr lang="en-CA" sz="5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1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4305300" y="304800"/>
            <a:ext cx="598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Pacemakers</a:t>
            </a:r>
          </a:p>
          <a:p>
            <a:pPr algn="ctr">
              <a:defRPr/>
            </a:pPr>
            <a:r>
              <a:rPr 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(in order of their inherent rhythm)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876425"/>
            <a:ext cx="5791200" cy="490537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" y="152400"/>
            <a:ext cx="4419600" cy="6553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 slow response tissues have the ability to auto-activate (automaticity).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 b="1" i="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Normally, the SA node is  the pacemaker of the heart: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Highest order of rhythmicity (i</a:t>
            </a:r>
            <a:r>
              <a:rPr lang="en-US" sz="19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ts </a:t>
            </a:r>
            <a:r>
              <a:rPr lang="en-US" sz="19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rate of rhythmic discharge is </a:t>
            </a:r>
            <a:r>
              <a:rPr lang="en-US" sz="19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greater</a:t>
            </a:r>
            <a:r>
              <a:rPr lang="en-US" sz="19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than any other part in the </a:t>
            </a:r>
            <a:r>
              <a:rPr lang="en-US" sz="19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heart).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action potential is characterized by diastolic depolarization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Slow depolarization of Phase 4.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900" b="1" i="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Blip>
                <a:blip r:embed="rId4"/>
              </a:buBlip>
              <a:defRPr/>
            </a:pPr>
            <a:r>
              <a:rPr lang="en-GB" sz="1900" b="1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The fastest pacemaker normally drives the heart and suppresses other </a:t>
            </a:r>
            <a:r>
              <a:rPr lang="en-GB" sz="1900" b="1" i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pacemakers </a:t>
            </a:r>
            <a:r>
              <a:rPr lang="en-GB" sz="1900" b="1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(overdrive suppression).</a:t>
            </a:r>
          </a:p>
          <a:p>
            <a:pPr>
              <a:buClr>
                <a:srgbClr val="FF0000"/>
              </a:buClr>
              <a:buBlip>
                <a:blip r:embed="rId4"/>
              </a:buBlip>
              <a:defRPr/>
            </a:pPr>
            <a:r>
              <a:rPr lang="en-GB" sz="19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A </a:t>
            </a:r>
            <a:r>
              <a:rPr lang="en-GB" sz="19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beat generated outside the normal pacemaker is an ectopic beat.</a:t>
            </a:r>
          </a:p>
          <a:p>
            <a:pPr>
              <a:buClr>
                <a:srgbClr val="FF0000"/>
              </a:buClr>
              <a:buBlip>
                <a:blip r:embed="rId4"/>
              </a:buBlip>
              <a:defRPr/>
            </a:pPr>
            <a:r>
              <a:rPr lang="en-GB" sz="19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The </a:t>
            </a:r>
            <a:r>
              <a:rPr lang="en-GB" sz="19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site that generates an ectopic beat is known as an ectopic focus (foci pl.) or ectopic pacemaker. 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900" b="1" i="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77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0" y="762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Abnormal pacemakers; ectopic pacemakers</a:t>
            </a:r>
            <a:endParaRPr lang="en-US" sz="44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" y="1066800"/>
            <a:ext cx="10172700" cy="55303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SzPct val="100000"/>
              <a:buFont typeface="Wingdings" pitchFamily="2" charset="2"/>
              <a:buChar char="q"/>
            </a:pP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An ectopic pacemaker is a </a:t>
            </a:r>
            <a:r>
              <a:rPr lang="en-US" sz="215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pacemaker elsewhere than the </a:t>
            </a: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SA node.</a:t>
            </a:r>
            <a:endParaRPr lang="en-US" sz="2150" b="1" i="0" dirty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>
              <a:buSzPct val="100000"/>
              <a:buFont typeface="Wingdings" pitchFamily="2" charset="2"/>
              <a:buChar char="q"/>
            </a:pP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This may develop if :</a:t>
            </a:r>
          </a:p>
          <a:p>
            <a:pPr marL="0" indent="0">
              <a:buNone/>
            </a:pPr>
            <a:endParaRPr lang="en-US" sz="2150" b="1" i="0" dirty="0" smtClean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Any other part of the heart develops a rhythmical discharge rate which is more rapid than that of the SA node; for example: </a:t>
            </a:r>
            <a:r>
              <a:rPr lang="en-US" sz="215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the </a:t>
            </a: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AV </a:t>
            </a:r>
            <a:r>
              <a:rPr lang="en-US" sz="215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node or in the Purkinje </a:t>
            </a: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fibers.</a:t>
            </a:r>
          </a:p>
          <a:p>
            <a:pPr marL="400050" lvl="1" indent="0">
              <a:buNone/>
            </a:pPr>
            <a:endParaRPr lang="en-US" sz="2150" b="1" i="0" dirty="0" smtClean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00050" lvl="1" indent="0">
              <a:buNone/>
            </a:pP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Or if there is a:</a:t>
            </a:r>
          </a:p>
          <a:p>
            <a:pPr marL="400050" lvl="1" indent="0">
              <a:buNone/>
            </a:pPr>
            <a:endParaRPr lang="en-US" sz="2150" b="1" i="0" dirty="0" smtClean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914400" lvl="1" indent="-514350">
              <a:buFont typeface="+mj-lt"/>
              <a:buAutoNum type="arabicPeriod" startAt="2"/>
            </a:pPr>
            <a:r>
              <a:rPr lang="en-US" sz="215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Blockage of transmission of the cardiac impulse from the </a:t>
            </a: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SA </a:t>
            </a:r>
            <a:r>
              <a:rPr lang="en-US" sz="215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node to the other parts of the </a:t>
            </a:r>
            <a:r>
              <a:rPr lang="en-US" sz="21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heart as in AV block.</a:t>
            </a:r>
            <a:endParaRPr lang="en-US" sz="2150" b="1" i="0" dirty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150" b="1" i="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 </a:t>
            </a:r>
            <a:r>
              <a:rPr lang="en-US" sz="215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 cardiac </a:t>
            </a:r>
            <a:r>
              <a:rPr lang="en-US" sz="2150" b="1" i="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impulses fails to pass from atria into the </a:t>
            </a:r>
            <a:r>
              <a:rPr lang="en-US" sz="215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ventricles. </a:t>
            </a:r>
            <a:endParaRPr lang="en-US" sz="2150" b="1" i="0" dirty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  <a:sym typeface="Symbol"/>
            </a:endParaRPr>
          </a:p>
          <a:p>
            <a:pPr marL="0" indent="0">
              <a:buNone/>
            </a:pPr>
            <a:r>
              <a:rPr lang="en-US" sz="2150" b="1" i="0" dirty="0">
                <a:effectLst/>
                <a:latin typeface="Calibri" pitchFamily="34" charset="0"/>
                <a:cs typeface="Calibri" pitchFamily="34" charset="0"/>
                <a:sym typeface="Symbol"/>
              </a:rPr>
              <a:t> </a:t>
            </a:r>
            <a:r>
              <a:rPr lang="en-US" sz="2150" b="1" i="0" dirty="0" smtClean="0">
                <a:effectLst/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sz="2150" b="1" i="0" dirty="0" smtClean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the </a:t>
            </a:r>
            <a:r>
              <a:rPr lang="en-US" sz="215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atria </a:t>
            </a:r>
            <a:r>
              <a:rPr lang="en-US" sz="2150" b="1" i="0" dirty="0" smtClean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continue </a:t>
            </a:r>
            <a:r>
              <a:rPr lang="en-US" sz="215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to beat </a:t>
            </a:r>
            <a:r>
              <a:rPr lang="en-US" sz="2150" b="1" i="0" dirty="0" smtClean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with the SA node as their pacemaker. </a:t>
            </a:r>
            <a:endParaRPr lang="en-US" sz="2150" b="1" i="0" dirty="0">
              <a:solidFill>
                <a:srgbClr val="FF0066"/>
              </a:solidFill>
              <a:effectLst/>
              <a:latin typeface="Calibri" pitchFamily="34" charset="0"/>
              <a:cs typeface="Calibri" pitchFamily="34" charset="0"/>
              <a:sym typeface="Symbol"/>
            </a:endParaRPr>
          </a:p>
          <a:p>
            <a:pPr marL="0" indent="0">
              <a:buNone/>
            </a:pPr>
            <a:r>
              <a:rPr lang="en-US" sz="2150" b="1" i="0" dirty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 </a:t>
            </a:r>
            <a:r>
              <a:rPr lang="en-US" sz="215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 a </a:t>
            </a:r>
            <a:r>
              <a:rPr lang="en-US" sz="2150" b="1" i="0" dirty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new pacemaker develops in the Purkinje system with a new rate </a:t>
            </a:r>
            <a:r>
              <a:rPr lang="en-US" sz="215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  <a:sym typeface="Symbol"/>
              </a:rPr>
              <a:t>in the ventricles.</a:t>
            </a:r>
            <a:endParaRPr lang="en-US" sz="2150" b="1" i="0" dirty="0">
              <a:solidFill>
                <a:srgbClr val="00FF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endParaRPr lang="en-US" altLang="en-US" sz="2150" b="1" i="0" dirty="0" smtClean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3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 b="4434"/>
          <a:stretch>
            <a:fillRect/>
          </a:stretch>
        </p:blipFill>
        <p:spPr bwMode="auto">
          <a:xfrm>
            <a:off x="1365250" y="588963"/>
            <a:ext cx="62928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3565525" y="561975"/>
            <a:ext cx="430213" cy="3603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716338" y="714375"/>
            <a:ext cx="431800" cy="360363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67300" y="7620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a. AP is generated in the SA node</a:t>
            </a:r>
          </a:p>
        </p:txBody>
      </p:sp>
      <p:sp>
        <p:nvSpPr>
          <p:cNvPr id="611334" name="Rectangle 6"/>
          <p:cNvSpPr>
            <a:spLocks noChangeArrowheads="1"/>
          </p:cNvSpPr>
          <p:nvPr/>
        </p:nvSpPr>
        <p:spPr bwMode="auto">
          <a:xfrm>
            <a:off x="0" y="152400"/>
            <a:ext cx="2857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400" b="1" i="0" dirty="0" smtClean="0">
                <a:solidFill>
                  <a:schemeClr val="hlink"/>
                </a:solidFill>
                <a:latin typeface="Calibri" panose="020F0502020204030204" pitchFamily="34" charset="0"/>
              </a:rPr>
              <a:t>Normal conduction </a:t>
            </a:r>
            <a:r>
              <a:rPr lang="en-US" sz="2400" b="1" i="0" dirty="0">
                <a:solidFill>
                  <a:schemeClr val="hlink"/>
                </a:solidFill>
                <a:latin typeface="Calibri" panose="020F0502020204030204" pitchFamily="34" charset="0"/>
              </a:rPr>
              <a:t>of the action potential</a:t>
            </a:r>
            <a:br>
              <a:rPr lang="en-US" sz="2400" b="1" i="0" dirty="0">
                <a:solidFill>
                  <a:schemeClr val="hlink"/>
                </a:solidFill>
                <a:latin typeface="Calibri" panose="020F0502020204030204" pitchFamily="34" charset="0"/>
              </a:rPr>
            </a:br>
            <a:r>
              <a:rPr lang="en-US" sz="2400" b="1" i="0" dirty="0">
                <a:solidFill>
                  <a:schemeClr val="hlink"/>
                </a:solidFill>
                <a:latin typeface="Calibri" panose="020F0502020204030204" pitchFamily="34" charset="0"/>
              </a:rPr>
              <a:t>in the heart</a:t>
            </a:r>
          </a:p>
        </p:txBody>
      </p:sp>
      <p:sp>
        <p:nvSpPr>
          <p:cNvPr id="2" name="Rectangle 1"/>
          <p:cNvSpPr/>
          <p:nvPr/>
        </p:nvSpPr>
        <p:spPr>
          <a:xfrm>
            <a:off x="7734300" y="146099"/>
            <a:ext cx="2464136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Conductivity</a:t>
            </a:r>
            <a:endParaRPr lang="ar-SA" i="0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58100" y="208756"/>
            <a:ext cx="2540336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3565525" y="1138238"/>
            <a:ext cx="430213" cy="3603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1334" name="Rectangle 6"/>
          <p:cNvSpPr>
            <a:spLocks noChangeArrowheads="1"/>
          </p:cNvSpPr>
          <p:nvPr/>
        </p:nvSpPr>
        <p:spPr bwMode="auto">
          <a:xfrm>
            <a:off x="0" y="881063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i="0" dirty="0">
                <a:solidFill>
                  <a:schemeClr val="hlink"/>
                </a:solidFill>
                <a:latin typeface="Calibri" panose="020F0502020204030204" pitchFamily="34" charset="0"/>
              </a:rPr>
              <a:t>Conduction of the action </a:t>
            </a:r>
            <a:r>
              <a:rPr lang="en-US" sz="3200" b="1" i="0" dirty="0" smtClean="0">
                <a:solidFill>
                  <a:schemeClr val="hlink"/>
                </a:solidFill>
                <a:latin typeface="Calibri" panose="020F0502020204030204" pitchFamily="34" charset="0"/>
              </a:rPr>
              <a:t>potential in </a:t>
            </a:r>
            <a:r>
              <a:rPr lang="en-US" sz="3200" b="1" i="0" dirty="0">
                <a:solidFill>
                  <a:schemeClr val="hlink"/>
                </a:solidFill>
                <a:latin typeface="Calibri" panose="020F0502020204030204" pitchFamily="34" charset="0"/>
              </a:rPr>
              <a:t>the </a:t>
            </a:r>
            <a:r>
              <a:rPr lang="en-US" sz="3200" b="1" i="0" dirty="0" smtClean="0">
                <a:solidFill>
                  <a:schemeClr val="hlink"/>
                </a:solidFill>
                <a:latin typeface="Calibri" panose="020F0502020204030204" pitchFamily="34" charset="0"/>
              </a:rPr>
              <a:t>heart</a:t>
            </a:r>
          </a:p>
          <a:p>
            <a:pPr algn="ctr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</a:rPr>
              <a:t>(Cell to cell conduction of action potential)</a:t>
            </a:r>
          </a:p>
          <a:p>
            <a:pPr algn="ctr">
              <a:defRPr/>
            </a:pPr>
            <a:endParaRPr lang="en-US" sz="3200" b="1" i="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2143125"/>
            <a:ext cx="94392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6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r1lf1209_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9750" y="6396038"/>
            <a:ext cx="4032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Calibri" panose="020F0502020204030204" pitchFamily="34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5651500" y="1412875"/>
            <a:ext cx="1225550" cy="8636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24500" y="3810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initiated in the SA node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505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Large cells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r1lf1209_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9750" y="6396038"/>
            <a:ext cx="4032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Calibri" panose="020F0502020204030204" pitchFamily="34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5651500" y="1412875"/>
            <a:ext cx="1225550" cy="8636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24500" y="3810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initiated in the SA node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505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Large cells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8625" y="3229690"/>
            <a:ext cx="331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defRPr/>
            </a:pPr>
            <a:r>
              <a:rPr lang="en-US" sz="18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	The </a:t>
            </a:r>
            <a:r>
              <a:rPr lang="en-US" sz="1800" b="1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atria </a:t>
            </a:r>
            <a:r>
              <a:rPr lang="en-US" sz="18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contract about </a:t>
            </a:r>
            <a:r>
              <a:rPr lang="en-US" sz="1800" b="1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one sixth of a second ahead of ventricular </a:t>
            </a:r>
            <a:r>
              <a:rPr lang="en-US" sz="18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contraction</a:t>
            </a:r>
            <a:endParaRPr lang="en-US" sz="1800" b="1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8501063" y="4486990"/>
            <a:ext cx="1366837" cy="647700"/>
          </a:xfrm>
          <a:prstGeom prst="cloudCallout">
            <a:avLst>
              <a:gd name="adj1" fmla="val -45704"/>
              <a:gd name="adj2" fmla="val 700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Why?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8900" y="5458361"/>
            <a:ext cx="3698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8710" lvl="1" indent="-742950">
              <a:defRPr/>
            </a:pPr>
            <a:r>
              <a:rPr lang="en-US" sz="2000" b="1" i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To  allow filling </a:t>
            </a:r>
            <a:r>
              <a:rPr lang="en-US" sz="2000" b="1" i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of the ventricles before they pump the blood into the circulation</a:t>
            </a:r>
          </a:p>
        </p:txBody>
      </p:sp>
    </p:spTree>
    <p:extLst>
      <p:ext uri="{BB962C8B-B14F-4D97-AF65-F5344CB8AC3E}">
        <p14:creationId xmlns:p14="http://schemas.microsoft.com/office/powerpoint/2010/main" val="612590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9750" y="6396038"/>
            <a:ext cx="4032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Calibri" panose="020F0502020204030204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993" y="5997575"/>
            <a:ext cx="33775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b="1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62436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24750" y="1700213"/>
            <a:ext cx="14425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1991" name="Arc 7"/>
          <p:cNvSpPr>
            <a:spLocks/>
          </p:cNvSpPr>
          <p:nvPr/>
        </p:nvSpPr>
        <p:spPr bwMode="auto">
          <a:xfrm rot="5799261">
            <a:off x="57181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1992" name="Arc 8"/>
          <p:cNvSpPr>
            <a:spLocks/>
          </p:cNvSpPr>
          <p:nvPr/>
        </p:nvSpPr>
        <p:spPr bwMode="auto">
          <a:xfrm rot="5135589">
            <a:off x="63754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294313" y="4149725"/>
            <a:ext cx="717550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5245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505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7429500" y="3810000"/>
            <a:ext cx="28575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800" b="1" i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i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 and delayed for 0.1 – 0.15 seconds.</a:t>
            </a:r>
          </a:p>
          <a:p>
            <a:endParaRPr lang="en-US" altLang="en-US" sz="1800" b="1" i="0">
              <a:solidFill>
                <a:schemeClr val="folHlink"/>
              </a:solidFill>
              <a:latin typeface="Calibri" panose="020F0502020204030204" pitchFamily="34" charset="0"/>
            </a:endParaRPr>
          </a:p>
          <a:p>
            <a:r>
              <a:rPr lang="en-US" altLang="en-US" sz="1800" b="1" i="0">
                <a:solidFill>
                  <a:schemeClr val="folHlink"/>
                </a:solidFill>
                <a:latin typeface="Calibri" panose="020F0502020204030204" pitchFamily="34" charset="0"/>
              </a:rPr>
              <a:t>- Small cells.</a:t>
            </a:r>
          </a:p>
          <a:p>
            <a:endParaRPr lang="en-US" altLang="en-US" sz="1800" b="1" i="0">
              <a:solidFill>
                <a:schemeClr val="folHlink"/>
              </a:solidFill>
              <a:latin typeface="Calibri" panose="020F0502020204030204" pitchFamily="34" charset="0"/>
            </a:endParaRPr>
          </a:p>
          <a:p>
            <a:r>
              <a:rPr lang="en-US" altLang="en-US" sz="1800" b="1" i="0">
                <a:solidFill>
                  <a:schemeClr val="folHlink"/>
                </a:solidFill>
                <a:latin typeface="Calibri" panose="020F0502020204030204" pitchFamily="34" charset="0"/>
              </a:rPr>
              <a:t>- Effects of sympathetic and parasympathetic stimulation on AV nodal conductivity.</a:t>
            </a:r>
          </a:p>
          <a:p>
            <a:pPr>
              <a:spcBef>
                <a:spcPct val="50000"/>
              </a:spcBef>
            </a:pPr>
            <a:endParaRPr lang="en-US" altLang="en-US" sz="18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2291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9750" y="6396038"/>
            <a:ext cx="4032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Calibri" panose="020F0502020204030204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993" y="5997575"/>
            <a:ext cx="33775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b="1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62436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24750" y="1700213"/>
            <a:ext cx="14425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1991" name="Arc 7"/>
          <p:cNvSpPr>
            <a:spLocks/>
          </p:cNvSpPr>
          <p:nvPr/>
        </p:nvSpPr>
        <p:spPr bwMode="auto">
          <a:xfrm rot="5799261">
            <a:off x="57181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1992" name="Arc 8"/>
          <p:cNvSpPr>
            <a:spLocks/>
          </p:cNvSpPr>
          <p:nvPr/>
        </p:nvSpPr>
        <p:spPr bwMode="auto">
          <a:xfrm rot="5135589">
            <a:off x="63754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294313" y="4149725"/>
            <a:ext cx="717550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5245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505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7429500" y="3810000"/>
            <a:ext cx="2857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800" b="1" i="0" dirty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b="1" i="0" dirty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 and delayed for 0.1 – 0.15 seconds</a:t>
            </a:r>
            <a:r>
              <a:rPr lang="en-US" altLang="en-US" sz="1800" b="1" i="0" dirty="0" smtClean="0">
                <a:solidFill>
                  <a:schemeClr val="folHlink"/>
                </a:solidFill>
                <a:latin typeface="Calibri" panose="020F0502020204030204" pitchFamily="34" charset="0"/>
              </a:rPr>
              <a:t>.</a:t>
            </a:r>
            <a:endParaRPr lang="en-US" altLang="en-US" sz="1800" b="1" i="0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2291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815263" y="4800600"/>
            <a:ext cx="1366837" cy="647700"/>
          </a:xfrm>
          <a:prstGeom prst="cloudCallout">
            <a:avLst>
              <a:gd name="adj1" fmla="val -45704"/>
              <a:gd name="adj2" fmla="val 700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Why?</a:t>
            </a:r>
          </a:p>
        </p:txBody>
      </p:sp>
      <p:sp>
        <p:nvSpPr>
          <p:cNvPr id="2" name="Rectangle 1"/>
          <p:cNvSpPr/>
          <p:nvPr/>
        </p:nvSpPr>
        <p:spPr>
          <a:xfrm>
            <a:off x="5653088" y="5791200"/>
            <a:ext cx="4595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0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To allow </a:t>
            </a:r>
            <a:r>
              <a:rPr lang="en-US" sz="2000" b="1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time for the atria to empty the blood into the ventricles before ventricular contraction begin</a:t>
            </a:r>
          </a:p>
        </p:txBody>
      </p:sp>
    </p:spTree>
    <p:extLst>
      <p:ext uri="{BB962C8B-B14F-4D97-AF65-F5344CB8AC3E}">
        <p14:creationId xmlns:p14="http://schemas.microsoft.com/office/powerpoint/2010/main" val="641853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9750" y="6396038"/>
            <a:ext cx="4032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Calibri" panose="020F0502020204030204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993" y="5997575"/>
            <a:ext cx="33775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b="1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2436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524750" y="1700213"/>
            <a:ext cx="14425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3015" name="Arc 7"/>
          <p:cNvSpPr>
            <a:spLocks/>
          </p:cNvSpPr>
          <p:nvPr/>
        </p:nvSpPr>
        <p:spPr bwMode="auto">
          <a:xfrm rot="5799261">
            <a:off x="57181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3016" name="Arc 8"/>
          <p:cNvSpPr>
            <a:spLocks/>
          </p:cNvSpPr>
          <p:nvPr/>
        </p:nvSpPr>
        <p:spPr bwMode="auto">
          <a:xfrm rot="5135589">
            <a:off x="63754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294313" y="4149725"/>
            <a:ext cx="717550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5245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505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658100" y="3810000"/>
            <a:ext cx="205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000" b="1" i="0" dirty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000" b="1" i="0" dirty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node.</a:t>
            </a:r>
          </a:p>
          <a:p>
            <a:r>
              <a:rPr lang="en-US" altLang="en-US" sz="2000" b="1" i="0" dirty="0">
                <a:solidFill>
                  <a:schemeClr val="folHlink"/>
                </a:solidFill>
                <a:latin typeface="Calibri" panose="020F0502020204030204" pitchFamily="34" charset="0"/>
              </a:rPr>
              <a:t>-Small cells.</a:t>
            </a:r>
          </a:p>
          <a:p>
            <a:pPr>
              <a:spcBef>
                <a:spcPct val="50000"/>
              </a:spcBef>
            </a:pPr>
            <a:endParaRPr lang="en-US" altLang="en-US" sz="2000" b="1" i="0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2291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438900" y="5470525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 dirty="0">
                <a:solidFill>
                  <a:srgbClr val="FF66FF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2000" b="1" i="0" dirty="0">
                <a:solidFill>
                  <a:schemeClr val="folHlink"/>
                </a:solidFill>
                <a:latin typeface="Calibri" panose="020F0502020204030204" pitchFamily="34" charset="0"/>
              </a:rPr>
              <a:t> AP travels rapidly through the bundle of His and bundle branches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6446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379538" y="6396038"/>
            <a:ext cx="4030662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9993" y="5997575"/>
            <a:ext cx="33775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b="1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70818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362950" y="1700213"/>
            <a:ext cx="14425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4039" name="Arc 7"/>
          <p:cNvSpPr>
            <a:spLocks/>
          </p:cNvSpPr>
          <p:nvPr/>
        </p:nvSpPr>
        <p:spPr bwMode="auto">
          <a:xfrm rot="5799261">
            <a:off x="65563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4040" name="Arc 8"/>
          <p:cNvSpPr>
            <a:spLocks/>
          </p:cNvSpPr>
          <p:nvPr/>
        </p:nvSpPr>
        <p:spPr bwMode="auto">
          <a:xfrm rot="5135589">
            <a:off x="72136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6130925" y="4149725"/>
            <a:ext cx="720725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3627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80391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496300" y="3810000"/>
            <a:ext cx="205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node.</a:t>
            </a:r>
          </a:p>
          <a:p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-Small cells.</a:t>
            </a:r>
          </a:p>
          <a:p>
            <a:pPr>
              <a:spcBef>
                <a:spcPct val="50000"/>
              </a:spcBef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0673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896100" y="55626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travels rapidly through the bundle of His and bundle branches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086100" y="33528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Contraction (apex to top)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0" y="2316163"/>
            <a:ext cx="1866899" cy="43894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60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5. </a:t>
            </a:r>
            <a:r>
              <a:rPr lang="en-US" sz="1600" b="1" i="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Ventricular cells are electrically coupled through gap junctions. </a:t>
            </a:r>
            <a:endParaRPr lang="en-US" sz="1600" b="1" i="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b="1" i="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Depolarization begins in </a:t>
            </a:r>
            <a:r>
              <a:rPr lang="en-US" sz="1600" b="1" i="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Interventricular</a:t>
            </a:r>
            <a:r>
              <a:rPr lang="en-US" sz="1600" b="1" i="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septum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b="1" i="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Spreads to right and left </a:t>
            </a:r>
            <a:r>
              <a:rPr lang="en-US" sz="1600" b="1" i="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endocardial</a:t>
            </a:r>
            <a:r>
              <a:rPr lang="en-US" sz="1600" b="1" i="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surfaces </a:t>
            </a:r>
            <a:endParaRPr lang="en-US" sz="1600" b="1" i="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b="1" i="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Spreads from endocardium to </a:t>
            </a:r>
            <a:r>
              <a:rPr lang="en-US" sz="1600" b="1" i="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epicardium</a:t>
            </a:r>
            <a:endParaRPr lang="en-US" sz="1600" b="1" i="0" dirty="0" smtClean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730250" indent="-730250" eaLnBrk="1" hangingPunct="1"/>
            <a:endParaRPr lang="en-US" sz="1600" b="1" i="0" dirty="0" smtClean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65" y="76200"/>
            <a:ext cx="5645235" cy="11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i="0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How the </a:t>
            </a:r>
            <a:r>
              <a:rPr lang="en-US" sz="2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heart  performs its function  as the central pump of the CVS?</a:t>
            </a:r>
            <a:r>
              <a:rPr lang="en-US" sz="28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en-US" sz="2800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97635" y="76200"/>
            <a:ext cx="4298865" cy="4987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Blip>
                <a:blip r:embed="rId3"/>
              </a:buBlip>
              <a:defRPr/>
            </a:pPr>
            <a:r>
              <a:rPr lang="en-US" sz="18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The </a:t>
            </a:r>
            <a:r>
              <a:rPr lang="en-US" sz="1800" b="1" i="0" dirty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heart has four basic properties </a:t>
            </a:r>
            <a:r>
              <a:rPr lang="en-US" sz="18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which are </a:t>
            </a:r>
            <a:r>
              <a:rPr lang="en-US" sz="1800" b="1" i="0" dirty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essential for </a:t>
            </a:r>
            <a:r>
              <a:rPr lang="en-US" sz="18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its functioning </a:t>
            </a:r>
            <a:r>
              <a:rPr lang="en-US" sz="1800" b="1" i="0" dirty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as the central pump of the CVS. </a:t>
            </a:r>
            <a:r>
              <a:rPr lang="ar-SA" sz="1800" b="1" i="0" dirty="0">
                <a:solidFill>
                  <a:srgbClr val="66FFFF"/>
                </a:solidFill>
                <a:latin typeface="Calibri" panose="020F0502020204030204" pitchFamily="34" charset="0"/>
                <a:cs typeface="Times New Roman" pitchFamily="18" charset="0"/>
              </a:rPr>
              <a:t> </a:t>
            </a:r>
            <a:endParaRPr lang="en-US" sz="1800" b="1" i="0" dirty="0">
              <a:solidFill>
                <a:srgbClr val="66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None/>
              <a:defRPr/>
            </a:pPr>
            <a:endParaRPr lang="ar-BH" sz="1800" b="1" i="0" dirty="0">
              <a:solidFill>
                <a:srgbClr val="66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r>
              <a:rPr lang="en-US" sz="1800" b="1" i="0" dirty="0" err="1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Autorhythmicity</a:t>
            </a:r>
            <a:r>
              <a:rPr lang="en-US" sz="18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  <a:cs typeface="Calibri" pitchFamily="34" charset="0"/>
              </a:rPr>
              <a:t>(automaticity and rhythmicity)</a:t>
            </a:r>
            <a:endParaRPr lang="ar-BH" sz="18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r>
              <a:rPr lang="en-US" sz="18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Conductivity</a:t>
            </a:r>
            <a:endParaRPr lang="ar-BH" sz="1800" b="1" i="0" dirty="0">
              <a:solidFill>
                <a:srgbClr val="66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r>
              <a:rPr lang="en-US" sz="18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Excitability</a:t>
            </a:r>
          </a:p>
          <a:p>
            <a:pPr marL="800100" lvl="1" indent="-3429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These 3 properties are the electrophysiological properties of the heart.</a:t>
            </a:r>
            <a:endParaRPr lang="ar-BH" sz="1800" b="1" i="0" dirty="0">
              <a:solidFill>
                <a:srgbClr val="FF99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r>
              <a:rPr lang="en-US" sz="18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Contractility</a:t>
            </a:r>
          </a:p>
          <a:p>
            <a:pPr marL="800100" lvl="2" indent="-3429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Mechanical property of </a:t>
            </a:r>
            <a:r>
              <a:rPr lang="en-US" sz="1800" b="1" i="0" dirty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the </a:t>
            </a:r>
            <a:r>
              <a:rPr lang="en-US" sz="1800" b="1" i="0" dirty="0" smtClean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heart (mechanical response to excitation.</a:t>
            </a:r>
            <a:endParaRPr lang="ar-BH" sz="1800" b="1" i="0" dirty="0">
              <a:solidFill>
                <a:srgbClr val="FF99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endParaRPr lang="en-US" sz="1800" b="1" i="0" dirty="0" smtClean="0">
              <a:solidFill>
                <a:srgbClr val="66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Blip>
                <a:blip r:embed="rId3"/>
              </a:buBlip>
              <a:defRPr/>
            </a:pPr>
            <a:r>
              <a:rPr lang="en-US" sz="18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There are 2 main types of cells in the heart:</a:t>
            </a:r>
          </a:p>
          <a:p>
            <a:pPr marL="457200" indent="-4572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Cells of the specialized conduction system (non-contractile cardiac cells).</a:t>
            </a:r>
          </a:p>
          <a:p>
            <a:pPr marL="457200" indent="-4572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Contractile cells (</a:t>
            </a:r>
            <a:r>
              <a:rPr lang="en-US" sz="1800" b="1" i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myocytes</a:t>
            </a:r>
            <a:r>
              <a:rPr lang="en-US" sz="1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; working cells).</a:t>
            </a:r>
            <a:endParaRPr lang="en-US" sz="1800" b="1" i="0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" y="1219200"/>
            <a:ext cx="5645234" cy="55628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" name="Rectangle 1"/>
          <p:cNvSpPr/>
          <p:nvPr/>
        </p:nvSpPr>
        <p:spPr bwMode="auto">
          <a:xfrm>
            <a:off x="6210300" y="1219200"/>
            <a:ext cx="3886200" cy="2286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922338" y="6396038"/>
            <a:ext cx="4030662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Calibri" panose="020F0502020204030204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9993" y="5997575"/>
            <a:ext cx="33775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b="1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6246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905750" y="1700213"/>
            <a:ext cx="14425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b="1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b="1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5063" name="Arc 7"/>
          <p:cNvSpPr>
            <a:spLocks/>
          </p:cNvSpPr>
          <p:nvPr/>
        </p:nvSpPr>
        <p:spPr bwMode="auto">
          <a:xfrm rot="5799261">
            <a:off x="60991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5064" name="Arc 8"/>
          <p:cNvSpPr>
            <a:spLocks/>
          </p:cNvSpPr>
          <p:nvPr/>
        </p:nvSpPr>
        <p:spPr bwMode="auto">
          <a:xfrm rot="5135589">
            <a:off x="67564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5673725" y="4149725"/>
            <a:ext cx="720725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9055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886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8039100" y="3810000"/>
            <a:ext cx="205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node.</a:t>
            </a:r>
          </a:p>
          <a:p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-Small cells.</a:t>
            </a:r>
          </a:p>
          <a:p>
            <a:pPr>
              <a:spcBef>
                <a:spcPct val="50000"/>
              </a:spcBef>
            </a:pP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6101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438900" y="55626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travels rapidly through the bundle of His and bundle branches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52400" y="3200400"/>
            <a:ext cx="1333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AP spreads through the ventricles (bottom to top)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628900" y="33528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Contraction (apex to top)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2667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6.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Rest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Rectangle 2"/>
          <p:cNvSpPr>
            <a:spLocks noChangeArrowheads="1"/>
          </p:cNvSpPr>
          <p:nvPr/>
        </p:nvSpPr>
        <p:spPr bwMode="auto">
          <a:xfrm>
            <a:off x="0" y="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Conduction velocity (CV) in heart</a:t>
            </a:r>
          </a:p>
        </p:txBody>
      </p:sp>
      <p:sp>
        <p:nvSpPr>
          <p:cNvPr id="1857539" name="Rectangle 3"/>
          <p:cNvSpPr>
            <a:spLocks noChangeArrowheads="1"/>
          </p:cNvSpPr>
          <p:nvPr/>
        </p:nvSpPr>
        <p:spPr bwMode="auto">
          <a:xfrm>
            <a:off x="114300" y="914400"/>
            <a:ext cx="100965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3"/>
              </a:buBlip>
              <a:defRPr/>
            </a:pPr>
            <a:r>
              <a:rPr lang="en-US" sz="225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CV depends on current spread, hence, depends on </a:t>
            </a:r>
            <a:r>
              <a:rPr lang="en-US" sz="225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the diameter and the </a:t>
            </a:r>
            <a:r>
              <a:rPr lang="en-US" sz="225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number of gap junctions between cells (larger diameter, more gap junctions </a:t>
            </a:r>
            <a:r>
              <a:rPr lang="en-US" sz="225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→ </a:t>
            </a:r>
            <a:r>
              <a:rPr lang="en-US" sz="225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faster conduction).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3"/>
              </a:buBlip>
              <a:defRPr/>
            </a:pPr>
            <a:r>
              <a:rPr lang="en-US" sz="2250" b="1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Purkinje </a:t>
            </a:r>
            <a:r>
              <a:rPr lang="en-US" sz="2250" b="1" i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fibers: have very </a:t>
            </a:r>
            <a:r>
              <a:rPr lang="en-US" sz="2250" b="1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large </a:t>
            </a:r>
            <a:r>
              <a:rPr lang="en-US" sz="2250" b="1" i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diameter and more gap junctions with high permeability.</a:t>
            </a:r>
            <a:endParaRPr lang="en-US" sz="2250" b="1" i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3"/>
              </a:buBlip>
              <a:defRPr/>
            </a:pPr>
            <a:r>
              <a:rPr lang="en-US" sz="225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AV node and bundle (Bundle of His): </a:t>
            </a:r>
            <a:r>
              <a:rPr lang="en-US" sz="225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have small </a:t>
            </a:r>
            <a:r>
              <a:rPr lang="en-US" sz="225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diameter and few gap junctions</a:t>
            </a:r>
            <a:r>
              <a:rPr lang="en-US" sz="225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lang="en-US" sz="2250" b="1" i="0" dirty="0">
              <a:solidFill>
                <a:srgbClr val="FF0066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3"/>
              </a:buBlip>
              <a:defRPr/>
            </a:pPr>
            <a:r>
              <a:rPr lang="en-US" sz="225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Approximate CV: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5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	</a:t>
            </a: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SA node			0.05 m/sec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Atria</a:t>
            </a:r>
            <a:r>
              <a:rPr lang="en-US" sz="22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	</a:t>
            </a: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0.3m/sec </a:t>
            </a:r>
            <a:r>
              <a:rPr lang="en-US" sz="22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(</a:t>
            </a:r>
            <a:r>
              <a:rPr lang="en-US" sz="2250" b="1" i="0" dirty="0" err="1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internodal</a:t>
            </a:r>
            <a:r>
              <a:rPr lang="en-US" sz="22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 pathway  1.0m/sec)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AV </a:t>
            </a:r>
            <a:r>
              <a:rPr lang="en-US" sz="22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node		</a:t>
            </a: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0.05m/sec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Bundle of His:		1 m/sec</a:t>
            </a:r>
            <a:endParaRPr lang="en-US" sz="2250" b="1" i="0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Purkinje system:</a:t>
            </a:r>
            <a:r>
              <a:rPr lang="en-US" sz="22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</a:t>
            </a: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4 m/sec</a:t>
            </a:r>
            <a:endParaRPr lang="en-US" sz="2250" b="1" i="0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Ventricular muscle:</a:t>
            </a:r>
            <a:r>
              <a:rPr lang="en-US" sz="22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</a:t>
            </a:r>
            <a:r>
              <a:rPr lang="en-US" sz="22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	1 m/sec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endParaRPr lang="en-US" sz="2250" b="1" i="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25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The high conduction velocity of Purkinje fibers ensure that the ventricular  </a:t>
            </a:r>
            <a:r>
              <a:rPr lang="en-US" sz="2250" b="1" i="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myocytes</a:t>
            </a:r>
            <a:r>
              <a:rPr lang="en-US" sz="225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sz="225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contract at almost the same </a:t>
            </a:r>
            <a:r>
              <a:rPr lang="en-US" sz="225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time.</a:t>
            </a:r>
            <a:endParaRPr lang="en-US" sz="225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en-US" sz="225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Rectangle 2"/>
          <p:cNvSpPr>
            <a:spLocks noChangeArrowheads="1"/>
          </p:cNvSpPr>
          <p:nvPr/>
        </p:nvSpPr>
        <p:spPr bwMode="auto">
          <a:xfrm>
            <a:off x="0" y="838200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Effects </a:t>
            </a: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of sympathetic and parasympathetic </a:t>
            </a: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stimulation on </a:t>
            </a: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electrophysiological properties of the heart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2835057"/>
            <a:ext cx="9906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i="0" dirty="0">
                <a:latin typeface="Calibri" pitchFamily="34" charset="0"/>
                <a:cs typeface="Calibri" pitchFamily="34" charset="0"/>
              </a:rPr>
              <a:t>heart is supplied with both sympathetic and parasympathetic </a:t>
            </a:r>
            <a:r>
              <a:rPr lang="en-US" sz="2800" b="1" i="0" dirty="0" smtClean="0">
                <a:latin typeface="Calibri" pitchFamily="34" charset="0"/>
                <a:cs typeface="Calibri" pitchFamily="34" charset="0"/>
              </a:rPr>
              <a:t>nerves.</a:t>
            </a:r>
            <a:endParaRPr lang="en-US" sz="2800" b="1" i="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b="1" i="0" u="sng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Parasympathetic </a:t>
            </a:r>
            <a:r>
              <a:rPr lang="en-US" sz="2800" b="1" i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nerves (</a:t>
            </a:r>
            <a:r>
              <a:rPr lang="en-US" sz="2800" b="1" i="0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vagi</a:t>
            </a:r>
            <a:r>
              <a:rPr lang="en-US" sz="2800" b="1" i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): mainly to the </a:t>
            </a:r>
            <a:r>
              <a:rPr lang="en-US" sz="2800" b="1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SA </a:t>
            </a:r>
            <a:r>
              <a:rPr lang="en-US" sz="2800" b="1" i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b="1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AV nodes. 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b="1" i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Sympathetic nerves: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all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parts of the heart with strong supply to the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ventricles.</a:t>
            </a:r>
            <a:endParaRPr lang="en-US" sz="2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Rectangle 2"/>
          <p:cNvSpPr>
            <a:spLocks noChangeArrowheads="1"/>
          </p:cNvSpPr>
          <p:nvPr/>
        </p:nvSpPr>
        <p:spPr bwMode="auto">
          <a:xfrm>
            <a:off x="0" y="990600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Effects </a:t>
            </a: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of </a:t>
            </a: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sympathetic stimulation on </a:t>
            </a: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electrophysiological properties of the heart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2835057"/>
            <a:ext cx="9906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  <a:sym typeface="Symbol"/>
              </a:rPr>
              <a:t> rate of </a:t>
            </a:r>
            <a:r>
              <a:rPr lang="en-US" sz="2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  <a:sym typeface="Symbol"/>
              </a:rPr>
              <a:t>rhythmical discharge of impulses from the SA node.</a:t>
            </a:r>
            <a:endParaRPr lang="en-US" sz="28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  <a:sym typeface="Symbol"/>
              </a:rPr>
              <a:t> </a:t>
            </a:r>
            <a:r>
              <a:rPr lang="en-US" sz="2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  <a:sym typeface="Symbol"/>
              </a:rPr>
              <a:t>conduction </a:t>
            </a:r>
            <a:r>
              <a:rPr lang="en-US" sz="28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  <a:sym typeface="Symbol"/>
              </a:rPr>
              <a:t>of impulses </a:t>
            </a:r>
            <a:r>
              <a:rPr lang="en-US" sz="2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  <a:sym typeface="Symbol"/>
              </a:rPr>
              <a:t>through the AV node.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b="1" i="0" dirty="0">
              <a:solidFill>
                <a:schemeClr val="accent3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en-US" sz="28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In addition, sympathetic stimulation: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b="1" i="0" dirty="0">
              <a:solidFill>
                <a:schemeClr val="accent3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  <a:sym typeface="Symbol"/>
              </a:rPr>
              <a:t> force of contraction</a:t>
            </a:r>
          </a:p>
        </p:txBody>
      </p:sp>
    </p:spTree>
    <p:extLst>
      <p:ext uri="{BB962C8B-B14F-4D97-AF65-F5344CB8AC3E}">
        <p14:creationId xmlns:p14="http://schemas.microsoft.com/office/powerpoint/2010/main" val="2234226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Rectangle 2"/>
          <p:cNvSpPr>
            <a:spLocks noChangeArrowheads="1"/>
          </p:cNvSpPr>
          <p:nvPr/>
        </p:nvSpPr>
        <p:spPr bwMode="auto">
          <a:xfrm>
            <a:off x="0" y="381000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Effects </a:t>
            </a: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of </a:t>
            </a: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parasympathetic stimulation on </a:t>
            </a: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electrophysiological properties of the heart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1721108"/>
            <a:ext cx="9906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  <a:sym typeface="Symbol"/>
              </a:rPr>
              <a:t> </a:t>
            </a:r>
            <a:r>
              <a:rPr lang="en-US" sz="28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  <a:sym typeface="Symbol"/>
              </a:rPr>
              <a:t>rate of rhythmical discharge of impulses from the SA </a:t>
            </a:r>
            <a:r>
              <a:rPr lang="en-US" sz="2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  <a:sym typeface="Symbol"/>
              </a:rPr>
              <a:t>node.</a:t>
            </a:r>
            <a:endParaRPr lang="en-US" sz="28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  <a:sym typeface="Symbol"/>
              </a:rPr>
              <a:t> conduction </a:t>
            </a:r>
            <a:r>
              <a:rPr lang="en-US" sz="2800" b="1" i="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  <a:sym typeface="Symbol"/>
              </a:rPr>
              <a:t>of impulses </a:t>
            </a:r>
            <a:r>
              <a:rPr lang="en-US" sz="2800" b="1" i="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  <a:sym typeface="Symbol"/>
              </a:rPr>
              <a:t>through </a:t>
            </a:r>
            <a:r>
              <a:rPr lang="en-US" sz="2800" b="1" i="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  <a:sym typeface="Symbol"/>
              </a:rPr>
              <a:t>the </a:t>
            </a:r>
            <a:r>
              <a:rPr lang="en-US" sz="2800" b="1" i="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  <a:sym typeface="Symbol"/>
              </a:rPr>
              <a:t>AV node.</a:t>
            </a:r>
          </a:p>
          <a:p>
            <a:endParaRPr lang="en-US" sz="2800" b="1" i="0" dirty="0">
              <a:solidFill>
                <a:schemeClr val="accent3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i="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  <a:sym typeface="Symbol"/>
              </a:rPr>
              <a:t>Strong stimulation of the </a:t>
            </a:r>
            <a:r>
              <a:rPr lang="en-US" sz="2800" b="1" i="0" dirty="0" err="1">
                <a:solidFill>
                  <a:srgbClr val="FF99CC"/>
                </a:solidFill>
                <a:latin typeface="Calibri" pitchFamily="34" charset="0"/>
                <a:cs typeface="Calibri" pitchFamily="34" charset="0"/>
                <a:sym typeface="Symbol"/>
              </a:rPr>
              <a:t>vagi</a:t>
            </a:r>
            <a:r>
              <a:rPr lang="en-US" sz="2800" b="1" i="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  <a:sym typeface="Symbol"/>
              </a:rPr>
              <a:t>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4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Stops </a:t>
            </a:r>
            <a:r>
              <a:rPr lang="en-US" sz="24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completely the rhythmical </a:t>
            </a:r>
            <a:r>
              <a:rPr lang="en-US" sz="24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discharge of cardiac impulses from the SA node.</a:t>
            </a:r>
            <a:endParaRPr lang="en-US" sz="24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4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Blocks completely the conduction </a:t>
            </a:r>
            <a:r>
              <a:rPr lang="en-US" sz="24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of cardiac impulses from the atria to the </a:t>
            </a:r>
            <a:r>
              <a:rPr lang="en-US" sz="24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ventricles.</a:t>
            </a:r>
            <a:endParaRPr lang="en-US" sz="24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4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A part of the </a:t>
            </a:r>
            <a:r>
              <a:rPr lang="en-US" sz="24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Purkinje fibers develops a </a:t>
            </a:r>
            <a:r>
              <a:rPr lang="en-US" sz="24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rhythmic activity </a:t>
            </a:r>
            <a:r>
              <a:rPr lang="en-US" sz="24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of its own </a:t>
            </a:r>
            <a:r>
              <a:rPr lang="en-US" sz="24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and the ventricles begin to beat according to its rhythm. This phenomenon is known as: “</a:t>
            </a:r>
            <a:r>
              <a:rPr lang="en-US" sz="24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Ventricular Escape</a:t>
            </a:r>
            <a:r>
              <a:rPr lang="en-US" sz="24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”.</a:t>
            </a:r>
            <a:endParaRPr lang="en-US" sz="2400" b="1" i="0" dirty="0">
              <a:solidFill>
                <a:srgbClr val="00FF00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29069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ympathetic on heart 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685800"/>
            <a:ext cx="4733925" cy="5524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12725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Intended learning outcomes (ILOs)</a:t>
            </a:r>
            <a:endParaRPr lang="en-US" altLang="en-US" sz="4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0500" y="1828800"/>
            <a:ext cx="99060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i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State and define the main electrical and mechanical properties of the heart.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i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Explain the genesis of the resting membrane potential in the cardiac muscle cell and identify the ionic currents during the different phases of the fast-response and slow-response action potentials in the cardiac muscle cell.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i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Discuss pacemaker electrical activity.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i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Define ectopic pacemaker and explain the mechanisms of ectopic pacemakers.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400" b="1" i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Summarize the function of the different parts of the conducting system of the heart and describe the sequence of normal conduction in the heart.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i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Describe the effects of sympathetic and parasympathetic stimulation on the electrophysiological properties of the heart.</a:t>
            </a:r>
            <a:endParaRPr lang="en-US" sz="2400" b="1" i="0" dirty="0" smtClean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9144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7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</a:t>
            </a:r>
            <a:r>
              <a:rPr lang="en-US" altLang="en-US" sz="2700" b="1" i="0" dirty="0" smtClean="0">
                <a:solidFill>
                  <a:srgbClr val="FF99FF"/>
                </a:solidFill>
                <a:latin typeface="Calibri" panose="020F0502020204030204" pitchFamily="34" charset="0"/>
              </a:rPr>
              <a:t>presentation and the associated learning resources, </a:t>
            </a:r>
            <a:r>
              <a:rPr lang="en-US" altLang="en-US" sz="2700" b="1" i="0" dirty="0">
                <a:solidFill>
                  <a:srgbClr val="FF99FF"/>
                </a:solidFill>
                <a:latin typeface="Calibri" panose="020F0502020204030204" pitchFamily="34" charset="0"/>
              </a:rPr>
              <a:t>the student should be able to:</a:t>
            </a:r>
            <a:r>
              <a:rPr lang="en-US" altLang="en-US" sz="2700" i="0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96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Rectangle 2"/>
          <p:cNvSpPr>
            <a:spLocks noChangeArrowheads="1"/>
          </p:cNvSpPr>
          <p:nvPr/>
        </p:nvSpPr>
        <p:spPr bwMode="auto">
          <a:xfrm>
            <a:off x="0" y="914400"/>
            <a:ext cx="1028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6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Thank You</a:t>
            </a:r>
            <a:endParaRPr lang="en-US" sz="166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18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1" y="76200"/>
            <a:ext cx="1028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i="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itchFamily="18" charset="0"/>
              </a:rPr>
              <a:t>Automaticity, rhythmicity and conductivity of the heart</a:t>
            </a:r>
            <a:endParaRPr lang="en-US" sz="32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500" y="954953"/>
            <a:ext cx="9829800" cy="506484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SzPct val="100000"/>
              <a:buFont typeface="Wingdings" pitchFamily="2" charset="2"/>
              <a:buChar char="q"/>
              <a:defRPr/>
            </a:pPr>
            <a:r>
              <a:rPr lang="en-US" sz="21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The </a:t>
            </a:r>
            <a:r>
              <a:rPr lang="en-US" sz="21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heart is capable of </a:t>
            </a:r>
            <a:r>
              <a:rPr lang="en-US" sz="21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 generating </a:t>
            </a:r>
            <a:r>
              <a:rPr lang="en-US" sz="210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rhythmical electrical </a:t>
            </a:r>
            <a:r>
              <a:rPr lang="en-US" sz="21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impulses (cardiac impulses) independent of any extrinsic stimulation. These impulses are normally generated in the SA node.</a:t>
            </a:r>
          </a:p>
          <a:p>
            <a:pPr>
              <a:buSzPct val="100000"/>
              <a:buFont typeface="Wingdings" pitchFamily="2" charset="2"/>
              <a:buChar char="q"/>
              <a:defRPr/>
            </a:pPr>
            <a:endParaRPr lang="en-US" sz="2100" b="1" i="0" dirty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The cells of </a:t>
            </a:r>
            <a:r>
              <a:rPr lang="en-US" sz="2100" b="1" i="0" dirty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the specialized conduction system of the heart </a:t>
            </a:r>
            <a:r>
              <a:rPr lang="en-US" sz="210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carry cardiac impulses to the </a:t>
            </a:r>
            <a:r>
              <a:rPr lang="en-US" sz="2100" b="1" i="0" dirty="0" err="1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myocytes</a:t>
            </a:r>
            <a:r>
              <a:rPr lang="en-US" sz="210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 in the atria</a:t>
            </a:r>
            <a:r>
              <a:rPr lang="en-US" sz="2100" b="1" i="0" dirty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, and, after a pause, to </a:t>
            </a:r>
            <a:r>
              <a:rPr lang="en-US" sz="210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the </a:t>
            </a:r>
            <a:r>
              <a:rPr lang="en-US" sz="2100" b="1" i="0" dirty="0" err="1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myocytes</a:t>
            </a:r>
            <a:r>
              <a:rPr lang="en-US" sz="2100" b="1" i="0" dirty="0" smtClean="0">
                <a:solidFill>
                  <a:srgbClr val="00FF00"/>
                </a:solidFill>
                <a:effectLst/>
                <a:latin typeface="Calibri" pitchFamily="34" charset="0"/>
                <a:cs typeface="Calibri" pitchFamily="34" charset="0"/>
              </a:rPr>
              <a:t> in the ventricles.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q"/>
            </a:pPr>
            <a:endParaRPr lang="en-US" sz="2100" b="1" i="0" dirty="0">
              <a:solidFill>
                <a:srgbClr val="00FF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SzPct val="100000"/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The cells of the  specialized </a:t>
            </a: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conduction </a:t>
            </a:r>
            <a:r>
              <a:rPr lang="en-US" sz="2100" b="1" i="0" dirty="0" smtClean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system are found </a:t>
            </a: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in:</a:t>
            </a:r>
          </a:p>
          <a:p>
            <a:pPr lvl="1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SA Node</a:t>
            </a:r>
          </a:p>
          <a:p>
            <a:pPr lvl="1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Bachmann’s bundle (</a:t>
            </a:r>
            <a:r>
              <a:rPr lang="en-US" sz="2100" b="1" i="0" dirty="0" err="1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interatrial</a:t>
            </a: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 bundle)</a:t>
            </a:r>
          </a:p>
          <a:p>
            <a:pPr lvl="1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sz="2100" b="1" i="0" dirty="0" err="1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Internodal</a:t>
            </a: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 pathways (anterior, middle and posterior)</a:t>
            </a:r>
          </a:p>
          <a:p>
            <a:pPr lvl="1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AV Node</a:t>
            </a:r>
          </a:p>
          <a:p>
            <a:pPr lvl="1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Bundle of His</a:t>
            </a:r>
          </a:p>
          <a:p>
            <a:pPr lvl="1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Left and right bundle branches</a:t>
            </a:r>
          </a:p>
          <a:p>
            <a:pPr lvl="1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Purkinje </a:t>
            </a:r>
            <a:r>
              <a:rPr lang="en-US" sz="2100" b="1" i="0" dirty="0" smtClean="0">
                <a:solidFill>
                  <a:srgbClr val="FF0066"/>
                </a:solidFill>
                <a:effectLst/>
                <a:latin typeface="Calibri" pitchFamily="34" charset="0"/>
                <a:cs typeface="Calibri" pitchFamily="34" charset="0"/>
              </a:rPr>
              <a:t>fibers</a:t>
            </a:r>
            <a:endParaRPr lang="en-US" sz="2100" b="1" i="0" dirty="0">
              <a:solidFill>
                <a:srgbClr val="FF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" y="5867400"/>
            <a:ext cx="9829800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primary </a:t>
            </a:r>
            <a:r>
              <a:rPr lang="en-US" sz="20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difference </a:t>
            </a:r>
            <a:r>
              <a:rPr lang="en-US" sz="20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between the cells of the specialized conduction system and the </a:t>
            </a:r>
            <a:r>
              <a:rPr lang="en-US" sz="2000" b="1" i="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myocytes</a:t>
            </a:r>
            <a:r>
              <a:rPr lang="en-US" sz="20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0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absence of </a:t>
            </a:r>
            <a:r>
              <a:rPr lang="en-US" sz="20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myofibrils; thus, little </a:t>
            </a:r>
            <a:r>
              <a:rPr lang="en-US" sz="20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or no contraction is seen!</a:t>
            </a:r>
          </a:p>
        </p:txBody>
      </p:sp>
    </p:spTree>
    <p:extLst>
      <p:ext uri="{BB962C8B-B14F-4D97-AF65-F5344CB8AC3E}">
        <p14:creationId xmlns:p14="http://schemas.microsoft.com/office/powerpoint/2010/main" val="183868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248322" y="4876800"/>
            <a:ext cx="3165475" cy="685800"/>
          </a:xfrm>
          <a:prstGeom prst="cube">
            <a:avLst>
              <a:gd name="adj" fmla="val 2499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488160" y="3657600"/>
            <a:ext cx="0" cy="1447800"/>
          </a:xfrm>
          <a:prstGeom prst="line">
            <a:avLst/>
          </a:prstGeom>
          <a:noFill/>
          <a:ln w="50800">
            <a:solidFill>
              <a:srgbClr val="CCFF9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026197" y="2971800"/>
            <a:ext cx="1614488" cy="6731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99185" y="6019800"/>
            <a:ext cx="166654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solidFill>
                  <a:srgbClr val="66FF99"/>
                </a:solidFill>
                <a:latin typeface="Calibri" panose="020F0502020204030204" pitchFamily="34" charset="0"/>
              </a:rPr>
              <a:t>Cardiac Cell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201472" y="2971800"/>
            <a:ext cx="1257588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2000" b="1" i="0">
                <a:solidFill>
                  <a:srgbClr val="800000"/>
                </a:solidFill>
                <a:latin typeface="Calibri" panose="020F0502020204030204" pitchFamily="34" charset="0"/>
              </a:rPr>
              <a:t>AMP</a:t>
            </a:r>
          </a:p>
          <a:p>
            <a:pPr algn="ctr"/>
            <a:r>
              <a:rPr lang="en-US" altLang="en-US" sz="2000" b="1" i="0">
                <a:solidFill>
                  <a:srgbClr val="800000"/>
                </a:solidFill>
                <a:latin typeface="Calibri" panose="020F0502020204030204" pitchFamily="34" charset="0"/>
              </a:rPr>
              <a:t>Voltmeter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-1920000">
            <a:off x="370310" y="3810000"/>
            <a:ext cx="2471737" cy="292100"/>
          </a:xfrm>
          <a:prstGeom prst="leftArrow">
            <a:avLst>
              <a:gd name="adj1" fmla="val 50000"/>
              <a:gd name="adj2" fmla="val 4230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 rot="-1920000">
            <a:off x="154243" y="3350247"/>
            <a:ext cx="208948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solidFill>
                  <a:schemeClr val="tx2"/>
                </a:solidFill>
                <a:latin typeface="Calibri" panose="020F0502020204030204" pitchFamily="34" charset="0"/>
              </a:rPr>
              <a:t>To oscilloscope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59038" y="1676400"/>
            <a:ext cx="574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" y="533400"/>
            <a:ext cx="10287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Electrophysiological properties of the heart </a:t>
            </a:r>
            <a:r>
              <a:rPr lang="en-US" altLang="en-US" sz="4400" b="1" i="0" dirty="0" smtClean="0">
                <a:solidFill>
                  <a:srgbClr val="FF99CC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4400" b="1" i="0" dirty="0">
                <a:solidFill>
                  <a:srgbClr val="FF99CC"/>
                </a:solidFill>
                <a:latin typeface="Calibri" panose="020F0502020204030204" pitchFamily="34" charset="0"/>
              </a:rPr>
              <a:t>resting membrane </a:t>
            </a:r>
            <a:r>
              <a:rPr lang="en-US" altLang="en-US" sz="4400" b="1" i="0" dirty="0" smtClean="0">
                <a:solidFill>
                  <a:srgbClr val="FF99CC"/>
                </a:solidFill>
                <a:latin typeface="Calibri" panose="020F0502020204030204" pitchFamily="34" charset="0"/>
              </a:rPr>
              <a:t>potential; (</a:t>
            </a:r>
            <a:r>
              <a:rPr lang="en-US" altLang="en-US" sz="4400" b="1" i="0" dirty="0">
                <a:solidFill>
                  <a:srgbClr val="FF99CC"/>
                </a:solidFill>
                <a:latin typeface="Calibri" panose="020F0502020204030204" pitchFamily="34" charset="0"/>
              </a:rPr>
              <a:t>RMP)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173960" y="3657600"/>
            <a:ext cx="0" cy="1143000"/>
          </a:xfrm>
          <a:prstGeom prst="line">
            <a:avLst/>
          </a:prstGeom>
          <a:noFill/>
          <a:ln w="50800">
            <a:solidFill>
              <a:srgbClr val="CCFF9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06173"/>
              </p:ext>
            </p:extLst>
          </p:nvPr>
        </p:nvGraphicFramePr>
        <p:xfrm>
          <a:off x="6057900" y="2514600"/>
          <a:ext cx="40767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Image" r:id="rId4" imgW="5244444" imgH="5409524" progId="Photoshop.Image.7">
                  <p:embed/>
                </p:oleObj>
              </mc:Choice>
              <mc:Fallback>
                <p:oleObj name="Image" r:id="rId4" imgW="5244444" imgH="5409524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514600"/>
                        <a:ext cx="40767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914400"/>
            <a:ext cx="9982200" cy="5715000"/>
          </a:xfrm>
        </p:spPr>
        <p:txBody>
          <a:bodyPr/>
          <a:lstStyle/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450" b="1" dirty="0" smtClean="0">
                <a:solidFill>
                  <a:srgbClr val="66FFFF"/>
                </a:solidFill>
                <a:effectLst/>
                <a:latin typeface="Calibri" panose="020F0502020204030204" pitchFamily="34" charset="0"/>
              </a:rPr>
              <a:t>The intracellular potential of the resting myocyte is found to be –80 mV to –90 mV (i.e., 80 – 90 mV lower than the extra cellular potential). </a:t>
            </a:r>
            <a:r>
              <a:rPr lang="en-US" sz="245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This is called the resting membrane potential (RMP).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450" b="1" dirty="0" smtClean="0">
              <a:solidFill>
                <a:srgbClr val="66FFFF"/>
              </a:solidFill>
              <a:effectLst/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450" b="1" dirty="0" smtClean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In atrial and ventricular cells, this RMP is stable until external stimulation (excitation) is applied.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450" b="1" dirty="0" smtClean="0">
              <a:solidFill>
                <a:srgbClr val="66FFFF"/>
              </a:solidFill>
              <a:effectLst/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450" b="1" dirty="0" smtClean="0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In the </a:t>
            </a:r>
            <a:r>
              <a:rPr lang="en-US" sz="2450" b="1" dirty="0" err="1" smtClean="0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sino</a:t>
            </a:r>
            <a:r>
              <a:rPr lang="en-US" sz="2450" b="1" dirty="0" smtClean="0"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-atrial node cells in particular, and many conduction fibers, the RMP is not stable, drifting towards zero with time.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450" b="1" dirty="0" smtClean="0">
              <a:solidFill>
                <a:srgbClr val="66FFFF"/>
              </a:solidFill>
              <a:effectLst/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sz="245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Electrical potentials arise from</a:t>
            </a:r>
            <a:r>
              <a:rPr lang="en-US" sz="245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lvl="1">
              <a:buFont typeface="Wingdings" pitchFamily="2" charset="2"/>
              <a:buBlip>
                <a:blip r:embed="rId3"/>
              </a:buBlip>
              <a:defRPr/>
            </a:pPr>
            <a:r>
              <a:rPr lang="en-US" sz="205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Differences in the concentrations of ions across the membrane</a:t>
            </a:r>
            <a:r>
              <a:rPr lang="en-US" sz="205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2050" b="1" dirty="0"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  <a:p>
            <a:pPr lvl="1">
              <a:buFont typeface="Wingdings" pitchFamily="2" charset="2"/>
              <a:buBlip>
                <a:blip r:embed="rId3"/>
              </a:buBlip>
              <a:defRPr/>
            </a:pPr>
            <a:r>
              <a:rPr lang="en-US" sz="205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The presence of selective ion-conducting channels spanning the membrane, namely K</a:t>
            </a:r>
            <a:r>
              <a:rPr lang="en-US" sz="2050" b="1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US" sz="205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, Na</a:t>
            </a:r>
            <a:r>
              <a:rPr lang="en-US" sz="2050" b="1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US" sz="205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, and Ca</a:t>
            </a:r>
            <a:r>
              <a:rPr lang="en-US" sz="2050" b="1" baseline="300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2+</a:t>
            </a:r>
            <a:r>
              <a:rPr lang="en-US" sz="205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  <a:defRPr/>
            </a:pPr>
            <a:endParaRPr lang="en-US" sz="2450" b="1" dirty="0" smtClean="0">
              <a:solidFill>
                <a:srgbClr val="66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" y="68759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resting membrane </a:t>
            </a:r>
            <a:r>
              <a:rPr lang="en-US" altLang="en-US" sz="44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potential; (</a:t>
            </a: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RMP)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ext Box 19"/>
          <p:cNvSpPr txBox="1">
            <a:spLocks noChangeArrowheads="1"/>
          </p:cNvSpPr>
          <p:nvPr/>
        </p:nvSpPr>
        <p:spPr bwMode="auto">
          <a:xfrm>
            <a:off x="723900" y="5883275"/>
            <a:ext cx="9086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rgbClr val="66FFFF"/>
                </a:solidFill>
                <a:latin typeface="Calibri" panose="020F0502020204030204" pitchFamily="34" charset="0"/>
              </a:rPr>
              <a:t>Ion pumps and exchangers establish differences in ions concentration across the cell membrane.</a:t>
            </a:r>
          </a:p>
        </p:txBody>
      </p:sp>
      <p:sp>
        <p:nvSpPr>
          <p:cNvPr id="585748" name="Rectangle 20"/>
          <p:cNvSpPr>
            <a:spLocks noChangeArrowheads="1"/>
          </p:cNvSpPr>
          <p:nvPr/>
        </p:nvSpPr>
        <p:spPr bwMode="auto">
          <a:xfrm>
            <a:off x="0" y="152400"/>
            <a:ext cx="10286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Characteristics</a:t>
            </a:r>
            <a:r>
              <a:rPr lang="en-US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of</a:t>
            </a:r>
            <a:br>
              <a:rPr lang="en-US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US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 resting ventricular </a:t>
            </a:r>
            <a:r>
              <a:rPr lang="en-US" sz="4000" b="1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myocyte</a:t>
            </a:r>
            <a:endParaRPr lang="en-US" sz="40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247900" y="3429000"/>
            <a:ext cx="1371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Na</a:t>
            </a:r>
            <a:r>
              <a:rPr lang="en-US" sz="3200" b="1" i="0" baseline="30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90700" y="1676400"/>
            <a:ext cx="342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Extracellular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162300" y="3535363"/>
            <a:ext cx="2514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700" b="1" i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140 </a:t>
            </a:r>
            <a:r>
              <a:rPr lang="en-US" sz="1700" b="1" i="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mM</a:t>
            </a:r>
            <a:r>
              <a:rPr lang="en-US" sz="1700" b="1" i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/L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247900" y="4098925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Ca</a:t>
            </a:r>
            <a:r>
              <a:rPr lang="en-US" altLang="en-US" sz="3200" b="1" i="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++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162300" y="4267200"/>
            <a:ext cx="21891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1.2 </a:t>
            </a:r>
            <a:r>
              <a:rPr lang="en-US" altLang="en-US" sz="1700" b="1" i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mM</a:t>
            </a:r>
            <a:r>
              <a:rPr lang="en-US" altLang="en-US" sz="17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/L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1638300" y="1524000"/>
            <a:ext cx="7143750" cy="0"/>
          </a:xfrm>
          <a:prstGeom prst="line">
            <a:avLst/>
          </a:prstGeom>
          <a:noFill/>
          <a:ln w="57150" cmpd="tri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i="0">
              <a:latin typeface="Calibri" panose="020F0502020204030204" pitchFamily="34" charset="0"/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1657350" y="5791200"/>
            <a:ext cx="7219950" cy="0"/>
          </a:xfrm>
          <a:prstGeom prst="line">
            <a:avLst/>
          </a:prstGeom>
          <a:noFill/>
          <a:ln w="57150" cmpd="tri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i="0">
              <a:latin typeface="Calibri" panose="020F0502020204030204" pitchFamily="34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2324100" y="2544763"/>
            <a:ext cx="12001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>
                <a:solidFill>
                  <a:srgbClr val="FF6633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3200" b="1" i="0" baseline="30000">
                <a:solidFill>
                  <a:srgbClr val="FF6633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238500" y="2667000"/>
            <a:ext cx="2514600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 i="0" dirty="0">
                <a:solidFill>
                  <a:srgbClr val="FF5050"/>
                </a:solidFill>
                <a:latin typeface="Calibri" panose="020F0502020204030204" pitchFamily="34" charset="0"/>
              </a:rPr>
              <a:t>4 </a:t>
            </a:r>
            <a:r>
              <a:rPr lang="en-US" altLang="en-US" sz="1700" b="1" i="0" dirty="0" err="1">
                <a:solidFill>
                  <a:srgbClr val="FF5050"/>
                </a:solidFill>
                <a:latin typeface="Calibri" panose="020F0502020204030204" pitchFamily="34" charset="0"/>
              </a:rPr>
              <a:t>mM</a:t>
            </a:r>
            <a:r>
              <a:rPr lang="en-US" altLang="en-US" sz="1700" b="1" i="0" dirty="0">
                <a:solidFill>
                  <a:srgbClr val="FF5050"/>
                </a:solidFill>
                <a:latin typeface="Calibri" panose="020F0502020204030204" pitchFamily="34" charset="0"/>
              </a:rPr>
              <a:t>/L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5067300" y="1600200"/>
            <a:ext cx="3886200" cy="4114800"/>
            <a:chOff x="7581900" y="1143000"/>
            <a:chExt cx="3352800" cy="4114800"/>
          </a:xfrm>
        </p:grpSpPr>
        <p:sp>
          <p:nvSpPr>
            <p:cNvPr id="31" name="Rounded Rectangle 30"/>
            <p:cNvSpPr/>
            <p:nvPr/>
          </p:nvSpPr>
          <p:spPr>
            <a:xfrm>
              <a:off x="7581900" y="1143000"/>
              <a:ext cx="3124076" cy="411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>
                <a:latin typeface="Calibri" panose="020F0502020204030204" pitchFamily="34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7962900" y="3886200"/>
              <a:ext cx="29718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b="1" i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  0.0001 </a:t>
              </a:r>
              <a:r>
                <a:rPr lang="en-US" altLang="en-US" sz="1700" b="1" i="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mM</a:t>
              </a:r>
              <a:r>
                <a:rPr lang="en-US" altLang="en-US" sz="1700" b="1" i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/L</a:t>
              </a: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8039349" y="3048000"/>
              <a:ext cx="251460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700" b="1" i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 10 </a:t>
              </a:r>
              <a:r>
                <a:rPr lang="en-US" sz="1700" b="1" i="0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mM</a:t>
              </a:r>
              <a:r>
                <a:rPr lang="en-US" sz="1700" b="1" i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/L</a:t>
              </a: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7962900" y="2209800"/>
              <a:ext cx="2514600" cy="35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b="1" i="0" dirty="0">
                  <a:solidFill>
                    <a:srgbClr val="FF5050"/>
                  </a:solidFill>
                  <a:latin typeface="Calibri" panose="020F0502020204030204" pitchFamily="34" charset="0"/>
                </a:rPr>
                <a:t>  140 </a:t>
              </a:r>
              <a:r>
                <a:rPr lang="en-US" altLang="en-US" sz="1700" b="1" i="0" dirty="0" err="1">
                  <a:solidFill>
                    <a:srgbClr val="FF5050"/>
                  </a:solidFill>
                  <a:latin typeface="Calibri" panose="020F0502020204030204" pitchFamily="34" charset="0"/>
                </a:rPr>
                <a:t>mM</a:t>
              </a:r>
              <a:r>
                <a:rPr lang="en-US" altLang="en-US" sz="1700" b="1" i="0" dirty="0">
                  <a:solidFill>
                    <a:srgbClr val="FF5050"/>
                  </a:solidFill>
                  <a:latin typeface="Calibri" panose="020F0502020204030204" pitchFamily="34" charset="0"/>
                </a:rPr>
                <a:t>/L</a:t>
              </a:r>
            </a:p>
          </p:txBody>
        </p:sp>
      </p:grp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600700" y="1676400"/>
            <a:ext cx="2657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>
                <a:solidFill>
                  <a:schemeClr val="tx2"/>
                </a:solidFill>
                <a:latin typeface="Calibri" panose="020F0502020204030204" pitchFamily="34" charset="0"/>
              </a:rPr>
              <a:t>Intracellular</a:t>
            </a: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4457700" y="3505200"/>
            <a:ext cx="1143000" cy="381000"/>
          </a:xfrm>
          <a:prstGeom prst="rightArrow">
            <a:avLst>
              <a:gd name="adj1" fmla="val 50000"/>
              <a:gd name="adj2" fmla="val 173657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i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486275" y="4273550"/>
            <a:ext cx="1108075" cy="450850"/>
          </a:xfrm>
          <a:prstGeom prst="rightArrow">
            <a:avLst>
              <a:gd name="adj1" fmla="val 50000"/>
              <a:gd name="adj2" fmla="val 122899"/>
            </a:avLst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BH" altLang="en-US" i="0">
              <a:latin typeface="Calibri" panose="020F0502020204030204" pitchFamily="34" charset="0"/>
            </a:endParaRPr>
          </a:p>
        </p:txBody>
      </p:sp>
      <p:sp>
        <p:nvSpPr>
          <p:cNvPr id="38" name="AutoShape 25"/>
          <p:cNvSpPr>
            <a:spLocks noChangeArrowheads="1"/>
          </p:cNvSpPr>
          <p:nvPr/>
        </p:nvSpPr>
        <p:spPr bwMode="auto">
          <a:xfrm>
            <a:off x="4284663" y="2659063"/>
            <a:ext cx="1230312" cy="384175"/>
          </a:xfrm>
          <a:prstGeom prst="leftArrow">
            <a:avLst>
              <a:gd name="adj1" fmla="val 50000"/>
              <a:gd name="adj2" fmla="val 174209"/>
            </a:avLst>
          </a:prstGeom>
          <a:gradFill rotWithShape="1">
            <a:gsLst>
              <a:gs pos="0">
                <a:srgbClr val="9E3410"/>
              </a:gs>
              <a:gs pos="50000">
                <a:srgbClr val="E34E1C"/>
              </a:gs>
              <a:gs pos="100000">
                <a:srgbClr val="FF5E24"/>
              </a:gs>
            </a:gsLst>
            <a:lin ang="16200000" scaled="1"/>
          </a:gra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BH" altLang="en-US" i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5000625" y="2590800"/>
            <a:ext cx="0" cy="4038600"/>
          </a:xfrm>
          <a:prstGeom prst="line">
            <a:avLst/>
          </a:prstGeom>
          <a:noFill/>
          <a:ln w="1270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428875" y="3505200"/>
            <a:ext cx="1114425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40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71700" y="40386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140 mM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765550" y="3886200"/>
            <a:ext cx="3500438" cy="368300"/>
          </a:xfrm>
          <a:prstGeom prst="rightArrow">
            <a:avLst>
              <a:gd name="adj1" fmla="val 50000"/>
              <a:gd name="adj2" fmla="val 4752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143750" y="3581400"/>
            <a:ext cx="15430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32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32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400925" y="4038600"/>
            <a:ext cx="162877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4 mM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895475" y="2286000"/>
            <a:ext cx="11144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IN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419975" y="22860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OUT</a:t>
            </a:r>
          </a:p>
        </p:txBody>
      </p:sp>
      <p:sp>
        <p:nvSpPr>
          <p:cNvPr id="587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10287000" cy="12192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effectLst/>
                <a:latin typeface="Calibri" panose="020F0502020204030204" pitchFamily="34" charset="0"/>
              </a:rPr>
              <a:t>Potassium:</a:t>
            </a:r>
            <a:r>
              <a:rPr lang="en-US" sz="4000" b="1" dirty="0" smtClean="0">
                <a:effectLst/>
                <a:latin typeface="Calibri" panose="020F0502020204030204" pitchFamily="34" charset="0"/>
              </a:rPr>
              <a:t> </a:t>
            </a:r>
            <a:br>
              <a:rPr lang="en-US" sz="4000" b="1" dirty="0" smtClean="0">
                <a:effectLst/>
                <a:latin typeface="Calibri" panose="020F0502020204030204" pitchFamily="34" charset="0"/>
              </a:rPr>
            </a:br>
            <a:r>
              <a:rPr lang="en-US" sz="4000" b="1" dirty="0" smtClean="0">
                <a:effectLst/>
                <a:latin typeface="Calibri" panose="020F0502020204030204" pitchFamily="34" charset="0"/>
              </a:rPr>
              <a:t>generator of the resting membrane potential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95300" y="4937125"/>
            <a:ext cx="381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 dirty="0">
                <a:latin typeface="Calibri" panose="020F0502020204030204" pitchFamily="34" charset="0"/>
              </a:rPr>
              <a:t>Negative intracellular ions mainly organic </a:t>
            </a:r>
            <a:r>
              <a:rPr lang="en-US" altLang="en-US" sz="2000" b="1" i="0" dirty="0" smtClean="0">
                <a:latin typeface="Calibri" panose="020F0502020204030204" pitchFamily="34" charset="0"/>
              </a:rPr>
              <a:t>phosphates </a:t>
            </a:r>
            <a:r>
              <a:rPr lang="en-US" altLang="en-US" sz="2000" b="1" i="0" dirty="0">
                <a:latin typeface="Calibri" panose="020F0502020204030204" pitchFamily="34" charset="0"/>
              </a:rPr>
              <a:t>and intracellular proteins cannot accompany the </a:t>
            </a:r>
            <a:r>
              <a:rPr lang="en-US" altLang="en-US" sz="2000" b="1" i="0" dirty="0" smtClean="0">
                <a:latin typeface="Calibri" panose="020F0502020204030204" pitchFamily="34" charset="0"/>
              </a:rPr>
              <a:t>K</a:t>
            </a:r>
            <a:r>
              <a:rPr lang="en-US" altLang="en-US" sz="2000" b="1" i="0" baseline="30000" dirty="0" smtClean="0">
                <a:latin typeface="Calibri" panose="020F0502020204030204" pitchFamily="34" charset="0"/>
              </a:rPr>
              <a:t>+</a:t>
            </a:r>
            <a:r>
              <a:rPr lang="en-US" altLang="en-US" sz="2000" b="1" i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1" i="0" dirty="0">
                <a:latin typeface="Calibri" panose="020F0502020204030204" pitchFamily="34" charset="0"/>
              </a:rPr>
              <a:t>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e Diagonal">
  <a:themeElements>
    <a:clrScheme name="1_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1_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16699</TotalTime>
  <Words>2916</Words>
  <Application>Microsoft Office PowerPoint</Application>
  <PresentationFormat>35mm Slides</PresentationFormat>
  <Paragraphs>600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Blue Diagonal</vt:lpstr>
      <vt:lpstr>1_Default Design</vt:lpstr>
      <vt:lpstr>2_Default Design</vt:lpstr>
      <vt:lpstr>1_Blue Diagonal</vt:lpstr>
      <vt:lpstr>Image</vt:lpstr>
      <vt:lpstr>Cardiovascular Block  Physiology  Cardiac Electric Activity</vt:lpstr>
      <vt:lpstr>PowerPoint Presentation</vt:lpstr>
      <vt:lpstr>Learning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Potassium:  generator of the resting membrane potential</vt:lpstr>
      <vt:lpstr>Potassium:  generator of the resting membrane potential</vt:lpstr>
      <vt:lpstr>Potassium equilibrium potential</vt:lpstr>
      <vt:lpstr>PowerPoint Presentation</vt:lpstr>
      <vt:lpstr>PowerPoint Presentation</vt:lpstr>
      <vt:lpstr>PowerPoint Presentation</vt:lpstr>
      <vt:lpstr>Excitability Action potential  and ionic currents in cardiac cells</vt:lpstr>
      <vt:lpstr>PowerPoint Presentation</vt:lpstr>
      <vt:lpstr>Major differences between fast-response and slow-response action potentials</vt:lpstr>
      <vt:lpstr>Fast-response and slow-response action potential  in cardiac cells</vt:lpstr>
      <vt:lpstr>PowerPoint Presentation</vt:lpstr>
      <vt:lpstr>PowerPoint Presentation</vt:lpstr>
      <vt:lpstr>PowerPoint Presentation</vt:lpstr>
      <vt:lpstr>The decay of pacemaker potential  with time is caused by: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</dc:title>
  <dc:creator>Authorized User</dc:creator>
  <cp:lastModifiedBy>Dell</cp:lastModifiedBy>
  <cp:revision>1308</cp:revision>
  <cp:lastPrinted>1999-02-22T15:28:22Z</cp:lastPrinted>
  <dcterms:created xsi:type="dcterms:W3CDTF">1997-10-10T11:48:30Z</dcterms:created>
  <dcterms:modified xsi:type="dcterms:W3CDTF">2017-03-01T07:45:51Z</dcterms:modified>
</cp:coreProperties>
</file>