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8" r:id="rId2"/>
  </p:sldMasterIdLst>
  <p:notesMasterIdLst>
    <p:notesMasterId r:id="rId34"/>
  </p:notesMasterIdLst>
  <p:handoutMasterIdLst>
    <p:handoutMasterId r:id="rId35"/>
  </p:handoutMasterIdLst>
  <p:sldIdLst>
    <p:sldId id="1431" r:id="rId3"/>
    <p:sldId id="608" r:id="rId4"/>
    <p:sldId id="1496" r:id="rId5"/>
    <p:sldId id="1453" r:id="rId6"/>
    <p:sldId id="1454" r:id="rId7"/>
    <p:sldId id="1455" r:id="rId8"/>
    <p:sldId id="1456" r:id="rId9"/>
    <p:sldId id="1457" r:id="rId10"/>
    <p:sldId id="1458" r:id="rId11"/>
    <p:sldId id="1462" r:id="rId12"/>
    <p:sldId id="1465" r:id="rId13"/>
    <p:sldId id="1466" r:id="rId14"/>
    <p:sldId id="1469" r:id="rId15"/>
    <p:sldId id="1472" r:id="rId16"/>
    <p:sldId id="1475" r:id="rId17"/>
    <p:sldId id="1507" r:id="rId18"/>
    <p:sldId id="1476" r:id="rId19"/>
    <p:sldId id="1477" r:id="rId20"/>
    <p:sldId id="1501" r:id="rId21"/>
    <p:sldId id="1489" r:id="rId22"/>
    <p:sldId id="1480" r:id="rId23"/>
    <p:sldId id="1514" r:id="rId24"/>
    <p:sldId id="1500" r:id="rId25"/>
    <p:sldId id="1515" r:id="rId26"/>
    <p:sldId id="1516" r:id="rId27"/>
    <p:sldId id="1519" r:id="rId28"/>
    <p:sldId id="1517" r:id="rId29"/>
    <p:sldId id="1518" r:id="rId30"/>
    <p:sldId id="1494" r:id="rId31"/>
    <p:sldId id="1506" r:id="rId32"/>
    <p:sldId id="1520" r:id="rId33"/>
  </p:sldIdLst>
  <p:sldSz cx="10287000" cy="6858000" type="35mm"/>
  <p:notesSz cx="6856413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i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99CC"/>
    <a:srgbClr val="00FFFF"/>
    <a:srgbClr val="FFFF00"/>
    <a:srgbClr val="00CC99"/>
    <a:srgbClr val="00FF00"/>
    <a:srgbClr val="00CC00"/>
    <a:srgbClr val="CC33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5" autoAdjust="0"/>
    <p:restoredTop sz="96241" autoAdjust="0"/>
  </p:normalViewPr>
  <p:slideViewPr>
    <p:cSldViewPr>
      <p:cViewPr>
        <p:scale>
          <a:sx n="50" d="100"/>
          <a:sy n="50" d="100"/>
        </p:scale>
        <p:origin x="-204" y="-510"/>
      </p:cViewPr>
      <p:guideLst>
        <p:guide orient="horz" pos="2256"/>
        <p:guide pos="3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"/>
    </p:cViewPr>
  </p:sorterViewPr>
  <p:notesViewPr>
    <p:cSldViewPr>
      <p:cViewPr varScale="1">
        <p:scale>
          <a:sx n="42" d="100"/>
          <a:sy n="42" d="100"/>
        </p:scale>
        <p:origin x="-1338" y="-81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594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" y="-33338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-33338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8038" y="660400"/>
            <a:ext cx="5238750" cy="349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8785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75" y="8807450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07450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7C56D70-BC26-4A00-A65A-9E2380FC63E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494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CD6C5D8-F939-444B-89E1-AEF5E51B469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385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411CEBE-517E-41A4-A5D9-FAF6E07F8909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900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7AF624E-F0B3-4196-8519-1BE86257ECE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6861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82E49C6-F784-469C-A96E-6EED6037EE8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4881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65260BE-2670-43FA-ABB8-A46EC231CA35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8620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F5DF9D3-9B87-4460-8693-0D63B1D24C73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7110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F43984D-B985-4299-BEE8-21CDA4BD7B3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1873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F43984D-B985-4299-BEE8-21CDA4BD7B3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1873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D5C95D1-51D5-459D-B43E-331D41073CDA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0571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8DE95114-611C-4721-A3B3-5E201F98AF80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6601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538088E-3DE4-414B-B477-4FABD245E935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710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6041316-0092-4507-96D6-BBD9EF1EA04B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0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5894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538088E-3DE4-414B-B477-4FABD245E935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2741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5535695-F404-4F9E-92E9-D30747A3A56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8173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5535695-F404-4F9E-92E9-D30747A3A56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8173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5535695-F404-4F9E-92E9-D30747A3A56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6812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5535695-F404-4F9E-92E9-D30747A3A56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6812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5535695-F404-4F9E-92E9-D30747A3A56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6812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5535695-F404-4F9E-92E9-D30747A3A56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6812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5535695-F404-4F9E-92E9-D30747A3A56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6812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5535695-F404-4F9E-92E9-D30747A3A56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6812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C11799D-7948-460A-9805-89CEE65FDE49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9574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6041316-0092-4507-96D6-BBD9EF1EA04B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1652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7405E17B-DD33-4BA4-AF00-C750D86C517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5441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7405E17B-DD33-4BA4-AF00-C750D86C517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544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67F0BC0-A095-4E40-821B-6412CCEAE46D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983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73BE996B-981B-406E-8CD5-E806370630E8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5989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70CC42F-AC82-4631-B301-9EB3C4E2D056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943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2E1F4D4-810D-4383-B0CE-9543096797D4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437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F39ED72E-6D70-4F8F-95A6-4115A94A8027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10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6E6FAD9-29EA-4033-9252-C21B34E58E4C}" type="slidenum">
              <a:rPr lang="ar-BH" altLang="en-US" sz="100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00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952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143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2819400"/>
            <a:ext cx="72009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F934B-DA40-4EB2-A9D4-2B71D7F707DE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2342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C4F8E-B60E-430F-B6F4-CB50CE7CA3DD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7030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228600"/>
            <a:ext cx="218598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64055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6B3C3-34C4-4BCF-A686-1F446D128D3B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2775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3338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143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3338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2819400"/>
            <a:ext cx="72009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9C3BA-4342-4F2A-8398-1DD6AE737413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3597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4FC42-8614-4889-84E3-E0B6A5BEFF9E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4364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47754-1642-443C-9F8F-3F9A95FB844E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5357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881D4-0369-4739-AB80-D87DEFEB822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0817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CD4A8-F810-447C-B277-F9DB37CDEB22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4562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9E7C6-EF26-4F13-B777-4B1408CD21C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60677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020C1-1945-4A44-BE1C-EA65531F770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2711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5A61F-F673-47B8-A6E9-08A44A5712D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8154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A28FC-69ED-4466-BAD6-17EBFF628E1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0795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DFDB4-E2CE-4DAD-B4B9-BE0A77B4162E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185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AF62E-DB80-4220-ADE7-5B2F5C1611B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3852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228600"/>
            <a:ext cx="218598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64055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C8FF9-41C1-4E7E-9F2C-3FA5F5163DA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6508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6FB52-AFB9-4297-80A2-65D67841C42D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7176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91675-6F76-47C5-948C-D3C59A68690D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8302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6FE89-EB32-4930-BF34-AAE33B87D911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445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59564-1D4A-4BEE-8E09-89A037D77794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216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E4C79-2F17-45C3-B972-2B4303E65224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2892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00621-D04C-47A6-B42A-1B9C742152F5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4982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531F7-927D-40D4-B06D-5E28EB803123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2241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000000"/>
            </a:gs>
            <a:gs pos="98750">
              <a:schemeClr val="bg1">
                <a:lumMod val="50000"/>
              </a:schemeClr>
            </a:gs>
            <a:gs pos="92000">
              <a:srgbClr val="0A128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88B836-B587-4C8A-952F-27C22756CB6D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000000"/>
            </a:gs>
            <a:gs pos="98750">
              <a:schemeClr val="bg1">
                <a:lumMod val="50000"/>
              </a:schemeClr>
            </a:gs>
            <a:gs pos="92000">
              <a:srgbClr val="0A128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532355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2356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2357" name="Freeform 5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2358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3235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323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23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23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23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1B7BEB9-AE8F-470C-B0E5-59AC322F88E8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0" y="1295400"/>
            <a:ext cx="10287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60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Cardiovascular Block</a:t>
            </a:r>
            <a:r>
              <a:rPr lang="en-US" sz="5400" b="1" i="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i="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400" b="1" i="0" dirty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i="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500" b="1" i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Physiology</a:t>
            </a:r>
            <a:r>
              <a:rPr lang="en-US" sz="5400" b="1" i="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i="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400" b="1" i="0" dirty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i="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000" b="1" i="0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</a:rPr>
              <a:t>The Electrocardiogram (ECG)</a:t>
            </a:r>
          </a:p>
        </p:txBody>
      </p:sp>
      <p:pic>
        <p:nvPicPr>
          <p:cNvPr id="8" name="Picture 7" descr="https://www.amazing-animations.com/animations/heart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152400"/>
            <a:ext cx="809625" cy="11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866" name="Rectangle 2"/>
          <p:cNvSpPr>
            <a:spLocks noChangeArrowheads="1"/>
          </p:cNvSpPr>
          <p:nvPr/>
        </p:nvSpPr>
        <p:spPr bwMode="auto">
          <a:xfrm>
            <a:off x="0" y="685800"/>
            <a:ext cx="1028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Limb points</a:t>
            </a:r>
            <a:endParaRPr lang="en-GB" sz="50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596867" name="Rectangle 3"/>
          <p:cNvSpPr>
            <a:spLocks noChangeArrowheads="1"/>
          </p:cNvSpPr>
          <p:nvPr/>
        </p:nvSpPr>
        <p:spPr bwMode="auto">
          <a:xfrm>
            <a:off x="342900" y="2038350"/>
            <a:ext cx="9601200" cy="35394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 i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800" b="1" i="0">
                <a:solidFill>
                  <a:srgbClr val="FF9933"/>
                </a:solidFill>
                <a:latin typeface="Calibri" panose="020F0502020204030204" pitchFamily="34" charset="0"/>
              </a:rPr>
              <a:t>VL: at the junction of the left arm with the trunk. Any point on the left upper limb has the same potential.</a:t>
            </a:r>
            <a:endParaRPr lang="ar-BH" sz="2800" b="1" i="0">
              <a:solidFill>
                <a:srgbClr val="FF9933"/>
              </a:solidFill>
              <a:latin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endParaRPr lang="ar-BH" sz="2800" b="1" i="0">
              <a:solidFill>
                <a:srgbClr val="00FFCC"/>
              </a:solidFill>
              <a:latin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 i="0">
                <a:solidFill>
                  <a:srgbClr val="00FFCC"/>
                </a:solidFill>
                <a:latin typeface="Calibri" panose="020F0502020204030204" pitchFamily="34" charset="0"/>
              </a:rPr>
              <a:t> VR: at the junction of the right arm with the trunk. Any point on the right upper limb has the same potential.</a:t>
            </a:r>
            <a:endParaRPr lang="ar-BH" sz="2800" b="1" i="0">
              <a:solidFill>
                <a:srgbClr val="00FFCC"/>
              </a:solidFill>
              <a:latin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endParaRPr lang="ar-BH" sz="2800" b="1" i="0">
              <a:solidFill>
                <a:srgbClr val="00FFCC"/>
              </a:solidFill>
              <a:latin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 i="0">
                <a:solidFill>
                  <a:srgbClr val="00FFCC"/>
                </a:solidFill>
                <a:latin typeface="Calibri" panose="020F0502020204030204" pitchFamily="34" charset="0"/>
              </a:rPr>
              <a:t> </a:t>
            </a:r>
            <a:r>
              <a:rPr lang="en-US" sz="2800" b="1" i="0">
                <a:solidFill>
                  <a:schemeClr val="accent2"/>
                </a:solidFill>
                <a:latin typeface="Calibri" panose="020F0502020204030204" pitchFamily="34" charset="0"/>
              </a:rPr>
              <a:t>VF: at the junction of the left lower limb with the trunk. Any point on the left or right lower limbs has the same potential.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010" name="Rectangle 2"/>
          <p:cNvSpPr>
            <a:spLocks noChangeArrowheads="1"/>
          </p:cNvSpPr>
          <p:nvPr/>
        </p:nvSpPr>
        <p:spPr bwMode="auto">
          <a:xfrm>
            <a:off x="0" y="2209800"/>
            <a:ext cx="1028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Unipolar ECG leads</a:t>
            </a:r>
            <a:endParaRPr lang="en-GB" sz="44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6700" y="3213080"/>
            <a:ext cx="9829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i="0" dirty="0">
                <a:solidFill>
                  <a:srgbClr val="FF9933"/>
                </a:solidFill>
                <a:latin typeface="Calibri" panose="020F0502020204030204" pitchFamily="34" charset="0"/>
              </a:rPr>
              <a:t>These are the ECG records obtained when the reference electrode is at zero potential. The active electrode is applied to the recording points on the body surface.</a:t>
            </a: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</a:pPr>
            <a:endParaRPr lang="ar-BH" altLang="en-US" sz="24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There are </a:t>
            </a:r>
            <a:r>
              <a:rPr lang="en-US" altLang="en-US" sz="2400" b="1" i="0" dirty="0">
                <a:solidFill>
                  <a:schemeClr val="accent2"/>
                </a:solidFill>
                <a:latin typeface="Calibri" panose="020F0502020204030204" pitchFamily="34" charset="0"/>
              </a:rPr>
              <a:t>six standard unipolar chest leads</a:t>
            </a: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recorded from the six standard chest points and designated as V1, </a:t>
            </a:r>
            <a:r>
              <a:rPr lang="en-US" altLang="en-US" sz="2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V2, </a:t>
            </a: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V3, V4, </a:t>
            </a:r>
            <a:r>
              <a:rPr lang="en-US" altLang="en-US" sz="24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V5 </a:t>
            </a: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and V6.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</a:pPr>
            <a:endParaRPr lang="en-US" altLang="en-US" sz="24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i="0" dirty="0">
                <a:solidFill>
                  <a:srgbClr val="00FF00"/>
                </a:solidFill>
                <a:latin typeface="Calibri" panose="020F0502020204030204" pitchFamily="34" charset="0"/>
              </a:rPr>
              <a:t>There are other</a:t>
            </a: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i="0" dirty="0">
                <a:solidFill>
                  <a:schemeClr val="accent2"/>
                </a:solidFill>
                <a:latin typeface="Calibri" panose="020F0502020204030204" pitchFamily="34" charset="0"/>
              </a:rPr>
              <a:t>three standard unipolar limb leads</a:t>
            </a: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i="0" dirty="0">
                <a:solidFill>
                  <a:srgbClr val="00FF00"/>
                </a:solidFill>
                <a:latin typeface="Calibri" panose="020F0502020204030204" pitchFamily="34" charset="0"/>
              </a:rPr>
              <a:t>recorded from the standard limb points and designated as </a:t>
            </a:r>
            <a:r>
              <a:rPr lang="en-US" altLang="en-US" sz="2400" b="1" i="0" dirty="0" err="1">
                <a:solidFill>
                  <a:srgbClr val="00FF00"/>
                </a:solidFill>
                <a:latin typeface="Calibri" panose="020F0502020204030204" pitchFamily="34" charset="0"/>
              </a:rPr>
              <a:t>aVL</a:t>
            </a:r>
            <a:r>
              <a:rPr lang="en-US" altLang="en-US" sz="2400" b="1" i="0" dirty="0">
                <a:solidFill>
                  <a:srgbClr val="00FF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400" b="1" i="0" dirty="0" err="1">
                <a:solidFill>
                  <a:srgbClr val="00FF00"/>
                </a:solidFill>
                <a:latin typeface="Calibri" panose="020F0502020204030204" pitchFamily="34" charset="0"/>
              </a:rPr>
              <a:t>aVR</a:t>
            </a:r>
            <a:r>
              <a:rPr lang="en-US" altLang="en-US" sz="2400" b="1" i="0" dirty="0">
                <a:solidFill>
                  <a:srgbClr val="00FF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400" b="1" i="0" dirty="0" err="1">
                <a:solidFill>
                  <a:srgbClr val="00FF00"/>
                </a:solidFill>
                <a:latin typeface="Calibri" panose="020F0502020204030204" pitchFamily="34" charset="0"/>
              </a:rPr>
              <a:t>aVF</a:t>
            </a:r>
            <a:r>
              <a:rPr lang="en-US" altLang="en-US" sz="2400" b="1" i="0" dirty="0">
                <a:solidFill>
                  <a:srgbClr val="00FF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76200"/>
            <a:ext cx="1028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800" b="1" i="0" dirty="0">
                <a:solidFill>
                  <a:schemeClr val="tx2"/>
                </a:solidFill>
                <a:latin typeface="Calibri" panose="020F0502020204030204" pitchFamily="34" charset="0"/>
              </a:rPr>
              <a:t>ECG leads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2900" y="1066800"/>
            <a:ext cx="96012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rtl="1" eaLnBrk="1" hangingPunct="1">
              <a:defRPr/>
            </a:pPr>
            <a:r>
              <a:rPr lang="en-US" sz="2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An ECG lead is the ECG record obtained when the recording electrodes are placed at </a:t>
            </a:r>
            <a:r>
              <a:rPr lang="en-US" sz="2800" b="1" i="0" dirty="0">
                <a:solidFill>
                  <a:schemeClr val="hlink"/>
                </a:solidFill>
                <a:latin typeface="Calibri" panose="020F0502020204030204" pitchFamily="34" charset="0"/>
              </a:rPr>
              <a:t>specific points</a:t>
            </a:r>
            <a:r>
              <a:rPr lang="en-US" sz="2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on the body.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3010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he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24" y="1066800"/>
            <a:ext cx="5294376" cy="277977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5059" name="Rectangle 3"/>
          <p:cNvSpPr>
            <a:spLocks noChangeArrowheads="1"/>
          </p:cNvSpPr>
          <p:nvPr/>
        </p:nvSpPr>
        <p:spPr bwMode="auto">
          <a:xfrm>
            <a:off x="0" y="76200"/>
            <a:ext cx="1028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Unipolar ECG leads</a:t>
            </a:r>
            <a:endParaRPr lang="en-GB" sz="50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unip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4" y="3995928"/>
            <a:ext cx="5771693" cy="263347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4300" y="762000"/>
            <a:ext cx="10058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18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These are the ECG records obtained when the active electrode is applied to a recording point and the reference electrode is applied to another recording point.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1800" b="1" i="0" dirty="0">
                <a:solidFill>
                  <a:schemeClr val="accent2"/>
                </a:solidFill>
                <a:latin typeface="Calibri" panose="020F0502020204030204" pitchFamily="34" charset="0"/>
                <a:cs typeface="Calibri" pitchFamily="34" charset="0"/>
              </a:rPr>
              <a:t>The ECG will be a record of the changes in electrical potential at the active electrode relative to the reference electrode</a:t>
            </a:r>
            <a:r>
              <a:rPr lang="en-US" altLang="en-US" sz="1800" b="1" i="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itchFamily="34" charset="0"/>
              </a:rPr>
              <a:t>.</a:t>
            </a:r>
          </a:p>
          <a:p>
            <a:pPr marL="0" indent="0">
              <a:buClr>
                <a:schemeClr val="tx2"/>
              </a:buClr>
            </a:pPr>
            <a:endParaRPr lang="en-US" altLang="en-US" sz="1800" b="1" i="0" dirty="0">
              <a:solidFill>
                <a:schemeClr val="accent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1800" b="1" i="0" dirty="0" smtClean="0">
                <a:solidFill>
                  <a:srgbClr val="FF9933"/>
                </a:solidFill>
                <a:latin typeface="Calibri" panose="020F0502020204030204" pitchFamily="34" charset="0"/>
                <a:cs typeface="Calibri" pitchFamily="34" charset="0"/>
              </a:rPr>
              <a:t>Lead </a:t>
            </a:r>
            <a:r>
              <a:rPr lang="en-US" altLang="en-US" sz="1800" b="1" i="0" dirty="0">
                <a:solidFill>
                  <a:srgbClr val="FF9933"/>
                </a:solidFill>
                <a:latin typeface="Calibri" panose="020F0502020204030204" pitchFamily="34" charset="0"/>
                <a:cs typeface="Calibri" pitchFamily="34" charset="0"/>
              </a:rPr>
              <a:t>I: records the potential between left arm and right arm. The active electrode is at VL and the reference electrode is at VR.</a:t>
            </a:r>
            <a:endParaRPr lang="ar-BH" altLang="en-US" sz="1800" b="1" i="0" dirty="0">
              <a:solidFill>
                <a:srgbClr val="FF9933"/>
              </a:solidFill>
              <a:latin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1800" b="1" i="0" dirty="0">
                <a:solidFill>
                  <a:srgbClr val="00FFCC"/>
                </a:solidFill>
                <a:latin typeface="Calibri" panose="020F0502020204030204" pitchFamily="34" charset="0"/>
                <a:cs typeface="Calibri" pitchFamily="34" charset="0"/>
              </a:rPr>
              <a:t>Lead II: records the potential between left leg and right arm. The active electrode is at VF and the reference electrode is at VR.</a:t>
            </a:r>
            <a:r>
              <a:rPr lang="ar-SA" altLang="en-US" sz="1800" b="1" i="0" dirty="0">
                <a:solidFill>
                  <a:srgbClr val="00FFCC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en-US" sz="1800" b="1" i="0" dirty="0">
                <a:solidFill>
                  <a:schemeClr val="accent2"/>
                </a:solidFill>
                <a:latin typeface="Calibri" panose="020F0502020204030204" pitchFamily="34" charset="0"/>
                <a:cs typeface="Calibri" pitchFamily="34" charset="0"/>
              </a:rPr>
              <a:t>Lead III: records the potential between left leg and left arm. The active electrode is at VF and the reference electrode is at VL.</a:t>
            </a:r>
          </a:p>
        </p:txBody>
      </p:sp>
      <p:pic>
        <p:nvPicPr>
          <p:cNvPr id="21507" name="Picture 3" descr="bip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09" y="3880104"/>
            <a:ext cx="6597091" cy="290169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04" name="Rectangle 4"/>
          <p:cNvSpPr>
            <a:spLocks noChangeArrowheads="1"/>
          </p:cNvSpPr>
          <p:nvPr/>
        </p:nvSpPr>
        <p:spPr bwMode="auto">
          <a:xfrm>
            <a:off x="0" y="0"/>
            <a:ext cx="1028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800" b="1" i="0" dirty="0">
                <a:solidFill>
                  <a:schemeClr val="tx2"/>
                </a:solidFill>
                <a:latin typeface="Calibri" panose="020F0502020204030204" pitchFamily="34" charset="0"/>
              </a:rPr>
              <a:t>Bipolar ECG leads</a:t>
            </a:r>
            <a:endParaRPr lang="en-GB" sz="48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7620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Einthoven’s Law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19100" y="838200"/>
            <a:ext cx="9372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500" b="1" i="0" dirty="0">
                <a:solidFill>
                  <a:srgbClr val="00FFFF"/>
                </a:solidFill>
                <a:latin typeface="Calibri" panose="020F0502020204030204" pitchFamily="34" charset="0"/>
              </a:rPr>
              <a:t>In the ECG, at any given instant, the potential of any wave in lead II is equal to the sum of the potentials in lead I and III.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896100" y="1676400"/>
            <a:ext cx="22589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>
                <a:solidFill>
                  <a:srgbClr val="FF66FF"/>
                </a:solidFill>
                <a:latin typeface="Calibri" panose="020F0502020204030204" pitchFamily="34" charset="0"/>
              </a:rPr>
              <a:t>Lead I = E</a:t>
            </a:r>
            <a:r>
              <a:rPr lang="en-US" altLang="en-US" sz="2400" b="1" i="0" baseline="-25000" dirty="0">
                <a:solidFill>
                  <a:srgbClr val="FF66FF"/>
                </a:solidFill>
                <a:latin typeface="Calibri" panose="020F0502020204030204" pitchFamily="34" charset="0"/>
              </a:rPr>
              <a:t>LA</a:t>
            </a:r>
            <a:r>
              <a:rPr lang="en-US" altLang="en-US" sz="2400" b="1" i="0" dirty="0">
                <a:solidFill>
                  <a:srgbClr val="FF66FF"/>
                </a:solidFill>
                <a:latin typeface="Calibri" panose="020F0502020204030204" pitchFamily="34" charset="0"/>
              </a:rPr>
              <a:t>- E</a:t>
            </a:r>
            <a:r>
              <a:rPr lang="en-US" altLang="en-US" sz="2400" b="1" i="0" baseline="-25000" dirty="0">
                <a:solidFill>
                  <a:srgbClr val="FF66FF"/>
                </a:solidFill>
                <a:latin typeface="Calibri" panose="020F0502020204030204" pitchFamily="34" charset="0"/>
              </a:rPr>
              <a:t>RA</a:t>
            </a:r>
          </a:p>
          <a:p>
            <a:pPr eaLnBrk="1" hangingPunct="1"/>
            <a:r>
              <a:rPr lang="en-US" altLang="en-US" sz="2400" b="1" i="0" dirty="0">
                <a:solidFill>
                  <a:srgbClr val="FF66FF"/>
                </a:solidFill>
                <a:latin typeface="Calibri" panose="020F0502020204030204" pitchFamily="34" charset="0"/>
              </a:rPr>
              <a:t>Lead II = E</a:t>
            </a:r>
            <a:r>
              <a:rPr lang="en-US" altLang="en-US" sz="2400" b="1" i="0" baseline="-25000" dirty="0">
                <a:solidFill>
                  <a:srgbClr val="FF66FF"/>
                </a:solidFill>
                <a:latin typeface="Calibri" panose="020F0502020204030204" pitchFamily="34" charset="0"/>
              </a:rPr>
              <a:t>LL</a:t>
            </a:r>
            <a:r>
              <a:rPr lang="en-US" altLang="en-US" sz="2400" b="1" i="0" dirty="0">
                <a:solidFill>
                  <a:srgbClr val="FF66FF"/>
                </a:solidFill>
                <a:latin typeface="Calibri" panose="020F0502020204030204" pitchFamily="34" charset="0"/>
              </a:rPr>
              <a:t>- E</a:t>
            </a:r>
            <a:r>
              <a:rPr lang="en-US" altLang="en-US" sz="2400" b="1" i="0" baseline="-25000" dirty="0">
                <a:solidFill>
                  <a:srgbClr val="FF66FF"/>
                </a:solidFill>
                <a:latin typeface="Calibri" panose="020F0502020204030204" pitchFamily="34" charset="0"/>
              </a:rPr>
              <a:t>RA</a:t>
            </a:r>
            <a:r>
              <a:rPr lang="en-US" altLang="en-US" sz="2400" b="1" i="0" dirty="0">
                <a:solidFill>
                  <a:srgbClr val="FF66FF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altLang="en-US" sz="2400" b="1" i="0" dirty="0">
                <a:solidFill>
                  <a:srgbClr val="FF66FF"/>
                </a:solidFill>
                <a:latin typeface="Calibri" panose="020F0502020204030204" pitchFamily="34" charset="0"/>
              </a:rPr>
              <a:t>Lead III = E</a:t>
            </a:r>
            <a:r>
              <a:rPr lang="en-US" altLang="en-US" sz="2400" b="1" i="0" baseline="-25000" dirty="0">
                <a:solidFill>
                  <a:srgbClr val="FF66FF"/>
                </a:solidFill>
                <a:latin typeface="Calibri" panose="020F0502020204030204" pitchFamily="34" charset="0"/>
              </a:rPr>
              <a:t>LL</a:t>
            </a:r>
            <a:r>
              <a:rPr lang="en-US" altLang="en-US" sz="2400" b="1" i="0" dirty="0">
                <a:solidFill>
                  <a:srgbClr val="FF66FF"/>
                </a:solidFill>
                <a:latin typeface="Calibri" panose="020F0502020204030204" pitchFamily="34" charset="0"/>
              </a:rPr>
              <a:t>- E</a:t>
            </a:r>
            <a:r>
              <a:rPr lang="en-US" altLang="en-US" sz="2400" b="1" i="0" baseline="-25000" dirty="0">
                <a:solidFill>
                  <a:srgbClr val="FF66FF"/>
                </a:solidFill>
                <a:latin typeface="Calibri" panose="020F0502020204030204" pitchFamily="34" charset="0"/>
              </a:rPr>
              <a:t>LA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896100" y="3335427"/>
            <a:ext cx="30183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400" b="1" i="0" dirty="0">
                <a:solidFill>
                  <a:srgbClr val="FF66FF"/>
                </a:solidFill>
                <a:latin typeface="Calibri" panose="020F0502020204030204" pitchFamily="34" charset="0"/>
              </a:rPr>
              <a:t>E = electrical potential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896100" y="4129177"/>
            <a:ext cx="2010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3200" b="1" i="0" dirty="0">
                <a:solidFill>
                  <a:srgbClr val="00FF00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3200" b="1" i="0" baseline="-25000" dirty="0">
                <a:solidFill>
                  <a:srgbClr val="00FF00"/>
                </a:solidFill>
                <a:latin typeface="Calibri" panose="020F0502020204030204" pitchFamily="34" charset="0"/>
              </a:rPr>
              <a:t>I</a:t>
            </a:r>
            <a:r>
              <a:rPr lang="en-US" altLang="en-US" sz="3200" b="1" i="0" dirty="0">
                <a:solidFill>
                  <a:srgbClr val="00FF00"/>
                </a:solidFill>
                <a:latin typeface="Calibri" panose="020F0502020204030204" pitchFamily="34" charset="0"/>
              </a:rPr>
              <a:t> + E</a:t>
            </a:r>
            <a:r>
              <a:rPr lang="en-US" altLang="en-US" sz="3200" b="1" i="0" baseline="-25000" dirty="0">
                <a:solidFill>
                  <a:srgbClr val="00FF00"/>
                </a:solidFill>
                <a:latin typeface="Calibri" panose="020F0502020204030204" pitchFamily="34" charset="0"/>
              </a:rPr>
              <a:t>III</a:t>
            </a:r>
            <a:r>
              <a:rPr lang="en-US" altLang="en-US" sz="3200" b="1" i="0" dirty="0">
                <a:solidFill>
                  <a:srgbClr val="00FF00"/>
                </a:solidFill>
                <a:latin typeface="Calibri" panose="020F0502020204030204" pitchFamily="34" charset="0"/>
              </a:rPr>
              <a:t> = E</a:t>
            </a:r>
            <a:r>
              <a:rPr lang="en-US" altLang="en-US" sz="3200" b="1" i="0" baseline="-25000" dirty="0">
                <a:solidFill>
                  <a:srgbClr val="00FF00"/>
                </a:solidFill>
                <a:latin typeface="Calibri" panose="020F0502020204030204" pitchFamily="34" charset="0"/>
              </a:rPr>
              <a:t>II</a:t>
            </a:r>
          </a:p>
        </p:txBody>
      </p:sp>
      <p:pic>
        <p:nvPicPr>
          <p:cNvPr id="14" name="Picture 2" descr="ShHP4091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752600"/>
            <a:ext cx="4781550" cy="4876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81700" y="4876800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i="0" dirty="0">
                <a:solidFill>
                  <a:srgbClr val="00FFFF"/>
                </a:solidFill>
                <a:latin typeface="Calibri" panose="020F0502020204030204" pitchFamily="34" charset="0"/>
              </a:rPr>
              <a:t>If the electrical potentials of any two of the three bipolar limb electrocardiographic leads are known at any given instant, the third one can be determined </a:t>
            </a:r>
            <a:r>
              <a:rPr lang="en-US" sz="18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mathematically.</a:t>
            </a:r>
            <a:endParaRPr lang="en-US" altLang="en-US" sz="18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G21_13A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600200"/>
            <a:ext cx="7469187" cy="49799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45720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Recording an ECG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30480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en-US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Recording an ECG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69912" y="1779587"/>
            <a:ext cx="4649788" cy="9636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2800" b="1" i="0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Computer-based and electronic display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6207125" y="1600200"/>
            <a:ext cx="4041775" cy="654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2800" b="1" i="0" dirty="0" smtClean="0">
                <a:solidFill>
                  <a:srgbClr val="92D050"/>
                </a:solidFill>
                <a:effectLst/>
                <a:latin typeface="Calibri" pitchFamily="34" charset="0"/>
                <a:cs typeface="Calibri" pitchFamily="34" charset="0"/>
              </a:rPr>
              <a:t>Pen recorder and a moving sheet</a:t>
            </a:r>
            <a:endParaRPr lang="en-US" sz="2800" b="1" i="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http://www.mortonmedical.co.uk/images/Seca_CT8000i_ECG_Machine_Interpre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2700" y="2879725"/>
            <a:ext cx="3294063" cy="3292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7" name="Picture 5" descr="http://www.firstaidwarehouse.co.uk/pic/280x280/10/63/seca_ct110_cardioconcept_pc_based_ecg_10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16325"/>
          <a:stretch>
            <a:fillRect/>
          </a:stretch>
        </p:blipFill>
        <p:spPr>
          <a:xfrm>
            <a:off x="647700" y="2895600"/>
            <a:ext cx="3733800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4220501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r="3456" b="73473"/>
          <a:stretch>
            <a:fillRect/>
          </a:stretch>
        </p:blipFill>
        <p:spPr bwMode="auto">
          <a:xfrm>
            <a:off x="952500" y="1219200"/>
            <a:ext cx="8228013" cy="2284413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200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GB" altLang="en-US" sz="4400" b="1" i="0">
                <a:solidFill>
                  <a:srgbClr val="FAFD00"/>
                </a:solidFill>
                <a:latin typeface="Calibri" panose="020F0502020204030204" pitchFamily="34" charset="0"/>
              </a:rPr>
              <a:t>ECG waves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2" r="52266" b="49557"/>
          <a:stretch>
            <a:fillRect/>
          </a:stretch>
        </p:blipFill>
        <p:spPr bwMode="auto">
          <a:xfrm>
            <a:off x="876300" y="4570413"/>
            <a:ext cx="3963988" cy="2135187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60425" y="708025"/>
            <a:ext cx="72969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200" i="0">
                <a:solidFill>
                  <a:srgbClr val="00FFCC"/>
                </a:solidFill>
                <a:latin typeface="Calibri" panose="020F0502020204030204" pitchFamily="34" charset="0"/>
              </a:rPr>
              <a:t>The impulse originates at the SA node and spreads to the atria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57500" y="3200400"/>
            <a:ext cx="3048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7429500" y="3200400"/>
            <a:ext cx="3048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7277100" y="6477000"/>
            <a:ext cx="3048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933700" y="6477000"/>
            <a:ext cx="3048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800100" y="3657600"/>
            <a:ext cx="396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100" i="0">
                <a:solidFill>
                  <a:srgbClr val="00FFCC"/>
                </a:solidFill>
                <a:latin typeface="Calibri" panose="020F0502020204030204" pitchFamily="34" charset="0"/>
              </a:rPr>
              <a:t>Atrial depolarisation generates a ‘P wave’ on the ECG</a:t>
            </a: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9" t="25642" b="49557"/>
          <a:stretch>
            <a:fillRect/>
          </a:stretch>
        </p:blipFill>
        <p:spPr bwMode="auto">
          <a:xfrm>
            <a:off x="5597525" y="4570413"/>
            <a:ext cx="3736975" cy="2135187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524500" y="3657600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000" i="0">
                <a:solidFill>
                  <a:srgbClr val="00FFCC"/>
                </a:solidFill>
                <a:latin typeface="Calibri" panose="020F0502020204030204" pitchFamily="34" charset="0"/>
              </a:rPr>
              <a:t>The impulse is delayed at the </a:t>
            </a:r>
          </a:p>
          <a:p>
            <a:r>
              <a:rPr lang="en-GB" altLang="en-US" sz="2000" i="0">
                <a:solidFill>
                  <a:srgbClr val="00FFCC"/>
                </a:solidFill>
                <a:latin typeface="Calibri" panose="020F0502020204030204" pitchFamily="34" charset="0"/>
              </a:rPr>
              <a:t>AV node</a:t>
            </a:r>
          </a:p>
        </p:txBody>
      </p:sp>
      <p:sp>
        <p:nvSpPr>
          <p:cNvPr id="26637" name="Arc 13"/>
          <p:cNvSpPr>
            <a:spLocks/>
          </p:cNvSpPr>
          <p:nvPr/>
        </p:nvSpPr>
        <p:spPr bwMode="auto">
          <a:xfrm flipV="1">
            <a:off x="1409700" y="1143000"/>
            <a:ext cx="3352800" cy="1371600"/>
          </a:xfrm>
          <a:custGeom>
            <a:avLst/>
            <a:gdLst>
              <a:gd name="T0" fmla="*/ 142184 w 21600"/>
              <a:gd name="T1" fmla="*/ 0 h 21580"/>
              <a:gd name="T2" fmla="*/ 3352800 w 21600"/>
              <a:gd name="T3" fmla="*/ 1371600 h 21580"/>
              <a:gd name="T4" fmla="*/ 0 w 21600"/>
              <a:gd name="T5" fmla="*/ 1371600 h 21580"/>
              <a:gd name="T6" fmla="*/ 0 60000 65536"/>
              <a:gd name="T7" fmla="*/ 0 60000 65536"/>
              <a:gd name="T8" fmla="*/ 0 60000 65536"/>
              <a:gd name="T9" fmla="*/ 0 w 21600"/>
              <a:gd name="T10" fmla="*/ 0 h 21580"/>
              <a:gd name="T11" fmla="*/ 21600 w 21600"/>
              <a:gd name="T12" fmla="*/ 21580 h 21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0" fill="none" extrusionOk="0">
                <a:moveTo>
                  <a:pt x="916" y="-1"/>
                </a:moveTo>
                <a:cubicBezTo>
                  <a:pt x="12478" y="490"/>
                  <a:pt x="21600" y="10006"/>
                  <a:pt x="21600" y="21580"/>
                </a:cubicBezTo>
              </a:path>
              <a:path w="21600" h="21580" stroke="0" extrusionOk="0">
                <a:moveTo>
                  <a:pt x="916" y="-1"/>
                </a:moveTo>
                <a:cubicBezTo>
                  <a:pt x="12478" y="490"/>
                  <a:pt x="21600" y="10006"/>
                  <a:pt x="21600" y="21580"/>
                </a:cubicBezTo>
                <a:lnTo>
                  <a:pt x="0" y="2158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8" name="Arc 14"/>
          <p:cNvSpPr>
            <a:spLocks/>
          </p:cNvSpPr>
          <p:nvPr/>
        </p:nvSpPr>
        <p:spPr bwMode="auto">
          <a:xfrm flipV="1">
            <a:off x="6667500" y="1143000"/>
            <a:ext cx="2057400" cy="1143000"/>
          </a:xfrm>
          <a:custGeom>
            <a:avLst/>
            <a:gdLst>
              <a:gd name="T0" fmla="*/ 87249 w 21600"/>
              <a:gd name="T1" fmla="*/ 0 h 21580"/>
              <a:gd name="T2" fmla="*/ 2057400 w 21600"/>
              <a:gd name="T3" fmla="*/ 1143000 h 21580"/>
              <a:gd name="T4" fmla="*/ 0 w 21600"/>
              <a:gd name="T5" fmla="*/ 1143000 h 21580"/>
              <a:gd name="T6" fmla="*/ 0 60000 65536"/>
              <a:gd name="T7" fmla="*/ 0 60000 65536"/>
              <a:gd name="T8" fmla="*/ 0 60000 65536"/>
              <a:gd name="T9" fmla="*/ 0 w 21600"/>
              <a:gd name="T10" fmla="*/ 0 h 21580"/>
              <a:gd name="T11" fmla="*/ 21600 w 21600"/>
              <a:gd name="T12" fmla="*/ 21580 h 21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0" fill="none" extrusionOk="0">
                <a:moveTo>
                  <a:pt x="916" y="-1"/>
                </a:moveTo>
                <a:cubicBezTo>
                  <a:pt x="12478" y="490"/>
                  <a:pt x="21600" y="10006"/>
                  <a:pt x="21600" y="21580"/>
                </a:cubicBezTo>
              </a:path>
              <a:path w="21600" h="21580" stroke="0" extrusionOk="0">
                <a:moveTo>
                  <a:pt x="916" y="-1"/>
                </a:moveTo>
                <a:cubicBezTo>
                  <a:pt x="12478" y="490"/>
                  <a:pt x="21600" y="10006"/>
                  <a:pt x="21600" y="21580"/>
                </a:cubicBezTo>
                <a:lnTo>
                  <a:pt x="0" y="2158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39" name="Arc 15"/>
          <p:cNvSpPr>
            <a:spLocks/>
          </p:cNvSpPr>
          <p:nvPr/>
        </p:nvSpPr>
        <p:spPr bwMode="auto">
          <a:xfrm flipV="1">
            <a:off x="5981700" y="1143000"/>
            <a:ext cx="2743200" cy="1371600"/>
          </a:xfrm>
          <a:custGeom>
            <a:avLst/>
            <a:gdLst>
              <a:gd name="T0" fmla="*/ 116332 w 21600"/>
              <a:gd name="T1" fmla="*/ 0 h 21580"/>
              <a:gd name="T2" fmla="*/ 2743200 w 21600"/>
              <a:gd name="T3" fmla="*/ 1371600 h 21580"/>
              <a:gd name="T4" fmla="*/ 0 w 21600"/>
              <a:gd name="T5" fmla="*/ 1371600 h 21580"/>
              <a:gd name="T6" fmla="*/ 0 60000 65536"/>
              <a:gd name="T7" fmla="*/ 0 60000 65536"/>
              <a:gd name="T8" fmla="*/ 0 60000 65536"/>
              <a:gd name="T9" fmla="*/ 0 w 21600"/>
              <a:gd name="T10" fmla="*/ 0 h 21580"/>
              <a:gd name="T11" fmla="*/ 21600 w 21600"/>
              <a:gd name="T12" fmla="*/ 21580 h 21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0" fill="none" extrusionOk="0">
                <a:moveTo>
                  <a:pt x="916" y="-1"/>
                </a:moveTo>
                <a:cubicBezTo>
                  <a:pt x="12478" y="490"/>
                  <a:pt x="21600" y="10006"/>
                  <a:pt x="21600" y="21580"/>
                </a:cubicBezTo>
              </a:path>
              <a:path w="21600" h="21580" stroke="0" extrusionOk="0">
                <a:moveTo>
                  <a:pt x="916" y="-1"/>
                </a:moveTo>
                <a:cubicBezTo>
                  <a:pt x="12478" y="490"/>
                  <a:pt x="21600" y="10006"/>
                  <a:pt x="21600" y="21580"/>
                </a:cubicBezTo>
                <a:lnTo>
                  <a:pt x="0" y="2158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40" name="Arc 16"/>
          <p:cNvSpPr>
            <a:spLocks/>
          </p:cNvSpPr>
          <p:nvPr/>
        </p:nvSpPr>
        <p:spPr bwMode="auto">
          <a:xfrm>
            <a:off x="2095500" y="4419600"/>
            <a:ext cx="1371600" cy="1143000"/>
          </a:xfrm>
          <a:custGeom>
            <a:avLst/>
            <a:gdLst>
              <a:gd name="T0" fmla="*/ 0 w 21600"/>
              <a:gd name="T1" fmla="*/ 0 h 21600"/>
              <a:gd name="T2" fmla="*/ 1371600 w 21600"/>
              <a:gd name="T3" fmla="*/ 1143000 h 21600"/>
              <a:gd name="T4" fmla="*/ 0 w 21600"/>
              <a:gd name="T5" fmla="*/ 1143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41" name="Arc 17"/>
          <p:cNvSpPr>
            <a:spLocks/>
          </p:cNvSpPr>
          <p:nvPr/>
        </p:nvSpPr>
        <p:spPr bwMode="auto">
          <a:xfrm>
            <a:off x="6515100" y="4419600"/>
            <a:ext cx="1600200" cy="1524000"/>
          </a:xfrm>
          <a:custGeom>
            <a:avLst/>
            <a:gdLst>
              <a:gd name="T0" fmla="*/ 0 w 21600"/>
              <a:gd name="T1" fmla="*/ 0 h 21600"/>
              <a:gd name="T2" fmla="*/ 1600200 w 21600"/>
              <a:gd name="T3" fmla="*/ 1524000 h 21600"/>
              <a:gd name="T4" fmla="*/ 0 w 21600"/>
              <a:gd name="T5" fmla="*/ 1524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42" name="Arc 18"/>
          <p:cNvSpPr>
            <a:spLocks/>
          </p:cNvSpPr>
          <p:nvPr/>
        </p:nvSpPr>
        <p:spPr bwMode="auto">
          <a:xfrm>
            <a:off x="6515100" y="4419600"/>
            <a:ext cx="76200" cy="1295400"/>
          </a:xfrm>
          <a:custGeom>
            <a:avLst/>
            <a:gdLst>
              <a:gd name="T0" fmla="*/ 0 w 21600"/>
              <a:gd name="T1" fmla="*/ 0 h 21600"/>
              <a:gd name="T2" fmla="*/ 76200 w 21600"/>
              <a:gd name="T3" fmla="*/ 1295400 h 21600"/>
              <a:gd name="T4" fmla="*/ 0 w 21600"/>
              <a:gd name="T5" fmla="*/ 1295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3390900" y="5486400"/>
            <a:ext cx="348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4" b="23915"/>
          <a:stretch>
            <a:fillRect/>
          </a:stretch>
        </p:blipFill>
        <p:spPr bwMode="auto">
          <a:xfrm>
            <a:off x="673100" y="1747838"/>
            <a:ext cx="8890000" cy="2212975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64" r="51456"/>
          <a:stretch>
            <a:fillRect/>
          </a:stretch>
        </p:blipFill>
        <p:spPr bwMode="auto">
          <a:xfrm>
            <a:off x="673100" y="4421188"/>
            <a:ext cx="4314825" cy="2208212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47900" y="1752600"/>
            <a:ext cx="22098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343150" y="4419600"/>
            <a:ext cx="2209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47700" y="212725"/>
            <a:ext cx="411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000" i="0" dirty="0">
                <a:solidFill>
                  <a:srgbClr val="00FFFF"/>
                </a:solidFill>
                <a:latin typeface="Calibri" panose="020F0502020204030204" pitchFamily="34" charset="0"/>
              </a:rPr>
              <a:t>The impulse then spreads to ventricles generating a QRS complex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848100" y="198120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i="0">
                <a:solidFill>
                  <a:schemeClr val="hlink"/>
                </a:solidFill>
                <a:latin typeface="Calibri" panose="020F0502020204030204" pitchFamily="34" charset="0"/>
              </a:rPr>
              <a:t>R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000500" y="3124200"/>
            <a:ext cx="330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705100" y="3581400"/>
            <a:ext cx="22098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324100" y="3733800"/>
            <a:ext cx="22098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579813" y="3076575"/>
            <a:ext cx="396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b="1" i="0">
                <a:solidFill>
                  <a:schemeClr val="hlink"/>
                </a:solidFill>
                <a:latin typeface="Calibri" panose="020F0502020204030204" pitchFamily="34" charset="0"/>
              </a:rPr>
              <a:t>Q</a:t>
            </a:r>
          </a:p>
        </p:txBody>
      </p:sp>
      <p:sp>
        <p:nvSpPr>
          <p:cNvPr id="27660" name="Arc 12"/>
          <p:cNvSpPr>
            <a:spLocks/>
          </p:cNvSpPr>
          <p:nvPr/>
        </p:nvSpPr>
        <p:spPr bwMode="auto">
          <a:xfrm flipH="1" flipV="1">
            <a:off x="1181100" y="1295400"/>
            <a:ext cx="838200" cy="1828800"/>
          </a:xfrm>
          <a:custGeom>
            <a:avLst/>
            <a:gdLst>
              <a:gd name="T0" fmla="*/ 0 w 21600"/>
              <a:gd name="T1" fmla="*/ 0 h 21600"/>
              <a:gd name="T2" fmla="*/ 838200 w 21600"/>
              <a:gd name="T3" fmla="*/ 1828800 h 21600"/>
              <a:gd name="T4" fmla="*/ 0 w 21600"/>
              <a:gd name="T5" fmla="*/ 18288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661" name="Arc 13"/>
          <p:cNvSpPr>
            <a:spLocks/>
          </p:cNvSpPr>
          <p:nvPr/>
        </p:nvSpPr>
        <p:spPr bwMode="auto">
          <a:xfrm flipH="1" flipV="1">
            <a:off x="3086100" y="1676400"/>
            <a:ext cx="685800" cy="1066800"/>
          </a:xfrm>
          <a:custGeom>
            <a:avLst/>
            <a:gdLst>
              <a:gd name="T0" fmla="*/ 0 w 21600"/>
              <a:gd name="T1" fmla="*/ 0 h 21600"/>
              <a:gd name="T2" fmla="*/ 685800 w 21600"/>
              <a:gd name="T3" fmla="*/ 1066800 h 21600"/>
              <a:gd name="T4" fmla="*/ 0 w 21600"/>
              <a:gd name="T5" fmla="*/ 10668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981700" y="8382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000" i="0">
                <a:solidFill>
                  <a:srgbClr val="00FFFF"/>
                </a:solidFill>
                <a:latin typeface="Calibri" panose="020F0502020204030204" pitchFamily="34" charset="0"/>
              </a:rPr>
              <a:t>Ventricles uniformly depolarised - ST segment</a:t>
            </a:r>
            <a:r>
              <a:rPr lang="en-GB" altLang="en-US" sz="2400" i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7663" name="Arc 15"/>
          <p:cNvSpPr>
            <a:spLocks/>
          </p:cNvSpPr>
          <p:nvPr/>
        </p:nvSpPr>
        <p:spPr bwMode="auto">
          <a:xfrm>
            <a:off x="8191500" y="1600200"/>
            <a:ext cx="533400" cy="1524000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1524000 h 21600"/>
              <a:gd name="T4" fmla="*/ 0 w 21600"/>
              <a:gd name="T5" fmla="*/ 1524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196948" y="5238750"/>
            <a:ext cx="336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400" b="1" i="0" dirty="0">
                <a:solidFill>
                  <a:schemeClr val="hlink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829300" y="4648200"/>
            <a:ext cx="342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altLang="en-US" sz="2000" i="0">
                <a:solidFill>
                  <a:srgbClr val="00FFFF"/>
                </a:solidFill>
                <a:latin typeface="Calibri" panose="020F0502020204030204" pitchFamily="34" charset="0"/>
              </a:rPr>
              <a:t>Ventricles repolarize </a:t>
            </a:r>
          </a:p>
          <a:p>
            <a:r>
              <a:rPr lang="en-GB" altLang="en-US" sz="2000" i="0">
                <a:solidFill>
                  <a:srgbClr val="00FFFF"/>
                </a:solidFill>
                <a:latin typeface="Calibri" panose="020F0502020204030204" pitchFamily="34" charset="0"/>
              </a:rPr>
              <a:t>T wave</a:t>
            </a: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>
            <a:off x="4533900" y="5257800"/>
            <a:ext cx="11430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295899" y="5505271"/>
            <a:ext cx="48702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4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Question</a:t>
            </a:r>
          </a:p>
          <a:p>
            <a:pPr eaLnBrk="1" hangingPunct="1"/>
            <a:r>
              <a:rPr lang="en-US" altLang="en-US" sz="2400" b="1" i="0" dirty="0" smtClean="0">
                <a:solidFill>
                  <a:srgbClr val="00CC99"/>
                </a:solidFill>
                <a:latin typeface="Calibri" panose="020F0502020204030204" pitchFamily="34" charset="0"/>
              </a:rPr>
              <a:t>Why </a:t>
            </a:r>
            <a:r>
              <a:rPr lang="en-US" altLang="en-US" sz="2400" b="1" i="0" dirty="0">
                <a:solidFill>
                  <a:srgbClr val="00CC99"/>
                </a:solidFill>
                <a:latin typeface="Calibri" panose="020F0502020204030204" pitchFamily="34" charset="0"/>
              </a:rPr>
              <a:t>atrial repolarization does not appear in ECG?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990600"/>
            <a:ext cx="10183812" cy="57785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52400"/>
            <a:ext cx="1028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A standard 12-lead ECG</a:t>
            </a:r>
          </a:p>
        </p:txBody>
      </p:sp>
    </p:spTree>
    <p:extLst>
      <p:ext uri="{BB962C8B-B14F-4D97-AF65-F5344CB8AC3E}">
        <p14:creationId xmlns:p14="http://schemas.microsoft.com/office/powerpoint/2010/main" val="711176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38100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Intended learning outcomes (ILOs)</a:t>
            </a:r>
            <a:endParaRPr lang="en-US" altLang="en-US" sz="48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0500" y="2438400"/>
            <a:ext cx="9829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Blip>
                <a:blip r:embed="rId3"/>
              </a:buBlip>
            </a:pP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Describe the procedure </a:t>
            </a: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for </a:t>
            </a: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recording an </a:t>
            </a: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electrocardiogram (ECG).</a:t>
            </a:r>
            <a:endParaRPr lang="en-US" altLang="en-US" sz="2500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Blip>
                <a:blip r:embed="rId3"/>
              </a:buBlip>
            </a:pP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Identify the ECG recording points.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Blip>
                <a:blip r:embed="rId3"/>
              </a:buBlip>
            </a:pP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Classify ECG leads and compare and contrast unipolar and bipolar ECG </a:t>
            </a: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leads.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Blip>
                <a:blip r:embed="rId3"/>
              </a:buBlip>
            </a:pP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State Einthoven’s law and describe its physiological significance.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Blip>
                <a:blip r:embed="rId3"/>
              </a:buBlip>
            </a:pP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Explain the electrophysiological </a:t>
            </a: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bases and </a:t>
            </a: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give </a:t>
            </a: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normal values of the voltage and duration </a:t>
            </a: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of the </a:t>
            </a: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ECG waves, intervals and </a:t>
            </a: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segments.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Blip>
                <a:blip r:embed="rId3"/>
              </a:buBlip>
            </a:pP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Define </a:t>
            </a: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and interpret normal sinus rhythm and depict the causes of abnormal </a:t>
            </a: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ECG waves </a:t>
            </a: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and intervals.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Blip>
                <a:blip r:embed="rId3"/>
              </a:buBlip>
            </a:pPr>
            <a:endParaRPr lang="en-US" altLang="en-US" sz="2500" b="1" i="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2">
              <a:spcBef>
                <a:spcPct val="20000"/>
              </a:spcBef>
              <a:buClr>
                <a:schemeClr val="tx1"/>
              </a:buClr>
            </a:pPr>
            <a:endParaRPr lang="en-GB" altLang="en-US" sz="2500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6700" y="1295400"/>
            <a:ext cx="990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700" b="1" i="0" dirty="0">
                <a:solidFill>
                  <a:srgbClr val="FF99FF"/>
                </a:solidFill>
                <a:latin typeface="Calibri" panose="020F0502020204030204" pitchFamily="34" charset="0"/>
              </a:rPr>
              <a:t>After reviewing the PowerPoint </a:t>
            </a:r>
            <a:r>
              <a:rPr lang="en-US" altLang="en-US" sz="2700" b="1" i="0" dirty="0" smtClean="0">
                <a:solidFill>
                  <a:srgbClr val="FF99FF"/>
                </a:solidFill>
                <a:latin typeface="Calibri" panose="020F0502020204030204" pitchFamily="34" charset="0"/>
              </a:rPr>
              <a:t>presentation and the associated learning resources, </a:t>
            </a:r>
            <a:r>
              <a:rPr lang="en-US" altLang="en-US" sz="2700" b="1" i="0" dirty="0">
                <a:solidFill>
                  <a:srgbClr val="FF99FF"/>
                </a:solidFill>
                <a:latin typeface="Calibri" panose="020F0502020204030204" pitchFamily="34" charset="0"/>
              </a:rPr>
              <a:t>the student should be able to:</a:t>
            </a:r>
            <a:r>
              <a:rPr lang="en-US" altLang="en-US" sz="2700" i="0" dirty="0">
                <a:solidFill>
                  <a:srgbClr val="FF99FF"/>
                </a:solidFill>
                <a:latin typeface="Calibri" panose="020F0502020204030204" pitchFamily="34" charset="0"/>
              </a:rPr>
              <a:t> </a:t>
            </a:r>
            <a:endParaRPr lang="en-US" altLang="en-US" sz="2700" dirty="0">
              <a:solidFill>
                <a:srgbClr val="FF99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138" name="Rectangle 2"/>
          <p:cNvSpPr>
            <a:spLocks noChangeArrowheads="1"/>
          </p:cNvSpPr>
          <p:nvPr/>
        </p:nvSpPr>
        <p:spPr bwMode="auto">
          <a:xfrm>
            <a:off x="6057900" y="304800"/>
            <a:ext cx="4000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A standard 12-lead Normal ECG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4787"/>
            <a:ext cx="6067425" cy="6448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829300" y="76200"/>
            <a:ext cx="44577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8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The vertical calibration lines</a:t>
            </a:r>
            <a:r>
              <a:rPr lang="en-US" sz="18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1085850" lvl="1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8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Represent voltage (in millivolts).</a:t>
            </a:r>
          </a:p>
          <a:p>
            <a:pPr lvl="1" indent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1800" b="1" i="0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1085850" lvl="1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8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1 small square in the vertical calibration = 1 mm = 0.1 mv.</a:t>
            </a:r>
          </a:p>
          <a:p>
            <a:pPr marL="1085850" lvl="1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1800" b="1" i="0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1085850" lvl="1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8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Thus, 5 small squares = 1 large square = 5 mm = 5 x 0.1 =  0.5 mV.</a:t>
            </a:r>
          </a:p>
          <a:p>
            <a:pPr marL="1040130" lvl="2" indent="-246888" eaLnBrk="1" fontAlgn="auto" hangingPunct="1">
              <a:spcAft>
                <a:spcPts val="0"/>
              </a:spcAft>
              <a:defRPr/>
            </a:pPr>
            <a:endParaRPr lang="en-US" sz="18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18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horizontal calibration lines</a:t>
            </a:r>
            <a:r>
              <a:rPr lang="en-US" sz="18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1085850" lvl="1" indent="-342900"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sz="18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Represent time (in seconds).</a:t>
            </a:r>
          </a:p>
          <a:p>
            <a:pPr lvl="1" indent="0"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endParaRPr lang="en-US" sz="18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1084580" lvl="2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ECG papers comes out of the machine with a speed of 25 mm/sec. Thus each second = 25 small squares.</a:t>
            </a:r>
          </a:p>
          <a:p>
            <a:pPr marL="741680" lvl="2" indent="0" eaLnBrk="1" fontAlgn="auto" hangingPunct="1">
              <a:spcAft>
                <a:spcPts val="0"/>
              </a:spcAft>
              <a:defRPr/>
            </a:pPr>
            <a:endParaRPr lang="en-US" sz="1800" b="1" i="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1084580" lvl="2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 small square </a:t>
            </a:r>
            <a:r>
              <a:rPr lang="en-US" sz="18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 the horizontal calibration = </a:t>
            </a:r>
            <a:r>
              <a:rPr lang="en-US" sz="18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 mm = 0.04 second.</a:t>
            </a:r>
          </a:p>
          <a:p>
            <a:pPr marL="1084580" lvl="2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8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1084580" lvl="2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Thus, 5 small squares = 1 large square = 5 mm = 5 X 0.04 = 0.2 second</a:t>
            </a:r>
            <a:endParaRPr lang="en-US" sz="18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33731" name="Rectangle 3"/>
          <p:cNvSpPr>
            <a:spLocks noChangeArrowheads="1"/>
          </p:cNvSpPr>
          <p:nvPr/>
        </p:nvSpPr>
        <p:spPr bwMode="auto">
          <a:xfrm>
            <a:off x="197068" y="152400"/>
            <a:ext cx="570843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Voltage and </a:t>
            </a:r>
            <a:r>
              <a:rPr lang="en-US" sz="40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time calibration </a:t>
            </a:r>
            <a:r>
              <a:rPr lang="en-US" sz="40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of the ECG</a:t>
            </a:r>
            <a:endParaRPr lang="en-GB" sz="4000" b="1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8" name="Picture 4" descr="Image result for voltage calibration of the E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95400"/>
            <a:ext cx="5715000" cy="5486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sotw9_temp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14400"/>
            <a:ext cx="3532639" cy="5312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20" y="2035968"/>
            <a:ext cx="5783580" cy="33432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578523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981700" y="1676400"/>
            <a:ext cx="41148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What </a:t>
            </a:r>
            <a:r>
              <a:rPr lang="en-US" sz="26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does the P-wave </a:t>
            </a:r>
            <a:r>
              <a:rPr lang="en-US" sz="26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represent?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   - Atrial </a:t>
            </a:r>
            <a:r>
              <a:rPr lang="en-US" sz="26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depolarization</a:t>
            </a:r>
            <a:br>
              <a:rPr lang="en-US" sz="26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</a:br>
            <a:endParaRPr lang="en-US" sz="26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What is a </a:t>
            </a:r>
            <a:r>
              <a:rPr lang="en-US" sz="26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normal </a:t>
            </a:r>
            <a:r>
              <a:rPr lang="en-US" sz="26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P-wave?</a:t>
            </a:r>
            <a:endParaRPr lang="en-US" sz="26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- Amplitude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600" b="1" i="0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n-US" sz="26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2.5 mm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- Duration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600" b="1" i="0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n-US" sz="26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0.12 </a:t>
            </a:r>
            <a:r>
              <a:rPr lang="en-US" sz="26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sec</a:t>
            </a:r>
          </a:p>
        </p:txBody>
      </p:sp>
      <p:sp>
        <p:nvSpPr>
          <p:cNvPr id="2633731" name="Rectangle 3"/>
          <p:cNvSpPr>
            <a:spLocks noChangeArrowheads="1"/>
          </p:cNvSpPr>
          <p:nvPr/>
        </p:nvSpPr>
        <p:spPr bwMode="auto">
          <a:xfrm>
            <a:off x="0" y="304800"/>
            <a:ext cx="1028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P wave</a:t>
            </a:r>
            <a:endParaRPr lang="en-GB" sz="5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 descr="ECG_inter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76400"/>
            <a:ext cx="5672138" cy="4822825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2732711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981700" y="1447800"/>
            <a:ext cx="40386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What does the </a:t>
            </a:r>
            <a:r>
              <a:rPr lang="en-US" sz="24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QRS complex represent?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   -  Ventricular </a:t>
            </a:r>
            <a:r>
              <a:rPr lang="en-US" sz="24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depolarization</a:t>
            </a:r>
            <a:br>
              <a:rPr lang="en-US" sz="24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</a:br>
            <a:endParaRPr lang="en-US" sz="24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What </a:t>
            </a:r>
            <a:r>
              <a:rPr lang="en-US" sz="24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defines a </a:t>
            </a:r>
            <a:r>
              <a:rPr lang="en-US" sz="24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normal </a:t>
            </a:r>
            <a:r>
              <a:rPr lang="en-US" sz="24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QRS complex?</a:t>
            </a:r>
            <a:endParaRPr lang="en-US" sz="24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- Duration</a:t>
            </a:r>
            <a:endParaRPr lang="en-US" sz="24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4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0.08 – 0.10 sec</a:t>
            </a:r>
          </a:p>
          <a:p>
            <a:pPr lvl="2" eaLnBrk="1" hangingPunct="1">
              <a:lnSpc>
                <a:spcPct val="90000"/>
              </a:lnSpc>
            </a:pPr>
            <a:endParaRPr lang="en-US" sz="24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114300" indent="-3429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sz="24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Increased </a:t>
            </a:r>
            <a:r>
              <a:rPr lang="en-GB" sz="2400" b="1" i="0" dirty="0">
                <a:solidFill>
                  <a:srgbClr val="FFFF00"/>
                </a:solidFill>
                <a:latin typeface="Calibri" panose="020F0502020204030204" pitchFamily="34" charset="0"/>
              </a:rPr>
              <a:t>width of the complex is characteristic of defects in the branch bundles or Purkinje fibres, i.e., bundle branch block.</a:t>
            </a:r>
            <a:endParaRPr lang="en-US" sz="24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33731" name="Rectangle 3"/>
          <p:cNvSpPr>
            <a:spLocks noChangeArrowheads="1"/>
          </p:cNvSpPr>
          <p:nvPr/>
        </p:nvSpPr>
        <p:spPr bwMode="auto">
          <a:xfrm>
            <a:off x="0" y="304800"/>
            <a:ext cx="1028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QRS Complex</a:t>
            </a:r>
            <a:endParaRPr lang="en-GB" sz="5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 descr="ECG_inter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47800"/>
            <a:ext cx="5672138" cy="4822825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859994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862638" y="1676400"/>
            <a:ext cx="4424362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What does the </a:t>
            </a:r>
            <a:r>
              <a:rPr lang="en-US" sz="26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 wave represent?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   -   Ventricular repolarization</a:t>
            </a:r>
            <a:r>
              <a:rPr lang="en-US" sz="26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6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</a:br>
            <a:endParaRPr lang="en-US" sz="26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What </a:t>
            </a:r>
            <a:r>
              <a:rPr lang="en-US" sz="26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defines a normal T wave?</a:t>
            </a:r>
            <a:endParaRPr lang="en-US" sz="26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- Polarity of P wave = polarity of T wave</a:t>
            </a:r>
            <a:endParaRPr lang="en-US" sz="26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33731" name="Rectangle 3"/>
          <p:cNvSpPr>
            <a:spLocks noChangeArrowheads="1"/>
          </p:cNvSpPr>
          <p:nvPr/>
        </p:nvSpPr>
        <p:spPr bwMode="auto">
          <a:xfrm>
            <a:off x="0" y="304800"/>
            <a:ext cx="1028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T wave</a:t>
            </a:r>
            <a:endParaRPr lang="en-GB" sz="5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 descr="ECG_inter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76400"/>
            <a:ext cx="5672138" cy="4822825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2122600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15038" y="228600"/>
            <a:ext cx="4081462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It is the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time interval </a:t>
            </a: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between the beginning of the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wave and the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beginning of </a:t>
            </a: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QRS complex, i.e., </a:t>
            </a:r>
            <a:r>
              <a:rPr lang="en-US" sz="2100" b="1" i="0" dirty="0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it </a:t>
            </a:r>
            <a:r>
              <a:rPr lang="en-US" sz="2100" b="1" i="0" dirty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is the interval between the beginning of electrical excitation of the atria and the beginning of excitation of the </a:t>
            </a:r>
            <a:r>
              <a:rPr lang="en-US" sz="2100" b="1" i="0" dirty="0" smtClean="0">
                <a:solidFill>
                  <a:srgbClr val="FF99CC"/>
                </a:solidFill>
                <a:latin typeface="Calibri" pitchFamily="34" charset="0"/>
                <a:cs typeface="Calibri" pitchFamily="34" charset="0"/>
              </a:rPr>
              <a:t>ventricles.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1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What defines a normal PR interval?</a:t>
            </a:r>
          </a:p>
          <a:p>
            <a:pPr lvl="1" eaLnBrk="1" hangingPunct="1"/>
            <a:r>
              <a:rPr lang="en-US" sz="21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0.12 – 0.21 sec</a:t>
            </a:r>
          </a:p>
          <a:p>
            <a:pPr lvl="1" eaLnBrk="1" hangingPunct="1"/>
            <a:endParaRPr lang="en-US" sz="21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What is defined by a </a:t>
            </a:r>
            <a:r>
              <a:rPr lang="en-US" sz="21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</a:t>
            </a:r>
            <a:r>
              <a:rPr lang="en-US" sz="21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PR interval?</a:t>
            </a:r>
          </a:p>
          <a:p>
            <a:pPr lvl="1" eaLnBrk="1" hangingPunct="1"/>
            <a:r>
              <a:rPr lang="en-US" sz="21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</a:t>
            </a:r>
            <a:r>
              <a:rPr lang="en-US" sz="2100" b="1" i="0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1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AV block</a:t>
            </a:r>
          </a:p>
          <a:p>
            <a:pPr lvl="1" eaLnBrk="1" hangingPunct="1"/>
            <a:endParaRPr lang="en-US" sz="21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What is the significance of </a:t>
            </a:r>
            <a:r>
              <a:rPr lang="en-US" sz="21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 PR interval?</a:t>
            </a:r>
          </a:p>
          <a:p>
            <a:pPr lvl="1" eaLnBrk="1" hangingPunct="1"/>
            <a:r>
              <a:rPr lang="en-US" sz="21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Accessory pathway</a:t>
            </a:r>
          </a:p>
        </p:txBody>
      </p:sp>
      <p:sp>
        <p:nvSpPr>
          <p:cNvPr id="2633731" name="Rectangle 3"/>
          <p:cNvSpPr>
            <a:spLocks noChangeArrowheads="1"/>
          </p:cNvSpPr>
          <p:nvPr/>
        </p:nvSpPr>
        <p:spPr bwMode="auto">
          <a:xfrm>
            <a:off x="0" y="304800"/>
            <a:ext cx="6015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 Interval </a:t>
            </a:r>
            <a:endParaRPr lang="en-GB" sz="5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 descr="ECG_inter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76400"/>
            <a:ext cx="5672138" cy="4822825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3233001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210300" y="228600"/>
            <a:ext cx="38862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>
              <a:buFont typeface="Wingdings" pitchFamily="2" charset="2"/>
              <a:buChar char="q"/>
            </a:pP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It is the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time interval </a:t>
            </a: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between the beginning of the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Q </a:t>
            </a: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wave and the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end </a:t>
            </a:r>
            <a:r>
              <a:rPr lang="en-US" sz="2100" b="1" i="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of the </a:t>
            </a:r>
            <a:r>
              <a:rPr lang="en-US" sz="21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 wave.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1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21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What does the QT interval represent?</a:t>
            </a:r>
            <a:endParaRPr lang="en-US" sz="2100" b="1" i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sz="21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Total ventricular depolarization and repolarization</a:t>
            </a:r>
          </a:p>
          <a:p>
            <a:pPr lvl="1" eaLnBrk="1" hangingPunct="1"/>
            <a:endParaRPr lang="en-US" sz="2100" b="1" i="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57150" indent="-342900" eaLnBrk="1" hangingPunct="1">
              <a:buFont typeface="Wingdings" pitchFamily="2" charset="2"/>
              <a:buChar char="q"/>
            </a:pPr>
            <a:r>
              <a:rPr lang="en-US" sz="21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QT </a:t>
            </a:r>
            <a:r>
              <a:rPr lang="en-US" sz="21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interval is </a:t>
            </a:r>
            <a:r>
              <a:rPr lang="en-US" sz="21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normally about </a:t>
            </a:r>
            <a:r>
              <a:rPr lang="en-US" sz="21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0.35 </a:t>
            </a:r>
            <a:r>
              <a:rPr lang="en-US" sz="21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second</a:t>
            </a:r>
          </a:p>
          <a:p>
            <a:pPr marL="57150" indent="-342900" eaLnBrk="1" hangingPunct="1">
              <a:buFont typeface="Wingdings" pitchFamily="2" charset="2"/>
              <a:buChar char="q"/>
            </a:pPr>
            <a:endParaRPr lang="en-US" sz="2100" b="1" i="0" dirty="0">
              <a:solidFill>
                <a:srgbClr val="66FF66"/>
              </a:solidFill>
              <a:latin typeface="Calibri" pitchFamily="34" charset="0"/>
              <a:cs typeface="Calibri" pitchFamily="34" charset="0"/>
            </a:endParaRPr>
          </a:p>
          <a:p>
            <a:pPr marL="57150" indent="-342900" eaLnBrk="1" hangingPunct="1">
              <a:buFont typeface="Wingdings" pitchFamily="2" charset="2"/>
              <a:buChar char="q"/>
            </a:pPr>
            <a:r>
              <a:rPr lang="en-US" sz="2100" b="1" i="0" dirty="0" smtClean="0">
                <a:solidFill>
                  <a:srgbClr val="66FF66"/>
                </a:solidFill>
                <a:latin typeface="Calibri" pitchFamily="34" charset="0"/>
                <a:cs typeface="Calibri" pitchFamily="34" charset="0"/>
              </a:rPr>
              <a:t>Contraction </a:t>
            </a:r>
            <a:r>
              <a:rPr lang="en-US" sz="2100" b="1" i="0" dirty="0">
                <a:solidFill>
                  <a:srgbClr val="66FF66"/>
                </a:solidFill>
                <a:latin typeface="Calibri" pitchFamily="34" charset="0"/>
                <a:cs typeface="Calibri" pitchFamily="34" charset="0"/>
              </a:rPr>
              <a:t>of the ventricles last from the beginning of the Q wave to the end of the T </a:t>
            </a:r>
            <a:r>
              <a:rPr lang="en-US" sz="2100" b="1" i="0" dirty="0" smtClean="0">
                <a:solidFill>
                  <a:srgbClr val="66FF66"/>
                </a:solidFill>
                <a:latin typeface="Calibri" pitchFamily="34" charset="0"/>
                <a:cs typeface="Calibri" pitchFamily="34" charset="0"/>
              </a:rPr>
              <a:t>wave.</a:t>
            </a:r>
          </a:p>
          <a:p>
            <a:pPr marL="57150" indent="-342900" eaLnBrk="1" hangingPunct="1">
              <a:buFont typeface="Wingdings" pitchFamily="2" charset="2"/>
              <a:buChar char="q"/>
            </a:pPr>
            <a:endParaRPr lang="en-US" sz="2100" b="1" i="0" dirty="0">
              <a:solidFill>
                <a:srgbClr val="00CC99"/>
              </a:solidFill>
              <a:latin typeface="Calibri" pitchFamily="34" charset="0"/>
              <a:cs typeface="Calibri" pitchFamily="34" charset="0"/>
            </a:endParaRPr>
          </a:p>
          <a:p>
            <a:pPr marL="57150" indent="-342900" eaLnBrk="1" hangingPunct="1">
              <a:buFont typeface="Wingdings" pitchFamily="2" charset="2"/>
              <a:buChar char="q"/>
            </a:pPr>
            <a:r>
              <a:rPr lang="en-US" sz="2100" b="1" i="0" dirty="0" smtClean="0">
                <a:solidFill>
                  <a:srgbClr val="FF99CC"/>
                </a:solidFill>
                <a:latin typeface="Calibri" panose="020F0502020204030204" pitchFamily="34" charset="0"/>
                <a:cs typeface="Calibri" pitchFamily="34" charset="0"/>
              </a:rPr>
              <a:t>QT interval roughly </a:t>
            </a:r>
            <a:r>
              <a:rPr lang="en-US" sz="2100" b="1" i="0" dirty="0">
                <a:solidFill>
                  <a:srgbClr val="FF99CC"/>
                </a:solidFill>
                <a:latin typeface="Calibri" panose="020F0502020204030204" pitchFamily="34" charset="0"/>
                <a:cs typeface="Calibri" pitchFamily="34" charset="0"/>
              </a:rPr>
              <a:t>approximates the </a:t>
            </a:r>
            <a:r>
              <a:rPr lang="en-US" sz="2100" b="1" i="0" dirty="0" smtClean="0">
                <a:solidFill>
                  <a:srgbClr val="FF99CC"/>
                </a:solidFill>
                <a:latin typeface="Calibri" panose="020F0502020204030204" pitchFamily="34" charset="0"/>
                <a:cs typeface="Calibri" pitchFamily="34" charset="0"/>
              </a:rPr>
              <a:t> period </a:t>
            </a:r>
            <a:r>
              <a:rPr lang="en-US" sz="2100" b="1" i="0" dirty="0">
                <a:solidFill>
                  <a:srgbClr val="FF99CC"/>
                </a:solidFill>
                <a:latin typeface="Calibri" panose="020F0502020204030204" pitchFamily="34" charset="0"/>
                <a:cs typeface="Calibri" pitchFamily="34" charset="0"/>
              </a:rPr>
              <a:t>of ventricular </a:t>
            </a:r>
            <a:r>
              <a:rPr lang="en-US" sz="2100" b="1" i="0" dirty="0" smtClean="0">
                <a:solidFill>
                  <a:srgbClr val="FF99CC"/>
                </a:solidFill>
                <a:latin typeface="Calibri" panose="020F0502020204030204" pitchFamily="34" charset="0"/>
                <a:cs typeface="Calibri" pitchFamily="34" charset="0"/>
              </a:rPr>
              <a:t>systole.</a:t>
            </a:r>
            <a:endParaRPr lang="en-US" sz="2100" b="1" i="0" dirty="0">
              <a:solidFill>
                <a:srgbClr val="FF99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33731" name="Rectangle 3"/>
          <p:cNvSpPr>
            <a:spLocks noChangeArrowheads="1"/>
          </p:cNvSpPr>
          <p:nvPr/>
        </p:nvSpPr>
        <p:spPr bwMode="auto">
          <a:xfrm>
            <a:off x="0" y="304800"/>
            <a:ext cx="6015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QT Interval </a:t>
            </a:r>
            <a:endParaRPr lang="en-GB" sz="5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4" descr="ECG_inter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0"/>
            <a:ext cx="5672138" cy="4822825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3600604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210300" y="1730276"/>
            <a:ext cx="3886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sz="2400" b="1" i="0" dirty="0">
                <a:solidFill>
                  <a:srgbClr val="FF99CC"/>
                </a:solidFill>
                <a:latin typeface="Calibri" panose="020F0502020204030204" pitchFamily="34" charset="0"/>
              </a:rPr>
              <a:t>ST segment: No electrical potentials are measured on the body surface; ventricular muscle cells are in the plateau phase of their action potentials. </a:t>
            </a:r>
            <a:endParaRPr lang="en-GB" altLang="en-US" sz="2400" b="1" i="0" dirty="0">
              <a:solidFill>
                <a:srgbClr val="FF99CC"/>
              </a:solidFill>
              <a:latin typeface="Calibri" panose="020F0502020204030204" pitchFamily="34" charset="0"/>
            </a:endParaRPr>
          </a:p>
        </p:txBody>
      </p:sp>
      <p:sp>
        <p:nvSpPr>
          <p:cNvPr id="2633731" name="Rectangle 3"/>
          <p:cNvSpPr>
            <a:spLocks noChangeArrowheads="1"/>
          </p:cNvSpPr>
          <p:nvPr/>
        </p:nvSpPr>
        <p:spPr bwMode="auto">
          <a:xfrm>
            <a:off x="0" y="457200"/>
            <a:ext cx="1028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ST Segment </a:t>
            </a:r>
            <a:endParaRPr lang="en-GB" sz="50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 descr="ECG_inter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76400"/>
            <a:ext cx="5672138" cy="4822825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52294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221159"/>
            <a:ext cx="1028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i="0" dirty="0">
                <a:solidFill>
                  <a:schemeClr val="tx2"/>
                </a:solidFill>
                <a:latin typeface="Calibri" panose="020F0502020204030204" pitchFamily="34" charset="0"/>
              </a:rPr>
              <a:t>Normal rate and </a:t>
            </a:r>
            <a:r>
              <a:rPr lang="en-US" altLang="en-US" sz="44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rhythm; </a:t>
            </a:r>
            <a:r>
              <a:rPr lang="en-US" altLang="en-US" sz="4400" b="1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Sinus </a:t>
            </a:r>
            <a:r>
              <a:rPr lang="en-US" altLang="en-US" sz="4400" b="1" i="0" dirty="0">
                <a:solidFill>
                  <a:schemeClr val="accent2"/>
                </a:solidFill>
                <a:latin typeface="Calibri" panose="020F0502020204030204" pitchFamily="34" charset="0"/>
              </a:rPr>
              <a:t>rhythm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864408" y="5256119"/>
            <a:ext cx="713419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buFontTx/>
              <a:buBlip>
                <a:blip r:embed="rId3"/>
              </a:buBlip>
            </a:pPr>
            <a:r>
              <a:rPr lang="en-US" altLang="en-US" sz="23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Each P followed by QRS with resulting P:QRS ratio 1:1.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19100" y="3733800"/>
            <a:ext cx="9525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23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Impulses originate in the SA node </a:t>
            </a:r>
            <a:r>
              <a:rPr lang="en-US" altLang="en-US" sz="2300" b="1" i="0" dirty="0">
                <a:solidFill>
                  <a:schemeClr val="hlink"/>
                </a:solidFill>
                <a:latin typeface="Calibri" panose="020F0502020204030204" pitchFamily="34" charset="0"/>
              </a:rPr>
              <a:t>regularly </a:t>
            </a:r>
            <a:r>
              <a:rPr lang="en-US" altLang="en-US" sz="2300" b="1" i="0" dirty="0">
                <a:solidFill>
                  <a:srgbClr val="00FFCC"/>
                </a:solidFill>
                <a:latin typeface="Calibri" panose="020F0502020204030204" pitchFamily="34" charset="0"/>
              </a:rPr>
              <a:t>at a rate </a:t>
            </a:r>
          </a:p>
          <a:p>
            <a:pPr eaLnBrk="1" hangingPunct="1"/>
            <a:r>
              <a:rPr lang="en-US" altLang="en-US" sz="2300" b="1" i="0" dirty="0">
                <a:solidFill>
                  <a:srgbClr val="00FFCC"/>
                </a:solidFill>
                <a:latin typeface="Calibri" panose="020F0502020204030204" pitchFamily="34" charset="0"/>
              </a:rPr>
              <a:t>of </a:t>
            </a:r>
            <a:r>
              <a:rPr lang="en-US" altLang="en-US" sz="2300" b="1" i="0" dirty="0">
                <a:solidFill>
                  <a:schemeClr val="tx2"/>
                </a:solidFill>
                <a:latin typeface="Calibri" panose="020F0502020204030204" pitchFamily="34" charset="0"/>
              </a:rPr>
              <a:t>60-100 per minute in adults.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19100" y="4648200"/>
            <a:ext cx="98679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23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P waves upright and of uniform size and contour from beat to beat.</a:t>
            </a:r>
          </a:p>
        </p:txBody>
      </p:sp>
      <p:pic>
        <p:nvPicPr>
          <p:cNvPr id="39943" name="Picture 7" descr="1902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47800"/>
            <a:ext cx="2087563" cy="2133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19100" y="5881688"/>
            <a:ext cx="65246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2300" b="1" i="0" dirty="0">
                <a:solidFill>
                  <a:srgbClr val="00FFCC"/>
                </a:solidFill>
                <a:latin typeface="Calibri" panose="020F0502020204030204" pitchFamily="34" charset="0"/>
              </a:rPr>
              <a:t> All complexes are evenly </a:t>
            </a:r>
            <a:r>
              <a:rPr lang="en-US" altLang="en-US" sz="2300" b="1" i="0" dirty="0" smtClean="0">
                <a:solidFill>
                  <a:srgbClr val="00FFCC"/>
                </a:solidFill>
                <a:latin typeface="Calibri" panose="020F0502020204030204" pitchFamily="34" charset="0"/>
              </a:rPr>
              <a:t>spaced. </a:t>
            </a:r>
            <a:endParaRPr lang="en-US" altLang="en-US" sz="2300" b="1" i="0" dirty="0">
              <a:solidFill>
                <a:srgbClr val="00FFCC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9100" y="6324600"/>
            <a:ext cx="652462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lvl="1" indent="0" eaLnBrk="1" hangingPunct="1">
              <a:buBlip>
                <a:blip r:embed="rId3"/>
              </a:buBlip>
            </a:pPr>
            <a:r>
              <a:rPr lang="en-US" altLang="en-US" sz="2300" b="1" i="0" dirty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3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 </a:t>
            </a:r>
            <a:r>
              <a:rPr lang="en-US" sz="2300" b="1" i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interval is constant and within normal </a:t>
            </a:r>
            <a:r>
              <a:rPr lang="en-US" sz="2300" b="1" i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range.</a:t>
            </a:r>
            <a:endParaRPr lang="en-US" altLang="en-US" sz="2300" b="1" i="0" dirty="0">
              <a:solidFill>
                <a:srgbClr val="FFFF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10" name="Picture 4" descr="Normal Sinus Rhyth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47800"/>
            <a:ext cx="6559296" cy="85344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C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66" y="2514600"/>
            <a:ext cx="6581630" cy="838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1" grpId="0"/>
      <p:bldP spid="3994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990600"/>
            <a:ext cx="10287000" cy="762000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CA" sz="5400" b="1" i="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Learning Resources</a:t>
            </a:r>
            <a:endParaRPr lang="en-CA" sz="5400" b="1" i="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66700" y="2215836"/>
            <a:ext cx="97536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Guyton and Hall, Textbook of Medical Physiology;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13</a:t>
            </a:r>
            <a:r>
              <a:rPr lang="en-US" sz="28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Edition; Unit III-Chapter 11.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</a:pPr>
            <a:endParaRPr lang="en-US" sz="2800" b="1" i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</a:pP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Linda Costanzo, Physiology, 5</a:t>
            </a:r>
            <a:r>
              <a:rPr lang="en-US" sz="28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Edition; Chapter 4.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800" b="1" i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800" b="1" i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Ganong’s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Review of Medical Physiology;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25</a:t>
            </a:r>
            <a:r>
              <a:rPr lang="en-US" sz="28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Edition; Section V; Chapter 29.</a:t>
            </a:r>
            <a:endParaRPr lang="en-US" sz="2800" b="1" i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80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28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381000"/>
            <a:ext cx="10287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 i="0" dirty="0" smtClean="0">
                <a:solidFill>
                  <a:srgbClr val="00FFFF"/>
                </a:solidFill>
                <a:latin typeface="Calibri" panose="020F0502020204030204" pitchFamily="34" charset="0"/>
              </a:rPr>
              <a:t>Intended learning outcomes (ILOs)</a:t>
            </a:r>
            <a:endParaRPr lang="en-US" altLang="en-US" sz="4800" b="1" i="0" dirty="0">
              <a:solidFill>
                <a:srgbClr val="00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0500" y="2438400"/>
            <a:ext cx="9829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Blip>
                <a:blip r:embed="rId3"/>
              </a:buBlip>
            </a:pP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Describe the procedure </a:t>
            </a: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for </a:t>
            </a: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recording an </a:t>
            </a: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electrocardiogram (ECG).</a:t>
            </a:r>
            <a:endParaRPr lang="en-US" altLang="en-US" sz="2500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Blip>
                <a:blip r:embed="rId3"/>
              </a:buBlip>
            </a:pP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Identify the ECG recording points.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Blip>
                <a:blip r:embed="rId3"/>
              </a:buBlip>
            </a:pP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Classify ECG leads and compare and contrast unipolar and bipolar ECG </a:t>
            </a: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leads.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Blip>
                <a:blip r:embed="rId3"/>
              </a:buBlip>
            </a:pP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State Einthoven’s law and describe its physiological significance.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Blip>
                <a:blip r:embed="rId3"/>
              </a:buBlip>
            </a:pP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Explain the electrophysiological </a:t>
            </a: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bases and </a:t>
            </a: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give </a:t>
            </a: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normal values of the voltage and duration </a:t>
            </a: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of the </a:t>
            </a: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ECG waves, intervals and </a:t>
            </a: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segments.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Blip>
                <a:blip r:embed="rId3"/>
              </a:buBlip>
            </a:pP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Define </a:t>
            </a: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and interpret normal sinus rhythm and depict the causes of abnormal </a:t>
            </a:r>
            <a:r>
              <a:rPr lang="en-US" altLang="en-US" sz="2500" b="1" i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ECG waves </a:t>
            </a:r>
            <a:r>
              <a:rPr lang="en-US" altLang="en-US" sz="2500" b="1" i="0" dirty="0">
                <a:solidFill>
                  <a:srgbClr val="FFFF00"/>
                </a:solidFill>
                <a:latin typeface="Calibri" panose="020F0502020204030204" pitchFamily="34" charset="0"/>
              </a:rPr>
              <a:t>and intervals.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Blip>
                <a:blip r:embed="rId3"/>
              </a:buBlip>
            </a:pPr>
            <a:endParaRPr lang="en-US" altLang="en-US" sz="2500" b="1" i="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2">
              <a:spcBef>
                <a:spcPct val="20000"/>
              </a:spcBef>
              <a:buClr>
                <a:schemeClr val="tx1"/>
              </a:buClr>
            </a:pPr>
            <a:endParaRPr lang="en-GB" altLang="en-US" sz="2500" b="1" i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6700" y="1295400"/>
            <a:ext cx="990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700" b="1" i="0" dirty="0">
                <a:solidFill>
                  <a:srgbClr val="FF99FF"/>
                </a:solidFill>
                <a:latin typeface="Calibri" panose="020F0502020204030204" pitchFamily="34" charset="0"/>
              </a:rPr>
              <a:t>After reviewing the PowerPoint </a:t>
            </a:r>
            <a:r>
              <a:rPr lang="en-US" altLang="en-US" sz="2700" b="1" i="0" dirty="0" smtClean="0">
                <a:solidFill>
                  <a:srgbClr val="FF99FF"/>
                </a:solidFill>
                <a:latin typeface="Calibri" panose="020F0502020204030204" pitchFamily="34" charset="0"/>
              </a:rPr>
              <a:t>presentation and the associated learning resources, </a:t>
            </a:r>
            <a:r>
              <a:rPr lang="en-US" altLang="en-US" sz="2700" b="1" i="0" dirty="0">
                <a:solidFill>
                  <a:srgbClr val="FF99FF"/>
                </a:solidFill>
                <a:latin typeface="Calibri" panose="020F0502020204030204" pitchFamily="34" charset="0"/>
              </a:rPr>
              <a:t>the student should be able to:</a:t>
            </a:r>
            <a:r>
              <a:rPr lang="en-US" altLang="en-US" sz="2700" i="0" dirty="0">
                <a:solidFill>
                  <a:srgbClr val="FF99FF"/>
                </a:solidFill>
                <a:latin typeface="Calibri" panose="020F0502020204030204" pitchFamily="34" charset="0"/>
              </a:rPr>
              <a:t> </a:t>
            </a:r>
            <a:endParaRPr lang="en-US" altLang="en-US" sz="2700" dirty="0">
              <a:solidFill>
                <a:srgbClr val="FF99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4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2000"/>
            <a:ext cx="1028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6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Thank You</a:t>
            </a:r>
            <a:endParaRPr lang="en-US" sz="16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5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352800"/>
            <a:ext cx="8675688" cy="32766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95300" y="1676400"/>
            <a:ext cx="9220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FontTx/>
              <a:buBlip>
                <a:blip r:embed="rId4"/>
              </a:buBlip>
            </a:pP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The electrocardiogram (ECG) is a record of the electrical activity of the heart from the surface of the body. 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i="0" dirty="0">
                <a:solidFill>
                  <a:srgbClr val="00FF00"/>
                </a:solidFill>
                <a:latin typeface="Calibri" panose="020F0502020204030204" pitchFamily="34" charset="0"/>
              </a:rPr>
              <a:t>This is possible as the body tissues function as electrical conductors because they contain electrolytes.</a:t>
            </a:r>
            <a:r>
              <a:rPr lang="en-US" altLang="en-US" sz="2400" b="1" i="0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altLang="en-US" sz="2400" b="1" i="0" dirty="0">
              <a:solidFill>
                <a:srgbClr val="FF66FF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9024938" y="509111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200525" y="3567113"/>
            <a:ext cx="4248150" cy="108108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937375" y="43719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872413" y="4371975"/>
            <a:ext cx="309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703763" y="50546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Q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065713" y="51990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304800"/>
            <a:ext cx="1028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The </a:t>
            </a:r>
            <a:r>
              <a:rPr lang="en-GB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Electrocardiogram; (</a:t>
            </a:r>
            <a:r>
              <a:rPr lang="en-GB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ECG/EKG)</a:t>
            </a:r>
            <a:endParaRPr lang="en-GB" sz="50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76200"/>
            <a:ext cx="1028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The </a:t>
            </a:r>
            <a:r>
              <a:rPr lang="en-GB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Electrocardiogram; (</a:t>
            </a:r>
            <a:r>
              <a:rPr lang="en-GB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ECG/EKG)</a:t>
            </a:r>
            <a:endParaRPr lang="en-GB" sz="50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" y="1219200"/>
            <a:ext cx="4720590" cy="55206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2" descr="APE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13" y="1219200"/>
            <a:ext cx="3631387" cy="549615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530" name="Rectangle 2"/>
          <p:cNvSpPr>
            <a:spLocks noChangeArrowheads="1"/>
          </p:cNvSpPr>
          <p:nvPr/>
        </p:nvSpPr>
        <p:spPr bwMode="auto">
          <a:xfrm>
            <a:off x="114300" y="1066800"/>
            <a:ext cx="9982200" cy="5715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330" b="1" i="0" dirty="0">
                <a:solidFill>
                  <a:schemeClr val="accent2"/>
                </a:solidFill>
                <a:latin typeface="Calibri" panose="020F0502020204030204" pitchFamily="34" charset="0"/>
                <a:cs typeface="Times New Roman" pitchFamily="18" charset="0"/>
              </a:rPr>
              <a:t>If a recording electrode is applied on </a:t>
            </a:r>
            <a:r>
              <a:rPr lang="en-US" sz="2330" b="1" i="0" dirty="0">
                <a:solidFill>
                  <a:srgbClr val="FF6600"/>
                </a:solidFill>
                <a:latin typeface="Calibri" panose="020F0502020204030204" pitchFamily="34" charset="0"/>
                <a:cs typeface="Times New Roman" pitchFamily="18" charset="0"/>
              </a:rPr>
              <a:t>any point on the surface of the trunk</a:t>
            </a:r>
            <a:r>
              <a:rPr lang="en-US" sz="2330" b="1" i="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,</a:t>
            </a:r>
            <a:r>
              <a:rPr lang="en-US" sz="2330" b="1" i="0" dirty="0">
                <a:solidFill>
                  <a:schemeClr val="accent2"/>
                </a:solidFill>
                <a:latin typeface="Calibri" panose="020F0502020204030204" pitchFamily="34" charset="0"/>
                <a:cs typeface="Times New Roman" pitchFamily="18" charset="0"/>
              </a:rPr>
              <a:t> it will detect electrical waves reflecting the electrical activity in the heart. These electrical waves  may be as small as </a:t>
            </a:r>
            <a:r>
              <a:rPr lang="en-GB" altLang="en-GB" sz="2330" b="1" i="0" dirty="0">
                <a:solidFill>
                  <a:schemeClr val="accent2"/>
                </a:solidFill>
                <a:latin typeface="Calibri" panose="020F0502020204030204" pitchFamily="34" charset="0"/>
              </a:rPr>
              <a:t> 1 mv and are amplified, recorded on ECG paper / monitor / computer and stored</a:t>
            </a:r>
            <a:r>
              <a:rPr lang="en-GB" altLang="en-GB" sz="2330" b="1" i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sz="2330" b="1" i="0" dirty="0">
              <a:solidFill>
                <a:schemeClr val="accent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330" b="1" i="0" dirty="0">
                <a:solidFill>
                  <a:srgbClr val="00FFFF"/>
                </a:solidFill>
                <a:latin typeface="Calibri" panose="020F0502020204030204" pitchFamily="34" charset="0"/>
                <a:cs typeface="Times New Roman" pitchFamily="18" charset="0"/>
              </a:rPr>
              <a:t>A positive wave is recorded when depolarization is propagating towards the electrode or when repolarization is propagating away from the electrode.  </a:t>
            </a:r>
            <a:endParaRPr lang="en-US" sz="2330" b="1" i="0" dirty="0" smtClean="0">
              <a:solidFill>
                <a:srgbClr val="00FFFF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sz="2330" b="1" i="0" dirty="0">
              <a:solidFill>
                <a:srgbClr val="00FFFF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330" b="1" i="0" dirty="0">
                <a:solidFill>
                  <a:srgbClr val="FF9933"/>
                </a:solidFill>
                <a:latin typeface="Calibri" panose="020F0502020204030204" pitchFamily="34" charset="0"/>
                <a:cs typeface="Times New Roman" pitchFamily="18" charset="0"/>
              </a:rPr>
              <a:t>A negative wave is recorded when depolarization is propagating away from the electrode or when repolarization is propagating towards the electrode.</a:t>
            </a:r>
            <a:r>
              <a:rPr lang="en-US" sz="2330" b="1" i="0" dirty="0">
                <a:solidFill>
                  <a:srgbClr val="00FFFF"/>
                </a:solidFill>
                <a:latin typeface="Calibri" panose="020F0502020204030204" pitchFamily="34" charset="0"/>
                <a:cs typeface="Times New Roman" pitchFamily="18" charset="0"/>
              </a:rPr>
              <a:t>  </a:t>
            </a:r>
            <a:endParaRPr lang="en-US" sz="2330" b="1" i="0" dirty="0" smtClean="0">
              <a:solidFill>
                <a:srgbClr val="00FFFF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sz="2330" b="1" i="0" dirty="0">
              <a:solidFill>
                <a:srgbClr val="00FFFF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330" b="1" i="0" dirty="0">
                <a:solidFill>
                  <a:srgbClr val="66FF66"/>
                </a:solidFill>
                <a:latin typeface="Calibri" panose="020F0502020204030204" pitchFamily="34" charset="0"/>
                <a:cs typeface="Times New Roman" pitchFamily="18" charset="0"/>
              </a:rPr>
              <a:t>When there are no propagating potentials, no waves are recorded and the recording needle will be on the line of  zero potential, which is called the isoelectric line.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028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The </a:t>
            </a:r>
            <a:r>
              <a:rPr lang="en-GB" sz="5000" b="1" i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Electrocardiogram; (</a:t>
            </a:r>
            <a:r>
              <a:rPr lang="en-GB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ECG/EKG)</a:t>
            </a:r>
            <a:endParaRPr lang="en-GB" sz="50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578" name="Rectangle 2"/>
          <p:cNvSpPr>
            <a:spLocks noChangeArrowheads="1"/>
          </p:cNvSpPr>
          <p:nvPr/>
        </p:nvSpPr>
        <p:spPr bwMode="auto">
          <a:xfrm>
            <a:off x="4952047" y="152400"/>
            <a:ext cx="522065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i="0" dirty="0">
                <a:solidFill>
                  <a:schemeClr val="tx2"/>
                </a:solidFill>
                <a:latin typeface="Calibri" panose="020F0502020204030204" pitchFamily="34" charset="0"/>
              </a:rPr>
              <a:t>The active </a:t>
            </a:r>
            <a:br>
              <a:rPr lang="en-GB" sz="3600" b="1" i="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GB" sz="3600" b="1" i="0" dirty="0">
                <a:solidFill>
                  <a:schemeClr val="tx2"/>
                </a:solidFill>
                <a:latin typeface="Calibri" panose="020F0502020204030204" pitchFamily="34" charset="0"/>
              </a:rPr>
              <a:t>and reference electrodes</a:t>
            </a:r>
            <a:endParaRPr lang="en-GB" sz="36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14300" y="381000"/>
            <a:ext cx="472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Font typeface="Monotype Sorts"/>
              <a:buBlip>
                <a:blip r:embed="rId3"/>
              </a:buBlip>
            </a:pPr>
            <a:r>
              <a:rPr lang="en-US" altLang="en-US" sz="2600" b="1" i="0" dirty="0">
                <a:solidFill>
                  <a:srgbClr val="FF993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 recording an ECG, two electrodes are required.</a:t>
            </a:r>
            <a:r>
              <a:rPr lang="en-US" altLang="en-US" sz="2600" b="1" i="0" dirty="0">
                <a:solidFill>
                  <a:srgbClr val="00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 typeface="Monotype Sorts"/>
              <a:buBlip>
                <a:blip r:embed="rId3"/>
              </a:buBlip>
            </a:pPr>
            <a:endParaRPr lang="en-US" altLang="en-US" sz="2600" b="1" i="0" dirty="0">
              <a:solidFill>
                <a:srgbClr val="00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 typeface="Monotype Sorts"/>
              <a:buBlip>
                <a:blip r:embed="rId3"/>
              </a:buBlip>
            </a:pPr>
            <a:r>
              <a:rPr lang="en-US" altLang="en-US" sz="2600" b="1" i="0" dirty="0">
                <a:solidFill>
                  <a:srgbClr val="00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One of the them is the active electrode (also called searching electrode or exploring electrode) which is applied to a recoding point on the surface of the body.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 typeface="Monotype Sorts"/>
              <a:buNone/>
            </a:pPr>
            <a:endParaRPr lang="en-US" altLang="en-US" sz="2600" b="1" i="0" dirty="0">
              <a:solidFill>
                <a:srgbClr val="00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 typeface="Monotype Sorts"/>
              <a:buBlip>
                <a:blip r:embed="rId3"/>
              </a:buBlip>
            </a:pPr>
            <a:r>
              <a:rPr lang="en-US" altLang="en-US" sz="2600" b="1" i="0" dirty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other is the reference electrode which serves a reference to the active electrode.</a:t>
            </a:r>
            <a:r>
              <a:rPr lang="en-US" altLang="en-US" sz="2600" b="1" i="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600" b="1" i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47" y="1749742"/>
            <a:ext cx="5220653" cy="50320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626" name="Rectangle 2"/>
          <p:cNvSpPr>
            <a:spLocks noChangeArrowheads="1"/>
          </p:cNvSpPr>
          <p:nvPr/>
        </p:nvSpPr>
        <p:spPr bwMode="auto">
          <a:xfrm>
            <a:off x="0" y="914400"/>
            <a:ext cx="1028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Recording points</a:t>
            </a:r>
            <a:br>
              <a:rPr lang="en-GB" sz="5000" b="1" i="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GB" sz="5000" b="1" i="0" dirty="0">
                <a:solidFill>
                  <a:schemeClr val="tx2"/>
                </a:solidFill>
                <a:latin typeface="Calibri" panose="020F0502020204030204" pitchFamily="34" charset="0"/>
              </a:rPr>
              <a:t>on the body surface</a:t>
            </a:r>
            <a:endParaRPr lang="en-GB" sz="50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586627" name="Rectangle 3"/>
          <p:cNvSpPr>
            <a:spLocks noChangeArrowheads="1"/>
          </p:cNvSpPr>
          <p:nvPr/>
        </p:nvSpPr>
        <p:spPr bwMode="auto">
          <a:xfrm>
            <a:off x="342900" y="2895600"/>
            <a:ext cx="9448800" cy="304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800" b="1" i="0" dirty="0">
                <a:solidFill>
                  <a:srgbClr val="00FFFF"/>
                </a:solidFill>
                <a:latin typeface="Calibri" panose="020F0502020204030204" pitchFamily="34" charset="0"/>
                <a:cs typeface="Times New Roman" pitchFamily="18" charset="0"/>
              </a:rPr>
              <a:t>By convention, there are </a:t>
            </a:r>
            <a:r>
              <a:rPr lang="en-US" sz="2800" b="1" i="0" dirty="0">
                <a:solidFill>
                  <a:schemeClr val="accent2"/>
                </a:solidFill>
                <a:latin typeface="Calibri" panose="020F0502020204030204" pitchFamily="34" charset="0"/>
                <a:cs typeface="Times New Roman" pitchFamily="18" charset="0"/>
              </a:rPr>
              <a:t>nine standard</a:t>
            </a:r>
            <a:r>
              <a:rPr lang="en-US" sz="2800" b="1" i="0" dirty="0">
                <a:solidFill>
                  <a:srgbClr val="00FFFF"/>
                </a:solidFill>
                <a:latin typeface="Calibri" panose="020F0502020204030204" pitchFamily="34" charset="0"/>
                <a:cs typeface="Times New Roman" pitchFamily="18" charset="0"/>
              </a:rPr>
              <a:t> points on the surface of the body from which an ECG should be recorded.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endParaRPr lang="en-US" sz="2800" b="1" i="0" dirty="0">
              <a:solidFill>
                <a:srgbClr val="00FFFF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/>
            </a:pPr>
            <a:r>
              <a:rPr lang="en-US" sz="2800" b="1" i="0" dirty="0">
                <a:solidFill>
                  <a:srgbClr val="FF9933"/>
                </a:solidFill>
                <a:latin typeface="Calibri" panose="020F0502020204030204" pitchFamily="34" charset="0"/>
                <a:cs typeface="Times New Roman" pitchFamily="18" charset="0"/>
              </a:rPr>
              <a:t>Six points</a:t>
            </a:r>
            <a:r>
              <a:rPr lang="en-US" sz="2800" b="1" i="0" dirty="0">
                <a:solidFill>
                  <a:srgbClr val="00FFFF"/>
                </a:solidFill>
                <a:latin typeface="Calibri" panose="020F0502020204030204" pitchFamily="34" charset="0"/>
                <a:cs typeface="Times New Roman" pitchFamily="18" charset="0"/>
              </a:rPr>
              <a:t> are on the chest wall and the other </a:t>
            </a:r>
            <a:r>
              <a:rPr lang="en-US" sz="2800" b="1" i="0" dirty="0">
                <a:solidFill>
                  <a:srgbClr val="FF9933"/>
                </a:solidFill>
                <a:latin typeface="Calibri" panose="020F0502020204030204" pitchFamily="34" charset="0"/>
                <a:cs typeface="Times New Roman" pitchFamily="18" charset="0"/>
              </a:rPr>
              <a:t>three </a:t>
            </a:r>
            <a:r>
              <a:rPr lang="en-US" sz="2800" b="1" i="0" dirty="0">
                <a:solidFill>
                  <a:srgbClr val="00FFFF"/>
                </a:solidFill>
                <a:latin typeface="Calibri" panose="020F0502020204030204" pitchFamily="34" charset="0"/>
                <a:cs typeface="Times New Roman" pitchFamily="18" charset="0"/>
              </a:rPr>
              <a:t>points are on the limbs.</a:t>
            </a:r>
            <a:r>
              <a:rPr lang="en-US" sz="2800" b="1" i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674" name="Rectangle 2"/>
          <p:cNvSpPr>
            <a:spLocks noChangeArrowheads="1"/>
          </p:cNvSpPr>
          <p:nvPr/>
        </p:nvSpPr>
        <p:spPr bwMode="auto">
          <a:xfrm>
            <a:off x="6187439" y="0"/>
            <a:ext cx="3909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="1" i="0" dirty="0">
                <a:solidFill>
                  <a:schemeClr val="tx2"/>
                </a:solidFill>
                <a:latin typeface="Calibri" panose="020F0502020204030204" pitchFamily="34" charset="0"/>
              </a:rPr>
              <a:t>Chest points</a:t>
            </a:r>
            <a:endParaRPr lang="en-GB" sz="40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14300" y="152400"/>
            <a:ext cx="533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Font typeface="Monotype Sorts"/>
              <a:buBlip>
                <a:blip r:embed="rId3"/>
              </a:buBlip>
            </a:pPr>
            <a:r>
              <a:rPr lang="en-US" altLang="en-US" sz="2100" b="1" i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V</a:t>
            </a:r>
            <a:r>
              <a:rPr lang="en-US" altLang="en-US" sz="2100" b="1" i="0" baseline="-300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1</a:t>
            </a:r>
            <a:r>
              <a:rPr lang="en-US" altLang="en-US" sz="2100" b="1" i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: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at the right fourth </a:t>
            </a:r>
            <a:r>
              <a:rPr lang="en-US" altLang="en-US" sz="2100" b="1" i="0" dirty="0" err="1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intercostals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space near the sternum.</a:t>
            </a:r>
            <a:endParaRPr lang="ar-BH" altLang="en-US" sz="2100" b="1" i="0" dirty="0">
              <a:solidFill>
                <a:srgbClr val="00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 typeface="Monotype Sorts"/>
              <a:buBlip>
                <a:blip r:embed="rId3"/>
              </a:buBlip>
            </a:pPr>
            <a:r>
              <a:rPr lang="en-US" altLang="en-US" sz="2100" b="1" i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V</a:t>
            </a:r>
            <a:r>
              <a:rPr lang="en-US" altLang="en-US" sz="2100" b="1" i="0" baseline="-300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2</a:t>
            </a:r>
            <a:r>
              <a:rPr lang="en-US" altLang="en-US" sz="2100" b="1" i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: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at the left fourth </a:t>
            </a:r>
            <a:r>
              <a:rPr lang="en-US" altLang="en-US" sz="2100" b="1" i="0" dirty="0" err="1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intercostals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space near the sternum.</a:t>
            </a:r>
            <a:endParaRPr lang="ar-BH" altLang="en-US" sz="2100" b="1" i="0" dirty="0">
              <a:solidFill>
                <a:srgbClr val="00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 typeface="Monotype Sorts"/>
              <a:buBlip>
                <a:blip r:embed="rId3"/>
              </a:buBlip>
            </a:pPr>
            <a:r>
              <a:rPr lang="en-US" altLang="en-US" sz="2100" b="1" i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V</a:t>
            </a:r>
            <a:r>
              <a:rPr lang="en-US" altLang="en-US" sz="2100" b="1" i="0" baseline="-300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3</a:t>
            </a:r>
            <a:r>
              <a:rPr lang="en-US" altLang="en-US" sz="2100" b="1" i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: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midway between V</a:t>
            </a:r>
            <a:r>
              <a:rPr lang="en-US" altLang="en-US" sz="2100" b="1" i="0" baseline="-3000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2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and V</a:t>
            </a:r>
            <a:r>
              <a:rPr lang="en-US" altLang="en-US" sz="2100" b="1" i="0" baseline="-3000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4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.</a:t>
            </a:r>
            <a:endParaRPr lang="ar-BH" altLang="en-US" sz="2100" b="1" i="0" dirty="0">
              <a:solidFill>
                <a:srgbClr val="00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 typeface="Monotype Sorts"/>
              <a:buBlip>
                <a:blip r:embed="rId3"/>
              </a:buBlip>
            </a:pPr>
            <a:r>
              <a:rPr lang="en-US" altLang="en-US" sz="2100" b="1" i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V</a:t>
            </a:r>
            <a:r>
              <a:rPr lang="en-US" altLang="en-US" sz="2100" b="1" i="0" baseline="-300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4</a:t>
            </a:r>
            <a:r>
              <a:rPr lang="en-US" altLang="en-US" sz="2100" b="1" i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: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at the left fifth </a:t>
            </a:r>
            <a:r>
              <a:rPr lang="en-US" altLang="en-US" sz="2100" b="1" i="0" dirty="0" err="1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intercostals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space at the </a:t>
            </a:r>
            <a:r>
              <a:rPr lang="en-US" altLang="en-US" sz="2100" b="1" i="0" dirty="0" err="1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midcalvicular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line.</a:t>
            </a:r>
            <a:endParaRPr lang="ar-BH" altLang="en-US" sz="2100" b="1" i="0" dirty="0">
              <a:solidFill>
                <a:srgbClr val="00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 typeface="Monotype Sorts"/>
              <a:buBlip>
                <a:blip r:embed="rId3"/>
              </a:buBlip>
            </a:pPr>
            <a:r>
              <a:rPr lang="en-US" altLang="en-US" sz="2100" b="1" i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V</a:t>
            </a:r>
            <a:r>
              <a:rPr lang="en-US" altLang="en-US" sz="2100" b="1" i="0" baseline="-300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5</a:t>
            </a:r>
            <a:r>
              <a:rPr lang="en-US" altLang="en-US" sz="2100" b="1" i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: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at the left fifth </a:t>
            </a:r>
            <a:r>
              <a:rPr lang="en-US" altLang="en-US" sz="2100" b="1" i="0" dirty="0" err="1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intercostals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space at the anterior axillary line.</a:t>
            </a:r>
            <a:endParaRPr lang="ar-BH" altLang="en-US" sz="2100" b="1" i="0" dirty="0">
              <a:solidFill>
                <a:srgbClr val="00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 typeface="Monotype Sorts"/>
              <a:buBlip>
                <a:blip r:embed="rId3"/>
              </a:buBlip>
            </a:pPr>
            <a:r>
              <a:rPr lang="en-US" altLang="en-US" sz="2100" b="1" i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V</a:t>
            </a:r>
            <a:r>
              <a:rPr lang="en-US" altLang="en-US" sz="2100" b="1" i="0" baseline="-300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6</a:t>
            </a:r>
            <a:r>
              <a:rPr lang="en-US" altLang="en-US" sz="2100" b="1" i="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: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at the left fifth </a:t>
            </a:r>
            <a:r>
              <a:rPr lang="en-US" altLang="en-US" sz="2100" b="1" i="0" dirty="0" err="1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intercostals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space at the </a:t>
            </a:r>
            <a:r>
              <a:rPr lang="en-US" altLang="en-US" sz="2100" b="1" i="0" dirty="0" err="1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midaxillary</a:t>
            </a:r>
            <a:r>
              <a:rPr lang="en-US" altLang="en-US" sz="2100" b="1" i="0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line.</a:t>
            </a:r>
          </a:p>
        </p:txBody>
      </p:sp>
      <p:pic>
        <p:nvPicPr>
          <p:cNvPr id="5" name="Picture 2" descr="lead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91000"/>
            <a:ext cx="5540045" cy="252618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838200"/>
            <a:ext cx="3909060" cy="34671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026" name="Picture 2" descr="Image result for picture for the anatomical position of the he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419600"/>
            <a:ext cx="3038475" cy="22812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 rot="3258307">
            <a:off x="7930252" y="5435199"/>
            <a:ext cx="867058" cy="1204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Diagonal">
  <a:themeElements>
    <a:clrScheme name="1_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1_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Designs\Blue Diagonal.pot</Template>
  <TotalTime>16347</TotalTime>
  <Words>1536</Words>
  <Application>Microsoft Office PowerPoint</Application>
  <PresentationFormat>35mm Slides</PresentationFormat>
  <Paragraphs>208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Blue Diagonal</vt:lpstr>
      <vt:lpstr>1_Blue Diagonal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PHYSIOLOGY</dc:title>
  <dc:creator>Authorized User</dc:creator>
  <cp:lastModifiedBy>Dell</cp:lastModifiedBy>
  <cp:revision>1265</cp:revision>
  <cp:lastPrinted>1999-02-22T15:28:22Z</cp:lastPrinted>
  <dcterms:created xsi:type="dcterms:W3CDTF">1997-10-10T11:48:30Z</dcterms:created>
  <dcterms:modified xsi:type="dcterms:W3CDTF">2017-03-01T08:36:52Z</dcterms:modified>
</cp:coreProperties>
</file>