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2" r:id="rId3"/>
  </p:sldMasterIdLst>
  <p:notesMasterIdLst>
    <p:notesMasterId r:id="rId54"/>
  </p:notesMasterIdLst>
  <p:handoutMasterIdLst>
    <p:handoutMasterId r:id="rId55"/>
  </p:handoutMasterIdLst>
  <p:sldIdLst>
    <p:sldId id="629" r:id="rId4"/>
    <p:sldId id="588" r:id="rId5"/>
    <p:sldId id="589" r:id="rId6"/>
    <p:sldId id="654" r:id="rId7"/>
    <p:sldId id="678" r:id="rId8"/>
    <p:sldId id="652" r:id="rId9"/>
    <p:sldId id="630" r:id="rId10"/>
    <p:sldId id="653" r:id="rId11"/>
    <p:sldId id="660" r:id="rId12"/>
    <p:sldId id="640" r:id="rId13"/>
    <p:sldId id="655" r:id="rId14"/>
    <p:sldId id="661" r:id="rId15"/>
    <p:sldId id="657" r:id="rId16"/>
    <p:sldId id="590" r:id="rId17"/>
    <p:sldId id="662" r:id="rId18"/>
    <p:sldId id="591" r:id="rId19"/>
    <p:sldId id="677" r:id="rId20"/>
    <p:sldId id="592" r:id="rId21"/>
    <p:sldId id="663" r:id="rId22"/>
    <p:sldId id="593" r:id="rId23"/>
    <p:sldId id="594" r:id="rId24"/>
    <p:sldId id="595" r:id="rId25"/>
    <p:sldId id="596" r:id="rId26"/>
    <p:sldId id="600" r:id="rId27"/>
    <p:sldId id="609" r:id="rId28"/>
    <p:sldId id="610" r:id="rId29"/>
    <p:sldId id="649" r:id="rId30"/>
    <p:sldId id="664" r:id="rId31"/>
    <p:sldId id="665" r:id="rId32"/>
    <p:sldId id="666" r:id="rId33"/>
    <p:sldId id="667" r:id="rId34"/>
    <p:sldId id="669" r:id="rId35"/>
    <p:sldId id="670" r:id="rId36"/>
    <p:sldId id="668" r:id="rId37"/>
    <p:sldId id="605" r:id="rId38"/>
    <p:sldId id="606" r:id="rId39"/>
    <p:sldId id="607" r:id="rId40"/>
    <p:sldId id="608" r:id="rId41"/>
    <p:sldId id="671" r:id="rId42"/>
    <p:sldId id="672" r:id="rId43"/>
    <p:sldId id="673" r:id="rId44"/>
    <p:sldId id="674" r:id="rId45"/>
    <p:sldId id="616" r:id="rId46"/>
    <p:sldId id="675" r:id="rId47"/>
    <p:sldId id="613" r:id="rId48"/>
    <p:sldId id="676" r:id="rId49"/>
    <p:sldId id="634" r:id="rId50"/>
    <p:sldId id="635" r:id="rId51"/>
    <p:sldId id="650" r:id="rId52"/>
    <p:sldId id="679" r:id="rId53"/>
  </p:sldIdLst>
  <p:sldSz cx="10287000" cy="6858000" type="35mm"/>
  <p:notesSz cx="6856413" cy="9234488"/>
  <p:defaultTextStyle>
    <a:defPPr>
      <a:defRPr lang="en-US"/>
    </a:defPPr>
    <a:lvl1pPr algn="l" rtl="0" eaLnBrk="0" fontAlgn="base" hangingPunct="0">
      <a:spcBef>
        <a:spcPct val="0"/>
      </a:spcBef>
      <a:spcAft>
        <a:spcPct val="0"/>
      </a:spcAft>
      <a:defRPr sz="2000" kern="1200">
        <a:solidFill>
          <a:schemeClr val="folHlink"/>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folHlink"/>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folHlink"/>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folHlink"/>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folHlink"/>
        </a:solidFill>
        <a:latin typeface="Times New Roman" panose="02020603050405020304" pitchFamily="18" charset="0"/>
        <a:ea typeface="+mn-ea"/>
        <a:cs typeface="+mn-cs"/>
      </a:defRPr>
    </a:lvl5pPr>
    <a:lvl6pPr marL="2286000" algn="l" defTabSz="914400" rtl="0" eaLnBrk="1" latinLnBrk="0" hangingPunct="1">
      <a:defRPr sz="2000" kern="1200">
        <a:solidFill>
          <a:schemeClr val="folHlink"/>
        </a:solidFill>
        <a:latin typeface="Times New Roman" panose="02020603050405020304" pitchFamily="18" charset="0"/>
        <a:ea typeface="+mn-ea"/>
        <a:cs typeface="+mn-cs"/>
      </a:defRPr>
    </a:lvl6pPr>
    <a:lvl7pPr marL="2743200" algn="l" defTabSz="914400" rtl="0" eaLnBrk="1" latinLnBrk="0" hangingPunct="1">
      <a:defRPr sz="2000" kern="1200">
        <a:solidFill>
          <a:schemeClr val="folHlink"/>
        </a:solidFill>
        <a:latin typeface="Times New Roman" panose="02020603050405020304" pitchFamily="18" charset="0"/>
        <a:ea typeface="+mn-ea"/>
        <a:cs typeface="+mn-cs"/>
      </a:defRPr>
    </a:lvl7pPr>
    <a:lvl8pPr marL="3200400" algn="l" defTabSz="914400" rtl="0" eaLnBrk="1" latinLnBrk="0" hangingPunct="1">
      <a:defRPr sz="2000" kern="1200">
        <a:solidFill>
          <a:schemeClr val="folHlink"/>
        </a:solidFill>
        <a:latin typeface="Times New Roman" panose="02020603050405020304" pitchFamily="18" charset="0"/>
        <a:ea typeface="+mn-ea"/>
        <a:cs typeface="+mn-cs"/>
      </a:defRPr>
    </a:lvl8pPr>
    <a:lvl9pPr marL="3657600" algn="l" defTabSz="914400" rtl="0" eaLnBrk="1" latinLnBrk="0" hangingPunct="1">
      <a:defRPr sz="2000" kern="1200">
        <a:solidFill>
          <a:schemeClr val="folHlink"/>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256">
          <p15:clr>
            <a:srgbClr val="A4A3A4"/>
          </p15:clr>
        </p15:guide>
        <p15:guide id="2" pos="3216">
          <p15:clr>
            <a:srgbClr val="A4A3A4"/>
          </p15:clr>
        </p15:guide>
      </p15:sldGuideLst>
    </p:ext>
    <p:ext uri="{2D200454-40CA-4A62-9FC3-DE9A4176ACB9}">
      <p15:notesGuideLst xmlns=""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FF00"/>
    <a:srgbClr val="00FFFF"/>
    <a:srgbClr val="FF66FF"/>
    <a:srgbClr val="FF6600"/>
    <a:srgbClr val="FF3300"/>
    <a:srgbClr val="000099"/>
    <a:srgbClr val="000066"/>
    <a:srgbClr val="99FF33"/>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70" autoAdjust="0"/>
    <p:restoredTop sz="94697" autoAdjust="0"/>
  </p:normalViewPr>
  <p:slideViewPr>
    <p:cSldViewPr>
      <p:cViewPr>
        <p:scale>
          <a:sx n="60" d="100"/>
          <a:sy n="60" d="100"/>
        </p:scale>
        <p:origin x="-90" y="-348"/>
      </p:cViewPr>
      <p:guideLst>
        <p:guide orient="horz" pos="2256"/>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42"/>
    </p:cViewPr>
  </p:sorterViewPr>
  <p:notesViewPr>
    <p:cSldViewPr>
      <p:cViewPr varScale="1">
        <p:scale>
          <a:sx n="42" d="100"/>
          <a:sy n="42" d="100"/>
        </p:scale>
        <p:origin x="-1338" y="-81"/>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532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175" y="-33338"/>
            <a:ext cx="2973388"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smtClean="0">
                <a:solidFill>
                  <a:srgbClr val="800000"/>
                </a:solidFill>
              </a:defRPr>
            </a:lvl1pPr>
          </a:lstStyle>
          <a:p>
            <a:pPr>
              <a:defRPr/>
            </a:pPr>
            <a:endParaRPr lang="en-US"/>
          </a:p>
        </p:txBody>
      </p:sp>
      <p:sp>
        <p:nvSpPr>
          <p:cNvPr id="2051" name="Rectangle 3"/>
          <p:cNvSpPr>
            <a:spLocks noGrp="1" noChangeArrowheads="1"/>
          </p:cNvSpPr>
          <p:nvPr>
            <p:ph type="dt" idx="1"/>
          </p:nvPr>
        </p:nvSpPr>
        <p:spPr bwMode="auto">
          <a:xfrm>
            <a:off x="3884613" y="-33338"/>
            <a:ext cx="2973387"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smtClean="0">
                <a:solidFill>
                  <a:srgbClr val="800000"/>
                </a:solidFill>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808038" y="660400"/>
            <a:ext cx="5238750" cy="349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2813" y="4387850"/>
            <a:ext cx="5029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175" y="8807450"/>
            <a:ext cx="2973388"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smtClean="0">
                <a:solidFill>
                  <a:srgbClr val="800000"/>
                </a:solidFill>
              </a:defRPr>
            </a:lvl1pPr>
          </a:lstStyle>
          <a:p>
            <a:pPr>
              <a:defRPr/>
            </a:pPr>
            <a:endParaRPr lang="en-US"/>
          </a:p>
        </p:txBody>
      </p:sp>
      <p:sp>
        <p:nvSpPr>
          <p:cNvPr id="2055" name="Rectangle 7"/>
          <p:cNvSpPr>
            <a:spLocks noGrp="1" noChangeArrowheads="1"/>
          </p:cNvSpPr>
          <p:nvPr>
            <p:ph type="sldNum" sz="quarter" idx="5"/>
          </p:nvPr>
        </p:nvSpPr>
        <p:spPr bwMode="auto">
          <a:xfrm>
            <a:off x="3884613" y="8807450"/>
            <a:ext cx="2973387"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solidFill>
                  <a:srgbClr val="800000"/>
                </a:solidFill>
                <a:cs typeface="Times New Roman" panose="02020603050405020304" pitchFamily="18" charset="0"/>
              </a:defRPr>
            </a:lvl1pPr>
          </a:lstStyle>
          <a:p>
            <a:fld id="{25698681-E38B-4113-B7C8-2183B8FBBC7B}" type="slidenum">
              <a:rPr lang="ar-BH" altLang="en-US"/>
              <a:pPr/>
              <a:t>‹#›</a:t>
            </a:fld>
            <a:endParaRPr lang="en-US" altLang="en-US"/>
          </a:p>
        </p:txBody>
      </p:sp>
    </p:spTree>
    <p:extLst>
      <p:ext uri="{BB962C8B-B14F-4D97-AF65-F5344CB8AC3E}">
        <p14:creationId xmlns:p14="http://schemas.microsoft.com/office/powerpoint/2010/main" val="3903864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60AC0309-B4B3-4C10-8EE0-73B9C4855DE5}" type="slidenum">
              <a:rPr lang="ar-BH" altLang="en-US" sz="1000">
                <a:solidFill>
                  <a:srgbClr val="800000"/>
                </a:solidFill>
              </a:rPr>
              <a:pPr/>
              <a:t>1</a:t>
            </a:fld>
            <a:endParaRPr lang="en-US" altLang="en-US" sz="1000">
              <a:solidFill>
                <a:srgbClr val="8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27203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10</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52419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11</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52419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12</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14169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13</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5241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1E7F005C-EBC2-44CC-9CD9-A71B9D4AEB54}" type="slidenum">
              <a:rPr lang="ar-BH" altLang="en-US" sz="1000">
                <a:solidFill>
                  <a:srgbClr val="800000"/>
                </a:solidFill>
              </a:rPr>
              <a:pPr/>
              <a:t>14</a:t>
            </a:fld>
            <a:endParaRPr lang="en-US" altLang="en-US" sz="1000">
              <a:solidFill>
                <a:srgbClr val="8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12985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1E7F005C-EBC2-44CC-9CD9-A71B9D4AEB54}" type="slidenum">
              <a:rPr lang="ar-BH" altLang="en-US" sz="1000">
                <a:solidFill>
                  <a:srgbClr val="800000"/>
                </a:solidFill>
              </a:rPr>
              <a:pPr/>
              <a:t>15</a:t>
            </a:fld>
            <a:endParaRPr lang="en-US" altLang="en-US" sz="1000">
              <a:solidFill>
                <a:srgbClr val="8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15809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FB8B9354-62EA-4348-BC09-E92F4FEE3045}" type="slidenum">
              <a:rPr lang="ar-BH" altLang="en-US" sz="1000">
                <a:solidFill>
                  <a:srgbClr val="800000"/>
                </a:solidFill>
              </a:rPr>
              <a:pPr/>
              <a:t>16</a:t>
            </a:fld>
            <a:endParaRPr lang="en-US" altLang="en-US" sz="1000">
              <a:solidFill>
                <a:srgbClr val="8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37205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FB8B9354-62EA-4348-BC09-E92F4FEE3045}" type="slidenum">
              <a:rPr lang="ar-BH" altLang="en-US" sz="1000">
                <a:solidFill>
                  <a:srgbClr val="800000"/>
                </a:solidFill>
              </a:rPr>
              <a:pPr/>
              <a:t>17</a:t>
            </a:fld>
            <a:endParaRPr lang="en-US" altLang="en-US" sz="1000">
              <a:solidFill>
                <a:srgbClr val="8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37205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AA2B4798-D2D6-4A5A-B30E-10FCE75780FE}" type="slidenum">
              <a:rPr lang="ar-BH" altLang="en-US" sz="1000">
                <a:solidFill>
                  <a:srgbClr val="800000"/>
                </a:solidFill>
              </a:rPr>
              <a:pPr/>
              <a:t>18</a:t>
            </a:fld>
            <a:endParaRPr lang="en-US" altLang="en-US" sz="1000">
              <a:solidFill>
                <a:srgbClr val="800000"/>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43938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BD694190-5C63-426F-95E8-0137BE33C57B}" type="slidenum">
              <a:rPr lang="ar-BH" altLang="en-US" sz="1000">
                <a:solidFill>
                  <a:srgbClr val="800000"/>
                </a:solidFill>
              </a:rPr>
              <a:pPr/>
              <a:t>19</a:t>
            </a:fld>
            <a:endParaRPr lang="en-US" altLang="en-US" sz="1000">
              <a:solidFill>
                <a:srgbClr val="800000"/>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7432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B356C933-864E-4B52-8DAC-0385005E5D62}" type="slidenum">
              <a:rPr lang="ar-BH" altLang="en-US" sz="1000">
                <a:solidFill>
                  <a:srgbClr val="800000"/>
                </a:solidFill>
              </a:rPr>
              <a:pPr/>
              <a:t>2</a:t>
            </a:fld>
            <a:endParaRPr lang="en-US" altLang="en-US" sz="1000">
              <a:solidFill>
                <a:srgbClr val="8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12039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BD694190-5C63-426F-95E8-0137BE33C57B}" type="slidenum">
              <a:rPr lang="ar-BH" altLang="en-US" sz="1000">
                <a:solidFill>
                  <a:srgbClr val="800000"/>
                </a:solidFill>
              </a:rPr>
              <a:pPr/>
              <a:t>20</a:t>
            </a:fld>
            <a:endParaRPr lang="en-US" altLang="en-US" sz="1000">
              <a:solidFill>
                <a:srgbClr val="800000"/>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74323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7C749C74-E609-41E5-A927-B579DDC485DC}" type="slidenum">
              <a:rPr lang="ar-BH" altLang="en-US" sz="1000">
                <a:solidFill>
                  <a:srgbClr val="800000"/>
                </a:solidFill>
              </a:rPr>
              <a:pPr/>
              <a:t>21</a:t>
            </a:fld>
            <a:endParaRPr lang="en-US" altLang="en-US" sz="1000">
              <a:solidFill>
                <a:srgbClr val="8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11395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93E9C25F-9776-4892-8C2E-2FF96B8E08ED}" type="slidenum">
              <a:rPr lang="ar-BH" altLang="en-US" sz="1000">
                <a:solidFill>
                  <a:srgbClr val="800000"/>
                </a:solidFill>
              </a:rPr>
              <a:pPr/>
              <a:t>22</a:t>
            </a:fld>
            <a:endParaRPr lang="en-US" altLang="en-US" sz="1000">
              <a:solidFill>
                <a:srgbClr val="8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68496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DAD30DAD-CCDC-4818-BAA1-695D824A45FE}" type="slidenum">
              <a:rPr lang="ar-BH" altLang="en-US" sz="1000">
                <a:solidFill>
                  <a:srgbClr val="800000"/>
                </a:solidFill>
              </a:rPr>
              <a:pPr/>
              <a:t>23</a:t>
            </a:fld>
            <a:endParaRPr lang="en-US" altLang="en-US" sz="1000">
              <a:solidFill>
                <a:srgbClr val="8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02178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24</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29132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27</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45118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42E6ED9-7879-4A77-814A-EB4E883C64F7}" type="slidenum">
              <a:rPr lang="ar-BH" altLang="en-US" sz="1000">
                <a:solidFill>
                  <a:srgbClr val="800000"/>
                </a:solidFill>
              </a:rPr>
              <a:pPr/>
              <a:t>28</a:t>
            </a:fld>
            <a:endParaRPr lang="en-US" altLang="en-US" sz="1000">
              <a:solidFill>
                <a:srgbClr val="8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56389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29</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45118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42E6ED9-7879-4A77-814A-EB4E883C64F7}" type="slidenum">
              <a:rPr lang="ar-BH" altLang="en-US" sz="1000">
                <a:solidFill>
                  <a:srgbClr val="800000"/>
                </a:solidFill>
              </a:rPr>
              <a:pPr/>
              <a:t>30</a:t>
            </a:fld>
            <a:endParaRPr lang="en-US" altLang="en-US" sz="1000">
              <a:solidFill>
                <a:srgbClr val="8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56389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42E6ED9-7879-4A77-814A-EB4E883C64F7}" type="slidenum">
              <a:rPr lang="ar-BH" altLang="en-US" sz="1000">
                <a:solidFill>
                  <a:srgbClr val="800000"/>
                </a:solidFill>
              </a:rPr>
              <a:pPr/>
              <a:t>31</a:t>
            </a:fld>
            <a:endParaRPr lang="en-US" altLang="en-US" sz="1000">
              <a:solidFill>
                <a:srgbClr val="8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5638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42E6ED9-7879-4A77-814A-EB4E883C64F7}" type="slidenum">
              <a:rPr lang="ar-BH" altLang="en-US" sz="1000">
                <a:solidFill>
                  <a:srgbClr val="800000"/>
                </a:solidFill>
              </a:rPr>
              <a:pPr/>
              <a:t>3</a:t>
            </a:fld>
            <a:endParaRPr lang="en-US" altLang="en-US" sz="1000">
              <a:solidFill>
                <a:srgbClr val="8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76322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0AC27191-8DF0-4543-B0FD-806644286984}" type="slidenum">
              <a:rPr lang="ar-BH" altLang="en-US" sz="1000">
                <a:solidFill>
                  <a:srgbClr val="800000"/>
                </a:solidFill>
              </a:rPr>
              <a:pPr/>
              <a:t>43</a:t>
            </a:fld>
            <a:endParaRPr lang="en-US" altLang="en-US" sz="1000">
              <a:solidFill>
                <a:srgbClr val="8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9595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0AC27191-8DF0-4543-B0FD-806644286984}" type="slidenum">
              <a:rPr lang="ar-BH" altLang="en-US" sz="1000">
                <a:solidFill>
                  <a:srgbClr val="800000"/>
                </a:solidFill>
              </a:rPr>
              <a:pPr/>
              <a:t>44</a:t>
            </a:fld>
            <a:endParaRPr lang="en-US" altLang="en-US" sz="1000">
              <a:solidFill>
                <a:srgbClr val="8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9595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126820B6-A7FF-4E0C-AF6B-23FB4B24AEF7}" type="slidenum">
              <a:rPr lang="ar-BH" altLang="en-US" sz="1000">
                <a:solidFill>
                  <a:srgbClr val="800000"/>
                </a:solidFill>
              </a:rPr>
              <a:pPr/>
              <a:t>45</a:t>
            </a:fld>
            <a:endParaRPr lang="en-US" altLang="en-US" sz="1000">
              <a:solidFill>
                <a:srgbClr val="8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68322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126820B6-A7FF-4E0C-AF6B-23FB4B24AEF7}" type="slidenum">
              <a:rPr lang="ar-BH" altLang="en-US" sz="1000">
                <a:solidFill>
                  <a:srgbClr val="800000"/>
                </a:solidFill>
              </a:rPr>
              <a:pPr/>
              <a:t>46</a:t>
            </a:fld>
            <a:endParaRPr lang="en-US" altLang="en-US" sz="1000">
              <a:solidFill>
                <a:srgbClr val="8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68322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A9D29059-8846-43BC-B156-65B45529E264}" type="slidenum">
              <a:rPr lang="ar-BH" altLang="en-US" sz="1000">
                <a:solidFill>
                  <a:srgbClr val="800000"/>
                </a:solidFill>
              </a:rPr>
              <a:pPr/>
              <a:t>47</a:t>
            </a:fld>
            <a:endParaRPr lang="en-US" altLang="en-US" sz="1000">
              <a:solidFill>
                <a:srgbClr val="8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66249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A9D29059-8846-43BC-B156-65B45529E264}" type="slidenum">
              <a:rPr lang="ar-BH" altLang="en-US" sz="1000">
                <a:solidFill>
                  <a:srgbClr val="800000"/>
                </a:solidFill>
              </a:rPr>
              <a:pPr/>
              <a:t>48</a:t>
            </a:fld>
            <a:endParaRPr lang="en-US" altLang="en-US" sz="1000">
              <a:solidFill>
                <a:srgbClr val="8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16382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1F7EA4E2-485F-4EFE-AD45-698AD0015BD9}" type="slidenum">
              <a:rPr lang="ar-BH" altLang="en-US" sz="1000">
                <a:solidFill>
                  <a:srgbClr val="800000"/>
                </a:solidFill>
              </a:rPr>
              <a:pPr/>
              <a:t>49</a:t>
            </a:fld>
            <a:endParaRPr lang="en-US" altLang="en-US" sz="1000">
              <a:solidFill>
                <a:srgbClr val="8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06228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1F7EA4E2-485F-4EFE-AD45-698AD0015BD9}" type="slidenum">
              <a:rPr lang="ar-BH" altLang="en-US" sz="1000">
                <a:solidFill>
                  <a:srgbClr val="800000"/>
                </a:solidFill>
              </a:rPr>
              <a:pPr/>
              <a:t>50</a:t>
            </a:fld>
            <a:endParaRPr lang="en-US" altLang="en-US" sz="1000">
              <a:solidFill>
                <a:srgbClr val="8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06228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42E6ED9-7879-4A77-814A-EB4E883C64F7}" type="slidenum">
              <a:rPr lang="ar-BH" altLang="en-US" sz="1000">
                <a:solidFill>
                  <a:srgbClr val="800000"/>
                </a:solidFill>
              </a:rPr>
              <a:pPr/>
              <a:t>4</a:t>
            </a:fld>
            <a:endParaRPr lang="en-US" altLang="en-US" sz="1000">
              <a:solidFill>
                <a:srgbClr val="8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56389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42E6ED9-7879-4A77-814A-EB4E883C64F7}" type="slidenum">
              <a:rPr lang="ar-BH" altLang="en-US" sz="1000">
                <a:solidFill>
                  <a:srgbClr val="800000"/>
                </a:solidFill>
              </a:rPr>
              <a:pPr/>
              <a:t>5</a:t>
            </a:fld>
            <a:endParaRPr lang="en-US" altLang="en-US" sz="1000">
              <a:solidFill>
                <a:srgbClr val="8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5638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42E6ED9-7879-4A77-814A-EB4E883C64F7}" type="slidenum">
              <a:rPr lang="ar-BH" altLang="en-US" sz="1000">
                <a:solidFill>
                  <a:srgbClr val="800000"/>
                </a:solidFill>
              </a:rPr>
              <a:pPr/>
              <a:t>6</a:t>
            </a:fld>
            <a:endParaRPr lang="en-US" altLang="en-US" sz="1000">
              <a:solidFill>
                <a:srgbClr val="8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5638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42E6ED9-7879-4A77-814A-EB4E883C64F7}" type="slidenum">
              <a:rPr lang="ar-BH" altLang="en-US" sz="1000">
                <a:solidFill>
                  <a:srgbClr val="800000"/>
                </a:solidFill>
              </a:rPr>
              <a:pPr/>
              <a:t>7</a:t>
            </a:fld>
            <a:endParaRPr lang="en-US" altLang="en-US" sz="1000">
              <a:solidFill>
                <a:srgbClr val="8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563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42E6ED9-7879-4A77-814A-EB4E883C64F7}" type="slidenum">
              <a:rPr lang="ar-BH" altLang="en-US" sz="1000">
                <a:solidFill>
                  <a:srgbClr val="800000"/>
                </a:solidFill>
              </a:rPr>
              <a:pPr/>
              <a:t>8</a:t>
            </a:fld>
            <a:endParaRPr lang="en-US" altLang="en-US" sz="1000">
              <a:solidFill>
                <a:srgbClr val="8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5638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42E6ED9-7879-4A77-814A-EB4E883C64F7}" type="slidenum">
              <a:rPr lang="ar-BH" altLang="en-US" sz="1000">
                <a:solidFill>
                  <a:srgbClr val="800000"/>
                </a:solidFill>
              </a:rPr>
              <a:pPr/>
              <a:t>9</a:t>
            </a:fld>
            <a:endParaRPr lang="en-US" altLang="en-US" sz="1000">
              <a:solidFill>
                <a:srgbClr val="8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1585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539288" cy="6173788"/>
            <a:chOff x="0" y="0"/>
            <a:chExt cx="5341" cy="3889"/>
          </a:xfrm>
        </p:grpSpPr>
        <p:sp>
          <p:nvSpPr>
            <p:cNvPr id="5"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3079"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580B3C5E-AB84-4CA8-855F-973C4433D3A9}" type="slidenum">
              <a:rPr lang="ar-BH" altLang="en-US"/>
              <a:pPr/>
              <a:t>‹#›</a:t>
            </a:fld>
            <a:endParaRPr lang="en-US" altLang="en-US"/>
          </a:p>
        </p:txBody>
      </p:sp>
    </p:spTree>
    <p:extLst>
      <p:ext uri="{BB962C8B-B14F-4D97-AF65-F5344CB8AC3E}">
        <p14:creationId xmlns:p14="http://schemas.microsoft.com/office/powerpoint/2010/main" val="20806878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E6AB9BD9-1D27-459F-B101-18DD55420400}" type="slidenum">
              <a:rPr lang="ar-BH" altLang="en-US"/>
              <a:pPr/>
              <a:t>‹#›</a:t>
            </a:fld>
            <a:endParaRPr lang="en-US" altLang="en-US"/>
          </a:p>
        </p:txBody>
      </p:sp>
    </p:spTree>
    <p:extLst>
      <p:ext uri="{BB962C8B-B14F-4D97-AF65-F5344CB8AC3E}">
        <p14:creationId xmlns:p14="http://schemas.microsoft.com/office/powerpoint/2010/main" val="233262780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6CB1CABB-98AA-4D40-BB52-2340690ABD66}" type="slidenum">
              <a:rPr lang="ar-BH" altLang="en-US"/>
              <a:pPr/>
              <a:t>‹#›</a:t>
            </a:fld>
            <a:endParaRPr lang="en-US" altLang="en-US"/>
          </a:p>
        </p:txBody>
      </p:sp>
    </p:spTree>
    <p:extLst>
      <p:ext uri="{BB962C8B-B14F-4D97-AF65-F5344CB8AC3E}">
        <p14:creationId xmlns:p14="http://schemas.microsoft.com/office/powerpoint/2010/main" val="275580823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539288" cy="6173788"/>
            <a:chOff x="0" y="0"/>
            <a:chExt cx="5341" cy="3889"/>
          </a:xfrm>
        </p:grpSpPr>
        <p:sp>
          <p:nvSpPr>
            <p:cNvPr id="5"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5"/>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402439"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402440"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2FF14F4F-4A95-421F-B599-9BEE3CA942A5}" type="slidenum">
              <a:rPr lang="ar-BH" altLang="en-US"/>
              <a:pPr/>
              <a:t>‹#›</a:t>
            </a:fld>
            <a:endParaRPr lang="en-US" altLang="en-US"/>
          </a:p>
        </p:txBody>
      </p:sp>
    </p:spTree>
    <p:extLst>
      <p:ext uri="{BB962C8B-B14F-4D97-AF65-F5344CB8AC3E}">
        <p14:creationId xmlns:p14="http://schemas.microsoft.com/office/powerpoint/2010/main" val="389434159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6D34EF42-D2E2-48AE-ADD8-EA08FDFAF32C}" type="slidenum">
              <a:rPr lang="ar-BH" altLang="en-US"/>
              <a:pPr/>
              <a:t>‹#›</a:t>
            </a:fld>
            <a:endParaRPr lang="en-US" altLang="en-US"/>
          </a:p>
        </p:txBody>
      </p:sp>
    </p:spTree>
    <p:extLst>
      <p:ext uri="{BB962C8B-B14F-4D97-AF65-F5344CB8AC3E}">
        <p14:creationId xmlns:p14="http://schemas.microsoft.com/office/powerpoint/2010/main" val="99284132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376D9BFC-B931-4AA2-AD66-C87F7EF2CFCC}" type="slidenum">
              <a:rPr lang="ar-BH" altLang="en-US"/>
              <a:pPr/>
              <a:t>‹#›</a:t>
            </a:fld>
            <a:endParaRPr lang="en-US" altLang="en-US"/>
          </a:p>
        </p:txBody>
      </p:sp>
    </p:spTree>
    <p:extLst>
      <p:ext uri="{BB962C8B-B14F-4D97-AF65-F5344CB8AC3E}">
        <p14:creationId xmlns:p14="http://schemas.microsoft.com/office/powerpoint/2010/main" val="9248007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10183A60-458D-4196-8614-97CE8AAE402F}" type="slidenum">
              <a:rPr lang="ar-BH" altLang="en-US"/>
              <a:pPr/>
              <a:t>‹#›</a:t>
            </a:fld>
            <a:endParaRPr lang="en-US" altLang="en-US"/>
          </a:p>
        </p:txBody>
      </p:sp>
    </p:spTree>
    <p:extLst>
      <p:ext uri="{BB962C8B-B14F-4D97-AF65-F5344CB8AC3E}">
        <p14:creationId xmlns:p14="http://schemas.microsoft.com/office/powerpoint/2010/main" val="17985290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9B3ED64D-D2A0-4BC4-ABA2-6DF3FF8B96C8}" type="slidenum">
              <a:rPr lang="ar-BH" altLang="en-US"/>
              <a:pPr/>
              <a:t>‹#›</a:t>
            </a:fld>
            <a:endParaRPr lang="en-US" altLang="en-US"/>
          </a:p>
        </p:txBody>
      </p:sp>
    </p:spTree>
    <p:extLst>
      <p:ext uri="{BB962C8B-B14F-4D97-AF65-F5344CB8AC3E}">
        <p14:creationId xmlns:p14="http://schemas.microsoft.com/office/powerpoint/2010/main" val="14115213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03A18D1F-B257-4B6F-96D8-AE24B655A4BC}" type="slidenum">
              <a:rPr lang="ar-BH" altLang="en-US"/>
              <a:pPr/>
              <a:t>‹#›</a:t>
            </a:fld>
            <a:endParaRPr lang="en-US" altLang="en-US"/>
          </a:p>
        </p:txBody>
      </p:sp>
    </p:spTree>
    <p:extLst>
      <p:ext uri="{BB962C8B-B14F-4D97-AF65-F5344CB8AC3E}">
        <p14:creationId xmlns:p14="http://schemas.microsoft.com/office/powerpoint/2010/main" val="6862720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10A14B5D-6A6B-4445-BCEA-4A3BFFAD2B10}" type="slidenum">
              <a:rPr lang="ar-BH" altLang="en-US"/>
              <a:pPr/>
              <a:t>‹#›</a:t>
            </a:fld>
            <a:endParaRPr lang="en-US" altLang="en-US"/>
          </a:p>
        </p:txBody>
      </p:sp>
    </p:spTree>
    <p:extLst>
      <p:ext uri="{BB962C8B-B14F-4D97-AF65-F5344CB8AC3E}">
        <p14:creationId xmlns:p14="http://schemas.microsoft.com/office/powerpoint/2010/main" val="35555258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5399D23E-FC0C-4707-A9C2-4055C6E4C3E8}" type="slidenum">
              <a:rPr lang="ar-BH" altLang="en-US"/>
              <a:pPr/>
              <a:t>‹#›</a:t>
            </a:fld>
            <a:endParaRPr lang="en-US" altLang="en-US"/>
          </a:p>
        </p:txBody>
      </p:sp>
    </p:spTree>
    <p:extLst>
      <p:ext uri="{BB962C8B-B14F-4D97-AF65-F5344CB8AC3E}">
        <p14:creationId xmlns:p14="http://schemas.microsoft.com/office/powerpoint/2010/main" val="336805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F04D1701-0E26-4D92-B96C-E416FBEA1C2B}" type="slidenum">
              <a:rPr lang="ar-BH" altLang="en-US"/>
              <a:pPr/>
              <a:t>‹#›</a:t>
            </a:fld>
            <a:endParaRPr lang="en-US" altLang="en-US"/>
          </a:p>
        </p:txBody>
      </p:sp>
    </p:spTree>
    <p:extLst>
      <p:ext uri="{BB962C8B-B14F-4D97-AF65-F5344CB8AC3E}">
        <p14:creationId xmlns:p14="http://schemas.microsoft.com/office/powerpoint/2010/main" val="267093821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8DA63F38-BC4A-4B98-80D8-357F2188F97B}" type="slidenum">
              <a:rPr lang="ar-BH" altLang="en-US"/>
              <a:pPr/>
              <a:t>‹#›</a:t>
            </a:fld>
            <a:endParaRPr lang="en-US" altLang="en-US"/>
          </a:p>
        </p:txBody>
      </p:sp>
    </p:spTree>
    <p:extLst>
      <p:ext uri="{BB962C8B-B14F-4D97-AF65-F5344CB8AC3E}">
        <p14:creationId xmlns:p14="http://schemas.microsoft.com/office/powerpoint/2010/main" val="146534837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A537F35F-E462-4FF8-AB07-632539125290}" type="slidenum">
              <a:rPr lang="ar-BH" altLang="en-US"/>
              <a:pPr/>
              <a:t>‹#›</a:t>
            </a:fld>
            <a:endParaRPr lang="en-US" altLang="en-US"/>
          </a:p>
        </p:txBody>
      </p:sp>
    </p:spTree>
    <p:extLst>
      <p:ext uri="{BB962C8B-B14F-4D97-AF65-F5344CB8AC3E}">
        <p14:creationId xmlns:p14="http://schemas.microsoft.com/office/powerpoint/2010/main" val="291451332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FA3FC6DF-2709-458E-81A6-E251E3AA6D7B}" type="slidenum">
              <a:rPr lang="ar-BH" altLang="en-US"/>
              <a:pPr/>
              <a:t>‹#›</a:t>
            </a:fld>
            <a:endParaRPr lang="en-US" altLang="en-US"/>
          </a:p>
        </p:txBody>
      </p:sp>
    </p:spTree>
    <p:extLst>
      <p:ext uri="{BB962C8B-B14F-4D97-AF65-F5344CB8AC3E}">
        <p14:creationId xmlns:p14="http://schemas.microsoft.com/office/powerpoint/2010/main" val="251153309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398D6F-E833-4671-A8F6-6C68CC40CCD5}" type="slidenum">
              <a:rPr lang="ar-BH" altLang="en-US"/>
              <a:pPr/>
              <a:t>‹#›</a:t>
            </a:fld>
            <a:endParaRPr lang="en-US" altLang="en-US"/>
          </a:p>
        </p:txBody>
      </p:sp>
    </p:spTree>
    <p:extLst>
      <p:ext uri="{BB962C8B-B14F-4D97-AF65-F5344CB8AC3E}">
        <p14:creationId xmlns:p14="http://schemas.microsoft.com/office/powerpoint/2010/main" val="2620223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AEBBB68-9306-4620-AD88-3DFA01016944}" type="slidenum">
              <a:rPr lang="ar-BH" altLang="en-US"/>
              <a:pPr/>
              <a:t>‹#›</a:t>
            </a:fld>
            <a:endParaRPr lang="en-US" altLang="en-US"/>
          </a:p>
        </p:txBody>
      </p:sp>
    </p:spTree>
    <p:extLst>
      <p:ext uri="{BB962C8B-B14F-4D97-AF65-F5344CB8AC3E}">
        <p14:creationId xmlns:p14="http://schemas.microsoft.com/office/powerpoint/2010/main" val="1233835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77ADF8C-0054-4F1A-85E5-EB153AB5654E}" type="slidenum">
              <a:rPr lang="ar-BH" altLang="en-US"/>
              <a:pPr/>
              <a:t>‹#›</a:t>
            </a:fld>
            <a:endParaRPr lang="en-US" altLang="en-US"/>
          </a:p>
        </p:txBody>
      </p:sp>
    </p:spTree>
    <p:extLst>
      <p:ext uri="{BB962C8B-B14F-4D97-AF65-F5344CB8AC3E}">
        <p14:creationId xmlns:p14="http://schemas.microsoft.com/office/powerpoint/2010/main" val="332465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2C83B24-3683-41E8-BCB1-9D352C6D38F8}" type="slidenum">
              <a:rPr lang="ar-BH" altLang="en-US"/>
              <a:pPr/>
              <a:t>‹#›</a:t>
            </a:fld>
            <a:endParaRPr lang="en-US" altLang="en-US"/>
          </a:p>
        </p:txBody>
      </p:sp>
    </p:spTree>
    <p:extLst>
      <p:ext uri="{BB962C8B-B14F-4D97-AF65-F5344CB8AC3E}">
        <p14:creationId xmlns:p14="http://schemas.microsoft.com/office/powerpoint/2010/main" val="3875860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C56210E-1255-4FBC-A458-FC99A2929388}" type="slidenum">
              <a:rPr lang="ar-BH" altLang="en-US"/>
              <a:pPr/>
              <a:t>‹#›</a:t>
            </a:fld>
            <a:endParaRPr lang="en-US" altLang="en-US"/>
          </a:p>
        </p:txBody>
      </p:sp>
    </p:spTree>
    <p:extLst>
      <p:ext uri="{BB962C8B-B14F-4D97-AF65-F5344CB8AC3E}">
        <p14:creationId xmlns:p14="http://schemas.microsoft.com/office/powerpoint/2010/main" val="1063563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FF7CB3F-CEE0-4BC3-A5AB-D77DF3405D58}" type="slidenum">
              <a:rPr lang="ar-BH" altLang="en-US"/>
              <a:pPr/>
              <a:t>‹#›</a:t>
            </a:fld>
            <a:endParaRPr lang="en-US" altLang="en-US"/>
          </a:p>
        </p:txBody>
      </p:sp>
    </p:spTree>
    <p:extLst>
      <p:ext uri="{BB962C8B-B14F-4D97-AF65-F5344CB8AC3E}">
        <p14:creationId xmlns:p14="http://schemas.microsoft.com/office/powerpoint/2010/main" val="1704304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6CDDE38-DB27-455B-A530-25EE1D711169}" type="slidenum">
              <a:rPr lang="ar-BH" altLang="en-US"/>
              <a:pPr/>
              <a:t>‹#›</a:t>
            </a:fld>
            <a:endParaRPr lang="en-US" altLang="en-US"/>
          </a:p>
        </p:txBody>
      </p:sp>
    </p:spTree>
    <p:extLst>
      <p:ext uri="{BB962C8B-B14F-4D97-AF65-F5344CB8AC3E}">
        <p14:creationId xmlns:p14="http://schemas.microsoft.com/office/powerpoint/2010/main" val="230323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6757D3EA-427E-4DD0-928B-39658556E8F7}" type="slidenum">
              <a:rPr lang="ar-BH" altLang="en-US"/>
              <a:pPr/>
              <a:t>‹#›</a:t>
            </a:fld>
            <a:endParaRPr lang="en-US" altLang="en-US"/>
          </a:p>
        </p:txBody>
      </p:sp>
    </p:spTree>
    <p:extLst>
      <p:ext uri="{BB962C8B-B14F-4D97-AF65-F5344CB8AC3E}">
        <p14:creationId xmlns:p14="http://schemas.microsoft.com/office/powerpoint/2010/main" val="348862218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D76D158-B5BC-44C8-B8E9-98B3590EDB81}" type="slidenum">
              <a:rPr lang="ar-BH" altLang="en-US"/>
              <a:pPr/>
              <a:t>‹#›</a:t>
            </a:fld>
            <a:endParaRPr lang="en-US" altLang="en-US"/>
          </a:p>
        </p:txBody>
      </p:sp>
    </p:spTree>
    <p:extLst>
      <p:ext uri="{BB962C8B-B14F-4D97-AF65-F5344CB8AC3E}">
        <p14:creationId xmlns:p14="http://schemas.microsoft.com/office/powerpoint/2010/main" val="2282960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A3E3D1C-A384-414D-9A60-C4C9B5ACEBD4}" type="slidenum">
              <a:rPr lang="ar-BH" altLang="en-US"/>
              <a:pPr/>
              <a:t>‹#›</a:t>
            </a:fld>
            <a:endParaRPr lang="en-US" altLang="en-US"/>
          </a:p>
        </p:txBody>
      </p:sp>
    </p:spTree>
    <p:extLst>
      <p:ext uri="{BB962C8B-B14F-4D97-AF65-F5344CB8AC3E}">
        <p14:creationId xmlns:p14="http://schemas.microsoft.com/office/powerpoint/2010/main" val="157035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FDEA7A1-88F9-4131-88D1-771B52CD5A82}" type="slidenum">
              <a:rPr lang="ar-BH" altLang="en-US"/>
              <a:pPr/>
              <a:t>‹#›</a:t>
            </a:fld>
            <a:endParaRPr lang="en-US" altLang="en-US"/>
          </a:p>
        </p:txBody>
      </p:sp>
    </p:spTree>
    <p:extLst>
      <p:ext uri="{BB962C8B-B14F-4D97-AF65-F5344CB8AC3E}">
        <p14:creationId xmlns:p14="http://schemas.microsoft.com/office/powerpoint/2010/main" val="2046352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5353F7-6740-4781-AA12-6CE24CC1A433}" type="slidenum">
              <a:rPr lang="ar-BH" altLang="en-US"/>
              <a:pPr/>
              <a:t>‹#›</a:t>
            </a:fld>
            <a:endParaRPr lang="en-US" altLang="en-US"/>
          </a:p>
        </p:txBody>
      </p:sp>
    </p:spTree>
    <p:extLst>
      <p:ext uri="{BB962C8B-B14F-4D97-AF65-F5344CB8AC3E}">
        <p14:creationId xmlns:p14="http://schemas.microsoft.com/office/powerpoint/2010/main" val="97868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D189EAAB-B186-417D-AFEC-C3D93C5C1773}" type="slidenum">
              <a:rPr lang="ar-BH" altLang="en-US"/>
              <a:pPr/>
              <a:t>‹#›</a:t>
            </a:fld>
            <a:endParaRPr lang="en-US" altLang="en-US"/>
          </a:p>
        </p:txBody>
      </p:sp>
    </p:spTree>
    <p:extLst>
      <p:ext uri="{BB962C8B-B14F-4D97-AF65-F5344CB8AC3E}">
        <p14:creationId xmlns:p14="http://schemas.microsoft.com/office/powerpoint/2010/main" val="33524904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C18E7CFE-C073-4854-B531-E96708511346}" type="slidenum">
              <a:rPr lang="ar-BH" altLang="en-US"/>
              <a:pPr/>
              <a:t>‹#›</a:t>
            </a:fld>
            <a:endParaRPr lang="en-US" altLang="en-US"/>
          </a:p>
        </p:txBody>
      </p:sp>
    </p:spTree>
    <p:extLst>
      <p:ext uri="{BB962C8B-B14F-4D97-AF65-F5344CB8AC3E}">
        <p14:creationId xmlns:p14="http://schemas.microsoft.com/office/powerpoint/2010/main" val="24279560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FF8BC40B-EBE1-4AE4-A7AA-48EFB40A7BD8}" type="slidenum">
              <a:rPr lang="ar-BH" altLang="en-US"/>
              <a:pPr/>
              <a:t>‹#›</a:t>
            </a:fld>
            <a:endParaRPr lang="en-US" altLang="en-US"/>
          </a:p>
        </p:txBody>
      </p:sp>
    </p:spTree>
    <p:extLst>
      <p:ext uri="{BB962C8B-B14F-4D97-AF65-F5344CB8AC3E}">
        <p14:creationId xmlns:p14="http://schemas.microsoft.com/office/powerpoint/2010/main" val="33278574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C1F3598A-6479-4E9F-92B0-767D1EBA7167}" type="slidenum">
              <a:rPr lang="ar-BH" altLang="en-US"/>
              <a:pPr/>
              <a:t>‹#›</a:t>
            </a:fld>
            <a:endParaRPr lang="en-US" altLang="en-US"/>
          </a:p>
        </p:txBody>
      </p:sp>
    </p:spTree>
    <p:extLst>
      <p:ext uri="{BB962C8B-B14F-4D97-AF65-F5344CB8AC3E}">
        <p14:creationId xmlns:p14="http://schemas.microsoft.com/office/powerpoint/2010/main" val="42269827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4392B1DC-CCB6-4B68-84B8-9A5073BBFAA7}" type="slidenum">
              <a:rPr lang="ar-BH" altLang="en-US"/>
              <a:pPr/>
              <a:t>‹#›</a:t>
            </a:fld>
            <a:endParaRPr lang="en-US" altLang="en-US"/>
          </a:p>
        </p:txBody>
      </p:sp>
    </p:spTree>
    <p:extLst>
      <p:ext uri="{BB962C8B-B14F-4D97-AF65-F5344CB8AC3E}">
        <p14:creationId xmlns:p14="http://schemas.microsoft.com/office/powerpoint/2010/main" val="39014205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A1FB4698-5CFA-4D14-9DFD-F44B2511A1C7}" type="slidenum">
              <a:rPr lang="ar-BH" altLang="en-US"/>
              <a:pPr/>
              <a:t>‹#›</a:t>
            </a:fld>
            <a:endParaRPr lang="en-US" altLang="en-US"/>
          </a:p>
        </p:txBody>
      </p:sp>
    </p:spTree>
    <p:extLst>
      <p:ext uri="{BB962C8B-B14F-4D97-AF65-F5344CB8AC3E}">
        <p14:creationId xmlns:p14="http://schemas.microsoft.com/office/powerpoint/2010/main" val="9632702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3000">
              <a:srgbClr val="000066"/>
            </a:gs>
            <a:gs pos="49000">
              <a:srgbClr val="000000"/>
            </a:gs>
            <a:gs pos="92000">
              <a:srgbClr val="000099"/>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solidFill>
                  <a:schemeClr val="tx1"/>
                </a:solidFill>
              </a:defRPr>
            </a:lvl1pPr>
          </a:lstStyle>
          <a:p>
            <a:pPr>
              <a:defRPr/>
            </a:pPr>
            <a:endParaRPr lang="en-US"/>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solidFill>
                  <a:schemeClr val="tx1"/>
                </a:solidFill>
              </a:defRPr>
            </a:lvl1pPr>
          </a:lstStyle>
          <a:p>
            <a:pPr>
              <a:defRPr/>
            </a:pPr>
            <a:endParaRPr lang="en-US"/>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tx1"/>
                </a:solidFill>
                <a:cs typeface="Times New Roman" panose="02020603050405020304" pitchFamily="18" charset="0"/>
              </a:defRPr>
            </a:lvl1pPr>
          </a:lstStyle>
          <a:p>
            <a:fld id="{7F4243D7-1BE8-4CE5-8835-0055707D4192}"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17"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3000">
              <a:srgbClr val="000066"/>
            </a:gs>
            <a:gs pos="49000">
              <a:srgbClr val="000000"/>
            </a:gs>
            <a:gs pos="92000">
              <a:srgbClr val="000099"/>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539288" cy="6173788"/>
            <a:chOff x="0" y="0"/>
            <a:chExt cx="5341" cy="3889"/>
          </a:xfrm>
        </p:grpSpPr>
        <p:sp>
          <p:nvSpPr>
            <p:cNvPr id="401411"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401412"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401413" name="Freeform 5"/>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401414"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401415"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01416"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1417"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solidFill>
                  <a:schemeClr val="tx1"/>
                </a:solidFill>
              </a:defRPr>
            </a:lvl1pPr>
          </a:lstStyle>
          <a:p>
            <a:pPr>
              <a:defRPr/>
            </a:pPr>
            <a:endParaRPr lang="en-US"/>
          </a:p>
        </p:txBody>
      </p:sp>
      <p:sp>
        <p:nvSpPr>
          <p:cNvPr id="401418"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solidFill>
                  <a:schemeClr val="tx1"/>
                </a:solidFill>
              </a:defRPr>
            </a:lvl1pPr>
          </a:lstStyle>
          <a:p>
            <a:pPr>
              <a:defRPr/>
            </a:pPr>
            <a:endParaRPr lang="en-US"/>
          </a:p>
        </p:txBody>
      </p:sp>
      <p:sp>
        <p:nvSpPr>
          <p:cNvPr id="401419"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tx1"/>
                </a:solidFill>
                <a:cs typeface="Times New Roman" panose="02020603050405020304" pitchFamily="18" charset="0"/>
              </a:defRPr>
            </a:lvl1pPr>
          </a:lstStyle>
          <a:p>
            <a:fld id="{5549E481-3EE0-4C48-A7D5-35FE6DA5D691}"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18"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3000">
              <a:srgbClr val="000066"/>
            </a:gs>
            <a:gs pos="49000">
              <a:srgbClr val="000000"/>
            </a:gs>
            <a:gs pos="92000">
              <a:srgbClr val="000099"/>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62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solidFill>
                  <a:schemeClr val="tx1"/>
                </a:solidFill>
                <a:latin typeface="+mn-lt"/>
              </a:defRPr>
            </a:lvl1pPr>
          </a:lstStyle>
          <a:p>
            <a:pPr>
              <a:defRPr/>
            </a:pPr>
            <a:endParaRPr lang="en-US"/>
          </a:p>
        </p:txBody>
      </p:sp>
      <p:sp>
        <p:nvSpPr>
          <p:cNvPr id="4362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solidFill>
                  <a:schemeClr val="tx1"/>
                </a:solidFill>
                <a:latin typeface="+mn-lt"/>
              </a:defRPr>
            </a:lvl1pPr>
          </a:lstStyle>
          <a:p>
            <a:pPr>
              <a:defRPr/>
            </a:pPr>
            <a:endParaRPr lang="en-US"/>
          </a:p>
        </p:txBody>
      </p:sp>
      <p:sp>
        <p:nvSpPr>
          <p:cNvPr id="43623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cs typeface="Arial" panose="020B0604020202020204" pitchFamily="34" charset="0"/>
              </a:defRPr>
            </a:lvl1pPr>
          </a:lstStyle>
          <a:p>
            <a:fld id="{8C6A7FED-32A5-431B-BA6F-1A7467FE876C}" type="slidenum">
              <a:rPr lang="ar-BH"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4.em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6.em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 name="Picture 5" descr="hear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525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Grp="1" noChangeArrowheads="1"/>
          </p:cNvSpPr>
          <p:nvPr/>
        </p:nvSpPr>
        <p:spPr bwMode="auto">
          <a:xfrm>
            <a:off x="0" y="1295400"/>
            <a:ext cx="10287000" cy="5105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defRPr/>
            </a:pPr>
            <a:r>
              <a:rPr lang="en-US" sz="6000" b="1" dirty="0" smtClean="0">
                <a:solidFill>
                  <a:srgbClr val="00FFFF"/>
                </a:solidFill>
                <a:effectLst/>
                <a:latin typeface="Calibri" pitchFamily="34" charset="0"/>
                <a:cs typeface="Calibri" pitchFamily="34" charset="0"/>
              </a:rPr>
              <a:t>Cardiovascular Block</a:t>
            </a:r>
            <a:r>
              <a:rPr lang="en-US" sz="5400" b="1" dirty="0" smtClean="0">
                <a:effectLst/>
                <a:latin typeface="Calibri" pitchFamily="34" charset="0"/>
                <a:cs typeface="Calibri" pitchFamily="34" charset="0"/>
              </a:rPr>
              <a:t/>
            </a:r>
            <a:br>
              <a:rPr lang="en-US" sz="5400" b="1" dirty="0" smtClean="0">
                <a:effectLst/>
                <a:latin typeface="Calibri" pitchFamily="34" charset="0"/>
                <a:cs typeface="Calibri" pitchFamily="34" charset="0"/>
              </a:rPr>
            </a:br>
            <a:r>
              <a:rPr lang="en-US" sz="5400" b="1" dirty="0">
                <a:effectLst/>
                <a:latin typeface="Calibri" pitchFamily="34" charset="0"/>
                <a:cs typeface="Calibri" pitchFamily="34" charset="0"/>
              </a:rPr>
              <a:t/>
            </a:r>
            <a:br>
              <a:rPr lang="en-US" sz="5400" b="1" dirty="0">
                <a:effectLst/>
                <a:latin typeface="Calibri" pitchFamily="34" charset="0"/>
                <a:cs typeface="Calibri" pitchFamily="34" charset="0"/>
              </a:rPr>
            </a:br>
            <a:r>
              <a:rPr lang="en-US" sz="5500" b="1" dirty="0" smtClean="0">
                <a:solidFill>
                  <a:srgbClr val="FF0000"/>
                </a:solidFill>
                <a:effectLst/>
                <a:latin typeface="Calibri" pitchFamily="34" charset="0"/>
                <a:cs typeface="Calibri" pitchFamily="34" charset="0"/>
              </a:rPr>
              <a:t>Physiology</a:t>
            </a:r>
            <a:r>
              <a:rPr lang="en-US" sz="5400" b="1" dirty="0" smtClean="0">
                <a:effectLst/>
                <a:latin typeface="Calibri" pitchFamily="34" charset="0"/>
                <a:cs typeface="Calibri" pitchFamily="34" charset="0"/>
              </a:rPr>
              <a:t/>
            </a:r>
            <a:br>
              <a:rPr lang="en-US" sz="5400" b="1" dirty="0" smtClean="0">
                <a:effectLst/>
                <a:latin typeface="Calibri" pitchFamily="34" charset="0"/>
                <a:cs typeface="Calibri" pitchFamily="34" charset="0"/>
              </a:rPr>
            </a:br>
            <a:r>
              <a:rPr lang="en-US" sz="5400" b="1" dirty="0">
                <a:effectLst/>
                <a:latin typeface="Calibri" pitchFamily="34" charset="0"/>
                <a:cs typeface="Calibri" pitchFamily="34" charset="0"/>
              </a:rPr>
              <a:t/>
            </a:r>
            <a:br>
              <a:rPr lang="en-US" sz="5400" b="1" dirty="0">
                <a:effectLst/>
                <a:latin typeface="Calibri" pitchFamily="34" charset="0"/>
                <a:cs typeface="Calibri" pitchFamily="34" charset="0"/>
              </a:rPr>
            </a:br>
            <a:r>
              <a:rPr lang="en-US" sz="5000" b="1" dirty="0" smtClean="0">
                <a:solidFill>
                  <a:srgbClr val="FFC000"/>
                </a:solidFill>
                <a:effectLst/>
                <a:latin typeface="Calibri" pitchFamily="34" charset="0"/>
                <a:cs typeface="Calibri" pitchFamily="34" charset="0"/>
              </a:rPr>
              <a:t>Cardiac Cycle (I &amp; II)</a:t>
            </a:r>
          </a:p>
        </p:txBody>
      </p:sp>
      <p:pic>
        <p:nvPicPr>
          <p:cNvPr id="8" name="Picture 7" descr="https://www.amazing-animations.com/animations/heart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363075" y="152400"/>
            <a:ext cx="809625" cy="1154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04800" y="1828800"/>
            <a:ext cx="9510713"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75000"/>
              <a:buFont typeface="Monotype Sorts" pitchFamily="2" charset="2"/>
              <a:buNone/>
              <a:defRPr/>
            </a:pPr>
            <a:r>
              <a:rPr lang="en-US" sz="2800" i="0">
                <a:solidFill>
                  <a:srgbClr val="00FFFF"/>
                </a:solidFill>
                <a:effectLst>
                  <a:outerShdw blurRad="38100" dist="38100" dir="2700000" algn="tl">
                    <a:srgbClr val="000000"/>
                  </a:outerShdw>
                </a:effectLst>
                <a:latin typeface="Calibri" panose="020F0502020204030204" pitchFamily="34" charset="0"/>
              </a:rPr>
              <a:t>   </a:t>
            </a:r>
          </a:p>
        </p:txBody>
      </p:sp>
      <p:sp>
        <p:nvSpPr>
          <p:cNvPr id="8" name="Rectangle 3"/>
          <p:cNvSpPr>
            <a:spLocks noChangeArrowheads="1"/>
          </p:cNvSpPr>
          <p:nvPr/>
        </p:nvSpPr>
        <p:spPr bwMode="auto">
          <a:xfrm>
            <a:off x="0" y="533400"/>
            <a:ext cx="10287000" cy="609600"/>
          </a:xfrm>
          <a:prstGeom prst="rect">
            <a:avLst/>
          </a:prstGeom>
          <a:noFill/>
          <a:ln w="9525">
            <a:noFill/>
            <a:miter lim="800000"/>
            <a:headEnd/>
            <a:tailEnd/>
          </a:ln>
          <a:effectLst/>
        </p:spPr>
        <p:txBody>
          <a:bodyPr lIns="92075" tIns="46038" rIns="92075" bIns="46038" anchor="ctr"/>
          <a:lstStyle/>
          <a:p>
            <a:pPr algn="ctr">
              <a:defRPr/>
            </a:pPr>
            <a:r>
              <a:rPr lang="en-US" sz="5000" b="1" i="0" dirty="0" smtClean="0">
                <a:solidFill>
                  <a:srgbClr val="FFFF00"/>
                </a:solidFill>
                <a:latin typeface="Calibri" panose="020F0502020204030204" pitchFamily="34" charset="0"/>
              </a:rPr>
              <a:t>Review of ventricular </a:t>
            </a:r>
            <a:r>
              <a:rPr lang="en-US" sz="5000" b="1" i="0" dirty="0">
                <a:solidFill>
                  <a:srgbClr val="FFFF00"/>
                </a:solidFill>
                <a:latin typeface="Calibri" panose="020F0502020204030204" pitchFamily="34" charset="0"/>
              </a:rPr>
              <a:t>volumes</a:t>
            </a:r>
          </a:p>
        </p:txBody>
      </p:sp>
      <p:sp>
        <p:nvSpPr>
          <p:cNvPr id="9" name="Rectangle 4"/>
          <p:cNvSpPr>
            <a:spLocks noChangeArrowheads="1"/>
          </p:cNvSpPr>
          <p:nvPr/>
        </p:nvSpPr>
        <p:spPr bwMode="auto">
          <a:xfrm>
            <a:off x="342900" y="1371600"/>
            <a:ext cx="96012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ClrTx/>
              <a:buSzTx/>
              <a:buFont typeface="Wingdings" panose="05000000000000000000" pitchFamily="2" charset="2"/>
              <a:buBlip>
                <a:blip r:embed="rId3"/>
              </a:buBlip>
            </a:pPr>
            <a:r>
              <a:rPr lang="en-US" altLang="en-US" sz="2600" b="1" i="0" dirty="0">
                <a:solidFill>
                  <a:srgbClr val="FF99FF"/>
                </a:solidFill>
                <a:latin typeface="Calibri" panose="020F0502020204030204" pitchFamily="34" charset="0"/>
              </a:rPr>
              <a:t> End-diastolic volume (EDV): is the volume of blood in each ventricle at the end of diastole. It is about </a:t>
            </a:r>
            <a:r>
              <a:rPr lang="en-US" altLang="en-US" sz="2600" b="1" i="0" dirty="0" smtClean="0">
                <a:solidFill>
                  <a:srgbClr val="FF99FF"/>
                </a:solidFill>
                <a:latin typeface="Calibri" panose="020F0502020204030204" pitchFamily="34" charset="0"/>
              </a:rPr>
              <a:t>110 - 130 </a:t>
            </a:r>
            <a:r>
              <a:rPr lang="en-US" altLang="en-US" sz="2600" b="1" i="0" dirty="0">
                <a:solidFill>
                  <a:srgbClr val="FF99FF"/>
                </a:solidFill>
                <a:latin typeface="Calibri" panose="020F0502020204030204" pitchFamily="34" charset="0"/>
              </a:rPr>
              <a:t>ml.</a:t>
            </a:r>
            <a:r>
              <a:rPr lang="en-US" altLang="en-US" sz="2600" b="1" i="0" dirty="0">
                <a:latin typeface="Calibri" panose="020F0502020204030204" pitchFamily="34" charset="0"/>
              </a:rPr>
              <a:t> </a:t>
            </a:r>
          </a:p>
          <a:p>
            <a:pPr>
              <a:spcBef>
                <a:spcPct val="0"/>
              </a:spcBef>
              <a:buClrTx/>
              <a:buSzTx/>
              <a:buFont typeface="Wingdings" panose="05000000000000000000" pitchFamily="2" charset="2"/>
              <a:buBlip>
                <a:blip r:embed="rId3"/>
              </a:buBlip>
            </a:pPr>
            <a:endParaRPr lang="en-US" altLang="en-US" sz="2600" b="1" i="0" dirty="0">
              <a:latin typeface="Calibri" panose="020F0502020204030204" pitchFamily="34" charset="0"/>
            </a:endParaRPr>
          </a:p>
          <a:p>
            <a:pPr>
              <a:spcBef>
                <a:spcPct val="0"/>
              </a:spcBef>
              <a:buClrTx/>
              <a:buSzTx/>
              <a:buFont typeface="Wingdings" panose="05000000000000000000" pitchFamily="2" charset="2"/>
              <a:buBlip>
                <a:blip r:embed="rId3"/>
              </a:buBlip>
            </a:pPr>
            <a:r>
              <a:rPr lang="en-US" altLang="en-US" sz="2600" b="1" i="0" dirty="0">
                <a:solidFill>
                  <a:srgbClr val="FF9933"/>
                </a:solidFill>
                <a:latin typeface="Calibri" panose="020F0502020204030204" pitchFamily="34" charset="0"/>
              </a:rPr>
              <a:t> End-systolic volume (ESV): is the volume of blood in each ventricle at the end of systole. It is about </a:t>
            </a:r>
            <a:r>
              <a:rPr lang="en-US" altLang="en-US" sz="2600" b="1" i="0" dirty="0" smtClean="0">
                <a:solidFill>
                  <a:srgbClr val="FF9933"/>
                </a:solidFill>
                <a:latin typeface="Calibri" panose="020F0502020204030204" pitchFamily="34" charset="0"/>
              </a:rPr>
              <a:t>40 - 60 </a:t>
            </a:r>
            <a:r>
              <a:rPr lang="en-US" altLang="en-US" sz="2600" b="1" i="0" dirty="0">
                <a:solidFill>
                  <a:srgbClr val="FF9933"/>
                </a:solidFill>
                <a:latin typeface="Calibri" panose="020F0502020204030204" pitchFamily="34" charset="0"/>
              </a:rPr>
              <a:t>ml.</a:t>
            </a:r>
          </a:p>
          <a:p>
            <a:pPr>
              <a:spcBef>
                <a:spcPct val="0"/>
              </a:spcBef>
              <a:buClrTx/>
              <a:buSzTx/>
              <a:buFont typeface="Wingdings" panose="05000000000000000000" pitchFamily="2" charset="2"/>
              <a:buBlip>
                <a:blip r:embed="rId3"/>
              </a:buBlip>
            </a:pPr>
            <a:endParaRPr lang="en-US" altLang="en-US" sz="2600" b="1" i="0" dirty="0">
              <a:latin typeface="Calibri" panose="020F0502020204030204" pitchFamily="34" charset="0"/>
            </a:endParaRPr>
          </a:p>
          <a:p>
            <a:pPr>
              <a:spcBef>
                <a:spcPct val="0"/>
              </a:spcBef>
              <a:buClrTx/>
              <a:buSzTx/>
              <a:buFont typeface="Wingdings" panose="05000000000000000000" pitchFamily="2" charset="2"/>
              <a:buBlip>
                <a:blip r:embed="rId3"/>
              </a:buBlip>
            </a:pPr>
            <a:r>
              <a:rPr lang="en-US" altLang="en-US" sz="2600" b="1" i="0" dirty="0">
                <a:solidFill>
                  <a:srgbClr val="00FFFF"/>
                </a:solidFill>
                <a:latin typeface="Calibri" panose="020F0502020204030204" pitchFamily="34" charset="0"/>
              </a:rPr>
              <a:t> Stroke volume (SV): is the volume of blood that is pumped by each ventricle per beat. It is equal to the difference between the EDV and ESV. Its is about 70 ml.</a:t>
            </a:r>
          </a:p>
          <a:p>
            <a:pPr>
              <a:spcBef>
                <a:spcPct val="0"/>
              </a:spcBef>
              <a:buClrTx/>
              <a:buSzTx/>
              <a:buFont typeface="Wingdings" panose="05000000000000000000" pitchFamily="2" charset="2"/>
              <a:buBlip>
                <a:blip r:embed="rId3"/>
              </a:buBlip>
            </a:pPr>
            <a:endParaRPr lang="en-US" altLang="en-US" sz="2600" b="1" i="0" dirty="0">
              <a:latin typeface="Calibri" panose="020F0502020204030204" pitchFamily="34" charset="0"/>
            </a:endParaRPr>
          </a:p>
          <a:p>
            <a:pPr>
              <a:spcBef>
                <a:spcPct val="0"/>
              </a:spcBef>
              <a:buClrTx/>
              <a:buSzTx/>
              <a:buFont typeface="Wingdings" panose="05000000000000000000" pitchFamily="2" charset="2"/>
              <a:buBlip>
                <a:blip r:embed="rId3"/>
              </a:buBlip>
            </a:pPr>
            <a:r>
              <a:rPr lang="en-US" altLang="en-US" sz="2600" b="1" i="0" dirty="0">
                <a:solidFill>
                  <a:srgbClr val="99FF33"/>
                </a:solidFill>
                <a:latin typeface="Calibri" panose="020F0502020204030204" pitchFamily="34" charset="0"/>
              </a:rPr>
              <a:t> Diastolic filling volume (DFV): is the volume of blood which flows from the atrium into a ventricle during diastole. It is equal to the difference between the EDV and the ESV. It is about 70 ml.</a:t>
            </a:r>
          </a:p>
        </p:txBody>
      </p:sp>
    </p:spTree>
    <p:extLst>
      <p:ext uri="{BB962C8B-B14F-4D97-AF65-F5344CB8AC3E}">
        <p14:creationId xmlns:p14="http://schemas.microsoft.com/office/powerpoint/2010/main" val="3191785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04800" y="1828800"/>
            <a:ext cx="9510713"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75000"/>
              <a:buFont typeface="Monotype Sorts" pitchFamily="2" charset="2"/>
              <a:buNone/>
              <a:defRPr/>
            </a:pPr>
            <a:r>
              <a:rPr lang="en-US" sz="2800" i="0">
                <a:solidFill>
                  <a:srgbClr val="00FFFF"/>
                </a:solidFill>
                <a:effectLst>
                  <a:outerShdw blurRad="38100" dist="38100" dir="2700000" algn="tl">
                    <a:srgbClr val="000000"/>
                  </a:outerShdw>
                </a:effectLst>
                <a:latin typeface="Calibri" panose="020F0502020204030204" pitchFamily="34" charset="0"/>
              </a:rPr>
              <a:t>   </a:t>
            </a:r>
          </a:p>
        </p:txBody>
      </p:sp>
      <p:sp>
        <p:nvSpPr>
          <p:cNvPr id="8" name="Rectangle 3"/>
          <p:cNvSpPr>
            <a:spLocks noChangeArrowheads="1"/>
          </p:cNvSpPr>
          <p:nvPr/>
        </p:nvSpPr>
        <p:spPr bwMode="auto">
          <a:xfrm>
            <a:off x="0" y="152400"/>
            <a:ext cx="10287000" cy="609600"/>
          </a:xfrm>
          <a:prstGeom prst="rect">
            <a:avLst/>
          </a:prstGeom>
          <a:noFill/>
          <a:ln w="9525">
            <a:noFill/>
            <a:miter lim="800000"/>
            <a:headEnd/>
            <a:tailEnd/>
          </a:ln>
          <a:effectLst/>
        </p:spPr>
        <p:txBody>
          <a:bodyPr lIns="92075" tIns="46038" rIns="92075" bIns="46038" anchor="ctr"/>
          <a:lstStyle/>
          <a:p>
            <a:pPr algn="ctr">
              <a:defRPr/>
            </a:pPr>
            <a:r>
              <a:rPr lang="en-US" sz="3600" b="1" i="0" dirty="0" smtClean="0">
                <a:solidFill>
                  <a:srgbClr val="FFFF00"/>
                </a:solidFill>
                <a:latin typeface="Calibri" panose="020F0502020204030204" pitchFamily="34" charset="0"/>
              </a:rPr>
              <a:t>Mechanical events (phases) during the cardiac cycle</a:t>
            </a:r>
            <a:endParaRPr lang="en-US" sz="3600" b="1" i="0" dirty="0">
              <a:solidFill>
                <a:srgbClr val="FFFF00"/>
              </a:solidFill>
              <a:latin typeface="Calibri" panose="020F0502020204030204" pitchFamily="34" charset="0"/>
            </a:endParaRPr>
          </a:p>
        </p:txBody>
      </p:sp>
      <p:sp>
        <p:nvSpPr>
          <p:cNvPr id="9" name="Rectangle 4"/>
          <p:cNvSpPr>
            <a:spLocks noChangeArrowheads="1"/>
          </p:cNvSpPr>
          <p:nvPr/>
        </p:nvSpPr>
        <p:spPr bwMode="auto">
          <a:xfrm>
            <a:off x="342900" y="762000"/>
            <a:ext cx="9601200" cy="599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buSzPct val="100000"/>
            </a:pPr>
            <a:r>
              <a:rPr lang="en-US" sz="1900" b="1" dirty="0" smtClean="0">
                <a:solidFill>
                  <a:srgbClr val="00FFFF"/>
                </a:solidFill>
                <a:latin typeface="Calibri" pitchFamily="34" charset="0"/>
                <a:cs typeface="Calibri" pitchFamily="34" charset="0"/>
              </a:rPr>
              <a:t>  Each cardiac cycle (heartbeat) </a:t>
            </a:r>
            <a:r>
              <a:rPr lang="en-US" sz="1900" b="1" dirty="0">
                <a:solidFill>
                  <a:srgbClr val="00FFFF"/>
                </a:solidFill>
                <a:latin typeface="Calibri" pitchFamily="34" charset="0"/>
                <a:cs typeface="Calibri" pitchFamily="34" charset="0"/>
              </a:rPr>
              <a:t>consists of 2 major </a:t>
            </a:r>
            <a:r>
              <a:rPr lang="en-US" sz="1900" b="1" dirty="0" smtClean="0">
                <a:solidFill>
                  <a:srgbClr val="00FFFF"/>
                </a:solidFill>
                <a:latin typeface="Calibri" pitchFamily="34" charset="0"/>
                <a:cs typeface="Calibri" pitchFamily="34" charset="0"/>
              </a:rPr>
              <a:t>periods (phases):</a:t>
            </a:r>
          </a:p>
          <a:p>
            <a:pPr lvl="1"/>
            <a:r>
              <a:rPr lang="en-US" sz="1900" b="1" dirty="0" smtClean="0">
                <a:solidFill>
                  <a:srgbClr val="00FFFF"/>
                </a:solidFill>
                <a:latin typeface="Calibri" pitchFamily="34" charset="0"/>
                <a:cs typeface="Calibri" pitchFamily="34" charset="0"/>
              </a:rPr>
              <a:t>Systole </a:t>
            </a:r>
            <a:r>
              <a:rPr lang="en-US" sz="1900" b="1" dirty="0">
                <a:solidFill>
                  <a:srgbClr val="00FFFF"/>
                </a:solidFill>
                <a:latin typeface="Calibri" pitchFamily="34" charset="0"/>
                <a:cs typeface="Calibri" pitchFamily="34" charset="0"/>
              </a:rPr>
              <a:t>(Contraction) </a:t>
            </a:r>
            <a:endParaRPr lang="en-US" sz="1900" b="1" dirty="0" smtClean="0">
              <a:solidFill>
                <a:srgbClr val="00FFFF"/>
              </a:solidFill>
              <a:latin typeface="Calibri" pitchFamily="34" charset="0"/>
              <a:cs typeface="Calibri" pitchFamily="34" charset="0"/>
            </a:endParaRPr>
          </a:p>
          <a:p>
            <a:pPr lvl="1"/>
            <a:r>
              <a:rPr lang="en-US" sz="1900" b="1" dirty="0" smtClean="0">
                <a:solidFill>
                  <a:srgbClr val="00FFFF"/>
                </a:solidFill>
                <a:latin typeface="Calibri" pitchFamily="34" charset="0"/>
                <a:cs typeface="Calibri" pitchFamily="34" charset="0"/>
              </a:rPr>
              <a:t>Diastole </a:t>
            </a:r>
            <a:r>
              <a:rPr lang="en-US" sz="1900" b="1" dirty="0">
                <a:solidFill>
                  <a:srgbClr val="00FFFF"/>
                </a:solidFill>
                <a:latin typeface="Calibri" pitchFamily="34" charset="0"/>
                <a:cs typeface="Calibri" pitchFamily="34" charset="0"/>
              </a:rPr>
              <a:t>(Relaxation) </a:t>
            </a:r>
            <a:endParaRPr lang="en-US" sz="1900" b="1" dirty="0" smtClean="0">
              <a:solidFill>
                <a:srgbClr val="00FFFF"/>
              </a:solidFill>
              <a:latin typeface="Calibri" pitchFamily="34" charset="0"/>
              <a:cs typeface="Calibri" pitchFamily="34" charset="0"/>
            </a:endParaRPr>
          </a:p>
          <a:p>
            <a:pPr lvl="1"/>
            <a:endParaRPr lang="en-US" sz="1900" b="1" dirty="0" smtClean="0">
              <a:solidFill>
                <a:srgbClr val="00FFFF"/>
              </a:solidFill>
              <a:latin typeface="Calibri" pitchFamily="34" charset="0"/>
              <a:cs typeface="Calibri" pitchFamily="34" charset="0"/>
            </a:endParaRPr>
          </a:p>
          <a:p>
            <a:pPr>
              <a:buSzPct val="100000"/>
            </a:pPr>
            <a:r>
              <a:rPr lang="en-US" sz="1900" b="1" dirty="0">
                <a:solidFill>
                  <a:srgbClr val="00FFFF"/>
                </a:solidFill>
                <a:latin typeface="Calibri" panose="020F0502020204030204" pitchFamily="34" charset="0"/>
                <a:cs typeface="Calibri" pitchFamily="34" charset="0"/>
              </a:rPr>
              <a:t> </a:t>
            </a:r>
            <a:r>
              <a:rPr lang="en-US" sz="1900" b="1" dirty="0" smtClean="0">
                <a:solidFill>
                  <a:srgbClr val="00FFFF"/>
                </a:solidFill>
                <a:latin typeface="Calibri" panose="020F0502020204030204" pitchFamily="34" charset="0"/>
                <a:cs typeface="Calibri" pitchFamily="34" charset="0"/>
              </a:rPr>
              <a:t> The </a:t>
            </a:r>
            <a:r>
              <a:rPr lang="en-US" sz="1900" b="1" dirty="0">
                <a:solidFill>
                  <a:srgbClr val="00FFFF"/>
                </a:solidFill>
                <a:latin typeface="Calibri" panose="020F0502020204030204" pitchFamily="34" charset="0"/>
                <a:cs typeface="Calibri" pitchFamily="34" charset="0"/>
              </a:rPr>
              <a:t>atria and ventricles go through separate cycles of systole and diastole.</a:t>
            </a:r>
          </a:p>
          <a:p>
            <a:pPr lvl="1"/>
            <a:r>
              <a:rPr lang="en-US" sz="1900" b="1" dirty="0" smtClean="0">
                <a:solidFill>
                  <a:srgbClr val="00FFFF"/>
                </a:solidFill>
                <a:latin typeface="Calibri" pitchFamily="34" charset="0"/>
                <a:cs typeface="Calibri" pitchFamily="34" charset="0"/>
              </a:rPr>
              <a:t>Atrial</a:t>
            </a:r>
            <a:r>
              <a:rPr lang="en-US" sz="1900" b="1" dirty="0">
                <a:solidFill>
                  <a:srgbClr val="00FFFF"/>
                </a:solidFill>
                <a:latin typeface="Calibri" pitchFamily="34" charset="0"/>
                <a:cs typeface="Calibri" pitchFamily="34" charset="0"/>
              </a:rPr>
              <a:t>: systole &amp; diastole </a:t>
            </a:r>
          </a:p>
          <a:p>
            <a:pPr lvl="1"/>
            <a:r>
              <a:rPr lang="en-US" sz="1900" b="1" dirty="0">
                <a:solidFill>
                  <a:srgbClr val="00FFFF"/>
                </a:solidFill>
                <a:latin typeface="Calibri" pitchFamily="34" charset="0"/>
                <a:cs typeface="Calibri" pitchFamily="34" charset="0"/>
              </a:rPr>
              <a:t>Ventricular: systole &amp; diastole </a:t>
            </a:r>
            <a:endParaRPr lang="en-US" sz="1900" b="1" dirty="0" smtClean="0">
              <a:solidFill>
                <a:srgbClr val="00FFFF"/>
              </a:solidFill>
              <a:latin typeface="Calibri" pitchFamily="34" charset="0"/>
              <a:cs typeface="Calibri" pitchFamily="34" charset="0"/>
            </a:endParaRPr>
          </a:p>
          <a:p>
            <a:pPr lvl="1"/>
            <a:endParaRPr lang="en-US" sz="1900" b="1" dirty="0">
              <a:solidFill>
                <a:srgbClr val="00FFFF"/>
              </a:solidFill>
              <a:latin typeface="Calibri" pitchFamily="34" charset="0"/>
              <a:cs typeface="Calibri" pitchFamily="34" charset="0"/>
            </a:endParaRPr>
          </a:p>
          <a:p>
            <a:pPr>
              <a:buSzPct val="100000"/>
            </a:pPr>
            <a:r>
              <a:rPr lang="en-US" sz="1900" b="1" dirty="0" smtClean="0">
                <a:solidFill>
                  <a:srgbClr val="00FFFF"/>
                </a:solidFill>
                <a:latin typeface="Calibri" pitchFamily="34" charset="0"/>
                <a:cs typeface="Calibri" pitchFamily="34" charset="0"/>
              </a:rPr>
              <a:t>  Normally, </a:t>
            </a:r>
            <a:r>
              <a:rPr lang="en-US" sz="1900" b="1" dirty="0">
                <a:solidFill>
                  <a:srgbClr val="00FFFF"/>
                </a:solidFill>
                <a:latin typeface="Calibri" pitchFamily="34" charset="0"/>
                <a:cs typeface="Calibri" pitchFamily="34" charset="0"/>
              </a:rPr>
              <a:t>diastole is longer &gt; systole: </a:t>
            </a:r>
          </a:p>
          <a:p>
            <a:pPr lvl="1"/>
            <a:r>
              <a:rPr lang="en-US" sz="1900" b="1" dirty="0" smtClean="0">
                <a:solidFill>
                  <a:srgbClr val="00FFFF"/>
                </a:solidFill>
                <a:latin typeface="Calibri" pitchFamily="34" charset="0"/>
                <a:cs typeface="Calibri" pitchFamily="34" charset="0"/>
              </a:rPr>
              <a:t>Ventricular </a:t>
            </a:r>
            <a:r>
              <a:rPr lang="en-US" sz="1900" b="1" dirty="0">
                <a:solidFill>
                  <a:srgbClr val="00FFFF"/>
                </a:solidFill>
                <a:latin typeface="Calibri" pitchFamily="34" charset="0"/>
                <a:cs typeface="Calibri" pitchFamily="34" charset="0"/>
              </a:rPr>
              <a:t>systole = 0.3 sec </a:t>
            </a:r>
          </a:p>
          <a:p>
            <a:pPr lvl="1"/>
            <a:r>
              <a:rPr lang="en-US" sz="1900" b="1" dirty="0" smtClean="0">
                <a:solidFill>
                  <a:srgbClr val="00FFFF"/>
                </a:solidFill>
                <a:latin typeface="Calibri" pitchFamily="34" charset="0"/>
                <a:cs typeface="Calibri" pitchFamily="34" charset="0"/>
              </a:rPr>
              <a:t>Ventricular </a:t>
            </a:r>
            <a:r>
              <a:rPr lang="en-US" sz="1900" b="1" dirty="0">
                <a:solidFill>
                  <a:srgbClr val="00FFFF"/>
                </a:solidFill>
                <a:latin typeface="Calibri" pitchFamily="34" charset="0"/>
                <a:cs typeface="Calibri" pitchFamily="34" charset="0"/>
              </a:rPr>
              <a:t>diastole = 0.5 sec </a:t>
            </a:r>
          </a:p>
          <a:p>
            <a:pPr lvl="1"/>
            <a:r>
              <a:rPr lang="en-US" sz="1900" b="1" dirty="0" smtClean="0">
                <a:solidFill>
                  <a:srgbClr val="00FFFF"/>
                </a:solidFill>
                <a:latin typeface="Calibri" pitchFamily="34" charset="0"/>
                <a:cs typeface="Calibri" pitchFamily="34" charset="0"/>
              </a:rPr>
              <a:t>Atrial </a:t>
            </a:r>
            <a:r>
              <a:rPr lang="en-US" sz="1900" b="1" dirty="0">
                <a:solidFill>
                  <a:srgbClr val="00FFFF"/>
                </a:solidFill>
                <a:latin typeface="Calibri" pitchFamily="34" charset="0"/>
                <a:cs typeface="Calibri" pitchFamily="34" charset="0"/>
              </a:rPr>
              <a:t>systole = 0.1 sec </a:t>
            </a:r>
          </a:p>
          <a:p>
            <a:pPr lvl="1"/>
            <a:r>
              <a:rPr lang="en-US" sz="1900" b="1" dirty="0" smtClean="0">
                <a:solidFill>
                  <a:srgbClr val="00FFFF"/>
                </a:solidFill>
                <a:latin typeface="Calibri" pitchFamily="34" charset="0"/>
                <a:cs typeface="Calibri" pitchFamily="34" charset="0"/>
              </a:rPr>
              <a:t>Atrial </a:t>
            </a:r>
            <a:r>
              <a:rPr lang="en-US" sz="1900" b="1" dirty="0">
                <a:solidFill>
                  <a:srgbClr val="00FFFF"/>
                </a:solidFill>
                <a:latin typeface="Calibri" pitchFamily="34" charset="0"/>
                <a:cs typeface="Calibri" pitchFamily="34" charset="0"/>
              </a:rPr>
              <a:t>diastole = 0.7 sec </a:t>
            </a:r>
            <a:endParaRPr lang="en-US" sz="1900" b="1" dirty="0" smtClean="0">
              <a:solidFill>
                <a:srgbClr val="00FFFF"/>
              </a:solidFill>
              <a:latin typeface="Calibri" pitchFamily="34" charset="0"/>
              <a:cs typeface="Calibri" pitchFamily="34" charset="0"/>
            </a:endParaRPr>
          </a:p>
          <a:p>
            <a:pPr lvl="1"/>
            <a:endParaRPr lang="en-US" sz="1900" b="1" dirty="0">
              <a:solidFill>
                <a:srgbClr val="00FFFF"/>
              </a:solidFill>
              <a:latin typeface="Calibri" pitchFamily="34" charset="0"/>
              <a:cs typeface="Calibri" pitchFamily="34" charset="0"/>
            </a:endParaRPr>
          </a:p>
          <a:p>
            <a:pPr>
              <a:buSzPct val="100000"/>
            </a:pPr>
            <a:r>
              <a:rPr lang="en-US" sz="1900" b="1" dirty="0" smtClean="0">
                <a:solidFill>
                  <a:srgbClr val="00FFFF"/>
                </a:solidFill>
                <a:latin typeface="Calibri" pitchFamily="34" charset="0"/>
                <a:cs typeface="Calibri" pitchFamily="34" charset="0"/>
              </a:rPr>
              <a:t>  </a:t>
            </a:r>
            <a:r>
              <a:rPr lang="en-US" sz="1900" b="1" dirty="0" smtClean="0">
                <a:solidFill>
                  <a:srgbClr val="FFFF00"/>
                </a:solidFill>
                <a:latin typeface="Calibri" pitchFamily="34" charset="0"/>
                <a:cs typeface="Calibri" pitchFamily="34" charset="0"/>
              </a:rPr>
              <a:t>Importance of the long </a:t>
            </a:r>
            <a:r>
              <a:rPr lang="en-US" sz="1900" b="1" dirty="0">
                <a:solidFill>
                  <a:srgbClr val="FFFF00"/>
                </a:solidFill>
                <a:latin typeface="Calibri" pitchFamily="34" charset="0"/>
                <a:cs typeface="Calibri" pitchFamily="34" charset="0"/>
              </a:rPr>
              <a:t>ventricular diastole? </a:t>
            </a:r>
            <a:r>
              <a:rPr lang="en-US" sz="1900" b="1" dirty="0" smtClean="0">
                <a:solidFill>
                  <a:srgbClr val="FFFF00"/>
                </a:solidFill>
                <a:latin typeface="Calibri" pitchFamily="34" charset="0"/>
                <a:cs typeface="Calibri" pitchFamily="34" charset="0"/>
              </a:rPr>
              <a:t>This is important for:</a:t>
            </a:r>
            <a:endParaRPr lang="en-US" sz="1900" b="1" dirty="0">
              <a:solidFill>
                <a:srgbClr val="FFFF00"/>
              </a:solidFill>
              <a:latin typeface="Calibri" pitchFamily="34" charset="0"/>
              <a:cs typeface="Calibri" pitchFamily="34" charset="0"/>
            </a:endParaRPr>
          </a:p>
          <a:p>
            <a:pPr lvl="1"/>
            <a:r>
              <a:rPr lang="en-US" sz="1900" b="1" dirty="0" smtClean="0">
                <a:solidFill>
                  <a:srgbClr val="FFFF00"/>
                </a:solidFill>
                <a:latin typeface="Calibri" pitchFamily="34" charset="0"/>
                <a:cs typeface="Calibri" pitchFamily="34" charset="0"/>
              </a:rPr>
              <a:t>Coronary </a:t>
            </a:r>
            <a:r>
              <a:rPr lang="en-US" sz="1900" b="1" dirty="0">
                <a:solidFill>
                  <a:srgbClr val="FFFF00"/>
                </a:solidFill>
                <a:latin typeface="Calibri" pitchFamily="34" charset="0"/>
                <a:cs typeface="Calibri" pitchFamily="34" charset="0"/>
              </a:rPr>
              <a:t>blood flow </a:t>
            </a:r>
          </a:p>
          <a:p>
            <a:pPr lvl="1"/>
            <a:r>
              <a:rPr lang="en-US" sz="1900" b="1" dirty="0" smtClean="0">
                <a:solidFill>
                  <a:srgbClr val="FFFF00"/>
                </a:solidFill>
                <a:latin typeface="Calibri" pitchFamily="34" charset="0"/>
                <a:cs typeface="Calibri" pitchFamily="34" charset="0"/>
              </a:rPr>
              <a:t>Ventricular </a:t>
            </a:r>
            <a:r>
              <a:rPr lang="en-US" sz="1900" b="1" dirty="0">
                <a:solidFill>
                  <a:srgbClr val="FFFF00"/>
                </a:solidFill>
                <a:latin typeface="Calibri" pitchFamily="34" charset="0"/>
                <a:cs typeface="Calibri" pitchFamily="34" charset="0"/>
              </a:rPr>
              <a:t>filling </a:t>
            </a:r>
          </a:p>
        </p:txBody>
      </p:sp>
    </p:spTree>
    <p:extLst>
      <p:ext uri="{BB962C8B-B14F-4D97-AF65-F5344CB8AC3E}">
        <p14:creationId xmlns:p14="http://schemas.microsoft.com/office/powerpoint/2010/main" val="622361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4" end="14"/>
                                            </p:txEl>
                                          </p:spTgt>
                                        </p:tgtEl>
                                        <p:attrNameLst>
                                          <p:attrName>style.visibility</p:attrName>
                                        </p:attrNameLst>
                                      </p:cBhvr>
                                      <p:to>
                                        <p:strVal val="visible"/>
                                      </p:to>
                                    </p:set>
                                    <p:animEffect transition="in" filter="fade">
                                      <p:cBhvr>
                                        <p:cTn id="35" dur="500"/>
                                        <p:tgtEl>
                                          <p:spTgt spid="9">
                                            <p:txEl>
                                              <p:pRg st="14" end="1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15" end="15"/>
                                            </p:txEl>
                                          </p:spTgt>
                                        </p:tgtEl>
                                        <p:attrNameLst>
                                          <p:attrName>style.visibility</p:attrName>
                                        </p:attrNameLst>
                                      </p:cBhvr>
                                      <p:to>
                                        <p:strVal val="visible"/>
                                      </p:to>
                                    </p:set>
                                    <p:animEffect transition="in" filter="fade">
                                      <p:cBhvr>
                                        <p:cTn id="38" dur="500"/>
                                        <p:tgtEl>
                                          <p:spTgt spid="9">
                                            <p:txEl>
                                              <p:pRg st="15" end="1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16" end="16"/>
                                            </p:txEl>
                                          </p:spTgt>
                                        </p:tgtEl>
                                        <p:attrNameLst>
                                          <p:attrName>style.visibility</p:attrName>
                                        </p:attrNameLst>
                                      </p:cBhvr>
                                      <p:to>
                                        <p:strVal val="visible"/>
                                      </p:to>
                                    </p:set>
                                    <p:animEffect transition="in" filter="fade">
                                      <p:cBhvr>
                                        <p:cTn id="41" dur="500"/>
                                        <p:tgtEl>
                                          <p:spTgt spid="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04800" y="1828800"/>
            <a:ext cx="9510713"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75000"/>
              <a:buFont typeface="Monotype Sorts" pitchFamily="2" charset="2"/>
              <a:buNone/>
              <a:defRPr/>
            </a:pPr>
            <a:r>
              <a:rPr lang="en-US" sz="2800" i="0">
                <a:solidFill>
                  <a:srgbClr val="00FFFF"/>
                </a:solidFill>
                <a:effectLst>
                  <a:outerShdw blurRad="38100" dist="38100" dir="2700000" algn="tl">
                    <a:srgbClr val="000000"/>
                  </a:outerShdw>
                </a:effectLst>
                <a:latin typeface="Calibri" panose="020F0502020204030204" pitchFamily="34" charset="0"/>
              </a:rPr>
              <a:t>   </a:t>
            </a:r>
          </a:p>
        </p:txBody>
      </p:sp>
      <p:sp>
        <p:nvSpPr>
          <p:cNvPr id="8" name="Rectangle 3"/>
          <p:cNvSpPr>
            <a:spLocks noChangeArrowheads="1"/>
          </p:cNvSpPr>
          <p:nvPr/>
        </p:nvSpPr>
        <p:spPr bwMode="auto">
          <a:xfrm>
            <a:off x="0" y="0"/>
            <a:ext cx="10287000" cy="609600"/>
          </a:xfrm>
          <a:prstGeom prst="rect">
            <a:avLst/>
          </a:prstGeom>
          <a:noFill/>
          <a:ln w="9525">
            <a:noFill/>
            <a:miter lim="800000"/>
            <a:headEnd/>
            <a:tailEnd/>
          </a:ln>
          <a:effectLst/>
        </p:spPr>
        <p:txBody>
          <a:bodyPr lIns="92075" tIns="46038" rIns="92075" bIns="46038" anchor="ctr"/>
          <a:lstStyle/>
          <a:p>
            <a:pPr algn="ctr">
              <a:defRPr/>
            </a:pPr>
            <a:r>
              <a:rPr lang="en-US" sz="3600" b="1" i="0" dirty="0" smtClean="0">
                <a:solidFill>
                  <a:srgbClr val="FFFF00"/>
                </a:solidFill>
                <a:latin typeface="Calibri" panose="020F0502020204030204" pitchFamily="34" charset="0"/>
              </a:rPr>
              <a:t>Mechanical events (phases) during the cardiac cycle</a:t>
            </a:r>
            <a:endParaRPr lang="en-US" sz="3600" b="1" i="0" dirty="0">
              <a:solidFill>
                <a:srgbClr val="FFFF00"/>
              </a:solidFill>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95794435"/>
              </p:ext>
            </p:extLst>
          </p:nvPr>
        </p:nvGraphicFramePr>
        <p:xfrm>
          <a:off x="304800" y="723739"/>
          <a:ext cx="9677400" cy="6058061"/>
        </p:xfrm>
        <a:graphic>
          <a:graphicData uri="http://schemas.openxmlformats.org/drawingml/2006/table">
            <a:tbl>
              <a:tblPr firstRow="1" bandRow="1">
                <a:tableStyleId>{5940675A-B579-460E-94D1-54222C63F5DA}</a:tableStyleId>
              </a:tblPr>
              <a:tblGrid>
                <a:gridCol w="2171700"/>
                <a:gridCol w="3733800"/>
                <a:gridCol w="2209800"/>
                <a:gridCol w="1562100"/>
              </a:tblGrid>
              <a:tr h="681909">
                <a:tc rowSpan="5">
                  <a:txBody>
                    <a:bodyPr/>
                    <a:lstStyle/>
                    <a:p>
                      <a:r>
                        <a:rPr lang="en-US" sz="2000" b="1" dirty="0" smtClean="0">
                          <a:latin typeface="Calibri" panose="020F0502020204030204" pitchFamily="34" charset="0"/>
                        </a:rPr>
                        <a:t>Ventricular Diastole</a:t>
                      </a:r>
                      <a:endParaRPr lang="en-US" sz="2000" b="1" dirty="0">
                        <a:latin typeface="Calibri" panose="020F0502020204030204" pitchFamily="34" charset="0"/>
                      </a:endParaRPr>
                    </a:p>
                  </a:txBody>
                  <a:tcPr/>
                </a:tc>
                <a:tc>
                  <a:txBody>
                    <a:bodyPr/>
                    <a:lstStyle/>
                    <a:p>
                      <a:r>
                        <a:rPr lang="en-US" sz="2000" b="1" dirty="0" err="1" smtClean="0">
                          <a:latin typeface="Calibri" panose="020F0502020204030204" pitchFamily="34" charset="0"/>
                        </a:rPr>
                        <a:t>Protodiastole</a:t>
                      </a:r>
                      <a:endParaRPr lang="en-US" sz="2000" b="1" dirty="0" smtClean="0">
                        <a:latin typeface="Calibri" panose="020F0502020204030204" pitchFamily="34" charset="0"/>
                      </a:endParaRPr>
                    </a:p>
                    <a:p>
                      <a:endParaRPr lang="en-US" sz="2000" b="1" dirty="0">
                        <a:latin typeface="Calibri" panose="020F0502020204030204" pitchFamily="34" charset="0"/>
                      </a:endParaRPr>
                    </a:p>
                  </a:txBody>
                  <a:tcPr/>
                </a:tc>
                <a:tc rowSpan="3">
                  <a:txBody>
                    <a:bodyPr/>
                    <a:lstStyle/>
                    <a:p>
                      <a:r>
                        <a:rPr lang="en-US" sz="2000" b="1" dirty="0" smtClean="0">
                          <a:solidFill>
                            <a:srgbClr val="FF6600"/>
                          </a:solidFill>
                          <a:latin typeface="Calibri" panose="020F0502020204030204" pitchFamily="34" charset="0"/>
                        </a:rPr>
                        <a:t>Early ventricular diastole</a:t>
                      </a:r>
                      <a:endParaRPr lang="en-US" sz="2000" b="1" dirty="0">
                        <a:solidFill>
                          <a:srgbClr val="FF6600"/>
                        </a:solidFill>
                        <a:latin typeface="Calibri" panose="020F0502020204030204" pitchFamily="34" charset="0"/>
                      </a:endParaRPr>
                    </a:p>
                  </a:txBody>
                  <a:tcPr/>
                </a:tc>
                <a:tc>
                  <a:txBody>
                    <a:bodyPr/>
                    <a:lstStyle/>
                    <a:p>
                      <a:pPr algn="ctr"/>
                      <a:r>
                        <a:rPr lang="en-US" sz="2000" b="1" dirty="0" smtClean="0">
                          <a:solidFill>
                            <a:srgbClr val="00FFFF"/>
                          </a:solidFill>
                          <a:latin typeface="Calibri" panose="020F0502020204030204" pitchFamily="34" charset="0"/>
                        </a:rPr>
                        <a:t>7</a:t>
                      </a:r>
                      <a:endParaRPr lang="en-US" sz="2000" b="1" dirty="0">
                        <a:solidFill>
                          <a:srgbClr val="00FFFF"/>
                        </a:solidFill>
                        <a:latin typeface="Calibri" panose="020F0502020204030204" pitchFamily="34" charset="0"/>
                      </a:endParaRPr>
                    </a:p>
                  </a:txBody>
                  <a:tcPr/>
                </a:tc>
              </a:tr>
              <a:tr h="847498">
                <a:tc vMerge="1">
                  <a:txBody>
                    <a:bodyPr/>
                    <a:lstStyle/>
                    <a:p>
                      <a:endParaRPr lang="en-US" dirty="0"/>
                    </a:p>
                  </a:txBody>
                  <a:tcPr/>
                </a:tc>
                <a:tc>
                  <a:txBody>
                    <a:bodyPr/>
                    <a:lstStyle/>
                    <a:p>
                      <a:r>
                        <a:rPr lang="en-US" sz="2000" b="1" dirty="0" smtClean="0">
                          <a:latin typeface="Calibri" panose="020F0502020204030204" pitchFamily="34" charset="0"/>
                        </a:rPr>
                        <a:t>Isometric relaxation phase</a:t>
                      </a:r>
                      <a:endParaRPr lang="en-US" sz="2000" b="1" dirty="0">
                        <a:latin typeface="Calibri" panose="020F0502020204030204" pitchFamily="34" charset="0"/>
                      </a:endParaRPr>
                    </a:p>
                  </a:txBody>
                  <a:tcPr/>
                </a:tc>
                <a:tc vMerge="1">
                  <a:txBody>
                    <a:bodyPr/>
                    <a:lstStyle/>
                    <a:p>
                      <a:endParaRPr lang="en-US" dirty="0"/>
                    </a:p>
                  </a:txBody>
                  <a:tcPr/>
                </a:tc>
                <a:tc>
                  <a:txBody>
                    <a:bodyPr/>
                    <a:lstStyle/>
                    <a:p>
                      <a:pPr algn="ctr"/>
                      <a:r>
                        <a:rPr lang="en-US" sz="2000" b="1" dirty="0" smtClean="0">
                          <a:solidFill>
                            <a:srgbClr val="00FFFF"/>
                          </a:solidFill>
                          <a:latin typeface="Calibri" panose="020F0502020204030204" pitchFamily="34" charset="0"/>
                        </a:rPr>
                        <a:t>8</a:t>
                      </a:r>
                      <a:endParaRPr lang="en-US" sz="2000" b="1" dirty="0">
                        <a:solidFill>
                          <a:srgbClr val="00FFFF"/>
                        </a:solidFill>
                        <a:latin typeface="Calibri" panose="020F0502020204030204" pitchFamily="34" charset="0"/>
                      </a:endParaRPr>
                    </a:p>
                  </a:txBody>
                  <a:tcPr/>
                </a:tc>
              </a:tr>
              <a:tr h="681909">
                <a:tc vMerge="1">
                  <a:txBody>
                    <a:bodyPr/>
                    <a:lstStyle/>
                    <a:p>
                      <a:endParaRPr lang="en-US" dirty="0"/>
                    </a:p>
                  </a:txBody>
                  <a:tcPr/>
                </a:tc>
                <a:tc>
                  <a:txBody>
                    <a:bodyPr/>
                    <a:lstStyle/>
                    <a:p>
                      <a:r>
                        <a:rPr lang="en-US" sz="2000" b="1" dirty="0" smtClean="0">
                          <a:latin typeface="Calibri" panose="020F0502020204030204" pitchFamily="34" charset="0"/>
                        </a:rPr>
                        <a:t>Rapid filling phase</a:t>
                      </a:r>
                    </a:p>
                    <a:p>
                      <a:endParaRPr lang="en-US" sz="2000" b="1" dirty="0">
                        <a:latin typeface="Calibri" panose="020F0502020204030204" pitchFamily="34" charset="0"/>
                      </a:endParaRPr>
                    </a:p>
                  </a:txBody>
                  <a:tcPr/>
                </a:tc>
                <a:tc vMerge="1">
                  <a:txBody>
                    <a:bodyPr/>
                    <a:lstStyle/>
                    <a:p>
                      <a:endParaRPr lang="en-US" dirty="0"/>
                    </a:p>
                  </a:txBody>
                  <a:tcPr/>
                </a:tc>
                <a:tc>
                  <a:txBody>
                    <a:bodyPr/>
                    <a:lstStyle/>
                    <a:p>
                      <a:pPr algn="ctr"/>
                      <a:r>
                        <a:rPr lang="en-US" sz="2000" b="1" dirty="0" smtClean="0">
                          <a:solidFill>
                            <a:srgbClr val="00FFFF"/>
                          </a:solidFill>
                          <a:latin typeface="Calibri" panose="020F0502020204030204" pitchFamily="34" charset="0"/>
                        </a:rPr>
                        <a:t>1</a:t>
                      </a:r>
                      <a:endParaRPr lang="en-US" sz="2000" b="1" dirty="0">
                        <a:solidFill>
                          <a:srgbClr val="00FFFF"/>
                        </a:solidFill>
                        <a:latin typeface="Calibri" panose="020F0502020204030204" pitchFamily="34" charset="0"/>
                      </a:endParaRPr>
                    </a:p>
                  </a:txBody>
                  <a:tcPr/>
                </a:tc>
              </a:tr>
              <a:tr h="847498">
                <a:tc vMerge="1">
                  <a:txBody>
                    <a:bodyPr/>
                    <a:lstStyle/>
                    <a:p>
                      <a:endParaRPr lang="en-US" dirty="0"/>
                    </a:p>
                  </a:txBody>
                  <a:tcPr/>
                </a:tc>
                <a:tc>
                  <a:txBody>
                    <a:bodyPr/>
                    <a:lstStyle/>
                    <a:p>
                      <a:r>
                        <a:rPr lang="en-US" sz="2000" b="1" dirty="0" smtClean="0">
                          <a:latin typeface="Calibri" panose="020F0502020204030204" pitchFamily="34" charset="0"/>
                        </a:rPr>
                        <a:t>Reduced (slow)</a:t>
                      </a:r>
                      <a:r>
                        <a:rPr lang="en-US" sz="2000" b="1" baseline="0" dirty="0" smtClean="0">
                          <a:latin typeface="Calibri" panose="020F0502020204030204" pitchFamily="34" charset="0"/>
                        </a:rPr>
                        <a:t> </a:t>
                      </a:r>
                      <a:r>
                        <a:rPr lang="en-US" sz="2000" b="1" dirty="0" smtClean="0">
                          <a:latin typeface="Calibri" panose="020F0502020204030204" pitchFamily="34" charset="0"/>
                        </a:rPr>
                        <a:t>filling phase</a:t>
                      </a:r>
                      <a:endParaRPr lang="en-US" sz="2000" b="1" dirty="0">
                        <a:latin typeface="Calibri" panose="020F0502020204030204" pitchFamily="34" charset="0"/>
                      </a:endParaRPr>
                    </a:p>
                  </a:txBody>
                  <a:tcPr/>
                </a:tc>
                <a:tc>
                  <a:txBody>
                    <a:bodyPr/>
                    <a:lstStyle/>
                    <a:p>
                      <a:r>
                        <a:rPr lang="en-US" sz="2000" b="1" dirty="0" smtClean="0">
                          <a:solidFill>
                            <a:srgbClr val="FF6600"/>
                          </a:solidFill>
                          <a:latin typeface="Calibri" panose="020F0502020204030204" pitchFamily="34" charset="0"/>
                        </a:rPr>
                        <a:t>Mid ventricular diastole</a:t>
                      </a:r>
                      <a:endParaRPr lang="en-US" sz="2000" b="1" dirty="0">
                        <a:solidFill>
                          <a:srgbClr val="FF6600"/>
                        </a:solidFill>
                        <a:latin typeface="Calibri" panose="020F0502020204030204" pitchFamily="34" charset="0"/>
                      </a:endParaRPr>
                    </a:p>
                  </a:txBody>
                  <a:tcPr/>
                </a:tc>
                <a:tc>
                  <a:txBody>
                    <a:bodyPr/>
                    <a:lstStyle/>
                    <a:p>
                      <a:pPr algn="ctr"/>
                      <a:r>
                        <a:rPr lang="en-US" sz="2000" b="1" dirty="0" smtClean="0">
                          <a:solidFill>
                            <a:srgbClr val="00FFFF"/>
                          </a:solidFill>
                          <a:latin typeface="Calibri" panose="020F0502020204030204" pitchFamily="34" charset="0"/>
                        </a:rPr>
                        <a:t>2</a:t>
                      </a:r>
                      <a:endParaRPr lang="en-US" sz="2000" b="1" dirty="0">
                        <a:solidFill>
                          <a:srgbClr val="00FFFF"/>
                        </a:solidFill>
                        <a:latin typeface="Calibri" panose="020F0502020204030204" pitchFamily="34" charset="0"/>
                      </a:endParaRPr>
                    </a:p>
                  </a:txBody>
                  <a:tcPr/>
                </a:tc>
              </a:tr>
              <a:tr h="713871">
                <a:tc vMerge="1">
                  <a:txBody>
                    <a:bodyPr/>
                    <a:lstStyle/>
                    <a:p>
                      <a:endParaRPr lang="en-US" dirty="0"/>
                    </a:p>
                  </a:txBody>
                  <a:tcPr/>
                </a:tc>
                <a:tc>
                  <a:txBody>
                    <a:bodyPr/>
                    <a:lstStyle/>
                    <a:p>
                      <a:r>
                        <a:rPr lang="en-US" sz="2000" b="1" dirty="0" smtClean="0">
                          <a:latin typeface="Calibri" panose="020F0502020204030204" pitchFamily="34" charset="0"/>
                        </a:rPr>
                        <a:t>Atrial systole</a:t>
                      </a:r>
                      <a:endParaRPr lang="en-US" sz="2000" b="1" dirty="0">
                        <a:latin typeface="Calibri" panose="020F0502020204030204" pitchFamily="34" charset="0"/>
                      </a:endParaRPr>
                    </a:p>
                  </a:txBody>
                  <a:tcPr/>
                </a:tc>
                <a:tc>
                  <a:txBody>
                    <a:bodyPr/>
                    <a:lstStyle/>
                    <a:p>
                      <a:r>
                        <a:rPr lang="en-US" sz="2000" b="1" dirty="0" smtClean="0">
                          <a:solidFill>
                            <a:srgbClr val="FF6600"/>
                          </a:solidFill>
                          <a:latin typeface="Calibri" panose="020F0502020204030204" pitchFamily="34" charset="0"/>
                        </a:rPr>
                        <a:t>Late ventricular diastole</a:t>
                      </a:r>
                      <a:endParaRPr lang="en-US" sz="2000" b="1" dirty="0">
                        <a:solidFill>
                          <a:srgbClr val="FF6600"/>
                        </a:solidFill>
                        <a:latin typeface="Calibri" panose="020F0502020204030204" pitchFamily="34" charset="0"/>
                      </a:endParaRPr>
                    </a:p>
                  </a:txBody>
                  <a:tcPr/>
                </a:tc>
                <a:tc>
                  <a:txBody>
                    <a:bodyPr/>
                    <a:lstStyle/>
                    <a:p>
                      <a:pPr algn="ctr"/>
                      <a:r>
                        <a:rPr lang="en-US" sz="2000" b="1" dirty="0" smtClean="0">
                          <a:solidFill>
                            <a:srgbClr val="00FFFF"/>
                          </a:solidFill>
                          <a:latin typeface="Calibri" panose="020F0502020204030204" pitchFamily="34" charset="0"/>
                        </a:rPr>
                        <a:t>3</a:t>
                      </a:r>
                      <a:endParaRPr lang="en-US" sz="2000" b="1" dirty="0">
                        <a:solidFill>
                          <a:srgbClr val="00FFFF"/>
                        </a:solidFill>
                        <a:latin typeface="Calibri" panose="020F0502020204030204" pitchFamily="34" charset="0"/>
                      </a:endParaRPr>
                    </a:p>
                  </a:txBody>
                  <a:tcPr/>
                </a:tc>
              </a:tr>
              <a:tr h="678177">
                <a:tc rowSpan="3">
                  <a:txBody>
                    <a:bodyPr/>
                    <a:lstStyle/>
                    <a:p>
                      <a:r>
                        <a:rPr lang="en-US" sz="2000" b="1" dirty="0" smtClean="0">
                          <a:solidFill>
                            <a:srgbClr val="FFFF00"/>
                          </a:solidFill>
                          <a:latin typeface="Calibri" panose="020F0502020204030204" pitchFamily="34" charset="0"/>
                        </a:rPr>
                        <a:t>Ventricular</a:t>
                      </a:r>
                      <a:r>
                        <a:rPr lang="en-US" sz="2000" b="1" baseline="0" dirty="0" smtClean="0">
                          <a:solidFill>
                            <a:srgbClr val="FFFF00"/>
                          </a:solidFill>
                          <a:latin typeface="Calibri" panose="020F0502020204030204" pitchFamily="34" charset="0"/>
                        </a:rPr>
                        <a:t> systole</a:t>
                      </a:r>
                      <a:endParaRPr lang="en-US" sz="2000" b="1" dirty="0">
                        <a:solidFill>
                          <a:srgbClr val="FFFF00"/>
                        </a:solidFill>
                        <a:latin typeface="Calibri" panose="020F0502020204030204" pitchFamily="34" charset="0"/>
                      </a:endParaRPr>
                    </a:p>
                  </a:txBody>
                  <a:tcPr/>
                </a:tc>
                <a:tc gridSpan="2">
                  <a:txBody>
                    <a:bodyPr/>
                    <a:lstStyle/>
                    <a:p>
                      <a:r>
                        <a:rPr lang="en-US" sz="2000" b="1" dirty="0" smtClean="0">
                          <a:solidFill>
                            <a:srgbClr val="FFFF00"/>
                          </a:solidFill>
                          <a:latin typeface="Calibri" panose="020F0502020204030204" pitchFamily="34" charset="0"/>
                        </a:rPr>
                        <a:t>Isometric contraction phase</a:t>
                      </a:r>
                      <a:endParaRPr lang="en-US" sz="2000" b="1" dirty="0">
                        <a:solidFill>
                          <a:srgbClr val="FFFF00"/>
                        </a:solidFill>
                        <a:latin typeface="Calibri" panose="020F0502020204030204" pitchFamily="34" charset="0"/>
                      </a:endParaRPr>
                    </a:p>
                  </a:txBody>
                  <a:tcPr/>
                </a:tc>
                <a:tc hMerge="1">
                  <a:txBody>
                    <a:bodyPr/>
                    <a:lstStyle/>
                    <a:p>
                      <a:endParaRPr lang="en-US" sz="2200" b="1" dirty="0">
                        <a:latin typeface="Calibri" panose="020F0502020204030204" pitchFamily="34" charset="0"/>
                      </a:endParaRPr>
                    </a:p>
                  </a:txBody>
                  <a:tcPr/>
                </a:tc>
                <a:tc>
                  <a:txBody>
                    <a:bodyPr/>
                    <a:lstStyle/>
                    <a:p>
                      <a:pPr algn="ctr"/>
                      <a:r>
                        <a:rPr lang="en-US" sz="2000" b="1" dirty="0" smtClean="0">
                          <a:solidFill>
                            <a:srgbClr val="FFFF00"/>
                          </a:solidFill>
                          <a:latin typeface="Calibri" panose="020F0502020204030204" pitchFamily="34" charset="0"/>
                        </a:rPr>
                        <a:t>4</a:t>
                      </a:r>
                      <a:endParaRPr lang="en-US" sz="2000" b="1" dirty="0">
                        <a:solidFill>
                          <a:srgbClr val="FFFF00"/>
                        </a:solidFill>
                        <a:latin typeface="Calibri" panose="020F0502020204030204" pitchFamily="34" charset="0"/>
                      </a:endParaRPr>
                    </a:p>
                  </a:txBody>
                  <a:tcPr/>
                </a:tc>
              </a:tr>
              <a:tr h="721439">
                <a:tc vMerge="1">
                  <a:txBody>
                    <a:bodyPr/>
                    <a:lstStyle/>
                    <a:p>
                      <a:endParaRPr lang="en-US" dirty="0"/>
                    </a:p>
                  </a:txBody>
                  <a:tcPr/>
                </a:tc>
                <a:tc gridSpan="2">
                  <a:txBody>
                    <a:bodyPr/>
                    <a:lstStyle/>
                    <a:p>
                      <a:r>
                        <a:rPr lang="en-US" sz="2000" b="1" dirty="0" smtClean="0">
                          <a:solidFill>
                            <a:srgbClr val="FFFF00"/>
                          </a:solidFill>
                          <a:latin typeface="Calibri" panose="020F0502020204030204" pitchFamily="34" charset="0"/>
                        </a:rPr>
                        <a:t>Rapid ejection phase</a:t>
                      </a:r>
                      <a:endParaRPr lang="en-US" sz="2000" b="1" dirty="0">
                        <a:solidFill>
                          <a:srgbClr val="FFFF00"/>
                        </a:solidFill>
                        <a:latin typeface="Calibri" panose="020F0502020204030204" pitchFamily="34" charset="0"/>
                      </a:endParaRPr>
                    </a:p>
                  </a:txBody>
                  <a:tcPr/>
                </a:tc>
                <a:tc hMerge="1">
                  <a:txBody>
                    <a:bodyPr/>
                    <a:lstStyle/>
                    <a:p>
                      <a:endParaRPr lang="en-US" sz="2200" b="1" dirty="0">
                        <a:latin typeface="Calibri" panose="020F0502020204030204" pitchFamily="34" charset="0"/>
                      </a:endParaRPr>
                    </a:p>
                  </a:txBody>
                  <a:tcPr/>
                </a:tc>
                <a:tc>
                  <a:txBody>
                    <a:bodyPr/>
                    <a:lstStyle/>
                    <a:p>
                      <a:pPr algn="ctr"/>
                      <a:r>
                        <a:rPr lang="en-US" sz="2000" b="1" dirty="0" smtClean="0">
                          <a:solidFill>
                            <a:srgbClr val="FFFF00"/>
                          </a:solidFill>
                          <a:latin typeface="Calibri" panose="020F0502020204030204" pitchFamily="34" charset="0"/>
                        </a:rPr>
                        <a:t>5</a:t>
                      </a:r>
                      <a:endParaRPr lang="en-US" sz="2000" b="1" dirty="0">
                        <a:solidFill>
                          <a:srgbClr val="FFFF00"/>
                        </a:solidFill>
                        <a:latin typeface="Calibri" panose="020F0502020204030204" pitchFamily="34" charset="0"/>
                      </a:endParaRPr>
                    </a:p>
                  </a:txBody>
                  <a:tcPr/>
                </a:tc>
              </a:tr>
              <a:tr h="847498">
                <a:tc vMerge="1">
                  <a:txBody>
                    <a:bodyPr/>
                    <a:lstStyle/>
                    <a:p>
                      <a:endParaRPr lang="en-US" dirty="0"/>
                    </a:p>
                  </a:txBody>
                  <a:tcPr/>
                </a:tc>
                <a:tc gridSpan="2">
                  <a:txBody>
                    <a:bodyPr/>
                    <a:lstStyle/>
                    <a:p>
                      <a:r>
                        <a:rPr lang="en-US" sz="2000" b="1" dirty="0" smtClean="0">
                          <a:solidFill>
                            <a:srgbClr val="FFFF00"/>
                          </a:solidFill>
                          <a:latin typeface="Calibri" panose="020F0502020204030204" pitchFamily="34" charset="0"/>
                        </a:rPr>
                        <a:t>Reduced (slow) ejection phase</a:t>
                      </a:r>
                      <a:endParaRPr lang="en-US" sz="2000" b="1" dirty="0">
                        <a:solidFill>
                          <a:srgbClr val="FFFF00"/>
                        </a:solidFill>
                        <a:latin typeface="Calibri" panose="020F0502020204030204" pitchFamily="34" charset="0"/>
                      </a:endParaRPr>
                    </a:p>
                  </a:txBody>
                  <a:tcPr/>
                </a:tc>
                <a:tc hMerge="1">
                  <a:txBody>
                    <a:bodyPr/>
                    <a:lstStyle/>
                    <a:p>
                      <a:endParaRPr lang="en-US" sz="2200" b="1" dirty="0">
                        <a:latin typeface="Calibri" panose="020F0502020204030204" pitchFamily="34" charset="0"/>
                      </a:endParaRPr>
                    </a:p>
                  </a:txBody>
                  <a:tcPr/>
                </a:tc>
                <a:tc>
                  <a:txBody>
                    <a:bodyPr/>
                    <a:lstStyle/>
                    <a:p>
                      <a:pPr algn="ctr"/>
                      <a:r>
                        <a:rPr lang="en-US" sz="2000" b="1" dirty="0" smtClean="0">
                          <a:solidFill>
                            <a:srgbClr val="FFFF00"/>
                          </a:solidFill>
                          <a:latin typeface="Calibri" panose="020F0502020204030204" pitchFamily="34" charset="0"/>
                        </a:rPr>
                        <a:t>6</a:t>
                      </a:r>
                      <a:endParaRPr lang="en-US" sz="2000" b="1" dirty="0">
                        <a:solidFill>
                          <a:srgbClr val="FFFF00"/>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91954255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04800" y="1828800"/>
            <a:ext cx="9510713"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75000"/>
              <a:buFont typeface="Monotype Sorts" pitchFamily="2" charset="2"/>
              <a:buNone/>
              <a:defRPr/>
            </a:pPr>
            <a:r>
              <a:rPr lang="en-US" sz="2800" i="0">
                <a:solidFill>
                  <a:srgbClr val="00FFFF"/>
                </a:solidFill>
                <a:effectLst>
                  <a:outerShdw blurRad="38100" dist="38100" dir="2700000" algn="tl">
                    <a:srgbClr val="000000"/>
                  </a:outerShdw>
                </a:effectLst>
                <a:latin typeface="Calibri" panose="020F0502020204030204" pitchFamily="34" charset="0"/>
              </a:rPr>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
            <a:ext cx="8563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33700" y="6519446"/>
            <a:ext cx="489531" cy="369332"/>
          </a:xfrm>
          <a:prstGeom prst="rect">
            <a:avLst/>
          </a:prstGeom>
          <a:noFill/>
        </p:spPr>
        <p:txBody>
          <a:bodyPr wrap="square" rtlCol="1">
            <a:spAutoFit/>
          </a:bodyPr>
          <a:lstStyle/>
          <a:p>
            <a:pPr algn="ctr"/>
            <a:r>
              <a:rPr lang="en-US" sz="1800" b="1" dirty="0" smtClean="0">
                <a:solidFill>
                  <a:srgbClr val="FF6600"/>
                </a:solidFill>
                <a:latin typeface="Calibri" pitchFamily="34" charset="0"/>
                <a:cs typeface="Calibri" pitchFamily="34" charset="0"/>
              </a:rPr>
              <a:t>1</a:t>
            </a:r>
            <a:endParaRPr lang="ar-SA" sz="1800" b="1" dirty="0">
              <a:solidFill>
                <a:srgbClr val="FF6600"/>
              </a:solidFill>
              <a:latin typeface="Calibri" pitchFamily="34" charset="0"/>
            </a:endParaRPr>
          </a:p>
        </p:txBody>
      </p:sp>
      <p:sp>
        <p:nvSpPr>
          <p:cNvPr id="10" name="TextBox 9"/>
          <p:cNvSpPr txBox="1"/>
          <p:nvPr/>
        </p:nvSpPr>
        <p:spPr>
          <a:xfrm>
            <a:off x="876300" y="-19110"/>
            <a:ext cx="489531" cy="369332"/>
          </a:xfrm>
          <a:prstGeom prst="rect">
            <a:avLst/>
          </a:prstGeom>
          <a:noFill/>
        </p:spPr>
        <p:txBody>
          <a:bodyPr wrap="square" rtlCol="1">
            <a:spAutoFit/>
          </a:bodyPr>
          <a:lstStyle/>
          <a:p>
            <a:pPr algn="ctr"/>
            <a:r>
              <a:rPr lang="en-US" sz="1800" b="1" dirty="0">
                <a:solidFill>
                  <a:srgbClr val="FF6600"/>
                </a:solidFill>
                <a:latin typeface="Calibri" pitchFamily="34" charset="0"/>
                <a:cs typeface="Calibri" pitchFamily="34" charset="0"/>
              </a:rPr>
              <a:t>3</a:t>
            </a:r>
            <a:endParaRPr lang="ar-SA" sz="1800" b="1" dirty="0">
              <a:solidFill>
                <a:srgbClr val="FF6600"/>
              </a:solidFill>
              <a:latin typeface="Calibri" pitchFamily="34" charset="0"/>
            </a:endParaRPr>
          </a:p>
        </p:txBody>
      </p:sp>
      <p:sp>
        <p:nvSpPr>
          <p:cNvPr id="11" name="TextBox 10"/>
          <p:cNvSpPr txBox="1"/>
          <p:nvPr/>
        </p:nvSpPr>
        <p:spPr>
          <a:xfrm>
            <a:off x="952500" y="6477000"/>
            <a:ext cx="489531" cy="369332"/>
          </a:xfrm>
          <a:prstGeom prst="rect">
            <a:avLst/>
          </a:prstGeom>
          <a:noFill/>
        </p:spPr>
        <p:txBody>
          <a:bodyPr wrap="square" rtlCol="1">
            <a:spAutoFit/>
          </a:bodyPr>
          <a:lstStyle/>
          <a:p>
            <a:pPr algn="ctr"/>
            <a:r>
              <a:rPr lang="en-US" sz="1800" b="1" dirty="0">
                <a:solidFill>
                  <a:srgbClr val="FF6600"/>
                </a:solidFill>
                <a:latin typeface="Calibri" pitchFamily="34" charset="0"/>
                <a:cs typeface="Calibri" pitchFamily="34" charset="0"/>
              </a:rPr>
              <a:t>2</a:t>
            </a:r>
            <a:endParaRPr lang="ar-SA" sz="1800" b="1" dirty="0">
              <a:solidFill>
                <a:srgbClr val="FF6600"/>
              </a:solidFill>
              <a:latin typeface="Calibri" pitchFamily="34" charset="0"/>
            </a:endParaRPr>
          </a:p>
        </p:txBody>
      </p:sp>
      <p:sp>
        <p:nvSpPr>
          <p:cNvPr id="12" name="TextBox 11"/>
          <p:cNvSpPr txBox="1"/>
          <p:nvPr/>
        </p:nvSpPr>
        <p:spPr>
          <a:xfrm>
            <a:off x="2781300" y="0"/>
            <a:ext cx="489531" cy="369332"/>
          </a:xfrm>
          <a:prstGeom prst="rect">
            <a:avLst/>
          </a:prstGeom>
          <a:noFill/>
        </p:spPr>
        <p:txBody>
          <a:bodyPr wrap="square" rtlCol="1">
            <a:spAutoFit/>
          </a:bodyPr>
          <a:lstStyle/>
          <a:p>
            <a:pPr algn="ctr"/>
            <a:r>
              <a:rPr lang="en-US" sz="1800" b="1" dirty="0">
                <a:solidFill>
                  <a:srgbClr val="FF6600"/>
                </a:solidFill>
                <a:latin typeface="Calibri" pitchFamily="34" charset="0"/>
                <a:cs typeface="Calibri" pitchFamily="34" charset="0"/>
              </a:rPr>
              <a:t>4</a:t>
            </a:r>
            <a:endParaRPr lang="ar-SA" sz="1800" b="1" dirty="0">
              <a:solidFill>
                <a:srgbClr val="FF6600"/>
              </a:solidFill>
              <a:latin typeface="Calibri" pitchFamily="34" charset="0"/>
            </a:endParaRPr>
          </a:p>
        </p:txBody>
      </p:sp>
      <p:sp>
        <p:nvSpPr>
          <p:cNvPr id="13" name="TextBox 12"/>
          <p:cNvSpPr txBox="1"/>
          <p:nvPr/>
        </p:nvSpPr>
        <p:spPr>
          <a:xfrm>
            <a:off x="4577769" y="0"/>
            <a:ext cx="489531" cy="369332"/>
          </a:xfrm>
          <a:prstGeom prst="rect">
            <a:avLst/>
          </a:prstGeom>
          <a:noFill/>
        </p:spPr>
        <p:txBody>
          <a:bodyPr wrap="square" rtlCol="1">
            <a:spAutoFit/>
          </a:bodyPr>
          <a:lstStyle/>
          <a:p>
            <a:pPr algn="ctr"/>
            <a:r>
              <a:rPr lang="en-US" sz="1800" b="1" dirty="0">
                <a:solidFill>
                  <a:srgbClr val="FF6600"/>
                </a:solidFill>
                <a:latin typeface="Calibri" pitchFamily="34" charset="0"/>
                <a:cs typeface="Calibri" pitchFamily="34" charset="0"/>
              </a:rPr>
              <a:t>5</a:t>
            </a:r>
            <a:endParaRPr lang="ar-SA" sz="1800" b="1" dirty="0">
              <a:solidFill>
                <a:srgbClr val="FF6600"/>
              </a:solidFill>
              <a:latin typeface="Calibri" pitchFamily="34" charset="0"/>
            </a:endParaRPr>
          </a:p>
        </p:txBody>
      </p:sp>
      <p:sp>
        <p:nvSpPr>
          <p:cNvPr id="14" name="TextBox 13"/>
          <p:cNvSpPr txBox="1"/>
          <p:nvPr/>
        </p:nvSpPr>
        <p:spPr>
          <a:xfrm>
            <a:off x="6406569" y="0"/>
            <a:ext cx="489531" cy="369332"/>
          </a:xfrm>
          <a:prstGeom prst="rect">
            <a:avLst/>
          </a:prstGeom>
          <a:noFill/>
        </p:spPr>
        <p:txBody>
          <a:bodyPr wrap="square" rtlCol="1">
            <a:spAutoFit/>
          </a:bodyPr>
          <a:lstStyle/>
          <a:p>
            <a:pPr algn="ctr"/>
            <a:r>
              <a:rPr lang="en-US" sz="1800" b="1" dirty="0">
                <a:solidFill>
                  <a:srgbClr val="FF6600"/>
                </a:solidFill>
                <a:latin typeface="Calibri" pitchFamily="34" charset="0"/>
                <a:cs typeface="Calibri" pitchFamily="34" charset="0"/>
              </a:rPr>
              <a:t>6</a:t>
            </a:r>
            <a:endParaRPr lang="ar-SA" sz="1800" b="1" dirty="0">
              <a:solidFill>
                <a:srgbClr val="FF6600"/>
              </a:solidFill>
              <a:latin typeface="Calibri" pitchFamily="34" charset="0"/>
            </a:endParaRPr>
          </a:p>
        </p:txBody>
      </p:sp>
      <p:sp>
        <p:nvSpPr>
          <p:cNvPr id="15" name="TextBox 14"/>
          <p:cNvSpPr txBox="1"/>
          <p:nvPr/>
        </p:nvSpPr>
        <p:spPr>
          <a:xfrm>
            <a:off x="6939969" y="6519446"/>
            <a:ext cx="489531" cy="369332"/>
          </a:xfrm>
          <a:prstGeom prst="rect">
            <a:avLst/>
          </a:prstGeom>
          <a:noFill/>
        </p:spPr>
        <p:txBody>
          <a:bodyPr wrap="square" rtlCol="1">
            <a:spAutoFit/>
          </a:bodyPr>
          <a:lstStyle/>
          <a:p>
            <a:pPr algn="ctr"/>
            <a:r>
              <a:rPr lang="en-US" sz="1800" b="1" dirty="0">
                <a:solidFill>
                  <a:srgbClr val="FF6600"/>
                </a:solidFill>
                <a:latin typeface="Calibri" pitchFamily="34" charset="0"/>
                <a:cs typeface="Calibri" pitchFamily="34" charset="0"/>
              </a:rPr>
              <a:t>7</a:t>
            </a:r>
            <a:endParaRPr lang="ar-SA" sz="1800" b="1" dirty="0">
              <a:solidFill>
                <a:srgbClr val="FF6600"/>
              </a:solidFill>
              <a:latin typeface="Calibri" pitchFamily="34" charset="0"/>
            </a:endParaRPr>
          </a:p>
        </p:txBody>
      </p:sp>
      <p:sp>
        <p:nvSpPr>
          <p:cNvPr id="16" name="TextBox 15"/>
          <p:cNvSpPr txBox="1"/>
          <p:nvPr/>
        </p:nvSpPr>
        <p:spPr>
          <a:xfrm>
            <a:off x="4762500" y="6519446"/>
            <a:ext cx="489531" cy="369332"/>
          </a:xfrm>
          <a:prstGeom prst="rect">
            <a:avLst/>
          </a:prstGeom>
          <a:noFill/>
        </p:spPr>
        <p:txBody>
          <a:bodyPr wrap="square" rtlCol="1">
            <a:spAutoFit/>
          </a:bodyPr>
          <a:lstStyle/>
          <a:p>
            <a:pPr algn="ctr"/>
            <a:r>
              <a:rPr lang="en-US" sz="1800" b="1" dirty="0">
                <a:solidFill>
                  <a:srgbClr val="FF6600"/>
                </a:solidFill>
                <a:latin typeface="Calibri" pitchFamily="34" charset="0"/>
                <a:cs typeface="Calibri" pitchFamily="34" charset="0"/>
              </a:rPr>
              <a:t>8</a:t>
            </a:r>
            <a:endParaRPr lang="ar-SA" sz="1800" b="1" dirty="0">
              <a:solidFill>
                <a:srgbClr val="FF6600"/>
              </a:solidFill>
              <a:latin typeface="Calibri" pitchFamily="34" charset="0"/>
            </a:endParaRPr>
          </a:p>
        </p:txBody>
      </p:sp>
    </p:spTree>
    <p:extLst>
      <p:ext uri="{BB962C8B-B14F-4D97-AF65-F5344CB8AC3E}">
        <p14:creationId xmlns:p14="http://schemas.microsoft.com/office/powerpoint/2010/main" val="2496570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6361865" y="304800"/>
            <a:ext cx="3925136" cy="838200"/>
          </a:xfrm>
          <a:prstGeom prst="rect">
            <a:avLst/>
          </a:prstGeom>
          <a:noFill/>
          <a:ln w="9525">
            <a:noFill/>
            <a:miter lim="800000"/>
            <a:headEnd/>
            <a:tailEnd/>
          </a:ln>
          <a:effectLst/>
        </p:spPr>
        <p:txBody>
          <a:bodyPr lIns="92075" tIns="46038" rIns="92075" bIns="46038" anchor="ctr"/>
          <a:lstStyle/>
          <a:p>
            <a:pPr algn="ctr">
              <a:defRPr/>
            </a:pPr>
            <a:r>
              <a:rPr lang="en-US" sz="3600" b="1" dirty="0" smtClean="0">
                <a:solidFill>
                  <a:srgbClr val="FF66FF"/>
                </a:solidFill>
                <a:latin typeface="Calibri" panose="020F0502020204030204" pitchFamily="34" charset="0"/>
                <a:cs typeface="Times New Roman" pitchFamily="18" charset="0"/>
              </a:rPr>
              <a:t>Rapid filling Phase; </a:t>
            </a:r>
            <a:r>
              <a:rPr lang="en-US" sz="3600" b="1" dirty="0" smtClean="0">
                <a:solidFill>
                  <a:srgbClr val="FFFF00"/>
                </a:solidFill>
                <a:latin typeface="Calibri" panose="020F0502020204030204" pitchFamily="34" charset="0"/>
                <a:cs typeface="Times New Roman" pitchFamily="18" charset="0"/>
              </a:rPr>
              <a:t>Early diastole</a:t>
            </a:r>
          </a:p>
        </p:txBody>
      </p:sp>
      <p:sp>
        <p:nvSpPr>
          <p:cNvPr id="407555" name="Rectangle 3"/>
          <p:cNvSpPr>
            <a:spLocks noChangeArrowheads="1"/>
          </p:cNvSpPr>
          <p:nvPr/>
        </p:nvSpPr>
        <p:spPr bwMode="auto">
          <a:xfrm>
            <a:off x="190500" y="152400"/>
            <a:ext cx="6172200" cy="6460123"/>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75000"/>
              <a:buFont typeface="Monotype Sorts" pitchFamily="2" charset="2"/>
              <a:buBlip>
                <a:blip r:embed="rId3"/>
              </a:buBlip>
              <a:defRPr/>
            </a:pPr>
            <a:r>
              <a:rPr lang="en-US" sz="2050" b="1" dirty="0">
                <a:solidFill>
                  <a:srgbClr val="66FFFF"/>
                </a:solidFill>
                <a:latin typeface="Calibri" panose="020F0502020204030204" pitchFamily="34" charset="0"/>
                <a:cs typeface="Calibri" pitchFamily="34" charset="0"/>
              </a:rPr>
              <a:t>The SAN has not yet reached threshold.</a:t>
            </a:r>
          </a:p>
          <a:p>
            <a:pPr marL="342900" indent="-342900">
              <a:spcBef>
                <a:spcPct val="20000"/>
              </a:spcBef>
              <a:buClr>
                <a:schemeClr val="tx2"/>
              </a:buClr>
              <a:buSzPct val="75000"/>
              <a:buFont typeface="Monotype Sorts" pitchFamily="2" charset="2"/>
              <a:buBlip>
                <a:blip r:embed="rId3"/>
              </a:buBlip>
              <a:defRPr/>
            </a:pPr>
            <a:r>
              <a:rPr lang="en-US" sz="2050" b="1" dirty="0">
                <a:solidFill>
                  <a:srgbClr val="66FFFF"/>
                </a:solidFill>
                <a:latin typeface="Calibri" panose="020F0502020204030204" pitchFamily="34" charset="0"/>
                <a:cs typeface="Calibri" pitchFamily="34" charset="0"/>
              </a:rPr>
              <a:t>The atrium is still also in diastole.</a:t>
            </a:r>
          </a:p>
          <a:p>
            <a:pPr marL="342900" indent="-342900">
              <a:spcBef>
                <a:spcPct val="20000"/>
              </a:spcBef>
              <a:buClr>
                <a:schemeClr val="tx2"/>
              </a:buClr>
              <a:buSzPct val="75000"/>
              <a:buFont typeface="Monotype Sorts" pitchFamily="2" charset="2"/>
              <a:buBlip>
                <a:blip r:embed="rId3"/>
              </a:buBlip>
              <a:defRPr/>
            </a:pPr>
            <a:r>
              <a:rPr lang="en-US" sz="2050" b="1" dirty="0">
                <a:solidFill>
                  <a:srgbClr val="66FFFF"/>
                </a:solidFill>
                <a:latin typeface="Calibri" panose="020F0502020204030204" pitchFamily="34" charset="0"/>
                <a:cs typeface="Calibri" pitchFamily="34" charset="0"/>
              </a:rPr>
              <a:t>Because of the continuous inflow of blood from the venous system into the atrium, atrial pressure slightly exceeds ventricular pressure even though both chambers are relaxed.</a:t>
            </a:r>
          </a:p>
          <a:p>
            <a:pPr marL="342900" indent="-342900">
              <a:spcBef>
                <a:spcPct val="20000"/>
              </a:spcBef>
              <a:buClr>
                <a:schemeClr val="tx2"/>
              </a:buClr>
              <a:buSzPct val="75000"/>
              <a:buFont typeface="Monotype Sorts" pitchFamily="2" charset="2"/>
              <a:buBlip>
                <a:blip r:embed="rId3"/>
              </a:buBlip>
              <a:defRPr/>
            </a:pPr>
            <a:r>
              <a:rPr lang="en-US" sz="2050" b="1" dirty="0">
                <a:solidFill>
                  <a:srgbClr val="66FFFF"/>
                </a:solidFill>
                <a:latin typeface="Calibri" panose="020F0502020204030204" pitchFamily="34" charset="0"/>
                <a:cs typeface="Calibri" pitchFamily="34" charset="0"/>
              </a:rPr>
              <a:t>Because of this pressure differential, the AV valve is open, and blood flows directly from the atrium into the </a:t>
            </a:r>
            <a:r>
              <a:rPr lang="en-US" sz="2050" b="1" dirty="0" smtClean="0">
                <a:solidFill>
                  <a:srgbClr val="66FFFF"/>
                </a:solidFill>
                <a:latin typeface="Calibri" panose="020F0502020204030204" pitchFamily="34" charset="0"/>
                <a:cs typeface="Calibri" pitchFamily="34" charset="0"/>
              </a:rPr>
              <a:t>ventricle.</a:t>
            </a:r>
          </a:p>
          <a:p>
            <a:pPr marL="342900" indent="-342900">
              <a:spcBef>
                <a:spcPct val="20000"/>
              </a:spcBef>
              <a:buClr>
                <a:schemeClr val="tx2"/>
              </a:buClr>
              <a:buSzPct val="75000"/>
              <a:buFont typeface="Monotype Sorts" pitchFamily="2" charset="2"/>
              <a:buBlip>
                <a:blip r:embed="rId3"/>
              </a:buBlip>
              <a:defRPr/>
            </a:pPr>
            <a:r>
              <a:rPr lang="en-US" sz="2050" b="1" dirty="0" smtClean="0">
                <a:solidFill>
                  <a:srgbClr val="FFFF00"/>
                </a:solidFill>
                <a:latin typeface="Calibri" panose="020F0502020204030204" pitchFamily="34" charset="0"/>
                <a:cs typeface="Calibri" pitchFamily="34" charset="0"/>
              </a:rPr>
              <a:t>≈ 60-70</a:t>
            </a:r>
            <a:r>
              <a:rPr lang="en-US" sz="2050" b="1" dirty="0">
                <a:solidFill>
                  <a:srgbClr val="FFFF00"/>
                </a:solidFill>
                <a:latin typeface="Calibri" panose="020F0502020204030204" pitchFamily="34" charset="0"/>
                <a:cs typeface="Calibri" pitchFamily="34" charset="0"/>
              </a:rPr>
              <a:t>% of blood passes passively to the ventricles along pressure gradient: </a:t>
            </a:r>
            <a:endParaRPr lang="en-US" sz="2050" b="1" dirty="0" smtClean="0">
              <a:solidFill>
                <a:srgbClr val="FFFF00"/>
              </a:solidFill>
              <a:latin typeface="Calibri" panose="020F0502020204030204" pitchFamily="34" charset="0"/>
              <a:cs typeface="Calibri" pitchFamily="34" charset="0"/>
            </a:endParaRPr>
          </a:p>
          <a:p>
            <a:pPr marL="1257300" lvl="2" indent="-342900">
              <a:spcBef>
                <a:spcPct val="20000"/>
              </a:spcBef>
              <a:buClr>
                <a:schemeClr val="tx2"/>
              </a:buClr>
              <a:buSzPct val="75000"/>
              <a:buFont typeface="Monotype Sorts" pitchFamily="2" charset="2"/>
              <a:buBlip>
                <a:blip r:embed="rId3"/>
              </a:buBlip>
              <a:defRPr/>
            </a:pPr>
            <a:r>
              <a:rPr lang="en-US" sz="2050" b="1" dirty="0" smtClean="0">
                <a:solidFill>
                  <a:srgbClr val="FFFF00"/>
                </a:solidFill>
                <a:latin typeface="Calibri" panose="020F0502020204030204" pitchFamily="34" charset="0"/>
                <a:cs typeface="Calibri" pitchFamily="34" charset="0"/>
              </a:rPr>
              <a:t>Ventricular </a:t>
            </a:r>
            <a:r>
              <a:rPr lang="en-US" sz="2050" b="1" dirty="0">
                <a:solidFill>
                  <a:srgbClr val="FFFF00"/>
                </a:solidFill>
                <a:latin typeface="Calibri" panose="020F0502020204030204" pitchFamily="34" charset="0"/>
                <a:cs typeface="Calibri" pitchFamily="34" charset="0"/>
              </a:rPr>
              <a:t>volume </a:t>
            </a:r>
            <a:r>
              <a:rPr lang="en-US" sz="2050" b="1" dirty="0" smtClean="0">
                <a:solidFill>
                  <a:srgbClr val="FFFF00"/>
                </a:solidFill>
                <a:latin typeface="Calibri" pitchFamily="34" charset="0"/>
                <a:ea typeface="Arial Unicode MS" panose="020B0604020202020204" pitchFamily="34" charset="-128"/>
                <a:cs typeface="Calibri" pitchFamily="34" charset="0"/>
              </a:rPr>
              <a:t>↑</a:t>
            </a:r>
            <a:r>
              <a:rPr lang="en-US" sz="2050" b="1" dirty="0" smtClean="0">
                <a:solidFill>
                  <a:srgbClr val="FFFF00"/>
                </a:solidFill>
                <a:latin typeface="Calibri" panose="020F0502020204030204" pitchFamily="34" charset="0"/>
                <a:cs typeface="Calibri" pitchFamily="34" charset="0"/>
              </a:rPr>
              <a:t> rapidly.</a:t>
            </a:r>
          </a:p>
          <a:p>
            <a:pPr marL="1257300" lvl="2" indent="-342900">
              <a:spcBef>
                <a:spcPct val="20000"/>
              </a:spcBef>
              <a:buClr>
                <a:schemeClr val="tx2"/>
              </a:buClr>
              <a:buSzPct val="75000"/>
              <a:buFont typeface="Monotype Sorts" pitchFamily="2" charset="2"/>
              <a:buBlip>
                <a:blip r:embed="rId3"/>
              </a:buBlip>
              <a:defRPr/>
            </a:pPr>
            <a:r>
              <a:rPr lang="en-US" sz="2050" b="1" dirty="0" smtClean="0">
                <a:solidFill>
                  <a:srgbClr val="FFFF00"/>
                </a:solidFill>
                <a:latin typeface="Calibri" panose="020F0502020204030204" pitchFamily="34" charset="0"/>
                <a:cs typeface="Calibri" pitchFamily="34" charset="0"/>
              </a:rPr>
              <a:t>Ventricular </a:t>
            </a:r>
            <a:r>
              <a:rPr lang="en-US" sz="2050" b="1" dirty="0">
                <a:solidFill>
                  <a:srgbClr val="FFFF00"/>
                </a:solidFill>
                <a:latin typeface="Calibri" panose="020F0502020204030204" pitchFamily="34" charset="0"/>
                <a:cs typeface="Calibri" pitchFamily="34" charset="0"/>
              </a:rPr>
              <a:t>pressure starts to </a:t>
            </a:r>
            <a:r>
              <a:rPr lang="en-US" sz="2050" b="1" dirty="0">
                <a:solidFill>
                  <a:srgbClr val="FFFF00"/>
                </a:solidFill>
                <a:latin typeface="Calibri" pitchFamily="34" charset="0"/>
                <a:ea typeface="Arial Unicode MS" panose="020B0604020202020204" pitchFamily="34" charset="-128"/>
                <a:cs typeface="Calibri" pitchFamily="34" charset="0"/>
              </a:rPr>
              <a:t>↑</a:t>
            </a:r>
            <a:r>
              <a:rPr lang="en-US" sz="2050" b="1" dirty="0" smtClean="0">
                <a:solidFill>
                  <a:srgbClr val="FFFF00"/>
                </a:solidFill>
                <a:latin typeface="Calibri" panose="020F0502020204030204" pitchFamily="34" charset="0"/>
                <a:cs typeface="Calibri" pitchFamily="34" charset="0"/>
              </a:rPr>
              <a:t> and </a:t>
            </a:r>
            <a:r>
              <a:rPr lang="en-US" sz="2050" b="1" dirty="0">
                <a:solidFill>
                  <a:srgbClr val="FFFF00"/>
                </a:solidFill>
                <a:latin typeface="Calibri" panose="020F0502020204030204" pitchFamily="34" charset="0"/>
                <a:cs typeface="Calibri" pitchFamily="34" charset="0"/>
              </a:rPr>
              <a:t>atrial pressure starts to </a:t>
            </a:r>
            <a:r>
              <a:rPr lang="en-US" sz="2050" b="1" dirty="0" smtClean="0">
                <a:solidFill>
                  <a:srgbClr val="FFFF00"/>
                </a:solidFill>
                <a:latin typeface="Calibri" panose="020F0502020204030204" pitchFamily="34" charset="0"/>
                <a:cs typeface="Calibri" pitchFamily="34" charset="0"/>
              </a:rPr>
              <a:t>↓. </a:t>
            </a:r>
            <a:endParaRPr lang="en-US" sz="2050" b="1" dirty="0">
              <a:solidFill>
                <a:srgbClr val="FFFF00"/>
              </a:solidFill>
              <a:latin typeface="Calibri" panose="020F0502020204030204" pitchFamily="34" charset="0"/>
              <a:cs typeface="Calibri" pitchFamily="34" charset="0"/>
            </a:endParaRPr>
          </a:p>
          <a:p>
            <a:pPr marL="342900" indent="-342900">
              <a:spcBef>
                <a:spcPct val="20000"/>
              </a:spcBef>
              <a:buClr>
                <a:schemeClr val="tx2"/>
              </a:buClr>
              <a:buSzPct val="75000"/>
              <a:buFont typeface="Monotype Sorts" pitchFamily="2" charset="2"/>
              <a:buBlip>
                <a:blip r:embed="rId3"/>
              </a:buBlip>
              <a:defRPr/>
            </a:pPr>
            <a:r>
              <a:rPr lang="en-US" sz="2050" b="1" dirty="0" smtClean="0">
                <a:solidFill>
                  <a:srgbClr val="00FF00"/>
                </a:solidFill>
                <a:latin typeface="Calibri" panose="020F0502020204030204" pitchFamily="34" charset="0"/>
                <a:cs typeface="Calibri" pitchFamily="34" charset="0"/>
              </a:rPr>
              <a:t>A 3</a:t>
            </a:r>
            <a:r>
              <a:rPr lang="en-US" sz="2050" b="1" baseline="30000" dirty="0" smtClean="0">
                <a:solidFill>
                  <a:srgbClr val="00FF00"/>
                </a:solidFill>
                <a:latin typeface="Calibri" panose="020F0502020204030204" pitchFamily="34" charset="0"/>
                <a:cs typeface="Calibri" pitchFamily="34" charset="0"/>
              </a:rPr>
              <a:t>rd</a:t>
            </a:r>
            <a:r>
              <a:rPr lang="en-US" sz="2050" b="1" dirty="0" smtClean="0">
                <a:solidFill>
                  <a:srgbClr val="00FF00"/>
                </a:solidFill>
                <a:latin typeface="Calibri" panose="020F0502020204030204" pitchFamily="34" charset="0"/>
                <a:cs typeface="Calibri" pitchFamily="34" charset="0"/>
              </a:rPr>
              <a:t> heart sound may be heard during this phase.</a:t>
            </a:r>
          </a:p>
          <a:p>
            <a:pPr marL="342900" indent="-342900">
              <a:spcBef>
                <a:spcPct val="20000"/>
              </a:spcBef>
              <a:buClr>
                <a:schemeClr val="tx2"/>
              </a:buClr>
              <a:buSzPct val="75000"/>
              <a:buBlip>
                <a:blip r:embed="rId3"/>
              </a:buBlip>
              <a:defRPr/>
            </a:pPr>
            <a:r>
              <a:rPr lang="en-US" sz="2050" b="1" dirty="0">
                <a:solidFill>
                  <a:schemeClr val="accent4">
                    <a:lumMod val="90000"/>
                  </a:schemeClr>
                </a:solidFill>
                <a:latin typeface="Calibri" panose="020F0502020204030204" pitchFamily="34" charset="0"/>
                <a:cs typeface="Calibri" pitchFamily="34" charset="0"/>
              </a:rPr>
              <a:t>Aortic pressure </a:t>
            </a:r>
            <a:r>
              <a:rPr lang="en-US" sz="2050" b="1" dirty="0" smtClean="0">
                <a:solidFill>
                  <a:schemeClr val="accent4">
                    <a:lumMod val="90000"/>
                  </a:schemeClr>
                </a:solidFill>
                <a:latin typeface="Calibri" panose="020F0502020204030204" pitchFamily="34" charset="0"/>
                <a:cs typeface="Calibri" pitchFamily="34" charset="0"/>
              </a:rPr>
              <a:t>is still ↓. </a:t>
            </a:r>
            <a:endParaRPr lang="en-US" sz="2050" b="1" dirty="0">
              <a:solidFill>
                <a:schemeClr val="accent4">
                  <a:lumMod val="90000"/>
                </a:schemeClr>
              </a:solidFill>
              <a:latin typeface="Calibri" panose="020F0502020204030204" pitchFamily="34" charset="0"/>
              <a:cs typeface="Calibri" pitchFamily="34" charset="0"/>
            </a:endParaRPr>
          </a:p>
          <a:p>
            <a:pPr marL="342900" indent="-342900">
              <a:spcBef>
                <a:spcPct val="20000"/>
              </a:spcBef>
              <a:buClr>
                <a:schemeClr val="tx2"/>
              </a:buClr>
              <a:buSzPct val="75000"/>
              <a:buFont typeface="Monotype Sorts" pitchFamily="2" charset="2"/>
              <a:buBlip>
                <a:blip r:embed="rId3"/>
              </a:buBlip>
              <a:defRPr/>
            </a:pPr>
            <a:r>
              <a:rPr lang="en-US" sz="2050" b="1" dirty="0" smtClean="0">
                <a:solidFill>
                  <a:srgbClr val="FF9999"/>
                </a:solidFill>
                <a:latin typeface="Calibri" panose="020F0502020204030204" pitchFamily="34" charset="0"/>
                <a:cs typeface="Calibri" pitchFamily="34" charset="0"/>
              </a:rPr>
              <a:t>This </a:t>
            </a:r>
            <a:r>
              <a:rPr lang="en-US" sz="2050" b="1" dirty="0">
                <a:solidFill>
                  <a:srgbClr val="FF9999"/>
                </a:solidFill>
                <a:latin typeface="Calibri" panose="020F0502020204030204" pitchFamily="34" charset="0"/>
                <a:cs typeface="Calibri" pitchFamily="34" charset="0"/>
              </a:rPr>
              <a:t>stage corresponds to the TP interval on the ECG: the interval after ventricular repolarization and before another atrial depolarization.</a:t>
            </a:r>
          </a:p>
        </p:txBody>
      </p:sp>
      <p:pic>
        <p:nvPicPr>
          <p:cNvPr id="2" name="Picture 1"/>
          <p:cNvPicPr>
            <a:picLocks noChangeAspect="1"/>
          </p:cNvPicPr>
          <p:nvPr/>
        </p:nvPicPr>
        <p:blipFill>
          <a:blip r:embed="rId4"/>
          <a:stretch>
            <a:fillRect/>
          </a:stretch>
        </p:blipFill>
        <p:spPr>
          <a:xfrm>
            <a:off x="6361865" y="1447800"/>
            <a:ext cx="3810835" cy="4887528"/>
          </a:xfrm>
          <a:prstGeom prst="rect">
            <a:avLst/>
          </a:prstGeom>
          <a:scene3d>
            <a:camera prst="orthographicFront"/>
            <a:lightRig rig="threePt" dir="t"/>
          </a:scene3d>
          <a:sp3d>
            <a:bevelT/>
            <a:bevelB/>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75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75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75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755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755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75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755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755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75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1" y="0"/>
            <a:ext cx="10287000" cy="1143000"/>
          </a:xfrm>
          <a:prstGeom prst="rect">
            <a:avLst/>
          </a:prstGeom>
          <a:noFill/>
          <a:ln w="9525">
            <a:noFill/>
            <a:miter lim="800000"/>
            <a:headEnd/>
            <a:tailEnd/>
          </a:ln>
          <a:effectLst/>
        </p:spPr>
        <p:txBody>
          <a:bodyPr lIns="92075" tIns="46038" rIns="92075" bIns="46038" anchor="ctr"/>
          <a:lstStyle/>
          <a:p>
            <a:pPr algn="ctr">
              <a:defRPr/>
            </a:pPr>
            <a:r>
              <a:rPr lang="en-US" sz="4000" b="1" dirty="0" smtClean="0">
                <a:solidFill>
                  <a:srgbClr val="FF66FF"/>
                </a:solidFill>
                <a:latin typeface="Calibri" panose="020F0502020204030204" pitchFamily="34" charset="0"/>
                <a:cs typeface="Times New Roman" pitchFamily="18" charset="0"/>
              </a:rPr>
              <a:t>Reduced filling Phase (Diastasis); </a:t>
            </a:r>
            <a:r>
              <a:rPr lang="en-US" sz="4000" b="1" dirty="0" smtClean="0">
                <a:solidFill>
                  <a:srgbClr val="FFFF00"/>
                </a:solidFill>
                <a:latin typeface="Calibri" panose="020F0502020204030204" pitchFamily="34" charset="0"/>
                <a:cs typeface="Times New Roman" pitchFamily="18" charset="0"/>
              </a:rPr>
              <a:t>Mid diastole</a:t>
            </a:r>
          </a:p>
        </p:txBody>
      </p:sp>
      <p:sp>
        <p:nvSpPr>
          <p:cNvPr id="407555" name="Rectangle 3"/>
          <p:cNvSpPr>
            <a:spLocks noChangeArrowheads="1"/>
          </p:cNvSpPr>
          <p:nvPr/>
        </p:nvSpPr>
        <p:spPr bwMode="auto">
          <a:xfrm>
            <a:off x="190500" y="955675"/>
            <a:ext cx="5181600" cy="5518348"/>
          </a:xfrm>
          <a:prstGeom prst="rect">
            <a:avLst/>
          </a:prstGeom>
          <a:noFill/>
          <a:ln w="12700" cap="sq">
            <a:noFill/>
            <a:miter lim="800000"/>
            <a:headEnd type="none" w="sm" len="sm"/>
            <a:tailEnd type="none" w="sm" len="sm"/>
          </a:ln>
          <a:effectLst/>
        </p:spPr>
        <p:txBody>
          <a:bodyPr/>
          <a:lstStyle/>
          <a:p>
            <a:pPr marL="342900" indent="-342900">
              <a:buFont typeface="Wingdings" panose="05000000000000000000" pitchFamily="2" charset="2"/>
              <a:buChar char="q"/>
            </a:pPr>
            <a:r>
              <a:rPr lang="en-US" sz="2400" b="1" dirty="0">
                <a:solidFill>
                  <a:srgbClr val="00FFFF"/>
                </a:solidFill>
                <a:latin typeface="Calibri" panose="020F0502020204030204" pitchFamily="34" charset="0"/>
              </a:rPr>
              <a:t>The AV valves are still </a:t>
            </a:r>
            <a:r>
              <a:rPr lang="en-US" sz="2400" b="1" dirty="0" smtClean="0">
                <a:solidFill>
                  <a:srgbClr val="00FFFF"/>
                </a:solidFill>
                <a:latin typeface="Calibri" panose="020F0502020204030204" pitchFamily="34" charset="0"/>
              </a:rPr>
              <a:t>open.</a:t>
            </a:r>
            <a:endParaRPr lang="en-US" sz="2400" b="1" dirty="0">
              <a:solidFill>
                <a:srgbClr val="00FFFF"/>
              </a:solidFill>
              <a:latin typeface="Calibri" panose="020F0502020204030204" pitchFamily="34" charset="0"/>
            </a:endParaRPr>
          </a:p>
          <a:p>
            <a:pPr marL="342900" indent="-342900">
              <a:buFont typeface="Wingdings" panose="05000000000000000000" pitchFamily="2" charset="2"/>
              <a:buChar char="q"/>
            </a:pPr>
            <a:endParaRPr lang="en-US" sz="2400" b="1" dirty="0" smtClean="0">
              <a:solidFill>
                <a:srgbClr val="00FFFF"/>
              </a:solidFill>
              <a:latin typeface="Calibri" panose="020F0502020204030204" pitchFamily="34" charset="0"/>
            </a:endParaRPr>
          </a:p>
          <a:p>
            <a:pPr marL="342900" indent="-342900">
              <a:buFont typeface="Wingdings" panose="05000000000000000000" pitchFamily="2" charset="2"/>
              <a:buChar char="q"/>
            </a:pPr>
            <a:r>
              <a:rPr lang="en-US" sz="2400" b="1" dirty="0" smtClean="0">
                <a:solidFill>
                  <a:srgbClr val="00FFFF"/>
                </a:solidFill>
                <a:latin typeface="Calibri" panose="020F0502020204030204" pitchFamily="34" charset="0"/>
              </a:rPr>
              <a:t>The remaining atrial blood flows slowly into the ventricles. </a:t>
            </a:r>
          </a:p>
          <a:p>
            <a:r>
              <a:rPr lang="en-US" sz="2400" b="1" dirty="0" smtClean="0">
                <a:solidFill>
                  <a:srgbClr val="00FFFF"/>
                </a:solidFill>
                <a:latin typeface="Calibri" panose="020F0502020204030204" pitchFamily="34" charset="0"/>
              </a:rPr>
              <a:t> </a:t>
            </a:r>
            <a:endParaRPr lang="en-US" sz="2400" b="1" dirty="0">
              <a:solidFill>
                <a:srgbClr val="00FFFF"/>
              </a:solidFill>
              <a:latin typeface="Calibri" panose="020F0502020204030204" pitchFamily="34" charset="0"/>
            </a:endParaRPr>
          </a:p>
          <a:p>
            <a:pPr marL="342900" indent="-342900">
              <a:buFont typeface="Wingdings" panose="05000000000000000000" pitchFamily="2" charset="2"/>
              <a:buChar char="q"/>
            </a:pPr>
            <a:r>
              <a:rPr lang="en-US" sz="2400" b="1" dirty="0">
                <a:solidFill>
                  <a:srgbClr val="00FFFF"/>
                </a:solidFill>
                <a:latin typeface="Calibri" panose="020F0502020204030204" pitchFamily="34" charset="0"/>
              </a:rPr>
              <a:t>LV volume </a:t>
            </a:r>
            <a:r>
              <a:rPr lang="en-US" sz="2400" b="1" dirty="0" smtClean="0">
                <a:solidFill>
                  <a:srgbClr val="00FFFF"/>
                </a:solidFill>
                <a:latin typeface="Calibri" panose="020F0502020204030204" pitchFamily="34" charset="0"/>
                <a:ea typeface="Arial Unicode MS" panose="020B0604020202020204" pitchFamily="34" charset="-128"/>
                <a:cs typeface="Arial Unicode MS" panose="020B0604020202020204" pitchFamily="34" charset="-128"/>
              </a:rPr>
              <a:t>↑</a:t>
            </a:r>
            <a:r>
              <a:rPr lang="en-US" sz="2400" b="1" dirty="0" smtClean="0">
                <a:solidFill>
                  <a:srgbClr val="00FFFF"/>
                </a:solidFill>
                <a:latin typeface="Calibri" panose="020F0502020204030204" pitchFamily="34" charset="0"/>
              </a:rPr>
              <a:t> </a:t>
            </a:r>
            <a:r>
              <a:rPr lang="en-US" sz="2400" b="1" dirty="0">
                <a:solidFill>
                  <a:srgbClr val="00FFFF"/>
                </a:solidFill>
                <a:latin typeface="Calibri" panose="020F0502020204030204" pitchFamily="34" charset="0"/>
              </a:rPr>
              <a:t>&gt; </a:t>
            </a:r>
            <a:r>
              <a:rPr lang="en-US" sz="2400" b="1" dirty="0" smtClean="0">
                <a:solidFill>
                  <a:srgbClr val="00FFFF"/>
                </a:solidFill>
                <a:latin typeface="Calibri" panose="020F0502020204030204" pitchFamily="34" charset="0"/>
              </a:rPr>
              <a:t>slowly.</a:t>
            </a:r>
          </a:p>
          <a:p>
            <a:r>
              <a:rPr lang="en-US" sz="2400" b="1" dirty="0" smtClean="0">
                <a:solidFill>
                  <a:srgbClr val="00FFFF"/>
                </a:solidFill>
                <a:latin typeface="Calibri" panose="020F0502020204030204" pitchFamily="34" charset="0"/>
              </a:rPr>
              <a:t> </a:t>
            </a:r>
            <a:endParaRPr lang="en-US" sz="2400" b="1" dirty="0">
              <a:solidFill>
                <a:srgbClr val="00FFFF"/>
              </a:solidFill>
              <a:latin typeface="Calibri" panose="020F0502020204030204" pitchFamily="34" charset="0"/>
            </a:endParaRPr>
          </a:p>
          <a:p>
            <a:pPr marL="342900" indent="-342900">
              <a:buFont typeface="Wingdings" panose="05000000000000000000" pitchFamily="2" charset="2"/>
              <a:buChar char="q"/>
            </a:pPr>
            <a:r>
              <a:rPr lang="en-US" sz="2400" b="1" dirty="0">
                <a:solidFill>
                  <a:srgbClr val="00FFFF"/>
                </a:solidFill>
                <a:latin typeface="Calibri" panose="020F0502020204030204" pitchFamily="34" charset="0"/>
              </a:rPr>
              <a:t>LV pressure gradually </a:t>
            </a:r>
            <a:r>
              <a:rPr lang="en-US" sz="2400" b="1" dirty="0" smtClean="0">
                <a:solidFill>
                  <a:srgbClr val="00FFFF"/>
                </a:solidFill>
                <a:latin typeface="Calibri" panose="020F0502020204030204" pitchFamily="34" charset="0"/>
                <a:ea typeface="Arial Unicode MS" panose="020B0604020202020204" pitchFamily="34" charset="-128"/>
                <a:cs typeface="Arial Unicode MS" panose="020B0604020202020204" pitchFamily="34" charset="-128"/>
              </a:rPr>
              <a:t>↑.</a:t>
            </a:r>
          </a:p>
          <a:p>
            <a:r>
              <a:rPr lang="en-US" sz="2400" b="1" dirty="0" smtClean="0">
                <a:solidFill>
                  <a:srgbClr val="00FFFF"/>
                </a:solidFill>
                <a:latin typeface="Calibri" panose="020F0502020204030204" pitchFamily="34" charset="0"/>
              </a:rPr>
              <a:t> </a:t>
            </a:r>
            <a:endParaRPr lang="en-US" sz="2400" b="1" dirty="0">
              <a:solidFill>
                <a:srgbClr val="00FFFF"/>
              </a:solidFill>
              <a:latin typeface="Calibri" panose="020F0502020204030204" pitchFamily="34" charset="0"/>
            </a:endParaRPr>
          </a:p>
          <a:p>
            <a:pPr marL="342900" indent="-342900">
              <a:buFont typeface="Wingdings" panose="05000000000000000000" pitchFamily="2" charset="2"/>
              <a:buChar char="q"/>
            </a:pPr>
            <a:r>
              <a:rPr lang="en-US" sz="2400" b="1" dirty="0">
                <a:solidFill>
                  <a:srgbClr val="FF66FF"/>
                </a:solidFill>
                <a:latin typeface="Calibri" panose="020F0502020204030204" pitchFamily="34" charset="0"/>
              </a:rPr>
              <a:t>Aortic pressure </a:t>
            </a:r>
            <a:r>
              <a:rPr lang="en-US" sz="2400" b="1" dirty="0" smtClean="0">
                <a:solidFill>
                  <a:srgbClr val="FF66FF"/>
                </a:solidFill>
                <a:latin typeface="Calibri" panose="020F0502020204030204" pitchFamily="34" charset="0"/>
              </a:rPr>
              <a:t>is still ↓.</a:t>
            </a:r>
          </a:p>
          <a:p>
            <a:endParaRPr lang="en-US" sz="2400" b="1" dirty="0" smtClean="0">
              <a:solidFill>
                <a:srgbClr val="00FFFF"/>
              </a:solidFill>
              <a:latin typeface="Calibri" panose="020F0502020204030204" pitchFamily="34" charset="0"/>
            </a:endParaRPr>
          </a:p>
          <a:p>
            <a:pPr marL="342900" indent="-342900">
              <a:spcBef>
                <a:spcPct val="20000"/>
              </a:spcBef>
              <a:buClr>
                <a:schemeClr val="tx2"/>
              </a:buClr>
              <a:buSzPct val="75000"/>
              <a:buFont typeface="Wingdings" panose="05000000000000000000" pitchFamily="2" charset="2"/>
              <a:buChar char="q"/>
              <a:defRPr/>
            </a:pPr>
            <a:r>
              <a:rPr lang="en-US" sz="2400" b="1" dirty="0" smtClean="0">
                <a:solidFill>
                  <a:srgbClr val="FFFF00"/>
                </a:solidFill>
                <a:latin typeface="Calibri" panose="020F0502020204030204" pitchFamily="34" charset="0"/>
                <a:cs typeface="Times New Roman" pitchFamily="18" charset="0"/>
              </a:rPr>
              <a:t>This stage corresponds to the TP interval on the ECG: the interval after ventricular repolarization and before another atrial depolarization</a:t>
            </a:r>
            <a:endParaRPr lang="en-US" sz="2400" b="1" dirty="0">
              <a:solidFill>
                <a:srgbClr val="FFFF00"/>
              </a:solidFill>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5524500" y="1364747"/>
            <a:ext cx="4534894" cy="4887528"/>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24325066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75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75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75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75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755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755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75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993806" y="4986338"/>
            <a:ext cx="157658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b="1" dirty="0">
                <a:solidFill>
                  <a:srgbClr val="FAFD00"/>
                </a:solidFill>
                <a:latin typeface="Calibri" panose="020F0502020204030204" pitchFamily="34" charset="0"/>
              </a:rPr>
              <a:t>venous pulse</a:t>
            </a:r>
          </a:p>
        </p:txBody>
      </p:sp>
      <p:sp>
        <p:nvSpPr>
          <p:cNvPr id="10243" name="Line 3"/>
          <p:cNvSpPr>
            <a:spLocks noChangeShapeType="1"/>
          </p:cNvSpPr>
          <p:nvPr/>
        </p:nvSpPr>
        <p:spPr bwMode="auto">
          <a:xfrm>
            <a:off x="2041525" y="490538"/>
            <a:ext cx="0" cy="173355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44" name="Line 4"/>
          <p:cNvSpPr>
            <a:spLocks noChangeShapeType="1"/>
          </p:cNvSpPr>
          <p:nvPr/>
        </p:nvSpPr>
        <p:spPr bwMode="auto">
          <a:xfrm>
            <a:off x="1954213" y="4905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45" name="Line 5"/>
          <p:cNvSpPr>
            <a:spLocks noChangeShapeType="1"/>
          </p:cNvSpPr>
          <p:nvPr/>
        </p:nvSpPr>
        <p:spPr bwMode="auto">
          <a:xfrm>
            <a:off x="1954213" y="7794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46" name="Line 6"/>
          <p:cNvSpPr>
            <a:spLocks noChangeShapeType="1"/>
          </p:cNvSpPr>
          <p:nvPr/>
        </p:nvSpPr>
        <p:spPr bwMode="auto">
          <a:xfrm>
            <a:off x="1954213" y="1066800"/>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47" name="Line 7"/>
          <p:cNvSpPr>
            <a:spLocks noChangeShapeType="1"/>
          </p:cNvSpPr>
          <p:nvPr/>
        </p:nvSpPr>
        <p:spPr bwMode="auto">
          <a:xfrm>
            <a:off x="1954213" y="135731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48" name="Line 8"/>
          <p:cNvSpPr>
            <a:spLocks noChangeShapeType="1"/>
          </p:cNvSpPr>
          <p:nvPr/>
        </p:nvSpPr>
        <p:spPr bwMode="auto">
          <a:xfrm>
            <a:off x="1954213" y="16462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49" name="Line 9"/>
          <p:cNvSpPr>
            <a:spLocks noChangeShapeType="1"/>
          </p:cNvSpPr>
          <p:nvPr/>
        </p:nvSpPr>
        <p:spPr bwMode="auto">
          <a:xfrm>
            <a:off x="1954213" y="19351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50" name="Line 10"/>
          <p:cNvSpPr>
            <a:spLocks noChangeShapeType="1"/>
          </p:cNvSpPr>
          <p:nvPr/>
        </p:nvSpPr>
        <p:spPr bwMode="auto">
          <a:xfrm>
            <a:off x="1954213" y="222408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51" name="Rectangle 11"/>
          <p:cNvSpPr>
            <a:spLocks noChangeArrowheads="1"/>
          </p:cNvSpPr>
          <p:nvPr/>
        </p:nvSpPr>
        <p:spPr bwMode="auto">
          <a:xfrm>
            <a:off x="1390650" y="458788"/>
            <a:ext cx="741363" cy="19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53000"/>
              </a:lnSpc>
              <a:spcBef>
                <a:spcPct val="8000"/>
              </a:spcBef>
            </a:pPr>
            <a:r>
              <a:rPr lang="en-GB" altLang="en-US">
                <a:solidFill>
                  <a:srgbClr val="FAFD00"/>
                </a:solidFill>
                <a:latin typeface="Calibri" panose="020F0502020204030204" pitchFamily="34" charset="0"/>
              </a:rPr>
              <a:t>120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a:t>
            </a:r>
          </a:p>
          <a:p>
            <a:pPr>
              <a:lnSpc>
                <a:spcPct val="53000"/>
              </a:lnSpc>
              <a:spcBef>
                <a:spcPct val="8000"/>
              </a:spcBef>
            </a:pPr>
            <a:r>
              <a:rPr lang="en-GB" altLang="en-US">
                <a:solidFill>
                  <a:srgbClr val="FAFD00"/>
                </a:solidFill>
                <a:latin typeface="Calibri" panose="020F0502020204030204" pitchFamily="34" charset="0"/>
              </a:rPr>
              <a:t>  80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40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0</a:t>
            </a:r>
          </a:p>
        </p:txBody>
      </p:sp>
      <p:grpSp>
        <p:nvGrpSpPr>
          <p:cNvPr id="10252" name="Group 12"/>
          <p:cNvGrpSpPr>
            <a:grpSpLocks/>
          </p:cNvGrpSpPr>
          <p:nvPr/>
        </p:nvGrpSpPr>
        <p:grpSpPr bwMode="auto">
          <a:xfrm>
            <a:off x="1954213" y="3448050"/>
            <a:ext cx="87312" cy="1000125"/>
            <a:chOff x="1231" y="2316"/>
            <a:chExt cx="55" cy="630"/>
          </a:xfrm>
        </p:grpSpPr>
        <p:sp>
          <p:nvSpPr>
            <p:cNvPr id="10287" name="Line 13"/>
            <p:cNvSpPr>
              <a:spLocks noChangeShapeType="1"/>
            </p:cNvSpPr>
            <p:nvPr/>
          </p:nvSpPr>
          <p:spPr bwMode="auto">
            <a:xfrm>
              <a:off x="1286" y="2316"/>
              <a:ext cx="0" cy="63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88" name="Line 14"/>
            <p:cNvSpPr>
              <a:spLocks noChangeShapeType="1"/>
            </p:cNvSpPr>
            <p:nvPr/>
          </p:nvSpPr>
          <p:spPr bwMode="auto">
            <a:xfrm>
              <a:off x="1231" y="231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89" name="Line 15"/>
            <p:cNvSpPr>
              <a:spLocks noChangeShapeType="1"/>
            </p:cNvSpPr>
            <p:nvPr/>
          </p:nvSpPr>
          <p:spPr bwMode="auto">
            <a:xfrm>
              <a:off x="1231" y="294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10253" name="Rectangle 16"/>
          <p:cNvSpPr>
            <a:spLocks noChangeArrowheads="1"/>
          </p:cNvSpPr>
          <p:nvPr/>
        </p:nvSpPr>
        <p:spPr bwMode="auto">
          <a:xfrm>
            <a:off x="1403350" y="3335338"/>
            <a:ext cx="581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rPr>
              <a:t>140</a:t>
            </a:r>
          </a:p>
          <a:p>
            <a:endParaRPr lang="en-GB" altLang="en-US">
              <a:solidFill>
                <a:srgbClr val="FAFD00"/>
              </a:solidFill>
              <a:latin typeface="Calibri" panose="020F0502020204030204" pitchFamily="34" charset="0"/>
            </a:endParaRPr>
          </a:p>
          <a:p>
            <a:endParaRPr lang="en-GB" altLang="en-US">
              <a:solidFill>
                <a:srgbClr val="FAFD00"/>
              </a:solidFill>
              <a:latin typeface="Calibri" panose="020F0502020204030204" pitchFamily="34" charset="0"/>
            </a:endParaRPr>
          </a:p>
          <a:p>
            <a:r>
              <a:rPr lang="en-GB" altLang="en-US">
                <a:solidFill>
                  <a:srgbClr val="FAFD00"/>
                </a:solidFill>
                <a:latin typeface="Calibri" panose="020F0502020204030204" pitchFamily="34" charset="0"/>
              </a:rPr>
              <a:t> 70</a:t>
            </a:r>
          </a:p>
        </p:txBody>
      </p:sp>
      <p:sp>
        <p:nvSpPr>
          <p:cNvPr id="10254" name="Rectangle 17"/>
          <p:cNvSpPr>
            <a:spLocks noChangeArrowheads="1"/>
          </p:cNvSpPr>
          <p:nvPr/>
        </p:nvSpPr>
        <p:spPr bwMode="auto">
          <a:xfrm>
            <a:off x="2976582" y="4562475"/>
            <a:ext cx="157094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b="1" dirty="0">
                <a:solidFill>
                  <a:srgbClr val="FAFD00"/>
                </a:solidFill>
                <a:latin typeface="Calibri" panose="020F0502020204030204" pitchFamily="34" charset="0"/>
              </a:rPr>
              <a:t>heart sounds</a:t>
            </a:r>
          </a:p>
        </p:txBody>
      </p:sp>
      <p:sp>
        <p:nvSpPr>
          <p:cNvPr id="10255" name="Rectangle 18"/>
          <p:cNvSpPr>
            <a:spLocks noChangeArrowheads="1"/>
          </p:cNvSpPr>
          <p:nvPr/>
        </p:nvSpPr>
        <p:spPr bwMode="auto">
          <a:xfrm>
            <a:off x="303728" y="909638"/>
            <a:ext cx="1081644"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Pressure</a:t>
            </a:r>
          </a:p>
          <a:p>
            <a:pPr algn="ctr"/>
            <a:r>
              <a:rPr lang="en-GB" altLang="en-US">
                <a:solidFill>
                  <a:srgbClr val="FAFD00"/>
                </a:solidFill>
                <a:latin typeface="Calibri" panose="020F0502020204030204" pitchFamily="34" charset="0"/>
              </a:rPr>
              <a:t>mm Hg</a:t>
            </a:r>
          </a:p>
        </p:txBody>
      </p:sp>
      <p:sp>
        <p:nvSpPr>
          <p:cNvPr id="10256" name="Rectangle 19"/>
          <p:cNvSpPr>
            <a:spLocks noChangeArrowheads="1"/>
          </p:cNvSpPr>
          <p:nvPr/>
        </p:nvSpPr>
        <p:spPr bwMode="auto">
          <a:xfrm>
            <a:off x="52618" y="3663950"/>
            <a:ext cx="1344151"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Ventricular</a:t>
            </a:r>
          </a:p>
          <a:p>
            <a:pPr algn="ctr"/>
            <a:r>
              <a:rPr lang="en-GB" altLang="en-US">
                <a:solidFill>
                  <a:srgbClr val="FAFD00"/>
                </a:solidFill>
                <a:latin typeface="Calibri" panose="020F0502020204030204" pitchFamily="34" charset="0"/>
              </a:rPr>
              <a:t>volume, ml</a:t>
            </a:r>
          </a:p>
        </p:txBody>
      </p:sp>
      <p:pic>
        <p:nvPicPr>
          <p:cNvPr id="10257" name="Picture 20"/>
          <p:cNvPicPr>
            <a:picLocks noChangeArrowheads="1"/>
          </p:cNvPicPr>
          <p:nvPr/>
        </p:nvPicPr>
        <p:blipFill>
          <a:blip r:embed="rId3">
            <a:extLst>
              <a:ext uri="{28A0092B-C50C-407E-A947-70E740481C1C}">
                <a14:useLocalDpi xmlns:a14="http://schemas.microsoft.com/office/drawing/2010/main" val="0"/>
              </a:ext>
            </a:extLst>
          </a:blip>
          <a:srcRect r="81192"/>
          <a:stretch>
            <a:fillRect/>
          </a:stretch>
        </p:blipFill>
        <p:spPr bwMode="auto">
          <a:xfrm>
            <a:off x="2278063" y="165100"/>
            <a:ext cx="698500" cy="5953125"/>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258" name="Rectangle 21"/>
          <p:cNvSpPr>
            <a:spLocks noChangeArrowheads="1"/>
          </p:cNvSpPr>
          <p:nvPr/>
        </p:nvSpPr>
        <p:spPr bwMode="auto">
          <a:xfrm>
            <a:off x="3009900" y="5649913"/>
            <a:ext cx="60067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b="1" dirty="0">
                <a:solidFill>
                  <a:srgbClr val="FAFD00"/>
                </a:solidFill>
                <a:latin typeface="Calibri" panose="020F0502020204030204" pitchFamily="34" charset="0"/>
              </a:rPr>
              <a:t>ECG</a:t>
            </a:r>
          </a:p>
        </p:txBody>
      </p:sp>
      <p:sp>
        <p:nvSpPr>
          <p:cNvPr id="10259" name="Line 22"/>
          <p:cNvSpPr>
            <a:spLocks noChangeShapeType="1"/>
          </p:cNvSpPr>
          <p:nvPr/>
        </p:nvSpPr>
        <p:spPr bwMode="auto">
          <a:xfrm>
            <a:off x="2520950" y="6172200"/>
            <a:ext cx="385762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60" name="Rectangle 23"/>
          <p:cNvSpPr>
            <a:spLocks noChangeArrowheads="1"/>
          </p:cNvSpPr>
          <p:nvPr/>
        </p:nvSpPr>
        <p:spPr bwMode="auto">
          <a:xfrm>
            <a:off x="2527300" y="4768850"/>
            <a:ext cx="301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a</a:t>
            </a:r>
          </a:p>
        </p:txBody>
      </p:sp>
      <p:sp>
        <p:nvSpPr>
          <p:cNvPr id="10261" name="Rectangle 24"/>
          <p:cNvSpPr>
            <a:spLocks noChangeArrowheads="1"/>
          </p:cNvSpPr>
          <p:nvPr/>
        </p:nvSpPr>
        <p:spPr bwMode="auto">
          <a:xfrm>
            <a:off x="2625725" y="5880100"/>
            <a:ext cx="317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tx1"/>
                </a:solidFill>
                <a:latin typeface="Calibri" panose="020F0502020204030204" pitchFamily="34" charset="0"/>
              </a:rPr>
              <a:t>Q</a:t>
            </a:r>
          </a:p>
        </p:txBody>
      </p:sp>
      <p:sp>
        <p:nvSpPr>
          <p:cNvPr id="10262" name="Rectangle 25"/>
          <p:cNvSpPr>
            <a:spLocks noChangeArrowheads="1"/>
          </p:cNvSpPr>
          <p:nvPr/>
        </p:nvSpPr>
        <p:spPr bwMode="auto">
          <a:xfrm>
            <a:off x="2338388" y="5457825"/>
            <a:ext cx="3000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P</a:t>
            </a:r>
          </a:p>
        </p:txBody>
      </p:sp>
      <p:sp>
        <p:nvSpPr>
          <p:cNvPr id="10263" name="Rectangle 26"/>
          <p:cNvSpPr>
            <a:spLocks noChangeArrowheads="1"/>
          </p:cNvSpPr>
          <p:nvPr/>
        </p:nvSpPr>
        <p:spPr bwMode="auto">
          <a:xfrm>
            <a:off x="2527300" y="4492625"/>
            <a:ext cx="28693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4</a:t>
            </a:r>
          </a:p>
        </p:txBody>
      </p:sp>
      <p:sp>
        <p:nvSpPr>
          <p:cNvPr id="10264" name="Line 27"/>
          <p:cNvSpPr>
            <a:spLocks noChangeShapeType="1"/>
          </p:cNvSpPr>
          <p:nvPr/>
        </p:nvSpPr>
        <p:spPr bwMode="auto">
          <a:xfrm>
            <a:off x="2520950" y="61722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65" name="Line 28"/>
          <p:cNvSpPr>
            <a:spLocks noChangeShapeType="1"/>
          </p:cNvSpPr>
          <p:nvPr/>
        </p:nvSpPr>
        <p:spPr bwMode="auto">
          <a:xfrm>
            <a:off x="2908300" y="61722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66" name="Line 29"/>
          <p:cNvSpPr>
            <a:spLocks noChangeShapeType="1"/>
          </p:cNvSpPr>
          <p:nvPr/>
        </p:nvSpPr>
        <p:spPr bwMode="auto">
          <a:xfrm>
            <a:off x="3292475" y="61722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67" name="Line 30"/>
          <p:cNvSpPr>
            <a:spLocks noChangeShapeType="1"/>
          </p:cNvSpPr>
          <p:nvPr/>
        </p:nvSpPr>
        <p:spPr bwMode="auto">
          <a:xfrm>
            <a:off x="3679825" y="61722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68" name="Line 31"/>
          <p:cNvSpPr>
            <a:spLocks noChangeShapeType="1"/>
          </p:cNvSpPr>
          <p:nvPr/>
        </p:nvSpPr>
        <p:spPr bwMode="auto">
          <a:xfrm>
            <a:off x="4065588" y="61722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69" name="Line 32"/>
          <p:cNvSpPr>
            <a:spLocks noChangeShapeType="1"/>
          </p:cNvSpPr>
          <p:nvPr/>
        </p:nvSpPr>
        <p:spPr bwMode="auto">
          <a:xfrm>
            <a:off x="4448175" y="61722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70" name="Line 33"/>
          <p:cNvSpPr>
            <a:spLocks noChangeShapeType="1"/>
          </p:cNvSpPr>
          <p:nvPr/>
        </p:nvSpPr>
        <p:spPr bwMode="auto">
          <a:xfrm>
            <a:off x="4835525" y="61722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71" name="Line 34"/>
          <p:cNvSpPr>
            <a:spLocks noChangeShapeType="1"/>
          </p:cNvSpPr>
          <p:nvPr/>
        </p:nvSpPr>
        <p:spPr bwMode="auto">
          <a:xfrm>
            <a:off x="5222875" y="61722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72" name="Line 35"/>
          <p:cNvSpPr>
            <a:spLocks noChangeShapeType="1"/>
          </p:cNvSpPr>
          <p:nvPr/>
        </p:nvSpPr>
        <p:spPr bwMode="auto">
          <a:xfrm>
            <a:off x="5607050" y="61722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73" name="Line 36"/>
          <p:cNvSpPr>
            <a:spLocks noChangeShapeType="1"/>
          </p:cNvSpPr>
          <p:nvPr/>
        </p:nvSpPr>
        <p:spPr bwMode="auto">
          <a:xfrm>
            <a:off x="5995988" y="61722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74" name="Line 37"/>
          <p:cNvSpPr>
            <a:spLocks noChangeShapeType="1"/>
          </p:cNvSpPr>
          <p:nvPr/>
        </p:nvSpPr>
        <p:spPr bwMode="auto">
          <a:xfrm>
            <a:off x="6378575" y="61722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75" name="Rectangle 38"/>
          <p:cNvSpPr>
            <a:spLocks noChangeArrowheads="1"/>
          </p:cNvSpPr>
          <p:nvPr/>
        </p:nvSpPr>
        <p:spPr bwMode="auto">
          <a:xfrm>
            <a:off x="2419350" y="6172200"/>
            <a:ext cx="423513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cs typeface="Times New Roman" panose="02020603050405020304" pitchFamily="18" charset="0"/>
              </a:rPr>
              <a:t>0                           0.5                          1.0  s</a:t>
            </a:r>
          </a:p>
        </p:txBody>
      </p:sp>
      <p:sp>
        <p:nvSpPr>
          <p:cNvPr id="10283" name="Rectangle 46"/>
          <p:cNvSpPr>
            <a:spLocks noChangeArrowheads="1"/>
          </p:cNvSpPr>
          <p:nvPr/>
        </p:nvSpPr>
        <p:spPr bwMode="auto">
          <a:xfrm>
            <a:off x="2428875" y="5245100"/>
            <a:ext cx="290513"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0284" name="Rectangle 47"/>
          <p:cNvSpPr>
            <a:spLocks noChangeArrowheads="1"/>
          </p:cNvSpPr>
          <p:nvPr/>
        </p:nvSpPr>
        <p:spPr bwMode="auto">
          <a:xfrm>
            <a:off x="2279650" y="5286375"/>
            <a:ext cx="292100"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0285" name="Text Box 48"/>
          <p:cNvSpPr txBox="1">
            <a:spLocks noChangeArrowheads="1"/>
          </p:cNvSpPr>
          <p:nvPr/>
        </p:nvSpPr>
        <p:spPr bwMode="auto">
          <a:xfrm>
            <a:off x="4489450" y="457200"/>
            <a:ext cx="564515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Clr>
                <a:srgbClr val="99FF33"/>
              </a:buClr>
              <a:buFont typeface="Wingdings" panose="05000000000000000000" pitchFamily="2" charset="2"/>
              <a:buBlip>
                <a:blip r:embed="rId4"/>
              </a:buBlip>
            </a:pPr>
            <a:r>
              <a:rPr lang="en-GB" altLang="en-US" b="1" dirty="0">
                <a:solidFill>
                  <a:srgbClr val="00FFFF"/>
                </a:solidFill>
                <a:latin typeface="Calibri" panose="020F0502020204030204" pitchFamily="34" charset="0"/>
              </a:rPr>
              <a:t> The SA node reaches threshold and </a:t>
            </a:r>
            <a:r>
              <a:rPr lang="en-GB" altLang="en-US" b="1" dirty="0" smtClean="0">
                <a:solidFill>
                  <a:srgbClr val="00FFFF"/>
                </a:solidFill>
                <a:latin typeface="Calibri" panose="020F0502020204030204" pitchFamily="34" charset="0"/>
              </a:rPr>
              <a:t>fires.</a:t>
            </a:r>
            <a:endParaRPr lang="en-GB" altLang="en-US" b="1" dirty="0">
              <a:solidFill>
                <a:srgbClr val="00FFFF"/>
              </a:solidFill>
              <a:latin typeface="Calibri" panose="020F0502020204030204" pitchFamily="34" charset="0"/>
            </a:endParaRPr>
          </a:p>
          <a:p>
            <a:pPr>
              <a:buClr>
                <a:srgbClr val="99FF33"/>
              </a:buClr>
              <a:buFont typeface="Wingdings" panose="05000000000000000000" pitchFamily="2" charset="2"/>
              <a:buBlip>
                <a:blip r:embed="rId4"/>
              </a:buBlip>
            </a:pPr>
            <a:r>
              <a:rPr lang="en-GB" altLang="en-US" b="1" dirty="0">
                <a:solidFill>
                  <a:srgbClr val="00FFFF"/>
                </a:solidFill>
                <a:latin typeface="Calibri" panose="020F0502020204030204" pitchFamily="34" charset="0"/>
              </a:rPr>
              <a:t> Impulse spreads throughout the atria </a:t>
            </a:r>
            <a:r>
              <a:rPr lang="en-GB" altLang="en-US" b="1" dirty="0" smtClean="0">
                <a:solidFill>
                  <a:srgbClr val="00FFFF"/>
                </a:solidFill>
                <a:latin typeface="Calibri"/>
                <a:cs typeface="Calibri"/>
              </a:rPr>
              <a:t>→ atrial depolarization</a:t>
            </a:r>
            <a:r>
              <a:rPr lang="en-GB" altLang="en-US" b="1" dirty="0" smtClean="0">
                <a:solidFill>
                  <a:srgbClr val="00FFFF"/>
                </a:solidFill>
                <a:latin typeface="Calibri" panose="020F0502020204030204" pitchFamily="34" charset="0"/>
              </a:rPr>
              <a:t> </a:t>
            </a:r>
            <a:r>
              <a:rPr lang="en-GB" altLang="en-US" b="1" dirty="0" smtClean="0">
                <a:solidFill>
                  <a:srgbClr val="00FFFF"/>
                </a:solidFill>
                <a:latin typeface="Calibri"/>
                <a:cs typeface="Calibri"/>
              </a:rPr>
              <a:t>→ </a:t>
            </a:r>
            <a:r>
              <a:rPr lang="en-GB" altLang="en-US" b="1" dirty="0" smtClean="0">
                <a:solidFill>
                  <a:srgbClr val="00FFFF"/>
                </a:solidFill>
                <a:latin typeface="Calibri" panose="020F0502020204030204" pitchFamily="34" charset="0"/>
              </a:rPr>
              <a:t>P </a:t>
            </a:r>
            <a:r>
              <a:rPr lang="en-GB" altLang="en-US" b="1" dirty="0">
                <a:solidFill>
                  <a:srgbClr val="00FFFF"/>
                </a:solidFill>
                <a:latin typeface="Calibri" panose="020F0502020204030204" pitchFamily="34" charset="0"/>
              </a:rPr>
              <a:t>wave on the </a:t>
            </a:r>
            <a:r>
              <a:rPr lang="en-GB" altLang="en-US" b="1" dirty="0" smtClean="0">
                <a:solidFill>
                  <a:srgbClr val="00FFFF"/>
                </a:solidFill>
                <a:latin typeface="Calibri" panose="020F0502020204030204" pitchFamily="34" charset="0"/>
              </a:rPr>
              <a:t>ECG.</a:t>
            </a:r>
            <a:endParaRPr lang="en-GB" altLang="en-US" b="1" dirty="0">
              <a:solidFill>
                <a:srgbClr val="00FFFF"/>
              </a:solidFill>
              <a:latin typeface="Calibri" panose="020F0502020204030204" pitchFamily="34" charset="0"/>
            </a:endParaRPr>
          </a:p>
          <a:p>
            <a:pPr>
              <a:buClr>
                <a:srgbClr val="99FF33"/>
              </a:buClr>
              <a:buFont typeface="Wingdings" panose="05000000000000000000" pitchFamily="2" charset="2"/>
              <a:buBlip>
                <a:blip r:embed="rId4"/>
              </a:buBlip>
            </a:pPr>
            <a:r>
              <a:rPr lang="en-GB" altLang="en-US" b="1" dirty="0">
                <a:solidFill>
                  <a:srgbClr val="00FFFF"/>
                </a:solidFill>
                <a:latin typeface="Calibri" panose="020F0502020204030204" pitchFamily="34" charset="0"/>
              </a:rPr>
              <a:t> Atrial </a:t>
            </a:r>
            <a:r>
              <a:rPr lang="en-GB" altLang="en-US" b="1" dirty="0" smtClean="0">
                <a:solidFill>
                  <a:srgbClr val="00FFFF"/>
                </a:solidFill>
                <a:latin typeface="Calibri" panose="020F0502020204030204" pitchFamily="34" charset="0"/>
              </a:rPr>
              <a:t>contraction (systole for about 0.1 sec) </a:t>
            </a:r>
            <a:r>
              <a:rPr lang="en-GB" altLang="en-US" b="1" dirty="0">
                <a:solidFill>
                  <a:srgbClr val="00FFFF"/>
                </a:solidFill>
                <a:latin typeface="Calibri" panose="020F0502020204030204" pitchFamily="34" charset="0"/>
              </a:rPr>
              <a:t>→ rise in atrial pressure </a:t>
            </a:r>
            <a:r>
              <a:rPr lang="en-GB" altLang="en-US" b="1" dirty="0" smtClean="0">
                <a:solidFill>
                  <a:srgbClr val="00FFFF"/>
                </a:solidFill>
                <a:latin typeface="Calibri" panose="020F0502020204030204" pitchFamily="34" charset="0"/>
              </a:rPr>
              <a:t>curve</a:t>
            </a:r>
            <a:r>
              <a:rPr lang="en-GB" altLang="en-US" b="1" dirty="0">
                <a:solidFill>
                  <a:srgbClr val="00FFFF"/>
                </a:solidFill>
                <a:latin typeface="Calibri" panose="020F0502020204030204" pitchFamily="34" charset="0"/>
              </a:rPr>
              <a:t> </a:t>
            </a:r>
            <a:r>
              <a:rPr lang="en-GB" altLang="en-US" b="1" dirty="0" smtClean="0">
                <a:solidFill>
                  <a:srgbClr val="00FFFF"/>
                </a:solidFill>
                <a:latin typeface="Calibri"/>
                <a:cs typeface="Calibri"/>
              </a:rPr>
              <a:t>→ </a:t>
            </a:r>
            <a:r>
              <a:rPr lang="en-GB" altLang="en-US" b="1" i="1" dirty="0" smtClean="0">
                <a:solidFill>
                  <a:srgbClr val="FF66FF"/>
                </a:solidFill>
                <a:latin typeface="Calibri"/>
                <a:cs typeface="Calibri"/>
              </a:rPr>
              <a:t>a</a:t>
            </a:r>
            <a:r>
              <a:rPr lang="en-GB" altLang="en-US" b="1" dirty="0" smtClean="0">
                <a:solidFill>
                  <a:srgbClr val="00FFFF"/>
                </a:solidFill>
                <a:latin typeface="Calibri"/>
                <a:cs typeface="Calibri"/>
              </a:rPr>
              <a:t> wave in the atrial pressure curve.</a:t>
            </a:r>
          </a:p>
          <a:p>
            <a:pPr>
              <a:buClr>
                <a:srgbClr val="99FF33"/>
              </a:buClr>
              <a:buBlip>
                <a:blip r:embed="rId4"/>
              </a:buBlip>
            </a:pPr>
            <a:r>
              <a:rPr lang="en-GB" altLang="en-US" b="1" dirty="0">
                <a:solidFill>
                  <a:srgbClr val="00FFFF"/>
                </a:solidFill>
                <a:latin typeface="Calibri"/>
                <a:cs typeface="Calibri"/>
              </a:rPr>
              <a:t> </a:t>
            </a:r>
            <a:r>
              <a:rPr lang="en-GB" altLang="en-US" b="1" dirty="0">
                <a:solidFill>
                  <a:srgbClr val="00FFFF"/>
                </a:solidFill>
                <a:latin typeface="Calibri" panose="020F0502020204030204" pitchFamily="34" charset="0"/>
              </a:rPr>
              <a:t>Throughout atrial contraction, atrial pressure slightly exceeds ventricular pressure, so the AV valve remains open.</a:t>
            </a:r>
          </a:p>
          <a:p>
            <a:pPr>
              <a:buClr>
                <a:srgbClr val="99FF33"/>
              </a:buClr>
              <a:buFont typeface="Wingdings" panose="05000000000000000000" pitchFamily="2" charset="2"/>
              <a:buBlip>
                <a:blip r:embed="rId4"/>
              </a:buBlip>
            </a:pPr>
            <a:r>
              <a:rPr lang="en-GB" altLang="en-US" b="1" dirty="0" smtClean="0">
                <a:solidFill>
                  <a:srgbClr val="00FFFF"/>
                </a:solidFill>
                <a:latin typeface="Calibri" panose="020F0502020204030204" pitchFamily="34" charset="0"/>
              </a:rPr>
              <a:t> </a:t>
            </a:r>
            <a:r>
              <a:rPr lang="en-GB" altLang="en-US" b="1" dirty="0">
                <a:solidFill>
                  <a:schemeClr val="tx2"/>
                </a:solidFill>
                <a:latin typeface="Calibri" panose="020F0502020204030204" pitchFamily="34" charset="0"/>
              </a:rPr>
              <a:t>More blood is squeezed into the </a:t>
            </a:r>
            <a:r>
              <a:rPr lang="en-GB" altLang="en-US" b="1" dirty="0" smtClean="0">
                <a:solidFill>
                  <a:schemeClr val="tx2"/>
                </a:solidFill>
                <a:latin typeface="Calibri" panose="020F0502020204030204" pitchFamily="34" charset="0"/>
              </a:rPr>
              <a:t>ventricle </a:t>
            </a:r>
            <a:endParaRPr lang="en-US" b="1" dirty="0">
              <a:solidFill>
                <a:schemeClr val="tx2"/>
              </a:solidFill>
              <a:latin typeface="Calibri" panose="020F0502020204030204" pitchFamily="34" charset="0"/>
            </a:endParaRPr>
          </a:p>
          <a:p>
            <a:r>
              <a:rPr lang="en-US" b="1" dirty="0">
                <a:solidFill>
                  <a:schemeClr val="tx2"/>
                </a:solidFill>
                <a:latin typeface="Calibri" panose="020F0502020204030204" pitchFamily="34" charset="0"/>
              </a:rPr>
              <a:t>Tops off last 27-30% of ventricular filling </a:t>
            </a:r>
            <a:r>
              <a:rPr lang="en-US" b="1" dirty="0" smtClean="0">
                <a:solidFill>
                  <a:schemeClr val="tx2"/>
                </a:solidFill>
                <a:latin typeface="Calibri" panose="020F0502020204030204" pitchFamily="34" charset="0"/>
              </a:rPr>
              <a:t>≈ </a:t>
            </a:r>
            <a:r>
              <a:rPr lang="en-US" b="1" dirty="0">
                <a:solidFill>
                  <a:schemeClr val="tx2"/>
                </a:solidFill>
                <a:latin typeface="Calibri" panose="020F0502020204030204" pitchFamily="34" charset="0"/>
              </a:rPr>
              <a:t>40 ml </a:t>
            </a:r>
            <a:r>
              <a:rPr lang="en-GB" altLang="en-US" b="1" dirty="0" smtClean="0">
                <a:solidFill>
                  <a:schemeClr val="tx2"/>
                </a:solidFill>
                <a:latin typeface="Calibri" panose="020F0502020204030204" pitchFamily="34" charset="0"/>
              </a:rPr>
              <a:t> </a:t>
            </a:r>
            <a:r>
              <a:rPr lang="en-GB" altLang="en-US" b="1" dirty="0">
                <a:solidFill>
                  <a:schemeClr val="tx2"/>
                </a:solidFill>
                <a:latin typeface="Calibri" panose="020F0502020204030204" pitchFamily="34" charset="0"/>
              </a:rPr>
              <a:t>→ rise in ventricular pressure.</a:t>
            </a:r>
          </a:p>
          <a:p>
            <a:pPr>
              <a:buClr>
                <a:srgbClr val="99FF33"/>
              </a:buClr>
              <a:buFont typeface="Wingdings" panose="05000000000000000000" pitchFamily="2" charset="2"/>
              <a:buBlip>
                <a:blip r:embed="rId4"/>
              </a:buBlip>
            </a:pPr>
            <a:r>
              <a:rPr lang="en-GB" altLang="en-US" b="1" dirty="0" smtClean="0">
                <a:solidFill>
                  <a:schemeClr val="tx2"/>
                </a:solidFill>
                <a:latin typeface="Calibri" panose="020F0502020204030204" pitchFamily="34" charset="0"/>
              </a:rPr>
              <a:t> EDV </a:t>
            </a:r>
            <a:r>
              <a:rPr lang="en-GB" altLang="en-US" b="1" dirty="0">
                <a:solidFill>
                  <a:schemeClr val="tx2"/>
                </a:solidFill>
                <a:latin typeface="Calibri" panose="020F0502020204030204" pitchFamily="34" charset="0"/>
              </a:rPr>
              <a:t>(averages about 135 ml</a:t>
            </a:r>
            <a:r>
              <a:rPr lang="en-GB" altLang="en-US" b="1" dirty="0" smtClean="0">
                <a:solidFill>
                  <a:schemeClr val="tx2"/>
                </a:solidFill>
                <a:latin typeface="Calibri" panose="020F0502020204030204" pitchFamily="34" charset="0"/>
              </a:rPr>
              <a:t>).</a:t>
            </a:r>
          </a:p>
          <a:p>
            <a:pPr>
              <a:buClr>
                <a:srgbClr val="99FF33"/>
              </a:buClr>
              <a:buFont typeface="Wingdings" panose="05000000000000000000" pitchFamily="2" charset="2"/>
              <a:buBlip>
                <a:blip r:embed="rId4"/>
              </a:buBlip>
            </a:pPr>
            <a:r>
              <a:rPr lang="en-GB" b="1" dirty="0">
                <a:solidFill>
                  <a:srgbClr val="00FFFF"/>
                </a:solidFill>
                <a:latin typeface="Calibri" panose="020F0502020204030204" pitchFamily="34" charset="0"/>
              </a:rPr>
              <a:t> </a:t>
            </a:r>
            <a:r>
              <a:rPr lang="en-US" b="1" dirty="0" smtClean="0">
                <a:solidFill>
                  <a:srgbClr val="FF66FF"/>
                </a:solidFill>
                <a:latin typeface="Calibri" panose="020F0502020204030204" pitchFamily="34" charset="0"/>
              </a:rPr>
              <a:t>Blood </a:t>
            </a:r>
            <a:r>
              <a:rPr lang="en-US" b="1" dirty="0">
                <a:solidFill>
                  <a:srgbClr val="FF66FF"/>
                </a:solidFill>
                <a:latin typeface="Calibri" panose="020F0502020204030204" pitchFamily="34" charset="0"/>
              </a:rPr>
              <a:t>arriving the heart can’t enter atria, it flows back up </a:t>
            </a:r>
            <a:r>
              <a:rPr lang="en-US" b="1" dirty="0" smtClean="0">
                <a:solidFill>
                  <a:srgbClr val="FF66FF"/>
                </a:solidFill>
                <a:latin typeface="Calibri" panose="020F0502020204030204" pitchFamily="34" charset="0"/>
              </a:rPr>
              <a:t>into the jugular vein.</a:t>
            </a:r>
          </a:p>
          <a:p>
            <a:pPr>
              <a:buClr>
                <a:srgbClr val="99FF33"/>
              </a:buClr>
              <a:buFont typeface="Wingdings" panose="05000000000000000000" pitchFamily="2" charset="2"/>
              <a:buBlip>
                <a:blip r:embed="rId4"/>
              </a:buBlip>
            </a:pPr>
            <a:r>
              <a:rPr lang="en-US" b="1" dirty="0">
                <a:solidFill>
                  <a:srgbClr val="00FFFF"/>
                </a:solidFill>
                <a:latin typeface="Calibri" panose="020F0502020204030204" pitchFamily="34" charset="0"/>
              </a:rPr>
              <a:t> </a:t>
            </a:r>
            <a:r>
              <a:rPr lang="en-US" b="1" dirty="0" smtClean="0">
                <a:solidFill>
                  <a:srgbClr val="00FF00"/>
                </a:solidFill>
                <a:latin typeface="Calibri" panose="020F0502020204030204" pitchFamily="34" charset="0"/>
              </a:rPr>
              <a:t>A 4</a:t>
            </a:r>
            <a:r>
              <a:rPr lang="en-US" b="1" baseline="30000" dirty="0" smtClean="0">
                <a:solidFill>
                  <a:srgbClr val="00FF00"/>
                </a:solidFill>
                <a:latin typeface="Calibri" panose="020F0502020204030204" pitchFamily="34" charset="0"/>
              </a:rPr>
              <a:t>th</a:t>
            </a:r>
            <a:r>
              <a:rPr lang="en-US" b="1" dirty="0" smtClean="0">
                <a:solidFill>
                  <a:srgbClr val="00FF00"/>
                </a:solidFill>
                <a:latin typeface="Calibri" panose="020F0502020204030204" pitchFamily="34" charset="0"/>
              </a:rPr>
              <a:t> heart sound may be heard during this phase.</a:t>
            </a:r>
          </a:p>
          <a:p>
            <a:pPr>
              <a:buClr>
                <a:srgbClr val="99FF33"/>
              </a:buClr>
              <a:buBlip>
                <a:blip r:embed="rId4"/>
              </a:buBlip>
            </a:pPr>
            <a:r>
              <a:rPr lang="en-US" b="1" dirty="0">
                <a:solidFill>
                  <a:srgbClr val="00FFFF"/>
                </a:solidFill>
                <a:latin typeface="Calibri" panose="020F0502020204030204" pitchFamily="34" charset="0"/>
              </a:rPr>
              <a:t> </a:t>
            </a:r>
            <a:r>
              <a:rPr lang="en-US" b="1" dirty="0">
                <a:solidFill>
                  <a:srgbClr val="FF3300"/>
                </a:solidFill>
                <a:latin typeface="Calibri" panose="020F0502020204030204" pitchFamily="34" charset="0"/>
              </a:rPr>
              <a:t>Aortic pressure </a:t>
            </a:r>
            <a:r>
              <a:rPr lang="en-US" b="1" dirty="0" smtClean="0">
                <a:solidFill>
                  <a:srgbClr val="FF3300"/>
                </a:solidFill>
                <a:latin typeface="Calibri" panose="020F0502020204030204" pitchFamily="34" charset="0"/>
              </a:rPr>
              <a:t>is still ↓.</a:t>
            </a:r>
            <a:endParaRPr lang="en-US" b="1" dirty="0">
              <a:solidFill>
                <a:srgbClr val="FF3300"/>
              </a:solidFill>
              <a:latin typeface="Calibri" panose="020F0502020204030204" pitchFamily="34" charset="0"/>
            </a:endParaRPr>
          </a:p>
          <a:p>
            <a:pPr>
              <a:buClr>
                <a:srgbClr val="99FF33"/>
              </a:buClr>
            </a:pPr>
            <a:endParaRPr lang="en-US" b="1" dirty="0">
              <a:solidFill>
                <a:srgbClr val="00FFFF"/>
              </a:solidFill>
              <a:latin typeface="Calibri" panose="020F0502020204030204" pitchFamily="34" charset="0"/>
            </a:endParaRPr>
          </a:p>
          <a:p>
            <a:pPr>
              <a:buClr>
                <a:srgbClr val="99FF33"/>
              </a:buClr>
              <a:buFont typeface="Wingdings" panose="05000000000000000000" pitchFamily="2" charset="2"/>
              <a:buBlip>
                <a:blip r:embed="rId4"/>
              </a:buBlip>
            </a:pPr>
            <a:endParaRPr lang="en-GB" altLang="en-US" b="1" dirty="0">
              <a:solidFill>
                <a:srgbClr val="00FFFF"/>
              </a:solidFill>
              <a:latin typeface="Calibri" panose="020F0502020204030204" pitchFamily="34" charset="0"/>
            </a:endParaRPr>
          </a:p>
        </p:txBody>
      </p:sp>
      <p:sp>
        <p:nvSpPr>
          <p:cNvPr id="409649" name="Rectangle 49"/>
          <p:cNvSpPr>
            <a:spLocks noChangeArrowheads="1"/>
          </p:cNvSpPr>
          <p:nvPr/>
        </p:nvSpPr>
        <p:spPr bwMode="auto">
          <a:xfrm>
            <a:off x="4533900" y="0"/>
            <a:ext cx="5753100" cy="457200"/>
          </a:xfrm>
          <a:prstGeom prst="rect">
            <a:avLst/>
          </a:prstGeom>
          <a:noFill/>
          <a:ln w="9525">
            <a:noFill/>
            <a:miter lim="800000"/>
            <a:headEnd/>
            <a:tailEnd/>
          </a:ln>
          <a:effectLst/>
        </p:spPr>
        <p:txBody>
          <a:bodyPr lIns="92075" tIns="46038" rIns="92075" bIns="46038" anchor="ctr"/>
          <a:lstStyle/>
          <a:p>
            <a:pPr algn="ctr">
              <a:defRPr/>
            </a:pPr>
            <a:r>
              <a:rPr lang="en-US" sz="2600" b="1" dirty="0">
                <a:solidFill>
                  <a:schemeClr val="tx2"/>
                </a:solidFill>
                <a:latin typeface="Calibri" panose="020F0502020204030204" pitchFamily="34" charset="0"/>
                <a:cs typeface="Times New Roman" pitchFamily="18" charset="0"/>
              </a:rPr>
              <a:t>Atrial </a:t>
            </a:r>
            <a:r>
              <a:rPr lang="en-US" sz="2600" b="1" dirty="0" smtClean="0">
                <a:solidFill>
                  <a:schemeClr val="tx2"/>
                </a:solidFill>
                <a:latin typeface="Calibri" panose="020F0502020204030204" pitchFamily="34" charset="0"/>
                <a:cs typeface="Times New Roman" pitchFamily="18" charset="0"/>
              </a:rPr>
              <a:t>systole; Late </a:t>
            </a:r>
            <a:r>
              <a:rPr lang="en-US" sz="2600" b="1" dirty="0">
                <a:solidFill>
                  <a:schemeClr val="tx2"/>
                </a:solidFill>
                <a:latin typeface="Calibri" panose="020F0502020204030204" pitchFamily="34" charset="0"/>
                <a:cs typeface="Times New Roman" pitchFamily="18" charset="0"/>
              </a:rPr>
              <a:t>ventricular diastole</a:t>
            </a:r>
            <a:r>
              <a:rPr lang="en-US" sz="2600" dirty="0">
                <a:solidFill>
                  <a:schemeClr val="tx2"/>
                </a:solidFill>
                <a:latin typeface="Calibri" panose="020F0502020204030204" pitchFamily="34" charset="0"/>
              </a:rPr>
              <a:t> </a:t>
            </a:r>
          </a:p>
        </p:txBody>
      </p:sp>
      <p:pic>
        <p:nvPicPr>
          <p:cNvPr id="2" name="Picture 1"/>
          <p:cNvPicPr>
            <a:picLocks noChangeAspect="1"/>
          </p:cNvPicPr>
          <p:nvPr/>
        </p:nvPicPr>
        <p:blipFill>
          <a:blip r:embed="rId5"/>
          <a:stretch>
            <a:fillRect/>
          </a:stretch>
        </p:blipFill>
        <p:spPr>
          <a:xfrm>
            <a:off x="114300" y="4659235"/>
            <a:ext cx="1653902" cy="2122565"/>
          </a:xfrm>
          <a:prstGeom prst="rect">
            <a:avLst/>
          </a:prstGeom>
          <a:scene3d>
            <a:camera prst="orthographicFront"/>
            <a:lightRig rig="threePt" dir="t"/>
          </a:scene3d>
          <a:sp3d>
            <a:bevelT/>
            <a:bevelB/>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8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8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8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Rectangle 2"/>
          <p:cNvSpPr>
            <a:spLocks noGrp="1" noChangeArrowheads="1"/>
          </p:cNvSpPr>
          <p:nvPr>
            <p:ph type="title"/>
          </p:nvPr>
        </p:nvSpPr>
        <p:spPr>
          <a:xfrm>
            <a:off x="0" y="152400"/>
            <a:ext cx="10287000" cy="650875"/>
          </a:xfrm>
        </p:spPr>
        <p:txBody>
          <a:bodyPr/>
          <a:lstStyle/>
          <a:p>
            <a:r>
              <a:rPr lang="en-GB" sz="4000" b="1" dirty="0">
                <a:effectLst/>
                <a:latin typeface="Calibri" pitchFamily="34" charset="0"/>
                <a:cs typeface="Calibri" pitchFamily="34" charset="0"/>
              </a:rPr>
              <a:t>Effect of Atrial Contraction on Ventricle Filling</a:t>
            </a:r>
          </a:p>
        </p:txBody>
      </p:sp>
      <p:pic>
        <p:nvPicPr>
          <p:cNvPr id="45" name="Picture 4" descr="D:\Lecture 5\atrf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893763"/>
            <a:ext cx="6172200" cy="5864225"/>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46" name="Text Box 5"/>
          <p:cNvSpPr txBox="1">
            <a:spLocks noChangeArrowheads="1"/>
          </p:cNvSpPr>
          <p:nvPr/>
        </p:nvSpPr>
        <p:spPr bwMode="auto">
          <a:xfrm>
            <a:off x="6362700" y="879475"/>
            <a:ext cx="3771900"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Wingdings" pitchFamily="2" charset="2"/>
              <a:buChar char="q"/>
            </a:pPr>
            <a:r>
              <a:rPr lang="en-GB" sz="2500" b="1" dirty="0">
                <a:solidFill>
                  <a:srgbClr val="00FFFF"/>
                </a:solidFill>
                <a:latin typeface="Calibri" pitchFamily="34" charset="0"/>
                <a:cs typeface="Calibri" pitchFamily="34" charset="0"/>
              </a:rPr>
              <a:t>At </a:t>
            </a:r>
            <a:r>
              <a:rPr lang="en-GB" sz="2500" b="1" dirty="0" smtClean="0">
                <a:solidFill>
                  <a:srgbClr val="00FFFF"/>
                </a:solidFill>
                <a:latin typeface="Calibri" pitchFamily="34" charset="0"/>
                <a:cs typeface="Calibri" pitchFamily="34" charset="0"/>
              </a:rPr>
              <a:t>rest, </a:t>
            </a:r>
            <a:r>
              <a:rPr lang="en-GB" sz="2500" b="1" dirty="0">
                <a:solidFill>
                  <a:srgbClr val="00FFFF"/>
                </a:solidFill>
                <a:latin typeface="Calibri" pitchFamily="34" charset="0"/>
                <a:cs typeface="Calibri" pitchFamily="34" charset="0"/>
              </a:rPr>
              <a:t>atrial contraction adds little extra blood to the ventricles.</a:t>
            </a:r>
          </a:p>
          <a:p>
            <a:pPr marL="457200" indent="-457200">
              <a:buFont typeface="Wingdings" pitchFamily="2" charset="2"/>
              <a:buChar char="q"/>
            </a:pPr>
            <a:endParaRPr lang="en-GB" sz="2500" b="1" dirty="0">
              <a:solidFill>
                <a:srgbClr val="00FF00"/>
              </a:solidFill>
              <a:latin typeface="Calibri" pitchFamily="34" charset="0"/>
              <a:cs typeface="Calibri" pitchFamily="34" charset="0"/>
            </a:endParaRPr>
          </a:p>
          <a:p>
            <a:pPr marL="457200" indent="-457200">
              <a:buFont typeface="Wingdings" pitchFamily="2" charset="2"/>
              <a:buChar char="q"/>
            </a:pPr>
            <a:r>
              <a:rPr lang="en-GB" sz="2500" b="1" dirty="0">
                <a:solidFill>
                  <a:srgbClr val="00FF00"/>
                </a:solidFill>
                <a:latin typeface="Calibri" pitchFamily="34" charset="0"/>
                <a:cs typeface="Calibri" pitchFamily="34" charset="0"/>
              </a:rPr>
              <a:t>When the heart rate is </a:t>
            </a:r>
            <a:r>
              <a:rPr lang="en-GB" sz="2500" b="1" dirty="0" smtClean="0">
                <a:solidFill>
                  <a:srgbClr val="00FF00"/>
                </a:solidFill>
                <a:latin typeface="Calibri" pitchFamily="34" charset="0"/>
                <a:cs typeface="Calibri" pitchFamily="34" charset="0"/>
              </a:rPr>
              <a:t>high, </a:t>
            </a:r>
            <a:r>
              <a:rPr lang="en-GB" sz="2500" b="1" dirty="0">
                <a:solidFill>
                  <a:srgbClr val="00FF00"/>
                </a:solidFill>
                <a:latin typeface="Calibri" pitchFamily="34" charset="0"/>
                <a:cs typeface="Calibri" pitchFamily="34" charset="0"/>
              </a:rPr>
              <a:t>ventricle filling time is reduced.</a:t>
            </a:r>
          </a:p>
          <a:p>
            <a:pPr marL="457200" indent="-457200">
              <a:buFont typeface="Wingdings" pitchFamily="2" charset="2"/>
              <a:buChar char="q"/>
            </a:pPr>
            <a:endParaRPr lang="en-GB" sz="2500" b="1" dirty="0">
              <a:solidFill>
                <a:srgbClr val="00FFFF"/>
              </a:solidFill>
              <a:latin typeface="Calibri" pitchFamily="34" charset="0"/>
              <a:cs typeface="Calibri" pitchFamily="34" charset="0"/>
            </a:endParaRPr>
          </a:p>
          <a:p>
            <a:pPr marL="457200" indent="-457200">
              <a:buFont typeface="Wingdings" pitchFamily="2" charset="2"/>
              <a:buChar char="q"/>
            </a:pPr>
            <a:r>
              <a:rPr lang="en-GB" sz="2500" b="1" dirty="0">
                <a:solidFill>
                  <a:srgbClr val="FFFF00"/>
                </a:solidFill>
                <a:latin typeface="Calibri" pitchFamily="34" charset="0"/>
                <a:cs typeface="Calibri" pitchFamily="34" charset="0"/>
              </a:rPr>
              <a:t>During </a:t>
            </a:r>
            <a:r>
              <a:rPr lang="en-GB" sz="2500" b="1" dirty="0" smtClean="0">
                <a:solidFill>
                  <a:srgbClr val="FFFF00"/>
                </a:solidFill>
                <a:latin typeface="Calibri" pitchFamily="34" charset="0"/>
                <a:cs typeface="Calibri" pitchFamily="34" charset="0"/>
              </a:rPr>
              <a:t>exercise, </a:t>
            </a:r>
            <a:r>
              <a:rPr lang="en-GB" sz="2500" b="1" dirty="0">
                <a:solidFill>
                  <a:srgbClr val="FFFF00"/>
                </a:solidFill>
                <a:latin typeface="Calibri" pitchFamily="34" charset="0"/>
                <a:cs typeface="Calibri" pitchFamily="34" charset="0"/>
              </a:rPr>
              <a:t>atrial contraction adds a substantial amount of blood to the ventricles</a:t>
            </a:r>
            <a:r>
              <a:rPr lang="en-GB" sz="2500" b="1" dirty="0">
                <a:solidFill>
                  <a:srgbClr val="00FFFF"/>
                </a:solidFill>
                <a:latin typeface="Calibri" pitchFamily="34" charset="0"/>
                <a:cs typeface="Calibri" pitchFamily="34" charset="0"/>
              </a:rPr>
              <a:t>.</a:t>
            </a:r>
          </a:p>
        </p:txBody>
      </p:sp>
    </p:spTree>
    <p:extLst>
      <p:ext uri="{BB962C8B-B14F-4D97-AF65-F5344CB8AC3E}">
        <p14:creationId xmlns:p14="http://schemas.microsoft.com/office/powerpoint/2010/main" val="754031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298606" y="4910138"/>
            <a:ext cx="157658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b="1" dirty="0">
                <a:solidFill>
                  <a:srgbClr val="FAFD00"/>
                </a:solidFill>
                <a:latin typeface="Calibri" panose="020F0502020204030204" pitchFamily="34" charset="0"/>
              </a:rPr>
              <a:t>venous pulse</a:t>
            </a:r>
          </a:p>
        </p:txBody>
      </p:sp>
      <p:sp>
        <p:nvSpPr>
          <p:cNvPr id="11267" name="Line 3"/>
          <p:cNvSpPr>
            <a:spLocks noChangeShapeType="1"/>
          </p:cNvSpPr>
          <p:nvPr/>
        </p:nvSpPr>
        <p:spPr bwMode="auto">
          <a:xfrm>
            <a:off x="2041525" y="414338"/>
            <a:ext cx="0" cy="173355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68" name="Line 4"/>
          <p:cNvSpPr>
            <a:spLocks noChangeShapeType="1"/>
          </p:cNvSpPr>
          <p:nvPr/>
        </p:nvSpPr>
        <p:spPr bwMode="auto">
          <a:xfrm>
            <a:off x="1954213" y="4143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69" name="Line 5"/>
          <p:cNvSpPr>
            <a:spLocks noChangeShapeType="1"/>
          </p:cNvSpPr>
          <p:nvPr/>
        </p:nvSpPr>
        <p:spPr bwMode="auto">
          <a:xfrm>
            <a:off x="1954213" y="7032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70" name="Line 6"/>
          <p:cNvSpPr>
            <a:spLocks noChangeShapeType="1"/>
          </p:cNvSpPr>
          <p:nvPr/>
        </p:nvSpPr>
        <p:spPr bwMode="auto">
          <a:xfrm>
            <a:off x="1954213" y="990600"/>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71" name="Line 7"/>
          <p:cNvSpPr>
            <a:spLocks noChangeShapeType="1"/>
          </p:cNvSpPr>
          <p:nvPr/>
        </p:nvSpPr>
        <p:spPr bwMode="auto">
          <a:xfrm>
            <a:off x="1954213" y="128111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72" name="Line 8"/>
          <p:cNvSpPr>
            <a:spLocks noChangeShapeType="1"/>
          </p:cNvSpPr>
          <p:nvPr/>
        </p:nvSpPr>
        <p:spPr bwMode="auto">
          <a:xfrm>
            <a:off x="1954213" y="15700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73" name="Line 9"/>
          <p:cNvSpPr>
            <a:spLocks noChangeShapeType="1"/>
          </p:cNvSpPr>
          <p:nvPr/>
        </p:nvSpPr>
        <p:spPr bwMode="auto">
          <a:xfrm>
            <a:off x="1954213" y="18589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74" name="Line 10"/>
          <p:cNvSpPr>
            <a:spLocks noChangeShapeType="1"/>
          </p:cNvSpPr>
          <p:nvPr/>
        </p:nvSpPr>
        <p:spPr bwMode="auto">
          <a:xfrm>
            <a:off x="1954213" y="214788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75" name="Rectangle 11"/>
          <p:cNvSpPr>
            <a:spLocks noChangeArrowheads="1"/>
          </p:cNvSpPr>
          <p:nvPr/>
        </p:nvSpPr>
        <p:spPr bwMode="auto">
          <a:xfrm>
            <a:off x="1390650" y="382588"/>
            <a:ext cx="741363" cy="19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53000"/>
              </a:lnSpc>
              <a:spcBef>
                <a:spcPct val="8000"/>
              </a:spcBef>
            </a:pPr>
            <a:r>
              <a:rPr lang="en-GB" altLang="en-US">
                <a:solidFill>
                  <a:srgbClr val="FAFD00"/>
                </a:solidFill>
                <a:latin typeface="Calibri" panose="020F0502020204030204" pitchFamily="34" charset="0"/>
              </a:rPr>
              <a:t>120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a:t>
            </a:r>
          </a:p>
          <a:p>
            <a:pPr>
              <a:lnSpc>
                <a:spcPct val="53000"/>
              </a:lnSpc>
              <a:spcBef>
                <a:spcPct val="8000"/>
              </a:spcBef>
            </a:pPr>
            <a:r>
              <a:rPr lang="en-GB" altLang="en-US">
                <a:solidFill>
                  <a:srgbClr val="FAFD00"/>
                </a:solidFill>
                <a:latin typeface="Calibri" panose="020F0502020204030204" pitchFamily="34" charset="0"/>
              </a:rPr>
              <a:t>  80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40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0</a:t>
            </a:r>
          </a:p>
        </p:txBody>
      </p:sp>
      <p:grpSp>
        <p:nvGrpSpPr>
          <p:cNvPr id="11276" name="Group 12"/>
          <p:cNvGrpSpPr>
            <a:grpSpLocks/>
          </p:cNvGrpSpPr>
          <p:nvPr/>
        </p:nvGrpSpPr>
        <p:grpSpPr bwMode="auto">
          <a:xfrm>
            <a:off x="1954213" y="3371850"/>
            <a:ext cx="87312" cy="1000125"/>
            <a:chOff x="1231" y="2316"/>
            <a:chExt cx="55" cy="630"/>
          </a:xfrm>
        </p:grpSpPr>
        <p:sp>
          <p:nvSpPr>
            <p:cNvPr id="11321" name="Line 13"/>
            <p:cNvSpPr>
              <a:spLocks noChangeShapeType="1"/>
            </p:cNvSpPr>
            <p:nvPr/>
          </p:nvSpPr>
          <p:spPr bwMode="auto">
            <a:xfrm>
              <a:off x="1286" y="2316"/>
              <a:ext cx="0" cy="63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22" name="Line 14"/>
            <p:cNvSpPr>
              <a:spLocks noChangeShapeType="1"/>
            </p:cNvSpPr>
            <p:nvPr/>
          </p:nvSpPr>
          <p:spPr bwMode="auto">
            <a:xfrm>
              <a:off x="1231" y="231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23" name="Line 15"/>
            <p:cNvSpPr>
              <a:spLocks noChangeShapeType="1"/>
            </p:cNvSpPr>
            <p:nvPr/>
          </p:nvSpPr>
          <p:spPr bwMode="auto">
            <a:xfrm>
              <a:off x="1231" y="294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11277" name="Rectangle 16"/>
          <p:cNvSpPr>
            <a:spLocks noChangeArrowheads="1"/>
          </p:cNvSpPr>
          <p:nvPr/>
        </p:nvSpPr>
        <p:spPr bwMode="auto">
          <a:xfrm>
            <a:off x="1403350" y="3259138"/>
            <a:ext cx="581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rPr>
              <a:t>140</a:t>
            </a:r>
          </a:p>
          <a:p>
            <a:endParaRPr lang="en-GB" altLang="en-US">
              <a:solidFill>
                <a:srgbClr val="FAFD00"/>
              </a:solidFill>
              <a:latin typeface="Calibri" panose="020F0502020204030204" pitchFamily="34" charset="0"/>
            </a:endParaRPr>
          </a:p>
          <a:p>
            <a:endParaRPr lang="en-GB" altLang="en-US">
              <a:solidFill>
                <a:srgbClr val="FAFD00"/>
              </a:solidFill>
              <a:latin typeface="Calibri" panose="020F0502020204030204" pitchFamily="34" charset="0"/>
            </a:endParaRPr>
          </a:p>
          <a:p>
            <a:r>
              <a:rPr lang="en-GB" altLang="en-US">
                <a:solidFill>
                  <a:srgbClr val="FAFD00"/>
                </a:solidFill>
                <a:latin typeface="Calibri" panose="020F0502020204030204" pitchFamily="34" charset="0"/>
              </a:rPr>
              <a:t> 70</a:t>
            </a:r>
          </a:p>
        </p:txBody>
      </p:sp>
      <p:sp>
        <p:nvSpPr>
          <p:cNvPr id="11278" name="Rectangle 17"/>
          <p:cNvSpPr>
            <a:spLocks noChangeArrowheads="1"/>
          </p:cNvSpPr>
          <p:nvPr/>
        </p:nvSpPr>
        <p:spPr bwMode="auto">
          <a:xfrm>
            <a:off x="3301075" y="4486275"/>
            <a:ext cx="157094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b="1" dirty="0">
                <a:solidFill>
                  <a:srgbClr val="FAFD00"/>
                </a:solidFill>
                <a:latin typeface="Calibri" panose="020F0502020204030204" pitchFamily="34" charset="0"/>
              </a:rPr>
              <a:t>heart sounds</a:t>
            </a:r>
          </a:p>
        </p:txBody>
      </p:sp>
      <p:sp>
        <p:nvSpPr>
          <p:cNvPr id="11279" name="Rectangle 18"/>
          <p:cNvSpPr>
            <a:spLocks noChangeArrowheads="1"/>
          </p:cNvSpPr>
          <p:nvPr/>
        </p:nvSpPr>
        <p:spPr bwMode="auto">
          <a:xfrm>
            <a:off x="303728" y="833438"/>
            <a:ext cx="1081644"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Pressure</a:t>
            </a:r>
          </a:p>
          <a:p>
            <a:pPr algn="ctr"/>
            <a:r>
              <a:rPr lang="en-GB" altLang="en-US">
                <a:solidFill>
                  <a:srgbClr val="FAFD00"/>
                </a:solidFill>
                <a:latin typeface="Calibri" panose="020F0502020204030204" pitchFamily="34" charset="0"/>
              </a:rPr>
              <a:t>mm Hg</a:t>
            </a:r>
          </a:p>
        </p:txBody>
      </p:sp>
      <p:sp>
        <p:nvSpPr>
          <p:cNvPr id="11280" name="Rectangle 19"/>
          <p:cNvSpPr>
            <a:spLocks noChangeArrowheads="1"/>
          </p:cNvSpPr>
          <p:nvPr/>
        </p:nvSpPr>
        <p:spPr bwMode="auto">
          <a:xfrm>
            <a:off x="52618" y="3587750"/>
            <a:ext cx="1344151"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Ventricular</a:t>
            </a:r>
          </a:p>
          <a:p>
            <a:pPr algn="ctr"/>
            <a:r>
              <a:rPr lang="en-GB" altLang="en-US">
                <a:solidFill>
                  <a:srgbClr val="FAFD00"/>
                </a:solidFill>
                <a:latin typeface="Calibri" panose="020F0502020204030204" pitchFamily="34" charset="0"/>
              </a:rPr>
              <a:t>volume, ml</a:t>
            </a:r>
          </a:p>
        </p:txBody>
      </p:sp>
      <p:pic>
        <p:nvPicPr>
          <p:cNvPr id="11281" name="Picture 20"/>
          <p:cNvPicPr>
            <a:picLocks noChangeArrowheads="1"/>
          </p:cNvPicPr>
          <p:nvPr/>
        </p:nvPicPr>
        <p:blipFill>
          <a:blip r:embed="rId3">
            <a:extLst>
              <a:ext uri="{28A0092B-C50C-407E-A947-70E740481C1C}">
                <a14:useLocalDpi xmlns:a14="http://schemas.microsoft.com/office/drawing/2010/main" val="0"/>
              </a:ext>
            </a:extLst>
          </a:blip>
          <a:srcRect r="73097"/>
          <a:stretch>
            <a:fillRect/>
          </a:stretch>
        </p:blipFill>
        <p:spPr bwMode="auto">
          <a:xfrm>
            <a:off x="2278063" y="88900"/>
            <a:ext cx="998537"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282" name="Rectangle 21"/>
          <p:cNvSpPr>
            <a:spLocks noChangeArrowheads="1"/>
          </p:cNvSpPr>
          <p:nvPr/>
        </p:nvSpPr>
        <p:spPr bwMode="auto">
          <a:xfrm>
            <a:off x="3314700" y="5573713"/>
            <a:ext cx="60067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b="1" dirty="0">
                <a:solidFill>
                  <a:srgbClr val="FAFD00"/>
                </a:solidFill>
                <a:latin typeface="Calibri" panose="020F0502020204030204" pitchFamily="34" charset="0"/>
              </a:rPr>
              <a:t>ECG</a:t>
            </a:r>
          </a:p>
        </p:txBody>
      </p:sp>
      <p:sp>
        <p:nvSpPr>
          <p:cNvPr id="11283" name="Line 22"/>
          <p:cNvSpPr>
            <a:spLocks noChangeShapeType="1"/>
          </p:cNvSpPr>
          <p:nvPr/>
        </p:nvSpPr>
        <p:spPr bwMode="auto">
          <a:xfrm>
            <a:off x="3005138" y="88900"/>
            <a:ext cx="0" cy="60071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84" name="Line 23"/>
          <p:cNvSpPr>
            <a:spLocks noChangeShapeType="1"/>
          </p:cNvSpPr>
          <p:nvPr/>
        </p:nvSpPr>
        <p:spPr bwMode="auto">
          <a:xfrm>
            <a:off x="2520950" y="6096000"/>
            <a:ext cx="385762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85" name="Rectangle 24"/>
          <p:cNvSpPr>
            <a:spLocks noChangeArrowheads="1"/>
          </p:cNvSpPr>
          <p:nvPr/>
        </p:nvSpPr>
        <p:spPr bwMode="auto">
          <a:xfrm>
            <a:off x="2527300" y="4692650"/>
            <a:ext cx="301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a</a:t>
            </a:r>
          </a:p>
        </p:txBody>
      </p:sp>
      <p:sp>
        <p:nvSpPr>
          <p:cNvPr id="11286" name="Rectangle 25"/>
          <p:cNvSpPr>
            <a:spLocks noChangeArrowheads="1"/>
          </p:cNvSpPr>
          <p:nvPr/>
        </p:nvSpPr>
        <p:spPr bwMode="auto">
          <a:xfrm>
            <a:off x="2720975" y="5254625"/>
            <a:ext cx="3000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R</a:t>
            </a:r>
          </a:p>
        </p:txBody>
      </p:sp>
      <p:sp>
        <p:nvSpPr>
          <p:cNvPr id="11287" name="Rectangle 26"/>
          <p:cNvSpPr>
            <a:spLocks noChangeArrowheads="1"/>
          </p:cNvSpPr>
          <p:nvPr/>
        </p:nvSpPr>
        <p:spPr bwMode="auto">
          <a:xfrm>
            <a:off x="2625725" y="5803900"/>
            <a:ext cx="317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Q</a:t>
            </a:r>
          </a:p>
        </p:txBody>
      </p:sp>
      <p:sp>
        <p:nvSpPr>
          <p:cNvPr id="11288" name="Rectangle 27"/>
          <p:cNvSpPr>
            <a:spLocks noChangeArrowheads="1"/>
          </p:cNvSpPr>
          <p:nvPr/>
        </p:nvSpPr>
        <p:spPr bwMode="auto">
          <a:xfrm>
            <a:off x="2986088" y="5786438"/>
            <a:ext cx="279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S</a:t>
            </a:r>
          </a:p>
        </p:txBody>
      </p:sp>
      <p:sp>
        <p:nvSpPr>
          <p:cNvPr id="11289" name="Rectangle 28"/>
          <p:cNvSpPr>
            <a:spLocks noChangeArrowheads="1"/>
          </p:cNvSpPr>
          <p:nvPr/>
        </p:nvSpPr>
        <p:spPr bwMode="auto">
          <a:xfrm>
            <a:off x="2338388" y="5526088"/>
            <a:ext cx="292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P</a:t>
            </a:r>
          </a:p>
        </p:txBody>
      </p:sp>
      <p:sp>
        <p:nvSpPr>
          <p:cNvPr id="11290" name="Rectangle 29"/>
          <p:cNvSpPr>
            <a:spLocks noChangeArrowheads="1"/>
          </p:cNvSpPr>
          <p:nvPr/>
        </p:nvSpPr>
        <p:spPr bwMode="auto">
          <a:xfrm>
            <a:off x="2914650" y="4360863"/>
            <a:ext cx="2873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rgbClr val="0000CC"/>
                </a:solidFill>
                <a:latin typeface="Calibri" panose="020F0502020204030204" pitchFamily="34" charset="0"/>
              </a:rPr>
              <a:t>1</a:t>
            </a:r>
          </a:p>
        </p:txBody>
      </p:sp>
      <p:sp>
        <p:nvSpPr>
          <p:cNvPr id="11291" name="Rectangle 30"/>
          <p:cNvSpPr>
            <a:spLocks noChangeArrowheads="1"/>
          </p:cNvSpPr>
          <p:nvPr/>
        </p:nvSpPr>
        <p:spPr bwMode="auto">
          <a:xfrm>
            <a:off x="2527300" y="4416425"/>
            <a:ext cx="28693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4</a:t>
            </a:r>
          </a:p>
        </p:txBody>
      </p:sp>
      <p:sp>
        <p:nvSpPr>
          <p:cNvPr id="11292" name="Rectangle 31"/>
          <p:cNvSpPr>
            <a:spLocks noChangeArrowheads="1"/>
          </p:cNvSpPr>
          <p:nvPr/>
        </p:nvSpPr>
        <p:spPr bwMode="auto">
          <a:xfrm>
            <a:off x="2313297" y="1239838"/>
            <a:ext cx="756618"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b="1">
                <a:solidFill>
                  <a:srgbClr val="0000CC"/>
                </a:solidFill>
                <a:latin typeface="Calibri" panose="020F0502020204030204" pitchFamily="34" charset="0"/>
              </a:rPr>
              <a:t>mitral</a:t>
            </a:r>
          </a:p>
          <a:p>
            <a:pPr algn="ctr"/>
            <a:r>
              <a:rPr lang="en-GB" altLang="en-US" sz="1800" b="1">
                <a:solidFill>
                  <a:srgbClr val="0000CC"/>
                </a:solidFill>
                <a:latin typeface="Calibri" panose="020F0502020204030204" pitchFamily="34" charset="0"/>
              </a:rPr>
              <a:t>valve</a:t>
            </a:r>
          </a:p>
          <a:p>
            <a:pPr algn="ctr"/>
            <a:r>
              <a:rPr lang="en-GB" altLang="en-US" sz="1800" b="1">
                <a:solidFill>
                  <a:srgbClr val="0000CC"/>
                </a:solidFill>
                <a:latin typeface="Calibri" panose="020F0502020204030204" pitchFamily="34" charset="0"/>
              </a:rPr>
              <a:t>closes</a:t>
            </a:r>
          </a:p>
        </p:txBody>
      </p:sp>
      <p:sp>
        <p:nvSpPr>
          <p:cNvPr id="11293" name="Line 32"/>
          <p:cNvSpPr>
            <a:spLocks noChangeShapeType="1"/>
          </p:cNvSpPr>
          <p:nvPr/>
        </p:nvSpPr>
        <p:spPr bwMode="auto">
          <a:xfrm flipH="1" flipV="1">
            <a:off x="2716213" y="1755775"/>
            <a:ext cx="288925" cy="3365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94" name="Line 33"/>
          <p:cNvSpPr>
            <a:spLocks noChangeShapeType="1"/>
          </p:cNvSpPr>
          <p:nvPr/>
        </p:nvSpPr>
        <p:spPr bwMode="auto">
          <a:xfrm>
            <a:off x="2520950" y="60960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95" name="Line 34"/>
          <p:cNvSpPr>
            <a:spLocks noChangeShapeType="1"/>
          </p:cNvSpPr>
          <p:nvPr/>
        </p:nvSpPr>
        <p:spPr bwMode="auto">
          <a:xfrm>
            <a:off x="2908300" y="60960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96" name="Line 35"/>
          <p:cNvSpPr>
            <a:spLocks noChangeShapeType="1"/>
          </p:cNvSpPr>
          <p:nvPr/>
        </p:nvSpPr>
        <p:spPr bwMode="auto">
          <a:xfrm>
            <a:off x="3292475" y="60960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97" name="Line 36"/>
          <p:cNvSpPr>
            <a:spLocks noChangeShapeType="1"/>
          </p:cNvSpPr>
          <p:nvPr/>
        </p:nvSpPr>
        <p:spPr bwMode="auto">
          <a:xfrm>
            <a:off x="3679825" y="60960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98" name="Line 37"/>
          <p:cNvSpPr>
            <a:spLocks noChangeShapeType="1"/>
          </p:cNvSpPr>
          <p:nvPr/>
        </p:nvSpPr>
        <p:spPr bwMode="auto">
          <a:xfrm>
            <a:off x="3086100" y="60960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99" name="Line 38"/>
          <p:cNvSpPr>
            <a:spLocks noChangeShapeType="1"/>
          </p:cNvSpPr>
          <p:nvPr/>
        </p:nvSpPr>
        <p:spPr bwMode="auto">
          <a:xfrm>
            <a:off x="3468687" y="60960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00" name="Line 39"/>
          <p:cNvSpPr>
            <a:spLocks noChangeShapeType="1"/>
          </p:cNvSpPr>
          <p:nvPr/>
        </p:nvSpPr>
        <p:spPr bwMode="auto">
          <a:xfrm>
            <a:off x="3856037" y="60960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01" name="Line 40"/>
          <p:cNvSpPr>
            <a:spLocks noChangeShapeType="1"/>
          </p:cNvSpPr>
          <p:nvPr/>
        </p:nvSpPr>
        <p:spPr bwMode="auto">
          <a:xfrm>
            <a:off x="4243387" y="60960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02" name="Line 41"/>
          <p:cNvSpPr>
            <a:spLocks noChangeShapeType="1"/>
          </p:cNvSpPr>
          <p:nvPr/>
        </p:nvSpPr>
        <p:spPr bwMode="auto">
          <a:xfrm>
            <a:off x="4627562" y="60960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03" name="Line 42"/>
          <p:cNvSpPr>
            <a:spLocks noChangeShapeType="1"/>
          </p:cNvSpPr>
          <p:nvPr/>
        </p:nvSpPr>
        <p:spPr bwMode="auto">
          <a:xfrm>
            <a:off x="5016500" y="60960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04" name="Line 43"/>
          <p:cNvSpPr>
            <a:spLocks noChangeShapeType="1"/>
          </p:cNvSpPr>
          <p:nvPr/>
        </p:nvSpPr>
        <p:spPr bwMode="auto">
          <a:xfrm>
            <a:off x="5399087" y="60960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05" name="Rectangle 44"/>
          <p:cNvSpPr>
            <a:spLocks noChangeArrowheads="1"/>
          </p:cNvSpPr>
          <p:nvPr/>
        </p:nvSpPr>
        <p:spPr bwMode="auto">
          <a:xfrm>
            <a:off x="2419350" y="6096000"/>
            <a:ext cx="423513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cs typeface="Times New Roman" panose="02020603050405020304" pitchFamily="18" charset="0"/>
              </a:rPr>
              <a:t>0                           0.5                          1.0  s</a:t>
            </a:r>
          </a:p>
        </p:txBody>
      </p:sp>
      <p:sp>
        <p:nvSpPr>
          <p:cNvPr id="11313" name="Rectangle 52"/>
          <p:cNvSpPr>
            <a:spLocks noChangeArrowheads="1"/>
          </p:cNvSpPr>
          <p:nvPr/>
        </p:nvSpPr>
        <p:spPr bwMode="auto">
          <a:xfrm>
            <a:off x="2428875" y="5168900"/>
            <a:ext cx="290513"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1314" name="Rectangle 53"/>
          <p:cNvSpPr>
            <a:spLocks noChangeArrowheads="1"/>
          </p:cNvSpPr>
          <p:nvPr/>
        </p:nvSpPr>
        <p:spPr bwMode="auto">
          <a:xfrm>
            <a:off x="2279650" y="5210175"/>
            <a:ext cx="292100"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1315" name="Line 54"/>
          <p:cNvSpPr>
            <a:spLocks noChangeShapeType="1"/>
          </p:cNvSpPr>
          <p:nvPr/>
        </p:nvSpPr>
        <p:spPr bwMode="auto">
          <a:xfrm>
            <a:off x="3235325" y="76200"/>
            <a:ext cx="0" cy="5943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16" name="Line 55"/>
          <p:cNvSpPr>
            <a:spLocks noChangeShapeType="1"/>
          </p:cNvSpPr>
          <p:nvPr/>
        </p:nvSpPr>
        <p:spPr bwMode="auto">
          <a:xfrm flipV="1">
            <a:off x="2895600" y="5410200"/>
            <a:ext cx="76200" cy="45720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17" name="Line 56"/>
          <p:cNvSpPr>
            <a:spLocks noChangeShapeType="1"/>
          </p:cNvSpPr>
          <p:nvPr/>
        </p:nvSpPr>
        <p:spPr bwMode="auto">
          <a:xfrm flipH="1" flipV="1">
            <a:off x="2974975" y="5408613"/>
            <a:ext cx="69850" cy="460375"/>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18" name="Line 57"/>
          <p:cNvSpPr>
            <a:spLocks noChangeShapeType="1"/>
          </p:cNvSpPr>
          <p:nvPr/>
        </p:nvSpPr>
        <p:spPr bwMode="auto">
          <a:xfrm>
            <a:off x="3200400" y="4648200"/>
            <a:ext cx="0" cy="76200"/>
          </a:xfrm>
          <a:prstGeom prst="line">
            <a:avLst/>
          </a:prstGeom>
          <a:noFill/>
          <a:ln w="762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1706" name="Rectangle 58"/>
          <p:cNvSpPr>
            <a:spLocks noChangeArrowheads="1"/>
          </p:cNvSpPr>
          <p:nvPr/>
        </p:nvSpPr>
        <p:spPr bwMode="auto">
          <a:xfrm>
            <a:off x="4858392" y="0"/>
            <a:ext cx="5390507" cy="414338"/>
          </a:xfrm>
          <a:prstGeom prst="rect">
            <a:avLst/>
          </a:prstGeom>
          <a:noFill/>
          <a:ln w="9525">
            <a:noFill/>
            <a:miter lim="800000"/>
            <a:headEnd/>
            <a:tailEnd/>
          </a:ln>
          <a:effectLst/>
        </p:spPr>
        <p:txBody>
          <a:bodyPr lIns="92075" tIns="46038" rIns="92075" bIns="46038" anchor="ctr"/>
          <a:lstStyle/>
          <a:p>
            <a:pPr algn="ctr">
              <a:defRPr/>
            </a:pPr>
            <a:r>
              <a:rPr lang="en-US" sz="2400" b="1" dirty="0" err="1">
                <a:solidFill>
                  <a:schemeClr val="tx2"/>
                </a:solidFill>
                <a:effectLst>
                  <a:outerShdw blurRad="38100" dist="38100" dir="2700000" algn="tl">
                    <a:srgbClr val="000000"/>
                  </a:outerShdw>
                </a:effectLst>
                <a:latin typeface="Calibri" panose="020F0502020204030204" pitchFamily="34" charset="0"/>
                <a:cs typeface="Times New Roman" pitchFamily="18" charset="0"/>
              </a:rPr>
              <a:t>Isovolumetric</a:t>
            </a:r>
            <a:r>
              <a:rPr lang="en-US" sz="2400" b="1" dirty="0">
                <a:solidFill>
                  <a:schemeClr val="tx2"/>
                </a:solidFill>
                <a:effectLst>
                  <a:outerShdw blurRad="38100" dist="38100" dir="2700000" algn="tl">
                    <a:srgbClr val="000000"/>
                  </a:outerShdw>
                </a:effectLst>
                <a:latin typeface="Calibri" panose="020F0502020204030204" pitchFamily="34" charset="0"/>
                <a:cs typeface="Times New Roman" pitchFamily="18" charset="0"/>
              </a:rPr>
              <a:t> ventricular contraction</a:t>
            </a:r>
            <a:r>
              <a:rPr lang="en-US" sz="4400" dirty="0">
                <a:solidFill>
                  <a:schemeClr val="tx2"/>
                </a:solidFill>
                <a:effectLst>
                  <a:outerShdw blurRad="38100" dist="38100" dir="2700000" algn="tl">
                    <a:srgbClr val="000000"/>
                  </a:outerShdw>
                </a:effectLst>
                <a:latin typeface="Calibri" panose="020F0502020204030204" pitchFamily="34" charset="0"/>
              </a:rPr>
              <a:t> </a:t>
            </a:r>
          </a:p>
        </p:txBody>
      </p:sp>
      <p:sp>
        <p:nvSpPr>
          <p:cNvPr id="11320" name="Text Box 59"/>
          <p:cNvSpPr txBox="1">
            <a:spLocks noChangeArrowheads="1"/>
          </p:cNvSpPr>
          <p:nvPr/>
        </p:nvSpPr>
        <p:spPr bwMode="auto">
          <a:xfrm>
            <a:off x="4896493" y="609600"/>
            <a:ext cx="5238107" cy="561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Clr>
                <a:srgbClr val="99FF33"/>
              </a:buClr>
              <a:buFont typeface="Wingdings" panose="05000000000000000000" pitchFamily="2" charset="2"/>
              <a:buBlip>
                <a:blip r:embed="rId4"/>
              </a:buBlip>
            </a:pPr>
            <a:r>
              <a:rPr lang="en-GB" altLang="en-US" sz="1710" b="1" dirty="0">
                <a:solidFill>
                  <a:srgbClr val="00FFFF"/>
                </a:solidFill>
                <a:latin typeface="Calibri" panose="020F0502020204030204" pitchFamily="34" charset="0"/>
              </a:rPr>
              <a:t> The impulse passes through the AV node and specialized conduction system to excite the ventricles </a:t>
            </a:r>
            <a:r>
              <a:rPr lang="en-GB" altLang="en-US" sz="1710" b="1" dirty="0" smtClean="0">
                <a:solidFill>
                  <a:srgbClr val="00FFFF"/>
                </a:solidFill>
                <a:latin typeface="Calibri" panose="020F0502020204030204" pitchFamily="34" charset="0"/>
              </a:rPr>
              <a:t>→ </a:t>
            </a:r>
            <a:r>
              <a:rPr lang="en-GB" altLang="en-US" sz="1710" b="1" dirty="0">
                <a:solidFill>
                  <a:srgbClr val="00FFFF"/>
                </a:solidFill>
                <a:latin typeface="Calibri" panose="020F0502020204030204" pitchFamily="34" charset="0"/>
              </a:rPr>
              <a:t>ventricular depolarization </a:t>
            </a:r>
            <a:r>
              <a:rPr lang="en-GB" altLang="en-US" sz="1710" b="1" dirty="0" smtClean="0">
                <a:solidFill>
                  <a:srgbClr val="00FFFF"/>
                </a:solidFill>
                <a:latin typeface="Calibri" panose="020F0502020204030204" pitchFamily="34" charset="0"/>
              </a:rPr>
              <a:t>→ QRS complex in the ECG.</a:t>
            </a:r>
          </a:p>
          <a:p>
            <a:pPr>
              <a:buClr>
                <a:srgbClr val="99FF33"/>
              </a:buClr>
              <a:buFont typeface="Wingdings" panose="05000000000000000000" pitchFamily="2" charset="2"/>
              <a:buBlip>
                <a:blip r:embed="rId4"/>
              </a:buBlip>
            </a:pPr>
            <a:r>
              <a:rPr lang="en-GB" altLang="en-US" sz="1710" b="1" dirty="0" smtClean="0">
                <a:solidFill>
                  <a:srgbClr val="00FFFF"/>
                </a:solidFill>
                <a:latin typeface="Calibri" panose="020F0502020204030204" pitchFamily="34" charset="0"/>
              </a:rPr>
              <a:t>This is followed by ventricular </a:t>
            </a:r>
            <a:r>
              <a:rPr lang="en-GB" altLang="en-US" sz="1710" b="1" dirty="0">
                <a:solidFill>
                  <a:srgbClr val="00FFFF"/>
                </a:solidFill>
                <a:latin typeface="Calibri" panose="020F0502020204030204" pitchFamily="34" charset="0"/>
              </a:rPr>
              <a:t>contraction → ventricular pressure immediately exceeds atrial pressure → The AV valve is closed → </a:t>
            </a:r>
            <a:r>
              <a:rPr lang="en-GB" altLang="en-US" sz="1710" b="1" dirty="0" smtClean="0">
                <a:solidFill>
                  <a:srgbClr val="00FFFF"/>
                </a:solidFill>
                <a:latin typeface="Calibri" panose="020F0502020204030204" pitchFamily="34" charset="0"/>
              </a:rPr>
              <a:t> 1</a:t>
            </a:r>
            <a:r>
              <a:rPr lang="en-GB" altLang="en-US" sz="1710" b="1" baseline="30000" dirty="0" smtClean="0">
                <a:solidFill>
                  <a:srgbClr val="00FFFF"/>
                </a:solidFill>
                <a:latin typeface="Calibri" panose="020F0502020204030204" pitchFamily="34" charset="0"/>
              </a:rPr>
              <a:t>st</a:t>
            </a:r>
            <a:r>
              <a:rPr lang="en-GB" altLang="en-US" sz="1710" b="1" dirty="0" smtClean="0">
                <a:solidFill>
                  <a:srgbClr val="00FFFF"/>
                </a:solidFill>
                <a:latin typeface="Calibri" panose="020F0502020204030204" pitchFamily="34" charset="0"/>
              </a:rPr>
              <a:t> heart sound is heard.</a:t>
            </a:r>
          </a:p>
          <a:p>
            <a:pPr>
              <a:buClr>
                <a:srgbClr val="99FF33"/>
              </a:buClr>
              <a:buFont typeface="Wingdings" panose="05000000000000000000" pitchFamily="2" charset="2"/>
              <a:buBlip>
                <a:blip r:embed="rId4"/>
              </a:buBlip>
            </a:pPr>
            <a:r>
              <a:rPr lang="en-GB" altLang="en-US" sz="1710" b="1" dirty="0">
                <a:solidFill>
                  <a:srgbClr val="FF66FF"/>
                </a:solidFill>
                <a:latin typeface="Calibri" panose="020F0502020204030204" pitchFamily="34" charset="0"/>
              </a:rPr>
              <a:t> </a:t>
            </a:r>
            <a:r>
              <a:rPr lang="en-GB" altLang="en-US" sz="1710" b="1" dirty="0" smtClean="0">
                <a:solidFill>
                  <a:srgbClr val="FF5050"/>
                </a:solidFill>
                <a:latin typeface="Calibri" panose="020F0502020204030204" pitchFamily="34" charset="0"/>
              </a:rPr>
              <a:t>The aortic valve is still closed.</a:t>
            </a:r>
            <a:endParaRPr lang="en-GB" altLang="en-US" sz="1710" b="1" dirty="0">
              <a:solidFill>
                <a:srgbClr val="FF5050"/>
              </a:solidFill>
              <a:latin typeface="Calibri" panose="020F0502020204030204" pitchFamily="34" charset="0"/>
            </a:endParaRPr>
          </a:p>
          <a:p>
            <a:pPr>
              <a:buClr>
                <a:srgbClr val="99FF33"/>
              </a:buClr>
              <a:buFont typeface="Wingdings" panose="05000000000000000000" pitchFamily="2" charset="2"/>
              <a:buBlip>
                <a:blip r:embed="rId4"/>
              </a:buBlip>
            </a:pPr>
            <a:r>
              <a:rPr lang="en-GB" altLang="en-US" sz="1710" b="1" dirty="0">
                <a:solidFill>
                  <a:srgbClr val="FF5050"/>
                </a:solidFill>
                <a:latin typeface="Calibri" panose="020F0502020204030204" pitchFamily="34" charset="0"/>
              </a:rPr>
              <a:t> Ventricular pressure must continue to increase before it exceeds aortic pressure to open the aortic valve.</a:t>
            </a:r>
          </a:p>
          <a:p>
            <a:pPr>
              <a:buClr>
                <a:srgbClr val="99FF33"/>
              </a:buClr>
              <a:buFont typeface="Wingdings" panose="05000000000000000000" pitchFamily="2" charset="2"/>
              <a:buBlip>
                <a:blip r:embed="rId4"/>
              </a:buBlip>
            </a:pPr>
            <a:r>
              <a:rPr lang="en-GB" altLang="en-US" sz="1710" b="1" dirty="0">
                <a:solidFill>
                  <a:srgbClr val="FF66FF"/>
                </a:solidFill>
                <a:latin typeface="Calibri" panose="020F0502020204030204" pitchFamily="34" charset="0"/>
              </a:rPr>
              <a:t> </a:t>
            </a:r>
            <a:r>
              <a:rPr lang="en-GB" altLang="en-US" sz="1710" b="1" dirty="0">
                <a:solidFill>
                  <a:srgbClr val="00FF00"/>
                </a:solidFill>
                <a:latin typeface="Calibri" panose="020F0502020204030204" pitchFamily="34" charset="0"/>
              </a:rPr>
              <a:t>Because no blood enters or leaves the ventricle, the ventricular chamber remains at constant volume, and the muscle fibres remain at constant length</a:t>
            </a:r>
            <a:r>
              <a:rPr lang="en-GB" altLang="en-US" sz="1710" b="1" dirty="0" smtClean="0">
                <a:solidFill>
                  <a:srgbClr val="00FF00"/>
                </a:solidFill>
                <a:latin typeface="Calibri" panose="020F0502020204030204" pitchFamily="34" charset="0"/>
              </a:rPr>
              <a:t>.</a:t>
            </a:r>
          </a:p>
          <a:p>
            <a:pPr>
              <a:buClr>
                <a:srgbClr val="99FF33"/>
              </a:buClr>
              <a:buFont typeface="Wingdings" panose="05000000000000000000" pitchFamily="2" charset="2"/>
              <a:buBlip>
                <a:blip r:embed="rId4"/>
              </a:buBlip>
            </a:pPr>
            <a:r>
              <a:rPr lang="en-GB" altLang="en-US" sz="1710" b="1" dirty="0">
                <a:solidFill>
                  <a:srgbClr val="FFFF00"/>
                </a:solidFill>
                <a:latin typeface="Calibri" panose="020F0502020204030204" pitchFamily="34" charset="0"/>
              </a:rPr>
              <a:t> </a:t>
            </a:r>
            <a:r>
              <a:rPr lang="en-GB" altLang="en-US" sz="1710" b="1" dirty="0" smtClean="0">
                <a:solidFill>
                  <a:srgbClr val="FFFF00"/>
                </a:solidFill>
                <a:latin typeface="Calibri" panose="020F0502020204030204" pitchFamily="34" charset="0"/>
              </a:rPr>
              <a:t>This period </a:t>
            </a:r>
            <a:r>
              <a:rPr lang="en-US" sz="1710" b="1" dirty="0" smtClean="0">
                <a:solidFill>
                  <a:srgbClr val="FFFF00"/>
                </a:solidFill>
                <a:latin typeface="Calibri" panose="020F0502020204030204" pitchFamily="34" charset="0"/>
              </a:rPr>
              <a:t>lasts </a:t>
            </a:r>
            <a:r>
              <a:rPr lang="en-US" sz="1710" b="1" dirty="0">
                <a:solidFill>
                  <a:srgbClr val="FFFF00"/>
                </a:solidFill>
                <a:latin typeface="Calibri" panose="020F0502020204030204" pitchFamily="34" charset="0"/>
              </a:rPr>
              <a:t>about </a:t>
            </a:r>
            <a:r>
              <a:rPr lang="en-US" sz="1710" b="1" dirty="0" smtClean="0">
                <a:solidFill>
                  <a:srgbClr val="FFFF00"/>
                </a:solidFill>
                <a:latin typeface="Calibri" panose="020F0502020204030204" pitchFamily="34" charset="0"/>
              </a:rPr>
              <a:t>0.04 - 0.05 </a:t>
            </a:r>
            <a:r>
              <a:rPr lang="en-US" sz="1710" b="1" dirty="0">
                <a:solidFill>
                  <a:srgbClr val="FFFF00"/>
                </a:solidFill>
                <a:latin typeface="Calibri" panose="020F0502020204030204" pitchFamily="34" charset="0"/>
              </a:rPr>
              <a:t>s, until the pressures in the left </a:t>
            </a:r>
            <a:r>
              <a:rPr lang="en-US" sz="1710" b="1" dirty="0" smtClean="0">
                <a:solidFill>
                  <a:srgbClr val="FFFF00"/>
                </a:solidFill>
                <a:latin typeface="Calibri" panose="020F0502020204030204" pitchFamily="34" charset="0"/>
              </a:rPr>
              <a:t>ventricle exceeds </a:t>
            </a:r>
            <a:r>
              <a:rPr lang="en-US" sz="1710" b="1" dirty="0">
                <a:solidFill>
                  <a:srgbClr val="FFFF00"/>
                </a:solidFill>
                <a:latin typeface="Calibri" panose="020F0502020204030204" pitchFamily="34" charset="0"/>
              </a:rPr>
              <a:t>the pressures in the aorta (80 mm </a:t>
            </a:r>
            <a:r>
              <a:rPr lang="en-US" sz="1710" b="1" dirty="0" smtClean="0">
                <a:solidFill>
                  <a:srgbClr val="FFFF00"/>
                </a:solidFill>
                <a:latin typeface="Calibri" panose="020F0502020204030204" pitchFamily="34" charset="0"/>
              </a:rPr>
              <a:t>Hg) and </a:t>
            </a:r>
            <a:r>
              <a:rPr lang="en-US" sz="1710" b="1" dirty="0">
                <a:solidFill>
                  <a:srgbClr val="FFFF00"/>
                </a:solidFill>
                <a:latin typeface="Calibri" panose="020F0502020204030204" pitchFamily="34" charset="0"/>
              </a:rPr>
              <a:t>the aortic </a:t>
            </a:r>
            <a:r>
              <a:rPr lang="en-US" sz="1710" b="1" dirty="0" smtClean="0">
                <a:solidFill>
                  <a:srgbClr val="FFFF00"/>
                </a:solidFill>
                <a:latin typeface="Calibri" panose="020F0502020204030204" pitchFamily="34" charset="0"/>
              </a:rPr>
              <a:t>valve opens.</a:t>
            </a:r>
            <a:endParaRPr lang="en-US" sz="1710" b="1" dirty="0" smtClean="0">
              <a:latin typeface="Calibri" panose="020F0502020204030204" pitchFamily="34" charset="0"/>
            </a:endParaRPr>
          </a:p>
          <a:p>
            <a:pPr>
              <a:buClr>
                <a:srgbClr val="99FF33"/>
              </a:buClr>
              <a:buFont typeface="Wingdings" panose="05000000000000000000" pitchFamily="2" charset="2"/>
              <a:buBlip>
                <a:blip r:embed="rId4"/>
              </a:buBlip>
            </a:pPr>
            <a:r>
              <a:rPr lang="en-US" sz="1710" b="1" dirty="0">
                <a:latin typeface="Calibri" panose="020F0502020204030204" pitchFamily="34" charset="0"/>
              </a:rPr>
              <a:t> </a:t>
            </a:r>
            <a:r>
              <a:rPr lang="en-US" sz="1710" b="1" dirty="0" smtClean="0">
                <a:solidFill>
                  <a:srgbClr val="00FFFF"/>
                </a:solidFill>
                <a:latin typeface="Calibri" panose="020F0502020204030204" pitchFamily="34" charset="0"/>
              </a:rPr>
              <a:t>During </a:t>
            </a:r>
            <a:r>
              <a:rPr lang="en-US" sz="1710" b="1" dirty="0">
                <a:solidFill>
                  <a:srgbClr val="00FFFF"/>
                </a:solidFill>
                <a:latin typeface="Calibri" panose="020F0502020204030204" pitchFamily="34" charset="0"/>
              </a:rPr>
              <a:t>isovolumetric contraction, the AV valves bulge into the atria, causing a small but sharp rise in atrial </a:t>
            </a:r>
            <a:r>
              <a:rPr lang="en-US" sz="1710" b="1" dirty="0" smtClean="0">
                <a:solidFill>
                  <a:srgbClr val="00FFFF"/>
                </a:solidFill>
                <a:latin typeface="Calibri" panose="020F0502020204030204" pitchFamily="34" charset="0"/>
              </a:rPr>
              <a:t>pressure </a:t>
            </a:r>
            <a:r>
              <a:rPr lang="en-US" sz="1710" b="1" dirty="0" smtClean="0">
                <a:solidFill>
                  <a:srgbClr val="00FFFF"/>
                </a:solidFill>
                <a:latin typeface="Calibri"/>
                <a:cs typeface="Calibri"/>
              </a:rPr>
              <a:t>→ </a:t>
            </a:r>
            <a:r>
              <a:rPr lang="en-US" sz="1710" b="1" i="1" dirty="0" smtClean="0">
                <a:solidFill>
                  <a:srgbClr val="FF66FF"/>
                </a:solidFill>
                <a:latin typeface="Calibri"/>
                <a:cs typeface="Calibri"/>
              </a:rPr>
              <a:t>c</a:t>
            </a:r>
            <a:r>
              <a:rPr lang="en-US" sz="1710" b="1" dirty="0" smtClean="0">
                <a:solidFill>
                  <a:srgbClr val="00FFFF"/>
                </a:solidFill>
                <a:latin typeface="Calibri"/>
                <a:cs typeface="Calibri"/>
              </a:rPr>
              <a:t> wave in the atrial pressure curve.</a:t>
            </a:r>
            <a:endParaRPr lang="en-US" sz="1710" b="1" dirty="0" smtClean="0">
              <a:solidFill>
                <a:srgbClr val="00FFFF"/>
              </a:solidFill>
              <a:latin typeface="Calibri" panose="020F0502020204030204" pitchFamily="34" charset="0"/>
            </a:endParaRPr>
          </a:p>
          <a:p>
            <a:pPr>
              <a:buClr>
                <a:srgbClr val="99FF33"/>
              </a:buClr>
              <a:buBlip>
                <a:blip r:embed="rId4"/>
              </a:buBlip>
            </a:pPr>
            <a:r>
              <a:rPr lang="en-US" altLang="en-US" sz="1710" b="1" dirty="0">
                <a:solidFill>
                  <a:srgbClr val="00FFFF"/>
                </a:solidFill>
                <a:latin typeface="Calibri" panose="020F0502020204030204" pitchFamily="34" charset="0"/>
              </a:rPr>
              <a:t> </a:t>
            </a:r>
            <a:r>
              <a:rPr lang="en-US" sz="1710" b="1" dirty="0">
                <a:solidFill>
                  <a:srgbClr val="FF3300"/>
                </a:solidFill>
                <a:latin typeface="Calibri" panose="020F0502020204030204" pitchFamily="34" charset="0"/>
              </a:rPr>
              <a:t>Aortic pressure </a:t>
            </a:r>
            <a:r>
              <a:rPr lang="en-US" sz="1710" b="1" dirty="0" smtClean="0">
                <a:solidFill>
                  <a:srgbClr val="FF3300"/>
                </a:solidFill>
                <a:latin typeface="Calibri" panose="020F0502020204030204" pitchFamily="34" charset="0"/>
              </a:rPr>
              <a:t>is still ↓.</a:t>
            </a:r>
            <a:endParaRPr lang="en-US" sz="1710" b="1" dirty="0">
              <a:solidFill>
                <a:srgbClr val="FF3300"/>
              </a:solidFill>
              <a:latin typeface="Calibri" panose="020F0502020204030204" pitchFamily="34" charset="0"/>
            </a:endParaRPr>
          </a:p>
          <a:p>
            <a:pPr>
              <a:buClr>
                <a:srgbClr val="99FF33"/>
              </a:buClr>
            </a:pPr>
            <a:endParaRPr lang="en-GB" altLang="en-US" sz="1710" b="1" dirty="0">
              <a:solidFill>
                <a:srgbClr val="00FFFF"/>
              </a:solidFill>
              <a:latin typeface="Calibri" panose="020F0502020204030204" pitchFamily="34" charset="0"/>
            </a:endParaRPr>
          </a:p>
        </p:txBody>
      </p:sp>
      <p:pic>
        <p:nvPicPr>
          <p:cNvPr id="2" name="Picture 1"/>
          <p:cNvPicPr>
            <a:picLocks noChangeAspect="1"/>
          </p:cNvPicPr>
          <p:nvPr/>
        </p:nvPicPr>
        <p:blipFill>
          <a:blip r:embed="rId5"/>
          <a:stretch>
            <a:fillRect/>
          </a:stretch>
        </p:blipFill>
        <p:spPr>
          <a:xfrm>
            <a:off x="80397" y="4471101"/>
            <a:ext cx="1710303" cy="2310699"/>
          </a:xfrm>
          <a:prstGeom prst="rect">
            <a:avLst/>
          </a:prstGeom>
          <a:scene3d>
            <a:camera prst="orthographicFront"/>
            <a:lightRig rig="threePt" dir="t"/>
          </a:scene3d>
          <a:sp3d>
            <a:bevelT/>
            <a:bevelB/>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32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2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2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32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3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4827357" y="63500"/>
            <a:ext cx="5421543" cy="393700"/>
          </a:xfrm>
          <a:prstGeom prst="rect">
            <a:avLst/>
          </a:prstGeom>
          <a:noFill/>
          <a:ln w="9525">
            <a:noFill/>
            <a:miter lim="800000"/>
            <a:headEnd/>
            <a:tailEnd/>
          </a:ln>
          <a:effectLst/>
        </p:spPr>
        <p:txBody>
          <a:bodyPr lIns="92075" tIns="46038" rIns="92075" bIns="46038" anchor="ctr"/>
          <a:lstStyle/>
          <a:p>
            <a:pPr algn="ctr">
              <a:defRPr/>
            </a:pPr>
            <a:r>
              <a:rPr lang="en-US" sz="2400" b="1" dirty="0" smtClean="0">
                <a:solidFill>
                  <a:schemeClr val="tx2"/>
                </a:solidFill>
                <a:effectLst>
                  <a:outerShdw blurRad="38100" dist="38100" dir="2700000" algn="tl">
                    <a:srgbClr val="000000"/>
                  </a:outerShdw>
                </a:effectLst>
                <a:latin typeface="Calibri" panose="020F0502020204030204" pitchFamily="34" charset="0"/>
                <a:cs typeface="Times New Roman" pitchFamily="18" charset="0"/>
              </a:rPr>
              <a:t>Rapid (maximum) ejection phase</a:t>
            </a:r>
            <a:r>
              <a:rPr lang="en-US" sz="4400" dirty="0" smtClean="0">
                <a:solidFill>
                  <a:schemeClr val="tx2"/>
                </a:solidFill>
                <a:effectLst>
                  <a:outerShdw blurRad="38100" dist="38100" dir="2700000" algn="tl">
                    <a:srgbClr val="000000"/>
                  </a:outerShdw>
                </a:effectLst>
                <a:latin typeface="Calibri" panose="020F0502020204030204" pitchFamily="34" charset="0"/>
              </a:rPr>
              <a:t> </a:t>
            </a:r>
            <a:endParaRPr lang="en-US" sz="4400" dirty="0">
              <a:solidFill>
                <a:schemeClr val="tx2"/>
              </a:solidFill>
              <a:effectLst>
                <a:outerShdw blurRad="38100" dist="38100" dir="2700000" algn="tl">
                  <a:srgbClr val="000000"/>
                </a:outerShdw>
              </a:effectLst>
              <a:latin typeface="Calibri" panose="020F0502020204030204" pitchFamily="34" charset="0"/>
            </a:endParaRPr>
          </a:p>
        </p:txBody>
      </p:sp>
      <p:sp>
        <p:nvSpPr>
          <p:cNvPr id="12291" name="Text Box 3"/>
          <p:cNvSpPr txBox="1">
            <a:spLocks noChangeArrowheads="1"/>
          </p:cNvSpPr>
          <p:nvPr/>
        </p:nvSpPr>
        <p:spPr bwMode="auto">
          <a:xfrm>
            <a:off x="4686301" y="575876"/>
            <a:ext cx="5448300"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Clr>
                <a:srgbClr val="99FF33"/>
              </a:buClr>
              <a:buFont typeface="Wingdings" panose="05000000000000000000" pitchFamily="2" charset="2"/>
              <a:buBlip>
                <a:blip r:embed="rId3"/>
              </a:buBlip>
            </a:pPr>
            <a:r>
              <a:rPr lang="en-US" sz="1700" b="1" dirty="0" smtClean="0">
                <a:solidFill>
                  <a:srgbClr val="FF66FF"/>
                </a:solidFill>
                <a:latin typeface="Calibri" panose="020F0502020204030204" pitchFamily="34" charset="0"/>
              </a:rPr>
              <a:t> Contraction </a:t>
            </a:r>
            <a:r>
              <a:rPr lang="en-US" sz="1700" b="1" dirty="0">
                <a:solidFill>
                  <a:srgbClr val="FF66FF"/>
                </a:solidFill>
                <a:latin typeface="Calibri" panose="020F0502020204030204" pitchFamily="34" charset="0"/>
              </a:rPr>
              <a:t>of the ventricle </a:t>
            </a:r>
            <a:r>
              <a:rPr lang="en-GB" altLang="en-US" sz="1700" b="1" dirty="0">
                <a:solidFill>
                  <a:srgbClr val="FF66FF"/>
                </a:solidFill>
                <a:latin typeface="Calibri" panose="020F0502020204030204" pitchFamily="34" charset="0"/>
              </a:rPr>
              <a:t>→ </a:t>
            </a:r>
            <a:r>
              <a:rPr lang="en-GB" altLang="en-US" sz="1700" b="1" dirty="0">
                <a:solidFill>
                  <a:srgbClr val="FF66FF"/>
                </a:solidFill>
                <a:latin typeface="Calibri"/>
                <a:cs typeface="Calibri"/>
              </a:rPr>
              <a:t>↑ </a:t>
            </a:r>
            <a:r>
              <a:rPr lang="en-US" sz="1700" b="1" dirty="0" err="1">
                <a:solidFill>
                  <a:srgbClr val="FF66FF"/>
                </a:solidFill>
                <a:latin typeface="Calibri" panose="020F0502020204030204" pitchFamily="34" charset="0"/>
              </a:rPr>
              <a:t>intraventricular</a:t>
            </a:r>
            <a:r>
              <a:rPr lang="en-US" sz="1700" b="1" dirty="0">
                <a:solidFill>
                  <a:srgbClr val="FF66FF"/>
                </a:solidFill>
                <a:latin typeface="Calibri" panose="020F0502020204030204" pitchFamily="34" charset="0"/>
              </a:rPr>
              <a:t> </a:t>
            </a:r>
            <a:r>
              <a:rPr lang="en-US" sz="1700" b="1" dirty="0" smtClean="0">
                <a:solidFill>
                  <a:srgbClr val="FF66FF"/>
                </a:solidFill>
                <a:latin typeface="Calibri" panose="020F0502020204030204" pitchFamily="34" charset="0"/>
              </a:rPr>
              <a:t>pressure. </a:t>
            </a:r>
            <a:r>
              <a:rPr lang="en-GB" altLang="en-US" sz="1700" b="1" dirty="0" smtClean="0">
                <a:solidFill>
                  <a:srgbClr val="FF66FF"/>
                </a:solidFill>
                <a:latin typeface="Calibri" panose="020F0502020204030204" pitchFamily="34" charset="0"/>
              </a:rPr>
              <a:t>When </a:t>
            </a:r>
            <a:r>
              <a:rPr lang="en-GB" altLang="en-US" sz="1700" b="1" dirty="0">
                <a:solidFill>
                  <a:srgbClr val="FF66FF"/>
                </a:solidFill>
                <a:latin typeface="Calibri" panose="020F0502020204030204" pitchFamily="34" charset="0"/>
              </a:rPr>
              <a:t>ventricular pressure exceeds aortic pressure </a:t>
            </a:r>
            <a:r>
              <a:rPr lang="en-GB" altLang="en-US" sz="1700" b="1" dirty="0" smtClean="0">
                <a:solidFill>
                  <a:srgbClr val="FF66FF"/>
                </a:solidFill>
                <a:latin typeface="Calibri" panose="020F0502020204030204" pitchFamily="34" charset="0"/>
              </a:rPr>
              <a:t>, i.e., at </a:t>
            </a:r>
            <a:r>
              <a:rPr lang="en-GB" altLang="en-US" sz="1700" b="1" dirty="0" smtClean="0">
                <a:solidFill>
                  <a:srgbClr val="FF66FF"/>
                </a:solidFill>
                <a:latin typeface="Calibri"/>
                <a:cs typeface="Calibri"/>
              </a:rPr>
              <a:t>≈ 80 mmHg</a:t>
            </a:r>
            <a:r>
              <a:rPr lang="en-GB" altLang="en-US" sz="1700" b="1" dirty="0" smtClean="0">
                <a:solidFill>
                  <a:srgbClr val="FF66FF"/>
                </a:solidFill>
                <a:latin typeface="Calibri" panose="020F0502020204030204" pitchFamily="34" charset="0"/>
              </a:rPr>
              <a:t> </a:t>
            </a:r>
            <a:r>
              <a:rPr lang="en-GB" altLang="en-US" sz="1700" b="1" dirty="0">
                <a:solidFill>
                  <a:srgbClr val="FF66FF"/>
                </a:solidFill>
                <a:latin typeface="Calibri" panose="020F0502020204030204" pitchFamily="34" charset="0"/>
              </a:rPr>
              <a:t>→ the aortic valve is forced open  → ejection of blood begins</a:t>
            </a:r>
            <a:r>
              <a:rPr lang="en-GB" altLang="en-US" sz="1700" b="1" dirty="0" smtClean="0">
                <a:solidFill>
                  <a:srgbClr val="FF66FF"/>
                </a:solidFill>
                <a:latin typeface="Calibri" panose="020F0502020204030204" pitchFamily="34" charset="0"/>
              </a:rPr>
              <a:t>.</a:t>
            </a:r>
          </a:p>
          <a:p>
            <a:pPr>
              <a:buClr>
                <a:srgbClr val="99FF33"/>
              </a:buClr>
              <a:buFont typeface="Wingdings" panose="05000000000000000000" pitchFamily="2" charset="2"/>
              <a:buBlip>
                <a:blip r:embed="rId3"/>
              </a:buBlip>
            </a:pPr>
            <a:r>
              <a:rPr lang="en-US" sz="1700" b="1" dirty="0" smtClean="0">
                <a:solidFill>
                  <a:srgbClr val="00FFFF"/>
                </a:solidFill>
                <a:latin typeface="Calibri" panose="020F0502020204030204" pitchFamily="34" charset="0"/>
              </a:rPr>
              <a:t> Ejection </a:t>
            </a:r>
            <a:r>
              <a:rPr lang="en-US" sz="1700" b="1" dirty="0">
                <a:solidFill>
                  <a:srgbClr val="00FFFF"/>
                </a:solidFill>
                <a:latin typeface="Calibri" panose="020F0502020204030204" pitchFamily="34" charset="0"/>
              </a:rPr>
              <a:t>is rapid </a:t>
            </a:r>
            <a:r>
              <a:rPr lang="en-US" sz="1700" b="1" dirty="0" smtClean="0">
                <a:solidFill>
                  <a:srgbClr val="00FFFF"/>
                </a:solidFill>
                <a:latin typeface="Calibri" panose="020F0502020204030204" pitchFamily="34" charset="0"/>
              </a:rPr>
              <a:t> during this phase,  then slowing </a:t>
            </a:r>
            <a:r>
              <a:rPr lang="en-US" sz="1700" b="1" dirty="0">
                <a:solidFill>
                  <a:srgbClr val="00FFFF"/>
                </a:solidFill>
                <a:latin typeface="Calibri" panose="020F0502020204030204" pitchFamily="34" charset="0"/>
              </a:rPr>
              <a:t>down as systole </a:t>
            </a:r>
            <a:r>
              <a:rPr lang="en-US" sz="1700" b="1" dirty="0" smtClean="0">
                <a:solidFill>
                  <a:srgbClr val="00FFFF"/>
                </a:solidFill>
                <a:latin typeface="Calibri" panose="020F0502020204030204" pitchFamily="34" charset="0"/>
              </a:rPr>
              <a:t>progresses</a:t>
            </a:r>
            <a:r>
              <a:rPr lang="en-US" sz="1700" b="1" dirty="0">
                <a:solidFill>
                  <a:srgbClr val="00FFFF"/>
                </a:solidFill>
                <a:latin typeface="Calibri" panose="020F0502020204030204" pitchFamily="34" charset="0"/>
              </a:rPr>
              <a:t> </a:t>
            </a:r>
            <a:r>
              <a:rPr lang="en-US" sz="1700" b="1" dirty="0" smtClean="0">
                <a:solidFill>
                  <a:srgbClr val="00FFFF"/>
                </a:solidFill>
                <a:latin typeface="Calibri" panose="020F0502020204030204" pitchFamily="34" charset="0"/>
              </a:rPr>
              <a:t>during the slow ejection phase.</a:t>
            </a:r>
          </a:p>
          <a:p>
            <a:pPr>
              <a:buClr>
                <a:srgbClr val="99FF33"/>
              </a:buClr>
              <a:buFont typeface="Wingdings" panose="05000000000000000000" pitchFamily="2" charset="2"/>
              <a:buBlip>
                <a:blip r:embed="rId3"/>
              </a:buBlip>
            </a:pPr>
            <a:r>
              <a:rPr lang="en-GB" altLang="en-US" sz="1700" b="1" dirty="0" smtClean="0">
                <a:solidFill>
                  <a:srgbClr val="00B0F0"/>
                </a:solidFill>
                <a:latin typeface="Calibri" panose="020F0502020204030204" pitchFamily="34" charset="0"/>
              </a:rPr>
              <a:t>Ventricular </a:t>
            </a:r>
            <a:r>
              <a:rPr lang="en-GB" altLang="en-US" sz="1700" b="1" dirty="0">
                <a:solidFill>
                  <a:srgbClr val="00B0F0"/>
                </a:solidFill>
                <a:latin typeface="Calibri" panose="020F0502020204030204" pitchFamily="34" charset="0"/>
              </a:rPr>
              <a:t>volume decreases substantially as blood is rapidly pumped out.</a:t>
            </a:r>
          </a:p>
          <a:p>
            <a:pPr>
              <a:buClr>
                <a:srgbClr val="99FF33"/>
              </a:buClr>
              <a:buFont typeface="Wingdings" panose="05000000000000000000" pitchFamily="2" charset="2"/>
              <a:buBlip>
                <a:blip r:embed="rId3"/>
              </a:buBlip>
            </a:pPr>
            <a:r>
              <a:rPr lang="en-GB" altLang="en-US" sz="1700" b="1" dirty="0" smtClean="0">
                <a:solidFill>
                  <a:srgbClr val="00B0F0"/>
                </a:solidFill>
                <a:latin typeface="Calibri" panose="020F0502020204030204" pitchFamily="34" charset="0"/>
              </a:rPr>
              <a:t> The </a:t>
            </a:r>
            <a:r>
              <a:rPr lang="en-GB" altLang="en-US" sz="1700" b="1" dirty="0">
                <a:solidFill>
                  <a:srgbClr val="00B0F0"/>
                </a:solidFill>
                <a:latin typeface="Calibri" panose="020F0502020204030204" pitchFamily="34" charset="0"/>
              </a:rPr>
              <a:t>ejected volume is the SV. </a:t>
            </a:r>
            <a:r>
              <a:rPr lang="en-GB" altLang="en-US" sz="1700" b="1" dirty="0">
                <a:solidFill>
                  <a:srgbClr val="00B0F0"/>
                </a:solidFill>
                <a:latin typeface="Calibri"/>
                <a:cs typeface="Calibri"/>
              </a:rPr>
              <a:t>≈ 75% of SV is ejected during this phase.</a:t>
            </a:r>
            <a:endParaRPr lang="en-GB" altLang="en-US" sz="1700" b="1" dirty="0">
              <a:solidFill>
                <a:srgbClr val="00B0F0"/>
              </a:solidFill>
              <a:latin typeface="Calibri" panose="020F0502020204030204" pitchFamily="34" charset="0"/>
            </a:endParaRPr>
          </a:p>
          <a:p>
            <a:pPr>
              <a:buClr>
                <a:srgbClr val="99FF33"/>
              </a:buClr>
              <a:buBlip>
                <a:blip r:embed="rId3"/>
              </a:buBlip>
            </a:pPr>
            <a:r>
              <a:rPr lang="en-GB" altLang="en-US" sz="1700" b="1" dirty="0">
                <a:solidFill>
                  <a:srgbClr val="00B0F0"/>
                </a:solidFill>
                <a:latin typeface="Calibri" panose="020F0502020204030204" pitchFamily="34" charset="0"/>
              </a:rPr>
              <a:t> the remaining volume is the ESV (averages about 65 ml</a:t>
            </a:r>
            <a:r>
              <a:rPr lang="en-GB" altLang="en-US" sz="1700" b="1" dirty="0" smtClean="0">
                <a:solidFill>
                  <a:srgbClr val="00B0F0"/>
                </a:solidFill>
                <a:latin typeface="Calibri" panose="020F0502020204030204" pitchFamily="34" charset="0"/>
              </a:rPr>
              <a:t>).</a:t>
            </a:r>
            <a:endParaRPr lang="en-GB" altLang="en-US" sz="1700" b="1" dirty="0">
              <a:solidFill>
                <a:srgbClr val="00B0F0"/>
              </a:solidFill>
              <a:latin typeface="Calibri" panose="020F0502020204030204" pitchFamily="34" charset="0"/>
            </a:endParaRPr>
          </a:p>
          <a:p>
            <a:pPr>
              <a:buClr>
                <a:srgbClr val="99FF33"/>
              </a:buClr>
              <a:buFont typeface="Wingdings" panose="05000000000000000000" pitchFamily="2" charset="2"/>
              <a:buBlip>
                <a:blip r:embed="rId3"/>
              </a:buBlip>
            </a:pPr>
            <a:r>
              <a:rPr lang="en-GB" altLang="en-US" sz="1700" b="1" dirty="0" smtClean="0">
                <a:solidFill>
                  <a:srgbClr val="FF66FF"/>
                </a:solidFill>
                <a:latin typeface="Calibri" panose="020F0502020204030204" pitchFamily="34" charset="0"/>
              </a:rPr>
              <a:t> </a:t>
            </a:r>
            <a:r>
              <a:rPr lang="en-GB" altLang="en-US" sz="1700" b="1" dirty="0">
                <a:solidFill>
                  <a:srgbClr val="FFC000"/>
                </a:solidFill>
                <a:latin typeface="Calibri" panose="020F0502020204030204" pitchFamily="34" charset="0"/>
              </a:rPr>
              <a:t>Blood is forced into the aorta faster than blood is draining off into the smaller vessels at the other end → </a:t>
            </a:r>
            <a:r>
              <a:rPr lang="en-GB" altLang="en-US" sz="1700" b="1" dirty="0" smtClean="0">
                <a:solidFill>
                  <a:srgbClr val="FFC000"/>
                </a:solidFill>
                <a:latin typeface="Calibri"/>
                <a:cs typeface="Calibri"/>
              </a:rPr>
              <a:t>↑</a:t>
            </a:r>
            <a:r>
              <a:rPr lang="en-GB" altLang="en-US" sz="1700" b="1" dirty="0" smtClean="0">
                <a:solidFill>
                  <a:srgbClr val="FFC000"/>
                </a:solidFill>
                <a:latin typeface="Calibri" panose="020F0502020204030204" pitchFamily="34" charset="0"/>
              </a:rPr>
              <a:t> </a:t>
            </a:r>
            <a:r>
              <a:rPr lang="en-GB" altLang="en-US" sz="1700" b="1" dirty="0">
                <a:solidFill>
                  <a:srgbClr val="FFC000"/>
                </a:solidFill>
                <a:latin typeface="Calibri" panose="020F0502020204030204" pitchFamily="34" charset="0"/>
              </a:rPr>
              <a:t>of aortic pressure </a:t>
            </a:r>
            <a:r>
              <a:rPr lang="en-GB" altLang="en-US" sz="1700" b="1" dirty="0" smtClean="0">
                <a:solidFill>
                  <a:srgbClr val="FFC000"/>
                </a:solidFill>
                <a:latin typeface="Calibri" panose="020F0502020204030204" pitchFamily="34" charset="0"/>
              </a:rPr>
              <a:t>.</a:t>
            </a:r>
          </a:p>
          <a:p>
            <a:pPr>
              <a:buClr>
                <a:srgbClr val="99FF33"/>
              </a:buClr>
              <a:buFont typeface="Wingdings" panose="05000000000000000000" pitchFamily="2" charset="2"/>
              <a:buBlip>
                <a:blip r:embed="rId3"/>
              </a:buBlip>
            </a:pPr>
            <a:r>
              <a:rPr lang="en-GB" altLang="en-US" sz="1700" b="1" dirty="0">
                <a:solidFill>
                  <a:srgbClr val="FF66FF"/>
                </a:solidFill>
                <a:latin typeface="Calibri" panose="020F0502020204030204" pitchFamily="34" charset="0"/>
              </a:rPr>
              <a:t> </a:t>
            </a:r>
            <a:r>
              <a:rPr lang="en-US" sz="1700" b="1" dirty="0">
                <a:solidFill>
                  <a:srgbClr val="FF6600"/>
                </a:solidFill>
                <a:latin typeface="Calibri" panose="020F0502020204030204" pitchFamily="34" charset="0"/>
              </a:rPr>
              <a:t>Peak pressures in the left </a:t>
            </a:r>
            <a:r>
              <a:rPr lang="en-US" sz="1700" b="1" dirty="0" smtClean="0">
                <a:solidFill>
                  <a:srgbClr val="FF6600"/>
                </a:solidFill>
                <a:latin typeface="Calibri" panose="020F0502020204030204" pitchFamily="34" charset="0"/>
              </a:rPr>
              <a:t>ventricle is </a:t>
            </a:r>
            <a:r>
              <a:rPr lang="en-US" sz="1700" b="1" dirty="0">
                <a:solidFill>
                  <a:srgbClr val="FF6600"/>
                </a:solidFill>
                <a:latin typeface="Calibri" panose="020F0502020204030204" pitchFamily="34" charset="0"/>
              </a:rPr>
              <a:t>about 120 </a:t>
            </a:r>
            <a:r>
              <a:rPr lang="en-US" sz="1700" b="1" dirty="0" smtClean="0">
                <a:solidFill>
                  <a:srgbClr val="FF6600"/>
                </a:solidFill>
                <a:latin typeface="Calibri" panose="020F0502020204030204" pitchFamily="34" charset="0"/>
              </a:rPr>
              <a:t>mm Hg. </a:t>
            </a:r>
            <a:r>
              <a:rPr lang="en-US" sz="1700" b="1" dirty="0">
                <a:solidFill>
                  <a:srgbClr val="FF6600"/>
                </a:solidFill>
                <a:latin typeface="Calibri" panose="020F0502020204030204" pitchFamily="34" charset="0"/>
              </a:rPr>
              <a:t>Late in systole, pressure in the aorta actually exceeds that in the left ventricle, but for a short period momentum keeps the blood moving forward. </a:t>
            </a:r>
            <a:endParaRPr lang="en-GB" altLang="en-US" sz="1700" b="1" dirty="0">
              <a:solidFill>
                <a:srgbClr val="FF6600"/>
              </a:solidFill>
              <a:latin typeface="Calibri" panose="020F0502020204030204" pitchFamily="34" charset="0"/>
            </a:endParaRPr>
          </a:p>
          <a:p>
            <a:pPr>
              <a:buClr>
                <a:srgbClr val="99FF33"/>
              </a:buClr>
            </a:pPr>
            <a:endParaRPr lang="en-GB" altLang="en-US" sz="1700" b="1" dirty="0">
              <a:solidFill>
                <a:srgbClr val="FF66FF"/>
              </a:solidFill>
              <a:latin typeface="Calibri" panose="020F0502020204030204" pitchFamily="34" charset="0"/>
            </a:endParaRPr>
          </a:p>
        </p:txBody>
      </p:sp>
      <p:sp>
        <p:nvSpPr>
          <p:cNvPr id="12292" name="Rectangle 4"/>
          <p:cNvSpPr>
            <a:spLocks noChangeArrowheads="1"/>
          </p:cNvSpPr>
          <p:nvPr/>
        </p:nvSpPr>
        <p:spPr bwMode="auto">
          <a:xfrm>
            <a:off x="3665088" y="5289797"/>
            <a:ext cx="157658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b="1" dirty="0">
                <a:solidFill>
                  <a:srgbClr val="FAFD00"/>
                </a:solidFill>
                <a:latin typeface="Calibri" panose="020F0502020204030204" pitchFamily="34" charset="0"/>
              </a:rPr>
              <a:t>venous pulse</a:t>
            </a:r>
          </a:p>
        </p:txBody>
      </p:sp>
      <p:sp>
        <p:nvSpPr>
          <p:cNvPr id="12293" name="Line 5"/>
          <p:cNvSpPr>
            <a:spLocks noChangeShapeType="1"/>
          </p:cNvSpPr>
          <p:nvPr/>
        </p:nvSpPr>
        <p:spPr bwMode="auto">
          <a:xfrm>
            <a:off x="1646007" y="719138"/>
            <a:ext cx="0" cy="173355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4" name="Line 6"/>
          <p:cNvSpPr>
            <a:spLocks noChangeShapeType="1"/>
          </p:cNvSpPr>
          <p:nvPr/>
        </p:nvSpPr>
        <p:spPr bwMode="auto">
          <a:xfrm>
            <a:off x="1558695" y="7191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5" name="Line 7"/>
          <p:cNvSpPr>
            <a:spLocks noChangeShapeType="1"/>
          </p:cNvSpPr>
          <p:nvPr/>
        </p:nvSpPr>
        <p:spPr bwMode="auto">
          <a:xfrm>
            <a:off x="1558695" y="10080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6" name="Line 8"/>
          <p:cNvSpPr>
            <a:spLocks noChangeShapeType="1"/>
          </p:cNvSpPr>
          <p:nvPr/>
        </p:nvSpPr>
        <p:spPr bwMode="auto">
          <a:xfrm>
            <a:off x="1558695" y="1295400"/>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7" name="Line 9"/>
          <p:cNvSpPr>
            <a:spLocks noChangeShapeType="1"/>
          </p:cNvSpPr>
          <p:nvPr/>
        </p:nvSpPr>
        <p:spPr bwMode="auto">
          <a:xfrm>
            <a:off x="1558695" y="158591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8" name="Line 10"/>
          <p:cNvSpPr>
            <a:spLocks noChangeShapeType="1"/>
          </p:cNvSpPr>
          <p:nvPr/>
        </p:nvSpPr>
        <p:spPr bwMode="auto">
          <a:xfrm>
            <a:off x="1558695" y="18748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9" name="Line 11"/>
          <p:cNvSpPr>
            <a:spLocks noChangeShapeType="1"/>
          </p:cNvSpPr>
          <p:nvPr/>
        </p:nvSpPr>
        <p:spPr bwMode="auto">
          <a:xfrm>
            <a:off x="1558695" y="21637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00" name="Line 12"/>
          <p:cNvSpPr>
            <a:spLocks noChangeShapeType="1"/>
          </p:cNvSpPr>
          <p:nvPr/>
        </p:nvSpPr>
        <p:spPr bwMode="auto">
          <a:xfrm>
            <a:off x="1558695" y="245268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01" name="Rectangle 13"/>
          <p:cNvSpPr>
            <a:spLocks noChangeArrowheads="1"/>
          </p:cNvSpPr>
          <p:nvPr/>
        </p:nvSpPr>
        <p:spPr bwMode="auto">
          <a:xfrm>
            <a:off x="995132" y="687388"/>
            <a:ext cx="741363" cy="19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53000"/>
              </a:lnSpc>
              <a:spcBef>
                <a:spcPct val="8000"/>
              </a:spcBef>
            </a:pPr>
            <a:r>
              <a:rPr lang="en-GB" altLang="en-US">
                <a:solidFill>
                  <a:srgbClr val="FAFD00"/>
                </a:solidFill>
                <a:latin typeface="Calibri" panose="020F0502020204030204" pitchFamily="34" charset="0"/>
              </a:rPr>
              <a:t>120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a:t>
            </a:r>
          </a:p>
          <a:p>
            <a:pPr>
              <a:lnSpc>
                <a:spcPct val="53000"/>
              </a:lnSpc>
              <a:spcBef>
                <a:spcPct val="8000"/>
              </a:spcBef>
            </a:pPr>
            <a:r>
              <a:rPr lang="en-GB" altLang="en-US">
                <a:solidFill>
                  <a:srgbClr val="FAFD00"/>
                </a:solidFill>
                <a:latin typeface="Calibri" panose="020F0502020204030204" pitchFamily="34" charset="0"/>
              </a:rPr>
              <a:t>  80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40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0</a:t>
            </a:r>
          </a:p>
        </p:txBody>
      </p:sp>
      <p:grpSp>
        <p:nvGrpSpPr>
          <p:cNvPr id="12302" name="Group 14"/>
          <p:cNvGrpSpPr>
            <a:grpSpLocks/>
          </p:cNvGrpSpPr>
          <p:nvPr/>
        </p:nvGrpSpPr>
        <p:grpSpPr bwMode="auto">
          <a:xfrm>
            <a:off x="1558695" y="3676650"/>
            <a:ext cx="87312" cy="1000125"/>
            <a:chOff x="1231" y="2316"/>
            <a:chExt cx="55" cy="630"/>
          </a:xfrm>
        </p:grpSpPr>
        <p:sp>
          <p:nvSpPr>
            <p:cNvPr id="12353" name="Line 15"/>
            <p:cNvSpPr>
              <a:spLocks noChangeShapeType="1"/>
            </p:cNvSpPr>
            <p:nvPr/>
          </p:nvSpPr>
          <p:spPr bwMode="auto">
            <a:xfrm>
              <a:off x="1286" y="2316"/>
              <a:ext cx="0" cy="63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54" name="Line 16"/>
            <p:cNvSpPr>
              <a:spLocks noChangeShapeType="1"/>
            </p:cNvSpPr>
            <p:nvPr/>
          </p:nvSpPr>
          <p:spPr bwMode="auto">
            <a:xfrm>
              <a:off x="1231" y="231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55" name="Line 17"/>
            <p:cNvSpPr>
              <a:spLocks noChangeShapeType="1"/>
            </p:cNvSpPr>
            <p:nvPr/>
          </p:nvSpPr>
          <p:spPr bwMode="auto">
            <a:xfrm>
              <a:off x="1231" y="294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12303" name="Rectangle 18"/>
          <p:cNvSpPr>
            <a:spLocks noChangeArrowheads="1"/>
          </p:cNvSpPr>
          <p:nvPr/>
        </p:nvSpPr>
        <p:spPr bwMode="auto">
          <a:xfrm>
            <a:off x="1007832" y="3563938"/>
            <a:ext cx="581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rPr>
              <a:t>140</a:t>
            </a:r>
          </a:p>
          <a:p>
            <a:endParaRPr lang="en-GB" altLang="en-US">
              <a:solidFill>
                <a:srgbClr val="FAFD00"/>
              </a:solidFill>
              <a:latin typeface="Calibri" panose="020F0502020204030204" pitchFamily="34" charset="0"/>
            </a:endParaRPr>
          </a:p>
          <a:p>
            <a:endParaRPr lang="en-GB" altLang="en-US">
              <a:solidFill>
                <a:srgbClr val="FAFD00"/>
              </a:solidFill>
              <a:latin typeface="Calibri" panose="020F0502020204030204" pitchFamily="34" charset="0"/>
            </a:endParaRPr>
          </a:p>
          <a:p>
            <a:r>
              <a:rPr lang="en-GB" altLang="en-US">
                <a:solidFill>
                  <a:srgbClr val="FAFD00"/>
                </a:solidFill>
                <a:latin typeface="Calibri" panose="020F0502020204030204" pitchFamily="34" charset="0"/>
              </a:rPr>
              <a:t> 70</a:t>
            </a:r>
          </a:p>
        </p:txBody>
      </p:sp>
      <p:sp>
        <p:nvSpPr>
          <p:cNvPr id="12305" name="Rectangle 20"/>
          <p:cNvSpPr>
            <a:spLocks noChangeArrowheads="1"/>
          </p:cNvSpPr>
          <p:nvPr/>
        </p:nvSpPr>
        <p:spPr bwMode="auto">
          <a:xfrm>
            <a:off x="23256" y="1138238"/>
            <a:ext cx="1081644"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dirty="0">
                <a:solidFill>
                  <a:srgbClr val="FAFD00"/>
                </a:solidFill>
                <a:latin typeface="Calibri" panose="020F0502020204030204" pitchFamily="34" charset="0"/>
              </a:rPr>
              <a:t>Pressure</a:t>
            </a:r>
          </a:p>
          <a:p>
            <a:pPr algn="ctr"/>
            <a:r>
              <a:rPr lang="en-GB" altLang="en-US" dirty="0">
                <a:solidFill>
                  <a:srgbClr val="FAFD00"/>
                </a:solidFill>
                <a:latin typeface="Calibri" panose="020F0502020204030204" pitchFamily="34" charset="0"/>
              </a:rPr>
              <a:t>mm Hg</a:t>
            </a:r>
          </a:p>
        </p:txBody>
      </p:sp>
      <p:sp>
        <p:nvSpPr>
          <p:cNvPr id="12306" name="Rectangle 21"/>
          <p:cNvSpPr>
            <a:spLocks noChangeArrowheads="1"/>
          </p:cNvSpPr>
          <p:nvPr/>
        </p:nvSpPr>
        <p:spPr bwMode="auto">
          <a:xfrm>
            <a:off x="-10651" y="3892550"/>
            <a:ext cx="1344151"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dirty="0">
                <a:solidFill>
                  <a:srgbClr val="FAFD00"/>
                </a:solidFill>
                <a:latin typeface="Calibri" panose="020F0502020204030204" pitchFamily="34" charset="0"/>
              </a:rPr>
              <a:t>Ventricular</a:t>
            </a:r>
          </a:p>
          <a:p>
            <a:pPr algn="ctr"/>
            <a:r>
              <a:rPr lang="en-GB" altLang="en-US" dirty="0">
                <a:solidFill>
                  <a:srgbClr val="FAFD00"/>
                </a:solidFill>
                <a:latin typeface="Calibri" panose="020F0502020204030204" pitchFamily="34" charset="0"/>
              </a:rPr>
              <a:t>volume, ml</a:t>
            </a:r>
          </a:p>
        </p:txBody>
      </p:sp>
      <p:pic>
        <p:nvPicPr>
          <p:cNvPr id="12307" name="Picture 22"/>
          <p:cNvPicPr>
            <a:picLocks noChangeArrowheads="1"/>
          </p:cNvPicPr>
          <p:nvPr/>
        </p:nvPicPr>
        <p:blipFill>
          <a:blip r:embed="rId4">
            <a:extLst>
              <a:ext uri="{28A0092B-C50C-407E-A947-70E740481C1C}">
                <a14:useLocalDpi xmlns:a14="http://schemas.microsoft.com/office/drawing/2010/main" val="0"/>
              </a:ext>
            </a:extLst>
          </a:blip>
          <a:srcRect r="50513"/>
          <a:stretch>
            <a:fillRect/>
          </a:stretch>
        </p:blipFill>
        <p:spPr bwMode="auto">
          <a:xfrm>
            <a:off x="1882545" y="393700"/>
            <a:ext cx="1836737"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308" name="Rectangle 23"/>
          <p:cNvSpPr>
            <a:spLocks noChangeArrowheads="1"/>
          </p:cNvSpPr>
          <p:nvPr/>
        </p:nvSpPr>
        <p:spPr bwMode="auto">
          <a:xfrm>
            <a:off x="3757382" y="5850855"/>
            <a:ext cx="60067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b="1">
                <a:solidFill>
                  <a:srgbClr val="FAFD00"/>
                </a:solidFill>
                <a:latin typeface="Calibri" panose="020F0502020204030204" pitchFamily="34" charset="0"/>
              </a:rPr>
              <a:t>ECG</a:t>
            </a:r>
          </a:p>
        </p:txBody>
      </p:sp>
      <p:sp>
        <p:nvSpPr>
          <p:cNvPr id="12309" name="Line 24"/>
          <p:cNvSpPr>
            <a:spLocks noChangeShapeType="1"/>
          </p:cNvSpPr>
          <p:nvPr/>
        </p:nvSpPr>
        <p:spPr bwMode="auto">
          <a:xfrm>
            <a:off x="2614382" y="381000"/>
            <a:ext cx="0" cy="60071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10" name="Line 25"/>
          <p:cNvSpPr>
            <a:spLocks noChangeShapeType="1"/>
          </p:cNvSpPr>
          <p:nvPr/>
        </p:nvSpPr>
        <p:spPr bwMode="auto">
          <a:xfrm>
            <a:off x="2125432" y="6400800"/>
            <a:ext cx="385762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11" name="Line 26"/>
          <p:cNvSpPr>
            <a:spLocks noChangeShapeType="1"/>
          </p:cNvSpPr>
          <p:nvPr/>
        </p:nvSpPr>
        <p:spPr bwMode="auto">
          <a:xfrm>
            <a:off x="3187470" y="393700"/>
            <a:ext cx="0" cy="6007100"/>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12" name="Rectangle 27"/>
          <p:cNvSpPr>
            <a:spLocks noChangeArrowheads="1"/>
          </p:cNvSpPr>
          <p:nvPr/>
        </p:nvSpPr>
        <p:spPr bwMode="auto">
          <a:xfrm>
            <a:off x="2131782" y="4997450"/>
            <a:ext cx="301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a</a:t>
            </a:r>
          </a:p>
        </p:txBody>
      </p:sp>
      <p:sp>
        <p:nvSpPr>
          <p:cNvPr id="12313" name="Rectangle 28"/>
          <p:cNvSpPr>
            <a:spLocks noChangeArrowheads="1"/>
          </p:cNvSpPr>
          <p:nvPr/>
        </p:nvSpPr>
        <p:spPr bwMode="auto">
          <a:xfrm>
            <a:off x="2665997" y="4997450"/>
            <a:ext cx="26770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dirty="0">
                <a:solidFill>
                  <a:schemeClr val="bg2"/>
                </a:solidFill>
                <a:latin typeface="Calibri" panose="020F0502020204030204" pitchFamily="34" charset="0"/>
              </a:rPr>
              <a:t>c</a:t>
            </a:r>
          </a:p>
        </p:txBody>
      </p:sp>
      <p:sp>
        <p:nvSpPr>
          <p:cNvPr id="12314" name="Rectangle 29"/>
          <p:cNvSpPr>
            <a:spLocks noChangeArrowheads="1"/>
          </p:cNvSpPr>
          <p:nvPr/>
        </p:nvSpPr>
        <p:spPr bwMode="auto">
          <a:xfrm>
            <a:off x="2325457" y="5559425"/>
            <a:ext cx="3000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R</a:t>
            </a:r>
          </a:p>
        </p:txBody>
      </p:sp>
      <p:sp>
        <p:nvSpPr>
          <p:cNvPr id="12315" name="Rectangle 30"/>
          <p:cNvSpPr>
            <a:spLocks noChangeArrowheads="1"/>
          </p:cNvSpPr>
          <p:nvPr/>
        </p:nvSpPr>
        <p:spPr bwMode="auto">
          <a:xfrm>
            <a:off x="2230207" y="6108700"/>
            <a:ext cx="317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Q</a:t>
            </a:r>
          </a:p>
        </p:txBody>
      </p:sp>
      <p:sp>
        <p:nvSpPr>
          <p:cNvPr id="12316" name="Rectangle 31"/>
          <p:cNvSpPr>
            <a:spLocks noChangeArrowheads="1"/>
          </p:cNvSpPr>
          <p:nvPr/>
        </p:nvSpPr>
        <p:spPr bwMode="auto">
          <a:xfrm>
            <a:off x="2590570" y="6091238"/>
            <a:ext cx="279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S</a:t>
            </a:r>
          </a:p>
        </p:txBody>
      </p:sp>
      <p:sp>
        <p:nvSpPr>
          <p:cNvPr id="12317" name="Rectangle 32"/>
          <p:cNvSpPr>
            <a:spLocks noChangeArrowheads="1"/>
          </p:cNvSpPr>
          <p:nvPr/>
        </p:nvSpPr>
        <p:spPr bwMode="auto">
          <a:xfrm>
            <a:off x="1942870" y="5830888"/>
            <a:ext cx="292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P</a:t>
            </a:r>
          </a:p>
        </p:txBody>
      </p:sp>
      <p:sp>
        <p:nvSpPr>
          <p:cNvPr id="12318" name="Rectangle 33"/>
          <p:cNvSpPr>
            <a:spLocks noChangeArrowheads="1"/>
          </p:cNvSpPr>
          <p:nvPr/>
        </p:nvSpPr>
        <p:spPr bwMode="auto">
          <a:xfrm>
            <a:off x="3287482" y="5830888"/>
            <a:ext cx="28213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tx1"/>
                </a:solidFill>
                <a:latin typeface="Calibri" panose="020F0502020204030204" pitchFamily="34" charset="0"/>
              </a:rPr>
              <a:t>T</a:t>
            </a:r>
          </a:p>
        </p:txBody>
      </p:sp>
      <p:sp>
        <p:nvSpPr>
          <p:cNvPr id="12319" name="Rectangle 34"/>
          <p:cNvSpPr>
            <a:spLocks noChangeArrowheads="1"/>
          </p:cNvSpPr>
          <p:nvPr/>
        </p:nvSpPr>
        <p:spPr bwMode="auto">
          <a:xfrm>
            <a:off x="2519132" y="4665663"/>
            <a:ext cx="28693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rgbClr val="0000CC"/>
                </a:solidFill>
                <a:latin typeface="Calibri" panose="020F0502020204030204" pitchFamily="34" charset="0"/>
              </a:rPr>
              <a:t>1</a:t>
            </a:r>
          </a:p>
        </p:txBody>
      </p:sp>
      <p:sp>
        <p:nvSpPr>
          <p:cNvPr id="12320" name="Rectangle 35"/>
          <p:cNvSpPr>
            <a:spLocks noChangeArrowheads="1"/>
          </p:cNvSpPr>
          <p:nvPr/>
        </p:nvSpPr>
        <p:spPr bwMode="auto">
          <a:xfrm>
            <a:off x="3479570" y="4721225"/>
            <a:ext cx="2873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tx1"/>
                </a:solidFill>
                <a:latin typeface="Calibri" panose="020F0502020204030204" pitchFamily="34" charset="0"/>
              </a:rPr>
              <a:t>2</a:t>
            </a:r>
          </a:p>
        </p:txBody>
      </p:sp>
      <p:sp>
        <p:nvSpPr>
          <p:cNvPr id="12321" name="Rectangle 36"/>
          <p:cNvSpPr>
            <a:spLocks noChangeArrowheads="1"/>
          </p:cNvSpPr>
          <p:nvPr/>
        </p:nvSpPr>
        <p:spPr bwMode="auto">
          <a:xfrm>
            <a:off x="2131782" y="4721225"/>
            <a:ext cx="28693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4</a:t>
            </a:r>
          </a:p>
        </p:txBody>
      </p:sp>
      <p:sp>
        <p:nvSpPr>
          <p:cNvPr id="12322" name="Rectangle 37"/>
          <p:cNvSpPr>
            <a:spLocks noChangeArrowheads="1"/>
          </p:cNvSpPr>
          <p:nvPr/>
        </p:nvSpPr>
        <p:spPr bwMode="auto">
          <a:xfrm>
            <a:off x="1786841" y="1544638"/>
            <a:ext cx="750206"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rgbClr val="0000CC"/>
                </a:solidFill>
                <a:latin typeface="Calibri" panose="020F0502020204030204" pitchFamily="34" charset="0"/>
              </a:rPr>
              <a:t>mitral</a:t>
            </a:r>
          </a:p>
          <a:p>
            <a:pPr algn="ctr"/>
            <a:r>
              <a:rPr lang="en-GB" altLang="en-US" sz="1800">
                <a:solidFill>
                  <a:srgbClr val="0000CC"/>
                </a:solidFill>
                <a:latin typeface="Calibri" panose="020F0502020204030204" pitchFamily="34" charset="0"/>
              </a:rPr>
              <a:t>valve</a:t>
            </a:r>
          </a:p>
          <a:p>
            <a:pPr algn="ctr"/>
            <a:r>
              <a:rPr lang="en-GB" altLang="en-US" sz="1800">
                <a:solidFill>
                  <a:srgbClr val="0000CC"/>
                </a:solidFill>
                <a:latin typeface="Calibri" panose="020F0502020204030204" pitchFamily="34" charset="0"/>
              </a:rPr>
              <a:t>closes</a:t>
            </a:r>
          </a:p>
        </p:txBody>
      </p:sp>
      <p:sp>
        <p:nvSpPr>
          <p:cNvPr id="12323" name="Line 38"/>
          <p:cNvSpPr>
            <a:spLocks noChangeShapeType="1"/>
          </p:cNvSpPr>
          <p:nvPr/>
        </p:nvSpPr>
        <p:spPr bwMode="auto">
          <a:xfrm flipH="1" flipV="1">
            <a:off x="2320695" y="2060575"/>
            <a:ext cx="288925" cy="3365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24" name="Line 39"/>
          <p:cNvSpPr>
            <a:spLocks noChangeShapeType="1"/>
          </p:cNvSpPr>
          <p:nvPr/>
        </p:nvSpPr>
        <p:spPr bwMode="auto">
          <a:xfrm flipH="1" flipV="1">
            <a:off x="2512782" y="950913"/>
            <a:ext cx="290513" cy="33337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25" name="Rectangle 40"/>
          <p:cNvSpPr>
            <a:spLocks noChangeArrowheads="1"/>
          </p:cNvSpPr>
          <p:nvPr/>
        </p:nvSpPr>
        <p:spPr bwMode="auto">
          <a:xfrm>
            <a:off x="1812695" y="376238"/>
            <a:ext cx="7810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chemeClr val="bg2"/>
                </a:solidFill>
                <a:latin typeface="Calibri" panose="020F0502020204030204" pitchFamily="34" charset="0"/>
              </a:rPr>
              <a:t>aortic</a:t>
            </a:r>
          </a:p>
          <a:p>
            <a:pPr algn="ctr"/>
            <a:r>
              <a:rPr lang="en-GB" altLang="en-US" sz="1800">
                <a:solidFill>
                  <a:schemeClr val="bg2"/>
                </a:solidFill>
                <a:latin typeface="Calibri" panose="020F0502020204030204" pitchFamily="34" charset="0"/>
              </a:rPr>
              <a:t>valve</a:t>
            </a:r>
          </a:p>
          <a:p>
            <a:pPr algn="ctr"/>
            <a:r>
              <a:rPr lang="en-GB" altLang="en-US" sz="1800">
                <a:solidFill>
                  <a:schemeClr val="bg2"/>
                </a:solidFill>
                <a:latin typeface="Calibri" panose="020F0502020204030204" pitchFamily="34" charset="0"/>
              </a:rPr>
              <a:t>opens</a:t>
            </a:r>
          </a:p>
        </p:txBody>
      </p:sp>
      <p:sp>
        <p:nvSpPr>
          <p:cNvPr id="12326" name="Line 41"/>
          <p:cNvSpPr>
            <a:spLocks noChangeShapeType="1"/>
          </p:cNvSpPr>
          <p:nvPr/>
        </p:nvSpPr>
        <p:spPr bwMode="auto">
          <a:xfrm>
            <a:off x="2125432"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27" name="Line 42"/>
          <p:cNvSpPr>
            <a:spLocks noChangeShapeType="1"/>
          </p:cNvSpPr>
          <p:nvPr/>
        </p:nvSpPr>
        <p:spPr bwMode="auto">
          <a:xfrm>
            <a:off x="2512782"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28" name="Line 43"/>
          <p:cNvSpPr>
            <a:spLocks noChangeShapeType="1"/>
          </p:cNvSpPr>
          <p:nvPr/>
        </p:nvSpPr>
        <p:spPr bwMode="auto">
          <a:xfrm>
            <a:off x="2896957"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29" name="Line 44"/>
          <p:cNvSpPr>
            <a:spLocks noChangeShapeType="1"/>
          </p:cNvSpPr>
          <p:nvPr/>
        </p:nvSpPr>
        <p:spPr bwMode="auto">
          <a:xfrm>
            <a:off x="3284307"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0" name="Line 45"/>
          <p:cNvSpPr>
            <a:spLocks noChangeShapeType="1"/>
          </p:cNvSpPr>
          <p:nvPr/>
        </p:nvSpPr>
        <p:spPr bwMode="auto">
          <a:xfrm>
            <a:off x="367007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1" name="Line 46"/>
          <p:cNvSpPr>
            <a:spLocks noChangeShapeType="1"/>
          </p:cNvSpPr>
          <p:nvPr/>
        </p:nvSpPr>
        <p:spPr bwMode="auto">
          <a:xfrm>
            <a:off x="4052657"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2" name="Line 47"/>
          <p:cNvSpPr>
            <a:spLocks noChangeShapeType="1"/>
          </p:cNvSpPr>
          <p:nvPr/>
        </p:nvSpPr>
        <p:spPr bwMode="auto">
          <a:xfrm>
            <a:off x="4440007"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3" name="Line 48"/>
          <p:cNvSpPr>
            <a:spLocks noChangeShapeType="1"/>
          </p:cNvSpPr>
          <p:nvPr/>
        </p:nvSpPr>
        <p:spPr bwMode="auto">
          <a:xfrm>
            <a:off x="4827357"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4" name="Line 49"/>
          <p:cNvSpPr>
            <a:spLocks noChangeShapeType="1"/>
          </p:cNvSpPr>
          <p:nvPr/>
        </p:nvSpPr>
        <p:spPr bwMode="auto">
          <a:xfrm>
            <a:off x="5211532"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5" name="Line 50"/>
          <p:cNvSpPr>
            <a:spLocks noChangeShapeType="1"/>
          </p:cNvSpPr>
          <p:nvPr/>
        </p:nvSpPr>
        <p:spPr bwMode="auto">
          <a:xfrm>
            <a:off x="560047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6" name="Line 51"/>
          <p:cNvSpPr>
            <a:spLocks noChangeShapeType="1"/>
          </p:cNvSpPr>
          <p:nvPr/>
        </p:nvSpPr>
        <p:spPr bwMode="auto">
          <a:xfrm>
            <a:off x="5983057"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7" name="Rectangle 52"/>
          <p:cNvSpPr>
            <a:spLocks noChangeArrowheads="1"/>
          </p:cNvSpPr>
          <p:nvPr/>
        </p:nvSpPr>
        <p:spPr bwMode="auto">
          <a:xfrm>
            <a:off x="2023832" y="6400800"/>
            <a:ext cx="423513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cs typeface="Times New Roman" panose="02020603050405020304" pitchFamily="18" charset="0"/>
              </a:rPr>
              <a:t>0                           0.5                          1.0  s</a:t>
            </a:r>
          </a:p>
        </p:txBody>
      </p:sp>
      <p:sp>
        <p:nvSpPr>
          <p:cNvPr id="12345" name="Rectangle 60"/>
          <p:cNvSpPr>
            <a:spLocks noChangeArrowheads="1"/>
          </p:cNvSpPr>
          <p:nvPr/>
        </p:nvSpPr>
        <p:spPr bwMode="auto">
          <a:xfrm>
            <a:off x="3377970" y="504825"/>
            <a:ext cx="292100" cy="166688"/>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2346" name="Rectangle 61"/>
          <p:cNvSpPr>
            <a:spLocks noChangeArrowheads="1"/>
          </p:cNvSpPr>
          <p:nvPr/>
        </p:nvSpPr>
        <p:spPr bwMode="auto">
          <a:xfrm>
            <a:off x="2033357" y="5473700"/>
            <a:ext cx="290513"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2347" name="Rectangle 62"/>
          <p:cNvSpPr>
            <a:spLocks noChangeArrowheads="1"/>
          </p:cNvSpPr>
          <p:nvPr/>
        </p:nvSpPr>
        <p:spPr bwMode="auto">
          <a:xfrm>
            <a:off x="1884132" y="5514975"/>
            <a:ext cx="292100"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2348" name="Line 63"/>
          <p:cNvSpPr>
            <a:spLocks noChangeShapeType="1"/>
          </p:cNvSpPr>
          <p:nvPr/>
        </p:nvSpPr>
        <p:spPr bwMode="auto">
          <a:xfrm>
            <a:off x="3727220" y="381000"/>
            <a:ext cx="0" cy="5943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49" name="Line 64"/>
          <p:cNvSpPr>
            <a:spLocks noChangeShapeType="1"/>
          </p:cNvSpPr>
          <p:nvPr/>
        </p:nvSpPr>
        <p:spPr bwMode="auto">
          <a:xfrm>
            <a:off x="2839807" y="381000"/>
            <a:ext cx="0" cy="5943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50" name="Line 65"/>
          <p:cNvSpPr>
            <a:spLocks noChangeShapeType="1"/>
          </p:cNvSpPr>
          <p:nvPr/>
        </p:nvSpPr>
        <p:spPr bwMode="auto">
          <a:xfrm flipV="1">
            <a:off x="2500082" y="5715000"/>
            <a:ext cx="76200" cy="45720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51" name="Line 66"/>
          <p:cNvSpPr>
            <a:spLocks noChangeShapeType="1"/>
          </p:cNvSpPr>
          <p:nvPr/>
        </p:nvSpPr>
        <p:spPr bwMode="auto">
          <a:xfrm flipH="1" flipV="1">
            <a:off x="2579457" y="5713413"/>
            <a:ext cx="69850" cy="460375"/>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52" name="Line 67"/>
          <p:cNvSpPr>
            <a:spLocks noChangeShapeType="1"/>
          </p:cNvSpPr>
          <p:nvPr/>
        </p:nvSpPr>
        <p:spPr bwMode="auto">
          <a:xfrm>
            <a:off x="2804882" y="4953000"/>
            <a:ext cx="0" cy="76200"/>
          </a:xfrm>
          <a:prstGeom prst="line">
            <a:avLst/>
          </a:prstGeom>
          <a:noFill/>
          <a:ln w="762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 name="Rectangle 1"/>
          <p:cNvSpPr/>
          <p:nvPr/>
        </p:nvSpPr>
        <p:spPr>
          <a:xfrm>
            <a:off x="6057900" y="5410200"/>
            <a:ext cx="4189643" cy="1138773"/>
          </a:xfrm>
          <a:prstGeom prst="rect">
            <a:avLst/>
          </a:prstGeom>
        </p:spPr>
        <p:txBody>
          <a:bodyPr wrap="square">
            <a:spAutoFit/>
          </a:bodyPr>
          <a:lstStyle/>
          <a:p>
            <a:r>
              <a:rPr lang="en-US" sz="1700" b="1" dirty="0" smtClean="0">
                <a:solidFill>
                  <a:srgbClr val="00FF00"/>
                </a:solidFill>
                <a:latin typeface="Calibri" panose="020F0502020204030204" pitchFamily="34" charset="0"/>
              </a:rPr>
              <a:t>The atria are in diastole. The </a:t>
            </a:r>
            <a:r>
              <a:rPr lang="en-US" sz="1700" b="1" dirty="0">
                <a:solidFill>
                  <a:srgbClr val="00FF00"/>
                </a:solidFill>
                <a:latin typeface="Calibri" panose="020F0502020204030204" pitchFamily="34" charset="0"/>
              </a:rPr>
              <a:t>AV valves are pulled down by the contractions of the ventricular muscle, and atrial pressure </a:t>
            </a:r>
            <a:r>
              <a:rPr lang="en-US" sz="1700" b="1" dirty="0" smtClean="0">
                <a:solidFill>
                  <a:srgbClr val="00FF00"/>
                </a:solidFill>
                <a:latin typeface="Calibri" panose="020F0502020204030204" pitchFamily="34" charset="0"/>
              </a:rPr>
              <a:t>drops  </a:t>
            </a:r>
            <a:r>
              <a:rPr lang="en-US" sz="1700" b="1" dirty="0" smtClean="0">
                <a:solidFill>
                  <a:srgbClr val="00FF00"/>
                </a:solidFill>
                <a:latin typeface="Calibri"/>
                <a:cs typeface="Calibri"/>
              </a:rPr>
              <a:t>→ </a:t>
            </a:r>
            <a:r>
              <a:rPr lang="en-US" sz="1700" b="1" i="1" dirty="0" smtClean="0">
                <a:solidFill>
                  <a:srgbClr val="FF66FF"/>
                </a:solidFill>
                <a:latin typeface="Calibri"/>
                <a:cs typeface="Calibri"/>
              </a:rPr>
              <a:t>x</a:t>
            </a:r>
            <a:r>
              <a:rPr lang="en-US" sz="1700" b="1" dirty="0" smtClean="0">
                <a:solidFill>
                  <a:srgbClr val="00FF00"/>
                </a:solidFill>
                <a:latin typeface="Calibri"/>
                <a:cs typeface="Calibri"/>
              </a:rPr>
              <a:t> decent in the atrial pressure  curve</a:t>
            </a:r>
            <a:r>
              <a:rPr lang="en-US" sz="1700" b="1" dirty="0" smtClean="0">
                <a:solidFill>
                  <a:srgbClr val="00FF00"/>
                </a:solidFill>
                <a:latin typeface="Calibri" panose="020F0502020204030204" pitchFamily="34" charset="0"/>
              </a:rPr>
              <a:t>.</a:t>
            </a:r>
            <a:endParaRPr lang="en-US" sz="1700" b="1" dirty="0">
              <a:solidFill>
                <a:srgbClr val="00FF00"/>
              </a:solidFill>
              <a:latin typeface="Calibri" panose="020F0502020204030204"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592" y="5029200"/>
            <a:ext cx="1393508" cy="1650206"/>
          </a:xfrm>
          <a:prstGeom prst="rect">
            <a:avLst/>
          </a:prstGeom>
          <a:noFill/>
          <a:ln>
            <a:noFill/>
          </a:ln>
          <a:effectLst/>
          <a:scene3d>
            <a:camera prst="orthographicFront"/>
            <a:lightRig rig="threePt" dir="t"/>
          </a:scene3d>
          <a:sp3d>
            <a:bevel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Rectangle 25"/>
          <p:cNvSpPr>
            <a:spLocks noChangeArrowheads="1"/>
          </p:cNvSpPr>
          <p:nvPr/>
        </p:nvSpPr>
        <p:spPr bwMode="auto">
          <a:xfrm>
            <a:off x="2839807" y="5181600"/>
            <a:ext cx="27090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dirty="0" smtClean="0">
                <a:solidFill>
                  <a:schemeClr val="bg2"/>
                </a:solidFill>
                <a:latin typeface="Calibri" panose="020F0502020204030204" pitchFamily="34" charset="0"/>
              </a:rPr>
              <a:t>x</a:t>
            </a:r>
            <a:endParaRPr lang="en-GB" altLang="en-US" sz="1600" i="1" dirty="0">
              <a:solidFill>
                <a:schemeClr val="bg2"/>
              </a:solidFill>
              <a:latin typeface="Calibri" panose="020F0502020204030204" pitchFamily="34" charset="0"/>
            </a:endParaRPr>
          </a:p>
        </p:txBody>
      </p:sp>
    </p:spTree>
    <p:extLst>
      <p:ext uri="{BB962C8B-B14F-4D97-AF65-F5344CB8AC3E}">
        <p14:creationId xmlns:p14="http://schemas.microsoft.com/office/powerpoint/2010/main" val="2042940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205026"/>
            <a:ext cx="10287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spcBef>
                <a:spcPct val="50000"/>
              </a:spcBef>
            </a:pPr>
            <a:r>
              <a:rPr lang="en-US" altLang="en-US" sz="4800" b="1" dirty="0" smtClean="0">
                <a:solidFill>
                  <a:srgbClr val="00FFFF"/>
                </a:solidFill>
                <a:latin typeface="Calibri" panose="020F0502020204030204" pitchFamily="34" charset="0"/>
              </a:rPr>
              <a:t>Intended learning outcomes (ILOs)</a:t>
            </a:r>
            <a:endParaRPr lang="en-US" altLang="en-US" sz="4800" b="1" dirty="0">
              <a:solidFill>
                <a:srgbClr val="00FFFF"/>
              </a:solidFill>
              <a:latin typeface="Calibri" panose="020F0502020204030204" pitchFamily="34" charset="0"/>
            </a:endParaRPr>
          </a:p>
        </p:txBody>
      </p:sp>
      <p:sp>
        <p:nvSpPr>
          <p:cNvPr id="403459" name="Rectangle 3"/>
          <p:cNvSpPr>
            <a:spLocks noChangeArrowheads="1"/>
          </p:cNvSpPr>
          <p:nvPr/>
        </p:nvSpPr>
        <p:spPr bwMode="auto">
          <a:xfrm>
            <a:off x="152400" y="1905000"/>
            <a:ext cx="10020300" cy="4800600"/>
          </a:xfrm>
          <a:prstGeom prst="rect">
            <a:avLst/>
          </a:prstGeom>
          <a:noFill/>
          <a:ln w="9525">
            <a:noFill/>
            <a:miter lim="800000"/>
            <a:headEnd/>
            <a:tailEnd/>
          </a:ln>
          <a:effectLst/>
        </p:spPr>
        <p:txBody>
          <a:bodyPr lIns="92075" tIns="46038" rIns="92075" bIns="46038"/>
          <a:lstStyle/>
          <a:p>
            <a:pPr marL="342900" indent="-342900">
              <a:spcBef>
                <a:spcPct val="20000"/>
              </a:spcBef>
              <a:buClr>
                <a:srgbClr val="FF0000"/>
              </a:buClr>
              <a:buSzPct val="75000"/>
              <a:buFont typeface="Symbol" pitchFamily="18" charset="2"/>
              <a:buBlip>
                <a:blip r:embed="rId3"/>
              </a:buBlip>
              <a:defRPr/>
            </a:pPr>
            <a:r>
              <a:rPr lang="en-GB" sz="1850" b="1" dirty="0" smtClean="0">
                <a:solidFill>
                  <a:schemeClr val="tx2"/>
                </a:solidFill>
                <a:latin typeface="Calibri" panose="020F0502020204030204" pitchFamily="34" charset="0"/>
              </a:rPr>
              <a:t>Define cardiac cycle and state its duration at rest.</a:t>
            </a:r>
          </a:p>
          <a:p>
            <a:pPr marL="342900" indent="-342900">
              <a:spcBef>
                <a:spcPct val="20000"/>
              </a:spcBef>
              <a:buClr>
                <a:srgbClr val="FF0000"/>
              </a:buClr>
              <a:buSzPct val="75000"/>
              <a:buBlip>
                <a:blip r:embed="rId3"/>
              </a:buBlip>
              <a:defRPr/>
            </a:pPr>
            <a:r>
              <a:rPr lang="en-GB" sz="1850" b="1" dirty="0">
                <a:solidFill>
                  <a:schemeClr val="tx2"/>
                </a:solidFill>
                <a:latin typeface="Calibri" panose="020F0502020204030204" pitchFamily="34" charset="0"/>
              </a:rPr>
              <a:t>State the function of the heart valves</a:t>
            </a:r>
            <a:r>
              <a:rPr lang="en-GB" sz="1850" b="1" dirty="0" smtClean="0">
                <a:solidFill>
                  <a:schemeClr val="tx2"/>
                </a:solidFill>
                <a:latin typeface="Calibri" panose="020F0502020204030204" pitchFamily="34" charset="0"/>
              </a:rPr>
              <a:t>.</a:t>
            </a:r>
          </a:p>
          <a:p>
            <a:pPr marL="342900" indent="-342900">
              <a:spcBef>
                <a:spcPct val="20000"/>
              </a:spcBef>
              <a:buClr>
                <a:srgbClr val="FF0000"/>
              </a:buClr>
              <a:buSzPct val="75000"/>
              <a:buBlip>
                <a:blip r:embed="rId3"/>
              </a:buBlip>
              <a:defRPr/>
            </a:pPr>
            <a:r>
              <a:rPr lang="en-GB" sz="1850" b="1" dirty="0" smtClean="0">
                <a:solidFill>
                  <a:schemeClr val="tx2"/>
                </a:solidFill>
                <a:latin typeface="Calibri" panose="020F0502020204030204" pitchFamily="34" charset="0"/>
              </a:rPr>
              <a:t>Identify the phases of the cardiac cycle.</a:t>
            </a:r>
            <a:endParaRPr lang="en-GB" sz="1850" b="1" dirty="0">
              <a:solidFill>
                <a:schemeClr val="tx2"/>
              </a:solidFill>
              <a:latin typeface="Calibri" panose="020F0502020204030204" pitchFamily="34" charset="0"/>
            </a:endParaRPr>
          </a:p>
          <a:p>
            <a:pPr marL="342900" indent="-342900">
              <a:spcBef>
                <a:spcPct val="20000"/>
              </a:spcBef>
              <a:buClr>
                <a:srgbClr val="FF0000"/>
              </a:buClr>
              <a:buSzPct val="75000"/>
              <a:buFont typeface="Symbol" pitchFamily="18" charset="2"/>
              <a:buBlip>
                <a:blip r:embed="rId3"/>
              </a:buBlip>
              <a:defRPr/>
            </a:pPr>
            <a:r>
              <a:rPr lang="en-GB" sz="1850" b="1" dirty="0" smtClean="0">
                <a:solidFill>
                  <a:schemeClr val="tx2"/>
                </a:solidFill>
                <a:latin typeface="Calibri" panose="020F0502020204030204" pitchFamily="34" charset="0"/>
              </a:rPr>
              <a:t>Explain </a:t>
            </a:r>
            <a:r>
              <a:rPr lang="en-GB" sz="1850" b="1" dirty="0">
                <a:solidFill>
                  <a:schemeClr val="tx2"/>
                </a:solidFill>
                <a:latin typeface="Calibri" panose="020F0502020204030204" pitchFamily="34" charset="0"/>
              </a:rPr>
              <a:t>the relationship between the electrical and mechanical events during the cardiac cycle.</a:t>
            </a:r>
          </a:p>
          <a:p>
            <a:pPr marL="342900" indent="-342900">
              <a:spcBef>
                <a:spcPct val="20000"/>
              </a:spcBef>
              <a:buClr>
                <a:srgbClr val="FF0000"/>
              </a:buClr>
              <a:buSzPct val="75000"/>
              <a:buBlip>
                <a:blip r:embed="rId3"/>
              </a:buBlip>
              <a:defRPr/>
            </a:pPr>
            <a:r>
              <a:rPr lang="en-GB" sz="1850" b="1" dirty="0" smtClean="0">
                <a:solidFill>
                  <a:schemeClr val="tx2"/>
                </a:solidFill>
                <a:latin typeface="Calibri" panose="020F0502020204030204" pitchFamily="34" charset="0"/>
              </a:rPr>
              <a:t>Discuss left ventricular </a:t>
            </a:r>
            <a:r>
              <a:rPr lang="en-GB" sz="1850" b="1" dirty="0">
                <a:solidFill>
                  <a:schemeClr val="tx2"/>
                </a:solidFill>
                <a:latin typeface="Calibri" panose="020F0502020204030204" pitchFamily="34" charset="0"/>
              </a:rPr>
              <a:t>pressures and </a:t>
            </a:r>
            <a:r>
              <a:rPr lang="en-GB" sz="1850" b="1" dirty="0" smtClean="0">
                <a:solidFill>
                  <a:schemeClr val="tx2"/>
                </a:solidFill>
                <a:latin typeface="Calibri" panose="020F0502020204030204" pitchFamily="34" charset="0"/>
              </a:rPr>
              <a:t>volumes changes </a:t>
            </a:r>
            <a:r>
              <a:rPr lang="en-GB" sz="1850" b="1" dirty="0">
                <a:solidFill>
                  <a:schemeClr val="tx2"/>
                </a:solidFill>
                <a:latin typeface="Calibri" panose="020F0502020204030204" pitchFamily="34" charset="0"/>
              </a:rPr>
              <a:t>during the normal cardiac </a:t>
            </a:r>
            <a:r>
              <a:rPr lang="en-GB" sz="1850" b="1" dirty="0" smtClean="0">
                <a:solidFill>
                  <a:schemeClr val="tx2"/>
                </a:solidFill>
                <a:latin typeface="Calibri" panose="020F0502020204030204" pitchFamily="34" charset="0"/>
              </a:rPr>
              <a:t>cycle.</a:t>
            </a:r>
            <a:endParaRPr lang="en-GB" sz="1850" b="1" dirty="0">
              <a:solidFill>
                <a:schemeClr val="tx2"/>
              </a:solidFill>
              <a:latin typeface="Calibri" panose="020F0502020204030204" pitchFamily="34" charset="0"/>
            </a:endParaRPr>
          </a:p>
          <a:p>
            <a:pPr marL="342900" indent="-342900">
              <a:spcBef>
                <a:spcPct val="20000"/>
              </a:spcBef>
              <a:buClr>
                <a:srgbClr val="FF0000"/>
              </a:buClr>
              <a:buSzPct val="75000"/>
              <a:buFont typeface="Symbol" pitchFamily="18" charset="2"/>
              <a:buBlip>
                <a:blip r:embed="rId3"/>
              </a:buBlip>
              <a:defRPr/>
            </a:pPr>
            <a:r>
              <a:rPr lang="en-GB" sz="1850" b="1" dirty="0">
                <a:solidFill>
                  <a:schemeClr val="tx2"/>
                </a:solidFill>
                <a:latin typeface="Calibri" panose="020F0502020204030204" pitchFamily="34" charset="0"/>
              </a:rPr>
              <a:t>Compare and contrast left and right ventricular pressures and volumes during the normal cardiac </a:t>
            </a:r>
            <a:r>
              <a:rPr lang="en-GB" sz="1850" b="1" dirty="0" smtClean="0">
                <a:solidFill>
                  <a:schemeClr val="tx2"/>
                </a:solidFill>
                <a:latin typeface="Calibri" panose="020F0502020204030204" pitchFamily="34" charset="0"/>
              </a:rPr>
              <a:t>cycle.</a:t>
            </a:r>
            <a:endParaRPr lang="en-GB" sz="1850" b="1" dirty="0">
              <a:solidFill>
                <a:schemeClr val="tx2"/>
              </a:solidFill>
              <a:latin typeface="Calibri" panose="020F0502020204030204" pitchFamily="34" charset="0"/>
            </a:endParaRPr>
          </a:p>
          <a:p>
            <a:pPr marL="342900" indent="-342900">
              <a:spcBef>
                <a:spcPct val="20000"/>
              </a:spcBef>
              <a:buClr>
                <a:srgbClr val="FF0000"/>
              </a:buClr>
              <a:buSzPct val="75000"/>
              <a:buFont typeface="Symbol" pitchFamily="18" charset="2"/>
              <a:buBlip>
                <a:blip r:embed="rId3"/>
              </a:buBlip>
              <a:defRPr/>
            </a:pPr>
            <a:r>
              <a:rPr lang="en-GB" sz="1850" b="1" dirty="0">
                <a:solidFill>
                  <a:schemeClr val="tx2"/>
                </a:solidFill>
                <a:latin typeface="Calibri" panose="020F0502020204030204" pitchFamily="34" charset="0"/>
              </a:rPr>
              <a:t>Define and state the normal values for the </a:t>
            </a:r>
            <a:r>
              <a:rPr lang="en-GB" sz="1850" b="1" dirty="0" smtClean="0">
                <a:solidFill>
                  <a:schemeClr val="tx2"/>
                </a:solidFill>
                <a:latin typeface="Calibri" panose="020F0502020204030204" pitchFamily="34" charset="0"/>
              </a:rPr>
              <a:t>end-diastolic </a:t>
            </a:r>
            <a:r>
              <a:rPr lang="en-GB" sz="1850" b="1" dirty="0">
                <a:solidFill>
                  <a:schemeClr val="tx2"/>
                </a:solidFill>
                <a:latin typeface="Calibri" panose="020F0502020204030204" pitchFamily="34" charset="0"/>
              </a:rPr>
              <a:t>volume, end-systolic volume, stroke volume and ejection fraction</a:t>
            </a:r>
            <a:r>
              <a:rPr lang="en-GB" sz="1850" b="1" dirty="0" smtClean="0">
                <a:solidFill>
                  <a:schemeClr val="tx2"/>
                </a:solidFill>
                <a:latin typeface="Calibri" panose="020F0502020204030204" pitchFamily="34" charset="0"/>
              </a:rPr>
              <a:t>.</a:t>
            </a:r>
          </a:p>
          <a:p>
            <a:pPr marL="342900" indent="-342900">
              <a:spcBef>
                <a:spcPct val="20000"/>
              </a:spcBef>
              <a:buClr>
                <a:srgbClr val="FF0000"/>
              </a:buClr>
              <a:buSzPct val="75000"/>
              <a:buFont typeface="Symbol" pitchFamily="18" charset="2"/>
              <a:buBlip>
                <a:blip r:embed="rId3"/>
              </a:buBlip>
              <a:defRPr/>
            </a:pPr>
            <a:r>
              <a:rPr lang="en-GB" sz="1850" b="1" dirty="0" smtClean="0">
                <a:solidFill>
                  <a:schemeClr val="tx2"/>
                </a:solidFill>
                <a:latin typeface="Calibri" panose="020F0502020204030204" pitchFamily="34" charset="0"/>
              </a:rPr>
              <a:t>Describe the use of the pressure-volume loop in describing the phases of the cardiac cycle.</a:t>
            </a:r>
            <a:endParaRPr lang="en-GB" sz="1850" b="1" dirty="0">
              <a:solidFill>
                <a:schemeClr val="tx2"/>
              </a:solidFill>
              <a:latin typeface="Calibri" panose="020F0502020204030204" pitchFamily="34" charset="0"/>
            </a:endParaRPr>
          </a:p>
          <a:p>
            <a:pPr marL="342900" indent="-342900">
              <a:spcBef>
                <a:spcPct val="20000"/>
              </a:spcBef>
              <a:buClr>
                <a:srgbClr val="FF0000"/>
              </a:buClr>
              <a:buSzPct val="75000"/>
              <a:buFont typeface="Symbol" pitchFamily="18" charset="2"/>
              <a:buBlip>
                <a:blip r:embed="rId3"/>
              </a:buBlip>
              <a:defRPr/>
            </a:pPr>
            <a:r>
              <a:rPr lang="en-GB" sz="1850" b="1" dirty="0" smtClean="0">
                <a:solidFill>
                  <a:schemeClr val="tx2"/>
                </a:solidFill>
                <a:latin typeface="Calibri" panose="020F0502020204030204" pitchFamily="34" charset="0"/>
              </a:rPr>
              <a:t>Explain </a:t>
            </a:r>
            <a:r>
              <a:rPr lang="en-GB" sz="1850" b="1" dirty="0">
                <a:solidFill>
                  <a:schemeClr val="tx2"/>
                </a:solidFill>
                <a:latin typeface="Calibri" panose="020F0502020204030204" pitchFamily="34" charset="0"/>
              </a:rPr>
              <a:t>changes in aortic pressure during the normal cardiac cycle.</a:t>
            </a:r>
          </a:p>
          <a:p>
            <a:pPr marL="342900" indent="-342900">
              <a:spcBef>
                <a:spcPct val="20000"/>
              </a:spcBef>
              <a:buClr>
                <a:srgbClr val="FF0000"/>
              </a:buClr>
              <a:buSzPct val="75000"/>
              <a:buFont typeface="Symbol" pitchFamily="18" charset="2"/>
              <a:buBlip>
                <a:blip r:embed="rId3"/>
              </a:buBlip>
              <a:defRPr/>
            </a:pPr>
            <a:r>
              <a:rPr lang="en-GB" sz="1850" b="1" dirty="0">
                <a:solidFill>
                  <a:schemeClr val="tx2"/>
                </a:solidFill>
                <a:latin typeface="Calibri" panose="020F0502020204030204" pitchFamily="34" charset="0"/>
              </a:rPr>
              <a:t>Calculate pulse pressure and mean arterial pressure.</a:t>
            </a:r>
          </a:p>
          <a:p>
            <a:pPr marL="342900" indent="-342900">
              <a:spcBef>
                <a:spcPct val="20000"/>
              </a:spcBef>
              <a:buClr>
                <a:srgbClr val="FF0000"/>
              </a:buClr>
              <a:buSzPct val="75000"/>
              <a:buFont typeface="Symbol" pitchFamily="18" charset="2"/>
              <a:buBlip>
                <a:blip r:embed="rId3"/>
              </a:buBlip>
              <a:defRPr/>
            </a:pPr>
            <a:r>
              <a:rPr lang="en-GB" sz="1850" b="1" dirty="0" smtClean="0">
                <a:solidFill>
                  <a:schemeClr val="tx2"/>
                </a:solidFill>
                <a:latin typeface="Calibri" panose="020F0502020204030204" pitchFamily="34" charset="0"/>
              </a:rPr>
              <a:t>Describe right atrial pressure changes during the cardiac cycle.</a:t>
            </a:r>
          </a:p>
          <a:p>
            <a:pPr marL="342900" indent="-342900">
              <a:spcBef>
                <a:spcPct val="20000"/>
              </a:spcBef>
              <a:buClr>
                <a:srgbClr val="FF0000"/>
              </a:buClr>
              <a:buSzPct val="75000"/>
              <a:buFont typeface="Symbol" pitchFamily="18" charset="2"/>
              <a:buBlip>
                <a:blip r:embed="rId3"/>
              </a:buBlip>
              <a:defRPr/>
            </a:pPr>
            <a:r>
              <a:rPr lang="en-GB" sz="1850" b="1" dirty="0" smtClean="0">
                <a:solidFill>
                  <a:schemeClr val="tx2"/>
                </a:solidFill>
                <a:latin typeface="Calibri" panose="020F0502020204030204" pitchFamily="34" charset="0"/>
              </a:rPr>
              <a:t>Outline the </a:t>
            </a:r>
            <a:r>
              <a:rPr lang="en-GB" sz="1850" b="1" dirty="0">
                <a:solidFill>
                  <a:schemeClr val="tx2"/>
                </a:solidFill>
                <a:latin typeface="Calibri" panose="020F0502020204030204" pitchFamily="34" charset="0"/>
              </a:rPr>
              <a:t>venous pulse </a:t>
            </a:r>
            <a:r>
              <a:rPr lang="en-GB" sz="1850" b="1" dirty="0" smtClean="0">
                <a:solidFill>
                  <a:schemeClr val="tx2"/>
                </a:solidFill>
                <a:latin typeface="Calibri" panose="020F0502020204030204" pitchFamily="34" charset="0"/>
              </a:rPr>
              <a:t>waves</a:t>
            </a:r>
            <a:r>
              <a:rPr lang="en-GB" sz="1850" b="1" dirty="0">
                <a:solidFill>
                  <a:schemeClr val="tx2"/>
                </a:solidFill>
                <a:latin typeface="Calibri" panose="020F0502020204030204" pitchFamily="34" charset="0"/>
              </a:rPr>
              <a:t> </a:t>
            </a:r>
            <a:r>
              <a:rPr lang="en-GB" sz="1850" b="1" dirty="0" smtClean="0">
                <a:solidFill>
                  <a:schemeClr val="tx2"/>
                </a:solidFill>
                <a:latin typeface="Calibri" panose="020F0502020204030204" pitchFamily="34" charset="0"/>
              </a:rPr>
              <a:t>during the cardiac cycle.</a:t>
            </a:r>
            <a:endParaRPr lang="en-GB" sz="1850" b="1" dirty="0">
              <a:solidFill>
                <a:schemeClr val="tx2"/>
              </a:solidFill>
              <a:latin typeface="Calibri" panose="020F0502020204030204" pitchFamily="34" charset="0"/>
            </a:endParaRPr>
          </a:p>
        </p:txBody>
      </p:sp>
      <p:sp>
        <p:nvSpPr>
          <p:cNvPr id="7172" name="Text Box 4"/>
          <p:cNvSpPr txBox="1">
            <a:spLocks noChangeArrowheads="1"/>
          </p:cNvSpPr>
          <p:nvPr/>
        </p:nvSpPr>
        <p:spPr bwMode="auto">
          <a:xfrm>
            <a:off x="266700" y="990600"/>
            <a:ext cx="990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2400" b="1" dirty="0">
                <a:solidFill>
                  <a:srgbClr val="FF99FF"/>
                </a:solidFill>
                <a:latin typeface="Calibri" panose="020F0502020204030204" pitchFamily="34" charset="0"/>
              </a:rPr>
              <a:t>After reviewing the PowerPoint </a:t>
            </a:r>
            <a:r>
              <a:rPr lang="en-US" altLang="en-US" sz="2400" b="1" dirty="0" smtClean="0">
                <a:solidFill>
                  <a:srgbClr val="FF99FF"/>
                </a:solidFill>
                <a:latin typeface="Calibri" panose="020F0502020204030204" pitchFamily="34" charset="0"/>
              </a:rPr>
              <a:t>presentation </a:t>
            </a:r>
            <a:r>
              <a:rPr lang="en-US" altLang="en-US" sz="2400" b="1" dirty="0">
                <a:solidFill>
                  <a:srgbClr val="FF99FF"/>
                </a:solidFill>
                <a:latin typeface="Calibri" panose="020F0502020204030204" pitchFamily="34" charset="0"/>
              </a:rPr>
              <a:t>and </a:t>
            </a:r>
            <a:r>
              <a:rPr lang="en-US" altLang="en-US" sz="2400" b="1" dirty="0" smtClean="0">
                <a:solidFill>
                  <a:srgbClr val="FF99FF"/>
                </a:solidFill>
                <a:latin typeface="Calibri" panose="020F0502020204030204" pitchFamily="34" charset="0"/>
              </a:rPr>
              <a:t>the associated learning resources, </a:t>
            </a:r>
            <a:r>
              <a:rPr lang="en-US" altLang="en-US" sz="2400" b="1" dirty="0">
                <a:solidFill>
                  <a:srgbClr val="FF99FF"/>
                </a:solidFill>
                <a:latin typeface="Calibri" panose="020F0502020204030204" pitchFamily="34" charset="0"/>
              </a:rPr>
              <a:t>the student should be able to:</a:t>
            </a:r>
            <a:r>
              <a:rPr lang="en-US" altLang="en-US" sz="2400" dirty="0">
                <a:solidFill>
                  <a:srgbClr val="FF99FF"/>
                </a:solidFill>
                <a:latin typeface="Calibri" panose="020F0502020204030204" pitchFamily="34" charset="0"/>
              </a:rPr>
              <a:t> </a:t>
            </a:r>
            <a:endParaRPr lang="en-US" altLang="en-US" sz="2400" i="1" dirty="0">
              <a:solidFill>
                <a:srgbClr val="FF99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4991100" y="152400"/>
            <a:ext cx="5257800" cy="381000"/>
          </a:xfrm>
          <a:prstGeom prst="rect">
            <a:avLst/>
          </a:prstGeom>
          <a:noFill/>
          <a:ln w="9525">
            <a:noFill/>
            <a:miter lim="800000"/>
            <a:headEnd/>
            <a:tailEnd/>
          </a:ln>
          <a:effectLst/>
        </p:spPr>
        <p:txBody>
          <a:bodyPr lIns="92075" tIns="46038" rIns="92075" bIns="46038" anchor="ctr"/>
          <a:lstStyle/>
          <a:p>
            <a:pPr algn="ctr">
              <a:defRPr/>
            </a:pPr>
            <a:r>
              <a:rPr lang="en-US" sz="2400" b="1" dirty="0" smtClean="0">
                <a:solidFill>
                  <a:schemeClr val="tx2"/>
                </a:solidFill>
                <a:effectLst>
                  <a:outerShdw blurRad="38100" dist="38100" dir="2700000" algn="tl">
                    <a:srgbClr val="000000"/>
                  </a:outerShdw>
                </a:effectLst>
                <a:latin typeface="Calibri" panose="020F0502020204030204" pitchFamily="34" charset="0"/>
                <a:cs typeface="Times New Roman" pitchFamily="18" charset="0"/>
              </a:rPr>
              <a:t>Slow (reduced) ejection phase</a:t>
            </a:r>
            <a:r>
              <a:rPr lang="en-US" sz="4400" dirty="0" smtClean="0">
                <a:solidFill>
                  <a:schemeClr val="tx2"/>
                </a:solidFill>
                <a:effectLst>
                  <a:outerShdw blurRad="38100" dist="38100" dir="2700000" algn="tl">
                    <a:srgbClr val="000000"/>
                  </a:outerShdw>
                </a:effectLst>
                <a:latin typeface="Calibri" panose="020F0502020204030204" pitchFamily="34" charset="0"/>
              </a:rPr>
              <a:t> </a:t>
            </a:r>
            <a:endParaRPr lang="en-US" sz="4400" dirty="0">
              <a:solidFill>
                <a:schemeClr val="tx2"/>
              </a:solidFill>
              <a:effectLst>
                <a:outerShdw blurRad="38100" dist="38100" dir="2700000" algn="tl">
                  <a:srgbClr val="000000"/>
                </a:outerShdw>
              </a:effectLst>
              <a:latin typeface="Calibri" panose="020F0502020204030204" pitchFamily="34" charset="0"/>
            </a:endParaRPr>
          </a:p>
        </p:txBody>
      </p:sp>
      <p:sp>
        <p:nvSpPr>
          <p:cNvPr id="12291" name="Text Box 3"/>
          <p:cNvSpPr txBox="1">
            <a:spLocks noChangeArrowheads="1"/>
          </p:cNvSpPr>
          <p:nvPr/>
        </p:nvSpPr>
        <p:spPr bwMode="auto">
          <a:xfrm>
            <a:off x="4991100" y="630972"/>
            <a:ext cx="51435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Clr>
                <a:srgbClr val="99FF33"/>
              </a:buClr>
              <a:buFont typeface="Wingdings" panose="05000000000000000000" pitchFamily="2" charset="2"/>
              <a:buBlip>
                <a:blip r:embed="rId3"/>
              </a:buBlip>
            </a:pPr>
            <a:r>
              <a:rPr lang="en-US" sz="2200" b="1" dirty="0" smtClean="0">
                <a:solidFill>
                  <a:srgbClr val="00FFFF"/>
                </a:solidFill>
                <a:latin typeface="Calibri" panose="020F0502020204030204" pitchFamily="34" charset="0"/>
                <a:cs typeface="Calibri" pitchFamily="34" charset="0"/>
              </a:rPr>
              <a:t>This is the last phase of ventricular systole.</a:t>
            </a:r>
          </a:p>
          <a:p>
            <a:pPr>
              <a:buClr>
                <a:srgbClr val="99FF33"/>
              </a:buClr>
              <a:buFont typeface="Wingdings" panose="05000000000000000000" pitchFamily="2" charset="2"/>
              <a:buBlip>
                <a:blip r:embed="rId3"/>
              </a:buBlip>
            </a:pPr>
            <a:r>
              <a:rPr lang="en-US" sz="2200" b="1" dirty="0" smtClean="0">
                <a:solidFill>
                  <a:srgbClr val="00B0F0"/>
                </a:solidFill>
                <a:latin typeface="Calibri" panose="020F0502020204030204" pitchFamily="34" charset="0"/>
                <a:cs typeface="Calibri" pitchFamily="34" charset="0"/>
              </a:rPr>
              <a:t>Ejection </a:t>
            </a:r>
            <a:r>
              <a:rPr lang="en-US" sz="2200" b="1" dirty="0">
                <a:solidFill>
                  <a:srgbClr val="00B0F0"/>
                </a:solidFill>
                <a:latin typeface="Calibri" panose="020F0502020204030204" pitchFamily="34" charset="0"/>
                <a:cs typeface="Calibri" pitchFamily="34" charset="0"/>
              </a:rPr>
              <a:t>is </a:t>
            </a:r>
            <a:r>
              <a:rPr lang="en-US" sz="2200" b="1" dirty="0" smtClean="0">
                <a:solidFill>
                  <a:srgbClr val="00B0F0"/>
                </a:solidFill>
                <a:latin typeface="Calibri" panose="020F0502020204030204" pitchFamily="34" charset="0"/>
                <a:cs typeface="Calibri" pitchFamily="34" charset="0"/>
              </a:rPr>
              <a:t>slow → ventricular volume ↓ more slowly.</a:t>
            </a:r>
          </a:p>
          <a:p>
            <a:pPr>
              <a:buClr>
                <a:srgbClr val="99FF33"/>
              </a:buClr>
              <a:buFont typeface="Wingdings" panose="05000000000000000000" pitchFamily="2" charset="2"/>
              <a:buBlip>
                <a:blip r:embed="rId3"/>
              </a:buBlip>
            </a:pPr>
            <a:r>
              <a:rPr lang="en-US" sz="2200" b="1" dirty="0">
                <a:solidFill>
                  <a:srgbClr val="00B0F0"/>
                </a:solidFill>
                <a:latin typeface="Calibri" panose="020F0502020204030204" pitchFamily="34" charset="0"/>
                <a:cs typeface="Calibri" pitchFamily="34" charset="0"/>
              </a:rPr>
              <a:t> </a:t>
            </a:r>
            <a:r>
              <a:rPr lang="en-US" sz="2200" b="1" dirty="0" smtClean="0">
                <a:solidFill>
                  <a:srgbClr val="00B0F0"/>
                </a:solidFill>
                <a:latin typeface="Calibri" pitchFamily="34" charset="0"/>
                <a:cs typeface="Calibri" pitchFamily="34" charset="0"/>
              </a:rPr>
              <a:t>≈ 25% of SV is ejected during this phase.</a:t>
            </a:r>
          </a:p>
          <a:p>
            <a:pPr>
              <a:buClr>
                <a:srgbClr val="99FF33"/>
              </a:buClr>
              <a:buFont typeface="Wingdings" panose="05000000000000000000" pitchFamily="2" charset="2"/>
              <a:buBlip>
                <a:blip r:embed="rId3"/>
              </a:buBlip>
            </a:pPr>
            <a:r>
              <a:rPr lang="en-US" altLang="en-US" sz="2200" b="1" dirty="0">
                <a:solidFill>
                  <a:srgbClr val="00FFFF"/>
                </a:solidFill>
                <a:latin typeface="Calibri" panose="020F0502020204030204" pitchFamily="34" charset="0"/>
                <a:cs typeface="Calibri" pitchFamily="34" charset="0"/>
              </a:rPr>
              <a:t> </a:t>
            </a:r>
            <a:r>
              <a:rPr lang="en-US" sz="2200" b="1" dirty="0">
                <a:solidFill>
                  <a:srgbClr val="FF66FF"/>
                </a:solidFill>
                <a:latin typeface="Calibri" panose="020F0502020204030204" pitchFamily="34" charset="0"/>
                <a:cs typeface="Calibri" pitchFamily="34" charset="0"/>
              </a:rPr>
              <a:t>The </a:t>
            </a:r>
            <a:r>
              <a:rPr lang="en-US" sz="2200" b="1" dirty="0" err="1">
                <a:solidFill>
                  <a:srgbClr val="FF66FF"/>
                </a:solidFill>
                <a:latin typeface="Calibri" panose="020F0502020204030204" pitchFamily="34" charset="0"/>
                <a:cs typeface="Calibri" pitchFamily="34" charset="0"/>
              </a:rPr>
              <a:t>intraventricular</a:t>
            </a:r>
            <a:r>
              <a:rPr lang="en-US" sz="2200" b="1" dirty="0">
                <a:solidFill>
                  <a:srgbClr val="FF66FF"/>
                </a:solidFill>
                <a:latin typeface="Calibri" panose="020F0502020204030204" pitchFamily="34" charset="0"/>
                <a:cs typeface="Calibri" pitchFamily="34" charset="0"/>
              </a:rPr>
              <a:t> pressure </a:t>
            </a:r>
            <a:r>
              <a:rPr lang="en-US" sz="2200" b="1" dirty="0" smtClean="0">
                <a:solidFill>
                  <a:srgbClr val="FF66FF"/>
                </a:solidFill>
                <a:latin typeface="Calibri" panose="020F0502020204030204" pitchFamily="34" charset="0"/>
                <a:cs typeface="Calibri" pitchFamily="34" charset="0"/>
              </a:rPr>
              <a:t>declines </a:t>
            </a:r>
            <a:r>
              <a:rPr lang="en-US" sz="2200" b="1" dirty="0">
                <a:solidFill>
                  <a:srgbClr val="FF66FF"/>
                </a:solidFill>
                <a:latin typeface="Calibri" panose="020F0502020204030204" pitchFamily="34" charset="0"/>
                <a:cs typeface="Calibri" pitchFamily="34" charset="0"/>
              </a:rPr>
              <a:t>somewhat before ventricular systole </a:t>
            </a:r>
            <a:r>
              <a:rPr lang="en-US" sz="2200" b="1" dirty="0" smtClean="0">
                <a:solidFill>
                  <a:srgbClr val="FF66FF"/>
                </a:solidFill>
                <a:latin typeface="Calibri" panose="020F0502020204030204" pitchFamily="34" charset="0"/>
                <a:cs typeface="Calibri" pitchFamily="34" charset="0"/>
              </a:rPr>
              <a:t>ends.</a:t>
            </a:r>
            <a:endParaRPr lang="en-GB" sz="2200" b="1" dirty="0">
              <a:solidFill>
                <a:srgbClr val="FF66FF"/>
              </a:solidFill>
              <a:latin typeface="Calibri" panose="020F0502020204030204" pitchFamily="34" charset="0"/>
              <a:cs typeface="Calibri" pitchFamily="34" charset="0"/>
            </a:endParaRPr>
          </a:p>
          <a:p>
            <a:pPr>
              <a:buClr>
                <a:srgbClr val="99FF33"/>
              </a:buClr>
              <a:buFont typeface="Wingdings" panose="05000000000000000000" pitchFamily="2" charset="2"/>
              <a:buBlip>
                <a:blip r:embed="rId3"/>
              </a:buBlip>
            </a:pPr>
            <a:r>
              <a:rPr lang="en-US" sz="2200" b="1" dirty="0" smtClean="0">
                <a:solidFill>
                  <a:srgbClr val="FFFF00"/>
                </a:solidFill>
                <a:latin typeface="Calibri" pitchFamily="34" charset="0"/>
                <a:cs typeface="Calibri" pitchFamily="34" charset="0"/>
              </a:rPr>
              <a:t> Aortic valve </a:t>
            </a:r>
            <a:r>
              <a:rPr lang="en-US" sz="2200" b="1" dirty="0">
                <a:solidFill>
                  <a:srgbClr val="FFFF00"/>
                </a:solidFill>
                <a:latin typeface="Calibri" pitchFamily="34" charset="0"/>
                <a:cs typeface="Calibri" pitchFamily="34" charset="0"/>
              </a:rPr>
              <a:t>closes at the end of this phase, as a result of: </a:t>
            </a:r>
            <a:endParaRPr lang="en-US" sz="2200" b="1" dirty="0" smtClean="0">
              <a:solidFill>
                <a:srgbClr val="FFFF00"/>
              </a:solidFill>
              <a:latin typeface="Calibri" pitchFamily="34" charset="0"/>
              <a:cs typeface="Calibri" pitchFamily="34" charset="0"/>
            </a:endParaRPr>
          </a:p>
          <a:p>
            <a:pPr lvl="1">
              <a:buClr>
                <a:srgbClr val="99FF33"/>
              </a:buClr>
              <a:buFont typeface="Wingdings" panose="05000000000000000000" pitchFamily="2" charset="2"/>
              <a:buBlip>
                <a:blip r:embed="rId3"/>
              </a:buBlip>
            </a:pPr>
            <a:r>
              <a:rPr lang="en-US" sz="2200" b="1" dirty="0" smtClean="0">
                <a:solidFill>
                  <a:srgbClr val="FFFF00"/>
                </a:solidFill>
                <a:latin typeface="Calibri"/>
                <a:cs typeface="Calibri"/>
              </a:rPr>
              <a:t>↓</a:t>
            </a:r>
            <a:r>
              <a:rPr lang="en-US" sz="2200" b="1" dirty="0" smtClean="0">
                <a:solidFill>
                  <a:srgbClr val="FFFF00"/>
                </a:solidFill>
                <a:latin typeface="Calibri" pitchFamily="34" charset="0"/>
                <a:cs typeface="Calibri" pitchFamily="34" charset="0"/>
              </a:rPr>
              <a:t> </a:t>
            </a:r>
            <a:r>
              <a:rPr lang="en-US" sz="2200" b="1" dirty="0">
                <a:solidFill>
                  <a:srgbClr val="FFFF00"/>
                </a:solidFill>
                <a:latin typeface="Calibri" pitchFamily="34" charset="0"/>
                <a:cs typeface="Calibri" pitchFamily="34" charset="0"/>
              </a:rPr>
              <a:t>Ventricular pressure &lt; aortic </a:t>
            </a:r>
            <a:r>
              <a:rPr lang="en-US" sz="2200" b="1" dirty="0" smtClean="0">
                <a:solidFill>
                  <a:srgbClr val="FFFF00"/>
                </a:solidFill>
                <a:latin typeface="Calibri" pitchFamily="34" charset="0"/>
                <a:cs typeface="Calibri" pitchFamily="34" charset="0"/>
              </a:rPr>
              <a:t>pressure</a:t>
            </a:r>
          </a:p>
          <a:p>
            <a:pPr lvl="1">
              <a:buClr>
                <a:srgbClr val="99FF33"/>
              </a:buClr>
              <a:buFont typeface="Wingdings" panose="05000000000000000000" pitchFamily="2" charset="2"/>
              <a:buBlip>
                <a:blip r:embed="rId3"/>
              </a:buBlip>
            </a:pPr>
            <a:r>
              <a:rPr lang="en-US" sz="2200" b="1" dirty="0" smtClean="0">
                <a:solidFill>
                  <a:srgbClr val="FFFF00"/>
                </a:solidFill>
                <a:latin typeface="Calibri" pitchFamily="34" charset="0"/>
                <a:cs typeface="Calibri" pitchFamily="34" charset="0"/>
              </a:rPr>
              <a:t>when </a:t>
            </a:r>
            <a:r>
              <a:rPr lang="en-US" sz="2200" b="1" dirty="0">
                <a:solidFill>
                  <a:srgbClr val="FFFF00"/>
                </a:solidFill>
                <a:latin typeface="Calibri" pitchFamily="34" charset="0"/>
                <a:cs typeface="Calibri" pitchFamily="34" charset="0"/>
              </a:rPr>
              <a:t>LV pressure 110 mmHg (Aortic back pressure) </a:t>
            </a:r>
          </a:p>
          <a:p>
            <a:pPr>
              <a:buClr>
                <a:srgbClr val="99FF33"/>
              </a:buClr>
              <a:buFont typeface="Wingdings" panose="05000000000000000000" pitchFamily="2" charset="2"/>
              <a:buBlip>
                <a:blip r:embed="rId3"/>
              </a:buBlip>
            </a:pPr>
            <a:endParaRPr lang="en-GB" altLang="en-US" sz="2200" b="1" dirty="0">
              <a:solidFill>
                <a:srgbClr val="FF66FF"/>
              </a:solidFill>
              <a:latin typeface="Calibri" panose="020F0502020204030204" pitchFamily="34" charset="0"/>
              <a:cs typeface="Calibri" pitchFamily="34" charset="0"/>
            </a:endParaRPr>
          </a:p>
        </p:txBody>
      </p:sp>
      <p:sp>
        <p:nvSpPr>
          <p:cNvPr id="12292" name="Rectangle 4"/>
          <p:cNvSpPr>
            <a:spLocks noChangeArrowheads="1"/>
          </p:cNvSpPr>
          <p:nvPr/>
        </p:nvSpPr>
        <p:spPr bwMode="auto">
          <a:xfrm>
            <a:off x="4115967" y="5289797"/>
            <a:ext cx="157658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b="1" dirty="0">
                <a:solidFill>
                  <a:srgbClr val="FAFD00"/>
                </a:solidFill>
                <a:latin typeface="Calibri" panose="020F0502020204030204" pitchFamily="34" charset="0"/>
              </a:rPr>
              <a:t>venous pulse</a:t>
            </a:r>
          </a:p>
        </p:txBody>
      </p:sp>
      <p:sp>
        <p:nvSpPr>
          <p:cNvPr id="12293" name="Line 5"/>
          <p:cNvSpPr>
            <a:spLocks noChangeShapeType="1"/>
          </p:cNvSpPr>
          <p:nvPr/>
        </p:nvSpPr>
        <p:spPr bwMode="auto">
          <a:xfrm>
            <a:off x="2041525" y="719138"/>
            <a:ext cx="0" cy="173355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4" name="Line 6"/>
          <p:cNvSpPr>
            <a:spLocks noChangeShapeType="1"/>
          </p:cNvSpPr>
          <p:nvPr/>
        </p:nvSpPr>
        <p:spPr bwMode="auto">
          <a:xfrm>
            <a:off x="1954213" y="7191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5" name="Line 7"/>
          <p:cNvSpPr>
            <a:spLocks noChangeShapeType="1"/>
          </p:cNvSpPr>
          <p:nvPr/>
        </p:nvSpPr>
        <p:spPr bwMode="auto">
          <a:xfrm>
            <a:off x="1954213" y="10080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6" name="Line 8"/>
          <p:cNvSpPr>
            <a:spLocks noChangeShapeType="1"/>
          </p:cNvSpPr>
          <p:nvPr/>
        </p:nvSpPr>
        <p:spPr bwMode="auto">
          <a:xfrm>
            <a:off x="1954213" y="1295400"/>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7" name="Line 9"/>
          <p:cNvSpPr>
            <a:spLocks noChangeShapeType="1"/>
          </p:cNvSpPr>
          <p:nvPr/>
        </p:nvSpPr>
        <p:spPr bwMode="auto">
          <a:xfrm>
            <a:off x="1954213" y="158591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8" name="Line 10"/>
          <p:cNvSpPr>
            <a:spLocks noChangeShapeType="1"/>
          </p:cNvSpPr>
          <p:nvPr/>
        </p:nvSpPr>
        <p:spPr bwMode="auto">
          <a:xfrm>
            <a:off x="1954213" y="18748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9" name="Line 11"/>
          <p:cNvSpPr>
            <a:spLocks noChangeShapeType="1"/>
          </p:cNvSpPr>
          <p:nvPr/>
        </p:nvSpPr>
        <p:spPr bwMode="auto">
          <a:xfrm>
            <a:off x="1954213" y="21637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00" name="Line 12"/>
          <p:cNvSpPr>
            <a:spLocks noChangeShapeType="1"/>
          </p:cNvSpPr>
          <p:nvPr/>
        </p:nvSpPr>
        <p:spPr bwMode="auto">
          <a:xfrm>
            <a:off x="1954213" y="245268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01" name="Rectangle 13"/>
          <p:cNvSpPr>
            <a:spLocks noChangeArrowheads="1"/>
          </p:cNvSpPr>
          <p:nvPr/>
        </p:nvSpPr>
        <p:spPr bwMode="auto">
          <a:xfrm>
            <a:off x="1390650" y="687388"/>
            <a:ext cx="741363" cy="19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53000"/>
              </a:lnSpc>
              <a:spcBef>
                <a:spcPct val="8000"/>
              </a:spcBef>
            </a:pPr>
            <a:r>
              <a:rPr lang="en-GB" altLang="en-US">
                <a:solidFill>
                  <a:srgbClr val="FAFD00"/>
                </a:solidFill>
                <a:latin typeface="Calibri" panose="020F0502020204030204" pitchFamily="34" charset="0"/>
              </a:rPr>
              <a:t>120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a:t>
            </a:r>
          </a:p>
          <a:p>
            <a:pPr>
              <a:lnSpc>
                <a:spcPct val="53000"/>
              </a:lnSpc>
              <a:spcBef>
                <a:spcPct val="8000"/>
              </a:spcBef>
            </a:pPr>
            <a:r>
              <a:rPr lang="en-GB" altLang="en-US">
                <a:solidFill>
                  <a:srgbClr val="FAFD00"/>
                </a:solidFill>
                <a:latin typeface="Calibri" panose="020F0502020204030204" pitchFamily="34" charset="0"/>
              </a:rPr>
              <a:t>  80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40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0</a:t>
            </a:r>
          </a:p>
        </p:txBody>
      </p:sp>
      <p:grpSp>
        <p:nvGrpSpPr>
          <p:cNvPr id="12302" name="Group 14"/>
          <p:cNvGrpSpPr>
            <a:grpSpLocks/>
          </p:cNvGrpSpPr>
          <p:nvPr/>
        </p:nvGrpSpPr>
        <p:grpSpPr bwMode="auto">
          <a:xfrm>
            <a:off x="1954213" y="3676650"/>
            <a:ext cx="87312" cy="1000125"/>
            <a:chOff x="1231" y="2316"/>
            <a:chExt cx="55" cy="630"/>
          </a:xfrm>
        </p:grpSpPr>
        <p:sp>
          <p:nvSpPr>
            <p:cNvPr id="12353" name="Line 15"/>
            <p:cNvSpPr>
              <a:spLocks noChangeShapeType="1"/>
            </p:cNvSpPr>
            <p:nvPr/>
          </p:nvSpPr>
          <p:spPr bwMode="auto">
            <a:xfrm>
              <a:off x="1286" y="2316"/>
              <a:ext cx="0" cy="63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54" name="Line 16"/>
            <p:cNvSpPr>
              <a:spLocks noChangeShapeType="1"/>
            </p:cNvSpPr>
            <p:nvPr/>
          </p:nvSpPr>
          <p:spPr bwMode="auto">
            <a:xfrm>
              <a:off x="1231" y="231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55" name="Line 17"/>
            <p:cNvSpPr>
              <a:spLocks noChangeShapeType="1"/>
            </p:cNvSpPr>
            <p:nvPr/>
          </p:nvSpPr>
          <p:spPr bwMode="auto">
            <a:xfrm>
              <a:off x="1231" y="294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12303" name="Rectangle 18"/>
          <p:cNvSpPr>
            <a:spLocks noChangeArrowheads="1"/>
          </p:cNvSpPr>
          <p:nvPr/>
        </p:nvSpPr>
        <p:spPr bwMode="auto">
          <a:xfrm>
            <a:off x="1403350" y="3563938"/>
            <a:ext cx="581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rPr>
              <a:t>140</a:t>
            </a:r>
          </a:p>
          <a:p>
            <a:endParaRPr lang="en-GB" altLang="en-US">
              <a:solidFill>
                <a:srgbClr val="FAFD00"/>
              </a:solidFill>
              <a:latin typeface="Calibri" panose="020F0502020204030204" pitchFamily="34" charset="0"/>
            </a:endParaRPr>
          </a:p>
          <a:p>
            <a:endParaRPr lang="en-GB" altLang="en-US">
              <a:solidFill>
                <a:srgbClr val="FAFD00"/>
              </a:solidFill>
              <a:latin typeface="Calibri" panose="020F0502020204030204" pitchFamily="34" charset="0"/>
            </a:endParaRPr>
          </a:p>
          <a:p>
            <a:r>
              <a:rPr lang="en-GB" altLang="en-US">
                <a:solidFill>
                  <a:srgbClr val="FAFD00"/>
                </a:solidFill>
                <a:latin typeface="Calibri" panose="020F0502020204030204" pitchFamily="34" charset="0"/>
              </a:rPr>
              <a:t> 70</a:t>
            </a:r>
          </a:p>
        </p:txBody>
      </p:sp>
      <p:sp>
        <p:nvSpPr>
          <p:cNvPr id="12304" name="Rectangle 19"/>
          <p:cNvSpPr>
            <a:spLocks noChangeArrowheads="1"/>
          </p:cNvSpPr>
          <p:nvPr/>
        </p:nvSpPr>
        <p:spPr bwMode="auto">
          <a:xfrm>
            <a:off x="4119582" y="4865934"/>
            <a:ext cx="157094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b="1" dirty="0">
                <a:solidFill>
                  <a:srgbClr val="FAFD00"/>
                </a:solidFill>
                <a:latin typeface="Calibri" panose="020F0502020204030204" pitchFamily="34" charset="0"/>
              </a:rPr>
              <a:t>heart sounds</a:t>
            </a:r>
          </a:p>
        </p:txBody>
      </p:sp>
      <p:sp>
        <p:nvSpPr>
          <p:cNvPr id="12305" name="Rectangle 20"/>
          <p:cNvSpPr>
            <a:spLocks noChangeArrowheads="1"/>
          </p:cNvSpPr>
          <p:nvPr/>
        </p:nvSpPr>
        <p:spPr bwMode="auto">
          <a:xfrm>
            <a:off x="303728" y="1138238"/>
            <a:ext cx="1081644"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Pressure</a:t>
            </a:r>
          </a:p>
          <a:p>
            <a:pPr algn="ctr"/>
            <a:r>
              <a:rPr lang="en-GB" altLang="en-US">
                <a:solidFill>
                  <a:srgbClr val="FAFD00"/>
                </a:solidFill>
                <a:latin typeface="Calibri" panose="020F0502020204030204" pitchFamily="34" charset="0"/>
              </a:rPr>
              <a:t>mm Hg</a:t>
            </a:r>
          </a:p>
        </p:txBody>
      </p:sp>
      <p:sp>
        <p:nvSpPr>
          <p:cNvPr id="12306" name="Rectangle 21"/>
          <p:cNvSpPr>
            <a:spLocks noChangeArrowheads="1"/>
          </p:cNvSpPr>
          <p:nvPr/>
        </p:nvSpPr>
        <p:spPr bwMode="auto">
          <a:xfrm>
            <a:off x="52618" y="3892550"/>
            <a:ext cx="1344151"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Ventricular</a:t>
            </a:r>
          </a:p>
          <a:p>
            <a:pPr algn="ctr"/>
            <a:r>
              <a:rPr lang="en-GB" altLang="en-US">
                <a:solidFill>
                  <a:srgbClr val="FAFD00"/>
                </a:solidFill>
                <a:latin typeface="Calibri" panose="020F0502020204030204" pitchFamily="34" charset="0"/>
              </a:rPr>
              <a:t>volume, ml</a:t>
            </a:r>
          </a:p>
        </p:txBody>
      </p:sp>
      <p:pic>
        <p:nvPicPr>
          <p:cNvPr id="12307" name="Picture 22"/>
          <p:cNvPicPr>
            <a:picLocks noChangeArrowheads="1"/>
          </p:cNvPicPr>
          <p:nvPr/>
        </p:nvPicPr>
        <p:blipFill>
          <a:blip r:embed="rId4">
            <a:extLst>
              <a:ext uri="{28A0092B-C50C-407E-A947-70E740481C1C}">
                <a14:useLocalDpi xmlns:a14="http://schemas.microsoft.com/office/drawing/2010/main" val="0"/>
              </a:ext>
            </a:extLst>
          </a:blip>
          <a:srcRect r="50513"/>
          <a:stretch>
            <a:fillRect/>
          </a:stretch>
        </p:blipFill>
        <p:spPr bwMode="auto">
          <a:xfrm>
            <a:off x="2278063" y="393700"/>
            <a:ext cx="1836737"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308" name="Rectangle 23"/>
          <p:cNvSpPr>
            <a:spLocks noChangeArrowheads="1"/>
          </p:cNvSpPr>
          <p:nvPr/>
        </p:nvSpPr>
        <p:spPr bwMode="auto">
          <a:xfrm>
            <a:off x="4198616" y="5850855"/>
            <a:ext cx="60067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b="1" dirty="0">
                <a:solidFill>
                  <a:srgbClr val="FAFD00"/>
                </a:solidFill>
                <a:latin typeface="Calibri" panose="020F0502020204030204" pitchFamily="34" charset="0"/>
              </a:rPr>
              <a:t>ECG</a:t>
            </a:r>
          </a:p>
        </p:txBody>
      </p:sp>
      <p:sp>
        <p:nvSpPr>
          <p:cNvPr id="12309" name="Line 24"/>
          <p:cNvSpPr>
            <a:spLocks noChangeShapeType="1"/>
          </p:cNvSpPr>
          <p:nvPr/>
        </p:nvSpPr>
        <p:spPr bwMode="auto">
          <a:xfrm>
            <a:off x="3009900" y="381000"/>
            <a:ext cx="0" cy="60071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10" name="Line 25"/>
          <p:cNvSpPr>
            <a:spLocks noChangeShapeType="1"/>
          </p:cNvSpPr>
          <p:nvPr/>
        </p:nvSpPr>
        <p:spPr bwMode="auto">
          <a:xfrm>
            <a:off x="2520950" y="6400800"/>
            <a:ext cx="385762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11" name="Line 26"/>
          <p:cNvSpPr>
            <a:spLocks noChangeShapeType="1"/>
          </p:cNvSpPr>
          <p:nvPr/>
        </p:nvSpPr>
        <p:spPr bwMode="auto">
          <a:xfrm>
            <a:off x="3582988" y="393700"/>
            <a:ext cx="0" cy="6007100"/>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12" name="Rectangle 27"/>
          <p:cNvSpPr>
            <a:spLocks noChangeArrowheads="1"/>
          </p:cNvSpPr>
          <p:nvPr/>
        </p:nvSpPr>
        <p:spPr bwMode="auto">
          <a:xfrm>
            <a:off x="2527300" y="4997450"/>
            <a:ext cx="301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a</a:t>
            </a:r>
          </a:p>
        </p:txBody>
      </p:sp>
      <p:sp>
        <p:nvSpPr>
          <p:cNvPr id="12313" name="Rectangle 28"/>
          <p:cNvSpPr>
            <a:spLocks noChangeArrowheads="1"/>
          </p:cNvSpPr>
          <p:nvPr/>
        </p:nvSpPr>
        <p:spPr bwMode="auto">
          <a:xfrm>
            <a:off x="3086100" y="4997450"/>
            <a:ext cx="26770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dirty="0">
                <a:solidFill>
                  <a:schemeClr val="bg2"/>
                </a:solidFill>
                <a:latin typeface="Calibri" panose="020F0502020204030204" pitchFamily="34" charset="0"/>
              </a:rPr>
              <a:t>c</a:t>
            </a:r>
          </a:p>
        </p:txBody>
      </p:sp>
      <p:sp>
        <p:nvSpPr>
          <p:cNvPr id="12314" name="Rectangle 29"/>
          <p:cNvSpPr>
            <a:spLocks noChangeArrowheads="1"/>
          </p:cNvSpPr>
          <p:nvPr/>
        </p:nvSpPr>
        <p:spPr bwMode="auto">
          <a:xfrm>
            <a:off x="2720975" y="5559425"/>
            <a:ext cx="3000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R</a:t>
            </a:r>
          </a:p>
        </p:txBody>
      </p:sp>
      <p:sp>
        <p:nvSpPr>
          <p:cNvPr id="12315" name="Rectangle 30"/>
          <p:cNvSpPr>
            <a:spLocks noChangeArrowheads="1"/>
          </p:cNvSpPr>
          <p:nvPr/>
        </p:nvSpPr>
        <p:spPr bwMode="auto">
          <a:xfrm>
            <a:off x="2625725" y="6108700"/>
            <a:ext cx="317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Q</a:t>
            </a:r>
          </a:p>
        </p:txBody>
      </p:sp>
      <p:sp>
        <p:nvSpPr>
          <p:cNvPr id="12316" name="Rectangle 31"/>
          <p:cNvSpPr>
            <a:spLocks noChangeArrowheads="1"/>
          </p:cNvSpPr>
          <p:nvPr/>
        </p:nvSpPr>
        <p:spPr bwMode="auto">
          <a:xfrm>
            <a:off x="2986088" y="6091238"/>
            <a:ext cx="279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S</a:t>
            </a:r>
          </a:p>
        </p:txBody>
      </p:sp>
      <p:sp>
        <p:nvSpPr>
          <p:cNvPr id="12317" name="Rectangle 32"/>
          <p:cNvSpPr>
            <a:spLocks noChangeArrowheads="1"/>
          </p:cNvSpPr>
          <p:nvPr/>
        </p:nvSpPr>
        <p:spPr bwMode="auto">
          <a:xfrm>
            <a:off x="2338388" y="5830888"/>
            <a:ext cx="292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P</a:t>
            </a:r>
          </a:p>
        </p:txBody>
      </p:sp>
      <p:sp>
        <p:nvSpPr>
          <p:cNvPr id="12318" name="Rectangle 33"/>
          <p:cNvSpPr>
            <a:spLocks noChangeArrowheads="1"/>
          </p:cNvSpPr>
          <p:nvPr/>
        </p:nvSpPr>
        <p:spPr bwMode="auto">
          <a:xfrm>
            <a:off x="3683000" y="5830888"/>
            <a:ext cx="28213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tx1"/>
                </a:solidFill>
                <a:latin typeface="Calibri" panose="020F0502020204030204" pitchFamily="34" charset="0"/>
              </a:rPr>
              <a:t>T</a:t>
            </a:r>
          </a:p>
        </p:txBody>
      </p:sp>
      <p:sp>
        <p:nvSpPr>
          <p:cNvPr id="12319" name="Rectangle 34"/>
          <p:cNvSpPr>
            <a:spLocks noChangeArrowheads="1"/>
          </p:cNvSpPr>
          <p:nvPr/>
        </p:nvSpPr>
        <p:spPr bwMode="auto">
          <a:xfrm>
            <a:off x="2914650" y="4665663"/>
            <a:ext cx="28693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dirty="0">
                <a:solidFill>
                  <a:srgbClr val="0000CC"/>
                </a:solidFill>
                <a:latin typeface="Calibri" panose="020F0502020204030204" pitchFamily="34" charset="0"/>
              </a:rPr>
              <a:t>1</a:t>
            </a:r>
          </a:p>
        </p:txBody>
      </p:sp>
      <p:sp>
        <p:nvSpPr>
          <p:cNvPr id="12320" name="Rectangle 35"/>
          <p:cNvSpPr>
            <a:spLocks noChangeArrowheads="1"/>
          </p:cNvSpPr>
          <p:nvPr/>
        </p:nvSpPr>
        <p:spPr bwMode="auto">
          <a:xfrm>
            <a:off x="3875088" y="4721225"/>
            <a:ext cx="2873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tx1"/>
                </a:solidFill>
                <a:latin typeface="Calibri" panose="020F0502020204030204" pitchFamily="34" charset="0"/>
              </a:rPr>
              <a:t>2</a:t>
            </a:r>
          </a:p>
        </p:txBody>
      </p:sp>
      <p:sp>
        <p:nvSpPr>
          <p:cNvPr id="12321" name="Rectangle 36"/>
          <p:cNvSpPr>
            <a:spLocks noChangeArrowheads="1"/>
          </p:cNvSpPr>
          <p:nvPr/>
        </p:nvSpPr>
        <p:spPr bwMode="auto">
          <a:xfrm>
            <a:off x="2527300" y="4721225"/>
            <a:ext cx="28693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4</a:t>
            </a:r>
          </a:p>
        </p:txBody>
      </p:sp>
      <p:sp>
        <p:nvSpPr>
          <p:cNvPr id="12322" name="Rectangle 37"/>
          <p:cNvSpPr>
            <a:spLocks noChangeArrowheads="1"/>
          </p:cNvSpPr>
          <p:nvPr/>
        </p:nvSpPr>
        <p:spPr bwMode="auto">
          <a:xfrm>
            <a:off x="2182359" y="1544638"/>
            <a:ext cx="750206"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rgbClr val="0000CC"/>
                </a:solidFill>
                <a:latin typeface="Calibri" panose="020F0502020204030204" pitchFamily="34" charset="0"/>
              </a:rPr>
              <a:t>mitral</a:t>
            </a:r>
          </a:p>
          <a:p>
            <a:pPr algn="ctr"/>
            <a:r>
              <a:rPr lang="en-GB" altLang="en-US" sz="1800">
                <a:solidFill>
                  <a:srgbClr val="0000CC"/>
                </a:solidFill>
                <a:latin typeface="Calibri" panose="020F0502020204030204" pitchFamily="34" charset="0"/>
              </a:rPr>
              <a:t>valve</a:t>
            </a:r>
          </a:p>
          <a:p>
            <a:pPr algn="ctr"/>
            <a:r>
              <a:rPr lang="en-GB" altLang="en-US" sz="1800">
                <a:solidFill>
                  <a:srgbClr val="0000CC"/>
                </a:solidFill>
                <a:latin typeface="Calibri" panose="020F0502020204030204" pitchFamily="34" charset="0"/>
              </a:rPr>
              <a:t>closes</a:t>
            </a:r>
          </a:p>
        </p:txBody>
      </p:sp>
      <p:sp>
        <p:nvSpPr>
          <p:cNvPr id="12323" name="Line 38"/>
          <p:cNvSpPr>
            <a:spLocks noChangeShapeType="1"/>
          </p:cNvSpPr>
          <p:nvPr/>
        </p:nvSpPr>
        <p:spPr bwMode="auto">
          <a:xfrm flipH="1" flipV="1">
            <a:off x="2716213" y="2060575"/>
            <a:ext cx="288925" cy="3365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24" name="Line 39"/>
          <p:cNvSpPr>
            <a:spLocks noChangeShapeType="1"/>
          </p:cNvSpPr>
          <p:nvPr/>
        </p:nvSpPr>
        <p:spPr bwMode="auto">
          <a:xfrm flipH="1" flipV="1">
            <a:off x="2908300" y="950913"/>
            <a:ext cx="290513" cy="33337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25" name="Rectangle 40"/>
          <p:cNvSpPr>
            <a:spLocks noChangeArrowheads="1"/>
          </p:cNvSpPr>
          <p:nvPr/>
        </p:nvSpPr>
        <p:spPr bwMode="auto">
          <a:xfrm>
            <a:off x="2208213" y="376238"/>
            <a:ext cx="7810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chemeClr val="bg2"/>
                </a:solidFill>
                <a:latin typeface="Calibri" panose="020F0502020204030204" pitchFamily="34" charset="0"/>
              </a:rPr>
              <a:t>aortic</a:t>
            </a:r>
          </a:p>
          <a:p>
            <a:pPr algn="ctr"/>
            <a:r>
              <a:rPr lang="en-GB" altLang="en-US" sz="1800">
                <a:solidFill>
                  <a:schemeClr val="bg2"/>
                </a:solidFill>
                <a:latin typeface="Calibri" panose="020F0502020204030204" pitchFamily="34" charset="0"/>
              </a:rPr>
              <a:t>valve</a:t>
            </a:r>
          </a:p>
          <a:p>
            <a:pPr algn="ctr"/>
            <a:r>
              <a:rPr lang="en-GB" altLang="en-US" sz="1800">
                <a:solidFill>
                  <a:schemeClr val="bg2"/>
                </a:solidFill>
                <a:latin typeface="Calibri" panose="020F0502020204030204" pitchFamily="34" charset="0"/>
              </a:rPr>
              <a:t>opens</a:t>
            </a:r>
          </a:p>
        </p:txBody>
      </p:sp>
      <p:sp>
        <p:nvSpPr>
          <p:cNvPr id="12326" name="Line 41"/>
          <p:cNvSpPr>
            <a:spLocks noChangeShapeType="1"/>
          </p:cNvSpPr>
          <p:nvPr/>
        </p:nvSpPr>
        <p:spPr bwMode="auto">
          <a:xfrm>
            <a:off x="252095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27" name="Line 42"/>
          <p:cNvSpPr>
            <a:spLocks noChangeShapeType="1"/>
          </p:cNvSpPr>
          <p:nvPr/>
        </p:nvSpPr>
        <p:spPr bwMode="auto">
          <a:xfrm>
            <a:off x="290830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28" name="Line 43"/>
          <p:cNvSpPr>
            <a:spLocks noChangeShapeType="1"/>
          </p:cNvSpPr>
          <p:nvPr/>
        </p:nvSpPr>
        <p:spPr bwMode="auto">
          <a:xfrm>
            <a:off x="32924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29" name="Line 44"/>
          <p:cNvSpPr>
            <a:spLocks noChangeShapeType="1"/>
          </p:cNvSpPr>
          <p:nvPr/>
        </p:nvSpPr>
        <p:spPr bwMode="auto">
          <a:xfrm>
            <a:off x="367982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0" name="Line 45"/>
          <p:cNvSpPr>
            <a:spLocks noChangeShapeType="1"/>
          </p:cNvSpPr>
          <p:nvPr/>
        </p:nvSpPr>
        <p:spPr bwMode="auto">
          <a:xfrm>
            <a:off x="4065588"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1" name="Line 46"/>
          <p:cNvSpPr>
            <a:spLocks noChangeShapeType="1"/>
          </p:cNvSpPr>
          <p:nvPr/>
        </p:nvSpPr>
        <p:spPr bwMode="auto">
          <a:xfrm>
            <a:off x="44481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2" name="Line 47"/>
          <p:cNvSpPr>
            <a:spLocks noChangeShapeType="1"/>
          </p:cNvSpPr>
          <p:nvPr/>
        </p:nvSpPr>
        <p:spPr bwMode="auto">
          <a:xfrm>
            <a:off x="483552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3" name="Line 48"/>
          <p:cNvSpPr>
            <a:spLocks noChangeShapeType="1"/>
          </p:cNvSpPr>
          <p:nvPr/>
        </p:nvSpPr>
        <p:spPr bwMode="auto">
          <a:xfrm>
            <a:off x="52228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4" name="Line 49"/>
          <p:cNvSpPr>
            <a:spLocks noChangeShapeType="1"/>
          </p:cNvSpPr>
          <p:nvPr/>
        </p:nvSpPr>
        <p:spPr bwMode="auto">
          <a:xfrm>
            <a:off x="560705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5" name="Line 50"/>
          <p:cNvSpPr>
            <a:spLocks noChangeShapeType="1"/>
          </p:cNvSpPr>
          <p:nvPr/>
        </p:nvSpPr>
        <p:spPr bwMode="auto">
          <a:xfrm>
            <a:off x="5995988"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6" name="Line 51"/>
          <p:cNvSpPr>
            <a:spLocks noChangeShapeType="1"/>
          </p:cNvSpPr>
          <p:nvPr/>
        </p:nvSpPr>
        <p:spPr bwMode="auto">
          <a:xfrm>
            <a:off x="63785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7" name="Rectangle 52"/>
          <p:cNvSpPr>
            <a:spLocks noChangeArrowheads="1"/>
          </p:cNvSpPr>
          <p:nvPr/>
        </p:nvSpPr>
        <p:spPr bwMode="auto">
          <a:xfrm>
            <a:off x="2419350" y="6400800"/>
            <a:ext cx="423513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cs typeface="Times New Roman" panose="02020603050405020304" pitchFamily="18" charset="0"/>
              </a:rPr>
              <a:t>0                           0.5                          1.0  s</a:t>
            </a:r>
          </a:p>
        </p:txBody>
      </p:sp>
      <p:sp>
        <p:nvSpPr>
          <p:cNvPr id="12345" name="Rectangle 60"/>
          <p:cNvSpPr>
            <a:spLocks noChangeArrowheads="1"/>
          </p:cNvSpPr>
          <p:nvPr/>
        </p:nvSpPr>
        <p:spPr bwMode="auto">
          <a:xfrm>
            <a:off x="3773488" y="504825"/>
            <a:ext cx="292100" cy="166688"/>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2346" name="Rectangle 61"/>
          <p:cNvSpPr>
            <a:spLocks noChangeArrowheads="1"/>
          </p:cNvSpPr>
          <p:nvPr/>
        </p:nvSpPr>
        <p:spPr bwMode="auto">
          <a:xfrm>
            <a:off x="2428875" y="5473700"/>
            <a:ext cx="290513"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2347" name="Rectangle 62"/>
          <p:cNvSpPr>
            <a:spLocks noChangeArrowheads="1"/>
          </p:cNvSpPr>
          <p:nvPr/>
        </p:nvSpPr>
        <p:spPr bwMode="auto">
          <a:xfrm>
            <a:off x="2279650" y="5514975"/>
            <a:ext cx="292100"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2348" name="Line 63"/>
          <p:cNvSpPr>
            <a:spLocks noChangeShapeType="1"/>
          </p:cNvSpPr>
          <p:nvPr/>
        </p:nvSpPr>
        <p:spPr bwMode="auto">
          <a:xfrm>
            <a:off x="4122738" y="381000"/>
            <a:ext cx="0" cy="5943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49" name="Line 64"/>
          <p:cNvSpPr>
            <a:spLocks noChangeShapeType="1"/>
          </p:cNvSpPr>
          <p:nvPr/>
        </p:nvSpPr>
        <p:spPr bwMode="auto">
          <a:xfrm>
            <a:off x="3235325" y="381000"/>
            <a:ext cx="0" cy="5943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50" name="Line 65"/>
          <p:cNvSpPr>
            <a:spLocks noChangeShapeType="1"/>
          </p:cNvSpPr>
          <p:nvPr/>
        </p:nvSpPr>
        <p:spPr bwMode="auto">
          <a:xfrm flipV="1">
            <a:off x="2895600" y="5715000"/>
            <a:ext cx="76200" cy="45720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51" name="Line 66"/>
          <p:cNvSpPr>
            <a:spLocks noChangeShapeType="1"/>
          </p:cNvSpPr>
          <p:nvPr/>
        </p:nvSpPr>
        <p:spPr bwMode="auto">
          <a:xfrm flipH="1" flipV="1">
            <a:off x="2974975" y="5713413"/>
            <a:ext cx="69850" cy="460375"/>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52" name="Line 67"/>
          <p:cNvSpPr>
            <a:spLocks noChangeShapeType="1"/>
          </p:cNvSpPr>
          <p:nvPr/>
        </p:nvSpPr>
        <p:spPr bwMode="auto">
          <a:xfrm>
            <a:off x="3200400" y="4953000"/>
            <a:ext cx="0" cy="76200"/>
          </a:xfrm>
          <a:prstGeom prst="line">
            <a:avLst/>
          </a:prstGeom>
          <a:noFill/>
          <a:ln w="762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126" y="4953000"/>
            <a:ext cx="1446848" cy="173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Rectangle 63"/>
          <p:cNvSpPr/>
          <p:nvPr/>
        </p:nvSpPr>
        <p:spPr>
          <a:xfrm>
            <a:off x="6135457" y="5334000"/>
            <a:ext cx="4189643" cy="430887"/>
          </a:xfrm>
          <a:prstGeom prst="rect">
            <a:avLst/>
          </a:prstGeom>
        </p:spPr>
        <p:txBody>
          <a:bodyPr wrap="square">
            <a:spAutoFit/>
          </a:bodyPr>
          <a:lstStyle/>
          <a:p>
            <a:r>
              <a:rPr lang="en-US" sz="2200" b="1" dirty="0" smtClean="0">
                <a:solidFill>
                  <a:srgbClr val="00FF00"/>
                </a:solidFill>
                <a:latin typeface="Calibri" panose="020F0502020204030204" pitchFamily="34" charset="0"/>
              </a:rPr>
              <a:t>The atria are in diastole. </a:t>
            </a:r>
            <a:endParaRPr lang="en-US" sz="2200" b="1" dirty="0">
              <a:solidFill>
                <a:srgbClr val="00FF00"/>
              </a:solidFill>
              <a:latin typeface="Calibri" panose="020F0502020204030204" pitchFamily="34" charset="0"/>
            </a:endParaRPr>
          </a:p>
        </p:txBody>
      </p:sp>
      <p:sp>
        <p:nvSpPr>
          <p:cNvPr id="65" name="Rectangle 25"/>
          <p:cNvSpPr>
            <a:spLocks noChangeArrowheads="1"/>
          </p:cNvSpPr>
          <p:nvPr/>
        </p:nvSpPr>
        <p:spPr bwMode="auto">
          <a:xfrm>
            <a:off x="3238500" y="5181600"/>
            <a:ext cx="27090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dirty="0" smtClean="0">
                <a:solidFill>
                  <a:schemeClr val="bg2"/>
                </a:solidFill>
                <a:latin typeface="Calibri" panose="020F0502020204030204" pitchFamily="34" charset="0"/>
              </a:rPr>
              <a:t>x</a:t>
            </a:r>
            <a:endParaRPr lang="en-GB" altLang="en-US" sz="1600" i="1" dirty="0">
              <a:solidFill>
                <a:schemeClr val="bg2"/>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5746" name="Rectangle 2"/>
          <p:cNvSpPr>
            <a:spLocks noChangeArrowheads="1"/>
          </p:cNvSpPr>
          <p:nvPr/>
        </p:nvSpPr>
        <p:spPr bwMode="auto">
          <a:xfrm>
            <a:off x="0" y="117475"/>
            <a:ext cx="10286999" cy="1184275"/>
          </a:xfrm>
          <a:prstGeom prst="rect">
            <a:avLst/>
          </a:prstGeom>
          <a:noFill/>
          <a:ln w="9525">
            <a:noFill/>
            <a:miter lim="800000"/>
            <a:headEnd/>
            <a:tailEnd/>
          </a:ln>
          <a:effectLst/>
        </p:spPr>
        <p:txBody>
          <a:bodyPr lIns="92075" tIns="46038" rIns="92075" bIns="46038" anchor="ctr"/>
          <a:lstStyle/>
          <a:p>
            <a:pPr algn="ctr">
              <a:defRPr/>
            </a:pPr>
            <a:r>
              <a:rPr lang="en-US" sz="3000" b="1" dirty="0">
                <a:solidFill>
                  <a:schemeClr val="tx2"/>
                </a:solidFill>
                <a:latin typeface="Calibri" panose="020F0502020204030204" pitchFamily="34" charset="0"/>
                <a:cs typeface="Times New Roman" pitchFamily="18" charset="0"/>
              </a:rPr>
              <a:t>Ventricular </a:t>
            </a:r>
            <a:r>
              <a:rPr lang="en-US" sz="3000" b="1" dirty="0" smtClean="0">
                <a:solidFill>
                  <a:schemeClr val="tx2"/>
                </a:solidFill>
                <a:latin typeface="Calibri" panose="020F0502020204030204" pitchFamily="34" charset="0"/>
                <a:cs typeface="Times New Roman" pitchFamily="18" charset="0"/>
              </a:rPr>
              <a:t>repolarization and </a:t>
            </a:r>
            <a:r>
              <a:rPr lang="en-US" sz="3000" b="1" dirty="0">
                <a:solidFill>
                  <a:schemeClr val="tx2"/>
                </a:solidFill>
                <a:latin typeface="Calibri" panose="020F0502020204030204" pitchFamily="34" charset="0"/>
                <a:cs typeface="Times New Roman" pitchFamily="18" charset="0"/>
              </a:rPr>
              <a:t>onset of ventricular </a:t>
            </a:r>
            <a:r>
              <a:rPr lang="en-US" sz="3000" b="1" dirty="0" smtClean="0">
                <a:solidFill>
                  <a:schemeClr val="tx2"/>
                </a:solidFill>
                <a:latin typeface="Calibri" panose="020F0502020204030204" pitchFamily="34" charset="0"/>
                <a:cs typeface="Times New Roman" pitchFamily="18" charset="0"/>
              </a:rPr>
              <a:t>diastole</a:t>
            </a:r>
          </a:p>
          <a:p>
            <a:pPr algn="ctr">
              <a:defRPr/>
            </a:pPr>
            <a:r>
              <a:rPr lang="en-US" sz="3000" b="1" dirty="0" err="1" smtClean="0">
                <a:solidFill>
                  <a:srgbClr val="FF66FF"/>
                </a:solidFill>
                <a:latin typeface="Calibri" panose="020F0502020204030204" pitchFamily="34" charset="0"/>
                <a:cs typeface="Times New Roman" pitchFamily="18" charset="0"/>
              </a:rPr>
              <a:t>Protodiatolic</a:t>
            </a:r>
            <a:r>
              <a:rPr lang="en-US" sz="3000" b="1" dirty="0" smtClean="0">
                <a:solidFill>
                  <a:srgbClr val="FF66FF"/>
                </a:solidFill>
                <a:latin typeface="Calibri" panose="020F0502020204030204" pitchFamily="34" charset="0"/>
                <a:cs typeface="Times New Roman" pitchFamily="18" charset="0"/>
              </a:rPr>
              <a:t> phase ???</a:t>
            </a:r>
            <a:r>
              <a:rPr lang="en-US" sz="3000" dirty="0" smtClean="0">
                <a:solidFill>
                  <a:srgbClr val="FF66FF"/>
                </a:solidFill>
                <a:latin typeface="Calibri" panose="020F0502020204030204" pitchFamily="34" charset="0"/>
              </a:rPr>
              <a:t> </a:t>
            </a:r>
            <a:endParaRPr lang="en-US" sz="3000" dirty="0">
              <a:solidFill>
                <a:srgbClr val="FF66FF"/>
              </a:solidFill>
              <a:latin typeface="Calibri" panose="020F0502020204030204" pitchFamily="34" charset="0"/>
            </a:endParaRPr>
          </a:p>
        </p:txBody>
      </p:sp>
      <p:sp>
        <p:nvSpPr>
          <p:cNvPr id="415747" name="Rectangle 3"/>
          <p:cNvSpPr>
            <a:spLocks noChangeArrowheads="1"/>
          </p:cNvSpPr>
          <p:nvPr/>
        </p:nvSpPr>
        <p:spPr bwMode="auto">
          <a:xfrm>
            <a:off x="190500" y="1260475"/>
            <a:ext cx="9906000" cy="5521325"/>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75000"/>
              <a:buFont typeface="Monotype Sorts" pitchFamily="2" charset="2"/>
              <a:buBlip>
                <a:blip r:embed="rId3"/>
              </a:buBlip>
              <a:defRPr/>
            </a:pPr>
            <a:r>
              <a:rPr lang="en-US" sz="2100" b="1" dirty="0">
                <a:solidFill>
                  <a:srgbClr val="00FFFF"/>
                </a:solidFill>
                <a:effectLst>
                  <a:outerShdw blurRad="38100" dist="38100" dir="2700000" algn="tl">
                    <a:srgbClr val="000000"/>
                  </a:outerShdw>
                </a:effectLst>
                <a:latin typeface="Calibri" panose="020F0502020204030204" pitchFamily="34" charset="0"/>
                <a:cs typeface="Times New Roman" pitchFamily="18" charset="0"/>
              </a:rPr>
              <a:t>The T wave on the ECG signifies ventricular repolarization occurring at the end of ventricular systole</a:t>
            </a:r>
            <a:r>
              <a:rPr lang="en-US" sz="2100" b="1" dirty="0" smtClean="0">
                <a:solidFill>
                  <a:srgbClr val="00FFFF"/>
                </a:solidFill>
                <a:effectLst>
                  <a:outerShdw blurRad="38100" dist="38100" dir="2700000" algn="tl">
                    <a:srgbClr val="000000"/>
                  </a:outerShdw>
                </a:effectLst>
                <a:latin typeface="Calibri" panose="020F0502020204030204" pitchFamily="34" charset="0"/>
                <a:cs typeface="Times New Roman" pitchFamily="18" charset="0"/>
              </a:rPr>
              <a:t>.</a:t>
            </a:r>
          </a:p>
          <a:p>
            <a:pPr marL="342900" indent="-342900">
              <a:spcBef>
                <a:spcPct val="20000"/>
              </a:spcBef>
              <a:buClr>
                <a:schemeClr val="tx2"/>
              </a:buClr>
              <a:buSzPct val="75000"/>
              <a:buFont typeface="Monotype Sorts" pitchFamily="2" charset="2"/>
              <a:buBlip>
                <a:blip r:embed="rId3"/>
              </a:buBlip>
              <a:defRPr/>
            </a:pPr>
            <a:r>
              <a:rPr lang="en-US" sz="2100" b="1" dirty="0" smtClean="0">
                <a:solidFill>
                  <a:srgbClr val="00FF00"/>
                </a:solidFill>
                <a:latin typeface="Calibri" panose="020F0502020204030204" pitchFamily="34" charset="0"/>
              </a:rPr>
              <a:t>The </a:t>
            </a:r>
            <a:r>
              <a:rPr lang="en-US" sz="2100" b="1" dirty="0">
                <a:solidFill>
                  <a:srgbClr val="00FF00"/>
                </a:solidFill>
                <a:latin typeface="Calibri" panose="020F0502020204030204" pitchFamily="34" charset="0"/>
              </a:rPr>
              <a:t>already falling ventricular pressures drop more rapidly. This is the period </a:t>
            </a:r>
            <a:r>
              <a:rPr lang="en-US" sz="2100" b="1" dirty="0" smtClean="0">
                <a:solidFill>
                  <a:srgbClr val="00FF00"/>
                </a:solidFill>
                <a:latin typeface="Calibri" panose="020F0502020204030204" pitchFamily="34" charset="0"/>
              </a:rPr>
              <a:t>of </a:t>
            </a:r>
            <a:r>
              <a:rPr lang="en-US" sz="2100" b="1" dirty="0" err="1" smtClean="0">
                <a:solidFill>
                  <a:srgbClr val="00FF00"/>
                </a:solidFill>
                <a:latin typeface="Calibri" panose="020F0502020204030204" pitchFamily="34" charset="0"/>
              </a:rPr>
              <a:t>protodiastole</a:t>
            </a:r>
            <a:r>
              <a:rPr lang="en-US" sz="2100" b="1" dirty="0">
                <a:solidFill>
                  <a:srgbClr val="00FF00"/>
                </a:solidFill>
                <a:latin typeface="Calibri" panose="020F0502020204030204" pitchFamily="34" charset="0"/>
              </a:rPr>
              <a:t>, which </a:t>
            </a:r>
            <a:r>
              <a:rPr lang="en-US" sz="2100" b="1" dirty="0" smtClean="0">
                <a:solidFill>
                  <a:srgbClr val="00FF00"/>
                </a:solidFill>
                <a:latin typeface="Calibri" panose="020F0502020204030204" pitchFamily="34" charset="0"/>
              </a:rPr>
              <a:t>lasts for a very short period of time ; </a:t>
            </a:r>
            <a:r>
              <a:rPr lang="en-US" sz="2100" b="1" dirty="0" smtClean="0">
                <a:solidFill>
                  <a:srgbClr val="00FF00"/>
                </a:solidFill>
                <a:latin typeface="Calibri"/>
                <a:cs typeface="Calibri"/>
              </a:rPr>
              <a:t>≈</a:t>
            </a:r>
            <a:r>
              <a:rPr lang="en-US" sz="2100" b="1" dirty="0" smtClean="0">
                <a:solidFill>
                  <a:srgbClr val="00FF00"/>
                </a:solidFill>
                <a:latin typeface="Calibri" panose="020F0502020204030204" pitchFamily="34" charset="0"/>
              </a:rPr>
              <a:t> </a:t>
            </a:r>
            <a:r>
              <a:rPr lang="en-US" sz="2100" b="1" dirty="0">
                <a:solidFill>
                  <a:srgbClr val="00FF00"/>
                </a:solidFill>
                <a:latin typeface="Calibri" panose="020F0502020204030204" pitchFamily="34" charset="0"/>
              </a:rPr>
              <a:t>0.04 s. </a:t>
            </a:r>
            <a:endParaRPr lang="en-US" sz="2100" b="1" dirty="0" smtClean="0">
              <a:solidFill>
                <a:srgbClr val="00FF00"/>
              </a:solidFill>
              <a:latin typeface="Calibri" panose="020F0502020204030204" pitchFamily="34" charset="0"/>
            </a:endParaRPr>
          </a:p>
          <a:p>
            <a:pPr marL="342900" indent="-342900">
              <a:spcBef>
                <a:spcPct val="20000"/>
              </a:spcBef>
              <a:buClr>
                <a:schemeClr val="tx2"/>
              </a:buClr>
              <a:buSzPct val="75000"/>
              <a:buFont typeface="Monotype Sorts" pitchFamily="2" charset="2"/>
              <a:buBlip>
                <a:blip r:embed="rId3"/>
              </a:buBlip>
              <a:defRPr/>
            </a:pPr>
            <a:r>
              <a:rPr lang="en-US" sz="2100" b="1" dirty="0" smtClean="0">
                <a:solidFill>
                  <a:srgbClr val="00FF00"/>
                </a:solidFill>
                <a:latin typeface="Calibri" panose="020F0502020204030204" pitchFamily="34" charset="0"/>
              </a:rPr>
              <a:t>Physiologists have different opinion about the existence of this phase. Physiologists  believe in its existence think that the aortic valve has not yet closed by the end of the slow ejection phase and that the </a:t>
            </a:r>
            <a:r>
              <a:rPr lang="en-US" sz="2100" b="1" dirty="0" err="1" smtClean="0">
                <a:solidFill>
                  <a:srgbClr val="00FF00"/>
                </a:solidFill>
                <a:latin typeface="Calibri" panose="020F0502020204030204" pitchFamily="34" charset="0"/>
              </a:rPr>
              <a:t>protodiatolic</a:t>
            </a:r>
            <a:r>
              <a:rPr lang="en-US" sz="2100" b="1" dirty="0" smtClean="0">
                <a:solidFill>
                  <a:srgbClr val="00FF00"/>
                </a:solidFill>
                <a:latin typeface="Calibri" panose="020F0502020204030204" pitchFamily="34" charset="0"/>
              </a:rPr>
              <a:t> phase is the period between the end of ventricular systole and closure of the aortic valve.</a:t>
            </a:r>
          </a:p>
          <a:p>
            <a:pPr marL="342900" indent="-342900">
              <a:spcBef>
                <a:spcPct val="20000"/>
              </a:spcBef>
              <a:buClr>
                <a:schemeClr val="tx2"/>
              </a:buClr>
              <a:buSzPct val="75000"/>
              <a:buFont typeface="Monotype Sorts" pitchFamily="2" charset="2"/>
              <a:buBlip>
                <a:blip r:embed="rId3"/>
              </a:buBlip>
              <a:defRPr/>
            </a:pPr>
            <a:r>
              <a:rPr lang="en-US" sz="2100" b="1" dirty="0" smtClean="0">
                <a:solidFill>
                  <a:srgbClr val="FF66FF"/>
                </a:solidFill>
                <a:latin typeface="Calibri" panose="020F0502020204030204" pitchFamily="34" charset="0"/>
              </a:rPr>
              <a:t>Thus, </a:t>
            </a:r>
            <a:r>
              <a:rPr lang="en-US" sz="2100" b="1" dirty="0" err="1" smtClean="0">
                <a:solidFill>
                  <a:srgbClr val="FF66FF"/>
                </a:solidFill>
                <a:latin typeface="Calibri" panose="020F0502020204030204" pitchFamily="34" charset="0"/>
              </a:rPr>
              <a:t>protodiastole</a:t>
            </a:r>
            <a:r>
              <a:rPr lang="en-US" sz="2100" b="1" dirty="0" smtClean="0">
                <a:solidFill>
                  <a:srgbClr val="FF66FF"/>
                </a:solidFill>
                <a:latin typeface="Calibri" panose="020F0502020204030204" pitchFamily="34" charset="0"/>
              </a:rPr>
              <a:t> ends </a:t>
            </a:r>
            <a:r>
              <a:rPr lang="en-US" sz="2100" b="1" dirty="0">
                <a:solidFill>
                  <a:srgbClr val="FF66FF"/>
                </a:solidFill>
                <a:latin typeface="Calibri" panose="020F0502020204030204" pitchFamily="34" charset="0"/>
              </a:rPr>
              <a:t>when the momentum of the ejected blood is overcome and the aortic </a:t>
            </a:r>
            <a:r>
              <a:rPr lang="en-US" sz="2100" b="1" dirty="0" smtClean="0">
                <a:solidFill>
                  <a:srgbClr val="FF66FF"/>
                </a:solidFill>
                <a:latin typeface="Calibri" panose="020F0502020204030204" pitchFamily="34" charset="0"/>
              </a:rPr>
              <a:t>valves closes, </a:t>
            </a:r>
            <a:r>
              <a:rPr lang="en-US" sz="2100" b="1" dirty="0">
                <a:solidFill>
                  <a:srgbClr val="FF66FF"/>
                </a:solidFill>
                <a:latin typeface="Calibri" panose="020F0502020204030204" pitchFamily="34" charset="0"/>
              </a:rPr>
              <a:t>setting up transient vibrations in the blood and blood vessel </a:t>
            </a:r>
            <a:r>
              <a:rPr lang="en-US" sz="2100" b="1" dirty="0" smtClean="0">
                <a:solidFill>
                  <a:srgbClr val="FF66FF"/>
                </a:solidFill>
                <a:latin typeface="Calibri" panose="020F0502020204030204" pitchFamily="34" charset="0"/>
              </a:rPr>
              <a:t>walls</a:t>
            </a:r>
            <a:r>
              <a:rPr lang="en-US" sz="2100" b="1" dirty="0">
                <a:solidFill>
                  <a:srgbClr val="FF66FF"/>
                </a:solidFill>
                <a:latin typeface="Calibri" panose="020F0502020204030204" pitchFamily="34" charset="0"/>
              </a:rPr>
              <a:t> </a:t>
            </a:r>
            <a:r>
              <a:rPr lang="en-US" sz="2100" b="1" dirty="0" smtClean="0">
                <a:solidFill>
                  <a:srgbClr val="FF66FF"/>
                </a:solidFill>
                <a:latin typeface="Calibri"/>
                <a:cs typeface="Calibri"/>
              </a:rPr>
              <a:t>→ second heart sound (S</a:t>
            </a:r>
            <a:r>
              <a:rPr lang="en-US" sz="2100" b="1" baseline="-25000" dirty="0" smtClean="0">
                <a:solidFill>
                  <a:srgbClr val="FF66FF"/>
                </a:solidFill>
                <a:latin typeface="Calibri"/>
                <a:cs typeface="Calibri"/>
              </a:rPr>
              <a:t>2</a:t>
            </a:r>
            <a:r>
              <a:rPr lang="en-US" sz="2100" b="1" dirty="0" smtClean="0">
                <a:solidFill>
                  <a:srgbClr val="FF66FF"/>
                </a:solidFill>
                <a:latin typeface="Calibri"/>
                <a:cs typeface="Calibri"/>
              </a:rPr>
              <a:t>).</a:t>
            </a:r>
            <a:endParaRPr lang="en-US" sz="2100" b="1" dirty="0" smtClean="0">
              <a:solidFill>
                <a:srgbClr val="FF66FF"/>
              </a:solidFill>
              <a:latin typeface="Calibri" panose="020F0502020204030204" pitchFamily="34" charset="0"/>
            </a:endParaRPr>
          </a:p>
          <a:p>
            <a:pPr marL="342900" indent="-342900">
              <a:spcBef>
                <a:spcPct val="20000"/>
              </a:spcBef>
              <a:buClr>
                <a:schemeClr val="tx2"/>
              </a:buClr>
              <a:buSzPct val="75000"/>
              <a:buFont typeface="Monotype Sorts" pitchFamily="2" charset="2"/>
              <a:buBlip>
                <a:blip r:embed="rId3"/>
              </a:buBlip>
              <a:defRPr/>
            </a:pPr>
            <a:r>
              <a:rPr lang="en-US" sz="2100" b="1" dirty="0" smtClean="0">
                <a:solidFill>
                  <a:srgbClr val="FF6600"/>
                </a:solidFill>
                <a:latin typeface="Calibri" panose="020F0502020204030204" pitchFamily="34" charset="0"/>
              </a:rPr>
              <a:t>After </a:t>
            </a:r>
            <a:r>
              <a:rPr lang="en-US" sz="2100" b="1" dirty="0">
                <a:solidFill>
                  <a:srgbClr val="FF6600"/>
                </a:solidFill>
                <a:latin typeface="Calibri" panose="020F0502020204030204" pitchFamily="34" charset="0"/>
              </a:rPr>
              <a:t>the valves are closed, pressure continues to drop rapidly during the period of </a:t>
            </a:r>
            <a:r>
              <a:rPr lang="en-US" sz="2100" b="1" dirty="0" err="1">
                <a:solidFill>
                  <a:srgbClr val="FF6600"/>
                </a:solidFill>
                <a:latin typeface="Calibri" panose="020F0502020204030204" pitchFamily="34" charset="0"/>
              </a:rPr>
              <a:t>isovolumetric</a:t>
            </a:r>
            <a:r>
              <a:rPr lang="en-US" sz="2100" b="1" dirty="0">
                <a:solidFill>
                  <a:srgbClr val="FF6600"/>
                </a:solidFill>
                <a:latin typeface="Calibri" panose="020F0502020204030204" pitchFamily="34" charset="0"/>
              </a:rPr>
              <a:t> ventricular </a:t>
            </a:r>
            <a:r>
              <a:rPr lang="en-US" sz="2100" b="1" dirty="0" smtClean="0">
                <a:solidFill>
                  <a:srgbClr val="FF6600"/>
                </a:solidFill>
                <a:latin typeface="Calibri" panose="020F0502020204030204" pitchFamily="34" charset="0"/>
              </a:rPr>
              <a:t>relaxation, which follows.</a:t>
            </a:r>
          </a:p>
          <a:p>
            <a:pPr marL="342900" indent="-342900">
              <a:spcBef>
                <a:spcPct val="20000"/>
              </a:spcBef>
              <a:buClr>
                <a:schemeClr val="tx2"/>
              </a:buClr>
              <a:buSzPct val="75000"/>
              <a:buFont typeface="Monotype Sorts" pitchFamily="2" charset="2"/>
              <a:buBlip>
                <a:blip r:embed="rId3"/>
              </a:buBlip>
              <a:defRPr/>
            </a:pPr>
            <a:r>
              <a:rPr lang="en-US" sz="2100" b="1" dirty="0" smtClean="0">
                <a:solidFill>
                  <a:schemeClr val="tx2"/>
                </a:solidFill>
                <a:latin typeface="Calibri" panose="020F0502020204030204" pitchFamily="34" charset="0"/>
                <a:cs typeface="Times New Roman" pitchFamily="18" charset="0"/>
              </a:rPr>
              <a:t>The atria are still in diastole. The atrial pressure continues to rise due to continuous venous return. However, atrial pressure is still lower than the ventricular pressure.</a:t>
            </a:r>
            <a:endParaRPr lang="en-US" sz="2100" b="1" dirty="0">
              <a:solidFill>
                <a:schemeClr val="tx2"/>
              </a:solidFill>
              <a:latin typeface="Calibri" panose="020F0502020204030204" pitchFamily="34"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57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57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574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574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5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771900" y="5105400"/>
            <a:ext cx="873403" cy="6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700" b="1" dirty="0">
                <a:solidFill>
                  <a:srgbClr val="FAFD00"/>
                </a:solidFill>
                <a:latin typeface="Calibri" panose="020F0502020204030204" pitchFamily="34" charset="0"/>
              </a:rPr>
              <a:t>venous pulse</a:t>
            </a:r>
          </a:p>
        </p:txBody>
      </p:sp>
      <p:sp>
        <p:nvSpPr>
          <p:cNvPr id="14339" name="Line 3"/>
          <p:cNvSpPr>
            <a:spLocks noChangeShapeType="1"/>
          </p:cNvSpPr>
          <p:nvPr/>
        </p:nvSpPr>
        <p:spPr bwMode="auto">
          <a:xfrm>
            <a:off x="1374775" y="892175"/>
            <a:ext cx="0" cy="173355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40" name="Line 4"/>
          <p:cNvSpPr>
            <a:spLocks noChangeShapeType="1"/>
          </p:cNvSpPr>
          <p:nvPr/>
        </p:nvSpPr>
        <p:spPr bwMode="auto">
          <a:xfrm>
            <a:off x="1287463" y="892175"/>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41" name="Line 5"/>
          <p:cNvSpPr>
            <a:spLocks noChangeShapeType="1"/>
          </p:cNvSpPr>
          <p:nvPr/>
        </p:nvSpPr>
        <p:spPr bwMode="auto">
          <a:xfrm>
            <a:off x="1287463" y="1181100"/>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42" name="Line 6"/>
          <p:cNvSpPr>
            <a:spLocks noChangeShapeType="1"/>
          </p:cNvSpPr>
          <p:nvPr/>
        </p:nvSpPr>
        <p:spPr bwMode="auto">
          <a:xfrm>
            <a:off x="1287463" y="14684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43" name="Line 7"/>
          <p:cNvSpPr>
            <a:spLocks noChangeShapeType="1"/>
          </p:cNvSpPr>
          <p:nvPr/>
        </p:nvSpPr>
        <p:spPr bwMode="auto">
          <a:xfrm>
            <a:off x="1287463" y="1758950"/>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44" name="Line 8"/>
          <p:cNvSpPr>
            <a:spLocks noChangeShapeType="1"/>
          </p:cNvSpPr>
          <p:nvPr/>
        </p:nvSpPr>
        <p:spPr bwMode="auto">
          <a:xfrm>
            <a:off x="1287463" y="2047875"/>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45" name="Line 9"/>
          <p:cNvSpPr>
            <a:spLocks noChangeShapeType="1"/>
          </p:cNvSpPr>
          <p:nvPr/>
        </p:nvSpPr>
        <p:spPr bwMode="auto">
          <a:xfrm>
            <a:off x="1287463" y="2336800"/>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46" name="Line 10"/>
          <p:cNvSpPr>
            <a:spLocks noChangeShapeType="1"/>
          </p:cNvSpPr>
          <p:nvPr/>
        </p:nvSpPr>
        <p:spPr bwMode="auto">
          <a:xfrm>
            <a:off x="1287463" y="2625725"/>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47" name="Rectangle 11"/>
          <p:cNvSpPr>
            <a:spLocks noChangeArrowheads="1"/>
          </p:cNvSpPr>
          <p:nvPr/>
        </p:nvSpPr>
        <p:spPr bwMode="auto">
          <a:xfrm>
            <a:off x="723900" y="860425"/>
            <a:ext cx="741363" cy="19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53000"/>
              </a:lnSpc>
              <a:spcBef>
                <a:spcPct val="8000"/>
              </a:spcBef>
            </a:pPr>
            <a:r>
              <a:rPr lang="en-GB" altLang="en-US">
                <a:solidFill>
                  <a:srgbClr val="FAFD00"/>
                </a:solidFill>
                <a:latin typeface="Calibri" panose="020F0502020204030204" pitchFamily="34" charset="0"/>
              </a:rPr>
              <a:t>120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a:t>
            </a:r>
          </a:p>
          <a:p>
            <a:pPr>
              <a:lnSpc>
                <a:spcPct val="53000"/>
              </a:lnSpc>
              <a:spcBef>
                <a:spcPct val="8000"/>
              </a:spcBef>
            </a:pPr>
            <a:r>
              <a:rPr lang="en-GB" altLang="en-US">
                <a:solidFill>
                  <a:srgbClr val="FAFD00"/>
                </a:solidFill>
                <a:latin typeface="Calibri" panose="020F0502020204030204" pitchFamily="34" charset="0"/>
              </a:rPr>
              <a:t>  80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40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0</a:t>
            </a:r>
          </a:p>
        </p:txBody>
      </p:sp>
      <p:grpSp>
        <p:nvGrpSpPr>
          <p:cNvPr id="14348" name="Group 12"/>
          <p:cNvGrpSpPr>
            <a:grpSpLocks/>
          </p:cNvGrpSpPr>
          <p:nvPr/>
        </p:nvGrpSpPr>
        <p:grpSpPr bwMode="auto">
          <a:xfrm>
            <a:off x="1287463" y="3849688"/>
            <a:ext cx="87312" cy="1000125"/>
            <a:chOff x="1231" y="2316"/>
            <a:chExt cx="55" cy="630"/>
          </a:xfrm>
        </p:grpSpPr>
        <p:sp>
          <p:nvSpPr>
            <p:cNvPr id="14404" name="Line 13"/>
            <p:cNvSpPr>
              <a:spLocks noChangeShapeType="1"/>
            </p:cNvSpPr>
            <p:nvPr/>
          </p:nvSpPr>
          <p:spPr bwMode="auto">
            <a:xfrm>
              <a:off x="1286" y="2316"/>
              <a:ext cx="0" cy="63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405" name="Line 14"/>
            <p:cNvSpPr>
              <a:spLocks noChangeShapeType="1"/>
            </p:cNvSpPr>
            <p:nvPr/>
          </p:nvSpPr>
          <p:spPr bwMode="auto">
            <a:xfrm>
              <a:off x="1231" y="231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406" name="Line 15"/>
            <p:cNvSpPr>
              <a:spLocks noChangeShapeType="1"/>
            </p:cNvSpPr>
            <p:nvPr/>
          </p:nvSpPr>
          <p:spPr bwMode="auto">
            <a:xfrm>
              <a:off x="1231" y="294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14349" name="Rectangle 16"/>
          <p:cNvSpPr>
            <a:spLocks noChangeArrowheads="1"/>
          </p:cNvSpPr>
          <p:nvPr/>
        </p:nvSpPr>
        <p:spPr bwMode="auto">
          <a:xfrm>
            <a:off x="736600" y="3736975"/>
            <a:ext cx="581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rPr>
              <a:t>140</a:t>
            </a:r>
          </a:p>
          <a:p>
            <a:endParaRPr lang="en-GB" altLang="en-US">
              <a:solidFill>
                <a:srgbClr val="FAFD00"/>
              </a:solidFill>
              <a:latin typeface="Calibri" panose="020F0502020204030204" pitchFamily="34" charset="0"/>
            </a:endParaRPr>
          </a:p>
          <a:p>
            <a:endParaRPr lang="en-GB" altLang="en-US">
              <a:solidFill>
                <a:srgbClr val="FAFD00"/>
              </a:solidFill>
              <a:latin typeface="Calibri" panose="020F0502020204030204" pitchFamily="34" charset="0"/>
            </a:endParaRPr>
          </a:p>
          <a:p>
            <a:r>
              <a:rPr lang="en-GB" altLang="en-US">
                <a:solidFill>
                  <a:srgbClr val="FAFD00"/>
                </a:solidFill>
                <a:latin typeface="Calibri" panose="020F0502020204030204" pitchFamily="34" charset="0"/>
              </a:rPr>
              <a:t> 70</a:t>
            </a:r>
          </a:p>
        </p:txBody>
      </p:sp>
      <p:sp>
        <p:nvSpPr>
          <p:cNvPr id="14351" name="Rectangle 18"/>
          <p:cNvSpPr>
            <a:spLocks noChangeArrowheads="1"/>
          </p:cNvSpPr>
          <p:nvPr/>
        </p:nvSpPr>
        <p:spPr bwMode="auto">
          <a:xfrm>
            <a:off x="-38100" y="1311275"/>
            <a:ext cx="941605" cy="6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700" dirty="0">
                <a:solidFill>
                  <a:srgbClr val="FAFD00"/>
                </a:solidFill>
                <a:latin typeface="Calibri" panose="020F0502020204030204" pitchFamily="34" charset="0"/>
              </a:rPr>
              <a:t>Pressure</a:t>
            </a:r>
          </a:p>
          <a:p>
            <a:pPr algn="ctr"/>
            <a:r>
              <a:rPr lang="en-GB" altLang="en-US" sz="1700" dirty="0">
                <a:solidFill>
                  <a:srgbClr val="FAFD00"/>
                </a:solidFill>
                <a:latin typeface="Calibri" panose="020F0502020204030204" pitchFamily="34" charset="0"/>
              </a:rPr>
              <a:t>mm Hg</a:t>
            </a:r>
          </a:p>
        </p:txBody>
      </p:sp>
      <p:pic>
        <p:nvPicPr>
          <p:cNvPr id="14352" name="Picture 19"/>
          <p:cNvPicPr>
            <a:picLocks noChangeArrowheads="1"/>
          </p:cNvPicPr>
          <p:nvPr/>
        </p:nvPicPr>
        <p:blipFill>
          <a:blip r:embed="rId3">
            <a:extLst>
              <a:ext uri="{28A0092B-C50C-407E-A947-70E740481C1C}">
                <a14:useLocalDpi xmlns:a14="http://schemas.microsoft.com/office/drawing/2010/main" val="0"/>
              </a:ext>
            </a:extLst>
          </a:blip>
          <a:srcRect r="42300"/>
          <a:stretch>
            <a:fillRect/>
          </a:stretch>
        </p:blipFill>
        <p:spPr bwMode="auto">
          <a:xfrm>
            <a:off x="1611313" y="566738"/>
            <a:ext cx="2141537"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54" name="Line 21"/>
          <p:cNvSpPr>
            <a:spLocks noChangeShapeType="1"/>
          </p:cNvSpPr>
          <p:nvPr/>
        </p:nvSpPr>
        <p:spPr bwMode="auto">
          <a:xfrm>
            <a:off x="2338388" y="566738"/>
            <a:ext cx="0" cy="60071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55" name="Line 22"/>
          <p:cNvSpPr>
            <a:spLocks noChangeShapeType="1"/>
          </p:cNvSpPr>
          <p:nvPr/>
        </p:nvSpPr>
        <p:spPr bwMode="auto">
          <a:xfrm>
            <a:off x="1854200" y="6573838"/>
            <a:ext cx="385762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56" name="Line 23"/>
          <p:cNvSpPr>
            <a:spLocks noChangeShapeType="1"/>
          </p:cNvSpPr>
          <p:nvPr/>
        </p:nvSpPr>
        <p:spPr bwMode="auto">
          <a:xfrm flipH="1">
            <a:off x="3779838" y="566738"/>
            <a:ext cx="1587" cy="60071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57" name="Line 24"/>
          <p:cNvSpPr>
            <a:spLocks noChangeShapeType="1"/>
          </p:cNvSpPr>
          <p:nvPr/>
        </p:nvSpPr>
        <p:spPr bwMode="auto">
          <a:xfrm>
            <a:off x="2916238" y="566738"/>
            <a:ext cx="0" cy="6007100"/>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58" name="Rectangle 25"/>
          <p:cNvSpPr>
            <a:spLocks noChangeArrowheads="1"/>
          </p:cNvSpPr>
          <p:nvPr/>
        </p:nvSpPr>
        <p:spPr bwMode="auto">
          <a:xfrm>
            <a:off x="1860550" y="5170488"/>
            <a:ext cx="2873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dirty="0">
                <a:solidFill>
                  <a:schemeClr val="bg2"/>
                </a:solidFill>
                <a:latin typeface="Calibri" panose="020F0502020204030204" pitchFamily="34" charset="0"/>
              </a:rPr>
              <a:t>a</a:t>
            </a:r>
          </a:p>
        </p:txBody>
      </p:sp>
      <p:sp>
        <p:nvSpPr>
          <p:cNvPr id="14359" name="Rectangle 26"/>
          <p:cNvSpPr>
            <a:spLocks noChangeArrowheads="1"/>
          </p:cNvSpPr>
          <p:nvPr/>
        </p:nvSpPr>
        <p:spPr bwMode="auto">
          <a:xfrm>
            <a:off x="2380178" y="5153025"/>
            <a:ext cx="2746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dirty="0">
                <a:solidFill>
                  <a:schemeClr val="bg2"/>
                </a:solidFill>
                <a:latin typeface="Calibri" panose="020F0502020204030204" pitchFamily="34" charset="0"/>
              </a:rPr>
              <a:t>c</a:t>
            </a:r>
          </a:p>
        </p:txBody>
      </p:sp>
      <p:sp>
        <p:nvSpPr>
          <p:cNvPr id="14360" name="Rectangle 27"/>
          <p:cNvSpPr>
            <a:spLocks noChangeArrowheads="1"/>
          </p:cNvSpPr>
          <p:nvPr/>
        </p:nvSpPr>
        <p:spPr bwMode="auto">
          <a:xfrm>
            <a:off x="3502025" y="5151438"/>
            <a:ext cx="2809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v</a:t>
            </a:r>
          </a:p>
        </p:txBody>
      </p:sp>
      <p:sp>
        <p:nvSpPr>
          <p:cNvPr id="14361" name="Rectangle 28"/>
          <p:cNvSpPr>
            <a:spLocks noChangeArrowheads="1"/>
          </p:cNvSpPr>
          <p:nvPr/>
        </p:nvSpPr>
        <p:spPr bwMode="auto">
          <a:xfrm>
            <a:off x="2054225" y="5732463"/>
            <a:ext cx="3000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R</a:t>
            </a:r>
          </a:p>
        </p:txBody>
      </p:sp>
      <p:sp>
        <p:nvSpPr>
          <p:cNvPr id="14362" name="Rectangle 29"/>
          <p:cNvSpPr>
            <a:spLocks noChangeArrowheads="1"/>
          </p:cNvSpPr>
          <p:nvPr/>
        </p:nvSpPr>
        <p:spPr bwMode="auto">
          <a:xfrm>
            <a:off x="1958975" y="6281738"/>
            <a:ext cx="317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Q</a:t>
            </a:r>
          </a:p>
        </p:txBody>
      </p:sp>
      <p:sp>
        <p:nvSpPr>
          <p:cNvPr id="14363" name="Rectangle 30"/>
          <p:cNvSpPr>
            <a:spLocks noChangeArrowheads="1"/>
          </p:cNvSpPr>
          <p:nvPr/>
        </p:nvSpPr>
        <p:spPr bwMode="auto">
          <a:xfrm>
            <a:off x="2319338" y="6264275"/>
            <a:ext cx="279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S</a:t>
            </a:r>
          </a:p>
        </p:txBody>
      </p:sp>
      <p:sp>
        <p:nvSpPr>
          <p:cNvPr id="14364" name="Rectangle 31"/>
          <p:cNvSpPr>
            <a:spLocks noChangeArrowheads="1"/>
          </p:cNvSpPr>
          <p:nvPr/>
        </p:nvSpPr>
        <p:spPr bwMode="auto">
          <a:xfrm>
            <a:off x="1671638" y="6003925"/>
            <a:ext cx="292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P</a:t>
            </a:r>
          </a:p>
        </p:txBody>
      </p:sp>
      <p:sp>
        <p:nvSpPr>
          <p:cNvPr id="14365" name="Rectangle 32"/>
          <p:cNvSpPr>
            <a:spLocks noChangeArrowheads="1"/>
          </p:cNvSpPr>
          <p:nvPr/>
        </p:nvSpPr>
        <p:spPr bwMode="auto">
          <a:xfrm>
            <a:off x="3016250" y="6003925"/>
            <a:ext cx="28213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T</a:t>
            </a:r>
          </a:p>
        </p:txBody>
      </p:sp>
      <p:sp>
        <p:nvSpPr>
          <p:cNvPr id="14366" name="Rectangle 33"/>
          <p:cNvSpPr>
            <a:spLocks noChangeArrowheads="1"/>
          </p:cNvSpPr>
          <p:nvPr/>
        </p:nvSpPr>
        <p:spPr bwMode="auto">
          <a:xfrm>
            <a:off x="2247900" y="4838700"/>
            <a:ext cx="2873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dirty="0">
                <a:solidFill>
                  <a:schemeClr val="bg2"/>
                </a:solidFill>
                <a:latin typeface="Calibri" panose="020F0502020204030204" pitchFamily="34" charset="0"/>
              </a:rPr>
              <a:t>1</a:t>
            </a:r>
          </a:p>
        </p:txBody>
      </p:sp>
      <p:sp>
        <p:nvSpPr>
          <p:cNvPr id="14367" name="Rectangle 34"/>
          <p:cNvSpPr>
            <a:spLocks noChangeArrowheads="1"/>
          </p:cNvSpPr>
          <p:nvPr/>
        </p:nvSpPr>
        <p:spPr bwMode="auto">
          <a:xfrm>
            <a:off x="3238500" y="4894263"/>
            <a:ext cx="2873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dirty="0">
                <a:solidFill>
                  <a:schemeClr val="bg2"/>
                </a:solidFill>
                <a:latin typeface="Calibri" panose="020F0502020204030204" pitchFamily="34" charset="0"/>
              </a:rPr>
              <a:t>2</a:t>
            </a:r>
          </a:p>
        </p:txBody>
      </p:sp>
      <p:sp>
        <p:nvSpPr>
          <p:cNvPr id="14368" name="Rectangle 35"/>
          <p:cNvSpPr>
            <a:spLocks noChangeArrowheads="1"/>
          </p:cNvSpPr>
          <p:nvPr/>
        </p:nvSpPr>
        <p:spPr bwMode="auto">
          <a:xfrm>
            <a:off x="1860550" y="4894263"/>
            <a:ext cx="2873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4</a:t>
            </a:r>
          </a:p>
        </p:txBody>
      </p:sp>
      <p:sp>
        <p:nvSpPr>
          <p:cNvPr id="14369" name="Rectangle 36"/>
          <p:cNvSpPr>
            <a:spLocks noChangeArrowheads="1"/>
          </p:cNvSpPr>
          <p:nvPr/>
        </p:nvSpPr>
        <p:spPr bwMode="auto">
          <a:xfrm>
            <a:off x="1515609" y="1717675"/>
            <a:ext cx="750206"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chemeClr val="bg2"/>
                </a:solidFill>
                <a:latin typeface="Calibri" panose="020F0502020204030204" pitchFamily="34" charset="0"/>
              </a:rPr>
              <a:t>mitral</a:t>
            </a:r>
          </a:p>
          <a:p>
            <a:pPr algn="ctr"/>
            <a:r>
              <a:rPr lang="en-GB" altLang="en-US" sz="1800">
                <a:solidFill>
                  <a:schemeClr val="bg2"/>
                </a:solidFill>
                <a:latin typeface="Calibri" panose="020F0502020204030204" pitchFamily="34" charset="0"/>
              </a:rPr>
              <a:t>valve</a:t>
            </a:r>
          </a:p>
          <a:p>
            <a:pPr algn="ctr"/>
            <a:r>
              <a:rPr lang="en-GB" altLang="en-US" sz="1800">
                <a:solidFill>
                  <a:schemeClr val="bg2"/>
                </a:solidFill>
                <a:latin typeface="Calibri" panose="020F0502020204030204" pitchFamily="34" charset="0"/>
              </a:rPr>
              <a:t>closes</a:t>
            </a:r>
          </a:p>
        </p:txBody>
      </p:sp>
      <p:sp>
        <p:nvSpPr>
          <p:cNvPr id="14370" name="Line 37"/>
          <p:cNvSpPr>
            <a:spLocks noChangeShapeType="1"/>
          </p:cNvSpPr>
          <p:nvPr/>
        </p:nvSpPr>
        <p:spPr bwMode="auto">
          <a:xfrm flipH="1" flipV="1">
            <a:off x="2049463" y="2233613"/>
            <a:ext cx="288925" cy="3365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71" name="Line 38"/>
          <p:cNvSpPr>
            <a:spLocks noChangeShapeType="1"/>
          </p:cNvSpPr>
          <p:nvPr/>
        </p:nvSpPr>
        <p:spPr bwMode="auto">
          <a:xfrm flipH="1" flipV="1">
            <a:off x="2241550" y="1123950"/>
            <a:ext cx="290513" cy="33337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72" name="Rectangle 39"/>
          <p:cNvSpPr>
            <a:spLocks noChangeArrowheads="1"/>
          </p:cNvSpPr>
          <p:nvPr/>
        </p:nvSpPr>
        <p:spPr bwMode="auto">
          <a:xfrm>
            <a:off x="1541463" y="549275"/>
            <a:ext cx="7810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chemeClr val="bg2"/>
                </a:solidFill>
                <a:latin typeface="Calibri" panose="020F0502020204030204" pitchFamily="34" charset="0"/>
              </a:rPr>
              <a:t>aortic</a:t>
            </a:r>
          </a:p>
          <a:p>
            <a:pPr algn="ctr"/>
            <a:r>
              <a:rPr lang="en-GB" altLang="en-US" sz="1800">
                <a:solidFill>
                  <a:schemeClr val="bg2"/>
                </a:solidFill>
                <a:latin typeface="Calibri" panose="020F0502020204030204" pitchFamily="34" charset="0"/>
              </a:rPr>
              <a:t>valve</a:t>
            </a:r>
          </a:p>
          <a:p>
            <a:pPr algn="ctr"/>
            <a:r>
              <a:rPr lang="en-GB" altLang="en-US" sz="1800">
                <a:solidFill>
                  <a:schemeClr val="bg2"/>
                </a:solidFill>
                <a:latin typeface="Calibri" panose="020F0502020204030204" pitchFamily="34" charset="0"/>
              </a:rPr>
              <a:t>opens</a:t>
            </a:r>
          </a:p>
        </p:txBody>
      </p:sp>
      <p:sp>
        <p:nvSpPr>
          <p:cNvPr id="14373" name="Rectangle 40"/>
          <p:cNvSpPr>
            <a:spLocks noChangeArrowheads="1"/>
          </p:cNvSpPr>
          <p:nvPr/>
        </p:nvSpPr>
        <p:spPr bwMode="auto">
          <a:xfrm>
            <a:off x="4069470" y="644525"/>
            <a:ext cx="1416222"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rgbClr val="FFFFFF"/>
                </a:solidFill>
                <a:latin typeface="Calibri" panose="020F0502020204030204" pitchFamily="34" charset="0"/>
              </a:rPr>
              <a:t>aortic  valve  </a:t>
            </a:r>
          </a:p>
          <a:p>
            <a:pPr algn="ctr"/>
            <a:r>
              <a:rPr lang="en-GB" altLang="en-US" sz="1800">
                <a:solidFill>
                  <a:srgbClr val="FFFFFF"/>
                </a:solidFill>
                <a:latin typeface="Calibri" panose="020F0502020204030204" pitchFamily="34" charset="0"/>
              </a:rPr>
              <a:t>closes</a:t>
            </a:r>
          </a:p>
        </p:txBody>
      </p:sp>
      <p:sp>
        <p:nvSpPr>
          <p:cNvPr id="14374" name="Line 41"/>
          <p:cNvSpPr>
            <a:spLocks noChangeShapeType="1"/>
          </p:cNvSpPr>
          <p:nvPr/>
        </p:nvSpPr>
        <p:spPr bwMode="auto">
          <a:xfrm flipV="1">
            <a:off x="3494088" y="858838"/>
            <a:ext cx="608012" cy="153987"/>
          </a:xfrm>
          <a:prstGeom prst="line">
            <a:avLst/>
          </a:prstGeom>
          <a:noFill/>
          <a:ln w="1270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75" name="Line 42"/>
          <p:cNvSpPr>
            <a:spLocks noChangeShapeType="1"/>
          </p:cNvSpPr>
          <p:nvPr/>
        </p:nvSpPr>
        <p:spPr bwMode="auto">
          <a:xfrm>
            <a:off x="1854200"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76" name="Line 43"/>
          <p:cNvSpPr>
            <a:spLocks noChangeShapeType="1"/>
          </p:cNvSpPr>
          <p:nvPr/>
        </p:nvSpPr>
        <p:spPr bwMode="auto">
          <a:xfrm>
            <a:off x="2241550"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77" name="Line 44"/>
          <p:cNvSpPr>
            <a:spLocks noChangeShapeType="1"/>
          </p:cNvSpPr>
          <p:nvPr/>
        </p:nvSpPr>
        <p:spPr bwMode="auto">
          <a:xfrm>
            <a:off x="2625725"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78" name="Line 45"/>
          <p:cNvSpPr>
            <a:spLocks noChangeShapeType="1"/>
          </p:cNvSpPr>
          <p:nvPr/>
        </p:nvSpPr>
        <p:spPr bwMode="auto">
          <a:xfrm>
            <a:off x="3013075"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79" name="Line 46"/>
          <p:cNvSpPr>
            <a:spLocks noChangeShapeType="1"/>
          </p:cNvSpPr>
          <p:nvPr/>
        </p:nvSpPr>
        <p:spPr bwMode="auto">
          <a:xfrm>
            <a:off x="3398838"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80" name="Line 47"/>
          <p:cNvSpPr>
            <a:spLocks noChangeShapeType="1"/>
          </p:cNvSpPr>
          <p:nvPr/>
        </p:nvSpPr>
        <p:spPr bwMode="auto">
          <a:xfrm>
            <a:off x="3781425"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81" name="Line 48"/>
          <p:cNvSpPr>
            <a:spLocks noChangeShapeType="1"/>
          </p:cNvSpPr>
          <p:nvPr/>
        </p:nvSpPr>
        <p:spPr bwMode="auto">
          <a:xfrm>
            <a:off x="4168775"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82" name="Line 49"/>
          <p:cNvSpPr>
            <a:spLocks noChangeShapeType="1"/>
          </p:cNvSpPr>
          <p:nvPr/>
        </p:nvSpPr>
        <p:spPr bwMode="auto">
          <a:xfrm>
            <a:off x="4556125"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83" name="Line 50"/>
          <p:cNvSpPr>
            <a:spLocks noChangeShapeType="1"/>
          </p:cNvSpPr>
          <p:nvPr/>
        </p:nvSpPr>
        <p:spPr bwMode="auto">
          <a:xfrm>
            <a:off x="4940300"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84" name="Line 51"/>
          <p:cNvSpPr>
            <a:spLocks noChangeShapeType="1"/>
          </p:cNvSpPr>
          <p:nvPr/>
        </p:nvSpPr>
        <p:spPr bwMode="auto">
          <a:xfrm>
            <a:off x="5329238"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85" name="Line 52"/>
          <p:cNvSpPr>
            <a:spLocks noChangeShapeType="1"/>
          </p:cNvSpPr>
          <p:nvPr/>
        </p:nvSpPr>
        <p:spPr bwMode="auto">
          <a:xfrm>
            <a:off x="5711825"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86" name="Rectangle 53"/>
          <p:cNvSpPr>
            <a:spLocks noChangeArrowheads="1"/>
          </p:cNvSpPr>
          <p:nvPr/>
        </p:nvSpPr>
        <p:spPr bwMode="auto">
          <a:xfrm>
            <a:off x="3106738" y="677863"/>
            <a:ext cx="292100" cy="166687"/>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4387" name="Rectangle 54"/>
          <p:cNvSpPr>
            <a:spLocks noChangeArrowheads="1"/>
          </p:cNvSpPr>
          <p:nvPr/>
        </p:nvSpPr>
        <p:spPr bwMode="auto">
          <a:xfrm>
            <a:off x="1762125" y="5646738"/>
            <a:ext cx="290513"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4388" name="Rectangle 55"/>
          <p:cNvSpPr>
            <a:spLocks noChangeArrowheads="1"/>
          </p:cNvSpPr>
          <p:nvPr/>
        </p:nvSpPr>
        <p:spPr bwMode="auto">
          <a:xfrm>
            <a:off x="1612900" y="5688013"/>
            <a:ext cx="292100"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4389" name="Line 56"/>
          <p:cNvSpPr>
            <a:spLocks noChangeShapeType="1"/>
          </p:cNvSpPr>
          <p:nvPr/>
        </p:nvSpPr>
        <p:spPr bwMode="auto">
          <a:xfrm>
            <a:off x="3455988" y="554038"/>
            <a:ext cx="0" cy="5943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90" name="Line 57"/>
          <p:cNvSpPr>
            <a:spLocks noChangeShapeType="1"/>
          </p:cNvSpPr>
          <p:nvPr/>
        </p:nvSpPr>
        <p:spPr bwMode="auto">
          <a:xfrm>
            <a:off x="2568575" y="554038"/>
            <a:ext cx="0" cy="5943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91" name="Line 58"/>
          <p:cNvSpPr>
            <a:spLocks noChangeShapeType="1"/>
          </p:cNvSpPr>
          <p:nvPr/>
        </p:nvSpPr>
        <p:spPr bwMode="auto">
          <a:xfrm flipV="1">
            <a:off x="2228850" y="5888038"/>
            <a:ext cx="76200" cy="45720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92" name="Line 59"/>
          <p:cNvSpPr>
            <a:spLocks noChangeShapeType="1"/>
          </p:cNvSpPr>
          <p:nvPr/>
        </p:nvSpPr>
        <p:spPr bwMode="auto">
          <a:xfrm flipH="1" flipV="1">
            <a:off x="2308225" y="5886450"/>
            <a:ext cx="69850" cy="460375"/>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93" name="Line 60"/>
          <p:cNvSpPr>
            <a:spLocks noChangeShapeType="1"/>
          </p:cNvSpPr>
          <p:nvPr/>
        </p:nvSpPr>
        <p:spPr bwMode="auto">
          <a:xfrm>
            <a:off x="2533650" y="5126038"/>
            <a:ext cx="0" cy="76200"/>
          </a:xfrm>
          <a:prstGeom prst="line">
            <a:avLst/>
          </a:prstGeom>
          <a:noFill/>
          <a:ln w="762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94" name="Line 61"/>
          <p:cNvSpPr>
            <a:spLocks noChangeShapeType="1"/>
          </p:cNvSpPr>
          <p:nvPr/>
        </p:nvSpPr>
        <p:spPr bwMode="auto">
          <a:xfrm flipV="1">
            <a:off x="3524250" y="935038"/>
            <a:ext cx="228600" cy="77787"/>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7854" name="Rectangle 62"/>
          <p:cNvSpPr>
            <a:spLocks noChangeArrowheads="1"/>
          </p:cNvSpPr>
          <p:nvPr/>
        </p:nvSpPr>
        <p:spPr bwMode="auto">
          <a:xfrm>
            <a:off x="5372100" y="152400"/>
            <a:ext cx="4495800" cy="1066800"/>
          </a:xfrm>
          <a:prstGeom prst="rect">
            <a:avLst/>
          </a:prstGeom>
          <a:noFill/>
          <a:ln w="9525">
            <a:noFill/>
            <a:miter lim="800000"/>
            <a:headEnd/>
            <a:tailEnd/>
          </a:ln>
          <a:effectLst/>
        </p:spPr>
        <p:txBody>
          <a:bodyPr lIns="92075" tIns="46038" rIns="92075" bIns="46038" anchor="ctr"/>
          <a:lstStyle/>
          <a:p>
            <a:pPr algn="ctr">
              <a:defRPr/>
            </a:pPr>
            <a:r>
              <a:rPr lang="en-US" sz="3200" b="1" dirty="0" err="1" smtClean="0">
                <a:solidFill>
                  <a:schemeClr val="tx2"/>
                </a:solidFill>
                <a:latin typeface="Calibri" panose="020F0502020204030204" pitchFamily="34" charset="0"/>
                <a:cs typeface="Times New Roman" pitchFamily="18" charset="0"/>
              </a:rPr>
              <a:t>Isovolumetric</a:t>
            </a:r>
            <a:endParaRPr lang="en-US" sz="3200" b="1" dirty="0" smtClean="0">
              <a:solidFill>
                <a:schemeClr val="tx2"/>
              </a:solidFill>
              <a:latin typeface="Calibri" panose="020F0502020204030204" pitchFamily="34" charset="0"/>
              <a:cs typeface="Times New Roman" pitchFamily="18" charset="0"/>
            </a:endParaRPr>
          </a:p>
          <a:p>
            <a:pPr algn="ctr">
              <a:defRPr/>
            </a:pPr>
            <a:r>
              <a:rPr lang="en-US" sz="3200" b="1" dirty="0" smtClean="0">
                <a:solidFill>
                  <a:schemeClr val="tx2"/>
                </a:solidFill>
                <a:latin typeface="Calibri" panose="020F0502020204030204" pitchFamily="34" charset="0"/>
                <a:cs typeface="Times New Roman" pitchFamily="18" charset="0"/>
              </a:rPr>
              <a:t>Ventricular </a:t>
            </a:r>
            <a:r>
              <a:rPr lang="en-US" sz="3200" b="1" dirty="0">
                <a:solidFill>
                  <a:schemeClr val="tx2"/>
                </a:solidFill>
                <a:latin typeface="Calibri" panose="020F0502020204030204" pitchFamily="34" charset="0"/>
                <a:cs typeface="Times New Roman" pitchFamily="18" charset="0"/>
              </a:rPr>
              <a:t>relaxation</a:t>
            </a:r>
            <a:r>
              <a:rPr lang="en-US" sz="5400" b="1" dirty="0">
                <a:solidFill>
                  <a:schemeClr val="tx2"/>
                </a:solidFill>
                <a:latin typeface="Calibri" panose="020F0502020204030204" pitchFamily="34" charset="0"/>
              </a:rPr>
              <a:t> </a:t>
            </a:r>
          </a:p>
        </p:txBody>
      </p:sp>
      <p:sp>
        <p:nvSpPr>
          <p:cNvPr id="14396" name="Text Box 63"/>
          <p:cNvSpPr txBox="1">
            <a:spLocks noChangeArrowheads="1"/>
          </p:cNvSpPr>
          <p:nvPr/>
        </p:nvSpPr>
        <p:spPr bwMode="auto">
          <a:xfrm>
            <a:off x="4991100" y="1274088"/>
            <a:ext cx="51435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Clr>
                <a:srgbClr val="99FF33"/>
              </a:buClr>
              <a:buFont typeface="Wingdings" panose="05000000000000000000" pitchFamily="2" charset="2"/>
              <a:buBlip>
                <a:blip r:embed="rId4"/>
              </a:buBlip>
            </a:pPr>
            <a:r>
              <a:rPr lang="en-GB" altLang="en-US" sz="1800" b="1" dirty="0">
                <a:solidFill>
                  <a:srgbClr val="FF66FF"/>
                </a:solidFill>
                <a:latin typeface="Calibri" panose="020F0502020204030204" pitchFamily="34" charset="0"/>
              </a:rPr>
              <a:t> When the aortic valve closes, the AV valve is not yet open, because </a:t>
            </a:r>
            <a:r>
              <a:rPr lang="en-GB" altLang="en-US" sz="1800" b="1" dirty="0" smtClean="0">
                <a:solidFill>
                  <a:srgbClr val="FF66FF"/>
                </a:solidFill>
                <a:latin typeface="Calibri" panose="020F0502020204030204" pitchFamily="34" charset="0"/>
              </a:rPr>
              <a:t>the ventricular </a:t>
            </a:r>
            <a:r>
              <a:rPr lang="en-GB" altLang="en-US" sz="1800" b="1" dirty="0">
                <a:solidFill>
                  <a:srgbClr val="FF66FF"/>
                </a:solidFill>
                <a:latin typeface="Calibri" panose="020F0502020204030204" pitchFamily="34" charset="0"/>
              </a:rPr>
              <a:t>pressure still exceeds atrial pressure, so all valves are once again closed for a brief period of time and no blood can enter or leave the ventricle. </a:t>
            </a:r>
          </a:p>
          <a:p>
            <a:pPr>
              <a:buClr>
                <a:srgbClr val="99FF33"/>
              </a:buClr>
              <a:buFont typeface="Wingdings" panose="05000000000000000000" pitchFamily="2" charset="2"/>
              <a:buBlip>
                <a:blip r:embed="rId4"/>
              </a:buBlip>
            </a:pPr>
            <a:r>
              <a:rPr lang="en-GB" altLang="en-US" sz="1800" b="1" dirty="0">
                <a:solidFill>
                  <a:srgbClr val="FF66FF"/>
                </a:solidFill>
                <a:latin typeface="Calibri" panose="020F0502020204030204" pitchFamily="34" charset="0"/>
              </a:rPr>
              <a:t> The muscle fibre length and chamber volume remain constant.</a:t>
            </a:r>
          </a:p>
          <a:p>
            <a:pPr>
              <a:buClr>
                <a:srgbClr val="99FF33"/>
              </a:buClr>
              <a:buFont typeface="Wingdings" panose="05000000000000000000" pitchFamily="2" charset="2"/>
              <a:buBlip>
                <a:blip r:embed="rId4"/>
              </a:buBlip>
            </a:pPr>
            <a:r>
              <a:rPr lang="en-GB" altLang="en-US" sz="1800" b="1" dirty="0">
                <a:solidFill>
                  <a:srgbClr val="FF66FF"/>
                </a:solidFill>
                <a:latin typeface="Calibri" panose="020F0502020204030204" pitchFamily="34" charset="0"/>
              </a:rPr>
              <a:t> </a:t>
            </a:r>
            <a:r>
              <a:rPr lang="en-GB" altLang="en-US" sz="1800" b="1" dirty="0">
                <a:solidFill>
                  <a:srgbClr val="0070C0"/>
                </a:solidFill>
                <a:latin typeface="Calibri" panose="020F0502020204030204" pitchFamily="34" charset="0"/>
              </a:rPr>
              <a:t>As the ventricle continues to relax  → the pressure steadily falls</a:t>
            </a:r>
            <a:r>
              <a:rPr lang="en-GB" altLang="en-US" sz="1800" b="1" dirty="0" smtClean="0">
                <a:solidFill>
                  <a:srgbClr val="0070C0"/>
                </a:solidFill>
                <a:latin typeface="Calibri" panose="020F0502020204030204" pitchFamily="34" charset="0"/>
              </a:rPr>
              <a:t>.</a:t>
            </a:r>
          </a:p>
          <a:p>
            <a:pPr>
              <a:buClr>
                <a:srgbClr val="99FF33"/>
              </a:buClr>
              <a:buBlip>
                <a:blip r:embed="rId4"/>
              </a:buBlip>
            </a:pPr>
            <a:r>
              <a:rPr lang="en-GB" altLang="en-US" sz="1800" b="1" dirty="0">
                <a:solidFill>
                  <a:srgbClr val="FF66FF"/>
                </a:solidFill>
                <a:latin typeface="Calibri" panose="020F0502020204030204" pitchFamily="34" charset="0"/>
              </a:rPr>
              <a:t> </a:t>
            </a:r>
            <a:r>
              <a:rPr lang="en-US" sz="1800" b="1" dirty="0">
                <a:solidFill>
                  <a:srgbClr val="00FF00"/>
                </a:solidFill>
                <a:latin typeface="Calibri" panose="020F0502020204030204" pitchFamily="34" charset="0"/>
                <a:cs typeface="Times New Roman" pitchFamily="18" charset="0"/>
              </a:rPr>
              <a:t>The atria are still in diastole. The atrial pressure continues to rise due to continuous venous </a:t>
            </a:r>
            <a:r>
              <a:rPr lang="en-US" sz="1800" b="1" dirty="0" smtClean="0">
                <a:solidFill>
                  <a:srgbClr val="00FF00"/>
                </a:solidFill>
                <a:latin typeface="Calibri" panose="020F0502020204030204" pitchFamily="34" charset="0"/>
                <a:cs typeface="Times New Roman" pitchFamily="18" charset="0"/>
              </a:rPr>
              <a:t>return </a:t>
            </a:r>
            <a:r>
              <a:rPr lang="en-US" sz="1800" b="1" dirty="0" smtClean="0">
                <a:solidFill>
                  <a:srgbClr val="00FF00"/>
                </a:solidFill>
                <a:latin typeface="Calibri"/>
                <a:cs typeface="Calibri"/>
              </a:rPr>
              <a:t>→ </a:t>
            </a:r>
            <a:r>
              <a:rPr lang="en-US" sz="1800" b="1" i="1" dirty="0" smtClean="0">
                <a:solidFill>
                  <a:srgbClr val="00FF00"/>
                </a:solidFill>
                <a:latin typeface="Calibri"/>
                <a:cs typeface="Calibri"/>
              </a:rPr>
              <a:t>v</a:t>
            </a:r>
            <a:r>
              <a:rPr lang="en-US" sz="1800" b="1" dirty="0" smtClean="0">
                <a:solidFill>
                  <a:srgbClr val="00FF00"/>
                </a:solidFill>
                <a:latin typeface="Calibri"/>
                <a:cs typeface="Calibri"/>
              </a:rPr>
              <a:t> wave in the atrial pressure curve</a:t>
            </a:r>
            <a:r>
              <a:rPr lang="en-US" sz="1800" b="1" dirty="0" smtClean="0">
                <a:solidFill>
                  <a:srgbClr val="00FF00"/>
                </a:solidFill>
                <a:latin typeface="Calibri" panose="020F0502020204030204" pitchFamily="34" charset="0"/>
                <a:cs typeface="Times New Roman" pitchFamily="18" charset="0"/>
              </a:rPr>
              <a:t>. </a:t>
            </a:r>
            <a:r>
              <a:rPr lang="en-US" sz="1800" b="1" dirty="0">
                <a:solidFill>
                  <a:srgbClr val="00FF00"/>
                </a:solidFill>
                <a:latin typeface="Calibri" panose="020F0502020204030204" pitchFamily="34" charset="0"/>
                <a:cs typeface="Times New Roman" pitchFamily="18" charset="0"/>
              </a:rPr>
              <a:t>However, atrial pressure is still lower than the ventricular pressure</a:t>
            </a:r>
            <a:r>
              <a:rPr lang="en-US" sz="1800" b="1" dirty="0" smtClean="0">
                <a:solidFill>
                  <a:srgbClr val="00FF00"/>
                </a:solidFill>
                <a:latin typeface="Calibri" panose="020F0502020204030204" pitchFamily="34" charset="0"/>
                <a:cs typeface="Times New Roman" pitchFamily="18" charset="0"/>
              </a:rPr>
              <a:t>.</a:t>
            </a:r>
          </a:p>
          <a:p>
            <a:pPr>
              <a:buClr>
                <a:srgbClr val="99FF33"/>
              </a:buClr>
              <a:buBlip>
                <a:blip r:embed="rId4"/>
              </a:buBlip>
            </a:pPr>
            <a:r>
              <a:rPr lang="en-US" sz="1800" b="1" dirty="0">
                <a:solidFill>
                  <a:srgbClr val="00FFFF"/>
                </a:solidFill>
                <a:latin typeface="Calibri" panose="020F0502020204030204" pitchFamily="34" charset="0"/>
                <a:cs typeface="Times New Roman" pitchFamily="18" charset="0"/>
              </a:rPr>
              <a:t> </a:t>
            </a:r>
            <a:r>
              <a:rPr lang="en-US" sz="1800" b="1" dirty="0" smtClean="0">
                <a:solidFill>
                  <a:srgbClr val="FFFF00"/>
                </a:solidFill>
                <a:latin typeface="Calibri" panose="020F0502020204030204" pitchFamily="34" charset="0"/>
                <a:cs typeface="Times New Roman" pitchFamily="18" charset="0"/>
              </a:rPr>
              <a:t>The mitral valve opens at the end of this phase.</a:t>
            </a:r>
          </a:p>
          <a:p>
            <a:pPr>
              <a:buClr>
                <a:srgbClr val="99FF33"/>
              </a:buClr>
              <a:buBlip>
                <a:blip r:embed="rId4"/>
              </a:buBlip>
            </a:pPr>
            <a:r>
              <a:rPr lang="en-US" sz="1800" b="1" dirty="0">
                <a:solidFill>
                  <a:srgbClr val="FFFF00"/>
                </a:solidFill>
                <a:latin typeface="Calibri" panose="020F0502020204030204" pitchFamily="34" charset="0"/>
                <a:cs typeface="Times New Roman" pitchFamily="18" charset="0"/>
              </a:rPr>
              <a:t> </a:t>
            </a:r>
            <a:r>
              <a:rPr lang="en-US" sz="1800" b="1" dirty="0" smtClean="0">
                <a:solidFill>
                  <a:srgbClr val="FFFF00"/>
                </a:solidFill>
                <a:latin typeface="Calibri" panose="020F0502020204030204" pitchFamily="34" charset="0"/>
                <a:cs typeface="Times New Roman" pitchFamily="18" charset="0"/>
              </a:rPr>
              <a:t>This phase thus represents the beginning diastole and it’s the quiescent period between closure of the aortic valve and opening of the mitral valve.</a:t>
            </a:r>
          </a:p>
          <a:p>
            <a:pPr>
              <a:buClr>
                <a:srgbClr val="99FF33"/>
              </a:buClr>
              <a:buBlip>
                <a:blip r:embed="rId4"/>
              </a:buBlip>
            </a:pPr>
            <a:r>
              <a:rPr lang="en-US" sz="1800" b="1" dirty="0">
                <a:solidFill>
                  <a:srgbClr val="FFFF00"/>
                </a:solidFill>
                <a:latin typeface="Calibri" panose="020F0502020204030204" pitchFamily="34" charset="0"/>
                <a:cs typeface="Times New Roman" pitchFamily="18" charset="0"/>
              </a:rPr>
              <a:t> </a:t>
            </a:r>
            <a:r>
              <a:rPr lang="en-US" sz="1800" b="1" dirty="0" smtClean="0">
                <a:solidFill>
                  <a:srgbClr val="FFFF00"/>
                </a:solidFill>
                <a:latin typeface="Calibri" panose="020F0502020204030204" pitchFamily="34" charset="0"/>
                <a:cs typeface="Times New Roman" pitchFamily="18" charset="0"/>
              </a:rPr>
              <a:t>It lasts for </a:t>
            </a:r>
            <a:r>
              <a:rPr lang="en-US" sz="1800" b="1" dirty="0" smtClean="0">
                <a:solidFill>
                  <a:srgbClr val="FFFF00"/>
                </a:solidFill>
                <a:latin typeface="Calibri"/>
                <a:cs typeface="Calibri"/>
              </a:rPr>
              <a:t>≈ 0.04 sec.</a:t>
            </a:r>
            <a:endParaRPr lang="en-GB" altLang="en-US" sz="1800" b="1" dirty="0">
              <a:solidFill>
                <a:srgbClr val="FF66FF"/>
              </a:solidFill>
              <a:latin typeface="Calibri" panose="020F0502020204030204" pitchFamily="34" charset="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5281613"/>
            <a:ext cx="1037273" cy="1423035"/>
          </a:xfrm>
          <a:prstGeom prst="rect">
            <a:avLst/>
          </a:prstGeom>
          <a:noFill/>
          <a:ln>
            <a:noFill/>
          </a:ln>
          <a:effectLst/>
          <a:scene3d>
            <a:camera prst="orthographicFront"/>
            <a:lightRig rig="threePt" dir="t"/>
          </a:scene3d>
          <a:sp3d>
            <a:bevel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Rectangle 25"/>
          <p:cNvSpPr>
            <a:spLocks noChangeArrowheads="1"/>
          </p:cNvSpPr>
          <p:nvPr/>
        </p:nvSpPr>
        <p:spPr bwMode="auto">
          <a:xfrm>
            <a:off x="2552700" y="5334000"/>
            <a:ext cx="27090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dirty="0" smtClean="0">
                <a:solidFill>
                  <a:schemeClr val="bg2"/>
                </a:solidFill>
                <a:latin typeface="Calibri" panose="020F0502020204030204" pitchFamily="34" charset="0"/>
              </a:rPr>
              <a:t>x</a:t>
            </a:r>
            <a:endParaRPr lang="en-GB" altLang="en-US" sz="1600" i="1" dirty="0">
              <a:solidFill>
                <a:schemeClr val="bg2"/>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9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9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9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9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9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42" name="Rectangle 2"/>
          <p:cNvSpPr>
            <a:spLocks noChangeArrowheads="1"/>
          </p:cNvSpPr>
          <p:nvPr/>
        </p:nvSpPr>
        <p:spPr bwMode="auto">
          <a:xfrm>
            <a:off x="6009801" y="228600"/>
            <a:ext cx="4010499" cy="533400"/>
          </a:xfrm>
          <a:prstGeom prst="rect">
            <a:avLst/>
          </a:prstGeom>
          <a:noFill/>
          <a:ln w="9525">
            <a:noFill/>
            <a:miter lim="800000"/>
            <a:headEnd/>
            <a:tailEnd/>
          </a:ln>
          <a:effectLst/>
        </p:spPr>
        <p:txBody>
          <a:bodyPr lIns="92075" tIns="46038" rIns="92075" bIns="46038" anchor="ctr"/>
          <a:lstStyle/>
          <a:p>
            <a:pPr algn="ctr">
              <a:defRPr/>
            </a:pPr>
            <a:r>
              <a:rPr lang="en-US" sz="3200" b="1" dirty="0">
                <a:solidFill>
                  <a:schemeClr val="tx2"/>
                </a:solidFill>
                <a:effectLst>
                  <a:outerShdw blurRad="38100" dist="38100" dir="2700000" algn="tl">
                    <a:srgbClr val="000000"/>
                  </a:outerShdw>
                </a:effectLst>
                <a:latin typeface="Calibri" panose="020F0502020204030204" pitchFamily="34" charset="0"/>
                <a:cs typeface="Times New Roman" pitchFamily="18" charset="0"/>
              </a:rPr>
              <a:t>Ventricular filling</a:t>
            </a:r>
            <a:r>
              <a:rPr lang="en-US" sz="5400" dirty="0">
                <a:solidFill>
                  <a:schemeClr val="tx2"/>
                </a:solidFill>
                <a:effectLst>
                  <a:outerShdw blurRad="38100" dist="38100" dir="2700000" algn="tl">
                    <a:srgbClr val="000000"/>
                  </a:outerShdw>
                </a:effectLst>
                <a:latin typeface="Calibri" panose="020F0502020204030204" pitchFamily="34" charset="0"/>
              </a:rPr>
              <a:t> </a:t>
            </a:r>
          </a:p>
        </p:txBody>
      </p:sp>
      <p:sp>
        <p:nvSpPr>
          <p:cNvPr id="419843" name="Text Box 3"/>
          <p:cNvSpPr txBox="1">
            <a:spLocks noChangeArrowheads="1"/>
          </p:cNvSpPr>
          <p:nvPr/>
        </p:nvSpPr>
        <p:spPr bwMode="auto">
          <a:xfrm>
            <a:off x="6009801" y="914400"/>
            <a:ext cx="4124799" cy="5509200"/>
          </a:xfrm>
          <a:prstGeom prst="rect">
            <a:avLst/>
          </a:prstGeom>
          <a:noFill/>
          <a:ln w="12700">
            <a:noFill/>
            <a:miter lim="800000"/>
            <a:headEnd/>
            <a:tailEnd/>
          </a:ln>
          <a:effectLst/>
        </p:spPr>
        <p:txBody>
          <a:bodyPr wrap="square">
            <a:spAutoFit/>
          </a:bodyPr>
          <a:lstStyle/>
          <a:p>
            <a:pPr>
              <a:buClr>
                <a:srgbClr val="99FF33"/>
              </a:buClr>
              <a:buFont typeface="Wingdings" pitchFamily="2" charset="2"/>
              <a:buBlip>
                <a:blip r:embed="rId3"/>
              </a:buBlip>
              <a:defRPr/>
            </a:pPr>
            <a:r>
              <a:rPr lang="en-GB" sz="2200" b="1" dirty="0">
                <a:solidFill>
                  <a:srgbClr val="00FFFF"/>
                </a:solidFill>
                <a:latin typeface="Calibri" panose="020F0502020204030204" pitchFamily="34" charset="0"/>
              </a:rPr>
              <a:t> Blood continues to flow from the pulmonary veins into the left atrium → atrial pressure rises continuously. </a:t>
            </a:r>
            <a:endParaRPr lang="en-GB" sz="2200" b="1" dirty="0" smtClean="0">
              <a:solidFill>
                <a:srgbClr val="00FFFF"/>
              </a:solidFill>
              <a:latin typeface="Calibri" panose="020F0502020204030204" pitchFamily="34" charset="0"/>
            </a:endParaRPr>
          </a:p>
          <a:p>
            <a:pPr>
              <a:buClr>
                <a:srgbClr val="99FF33"/>
              </a:buClr>
              <a:defRPr/>
            </a:pPr>
            <a:endParaRPr lang="en-GB" sz="2200" b="1" dirty="0">
              <a:solidFill>
                <a:srgbClr val="FF5050"/>
              </a:solidFill>
              <a:latin typeface="Calibri" panose="020F0502020204030204" pitchFamily="34" charset="0"/>
            </a:endParaRPr>
          </a:p>
          <a:p>
            <a:pPr>
              <a:buClr>
                <a:srgbClr val="99FF33"/>
              </a:buClr>
              <a:buFont typeface="Wingdings" pitchFamily="2" charset="2"/>
              <a:buBlip>
                <a:blip r:embed="rId3"/>
              </a:buBlip>
              <a:defRPr/>
            </a:pPr>
            <a:r>
              <a:rPr lang="en-GB" sz="2200" b="1" dirty="0">
                <a:solidFill>
                  <a:srgbClr val="FF5050"/>
                </a:solidFill>
                <a:latin typeface="Calibri" panose="020F0502020204030204" pitchFamily="34" charset="0"/>
              </a:rPr>
              <a:t> When the ventricular pressure falls below the atrial pressure, the AV valve opens, and ventricular filling occurs once again</a:t>
            </a:r>
            <a:r>
              <a:rPr lang="en-GB" sz="2200" b="1" dirty="0" smtClean="0">
                <a:solidFill>
                  <a:srgbClr val="FF5050"/>
                </a:solidFill>
                <a:latin typeface="Calibri" panose="020F0502020204030204" pitchFamily="34" charset="0"/>
              </a:rPr>
              <a:t>.</a:t>
            </a:r>
          </a:p>
          <a:p>
            <a:pPr>
              <a:buClr>
                <a:srgbClr val="99FF33"/>
              </a:buClr>
              <a:buFont typeface="Wingdings" pitchFamily="2" charset="2"/>
              <a:buBlip>
                <a:blip r:embed="rId3"/>
              </a:buBlip>
              <a:defRPr/>
            </a:pPr>
            <a:endParaRPr lang="en-GB" sz="2200" b="1" dirty="0">
              <a:solidFill>
                <a:srgbClr val="00FFFF"/>
              </a:solidFill>
              <a:latin typeface="Calibri" panose="020F0502020204030204" pitchFamily="34" charset="0"/>
            </a:endParaRPr>
          </a:p>
          <a:p>
            <a:pPr>
              <a:buClr>
                <a:srgbClr val="99FF33"/>
              </a:buClr>
              <a:buFont typeface="Wingdings" pitchFamily="2" charset="2"/>
              <a:buBlip>
                <a:blip r:embed="rId3"/>
              </a:buBlip>
              <a:defRPr/>
            </a:pPr>
            <a:r>
              <a:rPr lang="en-GB" sz="2200" b="1" dirty="0" smtClean="0">
                <a:solidFill>
                  <a:srgbClr val="00FFFF"/>
                </a:solidFill>
                <a:latin typeface="Calibri" panose="020F0502020204030204" pitchFamily="34" charset="0"/>
              </a:rPr>
              <a:t> </a:t>
            </a:r>
            <a:r>
              <a:rPr lang="en-GB" sz="2200" b="1" dirty="0" smtClean="0">
                <a:solidFill>
                  <a:srgbClr val="00FF00"/>
                </a:solidFill>
                <a:latin typeface="Calibri" panose="020F0502020204030204" pitchFamily="34" charset="0"/>
              </a:rPr>
              <a:t>Atrial pressure drops and this </a:t>
            </a:r>
            <a:r>
              <a:rPr lang="en-GB" sz="2200" b="1" dirty="0" smtClean="0">
                <a:solidFill>
                  <a:srgbClr val="00FF00"/>
                </a:solidFill>
                <a:latin typeface="Calibri"/>
                <a:cs typeface="Calibri"/>
              </a:rPr>
              <a:t>→ y descent in the atrial pressure curve.</a:t>
            </a:r>
            <a:endParaRPr lang="en-GB" sz="2200" b="1" dirty="0" smtClean="0">
              <a:solidFill>
                <a:srgbClr val="00FF00"/>
              </a:solidFill>
              <a:latin typeface="Calibri" panose="020F0502020204030204" pitchFamily="34" charset="0"/>
            </a:endParaRPr>
          </a:p>
          <a:p>
            <a:pPr>
              <a:buClr>
                <a:srgbClr val="99FF33"/>
              </a:buClr>
              <a:buFont typeface="Wingdings" pitchFamily="2" charset="2"/>
              <a:buBlip>
                <a:blip r:embed="rId3"/>
              </a:buBlip>
              <a:defRPr/>
            </a:pPr>
            <a:endParaRPr lang="en-GB" sz="2200" b="1" dirty="0">
              <a:solidFill>
                <a:srgbClr val="00FFFF"/>
              </a:solidFill>
              <a:latin typeface="Calibri" panose="020F0502020204030204" pitchFamily="34" charset="0"/>
            </a:endParaRPr>
          </a:p>
          <a:p>
            <a:pPr>
              <a:buClr>
                <a:srgbClr val="99FF33"/>
              </a:buClr>
              <a:buFont typeface="Wingdings" pitchFamily="2" charset="2"/>
              <a:buBlip>
                <a:blip r:embed="rId3"/>
              </a:buBlip>
              <a:defRPr/>
            </a:pPr>
            <a:r>
              <a:rPr lang="en-GB" sz="2200" b="1" dirty="0" smtClean="0">
                <a:solidFill>
                  <a:srgbClr val="00FFFF"/>
                </a:solidFill>
                <a:latin typeface="Calibri" panose="020F0502020204030204" pitchFamily="34" charset="0"/>
              </a:rPr>
              <a:t> </a:t>
            </a:r>
            <a:r>
              <a:rPr lang="en-GB" sz="2200" b="1" dirty="0" smtClean="0">
                <a:solidFill>
                  <a:srgbClr val="FF66FF"/>
                </a:solidFill>
                <a:latin typeface="Calibri" panose="020F0502020204030204" pitchFamily="34" charset="0"/>
              </a:rPr>
              <a:t>This was explained before.</a:t>
            </a:r>
            <a:endParaRPr lang="en-GB" sz="2200" b="1" dirty="0">
              <a:solidFill>
                <a:srgbClr val="FF66FF"/>
              </a:solidFill>
              <a:latin typeface="Calibri" panose="020F0502020204030204" pitchFamily="34" charset="0"/>
            </a:endParaRPr>
          </a:p>
        </p:txBody>
      </p:sp>
      <p:sp>
        <p:nvSpPr>
          <p:cNvPr id="15365" name="Line 5"/>
          <p:cNvSpPr>
            <a:spLocks noChangeShapeType="1"/>
          </p:cNvSpPr>
          <p:nvPr/>
        </p:nvSpPr>
        <p:spPr bwMode="auto">
          <a:xfrm>
            <a:off x="1672751" y="719138"/>
            <a:ext cx="0" cy="173355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66" name="Line 6"/>
          <p:cNvSpPr>
            <a:spLocks noChangeShapeType="1"/>
          </p:cNvSpPr>
          <p:nvPr/>
        </p:nvSpPr>
        <p:spPr bwMode="auto">
          <a:xfrm>
            <a:off x="1585439" y="7191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67" name="Line 7"/>
          <p:cNvSpPr>
            <a:spLocks noChangeShapeType="1"/>
          </p:cNvSpPr>
          <p:nvPr/>
        </p:nvSpPr>
        <p:spPr bwMode="auto">
          <a:xfrm>
            <a:off x="1585439" y="10080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68" name="Line 8"/>
          <p:cNvSpPr>
            <a:spLocks noChangeShapeType="1"/>
          </p:cNvSpPr>
          <p:nvPr/>
        </p:nvSpPr>
        <p:spPr bwMode="auto">
          <a:xfrm>
            <a:off x="1585439" y="1295400"/>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69" name="Line 9"/>
          <p:cNvSpPr>
            <a:spLocks noChangeShapeType="1"/>
          </p:cNvSpPr>
          <p:nvPr/>
        </p:nvSpPr>
        <p:spPr bwMode="auto">
          <a:xfrm>
            <a:off x="1585439" y="158591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70" name="Line 10"/>
          <p:cNvSpPr>
            <a:spLocks noChangeShapeType="1"/>
          </p:cNvSpPr>
          <p:nvPr/>
        </p:nvSpPr>
        <p:spPr bwMode="auto">
          <a:xfrm>
            <a:off x="1585439" y="18748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71" name="Line 11"/>
          <p:cNvSpPr>
            <a:spLocks noChangeShapeType="1"/>
          </p:cNvSpPr>
          <p:nvPr/>
        </p:nvSpPr>
        <p:spPr bwMode="auto">
          <a:xfrm>
            <a:off x="1585439" y="21637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72" name="Line 12"/>
          <p:cNvSpPr>
            <a:spLocks noChangeShapeType="1"/>
          </p:cNvSpPr>
          <p:nvPr/>
        </p:nvSpPr>
        <p:spPr bwMode="auto">
          <a:xfrm>
            <a:off x="1585439" y="245268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73" name="Rectangle 13"/>
          <p:cNvSpPr>
            <a:spLocks noChangeArrowheads="1"/>
          </p:cNvSpPr>
          <p:nvPr/>
        </p:nvSpPr>
        <p:spPr bwMode="auto">
          <a:xfrm>
            <a:off x="1021876" y="687388"/>
            <a:ext cx="741363" cy="19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53000"/>
              </a:lnSpc>
              <a:spcBef>
                <a:spcPct val="8000"/>
              </a:spcBef>
            </a:pPr>
            <a:r>
              <a:rPr lang="en-GB" altLang="en-US">
                <a:solidFill>
                  <a:srgbClr val="FAFD00"/>
                </a:solidFill>
                <a:latin typeface="Calibri" panose="020F0502020204030204" pitchFamily="34" charset="0"/>
              </a:rPr>
              <a:t>120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a:t>
            </a:r>
          </a:p>
          <a:p>
            <a:pPr>
              <a:lnSpc>
                <a:spcPct val="53000"/>
              </a:lnSpc>
              <a:spcBef>
                <a:spcPct val="8000"/>
              </a:spcBef>
            </a:pPr>
            <a:r>
              <a:rPr lang="en-GB" altLang="en-US">
                <a:solidFill>
                  <a:srgbClr val="FAFD00"/>
                </a:solidFill>
                <a:latin typeface="Calibri" panose="020F0502020204030204" pitchFamily="34" charset="0"/>
              </a:rPr>
              <a:t>  80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40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0</a:t>
            </a:r>
          </a:p>
        </p:txBody>
      </p:sp>
      <p:grpSp>
        <p:nvGrpSpPr>
          <p:cNvPr id="15374" name="Group 14"/>
          <p:cNvGrpSpPr>
            <a:grpSpLocks/>
          </p:cNvGrpSpPr>
          <p:nvPr/>
        </p:nvGrpSpPr>
        <p:grpSpPr bwMode="auto">
          <a:xfrm>
            <a:off x="1585439" y="3676650"/>
            <a:ext cx="87312" cy="1000125"/>
            <a:chOff x="1231" y="2316"/>
            <a:chExt cx="55" cy="630"/>
          </a:xfrm>
        </p:grpSpPr>
        <p:sp>
          <p:nvSpPr>
            <p:cNvPr id="15436" name="Line 15"/>
            <p:cNvSpPr>
              <a:spLocks noChangeShapeType="1"/>
            </p:cNvSpPr>
            <p:nvPr/>
          </p:nvSpPr>
          <p:spPr bwMode="auto">
            <a:xfrm>
              <a:off x="1286" y="2316"/>
              <a:ext cx="0" cy="63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37" name="Line 16"/>
            <p:cNvSpPr>
              <a:spLocks noChangeShapeType="1"/>
            </p:cNvSpPr>
            <p:nvPr/>
          </p:nvSpPr>
          <p:spPr bwMode="auto">
            <a:xfrm>
              <a:off x="1231" y="231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38" name="Line 17"/>
            <p:cNvSpPr>
              <a:spLocks noChangeShapeType="1"/>
            </p:cNvSpPr>
            <p:nvPr/>
          </p:nvSpPr>
          <p:spPr bwMode="auto">
            <a:xfrm>
              <a:off x="1231" y="294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15375" name="Rectangle 18"/>
          <p:cNvSpPr>
            <a:spLocks noChangeArrowheads="1"/>
          </p:cNvSpPr>
          <p:nvPr/>
        </p:nvSpPr>
        <p:spPr bwMode="auto">
          <a:xfrm>
            <a:off x="1034576" y="3563938"/>
            <a:ext cx="581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rPr>
              <a:t>140</a:t>
            </a:r>
          </a:p>
          <a:p>
            <a:endParaRPr lang="en-GB" altLang="en-US">
              <a:solidFill>
                <a:srgbClr val="FAFD00"/>
              </a:solidFill>
              <a:latin typeface="Calibri" panose="020F0502020204030204" pitchFamily="34" charset="0"/>
            </a:endParaRPr>
          </a:p>
          <a:p>
            <a:endParaRPr lang="en-GB" altLang="en-US">
              <a:solidFill>
                <a:srgbClr val="FAFD00"/>
              </a:solidFill>
              <a:latin typeface="Calibri" panose="020F0502020204030204" pitchFamily="34" charset="0"/>
            </a:endParaRPr>
          </a:p>
          <a:p>
            <a:r>
              <a:rPr lang="en-GB" altLang="en-US">
                <a:solidFill>
                  <a:srgbClr val="FAFD00"/>
                </a:solidFill>
                <a:latin typeface="Calibri" panose="020F0502020204030204" pitchFamily="34" charset="0"/>
              </a:rPr>
              <a:t> 70</a:t>
            </a:r>
          </a:p>
        </p:txBody>
      </p:sp>
      <p:sp>
        <p:nvSpPr>
          <p:cNvPr id="15377" name="Rectangle 20"/>
          <p:cNvSpPr>
            <a:spLocks noChangeArrowheads="1"/>
          </p:cNvSpPr>
          <p:nvPr/>
        </p:nvSpPr>
        <p:spPr bwMode="auto">
          <a:xfrm>
            <a:off x="217244" y="1138238"/>
            <a:ext cx="941605" cy="6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700">
                <a:solidFill>
                  <a:srgbClr val="FAFD00"/>
                </a:solidFill>
                <a:latin typeface="Calibri" panose="020F0502020204030204" pitchFamily="34" charset="0"/>
              </a:rPr>
              <a:t>Pressure</a:t>
            </a:r>
          </a:p>
          <a:p>
            <a:pPr algn="ctr"/>
            <a:r>
              <a:rPr lang="en-GB" altLang="en-US" sz="1700">
                <a:solidFill>
                  <a:srgbClr val="FAFD00"/>
                </a:solidFill>
                <a:latin typeface="Calibri" panose="020F0502020204030204" pitchFamily="34" charset="0"/>
              </a:rPr>
              <a:t>mm Hg</a:t>
            </a:r>
          </a:p>
        </p:txBody>
      </p:sp>
      <p:sp>
        <p:nvSpPr>
          <p:cNvPr id="15378" name="Rectangle 21"/>
          <p:cNvSpPr>
            <a:spLocks noChangeArrowheads="1"/>
          </p:cNvSpPr>
          <p:nvPr/>
        </p:nvSpPr>
        <p:spPr bwMode="auto">
          <a:xfrm>
            <a:off x="114300" y="3892550"/>
            <a:ext cx="1169744" cy="6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700" dirty="0">
                <a:solidFill>
                  <a:srgbClr val="FAFD00"/>
                </a:solidFill>
                <a:latin typeface="Calibri" panose="020F0502020204030204" pitchFamily="34" charset="0"/>
              </a:rPr>
              <a:t>Ventricular</a:t>
            </a:r>
          </a:p>
          <a:p>
            <a:pPr algn="ctr"/>
            <a:r>
              <a:rPr lang="en-GB" altLang="en-US" sz="1700" dirty="0">
                <a:solidFill>
                  <a:srgbClr val="FAFD00"/>
                </a:solidFill>
                <a:latin typeface="Calibri" panose="020F0502020204030204" pitchFamily="34" charset="0"/>
              </a:rPr>
              <a:t>volume, ml</a:t>
            </a:r>
          </a:p>
        </p:txBody>
      </p:sp>
      <p:pic>
        <p:nvPicPr>
          <p:cNvPr id="15379" name="Picture 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126" y="381000"/>
            <a:ext cx="3711575" cy="5953125"/>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381" name="Line 24"/>
          <p:cNvSpPr>
            <a:spLocks noChangeShapeType="1"/>
          </p:cNvSpPr>
          <p:nvPr/>
        </p:nvSpPr>
        <p:spPr bwMode="auto">
          <a:xfrm>
            <a:off x="2636364" y="393700"/>
            <a:ext cx="0" cy="60071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82" name="Line 25"/>
          <p:cNvSpPr>
            <a:spLocks noChangeShapeType="1"/>
          </p:cNvSpPr>
          <p:nvPr/>
        </p:nvSpPr>
        <p:spPr bwMode="auto">
          <a:xfrm>
            <a:off x="2152176" y="6400800"/>
            <a:ext cx="385762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83" name="Line 26"/>
          <p:cNvSpPr>
            <a:spLocks noChangeShapeType="1"/>
          </p:cNvSpPr>
          <p:nvPr/>
        </p:nvSpPr>
        <p:spPr bwMode="auto">
          <a:xfrm flipH="1">
            <a:off x="4077814" y="393700"/>
            <a:ext cx="1587" cy="60071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84" name="Line 27"/>
          <p:cNvSpPr>
            <a:spLocks noChangeShapeType="1"/>
          </p:cNvSpPr>
          <p:nvPr/>
        </p:nvSpPr>
        <p:spPr bwMode="auto">
          <a:xfrm>
            <a:off x="3214214" y="393700"/>
            <a:ext cx="0" cy="6007100"/>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85" name="Line 28"/>
          <p:cNvSpPr>
            <a:spLocks noChangeShapeType="1"/>
          </p:cNvSpPr>
          <p:nvPr/>
        </p:nvSpPr>
        <p:spPr bwMode="auto">
          <a:xfrm>
            <a:off x="4566764" y="393700"/>
            <a:ext cx="0" cy="6007100"/>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86" name="Rectangle 29"/>
          <p:cNvSpPr>
            <a:spLocks noChangeArrowheads="1"/>
          </p:cNvSpPr>
          <p:nvPr/>
        </p:nvSpPr>
        <p:spPr bwMode="auto">
          <a:xfrm>
            <a:off x="2158526" y="4997450"/>
            <a:ext cx="2873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a</a:t>
            </a:r>
          </a:p>
        </p:txBody>
      </p:sp>
      <p:sp>
        <p:nvSpPr>
          <p:cNvPr id="15387" name="Rectangle 30"/>
          <p:cNvSpPr>
            <a:spLocks noChangeArrowheads="1"/>
          </p:cNvSpPr>
          <p:nvPr/>
        </p:nvSpPr>
        <p:spPr bwMode="auto">
          <a:xfrm>
            <a:off x="2705100" y="4997450"/>
            <a:ext cx="2746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c</a:t>
            </a:r>
          </a:p>
        </p:txBody>
      </p:sp>
      <p:sp>
        <p:nvSpPr>
          <p:cNvPr id="15388" name="Rectangle 31"/>
          <p:cNvSpPr>
            <a:spLocks noChangeArrowheads="1"/>
          </p:cNvSpPr>
          <p:nvPr/>
        </p:nvSpPr>
        <p:spPr bwMode="auto">
          <a:xfrm>
            <a:off x="3800001" y="4978400"/>
            <a:ext cx="2809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v</a:t>
            </a:r>
          </a:p>
        </p:txBody>
      </p:sp>
      <p:sp>
        <p:nvSpPr>
          <p:cNvPr id="15389" name="Rectangle 32"/>
          <p:cNvSpPr>
            <a:spLocks noChangeArrowheads="1"/>
          </p:cNvSpPr>
          <p:nvPr/>
        </p:nvSpPr>
        <p:spPr bwMode="auto">
          <a:xfrm>
            <a:off x="2352201" y="5559425"/>
            <a:ext cx="3000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R</a:t>
            </a:r>
          </a:p>
        </p:txBody>
      </p:sp>
      <p:sp>
        <p:nvSpPr>
          <p:cNvPr id="15390" name="Rectangle 33"/>
          <p:cNvSpPr>
            <a:spLocks noChangeArrowheads="1"/>
          </p:cNvSpPr>
          <p:nvPr/>
        </p:nvSpPr>
        <p:spPr bwMode="auto">
          <a:xfrm>
            <a:off x="2256951" y="6108700"/>
            <a:ext cx="317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Q</a:t>
            </a:r>
          </a:p>
        </p:txBody>
      </p:sp>
      <p:sp>
        <p:nvSpPr>
          <p:cNvPr id="15391" name="Rectangle 34"/>
          <p:cNvSpPr>
            <a:spLocks noChangeArrowheads="1"/>
          </p:cNvSpPr>
          <p:nvPr/>
        </p:nvSpPr>
        <p:spPr bwMode="auto">
          <a:xfrm>
            <a:off x="2617314" y="6091238"/>
            <a:ext cx="279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S</a:t>
            </a:r>
          </a:p>
        </p:txBody>
      </p:sp>
      <p:sp>
        <p:nvSpPr>
          <p:cNvPr id="15392" name="Rectangle 35"/>
          <p:cNvSpPr>
            <a:spLocks noChangeArrowheads="1"/>
          </p:cNvSpPr>
          <p:nvPr/>
        </p:nvSpPr>
        <p:spPr bwMode="auto">
          <a:xfrm>
            <a:off x="1969614" y="5830888"/>
            <a:ext cx="292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P</a:t>
            </a:r>
          </a:p>
        </p:txBody>
      </p:sp>
      <p:sp>
        <p:nvSpPr>
          <p:cNvPr id="15393" name="Rectangle 36"/>
          <p:cNvSpPr>
            <a:spLocks noChangeArrowheads="1"/>
          </p:cNvSpPr>
          <p:nvPr/>
        </p:nvSpPr>
        <p:spPr bwMode="auto">
          <a:xfrm>
            <a:off x="3314226" y="5830888"/>
            <a:ext cx="28213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T</a:t>
            </a:r>
          </a:p>
        </p:txBody>
      </p:sp>
      <p:sp>
        <p:nvSpPr>
          <p:cNvPr id="15394" name="Rectangle 37"/>
          <p:cNvSpPr>
            <a:spLocks noChangeArrowheads="1"/>
          </p:cNvSpPr>
          <p:nvPr/>
        </p:nvSpPr>
        <p:spPr bwMode="auto">
          <a:xfrm>
            <a:off x="5246214" y="5830888"/>
            <a:ext cx="292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P</a:t>
            </a:r>
          </a:p>
        </p:txBody>
      </p:sp>
      <p:sp>
        <p:nvSpPr>
          <p:cNvPr id="15395" name="Rectangle 38"/>
          <p:cNvSpPr>
            <a:spLocks noChangeArrowheads="1"/>
          </p:cNvSpPr>
          <p:nvPr/>
        </p:nvSpPr>
        <p:spPr bwMode="auto">
          <a:xfrm>
            <a:off x="2545876" y="4665663"/>
            <a:ext cx="2873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1</a:t>
            </a:r>
          </a:p>
        </p:txBody>
      </p:sp>
      <p:sp>
        <p:nvSpPr>
          <p:cNvPr id="15396" name="Rectangle 39"/>
          <p:cNvSpPr>
            <a:spLocks noChangeArrowheads="1"/>
          </p:cNvSpPr>
          <p:nvPr/>
        </p:nvSpPr>
        <p:spPr bwMode="auto">
          <a:xfrm>
            <a:off x="3506314" y="4721225"/>
            <a:ext cx="2873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2</a:t>
            </a:r>
          </a:p>
        </p:txBody>
      </p:sp>
      <p:sp>
        <p:nvSpPr>
          <p:cNvPr id="15397" name="Rectangle 40"/>
          <p:cNvSpPr>
            <a:spLocks noChangeArrowheads="1"/>
          </p:cNvSpPr>
          <p:nvPr/>
        </p:nvSpPr>
        <p:spPr bwMode="auto">
          <a:xfrm>
            <a:off x="4087339" y="4721225"/>
            <a:ext cx="2873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3</a:t>
            </a:r>
          </a:p>
        </p:txBody>
      </p:sp>
      <p:sp>
        <p:nvSpPr>
          <p:cNvPr id="15398" name="Rectangle 41"/>
          <p:cNvSpPr>
            <a:spLocks noChangeArrowheads="1"/>
          </p:cNvSpPr>
          <p:nvPr/>
        </p:nvSpPr>
        <p:spPr bwMode="auto">
          <a:xfrm>
            <a:off x="2158526" y="4721225"/>
            <a:ext cx="2873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4</a:t>
            </a:r>
          </a:p>
        </p:txBody>
      </p:sp>
      <p:sp>
        <p:nvSpPr>
          <p:cNvPr id="15399" name="Rectangle 42"/>
          <p:cNvSpPr>
            <a:spLocks noChangeArrowheads="1"/>
          </p:cNvSpPr>
          <p:nvPr/>
        </p:nvSpPr>
        <p:spPr bwMode="auto">
          <a:xfrm>
            <a:off x="4464701" y="1784350"/>
            <a:ext cx="1323312"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chemeClr val="bg2"/>
                </a:solidFill>
                <a:latin typeface="Calibri" panose="020F0502020204030204" pitchFamily="34" charset="0"/>
              </a:rPr>
              <a:t>mitral valve </a:t>
            </a:r>
          </a:p>
          <a:p>
            <a:pPr algn="ctr"/>
            <a:r>
              <a:rPr lang="en-GB" altLang="en-US" sz="1800">
                <a:solidFill>
                  <a:schemeClr val="bg2"/>
                </a:solidFill>
                <a:latin typeface="Calibri" panose="020F0502020204030204" pitchFamily="34" charset="0"/>
              </a:rPr>
              <a:t>opens</a:t>
            </a:r>
          </a:p>
        </p:txBody>
      </p:sp>
      <p:sp>
        <p:nvSpPr>
          <p:cNvPr id="15400" name="Line 43"/>
          <p:cNvSpPr>
            <a:spLocks noChangeShapeType="1"/>
          </p:cNvSpPr>
          <p:nvPr/>
        </p:nvSpPr>
        <p:spPr bwMode="auto">
          <a:xfrm flipV="1">
            <a:off x="4177826" y="2133600"/>
            <a:ext cx="544513" cy="153988"/>
          </a:xfrm>
          <a:prstGeom prst="line">
            <a:avLst/>
          </a:prstGeom>
          <a:noFill/>
          <a:ln w="127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01" name="Rectangle 44"/>
          <p:cNvSpPr>
            <a:spLocks noChangeArrowheads="1"/>
          </p:cNvSpPr>
          <p:nvPr/>
        </p:nvSpPr>
        <p:spPr bwMode="auto">
          <a:xfrm>
            <a:off x="1813585" y="1544638"/>
            <a:ext cx="750206"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chemeClr val="bg2"/>
                </a:solidFill>
                <a:latin typeface="Calibri" panose="020F0502020204030204" pitchFamily="34" charset="0"/>
              </a:rPr>
              <a:t>mitral</a:t>
            </a:r>
          </a:p>
          <a:p>
            <a:pPr algn="ctr"/>
            <a:r>
              <a:rPr lang="en-GB" altLang="en-US" sz="1800">
                <a:solidFill>
                  <a:schemeClr val="bg2"/>
                </a:solidFill>
                <a:latin typeface="Calibri" panose="020F0502020204030204" pitchFamily="34" charset="0"/>
              </a:rPr>
              <a:t>valve</a:t>
            </a:r>
          </a:p>
          <a:p>
            <a:pPr algn="ctr"/>
            <a:r>
              <a:rPr lang="en-GB" altLang="en-US" sz="1800">
                <a:solidFill>
                  <a:schemeClr val="bg2"/>
                </a:solidFill>
                <a:latin typeface="Calibri" panose="020F0502020204030204" pitchFamily="34" charset="0"/>
              </a:rPr>
              <a:t>closes</a:t>
            </a:r>
          </a:p>
        </p:txBody>
      </p:sp>
      <p:sp>
        <p:nvSpPr>
          <p:cNvPr id="15402" name="Line 45"/>
          <p:cNvSpPr>
            <a:spLocks noChangeShapeType="1"/>
          </p:cNvSpPr>
          <p:nvPr/>
        </p:nvSpPr>
        <p:spPr bwMode="auto">
          <a:xfrm flipH="1" flipV="1">
            <a:off x="2347439" y="2060575"/>
            <a:ext cx="288925" cy="336550"/>
          </a:xfrm>
          <a:prstGeom prst="line">
            <a:avLst/>
          </a:prstGeom>
          <a:noFill/>
          <a:ln w="127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03" name="Line 46"/>
          <p:cNvSpPr>
            <a:spLocks noChangeShapeType="1"/>
          </p:cNvSpPr>
          <p:nvPr/>
        </p:nvSpPr>
        <p:spPr bwMode="auto">
          <a:xfrm flipH="1" flipV="1">
            <a:off x="2539526" y="950913"/>
            <a:ext cx="290513" cy="333375"/>
          </a:xfrm>
          <a:prstGeom prst="line">
            <a:avLst/>
          </a:prstGeom>
          <a:noFill/>
          <a:ln w="127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04" name="Rectangle 47"/>
          <p:cNvSpPr>
            <a:spLocks noChangeArrowheads="1"/>
          </p:cNvSpPr>
          <p:nvPr/>
        </p:nvSpPr>
        <p:spPr bwMode="auto">
          <a:xfrm>
            <a:off x="1839439" y="376238"/>
            <a:ext cx="7810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chemeClr val="bg2"/>
                </a:solidFill>
                <a:latin typeface="Calibri" panose="020F0502020204030204" pitchFamily="34" charset="0"/>
              </a:rPr>
              <a:t>aortic</a:t>
            </a:r>
          </a:p>
          <a:p>
            <a:pPr algn="ctr"/>
            <a:r>
              <a:rPr lang="en-GB" altLang="en-US" sz="1800">
                <a:solidFill>
                  <a:schemeClr val="bg2"/>
                </a:solidFill>
                <a:latin typeface="Calibri" panose="020F0502020204030204" pitchFamily="34" charset="0"/>
              </a:rPr>
              <a:t>valve</a:t>
            </a:r>
          </a:p>
          <a:p>
            <a:pPr algn="ctr"/>
            <a:r>
              <a:rPr lang="en-GB" altLang="en-US" sz="1800">
                <a:solidFill>
                  <a:schemeClr val="bg2"/>
                </a:solidFill>
                <a:latin typeface="Calibri" panose="020F0502020204030204" pitchFamily="34" charset="0"/>
              </a:rPr>
              <a:t>opens</a:t>
            </a:r>
          </a:p>
        </p:txBody>
      </p:sp>
      <p:sp>
        <p:nvSpPr>
          <p:cNvPr id="15405" name="Rectangle 48"/>
          <p:cNvSpPr>
            <a:spLocks noChangeArrowheads="1"/>
          </p:cNvSpPr>
          <p:nvPr/>
        </p:nvSpPr>
        <p:spPr bwMode="auto">
          <a:xfrm>
            <a:off x="4367446" y="471488"/>
            <a:ext cx="1416222"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chemeClr val="bg2"/>
                </a:solidFill>
                <a:latin typeface="Calibri" panose="020F0502020204030204" pitchFamily="34" charset="0"/>
              </a:rPr>
              <a:t>aortic  valve  </a:t>
            </a:r>
          </a:p>
          <a:p>
            <a:pPr algn="ctr"/>
            <a:r>
              <a:rPr lang="en-GB" altLang="en-US" sz="1800">
                <a:solidFill>
                  <a:schemeClr val="bg2"/>
                </a:solidFill>
                <a:latin typeface="Calibri" panose="020F0502020204030204" pitchFamily="34" charset="0"/>
              </a:rPr>
              <a:t>closes</a:t>
            </a:r>
          </a:p>
        </p:txBody>
      </p:sp>
      <p:sp>
        <p:nvSpPr>
          <p:cNvPr id="15406" name="Line 49"/>
          <p:cNvSpPr>
            <a:spLocks noChangeShapeType="1"/>
          </p:cNvSpPr>
          <p:nvPr/>
        </p:nvSpPr>
        <p:spPr bwMode="auto">
          <a:xfrm flipV="1">
            <a:off x="3792064" y="685800"/>
            <a:ext cx="608012" cy="153988"/>
          </a:xfrm>
          <a:prstGeom prst="line">
            <a:avLst/>
          </a:prstGeom>
          <a:noFill/>
          <a:ln w="127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07" name="Line 50"/>
          <p:cNvSpPr>
            <a:spLocks noChangeShapeType="1"/>
          </p:cNvSpPr>
          <p:nvPr/>
        </p:nvSpPr>
        <p:spPr bwMode="auto">
          <a:xfrm>
            <a:off x="2152176"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08" name="Line 51"/>
          <p:cNvSpPr>
            <a:spLocks noChangeShapeType="1"/>
          </p:cNvSpPr>
          <p:nvPr/>
        </p:nvSpPr>
        <p:spPr bwMode="auto">
          <a:xfrm>
            <a:off x="2539526"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09" name="Line 52"/>
          <p:cNvSpPr>
            <a:spLocks noChangeShapeType="1"/>
          </p:cNvSpPr>
          <p:nvPr/>
        </p:nvSpPr>
        <p:spPr bwMode="auto">
          <a:xfrm>
            <a:off x="2923701"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0" name="Line 53"/>
          <p:cNvSpPr>
            <a:spLocks noChangeShapeType="1"/>
          </p:cNvSpPr>
          <p:nvPr/>
        </p:nvSpPr>
        <p:spPr bwMode="auto">
          <a:xfrm>
            <a:off x="3311051"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1" name="Line 54"/>
          <p:cNvSpPr>
            <a:spLocks noChangeShapeType="1"/>
          </p:cNvSpPr>
          <p:nvPr/>
        </p:nvSpPr>
        <p:spPr bwMode="auto">
          <a:xfrm>
            <a:off x="3696814"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2" name="Line 55"/>
          <p:cNvSpPr>
            <a:spLocks noChangeShapeType="1"/>
          </p:cNvSpPr>
          <p:nvPr/>
        </p:nvSpPr>
        <p:spPr bwMode="auto">
          <a:xfrm>
            <a:off x="4079401"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3" name="Line 56"/>
          <p:cNvSpPr>
            <a:spLocks noChangeShapeType="1"/>
          </p:cNvSpPr>
          <p:nvPr/>
        </p:nvSpPr>
        <p:spPr bwMode="auto">
          <a:xfrm>
            <a:off x="4466751"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4" name="Line 57"/>
          <p:cNvSpPr>
            <a:spLocks noChangeShapeType="1"/>
          </p:cNvSpPr>
          <p:nvPr/>
        </p:nvSpPr>
        <p:spPr bwMode="auto">
          <a:xfrm>
            <a:off x="4854101"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5" name="Line 58"/>
          <p:cNvSpPr>
            <a:spLocks noChangeShapeType="1"/>
          </p:cNvSpPr>
          <p:nvPr/>
        </p:nvSpPr>
        <p:spPr bwMode="auto">
          <a:xfrm>
            <a:off x="5238276"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6" name="Line 59"/>
          <p:cNvSpPr>
            <a:spLocks noChangeShapeType="1"/>
          </p:cNvSpPr>
          <p:nvPr/>
        </p:nvSpPr>
        <p:spPr bwMode="auto">
          <a:xfrm>
            <a:off x="5627214"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7" name="Line 60"/>
          <p:cNvSpPr>
            <a:spLocks noChangeShapeType="1"/>
          </p:cNvSpPr>
          <p:nvPr/>
        </p:nvSpPr>
        <p:spPr bwMode="auto">
          <a:xfrm>
            <a:off x="6009801"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8" name="Rectangle 61"/>
          <p:cNvSpPr>
            <a:spLocks noChangeArrowheads="1"/>
          </p:cNvSpPr>
          <p:nvPr/>
        </p:nvSpPr>
        <p:spPr bwMode="auto">
          <a:xfrm>
            <a:off x="2031526" y="6464300"/>
            <a:ext cx="423513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cs typeface="Times New Roman" panose="02020603050405020304" pitchFamily="18" charset="0"/>
              </a:rPr>
              <a:t>0                           0.5                          1.0  s</a:t>
            </a:r>
          </a:p>
        </p:txBody>
      </p:sp>
      <p:sp>
        <p:nvSpPr>
          <p:cNvPr id="15426" name="Rectangle 69"/>
          <p:cNvSpPr>
            <a:spLocks noChangeArrowheads="1"/>
          </p:cNvSpPr>
          <p:nvPr/>
        </p:nvSpPr>
        <p:spPr bwMode="auto">
          <a:xfrm>
            <a:off x="5143026" y="1395413"/>
            <a:ext cx="288925" cy="166687"/>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5427" name="Rectangle 70"/>
          <p:cNvSpPr>
            <a:spLocks noChangeArrowheads="1"/>
          </p:cNvSpPr>
          <p:nvPr/>
        </p:nvSpPr>
        <p:spPr bwMode="auto">
          <a:xfrm>
            <a:off x="3404714" y="504825"/>
            <a:ext cx="292100" cy="166688"/>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5428" name="Rectangle 71"/>
          <p:cNvSpPr>
            <a:spLocks noChangeArrowheads="1"/>
          </p:cNvSpPr>
          <p:nvPr/>
        </p:nvSpPr>
        <p:spPr bwMode="auto">
          <a:xfrm>
            <a:off x="5271614" y="4010025"/>
            <a:ext cx="285750" cy="165100"/>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5429" name="Rectangle 72"/>
          <p:cNvSpPr>
            <a:spLocks noChangeArrowheads="1"/>
          </p:cNvSpPr>
          <p:nvPr/>
        </p:nvSpPr>
        <p:spPr bwMode="auto">
          <a:xfrm>
            <a:off x="5260501" y="4565650"/>
            <a:ext cx="290513" cy="166688"/>
          </a:xfrm>
          <a:prstGeom prst="rect">
            <a:avLst/>
          </a:prstGeom>
          <a:solidFill>
            <a:srgbClr val="FAFAFA"/>
          </a:solidFill>
          <a:ln w="12700">
            <a:solidFill>
              <a:srgbClr val="FAFAFA"/>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5430" name="Rectangle 73"/>
          <p:cNvSpPr>
            <a:spLocks noChangeArrowheads="1"/>
          </p:cNvSpPr>
          <p:nvPr/>
        </p:nvSpPr>
        <p:spPr bwMode="auto">
          <a:xfrm>
            <a:off x="5260501" y="6178550"/>
            <a:ext cx="290513"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5431" name="Rectangle 74"/>
          <p:cNvSpPr>
            <a:spLocks noChangeArrowheads="1"/>
          </p:cNvSpPr>
          <p:nvPr/>
        </p:nvSpPr>
        <p:spPr bwMode="auto">
          <a:xfrm>
            <a:off x="2060101" y="5473700"/>
            <a:ext cx="290513"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5432" name="Rectangle 75"/>
          <p:cNvSpPr>
            <a:spLocks noChangeArrowheads="1"/>
          </p:cNvSpPr>
          <p:nvPr/>
        </p:nvSpPr>
        <p:spPr bwMode="auto">
          <a:xfrm>
            <a:off x="1910876" y="5514975"/>
            <a:ext cx="292100"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5433" name="Line 76"/>
          <p:cNvSpPr>
            <a:spLocks noChangeShapeType="1"/>
          </p:cNvSpPr>
          <p:nvPr/>
        </p:nvSpPr>
        <p:spPr bwMode="auto">
          <a:xfrm>
            <a:off x="3753964" y="381000"/>
            <a:ext cx="0" cy="5943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34" name="Line 77"/>
          <p:cNvSpPr>
            <a:spLocks noChangeShapeType="1"/>
          </p:cNvSpPr>
          <p:nvPr/>
        </p:nvSpPr>
        <p:spPr bwMode="auto">
          <a:xfrm>
            <a:off x="2866551" y="381000"/>
            <a:ext cx="0" cy="5943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35" name="Line 78"/>
          <p:cNvSpPr>
            <a:spLocks noChangeShapeType="1"/>
          </p:cNvSpPr>
          <p:nvPr/>
        </p:nvSpPr>
        <p:spPr bwMode="auto">
          <a:xfrm>
            <a:off x="2831626" y="4953000"/>
            <a:ext cx="0" cy="76200"/>
          </a:xfrm>
          <a:prstGeom prst="line">
            <a:avLst/>
          </a:prstGeom>
          <a:noFill/>
          <a:ln w="762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79" name="Rectangle 25"/>
          <p:cNvSpPr>
            <a:spLocks noChangeArrowheads="1"/>
          </p:cNvSpPr>
          <p:nvPr/>
        </p:nvSpPr>
        <p:spPr bwMode="auto">
          <a:xfrm>
            <a:off x="2839807" y="5181600"/>
            <a:ext cx="27090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dirty="0" smtClean="0">
                <a:solidFill>
                  <a:schemeClr val="bg2"/>
                </a:solidFill>
                <a:latin typeface="Calibri" panose="020F0502020204030204" pitchFamily="34" charset="0"/>
              </a:rPr>
              <a:t>x</a:t>
            </a:r>
            <a:endParaRPr lang="en-GB" altLang="en-US" sz="1600" i="1" dirty="0">
              <a:solidFill>
                <a:schemeClr val="bg2"/>
              </a:solidFill>
              <a:latin typeface="Calibri" panose="020F0502020204030204" pitchFamily="34" charset="0"/>
            </a:endParaRPr>
          </a:p>
        </p:txBody>
      </p:sp>
      <p:sp>
        <p:nvSpPr>
          <p:cNvPr id="80" name="Rectangle 25"/>
          <p:cNvSpPr>
            <a:spLocks noChangeArrowheads="1"/>
          </p:cNvSpPr>
          <p:nvPr/>
        </p:nvSpPr>
        <p:spPr bwMode="auto">
          <a:xfrm>
            <a:off x="4152900" y="5257800"/>
            <a:ext cx="274115"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dirty="0">
                <a:solidFill>
                  <a:schemeClr val="bg2"/>
                </a:solidFill>
                <a:latin typeface="Calibri" panose="020F0502020204030204" pitchFamily="34" charset="0"/>
              </a:rPr>
              <a: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4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984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cardcy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381000"/>
            <a:ext cx="5180013" cy="60960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6667500" y="533400"/>
            <a:ext cx="3048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spcBef>
                <a:spcPct val="50000"/>
              </a:spcBef>
            </a:pPr>
            <a:r>
              <a:rPr lang="en-US" altLang="en-US" sz="4400" b="1" dirty="0">
                <a:solidFill>
                  <a:schemeClr val="tx2"/>
                </a:solidFill>
                <a:latin typeface="Calibri" pitchFamily="34" charset="0"/>
                <a:cs typeface="Calibri" pitchFamily="34" charset="0"/>
              </a:rPr>
              <a:t>Normal LV </a:t>
            </a:r>
            <a:r>
              <a:rPr lang="en-US" altLang="en-US" sz="4400" b="1" dirty="0" smtClean="0">
                <a:solidFill>
                  <a:schemeClr val="tx2"/>
                </a:solidFill>
                <a:latin typeface="Calibri" pitchFamily="34" charset="0"/>
                <a:cs typeface="Calibri" pitchFamily="34" charset="0"/>
              </a:rPr>
              <a:t>volume </a:t>
            </a:r>
            <a:r>
              <a:rPr lang="en-US" altLang="en-US" sz="4400" b="1" dirty="0">
                <a:solidFill>
                  <a:schemeClr val="tx2"/>
                </a:solidFill>
                <a:latin typeface="Calibri" pitchFamily="34" charset="0"/>
                <a:cs typeface="Calibri" pitchFamily="34" charset="0"/>
              </a:rPr>
              <a:t>and </a:t>
            </a:r>
            <a:r>
              <a:rPr lang="en-US" altLang="en-US" sz="4400" b="1" dirty="0" smtClean="0">
                <a:solidFill>
                  <a:schemeClr val="tx2"/>
                </a:solidFill>
                <a:latin typeface="Calibri" pitchFamily="34" charset="0"/>
                <a:cs typeface="Calibri" pitchFamily="34" charset="0"/>
              </a:rPr>
              <a:t>pressure</a:t>
            </a:r>
            <a:endParaRPr lang="en-US" altLang="en-US" sz="4400" b="1" dirty="0">
              <a:solidFill>
                <a:schemeClr val="tx2"/>
              </a:solidFill>
              <a:latin typeface="Calibri" pitchFamily="34" charset="0"/>
              <a:cs typeface="Calibri" pitchFamily="34" charset="0"/>
            </a:endParaRPr>
          </a:p>
        </p:txBody>
      </p:sp>
      <p:sp>
        <p:nvSpPr>
          <p:cNvPr id="5" name="Text Box 3"/>
          <p:cNvSpPr txBox="1">
            <a:spLocks noChangeArrowheads="1"/>
          </p:cNvSpPr>
          <p:nvPr/>
        </p:nvSpPr>
        <p:spPr bwMode="auto">
          <a:xfrm>
            <a:off x="6515100" y="2829342"/>
            <a:ext cx="3276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spcBef>
                <a:spcPct val="50000"/>
              </a:spcBef>
            </a:pPr>
            <a:r>
              <a:rPr lang="en-US" altLang="en-US" sz="2400" b="1" dirty="0">
                <a:solidFill>
                  <a:srgbClr val="00FFFF"/>
                </a:solidFill>
                <a:latin typeface="Calibri" pitchFamily="34" charset="0"/>
                <a:cs typeface="Calibri" pitchFamily="34" charset="0"/>
              </a:rPr>
              <a:t>Normal LV </a:t>
            </a:r>
            <a:r>
              <a:rPr lang="en-US" altLang="en-US" sz="2400" b="1" dirty="0" smtClean="0">
                <a:solidFill>
                  <a:srgbClr val="00FFFF"/>
                </a:solidFill>
                <a:latin typeface="Calibri" pitchFamily="34" charset="0"/>
                <a:cs typeface="Calibri" pitchFamily="34" charset="0"/>
              </a:rPr>
              <a:t>pressure during the cardiac cycle </a:t>
            </a:r>
            <a:r>
              <a:rPr lang="en-US" altLang="en-US" sz="2400" b="1" dirty="0" smtClean="0">
                <a:solidFill>
                  <a:srgbClr val="00FFFF"/>
                </a:solidFill>
                <a:latin typeface="Calibri"/>
                <a:cs typeface="Calibri"/>
              </a:rPr>
              <a:t>≈ 120/3-12 mmHg</a:t>
            </a:r>
          </a:p>
          <a:p>
            <a:pPr>
              <a:spcBef>
                <a:spcPct val="50000"/>
              </a:spcBef>
            </a:pPr>
            <a:endParaRPr lang="en-US" altLang="en-US" sz="2400" b="1" dirty="0">
              <a:solidFill>
                <a:srgbClr val="00FFFF"/>
              </a:solidFill>
              <a:latin typeface="Calibri"/>
              <a:cs typeface="Calibri"/>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2530" name="Picture 2" descr="gr1lf1215b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622300"/>
            <a:ext cx="582612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Line 3"/>
          <p:cNvSpPr>
            <a:spLocks noChangeShapeType="1"/>
          </p:cNvSpPr>
          <p:nvPr/>
        </p:nvSpPr>
        <p:spPr bwMode="auto">
          <a:xfrm>
            <a:off x="1984375" y="3963988"/>
            <a:ext cx="434022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2532" name="Line 4"/>
          <p:cNvSpPr>
            <a:spLocks noChangeShapeType="1"/>
          </p:cNvSpPr>
          <p:nvPr/>
        </p:nvSpPr>
        <p:spPr bwMode="auto">
          <a:xfrm>
            <a:off x="1984375" y="5114925"/>
            <a:ext cx="434022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2533" name="Text Box 5"/>
          <p:cNvSpPr txBox="1">
            <a:spLocks noChangeArrowheads="1"/>
          </p:cNvSpPr>
          <p:nvPr/>
        </p:nvSpPr>
        <p:spPr bwMode="auto">
          <a:xfrm>
            <a:off x="6440488" y="3757613"/>
            <a:ext cx="30778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End Diastolic Volume (EDV)</a:t>
            </a:r>
          </a:p>
        </p:txBody>
      </p:sp>
      <p:sp>
        <p:nvSpPr>
          <p:cNvPr id="22534" name="Text Box 6"/>
          <p:cNvSpPr txBox="1">
            <a:spLocks noChangeArrowheads="1"/>
          </p:cNvSpPr>
          <p:nvPr/>
        </p:nvSpPr>
        <p:spPr bwMode="auto">
          <a:xfrm>
            <a:off x="6440488" y="4926013"/>
            <a:ext cx="2923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End Systolic Volume (ESV)</a:t>
            </a:r>
          </a:p>
        </p:txBody>
      </p:sp>
      <p:sp>
        <p:nvSpPr>
          <p:cNvPr id="22535" name="Text Box 7"/>
          <p:cNvSpPr txBox="1">
            <a:spLocks noChangeArrowheads="1"/>
          </p:cNvSpPr>
          <p:nvPr/>
        </p:nvSpPr>
        <p:spPr bwMode="auto">
          <a:xfrm>
            <a:off x="0" y="0"/>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4400" b="1" dirty="0">
                <a:solidFill>
                  <a:srgbClr val="FF0000"/>
                </a:solidFill>
                <a:latin typeface="Calibri" panose="020F0502020204030204" pitchFamily="34" charset="0"/>
              </a:rPr>
              <a:t>Stroke volume</a:t>
            </a:r>
          </a:p>
        </p:txBody>
      </p:sp>
      <p:grpSp>
        <p:nvGrpSpPr>
          <p:cNvPr id="2" name="Group 8"/>
          <p:cNvGrpSpPr>
            <a:grpSpLocks/>
          </p:cNvGrpSpPr>
          <p:nvPr/>
        </p:nvGrpSpPr>
        <p:grpSpPr bwMode="auto">
          <a:xfrm>
            <a:off x="6175375" y="1287463"/>
            <a:ext cx="3894138" cy="2041525"/>
            <a:chOff x="3458" y="811"/>
            <a:chExt cx="2180" cy="1286"/>
          </a:xfrm>
        </p:grpSpPr>
        <p:sp>
          <p:nvSpPr>
            <p:cNvPr id="22542" name="Text Box 9"/>
            <p:cNvSpPr txBox="1">
              <a:spLocks noChangeArrowheads="1"/>
            </p:cNvSpPr>
            <p:nvPr/>
          </p:nvSpPr>
          <p:spPr bwMode="auto">
            <a:xfrm>
              <a:off x="3663" y="811"/>
              <a:ext cx="147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2400" b="1">
                  <a:solidFill>
                    <a:schemeClr val="tx1"/>
                  </a:solidFill>
                  <a:latin typeface="Calibri" panose="020F0502020204030204" pitchFamily="34" charset="0"/>
                </a:rPr>
                <a:t>Stroke Volume (SV)</a:t>
              </a:r>
            </a:p>
            <a:p>
              <a:pPr algn="ctr" eaLnBrk="1" hangingPunct="1"/>
              <a:r>
                <a:rPr lang="en-US" altLang="en-US" sz="2400" b="1">
                  <a:solidFill>
                    <a:schemeClr val="tx1"/>
                  </a:solidFill>
                  <a:latin typeface="Calibri" panose="020F0502020204030204" pitchFamily="34" charset="0"/>
                </a:rPr>
                <a:t>= EDV – ESV (ml)</a:t>
              </a:r>
            </a:p>
          </p:txBody>
        </p:sp>
        <p:sp>
          <p:nvSpPr>
            <p:cNvPr id="22543" name="Text Box 10"/>
            <p:cNvSpPr txBox="1">
              <a:spLocks noChangeArrowheads="1"/>
            </p:cNvSpPr>
            <p:nvPr/>
          </p:nvSpPr>
          <p:spPr bwMode="auto">
            <a:xfrm>
              <a:off x="3458" y="1613"/>
              <a:ext cx="191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SV = the amount of blood</a:t>
              </a:r>
            </a:p>
            <a:p>
              <a:pPr eaLnBrk="1" hangingPunct="1"/>
              <a:r>
                <a:rPr lang="en-US" altLang="en-US" b="1">
                  <a:solidFill>
                    <a:schemeClr val="tx1"/>
                  </a:solidFill>
                  <a:latin typeface="Calibri" panose="020F0502020204030204" pitchFamily="34" charset="0"/>
                </a:rPr>
                <a:t>         pumped in one heartbeat</a:t>
              </a:r>
            </a:p>
          </p:txBody>
        </p:sp>
        <p:sp>
          <p:nvSpPr>
            <p:cNvPr id="22544" name="Rectangle 11"/>
            <p:cNvSpPr>
              <a:spLocks noChangeArrowheads="1"/>
            </p:cNvSpPr>
            <p:nvPr/>
          </p:nvSpPr>
          <p:spPr bwMode="auto">
            <a:xfrm>
              <a:off x="3461" y="827"/>
              <a:ext cx="2177" cy="1270"/>
            </a:xfrm>
            <a:prstGeom prst="rect">
              <a:avLst/>
            </a:prstGeom>
            <a:noFill/>
            <a:ln w="381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grpSp>
      <p:sp>
        <p:nvSpPr>
          <p:cNvPr id="442380" name="Text Box 12"/>
          <p:cNvSpPr txBox="1">
            <a:spLocks noChangeArrowheads="1"/>
          </p:cNvSpPr>
          <p:nvPr/>
        </p:nvSpPr>
        <p:spPr bwMode="auto">
          <a:xfrm>
            <a:off x="6337300" y="5965825"/>
            <a:ext cx="33148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u="sng">
                <a:solidFill>
                  <a:schemeClr val="tx1"/>
                </a:solidFill>
                <a:latin typeface="Calibri" panose="020F0502020204030204" pitchFamily="34" charset="0"/>
                <a:cs typeface="Times New Roman" panose="02020603050405020304" pitchFamily="18" charset="0"/>
              </a:rPr>
              <a:t>↑ contraction force results in</a:t>
            </a:r>
          </a:p>
          <a:p>
            <a:pPr eaLnBrk="1" hangingPunct="1"/>
            <a:r>
              <a:rPr lang="en-US" altLang="en-US" b="1" u="sng">
                <a:solidFill>
                  <a:schemeClr val="tx1"/>
                </a:solidFill>
                <a:latin typeface="Calibri" panose="020F0502020204030204" pitchFamily="34" charset="0"/>
                <a:cs typeface="Times New Roman" panose="02020603050405020304" pitchFamily="18" charset="0"/>
              </a:rPr>
              <a:t>an ↑ SV</a:t>
            </a:r>
          </a:p>
        </p:txBody>
      </p:sp>
      <p:sp>
        <p:nvSpPr>
          <p:cNvPr id="22538" name="Line 13"/>
          <p:cNvSpPr>
            <a:spLocks noChangeShapeType="1"/>
          </p:cNvSpPr>
          <p:nvPr/>
        </p:nvSpPr>
        <p:spPr bwMode="auto">
          <a:xfrm flipH="1">
            <a:off x="5791200" y="3957638"/>
            <a:ext cx="6492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2539" name="Line 14"/>
          <p:cNvSpPr>
            <a:spLocks noChangeShapeType="1"/>
          </p:cNvSpPr>
          <p:nvPr/>
        </p:nvSpPr>
        <p:spPr bwMode="auto">
          <a:xfrm flipH="1">
            <a:off x="5710238" y="5126038"/>
            <a:ext cx="6477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42383" name="Text Box 15"/>
          <p:cNvSpPr txBox="1">
            <a:spLocks noChangeArrowheads="1"/>
          </p:cNvSpPr>
          <p:nvPr/>
        </p:nvSpPr>
        <p:spPr bwMode="auto">
          <a:xfrm>
            <a:off x="7897813" y="4291013"/>
            <a:ext cx="15288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buFontTx/>
              <a:buChar char="•"/>
            </a:pPr>
            <a:r>
              <a:rPr lang="en-US" altLang="en-US">
                <a:solidFill>
                  <a:schemeClr val="tx1"/>
                </a:solidFill>
                <a:latin typeface="Calibri" panose="020F0502020204030204" pitchFamily="34" charset="0"/>
              </a:rPr>
              <a:t> Maximum </a:t>
            </a:r>
          </a:p>
        </p:txBody>
      </p:sp>
      <p:sp>
        <p:nvSpPr>
          <p:cNvPr id="442384" name="Text Box 16"/>
          <p:cNvSpPr txBox="1">
            <a:spLocks noChangeArrowheads="1"/>
          </p:cNvSpPr>
          <p:nvPr/>
        </p:nvSpPr>
        <p:spPr bwMode="auto">
          <a:xfrm>
            <a:off x="7897813" y="5443538"/>
            <a:ext cx="1541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buFontTx/>
              <a:buChar char="•"/>
            </a:pPr>
            <a:r>
              <a:rPr lang="en-US" altLang="en-US">
                <a:solidFill>
                  <a:schemeClr val="tx1"/>
                </a:solidFill>
                <a:latin typeface="Calibri" panose="020F0502020204030204" pitchFamily="34" charset="0"/>
              </a:rPr>
              <a:t> Minimum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23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23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2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80" grpId="0"/>
      <p:bldP spid="442383" grpId="0"/>
      <p:bldP spid="44238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3554" name="Picture 2" descr="gr1lf1215b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622300"/>
            <a:ext cx="582612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Line 3"/>
          <p:cNvSpPr>
            <a:spLocks noChangeShapeType="1"/>
          </p:cNvSpPr>
          <p:nvPr/>
        </p:nvSpPr>
        <p:spPr bwMode="auto">
          <a:xfrm>
            <a:off x="1984375" y="3963988"/>
            <a:ext cx="434022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3556" name="Line 4"/>
          <p:cNvSpPr>
            <a:spLocks noChangeShapeType="1"/>
          </p:cNvSpPr>
          <p:nvPr/>
        </p:nvSpPr>
        <p:spPr bwMode="auto">
          <a:xfrm>
            <a:off x="1984375" y="5114925"/>
            <a:ext cx="434022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3557" name="Text Box 5"/>
          <p:cNvSpPr txBox="1">
            <a:spLocks noChangeArrowheads="1"/>
          </p:cNvSpPr>
          <p:nvPr/>
        </p:nvSpPr>
        <p:spPr bwMode="auto">
          <a:xfrm>
            <a:off x="0" y="0"/>
            <a:ext cx="10286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4400" b="1" dirty="0">
                <a:solidFill>
                  <a:srgbClr val="FF0000"/>
                </a:solidFill>
                <a:latin typeface="Calibri" panose="020F0502020204030204" pitchFamily="34" charset="0"/>
              </a:rPr>
              <a:t>Ejection fraction (EF)</a:t>
            </a:r>
          </a:p>
        </p:txBody>
      </p:sp>
      <p:sp>
        <p:nvSpPr>
          <p:cNvPr id="23558" name="Text Box 6"/>
          <p:cNvSpPr txBox="1">
            <a:spLocks noChangeArrowheads="1"/>
          </p:cNvSpPr>
          <p:nvPr/>
        </p:nvSpPr>
        <p:spPr bwMode="auto">
          <a:xfrm>
            <a:off x="6652038" y="1287463"/>
            <a:ext cx="2869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2400" b="1">
                <a:solidFill>
                  <a:schemeClr val="tx1"/>
                </a:solidFill>
                <a:latin typeface="Calibri" panose="020F0502020204030204" pitchFamily="34" charset="0"/>
              </a:rPr>
              <a:t>Ejection Fraction (EF)</a:t>
            </a:r>
          </a:p>
          <a:p>
            <a:pPr algn="ctr" eaLnBrk="1" hangingPunct="1"/>
            <a:r>
              <a:rPr lang="en-US" altLang="en-US" sz="2400" b="1">
                <a:solidFill>
                  <a:schemeClr val="tx1"/>
                </a:solidFill>
                <a:latin typeface="Calibri" panose="020F0502020204030204" pitchFamily="34" charset="0"/>
              </a:rPr>
              <a:t>= SV/EDV</a:t>
            </a:r>
          </a:p>
        </p:txBody>
      </p:sp>
      <p:sp>
        <p:nvSpPr>
          <p:cNvPr id="23559" name="Text Box 7"/>
          <p:cNvSpPr txBox="1">
            <a:spLocks noChangeArrowheads="1"/>
          </p:cNvSpPr>
          <p:nvPr/>
        </p:nvSpPr>
        <p:spPr bwMode="auto">
          <a:xfrm>
            <a:off x="6254750" y="2560638"/>
            <a:ext cx="31911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EF = the proportion of EDV</a:t>
            </a:r>
          </a:p>
          <a:p>
            <a:pPr eaLnBrk="1" hangingPunct="1"/>
            <a:r>
              <a:rPr lang="en-US" altLang="en-US" b="1">
                <a:solidFill>
                  <a:schemeClr val="tx1"/>
                </a:solidFill>
                <a:latin typeface="Calibri" panose="020F0502020204030204" pitchFamily="34" charset="0"/>
              </a:rPr>
              <a:t>        pumped in a single beat</a:t>
            </a:r>
          </a:p>
        </p:txBody>
      </p:sp>
      <p:sp>
        <p:nvSpPr>
          <p:cNvPr id="23560" name="Rectangle 8"/>
          <p:cNvSpPr>
            <a:spLocks noChangeArrowheads="1"/>
          </p:cNvSpPr>
          <p:nvPr/>
        </p:nvSpPr>
        <p:spPr bwMode="auto">
          <a:xfrm>
            <a:off x="6143625" y="1312863"/>
            <a:ext cx="3887788" cy="2016125"/>
          </a:xfrm>
          <a:prstGeom prst="rect">
            <a:avLst/>
          </a:prstGeom>
          <a:noFill/>
          <a:ln w="381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3561" name="Text Box 9"/>
          <p:cNvSpPr txBox="1">
            <a:spLocks noChangeArrowheads="1"/>
          </p:cNvSpPr>
          <p:nvPr/>
        </p:nvSpPr>
        <p:spPr bwMode="auto">
          <a:xfrm>
            <a:off x="6134100" y="5334000"/>
            <a:ext cx="35115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dirty="0">
                <a:solidFill>
                  <a:srgbClr val="0070C0"/>
                </a:solidFill>
                <a:latin typeface="Calibri" panose="020F0502020204030204" pitchFamily="34" charset="0"/>
              </a:rPr>
              <a:t>EF can be a diagnostic</a:t>
            </a:r>
          </a:p>
          <a:p>
            <a:pPr eaLnBrk="1" hangingPunct="1"/>
            <a:r>
              <a:rPr lang="en-US" altLang="en-US" b="1" dirty="0">
                <a:solidFill>
                  <a:srgbClr val="0070C0"/>
                </a:solidFill>
                <a:latin typeface="Calibri" panose="020F0502020204030204" pitchFamily="34" charset="0"/>
              </a:rPr>
              <a:t>indicator of heart </a:t>
            </a:r>
            <a:r>
              <a:rPr lang="en-US" altLang="en-US" b="1" dirty="0" smtClean="0">
                <a:solidFill>
                  <a:srgbClr val="0070C0"/>
                </a:solidFill>
                <a:latin typeface="Calibri" panose="020F0502020204030204" pitchFamily="34" charset="0"/>
              </a:rPr>
              <a:t>function. Normally, it is about 65%. </a:t>
            </a:r>
            <a:endParaRPr lang="en-US" altLang="en-US" b="1" dirty="0">
              <a:solidFill>
                <a:srgbClr val="0070C0"/>
              </a:solidFill>
              <a:latin typeface="Calibri" panose="020F0502020204030204" pitchFamily="34" charset="0"/>
            </a:endParaRPr>
          </a:p>
        </p:txBody>
      </p:sp>
      <p:sp>
        <p:nvSpPr>
          <p:cNvPr id="23562" name="Text Box 10"/>
          <p:cNvSpPr txBox="1">
            <a:spLocks noChangeArrowheads="1"/>
          </p:cNvSpPr>
          <p:nvPr/>
        </p:nvSpPr>
        <p:spPr bwMode="auto">
          <a:xfrm>
            <a:off x="6440488" y="3757613"/>
            <a:ext cx="30778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dirty="0">
                <a:solidFill>
                  <a:schemeClr val="tx1"/>
                </a:solidFill>
                <a:latin typeface="Calibri" panose="020F0502020204030204" pitchFamily="34" charset="0"/>
              </a:rPr>
              <a:t>End Diastolic Volume (EDV)</a:t>
            </a:r>
          </a:p>
        </p:txBody>
      </p:sp>
      <p:sp>
        <p:nvSpPr>
          <p:cNvPr id="23563" name="Text Box 11"/>
          <p:cNvSpPr txBox="1">
            <a:spLocks noChangeArrowheads="1"/>
          </p:cNvSpPr>
          <p:nvPr/>
        </p:nvSpPr>
        <p:spPr bwMode="auto">
          <a:xfrm>
            <a:off x="6440488" y="4926013"/>
            <a:ext cx="2923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End Systolic Volume (ESV)</a:t>
            </a:r>
          </a:p>
        </p:txBody>
      </p:sp>
      <p:sp>
        <p:nvSpPr>
          <p:cNvPr id="23564" name="Line 12"/>
          <p:cNvSpPr>
            <a:spLocks noChangeShapeType="1"/>
          </p:cNvSpPr>
          <p:nvPr/>
        </p:nvSpPr>
        <p:spPr bwMode="auto">
          <a:xfrm flipH="1">
            <a:off x="5791200" y="3957638"/>
            <a:ext cx="6492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3565" name="Line 13"/>
          <p:cNvSpPr>
            <a:spLocks noChangeShapeType="1"/>
          </p:cNvSpPr>
          <p:nvPr/>
        </p:nvSpPr>
        <p:spPr bwMode="auto">
          <a:xfrm flipH="1">
            <a:off x="5710238" y="5126038"/>
            <a:ext cx="6477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505700" y="1295400"/>
            <a:ext cx="262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smtClean="0">
                <a:solidFill>
                  <a:srgbClr val="FFFF00"/>
                </a:solidFill>
                <a:latin typeface="Calibri" panose="020F0502020204030204" pitchFamily="34" charset="0"/>
                <a:cs typeface="Times New Roman" panose="02020603050405020304" pitchFamily="18" charset="0"/>
              </a:rPr>
              <a:t>LV Pressure </a:t>
            </a:r>
            <a:r>
              <a:rPr lang="en-US" altLang="en-US" sz="3200" b="1" dirty="0">
                <a:solidFill>
                  <a:srgbClr val="FFFF00"/>
                </a:solidFill>
                <a:latin typeface="Calibri" panose="020F0502020204030204" pitchFamily="34" charset="0"/>
                <a:cs typeface="Times New Roman" panose="02020603050405020304" pitchFamily="18" charset="0"/>
              </a:rPr>
              <a:t>volume relationship </a:t>
            </a:r>
            <a:r>
              <a:rPr lang="en-US" altLang="en-US" sz="3200" b="1" dirty="0" smtClean="0">
                <a:solidFill>
                  <a:srgbClr val="FFFF00"/>
                </a:solidFill>
                <a:latin typeface="Calibri" panose="020F0502020204030204" pitchFamily="34" charset="0"/>
                <a:cs typeface="Times New Roman" panose="02020603050405020304" pitchFamily="18" charset="0"/>
              </a:rPr>
              <a:t>during the  </a:t>
            </a:r>
            <a:r>
              <a:rPr lang="en-US" altLang="en-US" sz="3200" b="1" dirty="0">
                <a:solidFill>
                  <a:srgbClr val="FFFF00"/>
                </a:solidFill>
                <a:latin typeface="Calibri" panose="020F0502020204030204" pitchFamily="34" charset="0"/>
                <a:cs typeface="Times New Roman" panose="02020603050405020304" pitchFamily="18" charset="0"/>
              </a:rPr>
              <a:t>cardiac cycle</a:t>
            </a:r>
            <a:endParaRPr lang="en-US" altLang="en-US" sz="3200" dirty="0">
              <a:solidFill>
                <a:srgbClr val="FFFF00"/>
              </a:solidFill>
              <a:latin typeface="Calibri" panose="020F0502020204030204" pitchFamily="34" charset="0"/>
            </a:endParaRPr>
          </a:p>
        </p:txBody>
      </p:sp>
      <p:sp>
        <p:nvSpPr>
          <p:cNvPr id="2" name="Rectangle 1"/>
          <p:cNvSpPr/>
          <p:nvPr/>
        </p:nvSpPr>
        <p:spPr>
          <a:xfrm>
            <a:off x="7810500" y="3781961"/>
            <a:ext cx="2019300" cy="1569660"/>
          </a:xfrm>
          <a:prstGeom prst="rect">
            <a:avLst/>
          </a:prstGeom>
        </p:spPr>
        <p:txBody>
          <a:bodyPr wrap="square">
            <a:spAutoFit/>
          </a:bodyPr>
          <a:lstStyle/>
          <a:p>
            <a:r>
              <a:rPr lang="en-US" sz="2400" b="1" dirty="0" smtClean="0">
                <a:solidFill>
                  <a:srgbClr val="00FFFF"/>
                </a:solidFill>
                <a:latin typeface="Calibri" panose="020F0502020204030204" pitchFamily="34" charset="0"/>
              </a:rPr>
              <a:t>LV pressure–volume cycle</a:t>
            </a:r>
            <a:r>
              <a:rPr lang="en-US" sz="2400" b="1" dirty="0">
                <a:solidFill>
                  <a:srgbClr val="00FFFF"/>
                </a:solidFill>
                <a:latin typeface="Calibri" panose="020F0502020204030204" pitchFamily="34" charset="0"/>
              </a:rPr>
              <a:t> </a:t>
            </a:r>
            <a:r>
              <a:rPr lang="en-US" sz="2400" b="1" dirty="0" smtClean="0">
                <a:solidFill>
                  <a:srgbClr val="00FFFF"/>
                </a:solidFill>
                <a:latin typeface="Calibri" panose="020F0502020204030204" pitchFamily="34" charset="0"/>
              </a:rPr>
              <a:t>(loop)</a:t>
            </a:r>
          </a:p>
          <a:p>
            <a:endParaRPr lang="en-US" sz="2400" b="1" dirty="0" smtClean="0">
              <a:solidFill>
                <a:srgbClr val="00FFFF"/>
              </a:solidFill>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85725"/>
            <a:ext cx="7372350" cy="6686550"/>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427813165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0" y="381000"/>
            <a:ext cx="10286999" cy="914400"/>
          </a:xfrm>
          <a:prstGeom prst="rect">
            <a:avLst/>
          </a:prstGeom>
          <a:noFill/>
          <a:ln w="9525">
            <a:noFill/>
            <a:miter lim="800000"/>
            <a:headEnd/>
            <a:tailEnd/>
          </a:ln>
          <a:effectLst/>
        </p:spPr>
        <p:txBody>
          <a:bodyPr lIns="92075" tIns="46038" rIns="92075" bIns="46038" anchor="ctr"/>
          <a:lstStyle/>
          <a:p>
            <a:pPr algn="ctr">
              <a:defRPr/>
            </a:pPr>
            <a:r>
              <a:rPr lang="en-US" sz="5000" b="1" dirty="0" smtClean="0">
                <a:solidFill>
                  <a:schemeClr val="tx2"/>
                </a:solidFill>
                <a:latin typeface="Calibri" panose="020F0502020204030204" pitchFamily="34" charset="0"/>
                <a:cs typeface="Times New Roman" pitchFamily="18" charset="0"/>
              </a:rPr>
              <a:t>Basic myocardial mechanics</a:t>
            </a:r>
            <a:endParaRPr lang="en-US" sz="5000" b="1" dirty="0">
              <a:solidFill>
                <a:schemeClr val="tx2"/>
              </a:solidFill>
              <a:latin typeface="Calibri" panose="020F0502020204030204" pitchFamily="34" charset="0"/>
            </a:endParaRPr>
          </a:p>
        </p:txBody>
      </p:sp>
      <p:sp>
        <p:nvSpPr>
          <p:cNvPr id="405507" name="Rectangle 3"/>
          <p:cNvSpPr>
            <a:spLocks noChangeArrowheads="1"/>
          </p:cNvSpPr>
          <p:nvPr/>
        </p:nvSpPr>
        <p:spPr bwMode="auto">
          <a:xfrm>
            <a:off x="342900" y="1524000"/>
            <a:ext cx="9601200" cy="4495800"/>
          </a:xfrm>
          <a:prstGeom prst="rect">
            <a:avLst/>
          </a:prstGeom>
          <a:noFill/>
          <a:ln w="12700" cap="sq">
            <a:noFill/>
            <a:miter lim="800000"/>
            <a:headEnd type="none" w="sm" len="sm"/>
            <a:tailEnd type="none" w="sm" len="sm"/>
          </a:ln>
          <a:effectLst/>
        </p:spPr>
        <p:txBody>
          <a:bodyPr/>
          <a:lstStyle/>
          <a:p>
            <a:pPr marL="457200" indent="-457200">
              <a:buFont typeface="Wingdings" pitchFamily="2" charset="2"/>
              <a:buChar char="q"/>
            </a:pPr>
            <a:r>
              <a:rPr lang="en-US" sz="3200" b="1" dirty="0" smtClean="0">
                <a:solidFill>
                  <a:srgbClr val="00FFFF"/>
                </a:solidFill>
                <a:latin typeface="Calibri" pitchFamily="34" charset="0"/>
                <a:cs typeface="Calibri" pitchFamily="34" charset="0"/>
              </a:rPr>
              <a:t>Ventricular </a:t>
            </a:r>
            <a:r>
              <a:rPr lang="en-US" sz="3200" b="1" dirty="0">
                <a:solidFill>
                  <a:srgbClr val="00FFFF"/>
                </a:solidFill>
                <a:latin typeface="Calibri" pitchFamily="34" charset="0"/>
                <a:cs typeface="Calibri" pitchFamily="34" charset="0"/>
              </a:rPr>
              <a:t>systole </a:t>
            </a:r>
            <a:r>
              <a:rPr lang="en-US" sz="3200" b="1" dirty="0" smtClean="0">
                <a:solidFill>
                  <a:srgbClr val="00FFFF"/>
                </a:solidFill>
                <a:latin typeface="Calibri" pitchFamily="34" charset="0"/>
                <a:cs typeface="Calibri" pitchFamily="34" charset="0"/>
              </a:rPr>
              <a:t>and </a:t>
            </a:r>
            <a:r>
              <a:rPr lang="en-US" sz="3200" b="1" dirty="0">
                <a:solidFill>
                  <a:srgbClr val="00FFFF"/>
                </a:solidFill>
                <a:latin typeface="Calibri" pitchFamily="34" charset="0"/>
                <a:cs typeface="Calibri" pitchFamily="34" charset="0"/>
              </a:rPr>
              <a:t>diastole can be divided into early </a:t>
            </a:r>
            <a:r>
              <a:rPr lang="en-US" sz="3200" b="1" dirty="0" smtClean="0">
                <a:solidFill>
                  <a:srgbClr val="00FFFF"/>
                </a:solidFill>
                <a:latin typeface="Calibri" pitchFamily="34" charset="0"/>
                <a:cs typeface="Calibri" pitchFamily="34" charset="0"/>
              </a:rPr>
              <a:t>and </a:t>
            </a:r>
            <a:r>
              <a:rPr lang="en-US" sz="3200" b="1" dirty="0">
                <a:solidFill>
                  <a:srgbClr val="00FFFF"/>
                </a:solidFill>
                <a:latin typeface="Calibri" pitchFamily="34" charset="0"/>
                <a:cs typeface="Calibri" pitchFamily="34" charset="0"/>
              </a:rPr>
              <a:t>late phases </a:t>
            </a:r>
          </a:p>
          <a:p>
            <a:pPr marL="457200" indent="-457200">
              <a:buFont typeface="Wingdings" pitchFamily="2" charset="2"/>
              <a:buChar char="q"/>
            </a:pPr>
            <a:endParaRPr lang="en-US" sz="3200" b="1" dirty="0" smtClean="0">
              <a:solidFill>
                <a:srgbClr val="00FFFF"/>
              </a:solidFill>
              <a:latin typeface="Calibri" pitchFamily="34" charset="0"/>
              <a:cs typeface="Calibri" pitchFamily="34" charset="0"/>
            </a:endParaRPr>
          </a:p>
          <a:p>
            <a:pPr marL="457200" indent="-457200">
              <a:buFont typeface="Wingdings" pitchFamily="2" charset="2"/>
              <a:buChar char="q"/>
            </a:pPr>
            <a:r>
              <a:rPr lang="en-US" sz="3200" b="1" dirty="0" smtClean="0">
                <a:solidFill>
                  <a:srgbClr val="00FF00"/>
                </a:solidFill>
                <a:latin typeface="Calibri" pitchFamily="34" charset="0"/>
                <a:cs typeface="Calibri" pitchFamily="34" charset="0"/>
              </a:rPr>
              <a:t>Systole</a:t>
            </a:r>
            <a:r>
              <a:rPr lang="en-US" sz="3200" b="1" dirty="0">
                <a:solidFill>
                  <a:srgbClr val="00FF00"/>
                </a:solidFill>
                <a:latin typeface="Calibri" pitchFamily="34" charset="0"/>
                <a:cs typeface="Calibri" pitchFamily="34" charset="0"/>
              </a:rPr>
              <a:t>: </a:t>
            </a:r>
          </a:p>
          <a:p>
            <a:pPr marL="1371600" lvl="2" indent="-457200">
              <a:buFont typeface="Wingdings" pitchFamily="2" charset="2"/>
              <a:buChar char="q"/>
            </a:pPr>
            <a:r>
              <a:rPr lang="en-US" sz="2800" b="1" dirty="0">
                <a:solidFill>
                  <a:srgbClr val="00FF00"/>
                </a:solidFill>
                <a:latin typeface="Calibri" pitchFamily="34" charset="0"/>
                <a:cs typeface="Calibri" pitchFamily="34" charset="0"/>
              </a:rPr>
              <a:t>Early systole = ‘</a:t>
            </a:r>
            <a:r>
              <a:rPr lang="en-US" sz="2800" b="1" dirty="0" err="1">
                <a:solidFill>
                  <a:srgbClr val="00FF00"/>
                </a:solidFill>
                <a:latin typeface="Calibri" pitchFamily="34" charset="0"/>
                <a:cs typeface="Calibri" pitchFamily="34" charset="0"/>
              </a:rPr>
              <a:t>Isovolumetric</a:t>
            </a:r>
            <a:r>
              <a:rPr lang="en-US" sz="2800" b="1" dirty="0">
                <a:solidFill>
                  <a:srgbClr val="00FF00"/>
                </a:solidFill>
                <a:latin typeface="Calibri" pitchFamily="34" charset="0"/>
                <a:cs typeface="Calibri" pitchFamily="34" charset="0"/>
              </a:rPr>
              <a:t> Contraction’ </a:t>
            </a:r>
          </a:p>
          <a:p>
            <a:pPr marL="1371600" lvl="2" indent="-457200">
              <a:buFont typeface="Wingdings" pitchFamily="2" charset="2"/>
              <a:buChar char="q"/>
            </a:pPr>
            <a:r>
              <a:rPr lang="en-US" sz="2800" b="1" dirty="0">
                <a:solidFill>
                  <a:srgbClr val="00FF00"/>
                </a:solidFill>
                <a:latin typeface="Calibri" pitchFamily="34" charset="0"/>
                <a:cs typeface="Calibri" pitchFamily="34" charset="0"/>
              </a:rPr>
              <a:t>Late systole = ‘Isotonic Contraction’ = ‘Ejection Phase’ </a:t>
            </a:r>
            <a:endParaRPr lang="en-US" sz="2800" b="1" dirty="0" smtClean="0">
              <a:solidFill>
                <a:srgbClr val="00FF00"/>
              </a:solidFill>
              <a:latin typeface="Calibri" pitchFamily="34" charset="0"/>
              <a:cs typeface="Calibri" pitchFamily="34" charset="0"/>
            </a:endParaRPr>
          </a:p>
          <a:p>
            <a:pPr marL="1371600" lvl="2" indent="-457200">
              <a:buFont typeface="Wingdings" pitchFamily="2" charset="2"/>
              <a:buChar char="q"/>
            </a:pPr>
            <a:endParaRPr lang="en-US" sz="3200" b="1" dirty="0">
              <a:solidFill>
                <a:srgbClr val="00FFFF"/>
              </a:solidFill>
              <a:latin typeface="Calibri" pitchFamily="34" charset="0"/>
              <a:cs typeface="Calibri" pitchFamily="34" charset="0"/>
            </a:endParaRPr>
          </a:p>
          <a:p>
            <a:pPr marL="457200" indent="-457200">
              <a:buFont typeface="Wingdings" pitchFamily="2" charset="2"/>
              <a:buChar char="q"/>
            </a:pPr>
            <a:r>
              <a:rPr lang="en-US" sz="3200" b="1" dirty="0">
                <a:solidFill>
                  <a:schemeClr val="accent2">
                    <a:lumMod val="40000"/>
                    <a:lumOff val="60000"/>
                  </a:schemeClr>
                </a:solidFill>
                <a:latin typeface="Calibri" pitchFamily="34" charset="0"/>
                <a:cs typeface="Calibri" pitchFamily="34" charset="0"/>
              </a:rPr>
              <a:t>Diastole: </a:t>
            </a:r>
          </a:p>
          <a:p>
            <a:pPr marL="1371600" lvl="2" indent="-457200">
              <a:buFont typeface="Wingdings" pitchFamily="2" charset="2"/>
              <a:buChar char="q"/>
            </a:pPr>
            <a:r>
              <a:rPr lang="en-US" sz="2800" b="1" dirty="0">
                <a:solidFill>
                  <a:schemeClr val="accent2">
                    <a:lumMod val="40000"/>
                    <a:lumOff val="60000"/>
                  </a:schemeClr>
                </a:solidFill>
                <a:latin typeface="Calibri" pitchFamily="34" charset="0"/>
                <a:cs typeface="Calibri" pitchFamily="34" charset="0"/>
              </a:rPr>
              <a:t>Early diastole = ‘</a:t>
            </a:r>
            <a:r>
              <a:rPr lang="en-US" sz="2800" b="1" dirty="0" err="1">
                <a:solidFill>
                  <a:schemeClr val="accent2">
                    <a:lumMod val="40000"/>
                    <a:lumOff val="60000"/>
                  </a:schemeClr>
                </a:solidFill>
                <a:latin typeface="Calibri" pitchFamily="34" charset="0"/>
                <a:cs typeface="Calibri" pitchFamily="34" charset="0"/>
              </a:rPr>
              <a:t>Isovolumetric</a:t>
            </a:r>
            <a:r>
              <a:rPr lang="en-US" sz="2800" b="1" dirty="0">
                <a:solidFill>
                  <a:schemeClr val="accent2">
                    <a:lumMod val="40000"/>
                    <a:lumOff val="60000"/>
                  </a:schemeClr>
                </a:solidFill>
                <a:latin typeface="Calibri" pitchFamily="34" charset="0"/>
                <a:cs typeface="Calibri" pitchFamily="34" charset="0"/>
              </a:rPr>
              <a:t> Relaxation’ </a:t>
            </a:r>
          </a:p>
          <a:p>
            <a:pPr marL="1371600" lvl="2" indent="-457200">
              <a:buFont typeface="Wingdings" pitchFamily="2" charset="2"/>
              <a:buChar char="q"/>
            </a:pPr>
            <a:r>
              <a:rPr lang="en-US" sz="2800" b="1" dirty="0">
                <a:solidFill>
                  <a:schemeClr val="accent2">
                    <a:lumMod val="40000"/>
                    <a:lumOff val="60000"/>
                  </a:schemeClr>
                </a:solidFill>
                <a:latin typeface="Calibri" pitchFamily="34" charset="0"/>
                <a:cs typeface="Calibri" pitchFamily="34" charset="0"/>
              </a:rPr>
              <a:t>Late diastole = ‘Isotonic Relaxation’ = ‘Filling Phase’ </a:t>
            </a:r>
          </a:p>
          <a:p>
            <a:pPr marL="457200" indent="-457200">
              <a:spcBef>
                <a:spcPct val="20000"/>
              </a:spcBef>
              <a:buClr>
                <a:schemeClr val="tx2"/>
              </a:buClr>
              <a:buSzPct val="75000"/>
              <a:buFont typeface="Wingdings" pitchFamily="2" charset="2"/>
              <a:buChar char="q"/>
              <a:defRPr/>
            </a:pPr>
            <a:endParaRPr lang="en-US" sz="2800" b="1" dirty="0">
              <a:solidFill>
                <a:srgbClr val="00FFFF"/>
              </a:solidFill>
              <a:latin typeface="Calibri" pitchFamily="34" charset="0"/>
              <a:cs typeface="Calibri" pitchFamily="34" charset="0"/>
            </a:endParaRPr>
          </a:p>
        </p:txBody>
      </p:sp>
    </p:spTree>
    <p:extLst>
      <p:ext uri="{BB962C8B-B14F-4D97-AF65-F5344CB8AC3E}">
        <p14:creationId xmlns:p14="http://schemas.microsoft.com/office/powerpoint/2010/main" val="4224327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55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55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5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550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550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5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85725"/>
            <a:ext cx="7372350" cy="6686550"/>
          </a:xfrm>
          <a:prstGeom prst="rect">
            <a:avLst/>
          </a:prstGeom>
          <a:scene3d>
            <a:camera prst="orthographicFront"/>
            <a:lightRig rig="threePt" dir="t"/>
          </a:scene3d>
          <a:sp3d>
            <a:bevelT/>
            <a:bevelB/>
          </a:sp3d>
        </p:spPr>
      </p:pic>
      <p:sp>
        <p:nvSpPr>
          <p:cNvPr id="6" name="Rectangle 2"/>
          <p:cNvSpPr>
            <a:spLocks noChangeArrowheads="1"/>
          </p:cNvSpPr>
          <p:nvPr/>
        </p:nvSpPr>
        <p:spPr bwMode="auto">
          <a:xfrm>
            <a:off x="7124700" y="373380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b="1" dirty="0" smtClean="0">
                <a:solidFill>
                  <a:schemeClr val="bg1">
                    <a:lumMod val="75000"/>
                  </a:schemeClr>
                </a:solidFill>
                <a:latin typeface="Calibri" panose="020F0502020204030204" pitchFamily="34" charset="0"/>
                <a:cs typeface="Times New Roman" panose="02020603050405020304" pitchFamily="18" charset="0"/>
              </a:rPr>
              <a:t>Early Systole</a:t>
            </a:r>
            <a:endParaRPr lang="en-US" altLang="en-US" sz="1800" dirty="0">
              <a:solidFill>
                <a:schemeClr val="bg1">
                  <a:lumMod val="75000"/>
                </a:schemeClr>
              </a:solidFill>
              <a:latin typeface="Calibri" panose="020F0502020204030204" pitchFamily="34" charset="0"/>
            </a:endParaRPr>
          </a:p>
        </p:txBody>
      </p:sp>
      <p:sp>
        <p:nvSpPr>
          <p:cNvPr id="7" name="Rectangle 2"/>
          <p:cNvSpPr>
            <a:spLocks noChangeArrowheads="1"/>
          </p:cNvSpPr>
          <p:nvPr/>
        </p:nvSpPr>
        <p:spPr bwMode="auto">
          <a:xfrm>
            <a:off x="5676900" y="7620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b="1" dirty="0" smtClean="0">
                <a:solidFill>
                  <a:schemeClr val="bg1">
                    <a:lumMod val="75000"/>
                  </a:schemeClr>
                </a:solidFill>
                <a:latin typeface="Calibri" panose="020F0502020204030204" pitchFamily="34" charset="0"/>
                <a:cs typeface="Times New Roman" panose="02020603050405020304" pitchFamily="18" charset="0"/>
              </a:rPr>
              <a:t>Late Systole</a:t>
            </a:r>
            <a:endParaRPr lang="en-US" altLang="en-US" sz="1800" dirty="0">
              <a:solidFill>
                <a:schemeClr val="bg1">
                  <a:lumMod val="75000"/>
                </a:schemeClr>
              </a:solidFill>
              <a:latin typeface="Calibri" panose="020F0502020204030204" pitchFamily="34" charset="0"/>
            </a:endParaRPr>
          </a:p>
        </p:txBody>
      </p:sp>
      <p:sp>
        <p:nvSpPr>
          <p:cNvPr id="8" name="Rectangle 2"/>
          <p:cNvSpPr>
            <a:spLocks noChangeArrowheads="1"/>
          </p:cNvSpPr>
          <p:nvPr/>
        </p:nvSpPr>
        <p:spPr bwMode="auto">
          <a:xfrm>
            <a:off x="1714500" y="274320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500" b="1" dirty="0" smtClean="0">
                <a:solidFill>
                  <a:srgbClr val="FF0000"/>
                </a:solidFill>
                <a:latin typeface="Calibri" panose="020F0502020204030204" pitchFamily="34" charset="0"/>
                <a:cs typeface="Times New Roman" panose="02020603050405020304" pitchFamily="18" charset="0"/>
              </a:rPr>
              <a:t>Early Diastole</a:t>
            </a:r>
            <a:endParaRPr lang="en-US" altLang="en-US" sz="1500" dirty="0">
              <a:solidFill>
                <a:srgbClr val="FF0000"/>
              </a:solidFill>
              <a:latin typeface="Calibri" panose="020F0502020204030204" pitchFamily="34" charset="0"/>
            </a:endParaRPr>
          </a:p>
        </p:txBody>
      </p:sp>
      <p:sp>
        <p:nvSpPr>
          <p:cNvPr id="10" name="Rectangle 2"/>
          <p:cNvSpPr>
            <a:spLocks noChangeArrowheads="1"/>
          </p:cNvSpPr>
          <p:nvPr/>
        </p:nvSpPr>
        <p:spPr bwMode="auto">
          <a:xfrm>
            <a:off x="4152900" y="56388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500" b="1" dirty="0" smtClean="0">
                <a:solidFill>
                  <a:srgbClr val="FF0000"/>
                </a:solidFill>
                <a:latin typeface="Calibri" panose="020F0502020204030204" pitchFamily="34" charset="0"/>
                <a:cs typeface="Times New Roman" panose="02020603050405020304" pitchFamily="18" charset="0"/>
              </a:rPr>
              <a:t>Late Diastole</a:t>
            </a:r>
            <a:endParaRPr lang="en-US" altLang="en-US" sz="1500" dirty="0">
              <a:solidFill>
                <a:srgbClr val="FF0000"/>
              </a:solidFill>
              <a:latin typeface="Calibri" panose="020F0502020204030204" pitchFamily="34" charset="0"/>
            </a:endParaRPr>
          </a:p>
        </p:txBody>
      </p:sp>
      <p:sp>
        <p:nvSpPr>
          <p:cNvPr id="11" name="Rectangle 2"/>
          <p:cNvSpPr>
            <a:spLocks noChangeArrowheads="1"/>
          </p:cNvSpPr>
          <p:nvPr/>
        </p:nvSpPr>
        <p:spPr bwMode="auto">
          <a:xfrm>
            <a:off x="7124700" y="60960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b="1" dirty="0" smtClean="0">
                <a:solidFill>
                  <a:srgbClr val="00B050"/>
                </a:solidFill>
                <a:latin typeface="Calibri" panose="020F0502020204030204" pitchFamily="34" charset="0"/>
                <a:cs typeface="Times New Roman" panose="02020603050405020304" pitchFamily="18" charset="0"/>
              </a:rPr>
              <a:t>Diastolic BP</a:t>
            </a:r>
            <a:endParaRPr lang="en-US" altLang="en-US" sz="1800" dirty="0">
              <a:solidFill>
                <a:srgbClr val="00B050"/>
              </a:solidFill>
              <a:latin typeface="Calibri" panose="020F0502020204030204" pitchFamily="34" charset="0"/>
            </a:endParaRPr>
          </a:p>
        </p:txBody>
      </p:sp>
      <p:cxnSp>
        <p:nvCxnSpPr>
          <p:cNvPr id="4" name="Straight Arrow Connector 3"/>
          <p:cNvCxnSpPr/>
          <p:nvPr/>
        </p:nvCxnSpPr>
        <p:spPr bwMode="auto">
          <a:xfrm flipH="1">
            <a:off x="7429500" y="1257300"/>
            <a:ext cx="381000" cy="952500"/>
          </a:xfrm>
          <a:prstGeom prst="straightConnector1">
            <a:avLst/>
          </a:prstGeom>
          <a:solidFill>
            <a:schemeClr val="accent1"/>
          </a:solidFill>
          <a:ln w="38100" cap="flat" cmpd="sng" algn="ctr">
            <a:solidFill>
              <a:srgbClr val="00B050"/>
            </a:solidFill>
            <a:prstDash val="solid"/>
            <a:round/>
            <a:headEnd type="none" w="sm" len="sm"/>
            <a:tailEnd type="arrow"/>
          </a:ln>
          <a:effectLst/>
        </p:spPr>
      </p:cxnSp>
      <p:sp>
        <p:nvSpPr>
          <p:cNvPr id="12" name="Rectangle 2"/>
          <p:cNvSpPr>
            <a:spLocks noChangeArrowheads="1"/>
          </p:cNvSpPr>
          <p:nvPr/>
        </p:nvSpPr>
        <p:spPr bwMode="auto">
          <a:xfrm>
            <a:off x="3543300" y="-15240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b="1" dirty="0" smtClean="0">
                <a:solidFill>
                  <a:srgbClr val="00B050"/>
                </a:solidFill>
                <a:latin typeface="Calibri" panose="020F0502020204030204" pitchFamily="34" charset="0"/>
                <a:cs typeface="Times New Roman" panose="02020603050405020304" pitchFamily="18" charset="0"/>
              </a:rPr>
              <a:t>Systolic BP</a:t>
            </a:r>
            <a:endParaRPr lang="en-US" altLang="en-US" sz="1800" dirty="0">
              <a:solidFill>
                <a:srgbClr val="00B050"/>
              </a:solidFill>
              <a:latin typeface="Calibri" panose="020F0502020204030204" pitchFamily="34" charset="0"/>
            </a:endParaRPr>
          </a:p>
        </p:txBody>
      </p:sp>
    </p:spTree>
    <p:extLst>
      <p:ext uri="{BB962C8B-B14F-4D97-AF65-F5344CB8AC3E}">
        <p14:creationId xmlns:p14="http://schemas.microsoft.com/office/powerpoint/2010/main" val="329415984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5"/>
          <p:cNvSpPr txBox="1">
            <a:spLocks noChangeArrowheads="1"/>
          </p:cNvSpPr>
          <p:nvPr/>
        </p:nvSpPr>
        <p:spPr>
          <a:xfrm>
            <a:off x="0" y="990600"/>
            <a:ext cx="10287000" cy="762000"/>
          </a:xfrm>
          <a:prstGeom prst="rect">
            <a:avLst/>
          </a:prstGeom>
          <a:noFill/>
          <a:ln/>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CA" sz="5400" b="1" smtClean="0">
                <a:solidFill>
                  <a:srgbClr val="00FFFF"/>
                </a:solidFill>
                <a:latin typeface="Calibri" pitchFamily="34" charset="0"/>
                <a:cs typeface="Calibri" pitchFamily="34" charset="0"/>
              </a:rPr>
              <a:t>Learning Resources</a:t>
            </a:r>
            <a:endParaRPr lang="en-CA" sz="5400" b="1" dirty="0">
              <a:solidFill>
                <a:srgbClr val="00FFFF"/>
              </a:solidFill>
              <a:latin typeface="Calibri" pitchFamily="34" charset="0"/>
              <a:cs typeface="Calibri" pitchFamily="34" charset="0"/>
            </a:endParaRPr>
          </a:p>
        </p:txBody>
      </p:sp>
      <p:sp>
        <p:nvSpPr>
          <p:cNvPr id="5" name="Rectangle 8"/>
          <p:cNvSpPr>
            <a:spLocks noChangeArrowheads="1"/>
          </p:cNvSpPr>
          <p:nvPr/>
        </p:nvSpPr>
        <p:spPr bwMode="auto">
          <a:xfrm>
            <a:off x="266700" y="2278082"/>
            <a:ext cx="9753600" cy="3970318"/>
          </a:xfrm>
          <a:prstGeom prst="rect">
            <a:avLst/>
          </a:prstGeom>
          <a:noFill/>
          <a:ln w="12700">
            <a:noFill/>
            <a:miter lim="800000"/>
            <a:headEnd type="none" w="sm" len="sm"/>
            <a:tailEnd type="none" w="sm" len="sm"/>
          </a:ln>
          <a:effectLst/>
        </p:spPr>
        <p:txBody>
          <a:bodyPr wrap="square" anchor="ctr">
            <a:spAutoFit/>
          </a:bodyPr>
          <a:lstStyle/>
          <a:p>
            <a:pPr marL="342900" indent="-342900">
              <a:spcBef>
                <a:spcPct val="20000"/>
              </a:spcBef>
              <a:buClr>
                <a:srgbClr val="FF0000"/>
              </a:buClr>
              <a:buBlip>
                <a:blip r:embed="rId3"/>
              </a:buBlip>
            </a:pPr>
            <a:r>
              <a:rPr lang="en-US" sz="2800" b="1" dirty="0">
                <a:solidFill>
                  <a:schemeClr val="tx2"/>
                </a:solidFill>
                <a:latin typeface="Calibri" pitchFamily="34" charset="0"/>
                <a:cs typeface="Calibri" pitchFamily="34" charset="0"/>
              </a:rPr>
              <a:t>Guyton and Hall, Textbook of Medical Physiology; </a:t>
            </a:r>
            <a:r>
              <a:rPr lang="en-US" sz="2800" b="1" dirty="0" smtClean="0">
                <a:solidFill>
                  <a:schemeClr val="tx2"/>
                </a:solidFill>
                <a:latin typeface="Calibri" pitchFamily="34" charset="0"/>
                <a:cs typeface="Calibri" pitchFamily="34" charset="0"/>
              </a:rPr>
              <a:t>13</a:t>
            </a:r>
            <a:r>
              <a:rPr lang="en-US" sz="2800" b="1" baseline="30000" dirty="0" smtClean="0">
                <a:solidFill>
                  <a:schemeClr val="tx2"/>
                </a:solidFill>
                <a:latin typeface="Calibri" pitchFamily="34" charset="0"/>
                <a:cs typeface="Calibri" pitchFamily="34" charset="0"/>
              </a:rPr>
              <a:t>th</a:t>
            </a:r>
            <a:r>
              <a:rPr lang="en-US" sz="2800" b="1" dirty="0" smtClean="0">
                <a:solidFill>
                  <a:schemeClr val="tx2"/>
                </a:solidFill>
                <a:latin typeface="Calibri" pitchFamily="34" charset="0"/>
                <a:cs typeface="Calibri" pitchFamily="34" charset="0"/>
              </a:rPr>
              <a:t> </a:t>
            </a:r>
            <a:r>
              <a:rPr lang="en-US" sz="2800" b="1" dirty="0">
                <a:solidFill>
                  <a:schemeClr val="tx2"/>
                </a:solidFill>
                <a:latin typeface="Calibri" pitchFamily="34" charset="0"/>
                <a:cs typeface="Calibri" pitchFamily="34" charset="0"/>
              </a:rPr>
              <a:t>Edition; Unit III-Chapter 9.</a:t>
            </a:r>
          </a:p>
          <a:p>
            <a:pPr marL="342900" indent="-342900">
              <a:spcBef>
                <a:spcPct val="20000"/>
              </a:spcBef>
              <a:buClr>
                <a:srgbClr val="FF0000"/>
              </a:buClr>
              <a:buFont typeface="Symbol" pitchFamily="18" charset="2"/>
              <a:buBlip>
                <a:blip r:embed="rId3"/>
              </a:buBlip>
            </a:pPr>
            <a:endParaRPr lang="en-US" sz="2800" b="1" i="0" dirty="0" smtClean="0">
              <a:solidFill>
                <a:schemeClr val="tx2"/>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3"/>
              </a:buBlip>
            </a:pPr>
            <a:r>
              <a:rPr lang="en-US" sz="2800" b="1" i="0" dirty="0" smtClean="0">
                <a:solidFill>
                  <a:schemeClr val="tx2"/>
                </a:solidFill>
                <a:latin typeface="Calibri" pitchFamily="34" charset="0"/>
                <a:cs typeface="Calibri" pitchFamily="34" charset="0"/>
              </a:rPr>
              <a:t>Linda Costanzo, Physiology, 5</a:t>
            </a:r>
            <a:r>
              <a:rPr lang="en-US" sz="2800" b="1" i="0" baseline="30000" dirty="0" smtClean="0">
                <a:solidFill>
                  <a:schemeClr val="tx2"/>
                </a:solidFill>
                <a:latin typeface="Calibri" pitchFamily="34" charset="0"/>
                <a:cs typeface="Calibri" pitchFamily="34" charset="0"/>
              </a:rPr>
              <a:t>th</a:t>
            </a:r>
            <a:r>
              <a:rPr lang="en-US" sz="2800" b="1" i="0" dirty="0" smtClean="0">
                <a:solidFill>
                  <a:schemeClr val="tx2"/>
                </a:solidFill>
                <a:latin typeface="Calibri" pitchFamily="34" charset="0"/>
                <a:cs typeface="Calibri" pitchFamily="34" charset="0"/>
              </a:rPr>
              <a:t> Edition; Chapter 4.</a:t>
            </a:r>
          </a:p>
          <a:p>
            <a:pPr>
              <a:spcBef>
                <a:spcPct val="20000"/>
              </a:spcBef>
              <a:buClr>
                <a:srgbClr val="FF0000"/>
              </a:buClr>
            </a:pPr>
            <a:endParaRPr lang="en-US" sz="2800" b="1" i="0" dirty="0" smtClean="0">
              <a:solidFill>
                <a:schemeClr val="tx2"/>
              </a:solidFill>
              <a:latin typeface="Calibri" pitchFamily="34" charset="0"/>
              <a:cs typeface="Calibri" pitchFamily="34" charset="0"/>
            </a:endParaRPr>
          </a:p>
          <a:p>
            <a:pPr marL="342900" indent="-342900">
              <a:spcBef>
                <a:spcPct val="20000"/>
              </a:spcBef>
              <a:buClr>
                <a:srgbClr val="FF0000"/>
              </a:buClr>
              <a:buBlip>
                <a:blip r:embed="rId3"/>
              </a:buBlip>
            </a:pPr>
            <a:r>
              <a:rPr lang="en-US" sz="2800" b="1" i="0" dirty="0" err="1" smtClean="0">
                <a:solidFill>
                  <a:schemeClr val="tx2"/>
                </a:solidFill>
                <a:latin typeface="Calibri" pitchFamily="34" charset="0"/>
                <a:cs typeface="Calibri" pitchFamily="34" charset="0"/>
              </a:rPr>
              <a:t>Ganong’s</a:t>
            </a:r>
            <a:r>
              <a:rPr lang="en-US" sz="2800" b="1" i="0" dirty="0" smtClean="0">
                <a:solidFill>
                  <a:schemeClr val="tx2"/>
                </a:solidFill>
                <a:latin typeface="Calibri" pitchFamily="34" charset="0"/>
                <a:cs typeface="Calibri" pitchFamily="34" charset="0"/>
              </a:rPr>
              <a:t> </a:t>
            </a:r>
            <a:r>
              <a:rPr lang="en-US" sz="2800" b="1" i="0" dirty="0">
                <a:solidFill>
                  <a:schemeClr val="tx2"/>
                </a:solidFill>
                <a:latin typeface="Calibri" pitchFamily="34" charset="0"/>
                <a:cs typeface="Calibri" pitchFamily="34" charset="0"/>
              </a:rPr>
              <a:t>Review of Medical Physiology</a:t>
            </a:r>
            <a:r>
              <a:rPr lang="en-US" sz="2800" b="1" i="0">
                <a:solidFill>
                  <a:schemeClr val="tx2"/>
                </a:solidFill>
                <a:latin typeface="Calibri" pitchFamily="34" charset="0"/>
                <a:cs typeface="Calibri" pitchFamily="34" charset="0"/>
              </a:rPr>
              <a:t>; </a:t>
            </a:r>
            <a:r>
              <a:rPr lang="en-US" sz="2800" b="1" i="0" smtClean="0">
                <a:solidFill>
                  <a:schemeClr val="tx2"/>
                </a:solidFill>
                <a:latin typeface="Calibri" pitchFamily="34" charset="0"/>
                <a:cs typeface="Calibri" pitchFamily="34" charset="0"/>
              </a:rPr>
              <a:t>25</a:t>
            </a:r>
            <a:r>
              <a:rPr lang="en-US" sz="2800" b="1" i="0" baseline="30000" smtClean="0">
                <a:solidFill>
                  <a:schemeClr val="tx2"/>
                </a:solidFill>
                <a:latin typeface="Calibri" pitchFamily="34" charset="0"/>
                <a:cs typeface="Calibri" pitchFamily="34" charset="0"/>
              </a:rPr>
              <a:t>th </a:t>
            </a:r>
            <a:r>
              <a:rPr lang="en-US" sz="2800" b="1" i="0" dirty="0" smtClean="0">
                <a:solidFill>
                  <a:schemeClr val="tx2"/>
                </a:solidFill>
                <a:latin typeface="Calibri" pitchFamily="34" charset="0"/>
                <a:cs typeface="Calibri" pitchFamily="34" charset="0"/>
              </a:rPr>
              <a:t>Edition; Section V; Chapter 30.</a:t>
            </a:r>
            <a:endParaRPr lang="en-US" sz="2800" b="1" i="0" dirty="0">
              <a:solidFill>
                <a:schemeClr val="tx2"/>
              </a:solidFill>
              <a:latin typeface="Calibri" pitchFamily="34" charset="0"/>
              <a:cs typeface="Calibri" pitchFamily="34" charset="0"/>
            </a:endParaRPr>
          </a:p>
          <a:p>
            <a:pPr>
              <a:spcBef>
                <a:spcPct val="20000"/>
              </a:spcBef>
              <a:buClr>
                <a:srgbClr val="FF0000"/>
              </a:buClr>
            </a:pPr>
            <a:endParaRPr lang="en-US" sz="2800" b="1" dirty="0" smtClean="0">
              <a:solidFill>
                <a:srgbClr val="00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0" y="838200"/>
            <a:ext cx="10286999" cy="914400"/>
          </a:xfrm>
          <a:prstGeom prst="rect">
            <a:avLst/>
          </a:prstGeom>
          <a:noFill/>
          <a:ln w="9525">
            <a:noFill/>
            <a:miter lim="800000"/>
            <a:headEnd/>
            <a:tailEnd/>
          </a:ln>
          <a:effectLst/>
        </p:spPr>
        <p:txBody>
          <a:bodyPr lIns="92075" tIns="46038" rIns="92075" bIns="46038" anchor="ctr"/>
          <a:lstStyle/>
          <a:p>
            <a:pPr algn="ctr">
              <a:defRPr/>
            </a:pPr>
            <a:r>
              <a:rPr lang="en-US" sz="5000" b="1" dirty="0" smtClean="0">
                <a:solidFill>
                  <a:schemeClr val="tx2"/>
                </a:solidFill>
                <a:latin typeface="Calibri" panose="020F0502020204030204" pitchFamily="34" charset="0"/>
                <a:cs typeface="Times New Roman" pitchFamily="18" charset="0"/>
              </a:rPr>
              <a:t>Ventricular systole</a:t>
            </a:r>
            <a:endParaRPr lang="en-US" sz="5000" b="1" dirty="0">
              <a:solidFill>
                <a:schemeClr val="tx2"/>
              </a:solidFill>
              <a:latin typeface="Calibri" panose="020F0502020204030204" pitchFamily="34" charset="0"/>
            </a:endParaRPr>
          </a:p>
        </p:txBody>
      </p:sp>
      <p:sp>
        <p:nvSpPr>
          <p:cNvPr id="405507" name="Rectangle 3"/>
          <p:cNvSpPr>
            <a:spLocks noChangeArrowheads="1"/>
          </p:cNvSpPr>
          <p:nvPr/>
        </p:nvSpPr>
        <p:spPr bwMode="auto">
          <a:xfrm>
            <a:off x="342900" y="1524000"/>
            <a:ext cx="9601200" cy="4495800"/>
          </a:xfrm>
          <a:prstGeom prst="rect">
            <a:avLst/>
          </a:prstGeom>
          <a:noFill/>
          <a:ln w="12700" cap="sq">
            <a:noFill/>
            <a:miter lim="800000"/>
            <a:headEnd type="none" w="sm" len="sm"/>
            <a:tailEnd type="none" w="sm" len="sm"/>
          </a:ln>
          <a:effectLst/>
        </p:spPr>
        <p:txBody>
          <a:bodyPr/>
          <a:lstStyle/>
          <a:p>
            <a:pPr marL="457200" indent="-457200">
              <a:buFont typeface="Wingdings" pitchFamily="2" charset="2"/>
              <a:buChar char="q"/>
            </a:pPr>
            <a:endParaRPr lang="ar-SA" sz="3200" b="1" dirty="0">
              <a:solidFill>
                <a:srgbClr val="00FFFF"/>
              </a:solidFill>
              <a:latin typeface="Calibri" pitchFamily="34" charset="0"/>
            </a:endParaRPr>
          </a:p>
          <a:p>
            <a:pPr marL="457200" indent="-457200">
              <a:buFont typeface="Wingdings" pitchFamily="2" charset="2"/>
              <a:buChar char="q"/>
            </a:pPr>
            <a:endParaRPr lang="ar-SA" sz="3200" b="1" dirty="0">
              <a:solidFill>
                <a:srgbClr val="00FFFF"/>
              </a:solidFill>
              <a:latin typeface="Calibri" pitchFamily="34" charset="0"/>
            </a:endParaRPr>
          </a:p>
          <a:p>
            <a:pPr marL="457200" indent="-457200">
              <a:buFont typeface="Wingdings" pitchFamily="2" charset="2"/>
              <a:buChar char="q"/>
            </a:pPr>
            <a:r>
              <a:rPr lang="en-US" sz="3200" b="1" dirty="0">
                <a:solidFill>
                  <a:srgbClr val="00FFFF"/>
                </a:solidFill>
                <a:latin typeface="Calibri" pitchFamily="34" charset="0"/>
                <a:cs typeface="Calibri" pitchFamily="34" charset="0"/>
              </a:rPr>
              <a:t>It is measured by ‘Contractility</a:t>
            </a:r>
            <a:r>
              <a:rPr lang="en-US" sz="3200" b="1" dirty="0" smtClean="0">
                <a:solidFill>
                  <a:srgbClr val="00FFFF"/>
                </a:solidFill>
                <a:latin typeface="Calibri" pitchFamily="34" charset="0"/>
                <a:cs typeface="Calibri" pitchFamily="34" charset="0"/>
              </a:rPr>
              <a:t>’</a:t>
            </a:r>
          </a:p>
          <a:p>
            <a:r>
              <a:rPr lang="en-US" sz="3200" b="1" dirty="0" smtClean="0">
                <a:solidFill>
                  <a:srgbClr val="00FFFF"/>
                </a:solidFill>
                <a:latin typeface="Calibri" pitchFamily="34" charset="0"/>
                <a:cs typeface="Calibri" pitchFamily="34" charset="0"/>
              </a:rPr>
              <a:t> </a:t>
            </a:r>
            <a:endParaRPr lang="en-US" sz="3200" b="1" dirty="0">
              <a:solidFill>
                <a:srgbClr val="00FFFF"/>
              </a:solidFill>
              <a:latin typeface="Calibri" pitchFamily="34" charset="0"/>
              <a:cs typeface="Calibri" pitchFamily="34" charset="0"/>
            </a:endParaRPr>
          </a:p>
          <a:p>
            <a:pPr marL="457200" indent="-457200">
              <a:buFont typeface="Wingdings" pitchFamily="2" charset="2"/>
              <a:buChar char="q"/>
            </a:pPr>
            <a:r>
              <a:rPr lang="en-US" sz="3200" b="1" dirty="0">
                <a:solidFill>
                  <a:srgbClr val="FF5050"/>
                </a:solidFill>
                <a:latin typeface="Calibri" pitchFamily="34" charset="0"/>
                <a:cs typeface="Calibri" pitchFamily="34" charset="0"/>
              </a:rPr>
              <a:t>Affected by: </a:t>
            </a:r>
          </a:p>
          <a:p>
            <a:pPr marL="1371600" lvl="2" indent="-457200">
              <a:buFont typeface="Wingdings" pitchFamily="2" charset="2"/>
              <a:buChar char="q"/>
            </a:pPr>
            <a:r>
              <a:rPr lang="en-US" sz="2800" b="1" dirty="0">
                <a:solidFill>
                  <a:srgbClr val="FF5050"/>
                </a:solidFill>
                <a:latin typeface="Calibri" pitchFamily="34" charset="0"/>
                <a:cs typeface="Calibri" pitchFamily="34" charset="0"/>
              </a:rPr>
              <a:t>Function of the muscle </a:t>
            </a:r>
          </a:p>
          <a:p>
            <a:pPr marL="1371600" lvl="2" indent="-457200">
              <a:buFont typeface="Wingdings" pitchFamily="2" charset="2"/>
              <a:buChar char="q"/>
            </a:pPr>
            <a:r>
              <a:rPr lang="en-US" sz="2800" b="1" dirty="0">
                <a:solidFill>
                  <a:srgbClr val="FF5050"/>
                </a:solidFill>
                <a:latin typeface="Calibri" pitchFamily="34" charset="0"/>
                <a:cs typeface="Calibri" pitchFamily="34" charset="0"/>
              </a:rPr>
              <a:t>Initial volume (Preload) </a:t>
            </a:r>
          </a:p>
          <a:p>
            <a:pPr marL="1371600" lvl="2" indent="-457200">
              <a:buFont typeface="Wingdings" pitchFamily="2" charset="2"/>
              <a:buChar char="q"/>
            </a:pPr>
            <a:r>
              <a:rPr lang="en-US" sz="2800" b="1" dirty="0">
                <a:solidFill>
                  <a:srgbClr val="FF5050"/>
                </a:solidFill>
                <a:latin typeface="Calibri" pitchFamily="34" charset="0"/>
                <a:cs typeface="Calibri" pitchFamily="34" charset="0"/>
              </a:rPr>
              <a:t>Initial pressure (Afterload) </a:t>
            </a:r>
          </a:p>
        </p:txBody>
      </p:sp>
    </p:spTree>
    <p:extLst>
      <p:ext uri="{BB962C8B-B14F-4D97-AF65-F5344CB8AC3E}">
        <p14:creationId xmlns:p14="http://schemas.microsoft.com/office/powerpoint/2010/main" val="162990073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0" y="838200"/>
            <a:ext cx="10286999" cy="914400"/>
          </a:xfrm>
          <a:prstGeom prst="rect">
            <a:avLst/>
          </a:prstGeom>
          <a:noFill/>
          <a:ln w="9525">
            <a:noFill/>
            <a:miter lim="800000"/>
            <a:headEnd/>
            <a:tailEnd/>
          </a:ln>
          <a:effectLst/>
        </p:spPr>
        <p:txBody>
          <a:bodyPr lIns="92075" tIns="46038" rIns="92075" bIns="46038" anchor="ctr"/>
          <a:lstStyle/>
          <a:p>
            <a:pPr algn="ctr">
              <a:defRPr/>
            </a:pPr>
            <a:r>
              <a:rPr lang="en-US" sz="5000" b="1" dirty="0" smtClean="0">
                <a:solidFill>
                  <a:schemeClr val="tx2"/>
                </a:solidFill>
                <a:latin typeface="Calibri" panose="020F0502020204030204" pitchFamily="34" charset="0"/>
                <a:cs typeface="Times New Roman" pitchFamily="18" charset="0"/>
              </a:rPr>
              <a:t>Ventricular diastole</a:t>
            </a:r>
            <a:endParaRPr lang="en-US" sz="5000" b="1" dirty="0">
              <a:solidFill>
                <a:schemeClr val="tx2"/>
              </a:solidFill>
              <a:latin typeface="Calibri" panose="020F0502020204030204" pitchFamily="34" charset="0"/>
            </a:endParaRPr>
          </a:p>
        </p:txBody>
      </p:sp>
      <p:sp>
        <p:nvSpPr>
          <p:cNvPr id="405507" name="Rectangle 3"/>
          <p:cNvSpPr>
            <a:spLocks noChangeArrowheads="1"/>
          </p:cNvSpPr>
          <p:nvPr/>
        </p:nvSpPr>
        <p:spPr bwMode="auto">
          <a:xfrm>
            <a:off x="342900" y="1524000"/>
            <a:ext cx="9601200" cy="4495800"/>
          </a:xfrm>
          <a:prstGeom prst="rect">
            <a:avLst/>
          </a:prstGeom>
          <a:noFill/>
          <a:ln w="12700" cap="sq">
            <a:noFill/>
            <a:miter lim="800000"/>
            <a:headEnd type="none" w="sm" len="sm"/>
            <a:tailEnd type="none" w="sm" len="sm"/>
          </a:ln>
          <a:effectLst/>
        </p:spPr>
        <p:txBody>
          <a:bodyPr/>
          <a:lstStyle/>
          <a:p>
            <a:pPr marL="457200" indent="-457200">
              <a:buFont typeface="Wingdings" pitchFamily="2" charset="2"/>
              <a:buChar char="q"/>
            </a:pPr>
            <a:endParaRPr lang="ar-SA" sz="3200" b="1" dirty="0">
              <a:solidFill>
                <a:srgbClr val="00FFFF"/>
              </a:solidFill>
              <a:latin typeface="Calibri" pitchFamily="34" charset="0"/>
            </a:endParaRPr>
          </a:p>
          <a:p>
            <a:pPr marL="457200" indent="-457200">
              <a:buFont typeface="Wingdings" pitchFamily="2" charset="2"/>
              <a:buChar char="q"/>
            </a:pPr>
            <a:endParaRPr lang="ar-SA" sz="3200" b="1" dirty="0">
              <a:solidFill>
                <a:srgbClr val="00FFFF"/>
              </a:solidFill>
              <a:latin typeface="Calibri" pitchFamily="34" charset="0"/>
            </a:endParaRPr>
          </a:p>
          <a:p>
            <a:pPr marL="457200" indent="-457200">
              <a:buFont typeface="Wingdings" pitchFamily="2" charset="2"/>
              <a:buChar char="q"/>
            </a:pPr>
            <a:r>
              <a:rPr lang="en-US" sz="3200" b="1" dirty="0" smtClean="0">
                <a:solidFill>
                  <a:srgbClr val="00FFFF"/>
                </a:solidFill>
                <a:latin typeface="Calibri" pitchFamily="34" charset="0"/>
                <a:cs typeface="Calibri" pitchFamily="34" charset="0"/>
              </a:rPr>
              <a:t>It </a:t>
            </a:r>
            <a:r>
              <a:rPr lang="en-US" sz="3200" b="1" dirty="0">
                <a:solidFill>
                  <a:srgbClr val="00FFFF"/>
                </a:solidFill>
                <a:latin typeface="Calibri" pitchFamily="34" charset="0"/>
                <a:cs typeface="Calibri" pitchFamily="34" charset="0"/>
              </a:rPr>
              <a:t>is measured by ‘Compliance’: C = ΔV / </a:t>
            </a:r>
            <a:r>
              <a:rPr lang="en-US" sz="3200" b="1" dirty="0" smtClean="0">
                <a:solidFill>
                  <a:srgbClr val="00FFFF"/>
                </a:solidFill>
                <a:latin typeface="Calibri" pitchFamily="34" charset="0"/>
                <a:cs typeface="Calibri" pitchFamily="34" charset="0"/>
              </a:rPr>
              <a:t>ΔP</a:t>
            </a:r>
          </a:p>
          <a:p>
            <a:r>
              <a:rPr lang="en-US" sz="3200" b="1" dirty="0" smtClean="0">
                <a:solidFill>
                  <a:srgbClr val="00FFFF"/>
                </a:solidFill>
                <a:latin typeface="Calibri" pitchFamily="34" charset="0"/>
                <a:cs typeface="Calibri" pitchFamily="34" charset="0"/>
              </a:rPr>
              <a:t> </a:t>
            </a:r>
            <a:endParaRPr lang="en-US" sz="3200" b="1" dirty="0">
              <a:solidFill>
                <a:srgbClr val="00FFFF"/>
              </a:solidFill>
              <a:latin typeface="Calibri" pitchFamily="34" charset="0"/>
              <a:cs typeface="Calibri" pitchFamily="34" charset="0"/>
            </a:endParaRPr>
          </a:p>
          <a:p>
            <a:pPr marL="457200" indent="-457200">
              <a:buFont typeface="Wingdings" pitchFamily="2" charset="2"/>
              <a:buChar char="q"/>
            </a:pPr>
            <a:r>
              <a:rPr lang="en-US" sz="3200" b="1" dirty="0">
                <a:solidFill>
                  <a:srgbClr val="FF5050"/>
                </a:solidFill>
                <a:latin typeface="Calibri" pitchFamily="34" charset="0"/>
                <a:cs typeface="Calibri" pitchFamily="34" charset="0"/>
              </a:rPr>
              <a:t>Affected by: </a:t>
            </a:r>
          </a:p>
          <a:p>
            <a:pPr marL="1371600" lvl="2" indent="-457200">
              <a:buFont typeface="Wingdings" pitchFamily="2" charset="2"/>
              <a:buChar char="q"/>
            </a:pPr>
            <a:r>
              <a:rPr lang="en-US" sz="2800" b="1" dirty="0">
                <a:solidFill>
                  <a:srgbClr val="FF5050"/>
                </a:solidFill>
                <a:latin typeface="Calibri" pitchFamily="34" charset="0"/>
                <a:cs typeface="Calibri" pitchFamily="34" charset="0"/>
              </a:rPr>
              <a:t>Connective tissue </a:t>
            </a:r>
          </a:p>
          <a:p>
            <a:pPr marL="1371600" lvl="2" indent="-457200">
              <a:buFont typeface="Wingdings" pitchFamily="2" charset="2"/>
              <a:buChar char="q"/>
            </a:pPr>
            <a:r>
              <a:rPr lang="en-US" sz="2800" b="1" dirty="0">
                <a:solidFill>
                  <a:srgbClr val="FF5050"/>
                </a:solidFill>
                <a:latin typeface="Calibri" pitchFamily="34" charset="0"/>
                <a:cs typeface="Calibri" pitchFamily="34" charset="0"/>
              </a:rPr>
              <a:t>Venous pressure </a:t>
            </a:r>
          </a:p>
          <a:p>
            <a:pPr marL="1371600" lvl="2" indent="-457200">
              <a:buFont typeface="Wingdings" pitchFamily="2" charset="2"/>
              <a:buChar char="q"/>
            </a:pPr>
            <a:r>
              <a:rPr lang="en-US" sz="2800" b="1" dirty="0">
                <a:solidFill>
                  <a:srgbClr val="FF5050"/>
                </a:solidFill>
                <a:latin typeface="Calibri" pitchFamily="34" charset="0"/>
                <a:cs typeface="Calibri" pitchFamily="34" charset="0"/>
              </a:rPr>
              <a:t>Venous resistance </a:t>
            </a:r>
          </a:p>
          <a:p>
            <a:pPr marL="457200" indent="-457200">
              <a:buFont typeface="Wingdings" pitchFamily="2" charset="2"/>
              <a:buChar char="q"/>
            </a:pPr>
            <a:endParaRPr lang="en-US" sz="2800" b="1" dirty="0">
              <a:solidFill>
                <a:srgbClr val="00FFFF"/>
              </a:solidFill>
              <a:latin typeface="Calibri" pitchFamily="34" charset="0"/>
              <a:cs typeface="Calibri" pitchFamily="34" charset="0"/>
            </a:endParaRPr>
          </a:p>
        </p:txBody>
      </p:sp>
    </p:spTree>
    <p:extLst>
      <p:ext uri="{BB962C8B-B14F-4D97-AF65-F5344CB8AC3E}">
        <p14:creationId xmlns:p14="http://schemas.microsoft.com/office/powerpoint/2010/main" val="58274955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39687" y="1135559"/>
            <a:ext cx="10207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4400" b="1" dirty="0">
                <a:solidFill>
                  <a:srgbClr val="FF0000"/>
                </a:solidFill>
                <a:latin typeface="Calibri" panose="020F0502020204030204" pitchFamily="34" charset="0"/>
              </a:rPr>
              <a:t>Aortic pressure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2347912"/>
            <a:ext cx="9067800" cy="2162175"/>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1644721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39687" y="68759"/>
            <a:ext cx="10207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4400" b="1" dirty="0" smtClean="0">
                <a:solidFill>
                  <a:srgbClr val="FF0000"/>
                </a:solidFill>
                <a:latin typeface="Calibri" panose="020F0502020204030204" pitchFamily="34" charset="0"/>
              </a:rPr>
              <a:t>Changes in aortic </a:t>
            </a:r>
            <a:r>
              <a:rPr lang="en-US" altLang="en-US" sz="4400" b="1" dirty="0">
                <a:solidFill>
                  <a:srgbClr val="FF0000"/>
                </a:solidFill>
                <a:latin typeface="Calibri" panose="020F0502020204030204" pitchFamily="34" charset="0"/>
              </a:rPr>
              <a:t>pressure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150" y="838200"/>
            <a:ext cx="4248150" cy="5572125"/>
          </a:xfrm>
          <a:prstGeom prst="rect">
            <a:avLst/>
          </a:prstGeom>
          <a:noFill/>
          <a:ln>
            <a:noFill/>
          </a:ln>
          <a:effectLst/>
          <a:scene3d>
            <a:camera prst="orthographicFront"/>
            <a:lightRig rig="threePt" dir="t"/>
          </a:scene3d>
          <a:sp3d>
            <a:bevel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bwMode="auto">
          <a:xfrm flipV="1">
            <a:off x="6743700" y="2590800"/>
            <a:ext cx="609600" cy="38100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6" name="Straight Arrow Connector 5"/>
          <p:cNvCxnSpPr/>
          <p:nvPr/>
        </p:nvCxnSpPr>
        <p:spPr bwMode="auto">
          <a:xfrm flipH="1" flipV="1">
            <a:off x="8343900" y="2209800"/>
            <a:ext cx="990600" cy="1524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 name="Straight Arrow Connector 7"/>
          <p:cNvCxnSpPr/>
          <p:nvPr/>
        </p:nvCxnSpPr>
        <p:spPr bwMode="auto">
          <a:xfrm flipH="1">
            <a:off x="9029700" y="2362200"/>
            <a:ext cx="304800" cy="11430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9" name="Rectangle 8"/>
          <p:cNvSpPr/>
          <p:nvPr/>
        </p:nvSpPr>
        <p:spPr>
          <a:xfrm>
            <a:off x="342900" y="1377493"/>
            <a:ext cx="5143500" cy="4154984"/>
          </a:xfrm>
          <a:prstGeom prst="rect">
            <a:avLst/>
          </a:prstGeom>
        </p:spPr>
        <p:txBody>
          <a:bodyPr>
            <a:spAutoFit/>
          </a:bodyPr>
          <a:lstStyle/>
          <a:p>
            <a:endParaRPr lang="ar-SA" sz="2400" b="1" dirty="0">
              <a:solidFill>
                <a:srgbClr val="002060"/>
              </a:solidFill>
              <a:latin typeface="Calibri" pitchFamily="34" charset="0"/>
            </a:endParaRPr>
          </a:p>
          <a:p>
            <a:r>
              <a:rPr lang="en-US" sz="2400" b="1" dirty="0">
                <a:solidFill>
                  <a:srgbClr val="002060"/>
                </a:solidFill>
                <a:latin typeface="Calibri" pitchFamily="34" charset="0"/>
                <a:cs typeface="Calibri" pitchFamily="34" charset="0"/>
              </a:rPr>
              <a:t>a. Ascending or </a:t>
            </a:r>
            <a:r>
              <a:rPr lang="en-US" sz="2400" b="1" dirty="0" err="1">
                <a:solidFill>
                  <a:srgbClr val="002060"/>
                </a:solidFill>
                <a:latin typeface="Calibri" pitchFamily="34" charset="0"/>
                <a:cs typeface="Calibri" pitchFamily="34" charset="0"/>
              </a:rPr>
              <a:t>anacrotic</a:t>
            </a:r>
            <a:r>
              <a:rPr lang="en-US" sz="2400" b="1" dirty="0">
                <a:solidFill>
                  <a:srgbClr val="002060"/>
                </a:solidFill>
                <a:latin typeface="Calibri" pitchFamily="34" charset="0"/>
                <a:cs typeface="Calibri" pitchFamily="34" charset="0"/>
              </a:rPr>
              <a:t> limb: </a:t>
            </a:r>
          </a:p>
          <a:p>
            <a:pPr marL="1257300" lvl="2" indent="-342900">
              <a:buFont typeface="Wingdings" pitchFamily="2" charset="2"/>
              <a:buChar char="q"/>
            </a:pPr>
            <a:r>
              <a:rPr lang="en-US" sz="2400" b="1" dirty="0" smtClean="0">
                <a:solidFill>
                  <a:srgbClr val="002060"/>
                </a:solidFill>
                <a:latin typeface="Calibri" pitchFamily="34" charset="0"/>
                <a:cs typeface="Calibri" pitchFamily="34" charset="0"/>
              </a:rPr>
              <a:t>This coincides with the </a:t>
            </a:r>
            <a:r>
              <a:rPr lang="en-US" sz="2400" b="1" dirty="0">
                <a:solidFill>
                  <a:srgbClr val="002060"/>
                </a:solidFill>
                <a:latin typeface="Calibri" pitchFamily="34" charset="0"/>
                <a:cs typeface="Calibri" pitchFamily="34" charset="0"/>
              </a:rPr>
              <a:t>‘rapid ejection </a:t>
            </a:r>
            <a:r>
              <a:rPr lang="en-US" sz="2400" b="1" dirty="0" smtClean="0">
                <a:solidFill>
                  <a:srgbClr val="002060"/>
                </a:solidFill>
                <a:latin typeface="Calibri" pitchFamily="34" charset="0"/>
                <a:cs typeface="Calibri" pitchFamily="34" charset="0"/>
              </a:rPr>
              <a:t>phase’</a:t>
            </a:r>
          </a:p>
          <a:p>
            <a:pPr marL="1257300" lvl="2" indent="-342900">
              <a:buFont typeface="Wingdings" pitchFamily="2" charset="2"/>
              <a:buChar char="q"/>
            </a:pPr>
            <a:r>
              <a:rPr lang="en-US" sz="2400" b="1" dirty="0" smtClean="0">
                <a:solidFill>
                  <a:srgbClr val="002060"/>
                </a:solidFill>
                <a:latin typeface="Calibri" pitchFamily="34" charset="0"/>
                <a:cs typeface="Calibri" pitchFamily="34" charset="0"/>
              </a:rPr>
              <a:t>The amount </a:t>
            </a:r>
            <a:r>
              <a:rPr lang="en-US" sz="2400" b="1" dirty="0">
                <a:solidFill>
                  <a:srgbClr val="002060"/>
                </a:solidFill>
                <a:latin typeface="Calibri" pitchFamily="34" charset="0"/>
                <a:cs typeface="Calibri" pitchFamily="34" charset="0"/>
              </a:rPr>
              <a:t>of blood enters aorta </a:t>
            </a:r>
            <a:r>
              <a:rPr lang="en-US" sz="2400" b="1" dirty="0" smtClean="0">
                <a:solidFill>
                  <a:srgbClr val="002060"/>
                </a:solidFill>
                <a:latin typeface="Calibri" pitchFamily="34" charset="0"/>
                <a:cs typeface="Calibri" pitchFamily="34" charset="0"/>
              </a:rPr>
              <a:t>&gt; </a:t>
            </a:r>
            <a:r>
              <a:rPr lang="en-US" sz="2400" b="1" dirty="0">
                <a:solidFill>
                  <a:srgbClr val="002060"/>
                </a:solidFill>
                <a:latin typeface="Calibri" pitchFamily="34" charset="0"/>
                <a:cs typeface="Calibri" pitchFamily="34" charset="0"/>
              </a:rPr>
              <a:t>leaves</a:t>
            </a:r>
            <a:endParaRPr lang="en-US" sz="2400" b="1" dirty="0" smtClean="0">
              <a:solidFill>
                <a:srgbClr val="002060"/>
              </a:solidFill>
              <a:latin typeface="Calibri" pitchFamily="34" charset="0"/>
              <a:cs typeface="Calibri" pitchFamily="34" charset="0"/>
            </a:endParaRPr>
          </a:p>
          <a:p>
            <a:pPr marL="1257300" lvl="2" indent="-342900">
              <a:buFont typeface="Wingdings" pitchFamily="2" charset="2"/>
              <a:buChar char="q"/>
            </a:pPr>
            <a:r>
              <a:rPr lang="en-US" sz="2400" b="1" dirty="0" smtClean="0">
                <a:solidFill>
                  <a:srgbClr val="002060"/>
                </a:solidFill>
                <a:latin typeface="Calibri" pitchFamily="34" charset="0"/>
                <a:cs typeface="Calibri" pitchFamily="34" charset="0"/>
              </a:rPr>
              <a:t>Aortic pressure </a:t>
            </a:r>
            <a:r>
              <a:rPr lang="en-US" sz="2400" b="1" dirty="0" smtClean="0">
                <a:solidFill>
                  <a:srgbClr val="002060"/>
                </a:solidFill>
                <a:latin typeface="Calibri"/>
                <a:cs typeface="Calibri"/>
              </a:rPr>
              <a:t>↑</a:t>
            </a:r>
            <a:r>
              <a:rPr lang="en-US" sz="2400" b="1" dirty="0" smtClean="0">
                <a:solidFill>
                  <a:srgbClr val="002060"/>
                </a:solidFill>
                <a:latin typeface="Calibri" pitchFamily="34" charset="0"/>
                <a:cs typeface="Calibri" pitchFamily="34" charset="0"/>
              </a:rPr>
              <a:t> </a:t>
            </a:r>
            <a:r>
              <a:rPr lang="en-US" sz="2400" b="1" dirty="0">
                <a:solidFill>
                  <a:srgbClr val="002060"/>
                </a:solidFill>
                <a:latin typeface="Calibri" pitchFamily="34" charset="0"/>
                <a:cs typeface="Calibri" pitchFamily="34" charset="0"/>
              </a:rPr>
              <a:t>up to 120 mmHg </a:t>
            </a:r>
          </a:p>
          <a:p>
            <a:endParaRPr lang="ar-SA" sz="2400" b="1" dirty="0">
              <a:solidFill>
                <a:srgbClr val="002060"/>
              </a:solidFill>
              <a:latin typeface="Calibri" pitchFamily="34" charset="0"/>
            </a:endParaRPr>
          </a:p>
          <a:p>
            <a:r>
              <a:rPr lang="en-US" sz="2400" b="1" dirty="0">
                <a:solidFill>
                  <a:srgbClr val="002060"/>
                </a:solidFill>
                <a:latin typeface="Calibri" pitchFamily="34" charset="0"/>
                <a:cs typeface="Calibri" pitchFamily="34" charset="0"/>
              </a:rPr>
              <a:t>b. Descending or </a:t>
            </a:r>
            <a:r>
              <a:rPr lang="en-US" sz="2400" b="1" dirty="0" err="1">
                <a:solidFill>
                  <a:srgbClr val="002060"/>
                </a:solidFill>
                <a:latin typeface="Calibri" pitchFamily="34" charset="0"/>
                <a:cs typeface="Calibri" pitchFamily="34" charset="0"/>
              </a:rPr>
              <a:t>catacrotic</a:t>
            </a:r>
            <a:r>
              <a:rPr lang="en-US" sz="2400" b="1" dirty="0">
                <a:solidFill>
                  <a:srgbClr val="002060"/>
                </a:solidFill>
                <a:latin typeface="Calibri" pitchFamily="34" charset="0"/>
                <a:cs typeface="Calibri" pitchFamily="34" charset="0"/>
              </a:rPr>
              <a:t> limb: </a:t>
            </a:r>
          </a:p>
          <a:p>
            <a:pPr marL="1257300" lvl="2" indent="-342900">
              <a:buFont typeface="Wingdings" pitchFamily="2" charset="2"/>
              <a:buChar char="q"/>
            </a:pPr>
            <a:r>
              <a:rPr lang="en-US" sz="2400" b="1" dirty="0" smtClean="0">
                <a:solidFill>
                  <a:srgbClr val="002060"/>
                </a:solidFill>
                <a:latin typeface="Calibri" pitchFamily="34" charset="0"/>
                <a:cs typeface="Calibri" pitchFamily="34" charset="0"/>
              </a:rPr>
              <a:t>Passes </a:t>
            </a:r>
            <a:r>
              <a:rPr lang="en-US" sz="2400" b="1" dirty="0">
                <a:solidFill>
                  <a:srgbClr val="002060"/>
                </a:solidFill>
                <a:latin typeface="Calibri" pitchFamily="34" charset="0"/>
                <a:cs typeface="Calibri" pitchFamily="34" charset="0"/>
              </a:rPr>
              <a:t>in 4 stages </a:t>
            </a:r>
          </a:p>
        </p:txBody>
      </p:sp>
    </p:spTree>
    <p:extLst>
      <p:ext uri="{BB962C8B-B14F-4D97-AF65-F5344CB8AC3E}">
        <p14:creationId xmlns:p14="http://schemas.microsoft.com/office/powerpoint/2010/main" val="3372909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150" y="838200"/>
            <a:ext cx="4248150" cy="5572125"/>
          </a:xfrm>
          <a:prstGeom prst="rect">
            <a:avLst/>
          </a:prstGeom>
          <a:noFill/>
          <a:ln>
            <a:noFill/>
          </a:ln>
          <a:effectLst/>
          <a:scene3d>
            <a:camera prst="orthographicFront"/>
            <a:lightRig rig="threePt" dir="t"/>
          </a:scene3d>
          <a:sp3d>
            <a:bevel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ext Box 3"/>
          <p:cNvSpPr txBox="1">
            <a:spLocks noChangeArrowheads="1"/>
          </p:cNvSpPr>
          <p:nvPr/>
        </p:nvSpPr>
        <p:spPr bwMode="auto">
          <a:xfrm>
            <a:off x="39687" y="162580"/>
            <a:ext cx="10207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2800" b="1" dirty="0" smtClean="0">
                <a:solidFill>
                  <a:srgbClr val="FF0000"/>
                </a:solidFill>
                <a:latin typeface="Calibri" panose="020F0502020204030204" pitchFamily="34" charset="0"/>
              </a:rPr>
              <a:t>Stage in the descending / </a:t>
            </a:r>
            <a:r>
              <a:rPr lang="en-US" altLang="en-US" sz="2800" b="1" dirty="0" err="1" smtClean="0">
                <a:solidFill>
                  <a:srgbClr val="FF0000"/>
                </a:solidFill>
                <a:latin typeface="Calibri" panose="020F0502020204030204" pitchFamily="34" charset="0"/>
              </a:rPr>
              <a:t>catacrotic</a:t>
            </a:r>
            <a:r>
              <a:rPr lang="en-US" altLang="en-US" sz="2800" b="1" dirty="0" smtClean="0">
                <a:solidFill>
                  <a:srgbClr val="FF0000"/>
                </a:solidFill>
                <a:latin typeface="Calibri" panose="020F0502020204030204" pitchFamily="34" charset="0"/>
              </a:rPr>
              <a:t> limb in  in aortic </a:t>
            </a:r>
            <a:r>
              <a:rPr lang="en-US" altLang="en-US" sz="2800" b="1" dirty="0">
                <a:solidFill>
                  <a:srgbClr val="FF0000"/>
                </a:solidFill>
                <a:latin typeface="Calibri" panose="020F0502020204030204" pitchFamily="34" charset="0"/>
              </a:rPr>
              <a:t>pressure</a:t>
            </a:r>
          </a:p>
        </p:txBody>
      </p:sp>
      <p:sp>
        <p:nvSpPr>
          <p:cNvPr id="9" name="Rectangle 8"/>
          <p:cNvSpPr/>
          <p:nvPr/>
        </p:nvSpPr>
        <p:spPr>
          <a:xfrm>
            <a:off x="342900" y="907732"/>
            <a:ext cx="5143500" cy="5416868"/>
          </a:xfrm>
          <a:prstGeom prst="rect">
            <a:avLst/>
          </a:prstGeom>
        </p:spPr>
        <p:txBody>
          <a:bodyPr>
            <a:spAutoFit/>
          </a:bodyPr>
          <a:lstStyle/>
          <a:p>
            <a:pPr marL="457200" indent="-457200">
              <a:buAutoNum type="arabicPeriod"/>
            </a:pPr>
            <a:r>
              <a:rPr lang="en-US" b="1" dirty="0" smtClean="0">
                <a:solidFill>
                  <a:srgbClr val="002060"/>
                </a:solidFill>
                <a:latin typeface="Calibri"/>
                <a:cs typeface="Calibri"/>
              </a:rPr>
              <a:t>↓</a:t>
            </a:r>
            <a:r>
              <a:rPr lang="en-US" b="1" dirty="0" smtClean="0">
                <a:solidFill>
                  <a:srgbClr val="002060"/>
                </a:solidFill>
                <a:latin typeface="Calibri" pitchFamily="34" charset="0"/>
                <a:cs typeface="Calibri" pitchFamily="34" charset="0"/>
              </a:rPr>
              <a:t> </a:t>
            </a:r>
            <a:r>
              <a:rPr lang="en-US" b="1" dirty="0">
                <a:solidFill>
                  <a:srgbClr val="002060"/>
                </a:solidFill>
                <a:latin typeface="Calibri" pitchFamily="34" charset="0"/>
                <a:cs typeface="Calibri" pitchFamily="34" charset="0"/>
              </a:rPr>
              <a:t>Aortic </a:t>
            </a:r>
            <a:r>
              <a:rPr lang="en-US" b="1" dirty="0" smtClean="0">
                <a:solidFill>
                  <a:srgbClr val="002060"/>
                </a:solidFill>
                <a:latin typeface="Calibri" pitchFamily="34" charset="0"/>
                <a:cs typeface="Calibri" pitchFamily="34" charset="0"/>
              </a:rPr>
              <a:t>pressure: </a:t>
            </a:r>
          </a:p>
          <a:p>
            <a:pPr marL="800100" lvl="1" indent="-342900">
              <a:buFont typeface="Wingdings" pitchFamily="2" charset="2"/>
              <a:buChar char="q"/>
            </a:pPr>
            <a:r>
              <a:rPr lang="en-US" sz="1800" b="1" dirty="0" smtClean="0">
                <a:solidFill>
                  <a:srgbClr val="002060"/>
                </a:solidFill>
                <a:latin typeface="Calibri" pitchFamily="34" charset="0"/>
                <a:cs typeface="Calibri" pitchFamily="34" charset="0"/>
              </a:rPr>
              <a:t>This coincides with the </a:t>
            </a:r>
            <a:r>
              <a:rPr lang="en-US" sz="1800" b="1" dirty="0">
                <a:solidFill>
                  <a:srgbClr val="002060"/>
                </a:solidFill>
                <a:latin typeface="Calibri" pitchFamily="34" charset="0"/>
                <a:cs typeface="Calibri" pitchFamily="34" charset="0"/>
              </a:rPr>
              <a:t>‘reduced ejection </a:t>
            </a:r>
            <a:r>
              <a:rPr lang="en-US" sz="1800" b="1" dirty="0" smtClean="0">
                <a:solidFill>
                  <a:srgbClr val="002060"/>
                </a:solidFill>
                <a:latin typeface="Calibri" pitchFamily="34" charset="0"/>
                <a:cs typeface="Calibri" pitchFamily="34" charset="0"/>
              </a:rPr>
              <a:t>phase’</a:t>
            </a:r>
          </a:p>
          <a:p>
            <a:pPr marL="800100" lvl="1" indent="-342900">
              <a:buFont typeface="Wingdings" pitchFamily="2" charset="2"/>
              <a:buChar char="q"/>
            </a:pPr>
            <a:r>
              <a:rPr lang="en-US" sz="1800" b="1" dirty="0" smtClean="0">
                <a:solidFill>
                  <a:srgbClr val="002060"/>
                </a:solidFill>
                <a:latin typeface="Calibri" pitchFamily="34" charset="0"/>
                <a:cs typeface="Calibri" pitchFamily="34" charset="0"/>
              </a:rPr>
              <a:t>The amount </a:t>
            </a:r>
            <a:r>
              <a:rPr lang="en-US" sz="1800" b="1" dirty="0">
                <a:solidFill>
                  <a:srgbClr val="002060"/>
                </a:solidFill>
                <a:latin typeface="Calibri" pitchFamily="34" charset="0"/>
                <a:cs typeface="Calibri" pitchFamily="34" charset="0"/>
              </a:rPr>
              <a:t>of blood enters aorta &lt; leaves </a:t>
            </a:r>
          </a:p>
          <a:p>
            <a:endParaRPr lang="ar-SA" b="1" dirty="0">
              <a:solidFill>
                <a:srgbClr val="002060"/>
              </a:solidFill>
              <a:latin typeface="Calibri" pitchFamily="34" charset="0"/>
            </a:endParaRPr>
          </a:p>
          <a:p>
            <a:pPr marL="457200" indent="-457200">
              <a:buFont typeface="+mj-lt"/>
              <a:buAutoNum type="arabicPeriod" startAt="2"/>
            </a:pPr>
            <a:r>
              <a:rPr lang="en-US" b="1" dirty="0" err="1" smtClean="0">
                <a:solidFill>
                  <a:srgbClr val="002060"/>
                </a:solidFill>
                <a:latin typeface="Calibri" pitchFamily="34" charset="0"/>
                <a:cs typeface="Calibri" pitchFamily="34" charset="0"/>
              </a:rPr>
              <a:t>Dicrotic</a:t>
            </a:r>
            <a:r>
              <a:rPr lang="en-US" b="1" dirty="0" smtClean="0">
                <a:solidFill>
                  <a:srgbClr val="002060"/>
                </a:solidFill>
                <a:latin typeface="Calibri" pitchFamily="34" charset="0"/>
                <a:cs typeface="Calibri" pitchFamily="34" charset="0"/>
              </a:rPr>
              <a:t> </a:t>
            </a:r>
            <a:r>
              <a:rPr lang="en-US" b="1" dirty="0">
                <a:solidFill>
                  <a:srgbClr val="002060"/>
                </a:solidFill>
                <a:latin typeface="Calibri" pitchFamily="34" charset="0"/>
                <a:cs typeface="Calibri" pitchFamily="34" charset="0"/>
              </a:rPr>
              <a:t>notch (</a:t>
            </a:r>
            <a:r>
              <a:rPr lang="en-US" b="1" dirty="0" err="1">
                <a:solidFill>
                  <a:srgbClr val="002060"/>
                </a:solidFill>
                <a:latin typeface="Calibri" pitchFamily="34" charset="0"/>
                <a:cs typeface="Calibri" pitchFamily="34" charset="0"/>
              </a:rPr>
              <a:t>incisura</a:t>
            </a:r>
            <a:r>
              <a:rPr lang="en-US" b="1" dirty="0">
                <a:solidFill>
                  <a:srgbClr val="002060"/>
                </a:solidFill>
                <a:latin typeface="Calibri" pitchFamily="34" charset="0"/>
                <a:cs typeface="Calibri" pitchFamily="34" charset="0"/>
              </a:rPr>
              <a:t>): </a:t>
            </a:r>
          </a:p>
          <a:p>
            <a:r>
              <a:rPr lang="en-US" b="1" dirty="0">
                <a:solidFill>
                  <a:srgbClr val="002060"/>
                </a:solidFill>
                <a:latin typeface="Calibri" pitchFamily="34" charset="0"/>
                <a:cs typeface="Calibri" pitchFamily="34" charset="0"/>
              </a:rPr>
              <a:t> </a:t>
            </a:r>
            <a:r>
              <a:rPr lang="en-US" b="1" dirty="0" smtClean="0">
                <a:solidFill>
                  <a:srgbClr val="002060"/>
                </a:solidFill>
                <a:latin typeface="Calibri" pitchFamily="34" charset="0"/>
                <a:cs typeface="Calibri" pitchFamily="34" charset="0"/>
              </a:rPr>
              <a:t>       Due </a:t>
            </a:r>
            <a:r>
              <a:rPr lang="en-US" b="1" dirty="0">
                <a:solidFill>
                  <a:srgbClr val="002060"/>
                </a:solidFill>
                <a:latin typeface="Calibri" pitchFamily="34" charset="0"/>
                <a:cs typeface="Calibri" pitchFamily="34" charset="0"/>
              </a:rPr>
              <a:t>to closure of </a:t>
            </a:r>
            <a:r>
              <a:rPr lang="en-US" b="1" dirty="0" smtClean="0">
                <a:solidFill>
                  <a:srgbClr val="002060"/>
                </a:solidFill>
                <a:latin typeface="Calibri" pitchFamily="34" charset="0"/>
                <a:cs typeface="Calibri" pitchFamily="34" charset="0"/>
              </a:rPr>
              <a:t>aortic valve </a:t>
            </a:r>
            <a:endParaRPr lang="en-US" b="1" dirty="0">
              <a:solidFill>
                <a:srgbClr val="002060"/>
              </a:solidFill>
              <a:latin typeface="Calibri" pitchFamily="34" charset="0"/>
              <a:cs typeface="Calibri" pitchFamily="34" charset="0"/>
            </a:endParaRPr>
          </a:p>
          <a:p>
            <a:pPr marL="800100" lvl="1" indent="-342900">
              <a:buFont typeface="Wingdings" pitchFamily="2" charset="2"/>
              <a:buChar char="q"/>
            </a:pPr>
            <a:r>
              <a:rPr lang="en-US" sz="1800" b="1" dirty="0" smtClean="0">
                <a:solidFill>
                  <a:srgbClr val="002060"/>
                </a:solidFill>
                <a:latin typeface="Calibri" pitchFamily="34" charset="0"/>
                <a:cs typeface="Calibri" pitchFamily="34" charset="0"/>
              </a:rPr>
              <a:t>There is sudden </a:t>
            </a:r>
            <a:r>
              <a:rPr lang="en-US" sz="1800" b="1" dirty="0">
                <a:solidFill>
                  <a:srgbClr val="002060"/>
                </a:solidFill>
                <a:latin typeface="Calibri" pitchFamily="34" charset="0"/>
                <a:cs typeface="Calibri" pitchFamily="34" charset="0"/>
              </a:rPr>
              <a:t>drop in aortic pressure </a:t>
            </a:r>
          </a:p>
          <a:p>
            <a:pPr marL="800100" lvl="1" indent="-342900">
              <a:buFont typeface="Wingdings" pitchFamily="2" charset="2"/>
              <a:buChar char="q"/>
            </a:pPr>
            <a:r>
              <a:rPr lang="en-US" sz="1800" b="1" dirty="0" smtClean="0">
                <a:solidFill>
                  <a:srgbClr val="002060"/>
                </a:solidFill>
                <a:latin typeface="Calibri" pitchFamily="34" charset="0"/>
                <a:cs typeface="Calibri" pitchFamily="34" charset="0"/>
              </a:rPr>
              <a:t>This notch is seen in the aortic pressure curve at </a:t>
            </a:r>
            <a:r>
              <a:rPr lang="en-US" sz="1800" b="1" dirty="0">
                <a:solidFill>
                  <a:srgbClr val="002060"/>
                </a:solidFill>
                <a:latin typeface="Calibri" pitchFamily="34" charset="0"/>
                <a:cs typeface="Calibri" pitchFamily="34" charset="0"/>
              </a:rPr>
              <a:t>end of ventricular systole </a:t>
            </a:r>
          </a:p>
          <a:p>
            <a:endParaRPr lang="ar-SA" b="1" dirty="0">
              <a:solidFill>
                <a:srgbClr val="002060"/>
              </a:solidFill>
              <a:latin typeface="Calibri" pitchFamily="34" charset="0"/>
            </a:endParaRPr>
          </a:p>
          <a:p>
            <a:pPr marL="457200" indent="-457200">
              <a:buFont typeface="+mj-lt"/>
              <a:buAutoNum type="arabicPeriod" startAt="3"/>
            </a:pPr>
            <a:r>
              <a:rPr lang="en-US" b="1" dirty="0" err="1" smtClean="0">
                <a:solidFill>
                  <a:srgbClr val="002060"/>
                </a:solidFill>
                <a:latin typeface="Calibri" pitchFamily="34" charset="0"/>
                <a:cs typeface="Calibri" pitchFamily="34" charset="0"/>
              </a:rPr>
              <a:t>Dicrotic</a:t>
            </a:r>
            <a:r>
              <a:rPr lang="en-US" b="1" dirty="0" smtClean="0">
                <a:solidFill>
                  <a:srgbClr val="002060"/>
                </a:solidFill>
                <a:latin typeface="Calibri" pitchFamily="34" charset="0"/>
                <a:cs typeface="Calibri" pitchFamily="34" charset="0"/>
              </a:rPr>
              <a:t> </a:t>
            </a:r>
            <a:r>
              <a:rPr lang="en-US" b="1" dirty="0">
                <a:solidFill>
                  <a:srgbClr val="002060"/>
                </a:solidFill>
                <a:latin typeface="Calibri" pitchFamily="34" charset="0"/>
                <a:cs typeface="Calibri" pitchFamily="34" charset="0"/>
              </a:rPr>
              <a:t>wave: </a:t>
            </a:r>
          </a:p>
          <a:p>
            <a:r>
              <a:rPr lang="en-US" b="1" dirty="0" smtClean="0">
                <a:solidFill>
                  <a:srgbClr val="002060"/>
                </a:solidFill>
                <a:latin typeface="Calibri" pitchFamily="34" charset="0"/>
                <a:cs typeface="Calibri" pitchFamily="34" charset="0"/>
              </a:rPr>
              <a:t>        Due </a:t>
            </a:r>
            <a:r>
              <a:rPr lang="en-US" b="1" dirty="0">
                <a:solidFill>
                  <a:srgbClr val="002060"/>
                </a:solidFill>
                <a:latin typeface="Calibri" pitchFamily="34" charset="0"/>
                <a:cs typeface="Calibri" pitchFamily="34" charset="0"/>
              </a:rPr>
              <a:t>to elastic recoil of the aorta </a:t>
            </a:r>
          </a:p>
          <a:p>
            <a:pPr marL="800100" lvl="1" indent="-342900">
              <a:buFont typeface="Wingdings" pitchFamily="2" charset="2"/>
              <a:buChar char="q"/>
            </a:pPr>
            <a:r>
              <a:rPr lang="en-US" sz="1800" b="1" dirty="0">
                <a:solidFill>
                  <a:srgbClr val="002060"/>
                </a:solidFill>
                <a:latin typeface="Calibri" pitchFamily="34" charset="0"/>
                <a:cs typeface="Calibri" pitchFamily="34" charset="0"/>
              </a:rPr>
              <a:t>Slight </a:t>
            </a:r>
            <a:r>
              <a:rPr lang="en-US" sz="1800" b="1" dirty="0" smtClean="0">
                <a:solidFill>
                  <a:srgbClr val="002060"/>
                </a:solidFill>
                <a:latin typeface="Calibri"/>
                <a:cs typeface="Calibri"/>
              </a:rPr>
              <a:t>↑</a:t>
            </a:r>
            <a:r>
              <a:rPr lang="en-US" sz="1800" b="1" dirty="0" smtClean="0">
                <a:solidFill>
                  <a:srgbClr val="002060"/>
                </a:solidFill>
                <a:latin typeface="Calibri" pitchFamily="34" charset="0"/>
                <a:cs typeface="Calibri" pitchFamily="34" charset="0"/>
              </a:rPr>
              <a:t> </a:t>
            </a:r>
            <a:r>
              <a:rPr lang="en-US" sz="1800" b="1" dirty="0">
                <a:solidFill>
                  <a:srgbClr val="002060"/>
                </a:solidFill>
                <a:latin typeface="Calibri" pitchFamily="34" charset="0"/>
                <a:cs typeface="Calibri" pitchFamily="34" charset="0"/>
              </a:rPr>
              <a:t>in aortic pressure </a:t>
            </a:r>
          </a:p>
          <a:p>
            <a:endParaRPr lang="ar-SA" b="1" dirty="0">
              <a:solidFill>
                <a:srgbClr val="002060"/>
              </a:solidFill>
              <a:latin typeface="Calibri" pitchFamily="34" charset="0"/>
            </a:endParaRPr>
          </a:p>
          <a:p>
            <a:pPr marL="457200" indent="-457200">
              <a:buFont typeface="+mj-lt"/>
              <a:buAutoNum type="arabicPeriod" startAt="4"/>
            </a:pPr>
            <a:r>
              <a:rPr lang="en-US" b="1" dirty="0" smtClean="0">
                <a:solidFill>
                  <a:srgbClr val="002060"/>
                </a:solidFill>
                <a:latin typeface="Calibri" pitchFamily="34" charset="0"/>
                <a:cs typeface="Calibri" pitchFamily="34" charset="0"/>
              </a:rPr>
              <a:t>Slow </a:t>
            </a:r>
            <a:r>
              <a:rPr lang="en-US" b="1" dirty="0" smtClean="0">
                <a:solidFill>
                  <a:srgbClr val="002060"/>
                </a:solidFill>
                <a:latin typeface="Calibri"/>
                <a:cs typeface="Calibri"/>
              </a:rPr>
              <a:t>↓</a:t>
            </a:r>
            <a:r>
              <a:rPr lang="en-US" b="1" dirty="0" smtClean="0">
                <a:solidFill>
                  <a:srgbClr val="002060"/>
                </a:solidFill>
                <a:latin typeface="Calibri" pitchFamily="34" charset="0"/>
                <a:cs typeface="Calibri" pitchFamily="34" charset="0"/>
              </a:rPr>
              <a:t> </a:t>
            </a:r>
            <a:r>
              <a:rPr lang="en-US" b="1" dirty="0">
                <a:solidFill>
                  <a:srgbClr val="002060"/>
                </a:solidFill>
                <a:latin typeface="Calibri" pitchFamily="34" charset="0"/>
                <a:cs typeface="Calibri" pitchFamily="34" charset="0"/>
              </a:rPr>
              <a:t>aortic press: up to 80 mmHg </a:t>
            </a:r>
          </a:p>
          <a:p>
            <a:r>
              <a:rPr lang="en-US" b="1" dirty="0">
                <a:solidFill>
                  <a:srgbClr val="002060"/>
                </a:solidFill>
                <a:latin typeface="Calibri" pitchFamily="34" charset="0"/>
                <a:cs typeface="Calibri" pitchFamily="34" charset="0"/>
              </a:rPr>
              <a:t> </a:t>
            </a:r>
            <a:r>
              <a:rPr lang="en-US" b="1" dirty="0" smtClean="0">
                <a:solidFill>
                  <a:srgbClr val="002060"/>
                </a:solidFill>
                <a:latin typeface="Calibri" pitchFamily="34" charset="0"/>
                <a:cs typeface="Calibri" pitchFamily="34" charset="0"/>
              </a:rPr>
              <a:t>       Due </a:t>
            </a:r>
            <a:r>
              <a:rPr lang="en-US" b="1" dirty="0">
                <a:solidFill>
                  <a:srgbClr val="002060"/>
                </a:solidFill>
                <a:latin typeface="Calibri" pitchFamily="34" charset="0"/>
                <a:cs typeface="Calibri" pitchFamily="34" charset="0"/>
              </a:rPr>
              <a:t>to continued flow of blood from aorta </a:t>
            </a:r>
            <a:r>
              <a:rPr lang="en-US" b="1" dirty="0" smtClean="0">
                <a:solidFill>
                  <a:srgbClr val="002060"/>
                </a:solidFill>
                <a:latin typeface="Calibri" pitchFamily="34" charset="0"/>
                <a:cs typeface="Calibri" pitchFamily="34" charset="0"/>
              </a:rPr>
              <a:t>                                                                                                                                                                                                                                                                                                         → </a:t>
            </a:r>
            <a:r>
              <a:rPr lang="en-US" b="1" dirty="0">
                <a:solidFill>
                  <a:srgbClr val="002060"/>
                </a:solidFill>
                <a:latin typeface="Calibri" pitchFamily="34" charset="0"/>
                <a:cs typeface="Calibri" pitchFamily="34" charset="0"/>
              </a:rPr>
              <a:t>systemic circulation </a:t>
            </a:r>
          </a:p>
        </p:txBody>
      </p:sp>
      <p:cxnSp>
        <p:nvCxnSpPr>
          <p:cNvPr id="11" name="Straight Arrow Connector 10"/>
          <p:cNvCxnSpPr/>
          <p:nvPr/>
        </p:nvCxnSpPr>
        <p:spPr bwMode="auto">
          <a:xfrm flipH="1">
            <a:off x="8343900" y="1676400"/>
            <a:ext cx="228600" cy="30480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14" name="Straight Arrow Connector 13"/>
          <p:cNvCxnSpPr/>
          <p:nvPr/>
        </p:nvCxnSpPr>
        <p:spPr bwMode="auto">
          <a:xfrm flipH="1">
            <a:off x="8743950" y="2362200"/>
            <a:ext cx="228600" cy="30480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15" name="Straight Arrow Connector 14"/>
          <p:cNvCxnSpPr/>
          <p:nvPr/>
        </p:nvCxnSpPr>
        <p:spPr bwMode="auto">
          <a:xfrm flipH="1">
            <a:off x="9029700" y="3200400"/>
            <a:ext cx="228600" cy="30480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13" name="Straight Arrow Connector 12"/>
          <p:cNvCxnSpPr/>
          <p:nvPr/>
        </p:nvCxnSpPr>
        <p:spPr bwMode="auto">
          <a:xfrm flipV="1">
            <a:off x="8458200" y="2900987"/>
            <a:ext cx="114300" cy="604213"/>
          </a:xfrm>
          <a:prstGeom prst="straightConnector1">
            <a:avLst/>
          </a:prstGeom>
          <a:solidFill>
            <a:schemeClr val="accent1"/>
          </a:solidFill>
          <a:ln w="381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2537521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434" name="Picture 2" descr="gr1lf1217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438" y="692150"/>
            <a:ext cx="7000875"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0" y="0"/>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4400" b="1" dirty="0">
                <a:solidFill>
                  <a:srgbClr val="FF0000"/>
                </a:solidFill>
                <a:latin typeface="Calibri" panose="020F0502020204030204" pitchFamily="34" charset="0"/>
              </a:rPr>
              <a:t>Systolic and diastolic pressure</a:t>
            </a:r>
          </a:p>
        </p:txBody>
      </p:sp>
      <p:sp>
        <p:nvSpPr>
          <p:cNvPr id="18436" name="Rectangle 4"/>
          <p:cNvSpPr>
            <a:spLocks noChangeArrowheads="1"/>
          </p:cNvSpPr>
          <p:nvPr/>
        </p:nvSpPr>
        <p:spPr bwMode="auto">
          <a:xfrm>
            <a:off x="1382713" y="1520825"/>
            <a:ext cx="1944687"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sp>
        <p:nvSpPr>
          <p:cNvPr id="18437" name="Rectangle 5"/>
          <p:cNvSpPr>
            <a:spLocks noChangeArrowheads="1"/>
          </p:cNvSpPr>
          <p:nvPr/>
        </p:nvSpPr>
        <p:spPr bwMode="auto">
          <a:xfrm>
            <a:off x="3328988" y="1484313"/>
            <a:ext cx="1295400"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sp>
        <p:nvSpPr>
          <p:cNvPr id="18438" name="Text Box 6"/>
          <p:cNvSpPr txBox="1">
            <a:spLocks noChangeArrowheads="1"/>
          </p:cNvSpPr>
          <p:nvPr/>
        </p:nvSpPr>
        <p:spPr bwMode="auto">
          <a:xfrm>
            <a:off x="1630421" y="1446213"/>
            <a:ext cx="2719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b="1">
                <a:solidFill>
                  <a:schemeClr val="tx1"/>
                </a:solidFill>
                <a:latin typeface="Calibri" panose="020F0502020204030204" pitchFamily="34" charset="0"/>
              </a:rPr>
              <a:t>Aortic (semilunar) valve</a:t>
            </a:r>
          </a:p>
        </p:txBody>
      </p:sp>
      <p:sp>
        <p:nvSpPr>
          <p:cNvPr id="18439" name="Rectangle 7"/>
          <p:cNvSpPr>
            <a:spLocks noChangeArrowheads="1"/>
          </p:cNvSpPr>
          <p:nvPr/>
        </p:nvSpPr>
        <p:spPr bwMode="auto">
          <a:xfrm>
            <a:off x="6000750" y="4149725"/>
            <a:ext cx="1539875" cy="503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grpSp>
        <p:nvGrpSpPr>
          <p:cNvPr id="18440" name="Group 8"/>
          <p:cNvGrpSpPr>
            <a:grpSpLocks/>
          </p:cNvGrpSpPr>
          <p:nvPr/>
        </p:nvGrpSpPr>
        <p:grpSpPr bwMode="auto">
          <a:xfrm>
            <a:off x="39688" y="2274888"/>
            <a:ext cx="6697471" cy="2754312"/>
            <a:chOff x="22" y="1433"/>
            <a:chExt cx="3751" cy="1735"/>
          </a:xfrm>
        </p:grpSpPr>
        <p:sp>
          <p:nvSpPr>
            <p:cNvPr id="18450" name="Text Box 9"/>
            <p:cNvSpPr txBox="1">
              <a:spLocks noChangeArrowheads="1"/>
            </p:cNvSpPr>
            <p:nvPr/>
          </p:nvSpPr>
          <p:spPr bwMode="auto">
            <a:xfrm>
              <a:off x="22" y="1433"/>
              <a:ext cx="182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buFontTx/>
                <a:buBlip>
                  <a:blip r:embed="rId3"/>
                </a:buBlip>
              </a:pPr>
              <a:r>
                <a:rPr lang="en-US" altLang="en-US" b="1" dirty="0">
                  <a:solidFill>
                    <a:schemeClr val="tx1"/>
                  </a:solidFill>
                  <a:latin typeface="Calibri" panose="020F0502020204030204" pitchFamily="34" charset="0"/>
                </a:rPr>
                <a:t>  Minimum Aortic Pressure</a:t>
              </a:r>
            </a:p>
            <a:p>
              <a:pPr eaLnBrk="1" hangingPunct="1">
                <a:buSzPct val="135000"/>
              </a:pPr>
              <a:r>
                <a:rPr lang="en-US" altLang="en-US" b="1" dirty="0">
                  <a:solidFill>
                    <a:schemeClr val="tx1"/>
                  </a:solidFill>
                  <a:latin typeface="Calibri" panose="020F0502020204030204" pitchFamily="34" charset="0"/>
                </a:rPr>
                <a:t>    = Diastolic Pressure</a:t>
              </a:r>
              <a:endParaRPr lang="en-US" altLang="en-US" b="1" dirty="0">
                <a:solidFill>
                  <a:schemeClr val="tx1"/>
                </a:solidFill>
                <a:latin typeface="Calibri" panose="020F0502020204030204" pitchFamily="34" charset="0"/>
                <a:cs typeface="Times New Roman" panose="02020603050405020304" pitchFamily="18" charset="0"/>
              </a:endParaRPr>
            </a:p>
          </p:txBody>
        </p:sp>
        <p:sp>
          <p:nvSpPr>
            <p:cNvPr id="18451" name="Text Box 10"/>
            <p:cNvSpPr txBox="1">
              <a:spLocks noChangeArrowheads="1"/>
            </p:cNvSpPr>
            <p:nvPr/>
          </p:nvSpPr>
          <p:spPr bwMode="auto">
            <a:xfrm>
              <a:off x="3157" y="2722"/>
              <a:ext cx="61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b="1">
                  <a:solidFill>
                    <a:schemeClr val="tx1"/>
                  </a:solidFill>
                  <a:latin typeface="Calibri" panose="020F0502020204030204" pitchFamily="34" charset="0"/>
                </a:rPr>
                <a:t>Diastolic</a:t>
              </a:r>
            </a:p>
            <a:p>
              <a:pPr algn="ctr" eaLnBrk="1" hangingPunct="1"/>
              <a:r>
                <a:rPr lang="en-US" altLang="en-US" b="1">
                  <a:solidFill>
                    <a:schemeClr val="tx1"/>
                  </a:solidFill>
                  <a:latin typeface="Calibri" panose="020F0502020204030204" pitchFamily="34" charset="0"/>
                </a:rPr>
                <a:t>Pressure</a:t>
              </a:r>
            </a:p>
          </p:txBody>
        </p:sp>
      </p:grpSp>
      <p:sp>
        <p:nvSpPr>
          <p:cNvPr id="18441" name="Line 11"/>
          <p:cNvSpPr>
            <a:spLocks noChangeShapeType="1"/>
          </p:cNvSpPr>
          <p:nvPr/>
        </p:nvSpPr>
        <p:spPr bwMode="auto">
          <a:xfrm flipV="1">
            <a:off x="6162675" y="3644900"/>
            <a:ext cx="0"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Calibri" panose="020F0502020204030204" pitchFamily="34" charset="0"/>
            </a:endParaRPr>
          </a:p>
        </p:txBody>
      </p:sp>
      <p:sp>
        <p:nvSpPr>
          <p:cNvPr id="18442" name="Rectangle 12"/>
          <p:cNvSpPr>
            <a:spLocks noChangeArrowheads="1"/>
          </p:cNvSpPr>
          <p:nvPr/>
        </p:nvSpPr>
        <p:spPr bwMode="auto">
          <a:xfrm>
            <a:off x="6813550" y="2924175"/>
            <a:ext cx="1538288" cy="576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sp>
        <p:nvSpPr>
          <p:cNvPr id="18443" name="Line 13"/>
          <p:cNvSpPr>
            <a:spLocks noChangeShapeType="1"/>
          </p:cNvSpPr>
          <p:nvPr/>
        </p:nvSpPr>
        <p:spPr bwMode="auto">
          <a:xfrm flipV="1">
            <a:off x="6973888" y="2392363"/>
            <a:ext cx="0"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Calibri" panose="020F0502020204030204" pitchFamily="34" charset="0"/>
            </a:endParaRPr>
          </a:p>
        </p:txBody>
      </p:sp>
      <p:grpSp>
        <p:nvGrpSpPr>
          <p:cNvPr id="18444" name="Group 14"/>
          <p:cNvGrpSpPr>
            <a:grpSpLocks/>
          </p:cNvGrpSpPr>
          <p:nvPr/>
        </p:nvGrpSpPr>
        <p:grpSpPr bwMode="auto">
          <a:xfrm>
            <a:off x="60325" y="2925763"/>
            <a:ext cx="7476330" cy="939800"/>
            <a:chOff x="34" y="1843"/>
            <a:chExt cx="4186" cy="592"/>
          </a:xfrm>
        </p:grpSpPr>
        <p:sp>
          <p:nvSpPr>
            <p:cNvPr id="18448" name="Text Box 15"/>
            <p:cNvSpPr txBox="1">
              <a:spLocks noChangeArrowheads="1"/>
            </p:cNvSpPr>
            <p:nvPr/>
          </p:nvSpPr>
          <p:spPr bwMode="auto">
            <a:xfrm>
              <a:off x="3604" y="1843"/>
              <a:ext cx="61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b="1">
                  <a:solidFill>
                    <a:schemeClr val="tx1"/>
                  </a:solidFill>
                  <a:latin typeface="Calibri" panose="020F0502020204030204" pitchFamily="34" charset="0"/>
                </a:rPr>
                <a:t>Systolic</a:t>
              </a:r>
            </a:p>
            <a:p>
              <a:pPr algn="ctr" eaLnBrk="1" hangingPunct="1"/>
              <a:r>
                <a:rPr lang="en-US" altLang="en-US" b="1">
                  <a:solidFill>
                    <a:schemeClr val="tx1"/>
                  </a:solidFill>
                  <a:latin typeface="Calibri" panose="020F0502020204030204" pitchFamily="34" charset="0"/>
                </a:rPr>
                <a:t>Pressure</a:t>
              </a:r>
            </a:p>
          </p:txBody>
        </p:sp>
        <p:sp>
          <p:nvSpPr>
            <p:cNvPr id="18449" name="Text Box 16"/>
            <p:cNvSpPr txBox="1">
              <a:spLocks noChangeArrowheads="1"/>
            </p:cNvSpPr>
            <p:nvPr/>
          </p:nvSpPr>
          <p:spPr bwMode="auto">
            <a:xfrm>
              <a:off x="34" y="1989"/>
              <a:ext cx="184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buFontTx/>
                <a:buBlip>
                  <a:blip r:embed="rId3"/>
                </a:buBlip>
              </a:pPr>
              <a:r>
                <a:rPr lang="en-US" altLang="en-US" b="1">
                  <a:solidFill>
                    <a:schemeClr val="tx1"/>
                  </a:solidFill>
                  <a:latin typeface="Calibri" panose="020F0502020204030204" pitchFamily="34" charset="0"/>
                </a:rPr>
                <a:t>  Maximum Aortic Pressure</a:t>
              </a:r>
            </a:p>
            <a:p>
              <a:pPr eaLnBrk="1" hangingPunct="1">
                <a:buSzPct val="135000"/>
              </a:pPr>
              <a:r>
                <a:rPr lang="en-US" altLang="en-US" b="1">
                  <a:solidFill>
                    <a:schemeClr val="tx1"/>
                  </a:solidFill>
                  <a:latin typeface="Calibri" panose="020F0502020204030204" pitchFamily="34" charset="0"/>
                </a:rPr>
                <a:t>    = Systolic Pressure</a:t>
              </a:r>
              <a:endParaRPr lang="en-US" altLang="en-US" b="1">
                <a:solidFill>
                  <a:schemeClr val="tx1"/>
                </a:solidFill>
                <a:latin typeface="Calibri" panose="020F0502020204030204" pitchFamily="34" charset="0"/>
                <a:cs typeface="Times New Roman" panose="02020603050405020304" pitchFamily="18" charset="0"/>
              </a:endParaRPr>
            </a:p>
          </p:txBody>
        </p:sp>
      </p:grpSp>
      <p:grpSp>
        <p:nvGrpSpPr>
          <p:cNvPr id="18445" name="Group 17"/>
          <p:cNvGrpSpPr>
            <a:grpSpLocks/>
          </p:cNvGrpSpPr>
          <p:nvPr/>
        </p:nvGrpSpPr>
        <p:grpSpPr bwMode="auto">
          <a:xfrm>
            <a:off x="209550" y="4310063"/>
            <a:ext cx="2540648" cy="1644650"/>
            <a:chOff x="117" y="2715"/>
            <a:chExt cx="1423" cy="1036"/>
          </a:xfrm>
        </p:grpSpPr>
        <p:sp>
          <p:nvSpPr>
            <p:cNvPr id="18446" name="Text Box 18"/>
            <p:cNvSpPr txBox="1">
              <a:spLocks noChangeArrowheads="1"/>
            </p:cNvSpPr>
            <p:nvPr/>
          </p:nvSpPr>
          <p:spPr bwMode="auto">
            <a:xfrm>
              <a:off x="117" y="2715"/>
              <a:ext cx="136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Systolic Pressure (SP)</a:t>
              </a:r>
            </a:p>
            <a:p>
              <a:pPr eaLnBrk="1" hangingPunct="1"/>
              <a:r>
                <a:rPr lang="en-US" altLang="en-US" b="1">
                  <a:solidFill>
                    <a:schemeClr val="tx1"/>
                  </a:solidFill>
                  <a:latin typeface="Calibri" panose="020F0502020204030204" pitchFamily="34" charset="0"/>
                </a:rPr>
                <a:t>= 120 mm Hg</a:t>
              </a:r>
            </a:p>
          </p:txBody>
        </p:sp>
        <p:sp>
          <p:nvSpPr>
            <p:cNvPr id="18447" name="Text Box 19"/>
            <p:cNvSpPr txBox="1">
              <a:spLocks noChangeArrowheads="1"/>
            </p:cNvSpPr>
            <p:nvPr/>
          </p:nvSpPr>
          <p:spPr bwMode="auto">
            <a:xfrm>
              <a:off x="117" y="3305"/>
              <a:ext cx="142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Diastolic Pressure (SP)</a:t>
              </a:r>
            </a:p>
            <a:p>
              <a:pPr eaLnBrk="1" hangingPunct="1"/>
              <a:r>
                <a:rPr lang="en-US" altLang="en-US" b="1">
                  <a:solidFill>
                    <a:schemeClr val="tx1"/>
                  </a:solidFill>
                  <a:latin typeface="Calibri" panose="020F0502020204030204" pitchFamily="34" charset="0"/>
                </a:rPr>
                <a:t>= 80 mm Hg</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136525"/>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4400" b="1" dirty="0">
                <a:solidFill>
                  <a:srgbClr val="FF0000"/>
                </a:solidFill>
                <a:latin typeface="Calibri" panose="020F0502020204030204" pitchFamily="34" charset="0"/>
              </a:rPr>
              <a:t>Pulse pressure</a:t>
            </a:r>
          </a:p>
        </p:txBody>
      </p:sp>
      <p:sp>
        <p:nvSpPr>
          <p:cNvPr id="19459" name="Rectangle 3"/>
          <p:cNvSpPr>
            <a:spLocks noChangeArrowheads="1"/>
          </p:cNvSpPr>
          <p:nvPr/>
        </p:nvSpPr>
        <p:spPr bwMode="auto">
          <a:xfrm>
            <a:off x="3328988" y="1484313"/>
            <a:ext cx="1295400"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pic>
        <p:nvPicPr>
          <p:cNvPr id="19460" name="Picture 4" descr="gr1lf1217_a"/>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b="4617"/>
          <a:stretch>
            <a:fillRect/>
          </a:stretch>
        </p:blipFill>
        <p:spPr>
          <a:xfrm>
            <a:off x="4575175" y="1023938"/>
            <a:ext cx="5672138" cy="4492625"/>
          </a:xfrm>
          <a:noFill/>
        </p:spPr>
      </p:pic>
      <p:sp>
        <p:nvSpPr>
          <p:cNvPr id="19461" name="Rectangle 5"/>
          <p:cNvSpPr>
            <a:spLocks noChangeArrowheads="1"/>
          </p:cNvSpPr>
          <p:nvPr/>
        </p:nvSpPr>
        <p:spPr bwMode="auto">
          <a:xfrm>
            <a:off x="6805613" y="3944938"/>
            <a:ext cx="1249362"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sp>
        <p:nvSpPr>
          <p:cNvPr id="19462" name="Text Box 6"/>
          <p:cNvSpPr txBox="1">
            <a:spLocks noChangeArrowheads="1"/>
          </p:cNvSpPr>
          <p:nvPr/>
        </p:nvSpPr>
        <p:spPr bwMode="auto">
          <a:xfrm>
            <a:off x="6054725" y="4113213"/>
            <a:ext cx="15228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1800" b="1" dirty="0">
                <a:solidFill>
                  <a:schemeClr val="tx1"/>
                </a:solidFill>
                <a:latin typeface="Calibri" panose="020F0502020204030204" pitchFamily="34" charset="0"/>
              </a:rPr>
              <a:t>Diastolic</a:t>
            </a:r>
          </a:p>
          <a:p>
            <a:pPr eaLnBrk="1" hangingPunct="1"/>
            <a:r>
              <a:rPr lang="en-US" altLang="en-US" sz="1800" b="1" dirty="0">
                <a:solidFill>
                  <a:schemeClr val="tx1"/>
                </a:solidFill>
                <a:latin typeface="Calibri" panose="020F0502020204030204" pitchFamily="34" charset="0"/>
              </a:rPr>
              <a:t>Pressure (DP) </a:t>
            </a:r>
          </a:p>
          <a:p>
            <a:pPr eaLnBrk="1" hangingPunct="1"/>
            <a:r>
              <a:rPr lang="en-US" altLang="en-US" sz="1800" b="1" dirty="0">
                <a:solidFill>
                  <a:schemeClr val="tx1"/>
                </a:solidFill>
                <a:latin typeface="Calibri" panose="020F0502020204030204" pitchFamily="34" charset="0"/>
              </a:rPr>
              <a:t>(40 mmHg)</a:t>
            </a:r>
          </a:p>
        </p:txBody>
      </p:sp>
      <p:sp>
        <p:nvSpPr>
          <p:cNvPr id="19463" name="Line 7"/>
          <p:cNvSpPr>
            <a:spLocks noChangeShapeType="1"/>
          </p:cNvSpPr>
          <p:nvPr/>
        </p:nvSpPr>
        <p:spPr bwMode="auto">
          <a:xfrm flipV="1">
            <a:off x="6938963" y="3517900"/>
            <a:ext cx="0" cy="5476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Calibri" panose="020F0502020204030204" pitchFamily="34" charset="0"/>
            </a:endParaRPr>
          </a:p>
        </p:txBody>
      </p:sp>
      <p:sp>
        <p:nvSpPr>
          <p:cNvPr id="19464" name="Rectangle 8"/>
          <p:cNvSpPr>
            <a:spLocks noChangeArrowheads="1"/>
          </p:cNvSpPr>
          <p:nvPr/>
        </p:nvSpPr>
        <p:spPr bwMode="auto">
          <a:xfrm>
            <a:off x="7466013" y="2909888"/>
            <a:ext cx="1246187" cy="485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sp>
        <p:nvSpPr>
          <p:cNvPr id="19465" name="Line 9"/>
          <p:cNvSpPr>
            <a:spLocks noChangeShapeType="1"/>
          </p:cNvSpPr>
          <p:nvPr/>
        </p:nvSpPr>
        <p:spPr bwMode="auto">
          <a:xfrm flipV="1">
            <a:off x="7596188" y="2460625"/>
            <a:ext cx="0" cy="5461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Calibri" panose="020F0502020204030204" pitchFamily="34" charset="0"/>
            </a:endParaRPr>
          </a:p>
        </p:txBody>
      </p:sp>
      <p:sp>
        <p:nvSpPr>
          <p:cNvPr id="19466" name="Text Box 10"/>
          <p:cNvSpPr txBox="1">
            <a:spLocks noChangeArrowheads="1"/>
          </p:cNvSpPr>
          <p:nvPr/>
        </p:nvSpPr>
        <p:spPr bwMode="auto">
          <a:xfrm>
            <a:off x="7088188" y="2935288"/>
            <a:ext cx="14330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1800" b="1">
                <a:solidFill>
                  <a:schemeClr val="tx1"/>
                </a:solidFill>
                <a:latin typeface="Calibri" panose="020F0502020204030204" pitchFamily="34" charset="0"/>
              </a:rPr>
              <a:t>Systolic</a:t>
            </a:r>
          </a:p>
          <a:p>
            <a:pPr eaLnBrk="1" hangingPunct="1"/>
            <a:r>
              <a:rPr lang="en-US" altLang="en-US" sz="1800" b="1">
                <a:solidFill>
                  <a:schemeClr val="tx1"/>
                </a:solidFill>
                <a:latin typeface="Calibri" panose="020F0502020204030204" pitchFamily="34" charset="0"/>
              </a:rPr>
              <a:t>Pressure (SP)</a:t>
            </a:r>
          </a:p>
          <a:p>
            <a:pPr eaLnBrk="1" hangingPunct="1"/>
            <a:r>
              <a:rPr lang="en-US" altLang="en-US" sz="1800" b="1">
                <a:solidFill>
                  <a:schemeClr val="tx1"/>
                </a:solidFill>
                <a:latin typeface="Calibri" panose="020F0502020204030204" pitchFamily="34" charset="0"/>
              </a:rPr>
              <a:t>(120 mmHg)</a:t>
            </a:r>
          </a:p>
        </p:txBody>
      </p:sp>
      <p:sp>
        <p:nvSpPr>
          <p:cNvPr id="19467" name="Rectangle 11"/>
          <p:cNvSpPr>
            <a:spLocks noChangeArrowheads="1"/>
          </p:cNvSpPr>
          <p:nvPr/>
        </p:nvSpPr>
        <p:spPr bwMode="auto">
          <a:xfrm>
            <a:off x="3603625" y="1520825"/>
            <a:ext cx="1944688"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sp>
        <p:nvSpPr>
          <p:cNvPr id="19468" name="Text Box 12"/>
          <p:cNvSpPr txBox="1">
            <a:spLocks noChangeArrowheads="1"/>
          </p:cNvSpPr>
          <p:nvPr/>
        </p:nvSpPr>
        <p:spPr bwMode="auto">
          <a:xfrm>
            <a:off x="4179774" y="1590675"/>
            <a:ext cx="14416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b="1">
                <a:solidFill>
                  <a:schemeClr val="tx1"/>
                </a:solidFill>
                <a:latin typeface="Calibri" panose="020F0502020204030204" pitchFamily="34" charset="0"/>
              </a:rPr>
              <a:t>Aortic valve</a:t>
            </a:r>
          </a:p>
        </p:txBody>
      </p:sp>
      <p:sp>
        <p:nvSpPr>
          <p:cNvPr id="19469" name="Text Box 13"/>
          <p:cNvSpPr txBox="1">
            <a:spLocks noChangeArrowheads="1"/>
          </p:cNvSpPr>
          <p:nvPr/>
        </p:nvSpPr>
        <p:spPr bwMode="auto">
          <a:xfrm>
            <a:off x="247650" y="474663"/>
            <a:ext cx="24284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Systolic Pressure (SP)</a:t>
            </a:r>
          </a:p>
          <a:p>
            <a:pPr eaLnBrk="1" hangingPunct="1"/>
            <a:r>
              <a:rPr lang="en-US" altLang="en-US" b="1">
                <a:solidFill>
                  <a:schemeClr val="tx1"/>
                </a:solidFill>
                <a:latin typeface="Calibri" panose="020F0502020204030204" pitchFamily="34" charset="0"/>
              </a:rPr>
              <a:t>= 120 mm Hg</a:t>
            </a:r>
          </a:p>
        </p:txBody>
      </p:sp>
      <p:sp>
        <p:nvSpPr>
          <p:cNvPr id="19470" name="Text Box 14"/>
          <p:cNvSpPr txBox="1">
            <a:spLocks noChangeArrowheads="1"/>
          </p:cNvSpPr>
          <p:nvPr/>
        </p:nvSpPr>
        <p:spPr bwMode="auto">
          <a:xfrm>
            <a:off x="247650" y="1411288"/>
            <a:ext cx="25411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Diastolic Pressure (SP)</a:t>
            </a:r>
          </a:p>
          <a:p>
            <a:pPr eaLnBrk="1" hangingPunct="1"/>
            <a:r>
              <a:rPr lang="en-US" altLang="en-US" b="1">
                <a:solidFill>
                  <a:schemeClr val="tx1"/>
                </a:solidFill>
                <a:latin typeface="Calibri" panose="020F0502020204030204" pitchFamily="34" charset="0"/>
              </a:rPr>
              <a:t>= 80 mm Hg</a:t>
            </a:r>
          </a:p>
        </p:txBody>
      </p:sp>
      <p:sp>
        <p:nvSpPr>
          <p:cNvPr id="19471" name="AutoShape 15"/>
          <p:cNvSpPr>
            <a:spLocks/>
          </p:cNvSpPr>
          <p:nvPr/>
        </p:nvSpPr>
        <p:spPr bwMode="auto">
          <a:xfrm>
            <a:off x="4252913" y="2349500"/>
            <a:ext cx="728662" cy="1079500"/>
          </a:xfrm>
          <a:prstGeom prst="leftBrace">
            <a:avLst>
              <a:gd name="adj1" fmla="val 1234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sp>
        <p:nvSpPr>
          <p:cNvPr id="19472" name="Text Box 16"/>
          <p:cNvSpPr txBox="1">
            <a:spLocks noChangeArrowheads="1"/>
          </p:cNvSpPr>
          <p:nvPr/>
        </p:nvSpPr>
        <p:spPr bwMode="auto">
          <a:xfrm>
            <a:off x="247650" y="2589213"/>
            <a:ext cx="32688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pPr>
            <a:r>
              <a:rPr lang="en-US" altLang="en-US" sz="2400" b="1">
                <a:solidFill>
                  <a:schemeClr val="tx1"/>
                </a:solidFill>
                <a:latin typeface="Calibri" panose="020F0502020204030204" pitchFamily="34" charset="0"/>
              </a:rPr>
              <a:t>Pulse Pressure (PP)</a:t>
            </a:r>
          </a:p>
          <a:p>
            <a:pPr eaLnBrk="1" hangingPunct="1">
              <a:buSzPct val="135000"/>
            </a:pPr>
            <a:r>
              <a:rPr lang="en-US" altLang="en-US" sz="2400" b="1">
                <a:solidFill>
                  <a:schemeClr val="tx1"/>
                </a:solidFill>
                <a:latin typeface="Calibri" panose="020F0502020204030204" pitchFamily="34" charset="0"/>
                <a:cs typeface="Times New Roman" panose="02020603050405020304" pitchFamily="18" charset="0"/>
              </a:rPr>
              <a:t>= SP – DP</a:t>
            </a:r>
          </a:p>
          <a:p>
            <a:pPr eaLnBrk="1" hangingPunct="1">
              <a:buSzPct val="135000"/>
            </a:pPr>
            <a:endParaRPr lang="en-US" altLang="en-US" sz="2400" b="1">
              <a:solidFill>
                <a:schemeClr val="tx1"/>
              </a:solidFill>
              <a:latin typeface="Calibri" panose="020F0502020204030204" pitchFamily="34" charset="0"/>
              <a:cs typeface="Times New Roman" panose="02020603050405020304" pitchFamily="18" charset="0"/>
            </a:endParaRPr>
          </a:p>
          <a:p>
            <a:pPr eaLnBrk="1" hangingPunct="1">
              <a:buSzPct val="135000"/>
            </a:pPr>
            <a:r>
              <a:rPr lang="en-US" altLang="en-US" sz="2400" b="1">
                <a:solidFill>
                  <a:schemeClr val="tx1"/>
                </a:solidFill>
                <a:latin typeface="Calibri" panose="020F0502020204030204" pitchFamily="34" charset="0"/>
                <a:cs typeface="Times New Roman" panose="02020603050405020304" pitchFamily="18" charset="0"/>
              </a:rPr>
              <a:t>= 120 mmHg – 80 mmHg</a:t>
            </a:r>
          </a:p>
          <a:p>
            <a:pPr eaLnBrk="1" hangingPunct="1">
              <a:buSzPct val="135000"/>
            </a:pPr>
            <a:r>
              <a:rPr lang="en-US" altLang="en-US" sz="2400" b="1">
                <a:solidFill>
                  <a:schemeClr val="tx1"/>
                </a:solidFill>
                <a:latin typeface="Calibri" panose="020F0502020204030204" pitchFamily="34" charset="0"/>
                <a:cs typeface="Times New Roman" panose="02020603050405020304" pitchFamily="18" charset="0"/>
              </a:rPr>
              <a:t>= 40 mm Hg</a:t>
            </a:r>
          </a:p>
        </p:txBody>
      </p:sp>
      <p:sp>
        <p:nvSpPr>
          <p:cNvPr id="19473" name="Text Box 17"/>
          <p:cNvSpPr txBox="1">
            <a:spLocks noChangeArrowheads="1"/>
          </p:cNvSpPr>
          <p:nvPr/>
        </p:nvSpPr>
        <p:spPr bwMode="auto">
          <a:xfrm>
            <a:off x="247650" y="5103813"/>
            <a:ext cx="59749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2400" b="1" u="sng">
                <a:solidFill>
                  <a:schemeClr val="tx1"/>
                </a:solidFill>
                <a:latin typeface="Calibri" panose="020F0502020204030204" pitchFamily="34" charset="0"/>
              </a:rPr>
              <a:t>An increase in pulse pressure</a:t>
            </a:r>
          </a:p>
          <a:p>
            <a:pPr eaLnBrk="1" hangingPunct="1"/>
            <a:r>
              <a:rPr lang="en-US" altLang="en-US" sz="2400" b="1" u="sng">
                <a:solidFill>
                  <a:schemeClr val="tx1"/>
                </a:solidFill>
                <a:latin typeface="Calibri" panose="020F0502020204030204" pitchFamily="34" charset="0"/>
              </a:rPr>
              <a:t>can indicate a hardening of</a:t>
            </a:r>
          </a:p>
          <a:p>
            <a:pPr eaLnBrk="1" hangingPunct="1"/>
            <a:r>
              <a:rPr lang="en-US" altLang="en-US" sz="2400" b="1" u="sng">
                <a:solidFill>
                  <a:schemeClr val="tx1"/>
                </a:solidFill>
                <a:latin typeface="Calibri" panose="020F0502020204030204" pitchFamily="34" charset="0"/>
              </a:rPr>
              <a:t>the arteries. (arteries are pressure reservoirs)</a:t>
            </a:r>
          </a:p>
        </p:txBody>
      </p:sp>
      <p:sp>
        <p:nvSpPr>
          <p:cNvPr id="19474" name="Line 18"/>
          <p:cNvSpPr>
            <a:spLocks noChangeShapeType="1"/>
          </p:cNvSpPr>
          <p:nvPr/>
        </p:nvSpPr>
        <p:spPr bwMode="auto">
          <a:xfrm>
            <a:off x="3360738" y="2895600"/>
            <a:ext cx="9715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136525"/>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4400" b="1" dirty="0">
                <a:solidFill>
                  <a:srgbClr val="FF0000"/>
                </a:solidFill>
                <a:latin typeface="Calibri" panose="020F0502020204030204" pitchFamily="34" charset="0"/>
              </a:rPr>
              <a:t>Mean arterial pressure (MAP)</a:t>
            </a:r>
          </a:p>
        </p:txBody>
      </p:sp>
      <p:sp>
        <p:nvSpPr>
          <p:cNvPr id="20483" name="Rectangle 3"/>
          <p:cNvSpPr>
            <a:spLocks noChangeArrowheads="1"/>
          </p:cNvSpPr>
          <p:nvPr/>
        </p:nvSpPr>
        <p:spPr bwMode="auto">
          <a:xfrm>
            <a:off x="4252913" y="2130425"/>
            <a:ext cx="11176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pic>
        <p:nvPicPr>
          <p:cNvPr id="20484" name="Picture 4" descr="gr1lf1217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538" y="908050"/>
            <a:ext cx="4897437"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4489450" y="1804988"/>
            <a:ext cx="1679575" cy="603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sp>
        <p:nvSpPr>
          <p:cNvPr id="20486" name="Rectangle 6"/>
          <p:cNvSpPr>
            <a:spLocks noChangeArrowheads="1"/>
          </p:cNvSpPr>
          <p:nvPr/>
        </p:nvSpPr>
        <p:spPr bwMode="auto">
          <a:xfrm>
            <a:off x="7116763" y="3560763"/>
            <a:ext cx="1077912"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sp>
        <p:nvSpPr>
          <p:cNvPr id="20487" name="Text Box 7"/>
          <p:cNvSpPr txBox="1">
            <a:spLocks noChangeArrowheads="1"/>
          </p:cNvSpPr>
          <p:nvPr/>
        </p:nvSpPr>
        <p:spPr bwMode="auto">
          <a:xfrm>
            <a:off x="7010400" y="3717925"/>
            <a:ext cx="12458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1800" b="1">
                <a:solidFill>
                  <a:schemeClr val="tx1"/>
                </a:solidFill>
                <a:latin typeface="Calibri" panose="020F0502020204030204" pitchFamily="34" charset="0"/>
              </a:rPr>
              <a:t>DP </a:t>
            </a:r>
          </a:p>
          <a:p>
            <a:pPr eaLnBrk="1" hangingPunct="1"/>
            <a:r>
              <a:rPr lang="en-US" altLang="en-US" sz="1800" b="1">
                <a:solidFill>
                  <a:schemeClr val="tx1"/>
                </a:solidFill>
                <a:latin typeface="Calibri" panose="020F0502020204030204" pitchFamily="34" charset="0"/>
              </a:rPr>
              <a:t>(80 mmHg)</a:t>
            </a:r>
          </a:p>
        </p:txBody>
      </p:sp>
      <p:sp>
        <p:nvSpPr>
          <p:cNvPr id="20488" name="Line 8"/>
          <p:cNvSpPr>
            <a:spLocks noChangeShapeType="1"/>
          </p:cNvSpPr>
          <p:nvPr/>
        </p:nvSpPr>
        <p:spPr bwMode="auto">
          <a:xfrm flipV="1">
            <a:off x="7229475" y="3162300"/>
            <a:ext cx="0" cy="511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Calibri" panose="020F0502020204030204" pitchFamily="34" charset="0"/>
            </a:endParaRPr>
          </a:p>
        </p:txBody>
      </p:sp>
      <p:sp>
        <p:nvSpPr>
          <p:cNvPr id="20489" name="Rectangle 9"/>
          <p:cNvSpPr>
            <a:spLocks noChangeArrowheads="1"/>
          </p:cNvSpPr>
          <p:nvPr/>
        </p:nvSpPr>
        <p:spPr bwMode="auto">
          <a:xfrm>
            <a:off x="7685088" y="2595563"/>
            <a:ext cx="1076325" cy="452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sp>
        <p:nvSpPr>
          <p:cNvPr id="20490" name="Line 10"/>
          <p:cNvSpPr>
            <a:spLocks noChangeShapeType="1"/>
          </p:cNvSpPr>
          <p:nvPr/>
        </p:nvSpPr>
        <p:spPr bwMode="auto">
          <a:xfrm flipV="1">
            <a:off x="7797800" y="2176463"/>
            <a:ext cx="0" cy="509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Calibri" panose="020F0502020204030204" pitchFamily="34" charset="0"/>
            </a:endParaRPr>
          </a:p>
        </p:txBody>
      </p:sp>
      <p:sp>
        <p:nvSpPr>
          <p:cNvPr id="20491" name="Text Box 11"/>
          <p:cNvSpPr txBox="1">
            <a:spLocks noChangeArrowheads="1"/>
          </p:cNvSpPr>
          <p:nvPr/>
        </p:nvSpPr>
        <p:spPr bwMode="auto">
          <a:xfrm>
            <a:off x="7569200" y="2693988"/>
            <a:ext cx="1362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1800" b="1">
                <a:solidFill>
                  <a:schemeClr val="tx1"/>
                </a:solidFill>
                <a:latin typeface="Calibri" panose="020F0502020204030204" pitchFamily="34" charset="0"/>
              </a:rPr>
              <a:t>SP</a:t>
            </a:r>
          </a:p>
          <a:p>
            <a:pPr eaLnBrk="1" hangingPunct="1"/>
            <a:r>
              <a:rPr lang="en-US" altLang="en-US" sz="1800" b="1">
                <a:solidFill>
                  <a:schemeClr val="tx1"/>
                </a:solidFill>
                <a:latin typeface="Calibri" panose="020F0502020204030204" pitchFamily="34" charset="0"/>
              </a:rPr>
              <a:t>(120 mmHg)</a:t>
            </a:r>
          </a:p>
        </p:txBody>
      </p:sp>
      <p:sp>
        <p:nvSpPr>
          <p:cNvPr id="20492" name="Text Box 12"/>
          <p:cNvSpPr txBox="1">
            <a:spLocks noChangeArrowheads="1"/>
          </p:cNvSpPr>
          <p:nvPr/>
        </p:nvSpPr>
        <p:spPr bwMode="auto">
          <a:xfrm>
            <a:off x="201613" y="1266825"/>
            <a:ext cx="4008341" cy="1938992"/>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pPr>
            <a:r>
              <a:rPr lang="en-US" altLang="en-US" sz="2400" b="1">
                <a:solidFill>
                  <a:schemeClr val="tx1"/>
                </a:solidFill>
                <a:latin typeface="Calibri" panose="020F0502020204030204" pitchFamily="34" charset="0"/>
              </a:rPr>
              <a:t>Mean Arterial Pressure (MAP)</a:t>
            </a:r>
          </a:p>
          <a:p>
            <a:pPr eaLnBrk="1" hangingPunct="1">
              <a:buSzPct val="135000"/>
            </a:pPr>
            <a:endParaRPr lang="en-US" altLang="en-US" sz="2400" b="1">
              <a:solidFill>
                <a:schemeClr val="tx1"/>
              </a:solidFill>
              <a:latin typeface="Calibri" panose="020F0502020204030204" pitchFamily="34" charset="0"/>
            </a:endParaRPr>
          </a:p>
          <a:p>
            <a:pPr eaLnBrk="1" hangingPunct="1">
              <a:buSzPct val="135000"/>
            </a:pPr>
            <a:r>
              <a:rPr lang="en-US" altLang="en-US" sz="2400" b="1" u="sng">
                <a:solidFill>
                  <a:schemeClr val="tx1"/>
                </a:solidFill>
                <a:latin typeface="Calibri" panose="020F0502020204030204" pitchFamily="34" charset="0"/>
              </a:rPr>
              <a:t>does not equal</a:t>
            </a:r>
          </a:p>
          <a:p>
            <a:pPr eaLnBrk="1" hangingPunct="1">
              <a:buSzPct val="135000"/>
            </a:pPr>
            <a:endParaRPr lang="en-US" altLang="en-US" sz="2400" b="1">
              <a:solidFill>
                <a:schemeClr val="tx1"/>
              </a:solidFill>
              <a:latin typeface="Calibri" panose="020F0502020204030204" pitchFamily="34" charset="0"/>
            </a:endParaRPr>
          </a:p>
          <a:p>
            <a:pPr eaLnBrk="1" hangingPunct="1">
              <a:buSzPct val="135000"/>
            </a:pPr>
            <a:r>
              <a:rPr lang="en-US" altLang="en-US" sz="2400" b="1">
                <a:solidFill>
                  <a:schemeClr val="tx1"/>
                </a:solidFill>
                <a:latin typeface="Calibri" panose="020F0502020204030204" pitchFamily="34" charset="0"/>
              </a:rPr>
              <a:t>(SP + DP) / 2</a:t>
            </a:r>
          </a:p>
        </p:txBody>
      </p:sp>
      <p:sp>
        <p:nvSpPr>
          <p:cNvPr id="20493" name="Text Box 13"/>
          <p:cNvSpPr txBox="1">
            <a:spLocks noChangeArrowheads="1"/>
          </p:cNvSpPr>
          <p:nvPr/>
        </p:nvSpPr>
        <p:spPr bwMode="auto">
          <a:xfrm>
            <a:off x="6762750" y="5514975"/>
            <a:ext cx="25844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SP= systolic pressure</a:t>
            </a:r>
          </a:p>
          <a:p>
            <a:pPr eaLnBrk="1" hangingPunct="1"/>
            <a:r>
              <a:rPr lang="en-US" altLang="en-US" b="1">
                <a:solidFill>
                  <a:schemeClr val="tx1"/>
                </a:solidFill>
                <a:latin typeface="Calibri" panose="020F0502020204030204" pitchFamily="34" charset="0"/>
              </a:rPr>
              <a:t>DP = diastolic pressure</a:t>
            </a:r>
          </a:p>
          <a:p>
            <a:pPr eaLnBrk="1" hangingPunct="1"/>
            <a:r>
              <a:rPr lang="en-US" altLang="en-US" b="1">
                <a:solidFill>
                  <a:schemeClr val="tx1"/>
                </a:solidFill>
                <a:latin typeface="Calibri" panose="020F0502020204030204" pitchFamily="34" charset="0"/>
              </a:rPr>
              <a:t>PP = pulse pressure</a:t>
            </a:r>
          </a:p>
        </p:txBody>
      </p:sp>
      <p:sp>
        <p:nvSpPr>
          <p:cNvPr id="20494" name="Text Box 14"/>
          <p:cNvSpPr txBox="1">
            <a:spLocks noChangeArrowheads="1"/>
          </p:cNvSpPr>
          <p:nvPr/>
        </p:nvSpPr>
        <p:spPr bwMode="auto">
          <a:xfrm>
            <a:off x="201613" y="4024313"/>
            <a:ext cx="41957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buFontTx/>
              <a:buChar char="•"/>
            </a:pPr>
            <a:r>
              <a:rPr lang="en-US" altLang="en-US" sz="2400" b="1">
                <a:solidFill>
                  <a:schemeClr val="tx1"/>
                </a:solidFill>
                <a:latin typeface="Calibri" panose="020F0502020204030204" pitchFamily="34" charset="0"/>
              </a:rPr>
              <a:t> Aortic pressure is closer to</a:t>
            </a:r>
          </a:p>
          <a:p>
            <a:pPr eaLnBrk="1" hangingPunct="1">
              <a:buSzPct val="135000"/>
            </a:pPr>
            <a:r>
              <a:rPr lang="en-US" altLang="en-US" sz="2400" b="1">
                <a:solidFill>
                  <a:schemeClr val="tx1"/>
                </a:solidFill>
                <a:latin typeface="Calibri" panose="020F0502020204030204" pitchFamily="34" charset="0"/>
              </a:rPr>
              <a:t>   the minimum value for longer</a:t>
            </a:r>
          </a:p>
          <a:p>
            <a:pPr eaLnBrk="1" hangingPunct="1">
              <a:buSzPct val="135000"/>
            </a:pPr>
            <a:r>
              <a:rPr lang="en-US" altLang="en-US" sz="2400" b="1">
                <a:solidFill>
                  <a:schemeClr val="tx1"/>
                </a:solidFill>
                <a:latin typeface="Calibri" panose="020F0502020204030204" pitchFamily="34" charset="0"/>
              </a:rPr>
              <a:t>   than it is close to the </a:t>
            </a:r>
          </a:p>
          <a:p>
            <a:pPr eaLnBrk="1" hangingPunct="1">
              <a:buSzPct val="135000"/>
            </a:pPr>
            <a:r>
              <a:rPr lang="en-US" altLang="en-US" sz="2400" b="1">
                <a:solidFill>
                  <a:schemeClr val="tx1"/>
                </a:solidFill>
                <a:latin typeface="Calibri" panose="020F0502020204030204" pitchFamily="34" charset="0"/>
              </a:rPr>
              <a:t>   maximum value.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252913" y="2130425"/>
            <a:ext cx="11176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pic>
        <p:nvPicPr>
          <p:cNvPr id="21507" name="Picture 3" descr="gr1lf1217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538" y="908050"/>
            <a:ext cx="4897437"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ChangeArrowheads="1"/>
          </p:cNvSpPr>
          <p:nvPr/>
        </p:nvSpPr>
        <p:spPr bwMode="auto">
          <a:xfrm>
            <a:off x="4489450" y="1804988"/>
            <a:ext cx="1679575" cy="603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sp>
        <p:nvSpPr>
          <p:cNvPr id="21509" name="Rectangle 5"/>
          <p:cNvSpPr>
            <a:spLocks noChangeArrowheads="1"/>
          </p:cNvSpPr>
          <p:nvPr/>
        </p:nvSpPr>
        <p:spPr bwMode="auto">
          <a:xfrm>
            <a:off x="7116763" y="3560763"/>
            <a:ext cx="1077912"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sp>
        <p:nvSpPr>
          <p:cNvPr id="21510" name="Text Box 6"/>
          <p:cNvSpPr txBox="1">
            <a:spLocks noChangeArrowheads="1"/>
          </p:cNvSpPr>
          <p:nvPr/>
        </p:nvSpPr>
        <p:spPr bwMode="auto">
          <a:xfrm>
            <a:off x="7010400" y="3717925"/>
            <a:ext cx="12458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1800" b="1">
                <a:solidFill>
                  <a:schemeClr val="tx1"/>
                </a:solidFill>
                <a:latin typeface="Calibri" panose="020F0502020204030204" pitchFamily="34" charset="0"/>
              </a:rPr>
              <a:t>DP </a:t>
            </a:r>
          </a:p>
          <a:p>
            <a:pPr eaLnBrk="1" hangingPunct="1"/>
            <a:r>
              <a:rPr lang="en-US" altLang="en-US" sz="1800" b="1">
                <a:solidFill>
                  <a:schemeClr val="tx1"/>
                </a:solidFill>
                <a:latin typeface="Calibri" panose="020F0502020204030204" pitchFamily="34" charset="0"/>
              </a:rPr>
              <a:t>(80 mmHg)</a:t>
            </a:r>
          </a:p>
        </p:txBody>
      </p:sp>
      <p:sp>
        <p:nvSpPr>
          <p:cNvPr id="21511" name="Line 7"/>
          <p:cNvSpPr>
            <a:spLocks noChangeShapeType="1"/>
          </p:cNvSpPr>
          <p:nvPr/>
        </p:nvSpPr>
        <p:spPr bwMode="auto">
          <a:xfrm flipV="1">
            <a:off x="7229475" y="3162300"/>
            <a:ext cx="0" cy="511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Calibri" panose="020F0502020204030204" pitchFamily="34" charset="0"/>
            </a:endParaRPr>
          </a:p>
        </p:txBody>
      </p:sp>
      <p:sp>
        <p:nvSpPr>
          <p:cNvPr id="21512" name="Rectangle 8"/>
          <p:cNvSpPr>
            <a:spLocks noChangeArrowheads="1"/>
          </p:cNvSpPr>
          <p:nvPr/>
        </p:nvSpPr>
        <p:spPr bwMode="auto">
          <a:xfrm>
            <a:off x="7685088" y="2595563"/>
            <a:ext cx="1076325" cy="452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b="1">
              <a:latin typeface="Calibri" panose="020F0502020204030204" pitchFamily="34" charset="0"/>
            </a:endParaRPr>
          </a:p>
        </p:txBody>
      </p:sp>
      <p:sp>
        <p:nvSpPr>
          <p:cNvPr id="21513" name="Line 9"/>
          <p:cNvSpPr>
            <a:spLocks noChangeShapeType="1"/>
          </p:cNvSpPr>
          <p:nvPr/>
        </p:nvSpPr>
        <p:spPr bwMode="auto">
          <a:xfrm flipV="1">
            <a:off x="7797800" y="2176463"/>
            <a:ext cx="0" cy="509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Calibri" panose="020F0502020204030204" pitchFamily="34" charset="0"/>
            </a:endParaRPr>
          </a:p>
        </p:txBody>
      </p:sp>
      <p:sp>
        <p:nvSpPr>
          <p:cNvPr id="21514" name="Text Box 10"/>
          <p:cNvSpPr txBox="1">
            <a:spLocks noChangeArrowheads="1"/>
          </p:cNvSpPr>
          <p:nvPr/>
        </p:nvSpPr>
        <p:spPr bwMode="auto">
          <a:xfrm>
            <a:off x="7569200" y="2693988"/>
            <a:ext cx="1362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1800" b="1">
                <a:solidFill>
                  <a:schemeClr val="tx1"/>
                </a:solidFill>
                <a:latin typeface="Calibri" panose="020F0502020204030204" pitchFamily="34" charset="0"/>
              </a:rPr>
              <a:t>SP</a:t>
            </a:r>
          </a:p>
          <a:p>
            <a:pPr eaLnBrk="1" hangingPunct="1"/>
            <a:r>
              <a:rPr lang="en-US" altLang="en-US" sz="1800" b="1">
                <a:solidFill>
                  <a:schemeClr val="tx1"/>
                </a:solidFill>
                <a:latin typeface="Calibri" panose="020F0502020204030204" pitchFamily="34" charset="0"/>
              </a:rPr>
              <a:t>(120 mmHg)</a:t>
            </a:r>
          </a:p>
        </p:txBody>
      </p:sp>
      <p:sp>
        <p:nvSpPr>
          <p:cNvPr id="441355" name="Text Box 11"/>
          <p:cNvSpPr txBox="1">
            <a:spLocks noChangeArrowheads="1"/>
          </p:cNvSpPr>
          <p:nvPr/>
        </p:nvSpPr>
        <p:spPr bwMode="auto">
          <a:xfrm>
            <a:off x="201613" y="2347913"/>
            <a:ext cx="38988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 1/3 (120 mmHg) + 2/3 (80mmHg)</a:t>
            </a:r>
          </a:p>
          <a:p>
            <a:pPr eaLnBrk="1" hangingPunct="1"/>
            <a:r>
              <a:rPr lang="en-US" altLang="en-US" b="1">
                <a:solidFill>
                  <a:schemeClr val="tx1"/>
                </a:solidFill>
                <a:latin typeface="Calibri" panose="020F0502020204030204" pitchFamily="34" charset="0"/>
              </a:rPr>
              <a:t>= 40 mmHg + 53 mmHg</a:t>
            </a:r>
          </a:p>
          <a:p>
            <a:pPr eaLnBrk="1" hangingPunct="1"/>
            <a:r>
              <a:rPr lang="en-US" altLang="en-US" b="1">
                <a:solidFill>
                  <a:schemeClr val="tx1"/>
                </a:solidFill>
                <a:latin typeface="Calibri" panose="020F0502020204030204" pitchFamily="34" charset="0"/>
              </a:rPr>
              <a:t>= 93 mmHg</a:t>
            </a:r>
          </a:p>
        </p:txBody>
      </p:sp>
      <p:sp>
        <p:nvSpPr>
          <p:cNvPr id="441356" name="Text Box 12"/>
          <p:cNvSpPr txBox="1">
            <a:spLocks noChangeArrowheads="1"/>
          </p:cNvSpPr>
          <p:nvPr/>
        </p:nvSpPr>
        <p:spPr bwMode="auto">
          <a:xfrm>
            <a:off x="201613" y="3933825"/>
            <a:ext cx="40083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pPr>
            <a:r>
              <a:rPr lang="en-US" altLang="en-US" sz="2400" b="1">
                <a:solidFill>
                  <a:schemeClr val="tx1"/>
                </a:solidFill>
                <a:latin typeface="Calibri" panose="020F0502020204030204" pitchFamily="34" charset="0"/>
              </a:rPr>
              <a:t>Mean Arterial Pressure (MAP)</a:t>
            </a:r>
          </a:p>
          <a:p>
            <a:pPr eaLnBrk="1" hangingPunct="1">
              <a:buSzPct val="135000"/>
            </a:pPr>
            <a:r>
              <a:rPr lang="en-US" altLang="en-US" sz="2400" b="1">
                <a:solidFill>
                  <a:schemeClr val="tx1"/>
                </a:solidFill>
                <a:latin typeface="Calibri" panose="020F0502020204030204" pitchFamily="34" charset="0"/>
              </a:rPr>
              <a:t>= PP/3  + DP</a:t>
            </a:r>
          </a:p>
        </p:txBody>
      </p:sp>
      <p:sp>
        <p:nvSpPr>
          <p:cNvPr id="441357" name="Text Box 13"/>
          <p:cNvSpPr txBox="1">
            <a:spLocks noChangeArrowheads="1"/>
          </p:cNvSpPr>
          <p:nvPr/>
        </p:nvSpPr>
        <p:spPr bwMode="auto">
          <a:xfrm>
            <a:off x="201613" y="5011738"/>
            <a:ext cx="28980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 40 mmHg/3 + 80 mmHg</a:t>
            </a:r>
          </a:p>
          <a:p>
            <a:pPr eaLnBrk="1" hangingPunct="1"/>
            <a:r>
              <a:rPr lang="en-US" altLang="en-US" b="1">
                <a:solidFill>
                  <a:schemeClr val="tx1"/>
                </a:solidFill>
                <a:latin typeface="Calibri" panose="020F0502020204030204" pitchFamily="34" charset="0"/>
              </a:rPr>
              <a:t>= 13 mmHg + 80 mmHg</a:t>
            </a:r>
          </a:p>
          <a:p>
            <a:pPr eaLnBrk="1" hangingPunct="1"/>
            <a:r>
              <a:rPr lang="en-US" altLang="en-US" b="1">
                <a:solidFill>
                  <a:schemeClr val="tx1"/>
                </a:solidFill>
                <a:latin typeface="Calibri" panose="020F0502020204030204" pitchFamily="34" charset="0"/>
              </a:rPr>
              <a:t>= 93 mmHg</a:t>
            </a:r>
          </a:p>
        </p:txBody>
      </p:sp>
      <p:sp>
        <p:nvSpPr>
          <p:cNvPr id="21518" name="Text Box 14"/>
          <p:cNvSpPr txBox="1">
            <a:spLocks noChangeArrowheads="1"/>
          </p:cNvSpPr>
          <p:nvPr/>
        </p:nvSpPr>
        <p:spPr bwMode="auto">
          <a:xfrm>
            <a:off x="201613" y="1266825"/>
            <a:ext cx="40083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pPr>
            <a:r>
              <a:rPr lang="en-US" altLang="en-US" sz="2400" b="1">
                <a:solidFill>
                  <a:schemeClr val="tx1"/>
                </a:solidFill>
                <a:latin typeface="Calibri" panose="020F0502020204030204" pitchFamily="34" charset="0"/>
              </a:rPr>
              <a:t>Mean Arterial Pressure (MAP)</a:t>
            </a:r>
          </a:p>
          <a:p>
            <a:pPr eaLnBrk="1" hangingPunct="1">
              <a:buSzPct val="135000"/>
            </a:pPr>
            <a:r>
              <a:rPr lang="en-US" altLang="en-US" sz="2400" b="1">
                <a:solidFill>
                  <a:schemeClr val="tx1"/>
                </a:solidFill>
                <a:latin typeface="Calibri" panose="020F0502020204030204" pitchFamily="34" charset="0"/>
              </a:rPr>
              <a:t>= 1/3 SP + 2/3 DP</a:t>
            </a:r>
          </a:p>
        </p:txBody>
      </p:sp>
      <p:sp>
        <p:nvSpPr>
          <p:cNvPr id="21519" name="Text Box 15"/>
          <p:cNvSpPr txBox="1">
            <a:spLocks noChangeArrowheads="1"/>
          </p:cNvSpPr>
          <p:nvPr/>
        </p:nvSpPr>
        <p:spPr bwMode="auto">
          <a:xfrm>
            <a:off x="6762750" y="5514975"/>
            <a:ext cx="25844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SP= systolic pressure</a:t>
            </a:r>
          </a:p>
          <a:p>
            <a:pPr eaLnBrk="1" hangingPunct="1"/>
            <a:r>
              <a:rPr lang="en-US" altLang="en-US" b="1">
                <a:solidFill>
                  <a:schemeClr val="tx1"/>
                </a:solidFill>
                <a:latin typeface="Calibri" panose="020F0502020204030204" pitchFamily="34" charset="0"/>
              </a:rPr>
              <a:t>DP = diastolic pressure</a:t>
            </a:r>
          </a:p>
          <a:p>
            <a:pPr eaLnBrk="1" hangingPunct="1"/>
            <a:r>
              <a:rPr lang="en-US" altLang="en-US" b="1">
                <a:solidFill>
                  <a:schemeClr val="tx1"/>
                </a:solidFill>
                <a:latin typeface="Calibri" panose="020F0502020204030204" pitchFamily="34" charset="0"/>
              </a:rPr>
              <a:t>PP = pulse pressure</a:t>
            </a:r>
          </a:p>
        </p:txBody>
      </p:sp>
      <p:sp>
        <p:nvSpPr>
          <p:cNvPr id="21520" name="Text Box 16"/>
          <p:cNvSpPr txBox="1">
            <a:spLocks noChangeArrowheads="1"/>
          </p:cNvSpPr>
          <p:nvPr/>
        </p:nvSpPr>
        <p:spPr bwMode="auto">
          <a:xfrm>
            <a:off x="201613" y="6307138"/>
            <a:ext cx="4580485" cy="4001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buFontTx/>
              <a:buChar char="•"/>
            </a:pPr>
            <a:r>
              <a:rPr lang="en-US" altLang="en-US" b="1">
                <a:solidFill>
                  <a:schemeClr val="tx1"/>
                </a:solidFill>
                <a:latin typeface="Calibri" panose="020F0502020204030204" pitchFamily="34" charset="0"/>
              </a:rPr>
              <a:t> MAP is the driving force for blood flow.</a:t>
            </a:r>
          </a:p>
        </p:txBody>
      </p:sp>
      <p:sp>
        <p:nvSpPr>
          <p:cNvPr id="21521" name="Text Box 17"/>
          <p:cNvSpPr txBox="1">
            <a:spLocks noChangeArrowheads="1"/>
          </p:cNvSpPr>
          <p:nvPr/>
        </p:nvSpPr>
        <p:spPr bwMode="auto">
          <a:xfrm>
            <a:off x="0" y="136525"/>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4400" b="1" dirty="0">
                <a:solidFill>
                  <a:srgbClr val="FF0000"/>
                </a:solidFill>
                <a:latin typeface="Calibri" panose="020F0502020204030204" pitchFamily="34" charset="0"/>
              </a:rPr>
              <a:t>Mean arterial pressure (MAP)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13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13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1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55" grpId="0"/>
      <p:bldP spid="441356" grpId="0"/>
      <p:bldP spid="44135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21" name="Text Box 17"/>
          <p:cNvSpPr txBox="1">
            <a:spLocks noChangeArrowheads="1"/>
          </p:cNvSpPr>
          <p:nvPr/>
        </p:nvSpPr>
        <p:spPr bwMode="auto">
          <a:xfrm>
            <a:off x="0" y="136525"/>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4400" b="1" dirty="0">
                <a:solidFill>
                  <a:srgbClr val="FF0000"/>
                </a:solidFill>
                <a:latin typeface="Calibri" panose="020F0502020204030204" pitchFamily="34" charset="0"/>
              </a:rPr>
              <a:t>Mean arterial pressure (MAP)</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844411"/>
            <a:ext cx="7758113" cy="5556389"/>
          </a:xfrm>
          <a:prstGeom prst="rect">
            <a:avLst/>
          </a:prstGeom>
        </p:spPr>
      </p:pic>
      <p:sp>
        <p:nvSpPr>
          <p:cNvPr id="20" name="Rectangle 19"/>
          <p:cNvSpPr/>
          <p:nvPr/>
        </p:nvSpPr>
        <p:spPr>
          <a:xfrm>
            <a:off x="114300" y="6211669"/>
            <a:ext cx="9982200" cy="646331"/>
          </a:xfrm>
          <a:prstGeom prst="rect">
            <a:avLst/>
          </a:prstGeom>
        </p:spPr>
        <p:txBody>
          <a:bodyPr wrap="square">
            <a:spAutoFit/>
          </a:bodyPr>
          <a:lstStyle/>
          <a:p>
            <a:pPr>
              <a:spcBef>
                <a:spcPct val="50000"/>
              </a:spcBef>
            </a:pPr>
            <a:r>
              <a:rPr lang="en-US" altLang="en-US" sz="1800" b="1" dirty="0" smtClean="0">
                <a:solidFill>
                  <a:srgbClr val="002060"/>
                </a:solidFill>
                <a:latin typeface="Calibri"/>
                <a:cs typeface="Calibri"/>
              </a:rPr>
              <a:t>Pulmonary artery pressure changes are similar to the aortic pressure changes but with difference in magnitude. Normal </a:t>
            </a:r>
            <a:r>
              <a:rPr lang="en-US" altLang="en-US" sz="1800" b="1" dirty="0">
                <a:solidFill>
                  <a:srgbClr val="002060"/>
                </a:solidFill>
                <a:latin typeface="Calibri"/>
                <a:cs typeface="Calibri"/>
              </a:rPr>
              <a:t>pulmonary artery pressure during the cardiac cycle ≈ 25-30/4-12 mmHg</a:t>
            </a:r>
            <a:endParaRPr lang="en-US" altLang="en-US" sz="18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2285403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4686301" y="228600"/>
            <a:ext cx="5469254" cy="1143000"/>
          </a:xfrm>
          <a:prstGeom prst="rect">
            <a:avLst/>
          </a:prstGeom>
          <a:noFill/>
          <a:ln w="9525">
            <a:noFill/>
            <a:miter lim="800000"/>
            <a:headEnd/>
            <a:tailEnd/>
          </a:ln>
          <a:effectLst/>
        </p:spPr>
        <p:txBody>
          <a:bodyPr lIns="92075" tIns="46038" rIns="92075" bIns="46038" anchor="ctr"/>
          <a:lstStyle/>
          <a:p>
            <a:pPr algn="ctr">
              <a:defRPr/>
            </a:pPr>
            <a:r>
              <a:rPr lang="en-US" sz="4400" b="1" dirty="0" smtClean="0">
                <a:solidFill>
                  <a:schemeClr val="tx2"/>
                </a:solidFill>
                <a:latin typeface="Calibri" panose="020F0502020204030204" pitchFamily="34" charset="0"/>
                <a:cs typeface="Times New Roman" pitchFamily="18" charset="0"/>
              </a:rPr>
              <a:t>Valves of the heart</a:t>
            </a:r>
            <a:endParaRPr lang="en-US" sz="4400" b="1" dirty="0">
              <a:solidFill>
                <a:schemeClr val="tx2"/>
              </a:solidFill>
              <a:latin typeface="Calibri" panose="020F0502020204030204" pitchFamily="34" charset="0"/>
            </a:endParaRPr>
          </a:p>
        </p:txBody>
      </p:sp>
      <p:sp>
        <p:nvSpPr>
          <p:cNvPr id="405507" name="Rectangle 3"/>
          <p:cNvSpPr>
            <a:spLocks noChangeArrowheads="1"/>
          </p:cNvSpPr>
          <p:nvPr/>
        </p:nvSpPr>
        <p:spPr bwMode="auto">
          <a:xfrm>
            <a:off x="114300" y="0"/>
            <a:ext cx="4495800" cy="5410200"/>
          </a:xfrm>
          <a:prstGeom prst="rect">
            <a:avLst/>
          </a:prstGeom>
          <a:noFill/>
          <a:ln w="12700" cap="sq">
            <a:noFill/>
            <a:miter lim="800000"/>
            <a:headEnd type="none" w="sm" len="sm"/>
            <a:tailEnd type="none" w="sm" len="sm"/>
          </a:ln>
          <a:effectLst/>
        </p:spPr>
        <p:txBody>
          <a:bodyPr/>
          <a:lstStyle/>
          <a:p>
            <a:pPr marL="457200" indent="-457200">
              <a:buBlip>
                <a:blip r:embed="rId3"/>
              </a:buBlip>
            </a:pPr>
            <a:r>
              <a:rPr lang="en-US" sz="2090" b="1" dirty="0" smtClean="0">
                <a:solidFill>
                  <a:srgbClr val="00FFFF"/>
                </a:solidFill>
                <a:latin typeface="Calibri" pitchFamily="34" charset="0"/>
                <a:cs typeface="Calibri" pitchFamily="34" charset="0"/>
              </a:rPr>
              <a:t>The cardiac valves are found </a:t>
            </a:r>
            <a:r>
              <a:rPr lang="en-US" sz="2090" b="1" dirty="0">
                <a:solidFill>
                  <a:srgbClr val="00FFFF"/>
                </a:solidFill>
                <a:latin typeface="Calibri" pitchFamily="34" charset="0"/>
                <a:cs typeface="Calibri" pitchFamily="34" charset="0"/>
              </a:rPr>
              <a:t>at entry &amp; exit of each </a:t>
            </a:r>
            <a:r>
              <a:rPr lang="en-US" sz="2090" b="1" dirty="0" smtClean="0">
                <a:solidFill>
                  <a:srgbClr val="00FFFF"/>
                </a:solidFill>
                <a:latin typeface="Calibri" pitchFamily="34" charset="0"/>
                <a:cs typeface="Calibri" pitchFamily="34" charset="0"/>
              </a:rPr>
              <a:t>ventricle. </a:t>
            </a:r>
            <a:endParaRPr lang="en-US" sz="2090" b="1" dirty="0">
              <a:solidFill>
                <a:srgbClr val="00FFFF"/>
              </a:solidFill>
              <a:latin typeface="Calibri" pitchFamily="34" charset="0"/>
              <a:cs typeface="Calibri" pitchFamily="34" charset="0"/>
            </a:endParaRPr>
          </a:p>
          <a:p>
            <a:pPr marL="457200" indent="-457200">
              <a:buBlip>
                <a:blip r:embed="rId3"/>
              </a:buBlip>
            </a:pPr>
            <a:r>
              <a:rPr lang="en-US" sz="2090" b="1" dirty="0" smtClean="0">
                <a:solidFill>
                  <a:srgbClr val="00FFFF"/>
                </a:solidFill>
                <a:latin typeface="Calibri" pitchFamily="34" charset="0"/>
                <a:cs typeface="Calibri" pitchFamily="34" charset="0"/>
              </a:rPr>
              <a:t>They allow </a:t>
            </a:r>
            <a:r>
              <a:rPr lang="en-US" sz="2090" b="1" dirty="0">
                <a:solidFill>
                  <a:srgbClr val="00FFFF"/>
                </a:solidFill>
                <a:latin typeface="Calibri" pitchFamily="34" charset="0"/>
                <a:cs typeface="Calibri" pitchFamily="34" charset="0"/>
              </a:rPr>
              <a:t>blood to flow in </a:t>
            </a:r>
            <a:r>
              <a:rPr lang="en-US" sz="2090" b="1" dirty="0">
                <a:solidFill>
                  <a:srgbClr val="FF0000"/>
                </a:solidFill>
                <a:latin typeface="Calibri" pitchFamily="34" charset="0"/>
                <a:cs typeface="Calibri" pitchFamily="34" charset="0"/>
              </a:rPr>
              <a:t>ONLY ONE </a:t>
            </a:r>
            <a:r>
              <a:rPr lang="en-US" sz="2090" b="1" dirty="0" smtClean="0">
                <a:solidFill>
                  <a:srgbClr val="00FFFF"/>
                </a:solidFill>
                <a:latin typeface="Calibri" pitchFamily="34" charset="0"/>
                <a:cs typeface="Calibri" pitchFamily="34" charset="0"/>
              </a:rPr>
              <a:t>direction. </a:t>
            </a:r>
            <a:endParaRPr lang="en-US" sz="2090" b="1" dirty="0">
              <a:solidFill>
                <a:srgbClr val="00FFFF"/>
              </a:solidFill>
              <a:latin typeface="Calibri" pitchFamily="34" charset="0"/>
              <a:cs typeface="Calibri" pitchFamily="34" charset="0"/>
            </a:endParaRPr>
          </a:p>
          <a:p>
            <a:pPr marL="457200" indent="-457200">
              <a:buBlip>
                <a:blip r:embed="rId3"/>
              </a:buBlip>
            </a:pPr>
            <a:r>
              <a:rPr lang="en-US" sz="2090" b="1" dirty="0">
                <a:solidFill>
                  <a:srgbClr val="00FFFF"/>
                </a:solidFill>
                <a:latin typeface="Calibri" pitchFamily="34" charset="0"/>
                <a:cs typeface="Calibri" pitchFamily="34" charset="0"/>
              </a:rPr>
              <a:t>When </a:t>
            </a:r>
            <a:r>
              <a:rPr lang="en-US" sz="2090" b="1" dirty="0" smtClean="0">
                <a:solidFill>
                  <a:srgbClr val="00FFFF"/>
                </a:solidFill>
                <a:latin typeface="Calibri" pitchFamily="34" charset="0"/>
                <a:cs typeface="Calibri" pitchFamily="34" charset="0"/>
              </a:rPr>
              <a:t>the AV valves are open</a:t>
            </a:r>
            <a:r>
              <a:rPr lang="en-US" sz="2090" b="1" dirty="0">
                <a:solidFill>
                  <a:srgbClr val="00FFFF"/>
                </a:solidFill>
                <a:latin typeface="Calibri" pitchFamily="34" charset="0"/>
                <a:cs typeface="Calibri" pitchFamily="34" charset="0"/>
              </a:rPr>
              <a:t>, semilunar </a:t>
            </a:r>
            <a:r>
              <a:rPr lang="en-US" sz="2090" b="1" dirty="0" smtClean="0">
                <a:solidFill>
                  <a:srgbClr val="00FFFF"/>
                </a:solidFill>
                <a:latin typeface="Calibri" pitchFamily="34" charset="0"/>
                <a:cs typeface="Calibri" pitchFamily="34" charset="0"/>
              </a:rPr>
              <a:t>valves are closed and the opposite is true.</a:t>
            </a:r>
            <a:endParaRPr lang="en-US" sz="2090" b="1" dirty="0">
              <a:solidFill>
                <a:srgbClr val="00FFFF"/>
              </a:solidFill>
              <a:latin typeface="Calibri" pitchFamily="34" charset="0"/>
              <a:cs typeface="Calibri" pitchFamily="34" charset="0"/>
            </a:endParaRPr>
          </a:p>
          <a:p>
            <a:pPr marL="457200" indent="-457200">
              <a:buBlip>
                <a:blip r:embed="rId3"/>
              </a:buBlip>
            </a:pPr>
            <a:r>
              <a:rPr lang="en-US" sz="2090" b="1" dirty="0">
                <a:solidFill>
                  <a:srgbClr val="00FFFF"/>
                </a:solidFill>
                <a:latin typeface="Calibri" pitchFamily="34" charset="0"/>
                <a:cs typeface="Calibri" pitchFamily="34" charset="0"/>
              </a:rPr>
              <a:t>Opening </a:t>
            </a:r>
            <a:r>
              <a:rPr lang="en-US" sz="2090" b="1" dirty="0" smtClean="0">
                <a:solidFill>
                  <a:srgbClr val="00FFFF"/>
                </a:solidFill>
                <a:latin typeface="Calibri" pitchFamily="34" charset="0"/>
                <a:cs typeface="Calibri" pitchFamily="34" charset="0"/>
              </a:rPr>
              <a:t>and closure </a:t>
            </a:r>
            <a:r>
              <a:rPr lang="en-US" sz="2090" b="1" dirty="0">
                <a:solidFill>
                  <a:srgbClr val="00FFFF"/>
                </a:solidFill>
                <a:latin typeface="Calibri" pitchFamily="34" charset="0"/>
                <a:cs typeface="Calibri" pitchFamily="34" charset="0"/>
              </a:rPr>
              <a:t>of </a:t>
            </a:r>
            <a:r>
              <a:rPr lang="en-US" sz="2090" b="1" dirty="0" smtClean="0">
                <a:solidFill>
                  <a:srgbClr val="00FFFF"/>
                </a:solidFill>
                <a:latin typeface="Calibri" pitchFamily="34" charset="0"/>
                <a:cs typeface="Calibri" pitchFamily="34" charset="0"/>
              </a:rPr>
              <a:t>the valves </a:t>
            </a:r>
            <a:r>
              <a:rPr lang="en-US" sz="2090" b="1" dirty="0">
                <a:solidFill>
                  <a:srgbClr val="00FFFF"/>
                </a:solidFill>
                <a:latin typeface="Calibri" pitchFamily="34" charset="0"/>
                <a:cs typeface="Calibri" pitchFamily="34" charset="0"/>
              </a:rPr>
              <a:t>occur as a result of pressure gradient across the </a:t>
            </a:r>
            <a:r>
              <a:rPr lang="en-US" sz="2090" b="1" dirty="0" smtClean="0">
                <a:solidFill>
                  <a:srgbClr val="00FFFF"/>
                </a:solidFill>
                <a:latin typeface="Calibri" pitchFamily="34" charset="0"/>
                <a:cs typeface="Calibri" pitchFamily="34" charset="0"/>
              </a:rPr>
              <a:t>valves.</a:t>
            </a:r>
          </a:p>
          <a:p>
            <a:endParaRPr lang="en-US" sz="2090" b="1" dirty="0">
              <a:solidFill>
                <a:srgbClr val="00FFFF"/>
              </a:solidFill>
              <a:latin typeface="Calibri" pitchFamily="34" charset="0"/>
              <a:cs typeface="Calibri" pitchFamily="34" charset="0"/>
            </a:endParaRPr>
          </a:p>
          <a:p>
            <a:pPr marL="457200" indent="-457200">
              <a:buBlip>
                <a:blip r:embed="rId3"/>
              </a:buBlip>
            </a:pPr>
            <a:r>
              <a:rPr lang="en-US" sz="2090" b="1" dirty="0" smtClean="0">
                <a:solidFill>
                  <a:srgbClr val="00FF00"/>
                </a:solidFill>
                <a:latin typeface="Calibri" pitchFamily="34" charset="0"/>
                <a:cs typeface="Calibri" pitchFamily="34" charset="0"/>
              </a:rPr>
              <a:t>The cusps of the AV valves are </a:t>
            </a:r>
            <a:r>
              <a:rPr lang="en-US" sz="2090" b="1" dirty="0">
                <a:solidFill>
                  <a:srgbClr val="00FF00"/>
                </a:solidFill>
                <a:latin typeface="Calibri" pitchFamily="34" charset="0"/>
                <a:cs typeface="Calibri" pitchFamily="34" charset="0"/>
              </a:rPr>
              <a:t>held by </a:t>
            </a:r>
            <a:r>
              <a:rPr lang="en-US" sz="2090" b="1" dirty="0" smtClean="0">
                <a:solidFill>
                  <a:srgbClr val="00FF00"/>
                </a:solidFill>
                <a:latin typeface="Calibri" pitchFamily="34" charset="0"/>
                <a:cs typeface="Calibri" pitchFamily="34" charset="0"/>
              </a:rPr>
              <a:t>the chordae </a:t>
            </a:r>
            <a:r>
              <a:rPr lang="en-US" sz="2090" b="1" dirty="0" err="1">
                <a:solidFill>
                  <a:srgbClr val="00FF00"/>
                </a:solidFill>
                <a:latin typeface="Calibri" pitchFamily="34" charset="0"/>
                <a:cs typeface="Calibri" pitchFamily="34" charset="0"/>
              </a:rPr>
              <a:t>tendinea</a:t>
            </a:r>
            <a:r>
              <a:rPr lang="en-US" sz="2090" b="1" dirty="0">
                <a:solidFill>
                  <a:srgbClr val="00FF00"/>
                </a:solidFill>
                <a:latin typeface="Calibri" pitchFamily="34" charset="0"/>
                <a:cs typeface="Calibri" pitchFamily="34" charset="0"/>
              </a:rPr>
              <a:t> to muscular projections called Papillary muscles: </a:t>
            </a:r>
          </a:p>
          <a:p>
            <a:pPr marL="914400" lvl="1" indent="-457200">
              <a:buBlip>
                <a:blip r:embed="rId3"/>
              </a:buBlip>
            </a:pPr>
            <a:r>
              <a:rPr lang="en-US" sz="2090" b="1" dirty="0">
                <a:solidFill>
                  <a:srgbClr val="FFFF00"/>
                </a:solidFill>
                <a:latin typeface="Calibri" pitchFamily="34" charset="0"/>
                <a:cs typeface="Calibri" pitchFamily="34" charset="0"/>
              </a:rPr>
              <a:t>Papillary muscles limit valve movements &amp; prevent eversion </a:t>
            </a:r>
            <a:r>
              <a:rPr lang="en-US" sz="2090" b="1" dirty="0" smtClean="0">
                <a:solidFill>
                  <a:srgbClr val="FFFF00"/>
                </a:solidFill>
                <a:latin typeface="Calibri" pitchFamily="34" charset="0"/>
                <a:cs typeface="Calibri" pitchFamily="34" charset="0"/>
              </a:rPr>
              <a:t>of the valve during ventricular systole.</a:t>
            </a:r>
            <a:endParaRPr lang="en-US" sz="2090" b="1" dirty="0">
              <a:solidFill>
                <a:srgbClr val="FFFF00"/>
              </a:solidFill>
              <a:latin typeface="Calibri" pitchFamily="34" charset="0"/>
              <a:cs typeface="Calibri" pitchFamily="34" charset="0"/>
            </a:endParaRPr>
          </a:p>
          <a:p>
            <a:pPr marL="914400" lvl="1" indent="-457200">
              <a:buBlip>
                <a:blip r:embed="rId3"/>
              </a:buBlip>
            </a:pPr>
            <a:r>
              <a:rPr lang="en-US" sz="2090" b="1" dirty="0">
                <a:solidFill>
                  <a:srgbClr val="FFFF00"/>
                </a:solidFill>
                <a:latin typeface="Calibri" pitchFamily="34" charset="0"/>
                <a:cs typeface="Calibri" pitchFamily="34" charset="0"/>
              </a:rPr>
              <a:t>Papillary muscles don’t open or close the </a:t>
            </a:r>
            <a:r>
              <a:rPr lang="en-US" sz="2090" b="1" dirty="0" smtClean="0">
                <a:solidFill>
                  <a:srgbClr val="FFFF00"/>
                </a:solidFill>
                <a:latin typeface="Calibri" pitchFamily="34" charset="0"/>
                <a:cs typeface="Calibri" pitchFamily="34" charset="0"/>
              </a:rPr>
              <a:t>valve. </a:t>
            </a:r>
            <a:endParaRPr lang="en-US" sz="2090" b="1" dirty="0">
              <a:solidFill>
                <a:srgbClr val="FFFF00"/>
              </a:solidFill>
              <a:latin typeface="Calibri" pitchFamily="34" charset="0"/>
              <a:cs typeface="Calibri"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00" y="1676400"/>
            <a:ext cx="5469255" cy="4106228"/>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2871175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55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550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5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55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550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5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39687" y="381000"/>
            <a:ext cx="10207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3200" b="1" dirty="0" smtClean="0">
                <a:solidFill>
                  <a:srgbClr val="FF0000"/>
                </a:solidFill>
                <a:latin typeface="Calibri" panose="020F0502020204030204" pitchFamily="34" charset="0"/>
              </a:rPr>
              <a:t>Pressure changes in peripheral arteries … 110-130/70-90</a:t>
            </a:r>
            <a:endParaRPr lang="en-US" altLang="en-US" sz="3200" b="1" dirty="0">
              <a:solidFill>
                <a:srgbClr val="FF0000"/>
              </a:solidFill>
              <a:latin typeface="Calibri" panose="020F0502020204030204" pitchFamily="34" charset="0"/>
            </a:endParaRPr>
          </a:p>
        </p:txBody>
      </p:sp>
      <p:pic>
        <p:nvPicPr>
          <p:cNvPr id="3076" name="Picture 4" descr="Image result for pressure changes in the peripheral art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 y="1371600"/>
            <a:ext cx="10209213" cy="35503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9100" y="4944502"/>
            <a:ext cx="9372600" cy="1569660"/>
          </a:xfrm>
          <a:prstGeom prst="rect">
            <a:avLst/>
          </a:prstGeom>
        </p:spPr>
        <p:txBody>
          <a:bodyPr wrap="square">
            <a:spAutoFit/>
          </a:bodyPr>
          <a:lstStyle/>
          <a:p>
            <a:endParaRPr lang="ar-SA" sz="2400" b="1" dirty="0">
              <a:solidFill>
                <a:srgbClr val="002060"/>
              </a:solidFill>
              <a:latin typeface="Calibri" pitchFamily="34" charset="0"/>
            </a:endParaRPr>
          </a:p>
          <a:p>
            <a:pPr marL="342900" indent="-342900">
              <a:buFont typeface="Wingdings" pitchFamily="2" charset="2"/>
              <a:buChar char="q"/>
            </a:pPr>
            <a:r>
              <a:rPr lang="en-US" sz="2400" b="1" dirty="0" smtClean="0">
                <a:solidFill>
                  <a:srgbClr val="002060"/>
                </a:solidFill>
                <a:latin typeface="Calibri" pitchFamily="34" charset="0"/>
                <a:cs typeface="Calibri" pitchFamily="34" charset="0"/>
              </a:rPr>
              <a:t>Similar </a:t>
            </a:r>
            <a:r>
              <a:rPr lang="en-US" sz="2400" b="1" dirty="0">
                <a:solidFill>
                  <a:srgbClr val="002060"/>
                </a:solidFill>
                <a:latin typeface="Calibri" pitchFamily="34" charset="0"/>
                <a:cs typeface="Calibri" pitchFamily="34" charset="0"/>
              </a:rPr>
              <a:t>to aortic pressure waves but sharper </a:t>
            </a:r>
          </a:p>
          <a:p>
            <a:pPr marL="342900" indent="-342900">
              <a:buFont typeface="Wingdings" pitchFamily="2" charset="2"/>
              <a:buChar char="q"/>
            </a:pPr>
            <a:r>
              <a:rPr lang="en-US" sz="2400" b="1" dirty="0">
                <a:solidFill>
                  <a:srgbClr val="002060"/>
                </a:solidFill>
                <a:latin typeface="Calibri" pitchFamily="34" charset="0"/>
                <a:cs typeface="Calibri" pitchFamily="34" charset="0"/>
              </a:rPr>
              <a:t>Reflects a systolic peak pressure of 110-130 mmHg &amp; a diastolic pressure of 70-90 mmHg </a:t>
            </a:r>
          </a:p>
        </p:txBody>
      </p:sp>
    </p:spTree>
    <p:extLst>
      <p:ext uri="{BB962C8B-B14F-4D97-AF65-F5344CB8AC3E}">
        <p14:creationId xmlns:p14="http://schemas.microsoft.com/office/powerpoint/2010/main" val="1112207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AutoShape 2" descr="Image result for atrial pressure wave"/>
          <p:cNvSpPr>
            <a:spLocks noChangeAspect="1" noChangeArrowheads="1"/>
          </p:cNvSpPr>
          <p:nvPr/>
        </p:nvSpPr>
        <p:spPr bwMode="auto">
          <a:xfrm>
            <a:off x="10066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 name="AutoShape 4" descr="Image result for atrial pressure wave"/>
          <p:cNvSpPr>
            <a:spLocks noChangeAspect="1" noChangeArrowheads="1"/>
          </p:cNvSpPr>
          <p:nvPr/>
        </p:nvSpPr>
        <p:spPr bwMode="auto">
          <a:xfrm>
            <a:off x="10218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AutoShape 6" descr="Image result for atrial pressure wave"/>
          <p:cNvSpPr>
            <a:spLocks noChangeAspect="1" noChangeArrowheads="1"/>
          </p:cNvSpPr>
          <p:nvPr/>
        </p:nvSpPr>
        <p:spPr bwMode="auto">
          <a:xfrm>
            <a:off x="10371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100" y="2286000"/>
            <a:ext cx="6000750" cy="3048000"/>
          </a:xfrm>
          <a:prstGeom prst="rect">
            <a:avLst/>
          </a:prstGeom>
        </p:spPr>
      </p:pic>
      <p:sp>
        <p:nvSpPr>
          <p:cNvPr id="9" name="Rectangle 8"/>
          <p:cNvSpPr/>
          <p:nvPr/>
        </p:nvSpPr>
        <p:spPr>
          <a:xfrm>
            <a:off x="192087" y="1114485"/>
            <a:ext cx="4646613" cy="4893647"/>
          </a:xfrm>
          <a:prstGeom prst="rect">
            <a:avLst/>
          </a:prstGeom>
        </p:spPr>
        <p:txBody>
          <a:bodyPr wrap="square">
            <a:spAutoFit/>
          </a:bodyPr>
          <a:lstStyle/>
          <a:p>
            <a:pPr marL="342900" indent="-342900">
              <a:buFont typeface="Wingdings" pitchFamily="2" charset="2"/>
              <a:buChar char="q"/>
            </a:pPr>
            <a:endParaRPr lang="ar-SA" sz="2400" dirty="0">
              <a:solidFill>
                <a:srgbClr val="002060"/>
              </a:solidFill>
              <a:latin typeface="Calibri" pitchFamily="34" charset="0"/>
            </a:endParaRPr>
          </a:p>
          <a:p>
            <a:pPr marL="342900" indent="-342900">
              <a:buFont typeface="Wingdings" pitchFamily="2" charset="2"/>
              <a:buChar char="q"/>
            </a:pPr>
            <a:r>
              <a:rPr lang="en-US" sz="2400" b="1" dirty="0" smtClean="0">
                <a:solidFill>
                  <a:srgbClr val="002060"/>
                </a:solidFill>
                <a:latin typeface="Calibri" pitchFamily="34" charset="0"/>
                <a:cs typeface="Calibri" pitchFamily="34" charset="0"/>
              </a:rPr>
              <a:t>3 </a:t>
            </a:r>
            <a:r>
              <a:rPr lang="en-US" sz="2400" b="1" dirty="0">
                <a:solidFill>
                  <a:srgbClr val="002060"/>
                </a:solidFill>
                <a:latin typeface="Calibri" pitchFamily="34" charset="0"/>
                <a:cs typeface="Calibri" pitchFamily="34" charset="0"/>
              </a:rPr>
              <a:t>upward </a:t>
            </a:r>
            <a:r>
              <a:rPr lang="en-US" sz="2400" b="1" dirty="0" smtClean="0">
                <a:solidFill>
                  <a:srgbClr val="002060"/>
                </a:solidFill>
                <a:latin typeface="Calibri" pitchFamily="34" charset="0"/>
                <a:cs typeface="Calibri" pitchFamily="34" charset="0"/>
              </a:rPr>
              <a:t>deflections (waves):</a:t>
            </a:r>
          </a:p>
          <a:p>
            <a:pPr marL="800100" lvl="1" indent="-342900">
              <a:buFont typeface="Wingdings" pitchFamily="2" charset="2"/>
              <a:buChar char="q"/>
            </a:pPr>
            <a:r>
              <a:rPr lang="en-US" sz="2400" b="1" dirty="0" smtClean="0">
                <a:solidFill>
                  <a:srgbClr val="002060"/>
                </a:solidFill>
                <a:latin typeface="Calibri" pitchFamily="34" charset="0"/>
                <a:cs typeface="Calibri" pitchFamily="34" charset="0"/>
              </a:rPr>
              <a:t>a</a:t>
            </a:r>
            <a:r>
              <a:rPr lang="en-US" sz="2400" b="1" dirty="0">
                <a:solidFill>
                  <a:srgbClr val="002060"/>
                </a:solidFill>
                <a:latin typeface="Calibri" pitchFamily="34" charset="0"/>
                <a:cs typeface="Calibri" pitchFamily="34" charset="0"/>
              </a:rPr>
              <a:t>, c, &amp; </a:t>
            </a:r>
            <a:r>
              <a:rPr lang="en-US" sz="2400" b="1" dirty="0" smtClean="0">
                <a:solidFill>
                  <a:srgbClr val="002060"/>
                </a:solidFill>
                <a:latin typeface="Calibri" pitchFamily="34" charset="0"/>
                <a:cs typeface="Calibri" pitchFamily="34" charset="0"/>
              </a:rPr>
              <a:t>v waves </a:t>
            </a:r>
            <a:endParaRPr lang="en-US" sz="2400" dirty="0">
              <a:solidFill>
                <a:srgbClr val="002060"/>
              </a:solidFill>
              <a:latin typeface="Calibri" pitchFamily="34" charset="0"/>
              <a:cs typeface="Calibri" pitchFamily="34" charset="0"/>
            </a:endParaRPr>
          </a:p>
          <a:p>
            <a:pPr marL="800100" lvl="1" indent="-342900">
              <a:buFont typeface="Wingdings" pitchFamily="2" charset="2"/>
              <a:buChar char="q"/>
            </a:pPr>
            <a:r>
              <a:rPr lang="en-US" sz="2400" dirty="0" smtClean="0">
                <a:solidFill>
                  <a:srgbClr val="002060"/>
                </a:solidFill>
                <a:latin typeface="Calibri" pitchFamily="34" charset="0"/>
                <a:cs typeface="Calibri" pitchFamily="34" charset="0"/>
              </a:rPr>
              <a:t>2 </a:t>
            </a:r>
            <a:r>
              <a:rPr lang="en-US" sz="2400" dirty="0">
                <a:solidFill>
                  <a:srgbClr val="002060"/>
                </a:solidFill>
                <a:latin typeface="Calibri" pitchFamily="34" charset="0"/>
                <a:cs typeface="Calibri" pitchFamily="34" charset="0"/>
              </a:rPr>
              <a:t>components in each wave: +</a:t>
            </a:r>
            <a:r>
              <a:rPr lang="en-US" sz="2400" dirty="0" err="1">
                <a:solidFill>
                  <a:srgbClr val="002060"/>
                </a:solidFill>
                <a:latin typeface="Calibri" pitchFamily="34" charset="0"/>
                <a:cs typeface="Calibri" pitchFamily="34" charset="0"/>
              </a:rPr>
              <a:t>ve</a:t>
            </a:r>
            <a:r>
              <a:rPr lang="en-US" sz="2400" dirty="0">
                <a:solidFill>
                  <a:srgbClr val="002060"/>
                </a:solidFill>
                <a:latin typeface="Calibri" pitchFamily="34" charset="0"/>
                <a:cs typeface="Calibri" pitchFamily="34" charset="0"/>
              </a:rPr>
              <a:t> </a:t>
            </a:r>
            <a:r>
              <a:rPr lang="en-US" sz="2400" dirty="0" smtClean="0">
                <a:solidFill>
                  <a:srgbClr val="002060"/>
                </a:solidFill>
                <a:latin typeface="Calibri" pitchFamily="34" charset="0"/>
                <a:cs typeface="Calibri" pitchFamily="34" charset="0"/>
              </a:rPr>
              <a:t>(</a:t>
            </a:r>
            <a:r>
              <a:rPr lang="en-US" sz="2400" dirty="0" smtClean="0">
                <a:solidFill>
                  <a:srgbClr val="002060"/>
                </a:solidFill>
                <a:latin typeface="Calibri"/>
                <a:cs typeface="Calibri"/>
              </a:rPr>
              <a:t>↑</a:t>
            </a:r>
            <a:r>
              <a:rPr lang="en-US" sz="2400" dirty="0" smtClean="0">
                <a:solidFill>
                  <a:srgbClr val="002060"/>
                </a:solidFill>
                <a:latin typeface="Calibri" pitchFamily="34" charset="0"/>
                <a:cs typeface="Calibri" pitchFamily="34" charset="0"/>
              </a:rPr>
              <a:t> pressure), </a:t>
            </a:r>
            <a:r>
              <a:rPr lang="en-US" sz="2400" dirty="0">
                <a:solidFill>
                  <a:srgbClr val="002060"/>
                </a:solidFill>
                <a:latin typeface="Calibri" pitchFamily="34" charset="0"/>
                <a:cs typeface="Calibri" pitchFamily="34" charset="0"/>
              </a:rPr>
              <a:t>-</a:t>
            </a:r>
            <a:r>
              <a:rPr lang="en-US" sz="2400" dirty="0" err="1">
                <a:solidFill>
                  <a:srgbClr val="002060"/>
                </a:solidFill>
                <a:latin typeface="Calibri" pitchFamily="34" charset="0"/>
                <a:cs typeface="Calibri" pitchFamily="34" charset="0"/>
              </a:rPr>
              <a:t>ve</a:t>
            </a:r>
            <a:r>
              <a:rPr lang="en-US" sz="2400" dirty="0">
                <a:solidFill>
                  <a:srgbClr val="002060"/>
                </a:solidFill>
                <a:latin typeface="Calibri" pitchFamily="34" charset="0"/>
                <a:cs typeface="Calibri" pitchFamily="34" charset="0"/>
              </a:rPr>
              <a:t> </a:t>
            </a:r>
            <a:r>
              <a:rPr lang="en-US" sz="2400" dirty="0" smtClean="0">
                <a:solidFill>
                  <a:srgbClr val="002060"/>
                </a:solidFill>
                <a:latin typeface="Calibri" pitchFamily="34" charset="0"/>
                <a:cs typeface="Calibri" pitchFamily="34" charset="0"/>
              </a:rPr>
              <a:t>(</a:t>
            </a:r>
            <a:r>
              <a:rPr lang="en-US" sz="2400" dirty="0" smtClean="0">
                <a:solidFill>
                  <a:srgbClr val="002060"/>
                </a:solidFill>
                <a:latin typeface="Calibri"/>
                <a:cs typeface="Calibri"/>
              </a:rPr>
              <a:t>↓</a:t>
            </a:r>
            <a:r>
              <a:rPr lang="en-US" sz="2400" dirty="0" smtClean="0">
                <a:solidFill>
                  <a:srgbClr val="002060"/>
                </a:solidFill>
                <a:latin typeface="Calibri" pitchFamily="34" charset="0"/>
                <a:cs typeface="Calibri" pitchFamily="34" charset="0"/>
              </a:rPr>
              <a:t> pressure) </a:t>
            </a:r>
            <a:endParaRPr lang="en-US" sz="2400" dirty="0">
              <a:solidFill>
                <a:srgbClr val="002060"/>
              </a:solidFill>
              <a:latin typeface="Calibri" pitchFamily="34" charset="0"/>
              <a:cs typeface="Calibri" pitchFamily="34" charset="0"/>
            </a:endParaRPr>
          </a:p>
          <a:p>
            <a:pPr marL="342900" indent="-342900">
              <a:buFont typeface="Wingdings" pitchFamily="2" charset="2"/>
              <a:buChar char="q"/>
            </a:pPr>
            <a:endParaRPr lang="en-US" sz="2400" dirty="0">
              <a:solidFill>
                <a:srgbClr val="002060"/>
              </a:solidFill>
              <a:latin typeface="Calibri" pitchFamily="34" charset="0"/>
              <a:cs typeface="Calibri" pitchFamily="34" charset="0"/>
            </a:endParaRPr>
          </a:p>
          <a:p>
            <a:pPr marL="342900" indent="-342900">
              <a:buFont typeface="Wingdings" pitchFamily="2" charset="2"/>
              <a:buChar char="q"/>
            </a:pPr>
            <a:r>
              <a:rPr lang="en-US" sz="2400" b="1" dirty="0" smtClean="0">
                <a:solidFill>
                  <a:srgbClr val="002060"/>
                </a:solidFill>
                <a:latin typeface="Calibri" pitchFamily="34" charset="0"/>
                <a:cs typeface="Calibri" pitchFamily="34" charset="0"/>
              </a:rPr>
              <a:t>2 </a:t>
            </a:r>
            <a:r>
              <a:rPr lang="en-US" sz="2400" b="1" dirty="0">
                <a:solidFill>
                  <a:srgbClr val="002060"/>
                </a:solidFill>
                <a:latin typeface="Calibri" pitchFamily="34" charset="0"/>
                <a:cs typeface="Calibri" pitchFamily="34" charset="0"/>
              </a:rPr>
              <a:t>downward </a:t>
            </a:r>
            <a:r>
              <a:rPr lang="en-US" sz="2400" b="1" dirty="0" smtClean="0">
                <a:solidFill>
                  <a:srgbClr val="002060"/>
                </a:solidFill>
                <a:latin typeface="Calibri" pitchFamily="34" charset="0"/>
                <a:cs typeface="Calibri" pitchFamily="34" charset="0"/>
              </a:rPr>
              <a:t>deflection (waves):</a:t>
            </a:r>
          </a:p>
          <a:p>
            <a:pPr marL="800100" lvl="1" indent="-342900">
              <a:buFont typeface="Wingdings" pitchFamily="2" charset="2"/>
              <a:buChar char="q"/>
            </a:pPr>
            <a:r>
              <a:rPr lang="en-US" sz="2400" b="1" dirty="0" smtClean="0">
                <a:solidFill>
                  <a:srgbClr val="002060"/>
                </a:solidFill>
                <a:latin typeface="Calibri" pitchFamily="34" charset="0"/>
                <a:cs typeface="Calibri" pitchFamily="34" charset="0"/>
              </a:rPr>
              <a:t>x </a:t>
            </a:r>
            <a:r>
              <a:rPr lang="en-US" sz="2400" b="1" dirty="0">
                <a:solidFill>
                  <a:srgbClr val="002060"/>
                </a:solidFill>
                <a:latin typeface="Calibri" pitchFamily="34" charset="0"/>
                <a:cs typeface="Calibri" pitchFamily="34" charset="0"/>
              </a:rPr>
              <a:t>&amp; </a:t>
            </a:r>
            <a:r>
              <a:rPr lang="en-US" sz="2400" b="1" dirty="0" smtClean="0">
                <a:solidFill>
                  <a:srgbClr val="002060"/>
                </a:solidFill>
                <a:latin typeface="Calibri" pitchFamily="34" charset="0"/>
                <a:cs typeface="Calibri" pitchFamily="34" charset="0"/>
              </a:rPr>
              <a:t>y waves </a:t>
            </a:r>
            <a:endParaRPr lang="en-US" sz="2400" dirty="0">
              <a:solidFill>
                <a:srgbClr val="002060"/>
              </a:solidFill>
              <a:latin typeface="Calibri" pitchFamily="34" charset="0"/>
              <a:cs typeface="Calibri" pitchFamily="34" charset="0"/>
            </a:endParaRPr>
          </a:p>
          <a:p>
            <a:pPr marL="342900" indent="-342900">
              <a:buFont typeface="Wingdings" pitchFamily="2" charset="2"/>
              <a:buChar char="q"/>
            </a:pPr>
            <a:endParaRPr lang="en-US" sz="2400" dirty="0" smtClean="0">
              <a:solidFill>
                <a:srgbClr val="002060"/>
              </a:solidFill>
              <a:latin typeface="Calibri" pitchFamily="34" charset="0"/>
              <a:cs typeface="Calibri" pitchFamily="34" charset="0"/>
            </a:endParaRPr>
          </a:p>
          <a:p>
            <a:pPr marL="342900" indent="-342900">
              <a:buFont typeface="Wingdings" pitchFamily="2" charset="2"/>
              <a:buChar char="q"/>
            </a:pPr>
            <a:endParaRPr lang="en-US" sz="2400" dirty="0">
              <a:solidFill>
                <a:srgbClr val="002060"/>
              </a:solidFill>
              <a:latin typeface="Calibri" pitchFamily="34" charset="0"/>
              <a:cs typeface="Calibri" pitchFamily="34" charset="0"/>
            </a:endParaRPr>
          </a:p>
          <a:p>
            <a:pPr marL="342900" indent="-342900">
              <a:buFont typeface="Wingdings" pitchFamily="2" charset="2"/>
              <a:buChar char="q"/>
            </a:pPr>
            <a:r>
              <a:rPr lang="en-US" sz="2400" dirty="0" smtClean="0">
                <a:solidFill>
                  <a:srgbClr val="002060"/>
                </a:solidFill>
                <a:latin typeface="Calibri" pitchFamily="34" charset="0"/>
                <a:cs typeface="Calibri" pitchFamily="34" charset="0"/>
              </a:rPr>
              <a:t>The </a:t>
            </a:r>
            <a:r>
              <a:rPr lang="en-US" sz="2400" dirty="0">
                <a:solidFill>
                  <a:srgbClr val="002060"/>
                </a:solidFill>
                <a:latin typeface="Calibri" pitchFamily="34" charset="0"/>
                <a:cs typeface="Calibri" pitchFamily="34" charset="0"/>
              </a:rPr>
              <a:t>3 wave (a, c, &amp; v) are equal to ONE cardiac cycle = 0.8 sec </a:t>
            </a:r>
          </a:p>
        </p:txBody>
      </p:sp>
      <p:sp>
        <p:nvSpPr>
          <p:cNvPr id="17411" name="Text Box 3"/>
          <p:cNvSpPr txBox="1">
            <a:spLocks noChangeArrowheads="1"/>
          </p:cNvSpPr>
          <p:nvPr/>
        </p:nvSpPr>
        <p:spPr bwMode="auto">
          <a:xfrm>
            <a:off x="39687" y="76200"/>
            <a:ext cx="10207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4000" b="1" dirty="0" smtClean="0">
                <a:solidFill>
                  <a:srgbClr val="FF0000"/>
                </a:solidFill>
                <a:latin typeface="Calibri" panose="020F0502020204030204" pitchFamily="34" charset="0"/>
              </a:rPr>
              <a:t>Atrial pressure changes during the cardiac cycle</a:t>
            </a:r>
            <a:endParaRPr lang="en-US" altLang="en-US" sz="40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96126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AutoShape 2" descr="Image result for atrial pressure wave"/>
          <p:cNvSpPr>
            <a:spLocks noChangeAspect="1" noChangeArrowheads="1"/>
          </p:cNvSpPr>
          <p:nvPr/>
        </p:nvSpPr>
        <p:spPr bwMode="auto">
          <a:xfrm>
            <a:off x="10066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 name="AutoShape 4" descr="Image result for atrial pressure wave"/>
          <p:cNvSpPr>
            <a:spLocks noChangeAspect="1" noChangeArrowheads="1"/>
          </p:cNvSpPr>
          <p:nvPr/>
        </p:nvSpPr>
        <p:spPr bwMode="auto">
          <a:xfrm>
            <a:off x="10218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AutoShape 6" descr="Image result for atrial pressure wave"/>
          <p:cNvSpPr>
            <a:spLocks noChangeAspect="1" noChangeArrowheads="1"/>
          </p:cNvSpPr>
          <p:nvPr/>
        </p:nvSpPr>
        <p:spPr bwMode="auto">
          <a:xfrm>
            <a:off x="10371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525" y="609600"/>
            <a:ext cx="3000375" cy="1524000"/>
          </a:xfrm>
          <a:prstGeom prst="rect">
            <a:avLst/>
          </a:prstGeom>
        </p:spPr>
      </p:pic>
      <p:sp>
        <p:nvSpPr>
          <p:cNvPr id="9" name="Rectangle 8"/>
          <p:cNvSpPr/>
          <p:nvPr/>
        </p:nvSpPr>
        <p:spPr>
          <a:xfrm>
            <a:off x="192087" y="997089"/>
            <a:ext cx="8075613" cy="5632311"/>
          </a:xfrm>
          <a:prstGeom prst="rect">
            <a:avLst/>
          </a:prstGeom>
        </p:spPr>
        <p:txBody>
          <a:bodyPr wrap="square">
            <a:spAutoFit/>
          </a:bodyPr>
          <a:lstStyle/>
          <a:p>
            <a:pPr marL="342900" indent="-342900">
              <a:buFont typeface="Wingdings" pitchFamily="2" charset="2"/>
              <a:buChar char="q"/>
            </a:pPr>
            <a:r>
              <a:rPr lang="en-US" b="1" dirty="0" smtClean="0">
                <a:solidFill>
                  <a:srgbClr val="002060"/>
                </a:solidFill>
                <a:latin typeface="Calibri" pitchFamily="34" charset="0"/>
                <a:cs typeface="Calibri" pitchFamily="34" charset="0"/>
              </a:rPr>
              <a:t>‘</a:t>
            </a:r>
            <a:r>
              <a:rPr lang="en-US" b="1" dirty="0">
                <a:solidFill>
                  <a:srgbClr val="002060"/>
                </a:solidFill>
                <a:latin typeface="Calibri" pitchFamily="34" charset="0"/>
                <a:cs typeface="Calibri" pitchFamily="34" charset="0"/>
              </a:rPr>
              <a:t>a’ wave: </a:t>
            </a:r>
            <a:r>
              <a:rPr lang="en-US" b="1" dirty="0" smtClean="0">
                <a:solidFill>
                  <a:srgbClr val="002060"/>
                </a:solidFill>
                <a:latin typeface="Calibri" pitchFamily="34" charset="0"/>
                <a:cs typeface="Calibri" pitchFamily="34" charset="0"/>
              </a:rPr>
              <a:t>Atrial </a:t>
            </a:r>
            <a:r>
              <a:rPr lang="en-US" b="1" dirty="0">
                <a:solidFill>
                  <a:srgbClr val="002060"/>
                </a:solidFill>
                <a:latin typeface="Calibri" pitchFamily="34" charset="0"/>
                <a:cs typeface="Calibri" pitchFamily="34" charset="0"/>
              </a:rPr>
              <a:t>systole: ↑ atrial pressure during atrial contraction </a:t>
            </a:r>
            <a:endParaRPr lang="en-US" b="1" dirty="0" smtClean="0">
              <a:solidFill>
                <a:srgbClr val="002060"/>
              </a:solidFill>
              <a:latin typeface="Calibri" pitchFamily="34" charset="0"/>
              <a:cs typeface="Calibri" pitchFamily="34" charset="0"/>
            </a:endParaRPr>
          </a:p>
          <a:p>
            <a:endParaRPr lang="en-US" b="1" dirty="0">
              <a:solidFill>
                <a:srgbClr val="002060"/>
              </a:solidFill>
              <a:latin typeface="Calibri" pitchFamily="34" charset="0"/>
              <a:cs typeface="Calibri" pitchFamily="34" charset="0"/>
            </a:endParaRPr>
          </a:p>
          <a:p>
            <a:pPr marL="342900" indent="-342900">
              <a:buFont typeface="Wingdings" pitchFamily="2" charset="2"/>
              <a:buChar char="q"/>
            </a:pPr>
            <a:r>
              <a:rPr lang="en-US" b="1" dirty="0">
                <a:solidFill>
                  <a:srgbClr val="002060"/>
                </a:solidFill>
                <a:latin typeface="Calibri" pitchFamily="34" charset="0"/>
                <a:cs typeface="Calibri" pitchFamily="34" charset="0"/>
              </a:rPr>
              <a:t>‘c’ wave: Ventricular systole </a:t>
            </a:r>
          </a:p>
          <a:p>
            <a:pPr marL="1257300" lvl="2" indent="-342900">
              <a:buFont typeface="Wingdings" pitchFamily="2" charset="2"/>
              <a:buChar char="q"/>
            </a:pPr>
            <a:r>
              <a:rPr lang="en-US" b="1" dirty="0" smtClean="0">
                <a:solidFill>
                  <a:srgbClr val="002060"/>
                </a:solidFill>
                <a:latin typeface="Calibri" pitchFamily="34" charset="0"/>
                <a:cs typeface="Calibri" pitchFamily="34" charset="0"/>
              </a:rPr>
              <a:t>+</a:t>
            </a:r>
            <a:r>
              <a:rPr lang="en-US" b="1" dirty="0" err="1" smtClean="0">
                <a:solidFill>
                  <a:srgbClr val="002060"/>
                </a:solidFill>
                <a:latin typeface="Calibri" pitchFamily="34" charset="0"/>
                <a:cs typeface="Calibri" pitchFamily="34" charset="0"/>
              </a:rPr>
              <a:t>ve</a:t>
            </a:r>
            <a:r>
              <a:rPr lang="en-US" b="1" dirty="0" smtClean="0">
                <a:solidFill>
                  <a:srgbClr val="002060"/>
                </a:solidFill>
                <a:latin typeface="Calibri" pitchFamily="34" charset="0"/>
                <a:cs typeface="Calibri" pitchFamily="34" charset="0"/>
              </a:rPr>
              <a:t> </a:t>
            </a:r>
            <a:r>
              <a:rPr lang="en-US" b="1" dirty="0" smtClean="0">
                <a:solidFill>
                  <a:srgbClr val="002060"/>
                </a:solidFill>
                <a:latin typeface="Calibri"/>
                <a:cs typeface="Calibri"/>
              </a:rPr>
              <a:t>as a result of</a:t>
            </a:r>
            <a:r>
              <a:rPr lang="en-US" b="1" dirty="0" smtClean="0">
                <a:solidFill>
                  <a:srgbClr val="002060"/>
                </a:solidFill>
                <a:latin typeface="Calibri" pitchFamily="34" charset="0"/>
                <a:cs typeface="Calibri" pitchFamily="34" charset="0"/>
              </a:rPr>
              <a:t> </a:t>
            </a:r>
            <a:r>
              <a:rPr lang="en-US" b="1" dirty="0">
                <a:solidFill>
                  <a:srgbClr val="002060"/>
                </a:solidFill>
                <a:latin typeface="Calibri" pitchFamily="34" charset="0"/>
                <a:cs typeface="Calibri" pitchFamily="34" charset="0"/>
              </a:rPr>
              <a:t>bulging of AV valve into the atria during ‘</a:t>
            </a:r>
            <a:r>
              <a:rPr lang="en-US" b="1" dirty="0" err="1">
                <a:solidFill>
                  <a:srgbClr val="002060"/>
                </a:solidFill>
                <a:latin typeface="Calibri" pitchFamily="34" charset="0"/>
                <a:cs typeface="Calibri" pitchFamily="34" charset="0"/>
              </a:rPr>
              <a:t>isovolumetric</a:t>
            </a:r>
            <a:r>
              <a:rPr lang="en-US" b="1" dirty="0">
                <a:solidFill>
                  <a:srgbClr val="002060"/>
                </a:solidFill>
                <a:latin typeface="Calibri" pitchFamily="34" charset="0"/>
                <a:cs typeface="Calibri" pitchFamily="34" charset="0"/>
              </a:rPr>
              <a:t> </a:t>
            </a:r>
            <a:r>
              <a:rPr lang="en-US" b="1" dirty="0" smtClean="0">
                <a:solidFill>
                  <a:srgbClr val="002060"/>
                </a:solidFill>
                <a:latin typeface="Calibri" pitchFamily="34" charset="0"/>
                <a:cs typeface="Calibri" pitchFamily="34" charset="0"/>
              </a:rPr>
              <a:t>contraction </a:t>
            </a:r>
            <a:r>
              <a:rPr lang="en-US" b="1" dirty="0">
                <a:solidFill>
                  <a:srgbClr val="002060"/>
                </a:solidFill>
                <a:latin typeface="Calibri" pitchFamily="34" charset="0"/>
                <a:cs typeface="Calibri" pitchFamily="34" charset="0"/>
              </a:rPr>
              <a:t>phase’ </a:t>
            </a:r>
          </a:p>
          <a:p>
            <a:pPr marL="1257300" lvl="2" indent="-342900">
              <a:buFont typeface="Wingdings" pitchFamily="2" charset="2"/>
              <a:buChar char="q"/>
            </a:pPr>
            <a:r>
              <a:rPr lang="en-US" b="1" dirty="0" smtClean="0">
                <a:solidFill>
                  <a:srgbClr val="002060"/>
                </a:solidFill>
                <a:latin typeface="Calibri" pitchFamily="34" charset="0"/>
                <a:cs typeface="Calibri" pitchFamily="34" charset="0"/>
              </a:rPr>
              <a:t> </a:t>
            </a:r>
            <a:r>
              <a:rPr lang="en-US" b="1" dirty="0">
                <a:solidFill>
                  <a:srgbClr val="002060"/>
                </a:solidFill>
                <a:latin typeface="Calibri" pitchFamily="34" charset="0"/>
                <a:cs typeface="Calibri" pitchFamily="34" charset="0"/>
              </a:rPr>
              <a:t>-</a:t>
            </a:r>
            <a:r>
              <a:rPr lang="en-US" b="1" dirty="0" err="1">
                <a:solidFill>
                  <a:srgbClr val="002060"/>
                </a:solidFill>
                <a:latin typeface="Calibri" pitchFamily="34" charset="0"/>
                <a:cs typeface="Calibri" pitchFamily="34" charset="0"/>
              </a:rPr>
              <a:t>ve</a:t>
            </a:r>
            <a:r>
              <a:rPr lang="en-US" b="1" dirty="0">
                <a:solidFill>
                  <a:srgbClr val="002060"/>
                </a:solidFill>
                <a:latin typeface="Calibri" pitchFamily="34" charset="0"/>
                <a:cs typeface="Calibri" pitchFamily="34" charset="0"/>
              </a:rPr>
              <a:t> </a:t>
            </a:r>
            <a:r>
              <a:rPr lang="en-US" b="1" dirty="0" smtClean="0">
                <a:solidFill>
                  <a:srgbClr val="002060"/>
                </a:solidFill>
                <a:latin typeface="Calibri" pitchFamily="34" charset="0"/>
                <a:cs typeface="Calibri" pitchFamily="34" charset="0"/>
              </a:rPr>
              <a:t>as a result of </a:t>
            </a:r>
            <a:r>
              <a:rPr lang="en-US" b="1" dirty="0">
                <a:solidFill>
                  <a:srgbClr val="002060"/>
                </a:solidFill>
                <a:latin typeface="Calibri" pitchFamily="34" charset="0"/>
                <a:cs typeface="Calibri" pitchFamily="34" charset="0"/>
              </a:rPr>
              <a:t>pulling of the atrial muscle &amp; AV cusps down during ‘rapid </a:t>
            </a:r>
            <a:r>
              <a:rPr lang="en-US" b="1" dirty="0" smtClean="0">
                <a:solidFill>
                  <a:srgbClr val="002060"/>
                </a:solidFill>
                <a:latin typeface="Calibri" pitchFamily="34" charset="0"/>
                <a:cs typeface="Calibri" pitchFamily="34" charset="0"/>
              </a:rPr>
              <a:t> ejection </a:t>
            </a:r>
            <a:r>
              <a:rPr lang="en-US" b="1" dirty="0">
                <a:solidFill>
                  <a:srgbClr val="002060"/>
                </a:solidFill>
                <a:latin typeface="Calibri" pitchFamily="34" charset="0"/>
                <a:cs typeface="Calibri" pitchFamily="34" charset="0"/>
              </a:rPr>
              <a:t>phase’, resulting in </a:t>
            </a:r>
            <a:r>
              <a:rPr lang="en-US" b="1" dirty="0" smtClean="0">
                <a:solidFill>
                  <a:srgbClr val="002060"/>
                </a:solidFill>
                <a:latin typeface="Calibri"/>
                <a:cs typeface="Calibri"/>
              </a:rPr>
              <a:t>↓</a:t>
            </a:r>
            <a:r>
              <a:rPr lang="en-US" b="1" dirty="0" smtClean="0">
                <a:solidFill>
                  <a:srgbClr val="002060"/>
                </a:solidFill>
                <a:latin typeface="Calibri" pitchFamily="34" charset="0"/>
                <a:cs typeface="Calibri" pitchFamily="34" charset="0"/>
              </a:rPr>
              <a:t> </a:t>
            </a:r>
            <a:r>
              <a:rPr lang="en-US" b="1" dirty="0">
                <a:solidFill>
                  <a:srgbClr val="002060"/>
                </a:solidFill>
                <a:latin typeface="Calibri" pitchFamily="34" charset="0"/>
                <a:cs typeface="Calibri" pitchFamily="34" charset="0"/>
              </a:rPr>
              <a:t>atrial pressure </a:t>
            </a:r>
            <a:endParaRPr lang="en-US" b="1" dirty="0" smtClean="0">
              <a:solidFill>
                <a:srgbClr val="002060"/>
              </a:solidFill>
              <a:latin typeface="Calibri" pitchFamily="34" charset="0"/>
              <a:cs typeface="Calibri" pitchFamily="34" charset="0"/>
            </a:endParaRPr>
          </a:p>
          <a:p>
            <a:pPr lvl="2"/>
            <a:endParaRPr lang="en-US" b="1" dirty="0">
              <a:solidFill>
                <a:srgbClr val="002060"/>
              </a:solidFill>
              <a:latin typeface="Calibri" pitchFamily="34" charset="0"/>
              <a:cs typeface="Calibri" pitchFamily="34" charset="0"/>
            </a:endParaRPr>
          </a:p>
          <a:p>
            <a:pPr marL="342900" indent="-342900">
              <a:buFont typeface="Wingdings" pitchFamily="2" charset="2"/>
              <a:buChar char="q"/>
            </a:pPr>
            <a:r>
              <a:rPr lang="en-US" b="1" dirty="0">
                <a:solidFill>
                  <a:srgbClr val="002060"/>
                </a:solidFill>
                <a:latin typeface="Calibri" pitchFamily="34" charset="0"/>
                <a:cs typeface="Calibri" pitchFamily="34" charset="0"/>
              </a:rPr>
              <a:t>‘v’ wave: Atrial diastole or </a:t>
            </a:r>
            <a:r>
              <a:rPr lang="en-US" b="1" dirty="0" smtClean="0">
                <a:solidFill>
                  <a:srgbClr val="002060"/>
                </a:solidFill>
                <a:latin typeface="Calibri"/>
                <a:cs typeface="Calibri"/>
              </a:rPr>
              <a:t>↑</a:t>
            </a:r>
            <a:r>
              <a:rPr lang="en-US" b="1" dirty="0" smtClean="0">
                <a:solidFill>
                  <a:srgbClr val="002060"/>
                </a:solidFill>
                <a:latin typeface="Calibri" pitchFamily="34" charset="0"/>
                <a:cs typeface="Calibri" pitchFamily="34" charset="0"/>
              </a:rPr>
              <a:t> </a:t>
            </a:r>
            <a:r>
              <a:rPr lang="en-US" b="1" dirty="0">
                <a:solidFill>
                  <a:srgbClr val="002060"/>
                </a:solidFill>
                <a:latin typeface="Calibri" pitchFamily="34" charset="0"/>
                <a:cs typeface="Calibri" pitchFamily="34" charset="0"/>
              </a:rPr>
              <a:t>venous return (VR) </a:t>
            </a:r>
          </a:p>
          <a:p>
            <a:pPr marL="1257300" lvl="2" indent="-342900">
              <a:buFont typeface="Wingdings" pitchFamily="2" charset="2"/>
              <a:buChar char="q"/>
            </a:pPr>
            <a:r>
              <a:rPr lang="en-US" b="1" dirty="0" smtClean="0">
                <a:solidFill>
                  <a:srgbClr val="002060"/>
                </a:solidFill>
                <a:latin typeface="Calibri" pitchFamily="34" charset="0"/>
                <a:cs typeface="Calibri" pitchFamily="34" charset="0"/>
              </a:rPr>
              <a:t>+</a:t>
            </a:r>
            <a:r>
              <a:rPr lang="en-US" b="1" dirty="0" err="1" smtClean="0">
                <a:solidFill>
                  <a:srgbClr val="002060"/>
                </a:solidFill>
                <a:latin typeface="Calibri" pitchFamily="34" charset="0"/>
                <a:cs typeface="Calibri" pitchFamily="34" charset="0"/>
              </a:rPr>
              <a:t>ve</a:t>
            </a:r>
            <a:r>
              <a:rPr lang="en-US" b="1" dirty="0" smtClean="0">
                <a:solidFill>
                  <a:srgbClr val="002060"/>
                </a:solidFill>
                <a:latin typeface="Calibri" pitchFamily="34" charset="0"/>
                <a:cs typeface="Calibri" pitchFamily="34" charset="0"/>
              </a:rPr>
              <a:t>: atrial </a:t>
            </a:r>
            <a:r>
              <a:rPr lang="en-US" b="1" dirty="0">
                <a:solidFill>
                  <a:srgbClr val="002060"/>
                </a:solidFill>
                <a:latin typeface="Calibri" pitchFamily="34" charset="0"/>
                <a:cs typeface="Calibri" pitchFamily="34" charset="0"/>
              </a:rPr>
              <a:t>pressure </a:t>
            </a:r>
            <a:r>
              <a:rPr lang="en-US" b="1" dirty="0" smtClean="0">
                <a:solidFill>
                  <a:srgbClr val="002060"/>
                </a:solidFill>
                <a:latin typeface="Calibri"/>
                <a:cs typeface="Calibri"/>
              </a:rPr>
              <a:t>↑</a:t>
            </a:r>
            <a:r>
              <a:rPr lang="en-US" b="1" dirty="0" smtClean="0">
                <a:solidFill>
                  <a:srgbClr val="002060"/>
                </a:solidFill>
                <a:latin typeface="Calibri" pitchFamily="34" charset="0"/>
                <a:cs typeface="Calibri" pitchFamily="34" charset="0"/>
              </a:rPr>
              <a:t> </a:t>
            </a:r>
            <a:r>
              <a:rPr lang="en-US" b="1" dirty="0">
                <a:solidFill>
                  <a:srgbClr val="002060"/>
                </a:solidFill>
                <a:latin typeface="Calibri" pitchFamily="34" charset="0"/>
                <a:cs typeface="Calibri" pitchFamily="34" charset="0"/>
              </a:rPr>
              <a:t>gradually due to continuous VR </a:t>
            </a:r>
          </a:p>
          <a:p>
            <a:pPr marL="1257300" lvl="2" indent="-342900">
              <a:buFont typeface="Wingdings" pitchFamily="2" charset="2"/>
              <a:buChar char="q"/>
            </a:pPr>
            <a:r>
              <a:rPr lang="en-US" b="1" dirty="0" smtClean="0">
                <a:solidFill>
                  <a:srgbClr val="002060"/>
                </a:solidFill>
                <a:latin typeface="Calibri" pitchFamily="34" charset="0"/>
                <a:cs typeface="Calibri" pitchFamily="34" charset="0"/>
              </a:rPr>
              <a:t>-</a:t>
            </a:r>
            <a:r>
              <a:rPr lang="en-US" b="1" dirty="0" err="1" smtClean="0">
                <a:solidFill>
                  <a:srgbClr val="002060"/>
                </a:solidFill>
                <a:latin typeface="Calibri" pitchFamily="34" charset="0"/>
                <a:cs typeface="Calibri" pitchFamily="34" charset="0"/>
              </a:rPr>
              <a:t>ve</a:t>
            </a:r>
            <a:r>
              <a:rPr lang="en-US" b="1" dirty="0">
                <a:solidFill>
                  <a:srgbClr val="002060"/>
                </a:solidFill>
                <a:latin typeface="Calibri" pitchFamily="34" charset="0"/>
                <a:cs typeface="Calibri" pitchFamily="34" charset="0"/>
              </a:rPr>
              <a:t> </a:t>
            </a:r>
            <a:r>
              <a:rPr lang="en-US" b="1" dirty="0" smtClean="0">
                <a:solidFill>
                  <a:srgbClr val="002060"/>
                </a:solidFill>
                <a:latin typeface="Calibri" pitchFamily="34" charset="0"/>
                <a:cs typeface="Calibri" pitchFamily="34" charset="0"/>
              </a:rPr>
              <a:t>as a result of </a:t>
            </a:r>
            <a:r>
              <a:rPr lang="en-US" b="1" dirty="0" smtClean="0">
                <a:solidFill>
                  <a:srgbClr val="002060"/>
                </a:solidFill>
                <a:latin typeface="Calibri"/>
                <a:cs typeface="Calibri"/>
              </a:rPr>
              <a:t>↓</a:t>
            </a:r>
            <a:r>
              <a:rPr lang="en-US" b="1" dirty="0" smtClean="0">
                <a:solidFill>
                  <a:srgbClr val="002060"/>
                </a:solidFill>
                <a:latin typeface="Calibri" pitchFamily="34" charset="0"/>
                <a:cs typeface="Calibri" pitchFamily="34" charset="0"/>
              </a:rPr>
              <a:t> </a:t>
            </a:r>
            <a:r>
              <a:rPr lang="en-US" b="1" dirty="0">
                <a:solidFill>
                  <a:srgbClr val="002060"/>
                </a:solidFill>
                <a:latin typeface="Calibri" pitchFamily="34" charset="0"/>
                <a:cs typeface="Calibri" pitchFamily="34" charset="0"/>
              </a:rPr>
              <a:t>atrial pressure during ‘rapid filling phase’ </a:t>
            </a:r>
          </a:p>
          <a:p>
            <a:pPr marL="342900" indent="-342900">
              <a:buFont typeface="Wingdings" pitchFamily="2" charset="2"/>
              <a:buChar char="q"/>
            </a:pPr>
            <a:endParaRPr lang="ar-SA" b="1" dirty="0">
              <a:solidFill>
                <a:srgbClr val="002060"/>
              </a:solidFill>
              <a:latin typeface="Calibri" pitchFamily="34" charset="0"/>
            </a:endParaRPr>
          </a:p>
          <a:p>
            <a:pPr marL="342900" indent="-342900">
              <a:buFont typeface="Wingdings" pitchFamily="2" charset="2"/>
              <a:buChar char="q"/>
            </a:pPr>
            <a:endParaRPr lang="ar-SA" b="1" dirty="0">
              <a:solidFill>
                <a:srgbClr val="002060"/>
              </a:solidFill>
              <a:latin typeface="Calibri" pitchFamily="34" charset="0"/>
            </a:endParaRPr>
          </a:p>
          <a:p>
            <a:pPr marL="342900" indent="-342900">
              <a:buFont typeface="Wingdings" pitchFamily="2" charset="2"/>
              <a:buChar char="q"/>
            </a:pPr>
            <a:r>
              <a:rPr lang="en-US" b="1" dirty="0">
                <a:solidFill>
                  <a:srgbClr val="002060"/>
                </a:solidFill>
                <a:latin typeface="Calibri" pitchFamily="34" charset="0"/>
                <a:cs typeface="Calibri" pitchFamily="34" charset="0"/>
              </a:rPr>
              <a:t>‘x’ descent: </a:t>
            </a:r>
          </a:p>
          <a:p>
            <a:pPr marL="1257300" lvl="2" indent="-342900">
              <a:buFont typeface="Wingdings" pitchFamily="2" charset="2"/>
              <a:buChar char="q"/>
            </a:pPr>
            <a:r>
              <a:rPr lang="en-US" b="1" dirty="0">
                <a:solidFill>
                  <a:srgbClr val="002060"/>
                </a:solidFill>
                <a:latin typeface="Calibri" pitchFamily="34" charset="0"/>
                <a:cs typeface="Calibri" pitchFamily="34" charset="0"/>
              </a:rPr>
              <a:t>Downward displacement of </a:t>
            </a:r>
            <a:r>
              <a:rPr lang="en-US" b="1" dirty="0" smtClean="0">
                <a:solidFill>
                  <a:srgbClr val="002060"/>
                </a:solidFill>
                <a:latin typeface="Calibri" pitchFamily="34" charset="0"/>
                <a:cs typeface="Calibri" pitchFamily="34" charset="0"/>
              </a:rPr>
              <a:t>AV valves </a:t>
            </a:r>
            <a:r>
              <a:rPr lang="en-US" b="1" dirty="0">
                <a:solidFill>
                  <a:srgbClr val="002060"/>
                </a:solidFill>
                <a:latin typeface="Calibri" pitchFamily="34" charset="0"/>
                <a:cs typeface="Calibri" pitchFamily="34" charset="0"/>
              </a:rPr>
              <a:t>during ‘reduced ejection phase’ </a:t>
            </a:r>
          </a:p>
          <a:p>
            <a:pPr marL="342900" indent="-342900">
              <a:buFont typeface="Wingdings" pitchFamily="2" charset="2"/>
              <a:buChar char="q"/>
            </a:pPr>
            <a:r>
              <a:rPr lang="en-US" b="1" dirty="0">
                <a:solidFill>
                  <a:srgbClr val="002060"/>
                </a:solidFill>
                <a:latin typeface="Calibri" pitchFamily="34" charset="0"/>
                <a:cs typeface="Calibri" pitchFamily="34" charset="0"/>
              </a:rPr>
              <a:t>‘y’ descent: </a:t>
            </a:r>
            <a:endParaRPr lang="ar-SA" b="1" dirty="0">
              <a:solidFill>
                <a:srgbClr val="002060"/>
              </a:solidFill>
              <a:latin typeface="Calibri" pitchFamily="34" charset="0"/>
            </a:endParaRPr>
          </a:p>
          <a:p>
            <a:pPr marL="1257300" lvl="2" indent="-342900">
              <a:buFont typeface="Wingdings" pitchFamily="2" charset="2"/>
              <a:buChar char="q"/>
            </a:pPr>
            <a:r>
              <a:rPr lang="en-US" b="1" dirty="0" smtClean="0">
                <a:solidFill>
                  <a:srgbClr val="002060"/>
                </a:solidFill>
                <a:latin typeface="Calibri"/>
                <a:cs typeface="Calibri"/>
              </a:rPr>
              <a:t>↓</a:t>
            </a:r>
            <a:r>
              <a:rPr lang="en-US" b="1" dirty="0" smtClean="0">
                <a:solidFill>
                  <a:srgbClr val="002060"/>
                </a:solidFill>
                <a:latin typeface="Calibri" pitchFamily="34" charset="0"/>
                <a:cs typeface="Calibri" pitchFamily="34" charset="0"/>
              </a:rPr>
              <a:t> </a:t>
            </a:r>
            <a:r>
              <a:rPr lang="en-US" b="1" dirty="0">
                <a:solidFill>
                  <a:srgbClr val="002060"/>
                </a:solidFill>
                <a:latin typeface="Calibri" pitchFamily="34" charset="0"/>
                <a:cs typeface="Calibri" pitchFamily="34" charset="0"/>
              </a:rPr>
              <a:t>atrial pressure during ‘reduced filling phase’ </a:t>
            </a:r>
          </a:p>
        </p:txBody>
      </p:sp>
      <p:sp>
        <p:nvSpPr>
          <p:cNvPr id="17411" name="Text Box 3"/>
          <p:cNvSpPr txBox="1">
            <a:spLocks noChangeArrowheads="1"/>
          </p:cNvSpPr>
          <p:nvPr/>
        </p:nvSpPr>
        <p:spPr bwMode="auto">
          <a:xfrm>
            <a:off x="39687" y="76200"/>
            <a:ext cx="10207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4000" b="1" dirty="0" smtClean="0">
                <a:solidFill>
                  <a:srgbClr val="FF0000"/>
                </a:solidFill>
                <a:latin typeface="Calibri" panose="020F0502020204030204" pitchFamily="34" charset="0"/>
              </a:rPr>
              <a:t>Atrial pressure changes during the cardiac cycle</a:t>
            </a:r>
            <a:endParaRPr lang="en-US" altLang="en-US" sz="40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526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4658" name="Rectangle 2"/>
          <p:cNvSpPr>
            <a:spLocks noChangeArrowheads="1"/>
          </p:cNvSpPr>
          <p:nvPr/>
        </p:nvSpPr>
        <p:spPr bwMode="auto">
          <a:xfrm>
            <a:off x="4000500" y="152400"/>
            <a:ext cx="5410200" cy="533400"/>
          </a:xfrm>
          <a:prstGeom prst="rect">
            <a:avLst/>
          </a:prstGeom>
          <a:noFill/>
          <a:ln w="9525">
            <a:noFill/>
            <a:miter lim="800000"/>
            <a:headEnd/>
            <a:tailEnd/>
          </a:ln>
          <a:effectLst/>
        </p:spPr>
        <p:txBody>
          <a:bodyPr anchor="ctr"/>
          <a:lstStyle/>
          <a:p>
            <a:pPr algn="ctr">
              <a:defRPr/>
            </a:pPr>
            <a:endParaRPr lang="en-GB" sz="3600" b="1">
              <a:solidFill>
                <a:schemeClr val="tx2"/>
              </a:solidFill>
              <a:effectLst>
                <a:outerShdw blurRad="38100" dist="38100" dir="2700000" algn="tl">
                  <a:srgbClr val="000000"/>
                </a:outerShdw>
              </a:effectLst>
              <a:latin typeface="Calibri" panose="020F0502020204030204" pitchFamily="34" charset="0"/>
            </a:endParaRPr>
          </a:p>
        </p:txBody>
      </p:sp>
      <p:sp>
        <p:nvSpPr>
          <p:cNvPr id="26631" name="Text Box 7"/>
          <p:cNvSpPr txBox="1">
            <a:spLocks noChangeArrowheads="1"/>
          </p:cNvSpPr>
          <p:nvPr/>
        </p:nvSpPr>
        <p:spPr bwMode="auto">
          <a:xfrm>
            <a:off x="7505700" y="17526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spcBef>
                <a:spcPct val="50000"/>
              </a:spcBef>
            </a:pPr>
            <a:r>
              <a:rPr lang="en-US" altLang="en-US" sz="1600" b="1" i="1">
                <a:solidFill>
                  <a:schemeClr val="bg2"/>
                </a:solidFill>
                <a:latin typeface="Calibri" panose="020F0502020204030204" pitchFamily="34" charset="0"/>
              </a:rPr>
              <a:t>y</a:t>
            </a:r>
          </a:p>
        </p:txBody>
      </p:sp>
      <p:sp>
        <p:nvSpPr>
          <p:cNvPr id="2" name="Rectangle 1"/>
          <p:cNvSpPr/>
          <p:nvPr/>
        </p:nvSpPr>
        <p:spPr>
          <a:xfrm>
            <a:off x="419100" y="1447800"/>
            <a:ext cx="9144000" cy="1292662"/>
          </a:xfrm>
          <a:prstGeom prst="rect">
            <a:avLst/>
          </a:prstGeom>
        </p:spPr>
        <p:txBody>
          <a:bodyPr wrap="square">
            <a:spAutoFit/>
          </a:bodyPr>
          <a:lstStyle/>
          <a:p>
            <a:pPr>
              <a:buFontTx/>
              <a:buBlip>
                <a:blip r:embed="rId3"/>
              </a:buBlip>
            </a:pPr>
            <a:r>
              <a:rPr lang="en-US" sz="2600" b="1" dirty="0" smtClean="0">
                <a:solidFill>
                  <a:srgbClr val="00FFFF"/>
                </a:solidFill>
                <a:latin typeface="Calibri" panose="020F0502020204030204" pitchFamily="34" charset="0"/>
              </a:rPr>
              <a:t> The </a:t>
            </a:r>
            <a:r>
              <a:rPr lang="en-US" sz="2600" b="1" dirty="0">
                <a:solidFill>
                  <a:srgbClr val="00FFFF"/>
                </a:solidFill>
                <a:latin typeface="Calibri" panose="020F0502020204030204" pitchFamily="34" charset="0"/>
              </a:rPr>
              <a:t>atrial pressure changes are transmitted to the great veins, producing three characteristic waves in the record of jugular pressure.</a:t>
            </a:r>
            <a:endParaRPr lang="en-GB" altLang="en-US" sz="2600" b="1" dirty="0">
              <a:solidFill>
                <a:srgbClr val="00FFFF"/>
              </a:solidFill>
              <a:latin typeface="Calibri" panose="020F0502020204030204" pitchFamily="34" charset="0"/>
            </a:endParaRPr>
          </a:p>
        </p:txBody>
      </p:sp>
      <p:sp>
        <p:nvSpPr>
          <p:cNvPr id="9" name="Rectangle 2"/>
          <p:cNvSpPr>
            <a:spLocks noChangeArrowheads="1"/>
          </p:cNvSpPr>
          <p:nvPr/>
        </p:nvSpPr>
        <p:spPr bwMode="auto">
          <a:xfrm>
            <a:off x="0" y="374650"/>
            <a:ext cx="10287000" cy="615950"/>
          </a:xfrm>
          <a:prstGeom prst="rect">
            <a:avLst/>
          </a:prstGeom>
          <a:noFill/>
          <a:ln w="9525">
            <a:noFill/>
            <a:miter lim="800000"/>
            <a:headEnd/>
            <a:tailEnd/>
          </a:ln>
          <a:effectLst/>
        </p:spPr>
        <p:txBody>
          <a:bodyPr anchor="ctr"/>
          <a:lstStyle/>
          <a:p>
            <a:pPr algn="ctr">
              <a:defRPr/>
            </a:pPr>
            <a:r>
              <a:rPr lang="en-GB" sz="5400" b="1" dirty="0" smtClean="0">
                <a:solidFill>
                  <a:schemeClr val="tx2"/>
                </a:solidFill>
                <a:latin typeface="Calibri" panose="020F0502020204030204" pitchFamily="34" charset="0"/>
              </a:rPr>
              <a:t>Jugular venous pulse waveforms</a:t>
            </a:r>
            <a:endParaRPr lang="en-GB" sz="7200" dirty="0">
              <a:solidFill>
                <a:schemeClr val="tx2"/>
              </a:solidFill>
              <a:latin typeface="Calibri" panose="020F0502020204030204"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088" y="3162300"/>
            <a:ext cx="8124825" cy="2705100"/>
          </a:xfrm>
          <a:prstGeom prst="rect">
            <a:avLst/>
          </a:prstGeom>
          <a:noFill/>
          <a:ln>
            <a:noFill/>
          </a:ln>
          <a:effectLst/>
          <a:scene3d>
            <a:camera prst="orthographicFront"/>
            <a:lightRig rig="threePt" dir="t"/>
          </a:scene3d>
          <a:sp3d>
            <a:bevel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4658" name="Rectangle 2"/>
          <p:cNvSpPr>
            <a:spLocks noChangeArrowheads="1"/>
          </p:cNvSpPr>
          <p:nvPr/>
        </p:nvSpPr>
        <p:spPr bwMode="auto">
          <a:xfrm>
            <a:off x="4000500" y="152400"/>
            <a:ext cx="5410200" cy="533400"/>
          </a:xfrm>
          <a:prstGeom prst="rect">
            <a:avLst/>
          </a:prstGeom>
          <a:noFill/>
          <a:ln w="9525">
            <a:noFill/>
            <a:miter lim="800000"/>
            <a:headEnd/>
            <a:tailEnd/>
          </a:ln>
          <a:effectLst/>
        </p:spPr>
        <p:txBody>
          <a:bodyPr anchor="ctr"/>
          <a:lstStyle/>
          <a:p>
            <a:pPr algn="ctr">
              <a:defRPr/>
            </a:pPr>
            <a:endParaRPr lang="en-GB" sz="3600" b="1">
              <a:solidFill>
                <a:schemeClr val="tx2"/>
              </a:solidFill>
              <a:effectLst>
                <a:outerShdw blurRad="38100" dist="38100" dir="2700000" algn="tl">
                  <a:srgbClr val="000000"/>
                </a:outerShdw>
              </a:effectLst>
              <a:latin typeface="Calibri" panose="020F0502020204030204" pitchFamily="34" charset="0"/>
            </a:endParaRPr>
          </a:p>
        </p:txBody>
      </p:sp>
      <p:sp>
        <p:nvSpPr>
          <p:cNvPr id="26631" name="Text Box 7"/>
          <p:cNvSpPr txBox="1">
            <a:spLocks noChangeArrowheads="1"/>
          </p:cNvSpPr>
          <p:nvPr/>
        </p:nvSpPr>
        <p:spPr bwMode="auto">
          <a:xfrm>
            <a:off x="7505700" y="17526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spcBef>
                <a:spcPct val="50000"/>
              </a:spcBef>
            </a:pPr>
            <a:r>
              <a:rPr lang="en-US" altLang="en-US" sz="1600" b="1" i="1">
                <a:solidFill>
                  <a:schemeClr val="bg2"/>
                </a:solidFill>
                <a:latin typeface="Calibri" panose="020F0502020204030204" pitchFamily="34" charset="0"/>
              </a:rPr>
              <a:t>y</a:t>
            </a:r>
          </a:p>
        </p:txBody>
      </p:sp>
      <p:sp>
        <p:nvSpPr>
          <p:cNvPr id="9" name="Rectangle 2"/>
          <p:cNvSpPr>
            <a:spLocks noChangeArrowheads="1"/>
          </p:cNvSpPr>
          <p:nvPr/>
        </p:nvSpPr>
        <p:spPr bwMode="auto">
          <a:xfrm>
            <a:off x="0" y="374650"/>
            <a:ext cx="10287000" cy="615950"/>
          </a:xfrm>
          <a:prstGeom prst="rect">
            <a:avLst/>
          </a:prstGeom>
          <a:noFill/>
          <a:ln w="9525">
            <a:noFill/>
            <a:miter lim="800000"/>
            <a:headEnd/>
            <a:tailEnd/>
          </a:ln>
          <a:effectLst/>
        </p:spPr>
        <p:txBody>
          <a:bodyPr anchor="ctr"/>
          <a:lstStyle/>
          <a:p>
            <a:pPr algn="ctr">
              <a:defRPr/>
            </a:pPr>
            <a:r>
              <a:rPr lang="en-GB" sz="5400" b="1" dirty="0" smtClean="0">
                <a:solidFill>
                  <a:schemeClr val="tx2"/>
                </a:solidFill>
                <a:latin typeface="Calibri" panose="020F0502020204030204" pitchFamily="34" charset="0"/>
              </a:rPr>
              <a:t>Jugular venous pulse waveforms</a:t>
            </a:r>
            <a:endParaRPr lang="en-GB" sz="7200" dirty="0">
              <a:solidFill>
                <a:schemeClr val="tx2"/>
              </a:solidFill>
              <a:latin typeface="Calibri" panose="020F0502020204030204" pitchFamily="34" charset="0"/>
            </a:endParaRPr>
          </a:p>
        </p:txBody>
      </p:sp>
      <p:sp>
        <p:nvSpPr>
          <p:cNvPr id="3" name="AutoShape 2" descr="Related image"/>
          <p:cNvSpPr>
            <a:spLocks noChangeAspect="1" noChangeArrowheads="1"/>
          </p:cNvSpPr>
          <p:nvPr/>
        </p:nvSpPr>
        <p:spPr bwMode="auto">
          <a:xfrm>
            <a:off x="10066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00" y="1333500"/>
            <a:ext cx="6858000" cy="5143500"/>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87365108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8514" name="Rectangle 2"/>
          <p:cNvSpPr>
            <a:spLocks noChangeArrowheads="1"/>
          </p:cNvSpPr>
          <p:nvPr/>
        </p:nvSpPr>
        <p:spPr bwMode="auto">
          <a:xfrm>
            <a:off x="0" y="76200"/>
            <a:ext cx="10287000" cy="615950"/>
          </a:xfrm>
          <a:prstGeom prst="rect">
            <a:avLst/>
          </a:prstGeom>
          <a:noFill/>
          <a:ln w="9525">
            <a:noFill/>
            <a:miter lim="800000"/>
            <a:headEnd/>
            <a:tailEnd/>
          </a:ln>
          <a:effectLst/>
        </p:spPr>
        <p:txBody>
          <a:bodyPr anchor="ctr"/>
          <a:lstStyle/>
          <a:p>
            <a:pPr algn="ctr">
              <a:defRPr/>
            </a:pPr>
            <a:r>
              <a:rPr lang="en-GB" sz="4400" b="1" dirty="0" smtClean="0">
                <a:solidFill>
                  <a:schemeClr val="tx2"/>
                </a:solidFill>
                <a:latin typeface="Calibri" panose="020F0502020204030204" pitchFamily="34" charset="0"/>
              </a:rPr>
              <a:t>Summary of the events of </a:t>
            </a:r>
            <a:r>
              <a:rPr lang="en-GB" sz="4400" b="1" dirty="0">
                <a:solidFill>
                  <a:schemeClr val="tx2"/>
                </a:solidFill>
                <a:latin typeface="Calibri" panose="020F0502020204030204" pitchFamily="34" charset="0"/>
              </a:rPr>
              <a:t>the cardiac </a:t>
            </a:r>
            <a:r>
              <a:rPr lang="en-GB" sz="4400" b="1" dirty="0" smtClean="0">
                <a:solidFill>
                  <a:schemeClr val="tx2"/>
                </a:solidFill>
                <a:latin typeface="Calibri" panose="020F0502020204030204" pitchFamily="34" charset="0"/>
              </a:rPr>
              <a:t>cycle</a:t>
            </a:r>
            <a:endParaRPr lang="en-GB" sz="6000" dirty="0">
              <a:solidFill>
                <a:schemeClr val="tx2"/>
              </a:solidFill>
              <a:latin typeface="Calibri" panose="020F0502020204030204" pitchFamily="34" charset="0"/>
            </a:endParaRP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768350"/>
            <a:ext cx="7916862" cy="593725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8514" name="Rectangle 2"/>
          <p:cNvSpPr>
            <a:spLocks noChangeArrowheads="1"/>
          </p:cNvSpPr>
          <p:nvPr/>
        </p:nvSpPr>
        <p:spPr bwMode="auto">
          <a:xfrm>
            <a:off x="0" y="146050"/>
            <a:ext cx="10287000" cy="615950"/>
          </a:xfrm>
          <a:prstGeom prst="rect">
            <a:avLst/>
          </a:prstGeom>
          <a:noFill/>
          <a:ln w="9525">
            <a:noFill/>
            <a:miter lim="800000"/>
            <a:headEnd/>
            <a:tailEnd/>
          </a:ln>
          <a:effectLst/>
        </p:spPr>
        <p:txBody>
          <a:bodyPr anchor="ctr"/>
          <a:lstStyle/>
          <a:p>
            <a:pPr algn="ctr">
              <a:defRPr/>
            </a:pPr>
            <a:r>
              <a:rPr lang="en-GB" sz="3200" b="1" dirty="0">
                <a:solidFill>
                  <a:schemeClr val="tx2"/>
                </a:solidFill>
                <a:latin typeface="Calibri" panose="020F0502020204030204" pitchFamily="34" charset="0"/>
              </a:rPr>
              <a:t>Summary of the electrical changes during the cardiac cycle</a:t>
            </a:r>
            <a:endParaRPr lang="en-GB" sz="4400" dirty="0">
              <a:solidFill>
                <a:schemeClr val="tx2"/>
              </a:solidFill>
              <a:latin typeface="Calibri" panose="020F0502020204030204" pitchFamily="34" charset="0"/>
            </a:endParaRPr>
          </a:p>
        </p:txBody>
      </p:sp>
      <p:sp>
        <p:nvSpPr>
          <p:cNvPr id="4" name="Text Box 2"/>
          <p:cNvSpPr txBox="1">
            <a:spLocks noChangeArrowheads="1"/>
          </p:cNvSpPr>
          <p:nvPr/>
        </p:nvSpPr>
        <p:spPr bwMode="auto">
          <a:xfrm>
            <a:off x="5981700" y="1051694"/>
            <a:ext cx="43053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marL="342900" indent="-342900">
              <a:buFont typeface="Wingdings" pitchFamily="2" charset="2"/>
              <a:buChar char="q"/>
            </a:pPr>
            <a:r>
              <a:rPr lang="en-US" sz="2300" b="1" i="0" dirty="0" smtClean="0">
                <a:solidFill>
                  <a:srgbClr val="00FFFF"/>
                </a:solidFill>
                <a:latin typeface="Calibri" pitchFamily="34" charset="0"/>
                <a:cs typeface="Calibri" pitchFamily="34" charset="0"/>
              </a:rPr>
              <a:t>P- </a:t>
            </a:r>
            <a:r>
              <a:rPr lang="en-US" sz="2300" b="1" i="0" dirty="0">
                <a:solidFill>
                  <a:srgbClr val="00FFFF"/>
                </a:solidFill>
                <a:latin typeface="Calibri" pitchFamily="34" charset="0"/>
                <a:cs typeface="Calibri" pitchFamily="34" charset="0"/>
              </a:rPr>
              <a:t>wave is recorded before the onset of the atrial </a:t>
            </a:r>
            <a:r>
              <a:rPr lang="en-US" sz="2300" b="1" i="0" dirty="0" smtClean="0">
                <a:solidFill>
                  <a:srgbClr val="00FFFF"/>
                </a:solidFill>
                <a:latin typeface="Calibri" pitchFamily="34" charset="0"/>
                <a:cs typeface="Calibri" pitchFamily="34" charset="0"/>
              </a:rPr>
              <a:t>systole. </a:t>
            </a:r>
          </a:p>
          <a:p>
            <a:pPr marL="342900" indent="-342900">
              <a:buFont typeface="Wingdings" pitchFamily="2" charset="2"/>
              <a:buChar char="q"/>
            </a:pPr>
            <a:endParaRPr lang="en-US" sz="2300" b="1" i="0" dirty="0">
              <a:solidFill>
                <a:srgbClr val="00FFFF"/>
              </a:solidFill>
              <a:latin typeface="Calibri" pitchFamily="34" charset="0"/>
              <a:cs typeface="Calibri" pitchFamily="34" charset="0"/>
            </a:endParaRPr>
          </a:p>
          <a:p>
            <a:pPr marL="342900" indent="-342900">
              <a:buFont typeface="Wingdings" pitchFamily="2" charset="2"/>
              <a:buChar char="q"/>
            </a:pPr>
            <a:endParaRPr lang="ar-SA" sz="2300" b="1" i="0" dirty="0">
              <a:solidFill>
                <a:srgbClr val="00FFFF"/>
              </a:solidFill>
              <a:latin typeface="Calibri" pitchFamily="34" charset="0"/>
            </a:endParaRPr>
          </a:p>
          <a:p>
            <a:pPr marL="342900" indent="-342900">
              <a:buFont typeface="Wingdings" pitchFamily="2" charset="2"/>
              <a:buChar char="q"/>
            </a:pPr>
            <a:endParaRPr lang="ar-SA" sz="2300" b="1" i="0" dirty="0">
              <a:solidFill>
                <a:srgbClr val="00FFFF"/>
              </a:solidFill>
              <a:latin typeface="Calibri" pitchFamily="34" charset="0"/>
            </a:endParaRPr>
          </a:p>
          <a:p>
            <a:pPr marL="342900" indent="-342900">
              <a:buFont typeface="Wingdings" pitchFamily="2" charset="2"/>
              <a:buChar char="q"/>
            </a:pPr>
            <a:r>
              <a:rPr lang="en-US" sz="2300" b="1" i="0" dirty="0">
                <a:solidFill>
                  <a:srgbClr val="FF5050"/>
                </a:solidFill>
                <a:latin typeface="Calibri" pitchFamily="34" charset="0"/>
                <a:cs typeface="Calibri" pitchFamily="34" charset="0"/>
              </a:rPr>
              <a:t>QRS complex is recorded before the onset of ventricular systole (</a:t>
            </a:r>
            <a:r>
              <a:rPr lang="en-US" sz="2300" b="1" i="0" dirty="0" err="1">
                <a:solidFill>
                  <a:srgbClr val="FF5050"/>
                </a:solidFill>
                <a:latin typeface="Calibri" pitchFamily="34" charset="0"/>
                <a:cs typeface="Calibri" pitchFamily="34" charset="0"/>
              </a:rPr>
              <a:t>isovolumetric</a:t>
            </a:r>
            <a:r>
              <a:rPr lang="en-US" sz="2300" b="1" i="0" dirty="0">
                <a:solidFill>
                  <a:srgbClr val="FF5050"/>
                </a:solidFill>
                <a:latin typeface="Calibri" pitchFamily="34" charset="0"/>
                <a:cs typeface="Calibri" pitchFamily="34" charset="0"/>
              </a:rPr>
              <a:t> contraction phase</a:t>
            </a:r>
            <a:r>
              <a:rPr lang="en-US" sz="2300" b="1" i="0" dirty="0" smtClean="0">
                <a:solidFill>
                  <a:srgbClr val="FF5050"/>
                </a:solidFill>
                <a:latin typeface="Calibri" pitchFamily="34" charset="0"/>
                <a:cs typeface="Calibri" pitchFamily="34" charset="0"/>
              </a:rPr>
              <a:t>). </a:t>
            </a:r>
          </a:p>
          <a:p>
            <a:pPr marL="342900" indent="-342900">
              <a:buFont typeface="Wingdings" pitchFamily="2" charset="2"/>
              <a:buChar char="q"/>
            </a:pPr>
            <a:endParaRPr lang="en-US" sz="2300" b="1" i="0" dirty="0">
              <a:solidFill>
                <a:srgbClr val="00FFFF"/>
              </a:solidFill>
              <a:latin typeface="Calibri" pitchFamily="34" charset="0"/>
              <a:cs typeface="Calibri" pitchFamily="34" charset="0"/>
            </a:endParaRPr>
          </a:p>
          <a:p>
            <a:pPr marL="342900" indent="-342900">
              <a:buFont typeface="Wingdings" pitchFamily="2" charset="2"/>
              <a:buChar char="q"/>
            </a:pPr>
            <a:endParaRPr lang="ar-SA" sz="2300" b="1" i="0" dirty="0">
              <a:solidFill>
                <a:srgbClr val="00FFFF"/>
              </a:solidFill>
              <a:latin typeface="Calibri" pitchFamily="34" charset="0"/>
            </a:endParaRPr>
          </a:p>
          <a:p>
            <a:pPr marL="342900" indent="-342900">
              <a:buFont typeface="Wingdings" pitchFamily="2" charset="2"/>
              <a:buChar char="q"/>
            </a:pPr>
            <a:endParaRPr lang="ar-SA" sz="2300" b="1" i="0" dirty="0">
              <a:solidFill>
                <a:srgbClr val="00FFFF"/>
              </a:solidFill>
              <a:latin typeface="Calibri" pitchFamily="34" charset="0"/>
            </a:endParaRPr>
          </a:p>
          <a:p>
            <a:pPr marL="342900" indent="-342900">
              <a:buFont typeface="Wingdings" pitchFamily="2" charset="2"/>
              <a:buChar char="q"/>
            </a:pPr>
            <a:r>
              <a:rPr lang="en-US" sz="2300" b="1" i="0" dirty="0">
                <a:solidFill>
                  <a:srgbClr val="FFC000"/>
                </a:solidFill>
                <a:latin typeface="Calibri" pitchFamily="34" charset="0"/>
                <a:cs typeface="Calibri" pitchFamily="34" charset="0"/>
              </a:rPr>
              <a:t>T- wave is recorded before the onset of ventricular </a:t>
            </a:r>
            <a:r>
              <a:rPr lang="en-US" sz="2300" b="1" i="0" dirty="0" smtClean="0">
                <a:solidFill>
                  <a:srgbClr val="FFC000"/>
                </a:solidFill>
                <a:latin typeface="Calibri" pitchFamily="34" charset="0"/>
                <a:cs typeface="Calibri" pitchFamily="34" charset="0"/>
              </a:rPr>
              <a:t>diastole. </a:t>
            </a:r>
            <a:endParaRPr lang="en-US" sz="2300" b="1" i="0" dirty="0">
              <a:solidFill>
                <a:srgbClr val="FFC000"/>
              </a:solidFill>
              <a:latin typeface="Calibri" pitchFamily="34" charset="0"/>
              <a:cs typeface="Calibri" pitchFamily="34" charset="0"/>
            </a:endParaRPr>
          </a:p>
          <a:p>
            <a:pPr marL="342900" indent="-342900">
              <a:buFont typeface="Wingdings" pitchFamily="2" charset="2"/>
              <a:buChar char="q"/>
            </a:pPr>
            <a:endParaRPr lang="en-US" sz="2300" b="1" i="0" dirty="0">
              <a:solidFill>
                <a:srgbClr val="00FFFF"/>
              </a:solidFill>
              <a:latin typeface="Calibri" pitchFamily="34" charset="0"/>
              <a:cs typeface="Calibri" pitchFamily="34" charset="0"/>
            </a:endParaRPr>
          </a:p>
          <a:p>
            <a:pPr marL="342900" indent="-342900">
              <a:buFont typeface="Wingdings" pitchFamily="2" charset="2"/>
              <a:buChar char="q"/>
            </a:pPr>
            <a:endParaRPr lang="en-US" sz="2300" b="1" i="0" dirty="0">
              <a:solidFill>
                <a:srgbClr val="00FFFF"/>
              </a:solidFill>
              <a:latin typeface="Calibri" pitchFamily="34" charset="0"/>
              <a:cs typeface="Calibri" pitchFamily="34" charset="0"/>
            </a:endParaRPr>
          </a:p>
        </p:txBody>
      </p:sp>
      <p:pic>
        <p:nvPicPr>
          <p:cNvPr id="5" name="Picture 4" descr="ECG_inter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676400"/>
            <a:ext cx="5672138" cy="4822825"/>
          </a:xfrm>
          <a:prstGeom prst="rect">
            <a:avLst/>
          </a:prstGeom>
          <a:solidFill>
            <a:schemeClr val="tx2"/>
          </a:solidFill>
          <a:ln w="76200">
            <a:noFill/>
            <a:miter lim="800000"/>
            <a:headEnd/>
            <a:tailEnd/>
          </a:ln>
          <a:scene3d>
            <a:camera prst="orthographicFront"/>
            <a:lightRig rig="threePt" dir="t"/>
          </a:scene3d>
          <a:sp3d>
            <a:bevelT/>
            <a:bevelB/>
          </a:sp3d>
        </p:spPr>
      </p:pic>
    </p:spTree>
    <p:extLst>
      <p:ext uri="{BB962C8B-B14F-4D97-AF65-F5344CB8AC3E}">
        <p14:creationId xmlns:p14="http://schemas.microsoft.com/office/powerpoint/2010/main" val="3711448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304800" y="1912938"/>
            <a:ext cx="9601200" cy="4683125"/>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75000"/>
              <a:buFont typeface="Monotype Sorts" pitchFamily="2" charset="2"/>
              <a:buChar char="n"/>
              <a:defRPr/>
            </a:pPr>
            <a:endParaRPr lang="en-US">
              <a:solidFill>
                <a:srgbClr val="00FFFF"/>
              </a:solidFill>
              <a:effectLst>
                <a:outerShdw blurRad="38100" dist="38100" dir="2700000" algn="tl">
                  <a:srgbClr val="000000"/>
                </a:outerShdw>
              </a:effectLst>
              <a:latin typeface="Calibri" panose="020F0502020204030204" pitchFamily="34" charset="0"/>
              <a:cs typeface="Times New Roman" pitchFamily="18" charset="0"/>
            </a:endParaRPr>
          </a:p>
        </p:txBody>
      </p:sp>
      <p:sp>
        <p:nvSpPr>
          <p:cNvPr id="25603" name="Rectangle 3"/>
          <p:cNvSpPr>
            <a:spLocks noChangeArrowheads="1"/>
          </p:cNvSpPr>
          <p:nvPr/>
        </p:nvSpPr>
        <p:spPr bwMode="auto">
          <a:xfrm>
            <a:off x="0" y="152400"/>
            <a:ext cx="10287000"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4400" b="1" dirty="0" smtClean="0">
                <a:solidFill>
                  <a:srgbClr val="FAFD00"/>
                </a:solidFill>
                <a:latin typeface="Calibri" panose="020F0502020204030204" pitchFamily="34" charset="0"/>
              </a:rPr>
              <a:t>Cardiac cycle timing </a:t>
            </a:r>
            <a:endParaRPr lang="en-GB" altLang="en-US" sz="4400" b="1" dirty="0">
              <a:solidFill>
                <a:srgbClr val="FAFD00"/>
              </a:solidFill>
              <a:latin typeface="Calibri" panose="020F0502020204030204" pitchFamily="34" charset="0"/>
            </a:endParaRPr>
          </a:p>
        </p:txBody>
      </p:sp>
      <p:sp>
        <p:nvSpPr>
          <p:cNvPr id="25627" name="Text Box 27"/>
          <p:cNvSpPr txBox="1">
            <a:spLocks noChangeArrowheads="1"/>
          </p:cNvSpPr>
          <p:nvPr/>
        </p:nvSpPr>
        <p:spPr bwMode="auto">
          <a:xfrm>
            <a:off x="304800" y="1022350"/>
            <a:ext cx="9715500"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3"/>
              </a:buBlip>
            </a:pPr>
            <a:r>
              <a:rPr lang="en-GB" altLang="en-US" sz="2300" b="1" dirty="0">
                <a:solidFill>
                  <a:srgbClr val="00FFFF"/>
                </a:solidFill>
                <a:latin typeface="Calibri" panose="020F0502020204030204" pitchFamily="34" charset="0"/>
              </a:rPr>
              <a:t> </a:t>
            </a:r>
            <a:r>
              <a:rPr lang="en-US" sz="2300" b="1" dirty="0" smtClean="0">
                <a:solidFill>
                  <a:srgbClr val="00FFFF"/>
                </a:solidFill>
                <a:latin typeface="Calibri" panose="020F0502020204030204" pitchFamily="34" charset="0"/>
              </a:rPr>
              <a:t>Although the events of the cardiac cycle </a:t>
            </a:r>
            <a:r>
              <a:rPr lang="en-US" sz="2300" b="1" dirty="0">
                <a:solidFill>
                  <a:srgbClr val="00FFFF"/>
                </a:solidFill>
                <a:latin typeface="Calibri" panose="020F0502020204030204" pitchFamily="34" charset="0"/>
              </a:rPr>
              <a:t>on the two sides of the heart are similar, they are somewhat asynchronous. </a:t>
            </a:r>
            <a:endParaRPr lang="en-US" sz="2300" b="1" dirty="0" smtClean="0">
              <a:solidFill>
                <a:srgbClr val="00FFFF"/>
              </a:solidFill>
              <a:latin typeface="Calibri" panose="020F0502020204030204" pitchFamily="34" charset="0"/>
            </a:endParaRPr>
          </a:p>
          <a:p>
            <a:endParaRPr lang="en-US" sz="2300" b="1" dirty="0" smtClean="0">
              <a:solidFill>
                <a:srgbClr val="00FF00"/>
              </a:solidFill>
              <a:latin typeface="Calibri" panose="020F0502020204030204" pitchFamily="34" charset="0"/>
            </a:endParaRPr>
          </a:p>
          <a:p>
            <a:pPr>
              <a:buFontTx/>
              <a:buBlip>
                <a:blip r:embed="rId3"/>
              </a:buBlip>
            </a:pPr>
            <a:r>
              <a:rPr lang="en-US" sz="2300" b="1" dirty="0">
                <a:solidFill>
                  <a:srgbClr val="00FF00"/>
                </a:solidFill>
                <a:latin typeface="Calibri" panose="020F0502020204030204" pitchFamily="34" charset="0"/>
              </a:rPr>
              <a:t> </a:t>
            </a:r>
            <a:r>
              <a:rPr lang="en-US" sz="2300" b="1" dirty="0" smtClean="0">
                <a:solidFill>
                  <a:srgbClr val="00FF00"/>
                </a:solidFill>
                <a:latin typeface="Calibri" panose="020F0502020204030204" pitchFamily="34" charset="0"/>
              </a:rPr>
              <a:t>Right </a:t>
            </a:r>
            <a:r>
              <a:rPr lang="en-US" sz="2300" b="1" dirty="0">
                <a:solidFill>
                  <a:srgbClr val="00FF00"/>
                </a:solidFill>
                <a:latin typeface="Calibri" panose="020F0502020204030204" pitchFamily="34" charset="0"/>
              </a:rPr>
              <a:t>atrial systole precedes left atrial </a:t>
            </a:r>
            <a:r>
              <a:rPr lang="en-US" sz="2300" b="1" dirty="0" smtClean="0">
                <a:solidFill>
                  <a:srgbClr val="00FF00"/>
                </a:solidFill>
                <a:latin typeface="Calibri" panose="020F0502020204030204" pitchFamily="34" charset="0"/>
              </a:rPr>
              <a:t>systole. </a:t>
            </a:r>
          </a:p>
          <a:p>
            <a:endParaRPr lang="en-US" sz="2300" b="1" dirty="0" smtClean="0">
              <a:solidFill>
                <a:srgbClr val="00FFFF"/>
              </a:solidFill>
              <a:latin typeface="Calibri" panose="020F0502020204030204" pitchFamily="34" charset="0"/>
            </a:endParaRPr>
          </a:p>
          <a:p>
            <a:pPr>
              <a:buFontTx/>
              <a:buBlip>
                <a:blip r:embed="rId3"/>
              </a:buBlip>
            </a:pPr>
            <a:r>
              <a:rPr lang="en-US" sz="2300" b="1" dirty="0">
                <a:solidFill>
                  <a:srgbClr val="FF5050"/>
                </a:solidFill>
                <a:latin typeface="Calibri" panose="020F0502020204030204" pitchFamily="34" charset="0"/>
              </a:rPr>
              <a:t> </a:t>
            </a:r>
            <a:r>
              <a:rPr lang="en-US" sz="2300" b="1" dirty="0" smtClean="0">
                <a:solidFill>
                  <a:srgbClr val="FF5050"/>
                </a:solidFill>
                <a:latin typeface="Calibri" panose="020F0502020204030204" pitchFamily="34" charset="0"/>
              </a:rPr>
              <a:t>Right ventricular systole </a:t>
            </a:r>
            <a:r>
              <a:rPr lang="en-US" sz="2300" b="1" dirty="0">
                <a:solidFill>
                  <a:srgbClr val="FF5050"/>
                </a:solidFill>
                <a:latin typeface="Calibri" panose="020F0502020204030204" pitchFamily="34" charset="0"/>
              </a:rPr>
              <a:t>starts after that of the </a:t>
            </a:r>
            <a:r>
              <a:rPr lang="en-US" sz="2300" b="1" dirty="0" smtClean="0">
                <a:solidFill>
                  <a:srgbClr val="FF5050"/>
                </a:solidFill>
                <a:latin typeface="Calibri" panose="020F0502020204030204" pitchFamily="34" charset="0"/>
              </a:rPr>
              <a:t>left. </a:t>
            </a:r>
            <a:r>
              <a:rPr lang="en-US" sz="2300" b="1" dirty="0">
                <a:solidFill>
                  <a:srgbClr val="FF5050"/>
                </a:solidFill>
                <a:latin typeface="Calibri" panose="020F0502020204030204" pitchFamily="34" charset="0"/>
              </a:rPr>
              <a:t>However, since pulmonary arterial pressure is lower than aortic pressure, right ventricular ejection begins before that of the left. </a:t>
            </a:r>
            <a:endParaRPr lang="en-US" sz="2300" b="1" dirty="0" smtClean="0">
              <a:solidFill>
                <a:srgbClr val="FF5050"/>
              </a:solidFill>
              <a:latin typeface="Calibri" panose="020F0502020204030204" pitchFamily="34" charset="0"/>
            </a:endParaRPr>
          </a:p>
          <a:p>
            <a:endParaRPr lang="en-US" sz="2300" b="1" dirty="0" smtClean="0">
              <a:solidFill>
                <a:srgbClr val="00FFFF"/>
              </a:solidFill>
              <a:latin typeface="Calibri" panose="020F0502020204030204" pitchFamily="34" charset="0"/>
            </a:endParaRPr>
          </a:p>
          <a:p>
            <a:pPr>
              <a:buFontTx/>
              <a:buBlip>
                <a:blip r:embed="rId3"/>
              </a:buBlip>
            </a:pPr>
            <a:r>
              <a:rPr lang="en-US" sz="2300" b="1" dirty="0">
                <a:solidFill>
                  <a:srgbClr val="FFC000"/>
                </a:solidFill>
                <a:latin typeface="Calibri" panose="020F0502020204030204" pitchFamily="34" charset="0"/>
              </a:rPr>
              <a:t> </a:t>
            </a:r>
            <a:r>
              <a:rPr lang="en-US" sz="2300" b="1" dirty="0" smtClean="0">
                <a:solidFill>
                  <a:srgbClr val="FFC000"/>
                </a:solidFill>
                <a:latin typeface="Calibri" panose="020F0502020204030204" pitchFamily="34" charset="0"/>
              </a:rPr>
              <a:t>During </a:t>
            </a:r>
            <a:r>
              <a:rPr lang="en-US" sz="2300" b="1" dirty="0">
                <a:solidFill>
                  <a:srgbClr val="FFC000"/>
                </a:solidFill>
                <a:latin typeface="Calibri" panose="020F0502020204030204" pitchFamily="34" charset="0"/>
              </a:rPr>
              <a:t>expiration, the pulmonary and aortic valves close at the same time; but during inspiration, the aortic valve closes slightly before the pulmonary. </a:t>
            </a:r>
            <a:endParaRPr lang="en-US" sz="2300" b="1" dirty="0" smtClean="0">
              <a:solidFill>
                <a:srgbClr val="FFC000"/>
              </a:solidFill>
              <a:latin typeface="Calibri" panose="020F0502020204030204" pitchFamily="34" charset="0"/>
            </a:endParaRPr>
          </a:p>
          <a:p>
            <a:endParaRPr lang="en-US" sz="2300" b="1" dirty="0" smtClean="0">
              <a:solidFill>
                <a:srgbClr val="00FFFF"/>
              </a:solidFill>
              <a:latin typeface="Calibri" panose="020F0502020204030204" pitchFamily="34" charset="0"/>
            </a:endParaRPr>
          </a:p>
          <a:p>
            <a:pPr>
              <a:buFontTx/>
              <a:buBlip>
                <a:blip r:embed="rId3"/>
              </a:buBlip>
            </a:pPr>
            <a:r>
              <a:rPr lang="en-US" sz="2300" b="1" dirty="0">
                <a:solidFill>
                  <a:srgbClr val="00FFFF"/>
                </a:solidFill>
                <a:latin typeface="Calibri" panose="020F0502020204030204" pitchFamily="34" charset="0"/>
              </a:rPr>
              <a:t> </a:t>
            </a:r>
            <a:r>
              <a:rPr lang="en-US" sz="2300" b="1" dirty="0" smtClean="0">
                <a:solidFill>
                  <a:srgbClr val="00FFFF"/>
                </a:solidFill>
                <a:latin typeface="Calibri" panose="020F0502020204030204" pitchFamily="34" charset="0"/>
              </a:rPr>
              <a:t>When </a:t>
            </a:r>
            <a:r>
              <a:rPr lang="en-US" sz="2300" b="1" dirty="0">
                <a:solidFill>
                  <a:srgbClr val="00FFFF"/>
                </a:solidFill>
                <a:latin typeface="Calibri" panose="020F0502020204030204" pitchFamily="34" charset="0"/>
              </a:rPr>
              <a:t>measured over a period of minutes, the outputs of the two ventricles </a:t>
            </a:r>
            <a:r>
              <a:rPr lang="en-US" sz="2300" b="1" dirty="0" smtClean="0">
                <a:solidFill>
                  <a:srgbClr val="00FFFF"/>
                </a:solidFill>
                <a:latin typeface="Calibri" panose="020F0502020204030204" pitchFamily="34" charset="0"/>
              </a:rPr>
              <a:t>are equal</a:t>
            </a:r>
            <a:r>
              <a:rPr lang="en-US" sz="2300" b="1" dirty="0">
                <a:solidFill>
                  <a:srgbClr val="00FFFF"/>
                </a:solidFill>
                <a:latin typeface="Calibri" panose="020F0502020204030204" pitchFamily="34" charset="0"/>
              </a:rPr>
              <a:t>, but transient differences in output during the respiratory cycle occur in normal individuals.</a:t>
            </a:r>
            <a:endParaRPr lang="en-GB" altLang="en-US" sz="2300" b="1" dirty="0">
              <a:solidFill>
                <a:srgbClr val="00FFFF"/>
              </a:solidFill>
              <a:latin typeface="Calibri" panose="020F0502020204030204" pitchFamily="34" charset="0"/>
            </a:endParaRPr>
          </a:p>
        </p:txBody>
      </p:sp>
    </p:spTree>
    <p:extLst>
      <p:ext uri="{BB962C8B-B14F-4D97-AF65-F5344CB8AC3E}">
        <p14:creationId xmlns:p14="http://schemas.microsoft.com/office/powerpoint/2010/main" val="3613744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304800" y="1912938"/>
            <a:ext cx="9601200" cy="4683125"/>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75000"/>
              <a:buFont typeface="Monotype Sorts" pitchFamily="2" charset="2"/>
              <a:buChar char="n"/>
              <a:defRPr/>
            </a:pPr>
            <a:endParaRPr lang="en-US">
              <a:solidFill>
                <a:srgbClr val="00FFFF"/>
              </a:solidFill>
              <a:effectLst>
                <a:outerShdw blurRad="38100" dist="38100" dir="2700000" algn="tl">
                  <a:srgbClr val="000000"/>
                </a:outerShdw>
              </a:effectLst>
              <a:latin typeface="Calibri" panose="020F0502020204030204" pitchFamily="34" charset="0"/>
              <a:cs typeface="Times New Roman" pitchFamily="18" charset="0"/>
            </a:endParaRPr>
          </a:p>
        </p:txBody>
      </p:sp>
      <p:sp>
        <p:nvSpPr>
          <p:cNvPr id="25603" name="Rectangle 3"/>
          <p:cNvSpPr>
            <a:spLocks noChangeArrowheads="1"/>
          </p:cNvSpPr>
          <p:nvPr/>
        </p:nvSpPr>
        <p:spPr bwMode="auto">
          <a:xfrm>
            <a:off x="0" y="76200"/>
            <a:ext cx="10287000"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4400" b="1" dirty="0" smtClean="0">
                <a:solidFill>
                  <a:srgbClr val="FAFD00"/>
                </a:solidFill>
                <a:latin typeface="Calibri" panose="020F0502020204030204" pitchFamily="34" charset="0"/>
              </a:rPr>
              <a:t>Length of systole and diastole </a:t>
            </a:r>
            <a:endParaRPr lang="en-GB" altLang="en-US" sz="4400" b="1" dirty="0">
              <a:solidFill>
                <a:srgbClr val="FAFD00"/>
              </a:solidFill>
              <a:latin typeface="Calibri" panose="020F0502020204030204" pitchFamily="34" charset="0"/>
            </a:endParaRPr>
          </a:p>
        </p:txBody>
      </p:sp>
      <p:sp>
        <p:nvSpPr>
          <p:cNvPr id="25627" name="Text Box 27"/>
          <p:cNvSpPr txBox="1">
            <a:spLocks noChangeArrowheads="1"/>
          </p:cNvSpPr>
          <p:nvPr/>
        </p:nvSpPr>
        <p:spPr bwMode="auto">
          <a:xfrm>
            <a:off x="304800" y="838200"/>
            <a:ext cx="97155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3"/>
              </a:buBlip>
            </a:pPr>
            <a:r>
              <a:rPr lang="en-US" sz="2100" b="1" dirty="0" smtClean="0">
                <a:solidFill>
                  <a:srgbClr val="00FFFF"/>
                </a:solidFill>
                <a:latin typeface="Calibri" panose="020F0502020204030204" pitchFamily="34" charset="0"/>
              </a:rPr>
              <a:t> The duration of systole decreases from 0.27 s at a heart rate </a:t>
            </a:r>
            <a:r>
              <a:rPr lang="en-US" sz="2100" b="1" dirty="0">
                <a:solidFill>
                  <a:srgbClr val="00FFFF"/>
                </a:solidFill>
                <a:latin typeface="Calibri" panose="020F0502020204030204" pitchFamily="34" charset="0"/>
              </a:rPr>
              <a:t>of 65 beats/min </a:t>
            </a:r>
            <a:r>
              <a:rPr lang="en-US" sz="2100" b="1" dirty="0" smtClean="0">
                <a:solidFill>
                  <a:srgbClr val="00FFFF"/>
                </a:solidFill>
                <a:latin typeface="Calibri" panose="020F0502020204030204" pitchFamily="34" charset="0"/>
              </a:rPr>
              <a:t>to 0.16 s at a heart rate of 200 beats/min. </a:t>
            </a:r>
          </a:p>
          <a:p>
            <a:endParaRPr lang="en-US" sz="2100" b="1" dirty="0" smtClean="0">
              <a:solidFill>
                <a:srgbClr val="00FFFF"/>
              </a:solidFill>
              <a:latin typeface="Calibri" panose="020F0502020204030204" pitchFamily="34" charset="0"/>
            </a:endParaRPr>
          </a:p>
          <a:p>
            <a:pPr>
              <a:buFontTx/>
              <a:buBlip>
                <a:blip r:embed="rId3"/>
              </a:buBlip>
            </a:pPr>
            <a:r>
              <a:rPr lang="en-US" sz="2100" b="1" dirty="0">
                <a:solidFill>
                  <a:srgbClr val="00FFFF"/>
                </a:solidFill>
                <a:latin typeface="Calibri" panose="020F0502020204030204" pitchFamily="34" charset="0"/>
              </a:rPr>
              <a:t> </a:t>
            </a:r>
            <a:r>
              <a:rPr lang="en-US" sz="2100" b="1" dirty="0" smtClean="0">
                <a:solidFill>
                  <a:srgbClr val="00FFFF"/>
                </a:solidFill>
                <a:latin typeface="Calibri" panose="020F0502020204030204" pitchFamily="34" charset="0"/>
              </a:rPr>
              <a:t>However</a:t>
            </a:r>
            <a:r>
              <a:rPr lang="en-US" sz="2100" b="1" dirty="0">
                <a:solidFill>
                  <a:srgbClr val="00FFFF"/>
                </a:solidFill>
                <a:latin typeface="Calibri" panose="020F0502020204030204" pitchFamily="34" charset="0"/>
              </a:rPr>
              <a:t>, the duration of systole is much more fixed than that of </a:t>
            </a:r>
            <a:r>
              <a:rPr lang="en-US" sz="2100" b="1" dirty="0" smtClean="0">
                <a:solidFill>
                  <a:srgbClr val="00FFFF"/>
                </a:solidFill>
                <a:latin typeface="Calibri" panose="020F0502020204030204" pitchFamily="34" charset="0"/>
              </a:rPr>
              <a:t>diastole. </a:t>
            </a:r>
          </a:p>
          <a:p>
            <a:pPr>
              <a:buFontTx/>
              <a:buBlip>
                <a:blip r:embed="rId3"/>
              </a:buBlip>
            </a:pPr>
            <a:endParaRPr lang="en-US" sz="2100" b="1" dirty="0">
              <a:solidFill>
                <a:srgbClr val="00FFFF"/>
              </a:solidFill>
              <a:latin typeface="Calibri" panose="020F0502020204030204" pitchFamily="34" charset="0"/>
            </a:endParaRPr>
          </a:p>
          <a:p>
            <a:pPr>
              <a:buFontTx/>
              <a:buBlip>
                <a:blip r:embed="rId3"/>
              </a:buBlip>
            </a:pPr>
            <a:r>
              <a:rPr lang="en-US" sz="2100" b="1" dirty="0" smtClean="0">
                <a:solidFill>
                  <a:srgbClr val="FFC000"/>
                </a:solidFill>
                <a:latin typeface="Calibri" panose="020F0502020204030204" pitchFamily="34" charset="0"/>
              </a:rPr>
              <a:t> When </a:t>
            </a:r>
            <a:r>
              <a:rPr lang="en-US" sz="2100" b="1" dirty="0">
                <a:solidFill>
                  <a:srgbClr val="FFC000"/>
                </a:solidFill>
                <a:latin typeface="Calibri" panose="020F0502020204030204" pitchFamily="34" charset="0"/>
              </a:rPr>
              <a:t>the heart rate is increased, diastole is shortened to a much greater degree. For example, at a heart rate of 65 beats/min, the duration of diastole is 0.62 s, whereas at a heart rate of 200 beats/min, it is only 0.14 s. </a:t>
            </a:r>
            <a:endParaRPr lang="en-US" sz="2100" b="1" dirty="0" smtClean="0">
              <a:solidFill>
                <a:srgbClr val="FFC000"/>
              </a:solidFill>
              <a:latin typeface="Calibri" panose="020F0502020204030204" pitchFamily="34" charset="0"/>
            </a:endParaRPr>
          </a:p>
          <a:p>
            <a:endParaRPr lang="en-US" sz="2100" b="1" dirty="0" smtClean="0">
              <a:solidFill>
                <a:srgbClr val="00FFFF"/>
              </a:solidFill>
              <a:latin typeface="Calibri" panose="020F0502020204030204" pitchFamily="34" charset="0"/>
            </a:endParaRPr>
          </a:p>
          <a:p>
            <a:pPr>
              <a:buFontTx/>
              <a:buBlip>
                <a:blip r:embed="rId3"/>
              </a:buBlip>
            </a:pPr>
            <a:r>
              <a:rPr lang="en-US" sz="2100" b="1" dirty="0">
                <a:solidFill>
                  <a:srgbClr val="00FFFF"/>
                </a:solidFill>
                <a:latin typeface="Calibri" panose="020F0502020204030204" pitchFamily="34" charset="0"/>
              </a:rPr>
              <a:t> </a:t>
            </a:r>
            <a:r>
              <a:rPr lang="en-US" sz="2100" b="1" dirty="0" smtClean="0">
                <a:solidFill>
                  <a:srgbClr val="00FF00"/>
                </a:solidFill>
                <a:latin typeface="Calibri" panose="020F0502020204030204" pitchFamily="34" charset="0"/>
              </a:rPr>
              <a:t>Physiologic </a:t>
            </a:r>
            <a:r>
              <a:rPr lang="en-US" sz="2100" b="1" dirty="0">
                <a:solidFill>
                  <a:srgbClr val="00FF00"/>
                </a:solidFill>
                <a:latin typeface="Calibri" panose="020F0502020204030204" pitchFamily="34" charset="0"/>
              </a:rPr>
              <a:t>and clinical </a:t>
            </a:r>
            <a:r>
              <a:rPr lang="en-US" sz="2100" b="1" dirty="0" smtClean="0">
                <a:solidFill>
                  <a:srgbClr val="00FF00"/>
                </a:solidFill>
                <a:latin typeface="Calibri" panose="020F0502020204030204" pitchFamily="34" charset="0"/>
              </a:rPr>
              <a:t>implications of shortened diastole:</a:t>
            </a:r>
            <a:r>
              <a:rPr lang="en-US" sz="2100" b="1" dirty="0" smtClean="0">
                <a:solidFill>
                  <a:srgbClr val="00FFFF"/>
                </a:solidFill>
                <a:latin typeface="Calibri" panose="020F0502020204030204" pitchFamily="34" charset="0"/>
              </a:rPr>
              <a:t> The </a:t>
            </a:r>
            <a:r>
              <a:rPr lang="en-US" sz="2100" b="1" dirty="0">
                <a:solidFill>
                  <a:srgbClr val="00FFFF"/>
                </a:solidFill>
                <a:latin typeface="Calibri" panose="020F0502020204030204" pitchFamily="34" charset="0"/>
              </a:rPr>
              <a:t>heart muscle </a:t>
            </a:r>
            <a:r>
              <a:rPr lang="en-US" sz="2100" b="1" dirty="0" smtClean="0">
                <a:solidFill>
                  <a:srgbClr val="00FFFF"/>
                </a:solidFill>
                <a:latin typeface="Calibri" panose="020F0502020204030204" pitchFamily="34" charset="0"/>
              </a:rPr>
              <a:t>rests during diastole. Coronary </a:t>
            </a:r>
            <a:r>
              <a:rPr lang="en-US" sz="2100" b="1" dirty="0">
                <a:solidFill>
                  <a:srgbClr val="00FFFF"/>
                </a:solidFill>
                <a:latin typeface="Calibri" panose="020F0502020204030204" pitchFamily="34" charset="0"/>
              </a:rPr>
              <a:t>blood </a:t>
            </a:r>
            <a:r>
              <a:rPr lang="en-US" sz="2100" b="1" dirty="0" smtClean="0">
                <a:solidFill>
                  <a:srgbClr val="00FFFF"/>
                </a:solidFill>
                <a:latin typeface="Calibri" panose="020F0502020204030204" pitchFamily="34" charset="0"/>
              </a:rPr>
              <a:t>flows </a:t>
            </a:r>
            <a:r>
              <a:rPr lang="en-US" sz="2100" b="1" dirty="0">
                <a:solidFill>
                  <a:srgbClr val="00FFFF"/>
                </a:solidFill>
                <a:latin typeface="Calibri" panose="020F0502020204030204" pitchFamily="34" charset="0"/>
              </a:rPr>
              <a:t>to the </a:t>
            </a:r>
            <a:r>
              <a:rPr lang="en-US" sz="2100" b="1" dirty="0" err="1">
                <a:solidFill>
                  <a:srgbClr val="00FFFF"/>
                </a:solidFill>
                <a:latin typeface="Calibri" panose="020F0502020204030204" pitchFamily="34" charset="0"/>
              </a:rPr>
              <a:t>subendocardial</a:t>
            </a:r>
            <a:r>
              <a:rPr lang="en-US" sz="2100" b="1" dirty="0">
                <a:solidFill>
                  <a:srgbClr val="00FFFF"/>
                </a:solidFill>
                <a:latin typeface="Calibri" panose="020F0502020204030204" pitchFamily="34" charset="0"/>
              </a:rPr>
              <a:t> portions of the left ventricle </a:t>
            </a:r>
            <a:r>
              <a:rPr lang="en-US" sz="2100" b="1" dirty="0" smtClean="0">
                <a:solidFill>
                  <a:srgbClr val="00FFFF"/>
                </a:solidFill>
                <a:latin typeface="Calibri" panose="020F0502020204030204" pitchFamily="34" charset="0"/>
              </a:rPr>
              <a:t>only </a:t>
            </a:r>
            <a:r>
              <a:rPr lang="en-US" sz="2100" b="1" dirty="0">
                <a:solidFill>
                  <a:srgbClr val="00FFFF"/>
                </a:solidFill>
                <a:latin typeface="Calibri" panose="020F0502020204030204" pitchFamily="34" charset="0"/>
              </a:rPr>
              <a:t>during </a:t>
            </a:r>
            <a:r>
              <a:rPr lang="en-US" sz="2100" b="1" dirty="0" smtClean="0">
                <a:solidFill>
                  <a:srgbClr val="00FFFF"/>
                </a:solidFill>
                <a:latin typeface="Calibri" panose="020F0502020204030204" pitchFamily="34" charset="0"/>
              </a:rPr>
              <a:t>diastole. Furthermore</a:t>
            </a:r>
            <a:r>
              <a:rPr lang="en-US" sz="2100" b="1" dirty="0">
                <a:solidFill>
                  <a:srgbClr val="00FFFF"/>
                </a:solidFill>
                <a:latin typeface="Calibri" panose="020F0502020204030204" pitchFamily="34" charset="0"/>
              </a:rPr>
              <a:t>, most of the ventricular filling occurs in diastole. </a:t>
            </a:r>
            <a:endParaRPr lang="en-US" sz="2100" b="1" dirty="0" smtClean="0">
              <a:solidFill>
                <a:srgbClr val="00FFFF"/>
              </a:solidFill>
              <a:latin typeface="Calibri" panose="020F0502020204030204" pitchFamily="34" charset="0"/>
            </a:endParaRPr>
          </a:p>
          <a:p>
            <a:endParaRPr lang="en-US" sz="2100" b="1" dirty="0" smtClean="0">
              <a:solidFill>
                <a:srgbClr val="00FFFF"/>
              </a:solidFill>
              <a:latin typeface="Calibri" panose="020F0502020204030204" pitchFamily="34" charset="0"/>
            </a:endParaRPr>
          </a:p>
          <a:p>
            <a:pPr>
              <a:buFontTx/>
              <a:buBlip>
                <a:blip r:embed="rId3"/>
              </a:buBlip>
            </a:pPr>
            <a:r>
              <a:rPr lang="en-US" sz="2100" b="1" dirty="0">
                <a:solidFill>
                  <a:srgbClr val="00FFFF"/>
                </a:solidFill>
                <a:latin typeface="Calibri" panose="020F0502020204030204" pitchFamily="34" charset="0"/>
              </a:rPr>
              <a:t> </a:t>
            </a:r>
            <a:r>
              <a:rPr lang="en-US" sz="2100" b="1" dirty="0" smtClean="0">
                <a:solidFill>
                  <a:srgbClr val="FF66FF"/>
                </a:solidFill>
                <a:latin typeface="Calibri" panose="020F0502020204030204" pitchFamily="34" charset="0"/>
              </a:rPr>
              <a:t>At </a:t>
            </a:r>
            <a:r>
              <a:rPr lang="en-US" sz="2100" b="1" dirty="0">
                <a:solidFill>
                  <a:srgbClr val="FF66FF"/>
                </a:solidFill>
                <a:latin typeface="Calibri" panose="020F0502020204030204" pitchFamily="34" charset="0"/>
              </a:rPr>
              <a:t>heart rates up to about 180, filling is adequate as long as there is </a:t>
            </a:r>
            <a:r>
              <a:rPr lang="en-US" sz="2100" b="1" dirty="0" smtClean="0">
                <a:solidFill>
                  <a:srgbClr val="FF66FF"/>
                </a:solidFill>
                <a:latin typeface="Calibri" panose="020F0502020204030204" pitchFamily="34" charset="0"/>
              </a:rPr>
              <a:t>enough </a:t>
            </a:r>
            <a:r>
              <a:rPr lang="en-US" sz="2100" b="1" dirty="0">
                <a:solidFill>
                  <a:srgbClr val="FF66FF"/>
                </a:solidFill>
                <a:latin typeface="Calibri" panose="020F0502020204030204" pitchFamily="34" charset="0"/>
              </a:rPr>
              <a:t>venous return, and cardiac output per minute is increased by an increase in rate. However, at very high heart rates, filling may be compromised to such a degree that cardiac output per minute falls.</a:t>
            </a:r>
            <a:endParaRPr lang="en-GB" altLang="en-US" sz="2100" b="1" dirty="0">
              <a:solidFill>
                <a:srgbClr val="FF66FF"/>
              </a:solidFill>
              <a:latin typeface="Calibri" panose="020F0502020204030204" pitchFamily="34" charset="0"/>
            </a:endParaRPr>
          </a:p>
        </p:txBody>
      </p:sp>
    </p:spTree>
    <p:extLst>
      <p:ext uri="{BB962C8B-B14F-4D97-AF65-F5344CB8AC3E}">
        <p14:creationId xmlns:p14="http://schemas.microsoft.com/office/powerpoint/2010/main" val="3951609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2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2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2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205026"/>
            <a:ext cx="10287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spcBef>
                <a:spcPct val="50000"/>
              </a:spcBef>
            </a:pPr>
            <a:r>
              <a:rPr lang="en-US" altLang="en-US" sz="4800" b="1" dirty="0" smtClean="0">
                <a:solidFill>
                  <a:srgbClr val="00FFFF"/>
                </a:solidFill>
                <a:latin typeface="Calibri" panose="020F0502020204030204" pitchFamily="34" charset="0"/>
              </a:rPr>
              <a:t>Intended learning outcomes (ILOs)</a:t>
            </a:r>
            <a:endParaRPr lang="en-US" altLang="en-US" sz="4800" b="1" dirty="0">
              <a:solidFill>
                <a:srgbClr val="00FFFF"/>
              </a:solidFill>
              <a:latin typeface="Calibri" panose="020F0502020204030204" pitchFamily="34" charset="0"/>
            </a:endParaRPr>
          </a:p>
        </p:txBody>
      </p:sp>
      <p:sp>
        <p:nvSpPr>
          <p:cNvPr id="9" name="Rectangle 3"/>
          <p:cNvSpPr>
            <a:spLocks noChangeArrowheads="1"/>
          </p:cNvSpPr>
          <p:nvPr/>
        </p:nvSpPr>
        <p:spPr bwMode="auto">
          <a:xfrm>
            <a:off x="152400" y="1905000"/>
            <a:ext cx="10020300" cy="4800600"/>
          </a:xfrm>
          <a:prstGeom prst="rect">
            <a:avLst/>
          </a:prstGeom>
          <a:noFill/>
          <a:ln w="9525">
            <a:noFill/>
            <a:miter lim="800000"/>
            <a:headEnd/>
            <a:tailEnd/>
          </a:ln>
          <a:effectLst/>
        </p:spPr>
        <p:txBody>
          <a:bodyPr lIns="92075" tIns="46038" rIns="92075" bIns="46038"/>
          <a:lstStyle/>
          <a:p>
            <a:pPr marL="342900" indent="-342900">
              <a:spcBef>
                <a:spcPct val="20000"/>
              </a:spcBef>
              <a:buClr>
                <a:srgbClr val="FF0000"/>
              </a:buClr>
              <a:buSzPct val="75000"/>
              <a:buFont typeface="Symbol" pitchFamily="18" charset="2"/>
              <a:buBlip>
                <a:blip r:embed="rId3"/>
              </a:buBlip>
              <a:defRPr/>
            </a:pPr>
            <a:r>
              <a:rPr lang="en-GB" sz="1850" b="1" dirty="0" smtClean="0">
                <a:solidFill>
                  <a:schemeClr val="tx2"/>
                </a:solidFill>
                <a:latin typeface="Calibri" panose="020F0502020204030204" pitchFamily="34" charset="0"/>
              </a:rPr>
              <a:t>Define cardiac cycle and state its duration at rest.</a:t>
            </a:r>
          </a:p>
          <a:p>
            <a:pPr marL="342900" indent="-342900">
              <a:spcBef>
                <a:spcPct val="20000"/>
              </a:spcBef>
              <a:buClr>
                <a:srgbClr val="FF0000"/>
              </a:buClr>
              <a:buSzPct val="75000"/>
              <a:buBlip>
                <a:blip r:embed="rId3"/>
              </a:buBlip>
              <a:defRPr/>
            </a:pPr>
            <a:r>
              <a:rPr lang="en-GB" sz="1850" b="1" dirty="0">
                <a:solidFill>
                  <a:schemeClr val="tx2"/>
                </a:solidFill>
                <a:latin typeface="Calibri" panose="020F0502020204030204" pitchFamily="34" charset="0"/>
              </a:rPr>
              <a:t>State the function of the heart valves</a:t>
            </a:r>
            <a:r>
              <a:rPr lang="en-GB" sz="1850" b="1" dirty="0" smtClean="0">
                <a:solidFill>
                  <a:schemeClr val="tx2"/>
                </a:solidFill>
                <a:latin typeface="Calibri" panose="020F0502020204030204" pitchFamily="34" charset="0"/>
              </a:rPr>
              <a:t>.</a:t>
            </a:r>
          </a:p>
          <a:p>
            <a:pPr marL="342900" indent="-342900">
              <a:spcBef>
                <a:spcPct val="20000"/>
              </a:spcBef>
              <a:buClr>
                <a:srgbClr val="FF0000"/>
              </a:buClr>
              <a:buSzPct val="75000"/>
              <a:buBlip>
                <a:blip r:embed="rId3"/>
              </a:buBlip>
              <a:defRPr/>
            </a:pPr>
            <a:r>
              <a:rPr lang="en-GB" sz="1850" b="1" dirty="0" smtClean="0">
                <a:solidFill>
                  <a:schemeClr val="tx2"/>
                </a:solidFill>
                <a:latin typeface="Calibri" panose="020F0502020204030204" pitchFamily="34" charset="0"/>
              </a:rPr>
              <a:t>Identify the phases of the cardiac cycle.</a:t>
            </a:r>
            <a:endParaRPr lang="en-GB" sz="1850" b="1" dirty="0">
              <a:solidFill>
                <a:schemeClr val="tx2"/>
              </a:solidFill>
              <a:latin typeface="Calibri" panose="020F0502020204030204" pitchFamily="34" charset="0"/>
            </a:endParaRPr>
          </a:p>
          <a:p>
            <a:pPr marL="342900" indent="-342900">
              <a:spcBef>
                <a:spcPct val="20000"/>
              </a:spcBef>
              <a:buClr>
                <a:srgbClr val="FF0000"/>
              </a:buClr>
              <a:buSzPct val="75000"/>
              <a:buFont typeface="Symbol" pitchFamily="18" charset="2"/>
              <a:buBlip>
                <a:blip r:embed="rId3"/>
              </a:buBlip>
              <a:defRPr/>
            </a:pPr>
            <a:r>
              <a:rPr lang="en-GB" sz="1850" b="1" dirty="0" smtClean="0">
                <a:solidFill>
                  <a:schemeClr val="tx2"/>
                </a:solidFill>
                <a:latin typeface="Calibri" panose="020F0502020204030204" pitchFamily="34" charset="0"/>
              </a:rPr>
              <a:t>Explain </a:t>
            </a:r>
            <a:r>
              <a:rPr lang="en-GB" sz="1850" b="1" dirty="0">
                <a:solidFill>
                  <a:schemeClr val="tx2"/>
                </a:solidFill>
                <a:latin typeface="Calibri" panose="020F0502020204030204" pitchFamily="34" charset="0"/>
              </a:rPr>
              <a:t>the relationship between the electrical and mechanical events during the cardiac cycle.</a:t>
            </a:r>
          </a:p>
          <a:p>
            <a:pPr marL="342900" indent="-342900">
              <a:spcBef>
                <a:spcPct val="20000"/>
              </a:spcBef>
              <a:buClr>
                <a:srgbClr val="FF0000"/>
              </a:buClr>
              <a:buSzPct val="75000"/>
              <a:buBlip>
                <a:blip r:embed="rId3"/>
              </a:buBlip>
              <a:defRPr/>
            </a:pPr>
            <a:r>
              <a:rPr lang="en-GB" sz="1850" b="1" dirty="0" smtClean="0">
                <a:solidFill>
                  <a:schemeClr val="tx2"/>
                </a:solidFill>
                <a:latin typeface="Calibri" panose="020F0502020204030204" pitchFamily="34" charset="0"/>
              </a:rPr>
              <a:t>Discuss left ventricular </a:t>
            </a:r>
            <a:r>
              <a:rPr lang="en-GB" sz="1850" b="1" dirty="0">
                <a:solidFill>
                  <a:schemeClr val="tx2"/>
                </a:solidFill>
                <a:latin typeface="Calibri" panose="020F0502020204030204" pitchFamily="34" charset="0"/>
              </a:rPr>
              <a:t>pressures and </a:t>
            </a:r>
            <a:r>
              <a:rPr lang="en-GB" sz="1850" b="1" dirty="0" smtClean="0">
                <a:solidFill>
                  <a:schemeClr val="tx2"/>
                </a:solidFill>
                <a:latin typeface="Calibri" panose="020F0502020204030204" pitchFamily="34" charset="0"/>
              </a:rPr>
              <a:t>volumes changes </a:t>
            </a:r>
            <a:r>
              <a:rPr lang="en-GB" sz="1850" b="1" dirty="0">
                <a:solidFill>
                  <a:schemeClr val="tx2"/>
                </a:solidFill>
                <a:latin typeface="Calibri" panose="020F0502020204030204" pitchFamily="34" charset="0"/>
              </a:rPr>
              <a:t>during the normal cardiac </a:t>
            </a:r>
            <a:r>
              <a:rPr lang="en-GB" sz="1850" b="1" dirty="0" smtClean="0">
                <a:solidFill>
                  <a:schemeClr val="tx2"/>
                </a:solidFill>
                <a:latin typeface="Calibri" panose="020F0502020204030204" pitchFamily="34" charset="0"/>
              </a:rPr>
              <a:t>cycle.</a:t>
            </a:r>
            <a:endParaRPr lang="en-GB" sz="1850" b="1" dirty="0">
              <a:solidFill>
                <a:schemeClr val="tx2"/>
              </a:solidFill>
              <a:latin typeface="Calibri" panose="020F0502020204030204" pitchFamily="34" charset="0"/>
            </a:endParaRPr>
          </a:p>
          <a:p>
            <a:pPr marL="342900" indent="-342900">
              <a:spcBef>
                <a:spcPct val="20000"/>
              </a:spcBef>
              <a:buClr>
                <a:srgbClr val="FF0000"/>
              </a:buClr>
              <a:buSzPct val="75000"/>
              <a:buFont typeface="Symbol" pitchFamily="18" charset="2"/>
              <a:buBlip>
                <a:blip r:embed="rId3"/>
              </a:buBlip>
              <a:defRPr/>
            </a:pPr>
            <a:r>
              <a:rPr lang="en-GB" sz="1850" b="1" dirty="0">
                <a:solidFill>
                  <a:schemeClr val="tx2"/>
                </a:solidFill>
                <a:latin typeface="Calibri" panose="020F0502020204030204" pitchFamily="34" charset="0"/>
              </a:rPr>
              <a:t>Compare and contrast left and right ventricular pressures and volumes during the normal cardiac </a:t>
            </a:r>
            <a:r>
              <a:rPr lang="en-GB" sz="1850" b="1" dirty="0" smtClean="0">
                <a:solidFill>
                  <a:schemeClr val="tx2"/>
                </a:solidFill>
                <a:latin typeface="Calibri" panose="020F0502020204030204" pitchFamily="34" charset="0"/>
              </a:rPr>
              <a:t>cycle.</a:t>
            </a:r>
            <a:endParaRPr lang="en-GB" sz="1850" b="1" dirty="0">
              <a:solidFill>
                <a:schemeClr val="tx2"/>
              </a:solidFill>
              <a:latin typeface="Calibri" panose="020F0502020204030204" pitchFamily="34" charset="0"/>
            </a:endParaRPr>
          </a:p>
          <a:p>
            <a:pPr marL="342900" indent="-342900">
              <a:spcBef>
                <a:spcPct val="20000"/>
              </a:spcBef>
              <a:buClr>
                <a:srgbClr val="FF0000"/>
              </a:buClr>
              <a:buSzPct val="75000"/>
              <a:buFont typeface="Symbol" pitchFamily="18" charset="2"/>
              <a:buBlip>
                <a:blip r:embed="rId3"/>
              </a:buBlip>
              <a:defRPr/>
            </a:pPr>
            <a:r>
              <a:rPr lang="en-GB" sz="1850" b="1" dirty="0">
                <a:solidFill>
                  <a:schemeClr val="tx2"/>
                </a:solidFill>
                <a:latin typeface="Calibri" panose="020F0502020204030204" pitchFamily="34" charset="0"/>
              </a:rPr>
              <a:t>Define and state the normal values for the </a:t>
            </a:r>
            <a:r>
              <a:rPr lang="en-GB" sz="1850" b="1" dirty="0" smtClean="0">
                <a:solidFill>
                  <a:schemeClr val="tx2"/>
                </a:solidFill>
                <a:latin typeface="Calibri" panose="020F0502020204030204" pitchFamily="34" charset="0"/>
              </a:rPr>
              <a:t>end-diastolic </a:t>
            </a:r>
            <a:r>
              <a:rPr lang="en-GB" sz="1850" b="1" dirty="0">
                <a:solidFill>
                  <a:schemeClr val="tx2"/>
                </a:solidFill>
                <a:latin typeface="Calibri" panose="020F0502020204030204" pitchFamily="34" charset="0"/>
              </a:rPr>
              <a:t>volume, end-systolic volume, stroke volume and ejection fraction</a:t>
            </a:r>
            <a:r>
              <a:rPr lang="en-GB" sz="1850" b="1" dirty="0" smtClean="0">
                <a:solidFill>
                  <a:schemeClr val="tx2"/>
                </a:solidFill>
                <a:latin typeface="Calibri" panose="020F0502020204030204" pitchFamily="34" charset="0"/>
              </a:rPr>
              <a:t>.</a:t>
            </a:r>
          </a:p>
          <a:p>
            <a:pPr marL="342900" indent="-342900">
              <a:spcBef>
                <a:spcPct val="20000"/>
              </a:spcBef>
              <a:buClr>
                <a:srgbClr val="FF0000"/>
              </a:buClr>
              <a:buSzPct val="75000"/>
              <a:buFont typeface="Symbol" pitchFamily="18" charset="2"/>
              <a:buBlip>
                <a:blip r:embed="rId3"/>
              </a:buBlip>
              <a:defRPr/>
            </a:pPr>
            <a:r>
              <a:rPr lang="en-GB" sz="1850" b="1" dirty="0" smtClean="0">
                <a:solidFill>
                  <a:schemeClr val="tx2"/>
                </a:solidFill>
                <a:latin typeface="Calibri" panose="020F0502020204030204" pitchFamily="34" charset="0"/>
              </a:rPr>
              <a:t>Describe the use of the pressure-volume loop in describing the phases of the cardiac cycle.</a:t>
            </a:r>
            <a:endParaRPr lang="en-GB" sz="1850" b="1" dirty="0">
              <a:solidFill>
                <a:schemeClr val="tx2"/>
              </a:solidFill>
              <a:latin typeface="Calibri" panose="020F0502020204030204" pitchFamily="34" charset="0"/>
            </a:endParaRPr>
          </a:p>
          <a:p>
            <a:pPr marL="342900" indent="-342900">
              <a:spcBef>
                <a:spcPct val="20000"/>
              </a:spcBef>
              <a:buClr>
                <a:srgbClr val="FF0000"/>
              </a:buClr>
              <a:buSzPct val="75000"/>
              <a:buFont typeface="Symbol" pitchFamily="18" charset="2"/>
              <a:buBlip>
                <a:blip r:embed="rId3"/>
              </a:buBlip>
              <a:defRPr/>
            </a:pPr>
            <a:r>
              <a:rPr lang="en-GB" sz="1850" b="1" dirty="0" smtClean="0">
                <a:solidFill>
                  <a:schemeClr val="tx2"/>
                </a:solidFill>
                <a:latin typeface="Calibri" panose="020F0502020204030204" pitchFamily="34" charset="0"/>
              </a:rPr>
              <a:t>Explain </a:t>
            </a:r>
            <a:r>
              <a:rPr lang="en-GB" sz="1850" b="1" dirty="0">
                <a:solidFill>
                  <a:schemeClr val="tx2"/>
                </a:solidFill>
                <a:latin typeface="Calibri" panose="020F0502020204030204" pitchFamily="34" charset="0"/>
              </a:rPr>
              <a:t>changes in aortic pressure during the normal cardiac cycle.</a:t>
            </a:r>
          </a:p>
          <a:p>
            <a:pPr marL="342900" indent="-342900">
              <a:spcBef>
                <a:spcPct val="20000"/>
              </a:spcBef>
              <a:buClr>
                <a:srgbClr val="FF0000"/>
              </a:buClr>
              <a:buSzPct val="75000"/>
              <a:buFont typeface="Symbol" pitchFamily="18" charset="2"/>
              <a:buBlip>
                <a:blip r:embed="rId3"/>
              </a:buBlip>
              <a:defRPr/>
            </a:pPr>
            <a:r>
              <a:rPr lang="en-GB" sz="1850" b="1" dirty="0">
                <a:solidFill>
                  <a:schemeClr val="tx2"/>
                </a:solidFill>
                <a:latin typeface="Calibri" panose="020F0502020204030204" pitchFamily="34" charset="0"/>
              </a:rPr>
              <a:t>Calculate pulse pressure and mean arterial pressure.</a:t>
            </a:r>
          </a:p>
          <a:p>
            <a:pPr marL="342900" indent="-342900">
              <a:spcBef>
                <a:spcPct val="20000"/>
              </a:spcBef>
              <a:buClr>
                <a:srgbClr val="FF0000"/>
              </a:buClr>
              <a:buSzPct val="75000"/>
              <a:buFont typeface="Symbol" pitchFamily="18" charset="2"/>
              <a:buBlip>
                <a:blip r:embed="rId3"/>
              </a:buBlip>
              <a:defRPr/>
            </a:pPr>
            <a:r>
              <a:rPr lang="en-GB" sz="1850" b="1" dirty="0" smtClean="0">
                <a:solidFill>
                  <a:schemeClr val="tx2"/>
                </a:solidFill>
                <a:latin typeface="Calibri" panose="020F0502020204030204" pitchFamily="34" charset="0"/>
              </a:rPr>
              <a:t>Describe right atrial pressure changes during the cardiac cycle.</a:t>
            </a:r>
          </a:p>
          <a:p>
            <a:pPr marL="342900" indent="-342900">
              <a:spcBef>
                <a:spcPct val="20000"/>
              </a:spcBef>
              <a:buClr>
                <a:srgbClr val="FF0000"/>
              </a:buClr>
              <a:buSzPct val="75000"/>
              <a:buFont typeface="Symbol" pitchFamily="18" charset="2"/>
              <a:buBlip>
                <a:blip r:embed="rId3"/>
              </a:buBlip>
              <a:defRPr/>
            </a:pPr>
            <a:r>
              <a:rPr lang="en-GB" sz="1850" b="1" dirty="0" smtClean="0">
                <a:solidFill>
                  <a:schemeClr val="tx2"/>
                </a:solidFill>
                <a:latin typeface="Calibri" panose="020F0502020204030204" pitchFamily="34" charset="0"/>
              </a:rPr>
              <a:t>Outline the </a:t>
            </a:r>
            <a:r>
              <a:rPr lang="en-GB" sz="1850" b="1" dirty="0">
                <a:solidFill>
                  <a:schemeClr val="tx2"/>
                </a:solidFill>
                <a:latin typeface="Calibri" panose="020F0502020204030204" pitchFamily="34" charset="0"/>
              </a:rPr>
              <a:t>venous pulse </a:t>
            </a:r>
            <a:r>
              <a:rPr lang="en-GB" sz="1850" b="1" dirty="0" smtClean="0">
                <a:solidFill>
                  <a:schemeClr val="tx2"/>
                </a:solidFill>
                <a:latin typeface="Calibri" panose="020F0502020204030204" pitchFamily="34" charset="0"/>
              </a:rPr>
              <a:t>waves</a:t>
            </a:r>
            <a:r>
              <a:rPr lang="en-GB" sz="1850" b="1" dirty="0">
                <a:solidFill>
                  <a:schemeClr val="tx2"/>
                </a:solidFill>
                <a:latin typeface="Calibri" panose="020F0502020204030204" pitchFamily="34" charset="0"/>
              </a:rPr>
              <a:t> </a:t>
            </a:r>
            <a:r>
              <a:rPr lang="en-GB" sz="1850" b="1" dirty="0" smtClean="0">
                <a:solidFill>
                  <a:schemeClr val="tx2"/>
                </a:solidFill>
                <a:latin typeface="Calibri" panose="020F0502020204030204" pitchFamily="34" charset="0"/>
              </a:rPr>
              <a:t>during the cardiac cycle.</a:t>
            </a:r>
            <a:endParaRPr lang="en-GB" sz="1850" b="1" dirty="0">
              <a:solidFill>
                <a:schemeClr val="tx2"/>
              </a:solidFill>
              <a:latin typeface="Calibri" panose="020F0502020204030204" pitchFamily="34" charset="0"/>
            </a:endParaRPr>
          </a:p>
        </p:txBody>
      </p:sp>
      <p:sp>
        <p:nvSpPr>
          <p:cNvPr id="10" name="Text Box 4"/>
          <p:cNvSpPr txBox="1">
            <a:spLocks noChangeArrowheads="1"/>
          </p:cNvSpPr>
          <p:nvPr/>
        </p:nvSpPr>
        <p:spPr bwMode="auto">
          <a:xfrm>
            <a:off x="266700" y="990600"/>
            <a:ext cx="990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2400" b="1" dirty="0">
                <a:solidFill>
                  <a:srgbClr val="FF99FF"/>
                </a:solidFill>
                <a:latin typeface="Calibri" panose="020F0502020204030204" pitchFamily="34" charset="0"/>
              </a:rPr>
              <a:t>After reviewing the PowerPoint </a:t>
            </a:r>
            <a:r>
              <a:rPr lang="en-US" altLang="en-US" sz="2400" b="1" dirty="0" smtClean="0">
                <a:solidFill>
                  <a:srgbClr val="FF99FF"/>
                </a:solidFill>
                <a:latin typeface="Calibri" panose="020F0502020204030204" pitchFamily="34" charset="0"/>
              </a:rPr>
              <a:t>presentation </a:t>
            </a:r>
            <a:r>
              <a:rPr lang="en-US" altLang="en-US" sz="2400" b="1" dirty="0">
                <a:solidFill>
                  <a:srgbClr val="FF99FF"/>
                </a:solidFill>
                <a:latin typeface="Calibri" panose="020F0502020204030204" pitchFamily="34" charset="0"/>
              </a:rPr>
              <a:t>and </a:t>
            </a:r>
            <a:r>
              <a:rPr lang="en-US" altLang="en-US" sz="2400" b="1" dirty="0" smtClean="0">
                <a:solidFill>
                  <a:srgbClr val="FF99FF"/>
                </a:solidFill>
                <a:latin typeface="Calibri" panose="020F0502020204030204" pitchFamily="34" charset="0"/>
              </a:rPr>
              <a:t>the associated learning resources, </a:t>
            </a:r>
            <a:r>
              <a:rPr lang="en-US" altLang="en-US" sz="2400" b="1" dirty="0">
                <a:solidFill>
                  <a:srgbClr val="FF99FF"/>
                </a:solidFill>
                <a:latin typeface="Calibri" panose="020F0502020204030204" pitchFamily="34" charset="0"/>
              </a:rPr>
              <a:t>the student should be able to:</a:t>
            </a:r>
            <a:r>
              <a:rPr lang="en-US" altLang="en-US" sz="2400" dirty="0">
                <a:solidFill>
                  <a:srgbClr val="FF99FF"/>
                </a:solidFill>
                <a:latin typeface="Calibri" panose="020F0502020204030204" pitchFamily="34" charset="0"/>
              </a:rPr>
              <a:t> </a:t>
            </a:r>
            <a:endParaRPr lang="en-US" altLang="en-US" sz="2400" i="1" dirty="0">
              <a:solidFill>
                <a:srgbClr val="FF99FF"/>
              </a:solidFill>
              <a:latin typeface="Calibri" panose="020F0502020204030204" pitchFamily="34" charset="0"/>
            </a:endParaRPr>
          </a:p>
        </p:txBody>
      </p:sp>
    </p:spTree>
    <p:extLst>
      <p:ext uri="{BB962C8B-B14F-4D97-AF65-F5344CB8AC3E}">
        <p14:creationId xmlns:p14="http://schemas.microsoft.com/office/powerpoint/2010/main" val="35227486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7505700" y="228600"/>
            <a:ext cx="2628899" cy="1600200"/>
          </a:xfrm>
          <a:prstGeom prst="rect">
            <a:avLst/>
          </a:prstGeom>
          <a:noFill/>
          <a:ln w="9525">
            <a:noFill/>
            <a:miter lim="800000"/>
            <a:headEnd/>
            <a:tailEnd/>
          </a:ln>
          <a:effectLst/>
        </p:spPr>
        <p:txBody>
          <a:bodyPr lIns="92075" tIns="46038" rIns="92075" bIns="46038" anchor="ctr"/>
          <a:lstStyle/>
          <a:p>
            <a:pPr algn="ctr">
              <a:defRPr/>
            </a:pPr>
            <a:r>
              <a:rPr lang="en-US" sz="4000" b="1" dirty="0" smtClean="0">
                <a:solidFill>
                  <a:schemeClr val="tx2"/>
                </a:solidFill>
                <a:latin typeface="Calibri" panose="020F0502020204030204" pitchFamily="34" charset="0"/>
                <a:cs typeface="Times New Roman" pitchFamily="18" charset="0"/>
              </a:rPr>
              <a:t>Valves of the heart</a:t>
            </a:r>
            <a:endParaRPr lang="en-US" sz="4000" b="1" dirty="0">
              <a:solidFill>
                <a:schemeClr val="tx2"/>
              </a:solidFill>
              <a:latin typeface="Calibri" panose="020F0502020204030204" pitchFamily="34" charset="0"/>
            </a:endParaRPr>
          </a:p>
        </p:txBody>
      </p:sp>
      <p:pic>
        <p:nvPicPr>
          <p:cNvPr id="6" name="Picture 4" descr="D:\Lecture 5\val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00584"/>
            <a:ext cx="7188403" cy="6681216"/>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50666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
          <p:cNvSpPr>
            <a:spLocks noChangeArrowheads="1"/>
          </p:cNvSpPr>
          <p:nvPr/>
        </p:nvSpPr>
        <p:spPr bwMode="auto">
          <a:xfrm>
            <a:off x="0" y="990600"/>
            <a:ext cx="10287000" cy="5029200"/>
          </a:xfrm>
          <a:prstGeom prst="rect">
            <a:avLst/>
          </a:prstGeom>
          <a:noFill/>
          <a:ln w="9525">
            <a:noFill/>
            <a:miter lim="800000"/>
            <a:headEnd/>
            <a:tailEnd/>
          </a:ln>
          <a:effectLst/>
        </p:spPr>
        <p:txBody>
          <a:bodyPr lIns="92075" tIns="46038" rIns="92075" bIns="46038" anchor="ctr"/>
          <a:lstStyle/>
          <a:p>
            <a:pPr algn="ctr">
              <a:defRPr/>
            </a:pPr>
            <a:r>
              <a:rPr lang="en-US" sz="16600" b="1" i="0" dirty="0" smtClean="0">
                <a:solidFill>
                  <a:srgbClr val="FFFF00"/>
                </a:solidFill>
                <a:effectLst>
                  <a:outerShdw blurRad="38100" dist="38100" dir="2700000" algn="tl">
                    <a:srgbClr val="000000"/>
                  </a:outerShdw>
                </a:effectLst>
                <a:latin typeface="Calibri" panose="020F0502020204030204" pitchFamily="34" charset="0"/>
              </a:rPr>
              <a:t>Thank You</a:t>
            </a:r>
            <a:endParaRPr lang="en-US" sz="16600" dirty="0">
              <a:latin typeface="Calibri" panose="020F0502020204030204" pitchFamily="34" charset="0"/>
            </a:endParaRPr>
          </a:p>
        </p:txBody>
      </p:sp>
    </p:spTree>
    <p:extLst>
      <p:ext uri="{BB962C8B-B14F-4D97-AF65-F5344CB8AC3E}">
        <p14:creationId xmlns:p14="http://schemas.microsoft.com/office/powerpoint/2010/main" val="51158979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0" y="228600"/>
            <a:ext cx="10286999" cy="914400"/>
          </a:xfrm>
          <a:prstGeom prst="rect">
            <a:avLst/>
          </a:prstGeom>
          <a:noFill/>
          <a:ln w="9525">
            <a:noFill/>
            <a:miter lim="800000"/>
            <a:headEnd/>
            <a:tailEnd/>
          </a:ln>
          <a:effectLst/>
        </p:spPr>
        <p:txBody>
          <a:bodyPr lIns="92075" tIns="46038" rIns="92075" bIns="46038" anchor="ctr"/>
          <a:lstStyle/>
          <a:p>
            <a:pPr algn="ctr">
              <a:defRPr/>
            </a:pPr>
            <a:r>
              <a:rPr lang="en-US" sz="5000" b="1" dirty="0" smtClean="0">
                <a:solidFill>
                  <a:schemeClr val="tx2"/>
                </a:solidFill>
                <a:latin typeface="Calibri" panose="020F0502020204030204" pitchFamily="34" charset="0"/>
                <a:cs typeface="Times New Roman" pitchFamily="18" charset="0"/>
              </a:rPr>
              <a:t>Valves of the heart</a:t>
            </a:r>
            <a:endParaRPr lang="en-US" sz="5000" b="1" dirty="0">
              <a:solidFill>
                <a:schemeClr val="tx2"/>
              </a:solidFill>
              <a:latin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5791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066800"/>
            <a:ext cx="4495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538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0" y="152400"/>
            <a:ext cx="10286999" cy="914400"/>
          </a:xfrm>
          <a:prstGeom prst="rect">
            <a:avLst/>
          </a:prstGeom>
          <a:noFill/>
          <a:ln w="9525">
            <a:noFill/>
            <a:miter lim="800000"/>
            <a:headEnd/>
            <a:tailEnd/>
          </a:ln>
          <a:effectLst/>
        </p:spPr>
        <p:txBody>
          <a:bodyPr lIns="92075" tIns="46038" rIns="92075" bIns="46038" anchor="ctr"/>
          <a:lstStyle/>
          <a:p>
            <a:pPr algn="ctr">
              <a:defRPr/>
            </a:pPr>
            <a:r>
              <a:rPr lang="en-US" sz="5000" b="1" dirty="0">
                <a:solidFill>
                  <a:schemeClr val="tx2"/>
                </a:solidFill>
                <a:latin typeface="Calibri" panose="020F0502020204030204" pitchFamily="34" charset="0"/>
                <a:cs typeface="Times New Roman" pitchFamily="18" charset="0"/>
              </a:rPr>
              <a:t>The cardiac </a:t>
            </a:r>
            <a:r>
              <a:rPr lang="en-US" sz="5000" b="1" dirty="0" smtClean="0">
                <a:solidFill>
                  <a:schemeClr val="tx2"/>
                </a:solidFill>
                <a:latin typeface="Calibri" panose="020F0502020204030204" pitchFamily="34" charset="0"/>
                <a:cs typeface="Times New Roman" pitchFamily="18" charset="0"/>
              </a:rPr>
              <a:t>cycle; the heart beat</a:t>
            </a:r>
            <a:r>
              <a:rPr lang="en-US" sz="5000" b="1" dirty="0" smtClean="0">
                <a:solidFill>
                  <a:schemeClr val="tx2"/>
                </a:solidFill>
                <a:latin typeface="Calibri" panose="020F0502020204030204" pitchFamily="34" charset="0"/>
              </a:rPr>
              <a:t> </a:t>
            </a:r>
            <a:endParaRPr lang="en-US" sz="5000" b="1" dirty="0">
              <a:solidFill>
                <a:schemeClr val="tx2"/>
              </a:solidFill>
              <a:latin typeface="Calibri" panose="020F0502020204030204" pitchFamily="34" charset="0"/>
            </a:endParaRPr>
          </a:p>
        </p:txBody>
      </p:sp>
      <p:sp>
        <p:nvSpPr>
          <p:cNvPr id="405507" name="Rectangle 3"/>
          <p:cNvSpPr>
            <a:spLocks noChangeArrowheads="1"/>
          </p:cNvSpPr>
          <p:nvPr/>
        </p:nvSpPr>
        <p:spPr bwMode="auto">
          <a:xfrm>
            <a:off x="342900" y="1066800"/>
            <a:ext cx="9601200" cy="5562600"/>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75000"/>
              <a:buFont typeface="Monotype Sorts" pitchFamily="2" charset="2"/>
              <a:buBlip>
                <a:blip r:embed="rId3"/>
              </a:buBlip>
              <a:defRPr/>
            </a:pPr>
            <a:r>
              <a:rPr lang="en-US" sz="2300" b="1" dirty="0">
                <a:solidFill>
                  <a:srgbClr val="00FFFF"/>
                </a:solidFill>
                <a:latin typeface="Calibri" panose="020F0502020204030204" pitchFamily="34" charset="0"/>
                <a:cs typeface="Calibri" pitchFamily="34" charset="0"/>
              </a:rPr>
              <a:t>The cardiac </a:t>
            </a:r>
            <a:r>
              <a:rPr lang="en-US" sz="2300" b="1" dirty="0" smtClean="0">
                <a:solidFill>
                  <a:srgbClr val="00FFFF"/>
                </a:solidFill>
                <a:latin typeface="Calibri" panose="020F0502020204030204" pitchFamily="34" charset="0"/>
                <a:cs typeface="Calibri" pitchFamily="34" charset="0"/>
              </a:rPr>
              <a:t>cycle (heart beat) </a:t>
            </a:r>
            <a:r>
              <a:rPr lang="en-US" sz="2300" b="1" dirty="0">
                <a:solidFill>
                  <a:srgbClr val="00FFFF"/>
                </a:solidFill>
                <a:latin typeface="Calibri" panose="020F0502020204030204" pitchFamily="34" charset="0"/>
                <a:cs typeface="Calibri" pitchFamily="34" charset="0"/>
              </a:rPr>
              <a:t>consists of alternate periods of systole </a:t>
            </a:r>
            <a:r>
              <a:rPr lang="en-US" sz="2300" b="1" dirty="0" smtClean="0">
                <a:solidFill>
                  <a:srgbClr val="00FFFF"/>
                </a:solidFill>
                <a:latin typeface="Calibri" panose="020F0502020204030204" pitchFamily="34" charset="0"/>
                <a:cs typeface="Calibri" pitchFamily="34" charset="0"/>
              </a:rPr>
              <a:t>(contraction </a:t>
            </a:r>
            <a:r>
              <a:rPr lang="en-US" sz="2300" b="1" dirty="0">
                <a:solidFill>
                  <a:srgbClr val="00FFFF"/>
                </a:solidFill>
                <a:latin typeface="Calibri" panose="020F0502020204030204" pitchFamily="34" charset="0"/>
                <a:cs typeface="Calibri" pitchFamily="34" charset="0"/>
              </a:rPr>
              <a:t>and emptying) and diastole (relaxation and filling</a:t>
            </a:r>
            <a:r>
              <a:rPr lang="en-US" sz="2300" b="1" dirty="0" smtClean="0">
                <a:solidFill>
                  <a:srgbClr val="00FFFF"/>
                </a:solidFill>
                <a:latin typeface="Calibri" panose="020F0502020204030204" pitchFamily="34" charset="0"/>
                <a:cs typeface="Calibri" pitchFamily="34" charset="0"/>
              </a:rPr>
              <a:t>).</a:t>
            </a:r>
          </a:p>
          <a:p>
            <a:pPr>
              <a:spcBef>
                <a:spcPct val="20000"/>
              </a:spcBef>
              <a:buClr>
                <a:schemeClr val="tx2"/>
              </a:buClr>
              <a:buSzPct val="75000"/>
              <a:defRPr/>
            </a:pPr>
            <a:endParaRPr lang="en-US" sz="2300" b="1" dirty="0" smtClean="0">
              <a:solidFill>
                <a:srgbClr val="00FFFF"/>
              </a:solidFill>
              <a:latin typeface="Calibri" panose="020F0502020204030204" pitchFamily="34" charset="0"/>
              <a:cs typeface="Calibri" pitchFamily="34" charset="0"/>
            </a:endParaRPr>
          </a:p>
          <a:p>
            <a:pPr marL="342900" indent="-342900">
              <a:spcBef>
                <a:spcPct val="20000"/>
              </a:spcBef>
              <a:buClr>
                <a:schemeClr val="tx2"/>
              </a:buClr>
              <a:buSzPct val="75000"/>
              <a:buFont typeface="Monotype Sorts" pitchFamily="2" charset="2"/>
              <a:buBlip>
                <a:blip r:embed="rId3"/>
              </a:buBlip>
              <a:defRPr/>
            </a:pPr>
            <a:r>
              <a:rPr lang="fr-FR" sz="2300" b="1" dirty="0" smtClean="0">
                <a:solidFill>
                  <a:srgbClr val="00FF00"/>
                </a:solidFill>
                <a:latin typeface="Calibri" pitchFamily="34" charset="0"/>
                <a:cs typeface="Calibri" pitchFamily="34" charset="0"/>
              </a:rPr>
              <a:t>The duration of the </a:t>
            </a:r>
            <a:r>
              <a:rPr lang="fr-FR" sz="2300" b="1" dirty="0" err="1" smtClean="0">
                <a:solidFill>
                  <a:srgbClr val="00FF00"/>
                </a:solidFill>
                <a:latin typeface="Calibri" pitchFamily="34" charset="0"/>
                <a:cs typeface="Calibri" pitchFamily="34" charset="0"/>
              </a:rPr>
              <a:t>cardiac</a:t>
            </a:r>
            <a:r>
              <a:rPr lang="fr-FR" sz="2300" b="1" dirty="0" smtClean="0">
                <a:solidFill>
                  <a:srgbClr val="00FF00"/>
                </a:solidFill>
                <a:latin typeface="Calibri" pitchFamily="34" charset="0"/>
                <a:cs typeface="Calibri" pitchFamily="34" charset="0"/>
              </a:rPr>
              <a:t> cycle </a:t>
            </a:r>
            <a:r>
              <a:rPr lang="fr-FR" sz="2300" b="1" dirty="0" err="1" smtClean="0">
                <a:solidFill>
                  <a:srgbClr val="00FF00"/>
                </a:solidFill>
                <a:latin typeface="Calibri" pitchFamily="34" charset="0"/>
                <a:cs typeface="Calibri" pitchFamily="34" charset="0"/>
              </a:rPr>
              <a:t>is</a:t>
            </a:r>
            <a:r>
              <a:rPr lang="fr-FR" sz="2300" b="1" dirty="0" smtClean="0">
                <a:solidFill>
                  <a:srgbClr val="00FF00"/>
                </a:solidFill>
                <a:latin typeface="Calibri" pitchFamily="34" charset="0"/>
                <a:cs typeface="Calibri" pitchFamily="34" charset="0"/>
              </a:rPr>
              <a:t> 0.8 sec w</a:t>
            </a:r>
            <a:r>
              <a:rPr lang="en-US" sz="2300" b="1" dirty="0" smtClean="0">
                <a:solidFill>
                  <a:srgbClr val="00FF00"/>
                </a:solidFill>
                <a:latin typeface="Calibri" pitchFamily="34" charset="0"/>
                <a:cs typeface="Calibri" pitchFamily="34" charset="0"/>
              </a:rPr>
              <a:t>hen the heart rate (HR) is </a:t>
            </a:r>
            <a:r>
              <a:rPr lang="en-US" sz="2300" b="1" dirty="0">
                <a:solidFill>
                  <a:srgbClr val="00FF00"/>
                </a:solidFill>
                <a:latin typeface="Calibri" pitchFamily="34" charset="0"/>
                <a:cs typeface="Calibri" pitchFamily="34" charset="0"/>
              </a:rPr>
              <a:t>72 </a:t>
            </a:r>
            <a:r>
              <a:rPr lang="en-US" sz="2300" b="1" dirty="0" smtClean="0">
                <a:solidFill>
                  <a:srgbClr val="00FF00"/>
                </a:solidFill>
                <a:latin typeface="Calibri" pitchFamily="34" charset="0"/>
                <a:cs typeface="Calibri" pitchFamily="34" charset="0"/>
              </a:rPr>
              <a:t>beats/min. The duration is shortened </a:t>
            </a:r>
            <a:r>
              <a:rPr lang="en-US" sz="2300" b="1" dirty="0">
                <a:solidFill>
                  <a:srgbClr val="00FF00"/>
                </a:solidFill>
                <a:latin typeface="Calibri" pitchFamily="34" charset="0"/>
                <a:cs typeface="Calibri" pitchFamily="34" charset="0"/>
              </a:rPr>
              <a:t>when </a:t>
            </a:r>
            <a:r>
              <a:rPr lang="en-US" sz="2300" b="1" dirty="0" smtClean="0">
                <a:solidFill>
                  <a:srgbClr val="00FF00"/>
                </a:solidFill>
                <a:latin typeface="Calibri" pitchFamily="34" charset="0"/>
                <a:cs typeface="Calibri" pitchFamily="34" charset="0"/>
              </a:rPr>
              <a:t>the HR increases. </a:t>
            </a:r>
            <a:endParaRPr lang="en-US" sz="2300" b="1" dirty="0">
              <a:solidFill>
                <a:srgbClr val="00FF00"/>
              </a:solidFill>
              <a:latin typeface="Calibri" panose="020F0502020204030204" pitchFamily="34" charset="0"/>
              <a:cs typeface="Calibri" pitchFamily="34" charset="0"/>
            </a:endParaRPr>
          </a:p>
          <a:p>
            <a:pPr marL="342900" indent="-342900">
              <a:spcBef>
                <a:spcPct val="20000"/>
              </a:spcBef>
              <a:buClr>
                <a:schemeClr val="tx2"/>
              </a:buClr>
              <a:buSzPct val="75000"/>
              <a:buFont typeface="Monotype Sorts" pitchFamily="2" charset="2"/>
              <a:buNone/>
              <a:defRPr/>
            </a:pPr>
            <a:r>
              <a:rPr lang="en-US" sz="2300" b="1" dirty="0">
                <a:solidFill>
                  <a:srgbClr val="00FFFF"/>
                </a:solidFill>
                <a:latin typeface="Calibri" panose="020F0502020204030204" pitchFamily="34" charset="0"/>
                <a:cs typeface="Calibri" pitchFamily="34" charset="0"/>
              </a:rPr>
              <a:t>	</a:t>
            </a:r>
          </a:p>
          <a:p>
            <a:pPr marL="342900" indent="-342900">
              <a:spcBef>
                <a:spcPct val="20000"/>
              </a:spcBef>
              <a:buClr>
                <a:schemeClr val="tx2"/>
              </a:buClr>
              <a:buSzPct val="75000"/>
              <a:buFont typeface="Monotype Sorts" pitchFamily="2" charset="2"/>
              <a:buBlip>
                <a:blip r:embed="rId3"/>
              </a:buBlip>
              <a:defRPr/>
            </a:pPr>
            <a:r>
              <a:rPr lang="en-US" sz="2300" b="1" dirty="0">
                <a:solidFill>
                  <a:srgbClr val="FF5050"/>
                </a:solidFill>
                <a:latin typeface="Calibri" panose="020F0502020204030204" pitchFamily="34" charset="0"/>
                <a:cs typeface="Calibri" pitchFamily="34" charset="0"/>
              </a:rPr>
              <a:t>The atria and ventricles go through separate cycles of systole and diastole.</a:t>
            </a:r>
          </a:p>
          <a:p>
            <a:pPr marL="342900" indent="-342900">
              <a:spcBef>
                <a:spcPct val="20000"/>
              </a:spcBef>
              <a:buClr>
                <a:schemeClr val="tx2"/>
              </a:buClr>
              <a:buSzPct val="75000"/>
              <a:buFont typeface="Monotype Sorts" pitchFamily="2" charset="2"/>
              <a:buNone/>
              <a:defRPr/>
            </a:pPr>
            <a:r>
              <a:rPr lang="en-US" sz="2300" b="1" dirty="0">
                <a:solidFill>
                  <a:srgbClr val="00FFFF"/>
                </a:solidFill>
                <a:latin typeface="Calibri" panose="020F0502020204030204" pitchFamily="34" charset="0"/>
                <a:cs typeface="Calibri" pitchFamily="34" charset="0"/>
              </a:rPr>
              <a:t>	</a:t>
            </a:r>
          </a:p>
          <a:p>
            <a:pPr marL="342900" indent="-342900">
              <a:spcBef>
                <a:spcPct val="20000"/>
              </a:spcBef>
              <a:buClr>
                <a:schemeClr val="tx2"/>
              </a:buClr>
              <a:buSzPct val="75000"/>
              <a:buFont typeface="Monotype Sorts" pitchFamily="2" charset="2"/>
              <a:buBlip>
                <a:blip r:embed="rId3"/>
              </a:buBlip>
              <a:defRPr/>
            </a:pPr>
            <a:r>
              <a:rPr lang="en-US" sz="2300" b="1" dirty="0">
                <a:solidFill>
                  <a:srgbClr val="00FFFF"/>
                </a:solidFill>
                <a:latin typeface="Calibri" panose="020F0502020204030204" pitchFamily="34" charset="0"/>
                <a:cs typeface="Calibri" pitchFamily="34" charset="0"/>
              </a:rPr>
              <a:t>Contraction occurs as a result of the spread of excitation across the heart, whereas relaxation follows the subsequent repolarization of the cardiac </a:t>
            </a:r>
            <a:r>
              <a:rPr lang="en-US" sz="2300" b="1" dirty="0" smtClean="0">
                <a:solidFill>
                  <a:srgbClr val="00FFFF"/>
                </a:solidFill>
                <a:latin typeface="Calibri" panose="020F0502020204030204" pitchFamily="34" charset="0"/>
                <a:cs typeface="Calibri" pitchFamily="34" charset="0"/>
              </a:rPr>
              <a:t>musculature.</a:t>
            </a:r>
          </a:p>
          <a:p>
            <a:pPr>
              <a:spcBef>
                <a:spcPct val="20000"/>
              </a:spcBef>
              <a:buClr>
                <a:schemeClr val="tx2"/>
              </a:buClr>
              <a:buSzPct val="75000"/>
              <a:defRPr/>
            </a:pPr>
            <a:endParaRPr lang="en-US" sz="2300" b="1" dirty="0" smtClean="0">
              <a:solidFill>
                <a:srgbClr val="00FFFF"/>
              </a:solidFill>
              <a:latin typeface="Calibri" panose="020F0502020204030204" pitchFamily="34" charset="0"/>
              <a:cs typeface="Calibri" pitchFamily="34" charset="0"/>
            </a:endParaRPr>
          </a:p>
          <a:p>
            <a:pPr marL="342900" indent="-342900">
              <a:spcBef>
                <a:spcPct val="20000"/>
              </a:spcBef>
              <a:buClr>
                <a:schemeClr val="tx2"/>
              </a:buClr>
              <a:buSzPct val="75000"/>
              <a:buFont typeface="Monotype Sorts" pitchFamily="2" charset="2"/>
              <a:buBlip>
                <a:blip r:embed="rId3"/>
              </a:buBlip>
              <a:defRPr/>
            </a:pPr>
            <a:r>
              <a:rPr lang="en-US" sz="2300" b="1" dirty="0" smtClean="0">
                <a:solidFill>
                  <a:srgbClr val="FFC000"/>
                </a:solidFill>
                <a:latin typeface="Calibri" panose="020F0502020204030204" pitchFamily="34" charset="0"/>
                <a:cs typeface="Calibri" pitchFamily="34" charset="0"/>
              </a:rPr>
              <a:t>Contraction </a:t>
            </a:r>
            <a:r>
              <a:rPr lang="en-US" sz="2300" b="1" dirty="0">
                <a:solidFill>
                  <a:srgbClr val="FFC000"/>
                </a:solidFill>
                <a:latin typeface="Calibri" pitchFamily="34" charset="0"/>
                <a:cs typeface="Calibri" pitchFamily="34" charset="0"/>
              </a:rPr>
              <a:t>of the </a:t>
            </a:r>
            <a:r>
              <a:rPr lang="en-US" sz="2300" b="1" dirty="0" smtClean="0">
                <a:solidFill>
                  <a:srgbClr val="FFC000"/>
                </a:solidFill>
                <a:latin typeface="Calibri" pitchFamily="34" charset="0"/>
                <a:cs typeface="Calibri" pitchFamily="34" charset="0"/>
              </a:rPr>
              <a:t>ventricles </a:t>
            </a:r>
            <a:r>
              <a:rPr lang="en-US" sz="2300" b="1" dirty="0">
                <a:solidFill>
                  <a:srgbClr val="FFC000"/>
                </a:solidFill>
                <a:latin typeface="Calibri" pitchFamily="34" charset="0"/>
                <a:cs typeface="Calibri" pitchFamily="34" charset="0"/>
              </a:rPr>
              <a:t>generates pressure changes, resulting in orderly blood movement. </a:t>
            </a:r>
            <a:r>
              <a:rPr lang="en-US" sz="2300" b="1" dirty="0" smtClean="0">
                <a:solidFill>
                  <a:srgbClr val="FFC000"/>
                </a:solidFill>
                <a:latin typeface="Calibri" pitchFamily="34" charset="0"/>
                <a:cs typeface="Calibri" pitchFamily="34" charset="0"/>
              </a:rPr>
              <a:t> The ventricles are flow and pressure generators. </a:t>
            </a:r>
            <a:endParaRPr lang="en-US" sz="2300" b="1" dirty="0">
              <a:solidFill>
                <a:srgbClr val="FFC000"/>
              </a:solidFill>
              <a:latin typeface="Calibri" pitchFamily="34" charset="0"/>
              <a:cs typeface="Calibri" pitchFamily="34" charset="0"/>
            </a:endParaRPr>
          </a:p>
          <a:p>
            <a:pPr>
              <a:spcBef>
                <a:spcPct val="20000"/>
              </a:spcBef>
              <a:buClr>
                <a:schemeClr val="tx2"/>
              </a:buClr>
              <a:buSzPct val="75000"/>
              <a:defRPr/>
            </a:pPr>
            <a:endParaRPr lang="en-US" sz="2300" b="1" dirty="0">
              <a:solidFill>
                <a:srgbClr val="00FFFF"/>
              </a:solidFill>
              <a:latin typeface="Calibri" pitchFamily="34" charset="0"/>
              <a:cs typeface="Calibri" pitchFamily="34" charset="0"/>
            </a:endParaRPr>
          </a:p>
        </p:txBody>
      </p:sp>
    </p:spTree>
    <p:extLst>
      <p:ext uri="{BB962C8B-B14F-4D97-AF65-F5344CB8AC3E}">
        <p14:creationId xmlns:p14="http://schemas.microsoft.com/office/powerpoint/2010/main" val="88028492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0" y="304800"/>
            <a:ext cx="10286999" cy="914400"/>
          </a:xfrm>
          <a:prstGeom prst="rect">
            <a:avLst/>
          </a:prstGeom>
          <a:noFill/>
          <a:ln w="9525">
            <a:noFill/>
            <a:miter lim="800000"/>
            <a:headEnd/>
            <a:tailEnd/>
          </a:ln>
          <a:effectLst/>
        </p:spPr>
        <p:txBody>
          <a:bodyPr lIns="92075" tIns="46038" rIns="92075" bIns="46038" anchor="ctr"/>
          <a:lstStyle/>
          <a:p>
            <a:pPr algn="ctr">
              <a:defRPr/>
            </a:pPr>
            <a:r>
              <a:rPr lang="en-US" sz="5000" b="1" dirty="0" smtClean="0">
                <a:solidFill>
                  <a:schemeClr val="tx2"/>
                </a:solidFill>
                <a:latin typeface="Calibri" panose="020F0502020204030204" pitchFamily="34" charset="0"/>
                <a:cs typeface="Times New Roman" pitchFamily="18" charset="0"/>
              </a:rPr>
              <a:t>Events during the </a:t>
            </a:r>
            <a:r>
              <a:rPr lang="en-US" sz="5000" b="1" dirty="0">
                <a:solidFill>
                  <a:schemeClr val="tx2"/>
                </a:solidFill>
                <a:latin typeface="Calibri" panose="020F0502020204030204" pitchFamily="34" charset="0"/>
                <a:cs typeface="Times New Roman" pitchFamily="18" charset="0"/>
              </a:rPr>
              <a:t>cardiac cycle</a:t>
            </a:r>
            <a:r>
              <a:rPr lang="en-US" sz="5000" b="1" dirty="0">
                <a:solidFill>
                  <a:schemeClr val="tx2"/>
                </a:solidFill>
                <a:latin typeface="Calibri" panose="020F0502020204030204" pitchFamily="34" charset="0"/>
              </a:rPr>
              <a:t> </a:t>
            </a:r>
          </a:p>
        </p:txBody>
      </p:sp>
      <p:sp>
        <p:nvSpPr>
          <p:cNvPr id="405507" name="Rectangle 3"/>
          <p:cNvSpPr>
            <a:spLocks noChangeArrowheads="1"/>
          </p:cNvSpPr>
          <p:nvPr/>
        </p:nvSpPr>
        <p:spPr bwMode="auto">
          <a:xfrm>
            <a:off x="342900" y="1295400"/>
            <a:ext cx="4648200" cy="4495800"/>
          </a:xfrm>
          <a:prstGeom prst="rect">
            <a:avLst/>
          </a:prstGeom>
          <a:noFill/>
          <a:ln w="12700" cap="sq">
            <a:noFill/>
            <a:miter lim="800000"/>
            <a:headEnd type="none" w="sm" len="sm"/>
            <a:tailEnd type="none" w="sm" len="sm"/>
          </a:ln>
          <a:effectLst/>
        </p:spPr>
        <p:txBody>
          <a:bodyPr/>
          <a:lstStyle/>
          <a:p>
            <a:endParaRPr lang="ar-SA" sz="2800" b="1" dirty="0">
              <a:solidFill>
                <a:srgbClr val="00FFFF"/>
              </a:solidFill>
              <a:latin typeface="Calibri" pitchFamily="34" charset="0"/>
            </a:endParaRPr>
          </a:p>
          <a:p>
            <a:pPr marL="514350" indent="-514350">
              <a:buFont typeface="+mj-lt"/>
              <a:buAutoNum type="arabicPeriod"/>
            </a:pPr>
            <a:r>
              <a:rPr lang="en-US" sz="2800" b="1" dirty="0">
                <a:solidFill>
                  <a:srgbClr val="00FFFF"/>
                </a:solidFill>
                <a:latin typeface="Calibri" pitchFamily="34" charset="0"/>
                <a:cs typeface="Calibri" pitchFamily="34" charset="0"/>
              </a:rPr>
              <a:t>Electrical events (ECG) </a:t>
            </a:r>
            <a:endParaRPr lang="en-US" sz="2700" b="1" dirty="0">
              <a:solidFill>
                <a:srgbClr val="00FFFF"/>
              </a:solidFill>
              <a:latin typeface="Calibri" panose="020F0502020204030204" pitchFamily="34" charset="0"/>
              <a:cs typeface="Calibri" pitchFamily="34" charset="0"/>
            </a:endParaRPr>
          </a:p>
          <a:p>
            <a:pPr marL="514350" indent="-514350">
              <a:buFont typeface="+mj-lt"/>
              <a:buAutoNum type="arabicPeriod"/>
            </a:pPr>
            <a:endParaRPr lang="en-US" sz="2800" b="1" dirty="0" smtClean="0">
              <a:solidFill>
                <a:srgbClr val="00FFFF"/>
              </a:solidFill>
              <a:latin typeface="Calibri" pitchFamily="34" charset="0"/>
              <a:cs typeface="Calibri" pitchFamily="34" charset="0"/>
            </a:endParaRPr>
          </a:p>
          <a:p>
            <a:pPr marL="514350" indent="-514350">
              <a:buFont typeface="+mj-lt"/>
              <a:buAutoNum type="arabicPeriod"/>
            </a:pPr>
            <a:r>
              <a:rPr lang="en-US" sz="2800" b="1" dirty="0" smtClean="0">
                <a:solidFill>
                  <a:srgbClr val="00FFFF"/>
                </a:solidFill>
                <a:latin typeface="Calibri" pitchFamily="34" charset="0"/>
                <a:cs typeface="Calibri" pitchFamily="34" charset="0"/>
              </a:rPr>
              <a:t>Mechanical </a:t>
            </a:r>
            <a:r>
              <a:rPr lang="en-US" sz="2800" b="1" dirty="0">
                <a:solidFill>
                  <a:srgbClr val="00FFFF"/>
                </a:solidFill>
                <a:latin typeface="Calibri" pitchFamily="34" charset="0"/>
                <a:cs typeface="Calibri" pitchFamily="34" charset="0"/>
              </a:rPr>
              <a:t>events </a:t>
            </a:r>
            <a:endParaRPr lang="en-US" sz="2800" b="1" dirty="0" smtClean="0">
              <a:solidFill>
                <a:srgbClr val="00FFFF"/>
              </a:solidFill>
              <a:latin typeface="Calibri" pitchFamily="34" charset="0"/>
              <a:cs typeface="Calibri" pitchFamily="34" charset="0"/>
            </a:endParaRPr>
          </a:p>
          <a:p>
            <a:pPr lvl="2"/>
            <a:r>
              <a:rPr lang="en-US" sz="2800" b="1" dirty="0" smtClean="0">
                <a:solidFill>
                  <a:srgbClr val="FFC000"/>
                </a:solidFill>
                <a:latin typeface="Calibri" pitchFamily="34" charset="0"/>
                <a:cs typeface="Calibri" pitchFamily="34" charset="0"/>
              </a:rPr>
              <a:t>Mechanical phases of the cardiac cycle</a:t>
            </a:r>
          </a:p>
          <a:p>
            <a:pPr lvl="2"/>
            <a:endParaRPr lang="en-US" sz="2800" b="1" dirty="0">
              <a:solidFill>
                <a:srgbClr val="00FFFF"/>
              </a:solidFill>
              <a:latin typeface="Calibri" pitchFamily="34" charset="0"/>
              <a:cs typeface="Calibri" pitchFamily="34" charset="0"/>
            </a:endParaRPr>
          </a:p>
          <a:p>
            <a:pPr marL="514350" indent="-514350">
              <a:buFont typeface="+mj-lt"/>
              <a:buAutoNum type="arabicPeriod"/>
            </a:pPr>
            <a:r>
              <a:rPr lang="en-US" sz="2800" b="1" dirty="0">
                <a:solidFill>
                  <a:srgbClr val="00FFFF"/>
                </a:solidFill>
                <a:latin typeface="Calibri" pitchFamily="34" charset="0"/>
                <a:cs typeface="Calibri" pitchFamily="34" charset="0"/>
              </a:rPr>
              <a:t>Pressure changes </a:t>
            </a:r>
          </a:p>
          <a:p>
            <a:pPr marL="514350" indent="-514350">
              <a:buFont typeface="+mj-lt"/>
              <a:buAutoNum type="arabicPeriod"/>
            </a:pPr>
            <a:endParaRPr lang="en-US" sz="2800" b="1" dirty="0" smtClean="0">
              <a:solidFill>
                <a:srgbClr val="00FFFF"/>
              </a:solidFill>
              <a:latin typeface="Calibri" pitchFamily="34" charset="0"/>
              <a:cs typeface="Calibri" pitchFamily="34" charset="0"/>
            </a:endParaRPr>
          </a:p>
          <a:p>
            <a:pPr marL="514350" indent="-514350">
              <a:buFont typeface="+mj-lt"/>
              <a:buAutoNum type="arabicPeriod"/>
            </a:pPr>
            <a:r>
              <a:rPr lang="en-US" sz="2800" b="1" dirty="0" smtClean="0">
                <a:solidFill>
                  <a:srgbClr val="00FFFF"/>
                </a:solidFill>
                <a:latin typeface="Calibri" pitchFamily="34" charset="0"/>
                <a:cs typeface="Calibri" pitchFamily="34" charset="0"/>
              </a:rPr>
              <a:t>Volume changes</a:t>
            </a:r>
            <a:endParaRPr lang="en-US" sz="2800" b="1" dirty="0">
              <a:solidFill>
                <a:srgbClr val="00FFFF"/>
              </a:solidFill>
              <a:latin typeface="Calibri" pitchFamily="34" charset="0"/>
              <a:cs typeface="Calibri" pitchFamily="34" charset="0"/>
            </a:endParaRPr>
          </a:p>
          <a:p>
            <a:pPr marL="514350" indent="-514350">
              <a:buFont typeface="+mj-lt"/>
              <a:buAutoNum type="arabicPeriod"/>
            </a:pPr>
            <a:endParaRPr lang="en-US" sz="2800" b="1" dirty="0">
              <a:solidFill>
                <a:srgbClr val="00FFFF"/>
              </a:solidFill>
              <a:latin typeface="Calibri" pitchFamily="34" charset="0"/>
              <a:cs typeface="Calibri" pitchFamily="34" charset="0"/>
            </a:endParaRPr>
          </a:p>
          <a:p>
            <a:pPr marL="514350" indent="-514350">
              <a:buFont typeface="+mj-lt"/>
              <a:buAutoNum type="arabicPeriod"/>
            </a:pPr>
            <a:r>
              <a:rPr lang="en-US" sz="2800" b="1" dirty="0" smtClean="0">
                <a:solidFill>
                  <a:srgbClr val="00FFFF"/>
                </a:solidFill>
                <a:latin typeface="Calibri" pitchFamily="34" charset="0"/>
                <a:cs typeface="Calibri" pitchFamily="34" charset="0"/>
              </a:rPr>
              <a:t>Heart </a:t>
            </a:r>
            <a:r>
              <a:rPr lang="en-US" sz="2800" b="1" dirty="0">
                <a:solidFill>
                  <a:srgbClr val="00FFFF"/>
                </a:solidFill>
                <a:latin typeface="Calibri" pitchFamily="34" charset="0"/>
                <a:cs typeface="Calibri" pitchFamily="34" charset="0"/>
              </a:rPr>
              <a:t>sounds </a:t>
            </a:r>
            <a:endParaRPr lang="en-US" sz="2800" b="1" dirty="0" smtClean="0">
              <a:solidFill>
                <a:srgbClr val="00FFFF"/>
              </a:solidFill>
              <a:latin typeface="Calibri" pitchFamily="34" charset="0"/>
              <a:cs typeface="Calibri" pitchFamily="34" charset="0"/>
            </a:endParaRPr>
          </a:p>
          <a:p>
            <a:pPr marL="514350" indent="-514350">
              <a:buFont typeface="+mj-lt"/>
              <a:buAutoNum type="arabicPeriod"/>
            </a:pPr>
            <a:endParaRPr lang="en-US" sz="2800" b="1" dirty="0">
              <a:solidFill>
                <a:srgbClr val="00FFFF"/>
              </a:solidFill>
              <a:latin typeface="Calibri" pitchFamily="34" charset="0"/>
              <a:cs typeface="Calibri" pitchFamily="34" charset="0"/>
            </a:endParaRPr>
          </a:p>
        </p:txBody>
      </p:sp>
      <p:pic>
        <p:nvPicPr>
          <p:cNvPr id="2051" name="Picture 3" descr="F:\CVS Lectures - 2016 - 2017\Images\Cardiac Cycl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897380"/>
            <a:ext cx="5374958" cy="4123373"/>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06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550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550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550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550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5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419100" y="312003"/>
            <a:ext cx="9525000" cy="523220"/>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57150">
            <a:solidFill>
              <a:srgbClr val="FFCCFF"/>
            </a:solidFill>
            <a:miter lim="800000"/>
            <a:headEnd type="none" w="sm" len="sm"/>
            <a:tailEnd type="none" w="sm" len="sm"/>
          </a:ln>
          <a:effectLst>
            <a:outerShdw dist="107763" dir="18900000" algn="ctr" rotWithShape="0">
              <a:schemeClr val="bg2">
                <a:alpha val="50000"/>
              </a:schemeClr>
            </a:outerShdw>
          </a:effectLst>
        </p:spPr>
        <p:txBody>
          <a:bodyPr>
            <a:spAutoFit/>
          </a:bodyPr>
          <a:lstStyle/>
          <a:p>
            <a:pPr algn="ctr">
              <a:spcBef>
                <a:spcPct val="50000"/>
              </a:spcBef>
              <a:defRPr/>
            </a:pPr>
            <a:r>
              <a:rPr lang="en-US" sz="2800" b="1" i="0" dirty="0" smtClean="0">
                <a:solidFill>
                  <a:srgbClr val="FFCCFF"/>
                </a:solidFill>
                <a:latin typeface="Calibri" panose="020F0502020204030204" pitchFamily="34" charset="0"/>
              </a:rPr>
              <a:t>Electrical events → Excitation and ECG changes</a:t>
            </a:r>
            <a:endParaRPr lang="en-US" sz="2800" b="1" i="0" dirty="0">
              <a:solidFill>
                <a:srgbClr val="FFCCFF"/>
              </a:solidFill>
              <a:latin typeface="Calibri" panose="020F0502020204030204" pitchFamily="34" charset="0"/>
            </a:endParaRPr>
          </a:p>
        </p:txBody>
      </p:sp>
      <p:sp>
        <p:nvSpPr>
          <p:cNvPr id="8" name="Line 6"/>
          <p:cNvSpPr>
            <a:spLocks noChangeShapeType="1"/>
          </p:cNvSpPr>
          <p:nvPr/>
        </p:nvSpPr>
        <p:spPr bwMode="auto">
          <a:xfrm>
            <a:off x="1028700" y="2750403"/>
            <a:ext cx="8153400" cy="0"/>
          </a:xfrm>
          <a:prstGeom prst="line">
            <a:avLst/>
          </a:prstGeom>
          <a:noFill/>
          <a:ln w="57150">
            <a:solidFill>
              <a:srgbClr val="FF0066"/>
            </a:solidFill>
            <a:round/>
            <a:headEnd type="none" w="sm" len="sm"/>
            <a:tailEnd type="none" w="sm" len="sm"/>
          </a:ln>
          <a:extLst>
            <a:ext uri="{909E8E84-426E-40DD-AFC4-6F175D3DCCD1}">
              <a14:hiddenFill xmlns:a14="http://schemas.microsoft.com/office/drawing/2010/main">
                <a:noFill/>
              </a14:hiddenFill>
            </a:ext>
          </a:extLst>
        </p:spPr>
        <p:txBody>
          <a:bodyPr/>
          <a:lstStyle/>
          <a:p>
            <a:pPr algn="ctr"/>
            <a:endParaRPr lang="en-US">
              <a:latin typeface="Calibri" panose="020F0502020204030204" pitchFamily="34" charset="0"/>
            </a:endParaRPr>
          </a:p>
        </p:txBody>
      </p:sp>
      <p:sp>
        <p:nvSpPr>
          <p:cNvPr id="9" name="Line 7"/>
          <p:cNvSpPr>
            <a:spLocks noChangeShapeType="1"/>
          </p:cNvSpPr>
          <p:nvPr/>
        </p:nvSpPr>
        <p:spPr bwMode="auto">
          <a:xfrm>
            <a:off x="1028700" y="2758341"/>
            <a:ext cx="0" cy="879475"/>
          </a:xfrm>
          <a:prstGeom prst="line">
            <a:avLst/>
          </a:prstGeom>
          <a:noFill/>
          <a:ln w="5715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a:lstStyle/>
          <a:p>
            <a:pPr algn="ctr"/>
            <a:endParaRPr lang="en-US">
              <a:latin typeface="Calibri" panose="020F0502020204030204" pitchFamily="34" charset="0"/>
            </a:endParaRPr>
          </a:p>
        </p:txBody>
      </p:sp>
      <p:sp>
        <p:nvSpPr>
          <p:cNvPr id="10" name="Line 8"/>
          <p:cNvSpPr>
            <a:spLocks noChangeShapeType="1"/>
          </p:cNvSpPr>
          <p:nvPr/>
        </p:nvSpPr>
        <p:spPr bwMode="auto">
          <a:xfrm>
            <a:off x="9182100" y="2758341"/>
            <a:ext cx="0" cy="879475"/>
          </a:xfrm>
          <a:prstGeom prst="line">
            <a:avLst/>
          </a:prstGeom>
          <a:noFill/>
          <a:ln w="5715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a:lstStyle/>
          <a:p>
            <a:pPr algn="ctr"/>
            <a:endParaRPr lang="en-US">
              <a:latin typeface="Calibri" panose="020F0502020204030204" pitchFamily="34" charset="0"/>
            </a:endParaRPr>
          </a:p>
        </p:txBody>
      </p:sp>
      <p:sp>
        <p:nvSpPr>
          <p:cNvPr id="11" name="Text Box 9"/>
          <p:cNvSpPr txBox="1">
            <a:spLocks noChangeArrowheads="1"/>
          </p:cNvSpPr>
          <p:nvPr/>
        </p:nvSpPr>
        <p:spPr bwMode="auto">
          <a:xfrm>
            <a:off x="190500" y="3714016"/>
            <a:ext cx="1600200" cy="1569660"/>
          </a:xfrm>
          <a:prstGeom prst="rect">
            <a:avLst/>
          </a:prstGeom>
          <a:gradFill rotWithShape="1">
            <a:gsLst>
              <a:gs pos="0">
                <a:srgbClr val="0000FF">
                  <a:gamma/>
                  <a:shade val="0"/>
                  <a:invGamma/>
                </a:srgbClr>
              </a:gs>
              <a:gs pos="50000">
                <a:srgbClr val="0000FF"/>
              </a:gs>
              <a:gs pos="100000">
                <a:srgbClr val="0000FF">
                  <a:gamma/>
                  <a:shade val="0"/>
                  <a:invGamma/>
                </a:srgbClr>
              </a:gs>
            </a:gsLst>
            <a:lin ang="5400000" scaled="1"/>
          </a:gradFill>
          <a:ln w="57150">
            <a:solidFill>
              <a:schemeClr val="tx2"/>
            </a:solidFill>
            <a:miter lim="800000"/>
            <a:headEnd type="none" w="sm" len="sm"/>
            <a:tailEnd type="none" w="sm" len="sm"/>
          </a:ln>
          <a:effectLst>
            <a:outerShdw dist="107763" dir="18900000" algn="ctr" rotWithShape="0">
              <a:schemeClr val="bg2">
                <a:alpha val="50000"/>
              </a:schemeClr>
            </a:outerShdw>
          </a:effectLst>
        </p:spPr>
        <p:txBody>
          <a:bodyPr wrap="square">
            <a:spAutoFit/>
          </a:bodyPr>
          <a:lstStyle/>
          <a:p>
            <a:pPr algn="ctr">
              <a:defRPr/>
            </a:pPr>
            <a:r>
              <a:rPr lang="en-US" sz="2400" b="1" i="0" dirty="0" smtClean="0">
                <a:solidFill>
                  <a:srgbClr val="FFFF00"/>
                </a:solidFill>
                <a:latin typeface="Calibri" panose="020F0502020204030204" pitchFamily="34" charset="0"/>
              </a:rPr>
              <a:t>Ventricular pressure changes</a:t>
            </a:r>
            <a:endParaRPr lang="en-US" sz="2400" b="1" i="0" dirty="0">
              <a:solidFill>
                <a:srgbClr val="FFFF00"/>
              </a:solidFill>
              <a:latin typeface="Calibri" panose="020F0502020204030204" pitchFamily="34" charset="0"/>
            </a:endParaRPr>
          </a:p>
          <a:p>
            <a:pPr algn="ctr">
              <a:defRPr/>
            </a:pPr>
            <a:endParaRPr lang="en-US" sz="2400" b="1" i="0" dirty="0">
              <a:solidFill>
                <a:srgbClr val="FFFF00"/>
              </a:solidFill>
              <a:latin typeface="Calibri" panose="020F0502020204030204" pitchFamily="34" charset="0"/>
            </a:endParaRPr>
          </a:p>
        </p:txBody>
      </p:sp>
      <p:sp>
        <p:nvSpPr>
          <p:cNvPr id="12" name="Text Box 10"/>
          <p:cNvSpPr txBox="1">
            <a:spLocks noChangeArrowheads="1"/>
          </p:cNvSpPr>
          <p:nvPr/>
        </p:nvSpPr>
        <p:spPr bwMode="auto">
          <a:xfrm>
            <a:off x="8382000" y="3714016"/>
            <a:ext cx="1638300" cy="1200329"/>
          </a:xfrm>
          <a:prstGeom prst="rect">
            <a:avLst/>
          </a:prstGeom>
          <a:gradFill rotWithShape="1">
            <a:gsLst>
              <a:gs pos="0">
                <a:srgbClr val="003300">
                  <a:gamma/>
                  <a:shade val="0"/>
                  <a:invGamma/>
                </a:srgbClr>
              </a:gs>
              <a:gs pos="50000">
                <a:srgbClr val="003300"/>
              </a:gs>
              <a:gs pos="100000">
                <a:srgbClr val="003300">
                  <a:gamma/>
                  <a:shade val="0"/>
                  <a:invGamma/>
                </a:srgbClr>
              </a:gs>
            </a:gsLst>
            <a:lin ang="5400000" scaled="1"/>
          </a:gradFill>
          <a:ln w="57150">
            <a:solidFill>
              <a:schemeClr val="tx2"/>
            </a:solidFill>
            <a:miter lim="800000"/>
            <a:headEnd type="none" w="sm" len="sm"/>
            <a:tailEnd type="none" w="sm" len="sm"/>
          </a:ln>
          <a:effectLst>
            <a:outerShdw dist="107763" dir="18900000" algn="ctr" rotWithShape="0">
              <a:schemeClr val="bg2">
                <a:alpha val="50000"/>
              </a:schemeClr>
            </a:outerShdw>
          </a:effectLst>
        </p:spPr>
        <p:txBody>
          <a:bodyPr wrap="square">
            <a:spAutoFit/>
          </a:bodyPr>
          <a:lstStyle/>
          <a:p>
            <a:pPr algn="ctr">
              <a:defRPr/>
            </a:pPr>
            <a:r>
              <a:rPr lang="en-US" sz="2400" b="1" i="0" dirty="0" smtClean="0">
                <a:solidFill>
                  <a:schemeClr val="tx2"/>
                </a:solidFill>
                <a:latin typeface="Calibri" panose="020F0502020204030204" pitchFamily="34" charset="0"/>
              </a:rPr>
              <a:t>Right atrial pressure changes</a:t>
            </a:r>
            <a:endParaRPr lang="en-US" sz="2400" b="1" i="0" dirty="0">
              <a:solidFill>
                <a:schemeClr val="tx2"/>
              </a:solidFill>
              <a:latin typeface="Calibri" panose="020F0502020204030204" pitchFamily="34" charset="0"/>
            </a:endParaRPr>
          </a:p>
        </p:txBody>
      </p:sp>
      <p:sp>
        <p:nvSpPr>
          <p:cNvPr id="14" name="Text Box 14"/>
          <p:cNvSpPr txBox="1">
            <a:spLocks noChangeArrowheads="1"/>
          </p:cNvSpPr>
          <p:nvPr/>
        </p:nvSpPr>
        <p:spPr bwMode="auto">
          <a:xfrm>
            <a:off x="4229100" y="3714016"/>
            <a:ext cx="1790700" cy="1938992"/>
          </a:xfrm>
          <a:prstGeom prst="rect">
            <a:avLst/>
          </a:prstGeom>
          <a:gradFill rotWithShape="1">
            <a:gsLst>
              <a:gs pos="0">
                <a:srgbClr val="800000">
                  <a:gamma/>
                  <a:shade val="0"/>
                  <a:invGamma/>
                </a:srgbClr>
              </a:gs>
              <a:gs pos="50000">
                <a:srgbClr val="800000"/>
              </a:gs>
              <a:gs pos="100000">
                <a:srgbClr val="800000">
                  <a:gamma/>
                  <a:shade val="0"/>
                  <a:invGamma/>
                </a:srgbClr>
              </a:gs>
            </a:gsLst>
            <a:lin ang="5400000" scaled="1"/>
          </a:gradFill>
          <a:ln w="57150">
            <a:solidFill>
              <a:schemeClr val="tx2"/>
            </a:solidFill>
            <a:miter lim="800000"/>
            <a:headEnd type="none" w="sm" len="sm"/>
            <a:tailEnd type="none" w="sm" len="sm"/>
          </a:ln>
          <a:effectLst>
            <a:outerShdw dist="107763" dir="18900000" algn="ctr" rotWithShape="0">
              <a:schemeClr val="bg2">
                <a:alpha val="50000"/>
              </a:schemeClr>
            </a:outerShdw>
          </a:effectLst>
        </p:spPr>
        <p:txBody>
          <a:bodyPr wrap="square">
            <a:spAutoFit/>
          </a:bodyPr>
          <a:lstStyle/>
          <a:p>
            <a:pPr algn="ctr">
              <a:defRPr/>
            </a:pPr>
            <a:r>
              <a:rPr lang="en-US" sz="2400" b="1" dirty="0" smtClean="0">
                <a:solidFill>
                  <a:srgbClr val="FFFF00"/>
                </a:solidFill>
                <a:latin typeface="Calibri" panose="020F0502020204030204" pitchFamily="34" charset="0"/>
              </a:rPr>
              <a:t>Valve closure</a:t>
            </a:r>
          </a:p>
          <a:p>
            <a:pPr algn="ctr">
              <a:defRPr/>
            </a:pPr>
            <a:r>
              <a:rPr lang="en-US" sz="2400" b="1" i="0" dirty="0" smtClean="0">
                <a:solidFill>
                  <a:srgbClr val="FFFF00"/>
                </a:solidFill>
                <a:latin typeface="Calibri" panose="020F0502020204030204" pitchFamily="34" charset="0"/>
              </a:rPr>
              <a:t>↓</a:t>
            </a:r>
          </a:p>
          <a:p>
            <a:pPr algn="ctr">
              <a:defRPr/>
            </a:pPr>
            <a:r>
              <a:rPr lang="en-US" sz="2400" b="1" dirty="0" smtClean="0">
                <a:solidFill>
                  <a:srgbClr val="FFFF00"/>
                </a:solidFill>
                <a:latin typeface="Calibri" panose="020F0502020204030204" pitchFamily="34" charset="0"/>
              </a:rPr>
              <a:t>Heart sounds</a:t>
            </a:r>
            <a:endParaRPr lang="en-US" sz="2400" b="1" i="0" dirty="0">
              <a:solidFill>
                <a:srgbClr val="FFFF00"/>
              </a:solidFill>
              <a:latin typeface="Calibri" panose="020F0502020204030204" pitchFamily="34" charset="0"/>
            </a:endParaRPr>
          </a:p>
        </p:txBody>
      </p:sp>
      <p:sp>
        <p:nvSpPr>
          <p:cNvPr id="15" name="Line 15"/>
          <p:cNvSpPr>
            <a:spLocks noChangeShapeType="1"/>
          </p:cNvSpPr>
          <p:nvPr/>
        </p:nvSpPr>
        <p:spPr bwMode="auto">
          <a:xfrm>
            <a:off x="5143500" y="2750403"/>
            <a:ext cx="0" cy="879475"/>
          </a:xfrm>
          <a:prstGeom prst="line">
            <a:avLst/>
          </a:prstGeom>
          <a:noFill/>
          <a:ln w="5715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a:lstStyle/>
          <a:p>
            <a:pPr algn="ctr"/>
            <a:endParaRPr lang="en-US">
              <a:latin typeface="Calibri" panose="020F0502020204030204" pitchFamily="34" charset="0"/>
            </a:endParaRPr>
          </a:p>
        </p:txBody>
      </p:sp>
      <p:sp>
        <p:nvSpPr>
          <p:cNvPr id="16" name="Text Box 4"/>
          <p:cNvSpPr txBox="1">
            <a:spLocks noChangeArrowheads="1"/>
          </p:cNvSpPr>
          <p:nvPr/>
        </p:nvSpPr>
        <p:spPr bwMode="auto">
          <a:xfrm>
            <a:off x="419100" y="1541383"/>
            <a:ext cx="9525000" cy="523220"/>
          </a:xfrm>
          <a:prstGeom prst="rect">
            <a:avLst/>
          </a:prstGeom>
          <a:gradFill rotWithShape="1">
            <a:gsLst>
              <a:gs pos="0">
                <a:srgbClr val="800080">
                  <a:gamma/>
                  <a:shade val="0"/>
                  <a:invGamma/>
                </a:srgbClr>
              </a:gs>
              <a:gs pos="50000">
                <a:srgbClr val="800080"/>
              </a:gs>
              <a:gs pos="100000">
                <a:srgbClr val="800080">
                  <a:gamma/>
                  <a:shade val="0"/>
                  <a:invGamma/>
                </a:srgbClr>
              </a:gs>
            </a:gsLst>
            <a:lin ang="5400000" scaled="1"/>
          </a:gradFill>
          <a:ln w="57150">
            <a:solidFill>
              <a:srgbClr val="FFCCFF"/>
            </a:solidFill>
            <a:miter lim="800000"/>
            <a:headEnd type="none" w="sm" len="sm"/>
            <a:tailEnd type="none" w="sm" len="sm"/>
          </a:ln>
          <a:effectLst>
            <a:outerShdw dist="107763" dir="18900000" algn="ctr" rotWithShape="0">
              <a:schemeClr val="bg2">
                <a:alpha val="50000"/>
              </a:schemeClr>
            </a:outerShdw>
          </a:effectLst>
        </p:spPr>
        <p:txBody>
          <a:bodyPr>
            <a:spAutoFit/>
          </a:bodyPr>
          <a:lstStyle/>
          <a:p>
            <a:pPr algn="ctr">
              <a:spcBef>
                <a:spcPct val="50000"/>
              </a:spcBef>
              <a:defRPr/>
            </a:pPr>
            <a:r>
              <a:rPr lang="en-US" sz="2800" b="1" i="0" dirty="0" smtClean="0">
                <a:solidFill>
                  <a:srgbClr val="FFCCFF"/>
                </a:solidFill>
                <a:latin typeface="Calibri" panose="020F0502020204030204" pitchFamily="34" charset="0"/>
              </a:rPr>
              <a:t>Contraction followed by relaxation → Mechanical events</a:t>
            </a:r>
            <a:endParaRPr lang="en-US" sz="2800" b="1" i="0" dirty="0">
              <a:solidFill>
                <a:srgbClr val="FFCCFF"/>
              </a:solidFill>
              <a:latin typeface="Calibri" panose="020F0502020204030204" pitchFamily="34" charset="0"/>
            </a:endParaRPr>
          </a:p>
        </p:txBody>
      </p:sp>
      <p:sp>
        <p:nvSpPr>
          <p:cNvPr id="18" name="Line 7"/>
          <p:cNvSpPr>
            <a:spLocks noChangeShapeType="1"/>
          </p:cNvSpPr>
          <p:nvPr/>
        </p:nvSpPr>
        <p:spPr bwMode="auto">
          <a:xfrm>
            <a:off x="3009900" y="2750403"/>
            <a:ext cx="0" cy="879475"/>
          </a:xfrm>
          <a:prstGeom prst="line">
            <a:avLst/>
          </a:prstGeom>
          <a:noFill/>
          <a:ln w="5715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a:lstStyle/>
          <a:p>
            <a:pPr algn="ctr"/>
            <a:endParaRPr lang="en-US">
              <a:latin typeface="Calibri" panose="020F0502020204030204" pitchFamily="34" charset="0"/>
            </a:endParaRPr>
          </a:p>
        </p:txBody>
      </p:sp>
      <p:sp>
        <p:nvSpPr>
          <p:cNvPr id="19" name="Text Box 9"/>
          <p:cNvSpPr txBox="1">
            <a:spLocks noChangeArrowheads="1"/>
          </p:cNvSpPr>
          <p:nvPr/>
        </p:nvSpPr>
        <p:spPr bwMode="auto">
          <a:xfrm>
            <a:off x="2171700" y="3706078"/>
            <a:ext cx="1676400" cy="156966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57150">
            <a:solidFill>
              <a:schemeClr val="tx2"/>
            </a:solidFill>
            <a:miter lim="800000"/>
            <a:headEnd type="none" w="sm" len="sm"/>
            <a:tailEnd type="none" w="sm" len="sm"/>
          </a:ln>
          <a:effectLst>
            <a:outerShdw dist="107763" dir="18900000" algn="ctr" rotWithShape="0">
              <a:schemeClr val="bg2">
                <a:alpha val="50000"/>
              </a:schemeClr>
            </a:outerShdw>
          </a:effectLst>
        </p:spPr>
        <p:txBody>
          <a:bodyPr wrap="square">
            <a:spAutoFit/>
          </a:bodyPr>
          <a:lstStyle/>
          <a:p>
            <a:pPr algn="ctr">
              <a:defRPr/>
            </a:pPr>
            <a:r>
              <a:rPr lang="en-US" sz="2400" b="1" i="0" dirty="0" smtClean="0">
                <a:solidFill>
                  <a:srgbClr val="FFFF00"/>
                </a:solidFill>
                <a:latin typeface="Calibri" panose="020F0502020204030204" pitchFamily="34" charset="0"/>
              </a:rPr>
              <a:t>Ventricular volume changes</a:t>
            </a:r>
            <a:endParaRPr lang="en-US" sz="2400" b="1" i="0" dirty="0">
              <a:solidFill>
                <a:srgbClr val="FFFF00"/>
              </a:solidFill>
              <a:latin typeface="Calibri" panose="020F0502020204030204" pitchFamily="34" charset="0"/>
            </a:endParaRPr>
          </a:p>
          <a:p>
            <a:pPr algn="ctr">
              <a:defRPr/>
            </a:pPr>
            <a:endParaRPr lang="en-US" sz="2400" b="1" i="0" dirty="0">
              <a:solidFill>
                <a:srgbClr val="FFFF00"/>
              </a:solidFill>
              <a:latin typeface="Calibri" panose="020F0502020204030204" pitchFamily="34" charset="0"/>
            </a:endParaRPr>
          </a:p>
        </p:txBody>
      </p:sp>
      <p:sp>
        <p:nvSpPr>
          <p:cNvPr id="20" name="Text Box 14"/>
          <p:cNvSpPr txBox="1">
            <a:spLocks noChangeArrowheads="1"/>
          </p:cNvSpPr>
          <p:nvPr/>
        </p:nvSpPr>
        <p:spPr bwMode="auto">
          <a:xfrm>
            <a:off x="4229100" y="5798403"/>
            <a:ext cx="1790700" cy="830997"/>
          </a:xfrm>
          <a:prstGeom prst="rect">
            <a:avLst/>
          </a:prstGeom>
          <a:gradFill rotWithShape="1">
            <a:gsLst>
              <a:gs pos="0">
                <a:srgbClr val="800000">
                  <a:gamma/>
                  <a:shade val="0"/>
                  <a:invGamma/>
                </a:srgbClr>
              </a:gs>
              <a:gs pos="50000">
                <a:srgbClr val="800000"/>
              </a:gs>
              <a:gs pos="100000">
                <a:srgbClr val="800000">
                  <a:gamma/>
                  <a:shade val="0"/>
                  <a:invGamma/>
                </a:srgbClr>
              </a:gs>
            </a:gsLst>
            <a:lin ang="5400000" scaled="1"/>
          </a:gradFill>
          <a:ln w="57150">
            <a:solidFill>
              <a:schemeClr val="tx2"/>
            </a:solidFill>
            <a:miter lim="800000"/>
            <a:headEnd type="none" w="sm" len="sm"/>
            <a:tailEnd type="none" w="sm" len="sm"/>
          </a:ln>
          <a:effectLst>
            <a:outerShdw dist="107763" dir="18900000" algn="ctr" rotWithShape="0">
              <a:schemeClr val="bg2">
                <a:alpha val="50000"/>
              </a:schemeClr>
            </a:outerShdw>
          </a:effectLst>
        </p:spPr>
        <p:txBody>
          <a:bodyPr wrap="square">
            <a:spAutoFit/>
          </a:bodyPr>
          <a:lstStyle/>
          <a:p>
            <a:pPr algn="ctr">
              <a:defRPr/>
            </a:pPr>
            <a:r>
              <a:rPr lang="en-US" sz="2400" b="1" dirty="0" smtClean="0">
                <a:solidFill>
                  <a:srgbClr val="FFFF00"/>
                </a:solidFill>
                <a:latin typeface="Calibri" panose="020F0502020204030204" pitchFamily="34" charset="0"/>
              </a:rPr>
              <a:t>Valve opening</a:t>
            </a:r>
            <a:endParaRPr lang="en-US" sz="2400" b="1" i="0" dirty="0">
              <a:solidFill>
                <a:srgbClr val="FFFF00"/>
              </a:solidFill>
              <a:latin typeface="Calibri" panose="020F0502020204030204" pitchFamily="34" charset="0"/>
            </a:endParaRPr>
          </a:p>
        </p:txBody>
      </p:sp>
      <p:sp>
        <p:nvSpPr>
          <p:cNvPr id="21" name="Line 7"/>
          <p:cNvSpPr>
            <a:spLocks noChangeShapeType="1"/>
          </p:cNvSpPr>
          <p:nvPr/>
        </p:nvSpPr>
        <p:spPr bwMode="auto">
          <a:xfrm>
            <a:off x="5143500" y="845403"/>
            <a:ext cx="0" cy="744260"/>
          </a:xfrm>
          <a:prstGeom prst="line">
            <a:avLst/>
          </a:prstGeom>
          <a:noFill/>
          <a:ln w="5715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a:lstStyle/>
          <a:p>
            <a:pPr algn="ctr"/>
            <a:endParaRPr lang="en-US">
              <a:latin typeface="Calibri" panose="020F0502020204030204" pitchFamily="34" charset="0"/>
            </a:endParaRPr>
          </a:p>
        </p:txBody>
      </p:sp>
      <p:sp>
        <p:nvSpPr>
          <p:cNvPr id="22" name="Line 7"/>
          <p:cNvSpPr>
            <a:spLocks noChangeShapeType="1"/>
          </p:cNvSpPr>
          <p:nvPr/>
        </p:nvSpPr>
        <p:spPr bwMode="auto">
          <a:xfrm>
            <a:off x="5143500" y="2064603"/>
            <a:ext cx="0" cy="609600"/>
          </a:xfrm>
          <a:prstGeom prst="line">
            <a:avLst/>
          </a:prstGeom>
          <a:noFill/>
          <a:ln w="5715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a:lstStyle/>
          <a:p>
            <a:pPr algn="ctr"/>
            <a:endParaRPr lang="en-US">
              <a:latin typeface="Calibri" panose="020F0502020204030204" pitchFamily="34" charset="0"/>
            </a:endParaRPr>
          </a:p>
        </p:txBody>
      </p:sp>
      <p:sp>
        <p:nvSpPr>
          <p:cNvPr id="23" name="Line 7"/>
          <p:cNvSpPr>
            <a:spLocks noChangeShapeType="1"/>
          </p:cNvSpPr>
          <p:nvPr/>
        </p:nvSpPr>
        <p:spPr bwMode="auto">
          <a:xfrm>
            <a:off x="7200900" y="2750403"/>
            <a:ext cx="0" cy="879475"/>
          </a:xfrm>
          <a:prstGeom prst="line">
            <a:avLst/>
          </a:prstGeom>
          <a:noFill/>
          <a:ln w="5715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a:lstStyle/>
          <a:p>
            <a:pPr algn="ctr"/>
            <a:endParaRPr lang="en-US">
              <a:latin typeface="Calibri" panose="020F0502020204030204" pitchFamily="34" charset="0"/>
            </a:endParaRPr>
          </a:p>
        </p:txBody>
      </p:sp>
      <p:sp>
        <p:nvSpPr>
          <p:cNvPr id="24" name="Text Box 9"/>
          <p:cNvSpPr txBox="1">
            <a:spLocks noChangeArrowheads="1"/>
          </p:cNvSpPr>
          <p:nvPr/>
        </p:nvSpPr>
        <p:spPr bwMode="auto">
          <a:xfrm>
            <a:off x="6438900" y="3706078"/>
            <a:ext cx="1600200" cy="156966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57150">
            <a:solidFill>
              <a:schemeClr val="tx2"/>
            </a:solidFill>
            <a:miter lim="800000"/>
            <a:headEnd type="none" w="sm" len="sm"/>
            <a:tailEnd type="none" w="sm" len="sm"/>
          </a:ln>
          <a:effectLst>
            <a:outerShdw dist="107763" dir="18900000" algn="ctr" rotWithShape="0">
              <a:schemeClr val="bg2">
                <a:alpha val="50000"/>
              </a:schemeClr>
            </a:outerShdw>
          </a:effectLst>
        </p:spPr>
        <p:txBody>
          <a:bodyPr wrap="square">
            <a:spAutoFit/>
          </a:bodyPr>
          <a:lstStyle/>
          <a:p>
            <a:pPr algn="ctr">
              <a:defRPr/>
            </a:pPr>
            <a:r>
              <a:rPr lang="en-US" sz="2400" b="1" i="0" dirty="0" smtClean="0">
                <a:solidFill>
                  <a:srgbClr val="002060"/>
                </a:solidFill>
                <a:latin typeface="Calibri" panose="020F0502020204030204" pitchFamily="34" charset="0"/>
              </a:rPr>
              <a:t>Aortic pressure changes</a:t>
            </a:r>
            <a:endParaRPr lang="en-US" sz="2400" b="1" i="0" dirty="0">
              <a:solidFill>
                <a:srgbClr val="002060"/>
              </a:solidFill>
              <a:latin typeface="Calibri" panose="020F0502020204030204" pitchFamily="34" charset="0"/>
            </a:endParaRPr>
          </a:p>
          <a:p>
            <a:pPr algn="ctr">
              <a:defRPr/>
            </a:pPr>
            <a:endParaRPr lang="en-US" sz="2400" b="1" i="0" dirty="0">
              <a:solidFill>
                <a:srgbClr val="FFFF00"/>
              </a:solidFill>
              <a:latin typeface="Calibri" panose="020F0502020204030204" pitchFamily="34" charset="0"/>
            </a:endParaRPr>
          </a:p>
        </p:txBody>
      </p:sp>
      <p:sp>
        <p:nvSpPr>
          <p:cNvPr id="25" name="Text Box 10"/>
          <p:cNvSpPr txBox="1">
            <a:spLocks noChangeArrowheads="1"/>
          </p:cNvSpPr>
          <p:nvPr/>
        </p:nvSpPr>
        <p:spPr bwMode="auto">
          <a:xfrm>
            <a:off x="8382000" y="5112603"/>
            <a:ext cx="1638300" cy="1200329"/>
          </a:xfrm>
          <a:prstGeom prst="rect">
            <a:avLst/>
          </a:prstGeom>
          <a:gradFill rotWithShape="1">
            <a:gsLst>
              <a:gs pos="0">
                <a:srgbClr val="003300">
                  <a:gamma/>
                  <a:shade val="0"/>
                  <a:invGamma/>
                </a:srgbClr>
              </a:gs>
              <a:gs pos="50000">
                <a:srgbClr val="003300"/>
              </a:gs>
              <a:gs pos="100000">
                <a:srgbClr val="003300">
                  <a:gamma/>
                  <a:shade val="0"/>
                  <a:invGamma/>
                </a:srgbClr>
              </a:gs>
            </a:gsLst>
            <a:lin ang="5400000" scaled="1"/>
          </a:gradFill>
          <a:ln w="57150">
            <a:solidFill>
              <a:schemeClr val="tx2"/>
            </a:solidFill>
            <a:miter lim="800000"/>
            <a:headEnd type="none" w="sm" len="sm"/>
            <a:tailEnd type="none" w="sm" len="sm"/>
          </a:ln>
          <a:effectLst>
            <a:outerShdw dist="107763" dir="18900000" algn="ctr" rotWithShape="0">
              <a:schemeClr val="bg2">
                <a:alpha val="50000"/>
              </a:schemeClr>
            </a:outerShdw>
          </a:effectLst>
        </p:spPr>
        <p:txBody>
          <a:bodyPr wrap="square">
            <a:spAutoFit/>
          </a:bodyPr>
          <a:lstStyle/>
          <a:p>
            <a:pPr algn="ctr">
              <a:defRPr/>
            </a:pPr>
            <a:r>
              <a:rPr lang="en-US" sz="2400" b="1" i="0" dirty="0" smtClean="0">
                <a:solidFill>
                  <a:schemeClr val="tx2"/>
                </a:solidFill>
                <a:latin typeface="Calibri" panose="020F0502020204030204" pitchFamily="34" charset="0"/>
              </a:rPr>
              <a:t>Jugular venous  waveforms</a:t>
            </a:r>
            <a:endParaRPr lang="en-US" sz="2400" b="1" i="0" dirty="0">
              <a:solidFill>
                <a:schemeClr val="tx2"/>
              </a:solidFill>
              <a:latin typeface="Calibri" panose="020F0502020204030204" pitchFamily="34" charset="0"/>
            </a:endParaRPr>
          </a:p>
        </p:txBody>
      </p:sp>
    </p:spTree>
    <p:extLst>
      <p:ext uri="{BB962C8B-B14F-4D97-AF65-F5344CB8AC3E}">
        <p14:creationId xmlns:p14="http://schemas.microsoft.com/office/powerpoint/2010/main" val="9564766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folHlink"/>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folHlink"/>
            </a:solidFill>
            <a:effectLst/>
            <a:latin typeface="Times New Roman" pitchFamily="1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ue Diagonal">
  <a:themeElements>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1_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folHlink"/>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folHlink"/>
            </a:solidFill>
            <a:effectLst/>
            <a:latin typeface="Times New Roman" pitchFamily="18" charset="0"/>
          </a:defRPr>
        </a:defPPr>
      </a:lstStyle>
    </a:lnDef>
  </a:objectDefaults>
  <a:extraClrSchemeLst>
    <a:extraClrScheme>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1_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1_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1_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folHlink"/>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folHlink"/>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Designs\Blue Diagonal.pot</Template>
  <TotalTime>13339</TotalTime>
  <Words>3692</Words>
  <Application>Microsoft Office PowerPoint</Application>
  <PresentationFormat>35mm Slides</PresentationFormat>
  <Paragraphs>708</Paragraphs>
  <Slides>50</Slides>
  <Notes>37</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Blue Diagonal</vt:lpstr>
      <vt:lpstr>1_Blue Diagonal</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 of Atrial Contraction on Ventricle Filling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PHYSIOLOGY</dc:title>
  <dc:creator>Authorized User</dc:creator>
  <cp:lastModifiedBy>Dell</cp:lastModifiedBy>
  <cp:revision>452</cp:revision>
  <cp:lastPrinted>1999-02-22T15:28:22Z</cp:lastPrinted>
  <dcterms:created xsi:type="dcterms:W3CDTF">1997-10-10T11:48:30Z</dcterms:created>
  <dcterms:modified xsi:type="dcterms:W3CDTF">2017-03-01T08:11:52Z</dcterms:modified>
</cp:coreProperties>
</file>