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media/image23.jpg" ContentType="image/pn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media/image26.jpg" ContentType="image/png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media/image32.jpg" ContentType="image/png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0" r:id="rId2"/>
  </p:sldMasterIdLst>
  <p:notesMasterIdLst>
    <p:notesMasterId r:id="rId46"/>
  </p:notesMasterIdLst>
  <p:handoutMasterIdLst>
    <p:handoutMasterId r:id="rId47"/>
  </p:handoutMasterIdLst>
  <p:sldIdLst>
    <p:sldId id="629" r:id="rId3"/>
    <p:sldId id="588" r:id="rId4"/>
    <p:sldId id="589" r:id="rId5"/>
    <p:sldId id="613" r:id="rId6"/>
    <p:sldId id="649" r:id="rId7"/>
    <p:sldId id="617" r:id="rId8"/>
    <p:sldId id="646" r:id="rId9"/>
    <p:sldId id="645" r:id="rId10"/>
    <p:sldId id="656" r:id="rId11"/>
    <p:sldId id="698" r:id="rId12"/>
    <p:sldId id="657" r:id="rId13"/>
    <p:sldId id="695" r:id="rId14"/>
    <p:sldId id="647" r:id="rId15"/>
    <p:sldId id="648" r:id="rId16"/>
    <p:sldId id="658" r:id="rId17"/>
    <p:sldId id="659" r:id="rId18"/>
    <p:sldId id="660" r:id="rId19"/>
    <p:sldId id="661" r:id="rId20"/>
    <p:sldId id="662" r:id="rId21"/>
    <p:sldId id="666" r:id="rId22"/>
    <p:sldId id="667" r:id="rId23"/>
    <p:sldId id="668" r:id="rId24"/>
    <p:sldId id="670" r:id="rId25"/>
    <p:sldId id="672" r:id="rId26"/>
    <p:sldId id="673" r:id="rId27"/>
    <p:sldId id="674" r:id="rId28"/>
    <p:sldId id="619" r:id="rId29"/>
    <p:sldId id="622" r:id="rId30"/>
    <p:sldId id="696" r:id="rId31"/>
    <p:sldId id="679" r:id="rId32"/>
    <p:sldId id="680" r:id="rId33"/>
    <p:sldId id="682" r:id="rId34"/>
    <p:sldId id="689" r:id="rId35"/>
    <p:sldId id="676" r:id="rId36"/>
    <p:sldId id="683" r:id="rId37"/>
    <p:sldId id="684" r:id="rId38"/>
    <p:sldId id="685" r:id="rId39"/>
    <p:sldId id="692" r:id="rId40"/>
    <p:sldId id="677" r:id="rId41"/>
    <p:sldId id="688" r:id="rId42"/>
    <p:sldId id="690" r:id="rId43"/>
    <p:sldId id="651" r:id="rId44"/>
    <p:sldId id="697" r:id="rId45"/>
  </p:sldIdLst>
  <p:sldSz cx="10287000" cy="6858000" type="35mm"/>
  <p:notesSz cx="6856413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folHlink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6">
          <p15:clr>
            <a:srgbClr val="A4A3A4"/>
          </p15:clr>
        </p15:guide>
        <p15:guide id="2" pos="321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00"/>
    <a:srgbClr val="00FF00"/>
    <a:srgbClr val="00FFFF"/>
    <a:srgbClr val="FF66FF"/>
    <a:srgbClr val="FF3300"/>
    <a:srgbClr val="0000CC"/>
    <a:srgbClr val="000066"/>
    <a:srgbClr val="CC0099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38" autoAdjust="0"/>
    <p:restoredTop sz="94697" autoAdjust="0"/>
  </p:normalViewPr>
  <p:slideViewPr>
    <p:cSldViewPr>
      <p:cViewPr>
        <p:scale>
          <a:sx n="50" d="100"/>
          <a:sy n="50" d="100"/>
        </p:scale>
        <p:origin x="-276" y="-570"/>
      </p:cViewPr>
      <p:guideLst>
        <p:guide orient="horz" pos="2256"/>
        <p:guide pos="3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2"/>
    </p:cViewPr>
  </p:sorterViewPr>
  <p:notesViewPr>
    <p:cSldViewPr>
      <p:cViewPr varScale="1">
        <p:scale>
          <a:sx n="42" d="100"/>
          <a:sy n="42" d="100"/>
        </p:scale>
        <p:origin x="-1338" y="-81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0532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3175" y="-33338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-33338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8038" y="660400"/>
            <a:ext cx="5238750" cy="3492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387850"/>
            <a:ext cx="5029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3175" y="8807450"/>
            <a:ext cx="297338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 smtClean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07450"/>
            <a:ext cx="29733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solidFill>
                  <a:srgbClr val="800000"/>
                </a:solidFill>
                <a:cs typeface="Times New Roman" panose="02020603050405020304" pitchFamily="18" charset="0"/>
              </a:defRPr>
            </a:lvl1pPr>
          </a:lstStyle>
          <a:p>
            <a:fld id="{25698681-E38B-4113-B7C8-2183B8FBBC7B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8649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60AC0309-B4B3-4C10-8EE0-73B9C4855DE5}" type="slidenum">
              <a:rPr lang="ar-BH" altLang="en-US" sz="1000">
                <a:solidFill>
                  <a:srgbClr val="800000"/>
                </a:solidFill>
              </a:rPr>
              <a:pPr/>
              <a:t>1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7203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10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62963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11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6296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12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62963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13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453614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14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15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16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17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18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19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B356C933-864E-4B52-8DAC-0385005E5D62}" type="slidenum">
              <a:rPr lang="ar-BH" altLang="en-US" sz="1000">
                <a:solidFill>
                  <a:srgbClr val="800000"/>
                </a:solidFill>
              </a:rPr>
              <a:pPr/>
              <a:t>2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20393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20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21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22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23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24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25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26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07B8116B-AE7F-4AEE-8CD1-6B7647D2497D}" type="slidenum">
              <a:rPr lang="ar-BH" altLang="en-US" sz="1000">
                <a:solidFill>
                  <a:srgbClr val="800000"/>
                </a:solidFill>
              </a:rPr>
              <a:pPr/>
              <a:t>27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36662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758F43A8-8738-4084-BE41-403DC398C126}" type="slidenum">
              <a:rPr lang="ar-BH" altLang="en-US" sz="1000">
                <a:solidFill>
                  <a:srgbClr val="800000"/>
                </a:solidFill>
              </a:rPr>
              <a:pPr/>
              <a:t>28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45550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758F43A8-8738-4084-BE41-403DC398C126}" type="slidenum">
              <a:rPr lang="ar-BH" altLang="en-US" sz="1000">
                <a:solidFill>
                  <a:srgbClr val="800000"/>
                </a:solidFill>
              </a:rPr>
              <a:pPr/>
              <a:t>29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545550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242E6ED9-7879-4A77-814A-EB4E883C64F7}" type="slidenum">
              <a:rPr lang="ar-BH" altLang="en-US" sz="1000">
                <a:solidFill>
                  <a:srgbClr val="800000"/>
                </a:solidFill>
              </a:rPr>
              <a:pPr/>
              <a:t>3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763221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07B8116B-AE7F-4AEE-8CD1-6B7647D2497D}" type="slidenum">
              <a:rPr lang="ar-BH" altLang="en-US" sz="1000">
                <a:solidFill>
                  <a:srgbClr val="800000"/>
                </a:solidFill>
              </a:rPr>
              <a:pPr/>
              <a:t>30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36662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31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07B8116B-AE7F-4AEE-8CD1-6B7647D2497D}" type="slidenum">
              <a:rPr lang="ar-BH" altLang="en-US" sz="1000">
                <a:solidFill>
                  <a:srgbClr val="800000"/>
                </a:solidFill>
              </a:rPr>
              <a:pPr/>
              <a:t>32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366621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07B8116B-AE7F-4AEE-8CD1-6B7647D2497D}" type="slidenum">
              <a:rPr lang="ar-BH" altLang="en-US" sz="1000">
                <a:solidFill>
                  <a:srgbClr val="800000"/>
                </a:solidFill>
              </a:rPr>
              <a:pPr/>
              <a:t>33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36662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34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35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07B8116B-AE7F-4AEE-8CD1-6B7647D2497D}" type="slidenum">
              <a:rPr lang="ar-BH" altLang="en-US" sz="1000">
                <a:solidFill>
                  <a:srgbClr val="800000"/>
                </a:solidFill>
              </a:rPr>
              <a:pPr/>
              <a:t>36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36662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07B8116B-AE7F-4AEE-8CD1-6B7647D2497D}" type="slidenum">
              <a:rPr lang="ar-BH" altLang="en-US" sz="1000">
                <a:solidFill>
                  <a:srgbClr val="800000"/>
                </a:solidFill>
              </a:rPr>
              <a:pPr/>
              <a:t>37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36662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07B8116B-AE7F-4AEE-8CD1-6B7647D2497D}" type="slidenum">
              <a:rPr lang="ar-BH" altLang="en-US" sz="1000">
                <a:solidFill>
                  <a:srgbClr val="800000"/>
                </a:solidFill>
              </a:rPr>
              <a:pPr/>
              <a:t>38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36662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39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126820B6-A7FF-4E0C-AF6B-23FB4B24AEF7}" type="slidenum">
              <a:rPr lang="ar-BH" altLang="en-US" sz="1000">
                <a:solidFill>
                  <a:srgbClr val="800000"/>
                </a:solidFill>
              </a:rPr>
              <a:pPr/>
              <a:t>4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683228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40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41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620567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1F7EA4E2-485F-4EFE-AD45-698AD0015BD9}" type="slidenum">
              <a:rPr lang="ar-BH" altLang="en-US" sz="1000">
                <a:solidFill>
                  <a:srgbClr val="800000"/>
                </a:solidFill>
              </a:rPr>
              <a:pPr/>
              <a:t>42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62285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1F7EA4E2-485F-4EFE-AD45-698AD0015BD9}" type="slidenum">
              <a:rPr lang="ar-BH" altLang="en-US" sz="1000">
                <a:solidFill>
                  <a:srgbClr val="800000"/>
                </a:solidFill>
              </a:rPr>
              <a:pPr/>
              <a:t>43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062285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5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051043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6A1D127B-2308-4B6E-A222-ACDDD4FEF050}" type="slidenum">
              <a:rPr lang="ar-BH" altLang="en-US" sz="1000">
                <a:solidFill>
                  <a:srgbClr val="800000"/>
                </a:solidFill>
              </a:rPr>
              <a:pPr/>
              <a:t>6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08793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7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64132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8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6296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fld id="{A9D29059-8846-43BC-B156-65B45529E264}" type="slidenum">
              <a:rPr lang="ar-BH" altLang="en-US" sz="1000">
                <a:solidFill>
                  <a:srgbClr val="800000"/>
                </a:solidFill>
              </a:rPr>
              <a:pPr/>
              <a:t>9</a:t>
            </a:fld>
            <a:endParaRPr lang="en-US" altLang="en-US" sz="1000">
              <a:solidFill>
                <a:srgbClr val="8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96296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5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7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B3C5E-AB84-4CA8-855F-973C4433D3A9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06878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AB9BD9-1D27-459F-B101-18DD55420400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262780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B1CABB-98AA-4D40-BB52-2340690ABD6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58082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2439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771525" y="1143000"/>
            <a:ext cx="874395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2440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43050" y="2819400"/>
            <a:ext cx="72009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14F4F-4A95-421F-B599-9BEE3CA942A5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434159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4EF42-D2E2-48AE-ADD8-EA08FDFAF32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284132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6D9BFC-B931-4AA2-AD66-C87F7EF2CFC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480075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183A60-458D-4196-8614-97CE8AAE402F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52908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ED64D-D2A0-4BC4-ABA2-6DF3FF8B96C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52133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18D1F-B257-4B6F-96D8-AE24B655A4BC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27208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14B5D-6A6B-4445-BCEA-4A3BFFAD2B10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52584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9D23E-FC0C-4707-A9C2-4055C6E4C3E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805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D1701-0E26-4D92-B96C-E416FBEA1C2B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093821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A63F38-BC4A-4B98-80D8-357F2188F97B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53483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37F35F-E462-4FF8-AB07-632539125290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51332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228600"/>
            <a:ext cx="2185987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228600"/>
            <a:ext cx="6405563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FC6DF-2709-458E-81A6-E251E3AA6D7B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153309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57D3EA-427E-4DD0-928B-39658556E8F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862218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8288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9EAAB-B186-417D-AFEC-C3D93C5C1773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24904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E7CFE-C073-4854-B531-E96708511346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95604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BC40B-EBE1-4AE4-A7AA-48EFB40A7BD8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85744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F3598A-6479-4E9F-92B0-767D1EBA716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698273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92B1DC-CCB6-4B68-84B8-9A5073BBFAA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4205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FB4698-5CFA-4D14-9DFD-F44B2511A1C7}" type="slidenum">
              <a:rPr lang="ar-BH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32702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0000"/>
            </a:gs>
            <a:gs pos="99000">
              <a:srgbClr val="0000CC"/>
            </a:gs>
            <a:gs pos="82000">
              <a:srgbClr val="0000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2" name="Freeform 2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7" name="Freeform 3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8" name="Freeform 4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9" name="Freeform 5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cs typeface="Times New Roman" panose="02020603050405020304" pitchFamily="18" charset="0"/>
              </a:defRPr>
            </a:lvl1pPr>
          </a:lstStyle>
          <a:p>
            <a:fld id="{7F4243D7-1BE8-4CE5-8835-0055707D4192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5000">
              <a:srgbClr val="000000"/>
            </a:gs>
            <a:gs pos="99000">
              <a:srgbClr val="0000CC"/>
            </a:gs>
            <a:gs pos="82000">
              <a:srgbClr val="000066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539288" cy="6173788"/>
            <a:chOff x="0" y="0"/>
            <a:chExt cx="5341" cy="3889"/>
          </a:xfrm>
        </p:grpSpPr>
        <p:sp>
          <p:nvSpPr>
            <p:cNvPr id="401411" name="Freeform 3"/>
            <p:cNvSpPr>
              <a:spLocks/>
            </p:cNvSpPr>
            <p:nvPr/>
          </p:nvSpPr>
          <p:spPr bwMode="ltGray">
            <a:xfrm>
              <a:off x="0" y="0"/>
              <a:ext cx="3863" cy="3889"/>
            </a:xfrm>
            <a:custGeom>
              <a:avLst/>
              <a:gdLst/>
              <a:ahLst/>
              <a:cxnLst>
                <a:cxn ang="0">
                  <a:pos x="3862" y="3418"/>
                </a:cxn>
                <a:cxn ang="0">
                  <a:pos x="457" y="0"/>
                </a:cxn>
                <a:cxn ang="0">
                  <a:pos x="0" y="0"/>
                </a:cxn>
                <a:cxn ang="0">
                  <a:pos x="0" y="481"/>
                </a:cxn>
                <a:cxn ang="0">
                  <a:pos x="3394" y="3888"/>
                </a:cxn>
                <a:cxn ang="0">
                  <a:pos x="3862" y="3418"/>
                </a:cxn>
              </a:cxnLst>
              <a:rect l="0" t="0" r="r" b="b"/>
              <a:pathLst>
                <a:path w="3863" h="3889">
                  <a:moveTo>
                    <a:pt x="3862" y="3418"/>
                  </a:moveTo>
                  <a:lnTo>
                    <a:pt x="457" y="0"/>
                  </a:lnTo>
                  <a:lnTo>
                    <a:pt x="0" y="0"/>
                  </a:lnTo>
                  <a:lnTo>
                    <a:pt x="0" y="481"/>
                  </a:lnTo>
                  <a:lnTo>
                    <a:pt x="3394" y="3888"/>
                  </a:lnTo>
                  <a:lnTo>
                    <a:pt x="3862" y="3418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1412" name="Freeform 4"/>
            <p:cNvSpPr>
              <a:spLocks/>
            </p:cNvSpPr>
            <p:nvPr/>
          </p:nvSpPr>
          <p:spPr bwMode="ltGray">
            <a:xfrm>
              <a:off x="860" y="0"/>
              <a:ext cx="3394" cy="3223"/>
            </a:xfrm>
            <a:custGeom>
              <a:avLst/>
              <a:gdLst/>
              <a:ahLst/>
              <a:cxnLst>
                <a:cxn ang="0">
                  <a:pos x="370" y="0"/>
                </a:cxn>
                <a:cxn ang="0">
                  <a:pos x="3393" y="3036"/>
                </a:cxn>
                <a:cxn ang="0">
                  <a:pos x="3208" y="3222"/>
                </a:cxn>
                <a:cxn ang="0">
                  <a:pos x="0" y="0"/>
                </a:cxn>
                <a:cxn ang="0">
                  <a:pos x="370" y="0"/>
                </a:cxn>
              </a:cxnLst>
              <a:rect l="0" t="0" r="r" b="b"/>
              <a:pathLst>
                <a:path w="3394" h="3223">
                  <a:moveTo>
                    <a:pt x="370" y="0"/>
                  </a:moveTo>
                  <a:lnTo>
                    <a:pt x="3393" y="3036"/>
                  </a:lnTo>
                  <a:lnTo>
                    <a:pt x="3208" y="3222"/>
                  </a:lnTo>
                  <a:lnTo>
                    <a:pt x="0" y="0"/>
                  </a:lnTo>
                  <a:lnTo>
                    <a:pt x="37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1413" name="Freeform 5"/>
            <p:cNvSpPr>
              <a:spLocks/>
            </p:cNvSpPr>
            <p:nvPr/>
          </p:nvSpPr>
          <p:spPr bwMode="ltGray">
            <a:xfrm>
              <a:off x="2187" y="0"/>
              <a:ext cx="2858" cy="2556"/>
            </a:xfrm>
            <a:custGeom>
              <a:avLst/>
              <a:gdLst/>
              <a:ahLst/>
              <a:cxnLst>
                <a:cxn ang="0">
                  <a:pos x="630" y="0"/>
                </a:cxn>
                <a:cxn ang="0">
                  <a:pos x="2858" y="2238"/>
                </a:cxn>
                <a:cxn ang="0">
                  <a:pos x="2543" y="2555"/>
                </a:cxn>
                <a:cxn ang="0">
                  <a:pos x="0" y="0"/>
                </a:cxn>
                <a:cxn ang="0">
                  <a:pos x="630" y="0"/>
                </a:cxn>
              </a:cxnLst>
              <a:rect l="0" t="0" r="r" b="b"/>
              <a:pathLst>
                <a:path w="2859" h="2556">
                  <a:moveTo>
                    <a:pt x="630" y="0"/>
                  </a:moveTo>
                  <a:lnTo>
                    <a:pt x="2858" y="2238"/>
                  </a:lnTo>
                  <a:lnTo>
                    <a:pt x="2543" y="2555"/>
                  </a:lnTo>
                  <a:lnTo>
                    <a:pt x="0" y="0"/>
                  </a:lnTo>
                  <a:lnTo>
                    <a:pt x="63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01414" name="Freeform 6"/>
            <p:cNvSpPr>
              <a:spLocks/>
            </p:cNvSpPr>
            <p:nvPr/>
          </p:nvSpPr>
          <p:spPr bwMode="ltGray">
            <a:xfrm>
              <a:off x="3055" y="0"/>
              <a:ext cx="2286" cy="21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11" y="2120"/>
                </a:cxn>
                <a:cxn ang="0">
                  <a:pos x="2285" y="1945"/>
                </a:cxn>
                <a:cxn ang="0">
                  <a:pos x="348" y="0"/>
                </a:cxn>
                <a:cxn ang="0">
                  <a:pos x="0" y="0"/>
                </a:cxn>
              </a:cxnLst>
              <a:rect l="0" t="0" r="r" b="b"/>
              <a:pathLst>
                <a:path w="2286" h="2121">
                  <a:moveTo>
                    <a:pt x="0" y="0"/>
                  </a:moveTo>
                  <a:lnTo>
                    <a:pt x="2111" y="2120"/>
                  </a:lnTo>
                  <a:lnTo>
                    <a:pt x="2285" y="1945"/>
                  </a:lnTo>
                  <a:lnTo>
                    <a:pt x="348" y="0"/>
                  </a:lnTo>
                  <a:lnTo>
                    <a:pt x="0" y="0"/>
                  </a:lnTo>
                </a:path>
              </a:pathLst>
            </a:custGeom>
            <a:solidFill>
              <a:schemeClr val="bg1">
                <a:alpha val="50000"/>
              </a:schemeClr>
            </a:soli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0141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228600"/>
            <a:ext cx="874395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141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1828800"/>
            <a:ext cx="8743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141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141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141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cs typeface="Times New Roman" panose="02020603050405020304" pitchFamily="18" charset="0"/>
              </a:defRPr>
            </a:lvl1pPr>
          </a:lstStyle>
          <a:p>
            <a:fld id="{5549E481-3EE0-4C48-A7D5-35FE6DA5D691}" type="slidenum">
              <a:rPr lang="ar-BH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3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4.gif"/><Relationship Id="rId4" Type="http://schemas.openxmlformats.org/officeDocument/2006/relationships/image" Target="../media/image33.gi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7.jpg"/><Relationship Id="rId4" Type="http://schemas.openxmlformats.org/officeDocument/2006/relationships/image" Target="../media/image35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0.gi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ear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952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Grp="1" noChangeArrowheads="1"/>
          </p:cNvSpPr>
          <p:nvPr/>
        </p:nvSpPr>
        <p:spPr bwMode="auto">
          <a:xfrm>
            <a:off x="0" y="1295400"/>
            <a:ext cx="10287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6000" b="1" dirty="0" smtClean="0">
                <a:solidFill>
                  <a:srgbClr val="00FFFF"/>
                </a:solidFill>
                <a:effectLst/>
                <a:latin typeface="Calibri" pitchFamily="34" charset="0"/>
                <a:cs typeface="Calibri" pitchFamily="34" charset="0"/>
              </a:rPr>
              <a:t>Cardiovascular Block</a:t>
            </a:r>
            <a:r>
              <a:rPr lang="en-US" sz="5400" b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400" b="1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500" b="1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Physiology</a:t>
            </a:r>
            <a:r>
              <a:rPr lang="en-US" sz="5400" b="1" dirty="0" smtClean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dirty="0" smtClean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400" b="1" dirty="0">
                <a:effectLst/>
                <a:latin typeface="Calibri" pitchFamily="34" charset="0"/>
                <a:cs typeface="Calibri" pitchFamily="34" charset="0"/>
              </a:rPr>
              <a:t/>
            </a:r>
            <a:br>
              <a:rPr lang="en-US" sz="5400" b="1" dirty="0">
                <a:effectLst/>
                <a:latin typeface="Calibri" pitchFamily="34" charset="0"/>
                <a:cs typeface="Calibri" pitchFamily="34" charset="0"/>
              </a:rPr>
            </a:br>
            <a:r>
              <a:rPr lang="en-US" sz="5000" b="1" dirty="0" smtClean="0">
                <a:solidFill>
                  <a:srgbClr val="FFC000"/>
                </a:solidFill>
                <a:effectLst/>
                <a:latin typeface="Calibri" pitchFamily="34" charset="0"/>
                <a:cs typeface="Calibri" pitchFamily="34" charset="0"/>
              </a:rPr>
              <a:t>Heart Sounds and Murmurs</a:t>
            </a:r>
          </a:p>
        </p:txBody>
      </p:sp>
      <p:pic>
        <p:nvPicPr>
          <p:cNvPr id="8" name="Picture 7" descr="https://www.amazing-animations.com/animations/heart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0" y="152400"/>
            <a:ext cx="809625" cy="115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9140" y="376123"/>
            <a:ext cx="1019786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Fixed splitting of S</a:t>
            </a:r>
            <a:r>
              <a:rPr lang="en-GB" altLang="en-US" sz="4400" b="1" baseline="-25000" dirty="0" smtClean="0">
                <a:solidFill>
                  <a:srgbClr val="FAFD00"/>
                </a:solidFill>
                <a:latin typeface="Calibri" panose="020F0502020204030204" pitchFamily="34" charset="0"/>
              </a:rPr>
              <a:t>2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105400" y="1760309"/>
            <a:ext cx="49846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Splitting of S</a:t>
            </a:r>
            <a:r>
              <a:rPr lang="en-US" sz="2400" b="1" baseline="-2500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is heard both during inspiration and expiration, with the aortic valve closing before the pulmonary valve.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endParaRPr lang="en-US" sz="2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This is heard in cases of ASD. </a:t>
            </a:r>
            <a:endParaRPr lang="en-GB" altLang="en-US" sz="2400" b="1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eaLnBrk="1" hangingPunct="1"/>
            <a:endParaRPr lang="en-US" sz="2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6" name="Picture 2" descr="FixedSplit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52600"/>
            <a:ext cx="4248150" cy="33337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6406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8100" y="76200"/>
            <a:ext cx="1019786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Wide splitting of S</a:t>
            </a:r>
            <a:r>
              <a:rPr lang="en-GB" altLang="en-US" sz="4400" b="1" baseline="-25000" dirty="0" smtClean="0">
                <a:solidFill>
                  <a:srgbClr val="FAFD00"/>
                </a:solidFill>
                <a:latin typeface="Calibri" panose="020F0502020204030204" pitchFamily="34" charset="0"/>
              </a:rPr>
              <a:t>2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304800" y="914400"/>
            <a:ext cx="9791699" cy="3993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 split in the second heart sound during inspiration may become wider and the split may also be seen during expiration  if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 eaLnBrk="1" hangingPunct="1"/>
            <a:endParaRPr lang="en-US" sz="195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685800" lvl="1" indent="-228600" eaLnBrk="1" hangingPunct="1">
              <a:buFont typeface="Calibri" pitchFamily="34" charset="0"/>
              <a:buAutoNum type="arabicPeriod"/>
            </a:pPr>
            <a:r>
              <a:rPr lang="en-US" sz="195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There is a delay in the closing of the pulmonic valve (as would be seen in right bundle branch </a:t>
            </a:r>
            <a:r>
              <a:rPr lang="en-US" sz="195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block </a:t>
            </a:r>
            <a:r>
              <a:rPr lang="en-US" sz="195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due to delay in right ventricular depolarization and contraction</a:t>
            </a:r>
            <a:r>
              <a:rPr lang="en-US" sz="195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).</a:t>
            </a:r>
          </a:p>
          <a:p>
            <a:pPr marL="685800" lvl="1" indent="-228600" eaLnBrk="1" hangingPunct="1">
              <a:buFont typeface="Calibri" pitchFamily="34" charset="0"/>
              <a:buAutoNum type="arabicPeriod"/>
            </a:pPr>
            <a:endParaRPr lang="en-US" sz="195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685800" lvl="1" indent="-228600" eaLnBrk="1" hangingPunct="1">
              <a:buFont typeface="Calibri" pitchFamily="34" charset="0"/>
              <a:buAutoNum type="arabicPeriod"/>
            </a:pPr>
            <a:endParaRPr lang="en-US" sz="195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685800" lvl="1" indent="-228600" eaLnBrk="1" hangingPunct="1">
              <a:buFont typeface="Calibri" pitchFamily="34" charset="0"/>
              <a:buAutoNum type="arabicPeriod"/>
            </a:pPr>
            <a:endParaRPr lang="en-US" sz="195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685800" lvl="1" indent="-228600" eaLnBrk="1" hangingPunct="1">
              <a:buFont typeface="Calibri" pitchFamily="34" charset="0"/>
              <a:buAutoNum type="arabicPeriod"/>
            </a:pPr>
            <a:endParaRPr lang="en-US" sz="195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685800" lvl="1" indent="-228600" eaLnBrk="1" hangingPunct="1">
              <a:buFont typeface="Calibri" pitchFamily="34" charset="0"/>
              <a:buAutoNum type="arabicPeriod"/>
            </a:pPr>
            <a:endParaRPr lang="en-US" sz="195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endParaRPr lang="en-US" sz="1950" b="1" dirty="0" smtClean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  <a:p>
            <a:pPr lvl="1" eaLnBrk="1" hangingPunct="1"/>
            <a:r>
              <a:rPr lang="en-US" sz="195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2. The </a:t>
            </a:r>
            <a:r>
              <a:rPr lang="en-US" sz="195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aortic valve closes earlier than normal </a:t>
            </a:r>
            <a:r>
              <a:rPr lang="en-US" sz="195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(this is seen </a:t>
            </a:r>
            <a:r>
              <a:rPr lang="en-US" sz="195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with either mitral regurgitation or ventricular </a:t>
            </a:r>
            <a:r>
              <a:rPr lang="en-US" sz="1950" b="1" dirty="0" err="1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septal</a:t>
            </a:r>
            <a:r>
              <a:rPr lang="en-US" sz="195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 defect</a:t>
            </a:r>
            <a:r>
              <a:rPr lang="en-US" sz="195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en-US" sz="195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5" descr="rbbblo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43000" y="2743200"/>
            <a:ext cx="8420100" cy="990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0" name="Picture 6" descr="mitral regurg dia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5060" y="5105400"/>
            <a:ext cx="8448040" cy="1352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2737717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4800" y="790133"/>
            <a:ext cx="5336337" cy="505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7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Paradoxical (reversed) splitting of S</a:t>
            </a:r>
            <a:r>
              <a:rPr lang="en-GB" altLang="en-US" sz="2700" b="1" baseline="-25000" dirty="0" smtClean="0">
                <a:solidFill>
                  <a:srgbClr val="FAFD00"/>
                </a:solidFill>
                <a:latin typeface="Calibri" panose="020F0502020204030204" pitchFamily="34" charset="0"/>
              </a:rPr>
              <a:t>2</a:t>
            </a:r>
            <a:endParaRPr lang="en-GB" altLang="en-US" sz="27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Related image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5" name="Rectangle 4"/>
          <p:cNvSpPr/>
          <p:nvPr/>
        </p:nvSpPr>
        <p:spPr>
          <a:xfrm>
            <a:off x="5829300" y="235342"/>
            <a:ext cx="4357686" cy="639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Reversed (</a:t>
            </a:r>
            <a:r>
              <a:rPr lang="en-US" sz="1950" b="1" i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paradoxical</a:t>
            </a: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) splitting of the second heart sound is typically heard during expiration, with the 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pulmonary valve </a:t>
            </a: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closing before the aortic valve.  No splitting is apparent during inspiration, since the 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pulmonary valve </a:t>
            </a: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is closing earlier (relative to the aortic valve) than normal.  </a:t>
            </a:r>
            <a:endParaRPr lang="en-US" sz="195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/>
            <a:endParaRPr lang="en-US" sz="195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195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This </a:t>
            </a:r>
            <a:r>
              <a:rPr lang="en-US" sz="195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may be caused by the following:</a:t>
            </a:r>
          </a:p>
          <a:p>
            <a:pPr marL="742950" lvl="1" indent="-285750" eaLnBrk="1" hangingPunct="1">
              <a:buFont typeface="Wingdings" pitchFamily="2" charset="2"/>
              <a:buChar char="q"/>
            </a:pPr>
            <a:r>
              <a:rPr lang="en-US" sz="195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Delayed </a:t>
            </a:r>
            <a:r>
              <a:rPr lang="en-US" sz="1950" b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onset of left ventricular systole (example: </a:t>
            </a:r>
            <a:r>
              <a:rPr lang="en-US" sz="1950" b="1" i="1" dirty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left bundle branch block</a:t>
            </a:r>
            <a:r>
              <a:rPr lang="en-US" sz="1950" b="1" dirty="0" smtClean="0">
                <a:solidFill>
                  <a:srgbClr val="FF6600"/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en-US" sz="1950" b="1" dirty="0">
              <a:solidFill>
                <a:srgbClr val="FF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1" hangingPunct="1">
              <a:buFont typeface="Wingdings" pitchFamily="2" charset="2"/>
              <a:buChar char="q"/>
            </a:pPr>
            <a:r>
              <a:rPr lang="en-US" sz="195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Prolonged </a:t>
            </a:r>
            <a:r>
              <a:rPr lang="en-US" sz="1950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left ventricular systole (examples: </a:t>
            </a:r>
            <a:r>
              <a:rPr lang="en-US" sz="1950" b="1" i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aortic stenosis</a:t>
            </a:r>
            <a:r>
              <a:rPr lang="en-US" sz="1950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950" b="1" i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severe</a:t>
            </a:r>
            <a:r>
              <a:rPr lang="en-US" sz="1950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50" b="1" i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hypertension</a:t>
            </a:r>
            <a:r>
              <a:rPr lang="en-US" sz="1950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950" b="1" i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left-sided congestive heart failure</a:t>
            </a:r>
            <a:r>
              <a:rPr lang="en-US" sz="195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en-US" sz="1950" b="1" dirty="0">
              <a:solidFill>
                <a:srgbClr val="FF66FF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1" hangingPunct="1">
              <a:buFont typeface="Wingdings" pitchFamily="2" charset="2"/>
              <a:buChar char="q"/>
            </a:pPr>
            <a:r>
              <a:rPr lang="en-US" sz="195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Early </a:t>
            </a:r>
            <a:r>
              <a:rPr lang="en-US" sz="195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onset of right ventricular systole (example: </a:t>
            </a:r>
            <a:r>
              <a:rPr lang="en-US" sz="1950" b="1" i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Wolff-Parkinson White syndrome</a:t>
            </a:r>
            <a:r>
              <a:rPr lang="en-US" sz="195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en-US" sz="195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Content Placeholder 4" descr="AS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4366857"/>
            <a:ext cx="5374437" cy="19577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1026" name="Picture 2" descr="Image result for paradoxical splitting of 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329768" cy="22764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1173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9140" y="757123"/>
            <a:ext cx="6372225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>
                <a:solidFill>
                  <a:srgbClr val="FAFD00"/>
                </a:solidFill>
                <a:latin typeface="Calibri" panose="020F0502020204030204" pitchFamily="34" charset="0"/>
              </a:rPr>
              <a:t>Heart </a:t>
            </a:r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sounds; S</a:t>
            </a:r>
            <a:r>
              <a:rPr lang="en-GB" altLang="en-US" sz="4400" b="1" baseline="-25000" dirty="0" smtClean="0">
                <a:solidFill>
                  <a:srgbClr val="FAFD00"/>
                </a:solidFill>
                <a:latin typeface="Calibri" panose="020F0502020204030204" pitchFamily="34" charset="0"/>
              </a:rPr>
              <a:t>3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515100" y="76200"/>
            <a:ext cx="3749435" cy="6878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>
              <a:buBlip>
                <a:blip r:embed="rId3"/>
              </a:buBlip>
            </a:pPr>
            <a:r>
              <a:rPr lang="en-GB" altLang="en-US" sz="21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100" b="1" dirty="0">
                <a:solidFill>
                  <a:srgbClr val="00FFFF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2100" b="1" baseline="-25000" dirty="0">
                <a:solidFill>
                  <a:srgbClr val="00FFFF"/>
                </a:solidFill>
                <a:latin typeface="Calibri" panose="020F0502020204030204" pitchFamily="34" charset="0"/>
              </a:rPr>
              <a:t>3</a:t>
            </a:r>
            <a:r>
              <a:rPr lang="en-US" sz="2100" b="1" dirty="0">
                <a:solidFill>
                  <a:srgbClr val="00FFFF"/>
                </a:solidFill>
                <a:latin typeface="Calibri" panose="020F0502020204030204" pitchFamily="34" charset="0"/>
              </a:rPr>
              <a:t> is heard about one third of the way through diastole in </a:t>
            </a:r>
            <a:r>
              <a:rPr lang="en-US" sz="21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children and many </a:t>
            </a:r>
            <a:r>
              <a:rPr lang="en-US" sz="2100" b="1" dirty="0">
                <a:solidFill>
                  <a:srgbClr val="00FFFF"/>
                </a:solidFill>
                <a:latin typeface="Calibri" panose="020F0502020204030204" pitchFamily="34" charset="0"/>
              </a:rPr>
              <a:t>normal young individuals. </a:t>
            </a:r>
            <a:endParaRPr lang="en-US" sz="2100" b="1" dirty="0" smtClean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endParaRPr lang="en-US" sz="2100" b="1" dirty="0" smtClean="0">
              <a:solidFill>
                <a:srgbClr val="FF5050"/>
              </a:solidFill>
              <a:latin typeface="Calibri" panose="020F0502020204030204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100" b="1" dirty="0">
                <a:solidFill>
                  <a:srgbClr val="FF505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100" b="1" dirty="0">
                <a:solidFill>
                  <a:srgbClr val="FF5050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2100" b="1" baseline="-25000" dirty="0">
                <a:solidFill>
                  <a:srgbClr val="FF5050"/>
                </a:solidFill>
                <a:latin typeface="Calibri" panose="020F0502020204030204" pitchFamily="34" charset="0"/>
              </a:rPr>
              <a:t>3</a:t>
            </a:r>
            <a:r>
              <a:rPr lang="en-GB" altLang="en-US" sz="2100" b="1" dirty="0">
                <a:solidFill>
                  <a:srgbClr val="FF5050"/>
                </a:solidFill>
                <a:latin typeface="Calibri" panose="020F0502020204030204" pitchFamily="34" charset="0"/>
              </a:rPr>
              <a:t> </a:t>
            </a:r>
            <a:r>
              <a:rPr lang="en-US" sz="2100" b="1" dirty="0">
                <a:solidFill>
                  <a:srgbClr val="FF5050"/>
                </a:solidFill>
                <a:latin typeface="Calibri" panose="020F0502020204030204" pitchFamily="34" charset="0"/>
              </a:rPr>
              <a:t>coincides with the period of rapid ventricular </a:t>
            </a:r>
            <a:r>
              <a:rPr lang="en-US" sz="21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filling and </a:t>
            </a:r>
            <a:r>
              <a:rPr lang="en-GB" altLang="en-US" sz="2100" b="1" dirty="0">
                <a:solidFill>
                  <a:srgbClr val="FF5050"/>
                </a:solidFill>
                <a:latin typeface="Calibri" panose="020F0502020204030204" pitchFamily="34" charset="0"/>
              </a:rPr>
              <a:t>occurs during transition between rapid filling and slow filling of ventricle. </a:t>
            </a:r>
            <a:endParaRPr lang="en-GB" altLang="en-US" sz="2100" b="1" dirty="0" smtClean="0">
              <a:solidFill>
                <a:srgbClr val="FF5050"/>
              </a:solidFill>
              <a:latin typeface="Calibri" panose="020F0502020204030204" pitchFamily="34" charset="0"/>
            </a:endParaRPr>
          </a:p>
          <a:p>
            <a:endParaRPr lang="en-GB" altLang="en-US" sz="2100" b="1" dirty="0" smtClean="0">
              <a:solidFill>
                <a:srgbClr val="FF6600"/>
              </a:solidFill>
              <a:latin typeface="Calibri" panose="020F0502020204030204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1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It </a:t>
            </a:r>
            <a:r>
              <a:rPr lang="en-US" sz="2100" b="1" dirty="0">
                <a:solidFill>
                  <a:srgbClr val="FFFF00"/>
                </a:solidFill>
                <a:latin typeface="Calibri" panose="020F0502020204030204" pitchFamily="34" charset="0"/>
              </a:rPr>
              <a:t>is probably due to vibrations set up by the inrush of blood</a:t>
            </a:r>
            <a:r>
              <a:rPr lang="en-US" sz="21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endParaRPr lang="en-US" sz="2100" b="1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endParaRPr lang="en-GB" altLang="en-US" sz="2100" b="1" dirty="0" smtClean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21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100" b="1" dirty="0">
                <a:solidFill>
                  <a:srgbClr val="00FFFF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2100" b="1" baseline="-25000" dirty="0">
                <a:solidFill>
                  <a:srgbClr val="00FFFF"/>
                </a:solidFill>
                <a:latin typeface="Calibri" panose="020F0502020204030204" pitchFamily="34" charset="0"/>
              </a:rPr>
              <a:t>3</a:t>
            </a:r>
            <a:r>
              <a:rPr lang="en-GB" altLang="en-US" sz="2100" b="1" dirty="0">
                <a:solidFill>
                  <a:srgbClr val="00FFFF"/>
                </a:solidFill>
                <a:latin typeface="Calibri" panose="020F0502020204030204" pitchFamily="34" charset="0"/>
              </a:rPr>
              <a:t> is a </a:t>
            </a:r>
            <a:r>
              <a:rPr lang="en-US" sz="2100" b="1" dirty="0">
                <a:solidFill>
                  <a:srgbClr val="00FFFF"/>
                </a:solidFill>
                <a:latin typeface="Calibri" panose="020F0502020204030204" pitchFamily="34" charset="0"/>
              </a:rPr>
              <a:t>soft, </a:t>
            </a:r>
            <a:r>
              <a:rPr lang="en-US" sz="21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low-pitched.</a:t>
            </a:r>
          </a:p>
          <a:p>
            <a:pPr>
              <a:buFontTx/>
              <a:buBlip>
                <a:blip r:embed="rId3"/>
              </a:buBlip>
            </a:pPr>
            <a:endParaRPr lang="en-US" sz="2100" b="1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1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Duration </a:t>
            </a:r>
            <a:r>
              <a:rPr lang="en-US" sz="2100" b="1" dirty="0" smtClean="0">
                <a:solidFill>
                  <a:srgbClr val="00FFFF"/>
                </a:solidFill>
                <a:latin typeface="Calibri"/>
                <a:cs typeface="Calibri"/>
              </a:rPr>
              <a:t>≈ 0.05 sec.</a:t>
            </a:r>
          </a:p>
          <a:p>
            <a:endParaRPr lang="en-US" altLang="en-US" sz="2100" b="1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en-US" sz="21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Best heard at the mitral area.</a:t>
            </a:r>
          </a:p>
          <a:p>
            <a:endParaRPr lang="en-US" altLang="en-US" sz="210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51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0" y="1905000"/>
            <a:ext cx="6372225" cy="36004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767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9140" y="833323"/>
            <a:ext cx="6372225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>
                <a:solidFill>
                  <a:srgbClr val="FAFD00"/>
                </a:solidFill>
                <a:latin typeface="Calibri" panose="020F0502020204030204" pitchFamily="34" charset="0"/>
              </a:rPr>
              <a:t>Heart </a:t>
            </a:r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sounds; S</a:t>
            </a:r>
            <a:r>
              <a:rPr lang="en-GB" altLang="en-US" sz="4400" b="1" baseline="-25000" dirty="0" smtClean="0">
                <a:solidFill>
                  <a:srgbClr val="FAFD00"/>
                </a:solidFill>
                <a:latin typeface="Calibri" panose="020F0502020204030204" pitchFamily="34" charset="0"/>
              </a:rPr>
              <a:t>4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461365" y="182225"/>
            <a:ext cx="3655623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GB" altLang="en-US" sz="2400" b="1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S</a:t>
            </a:r>
            <a:r>
              <a:rPr lang="en-GB" altLang="en-US" sz="2400" b="1" baseline="-2500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4</a:t>
            </a:r>
            <a:r>
              <a:rPr lang="en-GB" altLang="en-US" sz="2400" b="1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GB" altLang="en-US" sz="2400" b="1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is caused by oscillations of the ventricles during atrial </a:t>
            </a:r>
            <a:r>
              <a:rPr lang="en-GB" altLang="en-US" sz="2400" b="1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contraction.</a:t>
            </a:r>
          </a:p>
          <a:p>
            <a:pPr>
              <a:buFontTx/>
              <a:buBlip>
                <a:blip r:embed="rId3"/>
              </a:buBlip>
            </a:pPr>
            <a:endParaRPr lang="en-GB" sz="2400" b="1" dirty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Recorded </a:t>
            </a:r>
            <a:r>
              <a:rPr lang="en-US" sz="24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during ‘atrial systole</a:t>
            </a: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’.</a:t>
            </a:r>
          </a:p>
          <a:p>
            <a:pPr>
              <a:buFontTx/>
              <a:buBlip>
                <a:blip r:embed="rId3"/>
              </a:buBlip>
            </a:pPr>
            <a:endParaRPr lang="en-US" sz="2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S</a:t>
            </a:r>
            <a:r>
              <a:rPr lang="en-US" sz="2400" b="1" baseline="-2500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is usually not audible .. (very low </a:t>
            </a: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pitch).</a:t>
            </a:r>
          </a:p>
          <a:p>
            <a:pPr>
              <a:buFontTx/>
              <a:buBlip>
                <a:blip r:embed="rId3"/>
              </a:buBlip>
            </a:pPr>
            <a:endParaRPr lang="en-US" sz="2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Duration </a:t>
            </a:r>
            <a:r>
              <a:rPr lang="en-US" sz="2400" b="1" dirty="0" smtClean="0">
                <a:solidFill>
                  <a:srgbClr val="00FFFF"/>
                </a:solidFill>
                <a:latin typeface="Calibri"/>
                <a:cs typeface="Calibri"/>
              </a:rPr>
              <a:t>≈</a:t>
            </a: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0.04 sec</a:t>
            </a: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FontTx/>
              <a:buBlip>
                <a:blip r:embed="rId3"/>
              </a:buBlip>
            </a:pPr>
            <a:endParaRPr lang="en-US" sz="2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? </a:t>
            </a:r>
            <a:r>
              <a:rPr lang="en-US" sz="24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heard in </a:t>
            </a: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elderly.</a:t>
            </a:r>
          </a:p>
          <a:p>
            <a:pPr>
              <a:buFontTx/>
              <a:buBlip>
                <a:blip r:embed="rId3"/>
              </a:buBlip>
            </a:pPr>
            <a:endParaRPr lang="en-US" sz="2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Best </a:t>
            </a:r>
            <a:r>
              <a:rPr lang="en-US" sz="24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heard at Mitral </a:t>
            </a: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area.</a:t>
            </a:r>
            <a:endParaRPr lang="en-GB" altLang="en-US" sz="2400" b="1" dirty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51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0" y="1905000"/>
            <a:ext cx="6372225" cy="36004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1902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528523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Significance of heart sounds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819900" y="1859340"/>
            <a:ext cx="3429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ar-SA" sz="2400" dirty="0">
              <a:solidFill>
                <a:srgbClr val="00FFFF"/>
              </a:solidFill>
              <a:latin typeface="Calibri" pitchFamily="34" charset="0"/>
            </a:endParaRPr>
          </a:p>
          <a:p>
            <a:r>
              <a:rPr lang="en-US" sz="24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Important for diagnosis of abnormal heart sounds (murmurs) </a:t>
            </a:r>
            <a:endParaRPr lang="en-GB" altLang="en-US" sz="2200" b="1" dirty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51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1905000"/>
            <a:ext cx="6372225" cy="36004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279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609600"/>
            <a:ext cx="6031706" cy="107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2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What makes sounds</a:t>
            </a:r>
          </a:p>
          <a:p>
            <a:pPr algn="ctr"/>
            <a:r>
              <a:rPr lang="en-GB" altLang="en-US" sz="32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and noise in the heart</a:t>
            </a:r>
            <a:endParaRPr lang="en-GB" altLang="en-US" sz="32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134100" y="460712"/>
            <a:ext cx="4038600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Closure of the valves: </a:t>
            </a:r>
          </a:p>
          <a:p>
            <a:endParaRPr lang="en-US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>
              <a:buFont typeface="Wingdings" pitchFamily="2" charset="2"/>
              <a:buChar char="§"/>
            </a:pPr>
            <a:r>
              <a:rPr lang="en-US" b="1" dirty="0" err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Atrio</a:t>
            </a:r>
            <a:r>
              <a:rPr lang="en-US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-ventricular </a:t>
            </a:r>
            <a:r>
              <a:rPr lang="en-US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= (S</a:t>
            </a:r>
            <a:r>
              <a:rPr lang="en-US" b="1" baseline="-2500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marL="1085850" lvl="1" indent="-34290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Semilunar </a:t>
            </a:r>
            <a:r>
              <a:rPr lang="en-US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= (S</a:t>
            </a:r>
            <a:r>
              <a:rPr lang="en-US" b="1" baseline="-2500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endParaRPr lang="en-US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Increased </a:t>
            </a:r>
            <a:r>
              <a:rPr lang="en-US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intra-cardiac </a:t>
            </a: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hemodynamics: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>
              <a:buFont typeface="Wingdings" pitchFamily="2" charset="2"/>
              <a:buChar char="q"/>
            </a:pPr>
            <a:r>
              <a:rPr lang="en-US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Blood striking the left ventricle, e.g., S</a:t>
            </a:r>
            <a:r>
              <a:rPr lang="en-US" b="1" baseline="-250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b="1" baseline="-25000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4</a:t>
            </a: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>
              <a:buFont typeface="Wingdings" pitchFamily="2" charset="2"/>
              <a:buChar char="q"/>
            </a:pPr>
            <a:endParaRPr lang="en-US" b="1" dirty="0" smtClean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Murmurs:</a:t>
            </a:r>
          </a:p>
          <a:p>
            <a:endParaRPr lang="en-US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Increased </a:t>
            </a:r>
            <a:r>
              <a:rPr lang="en-US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flow across normal </a:t>
            </a: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valves. </a:t>
            </a:r>
            <a:endParaRPr lang="en-US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Turbulent </a:t>
            </a:r>
            <a:r>
              <a:rPr lang="en-US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flow through an abnormal </a:t>
            </a: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valve.</a:t>
            </a:r>
            <a:endParaRPr lang="en-US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Turbulent </a:t>
            </a:r>
            <a:r>
              <a:rPr lang="en-US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flow through </a:t>
            </a: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septal</a:t>
            </a: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defect.</a:t>
            </a:r>
            <a:endParaRPr lang="en-US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1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881187"/>
            <a:ext cx="5841206" cy="33004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23900" y="5537537"/>
            <a:ext cx="51435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Murmurs </a:t>
            </a:r>
            <a:r>
              <a:rPr lang="en-US" sz="2400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are longer than heart sounds </a:t>
            </a:r>
            <a:endParaRPr lang="en-US" sz="2400" dirty="0">
              <a:solidFill>
                <a:srgbClr val="FF66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015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76200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Causes of murmurs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90500" y="841712"/>
            <a:ext cx="98679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Wingdings" pitchFamily="2" charset="2"/>
              <a:buChar char="q"/>
            </a:pPr>
            <a:r>
              <a:rPr lang="en-US" sz="187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Innocent murmurs: common in children and young adults.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187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187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Physiological murmurs: 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187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>
              <a:buFont typeface="Wingdings" pitchFamily="2" charset="2"/>
              <a:buChar char="q"/>
            </a:pPr>
            <a:r>
              <a:rPr lang="en-US" sz="187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Associate with increased blood </a:t>
            </a:r>
            <a:r>
              <a:rPr lang="en-US" sz="187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flow across normal valves: </a:t>
            </a:r>
            <a:r>
              <a:rPr lang="en-US" sz="187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e.g</a:t>
            </a:r>
            <a:r>
              <a:rPr lang="en-US" sz="187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. </a:t>
            </a:r>
          </a:p>
          <a:p>
            <a:pPr marL="1885950" lvl="3">
              <a:buFont typeface="Arial" pitchFamily="34" charset="0"/>
              <a:buChar char="•"/>
            </a:pPr>
            <a:r>
              <a:rPr lang="en-US" sz="187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Pregnancy </a:t>
            </a:r>
            <a:endParaRPr lang="en-US" sz="187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885950" lvl="3">
              <a:buFont typeface="Arial" pitchFamily="34" charset="0"/>
              <a:buChar char="•"/>
            </a:pPr>
            <a:r>
              <a:rPr lang="en-US" sz="187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Hyperthyroidism </a:t>
            </a:r>
            <a:endParaRPr lang="en-US" sz="187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885950" lvl="3">
              <a:buFont typeface="Arial" pitchFamily="34" charset="0"/>
              <a:buChar char="•"/>
            </a:pPr>
            <a:r>
              <a:rPr lang="en-US" sz="187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Anemia </a:t>
            </a:r>
            <a:endParaRPr lang="en-US" sz="187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885950" lvl="3">
              <a:buFont typeface="Arial" pitchFamily="34" charset="0"/>
              <a:buChar char="•"/>
            </a:pPr>
            <a:r>
              <a:rPr lang="en-US" sz="187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Fever </a:t>
            </a:r>
            <a:endParaRPr lang="en-US" sz="187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885950" lvl="3">
              <a:buFont typeface="Arial" pitchFamily="34" charset="0"/>
              <a:buChar char="•"/>
            </a:pPr>
            <a:r>
              <a:rPr lang="en-US" sz="187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Children </a:t>
            </a:r>
            <a:endParaRPr lang="en-US" sz="187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lvl="1" indent="0"/>
            <a:r>
              <a:rPr lang="en-US" sz="187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187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187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Pathological murmurs: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1870" b="1" dirty="0">
              <a:solidFill>
                <a:srgbClr val="FF66FF"/>
              </a:solidFill>
              <a:latin typeface="Calibri" pitchFamily="34" charset="0"/>
              <a:cs typeface="Calibri" pitchFamily="34" charset="0"/>
            </a:endParaRPr>
          </a:p>
          <a:p>
            <a:pPr marL="1085850" lvl="1" indent="-342900">
              <a:buFont typeface="Wingdings" pitchFamily="2" charset="2"/>
              <a:buChar char="q"/>
            </a:pPr>
            <a:r>
              <a:rPr lang="en-US" sz="187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Turbulent </a:t>
            </a:r>
            <a:r>
              <a:rPr lang="en-US" sz="1870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flow through abnormal valves, or </a:t>
            </a:r>
            <a:r>
              <a:rPr lang="en-US" sz="1870" b="1" dirty="0" err="1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septal</a:t>
            </a:r>
            <a:r>
              <a:rPr lang="en-US" sz="1870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 defect</a:t>
            </a:r>
            <a:r>
              <a:rPr lang="en-US" sz="187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.. ? Congenital: e.g.</a:t>
            </a:r>
          </a:p>
          <a:p>
            <a:pPr marL="1085850" lvl="1" indent="-342900">
              <a:buFont typeface="Wingdings" pitchFamily="2" charset="2"/>
              <a:buChar char="q"/>
            </a:pPr>
            <a:r>
              <a:rPr lang="en-US" sz="187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87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most common abnormalities of </a:t>
            </a:r>
            <a:r>
              <a:rPr lang="en-US" sz="187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187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valves are</a:t>
            </a:r>
            <a:r>
              <a:rPr lang="en-US" sz="187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 marL="1943100" lvl="3" indent="-342900">
              <a:buFont typeface="Wingdings" pitchFamily="2" charset="2"/>
              <a:buChar char="q"/>
            </a:pPr>
            <a:r>
              <a:rPr lang="en-US" sz="187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Stenosis </a:t>
            </a:r>
            <a:r>
              <a:rPr lang="en-US" sz="187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187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narrowing): the valve does not open properly.</a:t>
            </a:r>
          </a:p>
          <a:p>
            <a:pPr marL="1943100" lvl="3" indent="-342900">
              <a:buFont typeface="Wingdings" pitchFamily="2" charset="2"/>
              <a:buChar char="q"/>
            </a:pPr>
            <a:r>
              <a:rPr lang="en-US" sz="187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Insufficiency (the valve fails to </a:t>
            </a:r>
            <a:r>
              <a:rPr lang="en-US" sz="187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close </a:t>
            </a:r>
            <a:r>
              <a:rPr lang="en-US" sz="187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completely, and hence causing </a:t>
            </a:r>
            <a:r>
              <a:rPr lang="en-US" sz="187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backflow or </a:t>
            </a:r>
            <a:r>
              <a:rPr lang="en-US" sz="187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leaks of the blood across the insufficient valve. </a:t>
            </a:r>
            <a:r>
              <a:rPr lang="en-US" sz="187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Valvular</a:t>
            </a:r>
            <a:r>
              <a:rPr lang="en-US" sz="187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insufficiency is also </a:t>
            </a:r>
            <a:r>
              <a:rPr lang="en-US" sz="187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known as </a:t>
            </a:r>
            <a:r>
              <a:rPr lang="en-US" sz="187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Regurgitation or Incompetency).</a:t>
            </a:r>
          </a:p>
          <a:p>
            <a:pPr marL="1943100" lvl="3" indent="-342900">
              <a:buFont typeface="Wingdings" pitchFamily="2" charset="2"/>
              <a:buChar char="q"/>
            </a:pPr>
            <a:r>
              <a:rPr lang="en-US" sz="187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187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combination of Stenosis and </a:t>
            </a:r>
            <a:r>
              <a:rPr lang="en-US" sz="187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Insufficiency.</a:t>
            </a:r>
            <a:endParaRPr lang="en-US" sz="187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7013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76200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How to describe heart murmurs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90500" y="935534"/>
            <a:ext cx="98679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Timing 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(systolic or diastolic</a:t>
            </a: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Shape</a:t>
            </a:r>
          </a:p>
          <a:p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Location </a:t>
            </a:r>
          </a:p>
          <a:p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Radiation</a:t>
            </a:r>
          </a:p>
          <a:p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Intensity (grade)</a:t>
            </a:r>
          </a:p>
          <a:p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Pitch</a:t>
            </a:r>
          </a:p>
          <a:p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Quality 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39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23723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1. Timing of heart murmurs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90500" y="1149489"/>
            <a:ext cx="97155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Murmurs are described according to their position in the cardiac cycle:</a:t>
            </a:r>
          </a:p>
          <a:p>
            <a:pPr marL="457200" indent="-457200">
              <a:buFont typeface="Wingdings" pitchFamily="2" charset="2"/>
              <a:buChar char="q"/>
            </a:pPr>
            <a:endParaRPr lang="en-US" sz="2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Systolic murmurs: are further classified into:</a:t>
            </a:r>
          </a:p>
          <a:p>
            <a:pPr marL="2514600" lvl="4" indent="-457200"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Early systolic murmurs.</a:t>
            </a:r>
          </a:p>
          <a:p>
            <a:pPr marL="2514600" lvl="4" indent="-457200"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Mid systolic murmurs (ejection systolic murmurs; ESM).</a:t>
            </a:r>
          </a:p>
          <a:p>
            <a:pPr marL="2514600" lvl="4" indent="-457200"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Late systolic murmurs.</a:t>
            </a:r>
          </a:p>
          <a:p>
            <a:pPr marL="2514600" lvl="4" indent="-457200">
              <a:buFont typeface="Wingdings" pitchFamily="2" charset="2"/>
              <a:buChar char="q"/>
            </a:pPr>
            <a:r>
              <a:rPr lang="en-US" sz="2200" b="1" dirty="0" err="1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Pansystolic</a:t>
            </a:r>
            <a:r>
              <a:rPr lang="en-US" sz="220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 (</a:t>
            </a:r>
            <a:r>
              <a:rPr lang="en-US" sz="2200" b="1" dirty="0" err="1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holosystolic</a:t>
            </a:r>
            <a:r>
              <a:rPr lang="en-US" sz="220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 murmurs).</a:t>
            </a:r>
            <a:endParaRPr lang="en-US" sz="2200" b="1" dirty="0">
              <a:solidFill>
                <a:srgbClr val="FF66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Diastolic: </a:t>
            </a:r>
            <a:r>
              <a:rPr lang="en-US" sz="24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are further classified </a:t>
            </a: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into:</a:t>
            </a:r>
            <a:endParaRPr lang="en-US" sz="24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2514600" lvl="4" indent="-457200">
              <a:buFont typeface="Wingdings" pitchFamily="2" charset="2"/>
              <a:buChar char="q"/>
            </a:pPr>
            <a:r>
              <a:rPr lang="en-US" sz="22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Early </a:t>
            </a:r>
            <a:r>
              <a:rPr lang="en-US" sz="2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diastolic murmurs.</a:t>
            </a:r>
            <a:endParaRPr lang="en-US" sz="22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2514600" lvl="4" indent="-457200">
              <a:buFont typeface="Wingdings" pitchFamily="2" charset="2"/>
              <a:buChar char="q"/>
            </a:pPr>
            <a:r>
              <a:rPr lang="en-US" sz="22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Mid </a:t>
            </a:r>
            <a:r>
              <a:rPr lang="en-US" sz="2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diastolic murmurs.</a:t>
            </a:r>
          </a:p>
          <a:p>
            <a:pPr marL="2514600" lvl="4" indent="-457200"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Late diastolic murmurs.</a:t>
            </a:r>
            <a:endParaRPr lang="en-US" sz="22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>
              <a:buFont typeface="Wingdings" pitchFamily="2" charset="2"/>
              <a:buChar char="q"/>
            </a:pPr>
            <a:endParaRPr lang="en-US" sz="2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Continuous: </a:t>
            </a:r>
            <a:endParaRPr lang="en-US" sz="24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0" y="4833937"/>
            <a:ext cx="4114800" cy="14144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41994819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76200"/>
            <a:ext cx="1028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Intended learning outcomes (ILOs)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03459" name="Rectangle 3"/>
          <p:cNvSpPr>
            <a:spLocks noChangeArrowheads="1"/>
          </p:cNvSpPr>
          <p:nvPr/>
        </p:nvSpPr>
        <p:spPr bwMode="auto">
          <a:xfrm>
            <a:off x="266700" y="1676400"/>
            <a:ext cx="9677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List the standard positions of stethoscope placement for cardiac auscultation.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Distinguish </a:t>
            </a: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between 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the 1</a:t>
            </a:r>
            <a:r>
              <a:rPr lang="en-GB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st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, 2</a:t>
            </a:r>
            <a:r>
              <a:rPr lang="en-GB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nd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, 3</a:t>
            </a:r>
            <a:r>
              <a:rPr lang="en-GB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rd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and 4</a:t>
            </a:r>
            <a:r>
              <a:rPr lang="en-GB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heart </a:t>
            </a: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sounds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Explain physiological splitting of the 2</a:t>
            </a:r>
            <a:r>
              <a:rPr lang="en-GB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nd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heart sound</a:t>
            </a: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and depict the pathophysiology of fixed and paradoxical splitting of the 2</a:t>
            </a:r>
            <a:r>
              <a:rPr lang="en-GB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nd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heart sound.</a:t>
            </a:r>
            <a:endParaRPr lang="en-GB" b="1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Define and classify cardiac 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murmurs</a:t>
            </a: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and list cause of heart murmurs.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Outline how heart murmurs are described</a:t>
            </a: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and graded.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Outline </a:t>
            </a: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the haemodynamic 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changes and murmurs  in conditions of: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Aortic stenosis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Aortic regurgitation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Mitral stenosis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Mitral regurgitation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Mitral valve prolapse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Ventricular </a:t>
            </a:r>
            <a:r>
              <a:rPr lang="en-GB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septal</a:t>
            </a: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defect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Patent </a:t>
            </a:r>
            <a:r>
              <a:rPr lang="en-GB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ductus</a:t>
            </a: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arteriosus</a:t>
            </a:r>
            <a:endParaRPr lang="en-GB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66700" y="830759"/>
            <a:ext cx="990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FF99FF"/>
                </a:solidFill>
                <a:latin typeface="Calibri" panose="020F0502020204030204" pitchFamily="34" charset="0"/>
              </a:rPr>
              <a:t>After reviewing the PowerPoint </a:t>
            </a:r>
            <a:r>
              <a:rPr lang="en-US" altLang="en-US" sz="2200" b="1" dirty="0" smtClean="0">
                <a:solidFill>
                  <a:srgbClr val="FF99FF"/>
                </a:solidFill>
                <a:latin typeface="Calibri" panose="020F0502020204030204" pitchFamily="34" charset="0"/>
              </a:rPr>
              <a:t>presentation and the associated learning resources, </a:t>
            </a:r>
            <a:r>
              <a:rPr lang="en-US" altLang="en-US" sz="2200" b="1" dirty="0">
                <a:solidFill>
                  <a:srgbClr val="FF99FF"/>
                </a:solidFill>
                <a:latin typeface="Calibri" panose="020F0502020204030204" pitchFamily="34" charset="0"/>
              </a:rPr>
              <a:t>the student should be able to:</a:t>
            </a:r>
            <a:r>
              <a:rPr lang="en-US" altLang="en-US" sz="2200" dirty="0">
                <a:solidFill>
                  <a:srgbClr val="FF99FF"/>
                </a:solidFill>
                <a:latin typeface="Calibri" panose="020F0502020204030204" pitchFamily="34" charset="0"/>
              </a:rPr>
              <a:t> </a:t>
            </a:r>
            <a:endParaRPr lang="en-US" altLang="en-US" sz="2200" i="1" dirty="0">
              <a:solidFill>
                <a:srgbClr val="FF99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76200" y="223723"/>
            <a:ext cx="5676900" cy="674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8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2. Shape of heart murmurs</a:t>
            </a:r>
            <a:endParaRPr lang="en-GB" altLang="en-US" sz="38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90500" y="990600"/>
            <a:ext cx="541020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Crescendo (</a:t>
            </a:r>
            <a:r>
              <a:rPr lang="en-US" sz="28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increasing intensity</a:t>
            </a:r>
            <a:r>
              <a:rPr lang="en-US" sz="26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). </a:t>
            </a:r>
            <a:endParaRPr lang="en-US" sz="26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6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Decrescendo (</a:t>
            </a:r>
            <a:r>
              <a:rPr lang="en-US" sz="28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decreasing intensity</a:t>
            </a:r>
            <a:r>
              <a:rPr lang="en-US" sz="26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). </a:t>
            </a:r>
            <a:endParaRPr lang="en-US" sz="26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6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Crescendo-decrescendo </a:t>
            </a:r>
            <a:r>
              <a:rPr lang="en-US" sz="26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(Diamond-shaped); </a:t>
            </a:r>
            <a:r>
              <a:rPr lang="en-US" sz="26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increasing then immediate decreasing intensity</a:t>
            </a:r>
            <a:r>
              <a:rPr lang="en-US" sz="26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). </a:t>
            </a:r>
            <a:endParaRPr lang="en-US" sz="26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6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6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Plateau (uniform); the intensity of the murmur remains uniform throughout. </a:t>
            </a:r>
            <a:endParaRPr lang="en-US" sz="26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AutoShape 2" descr="Image result for crescendo heart murmurs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286" y="0"/>
            <a:ext cx="44188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4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913214"/>
            <a:ext cx="1028700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>
                <a:solidFill>
                  <a:srgbClr val="FAFD00"/>
                </a:solidFill>
                <a:latin typeface="Calibri" panose="020F0502020204030204" pitchFamily="34" charset="0"/>
              </a:rPr>
              <a:t>3</a:t>
            </a:r>
            <a:r>
              <a:rPr lang="en-GB" altLang="en-US" sz="36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. Location of maximum intensity of heart murmurs</a:t>
            </a:r>
            <a:endParaRPr lang="en-GB" altLang="en-US" sz="36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304800" y="1762780"/>
            <a:ext cx="9601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Determined 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by the site where the murmur originates </a:t>
            </a:r>
          </a:p>
          <a:p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e.g. A, P, T, M listening areas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8100" y="3427814"/>
            <a:ext cx="10287000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4. Radiation of heart murmurs</a:t>
            </a:r>
            <a:endParaRPr lang="en-GB" altLang="en-US" sz="36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 Box 27"/>
          <p:cNvSpPr txBox="1">
            <a:spLocks noChangeArrowheads="1"/>
          </p:cNvSpPr>
          <p:nvPr/>
        </p:nvSpPr>
        <p:spPr bwMode="auto">
          <a:xfrm>
            <a:off x="342900" y="4277380"/>
            <a:ext cx="960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Reflects 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intensity of the murmur &amp; direction of blood flow </a:t>
            </a:r>
          </a:p>
        </p:txBody>
      </p:sp>
    </p:spTree>
    <p:extLst>
      <p:ext uri="{BB962C8B-B14F-4D97-AF65-F5344CB8AC3E}">
        <p14:creationId xmlns:p14="http://schemas.microsoft.com/office/powerpoint/2010/main" val="2006667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27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52400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5. Intensity of heart murmurs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304800" y="914400"/>
            <a:ext cx="960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Graded 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on a 6 point according to Levine scale: </a:t>
            </a:r>
            <a:endParaRPr lang="en-US" sz="280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2" y="1647825"/>
            <a:ext cx="9629775" cy="2314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11" name="Text Box 27"/>
          <p:cNvSpPr txBox="1">
            <a:spLocks noChangeArrowheads="1"/>
          </p:cNvSpPr>
          <p:nvPr/>
        </p:nvSpPr>
        <p:spPr bwMode="auto">
          <a:xfrm>
            <a:off x="342900" y="4114800"/>
            <a:ext cx="8229600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6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Grade 1: Grade I/VI</a:t>
            </a:r>
          </a:p>
          <a:p>
            <a:r>
              <a:rPr lang="en-US" sz="26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Grade 2: Grade II/VI</a:t>
            </a:r>
          </a:p>
          <a:p>
            <a:r>
              <a:rPr lang="en-US" sz="26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Grade </a:t>
            </a:r>
            <a:r>
              <a:rPr lang="en-US" sz="26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3: </a:t>
            </a:r>
            <a:r>
              <a:rPr lang="en-US" sz="26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Grade </a:t>
            </a:r>
            <a:r>
              <a:rPr lang="en-US" sz="26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III/VI</a:t>
            </a:r>
          </a:p>
          <a:p>
            <a:r>
              <a:rPr lang="en-US" sz="26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Grade </a:t>
            </a:r>
            <a:r>
              <a:rPr lang="en-US" sz="26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4: </a:t>
            </a:r>
            <a:r>
              <a:rPr lang="en-US" sz="26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Grade </a:t>
            </a:r>
            <a:r>
              <a:rPr lang="en-US" sz="26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IV/VI</a:t>
            </a:r>
          </a:p>
          <a:p>
            <a:r>
              <a:rPr lang="en-US" sz="26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Grade </a:t>
            </a:r>
            <a:r>
              <a:rPr lang="en-US" sz="26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5: </a:t>
            </a:r>
            <a:r>
              <a:rPr lang="en-US" sz="26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Grade </a:t>
            </a:r>
            <a:r>
              <a:rPr lang="en-US" sz="26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V/VI</a:t>
            </a:r>
          </a:p>
          <a:p>
            <a:r>
              <a:rPr lang="en-US" sz="26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Grade </a:t>
            </a:r>
            <a:r>
              <a:rPr lang="en-US" sz="26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6: </a:t>
            </a:r>
            <a:r>
              <a:rPr lang="en-US" sz="26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Grade </a:t>
            </a:r>
            <a:r>
              <a:rPr lang="en-US" sz="26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VI/VI</a:t>
            </a:r>
            <a:endParaRPr lang="en-US" sz="26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756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76200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5. Intensity (grades) of heart murmurs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304800" y="762000"/>
            <a:ext cx="960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Graded 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on a 6 point according to Levine scale: </a:t>
            </a:r>
            <a:endParaRPr lang="en-US" sz="2800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AutoShape 2" descr="Image result for intensity of heart murmurs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323975"/>
            <a:ext cx="5419725" cy="55340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3" name="Rectangle 2"/>
          <p:cNvSpPr/>
          <p:nvPr/>
        </p:nvSpPr>
        <p:spPr>
          <a:xfrm>
            <a:off x="6515100" y="2971800"/>
            <a:ext cx="35512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thrill is a slight 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palpable vibration 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felt by the hand over the chest wall</a:t>
            </a:r>
            <a:endParaRPr lang="ar-SA" sz="2400" b="1" dirty="0">
              <a:solidFill>
                <a:srgbClr val="FFC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364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76200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6. Pitch (frequency) of heart murmurs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304800" y="925766"/>
            <a:ext cx="960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High, medium, low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38100" y="1675214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7. Quality of heart murmurs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27"/>
          <p:cNvSpPr txBox="1">
            <a:spLocks noChangeArrowheads="1"/>
          </p:cNvSpPr>
          <p:nvPr/>
        </p:nvSpPr>
        <p:spPr bwMode="auto">
          <a:xfrm>
            <a:off x="342900" y="2524780"/>
            <a:ext cx="960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Blowing, harsh, rumbling, musical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38100" y="3200400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8. Others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342900" y="3886200"/>
            <a:ext cx="960120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sz="23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Variation </a:t>
            </a:r>
            <a:r>
              <a:rPr lang="en-US" sz="23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with respiration </a:t>
            </a:r>
          </a:p>
          <a:p>
            <a:pPr marL="1200150" lvl="1" indent="-457200">
              <a:buFont typeface="Wingdings" pitchFamily="2" charset="2"/>
              <a:buChar char="q"/>
            </a:pPr>
            <a:r>
              <a:rPr lang="en-US" sz="23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Murmurs </a:t>
            </a:r>
            <a:r>
              <a:rPr lang="en-US" sz="23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increasing with expiration originate with left side (aortic or mitral) valves, while murmurs increasing in intensity with inspiration originate with tricuspid or pulmonary valves</a:t>
            </a:r>
            <a:r>
              <a:rPr lang="en-US" sz="23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3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Variation </a:t>
            </a:r>
            <a:r>
              <a:rPr lang="en-US" sz="23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with position of patient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23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Variation </a:t>
            </a:r>
            <a:r>
              <a:rPr lang="en-US" sz="23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with special maneuvers </a:t>
            </a:r>
          </a:p>
          <a:p>
            <a:pPr marL="1600200" lvl="2" indent="-457200">
              <a:buFont typeface="Wingdings" pitchFamily="2" charset="2"/>
              <a:buChar char="q"/>
            </a:pPr>
            <a:r>
              <a:rPr lang="en-US" sz="2300" b="1" dirty="0" err="1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Valsalva</a:t>
            </a:r>
            <a:r>
              <a:rPr lang="en-US" sz="23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maneuver </a:t>
            </a:r>
            <a:r>
              <a:rPr lang="en-US" sz="23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decreases the intensity and </a:t>
            </a:r>
            <a:r>
              <a:rPr lang="en-US" sz="2300" b="1" dirty="0" err="1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duraion</a:t>
            </a:r>
            <a:r>
              <a:rPr lang="en-US" sz="23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of most murmurs. </a:t>
            </a:r>
            <a:endParaRPr lang="en-US" sz="23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380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27" grpId="0"/>
      <p:bldP spid="8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52323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Pathophysiology of systolic murmurs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90500" y="1371600"/>
            <a:ext cx="98679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Systolic murmurs are derived 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from harsh &amp; </a:t>
            </a:r>
            <a:r>
              <a:rPr lang="en-US" sz="2800" b="1" dirty="0" smtClean="0">
                <a:solidFill>
                  <a:srgbClr val="00FFFF"/>
                </a:solidFill>
                <a:latin typeface="Calibri"/>
                <a:cs typeface="Calibri"/>
              </a:rPr>
              <a:t>↑</a:t>
            </a: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turbulence </a:t>
            </a: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 blood flow during ventricular systole. </a:t>
            </a:r>
          </a:p>
          <a:p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They are associated 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with</a:t>
            </a:r>
            <a:r>
              <a:rPr lang="en-US" sz="28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r>
              <a:rPr lang="en-US" sz="28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600200" lvl="2" indent="-457200">
              <a:buFont typeface="Wingdings" pitchFamily="2" charset="2"/>
              <a:buChar char="q"/>
            </a:pPr>
            <a:r>
              <a:rPr lang="en-US" sz="2500" b="1" dirty="0" smtClean="0">
                <a:solidFill>
                  <a:srgbClr val="00FF00"/>
                </a:solidFill>
                <a:latin typeface="Calibri"/>
                <a:cs typeface="Calibri"/>
              </a:rPr>
              <a:t>↑ </a:t>
            </a:r>
            <a:r>
              <a:rPr lang="en-US" sz="25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flow </a:t>
            </a:r>
            <a:r>
              <a:rPr lang="en-US" sz="25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across </a:t>
            </a:r>
            <a:r>
              <a:rPr lang="en-US" sz="25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 normal valve. </a:t>
            </a:r>
            <a:endParaRPr lang="en-US" sz="25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600200" lvl="2" indent="-457200">
              <a:buFont typeface="Wingdings" pitchFamily="2" charset="2"/>
              <a:buChar char="q"/>
            </a:pPr>
            <a:r>
              <a:rPr lang="en-US" sz="2500" b="1" dirty="0">
                <a:solidFill>
                  <a:srgbClr val="00FF00"/>
                </a:solidFill>
                <a:latin typeface="Calibri"/>
                <a:cs typeface="Calibri"/>
              </a:rPr>
              <a:t>↑ </a:t>
            </a:r>
            <a:r>
              <a:rPr lang="en-US" sz="25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flow </a:t>
            </a:r>
            <a:r>
              <a:rPr lang="en-US" sz="25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into a dilated great </a:t>
            </a:r>
            <a:r>
              <a:rPr lang="en-US" sz="25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vessel. </a:t>
            </a:r>
            <a:endParaRPr lang="en-US" sz="25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600200" lvl="2" indent="-457200">
              <a:buFont typeface="Wingdings" pitchFamily="2" charset="2"/>
              <a:buChar char="q"/>
            </a:pPr>
            <a:r>
              <a:rPr lang="en-US" sz="2500" b="1" dirty="0">
                <a:solidFill>
                  <a:srgbClr val="00FF00"/>
                </a:solidFill>
                <a:latin typeface="Calibri"/>
                <a:cs typeface="Calibri"/>
              </a:rPr>
              <a:t>↑ </a:t>
            </a:r>
            <a:r>
              <a:rPr lang="en-US" sz="25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flow </a:t>
            </a:r>
            <a:r>
              <a:rPr lang="en-US" sz="25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across </a:t>
            </a:r>
            <a:r>
              <a:rPr lang="en-US" sz="25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 narrowed </a:t>
            </a:r>
            <a:r>
              <a:rPr lang="en-US" sz="25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ventricular outflow </a:t>
            </a:r>
            <a:r>
              <a:rPr lang="en-US" sz="25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tract or stenosis</a:t>
            </a:r>
            <a:r>
              <a:rPr lang="en-US" sz="25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5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of the aortic valve or pulmonary valve. </a:t>
            </a:r>
            <a:endParaRPr lang="en-US" sz="25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600200" lvl="2" indent="-457200">
              <a:buFont typeface="Wingdings" pitchFamily="2" charset="2"/>
              <a:buChar char="q"/>
            </a:pPr>
            <a:r>
              <a:rPr lang="en-US" sz="2500" b="1" dirty="0">
                <a:solidFill>
                  <a:srgbClr val="00FF00"/>
                </a:solidFill>
                <a:latin typeface="Calibri"/>
                <a:cs typeface="Calibri"/>
              </a:rPr>
              <a:t>↑ </a:t>
            </a:r>
            <a:r>
              <a:rPr lang="en-US" sz="25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flow </a:t>
            </a:r>
            <a:r>
              <a:rPr lang="en-US" sz="25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across an incompetent AV </a:t>
            </a:r>
            <a:r>
              <a:rPr lang="en-US" sz="25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valve, e.g., mitral and tricuspid regurgitation. </a:t>
            </a:r>
            <a:endParaRPr lang="en-US" sz="25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600200" lvl="2" indent="-457200">
              <a:buFont typeface="Wingdings" pitchFamily="2" charset="2"/>
              <a:buChar char="q"/>
            </a:pPr>
            <a:r>
              <a:rPr lang="en-US" sz="2500" b="1" dirty="0">
                <a:solidFill>
                  <a:srgbClr val="00FF00"/>
                </a:solidFill>
                <a:latin typeface="Calibri"/>
                <a:cs typeface="Calibri"/>
              </a:rPr>
              <a:t>↑ </a:t>
            </a:r>
            <a:r>
              <a:rPr lang="en-US" sz="25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flow </a:t>
            </a:r>
            <a:r>
              <a:rPr lang="en-US" sz="25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across </a:t>
            </a:r>
            <a:r>
              <a:rPr lang="en-US" sz="25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 VSD. </a:t>
            </a:r>
            <a:endParaRPr lang="en-US" sz="25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5622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28600"/>
            <a:ext cx="10287000" cy="6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Mid-systolic murmurs (ejection systolic murmurs; ESM)</a:t>
            </a:r>
            <a:endParaRPr lang="en-GB" altLang="en-US" sz="3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90500" y="990600"/>
            <a:ext cx="98679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Most </a:t>
            </a:r>
            <a:r>
              <a:rPr lang="en-US" sz="24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common kind of heart </a:t>
            </a: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murmur. </a:t>
            </a:r>
          </a:p>
          <a:p>
            <a:endParaRPr lang="en-US" sz="2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Usually crescendo-decrescendo. </a:t>
            </a:r>
          </a:p>
          <a:p>
            <a:endParaRPr lang="en-US" sz="2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They may </a:t>
            </a:r>
            <a:r>
              <a:rPr lang="en-US" sz="24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be: </a:t>
            </a:r>
          </a:p>
          <a:p>
            <a:pPr marL="1200150" lvl="1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Innocent: </a:t>
            </a:r>
            <a:endParaRPr lang="en-US" sz="24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2057400" lvl="3" indent="-4572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sz="24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children &amp; young </a:t>
            </a: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adults. </a:t>
            </a:r>
            <a:endParaRPr lang="en-US" sz="24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Physiological: </a:t>
            </a:r>
            <a:endParaRPr lang="en-US" sz="24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2057400" lvl="3" indent="-457200"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As result </a:t>
            </a:r>
            <a:r>
              <a:rPr lang="en-US" sz="24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increased </a:t>
            </a:r>
            <a:r>
              <a:rPr lang="en-US" sz="24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intra-cardiac hemodynamics</a:t>
            </a: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,, as in cases of  anemia</a:t>
            </a:r>
            <a:r>
              <a:rPr lang="en-US" sz="24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, pregnancy, fever &amp; </a:t>
            </a: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hyperthyroidism. </a:t>
            </a:r>
            <a:endParaRPr lang="en-US" sz="24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1200150" lvl="1" indent="-4572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Pathological: </a:t>
            </a:r>
            <a:endParaRPr lang="en-US" sz="24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2057400" lvl="3" indent="-457200">
              <a:buFont typeface="Wingdings" pitchFamily="2" charset="2"/>
              <a:buChar char="§"/>
            </a:pPr>
            <a:r>
              <a:rPr lang="en-US" sz="24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Secondary to structural </a:t>
            </a: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cardiovascular abnormalities, e.g., </a:t>
            </a:r>
            <a:r>
              <a:rPr lang="en-US" sz="24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Aortic/pulmonary stenosis, </a:t>
            </a: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hypertrophic </a:t>
            </a:r>
            <a:r>
              <a:rPr lang="en-US" sz="24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cardiomyopathy &amp; mitral </a:t>
            </a: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valve prolapse.</a:t>
            </a:r>
            <a:endParaRPr lang="en-US" sz="24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7473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71500" y="142875"/>
            <a:ext cx="3429000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2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Aortic stenosis; AS</a:t>
            </a:r>
            <a:endParaRPr lang="en-GB" altLang="en-US" sz="3200" b="1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4076700" y="76200"/>
            <a:ext cx="6218238" cy="686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Narrowing </a:t>
            </a:r>
            <a:r>
              <a:rPr lang="en-US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the aortic </a:t>
            </a:r>
            <a:r>
              <a:rPr lang="en-US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outflow tract </a:t>
            </a:r>
            <a:r>
              <a:rPr lang="en-US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causes obstruction </a:t>
            </a:r>
            <a:r>
              <a:rPr lang="en-US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of flow from </a:t>
            </a:r>
            <a:r>
              <a:rPr lang="en-US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the LV </a:t>
            </a:r>
            <a:r>
              <a:rPr lang="en-US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into ascending </a:t>
            </a:r>
            <a:r>
              <a:rPr lang="en-US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aorta.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GB" altLang="en-US" b="1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This causes a mid-systolic murmur; ejection </a:t>
            </a:r>
            <a:r>
              <a:rPr lang="en-GB" altLang="en-US" b="1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systolic </a:t>
            </a:r>
            <a:r>
              <a:rPr lang="en-GB" altLang="en-US" b="1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murmur.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altLang="en-US" b="1" dirty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Best </a:t>
            </a:r>
            <a:r>
              <a:rPr lang="en-US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heard </a:t>
            </a:r>
            <a:r>
              <a:rPr lang="en-US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at the aortic </a:t>
            </a:r>
            <a:r>
              <a:rPr lang="en-US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area, </a:t>
            </a:r>
            <a:r>
              <a:rPr lang="en-US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and radiates along carotid arteries.</a:t>
            </a:r>
          </a:p>
          <a:p>
            <a:endParaRPr lang="en-GB" altLang="en-US" b="1" dirty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GB" altLang="en-US" b="1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The ESM of AS has a crescendo-decrescendo contour and a gap between the end of the audible sound and S</a:t>
            </a:r>
            <a:r>
              <a:rPr lang="en-GB" altLang="en-US" b="1" baseline="-25000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2</a:t>
            </a:r>
            <a:r>
              <a:rPr lang="en-GB" altLang="en-US" b="1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</a:p>
          <a:p>
            <a:endParaRPr lang="en-GB" altLang="en-US" b="1" dirty="0" smtClean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It is harsh, loud, and may have associated thrill, “ejection click”.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b="1" dirty="0" smtClean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AS may be associated with:</a:t>
            </a:r>
          </a:p>
          <a:p>
            <a:pPr marL="1085850" lvl="1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Older age as a result of wear </a:t>
            </a:r>
            <a:r>
              <a:rPr lang="en-US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and tear of the aortic valve in the elderly</a:t>
            </a: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1085850" lvl="1" indent="-34290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Bicuspid </a:t>
            </a:r>
            <a:r>
              <a:rPr lang="en-US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aortic </a:t>
            </a: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valve,</a:t>
            </a:r>
          </a:p>
          <a:p>
            <a:pPr marL="1085850" lvl="1" indent="-342900">
              <a:buFont typeface="Wingdings" pitchFamily="2" charset="2"/>
              <a:buChar char="q"/>
            </a:pPr>
            <a:r>
              <a:rPr lang="en-US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Scarring of the aortic valve due to rheumatic fever as a child or young adult</a:t>
            </a: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GB" altLang="en-US" b="1" dirty="0">
              <a:solidFill>
                <a:srgbClr val="00FF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" name="AutoShape 2" descr="Image result for aortic stenosis murmur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4" descr="Image result for aortic stenosis murmur"/>
          <p:cNvSpPr>
            <a:spLocks noChangeAspect="1" noChangeArrowheads="1"/>
          </p:cNvSpPr>
          <p:nvPr/>
        </p:nvSpPr>
        <p:spPr bwMode="auto">
          <a:xfrm>
            <a:off x="10218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34" y="4895850"/>
            <a:ext cx="3412466" cy="18859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09752"/>
            <a:ext cx="3429000" cy="38146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ste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03313"/>
            <a:ext cx="6356350" cy="5373687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591300" y="304800"/>
            <a:ext cx="3695700" cy="6324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Blip>
                <a:blip r:embed="rId4"/>
              </a:buBlip>
            </a:pPr>
            <a:r>
              <a:rPr lang="en-GB" altLang="en-US" sz="2250" b="1" dirty="0">
                <a:solidFill>
                  <a:srgbClr val="66FFFF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5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The narrow orifice of the aortic valve increases resistance of the aortic valve and slows </a:t>
            </a:r>
            <a:r>
              <a:rPr lang="en-GB" altLang="en-US" sz="2250" b="1" dirty="0">
                <a:solidFill>
                  <a:srgbClr val="66FFFF"/>
                </a:solidFill>
                <a:latin typeface="Calibri" panose="020F0502020204030204" pitchFamily="34" charset="0"/>
              </a:rPr>
              <a:t>the rate at which SV is ejected. </a:t>
            </a:r>
          </a:p>
          <a:p>
            <a:endParaRPr lang="en-GB" altLang="en-US" sz="2250" b="1" dirty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GB" altLang="en-US" sz="2250" b="1" dirty="0">
                <a:solidFill>
                  <a:srgbClr val="66FFFF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50" b="1" dirty="0">
                <a:solidFill>
                  <a:schemeClr val="accent2"/>
                </a:solidFill>
                <a:latin typeface="Calibri" panose="020F0502020204030204" pitchFamily="34" charset="0"/>
              </a:rPr>
              <a:t>Ventricular systolic pressure increases to overcome the increased resistance of the aortic valve.</a:t>
            </a:r>
          </a:p>
          <a:p>
            <a:pPr>
              <a:buFontTx/>
              <a:buBlip>
                <a:blip r:embed="rId4"/>
              </a:buBlip>
            </a:pPr>
            <a:endParaRPr lang="en-GB" altLang="en-US" sz="225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GB" altLang="en-US" sz="2250" b="1" dirty="0">
                <a:solidFill>
                  <a:srgbClr val="00FF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5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Thus, there </a:t>
            </a:r>
            <a:r>
              <a:rPr lang="en-GB" altLang="en-US" sz="2250" b="1" dirty="0">
                <a:solidFill>
                  <a:srgbClr val="00FF00"/>
                </a:solidFill>
                <a:latin typeface="Calibri" panose="020F0502020204030204" pitchFamily="34" charset="0"/>
              </a:rPr>
              <a:t>is a pressure gradient between the left ventricle and aorta during ejection.</a:t>
            </a:r>
          </a:p>
          <a:p>
            <a:endParaRPr lang="en-GB" altLang="en-US" sz="2250" b="1" dirty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4"/>
              </a:buBlip>
            </a:pPr>
            <a:r>
              <a:rPr lang="en-GB" altLang="en-US" sz="2250" b="1" dirty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25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AS may result in concentric hypertrophy of the LV.</a:t>
            </a:r>
            <a:endParaRPr lang="en-GB" altLang="en-US" sz="225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0500" y="142875"/>
            <a:ext cx="64008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Aortic stenosis; AS</a:t>
            </a:r>
            <a:endParaRPr lang="en-GB" altLang="en-US" sz="4400" b="1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904875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Reversed splitting of S</a:t>
            </a:r>
            <a:r>
              <a:rPr lang="en-GB" altLang="en-US" sz="4400" b="1" baseline="-25000" dirty="0" smtClean="0">
                <a:solidFill>
                  <a:srgbClr val="FAFD00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 in aortic stenosis</a:t>
            </a:r>
            <a:endParaRPr lang="en-GB" altLang="en-US" sz="4400" b="1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Content Placeholder 4" descr="AS.bmp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6800" y="2419350"/>
            <a:ext cx="8267700" cy="27622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2" name="Rectangle 1"/>
          <p:cNvSpPr/>
          <p:nvPr/>
        </p:nvSpPr>
        <p:spPr>
          <a:xfrm>
            <a:off x="1066800" y="5461337"/>
            <a:ext cx="8267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n-US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Diagram showing the reverse paradoxical splitting in aortic stenosis with different levels of severity.</a:t>
            </a:r>
          </a:p>
        </p:txBody>
      </p:sp>
    </p:spTree>
    <p:extLst>
      <p:ext uri="{BB962C8B-B14F-4D97-AF65-F5344CB8AC3E}">
        <p14:creationId xmlns:p14="http://schemas.microsoft.com/office/powerpoint/2010/main" val="24007845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0" y="990600"/>
            <a:ext cx="10287000" cy="762000"/>
          </a:xfrm>
          <a:prstGeom prst="rect">
            <a:avLst/>
          </a:prstGeom>
          <a:noFill/>
          <a:ln/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CA" sz="5400" b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Learning Resources</a:t>
            </a:r>
            <a:endParaRPr lang="en-CA" sz="54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66700" y="2278082"/>
            <a:ext cx="9753600" cy="397031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anchor="ctr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Guyton and Hall, Textbook of Medical Physiology; </a:t>
            </a: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13</a:t>
            </a:r>
            <a:r>
              <a:rPr lang="en-US" sz="2800" b="1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Edition; Unit III-Chapter </a:t>
            </a:r>
            <a:r>
              <a:rPr lang="en-US" sz="280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9 </a:t>
            </a:r>
            <a:r>
              <a:rPr lang="en-US" sz="28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and Unit IV-Chapter 23</a:t>
            </a: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endParaRPr lang="en-US" sz="28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Symbol" pitchFamily="18" charset="2"/>
              <a:buBlip>
                <a:blip r:embed="rId3"/>
              </a:buBlip>
            </a:pP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Linda Costanzo, Physiology, 5</a:t>
            </a:r>
            <a:r>
              <a:rPr lang="en-US" sz="28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Edition; Chapter 4.</a:t>
            </a: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800" b="1" i="0" dirty="0" smtClean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Blip>
                <a:blip r:embed="rId3"/>
              </a:buBlip>
            </a:pPr>
            <a:r>
              <a:rPr lang="en-US" sz="2800" b="1" i="0" dirty="0" err="1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Ganong’s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 i="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Review of Medical Physiology;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25</a:t>
            </a:r>
            <a:r>
              <a:rPr lang="en-US" sz="2800" b="1" i="0" baseline="3000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th </a:t>
            </a:r>
            <a:r>
              <a:rPr lang="en-US" sz="2800" b="1" i="0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Edition; Section V; Chapter 30.</a:t>
            </a:r>
            <a:endParaRPr lang="en-US" sz="2800" b="1" i="0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  <a:p>
            <a:pPr>
              <a:spcBef>
                <a:spcPct val="20000"/>
              </a:spcBef>
              <a:buClr>
                <a:srgbClr val="FF0000"/>
              </a:buClr>
            </a:pPr>
            <a:endParaRPr lang="en-US" sz="28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50068" y="-4877"/>
            <a:ext cx="4364831" cy="643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6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Mitral valve prolapse</a:t>
            </a:r>
            <a:endParaRPr lang="en-GB" altLang="en-US" sz="3600" b="1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5295900" y="381000"/>
            <a:ext cx="4724399" cy="599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 mitral valve prolapse, there is bulging </a:t>
            </a:r>
            <a:r>
              <a:rPr lang="en-US" sz="24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of one or both mitral valve leaflets into LA during LV </a:t>
            </a: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systole.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altLang="en-US" sz="2400" b="1" dirty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This causes a mid- </a:t>
            </a:r>
            <a:r>
              <a:rPr lang="en-US" sz="24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late systolic </a:t>
            </a:r>
            <a:r>
              <a:rPr lang="en-US" sz="24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murmur.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4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Best </a:t>
            </a:r>
            <a:r>
              <a:rPr lang="en-US" sz="24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heard </a:t>
            </a: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at the apex.</a:t>
            </a:r>
          </a:p>
          <a:p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4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Characterized by mid </a:t>
            </a:r>
            <a:r>
              <a:rPr lang="en-US" sz="24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systolic </a:t>
            </a:r>
            <a:r>
              <a:rPr lang="en-US" sz="24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click.</a:t>
            </a:r>
            <a:endParaRPr lang="en-US" sz="240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4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Mitral valve prolapse may be seen in ~5</a:t>
            </a:r>
            <a:r>
              <a:rPr lang="en-US" sz="24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% normal population, asymptomatic, ? sudden </a:t>
            </a:r>
            <a:r>
              <a:rPr lang="en-US" sz="24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death.</a:t>
            </a:r>
            <a:endParaRPr lang="en-GB" altLang="en-US" sz="2400" b="1" dirty="0">
              <a:solidFill>
                <a:srgbClr val="FFC0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" name="AutoShape 2" descr="Image result for aortic stenosis murmur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4" descr="Image result for aortic stenosis murmur"/>
          <p:cNvSpPr>
            <a:spLocks noChangeAspect="1" noChangeArrowheads="1"/>
          </p:cNvSpPr>
          <p:nvPr/>
        </p:nvSpPr>
        <p:spPr bwMode="auto">
          <a:xfrm>
            <a:off x="10218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69" y="831056"/>
            <a:ext cx="4364831" cy="427434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52" y="5257800"/>
            <a:ext cx="4354048" cy="1447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2978017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590079"/>
            <a:ext cx="10287000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Pan-systolic murmurs (</a:t>
            </a:r>
            <a:r>
              <a:rPr lang="en-GB" altLang="en-US" sz="4000" b="1" dirty="0" err="1" smtClean="0">
                <a:solidFill>
                  <a:srgbClr val="FAFD00"/>
                </a:solidFill>
                <a:latin typeface="Calibri" panose="020F0502020204030204" pitchFamily="34" charset="0"/>
              </a:rPr>
              <a:t>holosystolic</a:t>
            </a:r>
            <a:r>
              <a:rPr lang="en-GB" altLang="en-US" sz="40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 murmurs)</a:t>
            </a:r>
            <a:endParaRPr lang="en-GB" altLang="en-US" sz="40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90500" y="1539657"/>
            <a:ext cx="98679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Pan-systolic murmurs are pathological murmur. 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They begin 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immediately with S1 &amp; </a:t>
            </a: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continue 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up to </a:t>
            </a: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S2. 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Heard 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with: </a:t>
            </a:r>
            <a:endParaRPr lang="en-US" sz="28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2057400" lvl="3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Mitral/tricuspid regurgitation.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2057400" lvl="3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Ventricular </a:t>
            </a:r>
            <a:r>
              <a:rPr lang="en-US" sz="2800" b="1" dirty="0" err="1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septal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defect (VSD</a:t>
            </a: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). 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6001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88945"/>
            <a:ext cx="4229100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28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Mitral regurgitation; MR</a:t>
            </a:r>
            <a:endParaRPr lang="en-GB" altLang="en-US" sz="2800" b="1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4259262" y="76324"/>
            <a:ext cx="5989638" cy="6553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285750" indent="-285750">
              <a:buFont typeface="Wingdings" pitchFamily="2" charset="2"/>
              <a:buChar char="q"/>
            </a:pPr>
            <a:r>
              <a:rPr lang="en-GB" altLang="en-US" sz="2100" b="1" dirty="0">
                <a:solidFill>
                  <a:srgbClr val="66FFFF"/>
                </a:solidFill>
                <a:latin typeface="Calibri" panose="020F0502020204030204" pitchFamily="34" charset="0"/>
              </a:rPr>
              <a:t>An incompetent mitral valve allows blood to regurgitate from the left ventricle to the left atrium throughout ventricular systole</a:t>
            </a:r>
            <a:r>
              <a:rPr lang="en-GB" altLang="en-US" sz="21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. Thus,</a:t>
            </a:r>
            <a:endParaRPr lang="en-GB" altLang="en-US" sz="2100" b="1" dirty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lvl="2">
              <a:buFontTx/>
              <a:buBlip>
                <a:blip r:embed="rId3"/>
              </a:buBlip>
            </a:pPr>
            <a:r>
              <a:rPr lang="en-GB" altLang="en-US" sz="21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Left atrial </a:t>
            </a:r>
            <a:r>
              <a:rPr lang="en-GB" altLang="en-US" sz="2100" b="1" dirty="0">
                <a:solidFill>
                  <a:srgbClr val="00FF00"/>
                </a:solidFill>
                <a:latin typeface="Calibri" panose="020F0502020204030204" pitchFamily="34" charset="0"/>
              </a:rPr>
              <a:t>volume and </a:t>
            </a:r>
            <a:r>
              <a:rPr lang="en-GB" altLang="en-US" sz="21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pressure are increased during ventricular systole.</a:t>
            </a:r>
            <a:endParaRPr lang="en-GB" altLang="en-US" sz="2100" b="1" dirty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lvl="2">
              <a:buFontTx/>
              <a:buBlip>
                <a:blip r:embed="rId3"/>
              </a:buBlip>
            </a:pPr>
            <a:r>
              <a:rPr lang="en-GB" altLang="en-US" sz="21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Left ventricular volume </a:t>
            </a:r>
            <a:r>
              <a:rPr lang="en-GB" altLang="en-US" sz="2100" b="1" dirty="0">
                <a:solidFill>
                  <a:srgbClr val="00FF00"/>
                </a:solidFill>
                <a:latin typeface="Calibri" panose="020F0502020204030204" pitchFamily="34" charset="0"/>
              </a:rPr>
              <a:t>and </a:t>
            </a:r>
            <a:r>
              <a:rPr lang="en-GB" altLang="en-US" sz="21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pressure </a:t>
            </a:r>
            <a:r>
              <a:rPr lang="en-GB" altLang="en-US" sz="2100" b="1" dirty="0">
                <a:solidFill>
                  <a:srgbClr val="00FF00"/>
                </a:solidFill>
                <a:latin typeface="Calibri" panose="020F0502020204030204" pitchFamily="34" charset="0"/>
              </a:rPr>
              <a:t>are increased during diastole, but there is NO pressure gradient between the </a:t>
            </a:r>
            <a:r>
              <a:rPr lang="en-GB" altLang="en-US" sz="21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LA and </a:t>
            </a:r>
            <a:r>
              <a:rPr lang="en-GB" altLang="en-US" sz="2100" b="1" dirty="0">
                <a:solidFill>
                  <a:srgbClr val="00FF00"/>
                </a:solidFill>
                <a:latin typeface="Calibri" panose="020F0502020204030204" pitchFamily="34" charset="0"/>
              </a:rPr>
              <a:t>the </a:t>
            </a:r>
            <a:r>
              <a:rPr lang="en-GB" altLang="en-US" sz="21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LV.</a:t>
            </a:r>
            <a:endParaRPr lang="en-GB" altLang="en-US" sz="2100" b="1" dirty="0">
              <a:solidFill>
                <a:srgbClr val="00FF00"/>
              </a:solidFill>
              <a:latin typeface="Calibri" panose="020F0502020204030204" pitchFamily="34" charset="0"/>
            </a:endParaRPr>
          </a:p>
          <a:p>
            <a:pPr marL="914400" lvl="2" indent="0"/>
            <a:endParaRPr lang="en-US" sz="21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This results in a </a:t>
            </a:r>
            <a:r>
              <a:rPr lang="en-US" sz="2100" b="1" dirty="0" err="1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holosystolic</a:t>
            </a:r>
            <a:r>
              <a:rPr lang="en-US" sz="21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 murmur.</a:t>
            </a:r>
            <a:endParaRPr lang="en-US" sz="21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GB" altLang="en-US" sz="21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The </a:t>
            </a:r>
            <a:r>
              <a:rPr lang="en-GB" altLang="en-US" sz="2100" b="1" dirty="0">
                <a:solidFill>
                  <a:srgbClr val="FFC000"/>
                </a:solidFill>
                <a:latin typeface="Calibri" panose="020F0502020204030204" pitchFamily="34" charset="0"/>
              </a:rPr>
              <a:t>sound is of reasonably constant intensity throughout the ejection </a:t>
            </a:r>
            <a:r>
              <a:rPr lang="en-GB" altLang="en-US" sz="21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period.</a:t>
            </a:r>
            <a:endParaRPr lang="en-GB" altLang="en-US" sz="2100" b="1" dirty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endParaRPr lang="en-US" sz="21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Best </a:t>
            </a:r>
            <a:r>
              <a:rPr lang="en-US" sz="2100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heard </a:t>
            </a:r>
            <a:r>
              <a:rPr lang="en-US" sz="210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US" sz="2100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apex, radiates to left </a:t>
            </a:r>
            <a:r>
              <a:rPr lang="en-US" sz="210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axilla.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Soft</a:t>
            </a:r>
            <a:r>
              <a:rPr lang="en-US" sz="2100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, high-pitched, </a:t>
            </a:r>
            <a:r>
              <a:rPr lang="en-US" sz="2100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blowing. </a:t>
            </a:r>
            <a:endParaRPr lang="en-US" sz="2100" b="1" dirty="0">
              <a:solidFill>
                <a:srgbClr val="FF66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1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May be associated with MV </a:t>
            </a:r>
            <a:r>
              <a:rPr lang="en-US" sz="21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prolapse, MV </a:t>
            </a:r>
            <a:r>
              <a:rPr lang="en-US" sz="2100" b="1" dirty="0" err="1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myxomatous</a:t>
            </a:r>
            <a:r>
              <a:rPr lang="en-US" sz="2100" b="1" dirty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degeneration, MI, rheumatic heart disease, cardiomyopathy, </a:t>
            </a:r>
            <a:r>
              <a:rPr lang="en-US" sz="21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endocarditis.  </a:t>
            </a:r>
            <a:endParaRPr lang="en-GB" altLang="en-US" sz="2100" b="1" dirty="0">
              <a:solidFill>
                <a:srgbClr val="FFFF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" name="AutoShape 2" descr="Image result for aortic stenosis murmur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4" descr="Image result for aortic stenosis murmur"/>
          <p:cNvSpPr>
            <a:spLocks noChangeAspect="1" noChangeArrowheads="1"/>
          </p:cNvSpPr>
          <p:nvPr/>
        </p:nvSpPr>
        <p:spPr bwMode="auto">
          <a:xfrm>
            <a:off x="10218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85800"/>
            <a:ext cx="2676525" cy="3114675"/>
          </a:xfrm>
          <a:prstGeom prst="rect">
            <a:avLst/>
          </a:prstGeom>
        </p:spPr>
      </p:pic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3162300" y="3886200"/>
            <a:ext cx="1066800" cy="2819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pic>
        <p:nvPicPr>
          <p:cNvPr id="28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886200"/>
            <a:ext cx="292100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2541587" y="4116388"/>
            <a:ext cx="1559723" cy="5329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left ventricular</a:t>
            </a:r>
          </a:p>
          <a:p>
            <a:pPr>
              <a:lnSpc>
                <a:spcPct val="80000"/>
              </a:lnSpc>
            </a:pPr>
            <a:r>
              <a:rPr lang="en-GB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pressure</a:t>
            </a:r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2095500" y="4419600"/>
            <a:ext cx="444500" cy="142875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2325687" y="5183188"/>
            <a:ext cx="446088" cy="141287"/>
          </a:xfrm>
          <a:prstGeom prst="line">
            <a:avLst/>
          </a:prstGeom>
          <a:noFill/>
          <a:ln w="25400">
            <a:solidFill>
              <a:schemeClr val="hlink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2782887" y="4802188"/>
            <a:ext cx="1031374" cy="53296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GB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left atrial</a:t>
            </a:r>
          </a:p>
          <a:p>
            <a:pPr>
              <a:lnSpc>
                <a:spcPct val="80000"/>
              </a:lnSpc>
            </a:pPr>
            <a:r>
              <a:rPr lang="en-GB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pressure</a:t>
            </a:r>
          </a:p>
        </p:txBody>
      </p:sp>
      <p:sp>
        <p:nvSpPr>
          <p:cNvPr id="33" name="Rectangle 10"/>
          <p:cNvSpPr>
            <a:spLocks noChangeArrowheads="1"/>
          </p:cNvSpPr>
          <p:nvPr/>
        </p:nvSpPr>
        <p:spPr bwMode="auto">
          <a:xfrm>
            <a:off x="266700" y="6553200"/>
            <a:ext cx="39624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1116012" y="5915025"/>
            <a:ext cx="131763" cy="417513"/>
          </a:xfrm>
          <a:prstGeom prst="rect">
            <a:avLst/>
          </a:prstGeom>
          <a:solidFill>
            <a:srgbClr val="474747"/>
          </a:solidFill>
          <a:ln w="50800">
            <a:solidFill>
              <a:srgbClr val="474747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923925" y="5915025"/>
            <a:ext cx="131762" cy="417513"/>
          </a:xfrm>
          <a:prstGeom prst="rect">
            <a:avLst/>
          </a:prstGeom>
          <a:solidFill>
            <a:srgbClr val="474747"/>
          </a:solidFill>
          <a:ln w="50800">
            <a:solidFill>
              <a:srgbClr val="474747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6" name="Rectangle 13"/>
          <p:cNvSpPr>
            <a:spLocks noChangeArrowheads="1"/>
          </p:cNvSpPr>
          <p:nvPr/>
        </p:nvSpPr>
        <p:spPr bwMode="auto">
          <a:xfrm>
            <a:off x="1962150" y="5915025"/>
            <a:ext cx="131762" cy="417513"/>
          </a:xfrm>
          <a:prstGeom prst="rect">
            <a:avLst/>
          </a:prstGeom>
          <a:solidFill>
            <a:srgbClr val="474747"/>
          </a:solidFill>
          <a:ln w="50800">
            <a:solidFill>
              <a:srgbClr val="474747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7" name="Rectangle 14"/>
          <p:cNvSpPr>
            <a:spLocks noChangeArrowheads="1"/>
          </p:cNvSpPr>
          <p:nvPr/>
        </p:nvSpPr>
        <p:spPr bwMode="auto">
          <a:xfrm>
            <a:off x="2428875" y="5915025"/>
            <a:ext cx="131762" cy="417513"/>
          </a:xfrm>
          <a:prstGeom prst="rect">
            <a:avLst/>
          </a:prstGeom>
          <a:solidFill>
            <a:srgbClr val="474747"/>
          </a:solidFill>
          <a:ln w="50800">
            <a:solidFill>
              <a:srgbClr val="474747"/>
            </a:solidFill>
            <a:miter lim="800000"/>
            <a:headEnd/>
            <a:tailEnd/>
          </a:ln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8" name="Rectangle 15"/>
          <p:cNvSpPr>
            <a:spLocks noChangeArrowheads="1"/>
          </p:cNvSpPr>
          <p:nvPr/>
        </p:nvSpPr>
        <p:spPr bwMode="auto">
          <a:xfrm>
            <a:off x="800100" y="6324600"/>
            <a:ext cx="19050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39" name="Line 16"/>
          <p:cNvSpPr>
            <a:spLocks noChangeShapeType="1"/>
          </p:cNvSpPr>
          <p:nvPr/>
        </p:nvSpPr>
        <p:spPr bwMode="auto">
          <a:xfrm>
            <a:off x="344487" y="6316663"/>
            <a:ext cx="2589213" cy="0"/>
          </a:xfrm>
          <a:prstGeom prst="line">
            <a:avLst/>
          </a:prstGeom>
          <a:noFill/>
          <a:ln w="25400">
            <a:solidFill>
              <a:srgbClr val="47474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 panose="020F0502020204030204" pitchFamily="34" charset="0"/>
            </a:endParaRPr>
          </a:p>
        </p:txBody>
      </p:sp>
      <p:sp>
        <p:nvSpPr>
          <p:cNvPr id="40" name="Rectangle 17"/>
          <p:cNvSpPr>
            <a:spLocks noChangeArrowheads="1"/>
          </p:cNvSpPr>
          <p:nvPr/>
        </p:nvSpPr>
        <p:spPr bwMode="auto">
          <a:xfrm>
            <a:off x="725487" y="6249988"/>
            <a:ext cx="205422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GB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1800" baseline="-25000">
                <a:solidFill>
                  <a:schemeClr val="hlink"/>
                </a:solidFill>
                <a:latin typeface="Calibri" panose="020F0502020204030204" pitchFamily="34" charset="0"/>
              </a:rPr>
              <a:t>4  </a:t>
            </a:r>
            <a:r>
              <a:rPr lang="en-GB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1800" baseline="-25000">
                <a:solidFill>
                  <a:schemeClr val="hlink"/>
                </a:solidFill>
                <a:latin typeface="Calibri" panose="020F0502020204030204" pitchFamily="34" charset="0"/>
              </a:rPr>
              <a:t>1                 </a:t>
            </a:r>
            <a:r>
              <a:rPr lang="en-GB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1800" baseline="-25000">
                <a:solidFill>
                  <a:schemeClr val="hlink"/>
                </a:solidFill>
                <a:latin typeface="Calibri" panose="020F0502020204030204" pitchFamily="34" charset="0"/>
              </a:rPr>
              <a:t>2       </a:t>
            </a:r>
            <a:r>
              <a:rPr lang="en-GB" altLang="en-US" sz="1800">
                <a:solidFill>
                  <a:schemeClr val="hlink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1800" baseline="-25000">
                <a:solidFill>
                  <a:schemeClr val="hlink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1333500" y="5740400"/>
            <a:ext cx="5334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495300" y="4114800"/>
            <a:ext cx="609600" cy="990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3" name="Rectangle 20"/>
          <p:cNvSpPr>
            <a:spLocks noChangeArrowheads="1"/>
          </p:cNvSpPr>
          <p:nvPr/>
        </p:nvSpPr>
        <p:spPr bwMode="auto">
          <a:xfrm>
            <a:off x="266700" y="5892800"/>
            <a:ext cx="76200" cy="660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4" name="Rectangle 21"/>
          <p:cNvSpPr>
            <a:spLocks noChangeArrowheads="1"/>
          </p:cNvSpPr>
          <p:nvPr/>
        </p:nvSpPr>
        <p:spPr bwMode="auto">
          <a:xfrm rot="840000">
            <a:off x="1068387" y="4419600"/>
            <a:ext cx="1524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5" name="Rectangle 22"/>
          <p:cNvSpPr>
            <a:spLocks noChangeArrowheads="1"/>
          </p:cNvSpPr>
          <p:nvPr/>
        </p:nvSpPr>
        <p:spPr bwMode="auto">
          <a:xfrm rot="3180000">
            <a:off x="914400" y="4991100"/>
            <a:ext cx="1524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94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452323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Ventricular </a:t>
            </a:r>
            <a:r>
              <a:rPr lang="en-GB" altLang="en-US" sz="4400" b="1" dirty="0" err="1" smtClean="0">
                <a:solidFill>
                  <a:srgbClr val="FAFD00"/>
                </a:solidFill>
                <a:latin typeface="Calibri" panose="020F0502020204030204" pitchFamily="34" charset="0"/>
              </a:rPr>
              <a:t>septal</a:t>
            </a:r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 defect; VSD</a:t>
            </a:r>
            <a:endParaRPr lang="en-GB" altLang="en-US" sz="4400" b="1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Image result for aortic stenosis murmur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4" descr="Image result for aortic stenosis murmur"/>
          <p:cNvSpPr>
            <a:spLocks noChangeAspect="1" noChangeArrowheads="1"/>
          </p:cNvSpPr>
          <p:nvPr/>
        </p:nvSpPr>
        <p:spPr bwMode="auto">
          <a:xfrm>
            <a:off x="10218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9" y="1752601"/>
            <a:ext cx="4269701" cy="27521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35842" name="Picture 2" descr="Image result for murmur of VS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1752600"/>
            <a:ext cx="5715000" cy="43053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5528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228600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Summary of systolic murmurs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Image result for aortic stenosis murmur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1219200"/>
            <a:ext cx="5972175" cy="53435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170" y="1194449"/>
            <a:ext cx="2958730" cy="53682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8932920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52323"/>
            <a:ext cx="10287000" cy="7668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Diastolic murmurs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90500" y="1371600"/>
            <a:ext cx="98679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Diastolic murmurs almost 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always indicate heart </a:t>
            </a: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disease.</a:t>
            </a:r>
          </a:p>
          <a:p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There are two </a:t>
            </a:r>
            <a:r>
              <a:rPr lang="en-US" sz="28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basic types: </a:t>
            </a:r>
            <a:endParaRPr lang="en-US" sz="28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1600200" lvl="2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Early 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decrescendo diastolic </a:t>
            </a:r>
            <a:r>
              <a:rPr lang="en-US" sz="28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murmurs: </a:t>
            </a:r>
          </a:p>
          <a:p>
            <a:pPr lvl="2" indent="0"/>
            <a:r>
              <a:rPr lang="en-US" sz="28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This murmur signifies </a:t>
            </a:r>
            <a:r>
              <a:rPr lang="en-US" sz="2800" b="1" dirty="0" err="1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regurgitant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flow through an incompetent semilunar </a:t>
            </a:r>
            <a:r>
              <a:rPr lang="en-US" sz="28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valve, e.g., </a:t>
            </a:r>
            <a:r>
              <a:rPr lang="en-US" sz="28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aortic/pulmonary </a:t>
            </a:r>
            <a:r>
              <a:rPr lang="en-US" sz="28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regurgitation (incompetency). </a:t>
            </a:r>
          </a:p>
          <a:p>
            <a:pPr lvl="2" indent="0"/>
            <a:r>
              <a:rPr lang="en-US" sz="2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1600200" lvl="2" indent="-457200"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Rumbling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mid- or late diastole diastolic 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murmurs:</a:t>
            </a:r>
          </a:p>
          <a:p>
            <a:pPr lvl="2" indent="0"/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This murmur suggests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stenosis of an AV 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valve, e.g., </a:t>
            </a:r>
            <a:r>
              <a:rPr lang="en-US" sz="2800" b="1" dirty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mitral/tricuspid </a:t>
            </a:r>
            <a:r>
              <a:rPr lang="en-US" sz="2800" b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stenosis.</a:t>
            </a:r>
            <a:endParaRPr lang="en-US" sz="2500" b="1" dirty="0">
              <a:solidFill>
                <a:srgbClr val="FFC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4071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90500" y="103589"/>
            <a:ext cx="4434765" cy="582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32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Aortic regurgitation; AR</a:t>
            </a:r>
            <a:endParaRPr lang="en-GB" altLang="en-US" sz="3200" b="1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4655427" y="183302"/>
            <a:ext cx="5593473" cy="652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GB" altLang="en-US" sz="19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 The </a:t>
            </a:r>
            <a:r>
              <a:rPr lang="en-GB" altLang="en-US" sz="1900" b="1" dirty="0">
                <a:solidFill>
                  <a:srgbClr val="66FFFF"/>
                </a:solidFill>
                <a:latin typeface="Calibri" panose="020F0502020204030204" pitchFamily="34" charset="0"/>
              </a:rPr>
              <a:t>aortic valve does not close properly at the beginning of diastole</a:t>
            </a:r>
            <a:r>
              <a:rPr lang="en-GB" altLang="en-US" sz="1900" b="1" dirty="0" smtClean="0">
                <a:solidFill>
                  <a:srgbClr val="66FFFF"/>
                </a:solidFill>
                <a:latin typeface="Calibri" panose="020F0502020204030204" pitchFamily="34" charset="0"/>
              </a:rPr>
              <a:t>.</a:t>
            </a:r>
            <a:endParaRPr lang="en-GB" altLang="en-US" sz="1900" b="1" dirty="0">
              <a:solidFill>
                <a:srgbClr val="66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1900" b="1" dirty="0">
                <a:solidFill>
                  <a:srgbClr val="66FFFF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900" b="1" dirty="0">
                <a:solidFill>
                  <a:schemeClr val="accent2"/>
                </a:solidFill>
                <a:latin typeface="Calibri" panose="020F0502020204030204" pitchFamily="34" charset="0"/>
              </a:rPr>
              <a:t>As a result, </a:t>
            </a:r>
            <a:r>
              <a:rPr lang="en-GB" altLang="en-US" sz="19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there </a:t>
            </a:r>
            <a:r>
              <a:rPr lang="en-GB" altLang="en-US" sz="1900" b="1" dirty="0">
                <a:solidFill>
                  <a:schemeClr val="accent2"/>
                </a:solidFill>
                <a:latin typeface="Calibri" panose="020F0502020204030204" pitchFamily="34" charset="0"/>
              </a:rPr>
              <a:t>is retrograde flow of blood from the aorta into the ventricle during </a:t>
            </a:r>
            <a:r>
              <a:rPr lang="en-GB" altLang="en-US" sz="19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diastole.</a:t>
            </a:r>
            <a:endParaRPr lang="en-GB" altLang="en-US" sz="1900" b="1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1900" b="1" dirty="0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900" b="1" dirty="0">
                <a:solidFill>
                  <a:srgbClr val="FFFF00"/>
                </a:solidFill>
                <a:latin typeface="Calibri" panose="020F0502020204030204" pitchFamily="34" charset="0"/>
              </a:rPr>
              <a:t>The amount of the blood regurgitated into the left ventricle </a:t>
            </a:r>
            <a:r>
              <a:rPr lang="en-GB" altLang="en-US" sz="19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may </a:t>
            </a:r>
            <a:r>
              <a:rPr lang="en-GB" altLang="en-US" sz="1900" b="1" dirty="0">
                <a:solidFill>
                  <a:srgbClr val="FFFF00"/>
                </a:solidFill>
                <a:latin typeface="Calibri" panose="020F0502020204030204" pitchFamily="34" charset="0"/>
              </a:rPr>
              <a:t>be as much as 60-70% of the amount ejected during systole</a:t>
            </a:r>
            <a:r>
              <a:rPr lang="en-GB" altLang="en-US" sz="19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endParaRPr lang="en-GB" altLang="en-US" sz="1900" b="1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19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Thus, there is:</a:t>
            </a:r>
          </a:p>
          <a:p>
            <a:pPr lvl="1">
              <a:buBlip>
                <a:blip r:embed="rId3"/>
              </a:buBlip>
            </a:pPr>
            <a:r>
              <a:rPr lang="en-GB" altLang="en-US" sz="1900" b="1" dirty="0">
                <a:solidFill>
                  <a:srgbClr val="00FF00"/>
                </a:solidFill>
                <a:latin typeface="Calibri" panose="020F0502020204030204" pitchFamily="34" charset="0"/>
              </a:rPr>
              <a:t>Decreased aortic diastolic pressure.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altLang="en-US" sz="19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increased </a:t>
            </a:r>
            <a:r>
              <a:rPr lang="en-GB" altLang="en-US" sz="1900" b="1" dirty="0">
                <a:solidFill>
                  <a:srgbClr val="00FF00"/>
                </a:solidFill>
                <a:latin typeface="Calibri" panose="020F0502020204030204" pitchFamily="34" charset="0"/>
              </a:rPr>
              <a:t>left ventricular and aortic systolic </a:t>
            </a:r>
            <a:r>
              <a:rPr lang="en-GB" altLang="en-US" sz="19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pressures.</a:t>
            </a:r>
          </a:p>
          <a:p>
            <a:pPr lvl="1">
              <a:buFontTx/>
              <a:buBlip>
                <a:blip r:embed="rId3"/>
              </a:buBlip>
            </a:pPr>
            <a:r>
              <a:rPr lang="en-GB" altLang="en-US" sz="19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Increased </a:t>
            </a:r>
            <a:r>
              <a:rPr lang="en-GB" altLang="en-US" sz="1900" b="1" dirty="0">
                <a:solidFill>
                  <a:srgbClr val="00FF00"/>
                </a:solidFill>
                <a:latin typeface="Calibri" panose="020F0502020204030204" pitchFamily="34" charset="0"/>
              </a:rPr>
              <a:t>aortic pulse pressure.</a:t>
            </a:r>
          </a:p>
          <a:p>
            <a:pPr>
              <a:buFontTx/>
              <a:buBlip>
                <a:blip r:embed="rId3"/>
              </a:buBlip>
            </a:pPr>
            <a:r>
              <a:rPr lang="en-GB" altLang="en-US" sz="1900" b="1" dirty="0">
                <a:solidFill>
                  <a:srgbClr val="00FF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9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AR causes an early </a:t>
            </a:r>
            <a:r>
              <a:rPr lang="en-GB" altLang="en-US" sz="1900" b="1" dirty="0">
                <a:solidFill>
                  <a:srgbClr val="00FFFF"/>
                </a:solidFill>
                <a:latin typeface="Calibri" panose="020F0502020204030204" pitchFamily="34" charset="0"/>
              </a:rPr>
              <a:t>diastolic </a:t>
            </a:r>
            <a:r>
              <a:rPr lang="en-GB" altLang="en-US" sz="19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murmurs;  </a:t>
            </a:r>
            <a:r>
              <a:rPr lang="en-GB" altLang="en-US" sz="1900" b="1" dirty="0">
                <a:solidFill>
                  <a:srgbClr val="00FFFF"/>
                </a:solidFill>
                <a:latin typeface="Calibri" panose="020F0502020204030204" pitchFamily="34" charset="0"/>
              </a:rPr>
              <a:t>decrescendo </a:t>
            </a:r>
            <a:r>
              <a:rPr lang="en-GB" altLang="en-US" sz="19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murmur.</a:t>
            </a:r>
          </a:p>
          <a:p>
            <a:pPr>
              <a:buFontTx/>
              <a:buBlip>
                <a:blip r:embed="rId3"/>
              </a:buBlip>
            </a:pPr>
            <a:r>
              <a:rPr lang="en-GB" altLang="en-US" sz="1900" b="1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9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Best heard at the 2</a:t>
            </a:r>
            <a:r>
              <a:rPr lang="en-GB" altLang="en-US" sz="1900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nd</a:t>
            </a:r>
            <a:r>
              <a:rPr lang="en-GB" altLang="en-US" sz="19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– 4</a:t>
            </a:r>
            <a:r>
              <a:rPr lang="en-GB" altLang="en-US" sz="1900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</a:t>
            </a:r>
            <a:r>
              <a:rPr lang="en-GB" altLang="en-US" sz="19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left intercostal space </a:t>
            </a:r>
            <a:r>
              <a:rPr lang="en-GB" altLang="en-US" sz="1900" b="1" dirty="0">
                <a:solidFill>
                  <a:srgbClr val="00FFFF"/>
                </a:solidFill>
                <a:latin typeface="Calibri" panose="020F0502020204030204" pitchFamily="34" charset="0"/>
              </a:rPr>
              <a:t>with the patient sitting up, leaning forward, at end </a:t>
            </a:r>
            <a:r>
              <a:rPr lang="en-GB" altLang="en-US" sz="19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expiration.</a:t>
            </a:r>
          </a:p>
          <a:p>
            <a:pPr>
              <a:buFontTx/>
              <a:buBlip>
                <a:blip r:embed="rId3"/>
              </a:buBlip>
            </a:pPr>
            <a:r>
              <a:rPr lang="en-GB" altLang="en-US" sz="1900" b="1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9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High pitched, loud blowing. It wanes with time as aortic pressure falls.</a:t>
            </a:r>
          </a:p>
          <a:p>
            <a:pPr>
              <a:buFontTx/>
              <a:buBlip>
                <a:blip r:embed="rId3"/>
              </a:buBlip>
            </a:pPr>
            <a:r>
              <a:rPr lang="en-GB" altLang="en-US" sz="1900" b="1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9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May be associated with aortic root degeneration, rheumatic heart disease, VSD, w/aortic valve prolapse (kids).</a:t>
            </a:r>
            <a:endParaRPr lang="en-GB" altLang="en-US" sz="1900" b="1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Image result for aortic stenosis murmur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4" descr="Image result for aortic stenosis murmur"/>
          <p:cNvSpPr>
            <a:spLocks noChangeAspect="1" noChangeArrowheads="1"/>
          </p:cNvSpPr>
          <p:nvPr/>
        </p:nvSpPr>
        <p:spPr bwMode="auto">
          <a:xfrm>
            <a:off x="10218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909752"/>
            <a:ext cx="4434765" cy="43480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5534025"/>
            <a:ext cx="4434765" cy="11715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133920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900738" y="0"/>
            <a:ext cx="4386262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Mitral stenosis; MS</a:t>
            </a:r>
            <a:endParaRPr lang="en-GB" altLang="en-US" sz="4000" b="1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5930900" y="762000"/>
            <a:ext cx="4318000" cy="593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GB" altLang="en-US" b="1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 Narrowing of the </a:t>
            </a:r>
            <a:r>
              <a:rPr lang="en-GB" altLang="en-US" b="1" dirty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mitral </a:t>
            </a:r>
            <a:r>
              <a:rPr lang="en-GB" altLang="en-US" b="1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valve orifice </a:t>
            </a:r>
            <a:r>
              <a:rPr lang="en-GB" altLang="en-US" b="1" dirty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impairs emptying of the left atrium into the left ventricle during diastole</a:t>
            </a:r>
            <a:r>
              <a:rPr lang="en-GB" altLang="en-US" b="1" dirty="0" smtClean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  <a:endParaRPr lang="en-GB" altLang="en-US" b="1" dirty="0">
              <a:solidFill>
                <a:srgbClr val="66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endParaRPr lang="en-GB" altLang="en-US" b="1" dirty="0">
              <a:solidFill>
                <a:srgbClr val="66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GB" altLang="en-US" b="1" dirty="0">
                <a:solidFill>
                  <a:srgbClr val="66FFFF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altLang="en-US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Left a</a:t>
            </a:r>
            <a:r>
              <a:rPr lang="en-US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trial </a:t>
            </a:r>
            <a:r>
              <a:rPr lang="en-US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pressure greatly exceeds </a:t>
            </a:r>
            <a:r>
              <a:rPr lang="en-US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left ventricular </a:t>
            </a:r>
            <a:r>
              <a:rPr lang="en-US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pressure when </a:t>
            </a:r>
            <a:r>
              <a:rPr lang="en-US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b="1" dirty="0" err="1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stenotic</a:t>
            </a:r>
            <a:r>
              <a:rPr lang="en-US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 valve </a:t>
            </a:r>
            <a:r>
              <a:rPr lang="en-US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b="1" dirty="0" smtClean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open. </a:t>
            </a:r>
            <a:r>
              <a:rPr lang="en-US" b="1" dirty="0">
                <a:solidFill>
                  <a:srgbClr val="FF66FF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GB" altLang="en-US" b="1" dirty="0" smtClean="0">
                <a:solidFill>
                  <a:srgbClr val="FF66FF"/>
                </a:solidFill>
                <a:latin typeface="Calibri" panose="020F0502020204030204" pitchFamily="34" charset="0"/>
                <a:cs typeface="Calibri" pitchFamily="34" charset="0"/>
              </a:rPr>
              <a:t>his </a:t>
            </a:r>
            <a:r>
              <a:rPr lang="en-GB" altLang="en-US" b="1" dirty="0">
                <a:solidFill>
                  <a:srgbClr val="FF66FF"/>
                </a:solidFill>
                <a:latin typeface="Calibri" panose="020F0502020204030204" pitchFamily="34" charset="0"/>
                <a:cs typeface="Calibri" pitchFamily="34" charset="0"/>
              </a:rPr>
              <a:t>generates a pressure gradient between the </a:t>
            </a:r>
            <a:r>
              <a:rPr lang="en-GB" altLang="en-US" b="1" dirty="0" smtClean="0">
                <a:solidFill>
                  <a:srgbClr val="FF66FF"/>
                </a:solidFill>
                <a:latin typeface="Calibri" panose="020F0502020204030204" pitchFamily="34" charset="0"/>
                <a:cs typeface="Calibri" pitchFamily="34" charset="0"/>
              </a:rPr>
              <a:t>left atrium </a:t>
            </a:r>
            <a:r>
              <a:rPr lang="en-GB" altLang="en-US" b="1" dirty="0">
                <a:solidFill>
                  <a:srgbClr val="FF66FF"/>
                </a:solidFill>
                <a:latin typeface="Calibri" panose="020F0502020204030204" pitchFamily="34" charset="0"/>
                <a:cs typeface="Calibri" pitchFamily="34" charset="0"/>
              </a:rPr>
              <a:t>and </a:t>
            </a:r>
            <a:r>
              <a:rPr lang="en-GB" altLang="en-US" b="1" dirty="0" smtClean="0">
                <a:solidFill>
                  <a:srgbClr val="FF66FF"/>
                </a:solidFill>
                <a:latin typeface="Calibri" panose="020F0502020204030204" pitchFamily="34" charset="0"/>
                <a:cs typeface="Calibri" pitchFamily="34" charset="0"/>
              </a:rPr>
              <a:t>the left ventricle </a:t>
            </a:r>
            <a:r>
              <a:rPr lang="en-GB" altLang="en-US" b="1" dirty="0">
                <a:solidFill>
                  <a:srgbClr val="FF66FF"/>
                </a:solidFill>
                <a:latin typeface="Calibri" panose="020F0502020204030204" pitchFamily="34" charset="0"/>
                <a:cs typeface="Calibri" pitchFamily="34" charset="0"/>
              </a:rPr>
              <a:t>during filling.</a:t>
            </a:r>
          </a:p>
          <a:p>
            <a:endParaRPr lang="en-GB" altLang="en-US" b="1" dirty="0">
              <a:solidFill>
                <a:schemeClr val="accent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b="1" dirty="0">
                <a:solidFill>
                  <a:schemeClr val="accent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GB" altLang="en-US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itchFamily="34" charset="0"/>
              </a:rPr>
              <a:t>Thus, pressure </a:t>
            </a:r>
            <a:r>
              <a:rPr lang="en-GB" alt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itchFamily="34" charset="0"/>
              </a:rPr>
              <a:t>and volume can be </a:t>
            </a:r>
            <a:r>
              <a:rPr lang="en-GB" altLang="en-US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itchFamily="34" charset="0"/>
              </a:rPr>
              <a:t>dramatically </a:t>
            </a:r>
            <a:r>
              <a:rPr lang="en-GB" altLang="en-US" b="1" dirty="0">
                <a:solidFill>
                  <a:srgbClr val="FFC000"/>
                </a:solidFill>
                <a:latin typeface="Calibri" panose="020F0502020204030204" pitchFamily="34" charset="0"/>
                <a:cs typeface="Calibri" pitchFamily="34" charset="0"/>
              </a:rPr>
              <a:t>elevated in the left </a:t>
            </a:r>
            <a:r>
              <a:rPr lang="en-GB" altLang="en-US" b="1" dirty="0" smtClean="0">
                <a:solidFill>
                  <a:srgbClr val="FFC000"/>
                </a:solidFill>
                <a:latin typeface="Calibri" panose="020F0502020204030204" pitchFamily="34" charset="0"/>
                <a:cs typeface="Calibri" pitchFamily="34" charset="0"/>
              </a:rPr>
              <a:t>atrium. </a:t>
            </a:r>
          </a:p>
          <a:p>
            <a:pPr>
              <a:buFontTx/>
              <a:buBlip>
                <a:blip r:embed="rId3"/>
              </a:buBlip>
            </a:pPr>
            <a:endParaRPr lang="en-GB" altLang="en-US" b="1" dirty="0">
              <a:solidFill>
                <a:srgbClr val="FFFF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GB" altLang="en-US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GB" altLang="en-US" b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However, in most cases of MS,  LV pressure curve is normal, and similarly, the </a:t>
            </a: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aortic </a:t>
            </a:r>
            <a:r>
              <a:rPr lang="en-US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pressure </a:t>
            </a:r>
            <a:r>
              <a:rPr lang="en-US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curve is also normal.</a:t>
            </a:r>
            <a:endParaRPr lang="en-GB" altLang="en-US" b="1" dirty="0">
              <a:solidFill>
                <a:srgbClr val="00FF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" name="AutoShape 2" descr="Image result for aortic stenosis murmur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4" descr="Image result for aortic stenosis murmur"/>
          <p:cNvSpPr>
            <a:spLocks noChangeAspect="1" noChangeArrowheads="1"/>
          </p:cNvSpPr>
          <p:nvPr/>
        </p:nvSpPr>
        <p:spPr bwMode="auto">
          <a:xfrm>
            <a:off x="10218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" y="76200"/>
            <a:ext cx="4720590" cy="41795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4369594"/>
            <a:ext cx="3334703" cy="235743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3959742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5900738" y="76200"/>
            <a:ext cx="4386262" cy="705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0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Mitral stenosis; MS</a:t>
            </a:r>
            <a:endParaRPr lang="en-GB" altLang="en-US" sz="4000" b="1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8698" name="Rectangle 26"/>
          <p:cNvSpPr>
            <a:spLocks noChangeArrowheads="1"/>
          </p:cNvSpPr>
          <p:nvPr/>
        </p:nvSpPr>
        <p:spPr bwMode="auto">
          <a:xfrm>
            <a:off x="6057900" y="762000"/>
            <a:ext cx="4114800" cy="608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GB" altLang="en-US" sz="205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 </a:t>
            </a:r>
            <a:r>
              <a:rPr lang="en-GB" altLang="en-US" sz="2050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itchFamily="34" charset="0"/>
              </a:rPr>
              <a:t>MS results in a diastolic </a:t>
            </a:r>
            <a:r>
              <a:rPr lang="en-GB" altLang="en-US" sz="2050" b="1" dirty="0">
                <a:solidFill>
                  <a:srgbClr val="FF6600"/>
                </a:solidFill>
                <a:latin typeface="Calibri" panose="020F0502020204030204" pitchFamily="34" charset="0"/>
                <a:cs typeface="Calibri" pitchFamily="34" charset="0"/>
              </a:rPr>
              <a:t>murmur</a:t>
            </a:r>
            <a:r>
              <a:rPr lang="en-GB" altLang="en-US" sz="2050" b="1" dirty="0" smtClean="0">
                <a:solidFill>
                  <a:srgbClr val="FF6600"/>
                </a:solidFill>
                <a:latin typeface="Calibri" panose="020F0502020204030204" pitchFamily="34" charset="0"/>
                <a:cs typeface="Calibri" pitchFamily="34" charset="0"/>
              </a:rPr>
              <a:t>.</a:t>
            </a:r>
          </a:p>
          <a:p>
            <a:pPr>
              <a:buFontTx/>
              <a:buBlip>
                <a:blip r:embed="rId3"/>
              </a:buBlip>
            </a:pPr>
            <a:endParaRPr lang="en-GB" altLang="en-US" sz="2050" b="1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205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GB" altLang="en-US" sz="2050" b="1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The murmur is </a:t>
            </a:r>
            <a:r>
              <a:rPr lang="en-US" sz="20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often </a:t>
            </a:r>
            <a:r>
              <a:rPr lang="en-US" sz="20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heard </a:t>
            </a:r>
            <a:r>
              <a:rPr lang="en-US" sz="20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with an opening </a:t>
            </a:r>
            <a:r>
              <a:rPr lang="en-US" sz="20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snap (OS) This  gives the murmur a </a:t>
            </a:r>
            <a:r>
              <a:rPr lang="en-US" sz="2050" b="1" dirty="0" err="1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decreschendo-creschendo</a:t>
            </a:r>
            <a:r>
              <a:rPr lang="en-US" sz="20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profile.</a:t>
            </a:r>
            <a:endParaRPr lang="en-GB" altLang="en-US" sz="2050" b="1" dirty="0" smtClean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endParaRPr lang="en-GB" altLang="en-US" sz="2050" b="1" dirty="0">
              <a:solidFill>
                <a:srgbClr val="00FF00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GB" altLang="en-US" sz="2050" b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GB" altLang="en-US" sz="2050" b="1" dirty="0" smtClean="0">
                <a:solidFill>
                  <a:srgbClr val="CCFFFF"/>
                </a:solidFill>
                <a:latin typeface="Calibri" panose="020F0502020204030204" pitchFamily="34" charset="0"/>
                <a:cs typeface="Calibri" pitchFamily="34" charset="0"/>
              </a:rPr>
              <a:t>It begins </a:t>
            </a:r>
            <a:r>
              <a:rPr lang="en-GB" altLang="en-US" sz="2050" b="1" dirty="0">
                <a:solidFill>
                  <a:srgbClr val="CCFFFF"/>
                </a:solidFill>
                <a:latin typeface="Calibri" panose="020F0502020204030204" pitchFamily="34" charset="0"/>
                <a:cs typeface="Calibri" pitchFamily="34" charset="0"/>
              </a:rPr>
              <a:t>early after </a:t>
            </a:r>
            <a:r>
              <a:rPr lang="en-GB" altLang="en-US" sz="2050" b="1" dirty="0" smtClean="0">
                <a:solidFill>
                  <a:srgbClr val="CCFFFF"/>
                </a:solidFill>
                <a:latin typeface="Calibri" panose="020F0502020204030204" pitchFamily="34" charset="0"/>
                <a:cs typeface="Calibri" pitchFamily="34" charset="0"/>
              </a:rPr>
              <a:t>the OS. Its timing is thus mid-diastolic or pre-systolic.</a:t>
            </a:r>
          </a:p>
          <a:p>
            <a:endParaRPr lang="en-GB" sz="2050" b="1" dirty="0">
              <a:solidFill>
                <a:srgbClr val="CC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GB" sz="2050" b="1" dirty="0" smtClean="0">
                <a:solidFill>
                  <a:srgbClr val="CCFFFF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GB" sz="2050" b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It is </a:t>
            </a:r>
            <a:r>
              <a:rPr lang="en-US" sz="205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best </a:t>
            </a:r>
            <a:r>
              <a:rPr lang="en-US" sz="205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heard </a:t>
            </a:r>
            <a:r>
              <a:rPr lang="en-US" sz="205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at the  apex.</a:t>
            </a:r>
          </a:p>
          <a:p>
            <a:pPr>
              <a:buBlip>
                <a:blip r:embed="rId3"/>
              </a:buBlip>
            </a:pPr>
            <a:endParaRPr lang="en-US" sz="2050" b="1" dirty="0">
              <a:solidFill>
                <a:srgbClr val="00FF00"/>
              </a:solidFill>
              <a:latin typeface="Calibri" pitchFamily="34" charset="0"/>
              <a:cs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5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 It is </a:t>
            </a:r>
            <a:r>
              <a:rPr lang="en-GB" altLang="en-US" sz="2050" b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a low-frequency (</a:t>
            </a:r>
            <a:r>
              <a:rPr lang="en-US" sz="205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low </a:t>
            </a:r>
            <a:r>
              <a:rPr lang="en-US" sz="205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pitched)</a:t>
            </a:r>
            <a:r>
              <a:rPr lang="en-GB" altLang="en-US" sz="2050" b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GB" altLang="en-US" sz="2050" b="1" dirty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blowing sound </a:t>
            </a:r>
            <a:r>
              <a:rPr lang="en-GB" altLang="en-US" sz="2050" b="1" dirty="0" smtClean="0">
                <a:solidFill>
                  <a:srgbClr val="00FF00"/>
                </a:solidFill>
                <a:latin typeface="Calibri" panose="020F0502020204030204" pitchFamily="34" charset="0"/>
                <a:cs typeface="Calibri" pitchFamily="34" charset="0"/>
              </a:rPr>
              <a:t>and thus </a:t>
            </a:r>
            <a:r>
              <a:rPr lang="en-US" sz="205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heard with the bell of the stethoscope. </a:t>
            </a:r>
          </a:p>
          <a:p>
            <a:pPr>
              <a:buBlip>
                <a:blip r:embed="rId3"/>
              </a:buBlip>
            </a:pPr>
            <a:endParaRPr lang="en-US" sz="205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buBlip>
                <a:blip r:embed="rId3"/>
              </a:buBlip>
            </a:pPr>
            <a:r>
              <a:rPr lang="en-US" sz="205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50" b="1" dirty="0" smtClean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MS may be associated with rheumatic fever.</a:t>
            </a:r>
            <a:endParaRPr lang="en-GB" altLang="en-US" sz="2050" b="1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863"/>
            <a:ext cx="5900738" cy="52244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81" y="5292719"/>
            <a:ext cx="2162175" cy="14382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783609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52323"/>
            <a:ext cx="102870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Summary of diastolic murmurs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" name="AutoShape 2" descr="Image result for aortic stenosis murmur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1752600"/>
            <a:ext cx="4876800" cy="3752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  <p:extLst>
      <p:ext uri="{BB962C8B-B14F-4D97-AF65-F5344CB8AC3E}">
        <p14:creationId xmlns:p14="http://schemas.microsoft.com/office/powerpoint/2010/main" val="1765820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ChangeArrowheads="1"/>
          </p:cNvSpPr>
          <p:nvPr/>
        </p:nvSpPr>
        <p:spPr bwMode="auto">
          <a:xfrm>
            <a:off x="0" y="0"/>
            <a:ext cx="10287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Events of the cardiac </a:t>
            </a:r>
            <a:r>
              <a:rPr lang="en-GB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cycle and heart sounds</a:t>
            </a:r>
            <a:endParaRPr lang="en-GB" sz="5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100" y="924756"/>
            <a:ext cx="4660082" cy="3266244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7"/>
          <p:cNvSpPr txBox="1">
            <a:spLocks noChangeArrowheads="1"/>
          </p:cNvSpPr>
          <p:nvPr/>
        </p:nvSpPr>
        <p:spPr bwMode="auto">
          <a:xfrm>
            <a:off x="324448" y="672435"/>
            <a:ext cx="4133252" cy="610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23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The heart sounds are detected </a:t>
            </a:r>
            <a:r>
              <a:rPr lang="en-US" sz="23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over anterior chest wall by: </a:t>
            </a:r>
            <a:endParaRPr lang="en-US" sz="230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300" b="1" dirty="0">
              <a:solidFill>
                <a:srgbClr val="FF505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300" b="1" dirty="0" smtClean="0">
                <a:solidFill>
                  <a:srgbClr val="FF5050"/>
                </a:solidFill>
                <a:latin typeface="Calibri" pitchFamily="34" charset="0"/>
                <a:cs typeface="Calibri" pitchFamily="34" charset="0"/>
              </a:rPr>
              <a:t>Auscultation</a:t>
            </a:r>
            <a:r>
              <a:rPr lang="en-US" sz="2300" b="1" dirty="0">
                <a:solidFill>
                  <a:srgbClr val="FF505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300" b="1" dirty="0" smtClean="0">
                <a:solidFill>
                  <a:srgbClr val="FF5050"/>
                </a:solidFill>
                <a:latin typeface="Calibri" pitchFamily="34" charset="0"/>
                <a:cs typeface="Calibri" pitchFamily="34" charset="0"/>
              </a:rPr>
              <a:t>using stethoscope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3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3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Phonocardiography</a:t>
            </a:r>
            <a:r>
              <a:rPr lang="en-US" sz="23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r>
              <a:rPr lang="en-US" sz="23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Phonocardiogram is </a:t>
            </a:r>
            <a:r>
              <a:rPr lang="en-US" sz="2300" b="1" dirty="0">
                <a:solidFill>
                  <a:srgbClr val="00FF00"/>
                </a:solidFill>
                <a:latin typeface="Calibri" panose="020F0502020204030204" pitchFamily="34" charset="0"/>
              </a:rPr>
              <a:t>a graphic recording of the heart sounds</a:t>
            </a:r>
            <a:r>
              <a:rPr lang="en-US" sz="23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.</a:t>
            </a:r>
          </a:p>
          <a:p>
            <a:r>
              <a:rPr lang="en-US" sz="23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It </a:t>
            </a:r>
            <a:r>
              <a:rPr lang="en-US" sz="2300" b="1" dirty="0">
                <a:solidFill>
                  <a:srgbClr val="00FF00"/>
                </a:solidFill>
                <a:latin typeface="Calibri" panose="020F0502020204030204" pitchFamily="34" charset="0"/>
              </a:rPr>
              <a:t>involves picking up the sonic vibrations from the heart through a highly sensitive microphone. Such waves are then converted into electrical energy and fed into a galvanometer, where they are recorded on paper. </a:t>
            </a:r>
            <a:endParaRPr lang="en-GB" altLang="en-US" sz="2300" b="1" dirty="0">
              <a:solidFill>
                <a:srgbClr val="00FF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2" name="AutoShape 2" descr="Image result for stethoscope"/>
          <p:cNvSpPr>
            <a:spLocks noChangeAspect="1" noChangeArrowheads="1"/>
          </p:cNvSpPr>
          <p:nvPr/>
        </p:nvSpPr>
        <p:spPr bwMode="auto">
          <a:xfrm>
            <a:off x="10066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" name="AutoShape 4" descr="Image result for stethoscope"/>
          <p:cNvSpPr>
            <a:spLocks noChangeAspect="1" noChangeArrowheads="1"/>
          </p:cNvSpPr>
          <p:nvPr/>
        </p:nvSpPr>
        <p:spPr bwMode="auto">
          <a:xfrm>
            <a:off x="10218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5" y="4386263"/>
            <a:ext cx="2586584" cy="23327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sp>
        <p:nvSpPr>
          <p:cNvPr id="7" name="AutoShape 6" descr="Related image"/>
          <p:cNvSpPr>
            <a:spLocks noChangeAspect="1" noChangeArrowheads="1"/>
          </p:cNvSpPr>
          <p:nvPr/>
        </p:nvSpPr>
        <p:spPr bwMode="auto">
          <a:xfrm>
            <a:off x="10371138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AutoShape 8" descr="Image result for phonocardiogram machine"/>
          <p:cNvSpPr>
            <a:spLocks noChangeAspect="1" noChangeArrowheads="1"/>
          </p:cNvSpPr>
          <p:nvPr/>
        </p:nvSpPr>
        <p:spPr bwMode="auto">
          <a:xfrm>
            <a:off x="10523538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0" y="4419600"/>
            <a:ext cx="3143250" cy="228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52323"/>
            <a:ext cx="10287000" cy="7668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Continuous murmurs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190500" y="1800285"/>
            <a:ext cx="98679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marL="457200" indent="-457200">
              <a:buFont typeface="Wingdings" pitchFamily="2" charset="2"/>
              <a:buChar char="q"/>
            </a:pPr>
            <a:endParaRPr lang="ar-SA" sz="3200" b="1" dirty="0">
              <a:solidFill>
                <a:srgbClr val="00FFFF"/>
              </a:solidFill>
              <a:latin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Failure of closure of the </a:t>
            </a:r>
            <a:r>
              <a:rPr lang="en-US" sz="3200" b="1" dirty="0" err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ductus</a:t>
            </a:r>
            <a:r>
              <a:rPr lang="en-US" sz="32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 err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arteriosus</a:t>
            </a:r>
            <a:r>
              <a:rPr lang="en-US" sz="32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between pulmonary artery &amp; </a:t>
            </a:r>
            <a:r>
              <a:rPr lang="en-US" sz="32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aorta results in a continuous murmur. </a:t>
            </a:r>
            <a:endParaRPr lang="en-US" sz="32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endParaRPr lang="en-US" sz="32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Best </a:t>
            </a:r>
            <a:r>
              <a:rPr lang="en-US" sz="32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heard </a:t>
            </a:r>
            <a:r>
              <a:rPr lang="en-US" sz="32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at </a:t>
            </a:r>
            <a:r>
              <a:rPr lang="en-US" sz="32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upper left sternal </a:t>
            </a:r>
            <a:r>
              <a:rPr lang="en-US" sz="32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border. </a:t>
            </a:r>
            <a:endParaRPr lang="en-US" sz="32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Machine-like. </a:t>
            </a:r>
            <a:endParaRPr lang="en-US" sz="32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32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May be associated with left </a:t>
            </a:r>
            <a:r>
              <a:rPr lang="en-US" sz="32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to right shunt, </a:t>
            </a:r>
            <a:r>
              <a:rPr lang="en-US" sz="32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cyanosis. </a:t>
            </a:r>
            <a:endParaRPr lang="en-US" sz="32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endParaRPr lang="en-US" sz="28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52400" y="1143000"/>
            <a:ext cx="10287000" cy="7668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Patent </a:t>
            </a:r>
            <a:r>
              <a:rPr lang="en-GB" altLang="en-US" sz="4400" b="1" dirty="0" err="1" smtClean="0">
                <a:solidFill>
                  <a:srgbClr val="FAFD00"/>
                </a:solidFill>
                <a:latin typeface="Calibri" panose="020F0502020204030204" pitchFamily="34" charset="0"/>
              </a:rPr>
              <a:t>ductus</a:t>
            </a:r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4400" b="1" dirty="0" err="1" smtClean="0">
                <a:solidFill>
                  <a:srgbClr val="FAFD00"/>
                </a:solidFill>
                <a:latin typeface="Calibri" panose="020F0502020204030204" pitchFamily="34" charset="0"/>
              </a:rPr>
              <a:t>arteriosus</a:t>
            </a:r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; PDA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3457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452323"/>
            <a:ext cx="10287000" cy="76687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Continuous murmurs of PDA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0" y="2514600"/>
            <a:ext cx="4919663" cy="26193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1610711"/>
            <a:ext cx="3643313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547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76200"/>
            <a:ext cx="10287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Intended learning outcomes (ILOs)</a:t>
            </a:r>
            <a:endParaRPr lang="en-US" altLang="en-US" sz="4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66700" y="1676400"/>
            <a:ext cx="9677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List the standard positions of stethoscope placement for cardiac auscultation.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Distinguish </a:t>
            </a: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between 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the 1</a:t>
            </a:r>
            <a:r>
              <a:rPr lang="en-GB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st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, 2</a:t>
            </a:r>
            <a:r>
              <a:rPr lang="en-GB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nd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, 3</a:t>
            </a:r>
            <a:r>
              <a:rPr lang="en-GB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rd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and 4</a:t>
            </a:r>
            <a:r>
              <a:rPr lang="en-GB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heart </a:t>
            </a: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sounds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Explain physiological splitting of  the 2</a:t>
            </a:r>
            <a:r>
              <a:rPr lang="en-GB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nd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heart sound</a:t>
            </a: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and depict the pathophysiology of fixed and paradoxical splitting of the 2</a:t>
            </a:r>
            <a:r>
              <a:rPr lang="en-GB" b="1" baseline="30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nd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heart sound.</a:t>
            </a:r>
            <a:endParaRPr lang="en-GB" b="1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Define and classify cardiac 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murmurs</a:t>
            </a: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and list cause of heart murmurs.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Outline how heart murmurs are described</a:t>
            </a: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and graded.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Outline </a:t>
            </a:r>
            <a:r>
              <a:rPr lang="en-GB" b="1" dirty="0">
                <a:solidFill>
                  <a:srgbClr val="00FFFF"/>
                </a:solidFill>
                <a:latin typeface="Calibri" panose="020F0502020204030204" pitchFamily="34" charset="0"/>
              </a:rPr>
              <a:t>the haemodynamic </a:t>
            </a:r>
            <a:r>
              <a:rPr lang="en-GB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changes and murmurs  in conditions of: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Aortic stenosis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Aortic regurgitation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Mitral stenosis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Mitral regurgitation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Mitral valve prolapse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Ventricular </a:t>
            </a:r>
            <a:r>
              <a:rPr lang="en-GB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septal</a:t>
            </a: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defect</a:t>
            </a:r>
          </a:p>
          <a:p>
            <a:pPr marL="1257300" lvl="2" indent="-342900">
              <a:spcBef>
                <a:spcPct val="20000"/>
              </a:spcBef>
              <a:buClr>
                <a:srgbClr val="FF0000"/>
              </a:buClr>
              <a:buSzPct val="75000"/>
              <a:buFont typeface="Symbol" pitchFamily="18" charset="2"/>
              <a:buBlip>
                <a:blip r:embed="rId3"/>
              </a:buBlip>
              <a:defRPr/>
            </a:pP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Patent </a:t>
            </a:r>
            <a:r>
              <a:rPr lang="en-GB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ductus</a:t>
            </a:r>
            <a:r>
              <a:rPr lang="en-GB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GB" b="1" dirty="0" err="1" smtClean="0">
                <a:solidFill>
                  <a:srgbClr val="FFFF00"/>
                </a:solidFill>
                <a:latin typeface="Calibri" panose="020F0502020204030204" pitchFamily="34" charset="0"/>
              </a:rPr>
              <a:t>arteriosus</a:t>
            </a:r>
            <a:endParaRPr lang="en-GB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66700" y="830759"/>
            <a:ext cx="9906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200" b="1" dirty="0">
                <a:solidFill>
                  <a:srgbClr val="FF99FF"/>
                </a:solidFill>
                <a:latin typeface="Calibri" panose="020F0502020204030204" pitchFamily="34" charset="0"/>
              </a:rPr>
              <a:t>After reviewing the PowerPoint </a:t>
            </a:r>
            <a:r>
              <a:rPr lang="en-US" altLang="en-US" sz="2200" b="1" dirty="0" smtClean="0">
                <a:solidFill>
                  <a:srgbClr val="FF99FF"/>
                </a:solidFill>
                <a:latin typeface="Calibri" panose="020F0502020204030204" pitchFamily="34" charset="0"/>
              </a:rPr>
              <a:t>presentation and the associated learning resources, </a:t>
            </a:r>
            <a:r>
              <a:rPr lang="en-US" altLang="en-US" sz="2200" b="1" dirty="0">
                <a:solidFill>
                  <a:srgbClr val="FF99FF"/>
                </a:solidFill>
                <a:latin typeface="Calibri" panose="020F0502020204030204" pitchFamily="34" charset="0"/>
              </a:rPr>
              <a:t>the student should be able to:</a:t>
            </a:r>
            <a:r>
              <a:rPr lang="en-US" altLang="en-US" sz="2200" dirty="0">
                <a:solidFill>
                  <a:srgbClr val="FF99FF"/>
                </a:solidFill>
                <a:latin typeface="Calibri" panose="020F0502020204030204" pitchFamily="34" charset="0"/>
              </a:rPr>
              <a:t> </a:t>
            </a:r>
            <a:endParaRPr lang="en-US" altLang="en-US" sz="2200" i="1" dirty="0">
              <a:solidFill>
                <a:srgbClr val="FF99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381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1219200"/>
            <a:ext cx="10287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1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rPr>
              <a:t>Thank You</a:t>
            </a:r>
            <a:endParaRPr lang="en-GB" sz="166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6403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03875" y="173519"/>
            <a:ext cx="502920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>
                <a:solidFill>
                  <a:srgbClr val="FAFD00"/>
                </a:solidFill>
                <a:latin typeface="Calibri" panose="020F0502020204030204" pitchFamily="34" charset="0"/>
              </a:rPr>
              <a:t>Heart sounds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041604" y="381000"/>
            <a:ext cx="4131096" cy="469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GB" altLang="en-US" sz="2300" b="1" dirty="0">
                <a:solidFill>
                  <a:srgbClr val="00FFFF"/>
                </a:solidFill>
                <a:latin typeface="Calibri" panose="020F0502020204030204" pitchFamily="34" charset="0"/>
              </a:rPr>
              <a:t> Normally, only S</a:t>
            </a:r>
            <a:r>
              <a:rPr lang="en-GB" altLang="en-US" sz="2300" b="1" baseline="-25000" dirty="0">
                <a:solidFill>
                  <a:srgbClr val="00FFFF"/>
                </a:solidFill>
                <a:latin typeface="Calibri" panose="020F0502020204030204" pitchFamily="34" charset="0"/>
              </a:rPr>
              <a:t>1</a:t>
            </a:r>
            <a:r>
              <a:rPr lang="en-GB" altLang="en-US" sz="2300" b="1" dirty="0">
                <a:solidFill>
                  <a:srgbClr val="00FFFF"/>
                </a:solidFill>
                <a:latin typeface="Calibri" panose="020F0502020204030204" pitchFamily="34" charset="0"/>
              </a:rPr>
              <a:t> and S</a:t>
            </a:r>
            <a:r>
              <a:rPr lang="en-GB" altLang="en-US" sz="2300" b="1" baseline="-25000" dirty="0">
                <a:solidFill>
                  <a:srgbClr val="00FFFF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2300" b="1" dirty="0">
                <a:solidFill>
                  <a:srgbClr val="00FFFF"/>
                </a:solidFill>
                <a:latin typeface="Calibri" panose="020F0502020204030204" pitchFamily="34" charset="0"/>
              </a:rPr>
              <a:t> are heard with </a:t>
            </a:r>
            <a:r>
              <a:rPr lang="en-GB" altLang="en-US" sz="23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the stethoscope</a:t>
            </a:r>
            <a:r>
              <a:rPr lang="en-GB" altLang="en-US" sz="2300" b="1" dirty="0">
                <a:solidFill>
                  <a:srgbClr val="00FFFF"/>
                </a:solidFill>
                <a:latin typeface="Calibri" panose="020F0502020204030204" pitchFamily="34" charset="0"/>
              </a:rPr>
              <a:t>. </a:t>
            </a:r>
            <a:endParaRPr lang="en-GB" altLang="en-US" sz="2300" b="1" dirty="0" smtClean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endParaRPr lang="en-GB" altLang="en-US" sz="2300" b="1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23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 S</a:t>
            </a:r>
            <a:r>
              <a:rPr lang="en-GB" altLang="en-US" sz="2300" b="1" baseline="-25000" dirty="0" smtClean="0">
                <a:solidFill>
                  <a:srgbClr val="00FF00"/>
                </a:solidFill>
                <a:latin typeface="Calibri" panose="020F0502020204030204" pitchFamily="34" charset="0"/>
              </a:rPr>
              <a:t>3</a:t>
            </a:r>
            <a:r>
              <a:rPr lang="en-GB" altLang="en-US" sz="23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300" b="1" dirty="0">
                <a:solidFill>
                  <a:srgbClr val="00FF00"/>
                </a:solidFill>
                <a:latin typeface="Calibri" panose="020F0502020204030204" pitchFamily="34" charset="0"/>
              </a:rPr>
              <a:t>and S</a:t>
            </a:r>
            <a:r>
              <a:rPr lang="en-GB" altLang="en-US" sz="2300" b="1" baseline="-25000" dirty="0">
                <a:solidFill>
                  <a:srgbClr val="00FF00"/>
                </a:solidFill>
                <a:latin typeface="Calibri" panose="020F0502020204030204" pitchFamily="34" charset="0"/>
              </a:rPr>
              <a:t>4</a:t>
            </a:r>
            <a:r>
              <a:rPr lang="en-GB" altLang="en-US" sz="2300" b="1" dirty="0">
                <a:solidFill>
                  <a:srgbClr val="00FF00"/>
                </a:solidFill>
                <a:latin typeface="Calibri" panose="020F0502020204030204" pitchFamily="34" charset="0"/>
              </a:rPr>
              <a:t> are detectable by </a:t>
            </a:r>
            <a:r>
              <a:rPr lang="en-GB" altLang="en-US" sz="2300" b="1" dirty="0" smtClean="0">
                <a:solidFill>
                  <a:srgbClr val="00FF00"/>
                </a:solidFill>
                <a:latin typeface="Calibri" panose="020F0502020204030204" pitchFamily="34" charset="0"/>
              </a:rPr>
              <a:t>phonocardiogram.</a:t>
            </a:r>
          </a:p>
          <a:p>
            <a:pPr>
              <a:buFontTx/>
              <a:buBlip>
                <a:blip r:embed="rId3"/>
              </a:buBlip>
            </a:pPr>
            <a:endParaRPr lang="en-GB" altLang="en-US" sz="2300" b="1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23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 Occasionally </a:t>
            </a:r>
            <a:r>
              <a:rPr lang="en-GB" altLang="en-US" sz="2300" b="1" dirty="0">
                <a:solidFill>
                  <a:srgbClr val="FF6600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2300" b="1" baseline="-25000" dirty="0">
                <a:solidFill>
                  <a:srgbClr val="FF6600"/>
                </a:solidFill>
                <a:latin typeface="Calibri" panose="020F0502020204030204" pitchFamily="34" charset="0"/>
              </a:rPr>
              <a:t>4 </a:t>
            </a:r>
            <a:r>
              <a:rPr lang="en-GB" altLang="en-US" sz="2300" b="1" dirty="0">
                <a:solidFill>
                  <a:srgbClr val="FF6600"/>
                </a:solidFill>
                <a:latin typeface="Calibri" panose="020F0502020204030204" pitchFamily="34" charset="0"/>
              </a:rPr>
              <a:t>is heard in normal </a:t>
            </a:r>
            <a:r>
              <a:rPr lang="en-GB" altLang="en-US" sz="2300" b="1" dirty="0" smtClean="0">
                <a:solidFill>
                  <a:srgbClr val="FF6600"/>
                </a:solidFill>
                <a:latin typeface="Calibri" panose="020F0502020204030204" pitchFamily="34" charset="0"/>
              </a:rPr>
              <a:t>individuals.</a:t>
            </a:r>
          </a:p>
          <a:p>
            <a:pPr>
              <a:buFontTx/>
              <a:buBlip>
                <a:blip r:embed="rId3"/>
              </a:buBlip>
            </a:pPr>
            <a:endParaRPr lang="en-GB" altLang="en-US" sz="2300" b="1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23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S</a:t>
            </a:r>
            <a:r>
              <a:rPr lang="en-GB" altLang="en-US" sz="2300" b="1" baseline="-250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3</a:t>
            </a:r>
            <a:r>
              <a:rPr lang="en-GB" altLang="en-US" sz="23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 </a:t>
            </a:r>
            <a:r>
              <a:rPr lang="en-US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is </a:t>
            </a:r>
            <a:r>
              <a:rPr lang="en-US" sz="23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often heard </a:t>
            </a:r>
            <a:r>
              <a:rPr lang="en-US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about one third of the way through </a:t>
            </a:r>
            <a:r>
              <a:rPr lang="en-US" sz="23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diastole in children and </a:t>
            </a:r>
            <a:r>
              <a:rPr lang="en-US" sz="2300" b="1" dirty="0">
                <a:solidFill>
                  <a:srgbClr val="FFC000"/>
                </a:solidFill>
                <a:latin typeface="Calibri" panose="020F0502020204030204" pitchFamily="34" charset="0"/>
              </a:rPr>
              <a:t>in many normal young </a:t>
            </a:r>
            <a:r>
              <a:rPr lang="en-US" sz="2300" b="1" dirty="0" smtClean="0">
                <a:solidFill>
                  <a:srgbClr val="FFC000"/>
                </a:solidFill>
                <a:latin typeface="Calibri" panose="020F0502020204030204" pitchFamily="34" charset="0"/>
              </a:rPr>
              <a:t>individuals.</a:t>
            </a:r>
            <a:endParaRPr lang="en-GB" altLang="en-US" sz="2300" b="1" dirty="0">
              <a:solidFill>
                <a:srgbClr val="00FFFF"/>
              </a:solidFill>
              <a:latin typeface="Calibri" panose="020F0502020204030204" pitchFamily="34" charset="0"/>
            </a:endParaRPr>
          </a:p>
        </p:txBody>
      </p: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936" y="5410200"/>
            <a:ext cx="4822031" cy="1335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75" y="990600"/>
            <a:ext cx="5689979" cy="42672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66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6" name="Rectangle 2"/>
          <p:cNvSpPr>
            <a:spLocks noChangeArrowheads="1"/>
          </p:cNvSpPr>
          <p:nvPr/>
        </p:nvSpPr>
        <p:spPr bwMode="auto">
          <a:xfrm>
            <a:off x="4838700" y="76200"/>
            <a:ext cx="53721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GB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Auscultation of the Heart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4305300" y="829300"/>
            <a:ext cx="5905500" cy="5793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Blip>
                <a:blip r:embed="rId3"/>
              </a:buBlip>
            </a:pPr>
            <a:r>
              <a:rPr lang="en-GB" altLang="en-US" sz="1950" b="1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Generally the sounds produced by each </a:t>
            </a:r>
            <a:r>
              <a:rPr lang="en-GB" altLang="en-US" sz="1950" b="1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valve </a:t>
            </a:r>
            <a:r>
              <a:rPr lang="en-GB" altLang="en-US" sz="1950" b="1" dirty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is best heard over a particular region of the </a:t>
            </a:r>
            <a:r>
              <a:rPr lang="en-GB" altLang="en-US" sz="1950" b="1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chest.</a:t>
            </a:r>
          </a:p>
          <a:p>
            <a:endParaRPr lang="en-GB" altLang="en-US" sz="1950" b="1" dirty="0" smtClean="0">
              <a:solidFill>
                <a:srgbClr val="00FFFF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sz="1950" b="1" dirty="0" smtClean="0">
                <a:solidFill>
                  <a:srgbClr val="00FFFF"/>
                </a:solidFill>
                <a:latin typeface="Calibri" panose="020F0502020204030204" pitchFamily="34" charset="0"/>
                <a:cs typeface="Calibri" pitchFamily="34" charset="0"/>
              </a:rPr>
              <a:t> 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Pulmonary area: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950" b="1" baseline="3000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- 3</a:t>
            </a:r>
            <a:r>
              <a:rPr lang="en-US" sz="1950" b="1" baseline="3000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Lt </a:t>
            </a: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intercostal 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space, near the sternum.</a:t>
            </a:r>
          </a:p>
          <a:p>
            <a:pPr marL="457200" lvl="1" indent="0"/>
            <a:endParaRPr lang="en-US" sz="195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Aortic area: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1950" b="1" baseline="3000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nd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- 3</a:t>
            </a:r>
            <a:r>
              <a:rPr lang="en-US" sz="1950" b="1" baseline="30000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rd</a:t>
            </a: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50" b="1" dirty="0" err="1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Rt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intercostal 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space, </a:t>
            </a: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near the sternum.</a:t>
            </a:r>
          </a:p>
          <a:p>
            <a:pPr>
              <a:buFontTx/>
              <a:buBlip>
                <a:blip r:embed="rId3"/>
              </a:buBlip>
            </a:pPr>
            <a:endParaRPr lang="en-US" sz="195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Mitral </a:t>
            </a: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area: </a:t>
            </a:r>
            <a:endParaRPr lang="en-US" sz="195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buFontTx/>
              <a:buBlip>
                <a:blip r:embed="rId3"/>
              </a:buBlip>
            </a:pP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5</a:t>
            </a:r>
            <a:r>
              <a:rPr lang="en-US" sz="1950" b="1" baseline="3000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th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Lt </a:t>
            </a: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intercostal space crossing mid-</a:t>
            </a:r>
            <a:r>
              <a:rPr lang="en-US" sz="1950" b="1" dirty="0" err="1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clavicular</a:t>
            </a: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line (apex), or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9 </a:t>
            </a:r>
            <a:r>
              <a:rPr lang="en-US" sz="195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cm (2.5-3 in) from </a:t>
            </a: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sternum.</a:t>
            </a:r>
          </a:p>
          <a:p>
            <a:pPr marL="457200" lvl="1" indent="0"/>
            <a:endParaRPr lang="en-US" sz="1950" b="1" dirty="0" smtClean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 Tricuspid area:</a:t>
            </a:r>
          </a:p>
          <a:p>
            <a:pPr lvl="1">
              <a:buFontTx/>
              <a:buBlip>
                <a:blip r:embed="rId3"/>
              </a:buBlip>
            </a:pPr>
            <a:r>
              <a:rPr lang="en-US" sz="195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Left lower sternal border.</a:t>
            </a:r>
          </a:p>
          <a:p>
            <a:pPr lvl="1">
              <a:buFontTx/>
              <a:buBlip>
                <a:blip r:embed="rId3"/>
              </a:buBlip>
            </a:pPr>
            <a:endParaRPr lang="en-US" sz="195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57150" indent="-342900">
              <a:buFont typeface="Wingdings" pitchFamily="2" charset="2"/>
              <a:buChar char="q"/>
            </a:pPr>
            <a:r>
              <a:rPr lang="en-US" sz="195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 general both the first and </a:t>
            </a:r>
            <a:r>
              <a:rPr lang="en-US" sz="195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the second heart sounds </a:t>
            </a:r>
            <a:r>
              <a:rPr lang="en-US" sz="195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can be heard at all </a:t>
            </a:r>
            <a:r>
              <a:rPr lang="en-US" sz="195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areas. </a:t>
            </a:r>
            <a:endParaRPr lang="en-GB" altLang="en-US" sz="1950" b="1" dirty="0">
              <a:solidFill>
                <a:srgbClr val="00FF00"/>
              </a:solidFill>
              <a:latin typeface="Calibri" panose="020F0502020204030204" pitchFamily="34" charset="0"/>
              <a:cs typeface="Calibri" pitchFamily="34" charset="0"/>
            </a:endParaRPr>
          </a:p>
        </p:txBody>
      </p:sp>
      <p:pic>
        <p:nvPicPr>
          <p:cNvPr id="4098" name="Picture 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962400"/>
            <a:ext cx="3771900" cy="2743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hestsou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228600"/>
            <a:ext cx="3840480" cy="353872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04799" y="1133474"/>
            <a:ext cx="5372101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>
                <a:solidFill>
                  <a:srgbClr val="FAFD00"/>
                </a:solidFill>
                <a:latin typeface="Calibri" panose="020F0502020204030204" pitchFamily="34" charset="0"/>
              </a:rPr>
              <a:t>Heart </a:t>
            </a:r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sounds; S</a:t>
            </a:r>
            <a:r>
              <a:rPr lang="en-GB" altLang="en-US" sz="4400" b="1" baseline="-25000" dirty="0" smtClean="0">
                <a:solidFill>
                  <a:srgbClr val="FAFD00"/>
                </a:solidFill>
                <a:latin typeface="Calibri" panose="020F0502020204030204" pitchFamily="34" charset="0"/>
              </a:rPr>
              <a:t>1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5905500" y="228600"/>
            <a:ext cx="4267201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>
              <a:buBlip>
                <a:blip r:embed="rId3"/>
              </a:buBlip>
            </a:pPr>
            <a:r>
              <a:rPr lang="en-GB" altLang="en-US" sz="24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 S</a:t>
            </a:r>
            <a:r>
              <a:rPr lang="en-GB" altLang="en-US" sz="2400" b="1" baseline="-25000" dirty="0" smtClean="0">
                <a:solidFill>
                  <a:srgbClr val="FF5050"/>
                </a:solidFill>
                <a:latin typeface="Calibri" panose="020F0502020204030204" pitchFamily="34" charset="0"/>
              </a:rPr>
              <a:t>1</a:t>
            </a:r>
            <a:r>
              <a:rPr lang="en-US" sz="240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FF5050"/>
                </a:solidFill>
                <a:latin typeface="Calibri" panose="020F0502020204030204" pitchFamily="34" charset="0"/>
              </a:rPr>
              <a:t>is caused by vibrations set up by the sudden closure of the AV valves at the start of ventricular systole</a:t>
            </a:r>
            <a:r>
              <a:rPr lang="en-GB" altLang="en-US" sz="2400" b="1" dirty="0">
                <a:solidFill>
                  <a:srgbClr val="FF5050"/>
                </a:solidFill>
                <a:latin typeface="Calibri" panose="020F0502020204030204" pitchFamily="34" charset="0"/>
              </a:rPr>
              <a:t>.</a:t>
            </a:r>
          </a:p>
          <a:p>
            <a:pPr>
              <a:buFontTx/>
              <a:buBlip>
                <a:blip r:embed="rId3"/>
              </a:buBlip>
            </a:pPr>
            <a:endParaRPr lang="en-GB" altLang="en-US" sz="2400" b="1" dirty="0" smtClean="0">
              <a:solidFill>
                <a:srgbClr val="FF66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2400" b="1" dirty="0" smtClean="0">
                <a:solidFill>
                  <a:srgbClr val="FF66FF"/>
                </a:solidFill>
                <a:latin typeface="Calibri" panose="020F0502020204030204" pitchFamily="34" charset="0"/>
              </a:rPr>
              <a:t> S</a:t>
            </a:r>
            <a:r>
              <a:rPr lang="en-GB" altLang="en-US" sz="2400" b="1" baseline="-25000" dirty="0" smtClean="0">
                <a:solidFill>
                  <a:srgbClr val="FF66FF"/>
                </a:solidFill>
                <a:latin typeface="Calibri" panose="020F0502020204030204" pitchFamily="34" charset="0"/>
              </a:rPr>
              <a:t>1</a:t>
            </a:r>
            <a:r>
              <a:rPr lang="en-GB" altLang="en-US" sz="2400" b="1" dirty="0" smtClean="0">
                <a:solidFill>
                  <a:srgbClr val="FF66FF"/>
                </a:solidFill>
                <a:latin typeface="Calibri" panose="020F0502020204030204" pitchFamily="34" charset="0"/>
              </a:rPr>
              <a:t> is </a:t>
            </a:r>
            <a:r>
              <a:rPr lang="en-US" sz="2400" b="1" dirty="0" smtClean="0">
                <a:solidFill>
                  <a:srgbClr val="FF66FF"/>
                </a:solidFill>
                <a:latin typeface="Calibri" panose="020F0502020204030204" pitchFamily="34" charset="0"/>
              </a:rPr>
              <a:t>a slightly prolonged, low </a:t>
            </a:r>
            <a:r>
              <a:rPr lang="en-US" sz="2400" b="1" dirty="0">
                <a:solidFill>
                  <a:srgbClr val="FF66FF"/>
                </a:solidFill>
                <a:latin typeface="Calibri" panose="020F0502020204030204" pitchFamily="34" charset="0"/>
              </a:rPr>
              <a:t>“</a:t>
            </a:r>
            <a:r>
              <a:rPr lang="en-US" sz="2400" b="1" dirty="0" err="1">
                <a:solidFill>
                  <a:srgbClr val="FF66FF"/>
                </a:solidFill>
                <a:latin typeface="Calibri" panose="020F0502020204030204" pitchFamily="34" charset="0"/>
              </a:rPr>
              <a:t>lub</a:t>
            </a:r>
            <a:r>
              <a:rPr lang="en-US" sz="2400" b="1" dirty="0">
                <a:solidFill>
                  <a:srgbClr val="FF66FF"/>
                </a:solidFill>
                <a:latin typeface="Calibri" panose="020F0502020204030204" pitchFamily="34" charset="0"/>
              </a:rPr>
              <a:t>” </a:t>
            </a:r>
            <a:r>
              <a:rPr lang="en-US" sz="2400" b="1" dirty="0" smtClean="0">
                <a:solidFill>
                  <a:srgbClr val="FF66FF"/>
                </a:solidFill>
                <a:latin typeface="Calibri" panose="020F0502020204030204" pitchFamily="34" charset="0"/>
              </a:rPr>
              <a:t>sound. </a:t>
            </a:r>
          </a:p>
          <a:p>
            <a:pPr>
              <a:buFontTx/>
              <a:buBlip>
                <a:blip r:embed="rId3"/>
              </a:buBlip>
            </a:pPr>
            <a:endParaRPr lang="en-US" sz="2400" b="1" dirty="0">
              <a:solidFill>
                <a:srgbClr val="FF66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24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S</a:t>
            </a:r>
            <a:r>
              <a:rPr lang="en-GB" altLang="en-US" sz="2400" b="1" baseline="-25000" dirty="0" smtClean="0">
                <a:solidFill>
                  <a:srgbClr val="00FFFF"/>
                </a:solidFill>
                <a:latin typeface="Calibri" panose="020F0502020204030204" pitchFamily="34" charset="0"/>
              </a:rPr>
              <a:t>1</a:t>
            </a:r>
            <a:r>
              <a:rPr lang="en-US" sz="240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has </a:t>
            </a:r>
            <a:r>
              <a:rPr lang="en-US" sz="2400" b="1" dirty="0">
                <a:solidFill>
                  <a:srgbClr val="00FFFF"/>
                </a:solidFill>
                <a:latin typeface="Calibri" panose="020F0502020204030204" pitchFamily="34" charset="0"/>
              </a:rPr>
              <a:t>a duration of about 0.15 s and a frequency of 25–45 Hz. </a:t>
            </a:r>
            <a:endParaRPr lang="en-US" sz="2400" b="1" dirty="0" smtClean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endParaRPr lang="en-US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2400" b="1" baseline="-25000" dirty="0">
                <a:solidFill>
                  <a:schemeClr val="tx2"/>
                </a:solidFill>
                <a:latin typeface="Calibri" panose="020F0502020204030204" pitchFamily="34" charset="0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is soft when the heart rate is low, because the ventricles are well filled with blood and the leaflets of the AV valves float together before systole</a:t>
            </a:r>
            <a:r>
              <a:rPr lang="en-US" sz="24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  <a:endParaRPr lang="en-GB" altLang="en-US" sz="24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5124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2028825"/>
            <a:ext cx="5310188" cy="30003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6598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9140" y="304800"/>
            <a:ext cx="6372225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>
                <a:solidFill>
                  <a:srgbClr val="FAFD00"/>
                </a:solidFill>
                <a:latin typeface="Calibri" panose="020F0502020204030204" pitchFamily="34" charset="0"/>
              </a:rPr>
              <a:t>Heart </a:t>
            </a:r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sounds; S</a:t>
            </a:r>
            <a:r>
              <a:rPr lang="en-GB" altLang="en-US" sz="4400" b="1" baseline="-25000" dirty="0" smtClean="0">
                <a:solidFill>
                  <a:srgbClr val="FAFD00"/>
                </a:solidFill>
                <a:latin typeface="Calibri" panose="020F0502020204030204" pitchFamily="34" charset="0"/>
              </a:rPr>
              <a:t>2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548677" y="72271"/>
            <a:ext cx="3700223" cy="6709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>
              <a:buBlip>
                <a:blip r:embed="rId3"/>
              </a:buBlip>
            </a:pPr>
            <a:r>
              <a:rPr lang="en-GB" altLang="en-US" sz="215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 S</a:t>
            </a:r>
            <a:r>
              <a:rPr lang="en-GB" altLang="en-US" sz="2150" b="1" baseline="-25000" dirty="0" smtClean="0">
                <a:solidFill>
                  <a:srgbClr val="FF5050"/>
                </a:solidFill>
                <a:latin typeface="Calibri" panose="020F0502020204030204" pitchFamily="34" charset="0"/>
              </a:rPr>
              <a:t>2</a:t>
            </a:r>
            <a:r>
              <a:rPr lang="en-US" sz="215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 </a:t>
            </a:r>
            <a:r>
              <a:rPr lang="en-US" sz="2150" b="1" dirty="0">
                <a:solidFill>
                  <a:srgbClr val="FF5050"/>
                </a:solidFill>
                <a:latin typeface="Calibri" panose="020F0502020204030204" pitchFamily="34" charset="0"/>
              </a:rPr>
              <a:t>is </a:t>
            </a:r>
            <a:r>
              <a:rPr lang="en-US" sz="2150" b="1" dirty="0" smtClean="0">
                <a:solidFill>
                  <a:srgbClr val="FF5050"/>
                </a:solidFill>
                <a:latin typeface="Calibri" panose="020F0502020204030204" pitchFamily="34" charset="0"/>
              </a:rPr>
              <a:t>caused </a:t>
            </a:r>
            <a:r>
              <a:rPr lang="en-US" sz="2150" b="1" dirty="0">
                <a:solidFill>
                  <a:srgbClr val="FF5050"/>
                </a:solidFill>
                <a:latin typeface="Calibri" panose="020F0502020204030204" pitchFamily="34" charset="0"/>
              </a:rPr>
              <a:t>by vibrations associated with closure of the aortic and pulmonary valves just after the end of ventricular systole, and at the beginning of the isometric relaxation phase.</a:t>
            </a:r>
          </a:p>
          <a:p>
            <a:pPr>
              <a:buFontTx/>
              <a:buBlip>
                <a:blip r:embed="rId3"/>
              </a:buBlip>
            </a:pPr>
            <a:endParaRPr lang="en-GB" altLang="en-US" sz="2150" b="1" dirty="0" smtClean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GB" altLang="en-US" sz="2150" b="1" dirty="0" smtClean="0">
                <a:solidFill>
                  <a:srgbClr val="FF66FF"/>
                </a:solidFill>
                <a:latin typeface="Calibri" panose="020F0502020204030204" pitchFamily="34" charset="0"/>
              </a:rPr>
              <a:t> S</a:t>
            </a:r>
            <a:r>
              <a:rPr lang="en-GB" altLang="en-US" sz="2150" b="1" baseline="-25000" dirty="0" smtClean="0">
                <a:solidFill>
                  <a:srgbClr val="FF66FF"/>
                </a:solidFill>
                <a:latin typeface="Calibri" panose="020F0502020204030204" pitchFamily="34" charset="0"/>
              </a:rPr>
              <a:t>2</a:t>
            </a:r>
            <a:r>
              <a:rPr lang="en-GB" altLang="en-US" sz="2150" b="1" dirty="0" smtClean="0">
                <a:solidFill>
                  <a:srgbClr val="FF66FF"/>
                </a:solidFill>
                <a:latin typeface="Calibri" panose="020F0502020204030204" pitchFamily="34" charset="0"/>
              </a:rPr>
              <a:t> </a:t>
            </a:r>
            <a:r>
              <a:rPr lang="en-US" sz="2150" b="1" dirty="0">
                <a:solidFill>
                  <a:srgbClr val="FF66FF"/>
                </a:solidFill>
                <a:latin typeface="Calibri" panose="020F0502020204030204" pitchFamily="34" charset="0"/>
              </a:rPr>
              <a:t>is a shorter, </a:t>
            </a:r>
            <a:r>
              <a:rPr lang="en-US" sz="2150" b="1" dirty="0" smtClean="0">
                <a:solidFill>
                  <a:srgbClr val="FF66FF"/>
                </a:solidFill>
                <a:latin typeface="Calibri" panose="020F0502020204030204" pitchFamily="34" charset="0"/>
              </a:rPr>
              <a:t>high-pitched “dup” sound.</a:t>
            </a:r>
            <a:endParaRPr lang="en-US" sz="2150" b="1" dirty="0">
              <a:solidFill>
                <a:srgbClr val="FF66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endParaRPr lang="en-US" altLang="en-US" sz="2150" b="1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altLang="en-US" sz="215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150" b="1" dirty="0">
                <a:solidFill>
                  <a:srgbClr val="00FFFF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2150" b="1" baseline="-25000" dirty="0">
                <a:solidFill>
                  <a:srgbClr val="00FFFF"/>
                </a:solidFill>
                <a:latin typeface="Calibri" panose="020F0502020204030204" pitchFamily="34" charset="0"/>
              </a:rPr>
              <a:t>2 </a:t>
            </a:r>
            <a:r>
              <a:rPr lang="en-US" sz="2150" b="1" dirty="0" smtClean="0">
                <a:solidFill>
                  <a:srgbClr val="00FFFF"/>
                </a:solidFill>
                <a:latin typeface="Calibri" panose="020F0502020204030204" pitchFamily="34" charset="0"/>
              </a:rPr>
              <a:t>lasts </a:t>
            </a:r>
            <a:r>
              <a:rPr lang="en-US" sz="2150" b="1" dirty="0">
                <a:solidFill>
                  <a:srgbClr val="00FFFF"/>
                </a:solidFill>
                <a:latin typeface="Calibri" panose="020F0502020204030204" pitchFamily="34" charset="0"/>
              </a:rPr>
              <a:t>about 0.12 s, with a frequency of 50 Hz. </a:t>
            </a:r>
            <a:endParaRPr lang="en-US" sz="2150" b="1" dirty="0" smtClean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endParaRPr lang="en-US" sz="2150" b="1" dirty="0">
              <a:solidFill>
                <a:srgbClr val="00FFFF"/>
              </a:solidFill>
              <a:latin typeface="Calibri" panose="020F0502020204030204" pitchFamily="34" charset="0"/>
            </a:endParaRPr>
          </a:p>
          <a:p>
            <a:pPr>
              <a:buFontTx/>
              <a:buBlip>
                <a:blip r:embed="rId3"/>
              </a:buBlip>
            </a:pPr>
            <a:r>
              <a:rPr lang="en-US" sz="215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2150" b="1" dirty="0">
                <a:solidFill>
                  <a:srgbClr val="FFFF00"/>
                </a:solidFill>
                <a:latin typeface="Calibri" panose="020F0502020204030204" pitchFamily="34" charset="0"/>
              </a:rPr>
              <a:t>S</a:t>
            </a:r>
            <a:r>
              <a:rPr lang="en-GB" altLang="en-US" sz="2150" b="1" baseline="-25000" dirty="0">
                <a:solidFill>
                  <a:srgbClr val="FFFF00"/>
                </a:solidFill>
                <a:latin typeface="Calibri" panose="020F0502020204030204" pitchFamily="34" charset="0"/>
              </a:rPr>
              <a:t>2 </a:t>
            </a:r>
            <a:r>
              <a:rPr lang="en-US" sz="215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  <a:r>
              <a:rPr lang="en-US" sz="2150" b="1" dirty="0">
                <a:solidFill>
                  <a:srgbClr val="FFFF00"/>
                </a:solidFill>
                <a:latin typeface="Calibri" panose="020F0502020204030204" pitchFamily="34" charset="0"/>
              </a:rPr>
              <a:t>is loud and sharp when the diastolic pressure in the aorta or pulmonary artery is elevated, causing the respective valves to shut briskly at the end of systole</a:t>
            </a:r>
            <a:r>
              <a:rPr lang="en-US" sz="215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.</a:t>
            </a:r>
            <a:endParaRPr lang="en-GB" altLang="en-US" sz="2150" b="1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51" name="Picture 4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52677"/>
            <a:ext cx="6372225" cy="36004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578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ChangeArrowheads="1"/>
          </p:cNvSpPr>
          <p:nvPr/>
        </p:nvSpPr>
        <p:spPr bwMode="auto">
          <a:xfrm>
            <a:off x="304800" y="1912938"/>
            <a:ext cx="9601200" cy="4683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n"/>
              <a:defRPr/>
            </a:pPr>
            <a:endParaRPr lang="en-US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9140" y="76200"/>
            <a:ext cx="10197860" cy="76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>
            <a:lvl1pPr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folHlink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GB" altLang="en-US" sz="4400" b="1" dirty="0" smtClean="0">
                <a:solidFill>
                  <a:srgbClr val="FAFD00"/>
                </a:solidFill>
                <a:latin typeface="Calibri" panose="020F0502020204030204" pitchFamily="34" charset="0"/>
              </a:rPr>
              <a:t>Physiological splitting of S</a:t>
            </a:r>
            <a:r>
              <a:rPr lang="en-GB" altLang="en-US" sz="4400" b="1" baseline="-25000" dirty="0" smtClean="0">
                <a:solidFill>
                  <a:srgbClr val="FAFD00"/>
                </a:solidFill>
                <a:latin typeface="Calibri" panose="020F0502020204030204" pitchFamily="34" charset="0"/>
              </a:rPr>
              <a:t>2</a:t>
            </a:r>
            <a:endParaRPr lang="en-GB" altLang="en-US" sz="4400" b="1" baseline="-25000" dirty="0">
              <a:solidFill>
                <a:srgbClr val="FAFD00"/>
              </a:solidFill>
              <a:latin typeface="Calibri" panose="020F0502020204030204" pitchFamily="34" charset="0"/>
            </a:endParaRPr>
          </a:p>
        </p:txBody>
      </p:sp>
      <p:pic>
        <p:nvPicPr>
          <p:cNvPr id="819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914400"/>
            <a:ext cx="4529138" cy="287178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15100" y="990600"/>
            <a:ext cx="36576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During inspiration, the aortic </a:t>
            </a:r>
            <a:r>
              <a:rPr lang="en-US" sz="21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valve closes before </a:t>
            </a:r>
            <a:r>
              <a:rPr lang="en-US" sz="21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pulmonary valve </a:t>
            </a:r>
            <a:r>
              <a:rPr lang="en-US" sz="2100" b="1" dirty="0" smtClean="0">
                <a:solidFill>
                  <a:srgbClr val="00FFFF"/>
                </a:solidFill>
                <a:latin typeface="Calibri"/>
                <a:cs typeface="Calibri"/>
              </a:rPr>
              <a:t>→ </a:t>
            </a:r>
            <a:r>
              <a:rPr lang="en-US" sz="21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reduplication (physiologic </a:t>
            </a:r>
            <a:r>
              <a:rPr lang="en-US" sz="2100" b="1" dirty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splitting of </a:t>
            </a:r>
            <a:r>
              <a:rPr lang="en-US" sz="21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100" b="1" baseline="-25000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1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1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endParaRPr lang="en-US" sz="21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21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21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increased venous return to the right side of the heart delays </a:t>
            </a:r>
            <a:r>
              <a:rPr lang="en-US" sz="21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closure </a:t>
            </a:r>
            <a:r>
              <a:rPr lang="en-US" sz="21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of the </a:t>
            </a:r>
            <a:r>
              <a:rPr lang="en-US" sz="21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pulmonary valve. The </a:t>
            </a:r>
            <a:r>
              <a:rPr lang="en-US" sz="21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right ventricle has more blood than usual to </a:t>
            </a:r>
            <a:r>
              <a:rPr lang="en-US" sz="21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eject and </a:t>
            </a:r>
            <a:r>
              <a:rPr lang="en-US" sz="21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it </a:t>
            </a:r>
            <a:r>
              <a:rPr lang="en-US" sz="21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thus takes </a:t>
            </a:r>
            <a:r>
              <a:rPr lang="en-US" sz="2100" b="1" dirty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more </a:t>
            </a:r>
            <a:r>
              <a:rPr lang="en-US" sz="2100" b="1" dirty="0" smtClean="0">
                <a:solidFill>
                  <a:srgbClr val="00FF00"/>
                </a:solidFill>
                <a:latin typeface="Calibri" pitchFamily="34" charset="0"/>
                <a:cs typeface="Calibri" pitchFamily="34" charset="0"/>
              </a:rPr>
              <a:t>time.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endParaRPr lang="en-US" sz="21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sz="21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 splitting of the second heart sound is normally seen during expiration.</a:t>
            </a:r>
            <a:endParaRPr lang="en-GB" altLang="en-US" sz="2100" b="1" dirty="0">
              <a:solidFill>
                <a:schemeClr val="tx2"/>
              </a:solidFill>
              <a:latin typeface="Calibri" panose="020F0502020204030204" pitchFamily="34" charset="0"/>
              <a:cs typeface="Calibri" pitchFamily="34" charset="0"/>
            </a:endParaRPr>
          </a:p>
          <a:p>
            <a:pPr eaLnBrk="1" hangingPunct="1"/>
            <a:endParaRPr lang="en-US" sz="2100" b="1" dirty="0">
              <a:solidFill>
                <a:srgbClr val="00FF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 descr="Image result for physiological splitting of s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4057650"/>
            <a:ext cx="4529138" cy="2495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649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ue Diagonal">
  <a:themeElements>
    <a:clrScheme name="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ue Diagonal">
  <a:themeElements>
    <a:clrScheme name="1_Blue Diagonal 1">
      <a:dk1>
        <a:srgbClr val="000000"/>
      </a:dk1>
      <a:lt1>
        <a:srgbClr val="FFFFFF"/>
      </a:lt1>
      <a:dk2>
        <a:srgbClr val="0066FF"/>
      </a:dk2>
      <a:lt2>
        <a:srgbClr val="FFFF00"/>
      </a:lt2>
      <a:accent1>
        <a:srgbClr val="00CCCC"/>
      </a:accent1>
      <a:accent2>
        <a:srgbClr val="FF33CC"/>
      </a:accent2>
      <a:accent3>
        <a:srgbClr val="AAB8FF"/>
      </a:accent3>
      <a:accent4>
        <a:srgbClr val="DADADA"/>
      </a:accent4>
      <a:accent5>
        <a:srgbClr val="AAE2E2"/>
      </a:accent5>
      <a:accent6>
        <a:srgbClr val="E72DB9"/>
      </a:accent6>
      <a:hlink>
        <a:srgbClr val="FF0033"/>
      </a:hlink>
      <a:folHlink>
        <a:srgbClr val="3366FF"/>
      </a:folHlink>
    </a:clrScheme>
    <a:fontScheme name="1_Blue Diagona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folHlink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lue Diagonal 1">
        <a:dk1>
          <a:srgbClr val="000000"/>
        </a:dk1>
        <a:lt1>
          <a:srgbClr val="FFFFFF"/>
        </a:lt1>
        <a:dk2>
          <a:srgbClr val="0066FF"/>
        </a:dk2>
        <a:lt2>
          <a:srgbClr val="FFFF00"/>
        </a:lt2>
        <a:accent1>
          <a:srgbClr val="00CCCC"/>
        </a:accent1>
        <a:accent2>
          <a:srgbClr val="FF33CC"/>
        </a:accent2>
        <a:accent3>
          <a:srgbClr val="AAB8FF"/>
        </a:accent3>
        <a:accent4>
          <a:srgbClr val="DADADA"/>
        </a:accent4>
        <a:accent5>
          <a:srgbClr val="AAE2E2"/>
        </a:accent5>
        <a:accent6>
          <a:srgbClr val="E72DB9"/>
        </a:accent6>
        <a:hlink>
          <a:srgbClr val="FF0033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ue Diagonal 2">
        <a:dk1>
          <a:srgbClr val="000000"/>
        </a:dk1>
        <a:lt1>
          <a:srgbClr val="9999FF"/>
        </a:lt1>
        <a:dk2>
          <a:srgbClr val="6600FF"/>
        </a:dk2>
        <a:lt2>
          <a:srgbClr val="FFFFFF"/>
        </a:lt2>
        <a:accent1>
          <a:srgbClr val="CCCCFF"/>
        </a:accent1>
        <a:accent2>
          <a:srgbClr val="FF99FF"/>
        </a:accent2>
        <a:accent3>
          <a:srgbClr val="CACAFF"/>
        </a:accent3>
        <a:accent4>
          <a:srgbClr val="000000"/>
        </a:accent4>
        <a:accent5>
          <a:srgbClr val="E2E2FF"/>
        </a:accent5>
        <a:accent6>
          <a:srgbClr val="E78AE7"/>
        </a:accent6>
        <a:hlink>
          <a:srgbClr val="00CC66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Diagonal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ue Diagonal 4">
        <a:dk1>
          <a:srgbClr val="000000"/>
        </a:dk1>
        <a:lt1>
          <a:srgbClr val="FFFFFF"/>
        </a:lt1>
        <a:dk2>
          <a:srgbClr val="990066"/>
        </a:dk2>
        <a:lt2>
          <a:srgbClr val="FFFF00"/>
        </a:lt2>
        <a:accent1>
          <a:srgbClr val="996633"/>
        </a:accent1>
        <a:accent2>
          <a:srgbClr val="CC6600"/>
        </a:accent2>
        <a:accent3>
          <a:srgbClr val="CAAAB8"/>
        </a:accent3>
        <a:accent4>
          <a:srgbClr val="DADADA"/>
        </a:accent4>
        <a:accent5>
          <a:srgbClr val="CAB8AD"/>
        </a:accent5>
        <a:accent6>
          <a:srgbClr val="B95C00"/>
        </a:accent6>
        <a:hlink>
          <a:srgbClr val="999933"/>
        </a:hlink>
        <a:folHlink>
          <a:srgbClr val="CC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Designs\Blue Diagonal.pot</Template>
  <TotalTime>13462</TotalTime>
  <Words>2681</Words>
  <Application>Microsoft Office PowerPoint</Application>
  <PresentationFormat>35mm Slides</PresentationFormat>
  <Paragraphs>422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Blue Diagonal</vt:lpstr>
      <vt:lpstr>1_Blue Diagonal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PHYSIOLOGY</dc:title>
  <dc:creator>Authorized User</dc:creator>
  <cp:lastModifiedBy>Dell</cp:lastModifiedBy>
  <cp:revision>457</cp:revision>
  <cp:lastPrinted>1999-02-22T15:28:22Z</cp:lastPrinted>
  <dcterms:created xsi:type="dcterms:W3CDTF">1997-10-10T11:48:30Z</dcterms:created>
  <dcterms:modified xsi:type="dcterms:W3CDTF">2017-03-02T20:25:38Z</dcterms:modified>
</cp:coreProperties>
</file>