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</p:sldMasterIdLst>
  <p:notesMasterIdLst>
    <p:notesMasterId r:id="rId47"/>
  </p:notesMasterIdLst>
  <p:handoutMasterIdLst>
    <p:handoutMasterId r:id="rId48"/>
  </p:handoutMasterIdLst>
  <p:sldIdLst>
    <p:sldId id="480" r:id="rId3"/>
    <p:sldId id="1610" r:id="rId4"/>
    <p:sldId id="1751" r:id="rId5"/>
    <p:sldId id="1651" r:id="rId6"/>
    <p:sldId id="1652" r:id="rId7"/>
    <p:sldId id="1703" r:id="rId8"/>
    <p:sldId id="1707" r:id="rId9"/>
    <p:sldId id="1706" r:id="rId10"/>
    <p:sldId id="1708" r:id="rId11"/>
    <p:sldId id="1656" r:id="rId12"/>
    <p:sldId id="1657" r:id="rId13"/>
    <p:sldId id="1658" r:id="rId14"/>
    <p:sldId id="1660" r:id="rId15"/>
    <p:sldId id="1753" r:id="rId16"/>
    <p:sldId id="1775" r:id="rId17"/>
    <p:sldId id="1776" r:id="rId18"/>
    <p:sldId id="1710" r:id="rId19"/>
    <p:sldId id="1692" r:id="rId20"/>
    <p:sldId id="1754" r:id="rId21"/>
    <p:sldId id="1693" r:id="rId22"/>
    <p:sldId id="1778" r:id="rId23"/>
    <p:sldId id="1694" r:id="rId24"/>
    <p:sldId id="1711" r:id="rId25"/>
    <p:sldId id="1757" r:id="rId26"/>
    <p:sldId id="1713" r:id="rId27"/>
    <p:sldId id="1714" r:id="rId28"/>
    <p:sldId id="1669" r:id="rId29"/>
    <p:sldId id="1729" r:id="rId30"/>
    <p:sldId id="1758" r:id="rId31"/>
    <p:sldId id="1672" r:id="rId32"/>
    <p:sldId id="1674" r:id="rId33"/>
    <p:sldId id="1760" r:id="rId34"/>
    <p:sldId id="1715" r:id="rId35"/>
    <p:sldId id="1771" r:id="rId36"/>
    <p:sldId id="1678" r:id="rId37"/>
    <p:sldId id="1765" r:id="rId38"/>
    <p:sldId id="1709" r:id="rId39"/>
    <p:sldId id="1684" r:id="rId40"/>
    <p:sldId id="1766" r:id="rId41"/>
    <p:sldId id="1782" r:id="rId42"/>
    <p:sldId id="1767" r:id="rId43"/>
    <p:sldId id="1768" r:id="rId44"/>
    <p:sldId id="1774" r:id="rId45"/>
    <p:sldId id="1777" r:id="rId46"/>
  </p:sldIdLst>
  <p:sldSz cx="10287000" cy="6858000" type="35mm"/>
  <p:notesSz cx="6856413" cy="923448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6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CC"/>
    <a:srgbClr val="00FFFF"/>
    <a:srgbClr val="006600"/>
    <a:srgbClr val="FF9933"/>
    <a:srgbClr val="FF0066"/>
    <a:srgbClr val="9966FF"/>
    <a:srgbClr val="CC66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63" autoAdjust="0"/>
    <p:restoredTop sz="96241" autoAdjust="0"/>
  </p:normalViewPr>
  <p:slideViewPr>
    <p:cSldViewPr>
      <p:cViewPr>
        <p:scale>
          <a:sx n="60" d="100"/>
          <a:sy n="60" d="100"/>
        </p:scale>
        <p:origin x="-144" y="-288"/>
      </p:cViewPr>
      <p:guideLst>
        <p:guide orient="horz" pos="2256"/>
        <p:guide pos="3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"/>
    </p:cViewPr>
  </p:sorterViewPr>
  <p:notesViewPr>
    <p:cSldViewPr>
      <p:cViewPr varScale="1">
        <p:scale>
          <a:sx n="42" d="100"/>
          <a:sy n="42" d="100"/>
        </p:scale>
        <p:origin x="-1338" y="-81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870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5" y="-33338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-33338"/>
            <a:ext cx="2973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8038" y="660400"/>
            <a:ext cx="5238750" cy="349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8785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175" y="8807450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07450"/>
            <a:ext cx="2973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76C5BDD-D5DC-4D7B-BF95-148DA08B4895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92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86A8272A-F504-4A90-9B06-64A7C6A514B1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6955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9FAE71AB-04B6-440B-B9C2-14FDD44AE45E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655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3746A9C-41E6-4EFC-B3CF-D90970C09BA7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4463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9AFA72B1-B930-438B-AFE2-76FCE723BDA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9089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8E4B3F46-2B70-48A5-94C9-CB5DC5B6DFD2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9490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5BDD-D5DC-4D7B-BF95-148DA08B4895}" type="slidenum">
              <a:rPr lang="ar-BH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178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8E4B3F46-2B70-48A5-94C9-CB5DC5B6DFD2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9490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8E4B3F46-2B70-48A5-94C9-CB5DC5B6DFD2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9490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F43ABE7-8DF9-448A-826D-28D16B1663CB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4854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3019C4F-71CE-4371-ACE0-E0378AC5C4F5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1348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3019C4F-71CE-4371-ACE0-E0378AC5C4F5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826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88074D3-38D4-4607-A9E7-1EF26C1666F9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1106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2099590-CA4E-40E6-813F-64DC0440BB87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5075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2099590-CA4E-40E6-813F-64DC0440BB87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1961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D3FEF63-9BD1-424E-85FA-E0996E978B5E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0413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9BFA4ED-9F10-462E-B63B-6D73EAA195E7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215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9BFA4ED-9F10-462E-B63B-6D73EAA195E7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016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E23DE68-1760-4DA1-959A-A0658F0D0B6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9725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33B9A67-3D95-451F-BC35-3C2330B61542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7566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1BAFE8A-6F6C-47F2-97F7-AD1506376473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91289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803B3FEE-15B3-4384-90FD-FF01A396C9DE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58010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803B3FEE-15B3-4384-90FD-FF01A396C9DE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222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88074D3-38D4-4607-A9E7-1EF26C1666F9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10046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68391DE-CD52-48CA-8845-7BC5375BA27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4833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9065FFB-1AF6-42EB-A879-C8B17F28FC8C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8614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9065FFB-1AF6-42EB-A879-C8B17F28FC8C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46851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3DAA492-CE29-43FB-8E1A-B3CE3E98B307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45591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4027E1A-0308-4C51-A7EC-22BE451ED12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34419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8515E89-7E19-4570-9D9D-C4D1DD3FE4BF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53186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8515E89-7E19-4570-9D9D-C4D1DD3FE4BF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22878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B989DBD-6579-4AB4-8C4B-2E0B4658BDE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14899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E89216D-42B5-4D43-BB61-AC313D11C752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6735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E89216D-42B5-4D43-BB61-AC313D11C752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814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7574B69-B5D8-42CB-B7D2-7BFED976E712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99391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E89216D-42B5-4D43-BB61-AC313D11C752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33200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E89216D-42B5-4D43-BB61-AC313D11C752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33200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E89216D-42B5-4D43-BB61-AC313D11C752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2645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E89216D-42B5-4D43-BB61-AC313D11C752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45964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E89216D-42B5-4D43-BB61-AC313D11C752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44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4596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C8557AF-0A2A-4B10-84AC-5316A84F64D6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988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4ABDC68-6547-44F3-86D2-C8D90FD60ACF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075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A6C1DAB-848F-4BE2-95FA-4C9317339006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7455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9BF3CA20-A4DF-4947-AFA3-AE905114C39F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0980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97EE226-3618-4563-AB3E-8A770E2EF903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12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143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2819400"/>
            <a:ext cx="72009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33BDC-7C15-49BA-AFD3-EE9DD0A92ED9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5562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0671A-CD13-4042-B7E0-655B9F4EC131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8480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228600"/>
            <a:ext cx="218598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64055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7DA70-3887-4532-9B5D-D37E18A8AEB1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6596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6128D-7AD7-4074-AA70-BDEF4DD01D7F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53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3CD33-2A44-43B3-BA3D-F829DCC8964E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467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4BC96-645C-4CA4-93EA-C4F3BDA43F9A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473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8760E-12C8-4FAC-86A6-64A8E5513776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83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EF615-E272-418C-94DD-CE34E80BF446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570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43B10-DA3F-4927-AD97-ADB479FB5C28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256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461E1-8721-426B-992F-640B011A1110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59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F07F8-2B48-4D4C-9DD9-0BF6A9B0DFF2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84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508DF-5DB8-4A3A-A071-E40B4F2C8AF4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12543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BA03F-A920-4217-9C54-258ABDCC7DA6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832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66CF5-74BA-4380-B8FD-278736BD11F4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712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78B14-D8D7-4513-9776-7E3D0C13B1F9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88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7082E-5BC9-4F58-8596-962F7C417D38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3956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E35B0-C53E-462C-8AC2-A1D86800AC91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7007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4F138-5E87-474A-8DF0-418ED84EC9E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7651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87B5C-3203-4861-A350-5C0FCE06E4D2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0874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79E11-3747-40A8-854A-AC49DE147689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4768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EE0AA-0AB0-4D73-A5AB-A170CDAC82B0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2810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FB4C7-1066-4A1D-8587-945FF3FA6ACB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1508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000000"/>
            </a:gs>
            <a:gs pos="98000">
              <a:srgbClr val="0000CC"/>
            </a:gs>
            <a:gs pos="73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D294F81-0104-478A-83FD-D9704FDF852E}" type="slidenum">
              <a:rPr lang="ar-BH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000000"/>
            </a:gs>
            <a:gs pos="98000">
              <a:srgbClr val="0000CC"/>
            </a:gs>
            <a:gs pos="73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7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7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7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03D1AD8-0846-4C51-B3AB-7B85024DE9DC}" type="slidenum">
              <a:rPr lang="ar-BH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0" y="1295400"/>
            <a:ext cx="10287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60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Cardiovascular Block</a:t>
            </a:r>
            <a:r>
              <a:rPr lang="en-US" sz="5400" b="1" i="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i="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400" b="1" i="0" dirty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i="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500" b="1" i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Physiology</a:t>
            </a:r>
            <a:r>
              <a:rPr lang="en-US" sz="5400" b="1" i="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i="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400" b="1" i="0" dirty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i="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000" b="1" i="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</a:rPr>
              <a:t>Cardiac Arrhythmias</a:t>
            </a:r>
          </a:p>
        </p:txBody>
      </p:sp>
      <p:pic>
        <p:nvPicPr>
          <p:cNvPr id="8" name="Picture 7" descr="https://www.amazing-animations.com/animations/heart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152400"/>
            <a:ext cx="809625" cy="115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634" name="Rectangle 2"/>
          <p:cNvSpPr>
            <a:spLocks noChangeArrowheads="1"/>
          </p:cNvSpPr>
          <p:nvPr/>
        </p:nvSpPr>
        <p:spPr bwMode="auto">
          <a:xfrm>
            <a:off x="0" y="457200"/>
            <a:ext cx="1028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4000" b="1" i="0" dirty="0">
                <a:solidFill>
                  <a:schemeClr val="tx2"/>
                </a:solidFill>
                <a:latin typeface="Calibri" panose="020F0502020204030204" pitchFamily="34" charset="0"/>
              </a:rPr>
              <a:t>Mechanisms of arrhythmias </a:t>
            </a:r>
            <a:br>
              <a:rPr lang="en-US" sz="4000" b="1" i="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4000" b="1" i="0" dirty="0">
                <a:solidFill>
                  <a:schemeClr val="tx2"/>
                </a:solidFill>
                <a:latin typeface="Calibri" panose="020F0502020204030204" pitchFamily="34" charset="0"/>
              </a:rPr>
              <a:t>due to alterations or </a:t>
            </a:r>
            <a:r>
              <a:rPr lang="en-US" sz="4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disturbances</a:t>
            </a:r>
          </a:p>
          <a:p>
            <a:pPr>
              <a:defRPr/>
            </a:pPr>
            <a:r>
              <a:rPr lang="en-US" sz="4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of </a:t>
            </a:r>
            <a:r>
              <a:rPr lang="en-US" sz="4000" b="1" i="0" dirty="0">
                <a:solidFill>
                  <a:schemeClr val="tx2"/>
                </a:solidFill>
                <a:latin typeface="Calibri" panose="020F0502020204030204" pitchFamily="34" charset="0"/>
              </a:rPr>
              <a:t>impulse </a:t>
            </a:r>
            <a:r>
              <a:rPr lang="en-US" sz="4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formation</a:t>
            </a:r>
            <a:endParaRPr lang="en-US" sz="40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757635" name="Rectangle 3"/>
          <p:cNvSpPr>
            <a:spLocks noChangeArrowheads="1"/>
          </p:cNvSpPr>
          <p:nvPr/>
        </p:nvSpPr>
        <p:spPr bwMode="auto">
          <a:xfrm>
            <a:off x="190500" y="2438400"/>
            <a:ext cx="982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Enhanced automaticity.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 i="0" dirty="0" smtClean="0">
                <a:solidFill>
                  <a:srgbClr val="00FF00"/>
                </a:solidFill>
                <a:latin typeface="Calibri" panose="020F0502020204030204" pitchFamily="34" charset="0"/>
              </a:rPr>
              <a:t>Triggered </a:t>
            </a:r>
            <a:r>
              <a:rPr lang="en-US" sz="2800" b="1" i="0" dirty="0">
                <a:solidFill>
                  <a:srgbClr val="00FF00"/>
                </a:solidFill>
                <a:latin typeface="Calibri" panose="020F0502020204030204" pitchFamily="34" charset="0"/>
              </a:rPr>
              <a:t>activity</a:t>
            </a:r>
            <a:r>
              <a:rPr lang="en-US" sz="2800" b="1" i="0" dirty="0" smtClean="0">
                <a:solidFill>
                  <a:srgbClr val="00FF0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 i="0" dirty="0">
                <a:solidFill>
                  <a:srgbClr val="FFC000"/>
                </a:solidFill>
                <a:latin typeface="Calibri" panose="020F0502020204030204" pitchFamily="34" charset="0"/>
              </a:rPr>
              <a:t>Reentrant circuits (circus movement</a:t>
            </a:r>
            <a:r>
              <a:rPr lang="en-US" sz="2800" b="1" i="0" dirty="0" smtClean="0">
                <a:solidFill>
                  <a:srgbClr val="FFC000"/>
                </a:solidFill>
                <a:latin typeface="Calibri" panose="020F0502020204030204" pitchFamily="34" charset="0"/>
              </a:rPr>
              <a:t>).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/>
            </a:pPr>
            <a:endParaRPr lang="en-US" sz="2800" b="1" i="0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/>
            </a:pPr>
            <a:endParaRPr lang="en-US" sz="2800" b="1" i="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 i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Arrhythmias due to reentrant </a:t>
            </a:r>
            <a:r>
              <a:rPr lang="en-US" sz="28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circuits (circus movement</a:t>
            </a:r>
            <a:r>
              <a:rPr lang="en-US" sz="2800" b="1" i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) can also be considered as </a:t>
            </a:r>
            <a:r>
              <a:rPr lang="en-US" sz="2800" b="1" i="0" dirty="0">
                <a:solidFill>
                  <a:schemeClr val="tx2"/>
                </a:solidFill>
                <a:latin typeface="Calibri" panose="020F0502020204030204" pitchFamily="34" charset="0"/>
              </a:rPr>
              <a:t>arrhythmias </a:t>
            </a:r>
            <a:r>
              <a:rPr lang="en-US" sz="28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due </a:t>
            </a:r>
            <a:r>
              <a:rPr lang="en-US" sz="2800" b="1" i="0" dirty="0">
                <a:solidFill>
                  <a:schemeClr val="tx2"/>
                </a:solidFill>
                <a:latin typeface="Calibri" panose="020F0502020204030204" pitchFamily="34" charset="0"/>
              </a:rPr>
              <a:t>to </a:t>
            </a:r>
            <a:r>
              <a:rPr lang="en-US" sz="28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disturbances of </a:t>
            </a:r>
            <a:r>
              <a:rPr lang="en-US" sz="2800" b="1" i="0" dirty="0">
                <a:solidFill>
                  <a:schemeClr val="tx2"/>
                </a:solidFill>
                <a:latin typeface="Calibri" panose="020F0502020204030204" pitchFamily="34" charset="0"/>
              </a:rPr>
              <a:t>impulse </a:t>
            </a:r>
            <a:r>
              <a:rPr lang="en-US" sz="28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conduction.</a:t>
            </a:r>
            <a:endParaRPr lang="en-US" sz="28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l">
              <a:spcBef>
                <a:spcPct val="20000"/>
              </a:spcBef>
              <a:buClr>
                <a:schemeClr val="tx2"/>
              </a:buClr>
              <a:defRPr/>
            </a:pPr>
            <a:endParaRPr lang="en-US" sz="2800" b="1" i="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5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682" name="Rectangle 2"/>
          <p:cNvSpPr>
            <a:spLocks noChangeArrowheads="1"/>
          </p:cNvSpPr>
          <p:nvPr/>
        </p:nvSpPr>
        <p:spPr bwMode="auto">
          <a:xfrm>
            <a:off x="0" y="838200"/>
            <a:ext cx="1028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1. Enhanced automaticity</a:t>
            </a:r>
          </a:p>
        </p:txBody>
      </p:sp>
      <p:sp>
        <p:nvSpPr>
          <p:cNvPr id="2759683" name="Rectangle 3"/>
          <p:cNvSpPr>
            <a:spLocks noChangeArrowheads="1"/>
          </p:cNvSpPr>
          <p:nvPr/>
        </p:nvSpPr>
        <p:spPr bwMode="auto">
          <a:xfrm>
            <a:off x="419100" y="2438400"/>
            <a:ext cx="967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buFontTx/>
              <a:buBlip>
                <a:blip r:embed="rId3"/>
              </a:buBlip>
              <a:defRPr/>
            </a:pPr>
            <a:r>
              <a:rPr lang="en-US" sz="30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Enhanced automaticity is defined as </a:t>
            </a:r>
            <a:r>
              <a:rPr lang="en-US" sz="3000" b="1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an inappropriate increase in the rate of discharge</a:t>
            </a:r>
            <a:r>
              <a:rPr lang="en-US" sz="30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of a tissue having physiological pacemaker properties (i.e., sinus node, </a:t>
            </a:r>
            <a:r>
              <a:rPr lang="en-US" sz="3000" b="1" i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atrioventricular</a:t>
            </a:r>
            <a:r>
              <a:rPr lang="en-US" sz="30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node or Purkinje fibers).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ChangeArrowheads="1"/>
          </p:cNvSpPr>
          <p:nvPr/>
        </p:nvSpPr>
        <p:spPr bwMode="auto">
          <a:xfrm>
            <a:off x="0" y="838200"/>
            <a:ext cx="1028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2. Triggered activity</a:t>
            </a:r>
          </a:p>
        </p:txBody>
      </p:sp>
      <p:sp>
        <p:nvSpPr>
          <p:cNvPr id="2761731" name="Rectangle 3"/>
          <p:cNvSpPr>
            <a:spLocks noChangeArrowheads="1"/>
          </p:cNvSpPr>
          <p:nvPr/>
        </p:nvSpPr>
        <p:spPr bwMode="auto">
          <a:xfrm>
            <a:off x="419100" y="2438400"/>
            <a:ext cx="952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buFontTx/>
              <a:buBlip>
                <a:blip r:embed="rId3"/>
              </a:buBlip>
              <a:defRPr/>
            </a:pPr>
            <a:r>
              <a:rPr lang="en-US" sz="30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 term triggered activity is used to define the </a:t>
            </a:r>
            <a:r>
              <a:rPr lang="en-US" sz="3000" b="1" i="0" dirty="0">
                <a:solidFill>
                  <a:schemeClr val="accent2"/>
                </a:solidFill>
                <a:latin typeface="Calibri" panose="020F0502020204030204" pitchFamily="34" charset="0"/>
              </a:rPr>
              <a:t>appearance of automaticity</a:t>
            </a:r>
            <a:r>
              <a:rPr lang="en-US" sz="3000" b="1" i="0" dirty="0">
                <a:solidFill>
                  <a:srgbClr val="66FFFF"/>
                </a:solidFill>
                <a:latin typeface="Calibri" panose="020F0502020204030204" pitchFamily="34" charset="0"/>
              </a:rPr>
              <a:t> </a:t>
            </a:r>
            <a:r>
              <a:rPr lang="en-US" sz="30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as a result of external stimulation, and may arise in tissues that do not demonstrate physiological automaticity.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26" name="Rectangle 2"/>
          <p:cNvSpPr>
            <a:spLocks noChangeArrowheads="1"/>
          </p:cNvSpPr>
          <p:nvPr/>
        </p:nvSpPr>
        <p:spPr bwMode="auto">
          <a:xfrm>
            <a:off x="0" y="762000"/>
            <a:ext cx="1028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3. Re-entry </a:t>
            </a:r>
            <a:br>
              <a:rPr 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(Lewis circus movement)</a:t>
            </a:r>
          </a:p>
        </p:txBody>
      </p:sp>
      <p:sp>
        <p:nvSpPr>
          <p:cNvPr id="2765827" name="Rectangle 3"/>
          <p:cNvSpPr>
            <a:spLocks noChangeArrowheads="1"/>
          </p:cNvSpPr>
          <p:nvPr/>
        </p:nvSpPr>
        <p:spPr bwMode="auto">
          <a:xfrm>
            <a:off x="266700" y="2438400"/>
            <a:ext cx="982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GB" sz="3000" b="1" i="0" dirty="0">
                <a:solidFill>
                  <a:srgbClr val="00FFFF"/>
                </a:solidFill>
                <a:latin typeface="Calibri" panose="020F0502020204030204" pitchFamily="34" charset="0"/>
              </a:rPr>
              <a:t>Re-entry (</a:t>
            </a:r>
            <a:r>
              <a:rPr lang="en-GB" sz="3000" b="1" i="0" dirty="0" err="1">
                <a:solidFill>
                  <a:srgbClr val="00FFFF"/>
                </a:solidFill>
                <a:latin typeface="Calibri" panose="020F0502020204030204" pitchFamily="34" charset="0"/>
              </a:rPr>
              <a:t>reentry</a:t>
            </a:r>
            <a:r>
              <a:rPr lang="en-GB" sz="3000" b="1" i="0" dirty="0">
                <a:solidFill>
                  <a:srgbClr val="00FFFF"/>
                </a:solidFill>
                <a:latin typeface="Calibri" panose="020F0502020204030204" pitchFamily="34" charset="0"/>
              </a:rPr>
              <a:t>):  Re-entry occurs when a cardiac impulse re-excites some region of the heart through which the impulse has already passed in that heart beat.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GB" sz="3000" b="1" i="0" dirty="0">
                <a:solidFill>
                  <a:srgbClr val="00FF00"/>
                </a:solidFill>
                <a:latin typeface="Calibri" panose="020F0502020204030204" pitchFamily="34" charset="0"/>
              </a:rPr>
              <a:t>Unidirectional or partial conduction block</a:t>
            </a:r>
            <a:r>
              <a:rPr lang="en-GB" sz="30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is required to initiate re-entry. 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GB" sz="3000" b="1" i="0" dirty="0">
                <a:solidFill>
                  <a:srgbClr val="FF9933"/>
                </a:solidFill>
                <a:latin typeface="Calibri" panose="020F0502020204030204" pitchFamily="34" charset="0"/>
              </a:rPr>
              <a:t>Once started re-entry may generate a </a:t>
            </a:r>
            <a:r>
              <a:rPr lang="en-GB" sz="3000" b="1" i="0" dirty="0" smtClean="0">
                <a:solidFill>
                  <a:srgbClr val="FF9933"/>
                </a:solidFill>
                <a:latin typeface="Calibri" panose="020F0502020204030204" pitchFamily="34" charset="0"/>
              </a:rPr>
              <a:t>self-initiating </a:t>
            </a:r>
            <a:r>
              <a:rPr lang="en-GB" sz="3000" b="1" i="0" dirty="0">
                <a:solidFill>
                  <a:srgbClr val="FF9933"/>
                </a:solidFill>
                <a:latin typeface="Calibri" panose="020F0502020204030204" pitchFamily="34" charset="0"/>
              </a:rPr>
              <a:t>and </a:t>
            </a:r>
            <a:r>
              <a:rPr lang="en-GB" sz="3000" b="1" i="0" dirty="0" smtClean="0">
                <a:solidFill>
                  <a:srgbClr val="FF9933"/>
                </a:solidFill>
                <a:latin typeface="Calibri" panose="020F0502020204030204" pitchFamily="34" charset="0"/>
              </a:rPr>
              <a:t>self-sustaining </a:t>
            </a:r>
            <a:r>
              <a:rPr lang="en-GB" sz="3000" b="1" i="0" dirty="0">
                <a:solidFill>
                  <a:srgbClr val="FF9933"/>
                </a:solidFill>
                <a:latin typeface="Calibri" panose="020F0502020204030204" pitchFamily="34" charset="0"/>
              </a:rPr>
              <a:t>AP that propagates as a wave around the heart</a:t>
            </a:r>
            <a:r>
              <a:rPr lang="en-US" sz="3000" b="1" i="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7000" cy="685800"/>
          </a:xfrm>
        </p:spPr>
        <p:txBody>
          <a:bodyPr/>
          <a:lstStyle/>
          <a:p>
            <a:r>
              <a:rPr lang="en-GB" altLang="en-US" sz="4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3. Re-entry by unidirectional block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3799344"/>
            <a:ext cx="9829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 typeface="Wingdings" pitchFamily="2" charset="2"/>
              <a:buChar char="q"/>
            </a:pP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Depolarization of a ring of cardiac tissue. </a:t>
            </a:r>
            <a:endParaRPr lang="en-US" altLang="en-US" sz="2400" b="1" i="0" dirty="0" smtClean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marL="342900" indent="-342900" algn="just" eaLnBrk="1" hangingPunct="1">
              <a:buFont typeface="Wingdings" pitchFamily="2" charset="2"/>
              <a:buChar char="q"/>
            </a:pPr>
            <a:r>
              <a:rPr lang="en-US" altLang="en-US" sz="24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Normally</a:t>
            </a: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, the impulse spreads in both directions in the </a:t>
            </a:r>
            <a:r>
              <a:rPr lang="en-US" altLang="en-US" sz="24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ring and </a:t>
            </a: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the tissue immediately behind each branch of the impulse </a:t>
            </a:r>
            <a:r>
              <a:rPr lang="en-US" altLang="en-US" sz="24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becomes </a:t>
            </a: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refractory. </a:t>
            </a:r>
            <a:endParaRPr lang="en-US" altLang="en-US" sz="2400" b="1" i="0" dirty="0" smtClean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marL="342900" indent="-342900" algn="just" eaLnBrk="1" hangingPunct="1">
              <a:buFont typeface="Wingdings" pitchFamily="2" charset="2"/>
              <a:buChar char="q"/>
            </a:pPr>
            <a:r>
              <a:rPr lang="en-US" altLang="en-US" sz="24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When </a:t>
            </a: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a transient block occurs on one side </a:t>
            </a:r>
            <a:r>
              <a:rPr lang="en-US" altLang="en-US" sz="24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(unidirectional block), </a:t>
            </a: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the impulse on the other side goes around the ring, and if the transient block has now worn </a:t>
            </a:r>
            <a:r>
              <a:rPr lang="en-US" altLang="en-US" sz="24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off, </a:t>
            </a: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the impulse passes this area and continues to circle indefinitely (circus movement).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381125"/>
            <a:ext cx="7219950" cy="22002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6461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26" name="Rectangle 2"/>
          <p:cNvSpPr>
            <a:spLocks noChangeArrowheads="1"/>
          </p:cNvSpPr>
          <p:nvPr/>
        </p:nvSpPr>
        <p:spPr bwMode="auto">
          <a:xfrm>
            <a:off x="0" y="228600"/>
            <a:ext cx="1028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3. Re-entry </a:t>
            </a:r>
          </a:p>
        </p:txBody>
      </p:sp>
      <p:sp>
        <p:nvSpPr>
          <p:cNvPr id="2765827" name="Rectangle 3"/>
          <p:cNvSpPr>
            <a:spLocks noChangeArrowheads="1"/>
          </p:cNvSpPr>
          <p:nvPr/>
        </p:nvSpPr>
        <p:spPr bwMode="auto">
          <a:xfrm>
            <a:off x="190500" y="3810000"/>
            <a:ext cx="9829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1. Bidirectional </a:t>
            </a:r>
            <a:r>
              <a:rPr lang="en-US" sz="2600" b="1" i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Block:</a:t>
            </a:r>
            <a:endParaRPr lang="en-US" sz="2600" b="1" i="0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 b="1" i="0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In bidirectional block, the impulse </a:t>
            </a:r>
            <a:r>
              <a:rPr lang="en-US" sz="26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may not be conducted </a:t>
            </a:r>
            <a:r>
              <a:rPr lang="en-US" sz="26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through a region of cardiac tissue.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 b="1" i="0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This is generally </a:t>
            </a:r>
            <a:r>
              <a:rPr lang="en-US" sz="26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due to intense </a:t>
            </a:r>
            <a:r>
              <a:rPr lang="en-US" sz="26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vagal </a:t>
            </a:r>
            <a:r>
              <a:rPr lang="en-US" sz="26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stimulation or cellular damage (often due to cell death in infarct</a:t>
            </a:r>
            <a:r>
              <a:rPr lang="en-US" sz="26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).</a:t>
            </a:r>
            <a:r>
              <a:rPr lang="en-US" sz="26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 </a:t>
            </a:r>
          </a:p>
        </p:txBody>
      </p:sp>
      <p:pic>
        <p:nvPicPr>
          <p:cNvPr id="4" name="Picture 6" descr="bidirectional b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7900" y="1143000"/>
            <a:ext cx="5930900" cy="2438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2621384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26" name="Rectangle 2"/>
          <p:cNvSpPr>
            <a:spLocks noChangeArrowheads="1"/>
          </p:cNvSpPr>
          <p:nvPr/>
        </p:nvSpPr>
        <p:spPr bwMode="auto">
          <a:xfrm>
            <a:off x="0" y="0"/>
            <a:ext cx="1028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3. Re-entry </a:t>
            </a:r>
          </a:p>
        </p:txBody>
      </p:sp>
      <p:sp>
        <p:nvSpPr>
          <p:cNvPr id="2765827" name="Rectangle 3"/>
          <p:cNvSpPr>
            <a:spLocks noChangeArrowheads="1"/>
          </p:cNvSpPr>
          <p:nvPr/>
        </p:nvSpPr>
        <p:spPr bwMode="auto">
          <a:xfrm>
            <a:off x="190500" y="2895600"/>
            <a:ext cx="1007872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i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1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100" b="1" i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Unidirectional Block: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i="0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In unidirectional block, the impulse is </a:t>
            </a: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blocked in the </a:t>
            </a:r>
            <a:r>
              <a:rPr lang="en-US" sz="2100" b="1" i="0" dirty="0" err="1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antegrade</a:t>
            </a: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direction but may be propagated 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slowly </a:t>
            </a: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through the retrograde 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direction </a:t>
            </a:r>
            <a:r>
              <a:rPr lang="en-US" sz="2100" b="1" i="0" dirty="0" smtClean="0">
                <a:solidFill>
                  <a:srgbClr val="00FFFF"/>
                </a:solidFill>
                <a:latin typeface="Calibri"/>
                <a:cs typeface="Calibri"/>
              </a:rPr>
              <a:t>→ 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reentry arrhythmias.</a:t>
            </a:r>
            <a:endParaRPr lang="en-US" sz="21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This is often </a:t>
            </a: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seen when 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 region of cardiac tissue </a:t>
            </a: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is damaged but not yet dead, as in ischemia.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1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 ischemic tissue, metabolic </a:t>
            </a:r>
            <a:r>
              <a:rPr lang="en-US" sz="21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wastes are not </a:t>
            </a:r>
            <a:r>
              <a:rPr lang="en-US" sz="21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removed. Hence, </a:t>
            </a:r>
            <a:r>
              <a:rPr lang="en-US" sz="21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lactic acid builds up inside the </a:t>
            </a:r>
            <a:r>
              <a:rPr lang="en-US" sz="21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cell. This causes </a:t>
            </a:r>
            <a:r>
              <a:rPr lang="en-US" sz="21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 acidic cell interior, which closes gap </a:t>
            </a:r>
            <a:r>
              <a:rPr lang="en-US" sz="21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junctions. Thus, the </a:t>
            </a:r>
            <a:r>
              <a:rPr lang="en-US" sz="21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refractory period in this tissue may be out of </a:t>
            </a:r>
            <a:r>
              <a:rPr lang="en-US" sz="21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synchrony </a:t>
            </a:r>
            <a:r>
              <a:rPr lang="en-US" sz="21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with the surrounding tissue, causing a unidirectional block of conduction. 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1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Treatment of unidirectional </a:t>
            </a:r>
            <a:r>
              <a:rPr lang="en-US" sz="21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block: </a:t>
            </a:r>
            <a:r>
              <a:rPr lang="en-US" sz="2100" b="1" i="0" dirty="0" err="1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lidocaine</a:t>
            </a:r>
            <a:r>
              <a:rPr lang="en-US" sz="21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blocks </a:t>
            </a:r>
            <a:r>
              <a:rPr lang="en-US" sz="21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the few sodium channels firing and allows a bidirectional block to form in </a:t>
            </a:r>
            <a:r>
              <a:rPr lang="en-US" sz="21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the ischemic tissue.</a:t>
            </a:r>
            <a:endParaRPr lang="en-US" sz="2100" b="1" i="0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6" descr="unidirectional b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0162" y="914400"/>
            <a:ext cx="5392738" cy="19224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4275684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03" name="Text Box 3"/>
          <p:cNvSpPr txBox="1">
            <a:spLocks noChangeArrowheads="1"/>
          </p:cNvSpPr>
          <p:nvPr/>
        </p:nvSpPr>
        <p:spPr bwMode="auto">
          <a:xfrm>
            <a:off x="495300" y="3127375"/>
            <a:ext cx="5842000" cy="1978025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0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FFCC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0" dirty="0">
                <a:solidFill>
                  <a:srgbClr val="FFCCFF"/>
                </a:solidFill>
                <a:latin typeface="Calibri" panose="020F0502020204030204" pitchFamily="34" charset="0"/>
              </a:rPr>
              <a:t>Arrhythmias due to alterations in SA node pacemaker activity</a:t>
            </a:r>
          </a:p>
        </p:txBody>
      </p:sp>
      <p:sp>
        <p:nvSpPr>
          <p:cNvPr id="2867204" name="Line 4"/>
          <p:cNvSpPr>
            <a:spLocks noChangeShapeType="1"/>
          </p:cNvSpPr>
          <p:nvPr/>
        </p:nvSpPr>
        <p:spPr bwMode="auto">
          <a:xfrm rot="-5400000">
            <a:off x="7047706" y="3885407"/>
            <a:ext cx="1587" cy="457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7205" name="Line 5"/>
          <p:cNvSpPr>
            <a:spLocks noChangeShapeType="1"/>
          </p:cNvSpPr>
          <p:nvPr/>
        </p:nvSpPr>
        <p:spPr bwMode="auto">
          <a:xfrm rot="5400000" flipH="1">
            <a:off x="5219700" y="4038600"/>
            <a:ext cx="3200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7208" name="Text Box 8"/>
          <p:cNvSpPr txBox="1">
            <a:spLocks noChangeArrowheads="1"/>
          </p:cNvSpPr>
          <p:nvPr/>
        </p:nvSpPr>
        <p:spPr bwMode="auto">
          <a:xfrm>
            <a:off x="7353300" y="1981200"/>
            <a:ext cx="2362200" cy="892552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00FF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i="0">
                <a:solidFill>
                  <a:srgbClr val="00FFFF"/>
                </a:solidFill>
                <a:latin typeface="Calibri" panose="020F0502020204030204" pitchFamily="34" charset="0"/>
              </a:rPr>
              <a:t>Sinus</a:t>
            </a:r>
          </a:p>
          <a:p>
            <a:pPr>
              <a:defRPr/>
            </a:pPr>
            <a:r>
              <a:rPr lang="en-US" sz="2600" b="1" i="0">
                <a:solidFill>
                  <a:srgbClr val="00FFFF"/>
                </a:solidFill>
                <a:latin typeface="Calibri" panose="020F0502020204030204" pitchFamily="34" charset="0"/>
              </a:rPr>
              <a:t>Bradycardia</a:t>
            </a:r>
          </a:p>
        </p:txBody>
      </p:sp>
      <p:sp>
        <p:nvSpPr>
          <p:cNvPr id="2867213" name="Text Box 13"/>
          <p:cNvSpPr txBox="1">
            <a:spLocks noChangeArrowheads="1"/>
          </p:cNvSpPr>
          <p:nvPr/>
        </p:nvSpPr>
        <p:spPr bwMode="auto">
          <a:xfrm>
            <a:off x="7353300" y="3657600"/>
            <a:ext cx="2362200" cy="892552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FFCC00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i="0">
                <a:solidFill>
                  <a:srgbClr val="FFCC00"/>
                </a:solidFill>
                <a:latin typeface="Calibri" panose="020F0502020204030204" pitchFamily="34" charset="0"/>
              </a:rPr>
              <a:t>Sinus</a:t>
            </a:r>
          </a:p>
          <a:p>
            <a:pPr>
              <a:defRPr/>
            </a:pPr>
            <a:r>
              <a:rPr lang="en-US" sz="2600" b="1" i="0">
                <a:solidFill>
                  <a:srgbClr val="FFCC00"/>
                </a:solidFill>
                <a:latin typeface="Calibri" panose="020F0502020204030204" pitchFamily="34" charset="0"/>
              </a:rPr>
              <a:t>Tachycardia</a:t>
            </a:r>
          </a:p>
        </p:txBody>
      </p:sp>
      <p:sp>
        <p:nvSpPr>
          <p:cNvPr id="2867215" name="Text Box 15"/>
          <p:cNvSpPr txBox="1">
            <a:spLocks noChangeArrowheads="1"/>
          </p:cNvSpPr>
          <p:nvPr/>
        </p:nvSpPr>
        <p:spPr bwMode="auto">
          <a:xfrm>
            <a:off x="7353300" y="5105400"/>
            <a:ext cx="2362200" cy="1339850"/>
          </a:xfrm>
          <a:prstGeom prst="rect">
            <a:avLst/>
          </a:prstGeom>
          <a:gradFill rotWithShape="1">
            <a:gsLst>
              <a:gs pos="0">
                <a:srgbClr val="003300">
                  <a:gamma/>
                  <a:shade val="0"/>
                  <a:invGamma/>
                </a:srgbClr>
              </a:gs>
              <a:gs pos="50000">
                <a:srgbClr val="003300"/>
              </a:gs>
              <a:gs pos="100000">
                <a:srgbClr val="00330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i="0">
                <a:solidFill>
                  <a:schemeClr val="tx2"/>
                </a:solidFill>
                <a:latin typeface="Calibri" panose="020F0502020204030204" pitchFamily="34" charset="0"/>
              </a:rPr>
              <a:t>Respiratory Sinus</a:t>
            </a:r>
          </a:p>
          <a:p>
            <a:pPr>
              <a:defRPr/>
            </a:pPr>
            <a:r>
              <a:rPr lang="en-US" sz="2600" b="1" i="0">
                <a:solidFill>
                  <a:schemeClr val="tx2"/>
                </a:solidFill>
                <a:latin typeface="Calibri" panose="020F0502020204030204" pitchFamily="34" charset="0"/>
              </a:rPr>
              <a:t>Arrhythmia</a:t>
            </a:r>
          </a:p>
        </p:txBody>
      </p:sp>
      <p:sp>
        <p:nvSpPr>
          <p:cNvPr id="2867216" name="Line 16"/>
          <p:cNvSpPr>
            <a:spLocks noChangeShapeType="1"/>
          </p:cNvSpPr>
          <p:nvPr/>
        </p:nvSpPr>
        <p:spPr bwMode="auto">
          <a:xfrm rot="-5400000">
            <a:off x="7047706" y="2210594"/>
            <a:ext cx="1588" cy="457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7217" name="Line 17"/>
          <p:cNvSpPr>
            <a:spLocks noChangeShapeType="1"/>
          </p:cNvSpPr>
          <p:nvPr/>
        </p:nvSpPr>
        <p:spPr bwMode="auto">
          <a:xfrm rot="-5400000">
            <a:off x="7047706" y="5409407"/>
            <a:ext cx="1587" cy="457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7218" name="Line 18"/>
          <p:cNvSpPr>
            <a:spLocks noChangeShapeType="1"/>
          </p:cNvSpPr>
          <p:nvPr/>
        </p:nvSpPr>
        <p:spPr bwMode="auto">
          <a:xfrm rot="-5400000">
            <a:off x="6590506" y="3886994"/>
            <a:ext cx="1588" cy="457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9467" name="Text Box 19"/>
          <p:cNvSpPr txBox="1">
            <a:spLocks noChangeArrowheads="1"/>
          </p:cNvSpPr>
          <p:nvPr/>
        </p:nvSpPr>
        <p:spPr bwMode="auto">
          <a:xfrm>
            <a:off x="0" y="152400"/>
            <a:ext cx="10287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Arrhythmias due to alterations in</a:t>
            </a:r>
          </a:p>
          <a:p>
            <a:pPr>
              <a:spcBef>
                <a:spcPct val="50000"/>
              </a:spcBef>
            </a:pP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SA node pacemaker activity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6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6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6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6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86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86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86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03" grpId="0" animBg="1"/>
      <p:bldP spid="2867204" grpId="0" animBg="1"/>
      <p:bldP spid="2867205" grpId="0" animBg="1"/>
      <p:bldP spid="2867208" grpId="0" animBg="1"/>
      <p:bldP spid="2867213" grpId="0" animBg="1"/>
      <p:bldP spid="2867215" grpId="0" animBg="1"/>
      <p:bldP spid="2867216" grpId="0" animBg="1"/>
      <p:bldP spid="2867217" grpId="0" animBg="1"/>
      <p:bldP spid="28672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457200"/>
            <a:ext cx="1028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Sinus </a:t>
            </a:r>
            <a:r>
              <a:rPr lang="en-US" altLang="en-US" sz="5000" b="1" i="0" dirty="0" err="1">
                <a:solidFill>
                  <a:schemeClr val="tx2"/>
                </a:solidFill>
                <a:latin typeface="Calibri" panose="020F0502020204030204" pitchFamily="34" charset="0"/>
              </a:rPr>
              <a:t>bradycardia</a:t>
            </a:r>
            <a:endParaRPr lang="en-US" altLang="en-US" sz="50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342900" y="1981200"/>
            <a:ext cx="9753600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buSzPct val="135000"/>
            </a:pPr>
            <a:r>
              <a:rPr lang="en-US" altLang="en-US" sz="2300" b="1" i="0" dirty="0">
                <a:solidFill>
                  <a:srgbClr val="00FF00"/>
                </a:solidFill>
                <a:latin typeface="Calibri" panose="020F0502020204030204" pitchFamily="34" charset="0"/>
              </a:rPr>
              <a:t>Causes:</a:t>
            </a:r>
          </a:p>
          <a:p>
            <a:pPr algn="l" eaLnBrk="1" hangingPunct="1">
              <a:buSzPct val="135000"/>
            </a:pPr>
            <a:r>
              <a:rPr lang="en-US" altLang="en-US" sz="2200" b="1" i="0" dirty="0">
                <a:solidFill>
                  <a:srgbClr val="66FFFF"/>
                </a:solidFill>
                <a:latin typeface="Calibri" panose="020F0502020204030204" pitchFamily="34" charset="0"/>
              </a:rPr>
              <a:t>1- Physiological: This occurs in healthy individuals (usually athletes) with increased </a:t>
            </a:r>
            <a:r>
              <a:rPr lang="en-US" altLang="en-US" sz="2200" b="1" i="0" u="sng" dirty="0">
                <a:solidFill>
                  <a:srgbClr val="66FFFF"/>
                </a:solidFill>
                <a:latin typeface="Calibri" panose="020F0502020204030204" pitchFamily="34" charset="0"/>
              </a:rPr>
              <a:t>vagal tone </a:t>
            </a:r>
            <a:r>
              <a:rPr lang="en-US" altLang="en-US" sz="2200" b="1" i="0" dirty="0">
                <a:solidFill>
                  <a:srgbClr val="66FFFF"/>
                </a:solidFill>
                <a:latin typeface="Calibri" panose="020F0502020204030204" pitchFamily="34" charset="0"/>
              </a:rPr>
              <a:t>and in most people during deep quite sleep.</a:t>
            </a:r>
          </a:p>
          <a:p>
            <a:pPr algn="l" eaLnBrk="1" hangingPunct="1">
              <a:buSzPct val="135000"/>
            </a:pPr>
            <a:endParaRPr lang="en-US" altLang="en-US" sz="2200" b="1" i="0" dirty="0">
              <a:solidFill>
                <a:srgbClr val="66FFFF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2300" b="1" i="0" dirty="0">
                <a:solidFill>
                  <a:srgbClr val="FF9933"/>
                </a:solidFill>
                <a:latin typeface="Calibri" panose="020F0502020204030204" pitchFamily="34" charset="0"/>
              </a:rPr>
              <a:t>2- Pharmacological and pathological:</a:t>
            </a:r>
          </a:p>
          <a:p>
            <a:pPr algn="l"/>
            <a:r>
              <a:rPr lang="en-US" altLang="en-US" sz="2300" b="1" i="0" dirty="0">
                <a:solidFill>
                  <a:srgbClr val="FF9933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1800" b="1" i="0" dirty="0">
                <a:solidFill>
                  <a:srgbClr val="FF9933"/>
                </a:solidFill>
                <a:latin typeface="Calibri" panose="020F0502020204030204" pitchFamily="34" charset="0"/>
              </a:rPr>
              <a:t>- Structural SA node disease or </a:t>
            </a:r>
            <a:r>
              <a:rPr lang="en-US" altLang="en-US" sz="1800" b="1" i="0" dirty="0" err="1">
                <a:solidFill>
                  <a:srgbClr val="FF9933"/>
                </a:solidFill>
                <a:latin typeface="Calibri" panose="020F0502020204030204" pitchFamily="34" charset="0"/>
              </a:rPr>
              <a:t>ischaemia</a:t>
            </a:r>
            <a:r>
              <a:rPr lang="en-US" altLang="en-US" sz="1800" b="1" i="0" dirty="0">
                <a:solidFill>
                  <a:srgbClr val="FF9933"/>
                </a:solidFill>
                <a:latin typeface="Calibri" panose="020F0502020204030204" pitchFamily="34" charset="0"/>
              </a:rPr>
              <a:t> (sick sinus syndrome or </a:t>
            </a:r>
            <a:r>
              <a:rPr lang="en-US" altLang="en-US" sz="1800" b="1" i="0" dirty="0" smtClean="0">
                <a:solidFill>
                  <a:srgbClr val="FF9933"/>
                </a:solidFill>
                <a:latin typeface="Calibri" panose="020F0502020204030204" pitchFamily="34" charset="0"/>
              </a:rPr>
              <a:t>SA node </a:t>
            </a:r>
            <a:r>
              <a:rPr lang="en-US" altLang="en-US" sz="1800" b="1" i="0" dirty="0">
                <a:solidFill>
                  <a:srgbClr val="FF9933"/>
                </a:solidFill>
                <a:latin typeface="Calibri" panose="020F0502020204030204" pitchFamily="34" charset="0"/>
              </a:rPr>
              <a:t>disease). </a:t>
            </a:r>
          </a:p>
          <a:p>
            <a:pPr algn="l"/>
            <a:r>
              <a:rPr lang="en-US" altLang="en-US" sz="1800" b="1" i="0" dirty="0">
                <a:solidFill>
                  <a:srgbClr val="FF9933"/>
                </a:solidFill>
                <a:latin typeface="Calibri" panose="020F0502020204030204" pitchFamily="34" charset="0"/>
              </a:rPr>
              <a:t>	- Increased vagal tone (due to vagal stimulation or e.g., drugs). </a:t>
            </a:r>
          </a:p>
          <a:p>
            <a:pPr algn="l"/>
            <a:r>
              <a:rPr lang="en-US" altLang="en-US" sz="1800" b="1" i="0" dirty="0">
                <a:solidFill>
                  <a:srgbClr val="FF9933"/>
                </a:solidFill>
                <a:latin typeface="Calibri" panose="020F0502020204030204" pitchFamily="34" charset="0"/>
              </a:rPr>
              <a:t>	- Beta blockers.</a:t>
            </a:r>
          </a:p>
          <a:p>
            <a:pPr algn="l"/>
            <a:r>
              <a:rPr lang="en-US" altLang="en-US" sz="1800" b="1" i="0" dirty="0">
                <a:solidFill>
                  <a:srgbClr val="FF9933"/>
                </a:solidFill>
                <a:latin typeface="Calibri" panose="020F0502020204030204" pitchFamily="34" charset="0"/>
              </a:rPr>
              <a:t>	- Acute myocardial infarction. </a:t>
            </a:r>
          </a:p>
          <a:p>
            <a:pPr algn="l"/>
            <a:r>
              <a:rPr lang="en-US" altLang="en-US" sz="1800" b="1" i="0" dirty="0">
                <a:solidFill>
                  <a:srgbClr val="FF9933"/>
                </a:solidFill>
                <a:latin typeface="Calibri" panose="020F0502020204030204" pitchFamily="34" charset="0"/>
              </a:rPr>
              <a:t>	- Hypothermia.</a:t>
            </a:r>
          </a:p>
          <a:p>
            <a:pPr algn="l"/>
            <a:r>
              <a:rPr lang="en-US" altLang="en-US" sz="1800" b="1" i="0" dirty="0">
                <a:solidFill>
                  <a:srgbClr val="FF9933"/>
                </a:solidFill>
                <a:latin typeface="Calibri" panose="020F0502020204030204" pitchFamily="34" charset="0"/>
              </a:rPr>
              <a:t>	- Hypothyroidism.</a:t>
            </a:r>
          </a:p>
          <a:p>
            <a:pPr algn="l"/>
            <a:r>
              <a:rPr lang="en-US" altLang="en-US" sz="1800" b="1" i="0" dirty="0">
                <a:solidFill>
                  <a:srgbClr val="FF9933"/>
                </a:solidFill>
                <a:latin typeface="Calibri" panose="020F0502020204030204" pitchFamily="34" charset="0"/>
              </a:rPr>
              <a:t>	- Raised intracranial pressure.</a:t>
            </a:r>
          </a:p>
          <a:p>
            <a:pPr algn="l"/>
            <a:r>
              <a:rPr lang="en-US" altLang="en-US" sz="1800" b="1" i="0" dirty="0">
                <a:solidFill>
                  <a:srgbClr val="FF9933"/>
                </a:solidFill>
                <a:latin typeface="Calibri" panose="020F0502020204030204" pitchFamily="34" charset="0"/>
              </a:rPr>
              <a:t>	- Obstructive jaundice.</a:t>
            </a:r>
          </a:p>
          <a:p>
            <a:pPr algn="l"/>
            <a:r>
              <a:rPr lang="en-US" altLang="en-US" sz="1800" b="1" i="0" dirty="0">
                <a:solidFill>
                  <a:srgbClr val="FF9933"/>
                </a:solidFill>
                <a:latin typeface="Calibri" panose="020F0502020204030204" pitchFamily="34" charset="0"/>
              </a:rPr>
              <a:t>	- </a:t>
            </a:r>
            <a:r>
              <a:rPr lang="en-US" altLang="en-US" sz="1800" b="1" i="0" dirty="0" err="1">
                <a:solidFill>
                  <a:srgbClr val="FF9933"/>
                </a:solidFill>
                <a:latin typeface="Calibri" panose="020F0502020204030204" pitchFamily="34" charset="0"/>
              </a:rPr>
              <a:t>Uraemia</a:t>
            </a:r>
            <a:r>
              <a:rPr lang="en-US" altLang="en-US" sz="1800" b="1" i="0" dirty="0">
                <a:solidFill>
                  <a:srgbClr val="FF9933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342900" y="1524000"/>
            <a:ext cx="585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2400" b="1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Heart rate slower than 60 per minute</a:t>
            </a:r>
          </a:p>
        </p:txBody>
      </p:sp>
      <p:sp>
        <p:nvSpPr>
          <p:cNvPr id="2830346" name="Text Box 10"/>
          <p:cNvSpPr txBox="1">
            <a:spLocks noChangeArrowheads="1"/>
          </p:cNvSpPr>
          <p:nvPr/>
        </p:nvSpPr>
        <p:spPr bwMode="auto">
          <a:xfrm>
            <a:off x="4838700" y="5357813"/>
            <a:ext cx="5295900" cy="852487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900" b="1" i="0">
                <a:solidFill>
                  <a:srgbClr val="0066CC"/>
                </a:solidFill>
                <a:latin typeface="Calibri" panose="020F0502020204030204" pitchFamily="34" charset="0"/>
              </a:rPr>
              <a:t>The symptoms of sinus bradycardia include: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900" b="1" i="0">
                <a:solidFill>
                  <a:schemeClr val="hlink"/>
                </a:solidFill>
                <a:latin typeface="Calibri" panose="020F0502020204030204" pitchFamily="34" charset="0"/>
              </a:rPr>
              <a:t>Dyspnea, dizziness, and extreme fatigue.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cg of sinus bradycar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97862"/>
            <a:ext cx="9672320" cy="17775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cg of sinus bradycar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35680"/>
            <a:ext cx="9672320" cy="256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16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990600"/>
            <a:ext cx="1028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0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Intended learning outcomes (ILOs)</a:t>
            </a:r>
            <a:endParaRPr lang="en-US" altLang="en-US" sz="50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</p:txBody>
      </p:sp>
      <p:sp>
        <p:nvSpPr>
          <p:cNvPr id="266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3429000"/>
            <a:ext cx="9525000" cy="2438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Tx/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Define the normal sinus rhythm.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Tx/>
              <a:buFont typeface="Symbol" pitchFamily="18" charset="2"/>
              <a:buBlip>
                <a:blip r:embed="rId3"/>
              </a:buBlip>
              <a:defRPr/>
            </a:pPr>
            <a:endParaRPr lang="en-US" sz="24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Tx/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Classify cardiac arrhythmias.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Tx/>
              <a:buFont typeface="Symbol" pitchFamily="18" charset="2"/>
              <a:buBlip>
                <a:blip r:embed="rId3"/>
              </a:buBlip>
              <a:defRPr/>
            </a:pPr>
            <a:endParaRPr lang="en-US" sz="24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Tx/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Discuss the mechanisms of cardiac arrhythmias.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Tx/>
              <a:buFont typeface="Symbol" pitchFamily="18" charset="2"/>
              <a:buBlip>
                <a:blip r:embed="rId3"/>
              </a:buBlip>
              <a:defRPr/>
            </a:pPr>
            <a:endParaRPr lang="en-US" sz="24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Tx/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Describe the ECG diagnosis of important cardiac arrhythmias.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66700" y="2209800"/>
            <a:ext cx="990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2400" b="1" i="0" dirty="0">
                <a:solidFill>
                  <a:srgbClr val="FF99FF"/>
                </a:solidFill>
                <a:latin typeface="Calibri" panose="020F0502020204030204" pitchFamily="34" charset="0"/>
              </a:rPr>
              <a:t>After reviewing the PowerPoint </a:t>
            </a:r>
            <a:r>
              <a:rPr lang="en-US" altLang="en-US" sz="2400" b="1" i="0" dirty="0" smtClean="0">
                <a:solidFill>
                  <a:srgbClr val="FF99FF"/>
                </a:solidFill>
                <a:latin typeface="Calibri" panose="020F0502020204030204" pitchFamily="34" charset="0"/>
              </a:rPr>
              <a:t>presentation and the </a:t>
            </a:r>
            <a:r>
              <a:rPr lang="en-US" altLang="en-US" sz="2400" b="1" i="0" dirty="0">
                <a:solidFill>
                  <a:srgbClr val="FF99FF"/>
                </a:solidFill>
                <a:latin typeface="Calibri" panose="020F0502020204030204" pitchFamily="34" charset="0"/>
              </a:rPr>
              <a:t>associated </a:t>
            </a:r>
            <a:r>
              <a:rPr lang="en-US" altLang="en-US" sz="2400" b="1" i="0" dirty="0" smtClean="0">
                <a:solidFill>
                  <a:srgbClr val="FF99FF"/>
                </a:solidFill>
                <a:latin typeface="Calibri" panose="020F0502020204030204" pitchFamily="34" charset="0"/>
              </a:rPr>
              <a:t>learning resources, </a:t>
            </a:r>
            <a:r>
              <a:rPr lang="en-US" altLang="en-US" sz="2400" b="1" i="0" dirty="0">
                <a:solidFill>
                  <a:srgbClr val="FF99FF"/>
                </a:solidFill>
                <a:latin typeface="Calibri" panose="020F0502020204030204" pitchFamily="34" charset="0"/>
              </a:rPr>
              <a:t>the student should be able to:</a:t>
            </a:r>
            <a:r>
              <a:rPr lang="en-US" altLang="en-US" sz="2400" i="0" dirty="0">
                <a:solidFill>
                  <a:srgbClr val="FF99FF"/>
                </a:solidFill>
                <a:latin typeface="Calibri" panose="020F0502020204030204" pitchFamily="34" charset="0"/>
              </a:rPr>
              <a:t> </a:t>
            </a:r>
            <a:endParaRPr lang="en-US" altLang="en-US" sz="2400" dirty="0">
              <a:solidFill>
                <a:srgbClr val="FF99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609600"/>
            <a:ext cx="1028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Sinus tachycardia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42900" y="2209800"/>
            <a:ext cx="975360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buSzPct val="135000"/>
            </a:pPr>
            <a:r>
              <a:rPr lang="en-US" altLang="en-US" sz="2300" b="1" i="0" dirty="0">
                <a:solidFill>
                  <a:srgbClr val="00FF00"/>
                </a:solidFill>
                <a:latin typeface="Calibri" panose="020F0502020204030204" pitchFamily="34" charset="0"/>
              </a:rPr>
              <a:t>Causes:</a:t>
            </a:r>
          </a:p>
          <a:p>
            <a:pPr algn="l" eaLnBrk="1" hangingPunct="1">
              <a:buSzPct val="135000"/>
            </a:pPr>
            <a:r>
              <a:rPr lang="en-US" altLang="en-US" sz="2300" b="1" i="0" dirty="0">
                <a:solidFill>
                  <a:srgbClr val="66FFFF"/>
                </a:solidFill>
                <a:latin typeface="Calibri" panose="020F0502020204030204" pitchFamily="34" charset="0"/>
              </a:rPr>
              <a:t>1- Physiological: During exercise, sympathetic stimulation, pregnancy.</a:t>
            </a:r>
          </a:p>
          <a:p>
            <a:pPr algn="l" eaLnBrk="1" hangingPunct="1">
              <a:buSzPct val="135000"/>
            </a:pPr>
            <a:endParaRPr lang="en-US" altLang="en-US" sz="2300" b="1" i="0" dirty="0">
              <a:solidFill>
                <a:srgbClr val="66FFFF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2300" b="1" i="0" dirty="0">
                <a:solidFill>
                  <a:srgbClr val="FF9933"/>
                </a:solidFill>
                <a:latin typeface="Calibri" panose="020F0502020204030204" pitchFamily="34" charset="0"/>
              </a:rPr>
              <a:t>2- Pharmacological and pathological:</a:t>
            </a:r>
          </a:p>
          <a:p>
            <a:pPr algn="l"/>
            <a:r>
              <a:rPr lang="en-US" altLang="en-US" sz="2300" b="1" i="0" dirty="0">
                <a:solidFill>
                  <a:srgbClr val="FF9933"/>
                </a:solidFill>
                <a:latin typeface="Calibri" panose="020F0502020204030204" pitchFamily="34" charset="0"/>
              </a:rPr>
              <a:t>	- </a:t>
            </a:r>
            <a:r>
              <a:rPr lang="en-US" altLang="en-US" sz="2100" b="1" i="0" dirty="0">
                <a:solidFill>
                  <a:srgbClr val="FF9933"/>
                </a:solidFill>
                <a:latin typeface="Calibri" panose="020F0502020204030204" pitchFamily="34" charset="0"/>
              </a:rPr>
              <a:t>Any cause of adrenergic stimulation (including pain).</a:t>
            </a:r>
          </a:p>
          <a:p>
            <a:pPr algn="l"/>
            <a:r>
              <a:rPr lang="en-US" altLang="en-US" sz="2100" b="1" i="0" dirty="0">
                <a:solidFill>
                  <a:srgbClr val="FF9933"/>
                </a:solidFill>
                <a:latin typeface="Calibri" panose="020F0502020204030204" pitchFamily="34" charset="0"/>
              </a:rPr>
              <a:t>	- Anticholinergic drugs (e.g., atropine</a:t>
            </a:r>
            <a:r>
              <a:rPr lang="en-US" altLang="en-US" sz="2100" b="1" i="0" dirty="0" smtClean="0">
                <a:solidFill>
                  <a:srgbClr val="FF9933"/>
                </a:solidFill>
                <a:latin typeface="Calibri" panose="020F0502020204030204" pitchFamily="34" charset="0"/>
              </a:rPr>
              <a:t>).</a:t>
            </a:r>
            <a:endParaRPr lang="en-US" altLang="en-US" sz="2100" b="1" i="0" dirty="0">
              <a:solidFill>
                <a:srgbClr val="FF9933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2100" b="1" i="0" dirty="0">
                <a:solidFill>
                  <a:srgbClr val="FF9933"/>
                </a:solidFill>
                <a:latin typeface="Calibri" panose="020F0502020204030204" pitchFamily="34" charset="0"/>
              </a:rPr>
              <a:t>	- Vasodilator drugs, including many hypotensive </a:t>
            </a:r>
            <a:r>
              <a:rPr lang="en-US" altLang="en-US" sz="2100" b="1" i="0" dirty="0" smtClean="0">
                <a:solidFill>
                  <a:srgbClr val="FF9933"/>
                </a:solidFill>
                <a:latin typeface="Calibri" panose="020F0502020204030204" pitchFamily="34" charset="0"/>
              </a:rPr>
              <a:t>agents.</a:t>
            </a:r>
            <a:endParaRPr lang="en-US" altLang="en-US" sz="2100" b="1" i="0" dirty="0">
              <a:solidFill>
                <a:srgbClr val="FF9933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2100" b="1" i="0" dirty="0">
                <a:solidFill>
                  <a:srgbClr val="FF9933"/>
                </a:solidFill>
                <a:latin typeface="Calibri" panose="020F0502020204030204" pitchFamily="34" charset="0"/>
              </a:rPr>
              <a:t>	- Thyrotoxicosis </a:t>
            </a:r>
            <a:r>
              <a:rPr lang="en-US" altLang="en-US" sz="2100" b="1" i="0" dirty="0" smtClean="0">
                <a:solidFill>
                  <a:srgbClr val="FF9933"/>
                </a:solidFill>
                <a:latin typeface="Calibri" panose="020F0502020204030204" pitchFamily="34" charset="0"/>
              </a:rPr>
              <a:t>.</a:t>
            </a:r>
            <a:endParaRPr lang="en-US" altLang="en-US" sz="2100" b="1" i="0" dirty="0">
              <a:solidFill>
                <a:srgbClr val="FF9933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2100" b="1" i="0" dirty="0">
                <a:solidFill>
                  <a:srgbClr val="FF9933"/>
                </a:solidFill>
                <a:latin typeface="Calibri" panose="020F0502020204030204" pitchFamily="34" charset="0"/>
              </a:rPr>
              <a:t>	- </a:t>
            </a:r>
            <a:r>
              <a:rPr lang="en-US" altLang="en-US" sz="2100" b="1" i="0" dirty="0" err="1" smtClean="0">
                <a:solidFill>
                  <a:srgbClr val="FF9933"/>
                </a:solidFill>
                <a:latin typeface="Calibri" panose="020F0502020204030204" pitchFamily="34" charset="0"/>
              </a:rPr>
              <a:t>Hypovolaemia</a:t>
            </a:r>
            <a:r>
              <a:rPr lang="en-US" altLang="en-US" sz="2100" b="1" i="0" dirty="0" smtClean="0">
                <a:solidFill>
                  <a:srgbClr val="FF9933"/>
                </a:solidFill>
                <a:latin typeface="Calibri" panose="020F0502020204030204" pitchFamily="34" charset="0"/>
              </a:rPr>
              <a:t>. </a:t>
            </a:r>
            <a:endParaRPr lang="en-US" altLang="en-US" sz="2100" b="1" i="0" dirty="0">
              <a:solidFill>
                <a:srgbClr val="FF9933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2100" b="1" i="0" dirty="0">
                <a:solidFill>
                  <a:srgbClr val="FF9933"/>
                </a:solidFill>
                <a:latin typeface="Calibri" panose="020F0502020204030204" pitchFamily="34" charset="0"/>
              </a:rPr>
              <a:t>	- </a:t>
            </a:r>
            <a:r>
              <a:rPr lang="en-US" altLang="en-US" sz="2100" b="1" i="0" dirty="0" err="1" smtClean="0">
                <a:solidFill>
                  <a:srgbClr val="FF9933"/>
                </a:solidFill>
                <a:latin typeface="Calibri" panose="020F0502020204030204" pitchFamily="34" charset="0"/>
              </a:rPr>
              <a:t>Anaemia</a:t>
            </a:r>
            <a:r>
              <a:rPr lang="en-US" altLang="en-US" sz="2100" b="1" i="0" dirty="0" smtClean="0">
                <a:solidFill>
                  <a:srgbClr val="FF9933"/>
                </a:solidFill>
                <a:latin typeface="Calibri" panose="020F0502020204030204" pitchFamily="34" charset="0"/>
              </a:rPr>
              <a:t>.</a:t>
            </a:r>
            <a:endParaRPr lang="en-US" altLang="en-US" sz="2100" b="1" i="0" dirty="0">
              <a:solidFill>
                <a:srgbClr val="FF9933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2100" b="1" i="0" dirty="0">
                <a:solidFill>
                  <a:srgbClr val="FF9933"/>
                </a:solidFill>
                <a:latin typeface="Calibri" panose="020F0502020204030204" pitchFamily="34" charset="0"/>
              </a:rPr>
              <a:t>	- </a:t>
            </a:r>
            <a:r>
              <a:rPr lang="en-US" altLang="en-US" sz="2100" b="1" i="0" dirty="0" smtClean="0">
                <a:solidFill>
                  <a:srgbClr val="FF9933"/>
                </a:solidFill>
                <a:latin typeface="Calibri" panose="020F0502020204030204" pitchFamily="34" charset="0"/>
              </a:rPr>
              <a:t>Fever.</a:t>
            </a:r>
            <a:endParaRPr lang="en-US" altLang="en-US" sz="2100" b="1" i="0" dirty="0">
              <a:solidFill>
                <a:srgbClr val="FF9933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2100" b="1" i="0" dirty="0">
                <a:solidFill>
                  <a:srgbClr val="FF9933"/>
                </a:solidFill>
                <a:latin typeface="Calibri" panose="020F0502020204030204" pitchFamily="34" charset="0"/>
              </a:rPr>
              <a:t>	- </a:t>
            </a:r>
            <a:r>
              <a:rPr lang="en-US" altLang="en-US" sz="2100" b="1" i="0" dirty="0" smtClean="0">
                <a:solidFill>
                  <a:srgbClr val="FF9933"/>
                </a:solidFill>
                <a:latin typeface="Calibri" panose="020F0502020204030204" pitchFamily="34" charset="0"/>
              </a:rPr>
              <a:t>Myocarditis.</a:t>
            </a:r>
            <a:r>
              <a:rPr lang="en-US" altLang="en-US" sz="2100" b="1" dirty="0" smtClean="0">
                <a:solidFill>
                  <a:srgbClr val="FF9933"/>
                </a:solidFill>
                <a:latin typeface="Calibri" panose="020F0502020204030204" pitchFamily="34" charset="0"/>
              </a:rPr>
              <a:t> </a:t>
            </a:r>
            <a:endParaRPr lang="en-US" altLang="en-US" sz="2100" b="1" dirty="0">
              <a:solidFill>
                <a:srgbClr val="FF9933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42900" y="1752600"/>
            <a:ext cx="585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2400" b="1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Heart rate faster than 100 per minute</a:t>
            </a:r>
          </a:p>
        </p:txBody>
      </p:sp>
      <p:sp>
        <p:nvSpPr>
          <p:cNvPr id="2832389" name="Text Box 5"/>
          <p:cNvSpPr txBox="1">
            <a:spLocks noChangeArrowheads="1"/>
          </p:cNvSpPr>
          <p:nvPr/>
        </p:nvSpPr>
        <p:spPr bwMode="auto">
          <a:xfrm>
            <a:off x="4914900" y="5586413"/>
            <a:ext cx="5295900" cy="99695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900" b="1" i="0">
                <a:solidFill>
                  <a:schemeClr val="hlink"/>
                </a:solidFill>
                <a:latin typeface="Calibri" panose="020F0502020204030204" pitchFamily="34" charset="0"/>
              </a:rPr>
              <a:t>Sinus tachycardia results from increased automaticity </a:t>
            </a:r>
            <a:r>
              <a:rPr lang="en-US" sz="1900" b="1" i="0">
                <a:solidFill>
                  <a:schemeClr val="bg1"/>
                </a:solidFill>
                <a:latin typeface="Calibri" panose="020F0502020204030204" pitchFamily="34" charset="0"/>
              </a:rPr>
              <a:t>(i.e., enhanced automaticity)</a:t>
            </a:r>
            <a:r>
              <a:rPr lang="en-US" sz="1900" b="1" i="0">
                <a:solidFill>
                  <a:schemeClr val="hlink"/>
                </a:solidFill>
                <a:latin typeface="Calibri" panose="020F0502020204030204" pitchFamily="34" charset="0"/>
              </a:rPr>
              <a:t> of the SA node.</a:t>
            </a:r>
            <a:r>
              <a:rPr lang="en-US" sz="1900">
                <a:solidFill>
                  <a:schemeClr val="hlink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533400"/>
            <a:ext cx="1028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Sinus tachycardia</a:t>
            </a:r>
          </a:p>
        </p:txBody>
      </p:sp>
      <p:pic>
        <p:nvPicPr>
          <p:cNvPr id="3074" name="Picture 2" descr="Image result for ecg of sinus tachycar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28800"/>
            <a:ext cx="9455728" cy="42768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87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381000"/>
            <a:ext cx="1028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Sinus arrhythmia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42900" y="2514600"/>
            <a:ext cx="43434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buSzPct val="135000"/>
            </a:pPr>
            <a:r>
              <a:rPr lang="en-US" altLang="en-US" sz="2600" b="1" i="0" dirty="0">
                <a:solidFill>
                  <a:srgbClr val="00FF00"/>
                </a:solidFill>
                <a:latin typeface="Calibri" panose="020F0502020204030204" pitchFamily="34" charset="0"/>
              </a:rPr>
              <a:t>Causes:</a:t>
            </a:r>
          </a:p>
          <a:p>
            <a:pPr algn="l" eaLnBrk="1" hangingPunct="1">
              <a:buSzPct val="135000"/>
            </a:pPr>
            <a:endParaRPr lang="en-US" altLang="en-US" sz="2600" b="1" i="0" dirty="0">
              <a:solidFill>
                <a:srgbClr val="00FF00"/>
              </a:solidFill>
              <a:latin typeface="Calibri" panose="020F0502020204030204" pitchFamily="34" charset="0"/>
            </a:endParaRPr>
          </a:p>
          <a:p>
            <a:pPr algn="l" eaLnBrk="1" hangingPunct="1">
              <a:buSzPct val="135000"/>
            </a:pPr>
            <a:r>
              <a:rPr lang="en-US" altLang="en-US" sz="2600" b="1" i="0" dirty="0">
                <a:solidFill>
                  <a:srgbClr val="00FFFF"/>
                </a:solidFill>
                <a:latin typeface="Calibri" panose="020F0502020204030204" pitchFamily="34" charset="0"/>
              </a:rPr>
              <a:t>1- Sinus arrhythmia is due to variations in the vagal tone that affects the SA node.</a:t>
            </a:r>
          </a:p>
          <a:p>
            <a:pPr algn="l" eaLnBrk="1" hangingPunct="1">
              <a:buSzPct val="135000"/>
            </a:pPr>
            <a:endParaRPr lang="en-US" altLang="en-US" sz="2600" b="1" i="0" dirty="0">
              <a:latin typeface="Calibri" panose="020F0502020204030204" pitchFamily="34" charset="0"/>
            </a:endParaRPr>
          </a:p>
          <a:p>
            <a:pPr algn="l" eaLnBrk="1" hangingPunct="1">
              <a:buSzPct val="135000"/>
            </a:pPr>
            <a:r>
              <a:rPr lang="en-US" altLang="en-US" sz="2600" b="1" i="0" dirty="0">
                <a:solidFill>
                  <a:srgbClr val="FF9933"/>
                </a:solidFill>
                <a:latin typeface="Calibri" panose="020F0502020204030204" pitchFamily="34" charset="0"/>
              </a:rPr>
              <a:t>It is a normal finding in children and young adults and tends to diminish or disappear with age.</a:t>
            </a:r>
            <a:r>
              <a:rPr lang="en-US" altLang="en-US" sz="2600" b="1" dirty="0">
                <a:solidFill>
                  <a:srgbClr val="FF9933"/>
                </a:solidFill>
                <a:latin typeface="Calibri" panose="020F0502020204030204" pitchFamily="34" charset="0"/>
              </a:rPr>
              <a:t> </a:t>
            </a:r>
            <a:endParaRPr lang="en-US" altLang="en-US" sz="2600" b="1" i="0" dirty="0">
              <a:solidFill>
                <a:srgbClr val="FF9933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42900" y="1447800"/>
            <a:ext cx="944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2800" b="1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Sinus arrhythmia is an increase in heart rate during inspiration and a decrease during expiration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03" y="3811161"/>
            <a:ext cx="4791075" cy="1695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251" name="Text Box 3"/>
          <p:cNvSpPr txBox="1">
            <a:spLocks noChangeArrowheads="1"/>
          </p:cNvSpPr>
          <p:nvPr/>
        </p:nvSpPr>
        <p:spPr bwMode="auto">
          <a:xfrm>
            <a:off x="152400" y="2057400"/>
            <a:ext cx="3505200" cy="3197225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0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FFCC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0">
                <a:solidFill>
                  <a:srgbClr val="FFCCFF"/>
                </a:solidFill>
                <a:latin typeface="Calibri" panose="020F0502020204030204" pitchFamily="34" charset="0"/>
              </a:rPr>
              <a:t>Arrhythmias due to triggered activity and reentry</a:t>
            </a:r>
          </a:p>
        </p:txBody>
      </p:sp>
      <p:sp>
        <p:nvSpPr>
          <p:cNvPr id="2869254" name="Text Box 6"/>
          <p:cNvSpPr txBox="1">
            <a:spLocks noChangeArrowheads="1"/>
          </p:cNvSpPr>
          <p:nvPr/>
        </p:nvSpPr>
        <p:spPr bwMode="auto">
          <a:xfrm>
            <a:off x="4610100" y="76200"/>
            <a:ext cx="5524500" cy="130492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00FF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900" b="1" i="0" dirty="0">
                <a:solidFill>
                  <a:srgbClr val="00FFFF"/>
                </a:solidFill>
                <a:latin typeface="Calibri" panose="020F0502020204030204" pitchFamily="34" charset="0"/>
              </a:rPr>
              <a:t>Atrial </a:t>
            </a:r>
            <a:r>
              <a:rPr lang="en-US" sz="1900" b="1" i="0" dirty="0" err="1">
                <a:solidFill>
                  <a:srgbClr val="00FFFF"/>
                </a:solidFill>
                <a:latin typeface="Calibri" panose="020F0502020204030204" pitchFamily="34" charset="0"/>
              </a:rPr>
              <a:t>extrasystoles</a:t>
            </a:r>
            <a:r>
              <a:rPr lang="en-US" sz="19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</a:p>
          <a:p>
            <a:pPr algn="l">
              <a:defRPr/>
            </a:pPr>
            <a:r>
              <a:rPr lang="en-US" sz="1900" b="1" i="0" dirty="0">
                <a:solidFill>
                  <a:srgbClr val="00FFFF"/>
                </a:solidFill>
                <a:latin typeface="Calibri" panose="020F0502020204030204" pitchFamily="34" charset="0"/>
              </a:rPr>
              <a:t>= atrial premature beats</a:t>
            </a:r>
          </a:p>
          <a:p>
            <a:pPr algn="l">
              <a:defRPr/>
            </a:pPr>
            <a:r>
              <a:rPr lang="en-US" sz="1900" b="1" i="0" dirty="0">
                <a:solidFill>
                  <a:srgbClr val="00FFFF"/>
                </a:solidFill>
                <a:latin typeface="Calibri" panose="020F0502020204030204" pitchFamily="34" charset="0"/>
              </a:rPr>
              <a:t>= atrial premature complexes</a:t>
            </a:r>
          </a:p>
          <a:p>
            <a:pPr algn="l">
              <a:defRPr/>
            </a:pPr>
            <a:r>
              <a:rPr lang="en-US" sz="1900" b="1" i="0" dirty="0">
                <a:solidFill>
                  <a:srgbClr val="00FFFF"/>
                </a:solidFill>
                <a:latin typeface="Calibri" panose="020F0502020204030204" pitchFamily="34" charset="0"/>
              </a:rPr>
              <a:t>= atrial premature contractions = APCs)</a:t>
            </a:r>
          </a:p>
        </p:txBody>
      </p:sp>
      <p:sp>
        <p:nvSpPr>
          <p:cNvPr id="2869257" name="Line 9"/>
          <p:cNvSpPr>
            <a:spLocks noChangeShapeType="1"/>
          </p:cNvSpPr>
          <p:nvPr/>
        </p:nvSpPr>
        <p:spPr bwMode="auto">
          <a:xfrm rot="-5400000">
            <a:off x="4342606" y="304007"/>
            <a:ext cx="1587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9259" name="Line 11"/>
          <p:cNvSpPr>
            <a:spLocks noChangeShapeType="1"/>
          </p:cNvSpPr>
          <p:nvPr/>
        </p:nvSpPr>
        <p:spPr bwMode="auto">
          <a:xfrm rot="-5400000">
            <a:off x="3885406" y="3429794"/>
            <a:ext cx="1588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9261" name="Line 13"/>
          <p:cNvSpPr>
            <a:spLocks noChangeShapeType="1"/>
          </p:cNvSpPr>
          <p:nvPr/>
        </p:nvSpPr>
        <p:spPr bwMode="auto">
          <a:xfrm rot="-5400000">
            <a:off x="4342606" y="1599407"/>
            <a:ext cx="1587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9263" name="Line 15"/>
          <p:cNvSpPr>
            <a:spLocks noChangeShapeType="1"/>
          </p:cNvSpPr>
          <p:nvPr/>
        </p:nvSpPr>
        <p:spPr bwMode="auto">
          <a:xfrm rot="-5400000">
            <a:off x="4342606" y="2286794"/>
            <a:ext cx="1588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9265" name="Line 17"/>
          <p:cNvSpPr>
            <a:spLocks noChangeShapeType="1"/>
          </p:cNvSpPr>
          <p:nvPr/>
        </p:nvSpPr>
        <p:spPr bwMode="auto">
          <a:xfrm rot="-5400000">
            <a:off x="4342606" y="2896394"/>
            <a:ext cx="1588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9267" name="Line 19"/>
          <p:cNvSpPr>
            <a:spLocks noChangeShapeType="1"/>
          </p:cNvSpPr>
          <p:nvPr/>
        </p:nvSpPr>
        <p:spPr bwMode="auto">
          <a:xfrm rot="-5400000">
            <a:off x="4342606" y="4418807"/>
            <a:ext cx="1587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9269" name="Line 21"/>
          <p:cNvSpPr>
            <a:spLocks noChangeShapeType="1"/>
          </p:cNvSpPr>
          <p:nvPr/>
        </p:nvSpPr>
        <p:spPr bwMode="auto">
          <a:xfrm rot="-5400000">
            <a:off x="4342606" y="5639594"/>
            <a:ext cx="1588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9271" name="Line 23"/>
          <p:cNvSpPr>
            <a:spLocks noChangeShapeType="1"/>
          </p:cNvSpPr>
          <p:nvPr/>
        </p:nvSpPr>
        <p:spPr bwMode="auto">
          <a:xfrm rot="-5400000">
            <a:off x="4342606" y="6401594"/>
            <a:ext cx="1588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9273" name="Text Box 25"/>
          <p:cNvSpPr txBox="1">
            <a:spLocks noChangeArrowheads="1"/>
          </p:cNvSpPr>
          <p:nvPr/>
        </p:nvSpPr>
        <p:spPr bwMode="auto">
          <a:xfrm>
            <a:off x="4610100" y="1524000"/>
            <a:ext cx="5524500" cy="55399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00FF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500" b="1" i="0">
                <a:solidFill>
                  <a:srgbClr val="00FFFF"/>
                </a:solidFill>
                <a:latin typeface="Calibri" panose="020F0502020204030204" pitchFamily="34" charset="0"/>
              </a:rPr>
              <a:t>Atrial tachycardia </a:t>
            </a:r>
          </a:p>
          <a:p>
            <a:pPr algn="l">
              <a:defRPr/>
            </a:pPr>
            <a:r>
              <a:rPr lang="en-US" sz="1500" b="1" i="0">
                <a:solidFill>
                  <a:srgbClr val="00FFFF"/>
                </a:solidFill>
                <a:latin typeface="Calibri" panose="020F0502020204030204" pitchFamily="34" charset="0"/>
              </a:rPr>
              <a:t>= Supraventricular tachycardia (SVT)</a:t>
            </a:r>
          </a:p>
        </p:txBody>
      </p:sp>
      <p:sp>
        <p:nvSpPr>
          <p:cNvPr id="2869274" name="Text Box 26"/>
          <p:cNvSpPr txBox="1">
            <a:spLocks noChangeArrowheads="1"/>
          </p:cNvSpPr>
          <p:nvPr/>
        </p:nvSpPr>
        <p:spPr bwMode="auto">
          <a:xfrm>
            <a:off x="4610100" y="2286000"/>
            <a:ext cx="5524500" cy="384721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00FF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900" b="1" i="0">
                <a:solidFill>
                  <a:srgbClr val="00FFFF"/>
                </a:solidFill>
                <a:latin typeface="Calibri" panose="020F0502020204030204" pitchFamily="34" charset="0"/>
              </a:rPr>
              <a:t>Atrial flutter</a:t>
            </a:r>
          </a:p>
        </p:txBody>
      </p:sp>
      <p:sp>
        <p:nvSpPr>
          <p:cNvPr id="2869275" name="Text Box 27"/>
          <p:cNvSpPr txBox="1">
            <a:spLocks noChangeArrowheads="1"/>
          </p:cNvSpPr>
          <p:nvPr/>
        </p:nvSpPr>
        <p:spPr bwMode="auto">
          <a:xfrm>
            <a:off x="4610100" y="2895600"/>
            <a:ext cx="5524500" cy="384721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00FF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900" b="1" i="0">
                <a:solidFill>
                  <a:srgbClr val="00FFFF"/>
                </a:solidFill>
                <a:latin typeface="Calibri" panose="020F0502020204030204" pitchFamily="34" charset="0"/>
              </a:rPr>
              <a:t>Atrial fibrillation</a:t>
            </a:r>
          </a:p>
        </p:txBody>
      </p:sp>
      <p:sp>
        <p:nvSpPr>
          <p:cNvPr id="2869276" name="Text Box 28"/>
          <p:cNvSpPr txBox="1">
            <a:spLocks noChangeArrowheads="1"/>
          </p:cNvSpPr>
          <p:nvPr/>
        </p:nvSpPr>
        <p:spPr bwMode="auto">
          <a:xfrm>
            <a:off x="4610100" y="4029075"/>
            <a:ext cx="5524500" cy="1304925"/>
          </a:xfrm>
          <a:prstGeom prst="rect">
            <a:avLst/>
          </a:prstGeom>
          <a:gradFill rotWithShape="1">
            <a:gsLst>
              <a:gs pos="0">
                <a:srgbClr val="003300">
                  <a:gamma/>
                  <a:shade val="0"/>
                  <a:invGamma/>
                </a:srgbClr>
              </a:gs>
              <a:gs pos="50000">
                <a:srgbClr val="003300"/>
              </a:gs>
              <a:gs pos="100000">
                <a:srgbClr val="00330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900" b="1" i="0" dirty="0">
                <a:solidFill>
                  <a:schemeClr val="tx2"/>
                </a:solidFill>
                <a:latin typeface="Calibri" panose="020F0502020204030204" pitchFamily="34" charset="0"/>
              </a:rPr>
              <a:t>Ventricular </a:t>
            </a:r>
            <a:r>
              <a:rPr lang="en-US" sz="1900" b="1" i="0" dirty="0" err="1">
                <a:solidFill>
                  <a:schemeClr val="tx2"/>
                </a:solidFill>
                <a:latin typeface="Calibri" panose="020F0502020204030204" pitchFamily="34" charset="0"/>
              </a:rPr>
              <a:t>extrasystoles</a:t>
            </a:r>
            <a:endParaRPr lang="en-US" sz="19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en-US" sz="1900" b="1" i="0" dirty="0">
                <a:solidFill>
                  <a:schemeClr val="tx2"/>
                </a:solidFill>
                <a:latin typeface="Calibri" panose="020F0502020204030204" pitchFamily="34" charset="0"/>
              </a:rPr>
              <a:t>= </a:t>
            </a:r>
            <a:r>
              <a:rPr lang="en-US" sz="1900" b="1" i="0" dirty="0" err="1">
                <a:solidFill>
                  <a:schemeClr val="tx2"/>
                </a:solidFill>
                <a:latin typeface="Calibri" panose="020F0502020204030204" pitchFamily="34" charset="0"/>
              </a:rPr>
              <a:t>ventricularpremature</a:t>
            </a:r>
            <a:r>
              <a:rPr lang="en-US" sz="1900" b="1" i="0" dirty="0">
                <a:solidFill>
                  <a:schemeClr val="tx2"/>
                </a:solidFill>
                <a:latin typeface="Calibri" panose="020F0502020204030204" pitchFamily="34" charset="0"/>
              </a:rPr>
              <a:t> beats</a:t>
            </a:r>
          </a:p>
          <a:p>
            <a:pPr algn="l">
              <a:defRPr/>
            </a:pPr>
            <a:r>
              <a:rPr lang="en-US" sz="1900" b="1" i="0" dirty="0">
                <a:solidFill>
                  <a:schemeClr val="tx2"/>
                </a:solidFill>
                <a:latin typeface="Calibri" panose="020F0502020204030204" pitchFamily="34" charset="0"/>
              </a:rPr>
              <a:t>= </a:t>
            </a:r>
            <a:r>
              <a:rPr lang="en-US" sz="1900" b="1" i="0" dirty="0" err="1">
                <a:solidFill>
                  <a:schemeClr val="tx2"/>
                </a:solidFill>
                <a:latin typeface="Calibri" panose="020F0502020204030204" pitchFamily="34" charset="0"/>
              </a:rPr>
              <a:t>venatricular</a:t>
            </a:r>
            <a:r>
              <a:rPr lang="en-US" sz="1900" b="1" i="0" dirty="0">
                <a:solidFill>
                  <a:schemeClr val="tx2"/>
                </a:solidFill>
                <a:latin typeface="Calibri" panose="020F0502020204030204" pitchFamily="34" charset="0"/>
              </a:rPr>
              <a:t> premature complexes</a:t>
            </a:r>
          </a:p>
          <a:p>
            <a:pPr algn="l">
              <a:defRPr/>
            </a:pPr>
            <a:r>
              <a:rPr lang="en-US" sz="1900" b="1" i="0" dirty="0">
                <a:solidFill>
                  <a:schemeClr val="tx2"/>
                </a:solidFill>
                <a:latin typeface="Calibri" panose="020F0502020204030204" pitchFamily="34" charset="0"/>
              </a:rPr>
              <a:t>= ventricular premature contractions = </a:t>
            </a:r>
            <a:r>
              <a:rPr lang="en-US" sz="19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VPCs</a:t>
            </a:r>
            <a:endParaRPr lang="en-US" sz="19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869277" name="Text Box 29"/>
          <p:cNvSpPr txBox="1">
            <a:spLocks noChangeArrowheads="1"/>
          </p:cNvSpPr>
          <p:nvPr/>
        </p:nvSpPr>
        <p:spPr bwMode="auto">
          <a:xfrm>
            <a:off x="4610100" y="5638800"/>
            <a:ext cx="5524500" cy="384721"/>
          </a:xfrm>
          <a:prstGeom prst="rect">
            <a:avLst/>
          </a:prstGeom>
          <a:gradFill rotWithShape="1">
            <a:gsLst>
              <a:gs pos="0">
                <a:srgbClr val="003300">
                  <a:gamma/>
                  <a:shade val="0"/>
                  <a:invGamma/>
                </a:srgbClr>
              </a:gs>
              <a:gs pos="50000">
                <a:srgbClr val="003300"/>
              </a:gs>
              <a:gs pos="100000">
                <a:srgbClr val="00330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900" b="1" i="0">
                <a:solidFill>
                  <a:schemeClr val="tx2"/>
                </a:solidFill>
                <a:latin typeface="Calibri" panose="020F0502020204030204" pitchFamily="34" charset="0"/>
              </a:rPr>
              <a:t>Ventricular tachycardia</a:t>
            </a:r>
          </a:p>
        </p:txBody>
      </p:sp>
      <p:sp>
        <p:nvSpPr>
          <p:cNvPr id="2869278" name="Text Box 30"/>
          <p:cNvSpPr txBox="1">
            <a:spLocks noChangeArrowheads="1"/>
          </p:cNvSpPr>
          <p:nvPr/>
        </p:nvSpPr>
        <p:spPr bwMode="auto">
          <a:xfrm>
            <a:off x="4610100" y="6400800"/>
            <a:ext cx="5524500" cy="384721"/>
          </a:xfrm>
          <a:prstGeom prst="rect">
            <a:avLst/>
          </a:prstGeom>
          <a:gradFill rotWithShape="1">
            <a:gsLst>
              <a:gs pos="0">
                <a:srgbClr val="003300">
                  <a:gamma/>
                  <a:shade val="0"/>
                  <a:invGamma/>
                </a:srgbClr>
              </a:gs>
              <a:gs pos="50000">
                <a:srgbClr val="003300"/>
              </a:gs>
              <a:gs pos="100000">
                <a:srgbClr val="00330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900" b="1" i="0">
                <a:solidFill>
                  <a:schemeClr val="tx2"/>
                </a:solidFill>
                <a:latin typeface="Calibri" panose="020F0502020204030204" pitchFamily="34" charset="0"/>
              </a:rPr>
              <a:t>Ventricular fibrillation</a:t>
            </a:r>
          </a:p>
        </p:txBody>
      </p:sp>
      <p:sp>
        <p:nvSpPr>
          <p:cNvPr id="2869279" name="Line 31"/>
          <p:cNvSpPr>
            <a:spLocks noChangeShapeType="1"/>
          </p:cNvSpPr>
          <p:nvPr/>
        </p:nvSpPr>
        <p:spPr bwMode="auto">
          <a:xfrm>
            <a:off x="4152900" y="533400"/>
            <a:ext cx="0" cy="6096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6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6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6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6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6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6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86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86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86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6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86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86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86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86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251" grpId="0" animBg="1"/>
      <p:bldP spid="2869254" grpId="0" animBg="1"/>
      <p:bldP spid="2869257" grpId="0" animBg="1"/>
      <p:bldP spid="2869259" grpId="0" animBg="1"/>
      <p:bldP spid="2869261" grpId="0" animBg="1"/>
      <p:bldP spid="2869263" grpId="0" animBg="1"/>
      <p:bldP spid="2869265" grpId="0" animBg="1"/>
      <p:bldP spid="2869267" grpId="0" animBg="1"/>
      <p:bldP spid="2869269" grpId="0" animBg="1"/>
      <p:bldP spid="2869271" grpId="0" animBg="1"/>
      <p:bldP spid="2869273" grpId="0" animBg="1"/>
      <p:bldP spid="2869274" grpId="0" animBg="1"/>
      <p:bldP spid="2869275" grpId="0" animBg="1"/>
      <p:bldP spid="2869276" grpId="0" animBg="1"/>
      <p:bldP spid="2869277" grpId="0" animBg="1"/>
      <p:bldP spid="2869278" grpId="0" animBg="1"/>
      <p:bldP spid="28692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251" name="Text Box 3"/>
          <p:cNvSpPr txBox="1">
            <a:spLocks noChangeArrowheads="1"/>
          </p:cNvSpPr>
          <p:nvPr/>
        </p:nvSpPr>
        <p:spPr bwMode="auto">
          <a:xfrm>
            <a:off x="152400" y="2057400"/>
            <a:ext cx="3505200" cy="2554545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0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FFCC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0" dirty="0" smtClean="0">
                <a:solidFill>
                  <a:srgbClr val="FFCCFF"/>
                </a:solidFill>
                <a:latin typeface="Calibri" panose="020F0502020204030204" pitchFamily="34" charset="0"/>
              </a:rPr>
              <a:t>Anatomical classification of cardiac arrhythmias</a:t>
            </a:r>
            <a:endParaRPr lang="en-US" sz="4000" b="1" i="0" dirty="0">
              <a:solidFill>
                <a:srgbClr val="FFCCFF"/>
              </a:solidFill>
              <a:latin typeface="Calibri" panose="020F0502020204030204" pitchFamily="34" charset="0"/>
            </a:endParaRPr>
          </a:p>
        </p:txBody>
      </p:sp>
      <p:sp>
        <p:nvSpPr>
          <p:cNvPr id="2869254" name="Text Box 6"/>
          <p:cNvSpPr txBox="1">
            <a:spLocks noChangeArrowheads="1"/>
          </p:cNvSpPr>
          <p:nvPr/>
        </p:nvSpPr>
        <p:spPr bwMode="auto">
          <a:xfrm>
            <a:off x="4610100" y="76200"/>
            <a:ext cx="5524500" cy="130492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00FF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900" b="1" i="0">
                <a:solidFill>
                  <a:srgbClr val="00FFFF"/>
                </a:solidFill>
                <a:latin typeface="Calibri" panose="020F0502020204030204" pitchFamily="34" charset="0"/>
              </a:rPr>
              <a:t>Atrial extrasystoles </a:t>
            </a:r>
          </a:p>
          <a:p>
            <a:pPr algn="l">
              <a:defRPr/>
            </a:pPr>
            <a:r>
              <a:rPr lang="en-US" sz="1900" b="1" i="0">
                <a:solidFill>
                  <a:srgbClr val="00FFFF"/>
                </a:solidFill>
                <a:latin typeface="Calibri" panose="020F0502020204030204" pitchFamily="34" charset="0"/>
              </a:rPr>
              <a:t>= atrial premature beats</a:t>
            </a:r>
          </a:p>
          <a:p>
            <a:pPr algn="l">
              <a:defRPr/>
            </a:pPr>
            <a:r>
              <a:rPr lang="en-US" sz="1900" b="1" i="0">
                <a:solidFill>
                  <a:srgbClr val="00FFFF"/>
                </a:solidFill>
                <a:latin typeface="Calibri" panose="020F0502020204030204" pitchFamily="34" charset="0"/>
              </a:rPr>
              <a:t>= atrial premature complexes</a:t>
            </a:r>
          </a:p>
          <a:p>
            <a:pPr algn="l">
              <a:defRPr/>
            </a:pPr>
            <a:r>
              <a:rPr lang="en-US" sz="1900" b="1" i="0">
                <a:solidFill>
                  <a:srgbClr val="00FFFF"/>
                </a:solidFill>
                <a:latin typeface="Calibri" panose="020F0502020204030204" pitchFamily="34" charset="0"/>
              </a:rPr>
              <a:t>= atrial premature contractions = APCs)</a:t>
            </a:r>
          </a:p>
        </p:txBody>
      </p:sp>
      <p:sp>
        <p:nvSpPr>
          <p:cNvPr id="2869257" name="Line 9"/>
          <p:cNvSpPr>
            <a:spLocks noChangeShapeType="1"/>
          </p:cNvSpPr>
          <p:nvPr/>
        </p:nvSpPr>
        <p:spPr bwMode="auto">
          <a:xfrm rot="-5400000">
            <a:off x="4342606" y="304007"/>
            <a:ext cx="1587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9259" name="Line 11"/>
          <p:cNvSpPr>
            <a:spLocks noChangeShapeType="1"/>
          </p:cNvSpPr>
          <p:nvPr/>
        </p:nvSpPr>
        <p:spPr bwMode="auto">
          <a:xfrm rot="-5400000">
            <a:off x="3885406" y="3429794"/>
            <a:ext cx="1588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9261" name="Line 13"/>
          <p:cNvSpPr>
            <a:spLocks noChangeShapeType="1"/>
          </p:cNvSpPr>
          <p:nvPr/>
        </p:nvSpPr>
        <p:spPr bwMode="auto">
          <a:xfrm rot="-5400000">
            <a:off x="4342606" y="1599407"/>
            <a:ext cx="1587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9263" name="Line 15"/>
          <p:cNvSpPr>
            <a:spLocks noChangeShapeType="1"/>
          </p:cNvSpPr>
          <p:nvPr/>
        </p:nvSpPr>
        <p:spPr bwMode="auto">
          <a:xfrm rot="-5400000">
            <a:off x="4342606" y="2286794"/>
            <a:ext cx="1588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9265" name="Line 17"/>
          <p:cNvSpPr>
            <a:spLocks noChangeShapeType="1"/>
          </p:cNvSpPr>
          <p:nvPr/>
        </p:nvSpPr>
        <p:spPr bwMode="auto">
          <a:xfrm rot="-5400000">
            <a:off x="4342606" y="2896394"/>
            <a:ext cx="1588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9267" name="Line 19"/>
          <p:cNvSpPr>
            <a:spLocks noChangeShapeType="1"/>
          </p:cNvSpPr>
          <p:nvPr/>
        </p:nvSpPr>
        <p:spPr bwMode="auto">
          <a:xfrm rot="-5400000">
            <a:off x="4342606" y="4418807"/>
            <a:ext cx="1587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9269" name="Line 21"/>
          <p:cNvSpPr>
            <a:spLocks noChangeShapeType="1"/>
          </p:cNvSpPr>
          <p:nvPr/>
        </p:nvSpPr>
        <p:spPr bwMode="auto">
          <a:xfrm rot="-5400000">
            <a:off x="4342606" y="5639594"/>
            <a:ext cx="1588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9271" name="Line 23"/>
          <p:cNvSpPr>
            <a:spLocks noChangeShapeType="1"/>
          </p:cNvSpPr>
          <p:nvPr/>
        </p:nvSpPr>
        <p:spPr bwMode="auto">
          <a:xfrm rot="-5400000">
            <a:off x="4342606" y="6401594"/>
            <a:ext cx="1588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9273" name="Text Box 25"/>
          <p:cNvSpPr txBox="1">
            <a:spLocks noChangeArrowheads="1"/>
          </p:cNvSpPr>
          <p:nvPr/>
        </p:nvSpPr>
        <p:spPr bwMode="auto">
          <a:xfrm>
            <a:off x="4610100" y="1524000"/>
            <a:ext cx="5524500" cy="55399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00FF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500" b="1" i="0">
                <a:solidFill>
                  <a:srgbClr val="00FFFF"/>
                </a:solidFill>
                <a:latin typeface="Calibri" panose="020F0502020204030204" pitchFamily="34" charset="0"/>
              </a:rPr>
              <a:t>Atrial tachycardia </a:t>
            </a:r>
          </a:p>
          <a:p>
            <a:pPr algn="l">
              <a:defRPr/>
            </a:pPr>
            <a:r>
              <a:rPr lang="en-US" sz="1500" b="1" i="0">
                <a:solidFill>
                  <a:srgbClr val="00FFFF"/>
                </a:solidFill>
                <a:latin typeface="Calibri" panose="020F0502020204030204" pitchFamily="34" charset="0"/>
              </a:rPr>
              <a:t>= Supraventricular tachycardia (SVT)</a:t>
            </a:r>
          </a:p>
        </p:txBody>
      </p:sp>
      <p:sp>
        <p:nvSpPr>
          <p:cNvPr id="2869274" name="Text Box 26"/>
          <p:cNvSpPr txBox="1">
            <a:spLocks noChangeArrowheads="1"/>
          </p:cNvSpPr>
          <p:nvPr/>
        </p:nvSpPr>
        <p:spPr bwMode="auto">
          <a:xfrm>
            <a:off x="4610100" y="2286000"/>
            <a:ext cx="5524500" cy="384721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00FF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900" b="1" i="0">
                <a:solidFill>
                  <a:srgbClr val="00FFFF"/>
                </a:solidFill>
                <a:latin typeface="Calibri" panose="020F0502020204030204" pitchFamily="34" charset="0"/>
              </a:rPr>
              <a:t>Atrial flutter</a:t>
            </a:r>
          </a:p>
        </p:txBody>
      </p:sp>
      <p:sp>
        <p:nvSpPr>
          <p:cNvPr id="2869275" name="Text Box 27"/>
          <p:cNvSpPr txBox="1">
            <a:spLocks noChangeArrowheads="1"/>
          </p:cNvSpPr>
          <p:nvPr/>
        </p:nvSpPr>
        <p:spPr bwMode="auto">
          <a:xfrm>
            <a:off x="4610100" y="2895600"/>
            <a:ext cx="5524500" cy="384721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00FF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900" b="1" i="0">
                <a:solidFill>
                  <a:srgbClr val="00FFFF"/>
                </a:solidFill>
                <a:latin typeface="Calibri" panose="020F0502020204030204" pitchFamily="34" charset="0"/>
              </a:rPr>
              <a:t>Atrial fibrillation</a:t>
            </a:r>
          </a:p>
        </p:txBody>
      </p:sp>
      <p:sp>
        <p:nvSpPr>
          <p:cNvPr id="2869276" name="Text Box 28"/>
          <p:cNvSpPr txBox="1">
            <a:spLocks noChangeArrowheads="1"/>
          </p:cNvSpPr>
          <p:nvPr/>
        </p:nvSpPr>
        <p:spPr bwMode="auto">
          <a:xfrm>
            <a:off x="4610100" y="4029075"/>
            <a:ext cx="5524500" cy="1304925"/>
          </a:xfrm>
          <a:prstGeom prst="rect">
            <a:avLst/>
          </a:prstGeom>
          <a:gradFill rotWithShape="1">
            <a:gsLst>
              <a:gs pos="0">
                <a:srgbClr val="003300">
                  <a:gamma/>
                  <a:shade val="0"/>
                  <a:invGamma/>
                </a:srgbClr>
              </a:gs>
              <a:gs pos="50000">
                <a:srgbClr val="003300"/>
              </a:gs>
              <a:gs pos="100000">
                <a:srgbClr val="00330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900" b="1" i="0" dirty="0">
                <a:solidFill>
                  <a:schemeClr val="tx2"/>
                </a:solidFill>
                <a:latin typeface="Calibri" panose="020F0502020204030204" pitchFamily="34" charset="0"/>
              </a:rPr>
              <a:t>Ventricular </a:t>
            </a:r>
            <a:r>
              <a:rPr lang="en-US" sz="1900" b="1" i="0" dirty="0" err="1">
                <a:solidFill>
                  <a:schemeClr val="tx2"/>
                </a:solidFill>
                <a:latin typeface="Calibri" panose="020F0502020204030204" pitchFamily="34" charset="0"/>
              </a:rPr>
              <a:t>extrasystoles</a:t>
            </a:r>
            <a:endParaRPr lang="en-US" sz="19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en-US" sz="1900" b="1" i="0" dirty="0">
                <a:solidFill>
                  <a:schemeClr val="tx2"/>
                </a:solidFill>
                <a:latin typeface="Calibri" panose="020F0502020204030204" pitchFamily="34" charset="0"/>
              </a:rPr>
              <a:t>= </a:t>
            </a:r>
            <a:r>
              <a:rPr lang="en-US" sz="1900" b="1" i="0" dirty="0" err="1">
                <a:solidFill>
                  <a:schemeClr val="tx2"/>
                </a:solidFill>
                <a:latin typeface="Calibri" panose="020F0502020204030204" pitchFamily="34" charset="0"/>
              </a:rPr>
              <a:t>ventricularpremature</a:t>
            </a:r>
            <a:r>
              <a:rPr lang="en-US" sz="1900" b="1" i="0" dirty="0">
                <a:solidFill>
                  <a:schemeClr val="tx2"/>
                </a:solidFill>
                <a:latin typeface="Calibri" panose="020F0502020204030204" pitchFamily="34" charset="0"/>
              </a:rPr>
              <a:t> beats</a:t>
            </a:r>
          </a:p>
          <a:p>
            <a:pPr algn="l">
              <a:defRPr/>
            </a:pPr>
            <a:r>
              <a:rPr lang="en-US" sz="1900" b="1" i="0" dirty="0">
                <a:solidFill>
                  <a:schemeClr val="tx2"/>
                </a:solidFill>
                <a:latin typeface="Calibri" panose="020F0502020204030204" pitchFamily="34" charset="0"/>
              </a:rPr>
              <a:t>= </a:t>
            </a:r>
            <a:r>
              <a:rPr lang="en-US" sz="1900" b="1" i="0" dirty="0" err="1">
                <a:solidFill>
                  <a:schemeClr val="tx2"/>
                </a:solidFill>
                <a:latin typeface="Calibri" panose="020F0502020204030204" pitchFamily="34" charset="0"/>
              </a:rPr>
              <a:t>venatricular</a:t>
            </a:r>
            <a:r>
              <a:rPr lang="en-US" sz="1900" b="1" i="0" dirty="0">
                <a:solidFill>
                  <a:schemeClr val="tx2"/>
                </a:solidFill>
                <a:latin typeface="Calibri" panose="020F0502020204030204" pitchFamily="34" charset="0"/>
              </a:rPr>
              <a:t> premature complexes</a:t>
            </a:r>
          </a:p>
          <a:p>
            <a:pPr algn="l">
              <a:defRPr/>
            </a:pPr>
            <a:r>
              <a:rPr lang="en-US" sz="1900" b="1" i="0" dirty="0">
                <a:solidFill>
                  <a:schemeClr val="tx2"/>
                </a:solidFill>
                <a:latin typeface="Calibri" panose="020F0502020204030204" pitchFamily="34" charset="0"/>
              </a:rPr>
              <a:t>= ventricular premature contractions = </a:t>
            </a:r>
            <a:r>
              <a:rPr lang="en-US" sz="19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VPCs</a:t>
            </a:r>
            <a:endParaRPr lang="en-US" sz="19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869277" name="Text Box 29"/>
          <p:cNvSpPr txBox="1">
            <a:spLocks noChangeArrowheads="1"/>
          </p:cNvSpPr>
          <p:nvPr/>
        </p:nvSpPr>
        <p:spPr bwMode="auto">
          <a:xfrm>
            <a:off x="4610100" y="5638800"/>
            <a:ext cx="5524500" cy="384721"/>
          </a:xfrm>
          <a:prstGeom prst="rect">
            <a:avLst/>
          </a:prstGeom>
          <a:gradFill rotWithShape="1">
            <a:gsLst>
              <a:gs pos="0">
                <a:srgbClr val="003300">
                  <a:gamma/>
                  <a:shade val="0"/>
                  <a:invGamma/>
                </a:srgbClr>
              </a:gs>
              <a:gs pos="50000">
                <a:srgbClr val="003300"/>
              </a:gs>
              <a:gs pos="100000">
                <a:srgbClr val="00330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900" b="1" i="0">
                <a:solidFill>
                  <a:schemeClr val="tx2"/>
                </a:solidFill>
                <a:latin typeface="Calibri" panose="020F0502020204030204" pitchFamily="34" charset="0"/>
              </a:rPr>
              <a:t>Ventricular tachycardia</a:t>
            </a:r>
          </a:p>
        </p:txBody>
      </p:sp>
      <p:sp>
        <p:nvSpPr>
          <p:cNvPr id="2869278" name="Text Box 30"/>
          <p:cNvSpPr txBox="1">
            <a:spLocks noChangeArrowheads="1"/>
          </p:cNvSpPr>
          <p:nvPr/>
        </p:nvSpPr>
        <p:spPr bwMode="auto">
          <a:xfrm>
            <a:off x="4610100" y="6400800"/>
            <a:ext cx="5524500" cy="384721"/>
          </a:xfrm>
          <a:prstGeom prst="rect">
            <a:avLst/>
          </a:prstGeom>
          <a:gradFill rotWithShape="1">
            <a:gsLst>
              <a:gs pos="0">
                <a:srgbClr val="003300">
                  <a:gamma/>
                  <a:shade val="0"/>
                  <a:invGamma/>
                </a:srgbClr>
              </a:gs>
              <a:gs pos="50000">
                <a:srgbClr val="003300"/>
              </a:gs>
              <a:gs pos="100000">
                <a:srgbClr val="00330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900" b="1" i="0">
                <a:solidFill>
                  <a:schemeClr val="tx2"/>
                </a:solidFill>
                <a:latin typeface="Calibri" panose="020F0502020204030204" pitchFamily="34" charset="0"/>
              </a:rPr>
              <a:t>Ventricular fibrillation</a:t>
            </a:r>
          </a:p>
        </p:txBody>
      </p:sp>
      <p:sp>
        <p:nvSpPr>
          <p:cNvPr id="2869279" name="Line 31"/>
          <p:cNvSpPr>
            <a:spLocks noChangeShapeType="1"/>
          </p:cNvSpPr>
          <p:nvPr/>
        </p:nvSpPr>
        <p:spPr bwMode="auto">
          <a:xfrm>
            <a:off x="4152900" y="533400"/>
            <a:ext cx="0" cy="6096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101" y="573614"/>
            <a:ext cx="39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Atrial  (Narrow QRS)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5739825"/>
            <a:ext cx="415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Ventricular  (Wide QRS)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06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6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6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6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6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6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6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86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86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86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6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86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86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86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86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251" grpId="0" animBg="1"/>
      <p:bldP spid="2869254" grpId="0" animBg="1"/>
      <p:bldP spid="2869257" grpId="0" animBg="1"/>
      <p:bldP spid="2869259" grpId="0" animBg="1"/>
      <p:bldP spid="2869261" grpId="0" animBg="1"/>
      <p:bldP spid="2869263" grpId="0" animBg="1"/>
      <p:bldP spid="2869265" grpId="0" animBg="1"/>
      <p:bldP spid="2869267" grpId="0" animBg="1"/>
      <p:bldP spid="2869269" grpId="0" animBg="1"/>
      <p:bldP spid="2869271" grpId="0" animBg="1"/>
      <p:bldP spid="2869273" grpId="0" animBg="1"/>
      <p:bldP spid="2869274" grpId="0" animBg="1"/>
      <p:bldP spid="2869275" grpId="0" animBg="1"/>
      <p:bldP spid="2869276" grpId="0" animBg="1"/>
      <p:bldP spid="2869277" grpId="0" animBg="1"/>
      <p:bldP spid="2869278" grpId="0" animBg="1"/>
      <p:bldP spid="2869279" grpId="0" animBg="1"/>
      <p:bldP spid="2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228600"/>
            <a:ext cx="10287000" cy="25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Atrial and ventricular </a:t>
            </a:r>
            <a:r>
              <a:rPr lang="en-US" altLang="en-US" sz="4400" b="1" i="0" dirty="0" err="1">
                <a:solidFill>
                  <a:schemeClr val="tx2"/>
                </a:solidFill>
                <a:latin typeface="Calibri" panose="020F0502020204030204" pitchFamily="34" charset="0"/>
              </a:rPr>
              <a:t>extrasystoles</a:t>
            </a:r>
            <a:endParaRPr lang="en-US" altLang="en-US" sz="44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= Premature beats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= Premature contractions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= Premature complexes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90500" y="2667000"/>
            <a:ext cx="99441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6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A premature beat is an abnormal beat that occurs prematurely during the diastole of the previous beat (i.e., before the expected sinus beat). 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6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600" b="1" i="0" dirty="0">
                <a:solidFill>
                  <a:srgbClr val="FF9933"/>
                </a:solidFill>
                <a:latin typeface="Calibri" panose="020F0502020204030204" pitchFamily="34" charset="0"/>
              </a:rPr>
              <a:t>Atrial and ventricular premature beats are caused by abnormal impulses generated in a </a:t>
            </a:r>
            <a:r>
              <a:rPr lang="en-US" altLang="en-US" sz="2600" b="1" i="0" dirty="0" err="1">
                <a:solidFill>
                  <a:srgbClr val="FF9933"/>
                </a:solidFill>
                <a:latin typeface="Calibri" panose="020F0502020204030204" pitchFamily="34" charset="0"/>
              </a:rPr>
              <a:t>hyperexcitable</a:t>
            </a:r>
            <a:r>
              <a:rPr lang="en-US" altLang="en-US" sz="2600" b="1" i="0" dirty="0">
                <a:solidFill>
                  <a:srgbClr val="FF9933"/>
                </a:solidFill>
                <a:latin typeface="Calibri" panose="020F0502020204030204" pitchFamily="34" charset="0"/>
              </a:rPr>
              <a:t> focus in the atrial or ventricular myocardium (i.e., in an ectopic focus) or reentry.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6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6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If the focus is in the ventricles, the premature beat is called </a:t>
            </a:r>
            <a:r>
              <a:rPr lang="en-US" altLang="en-US" sz="2600" b="1" i="0" dirty="0">
                <a:solidFill>
                  <a:srgbClr val="00FF00"/>
                </a:solidFill>
                <a:latin typeface="Calibri" panose="020F0502020204030204" pitchFamily="34" charset="0"/>
              </a:rPr>
              <a:t>ventricular premature beat.</a:t>
            </a:r>
            <a:r>
              <a:rPr lang="en-US" altLang="en-US" sz="2600" b="1" i="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6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If the focus is in the atrial wall, the premature beat is called </a:t>
            </a:r>
            <a:r>
              <a:rPr lang="en-US" altLang="en-US" sz="2600" b="1" i="0" dirty="0">
                <a:solidFill>
                  <a:srgbClr val="00FF00"/>
                </a:solidFill>
                <a:latin typeface="Calibri" panose="020F0502020204030204" pitchFamily="34" charset="0"/>
              </a:rPr>
              <a:t>atrial premature beat.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125832"/>
            <a:ext cx="10287000" cy="186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3200" b="1" i="0" dirty="0">
                <a:solidFill>
                  <a:schemeClr val="tx2"/>
                </a:solidFill>
                <a:latin typeface="Calibri" panose="020F0502020204030204" pitchFamily="34" charset="0"/>
              </a:rPr>
              <a:t>Atrial </a:t>
            </a:r>
            <a:r>
              <a:rPr lang="en-US" altLang="en-US" sz="3200" b="1" i="0" dirty="0" err="1">
                <a:solidFill>
                  <a:schemeClr val="tx2"/>
                </a:solidFill>
                <a:latin typeface="Calibri" panose="020F0502020204030204" pitchFamily="34" charset="0"/>
              </a:rPr>
              <a:t>extrasystoles</a:t>
            </a:r>
            <a:endParaRPr lang="en-US" altLang="en-US" sz="32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3200" b="1" i="0" dirty="0">
                <a:solidFill>
                  <a:schemeClr val="tx2"/>
                </a:solidFill>
                <a:latin typeface="Calibri" panose="020F0502020204030204" pitchFamily="34" charset="0"/>
              </a:rPr>
              <a:t>= Premature atrial beats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3200" b="1" i="0" dirty="0">
                <a:solidFill>
                  <a:schemeClr val="tx2"/>
                </a:solidFill>
                <a:latin typeface="Calibri" panose="020F0502020204030204" pitchFamily="34" charset="0"/>
              </a:rPr>
              <a:t>= Premature atrial contractions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3200" b="1" i="0" dirty="0">
                <a:solidFill>
                  <a:schemeClr val="tx2"/>
                </a:solidFill>
                <a:latin typeface="Calibri" panose="020F0502020204030204" pitchFamily="34" charset="0"/>
              </a:rPr>
              <a:t>= Premature atrial complexes (PACs)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19100" y="1941493"/>
            <a:ext cx="9525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6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An atrial premature beat is an abnormal beat that arises from the atrium and occurs before the expected sinus beat.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3057525"/>
            <a:ext cx="5976938" cy="204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1" y="5219700"/>
            <a:ext cx="5976938" cy="14859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3" name="Oval 2"/>
          <p:cNvSpPr/>
          <p:nvPr/>
        </p:nvSpPr>
        <p:spPr bwMode="auto">
          <a:xfrm>
            <a:off x="4838700" y="3057525"/>
            <a:ext cx="533400" cy="1133475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24400" y="5395912"/>
            <a:ext cx="533400" cy="1133475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236" name="Text Box 4"/>
          <p:cNvSpPr txBox="1">
            <a:spLocks noChangeArrowheads="1"/>
          </p:cNvSpPr>
          <p:nvPr/>
        </p:nvSpPr>
        <p:spPr bwMode="auto">
          <a:xfrm>
            <a:off x="1893888" y="533400"/>
            <a:ext cx="6450012" cy="1368425"/>
          </a:xfrm>
          <a:prstGeom prst="rect">
            <a:avLst/>
          </a:prstGeom>
          <a:gradFill rotWithShape="1">
            <a:gsLst>
              <a:gs pos="0">
                <a:srgbClr val="993300">
                  <a:gamma/>
                  <a:shade val="0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0">
                <a:solidFill>
                  <a:schemeClr val="tx2"/>
                </a:solidFill>
                <a:latin typeface="Calibri" panose="020F0502020204030204" pitchFamily="34" charset="0"/>
              </a:rPr>
              <a:t>Supraventricular tachcyardia (SVT, PSVT)</a:t>
            </a:r>
          </a:p>
        </p:txBody>
      </p:sp>
      <p:sp>
        <p:nvSpPr>
          <p:cNvPr id="2783237" name="Line 5"/>
          <p:cNvSpPr>
            <a:spLocks noChangeShapeType="1"/>
          </p:cNvSpPr>
          <p:nvPr/>
        </p:nvSpPr>
        <p:spPr bwMode="auto">
          <a:xfrm>
            <a:off x="5094288" y="1933575"/>
            <a:ext cx="0" cy="9921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83238" name="Line 6"/>
          <p:cNvSpPr>
            <a:spLocks noChangeShapeType="1"/>
          </p:cNvSpPr>
          <p:nvPr/>
        </p:nvSpPr>
        <p:spPr bwMode="auto">
          <a:xfrm>
            <a:off x="2476500" y="2927350"/>
            <a:ext cx="51816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83239" name="Line 7"/>
          <p:cNvSpPr>
            <a:spLocks noChangeShapeType="1"/>
          </p:cNvSpPr>
          <p:nvPr/>
        </p:nvSpPr>
        <p:spPr bwMode="auto">
          <a:xfrm>
            <a:off x="2476500" y="2925763"/>
            <a:ext cx="0" cy="50323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83240" name="Line 8"/>
          <p:cNvSpPr>
            <a:spLocks noChangeShapeType="1"/>
          </p:cNvSpPr>
          <p:nvPr/>
        </p:nvSpPr>
        <p:spPr bwMode="auto">
          <a:xfrm>
            <a:off x="7658100" y="2925763"/>
            <a:ext cx="0" cy="50323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83241" name="Text Box 9"/>
          <p:cNvSpPr txBox="1">
            <a:spLocks noChangeArrowheads="1"/>
          </p:cNvSpPr>
          <p:nvPr/>
        </p:nvSpPr>
        <p:spPr bwMode="auto">
          <a:xfrm>
            <a:off x="571500" y="3505200"/>
            <a:ext cx="4038600" cy="58477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0">
                <a:solidFill>
                  <a:schemeClr val="tx2"/>
                </a:solidFill>
                <a:latin typeface="Calibri" panose="020F0502020204030204" pitchFamily="34" charset="0"/>
              </a:rPr>
              <a:t>Atrial tachycardia</a:t>
            </a:r>
          </a:p>
        </p:txBody>
      </p:sp>
      <p:sp>
        <p:nvSpPr>
          <p:cNvPr id="2783242" name="Text Box 10"/>
          <p:cNvSpPr txBox="1">
            <a:spLocks noChangeArrowheads="1"/>
          </p:cNvSpPr>
          <p:nvPr/>
        </p:nvSpPr>
        <p:spPr bwMode="auto">
          <a:xfrm>
            <a:off x="5676900" y="3505200"/>
            <a:ext cx="4038600" cy="2890838"/>
          </a:xfrm>
          <a:prstGeom prst="rect">
            <a:avLst/>
          </a:prstGeom>
          <a:gradFill rotWithShape="1">
            <a:gsLst>
              <a:gs pos="0">
                <a:srgbClr val="003300">
                  <a:gamma/>
                  <a:shade val="0"/>
                  <a:invGamma/>
                </a:srgbClr>
              </a:gs>
              <a:gs pos="50000">
                <a:srgbClr val="003300"/>
              </a:gs>
              <a:gs pos="100000">
                <a:srgbClr val="00330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0">
                <a:solidFill>
                  <a:schemeClr val="tx2"/>
                </a:solidFill>
                <a:latin typeface="Calibri" panose="020F0502020204030204" pitchFamily="34" charset="0"/>
              </a:rPr>
              <a:t>Junctional tachycardia</a:t>
            </a:r>
          </a:p>
          <a:p>
            <a:pPr algn="l">
              <a:defRPr/>
            </a:pPr>
            <a:r>
              <a:rPr lang="en-US" sz="2800" b="1" i="0">
                <a:solidFill>
                  <a:schemeClr val="tx2"/>
                </a:solidFill>
                <a:latin typeface="Calibri" panose="020F0502020204030204" pitchFamily="34" charset="0"/>
              </a:rPr>
              <a:t>due to:</a:t>
            </a:r>
          </a:p>
          <a:p>
            <a:pPr algn="l">
              <a:defRPr/>
            </a:pPr>
            <a:endParaRPr lang="en-US" sz="2800" b="1" i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en-US" sz="2400" b="1" i="0">
                <a:solidFill>
                  <a:srgbClr val="00FF00"/>
                </a:solidFill>
                <a:latin typeface="Calibri" panose="020F0502020204030204" pitchFamily="34" charset="0"/>
              </a:rPr>
              <a:t>- Enhanced automaticity of the AV junction.</a:t>
            </a:r>
          </a:p>
          <a:p>
            <a:pPr algn="l">
              <a:defRPr/>
            </a:pPr>
            <a:endParaRPr lang="en-US" sz="2400" b="1" i="0">
              <a:solidFill>
                <a:srgbClr val="00FF00"/>
              </a:solidFill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en-US" sz="2400" b="1" i="0">
                <a:solidFill>
                  <a:schemeClr val="tx2"/>
                </a:solidFill>
                <a:latin typeface="Calibri" panose="020F0502020204030204" pitchFamily="34" charset="0"/>
              </a:rPr>
              <a:t>- AV node reentry.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8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8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8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8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8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8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8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3236" grpId="0" animBg="1"/>
      <p:bldP spid="2783237" grpId="0" animBg="1"/>
      <p:bldP spid="2783238" grpId="0" animBg="1"/>
      <p:bldP spid="2783239" grpId="0" animBg="1"/>
      <p:bldP spid="2783240" grpId="0" animBg="1"/>
      <p:bldP spid="2783241" grpId="0" animBg="1"/>
      <p:bldP spid="27832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812800"/>
            <a:ext cx="10287000" cy="140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Paroxysmal supraventricular tachycardia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(SVT, PSVT)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4300" y="2438400"/>
            <a:ext cx="100203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Blip>
                <a:blip r:embed="rId3"/>
              </a:buBlip>
            </a:pPr>
            <a:r>
              <a:rPr lang="en-US" altLang="en-US" sz="3000" b="1" i="0" dirty="0">
                <a:solidFill>
                  <a:srgbClr val="00FF00"/>
                </a:solidFill>
                <a:latin typeface="Calibri" panose="020F0502020204030204" pitchFamily="34" charset="0"/>
              </a:rPr>
              <a:t>SVT is most common among young people and is more unpleasant than dangerous. It may occur during vigorous exercise.</a:t>
            </a:r>
          </a:p>
          <a:p>
            <a:pPr algn="l">
              <a:buFontTx/>
              <a:buBlip>
                <a:blip r:embed="rId3"/>
              </a:buBlip>
            </a:pPr>
            <a:endParaRPr lang="en-US" altLang="en-US" sz="3000" b="1" i="0" dirty="0">
              <a:solidFill>
                <a:srgbClr val="00FF00"/>
              </a:solidFill>
              <a:latin typeface="Calibri" panose="020F0502020204030204" pitchFamily="34" charset="0"/>
            </a:endParaRPr>
          </a:p>
          <a:p>
            <a:pPr algn="l">
              <a:buFontTx/>
              <a:buBlip>
                <a:blip r:embed="rId3"/>
              </a:buBlip>
            </a:pPr>
            <a:r>
              <a:rPr lang="en-US" altLang="en-US" sz="30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It is characteristically abrupt in onset and termination. </a:t>
            </a:r>
          </a:p>
          <a:p>
            <a:pPr algn="l">
              <a:buFontTx/>
              <a:buBlip>
                <a:blip r:embed="rId3"/>
              </a:buBlip>
            </a:pPr>
            <a:endParaRPr lang="en-US" altLang="en-US" sz="3000" b="1" i="0" dirty="0">
              <a:solidFill>
                <a:srgbClr val="FF0066"/>
              </a:solidFill>
              <a:latin typeface="Calibri" panose="020F0502020204030204" pitchFamily="34" charset="0"/>
            </a:endParaRPr>
          </a:p>
          <a:p>
            <a:pPr algn="l">
              <a:buFontTx/>
              <a:buBlip>
                <a:blip r:embed="rId3"/>
              </a:buBlip>
            </a:pPr>
            <a:r>
              <a:rPr lang="en-US" altLang="en-US" sz="3000" b="1" i="0" dirty="0">
                <a:solidFill>
                  <a:srgbClr val="00FFFF"/>
                </a:solidFill>
                <a:latin typeface="Calibri" panose="020F0502020204030204" pitchFamily="34" charset="0"/>
              </a:rPr>
              <a:t>The overall heart rates vary from 150 to 250 beats/min; the most common range is 160 to 200 beats/min.</a:t>
            </a:r>
          </a:p>
          <a:p>
            <a:pPr algn="l"/>
            <a:r>
              <a:rPr lang="en-US" altLang="en-US" sz="30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381000"/>
            <a:ext cx="10287000" cy="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3600" b="1" i="0" dirty="0">
                <a:solidFill>
                  <a:schemeClr val="tx2"/>
                </a:solidFill>
                <a:latin typeface="Calibri" panose="020F0502020204030204" pitchFamily="34" charset="0"/>
              </a:rPr>
              <a:t>Paroxysmal supraventricular </a:t>
            </a:r>
            <a:r>
              <a:rPr lang="en-US" altLang="en-US" sz="36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tachycardia (</a:t>
            </a:r>
            <a:r>
              <a:rPr lang="en-US" altLang="en-US" sz="3600" b="1" i="0" dirty="0">
                <a:solidFill>
                  <a:schemeClr val="tx2"/>
                </a:solidFill>
                <a:latin typeface="Calibri" panose="020F0502020204030204" pitchFamily="34" charset="0"/>
              </a:rPr>
              <a:t>SVT, PSVT)</a:t>
            </a:r>
          </a:p>
        </p:txBody>
      </p:sp>
      <p:pic>
        <p:nvPicPr>
          <p:cNvPr id="17410" name="Picture 2" descr="Image result for ecg of SV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43000"/>
            <a:ext cx="9753600" cy="54193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995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>
          <a:xfrm>
            <a:off x="0" y="831223"/>
            <a:ext cx="10287000" cy="762000"/>
          </a:xfrm>
          <a:prstGeom prst="rect">
            <a:avLst/>
          </a:prstGeom>
          <a:noFill/>
          <a:ln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CA" sz="54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Learning Resources</a:t>
            </a:r>
            <a:endParaRPr lang="en-CA" sz="54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6700" y="2056459"/>
            <a:ext cx="97536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i="1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US" sz="28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Guyton and Hall, Textbook of Medical Physiology; 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13</a:t>
            </a:r>
            <a:r>
              <a:rPr lang="en-US" sz="2800" b="1" i="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Edition; Unit III-Chapter 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13.</a:t>
            </a:r>
            <a:endParaRPr lang="en-US" sz="2800" b="1" i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</a:pPr>
            <a:endParaRPr lang="en-US" sz="2800" b="1" i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</a:pP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Linda Costanzo, Physiology, 5</a:t>
            </a:r>
            <a:r>
              <a:rPr lang="en-US" sz="2800" b="1" i="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Edition; Chapter 4.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800" b="1" i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US" sz="2800" b="1" i="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Ganong’s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Review of Medical Physiology; 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25</a:t>
            </a:r>
            <a:r>
              <a:rPr lang="en-US" sz="2800" b="1" i="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 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Edition; Section V; Chapter 29.</a:t>
            </a:r>
            <a:endParaRPr lang="en-US" sz="2800" b="1" i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80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10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9378" name="Rectangle 2"/>
          <p:cNvSpPr>
            <a:spLocks noChangeArrowheads="1"/>
          </p:cNvSpPr>
          <p:nvPr/>
        </p:nvSpPr>
        <p:spPr bwMode="auto">
          <a:xfrm>
            <a:off x="190500" y="1223962"/>
            <a:ext cx="723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2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Atrial flutter occurs when the atria are stimulated to beat at a rate </a:t>
            </a:r>
            <a:r>
              <a:rPr lang="en-US" sz="22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200-350 beats per minute</a:t>
            </a:r>
            <a:r>
              <a:rPr lang="en-US" sz="22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pPr marL="342900" indent="-342900" algn="l"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200" b="1" i="0" dirty="0">
                <a:solidFill>
                  <a:srgbClr val="FF9933"/>
                </a:solidFill>
                <a:latin typeface="Calibri" panose="020F0502020204030204" pitchFamily="34" charset="0"/>
              </a:rPr>
              <a:t>The mechanism of atrial flutter is usually circus movement in the </a:t>
            </a:r>
            <a:r>
              <a:rPr lang="en-US" sz="22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atria.</a:t>
            </a:r>
          </a:p>
          <a:p>
            <a:pPr marL="342900" indent="-342900" algn="l"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2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Atrial flutter results in poor atrial pumping since some parts of the atria are relaxing while other parts are contracting.</a:t>
            </a:r>
            <a:r>
              <a:rPr lang="en-US" sz="2200" i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2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205026"/>
            <a:ext cx="74295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Atrial flutter</a:t>
            </a:r>
          </a:p>
        </p:txBody>
      </p:sp>
      <p:pic>
        <p:nvPicPr>
          <p:cNvPr id="30724" name="Picture 5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40" y="205026"/>
            <a:ext cx="2143125" cy="21574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cg_atrial_flu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172114"/>
            <a:ext cx="4267200" cy="24368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ecg of atrial flut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34" y="4953000"/>
            <a:ext cx="5393131" cy="13880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474" name="Rectangle 2"/>
          <p:cNvSpPr>
            <a:spLocks noChangeArrowheads="1"/>
          </p:cNvSpPr>
          <p:nvPr/>
        </p:nvSpPr>
        <p:spPr bwMode="auto">
          <a:xfrm>
            <a:off x="76200" y="914400"/>
            <a:ext cx="77343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000" b="1" i="0" dirty="0">
                <a:solidFill>
                  <a:srgbClr val="00FFFF"/>
                </a:solidFill>
                <a:latin typeface="Calibri" panose="020F0502020204030204" pitchFamily="34" charset="0"/>
              </a:rPr>
              <a:t>Atrial fibrillation occurs when the atria are stimulated to beat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repeatedly and in an irregular uncontrolled manner</a:t>
            </a:r>
            <a:r>
              <a:rPr lang="en-US" sz="2000" b="1" i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b="1" i="0" dirty="0">
                <a:solidFill>
                  <a:srgbClr val="00FFFF"/>
                </a:solidFill>
                <a:latin typeface="Calibri" panose="020F0502020204030204" pitchFamily="34" charset="0"/>
              </a:rPr>
              <a:t>usually at an atrial rate </a:t>
            </a:r>
            <a:r>
              <a:rPr lang="en-US" sz="2000" b="1" i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greater than 350 beats per minute.</a:t>
            </a:r>
          </a:p>
          <a:p>
            <a:pPr marL="342900" indent="-342900" algn="l"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000" b="1" i="0" dirty="0">
                <a:solidFill>
                  <a:srgbClr val="FF9933"/>
                </a:solidFill>
                <a:latin typeface="Calibri" panose="020F0502020204030204" pitchFamily="34" charset="0"/>
              </a:rPr>
              <a:t>Atrial fibrillation often involves </a:t>
            </a:r>
            <a:r>
              <a:rPr lang="en-US" sz="2000" b="1" i="0" dirty="0" smtClean="0">
                <a:solidFill>
                  <a:srgbClr val="FF9933"/>
                </a:solidFill>
                <a:latin typeface="Calibri" panose="020F0502020204030204" pitchFamily="34" charset="0"/>
              </a:rPr>
              <a:t>micro-reentry </a:t>
            </a:r>
            <a:r>
              <a:rPr lang="en-US" sz="2000" b="1" i="0" dirty="0">
                <a:solidFill>
                  <a:srgbClr val="FF9933"/>
                </a:solidFill>
                <a:latin typeface="Calibri" panose="020F0502020204030204" pitchFamily="34" charset="0"/>
              </a:rPr>
              <a:t>and several ectopic foci in atria that fire independently. </a:t>
            </a:r>
          </a:p>
          <a:p>
            <a:pPr marL="342900" indent="-342900" algn="l"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000" b="1" i="0" dirty="0">
                <a:solidFill>
                  <a:srgbClr val="00FFFF"/>
                </a:solidFill>
                <a:latin typeface="Calibri" panose="020F0502020204030204" pitchFamily="34" charset="0"/>
              </a:rPr>
              <a:t>As a result, atrial contractions are not synchronized → </a:t>
            </a:r>
            <a:r>
              <a:rPr lang="en-US" sz="2000" b="1" i="0" dirty="0">
                <a:solidFill>
                  <a:srgbClr val="FF0000"/>
                </a:solidFill>
                <a:latin typeface="Calibri" panose="020F0502020204030204" pitchFamily="34" charset="0"/>
              </a:rPr>
              <a:t>ineffective atrial contractions.</a:t>
            </a:r>
          </a:p>
          <a:p>
            <a:pPr marL="342900" indent="-342900" algn="l"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000" b="1" i="0" dirty="0">
                <a:solidFill>
                  <a:schemeClr val="tx2"/>
                </a:solidFill>
                <a:latin typeface="Calibri" panose="020F0502020204030204" pitchFamily="34" charset="0"/>
              </a:rPr>
              <a:t>The chaotic atrial depolarization waves (impulses) penetrate the AV node in an irregular manner, resulting in irregular ventricular contractions. </a:t>
            </a:r>
          </a:p>
          <a:p>
            <a:pPr marL="342900" indent="-342900" algn="l"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000" b="1" i="0" dirty="0">
                <a:solidFill>
                  <a:srgbClr val="00FF00"/>
                </a:solidFill>
                <a:latin typeface="Calibri" panose="020F0502020204030204" pitchFamily="34" charset="0"/>
              </a:rPr>
              <a:t>Some ventricular beats come very close together that little filling can occur between beats.</a:t>
            </a:r>
          </a:p>
          <a:p>
            <a:pPr marL="342900" indent="-342900" algn="l"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000" b="1" i="0" dirty="0">
                <a:solidFill>
                  <a:srgbClr val="00FF00"/>
                </a:solidFill>
                <a:latin typeface="Calibri" panose="020F0502020204030204" pitchFamily="34" charset="0"/>
              </a:rPr>
              <a:t>When less filling occurs, the subsequent contraction is weaker.</a:t>
            </a:r>
          </a:p>
          <a:p>
            <a:pPr marL="342900" indent="-342900" algn="l"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000" b="1" i="0" dirty="0">
                <a:solidFill>
                  <a:srgbClr val="00FF00"/>
                </a:solidFill>
                <a:latin typeface="Calibri" panose="020F0502020204030204" pitchFamily="34" charset="0"/>
              </a:rPr>
              <a:t>In fact, some of the ventricular contractions may be too weak to eject enough blood to produce a palpable wrist pulse → </a:t>
            </a:r>
            <a:r>
              <a:rPr lang="en-US" sz="2000" b="1" i="0" dirty="0" err="1">
                <a:solidFill>
                  <a:srgbClr val="00FF00"/>
                </a:solidFill>
                <a:latin typeface="Calibri" panose="020F0502020204030204" pitchFamily="34" charset="0"/>
              </a:rPr>
              <a:t>pulsus</a:t>
            </a:r>
            <a:r>
              <a:rPr lang="en-US" sz="2000" b="1" i="0" dirty="0">
                <a:solidFill>
                  <a:srgbClr val="00FF00"/>
                </a:solidFill>
                <a:latin typeface="Calibri" panose="020F0502020204030204" pitchFamily="34" charset="0"/>
              </a:rPr>
              <a:t> deficit.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76200"/>
            <a:ext cx="78105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Atrial fibrillation (AF)</a:t>
            </a:r>
          </a:p>
        </p:txBody>
      </p:sp>
      <p:pic>
        <p:nvPicPr>
          <p:cNvPr id="31748" name="Picture 5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94593"/>
            <a:ext cx="2143125" cy="21574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76200"/>
            <a:ext cx="1028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Atrial fibrillation (AF)</a:t>
            </a:r>
          </a:p>
        </p:txBody>
      </p:sp>
      <p:pic>
        <p:nvPicPr>
          <p:cNvPr id="9218" name="Picture 2" descr="Image result for ecg of atrial fibril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37974"/>
            <a:ext cx="10058400" cy="25648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3581400"/>
            <a:ext cx="8467725" cy="31003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4043819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76200"/>
            <a:ext cx="10287000" cy="186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Ventricular </a:t>
            </a:r>
            <a:r>
              <a:rPr lang="en-US" altLang="en-US" sz="3200" b="1" i="0" dirty="0" err="1">
                <a:solidFill>
                  <a:srgbClr val="FFFF00"/>
                </a:solidFill>
                <a:latin typeface="Calibri" panose="020F0502020204030204" pitchFamily="34" charset="0"/>
              </a:rPr>
              <a:t>extrasystoles</a:t>
            </a:r>
            <a:endParaRPr lang="en-US" altLang="en-US" sz="3200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= Premature ventricular</a:t>
            </a:r>
            <a:r>
              <a:rPr lang="en-US" altLang="en-US" sz="3200" dirty="0">
                <a:latin typeface="Calibri" panose="020F0502020204030204" pitchFamily="34" charset="0"/>
              </a:rPr>
              <a:t> </a:t>
            </a:r>
            <a:r>
              <a:rPr lang="en-US" alt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beats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= Premature ventricular</a:t>
            </a:r>
            <a:r>
              <a:rPr lang="en-US" altLang="en-US" sz="3200" dirty="0">
                <a:latin typeface="Calibri" panose="020F0502020204030204" pitchFamily="34" charset="0"/>
              </a:rPr>
              <a:t> </a:t>
            </a:r>
            <a:r>
              <a:rPr lang="en-US" alt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contractions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= Premature ventricular</a:t>
            </a:r>
            <a:r>
              <a:rPr lang="en-US" altLang="en-US" sz="3200" dirty="0">
                <a:latin typeface="Calibri" panose="020F0502020204030204" pitchFamily="34" charset="0"/>
              </a:rPr>
              <a:t> </a:t>
            </a:r>
            <a:r>
              <a:rPr lang="en-US" alt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complexes (PVCs)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0501" y="1869787"/>
            <a:ext cx="548640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18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A ventricular premature beat is an abnormal beat that arises from the ventricles and occurs before the expected sinus beat.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1800" b="1" i="0" dirty="0" smtClean="0">
                <a:solidFill>
                  <a:srgbClr val="FFC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1800" b="1" i="0" dirty="0" err="1">
                <a:solidFill>
                  <a:srgbClr val="FFC000"/>
                </a:solidFill>
                <a:latin typeface="Calibri" panose="020F0502020204030204" pitchFamily="34" charset="0"/>
              </a:rPr>
              <a:t>antegrade</a:t>
            </a:r>
            <a:r>
              <a:rPr lang="en-US" altLang="en-US" sz="1800" b="1" i="0" dirty="0">
                <a:solidFill>
                  <a:srgbClr val="FFC000"/>
                </a:solidFill>
                <a:latin typeface="Calibri" panose="020F0502020204030204" pitchFamily="34" charset="0"/>
              </a:rPr>
              <a:t> impulse originating in the sinus node (resulting in normal atrial depolarization) and the retrograde impulse traveling towards the atria from the ventricles may meet in the AV node. </a:t>
            </a:r>
            <a:r>
              <a:rPr lang="en-US" altLang="en-US" sz="18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Then neither can spread further because of the other's refractory period.</a:t>
            </a:r>
            <a:r>
              <a:rPr lang="en-US" alt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altLang="en-US" sz="1800" b="1" i="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18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Thus, the next sinus impulse from the SA node reaches the ventricles in its normal timing. It finds the ventricles still in the </a:t>
            </a:r>
            <a:r>
              <a:rPr lang="en-US" altLang="en-US" sz="18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effective refractory </a:t>
            </a:r>
            <a:r>
              <a:rPr lang="en-US" altLang="en-US" sz="1800" b="1" i="0" dirty="0">
                <a:solidFill>
                  <a:srgbClr val="00FFFF"/>
                </a:solidFill>
                <a:latin typeface="Calibri" panose="020F0502020204030204" pitchFamily="34" charset="0"/>
              </a:rPr>
              <a:t>period of the abnormal impulse. So, it will be ineffective. 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18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The ventricles then, wait in diastole for a longer period (fully compensatory pause) until the next impulse from the SA node arrives to excite them and start the next systole.</a:t>
            </a:r>
          </a:p>
        </p:txBody>
      </p:sp>
      <p:pic>
        <p:nvPicPr>
          <p:cNvPr id="4" name="Picture 2" descr="Image result for ecg of premature ventricular be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567" y="4418287"/>
            <a:ext cx="4524375" cy="13144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7810500" y="4876800"/>
            <a:ext cx="372954" cy="855937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90500" y="176321"/>
            <a:ext cx="678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Ventricular tachycardia (VT)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90500" y="990600"/>
            <a:ext cx="7239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000" b="1" i="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i="0" dirty="0">
                <a:solidFill>
                  <a:srgbClr val="00FFFF"/>
                </a:solidFill>
                <a:latin typeface="Calibri" panose="020F0502020204030204" pitchFamily="34" charset="0"/>
              </a:rPr>
              <a:t>Ventricular tachycardia is defined as: </a:t>
            </a:r>
            <a:r>
              <a:rPr lang="en-US" altLang="en-US" sz="2000" b="1" dirty="0">
                <a:solidFill>
                  <a:srgbClr val="FFC000"/>
                </a:solidFill>
                <a:latin typeface="Calibri" panose="020F0502020204030204" pitchFamily="34" charset="0"/>
              </a:rPr>
              <a:t>three or more beats of ventricular origin in succession at a rate greater than 100 beats/min. 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000" b="1" i="0" dirty="0">
                <a:solidFill>
                  <a:schemeClr val="accent2"/>
                </a:solidFill>
                <a:latin typeface="Calibri" panose="020F0502020204030204" pitchFamily="34" charset="0"/>
              </a:rPr>
              <a:t> The heart rate is usually about 200 beats/minute. 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0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i="0" dirty="0">
                <a:solidFill>
                  <a:srgbClr val="FF9933"/>
                </a:solidFill>
                <a:latin typeface="Calibri" panose="020F0502020204030204" pitchFamily="34" charset="0"/>
              </a:rPr>
              <a:t>The mechanism of VT is a high rate of discharge from an ectopic focus or circus movement in the ventricles.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000" b="1" i="0" dirty="0">
                <a:solidFill>
                  <a:srgbClr val="FF9933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i="0" dirty="0">
                <a:solidFill>
                  <a:srgbClr val="00FF00"/>
                </a:solidFill>
                <a:latin typeface="Calibri" panose="020F0502020204030204" pitchFamily="34" charset="0"/>
              </a:rPr>
              <a:t>During ventricular tachycardia, pumping blood is less efficient because the rapid ventricular contractions prevent the ventricles from filling adequately with blood. As a result, less blood is pumped to the body. The reduced blood flow to the body causes weakness, dizziness, and fainting.</a:t>
            </a:r>
            <a:r>
              <a:rPr lang="en-US" altLang="en-US" sz="2000" b="1" i="0" dirty="0">
                <a:latin typeface="Calibri" panose="020F0502020204030204" pitchFamily="34" charset="0"/>
              </a:rPr>
              <a:t> </a:t>
            </a:r>
            <a:endParaRPr lang="en-US" altLang="en-US" sz="2000" b="1" i="0" dirty="0" smtClean="0">
              <a:latin typeface="Calibri" panose="020F0502020204030204" pitchFamily="34" charset="0"/>
            </a:endParaRP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000" b="1" i="0" dirty="0" smtClean="0">
                <a:latin typeface="Calibri" panose="020F0502020204030204" pitchFamily="34" charset="0"/>
              </a:rPr>
              <a:t> </a:t>
            </a:r>
            <a:r>
              <a:rPr lang="en-US" sz="2000" b="1" i="0" dirty="0">
                <a:solidFill>
                  <a:schemeClr val="tx2"/>
                </a:solidFill>
                <a:latin typeface="Calibri" panose="020F0502020204030204" pitchFamily="34" charset="0"/>
              </a:rPr>
              <a:t>Torsade de pointes is a form of ventricular tachycardia in which the QRS morphology </a:t>
            </a:r>
            <a:r>
              <a:rPr lang="en-US" sz="2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varies.</a:t>
            </a:r>
            <a:endParaRPr lang="en-US" altLang="en-US" sz="20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29700" name="Picture 5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2087"/>
            <a:ext cx="2495550" cy="25114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ecg of ventricular tachycar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86" y="5334000"/>
            <a:ext cx="5541264" cy="14100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217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666" name="Rectangle 2"/>
          <p:cNvSpPr>
            <a:spLocks noChangeArrowheads="1"/>
          </p:cNvSpPr>
          <p:nvPr/>
        </p:nvSpPr>
        <p:spPr bwMode="auto">
          <a:xfrm>
            <a:off x="114300" y="19050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300" b="1" i="0" dirty="0">
                <a:solidFill>
                  <a:srgbClr val="00FFFF"/>
                </a:solidFill>
                <a:latin typeface="Calibri" panose="020F0502020204030204" pitchFamily="34" charset="0"/>
              </a:rPr>
              <a:t>Ventricular fibrillation occurs when the ventricles are stimulated to beat </a:t>
            </a:r>
            <a:r>
              <a:rPr lang="en-US" sz="2300" b="1" dirty="0">
                <a:solidFill>
                  <a:srgbClr val="FFC000"/>
                </a:solidFill>
                <a:latin typeface="Calibri" panose="020F0502020204030204" pitchFamily="34" charset="0"/>
              </a:rPr>
              <a:t>repeatedly and in an irregular uncontrolled manner</a:t>
            </a:r>
            <a:r>
              <a:rPr lang="en-US" sz="23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US" sz="2300" b="1" i="0" dirty="0">
                <a:solidFill>
                  <a:srgbClr val="00FF00"/>
                </a:solidFill>
                <a:latin typeface="Calibri" panose="020F0502020204030204" pitchFamily="34" charset="0"/>
              </a:rPr>
              <a:t>at very rapid rates. </a:t>
            </a:r>
          </a:p>
          <a:p>
            <a:pPr marL="342900" indent="-342900" algn="l"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300" b="1" i="0" dirty="0">
                <a:solidFill>
                  <a:srgbClr val="00FFFF"/>
                </a:solidFill>
                <a:latin typeface="Calibri" panose="020F0502020204030204" pitchFamily="34" charset="0"/>
              </a:rPr>
              <a:t>Ventricular fibrillation is usually caused by several ectopic foci in ventricles that </a:t>
            </a:r>
            <a:r>
              <a:rPr lang="en-US" sz="2300" b="1" i="0" dirty="0">
                <a:solidFill>
                  <a:srgbClr val="FF9933"/>
                </a:solidFill>
                <a:latin typeface="Calibri" panose="020F0502020204030204" pitchFamily="34" charset="0"/>
              </a:rPr>
              <a:t>fire independently.</a:t>
            </a:r>
          </a:p>
          <a:p>
            <a:pPr marL="342900" indent="-342900" algn="l"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300" b="1" i="0" dirty="0">
                <a:solidFill>
                  <a:srgbClr val="FF9933"/>
                </a:solidFill>
                <a:latin typeface="Calibri" panose="020F0502020204030204" pitchFamily="34" charset="0"/>
              </a:rPr>
              <a:t>As a result, ventricular contractions are not synchronized </a:t>
            </a:r>
            <a:r>
              <a:rPr lang="en-US" sz="2300" b="1" i="0" dirty="0">
                <a:solidFill>
                  <a:srgbClr val="FF9933"/>
                </a:solidFill>
                <a:latin typeface="Calibri" panose="020F0502020204030204" pitchFamily="34" charset="0"/>
                <a:cs typeface="Times New Roman" pitchFamily="18" charset="0"/>
              </a:rPr>
              <a:t>→</a:t>
            </a:r>
            <a:r>
              <a:rPr lang="en-US" sz="2300" b="1" i="0" dirty="0">
                <a:solidFill>
                  <a:srgbClr val="FF9933"/>
                </a:solidFill>
                <a:latin typeface="Calibri" panose="020F0502020204030204" pitchFamily="34" charset="0"/>
              </a:rPr>
              <a:t> ineffective ventricular contraction </a:t>
            </a:r>
            <a:r>
              <a:rPr lang="en-US" sz="2300" b="1" i="0" dirty="0">
                <a:solidFill>
                  <a:srgbClr val="FF9933"/>
                </a:solidFill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2300" b="1" i="0" dirty="0">
                <a:solidFill>
                  <a:srgbClr val="00FF00"/>
                </a:solidFill>
                <a:latin typeface="Calibri" panose="020F0502020204030204" pitchFamily="34" charset="0"/>
              </a:rPr>
              <a:t> loss of pumping action of the heart </a:t>
            </a:r>
            <a:r>
              <a:rPr lang="en-US" sz="2300" b="1" i="0" dirty="0">
                <a:solidFill>
                  <a:srgbClr val="FF9933"/>
                </a:solidFill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en-US" sz="2300" b="1" i="0" dirty="0">
                <a:solidFill>
                  <a:srgbClr val="FF9933"/>
                </a:solidFill>
                <a:latin typeface="Calibri" panose="020F0502020204030204" pitchFamily="34" charset="0"/>
              </a:rPr>
              <a:t> no pulse.</a:t>
            </a:r>
          </a:p>
          <a:p>
            <a:pPr marL="342900" indent="-342900" algn="l"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300" b="1" i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If circulation is not restored in less than 4 minutes through external cardiac compression or electrical defibrillation, irreversible brain damage occurs and death is imminent.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66700" y="838200"/>
            <a:ext cx="7162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Ventricular fibrillation</a:t>
            </a:r>
          </a:p>
        </p:txBody>
      </p:sp>
      <p:pic>
        <p:nvPicPr>
          <p:cNvPr id="32772" name="Picture 7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97524"/>
            <a:ext cx="2143125" cy="21431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76200"/>
            <a:ext cx="1028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Ventricular fibrillation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324600"/>
            <a:ext cx="10287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i="0" dirty="0">
                <a:solidFill>
                  <a:srgbClr val="00FFFF"/>
                </a:solidFill>
                <a:latin typeface="Calibri" panose="020F0502020204030204" pitchFamily="34" charset="0"/>
              </a:rPr>
              <a:t>There are no normal-looking QRS complexes</a:t>
            </a:r>
          </a:p>
        </p:txBody>
      </p:sp>
      <p:pic>
        <p:nvPicPr>
          <p:cNvPr id="10246" name="Picture 6" descr="Image result for ecg of ventricular fibril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5" y="914326"/>
            <a:ext cx="9523810" cy="53079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99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76200"/>
            <a:ext cx="10287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Other arrhythmias </a:t>
            </a:r>
            <a:r>
              <a:rPr lang="en-US" altLang="en-US" sz="4800" b="1" i="0" dirty="0">
                <a:solidFill>
                  <a:schemeClr val="tx2"/>
                </a:solidFill>
                <a:latin typeface="Calibri" panose="020F0502020204030204" pitchFamily="34" charset="0"/>
              </a:rPr>
              <a:t>due to disturbances</a:t>
            </a:r>
          </a:p>
          <a:p>
            <a:pPr>
              <a:spcBef>
                <a:spcPct val="50000"/>
              </a:spcBef>
            </a:pPr>
            <a:r>
              <a:rPr lang="en-US" altLang="en-US" sz="4800" b="1" i="0" dirty="0">
                <a:solidFill>
                  <a:schemeClr val="tx2"/>
                </a:solidFill>
                <a:latin typeface="Calibri" panose="020F0502020204030204" pitchFamily="34" charset="0"/>
              </a:rPr>
              <a:t>of impulse conduction</a:t>
            </a:r>
          </a:p>
        </p:txBody>
      </p:sp>
      <p:sp>
        <p:nvSpPr>
          <p:cNvPr id="2865156" name="Text Box 4"/>
          <p:cNvSpPr txBox="1">
            <a:spLocks noChangeArrowheads="1"/>
          </p:cNvSpPr>
          <p:nvPr/>
        </p:nvSpPr>
        <p:spPr bwMode="auto">
          <a:xfrm>
            <a:off x="342900" y="3711198"/>
            <a:ext cx="5842000" cy="1978025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0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FFCC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0" dirty="0">
                <a:solidFill>
                  <a:srgbClr val="FFCCFF"/>
                </a:solidFill>
                <a:latin typeface="Calibri" panose="020F0502020204030204" pitchFamily="34" charset="0"/>
              </a:rPr>
              <a:t>Arrhythmias due to Alterations in impulse conduction</a:t>
            </a:r>
          </a:p>
        </p:txBody>
      </p:sp>
      <p:sp>
        <p:nvSpPr>
          <p:cNvPr id="2865157" name="Line 5"/>
          <p:cNvSpPr>
            <a:spLocks noChangeShapeType="1"/>
          </p:cNvSpPr>
          <p:nvPr/>
        </p:nvSpPr>
        <p:spPr bwMode="auto">
          <a:xfrm rot="-5400000">
            <a:off x="6895306" y="2794417"/>
            <a:ext cx="1588" cy="457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5158" name="Line 6"/>
          <p:cNvSpPr>
            <a:spLocks noChangeShapeType="1"/>
          </p:cNvSpPr>
          <p:nvPr/>
        </p:nvSpPr>
        <p:spPr bwMode="auto">
          <a:xfrm rot="5400000" flipH="1">
            <a:off x="5067300" y="4622423"/>
            <a:ext cx="3200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5160" name="Text Box 8"/>
          <p:cNvSpPr txBox="1">
            <a:spLocks noChangeArrowheads="1"/>
          </p:cNvSpPr>
          <p:nvPr/>
        </p:nvSpPr>
        <p:spPr bwMode="auto">
          <a:xfrm>
            <a:off x="7200900" y="2184023"/>
            <a:ext cx="2819400" cy="1292662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FFCC00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i="0">
                <a:solidFill>
                  <a:srgbClr val="FFCC00"/>
                </a:solidFill>
                <a:latin typeface="Calibri" panose="020F0502020204030204" pitchFamily="34" charset="0"/>
              </a:rPr>
              <a:t>Heart block</a:t>
            </a:r>
          </a:p>
          <a:p>
            <a:pPr>
              <a:defRPr/>
            </a:pPr>
            <a:r>
              <a:rPr lang="en-US" sz="2600" b="1" i="0">
                <a:solidFill>
                  <a:srgbClr val="FFCC00"/>
                </a:solidFill>
                <a:latin typeface="Calibri" panose="020F0502020204030204" pitchFamily="34" charset="0"/>
              </a:rPr>
              <a:t>= Atrioventricular (AV) block</a:t>
            </a:r>
          </a:p>
        </p:txBody>
      </p:sp>
      <p:sp>
        <p:nvSpPr>
          <p:cNvPr id="2865161" name="Text Box 9"/>
          <p:cNvSpPr txBox="1">
            <a:spLocks noChangeArrowheads="1"/>
          </p:cNvSpPr>
          <p:nvPr/>
        </p:nvSpPr>
        <p:spPr bwMode="auto">
          <a:xfrm>
            <a:off x="7200900" y="5813048"/>
            <a:ext cx="2819400" cy="892552"/>
          </a:xfrm>
          <a:prstGeom prst="rect">
            <a:avLst/>
          </a:prstGeom>
          <a:gradFill rotWithShape="1">
            <a:gsLst>
              <a:gs pos="0">
                <a:srgbClr val="003300">
                  <a:gamma/>
                  <a:shade val="0"/>
                  <a:invGamma/>
                </a:srgbClr>
              </a:gs>
              <a:gs pos="50000">
                <a:srgbClr val="003300"/>
              </a:gs>
              <a:gs pos="100000">
                <a:srgbClr val="00330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i="0">
                <a:solidFill>
                  <a:schemeClr val="tx2"/>
                </a:solidFill>
                <a:latin typeface="Calibri" panose="020F0502020204030204" pitchFamily="34" charset="0"/>
              </a:rPr>
              <a:t>Bundle branch block</a:t>
            </a:r>
          </a:p>
        </p:txBody>
      </p:sp>
      <p:sp>
        <p:nvSpPr>
          <p:cNvPr id="2865163" name="Line 11"/>
          <p:cNvSpPr>
            <a:spLocks noChangeShapeType="1"/>
          </p:cNvSpPr>
          <p:nvPr/>
        </p:nvSpPr>
        <p:spPr bwMode="auto">
          <a:xfrm rot="-5400000">
            <a:off x="6895306" y="5993230"/>
            <a:ext cx="1587" cy="457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5164" name="Line 12"/>
          <p:cNvSpPr>
            <a:spLocks noChangeShapeType="1"/>
          </p:cNvSpPr>
          <p:nvPr/>
        </p:nvSpPr>
        <p:spPr bwMode="auto">
          <a:xfrm rot="-5400000">
            <a:off x="6438106" y="4470817"/>
            <a:ext cx="1588" cy="457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6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6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6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86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86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5156" grpId="0" animBg="1"/>
      <p:bldP spid="2865157" grpId="0" animBg="1"/>
      <p:bldP spid="2865158" grpId="0" animBg="1"/>
      <p:bldP spid="2865160" grpId="0" animBg="1"/>
      <p:bldP spid="2865161" grpId="0" animBg="1"/>
      <p:bldP spid="2865163" grpId="0" animBg="1"/>
      <p:bldP spid="286516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3954" name="Rectangle 2"/>
          <p:cNvSpPr>
            <a:spLocks noChangeArrowheads="1"/>
          </p:cNvSpPr>
          <p:nvPr/>
        </p:nvSpPr>
        <p:spPr bwMode="auto">
          <a:xfrm>
            <a:off x="266700" y="1676400"/>
            <a:ext cx="9677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800" b="1" i="0" dirty="0">
                <a:solidFill>
                  <a:srgbClr val="00FFFF"/>
                </a:solidFill>
                <a:latin typeface="Calibri" panose="020F0502020204030204" pitchFamily="34" charset="0"/>
              </a:rPr>
              <a:t>There are 3 degrees of AV block: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  <a:defRPr/>
            </a:pPr>
            <a:endParaRPr lang="en-US" sz="28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800" b="1" i="0" dirty="0">
                <a:solidFill>
                  <a:srgbClr val="00FF00"/>
                </a:solidFill>
                <a:latin typeface="Calibri" panose="020F0502020204030204" pitchFamily="34" charset="0"/>
              </a:rPr>
              <a:t>1</a:t>
            </a:r>
            <a:r>
              <a:rPr lang="en-US" sz="2800" b="1" i="0" baseline="30000" dirty="0">
                <a:solidFill>
                  <a:srgbClr val="00FF00"/>
                </a:solidFill>
                <a:latin typeface="Calibri" panose="020F0502020204030204" pitchFamily="34" charset="0"/>
              </a:rPr>
              <a:t>st</a:t>
            </a:r>
            <a:r>
              <a:rPr lang="en-US" sz="2800" b="1" i="0" dirty="0">
                <a:solidFill>
                  <a:srgbClr val="00FF00"/>
                </a:solidFill>
                <a:latin typeface="Calibri" panose="020F0502020204030204" pitchFamily="34" charset="0"/>
              </a:rPr>
              <a:t> degree block (partial block): all impulses pass through the AV node but with greater than normal delay.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endParaRPr lang="en-US" sz="2800" b="1" i="0" dirty="0">
              <a:solidFill>
                <a:srgbClr val="00FF00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800" b="1" i="0" dirty="0">
                <a:solidFill>
                  <a:srgbClr val="FF9933"/>
                </a:solidFill>
                <a:latin typeface="Calibri" panose="020F0502020204030204" pitchFamily="34" charset="0"/>
              </a:rPr>
              <a:t>2</a:t>
            </a:r>
            <a:r>
              <a:rPr lang="en-US" sz="2800" b="1" i="0" baseline="30000" dirty="0">
                <a:solidFill>
                  <a:srgbClr val="FF9933"/>
                </a:solidFill>
                <a:latin typeface="Calibri" panose="020F0502020204030204" pitchFamily="34" charset="0"/>
              </a:rPr>
              <a:t>nd</a:t>
            </a:r>
            <a:r>
              <a:rPr lang="en-US" sz="2800" b="1" i="0" dirty="0">
                <a:solidFill>
                  <a:srgbClr val="FF9933"/>
                </a:solidFill>
                <a:latin typeface="Calibri" panose="020F0502020204030204" pitchFamily="34" charset="0"/>
              </a:rPr>
              <a:t> degree block: some, but not all impulses pass through the AV node.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endParaRPr lang="en-US" sz="2800" b="1" i="0" dirty="0">
              <a:solidFill>
                <a:srgbClr val="FF9933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800" b="1" i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2800" b="1" i="0" baseline="30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rd</a:t>
            </a:r>
            <a:r>
              <a:rPr lang="en-US" sz="2800" b="1" i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degree block (complete block): no impulses pass through AV node </a:t>
            </a:r>
            <a:r>
              <a:rPr lang="en-US" sz="2800" b="1" i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en-US" sz="2800" b="1" i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atria and ventricles beat independently.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609600"/>
            <a:ext cx="1028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000" b="1" i="0" dirty="0" err="1">
                <a:solidFill>
                  <a:schemeClr val="tx2"/>
                </a:solidFill>
                <a:latin typeface="Calibri" panose="020F0502020204030204" pitchFamily="34" charset="0"/>
              </a:rPr>
              <a:t>Atrioventricular</a:t>
            </a:r>
            <a:r>
              <a:rPr lang="en-US" alt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 (AV) block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852488"/>
            <a:ext cx="1028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5000" b="1" i="0" baseline="30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st</a:t>
            </a:r>
            <a:r>
              <a:rPr lang="en-US" altLang="en-US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degree AV block</a:t>
            </a:r>
            <a:endParaRPr lang="en-US" altLang="en-US" sz="50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9100" y="1905000"/>
            <a:ext cx="906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8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    1</a:t>
            </a:r>
            <a:r>
              <a:rPr lang="en-US" altLang="en-US" sz="2800" b="1" i="0" baseline="30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st</a:t>
            </a:r>
            <a:r>
              <a:rPr lang="en-US" altLang="en-US" sz="28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i="0" dirty="0">
                <a:solidFill>
                  <a:srgbClr val="00FFFF"/>
                </a:solidFill>
                <a:latin typeface="Calibri" panose="020F0502020204030204" pitchFamily="34" charset="0"/>
              </a:rPr>
              <a:t>degree block: all impulses pass through the AV node </a:t>
            </a:r>
            <a:r>
              <a:rPr lang="en-US" altLang="en-US" sz="28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but with </a:t>
            </a:r>
            <a:r>
              <a:rPr lang="en-US" altLang="en-US" sz="2800" b="1" i="0" dirty="0">
                <a:solidFill>
                  <a:srgbClr val="00FFFF"/>
                </a:solidFill>
                <a:latin typeface="Calibri" panose="020F0502020204030204" pitchFamily="34" charset="0"/>
              </a:rPr>
              <a:t>greater than normal delay. Every P wave is followed by R wave. P-R interval &gt; 0.2 second. </a:t>
            </a:r>
          </a:p>
        </p:txBody>
      </p:sp>
      <p:pic>
        <p:nvPicPr>
          <p:cNvPr id="12290" name="Picture 2" descr="Image result for ecg of first degree heart b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33800"/>
            <a:ext cx="8572500" cy="23717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35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42900" y="2402681"/>
            <a:ext cx="96012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buClr>
                <a:schemeClr val="tx2"/>
              </a:buClr>
              <a:buSzPct val="120000"/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6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The term rhythm refers to the regularity of:</a:t>
            </a:r>
          </a:p>
          <a:p>
            <a:pPr marL="1828800" lvl="3" indent="-457200" algn="l" eaLnBrk="1" hangingPunct="1"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en-US" altLang="en-US" sz="26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Initiation of cardiac impulses.</a:t>
            </a:r>
          </a:p>
          <a:p>
            <a:pPr marL="1828800" lvl="3" indent="-457200" algn="l" eaLnBrk="1" hangingPunct="1"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en-US" altLang="en-US" sz="26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Sequence of excitation of the heart.</a:t>
            </a:r>
          </a:p>
          <a:p>
            <a:pPr marL="1828800" lvl="3" indent="-457200" algn="l" eaLnBrk="1" hangingPunct="1"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en-US" altLang="en-US" sz="26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i.e., regularity of the electrical activity of the heart.</a:t>
            </a:r>
          </a:p>
          <a:p>
            <a:pPr algn="l" eaLnBrk="1" hangingPunct="1">
              <a:buClr>
                <a:schemeClr val="tx2"/>
              </a:buClr>
              <a:buFont typeface="Wingdings" panose="05000000000000000000" pitchFamily="2" charset="2"/>
              <a:buBlip>
                <a:blip r:embed="rId3"/>
              </a:buBlip>
            </a:pPr>
            <a:endParaRPr lang="en-US" altLang="en-US" sz="26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algn="l" eaLnBrk="1" hangingPunct="1">
              <a:buClr>
                <a:schemeClr val="tx2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6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600" b="1" i="0" dirty="0">
                <a:solidFill>
                  <a:srgbClr val="00FF00"/>
                </a:solidFill>
                <a:latin typeface="Calibri" panose="020F0502020204030204" pitchFamily="34" charset="0"/>
              </a:rPr>
              <a:t>The normal cardiac rhythm is called </a:t>
            </a:r>
            <a:r>
              <a:rPr lang="en-US" altLang="en-US" sz="2600" b="1" i="0" dirty="0" smtClean="0">
                <a:solidFill>
                  <a:srgbClr val="00FF00"/>
                </a:solidFill>
                <a:latin typeface="Calibri" panose="020F0502020204030204" pitchFamily="34" charset="0"/>
              </a:rPr>
              <a:t>normal sinus rhythm (NSR).</a:t>
            </a:r>
            <a:endParaRPr lang="en-US" altLang="en-US" sz="2600" b="1" i="0" dirty="0">
              <a:solidFill>
                <a:srgbClr val="00FF00"/>
              </a:solidFill>
              <a:latin typeface="Calibri" panose="020F0502020204030204" pitchFamily="34" charset="0"/>
            </a:endParaRPr>
          </a:p>
          <a:p>
            <a:pPr algn="l" eaLnBrk="1" hangingPunct="1">
              <a:buClr>
                <a:schemeClr val="tx2"/>
              </a:buClr>
              <a:buFont typeface="Wingdings" panose="05000000000000000000" pitchFamily="2" charset="2"/>
              <a:buBlip>
                <a:blip r:embed="rId3"/>
              </a:buBlip>
            </a:pPr>
            <a:endParaRPr lang="en-US" altLang="en-US" sz="2600" b="1" i="0" dirty="0">
              <a:solidFill>
                <a:srgbClr val="00FF00"/>
              </a:solidFill>
              <a:latin typeface="Calibri" panose="020F0502020204030204" pitchFamily="34" charset="0"/>
            </a:endParaRPr>
          </a:p>
          <a:p>
            <a:pPr algn="l" eaLnBrk="1" hangingPunct="1">
              <a:buClr>
                <a:schemeClr val="tx2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6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600" b="1" i="0" dirty="0">
                <a:solidFill>
                  <a:schemeClr val="accent2"/>
                </a:solidFill>
                <a:latin typeface="Calibri" panose="020F0502020204030204" pitchFamily="34" charset="0"/>
              </a:rPr>
              <a:t>Any variation from the normal rhythm (sinus rhythm) is termed: </a:t>
            </a:r>
            <a:r>
              <a:rPr lang="en-US" altLang="en-US" sz="2600" b="1" i="0" u="sng" dirty="0">
                <a:solidFill>
                  <a:srgbClr val="FF9933"/>
                </a:solidFill>
                <a:latin typeface="Calibri" panose="020F0502020204030204" pitchFamily="34" charset="0"/>
              </a:rPr>
              <a:t>a cardiac arrhythmia or dysrhythmia.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967026"/>
            <a:ext cx="1028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Cardiac Rhythm</a:t>
            </a:r>
            <a:endParaRPr lang="en-US" altLang="en-US" sz="50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762000"/>
            <a:ext cx="1028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2</a:t>
            </a:r>
            <a:r>
              <a:rPr lang="en-US" altLang="en-US" sz="5000" b="1" i="0" baseline="30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nd</a:t>
            </a:r>
            <a:r>
              <a:rPr lang="en-US" altLang="en-US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degree AV block</a:t>
            </a:r>
            <a:endParaRPr lang="en-US" altLang="en-US" sz="50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66700" y="4876800"/>
            <a:ext cx="9829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600" b="1" i="0" dirty="0" err="1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Mobitz</a:t>
            </a:r>
            <a:r>
              <a:rPr lang="en-US" altLang="en-US" sz="26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I: </a:t>
            </a:r>
            <a:r>
              <a:rPr lang="en-US" altLang="en-US" sz="26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Progressive increase in P-R interval </a:t>
            </a:r>
            <a:r>
              <a:rPr lang="en-US" altLang="en-US" sz="26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until </a:t>
            </a:r>
            <a:r>
              <a:rPr lang="en-US" altLang="en-US" sz="26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one QRS is dropped</a:t>
            </a:r>
            <a:r>
              <a:rPr lang="en-US" altLang="en-US" sz="26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en-US" sz="26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4" name="Picture 4" descr="Image result for ecg of mobitz type 1 heart b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209800"/>
            <a:ext cx="9829800" cy="2095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669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28600"/>
            <a:ext cx="1028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2</a:t>
            </a:r>
            <a:r>
              <a:rPr lang="en-US" altLang="en-US" sz="5000" b="1" i="0" baseline="30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nd</a:t>
            </a:r>
            <a:r>
              <a:rPr lang="en-US" altLang="en-US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degree AV block</a:t>
            </a:r>
            <a:endParaRPr lang="en-US" altLang="en-US" sz="50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3314" name="Picture 2" descr="Image result for ecg of mobitz type 2 heart b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1" y="1285256"/>
            <a:ext cx="9145277" cy="44297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66700" y="6019800"/>
            <a:ext cx="982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0" dirty="0" err="1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Mobitz</a:t>
            </a:r>
            <a:r>
              <a:rPr lang="en-US" altLang="en-US" sz="28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II: with 2:1 Block.</a:t>
            </a:r>
            <a:endParaRPr lang="en-US" altLang="en-US" sz="28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74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28600"/>
            <a:ext cx="1028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3</a:t>
            </a:r>
            <a:r>
              <a:rPr lang="en-US" altLang="en-US" sz="5000" b="1" i="0" baseline="30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rd</a:t>
            </a:r>
            <a:r>
              <a:rPr lang="en-US" altLang="en-US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degree AV block</a:t>
            </a:r>
            <a:endParaRPr lang="en-US" altLang="en-US" sz="50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95300" y="1524000"/>
            <a:ext cx="937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altLang="en-US" sz="280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omplete dissociation between P wave and QRS complex.</a:t>
            </a:r>
            <a:endParaRPr lang="en-US" altLang="en-US" sz="28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9100" y="5715000"/>
            <a:ext cx="9372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i="0" dirty="0">
                <a:solidFill>
                  <a:schemeClr val="tx2"/>
                </a:solidFill>
                <a:latin typeface="Calibri" panose="020F0502020204030204" pitchFamily="34" charset="0"/>
              </a:rPr>
              <a:t>Third-degree AV block (complete heart block). Atrial rate is 100 beats/min; ventricular rate is 57 beats/min.</a:t>
            </a:r>
          </a:p>
        </p:txBody>
      </p:sp>
      <p:pic>
        <p:nvPicPr>
          <p:cNvPr id="16386" name="Picture 2" descr="Image result for ecg of third degree heart b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12520"/>
            <a:ext cx="9144000" cy="45262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08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990600"/>
            <a:ext cx="1028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0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Intended learning outcomes (ILOs)</a:t>
            </a:r>
            <a:endParaRPr lang="en-US" altLang="en-US" sz="50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19100" y="3429000"/>
            <a:ext cx="9525000" cy="2438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Tx/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smtClean="0">
                <a:solidFill>
                  <a:schemeClr val="tx2"/>
                </a:solidFill>
                <a:latin typeface="Calibri" panose="020F0502020204030204" pitchFamily="34" charset="0"/>
              </a:rPr>
              <a:t>Define the normal sinus rhythm.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Tx/>
              <a:buFont typeface="Symbol" pitchFamily="18" charset="2"/>
              <a:buBlip>
                <a:blip r:embed="rId3"/>
              </a:buBlip>
              <a:defRPr/>
            </a:pPr>
            <a:endParaRPr lang="en-US" sz="2400" b="1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Tx/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smtClean="0">
                <a:solidFill>
                  <a:schemeClr val="tx2"/>
                </a:solidFill>
                <a:latin typeface="Calibri" panose="020F0502020204030204" pitchFamily="34" charset="0"/>
              </a:rPr>
              <a:t>Classify cardiac arrhythmias.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Tx/>
              <a:buFont typeface="Symbol" pitchFamily="18" charset="2"/>
              <a:buBlip>
                <a:blip r:embed="rId3"/>
              </a:buBlip>
              <a:defRPr/>
            </a:pPr>
            <a:endParaRPr lang="en-US" sz="2400" b="1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Tx/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smtClean="0">
                <a:solidFill>
                  <a:schemeClr val="tx2"/>
                </a:solidFill>
                <a:latin typeface="Calibri" panose="020F0502020204030204" pitchFamily="34" charset="0"/>
              </a:rPr>
              <a:t>Discuss the mechanisms of cardiac arrhythmias.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Tx/>
              <a:buFont typeface="Symbol" pitchFamily="18" charset="2"/>
              <a:buBlip>
                <a:blip r:embed="rId3"/>
              </a:buBlip>
              <a:defRPr/>
            </a:pPr>
            <a:endParaRPr lang="en-US" sz="2400" b="1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FF0000"/>
              </a:buClr>
              <a:buSzTx/>
              <a:buFont typeface="Symbol" pitchFamily="18" charset="2"/>
              <a:buBlip>
                <a:blip r:embed="rId3"/>
              </a:buBlip>
              <a:defRPr/>
            </a:pPr>
            <a:r>
              <a:rPr lang="en-US" sz="2400" b="1" smtClean="0">
                <a:solidFill>
                  <a:schemeClr val="tx2"/>
                </a:solidFill>
                <a:latin typeface="Calibri" panose="020F0502020204030204" pitchFamily="34" charset="0"/>
              </a:rPr>
              <a:t>Describe the ECG diagnosis of important cardiac arrhythmias.</a:t>
            </a:r>
            <a:endParaRPr lang="en-US" sz="24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6700" y="2209800"/>
            <a:ext cx="990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2400" b="1" i="0" dirty="0">
                <a:solidFill>
                  <a:srgbClr val="FF99FF"/>
                </a:solidFill>
                <a:latin typeface="Calibri" panose="020F0502020204030204" pitchFamily="34" charset="0"/>
              </a:rPr>
              <a:t>After reviewing the PowerPoint </a:t>
            </a:r>
            <a:r>
              <a:rPr lang="en-US" altLang="en-US" sz="2400" b="1" i="0" dirty="0" smtClean="0">
                <a:solidFill>
                  <a:srgbClr val="FF99FF"/>
                </a:solidFill>
                <a:latin typeface="Calibri" panose="020F0502020204030204" pitchFamily="34" charset="0"/>
              </a:rPr>
              <a:t>presentation and the </a:t>
            </a:r>
            <a:r>
              <a:rPr lang="en-US" altLang="en-US" sz="2400" b="1" i="0" dirty="0">
                <a:solidFill>
                  <a:srgbClr val="FF99FF"/>
                </a:solidFill>
                <a:latin typeface="Calibri" panose="020F0502020204030204" pitchFamily="34" charset="0"/>
              </a:rPr>
              <a:t>associated </a:t>
            </a:r>
            <a:r>
              <a:rPr lang="en-US" altLang="en-US" sz="2400" b="1" i="0" dirty="0" smtClean="0">
                <a:solidFill>
                  <a:srgbClr val="FF99FF"/>
                </a:solidFill>
                <a:latin typeface="Calibri" panose="020F0502020204030204" pitchFamily="34" charset="0"/>
              </a:rPr>
              <a:t>learning resources, </a:t>
            </a:r>
            <a:r>
              <a:rPr lang="en-US" altLang="en-US" sz="2400" b="1" i="0" dirty="0">
                <a:solidFill>
                  <a:srgbClr val="FF99FF"/>
                </a:solidFill>
                <a:latin typeface="Calibri" panose="020F0502020204030204" pitchFamily="34" charset="0"/>
              </a:rPr>
              <a:t>the student should be able to:</a:t>
            </a:r>
            <a:r>
              <a:rPr lang="en-US" altLang="en-US" sz="2400" i="0" dirty="0">
                <a:solidFill>
                  <a:srgbClr val="FF99FF"/>
                </a:solidFill>
                <a:latin typeface="Calibri" panose="020F0502020204030204" pitchFamily="34" charset="0"/>
              </a:rPr>
              <a:t> </a:t>
            </a:r>
            <a:endParaRPr lang="en-US" altLang="en-US" sz="2400" dirty="0">
              <a:solidFill>
                <a:srgbClr val="FF99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31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101849"/>
            <a:ext cx="10287000" cy="285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166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Thank You</a:t>
            </a:r>
            <a:endParaRPr lang="en-US" altLang="en-US" sz="166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04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21159"/>
            <a:ext cx="1028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Normal </a:t>
            </a:r>
            <a:r>
              <a:rPr lang="en-US" altLang="en-US" sz="44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sinus rhythm; NSR</a:t>
            </a:r>
            <a:endParaRPr lang="en-US" altLang="en-US" sz="44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9100" y="5256119"/>
            <a:ext cx="713419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buFontTx/>
              <a:buBlip>
                <a:blip r:embed="rId3"/>
              </a:buBlip>
            </a:pPr>
            <a:r>
              <a:rPr lang="en-US" altLang="en-US" sz="2300" b="1" i="0" dirty="0">
                <a:solidFill>
                  <a:srgbClr val="00FFCC"/>
                </a:solidFill>
                <a:latin typeface="Calibri" panose="020F0502020204030204" pitchFamily="34" charset="0"/>
              </a:rPr>
              <a:t> Each P followed by QRS with resulting P:QRS ratio 1:1.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9100" y="3733800"/>
            <a:ext cx="9525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buFontTx/>
              <a:buBlip>
                <a:blip r:embed="rId3"/>
              </a:buBlip>
            </a:pPr>
            <a:r>
              <a:rPr lang="en-US" altLang="en-US" sz="2300" b="1" i="0" dirty="0">
                <a:solidFill>
                  <a:srgbClr val="00FFCC"/>
                </a:solidFill>
                <a:latin typeface="Calibri" panose="020F0502020204030204" pitchFamily="34" charset="0"/>
              </a:rPr>
              <a:t> Impulses originate in the SA node </a:t>
            </a:r>
            <a:r>
              <a:rPr lang="en-US" altLang="en-US" sz="2300" b="1" i="0" dirty="0">
                <a:solidFill>
                  <a:schemeClr val="hlink"/>
                </a:solidFill>
                <a:latin typeface="Calibri" panose="020F0502020204030204" pitchFamily="34" charset="0"/>
              </a:rPr>
              <a:t>regularly </a:t>
            </a:r>
            <a:r>
              <a:rPr lang="en-US" altLang="en-US" sz="2300" b="1" i="0" dirty="0">
                <a:solidFill>
                  <a:srgbClr val="00FFCC"/>
                </a:solidFill>
                <a:latin typeface="Calibri" panose="020F0502020204030204" pitchFamily="34" charset="0"/>
              </a:rPr>
              <a:t>at a rate </a:t>
            </a:r>
          </a:p>
          <a:p>
            <a:pPr algn="l" eaLnBrk="1" hangingPunct="1"/>
            <a:r>
              <a:rPr lang="en-US" altLang="en-US" sz="2300" b="1" i="0" dirty="0">
                <a:solidFill>
                  <a:srgbClr val="00FFCC"/>
                </a:solidFill>
                <a:latin typeface="Calibri" panose="020F0502020204030204" pitchFamily="34" charset="0"/>
              </a:rPr>
              <a:t>of </a:t>
            </a:r>
            <a:r>
              <a:rPr lang="en-US" altLang="en-US" sz="2300" b="1" i="0" dirty="0">
                <a:solidFill>
                  <a:schemeClr val="tx2"/>
                </a:solidFill>
                <a:latin typeface="Calibri" panose="020F0502020204030204" pitchFamily="34" charset="0"/>
              </a:rPr>
              <a:t>60-100 per minute in adults.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9100" y="4648200"/>
            <a:ext cx="98679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buFontTx/>
              <a:buBlip>
                <a:blip r:embed="rId3"/>
              </a:buBlip>
            </a:pPr>
            <a:r>
              <a:rPr lang="en-US" altLang="en-US" sz="2300" b="1" i="0" dirty="0">
                <a:solidFill>
                  <a:srgbClr val="00FFCC"/>
                </a:solidFill>
                <a:latin typeface="Calibri" panose="020F0502020204030204" pitchFamily="34" charset="0"/>
              </a:rPr>
              <a:t> P waves upright and of uniform size and contour from beat to beat.</a:t>
            </a:r>
          </a:p>
        </p:txBody>
      </p:sp>
      <p:pic>
        <p:nvPicPr>
          <p:cNvPr id="9" name="Picture 7" descr="1902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47800"/>
            <a:ext cx="2087563" cy="2133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19100" y="5881688"/>
            <a:ext cx="56864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buFontTx/>
              <a:buBlip>
                <a:blip r:embed="rId3"/>
              </a:buBlip>
            </a:pPr>
            <a:r>
              <a:rPr lang="en-US" altLang="en-US" sz="2300" b="1" i="0" dirty="0">
                <a:solidFill>
                  <a:srgbClr val="00FFCC"/>
                </a:solidFill>
                <a:latin typeface="Calibri" panose="020F0502020204030204" pitchFamily="34" charset="0"/>
              </a:rPr>
              <a:t> All complexes are evenly spaced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9100" y="6324600"/>
            <a:ext cx="652462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lvl="1" indent="0" algn="l" eaLnBrk="1" hangingPunct="1">
              <a:buBlip>
                <a:blip r:embed="rId3"/>
              </a:buBlip>
            </a:pPr>
            <a:r>
              <a:rPr lang="en-US" altLang="en-US" sz="2300" b="1" i="0" dirty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3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 </a:t>
            </a:r>
            <a:r>
              <a:rPr lang="en-US" sz="23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interval is constant and within normal </a:t>
            </a:r>
            <a:r>
              <a:rPr lang="en-US" sz="23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range</a:t>
            </a:r>
            <a:endParaRPr lang="en-US" altLang="en-US" sz="2300" b="1" i="0" dirty="0">
              <a:solidFill>
                <a:srgbClr val="FFFF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12" name="Picture 4" descr="Normal Sinus Rhyth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447800"/>
            <a:ext cx="6559296" cy="85344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C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66" y="2514600"/>
            <a:ext cx="6581630" cy="838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868" name="Text Box 4"/>
          <p:cNvSpPr txBox="1">
            <a:spLocks noChangeArrowheads="1"/>
          </p:cNvSpPr>
          <p:nvPr/>
        </p:nvSpPr>
        <p:spPr bwMode="auto">
          <a:xfrm>
            <a:off x="2273300" y="1898016"/>
            <a:ext cx="5842000" cy="707886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0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FFCC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0">
                <a:solidFill>
                  <a:srgbClr val="FFCCFF"/>
                </a:solidFill>
                <a:latin typeface="Calibri" panose="020F0502020204030204" pitchFamily="34" charset="0"/>
              </a:rPr>
              <a:t>Cardiac arrhythmias</a:t>
            </a:r>
          </a:p>
        </p:txBody>
      </p:sp>
      <p:sp>
        <p:nvSpPr>
          <p:cNvPr id="2852869" name="Line 5"/>
          <p:cNvSpPr>
            <a:spLocks noChangeShapeType="1"/>
          </p:cNvSpPr>
          <p:nvPr/>
        </p:nvSpPr>
        <p:spPr bwMode="auto">
          <a:xfrm>
            <a:off x="5168900" y="2688591"/>
            <a:ext cx="0" cy="99218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52870" name="Line 6"/>
          <p:cNvSpPr>
            <a:spLocks noChangeShapeType="1"/>
          </p:cNvSpPr>
          <p:nvPr/>
        </p:nvSpPr>
        <p:spPr bwMode="auto">
          <a:xfrm>
            <a:off x="2552700" y="3682366"/>
            <a:ext cx="51816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52875" name="Line 11"/>
          <p:cNvSpPr>
            <a:spLocks noChangeShapeType="1"/>
          </p:cNvSpPr>
          <p:nvPr/>
        </p:nvSpPr>
        <p:spPr bwMode="auto">
          <a:xfrm>
            <a:off x="2552700" y="3680778"/>
            <a:ext cx="0" cy="87947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52876" name="Line 12"/>
          <p:cNvSpPr>
            <a:spLocks noChangeShapeType="1"/>
          </p:cNvSpPr>
          <p:nvPr/>
        </p:nvSpPr>
        <p:spPr bwMode="auto">
          <a:xfrm>
            <a:off x="7734300" y="3680778"/>
            <a:ext cx="0" cy="87947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52877" name="Text Box 13"/>
          <p:cNvSpPr txBox="1">
            <a:spLocks noChangeArrowheads="1"/>
          </p:cNvSpPr>
          <p:nvPr/>
        </p:nvSpPr>
        <p:spPr bwMode="auto">
          <a:xfrm>
            <a:off x="647700" y="4636453"/>
            <a:ext cx="4038600" cy="209867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00FF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0" dirty="0">
                <a:solidFill>
                  <a:srgbClr val="66FFFF"/>
                </a:solidFill>
                <a:latin typeface="Calibri" panose="020F0502020204030204" pitchFamily="34" charset="0"/>
              </a:rPr>
              <a:t>Arrhythmias due to alterations or disturbances of impulse formation</a:t>
            </a:r>
          </a:p>
        </p:txBody>
      </p:sp>
      <p:sp>
        <p:nvSpPr>
          <p:cNvPr id="2852878" name="Text Box 14"/>
          <p:cNvSpPr txBox="1">
            <a:spLocks noChangeArrowheads="1"/>
          </p:cNvSpPr>
          <p:nvPr/>
        </p:nvSpPr>
        <p:spPr bwMode="auto">
          <a:xfrm>
            <a:off x="5753100" y="4636453"/>
            <a:ext cx="4038600" cy="1611313"/>
          </a:xfrm>
          <a:prstGeom prst="rect">
            <a:avLst/>
          </a:prstGeom>
          <a:gradFill rotWithShape="1">
            <a:gsLst>
              <a:gs pos="0">
                <a:srgbClr val="003300">
                  <a:gamma/>
                  <a:shade val="0"/>
                  <a:invGamma/>
                </a:srgbClr>
              </a:gs>
              <a:gs pos="50000">
                <a:srgbClr val="003300"/>
              </a:gs>
              <a:gs pos="100000">
                <a:srgbClr val="00330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0" dirty="0">
                <a:solidFill>
                  <a:schemeClr val="tx2"/>
                </a:solidFill>
                <a:latin typeface="Calibri" panose="020F0502020204030204" pitchFamily="34" charset="0"/>
              </a:rPr>
              <a:t>Arrhythmias due to disturbances of impulse conduction</a:t>
            </a: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0" y="0"/>
            <a:ext cx="10287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Classification </a:t>
            </a:r>
            <a:r>
              <a:rPr lang="en-US" altLang="en-US" sz="44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of cardiac </a:t>
            </a: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arrhythmias</a:t>
            </a:r>
          </a:p>
          <a:p>
            <a:pPr>
              <a:spcBef>
                <a:spcPct val="50000"/>
              </a:spcBef>
            </a:pP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according to mechanism of arrhythmia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5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5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5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5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5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85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85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2868" grpId="0" animBg="1"/>
      <p:bldP spid="2852869" grpId="0" animBg="1"/>
      <p:bldP spid="2852870" grpId="0" animBg="1"/>
      <p:bldP spid="2852875" grpId="0" animBg="1"/>
      <p:bldP spid="2852876" grpId="0" animBg="1"/>
      <p:bldP spid="2852877" grpId="0" animBg="1"/>
      <p:bldP spid="28528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1059" name="Text Box 3"/>
          <p:cNvSpPr txBox="1">
            <a:spLocks noChangeArrowheads="1"/>
          </p:cNvSpPr>
          <p:nvPr/>
        </p:nvSpPr>
        <p:spPr bwMode="auto">
          <a:xfrm>
            <a:off x="2273300" y="1905000"/>
            <a:ext cx="5842000" cy="707886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0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FFCC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0">
                <a:solidFill>
                  <a:srgbClr val="FFCCFF"/>
                </a:solidFill>
                <a:latin typeface="Calibri" panose="020F0502020204030204" pitchFamily="34" charset="0"/>
              </a:rPr>
              <a:t>Cardiac arrhythmias</a:t>
            </a:r>
          </a:p>
        </p:txBody>
      </p:sp>
      <p:sp>
        <p:nvSpPr>
          <p:cNvPr id="2861060" name="Line 4"/>
          <p:cNvSpPr>
            <a:spLocks noChangeShapeType="1"/>
          </p:cNvSpPr>
          <p:nvPr/>
        </p:nvSpPr>
        <p:spPr bwMode="auto">
          <a:xfrm>
            <a:off x="5168900" y="2695575"/>
            <a:ext cx="0" cy="9921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1061" name="Line 5"/>
          <p:cNvSpPr>
            <a:spLocks noChangeShapeType="1"/>
          </p:cNvSpPr>
          <p:nvPr/>
        </p:nvSpPr>
        <p:spPr bwMode="auto">
          <a:xfrm>
            <a:off x="2552700" y="3689350"/>
            <a:ext cx="51816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1062" name="Line 6"/>
          <p:cNvSpPr>
            <a:spLocks noChangeShapeType="1"/>
          </p:cNvSpPr>
          <p:nvPr/>
        </p:nvSpPr>
        <p:spPr bwMode="auto">
          <a:xfrm>
            <a:off x="2552700" y="3687763"/>
            <a:ext cx="0" cy="50323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1063" name="Line 7"/>
          <p:cNvSpPr>
            <a:spLocks noChangeShapeType="1"/>
          </p:cNvSpPr>
          <p:nvPr/>
        </p:nvSpPr>
        <p:spPr bwMode="auto">
          <a:xfrm>
            <a:off x="7734300" y="3687763"/>
            <a:ext cx="0" cy="50323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1064" name="Text Box 8"/>
          <p:cNvSpPr txBox="1">
            <a:spLocks noChangeArrowheads="1"/>
          </p:cNvSpPr>
          <p:nvPr/>
        </p:nvSpPr>
        <p:spPr bwMode="auto">
          <a:xfrm>
            <a:off x="419100" y="4267200"/>
            <a:ext cx="4724400" cy="46166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00FF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0" dirty="0">
                <a:solidFill>
                  <a:srgbClr val="66FFFF"/>
                </a:solidFill>
                <a:latin typeface="Calibri" panose="020F0502020204030204" pitchFamily="34" charset="0"/>
              </a:rPr>
              <a:t>Supraventricular arrhythmias</a:t>
            </a:r>
          </a:p>
        </p:txBody>
      </p:sp>
      <p:sp>
        <p:nvSpPr>
          <p:cNvPr id="2861065" name="Text Box 9"/>
          <p:cNvSpPr txBox="1">
            <a:spLocks noChangeArrowheads="1"/>
          </p:cNvSpPr>
          <p:nvPr/>
        </p:nvSpPr>
        <p:spPr bwMode="auto">
          <a:xfrm>
            <a:off x="5676900" y="4294188"/>
            <a:ext cx="4267200" cy="461665"/>
          </a:xfrm>
          <a:prstGeom prst="rect">
            <a:avLst/>
          </a:prstGeom>
          <a:gradFill rotWithShape="1">
            <a:gsLst>
              <a:gs pos="0">
                <a:srgbClr val="003300">
                  <a:gamma/>
                  <a:shade val="0"/>
                  <a:invGamma/>
                </a:srgbClr>
              </a:gs>
              <a:gs pos="50000">
                <a:srgbClr val="003300"/>
              </a:gs>
              <a:gs pos="100000">
                <a:srgbClr val="00330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0" dirty="0">
                <a:solidFill>
                  <a:schemeClr val="tx2"/>
                </a:solidFill>
                <a:latin typeface="Calibri" panose="020F0502020204030204" pitchFamily="34" charset="0"/>
              </a:rPr>
              <a:t>Ventricular arrhythmias</a:t>
            </a:r>
          </a:p>
        </p:txBody>
      </p:sp>
      <p:sp>
        <p:nvSpPr>
          <p:cNvPr id="2861066" name="Text Box 10"/>
          <p:cNvSpPr txBox="1">
            <a:spLocks noChangeArrowheads="1"/>
          </p:cNvSpPr>
          <p:nvPr/>
        </p:nvSpPr>
        <p:spPr bwMode="auto">
          <a:xfrm>
            <a:off x="1333500" y="5053013"/>
            <a:ext cx="3810000" cy="46166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00FF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i="0">
                <a:solidFill>
                  <a:srgbClr val="66FFFF"/>
                </a:solidFill>
                <a:latin typeface="Calibri" panose="020F0502020204030204" pitchFamily="34" charset="0"/>
              </a:rPr>
              <a:t>Atrial arrhythmias</a:t>
            </a:r>
          </a:p>
        </p:txBody>
      </p:sp>
      <p:sp>
        <p:nvSpPr>
          <p:cNvPr id="2861067" name="Text Box 11"/>
          <p:cNvSpPr txBox="1">
            <a:spLocks noChangeArrowheads="1"/>
          </p:cNvSpPr>
          <p:nvPr/>
        </p:nvSpPr>
        <p:spPr bwMode="auto">
          <a:xfrm>
            <a:off x="1333500" y="5815013"/>
            <a:ext cx="3810000" cy="830997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00FF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i="0">
                <a:solidFill>
                  <a:srgbClr val="66FFFF"/>
                </a:solidFill>
                <a:latin typeface="Calibri" panose="020F0502020204030204" pitchFamily="34" charset="0"/>
              </a:rPr>
              <a:t>Atrioventricular (AV) junctional arrhythmias</a:t>
            </a:r>
          </a:p>
        </p:txBody>
      </p:sp>
      <p:sp>
        <p:nvSpPr>
          <p:cNvPr id="2861068" name="Line 12"/>
          <p:cNvSpPr>
            <a:spLocks noChangeShapeType="1"/>
          </p:cNvSpPr>
          <p:nvPr/>
        </p:nvSpPr>
        <p:spPr bwMode="auto">
          <a:xfrm>
            <a:off x="876300" y="4800600"/>
            <a:ext cx="0" cy="14478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1069" name="Line 13"/>
          <p:cNvSpPr>
            <a:spLocks noChangeShapeType="1"/>
          </p:cNvSpPr>
          <p:nvPr/>
        </p:nvSpPr>
        <p:spPr bwMode="auto">
          <a:xfrm>
            <a:off x="876300" y="6248400"/>
            <a:ext cx="381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1070" name="Line 14"/>
          <p:cNvSpPr>
            <a:spLocks noChangeShapeType="1"/>
          </p:cNvSpPr>
          <p:nvPr/>
        </p:nvSpPr>
        <p:spPr bwMode="auto">
          <a:xfrm>
            <a:off x="876300" y="5334000"/>
            <a:ext cx="381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0" y="76200"/>
            <a:ext cx="10287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i="0" dirty="0">
                <a:solidFill>
                  <a:schemeClr val="tx2"/>
                </a:solidFill>
                <a:latin typeface="Calibri" panose="020F0502020204030204" pitchFamily="34" charset="0"/>
              </a:rPr>
              <a:t>Anatomical classification of</a:t>
            </a:r>
          </a:p>
          <a:p>
            <a:pPr>
              <a:spcBef>
                <a:spcPct val="50000"/>
              </a:spcBef>
            </a:pPr>
            <a:r>
              <a:rPr lang="en-US" altLang="en-US" sz="4000" b="1" i="0" dirty="0">
                <a:solidFill>
                  <a:schemeClr val="tx2"/>
                </a:solidFill>
                <a:latin typeface="Calibri" panose="020F0502020204030204" pitchFamily="34" charset="0"/>
              </a:rPr>
              <a:t>cardiac </a:t>
            </a:r>
            <a:r>
              <a:rPr lang="en-US" altLang="en-US" sz="4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arrhythmias (origin of the arrhythmia)</a:t>
            </a:r>
            <a:endParaRPr lang="en-US" altLang="en-US" sz="40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6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6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6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86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86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86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86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6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6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6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1059" grpId="0" animBg="1"/>
      <p:bldP spid="2861060" grpId="0" animBg="1"/>
      <p:bldP spid="2861061" grpId="0" animBg="1"/>
      <p:bldP spid="2861062" grpId="0" animBg="1"/>
      <p:bldP spid="2861063" grpId="0" animBg="1"/>
      <p:bldP spid="2861064" grpId="0" animBg="1"/>
      <p:bldP spid="2861065" grpId="0" animBg="1"/>
      <p:bldP spid="2861066" grpId="0" animBg="1"/>
      <p:bldP spid="2861067" grpId="0" animBg="1"/>
      <p:bldP spid="2861068" grpId="0" animBg="1"/>
      <p:bldP spid="2861069" grpId="0" animBg="1"/>
      <p:bldP spid="28610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011" name="Text Box 3"/>
          <p:cNvSpPr txBox="1">
            <a:spLocks noChangeArrowheads="1"/>
          </p:cNvSpPr>
          <p:nvPr/>
        </p:nvSpPr>
        <p:spPr bwMode="auto">
          <a:xfrm>
            <a:off x="2273300" y="3101975"/>
            <a:ext cx="5842000" cy="707886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0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FFCC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0">
                <a:solidFill>
                  <a:srgbClr val="FFCCFF"/>
                </a:solidFill>
                <a:latin typeface="Calibri" panose="020F0502020204030204" pitchFamily="34" charset="0"/>
              </a:rPr>
              <a:t>Cardiac arrhythmias</a:t>
            </a:r>
          </a:p>
        </p:txBody>
      </p:sp>
      <p:sp>
        <p:nvSpPr>
          <p:cNvPr id="2859012" name="Line 4"/>
          <p:cNvSpPr>
            <a:spLocks noChangeShapeType="1"/>
          </p:cNvSpPr>
          <p:nvPr/>
        </p:nvSpPr>
        <p:spPr bwMode="auto">
          <a:xfrm>
            <a:off x="5168900" y="3892550"/>
            <a:ext cx="0" cy="9921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59013" name="Line 5"/>
          <p:cNvSpPr>
            <a:spLocks noChangeShapeType="1"/>
          </p:cNvSpPr>
          <p:nvPr/>
        </p:nvSpPr>
        <p:spPr bwMode="auto">
          <a:xfrm>
            <a:off x="2552700" y="4886325"/>
            <a:ext cx="51816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59014" name="Line 6"/>
          <p:cNvSpPr>
            <a:spLocks noChangeShapeType="1"/>
          </p:cNvSpPr>
          <p:nvPr/>
        </p:nvSpPr>
        <p:spPr bwMode="auto">
          <a:xfrm>
            <a:off x="2552700" y="4884738"/>
            <a:ext cx="0" cy="87947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59015" name="Line 7"/>
          <p:cNvSpPr>
            <a:spLocks noChangeShapeType="1"/>
          </p:cNvSpPr>
          <p:nvPr/>
        </p:nvSpPr>
        <p:spPr bwMode="auto">
          <a:xfrm>
            <a:off x="7734300" y="4884738"/>
            <a:ext cx="0" cy="87947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59016" name="Text Box 8"/>
          <p:cNvSpPr txBox="1">
            <a:spLocks noChangeArrowheads="1"/>
          </p:cNvSpPr>
          <p:nvPr/>
        </p:nvSpPr>
        <p:spPr bwMode="auto">
          <a:xfrm>
            <a:off x="647700" y="5840413"/>
            <a:ext cx="4038600" cy="584775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00FF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0">
                <a:solidFill>
                  <a:srgbClr val="66FFFF"/>
                </a:solidFill>
                <a:latin typeface="Calibri" panose="020F0502020204030204" pitchFamily="34" charset="0"/>
              </a:rPr>
              <a:t>Bradyarrhythmias </a:t>
            </a:r>
          </a:p>
        </p:txBody>
      </p:sp>
      <p:sp>
        <p:nvSpPr>
          <p:cNvPr id="2859017" name="Text Box 9"/>
          <p:cNvSpPr txBox="1">
            <a:spLocks noChangeArrowheads="1"/>
          </p:cNvSpPr>
          <p:nvPr/>
        </p:nvSpPr>
        <p:spPr bwMode="auto">
          <a:xfrm>
            <a:off x="5753100" y="5840413"/>
            <a:ext cx="4038600" cy="584775"/>
          </a:xfrm>
          <a:prstGeom prst="rect">
            <a:avLst/>
          </a:prstGeom>
          <a:gradFill rotWithShape="1">
            <a:gsLst>
              <a:gs pos="0">
                <a:srgbClr val="003300">
                  <a:gamma/>
                  <a:shade val="0"/>
                  <a:invGamma/>
                </a:srgbClr>
              </a:gs>
              <a:gs pos="50000">
                <a:srgbClr val="003300"/>
              </a:gs>
              <a:gs pos="100000">
                <a:srgbClr val="00330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0">
                <a:solidFill>
                  <a:schemeClr val="tx2"/>
                </a:solidFill>
                <a:latin typeface="Calibri" panose="020F0502020204030204" pitchFamily="34" charset="0"/>
              </a:rPr>
              <a:t>Tachyarrhythmias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0" y="0"/>
            <a:ext cx="10287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Classification of</a:t>
            </a:r>
          </a:p>
          <a:p>
            <a:pPr>
              <a:spcBef>
                <a:spcPct val="50000"/>
              </a:spcBef>
            </a:pP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cardiac arrhythmias</a:t>
            </a:r>
          </a:p>
          <a:p>
            <a:pPr>
              <a:spcBef>
                <a:spcPct val="50000"/>
              </a:spcBef>
            </a:pP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according to heart 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5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5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5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5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5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85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85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9011" grpId="0" animBg="1"/>
      <p:bldP spid="2859012" grpId="0" animBg="1"/>
      <p:bldP spid="2859013" grpId="0" animBg="1"/>
      <p:bldP spid="2859014" grpId="0" animBg="1"/>
      <p:bldP spid="2859015" grpId="0" animBg="1"/>
      <p:bldP spid="2859016" grpId="0" animBg="1"/>
      <p:bldP spid="28590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108" name="Text Box 4"/>
          <p:cNvSpPr txBox="1">
            <a:spLocks noChangeArrowheads="1"/>
          </p:cNvSpPr>
          <p:nvPr/>
        </p:nvSpPr>
        <p:spPr bwMode="auto">
          <a:xfrm>
            <a:off x="419100" y="914400"/>
            <a:ext cx="9525000" cy="1169551"/>
          </a:xfrm>
          <a:prstGeom prst="rect">
            <a:avLst/>
          </a:prstGeom>
          <a:gradFill rotWithShape="1">
            <a:gsLst>
              <a:gs pos="0">
                <a:srgbClr val="800080">
                  <a:gamma/>
                  <a:shade val="0"/>
                  <a:invGamma/>
                </a:srgbClr>
              </a:gs>
              <a:gs pos="50000">
                <a:srgbClr val="800080"/>
              </a:gs>
              <a:gs pos="100000">
                <a:srgbClr val="80008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FFCCFF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0" dirty="0">
                <a:solidFill>
                  <a:srgbClr val="FFCCFF"/>
                </a:solidFill>
                <a:latin typeface="Calibri" panose="020F0502020204030204" pitchFamily="34" charset="0"/>
              </a:rPr>
              <a:t>Arrhythmias due to alterations or disturbances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i="0" dirty="0">
                <a:solidFill>
                  <a:srgbClr val="FFCCFF"/>
                </a:solidFill>
                <a:latin typeface="Calibri" panose="020F0502020204030204" pitchFamily="34" charset="0"/>
              </a:rPr>
              <a:t>of impulse formation</a:t>
            </a:r>
          </a:p>
        </p:txBody>
      </p:sp>
      <p:sp>
        <p:nvSpPr>
          <p:cNvPr id="2863110" name="Line 6"/>
          <p:cNvSpPr>
            <a:spLocks noChangeShapeType="1"/>
          </p:cNvSpPr>
          <p:nvPr/>
        </p:nvSpPr>
        <p:spPr bwMode="auto">
          <a:xfrm>
            <a:off x="1714500" y="2819400"/>
            <a:ext cx="68580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3111" name="Line 7"/>
          <p:cNvSpPr>
            <a:spLocks noChangeShapeType="1"/>
          </p:cNvSpPr>
          <p:nvPr/>
        </p:nvSpPr>
        <p:spPr bwMode="auto">
          <a:xfrm>
            <a:off x="1714500" y="2827338"/>
            <a:ext cx="0" cy="87947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3112" name="Line 8"/>
          <p:cNvSpPr>
            <a:spLocks noChangeShapeType="1"/>
          </p:cNvSpPr>
          <p:nvPr/>
        </p:nvSpPr>
        <p:spPr bwMode="auto">
          <a:xfrm>
            <a:off x="8572500" y="2827338"/>
            <a:ext cx="0" cy="87947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63113" name="Text Box 9"/>
          <p:cNvSpPr txBox="1">
            <a:spLocks noChangeArrowheads="1"/>
          </p:cNvSpPr>
          <p:nvPr/>
        </p:nvSpPr>
        <p:spPr bwMode="auto">
          <a:xfrm>
            <a:off x="495300" y="3783013"/>
            <a:ext cx="2362200" cy="2927350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0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i="0" dirty="0">
                <a:solidFill>
                  <a:srgbClr val="FFFF00"/>
                </a:solidFill>
                <a:latin typeface="Calibri" panose="020F0502020204030204" pitchFamily="34" charset="0"/>
              </a:rPr>
              <a:t>Arrhythmias due to alterations in SA node pacemaker activity</a:t>
            </a:r>
          </a:p>
          <a:p>
            <a:pPr>
              <a:defRPr/>
            </a:pPr>
            <a:endParaRPr lang="en-US" sz="2600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863114" name="Text Box 10"/>
          <p:cNvSpPr txBox="1">
            <a:spLocks noChangeArrowheads="1"/>
          </p:cNvSpPr>
          <p:nvPr/>
        </p:nvSpPr>
        <p:spPr bwMode="auto">
          <a:xfrm>
            <a:off x="7429500" y="3783013"/>
            <a:ext cx="2362200" cy="2492990"/>
          </a:xfrm>
          <a:prstGeom prst="rect">
            <a:avLst/>
          </a:prstGeom>
          <a:gradFill rotWithShape="1">
            <a:gsLst>
              <a:gs pos="0">
                <a:srgbClr val="003300">
                  <a:gamma/>
                  <a:shade val="0"/>
                  <a:invGamma/>
                </a:srgbClr>
              </a:gs>
              <a:gs pos="50000">
                <a:srgbClr val="003300"/>
              </a:gs>
              <a:gs pos="100000">
                <a:srgbClr val="00330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i="0" dirty="0">
                <a:solidFill>
                  <a:schemeClr val="tx2"/>
                </a:solidFill>
                <a:latin typeface="Calibri" panose="020F0502020204030204" pitchFamily="34" charset="0"/>
              </a:rPr>
              <a:t>Arrhythmias due to triggered activity and </a:t>
            </a:r>
            <a:r>
              <a:rPr lang="en-US" sz="26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reentry</a:t>
            </a:r>
          </a:p>
          <a:p>
            <a:pPr>
              <a:defRPr/>
            </a:pPr>
            <a:endParaRPr lang="en-US" sz="26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863116" name="Line 12"/>
          <p:cNvSpPr>
            <a:spLocks noChangeShapeType="1"/>
          </p:cNvSpPr>
          <p:nvPr/>
        </p:nvSpPr>
        <p:spPr bwMode="auto">
          <a:xfrm>
            <a:off x="5143500" y="2133600"/>
            <a:ext cx="0" cy="685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0" y="162580"/>
            <a:ext cx="1028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dirty="0">
                <a:solidFill>
                  <a:schemeClr val="tx2"/>
                </a:solidFill>
                <a:latin typeface="Calibri" panose="020F0502020204030204" pitchFamily="34" charset="0"/>
              </a:rPr>
              <a:t>Arrhythmias due to alterations or disturbances of impulse formation</a:t>
            </a:r>
          </a:p>
        </p:txBody>
      </p:sp>
      <p:sp>
        <p:nvSpPr>
          <p:cNvPr id="2863118" name="Text Box 14"/>
          <p:cNvSpPr txBox="1">
            <a:spLocks noChangeArrowheads="1"/>
          </p:cNvSpPr>
          <p:nvPr/>
        </p:nvSpPr>
        <p:spPr bwMode="auto">
          <a:xfrm>
            <a:off x="4000500" y="3778250"/>
            <a:ext cx="2362200" cy="2492990"/>
          </a:xfrm>
          <a:prstGeom prst="rect">
            <a:avLst/>
          </a:prstGeom>
          <a:gradFill rotWithShape="1">
            <a:gsLst>
              <a:gs pos="0">
                <a:srgbClr val="800000">
                  <a:gamma/>
                  <a:shade val="0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i="0" dirty="0">
                <a:solidFill>
                  <a:srgbClr val="FFFF00"/>
                </a:solidFill>
                <a:latin typeface="Calibri" panose="020F0502020204030204" pitchFamily="34" charset="0"/>
              </a:rPr>
              <a:t>Arrhythmias due to enhanced automaticity of the AV junction</a:t>
            </a:r>
          </a:p>
          <a:p>
            <a:pPr>
              <a:defRPr/>
            </a:pPr>
            <a:endParaRPr lang="en-US" sz="2600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863119" name="Line 15"/>
          <p:cNvSpPr>
            <a:spLocks noChangeShapeType="1"/>
          </p:cNvSpPr>
          <p:nvPr/>
        </p:nvSpPr>
        <p:spPr bwMode="auto">
          <a:xfrm>
            <a:off x="5143500" y="2819400"/>
            <a:ext cx="0" cy="87947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6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6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6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6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86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86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86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3108" grpId="0" animBg="1"/>
      <p:bldP spid="2863110" grpId="0" animBg="1"/>
      <p:bldP spid="2863111" grpId="0" animBg="1"/>
      <p:bldP spid="2863112" grpId="0" animBg="1"/>
      <p:bldP spid="2863113" grpId="0" animBg="1"/>
      <p:bldP spid="2863114" grpId="0" animBg="1"/>
      <p:bldP spid="2863116" grpId="0" animBg="1"/>
      <p:bldP spid="2863118" grpId="0" animBg="1"/>
      <p:bldP spid="2863119" grpId="0" animBg="1"/>
    </p:bld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Designs\Blue Diagonal.pot</Template>
  <TotalTime>18912</TotalTime>
  <Words>2183</Words>
  <Application>Microsoft Office PowerPoint</Application>
  <PresentationFormat>35mm Slides</PresentationFormat>
  <Paragraphs>310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Blue Diagonal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Re-entry by unidirectional block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PHYSIOLOGY</dc:title>
  <dc:creator>Authorized User</dc:creator>
  <cp:lastModifiedBy>Dell</cp:lastModifiedBy>
  <cp:revision>1578</cp:revision>
  <cp:lastPrinted>1999-02-22T15:28:22Z</cp:lastPrinted>
  <dcterms:created xsi:type="dcterms:W3CDTF">1997-10-10T11:48:30Z</dcterms:created>
  <dcterms:modified xsi:type="dcterms:W3CDTF">2017-03-02T07:40:24Z</dcterms:modified>
</cp:coreProperties>
</file>