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 id="2147483726" r:id="rId3"/>
    <p:sldMasterId id="2147483728" r:id="rId4"/>
    <p:sldMasterId id="2147483730" r:id="rId5"/>
    <p:sldMasterId id="2147483732" r:id="rId6"/>
    <p:sldMasterId id="2147483734" r:id="rId7"/>
    <p:sldMasterId id="2147483736" r:id="rId8"/>
    <p:sldMasterId id="2147483738" r:id="rId9"/>
    <p:sldMasterId id="2147483740" r:id="rId10"/>
    <p:sldMasterId id="2147483742" r:id="rId11"/>
    <p:sldMasterId id="2147483744" r:id="rId12"/>
  </p:sldMasterIdLst>
  <p:notesMasterIdLst>
    <p:notesMasterId r:id="rId82"/>
  </p:notesMasterIdLst>
  <p:handoutMasterIdLst>
    <p:handoutMasterId r:id="rId83"/>
  </p:handoutMasterIdLst>
  <p:sldIdLst>
    <p:sldId id="1550" r:id="rId13"/>
    <p:sldId id="1570" r:id="rId14"/>
    <p:sldId id="1618" r:id="rId15"/>
    <p:sldId id="1505" r:id="rId16"/>
    <p:sldId id="774" r:id="rId17"/>
    <p:sldId id="821" r:id="rId18"/>
    <p:sldId id="769" r:id="rId19"/>
    <p:sldId id="1506" r:id="rId20"/>
    <p:sldId id="1319" r:id="rId21"/>
    <p:sldId id="1422" r:id="rId22"/>
    <p:sldId id="777" r:id="rId23"/>
    <p:sldId id="780" r:id="rId24"/>
    <p:sldId id="1134" r:id="rId25"/>
    <p:sldId id="787" r:id="rId26"/>
    <p:sldId id="788" r:id="rId27"/>
    <p:sldId id="790" r:id="rId28"/>
    <p:sldId id="791" r:id="rId29"/>
    <p:sldId id="1552" r:id="rId30"/>
    <p:sldId id="1553" r:id="rId31"/>
    <p:sldId id="1619" r:id="rId32"/>
    <p:sldId id="1509" r:id="rId33"/>
    <p:sldId id="1547" r:id="rId34"/>
    <p:sldId id="1548" r:id="rId35"/>
    <p:sldId id="1592" r:id="rId36"/>
    <p:sldId id="1549" r:id="rId37"/>
    <p:sldId id="1554" r:id="rId38"/>
    <p:sldId id="1558" r:id="rId39"/>
    <p:sldId id="1560" r:id="rId40"/>
    <p:sldId id="1562" r:id="rId41"/>
    <p:sldId id="1594" r:id="rId42"/>
    <p:sldId id="1595" r:id="rId43"/>
    <p:sldId id="1615" r:id="rId44"/>
    <p:sldId id="1571" r:id="rId45"/>
    <p:sldId id="1593" r:id="rId46"/>
    <p:sldId id="1565" r:id="rId47"/>
    <p:sldId id="1598" r:id="rId48"/>
    <p:sldId id="1601" r:id="rId49"/>
    <p:sldId id="1572" r:id="rId50"/>
    <p:sldId id="1567" r:id="rId51"/>
    <p:sldId id="1596" r:id="rId52"/>
    <p:sldId id="1597" r:id="rId53"/>
    <p:sldId id="1573" r:id="rId54"/>
    <p:sldId id="818" r:id="rId55"/>
    <p:sldId id="819" r:id="rId56"/>
    <p:sldId id="820" r:id="rId57"/>
    <p:sldId id="1602" r:id="rId58"/>
    <p:sldId id="1604" r:id="rId59"/>
    <p:sldId id="1605" r:id="rId60"/>
    <p:sldId id="1588" r:id="rId61"/>
    <p:sldId id="1579" r:id="rId62"/>
    <p:sldId id="1580" r:id="rId63"/>
    <p:sldId id="1581" r:id="rId64"/>
    <p:sldId id="1606" r:id="rId65"/>
    <p:sldId id="1582" r:id="rId66"/>
    <p:sldId id="1583" r:id="rId67"/>
    <p:sldId id="1584" r:id="rId68"/>
    <p:sldId id="1590" r:id="rId69"/>
    <p:sldId id="1586" r:id="rId70"/>
    <p:sldId id="1607" r:id="rId71"/>
    <p:sldId id="1608" r:id="rId72"/>
    <p:sldId id="1609" r:id="rId73"/>
    <p:sldId id="1614" r:id="rId74"/>
    <p:sldId id="1587" r:id="rId75"/>
    <p:sldId id="1610" r:id="rId76"/>
    <p:sldId id="1611" r:id="rId77"/>
    <p:sldId id="1612" r:id="rId78"/>
    <p:sldId id="1613" r:id="rId79"/>
    <p:sldId id="1617" r:id="rId80"/>
    <p:sldId id="1616" r:id="rId81"/>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 xmlns:p15="http://schemas.microsoft.com/office/powerpoint/2012/main">
        <p15:guide id="1" orient="horz" pos="2256">
          <p15:clr>
            <a:srgbClr val="A4A3A4"/>
          </p15:clr>
        </p15:guide>
        <p15:guide id="2" pos="3216">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FF99CC"/>
    <a:srgbClr val="FFFF00"/>
    <a:srgbClr val="00FFFF"/>
    <a:srgbClr val="0000CC"/>
    <a:srgbClr val="00CC00"/>
    <a:srgbClr val="00CC99"/>
    <a:srgbClr val="CC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4" autoAdjust="0"/>
    <p:restoredTop sz="96241" autoAdjust="0"/>
  </p:normalViewPr>
  <p:slideViewPr>
    <p:cSldViewPr>
      <p:cViewPr>
        <p:scale>
          <a:sx n="50" d="100"/>
          <a:sy n="50" d="100"/>
        </p:scale>
        <p:origin x="-780" y="-510"/>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notesMaster" Target="notesMasters/notesMaster1.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43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a:solidFill>
                  <a:srgbClr val="800000"/>
                </a:solidFill>
                <a:latin typeface="Times New Roman" pitchFamily="18"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3B4DD116-227B-463D-9D40-94E44EA256F3}" type="slidenum">
              <a:rPr lang="ar-BH" altLang="en-US"/>
              <a:pPr/>
              <a:t>‹#›</a:t>
            </a:fld>
            <a:endParaRPr lang="en-US" altLang="en-US"/>
          </a:p>
        </p:txBody>
      </p:sp>
    </p:spTree>
    <p:extLst>
      <p:ext uri="{BB962C8B-B14F-4D97-AF65-F5344CB8AC3E}">
        <p14:creationId xmlns:p14="http://schemas.microsoft.com/office/powerpoint/2010/main" val="334165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9A131EA-84F7-4D6F-B016-E00BA204791C}"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134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8F93F50-FC83-4784-B178-F7A92E7D812F}"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159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C1175A0-6A8A-4C9C-B2FC-A3467C6FE58C}"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0104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F72CBA4-96F3-4737-8EC7-844E8E7D28A1}"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8245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38B08CD-9B4C-41C1-B0D4-B202D4BC658D}" type="slidenum">
              <a:rPr lang="ar-BH" altLang="en-US" sz="1000">
                <a:solidFill>
                  <a:srgbClr val="800000"/>
                </a:solidFill>
                <a:latin typeface="Times New Roman" panose="02020603050405020304" pitchFamily="18" charset="0"/>
              </a:rPr>
              <a:pPr/>
              <a:t>13</a:t>
            </a:fld>
            <a:endParaRPr lang="en-US" altLang="en-US" sz="1000">
              <a:solidFill>
                <a:srgbClr val="800000"/>
              </a:solidFill>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89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B3B997F-5444-41A0-863D-4A871077BE35}" type="slidenum">
              <a:rPr lang="ar-BH" altLang="en-US" sz="1000">
                <a:solidFill>
                  <a:srgbClr val="800000"/>
                </a:solidFill>
                <a:latin typeface="Times New Roman" panose="02020603050405020304" pitchFamily="18" charset="0"/>
              </a:rPr>
              <a:pPr/>
              <a:t>14</a:t>
            </a:fld>
            <a:endParaRPr lang="en-US" altLang="en-US" sz="1000">
              <a:solidFill>
                <a:srgbClr val="800000"/>
              </a:solidFill>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556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02D1ADC-D3E0-4A2E-AC78-803A593122F6}" type="slidenum">
              <a:rPr lang="ar-BH" altLang="en-US" sz="1000">
                <a:solidFill>
                  <a:srgbClr val="800000"/>
                </a:solidFill>
                <a:latin typeface="Times New Roman" panose="02020603050405020304" pitchFamily="18" charset="0"/>
              </a:rPr>
              <a:pPr/>
              <a:t>15</a:t>
            </a:fld>
            <a:endParaRPr lang="en-US" altLang="en-US" sz="1000">
              <a:solidFill>
                <a:srgbClr val="800000"/>
              </a:solidFill>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1617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B2129D4-283A-42C7-BCCB-29989167C586}" type="slidenum">
              <a:rPr lang="ar-BH" altLang="en-US" sz="1000">
                <a:solidFill>
                  <a:srgbClr val="800000"/>
                </a:solidFill>
                <a:latin typeface="Times New Roman" panose="02020603050405020304" pitchFamily="18" charset="0"/>
              </a:rPr>
              <a:pPr/>
              <a:t>16</a:t>
            </a:fld>
            <a:endParaRPr lang="en-US" altLang="en-US" sz="1000">
              <a:solidFill>
                <a:srgbClr val="800000"/>
              </a:solidFill>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495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278EFE9-28F7-4187-85CE-B964D4201904}" type="slidenum">
              <a:rPr lang="ar-BH" altLang="en-US" sz="1000">
                <a:solidFill>
                  <a:srgbClr val="800000"/>
                </a:solidFill>
                <a:latin typeface="Times New Roman" panose="02020603050405020304" pitchFamily="18" charset="0"/>
              </a:rPr>
              <a:pPr/>
              <a:t>17</a:t>
            </a:fld>
            <a:endParaRPr lang="en-US" altLang="en-US" sz="1000">
              <a:solidFill>
                <a:srgbClr val="800000"/>
              </a:solidFill>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692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34D3F39-C5AE-4DA4-83C6-0757FA457AE4}" type="slidenum">
              <a:rPr lang="ar-BH" altLang="en-US" sz="1000">
                <a:solidFill>
                  <a:srgbClr val="800000"/>
                </a:solidFill>
                <a:latin typeface="Times New Roman" panose="02020603050405020304" pitchFamily="18" charset="0"/>
              </a:rPr>
              <a:pPr/>
              <a:t>18</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110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E67671F-E14C-4A35-A578-5A0186EDC466}" type="slidenum">
              <a:rPr lang="ar-BH" altLang="en-US" sz="1000">
                <a:solidFill>
                  <a:srgbClr val="800000"/>
                </a:solidFill>
                <a:latin typeface="Times New Roman" panose="02020603050405020304" pitchFamily="18" charset="0"/>
              </a:rPr>
              <a:pPr/>
              <a:t>19</a:t>
            </a:fld>
            <a:endParaRPr lang="en-US" altLang="en-US" sz="1000">
              <a:solidFill>
                <a:srgbClr val="800000"/>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4985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2D98814-F0AC-4A4C-A018-19615E7A3C13}"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702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8F93F50-FC83-4784-B178-F7A92E7D812F}" type="slidenum">
              <a:rPr lang="ar-BH" altLang="en-US" sz="1000">
                <a:solidFill>
                  <a:srgbClr val="800000"/>
                </a:solidFill>
                <a:latin typeface="Times New Roman" panose="02020603050405020304" pitchFamily="18" charset="0"/>
              </a:rPr>
              <a:pPr/>
              <a:t>20</a:t>
            </a:fld>
            <a:endParaRPr lang="en-US" altLang="en-US" sz="1000">
              <a:solidFill>
                <a:srgbClr val="8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159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0C8AEEC-4BD3-46A3-853E-60C1F71B9259}" type="slidenum">
              <a:rPr lang="ar-BH" altLang="en-US" sz="1000">
                <a:solidFill>
                  <a:srgbClr val="800000"/>
                </a:solidFill>
                <a:latin typeface="Times New Roman" panose="02020603050405020304" pitchFamily="18" charset="0"/>
              </a:rPr>
              <a:pPr/>
              <a:t>21</a:t>
            </a:fld>
            <a:endParaRPr lang="en-US" altLang="en-US" sz="1000">
              <a:solidFill>
                <a:srgbClr val="8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858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D57DC5C-4CE3-4AF6-9895-E3526FF8D5A1}" type="slidenum">
              <a:rPr lang="ar-BH" altLang="en-US" sz="1000">
                <a:solidFill>
                  <a:srgbClr val="800000"/>
                </a:solidFill>
                <a:latin typeface="Times New Roman" panose="02020603050405020304" pitchFamily="18" charset="0"/>
              </a:rPr>
              <a:pPr/>
              <a:t>22</a:t>
            </a:fld>
            <a:endParaRPr lang="en-US" altLang="en-US" sz="1000">
              <a:solidFill>
                <a:srgbClr val="800000"/>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75083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FABF351-E010-4140-A004-808DEF5D759E}" type="slidenum">
              <a:rPr lang="ar-BH" altLang="en-US" sz="1000">
                <a:solidFill>
                  <a:srgbClr val="800000"/>
                </a:solidFill>
                <a:latin typeface="Times New Roman" panose="02020603050405020304" pitchFamily="18" charset="0"/>
              </a:rPr>
              <a:pPr/>
              <a:t>23</a:t>
            </a:fld>
            <a:endParaRPr lang="en-US" altLang="en-US" sz="1000">
              <a:solidFill>
                <a:srgbClr val="8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847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FABF351-E010-4140-A004-808DEF5D759E}" type="slidenum">
              <a:rPr lang="ar-BH" altLang="en-US" sz="1000">
                <a:solidFill>
                  <a:srgbClr val="800000"/>
                </a:solidFill>
                <a:latin typeface="Times New Roman" panose="02020603050405020304" pitchFamily="18" charset="0"/>
              </a:rPr>
              <a:pPr/>
              <a:t>24</a:t>
            </a:fld>
            <a:endParaRPr lang="en-US" altLang="en-US" sz="1000">
              <a:solidFill>
                <a:srgbClr val="8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847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FC60934-B6E8-4C83-869E-6CC91DC2743A}" type="slidenum">
              <a:rPr lang="ar-BH" altLang="en-US" sz="1000">
                <a:solidFill>
                  <a:srgbClr val="800000"/>
                </a:solidFill>
                <a:latin typeface="Times New Roman" panose="02020603050405020304" pitchFamily="18" charset="0"/>
              </a:rPr>
              <a:pPr/>
              <a:t>25</a:t>
            </a:fld>
            <a:endParaRPr lang="en-US" altLang="en-US" sz="1000">
              <a:solidFill>
                <a:srgbClr val="800000"/>
              </a:solidFill>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29218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1CCEC42-19C4-4403-B5EA-87EBE5536374}" type="slidenum">
              <a:rPr lang="ar-BH" altLang="en-US" sz="1000">
                <a:solidFill>
                  <a:srgbClr val="800000"/>
                </a:solidFill>
                <a:latin typeface="Times New Roman" panose="02020603050405020304" pitchFamily="18" charset="0"/>
              </a:rPr>
              <a:pPr/>
              <a:t>26</a:t>
            </a:fld>
            <a:endParaRPr lang="en-US" altLang="en-US" sz="1000">
              <a:solidFill>
                <a:srgbClr val="800000"/>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9481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C65C4AE-AF5C-4A5D-AF83-700B3177874D}" type="slidenum">
              <a:rPr lang="ar-BH" altLang="en-US" sz="1000">
                <a:solidFill>
                  <a:srgbClr val="800000"/>
                </a:solidFill>
                <a:latin typeface="Times New Roman" panose="02020603050405020304" pitchFamily="18" charset="0"/>
              </a:rPr>
              <a:pPr/>
              <a:t>27</a:t>
            </a:fld>
            <a:endParaRPr lang="en-US" altLang="en-US" sz="1000">
              <a:solidFill>
                <a:srgbClr val="800000"/>
              </a:solidFill>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5589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70D4F0EB-9B3E-40AB-AE8A-05D87587F740}" type="slidenum">
              <a:rPr lang="ar-BH" altLang="en-US" sz="1000">
                <a:solidFill>
                  <a:srgbClr val="800000"/>
                </a:solidFill>
                <a:latin typeface="Times New Roman" panose="02020603050405020304" pitchFamily="18" charset="0"/>
              </a:rPr>
              <a:pPr/>
              <a:t>28</a:t>
            </a:fld>
            <a:endParaRPr lang="en-US" altLang="en-US" sz="1000">
              <a:solidFill>
                <a:srgbClr val="800000"/>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80545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84BC12-E3A5-4FA0-BC5D-24560A119EC6}" type="slidenum">
              <a:rPr lang="ar-BH" altLang="en-US" sz="1000">
                <a:solidFill>
                  <a:srgbClr val="800000"/>
                </a:solidFill>
                <a:latin typeface="Times New Roman" panose="02020603050405020304" pitchFamily="18" charset="0"/>
              </a:rPr>
              <a:pPr/>
              <a:t>29</a:t>
            </a:fld>
            <a:endParaRPr lang="en-US" altLang="en-US" sz="1000">
              <a:solidFill>
                <a:srgbClr val="800000"/>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763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2D98814-F0AC-4A4C-A018-19615E7A3C13}"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702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30</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31</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32</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84BC12-E3A5-4FA0-BC5D-24560A119EC6}" type="slidenum">
              <a:rPr lang="ar-BH" altLang="en-US" sz="1000">
                <a:solidFill>
                  <a:srgbClr val="800000"/>
                </a:solidFill>
                <a:latin typeface="Times New Roman" panose="02020603050405020304" pitchFamily="18" charset="0"/>
              </a:rPr>
              <a:pPr/>
              <a:t>33</a:t>
            </a:fld>
            <a:endParaRPr lang="en-US" altLang="en-US" sz="1000">
              <a:solidFill>
                <a:srgbClr val="800000"/>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412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84BC12-E3A5-4FA0-BC5D-24560A119EC6}" type="slidenum">
              <a:rPr lang="ar-BH" altLang="en-US" sz="1000">
                <a:solidFill>
                  <a:srgbClr val="800000"/>
                </a:solidFill>
                <a:latin typeface="Times New Roman" panose="02020603050405020304" pitchFamily="18" charset="0"/>
              </a:rPr>
              <a:pPr/>
              <a:t>34</a:t>
            </a:fld>
            <a:endParaRPr lang="en-US" altLang="en-US" sz="1000">
              <a:solidFill>
                <a:srgbClr val="800000"/>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4121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2F8018-D972-4654-9B66-467F37F65130}" type="slidenum">
              <a:rPr lang="ar-BH" altLang="en-US" sz="1000">
                <a:solidFill>
                  <a:srgbClr val="800000"/>
                </a:solidFill>
                <a:latin typeface="Times New Roman" panose="02020603050405020304" pitchFamily="18" charset="0"/>
              </a:rPr>
              <a:pPr/>
              <a:t>35</a:t>
            </a:fld>
            <a:endParaRPr lang="en-US" altLang="en-US" sz="1000">
              <a:solidFill>
                <a:srgbClr val="800000"/>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6202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2F8018-D972-4654-9B66-467F37F65130}" type="slidenum">
              <a:rPr lang="ar-BH" altLang="en-US" sz="1000">
                <a:solidFill>
                  <a:srgbClr val="800000"/>
                </a:solidFill>
                <a:latin typeface="Times New Roman" panose="02020603050405020304" pitchFamily="18" charset="0"/>
              </a:rPr>
              <a:pPr/>
              <a:t>36</a:t>
            </a:fld>
            <a:endParaRPr lang="en-US" altLang="en-US" sz="1000">
              <a:solidFill>
                <a:srgbClr val="800000"/>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6202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13D2923-C810-45E8-AA4A-2EA46074797D}" type="slidenum">
              <a:rPr lang="ar-BH" altLang="en-US" sz="1000">
                <a:solidFill>
                  <a:srgbClr val="800000"/>
                </a:solidFill>
                <a:latin typeface="Times New Roman" panose="02020603050405020304" pitchFamily="18" charset="0"/>
              </a:rPr>
              <a:pPr/>
              <a:t>37</a:t>
            </a:fld>
            <a:endParaRPr lang="en-US" altLang="en-US" sz="1000">
              <a:solidFill>
                <a:srgbClr val="800000"/>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1715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13D2923-C810-45E8-AA4A-2EA46074797D}" type="slidenum">
              <a:rPr lang="ar-BH" altLang="en-US" sz="1000">
                <a:solidFill>
                  <a:srgbClr val="800000"/>
                </a:solidFill>
                <a:latin typeface="Times New Roman" panose="02020603050405020304" pitchFamily="18" charset="0"/>
              </a:rPr>
              <a:pPr/>
              <a:t>38</a:t>
            </a:fld>
            <a:endParaRPr lang="en-US" altLang="en-US" sz="1000">
              <a:solidFill>
                <a:srgbClr val="800000"/>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17151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12C4743-1CBC-4C80-9778-A579849211BD}" type="slidenum">
              <a:rPr lang="ar-BH" altLang="en-US" sz="1000">
                <a:solidFill>
                  <a:srgbClr val="800000"/>
                </a:solidFill>
                <a:latin typeface="Times New Roman" panose="02020603050405020304" pitchFamily="18" charset="0"/>
              </a:rPr>
              <a:pPr/>
              <a:t>39</a:t>
            </a:fld>
            <a:endParaRPr lang="en-US" altLang="en-US" sz="1000">
              <a:solidFill>
                <a:srgbClr val="800000"/>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335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33E7F1A-3957-45F6-8AAA-A7732F8F1EA5}"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7349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40</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B45E9CE-9959-475B-939D-D78C4CA2A683}" type="slidenum">
              <a:rPr lang="ar-BH" altLang="en-US" sz="1000">
                <a:solidFill>
                  <a:srgbClr val="800000"/>
                </a:solidFill>
                <a:latin typeface="Times New Roman" panose="02020603050405020304" pitchFamily="18" charset="0"/>
              </a:rPr>
              <a:pPr/>
              <a:t>41</a:t>
            </a:fld>
            <a:endParaRPr lang="en-US" altLang="en-US" sz="1000">
              <a:solidFill>
                <a:srgbClr val="8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81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12C4743-1CBC-4C80-9778-A579849211BD}" type="slidenum">
              <a:rPr lang="ar-BH" altLang="en-US" sz="1000">
                <a:solidFill>
                  <a:srgbClr val="800000"/>
                </a:solidFill>
                <a:latin typeface="Times New Roman" panose="02020603050405020304" pitchFamily="18" charset="0"/>
              </a:rPr>
              <a:pPr/>
              <a:t>42</a:t>
            </a:fld>
            <a:endParaRPr lang="en-US" altLang="en-US" sz="1000">
              <a:solidFill>
                <a:srgbClr val="800000"/>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98375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26262E0-A0E1-4DD0-BE27-19CD62F5C7CA}" type="slidenum">
              <a:rPr lang="ar-BH" altLang="en-US" sz="1000">
                <a:solidFill>
                  <a:srgbClr val="800000"/>
                </a:solidFill>
                <a:latin typeface="Times New Roman" panose="02020603050405020304" pitchFamily="18" charset="0"/>
              </a:rPr>
              <a:pPr/>
              <a:t>43</a:t>
            </a:fld>
            <a:endParaRPr lang="en-US" altLang="en-US" sz="1000">
              <a:solidFill>
                <a:srgbClr val="800000"/>
              </a:solidFill>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12617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750730B-F1F5-4F83-BFF2-DB41C17D73D0}" type="slidenum">
              <a:rPr lang="ar-BH" altLang="en-US" sz="1000">
                <a:solidFill>
                  <a:srgbClr val="800000"/>
                </a:solidFill>
                <a:latin typeface="Times New Roman" panose="02020603050405020304" pitchFamily="18" charset="0"/>
              </a:rPr>
              <a:pPr/>
              <a:t>44</a:t>
            </a:fld>
            <a:endParaRPr lang="en-US" altLang="en-US" sz="1000">
              <a:solidFill>
                <a:srgbClr val="800000"/>
              </a:solidFill>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00172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F283246-B540-4FDB-ABD9-153CCC196062}" type="slidenum">
              <a:rPr lang="ar-BH" altLang="en-US" sz="1000">
                <a:solidFill>
                  <a:srgbClr val="800000"/>
                </a:solidFill>
                <a:latin typeface="Times New Roman" panose="02020603050405020304" pitchFamily="18" charset="0"/>
              </a:rPr>
              <a:pPr/>
              <a:t>45</a:t>
            </a:fld>
            <a:endParaRPr lang="en-US" altLang="en-US" sz="1000">
              <a:solidFill>
                <a:srgbClr val="800000"/>
              </a:solidFill>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2837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278EFE9-28F7-4187-85CE-B964D4201904}" type="slidenum">
              <a:rPr lang="ar-BH" altLang="en-US" sz="1000">
                <a:solidFill>
                  <a:srgbClr val="800000"/>
                </a:solidFill>
                <a:latin typeface="Times New Roman" panose="02020603050405020304" pitchFamily="18" charset="0"/>
              </a:rPr>
              <a:pPr/>
              <a:t>46</a:t>
            </a:fld>
            <a:endParaRPr lang="en-US" altLang="en-US" sz="1000">
              <a:solidFill>
                <a:srgbClr val="800000"/>
              </a:solidFill>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6926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278EFE9-28F7-4187-85CE-B964D4201904}" type="slidenum">
              <a:rPr lang="ar-BH" altLang="en-US" sz="1000">
                <a:solidFill>
                  <a:srgbClr val="800000"/>
                </a:solidFill>
                <a:latin typeface="Times New Roman" panose="02020603050405020304" pitchFamily="18" charset="0"/>
              </a:rPr>
              <a:pPr/>
              <a:t>47</a:t>
            </a:fld>
            <a:endParaRPr lang="en-US" altLang="en-US" sz="1000">
              <a:solidFill>
                <a:srgbClr val="800000"/>
              </a:solidFill>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6926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278EFE9-28F7-4187-85CE-B964D4201904}" type="slidenum">
              <a:rPr lang="ar-BH" altLang="en-US" sz="1000">
                <a:solidFill>
                  <a:srgbClr val="800000"/>
                </a:solidFill>
                <a:latin typeface="Times New Roman" panose="02020603050405020304" pitchFamily="18" charset="0"/>
              </a:rPr>
              <a:pPr/>
              <a:t>48</a:t>
            </a:fld>
            <a:endParaRPr lang="en-US" altLang="en-US" sz="1000">
              <a:solidFill>
                <a:srgbClr val="800000"/>
              </a:solidFill>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6926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49</a:t>
            </a:fld>
            <a:endParaRPr lang="en-US" altLang="en-US"/>
          </a:p>
        </p:txBody>
      </p:sp>
    </p:spTree>
    <p:extLst>
      <p:ext uri="{BB962C8B-B14F-4D97-AF65-F5344CB8AC3E}">
        <p14:creationId xmlns:p14="http://schemas.microsoft.com/office/powerpoint/2010/main" val="281097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FBCFBFB-77FE-4FA2-B493-694E6EDEB51C}" type="slidenum">
              <a:rPr lang="ar-BH" altLang="en-US" sz="1000">
                <a:solidFill>
                  <a:srgbClr val="800000"/>
                </a:solidFill>
                <a:latin typeface="Times New Roman" panose="02020603050405020304" pitchFamily="18" charset="0"/>
              </a:rPr>
              <a:pPr/>
              <a:t>5</a:t>
            </a:fld>
            <a:endParaRPr lang="en-US" altLang="en-US" sz="1000">
              <a:solidFill>
                <a:srgbClr val="800000"/>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3001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50</a:t>
            </a:fld>
            <a:endParaRPr lang="en-US" altLang="en-US"/>
          </a:p>
        </p:txBody>
      </p:sp>
    </p:spTree>
    <p:extLst>
      <p:ext uri="{BB962C8B-B14F-4D97-AF65-F5344CB8AC3E}">
        <p14:creationId xmlns:p14="http://schemas.microsoft.com/office/powerpoint/2010/main" val="950731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51</a:t>
            </a:fld>
            <a:endParaRPr lang="en-US" altLang="en-US"/>
          </a:p>
        </p:txBody>
      </p:sp>
    </p:spTree>
    <p:extLst>
      <p:ext uri="{BB962C8B-B14F-4D97-AF65-F5344CB8AC3E}">
        <p14:creationId xmlns:p14="http://schemas.microsoft.com/office/powerpoint/2010/main" val="285095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52</a:t>
            </a:fld>
            <a:endParaRPr lang="en-US" altLang="en-US"/>
          </a:p>
        </p:txBody>
      </p:sp>
    </p:spTree>
    <p:extLst>
      <p:ext uri="{BB962C8B-B14F-4D97-AF65-F5344CB8AC3E}">
        <p14:creationId xmlns:p14="http://schemas.microsoft.com/office/powerpoint/2010/main" val="1790692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53</a:t>
            </a:fld>
            <a:endParaRPr lang="en-US" altLang="en-US"/>
          </a:p>
        </p:txBody>
      </p:sp>
    </p:spTree>
    <p:extLst>
      <p:ext uri="{BB962C8B-B14F-4D97-AF65-F5344CB8AC3E}">
        <p14:creationId xmlns:p14="http://schemas.microsoft.com/office/powerpoint/2010/main" val="1574943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54</a:t>
            </a:fld>
            <a:endParaRPr lang="en-US" altLang="en-US"/>
          </a:p>
        </p:txBody>
      </p:sp>
    </p:spTree>
    <p:extLst>
      <p:ext uri="{BB962C8B-B14F-4D97-AF65-F5344CB8AC3E}">
        <p14:creationId xmlns:p14="http://schemas.microsoft.com/office/powerpoint/2010/main" val="5120595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55</a:t>
            </a:fld>
            <a:endParaRPr lang="en-US" altLang="en-US"/>
          </a:p>
        </p:txBody>
      </p:sp>
    </p:spTree>
    <p:extLst>
      <p:ext uri="{BB962C8B-B14F-4D97-AF65-F5344CB8AC3E}">
        <p14:creationId xmlns:p14="http://schemas.microsoft.com/office/powerpoint/2010/main" val="4283400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56</a:t>
            </a:fld>
            <a:endParaRPr lang="en-US" altLang="en-US"/>
          </a:p>
        </p:txBody>
      </p:sp>
    </p:spTree>
    <p:extLst>
      <p:ext uri="{BB962C8B-B14F-4D97-AF65-F5344CB8AC3E}">
        <p14:creationId xmlns:p14="http://schemas.microsoft.com/office/powerpoint/2010/main" val="3192863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57</a:t>
            </a:fld>
            <a:endParaRPr lang="en-US" altLang="en-US"/>
          </a:p>
        </p:txBody>
      </p:sp>
    </p:spTree>
    <p:extLst>
      <p:ext uri="{BB962C8B-B14F-4D97-AF65-F5344CB8AC3E}">
        <p14:creationId xmlns:p14="http://schemas.microsoft.com/office/powerpoint/2010/main" val="254124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58</a:t>
            </a:fld>
            <a:endParaRPr lang="en-US" altLang="en-US"/>
          </a:p>
        </p:txBody>
      </p:sp>
    </p:spTree>
    <p:extLst>
      <p:ext uri="{BB962C8B-B14F-4D97-AF65-F5344CB8AC3E}">
        <p14:creationId xmlns:p14="http://schemas.microsoft.com/office/powerpoint/2010/main" val="2506755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59</a:t>
            </a:fld>
            <a:endParaRPr lang="en-US" altLang="en-US"/>
          </a:p>
        </p:txBody>
      </p:sp>
    </p:spTree>
    <p:extLst>
      <p:ext uri="{BB962C8B-B14F-4D97-AF65-F5344CB8AC3E}">
        <p14:creationId xmlns:p14="http://schemas.microsoft.com/office/powerpoint/2010/main" val="106158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EF311BC-996D-42D6-A7FE-9E91D0541D54}"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6192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60</a:t>
            </a:fld>
            <a:endParaRPr lang="en-US" altLang="en-US"/>
          </a:p>
        </p:txBody>
      </p:sp>
    </p:spTree>
    <p:extLst>
      <p:ext uri="{BB962C8B-B14F-4D97-AF65-F5344CB8AC3E}">
        <p14:creationId xmlns:p14="http://schemas.microsoft.com/office/powerpoint/2010/main" val="439154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61</a:t>
            </a:fld>
            <a:endParaRPr lang="en-US" altLang="en-US"/>
          </a:p>
        </p:txBody>
      </p:sp>
    </p:spTree>
    <p:extLst>
      <p:ext uri="{BB962C8B-B14F-4D97-AF65-F5344CB8AC3E}">
        <p14:creationId xmlns:p14="http://schemas.microsoft.com/office/powerpoint/2010/main" val="1233603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62</a:t>
            </a:fld>
            <a:endParaRPr lang="en-US" altLang="en-US"/>
          </a:p>
        </p:txBody>
      </p:sp>
    </p:spTree>
    <p:extLst>
      <p:ext uri="{BB962C8B-B14F-4D97-AF65-F5344CB8AC3E}">
        <p14:creationId xmlns:p14="http://schemas.microsoft.com/office/powerpoint/2010/main" val="1518671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63</a:t>
            </a:fld>
            <a:endParaRPr lang="en-US" altLang="en-US"/>
          </a:p>
        </p:txBody>
      </p:sp>
    </p:spTree>
    <p:extLst>
      <p:ext uri="{BB962C8B-B14F-4D97-AF65-F5344CB8AC3E}">
        <p14:creationId xmlns:p14="http://schemas.microsoft.com/office/powerpoint/2010/main" val="22655003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64</a:t>
            </a:fld>
            <a:endParaRPr lang="en-US" altLang="en-US"/>
          </a:p>
        </p:txBody>
      </p:sp>
    </p:spTree>
    <p:extLst>
      <p:ext uri="{BB962C8B-B14F-4D97-AF65-F5344CB8AC3E}">
        <p14:creationId xmlns:p14="http://schemas.microsoft.com/office/powerpoint/2010/main" val="1875208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65</a:t>
            </a:fld>
            <a:endParaRPr lang="en-US" altLang="en-US"/>
          </a:p>
        </p:txBody>
      </p:sp>
    </p:spTree>
    <p:extLst>
      <p:ext uri="{BB962C8B-B14F-4D97-AF65-F5344CB8AC3E}">
        <p14:creationId xmlns:p14="http://schemas.microsoft.com/office/powerpoint/2010/main" val="2539049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3B4DD116-227B-463D-9D40-94E44EA256F3}" type="slidenum">
              <a:rPr lang="ar-BH" altLang="en-US" smtClean="0"/>
              <a:pPr/>
              <a:t>66</a:t>
            </a:fld>
            <a:endParaRPr lang="en-US" altLang="en-US"/>
          </a:p>
        </p:txBody>
      </p:sp>
    </p:spTree>
    <p:extLst>
      <p:ext uri="{BB962C8B-B14F-4D97-AF65-F5344CB8AC3E}">
        <p14:creationId xmlns:p14="http://schemas.microsoft.com/office/powerpoint/2010/main" val="1418031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C063BCF-AC24-4DFC-ABA1-87FC157600C8}" type="slidenum">
              <a:rPr lang="ar-BH" altLang="en-US" sz="1000">
                <a:solidFill>
                  <a:srgbClr val="800000"/>
                </a:solidFill>
                <a:latin typeface="Times New Roman" panose="02020603050405020304" pitchFamily="18" charset="0"/>
              </a:rPr>
              <a:pPr/>
              <a:t>68</a:t>
            </a:fld>
            <a:endParaRPr lang="en-US" altLang="en-US" sz="1000">
              <a:solidFill>
                <a:srgbClr val="8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16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114198F-88C5-4859-A274-403F8C22C144}" type="slidenum">
              <a:rPr lang="ar-BH" altLang="en-US" sz="1000">
                <a:solidFill>
                  <a:srgbClr val="800000"/>
                </a:solidFill>
                <a:latin typeface="Times New Roman" panose="02020603050405020304" pitchFamily="18" charset="0"/>
              </a:rPr>
              <a:pPr/>
              <a:t>7</a:t>
            </a:fld>
            <a:endParaRPr lang="en-US" altLang="en-US" sz="1000">
              <a:solidFill>
                <a:srgbClr val="8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4013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F398EE5-7CE2-4BEF-942C-7030107AE967}" type="slidenum">
              <a:rPr lang="ar-BH" altLang="en-US" sz="1000">
                <a:solidFill>
                  <a:srgbClr val="800000"/>
                </a:solidFill>
                <a:latin typeface="Times New Roman" panose="02020603050405020304" pitchFamily="18" charset="0"/>
              </a:rPr>
              <a:pPr/>
              <a:t>8</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990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D58A33-48ED-4862-90D2-FECBA7AD5A6B}" type="slidenum">
              <a:rPr lang="ar-BH" altLang="en-US" sz="1000">
                <a:solidFill>
                  <a:srgbClr val="800000"/>
                </a:solidFill>
                <a:latin typeface="Times New Roman" panose="02020603050405020304" pitchFamily="18" charset="0"/>
              </a:rPr>
              <a:pPr/>
              <a:t>9</a:t>
            </a:fld>
            <a:endParaRPr lang="en-US" altLang="en-US" sz="1000">
              <a:solidFill>
                <a:srgbClr val="8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3268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6D612432-DA0E-4B2D-9664-85364A0200BF}" type="slidenum">
              <a:rPr lang="ar-BH" altLang="en-US"/>
              <a:pPr/>
              <a:t>‹#›</a:t>
            </a:fld>
            <a:endParaRPr lang="en-US" altLang="en-US"/>
          </a:p>
        </p:txBody>
      </p:sp>
    </p:spTree>
    <p:extLst>
      <p:ext uri="{BB962C8B-B14F-4D97-AF65-F5344CB8AC3E}">
        <p14:creationId xmlns:p14="http://schemas.microsoft.com/office/powerpoint/2010/main" val="9886461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EAFA4AB-B83B-43D5-A76B-E3C432F30BFC}" type="slidenum">
              <a:rPr lang="ar-BH" altLang="en-US"/>
              <a:pPr/>
              <a:t>‹#›</a:t>
            </a:fld>
            <a:endParaRPr lang="en-US" altLang="en-US"/>
          </a:p>
        </p:txBody>
      </p:sp>
    </p:spTree>
    <p:extLst>
      <p:ext uri="{BB962C8B-B14F-4D97-AF65-F5344CB8AC3E}">
        <p14:creationId xmlns:p14="http://schemas.microsoft.com/office/powerpoint/2010/main" val="5896904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707CC81-F59F-4123-A029-89A9A36DB81E}" type="slidenum">
              <a:rPr lang="ar-BH" altLang="en-US"/>
              <a:pPr/>
              <a:t>‹#›</a:t>
            </a:fld>
            <a:endParaRPr lang="en-US" altLang="en-US"/>
          </a:p>
        </p:txBody>
      </p:sp>
    </p:spTree>
    <p:extLst>
      <p:ext uri="{BB962C8B-B14F-4D97-AF65-F5344CB8AC3E}">
        <p14:creationId xmlns:p14="http://schemas.microsoft.com/office/powerpoint/2010/main" val="37466292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1335"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1336"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4D178ED3-3482-417C-8868-358D3ED1C09C}" type="slidenum">
              <a:rPr lang="ar-BH" altLang="en-US"/>
              <a:pPr/>
              <a:t>‹#›</a:t>
            </a:fld>
            <a:endParaRPr lang="en-US" altLang="en-US"/>
          </a:p>
        </p:txBody>
      </p:sp>
    </p:spTree>
    <p:extLst>
      <p:ext uri="{BB962C8B-B14F-4D97-AF65-F5344CB8AC3E}">
        <p14:creationId xmlns:p14="http://schemas.microsoft.com/office/powerpoint/2010/main" val="3633254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D5073F0-B6E3-4443-8B57-C621D940F865}" type="slidenum">
              <a:rPr lang="ar-BH" altLang="en-US"/>
              <a:pPr/>
              <a:t>‹#›</a:t>
            </a:fld>
            <a:endParaRPr lang="en-US" altLang="en-US"/>
          </a:p>
        </p:txBody>
      </p:sp>
    </p:spTree>
    <p:extLst>
      <p:ext uri="{BB962C8B-B14F-4D97-AF65-F5344CB8AC3E}">
        <p14:creationId xmlns:p14="http://schemas.microsoft.com/office/powerpoint/2010/main" val="35907124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C91B252-5E01-4DA2-9C01-49CEAF5EC919}" type="slidenum">
              <a:rPr lang="ar-BH" altLang="en-US"/>
              <a:pPr/>
              <a:t>‹#›</a:t>
            </a:fld>
            <a:endParaRPr lang="en-US" altLang="en-US"/>
          </a:p>
        </p:txBody>
      </p:sp>
    </p:spTree>
    <p:extLst>
      <p:ext uri="{BB962C8B-B14F-4D97-AF65-F5344CB8AC3E}">
        <p14:creationId xmlns:p14="http://schemas.microsoft.com/office/powerpoint/2010/main" val="15383719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D90FAE5-444A-4ED3-BC5B-A7B50DD9020D}" type="slidenum">
              <a:rPr lang="ar-BH" altLang="en-US"/>
              <a:pPr/>
              <a:t>‹#›</a:t>
            </a:fld>
            <a:endParaRPr lang="en-US" altLang="en-US"/>
          </a:p>
        </p:txBody>
      </p:sp>
    </p:spTree>
    <p:extLst>
      <p:ext uri="{BB962C8B-B14F-4D97-AF65-F5344CB8AC3E}">
        <p14:creationId xmlns:p14="http://schemas.microsoft.com/office/powerpoint/2010/main" val="31289805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A058D8E3-3E61-422D-AD38-4D67BF15D14B}" type="slidenum">
              <a:rPr lang="ar-BH" altLang="en-US"/>
              <a:pPr/>
              <a:t>‹#›</a:t>
            </a:fld>
            <a:endParaRPr lang="en-US" altLang="en-US"/>
          </a:p>
        </p:txBody>
      </p:sp>
    </p:spTree>
    <p:extLst>
      <p:ext uri="{BB962C8B-B14F-4D97-AF65-F5344CB8AC3E}">
        <p14:creationId xmlns:p14="http://schemas.microsoft.com/office/powerpoint/2010/main" val="34721514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81BD6DD7-4EDD-4528-8680-4870AA32623A}" type="slidenum">
              <a:rPr lang="ar-BH" altLang="en-US"/>
              <a:pPr/>
              <a:t>‹#›</a:t>
            </a:fld>
            <a:endParaRPr lang="en-US" altLang="en-US"/>
          </a:p>
        </p:txBody>
      </p:sp>
    </p:spTree>
    <p:extLst>
      <p:ext uri="{BB962C8B-B14F-4D97-AF65-F5344CB8AC3E}">
        <p14:creationId xmlns:p14="http://schemas.microsoft.com/office/powerpoint/2010/main" val="25012462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FD905C7-AFE3-4C5D-AEF0-A2DDA124C5B5}" type="slidenum">
              <a:rPr lang="ar-BH" altLang="en-US"/>
              <a:pPr/>
              <a:t>‹#›</a:t>
            </a:fld>
            <a:endParaRPr lang="en-US" altLang="en-US"/>
          </a:p>
        </p:txBody>
      </p:sp>
    </p:spTree>
    <p:extLst>
      <p:ext uri="{BB962C8B-B14F-4D97-AF65-F5344CB8AC3E}">
        <p14:creationId xmlns:p14="http://schemas.microsoft.com/office/powerpoint/2010/main" val="36693894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6B2B4C4-664B-462E-B004-7D28CB32B030}" type="slidenum">
              <a:rPr lang="ar-BH" altLang="en-US"/>
              <a:pPr/>
              <a:t>‹#›</a:t>
            </a:fld>
            <a:endParaRPr lang="en-US" altLang="en-US"/>
          </a:p>
        </p:txBody>
      </p:sp>
    </p:spTree>
    <p:extLst>
      <p:ext uri="{BB962C8B-B14F-4D97-AF65-F5344CB8AC3E}">
        <p14:creationId xmlns:p14="http://schemas.microsoft.com/office/powerpoint/2010/main" val="20619515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679B84E-441F-426B-B660-F61F95F1961B}" type="slidenum">
              <a:rPr lang="ar-BH" altLang="en-US"/>
              <a:pPr/>
              <a:t>‹#›</a:t>
            </a:fld>
            <a:endParaRPr lang="en-US" altLang="en-US"/>
          </a:p>
        </p:txBody>
      </p:sp>
    </p:spTree>
    <p:extLst>
      <p:ext uri="{BB962C8B-B14F-4D97-AF65-F5344CB8AC3E}">
        <p14:creationId xmlns:p14="http://schemas.microsoft.com/office/powerpoint/2010/main" val="119141811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7065FF3-9BB6-45D1-BEF5-8606CFD2B3FA}" type="slidenum">
              <a:rPr lang="ar-BH" altLang="en-US"/>
              <a:pPr/>
              <a:t>‹#›</a:t>
            </a:fld>
            <a:endParaRPr lang="en-US" altLang="en-US"/>
          </a:p>
        </p:txBody>
      </p:sp>
    </p:spTree>
    <p:extLst>
      <p:ext uri="{BB962C8B-B14F-4D97-AF65-F5344CB8AC3E}">
        <p14:creationId xmlns:p14="http://schemas.microsoft.com/office/powerpoint/2010/main" val="309323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6795789-F613-4675-A9B4-4FE82A694D0F}" type="slidenum">
              <a:rPr lang="ar-BH" altLang="en-US"/>
              <a:pPr/>
              <a:t>‹#›</a:t>
            </a:fld>
            <a:endParaRPr lang="en-US" altLang="en-US"/>
          </a:p>
        </p:txBody>
      </p:sp>
    </p:spTree>
    <p:extLst>
      <p:ext uri="{BB962C8B-B14F-4D97-AF65-F5344CB8AC3E}">
        <p14:creationId xmlns:p14="http://schemas.microsoft.com/office/powerpoint/2010/main" val="32527115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C4F7626-CC3F-4F69-B21A-EE0691BA5FEE}" type="slidenum">
              <a:rPr lang="ar-BH" altLang="en-US"/>
              <a:pPr/>
              <a:t>‹#›</a:t>
            </a:fld>
            <a:endParaRPr lang="en-US" altLang="en-US"/>
          </a:p>
        </p:txBody>
      </p:sp>
    </p:spTree>
    <p:extLst>
      <p:ext uri="{BB962C8B-B14F-4D97-AF65-F5344CB8AC3E}">
        <p14:creationId xmlns:p14="http://schemas.microsoft.com/office/powerpoint/2010/main" val="25613166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181474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892991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79951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995235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12876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829576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376849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66B4D66-70F5-4BF0-9BAA-83FCF78CE396}" type="slidenum">
              <a:rPr lang="ar-BH" altLang="en-US"/>
              <a:pPr/>
              <a:t>‹#›</a:t>
            </a:fld>
            <a:endParaRPr lang="en-US" altLang="en-US"/>
          </a:p>
        </p:txBody>
      </p:sp>
    </p:spTree>
    <p:extLst>
      <p:ext uri="{BB962C8B-B14F-4D97-AF65-F5344CB8AC3E}">
        <p14:creationId xmlns:p14="http://schemas.microsoft.com/office/powerpoint/2010/main" val="37624191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209987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6474124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39258E4B-0D8E-4C2D-B37F-FEBA4525ABB4}"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370314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9C84411-CB02-46EA-80B1-EF3B2F00F65D}" type="slidenum">
              <a:rPr lang="ar-BH" altLang="en-US"/>
              <a:pPr/>
              <a:t>‹#›</a:t>
            </a:fld>
            <a:endParaRPr lang="en-US" altLang="en-US"/>
          </a:p>
        </p:txBody>
      </p:sp>
    </p:spTree>
    <p:extLst>
      <p:ext uri="{BB962C8B-B14F-4D97-AF65-F5344CB8AC3E}">
        <p14:creationId xmlns:p14="http://schemas.microsoft.com/office/powerpoint/2010/main" val="9045524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1667E406-CA15-4AFE-A8A4-5EFC0618DC32}" type="slidenum">
              <a:rPr lang="ar-BH" altLang="en-US"/>
              <a:pPr/>
              <a:t>‹#›</a:t>
            </a:fld>
            <a:endParaRPr lang="en-US" altLang="en-US"/>
          </a:p>
        </p:txBody>
      </p:sp>
    </p:spTree>
    <p:extLst>
      <p:ext uri="{BB962C8B-B14F-4D97-AF65-F5344CB8AC3E}">
        <p14:creationId xmlns:p14="http://schemas.microsoft.com/office/powerpoint/2010/main" val="17586011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06BEFC24-5B5D-41E3-8C93-9F1326C3AFB9}" type="slidenum">
              <a:rPr lang="ar-BH" altLang="en-US"/>
              <a:pPr/>
              <a:t>‹#›</a:t>
            </a:fld>
            <a:endParaRPr lang="en-US" altLang="en-US"/>
          </a:p>
        </p:txBody>
      </p:sp>
    </p:spTree>
    <p:extLst>
      <p:ext uri="{BB962C8B-B14F-4D97-AF65-F5344CB8AC3E}">
        <p14:creationId xmlns:p14="http://schemas.microsoft.com/office/powerpoint/2010/main" val="24296036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3CFBF91A-3819-488C-80D1-3326B79DE5FE}" type="slidenum">
              <a:rPr lang="ar-BH" altLang="en-US"/>
              <a:pPr/>
              <a:t>‹#›</a:t>
            </a:fld>
            <a:endParaRPr lang="en-US" altLang="en-US"/>
          </a:p>
        </p:txBody>
      </p:sp>
    </p:spTree>
    <p:extLst>
      <p:ext uri="{BB962C8B-B14F-4D97-AF65-F5344CB8AC3E}">
        <p14:creationId xmlns:p14="http://schemas.microsoft.com/office/powerpoint/2010/main" val="3641496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5E6AFC4-7140-47CB-8FEF-CB5B623E424B}" type="slidenum">
              <a:rPr lang="ar-BH" altLang="en-US"/>
              <a:pPr/>
              <a:t>‹#›</a:t>
            </a:fld>
            <a:endParaRPr lang="en-US" altLang="en-US"/>
          </a:p>
        </p:txBody>
      </p:sp>
    </p:spTree>
    <p:extLst>
      <p:ext uri="{BB962C8B-B14F-4D97-AF65-F5344CB8AC3E}">
        <p14:creationId xmlns:p14="http://schemas.microsoft.com/office/powerpoint/2010/main" val="28041698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4791F3E-6E42-43E7-98D5-8D060CEF2B0E}" type="slidenum">
              <a:rPr lang="ar-BH" altLang="en-US"/>
              <a:pPr/>
              <a:t>‹#›</a:t>
            </a:fld>
            <a:endParaRPr lang="en-US" altLang="en-US"/>
          </a:p>
        </p:txBody>
      </p:sp>
    </p:spTree>
    <p:extLst>
      <p:ext uri="{BB962C8B-B14F-4D97-AF65-F5344CB8AC3E}">
        <p14:creationId xmlns:p14="http://schemas.microsoft.com/office/powerpoint/2010/main" val="33516260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482E2E25-AD41-48DA-9426-1DEF87DB6EF7}"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32998761"/>
      </p:ext>
    </p:extLst>
  </p:cSld>
  <p:clrMap bg1="dk2" tx1="lt1" bg2="dk1" tx2="lt2" accent1="accent1" accent2="accent2" accent3="accent3" accent4="accent4" accent5="accent5" accent6="accent6" hlink="hlink" folHlink="folHlink"/>
  <p:sldLayoutIdLst>
    <p:sldLayoutId id="214748374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909035958"/>
      </p:ext>
    </p:extLst>
  </p:cSld>
  <p:clrMap bg1="dk2" tx1="lt1" bg2="dk1" tx2="lt2" accent1="accent1" accent2="accent2" accent3="accent3" accent4="accent4" accent5="accent5" accent6="accent6" hlink="hlink" folHlink="folHlink"/>
  <p:sldLayoutIdLst>
    <p:sldLayoutId id="214748374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487176803"/>
      </p:ext>
    </p:extLst>
  </p:cSld>
  <p:clrMap bg1="dk2" tx1="lt1" bg2="dk1" tx2="lt2" accent1="accent1" accent2="accent2" accent3="accent3" accent4="accent4" accent5="accent5" accent6="accent6" hlink="hlink" folHlink="folHlink"/>
  <p:sldLayoutIdLst>
    <p:sldLayoutId id="214748374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539288" cy="6173788"/>
            <a:chOff x="0" y="0"/>
            <a:chExt cx="5341" cy="3889"/>
          </a:xfrm>
        </p:grpSpPr>
        <p:sp>
          <p:nvSpPr>
            <p:cNvPr id="2530307"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8"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9"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10"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031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031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031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253031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253031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70D8E80-F91C-40ED-8C1B-94BD89D74574}"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860403434"/>
      </p:ext>
    </p:extLst>
  </p:cSld>
  <p:clrMap bg1="dk2" tx1="lt1" bg2="dk1" tx2="lt2" accent1="accent1" accent2="accent2" accent3="accent3" accent4="accent4" accent5="accent5" accent6="accent6" hlink="hlink" folHlink="folHlink"/>
  <p:sldLayoutIdLst>
    <p:sldLayoutId id="214748372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4126624566"/>
      </p:ext>
    </p:extLst>
  </p:cSld>
  <p:clrMap bg1="dk2" tx1="lt1" bg2="dk1" tx2="lt2" accent1="accent1" accent2="accent2" accent3="accent3" accent4="accent4" accent5="accent5" accent6="accent6" hlink="hlink" folHlink="folHlink"/>
  <p:sldLayoutIdLst>
    <p:sldLayoutId id="214748372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035801622"/>
      </p:ext>
    </p:extLst>
  </p:cSld>
  <p:clrMap bg1="dk2" tx1="lt1" bg2="dk1" tx2="lt2" accent1="accent1" accent2="accent2" accent3="accent3" accent4="accent4" accent5="accent5" accent6="accent6" hlink="hlink" folHlink="folHlink"/>
  <p:sldLayoutIdLst>
    <p:sldLayoutId id="214748373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459891184"/>
      </p:ext>
    </p:extLst>
  </p:cSld>
  <p:clrMap bg1="dk2" tx1="lt1" bg2="dk1" tx2="lt2" accent1="accent1" accent2="accent2" accent3="accent3" accent4="accent4" accent5="accent5" accent6="accent6" hlink="hlink" folHlink="folHlink"/>
  <p:sldLayoutIdLst>
    <p:sldLayoutId id="214748373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842969410"/>
      </p:ext>
    </p:extLst>
  </p:cSld>
  <p:clrMap bg1="dk2" tx1="lt1" bg2="dk1" tx2="lt2" accent1="accent1" accent2="accent2" accent3="accent3" accent4="accent4" accent5="accent5" accent6="accent6" hlink="hlink" folHlink="folHlink"/>
  <p:sldLayoutIdLst>
    <p:sldLayoutId id="214748373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672710396"/>
      </p:ext>
    </p:extLst>
  </p:cSld>
  <p:clrMap bg1="dk2" tx1="lt1" bg2="dk1" tx2="lt2" accent1="accent1" accent2="accent2" accent3="accent3" accent4="accent4" accent5="accent5" accent6="accent6" hlink="hlink" folHlink="folHlink"/>
  <p:sldLayoutIdLst>
    <p:sldLayoutId id="214748373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00000"/>
            </a:gs>
            <a:gs pos="92000">
              <a:srgbClr val="000066"/>
            </a:gs>
            <a:gs pos="98000">
              <a:srgbClr val="0000CC"/>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2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B8D1B30-B45D-4826-A818-433D88D11987}"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019091664"/>
      </p:ext>
    </p:extLst>
  </p:cSld>
  <p:clrMap bg1="dk2" tx1="lt1" bg2="dk1" tx2="lt2" accent1="accent1" accent2="accent2" accent3="accent3" accent4="accent4" accent5="accent5" accent6="accent6" hlink="hlink" folHlink="folHlink"/>
  <p:sldLayoutIdLst>
    <p:sldLayoutId id="214748373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hyperlink" Target="http://www.ncbi.nlm.nih.gov/pmc/articles/PMC1128747/figure/FN0x94e77c8.0x9c6bf18/" TargetMode="External"/><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ncbi.nlm.nih.gov/core/lw/2.0/html/tileshop_pmc/tileshop_pmc_inline.html?title=An%20external%20file%20that%20holds%20a%20picture,%20illustration,%20etc.%0aObject%20name%20is%20heart03.f3.jpg%20%5bObject%20name%20is%20heart03.f3.jpg%5d&amp;p=PMC3&amp;id=1128747_heart03.f3.jpg" TargetMode="External"/><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hyperlink" Target="http://www.ncbi.nlm.nih.gov/core/lw/2.0/html/tileshop_pmc/tileshop_pmc_inline.html?title=An%20external%20file%20that%20holds%20a%20picture,%20illustration,%20etc.%0aObject%20name%20is%20heart03.f2.jpg%20%5bObject%20name%20is%20heart03.f2.jpg%5d&amp;p=PMC3&amp;id=1128747_heart03.f2.jpg" TargetMode="External"/><Relationship Id="rId2" Type="http://schemas.openxmlformats.org/officeDocument/2006/relationships/notesSlide" Target="../notesSlides/notesSlide61.xml"/><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hyperlink" Target="http://upload.wikimedia.org/wikipedia/commons/4/4d/Elevated_JVP.JPG" TargetMode="External"/><Relationship Id="rId2" Type="http://schemas.openxmlformats.org/officeDocument/2006/relationships/notesSlide" Target="../notesSlides/notesSlide66.xml"/><Relationship Id="rId1" Type="http://schemas.openxmlformats.org/officeDocument/2006/relationships/slideLayout" Target="../slideLayouts/slideLayout3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10668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i="0" dirty="0" smtClean="0">
                <a:solidFill>
                  <a:srgbClr val="00FFFF"/>
                </a:solidFill>
                <a:effectLst/>
                <a:latin typeface="Calibri" pitchFamily="34" charset="0"/>
                <a:cs typeface="Calibri" pitchFamily="34" charset="0"/>
              </a:rPr>
              <a:t>Cardiovascular Block</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500" b="1" i="0" dirty="0" smtClean="0">
                <a:solidFill>
                  <a:srgbClr val="FF0000"/>
                </a:solidFill>
                <a:effectLst/>
                <a:latin typeface="Calibri" pitchFamily="34" charset="0"/>
                <a:cs typeface="Calibri" pitchFamily="34" charset="0"/>
              </a:rPr>
              <a:t>Physiology</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4500" b="1" i="0" dirty="0" smtClean="0">
                <a:solidFill>
                  <a:srgbClr val="FFC000"/>
                </a:solidFill>
                <a:effectLst/>
                <a:latin typeface="Calibri" pitchFamily="34" charset="0"/>
                <a:cs typeface="Calibri" pitchFamily="34" charset="0"/>
              </a:rPr>
              <a:t>Stroke Volume and its Regulation</a:t>
            </a:r>
          </a:p>
          <a:p>
            <a:pPr>
              <a:defRPr/>
            </a:pPr>
            <a:r>
              <a:rPr lang="en-US" sz="4500" b="1" i="0" dirty="0" smtClean="0">
                <a:solidFill>
                  <a:srgbClr val="FFC000"/>
                </a:solidFill>
                <a:effectLst/>
                <a:latin typeface="Calibri" pitchFamily="34" charset="0"/>
                <a:cs typeface="Calibri" pitchFamily="34" charset="0"/>
              </a:rPr>
              <a:t>Cardiac Output</a:t>
            </a:r>
          </a:p>
          <a:p>
            <a:pPr>
              <a:defRPr/>
            </a:pPr>
            <a:r>
              <a:rPr lang="en-US" sz="4500" b="1" i="0" dirty="0" smtClean="0">
                <a:solidFill>
                  <a:srgbClr val="FFC000"/>
                </a:solidFill>
                <a:effectLst/>
                <a:latin typeface="Calibri" pitchFamily="34" charset="0"/>
                <a:cs typeface="Calibri" pitchFamily="34" charset="0"/>
              </a:rPr>
              <a:t>Heart Failure</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16694"/>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6669" name="Rectangle 13"/>
          <p:cNvSpPr>
            <a:spLocks noChangeArrowheads="1"/>
          </p:cNvSpPr>
          <p:nvPr/>
        </p:nvSpPr>
        <p:spPr bwMode="auto">
          <a:xfrm>
            <a:off x="571500" y="1981200"/>
            <a:ext cx="8991600" cy="12192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66FFFF"/>
                </a:solidFill>
                <a:latin typeface="Calibri" panose="020F0502020204030204" pitchFamily="34" charset="0"/>
                <a:cs typeface="Traditional Arabic" pitchFamily="2" charset="-78"/>
              </a:rPr>
              <a:t>1. Heart rate (HR)</a:t>
            </a:r>
          </a:p>
        </p:txBody>
      </p:sp>
      <p:sp>
        <p:nvSpPr>
          <p:cNvPr id="4" name="Rectangle 2"/>
          <p:cNvSpPr>
            <a:spLocks noChangeArrowheads="1"/>
          </p:cNvSpPr>
          <p:nvPr/>
        </p:nvSpPr>
        <p:spPr bwMode="auto">
          <a:xfrm>
            <a:off x="0" y="533400"/>
            <a:ext cx="10287000" cy="1779588"/>
          </a:xfrm>
          <a:prstGeom prst="rect">
            <a:avLst/>
          </a:prstGeom>
          <a:noFill/>
          <a:ln w="9525">
            <a:noFill/>
            <a:miter lim="800000"/>
            <a:headEnd/>
            <a:tailEnd/>
          </a:ln>
          <a:effectLst/>
        </p:spPr>
        <p:txBody>
          <a:bodyPr lIns="92075" tIns="46038" rIns="92075" bIns="46038" anchor="ctr"/>
          <a:lstStyle/>
          <a:p>
            <a:pPr algn="ctr">
              <a:spcBef>
                <a:spcPct val="50000"/>
              </a:spcBef>
            </a:pPr>
            <a:r>
              <a:rPr lang="en-US" altLang="en-US" sz="3600" b="1" i="0" dirty="0">
                <a:solidFill>
                  <a:srgbClr val="99FF33"/>
                </a:solidFill>
                <a:latin typeface="Calibri" panose="020F0502020204030204" pitchFamily="34" charset="0"/>
              </a:rPr>
              <a:t>Factors </a:t>
            </a:r>
            <a:r>
              <a:rPr lang="en-US" altLang="en-US" sz="3600" b="1" i="0" dirty="0" smtClean="0">
                <a:solidFill>
                  <a:srgbClr val="99FF33"/>
                </a:solidFill>
                <a:latin typeface="Calibri" panose="020F0502020204030204" pitchFamily="34" charset="0"/>
              </a:rPr>
              <a:t>affecting the pumping ability of the ventricles</a:t>
            </a:r>
            <a:endParaRPr lang="en-US" altLang="en-US" sz="3600" b="1" i="0" dirty="0">
              <a:solidFill>
                <a:srgbClr val="99FF33"/>
              </a:solidFill>
              <a:latin typeface="Calibri" panose="020F0502020204030204" pitchFamily="34" charset="0"/>
            </a:endParaRPr>
          </a:p>
          <a:p>
            <a:pPr algn="ctr">
              <a:defRPr/>
            </a:pPr>
            <a:r>
              <a:rPr lang="en-US" sz="3600" b="1" i="0" dirty="0" smtClean="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a:t>
            </a:r>
            <a:r>
              <a:rPr lang="en-US" sz="3600" b="1" i="0" dirty="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of the CO</a:t>
            </a:r>
          </a:p>
        </p:txBody>
      </p:sp>
      <p:sp>
        <p:nvSpPr>
          <p:cNvPr id="2" name="Rectangle 1"/>
          <p:cNvSpPr/>
          <p:nvPr/>
        </p:nvSpPr>
        <p:spPr>
          <a:xfrm>
            <a:off x="342900" y="3124200"/>
            <a:ext cx="9677400" cy="3554819"/>
          </a:xfrm>
          <a:prstGeom prst="rect">
            <a:avLst/>
          </a:prstGeom>
        </p:spPr>
        <p:txBody>
          <a:bodyPr wrap="square">
            <a:spAutoFit/>
          </a:bodyPr>
          <a:lstStyle/>
          <a:p>
            <a:pPr>
              <a:buFontTx/>
              <a:buBlip>
                <a:blip r:embed="rId3"/>
              </a:buBlip>
            </a:pPr>
            <a:r>
              <a:rPr lang="en-US" sz="2500" b="1" i="0" dirty="0" smtClean="0">
                <a:solidFill>
                  <a:srgbClr val="FF66FF"/>
                </a:solidFill>
                <a:latin typeface="Calibri" panose="020F0502020204030204" pitchFamily="34" charset="0"/>
              </a:rPr>
              <a:t> Since the CO is = SV . HR, as the heart rate increases, CO increases.</a:t>
            </a:r>
          </a:p>
          <a:p>
            <a:pPr>
              <a:buFontTx/>
              <a:buBlip>
                <a:blip r:embed="rId3"/>
              </a:buBlip>
            </a:pPr>
            <a:r>
              <a:rPr lang="en-US" sz="2500" b="1" i="0" dirty="0" smtClean="0">
                <a:solidFill>
                  <a:srgbClr val="FF66FF"/>
                </a:solidFill>
                <a:latin typeface="Calibri" panose="020F0502020204030204" pitchFamily="34" charset="0"/>
              </a:rPr>
              <a:t> At </a:t>
            </a:r>
            <a:r>
              <a:rPr lang="en-US" sz="2500" b="1" i="0" dirty="0">
                <a:solidFill>
                  <a:srgbClr val="FF66FF"/>
                </a:solidFill>
                <a:latin typeface="Calibri" panose="020F0502020204030204" pitchFamily="34" charset="0"/>
              </a:rPr>
              <a:t>heart rates up to about 180, </a:t>
            </a:r>
            <a:r>
              <a:rPr lang="en-US" sz="2500" b="1" i="0" dirty="0" smtClean="0">
                <a:solidFill>
                  <a:srgbClr val="FF66FF"/>
                </a:solidFill>
                <a:latin typeface="Calibri" panose="020F0502020204030204" pitchFamily="34" charset="0"/>
              </a:rPr>
              <a:t>ventricular filling </a:t>
            </a:r>
            <a:r>
              <a:rPr lang="en-US" sz="2500" b="1" i="0" dirty="0">
                <a:solidFill>
                  <a:srgbClr val="FF66FF"/>
                </a:solidFill>
                <a:latin typeface="Calibri" panose="020F0502020204030204" pitchFamily="34" charset="0"/>
              </a:rPr>
              <a:t>is adequate as long as there is enough venous return, and cardiac output per minute is increased by an increase in </a:t>
            </a:r>
            <a:r>
              <a:rPr lang="en-US" sz="2500" b="1" i="0" dirty="0" smtClean="0">
                <a:solidFill>
                  <a:srgbClr val="FF66FF"/>
                </a:solidFill>
                <a:latin typeface="Calibri" panose="020F0502020204030204" pitchFamily="34" charset="0"/>
              </a:rPr>
              <a:t>heart rate</a:t>
            </a:r>
            <a:r>
              <a:rPr lang="en-US" sz="2500" b="1" i="0" dirty="0">
                <a:solidFill>
                  <a:srgbClr val="FF66FF"/>
                </a:solidFill>
                <a:latin typeface="Calibri" panose="020F0502020204030204" pitchFamily="34" charset="0"/>
              </a:rPr>
              <a:t>. </a:t>
            </a:r>
            <a:endParaRPr lang="en-US" sz="2500" b="1" i="0" dirty="0" smtClean="0">
              <a:solidFill>
                <a:srgbClr val="FF66FF"/>
              </a:solidFill>
              <a:latin typeface="Calibri" panose="020F0502020204030204" pitchFamily="34" charset="0"/>
            </a:endParaRPr>
          </a:p>
          <a:p>
            <a:pPr>
              <a:buFontTx/>
              <a:buBlip>
                <a:blip r:embed="rId3"/>
              </a:buBlip>
            </a:pPr>
            <a:r>
              <a:rPr lang="en-US" sz="2500" b="1" i="0" dirty="0">
                <a:solidFill>
                  <a:srgbClr val="FF66FF"/>
                </a:solidFill>
                <a:latin typeface="Calibri" panose="020F0502020204030204" pitchFamily="34" charset="0"/>
              </a:rPr>
              <a:t> </a:t>
            </a:r>
            <a:r>
              <a:rPr lang="en-US" sz="2500" b="1" i="0" dirty="0" smtClean="0">
                <a:solidFill>
                  <a:srgbClr val="FF66FF"/>
                </a:solidFill>
                <a:latin typeface="Calibri" panose="020F0502020204030204" pitchFamily="34" charset="0"/>
              </a:rPr>
              <a:t>However</a:t>
            </a:r>
            <a:r>
              <a:rPr lang="en-US" sz="2500" b="1" i="0" dirty="0">
                <a:solidFill>
                  <a:srgbClr val="FF66FF"/>
                </a:solidFill>
                <a:latin typeface="Calibri" panose="020F0502020204030204" pitchFamily="34" charset="0"/>
              </a:rPr>
              <a:t>, at very high heart rates, filling may be compromised to such a degree that cardiac output per minute falls</a:t>
            </a:r>
            <a:r>
              <a:rPr lang="en-US" sz="2500" b="1" i="0" dirty="0" smtClean="0">
                <a:solidFill>
                  <a:srgbClr val="FF66FF"/>
                </a:solidFill>
                <a:latin typeface="Calibri" panose="020F0502020204030204" pitchFamily="34" charset="0"/>
              </a:rPr>
              <a:t>.</a:t>
            </a:r>
          </a:p>
          <a:p>
            <a:pPr>
              <a:buFontTx/>
              <a:buBlip>
                <a:blip r:embed="rId3"/>
              </a:buBlip>
            </a:pPr>
            <a:endParaRPr lang="en-US" altLang="en-US" sz="2500" b="1" i="0" dirty="0">
              <a:solidFill>
                <a:srgbClr val="FF66FF"/>
              </a:solidFill>
              <a:latin typeface="Calibri" panose="020F0502020204030204" pitchFamily="34" charset="0"/>
            </a:endParaRPr>
          </a:p>
          <a:p>
            <a:pPr>
              <a:buFontTx/>
              <a:buBlip>
                <a:blip r:embed="rId3"/>
              </a:buBlip>
            </a:pPr>
            <a:r>
              <a:rPr lang="en-US" altLang="en-US" sz="2500" b="1" i="0" dirty="0" smtClean="0">
                <a:solidFill>
                  <a:srgbClr val="FF66FF"/>
                </a:solidFill>
                <a:latin typeface="Calibri" panose="020F0502020204030204" pitchFamily="34" charset="0"/>
              </a:rPr>
              <a:t> </a:t>
            </a:r>
            <a:r>
              <a:rPr lang="en-US" altLang="en-US" sz="2500" b="1" i="0" dirty="0" smtClean="0">
                <a:solidFill>
                  <a:srgbClr val="FFFF00"/>
                </a:solidFill>
                <a:latin typeface="Calibri" panose="020F0502020204030204" pitchFamily="34" charset="0"/>
              </a:rPr>
              <a:t>The heart rate has an influence on cardiac contractility as well (</a:t>
            </a:r>
            <a:r>
              <a:rPr lang="en-GB" sz="2500" b="1" i="0" dirty="0">
                <a:solidFill>
                  <a:srgbClr val="FFFF00"/>
                </a:solidFill>
                <a:latin typeface="Calibri" panose="020F0502020204030204" pitchFamily="34" charset="0"/>
              </a:rPr>
              <a:t>Frequency-force </a:t>
            </a:r>
            <a:r>
              <a:rPr lang="en-GB" sz="2500" b="1" i="0" dirty="0" smtClean="0">
                <a:solidFill>
                  <a:srgbClr val="FFFF00"/>
                </a:solidFill>
                <a:latin typeface="Calibri" panose="020F0502020204030204" pitchFamily="34" charset="0"/>
              </a:rPr>
              <a:t>relationship)</a:t>
            </a:r>
            <a:r>
              <a:rPr lang="en-US" altLang="en-US" sz="2500" b="1" i="0" dirty="0" smtClean="0">
                <a:solidFill>
                  <a:srgbClr val="FFFF00"/>
                </a:solidFill>
                <a:latin typeface="Calibri" panose="020F0502020204030204" pitchFamily="34" charset="0"/>
              </a:rPr>
              <a:t>.</a:t>
            </a:r>
            <a:endParaRPr lang="en-GB" altLang="en-US" sz="2500" b="1" i="0" dirty="0">
              <a:solidFill>
                <a:srgbClr val="FFFF00"/>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6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666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ChangeArrowheads="1"/>
          </p:cNvSpPr>
          <p:nvPr/>
        </p:nvSpPr>
        <p:spPr bwMode="auto">
          <a:xfrm>
            <a:off x="0" y="5334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latin typeface="Calibri" panose="020F0502020204030204" pitchFamily="34" charset="0"/>
                <a:cs typeface="Traditional Arabic" pitchFamily="2" charset="-78"/>
              </a:rPr>
              <a:t>Regulation of heart rate</a:t>
            </a:r>
          </a:p>
        </p:txBody>
      </p:sp>
      <p:sp>
        <p:nvSpPr>
          <p:cNvPr id="56323" name="Line 3"/>
          <p:cNvSpPr>
            <a:spLocks noChangeShapeType="1"/>
          </p:cNvSpPr>
          <p:nvPr/>
        </p:nvSpPr>
        <p:spPr bwMode="auto">
          <a:xfrm>
            <a:off x="3248025" y="1752600"/>
            <a:ext cx="0" cy="457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4" name="Line 4"/>
          <p:cNvSpPr>
            <a:spLocks noChangeShapeType="1"/>
          </p:cNvSpPr>
          <p:nvPr/>
        </p:nvSpPr>
        <p:spPr bwMode="auto">
          <a:xfrm>
            <a:off x="3248025" y="2895600"/>
            <a:ext cx="37719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5" name="Text Box 5"/>
          <p:cNvSpPr txBox="1">
            <a:spLocks noChangeArrowheads="1"/>
          </p:cNvSpPr>
          <p:nvPr/>
        </p:nvSpPr>
        <p:spPr bwMode="auto">
          <a:xfrm>
            <a:off x="2784475" y="26654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0</a:t>
            </a:r>
          </a:p>
        </p:txBody>
      </p:sp>
      <p:sp>
        <p:nvSpPr>
          <p:cNvPr id="56326" name="Text Box 6"/>
          <p:cNvSpPr txBox="1">
            <a:spLocks noChangeArrowheads="1"/>
          </p:cNvSpPr>
          <p:nvPr/>
        </p:nvSpPr>
        <p:spPr bwMode="auto">
          <a:xfrm>
            <a:off x="2562225" y="3884613"/>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-50</a:t>
            </a:r>
          </a:p>
        </p:txBody>
      </p:sp>
      <p:sp>
        <p:nvSpPr>
          <p:cNvPr id="56327" name="Text Box 7"/>
          <p:cNvSpPr txBox="1">
            <a:spLocks noChangeArrowheads="1"/>
          </p:cNvSpPr>
          <p:nvPr/>
        </p:nvSpPr>
        <p:spPr bwMode="auto">
          <a:xfrm>
            <a:off x="2476500" y="5181600"/>
            <a:ext cx="745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-100</a:t>
            </a:r>
          </a:p>
        </p:txBody>
      </p:sp>
      <p:sp>
        <p:nvSpPr>
          <p:cNvPr id="56328" name="Line 8"/>
          <p:cNvSpPr>
            <a:spLocks noChangeShapeType="1"/>
          </p:cNvSpPr>
          <p:nvPr/>
        </p:nvSpPr>
        <p:spPr bwMode="auto">
          <a:xfrm flipV="1">
            <a:off x="3505200" y="4191000"/>
            <a:ext cx="154305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29" name="Line 9"/>
          <p:cNvSpPr>
            <a:spLocks noChangeShapeType="1"/>
          </p:cNvSpPr>
          <p:nvPr/>
        </p:nvSpPr>
        <p:spPr bwMode="auto">
          <a:xfrm flipV="1">
            <a:off x="5048250" y="2590800"/>
            <a:ext cx="85725"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6330" name="Arc 10"/>
          <p:cNvSpPr>
            <a:spLocks/>
          </p:cNvSpPr>
          <p:nvPr/>
        </p:nvSpPr>
        <p:spPr bwMode="auto">
          <a:xfrm>
            <a:off x="5133975" y="2590800"/>
            <a:ext cx="514350" cy="1830388"/>
          </a:xfrm>
          <a:custGeom>
            <a:avLst/>
            <a:gdLst>
              <a:gd name="T0" fmla="*/ 0 w 21600"/>
              <a:gd name="T1" fmla="*/ 0 h 25932"/>
              <a:gd name="T2" fmla="*/ 11999022 w 21600"/>
              <a:gd name="T3" fmla="*/ 129196365 h 25932"/>
              <a:gd name="T4" fmla="*/ 0 w 21600"/>
              <a:gd name="T5" fmla="*/ 107613858 h 25932"/>
              <a:gd name="T6" fmla="*/ 0 60000 65536"/>
              <a:gd name="T7" fmla="*/ 0 60000 65536"/>
              <a:gd name="T8" fmla="*/ 0 60000 65536"/>
              <a:gd name="T9" fmla="*/ 0 w 21600"/>
              <a:gd name="T10" fmla="*/ 0 h 25932"/>
              <a:gd name="T11" fmla="*/ 21600 w 21600"/>
              <a:gd name="T12" fmla="*/ 25932 h 25932"/>
            </a:gdLst>
            <a:ahLst/>
            <a:cxnLst>
              <a:cxn ang="T6">
                <a:pos x="T0" y="T1"/>
              </a:cxn>
              <a:cxn ang="T7">
                <a:pos x="T2" y="T3"/>
              </a:cxn>
              <a:cxn ang="T8">
                <a:pos x="T4" y="T5"/>
              </a:cxn>
            </a:cxnLst>
            <a:rect l="T9" t="T10" r="T11" b="T12"/>
            <a:pathLst>
              <a:path w="21600" h="25932" fill="none" extrusionOk="0">
                <a:moveTo>
                  <a:pt x="-1" y="0"/>
                </a:moveTo>
                <a:cubicBezTo>
                  <a:pt x="11929" y="0"/>
                  <a:pt x="21600" y="9670"/>
                  <a:pt x="21600" y="21600"/>
                </a:cubicBezTo>
                <a:cubicBezTo>
                  <a:pt x="21600" y="23055"/>
                  <a:pt x="21452" y="24506"/>
                  <a:pt x="21161" y="25932"/>
                </a:cubicBezTo>
              </a:path>
              <a:path w="21600" h="25932" stroke="0" extrusionOk="0">
                <a:moveTo>
                  <a:pt x="-1" y="0"/>
                </a:moveTo>
                <a:cubicBezTo>
                  <a:pt x="11929" y="0"/>
                  <a:pt x="21600" y="9670"/>
                  <a:pt x="21600" y="21600"/>
                </a:cubicBezTo>
                <a:cubicBezTo>
                  <a:pt x="21600" y="23055"/>
                  <a:pt x="21452" y="24506"/>
                  <a:pt x="21161" y="25932"/>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1" name="Arc 11"/>
          <p:cNvSpPr>
            <a:spLocks/>
          </p:cNvSpPr>
          <p:nvPr/>
        </p:nvSpPr>
        <p:spPr bwMode="auto">
          <a:xfrm flipH="1" flipV="1">
            <a:off x="5648325" y="4419600"/>
            <a:ext cx="428625" cy="228600"/>
          </a:xfrm>
          <a:custGeom>
            <a:avLst/>
            <a:gdLst>
              <a:gd name="T0" fmla="*/ 0 w 21600"/>
              <a:gd name="T1" fmla="*/ 0 h 21600"/>
              <a:gd name="T2" fmla="*/ 8505527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2" name="Arc 12"/>
          <p:cNvSpPr>
            <a:spLocks/>
          </p:cNvSpPr>
          <p:nvPr/>
        </p:nvSpPr>
        <p:spPr bwMode="auto">
          <a:xfrm flipH="1" flipV="1">
            <a:off x="3248025" y="4572000"/>
            <a:ext cx="257175" cy="76200"/>
          </a:xfrm>
          <a:custGeom>
            <a:avLst/>
            <a:gdLst>
              <a:gd name="T0" fmla="*/ 0 w 21600"/>
              <a:gd name="T1" fmla="*/ 0 h 21600"/>
              <a:gd name="T2" fmla="*/ 3061989 w 21600"/>
              <a:gd name="T3" fmla="*/ 268817 h 21600"/>
              <a:gd name="T4" fmla="*/ 0 w 21600"/>
              <a:gd name="T5" fmla="*/ 2688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56333" name="Line 13"/>
          <p:cNvSpPr>
            <a:spLocks noChangeShapeType="1"/>
          </p:cNvSpPr>
          <p:nvPr/>
        </p:nvSpPr>
        <p:spPr bwMode="auto">
          <a:xfrm flipV="1">
            <a:off x="6076950" y="4419600"/>
            <a:ext cx="85725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52400"/>
            <a:ext cx="5867400" cy="66294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57900" y="533400"/>
            <a:ext cx="4152900" cy="19050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FFFF00"/>
                </a:solidFill>
                <a:latin typeface="Calibri" panose="020F0502020204030204" pitchFamily="34" charset="0"/>
                <a:cs typeface="Traditional Arabic" pitchFamily="2" charset="-78"/>
              </a:rPr>
              <a:t>Autonomic nerve </a:t>
            </a:r>
            <a:r>
              <a:rPr lang="en-US" sz="4000" b="1" i="0" dirty="0" smtClean="0">
                <a:solidFill>
                  <a:srgbClr val="FFFF00"/>
                </a:solidFill>
                <a:latin typeface="Calibri" panose="020F0502020204030204" pitchFamily="34" charset="0"/>
                <a:cs typeface="Traditional Arabic" pitchFamily="2" charset="-78"/>
              </a:rPr>
              <a:t>supply </a:t>
            </a:r>
            <a:r>
              <a:rPr lang="en-US" sz="4000" b="1" i="0" dirty="0">
                <a:solidFill>
                  <a:srgbClr val="FFFF00"/>
                </a:solidFill>
                <a:latin typeface="Calibri" panose="020F0502020204030204" pitchFamily="34" charset="0"/>
                <a:cs typeface="Traditional Arabic" pitchFamily="2" charset="-78"/>
              </a:rPr>
              <a:t>to the heart</a:t>
            </a:r>
          </a:p>
        </p:txBody>
      </p:sp>
      <p:sp>
        <p:nvSpPr>
          <p:cNvPr id="4" name="Text Box 5"/>
          <p:cNvSpPr txBox="1">
            <a:spLocks noChangeArrowheads="1"/>
          </p:cNvSpPr>
          <p:nvPr/>
        </p:nvSpPr>
        <p:spPr bwMode="auto">
          <a:xfrm>
            <a:off x="1104900" y="54864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1600" b="1" i="0" dirty="0">
                <a:solidFill>
                  <a:srgbClr val="FF0000"/>
                </a:solidFill>
                <a:latin typeface="Calibri" panose="020F0502020204030204" pitchFamily="34" charset="0"/>
              </a:rPr>
              <a:t>Sympathetic</a:t>
            </a:r>
          </a:p>
          <a:p>
            <a:r>
              <a:rPr lang="en-AU" altLang="en-US" sz="1600" i="0" dirty="0">
                <a:solidFill>
                  <a:srgbClr val="FF0000"/>
                </a:solidFill>
                <a:latin typeface="Calibri" panose="020F0502020204030204" pitchFamily="34" charset="0"/>
              </a:rPr>
              <a:t>Noradrenaline</a:t>
            </a:r>
          </a:p>
        </p:txBody>
      </p:sp>
      <p:sp>
        <p:nvSpPr>
          <p:cNvPr id="5" name="Text Box 6"/>
          <p:cNvSpPr txBox="1">
            <a:spLocks noChangeArrowheads="1"/>
          </p:cNvSpPr>
          <p:nvPr/>
        </p:nvSpPr>
        <p:spPr bwMode="auto">
          <a:xfrm>
            <a:off x="6057900" y="4648200"/>
            <a:ext cx="1602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AU" altLang="en-US" sz="1600" b="1" i="0" dirty="0">
                <a:solidFill>
                  <a:srgbClr val="00FFFF"/>
                </a:solidFill>
                <a:latin typeface="Calibri" panose="020F0502020204030204" pitchFamily="34" charset="0"/>
              </a:rPr>
              <a:t>Parasympathetic</a:t>
            </a:r>
          </a:p>
          <a:p>
            <a:r>
              <a:rPr lang="en-AU" altLang="en-US" sz="1600" i="0" dirty="0">
                <a:solidFill>
                  <a:srgbClr val="00FFFF"/>
                </a:solidFill>
                <a:latin typeface="Calibri" panose="020F0502020204030204" pitchFamily="34" charset="0"/>
              </a:rPr>
              <a:t>Acetylcholine</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6535" name="Rectangle 7"/>
          <p:cNvSpPr>
            <a:spLocks noChangeArrowheads="1"/>
          </p:cNvSpPr>
          <p:nvPr/>
        </p:nvSpPr>
        <p:spPr bwMode="auto">
          <a:xfrm>
            <a:off x="0" y="304800"/>
            <a:ext cx="10287000" cy="9144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Neuronal control of the heart</a:t>
            </a:r>
          </a:p>
        </p:txBody>
      </p:sp>
      <p:sp>
        <p:nvSpPr>
          <p:cNvPr id="1686536" name="Rectangle 8"/>
          <p:cNvSpPr>
            <a:spLocks noChangeArrowheads="1"/>
          </p:cNvSpPr>
          <p:nvPr/>
        </p:nvSpPr>
        <p:spPr bwMode="auto">
          <a:xfrm>
            <a:off x="266700" y="1295400"/>
            <a:ext cx="9906000" cy="4953000"/>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Symbol" pitchFamily="18" charset="2"/>
              <a:buBlip>
                <a:blip r:embed="rId3"/>
              </a:buBlip>
              <a:defRPr/>
            </a:pPr>
            <a:r>
              <a:rPr lang="en-GB" sz="2400" b="1" i="0" dirty="0">
                <a:solidFill>
                  <a:srgbClr val="FF66FF"/>
                </a:solidFill>
                <a:latin typeface="Calibri" panose="020F0502020204030204" pitchFamily="34" charset="0"/>
              </a:rPr>
              <a:t>Sympathetic nerves innervate the whole heart.</a:t>
            </a:r>
          </a:p>
          <a:p>
            <a:pPr marL="342900" indent="-342900">
              <a:spcBef>
                <a:spcPct val="20000"/>
              </a:spcBef>
              <a:buClr>
                <a:srgbClr val="FF0000"/>
              </a:buClr>
              <a:buSzPct val="75000"/>
              <a:buFont typeface="Symbol" pitchFamily="18" charset="2"/>
              <a:buBlip>
                <a:blip r:embed="rId3"/>
              </a:buBlip>
              <a:defRPr/>
            </a:pPr>
            <a:r>
              <a:rPr lang="en-GB" sz="2400" b="1" i="0" dirty="0">
                <a:solidFill>
                  <a:srgbClr val="FF66FF"/>
                </a:solidFill>
                <a:latin typeface="Calibri" panose="020F0502020204030204" pitchFamily="34" charset="0"/>
              </a:rPr>
              <a:t>Sympathetic stimulation increases heart </a:t>
            </a:r>
            <a:r>
              <a:rPr lang="en-GB" sz="2400" b="1" i="0" dirty="0" smtClean="0">
                <a:solidFill>
                  <a:srgbClr val="FF66FF"/>
                </a:solidFill>
                <a:latin typeface="Calibri" panose="020F0502020204030204" pitchFamily="34" charset="0"/>
              </a:rPr>
              <a:t>rate (and also the contractility).</a:t>
            </a:r>
            <a:endParaRPr lang="en-GB" sz="2400" b="1" i="0" dirty="0">
              <a:solidFill>
                <a:srgbClr val="FF66FF"/>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2400" b="1" i="0" dirty="0">
                <a:solidFill>
                  <a:srgbClr val="FF66FF"/>
                </a:solidFill>
                <a:latin typeface="Calibri" panose="020F0502020204030204" pitchFamily="34" charset="0"/>
              </a:rPr>
              <a:t>Sympathetic nerves release noradrenaline (adrenaline), which stimulates heart </a:t>
            </a:r>
            <a:r>
              <a:rPr lang="el-GR" sz="2400" b="1" i="0" dirty="0" smtClean="0">
                <a:solidFill>
                  <a:srgbClr val="FF66FF"/>
                </a:solidFill>
                <a:latin typeface="Calibri" panose="020F0502020204030204" pitchFamily="34" charset="0"/>
              </a:rPr>
              <a:t>β</a:t>
            </a:r>
            <a:r>
              <a:rPr lang="en-US" sz="2400" b="1" i="0" baseline="-25000" dirty="0" smtClean="0">
                <a:solidFill>
                  <a:srgbClr val="FF66FF"/>
                </a:solidFill>
                <a:latin typeface="Calibri" panose="020F0502020204030204" pitchFamily="34" charset="0"/>
              </a:rPr>
              <a:t>1</a:t>
            </a:r>
            <a:r>
              <a:rPr lang="en-GB" sz="2400" b="1" i="0" dirty="0" smtClean="0">
                <a:solidFill>
                  <a:srgbClr val="FF66FF"/>
                </a:solidFill>
                <a:latin typeface="Calibri" panose="020F0502020204030204" pitchFamily="34" charset="0"/>
              </a:rPr>
              <a:t>-receptors</a:t>
            </a:r>
            <a:r>
              <a:rPr lang="en-GB" sz="2400" b="1" i="0" dirty="0">
                <a:solidFill>
                  <a:srgbClr val="FF66FF"/>
                </a:solidFill>
                <a:latin typeface="Calibri" panose="020F0502020204030204" pitchFamily="34" charset="0"/>
              </a:rPr>
              <a:t>.</a:t>
            </a:r>
          </a:p>
          <a:p>
            <a:pPr marL="342900" indent="-342900">
              <a:spcBef>
                <a:spcPct val="20000"/>
              </a:spcBef>
              <a:buClr>
                <a:srgbClr val="FF0000"/>
              </a:buClr>
              <a:buSzPct val="75000"/>
              <a:buFont typeface="Symbol" pitchFamily="18" charset="2"/>
              <a:buBlip>
                <a:blip r:embed="rId3"/>
              </a:buBlip>
              <a:defRPr/>
            </a:pPr>
            <a:endParaRPr lang="en-GB" sz="2400" b="1" i="0" dirty="0">
              <a:solidFill>
                <a:srgbClr val="FF66FF"/>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2400" b="1" i="0" dirty="0">
                <a:solidFill>
                  <a:srgbClr val="66FF99"/>
                </a:solidFill>
                <a:latin typeface="Calibri" panose="020F0502020204030204" pitchFamily="34" charset="0"/>
              </a:rPr>
              <a:t>Parasympathetic nerves innervate the SA and AV nodes, </a:t>
            </a:r>
            <a:r>
              <a:rPr lang="en-GB" sz="2400" b="1" i="0" dirty="0" smtClean="0">
                <a:solidFill>
                  <a:srgbClr val="66FF99"/>
                </a:solidFill>
                <a:latin typeface="Calibri" panose="020F0502020204030204" pitchFamily="34" charset="0"/>
              </a:rPr>
              <a:t>and the atria and Purkinje system.</a:t>
            </a:r>
            <a:endParaRPr lang="en-GB" sz="2400" b="1" i="0" dirty="0">
              <a:solidFill>
                <a:srgbClr val="66FF99"/>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2400" b="1" i="0" dirty="0">
                <a:solidFill>
                  <a:srgbClr val="66FF99"/>
                </a:solidFill>
                <a:latin typeface="Calibri" panose="020F0502020204030204" pitchFamily="34" charset="0"/>
              </a:rPr>
              <a:t>Parasympathetic nerves do not innervate most of the ventricular myocardium.</a:t>
            </a:r>
          </a:p>
          <a:p>
            <a:pPr marL="342900" indent="-342900">
              <a:spcBef>
                <a:spcPct val="20000"/>
              </a:spcBef>
              <a:buClr>
                <a:srgbClr val="FF0000"/>
              </a:buClr>
              <a:buSzPct val="75000"/>
              <a:buFont typeface="Symbol" pitchFamily="18" charset="2"/>
              <a:buBlip>
                <a:blip r:embed="rId3"/>
              </a:buBlip>
              <a:defRPr/>
            </a:pPr>
            <a:r>
              <a:rPr lang="en-GB" sz="2400" b="1" i="0" dirty="0">
                <a:solidFill>
                  <a:srgbClr val="66FF99"/>
                </a:solidFill>
                <a:latin typeface="Calibri" panose="020F0502020204030204" pitchFamily="34" charset="0"/>
              </a:rPr>
              <a:t>Parasympathetic stimulation slows the heart </a:t>
            </a:r>
            <a:r>
              <a:rPr lang="en-GB" sz="2400" b="1" i="0" dirty="0" smtClean="0">
                <a:solidFill>
                  <a:srgbClr val="66FF99"/>
                </a:solidFill>
                <a:latin typeface="Calibri" panose="020F0502020204030204" pitchFamily="34" charset="0"/>
              </a:rPr>
              <a:t>but </a:t>
            </a:r>
            <a:r>
              <a:rPr lang="en-GB" sz="2400" b="1" i="0" dirty="0">
                <a:solidFill>
                  <a:srgbClr val="66FF99"/>
                </a:solidFill>
                <a:latin typeface="Calibri" panose="020F0502020204030204" pitchFamily="34" charset="0"/>
              </a:rPr>
              <a:t>has little </a:t>
            </a:r>
            <a:r>
              <a:rPr lang="en-GB" sz="2400" b="1" i="0" dirty="0" smtClean="0">
                <a:solidFill>
                  <a:srgbClr val="66FF99"/>
                </a:solidFill>
                <a:latin typeface="Calibri" panose="020F0502020204030204" pitchFamily="34" charset="0"/>
              </a:rPr>
              <a:t>inotropic action.</a:t>
            </a:r>
            <a:endParaRPr lang="en-GB" sz="2400" b="1" i="0" dirty="0">
              <a:solidFill>
                <a:srgbClr val="66FF99"/>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2400" b="1" i="0" dirty="0">
                <a:solidFill>
                  <a:srgbClr val="66FF99"/>
                </a:solidFill>
                <a:latin typeface="Calibri" panose="020F0502020204030204" pitchFamily="34" charset="0"/>
              </a:rPr>
              <a:t>Parasympathetic nerves release </a:t>
            </a:r>
            <a:r>
              <a:rPr lang="en-GB" sz="2400" b="1" i="0" dirty="0" err="1">
                <a:solidFill>
                  <a:srgbClr val="66FF99"/>
                </a:solidFill>
                <a:latin typeface="Calibri" panose="020F0502020204030204" pitchFamily="34" charset="0"/>
              </a:rPr>
              <a:t>ACh</a:t>
            </a:r>
            <a:r>
              <a:rPr lang="en-GB" sz="2400" b="1" i="0" dirty="0">
                <a:solidFill>
                  <a:srgbClr val="66FF99"/>
                </a:solidFill>
                <a:latin typeface="Calibri" panose="020F0502020204030204" pitchFamily="34" charset="0"/>
              </a:rPr>
              <a:t> that stimulates </a:t>
            </a:r>
            <a:r>
              <a:rPr lang="en-GB" sz="2400" b="1" i="0" dirty="0" smtClean="0">
                <a:solidFill>
                  <a:srgbClr val="66FF99"/>
                </a:solidFill>
                <a:latin typeface="Calibri" panose="020F0502020204030204" pitchFamily="34" charset="0"/>
              </a:rPr>
              <a:t>muscarinic (M</a:t>
            </a:r>
            <a:r>
              <a:rPr lang="en-GB" sz="2400" b="1" i="0" baseline="-25000" dirty="0" smtClean="0">
                <a:solidFill>
                  <a:srgbClr val="66FF99"/>
                </a:solidFill>
                <a:latin typeface="Calibri" panose="020F0502020204030204" pitchFamily="34" charset="0"/>
              </a:rPr>
              <a:t>2</a:t>
            </a:r>
            <a:r>
              <a:rPr lang="en-GB" sz="2400" b="1" i="0" dirty="0" smtClean="0">
                <a:solidFill>
                  <a:srgbClr val="66FF99"/>
                </a:solidFill>
                <a:latin typeface="Calibri" panose="020F0502020204030204" pitchFamily="34" charset="0"/>
              </a:rPr>
              <a:t>) receptors.</a:t>
            </a:r>
            <a:endParaRPr lang="en-GB" sz="2400" b="1" i="0" dirty="0">
              <a:solidFill>
                <a:srgbClr val="66FF99"/>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65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65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865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65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865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65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865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5954" name="Rectangle 2"/>
          <p:cNvSpPr>
            <a:spLocks noChangeArrowheads="1"/>
          </p:cNvSpPr>
          <p:nvPr/>
        </p:nvSpPr>
        <p:spPr bwMode="auto">
          <a:xfrm>
            <a:off x="0" y="381000"/>
            <a:ext cx="10287000" cy="9906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Mechanism of autonomic control</a:t>
            </a:r>
            <a:br>
              <a:rPr lang="en-GB" sz="4400" b="1" i="0" dirty="0">
                <a:solidFill>
                  <a:schemeClr val="tx2"/>
                </a:solidFill>
                <a:latin typeface="Calibri" panose="020F0502020204030204" pitchFamily="34" charset="0"/>
              </a:rPr>
            </a:br>
            <a:r>
              <a:rPr lang="en-GB" sz="4400" b="1" i="0" dirty="0">
                <a:solidFill>
                  <a:schemeClr val="tx2"/>
                </a:solidFill>
                <a:latin typeface="Calibri" panose="020F0502020204030204" pitchFamily="34" charset="0"/>
              </a:rPr>
              <a:t> of Heart rate</a:t>
            </a:r>
            <a:endParaRPr lang="en-GB" sz="4400" i="0" dirty="0">
              <a:solidFill>
                <a:schemeClr val="tx2"/>
              </a:solidFill>
              <a:latin typeface="Calibri" panose="020F0502020204030204" pitchFamily="34" charset="0"/>
            </a:endParaRPr>
          </a:p>
        </p:txBody>
      </p:sp>
      <p:pic>
        <p:nvPicPr>
          <p:cNvPr id="66563" name="Picture 3" descr="APn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676400"/>
            <a:ext cx="7315200" cy="32766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765956" name="Rectangle 4"/>
          <p:cNvSpPr>
            <a:spLocks noChangeArrowheads="1"/>
          </p:cNvSpPr>
          <p:nvPr/>
        </p:nvSpPr>
        <p:spPr bwMode="auto">
          <a:xfrm>
            <a:off x="419100" y="5181600"/>
            <a:ext cx="9372600" cy="1384995"/>
          </a:xfrm>
          <a:prstGeom prst="rect">
            <a:avLst/>
          </a:prstGeom>
          <a:noFill/>
          <a:ln w="12700">
            <a:noFill/>
            <a:miter lim="800000"/>
            <a:headEnd type="none" w="sm" len="sm"/>
            <a:tailEnd type="none" w="sm" len="sm"/>
          </a:ln>
          <a:effectLst/>
        </p:spPr>
        <p:txBody>
          <a:bodyPr>
            <a:spAutoFit/>
          </a:bodyPr>
          <a:lstStyle/>
          <a:p>
            <a:pPr>
              <a:defRPr/>
            </a:pPr>
            <a:r>
              <a:rPr lang="en-GB" sz="2800" b="1" i="0" dirty="0">
                <a:solidFill>
                  <a:srgbClr val="FFFF00"/>
                </a:solidFill>
                <a:latin typeface="Calibri" panose="020F0502020204030204" pitchFamily="34" charset="0"/>
              </a:rPr>
              <a:t>Noradrenaline (NA) released from sympathetic nerve endings and circulating adrenaline </a:t>
            </a:r>
            <a:r>
              <a:rPr lang="en-GB" sz="2800" b="1" i="0" dirty="0">
                <a:solidFill>
                  <a:srgbClr val="FFFF00"/>
                </a:solidFill>
                <a:effectLst>
                  <a:outerShdw blurRad="38100" dist="38100" dir="2700000" algn="tl">
                    <a:srgbClr val="000000"/>
                  </a:outerShdw>
                </a:effectLst>
                <a:latin typeface="Calibri" panose="020F0502020204030204" pitchFamily="34" charset="0"/>
              </a:rPr>
              <a:t>act on </a:t>
            </a:r>
            <a:r>
              <a:rPr lang="el-GR" sz="2800" b="1" i="0" dirty="0">
                <a:solidFill>
                  <a:srgbClr val="FFFF00"/>
                </a:solidFill>
                <a:effectLst>
                  <a:outerShdw blurRad="38100" dist="38100" dir="2700000" algn="tl">
                    <a:srgbClr val="000000"/>
                  </a:outerShdw>
                </a:effectLst>
                <a:latin typeface="Calibri" panose="020F0502020204030204" pitchFamily="34" charset="0"/>
              </a:rPr>
              <a:t>β</a:t>
            </a:r>
            <a:r>
              <a:rPr lang="en-US" sz="2800" b="1" i="0" baseline="-25000" dirty="0">
                <a:solidFill>
                  <a:srgbClr val="FFFF00"/>
                </a:solidFill>
                <a:effectLst>
                  <a:outerShdw blurRad="38100" dist="38100" dir="2700000" algn="tl">
                    <a:srgbClr val="000000"/>
                  </a:outerShdw>
                </a:effectLst>
                <a:latin typeface="Calibri" panose="020F0502020204030204" pitchFamily="34" charset="0"/>
              </a:rPr>
              <a:t>1</a:t>
            </a:r>
            <a:r>
              <a:rPr lang="en-GB" sz="2800" b="1" i="0" dirty="0">
                <a:solidFill>
                  <a:srgbClr val="FFFF00"/>
                </a:solidFill>
                <a:effectLst>
                  <a:outerShdw blurRad="38100" dist="38100" dir="2700000" algn="tl">
                    <a:srgbClr val="000000"/>
                  </a:outerShdw>
                </a:effectLst>
                <a:latin typeface="Calibri" panose="020F0502020204030204" pitchFamily="34" charset="0"/>
              </a:rPr>
              <a:t>-adrenergic receptors on the heart and both increase the heart rate: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6979" name="Text Box 3"/>
          <p:cNvSpPr txBox="1">
            <a:spLocks noChangeArrowheads="1"/>
          </p:cNvSpPr>
          <p:nvPr/>
        </p:nvSpPr>
        <p:spPr bwMode="auto">
          <a:xfrm>
            <a:off x="342900" y="1335643"/>
            <a:ext cx="9601200" cy="4524315"/>
          </a:xfrm>
          <a:prstGeom prst="rect">
            <a:avLst/>
          </a:prstGeom>
          <a:noFill/>
          <a:ln w="9525">
            <a:noFill/>
            <a:miter lim="800000"/>
            <a:headEnd/>
            <a:tailEnd/>
          </a:ln>
          <a:effectLst/>
        </p:spPr>
        <p:txBody>
          <a:bodyPr>
            <a:spAutoFit/>
          </a:bodyPr>
          <a:lstStyle/>
          <a:p>
            <a:pPr>
              <a:defRPr/>
            </a:pPr>
            <a:r>
              <a:rPr lang="en-GB" sz="2400" b="1" i="0" dirty="0" smtClean="0">
                <a:solidFill>
                  <a:srgbClr val="00FFFF"/>
                </a:solidFill>
                <a:effectLst>
                  <a:outerShdw blurRad="38100" dist="38100" dir="2700000" algn="tl">
                    <a:srgbClr val="000000"/>
                  </a:outerShdw>
                </a:effectLst>
                <a:latin typeface="Calibri" panose="020F0502020204030204" pitchFamily="34" charset="0"/>
              </a:rPr>
              <a:t>Mechanisms</a:t>
            </a:r>
            <a:r>
              <a:rPr lang="en-GB" sz="2400" b="1" i="0" dirty="0">
                <a:solidFill>
                  <a:srgbClr val="00FFFF"/>
                </a:solidFill>
                <a:effectLst>
                  <a:outerShdw blurRad="38100" dist="38100" dir="2700000" algn="tl">
                    <a:srgbClr val="000000"/>
                  </a:outerShdw>
                </a:effectLst>
                <a:latin typeface="Calibri" panose="020F0502020204030204" pitchFamily="34" charset="0"/>
              </a:rPr>
              <a:t>:</a:t>
            </a:r>
          </a:p>
          <a:p>
            <a:pPr>
              <a:defRPr/>
            </a:pPr>
            <a:r>
              <a:rPr lang="en-GB" sz="2400" b="1" i="0" dirty="0">
                <a:solidFill>
                  <a:srgbClr val="00FFFF"/>
                </a:solidFill>
                <a:latin typeface="Calibri" panose="020F0502020204030204" pitchFamily="34" charset="0"/>
              </a:rPr>
              <a:t> </a:t>
            </a:r>
          </a:p>
          <a:p>
            <a:pPr>
              <a:defRPr/>
            </a:pPr>
            <a:r>
              <a:rPr lang="en-US" sz="2400" b="1" i="0" dirty="0">
                <a:solidFill>
                  <a:schemeClr val="accent2"/>
                </a:solidFill>
                <a:latin typeface="Calibri" panose="020F0502020204030204" pitchFamily="34" charset="0"/>
              </a:rPr>
              <a:t>The ß</a:t>
            </a:r>
            <a:r>
              <a:rPr lang="en-US" sz="2400" b="1" i="0" baseline="-25000" dirty="0">
                <a:solidFill>
                  <a:schemeClr val="accent2"/>
                </a:solidFill>
                <a:latin typeface="Calibri" panose="020F0502020204030204" pitchFamily="34" charset="0"/>
              </a:rPr>
              <a:t>1</a:t>
            </a:r>
            <a:r>
              <a:rPr lang="en-US" sz="2400" b="1" i="0" dirty="0">
                <a:solidFill>
                  <a:schemeClr val="accent2"/>
                </a:solidFill>
                <a:latin typeface="Calibri" panose="020F0502020204030204" pitchFamily="34" charset="0"/>
              </a:rPr>
              <a:t>-adrenoreceptors on SA node cells are coupled to excitatory G-proteins. This activates the enzyme </a:t>
            </a:r>
            <a:r>
              <a:rPr lang="en-US" sz="2400" b="1" i="0" dirty="0" err="1">
                <a:solidFill>
                  <a:schemeClr val="accent2"/>
                </a:solidFill>
                <a:latin typeface="Calibri" panose="020F0502020204030204" pitchFamily="34" charset="0"/>
              </a:rPr>
              <a:t>adenylate</a:t>
            </a:r>
            <a:r>
              <a:rPr lang="en-US" sz="2400" b="1" i="0" dirty="0">
                <a:solidFill>
                  <a:schemeClr val="accent2"/>
                </a:solidFill>
                <a:latin typeface="Calibri" panose="020F0502020204030204" pitchFamily="34" charset="0"/>
              </a:rPr>
              <a:t> cycles → increases </a:t>
            </a:r>
            <a:r>
              <a:rPr lang="en-US" sz="2400" b="1" i="0" dirty="0" err="1">
                <a:solidFill>
                  <a:schemeClr val="accent2"/>
                </a:solidFill>
                <a:latin typeface="Calibri" panose="020F0502020204030204" pitchFamily="34" charset="0"/>
              </a:rPr>
              <a:t>cAMP</a:t>
            </a:r>
            <a:r>
              <a:rPr lang="en-US" sz="2400" b="1" i="0" dirty="0">
                <a:solidFill>
                  <a:schemeClr val="accent2"/>
                </a:solidFill>
                <a:latin typeface="Calibri" panose="020F0502020204030204" pitchFamily="34" charset="0"/>
              </a:rPr>
              <a:t> as a second messenger inside the cell</a:t>
            </a:r>
          </a:p>
          <a:p>
            <a:pPr>
              <a:defRPr/>
            </a:pPr>
            <a:endParaRPr lang="en-US" sz="2400" b="1" i="0" dirty="0">
              <a:solidFill>
                <a:schemeClr val="accent2"/>
              </a:solidFill>
              <a:latin typeface="Calibri" panose="020F0502020204030204" pitchFamily="34" charset="0"/>
            </a:endParaRPr>
          </a:p>
          <a:p>
            <a:pPr>
              <a:defRPr/>
            </a:pPr>
            <a:r>
              <a:rPr lang="en-US" sz="2400" b="1" i="0" dirty="0">
                <a:solidFill>
                  <a:schemeClr val="tx2"/>
                </a:solidFill>
                <a:latin typeface="Calibri" panose="020F0502020204030204" pitchFamily="34" charset="0"/>
              </a:rPr>
              <a:t>* This results in:</a:t>
            </a:r>
          </a:p>
          <a:p>
            <a:pPr lvl="2">
              <a:buFontTx/>
              <a:buBlip>
                <a:blip r:embed="rId3"/>
              </a:buBlip>
              <a:defRPr/>
            </a:pPr>
            <a:r>
              <a:rPr lang="en-US" sz="2400" b="1" i="0" dirty="0">
                <a:solidFill>
                  <a:srgbClr val="99FF33"/>
                </a:solidFill>
                <a:latin typeface="Calibri" panose="020F0502020204030204" pitchFamily="34" charset="0"/>
              </a:rPr>
              <a:t> Opening of Na</a:t>
            </a:r>
            <a:r>
              <a:rPr lang="en-US" sz="2400" b="1" i="0" baseline="30000" dirty="0">
                <a:solidFill>
                  <a:srgbClr val="99FF33"/>
                </a:solidFill>
                <a:latin typeface="Calibri" panose="020F0502020204030204" pitchFamily="34" charset="0"/>
              </a:rPr>
              <a:t>+</a:t>
            </a:r>
            <a:r>
              <a:rPr lang="en-US" sz="2400" b="1" i="0" dirty="0">
                <a:solidFill>
                  <a:srgbClr val="99FF33"/>
                </a:solidFill>
                <a:latin typeface="Calibri" panose="020F0502020204030204" pitchFamily="34" charset="0"/>
              </a:rPr>
              <a:t> and Ca</a:t>
            </a:r>
            <a:r>
              <a:rPr lang="en-US" sz="2400" b="1" i="0" baseline="30000" dirty="0">
                <a:solidFill>
                  <a:srgbClr val="99FF33"/>
                </a:solidFill>
                <a:latin typeface="Calibri" panose="020F0502020204030204" pitchFamily="34" charset="0"/>
              </a:rPr>
              <a:t>2+</a:t>
            </a:r>
            <a:r>
              <a:rPr lang="en-US" sz="2400" b="1" i="0" dirty="0">
                <a:solidFill>
                  <a:srgbClr val="99FF33"/>
                </a:solidFill>
                <a:latin typeface="Calibri" panose="020F0502020204030204" pitchFamily="34" charset="0"/>
              </a:rPr>
              <a:t> channels → speed up the rate of depolarization and hence the heart rate. </a:t>
            </a:r>
          </a:p>
          <a:p>
            <a:pPr lvl="2">
              <a:buFontTx/>
              <a:buBlip>
                <a:blip r:embed="rId3"/>
              </a:buBlip>
              <a:defRPr/>
            </a:pPr>
            <a:r>
              <a:rPr lang="en-GB" sz="2400" b="1" i="0" dirty="0">
                <a:solidFill>
                  <a:srgbClr val="00FFFF"/>
                </a:solidFill>
                <a:latin typeface="Calibri" panose="020F0502020204030204" pitchFamily="34" charset="0"/>
              </a:rPr>
              <a:t> Decrease in K</a:t>
            </a:r>
            <a:r>
              <a:rPr lang="en-GB" sz="2400" b="1" i="0" baseline="30000" dirty="0">
                <a:solidFill>
                  <a:srgbClr val="00FFFF"/>
                </a:solidFill>
                <a:latin typeface="Calibri" panose="020F0502020204030204" pitchFamily="34" charset="0"/>
              </a:rPr>
              <a:t>+</a:t>
            </a:r>
            <a:r>
              <a:rPr lang="en-GB" sz="2400" b="1" i="0" dirty="0">
                <a:solidFill>
                  <a:srgbClr val="00FFFF"/>
                </a:solidFill>
                <a:latin typeface="Calibri" panose="020F0502020204030204" pitchFamily="34" charset="0"/>
              </a:rPr>
              <a:t> permeability by accelerating inactivation of the K</a:t>
            </a:r>
            <a:r>
              <a:rPr lang="en-GB" sz="2400" b="1" i="0" baseline="30000" dirty="0">
                <a:solidFill>
                  <a:srgbClr val="00FFFF"/>
                </a:solidFill>
                <a:latin typeface="Calibri" panose="020F0502020204030204" pitchFamily="34" charset="0"/>
              </a:rPr>
              <a:t>+</a:t>
            </a:r>
            <a:r>
              <a:rPr lang="en-GB" sz="2400" b="1" i="0" dirty="0">
                <a:solidFill>
                  <a:srgbClr val="00FFFF"/>
                </a:solidFill>
                <a:latin typeface="Calibri" panose="020F0502020204030204" pitchFamily="34" charset="0"/>
              </a:rPr>
              <a:t> channels. Thus, fewer positive potassium ions leave the cell → the inside of the cell becomes less negative → depolarizing effect.</a:t>
            </a:r>
            <a:endParaRPr lang="en-US" sz="2400" b="1" i="0" dirty="0">
              <a:solidFill>
                <a:srgbClr val="00FFFF"/>
              </a:solidFill>
              <a:latin typeface="Calibri" panose="020F0502020204030204" pitchFamily="34" charset="0"/>
            </a:endParaRPr>
          </a:p>
        </p:txBody>
      </p:sp>
      <p:sp>
        <p:nvSpPr>
          <p:cNvPr id="4" name="Rectangle 2"/>
          <p:cNvSpPr>
            <a:spLocks noChangeArrowheads="1"/>
          </p:cNvSpPr>
          <p:nvPr/>
        </p:nvSpPr>
        <p:spPr bwMode="auto">
          <a:xfrm>
            <a:off x="0" y="381000"/>
            <a:ext cx="10287000" cy="9906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Mechanism of autonomic control</a:t>
            </a:r>
            <a:br>
              <a:rPr lang="en-GB" sz="4400" b="1" i="0" dirty="0">
                <a:solidFill>
                  <a:schemeClr val="tx2"/>
                </a:solidFill>
                <a:latin typeface="Calibri" panose="020F0502020204030204" pitchFamily="34" charset="0"/>
              </a:rPr>
            </a:br>
            <a:r>
              <a:rPr lang="en-GB" sz="4400" b="1" i="0" dirty="0">
                <a:solidFill>
                  <a:schemeClr val="tx2"/>
                </a:solidFill>
                <a:latin typeface="Calibri" panose="020F0502020204030204" pitchFamily="34" charset="0"/>
              </a:rPr>
              <a:t> of Heart rate</a:t>
            </a:r>
            <a:endParaRPr lang="en-GB" sz="4400" i="0" dirty="0">
              <a:solidFill>
                <a:schemeClr val="tx2"/>
              </a:solidFill>
              <a:latin typeface="Calibri" panose="020F0502020204030204" pitchFamily="34" charset="0"/>
            </a:endParaRPr>
          </a:p>
        </p:txBody>
      </p:sp>
      <p:sp>
        <p:nvSpPr>
          <p:cNvPr id="2" name="Rectangle 1"/>
          <p:cNvSpPr/>
          <p:nvPr/>
        </p:nvSpPr>
        <p:spPr>
          <a:xfrm>
            <a:off x="342900" y="5874603"/>
            <a:ext cx="9601200" cy="830997"/>
          </a:xfrm>
          <a:prstGeom prst="rect">
            <a:avLst/>
          </a:prstGeom>
        </p:spPr>
        <p:txBody>
          <a:bodyPr wrap="square">
            <a:spAutoFit/>
          </a:bodyPr>
          <a:lstStyle/>
          <a:p>
            <a:pPr>
              <a:defRPr/>
            </a:pPr>
            <a:r>
              <a:rPr lang="en-GB" sz="2400" b="1" i="0" dirty="0">
                <a:solidFill>
                  <a:srgbClr val="FF9999"/>
                </a:solidFill>
                <a:latin typeface="Calibri" panose="020F0502020204030204" pitchFamily="34" charset="0"/>
              </a:rPr>
              <a:t>The net effect is: →</a:t>
            </a:r>
            <a:r>
              <a:rPr lang="en-GB" sz="2400" b="1" dirty="0">
                <a:solidFill>
                  <a:srgbClr val="FF9999"/>
                </a:solidFill>
                <a:latin typeface="Calibri" panose="020F0502020204030204" pitchFamily="34" charset="0"/>
              </a:rPr>
              <a:t> </a:t>
            </a:r>
            <a:r>
              <a:rPr lang="en-GB" sz="2400" b="1" i="0" dirty="0">
                <a:solidFill>
                  <a:srgbClr val="FF9999"/>
                </a:solidFill>
                <a:latin typeface="Calibri" panose="020F0502020204030204" pitchFamily="34" charset="0"/>
              </a:rPr>
              <a:t>swifter drift to threshold →</a:t>
            </a:r>
            <a:r>
              <a:rPr lang="en-GB" sz="2400" b="1" dirty="0">
                <a:solidFill>
                  <a:srgbClr val="FF9999"/>
                </a:solidFill>
                <a:latin typeface="Calibri" panose="020F0502020204030204" pitchFamily="34" charset="0"/>
              </a:rPr>
              <a:t> </a:t>
            </a:r>
            <a:r>
              <a:rPr lang="en-GB" sz="2400" b="1" i="0" dirty="0">
                <a:solidFill>
                  <a:srgbClr val="FF9999"/>
                </a:solidFill>
                <a:latin typeface="Calibri" panose="020F0502020204030204" pitchFamily="34" charset="0"/>
              </a:rPr>
              <a:t>greater frequency of action potential</a:t>
            </a:r>
            <a:r>
              <a:rPr lang="en-GB" sz="2400" b="1" dirty="0">
                <a:solidFill>
                  <a:srgbClr val="FF9999"/>
                </a:solidFill>
                <a:latin typeface="Calibri" panose="020F0502020204030204" pitchFamily="34" charset="0"/>
              </a:rPr>
              <a:t> </a:t>
            </a:r>
            <a:r>
              <a:rPr lang="en-GB" sz="2400" b="1" i="0" dirty="0">
                <a:solidFill>
                  <a:srgbClr val="FF9999"/>
                </a:solidFill>
                <a:latin typeface="Calibri" panose="020F0502020204030204" pitchFamily="34" charset="0"/>
              </a:rPr>
              <a:t>→</a:t>
            </a:r>
            <a:r>
              <a:rPr lang="en-GB" sz="2400" b="1" dirty="0">
                <a:solidFill>
                  <a:srgbClr val="FF9999"/>
                </a:solidFill>
                <a:latin typeface="Calibri" panose="020F0502020204030204" pitchFamily="34" charset="0"/>
              </a:rPr>
              <a:t> </a:t>
            </a:r>
            <a:r>
              <a:rPr lang="en-GB" sz="2400" b="1" i="0" dirty="0">
                <a:solidFill>
                  <a:srgbClr val="FF9999"/>
                </a:solidFill>
                <a:latin typeface="Calibri" panose="020F0502020204030204" pitchFamily="34" charset="0"/>
              </a:rPr>
              <a:t>increase the heart rate.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69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69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69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69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697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342900" y="5440363"/>
            <a:ext cx="960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800" b="1" i="0" dirty="0" smtClean="0">
                <a:solidFill>
                  <a:srgbClr val="FFFF00"/>
                </a:solidFill>
                <a:latin typeface="Calibri" panose="020F0502020204030204" pitchFamily="34" charset="0"/>
              </a:rPr>
              <a:t>Acetylcholine </a:t>
            </a:r>
            <a:r>
              <a:rPr lang="en-GB" altLang="en-US" sz="2800" b="1" i="0" dirty="0">
                <a:solidFill>
                  <a:srgbClr val="FFFF00"/>
                </a:solidFill>
                <a:latin typeface="Calibri" panose="020F0502020204030204" pitchFamily="34" charset="0"/>
              </a:rPr>
              <a:t>(</a:t>
            </a:r>
            <a:r>
              <a:rPr lang="en-GB" altLang="en-US" sz="2800" b="1" i="0" dirty="0" err="1">
                <a:solidFill>
                  <a:srgbClr val="FFFF00"/>
                </a:solidFill>
                <a:latin typeface="Calibri" panose="020F0502020204030204" pitchFamily="34" charset="0"/>
              </a:rPr>
              <a:t>ACh</a:t>
            </a:r>
            <a:r>
              <a:rPr lang="en-GB" altLang="en-US" sz="2800" b="1" i="0" dirty="0">
                <a:solidFill>
                  <a:srgbClr val="FFFF00"/>
                </a:solidFill>
                <a:latin typeface="Calibri" panose="020F0502020204030204" pitchFamily="34" charset="0"/>
              </a:rPr>
              <a:t>) released from parasympathetic nerves reduces the heart rate. </a:t>
            </a:r>
          </a:p>
        </p:txBody>
      </p:sp>
      <p:sp>
        <p:nvSpPr>
          <p:cNvPr id="6" name="Rectangle 2"/>
          <p:cNvSpPr>
            <a:spLocks noChangeArrowheads="1"/>
          </p:cNvSpPr>
          <p:nvPr/>
        </p:nvSpPr>
        <p:spPr bwMode="auto">
          <a:xfrm>
            <a:off x="0" y="381000"/>
            <a:ext cx="10287000" cy="12954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Mechanism of autonomic control</a:t>
            </a:r>
            <a:br>
              <a:rPr lang="en-GB" sz="4400" b="1" i="0" dirty="0">
                <a:solidFill>
                  <a:schemeClr val="tx2"/>
                </a:solidFill>
                <a:latin typeface="Calibri" panose="020F0502020204030204" pitchFamily="34" charset="0"/>
              </a:rPr>
            </a:br>
            <a:r>
              <a:rPr lang="en-GB" sz="4400" b="1" i="0" dirty="0">
                <a:solidFill>
                  <a:schemeClr val="tx2"/>
                </a:solidFill>
                <a:latin typeface="Calibri" panose="020F0502020204030204" pitchFamily="34" charset="0"/>
              </a:rPr>
              <a:t> of Heart rate</a:t>
            </a:r>
            <a:endParaRPr lang="en-GB" sz="4400" i="0" dirty="0">
              <a:solidFill>
                <a:schemeClr val="tx2"/>
              </a:solidFill>
              <a:latin typeface="Calibri" panose="020F0502020204030204" pitchFamily="34" charset="0"/>
            </a:endParaRPr>
          </a:p>
        </p:txBody>
      </p:sp>
      <p:pic>
        <p:nvPicPr>
          <p:cNvPr id="5" name="Picture 3" descr="APn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905000"/>
            <a:ext cx="7315200" cy="32766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190500" y="1507153"/>
            <a:ext cx="9829800" cy="4893647"/>
          </a:xfrm>
          <a:prstGeom prst="rect">
            <a:avLst/>
          </a:prstGeom>
          <a:noFill/>
          <a:ln w="9525">
            <a:noFill/>
            <a:miter lim="800000"/>
            <a:headEnd/>
            <a:tailEnd/>
          </a:ln>
          <a:effectLst/>
        </p:spPr>
        <p:txBody>
          <a:bodyPr wrap="square">
            <a:spAutoFit/>
          </a:bodyPr>
          <a:lstStyle/>
          <a:p>
            <a:pPr>
              <a:defRPr/>
            </a:pPr>
            <a:r>
              <a:rPr lang="en-GB" sz="2600" b="1" i="0" dirty="0" smtClean="0">
                <a:solidFill>
                  <a:srgbClr val="00FFFF"/>
                </a:solidFill>
                <a:effectLst>
                  <a:outerShdw blurRad="38100" dist="38100" dir="2700000" algn="tl">
                    <a:srgbClr val="000000"/>
                  </a:outerShdw>
                </a:effectLst>
                <a:latin typeface="Calibri" panose="020F0502020204030204" pitchFamily="34" charset="0"/>
              </a:rPr>
              <a:t>Mechanisms</a:t>
            </a:r>
            <a:r>
              <a:rPr lang="en-GB" sz="2600" b="1" i="0" dirty="0">
                <a:solidFill>
                  <a:srgbClr val="00FFFF"/>
                </a:solidFill>
                <a:effectLst>
                  <a:outerShdw blurRad="38100" dist="38100" dir="2700000" algn="tl">
                    <a:srgbClr val="000000"/>
                  </a:outerShdw>
                </a:effectLst>
                <a:latin typeface="Calibri" panose="020F0502020204030204" pitchFamily="34" charset="0"/>
              </a:rPr>
              <a:t>:</a:t>
            </a:r>
          </a:p>
          <a:p>
            <a:pPr>
              <a:defRPr/>
            </a:pPr>
            <a:r>
              <a:rPr lang="en-GB" sz="2600" b="1" i="0" dirty="0">
                <a:solidFill>
                  <a:srgbClr val="00FFFF"/>
                </a:solidFill>
                <a:latin typeface="Calibri" panose="020F0502020204030204" pitchFamily="34" charset="0"/>
              </a:rPr>
              <a:t> </a:t>
            </a:r>
          </a:p>
          <a:p>
            <a:pPr>
              <a:buFontTx/>
              <a:buBlip>
                <a:blip r:embed="rId3"/>
              </a:buBlip>
              <a:defRPr/>
            </a:pPr>
            <a:r>
              <a:rPr lang="en-US" sz="2600" b="1" i="0" dirty="0">
                <a:solidFill>
                  <a:srgbClr val="00FFFF"/>
                </a:solidFill>
                <a:latin typeface="Calibri" panose="020F0502020204030204" pitchFamily="34" charset="0"/>
              </a:rPr>
              <a:t> M</a:t>
            </a:r>
            <a:r>
              <a:rPr lang="en-US" sz="2600" b="1" i="0" baseline="-25000" dirty="0">
                <a:solidFill>
                  <a:srgbClr val="00FFFF"/>
                </a:solidFill>
                <a:latin typeface="Calibri" panose="020F0502020204030204" pitchFamily="34" charset="0"/>
              </a:rPr>
              <a:t>2</a:t>
            </a:r>
            <a:r>
              <a:rPr lang="en-US" sz="2600" b="1" i="0" dirty="0">
                <a:solidFill>
                  <a:srgbClr val="00FFFF"/>
                </a:solidFill>
                <a:latin typeface="Calibri" panose="020F0502020204030204" pitchFamily="34" charset="0"/>
              </a:rPr>
              <a:t> (muscarinic-2) </a:t>
            </a:r>
            <a:r>
              <a:rPr lang="en-US" sz="2600" b="1" i="0" dirty="0" err="1">
                <a:solidFill>
                  <a:srgbClr val="00FFFF"/>
                </a:solidFill>
                <a:latin typeface="Calibri" panose="020F0502020204030204" pitchFamily="34" charset="0"/>
              </a:rPr>
              <a:t>ACh</a:t>
            </a:r>
            <a:r>
              <a:rPr lang="en-US" sz="2600" b="1" i="0" dirty="0">
                <a:solidFill>
                  <a:srgbClr val="00FFFF"/>
                </a:solidFill>
                <a:latin typeface="Calibri" panose="020F0502020204030204" pitchFamily="34" charset="0"/>
              </a:rPr>
              <a:t> receptors respond to </a:t>
            </a:r>
            <a:r>
              <a:rPr lang="en-US" sz="2600" b="1" i="0" dirty="0" err="1">
                <a:solidFill>
                  <a:srgbClr val="00FFFF"/>
                </a:solidFill>
                <a:latin typeface="Calibri" panose="020F0502020204030204" pitchFamily="34" charset="0"/>
              </a:rPr>
              <a:t>ACh</a:t>
            </a:r>
            <a:r>
              <a:rPr lang="en-US" sz="2600" b="1" i="0" dirty="0">
                <a:solidFill>
                  <a:srgbClr val="00FFFF"/>
                </a:solidFill>
                <a:latin typeface="Calibri" panose="020F0502020204030204" pitchFamily="34" charset="0"/>
              </a:rPr>
              <a:t> from the </a:t>
            </a:r>
            <a:r>
              <a:rPr lang="en-US" sz="2600" b="1" i="0" dirty="0" err="1">
                <a:solidFill>
                  <a:srgbClr val="00FFFF"/>
                </a:solidFill>
                <a:latin typeface="Calibri" panose="020F0502020204030204" pitchFamily="34" charset="0"/>
              </a:rPr>
              <a:t>vagus</a:t>
            </a:r>
            <a:r>
              <a:rPr lang="en-US" sz="2600" b="1" i="0" dirty="0">
                <a:solidFill>
                  <a:srgbClr val="00FFFF"/>
                </a:solidFill>
                <a:latin typeface="Calibri" panose="020F0502020204030204" pitchFamily="34" charset="0"/>
              </a:rPr>
              <a:t> nerve by activating a different G-protein. </a:t>
            </a:r>
          </a:p>
          <a:p>
            <a:pPr>
              <a:buFontTx/>
              <a:buBlip>
                <a:blip r:embed="rId3"/>
              </a:buBlip>
              <a:defRPr/>
            </a:pPr>
            <a:r>
              <a:rPr lang="en-US" sz="2600" b="1" i="0" dirty="0">
                <a:solidFill>
                  <a:srgbClr val="00FFFF"/>
                </a:solidFill>
                <a:latin typeface="Calibri" panose="020F0502020204030204" pitchFamily="34" charset="0"/>
              </a:rPr>
              <a:t> This reduces the levels of </a:t>
            </a:r>
            <a:r>
              <a:rPr lang="en-US" sz="2600" b="1" i="0" dirty="0" err="1">
                <a:solidFill>
                  <a:srgbClr val="00FFFF"/>
                </a:solidFill>
                <a:latin typeface="Calibri" panose="020F0502020204030204" pitchFamily="34" charset="0"/>
              </a:rPr>
              <a:t>cAMP</a:t>
            </a:r>
            <a:r>
              <a:rPr lang="en-US" sz="2600" b="1" i="0" dirty="0">
                <a:solidFill>
                  <a:srgbClr val="00FFFF"/>
                </a:solidFill>
                <a:latin typeface="Calibri" panose="020F0502020204030204" pitchFamily="34" charset="0"/>
              </a:rPr>
              <a:t> in the cell:</a:t>
            </a:r>
          </a:p>
          <a:p>
            <a:pPr>
              <a:defRPr/>
            </a:pPr>
            <a:r>
              <a:rPr lang="en-US" sz="2600" b="1" i="0" dirty="0">
                <a:solidFill>
                  <a:srgbClr val="00FFFF"/>
                </a:solidFill>
                <a:latin typeface="Calibri" panose="020F0502020204030204" pitchFamily="34" charset="0"/>
              </a:rPr>
              <a:t>	</a:t>
            </a:r>
            <a:r>
              <a:rPr lang="en-US" sz="2600" b="1" i="0" dirty="0">
                <a:solidFill>
                  <a:schemeClr val="tx2"/>
                </a:solidFill>
                <a:latin typeface="Calibri" panose="020F0502020204030204" pitchFamily="34" charset="0"/>
              </a:rPr>
              <a:t>→ closure of Na</a:t>
            </a:r>
            <a:r>
              <a:rPr lang="en-US" sz="2600" b="1" i="0" baseline="30000" dirty="0">
                <a:solidFill>
                  <a:schemeClr val="tx2"/>
                </a:solidFill>
                <a:latin typeface="Calibri" panose="020F0502020204030204" pitchFamily="34" charset="0"/>
              </a:rPr>
              <a:t>+</a:t>
            </a:r>
            <a:r>
              <a:rPr lang="en-US" sz="2600" b="1" i="0" dirty="0">
                <a:solidFill>
                  <a:schemeClr val="tx2"/>
                </a:solidFill>
                <a:latin typeface="Calibri" panose="020F0502020204030204" pitchFamily="34" charset="0"/>
              </a:rPr>
              <a:t> and Ca</a:t>
            </a:r>
            <a:r>
              <a:rPr lang="en-US" sz="2600" b="1" i="0" baseline="30000" dirty="0">
                <a:solidFill>
                  <a:schemeClr val="tx2"/>
                </a:solidFill>
                <a:latin typeface="Calibri" panose="020F0502020204030204" pitchFamily="34" charset="0"/>
              </a:rPr>
              <a:t>2+</a:t>
            </a:r>
            <a:r>
              <a:rPr lang="en-US" sz="2600" b="1" i="0" dirty="0">
                <a:solidFill>
                  <a:schemeClr val="tx2"/>
                </a:solidFill>
                <a:latin typeface="Calibri" panose="020F0502020204030204" pitchFamily="34" charset="0"/>
              </a:rPr>
              <a:t> channels. </a:t>
            </a:r>
          </a:p>
          <a:p>
            <a:pPr>
              <a:defRPr/>
            </a:pPr>
            <a:r>
              <a:rPr lang="en-US" sz="2600" b="1" i="0" dirty="0">
                <a:solidFill>
                  <a:schemeClr val="tx2"/>
                </a:solidFill>
                <a:latin typeface="Calibri" panose="020F0502020204030204" pitchFamily="34" charset="0"/>
              </a:rPr>
              <a:t>	→ opening of potassium channels in the cell </a:t>
            </a:r>
            <a:r>
              <a:rPr lang="en-US" sz="2600" b="1" i="0" dirty="0" smtClean="0">
                <a:solidFill>
                  <a:schemeClr val="tx2"/>
                </a:solidFill>
                <a:latin typeface="Calibri" panose="020F0502020204030204" pitchFamily="34" charset="0"/>
              </a:rPr>
              <a:t>membrane → </a:t>
            </a:r>
            <a:r>
              <a:rPr lang="en-US" sz="2600" b="1" i="0" dirty="0" err="1">
                <a:solidFill>
                  <a:schemeClr val="tx2"/>
                </a:solidFill>
                <a:latin typeface="Calibri" panose="020F0502020204030204" pitchFamily="34" charset="0"/>
              </a:rPr>
              <a:t>hyperpolarises</a:t>
            </a:r>
            <a:r>
              <a:rPr lang="en-US" sz="2600" b="1" i="0" dirty="0">
                <a:solidFill>
                  <a:schemeClr val="tx2"/>
                </a:solidFill>
                <a:latin typeface="Calibri" panose="020F0502020204030204" pitchFamily="34" charset="0"/>
              </a:rPr>
              <a:t> the cell and makes it more difficult to 	initiate an action potential.</a:t>
            </a:r>
            <a:r>
              <a:rPr lang="en-US" sz="2600" b="1" i="0" dirty="0">
                <a:solidFill>
                  <a:srgbClr val="00FFFF"/>
                </a:solidFill>
                <a:latin typeface="Calibri" panose="020F0502020204030204" pitchFamily="34" charset="0"/>
              </a:rPr>
              <a:t> </a:t>
            </a:r>
          </a:p>
          <a:p>
            <a:pPr>
              <a:defRPr/>
            </a:pPr>
            <a:endParaRPr lang="en-GB" sz="2600" b="1" i="0" dirty="0">
              <a:solidFill>
                <a:srgbClr val="00FFFF"/>
              </a:solidFill>
              <a:latin typeface="Calibri" panose="020F0502020204030204" pitchFamily="34" charset="0"/>
            </a:endParaRPr>
          </a:p>
          <a:p>
            <a:pPr>
              <a:defRPr/>
            </a:pPr>
            <a:r>
              <a:rPr lang="en-GB" sz="2600" b="1" i="0" dirty="0">
                <a:solidFill>
                  <a:srgbClr val="FF9999"/>
                </a:solidFill>
                <a:latin typeface="Calibri" panose="020F0502020204030204" pitchFamily="34" charset="0"/>
              </a:rPr>
              <a:t>The net effect is: →</a:t>
            </a:r>
            <a:r>
              <a:rPr lang="en-GB" sz="2600" b="1" dirty="0">
                <a:solidFill>
                  <a:srgbClr val="FF9999"/>
                </a:solidFill>
                <a:latin typeface="Calibri" panose="020F0502020204030204" pitchFamily="34" charset="0"/>
              </a:rPr>
              <a:t> </a:t>
            </a:r>
            <a:r>
              <a:rPr lang="en-GB" sz="2600" b="1" i="0" dirty="0">
                <a:solidFill>
                  <a:srgbClr val="FF9999"/>
                </a:solidFill>
                <a:latin typeface="Calibri" panose="020F0502020204030204" pitchFamily="34" charset="0"/>
              </a:rPr>
              <a:t>slower drift to threshold →</a:t>
            </a:r>
            <a:r>
              <a:rPr lang="en-GB" sz="2600" b="1" dirty="0">
                <a:solidFill>
                  <a:srgbClr val="FF9999"/>
                </a:solidFill>
                <a:latin typeface="Calibri" panose="020F0502020204030204" pitchFamily="34" charset="0"/>
              </a:rPr>
              <a:t> </a:t>
            </a:r>
            <a:r>
              <a:rPr lang="en-GB" sz="2600" b="1" i="0" dirty="0">
                <a:solidFill>
                  <a:srgbClr val="FF9999"/>
                </a:solidFill>
                <a:latin typeface="Calibri" panose="020F0502020204030204" pitchFamily="34" charset="0"/>
              </a:rPr>
              <a:t>lesser frequency of action potential</a:t>
            </a:r>
            <a:r>
              <a:rPr lang="en-GB" sz="2600" b="1" dirty="0">
                <a:solidFill>
                  <a:srgbClr val="FF9999"/>
                </a:solidFill>
                <a:latin typeface="Calibri" panose="020F0502020204030204" pitchFamily="34" charset="0"/>
              </a:rPr>
              <a:t> </a:t>
            </a:r>
            <a:r>
              <a:rPr lang="en-GB" sz="2600" b="1" i="0" dirty="0">
                <a:solidFill>
                  <a:srgbClr val="FF9999"/>
                </a:solidFill>
                <a:latin typeface="Calibri" panose="020F0502020204030204" pitchFamily="34" charset="0"/>
              </a:rPr>
              <a:t>→</a:t>
            </a:r>
            <a:r>
              <a:rPr lang="en-GB" sz="2600" b="1" dirty="0">
                <a:solidFill>
                  <a:srgbClr val="FF9999"/>
                </a:solidFill>
                <a:latin typeface="Calibri" panose="020F0502020204030204" pitchFamily="34" charset="0"/>
              </a:rPr>
              <a:t> </a:t>
            </a:r>
            <a:r>
              <a:rPr lang="en-GB" sz="2600" b="1" i="0" dirty="0">
                <a:solidFill>
                  <a:srgbClr val="FF9999"/>
                </a:solidFill>
                <a:latin typeface="Calibri" panose="020F0502020204030204" pitchFamily="34" charset="0"/>
              </a:rPr>
              <a:t>decrease the heart rate.</a:t>
            </a:r>
          </a:p>
        </p:txBody>
      </p:sp>
      <p:sp>
        <p:nvSpPr>
          <p:cNvPr id="4" name="Rectangle 2"/>
          <p:cNvSpPr>
            <a:spLocks noChangeArrowheads="1"/>
          </p:cNvSpPr>
          <p:nvPr/>
        </p:nvSpPr>
        <p:spPr bwMode="auto">
          <a:xfrm>
            <a:off x="0" y="381000"/>
            <a:ext cx="10287000" cy="1219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Mechanism of autonomic control</a:t>
            </a:r>
            <a:br>
              <a:rPr lang="en-GB" sz="4400" b="1" i="0" dirty="0">
                <a:solidFill>
                  <a:schemeClr val="tx2"/>
                </a:solidFill>
                <a:latin typeface="Calibri" panose="020F0502020204030204" pitchFamily="34" charset="0"/>
              </a:rPr>
            </a:br>
            <a:r>
              <a:rPr lang="en-GB" sz="4400" b="1" i="0" dirty="0">
                <a:solidFill>
                  <a:schemeClr val="tx2"/>
                </a:solidFill>
                <a:latin typeface="Calibri" panose="020F0502020204030204" pitchFamily="34" charset="0"/>
              </a:rPr>
              <a:t> of Heart rate</a:t>
            </a:r>
            <a:endParaRPr lang="en-GB" sz="4400" i="0" dirty="0">
              <a:solidFill>
                <a:schemeClr val="tx2"/>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0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00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00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0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005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005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0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8498" name="Rectangle 2"/>
          <p:cNvSpPr>
            <a:spLocks noChangeArrowheads="1"/>
          </p:cNvSpPr>
          <p:nvPr/>
        </p:nvSpPr>
        <p:spPr bwMode="auto">
          <a:xfrm>
            <a:off x="0" y="152400"/>
            <a:ext cx="10287000" cy="1447800"/>
          </a:xfrm>
          <a:prstGeom prst="rect">
            <a:avLst/>
          </a:prstGeom>
          <a:noFill/>
          <a:ln w="9525">
            <a:noFill/>
            <a:miter lim="800000"/>
            <a:headEnd/>
            <a:tailEnd/>
          </a:ln>
          <a:effectLst/>
        </p:spPr>
        <p:txBody>
          <a:bodyPr anchor="ctr"/>
          <a:lstStyle/>
          <a:p>
            <a:pPr algn="ctr">
              <a:defRPr/>
            </a:pPr>
            <a:r>
              <a:rPr lang="en-GB" sz="3600" b="1" i="0" dirty="0">
                <a:solidFill>
                  <a:schemeClr val="tx2"/>
                </a:solidFill>
                <a:latin typeface="Calibri" panose="020F0502020204030204" pitchFamily="34" charset="0"/>
              </a:rPr>
              <a:t>What is the influence of heart rate </a:t>
            </a:r>
            <a:br>
              <a:rPr lang="en-GB" sz="3600" b="1" i="0" dirty="0">
                <a:solidFill>
                  <a:schemeClr val="tx2"/>
                </a:solidFill>
                <a:latin typeface="Calibri" panose="020F0502020204030204" pitchFamily="34" charset="0"/>
              </a:rPr>
            </a:br>
            <a:r>
              <a:rPr lang="en-GB" sz="3600" b="1" i="0" dirty="0">
                <a:solidFill>
                  <a:schemeClr val="tx2"/>
                </a:solidFill>
                <a:latin typeface="Calibri" panose="020F0502020204030204" pitchFamily="34" charset="0"/>
              </a:rPr>
              <a:t>on myocardial contractility?</a:t>
            </a:r>
            <a:br>
              <a:rPr lang="en-GB" sz="3600" b="1" i="0" dirty="0">
                <a:solidFill>
                  <a:schemeClr val="tx2"/>
                </a:solidFill>
                <a:latin typeface="Calibri" panose="020F0502020204030204" pitchFamily="34" charset="0"/>
              </a:rPr>
            </a:br>
            <a:r>
              <a:rPr lang="en-GB" sz="3600" b="1" i="0" dirty="0">
                <a:solidFill>
                  <a:srgbClr val="FF0000"/>
                </a:solidFill>
                <a:latin typeface="Calibri" panose="020F0502020204030204" pitchFamily="34" charset="0"/>
              </a:rPr>
              <a:t>Frequency-force relationship</a:t>
            </a:r>
            <a:endParaRPr lang="en-GB" sz="3600" i="0" dirty="0">
              <a:solidFill>
                <a:srgbClr val="FF0000"/>
              </a:solidFill>
              <a:latin typeface="Calibri" panose="020F0502020204030204" pitchFamily="34" charset="0"/>
            </a:endParaRPr>
          </a:p>
        </p:txBody>
      </p:sp>
      <p:sp>
        <p:nvSpPr>
          <p:cNvPr id="26627" name="Text Box 3"/>
          <p:cNvSpPr txBox="1">
            <a:spLocks noChangeArrowheads="1"/>
          </p:cNvSpPr>
          <p:nvPr/>
        </p:nvSpPr>
        <p:spPr bwMode="auto">
          <a:xfrm>
            <a:off x="667938" y="2513013"/>
            <a:ext cx="1553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anose="020F0502020204030204" pitchFamily="34" charset="0"/>
              </a:rPr>
              <a:t>Normal</a:t>
            </a:r>
          </a:p>
          <a:p>
            <a:pPr algn="ctr"/>
            <a:r>
              <a:rPr lang="en-US" altLang="en-US" sz="2400" b="1" i="0">
                <a:latin typeface="Calibri" panose="020F0502020204030204" pitchFamily="34" charset="0"/>
              </a:rPr>
              <a:t>Heart Rate</a:t>
            </a:r>
          </a:p>
        </p:txBody>
      </p:sp>
      <p:sp>
        <p:nvSpPr>
          <p:cNvPr id="26628" name="Line 4"/>
          <p:cNvSpPr>
            <a:spLocks noChangeShapeType="1"/>
          </p:cNvSpPr>
          <p:nvPr/>
        </p:nvSpPr>
        <p:spPr bwMode="auto">
          <a:xfrm>
            <a:off x="2152650" y="35814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29" name="Line 5"/>
          <p:cNvSpPr>
            <a:spLocks noChangeShapeType="1"/>
          </p:cNvSpPr>
          <p:nvPr/>
        </p:nvSpPr>
        <p:spPr bwMode="auto">
          <a:xfrm>
            <a:off x="6038850" y="35814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0" name="Line 6"/>
          <p:cNvSpPr>
            <a:spLocks noChangeShapeType="1"/>
          </p:cNvSpPr>
          <p:nvPr/>
        </p:nvSpPr>
        <p:spPr bwMode="auto">
          <a:xfrm flipV="1">
            <a:off x="2533650" y="18288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1" name="Line 7"/>
          <p:cNvSpPr>
            <a:spLocks noChangeShapeType="1"/>
          </p:cNvSpPr>
          <p:nvPr/>
        </p:nvSpPr>
        <p:spPr bwMode="auto">
          <a:xfrm flipV="1">
            <a:off x="6419850" y="18288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2" name="Arc 8"/>
          <p:cNvSpPr>
            <a:spLocks/>
          </p:cNvSpPr>
          <p:nvPr/>
        </p:nvSpPr>
        <p:spPr bwMode="auto">
          <a:xfrm flipH="1" flipV="1">
            <a:off x="2533650" y="18288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3" name="Arc 9"/>
          <p:cNvSpPr>
            <a:spLocks/>
          </p:cNvSpPr>
          <p:nvPr/>
        </p:nvSpPr>
        <p:spPr bwMode="auto">
          <a:xfrm flipH="1" flipV="1">
            <a:off x="6419850" y="18288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4" name="Arc 10"/>
          <p:cNvSpPr>
            <a:spLocks/>
          </p:cNvSpPr>
          <p:nvPr/>
        </p:nvSpPr>
        <p:spPr bwMode="auto">
          <a:xfrm rot="10800000" flipH="1" flipV="1">
            <a:off x="7181850" y="21336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5" name="Arc 11"/>
          <p:cNvSpPr>
            <a:spLocks/>
          </p:cNvSpPr>
          <p:nvPr/>
        </p:nvSpPr>
        <p:spPr bwMode="auto">
          <a:xfrm rot="10800000" flipH="1" flipV="1">
            <a:off x="3295650" y="2133600"/>
            <a:ext cx="762000" cy="304800"/>
          </a:xfrm>
          <a:custGeom>
            <a:avLst/>
            <a:gdLst>
              <a:gd name="T0" fmla="*/ 0 w 21600"/>
              <a:gd name="T1" fmla="*/ 0 h 21600"/>
              <a:gd name="T2" fmla="*/ 26881666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36" name="Line 12"/>
          <p:cNvSpPr>
            <a:spLocks noChangeShapeType="1"/>
          </p:cNvSpPr>
          <p:nvPr/>
        </p:nvSpPr>
        <p:spPr bwMode="auto">
          <a:xfrm>
            <a:off x="4057650" y="23622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7" name="Line 13"/>
          <p:cNvSpPr>
            <a:spLocks noChangeShapeType="1"/>
          </p:cNvSpPr>
          <p:nvPr/>
        </p:nvSpPr>
        <p:spPr bwMode="auto">
          <a:xfrm>
            <a:off x="7943850" y="23622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8" name="Line 14"/>
          <p:cNvSpPr>
            <a:spLocks noChangeShapeType="1"/>
          </p:cNvSpPr>
          <p:nvPr/>
        </p:nvSpPr>
        <p:spPr bwMode="auto">
          <a:xfrm>
            <a:off x="4133850" y="3581400"/>
            <a:ext cx="2209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39" name="Line 15"/>
          <p:cNvSpPr>
            <a:spLocks noChangeShapeType="1"/>
          </p:cNvSpPr>
          <p:nvPr/>
        </p:nvSpPr>
        <p:spPr bwMode="auto">
          <a:xfrm>
            <a:off x="8020050" y="35814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0" name="Line 16"/>
          <p:cNvSpPr>
            <a:spLocks noChangeShapeType="1"/>
          </p:cNvSpPr>
          <p:nvPr/>
        </p:nvSpPr>
        <p:spPr bwMode="auto">
          <a:xfrm>
            <a:off x="3219450" y="19050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1" name="Text Box 17"/>
          <p:cNvSpPr txBox="1">
            <a:spLocks noChangeArrowheads="1"/>
          </p:cNvSpPr>
          <p:nvPr/>
        </p:nvSpPr>
        <p:spPr bwMode="auto">
          <a:xfrm>
            <a:off x="2914650" y="2401888"/>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42" name="Line 18"/>
          <p:cNvSpPr>
            <a:spLocks noChangeShapeType="1"/>
          </p:cNvSpPr>
          <p:nvPr/>
        </p:nvSpPr>
        <p:spPr bwMode="auto">
          <a:xfrm>
            <a:off x="7181850" y="19050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3" name="Text Box 19"/>
          <p:cNvSpPr txBox="1">
            <a:spLocks noChangeArrowheads="1"/>
          </p:cNvSpPr>
          <p:nvPr/>
        </p:nvSpPr>
        <p:spPr bwMode="auto">
          <a:xfrm>
            <a:off x="6800850" y="23606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44" name="Text Box 20"/>
          <p:cNvSpPr txBox="1">
            <a:spLocks noChangeArrowheads="1"/>
          </p:cNvSpPr>
          <p:nvPr/>
        </p:nvSpPr>
        <p:spPr bwMode="auto">
          <a:xfrm>
            <a:off x="575863" y="4230688"/>
            <a:ext cx="1553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anose="020F0502020204030204" pitchFamily="34" charset="0"/>
              </a:rPr>
              <a:t>Fast</a:t>
            </a:r>
          </a:p>
          <a:p>
            <a:pPr algn="ctr"/>
            <a:r>
              <a:rPr lang="en-US" altLang="en-US" sz="2400" b="1" i="0">
                <a:latin typeface="Calibri" panose="020F0502020204030204" pitchFamily="34" charset="0"/>
              </a:rPr>
              <a:t>Heart Rate</a:t>
            </a:r>
          </a:p>
        </p:txBody>
      </p:sp>
      <p:sp>
        <p:nvSpPr>
          <p:cNvPr id="26645" name="Line 21"/>
          <p:cNvSpPr>
            <a:spLocks noChangeShapeType="1"/>
          </p:cNvSpPr>
          <p:nvPr/>
        </p:nvSpPr>
        <p:spPr bwMode="auto">
          <a:xfrm>
            <a:off x="2152650" y="57912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6" name="Line 22"/>
          <p:cNvSpPr>
            <a:spLocks noChangeShapeType="1"/>
          </p:cNvSpPr>
          <p:nvPr/>
        </p:nvSpPr>
        <p:spPr bwMode="auto">
          <a:xfrm flipV="1">
            <a:off x="2533650" y="40386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47" name="Arc 23"/>
          <p:cNvSpPr>
            <a:spLocks/>
          </p:cNvSpPr>
          <p:nvPr/>
        </p:nvSpPr>
        <p:spPr bwMode="auto">
          <a:xfrm flipH="1" flipV="1">
            <a:off x="2533650" y="40386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8" name="Arc 24"/>
          <p:cNvSpPr>
            <a:spLocks/>
          </p:cNvSpPr>
          <p:nvPr/>
        </p:nvSpPr>
        <p:spPr bwMode="auto">
          <a:xfrm rot="10800000" flipH="1" flipV="1">
            <a:off x="2990850" y="43434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49" name="Line 25"/>
          <p:cNvSpPr>
            <a:spLocks noChangeShapeType="1"/>
          </p:cNvSpPr>
          <p:nvPr/>
        </p:nvSpPr>
        <p:spPr bwMode="auto">
          <a:xfrm>
            <a:off x="3524250" y="45720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0" name="Line 26"/>
          <p:cNvSpPr>
            <a:spLocks noChangeShapeType="1"/>
          </p:cNvSpPr>
          <p:nvPr/>
        </p:nvSpPr>
        <p:spPr bwMode="auto">
          <a:xfrm>
            <a:off x="3600450" y="57912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1" name="Line 27"/>
          <p:cNvSpPr>
            <a:spLocks noChangeShapeType="1"/>
          </p:cNvSpPr>
          <p:nvPr/>
        </p:nvSpPr>
        <p:spPr bwMode="auto">
          <a:xfrm>
            <a:off x="2990850" y="4114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2" name="Line 28"/>
          <p:cNvSpPr>
            <a:spLocks noChangeShapeType="1"/>
          </p:cNvSpPr>
          <p:nvPr/>
        </p:nvSpPr>
        <p:spPr bwMode="auto">
          <a:xfrm flipV="1">
            <a:off x="4362450" y="40386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3" name="Arc 29"/>
          <p:cNvSpPr>
            <a:spLocks/>
          </p:cNvSpPr>
          <p:nvPr/>
        </p:nvSpPr>
        <p:spPr bwMode="auto">
          <a:xfrm flipH="1" flipV="1">
            <a:off x="4362450" y="40386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4" name="Arc 30"/>
          <p:cNvSpPr>
            <a:spLocks/>
          </p:cNvSpPr>
          <p:nvPr/>
        </p:nvSpPr>
        <p:spPr bwMode="auto">
          <a:xfrm rot="10800000" flipH="1" flipV="1">
            <a:off x="4819650" y="43434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5" name="Line 31"/>
          <p:cNvSpPr>
            <a:spLocks noChangeShapeType="1"/>
          </p:cNvSpPr>
          <p:nvPr/>
        </p:nvSpPr>
        <p:spPr bwMode="auto">
          <a:xfrm>
            <a:off x="5353050" y="45720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6" name="Line 32"/>
          <p:cNvSpPr>
            <a:spLocks noChangeShapeType="1"/>
          </p:cNvSpPr>
          <p:nvPr/>
        </p:nvSpPr>
        <p:spPr bwMode="auto">
          <a:xfrm>
            <a:off x="5429250" y="57912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7" name="Line 33"/>
          <p:cNvSpPr>
            <a:spLocks noChangeShapeType="1"/>
          </p:cNvSpPr>
          <p:nvPr/>
        </p:nvSpPr>
        <p:spPr bwMode="auto">
          <a:xfrm flipV="1">
            <a:off x="6191250" y="40386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58" name="Arc 34"/>
          <p:cNvSpPr>
            <a:spLocks/>
          </p:cNvSpPr>
          <p:nvPr/>
        </p:nvSpPr>
        <p:spPr bwMode="auto">
          <a:xfrm flipH="1" flipV="1">
            <a:off x="6191250" y="39624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59" name="Arc 35"/>
          <p:cNvSpPr>
            <a:spLocks/>
          </p:cNvSpPr>
          <p:nvPr/>
        </p:nvSpPr>
        <p:spPr bwMode="auto">
          <a:xfrm rot="10800000" flipH="1" flipV="1">
            <a:off x="6648450" y="4267200"/>
            <a:ext cx="533400" cy="228600"/>
          </a:xfrm>
          <a:custGeom>
            <a:avLst/>
            <a:gdLst>
              <a:gd name="T0" fmla="*/ 0 w 21600"/>
              <a:gd name="T1" fmla="*/ 0 h 21600"/>
              <a:gd name="T2" fmla="*/ 13172018 w 21600"/>
              <a:gd name="T3" fmla="*/ 2419350 h 21600"/>
              <a:gd name="T4" fmla="*/ 0 w 21600"/>
              <a:gd name="T5" fmla="*/ 2419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0" name="Line 36"/>
          <p:cNvSpPr>
            <a:spLocks noChangeShapeType="1"/>
          </p:cNvSpPr>
          <p:nvPr/>
        </p:nvSpPr>
        <p:spPr bwMode="auto">
          <a:xfrm>
            <a:off x="7181850" y="4495800"/>
            <a:ext cx="76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1" name="Line 37"/>
          <p:cNvSpPr>
            <a:spLocks noChangeShapeType="1"/>
          </p:cNvSpPr>
          <p:nvPr/>
        </p:nvSpPr>
        <p:spPr bwMode="auto">
          <a:xfrm>
            <a:off x="7258050" y="57150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2" name="Line 38"/>
          <p:cNvSpPr>
            <a:spLocks noChangeShapeType="1"/>
          </p:cNvSpPr>
          <p:nvPr/>
        </p:nvSpPr>
        <p:spPr bwMode="auto">
          <a:xfrm flipV="1">
            <a:off x="8020050" y="3962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3" name="Arc 39"/>
          <p:cNvSpPr>
            <a:spLocks/>
          </p:cNvSpPr>
          <p:nvPr/>
        </p:nvSpPr>
        <p:spPr bwMode="auto">
          <a:xfrm flipH="1" flipV="1">
            <a:off x="8020050" y="3962400"/>
            <a:ext cx="457200" cy="304800"/>
          </a:xfrm>
          <a:custGeom>
            <a:avLst/>
            <a:gdLst>
              <a:gd name="T0" fmla="*/ 0 w 21600"/>
              <a:gd name="T1" fmla="*/ 0 h 21600"/>
              <a:gd name="T2" fmla="*/ 9677399 w 21600"/>
              <a:gd name="T3" fmla="*/ 4301067 h 21600"/>
              <a:gd name="T4" fmla="*/ 0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4" name="Arc 40"/>
          <p:cNvSpPr>
            <a:spLocks/>
          </p:cNvSpPr>
          <p:nvPr/>
        </p:nvSpPr>
        <p:spPr bwMode="auto">
          <a:xfrm rot="10800000" flipH="1" flipV="1">
            <a:off x="8477250" y="4267200"/>
            <a:ext cx="261938" cy="228600"/>
          </a:xfrm>
          <a:custGeom>
            <a:avLst/>
            <a:gdLst>
              <a:gd name="T0" fmla="*/ 0 w 10632"/>
              <a:gd name="T1" fmla="*/ 0 h 21600"/>
              <a:gd name="T2" fmla="*/ 6453302 w 10632"/>
              <a:gd name="T3" fmla="*/ 313394 h 21600"/>
              <a:gd name="T4" fmla="*/ 0 w 10632"/>
              <a:gd name="T5" fmla="*/ 2419350 h 21600"/>
              <a:gd name="T6" fmla="*/ 0 60000 65536"/>
              <a:gd name="T7" fmla="*/ 0 60000 65536"/>
              <a:gd name="T8" fmla="*/ 0 60000 65536"/>
              <a:gd name="T9" fmla="*/ 0 w 10632"/>
              <a:gd name="T10" fmla="*/ 0 h 21600"/>
              <a:gd name="T11" fmla="*/ 10632 w 10632"/>
              <a:gd name="T12" fmla="*/ 21600 h 21600"/>
            </a:gdLst>
            <a:ahLst/>
            <a:cxnLst>
              <a:cxn ang="T6">
                <a:pos x="T0" y="T1"/>
              </a:cxn>
              <a:cxn ang="T7">
                <a:pos x="T2" y="T3"/>
              </a:cxn>
              <a:cxn ang="T8">
                <a:pos x="T4" y="T5"/>
              </a:cxn>
            </a:cxnLst>
            <a:rect l="T9" t="T10" r="T11" b="T12"/>
            <a:pathLst>
              <a:path w="10632" h="21600" fill="none" extrusionOk="0">
                <a:moveTo>
                  <a:pt x="-1" y="0"/>
                </a:moveTo>
                <a:cubicBezTo>
                  <a:pt x="3726" y="0"/>
                  <a:pt x="7388" y="963"/>
                  <a:pt x="10632" y="2797"/>
                </a:cubicBezTo>
              </a:path>
              <a:path w="10632" h="21600" stroke="0" extrusionOk="0">
                <a:moveTo>
                  <a:pt x="-1" y="0"/>
                </a:moveTo>
                <a:cubicBezTo>
                  <a:pt x="3726" y="0"/>
                  <a:pt x="7388" y="963"/>
                  <a:pt x="10632" y="2797"/>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anose="020F0502020204030204" pitchFamily="34" charset="0"/>
            </a:endParaRPr>
          </a:p>
        </p:txBody>
      </p:sp>
      <p:sp>
        <p:nvSpPr>
          <p:cNvPr id="26665" name="Text Box 41"/>
          <p:cNvSpPr txBox="1">
            <a:spLocks noChangeArrowheads="1"/>
          </p:cNvSpPr>
          <p:nvPr/>
        </p:nvSpPr>
        <p:spPr bwMode="auto">
          <a:xfrm>
            <a:off x="2609850" y="45704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66" name="Line 42"/>
          <p:cNvSpPr>
            <a:spLocks noChangeShapeType="1"/>
          </p:cNvSpPr>
          <p:nvPr/>
        </p:nvSpPr>
        <p:spPr bwMode="auto">
          <a:xfrm>
            <a:off x="4819650" y="4114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7" name="Line 43"/>
          <p:cNvSpPr>
            <a:spLocks noChangeShapeType="1"/>
          </p:cNvSpPr>
          <p:nvPr/>
        </p:nvSpPr>
        <p:spPr bwMode="auto">
          <a:xfrm>
            <a:off x="6648450" y="4038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8" name="Line 44"/>
          <p:cNvSpPr>
            <a:spLocks noChangeShapeType="1"/>
          </p:cNvSpPr>
          <p:nvPr/>
        </p:nvSpPr>
        <p:spPr bwMode="auto">
          <a:xfrm>
            <a:off x="8477250" y="4038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6669" name="Text Box 45"/>
          <p:cNvSpPr txBox="1">
            <a:spLocks noChangeArrowheads="1"/>
          </p:cNvSpPr>
          <p:nvPr/>
        </p:nvSpPr>
        <p:spPr bwMode="auto">
          <a:xfrm>
            <a:off x="4438650" y="45704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70" name="Text Box 46"/>
          <p:cNvSpPr txBox="1">
            <a:spLocks noChangeArrowheads="1"/>
          </p:cNvSpPr>
          <p:nvPr/>
        </p:nvSpPr>
        <p:spPr bwMode="auto">
          <a:xfrm>
            <a:off x="6267450" y="44942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6671" name="Text Box 47"/>
          <p:cNvSpPr txBox="1">
            <a:spLocks noChangeArrowheads="1"/>
          </p:cNvSpPr>
          <p:nvPr/>
        </p:nvSpPr>
        <p:spPr bwMode="auto">
          <a:xfrm>
            <a:off x="8096250" y="4570413"/>
            <a:ext cx="708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rPr>
              <a:t>Ca</a:t>
            </a:r>
            <a:r>
              <a:rPr lang="en-US" altLang="en-US" sz="2400" b="1" i="0" baseline="30000">
                <a:latin typeface="Calibri" panose="020F0502020204030204" pitchFamily="34" charset="0"/>
              </a:rPr>
              <a:t>++</a:t>
            </a:r>
            <a:endParaRPr lang="en-US" altLang="en-US" sz="2400" b="1" i="0">
              <a:latin typeface="Calibri" panose="020F0502020204030204" pitchFamily="34" charset="0"/>
            </a:endParaRPr>
          </a:p>
        </p:txBody>
      </p:sp>
      <p:sp>
        <p:nvSpPr>
          <p:cNvPr id="2538544" name="Rectangle 48"/>
          <p:cNvSpPr>
            <a:spLocks noChangeArrowheads="1"/>
          </p:cNvSpPr>
          <p:nvPr/>
        </p:nvSpPr>
        <p:spPr bwMode="auto">
          <a:xfrm>
            <a:off x="1104900" y="6096000"/>
            <a:ext cx="8153400" cy="533400"/>
          </a:xfrm>
          <a:prstGeom prst="rect">
            <a:avLst/>
          </a:prstGeom>
          <a:noFill/>
          <a:ln w="9525">
            <a:noFill/>
            <a:miter lim="800000"/>
            <a:headEnd/>
            <a:tailEnd/>
          </a:ln>
          <a:effectLst/>
        </p:spPr>
        <p:txBody>
          <a:bodyPr/>
          <a:lstStyle/>
          <a:p>
            <a:pPr marL="342900" indent="-342900" algn="ctr">
              <a:spcBef>
                <a:spcPct val="20000"/>
              </a:spcBef>
              <a:buClr>
                <a:schemeClr val="tx2"/>
              </a:buClr>
              <a:buSzPct val="75000"/>
              <a:buFont typeface="Wingdings" pitchFamily="2" charset="2"/>
              <a:buNone/>
              <a:defRPr/>
            </a:pPr>
            <a:r>
              <a:rPr lang="en-GB" sz="2500" b="1" i="0" dirty="0">
                <a:solidFill>
                  <a:srgbClr val="FFFF00"/>
                </a:solidFill>
                <a:latin typeface="Calibri" panose="020F0502020204030204" pitchFamily="34" charset="0"/>
              </a:rPr>
              <a:t>Increasing heart rate increases contractility.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6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6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6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66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666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66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66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67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538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26629" grpId="0" animBg="1"/>
      <p:bldP spid="26630" grpId="0" animBg="1"/>
      <p:bldP spid="26631"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p:bldP spid="26642" grpId="0" animBg="1"/>
      <p:bldP spid="26643" grpId="0"/>
      <p:bldP spid="26644" grpId="0"/>
      <p:bldP spid="26645" grpId="0" animBg="1"/>
      <p:bldP spid="26646" grpId="0" animBg="1"/>
      <p:bldP spid="26647" grpId="0" animBg="1"/>
      <p:bldP spid="26648" grpId="0" animBg="1"/>
      <p:bldP spid="26649" grpId="0" animBg="1"/>
      <p:bldP spid="26650" grpId="0" animBg="1"/>
      <p:bldP spid="26651" grpId="0" animBg="1"/>
      <p:bldP spid="26652" grpId="0" animBg="1"/>
      <p:bldP spid="26653" grpId="0" animBg="1"/>
      <p:bldP spid="26654" grpId="0" animBg="1"/>
      <p:bldP spid="26655" grpId="0" animBg="1"/>
      <p:bldP spid="26656" grpId="0" animBg="1"/>
      <p:bldP spid="26657" grpId="0" animBg="1"/>
      <p:bldP spid="26658" grpId="0" animBg="1"/>
      <p:bldP spid="26659" grpId="0" animBg="1"/>
      <p:bldP spid="26660" grpId="0" animBg="1"/>
      <p:bldP spid="26661" grpId="0" animBg="1"/>
      <p:bldP spid="26662" grpId="0" animBg="1"/>
      <p:bldP spid="26663" grpId="0" animBg="1"/>
      <p:bldP spid="26664" grpId="0" animBg="1"/>
      <p:bldP spid="26665" grpId="0"/>
      <p:bldP spid="26666" grpId="0" animBg="1"/>
      <p:bldP spid="26667" grpId="0" animBg="1"/>
      <p:bldP spid="26668" grpId="0" animBg="1"/>
      <p:bldP spid="26669" grpId="0"/>
      <p:bldP spid="26670" grpId="0"/>
      <p:bldP spid="26671" grpId="0"/>
      <p:bldP spid="253854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66700" y="1058863"/>
            <a:ext cx="9677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3"/>
              </a:buBlip>
            </a:pPr>
            <a:r>
              <a:rPr lang="en-GB" altLang="en-US" sz="2500" b="1" i="0" dirty="0">
                <a:solidFill>
                  <a:srgbClr val="00FFFF"/>
                </a:solidFill>
                <a:latin typeface="Calibri" panose="020F0502020204030204" pitchFamily="34" charset="0"/>
              </a:rPr>
              <a:t> The force of contraction of the cardiac muscle is increased when it is more frequently stimulated.</a:t>
            </a:r>
          </a:p>
          <a:p>
            <a:pPr>
              <a:buFontTx/>
              <a:buBlip>
                <a:blip r:embed="rId3"/>
              </a:buBlip>
            </a:pPr>
            <a:endParaRPr lang="en-GB" altLang="en-US" sz="2500" b="1" i="0" dirty="0">
              <a:solidFill>
                <a:srgbClr val="00FFFF"/>
              </a:solidFill>
              <a:latin typeface="Calibri" panose="020F0502020204030204" pitchFamily="34" charset="0"/>
            </a:endParaRPr>
          </a:p>
          <a:p>
            <a:pPr>
              <a:buFontTx/>
              <a:buBlip>
                <a:blip r:embed="rId3"/>
              </a:buBlip>
            </a:pPr>
            <a:r>
              <a:rPr lang="en-GB" altLang="en-US" sz="2500" b="1" i="0" dirty="0">
                <a:solidFill>
                  <a:srgbClr val="00FFFF"/>
                </a:solidFill>
                <a:latin typeface="Calibri" panose="020F0502020204030204" pitchFamily="34" charset="0"/>
              </a:rPr>
              <a:t> </a:t>
            </a:r>
            <a:r>
              <a:rPr lang="en-GB" altLang="en-US" sz="2500" b="1" i="0" dirty="0">
                <a:solidFill>
                  <a:schemeClr val="accent2"/>
                </a:solidFill>
                <a:latin typeface="Calibri" panose="020F0502020204030204" pitchFamily="34" charset="0"/>
              </a:rPr>
              <a:t>This frequency dependency of force generation in the heart is probably due to accumulation of Ca</a:t>
            </a:r>
            <a:r>
              <a:rPr lang="en-GB" altLang="en-US" sz="2500" b="1" i="0" baseline="30000" dirty="0">
                <a:solidFill>
                  <a:schemeClr val="accent2"/>
                </a:solidFill>
                <a:latin typeface="Calibri" panose="020F0502020204030204" pitchFamily="34" charset="0"/>
              </a:rPr>
              <a:t>2+</a:t>
            </a:r>
            <a:r>
              <a:rPr lang="en-GB" altLang="en-US" sz="2500" b="1" i="0" dirty="0">
                <a:solidFill>
                  <a:schemeClr val="accent2"/>
                </a:solidFill>
                <a:latin typeface="Calibri" panose="020F0502020204030204" pitchFamily="34" charset="0"/>
              </a:rPr>
              <a:t> ions within the </a:t>
            </a:r>
            <a:r>
              <a:rPr lang="en-GB" altLang="en-US" sz="2500" b="1" i="0" dirty="0" err="1">
                <a:solidFill>
                  <a:schemeClr val="accent2"/>
                </a:solidFill>
                <a:latin typeface="Calibri" panose="020F0502020204030204" pitchFamily="34" charset="0"/>
              </a:rPr>
              <a:t>myocytes</a:t>
            </a:r>
            <a:r>
              <a:rPr lang="en-GB" altLang="en-US" sz="2500" b="1" i="0" dirty="0">
                <a:solidFill>
                  <a:schemeClr val="accent2"/>
                </a:solidFill>
                <a:latin typeface="Calibri" panose="020F0502020204030204" pitchFamily="34" charset="0"/>
              </a:rPr>
              <a:t> as a result of:</a:t>
            </a:r>
          </a:p>
          <a:p>
            <a:pPr lvl="2">
              <a:buFontTx/>
              <a:buBlip>
                <a:blip r:embed="rId3"/>
              </a:buBlip>
            </a:pPr>
            <a:r>
              <a:rPr lang="en-GB" altLang="en-US" sz="2500" b="1" i="0" dirty="0">
                <a:solidFill>
                  <a:srgbClr val="00FFFF"/>
                </a:solidFill>
                <a:latin typeface="Calibri" panose="020F0502020204030204" pitchFamily="34" charset="0"/>
              </a:rPr>
              <a:t> </a:t>
            </a:r>
            <a:r>
              <a:rPr lang="en-GB" altLang="en-US" sz="2500" b="1" i="0" dirty="0">
                <a:solidFill>
                  <a:schemeClr val="tx2"/>
                </a:solidFill>
                <a:latin typeface="Calibri" panose="020F0502020204030204" pitchFamily="34" charset="0"/>
              </a:rPr>
              <a:t>The increased in number of </a:t>
            </a:r>
            <a:r>
              <a:rPr lang="en-GB" altLang="en-US" sz="2500" b="1" i="0" dirty="0" err="1">
                <a:solidFill>
                  <a:schemeClr val="tx2"/>
                </a:solidFill>
                <a:latin typeface="Calibri" panose="020F0502020204030204" pitchFamily="34" charset="0"/>
              </a:rPr>
              <a:t>depolarizations</a:t>
            </a:r>
            <a:r>
              <a:rPr lang="en-GB" altLang="en-US" sz="2500" b="1" i="0" dirty="0">
                <a:solidFill>
                  <a:schemeClr val="tx2"/>
                </a:solidFill>
                <a:latin typeface="Calibri" panose="020F0502020204030204" pitchFamily="34" charset="0"/>
              </a:rPr>
              <a:t>/min → more frequent plateau phases → more Ca</a:t>
            </a:r>
            <a:r>
              <a:rPr lang="en-GB" altLang="en-US" sz="2500" b="1" i="0" baseline="30000" dirty="0">
                <a:solidFill>
                  <a:schemeClr val="tx2"/>
                </a:solidFill>
                <a:latin typeface="Calibri" panose="020F0502020204030204" pitchFamily="34" charset="0"/>
              </a:rPr>
              <a:t>2+</a:t>
            </a:r>
            <a:r>
              <a:rPr lang="en-GB" altLang="en-US" sz="2500" b="1" i="0" dirty="0">
                <a:solidFill>
                  <a:schemeClr val="tx2"/>
                </a:solidFill>
                <a:latin typeface="Calibri" panose="020F0502020204030204" pitchFamily="34" charset="0"/>
              </a:rPr>
              <a:t> entry.</a:t>
            </a:r>
          </a:p>
          <a:p>
            <a:pPr lvl="2">
              <a:buFontTx/>
              <a:buBlip>
                <a:blip r:embed="rId3"/>
              </a:buBlip>
            </a:pPr>
            <a:r>
              <a:rPr lang="en-GB" altLang="en-US" sz="2500" b="1" i="0" dirty="0">
                <a:solidFill>
                  <a:schemeClr val="tx2"/>
                </a:solidFill>
                <a:latin typeface="Calibri" panose="020F0502020204030204" pitchFamily="34" charset="0"/>
              </a:rPr>
              <a:t> The magnitude of Ca</a:t>
            </a:r>
            <a:r>
              <a:rPr lang="en-GB" altLang="en-US" sz="2500" b="1" i="0" baseline="30000" dirty="0">
                <a:solidFill>
                  <a:schemeClr val="tx2"/>
                </a:solidFill>
                <a:latin typeface="Calibri" panose="020F0502020204030204" pitchFamily="34" charset="0"/>
              </a:rPr>
              <a:t>2+</a:t>
            </a:r>
            <a:r>
              <a:rPr lang="en-GB" altLang="en-US" sz="2500" b="1" i="0" dirty="0">
                <a:solidFill>
                  <a:schemeClr val="tx2"/>
                </a:solidFill>
                <a:latin typeface="Calibri" panose="020F0502020204030204" pitchFamily="34" charset="0"/>
              </a:rPr>
              <a:t> current is also increased → increases the intracellular Ca</a:t>
            </a:r>
            <a:r>
              <a:rPr lang="en-GB" altLang="en-US" sz="2500" b="1" i="0" baseline="30000" dirty="0">
                <a:solidFill>
                  <a:schemeClr val="tx2"/>
                </a:solidFill>
                <a:latin typeface="Calibri" panose="020F0502020204030204" pitchFamily="34" charset="0"/>
              </a:rPr>
              <a:t>2+</a:t>
            </a:r>
            <a:r>
              <a:rPr lang="en-GB" altLang="en-US" sz="2500" b="1" i="0" dirty="0">
                <a:solidFill>
                  <a:schemeClr val="tx2"/>
                </a:solidFill>
                <a:latin typeface="Calibri" panose="020F0502020204030204" pitchFamily="34" charset="0"/>
              </a:rPr>
              <a:t> stores.</a:t>
            </a:r>
          </a:p>
          <a:p>
            <a:pPr lvl="2"/>
            <a:r>
              <a:rPr lang="en-GB" altLang="en-US" sz="2500" b="1" i="0" dirty="0">
                <a:solidFill>
                  <a:schemeClr val="tx2"/>
                </a:solidFill>
                <a:latin typeface="Calibri" panose="020F0502020204030204" pitchFamily="34" charset="0"/>
              </a:rPr>
              <a:t>	</a:t>
            </a:r>
            <a:r>
              <a:rPr lang="en-GB" altLang="en-US" sz="2500" b="1" i="0" dirty="0">
                <a:solidFill>
                  <a:srgbClr val="CCFF33"/>
                </a:solidFill>
                <a:latin typeface="Calibri" panose="020F0502020204030204" pitchFamily="34" charset="0"/>
              </a:rPr>
              <a:t>↓</a:t>
            </a:r>
          </a:p>
          <a:p>
            <a:pPr>
              <a:buFontTx/>
              <a:buBlip>
                <a:blip r:embed="rId3"/>
              </a:buBlip>
            </a:pPr>
            <a:r>
              <a:rPr lang="en-GB" altLang="en-US" sz="2500" b="1" i="0" dirty="0">
                <a:solidFill>
                  <a:srgbClr val="00FFFF"/>
                </a:solidFill>
                <a:latin typeface="Calibri" panose="020F0502020204030204" pitchFamily="34" charset="0"/>
              </a:rPr>
              <a:t> </a:t>
            </a:r>
            <a:r>
              <a:rPr lang="en-GB" altLang="en-US" sz="2500" b="1" i="0" dirty="0">
                <a:solidFill>
                  <a:srgbClr val="66FF33"/>
                </a:solidFill>
                <a:latin typeface="Calibri" panose="020F0502020204030204" pitchFamily="34" charset="0"/>
              </a:rPr>
              <a:t>Both effects enhance the release and uptake of Ca</a:t>
            </a:r>
            <a:r>
              <a:rPr lang="en-GB" altLang="en-US" sz="2500" b="1" i="0" baseline="30000" dirty="0">
                <a:solidFill>
                  <a:srgbClr val="66FF33"/>
                </a:solidFill>
                <a:latin typeface="Calibri" panose="020F0502020204030204" pitchFamily="34" charset="0"/>
              </a:rPr>
              <a:t>2+</a:t>
            </a:r>
            <a:r>
              <a:rPr lang="en-GB" altLang="en-US" sz="2500" b="1" i="0" dirty="0">
                <a:solidFill>
                  <a:srgbClr val="66FF33"/>
                </a:solidFill>
                <a:latin typeface="Calibri" panose="020F0502020204030204" pitchFamily="34" charset="0"/>
              </a:rPr>
              <a:t> by the sarcoplasmic reticulum, thus Ca</a:t>
            </a:r>
            <a:r>
              <a:rPr lang="en-GB" altLang="en-US" sz="2500" b="1" i="0" baseline="30000" dirty="0">
                <a:solidFill>
                  <a:srgbClr val="66FF33"/>
                </a:solidFill>
                <a:latin typeface="Calibri" panose="020F0502020204030204" pitchFamily="34" charset="0"/>
              </a:rPr>
              <a:t>2+</a:t>
            </a:r>
            <a:r>
              <a:rPr lang="en-GB" altLang="en-US" sz="2500" b="1" i="0" dirty="0">
                <a:solidFill>
                  <a:srgbClr val="66FF33"/>
                </a:solidFill>
                <a:latin typeface="Calibri" panose="020F0502020204030204" pitchFamily="34" charset="0"/>
              </a:rPr>
              <a:t> availability to the contractile proteins with more force generation through cross-bridge cycling.</a:t>
            </a:r>
          </a:p>
        </p:txBody>
      </p:sp>
      <p:sp>
        <p:nvSpPr>
          <p:cNvPr id="2540547" name="Rectangle 3"/>
          <p:cNvSpPr>
            <a:spLocks noChangeArrowheads="1"/>
          </p:cNvSpPr>
          <p:nvPr/>
        </p:nvSpPr>
        <p:spPr bwMode="auto">
          <a:xfrm>
            <a:off x="0" y="304800"/>
            <a:ext cx="10287000" cy="5334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Frequency-force relationship</a:t>
            </a:r>
            <a:endParaRPr lang="en-GB" sz="4400" i="0" dirty="0">
              <a:solidFill>
                <a:schemeClr val="tx2"/>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76200"/>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800" b="1" i="0" dirty="0" smtClean="0">
                <a:solidFill>
                  <a:srgbClr val="00FFFF"/>
                </a:solidFill>
                <a:latin typeface="Calibri" panose="020F0502020204030204" pitchFamily="34" charset="0"/>
              </a:rPr>
              <a:t>Intended learning outcomes (ILOs)</a:t>
            </a:r>
            <a:endParaRPr lang="en-US" altLang="en-US" sz="4800" b="1" i="0" dirty="0">
              <a:solidFill>
                <a:srgbClr val="00FFFF"/>
              </a:solidFill>
              <a:latin typeface="Calibri" panose="020F0502020204030204" pitchFamily="34" charset="0"/>
            </a:endParaRPr>
          </a:p>
        </p:txBody>
      </p:sp>
      <p:sp>
        <p:nvSpPr>
          <p:cNvPr id="5" name="Rectangle 3"/>
          <p:cNvSpPr>
            <a:spLocks noChangeArrowheads="1"/>
          </p:cNvSpPr>
          <p:nvPr/>
        </p:nvSpPr>
        <p:spPr bwMode="auto">
          <a:xfrm>
            <a:off x="114300" y="1600200"/>
            <a:ext cx="10096500" cy="50292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100000"/>
              <a:buFont typeface="Symbol" pitchFamily="18" charset="2"/>
              <a:buBlip>
                <a:blip r:embed="rId3"/>
              </a:buBlip>
              <a:defRPr/>
            </a:pPr>
            <a:r>
              <a:rPr lang="en-GB" sz="1900" b="1" i="0"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Discuss the role of the heart as the central pump of the cardiovascular system.</a:t>
            </a:r>
          </a:p>
          <a:p>
            <a:pPr marL="342900" indent="-342900">
              <a:spcBef>
                <a:spcPct val="20000"/>
              </a:spcBef>
              <a:buClr>
                <a:schemeClr val="tx2"/>
              </a:buClr>
              <a:buSzPct val="100000"/>
              <a:buFont typeface="Monotype Sorts" pitchFamily="2" charset="2"/>
              <a:buBlip>
                <a:blip r:embed="rId3"/>
              </a:buBlip>
              <a:defRPr/>
            </a:pPr>
            <a:r>
              <a:rPr lang="en-US" sz="1900" b="1" i="0" dirty="0">
                <a:solidFill>
                  <a:schemeClr val="tx2"/>
                </a:solidFill>
                <a:effectLst>
                  <a:outerShdw blurRad="38100" dist="38100" dir="2700000" algn="tl">
                    <a:srgbClr val="000000"/>
                  </a:outerShdw>
                </a:effectLst>
                <a:latin typeface="Calibri" panose="020F0502020204030204" pitchFamily="34" charset="0"/>
              </a:rPr>
              <a:t>Define cardiac </a:t>
            </a:r>
            <a:r>
              <a:rPr lang="en-US" sz="1900" b="1" i="0" dirty="0" smtClean="0">
                <a:solidFill>
                  <a:schemeClr val="tx2"/>
                </a:solidFill>
                <a:effectLst>
                  <a:outerShdw blurRad="38100" dist="38100" dir="2700000" algn="tl">
                    <a:srgbClr val="000000"/>
                  </a:outerShdw>
                </a:effectLst>
                <a:latin typeface="Calibri" panose="020F0502020204030204" pitchFamily="34" charset="0"/>
              </a:rPr>
              <a:t>output, cardiac reserve and venous return and relate </a:t>
            </a:r>
            <a:r>
              <a:rPr lang="en-US" sz="1900" b="1" i="0" dirty="0">
                <a:solidFill>
                  <a:schemeClr val="tx2"/>
                </a:solidFill>
                <a:effectLst>
                  <a:outerShdw blurRad="38100" dist="38100" dir="2700000" algn="tl">
                    <a:srgbClr val="000000"/>
                  </a:outerShdw>
                </a:effectLst>
                <a:latin typeface="Calibri" panose="020F0502020204030204" pitchFamily="34" charset="0"/>
              </a:rPr>
              <a:t>venous return to cardiac output.</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chemeClr val="tx2"/>
                </a:solidFill>
                <a:effectLst>
                  <a:outerShdw blurRad="38100" dist="38100" dir="2700000" algn="tl">
                    <a:srgbClr val="000000"/>
                  </a:outerShdw>
                </a:effectLst>
                <a:latin typeface="Calibri" panose="020F0502020204030204" pitchFamily="34" charset="0"/>
              </a:rPr>
              <a:t>State </a:t>
            </a:r>
            <a:r>
              <a:rPr lang="en-US" sz="1900" b="1" i="0" dirty="0">
                <a:solidFill>
                  <a:schemeClr val="tx2"/>
                </a:solidFill>
                <a:effectLst>
                  <a:outerShdw blurRad="38100" dist="38100" dir="2700000" algn="tl">
                    <a:srgbClr val="000000"/>
                  </a:outerShdw>
                </a:effectLst>
                <a:latin typeface="Calibri" panose="020F0502020204030204" pitchFamily="34" charset="0"/>
              </a:rPr>
              <a:t>and describe the determinants of cardiac </a:t>
            </a:r>
            <a:r>
              <a:rPr lang="en-US" sz="1900" b="1" i="0" dirty="0" smtClean="0">
                <a:solidFill>
                  <a:schemeClr val="tx2"/>
                </a:solidFill>
                <a:effectLst>
                  <a:outerShdw blurRad="38100" dist="38100" dir="2700000" algn="tl">
                    <a:srgbClr val="000000"/>
                  </a:outerShdw>
                </a:effectLst>
                <a:latin typeface="Calibri" panose="020F0502020204030204" pitchFamily="34" charset="0"/>
              </a:rPr>
              <a:t>performance and explain</a:t>
            </a:r>
            <a:r>
              <a:rPr lang="en-US" sz="1900" b="1" i="0" dirty="0" smtClean="0">
                <a:solidFill>
                  <a:schemeClr val="tx2"/>
                </a:solidFill>
                <a:latin typeface="Calibri" panose="020F0502020204030204" pitchFamily="34" charset="0"/>
              </a:rPr>
              <a:t> </a:t>
            </a:r>
            <a:r>
              <a:rPr lang="en-US" sz="1900" b="1" i="0" dirty="0">
                <a:solidFill>
                  <a:schemeClr val="tx2"/>
                </a:solidFill>
                <a:latin typeface="Calibri" panose="020F0502020204030204" pitchFamily="34" charset="0"/>
              </a:rPr>
              <a:t>how cardiac </a:t>
            </a:r>
            <a:r>
              <a:rPr lang="en-US" sz="1900" b="1" i="0" dirty="0" smtClean="0">
                <a:solidFill>
                  <a:schemeClr val="tx2"/>
                </a:solidFill>
                <a:latin typeface="Calibri" panose="020F0502020204030204" pitchFamily="34" charset="0"/>
              </a:rPr>
              <a:t>output is </a:t>
            </a:r>
            <a:r>
              <a:rPr lang="en-US" sz="1900" b="1" i="0" dirty="0">
                <a:solidFill>
                  <a:schemeClr val="tx2"/>
                </a:solidFill>
                <a:latin typeface="Calibri" panose="020F0502020204030204" pitchFamily="34" charset="0"/>
              </a:rPr>
              <a:t>altered according to tissue demands.</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chemeClr val="tx2"/>
                </a:solidFill>
                <a:latin typeface="Calibri" panose="020F0502020204030204" pitchFamily="34" charset="0"/>
              </a:rPr>
              <a:t>Describe the effects of exercise on heart rate and stroke volume.</a:t>
            </a:r>
          </a:p>
          <a:p>
            <a:pPr marL="342900" indent="-342900">
              <a:spcBef>
                <a:spcPct val="20000"/>
              </a:spcBef>
              <a:buClr>
                <a:schemeClr val="tx2"/>
              </a:buClr>
              <a:buSzPct val="100000"/>
              <a:buBlip>
                <a:blip r:embed="rId3"/>
              </a:buBlip>
              <a:defRPr/>
            </a:pPr>
            <a:r>
              <a:rPr lang="en-US" sz="1900" b="1" i="0" dirty="0">
                <a:solidFill>
                  <a:schemeClr val="tx2"/>
                </a:solidFill>
                <a:latin typeface="Calibri" panose="020F0502020204030204" pitchFamily="34" charset="0"/>
              </a:rPr>
              <a:t>Define and give some causes of pathologically low and high cardiac output. </a:t>
            </a:r>
            <a:endParaRPr lang="en-US" sz="1900" b="1" i="0" dirty="0" smtClean="0">
              <a:solidFill>
                <a:schemeClr val="tx2"/>
              </a:solidFill>
              <a:latin typeface="Calibri" panose="020F0502020204030204"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Define and classify heart </a:t>
            </a:r>
            <a:r>
              <a:rPr lang="en-US" altLang="en-US" sz="1900" b="1" i="0" dirty="0">
                <a:solidFill>
                  <a:srgbClr val="FFFF00"/>
                </a:solidFill>
                <a:latin typeface="Calibri" pitchFamily="34" charset="0"/>
                <a:cs typeface="Calibri" pitchFamily="34" charset="0"/>
              </a:rPr>
              <a:t>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Describe </a:t>
            </a:r>
            <a:r>
              <a:rPr lang="en-US" altLang="en-US" sz="1900" b="1" i="0" dirty="0">
                <a:solidFill>
                  <a:srgbClr val="FFFF00"/>
                </a:solidFill>
                <a:latin typeface="Calibri" pitchFamily="34" charset="0"/>
                <a:cs typeface="Calibri" pitchFamily="34" charset="0"/>
              </a:rPr>
              <a:t>the causes and </a:t>
            </a:r>
            <a:r>
              <a:rPr lang="en-US" altLang="en-US" sz="1900" b="1" i="0" dirty="0" smtClean="0">
                <a:solidFill>
                  <a:srgbClr val="FFFF00"/>
                </a:solidFill>
                <a:latin typeface="Calibri" pitchFamily="34" charset="0"/>
                <a:cs typeface="Calibri" pitchFamily="34" charset="0"/>
              </a:rPr>
              <a:t>pathophysiological consequences </a:t>
            </a:r>
            <a:r>
              <a:rPr lang="en-US" altLang="en-US" sz="1900" b="1" i="0" dirty="0">
                <a:solidFill>
                  <a:srgbClr val="FFFF00"/>
                </a:solidFill>
                <a:latin typeface="Calibri" pitchFamily="34" charset="0"/>
                <a:cs typeface="Calibri" pitchFamily="34" charset="0"/>
              </a:rPr>
              <a:t>of </a:t>
            </a:r>
            <a:r>
              <a:rPr lang="en-US" altLang="en-US" sz="1900" b="1" i="0" dirty="0" smtClean="0">
                <a:solidFill>
                  <a:srgbClr val="FFFF00"/>
                </a:solidFill>
                <a:latin typeface="Calibri" pitchFamily="34" charset="0"/>
                <a:cs typeface="Calibri" pitchFamily="34" charset="0"/>
              </a:rPr>
              <a:t>acute and chronic heart </a:t>
            </a:r>
            <a:r>
              <a:rPr lang="en-US" altLang="en-US" sz="1900" b="1" i="0" dirty="0">
                <a:solidFill>
                  <a:srgbClr val="FFFF00"/>
                </a:solidFill>
                <a:latin typeface="Calibri" pitchFamily="34" charset="0"/>
                <a:cs typeface="Calibri" pitchFamily="34" charset="0"/>
              </a:rPr>
              <a:t>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Explain </a:t>
            </a:r>
            <a:r>
              <a:rPr lang="en-US" altLang="en-US" sz="1900" b="1" i="0" dirty="0">
                <a:solidFill>
                  <a:srgbClr val="FFFF00"/>
                </a:solidFill>
                <a:latin typeface="Calibri" pitchFamily="34" charset="0"/>
                <a:cs typeface="Calibri" pitchFamily="34" charset="0"/>
              </a:rPr>
              <a:t>how left-sided failure leads to right-sided failure: congestive heart 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Discuss </a:t>
            </a:r>
            <a:r>
              <a:rPr lang="en-US" altLang="en-US" sz="1900" b="1" i="0" dirty="0">
                <a:solidFill>
                  <a:srgbClr val="FFFF00"/>
                </a:solidFill>
                <a:latin typeface="Calibri" pitchFamily="34" charset="0"/>
                <a:cs typeface="Calibri" pitchFamily="34" charset="0"/>
              </a:rPr>
              <a:t>the compensatory mechanisms in heart </a:t>
            </a:r>
            <a:r>
              <a:rPr lang="en-US" altLang="en-US" sz="1900" b="1" i="0" dirty="0" smtClean="0">
                <a:solidFill>
                  <a:srgbClr val="FFFF00"/>
                </a:solidFill>
                <a:latin typeface="Calibri" pitchFamily="34" charset="0"/>
                <a:cs typeface="Calibri" pitchFamily="34" charset="0"/>
              </a:rPr>
              <a:t>failure.</a:t>
            </a:r>
          </a:p>
          <a:p>
            <a:pPr marL="342900" indent="-342900">
              <a:spcBef>
                <a:spcPct val="20000"/>
              </a:spcBef>
              <a:buClr>
                <a:schemeClr val="tx2"/>
              </a:buClr>
              <a:buSzPct val="100000"/>
              <a:buBlip>
                <a:blip r:embed="rId3"/>
              </a:buBlip>
              <a:defRPr/>
            </a:pPr>
            <a:r>
              <a:rPr lang="en-US" altLang="en-US" sz="1900" b="1" i="0" dirty="0">
                <a:solidFill>
                  <a:srgbClr val="FFFF00"/>
                </a:solidFill>
                <a:latin typeface="Calibri" pitchFamily="34" charset="0"/>
                <a:cs typeface="Calibri" pitchFamily="34" charset="0"/>
              </a:rPr>
              <a:t>Compare and contrast compensated and decompensated heart failure</a:t>
            </a:r>
            <a:r>
              <a:rPr lang="en-US" altLang="en-US" sz="1900" b="1" i="0" dirty="0" smtClean="0">
                <a:solidFill>
                  <a:srgbClr val="FFFF00"/>
                </a:solidFill>
                <a:latin typeface="Calibri" pitchFamily="34" charset="0"/>
                <a:cs typeface="Calibri" pitchFamily="34" charset="0"/>
              </a:rPr>
              <a:t>.</a:t>
            </a: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Summarize clinical picture of left-sided and right-sided failure. </a:t>
            </a:r>
            <a:endParaRPr lang="en-US" altLang="en-US" sz="1900" b="1" i="0" dirty="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Interpret </a:t>
            </a:r>
            <a:r>
              <a:rPr lang="en-US" altLang="en-US" sz="1900" b="1" i="0" dirty="0">
                <a:solidFill>
                  <a:srgbClr val="FFFF00"/>
                </a:solidFill>
                <a:latin typeface="Calibri" pitchFamily="34" charset="0"/>
                <a:cs typeface="Calibri" pitchFamily="34" charset="0"/>
              </a:rPr>
              <a:t>and draw Starling curves for healthy heart, acute </a:t>
            </a:r>
            <a:r>
              <a:rPr lang="en-US" altLang="en-US" sz="1900" b="1" i="0" dirty="0" smtClean="0">
                <a:solidFill>
                  <a:srgbClr val="FFFF00"/>
                </a:solidFill>
                <a:latin typeface="Calibri" pitchFamily="34" charset="0"/>
                <a:cs typeface="Calibri" pitchFamily="34" charset="0"/>
              </a:rPr>
              <a:t>failure, and failure treated with digoxin. </a:t>
            </a:r>
            <a:endParaRPr lang="en-US" sz="1900" b="1" i="0" dirty="0">
              <a:solidFill>
                <a:schemeClr val="tx2"/>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endParaRPr lang="en-US" sz="1900" b="1" i="0" dirty="0">
              <a:solidFill>
                <a:schemeClr val="tx2"/>
              </a:solidFill>
              <a:effectLst>
                <a:outerShdw blurRad="38100" dist="38100" dir="2700000" algn="tl">
                  <a:srgbClr val="000000"/>
                </a:outerShdw>
              </a:effectLst>
              <a:latin typeface="Calibri" panose="020F0502020204030204" pitchFamily="34" charset="0"/>
            </a:endParaRPr>
          </a:p>
        </p:txBody>
      </p:sp>
      <p:sp>
        <p:nvSpPr>
          <p:cNvPr id="8" name="Text Box 4"/>
          <p:cNvSpPr txBox="1">
            <a:spLocks noChangeArrowheads="1"/>
          </p:cNvSpPr>
          <p:nvPr/>
        </p:nvSpPr>
        <p:spPr bwMode="auto">
          <a:xfrm>
            <a:off x="190500" y="845403"/>
            <a:ext cx="990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200" b="1" i="0" dirty="0">
                <a:solidFill>
                  <a:srgbClr val="FF99FF"/>
                </a:solidFill>
                <a:latin typeface="Calibri" panose="020F0502020204030204" pitchFamily="34" charset="0"/>
              </a:rPr>
              <a:t>After reviewing the PowerPoint </a:t>
            </a:r>
            <a:r>
              <a:rPr lang="en-US" altLang="en-US" sz="2200" b="1" i="0" dirty="0" smtClean="0">
                <a:solidFill>
                  <a:srgbClr val="FF99FF"/>
                </a:solidFill>
                <a:latin typeface="Calibri" panose="020F0502020204030204" pitchFamily="34" charset="0"/>
              </a:rPr>
              <a:t>presentation and the associated learning resources, </a:t>
            </a:r>
            <a:r>
              <a:rPr lang="en-US" altLang="en-US" sz="2200" b="1" i="0" dirty="0">
                <a:solidFill>
                  <a:srgbClr val="FF99FF"/>
                </a:solidFill>
                <a:latin typeface="Calibri" panose="020F0502020204030204" pitchFamily="34" charset="0"/>
              </a:rPr>
              <a:t>the student should be able to:</a:t>
            </a:r>
            <a:r>
              <a:rPr lang="en-US" altLang="en-US" sz="2200" i="0" dirty="0">
                <a:solidFill>
                  <a:srgbClr val="FF99FF"/>
                </a:solidFill>
                <a:latin typeface="Calibri" panose="020F0502020204030204" pitchFamily="34" charset="0"/>
              </a:rPr>
              <a:t> </a:t>
            </a:r>
            <a:endParaRPr lang="en-US" altLang="en-US" sz="2200" dirty="0">
              <a:solidFill>
                <a:srgbClr val="FF99FF"/>
              </a:solidFill>
              <a:latin typeface="Calibri" panose="020F0502020204030204" pitchFamily="34" charset="0"/>
            </a:endParaRPr>
          </a:p>
        </p:txBody>
      </p:sp>
    </p:spTree>
    <p:extLst>
      <p:ext uri="{BB962C8B-B14F-4D97-AF65-F5344CB8AC3E}">
        <p14:creationId xmlns:p14="http://schemas.microsoft.com/office/powerpoint/2010/main" val="37264307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669" name="Rectangle 13"/>
          <p:cNvSpPr>
            <a:spLocks noChangeArrowheads="1"/>
          </p:cNvSpPr>
          <p:nvPr/>
        </p:nvSpPr>
        <p:spPr bwMode="auto">
          <a:xfrm>
            <a:off x="0" y="35052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dirty="0" smtClean="0">
                <a:solidFill>
                  <a:srgbClr val="66FFFF"/>
                </a:solidFill>
                <a:latin typeface="Calibri" panose="020F0502020204030204" pitchFamily="34" charset="0"/>
                <a:cs typeface="Traditional Arabic" pitchFamily="2" charset="-78"/>
              </a:rPr>
              <a:t>2. Stroke volume (SV)</a:t>
            </a:r>
            <a:endParaRPr lang="en-US" sz="4400" b="1" i="0" dirty="0">
              <a:solidFill>
                <a:srgbClr val="66FFFF"/>
              </a:solidFill>
              <a:latin typeface="Calibri" panose="020F0502020204030204" pitchFamily="34" charset="0"/>
              <a:cs typeface="Traditional Arabic" pitchFamily="2" charset="-78"/>
            </a:endParaRPr>
          </a:p>
        </p:txBody>
      </p:sp>
      <p:sp>
        <p:nvSpPr>
          <p:cNvPr id="4" name="Rectangle 2"/>
          <p:cNvSpPr>
            <a:spLocks noChangeArrowheads="1"/>
          </p:cNvSpPr>
          <p:nvPr/>
        </p:nvSpPr>
        <p:spPr bwMode="auto">
          <a:xfrm>
            <a:off x="0" y="1573212"/>
            <a:ext cx="10287000" cy="1779588"/>
          </a:xfrm>
          <a:prstGeom prst="rect">
            <a:avLst/>
          </a:prstGeom>
          <a:noFill/>
          <a:ln w="9525">
            <a:noFill/>
            <a:miter lim="800000"/>
            <a:headEnd/>
            <a:tailEnd/>
          </a:ln>
          <a:effectLst/>
        </p:spPr>
        <p:txBody>
          <a:bodyPr lIns="92075" tIns="46038" rIns="92075" bIns="46038" anchor="ctr"/>
          <a:lstStyle/>
          <a:p>
            <a:pPr algn="ctr">
              <a:spcBef>
                <a:spcPct val="50000"/>
              </a:spcBef>
            </a:pPr>
            <a:r>
              <a:rPr lang="en-US" altLang="en-US" sz="3600" b="1" i="0" dirty="0">
                <a:solidFill>
                  <a:srgbClr val="99FF33"/>
                </a:solidFill>
                <a:latin typeface="Calibri" panose="020F0502020204030204" pitchFamily="34" charset="0"/>
              </a:rPr>
              <a:t>Factors </a:t>
            </a:r>
            <a:r>
              <a:rPr lang="en-US" altLang="en-US" sz="3600" b="1" i="0" dirty="0" smtClean="0">
                <a:solidFill>
                  <a:srgbClr val="99FF33"/>
                </a:solidFill>
                <a:latin typeface="Calibri" panose="020F0502020204030204" pitchFamily="34" charset="0"/>
              </a:rPr>
              <a:t>affecting the pumping ability of the ventricles</a:t>
            </a:r>
            <a:endParaRPr lang="en-US" altLang="en-US" sz="3600" b="1" i="0" dirty="0">
              <a:solidFill>
                <a:srgbClr val="99FF33"/>
              </a:solidFill>
              <a:latin typeface="Calibri" panose="020F0502020204030204" pitchFamily="34" charset="0"/>
            </a:endParaRPr>
          </a:p>
          <a:p>
            <a:pPr algn="ctr">
              <a:defRPr/>
            </a:pPr>
            <a:r>
              <a:rPr lang="en-US" sz="3600" b="1" i="0" dirty="0" smtClean="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a:t>
            </a:r>
            <a:r>
              <a:rPr lang="en-US" sz="3600" b="1" i="0" dirty="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of the CO</a:t>
            </a:r>
          </a:p>
        </p:txBody>
      </p:sp>
    </p:spTree>
    <p:extLst>
      <p:ext uri="{BB962C8B-B14F-4D97-AF65-F5344CB8AC3E}">
        <p14:creationId xmlns:p14="http://schemas.microsoft.com/office/powerpoint/2010/main" val="292727792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883" name="Rectangle 3"/>
          <p:cNvSpPr>
            <a:spLocks noChangeArrowheads="1"/>
          </p:cNvSpPr>
          <p:nvPr/>
        </p:nvSpPr>
        <p:spPr bwMode="auto">
          <a:xfrm>
            <a:off x="3481388" y="3325813"/>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sz="3600" b="1">
              <a:latin typeface="Calibri" panose="020F0502020204030204" pitchFamily="34" charset="0"/>
            </a:endParaRPr>
          </a:p>
        </p:txBody>
      </p:sp>
      <p:sp>
        <p:nvSpPr>
          <p:cNvPr id="20484" name="Rectangle 4"/>
          <p:cNvSpPr>
            <a:spLocks noChangeArrowheads="1"/>
          </p:cNvSpPr>
          <p:nvPr/>
        </p:nvSpPr>
        <p:spPr bwMode="auto">
          <a:xfrm>
            <a:off x="4393243" y="3875088"/>
            <a:ext cx="1530676"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3200" b="1" i="0">
                <a:solidFill>
                  <a:srgbClr val="FFCCFF"/>
                </a:solidFill>
                <a:latin typeface="Calibri" panose="020F0502020204030204" pitchFamily="34" charset="0"/>
              </a:rPr>
              <a:t>Cardiac </a:t>
            </a:r>
          </a:p>
          <a:p>
            <a:pPr algn="ctr"/>
            <a:r>
              <a:rPr lang="en-GB" altLang="en-US" sz="3200" b="1" i="0">
                <a:solidFill>
                  <a:srgbClr val="FFCCFF"/>
                </a:solidFill>
                <a:latin typeface="Calibri" panose="020F0502020204030204" pitchFamily="34" charset="0"/>
              </a:rPr>
              <a:t>output</a:t>
            </a:r>
          </a:p>
        </p:txBody>
      </p:sp>
      <p:sp>
        <p:nvSpPr>
          <p:cNvPr id="20485" name="Rectangle 5"/>
          <p:cNvSpPr>
            <a:spLocks noChangeArrowheads="1"/>
          </p:cNvSpPr>
          <p:nvPr/>
        </p:nvSpPr>
        <p:spPr bwMode="auto">
          <a:xfrm>
            <a:off x="142875" y="2362200"/>
            <a:ext cx="294322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dirty="0" smtClean="0">
                <a:solidFill>
                  <a:srgbClr val="66FFCC"/>
                </a:solidFill>
                <a:latin typeface="Calibri" panose="020F0502020204030204" pitchFamily="34" charset="0"/>
              </a:rPr>
              <a:t>Preload</a:t>
            </a:r>
            <a:endParaRPr lang="en-GB" altLang="en-US" sz="2800" b="1" i="0" dirty="0">
              <a:solidFill>
                <a:srgbClr val="66FFCC"/>
              </a:solidFill>
              <a:latin typeface="Calibri" panose="020F0502020204030204" pitchFamily="34" charset="0"/>
            </a:endParaRPr>
          </a:p>
        </p:txBody>
      </p:sp>
      <p:sp>
        <p:nvSpPr>
          <p:cNvPr id="20486" name="Rectangle 6"/>
          <p:cNvSpPr>
            <a:spLocks noChangeArrowheads="1"/>
          </p:cNvSpPr>
          <p:nvPr/>
        </p:nvSpPr>
        <p:spPr bwMode="auto">
          <a:xfrm>
            <a:off x="268288" y="5727745"/>
            <a:ext cx="319881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dirty="0" smtClean="0">
                <a:solidFill>
                  <a:srgbClr val="66FFCC"/>
                </a:solidFill>
                <a:latin typeface="Calibri" panose="020F0502020204030204" pitchFamily="34" charset="0"/>
              </a:rPr>
              <a:t>Afterload</a:t>
            </a:r>
            <a:endParaRPr lang="en-GB" altLang="en-US" sz="2800" b="1" i="0" dirty="0">
              <a:solidFill>
                <a:srgbClr val="66FFCC"/>
              </a:solidFill>
              <a:latin typeface="Calibri" panose="020F0502020204030204" pitchFamily="34" charset="0"/>
            </a:endParaRPr>
          </a:p>
        </p:txBody>
      </p:sp>
      <p:sp>
        <p:nvSpPr>
          <p:cNvPr id="20487" name="Rectangle 7"/>
          <p:cNvSpPr>
            <a:spLocks noChangeArrowheads="1"/>
          </p:cNvSpPr>
          <p:nvPr/>
        </p:nvSpPr>
        <p:spPr bwMode="auto">
          <a:xfrm>
            <a:off x="7081463" y="2514600"/>
            <a:ext cx="2578849"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a:solidFill>
                  <a:srgbClr val="66FFCC"/>
                </a:solidFill>
                <a:latin typeface="Calibri" panose="020F0502020204030204" pitchFamily="34" charset="0"/>
              </a:rPr>
              <a:t>Myocardial</a:t>
            </a:r>
          </a:p>
          <a:p>
            <a:pPr algn="ctr"/>
            <a:r>
              <a:rPr lang="en-GB" altLang="en-US" sz="2800" b="1" i="0">
                <a:solidFill>
                  <a:srgbClr val="66FFCC"/>
                </a:solidFill>
                <a:latin typeface="Calibri" panose="020F0502020204030204" pitchFamily="34" charset="0"/>
              </a:rPr>
              <a:t>Contractility</a:t>
            </a:r>
          </a:p>
          <a:p>
            <a:pPr algn="ctr"/>
            <a:r>
              <a:rPr lang="en-GB" altLang="en-US" sz="2800" b="1" i="0">
                <a:solidFill>
                  <a:srgbClr val="00FF00"/>
                </a:solidFill>
                <a:latin typeface="Calibri" panose="020F0502020204030204" pitchFamily="34" charset="0"/>
              </a:rPr>
              <a:t>(Inotropic state</a:t>
            </a:r>
            <a:r>
              <a:rPr lang="en-GB" altLang="en-US" sz="2800" b="1" i="0">
                <a:solidFill>
                  <a:srgbClr val="66FFCC"/>
                </a:solidFill>
                <a:latin typeface="Calibri" panose="020F0502020204030204" pitchFamily="34" charset="0"/>
              </a:rPr>
              <a:t>)</a:t>
            </a:r>
          </a:p>
        </p:txBody>
      </p:sp>
      <p:sp>
        <p:nvSpPr>
          <p:cNvPr id="20488" name="Rectangle 8"/>
          <p:cNvSpPr>
            <a:spLocks noChangeArrowheads="1"/>
          </p:cNvSpPr>
          <p:nvPr/>
        </p:nvSpPr>
        <p:spPr bwMode="auto">
          <a:xfrm>
            <a:off x="7124700" y="5715000"/>
            <a:ext cx="2459038"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800" b="1" i="0">
                <a:solidFill>
                  <a:srgbClr val="66FFCC"/>
                </a:solidFill>
                <a:latin typeface="Calibri" panose="020F0502020204030204" pitchFamily="34" charset="0"/>
              </a:rPr>
              <a:t>Heart rate</a:t>
            </a:r>
          </a:p>
        </p:txBody>
      </p:sp>
      <p:sp>
        <p:nvSpPr>
          <p:cNvPr id="20489" name="Line 9"/>
          <p:cNvSpPr>
            <a:spLocks noChangeShapeType="1"/>
          </p:cNvSpPr>
          <p:nvPr/>
        </p:nvSpPr>
        <p:spPr bwMode="auto">
          <a:xfrm flipH="1">
            <a:off x="2871788" y="53832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sz="3600" b="1">
              <a:latin typeface="Calibri" panose="020F0502020204030204" pitchFamily="34" charset="0"/>
            </a:endParaRPr>
          </a:p>
        </p:txBody>
      </p:sp>
      <p:sp>
        <p:nvSpPr>
          <p:cNvPr id="20490" name="Line 10"/>
          <p:cNvSpPr>
            <a:spLocks noChangeShapeType="1"/>
          </p:cNvSpPr>
          <p:nvPr/>
        </p:nvSpPr>
        <p:spPr bwMode="auto">
          <a:xfrm>
            <a:off x="6719888" y="5345113"/>
            <a:ext cx="647700" cy="4953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sz="3600" b="1">
              <a:latin typeface="Calibri" panose="020F0502020204030204" pitchFamily="34" charset="0"/>
            </a:endParaRPr>
          </a:p>
        </p:txBody>
      </p:sp>
      <p:sp>
        <p:nvSpPr>
          <p:cNvPr id="20491" name="Line 11"/>
          <p:cNvSpPr>
            <a:spLocks noChangeShapeType="1"/>
          </p:cNvSpPr>
          <p:nvPr/>
        </p:nvSpPr>
        <p:spPr bwMode="auto">
          <a:xfrm flipH="1" flipV="1">
            <a:off x="2947988" y="2944813"/>
            <a:ext cx="571500" cy="4191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sz="3600" b="1">
              <a:latin typeface="Calibri" panose="020F0502020204030204" pitchFamily="34" charset="0"/>
            </a:endParaRPr>
          </a:p>
        </p:txBody>
      </p:sp>
      <p:sp>
        <p:nvSpPr>
          <p:cNvPr id="20492" name="Line 12"/>
          <p:cNvSpPr>
            <a:spLocks noChangeShapeType="1"/>
          </p:cNvSpPr>
          <p:nvPr/>
        </p:nvSpPr>
        <p:spPr bwMode="auto">
          <a:xfrm flipV="1">
            <a:off x="6757988" y="29448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sz="3600" b="1">
              <a:latin typeface="Calibri" panose="020F0502020204030204" pitchFamily="34" charset="0"/>
            </a:endParaRPr>
          </a:p>
        </p:txBody>
      </p:sp>
      <p:sp>
        <p:nvSpPr>
          <p:cNvPr id="13" name="Rectangle 2"/>
          <p:cNvSpPr>
            <a:spLocks noChangeArrowheads="1"/>
          </p:cNvSpPr>
          <p:nvPr/>
        </p:nvSpPr>
        <p:spPr bwMode="auto">
          <a:xfrm>
            <a:off x="0" y="354012"/>
            <a:ext cx="10287000" cy="1779588"/>
          </a:xfrm>
          <a:prstGeom prst="rect">
            <a:avLst/>
          </a:prstGeom>
          <a:noFill/>
          <a:ln w="9525">
            <a:noFill/>
            <a:miter lim="800000"/>
            <a:headEnd/>
            <a:tailEnd/>
          </a:ln>
          <a:effectLst/>
        </p:spPr>
        <p:txBody>
          <a:bodyPr lIns="92075" tIns="46038" rIns="92075" bIns="46038" anchor="ctr"/>
          <a:lstStyle/>
          <a:p>
            <a:pPr algn="ctr">
              <a:spcBef>
                <a:spcPct val="50000"/>
              </a:spcBef>
            </a:pPr>
            <a:r>
              <a:rPr lang="en-US" altLang="en-US" sz="3600" b="1" i="0" dirty="0">
                <a:solidFill>
                  <a:srgbClr val="99FF33"/>
                </a:solidFill>
                <a:latin typeface="Calibri" panose="020F0502020204030204" pitchFamily="34" charset="0"/>
              </a:rPr>
              <a:t>Factors </a:t>
            </a:r>
            <a:r>
              <a:rPr lang="en-US" altLang="en-US" sz="3600" b="1" i="0" dirty="0" smtClean="0">
                <a:solidFill>
                  <a:srgbClr val="99FF33"/>
                </a:solidFill>
                <a:latin typeface="Calibri" panose="020F0502020204030204" pitchFamily="34" charset="0"/>
              </a:rPr>
              <a:t>affecting the pumping ability of the ventricles</a:t>
            </a:r>
            <a:endParaRPr lang="en-US" altLang="en-US" sz="3600" b="1" i="0" dirty="0">
              <a:solidFill>
                <a:srgbClr val="99FF33"/>
              </a:solidFill>
              <a:latin typeface="Calibri" panose="020F0502020204030204" pitchFamily="34" charset="0"/>
            </a:endParaRPr>
          </a:p>
          <a:p>
            <a:pPr algn="ctr">
              <a:defRPr/>
            </a:pPr>
            <a:r>
              <a:rPr lang="en-US" sz="3600" b="1" i="0" dirty="0" smtClean="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a:t>
            </a:r>
            <a:r>
              <a:rPr lang="en-US" sz="3600" b="1" i="0" dirty="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of the CO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8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883" grpId="0" animBg="1"/>
      <p:bldP spid="20484" grpId="0"/>
      <p:bldP spid="20485" grpId="0"/>
      <p:bldP spid="20486" grpId="0"/>
      <p:bldP spid="20487" grpId="0"/>
      <p:bldP spid="20488" grpId="0"/>
      <p:bldP spid="20489" grpId="0" animBg="1"/>
      <p:bldP spid="20490" grpId="0" animBg="1"/>
      <p:bldP spid="20491" grpId="0" animBg="1"/>
      <p:bldP spid="2049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5732" name="Rectangle 4"/>
          <p:cNvSpPr>
            <a:spLocks noChangeArrowheads="1"/>
          </p:cNvSpPr>
          <p:nvPr/>
        </p:nvSpPr>
        <p:spPr bwMode="auto">
          <a:xfrm>
            <a:off x="0" y="0"/>
            <a:ext cx="10287000" cy="764024"/>
          </a:xfrm>
          <a:prstGeom prst="rect">
            <a:avLst/>
          </a:prstGeom>
          <a:noFill/>
          <a:ln w="9525">
            <a:noFill/>
            <a:miter lim="800000"/>
            <a:headEnd/>
            <a:tailEnd/>
          </a:ln>
          <a:effectLst/>
        </p:spPr>
        <p:txBody>
          <a:bodyPr lIns="92075" tIns="46038" rIns="92075" bIns="46038" anchor="ctr"/>
          <a:lstStyle/>
          <a:p>
            <a:pPr algn="ctr" rtl="1">
              <a:defRPr/>
            </a:pPr>
            <a:r>
              <a:rPr lang="en-US" sz="4400" b="1" i="0" dirty="0">
                <a:solidFill>
                  <a:srgbClr val="FFFF00"/>
                </a:solidFill>
                <a:effectLst>
                  <a:outerShdw blurRad="38100" dist="38100" dir="2700000" algn="tl">
                    <a:srgbClr val="000000"/>
                  </a:outerShdw>
                </a:effectLst>
                <a:latin typeface="Calibri" panose="020F0502020204030204" pitchFamily="34" charset="0"/>
              </a:rPr>
              <a:t>Preload</a:t>
            </a:r>
            <a:r>
              <a:rPr lang="en-US" sz="4400" dirty="0">
                <a:latin typeface="Calibri" panose="020F0502020204030204" pitchFamily="34" charset="0"/>
              </a:rPr>
              <a:t> </a:t>
            </a:r>
          </a:p>
        </p:txBody>
      </p:sp>
      <p:sp>
        <p:nvSpPr>
          <p:cNvPr id="21507" name="Text Box 5"/>
          <p:cNvSpPr txBox="1">
            <a:spLocks noChangeArrowheads="1"/>
          </p:cNvSpPr>
          <p:nvPr/>
        </p:nvSpPr>
        <p:spPr bwMode="auto">
          <a:xfrm>
            <a:off x="190500" y="685800"/>
            <a:ext cx="9982200"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300" b="1" i="0" dirty="0">
                <a:solidFill>
                  <a:srgbClr val="00FFFF"/>
                </a:solidFill>
                <a:latin typeface="Calibri" panose="020F0502020204030204" pitchFamily="34" charset="0"/>
              </a:rPr>
              <a:t> </a:t>
            </a:r>
            <a:r>
              <a:rPr lang="en-US" altLang="en-US" sz="2300" b="1" i="0" dirty="0" smtClean="0">
                <a:solidFill>
                  <a:srgbClr val="00FFFF"/>
                </a:solidFill>
                <a:latin typeface="Calibri" panose="020F0502020204030204" pitchFamily="34" charset="0"/>
              </a:rPr>
              <a:t>Preload </a:t>
            </a:r>
            <a:r>
              <a:rPr lang="en-US" altLang="en-US" sz="2300" b="1" i="0" dirty="0">
                <a:solidFill>
                  <a:srgbClr val="00FFFF"/>
                </a:solidFill>
                <a:latin typeface="Calibri" panose="020F0502020204030204" pitchFamily="34" charset="0"/>
              </a:rPr>
              <a:t>is the load on the muscle in the relaxed state. </a:t>
            </a:r>
          </a:p>
          <a:p>
            <a:pPr>
              <a:spcBef>
                <a:spcPct val="50000"/>
              </a:spcBef>
              <a:buFontTx/>
              <a:buBlip>
                <a:blip r:embed="rId3"/>
              </a:buBlip>
            </a:pPr>
            <a:r>
              <a:rPr lang="en-US" altLang="en-US" sz="2300" b="1" i="0" dirty="0">
                <a:solidFill>
                  <a:srgbClr val="00FFFF"/>
                </a:solidFill>
                <a:latin typeface="Calibri" panose="020F0502020204030204" pitchFamily="34" charset="0"/>
              </a:rPr>
              <a:t> </a:t>
            </a:r>
            <a:r>
              <a:rPr lang="en-GB" altLang="en-US" sz="2300" b="1" i="0" dirty="0">
                <a:solidFill>
                  <a:srgbClr val="00FFCC"/>
                </a:solidFill>
                <a:latin typeface="Calibri" panose="020F0502020204030204" pitchFamily="34" charset="0"/>
              </a:rPr>
              <a:t>Applying preload to </a:t>
            </a:r>
            <a:r>
              <a:rPr lang="en-GB" altLang="en-US" sz="2300" b="1" i="0" dirty="0" smtClean="0">
                <a:solidFill>
                  <a:srgbClr val="00FFCC"/>
                </a:solidFill>
                <a:latin typeface="Calibri" panose="020F0502020204030204" pitchFamily="34" charset="0"/>
              </a:rPr>
              <a:t>a muscle causes:</a:t>
            </a:r>
            <a:endParaRPr lang="en-GB" altLang="en-US" sz="2300" b="1" i="0" dirty="0">
              <a:solidFill>
                <a:srgbClr val="00FFCC"/>
              </a:solidFill>
              <a:latin typeface="Calibri" panose="020F0502020204030204" pitchFamily="34" charset="0"/>
            </a:endParaRPr>
          </a:p>
          <a:p>
            <a:pPr lvl="2">
              <a:buFontTx/>
              <a:buBlip>
                <a:blip r:embed="rId4"/>
              </a:buBlip>
            </a:pPr>
            <a:r>
              <a:rPr lang="en-GB" altLang="en-US" sz="2300" b="1" i="0" dirty="0" smtClean="0">
                <a:solidFill>
                  <a:srgbClr val="00FFCC"/>
                </a:solidFill>
                <a:latin typeface="Calibri" panose="020F0502020204030204" pitchFamily="34" charset="0"/>
              </a:rPr>
              <a:t> The </a:t>
            </a:r>
            <a:r>
              <a:rPr lang="en-GB" altLang="en-US" sz="2300" b="1" i="0" dirty="0">
                <a:solidFill>
                  <a:srgbClr val="00FFCC"/>
                </a:solidFill>
                <a:latin typeface="Calibri" panose="020F0502020204030204" pitchFamily="34" charset="0"/>
              </a:rPr>
              <a:t>muscle to stretch. </a:t>
            </a:r>
          </a:p>
          <a:p>
            <a:pPr lvl="2">
              <a:buFontTx/>
              <a:buBlip>
                <a:blip r:embed="rId4"/>
              </a:buBlip>
            </a:pPr>
            <a:r>
              <a:rPr lang="en-GB" altLang="en-US" sz="2300" b="1" i="0" dirty="0">
                <a:solidFill>
                  <a:srgbClr val="00FFCC"/>
                </a:solidFill>
                <a:latin typeface="Calibri" panose="020F0502020204030204" pitchFamily="34" charset="0"/>
              </a:rPr>
              <a:t> </a:t>
            </a:r>
            <a:r>
              <a:rPr lang="en-GB" altLang="en-US" sz="2300" b="1" i="0" dirty="0" smtClean="0">
                <a:solidFill>
                  <a:srgbClr val="00FFCC"/>
                </a:solidFill>
                <a:latin typeface="Calibri" panose="020F0502020204030204" pitchFamily="34" charset="0"/>
              </a:rPr>
              <a:t>The </a:t>
            </a:r>
            <a:r>
              <a:rPr lang="en-GB" altLang="en-US" sz="2300" b="1" i="0" dirty="0">
                <a:solidFill>
                  <a:srgbClr val="00FFCC"/>
                </a:solidFill>
                <a:latin typeface="Calibri" panose="020F0502020204030204" pitchFamily="34" charset="0"/>
              </a:rPr>
              <a:t>muscle to develop passive tension.</a:t>
            </a:r>
          </a:p>
          <a:p>
            <a:pPr lvl="2">
              <a:buFontTx/>
              <a:buBlip>
                <a:blip r:embed="rId4"/>
              </a:buBlip>
            </a:pPr>
            <a:endParaRPr lang="en-US" altLang="en-US" sz="2300" b="1" i="0" dirty="0">
              <a:solidFill>
                <a:srgbClr val="00FFCC"/>
              </a:solidFill>
              <a:latin typeface="Calibri" panose="020F0502020204030204" pitchFamily="34" charset="0"/>
            </a:endParaRPr>
          </a:p>
          <a:p>
            <a:pPr>
              <a:spcBef>
                <a:spcPct val="50000"/>
              </a:spcBef>
              <a:buFontTx/>
              <a:buBlip>
                <a:blip r:embed="rId3"/>
              </a:buBlip>
            </a:pPr>
            <a:r>
              <a:rPr lang="en-US" altLang="en-US" sz="2300" b="1" i="0" dirty="0">
                <a:solidFill>
                  <a:srgbClr val="00FFFF"/>
                </a:solidFill>
                <a:latin typeface="Calibri" panose="020F0502020204030204" pitchFamily="34" charset="0"/>
              </a:rPr>
              <a:t> The ventricles of the heart are three dimensional chambers, which get filled with blood from the atria during diastole. Thus, the volume of blood in the ventricle at the end of diastole (end-</a:t>
            </a:r>
            <a:r>
              <a:rPr lang="en-US" altLang="en-US" sz="2300" b="1" i="0" dirty="0" err="1">
                <a:solidFill>
                  <a:srgbClr val="00FFFF"/>
                </a:solidFill>
                <a:latin typeface="Calibri" panose="020F0502020204030204" pitchFamily="34" charset="0"/>
              </a:rPr>
              <a:t>dastolic</a:t>
            </a:r>
            <a:r>
              <a:rPr lang="en-US" altLang="en-US" sz="2300" b="1" i="0" dirty="0">
                <a:solidFill>
                  <a:srgbClr val="00FFFF"/>
                </a:solidFill>
                <a:latin typeface="Calibri" panose="020F0502020204030204" pitchFamily="34" charset="0"/>
              </a:rPr>
              <a:t> volume, EDV) determines the </a:t>
            </a:r>
            <a:r>
              <a:rPr lang="en-US" altLang="en-US" sz="2300" b="1" i="0" dirty="0" smtClean="0">
                <a:solidFill>
                  <a:srgbClr val="00FFFF"/>
                </a:solidFill>
                <a:latin typeface="Calibri" panose="020F0502020204030204" pitchFamily="34" charset="0"/>
              </a:rPr>
              <a:t>degree of stretching </a:t>
            </a:r>
            <a:r>
              <a:rPr lang="en-US" altLang="en-US" sz="2300" b="1" i="0" dirty="0">
                <a:solidFill>
                  <a:srgbClr val="00FFFF"/>
                </a:solidFill>
                <a:latin typeface="Calibri" panose="020F0502020204030204" pitchFamily="34" charset="0"/>
              </a:rPr>
              <a:t>of the myocardial fibers at the end of diastole and </a:t>
            </a:r>
            <a:r>
              <a:rPr lang="en-US" altLang="en-US" sz="2300" b="1" i="0" dirty="0" smtClean="0">
                <a:solidFill>
                  <a:srgbClr val="00FFFF"/>
                </a:solidFill>
                <a:latin typeface="Calibri" panose="020F0502020204030204" pitchFamily="34" charset="0"/>
              </a:rPr>
              <a:t>constitutes </a:t>
            </a:r>
            <a:r>
              <a:rPr lang="en-US" altLang="en-US" sz="2300" b="1" i="0" dirty="0">
                <a:solidFill>
                  <a:srgbClr val="00FFFF"/>
                </a:solidFill>
                <a:latin typeface="Calibri" panose="020F0502020204030204" pitchFamily="34" charset="0"/>
              </a:rPr>
              <a:t>the </a:t>
            </a:r>
            <a:r>
              <a:rPr lang="en-US" altLang="en-US" sz="2300" b="1" i="0" dirty="0" smtClean="0">
                <a:solidFill>
                  <a:schemeClr val="accent2"/>
                </a:solidFill>
                <a:latin typeface="Calibri" panose="020F0502020204030204" pitchFamily="34" charset="0"/>
              </a:rPr>
              <a:t>ventricular </a:t>
            </a:r>
            <a:r>
              <a:rPr lang="en-US" altLang="en-US" sz="2300" b="1" i="0" dirty="0">
                <a:solidFill>
                  <a:schemeClr val="accent2"/>
                </a:solidFill>
                <a:latin typeface="Calibri" panose="020F0502020204030204" pitchFamily="34" charset="0"/>
              </a:rPr>
              <a:t>preload. </a:t>
            </a:r>
          </a:p>
          <a:p>
            <a:pPr>
              <a:spcBef>
                <a:spcPct val="50000"/>
              </a:spcBef>
              <a:buFontTx/>
              <a:buBlip>
                <a:blip r:embed="rId3"/>
              </a:buBlip>
            </a:pPr>
            <a:endParaRPr lang="en-US" altLang="en-US" sz="2300" b="1" i="0" dirty="0">
              <a:solidFill>
                <a:schemeClr val="accent2"/>
              </a:solidFill>
              <a:latin typeface="Calibri" panose="020F0502020204030204" pitchFamily="34" charset="0"/>
            </a:endParaRPr>
          </a:p>
          <a:p>
            <a:pPr>
              <a:spcBef>
                <a:spcPct val="50000"/>
              </a:spcBef>
              <a:buFontTx/>
              <a:buBlip>
                <a:blip r:embed="rId3"/>
              </a:buBlip>
            </a:pPr>
            <a:r>
              <a:rPr lang="en-US" altLang="en-US" sz="2300" b="1" i="0" dirty="0">
                <a:solidFill>
                  <a:srgbClr val="00FF00"/>
                </a:solidFill>
                <a:latin typeface="Calibri" panose="020F0502020204030204" pitchFamily="34" charset="0"/>
              </a:rPr>
              <a:t> Indices of left ventricular preload:</a:t>
            </a:r>
          </a:p>
          <a:p>
            <a:pPr lvl="4">
              <a:spcBef>
                <a:spcPct val="50000"/>
              </a:spcBef>
              <a:buFontTx/>
              <a:buBlip>
                <a:blip r:embed="rId3"/>
              </a:buBlip>
            </a:pPr>
            <a:r>
              <a:rPr lang="en-US" altLang="en-US" sz="2300" b="1" i="0" dirty="0">
                <a:solidFill>
                  <a:srgbClr val="00FFFF"/>
                </a:solidFill>
                <a:latin typeface="Calibri" panose="020F0502020204030204" pitchFamily="34" charset="0"/>
              </a:rPr>
              <a:t> </a:t>
            </a:r>
            <a:r>
              <a:rPr lang="en-US" altLang="en-US" sz="2300" b="1" i="0" u="sng" dirty="0">
                <a:solidFill>
                  <a:schemeClr val="tx2"/>
                </a:solidFill>
                <a:latin typeface="Calibri" panose="020F0502020204030204" pitchFamily="34" charset="0"/>
              </a:rPr>
              <a:t>Left ventricular end-diastolic volume (LVEDV).</a:t>
            </a:r>
          </a:p>
          <a:p>
            <a:pPr lvl="4">
              <a:spcBef>
                <a:spcPct val="50000"/>
              </a:spcBef>
              <a:buFontTx/>
              <a:buBlip>
                <a:blip r:embed="rId3"/>
              </a:buBlip>
            </a:pPr>
            <a:r>
              <a:rPr lang="en-US" altLang="en-US" sz="2300" b="1" i="0" dirty="0">
                <a:solidFill>
                  <a:schemeClr val="accent2"/>
                </a:solidFill>
                <a:latin typeface="Calibri" panose="020F0502020204030204" pitchFamily="34" charset="0"/>
              </a:rPr>
              <a:t> </a:t>
            </a:r>
            <a:r>
              <a:rPr lang="en-US" altLang="en-US" sz="2300" b="1" i="0" u="sng" dirty="0">
                <a:solidFill>
                  <a:srgbClr val="FFFF00"/>
                </a:solidFill>
                <a:latin typeface="Calibri" panose="020F0502020204030204" pitchFamily="34" charset="0"/>
              </a:rPr>
              <a:t>Left ventricular end-diastolic pressure (LVEDP).</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9828" name="Rectangle 4"/>
          <p:cNvSpPr>
            <a:spLocks noChangeArrowheads="1"/>
          </p:cNvSpPr>
          <p:nvPr/>
        </p:nvSpPr>
        <p:spPr bwMode="auto">
          <a:xfrm>
            <a:off x="0" y="0"/>
            <a:ext cx="10287000" cy="1143000"/>
          </a:xfrm>
          <a:prstGeom prst="rect">
            <a:avLst/>
          </a:prstGeom>
          <a:noFill/>
          <a:ln w="9525">
            <a:noFill/>
            <a:miter lim="800000"/>
            <a:headEnd/>
            <a:tailEnd/>
          </a:ln>
          <a:effectLst/>
        </p:spPr>
        <p:txBody>
          <a:bodyPr lIns="92075" tIns="46038" rIns="92075" bIns="46038" anchor="ctr"/>
          <a:lstStyle/>
          <a:p>
            <a:pPr algn="ctr">
              <a:defRPr/>
            </a:pPr>
            <a:r>
              <a:rPr lang="en-US" sz="4400" b="1" i="0" dirty="0" err="1">
                <a:solidFill>
                  <a:srgbClr val="FFFF00"/>
                </a:solidFill>
                <a:effectLst>
                  <a:outerShdw blurRad="38100" dist="38100" dir="2700000" algn="tl">
                    <a:srgbClr val="000000"/>
                  </a:outerShdw>
                </a:effectLst>
                <a:latin typeface="Calibri" panose="020F0502020204030204" pitchFamily="34" charset="0"/>
              </a:rPr>
              <a:t>Aftereload</a:t>
            </a:r>
            <a:r>
              <a:rPr lang="en-US" sz="4400" dirty="0">
                <a:latin typeface="Calibri" panose="020F0502020204030204" pitchFamily="34" charset="0"/>
              </a:rPr>
              <a:t> </a:t>
            </a:r>
          </a:p>
        </p:txBody>
      </p:sp>
      <p:sp>
        <p:nvSpPr>
          <p:cNvPr id="22531" name="Text Box 5"/>
          <p:cNvSpPr txBox="1">
            <a:spLocks noChangeArrowheads="1"/>
          </p:cNvSpPr>
          <p:nvPr/>
        </p:nvSpPr>
        <p:spPr bwMode="auto">
          <a:xfrm>
            <a:off x="114300" y="914400"/>
            <a:ext cx="100965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800" b="1" i="0" dirty="0" smtClean="0">
                <a:solidFill>
                  <a:srgbClr val="00FFFF"/>
                </a:solidFill>
                <a:latin typeface="Calibri" panose="020F0502020204030204" pitchFamily="34" charset="0"/>
              </a:rPr>
              <a:t> The afterload </a:t>
            </a:r>
            <a:r>
              <a:rPr lang="en-US" altLang="en-US" sz="2800" b="1" i="0" dirty="0">
                <a:solidFill>
                  <a:srgbClr val="00FFFF"/>
                </a:solidFill>
                <a:latin typeface="Calibri" panose="020F0502020204030204" pitchFamily="34" charset="0"/>
              </a:rPr>
              <a:t>is the load on the muscle during contraction</a:t>
            </a:r>
            <a:r>
              <a:rPr lang="en-US" altLang="en-US" sz="2800" b="1" i="0" dirty="0" smtClean="0">
                <a:solidFill>
                  <a:srgbClr val="00FFFF"/>
                </a:solidFill>
                <a:latin typeface="Calibri" panose="020F0502020204030204" pitchFamily="34" charset="0"/>
              </a:rPr>
              <a:t>.</a:t>
            </a:r>
          </a:p>
          <a:p>
            <a:pPr>
              <a:spcBef>
                <a:spcPct val="50000"/>
              </a:spcBef>
            </a:pPr>
            <a:endParaRPr lang="en-US" altLang="en-US" sz="2800" b="1" i="0" dirty="0">
              <a:solidFill>
                <a:srgbClr val="00FFFF"/>
              </a:solidFill>
              <a:latin typeface="Calibri" panose="020F0502020204030204" pitchFamily="34" charset="0"/>
            </a:endParaRPr>
          </a:p>
          <a:p>
            <a:pPr>
              <a:spcBef>
                <a:spcPct val="50000"/>
              </a:spcBef>
              <a:buFontTx/>
              <a:buBlip>
                <a:blip r:embed="rId3"/>
              </a:buBlip>
            </a:pPr>
            <a:r>
              <a:rPr lang="en-US" altLang="en-US" sz="2800" b="1" i="0" dirty="0">
                <a:solidFill>
                  <a:srgbClr val="00FFFF"/>
                </a:solidFill>
                <a:latin typeface="Calibri" panose="020F0502020204030204" pitchFamily="34" charset="0"/>
              </a:rPr>
              <a:t> Left ventricular afterload represents the force that the muscle must generate to eject the blood into the aorta. </a:t>
            </a:r>
            <a:endParaRPr lang="en-US" altLang="en-US" sz="2800" b="1" i="0" dirty="0" smtClean="0">
              <a:solidFill>
                <a:srgbClr val="00FFFF"/>
              </a:solidFill>
              <a:latin typeface="Calibri" panose="020F0502020204030204" pitchFamily="34" charset="0"/>
            </a:endParaRPr>
          </a:p>
          <a:p>
            <a:pPr>
              <a:spcBef>
                <a:spcPct val="50000"/>
              </a:spcBef>
            </a:pPr>
            <a:endParaRPr lang="en-US" altLang="en-US" sz="2800" b="1" i="0" dirty="0">
              <a:solidFill>
                <a:srgbClr val="00FFFF"/>
              </a:solidFill>
              <a:latin typeface="Calibri" panose="020F0502020204030204" pitchFamily="34" charset="0"/>
            </a:endParaRPr>
          </a:p>
          <a:p>
            <a:pPr>
              <a:spcBef>
                <a:spcPct val="50000"/>
              </a:spcBef>
              <a:buFontTx/>
              <a:buBlip>
                <a:blip r:embed="rId3"/>
              </a:buBlip>
            </a:pPr>
            <a:r>
              <a:rPr lang="en-US" altLang="en-US" sz="2800" b="1" i="0" dirty="0" smtClean="0">
                <a:solidFill>
                  <a:srgbClr val="00FFFF"/>
                </a:solidFill>
                <a:latin typeface="Calibri" panose="020F0502020204030204" pitchFamily="34" charset="0"/>
              </a:rPr>
              <a:t> </a:t>
            </a:r>
            <a:r>
              <a:rPr lang="en-US" altLang="en-US" sz="2800" b="1" i="0" dirty="0">
                <a:solidFill>
                  <a:srgbClr val="00FFFF"/>
                </a:solidFill>
                <a:latin typeface="Calibri" panose="020F0502020204030204" pitchFamily="34" charset="0"/>
              </a:rPr>
              <a:t>Left ventricular </a:t>
            </a:r>
            <a:r>
              <a:rPr lang="en-US" altLang="en-US" sz="2800" b="1" i="0" dirty="0" smtClean="0">
                <a:solidFill>
                  <a:srgbClr val="00FFFF"/>
                </a:solidFill>
                <a:latin typeface="Calibri" panose="020F0502020204030204" pitchFamily="34" charset="0"/>
              </a:rPr>
              <a:t>afterload = </a:t>
            </a:r>
            <a:r>
              <a:rPr lang="en-US" altLang="en-US" sz="2800" b="1" i="0" u="sng" dirty="0">
                <a:solidFill>
                  <a:schemeClr val="accent2"/>
                </a:solidFill>
                <a:latin typeface="Calibri" panose="020F0502020204030204" pitchFamily="34" charset="0"/>
              </a:rPr>
              <a:t>Mean aortic pressure:</a:t>
            </a:r>
          </a:p>
          <a:p>
            <a:pPr lvl="4">
              <a:spcBef>
                <a:spcPct val="50000"/>
              </a:spcBef>
              <a:buFontTx/>
              <a:buBlip>
                <a:blip r:embed="rId3"/>
              </a:buBlip>
            </a:pPr>
            <a:r>
              <a:rPr lang="en-US" altLang="en-US" sz="2800" b="1" i="0" dirty="0">
                <a:solidFill>
                  <a:srgbClr val="00FFFF"/>
                </a:solidFill>
                <a:latin typeface="Calibri" panose="020F0502020204030204" pitchFamily="34" charset="0"/>
              </a:rPr>
              <a:t> </a:t>
            </a:r>
            <a:r>
              <a:rPr lang="en-US" altLang="en-US" sz="2800" b="1" i="0" dirty="0" smtClean="0">
                <a:solidFill>
                  <a:srgbClr val="00FF00"/>
                </a:solidFill>
                <a:latin typeface="Calibri" panose="020F0502020204030204" pitchFamily="34" charset="0"/>
              </a:rPr>
              <a:t>Systemic arterial hypertension</a:t>
            </a:r>
            <a:r>
              <a:rPr lang="en-US" altLang="en-US" sz="2800" b="1" i="0" dirty="0">
                <a:solidFill>
                  <a:srgbClr val="00FF00"/>
                </a:solidFill>
                <a:latin typeface="Calibri" panose="020F0502020204030204" pitchFamily="34" charset="0"/>
              </a:rPr>
              <a:t>: increased </a:t>
            </a:r>
            <a:r>
              <a:rPr lang="en-US" altLang="en-US" sz="2800" b="1" i="0" dirty="0" smtClean="0">
                <a:solidFill>
                  <a:srgbClr val="00FF00"/>
                </a:solidFill>
                <a:latin typeface="Calibri" panose="020F0502020204030204" pitchFamily="34" charset="0"/>
              </a:rPr>
              <a:t>LV afterload</a:t>
            </a:r>
            <a:r>
              <a:rPr lang="en-US" altLang="en-US" sz="2800" b="1" i="0" dirty="0">
                <a:solidFill>
                  <a:srgbClr val="00FF00"/>
                </a:solidFill>
                <a:latin typeface="Calibri" panose="020F0502020204030204" pitchFamily="34" charset="0"/>
              </a:rPr>
              <a:t>.</a:t>
            </a:r>
          </a:p>
          <a:p>
            <a:pPr lvl="4">
              <a:spcBef>
                <a:spcPct val="50000"/>
              </a:spcBef>
              <a:buFontTx/>
              <a:buBlip>
                <a:blip r:embed="rId3"/>
              </a:buBlip>
            </a:pPr>
            <a:r>
              <a:rPr lang="en-US" altLang="en-US" sz="2800" b="1" i="0" dirty="0">
                <a:solidFill>
                  <a:srgbClr val="00FF00"/>
                </a:solidFill>
                <a:latin typeface="Calibri" panose="020F0502020204030204" pitchFamily="34" charset="0"/>
              </a:rPr>
              <a:t> Systemic arterial </a:t>
            </a:r>
            <a:r>
              <a:rPr lang="en-US" altLang="en-US" sz="2800" b="1" i="0" dirty="0" smtClean="0">
                <a:solidFill>
                  <a:srgbClr val="00FF00"/>
                </a:solidFill>
                <a:latin typeface="Calibri" panose="020F0502020204030204" pitchFamily="34" charset="0"/>
              </a:rPr>
              <a:t>hypotension</a:t>
            </a:r>
            <a:r>
              <a:rPr lang="en-US" altLang="en-US" sz="2800" b="1" i="0" dirty="0">
                <a:solidFill>
                  <a:srgbClr val="00FF00"/>
                </a:solidFill>
                <a:latin typeface="Calibri" panose="020F0502020204030204" pitchFamily="34" charset="0"/>
              </a:rPr>
              <a:t>: decreased </a:t>
            </a:r>
            <a:r>
              <a:rPr lang="en-US" altLang="en-US" sz="2800" b="1" i="0" dirty="0" smtClean="0">
                <a:solidFill>
                  <a:srgbClr val="00FF00"/>
                </a:solidFill>
                <a:latin typeface="Calibri" panose="020F0502020204030204" pitchFamily="34" charset="0"/>
              </a:rPr>
              <a:t>LV afterload</a:t>
            </a:r>
            <a:r>
              <a:rPr lang="en-US" altLang="en-US" sz="2800" b="1" i="0" dirty="0">
                <a:solidFill>
                  <a:srgbClr val="00FF00"/>
                </a:solidFill>
                <a:latin typeface="Calibri" panose="020F0502020204030204" pitchFamily="34" charset="0"/>
              </a:rPr>
              <a:t>.</a:t>
            </a:r>
          </a:p>
          <a:p>
            <a:pPr lvl="3">
              <a:spcBef>
                <a:spcPct val="50000"/>
              </a:spcBef>
              <a:buFontTx/>
              <a:buBlip>
                <a:blip r:embed="rId3"/>
              </a:buBlip>
            </a:pPr>
            <a:endParaRPr lang="en-US" altLang="en-US" sz="2800" b="1" i="0" u="sng" dirty="0">
              <a:solidFill>
                <a:schemeClr val="tx2"/>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s://my.methodistcollege.edu/ICSFileServer/eaab96b1-8b9c-444b-9085-16793ddf084a/c71ed1f1-4f9f-403e-9035-872974270971/da419c5e-75b1-448d-b688-7d9beced2663/ONL177/Preload%20and%20After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22250"/>
            <a:ext cx="6769100" cy="650557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19460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1876" name="Rectangle 4"/>
          <p:cNvSpPr>
            <a:spLocks noChangeArrowheads="1"/>
          </p:cNvSpPr>
          <p:nvPr/>
        </p:nvSpPr>
        <p:spPr bwMode="auto">
          <a:xfrm>
            <a:off x="0" y="178743"/>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rgbClr val="FFFF00"/>
                </a:solidFill>
                <a:latin typeface="Calibri" panose="020F0502020204030204" pitchFamily="34" charset="0"/>
              </a:rPr>
              <a:t>Myocardial contractility</a:t>
            </a:r>
          </a:p>
          <a:p>
            <a:pPr algn="ctr">
              <a:defRPr/>
            </a:pPr>
            <a:r>
              <a:rPr lang="en-US" sz="4400" b="1" i="0" dirty="0">
                <a:solidFill>
                  <a:srgbClr val="FFFF00"/>
                </a:solidFill>
                <a:latin typeface="Calibri" panose="020F0502020204030204" pitchFamily="34" charset="0"/>
              </a:rPr>
              <a:t>Inotropic state</a:t>
            </a:r>
            <a:endParaRPr lang="en-US" sz="4400" dirty="0">
              <a:latin typeface="Calibri" panose="020F0502020204030204" pitchFamily="34" charset="0"/>
            </a:endParaRPr>
          </a:p>
        </p:txBody>
      </p:sp>
      <p:sp>
        <p:nvSpPr>
          <p:cNvPr id="23555" name="Text Box 5"/>
          <p:cNvSpPr txBox="1">
            <a:spLocks noChangeArrowheads="1"/>
          </p:cNvSpPr>
          <p:nvPr/>
        </p:nvSpPr>
        <p:spPr bwMode="auto">
          <a:xfrm>
            <a:off x="228600" y="1397943"/>
            <a:ext cx="98679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350" b="1" i="0" dirty="0">
                <a:solidFill>
                  <a:srgbClr val="00FFFF"/>
                </a:solidFill>
                <a:latin typeface="Calibri" panose="020F0502020204030204" pitchFamily="34" charset="0"/>
              </a:rPr>
              <a:t> </a:t>
            </a:r>
            <a:r>
              <a:rPr lang="en-US" altLang="en-US" sz="2350" b="1" i="0" dirty="0" smtClean="0">
                <a:solidFill>
                  <a:srgbClr val="00FFFF"/>
                </a:solidFill>
                <a:latin typeface="Calibri" panose="020F0502020204030204" pitchFamily="34" charset="0"/>
              </a:rPr>
              <a:t>This is an intrinsic property of the myocardium independent of the preload. Thus, myocardial contractility can increase without an increase in pre-load.</a:t>
            </a:r>
            <a:endParaRPr lang="en-US" altLang="en-US" sz="2350" b="1" i="0" dirty="0">
              <a:solidFill>
                <a:srgbClr val="00FFFF"/>
              </a:solidFill>
              <a:latin typeface="Calibri" panose="020F0502020204030204" pitchFamily="34" charset="0"/>
            </a:endParaRPr>
          </a:p>
          <a:p>
            <a:pPr>
              <a:spcBef>
                <a:spcPct val="50000"/>
              </a:spcBef>
              <a:buFontTx/>
              <a:buBlip>
                <a:blip r:embed="rId3"/>
              </a:buBlip>
            </a:pPr>
            <a:endParaRPr lang="en-US" altLang="en-US" sz="2350" b="1" i="0" dirty="0">
              <a:solidFill>
                <a:srgbClr val="00FFFF"/>
              </a:solidFill>
              <a:latin typeface="Calibri" panose="020F0502020204030204" pitchFamily="34" charset="0"/>
            </a:endParaRPr>
          </a:p>
          <a:p>
            <a:pPr>
              <a:spcBef>
                <a:spcPct val="50000"/>
              </a:spcBef>
              <a:buFontTx/>
              <a:buBlip>
                <a:blip r:embed="rId3"/>
              </a:buBlip>
            </a:pPr>
            <a:r>
              <a:rPr lang="en-US" altLang="en-US" sz="2350" b="1" i="0" dirty="0">
                <a:solidFill>
                  <a:srgbClr val="00FFFF"/>
                </a:solidFill>
                <a:latin typeface="Calibri" panose="020F0502020204030204" pitchFamily="34" charset="0"/>
              </a:rPr>
              <a:t> </a:t>
            </a:r>
            <a:r>
              <a:rPr lang="en-US" altLang="en-US" sz="2350" b="1" i="0" dirty="0" smtClean="0">
                <a:solidFill>
                  <a:srgbClr val="00FFFF"/>
                </a:solidFill>
                <a:latin typeface="Calibri" panose="020F0502020204030204" pitchFamily="34" charset="0"/>
              </a:rPr>
              <a:t>Changes </a:t>
            </a:r>
            <a:r>
              <a:rPr lang="en-US" altLang="en-US" sz="2350" b="1" i="0" dirty="0">
                <a:solidFill>
                  <a:srgbClr val="00FFFF"/>
                </a:solidFill>
                <a:latin typeface="Calibri" panose="020F0502020204030204" pitchFamily="34" charset="0"/>
              </a:rPr>
              <a:t>in </a:t>
            </a:r>
            <a:r>
              <a:rPr lang="en-US" altLang="en-US" sz="2350" b="1" i="0" dirty="0" smtClean="0">
                <a:solidFill>
                  <a:srgbClr val="00FFFF"/>
                </a:solidFill>
                <a:latin typeface="Calibri" panose="020F0502020204030204" pitchFamily="34" charset="0"/>
              </a:rPr>
              <a:t>myocardial contractility </a:t>
            </a:r>
            <a:r>
              <a:rPr lang="en-US" altLang="en-US" sz="2350" b="1" i="0" dirty="0">
                <a:solidFill>
                  <a:srgbClr val="00FFFF"/>
                </a:solidFill>
                <a:latin typeface="Calibri" panose="020F0502020204030204" pitchFamily="34" charset="0"/>
              </a:rPr>
              <a:t>are due to changes in the intracellular dynamics of calcium.</a:t>
            </a:r>
          </a:p>
          <a:p>
            <a:pPr>
              <a:spcBef>
                <a:spcPct val="50000"/>
              </a:spcBef>
              <a:buFontTx/>
              <a:buBlip>
                <a:blip r:embed="rId3"/>
              </a:buBlip>
            </a:pPr>
            <a:endParaRPr lang="en-US" altLang="en-US" sz="2350" b="1" i="0" dirty="0">
              <a:solidFill>
                <a:srgbClr val="00FFFF"/>
              </a:solidFill>
              <a:latin typeface="Calibri" panose="020F0502020204030204" pitchFamily="34" charset="0"/>
            </a:endParaRPr>
          </a:p>
          <a:p>
            <a:pPr>
              <a:spcBef>
                <a:spcPct val="50000"/>
              </a:spcBef>
              <a:buFontTx/>
              <a:buBlip>
                <a:blip r:embed="rId3"/>
              </a:buBlip>
            </a:pPr>
            <a:r>
              <a:rPr lang="en-US" altLang="en-US" sz="2350" b="1" i="0" dirty="0">
                <a:solidFill>
                  <a:srgbClr val="00FFFF"/>
                </a:solidFill>
                <a:latin typeface="Calibri" panose="020F0502020204030204" pitchFamily="34" charset="0"/>
              </a:rPr>
              <a:t> </a:t>
            </a:r>
            <a:r>
              <a:rPr lang="en-US" altLang="en-US" sz="2350" b="1" i="0" dirty="0">
                <a:solidFill>
                  <a:schemeClr val="accent2"/>
                </a:solidFill>
                <a:latin typeface="Calibri" panose="020F0502020204030204" pitchFamily="34" charset="0"/>
              </a:rPr>
              <a:t>Drugs that increase contractility usually provide more calcium and at a faster rate to the contractile machinery.</a:t>
            </a:r>
          </a:p>
          <a:p>
            <a:pPr>
              <a:spcBef>
                <a:spcPct val="50000"/>
              </a:spcBef>
              <a:buFontTx/>
              <a:buBlip>
                <a:blip r:embed="rId3"/>
              </a:buBlip>
            </a:pPr>
            <a:endParaRPr lang="en-US" altLang="en-US" sz="2350" b="1" i="0" dirty="0">
              <a:solidFill>
                <a:schemeClr val="accent2"/>
              </a:solidFill>
              <a:latin typeface="Calibri" panose="020F0502020204030204" pitchFamily="34" charset="0"/>
            </a:endParaRPr>
          </a:p>
          <a:p>
            <a:pPr>
              <a:spcBef>
                <a:spcPct val="50000"/>
              </a:spcBef>
              <a:buFontTx/>
              <a:buBlip>
                <a:blip r:embed="rId3"/>
              </a:buBlip>
            </a:pPr>
            <a:r>
              <a:rPr lang="en-US" altLang="en-US" sz="2350" b="1" i="0" dirty="0">
                <a:solidFill>
                  <a:schemeClr val="accent2"/>
                </a:solidFill>
                <a:latin typeface="Calibri" panose="020F0502020204030204" pitchFamily="34" charset="0"/>
              </a:rPr>
              <a:t> </a:t>
            </a:r>
            <a:r>
              <a:rPr lang="en-US" altLang="en-US" sz="2350" b="1" i="0" dirty="0">
                <a:solidFill>
                  <a:srgbClr val="00FF00"/>
                </a:solidFill>
                <a:latin typeface="Calibri" panose="020F0502020204030204" pitchFamily="34" charset="0"/>
              </a:rPr>
              <a:t>More calcium </a:t>
            </a:r>
            <a:r>
              <a:rPr lang="en-GB" altLang="en-US" sz="2350" b="1" i="0" dirty="0">
                <a:solidFill>
                  <a:srgbClr val="00FF00"/>
                </a:solidFill>
                <a:latin typeface="Calibri" panose="020F0502020204030204" pitchFamily="34" charset="0"/>
              </a:rPr>
              <a:t>will activate more cross-bridges and thereby strengthen the heart beat.</a:t>
            </a:r>
            <a:endParaRPr lang="en-US" altLang="en-US" sz="2350" b="1" i="0" dirty="0">
              <a:solidFill>
                <a:srgbClr val="00FF00"/>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2594" name="Rectangle 2"/>
          <p:cNvSpPr>
            <a:spLocks noChangeArrowheads="1"/>
          </p:cNvSpPr>
          <p:nvPr/>
        </p:nvSpPr>
        <p:spPr bwMode="auto">
          <a:xfrm>
            <a:off x="0" y="12192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66FFFF"/>
                </a:solidFill>
                <a:latin typeface="Calibri" panose="020F0502020204030204" pitchFamily="34" charset="0"/>
                <a:cs typeface="Traditional Arabic" pitchFamily="2" charset="-78"/>
              </a:rPr>
              <a:t>2. Stroke volume (SV)</a:t>
            </a:r>
          </a:p>
        </p:txBody>
      </p:sp>
      <p:pic>
        <p:nvPicPr>
          <p:cNvPr id="4" name="Picture 2" descr="http://4.bp.blogspot.com/--482QVfqwro/UHlrDxLMBeI/AAAAAAAAAC0/OiZ6rsZGxKM/s1600/SV.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197894"/>
            <a:ext cx="5584031" cy="4583906"/>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49212"/>
            <a:ext cx="10287000" cy="1474788"/>
          </a:xfrm>
          <a:prstGeom prst="rect">
            <a:avLst/>
          </a:prstGeom>
          <a:noFill/>
          <a:ln w="9525">
            <a:noFill/>
            <a:miter lim="800000"/>
            <a:headEnd/>
            <a:tailEnd/>
          </a:ln>
          <a:effectLst/>
        </p:spPr>
        <p:txBody>
          <a:bodyPr lIns="92075" tIns="46038" rIns="92075" bIns="46038" anchor="ctr"/>
          <a:lstStyle/>
          <a:p>
            <a:pPr algn="ctr">
              <a:spcBef>
                <a:spcPct val="50000"/>
              </a:spcBef>
            </a:pPr>
            <a:r>
              <a:rPr lang="en-US" altLang="en-US" sz="3600" b="1" i="0" dirty="0">
                <a:solidFill>
                  <a:srgbClr val="99FF33"/>
                </a:solidFill>
                <a:latin typeface="Calibri" panose="020F0502020204030204" pitchFamily="34" charset="0"/>
              </a:rPr>
              <a:t>Factors </a:t>
            </a:r>
            <a:r>
              <a:rPr lang="en-US" altLang="en-US" sz="3600" b="1" i="0" dirty="0" smtClean="0">
                <a:solidFill>
                  <a:srgbClr val="99FF33"/>
                </a:solidFill>
                <a:latin typeface="Calibri" panose="020F0502020204030204" pitchFamily="34" charset="0"/>
              </a:rPr>
              <a:t>affecting the pumping ability of the ventricles</a:t>
            </a:r>
            <a:endParaRPr lang="en-US" altLang="en-US" sz="3600" b="1" i="0" dirty="0">
              <a:solidFill>
                <a:srgbClr val="99FF33"/>
              </a:solidFill>
              <a:latin typeface="Calibri" panose="020F0502020204030204" pitchFamily="34" charset="0"/>
            </a:endParaRPr>
          </a:p>
          <a:p>
            <a:pPr algn="ctr">
              <a:defRPr/>
            </a:pPr>
            <a:r>
              <a:rPr lang="en-US" sz="3600" b="1" i="0" dirty="0" smtClean="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a:t>
            </a:r>
            <a:r>
              <a:rPr lang="en-US" sz="3600" b="1" i="0" dirty="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of the CO</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47471"/>
            <a:ext cx="1028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a:solidFill>
                  <a:schemeClr val="tx2"/>
                </a:solidFill>
                <a:latin typeface="Calibri" panose="020F0502020204030204" pitchFamily="34" charset="0"/>
              </a:rPr>
              <a:t>Stroke volume regulation: </a:t>
            </a:r>
          </a:p>
          <a:p>
            <a:pPr algn="ctr" eaLnBrk="1" hangingPunct="1"/>
            <a:r>
              <a:rPr lang="en-US" altLang="en-US" sz="3600" b="1" i="0" dirty="0">
                <a:solidFill>
                  <a:schemeClr val="tx2"/>
                </a:solidFill>
                <a:latin typeface="Calibri" panose="020F0502020204030204" pitchFamily="34" charset="0"/>
              </a:rPr>
              <a:t>1. Preload</a:t>
            </a:r>
            <a:r>
              <a:rPr lang="en-US" altLang="en-US" sz="3600" b="1" i="0" dirty="0" smtClean="0">
                <a:solidFill>
                  <a:schemeClr val="tx2"/>
                </a:solidFill>
                <a:latin typeface="Calibri" panose="020F0502020204030204" pitchFamily="34" charset="0"/>
              </a:rPr>
              <a:t>:</a:t>
            </a:r>
            <a:endParaRPr lang="en-US" altLang="en-US" sz="3600" b="1" i="0" dirty="0">
              <a:solidFill>
                <a:schemeClr val="tx2"/>
              </a:solidFill>
              <a:latin typeface="Calibri" panose="020F0502020204030204" pitchFamily="34" charset="0"/>
            </a:endParaRPr>
          </a:p>
        </p:txBody>
      </p:sp>
      <p:pic>
        <p:nvPicPr>
          <p:cNvPr id="32771" name="Picture 3" descr="figCh18_21"/>
          <p:cNvPicPr>
            <a:picLocks noChangeAspect="1" noChangeArrowheads="1"/>
          </p:cNvPicPr>
          <p:nvPr/>
        </p:nvPicPr>
        <p:blipFill>
          <a:blip r:embed="rId3">
            <a:extLst>
              <a:ext uri="{28A0092B-C50C-407E-A947-70E740481C1C}">
                <a14:useLocalDpi xmlns:a14="http://schemas.microsoft.com/office/drawing/2010/main" val="0"/>
              </a:ext>
            </a:extLst>
          </a:blip>
          <a:srcRect b="2495"/>
          <a:stretch>
            <a:fillRect/>
          </a:stretch>
        </p:blipFill>
        <p:spPr bwMode="auto">
          <a:xfrm>
            <a:off x="1350963" y="1828800"/>
            <a:ext cx="7620000" cy="4389437"/>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32772" name="Rectangle 4"/>
          <p:cNvSpPr>
            <a:spLocks noChangeArrowheads="1"/>
          </p:cNvSpPr>
          <p:nvPr/>
        </p:nvSpPr>
        <p:spPr bwMode="auto">
          <a:xfrm>
            <a:off x="1943100" y="6248400"/>
            <a:ext cx="6841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rgbClr val="FFFF00"/>
                </a:solidFill>
                <a:latin typeface="Calibri" panose="020F0502020204030204" pitchFamily="34" charset="0"/>
              </a:rPr>
              <a:t>Ventricular end-diastolic volume (ml)</a:t>
            </a:r>
          </a:p>
        </p:txBody>
      </p:sp>
      <p:sp>
        <p:nvSpPr>
          <p:cNvPr id="32773" name="Rectangle 5"/>
          <p:cNvSpPr>
            <a:spLocks noChangeArrowheads="1"/>
          </p:cNvSpPr>
          <p:nvPr/>
        </p:nvSpPr>
        <p:spPr bwMode="auto">
          <a:xfrm rot="16200000">
            <a:off x="-488536" y="3507116"/>
            <a:ext cx="282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800" b="1" i="0" dirty="0" smtClean="0">
                <a:solidFill>
                  <a:srgbClr val="00FFCC"/>
                </a:solidFill>
                <a:latin typeface="Calibri" panose="020F0502020204030204" pitchFamily="34" charset="0"/>
              </a:rPr>
              <a:t>Stroke volume</a:t>
            </a:r>
            <a:r>
              <a:rPr lang="en-US" altLang="en-US" sz="2000" b="1" i="0" dirty="0" smtClean="0">
                <a:solidFill>
                  <a:srgbClr val="00FFCC"/>
                </a:solidFill>
                <a:latin typeface="Calibri" panose="020F0502020204030204" pitchFamily="34" charset="0"/>
              </a:rPr>
              <a:t> </a:t>
            </a:r>
            <a:r>
              <a:rPr lang="en-US" altLang="en-US" sz="2000" b="1" i="0" dirty="0">
                <a:solidFill>
                  <a:srgbClr val="00FFCC"/>
                </a:solidFill>
                <a:latin typeface="Calibri" panose="020F0502020204030204" pitchFamily="34" charset="0"/>
              </a:rPr>
              <a:t>(ml)</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1228" y="429078"/>
            <a:ext cx="422647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Blip>
                <a:blip r:embed="rId3"/>
              </a:buBlip>
            </a:pPr>
            <a:r>
              <a:rPr lang="en-US" altLang="en-US" sz="2400" b="1" i="0" dirty="0" smtClean="0">
                <a:solidFill>
                  <a:srgbClr val="00FFFF"/>
                </a:solidFill>
                <a:latin typeface="Calibri" panose="020F0502020204030204" pitchFamily="34" charset="0"/>
              </a:rPr>
              <a:t> </a:t>
            </a:r>
            <a:r>
              <a:rPr lang="en-US" altLang="en-US" sz="2400" b="1" i="0" dirty="0">
                <a:solidFill>
                  <a:srgbClr val="00FFFF"/>
                </a:solidFill>
                <a:latin typeface="Calibri" panose="020F0502020204030204" pitchFamily="34" charset="0"/>
              </a:rPr>
              <a:t>The larger the EDV, the more the </a:t>
            </a:r>
            <a:r>
              <a:rPr lang="en-US" altLang="en-US" sz="2400" b="1" i="0" dirty="0" smtClean="0">
                <a:solidFill>
                  <a:srgbClr val="00FFFF"/>
                </a:solidFill>
                <a:latin typeface="Calibri" panose="020F0502020204030204" pitchFamily="34" charset="0"/>
              </a:rPr>
              <a:t>ventricle </a:t>
            </a:r>
            <a:r>
              <a:rPr lang="en-US" altLang="en-US" sz="2400" b="1" i="0" dirty="0">
                <a:solidFill>
                  <a:srgbClr val="00FFFF"/>
                </a:solidFill>
                <a:latin typeface="Calibri" panose="020F0502020204030204" pitchFamily="34" charset="0"/>
              </a:rPr>
              <a:t>is stretched → the longer the initial </a:t>
            </a:r>
            <a:r>
              <a:rPr lang="en-US" altLang="en-US" sz="2400" b="1" i="0" dirty="0" err="1" smtClean="0">
                <a:solidFill>
                  <a:srgbClr val="00FFFF"/>
                </a:solidFill>
                <a:latin typeface="Calibri" panose="020F0502020204030204" pitchFamily="34" charset="0"/>
              </a:rPr>
              <a:t>myocardiac</a:t>
            </a:r>
            <a:r>
              <a:rPr lang="en-US" altLang="en-US" sz="2400" b="1" i="0" dirty="0" smtClean="0">
                <a:solidFill>
                  <a:srgbClr val="00FFFF"/>
                </a:solidFill>
                <a:latin typeface="Calibri" panose="020F0502020204030204" pitchFamily="34" charset="0"/>
              </a:rPr>
              <a:t>-fiber </a:t>
            </a:r>
            <a:r>
              <a:rPr lang="en-US" altLang="en-US" sz="2400" b="1" i="0" dirty="0">
                <a:solidFill>
                  <a:srgbClr val="00FFFF"/>
                </a:solidFill>
                <a:latin typeface="Calibri" panose="020F0502020204030204" pitchFamily="34" charset="0"/>
              </a:rPr>
              <a:t>length before contraction → </a:t>
            </a:r>
            <a:r>
              <a:rPr lang="en-US" altLang="en-US" sz="2400" b="1" i="0" dirty="0" smtClean="0">
                <a:solidFill>
                  <a:srgbClr val="99FF99"/>
                </a:solidFill>
                <a:latin typeface="Calibri" panose="020F0502020204030204" pitchFamily="34" charset="0"/>
              </a:rPr>
              <a:t>higher </a:t>
            </a:r>
            <a:r>
              <a:rPr lang="en-US" altLang="en-US" sz="2400" b="1" i="0" dirty="0">
                <a:solidFill>
                  <a:srgbClr val="99FF99"/>
                </a:solidFill>
                <a:latin typeface="Calibri" panose="020F0502020204030204" pitchFamily="34" charset="0"/>
              </a:rPr>
              <a:t>degree of overlap of thick and thin filaments </a:t>
            </a:r>
            <a:r>
              <a:rPr lang="en-US" altLang="en-US" sz="2400" b="1" i="0" dirty="0">
                <a:solidFill>
                  <a:schemeClr val="accent2"/>
                </a:solidFill>
                <a:latin typeface="Calibri" panose="020F0502020204030204" pitchFamily="34" charset="0"/>
              </a:rPr>
              <a:t>→ more cross-bridge interactions between myosin and </a:t>
            </a:r>
            <a:r>
              <a:rPr lang="en-US" altLang="en-US" sz="2400" b="1" i="0" dirty="0" smtClean="0">
                <a:solidFill>
                  <a:schemeClr val="accent2"/>
                </a:solidFill>
                <a:latin typeface="Calibri" panose="020F0502020204030204" pitchFamily="34" charset="0"/>
              </a:rPr>
              <a:t>actin </a:t>
            </a:r>
            <a:r>
              <a:rPr lang="en-US" altLang="en-US" sz="2400" b="1" i="0" dirty="0" smtClean="0">
                <a:solidFill>
                  <a:schemeClr val="accent2"/>
                </a:solidFill>
                <a:latin typeface="Calibri"/>
                <a:cs typeface="Calibri"/>
              </a:rPr>
              <a:t>→ </a:t>
            </a:r>
            <a:r>
              <a:rPr lang="en-US" altLang="en-US" sz="2400" b="1" i="0" dirty="0" smtClean="0">
                <a:solidFill>
                  <a:srgbClr val="00FFFF"/>
                </a:solidFill>
                <a:latin typeface="Calibri" panose="020F0502020204030204" pitchFamily="34" charset="0"/>
              </a:rPr>
              <a:t>greater </a:t>
            </a:r>
            <a:r>
              <a:rPr lang="en-US" altLang="en-US" sz="2400" b="1" i="0" dirty="0">
                <a:solidFill>
                  <a:srgbClr val="00FFFF"/>
                </a:solidFill>
                <a:latin typeface="Calibri" panose="020F0502020204030204" pitchFamily="34" charset="0"/>
              </a:rPr>
              <a:t>force on the subsequent cardiac contraction → greater </a:t>
            </a:r>
            <a:r>
              <a:rPr lang="en-US" altLang="en-US" sz="2400" b="1" i="0" dirty="0" smtClean="0">
                <a:solidFill>
                  <a:srgbClr val="00FFFF"/>
                </a:solidFill>
                <a:latin typeface="Calibri" panose="020F0502020204030204" pitchFamily="34" charset="0"/>
              </a:rPr>
              <a:t>SV.</a:t>
            </a:r>
          </a:p>
          <a:p>
            <a:pPr eaLnBrk="1" hangingPunct="1">
              <a:buBlip>
                <a:blip r:embed="rId3"/>
              </a:buBlip>
            </a:pPr>
            <a:endParaRPr lang="en-US" altLang="en-US" sz="2400" b="1" i="0" dirty="0">
              <a:solidFill>
                <a:srgbClr val="00FFFF"/>
              </a:solidFill>
              <a:latin typeface="Calibri" panose="020F0502020204030204" pitchFamily="34" charset="0"/>
            </a:endParaRPr>
          </a:p>
          <a:p>
            <a:pPr eaLnBrk="1" hangingPunct="1">
              <a:buBlip>
                <a:blip r:embed="rId3"/>
              </a:buBlip>
            </a:pPr>
            <a:r>
              <a:rPr lang="en-US" altLang="en-US" sz="2400" b="1" i="0" dirty="0" smtClean="0">
                <a:solidFill>
                  <a:srgbClr val="00FFFF"/>
                </a:solidFill>
                <a:latin typeface="Calibri" panose="020F0502020204030204" pitchFamily="34" charset="0"/>
              </a:rPr>
              <a:t> </a:t>
            </a:r>
            <a:r>
              <a:rPr lang="en-US" altLang="en-US" sz="2400" b="1" i="0" dirty="0" smtClean="0">
                <a:solidFill>
                  <a:schemeClr val="tx2"/>
                </a:solidFill>
                <a:latin typeface="Calibri" panose="020F0502020204030204" pitchFamily="34" charset="0"/>
              </a:rPr>
              <a:t>The relationship is also explained by the greater </a:t>
            </a:r>
            <a:r>
              <a:rPr lang="en-US" altLang="en-US" sz="2400" b="1" i="0" dirty="0">
                <a:solidFill>
                  <a:schemeClr val="tx2"/>
                </a:solidFill>
                <a:latin typeface="Calibri" panose="020F0502020204030204" pitchFamily="34" charset="0"/>
              </a:rPr>
              <a:t>sensitivity to calcium at greater lengths. </a:t>
            </a:r>
            <a:endParaRPr lang="en-US" altLang="en-US" sz="2400" b="1" i="0" dirty="0">
              <a:solidFill>
                <a:srgbClr val="00FFFF"/>
              </a:solidFill>
              <a:latin typeface="Calibri" panose="020F0502020204030204" pitchFamily="34" charset="0"/>
            </a:endParaRPr>
          </a:p>
        </p:txBody>
      </p:sp>
      <p:sp>
        <p:nvSpPr>
          <p:cNvPr id="3" name="Text Box 2"/>
          <p:cNvSpPr txBox="1">
            <a:spLocks noChangeArrowheads="1"/>
          </p:cNvSpPr>
          <p:nvPr/>
        </p:nvSpPr>
        <p:spPr bwMode="auto">
          <a:xfrm>
            <a:off x="4557232" y="950893"/>
            <a:ext cx="56154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smtClean="0">
                <a:solidFill>
                  <a:schemeClr val="tx2"/>
                </a:solidFill>
                <a:latin typeface="Calibri" panose="020F0502020204030204" pitchFamily="34" charset="0"/>
              </a:rPr>
              <a:t>What is the mechanism of increase of SV when EDV increases?</a:t>
            </a:r>
            <a:endParaRPr lang="en-US" altLang="en-US" sz="2800" b="1" i="0" dirty="0">
              <a:solidFill>
                <a:schemeClr val="tx2"/>
              </a:solidFill>
              <a:latin typeface="Calibri" panose="020F0502020204030204" pitchFamily="34" charset="0"/>
            </a:endParaRPr>
          </a:p>
        </p:txBody>
      </p:sp>
      <p:pic>
        <p:nvPicPr>
          <p:cNvPr id="4" name="Picture 3" descr="figCh18_21"/>
          <p:cNvPicPr>
            <a:picLocks noChangeAspect="1" noChangeArrowheads="1"/>
          </p:cNvPicPr>
          <p:nvPr/>
        </p:nvPicPr>
        <p:blipFill>
          <a:blip r:embed="rId4">
            <a:extLst>
              <a:ext uri="{28A0092B-C50C-407E-A947-70E740481C1C}">
                <a14:useLocalDpi xmlns:a14="http://schemas.microsoft.com/office/drawing/2010/main" val="0"/>
              </a:ext>
            </a:extLst>
          </a:blip>
          <a:srcRect b="2495"/>
          <a:stretch>
            <a:fillRect/>
          </a:stretch>
        </p:blipFill>
        <p:spPr bwMode="auto">
          <a:xfrm>
            <a:off x="4557232" y="2250381"/>
            <a:ext cx="5615468" cy="3424486"/>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524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Starling’s Law of the heart</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l="20032" t="6158" r="18961" b="17699"/>
          <a:stretch>
            <a:fillRect/>
          </a:stretch>
        </p:blipFill>
        <p:spPr bwMode="auto">
          <a:xfrm>
            <a:off x="8112002" y="4411663"/>
            <a:ext cx="1695450" cy="2055813"/>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35844" name="Picture 4" descr="gr1lf1221_a"/>
          <p:cNvPicPr>
            <a:picLocks noChangeAspect="1" noChangeArrowheads="1"/>
          </p:cNvPicPr>
          <p:nvPr/>
        </p:nvPicPr>
        <p:blipFill>
          <a:blip r:embed="rId4">
            <a:extLst>
              <a:ext uri="{28A0092B-C50C-407E-A947-70E740481C1C}">
                <a14:useLocalDpi xmlns:a14="http://schemas.microsoft.com/office/drawing/2010/main" val="0"/>
              </a:ext>
            </a:extLst>
          </a:blip>
          <a:srcRect r="40846" b="7895"/>
          <a:stretch>
            <a:fillRect/>
          </a:stretch>
        </p:blipFill>
        <p:spPr bwMode="auto">
          <a:xfrm>
            <a:off x="876300" y="3008312"/>
            <a:ext cx="3962400" cy="3392488"/>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4994275" y="2665413"/>
            <a:ext cx="3637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solidFill>
                  <a:schemeClr val="tx2"/>
                </a:solidFill>
                <a:latin typeface="Calibri" panose="020F0502020204030204" pitchFamily="34" charset="0"/>
                <a:sym typeface="Symbol" panose="05050102010706020507" pitchFamily="18" charset="2"/>
              </a:rPr>
              <a:t> </a:t>
            </a:r>
            <a:r>
              <a:rPr lang="en-US" altLang="en-US" sz="2400" b="1" i="0" dirty="0" smtClean="0">
                <a:solidFill>
                  <a:schemeClr val="tx2"/>
                </a:solidFill>
                <a:latin typeface="Calibri" panose="020F0502020204030204" pitchFamily="34" charset="0"/>
                <a:sym typeface="Symbol" panose="05050102010706020507" pitchFamily="18" charset="2"/>
              </a:rPr>
              <a:t>Venous return  </a:t>
            </a:r>
            <a:r>
              <a:rPr lang="en-US" altLang="en-US" sz="2400" b="1" i="0" dirty="0" smtClean="0">
                <a:solidFill>
                  <a:schemeClr val="tx2"/>
                </a:solidFill>
                <a:latin typeface="Calibri" panose="020F0502020204030204" pitchFamily="34" charset="0"/>
                <a:cs typeface="Times New Roman" panose="02020603050405020304" pitchFamily="18" charset="0"/>
              </a:rPr>
              <a:t>↑ </a:t>
            </a:r>
            <a:r>
              <a:rPr lang="en-US" altLang="en-US" sz="2400" b="1" i="0" dirty="0">
                <a:solidFill>
                  <a:schemeClr val="tx2"/>
                </a:solidFill>
                <a:latin typeface="Calibri" panose="020F0502020204030204" pitchFamily="34" charset="0"/>
                <a:cs typeface="Times New Roman" panose="02020603050405020304" pitchFamily="18" charset="0"/>
              </a:rPr>
              <a:t>EDV </a:t>
            </a:r>
          </a:p>
        </p:txBody>
      </p:sp>
      <p:sp>
        <p:nvSpPr>
          <p:cNvPr id="35846" name="Text Box 6"/>
          <p:cNvSpPr txBox="1">
            <a:spLocks noChangeArrowheads="1"/>
          </p:cNvSpPr>
          <p:nvPr/>
        </p:nvSpPr>
        <p:spPr bwMode="auto">
          <a:xfrm>
            <a:off x="4994275" y="3171825"/>
            <a:ext cx="4813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solidFill>
                  <a:schemeClr val="tx2"/>
                </a:solidFill>
                <a:latin typeface="Calibri" panose="020F0502020204030204" pitchFamily="34" charset="0"/>
                <a:sym typeface="Symbol" panose="05050102010706020507" pitchFamily="18" charset="2"/>
              </a:rPr>
              <a:t>  Force of ventricular contraction</a:t>
            </a:r>
          </a:p>
        </p:txBody>
      </p:sp>
      <p:sp>
        <p:nvSpPr>
          <p:cNvPr id="35847" name="Text Box 7"/>
          <p:cNvSpPr txBox="1">
            <a:spLocks noChangeArrowheads="1"/>
          </p:cNvSpPr>
          <p:nvPr/>
        </p:nvSpPr>
        <p:spPr bwMode="auto">
          <a:xfrm>
            <a:off x="4994275" y="3763963"/>
            <a:ext cx="2772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solidFill>
                  <a:schemeClr val="tx2"/>
                </a:solidFill>
                <a:latin typeface="Calibri" panose="020F0502020204030204" pitchFamily="34" charset="0"/>
                <a:cs typeface="Times New Roman" panose="02020603050405020304" pitchFamily="18" charset="0"/>
                <a:sym typeface="Symbol" panose="05050102010706020507" pitchFamily="18" charset="2"/>
              </a:rPr>
              <a:t> </a:t>
            </a:r>
            <a:r>
              <a:rPr lang="en-US" altLang="en-US" sz="2400" b="1" i="0" dirty="0">
                <a:solidFill>
                  <a:schemeClr val="tx2"/>
                </a:solidFill>
                <a:latin typeface="Calibri" panose="020F0502020204030204" pitchFamily="34" charset="0"/>
                <a:cs typeface="Times New Roman" panose="02020603050405020304" pitchFamily="18" charset="0"/>
              </a:rPr>
              <a:t>↑ Stroke Volume</a:t>
            </a:r>
          </a:p>
        </p:txBody>
      </p:sp>
      <p:sp>
        <p:nvSpPr>
          <p:cNvPr id="35848" name="Text Box 8"/>
          <p:cNvSpPr txBox="1">
            <a:spLocks noChangeArrowheads="1"/>
          </p:cNvSpPr>
          <p:nvPr/>
        </p:nvSpPr>
        <p:spPr bwMode="auto">
          <a:xfrm>
            <a:off x="4994275" y="4411663"/>
            <a:ext cx="2835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chemeClr val="tx2"/>
                </a:solidFill>
                <a:latin typeface="Calibri" panose="020F0502020204030204" pitchFamily="34" charset="0"/>
                <a:cs typeface="Times New Roman" panose="02020603050405020304" pitchFamily="18" charset="0"/>
                <a:sym typeface="Symbol" panose="05050102010706020507" pitchFamily="18" charset="2"/>
              </a:rPr>
              <a:t> </a:t>
            </a:r>
            <a:r>
              <a:rPr lang="en-US" altLang="en-US" sz="2400" b="1" i="0">
                <a:solidFill>
                  <a:schemeClr val="tx2"/>
                </a:solidFill>
                <a:latin typeface="Calibri" panose="020F0502020204030204" pitchFamily="34" charset="0"/>
                <a:cs typeface="Times New Roman" panose="02020603050405020304" pitchFamily="18" charset="0"/>
              </a:rPr>
              <a:t>↑ Cardiac Output</a:t>
            </a:r>
          </a:p>
        </p:txBody>
      </p:sp>
      <p:sp>
        <p:nvSpPr>
          <p:cNvPr id="35849" name="Text Box 9"/>
          <p:cNvSpPr txBox="1">
            <a:spLocks noChangeArrowheads="1"/>
          </p:cNvSpPr>
          <p:nvPr/>
        </p:nvSpPr>
        <p:spPr bwMode="auto">
          <a:xfrm>
            <a:off x="190500" y="990600"/>
            <a:ext cx="9829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600" b="1" i="0" dirty="0">
                <a:solidFill>
                  <a:srgbClr val="00FFFF"/>
                </a:solidFill>
                <a:latin typeface="Calibri" panose="020F0502020204030204" pitchFamily="34" charset="0"/>
                <a:cs typeface="Calibri" pitchFamily="34" charset="0"/>
              </a:rPr>
              <a:t>The </a:t>
            </a:r>
            <a:r>
              <a:rPr lang="en-US" altLang="en-US" sz="2600" b="1" i="0" dirty="0">
                <a:solidFill>
                  <a:schemeClr val="hlink"/>
                </a:solidFill>
                <a:latin typeface="Calibri" panose="020F0502020204030204" pitchFamily="34" charset="0"/>
                <a:cs typeface="Calibri" pitchFamily="34" charset="0"/>
              </a:rPr>
              <a:t>intrinsic</a:t>
            </a:r>
            <a:r>
              <a:rPr lang="en-US" altLang="en-US" sz="2600" b="1" i="0" dirty="0">
                <a:solidFill>
                  <a:srgbClr val="00FFFF"/>
                </a:solidFill>
                <a:latin typeface="Calibri" panose="020F0502020204030204" pitchFamily="34" charset="0"/>
                <a:cs typeface="Calibri" pitchFamily="34" charset="0"/>
              </a:rPr>
              <a:t> relationship between EDV and SV is known as </a:t>
            </a:r>
            <a:r>
              <a:rPr lang="en-US" altLang="en-US" sz="2600" b="1" i="0" dirty="0" smtClean="0">
                <a:solidFill>
                  <a:srgbClr val="FF66FF"/>
                </a:solidFill>
                <a:latin typeface="Calibri" panose="020F0502020204030204" pitchFamily="34" charset="0"/>
                <a:cs typeface="Calibri" pitchFamily="34" charset="0"/>
              </a:rPr>
              <a:t>Starling’s </a:t>
            </a:r>
            <a:r>
              <a:rPr lang="en-US" altLang="en-US" sz="2600" b="1" i="0" dirty="0">
                <a:solidFill>
                  <a:srgbClr val="FF66FF"/>
                </a:solidFill>
                <a:latin typeface="Calibri" panose="020F0502020204030204" pitchFamily="34" charset="0"/>
                <a:cs typeface="Calibri" pitchFamily="34" charset="0"/>
              </a:rPr>
              <a:t>Law</a:t>
            </a:r>
            <a:r>
              <a:rPr lang="en-US" altLang="en-US" sz="2600" b="1" i="0" dirty="0">
                <a:solidFill>
                  <a:srgbClr val="00FFFF"/>
                </a:solidFill>
                <a:latin typeface="Calibri" panose="020F0502020204030204" pitchFamily="34" charset="0"/>
                <a:cs typeface="Calibri" pitchFamily="34" charset="0"/>
              </a:rPr>
              <a:t> of the </a:t>
            </a:r>
            <a:r>
              <a:rPr lang="en-US" altLang="en-US" sz="2600" b="1" i="0" dirty="0" smtClean="0">
                <a:solidFill>
                  <a:srgbClr val="00FFFF"/>
                </a:solidFill>
                <a:latin typeface="Calibri" panose="020F0502020204030204" pitchFamily="34" charset="0"/>
                <a:cs typeface="Calibri" pitchFamily="34" charset="0"/>
              </a:rPr>
              <a:t>heart. </a:t>
            </a:r>
            <a:r>
              <a:rPr lang="en-US" altLang="en-US" sz="2600" b="1" i="0" dirty="0" smtClean="0">
                <a:latin typeface="Calibri" panose="020F0502020204030204" pitchFamily="34" charset="0"/>
                <a:cs typeface="Calibri" pitchFamily="34" charset="0"/>
              </a:rPr>
              <a:t>It reflects the </a:t>
            </a:r>
            <a:r>
              <a:rPr lang="en-US" sz="2400" b="1" i="0" dirty="0" smtClean="0">
                <a:latin typeface="Calibri" pitchFamily="34" charset="0"/>
                <a:cs typeface="Calibri" pitchFamily="34" charset="0"/>
              </a:rPr>
              <a:t>ability </a:t>
            </a:r>
            <a:r>
              <a:rPr lang="en-US" sz="2400" b="1" i="0" dirty="0">
                <a:latin typeface="Calibri" pitchFamily="34" charset="0"/>
                <a:cs typeface="Calibri" pitchFamily="34" charset="0"/>
              </a:rPr>
              <a:t>of the heart to change its force of contraction and therefore stroke volume in response to changes in venous </a:t>
            </a:r>
            <a:r>
              <a:rPr lang="en-US" sz="2400" b="1" i="0" dirty="0" smtClean="0">
                <a:latin typeface="Calibri" pitchFamily="34" charset="0"/>
                <a:cs typeface="Calibri" pitchFamily="34" charset="0"/>
              </a:rPr>
              <a:t>return.</a:t>
            </a:r>
            <a:r>
              <a:rPr lang="ar-SA" sz="2400" b="1" i="0" dirty="0" smtClean="0">
                <a:latin typeface="Calibri" pitchFamily="34" charset="0"/>
              </a:rPr>
              <a:t> </a:t>
            </a:r>
            <a:endParaRPr lang="en-US" altLang="en-US" sz="2600" b="1" i="0" dirty="0">
              <a:latin typeface="Calibri" panose="020F0502020204030204"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P spid="358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effectLst/>
                <a:latin typeface="Calibri" pitchFamily="34" charset="0"/>
                <a:cs typeface="Calibri" pitchFamily="34" charset="0"/>
              </a:rPr>
              <a:t>Learning Resources</a:t>
            </a:r>
            <a:endParaRPr lang="en-CA" sz="5400" b="1" i="0" dirty="0">
              <a:solidFill>
                <a:srgbClr val="00FFFF"/>
              </a:solidFill>
              <a:effectLst/>
              <a:latin typeface="Calibri" pitchFamily="34" charset="0"/>
              <a:cs typeface="Calibri" pitchFamily="34" charset="0"/>
            </a:endParaRPr>
          </a:p>
        </p:txBody>
      </p:sp>
      <p:sp>
        <p:nvSpPr>
          <p:cNvPr id="7" name="Rectangle 8"/>
          <p:cNvSpPr>
            <a:spLocks noChangeArrowheads="1"/>
          </p:cNvSpPr>
          <p:nvPr/>
        </p:nvSpPr>
        <p:spPr bwMode="auto">
          <a:xfrm>
            <a:off x="266700" y="2474368"/>
            <a:ext cx="9753600" cy="3453253"/>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i="0" dirty="0">
                <a:solidFill>
                  <a:schemeClr val="tx2"/>
                </a:solidFill>
                <a:latin typeface="Calibri" pitchFamily="34" charset="0"/>
                <a:cs typeface="Calibri" pitchFamily="34" charset="0"/>
              </a:rPr>
              <a:t>Guyton and Hall, Textbook of Medical Physiology; </a:t>
            </a:r>
            <a:r>
              <a:rPr lang="en-US" sz="2800" b="1" i="0" dirty="0" smtClean="0">
                <a:solidFill>
                  <a:schemeClr val="tx2"/>
                </a:solidFill>
                <a:latin typeface="Calibri" pitchFamily="34" charset="0"/>
                <a:cs typeface="Calibri" pitchFamily="34" charset="0"/>
              </a:rPr>
              <a:t>13</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Edition; Unit III-Chapter 9, Unit </a:t>
            </a:r>
            <a:r>
              <a:rPr lang="en-US" sz="2800" b="1" i="0" dirty="0" smtClean="0">
                <a:solidFill>
                  <a:schemeClr val="tx2"/>
                </a:solidFill>
                <a:latin typeface="Calibri" pitchFamily="34" charset="0"/>
                <a:cs typeface="Calibri" pitchFamily="34" charset="0"/>
              </a:rPr>
              <a:t>IV-Chapters 20, 21 and </a:t>
            </a:r>
            <a:r>
              <a:rPr lang="en-US" sz="2800" b="1" i="0" dirty="0">
                <a:solidFill>
                  <a:schemeClr val="tx2"/>
                </a:solidFill>
                <a:latin typeface="Calibri" pitchFamily="34" charset="0"/>
                <a:cs typeface="Calibri" pitchFamily="34" charset="0"/>
              </a:rPr>
              <a:t>22</a:t>
            </a:r>
            <a:r>
              <a:rPr lang="en-US" sz="2800" b="1" i="0" dirty="0" smtClean="0">
                <a:solidFill>
                  <a:schemeClr val="tx2"/>
                </a:solidFill>
                <a:latin typeface="Calibri" pitchFamily="34" charset="0"/>
                <a:cs typeface="Calibri" pitchFamily="34" charset="0"/>
              </a:rPr>
              <a:t>.</a:t>
            </a:r>
          </a:p>
          <a:p>
            <a:pPr marL="342900" indent="-342900">
              <a:spcBef>
                <a:spcPct val="20000"/>
              </a:spcBef>
              <a:buClr>
                <a:srgbClr val="FF0000"/>
              </a:buClr>
              <a:buFont typeface="Symbol" pitchFamily="18" charset="2"/>
              <a:buBlip>
                <a:blip r:embed="rId3"/>
              </a:buBlip>
            </a:pPr>
            <a:endParaRPr lang="en-US" sz="2800" b="1" i="0" dirty="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 </a:t>
            </a:r>
            <a:r>
              <a:rPr lang="en-US" sz="2800" b="1" i="0" dirty="0" smtClean="0">
                <a:solidFill>
                  <a:schemeClr val="tx2"/>
                </a:solidFill>
                <a:latin typeface="Calibri" pitchFamily="34" charset="0"/>
                <a:cs typeface="Calibri" pitchFamily="34" charset="0"/>
              </a:rPr>
              <a:t>25</a:t>
            </a:r>
            <a:r>
              <a:rPr lang="en-US" sz="2800" b="1" i="0" baseline="30000" dirty="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 30.</a:t>
            </a:r>
            <a:endParaRPr lang="en-US" sz="2800" b="1" dirty="0" smtClean="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3173365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Line 3"/>
          <p:cNvSpPr>
            <a:spLocks noChangeShapeType="1"/>
          </p:cNvSpPr>
          <p:nvPr/>
        </p:nvSpPr>
        <p:spPr bwMode="auto">
          <a:xfrm>
            <a:off x="1866900" y="1371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800" i="0">
              <a:solidFill>
                <a:srgbClr val="00FFFF"/>
              </a:solidFill>
              <a:latin typeface="Calibri" pitchFamily="34" charset="0"/>
            </a:endParaRPr>
          </a:p>
        </p:txBody>
      </p:sp>
      <p:sp>
        <p:nvSpPr>
          <p:cNvPr id="18" name="Text Box 4"/>
          <p:cNvSpPr txBox="1">
            <a:spLocks noChangeArrowheads="1"/>
          </p:cNvSpPr>
          <p:nvPr/>
        </p:nvSpPr>
        <p:spPr bwMode="auto">
          <a:xfrm rot="16200000">
            <a:off x="0" y="3205490"/>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0" dirty="0">
                <a:solidFill>
                  <a:srgbClr val="00FFFF"/>
                </a:solidFill>
                <a:latin typeface="Calibri" pitchFamily="34" charset="0"/>
                <a:cs typeface="Calibri" pitchFamily="34" charset="0"/>
              </a:rPr>
              <a:t>STROKE  VOLUME</a:t>
            </a:r>
          </a:p>
        </p:txBody>
      </p:sp>
      <p:sp>
        <p:nvSpPr>
          <p:cNvPr id="19" name="Line 5"/>
          <p:cNvSpPr>
            <a:spLocks noChangeShapeType="1"/>
          </p:cNvSpPr>
          <p:nvPr/>
        </p:nvSpPr>
        <p:spPr bwMode="auto">
          <a:xfrm>
            <a:off x="1866900" y="5410200"/>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800" i="0">
              <a:solidFill>
                <a:srgbClr val="00FFFF"/>
              </a:solidFill>
              <a:latin typeface="Calibri" pitchFamily="34" charset="0"/>
            </a:endParaRPr>
          </a:p>
        </p:txBody>
      </p:sp>
      <p:sp>
        <p:nvSpPr>
          <p:cNvPr id="20" name="Text Box 6"/>
          <p:cNvSpPr txBox="1">
            <a:spLocks noChangeArrowheads="1"/>
          </p:cNvSpPr>
          <p:nvPr/>
        </p:nvSpPr>
        <p:spPr bwMode="auto">
          <a:xfrm>
            <a:off x="2476500" y="5486400"/>
            <a:ext cx="30328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dirty="0">
                <a:solidFill>
                  <a:srgbClr val="00FFFF"/>
                </a:solidFill>
                <a:latin typeface="Calibri" pitchFamily="34" charset="0"/>
                <a:cs typeface="Calibri" pitchFamily="34" charset="0"/>
              </a:rPr>
              <a:t>DIASTOLIC  FILLING</a:t>
            </a:r>
          </a:p>
        </p:txBody>
      </p:sp>
      <p:sp>
        <p:nvSpPr>
          <p:cNvPr id="21" name="Text Box 7"/>
          <p:cNvSpPr txBox="1">
            <a:spLocks noChangeArrowheads="1"/>
          </p:cNvSpPr>
          <p:nvPr/>
        </p:nvSpPr>
        <p:spPr bwMode="auto">
          <a:xfrm>
            <a:off x="1866900" y="1600200"/>
            <a:ext cx="68856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dirty="0">
                <a:solidFill>
                  <a:srgbClr val="00FFFF"/>
                </a:solidFill>
                <a:latin typeface="Calibri" pitchFamily="34" charset="0"/>
                <a:cs typeface="Calibri" pitchFamily="34" charset="0"/>
              </a:rPr>
              <a:t>Cardiac Output = Stroke Volume x Heart Rate</a:t>
            </a:r>
          </a:p>
        </p:txBody>
      </p:sp>
      <p:sp>
        <p:nvSpPr>
          <p:cNvPr id="22" name="Text Box 8"/>
          <p:cNvSpPr txBox="1">
            <a:spLocks noChangeArrowheads="1"/>
          </p:cNvSpPr>
          <p:nvPr/>
        </p:nvSpPr>
        <p:spPr bwMode="auto">
          <a:xfrm>
            <a:off x="6346825" y="2403475"/>
            <a:ext cx="1512273"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a:solidFill>
                  <a:srgbClr val="00FFFF"/>
                </a:solidFill>
                <a:latin typeface="Calibri" pitchFamily="34" charset="0"/>
                <a:cs typeface="Calibri" pitchFamily="34" charset="0"/>
              </a:rPr>
              <a:t>Constant</a:t>
            </a:r>
          </a:p>
        </p:txBody>
      </p:sp>
      <p:sp>
        <p:nvSpPr>
          <p:cNvPr id="23" name="Line 9"/>
          <p:cNvSpPr>
            <a:spLocks noChangeShapeType="1"/>
          </p:cNvSpPr>
          <p:nvPr/>
        </p:nvSpPr>
        <p:spPr bwMode="auto">
          <a:xfrm flipV="1">
            <a:off x="7048500" y="19812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800" i="0">
              <a:solidFill>
                <a:srgbClr val="00FFFF"/>
              </a:solidFill>
              <a:latin typeface="Calibri" pitchFamily="34" charset="0"/>
            </a:endParaRPr>
          </a:p>
        </p:txBody>
      </p:sp>
      <p:sp>
        <p:nvSpPr>
          <p:cNvPr id="24" name="Text Box 10"/>
          <p:cNvSpPr txBox="1">
            <a:spLocks noChangeArrowheads="1"/>
          </p:cNvSpPr>
          <p:nvPr/>
        </p:nvSpPr>
        <p:spPr bwMode="auto">
          <a:xfrm>
            <a:off x="5829300" y="2438400"/>
            <a:ext cx="4940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a:solidFill>
                  <a:srgbClr val="00FFFF"/>
                </a:solidFill>
                <a:latin typeface="Calibri" pitchFamily="34" charset="0"/>
                <a:cs typeface="Calibri" pitchFamily="34" charset="0"/>
              </a:rPr>
              <a:t>If:</a:t>
            </a:r>
          </a:p>
        </p:txBody>
      </p:sp>
      <p:sp>
        <p:nvSpPr>
          <p:cNvPr id="25" name="Text Box 11"/>
          <p:cNvSpPr txBox="1">
            <a:spLocks noChangeArrowheads="1"/>
          </p:cNvSpPr>
          <p:nvPr/>
        </p:nvSpPr>
        <p:spPr bwMode="auto">
          <a:xfrm>
            <a:off x="4305300" y="3505200"/>
            <a:ext cx="10278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a:solidFill>
                  <a:srgbClr val="00FFFF"/>
                </a:solidFill>
                <a:latin typeface="Calibri" pitchFamily="34" charset="0"/>
                <a:cs typeface="Calibri" pitchFamily="34" charset="0"/>
              </a:rPr>
              <a:t>Then:</a:t>
            </a:r>
          </a:p>
        </p:txBody>
      </p:sp>
      <p:sp>
        <p:nvSpPr>
          <p:cNvPr id="26" name="Text Box 12"/>
          <p:cNvSpPr txBox="1">
            <a:spLocks noChangeArrowheads="1"/>
          </p:cNvSpPr>
          <p:nvPr/>
        </p:nvSpPr>
        <p:spPr bwMode="auto">
          <a:xfrm>
            <a:off x="5465559" y="3505200"/>
            <a:ext cx="2774990"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a:solidFill>
                  <a:srgbClr val="00FFFF"/>
                </a:solidFill>
                <a:latin typeface="Calibri" pitchFamily="34" charset="0"/>
                <a:cs typeface="Calibri" pitchFamily="34" charset="0"/>
                <a:sym typeface="Symbol" pitchFamily="18" charset="2"/>
              </a:rPr>
              <a:t> CO reflects SV</a:t>
            </a:r>
            <a:endParaRPr lang="en-US" sz="2800" i="0">
              <a:solidFill>
                <a:srgbClr val="00FFFF"/>
              </a:solidFill>
              <a:latin typeface="Calibri" pitchFamily="34" charset="0"/>
              <a:cs typeface="Calibri" pitchFamily="34" charset="0"/>
            </a:endParaRPr>
          </a:p>
        </p:txBody>
      </p:sp>
      <p:sp>
        <p:nvSpPr>
          <p:cNvPr id="27" name="Text Box 13"/>
          <p:cNvSpPr txBox="1">
            <a:spLocks noChangeArrowheads="1"/>
          </p:cNvSpPr>
          <p:nvPr/>
        </p:nvSpPr>
        <p:spPr bwMode="auto">
          <a:xfrm>
            <a:off x="927235" y="6029980"/>
            <a:ext cx="7634013"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0" dirty="0">
                <a:solidFill>
                  <a:srgbClr val="00FFFF"/>
                </a:solidFill>
                <a:latin typeface="Calibri" pitchFamily="34" charset="0"/>
                <a:cs typeface="Calibri" pitchFamily="34" charset="0"/>
              </a:rPr>
              <a:t>Right Atrial Pressure (RAP) reflects Diastolic Filling</a:t>
            </a:r>
          </a:p>
        </p:txBody>
      </p:sp>
      <p:sp>
        <p:nvSpPr>
          <p:cNvPr id="29" name="Text Box 2"/>
          <p:cNvSpPr txBox="1">
            <a:spLocks noChangeArrowheads="1"/>
          </p:cNvSpPr>
          <p:nvPr/>
        </p:nvSpPr>
        <p:spPr bwMode="auto">
          <a:xfrm>
            <a:off x="0" y="0"/>
            <a:ext cx="10096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smtClean="0">
                <a:solidFill>
                  <a:schemeClr val="tx2"/>
                </a:solidFill>
                <a:latin typeface="Calibri" panose="020F0502020204030204" pitchFamily="34" charset="0"/>
              </a:rPr>
              <a:t>Cardiac function curve</a:t>
            </a:r>
          </a:p>
          <a:p>
            <a:pPr algn="ctr" eaLnBrk="1" hangingPunct="1"/>
            <a:r>
              <a:rPr lang="en-US" altLang="en-US" sz="4000" b="1" i="0" dirty="0">
                <a:solidFill>
                  <a:schemeClr val="tx2"/>
                </a:solidFill>
                <a:latin typeface="Calibri" panose="020F0502020204030204" pitchFamily="34" charset="0"/>
              </a:rPr>
              <a:t>Starling’s Law of the heart</a:t>
            </a:r>
          </a:p>
        </p:txBody>
      </p:sp>
    </p:spTree>
    <p:extLst>
      <p:ext uri="{BB962C8B-B14F-4D97-AF65-F5344CB8AC3E}">
        <p14:creationId xmlns:p14="http://schemas.microsoft.com/office/powerpoint/2010/main" val="2838995844"/>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 Box 2"/>
          <p:cNvSpPr txBox="1">
            <a:spLocks noChangeArrowheads="1"/>
          </p:cNvSpPr>
          <p:nvPr/>
        </p:nvSpPr>
        <p:spPr bwMode="auto">
          <a:xfrm>
            <a:off x="4663096" y="0"/>
            <a:ext cx="55096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smtClean="0">
                <a:solidFill>
                  <a:schemeClr val="tx2"/>
                </a:solidFill>
                <a:latin typeface="Calibri" panose="020F0502020204030204" pitchFamily="34" charset="0"/>
              </a:rPr>
              <a:t>Cardiac function curve</a:t>
            </a:r>
          </a:p>
          <a:p>
            <a:pPr algn="ctr" eaLnBrk="1" hangingPunct="1"/>
            <a:r>
              <a:rPr lang="en-US" altLang="en-US" sz="3600" b="1" i="0" dirty="0">
                <a:solidFill>
                  <a:schemeClr val="tx2"/>
                </a:solidFill>
                <a:latin typeface="Calibri" panose="020F0502020204030204" pitchFamily="34" charset="0"/>
              </a:rPr>
              <a:t>Starling’s Law of the heart</a:t>
            </a:r>
          </a:p>
        </p:txBody>
      </p:sp>
      <p:sp>
        <p:nvSpPr>
          <p:cNvPr id="66" name="Line 3"/>
          <p:cNvSpPr>
            <a:spLocks noChangeShapeType="1"/>
          </p:cNvSpPr>
          <p:nvPr/>
        </p:nvSpPr>
        <p:spPr bwMode="auto">
          <a:xfrm>
            <a:off x="5655929" y="1752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67" name="Text Box 4"/>
          <p:cNvSpPr txBox="1">
            <a:spLocks noChangeArrowheads="1"/>
          </p:cNvSpPr>
          <p:nvPr/>
        </p:nvSpPr>
        <p:spPr bwMode="auto">
          <a:xfrm rot="16200000">
            <a:off x="2723023" y="3386286"/>
            <a:ext cx="43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a:latin typeface="Calibri" pitchFamily="34" charset="0"/>
                <a:cs typeface="Calibri" pitchFamily="34" charset="0"/>
              </a:rPr>
              <a:t>CARDIAC  OUTPUT  (L/min)</a:t>
            </a:r>
          </a:p>
        </p:txBody>
      </p:sp>
      <p:sp>
        <p:nvSpPr>
          <p:cNvPr id="68" name="Line 5"/>
          <p:cNvSpPr>
            <a:spLocks noChangeShapeType="1"/>
          </p:cNvSpPr>
          <p:nvPr/>
        </p:nvSpPr>
        <p:spPr bwMode="auto">
          <a:xfrm>
            <a:off x="5579729" y="57912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69" name="Text Box 6"/>
          <p:cNvSpPr txBox="1">
            <a:spLocks noChangeArrowheads="1"/>
          </p:cNvSpPr>
          <p:nvPr/>
        </p:nvSpPr>
        <p:spPr bwMode="auto">
          <a:xfrm>
            <a:off x="7027529" y="6096000"/>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70" name="Text Box 7"/>
          <p:cNvSpPr txBox="1">
            <a:spLocks noChangeArrowheads="1"/>
          </p:cNvSpPr>
          <p:nvPr/>
        </p:nvSpPr>
        <p:spPr bwMode="auto">
          <a:xfrm>
            <a:off x="5141579" y="16002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71" name="Text Box 8"/>
          <p:cNvSpPr txBox="1">
            <a:spLocks noChangeArrowheads="1"/>
          </p:cNvSpPr>
          <p:nvPr/>
        </p:nvSpPr>
        <p:spPr bwMode="auto">
          <a:xfrm>
            <a:off x="5122529" y="28956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72" name="Text Box 9"/>
          <p:cNvSpPr txBox="1">
            <a:spLocks noChangeArrowheads="1"/>
          </p:cNvSpPr>
          <p:nvPr/>
        </p:nvSpPr>
        <p:spPr bwMode="auto">
          <a:xfrm>
            <a:off x="5278345" y="419100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73" name="Text Box 10"/>
          <p:cNvSpPr txBox="1">
            <a:spLocks noChangeArrowheads="1"/>
          </p:cNvSpPr>
          <p:nvPr/>
        </p:nvSpPr>
        <p:spPr bwMode="auto">
          <a:xfrm>
            <a:off x="5563854" y="56800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74" name="Text Box 11"/>
          <p:cNvSpPr txBox="1">
            <a:spLocks noChangeArrowheads="1"/>
          </p:cNvSpPr>
          <p:nvPr/>
        </p:nvSpPr>
        <p:spPr bwMode="auto">
          <a:xfrm>
            <a:off x="7011654" y="56800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75" name="Text Box 12"/>
          <p:cNvSpPr txBox="1">
            <a:spLocks noChangeArrowheads="1"/>
          </p:cNvSpPr>
          <p:nvPr/>
        </p:nvSpPr>
        <p:spPr bwMode="auto">
          <a:xfrm>
            <a:off x="8307054"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76" name="Text Box 13"/>
          <p:cNvSpPr txBox="1">
            <a:spLocks noChangeArrowheads="1"/>
          </p:cNvSpPr>
          <p:nvPr/>
        </p:nvSpPr>
        <p:spPr bwMode="auto">
          <a:xfrm>
            <a:off x="9678654"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77" name="Arc 14"/>
          <p:cNvSpPr>
            <a:spLocks/>
          </p:cNvSpPr>
          <p:nvPr/>
        </p:nvSpPr>
        <p:spPr bwMode="auto">
          <a:xfrm flipV="1">
            <a:off x="6082967" y="34290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78" name="Arc 15"/>
          <p:cNvSpPr>
            <a:spLocks/>
          </p:cNvSpPr>
          <p:nvPr/>
        </p:nvSpPr>
        <p:spPr bwMode="auto">
          <a:xfrm rot="218514" flipH="1">
            <a:off x="7211679" y="22098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79" name="Oval 16"/>
          <p:cNvSpPr>
            <a:spLocks noChangeArrowheads="1"/>
          </p:cNvSpPr>
          <p:nvPr/>
        </p:nvSpPr>
        <p:spPr bwMode="auto">
          <a:xfrm>
            <a:off x="7103729" y="4419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17" name="Rectangle 6"/>
          <p:cNvSpPr txBox="1">
            <a:spLocks noChangeArrowheads="1"/>
          </p:cNvSpPr>
          <p:nvPr/>
        </p:nvSpPr>
        <p:spPr>
          <a:xfrm>
            <a:off x="75950" y="211190"/>
            <a:ext cx="4587146" cy="4818010"/>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eaLnBrk="1" fontAlgn="auto" hangingPunct="1">
              <a:spcAft>
                <a:spcPts val="0"/>
              </a:spcAft>
              <a:buFont typeface="Wingdings" pitchFamily="2" charset="2"/>
              <a:buChar char="q"/>
              <a:defRPr/>
            </a:pPr>
            <a:r>
              <a:rPr lang="en-US" sz="2100" b="1" i="0" dirty="0" smtClean="0">
                <a:solidFill>
                  <a:srgbClr val="00FFFF"/>
                </a:solidFill>
                <a:effectLst/>
                <a:latin typeface="Calibri" pitchFamily="34" charset="0"/>
                <a:cs typeface="Calibri" pitchFamily="34" charset="0"/>
              </a:rPr>
              <a:t>If in a controlled experimental model if right atrial pressure (RAP) is varied (independent variable) and the cardiac output is measured (dependent variable), you will find that as RAP</a:t>
            </a:r>
            <a:r>
              <a:rPr lang="ar-SA" sz="2100" b="1" i="0" dirty="0" smtClean="0">
                <a:solidFill>
                  <a:srgbClr val="00FFFF"/>
                </a:solidFill>
                <a:effectLst/>
                <a:latin typeface="Calibri" pitchFamily="34" charset="0"/>
              </a:rPr>
              <a:t> </a:t>
            </a:r>
            <a:r>
              <a:rPr lang="en-US" sz="2100" b="1" i="0" dirty="0" smtClean="0">
                <a:solidFill>
                  <a:srgbClr val="00FFFF"/>
                </a:solidFill>
                <a:effectLst/>
                <a:latin typeface="Calibri" pitchFamily="34" charset="0"/>
                <a:cs typeface="Calibri" pitchFamily="34" charset="0"/>
              </a:rPr>
              <a:t>is increased, the cardiac output increases. </a:t>
            </a:r>
          </a:p>
          <a:p>
            <a:pPr eaLnBrk="1" fontAlgn="auto" hangingPunct="1">
              <a:spcAft>
                <a:spcPts val="0"/>
              </a:spcAft>
              <a:buFont typeface="Wingdings" pitchFamily="2" charset="2"/>
              <a:buChar char="q"/>
              <a:defRPr/>
            </a:pPr>
            <a:endParaRPr lang="en-US" sz="2100" b="1" i="0" dirty="0" smtClean="0">
              <a:solidFill>
                <a:srgbClr val="00FFFF"/>
              </a:solidFill>
              <a:effectLst/>
              <a:latin typeface="Calibri" pitchFamily="34" charset="0"/>
              <a:cs typeface="Calibri" pitchFamily="34" charset="0"/>
            </a:endParaRPr>
          </a:p>
          <a:p>
            <a:pPr eaLnBrk="1" fontAlgn="auto" hangingPunct="1">
              <a:spcAft>
                <a:spcPts val="0"/>
              </a:spcAft>
              <a:buFont typeface="Wingdings" pitchFamily="2" charset="2"/>
              <a:buChar char="q"/>
              <a:defRPr/>
            </a:pPr>
            <a:r>
              <a:rPr lang="en-US" sz="2100" b="1" i="0" dirty="0" smtClean="0">
                <a:solidFill>
                  <a:srgbClr val="00FFFF"/>
                </a:solidFill>
                <a:effectLst/>
                <a:latin typeface="Calibri" pitchFamily="34" charset="0"/>
                <a:cs typeface="Calibri" pitchFamily="34" charset="0"/>
              </a:rPr>
              <a:t>When the mean RAP</a:t>
            </a:r>
            <a:r>
              <a:rPr lang="ar-SA" sz="2100" b="1" i="0" dirty="0" smtClean="0">
                <a:solidFill>
                  <a:srgbClr val="00FFFF"/>
                </a:solidFill>
                <a:effectLst/>
                <a:latin typeface="Calibri" pitchFamily="34" charset="0"/>
              </a:rPr>
              <a:t> </a:t>
            </a:r>
            <a:r>
              <a:rPr lang="en-US" sz="2100" b="1" i="0" dirty="0" smtClean="0">
                <a:solidFill>
                  <a:srgbClr val="00FFFF"/>
                </a:solidFill>
                <a:effectLst/>
                <a:latin typeface="Calibri" pitchFamily="34" charset="0"/>
                <a:cs typeface="Calibri" pitchFamily="34" charset="0"/>
              </a:rPr>
              <a:t>is about 0 mmHg (note that RAP</a:t>
            </a:r>
            <a:r>
              <a:rPr lang="ar-SA" sz="2100" b="1" i="0" dirty="0" smtClean="0">
                <a:solidFill>
                  <a:srgbClr val="00FFFF"/>
                </a:solidFill>
                <a:effectLst/>
                <a:latin typeface="Calibri" pitchFamily="34" charset="0"/>
              </a:rPr>
              <a:t> </a:t>
            </a:r>
            <a:r>
              <a:rPr lang="en-US" sz="2100" b="1" i="0" dirty="0" smtClean="0">
                <a:solidFill>
                  <a:srgbClr val="00FFFF"/>
                </a:solidFill>
                <a:effectLst/>
                <a:latin typeface="Calibri" pitchFamily="34" charset="0"/>
                <a:cs typeface="Calibri" pitchFamily="34" charset="0"/>
              </a:rPr>
              <a:t>normally fluctuates with atrial contraction and respiration), the cardiac output in an adult human is about 5 L/min. </a:t>
            </a:r>
          </a:p>
          <a:p>
            <a:pPr marL="0" indent="0" eaLnBrk="1" fontAlgn="auto" hangingPunct="1">
              <a:spcAft>
                <a:spcPts val="0"/>
              </a:spcAft>
              <a:buNone/>
              <a:defRPr/>
            </a:pPr>
            <a:endParaRPr lang="en-US" sz="2100" b="1" i="0" dirty="0" smtClean="0">
              <a:solidFill>
                <a:srgbClr val="00FFFF"/>
              </a:solidFill>
              <a:effectLst/>
              <a:latin typeface="Calibri" pitchFamily="34" charset="0"/>
              <a:cs typeface="Calibri" pitchFamily="34" charset="0"/>
            </a:endParaRPr>
          </a:p>
          <a:p>
            <a:pPr eaLnBrk="1" fontAlgn="auto" hangingPunct="1">
              <a:spcAft>
                <a:spcPts val="0"/>
              </a:spcAft>
              <a:buFont typeface="Wingdings" pitchFamily="2" charset="2"/>
              <a:buChar char="q"/>
              <a:defRPr/>
            </a:pPr>
            <a:r>
              <a:rPr lang="en-US" sz="2100" b="1" i="0" dirty="0" smtClean="0">
                <a:solidFill>
                  <a:srgbClr val="00FFFF"/>
                </a:solidFill>
                <a:effectLst/>
                <a:latin typeface="Calibri" pitchFamily="34" charset="0"/>
                <a:cs typeface="Calibri" pitchFamily="34" charset="0"/>
              </a:rPr>
              <a:t>Because of the steepness of the cardiac function curve, very small changes in RAP (just a few mmHg), can lead to large changes in cardiac output</a:t>
            </a:r>
            <a:r>
              <a:rPr lang="en-US" sz="2100" b="1" i="0" dirty="0">
                <a:solidFill>
                  <a:srgbClr val="00FFFF"/>
                </a:solidFill>
                <a:effectLst/>
                <a:latin typeface="Calibri" pitchFamily="34" charset="0"/>
              </a:rPr>
              <a:t>.</a:t>
            </a:r>
            <a:r>
              <a:rPr lang="ar-SA" sz="2100" b="1" i="0" dirty="0" smtClean="0">
                <a:solidFill>
                  <a:srgbClr val="00FFFF"/>
                </a:solidFill>
                <a:effectLst/>
                <a:latin typeface="Calibri" pitchFamily="34" charset="0"/>
              </a:rPr>
              <a:t> </a:t>
            </a:r>
            <a:endParaRPr lang="en-US" sz="2100" b="1" i="0" dirty="0" smtClean="0">
              <a:solidFill>
                <a:srgbClr val="00FFFF"/>
              </a:solidFill>
              <a:effectLst/>
              <a:latin typeface="Calibri" pitchFamily="34" charset="0"/>
            </a:endParaRPr>
          </a:p>
          <a:p>
            <a:pPr eaLnBrk="1" fontAlgn="auto" hangingPunct="1">
              <a:spcAft>
                <a:spcPts val="0"/>
              </a:spcAft>
              <a:buFont typeface="Wingdings" pitchFamily="2" charset="2"/>
              <a:buChar char="q"/>
              <a:defRPr/>
            </a:pPr>
            <a:endParaRPr lang="en-US" sz="2100" b="1" i="0" dirty="0" smtClean="0">
              <a:solidFill>
                <a:srgbClr val="00FFFF"/>
              </a:solidFill>
              <a:effectLst/>
              <a:latin typeface="Calibri" pitchFamily="34" charset="0"/>
              <a:cs typeface="Calibri" pitchFamily="34" charset="0"/>
            </a:endParaRPr>
          </a:p>
        </p:txBody>
      </p:sp>
    </p:spTree>
    <p:extLst>
      <p:ext uri="{BB962C8B-B14F-4D97-AF65-F5344CB8AC3E}">
        <p14:creationId xmlns:p14="http://schemas.microsoft.com/office/powerpoint/2010/main" val="2158831653"/>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Line 3"/>
          <p:cNvSpPr>
            <a:spLocks noChangeShapeType="1"/>
          </p:cNvSpPr>
          <p:nvPr/>
        </p:nvSpPr>
        <p:spPr bwMode="auto">
          <a:xfrm>
            <a:off x="5655929" y="1752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67" name="Text Box 4"/>
          <p:cNvSpPr txBox="1">
            <a:spLocks noChangeArrowheads="1"/>
          </p:cNvSpPr>
          <p:nvPr/>
        </p:nvSpPr>
        <p:spPr bwMode="auto">
          <a:xfrm rot="16200000">
            <a:off x="2723023" y="3386286"/>
            <a:ext cx="43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a:latin typeface="Calibri" pitchFamily="34" charset="0"/>
                <a:cs typeface="Calibri" pitchFamily="34" charset="0"/>
              </a:rPr>
              <a:t>CARDIAC  OUTPUT  (L/min)</a:t>
            </a:r>
          </a:p>
        </p:txBody>
      </p:sp>
      <p:sp>
        <p:nvSpPr>
          <p:cNvPr id="68" name="Line 5"/>
          <p:cNvSpPr>
            <a:spLocks noChangeShapeType="1"/>
          </p:cNvSpPr>
          <p:nvPr/>
        </p:nvSpPr>
        <p:spPr bwMode="auto">
          <a:xfrm>
            <a:off x="5579729" y="57912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69" name="Text Box 6"/>
          <p:cNvSpPr txBox="1">
            <a:spLocks noChangeArrowheads="1"/>
          </p:cNvSpPr>
          <p:nvPr/>
        </p:nvSpPr>
        <p:spPr bwMode="auto">
          <a:xfrm>
            <a:off x="7027529" y="6096000"/>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70" name="Text Box 7"/>
          <p:cNvSpPr txBox="1">
            <a:spLocks noChangeArrowheads="1"/>
          </p:cNvSpPr>
          <p:nvPr/>
        </p:nvSpPr>
        <p:spPr bwMode="auto">
          <a:xfrm>
            <a:off x="5141579" y="16002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71" name="Text Box 8"/>
          <p:cNvSpPr txBox="1">
            <a:spLocks noChangeArrowheads="1"/>
          </p:cNvSpPr>
          <p:nvPr/>
        </p:nvSpPr>
        <p:spPr bwMode="auto">
          <a:xfrm>
            <a:off x="5122529" y="28956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72" name="Text Box 9"/>
          <p:cNvSpPr txBox="1">
            <a:spLocks noChangeArrowheads="1"/>
          </p:cNvSpPr>
          <p:nvPr/>
        </p:nvSpPr>
        <p:spPr bwMode="auto">
          <a:xfrm>
            <a:off x="5278345" y="419100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73" name="Text Box 10"/>
          <p:cNvSpPr txBox="1">
            <a:spLocks noChangeArrowheads="1"/>
          </p:cNvSpPr>
          <p:nvPr/>
        </p:nvSpPr>
        <p:spPr bwMode="auto">
          <a:xfrm>
            <a:off x="5563854" y="56800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74" name="Text Box 11"/>
          <p:cNvSpPr txBox="1">
            <a:spLocks noChangeArrowheads="1"/>
          </p:cNvSpPr>
          <p:nvPr/>
        </p:nvSpPr>
        <p:spPr bwMode="auto">
          <a:xfrm>
            <a:off x="7011654" y="56800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75" name="Text Box 12"/>
          <p:cNvSpPr txBox="1">
            <a:spLocks noChangeArrowheads="1"/>
          </p:cNvSpPr>
          <p:nvPr/>
        </p:nvSpPr>
        <p:spPr bwMode="auto">
          <a:xfrm>
            <a:off x="8307054"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76" name="Text Box 13"/>
          <p:cNvSpPr txBox="1">
            <a:spLocks noChangeArrowheads="1"/>
          </p:cNvSpPr>
          <p:nvPr/>
        </p:nvSpPr>
        <p:spPr bwMode="auto">
          <a:xfrm>
            <a:off x="9678654"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77" name="Arc 14"/>
          <p:cNvSpPr>
            <a:spLocks/>
          </p:cNvSpPr>
          <p:nvPr/>
        </p:nvSpPr>
        <p:spPr bwMode="auto">
          <a:xfrm flipV="1">
            <a:off x="6082967" y="34290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78" name="Arc 15"/>
          <p:cNvSpPr>
            <a:spLocks/>
          </p:cNvSpPr>
          <p:nvPr/>
        </p:nvSpPr>
        <p:spPr bwMode="auto">
          <a:xfrm rot="218514" flipH="1">
            <a:off x="7211679" y="22098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79" name="Oval 16"/>
          <p:cNvSpPr>
            <a:spLocks noChangeArrowheads="1"/>
          </p:cNvSpPr>
          <p:nvPr/>
        </p:nvSpPr>
        <p:spPr bwMode="auto">
          <a:xfrm>
            <a:off x="7103729" y="4419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17" name="Rectangle 6"/>
          <p:cNvSpPr txBox="1">
            <a:spLocks noChangeArrowheads="1"/>
          </p:cNvSpPr>
          <p:nvPr/>
        </p:nvSpPr>
        <p:spPr>
          <a:xfrm>
            <a:off x="99154" y="211190"/>
            <a:ext cx="4587146" cy="4818010"/>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a:buFont typeface="Wingdings" pitchFamily="2" charset="2"/>
              <a:buChar char="q"/>
            </a:pP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As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the venous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return increases,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RAP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increases, and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EDV and end-diastolic fiber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length increase</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a:t>
            </a:r>
          </a:p>
          <a:p>
            <a:pPr marL="0" indent="0">
              <a:buNone/>
            </a:pP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 </a:t>
            </a:r>
          </a:p>
          <a:p>
            <a:pPr>
              <a:buFont typeface="Wingdings" pitchFamily="2" charset="2"/>
              <a:buChar char="q"/>
            </a:pP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Increases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in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end-diastolic fiber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length produce increases in cardiac output. </a:t>
            </a:r>
            <a:endPar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marL="0" indent="0">
              <a:buNone/>
            </a:pPr>
            <a:endPar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a:buFont typeface="Wingdings" pitchFamily="2" charset="2"/>
              <a:buChar char="q"/>
            </a:pP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Thus, in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the steady state, the volume of blood the left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ventricle ejects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as cardiac output equals or matches </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the volume </a:t>
            </a:r>
            <a:r>
              <a:rPr lang="en-US" sz="21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it receives in venous return</a:t>
            </a:r>
            <a:r>
              <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a:t>
            </a:r>
          </a:p>
          <a:p>
            <a:pPr marL="0" indent="0">
              <a:buNone/>
            </a:pPr>
            <a:endParaRPr lang="en-US" sz="21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r>
              <a:rPr lang="en-US" sz="2100" b="1" i="0" dirty="0" smtClean="0">
                <a:solidFill>
                  <a:srgbClr val="FFFF00"/>
                </a:solidFill>
                <a:effectLst/>
                <a:latin typeface="Calibri" pitchFamily="34" charset="0"/>
                <a:cs typeface="Calibri" pitchFamily="34" charset="0"/>
              </a:rPr>
              <a:t>Increases </a:t>
            </a:r>
            <a:r>
              <a:rPr lang="en-US" sz="2100" b="1" i="0" dirty="0">
                <a:solidFill>
                  <a:srgbClr val="FFFF00"/>
                </a:solidFill>
                <a:effectLst/>
                <a:latin typeface="Calibri" pitchFamily="34" charset="0"/>
                <a:cs typeface="Calibri" pitchFamily="34" charset="0"/>
              </a:rPr>
              <a:t>in end-diastolic </a:t>
            </a:r>
            <a:r>
              <a:rPr lang="en-US" sz="2100" b="1" i="0" dirty="0" smtClean="0">
                <a:solidFill>
                  <a:srgbClr val="FFFF00"/>
                </a:solidFill>
                <a:effectLst/>
                <a:latin typeface="Calibri" pitchFamily="34" charset="0"/>
                <a:cs typeface="Calibri" pitchFamily="34" charset="0"/>
              </a:rPr>
              <a:t>volume </a:t>
            </a:r>
            <a:r>
              <a:rPr lang="en-US" sz="2100" b="1" i="0" dirty="0">
                <a:solidFill>
                  <a:srgbClr val="FFFF00"/>
                </a:solidFill>
                <a:effectLst/>
                <a:latin typeface="Calibri" pitchFamily="34" charset="0"/>
                <a:cs typeface="Calibri" pitchFamily="34" charset="0"/>
              </a:rPr>
              <a:t>(i.e., right </a:t>
            </a:r>
            <a:r>
              <a:rPr lang="en-US" sz="2100" b="1" i="0" dirty="0" smtClean="0">
                <a:solidFill>
                  <a:srgbClr val="FFFF00"/>
                </a:solidFill>
                <a:effectLst/>
                <a:latin typeface="Calibri" pitchFamily="34" charset="0"/>
                <a:cs typeface="Calibri" pitchFamily="34" charset="0"/>
              </a:rPr>
              <a:t>atrial pressure</a:t>
            </a:r>
            <a:r>
              <a:rPr lang="en-US" sz="2100" b="1" i="0" dirty="0">
                <a:solidFill>
                  <a:srgbClr val="FFFF00"/>
                </a:solidFill>
                <a:effectLst/>
                <a:latin typeface="Calibri" pitchFamily="34" charset="0"/>
                <a:cs typeface="Calibri" pitchFamily="34" charset="0"/>
              </a:rPr>
              <a:t>) produce increases in cardiac output by </a:t>
            </a:r>
            <a:r>
              <a:rPr lang="en-US" sz="2100" b="1" i="0" dirty="0" smtClean="0">
                <a:solidFill>
                  <a:srgbClr val="FFFF00"/>
                </a:solidFill>
                <a:effectLst/>
                <a:latin typeface="Calibri" pitchFamily="34" charset="0"/>
                <a:cs typeface="Calibri" pitchFamily="34" charset="0"/>
              </a:rPr>
              <a:t>the Starling </a:t>
            </a:r>
            <a:r>
              <a:rPr lang="en-US" sz="2100" b="1" i="0" dirty="0">
                <a:solidFill>
                  <a:srgbClr val="FFFF00"/>
                </a:solidFill>
                <a:effectLst/>
                <a:latin typeface="Calibri" pitchFamily="34" charset="0"/>
                <a:cs typeface="Calibri" pitchFamily="34" charset="0"/>
              </a:rPr>
              <a:t>mechanism.</a:t>
            </a:r>
            <a:endParaRPr lang="en-US" sz="2100" b="1" i="0" dirty="0" smtClean="0">
              <a:solidFill>
                <a:srgbClr val="FFFF00"/>
              </a:solidFill>
              <a:effectLst/>
              <a:latin typeface="Calibri" pitchFamily="34" charset="0"/>
              <a:cs typeface="Calibri" pitchFamily="34" charset="0"/>
            </a:endParaRPr>
          </a:p>
        </p:txBody>
      </p:sp>
      <p:sp>
        <p:nvSpPr>
          <p:cNvPr id="18" name="Text Box 2"/>
          <p:cNvSpPr txBox="1">
            <a:spLocks noChangeArrowheads="1"/>
          </p:cNvSpPr>
          <p:nvPr/>
        </p:nvSpPr>
        <p:spPr bwMode="auto">
          <a:xfrm>
            <a:off x="4663096" y="0"/>
            <a:ext cx="55096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smtClean="0">
                <a:solidFill>
                  <a:schemeClr val="tx2"/>
                </a:solidFill>
                <a:latin typeface="Calibri" panose="020F0502020204030204" pitchFamily="34" charset="0"/>
              </a:rPr>
              <a:t>Cardiac function curve</a:t>
            </a:r>
          </a:p>
          <a:p>
            <a:pPr algn="ctr" eaLnBrk="1" hangingPunct="1"/>
            <a:r>
              <a:rPr lang="en-US" altLang="en-US" sz="3600" b="1" i="0" dirty="0">
                <a:solidFill>
                  <a:schemeClr val="tx2"/>
                </a:solidFill>
                <a:latin typeface="Calibri" panose="020F0502020204030204" pitchFamily="34" charset="0"/>
              </a:rPr>
              <a:t>Starling’s Law of the heart</a:t>
            </a:r>
          </a:p>
        </p:txBody>
      </p:sp>
    </p:spTree>
    <p:extLst>
      <p:ext uri="{BB962C8B-B14F-4D97-AF65-F5344CB8AC3E}">
        <p14:creationId xmlns:p14="http://schemas.microsoft.com/office/powerpoint/2010/main" val="27372125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678359"/>
            <a:ext cx="10096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Starling’s </a:t>
            </a:r>
            <a:r>
              <a:rPr lang="en-US" altLang="en-US" sz="4400" b="1" i="0" dirty="0" smtClean="0">
                <a:solidFill>
                  <a:schemeClr val="tx2"/>
                </a:solidFill>
                <a:latin typeface="Calibri" panose="020F0502020204030204" pitchFamily="34" charset="0"/>
              </a:rPr>
              <a:t>Law of </a:t>
            </a:r>
            <a:r>
              <a:rPr lang="en-US" altLang="en-US" sz="4400" b="1" i="0" dirty="0">
                <a:solidFill>
                  <a:schemeClr val="tx2"/>
                </a:solidFill>
                <a:latin typeface="Calibri" panose="020F0502020204030204" pitchFamily="34" charset="0"/>
              </a:rPr>
              <a:t>the heart</a:t>
            </a:r>
          </a:p>
        </p:txBody>
      </p:sp>
      <p:sp>
        <p:nvSpPr>
          <p:cNvPr id="11" name="Rectangle 64"/>
          <p:cNvSpPr>
            <a:spLocks noChangeArrowheads="1"/>
          </p:cNvSpPr>
          <p:nvPr/>
        </p:nvSpPr>
        <p:spPr bwMode="auto">
          <a:xfrm>
            <a:off x="5600700" y="2209800"/>
            <a:ext cx="4114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i="0" dirty="0" smtClean="0">
                <a:solidFill>
                  <a:srgbClr val="00FFFF"/>
                </a:solidFill>
                <a:latin typeface="Calibri" panose="020F0502020204030204" pitchFamily="34" charset="0"/>
              </a:rPr>
              <a:t>In </a:t>
            </a:r>
            <a:r>
              <a:rPr lang="en-US" altLang="en-US" sz="2600" b="1" i="0" dirty="0">
                <a:solidFill>
                  <a:srgbClr val="00FFFF"/>
                </a:solidFill>
                <a:latin typeface="Calibri" panose="020F0502020204030204" pitchFamily="34" charset="0"/>
              </a:rPr>
              <a:t>the ventricles, </a:t>
            </a:r>
            <a:r>
              <a:rPr lang="en-US" altLang="en-US" sz="2600" b="1" i="0" dirty="0" smtClean="0">
                <a:solidFill>
                  <a:srgbClr val="00FFFF"/>
                </a:solidFill>
                <a:latin typeface="Calibri" panose="020F0502020204030204" pitchFamily="34" charset="0"/>
              </a:rPr>
              <a:t>increases </a:t>
            </a:r>
            <a:r>
              <a:rPr lang="en-US" altLang="en-US" sz="2600" b="1" i="0" dirty="0">
                <a:solidFill>
                  <a:srgbClr val="00FFFF"/>
                </a:solidFill>
                <a:latin typeface="Calibri" panose="020F0502020204030204" pitchFamily="34" charset="0"/>
              </a:rPr>
              <a:t>in ventricular preload increase both end-diastolic volume and stroke volume almost equally.</a:t>
            </a:r>
            <a:endParaRPr lang="ar-BH" altLang="en-US" sz="2600" b="1" i="0" dirty="0">
              <a:solidFill>
                <a:srgbClr val="00FFFF"/>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066925"/>
            <a:ext cx="5105400" cy="380047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5469399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76200"/>
            <a:ext cx="10096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smtClean="0">
                <a:solidFill>
                  <a:schemeClr val="tx2"/>
                </a:solidFill>
                <a:latin typeface="Calibri" panose="020F0502020204030204" pitchFamily="34" charset="0"/>
              </a:rPr>
              <a:t>Factors affecting preload (EDV)</a:t>
            </a:r>
            <a:endParaRPr lang="en-US" altLang="en-US" sz="4400" b="1" i="0" dirty="0">
              <a:solidFill>
                <a:schemeClr val="tx2"/>
              </a:solidFill>
              <a:latin typeface="Calibri" panose="020F0502020204030204" pitchFamily="34" charset="0"/>
            </a:endParaRPr>
          </a:p>
        </p:txBody>
      </p:sp>
      <p:sp>
        <p:nvSpPr>
          <p:cNvPr id="11" name="Rectangle 64"/>
          <p:cNvSpPr>
            <a:spLocks noChangeArrowheads="1"/>
          </p:cNvSpPr>
          <p:nvPr/>
        </p:nvSpPr>
        <p:spPr bwMode="auto">
          <a:xfrm>
            <a:off x="342900" y="907090"/>
            <a:ext cx="9753600" cy="579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74320" indent="-274320" eaLnBrk="1" fontAlgn="auto" hangingPunct="1">
              <a:lnSpc>
                <a:spcPct val="90000"/>
              </a:lnSpc>
              <a:spcAft>
                <a:spcPts val="0"/>
              </a:spcAft>
              <a:buFontTx/>
              <a:buNone/>
              <a:defRPr/>
            </a:pPr>
            <a:r>
              <a:rPr lang="en-US" sz="2800" b="1" i="0" dirty="0" smtClean="0">
                <a:solidFill>
                  <a:srgbClr val="00FFFF"/>
                </a:solidFill>
                <a:latin typeface="Calibri" pitchFamily="34" charset="0"/>
                <a:cs typeface="Calibri" pitchFamily="34" charset="0"/>
              </a:rPr>
              <a:t>EDV is increased with:</a:t>
            </a:r>
          </a:p>
          <a:p>
            <a:pPr marL="274320" indent="-274320" eaLnBrk="1" fontAlgn="auto" hangingPunct="1">
              <a:lnSpc>
                <a:spcPct val="90000"/>
              </a:lnSpc>
              <a:spcAft>
                <a:spcPts val="0"/>
              </a:spcAft>
              <a:buFontTx/>
              <a:buNone/>
              <a:defRPr/>
            </a:pPr>
            <a:endParaRPr lang="en-US" sz="2800" b="1" i="0" dirty="0">
              <a:solidFill>
                <a:srgbClr val="00FFFF"/>
              </a:solidFill>
              <a:latin typeface="Calibri" pitchFamily="34" charset="0"/>
              <a:cs typeface="Calibri" pitchFamily="34" charset="0"/>
            </a:endParaRPr>
          </a:p>
          <a:p>
            <a:pPr marL="1200150" lvl="1" indent="-457200" eaLnBrk="1" fontAlgn="auto" hangingPunct="1">
              <a:lnSpc>
                <a:spcPct val="90000"/>
              </a:lnSpc>
              <a:spcAft>
                <a:spcPts val="0"/>
              </a:spcAft>
              <a:buFont typeface="Wingdings" pitchFamily="2" charset="2"/>
              <a:buChar char="q"/>
              <a:defRPr/>
            </a:pPr>
            <a:r>
              <a:rPr lang="en-US" sz="2800" b="1" i="0" dirty="0">
                <a:solidFill>
                  <a:srgbClr val="00FFFF"/>
                </a:solidFill>
                <a:latin typeface="Calibri" pitchFamily="34" charset="0"/>
                <a:cs typeface="Calibri" pitchFamily="34" charset="0"/>
              </a:rPr>
              <a:t>Increased total blood volume.</a:t>
            </a:r>
          </a:p>
          <a:p>
            <a:pPr marL="1200150" lvl="1" indent="-457200" eaLnBrk="1" fontAlgn="auto" hangingPunct="1">
              <a:lnSpc>
                <a:spcPct val="90000"/>
              </a:lnSpc>
              <a:spcAft>
                <a:spcPts val="0"/>
              </a:spcAft>
              <a:buFont typeface="Wingdings" pitchFamily="2" charset="2"/>
              <a:buChar char="q"/>
              <a:defRPr/>
            </a:pPr>
            <a:r>
              <a:rPr lang="en-US" sz="2800" b="1" i="0" dirty="0" smtClean="0">
                <a:solidFill>
                  <a:srgbClr val="00FFFF"/>
                </a:solidFill>
                <a:latin typeface="Calibri" pitchFamily="34" charset="0"/>
                <a:cs typeface="Calibri" pitchFamily="34" charset="0"/>
              </a:rPr>
              <a:t>Increased venous </a:t>
            </a:r>
            <a:r>
              <a:rPr lang="en-US" sz="2800" b="1" i="0" dirty="0" err="1" smtClean="0">
                <a:solidFill>
                  <a:srgbClr val="00FFFF"/>
                </a:solidFill>
                <a:latin typeface="Calibri" pitchFamily="34" charset="0"/>
                <a:cs typeface="Calibri" pitchFamily="34" charset="0"/>
              </a:rPr>
              <a:t>return.Increased</a:t>
            </a:r>
            <a:r>
              <a:rPr lang="en-US" sz="2800" b="1" i="0" dirty="0" smtClean="0">
                <a:solidFill>
                  <a:srgbClr val="00FFFF"/>
                </a:solidFill>
                <a:latin typeface="Calibri" pitchFamily="34" charset="0"/>
                <a:cs typeface="Calibri" pitchFamily="34" charset="0"/>
              </a:rPr>
              <a:t> </a:t>
            </a:r>
            <a:r>
              <a:rPr lang="en-US" sz="2800" b="1" i="0" dirty="0">
                <a:solidFill>
                  <a:srgbClr val="00FFFF"/>
                </a:solidFill>
                <a:latin typeface="Calibri" pitchFamily="34" charset="0"/>
                <a:cs typeface="Calibri" pitchFamily="34" charset="0"/>
              </a:rPr>
              <a:t>venous tone.</a:t>
            </a:r>
          </a:p>
          <a:p>
            <a:pPr marL="2057400" lvl="3" indent="-457200" eaLnBrk="1" fontAlgn="auto" hangingPunct="1">
              <a:lnSpc>
                <a:spcPct val="90000"/>
              </a:lnSpc>
              <a:spcAft>
                <a:spcPts val="0"/>
              </a:spcAft>
              <a:buFont typeface="Wingdings" pitchFamily="2" charset="2"/>
              <a:buChar char="q"/>
              <a:defRPr/>
            </a:pPr>
            <a:r>
              <a:rPr lang="en-US" sz="2400" b="1" i="0" dirty="0" smtClean="0">
                <a:solidFill>
                  <a:srgbClr val="00FF00"/>
                </a:solidFill>
                <a:latin typeface="Calibri" pitchFamily="34" charset="0"/>
                <a:cs typeface="Calibri" pitchFamily="34" charset="0"/>
              </a:rPr>
              <a:t>Increased skeletal muscle pump (exercise).</a:t>
            </a:r>
            <a:endParaRPr lang="en-US" sz="2400" b="1" i="0" dirty="0">
              <a:solidFill>
                <a:srgbClr val="00FF00"/>
              </a:solidFill>
              <a:latin typeface="Calibri" pitchFamily="34" charset="0"/>
              <a:cs typeface="Calibri" pitchFamily="34" charset="0"/>
            </a:endParaRPr>
          </a:p>
          <a:p>
            <a:pPr marL="2057400" lvl="3" indent="-457200" eaLnBrk="1" fontAlgn="auto" hangingPunct="1">
              <a:lnSpc>
                <a:spcPct val="90000"/>
              </a:lnSpc>
              <a:spcAft>
                <a:spcPts val="0"/>
              </a:spcAft>
              <a:buFont typeface="Wingdings" pitchFamily="2" charset="2"/>
              <a:buChar char="q"/>
              <a:defRPr/>
            </a:pPr>
            <a:r>
              <a:rPr lang="en-US" sz="2400" b="1" i="0" dirty="0" smtClean="0">
                <a:solidFill>
                  <a:srgbClr val="00FF00"/>
                </a:solidFill>
                <a:latin typeface="Calibri" pitchFamily="34" charset="0"/>
                <a:cs typeface="Calibri" pitchFamily="34" charset="0"/>
              </a:rPr>
              <a:t>Increased </a:t>
            </a:r>
            <a:r>
              <a:rPr lang="en-US" sz="2400" b="1" i="0" dirty="0">
                <a:solidFill>
                  <a:srgbClr val="00FF00"/>
                </a:solidFill>
                <a:latin typeface="Calibri" pitchFamily="34" charset="0"/>
                <a:cs typeface="Calibri" pitchFamily="34" charset="0"/>
              </a:rPr>
              <a:t>negative </a:t>
            </a:r>
            <a:r>
              <a:rPr lang="en-US" sz="2400" b="1" i="0" dirty="0" err="1">
                <a:solidFill>
                  <a:srgbClr val="00FF00"/>
                </a:solidFill>
                <a:latin typeface="Calibri" pitchFamily="34" charset="0"/>
                <a:cs typeface="Calibri" pitchFamily="34" charset="0"/>
              </a:rPr>
              <a:t>intrathoracic</a:t>
            </a:r>
            <a:r>
              <a:rPr lang="en-US" sz="2400" b="1" i="0" dirty="0">
                <a:solidFill>
                  <a:srgbClr val="00FF00"/>
                </a:solidFill>
                <a:latin typeface="Calibri" pitchFamily="34" charset="0"/>
                <a:cs typeface="Calibri" pitchFamily="34" charset="0"/>
              </a:rPr>
              <a:t> pressure</a:t>
            </a:r>
            <a:r>
              <a:rPr lang="en-US" sz="2400" b="1" i="0" dirty="0" smtClean="0">
                <a:solidFill>
                  <a:srgbClr val="00FF00"/>
                </a:solidFill>
                <a:latin typeface="Calibri" pitchFamily="34" charset="0"/>
                <a:cs typeface="Calibri" pitchFamily="34" charset="0"/>
              </a:rPr>
              <a:t>.</a:t>
            </a:r>
          </a:p>
          <a:p>
            <a:pPr marL="1200150" lvl="1" indent="-457200" eaLnBrk="1" fontAlgn="auto" hangingPunct="1">
              <a:lnSpc>
                <a:spcPct val="90000"/>
              </a:lnSpc>
              <a:spcAft>
                <a:spcPts val="0"/>
              </a:spcAft>
              <a:buFont typeface="Wingdings" pitchFamily="2" charset="2"/>
              <a:buChar char="q"/>
              <a:defRPr/>
            </a:pPr>
            <a:r>
              <a:rPr lang="en-US" sz="2800" b="1" i="0" dirty="0">
                <a:solidFill>
                  <a:srgbClr val="00FFFF"/>
                </a:solidFill>
                <a:latin typeface="Calibri" pitchFamily="34" charset="0"/>
                <a:cs typeface="Calibri" pitchFamily="34" charset="0"/>
              </a:rPr>
              <a:t>Stronger atrial contraction.</a:t>
            </a:r>
          </a:p>
          <a:p>
            <a:pPr lvl="1" indent="0" eaLnBrk="1" fontAlgn="auto" hangingPunct="1">
              <a:lnSpc>
                <a:spcPct val="90000"/>
              </a:lnSpc>
              <a:spcAft>
                <a:spcPts val="0"/>
              </a:spcAft>
              <a:defRPr/>
            </a:pPr>
            <a:endParaRPr lang="en-US" sz="2800" b="1" i="0" dirty="0">
              <a:solidFill>
                <a:srgbClr val="00FFFF"/>
              </a:solidFill>
              <a:latin typeface="Calibri" pitchFamily="34" charset="0"/>
              <a:cs typeface="Calibri" pitchFamily="34" charset="0"/>
            </a:endParaRPr>
          </a:p>
          <a:p>
            <a:pPr marL="274320" indent="-274320" eaLnBrk="1" fontAlgn="auto" hangingPunct="1">
              <a:lnSpc>
                <a:spcPct val="90000"/>
              </a:lnSpc>
              <a:spcAft>
                <a:spcPts val="0"/>
              </a:spcAft>
              <a:buFontTx/>
              <a:buNone/>
              <a:defRPr/>
            </a:pPr>
            <a:endParaRPr lang="en-US" sz="2800" b="1" i="0" dirty="0" smtClean="0">
              <a:solidFill>
                <a:srgbClr val="00FFFF"/>
              </a:solidFill>
              <a:latin typeface="Calibri" pitchFamily="34" charset="0"/>
              <a:cs typeface="Calibri" pitchFamily="34" charset="0"/>
            </a:endParaRPr>
          </a:p>
          <a:p>
            <a:pPr marL="274320" indent="-274320" eaLnBrk="1" fontAlgn="auto" hangingPunct="1">
              <a:lnSpc>
                <a:spcPct val="90000"/>
              </a:lnSpc>
              <a:spcAft>
                <a:spcPts val="0"/>
              </a:spcAft>
              <a:buFontTx/>
              <a:buNone/>
              <a:defRPr/>
            </a:pPr>
            <a:r>
              <a:rPr lang="en-US" sz="2800" b="1" i="0" dirty="0">
                <a:solidFill>
                  <a:srgbClr val="FF99CC"/>
                </a:solidFill>
                <a:latin typeface="Calibri" pitchFamily="34" charset="0"/>
                <a:cs typeface="Calibri" pitchFamily="34" charset="0"/>
              </a:rPr>
              <a:t>EDV is </a:t>
            </a:r>
            <a:r>
              <a:rPr lang="en-US" sz="2800" b="1" i="0" dirty="0" smtClean="0">
                <a:solidFill>
                  <a:srgbClr val="FF99CC"/>
                </a:solidFill>
                <a:latin typeface="Calibri" pitchFamily="34" charset="0"/>
                <a:cs typeface="Calibri" pitchFamily="34" charset="0"/>
              </a:rPr>
              <a:t>decreased </a:t>
            </a:r>
            <a:r>
              <a:rPr lang="en-US" sz="2800" b="1" i="0" dirty="0">
                <a:solidFill>
                  <a:srgbClr val="FF99CC"/>
                </a:solidFill>
                <a:latin typeface="Calibri" pitchFamily="34" charset="0"/>
                <a:cs typeface="Calibri" pitchFamily="34" charset="0"/>
              </a:rPr>
              <a:t>with</a:t>
            </a:r>
            <a:r>
              <a:rPr lang="en-US" sz="2800" b="1" i="0" dirty="0" smtClean="0">
                <a:solidFill>
                  <a:srgbClr val="FF99CC"/>
                </a:solidFill>
                <a:latin typeface="Calibri" pitchFamily="34" charset="0"/>
                <a:cs typeface="Calibri" pitchFamily="34" charset="0"/>
              </a:rPr>
              <a:t>:</a:t>
            </a:r>
          </a:p>
          <a:p>
            <a:pPr marL="274320" indent="-274320" eaLnBrk="1" fontAlgn="auto" hangingPunct="1">
              <a:lnSpc>
                <a:spcPct val="90000"/>
              </a:lnSpc>
              <a:spcAft>
                <a:spcPts val="0"/>
              </a:spcAft>
              <a:buFontTx/>
              <a:buNone/>
              <a:defRPr/>
            </a:pPr>
            <a:endParaRPr lang="en-US" sz="2800" b="1" i="0" dirty="0">
              <a:solidFill>
                <a:srgbClr val="FF99CC"/>
              </a:solidFill>
              <a:latin typeface="Calibri" pitchFamily="34" charset="0"/>
              <a:cs typeface="Calibri" pitchFamily="34" charset="0"/>
            </a:endParaRPr>
          </a:p>
          <a:p>
            <a:pPr marL="1200150" lvl="1" indent="-457200" eaLnBrk="1" fontAlgn="auto" hangingPunct="1">
              <a:lnSpc>
                <a:spcPct val="90000"/>
              </a:lnSpc>
              <a:spcAft>
                <a:spcPts val="0"/>
              </a:spcAft>
              <a:buFont typeface="Wingdings" pitchFamily="2" charset="2"/>
              <a:buChar char="q"/>
              <a:defRPr/>
            </a:pPr>
            <a:r>
              <a:rPr lang="en-US" sz="2800" b="1" i="0" dirty="0" smtClean="0">
                <a:solidFill>
                  <a:srgbClr val="FF99CC"/>
                </a:solidFill>
                <a:latin typeface="Calibri" pitchFamily="34" charset="0"/>
                <a:cs typeface="Calibri" pitchFamily="34" charset="0"/>
              </a:rPr>
              <a:t>Standing.</a:t>
            </a:r>
          </a:p>
          <a:p>
            <a:pPr marL="1200150" lvl="1" indent="-457200" eaLnBrk="1" fontAlgn="auto" hangingPunct="1">
              <a:lnSpc>
                <a:spcPct val="90000"/>
              </a:lnSpc>
              <a:spcAft>
                <a:spcPts val="0"/>
              </a:spcAft>
              <a:buFont typeface="Wingdings" pitchFamily="2" charset="2"/>
              <a:buChar char="q"/>
              <a:defRPr/>
            </a:pPr>
            <a:r>
              <a:rPr lang="en-US" sz="2800" b="1" i="0" dirty="0" smtClean="0">
                <a:solidFill>
                  <a:srgbClr val="FF99CC"/>
                </a:solidFill>
                <a:latin typeface="Calibri" pitchFamily="34" charset="0"/>
                <a:cs typeface="Calibri" pitchFamily="34" charset="0"/>
              </a:rPr>
              <a:t>Decreased venous return.</a:t>
            </a:r>
            <a:endParaRPr lang="en-US" sz="2800" b="1" i="0" dirty="0">
              <a:solidFill>
                <a:srgbClr val="FF99CC"/>
              </a:solidFill>
              <a:latin typeface="Calibri" pitchFamily="34" charset="0"/>
              <a:cs typeface="Calibri" pitchFamily="34" charset="0"/>
            </a:endParaRPr>
          </a:p>
          <a:p>
            <a:pPr marL="1200150" lvl="1" indent="-457200" eaLnBrk="1" fontAlgn="auto" hangingPunct="1">
              <a:lnSpc>
                <a:spcPct val="90000"/>
              </a:lnSpc>
              <a:spcAft>
                <a:spcPts val="0"/>
              </a:spcAft>
              <a:buFont typeface="Wingdings" pitchFamily="2" charset="2"/>
              <a:buChar char="q"/>
              <a:defRPr/>
            </a:pPr>
            <a:r>
              <a:rPr lang="en-US" sz="2800" b="1" i="0" dirty="0">
                <a:solidFill>
                  <a:srgbClr val="FF99CC"/>
                </a:solidFill>
                <a:latin typeface="Calibri" pitchFamily="34" charset="0"/>
                <a:cs typeface="Calibri" pitchFamily="34" charset="0"/>
              </a:rPr>
              <a:t>Increased </a:t>
            </a:r>
            <a:r>
              <a:rPr lang="en-US" sz="2800" b="1" i="0" dirty="0" err="1">
                <a:solidFill>
                  <a:srgbClr val="FF99CC"/>
                </a:solidFill>
                <a:latin typeface="Calibri" pitchFamily="34" charset="0"/>
                <a:cs typeface="Calibri" pitchFamily="34" charset="0"/>
              </a:rPr>
              <a:t>intrapericardial</a:t>
            </a:r>
            <a:r>
              <a:rPr lang="en-US" sz="2800" b="1" i="0" dirty="0">
                <a:solidFill>
                  <a:srgbClr val="FF99CC"/>
                </a:solidFill>
                <a:latin typeface="Calibri" pitchFamily="34" charset="0"/>
                <a:cs typeface="Calibri" pitchFamily="34" charset="0"/>
              </a:rPr>
              <a:t> pressure.</a:t>
            </a:r>
          </a:p>
          <a:p>
            <a:pPr marL="1200150" lvl="1" indent="-457200" eaLnBrk="1" fontAlgn="auto" hangingPunct="1">
              <a:lnSpc>
                <a:spcPct val="90000"/>
              </a:lnSpc>
              <a:spcAft>
                <a:spcPts val="0"/>
              </a:spcAft>
              <a:buFont typeface="Wingdings" pitchFamily="2" charset="2"/>
              <a:buChar char="q"/>
              <a:defRPr/>
            </a:pPr>
            <a:r>
              <a:rPr lang="en-US" sz="2800" b="1" i="0" dirty="0">
                <a:solidFill>
                  <a:srgbClr val="FF99CC"/>
                </a:solidFill>
                <a:latin typeface="Calibri" pitchFamily="34" charset="0"/>
                <a:cs typeface="Calibri" pitchFamily="34" charset="0"/>
              </a:rPr>
              <a:t>Decreased ventricular </a:t>
            </a:r>
            <a:r>
              <a:rPr lang="en-US" sz="2800" b="1" i="0" dirty="0" smtClean="0">
                <a:solidFill>
                  <a:srgbClr val="FF99CC"/>
                </a:solidFill>
                <a:latin typeface="Calibri" pitchFamily="34" charset="0"/>
                <a:cs typeface="Calibri" pitchFamily="34" charset="0"/>
              </a:rPr>
              <a:t>compliance.</a:t>
            </a:r>
            <a:endParaRPr lang="en-US" sz="2800" b="1" i="0" dirty="0">
              <a:solidFill>
                <a:srgbClr val="FF99CC"/>
              </a:solidFill>
              <a:latin typeface="Calibri" pitchFamily="34" charset="0"/>
              <a:cs typeface="Calibri" pitchFamily="34" charset="0"/>
            </a:endParaRPr>
          </a:p>
        </p:txBody>
      </p:sp>
    </p:spTree>
    <p:extLst>
      <p:ext uri="{BB962C8B-B14F-4D97-AF65-F5344CB8AC3E}">
        <p14:creationId xmlns:p14="http://schemas.microsoft.com/office/powerpoint/2010/main" val="30236383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90500" y="1991380"/>
            <a:ext cx="6666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rgbClr val="FF0000"/>
                </a:solidFill>
                <a:latin typeface="Calibri" panose="020F0502020204030204" pitchFamily="34" charset="0"/>
              </a:rPr>
              <a:t>Afterload = mean aortic blood pressure</a:t>
            </a:r>
          </a:p>
        </p:txBody>
      </p:sp>
      <p:sp>
        <p:nvSpPr>
          <p:cNvPr id="39940" name="Text Box 4"/>
          <p:cNvSpPr txBox="1">
            <a:spLocks noChangeArrowheads="1"/>
          </p:cNvSpPr>
          <p:nvPr/>
        </p:nvSpPr>
        <p:spPr bwMode="auto">
          <a:xfrm>
            <a:off x="190500" y="467380"/>
            <a:ext cx="6705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Stroke volume regulation: </a:t>
            </a:r>
          </a:p>
          <a:p>
            <a:pPr algn="ctr" eaLnBrk="1" hangingPunct="1"/>
            <a:r>
              <a:rPr lang="en-US" altLang="en-US" sz="4400" b="1" i="0" dirty="0">
                <a:solidFill>
                  <a:schemeClr val="tx2"/>
                </a:solidFill>
                <a:latin typeface="Calibri" panose="020F0502020204030204" pitchFamily="34" charset="0"/>
              </a:rPr>
              <a:t>2. Afterload</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4300" y="2983228"/>
            <a:ext cx="6666667" cy="3417572"/>
          </a:xfrm>
          <a:prstGeom prst="rect">
            <a:avLst/>
          </a:prstGeom>
          <a:scene3d>
            <a:camera prst="orthographicFront"/>
            <a:lightRig rig="threePt" dir="t"/>
          </a:scene3d>
          <a:sp3d>
            <a:bevelT/>
            <a:bevelB/>
          </a:sp3d>
        </p:spPr>
      </p:pic>
      <p:sp>
        <p:nvSpPr>
          <p:cNvPr id="7" name="Rectangle 4"/>
          <p:cNvSpPr txBox="1">
            <a:spLocks noChangeArrowheads="1"/>
          </p:cNvSpPr>
          <p:nvPr/>
        </p:nvSpPr>
        <p:spPr>
          <a:xfrm>
            <a:off x="6780967" y="228600"/>
            <a:ext cx="3506033" cy="57912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eaLnBrk="1" hangingPunct="1"/>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When the aortic pressure is reduced, the velocity </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of </a:t>
            </a:r>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shortening of the LV myocardial fibers increases. </a:t>
            </a:r>
          </a:p>
          <a:p>
            <a:pPr eaLnBrk="1" hangingPunct="1"/>
            <a:endPar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Hence, with reduced after load, the LV can eject blood more rapidly. </a:t>
            </a:r>
          </a:p>
          <a:p>
            <a:pPr eaLnBrk="1" hangingPunct="1"/>
            <a:endPar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This increases the rate blood ejection </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so that </a:t>
            </a:r>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less blood </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is left within the </a:t>
            </a:r>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LV </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at the end of systole </a:t>
            </a:r>
            <a:r>
              <a:rPr lang="en-US" sz="2000" b="1" i="0" dirty="0">
                <a:solidFill>
                  <a:srgbClr val="00FFFF"/>
                </a:solidFill>
                <a:effectLst>
                  <a:outerShdw blurRad="38100" dist="38100" dir="2700000" algn="tl">
                    <a:srgbClr val="000000">
                      <a:alpha val="43137"/>
                    </a:srgbClr>
                  </a:outerShdw>
                </a:effectLst>
                <a:latin typeface="Calibri"/>
                <a:cs typeface="Calibri"/>
              </a:rPr>
              <a:t>→ </a:t>
            </a:r>
            <a:r>
              <a:rPr lang="en-US" sz="2000" b="1" i="0" dirty="0" smtClean="0">
                <a:solidFill>
                  <a:srgbClr val="00FFFF"/>
                </a:solidFill>
                <a:effectLst>
                  <a:outerShdw blurRad="38100" dist="38100" dir="2700000" algn="tl">
                    <a:srgbClr val="000000">
                      <a:alpha val="43137"/>
                    </a:srgbClr>
                  </a:outerShdw>
                </a:effectLst>
                <a:latin typeface="Calibri"/>
                <a:cs typeface="Calibri"/>
              </a:rPr>
              <a:t>↓ </a:t>
            </a:r>
            <a:r>
              <a:rPr lang="en-US" sz="2000" b="1" i="0" dirty="0">
                <a:solidFill>
                  <a:srgbClr val="00FFFF"/>
                </a:solidFill>
                <a:effectLst>
                  <a:outerShdw blurRad="38100" dist="38100" dir="2700000" algn="tl">
                    <a:srgbClr val="000000">
                      <a:alpha val="43137"/>
                    </a:srgbClr>
                  </a:outerShdw>
                </a:effectLst>
                <a:latin typeface="Calibri"/>
                <a:cs typeface="Calibri"/>
              </a:rPr>
              <a:t>ESV</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a:t>
            </a:r>
          </a:p>
          <a:p>
            <a:pPr eaLnBrk="1" hangingPunct="1"/>
            <a:endPar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Thus, SV</a:t>
            </a:r>
            <a:r>
              <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rPr>
              <a:t> </a:t>
            </a:r>
            <a:r>
              <a:rPr lang="en-US" sz="2000" b="1" i="0" dirty="0" smtClean="0">
                <a:solidFill>
                  <a:srgbClr val="00FFFF"/>
                </a:solidFill>
                <a:effectLst>
                  <a:outerShdw blurRad="38100" dist="38100" dir="2700000" algn="tl">
                    <a:srgbClr val="000000">
                      <a:alpha val="43137"/>
                    </a:srgbClr>
                  </a:outerShdw>
                </a:effectLst>
                <a:latin typeface="Calibri"/>
                <a:cs typeface="Calibri"/>
              </a:rPr>
              <a:t>↑</a:t>
            </a:r>
            <a:r>
              <a:rPr lang="en-US" sz="2000" b="1" i="0" dirty="0" smtClean="0">
                <a:solidFill>
                  <a:srgbClr val="00FFFF"/>
                </a:solidFill>
                <a:effectLst>
                  <a:outerShdw blurRad="38100" dist="38100" dir="2700000" algn="tl">
                    <a:srgbClr val="000000">
                      <a:alpha val="43137"/>
                    </a:srgbClr>
                  </a:outerShdw>
                </a:effectLst>
                <a:latin typeface="Calibri" pitchFamily="34" charset="0"/>
                <a:cs typeface="Calibri" pitchFamily="34" charset="0"/>
              </a:rPr>
              <a:t> as a result of the  </a:t>
            </a:r>
            <a:r>
              <a:rPr lang="en-US" sz="2000" b="1" i="0" dirty="0" smtClean="0">
                <a:solidFill>
                  <a:srgbClr val="00FFFF"/>
                </a:solidFill>
                <a:effectLst>
                  <a:outerShdw blurRad="38100" dist="38100" dir="2700000" algn="tl">
                    <a:srgbClr val="000000">
                      <a:alpha val="43137"/>
                    </a:srgbClr>
                  </a:outerShdw>
                </a:effectLst>
                <a:latin typeface="Calibri"/>
                <a:cs typeface="Calibri"/>
              </a:rPr>
              <a:t>↓ in ESV.</a:t>
            </a:r>
          </a:p>
          <a:p>
            <a:pPr eaLnBrk="1" hangingPunct="1"/>
            <a:endParaRPr lang="en-US" sz="2000" b="1" i="0" dirty="0">
              <a:solidFill>
                <a:srgbClr val="00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r>
              <a:rPr lang="en-US" sz="20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The opposite is true with increased LV after load.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2819400"/>
            <a:ext cx="1028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a:solidFill>
                  <a:srgbClr val="00FFFF"/>
                </a:solidFill>
                <a:latin typeface="Calibri" panose="020F0502020204030204" pitchFamily="34" charset="0"/>
                <a:sym typeface="Symbol" panose="05050102010706020507" pitchFamily="18" charset="2"/>
              </a:rPr>
              <a:t> </a:t>
            </a:r>
            <a:r>
              <a:rPr lang="en-US" altLang="en-US" sz="3600" b="1" i="0" dirty="0" smtClean="0">
                <a:solidFill>
                  <a:srgbClr val="00FFFF"/>
                </a:solidFill>
                <a:latin typeface="Calibri" panose="020F0502020204030204" pitchFamily="34" charset="0"/>
                <a:sym typeface="Symbol" panose="05050102010706020507" pitchFamily="18" charset="2"/>
              </a:rPr>
              <a:t>LV After </a:t>
            </a:r>
            <a:r>
              <a:rPr lang="en-US" altLang="en-US" sz="3600" b="1" i="0" dirty="0">
                <a:solidFill>
                  <a:srgbClr val="00FFFF"/>
                </a:solidFill>
                <a:latin typeface="Calibri" panose="020F0502020204030204" pitchFamily="34" charset="0"/>
                <a:sym typeface="Symbol" panose="05050102010706020507" pitchFamily="18" charset="2"/>
              </a:rPr>
              <a:t>load </a:t>
            </a:r>
            <a:r>
              <a:rPr lang="en-US" altLang="en-US" sz="3600" b="1" i="0" dirty="0">
                <a:solidFill>
                  <a:srgbClr val="00FFFF"/>
                </a:solidFill>
                <a:latin typeface="Calibri" panose="020F0502020204030204" pitchFamily="34" charset="0"/>
                <a:cs typeface="Times New Roman" panose="02020603050405020304" pitchFamily="18" charset="0"/>
                <a:sym typeface="Symbol" panose="05050102010706020507" pitchFamily="18" charset="2"/>
              </a:rPr>
              <a:t>→</a:t>
            </a:r>
            <a:r>
              <a:rPr lang="en-US" altLang="en-US" sz="3600" b="1" i="0" dirty="0">
                <a:solidFill>
                  <a:srgbClr val="00FFFF"/>
                </a:solidFill>
                <a:latin typeface="Calibri" panose="020F0502020204030204" pitchFamily="34" charset="0"/>
                <a:sym typeface="Symbol" panose="05050102010706020507" pitchFamily="18" charset="2"/>
              </a:rPr>
              <a:t> </a:t>
            </a:r>
            <a:r>
              <a:rPr lang="en-US" altLang="en-US" sz="3600" b="1" i="0" dirty="0">
                <a:solidFill>
                  <a:srgbClr val="00FFFF"/>
                </a:solidFill>
                <a:latin typeface="Calibri" panose="020F0502020204030204" pitchFamily="34" charset="0"/>
                <a:cs typeface="Times New Roman" panose="02020603050405020304" pitchFamily="18" charset="0"/>
                <a:sym typeface="Symbol" panose="05050102010706020507" pitchFamily="18" charset="2"/>
              </a:rPr>
              <a:t>↓</a:t>
            </a:r>
            <a:r>
              <a:rPr lang="en-US" altLang="en-US" sz="3600" b="1" i="0" dirty="0">
                <a:solidFill>
                  <a:srgbClr val="00FFFF"/>
                </a:solidFill>
                <a:latin typeface="Calibri" panose="020F0502020204030204" pitchFamily="34" charset="0"/>
                <a:sym typeface="Symbol" panose="05050102010706020507" pitchFamily="18" charset="2"/>
              </a:rPr>
              <a:t> </a:t>
            </a:r>
            <a:r>
              <a:rPr lang="en-US" altLang="en-US" sz="3600" b="1" i="0" dirty="0" smtClean="0">
                <a:solidFill>
                  <a:srgbClr val="00FFFF"/>
                </a:solidFill>
                <a:latin typeface="Calibri" panose="020F0502020204030204" pitchFamily="34" charset="0"/>
                <a:sym typeface="Symbol" panose="05050102010706020507" pitchFamily="18" charset="2"/>
              </a:rPr>
              <a:t>LV SV</a:t>
            </a:r>
            <a:endParaRPr lang="en-US" altLang="en-US" sz="3600" b="1" i="0" dirty="0">
              <a:solidFill>
                <a:srgbClr val="00FFFF"/>
              </a:solidFill>
              <a:latin typeface="Calibri" panose="020F0502020204030204" pitchFamily="34" charset="0"/>
              <a:sym typeface="Symbol" panose="05050102010706020507" pitchFamily="18" charset="2"/>
            </a:endParaRPr>
          </a:p>
        </p:txBody>
      </p:sp>
      <p:sp>
        <p:nvSpPr>
          <p:cNvPr id="39940" name="Text Box 4"/>
          <p:cNvSpPr txBox="1">
            <a:spLocks noChangeArrowheads="1"/>
          </p:cNvSpPr>
          <p:nvPr/>
        </p:nvSpPr>
        <p:spPr bwMode="auto">
          <a:xfrm>
            <a:off x="0" y="839450"/>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Stroke volume regulation: </a:t>
            </a:r>
          </a:p>
          <a:p>
            <a:pPr algn="ctr" eaLnBrk="1" hangingPunct="1"/>
            <a:r>
              <a:rPr lang="en-US" altLang="en-US" sz="4400" b="1" i="0" dirty="0">
                <a:solidFill>
                  <a:schemeClr val="tx2"/>
                </a:solidFill>
                <a:latin typeface="Calibri" panose="020F0502020204030204" pitchFamily="34" charset="0"/>
              </a:rPr>
              <a:t>2. Afterload</a:t>
            </a:r>
          </a:p>
        </p:txBody>
      </p:sp>
      <p:sp>
        <p:nvSpPr>
          <p:cNvPr id="39941" name="Rectangle 5"/>
          <p:cNvSpPr>
            <a:spLocks noChangeArrowheads="1"/>
          </p:cNvSpPr>
          <p:nvPr/>
        </p:nvSpPr>
        <p:spPr bwMode="auto">
          <a:xfrm>
            <a:off x="419100" y="3733800"/>
            <a:ext cx="9525000" cy="26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457200" indent="-457200" eaLnBrk="1" hangingPunct="1">
              <a:buFont typeface="Wingdings" pitchFamily="2" charset="2"/>
              <a:buChar char="q"/>
            </a:pPr>
            <a:r>
              <a:rPr lang="en-GB" altLang="en-US" sz="2800" b="1" i="0" dirty="0" smtClean="0">
                <a:solidFill>
                  <a:schemeClr val="accent2"/>
                </a:solidFill>
                <a:latin typeface="Calibri" panose="020F0502020204030204" pitchFamily="34" charset="0"/>
                <a:cs typeface="Calibri" pitchFamily="34" charset="0"/>
              </a:rPr>
              <a:t>LV afterload is increased in conditions of </a:t>
            </a:r>
            <a:r>
              <a:rPr lang="en-US" sz="2800" b="1" i="0" dirty="0" smtClean="0">
                <a:latin typeface="Calibri" pitchFamily="34" charset="0"/>
                <a:cs typeface="Calibri" pitchFamily="34" charset="0"/>
              </a:rPr>
              <a:t>aortic stenosis</a:t>
            </a:r>
            <a:r>
              <a:rPr lang="en-US" sz="2800" b="1" i="0" dirty="0">
                <a:latin typeface="Calibri" pitchFamily="34" charset="0"/>
                <a:cs typeface="Calibri" pitchFamily="34" charset="0"/>
              </a:rPr>
              <a:t> </a:t>
            </a:r>
            <a:r>
              <a:rPr lang="en-US" sz="2800" b="1" i="0" dirty="0" smtClean="0">
                <a:latin typeface="Calibri" pitchFamily="34" charset="0"/>
                <a:cs typeface="Calibri" pitchFamily="34" charset="0"/>
              </a:rPr>
              <a:t>and arterial </a:t>
            </a:r>
            <a:r>
              <a:rPr lang="en-US" sz="2800" b="1" i="0" dirty="0">
                <a:latin typeface="Calibri" pitchFamily="34" charset="0"/>
                <a:cs typeface="Calibri" pitchFamily="34" charset="0"/>
              </a:rPr>
              <a:t>hypertension</a:t>
            </a:r>
          </a:p>
          <a:p>
            <a:pPr marL="457200" indent="-457200" algn="just">
              <a:buFont typeface="Wingdings" pitchFamily="2" charset="2"/>
              <a:buChar char="q"/>
            </a:pPr>
            <a:r>
              <a:rPr lang="en-GB" altLang="en-US" sz="2800" b="1" i="0" dirty="0" smtClean="0">
                <a:solidFill>
                  <a:srgbClr val="FFFF00"/>
                </a:solidFill>
                <a:latin typeface="Calibri" panose="020F0502020204030204" pitchFamily="34" charset="0"/>
                <a:cs typeface="Calibri" pitchFamily="34" charset="0"/>
              </a:rPr>
              <a:t>The LV </a:t>
            </a:r>
            <a:r>
              <a:rPr lang="en-GB" altLang="en-US" sz="2800" b="1" i="0" dirty="0">
                <a:solidFill>
                  <a:srgbClr val="FFFF00"/>
                </a:solidFill>
                <a:latin typeface="Calibri" panose="020F0502020204030204" pitchFamily="34" charset="0"/>
                <a:cs typeface="Calibri" pitchFamily="34" charset="0"/>
              </a:rPr>
              <a:t>must respond and compensate to changes of </a:t>
            </a:r>
            <a:r>
              <a:rPr lang="en-GB" altLang="en-US" sz="2800" b="1" i="0" dirty="0" smtClean="0">
                <a:solidFill>
                  <a:srgbClr val="FFFF00"/>
                </a:solidFill>
                <a:latin typeface="Calibri" panose="020F0502020204030204" pitchFamily="34" charset="0"/>
                <a:cs typeface="Calibri" pitchFamily="34" charset="0"/>
              </a:rPr>
              <a:t>afterload.</a:t>
            </a:r>
          </a:p>
          <a:p>
            <a:pPr marL="457200" indent="-457200" algn="just">
              <a:buFont typeface="Wingdings" pitchFamily="2" charset="2"/>
              <a:buChar char="q"/>
            </a:pPr>
            <a:r>
              <a:rPr lang="en-GB" altLang="en-US" sz="2800" b="1" i="0" dirty="0" smtClean="0">
                <a:solidFill>
                  <a:srgbClr val="FFFF00"/>
                </a:solidFill>
                <a:latin typeface="Calibri" panose="020F0502020204030204" pitchFamily="34" charset="0"/>
                <a:cs typeface="Calibri" pitchFamily="34" charset="0"/>
              </a:rPr>
              <a:t>LV work must </a:t>
            </a:r>
            <a:r>
              <a:rPr lang="en-GB" altLang="en-US" sz="2800" b="1" i="0" dirty="0">
                <a:solidFill>
                  <a:srgbClr val="FFFF00"/>
                </a:solidFill>
                <a:latin typeface="Calibri" panose="020F0502020204030204" pitchFamily="34" charset="0"/>
                <a:cs typeface="Calibri" pitchFamily="34" charset="0"/>
              </a:rPr>
              <a:t>increase </a:t>
            </a:r>
            <a:r>
              <a:rPr lang="en-GB" altLang="en-US" sz="2800" b="1" i="0" dirty="0" smtClean="0">
                <a:solidFill>
                  <a:srgbClr val="FFFF00"/>
                </a:solidFill>
                <a:latin typeface="Calibri" panose="020F0502020204030204" pitchFamily="34" charset="0"/>
                <a:cs typeface="Calibri" pitchFamily="34" charset="0"/>
              </a:rPr>
              <a:t>in attempt to </a:t>
            </a:r>
            <a:r>
              <a:rPr lang="en-GB" altLang="en-US" sz="2800" b="1" i="0" dirty="0">
                <a:solidFill>
                  <a:srgbClr val="FFFF00"/>
                </a:solidFill>
                <a:latin typeface="Calibri" panose="020F0502020204030204" pitchFamily="34" charset="0"/>
                <a:cs typeface="Calibri" pitchFamily="34" charset="0"/>
              </a:rPr>
              <a:t>maintain the SV constant in the face of an increased afterload.</a:t>
            </a:r>
          </a:p>
        </p:txBody>
      </p:sp>
    </p:spTree>
    <p:extLst>
      <p:ext uri="{BB962C8B-B14F-4D97-AF65-F5344CB8AC3E}">
        <p14:creationId xmlns:p14="http://schemas.microsoft.com/office/powerpoint/2010/main" val="3196852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5143500" y="381000"/>
            <a:ext cx="4876800" cy="6109365"/>
          </a:xfrm>
          <a:prstGeom prst="rect">
            <a:avLst/>
          </a:prstGeom>
          <a:noFill/>
          <a:ln w="9525">
            <a:noFill/>
            <a:miter lim="800000"/>
            <a:headEnd/>
            <a:tailEnd/>
          </a:ln>
        </p:spPr>
        <p:txBody>
          <a:bodyPr wrap="square">
            <a:spAutoFit/>
          </a:bodyPr>
          <a:lstStyle/>
          <a:p>
            <a:pPr marL="342900" indent="-342900" eaLnBrk="1" fontAlgn="auto" hangingPunct="1">
              <a:spcAft>
                <a:spcPts val="0"/>
              </a:spcAft>
              <a:buFont typeface="Wingdings" pitchFamily="2" charset="2"/>
              <a:buChar char="q"/>
              <a:defRPr/>
            </a:pPr>
            <a:r>
              <a:rPr lang="en-US" sz="2300" b="1" i="0" dirty="0">
                <a:solidFill>
                  <a:srgbClr val="00FFFF"/>
                </a:solidFill>
                <a:latin typeface="Calibri" pitchFamily="34" charset="0"/>
                <a:cs typeface="Calibri" pitchFamily="34" charset="0"/>
              </a:rPr>
              <a:t>An increase in </a:t>
            </a:r>
            <a:r>
              <a:rPr lang="en-US" sz="2300" b="1" i="0" dirty="0" smtClean="0">
                <a:solidFill>
                  <a:srgbClr val="00FFFF"/>
                </a:solidFill>
                <a:latin typeface="Calibri" pitchFamily="34" charset="0"/>
                <a:cs typeface="Calibri" pitchFamily="34" charset="0"/>
              </a:rPr>
              <a:t>afterload leads </a:t>
            </a:r>
            <a:r>
              <a:rPr lang="en-US" sz="2300" b="1" i="0" dirty="0">
                <a:solidFill>
                  <a:srgbClr val="00FFFF"/>
                </a:solidFill>
                <a:latin typeface="Calibri" pitchFamily="34" charset="0"/>
                <a:cs typeface="Calibri" pitchFamily="34" charset="0"/>
              </a:rPr>
              <a:t>to an increase in </a:t>
            </a:r>
            <a:r>
              <a:rPr lang="en-US" sz="2300" b="1" i="0" dirty="0" smtClean="0">
                <a:solidFill>
                  <a:srgbClr val="00FFFF"/>
                </a:solidFill>
                <a:latin typeface="Calibri" pitchFamily="34" charset="0"/>
                <a:cs typeface="Calibri" pitchFamily="34" charset="0"/>
              </a:rPr>
              <a:t>ESV and </a:t>
            </a:r>
            <a:r>
              <a:rPr lang="en-US" sz="2300" b="1" i="0" dirty="0">
                <a:solidFill>
                  <a:srgbClr val="00FFFF"/>
                </a:solidFill>
                <a:latin typeface="Calibri" pitchFamily="34" charset="0"/>
                <a:cs typeface="Calibri" pitchFamily="34" charset="0"/>
              </a:rPr>
              <a:t>a decrease in </a:t>
            </a:r>
            <a:r>
              <a:rPr lang="en-US" sz="2300" b="1" i="0" dirty="0" smtClean="0">
                <a:solidFill>
                  <a:srgbClr val="00FFFF"/>
                </a:solidFill>
                <a:latin typeface="Calibri" pitchFamily="34" charset="0"/>
                <a:cs typeface="Calibri" pitchFamily="34" charset="0"/>
              </a:rPr>
              <a:t>SV. </a:t>
            </a:r>
            <a:r>
              <a:rPr lang="en-US" sz="2300" b="1" i="0" dirty="0">
                <a:solidFill>
                  <a:srgbClr val="00FFFF"/>
                </a:solidFill>
                <a:latin typeface="Calibri" pitchFamily="34" charset="0"/>
                <a:cs typeface="Calibri" pitchFamily="34" charset="0"/>
              </a:rPr>
              <a:t>An increase in afterload shifts </a:t>
            </a:r>
            <a:r>
              <a:rPr lang="en-US" sz="2300" b="1" i="0" dirty="0" smtClean="0">
                <a:solidFill>
                  <a:srgbClr val="00FFFF"/>
                </a:solidFill>
                <a:latin typeface="Calibri" pitchFamily="34" charset="0"/>
                <a:cs typeface="Calibri" pitchFamily="34" charset="0"/>
              </a:rPr>
              <a:t>Starling’s curve</a:t>
            </a:r>
            <a:r>
              <a:rPr lang="ar-SA" sz="2300" b="1" i="0" dirty="0" smtClean="0">
                <a:solidFill>
                  <a:srgbClr val="00FFFF"/>
                </a:solidFill>
                <a:latin typeface="Calibri" pitchFamily="34" charset="0"/>
              </a:rPr>
              <a:t> </a:t>
            </a:r>
            <a:r>
              <a:rPr lang="en-US" sz="2300" b="1" i="0" dirty="0">
                <a:solidFill>
                  <a:srgbClr val="00FFFF"/>
                </a:solidFill>
                <a:latin typeface="Calibri" pitchFamily="34" charset="0"/>
                <a:cs typeface="Calibri" pitchFamily="34" charset="0"/>
              </a:rPr>
              <a:t>down and to the right (from A to B). </a:t>
            </a:r>
            <a:endParaRPr lang="en-US" sz="2300" b="1" i="0" dirty="0" smtClean="0">
              <a:solidFill>
                <a:srgbClr val="00FFFF"/>
              </a:solidFill>
              <a:latin typeface="Calibri" pitchFamily="34" charset="0"/>
              <a:cs typeface="Calibri" pitchFamily="34" charset="0"/>
            </a:endParaRPr>
          </a:p>
          <a:p>
            <a:pPr eaLnBrk="1" fontAlgn="auto" hangingPunct="1">
              <a:spcAft>
                <a:spcPts val="0"/>
              </a:spcAft>
              <a:defRPr/>
            </a:pPr>
            <a:r>
              <a:rPr lang="en-US" sz="2300" b="1" i="0" dirty="0">
                <a:solidFill>
                  <a:srgbClr val="00FFFF"/>
                </a:solidFill>
                <a:latin typeface="Calibri" pitchFamily="34" charset="0"/>
                <a:cs typeface="Calibri" pitchFamily="34" charset="0"/>
              </a:rPr>
              <a:t>	</a:t>
            </a:r>
            <a:endParaRPr lang="en-US" sz="2300" b="1" i="0" dirty="0" smtClean="0">
              <a:solidFill>
                <a:srgbClr val="00FFFF"/>
              </a:solidFill>
              <a:latin typeface="Calibri" pitchFamily="34" charset="0"/>
              <a:cs typeface="Calibri" pitchFamily="34" charset="0"/>
            </a:endParaRPr>
          </a:p>
          <a:p>
            <a:pPr marL="800100" lvl="1" indent="-342900" eaLnBrk="1" fontAlgn="auto" hangingPunct="1">
              <a:spcAft>
                <a:spcPts val="0"/>
              </a:spcAft>
              <a:buFont typeface="Wingdings" pitchFamily="2" charset="2"/>
              <a:buChar char="Ø"/>
              <a:defRPr/>
            </a:pPr>
            <a:r>
              <a:rPr lang="en-US" sz="2300" b="1" i="0" dirty="0" smtClean="0">
                <a:solidFill>
                  <a:srgbClr val="00FFFF"/>
                </a:solidFill>
                <a:latin typeface="Calibri" pitchFamily="34" charset="0"/>
                <a:cs typeface="Calibri" pitchFamily="34" charset="0"/>
              </a:rPr>
              <a:t>Explanation: </a:t>
            </a:r>
            <a:r>
              <a:rPr lang="en-US" sz="2300" b="1" i="0" dirty="0">
                <a:solidFill>
                  <a:srgbClr val="00FFFF"/>
                </a:solidFill>
                <a:latin typeface="Calibri" pitchFamily="34" charset="0"/>
                <a:cs typeface="Calibri" pitchFamily="34" charset="0"/>
              </a:rPr>
              <a:t>an increase in afterload decreases the velocity of fiber shortening. This reduces the rate of volume ejection so that more blood is left within the ventricle at the end of systole </a:t>
            </a:r>
            <a:r>
              <a:rPr lang="en-US" sz="2300" b="1" i="0" dirty="0" smtClean="0">
                <a:solidFill>
                  <a:srgbClr val="00FFFF"/>
                </a:solidFill>
                <a:latin typeface="Calibri"/>
                <a:cs typeface="Calibri"/>
              </a:rPr>
              <a:t>→ ↑ ESV</a:t>
            </a:r>
            <a:r>
              <a:rPr lang="en-US" sz="2300" b="1" i="0" dirty="0" smtClean="0">
                <a:solidFill>
                  <a:srgbClr val="00FFFF"/>
                </a:solidFill>
                <a:latin typeface="Calibri" pitchFamily="34" charset="0"/>
                <a:cs typeface="Calibri" pitchFamily="34" charset="0"/>
              </a:rPr>
              <a:t>.</a:t>
            </a:r>
          </a:p>
          <a:p>
            <a:pPr eaLnBrk="1" fontAlgn="auto" hangingPunct="1">
              <a:spcAft>
                <a:spcPts val="0"/>
              </a:spcAft>
              <a:defRPr/>
            </a:pPr>
            <a:endParaRPr lang="ar-SA" sz="2300" b="1" i="0" dirty="0">
              <a:solidFill>
                <a:srgbClr val="FFC000"/>
              </a:solidFill>
              <a:latin typeface="Calibri" pitchFamily="34" charset="0"/>
            </a:endParaRPr>
          </a:p>
          <a:p>
            <a:pPr marL="342900" indent="-342900" eaLnBrk="1" fontAlgn="auto" hangingPunct="1">
              <a:spcAft>
                <a:spcPts val="0"/>
              </a:spcAft>
              <a:buFont typeface="Wingdings" pitchFamily="2" charset="2"/>
              <a:buChar char="q"/>
              <a:defRPr/>
            </a:pPr>
            <a:r>
              <a:rPr lang="en-US" sz="2300" b="1" i="0" dirty="0" smtClean="0">
                <a:solidFill>
                  <a:srgbClr val="FFC000"/>
                </a:solidFill>
                <a:latin typeface="Calibri" pitchFamily="34" charset="0"/>
                <a:cs typeface="Calibri" pitchFamily="34" charset="0"/>
              </a:rPr>
              <a:t>A </a:t>
            </a:r>
            <a:r>
              <a:rPr lang="en-US" sz="2300" b="1" i="0" dirty="0">
                <a:solidFill>
                  <a:srgbClr val="FFC000"/>
                </a:solidFill>
                <a:latin typeface="Calibri" pitchFamily="34" charset="0"/>
                <a:cs typeface="Calibri" pitchFamily="34" charset="0"/>
              </a:rPr>
              <a:t>decrease in afterload shifts </a:t>
            </a:r>
            <a:r>
              <a:rPr lang="en-US" sz="2300" b="1" i="0" dirty="0" smtClean="0">
                <a:solidFill>
                  <a:srgbClr val="FFC000"/>
                </a:solidFill>
                <a:latin typeface="Calibri" pitchFamily="34" charset="0"/>
                <a:cs typeface="Calibri" pitchFamily="34" charset="0"/>
              </a:rPr>
              <a:t>Starling’s </a:t>
            </a:r>
            <a:r>
              <a:rPr lang="en-US" sz="2300" b="1" i="0" dirty="0">
                <a:solidFill>
                  <a:srgbClr val="FFC000"/>
                </a:solidFill>
                <a:latin typeface="Calibri" pitchFamily="34" charset="0"/>
                <a:cs typeface="Calibri" pitchFamily="34" charset="0"/>
              </a:rPr>
              <a:t>curve up and to the left (A to C).</a:t>
            </a:r>
          </a:p>
        </p:txBody>
      </p:sp>
      <p:sp>
        <p:nvSpPr>
          <p:cNvPr id="6" name="Text Box 4"/>
          <p:cNvSpPr txBox="1">
            <a:spLocks noChangeArrowheads="1"/>
          </p:cNvSpPr>
          <p:nvPr/>
        </p:nvSpPr>
        <p:spPr bwMode="auto">
          <a:xfrm>
            <a:off x="457200" y="228600"/>
            <a:ext cx="4402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800" b="1" i="0" dirty="0">
                <a:solidFill>
                  <a:schemeClr val="tx2"/>
                </a:solidFill>
                <a:latin typeface="Calibri" panose="020F0502020204030204" pitchFamily="34" charset="0"/>
              </a:rPr>
              <a:t>Stroke volume regulation: </a:t>
            </a:r>
          </a:p>
          <a:p>
            <a:pPr algn="ctr" eaLnBrk="1" hangingPunct="1"/>
            <a:r>
              <a:rPr lang="en-US" altLang="en-US" sz="2800" b="1" i="0" dirty="0">
                <a:solidFill>
                  <a:schemeClr val="tx2"/>
                </a:solidFill>
                <a:latin typeface="Calibri" panose="020F0502020204030204" pitchFamily="34" charset="0"/>
              </a:rPr>
              <a:t>2. Afterload</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 y="1616075"/>
            <a:ext cx="4402138" cy="478472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818239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5753100" y="381000"/>
            <a:ext cx="4267200" cy="6132448"/>
          </a:xfrm>
          <a:prstGeom prst="rect">
            <a:avLst/>
          </a:prstGeom>
          <a:noFill/>
          <a:ln w="9525">
            <a:noFill/>
            <a:miter lim="800000"/>
            <a:headEnd/>
            <a:tailEnd/>
          </a:ln>
        </p:spPr>
        <p:txBody>
          <a:bodyPr wrap="square">
            <a:spAutoFit/>
          </a:bodyPr>
          <a:lstStyle/>
          <a:p>
            <a:pPr marL="342900" indent="-342900">
              <a:spcBef>
                <a:spcPts val="600"/>
              </a:spcBef>
              <a:buFont typeface="Wingdings" pitchFamily="2" charset="2"/>
              <a:buChar char="q"/>
              <a:defRPr/>
            </a:pPr>
            <a:r>
              <a:rPr lang="en-US" sz="2250" b="1" i="0" dirty="0" smtClean="0">
                <a:solidFill>
                  <a:srgbClr val="00FFFF"/>
                </a:solidFill>
                <a:latin typeface="Calibri" panose="020F0502020204030204" pitchFamily="34" charset="0"/>
              </a:rPr>
              <a:t> The </a:t>
            </a:r>
            <a:r>
              <a:rPr lang="en-US" sz="2250" b="1" i="0" dirty="0">
                <a:solidFill>
                  <a:srgbClr val="00FFFF"/>
                </a:solidFill>
                <a:latin typeface="Calibri" panose="020F0502020204030204" pitchFamily="34" charset="0"/>
              </a:rPr>
              <a:t>figure shows the effect of changes in afterload on cardiac muscle </a:t>
            </a:r>
            <a:r>
              <a:rPr lang="en-US" sz="2250" b="1" i="0" dirty="0" smtClean="0">
                <a:solidFill>
                  <a:srgbClr val="00FFFF"/>
                </a:solidFill>
                <a:latin typeface="Calibri" panose="020F0502020204030204" pitchFamily="34" charset="0"/>
              </a:rPr>
              <a:t>shortening; on </a:t>
            </a:r>
            <a:r>
              <a:rPr lang="en-US" sz="2250" b="1" i="0" dirty="0">
                <a:solidFill>
                  <a:srgbClr val="00FFFF"/>
                </a:solidFill>
                <a:latin typeface="Calibri" panose="020F0502020204030204" pitchFamily="34" charset="0"/>
              </a:rPr>
              <a:t>ventricular stroke volume</a:t>
            </a:r>
          </a:p>
          <a:p>
            <a:pPr marL="342900" indent="-342900">
              <a:spcBef>
                <a:spcPts val="600"/>
              </a:spcBef>
              <a:buFont typeface="Wingdings" pitchFamily="2" charset="2"/>
              <a:buChar char="q"/>
              <a:defRPr/>
            </a:pPr>
            <a:endParaRPr lang="en-US" sz="2250" b="1" i="0" dirty="0">
              <a:solidFill>
                <a:srgbClr val="00FFFF"/>
              </a:solidFill>
              <a:latin typeface="Calibri" panose="020F0502020204030204" pitchFamily="34" charset="0"/>
            </a:endParaRPr>
          </a:p>
          <a:p>
            <a:pPr marL="342900" indent="-342900">
              <a:spcBef>
                <a:spcPts val="600"/>
              </a:spcBef>
              <a:buFont typeface="Wingdings" pitchFamily="2" charset="2"/>
              <a:buChar char="q"/>
              <a:defRPr/>
            </a:pPr>
            <a:r>
              <a:rPr lang="en-US" sz="2250" b="1" i="0" dirty="0" smtClean="0">
                <a:solidFill>
                  <a:srgbClr val="00FFFF"/>
                </a:solidFill>
                <a:latin typeface="Calibri" panose="020F0502020204030204" pitchFamily="34" charset="0"/>
              </a:rPr>
              <a:t> In </a:t>
            </a:r>
            <a:r>
              <a:rPr lang="en-US" sz="2250" b="1" i="0" dirty="0">
                <a:solidFill>
                  <a:srgbClr val="00FFFF"/>
                </a:solidFill>
                <a:latin typeface="Calibri" panose="020F0502020204030204" pitchFamily="34" charset="0"/>
              </a:rPr>
              <a:t>many pathological situations such as hypertension and aortic valve obstruction, ventricular function is adversely influenced by abnormally high ventricular afterload. When this occurs, stroke volume is decreased. Under these conditions, note that stroke volume is decreased because end-systolic volume is increased</a:t>
            </a:r>
            <a:r>
              <a:rPr lang="en-US" sz="2250" b="1" i="0" dirty="0" smtClean="0">
                <a:solidFill>
                  <a:srgbClr val="00FFFF"/>
                </a:solidFill>
                <a:latin typeface="Calibri" panose="020F0502020204030204" pitchFamily="34" charset="0"/>
              </a:rPr>
              <a:t>.</a:t>
            </a:r>
            <a:endParaRPr lang="en-US" sz="2250" b="1" i="0" dirty="0">
              <a:solidFill>
                <a:srgbClr val="00FFFF"/>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29467"/>
            <a:ext cx="5448300" cy="4471333"/>
          </a:xfrm>
          <a:prstGeom prst="rect">
            <a:avLst/>
          </a:prstGeom>
          <a:scene3d>
            <a:camera prst="orthographicFront"/>
            <a:lightRig rig="threePt" dir="t"/>
          </a:scene3d>
          <a:sp3d>
            <a:bevelT/>
            <a:bevelB/>
          </a:sp3d>
        </p:spPr>
      </p:pic>
      <p:sp>
        <p:nvSpPr>
          <p:cNvPr id="6" name="Text Box 4"/>
          <p:cNvSpPr txBox="1">
            <a:spLocks noChangeArrowheads="1"/>
          </p:cNvSpPr>
          <p:nvPr/>
        </p:nvSpPr>
        <p:spPr bwMode="auto">
          <a:xfrm>
            <a:off x="152400" y="228600"/>
            <a:ext cx="544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600" b="1" i="0" dirty="0">
                <a:solidFill>
                  <a:schemeClr val="tx2"/>
                </a:solidFill>
                <a:latin typeface="Calibri" panose="020F0502020204030204" pitchFamily="34" charset="0"/>
              </a:rPr>
              <a:t>Stroke volume regulation: </a:t>
            </a:r>
          </a:p>
          <a:p>
            <a:pPr algn="ctr" eaLnBrk="1" hangingPunct="1"/>
            <a:r>
              <a:rPr lang="en-US" altLang="en-US" sz="3600" b="1" i="0" dirty="0">
                <a:solidFill>
                  <a:schemeClr val="tx2"/>
                </a:solidFill>
                <a:latin typeface="Calibri" panose="020F0502020204030204" pitchFamily="34" charset="0"/>
              </a:rPr>
              <a:t>2. Afterload</a:t>
            </a:r>
          </a:p>
        </p:txBody>
      </p:sp>
    </p:spTree>
    <p:extLst>
      <p:ext uri="{BB962C8B-B14F-4D97-AF65-F5344CB8AC3E}">
        <p14:creationId xmlns:p14="http://schemas.microsoft.com/office/powerpoint/2010/main" val="177227376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gr1lf1222_a"/>
          <p:cNvPicPr>
            <a:picLocks noChangeAspect="1" noChangeArrowheads="1"/>
          </p:cNvPicPr>
          <p:nvPr/>
        </p:nvPicPr>
        <p:blipFill>
          <a:blip r:embed="rId3">
            <a:extLst>
              <a:ext uri="{28A0092B-C50C-407E-A947-70E740481C1C}">
                <a14:useLocalDpi xmlns:a14="http://schemas.microsoft.com/office/drawing/2010/main" val="0"/>
              </a:ext>
            </a:extLst>
          </a:blip>
          <a:srcRect b="5757"/>
          <a:stretch>
            <a:fillRect/>
          </a:stretch>
        </p:blipFill>
        <p:spPr bwMode="auto">
          <a:xfrm>
            <a:off x="298450" y="1939925"/>
            <a:ext cx="5759450" cy="4716463"/>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pSp>
        <p:nvGrpSpPr>
          <p:cNvPr id="44035" name="Group 3"/>
          <p:cNvGrpSpPr>
            <a:grpSpLocks/>
          </p:cNvGrpSpPr>
          <p:nvPr/>
        </p:nvGrpSpPr>
        <p:grpSpPr bwMode="auto">
          <a:xfrm>
            <a:off x="1141413" y="1939926"/>
            <a:ext cx="2519362" cy="1306513"/>
            <a:chOff x="2699" y="1056"/>
            <a:chExt cx="1587" cy="823"/>
          </a:xfrm>
        </p:grpSpPr>
        <p:sp>
          <p:nvSpPr>
            <p:cNvPr id="44041" name="Text Box 4"/>
            <p:cNvSpPr txBox="1">
              <a:spLocks noChangeArrowheads="1"/>
            </p:cNvSpPr>
            <p:nvPr/>
          </p:nvSpPr>
          <p:spPr bwMode="auto">
            <a:xfrm>
              <a:off x="2699" y="1297"/>
              <a:ext cx="81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i="0">
                  <a:solidFill>
                    <a:schemeClr val="bg1"/>
                  </a:solidFill>
                  <a:latin typeface="Calibri" panose="020F0502020204030204" pitchFamily="34" charset="0"/>
                </a:rPr>
                <a:t>Increased</a:t>
              </a:r>
            </a:p>
            <a:p>
              <a:pPr eaLnBrk="1" hangingPunct="1"/>
              <a:r>
                <a:rPr lang="en-US" altLang="en-US" sz="1800" i="0">
                  <a:solidFill>
                    <a:schemeClr val="bg1"/>
                  </a:solidFill>
                  <a:latin typeface="Calibri" panose="020F0502020204030204" pitchFamily="34" charset="0"/>
                </a:rPr>
                <a:t>ventricular</a:t>
              </a:r>
            </a:p>
            <a:p>
              <a:pPr eaLnBrk="1" hangingPunct="1"/>
              <a:r>
                <a:rPr lang="en-US" altLang="en-US" sz="1800" i="0">
                  <a:solidFill>
                    <a:schemeClr val="bg1"/>
                  </a:solidFill>
                  <a:latin typeface="Calibri" panose="020F0502020204030204" pitchFamily="34" charset="0"/>
                </a:rPr>
                <a:t>contractility</a:t>
              </a:r>
            </a:p>
          </p:txBody>
        </p:sp>
        <p:sp>
          <p:nvSpPr>
            <p:cNvPr id="44042" name="Freeform 5"/>
            <p:cNvSpPr>
              <a:spLocks/>
            </p:cNvSpPr>
            <p:nvPr/>
          </p:nvSpPr>
          <p:spPr bwMode="auto">
            <a:xfrm>
              <a:off x="3379" y="1056"/>
              <a:ext cx="907" cy="333"/>
            </a:xfrm>
            <a:custGeom>
              <a:avLst/>
              <a:gdLst>
                <a:gd name="T0" fmla="*/ 907 w 907"/>
                <a:gd name="T1" fmla="*/ 242 h 333"/>
                <a:gd name="T2" fmla="*/ 363 w 907"/>
                <a:gd name="T3" fmla="*/ 15 h 333"/>
                <a:gd name="T4" fmla="*/ 0 w 907"/>
                <a:gd name="T5" fmla="*/ 333 h 333"/>
                <a:gd name="T6" fmla="*/ 0 60000 65536"/>
                <a:gd name="T7" fmla="*/ 0 60000 65536"/>
                <a:gd name="T8" fmla="*/ 0 60000 65536"/>
                <a:gd name="T9" fmla="*/ 0 w 907"/>
                <a:gd name="T10" fmla="*/ 0 h 333"/>
                <a:gd name="T11" fmla="*/ 907 w 907"/>
                <a:gd name="T12" fmla="*/ 333 h 333"/>
              </a:gdLst>
              <a:ahLst/>
              <a:cxnLst>
                <a:cxn ang="T6">
                  <a:pos x="T0" y="T1"/>
                </a:cxn>
                <a:cxn ang="T7">
                  <a:pos x="T2" y="T3"/>
                </a:cxn>
                <a:cxn ang="T8">
                  <a:pos x="T4" y="T5"/>
                </a:cxn>
              </a:cxnLst>
              <a:rect l="T9" t="T10" r="T11" b="T12"/>
              <a:pathLst>
                <a:path w="907" h="333">
                  <a:moveTo>
                    <a:pt x="907" y="242"/>
                  </a:moveTo>
                  <a:cubicBezTo>
                    <a:pt x="710" y="121"/>
                    <a:pt x="514" y="0"/>
                    <a:pt x="363" y="15"/>
                  </a:cubicBezTo>
                  <a:cubicBezTo>
                    <a:pt x="212" y="30"/>
                    <a:pt x="106" y="181"/>
                    <a:pt x="0" y="333"/>
                  </a:cubicBezTo>
                </a:path>
              </a:pathLst>
            </a:custGeom>
            <a:noFill/>
            <a:ln w="28575" cap="flat"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grpSp>
        <p:nvGrpSpPr>
          <p:cNvPr id="44036" name="Group 6"/>
          <p:cNvGrpSpPr>
            <a:grpSpLocks/>
          </p:cNvGrpSpPr>
          <p:nvPr/>
        </p:nvGrpSpPr>
        <p:grpSpPr bwMode="auto">
          <a:xfrm>
            <a:off x="2941638" y="4772027"/>
            <a:ext cx="2052637" cy="1066801"/>
            <a:chOff x="3833" y="2840"/>
            <a:chExt cx="1292" cy="672"/>
          </a:xfrm>
        </p:grpSpPr>
        <p:sp>
          <p:nvSpPr>
            <p:cNvPr id="44039" name="Text Box 7"/>
            <p:cNvSpPr txBox="1">
              <a:spLocks noChangeArrowheads="1"/>
            </p:cNvSpPr>
            <p:nvPr/>
          </p:nvSpPr>
          <p:spPr bwMode="auto">
            <a:xfrm>
              <a:off x="3833" y="2930"/>
              <a:ext cx="8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i="0">
                  <a:solidFill>
                    <a:schemeClr val="bg1"/>
                  </a:solidFill>
                  <a:latin typeface="Calibri" panose="020F0502020204030204" pitchFamily="34" charset="0"/>
                </a:rPr>
                <a:t>Decreased</a:t>
              </a:r>
            </a:p>
            <a:p>
              <a:pPr eaLnBrk="1" hangingPunct="1"/>
              <a:r>
                <a:rPr lang="en-US" altLang="en-US" sz="1800" i="0">
                  <a:solidFill>
                    <a:schemeClr val="bg1"/>
                  </a:solidFill>
                  <a:latin typeface="Calibri" panose="020F0502020204030204" pitchFamily="34" charset="0"/>
                </a:rPr>
                <a:t>ventricular</a:t>
              </a:r>
            </a:p>
            <a:p>
              <a:pPr eaLnBrk="1" hangingPunct="1"/>
              <a:r>
                <a:rPr lang="en-US" altLang="en-US" sz="1800" i="0">
                  <a:solidFill>
                    <a:schemeClr val="bg1"/>
                  </a:solidFill>
                  <a:latin typeface="Calibri" panose="020F0502020204030204" pitchFamily="34" charset="0"/>
                </a:rPr>
                <a:t>contractility</a:t>
              </a:r>
            </a:p>
          </p:txBody>
        </p:sp>
        <p:sp>
          <p:nvSpPr>
            <p:cNvPr id="44040" name="Freeform 8"/>
            <p:cNvSpPr>
              <a:spLocks/>
            </p:cNvSpPr>
            <p:nvPr/>
          </p:nvSpPr>
          <p:spPr bwMode="auto">
            <a:xfrm>
              <a:off x="4558" y="2840"/>
              <a:ext cx="567" cy="265"/>
            </a:xfrm>
            <a:custGeom>
              <a:avLst/>
              <a:gdLst>
                <a:gd name="T0" fmla="*/ 409 w 567"/>
                <a:gd name="T1" fmla="*/ 0 h 265"/>
                <a:gd name="T2" fmla="*/ 499 w 567"/>
                <a:gd name="T3" fmla="*/ 227 h 265"/>
                <a:gd name="T4" fmla="*/ 0 w 567"/>
                <a:gd name="T5" fmla="*/ 227 h 265"/>
                <a:gd name="T6" fmla="*/ 0 60000 65536"/>
                <a:gd name="T7" fmla="*/ 0 60000 65536"/>
                <a:gd name="T8" fmla="*/ 0 60000 65536"/>
                <a:gd name="T9" fmla="*/ 0 w 567"/>
                <a:gd name="T10" fmla="*/ 0 h 265"/>
                <a:gd name="T11" fmla="*/ 567 w 567"/>
                <a:gd name="T12" fmla="*/ 265 h 265"/>
              </a:gdLst>
              <a:ahLst/>
              <a:cxnLst>
                <a:cxn ang="T6">
                  <a:pos x="T0" y="T1"/>
                </a:cxn>
                <a:cxn ang="T7">
                  <a:pos x="T2" y="T3"/>
                </a:cxn>
                <a:cxn ang="T8">
                  <a:pos x="T4" y="T5"/>
                </a:cxn>
              </a:cxnLst>
              <a:rect l="T9" t="T10" r="T11" b="T12"/>
              <a:pathLst>
                <a:path w="567" h="265">
                  <a:moveTo>
                    <a:pt x="409" y="0"/>
                  </a:moveTo>
                  <a:cubicBezTo>
                    <a:pt x="488" y="94"/>
                    <a:pt x="567" y="189"/>
                    <a:pt x="499" y="227"/>
                  </a:cubicBezTo>
                  <a:cubicBezTo>
                    <a:pt x="431" y="265"/>
                    <a:pt x="215" y="246"/>
                    <a:pt x="0" y="227"/>
                  </a:cubicBezTo>
                </a:path>
              </a:pathLst>
            </a:custGeom>
            <a:noFill/>
            <a:ln w="2857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sp>
        <p:nvSpPr>
          <p:cNvPr id="44037" name="Text Box 9"/>
          <p:cNvSpPr txBox="1">
            <a:spLocks noChangeArrowheads="1"/>
          </p:cNvSpPr>
          <p:nvPr/>
        </p:nvSpPr>
        <p:spPr bwMode="auto">
          <a:xfrm>
            <a:off x="0" y="0"/>
            <a:ext cx="1028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dirty="0">
                <a:solidFill>
                  <a:schemeClr val="tx2"/>
                </a:solidFill>
                <a:latin typeface="Calibri" panose="020F0502020204030204" pitchFamily="34" charset="0"/>
              </a:rPr>
              <a:t>Stroke volume regulation: </a:t>
            </a:r>
          </a:p>
          <a:p>
            <a:pPr algn="ctr" eaLnBrk="1" hangingPunct="1"/>
            <a:r>
              <a:rPr lang="en-US" altLang="en-US" sz="2400" b="1" i="0" dirty="0">
                <a:solidFill>
                  <a:schemeClr val="tx2"/>
                </a:solidFill>
                <a:latin typeface="Calibri" panose="020F0502020204030204" pitchFamily="34" charset="0"/>
              </a:rPr>
              <a:t>3. Myocardial contractility</a:t>
            </a:r>
          </a:p>
          <a:p>
            <a:pPr algn="ctr" eaLnBrk="1" hangingPunct="1"/>
            <a:r>
              <a:rPr lang="en-US" altLang="en-US" sz="2400" b="1" i="0" dirty="0">
                <a:solidFill>
                  <a:schemeClr val="accent2"/>
                </a:solidFill>
                <a:latin typeface="Calibri" panose="020F0502020204030204" pitchFamily="34" charset="0"/>
              </a:rPr>
              <a:t>Cardiac inotropic state (</a:t>
            </a:r>
            <a:r>
              <a:rPr lang="en-US" altLang="en-US" sz="2400" b="1" i="0" dirty="0" err="1">
                <a:solidFill>
                  <a:schemeClr val="accent2"/>
                </a:solidFill>
                <a:latin typeface="Calibri" panose="020F0502020204030204" pitchFamily="34" charset="0"/>
              </a:rPr>
              <a:t>inotropy</a:t>
            </a:r>
            <a:r>
              <a:rPr lang="en-US" altLang="en-US" sz="2400" b="1" i="0" dirty="0">
                <a:solidFill>
                  <a:schemeClr val="accent2"/>
                </a:solidFill>
                <a:latin typeface="Calibri" panose="020F0502020204030204" pitchFamily="34" charset="0"/>
              </a:rPr>
              <a:t>)</a:t>
            </a:r>
          </a:p>
          <a:p>
            <a:pPr algn="ctr"/>
            <a:r>
              <a:rPr lang="en-US" altLang="en-US" sz="2400" b="1" i="0" dirty="0">
                <a:solidFill>
                  <a:schemeClr val="hlink"/>
                </a:solidFill>
                <a:latin typeface="Calibri" panose="020F0502020204030204" pitchFamily="34" charset="0"/>
              </a:rPr>
              <a:t>Effect of sympathetic stimulation</a:t>
            </a:r>
          </a:p>
          <a:p>
            <a:pPr algn="ctr"/>
            <a:r>
              <a:rPr lang="en-US" altLang="en-US" sz="2400" b="1" i="0" dirty="0">
                <a:solidFill>
                  <a:srgbClr val="00FF00"/>
                </a:solidFill>
                <a:latin typeface="Calibri" panose="020F0502020204030204" pitchFamily="34" charset="0"/>
              </a:rPr>
              <a:t>inotropic effect of noradrenaline and adrenaline</a:t>
            </a:r>
          </a:p>
        </p:txBody>
      </p:sp>
      <p:sp>
        <p:nvSpPr>
          <p:cNvPr id="44038" name="Text Box 10"/>
          <p:cNvSpPr txBox="1">
            <a:spLocks noChangeArrowheads="1"/>
          </p:cNvSpPr>
          <p:nvPr/>
        </p:nvSpPr>
        <p:spPr bwMode="auto">
          <a:xfrm>
            <a:off x="6134100" y="2031117"/>
            <a:ext cx="41322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100" b="1" i="0" dirty="0">
                <a:solidFill>
                  <a:srgbClr val="00FFFF"/>
                </a:solidFill>
                <a:latin typeface="Calibri" panose="020F0502020204030204" pitchFamily="34" charset="0"/>
              </a:rPr>
              <a:t> Sympathetic nerve stimulation increases cardiac contractility. </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At rest the heart is under sympathetic tone.</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Noradrenaline enhances calcium entry into cardiac cells.</a:t>
            </a:r>
          </a:p>
          <a:p>
            <a:pPr>
              <a:buFontTx/>
              <a:buBlip>
                <a:blip r:embed="rId4"/>
              </a:buBlip>
            </a:pPr>
            <a:endParaRPr lang="en-GB" altLang="en-US" sz="2100" b="1" i="0" dirty="0">
              <a:solidFill>
                <a:srgbClr val="00FFFF"/>
              </a:solidFill>
              <a:latin typeface="Calibri" panose="020F0502020204030204" pitchFamily="34" charset="0"/>
            </a:endParaRPr>
          </a:p>
          <a:p>
            <a:pPr>
              <a:buFontTx/>
              <a:buBlip>
                <a:blip r:embed="rId4"/>
              </a:buBlip>
            </a:pPr>
            <a:r>
              <a:rPr lang="en-GB" altLang="en-US" sz="2100" b="1" i="0" dirty="0">
                <a:solidFill>
                  <a:srgbClr val="00FFFF"/>
                </a:solidFill>
                <a:latin typeface="Calibri" panose="020F0502020204030204" pitchFamily="34" charset="0"/>
              </a:rPr>
              <a:t> Parasympathetic stimulation has little affect on contractility due to the innervation pattern of the heart.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6700" y="1295400"/>
            <a:ext cx="97917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20000"/>
              </a:spcBef>
              <a:buClr>
                <a:schemeClr val="tx2"/>
              </a:buClr>
              <a:buSzPct val="75000"/>
              <a:buFont typeface="Monotype Sorts" pitchFamily="2" charset="2"/>
              <a:buBlip>
                <a:blip r:embed="rId3"/>
              </a:buBlip>
            </a:pPr>
            <a:r>
              <a:rPr lang="en-US" altLang="en-US" sz="2100" b="1" i="0" dirty="0">
                <a:solidFill>
                  <a:srgbClr val="FF66FF"/>
                </a:solidFill>
                <a:latin typeface="Calibri" panose="020F0502020204030204" pitchFamily="34" charset="0"/>
                <a:cs typeface="Calibri" pitchFamily="34" charset="0"/>
              </a:rPr>
              <a:t>Cardiac output is the blood flow generated by each ventricle per minute (i.e., the blood pumped by each ventricle per minute).</a:t>
            </a:r>
            <a:r>
              <a:rPr lang="en-US" altLang="en-US" sz="2100" b="1" i="0" dirty="0">
                <a:latin typeface="Calibri" panose="020F0502020204030204" pitchFamily="34" charset="0"/>
                <a:cs typeface="Calibri" pitchFamily="34" charset="0"/>
              </a:rPr>
              <a:t> </a:t>
            </a:r>
          </a:p>
          <a:p>
            <a:pPr>
              <a:spcBef>
                <a:spcPct val="20000"/>
              </a:spcBef>
              <a:buClr>
                <a:schemeClr val="tx2"/>
              </a:buClr>
              <a:buSzPct val="75000"/>
              <a:buFont typeface="Monotype Sorts" pitchFamily="2" charset="2"/>
              <a:buBlip>
                <a:blip r:embed="rId3"/>
              </a:buBlip>
            </a:pPr>
            <a:r>
              <a:rPr lang="en-US" altLang="en-US" sz="2100" b="1" i="0" dirty="0" smtClean="0">
                <a:solidFill>
                  <a:srgbClr val="00FFFF"/>
                </a:solidFill>
                <a:latin typeface="Calibri" panose="020F0502020204030204" pitchFamily="34" charset="0"/>
                <a:cs typeface="Calibri" pitchFamily="34" charset="0"/>
              </a:rPr>
              <a:t>Thus, the </a:t>
            </a:r>
            <a:r>
              <a:rPr lang="en-US" altLang="en-US" sz="2100" b="1" i="0" dirty="0">
                <a:solidFill>
                  <a:srgbClr val="00FFFF"/>
                </a:solidFill>
                <a:latin typeface="Calibri" panose="020F0502020204030204" pitchFamily="34" charset="0"/>
                <a:cs typeface="Calibri" pitchFamily="34" charset="0"/>
              </a:rPr>
              <a:t>cardiac output is equal; to the volume of blood pumped by one ventricle per beat times the number of beats per minute:</a:t>
            </a:r>
          </a:p>
          <a:p>
            <a:pPr>
              <a:spcBef>
                <a:spcPct val="20000"/>
              </a:spcBef>
              <a:buClr>
                <a:schemeClr val="tx2"/>
              </a:buClr>
              <a:buSzPct val="75000"/>
              <a:buFont typeface="Monotype Sorts" pitchFamily="2" charset="2"/>
              <a:buChar char="n"/>
            </a:pPr>
            <a:endParaRPr lang="en-US" altLang="en-US" sz="2100" b="1" i="0" dirty="0">
              <a:latin typeface="Calibri" panose="020F0502020204030204" pitchFamily="34" charset="0"/>
              <a:cs typeface="Calibri" pitchFamily="34" charset="0"/>
            </a:endParaRPr>
          </a:p>
          <a:p>
            <a:pPr algn="ctr">
              <a:spcBef>
                <a:spcPct val="20000"/>
              </a:spcBef>
              <a:buClr>
                <a:schemeClr val="tx2"/>
              </a:buClr>
              <a:buSzPct val="75000"/>
              <a:buFont typeface="Monotype Sorts" pitchFamily="2" charset="2"/>
              <a:buNone/>
            </a:pPr>
            <a:r>
              <a:rPr lang="en-US" altLang="en-US" sz="2100" b="1" i="0" dirty="0">
                <a:solidFill>
                  <a:srgbClr val="FF9966"/>
                </a:solidFill>
                <a:latin typeface="Calibri" panose="020F0502020204030204" pitchFamily="34" charset="0"/>
                <a:cs typeface="Calibri" pitchFamily="34" charset="0"/>
              </a:rPr>
              <a:t>Thus, </a:t>
            </a:r>
            <a:r>
              <a:rPr lang="en-US" altLang="en-US" sz="2100" b="1" i="0" dirty="0" smtClean="0">
                <a:solidFill>
                  <a:srgbClr val="FF9966"/>
                </a:solidFill>
                <a:latin typeface="Calibri" panose="020F0502020204030204" pitchFamily="34" charset="0"/>
                <a:cs typeface="Calibri" pitchFamily="34" charset="0"/>
              </a:rPr>
              <a:t> Q </a:t>
            </a:r>
            <a:r>
              <a:rPr lang="en-US" altLang="en-US" sz="2100" b="1" i="0" dirty="0">
                <a:solidFill>
                  <a:srgbClr val="FF9966"/>
                </a:solidFill>
                <a:latin typeface="Calibri" panose="020F0502020204030204" pitchFamily="34" charset="0"/>
                <a:cs typeface="Calibri" pitchFamily="34" charset="0"/>
              </a:rPr>
              <a:t>= SV . HR</a:t>
            </a:r>
          </a:p>
          <a:p>
            <a:pPr algn="ctr">
              <a:spcBef>
                <a:spcPct val="20000"/>
              </a:spcBef>
              <a:buClr>
                <a:schemeClr val="tx2"/>
              </a:buClr>
              <a:buSzPct val="75000"/>
              <a:buFont typeface="Monotype Sorts" pitchFamily="2" charset="2"/>
              <a:buChar char="n"/>
            </a:pPr>
            <a:endParaRPr lang="ar-BH" altLang="en-US" sz="2100" b="1" i="0" dirty="0">
              <a:latin typeface="Calibri" panose="020F0502020204030204" pitchFamily="34" charset="0"/>
              <a:cs typeface="Times New Roman" panose="02020603050405020304" pitchFamily="18" charset="0"/>
            </a:endParaRPr>
          </a:p>
          <a:p>
            <a:pPr>
              <a:spcBef>
                <a:spcPct val="20000"/>
              </a:spcBef>
              <a:buClr>
                <a:schemeClr val="tx2"/>
              </a:buClr>
              <a:buSzPct val="75000"/>
              <a:buFont typeface="Monotype Sorts" pitchFamily="2" charset="2"/>
              <a:buNone/>
            </a:pPr>
            <a:r>
              <a:rPr lang="en-US" altLang="en-US" sz="2100" b="1" i="0" dirty="0">
                <a:solidFill>
                  <a:srgbClr val="66FF33"/>
                </a:solidFill>
                <a:latin typeface="Calibri" panose="020F0502020204030204" pitchFamily="34" charset="0"/>
                <a:cs typeface="Calibri" pitchFamily="34" charset="0"/>
              </a:rPr>
              <a:t>	Where Q = cardiac output, SV = stroke volume, and HR = heart rate</a:t>
            </a:r>
            <a:r>
              <a:rPr lang="en-US" altLang="en-US" sz="2100" b="1" i="0" dirty="0" smtClean="0">
                <a:solidFill>
                  <a:srgbClr val="66FF33"/>
                </a:solidFill>
                <a:latin typeface="Calibri" panose="020F0502020204030204" pitchFamily="34" charset="0"/>
                <a:cs typeface="Calibri" pitchFamily="34" charset="0"/>
              </a:rPr>
              <a:t>.</a:t>
            </a:r>
          </a:p>
          <a:p>
            <a:pPr>
              <a:spcBef>
                <a:spcPct val="20000"/>
              </a:spcBef>
              <a:buClr>
                <a:schemeClr val="tx2"/>
              </a:buClr>
              <a:buSzPct val="75000"/>
              <a:buFont typeface="Monotype Sorts" pitchFamily="2" charset="2"/>
              <a:buNone/>
            </a:pPr>
            <a:endParaRPr lang="en-US" altLang="en-US" sz="2100" b="1" i="0" dirty="0" smtClean="0">
              <a:solidFill>
                <a:srgbClr val="66FF33"/>
              </a:solidFill>
              <a:latin typeface="Calibri" panose="020F0502020204030204" pitchFamily="34" charset="0"/>
              <a:cs typeface="Calibri" pitchFamily="34" charset="0"/>
            </a:endParaRPr>
          </a:p>
          <a:p>
            <a:pPr>
              <a:spcBef>
                <a:spcPct val="50000"/>
              </a:spcBef>
              <a:buClr>
                <a:schemeClr val="tx2"/>
              </a:buClr>
              <a:buFont typeface="Wingdings" panose="05000000000000000000" pitchFamily="2" charset="2"/>
              <a:buBlip>
                <a:blip r:embed="rId3"/>
              </a:buBlip>
            </a:pPr>
            <a:r>
              <a:rPr lang="en-US" altLang="en-US" sz="2100" b="1" i="0" dirty="0">
                <a:solidFill>
                  <a:srgbClr val="FF66FF"/>
                </a:solidFill>
                <a:latin typeface="Calibri" panose="020F0502020204030204" pitchFamily="34" charset="0"/>
              </a:rPr>
              <a:t>CO is well regulated according to tissue metabolic demands.</a:t>
            </a:r>
          </a:p>
          <a:p>
            <a:pPr>
              <a:spcBef>
                <a:spcPct val="50000"/>
              </a:spcBef>
              <a:buClr>
                <a:schemeClr val="tx2"/>
              </a:buClr>
              <a:buFont typeface="Wingdings" panose="05000000000000000000" pitchFamily="2" charset="2"/>
              <a:buBlip>
                <a:blip r:embed="rId3"/>
              </a:buBlip>
            </a:pPr>
            <a:r>
              <a:rPr lang="en-US" altLang="en-US" sz="2100" b="1" i="0" dirty="0" smtClean="0">
                <a:solidFill>
                  <a:srgbClr val="FFC000"/>
                </a:solidFill>
                <a:latin typeface="Calibri" panose="020F0502020204030204" pitchFamily="34" charset="0"/>
              </a:rPr>
              <a:t>Thus</a:t>
            </a:r>
            <a:r>
              <a:rPr lang="en-US" altLang="en-US" sz="2100" b="1" i="0" dirty="0">
                <a:solidFill>
                  <a:srgbClr val="FFC000"/>
                </a:solidFill>
                <a:latin typeface="Calibri" panose="020F0502020204030204" pitchFamily="34" charset="0"/>
              </a:rPr>
              <a:t>, the basic determinant of the cardiac output is the O</a:t>
            </a:r>
            <a:r>
              <a:rPr lang="en-US" altLang="en-US" sz="2100" b="1" i="0" baseline="-25000" dirty="0">
                <a:solidFill>
                  <a:srgbClr val="FFC000"/>
                </a:solidFill>
                <a:latin typeface="Calibri" panose="020F0502020204030204" pitchFamily="34" charset="0"/>
              </a:rPr>
              <a:t>2 </a:t>
            </a:r>
            <a:r>
              <a:rPr lang="en-US" altLang="en-US" sz="2100" b="1" i="0" dirty="0">
                <a:solidFill>
                  <a:srgbClr val="FFC000"/>
                </a:solidFill>
                <a:latin typeface="Calibri" panose="020F0502020204030204" pitchFamily="34" charset="0"/>
              </a:rPr>
              <a:t>requirements of body tissues, for their metabolic rates.</a:t>
            </a:r>
          </a:p>
          <a:p>
            <a:pPr>
              <a:spcBef>
                <a:spcPct val="50000"/>
              </a:spcBef>
              <a:buClr>
                <a:schemeClr val="tx2"/>
              </a:buClr>
              <a:buFont typeface="Wingdings" panose="05000000000000000000" pitchFamily="2" charset="2"/>
              <a:buBlip>
                <a:blip r:embed="rId3"/>
              </a:buBlip>
            </a:pPr>
            <a:r>
              <a:rPr lang="en-US" altLang="en-US" sz="2100" b="1" i="0" dirty="0" smtClean="0">
                <a:solidFill>
                  <a:srgbClr val="FFC000"/>
                </a:solidFill>
                <a:latin typeface="Calibri" panose="020F0502020204030204" pitchFamily="34" charset="0"/>
              </a:rPr>
              <a:t>Accordingly</a:t>
            </a:r>
            <a:r>
              <a:rPr lang="en-US" altLang="en-US" sz="2100" b="1" i="0" dirty="0">
                <a:solidFill>
                  <a:srgbClr val="FFC000"/>
                </a:solidFill>
                <a:latin typeface="Calibri" panose="020F0502020204030204" pitchFamily="34" charset="0"/>
              </a:rPr>
              <a:t>, if the metabolic rate is increased, the CO and VR are increased to maintain optimal O</a:t>
            </a:r>
            <a:r>
              <a:rPr lang="en-US" altLang="en-US" sz="2100" b="1" i="0" baseline="-25000" dirty="0">
                <a:solidFill>
                  <a:srgbClr val="FFC000"/>
                </a:solidFill>
                <a:latin typeface="Calibri" panose="020F0502020204030204" pitchFamily="34" charset="0"/>
              </a:rPr>
              <a:t>2 </a:t>
            </a:r>
            <a:r>
              <a:rPr lang="en-US" altLang="en-US" sz="2100" b="1" i="0" dirty="0">
                <a:solidFill>
                  <a:srgbClr val="FFC000"/>
                </a:solidFill>
                <a:latin typeface="Calibri" panose="020F0502020204030204" pitchFamily="34" charset="0"/>
              </a:rPr>
              <a:t> supply to the active tissues</a:t>
            </a:r>
            <a:r>
              <a:rPr lang="en-US" altLang="en-US" sz="2100" b="1" dirty="0">
                <a:solidFill>
                  <a:srgbClr val="FFC000"/>
                </a:solidFill>
                <a:latin typeface="Calibri" panose="020F0502020204030204" pitchFamily="34" charset="0"/>
              </a:rPr>
              <a:t>.</a:t>
            </a:r>
          </a:p>
          <a:p>
            <a:pPr>
              <a:spcBef>
                <a:spcPct val="20000"/>
              </a:spcBef>
              <a:buClr>
                <a:schemeClr val="tx2"/>
              </a:buClr>
              <a:buSzPct val="75000"/>
              <a:buFont typeface="Monotype Sorts" pitchFamily="2" charset="2"/>
              <a:buNone/>
            </a:pPr>
            <a:endParaRPr lang="en-US" altLang="en-US" sz="2100" b="1" i="0" dirty="0">
              <a:solidFill>
                <a:srgbClr val="66FF33"/>
              </a:solidFill>
              <a:latin typeface="Calibri" panose="020F0502020204030204" pitchFamily="34" charset="0"/>
              <a:cs typeface="Calibri" pitchFamily="34" charset="0"/>
            </a:endParaRPr>
          </a:p>
        </p:txBody>
      </p:sp>
      <p:sp>
        <p:nvSpPr>
          <p:cNvPr id="9219" name="Text Box 3"/>
          <p:cNvSpPr txBox="1">
            <a:spLocks noChangeArrowheads="1"/>
          </p:cNvSpPr>
          <p:nvPr/>
        </p:nvSpPr>
        <p:spPr bwMode="auto">
          <a:xfrm>
            <a:off x="1333500" y="3657600"/>
            <a:ext cx="76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100" i="0" dirty="0">
                <a:solidFill>
                  <a:srgbClr val="FF9966"/>
                </a:solidFill>
                <a:latin typeface="Calibri" panose="020F0502020204030204" pitchFamily="34" charset="0"/>
              </a:rPr>
              <a:t>  </a:t>
            </a:r>
            <a:r>
              <a:rPr lang="en-US" altLang="en-US" sz="2100" i="0" dirty="0">
                <a:solidFill>
                  <a:srgbClr val="00FF00"/>
                </a:solidFill>
                <a:latin typeface="Calibri" panose="020F0502020204030204" pitchFamily="34" charset="0"/>
              </a:rPr>
              <a:t>•</a:t>
            </a:r>
          </a:p>
        </p:txBody>
      </p:sp>
      <p:sp>
        <p:nvSpPr>
          <p:cNvPr id="9220" name="Rectangle 4"/>
          <p:cNvSpPr>
            <a:spLocks noChangeArrowheads="1"/>
          </p:cNvSpPr>
          <p:nvPr/>
        </p:nvSpPr>
        <p:spPr bwMode="auto">
          <a:xfrm>
            <a:off x="0" y="76200"/>
            <a:ext cx="1028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4000" b="1" i="0" dirty="0">
                <a:solidFill>
                  <a:schemeClr val="tx2"/>
                </a:solidFill>
                <a:latin typeface="Calibri" panose="020F0502020204030204" pitchFamily="34" charset="0"/>
              </a:rPr>
              <a:t>The heart as a </a:t>
            </a:r>
            <a:r>
              <a:rPr lang="en-US" altLang="en-US" sz="4000" b="1" i="0" dirty="0" smtClean="0">
                <a:solidFill>
                  <a:schemeClr val="tx2"/>
                </a:solidFill>
                <a:latin typeface="Calibri" panose="020F0502020204030204" pitchFamily="34" charset="0"/>
              </a:rPr>
              <a:t>pump; </a:t>
            </a:r>
            <a:br>
              <a:rPr lang="en-US" altLang="en-US" sz="4000" b="1" i="0" dirty="0" smtClean="0">
                <a:solidFill>
                  <a:schemeClr val="tx2"/>
                </a:solidFill>
                <a:latin typeface="Calibri" panose="020F0502020204030204" pitchFamily="34" charset="0"/>
              </a:rPr>
            </a:br>
            <a:r>
              <a:rPr lang="en-US" altLang="en-US" sz="4000" b="1" i="0" dirty="0" smtClean="0">
                <a:solidFill>
                  <a:schemeClr val="tx2"/>
                </a:solidFill>
                <a:latin typeface="Calibri" panose="020F0502020204030204" pitchFamily="34" charset="0"/>
              </a:rPr>
              <a:t>1</a:t>
            </a:r>
            <a:r>
              <a:rPr lang="en-US" altLang="en-US" sz="4000" b="1" i="0" dirty="0">
                <a:solidFill>
                  <a:schemeClr val="tx2"/>
                </a:solidFill>
                <a:latin typeface="Calibri" panose="020F0502020204030204" pitchFamily="34" charset="0"/>
              </a:rPr>
              <a:t>. Cardiac output (CO)</a:t>
            </a:r>
          </a:p>
        </p:txBody>
      </p:sp>
      <p:sp>
        <p:nvSpPr>
          <p:cNvPr id="9221" name="Text Box 5"/>
          <p:cNvSpPr txBox="1">
            <a:spLocks noChangeArrowheads="1"/>
          </p:cNvSpPr>
          <p:nvPr/>
        </p:nvSpPr>
        <p:spPr bwMode="auto">
          <a:xfrm>
            <a:off x="4581524" y="2895600"/>
            <a:ext cx="10191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100" i="0" dirty="0">
                <a:solidFill>
                  <a:srgbClr val="FF9966"/>
                </a:solidFill>
                <a:latin typeface="Calibri" panose="020F0502020204030204" pitchFamily="34" charset="0"/>
              </a:rPr>
              <a:t> </a:t>
            </a:r>
            <a:r>
              <a:rPr lang="en-US" altLang="en-US" sz="2100" i="0" dirty="0" smtClean="0">
                <a:solidFill>
                  <a:srgbClr val="FF9966"/>
                </a:solidFill>
                <a:latin typeface="Calibri" panose="020F0502020204030204" pitchFamily="34" charset="0"/>
              </a:rPr>
              <a:t>   </a:t>
            </a:r>
            <a:r>
              <a:rPr lang="en-US" altLang="en-US" sz="2100" i="0" dirty="0" smtClean="0">
                <a:solidFill>
                  <a:srgbClr val="FF9933"/>
                </a:solidFill>
                <a:latin typeface="Calibri" panose="020F0502020204030204" pitchFamily="34" charset="0"/>
              </a:rPr>
              <a:t>•</a:t>
            </a:r>
            <a:endParaRPr lang="en-US" altLang="en-US" sz="2100" i="0" dirty="0">
              <a:solidFill>
                <a:srgbClr val="FF9933"/>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 Box 2"/>
          <p:cNvSpPr txBox="1">
            <a:spLocks noChangeArrowheads="1"/>
          </p:cNvSpPr>
          <p:nvPr/>
        </p:nvSpPr>
        <p:spPr bwMode="auto">
          <a:xfrm>
            <a:off x="0" y="0"/>
            <a:ext cx="10096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smtClean="0">
                <a:solidFill>
                  <a:schemeClr val="tx2"/>
                </a:solidFill>
                <a:latin typeface="Calibri" panose="020F0502020204030204" pitchFamily="34" charset="0"/>
              </a:rPr>
              <a:t>Cardiac function curve</a:t>
            </a:r>
          </a:p>
          <a:p>
            <a:pPr algn="ctr" eaLnBrk="1" hangingPunct="1"/>
            <a:r>
              <a:rPr lang="en-US" altLang="en-US" sz="4000" b="1" i="0" dirty="0">
                <a:solidFill>
                  <a:schemeClr val="tx2"/>
                </a:solidFill>
                <a:latin typeface="Calibri" panose="020F0502020204030204" pitchFamily="34" charset="0"/>
              </a:rPr>
              <a:t>Starling’s Law of the heart</a:t>
            </a:r>
          </a:p>
        </p:txBody>
      </p:sp>
      <p:sp>
        <p:nvSpPr>
          <p:cNvPr id="35" name="Line 3"/>
          <p:cNvSpPr>
            <a:spLocks noChangeShapeType="1"/>
          </p:cNvSpPr>
          <p:nvPr/>
        </p:nvSpPr>
        <p:spPr bwMode="auto">
          <a:xfrm>
            <a:off x="3164533" y="1752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6" name="Text Box 4"/>
          <p:cNvSpPr txBox="1">
            <a:spLocks noChangeArrowheads="1"/>
          </p:cNvSpPr>
          <p:nvPr/>
        </p:nvSpPr>
        <p:spPr bwMode="auto">
          <a:xfrm rot="16200000">
            <a:off x="231627" y="3386286"/>
            <a:ext cx="43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a:latin typeface="Calibri" pitchFamily="34" charset="0"/>
                <a:cs typeface="Calibri" pitchFamily="34" charset="0"/>
              </a:rPr>
              <a:t>CARDIAC  OUTPUT  (L/min)</a:t>
            </a:r>
          </a:p>
        </p:txBody>
      </p:sp>
      <p:sp>
        <p:nvSpPr>
          <p:cNvPr id="37" name="Line 5"/>
          <p:cNvSpPr>
            <a:spLocks noChangeShapeType="1"/>
          </p:cNvSpPr>
          <p:nvPr/>
        </p:nvSpPr>
        <p:spPr bwMode="auto">
          <a:xfrm>
            <a:off x="3088333" y="57912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8" name="Text Box 6"/>
          <p:cNvSpPr txBox="1">
            <a:spLocks noChangeArrowheads="1"/>
          </p:cNvSpPr>
          <p:nvPr/>
        </p:nvSpPr>
        <p:spPr bwMode="auto">
          <a:xfrm>
            <a:off x="4536133" y="6096000"/>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39" name="Text Box 7"/>
          <p:cNvSpPr txBox="1">
            <a:spLocks noChangeArrowheads="1"/>
          </p:cNvSpPr>
          <p:nvPr/>
        </p:nvSpPr>
        <p:spPr bwMode="auto">
          <a:xfrm>
            <a:off x="2650183" y="16002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40" name="Text Box 8"/>
          <p:cNvSpPr txBox="1">
            <a:spLocks noChangeArrowheads="1"/>
          </p:cNvSpPr>
          <p:nvPr/>
        </p:nvSpPr>
        <p:spPr bwMode="auto">
          <a:xfrm>
            <a:off x="2631133" y="28956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41" name="Text Box 9"/>
          <p:cNvSpPr txBox="1">
            <a:spLocks noChangeArrowheads="1"/>
          </p:cNvSpPr>
          <p:nvPr/>
        </p:nvSpPr>
        <p:spPr bwMode="auto">
          <a:xfrm>
            <a:off x="2786949" y="419100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42" name="Text Box 10"/>
          <p:cNvSpPr txBox="1">
            <a:spLocks noChangeArrowheads="1"/>
          </p:cNvSpPr>
          <p:nvPr/>
        </p:nvSpPr>
        <p:spPr bwMode="auto">
          <a:xfrm>
            <a:off x="3072458" y="56800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43" name="Text Box 11"/>
          <p:cNvSpPr txBox="1">
            <a:spLocks noChangeArrowheads="1"/>
          </p:cNvSpPr>
          <p:nvPr/>
        </p:nvSpPr>
        <p:spPr bwMode="auto">
          <a:xfrm>
            <a:off x="4520258" y="56800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44" name="Text Box 12"/>
          <p:cNvSpPr txBox="1">
            <a:spLocks noChangeArrowheads="1"/>
          </p:cNvSpPr>
          <p:nvPr/>
        </p:nvSpPr>
        <p:spPr bwMode="auto">
          <a:xfrm>
            <a:off x="5815658"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45" name="Text Box 13"/>
          <p:cNvSpPr txBox="1">
            <a:spLocks noChangeArrowheads="1"/>
          </p:cNvSpPr>
          <p:nvPr/>
        </p:nvSpPr>
        <p:spPr bwMode="auto">
          <a:xfrm>
            <a:off x="7187258"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46" name="Arc 14"/>
          <p:cNvSpPr>
            <a:spLocks/>
          </p:cNvSpPr>
          <p:nvPr/>
        </p:nvSpPr>
        <p:spPr bwMode="auto">
          <a:xfrm flipV="1">
            <a:off x="3591571" y="34290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7" name="Arc 15"/>
          <p:cNvSpPr>
            <a:spLocks/>
          </p:cNvSpPr>
          <p:nvPr/>
        </p:nvSpPr>
        <p:spPr bwMode="auto">
          <a:xfrm rot="218514" flipH="1">
            <a:off x="4720283" y="22098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8" name="Oval 16"/>
          <p:cNvSpPr>
            <a:spLocks noChangeArrowheads="1"/>
          </p:cNvSpPr>
          <p:nvPr/>
        </p:nvSpPr>
        <p:spPr bwMode="auto">
          <a:xfrm>
            <a:off x="4612333" y="4419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9" name="Arc 18"/>
          <p:cNvSpPr>
            <a:spLocks/>
          </p:cNvSpPr>
          <p:nvPr/>
        </p:nvSpPr>
        <p:spPr bwMode="auto">
          <a:xfrm rot="218514" flipH="1">
            <a:off x="4612333" y="1371600"/>
            <a:ext cx="2101850" cy="32766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50" name="Arc 19"/>
          <p:cNvSpPr>
            <a:spLocks/>
          </p:cNvSpPr>
          <p:nvPr/>
        </p:nvSpPr>
        <p:spPr bwMode="auto">
          <a:xfrm flipV="1">
            <a:off x="3469333" y="2743200"/>
            <a:ext cx="1066800" cy="2971800"/>
          </a:xfrm>
          <a:custGeom>
            <a:avLst/>
            <a:gdLst>
              <a:gd name="G0" fmla="+- 0 0 0"/>
              <a:gd name="G1" fmla="+- 21600 0 0"/>
              <a:gd name="G2" fmla="+- 21600 0 0"/>
              <a:gd name="T0" fmla="*/ 0 w 19794"/>
              <a:gd name="T1" fmla="*/ 0 h 21600"/>
              <a:gd name="T2" fmla="*/ 19794 w 19794"/>
              <a:gd name="T3" fmla="*/ 12953 h 21600"/>
              <a:gd name="T4" fmla="*/ 0 w 19794"/>
              <a:gd name="T5" fmla="*/ 21600 h 21600"/>
            </a:gdLst>
            <a:ahLst/>
            <a:cxnLst>
              <a:cxn ang="0">
                <a:pos x="T0" y="T1"/>
              </a:cxn>
              <a:cxn ang="0">
                <a:pos x="T2" y="T3"/>
              </a:cxn>
              <a:cxn ang="0">
                <a:pos x="T4" y="T5"/>
              </a:cxn>
            </a:cxnLst>
            <a:rect l="0" t="0" r="r" b="b"/>
            <a:pathLst>
              <a:path w="19794" h="21600" fill="none" extrusionOk="0">
                <a:moveTo>
                  <a:pt x="-1" y="0"/>
                </a:moveTo>
                <a:cubicBezTo>
                  <a:pt x="8585" y="0"/>
                  <a:pt x="16356" y="5085"/>
                  <a:pt x="19793" y="12953"/>
                </a:cubicBezTo>
              </a:path>
              <a:path w="19794" h="21600" stroke="0" extrusionOk="0">
                <a:moveTo>
                  <a:pt x="-1" y="0"/>
                </a:moveTo>
                <a:cubicBezTo>
                  <a:pt x="8585" y="0"/>
                  <a:pt x="16356" y="5085"/>
                  <a:pt x="19793" y="12953"/>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51" name="Text Box 20"/>
          <p:cNvSpPr txBox="1">
            <a:spLocks noChangeArrowheads="1"/>
          </p:cNvSpPr>
          <p:nvPr/>
        </p:nvSpPr>
        <p:spPr bwMode="auto">
          <a:xfrm rot="1710427">
            <a:off x="7413575" y="2134026"/>
            <a:ext cx="1752403" cy="830997"/>
          </a:xfrm>
          <a:prstGeom prst="rect">
            <a:avLst/>
          </a:prstGeom>
          <a:noFill/>
          <a:ln w="9525">
            <a:solidFill>
              <a:srgbClr val="FF5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hlink"/>
                </a:solidFill>
                <a:latin typeface="Calibri" pitchFamily="34" charset="0"/>
                <a:cs typeface="Calibri" pitchFamily="34" charset="0"/>
              </a:rPr>
              <a:t>Increased</a:t>
            </a:r>
          </a:p>
          <a:p>
            <a:r>
              <a:rPr lang="en-US" sz="2400" b="1" i="0">
                <a:solidFill>
                  <a:schemeClr val="hlink"/>
                </a:solidFill>
                <a:latin typeface="Calibri" pitchFamily="34" charset="0"/>
                <a:cs typeface="Calibri" pitchFamily="34" charset="0"/>
              </a:rPr>
              <a:t>Contractility</a:t>
            </a:r>
          </a:p>
        </p:txBody>
      </p:sp>
    </p:spTree>
    <p:extLst>
      <p:ext uri="{BB962C8B-B14F-4D97-AF65-F5344CB8AC3E}">
        <p14:creationId xmlns:p14="http://schemas.microsoft.com/office/powerpoint/2010/main" val="4225297232"/>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 Box 2"/>
          <p:cNvSpPr txBox="1">
            <a:spLocks noChangeArrowheads="1"/>
          </p:cNvSpPr>
          <p:nvPr/>
        </p:nvSpPr>
        <p:spPr bwMode="auto">
          <a:xfrm>
            <a:off x="0" y="0"/>
            <a:ext cx="10096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smtClean="0">
                <a:solidFill>
                  <a:schemeClr val="tx2"/>
                </a:solidFill>
                <a:latin typeface="Calibri" panose="020F0502020204030204" pitchFamily="34" charset="0"/>
              </a:rPr>
              <a:t>Cardiac function curve</a:t>
            </a:r>
          </a:p>
          <a:p>
            <a:pPr algn="ctr" eaLnBrk="1" hangingPunct="1"/>
            <a:r>
              <a:rPr lang="en-US" altLang="en-US" sz="4000" b="1" i="0" dirty="0">
                <a:solidFill>
                  <a:schemeClr val="tx2"/>
                </a:solidFill>
                <a:latin typeface="Calibri" panose="020F0502020204030204" pitchFamily="34" charset="0"/>
              </a:rPr>
              <a:t>Starling’s Law of the heart</a:t>
            </a:r>
          </a:p>
        </p:txBody>
      </p:sp>
      <p:sp>
        <p:nvSpPr>
          <p:cNvPr id="20" name="Line 3"/>
          <p:cNvSpPr>
            <a:spLocks noChangeShapeType="1"/>
          </p:cNvSpPr>
          <p:nvPr/>
        </p:nvSpPr>
        <p:spPr bwMode="auto">
          <a:xfrm>
            <a:off x="3088333" y="1752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1" name="Text Box 4"/>
          <p:cNvSpPr txBox="1">
            <a:spLocks noChangeArrowheads="1"/>
          </p:cNvSpPr>
          <p:nvPr/>
        </p:nvSpPr>
        <p:spPr bwMode="auto">
          <a:xfrm rot="16200000">
            <a:off x="155427" y="3386286"/>
            <a:ext cx="43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a:latin typeface="Calibri" pitchFamily="34" charset="0"/>
                <a:cs typeface="Calibri" pitchFamily="34" charset="0"/>
              </a:rPr>
              <a:t>CARDIAC  OUTPUT  (L/min)</a:t>
            </a:r>
          </a:p>
        </p:txBody>
      </p:sp>
      <p:sp>
        <p:nvSpPr>
          <p:cNvPr id="22" name="Line 5"/>
          <p:cNvSpPr>
            <a:spLocks noChangeShapeType="1"/>
          </p:cNvSpPr>
          <p:nvPr/>
        </p:nvSpPr>
        <p:spPr bwMode="auto">
          <a:xfrm>
            <a:off x="3012133" y="57912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3" name="Text Box 6"/>
          <p:cNvSpPr txBox="1">
            <a:spLocks noChangeArrowheads="1"/>
          </p:cNvSpPr>
          <p:nvPr/>
        </p:nvSpPr>
        <p:spPr bwMode="auto">
          <a:xfrm>
            <a:off x="4459933" y="6096000"/>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24" name="Text Box 7"/>
          <p:cNvSpPr txBox="1">
            <a:spLocks noChangeArrowheads="1"/>
          </p:cNvSpPr>
          <p:nvPr/>
        </p:nvSpPr>
        <p:spPr bwMode="auto">
          <a:xfrm>
            <a:off x="2573983" y="16002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25" name="Text Box 8"/>
          <p:cNvSpPr txBox="1">
            <a:spLocks noChangeArrowheads="1"/>
          </p:cNvSpPr>
          <p:nvPr/>
        </p:nvSpPr>
        <p:spPr bwMode="auto">
          <a:xfrm>
            <a:off x="2554933" y="28956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26" name="Text Box 9"/>
          <p:cNvSpPr txBox="1">
            <a:spLocks noChangeArrowheads="1"/>
          </p:cNvSpPr>
          <p:nvPr/>
        </p:nvSpPr>
        <p:spPr bwMode="auto">
          <a:xfrm>
            <a:off x="2710749" y="419100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27" name="Text Box 10"/>
          <p:cNvSpPr txBox="1">
            <a:spLocks noChangeArrowheads="1"/>
          </p:cNvSpPr>
          <p:nvPr/>
        </p:nvSpPr>
        <p:spPr bwMode="auto">
          <a:xfrm>
            <a:off x="2996258" y="56800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29" name="Text Box 11"/>
          <p:cNvSpPr txBox="1">
            <a:spLocks noChangeArrowheads="1"/>
          </p:cNvSpPr>
          <p:nvPr/>
        </p:nvSpPr>
        <p:spPr bwMode="auto">
          <a:xfrm>
            <a:off x="4444058" y="56800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30" name="Text Box 12"/>
          <p:cNvSpPr txBox="1">
            <a:spLocks noChangeArrowheads="1"/>
          </p:cNvSpPr>
          <p:nvPr/>
        </p:nvSpPr>
        <p:spPr bwMode="auto">
          <a:xfrm>
            <a:off x="5739458"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31" name="Text Box 13"/>
          <p:cNvSpPr txBox="1">
            <a:spLocks noChangeArrowheads="1"/>
          </p:cNvSpPr>
          <p:nvPr/>
        </p:nvSpPr>
        <p:spPr bwMode="auto">
          <a:xfrm>
            <a:off x="7111058" y="56800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32" name="Arc 14"/>
          <p:cNvSpPr>
            <a:spLocks/>
          </p:cNvSpPr>
          <p:nvPr/>
        </p:nvSpPr>
        <p:spPr bwMode="auto">
          <a:xfrm flipV="1">
            <a:off x="3515371" y="34290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3" name="Arc 15"/>
          <p:cNvSpPr>
            <a:spLocks/>
          </p:cNvSpPr>
          <p:nvPr/>
        </p:nvSpPr>
        <p:spPr bwMode="auto">
          <a:xfrm rot="218514" flipH="1">
            <a:off x="4644083" y="22098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4" name="Oval 16"/>
          <p:cNvSpPr>
            <a:spLocks noChangeArrowheads="1"/>
          </p:cNvSpPr>
          <p:nvPr/>
        </p:nvSpPr>
        <p:spPr bwMode="auto">
          <a:xfrm>
            <a:off x="4536133" y="4419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52" name="Arc 18"/>
          <p:cNvSpPr>
            <a:spLocks/>
          </p:cNvSpPr>
          <p:nvPr/>
        </p:nvSpPr>
        <p:spPr bwMode="auto">
          <a:xfrm rot="218514" flipH="1">
            <a:off x="4840933" y="2813050"/>
            <a:ext cx="2232025" cy="25908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53" name="Arc 19"/>
          <p:cNvSpPr>
            <a:spLocks/>
          </p:cNvSpPr>
          <p:nvPr/>
        </p:nvSpPr>
        <p:spPr bwMode="auto">
          <a:xfrm flipV="1">
            <a:off x="3850333" y="2819400"/>
            <a:ext cx="990600" cy="2971800"/>
          </a:xfrm>
          <a:custGeom>
            <a:avLst/>
            <a:gdLst>
              <a:gd name="G0" fmla="+- 0 0 0"/>
              <a:gd name="G1" fmla="+- 21600 0 0"/>
              <a:gd name="G2" fmla="+- 21600 0 0"/>
              <a:gd name="T0" fmla="*/ 0 w 16353"/>
              <a:gd name="T1" fmla="*/ 0 h 21600"/>
              <a:gd name="T2" fmla="*/ 16353 w 16353"/>
              <a:gd name="T3" fmla="*/ 7489 h 21600"/>
              <a:gd name="T4" fmla="*/ 0 w 16353"/>
              <a:gd name="T5" fmla="*/ 21600 h 21600"/>
            </a:gdLst>
            <a:ahLst/>
            <a:cxnLst>
              <a:cxn ang="0">
                <a:pos x="T0" y="T1"/>
              </a:cxn>
              <a:cxn ang="0">
                <a:pos x="T2" y="T3"/>
              </a:cxn>
              <a:cxn ang="0">
                <a:pos x="T4" y="T5"/>
              </a:cxn>
            </a:cxnLst>
            <a:rect l="0" t="0" r="r" b="b"/>
            <a:pathLst>
              <a:path w="16353" h="21600" fill="none" extrusionOk="0">
                <a:moveTo>
                  <a:pt x="-1" y="0"/>
                </a:moveTo>
                <a:cubicBezTo>
                  <a:pt x="6280" y="0"/>
                  <a:pt x="12250" y="2733"/>
                  <a:pt x="16353" y="7488"/>
                </a:cubicBezTo>
              </a:path>
              <a:path w="16353" h="21600" stroke="0" extrusionOk="0">
                <a:moveTo>
                  <a:pt x="-1" y="0"/>
                </a:moveTo>
                <a:cubicBezTo>
                  <a:pt x="6280" y="0"/>
                  <a:pt x="12250" y="2733"/>
                  <a:pt x="16353" y="748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54" name="Text Box 20"/>
          <p:cNvSpPr txBox="1">
            <a:spLocks noChangeArrowheads="1"/>
          </p:cNvSpPr>
          <p:nvPr/>
        </p:nvSpPr>
        <p:spPr bwMode="auto">
          <a:xfrm rot="1710427">
            <a:off x="7337375" y="2134026"/>
            <a:ext cx="1752403" cy="830997"/>
          </a:xfrm>
          <a:prstGeom prst="rect">
            <a:avLst/>
          </a:prstGeom>
          <a:noFill/>
          <a:ln w="9525">
            <a:solidFill>
              <a:srgbClr val="FF5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hlink"/>
                </a:solidFill>
                <a:latin typeface="Calibri" pitchFamily="34" charset="0"/>
                <a:cs typeface="Calibri" pitchFamily="34" charset="0"/>
              </a:rPr>
              <a:t>Decreased</a:t>
            </a:r>
          </a:p>
          <a:p>
            <a:r>
              <a:rPr lang="en-US" sz="2400" b="1" i="0">
                <a:solidFill>
                  <a:schemeClr val="hlink"/>
                </a:solidFill>
                <a:latin typeface="Calibri" pitchFamily="34" charset="0"/>
                <a:cs typeface="Calibri" pitchFamily="34" charset="0"/>
              </a:rPr>
              <a:t>Contractility</a:t>
            </a:r>
          </a:p>
        </p:txBody>
      </p:sp>
    </p:spTree>
    <p:extLst>
      <p:ext uri="{BB962C8B-B14F-4D97-AF65-F5344CB8AC3E}">
        <p14:creationId xmlns:p14="http://schemas.microsoft.com/office/powerpoint/2010/main" val="611525043"/>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7" name="Text Box 9"/>
          <p:cNvSpPr txBox="1">
            <a:spLocks noChangeArrowheads="1"/>
          </p:cNvSpPr>
          <p:nvPr/>
        </p:nvSpPr>
        <p:spPr bwMode="auto">
          <a:xfrm>
            <a:off x="0" y="152400"/>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Stroke volume regulation: </a:t>
            </a:r>
          </a:p>
          <a:p>
            <a:pPr algn="ctr" eaLnBrk="1" hangingPunct="1"/>
            <a:r>
              <a:rPr lang="en-US" altLang="en-US" sz="4400" b="1" i="0" dirty="0">
                <a:solidFill>
                  <a:schemeClr val="tx2"/>
                </a:solidFill>
                <a:latin typeface="Calibri" panose="020F0502020204030204" pitchFamily="34" charset="0"/>
              </a:rPr>
              <a:t>3. Myocardial </a:t>
            </a:r>
            <a:r>
              <a:rPr lang="en-US" altLang="en-US" sz="4400" b="1" i="0" dirty="0" smtClean="0">
                <a:solidFill>
                  <a:schemeClr val="tx2"/>
                </a:solidFill>
                <a:latin typeface="Calibri" panose="020F0502020204030204" pitchFamily="34" charset="0"/>
              </a:rPr>
              <a:t>contractility</a:t>
            </a:r>
            <a:endParaRPr lang="en-US" altLang="en-US" sz="4400" b="1" i="0" dirty="0">
              <a:solidFill>
                <a:schemeClr val="tx2"/>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028825"/>
            <a:ext cx="5219700" cy="3457575"/>
          </a:xfrm>
          <a:prstGeom prst="rect">
            <a:avLst/>
          </a:prstGeom>
          <a:scene3d>
            <a:camera prst="orthographicFront"/>
            <a:lightRig rig="threePt" dir="t"/>
          </a:scene3d>
          <a:sp3d>
            <a:bevelT/>
            <a:bevelB/>
          </a:sp3d>
        </p:spPr>
      </p:pic>
      <p:sp>
        <p:nvSpPr>
          <p:cNvPr id="4" name="Text Box 20"/>
          <p:cNvSpPr txBox="1">
            <a:spLocks noChangeArrowheads="1"/>
          </p:cNvSpPr>
          <p:nvPr/>
        </p:nvSpPr>
        <p:spPr bwMode="auto">
          <a:xfrm>
            <a:off x="419100" y="5801380"/>
            <a:ext cx="946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just" eaLnBrk="1" hangingPunct="1"/>
            <a:r>
              <a:rPr lang="en-US" altLang="en-US" sz="2800" b="1" i="0" dirty="0">
                <a:solidFill>
                  <a:srgbClr val="00FFFF"/>
                </a:solidFill>
                <a:latin typeface="Calibri" pitchFamily="34" charset="0"/>
                <a:cs typeface="Calibri" pitchFamily="34" charset="0"/>
              </a:rPr>
              <a:t>Inotropic </a:t>
            </a:r>
            <a:r>
              <a:rPr lang="en-US" altLang="en-US" sz="2800" b="1" i="0" dirty="0" smtClean="0">
                <a:solidFill>
                  <a:srgbClr val="00FFFF"/>
                </a:solidFill>
                <a:latin typeface="Calibri" pitchFamily="34" charset="0"/>
                <a:cs typeface="Calibri" pitchFamily="34" charset="0"/>
              </a:rPr>
              <a:t>effect of </a:t>
            </a:r>
            <a:r>
              <a:rPr lang="en-US" altLang="en-US" sz="2800" b="1" i="0" dirty="0">
                <a:solidFill>
                  <a:srgbClr val="00FFFF"/>
                </a:solidFill>
                <a:latin typeface="Calibri" pitchFamily="34" charset="0"/>
                <a:cs typeface="Calibri" pitchFamily="34" charset="0"/>
              </a:rPr>
              <a:t>noradrenaline and adrenaline</a:t>
            </a:r>
          </a:p>
        </p:txBody>
      </p:sp>
    </p:spTree>
    <p:extLst>
      <p:ext uri="{BB962C8B-B14F-4D97-AF65-F5344CB8AC3E}">
        <p14:creationId xmlns:p14="http://schemas.microsoft.com/office/powerpoint/2010/main" val="189173487"/>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1524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Physiological </a:t>
            </a:r>
            <a:r>
              <a:rPr lang="en-US" altLang="en-US" sz="4400" b="1" i="0" dirty="0" smtClean="0">
                <a:solidFill>
                  <a:schemeClr val="tx2"/>
                </a:solidFill>
                <a:latin typeface="Calibri" panose="020F0502020204030204" pitchFamily="34" charset="0"/>
              </a:rPr>
              <a:t>changes in </a:t>
            </a:r>
            <a:r>
              <a:rPr lang="en-US" altLang="en-US" sz="4400" b="1" i="0" dirty="0">
                <a:solidFill>
                  <a:schemeClr val="tx2"/>
                </a:solidFill>
                <a:latin typeface="Calibri" panose="020F0502020204030204" pitchFamily="34" charset="0"/>
              </a:rPr>
              <a:t>cardiac output</a:t>
            </a:r>
          </a:p>
        </p:txBody>
      </p:sp>
      <p:sp>
        <p:nvSpPr>
          <p:cNvPr id="53251" name="Text Box 3"/>
          <p:cNvSpPr txBox="1">
            <a:spLocks noChangeArrowheads="1"/>
          </p:cNvSpPr>
          <p:nvPr/>
        </p:nvSpPr>
        <p:spPr bwMode="auto">
          <a:xfrm>
            <a:off x="266700" y="990600"/>
            <a:ext cx="9753600" cy="56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500" b="1" i="0" dirty="0">
                <a:solidFill>
                  <a:srgbClr val="00FFFF"/>
                </a:solidFill>
                <a:latin typeface="Calibri" panose="020F0502020204030204" pitchFamily="34" charset="0"/>
              </a:rPr>
              <a:t> During the first 3 hours after meals, the CO is </a:t>
            </a:r>
            <a:r>
              <a:rPr lang="en-US" altLang="en-US" sz="2500" b="1" i="0" dirty="0" smtClean="0">
                <a:solidFill>
                  <a:srgbClr val="00FFFF"/>
                </a:solidFill>
                <a:latin typeface="Calibri" panose="020F0502020204030204" pitchFamily="34" charset="0"/>
              </a:rPr>
              <a:t>increased by </a:t>
            </a:r>
            <a:r>
              <a:rPr lang="en-US" altLang="en-US" sz="2500" b="1" i="0" dirty="0" smtClean="0">
                <a:solidFill>
                  <a:srgbClr val="00FFFF"/>
                </a:solidFill>
                <a:latin typeface="Calibri"/>
                <a:cs typeface="Calibri"/>
              </a:rPr>
              <a:t>≈ 30%</a:t>
            </a:r>
            <a:r>
              <a:rPr lang="en-US" altLang="en-US" sz="2500" b="1" i="0" dirty="0" smtClean="0">
                <a:solidFill>
                  <a:srgbClr val="00FFFF"/>
                </a:solidFill>
                <a:latin typeface="Calibri" panose="020F0502020204030204" pitchFamily="34" charset="0"/>
              </a:rPr>
              <a:t> </a:t>
            </a:r>
            <a:r>
              <a:rPr lang="en-US" altLang="en-US" sz="2500" b="1" i="0" dirty="0">
                <a:solidFill>
                  <a:srgbClr val="00FFFF"/>
                </a:solidFill>
                <a:latin typeface="Calibri" panose="020F0502020204030204" pitchFamily="34" charset="0"/>
              </a:rPr>
              <a:t>to enhance blood flow in the intestinal circulation</a:t>
            </a:r>
            <a:r>
              <a:rPr lang="en-US" altLang="en-US" sz="2500" b="1" i="0" dirty="0" smtClean="0">
                <a:solidFill>
                  <a:srgbClr val="00FFFF"/>
                </a:solidFill>
                <a:latin typeface="Calibri" panose="020F0502020204030204" pitchFamily="34" charset="0"/>
              </a:rPr>
              <a:t>. </a:t>
            </a:r>
            <a:endParaRPr lang="en-US" altLang="en-US" sz="2500" b="1" i="0" dirty="0">
              <a:solidFill>
                <a:srgbClr val="00FFFF"/>
              </a:solidFill>
              <a:latin typeface="Calibri" panose="020F0502020204030204" pitchFamily="34" charset="0"/>
            </a:endParaRPr>
          </a:p>
          <a:p>
            <a:pPr>
              <a:spcBef>
                <a:spcPct val="50000"/>
              </a:spcBef>
              <a:buFontTx/>
              <a:buBlip>
                <a:blip r:embed="rId3"/>
              </a:buBlip>
            </a:pPr>
            <a:r>
              <a:rPr lang="en-US" altLang="en-US" sz="2500" b="1" i="0" dirty="0">
                <a:solidFill>
                  <a:srgbClr val="00FFFF"/>
                </a:solidFill>
                <a:latin typeface="Calibri" panose="020F0502020204030204" pitchFamily="34" charset="0"/>
              </a:rPr>
              <a:t> Later months of pregnancy are accompanied by &gt; 30% increase in CO due to increased uterine blood flow.</a:t>
            </a:r>
          </a:p>
          <a:p>
            <a:pPr>
              <a:spcBef>
                <a:spcPct val="50000"/>
              </a:spcBef>
              <a:buFontTx/>
              <a:buBlip>
                <a:blip r:embed="rId3"/>
              </a:buBlip>
            </a:pPr>
            <a:r>
              <a:rPr lang="en-US" altLang="en-US" sz="2500" b="1" i="0" dirty="0">
                <a:solidFill>
                  <a:srgbClr val="00FFFF"/>
                </a:solidFill>
                <a:latin typeface="Calibri" panose="020F0502020204030204" pitchFamily="34" charset="0"/>
              </a:rPr>
              <a:t> At environmental temperature above 30 </a:t>
            </a:r>
            <a:r>
              <a:rPr lang="en-US" altLang="en-US" sz="2500" b="1" i="0" baseline="30000" dirty="0">
                <a:solidFill>
                  <a:srgbClr val="00FFFF"/>
                </a:solidFill>
                <a:latin typeface="Calibri" panose="020F0502020204030204" pitchFamily="34" charset="0"/>
              </a:rPr>
              <a:t>°</a:t>
            </a:r>
            <a:r>
              <a:rPr lang="en-US" altLang="en-US" sz="2500" b="1" i="0" dirty="0">
                <a:solidFill>
                  <a:srgbClr val="00FFFF"/>
                </a:solidFill>
                <a:latin typeface="Calibri" panose="020F0502020204030204" pitchFamily="34" charset="0"/>
              </a:rPr>
              <a:t>C, the CO is increased due to increased skin blood flow. Also at low environmental temperature CO is increased due to shivering that increases blood flow to the muscles.</a:t>
            </a:r>
          </a:p>
          <a:p>
            <a:pPr>
              <a:spcBef>
                <a:spcPct val="50000"/>
              </a:spcBef>
              <a:buFontTx/>
              <a:buBlip>
                <a:blip r:embed="rId3"/>
              </a:buBlip>
            </a:pPr>
            <a:r>
              <a:rPr lang="en-US" altLang="en-US" sz="2500" b="1" i="0" dirty="0">
                <a:solidFill>
                  <a:srgbClr val="00FFFF"/>
                </a:solidFill>
                <a:latin typeface="Calibri" panose="020F0502020204030204" pitchFamily="34" charset="0"/>
              </a:rPr>
              <a:t> Increased sympathetic activity during anxiety and excitement enhances the CO up to </a:t>
            </a:r>
            <a:r>
              <a:rPr lang="en-US" altLang="en-US" sz="2500" b="1" i="0" dirty="0" smtClean="0">
                <a:solidFill>
                  <a:srgbClr val="00FFFF"/>
                </a:solidFill>
                <a:latin typeface="Calibri" panose="020F0502020204030204" pitchFamily="34" charset="0"/>
              </a:rPr>
              <a:t>50% - 100%.</a:t>
            </a:r>
          </a:p>
          <a:p>
            <a:pPr>
              <a:spcBef>
                <a:spcPct val="50000"/>
              </a:spcBef>
              <a:buFontTx/>
              <a:buBlip>
                <a:blip r:embed="rId3"/>
              </a:buBlip>
            </a:pPr>
            <a:r>
              <a:rPr lang="en-US" altLang="en-US" sz="2500" b="1" i="0" dirty="0">
                <a:solidFill>
                  <a:srgbClr val="00FFFF"/>
                </a:solidFill>
                <a:latin typeface="Calibri" panose="020F0502020204030204" pitchFamily="34" charset="0"/>
              </a:rPr>
              <a:t> </a:t>
            </a:r>
            <a:r>
              <a:rPr lang="en-US" altLang="en-US" sz="2500" b="1" i="0" dirty="0" smtClean="0">
                <a:solidFill>
                  <a:srgbClr val="00FFFF"/>
                </a:solidFill>
                <a:latin typeface="Calibri" panose="020F0502020204030204" pitchFamily="34" charset="0"/>
              </a:rPr>
              <a:t>Sitting or standing from the lying position deceases the CO by 20% - 30%.</a:t>
            </a:r>
            <a:endParaRPr lang="en-US" altLang="en-US" sz="2500" b="1" i="0" dirty="0">
              <a:solidFill>
                <a:srgbClr val="00FFFF"/>
              </a:solidFill>
              <a:latin typeface="Calibri" panose="020F0502020204030204" pitchFamily="34" charset="0"/>
            </a:endParaRPr>
          </a:p>
          <a:p>
            <a:pPr>
              <a:spcBef>
                <a:spcPct val="50000"/>
              </a:spcBef>
              <a:buFontTx/>
              <a:buBlip>
                <a:blip r:embed="rId3"/>
              </a:buBlip>
            </a:pPr>
            <a:r>
              <a:rPr lang="en-US" altLang="en-US" sz="2500" b="1" i="0" dirty="0">
                <a:solidFill>
                  <a:srgbClr val="00FFFF"/>
                </a:solidFill>
                <a:latin typeface="Calibri" panose="020F0502020204030204" pitchFamily="34" charset="0"/>
              </a:rPr>
              <a:t> Exercise: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2286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Effects of exercise </a:t>
            </a:r>
            <a:r>
              <a:rPr lang="en-US" altLang="en-US" sz="4400" b="1" i="0" dirty="0" smtClean="0">
                <a:solidFill>
                  <a:schemeClr val="tx2"/>
                </a:solidFill>
                <a:latin typeface="Calibri" panose="020F0502020204030204" pitchFamily="34" charset="0"/>
              </a:rPr>
              <a:t>on heart </a:t>
            </a:r>
            <a:r>
              <a:rPr lang="en-US" altLang="en-US" sz="4400" b="1" i="0" dirty="0">
                <a:solidFill>
                  <a:schemeClr val="tx2"/>
                </a:solidFill>
                <a:latin typeface="Calibri" panose="020F0502020204030204" pitchFamily="34" charset="0"/>
              </a:rPr>
              <a:t>rate and SV</a:t>
            </a:r>
          </a:p>
        </p:txBody>
      </p:sp>
      <p:sp>
        <p:nvSpPr>
          <p:cNvPr id="798723" name="Rectangle 3"/>
          <p:cNvSpPr>
            <a:spLocks noChangeArrowheads="1"/>
          </p:cNvSpPr>
          <p:nvPr/>
        </p:nvSpPr>
        <p:spPr bwMode="auto">
          <a:xfrm>
            <a:off x="419100" y="1371600"/>
            <a:ext cx="9144000" cy="4191000"/>
          </a:xfrm>
          <a:prstGeom prst="rect">
            <a:avLst/>
          </a:prstGeom>
          <a:noFill/>
          <a:ln w="9525">
            <a:noFill/>
            <a:miter lim="800000"/>
            <a:headEnd/>
            <a:tailEnd/>
          </a:ln>
          <a:effectLst/>
        </p:spPr>
        <p:txBody>
          <a:bodyPr/>
          <a:lstStyle/>
          <a:p>
            <a:pPr marL="1143000" lvl="2" indent="-228600">
              <a:lnSpc>
                <a:spcPct val="90000"/>
              </a:lnSpc>
              <a:spcBef>
                <a:spcPct val="20000"/>
              </a:spcBef>
              <a:buClr>
                <a:schemeClr val="tx1"/>
              </a:buClr>
              <a:defRPr/>
            </a:pPr>
            <a:r>
              <a:rPr lang="en-GB" sz="3200" b="1" i="0" dirty="0" smtClean="0">
                <a:solidFill>
                  <a:schemeClr val="accent2"/>
                </a:solidFill>
                <a:latin typeface="Calibri" panose="020F0502020204030204" pitchFamily="34" charset="0"/>
              </a:rPr>
              <a:t>Moderate </a:t>
            </a:r>
            <a:r>
              <a:rPr lang="en-GB" sz="3200" b="1" i="0" dirty="0">
                <a:solidFill>
                  <a:schemeClr val="accent2"/>
                </a:solidFill>
                <a:latin typeface="Calibri" panose="020F0502020204030204" pitchFamily="34" charset="0"/>
              </a:rPr>
              <a:t>Exercise</a:t>
            </a:r>
            <a:r>
              <a:rPr lang="en-GB" sz="2400" b="1" i="0" dirty="0">
                <a:latin typeface="Calibri" panose="020F0502020204030204" pitchFamily="34" charset="0"/>
              </a:rPr>
              <a:t>		</a:t>
            </a:r>
          </a:p>
          <a:p>
            <a:pPr marL="1143000" lvl="2" indent="-228600">
              <a:lnSpc>
                <a:spcPct val="90000"/>
              </a:lnSpc>
              <a:spcBef>
                <a:spcPct val="20000"/>
              </a:spcBef>
              <a:buClr>
                <a:schemeClr val="tx1"/>
              </a:buClr>
              <a:buFontTx/>
              <a:buBlip>
                <a:blip r:embed="rId3"/>
              </a:buBlip>
              <a:defRPr/>
            </a:pPr>
            <a:r>
              <a:rPr lang="en-GB" sz="2400" b="1" i="0" dirty="0" smtClean="0">
                <a:solidFill>
                  <a:schemeClr val="tx2"/>
                </a:solidFill>
                <a:latin typeface="Calibri" panose="020F0502020204030204" pitchFamily="34" charset="0"/>
              </a:rPr>
              <a:t> HR </a:t>
            </a:r>
            <a:r>
              <a:rPr lang="en-GB" sz="2400" b="1" i="0" dirty="0">
                <a:solidFill>
                  <a:schemeClr val="tx2"/>
                </a:solidFill>
                <a:latin typeface="Calibri" panose="020F0502020204030204" pitchFamily="34" charset="0"/>
              </a:rPr>
              <a:t>increases to		   200% of resting  (140 </a:t>
            </a:r>
            <a:r>
              <a:rPr lang="en-GB" sz="2400" b="1" i="0" dirty="0" err="1">
                <a:solidFill>
                  <a:schemeClr val="tx2"/>
                </a:solidFill>
                <a:latin typeface="Calibri" panose="020F0502020204030204" pitchFamily="34" charset="0"/>
              </a:rPr>
              <a:t>bts</a:t>
            </a:r>
            <a:r>
              <a:rPr lang="en-GB" sz="2400" b="1" i="0" dirty="0">
                <a:solidFill>
                  <a:schemeClr val="tx2"/>
                </a:solidFill>
                <a:latin typeface="Calibri" panose="020F0502020204030204" pitchFamily="34" charset="0"/>
              </a:rPr>
              <a:t>/min)</a:t>
            </a:r>
          </a:p>
          <a:p>
            <a:pPr marL="1143000" lvl="2" indent="-228600">
              <a:lnSpc>
                <a:spcPct val="90000"/>
              </a:lnSpc>
              <a:spcBef>
                <a:spcPct val="20000"/>
              </a:spcBef>
              <a:buClr>
                <a:schemeClr val="tx1"/>
              </a:buClr>
              <a:buFontTx/>
              <a:buBlip>
                <a:blip r:embed="rId3"/>
              </a:buBlip>
              <a:defRPr/>
            </a:pPr>
            <a:r>
              <a:rPr lang="en-GB" sz="2400" b="1" i="0" dirty="0" smtClean="0">
                <a:solidFill>
                  <a:schemeClr val="tx2"/>
                </a:solidFill>
                <a:latin typeface="Calibri" panose="020F0502020204030204" pitchFamily="34" charset="0"/>
              </a:rPr>
              <a:t> SV </a:t>
            </a:r>
            <a:r>
              <a:rPr lang="en-GB" sz="2400" b="1" i="0" dirty="0">
                <a:solidFill>
                  <a:schemeClr val="tx2"/>
                </a:solidFill>
                <a:latin typeface="Calibri" panose="020F0502020204030204" pitchFamily="34" charset="0"/>
              </a:rPr>
              <a:t>increases to		</a:t>
            </a:r>
            <a:r>
              <a:rPr lang="en-GB" sz="2400" b="1" i="0" dirty="0" smtClean="0">
                <a:solidFill>
                  <a:schemeClr val="tx2"/>
                </a:solidFill>
                <a:latin typeface="Calibri" panose="020F0502020204030204" pitchFamily="34" charset="0"/>
              </a:rPr>
              <a:t>   </a:t>
            </a:r>
            <a:r>
              <a:rPr lang="en-GB" sz="2400" b="1" i="0" dirty="0">
                <a:solidFill>
                  <a:schemeClr val="tx2"/>
                </a:solidFill>
                <a:latin typeface="Calibri" panose="020F0502020204030204" pitchFamily="34" charset="0"/>
              </a:rPr>
              <a:t>120</a:t>
            </a:r>
            <a:r>
              <a:rPr lang="en-GB" sz="2400" b="1" i="0" dirty="0" smtClean="0">
                <a:solidFill>
                  <a:schemeClr val="tx2"/>
                </a:solidFill>
                <a:latin typeface="Calibri" panose="020F0502020204030204" pitchFamily="34" charset="0"/>
              </a:rPr>
              <a:t>% </a:t>
            </a:r>
            <a:r>
              <a:rPr lang="en-GB" sz="2400" b="1" i="0" dirty="0">
                <a:solidFill>
                  <a:schemeClr val="tx2"/>
                </a:solidFill>
                <a:latin typeface="Calibri" panose="020F0502020204030204" pitchFamily="34" charset="0"/>
              </a:rPr>
              <a:t>(85ml)</a:t>
            </a:r>
          </a:p>
          <a:p>
            <a:pPr marL="1143000" lvl="2" indent="-228600">
              <a:lnSpc>
                <a:spcPct val="90000"/>
              </a:lnSpc>
              <a:spcBef>
                <a:spcPct val="20000"/>
              </a:spcBef>
              <a:buClr>
                <a:schemeClr val="tx1"/>
              </a:buClr>
              <a:buFontTx/>
              <a:buBlip>
                <a:blip r:embed="rId3"/>
              </a:buBlip>
              <a:defRPr/>
            </a:pPr>
            <a:r>
              <a:rPr lang="en-GB" sz="2400" b="1" i="0" dirty="0" smtClean="0">
                <a:solidFill>
                  <a:schemeClr val="tx2"/>
                </a:solidFill>
                <a:latin typeface="Calibri" panose="020F0502020204030204" pitchFamily="34" charset="0"/>
              </a:rPr>
              <a:t> CO </a:t>
            </a:r>
            <a:r>
              <a:rPr lang="en-GB" sz="2400" b="1" i="0" dirty="0">
                <a:solidFill>
                  <a:schemeClr val="tx2"/>
                </a:solidFill>
                <a:latin typeface="Calibri" panose="020F0502020204030204" pitchFamily="34" charset="0"/>
              </a:rPr>
              <a:t>increases to	  	   240</a:t>
            </a:r>
            <a:r>
              <a:rPr lang="en-GB" sz="2400" b="1" i="0" dirty="0" smtClean="0">
                <a:solidFill>
                  <a:schemeClr val="tx2"/>
                </a:solidFill>
                <a:latin typeface="Calibri" panose="020F0502020204030204" pitchFamily="34" charset="0"/>
              </a:rPr>
              <a:t>% </a:t>
            </a:r>
            <a:r>
              <a:rPr lang="en-GB" sz="2400" b="1" i="0" dirty="0">
                <a:solidFill>
                  <a:schemeClr val="tx2"/>
                </a:solidFill>
                <a:latin typeface="Calibri" panose="020F0502020204030204" pitchFamily="34" charset="0"/>
              </a:rPr>
              <a:t>(12L)</a:t>
            </a:r>
          </a:p>
          <a:p>
            <a:pPr marL="1143000" lvl="2" indent="-228600">
              <a:lnSpc>
                <a:spcPct val="90000"/>
              </a:lnSpc>
              <a:spcBef>
                <a:spcPct val="20000"/>
              </a:spcBef>
              <a:buClr>
                <a:schemeClr val="tx1"/>
              </a:buClr>
              <a:buFontTx/>
              <a:buChar char="»"/>
              <a:defRPr/>
            </a:pPr>
            <a:endParaRPr lang="en-GB" sz="2400" b="1" i="0" dirty="0">
              <a:solidFill>
                <a:schemeClr val="tx2"/>
              </a:solidFill>
              <a:latin typeface="Calibri" panose="020F0502020204030204" pitchFamily="34" charset="0"/>
            </a:endParaRPr>
          </a:p>
          <a:p>
            <a:pPr marL="1143000" lvl="2" indent="-228600">
              <a:lnSpc>
                <a:spcPct val="90000"/>
              </a:lnSpc>
              <a:spcBef>
                <a:spcPct val="20000"/>
              </a:spcBef>
              <a:buClr>
                <a:schemeClr val="tx1"/>
              </a:buClr>
              <a:defRPr/>
            </a:pPr>
            <a:r>
              <a:rPr lang="en-GB" sz="3200" b="1" i="0" dirty="0">
                <a:solidFill>
                  <a:schemeClr val="accent1"/>
                </a:solidFill>
                <a:latin typeface="Calibri" panose="020F0502020204030204" pitchFamily="34" charset="0"/>
              </a:rPr>
              <a:t>Severe Exercise</a:t>
            </a:r>
            <a:r>
              <a:rPr lang="en-GB" sz="2400" b="1" i="0" dirty="0">
                <a:latin typeface="Calibri" panose="020F0502020204030204" pitchFamily="34" charset="0"/>
              </a:rPr>
              <a:t>				</a:t>
            </a:r>
          </a:p>
          <a:p>
            <a:pPr marL="1143000" lvl="2" indent="-228600">
              <a:lnSpc>
                <a:spcPct val="90000"/>
              </a:lnSpc>
              <a:spcBef>
                <a:spcPct val="20000"/>
              </a:spcBef>
              <a:buClr>
                <a:schemeClr val="tx1"/>
              </a:buClr>
              <a:buFontTx/>
              <a:buBlip>
                <a:blip r:embed="rId3"/>
              </a:buBlip>
              <a:defRPr/>
            </a:pPr>
            <a:r>
              <a:rPr lang="en-GB" sz="2400" b="1" i="0" dirty="0" smtClean="0">
                <a:solidFill>
                  <a:srgbClr val="00FF99"/>
                </a:solidFill>
                <a:latin typeface="Calibri" panose="020F0502020204030204" pitchFamily="34" charset="0"/>
              </a:rPr>
              <a:t> HR </a:t>
            </a:r>
            <a:r>
              <a:rPr lang="en-GB" sz="2400" b="1" i="0" dirty="0">
                <a:solidFill>
                  <a:srgbClr val="00FF99"/>
                </a:solidFill>
                <a:latin typeface="Calibri" panose="020F0502020204030204" pitchFamily="34" charset="0"/>
              </a:rPr>
              <a:t>increases to		   300% of resting (200 </a:t>
            </a:r>
            <a:r>
              <a:rPr lang="en-GB" sz="2400" b="1" i="0" dirty="0" err="1">
                <a:solidFill>
                  <a:srgbClr val="00FF99"/>
                </a:solidFill>
                <a:latin typeface="Calibri" panose="020F0502020204030204" pitchFamily="34" charset="0"/>
              </a:rPr>
              <a:t>bts</a:t>
            </a:r>
            <a:r>
              <a:rPr lang="en-GB" sz="2400" b="1" i="0" dirty="0">
                <a:solidFill>
                  <a:srgbClr val="00FF99"/>
                </a:solidFill>
                <a:latin typeface="Calibri" panose="020F0502020204030204" pitchFamily="34" charset="0"/>
              </a:rPr>
              <a:t>/min)</a:t>
            </a:r>
          </a:p>
          <a:p>
            <a:pPr marL="1143000" lvl="2" indent="-228600">
              <a:lnSpc>
                <a:spcPct val="90000"/>
              </a:lnSpc>
              <a:spcBef>
                <a:spcPct val="20000"/>
              </a:spcBef>
              <a:buClr>
                <a:schemeClr val="tx1"/>
              </a:buClr>
              <a:buFontTx/>
              <a:buBlip>
                <a:blip r:embed="rId3"/>
              </a:buBlip>
              <a:defRPr/>
            </a:pPr>
            <a:r>
              <a:rPr lang="en-GB" sz="2400" b="1" i="0" dirty="0" smtClean="0">
                <a:solidFill>
                  <a:srgbClr val="00FF99"/>
                </a:solidFill>
                <a:latin typeface="Calibri" panose="020F0502020204030204" pitchFamily="34" charset="0"/>
              </a:rPr>
              <a:t> SV </a:t>
            </a:r>
            <a:r>
              <a:rPr lang="en-GB" sz="2400" b="1" i="0" dirty="0">
                <a:solidFill>
                  <a:srgbClr val="00FF99"/>
                </a:solidFill>
                <a:latin typeface="Calibri" panose="020F0502020204030204" pitchFamily="34" charset="0"/>
              </a:rPr>
              <a:t>increases to		</a:t>
            </a:r>
            <a:r>
              <a:rPr lang="en-GB" sz="2400" b="1" i="0" dirty="0" smtClean="0">
                <a:solidFill>
                  <a:srgbClr val="00FF99"/>
                </a:solidFill>
                <a:latin typeface="Calibri" panose="020F0502020204030204" pitchFamily="34" charset="0"/>
              </a:rPr>
              <a:t>   </a:t>
            </a:r>
            <a:r>
              <a:rPr lang="en-GB" sz="2400" b="1" i="0" dirty="0">
                <a:solidFill>
                  <a:srgbClr val="00FF99"/>
                </a:solidFill>
                <a:latin typeface="Calibri" panose="020F0502020204030204" pitchFamily="34" charset="0"/>
              </a:rPr>
              <a:t>175</a:t>
            </a:r>
            <a:r>
              <a:rPr lang="en-GB" sz="2400" b="1" i="0" dirty="0" smtClean="0">
                <a:solidFill>
                  <a:srgbClr val="00FF99"/>
                </a:solidFill>
                <a:latin typeface="Calibri" panose="020F0502020204030204" pitchFamily="34" charset="0"/>
              </a:rPr>
              <a:t>% </a:t>
            </a:r>
            <a:r>
              <a:rPr lang="en-GB" sz="2400" b="1" i="0" dirty="0">
                <a:solidFill>
                  <a:srgbClr val="00FF99"/>
                </a:solidFill>
                <a:latin typeface="Calibri" panose="020F0502020204030204" pitchFamily="34" charset="0"/>
              </a:rPr>
              <a:t>(125ml)</a:t>
            </a:r>
          </a:p>
          <a:p>
            <a:pPr marL="1143000" lvl="2" indent="-228600">
              <a:lnSpc>
                <a:spcPct val="90000"/>
              </a:lnSpc>
              <a:spcBef>
                <a:spcPct val="20000"/>
              </a:spcBef>
              <a:buClr>
                <a:schemeClr val="tx1"/>
              </a:buClr>
              <a:buFontTx/>
              <a:buBlip>
                <a:blip r:embed="rId3"/>
              </a:buBlip>
              <a:defRPr/>
            </a:pPr>
            <a:r>
              <a:rPr lang="en-GB" sz="2400" b="1" i="0" dirty="0" smtClean="0">
                <a:solidFill>
                  <a:srgbClr val="00FF99"/>
                </a:solidFill>
                <a:latin typeface="Calibri" panose="020F0502020204030204" pitchFamily="34" charset="0"/>
              </a:rPr>
              <a:t> CO </a:t>
            </a:r>
            <a:r>
              <a:rPr lang="en-GB" sz="2400" b="1" i="0" dirty="0">
                <a:solidFill>
                  <a:srgbClr val="00FF99"/>
                </a:solidFill>
                <a:latin typeface="Calibri" panose="020F0502020204030204" pitchFamily="34" charset="0"/>
              </a:rPr>
              <a:t>increases to		   500</a:t>
            </a:r>
            <a:r>
              <a:rPr lang="en-GB" sz="2400" b="1" i="0" dirty="0" smtClean="0">
                <a:solidFill>
                  <a:srgbClr val="00FF99"/>
                </a:solidFill>
                <a:latin typeface="Calibri" panose="020F0502020204030204" pitchFamily="34" charset="0"/>
              </a:rPr>
              <a:t>% - 700%</a:t>
            </a:r>
            <a:r>
              <a:rPr lang="en-GB" sz="2400" b="1" i="0" dirty="0">
                <a:solidFill>
                  <a:srgbClr val="00FF99"/>
                </a:solidFill>
                <a:latin typeface="Calibri" panose="020F0502020204030204" pitchFamily="34" charset="0"/>
              </a:rPr>
              <a:t>	</a:t>
            </a:r>
            <a:r>
              <a:rPr lang="en-GB" sz="2400" b="1" i="0" dirty="0" smtClean="0">
                <a:solidFill>
                  <a:srgbClr val="00FF99"/>
                </a:solidFill>
                <a:latin typeface="Calibri" panose="020F0502020204030204" pitchFamily="34" charset="0"/>
              </a:rPr>
              <a:t> </a:t>
            </a:r>
            <a:r>
              <a:rPr lang="en-GB" sz="2400" b="1" i="0" dirty="0">
                <a:solidFill>
                  <a:srgbClr val="00FF99"/>
                </a:solidFill>
                <a:latin typeface="Calibri" panose="020F0502020204030204" pitchFamily="34" charset="0"/>
              </a:rPr>
              <a:t>(</a:t>
            </a:r>
            <a:r>
              <a:rPr lang="en-GB" sz="2400" b="1" i="0" dirty="0" smtClean="0">
                <a:solidFill>
                  <a:srgbClr val="00FF99"/>
                </a:solidFill>
                <a:latin typeface="Calibri" panose="020F0502020204030204" pitchFamily="34" charset="0"/>
              </a:rPr>
              <a:t>25 - 35 </a:t>
            </a:r>
            <a:r>
              <a:rPr lang="en-GB" sz="2400" b="1" i="0" dirty="0">
                <a:solidFill>
                  <a:srgbClr val="00FF99"/>
                </a:solidFill>
                <a:latin typeface="Calibri" panose="020F0502020204030204" pitchFamily="34" charset="0"/>
              </a:rPr>
              <a:t>L) </a:t>
            </a:r>
          </a:p>
          <a:p>
            <a:pPr marL="1143000" lvl="2" indent="-228600">
              <a:lnSpc>
                <a:spcPct val="90000"/>
              </a:lnSpc>
              <a:spcBef>
                <a:spcPct val="20000"/>
              </a:spcBef>
              <a:buClr>
                <a:schemeClr val="tx1"/>
              </a:buClr>
              <a:buFontTx/>
              <a:buChar char="»"/>
              <a:defRPr/>
            </a:pPr>
            <a:endParaRPr lang="en-GB" sz="2400" b="1" i="0" dirty="0">
              <a:solidFill>
                <a:srgbClr val="00FF99"/>
              </a:solidFill>
              <a:latin typeface="Calibri" panose="020F0502020204030204" pitchFamily="34" charset="0"/>
            </a:endParaRPr>
          </a:p>
          <a:p>
            <a:pPr marL="1143000" lvl="2" indent="-228600">
              <a:lnSpc>
                <a:spcPct val="90000"/>
              </a:lnSpc>
              <a:spcBef>
                <a:spcPct val="20000"/>
              </a:spcBef>
              <a:buClr>
                <a:schemeClr val="tx1"/>
              </a:buClr>
              <a:buFontTx/>
              <a:buBlip>
                <a:blip r:embed="rId3"/>
              </a:buBlip>
              <a:defRPr/>
            </a:pPr>
            <a:r>
              <a:rPr lang="en-GB" sz="2400" b="1" i="0" dirty="0" smtClean="0">
                <a:solidFill>
                  <a:srgbClr val="CCCC00"/>
                </a:solidFill>
                <a:latin typeface="Calibri" panose="020F0502020204030204" pitchFamily="34" charset="0"/>
              </a:rPr>
              <a:t> In </a:t>
            </a:r>
            <a:r>
              <a:rPr lang="en-GB" sz="2400" b="1" i="0" dirty="0">
                <a:solidFill>
                  <a:srgbClr val="CCCC00"/>
                </a:solidFill>
                <a:latin typeface="Calibri" panose="020F0502020204030204" pitchFamily="34" charset="0"/>
              </a:rPr>
              <a:t>athletes, maximum CO may be 35L or more - can't increase maximum HR beyond 200 </a:t>
            </a:r>
            <a:r>
              <a:rPr lang="en-GB" sz="2400" b="1" i="0" dirty="0" err="1">
                <a:solidFill>
                  <a:srgbClr val="CCCC00"/>
                </a:solidFill>
                <a:latin typeface="Calibri" panose="020F0502020204030204" pitchFamily="34" charset="0"/>
              </a:rPr>
              <a:t>bts</a:t>
            </a:r>
            <a:r>
              <a:rPr lang="en-GB" sz="2400" b="1" i="0" dirty="0">
                <a:solidFill>
                  <a:srgbClr val="CCCC00"/>
                </a:solidFill>
                <a:latin typeface="Calibri" panose="020F0502020204030204" pitchFamily="34" charset="0"/>
              </a:rPr>
              <a:t>  - hence - SV increases to 175 ml.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87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87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87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87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449759"/>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chemeClr val="tx2"/>
                </a:solidFill>
                <a:latin typeface="Calibri" panose="020F0502020204030204" pitchFamily="34" charset="0"/>
              </a:rPr>
              <a:t>Pathological </a:t>
            </a:r>
            <a:r>
              <a:rPr lang="en-US" altLang="en-US" sz="4400" b="1" i="0" dirty="0" smtClean="0">
                <a:solidFill>
                  <a:schemeClr val="tx2"/>
                </a:solidFill>
                <a:latin typeface="Calibri" panose="020F0502020204030204" pitchFamily="34" charset="0"/>
              </a:rPr>
              <a:t>low </a:t>
            </a:r>
            <a:r>
              <a:rPr lang="en-US" altLang="en-US" sz="4400" b="1" i="0" dirty="0">
                <a:solidFill>
                  <a:schemeClr val="tx2"/>
                </a:solidFill>
                <a:latin typeface="Calibri" panose="020F0502020204030204" pitchFamily="34" charset="0"/>
              </a:rPr>
              <a:t>or high cardiac output</a:t>
            </a:r>
          </a:p>
        </p:txBody>
      </p:sp>
      <p:sp>
        <p:nvSpPr>
          <p:cNvPr id="55299" name="Text Box 3"/>
          <p:cNvSpPr txBox="1">
            <a:spLocks noChangeArrowheads="1"/>
          </p:cNvSpPr>
          <p:nvPr/>
        </p:nvSpPr>
        <p:spPr bwMode="auto">
          <a:xfrm>
            <a:off x="419100" y="1366421"/>
            <a:ext cx="9296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lvl="2"/>
            <a:r>
              <a:rPr lang="en-GB" altLang="en-US" sz="2400" b="1" i="0" dirty="0">
                <a:solidFill>
                  <a:srgbClr val="00FFFF"/>
                </a:solidFill>
                <a:latin typeface="Calibri" panose="020F0502020204030204" pitchFamily="34" charset="0"/>
              </a:rPr>
              <a:t>Causes of low CO</a:t>
            </a:r>
            <a:r>
              <a:rPr lang="en-GB" altLang="en-US" sz="2400" b="1" i="0" dirty="0" smtClean="0">
                <a:solidFill>
                  <a:srgbClr val="00FFFF"/>
                </a:solidFill>
                <a:latin typeface="Calibri" panose="020F0502020204030204" pitchFamily="34" charset="0"/>
              </a:rPr>
              <a:t>:</a:t>
            </a:r>
            <a:endParaRPr lang="en-GB" altLang="en-US" sz="2400" b="1" i="0" dirty="0">
              <a:solidFill>
                <a:srgbClr val="00FFFF"/>
              </a:solidFill>
              <a:latin typeface="Calibri" panose="020F0502020204030204" pitchFamily="34" charset="0"/>
            </a:endParaRPr>
          </a:p>
          <a:p>
            <a:pPr marL="1257300" lvl="2" indent="-342900">
              <a:buFont typeface="Wingdings" pitchFamily="2" charset="2"/>
              <a:buChar char="q"/>
            </a:pPr>
            <a:r>
              <a:rPr lang="en-GB" altLang="en-US" sz="2400" b="1" i="0" dirty="0" smtClean="0">
                <a:solidFill>
                  <a:srgbClr val="00FFFF"/>
                </a:solidFill>
                <a:latin typeface="Calibri" panose="020F0502020204030204" pitchFamily="34" charset="0"/>
              </a:rPr>
              <a:t>Low </a:t>
            </a:r>
            <a:r>
              <a:rPr lang="en-GB" altLang="en-US" sz="2400" b="1" i="0" dirty="0">
                <a:solidFill>
                  <a:srgbClr val="00FFFF"/>
                </a:solidFill>
                <a:latin typeface="Calibri" panose="020F0502020204030204" pitchFamily="34" charset="0"/>
              </a:rPr>
              <a:t>VR (e.g., haemorrhage) </a:t>
            </a:r>
          </a:p>
          <a:p>
            <a:pPr marL="1257300" lvl="2" indent="-342900">
              <a:buFont typeface="Wingdings" pitchFamily="2" charset="2"/>
              <a:buChar char="q"/>
            </a:pPr>
            <a:r>
              <a:rPr lang="en-GB" altLang="en-US" sz="2400" b="1" i="0" dirty="0" smtClean="0">
                <a:solidFill>
                  <a:srgbClr val="00FFFF"/>
                </a:solidFill>
                <a:latin typeface="Calibri" panose="020F0502020204030204" pitchFamily="34" charset="0"/>
              </a:rPr>
              <a:t>Reduced </a:t>
            </a:r>
            <a:r>
              <a:rPr lang="en-GB" altLang="en-US" sz="2400" b="1" i="0" dirty="0">
                <a:solidFill>
                  <a:srgbClr val="00FFFF"/>
                </a:solidFill>
                <a:latin typeface="Calibri" panose="020F0502020204030204" pitchFamily="34" charset="0"/>
              </a:rPr>
              <a:t>contractility (e.g., heart failure)</a:t>
            </a:r>
          </a:p>
          <a:p>
            <a:pPr marL="1257300" lvl="2" indent="-342900">
              <a:buFont typeface="Wingdings" pitchFamily="2" charset="2"/>
              <a:buChar char="q"/>
            </a:pPr>
            <a:r>
              <a:rPr lang="en-GB" altLang="en-US" sz="2400" b="1" i="0" dirty="0" err="1" smtClean="0">
                <a:solidFill>
                  <a:srgbClr val="00FFFF"/>
                </a:solidFill>
                <a:latin typeface="Calibri" panose="020F0502020204030204" pitchFamily="34" charset="0"/>
              </a:rPr>
              <a:t>Tachyarrhythmias</a:t>
            </a:r>
            <a:r>
              <a:rPr lang="en-GB" altLang="en-US" sz="2400" b="1" i="0" dirty="0" smtClean="0">
                <a:solidFill>
                  <a:srgbClr val="00FFFF"/>
                </a:solidFill>
                <a:latin typeface="Calibri" panose="020F0502020204030204" pitchFamily="34" charset="0"/>
              </a:rPr>
              <a:t> </a:t>
            </a:r>
            <a:r>
              <a:rPr lang="en-GB" altLang="en-US" sz="2400" b="1" i="0" dirty="0">
                <a:solidFill>
                  <a:srgbClr val="00FFFF"/>
                </a:solidFill>
                <a:latin typeface="Calibri" panose="020F0502020204030204" pitchFamily="34" charset="0"/>
              </a:rPr>
              <a:t>(e.g., atrial fibrillation </a:t>
            </a:r>
            <a:r>
              <a:rPr lang="en-GB" altLang="en-US" sz="2400" b="1" i="0" dirty="0" smtClean="0">
                <a:solidFill>
                  <a:srgbClr val="00FFFF"/>
                </a:solidFill>
                <a:latin typeface="Calibri" panose="020F0502020204030204" pitchFamily="34" charset="0"/>
              </a:rPr>
              <a:t>and ventricular tachycardia)</a:t>
            </a:r>
          </a:p>
          <a:p>
            <a:pPr marL="1257300" lvl="2" indent="-342900">
              <a:buFont typeface="Wingdings" pitchFamily="2" charset="2"/>
              <a:buChar char="q"/>
            </a:pPr>
            <a:r>
              <a:rPr lang="en-GB" altLang="en-US" sz="2400" b="1" i="0" dirty="0" smtClean="0">
                <a:solidFill>
                  <a:srgbClr val="00FFFF"/>
                </a:solidFill>
                <a:latin typeface="Calibri" panose="020F0502020204030204" pitchFamily="34" charset="0"/>
              </a:rPr>
              <a:t>Marked </a:t>
            </a:r>
            <a:r>
              <a:rPr lang="en-GB" altLang="en-US" sz="2400" b="1" i="0" dirty="0">
                <a:solidFill>
                  <a:srgbClr val="00FFFF"/>
                </a:solidFill>
                <a:latin typeface="Calibri" panose="020F0502020204030204" pitchFamily="34" charset="0"/>
              </a:rPr>
              <a:t>bradycardia (e.g., complete heart block)</a:t>
            </a:r>
          </a:p>
          <a:p>
            <a:pPr lvl="2"/>
            <a:endParaRPr lang="en-GB" altLang="en-US" sz="2400" b="1" i="0" dirty="0">
              <a:solidFill>
                <a:srgbClr val="00FFFF"/>
              </a:solidFill>
              <a:latin typeface="Calibri" panose="020F0502020204030204" pitchFamily="34" charset="0"/>
            </a:endParaRPr>
          </a:p>
          <a:p>
            <a:pPr lvl="2"/>
            <a:r>
              <a:rPr lang="en-GB" altLang="en-US" sz="2400" b="1" i="0" dirty="0">
                <a:solidFill>
                  <a:srgbClr val="FF66FF"/>
                </a:solidFill>
                <a:latin typeface="Calibri" panose="020F0502020204030204" pitchFamily="34" charset="0"/>
              </a:rPr>
              <a:t>Causes of high CO</a:t>
            </a:r>
            <a:r>
              <a:rPr lang="en-GB" altLang="en-US" sz="2400" b="1" i="0" dirty="0" smtClean="0">
                <a:solidFill>
                  <a:srgbClr val="FF66FF"/>
                </a:solidFill>
                <a:latin typeface="Calibri" panose="020F0502020204030204" pitchFamily="34" charset="0"/>
              </a:rPr>
              <a:t>:</a:t>
            </a:r>
            <a:endParaRPr lang="en-GB" altLang="en-US" sz="2400" b="1" i="0" dirty="0">
              <a:solidFill>
                <a:srgbClr val="FF66FF"/>
              </a:solidFill>
              <a:latin typeface="Calibri" panose="020F0502020204030204" pitchFamily="34" charset="0"/>
            </a:endParaRPr>
          </a:p>
          <a:p>
            <a:pPr marL="1257300" lvl="2" indent="-342900">
              <a:buFont typeface="Wingdings" pitchFamily="2" charset="2"/>
              <a:buChar char="q"/>
            </a:pPr>
            <a:r>
              <a:rPr lang="en-GB" altLang="en-US" sz="2400" b="1" i="0" dirty="0" smtClean="0">
                <a:solidFill>
                  <a:srgbClr val="FF66FF"/>
                </a:solidFill>
                <a:latin typeface="Calibri" panose="020F0502020204030204" pitchFamily="34" charset="0"/>
              </a:rPr>
              <a:t>Hyperthyroidism</a:t>
            </a:r>
            <a:r>
              <a:rPr lang="en-GB" altLang="en-US" sz="2400" b="1" i="0" dirty="0">
                <a:solidFill>
                  <a:srgbClr val="FF66FF"/>
                </a:solidFill>
                <a:latin typeface="Calibri" panose="020F0502020204030204" pitchFamily="34" charset="0"/>
              </a:rPr>
              <a:t>: the increase in the CO is due </a:t>
            </a:r>
            <a:r>
              <a:rPr lang="en-GB" altLang="en-US" sz="2400" b="1" i="0" dirty="0" smtClean="0">
                <a:solidFill>
                  <a:srgbClr val="FF66FF"/>
                </a:solidFill>
                <a:latin typeface="Calibri" panose="020F0502020204030204" pitchFamily="34" charset="0"/>
              </a:rPr>
              <a:t>to the  </a:t>
            </a:r>
            <a:r>
              <a:rPr lang="en-GB" altLang="en-US" sz="2400" b="1" i="0" dirty="0">
                <a:solidFill>
                  <a:srgbClr val="FF66FF"/>
                </a:solidFill>
                <a:latin typeface="Calibri" panose="020F0502020204030204" pitchFamily="34" charset="0"/>
              </a:rPr>
              <a:t>high </a:t>
            </a:r>
            <a:r>
              <a:rPr lang="en-GB" altLang="en-US" sz="2400" b="1" i="0" dirty="0" smtClean="0">
                <a:solidFill>
                  <a:srgbClr val="FF66FF"/>
                </a:solidFill>
                <a:latin typeface="Calibri" panose="020F0502020204030204" pitchFamily="34" charset="0"/>
              </a:rPr>
              <a:t>      metabolic </a:t>
            </a:r>
            <a:r>
              <a:rPr lang="en-GB" altLang="en-US" sz="2400" b="1" i="0" dirty="0">
                <a:solidFill>
                  <a:srgbClr val="FF66FF"/>
                </a:solidFill>
                <a:latin typeface="Calibri" panose="020F0502020204030204" pitchFamily="34" charset="0"/>
              </a:rPr>
              <a:t>rate </a:t>
            </a:r>
            <a:r>
              <a:rPr lang="en-GB" altLang="en-US" sz="2400" b="1" i="0" dirty="0">
                <a:solidFill>
                  <a:srgbClr val="FF66FF"/>
                </a:solidFill>
                <a:latin typeface="Calibri" panose="020F0502020204030204" pitchFamily="34" charset="0"/>
                <a:sym typeface="Symbol" panose="05050102010706020507" pitchFamily="18" charset="2"/>
              </a:rPr>
              <a:t></a:t>
            </a:r>
            <a:r>
              <a:rPr lang="en-GB" altLang="en-US" sz="2400" b="1" i="0" dirty="0">
                <a:solidFill>
                  <a:srgbClr val="FF66FF"/>
                </a:solidFill>
                <a:latin typeface="Calibri" panose="020F0502020204030204" pitchFamily="34" charset="0"/>
              </a:rPr>
              <a:t> vasodilatation </a:t>
            </a:r>
            <a:r>
              <a:rPr lang="en-GB" altLang="en-US" sz="2400" b="1" i="0" dirty="0">
                <a:solidFill>
                  <a:srgbClr val="FF66FF"/>
                </a:solidFill>
                <a:latin typeface="Calibri" panose="020F0502020204030204" pitchFamily="34" charset="0"/>
                <a:sym typeface="Symbol" panose="05050102010706020507" pitchFamily="18" charset="2"/>
              </a:rPr>
              <a:t></a:t>
            </a:r>
            <a:r>
              <a:rPr lang="en-GB" altLang="en-US" sz="2400" b="1" i="0" dirty="0">
                <a:solidFill>
                  <a:srgbClr val="FF66FF"/>
                </a:solidFill>
                <a:latin typeface="Calibri" panose="020F0502020204030204" pitchFamily="34" charset="0"/>
              </a:rPr>
              <a:t> CO to </a:t>
            </a:r>
            <a:r>
              <a:rPr lang="en-GB" altLang="en-US" sz="2400" b="1" i="0" dirty="0" smtClean="0">
                <a:solidFill>
                  <a:srgbClr val="FF66FF"/>
                </a:solidFill>
                <a:latin typeface="Calibri" panose="020F0502020204030204" pitchFamily="34" charset="0"/>
              </a:rPr>
              <a:t>50</a:t>
            </a:r>
            <a:r>
              <a:rPr lang="en-GB" altLang="en-US" sz="2400" b="1" i="0" dirty="0">
                <a:solidFill>
                  <a:srgbClr val="FF66FF"/>
                </a:solidFill>
                <a:latin typeface="Calibri" panose="020F0502020204030204" pitchFamily="34" charset="0"/>
              </a:rPr>
              <a:t>%+ of control. </a:t>
            </a:r>
          </a:p>
          <a:p>
            <a:pPr marL="1257300" lvl="2" indent="-342900">
              <a:buFont typeface="Wingdings" pitchFamily="2" charset="2"/>
              <a:buChar char="q"/>
            </a:pPr>
            <a:r>
              <a:rPr lang="en-GB" altLang="en-US" sz="2400" b="1" i="0" dirty="0" smtClean="0">
                <a:solidFill>
                  <a:srgbClr val="FF66FF"/>
                </a:solidFill>
                <a:latin typeface="Calibri" panose="020F0502020204030204" pitchFamily="34" charset="0"/>
              </a:rPr>
              <a:t>AV </a:t>
            </a:r>
            <a:r>
              <a:rPr lang="en-GB" altLang="en-US" sz="2400" b="1" i="0" dirty="0">
                <a:solidFill>
                  <a:srgbClr val="FF66FF"/>
                </a:solidFill>
                <a:latin typeface="Calibri" panose="020F0502020204030204" pitchFamily="34" charset="0"/>
              </a:rPr>
              <a:t>fistulas.</a:t>
            </a:r>
          </a:p>
          <a:p>
            <a:pPr marL="1257300" lvl="2" indent="-342900">
              <a:buFont typeface="Wingdings" pitchFamily="2" charset="2"/>
              <a:buChar char="q"/>
            </a:pPr>
            <a:r>
              <a:rPr lang="en-GB" altLang="en-US" sz="2400" b="1" i="0" dirty="0" smtClean="0">
                <a:solidFill>
                  <a:srgbClr val="FF66FF"/>
                </a:solidFill>
                <a:latin typeface="Calibri" panose="020F0502020204030204" pitchFamily="34" charset="0"/>
              </a:rPr>
              <a:t>Fever</a:t>
            </a:r>
            <a:r>
              <a:rPr lang="en-GB" altLang="en-US" sz="2400" b="1" i="0" dirty="0">
                <a:solidFill>
                  <a:srgbClr val="FF66FF"/>
                </a:solidFill>
                <a:latin typeface="Calibri" panose="020F0502020204030204" pitchFamily="34" charset="0"/>
              </a:rPr>
              <a:t>.</a:t>
            </a:r>
          </a:p>
          <a:p>
            <a:pPr marL="1257300" lvl="2" indent="-342900">
              <a:buFont typeface="Wingdings" pitchFamily="2" charset="2"/>
              <a:buChar char="q"/>
            </a:pPr>
            <a:r>
              <a:rPr lang="en-GB" altLang="en-US" sz="2400" b="1" i="0" dirty="0" smtClean="0">
                <a:solidFill>
                  <a:srgbClr val="FF66FF"/>
                </a:solidFill>
                <a:latin typeface="Calibri" panose="020F0502020204030204" pitchFamily="34" charset="0"/>
              </a:rPr>
              <a:t>Anaemia.</a:t>
            </a:r>
          </a:p>
          <a:p>
            <a:pPr marL="1257300" lvl="2" indent="-342900">
              <a:buFont typeface="Wingdings" pitchFamily="2" charset="2"/>
              <a:buChar char="q"/>
            </a:pPr>
            <a:r>
              <a:rPr lang="en-GB" altLang="en-US" sz="2400" b="1" i="0" dirty="0" smtClean="0">
                <a:solidFill>
                  <a:srgbClr val="FF66FF"/>
                </a:solidFill>
                <a:latin typeface="Calibri" panose="020F0502020204030204" pitchFamily="34" charset="0"/>
              </a:rPr>
              <a:t>Anxiety. </a:t>
            </a:r>
            <a:endParaRPr lang="en-US" altLang="en-US" sz="2400" b="1" i="0" dirty="0">
              <a:solidFill>
                <a:srgbClr val="FF66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2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38100" y="1389995"/>
            <a:ext cx="4343400" cy="4493538"/>
          </a:xfrm>
          <a:prstGeom prst="rect">
            <a:avLst/>
          </a:prstGeom>
          <a:noFill/>
          <a:ln w="9525">
            <a:noFill/>
            <a:miter lim="800000"/>
            <a:headEnd/>
            <a:tailEnd/>
          </a:ln>
          <a:effectLst/>
        </p:spPr>
        <p:txBody>
          <a:bodyPr wrap="square">
            <a:spAutoFit/>
          </a:bodyPr>
          <a:lstStyle/>
          <a:p>
            <a:pPr marL="45720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2-Dimensional Echocardiography </a:t>
            </a:r>
          </a:p>
          <a:p>
            <a:pPr marL="457200" indent="-457200" eaLnBrk="1" fontAlgn="auto" hangingPunct="1">
              <a:spcAft>
                <a:spcPts val="0"/>
              </a:spcAft>
              <a:buFont typeface="Wingdings" pitchFamily="2" charset="2"/>
              <a:buChar char="q"/>
              <a:defRPr/>
            </a:pPr>
            <a:endParaRPr lang="en-US" sz="2600" b="1" i="0" dirty="0" smtClean="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Records real-time changes in ventricular dimensions during systole and diastole. It thus computes stroke volume, which when multiplied by heart rate, gives the cardiac output. </a:t>
            </a:r>
            <a:endParaRPr lang="en-US" sz="2600" b="1" i="0" dirty="0">
              <a:solidFill>
                <a:srgbClr val="00FFFF"/>
              </a:solidFill>
              <a:latin typeface="Calibri" pitchFamily="34" charset="0"/>
              <a:cs typeface="Calibri" pitchFamily="34" charset="0"/>
            </a:endParaRPr>
          </a:p>
        </p:txBody>
      </p:sp>
      <p:sp>
        <p:nvSpPr>
          <p:cNvPr id="4" name="Rectangle 2"/>
          <p:cNvSpPr>
            <a:spLocks noChangeArrowheads="1"/>
          </p:cNvSpPr>
          <p:nvPr/>
        </p:nvSpPr>
        <p:spPr bwMode="auto">
          <a:xfrm>
            <a:off x="0" y="76200"/>
            <a:ext cx="10287000" cy="1143000"/>
          </a:xfrm>
          <a:prstGeom prst="rect">
            <a:avLst/>
          </a:prstGeom>
          <a:noFill/>
          <a:ln w="9525">
            <a:noFill/>
            <a:miter lim="800000"/>
            <a:headEnd/>
            <a:tailEnd/>
          </a:ln>
          <a:effectLst/>
        </p:spPr>
        <p:txBody>
          <a:bodyPr anchor="ctr"/>
          <a:lstStyle/>
          <a:p>
            <a:pPr algn="ctr">
              <a:defRPr/>
            </a:pPr>
            <a:r>
              <a:rPr lang="en-GB" sz="4000" b="1" i="0" dirty="0" smtClean="0">
                <a:solidFill>
                  <a:schemeClr val="tx2"/>
                </a:solidFill>
                <a:latin typeface="Calibri" panose="020F0502020204030204" pitchFamily="34" charset="0"/>
              </a:rPr>
              <a:t>Measurement of cardiac output</a:t>
            </a:r>
          </a:p>
          <a:p>
            <a:pPr algn="ctr">
              <a:defRPr/>
            </a:pPr>
            <a:r>
              <a:rPr lang="en-GB" sz="4000" b="1" i="0" dirty="0" smtClean="0">
                <a:solidFill>
                  <a:schemeClr val="tx2"/>
                </a:solidFill>
                <a:latin typeface="Calibri" panose="020F0502020204030204" pitchFamily="34" charset="0"/>
              </a:rPr>
              <a:t>2-dimensional echocardiography</a:t>
            </a:r>
            <a:endParaRPr lang="en-GB" sz="4000" i="0" dirty="0">
              <a:solidFill>
                <a:schemeClr val="tx2"/>
              </a:solidFill>
              <a:latin typeface="Calibri" panose="020F0502020204030204" pitchFamily="34" charset="0"/>
            </a:endParaRPr>
          </a:p>
        </p:txBody>
      </p:sp>
      <p:pic>
        <p:nvPicPr>
          <p:cNvPr id="5" name="Picture 5" descr="http://pic.punjab.gov.pk/sites/pic.pitb.gov.pk/files/GR8A5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1447800"/>
            <a:ext cx="4964112" cy="331152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672" y="4924425"/>
            <a:ext cx="2714625" cy="1781175"/>
          </a:xfrm>
          <a:prstGeom prst="rect">
            <a:avLst/>
          </a:prstGeom>
          <a:scene3d>
            <a:camera prst="orthographicFront"/>
            <a:lightRig rig="threePt" dir="t"/>
          </a:scene3d>
          <a:sp3d>
            <a:bevelT/>
            <a:bevelB/>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9100" y="4972050"/>
            <a:ext cx="2838450" cy="173355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938060465"/>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90500" y="76200"/>
            <a:ext cx="5823239" cy="914400"/>
          </a:xfrm>
          <a:prstGeom prst="rect">
            <a:avLst/>
          </a:prstGeom>
          <a:noFill/>
          <a:ln w="9525">
            <a:noFill/>
            <a:miter lim="800000"/>
            <a:headEnd/>
            <a:tailEnd/>
          </a:ln>
          <a:effectLst/>
        </p:spPr>
        <p:txBody>
          <a:bodyPr anchor="ctr"/>
          <a:lstStyle/>
          <a:p>
            <a:pPr algn="ctr">
              <a:defRPr/>
            </a:pPr>
            <a:r>
              <a:rPr lang="en-GB" sz="3200" b="1" i="0" dirty="0" smtClean="0">
                <a:solidFill>
                  <a:schemeClr val="tx2"/>
                </a:solidFill>
                <a:latin typeface="Calibri" panose="020F0502020204030204" pitchFamily="34" charset="0"/>
              </a:rPr>
              <a:t>Measurement of cardiac output</a:t>
            </a:r>
          </a:p>
          <a:p>
            <a:pPr algn="ctr">
              <a:defRPr/>
            </a:pPr>
            <a:r>
              <a:rPr lang="en-GB" sz="3200" b="1" i="0" dirty="0" smtClean="0">
                <a:solidFill>
                  <a:schemeClr val="tx2"/>
                </a:solidFill>
                <a:latin typeface="Calibri" panose="020F0502020204030204" pitchFamily="34" charset="0"/>
              </a:rPr>
              <a:t>Fick’s principle</a:t>
            </a:r>
            <a:endParaRPr lang="en-GB" sz="3200" i="0" dirty="0">
              <a:solidFill>
                <a:schemeClr val="tx2"/>
              </a:solidFill>
              <a:latin typeface="Calibri" panose="020F0502020204030204" pitchFamily="34" charset="0"/>
            </a:endParaRPr>
          </a:p>
        </p:txBody>
      </p:sp>
      <p:pic>
        <p:nvPicPr>
          <p:cNvPr id="5" name="Content Placeholder 7" descr="figure_13.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 y="1052946"/>
            <a:ext cx="5410200" cy="4365346"/>
          </a:xfrm>
          <a:prstGeom prst="rect">
            <a:avLst/>
          </a:prstGeom>
          <a:scene3d>
            <a:camera prst="orthographicFront"/>
            <a:lightRig rig="threePt" dir="t"/>
          </a:scene3d>
          <a:sp3d>
            <a:bevelT/>
            <a:bevelB/>
          </a:sp3d>
        </p:spPr>
      </p:pic>
      <p:pic>
        <p:nvPicPr>
          <p:cNvPr id="13314" name="Picture 2" descr="Image result for photos for F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61" y="5638800"/>
            <a:ext cx="864524" cy="1130531"/>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5448300" y="693777"/>
            <a:ext cx="4800601" cy="4939814"/>
          </a:xfrm>
          <a:prstGeom prst="rect">
            <a:avLst/>
          </a:prstGeom>
          <a:noFill/>
          <a:ln w="9525">
            <a:noFill/>
            <a:miter lim="800000"/>
            <a:headEnd/>
            <a:tailEnd/>
          </a:ln>
          <a:effectLst/>
        </p:spPr>
        <p:txBody>
          <a:bodyPr wrap="square">
            <a:spAutoFit/>
          </a:bodyPr>
          <a:lstStyle/>
          <a:p>
            <a:pPr marL="457200" indent="-457200" eaLnBrk="1" fontAlgn="auto" hangingPunct="1">
              <a:spcAft>
                <a:spcPts val="0"/>
              </a:spcAft>
              <a:buFont typeface="Wingdings" pitchFamily="2" charset="2"/>
              <a:buChar char="q"/>
              <a:defRPr/>
            </a:pPr>
            <a:r>
              <a:rPr lang="en-US" sz="1750" b="1" i="0" dirty="0" smtClean="0">
                <a:solidFill>
                  <a:srgbClr val="00FFFF"/>
                </a:solidFill>
                <a:latin typeface="Calibri" pitchFamily="34" charset="0"/>
                <a:cs typeface="Calibri" pitchFamily="34" charset="0"/>
              </a:rPr>
              <a:t>Fick’s principle assumes that the amount of oxygen </a:t>
            </a:r>
            <a:r>
              <a:rPr lang="en-US" sz="1750" b="1" i="0" dirty="0">
                <a:solidFill>
                  <a:srgbClr val="00FFFF"/>
                </a:solidFill>
                <a:latin typeface="Calibri" pitchFamily="34" charset="0"/>
                <a:cs typeface="Calibri" pitchFamily="34" charset="0"/>
              </a:rPr>
              <a:t>consumed by </a:t>
            </a:r>
            <a:r>
              <a:rPr lang="en-US" sz="1750" b="1" i="0" dirty="0" smtClean="0">
                <a:solidFill>
                  <a:srgbClr val="00FFFF"/>
                </a:solidFill>
                <a:latin typeface="Calibri" pitchFamily="34" charset="0"/>
                <a:cs typeface="Calibri" pitchFamily="34" charset="0"/>
              </a:rPr>
              <a:t>an organ = </a:t>
            </a:r>
            <a:r>
              <a:rPr lang="en-US" sz="1750" b="1" i="0" dirty="0" smtClean="0">
                <a:solidFill>
                  <a:srgbClr val="FF0066"/>
                </a:solidFill>
                <a:latin typeface="Calibri" pitchFamily="34" charset="0"/>
                <a:cs typeface="Calibri" pitchFamily="34" charset="0"/>
              </a:rPr>
              <a:t>the amount of oxygen delivered to that organ by the arterial blood</a:t>
            </a:r>
            <a:r>
              <a:rPr lang="en-US" sz="1750" b="1" i="0" dirty="0" smtClean="0">
                <a:solidFill>
                  <a:srgbClr val="00FFFF"/>
                </a:solidFill>
                <a:latin typeface="Calibri" pitchFamily="34" charset="0"/>
                <a:cs typeface="Calibri" pitchFamily="34" charset="0"/>
              </a:rPr>
              <a:t>  </a:t>
            </a:r>
            <a:r>
              <a:rPr lang="en-US" sz="1750" b="1" i="0" u="sng" dirty="0" smtClean="0">
                <a:solidFill>
                  <a:schemeClr val="tx2"/>
                </a:solidFill>
                <a:latin typeface="Calibri" pitchFamily="34" charset="0"/>
                <a:cs typeface="Calibri" pitchFamily="34" charset="0"/>
              </a:rPr>
              <a:t>minus </a:t>
            </a:r>
            <a:r>
              <a:rPr lang="en-US" sz="1750" b="1" i="0" dirty="0" smtClean="0">
                <a:solidFill>
                  <a:srgbClr val="0070C0"/>
                </a:solidFill>
                <a:latin typeface="Calibri" pitchFamily="34" charset="0"/>
                <a:cs typeface="Calibri" pitchFamily="34" charset="0"/>
              </a:rPr>
              <a:t>the</a:t>
            </a:r>
            <a:r>
              <a:rPr lang="en-US" sz="1750" b="1" i="0" dirty="0" smtClean="0">
                <a:solidFill>
                  <a:schemeClr val="tx2"/>
                </a:solidFill>
                <a:latin typeface="Calibri" pitchFamily="34" charset="0"/>
                <a:cs typeface="Calibri" pitchFamily="34" charset="0"/>
              </a:rPr>
              <a:t> </a:t>
            </a:r>
            <a:r>
              <a:rPr lang="en-US" sz="1750" b="1" i="0" dirty="0" smtClean="0">
                <a:solidFill>
                  <a:schemeClr val="bg1">
                    <a:lumMod val="75000"/>
                  </a:schemeClr>
                </a:solidFill>
                <a:latin typeface="Calibri" pitchFamily="34" charset="0"/>
                <a:cs typeface="Calibri" pitchFamily="34" charset="0"/>
              </a:rPr>
              <a:t>amount of oxygen  left in the venous blood of the organ.  </a:t>
            </a:r>
          </a:p>
          <a:p>
            <a:pPr marL="457200" indent="-457200" eaLnBrk="1" fontAlgn="auto" hangingPunct="1">
              <a:spcAft>
                <a:spcPts val="0"/>
              </a:spcAft>
              <a:buFont typeface="Wingdings" pitchFamily="2" charset="2"/>
              <a:buChar char="q"/>
              <a:defRPr/>
            </a:pPr>
            <a:endParaRPr lang="en-US" sz="1750" b="1" i="0" dirty="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r>
              <a:rPr lang="en-US" sz="1750" b="1" i="0" dirty="0" smtClean="0">
                <a:solidFill>
                  <a:srgbClr val="FF0066"/>
                </a:solidFill>
                <a:latin typeface="Calibri" pitchFamily="34" charset="0"/>
                <a:cs typeface="Calibri" pitchFamily="34" charset="0"/>
              </a:rPr>
              <a:t>Amount of oxygen delivered by the arterial blood = </a:t>
            </a:r>
            <a:r>
              <a:rPr lang="en-US" sz="1750" b="1" i="0" dirty="0" smtClean="0">
                <a:solidFill>
                  <a:srgbClr val="FF0000"/>
                </a:solidFill>
                <a:latin typeface="Calibri" pitchFamily="34" charset="0"/>
                <a:cs typeface="Calibri" pitchFamily="34" charset="0"/>
              </a:rPr>
              <a:t>aO</a:t>
            </a:r>
            <a:r>
              <a:rPr lang="en-US" sz="1750" b="1" i="0" baseline="-25000" dirty="0" smtClean="0">
                <a:solidFill>
                  <a:srgbClr val="FF0000"/>
                </a:solidFill>
                <a:latin typeface="Calibri" pitchFamily="34" charset="0"/>
                <a:cs typeface="Calibri" pitchFamily="34" charset="0"/>
              </a:rPr>
              <a:t>2</a:t>
            </a:r>
            <a:r>
              <a:rPr lang="en-US" sz="1750" b="1" i="0" baseline="-25000" dirty="0" smtClean="0">
                <a:solidFill>
                  <a:srgbClr val="00FFFF"/>
                </a:solidFill>
                <a:latin typeface="Calibri" pitchFamily="34" charset="0"/>
                <a:cs typeface="Calibri" pitchFamily="34" charset="0"/>
              </a:rPr>
              <a:t> </a:t>
            </a:r>
            <a:r>
              <a:rPr lang="en-US" sz="1750" b="1" i="0" dirty="0" smtClean="0">
                <a:solidFill>
                  <a:srgbClr val="00FFFF"/>
                </a:solidFill>
                <a:latin typeface="Calibri" pitchFamily="34" charset="0"/>
                <a:cs typeface="Calibri" pitchFamily="34" charset="0"/>
              </a:rPr>
              <a:t>. Blood flow through the organ (Q).</a:t>
            </a:r>
          </a:p>
          <a:p>
            <a:pPr marL="457200" indent="-457200" eaLnBrk="1" fontAlgn="auto" hangingPunct="1">
              <a:spcAft>
                <a:spcPts val="0"/>
              </a:spcAft>
              <a:buFont typeface="Wingdings" pitchFamily="2" charset="2"/>
              <a:buChar char="q"/>
              <a:defRPr/>
            </a:pPr>
            <a:endParaRPr lang="en-US" sz="1750" b="1" i="0" dirty="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r>
              <a:rPr lang="en-US" sz="1750" b="1" i="0" dirty="0">
                <a:solidFill>
                  <a:srgbClr val="00FFFF"/>
                </a:solidFill>
                <a:latin typeface="Calibri" pitchFamily="34" charset="0"/>
                <a:cs typeface="Calibri" pitchFamily="34" charset="0"/>
              </a:rPr>
              <a:t>Amount of oxygen </a:t>
            </a:r>
            <a:r>
              <a:rPr lang="en-US" sz="1750" b="1" i="0" dirty="0" smtClean="0">
                <a:solidFill>
                  <a:srgbClr val="00FFFF"/>
                </a:solidFill>
                <a:latin typeface="Calibri" pitchFamily="34" charset="0"/>
                <a:cs typeface="Calibri" pitchFamily="34" charset="0"/>
              </a:rPr>
              <a:t>left in the venous blood </a:t>
            </a:r>
            <a:r>
              <a:rPr lang="en-US" sz="1750" b="1" i="0" dirty="0">
                <a:solidFill>
                  <a:srgbClr val="00FFFF"/>
                </a:solidFill>
                <a:latin typeface="Calibri" pitchFamily="34" charset="0"/>
                <a:cs typeface="Calibri" pitchFamily="34" charset="0"/>
              </a:rPr>
              <a:t>= </a:t>
            </a:r>
            <a:r>
              <a:rPr lang="en-US" sz="1750" b="1" i="0" dirty="0" smtClean="0">
                <a:solidFill>
                  <a:srgbClr val="0070C0"/>
                </a:solidFill>
                <a:latin typeface="Calibri" pitchFamily="34" charset="0"/>
                <a:cs typeface="Calibri" pitchFamily="34" charset="0"/>
              </a:rPr>
              <a:t>vO</a:t>
            </a:r>
            <a:r>
              <a:rPr lang="en-US" sz="1750" b="1" i="0" baseline="-25000" dirty="0" smtClean="0">
                <a:solidFill>
                  <a:srgbClr val="0070C0"/>
                </a:solidFill>
                <a:latin typeface="Calibri" pitchFamily="34" charset="0"/>
                <a:cs typeface="Calibri" pitchFamily="34" charset="0"/>
              </a:rPr>
              <a:t>2</a:t>
            </a:r>
            <a:r>
              <a:rPr lang="en-US" sz="1750" b="1" i="0" baseline="-25000" dirty="0" smtClean="0">
                <a:solidFill>
                  <a:srgbClr val="00FFFF"/>
                </a:solidFill>
                <a:latin typeface="Calibri" pitchFamily="34" charset="0"/>
                <a:cs typeface="Calibri" pitchFamily="34" charset="0"/>
              </a:rPr>
              <a:t> </a:t>
            </a:r>
            <a:r>
              <a:rPr lang="en-US" sz="1750" b="1" i="0" dirty="0">
                <a:solidFill>
                  <a:srgbClr val="00FFFF"/>
                </a:solidFill>
                <a:latin typeface="Calibri" pitchFamily="34" charset="0"/>
                <a:cs typeface="Calibri" pitchFamily="34" charset="0"/>
              </a:rPr>
              <a:t>. </a:t>
            </a:r>
            <a:r>
              <a:rPr lang="en-US" sz="1750" b="1" i="0" dirty="0" smtClean="0">
                <a:solidFill>
                  <a:srgbClr val="00FFFF"/>
                </a:solidFill>
                <a:latin typeface="Calibri" pitchFamily="34" charset="0"/>
                <a:cs typeface="Calibri" pitchFamily="34" charset="0"/>
              </a:rPr>
              <a:t>Q.</a:t>
            </a:r>
          </a:p>
          <a:p>
            <a:pPr eaLnBrk="1" fontAlgn="auto" hangingPunct="1">
              <a:spcAft>
                <a:spcPts val="0"/>
              </a:spcAft>
              <a:defRPr/>
            </a:pPr>
            <a:endParaRPr lang="en-US" sz="1750" b="1" i="0" dirty="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r>
              <a:rPr lang="en-US" sz="1750" b="1" i="0" dirty="0" smtClean="0">
                <a:solidFill>
                  <a:srgbClr val="FFFF00"/>
                </a:solidFill>
                <a:latin typeface="Calibri" pitchFamily="34" charset="0"/>
                <a:cs typeface="Calibri" pitchFamily="34" charset="0"/>
              </a:rPr>
              <a:t>The </a:t>
            </a:r>
            <a:r>
              <a:rPr lang="en-US" sz="1750" b="1" i="0" dirty="0">
                <a:solidFill>
                  <a:srgbClr val="FFFF00"/>
                </a:solidFill>
                <a:latin typeface="Calibri" pitchFamily="34" charset="0"/>
                <a:cs typeface="Calibri" pitchFamily="34" charset="0"/>
              </a:rPr>
              <a:t>amount of oxygen consumed by </a:t>
            </a:r>
            <a:r>
              <a:rPr lang="en-US" sz="1750" b="1" i="0" dirty="0" smtClean="0">
                <a:solidFill>
                  <a:srgbClr val="FFFF00"/>
                </a:solidFill>
                <a:latin typeface="Calibri" pitchFamily="34" charset="0"/>
                <a:cs typeface="Calibri" pitchFamily="34" charset="0"/>
              </a:rPr>
              <a:t>the </a:t>
            </a:r>
            <a:r>
              <a:rPr lang="en-US" sz="1750" b="1" i="0" dirty="0">
                <a:solidFill>
                  <a:srgbClr val="FFFF00"/>
                </a:solidFill>
                <a:latin typeface="Calibri" pitchFamily="34" charset="0"/>
                <a:cs typeface="Calibri" pitchFamily="34" charset="0"/>
              </a:rPr>
              <a:t>organ </a:t>
            </a:r>
            <a:r>
              <a:rPr lang="en-US" sz="1750" b="1" i="0" dirty="0" smtClean="0">
                <a:solidFill>
                  <a:srgbClr val="FFFF00"/>
                </a:solidFill>
                <a:latin typeface="Calibri" pitchFamily="34" charset="0"/>
                <a:cs typeface="Calibri" pitchFamily="34" charset="0"/>
              </a:rPr>
              <a:t>= </a:t>
            </a:r>
            <a:r>
              <a:rPr lang="en-US" sz="1750" b="1" i="0" dirty="0" smtClean="0">
                <a:solidFill>
                  <a:srgbClr val="FF0066"/>
                </a:solidFill>
                <a:latin typeface="Calibri" pitchFamily="34" charset="0"/>
                <a:cs typeface="Calibri" pitchFamily="34" charset="0"/>
              </a:rPr>
              <a:t>(aO</a:t>
            </a:r>
            <a:r>
              <a:rPr lang="en-US" sz="1750" b="1" i="0" baseline="-25000" dirty="0" smtClean="0">
                <a:solidFill>
                  <a:srgbClr val="FF0066"/>
                </a:solidFill>
                <a:latin typeface="Calibri" pitchFamily="34" charset="0"/>
                <a:cs typeface="Calibri" pitchFamily="34" charset="0"/>
              </a:rPr>
              <a:t>2 </a:t>
            </a:r>
            <a:r>
              <a:rPr lang="en-US" sz="1750" b="1" i="0" dirty="0" smtClean="0">
                <a:solidFill>
                  <a:srgbClr val="FF0066"/>
                </a:solidFill>
                <a:latin typeface="Calibri" pitchFamily="34" charset="0"/>
                <a:cs typeface="Calibri" pitchFamily="34" charset="0"/>
              </a:rPr>
              <a:t>. Q) - </a:t>
            </a:r>
            <a:r>
              <a:rPr lang="en-US" sz="1750" b="1" i="0" dirty="0" smtClean="0">
                <a:solidFill>
                  <a:srgbClr val="0070C0"/>
                </a:solidFill>
                <a:latin typeface="Calibri" pitchFamily="34" charset="0"/>
                <a:cs typeface="Calibri" pitchFamily="34" charset="0"/>
              </a:rPr>
              <a:t>(vO</a:t>
            </a:r>
            <a:r>
              <a:rPr lang="en-US" sz="1750" b="1" i="0" baseline="-25000" dirty="0" smtClean="0">
                <a:solidFill>
                  <a:srgbClr val="0070C0"/>
                </a:solidFill>
                <a:latin typeface="Calibri" pitchFamily="34" charset="0"/>
                <a:cs typeface="Calibri" pitchFamily="34" charset="0"/>
              </a:rPr>
              <a:t>2 </a:t>
            </a:r>
            <a:r>
              <a:rPr lang="en-US" sz="1750" b="1" i="0" dirty="0">
                <a:solidFill>
                  <a:srgbClr val="0070C0"/>
                </a:solidFill>
                <a:latin typeface="Calibri" pitchFamily="34" charset="0"/>
                <a:cs typeface="Calibri" pitchFamily="34" charset="0"/>
              </a:rPr>
              <a:t>. Q</a:t>
            </a:r>
            <a:r>
              <a:rPr lang="en-US" sz="1750" b="1" i="0" dirty="0" smtClean="0">
                <a:solidFill>
                  <a:srgbClr val="0070C0"/>
                </a:solidFill>
                <a:latin typeface="Calibri" pitchFamily="34" charset="0"/>
                <a:cs typeface="Calibri" pitchFamily="34" charset="0"/>
              </a:rPr>
              <a:t>) </a:t>
            </a:r>
            <a:r>
              <a:rPr lang="en-US" sz="1750" b="1" i="0" dirty="0" smtClean="0">
                <a:solidFill>
                  <a:srgbClr val="00FF00"/>
                </a:solidFill>
                <a:latin typeface="Calibri" pitchFamily="34" charset="0"/>
                <a:cs typeface="Calibri" pitchFamily="34" charset="0"/>
              </a:rPr>
              <a:t>=</a:t>
            </a:r>
            <a:r>
              <a:rPr lang="en-US" sz="1750" b="1" i="0" dirty="0" smtClean="0">
                <a:solidFill>
                  <a:srgbClr val="0070C0"/>
                </a:solidFill>
                <a:latin typeface="Calibri" pitchFamily="34" charset="0"/>
                <a:cs typeface="Calibri" pitchFamily="34" charset="0"/>
              </a:rPr>
              <a:t> </a:t>
            </a:r>
            <a:r>
              <a:rPr lang="en-US" sz="1750" b="1" i="0" dirty="0" smtClean="0">
                <a:solidFill>
                  <a:srgbClr val="00FF00"/>
                </a:solidFill>
                <a:latin typeface="Calibri" pitchFamily="34" charset="0"/>
                <a:cs typeface="Calibri" pitchFamily="34" charset="0"/>
              </a:rPr>
              <a:t>Q (aO</a:t>
            </a:r>
            <a:r>
              <a:rPr lang="en-US" sz="1750" b="1" i="0" baseline="-25000" dirty="0" smtClean="0">
                <a:solidFill>
                  <a:srgbClr val="00FF00"/>
                </a:solidFill>
                <a:latin typeface="Calibri" pitchFamily="34" charset="0"/>
                <a:cs typeface="Calibri" pitchFamily="34" charset="0"/>
              </a:rPr>
              <a:t>2 </a:t>
            </a:r>
            <a:r>
              <a:rPr lang="en-US" sz="1750" b="1" i="0" dirty="0">
                <a:solidFill>
                  <a:srgbClr val="00FF00"/>
                </a:solidFill>
                <a:latin typeface="Calibri" pitchFamily="34" charset="0"/>
                <a:cs typeface="Calibri" pitchFamily="34" charset="0"/>
              </a:rPr>
              <a:t> </a:t>
            </a:r>
            <a:r>
              <a:rPr lang="en-US" sz="1750" b="1" i="0" dirty="0" smtClean="0">
                <a:solidFill>
                  <a:srgbClr val="00FF00"/>
                </a:solidFill>
                <a:latin typeface="Calibri" pitchFamily="34" charset="0"/>
                <a:cs typeface="Calibri" pitchFamily="34" charset="0"/>
              </a:rPr>
              <a:t>- vO</a:t>
            </a:r>
            <a:r>
              <a:rPr lang="en-US" sz="1750" b="1" i="0" baseline="-25000" dirty="0" smtClean="0">
                <a:solidFill>
                  <a:srgbClr val="00FF00"/>
                </a:solidFill>
                <a:latin typeface="Calibri" pitchFamily="34" charset="0"/>
                <a:cs typeface="Calibri" pitchFamily="34" charset="0"/>
              </a:rPr>
              <a:t>2</a:t>
            </a:r>
            <a:r>
              <a:rPr lang="en-US" sz="1750" b="1" i="0" dirty="0" smtClean="0">
                <a:solidFill>
                  <a:srgbClr val="00FF00"/>
                </a:solidFill>
                <a:latin typeface="Calibri" pitchFamily="34" charset="0"/>
                <a:cs typeface="Calibri" pitchFamily="34" charset="0"/>
              </a:rPr>
              <a:t>).</a:t>
            </a:r>
          </a:p>
          <a:p>
            <a:pPr lvl="1" eaLnBrk="1" fontAlgn="auto" hangingPunct="1">
              <a:spcAft>
                <a:spcPts val="0"/>
              </a:spcAft>
              <a:defRPr/>
            </a:pPr>
            <a:endParaRPr lang="en-US" sz="1750" b="1" i="0" dirty="0">
              <a:solidFill>
                <a:srgbClr val="00FF00"/>
              </a:solidFill>
              <a:latin typeface="Calibri" pitchFamily="34" charset="0"/>
              <a:cs typeface="Calibri" pitchFamily="34" charset="0"/>
            </a:endParaRPr>
          </a:p>
          <a:p>
            <a:pPr marL="285750" indent="-285750" eaLnBrk="1" fontAlgn="auto" hangingPunct="1">
              <a:spcAft>
                <a:spcPts val="0"/>
              </a:spcAft>
              <a:buFont typeface="Wingdings" pitchFamily="2" charset="2"/>
              <a:buChar char="q"/>
              <a:defRPr/>
            </a:pPr>
            <a:r>
              <a:rPr lang="en-US" sz="1750" b="1" i="0" dirty="0" smtClean="0">
                <a:solidFill>
                  <a:srgbClr val="00FF00"/>
                </a:solidFill>
                <a:latin typeface="Calibri" pitchFamily="34" charset="0"/>
                <a:cs typeface="Calibri" pitchFamily="34" charset="0"/>
              </a:rPr>
              <a:t>Thus Q = </a:t>
            </a:r>
            <a:r>
              <a:rPr lang="en-US" sz="1750" b="1" i="0" dirty="0">
                <a:solidFill>
                  <a:srgbClr val="FFFF00"/>
                </a:solidFill>
                <a:latin typeface="Calibri" pitchFamily="34" charset="0"/>
                <a:cs typeface="Calibri" pitchFamily="34" charset="0"/>
              </a:rPr>
              <a:t>The amount of oxygen </a:t>
            </a:r>
            <a:r>
              <a:rPr lang="en-US" sz="1750" b="1" i="0" dirty="0" smtClean="0">
                <a:solidFill>
                  <a:srgbClr val="FFFF00"/>
                </a:solidFill>
                <a:latin typeface="Calibri" pitchFamily="34" charset="0"/>
                <a:cs typeface="Calibri" pitchFamily="34" charset="0"/>
              </a:rPr>
              <a:t>consumed</a:t>
            </a:r>
          </a:p>
          <a:p>
            <a:pPr lvl="1" eaLnBrk="1" fontAlgn="auto" hangingPunct="1">
              <a:spcAft>
                <a:spcPts val="0"/>
              </a:spcAft>
              <a:defRPr/>
            </a:pPr>
            <a:r>
              <a:rPr lang="en-US" sz="1750" b="1" i="0" dirty="0" smtClean="0">
                <a:solidFill>
                  <a:srgbClr val="00FF00"/>
                </a:solidFill>
                <a:latin typeface="Calibri" pitchFamily="34" charset="0"/>
                <a:cs typeface="Calibri" pitchFamily="34" charset="0"/>
              </a:rPr>
              <a:t>		     aO</a:t>
            </a:r>
            <a:r>
              <a:rPr lang="en-US" sz="1750" b="1" i="0" baseline="-25000" dirty="0" smtClean="0">
                <a:solidFill>
                  <a:srgbClr val="00FF00"/>
                </a:solidFill>
                <a:latin typeface="Calibri" pitchFamily="34" charset="0"/>
                <a:cs typeface="Calibri" pitchFamily="34" charset="0"/>
              </a:rPr>
              <a:t>2 </a:t>
            </a:r>
            <a:r>
              <a:rPr lang="en-US" sz="1750" b="1" i="0" dirty="0" smtClean="0">
                <a:solidFill>
                  <a:srgbClr val="00FF00"/>
                </a:solidFill>
                <a:latin typeface="Calibri" pitchFamily="34" charset="0"/>
                <a:cs typeface="Calibri" pitchFamily="34" charset="0"/>
              </a:rPr>
              <a:t> </a:t>
            </a:r>
            <a:r>
              <a:rPr lang="en-US" sz="1750" b="1" i="0" dirty="0">
                <a:solidFill>
                  <a:srgbClr val="00FF00"/>
                </a:solidFill>
                <a:latin typeface="Calibri" pitchFamily="34" charset="0"/>
                <a:cs typeface="Calibri" pitchFamily="34" charset="0"/>
              </a:rPr>
              <a:t>- vO</a:t>
            </a:r>
            <a:r>
              <a:rPr lang="en-US" sz="1750" b="1" i="0" baseline="-25000" dirty="0">
                <a:solidFill>
                  <a:srgbClr val="00FF00"/>
                </a:solidFill>
                <a:latin typeface="Calibri" pitchFamily="34" charset="0"/>
                <a:cs typeface="Calibri" pitchFamily="34" charset="0"/>
              </a:rPr>
              <a:t>2</a:t>
            </a:r>
            <a:endParaRPr lang="en-US" sz="1750" b="1" i="0" dirty="0">
              <a:solidFill>
                <a:srgbClr val="0070C0"/>
              </a:solidFill>
              <a:latin typeface="Calibri" pitchFamily="34" charset="0"/>
              <a:cs typeface="Calibri" pitchFamily="34" charset="0"/>
            </a:endParaRPr>
          </a:p>
        </p:txBody>
      </p:sp>
      <p:cxnSp>
        <p:nvCxnSpPr>
          <p:cNvPr id="3" name="Straight Connector 2"/>
          <p:cNvCxnSpPr/>
          <p:nvPr/>
        </p:nvCxnSpPr>
        <p:spPr bwMode="auto">
          <a:xfrm>
            <a:off x="6743700" y="5257800"/>
            <a:ext cx="2971800" cy="0"/>
          </a:xfrm>
          <a:prstGeom prst="line">
            <a:avLst/>
          </a:prstGeom>
          <a:solidFill>
            <a:schemeClr val="accent1"/>
          </a:solidFill>
          <a:ln w="25400" cap="flat" cmpd="sng" algn="ctr">
            <a:solidFill>
              <a:srgbClr val="FFC000"/>
            </a:solidFill>
            <a:prstDash val="solid"/>
            <a:round/>
            <a:headEnd type="none" w="sm" len="sm"/>
            <a:tailEnd type="none" w="sm" len="sm"/>
          </a:ln>
          <a:effectLst/>
        </p:spPr>
      </p:cxnSp>
    </p:spTree>
    <p:extLst>
      <p:ext uri="{BB962C8B-B14F-4D97-AF65-F5344CB8AC3E}">
        <p14:creationId xmlns:p14="http://schemas.microsoft.com/office/powerpoint/2010/main" val="382486437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40603"/>
            <a:ext cx="10287000" cy="1371600"/>
          </a:xfrm>
          <a:prstGeom prst="rect">
            <a:avLst/>
          </a:prstGeom>
          <a:noFill/>
          <a:ln w="9525">
            <a:noFill/>
            <a:miter lim="800000"/>
            <a:headEnd/>
            <a:tailEnd/>
          </a:ln>
          <a:effectLst/>
        </p:spPr>
        <p:txBody>
          <a:bodyPr anchor="ctr"/>
          <a:lstStyle/>
          <a:p>
            <a:pPr algn="ctr">
              <a:defRPr/>
            </a:pPr>
            <a:r>
              <a:rPr lang="en-GB" sz="4000" b="1" i="0" dirty="0" smtClean="0">
                <a:solidFill>
                  <a:schemeClr val="tx2"/>
                </a:solidFill>
                <a:latin typeface="Calibri" panose="020F0502020204030204" pitchFamily="34" charset="0"/>
              </a:rPr>
              <a:t>Measurement of cardiac output</a:t>
            </a:r>
          </a:p>
          <a:p>
            <a:pPr algn="ctr">
              <a:defRPr/>
            </a:pPr>
            <a:r>
              <a:rPr lang="en-GB" sz="4000" b="1" i="0" dirty="0" smtClean="0">
                <a:solidFill>
                  <a:schemeClr val="tx2"/>
                </a:solidFill>
                <a:latin typeface="Calibri" panose="020F0502020204030204" pitchFamily="34" charset="0"/>
              </a:rPr>
              <a:t>Ultra-fast computer tomography</a:t>
            </a:r>
            <a:endParaRPr lang="en-GB" sz="4000" i="0" dirty="0">
              <a:solidFill>
                <a:schemeClr val="tx2"/>
              </a:solidFill>
              <a:latin typeface="Calibri" panose="020F0502020204030204" pitchFamily="34" charset="0"/>
            </a:endParaRPr>
          </a:p>
        </p:txBody>
      </p:sp>
      <p:sp>
        <p:nvSpPr>
          <p:cNvPr id="8" name="Text Box 2"/>
          <p:cNvSpPr txBox="1">
            <a:spLocks noChangeArrowheads="1"/>
          </p:cNvSpPr>
          <p:nvPr/>
        </p:nvSpPr>
        <p:spPr bwMode="auto">
          <a:xfrm>
            <a:off x="827087" y="5493603"/>
            <a:ext cx="8431213" cy="830997"/>
          </a:xfrm>
          <a:prstGeom prst="rect">
            <a:avLst/>
          </a:prstGeom>
          <a:noFill/>
          <a:ln w="9525">
            <a:noFill/>
            <a:miter lim="800000"/>
            <a:headEnd/>
            <a:tailEnd/>
          </a:ln>
          <a:effectLst/>
        </p:spPr>
        <p:txBody>
          <a:bodyPr wrap="square">
            <a:spAutoFit/>
          </a:bodyPr>
          <a:lstStyle/>
          <a:p>
            <a:r>
              <a:rPr lang="en-US" sz="2400" b="1" i="0" dirty="0">
                <a:solidFill>
                  <a:srgbClr val="00FFFF"/>
                </a:solidFill>
                <a:latin typeface="Calibri" pitchFamily="34" charset="0"/>
                <a:cs typeface="Calibri" pitchFamily="34" charset="0"/>
              </a:rPr>
              <a:t>Can measure changes in ventricular diameter at several depths to estimate changes in ventricular volume.  </a:t>
            </a:r>
          </a:p>
        </p:txBody>
      </p:sp>
      <p:pic>
        <p:nvPicPr>
          <p:cNvPr id="7" name="Content Placeholder 3" descr="figure_13.14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52500" y="2263775"/>
            <a:ext cx="4160838" cy="2994025"/>
          </a:xfrm>
          <a:prstGeom prst="rect">
            <a:avLst/>
          </a:prstGeom>
        </p:spPr>
      </p:pic>
      <p:pic>
        <p:nvPicPr>
          <p:cNvPr id="11" name="Picture 4" descr="figure_13.14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263775"/>
            <a:ext cx="416401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789887"/>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8" name="Rectangle 8"/>
          <p:cNvSpPr>
            <a:spLocks noChangeArrowheads="1"/>
          </p:cNvSpPr>
          <p:nvPr/>
        </p:nvSpPr>
        <p:spPr bwMode="auto">
          <a:xfrm>
            <a:off x="266700" y="1066800"/>
            <a:ext cx="9753600" cy="54864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Char char="n"/>
              <a:defRPr/>
            </a:pPr>
            <a:r>
              <a:rPr lang="en-US" sz="2800" b="1" i="0" dirty="0">
                <a:solidFill>
                  <a:srgbClr val="00FFFF"/>
                </a:solidFill>
                <a:effectLst>
                  <a:outerShdw blurRad="38100" dist="38100" dir="2700000" algn="tl">
                    <a:srgbClr val="000000"/>
                  </a:outerShdw>
                </a:effectLst>
                <a:latin typeface="Calibri" panose="020F0502020204030204" pitchFamily="34" charset="0"/>
              </a:rPr>
              <a:t>Heart failure is defined as the inability of the heart to pump adequate output for the body metabolism needs. </a:t>
            </a:r>
          </a:p>
          <a:p>
            <a:pPr marL="342900" indent="-342900">
              <a:spcBef>
                <a:spcPct val="20000"/>
              </a:spcBef>
              <a:buClr>
                <a:srgbClr val="FFFF00"/>
              </a:buClr>
              <a:buSzPct val="75000"/>
              <a:buFont typeface="Monotype Sorts" pitchFamily="2" charset="2"/>
              <a:buChar char="n"/>
              <a:defRPr/>
            </a:pPr>
            <a:endParaRPr lang="en-US" sz="28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Monotype Sorts" pitchFamily="2" charset="2"/>
              <a:buChar char="n"/>
              <a:defRPr/>
            </a:pPr>
            <a:r>
              <a:rPr lang="en-US" sz="2800" b="1" i="0" dirty="0">
                <a:solidFill>
                  <a:srgbClr val="00FFFF"/>
                </a:solidFill>
                <a:effectLst>
                  <a:outerShdw blurRad="38100" dist="38100" dir="2700000" algn="tl">
                    <a:srgbClr val="000000"/>
                  </a:outerShdw>
                </a:effectLst>
                <a:latin typeface="Calibri" panose="020F0502020204030204" pitchFamily="34" charset="0"/>
              </a:rPr>
              <a:t>Thus, the resting CO may be low, normal or even elevated, despite the presence of heart failure as long as this level is inadequate for body organs’ need of blood and O</a:t>
            </a:r>
            <a:r>
              <a:rPr lang="en-US" sz="2800" b="1" i="0" baseline="-25000" dirty="0">
                <a:solidFill>
                  <a:srgbClr val="00FFFF"/>
                </a:solidFill>
                <a:effectLst>
                  <a:outerShdw blurRad="38100" dist="38100" dir="2700000" algn="tl">
                    <a:srgbClr val="000000"/>
                  </a:outerShdw>
                </a:effectLst>
                <a:latin typeface="Calibri" panose="020F0502020204030204" pitchFamily="34" charset="0"/>
              </a:rPr>
              <a:t>2</a:t>
            </a:r>
            <a:r>
              <a:rPr lang="en-US" sz="2800" b="1" i="0" dirty="0" smtClean="0">
                <a:solidFill>
                  <a:srgbClr val="00FFFF"/>
                </a:solidFill>
                <a:effectLst>
                  <a:outerShdw blurRad="38100" dist="38100" dir="2700000" algn="tl">
                    <a:srgbClr val="000000"/>
                  </a:outerShdw>
                </a:effectLst>
                <a:latin typeface="Calibri" panose="020F0502020204030204" pitchFamily="34" charset="0"/>
              </a:rPr>
              <a:t>.</a:t>
            </a:r>
          </a:p>
          <a:p>
            <a:pPr marL="342900" indent="-342900">
              <a:spcBef>
                <a:spcPct val="20000"/>
              </a:spcBef>
              <a:buClr>
                <a:srgbClr val="FFFF00"/>
              </a:buClr>
              <a:buSzPct val="75000"/>
              <a:buFont typeface="Monotype Sorts" pitchFamily="2" charset="2"/>
              <a:buChar char="n"/>
              <a:defRPr/>
            </a:pPr>
            <a:endParaRPr lang="en-US" sz="2800" b="1" i="0" dirty="0">
              <a:solidFill>
                <a:srgbClr val="00FFFF"/>
              </a:solidFill>
              <a:effectLst>
                <a:outerShdw blurRad="38100" dist="38100" dir="2700000" algn="tl">
                  <a:srgbClr val="000000"/>
                </a:outerShdw>
              </a:effectLst>
              <a:latin typeface="Calibri" panose="020F0502020204030204" pitchFamily="34" charset="0"/>
            </a:endParaRPr>
          </a:p>
          <a:p>
            <a:pPr marL="457200" indent="-457200">
              <a:spcBef>
                <a:spcPts val="1200"/>
              </a:spcBef>
              <a:buClr>
                <a:schemeClr val="tx2"/>
              </a:buClr>
              <a:buSzPct val="75000"/>
              <a:buFont typeface="Wingdings" pitchFamily="2" charset="2"/>
              <a:buChar char="q"/>
              <a:defRPr/>
            </a:pPr>
            <a:r>
              <a:rPr lang="en-US" sz="2800" b="1" i="0" dirty="0">
                <a:latin typeface="Calibri" panose="020F0502020204030204" pitchFamily="34" charset="0"/>
                <a:cs typeface="Arial" charset="0"/>
              </a:rPr>
              <a:t>Manifested mainly by:	</a:t>
            </a:r>
          </a:p>
          <a:p>
            <a:pPr marL="1143000" indent="-457200">
              <a:spcBef>
                <a:spcPts val="1200"/>
              </a:spcBef>
              <a:buClr>
                <a:schemeClr val="tx2"/>
              </a:buClr>
              <a:buSzPct val="75000"/>
              <a:buFont typeface="Wingdings" pitchFamily="2" charset="2"/>
              <a:buChar char="q"/>
              <a:defRPr/>
            </a:pPr>
            <a:r>
              <a:rPr lang="en-US" sz="2800" b="1" i="0" dirty="0">
                <a:latin typeface="Calibri" panose="020F0502020204030204" pitchFamily="34" charset="0"/>
                <a:cs typeface="Arial" charset="0"/>
              </a:rPr>
              <a:t>Inadequate cardiac </a:t>
            </a:r>
            <a:r>
              <a:rPr lang="en-US" sz="2800" b="1" i="0" dirty="0" smtClean="0">
                <a:latin typeface="Calibri" panose="020F0502020204030204" pitchFamily="34" charset="0"/>
                <a:cs typeface="Arial" charset="0"/>
              </a:rPr>
              <a:t>output.     </a:t>
            </a:r>
            <a:endParaRPr lang="en-US" sz="2800" b="1" i="0" dirty="0">
              <a:latin typeface="Calibri" panose="020F0502020204030204" pitchFamily="34" charset="0"/>
              <a:cs typeface="Arial" charset="0"/>
            </a:endParaRPr>
          </a:p>
          <a:p>
            <a:pPr marL="1143000" indent="-457200">
              <a:spcBef>
                <a:spcPts val="1200"/>
              </a:spcBef>
              <a:buClr>
                <a:schemeClr val="tx2"/>
              </a:buClr>
              <a:buSzPct val="75000"/>
              <a:buFont typeface="Wingdings" pitchFamily="2" charset="2"/>
              <a:buChar char="q"/>
              <a:defRPr/>
            </a:pPr>
            <a:r>
              <a:rPr lang="en-US" sz="2800" b="1" i="0" dirty="0" smtClean="0">
                <a:latin typeface="Calibri" panose="020F0502020204030204" pitchFamily="34" charset="0"/>
                <a:cs typeface="Arial" charset="0"/>
              </a:rPr>
              <a:t>Build-up </a:t>
            </a:r>
            <a:r>
              <a:rPr lang="en-US" sz="2800" b="1" i="0" dirty="0">
                <a:latin typeface="Calibri" panose="020F0502020204030204" pitchFamily="34" charset="0"/>
                <a:cs typeface="Arial" charset="0"/>
              </a:rPr>
              <a:t>of blood in veins behind left heart or right heart   (increased venous pressure</a:t>
            </a:r>
            <a:r>
              <a:rPr lang="en-US" sz="2800" b="1" i="0" dirty="0" smtClean="0">
                <a:latin typeface="Calibri" panose="020F0502020204030204" pitchFamily="34" charset="0"/>
                <a:cs typeface="Arial" charset="0"/>
              </a:rPr>
              <a:t>).</a:t>
            </a:r>
            <a:r>
              <a:rPr lang="en-US" sz="2800" b="1" i="0" dirty="0" smtClean="0">
                <a:solidFill>
                  <a:srgbClr val="00FFFF"/>
                </a:solidFill>
                <a:effectLst>
                  <a:outerShdw blurRad="38100" dist="38100" dir="2700000" algn="tl">
                    <a:srgbClr val="000000"/>
                  </a:outerShdw>
                </a:effectLst>
                <a:latin typeface="Calibri" panose="020F0502020204030204" pitchFamily="34" charset="0"/>
              </a:rPr>
              <a:t> </a:t>
            </a:r>
            <a:endParaRPr lang="en-US" sz="2800" b="1" i="0" dirty="0">
              <a:solidFill>
                <a:srgbClr val="00FFFF"/>
              </a:solidFill>
              <a:effectLst>
                <a:outerShdw blurRad="38100" dist="38100" dir="2700000" algn="tl">
                  <a:srgbClr val="000000"/>
                </a:outerShdw>
              </a:effectLst>
              <a:latin typeface="Calibri" panose="020F0502020204030204" pitchFamily="34" charset="0"/>
            </a:endParaRPr>
          </a:p>
        </p:txBody>
      </p:sp>
      <p:sp>
        <p:nvSpPr>
          <p:cNvPr id="4" name="Rectangle 7"/>
          <p:cNvSpPr>
            <a:spLocks noChangeArrowheads="1"/>
          </p:cNvSpPr>
          <p:nvPr/>
        </p:nvSpPr>
        <p:spPr bwMode="auto">
          <a:xfrm>
            <a:off x="0" y="76200"/>
            <a:ext cx="10287000" cy="990600"/>
          </a:xfrm>
          <a:prstGeom prst="rect">
            <a:avLst/>
          </a:prstGeom>
          <a:noFill/>
          <a:ln w="9525">
            <a:noFill/>
            <a:miter lim="800000"/>
            <a:headEnd/>
            <a:tailEnd/>
          </a:ln>
          <a:effectLst/>
        </p:spPr>
        <p:txBody>
          <a:bodyPr anchor="ctr"/>
          <a:lstStyle/>
          <a:p>
            <a:pPr algn="ctr">
              <a:defRPr/>
            </a:pPr>
            <a:r>
              <a:rPr lang="en-US" sz="4800" b="1" i="0" dirty="0" smtClean="0">
                <a:solidFill>
                  <a:srgbClr val="FFFF00"/>
                </a:solidFill>
                <a:latin typeface="Calibri" panose="020F0502020204030204" pitchFamily="34" charset="0"/>
              </a:rPr>
              <a:t>Heart Failure</a:t>
            </a:r>
            <a:endParaRPr lang="en-US" sz="4800" b="1" i="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6494981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0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0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0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0" y="533400"/>
            <a:ext cx="10287000" cy="7620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rgbClr val="FFFF00"/>
                </a:solidFill>
                <a:latin typeface="Calibri" panose="020F0502020204030204" pitchFamily="34" charset="0"/>
                <a:cs typeface="Traditional Arabic" pitchFamily="2" charset="-78"/>
              </a:rPr>
              <a:t>Cardiac reserve</a:t>
            </a:r>
          </a:p>
        </p:txBody>
      </p:sp>
      <p:sp>
        <p:nvSpPr>
          <p:cNvPr id="11267" name="Text Box 3"/>
          <p:cNvSpPr txBox="1">
            <a:spLocks noChangeArrowheads="1"/>
          </p:cNvSpPr>
          <p:nvPr/>
        </p:nvSpPr>
        <p:spPr bwMode="auto">
          <a:xfrm>
            <a:off x="266700" y="1509385"/>
            <a:ext cx="98298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Clr>
                <a:schemeClr val="tx2"/>
              </a:buClr>
              <a:buFont typeface="Wingdings" panose="05000000000000000000" pitchFamily="2" charset="2"/>
              <a:buBlip>
                <a:blip r:embed="rId3"/>
              </a:buBlip>
            </a:pPr>
            <a:r>
              <a:rPr lang="en-US" altLang="en-US" sz="2700" b="1" i="0" dirty="0">
                <a:solidFill>
                  <a:srgbClr val="00FFFF"/>
                </a:solidFill>
                <a:latin typeface="Calibri" panose="020F0502020204030204" pitchFamily="34" charset="0"/>
              </a:rPr>
              <a:t> The cardiac output at rest is approximately 5 L/min.</a:t>
            </a:r>
          </a:p>
          <a:p>
            <a:pPr>
              <a:spcBef>
                <a:spcPct val="50000"/>
              </a:spcBef>
              <a:buClr>
                <a:schemeClr val="tx2"/>
              </a:buClr>
              <a:buFont typeface="Wingdings" panose="05000000000000000000" pitchFamily="2" charset="2"/>
              <a:buBlip>
                <a:blip r:embed="rId3"/>
              </a:buBlip>
            </a:pPr>
            <a:r>
              <a:rPr lang="en-US" altLang="en-US" sz="2700" b="1" i="0" dirty="0">
                <a:solidFill>
                  <a:srgbClr val="00FFFF"/>
                </a:solidFill>
                <a:latin typeface="Calibri" panose="020F0502020204030204" pitchFamily="34" charset="0"/>
              </a:rPr>
              <a:t> The body’s blood volume averages 5 to 5.5 liters.</a:t>
            </a:r>
          </a:p>
          <a:p>
            <a:pPr>
              <a:spcBef>
                <a:spcPct val="50000"/>
              </a:spcBef>
              <a:buClr>
                <a:schemeClr val="tx2"/>
              </a:buClr>
              <a:buFont typeface="Wingdings" panose="05000000000000000000" pitchFamily="2" charset="2"/>
              <a:buBlip>
                <a:blip r:embed="rId3"/>
              </a:buBlip>
            </a:pPr>
            <a:r>
              <a:rPr lang="en-US" altLang="en-US" sz="2700" b="1" i="0" dirty="0">
                <a:solidFill>
                  <a:srgbClr val="00FFFF"/>
                </a:solidFill>
                <a:latin typeface="Calibri" panose="020F0502020204030204" pitchFamily="34" charset="0"/>
              </a:rPr>
              <a:t> Thus, each ventricle pumps the equivalent of the entire blood volume each minute.</a:t>
            </a:r>
          </a:p>
          <a:p>
            <a:pPr>
              <a:spcBef>
                <a:spcPct val="50000"/>
              </a:spcBef>
              <a:buClr>
                <a:schemeClr val="tx2"/>
              </a:buClr>
              <a:buFont typeface="Wingdings" panose="05000000000000000000" pitchFamily="2" charset="2"/>
              <a:buBlip>
                <a:blip r:embed="rId3"/>
              </a:buBlip>
            </a:pPr>
            <a:r>
              <a:rPr lang="en-US" altLang="en-US" sz="2700" b="1" i="0" dirty="0" smtClean="0">
                <a:solidFill>
                  <a:srgbClr val="00FFFF"/>
                </a:solidFill>
                <a:latin typeface="Calibri" panose="020F0502020204030204" pitchFamily="34" charset="0"/>
              </a:rPr>
              <a:t> During </a:t>
            </a:r>
            <a:r>
              <a:rPr lang="en-US" altLang="en-US" sz="2700" b="1" i="0" dirty="0">
                <a:solidFill>
                  <a:srgbClr val="00FFFF"/>
                </a:solidFill>
                <a:latin typeface="Calibri" panose="020F0502020204030204" pitchFamily="34" charset="0"/>
              </a:rPr>
              <a:t>exercise, the CO can increase to 20 </a:t>
            </a:r>
            <a:r>
              <a:rPr lang="en-US" altLang="en-US" sz="2700" b="1" i="0" dirty="0" smtClean="0">
                <a:solidFill>
                  <a:srgbClr val="00FFFF"/>
                </a:solidFill>
                <a:latin typeface="Calibri" panose="020F0502020204030204" pitchFamily="34" charset="0"/>
              </a:rPr>
              <a:t>- </a:t>
            </a:r>
            <a:r>
              <a:rPr lang="en-US" altLang="en-US" sz="2700" b="1" i="0" dirty="0">
                <a:solidFill>
                  <a:srgbClr val="00FFFF"/>
                </a:solidFill>
                <a:latin typeface="Calibri" panose="020F0502020204030204" pitchFamily="34" charset="0"/>
              </a:rPr>
              <a:t>25 liters/min and to as high as </a:t>
            </a:r>
            <a:r>
              <a:rPr lang="en-US" altLang="en-US" sz="2700" b="1" i="0" dirty="0" smtClean="0">
                <a:solidFill>
                  <a:srgbClr val="00FFFF"/>
                </a:solidFill>
                <a:latin typeface="Calibri" panose="020F0502020204030204" pitchFamily="34" charset="0"/>
              </a:rPr>
              <a:t>35 - 40 </a:t>
            </a:r>
            <a:r>
              <a:rPr lang="en-US" altLang="en-US" sz="2700" b="1" i="0" dirty="0">
                <a:solidFill>
                  <a:srgbClr val="00FFFF"/>
                </a:solidFill>
                <a:latin typeface="Calibri" panose="020F0502020204030204" pitchFamily="34" charset="0"/>
              </a:rPr>
              <a:t>liters/min in well trained athletes. </a:t>
            </a:r>
          </a:p>
          <a:p>
            <a:pPr>
              <a:spcBef>
                <a:spcPct val="50000"/>
              </a:spcBef>
              <a:buClr>
                <a:schemeClr val="tx2"/>
              </a:buClr>
              <a:buFont typeface="Wingdings" panose="05000000000000000000" pitchFamily="2" charset="2"/>
              <a:buBlip>
                <a:blip r:embed="rId3"/>
              </a:buBlip>
            </a:pPr>
            <a:r>
              <a:rPr lang="en-US" altLang="en-US" sz="2700" b="1" i="0" dirty="0">
                <a:solidFill>
                  <a:srgbClr val="00FFFF"/>
                </a:solidFill>
                <a:latin typeface="Calibri" panose="020F0502020204030204" pitchFamily="34" charset="0"/>
              </a:rPr>
              <a:t> </a:t>
            </a:r>
            <a:r>
              <a:rPr lang="en-US" altLang="en-US" sz="2700" b="1" i="0" dirty="0" smtClean="0">
                <a:solidFill>
                  <a:srgbClr val="FFFF00"/>
                </a:solidFill>
                <a:latin typeface="Calibri" panose="020F0502020204030204" pitchFamily="34" charset="0"/>
              </a:rPr>
              <a:t>The </a:t>
            </a:r>
            <a:r>
              <a:rPr lang="en-US" altLang="en-US" sz="2700" b="1" i="0" dirty="0">
                <a:solidFill>
                  <a:srgbClr val="FFFF00"/>
                </a:solidFill>
                <a:latin typeface="Calibri" panose="020F0502020204030204" pitchFamily="34" charset="0"/>
              </a:rPr>
              <a:t>difference between the resting CO and the maximum volume of blood the heart is capable of pumping per minute is known as the cardiac reserve.</a:t>
            </a:r>
            <a:endParaRPr lang="en-US" altLang="en-US" sz="2700" b="1" dirty="0">
              <a:solidFill>
                <a:srgbClr val="FFFF00"/>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3" name="Rectangle 5"/>
          <p:cNvSpPr>
            <a:spLocks noChangeArrowheads="1"/>
          </p:cNvSpPr>
          <p:nvPr/>
        </p:nvSpPr>
        <p:spPr bwMode="auto">
          <a:xfrm>
            <a:off x="0" y="0"/>
            <a:ext cx="10287000" cy="1066800"/>
          </a:xfrm>
          <a:prstGeom prst="rect">
            <a:avLst/>
          </a:prstGeom>
          <a:noFill/>
          <a:ln w="9525">
            <a:noFill/>
            <a:miter lim="800000"/>
            <a:headEnd/>
            <a:tailEnd/>
          </a:ln>
          <a:effectLst/>
        </p:spPr>
        <p:txBody>
          <a:bodyPr anchor="ctr"/>
          <a:lstStyle/>
          <a:p>
            <a:pPr algn="ctr">
              <a:defRPr/>
            </a:pPr>
            <a:r>
              <a:rPr lang="en-US" sz="4400" b="1" i="0" dirty="0">
                <a:solidFill>
                  <a:srgbClr val="FFFF00"/>
                </a:solidFill>
                <a:latin typeface="Calibri" panose="020F0502020204030204" pitchFamily="34" charset="0"/>
              </a:rPr>
              <a:t>Causes</a:t>
            </a:r>
          </a:p>
        </p:txBody>
      </p:sp>
      <p:sp>
        <p:nvSpPr>
          <p:cNvPr id="467974" name="Rectangle 6"/>
          <p:cNvSpPr>
            <a:spLocks noChangeArrowheads="1"/>
          </p:cNvSpPr>
          <p:nvPr/>
        </p:nvSpPr>
        <p:spPr bwMode="auto">
          <a:xfrm>
            <a:off x="342900" y="914400"/>
            <a:ext cx="9677400" cy="40386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Wingdings" pitchFamily="2" charset="2"/>
              <a:buChar char="q"/>
              <a:defRPr/>
            </a:pPr>
            <a:r>
              <a:rPr lang="en-US" sz="2500" b="1" i="0" dirty="0">
                <a:solidFill>
                  <a:srgbClr val="00FFFF"/>
                </a:solidFill>
                <a:effectLst>
                  <a:outerShdw blurRad="38100" dist="38100" dir="2700000" algn="tl">
                    <a:srgbClr val="000000"/>
                  </a:outerShdw>
                </a:effectLst>
                <a:latin typeface="Calibri" panose="020F0502020204030204" pitchFamily="34" charset="0"/>
              </a:rPr>
              <a:t>Intrinsic myocardial causes (These result in reduction in ventricular contractility):</a:t>
            </a:r>
          </a:p>
          <a:p>
            <a:pPr marL="742950" lvl="1" indent="-285750">
              <a:spcBef>
                <a:spcPct val="20000"/>
              </a:spcBef>
              <a:buClr>
                <a:srgbClr val="FFFFFF"/>
              </a:buClr>
              <a:buFontTx/>
              <a:buChar char="–"/>
              <a:defRPr/>
            </a:pPr>
            <a:r>
              <a:rPr lang="en-US" sz="2500" b="1" i="0" dirty="0">
                <a:solidFill>
                  <a:srgbClr val="00FFFF"/>
                </a:solidFill>
                <a:effectLst>
                  <a:outerShdw blurRad="38100" dist="38100" dir="2700000" algn="tl">
                    <a:srgbClr val="000000"/>
                  </a:outerShdw>
                </a:effectLst>
                <a:latin typeface="Calibri" panose="020F0502020204030204" pitchFamily="34" charset="0"/>
              </a:rPr>
              <a:t>myocardial infarction (</a:t>
            </a:r>
            <a:r>
              <a:rPr lang="en-US" sz="2500" b="1" i="0" dirty="0">
                <a:solidFill>
                  <a:srgbClr val="00FFFF"/>
                </a:solidFill>
                <a:latin typeface="Calibri" panose="020F0502020204030204" pitchFamily="34" charset="0"/>
              </a:rPr>
              <a:t>death of cardiac myocytes due to blockage of the coronary arteries)</a:t>
            </a:r>
          </a:p>
          <a:p>
            <a:pPr marL="742950" lvl="1" indent="-285750">
              <a:spcBef>
                <a:spcPct val="20000"/>
              </a:spcBef>
              <a:buClr>
                <a:srgbClr val="FFFFFF"/>
              </a:buClr>
              <a:buFontTx/>
              <a:buChar char="–"/>
              <a:defRPr/>
            </a:pPr>
            <a:r>
              <a:rPr lang="en-US" sz="2500" b="1" i="0" dirty="0" smtClean="0">
                <a:solidFill>
                  <a:srgbClr val="00FFFF"/>
                </a:solidFill>
                <a:effectLst>
                  <a:outerShdw blurRad="38100" dist="38100" dir="2700000" algn="tl">
                    <a:srgbClr val="000000"/>
                  </a:outerShdw>
                </a:effectLst>
                <a:latin typeface="Calibri" panose="020F0502020204030204" pitchFamily="34" charset="0"/>
              </a:rPr>
              <a:t>Cardiomyopathy</a:t>
            </a:r>
          </a:p>
          <a:p>
            <a:pPr marL="742950" lvl="1" indent="-285750">
              <a:spcBef>
                <a:spcPct val="20000"/>
              </a:spcBef>
              <a:buClr>
                <a:srgbClr val="FFFFFF"/>
              </a:buClr>
              <a:buFontTx/>
              <a:buChar char="–"/>
              <a:defRPr/>
            </a:pPr>
            <a:r>
              <a:rPr lang="en-US" sz="2500" b="1" i="0" dirty="0">
                <a:solidFill>
                  <a:srgbClr val="00FFFF"/>
                </a:solidFill>
                <a:effectLst>
                  <a:outerShdw blurRad="38100" dist="38100" dir="2700000" algn="tl">
                    <a:srgbClr val="000000"/>
                  </a:outerShdw>
                </a:effectLst>
                <a:latin typeface="Calibri" panose="020F0502020204030204" pitchFamily="34" charset="0"/>
              </a:rPr>
              <a:t> </a:t>
            </a:r>
            <a:r>
              <a:rPr lang="en-US" sz="2500" b="1" i="0" dirty="0" smtClean="0">
                <a:solidFill>
                  <a:srgbClr val="00FFFF"/>
                </a:solidFill>
                <a:effectLst>
                  <a:outerShdw blurRad="38100" dist="38100" dir="2700000" algn="tl">
                    <a:srgbClr val="000000"/>
                  </a:outerShdw>
                </a:effectLst>
                <a:latin typeface="Calibri" panose="020F0502020204030204" pitchFamily="34" charset="0"/>
              </a:rPr>
              <a:t>Myocarditis</a:t>
            </a:r>
            <a:endParaRPr lang="en-US" sz="2500" b="1" i="0" dirty="0">
              <a:solidFill>
                <a:srgbClr val="00FFFF"/>
              </a:solidFill>
              <a:effectLst>
                <a:outerShdw blurRad="38100" dist="38100" dir="2700000" algn="tl">
                  <a:srgbClr val="000000"/>
                </a:outerShdw>
              </a:effectLst>
              <a:latin typeface="Calibri" panose="020F0502020204030204" pitchFamily="34" charset="0"/>
            </a:endParaRPr>
          </a:p>
          <a:p>
            <a:pPr marL="742950" lvl="1" indent="-285750">
              <a:spcBef>
                <a:spcPct val="20000"/>
              </a:spcBef>
              <a:buClr>
                <a:srgbClr val="FFFFFF"/>
              </a:buClr>
              <a:buFontTx/>
              <a:buChar char="–"/>
              <a:defRPr/>
            </a:pPr>
            <a:endParaRPr lang="en-US" sz="25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Wingdings" pitchFamily="2" charset="2"/>
              <a:buChar char="q"/>
              <a:defRPr/>
            </a:pPr>
            <a:r>
              <a:rPr lang="en-US" sz="2500" b="1" i="0" dirty="0">
                <a:solidFill>
                  <a:srgbClr val="00FF00"/>
                </a:solidFill>
                <a:effectLst>
                  <a:outerShdw blurRad="38100" dist="38100" dir="2700000" algn="tl">
                    <a:srgbClr val="000000"/>
                  </a:outerShdw>
                </a:effectLst>
                <a:latin typeface="Calibri" panose="020F0502020204030204" pitchFamily="34" charset="0"/>
              </a:rPr>
              <a:t>Cardiac arrhythmias: e.g., complete heart block</a:t>
            </a:r>
          </a:p>
          <a:p>
            <a:pPr marL="342900" indent="-342900">
              <a:spcBef>
                <a:spcPct val="20000"/>
              </a:spcBef>
              <a:buClr>
                <a:srgbClr val="FFFF00"/>
              </a:buClr>
              <a:buSzPct val="75000"/>
              <a:buFont typeface="Monotype Sorts" pitchFamily="2" charset="2"/>
              <a:buChar char="n"/>
              <a:defRPr/>
            </a:pPr>
            <a:endParaRPr lang="en-US" sz="25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FF00"/>
              </a:buClr>
              <a:buSzPct val="75000"/>
              <a:buFont typeface="Wingdings" pitchFamily="2" charset="2"/>
              <a:buChar char="q"/>
              <a:defRPr/>
            </a:pPr>
            <a:r>
              <a:rPr lang="en-US" sz="2500" b="1" i="0" dirty="0">
                <a:solidFill>
                  <a:srgbClr val="FFC000"/>
                </a:solidFill>
                <a:effectLst>
                  <a:outerShdw blurRad="38100" dist="38100" dir="2700000" algn="tl">
                    <a:srgbClr val="000000"/>
                  </a:outerShdw>
                </a:effectLst>
                <a:latin typeface="Calibri" panose="020F0502020204030204" pitchFamily="34" charset="0"/>
              </a:rPr>
              <a:t>Extrinsic causes (These make it more difficult to eject blood into aorta):</a:t>
            </a:r>
          </a:p>
          <a:p>
            <a:pPr marL="742950" lvl="1" indent="-285750">
              <a:spcBef>
                <a:spcPct val="20000"/>
              </a:spcBef>
              <a:buClr>
                <a:srgbClr val="FFFFFF"/>
              </a:buClr>
              <a:buFontTx/>
              <a:buChar char="–"/>
              <a:defRPr/>
            </a:pPr>
            <a:r>
              <a:rPr lang="en-US" sz="2500" b="1" i="0" dirty="0">
                <a:solidFill>
                  <a:srgbClr val="FFC000"/>
                </a:solidFill>
                <a:effectLst>
                  <a:outerShdw blurRad="38100" dist="38100" dir="2700000" algn="tl">
                    <a:srgbClr val="000000"/>
                  </a:outerShdw>
                </a:effectLst>
                <a:latin typeface="Calibri" panose="020F0502020204030204" pitchFamily="34" charset="0"/>
              </a:rPr>
              <a:t>systemic hypertension</a:t>
            </a:r>
          </a:p>
          <a:p>
            <a:pPr marL="742950" lvl="1" indent="-285750">
              <a:spcBef>
                <a:spcPct val="20000"/>
              </a:spcBef>
              <a:buClr>
                <a:srgbClr val="FFFFFF"/>
              </a:buClr>
              <a:buFontTx/>
              <a:buChar char="–"/>
              <a:defRPr/>
            </a:pPr>
            <a:r>
              <a:rPr lang="en-US" sz="2500" b="1" i="0" dirty="0">
                <a:solidFill>
                  <a:srgbClr val="FFC000"/>
                </a:solidFill>
                <a:effectLst>
                  <a:outerShdw blurRad="38100" dist="38100" dir="2700000" algn="tl">
                    <a:srgbClr val="000000"/>
                  </a:outerShdw>
                </a:effectLst>
                <a:latin typeface="Calibri" panose="020F0502020204030204" pitchFamily="34" charset="0"/>
              </a:rPr>
              <a:t>aortic stenosis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9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9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797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797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797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797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797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79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6210300" y="152400"/>
            <a:ext cx="365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2800" b="1" i="0" dirty="0" smtClean="0">
                <a:solidFill>
                  <a:srgbClr val="FFFF00"/>
                </a:solidFill>
                <a:latin typeface="Calibri" panose="020F0502020204030204" pitchFamily="34" charset="0"/>
              </a:rPr>
              <a:t>Pathophysiological varieties of heart failure</a:t>
            </a:r>
          </a:p>
        </p:txBody>
      </p:sp>
      <p:sp>
        <p:nvSpPr>
          <p:cNvPr id="7171" name="Text Box 8"/>
          <p:cNvSpPr txBox="1">
            <a:spLocks noChangeArrowheads="1"/>
          </p:cNvSpPr>
          <p:nvPr/>
        </p:nvSpPr>
        <p:spPr bwMode="auto">
          <a:xfrm>
            <a:off x="114300" y="226159"/>
            <a:ext cx="6019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000" b="1" i="0" dirty="0" smtClean="0">
                <a:solidFill>
                  <a:srgbClr val="FF66FF"/>
                </a:solidFill>
                <a:latin typeface="Calibri" panose="020F0502020204030204" pitchFamily="34" charset="0"/>
              </a:rPr>
              <a:t>Left vs. right heart failure:</a:t>
            </a:r>
          </a:p>
          <a:p>
            <a:pPr>
              <a:spcBef>
                <a:spcPct val="50000"/>
              </a:spcBef>
            </a:pPr>
            <a:r>
              <a:rPr lang="en-US" altLang="en-US" sz="2000" b="1" i="0" dirty="0" smtClean="0">
                <a:solidFill>
                  <a:srgbClr val="00FFFF"/>
                </a:solidFill>
                <a:latin typeface="Calibri" panose="020F0502020204030204" pitchFamily="34" charset="0"/>
              </a:rPr>
              <a:t>- Since the right and left sides of the heart are two separate pumps, it is possible for one of them to fail independently of the other.</a:t>
            </a:r>
          </a:p>
          <a:p>
            <a:pPr>
              <a:spcBef>
                <a:spcPct val="50000"/>
              </a:spcBef>
            </a:pPr>
            <a:r>
              <a:rPr lang="en-US" altLang="en-US" sz="2000" b="1" i="0" dirty="0" smtClean="0">
                <a:solidFill>
                  <a:srgbClr val="00FFFF"/>
                </a:solidFill>
                <a:latin typeface="Calibri" panose="020F0502020204030204" pitchFamily="34" charset="0"/>
              </a:rPr>
              <a:t>- In left-sided failure, blood pumped normally to the lungs by the RV is not pumped out by the failing LV → blood accumulates in pulmonary circulation increasing the pulmonary capillary pressure → serious filtration of fluid in the lung interstitial space and alveoli (pulmonary edema).</a:t>
            </a:r>
          </a:p>
          <a:p>
            <a:pPr>
              <a:spcBef>
                <a:spcPct val="50000"/>
              </a:spcBef>
            </a:pPr>
            <a:r>
              <a:rPr lang="en-US" altLang="en-US" sz="2000" b="1" i="0" dirty="0" smtClean="0">
                <a:solidFill>
                  <a:srgbClr val="00FFFF"/>
                </a:solidFill>
                <a:latin typeface="Calibri" panose="020F0502020204030204" pitchFamily="34" charset="0"/>
              </a:rPr>
              <a:t>- In right-sided failure, blood pumped normally to the systemic circulation by the LV is not pumped out by the failing RV → blood accumulates in systemic circulation increasing the systemic capillary pressure → filtration of fluid in the body tissues (systemic edema).</a:t>
            </a:r>
          </a:p>
          <a:p>
            <a:pPr>
              <a:spcBef>
                <a:spcPct val="50000"/>
              </a:spcBef>
            </a:pPr>
            <a:r>
              <a:rPr lang="en-US" altLang="en-US" sz="2000" b="1" i="0" dirty="0" smtClean="0">
                <a:solidFill>
                  <a:srgbClr val="CCFF33"/>
                </a:solidFill>
                <a:latin typeface="Calibri" panose="020F0502020204030204" pitchFamily="34" charset="0"/>
              </a:rPr>
              <a:t>- Though each side of the heart can undergo failure separately, dysfunction of one side may lead to a sequence of events that make the opposite side also to fail.</a:t>
            </a:r>
          </a:p>
        </p:txBody>
      </p:sp>
      <p:pic>
        <p:nvPicPr>
          <p:cNvPr id="4" name="Picture 5" descr="Hrtfai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10300" y="1638301"/>
            <a:ext cx="3657600" cy="5143499"/>
          </a:xfrm>
          <a:prstGeom prst="rect">
            <a:avLst/>
          </a:prstGeom>
          <a:noFill/>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66700" y="990600"/>
            <a:ext cx="9677400"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1850" b="1" i="0" dirty="0" smtClean="0">
                <a:solidFill>
                  <a:srgbClr val="FF66FF"/>
                </a:solidFill>
                <a:latin typeface="Calibri" panose="020F0502020204030204" pitchFamily="34" charset="0"/>
                <a:cs typeface="Calibri" pitchFamily="34" charset="0"/>
              </a:rPr>
              <a:t>Acute vs. chronic heart failure:</a:t>
            </a:r>
          </a:p>
          <a:p>
            <a:pPr marL="342900" indent="-342900">
              <a:spcBef>
                <a:spcPct val="50000"/>
              </a:spcBef>
              <a:buFont typeface="Wingdings" pitchFamily="2" charset="2"/>
              <a:buChar char="q"/>
            </a:pPr>
            <a:r>
              <a:rPr lang="en-US" altLang="en-US" sz="1850" b="1" i="0" dirty="0" smtClean="0">
                <a:solidFill>
                  <a:srgbClr val="00FFFF"/>
                </a:solidFill>
                <a:latin typeface="Calibri" panose="020F0502020204030204" pitchFamily="34" charset="0"/>
                <a:cs typeface="Calibri" pitchFamily="34" charset="0"/>
              </a:rPr>
              <a:t>Sudden serious abnormalities of the heart (e.g., massive infarction, arrhythmias, valve rupture; acute infection (sepsis)) → acute heart failure (hours / days) → sudden reduction in CO and blood pressure → decreased perfusion of vital organs or pulmonary edema.</a:t>
            </a:r>
          </a:p>
          <a:p>
            <a:pPr marL="342900" indent="-342900">
              <a:spcBef>
                <a:spcPct val="50000"/>
              </a:spcBef>
              <a:buFont typeface="Wingdings" pitchFamily="2" charset="2"/>
              <a:buChar char="q"/>
            </a:pPr>
            <a:endParaRPr lang="en-US" altLang="en-US" sz="1850" b="1" i="0" dirty="0" smtClean="0">
              <a:solidFill>
                <a:srgbClr val="00FFFF"/>
              </a:solidFill>
              <a:latin typeface="Calibri" panose="020F0502020204030204" pitchFamily="34" charset="0"/>
              <a:cs typeface="Calibri" pitchFamily="34" charset="0"/>
            </a:endParaRPr>
          </a:p>
          <a:p>
            <a:pPr marL="342900" indent="-342900">
              <a:spcBef>
                <a:spcPct val="50000"/>
              </a:spcBef>
              <a:buFont typeface="Wingdings" pitchFamily="2" charset="2"/>
              <a:buChar char="q"/>
            </a:pPr>
            <a:r>
              <a:rPr lang="en-US" altLang="en-US" sz="1850" b="1" i="0" dirty="0" smtClean="0">
                <a:latin typeface="Calibri" panose="020F0502020204030204" pitchFamily="34" charset="0"/>
                <a:cs typeface="Calibri" pitchFamily="34" charset="0"/>
              </a:rPr>
              <a:t>Acute heart failure </a:t>
            </a:r>
            <a:r>
              <a:rPr lang="en-US" sz="1850" b="1" i="0" dirty="0">
                <a:latin typeface="Calibri" pitchFamily="34" charset="0"/>
                <a:cs typeface="Calibri" pitchFamily="34" charset="0"/>
              </a:rPr>
              <a:t>can be immediately life threatening because the heart does not have time to undergo compensatory adaptations.</a:t>
            </a:r>
            <a:endParaRPr lang="en-US" altLang="en-US" sz="1850" b="1" i="0" dirty="0" smtClean="0">
              <a:latin typeface="Calibri" panose="020F0502020204030204" pitchFamily="34" charset="0"/>
              <a:cs typeface="Calibri" pitchFamily="34" charset="0"/>
            </a:endParaRPr>
          </a:p>
          <a:p>
            <a:pPr marL="342900" indent="-342900">
              <a:spcBef>
                <a:spcPct val="50000"/>
              </a:spcBef>
              <a:buFont typeface="Wingdings" pitchFamily="2" charset="2"/>
              <a:buChar char="q"/>
            </a:pPr>
            <a:endParaRPr lang="en-US" altLang="en-US" sz="1850" b="1" i="0" dirty="0" smtClean="0">
              <a:solidFill>
                <a:srgbClr val="00FFFF"/>
              </a:solidFill>
              <a:latin typeface="Calibri" panose="020F0502020204030204" pitchFamily="34" charset="0"/>
              <a:cs typeface="Calibri" pitchFamily="34" charset="0"/>
            </a:endParaRPr>
          </a:p>
          <a:p>
            <a:pPr marL="342900" indent="-342900">
              <a:spcBef>
                <a:spcPct val="50000"/>
              </a:spcBef>
              <a:buFont typeface="Wingdings" pitchFamily="2" charset="2"/>
              <a:buChar char="q"/>
            </a:pPr>
            <a:r>
              <a:rPr lang="en-US" altLang="en-US" sz="1850" b="1" i="0" dirty="0" smtClean="0">
                <a:solidFill>
                  <a:srgbClr val="00FFFF"/>
                </a:solidFill>
                <a:latin typeface="Calibri" panose="020F0502020204030204" pitchFamily="34" charset="0"/>
                <a:cs typeface="Calibri" pitchFamily="34" charset="0"/>
              </a:rPr>
              <a:t>Acute failure is usually left-sided.</a:t>
            </a:r>
          </a:p>
          <a:p>
            <a:pPr marL="342900" indent="-342900">
              <a:spcBef>
                <a:spcPct val="50000"/>
              </a:spcBef>
              <a:buFont typeface="Wingdings" pitchFamily="2" charset="2"/>
              <a:buChar char="q"/>
            </a:pPr>
            <a:endParaRPr lang="en-US" altLang="en-US" sz="1850" b="1" i="0" dirty="0" smtClean="0">
              <a:solidFill>
                <a:srgbClr val="00FFFF"/>
              </a:solidFill>
              <a:latin typeface="Calibri" panose="020F0502020204030204" pitchFamily="34" charset="0"/>
              <a:cs typeface="Calibri" pitchFamily="34" charset="0"/>
            </a:endParaRPr>
          </a:p>
          <a:p>
            <a:pPr marL="342900" indent="-342900">
              <a:spcBef>
                <a:spcPct val="50000"/>
              </a:spcBef>
              <a:buFont typeface="Wingdings" pitchFamily="2" charset="2"/>
              <a:buChar char="q"/>
            </a:pPr>
            <a:r>
              <a:rPr lang="en-US" altLang="en-US" sz="1850" b="1" i="0" dirty="0" smtClean="0">
                <a:solidFill>
                  <a:srgbClr val="00FFFF"/>
                </a:solidFill>
                <a:latin typeface="Calibri" panose="020F0502020204030204" pitchFamily="34" charset="0"/>
                <a:cs typeface="Calibri" pitchFamily="34" charset="0"/>
              </a:rPr>
              <a:t>Acute left-sided failure is more serious than acute right-sided failure since acute fatal pulmonary edema develops due to damping of blood in the pulmonary circulation. </a:t>
            </a:r>
          </a:p>
          <a:p>
            <a:pPr marL="342900" indent="-342900">
              <a:spcBef>
                <a:spcPct val="50000"/>
              </a:spcBef>
              <a:buFont typeface="Wingdings" pitchFamily="2" charset="2"/>
              <a:buChar char="q"/>
            </a:pPr>
            <a:endParaRPr lang="en-US" altLang="en-US" sz="1850" b="1" i="0" dirty="0" smtClean="0">
              <a:solidFill>
                <a:srgbClr val="00FFFF"/>
              </a:solidFill>
              <a:latin typeface="Calibri" panose="020F0502020204030204" pitchFamily="34" charset="0"/>
              <a:cs typeface="Calibri" pitchFamily="34" charset="0"/>
            </a:endParaRPr>
          </a:p>
          <a:p>
            <a:pPr marL="342900" indent="-342900">
              <a:spcBef>
                <a:spcPct val="50000"/>
              </a:spcBef>
              <a:buFont typeface="Wingdings" pitchFamily="2" charset="2"/>
              <a:buChar char="q"/>
            </a:pPr>
            <a:r>
              <a:rPr lang="en-US" altLang="en-US" sz="1850" b="1" i="0" dirty="0" smtClean="0">
                <a:solidFill>
                  <a:srgbClr val="CCFF33"/>
                </a:solidFill>
                <a:latin typeface="Calibri" panose="020F0502020204030204" pitchFamily="34" charset="0"/>
                <a:cs typeface="Calibri" pitchFamily="34" charset="0"/>
              </a:rPr>
              <a:t>Cardiogenic shock</a:t>
            </a:r>
            <a:r>
              <a:rPr lang="en-US" altLang="en-US" sz="1850" b="1" i="0" dirty="0" smtClean="0">
                <a:solidFill>
                  <a:srgbClr val="FFFFFF"/>
                </a:solidFill>
                <a:latin typeface="Calibri" panose="020F0502020204030204" pitchFamily="34" charset="0"/>
                <a:cs typeface="Calibri" pitchFamily="34" charset="0"/>
              </a:rPr>
              <a:t> </a:t>
            </a:r>
            <a:r>
              <a:rPr lang="en-US" altLang="en-US" sz="1850" b="1" i="0" dirty="0" smtClean="0">
                <a:solidFill>
                  <a:srgbClr val="00FFFF"/>
                </a:solidFill>
                <a:latin typeface="Calibri" panose="020F0502020204030204" pitchFamily="34" charset="0"/>
                <a:cs typeface="Calibri" pitchFamily="34" charset="0"/>
              </a:rPr>
              <a:t>develops following acute failure if the heart became unable to pump enough to even keep tissues alive.</a:t>
            </a:r>
          </a:p>
        </p:txBody>
      </p:sp>
      <p:sp>
        <p:nvSpPr>
          <p:cNvPr id="4" name="Text Box 7"/>
          <p:cNvSpPr txBox="1">
            <a:spLocks noChangeArrowheads="1"/>
          </p:cNvSpPr>
          <p:nvPr/>
        </p:nvSpPr>
        <p:spPr bwMode="auto">
          <a:xfrm>
            <a:off x="0" y="1524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4000" b="1" i="0" dirty="0" smtClean="0">
                <a:solidFill>
                  <a:srgbClr val="FFFF00"/>
                </a:solidFill>
                <a:latin typeface="Calibri" panose="020F0502020204030204" pitchFamily="34" charset="0"/>
              </a:rPr>
              <a:t>Pathophysiological varieties of heart failure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66700" y="1834277"/>
            <a:ext cx="9677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hangingPunct="1">
              <a:buFont typeface="Wingdings" pitchFamily="2" charset="2"/>
              <a:buChar char="q"/>
            </a:pPr>
            <a:r>
              <a:rPr lang="en-US" sz="2700" b="1" i="0" dirty="0">
                <a:solidFill>
                  <a:srgbClr val="00FFFF"/>
                </a:solidFill>
                <a:latin typeface="Calibri" pitchFamily="34" charset="0"/>
                <a:cs typeface="Calibri" pitchFamily="34" charset="0"/>
              </a:rPr>
              <a:t>Chronic heart failure is a long-term condition (months/years</a:t>
            </a:r>
            <a:r>
              <a:rPr lang="en-US" sz="2700" b="1" i="0" dirty="0" smtClean="0">
                <a:solidFill>
                  <a:srgbClr val="00FFFF"/>
                </a:solidFill>
                <a:latin typeface="Calibri" pitchFamily="34" charset="0"/>
                <a:cs typeface="Calibri" pitchFamily="34" charset="0"/>
              </a:rPr>
              <a:t>).</a:t>
            </a:r>
          </a:p>
          <a:p>
            <a:pPr marL="342900" indent="-342900" eaLnBrk="1" hangingPunct="1">
              <a:buFont typeface="Wingdings" pitchFamily="2" charset="2"/>
              <a:buChar char="q"/>
            </a:pPr>
            <a:endParaRPr lang="en-US" sz="2700" b="1" i="0" dirty="0">
              <a:solidFill>
                <a:srgbClr val="00FFFF"/>
              </a:solidFill>
              <a:latin typeface="Calibri" pitchFamily="34" charset="0"/>
              <a:cs typeface="Calibri" pitchFamily="34" charset="0"/>
            </a:endParaRPr>
          </a:p>
          <a:p>
            <a:pPr marL="342900" indent="-342900" eaLnBrk="1" hangingPunct="1">
              <a:buFont typeface="Wingdings" pitchFamily="2" charset="2"/>
              <a:buChar char="q"/>
            </a:pPr>
            <a:r>
              <a:rPr lang="en-US" sz="2700" b="1" i="0" dirty="0" smtClean="0">
                <a:solidFill>
                  <a:srgbClr val="00FFFF"/>
                </a:solidFill>
                <a:latin typeface="Calibri" pitchFamily="34" charset="0"/>
                <a:cs typeface="Calibri" pitchFamily="34" charset="0"/>
              </a:rPr>
              <a:t>It </a:t>
            </a:r>
            <a:r>
              <a:rPr lang="en-US" sz="2700" b="1" i="0" dirty="0">
                <a:solidFill>
                  <a:srgbClr val="00FFFF"/>
                </a:solidFill>
                <a:latin typeface="Calibri" pitchFamily="34" charset="0"/>
                <a:cs typeface="Calibri" pitchFamily="34" charset="0"/>
              </a:rPr>
              <a:t>is associated with the heart undergoing adaptive responses (e.g., dilation, </a:t>
            </a:r>
            <a:r>
              <a:rPr lang="en-US" sz="2700" b="1" i="0" dirty="0" smtClean="0">
                <a:solidFill>
                  <a:srgbClr val="00FFFF"/>
                </a:solidFill>
                <a:latin typeface="Calibri" pitchFamily="34" charset="0"/>
                <a:cs typeface="Calibri" pitchFamily="34" charset="0"/>
              </a:rPr>
              <a:t>hypertrophy).</a:t>
            </a:r>
          </a:p>
          <a:p>
            <a:pPr marL="342900" indent="-342900" eaLnBrk="1" hangingPunct="1">
              <a:buFont typeface="Wingdings" pitchFamily="2" charset="2"/>
              <a:buChar char="q"/>
            </a:pPr>
            <a:endParaRPr lang="en-US" sz="2700" b="1" i="0" dirty="0">
              <a:solidFill>
                <a:srgbClr val="00FFFF"/>
              </a:solidFill>
              <a:latin typeface="Calibri" pitchFamily="34" charset="0"/>
              <a:cs typeface="Calibri" pitchFamily="34" charset="0"/>
            </a:endParaRPr>
          </a:p>
          <a:p>
            <a:pPr marL="342900" indent="-342900" eaLnBrk="1" hangingPunct="1">
              <a:buFont typeface="Wingdings" pitchFamily="2" charset="2"/>
              <a:buChar char="q"/>
            </a:pPr>
            <a:r>
              <a:rPr lang="en-US" sz="2700" b="1" i="0" dirty="0" smtClean="0">
                <a:solidFill>
                  <a:srgbClr val="00FFFF"/>
                </a:solidFill>
                <a:latin typeface="Calibri" pitchFamily="34" charset="0"/>
                <a:cs typeface="Calibri" pitchFamily="34" charset="0"/>
              </a:rPr>
              <a:t>These </a:t>
            </a:r>
            <a:r>
              <a:rPr lang="en-US" sz="2700" b="1" i="0" dirty="0">
                <a:solidFill>
                  <a:srgbClr val="00FFFF"/>
                </a:solidFill>
                <a:latin typeface="Calibri" pitchFamily="34" charset="0"/>
                <a:cs typeface="Calibri" pitchFamily="34" charset="0"/>
              </a:rPr>
              <a:t>adaptive responses, however, can be </a:t>
            </a:r>
            <a:r>
              <a:rPr lang="en-US" sz="2700" b="1" i="0" dirty="0" smtClean="0">
                <a:solidFill>
                  <a:srgbClr val="00FFFF"/>
                </a:solidFill>
                <a:latin typeface="Calibri" pitchFamily="34" charset="0"/>
                <a:cs typeface="Calibri" pitchFamily="34" charset="0"/>
              </a:rPr>
              <a:t>deleterious.</a:t>
            </a:r>
            <a:endParaRPr lang="en-US" sz="2700" b="1" i="0" dirty="0">
              <a:solidFill>
                <a:srgbClr val="00FFFF"/>
              </a:solidFill>
              <a:latin typeface="Calibri" pitchFamily="34" charset="0"/>
              <a:cs typeface="Calibri" pitchFamily="34" charset="0"/>
            </a:endParaRPr>
          </a:p>
        </p:txBody>
      </p:sp>
      <p:sp>
        <p:nvSpPr>
          <p:cNvPr id="4" name="Text Box 7"/>
          <p:cNvSpPr txBox="1">
            <a:spLocks noChangeArrowheads="1"/>
          </p:cNvSpPr>
          <p:nvPr/>
        </p:nvSpPr>
        <p:spPr bwMode="auto">
          <a:xfrm>
            <a:off x="0" y="739914"/>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4000" b="1" i="0" dirty="0" smtClean="0">
                <a:solidFill>
                  <a:srgbClr val="FFFF00"/>
                </a:solidFill>
                <a:latin typeface="Calibri" panose="020F0502020204030204" pitchFamily="34" charset="0"/>
              </a:rPr>
              <a:t>Pathophysiological varieties of heart failure</a:t>
            </a:r>
          </a:p>
        </p:txBody>
      </p:sp>
    </p:spTree>
    <p:extLst>
      <p:ext uri="{BB962C8B-B14F-4D97-AF65-F5344CB8AC3E}">
        <p14:creationId xmlns:p14="http://schemas.microsoft.com/office/powerpoint/2010/main" val="3456586948"/>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85900" y="3190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b="1" i="0" smtClean="0">
                <a:solidFill>
                  <a:srgbClr val="FFFF00"/>
                </a:solidFill>
                <a:latin typeface="Calibri" panose="020F0502020204030204" pitchFamily="34" charset="0"/>
              </a:rPr>
              <a:t>Congestive Heart Failure (CHF); Mechanism</a:t>
            </a:r>
          </a:p>
        </p:txBody>
      </p:sp>
      <p:sp>
        <p:nvSpPr>
          <p:cNvPr id="490499" name="Rectangle 3"/>
          <p:cNvSpPr>
            <a:spLocks noChangeArrowheads="1"/>
          </p:cNvSpPr>
          <p:nvPr/>
        </p:nvSpPr>
        <p:spPr bwMode="auto">
          <a:xfrm>
            <a:off x="800100" y="914400"/>
            <a:ext cx="8229600" cy="5486400"/>
          </a:xfrm>
          <a:prstGeom prst="rect">
            <a:avLst/>
          </a:prstGeom>
          <a:noFill/>
          <a:ln w="9525">
            <a:noFill/>
            <a:miter lim="800000"/>
            <a:headEnd/>
            <a:tailEnd/>
          </a:ln>
          <a:effectLst/>
        </p:spPr>
        <p:txBody>
          <a:bodyPr/>
          <a:lstStyle/>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systemic resistance</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force of left ventricular contraction</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left ventricular oxygen demand</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left ventricular hypoxia</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Decreased left ventricular contraction</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left ventricular end diastolic pressure</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left atrial pressure</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Pulmonary congestion &amp; pulmonary edema</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Increased pulmonary vascular resistance</a:t>
            </a:r>
          </a:p>
          <a:p>
            <a:pPr marL="342900" indent="-342900" algn="ctr">
              <a:lnSpc>
                <a:spcPct val="110000"/>
              </a:lnSpc>
              <a:spcBef>
                <a:spcPct val="50000"/>
              </a:spcBef>
              <a:buClr>
                <a:srgbClr val="FFFF00"/>
              </a:buClr>
              <a:buSzPct val="75000"/>
              <a:buFont typeface="Monotype Sorts" pitchFamily="2" charset="2"/>
              <a:buNone/>
              <a:defRPr/>
            </a:pPr>
            <a:r>
              <a:rPr lang="en-US" sz="2400" i="0" dirty="0">
                <a:solidFill>
                  <a:srgbClr val="FFFFFF"/>
                </a:solidFill>
                <a:effectLst>
                  <a:outerShdw blurRad="38100" dist="38100" dir="2700000" algn="tl">
                    <a:srgbClr val="000000"/>
                  </a:outerShdw>
                </a:effectLst>
                <a:latin typeface="Calibri" panose="020F0502020204030204" pitchFamily="34" charset="0"/>
              </a:rPr>
              <a:t>Right ventricular failure</a:t>
            </a:r>
          </a:p>
        </p:txBody>
      </p:sp>
      <p:sp>
        <p:nvSpPr>
          <p:cNvPr id="9220" name="Line 4"/>
          <p:cNvSpPr>
            <a:spLocks noChangeShapeType="1"/>
          </p:cNvSpPr>
          <p:nvPr/>
        </p:nvSpPr>
        <p:spPr bwMode="auto">
          <a:xfrm>
            <a:off x="4495800" y="12954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1" name="Line 5"/>
          <p:cNvSpPr>
            <a:spLocks noChangeShapeType="1"/>
          </p:cNvSpPr>
          <p:nvPr/>
        </p:nvSpPr>
        <p:spPr bwMode="auto">
          <a:xfrm>
            <a:off x="4495800" y="1981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2" name="Line 6"/>
          <p:cNvSpPr>
            <a:spLocks noChangeShapeType="1"/>
          </p:cNvSpPr>
          <p:nvPr/>
        </p:nvSpPr>
        <p:spPr bwMode="auto">
          <a:xfrm>
            <a:off x="4495800" y="25146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3" name="Line 7"/>
          <p:cNvSpPr>
            <a:spLocks noChangeShapeType="1"/>
          </p:cNvSpPr>
          <p:nvPr/>
        </p:nvSpPr>
        <p:spPr bwMode="auto">
          <a:xfrm>
            <a:off x="4495800" y="3124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4" name="Line 8"/>
          <p:cNvSpPr>
            <a:spLocks noChangeShapeType="1"/>
          </p:cNvSpPr>
          <p:nvPr/>
        </p:nvSpPr>
        <p:spPr bwMode="auto">
          <a:xfrm>
            <a:off x="4495800" y="3733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5" name="Line 9"/>
          <p:cNvSpPr>
            <a:spLocks noChangeShapeType="1"/>
          </p:cNvSpPr>
          <p:nvPr/>
        </p:nvSpPr>
        <p:spPr bwMode="auto">
          <a:xfrm>
            <a:off x="4495800" y="4267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6" name="Line 10"/>
          <p:cNvSpPr>
            <a:spLocks noChangeShapeType="1"/>
          </p:cNvSpPr>
          <p:nvPr/>
        </p:nvSpPr>
        <p:spPr bwMode="auto">
          <a:xfrm>
            <a:off x="4495800" y="4876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7" name="Line 11"/>
          <p:cNvSpPr>
            <a:spLocks noChangeShapeType="1"/>
          </p:cNvSpPr>
          <p:nvPr/>
        </p:nvSpPr>
        <p:spPr bwMode="auto">
          <a:xfrm>
            <a:off x="4495800" y="60960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28" name="Line 12"/>
          <p:cNvSpPr>
            <a:spLocks noChangeShapeType="1"/>
          </p:cNvSpPr>
          <p:nvPr/>
        </p:nvSpPr>
        <p:spPr bwMode="auto">
          <a:xfrm>
            <a:off x="4495800" y="54864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nvGrpSpPr>
          <p:cNvPr id="9229" name="Group 13"/>
          <p:cNvGrpSpPr>
            <a:grpSpLocks/>
          </p:cNvGrpSpPr>
          <p:nvPr/>
        </p:nvGrpSpPr>
        <p:grpSpPr bwMode="auto">
          <a:xfrm>
            <a:off x="7353300" y="2743200"/>
            <a:ext cx="2057400" cy="1006475"/>
            <a:chOff x="4464" y="1728"/>
            <a:chExt cx="1296" cy="634"/>
          </a:xfrm>
        </p:grpSpPr>
        <p:sp>
          <p:nvSpPr>
            <p:cNvPr id="9234" name="Text Box 14"/>
            <p:cNvSpPr txBox="1">
              <a:spLocks noChangeArrowheads="1"/>
            </p:cNvSpPr>
            <p:nvPr/>
          </p:nvSpPr>
          <p:spPr bwMode="auto">
            <a:xfrm>
              <a:off x="4802" y="1728"/>
              <a:ext cx="9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smtClean="0">
                  <a:solidFill>
                    <a:srgbClr val="FF0033"/>
                  </a:solidFill>
                  <a:latin typeface="Calibri" panose="020F0502020204030204" pitchFamily="34" charset="0"/>
                </a:rPr>
                <a:t>Decreased arterial pressure</a:t>
              </a:r>
            </a:p>
          </p:txBody>
        </p:sp>
        <p:sp>
          <p:nvSpPr>
            <p:cNvPr id="9235" name="Line 15"/>
            <p:cNvSpPr>
              <a:spLocks noChangeShapeType="1"/>
            </p:cNvSpPr>
            <p:nvPr/>
          </p:nvSpPr>
          <p:spPr bwMode="auto">
            <a:xfrm flipV="1">
              <a:off x="4608" y="2112"/>
              <a:ext cx="250" cy="9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36" name="Line 16"/>
            <p:cNvSpPr>
              <a:spLocks noChangeShapeType="1"/>
            </p:cNvSpPr>
            <p:nvPr/>
          </p:nvSpPr>
          <p:spPr bwMode="auto">
            <a:xfrm flipH="1" flipV="1">
              <a:off x="4464" y="1920"/>
              <a:ext cx="3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grpSp>
        <p:nvGrpSpPr>
          <p:cNvPr id="9230" name="Group 17"/>
          <p:cNvGrpSpPr>
            <a:grpSpLocks/>
          </p:cNvGrpSpPr>
          <p:nvPr/>
        </p:nvGrpSpPr>
        <p:grpSpPr bwMode="auto">
          <a:xfrm>
            <a:off x="723900" y="2743200"/>
            <a:ext cx="1768475" cy="2590800"/>
            <a:chOff x="182" y="1728"/>
            <a:chExt cx="1114" cy="1632"/>
          </a:xfrm>
        </p:grpSpPr>
        <p:sp>
          <p:nvSpPr>
            <p:cNvPr id="9231" name="Text Box 18"/>
            <p:cNvSpPr txBox="1">
              <a:spLocks noChangeArrowheads="1"/>
            </p:cNvSpPr>
            <p:nvPr/>
          </p:nvSpPr>
          <p:spPr bwMode="auto">
            <a:xfrm>
              <a:off x="182" y="1728"/>
              <a:ext cx="92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smtClean="0">
                  <a:solidFill>
                    <a:srgbClr val="FF0033"/>
                  </a:solidFill>
                  <a:latin typeface="Calibri" panose="020F0502020204030204" pitchFamily="34" charset="0"/>
                </a:rPr>
                <a:t>Decreased oxygen supply</a:t>
              </a:r>
            </a:p>
          </p:txBody>
        </p:sp>
        <p:sp>
          <p:nvSpPr>
            <p:cNvPr id="9232" name="Freeform 19"/>
            <p:cNvSpPr>
              <a:spLocks/>
            </p:cNvSpPr>
            <p:nvPr/>
          </p:nvSpPr>
          <p:spPr bwMode="auto">
            <a:xfrm>
              <a:off x="492" y="2424"/>
              <a:ext cx="468" cy="936"/>
            </a:xfrm>
            <a:custGeom>
              <a:avLst/>
              <a:gdLst>
                <a:gd name="T0" fmla="*/ 1456 w 1456"/>
                <a:gd name="T1" fmla="*/ 954 h 954"/>
                <a:gd name="T2" fmla="*/ 905 w 1456"/>
                <a:gd name="T3" fmla="*/ 921 h 954"/>
                <a:gd name="T4" fmla="*/ 749 w 1456"/>
                <a:gd name="T5" fmla="*/ 896 h 954"/>
                <a:gd name="T6" fmla="*/ 659 w 1456"/>
                <a:gd name="T7" fmla="*/ 863 h 954"/>
                <a:gd name="T8" fmla="*/ 576 w 1456"/>
                <a:gd name="T9" fmla="*/ 847 h 954"/>
                <a:gd name="T10" fmla="*/ 420 w 1456"/>
                <a:gd name="T11" fmla="*/ 806 h 954"/>
                <a:gd name="T12" fmla="*/ 313 w 1456"/>
                <a:gd name="T13" fmla="*/ 748 h 954"/>
                <a:gd name="T14" fmla="*/ 231 w 1456"/>
                <a:gd name="T15" fmla="*/ 682 h 954"/>
                <a:gd name="T16" fmla="*/ 166 w 1456"/>
                <a:gd name="T17" fmla="*/ 617 h 954"/>
                <a:gd name="T18" fmla="*/ 75 w 1456"/>
                <a:gd name="T19" fmla="*/ 452 h 954"/>
                <a:gd name="T20" fmla="*/ 50 w 1456"/>
                <a:gd name="T21" fmla="*/ 403 h 954"/>
                <a:gd name="T22" fmla="*/ 26 w 1456"/>
                <a:gd name="T23" fmla="*/ 321 h 954"/>
                <a:gd name="T24" fmla="*/ 9 w 1456"/>
                <a:gd name="T25" fmla="*/ 0 h 9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6"/>
                <a:gd name="T40" fmla="*/ 0 h 954"/>
                <a:gd name="T41" fmla="*/ 1456 w 1456"/>
                <a:gd name="T42" fmla="*/ 954 h 9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6" h="954">
                  <a:moveTo>
                    <a:pt x="1456" y="954"/>
                  </a:moveTo>
                  <a:cubicBezTo>
                    <a:pt x="1273" y="932"/>
                    <a:pt x="1089" y="931"/>
                    <a:pt x="905" y="921"/>
                  </a:cubicBezTo>
                  <a:cubicBezTo>
                    <a:pt x="793" y="900"/>
                    <a:pt x="845" y="908"/>
                    <a:pt x="749" y="896"/>
                  </a:cubicBezTo>
                  <a:cubicBezTo>
                    <a:pt x="719" y="886"/>
                    <a:pt x="690" y="871"/>
                    <a:pt x="659" y="863"/>
                  </a:cubicBezTo>
                  <a:cubicBezTo>
                    <a:pt x="632" y="856"/>
                    <a:pt x="576" y="847"/>
                    <a:pt x="576" y="847"/>
                  </a:cubicBezTo>
                  <a:cubicBezTo>
                    <a:pt x="525" y="820"/>
                    <a:pt x="477" y="813"/>
                    <a:pt x="420" y="806"/>
                  </a:cubicBezTo>
                  <a:cubicBezTo>
                    <a:pt x="389" y="773"/>
                    <a:pt x="353" y="768"/>
                    <a:pt x="313" y="748"/>
                  </a:cubicBezTo>
                  <a:cubicBezTo>
                    <a:pt x="255" y="690"/>
                    <a:pt x="285" y="710"/>
                    <a:pt x="231" y="682"/>
                  </a:cubicBezTo>
                  <a:cubicBezTo>
                    <a:pt x="209" y="653"/>
                    <a:pt x="196" y="637"/>
                    <a:pt x="166" y="617"/>
                  </a:cubicBezTo>
                  <a:cubicBezTo>
                    <a:pt x="131" y="565"/>
                    <a:pt x="110" y="504"/>
                    <a:pt x="75" y="452"/>
                  </a:cubicBezTo>
                  <a:cubicBezTo>
                    <a:pt x="69" y="435"/>
                    <a:pt x="55" y="421"/>
                    <a:pt x="50" y="403"/>
                  </a:cubicBezTo>
                  <a:cubicBezTo>
                    <a:pt x="20" y="303"/>
                    <a:pt x="63" y="379"/>
                    <a:pt x="26" y="321"/>
                  </a:cubicBezTo>
                  <a:cubicBezTo>
                    <a:pt x="0" y="215"/>
                    <a:pt x="9" y="110"/>
                    <a:pt x="9" y="0"/>
                  </a:cubicBezTo>
                </a:path>
              </a:pathLst>
            </a:custGeom>
            <a:noFill/>
            <a:ln w="190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9233" name="Line 20"/>
            <p:cNvSpPr>
              <a:spLocks noChangeShapeType="1"/>
            </p:cNvSpPr>
            <p:nvPr/>
          </p:nvSpPr>
          <p:spPr bwMode="auto">
            <a:xfrm flipV="1">
              <a:off x="912" y="1920"/>
              <a:ext cx="384" cy="4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gr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609600"/>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4400" b="1" i="0" dirty="0" smtClean="0">
                <a:solidFill>
                  <a:srgbClr val="FFFF00"/>
                </a:solidFill>
                <a:latin typeface="Calibri" panose="020F0502020204030204" pitchFamily="34" charset="0"/>
              </a:rPr>
              <a:t>Physiological adaptation to CHF</a:t>
            </a:r>
          </a:p>
          <a:p>
            <a:pPr algn="ctr" eaLnBrk="1" hangingPunct="1"/>
            <a:r>
              <a:rPr lang="en-US" altLang="en-US" sz="4400" b="1" i="0" dirty="0" smtClean="0">
                <a:solidFill>
                  <a:srgbClr val="FFFF00"/>
                </a:solidFill>
                <a:latin typeface="Calibri" panose="020F0502020204030204" pitchFamily="34" charset="0"/>
              </a:rPr>
              <a:t>(compensation mechanisms)</a:t>
            </a:r>
          </a:p>
        </p:txBody>
      </p:sp>
      <p:sp>
        <p:nvSpPr>
          <p:cNvPr id="491523" name="Rectangle 3"/>
          <p:cNvSpPr>
            <a:spLocks noChangeArrowheads="1"/>
          </p:cNvSpPr>
          <p:nvPr/>
        </p:nvSpPr>
        <p:spPr bwMode="auto">
          <a:xfrm>
            <a:off x="342900" y="2286000"/>
            <a:ext cx="9296400" cy="4191000"/>
          </a:xfrm>
          <a:prstGeom prst="rect">
            <a:avLst/>
          </a:prstGeom>
          <a:noFill/>
          <a:ln w="9525">
            <a:noFill/>
            <a:miter lim="800000"/>
            <a:headEnd/>
            <a:tailEnd/>
          </a:ln>
          <a:effectLst/>
        </p:spPr>
        <p:txBody>
          <a:bodyPr/>
          <a:lstStyle/>
          <a:p>
            <a:pPr marL="609600" indent="-609600">
              <a:spcBef>
                <a:spcPct val="20000"/>
              </a:spcBef>
              <a:buClr>
                <a:srgbClr val="FFFF00"/>
              </a:buClr>
              <a:buSzPct val="75000"/>
              <a:buFont typeface="Monotype Sorts" pitchFamily="2" charset="2"/>
              <a:buNone/>
              <a:defRPr/>
            </a:pPr>
            <a:r>
              <a:rPr lang="en-US" altLang="en-US" sz="2600" b="1" i="0" dirty="0">
                <a:solidFill>
                  <a:srgbClr val="00FFFF"/>
                </a:solidFill>
                <a:latin typeface="Calibri" panose="020F0502020204030204" pitchFamily="34" charset="0"/>
              </a:rPr>
              <a:t>Decreased cardiac output (CO) leads to:</a:t>
            </a:r>
          </a:p>
          <a:p>
            <a:pPr marL="609600" indent="-609600">
              <a:spcBef>
                <a:spcPct val="20000"/>
              </a:spcBef>
              <a:buClr>
                <a:srgbClr val="FFFF00"/>
              </a:buClr>
              <a:buSzPct val="75000"/>
              <a:buFont typeface="Monotype Sorts" pitchFamily="2" charset="2"/>
              <a:buNone/>
              <a:defRPr/>
            </a:pPr>
            <a:endParaRPr lang="en-US" altLang="en-US" sz="2600" b="1" i="0" dirty="0">
              <a:solidFill>
                <a:srgbClr val="00FFFF"/>
              </a:solidFill>
              <a:latin typeface="Calibri" panose="020F0502020204030204" pitchFamily="34" charset="0"/>
            </a:endParaRPr>
          </a:p>
          <a:p>
            <a:pPr marL="609600" indent="-609600">
              <a:spcBef>
                <a:spcPct val="20000"/>
              </a:spcBef>
              <a:buClr>
                <a:srgbClr val="FFFF00"/>
              </a:buClr>
              <a:buSzPct val="75000"/>
              <a:defRPr/>
            </a:pPr>
            <a:r>
              <a:rPr lang="en-US" altLang="en-US" sz="2600" b="1" i="0" dirty="0">
                <a:solidFill>
                  <a:srgbClr val="FF66FF"/>
                </a:solidFill>
                <a:latin typeface="Calibri" panose="020F0502020204030204" pitchFamily="34" charset="0"/>
              </a:rPr>
              <a:t>1-    Decreased firing of carotid sinus baroreceptor → increased sympathetic stimulation:</a:t>
            </a:r>
            <a:r>
              <a:rPr lang="en-US" altLang="en-US" sz="2600" b="1" i="0" dirty="0">
                <a:solidFill>
                  <a:srgbClr val="00FFFF"/>
                </a:solidFill>
                <a:latin typeface="Calibri" panose="020F0502020204030204" pitchFamily="34" charset="0"/>
              </a:rPr>
              <a:t> </a:t>
            </a:r>
          </a:p>
          <a:p>
            <a:pPr marL="609600" indent="-609600">
              <a:spcBef>
                <a:spcPct val="20000"/>
              </a:spcBef>
              <a:buClr>
                <a:srgbClr val="FFFF00"/>
              </a:buClr>
              <a:buSzPct val="75000"/>
              <a:defRPr/>
            </a:pPr>
            <a:r>
              <a:rPr lang="en-US" altLang="en-US" sz="2600" b="1" i="0" dirty="0">
                <a:solidFill>
                  <a:srgbClr val="00FFFF"/>
                </a:solidFill>
                <a:latin typeface="Calibri" panose="020F0502020204030204" pitchFamily="34" charset="0"/>
              </a:rPr>
              <a:t>                             → vasoconstriction of arterioles (increased                                                                                        			 afterload),</a:t>
            </a:r>
          </a:p>
          <a:p>
            <a:pPr marL="609600" indent="-609600">
              <a:spcBef>
                <a:spcPct val="20000"/>
              </a:spcBef>
              <a:buClr>
                <a:srgbClr val="FFFF00"/>
              </a:buClr>
              <a:buSzPct val="75000"/>
              <a:defRPr/>
            </a:pPr>
            <a:r>
              <a:rPr lang="en-US" altLang="en-US" sz="2600" b="1" i="0" dirty="0">
                <a:solidFill>
                  <a:srgbClr val="00FFFF"/>
                </a:solidFill>
                <a:latin typeface="Calibri" panose="020F0502020204030204" pitchFamily="34" charset="0"/>
              </a:rPr>
              <a:t>                             → vasoconstriction of veins (increased preload</a:t>
            </a:r>
            <a:r>
              <a:rPr lang="en-US" altLang="en-US" sz="2600" b="1" i="0" dirty="0" smtClean="0">
                <a:solidFill>
                  <a:srgbClr val="00FFFF"/>
                </a:solidFill>
                <a:latin typeface="Calibri" panose="020F0502020204030204" pitchFamily="34" charset="0"/>
              </a:rPr>
              <a:t>).</a:t>
            </a:r>
            <a:endParaRPr lang="en-US" altLang="en-US" sz="2600" b="1" i="0" dirty="0">
              <a:solidFill>
                <a:srgbClr val="00FFFF"/>
              </a:solidFill>
              <a:latin typeface="Calibri" panose="020F0502020204030204" pitchFamily="34" charset="0"/>
            </a:endParaRPr>
          </a:p>
          <a:p>
            <a:pPr marL="609600" indent="-609600">
              <a:spcBef>
                <a:spcPct val="20000"/>
              </a:spcBef>
              <a:buClr>
                <a:srgbClr val="FFFF00"/>
              </a:buClr>
              <a:buSzPct val="75000"/>
              <a:defRPr/>
            </a:pPr>
            <a:r>
              <a:rPr lang="en-US" altLang="en-US" sz="2600" b="1" i="0" dirty="0">
                <a:solidFill>
                  <a:srgbClr val="00FFFF"/>
                </a:solidFill>
                <a:latin typeface="Calibri" panose="020F0502020204030204" pitchFamily="34" charset="0"/>
              </a:rPr>
              <a:t>                             → increased HR and force of </a:t>
            </a:r>
            <a:r>
              <a:rPr lang="en-US" altLang="en-US" sz="2600" b="1" i="0" dirty="0" smtClean="0">
                <a:solidFill>
                  <a:srgbClr val="00FFFF"/>
                </a:solidFill>
                <a:latin typeface="Calibri" panose="020F0502020204030204" pitchFamily="34" charset="0"/>
              </a:rPr>
              <a:t>contractility.</a:t>
            </a:r>
            <a:endParaRPr lang="en-US" altLang="en-US" sz="2600" b="1" i="0" dirty="0">
              <a:solidFill>
                <a:srgbClr val="00FFFF"/>
              </a:solidFill>
              <a:latin typeface="Calibri" panose="020F0502020204030204" pitchFamily="34" charset="0"/>
            </a:endParaRPr>
          </a:p>
          <a:p>
            <a:pPr marL="609600" indent="-609600">
              <a:spcBef>
                <a:spcPct val="20000"/>
              </a:spcBef>
              <a:buClr>
                <a:srgbClr val="FFFF00"/>
              </a:buClr>
              <a:buSzPct val="75000"/>
              <a:defRPr/>
            </a:pPr>
            <a:r>
              <a:rPr lang="en-US" altLang="en-US" sz="2600" b="1" i="0" dirty="0">
                <a:solidFill>
                  <a:srgbClr val="00FFFF"/>
                </a:solidFill>
                <a:latin typeface="Calibri" panose="020F0502020204030204" pitchFamily="34" charset="0"/>
              </a:rPr>
              <a:t>                             → increased CO and increased </a:t>
            </a:r>
            <a:r>
              <a:rPr lang="en-US" altLang="en-US" sz="2600" b="1" i="0" dirty="0" smtClean="0">
                <a:solidFill>
                  <a:srgbClr val="00FFFF"/>
                </a:solidFill>
                <a:latin typeface="Calibri" panose="020F0502020204030204" pitchFamily="34" charset="0"/>
              </a:rPr>
              <a:t>BP.</a:t>
            </a:r>
            <a:endParaRPr lang="en-US" altLang="en-US" sz="2600" b="1" i="0" dirty="0">
              <a:solidFill>
                <a:srgbClr val="00FFFF"/>
              </a:solidFill>
              <a:latin typeface="Calibri" panose="020F0502020204030204" pitchFamily="34" charset="0"/>
            </a:endParaRPr>
          </a:p>
          <a:p>
            <a:pPr marL="609600" indent="-609600">
              <a:spcBef>
                <a:spcPct val="20000"/>
              </a:spcBef>
              <a:buClr>
                <a:srgbClr val="FFFF00"/>
              </a:buClr>
              <a:buSzPct val="75000"/>
              <a:defRPr/>
            </a:pPr>
            <a:endParaRPr lang="en-US" altLang="en-US" sz="26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7" name="Rectangle 3"/>
          <p:cNvSpPr>
            <a:spLocks noChangeArrowheads="1"/>
          </p:cNvSpPr>
          <p:nvPr/>
        </p:nvSpPr>
        <p:spPr bwMode="auto">
          <a:xfrm>
            <a:off x="495300" y="1371600"/>
            <a:ext cx="9410700" cy="4876800"/>
          </a:xfrm>
          <a:prstGeom prst="rect">
            <a:avLst/>
          </a:prstGeom>
          <a:noFill/>
          <a:ln w="9525">
            <a:noFill/>
            <a:miter lim="800000"/>
            <a:headEnd/>
            <a:tailEnd/>
          </a:ln>
          <a:effectLst/>
        </p:spPr>
        <p:txBody>
          <a:bodyPr/>
          <a:lstStyle/>
          <a:p>
            <a:pPr marL="609600" indent="-609600">
              <a:spcBef>
                <a:spcPct val="20000"/>
              </a:spcBef>
              <a:buClr>
                <a:srgbClr val="FFFF00"/>
              </a:buClr>
              <a:buSzPct val="75000"/>
              <a:buFont typeface="Monotype Sorts" pitchFamily="2" charset="2"/>
              <a:buNone/>
              <a:defRPr/>
            </a:pPr>
            <a:r>
              <a:rPr lang="en-US" altLang="en-US" sz="2050" b="1" i="0" dirty="0">
                <a:solidFill>
                  <a:srgbClr val="00FFFF"/>
                </a:solidFill>
                <a:latin typeface="Calibri" panose="020F0502020204030204" pitchFamily="34" charset="0"/>
              </a:rPr>
              <a:t>Decreased cardiac output (CO) also leads to:</a:t>
            </a:r>
          </a:p>
          <a:p>
            <a:pPr marL="609600" indent="-609600">
              <a:spcBef>
                <a:spcPct val="20000"/>
              </a:spcBef>
              <a:buClr>
                <a:srgbClr val="FFFF00"/>
              </a:buClr>
              <a:buSzPct val="75000"/>
              <a:buFont typeface="Monotype Sorts" pitchFamily="2" charset="2"/>
              <a:buNone/>
              <a:defRPr/>
            </a:pPr>
            <a:endParaRPr lang="en-US" altLang="en-US" sz="2050" b="1" i="0" dirty="0">
              <a:solidFill>
                <a:srgbClr val="00FFFF"/>
              </a:solidFill>
              <a:latin typeface="Calibri" panose="020F0502020204030204" pitchFamily="34" charset="0"/>
            </a:endParaRPr>
          </a:p>
          <a:p>
            <a:pPr marL="609600" indent="-609600">
              <a:spcBef>
                <a:spcPct val="20000"/>
              </a:spcBef>
              <a:buClr>
                <a:srgbClr val="FFFF00"/>
              </a:buClr>
              <a:buSzPct val="75000"/>
              <a:buFont typeface="Monotype Sorts" pitchFamily="2" charset="2"/>
              <a:buNone/>
              <a:defRPr/>
            </a:pPr>
            <a:r>
              <a:rPr lang="en-US" altLang="en-US" sz="2050" b="1" i="0" dirty="0">
                <a:solidFill>
                  <a:srgbClr val="FF66FF"/>
                </a:solidFill>
                <a:latin typeface="Calibri" panose="020F0502020204030204" pitchFamily="34" charset="0"/>
              </a:rPr>
              <a:t>2.    Decreased renal perfusion</a:t>
            </a:r>
            <a:r>
              <a:rPr lang="en-US" altLang="en-US" sz="2050" b="1" i="0" dirty="0">
                <a:solidFill>
                  <a:srgbClr val="00FFFF"/>
                </a:solidFill>
                <a:latin typeface="Calibri" panose="020F0502020204030204" pitchFamily="34" charset="0"/>
              </a:rPr>
              <a:t> → Activation of RAA system: renin is released by JG cells → renin cleaves angiotensinogen to </a:t>
            </a:r>
            <a:r>
              <a:rPr lang="en-US" altLang="en-US" sz="2050" b="1" i="0" dirty="0" err="1">
                <a:solidFill>
                  <a:srgbClr val="00FFFF"/>
                </a:solidFill>
                <a:latin typeface="Calibri" panose="020F0502020204030204" pitchFamily="34" charset="0"/>
              </a:rPr>
              <a:t>ang</a:t>
            </a:r>
            <a:r>
              <a:rPr lang="en-US" altLang="en-US" sz="2050" b="1" i="0" dirty="0">
                <a:solidFill>
                  <a:srgbClr val="00FFFF"/>
                </a:solidFill>
                <a:latin typeface="Calibri" panose="020F0502020204030204" pitchFamily="34" charset="0"/>
              </a:rPr>
              <a:t> I → ACE in lung converts </a:t>
            </a:r>
            <a:r>
              <a:rPr lang="en-US" altLang="en-US" sz="2050" b="1" i="0" dirty="0" err="1">
                <a:solidFill>
                  <a:srgbClr val="00FFFF"/>
                </a:solidFill>
                <a:latin typeface="Calibri" panose="020F0502020204030204" pitchFamily="34" charset="0"/>
              </a:rPr>
              <a:t>Ang</a:t>
            </a:r>
            <a:r>
              <a:rPr lang="en-US" altLang="en-US" sz="2050" b="1" i="0" dirty="0">
                <a:solidFill>
                  <a:srgbClr val="00FFFF"/>
                </a:solidFill>
                <a:latin typeface="Calibri" panose="020F0502020204030204" pitchFamily="34" charset="0"/>
              </a:rPr>
              <a:t> I to </a:t>
            </a:r>
            <a:r>
              <a:rPr lang="en-US" altLang="en-US" sz="2050" b="1" i="0" dirty="0" err="1">
                <a:solidFill>
                  <a:srgbClr val="00FFFF"/>
                </a:solidFill>
                <a:latin typeface="Calibri" panose="020F0502020204030204" pitchFamily="34" charset="0"/>
              </a:rPr>
              <a:t>Ang</a:t>
            </a:r>
            <a:r>
              <a:rPr lang="en-US" altLang="en-US" sz="2050" b="1" i="0" dirty="0">
                <a:solidFill>
                  <a:srgbClr val="00FFFF"/>
                </a:solidFill>
                <a:latin typeface="Calibri" panose="020F0502020204030204" pitchFamily="34" charset="0"/>
              </a:rPr>
              <a:t> II → </a:t>
            </a:r>
            <a:r>
              <a:rPr lang="en-US" altLang="en-US" sz="2050" b="1" i="0" dirty="0" err="1">
                <a:solidFill>
                  <a:srgbClr val="00FFFF"/>
                </a:solidFill>
                <a:latin typeface="Calibri" panose="020F0502020204030204" pitchFamily="34" charset="0"/>
              </a:rPr>
              <a:t>Ang</a:t>
            </a:r>
            <a:r>
              <a:rPr lang="en-US" altLang="en-US" sz="2050" b="1" i="0" dirty="0">
                <a:solidFill>
                  <a:srgbClr val="00FFFF"/>
                </a:solidFill>
                <a:latin typeface="Calibri" panose="020F0502020204030204" pitchFamily="34" charset="0"/>
              </a:rPr>
              <a:t> II causes:</a:t>
            </a:r>
          </a:p>
          <a:p>
            <a:pPr marL="1371600" lvl="2" indent="-457200">
              <a:spcBef>
                <a:spcPct val="20000"/>
              </a:spcBef>
              <a:buClr>
                <a:srgbClr val="FFFFFF"/>
              </a:buClr>
              <a:buFontTx/>
              <a:buAutoNum type="arabicPeriod"/>
              <a:defRPr/>
            </a:pPr>
            <a:r>
              <a:rPr lang="en-US" altLang="en-US" sz="2050" b="1" i="0" dirty="0" smtClean="0">
                <a:solidFill>
                  <a:srgbClr val="00FFFF"/>
                </a:solidFill>
                <a:latin typeface="Calibri" panose="020F0502020204030204" pitchFamily="34" charset="0"/>
              </a:rPr>
              <a:t>Vasoconstriction </a:t>
            </a:r>
            <a:r>
              <a:rPr lang="en-US" altLang="en-US" sz="2050" b="1" i="0" dirty="0">
                <a:solidFill>
                  <a:srgbClr val="00FFFF"/>
                </a:solidFill>
                <a:latin typeface="Calibri" panose="020F0502020204030204" pitchFamily="34" charset="0"/>
              </a:rPr>
              <a:t>(increased BP and afterload)</a:t>
            </a:r>
          </a:p>
          <a:p>
            <a:pPr marL="1371600" lvl="2" indent="-457200">
              <a:spcBef>
                <a:spcPct val="20000"/>
              </a:spcBef>
              <a:buClr>
                <a:srgbClr val="FFFFFF"/>
              </a:buClr>
              <a:buFontTx/>
              <a:buAutoNum type="arabicPeriod"/>
              <a:defRPr/>
            </a:pPr>
            <a:r>
              <a:rPr lang="en-US" altLang="en-US" sz="2050" b="1" i="0" dirty="0">
                <a:solidFill>
                  <a:srgbClr val="00FFFF"/>
                </a:solidFill>
                <a:latin typeface="Calibri" panose="020F0502020204030204" pitchFamily="34" charset="0"/>
              </a:rPr>
              <a:t>Na</a:t>
            </a:r>
            <a:r>
              <a:rPr lang="en-US" altLang="en-US" sz="2050" b="1" i="0" baseline="30000" dirty="0">
                <a:solidFill>
                  <a:srgbClr val="00FFFF"/>
                </a:solidFill>
                <a:latin typeface="Calibri" panose="020F0502020204030204" pitchFamily="34" charset="0"/>
              </a:rPr>
              <a:t>+</a:t>
            </a:r>
            <a:r>
              <a:rPr lang="en-US" altLang="en-US" sz="2050" b="1" i="0" dirty="0">
                <a:solidFill>
                  <a:srgbClr val="00FFFF"/>
                </a:solidFill>
                <a:latin typeface="Calibri" panose="020F0502020204030204" pitchFamily="34" charset="0"/>
              </a:rPr>
              <a:t>/H</a:t>
            </a:r>
            <a:r>
              <a:rPr lang="en-US" altLang="en-US" sz="2050" b="1" i="0" baseline="-25000" dirty="0">
                <a:solidFill>
                  <a:srgbClr val="00FFFF"/>
                </a:solidFill>
                <a:latin typeface="Calibri" panose="020F0502020204030204" pitchFamily="34" charset="0"/>
              </a:rPr>
              <a:t>2</a:t>
            </a:r>
            <a:r>
              <a:rPr lang="en-US" altLang="en-US" sz="2050" b="1" i="0" dirty="0">
                <a:solidFill>
                  <a:srgbClr val="00FFFF"/>
                </a:solidFill>
                <a:latin typeface="Calibri" panose="020F0502020204030204" pitchFamily="34" charset="0"/>
              </a:rPr>
              <a:t>O reabsorption from kidneys → increased plasma volume → increase preload → increase CO → increase BP</a:t>
            </a:r>
          </a:p>
          <a:p>
            <a:pPr marL="1371600" lvl="2" indent="-457200">
              <a:spcBef>
                <a:spcPct val="20000"/>
              </a:spcBef>
              <a:buClr>
                <a:srgbClr val="FFFFFF"/>
              </a:buClr>
              <a:buFontTx/>
              <a:buAutoNum type="arabicPeriod"/>
              <a:defRPr/>
            </a:pPr>
            <a:r>
              <a:rPr lang="en-US" altLang="en-US" sz="2050" b="1" i="0" dirty="0" smtClean="0">
                <a:solidFill>
                  <a:srgbClr val="00FFFF"/>
                </a:solidFill>
                <a:latin typeface="Calibri" panose="020F0502020204030204" pitchFamily="34" charset="0"/>
              </a:rPr>
              <a:t>Aldosterone </a:t>
            </a:r>
            <a:r>
              <a:rPr lang="en-US" altLang="en-US" sz="2050" b="1" i="0" dirty="0">
                <a:solidFill>
                  <a:srgbClr val="00FFFF"/>
                </a:solidFill>
                <a:latin typeface="Calibri" panose="020F0502020204030204" pitchFamily="34" charset="0"/>
              </a:rPr>
              <a:t>release from adrenal cortex → reabsorption of Na</a:t>
            </a:r>
            <a:r>
              <a:rPr lang="en-US" altLang="en-US" sz="2050" b="1" i="0" baseline="30000" dirty="0">
                <a:solidFill>
                  <a:srgbClr val="00FFFF"/>
                </a:solidFill>
                <a:latin typeface="Calibri" panose="020F0502020204030204" pitchFamily="34" charset="0"/>
              </a:rPr>
              <a:t>+</a:t>
            </a:r>
            <a:r>
              <a:rPr lang="en-US" altLang="en-US" sz="2050" b="1" i="0" dirty="0">
                <a:solidFill>
                  <a:srgbClr val="00FFFF"/>
                </a:solidFill>
                <a:latin typeface="Calibri" panose="020F0502020204030204" pitchFamily="34" charset="0"/>
              </a:rPr>
              <a:t>/H</a:t>
            </a:r>
            <a:r>
              <a:rPr lang="en-US" altLang="en-US" sz="2050" b="1" i="0" baseline="-25000" dirty="0">
                <a:solidFill>
                  <a:srgbClr val="00FFFF"/>
                </a:solidFill>
                <a:latin typeface="Calibri" panose="020F0502020204030204" pitchFamily="34" charset="0"/>
              </a:rPr>
              <a:t>2</a:t>
            </a:r>
            <a:r>
              <a:rPr lang="en-US" altLang="en-US" sz="2050" b="1" i="0" dirty="0">
                <a:solidFill>
                  <a:srgbClr val="00FFFF"/>
                </a:solidFill>
                <a:latin typeface="Calibri" panose="020F0502020204030204" pitchFamily="34" charset="0"/>
              </a:rPr>
              <a:t>O</a:t>
            </a:r>
            <a:r>
              <a:rPr lang="en-US" altLang="en-US" sz="2050" b="1" i="0" dirty="0" smtClean="0">
                <a:solidFill>
                  <a:srgbClr val="00FFFF"/>
                </a:solidFill>
                <a:latin typeface="Calibri" panose="020F0502020204030204" pitchFamily="34" charset="0"/>
              </a:rPr>
              <a:t>.</a:t>
            </a:r>
          </a:p>
          <a:p>
            <a:pPr marL="1371600" lvl="2" indent="-457200">
              <a:spcBef>
                <a:spcPct val="20000"/>
              </a:spcBef>
              <a:buClr>
                <a:srgbClr val="FFFFFF"/>
              </a:buClr>
              <a:buFontTx/>
              <a:buAutoNum type="arabicPeriod"/>
              <a:defRPr/>
            </a:pPr>
            <a:r>
              <a:rPr lang="en-US" altLang="en-US" sz="2050" b="1" i="0" dirty="0" smtClean="0">
                <a:solidFill>
                  <a:srgbClr val="00FFFF"/>
                </a:solidFill>
                <a:latin typeface="Calibri" panose="020F0502020204030204" pitchFamily="34" charset="0"/>
              </a:rPr>
              <a:t>Myocyte hypertrophy.</a:t>
            </a:r>
          </a:p>
          <a:p>
            <a:pPr marL="1371600" lvl="2" indent="-457200">
              <a:spcBef>
                <a:spcPct val="20000"/>
              </a:spcBef>
              <a:buClr>
                <a:srgbClr val="FFFFFF"/>
              </a:buClr>
              <a:buFontTx/>
              <a:buAutoNum type="arabicPeriod"/>
              <a:defRPr/>
            </a:pPr>
            <a:r>
              <a:rPr lang="en-US" altLang="en-US" sz="2050" b="1" i="0" dirty="0" smtClean="0">
                <a:solidFill>
                  <a:srgbClr val="00FFFF"/>
                </a:solidFill>
                <a:latin typeface="Calibri" panose="020F0502020204030204" pitchFamily="34" charset="0"/>
              </a:rPr>
              <a:t>Myocardial fibrosis.</a:t>
            </a:r>
          </a:p>
          <a:p>
            <a:pPr marL="1371600" lvl="2" indent="-457200">
              <a:spcBef>
                <a:spcPct val="20000"/>
              </a:spcBef>
              <a:buClr>
                <a:srgbClr val="FFFFFF"/>
              </a:buClr>
              <a:buFontTx/>
              <a:buAutoNum type="arabicPeriod"/>
              <a:defRPr/>
            </a:pPr>
            <a:r>
              <a:rPr lang="en-US" altLang="en-US" sz="2050" b="1" i="0" dirty="0" smtClean="0">
                <a:solidFill>
                  <a:srgbClr val="00FFFF"/>
                </a:solidFill>
                <a:latin typeface="Calibri" panose="020F0502020204030204" pitchFamily="34" charset="0"/>
              </a:rPr>
              <a:t>Enhanced sympathetic </a:t>
            </a:r>
            <a:r>
              <a:rPr lang="en-US" altLang="en-US" sz="2050" b="1" i="0" dirty="0" err="1" smtClean="0">
                <a:solidFill>
                  <a:srgbClr val="00FFFF"/>
                </a:solidFill>
                <a:latin typeface="Calibri" panose="020F0502020204030204" pitchFamily="34" charset="0"/>
              </a:rPr>
              <a:t>acivity</a:t>
            </a:r>
            <a:endParaRPr lang="en-US" altLang="en-US" sz="2050" b="1" i="0" dirty="0">
              <a:solidFill>
                <a:srgbClr val="00FFFF"/>
              </a:solidFill>
              <a:latin typeface="Calibri" panose="020F0502020204030204" pitchFamily="34" charset="0"/>
            </a:endParaRPr>
          </a:p>
          <a:p>
            <a:pPr marL="1371600" lvl="2" indent="-457200">
              <a:spcBef>
                <a:spcPct val="20000"/>
              </a:spcBef>
              <a:buClr>
                <a:srgbClr val="FFFFFF"/>
              </a:buClr>
              <a:buFontTx/>
              <a:buAutoNum type="arabicPeriod"/>
              <a:defRPr/>
            </a:pPr>
            <a:endParaRPr lang="en-US" altLang="en-US" sz="2050" b="1" i="0" dirty="0">
              <a:solidFill>
                <a:srgbClr val="00FFFF"/>
              </a:solidFill>
              <a:latin typeface="Calibri" panose="020F0502020204030204" pitchFamily="34" charset="0"/>
            </a:endParaRPr>
          </a:p>
          <a:p>
            <a:pPr marL="609600" indent="-609600">
              <a:spcBef>
                <a:spcPct val="20000"/>
              </a:spcBef>
              <a:buClr>
                <a:srgbClr val="FFFF00"/>
              </a:buClr>
              <a:buSzPct val="75000"/>
              <a:defRPr/>
            </a:pPr>
            <a:r>
              <a:rPr lang="en-US" altLang="en-US" sz="2050" b="1" i="0" dirty="0">
                <a:solidFill>
                  <a:srgbClr val="FF66FF"/>
                </a:solidFill>
                <a:latin typeface="Calibri" panose="020F0502020204030204" pitchFamily="34" charset="0"/>
              </a:rPr>
              <a:t>3.    Decreased effective circulating blood volume</a:t>
            </a:r>
            <a:r>
              <a:rPr lang="en-US" altLang="en-US" sz="2050" b="1" i="0" dirty="0">
                <a:solidFill>
                  <a:srgbClr val="00FFFF"/>
                </a:solidFill>
                <a:latin typeface="Calibri" panose="020F0502020204030204" pitchFamily="34" charset="0"/>
              </a:rPr>
              <a:t> → posterior pituitary releases ADH (vasopressin) → increased H</a:t>
            </a:r>
            <a:r>
              <a:rPr lang="en-US" altLang="en-US" sz="2050" b="1" i="0" baseline="-25000" dirty="0">
                <a:solidFill>
                  <a:srgbClr val="00FFFF"/>
                </a:solidFill>
                <a:latin typeface="Calibri" panose="020F0502020204030204" pitchFamily="34" charset="0"/>
              </a:rPr>
              <a:t>2</a:t>
            </a:r>
            <a:r>
              <a:rPr lang="en-US" altLang="en-US" sz="2050" b="1" i="0" dirty="0">
                <a:solidFill>
                  <a:srgbClr val="00FFFF"/>
                </a:solidFill>
                <a:latin typeface="Calibri" panose="020F0502020204030204" pitchFamily="34" charset="0"/>
              </a:rPr>
              <a:t>O </a:t>
            </a:r>
            <a:r>
              <a:rPr lang="en-US" altLang="en-US" sz="2050" b="1" i="0" dirty="0" smtClean="0">
                <a:solidFill>
                  <a:srgbClr val="00FFFF"/>
                </a:solidFill>
                <a:latin typeface="Calibri" panose="020F0502020204030204" pitchFamily="34" charset="0"/>
              </a:rPr>
              <a:t>reabsorption.</a:t>
            </a:r>
            <a:endParaRPr lang="en-US" altLang="en-US" sz="2050" b="1" i="0" dirty="0">
              <a:solidFill>
                <a:srgbClr val="00FFFF"/>
              </a:solidFill>
              <a:latin typeface="Calibri" panose="020F0502020204030204" pitchFamily="34" charset="0"/>
            </a:endParaRPr>
          </a:p>
        </p:txBody>
      </p:sp>
      <p:sp>
        <p:nvSpPr>
          <p:cNvPr id="11267" name="Text Box 4"/>
          <p:cNvSpPr txBox="1">
            <a:spLocks noChangeArrowheads="1"/>
          </p:cNvSpPr>
          <p:nvPr/>
        </p:nvSpPr>
        <p:spPr bwMode="auto">
          <a:xfrm>
            <a:off x="0" y="120650"/>
            <a:ext cx="10287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800" b="1" i="0" dirty="0" smtClean="0">
                <a:solidFill>
                  <a:srgbClr val="FFFF00"/>
                </a:solidFill>
                <a:latin typeface="Calibri" panose="020F0502020204030204" pitchFamily="34" charset="0"/>
              </a:rPr>
              <a:t>Physiological adaptation to CHF</a:t>
            </a:r>
          </a:p>
          <a:p>
            <a:pPr algn="ctr" eaLnBrk="1" hangingPunct="1"/>
            <a:r>
              <a:rPr lang="en-US" altLang="en-US" sz="3800" b="1" i="0" dirty="0" smtClean="0">
                <a:solidFill>
                  <a:srgbClr val="FFFF00"/>
                </a:solidFill>
                <a:latin typeface="Calibri" panose="020F0502020204030204" pitchFamily="34" charset="0"/>
              </a:rPr>
              <a:t>(compensation mechanisms)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25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25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25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25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25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25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25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25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3570" name="Rectangle 2"/>
          <p:cNvSpPr>
            <a:spLocks noChangeArrowheads="1"/>
          </p:cNvSpPr>
          <p:nvPr/>
        </p:nvSpPr>
        <p:spPr bwMode="auto">
          <a:xfrm>
            <a:off x="342900" y="1905000"/>
            <a:ext cx="9601200" cy="4495800"/>
          </a:xfrm>
          <a:prstGeom prst="rect">
            <a:avLst/>
          </a:prstGeom>
          <a:noFill/>
          <a:ln w="9525">
            <a:noFill/>
            <a:miter lim="800000"/>
            <a:headEnd/>
            <a:tailEnd/>
          </a:ln>
          <a:effectLst/>
        </p:spPr>
        <p:txBody>
          <a:bodyPr/>
          <a:lstStyle/>
          <a:p>
            <a:pPr marL="457200" indent="-457200">
              <a:spcBef>
                <a:spcPct val="20000"/>
              </a:spcBef>
              <a:buClr>
                <a:srgbClr val="FFFF00"/>
              </a:buClr>
              <a:buSzPct val="75000"/>
              <a:buFont typeface="Wingdings" pitchFamily="2" charset="2"/>
              <a:buChar char="q"/>
              <a:defRPr/>
            </a:pPr>
            <a:r>
              <a:rPr lang="en-US" altLang="en-US" sz="2800" b="1" i="0" dirty="0" smtClean="0">
                <a:solidFill>
                  <a:srgbClr val="00FFFF"/>
                </a:solidFill>
                <a:latin typeface="Calibri" panose="020F0502020204030204" pitchFamily="34" charset="0"/>
              </a:rPr>
              <a:t>These </a:t>
            </a:r>
            <a:r>
              <a:rPr lang="en-US" altLang="en-US" sz="2800" b="1" i="0" dirty="0">
                <a:solidFill>
                  <a:srgbClr val="00FFFF"/>
                </a:solidFill>
                <a:latin typeface="Calibri" panose="020F0502020204030204" pitchFamily="34" charset="0"/>
              </a:rPr>
              <a:t>compensatory mechanisms are great if there is acute blood loss, but do not help much with failing heart! Why?  </a:t>
            </a:r>
          </a:p>
          <a:p>
            <a:pPr marL="457200" indent="-457200">
              <a:spcBef>
                <a:spcPct val="20000"/>
              </a:spcBef>
              <a:buClr>
                <a:srgbClr val="FFFF00"/>
              </a:buClr>
              <a:buSzPct val="75000"/>
              <a:buFont typeface="Wingdings" pitchFamily="2" charset="2"/>
              <a:buChar char="q"/>
              <a:defRPr/>
            </a:pPr>
            <a:endParaRPr lang="en-US" altLang="en-US" sz="2800" b="1" i="0" dirty="0">
              <a:solidFill>
                <a:srgbClr val="00FFFF"/>
              </a:solidFill>
              <a:latin typeface="Calibri" panose="020F0502020204030204" pitchFamily="34" charset="0"/>
            </a:endParaRPr>
          </a:p>
          <a:p>
            <a:pPr marL="457200" indent="-457200">
              <a:spcBef>
                <a:spcPct val="20000"/>
              </a:spcBef>
              <a:buClr>
                <a:srgbClr val="FFFF00"/>
              </a:buClr>
              <a:buSzPct val="75000"/>
              <a:buFont typeface="Wingdings" pitchFamily="2" charset="2"/>
              <a:buChar char="q"/>
              <a:defRPr/>
            </a:pPr>
            <a:r>
              <a:rPr lang="en-US" altLang="en-US" sz="2800" b="1" i="0" dirty="0" smtClean="0">
                <a:solidFill>
                  <a:srgbClr val="00FFFF"/>
                </a:solidFill>
                <a:latin typeface="Calibri" panose="020F0502020204030204" pitchFamily="34" charset="0"/>
              </a:rPr>
              <a:t>Increased </a:t>
            </a:r>
            <a:r>
              <a:rPr lang="en-US" altLang="en-US" sz="2800" b="1" i="0" dirty="0">
                <a:solidFill>
                  <a:srgbClr val="00FFFF"/>
                </a:solidFill>
                <a:latin typeface="Calibri" panose="020F0502020204030204" pitchFamily="34" charset="0"/>
              </a:rPr>
              <a:t>afterload </a:t>
            </a:r>
            <a:r>
              <a:rPr lang="en-US" altLang="en-US" sz="2800" b="1" i="0" dirty="0" smtClean="0">
                <a:solidFill>
                  <a:srgbClr val="00FFFF"/>
                </a:solidFill>
                <a:latin typeface="Calibri" panose="020F0502020204030204" pitchFamily="34" charset="0"/>
              </a:rPr>
              <a:t>the failing heart </a:t>
            </a:r>
            <a:r>
              <a:rPr lang="en-US" altLang="en-US" sz="2800" b="1" i="0" dirty="0">
                <a:solidFill>
                  <a:srgbClr val="00FFFF"/>
                </a:solidFill>
                <a:latin typeface="Calibri" panose="020F0502020204030204" pitchFamily="34" charset="0"/>
              </a:rPr>
              <a:t>has to work against</a:t>
            </a:r>
            <a:r>
              <a:rPr lang="en-US" altLang="en-US" sz="2800" b="1" i="0" dirty="0" smtClean="0">
                <a:solidFill>
                  <a:srgbClr val="00FFFF"/>
                </a:solidFill>
                <a:latin typeface="Calibri" panose="020F0502020204030204" pitchFamily="34" charset="0"/>
              </a:rPr>
              <a:t>.</a:t>
            </a:r>
          </a:p>
          <a:p>
            <a:pPr>
              <a:spcBef>
                <a:spcPct val="20000"/>
              </a:spcBef>
              <a:buClr>
                <a:srgbClr val="FFFF00"/>
              </a:buClr>
              <a:buSzPct val="75000"/>
              <a:defRPr/>
            </a:pPr>
            <a:endParaRPr lang="en-US" altLang="en-US" sz="2800" b="1" i="0" dirty="0">
              <a:solidFill>
                <a:srgbClr val="00FFFF"/>
              </a:solidFill>
              <a:latin typeface="Calibri" panose="020F0502020204030204" pitchFamily="34" charset="0"/>
            </a:endParaRPr>
          </a:p>
          <a:p>
            <a:pPr marL="457200" indent="-457200">
              <a:spcBef>
                <a:spcPct val="20000"/>
              </a:spcBef>
              <a:buClr>
                <a:srgbClr val="FFFF00"/>
              </a:buClr>
              <a:buSzPct val="75000"/>
              <a:buFont typeface="Wingdings" pitchFamily="2" charset="2"/>
              <a:buChar char="q"/>
              <a:defRPr/>
            </a:pPr>
            <a:r>
              <a:rPr lang="en-US" altLang="en-US" sz="2800" b="1" i="0" dirty="0" smtClean="0">
                <a:solidFill>
                  <a:srgbClr val="00FFFF"/>
                </a:solidFill>
                <a:latin typeface="Calibri" panose="020F0502020204030204" pitchFamily="34" charset="0"/>
              </a:rPr>
              <a:t>Increased </a:t>
            </a:r>
            <a:r>
              <a:rPr lang="en-US" altLang="en-US" sz="2800" b="1" i="0" dirty="0">
                <a:solidFill>
                  <a:srgbClr val="00FFFF"/>
                </a:solidFill>
                <a:latin typeface="Calibri" panose="020F0502020204030204" pitchFamily="34" charset="0"/>
              </a:rPr>
              <a:t>preload that failing heart has to pump out.  </a:t>
            </a:r>
            <a:endParaRPr lang="en-US" altLang="en-US" sz="2800" b="1" i="0" dirty="0" smtClean="0">
              <a:solidFill>
                <a:srgbClr val="00FFFF"/>
              </a:solidFill>
              <a:latin typeface="Calibri" panose="020F0502020204030204" pitchFamily="34" charset="0"/>
            </a:endParaRPr>
          </a:p>
          <a:p>
            <a:pPr>
              <a:spcBef>
                <a:spcPct val="20000"/>
              </a:spcBef>
              <a:buClr>
                <a:srgbClr val="FFFF00"/>
              </a:buClr>
              <a:buSzPct val="75000"/>
              <a:defRPr/>
            </a:pPr>
            <a:endParaRPr lang="en-US" altLang="en-US" sz="2800" b="1" i="0" dirty="0">
              <a:solidFill>
                <a:srgbClr val="00FFFF"/>
              </a:solidFill>
              <a:latin typeface="Calibri" panose="020F0502020204030204" pitchFamily="34" charset="0"/>
            </a:endParaRPr>
          </a:p>
          <a:p>
            <a:pPr marL="457200" indent="-457200">
              <a:spcBef>
                <a:spcPct val="20000"/>
              </a:spcBef>
              <a:buClr>
                <a:srgbClr val="FFFF00"/>
              </a:buClr>
              <a:buSzPct val="75000"/>
              <a:buFont typeface="Wingdings" pitchFamily="2" charset="2"/>
              <a:buChar char="q"/>
              <a:defRPr/>
            </a:pPr>
            <a:r>
              <a:rPr lang="en-US" altLang="en-US" sz="2800" b="1" i="0" dirty="0" smtClean="0">
                <a:solidFill>
                  <a:srgbClr val="00FFFF"/>
                </a:solidFill>
                <a:latin typeface="Calibri" panose="020F0502020204030204" pitchFamily="34" charset="0"/>
              </a:rPr>
              <a:t>Retention </a:t>
            </a:r>
            <a:r>
              <a:rPr lang="en-US" altLang="en-US" sz="2800" b="1" i="0" dirty="0">
                <a:solidFill>
                  <a:srgbClr val="00FFFF"/>
                </a:solidFill>
                <a:latin typeface="Calibri" panose="020F0502020204030204" pitchFamily="34" charset="0"/>
              </a:rPr>
              <a:t>of salt and water → greater blood volume → peripheral </a:t>
            </a:r>
            <a:r>
              <a:rPr lang="en-US" altLang="en-US" sz="2800" b="1" i="0" dirty="0" smtClean="0">
                <a:solidFill>
                  <a:srgbClr val="00FFFF"/>
                </a:solidFill>
                <a:latin typeface="Calibri" panose="020F0502020204030204" pitchFamily="34" charset="0"/>
              </a:rPr>
              <a:t>and pulmonary edema.</a:t>
            </a:r>
            <a:endParaRPr lang="en-US" altLang="en-US" sz="2800" b="1" i="0" dirty="0">
              <a:solidFill>
                <a:srgbClr val="00FFFF"/>
              </a:solidFill>
              <a:latin typeface="Calibri" panose="020F0502020204030204" pitchFamily="34" charset="0"/>
            </a:endParaRPr>
          </a:p>
          <a:p>
            <a:pPr marL="457200" indent="-457200">
              <a:spcBef>
                <a:spcPct val="20000"/>
              </a:spcBef>
              <a:buClr>
                <a:srgbClr val="FFFF00"/>
              </a:buClr>
              <a:buSzPct val="75000"/>
              <a:buFont typeface="Wingdings" pitchFamily="2" charset="2"/>
              <a:buChar char="q"/>
              <a:defRPr/>
            </a:pPr>
            <a:endParaRPr lang="en-US" altLang="en-US" sz="2800" b="1" i="0" dirty="0">
              <a:solidFill>
                <a:srgbClr val="00FFFF"/>
              </a:solidFill>
              <a:latin typeface="Calibri" panose="020F0502020204030204" pitchFamily="34" charset="0"/>
            </a:endParaRPr>
          </a:p>
          <a:p>
            <a:pPr>
              <a:spcBef>
                <a:spcPct val="20000"/>
              </a:spcBef>
              <a:buClr>
                <a:srgbClr val="FFFF00"/>
              </a:buClr>
              <a:buSzPct val="75000"/>
              <a:defRPr/>
            </a:pPr>
            <a:r>
              <a:rPr lang="en-US" altLang="en-US" sz="2800" b="1" i="0" dirty="0">
                <a:solidFill>
                  <a:srgbClr val="00FFFF"/>
                </a:solidFill>
                <a:latin typeface="Calibri" panose="020F0502020204030204" pitchFamily="34" charset="0"/>
              </a:rPr>
              <a:t>	</a:t>
            </a:r>
          </a:p>
        </p:txBody>
      </p:sp>
      <p:sp>
        <p:nvSpPr>
          <p:cNvPr id="12291" name="Text Box 4"/>
          <p:cNvSpPr txBox="1">
            <a:spLocks noChangeArrowheads="1"/>
          </p:cNvSpPr>
          <p:nvPr/>
        </p:nvSpPr>
        <p:spPr bwMode="auto">
          <a:xfrm>
            <a:off x="0" y="228600"/>
            <a:ext cx="1028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4400" b="1" i="0" dirty="0" smtClean="0">
                <a:solidFill>
                  <a:srgbClr val="FFFF00"/>
                </a:solidFill>
                <a:latin typeface="Calibri" panose="020F0502020204030204" pitchFamily="34" charset="0"/>
              </a:rPr>
              <a:t>Physiological adaptation to CHF</a:t>
            </a:r>
          </a:p>
          <a:p>
            <a:pPr algn="ctr" eaLnBrk="1" hangingPunct="1"/>
            <a:r>
              <a:rPr lang="en-US" altLang="en-US" sz="4400" b="1" i="0" dirty="0" smtClean="0">
                <a:solidFill>
                  <a:srgbClr val="FFFF00"/>
                </a:solidFill>
                <a:latin typeface="Calibri" panose="020F0502020204030204" pitchFamily="34" charset="0"/>
              </a:rPr>
              <a:t>(compensation mechanisms)</a:t>
            </a:r>
          </a:p>
        </p:txBody>
      </p:sp>
    </p:spTree>
    <p:extLst>
      <p:ext uri="{BB962C8B-B14F-4D97-AF65-F5344CB8AC3E}">
        <p14:creationId xmlns:p14="http://schemas.microsoft.com/office/powerpoint/2010/main" val="34965042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5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5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5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ChangeArrowheads="1"/>
          </p:cNvSpPr>
          <p:nvPr/>
        </p:nvSpPr>
        <p:spPr bwMode="auto">
          <a:xfrm>
            <a:off x="419100" y="1600200"/>
            <a:ext cx="9525000" cy="4495800"/>
          </a:xfrm>
          <a:prstGeom prst="rect">
            <a:avLst/>
          </a:prstGeom>
          <a:noFill/>
          <a:ln w="9525">
            <a:noFill/>
            <a:miter lim="800000"/>
            <a:headEnd/>
            <a:tailEnd/>
          </a:ln>
          <a:effectLst/>
        </p:spPr>
        <p:txBody>
          <a:bodyPr/>
          <a:lstStyle/>
          <a:p>
            <a:pPr marL="457200" indent="-457200">
              <a:spcBef>
                <a:spcPct val="20000"/>
              </a:spcBef>
              <a:buClr>
                <a:srgbClr val="FFFF00"/>
              </a:buClr>
              <a:buSzPct val="75000"/>
              <a:buFont typeface="+mj-lt"/>
              <a:buAutoNum type="arabicParenR"/>
              <a:defRPr/>
            </a:pPr>
            <a:r>
              <a:rPr lang="en-US" altLang="en-US" sz="1950" b="1" i="0" dirty="0" smtClean="0">
                <a:solidFill>
                  <a:srgbClr val="FF66FF"/>
                </a:solidFill>
                <a:latin typeface="Calibri" panose="020F0502020204030204" pitchFamily="34" charset="0"/>
              </a:rPr>
              <a:t>Prolonged </a:t>
            </a:r>
            <a:r>
              <a:rPr lang="en-US" altLang="en-US" sz="1950" b="1" i="0" dirty="0">
                <a:solidFill>
                  <a:srgbClr val="FF66FF"/>
                </a:solidFill>
                <a:latin typeface="Calibri" panose="020F0502020204030204" pitchFamily="34" charset="0"/>
              </a:rPr>
              <a:t>sympathetic activation to the heart:</a:t>
            </a:r>
            <a:r>
              <a:rPr lang="en-US" altLang="en-US" sz="1950" b="1" i="0" dirty="0">
                <a:solidFill>
                  <a:srgbClr val="00FFFF"/>
                </a:solidFill>
                <a:latin typeface="Calibri" panose="020F0502020204030204" pitchFamily="34" charset="0"/>
              </a:rPr>
              <a:t> down regulation of the myocardial adrenergic receptors → ↓ the myocardial adrenergic receptors density and sensitivity to </a:t>
            </a:r>
            <a:r>
              <a:rPr lang="en-US" altLang="en-US" sz="1950" b="1" i="0" dirty="0" err="1">
                <a:solidFill>
                  <a:srgbClr val="00FFFF"/>
                </a:solidFill>
                <a:latin typeface="Calibri" panose="020F0502020204030204" pitchFamily="34" charset="0"/>
              </a:rPr>
              <a:t>catecholamines</a:t>
            </a:r>
            <a:r>
              <a:rPr lang="en-US" altLang="en-US" sz="1950" b="1" i="0" dirty="0">
                <a:solidFill>
                  <a:srgbClr val="00FFFF"/>
                </a:solidFill>
                <a:latin typeface="Calibri" panose="020F0502020204030204" pitchFamily="34" charset="0"/>
              </a:rPr>
              <a:t>. Consequently, the inotropic and </a:t>
            </a:r>
            <a:r>
              <a:rPr lang="en-US" altLang="en-US" sz="1950" b="1" i="0" dirty="0" err="1">
                <a:solidFill>
                  <a:srgbClr val="00FFFF"/>
                </a:solidFill>
                <a:latin typeface="Calibri" panose="020F0502020204030204" pitchFamily="34" charset="0"/>
              </a:rPr>
              <a:t>chronotropic</a:t>
            </a:r>
            <a:r>
              <a:rPr lang="en-US" altLang="en-US" sz="1950" b="1" i="0" dirty="0">
                <a:solidFill>
                  <a:srgbClr val="00FFFF"/>
                </a:solidFill>
                <a:latin typeface="Calibri" panose="020F0502020204030204" pitchFamily="34" charset="0"/>
              </a:rPr>
              <a:t> </a:t>
            </a:r>
            <a:r>
              <a:rPr lang="en-US" altLang="en-US" sz="1950" b="1" i="0" dirty="0" err="1">
                <a:solidFill>
                  <a:srgbClr val="00FFFF"/>
                </a:solidFill>
                <a:latin typeface="Calibri" panose="020F0502020204030204" pitchFamily="34" charset="0"/>
              </a:rPr>
              <a:t>reponses</a:t>
            </a:r>
            <a:r>
              <a:rPr lang="en-US" altLang="en-US" sz="1950" b="1" i="0" dirty="0">
                <a:solidFill>
                  <a:srgbClr val="00FFFF"/>
                </a:solidFill>
                <a:latin typeface="Calibri" panose="020F0502020204030204" pitchFamily="34" charset="0"/>
              </a:rPr>
              <a:t> of the heart cannot be elevated in parallel to increased body requirements.</a:t>
            </a:r>
          </a:p>
          <a:p>
            <a:pPr marL="457200" indent="-457200">
              <a:spcBef>
                <a:spcPct val="20000"/>
              </a:spcBef>
              <a:buClr>
                <a:srgbClr val="FFFF00"/>
              </a:buClr>
              <a:buSzPct val="75000"/>
              <a:buFont typeface="+mj-lt"/>
              <a:buAutoNum type="arabicParenR"/>
              <a:defRPr/>
            </a:pPr>
            <a:endParaRPr lang="en-US" altLang="en-US" sz="1950" b="1" i="0" dirty="0">
              <a:solidFill>
                <a:srgbClr val="00FFFF"/>
              </a:solidFill>
              <a:latin typeface="Calibri" panose="020F0502020204030204" pitchFamily="34" charset="0"/>
            </a:endParaRPr>
          </a:p>
          <a:p>
            <a:pPr marL="457200" indent="-457200">
              <a:spcBef>
                <a:spcPct val="20000"/>
              </a:spcBef>
              <a:buClr>
                <a:srgbClr val="FFFF00"/>
              </a:buClr>
              <a:buSzPct val="75000"/>
              <a:buFont typeface="+mj-lt"/>
              <a:buAutoNum type="arabicParenR"/>
              <a:defRPr/>
            </a:pPr>
            <a:r>
              <a:rPr lang="en-US" altLang="en-US" sz="1950" b="1" i="0" dirty="0" smtClean="0">
                <a:solidFill>
                  <a:srgbClr val="FF66FF"/>
                </a:solidFill>
                <a:latin typeface="Calibri" panose="020F0502020204030204" pitchFamily="34" charset="0"/>
              </a:rPr>
              <a:t>Vasoconstriction </a:t>
            </a:r>
            <a:r>
              <a:rPr lang="en-US" altLang="en-US" sz="1950" b="1" i="0" dirty="0">
                <a:solidFill>
                  <a:srgbClr val="FF66FF"/>
                </a:solidFill>
                <a:latin typeface="Calibri" panose="020F0502020204030204" pitchFamily="34" charset="0"/>
              </a:rPr>
              <a:t>of the arterioles (under enhanced sympathetic activity):</a:t>
            </a:r>
            <a:r>
              <a:rPr lang="en-US" altLang="en-US" sz="1950" b="1" i="0" dirty="0">
                <a:solidFill>
                  <a:srgbClr val="00FFFF"/>
                </a:solidFill>
                <a:latin typeface="Calibri" panose="020F0502020204030204" pitchFamily="34" charset="0"/>
              </a:rPr>
              <a:t> This increases resistance, thus the cardiac afterload.</a:t>
            </a:r>
          </a:p>
          <a:p>
            <a:pPr marL="457200" indent="-457200">
              <a:spcBef>
                <a:spcPct val="20000"/>
              </a:spcBef>
              <a:buClr>
                <a:srgbClr val="FFFF00"/>
              </a:buClr>
              <a:buSzPct val="75000"/>
              <a:buFont typeface="+mj-lt"/>
              <a:buAutoNum type="arabicParenR"/>
              <a:defRPr/>
            </a:pPr>
            <a:endParaRPr lang="en-US" altLang="en-US" sz="1950" b="1" i="0" dirty="0">
              <a:solidFill>
                <a:srgbClr val="00FFFF"/>
              </a:solidFill>
              <a:latin typeface="Calibri" panose="020F0502020204030204" pitchFamily="34" charset="0"/>
            </a:endParaRPr>
          </a:p>
          <a:p>
            <a:pPr marL="457200" indent="-457200">
              <a:spcBef>
                <a:spcPct val="20000"/>
              </a:spcBef>
              <a:buClr>
                <a:srgbClr val="FFFF00"/>
              </a:buClr>
              <a:buSzPct val="75000"/>
              <a:buFont typeface="+mj-lt"/>
              <a:buAutoNum type="arabicParenR"/>
              <a:defRPr/>
            </a:pPr>
            <a:r>
              <a:rPr lang="en-US" altLang="en-US" sz="1950" b="1" i="0" dirty="0" smtClean="0">
                <a:solidFill>
                  <a:srgbClr val="FF66FF"/>
                </a:solidFill>
                <a:latin typeface="Calibri" panose="020F0502020204030204" pitchFamily="34" charset="0"/>
              </a:rPr>
              <a:t>Hypertrophied </a:t>
            </a:r>
            <a:r>
              <a:rPr lang="en-US" altLang="en-US" sz="1950" b="1" i="0" dirty="0">
                <a:solidFill>
                  <a:srgbClr val="FF66FF"/>
                </a:solidFill>
                <a:latin typeface="Calibri" panose="020F0502020204030204" pitchFamily="34" charset="0"/>
              </a:rPr>
              <a:t>heart:</a:t>
            </a:r>
            <a:r>
              <a:rPr lang="en-US" altLang="en-US" sz="1950" b="1" i="0" dirty="0">
                <a:solidFill>
                  <a:srgbClr val="00FFFF"/>
                </a:solidFill>
                <a:latin typeface="Calibri" panose="020F0502020204030204" pitchFamily="34" charset="0"/>
              </a:rPr>
              <a:t> → </a:t>
            </a:r>
            <a:r>
              <a:rPr lang="en-US" altLang="en-US" sz="1950" b="1" i="0" dirty="0" smtClean="0">
                <a:solidFill>
                  <a:srgbClr val="00FFFF"/>
                </a:solidFill>
                <a:latin typeface="Calibri" panose="020F0502020204030204" pitchFamily="34" charset="0"/>
              </a:rPr>
              <a:t>imbalance </a:t>
            </a:r>
            <a:r>
              <a:rPr lang="en-US" altLang="en-US" sz="1950" b="1" i="0" dirty="0">
                <a:solidFill>
                  <a:srgbClr val="00FFFF"/>
                </a:solidFill>
                <a:latin typeface="Calibri" panose="020F0502020204030204" pitchFamily="34" charset="0"/>
              </a:rPr>
              <a:t>between the O</a:t>
            </a:r>
            <a:r>
              <a:rPr lang="en-US" altLang="en-US" sz="1950" b="1" i="0" baseline="-25000" dirty="0">
                <a:solidFill>
                  <a:srgbClr val="00FFFF"/>
                </a:solidFill>
                <a:latin typeface="Calibri" panose="020F0502020204030204" pitchFamily="34" charset="0"/>
              </a:rPr>
              <a:t>2</a:t>
            </a:r>
            <a:r>
              <a:rPr lang="en-US" altLang="en-US" sz="1950" b="1" i="0" dirty="0">
                <a:solidFill>
                  <a:srgbClr val="00FFFF"/>
                </a:solidFill>
                <a:latin typeface="Calibri" panose="020F0502020204030204" pitchFamily="34" charset="0"/>
              </a:rPr>
              <a:t> supply and need → deterioration of the ability to generate force.</a:t>
            </a:r>
          </a:p>
          <a:p>
            <a:pPr marL="457200" indent="-457200">
              <a:spcBef>
                <a:spcPct val="20000"/>
              </a:spcBef>
              <a:buClr>
                <a:srgbClr val="FFFF00"/>
              </a:buClr>
              <a:buSzPct val="75000"/>
              <a:buFont typeface="+mj-lt"/>
              <a:buAutoNum type="arabicParenR"/>
              <a:defRPr/>
            </a:pPr>
            <a:endParaRPr lang="en-US" altLang="en-US" sz="1950" b="1" i="0" dirty="0">
              <a:solidFill>
                <a:srgbClr val="00FFFF"/>
              </a:solidFill>
              <a:latin typeface="Calibri" panose="020F0502020204030204" pitchFamily="34" charset="0"/>
            </a:endParaRPr>
          </a:p>
          <a:p>
            <a:pPr marL="457200" indent="-457200">
              <a:spcBef>
                <a:spcPct val="20000"/>
              </a:spcBef>
              <a:buClr>
                <a:srgbClr val="FFFF00"/>
              </a:buClr>
              <a:buSzPct val="75000"/>
              <a:buFont typeface="+mj-lt"/>
              <a:buAutoNum type="arabicParenR"/>
              <a:defRPr/>
            </a:pPr>
            <a:r>
              <a:rPr lang="en-US" altLang="en-US" sz="1950" b="1" i="0" dirty="0" smtClean="0">
                <a:solidFill>
                  <a:srgbClr val="FF66FF"/>
                </a:solidFill>
                <a:latin typeface="Calibri" panose="020F0502020204030204" pitchFamily="34" charset="0"/>
              </a:rPr>
              <a:t>Excessive </a:t>
            </a:r>
            <a:r>
              <a:rPr lang="en-US" altLang="en-US" sz="1950" b="1" i="0" dirty="0">
                <a:solidFill>
                  <a:srgbClr val="FF66FF"/>
                </a:solidFill>
                <a:latin typeface="Calibri" panose="020F0502020204030204" pitchFamily="34" charset="0"/>
              </a:rPr>
              <a:t>salt and water retention:</a:t>
            </a:r>
          </a:p>
          <a:p>
            <a:pPr marL="457200" indent="-457200">
              <a:spcBef>
                <a:spcPct val="20000"/>
              </a:spcBef>
              <a:buClr>
                <a:srgbClr val="FFFF00"/>
              </a:buClr>
              <a:buSzPct val="75000"/>
              <a:buFont typeface="+mj-lt"/>
              <a:buAutoNum type="arabicParenR"/>
              <a:defRPr/>
            </a:pPr>
            <a:endParaRPr lang="en-US" altLang="en-US" sz="1950" b="1" i="0" dirty="0">
              <a:solidFill>
                <a:srgbClr val="FF66FF"/>
              </a:solidFill>
              <a:latin typeface="Calibri" panose="020F0502020204030204" pitchFamily="34" charset="0"/>
            </a:endParaRPr>
          </a:p>
          <a:p>
            <a:pPr marL="457200" indent="-457200">
              <a:spcBef>
                <a:spcPct val="20000"/>
              </a:spcBef>
              <a:buClr>
                <a:srgbClr val="FFFF00"/>
              </a:buClr>
              <a:buSzPct val="75000"/>
              <a:buFont typeface="+mj-lt"/>
              <a:buAutoNum type="arabicParenR"/>
              <a:defRPr/>
            </a:pPr>
            <a:r>
              <a:rPr lang="en-US" altLang="en-US" sz="1950" b="1" i="0" dirty="0" smtClean="0">
                <a:solidFill>
                  <a:srgbClr val="FF66FF"/>
                </a:solidFill>
                <a:latin typeface="Calibri" panose="020F0502020204030204" pitchFamily="34" charset="0"/>
              </a:rPr>
              <a:t>Over-distended </a:t>
            </a:r>
            <a:r>
              <a:rPr lang="en-US" altLang="en-US" sz="1950" b="1" i="0" dirty="0">
                <a:solidFill>
                  <a:srgbClr val="FF66FF"/>
                </a:solidFill>
                <a:latin typeface="Calibri" panose="020F0502020204030204" pitchFamily="34" charset="0"/>
              </a:rPr>
              <a:t>ventricle:</a:t>
            </a:r>
            <a:r>
              <a:rPr lang="en-US" altLang="en-US" sz="1950" b="1" i="0" dirty="0">
                <a:solidFill>
                  <a:srgbClr val="00FFFF"/>
                </a:solidFill>
                <a:latin typeface="Calibri" panose="020F0502020204030204" pitchFamily="34" charset="0"/>
              </a:rPr>
              <a:t> Has to consume more energy and generate more wall tension to develop the required ejection pressure (Laplace law). </a:t>
            </a:r>
            <a:endParaRPr lang="en-US" altLang="en-US" sz="1950" b="1" i="0" dirty="0">
              <a:solidFill>
                <a:srgbClr val="FF66FF"/>
              </a:solidFill>
              <a:latin typeface="Calibri" panose="020F0502020204030204" pitchFamily="34" charset="0"/>
            </a:endParaRPr>
          </a:p>
        </p:txBody>
      </p:sp>
      <p:sp>
        <p:nvSpPr>
          <p:cNvPr id="13315" name="Text Box 3"/>
          <p:cNvSpPr txBox="1">
            <a:spLocks noChangeArrowheads="1"/>
          </p:cNvSpPr>
          <p:nvPr/>
        </p:nvSpPr>
        <p:spPr bwMode="auto">
          <a:xfrm>
            <a:off x="114300" y="228600"/>
            <a:ext cx="1017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600" b="1" i="0" dirty="0" smtClean="0">
                <a:solidFill>
                  <a:srgbClr val="FFFF00"/>
                </a:solidFill>
                <a:latin typeface="Calibri" panose="020F0502020204030204" pitchFamily="34" charset="0"/>
              </a:rPr>
              <a:t>Complications of progressive heart failure</a:t>
            </a:r>
          </a:p>
          <a:p>
            <a:pPr algn="ctr" eaLnBrk="1" hangingPunct="1"/>
            <a:r>
              <a:rPr lang="en-US" altLang="en-US" sz="3600" b="1" i="0" dirty="0" smtClean="0">
                <a:solidFill>
                  <a:srgbClr val="FFFF00"/>
                </a:solidFill>
                <a:latin typeface="Calibri" panose="020F0502020204030204" pitchFamily="34" charset="0"/>
              </a:rPr>
              <a:t>Factors contributing to decompensation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45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45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45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www.ncbi.nlm.nih.gov/pmc/articles/PMC1128747/bin/heart03.f1.jp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95513" y="0"/>
            <a:ext cx="5976937" cy="68580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82943713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66700" y="2057400"/>
            <a:ext cx="9753600" cy="41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chemeClr val="tx2"/>
              </a:buClr>
              <a:buFont typeface="Wingdings" panose="05000000000000000000" pitchFamily="2" charset="2"/>
              <a:buBlip>
                <a:blip r:embed="rId3"/>
              </a:buBlip>
            </a:pPr>
            <a:r>
              <a:rPr lang="en-US" altLang="en-US" sz="2600" b="1" i="0" dirty="0">
                <a:solidFill>
                  <a:srgbClr val="00FFFF"/>
                </a:solidFill>
                <a:latin typeface="Calibri" panose="020F0502020204030204" pitchFamily="34" charset="0"/>
              </a:rPr>
              <a:t> The term venous return (VR) refers to the volume of blood entering each atrium per minute.</a:t>
            </a:r>
          </a:p>
          <a:p>
            <a:pPr>
              <a:buClr>
                <a:schemeClr val="tx2"/>
              </a:buClr>
              <a:buFont typeface="Wingdings" panose="05000000000000000000" pitchFamily="2" charset="2"/>
              <a:buBlip>
                <a:blip r:embed="rId3"/>
              </a:buBlip>
            </a:pPr>
            <a:endParaRPr lang="en-US" altLang="en-US" sz="2600" b="1" i="0" dirty="0">
              <a:solidFill>
                <a:srgbClr val="00FFFF"/>
              </a:solidFill>
              <a:latin typeface="Calibri" panose="020F0502020204030204" pitchFamily="34" charset="0"/>
            </a:endParaRPr>
          </a:p>
          <a:p>
            <a:pPr>
              <a:buClr>
                <a:schemeClr val="tx2"/>
              </a:buClr>
              <a:buFont typeface="Wingdings" panose="05000000000000000000" pitchFamily="2" charset="2"/>
              <a:buBlip>
                <a:blip r:embed="rId3"/>
              </a:buBlip>
            </a:pPr>
            <a:r>
              <a:rPr lang="en-US" altLang="en-US" sz="2600" b="1" i="0" dirty="0">
                <a:solidFill>
                  <a:srgbClr val="00FFFF"/>
                </a:solidFill>
                <a:latin typeface="Calibri" panose="020F0502020204030204" pitchFamily="34" charset="0"/>
              </a:rPr>
              <a:t> </a:t>
            </a:r>
            <a:r>
              <a:rPr lang="en-GB" altLang="en-US" sz="2600" b="1" i="0" dirty="0">
                <a:solidFill>
                  <a:srgbClr val="FF0066"/>
                </a:solidFill>
                <a:latin typeface="Calibri" panose="020F0502020204030204" pitchFamily="34" charset="0"/>
              </a:rPr>
              <a:t>Cardiac output (co): 			</a:t>
            </a:r>
            <a:r>
              <a:rPr lang="en-GB" altLang="en-US" sz="2600" b="1" i="0" dirty="0" smtClean="0">
                <a:solidFill>
                  <a:srgbClr val="FF0066"/>
                </a:solidFill>
                <a:latin typeface="Calibri" panose="020F0502020204030204" pitchFamily="34" charset="0"/>
              </a:rPr>
              <a:t>5 L/min</a:t>
            </a:r>
            <a:endParaRPr lang="en-GB" altLang="en-US" sz="2600" b="1" i="0" dirty="0">
              <a:solidFill>
                <a:srgbClr val="FF0066"/>
              </a:solidFill>
              <a:latin typeface="Calibri" panose="020F0502020204030204" pitchFamily="34" charset="0"/>
            </a:endParaRPr>
          </a:p>
          <a:p>
            <a:r>
              <a:rPr lang="en-GB" altLang="en-US" sz="2600" b="1" i="0" dirty="0">
                <a:solidFill>
                  <a:srgbClr val="FF0066"/>
                </a:solidFill>
                <a:latin typeface="Calibri" panose="020F0502020204030204" pitchFamily="34" charset="0"/>
              </a:rPr>
              <a:t>	flow rate out of the heart, volume pumped per unit 	time.</a:t>
            </a:r>
          </a:p>
          <a:p>
            <a:r>
              <a:rPr lang="en-GB" altLang="en-US" sz="2600" b="1" i="0" dirty="0">
                <a:solidFill>
                  <a:srgbClr val="FF0066"/>
                </a:solidFill>
                <a:latin typeface="Calibri" panose="020F0502020204030204" pitchFamily="34" charset="0"/>
              </a:rPr>
              <a:t>	Cardiac output = Heart rate x Stroke volume</a:t>
            </a:r>
          </a:p>
          <a:p>
            <a:endParaRPr lang="en-GB" altLang="en-US" sz="2600" b="1" i="0" dirty="0">
              <a:latin typeface="Calibri" panose="020F0502020204030204" pitchFamily="34" charset="0"/>
            </a:endParaRPr>
          </a:p>
          <a:p>
            <a:pPr>
              <a:buFontTx/>
              <a:buBlip>
                <a:blip r:embed="rId3"/>
              </a:buBlip>
            </a:pPr>
            <a:r>
              <a:rPr lang="en-GB" altLang="en-US" sz="2600" b="1" i="0" dirty="0">
                <a:latin typeface="Calibri" panose="020F0502020204030204" pitchFamily="34" charset="0"/>
              </a:rPr>
              <a:t> </a:t>
            </a:r>
            <a:r>
              <a:rPr lang="en-GB" altLang="en-US" sz="2600" b="1" i="0" dirty="0">
                <a:solidFill>
                  <a:srgbClr val="00FF00"/>
                </a:solidFill>
                <a:latin typeface="Calibri" panose="020F0502020204030204" pitchFamily="34" charset="0"/>
              </a:rPr>
              <a:t>Venous return (VR):			</a:t>
            </a:r>
            <a:r>
              <a:rPr lang="en-GB" altLang="en-US" sz="2600" b="1" i="0" dirty="0" smtClean="0">
                <a:solidFill>
                  <a:srgbClr val="00FF00"/>
                </a:solidFill>
                <a:latin typeface="Calibri" panose="020F0502020204030204" pitchFamily="34" charset="0"/>
              </a:rPr>
              <a:t>5L/min</a:t>
            </a:r>
            <a:endParaRPr lang="en-GB" altLang="en-US" sz="2600" b="1" i="0" dirty="0">
              <a:solidFill>
                <a:srgbClr val="00FF00"/>
              </a:solidFill>
              <a:latin typeface="Calibri" panose="020F0502020204030204" pitchFamily="34" charset="0"/>
            </a:endParaRPr>
          </a:p>
          <a:p>
            <a:r>
              <a:rPr lang="en-GB" altLang="en-US" sz="2600" b="1" i="0" dirty="0">
                <a:solidFill>
                  <a:srgbClr val="00FF00"/>
                </a:solidFill>
                <a:latin typeface="Calibri" panose="020F0502020204030204" pitchFamily="34" charset="0"/>
              </a:rPr>
              <a:t>	flow rate into the heart.</a:t>
            </a:r>
          </a:p>
          <a:p>
            <a:pPr>
              <a:spcBef>
                <a:spcPct val="20000"/>
              </a:spcBef>
              <a:buClr>
                <a:srgbClr val="FF0000"/>
              </a:buClr>
              <a:buFont typeface="Symbol" panose="05050102010706020507" pitchFamily="18" charset="2"/>
              <a:buNone/>
            </a:pPr>
            <a:r>
              <a:rPr lang="en-US" altLang="en-US" sz="2600" b="1" i="0" dirty="0">
                <a:solidFill>
                  <a:srgbClr val="00FF00"/>
                </a:solidFill>
                <a:latin typeface="Calibri" panose="020F0502020204030204" pitchFamily="34" charset="0"/>
              </a:rPr>
              <a:t>	</a:t>
            </a:r>
            <a:r>
              <a:rPr lang="en-GB" altLang="en-US" sz="2600" b="1" i="0" dirty="0">
                <a:solidFill>
                  <a:srgbClr val="00FF00"/>
                </a:solidFill>
                <a:latin typeface="Calibri" panose="020F0502020204030204" pitchFamily="34" charset="0"/>
              </a:rPr>
              <a:t>Venous return = Heart Rate x Diastolic filling volume</a:t>
            </a:r>
            <a:endParaRPr lang="en-US" altLang="en-US" sz="2600" b="1" i="0" dirty="0">
              <a:solidFill>
                <a:srgbClr val="00FF00"/>
              </a:solidFill>
              <a:latin typeface="Calibri" panose="020F0502020204030204" pitchFamily="34" charset="0"/>
            </a:endParaRPr>
          </a:p>
        </p:txBody>
      </p:sp>
      <p:sp>
        <p:nvSpPr>
          <p:cNvPr id="14339" name="Rectangle 8"/>
          <p:cNvSpPr>
            <a:spLocks noChangeArrowheads="1"/>
          </p:cNvSpPr>
          <p:nvPr/>
        </p:nvSpPr>
        <p:spPr bwMode="auto">
          <a:xfrm>
            <a:off x="0" y="609600"/>
            <a:ext cx="1028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4400" b="1" i="0" dirty="0">
                <a:solidFill>
                  <a:schemeClr val="tx2"/>
                </a:solidFill>
                <a:latin typeface="Calibri" panose="020F0502020204030204" pitchFamily="34" charset="0"/>
              </a:rPr>
              <a:t>The heart as a pump</a:t>
            </a:r>
            <a:br>
              <a:rPr lang="en-US" altLang="en-US" sz="4400" b="1" i="0" dirty="0">
                <a:solidFill>
                  <a:schemeClr val="tx2"/>
                </a:solidFill>
                <a:latin typeface="Calibri" panose="020F0502020204030204" pitchFamily="34" charset="0"/>
              </a:rPr>
            </a:br>
            <a:r>
              <a:rPr lang="en-US" altLang="en-US" sz="4400" b="1" i="0" dirty="0" smtClean="0">
                <a:solidFill>
                  <a:schemeClr val="tx2"/>
                </a:solidFill>
                <a:latin typeface="Calibri" panose="020F0502020204030204" pitchFamily="34" charset="0"/>
              </a:rPr>
              <a:t>2. Venous </a:t>
            </a:r>
            <a:r>
              <a:rPr lang="en-US" altLang="en-US" sz="4400" b="1" i="0" dirty="0">
                <a:solidFill>
                  <a:schemeClr val="tx2"/>
                </a:solidFill>
                <a:latin typeface="Calibri" panose="020F0502020204030204" pitchFamily="34" charset="0"/>
              </a:rPr>
              <a:t>return (VR)</a:t>
            </a: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3" descr="An external file that holds a picture, illustration, etc.&#10;Object name is heart03.f3.jpg Object name is heart03.f3.jp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019300" y="112713"/>
            <a:ext cx="6192838" cy="6669087"/>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725538526"/>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An external file that holds a picture, illustration, etc.&#10;Object name is heart03.f2.jpg Object name is heart03.f2.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66700" y="1752600"/>
            <a:ext cx="6120384" cy="3852672"/>
          </a:xfrm>
          <a:prstGeom prst="rect">
            <a:avLst/>
          </a:prstGeom>
          <a:scene3d>
            <a:camera prst="orthographicFront"/>
            <a:lightRig rig="threePt" dir="t"/>
          </a:scene3d>
          <a:sp3d>
            <a:bevelT/>
            <a:bevelB/>
          </a:sp3d>
        </p:spPr>
      </p:pic>
      <p:sp>
        <p:nvSpPr>
          <p:cNvPr id="2" name="Rectangle 1"/>
          <p:cNvSpPr/>
          <p:nvPr/>
        </p:nvSpPr>
        <p:spPr>
          <a:xfrm>
            <a:off x="6615684" y="152400"/>
            <a:ext cx="3404616" cy="6463308"/>
          </a:xfrm>
          <a:prstGeom prst="rect">
            <a:avLst/>
          </a:prstGeom>
        </p:spPr>
        <p:txBody>
          <a:bodyPr wrap="square">
            <a:spAutoFit/>
          </a:bodyPr>
          <a:lstStyle/>
          <a:p>
            <a:pPr marL="285750" indent="-285750">
              <a:buFont typeface="Wingdings" pitchFamily="2" charset="2"/>
              <a:buChar char="q"/>
            </a:pPr>
            <a:r>
              <a:rPr lang="en-US" sz="1800" b="1" i="0" dirty="0">
                <a:solidFill>
                  <a:srgbClr val="FFFF00"/>
                </a:solidFill>
                <a:latin typeface="Calibri" pitchFamily="34" charset="0"/>
                <a:cs typeface="Calibri" pitchFamily="34" charset="0"/>
              </a:rPr>
              <a:t>Atrial natriuretic peptide (ANP) is a hormone that is released from myocardial cells in the atria and in some cases the ventricles in response to volume </a:t>
            </a:r>
            <a:r>
              <a:rPr lang="en-US" sz="1800" b="1" i="0" dirty="0" smtClean="0">
                <a:solidFill>
                  <a:srgbClr val="FFFF00"/>
                </a:solidFill>
                <a:latin typeface="Calibri" pitchFamily="34" charset="0"/>
                <a:cs typeface="Calibri" pitchFamily="34" charset="0"/>
              </a:rPr>
              <a:t>expansion.</a:t>
            </a:r>
          </a:p>
          <a:p>
            <a:pPr marL="285750" indent="-285750">
              <a:buFont typeface="Wingdings" pitchFamily="2" charset="2"/>
              <a:buChar char="q"/>
            </a:pPr>
            <a:endParaRPr lang="en-US" sz="1800" b="1" i="0" dirty="0">
              <a:solidFill>
                <a:srgbClr val="FFFF00"/>
              </a:solidFill>
              <a:latin typeface="Calibri" pitchFamily="34" charset="0"/>
              <a:cs typeface="Calibri" pitchFamily="34" charset="0"/>
            </a:endParaRPr>
          </a:p>
          <a:p>
            <a:pPr marL="285750" indent="-285750">
              <a:buFont typeface="Wingdings" pitchFamily="2" charset="2"/>
              <a:buChar char="q"/>
            </a:pPr>
            <a:r>
              <a:rPr lang="en-US" sz="1800" b="1" i="0" dirty="0" smtClean="0">
                <a:solidFill>
                  <a:srgbClr val="FFFF00"/>
                </a:solidFill>
                <a:latin typeface="Calibri" pitchFamily="34" charset="0"/>
                <a:cs typeface="Calibri" pitchFamily="34" charset="0"/>
              </a:rPr>
              <a:t>Brain </a:t>
            </a:r>
            <a:r>
              <a:rPr lang="en-US" sz="1800" b="1" i="0" dirty="0">
                <a:solidFill>
                  <a:srgbClr val="FFFF00"/>
                </a:solidFill>
                <a:latin typeface="Calibri" pitchFamily="34" charset="0"/>
                <a:cs typeface="Calibri" pitchFamily="34" charset="0"/>
              </a:rPr>
              <a:t>natriuretic peptide (BNP) is a natriuretic hormone initially identified in the brain but released primarily from the heart, particularly the ventricles</a:t>
            </a:r>
            <a:r>
              <a:rPr lang="en-US" sz="1800" b="1" i="0" dirty="0" smtClean="0">
                <a:solidFill>
                  <a:srgbClr val="FFFF00"/>
                </a:solidFill>
                <a:latin typeface="Calibri" pitchFamily="34" charset="0"/>
                <a:cs typeface="Calibri" pitchFamily="34" charset="0"/>
              </a:rPr>
              <a:t>.</a:t>
            </a:r>
          </a:p>
          <a:p>
            <a:pPr marL="285750" indent="-285750">
              <a:buFont typeface="Wingdings" pitchFamily="2" charset="2"/>
              <a:buChar char="q"/>
            </a:pPr>
            <a:endParaRPr lang="en-US" sz="1800" b="1" i="0" dirty="0">
              <a:solidFill>
                <a:srgbClr val="FFFF00"/>
              </a:solidFill>
              <a:latin typeface="Calibri" pitchFamily="34" charset="0"/>
              <a:cs typeface="Calibri" pitchFamily="34" charset="0"/>
            </a:endParaRPr>
          </a:p>
          <a:p>
            <a:pPr marL="285750" indent="-285750">
              <a:buFont typeface="Wingdings" pitchFamily="2" charset="2"/>
              <a:buChar char="q"/>
            </a:pPr>
            <a:r>
              <a:rPr lang="en-US" sz="1800" b="1" i="0" dirty="0">
                <a:solidFill>
                  <a:srgbClr val="FFFF00"/>
                </a:solidFill>
                <a:latin typeface="Calibri" pitchFamily="34" charset="0"/>
                <a:cs typeface="Calibri" pitchFamily="34" charset="0"/>
              </a:rPr>
              <a:t>ANP and BNP are major antagonizing agents of the renin–angiotensin–aldosterone system</a:t>
            </a:r>
            <a:r>
              <a:rPr lang="en-US" sz="1800" b="1" i="0" dirty="0" smtClean="0">
                <a:solidFill>
                  <a:srgbClr val="FFFF00"/>
                </a:solidFill>
                <a:latin typeface="Calibri" pitchFamily="34" charset="0"/>
                <a:cs typeface="Calibri" pitchFamily="34" charset="0"/>
              </a:rPr>
              <a:t>.</a:t>
            </a:r>
          </a:p>
          <a:p>
            <a:pPr marL="285750" indent="-285750">
              <a:buFont typeface="Wingdings" pitchFamily="2" charset="2"/>
              <a:buChar char="q"/>
            </a:pPr>
            <a:endParaRPr lang="en-US" sz="1800" b="1" i="0" dirty="0">
              <a:solidFill>
                <a:srgbClr val="FFFF00"/>
              </a:solidFill>
              <a:latin typeface="Calibri" pitchFamily="34" charset="0"/>
              <a:cs typeface="Calibri" pitchFamily="34" charset="0"/>
            </a:endParaRPr>
          </a:p>
          <a:p>
            <a:pPr marL="285750" indent="-285750">
              <a:buFont typeface="Wingdings" pitchFamily="2" charset="2"/>
              <a:buChar char="q"/>
            </a:pPr>
            <a:r>
              <a:rPr lang="en-US" sz="1800" b="1" i="0" dirty="0">
                <a:solidFill>
                  <a:srgbClr val="FFFF00"/>
                </a:solidFill>
                <a:latin typeface="Calibri" pitchFamily="34" charset="0"/>
                <a:cs typeface="Calibri" pitchFamily="34" charset="0"/>
              </a:rPr>
              <a:t>In heart failure, ANP </a:t>
            </a:r>
            <a:r>
              <a:rPr lang="en-US" sz="1800" b="1" i="0" dirty="0" smtClean="0">
                <a:solidFill>
                  <a:srgbClr val="FFFF00"/>
                </a:solidFill>
                <a:latin typeface="Calibri" pitchFamily="34" charset="0"/>
                <a:cs typeface="Calibri" pitchFamily="34" charset="0"/>
              </a:rPr>
              <a:t>systemic </a:t>
            </a:r>
            <a:r>
              <a:rPr lang="en-US" sz="1800" b="1" i="0" dirty="0">
                <a:solidFill>
                  <a:srgbClr val="FFFF00"/>
                </a:solidFill>
                <a:latin typeface="Calibri" pitchFamily="34" charset="0"/>
                <a:cs typeface="Calibri" pitchFamily="34" charset="0"/>
              </a:rPr>
              <a:t>vascular resistance </a:t>
            </a:r>
            <a:r>
              <a:rPr lang="en-US" sz="1800" b="1" i="0" dirty="0" smtClean="0">
                <a:solidFill>
                  <a:srgbClr val="FFFF00"/>
                </a:solidFill>
                <a:latin typeface="Calibri" pitchFamily="34" charset="0"/>
                <a:cs typeface="Calibri" pitchFamily="34" charset="0"/>
              </a:rPr>
              <a:t>inhibits </a:t>
            </a:r>
            <a:r>
              <a:rPr lang="en-US" sz="1800" b="1" i="0" dirty="0">
                <a:solidFill>
                  <a:srgbClr val="FFFF00"/>
                </a:solidFill>
                <a:latin typeface="Calibri" pitchFamily="34" charset="0"/>
                <a:cs typeface="Calibri" pitchFamily="34" charset="0"/>
              </a:rPr>
              <a:t>renin–angiotensin–aldosterone system.</a:t>
            </a:r>
          </a:p>
        </p:txBody>
      </p:sp>
    </p:spTree>
    <p:extLst>
      <p:ext uri="{BB962C8B-B14F-4D97-AF65-F5344CB8AC3E}">
        <p14:creationId xmlns:p14="http://schemas.microsoft.com/office/powerpoint/2010/main" val="36000958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ChangeArrowheads="1"/>
          </p:cNvSpPr>
          <p:nvPr/>
        </p:nvSpPr>
        <p:spPr bwMode="auto">
          <a:xfrm>
            <a:off x="419100" y="1600200"/>
            <a:ext cx="9525000" cy="4495800"/>
          </a:xfrm>
          <a:prstGeom prst="rect">
            <a:avLst/>
          </a:prstGeom>
          <a:noFill/>
          <a:ln w="9525">
            <a:noFill/>
            <a:miter lim="800000"/>
            <a:headEnd/>
            <a:tailEnd/>
          </a:ln>
          <a:effectLst/>
        </p:spPr>
        <p:txBody>
          <a:bodyPr/>
          <a:lstStyle/>
          <a:p>
            <a:pPr marL="514350" indent="-514350" eaLnBrk="1" hangingPunct="1">
              <a:buFont typeface="+mj-lt"/>
              <a:buAutoNum type="arabicParenR"/>
            </a:pPr>
            <a:endParaRPr lang="en-US" sz="2800" b="1" i="0" dirty="0">
              <a:solidFill>
                <a:srgbClr val="00FFFF"/>
              </a:solidFill>
              <a:latin typeface="Calibri" pitchFamily="34" charset="0"/>
              <a:cs typeface="Calibri" pitchFamily="34" charset="0"/>
            </a:endParaRPr>
          </a:p>
          <a:p>
            <a:pPr marL="514350" indent="-514350" eaLnBrk="1" hangingPunct="1">
              <a:buFont typeface="+mj-lt"/>
              <a:buAutoNum type="arabicParenR"/>
            </a:pPr>
            <a:r>
              <a:rPr lang="en-US" sz="2800" b="1" i="0" dirty="0" smtClean="0">
                <a:solidFill>
                  <a:srgbClr val="00FFFF"/>
                </a:solidFill>
                <a:latin typeface="Calibri" pitchFamily="34" charset="0"/>
                <a:cs typeface="Calibri" pitchFamily="34" charset="0"/>
              </a:rPr>
              <a:t>Reduction </a:t>
            </a:r>
            <a:r>
              <a:rPr lang="en-US" sz="2800" b="1" i="0" dirty="0">
                <a:solidFill>
                  <a:srgbClr val="00FFFF"/>
                </a:solidFill>
                <a:latin typeface="Calibri" pitchFamily="34" charset="0"/>
                <a:cs typeface="Calibri" pitchFamily="34" charset="0"/>
              </a:rPr>
              <a:t>of cardiac workload, including both preload and afterload</a:t>
            </a:r>
            <a:r>
              <a:rPr lang="en-US" sz="2800" b="1" i="0" dirty="0" smtClean="0">
                <a:solidFill>
                  <a:srgbClr val="00FFFF"/>
                </a:solidFill>
                <a:latin typeface="Calibri" pitchFamily="34" charset="0"/>
                <a:cs typeface="Calibri" pitchFamily="34" charset="0"/>
              </a:rPr>
              <a:t>;</a:t>
            </a:r>
          </a:p>
          <a:p>
            <a:pPr marL="514350" indent="-514350" eaLnBrk="1" hangingPunct="1">
              <a:buFont typeface="+mj-lt"/>
              <a:buAutoNum type="arabicParenR"/>
            </a:pPr>
            <a:endParaRPr lang="en-US" sz="2800" b="1" i="0" dirty="0">
              <a:solidFill>
                <a:srgbClr val="00FFFF"/>
              </a:solidFill>
              <a:latin typeface="Calibri" pitchFamily="34" charset="0"/>
              <a:cs typeface="Calibri" pitchFamily="34" charset="0"/>
            </a:endParaRPr>
          </a:p>
          <a:p>
            <a:pPr marL="514350" indent="-514350" eaLnBrk="1" hangingPunct="1">
              <a:buFont typeface="+mj-lt"/>
              <a:buAutoNum type="arabicParenR"/>
            </a:pPr>
            <a:r>
              <a:rPr lang="en-US" sz="2800" b="1" i="0" dirty="0" smtClean="0">
                <a:solidFill>
                  <a:srgbClr val="00FFFF"/>
                </a:solidFill>
                <a:latin typeface="Calibri" pitchFamily="34" charset="0"/>
                <a:cs typeface="Calibri" pitchFamily="34" charset="0"/>
              </a:rPr>
              <a:t>Control </a:t>
            </a:r>
            <a:r>
              <a:rPr lang="en-US" sz="2800" b="1" i="0" dirty="0">
                <a:solidFill>
                  <a:srgbClr val="00FFFF"/>
                </a:solidFill>
                <a:latin typeface="Calibri" pitchFamily="34" charset="0"/>
                <a:cs typeface="Calibri" pitchFamily="34" charset="0"/>
              </a:rPr>
              <a:t>of excessive retention of salt and water; </a:t>
            </a:r>
            <a:r>
              <a:rPr lang="en-US" sz="2800" b="1" i="0" dirty="0" smtClean="0">
                <a:solidFill>
                  <a:srgbClr val="00FFFF"/>
                </a:solidFill>
                <a:latin typeface="Calibri" pitchFamily="34" charset="0"/>
                <a:cs typeface="Calibri" pitchFamily="34" charset="0"/>
              </a:rPr>
              <a:t>and</a:t>
            </a:r>
          </a:p>
          <a:p>
            <a:pPr marL="514350" indent="-514350" eaLnBrk="1" hangingPunct="1">
              <a:buFont typeface="+mj-lt"/>
              <a:buAutoNum type="arabicParenR"/>
            </a:pPr>
            <a:endParaRPr lang="en-US" sz="2800" b="1" i="0" dirty="0">
              <a:solidFill>
                <a:srgbClr val="00FFFF"/>
              </a:solidFill>
              <a:latin typeface="Calibri" pitchFamily="34" charset="0"/>
              <a:cs typeface="Calibri" pitchFamily="34" charset="0"/>
            </a:endParaRPr>
          </a:p>
          <a:p>
            <a:pPr marL="514350" indent="-514350" eaLnBrk="1" hangingPunct="1">
              <a:buFont typeface="+mj-lt"/>
              <a:buAutoNum type="arabicParenR"/>
            </a:pPr>
            <a:r>
              <a:rPr lang="en-US" sz="2800" b="1" i="0" dirty="0" smtClean="0">
                <a:solidFill>
                  <a:srgbClr val="00FFFF"/>
                </a:solidFill>
                <a:latin typeface="Calibri" pitchFamily="34" charset="0"/>
                <a:cs typeface="Calibri" pitchFamily="34" charset="0"/>
              </a:rPr>
              <a:t>Enhancement </a:t>
            </a:r>
            <a:r>
              <a:rPr lang="en-US" sz="2800" b="1" i="0" dirty="0">
                <a:solidFill>
                  <a:srgbClr val="00FFFF"/>
                </a:solidFill>
                <a:latin typeface="Calibri" pitchFamily="34" charset="0"/>
                <a:cs typeface="Calibri" pitchFamily="34" charset="0"/>
              </a:rPr>
              <a:t>of myocardial contractility.</a:t>
            </a:r>
          </a:p>
          <a:p>
            <a:pPr marL="514350" indent="-514350" eaLnBrk="1" hangingPunct="1">
              <a:buFont typeface="+mj-lt"/>
              <a:buAutoNum type="arabicParenR"/>
            </a:pPr>
            <a:endParaRPr lang="en-US" sz="2800" b="1" i="0" dirty="0">
              <a:solidFill>
                <a:srgbClr val="00FFFF"/>
              </a:solidFill>
              <a:latin typeface="Calibri" pitchFamily="34" charset="0"/>
              <a:cs typeface="Calibri" pitchFamily="34" charset="0"/>
            </a:endParaRPr>
          </a:p>
        </p:txBody>
      </p:sp>
      <p:sp>
        <p:nvSpPr>
          <p:cNvPr id="13315" name="Text Box 3"/>
          <p:cNvSpPr txBox="1">
            <a:spLocks noChangeArrowheads="1"/>
          </p:cNvSpPr>
          <p:nvPr/>
        </p:nvSpPr>
        <p:spPr bwMode="auto">
          <a:xfrm>
            <a:off x="114300" y="830759"/>
            <a:ext cx="1017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4400" b="1" i="0" dirty="0" smtClean="0">
                <a:solidFill>
                  <a:srgbClr val="FFFF00"/>
                </a:solidFill>
                <a:latin typeface="Calibri" panose="020F0502020204030204" pitchFamily="34" charset="0"/>
              </a:rPr>
              <a:t>How to control heart failure</a:t>
            </a:r>
          </a:p>
        </p:txBody>
      </p:sp>
    </p:spTree>
    <p:extLst>
      <p:ext uri="{BB962C8B-B14F-4D97-AF65-F5344CB8AC3E}">
        <p14:creationId xmlns:p14="http://schemas.microsoft.com/office/powerpoint/2010/main" val="239990986"/>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0" y="304800"/>
            <a:ext cx="10287000" cy="1143000"/>
          </a:xfrm>
          <a:prstGeom prst="rect">
            <a:avLst/>
          </a:prstGeom>
          <a:noFill/>
          <a:ln w="9525">
            <a:noFill/>
            <a:miter lim="800000"/>
            <a:headEnd/>
            <a:tailEnd/>
          </a:ln>
          <a:effectLst/>
        </p:spPr>
        <p:txBody>
          <a:bodyPr anchor="ctr"/>
          <a:lstStyle/>
          <a:p>
            <a:pPr algn="ctr">
              <a:defRPr/>
            </a:pPr>
            <a:r>
              <a:rPr lang="en-US" sz="4400" b="1" i="0" dirty="0">
                <a:solidFill>
                  <a:srgbClr val="FFFF00"/>
                </a:solidFill>
                <a:latin typeface="Calibri" panose="020F0502020204030204" pitchFamily="34" charset="0"/>
              </a:rPr>
              <a:t>Starling </a:t>
            </a:r>
            <a:r>
              <a:rPr lang="en-US" sz="4400" b="1" i="0" dirty="0" smtClean="0">
                <a:solidFill>
                  <a:srgbClr val="FFFF00"/>
                </a:solidFill>
                <a:latin typeface="Calibri" panose="020F0502020204030204" pitchFamily="34" charset="0"/>
              </a:rPr>
              <a:t>curve </a:t>
            </a:r>
            <a:r>
              <a:rPr lang="en-US" sz="4400" b="1" i="0" dirty="0">
                <a:solidFill>
                  <a:srgbClr val="FFFF00"/>
                </a:solidFill>
                <a:latin typeface="Calibri" panose="020F0502020204030204" pitchFamily="34" charset="0"/>
              </a:rPr>
              <a:t>in </a:t>
            </a:r>
            <a:r>
              <a:rPr lang="en-US" sz="4400" b="1" i="0" dirty="0" smtClean="0">
                <a:solidFill>
                  <a:srgbClr val="FFFF00"/>
                </a:solidFill>
                <a:latin typeface="Calibri" panose="020F0502020204030204" pitchFamily="34" charset="0"/>
              </a:rPr>
              <a:t>heart failure</a:t>
            </a:r>
            <a:endParaRPr lang="en-US" sz="4400" b="1" i="0" dirty="0">
              <a:solidFill>
                <a:srgbClr val="FFFF00"/>
              </a:solidFill>
              <a:latin typeface="Calibri" panose="020F0502020204030204" pitchFamily="34" charset="0"/>
            </a:endParaRPr>
          </a:p>
        </p:txBody>
      </p:sp>
      <p:pic>
        <p:nvPicPr>
          <p:cNvPr id="1433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828800"/>
            <a:ext cx="64770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58" name="Rectangle 18"/>
          <p:cNvSpPr>
            <a:spLocks noChangeArrowheads="1"/>
          </p:cNvSpPr>
          <p:nvPr/>
        </p:nvSpPr>
        <p:spPr bwMode="auto">
          <a:xfrm>
            <a:off x="5164138" y="4468813"/>
            <a:ext cx="2188548"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smtClean="0">
                <a:solidFill>
                  <a:srgbClr val="990000"/>
                </a:solidFill>
                <a:latin typeface="Calibri" panose="020F0502020204030204" pitchFamily="34" charset="0"/>
              </a:rPr>
              <a:t>CHANGES IN</a:t>
            </a:r>
          </a:p>
          <a:p>
            <a:r>
              <a:rPr lang="en-US" altLang="en-US" b="1" i="0" smtClean="0">
                <a:solidFill>
                  <a:srgbClr val="990000"/>
                </a:solidFill>
                <a:latin typeface="Calibri" panose="020F0502020204030204" pitchFamily="34" charset="0"/>
              </a:rPr>
              <a:t>CONTRACTILITY</a:t>
            </a:r>
          </a:p>
        </p:txBody>
      </p:sp>
      <p:sp>
        <p:nvSpPr>
          <p:cNvPr id="496659" name="Line 19"/>
          <p:cNvSpPr>
            <a:spLocks noChangeShapeType="1"/>
          </p:cNvSpPr>
          <p:nvPr/>
        </p:nvSpPr>
        <p:spPr bwMode="auto">
          <a:xfrm>
            <a:off x="5332413" y="2351088"/>
            <a:ext cx="228600" cy="2133600"/>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496660" name="Line 20"/>
          <p:cNvSpPr>
            <a:spLocks noChangeShapeType="1"/>
          </p:cNvSpPr>
          <p:nvPr/>
        </p:nvSpPr>
        <p:spPr bwMode="auto">
          <a:xfrm flipH="1">
            <a:off x="5561013" y="3494088"/>
            <a:ext cx="609600" cy="990600"/>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smtClean="0">
              <a:solidFill>
                <a:srgbClr val="FFFFFF"/>
              </a:solidFill>
              <a:latin typeface="Calibri" panose="020F0502020204030204" pitchFamily="34" charset="0"/>
            </a:endParaRPr>
          </a:p>
        </p:txBody>
      </p:sp>
      <p:sp>
        <p:nvSpPr>
          <p:cNvPr id="496661" name="AutoShape 21"/>
          <p:cNvSpPr>
            <a:spLocks noChangeArrowheads="1"/>
          </p:cNvSpPr>
          <p:nvPr/>
        </p:nvSpPr>
        <p:spPr bwMode="auto">
          <a:xfrm>
            <a:off x="6786563" y="2967038"/>
            <a:ext cx="1511300" cy="215900"/>
          </a:xfrm>
          <a:prstGeom prst="leftArrow">
            <a:avLst>
              <a:gd name="adj1" fmla="val 50000"/>
              <a:gd name="adj2" fmla="val 349968"/>
            </a:avLst>
          </a:prstGeom>
          <a:solidFill>
            <a:schemeClr val="hlink"/>
          </a:solidFill>
          <a:ln w="12700">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smtClean="0">
              <a:solidFill>
                <a:srgbClr val="FFFFFF"/>
              </a:solidFill>
              <a:latin typeface="Calibri" panose="020F0502020204030204" pitchFamily="34" charset="0"/>
            </a:endParaRPr>
          </a:p>
        </p:txBody>
      </p:sp>
      <p:sp>
        <p:nvSpPr>
          <p:cNvPr id="496662" name="Rectangle 22"/>
          <p:cNvSpPr>
            <a:spLocks noChangeArrowheads="1"/>
          </p:cNvSpPr>
          <p:nvPr/>
        </p:nvSpPr>
        <p:spPr bwMode="auto">
          <a:xfrm>
            <a:off x="8329613" y="2868613"/>
            <a:ext cx="12248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smtClean="0">
                <a:solidFill>
                  <a:srgbClr val="FFFF00"/>
                </a:solidFill>
                <a:latin typeface="Calibri" panose="020F0502020204030204" pitchFamily="34" charset="0"/>
              </a:rPr>
              <a:t>EFFECT?</a:t>
            </a: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ChangeArrowheads="1"/>
          </p:cNvSpPr>
          <p:nvPr/>
        </p:nvSpPr>
        <p:spPr bwMode="auto">
          <a:xfrm>
            <a:off x="38100" y="184666"/>
            <a:ext cx="4572000" cy="6444734"/>
          </a:xfrm>
          <a:prstGeom prst="rect">
            <a:avLst/>
          </a:prstGeom>
          <a:noFill/>
          <a:ln w="9525">
            <a:noFill/>
            <a:miter lim="800000"/>
            <a:headEnd/>
            <a:tailEnd/>
          </a:ln>
          <a:effectLst/>
        </p:spPr>
        <p:txBody>
          <a:bodyPr/>
          <a:lstStyle/>
          <a:p>
            <a:pPr marL="457200" indent="-457200" eaLnBrk="1" fontAlgn="auto" hangingPunct="1">
              <a:spcAft>
                <a:spcPts val="0"/>
              </a:spcAft>
              <a:buFont typeface="Wingdings" pitchFamily="2" charset="2"/>
              <a:buChar char="q"/>
              <a:defRPr/>
            </a:pPr>
            <a:r>
              <a:rPr lang="en-US" sz="1700" b="1" i="0" dirty="0" smtClean="0">
                <a:solidFill>
                  <a:srgbClr val="00FFFF"/>
                </a:solidFill>
                <a:latin typeface="Calibri" pitchFamily="34" charset="0"/>
                <a:cs typeface="Calibri" pitchFamily="34" charset="0"/>
              </a:rPr>
              <a:t>Respiratory signs: These are common in LVF</a:t>
            </a:r>
            <a:endParaRPr lang="en-US" sz="1700" b="1" i="0" dirty="0">
              <a:solidFill>
                <a:srgbClr val="00FFFF"/>
              </a:solidFill>
              <a:latin typeface="Calibri" pitchFamily="34" charset="0"/>
              <a:cs typeface="Calibri" pitchFamily="34" charset="0"/>
            </a:endParaRPr>
          </a:p>
          <a:p>
            <a:pPr marL="1371600" lvl="2" indent="-457200" eaLnBrk="1" fontAlgn="auto" hangingPunct="1">
              <a:spcAft>
                <a:spcPts val="0"/>
              </a:spcAft>
              <a:buFont typeface="Wingdings" pitchFamily="2" charset="2"/>
              <a:buChar char="q"/>
              <a:defRPr/>
            </a:pPr>
            <a:r>
              <a:rPr lang="en-US" sz="1700" b="1" i="0" dirty="0" smtClean="0">
                <a:solidFill>
                  <a:srgbClr val="00FFFF"/>
                </a:solidFill>
                <a:latin typeface="Calibri" pitchFamily="34" charset="0"/>
                <a:cs typeface="Calibri" pitchFamily="34" charset="0"/>
              </a:rPr>
              <a:t>Tachypnea </a:t>
            </a:r>
            <a:r>
              <a:rPr lang="en-US" sz="1700" b="1" i="0" dirty="0">
                <a:solidFill>
                  <a:srgbClr val="00FFFF"/>
                </a:solidFill>
                <a:latin typeface="Calibri" pitchFamily="34" charset="0"/>
                <a:cs typeface="Calibri" pitchFamily="34" charset="0"/>
              </a:rPr>
              <a:t>(increased rate of breathing) and increased work of </a:t>
            </a:r>
            <a:r>
              <a:rPr lang="en-US" sz="1700" b="1" i="0" dirty="0" smtClean="0">
                <a:solidFill>
                  <a:srgbClr val="00FFFF"/>
                </a:solidFill>
                <a:latin typeface="Calibri" pitchFamily="34" charset="0"/>
                <a:cs typeface="Calibri" pitchFamily="34" charset="0"/>
              </a:rPr>
              <a:t>breathing. </a:t>
            </a:r>
            <a:endParaRPr lang="en-US" sz="1700" b="1" i="0" dirty="0">
              <a:solidFill>
                <a:srgbClr val="00FFFF"/>
              </a:solidFill>
              <a:latin typeface="Calibri" pitchFamily="34" charset="0"/>
              <a:cs typeface="Calibri" pitchFamily="34" charset="0"/>
            </a:endParaRPr>
          </a:p>
          <a:p>
            <a:pPr marL="1371600" lvl="2" indent="-457200" eaLnBrk="1" fontAlgn="auto" hangingPunct="1">
              <a:spcAft>
                <a:spcPts val="0"/>
              </a:spcAft>
              <a:buFont typeface="Wingdings" pitchFamily="2" charset="2"/>
              <a:buChar char="q"/>
              <a:defRPr/>
            </a:pPr>
            <a:r>
              <a:rPr lang="en-US" sz="1700" b="1" i="0" dirty="0">
                <a:solidFill>
                  <a:srgbClr val="00FFFF"/>
                </a:solidFill>
                <a:latin typeface="Calibri" pitchFamily="34" charset="0"/>
                <a:cs typeface="Calibri" pitchFamily="34" charset="0"/>
              </a:rPr>
              <a:t>Cyanosis suggests severe hypoxemia. This is a late sign of extremely severe pulmonary edema.</a:t>
            </a:r>
          </a:p>
          <a:p>
            <a:pPr marL="1371600" lvl="2" indent="-457200" eaLnBrk="1" fontAlgn="auto" hangingPunct="1">
              <a:spcAft>
                <a:spcPts val="0"/>
              </a:spcAft>
              <a:buFont typeface="Wingdings" pitchFamily="2" charset="2"/>
              <a:buChar char="q"/>
              <a:defRPr/>
            </a:pPr>
            <a:r>
              <a:rPr lang="en-US" sz="1700" b="1" i="0" dirty="0" err="1" smtClean="0">
                <a:solidFill>
                  <a:srgbClr val="00FFFF"/>
                </a:solidFill>
                <a:latin typeface="Calibri" pitchFamily="34" charset="0"/>
                <a:cs typeface="Calibri" pitchFamily="34" charset="0"/>
              </a:rPr>
              <a:t>Rales</a:t>
            </a:r>
            <a:r>
              <a:rPr lang="en-US" sz="1700" b="1" i="0" dirty="0" smtClean="0">
                <a:solidFill>
                  <a:srgbClr val="00FFFF"/>
                </a:solidFill>
                <a:latin typeface="Calibri" pitchFamily="34" charset="0"/>
                <a:cs typeface="Calibri" pitchFamily="34" charset="0"/>
              </a:rPr>
              <a:t> </a:t>
            </a:r>
            <a:r>
              <a:rPr lang="en-US" sz="1700" b="1" i="0" dirty="0">
                <a:solidFill>
                  <a:srgbClr val="00FFFF"/>
                </a:solidFill>
                <a:latin typeface="Calibri" pitchFamily="34" charset="0"/>
                <a:cs typeface="Calibri" pitchFamily="34" charset="0"/>
              </a:rPr>
              <a:t>or crackles, heard </a:t>
            </a:r>
            <a:r>
              <a:rPr lang="en-US" sz="1700" b="1" i="0" dirty="0" smtClean="0">
                <a:solidFill>
                  <a:srgbClr val="00FFFF"/>
                </a:solidFill>
                <a:latin typeface="Calibri" pitchFamily="34" charset="0"/>
                <a:cs typeface="Calibri" pitchFamily="34" charset="0"/>
              </a:rPr>
              <a:t> initially </a:t>
            </a:r>
            <a:r>
              <a:rPr lang="en-US" sz="1700" b="1" i="0" dirty="0">
                <a:solidFill>
                  <a:srgbClr val="00FFFF"/>
                </a:solidFill>
                <a:latin typeface="Calibri" pitchFamily="34" charset="0"/>
                <a:cs typeface="Calibri" pitchFamily="34" charset="0"/>
              </a:rPr>
              <a:t>in the lung bases, and when severe, throughout the lung fields suggest the development of pulmonary edema (fluid in the alveoli). </a:t>
            </a:r>
          </a:p>
          <a:p>
            <a:pPr lvl="2" eaLnBrk="1" fontAlgn="auto" hangingPunct="1">
              <a:spcAft>
                <a:spcPts val="0"/>
              </a:spcAft>
              <a:defRPr/>
            </a:pPr>
            <a:endParaRPr lang="en-US" sz="1700" b="1" i="0" dirty="0" smtClean="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r>
              <a:rPr lang="en-US" sz="1700" b="1" i="0" dirty="0">
                <a:solidFill>
                  <a:srgbClr val="FFFF00"/>
                </a:solidFill>
                <a:latin typeface="Calibri" pitchFamily="34" charset="0"/>
                <a:cs typeface="Calibri" pitchFamily="34" charset="0"/>
              </a:rPr>
              <a:t>Additional signs </a:t>
            </a:r>
            <a:r>
              <a:rPr lang="en-US" sz="1700" b="1" i="0" dirty="0" smtClean="0">
                <a:solidFill>
                  <a:srgbClr val="FFFF00"/>
                </a:solidFill>
                <a:latin typeface="Calibri" pitchFamily="34" charset="0"/>
                <a:cs typeface="Calibri" pitchFamily="34" charset="0"/>
              </a:rPr>
              <a:t>LVF </a:t>
            </a:r>
            <a:r>
              <a:rPr lang="en-US" sz="1700" b="1" i="0" dirty="0">
                <a:solidFill>
                  <a:srgbClr val="FFFF00"/>
                </a:solidFill>
                <a:latin typeface="Calibri" pitchFamily="34" charset="0"/>
                <a:cs typeface="Calibri" pitchFamily="34" charset="0"/>
              </a:rPr>
              <a:t>include:</a:t>
            </a:r>
          </a:p>
          <a:p>
            <a:pPr marL="1371600" lvl="2" indent="-457200" eaLnBrk="1" fontAlgn="auto" hangingPunct="1">
              <a:spcAft>
                <a:spcPts val="0"/>
              </a:spcAft>
              <a:buFont typeface="Wingdings" pitchFamily="2" charset="2"/>
              <a:buChar char="q"/>
              <a:defRPr/>
            </a:pPr>
            <a:r>
              <a:rPr lang="en-US" sz="1700" b="1" i="0" dirty="0" smtClean="0">
                <a:solidFill>
                  <a:srgbClr val="FFFF00"/>
                </a:solidFill>
                <a:latin typeface="Calibri" pitchFamily="34" charset="0"/>
                <a:cs typeface="Calibri" pitchFamily="34" charset="0"/>
              </a:rPr>
              <a:t>Lateral </a:t>
            </a:r>
            <a:r>
              <a:rPr lang="en-US" sz="1700" b="1" i="0" dirty="0">
                <a:solidFill>
                  <a:srgbClr val="FFFF00"/>
                </a:solidFill>
                <a:latin typeface="Calibri" pitchFamily="34" charset="0"/>
                <a:cs typeface="Calibri" pitchFamily="34" charset="0"/>
              </a:rPr>
              <a:t>displacement of apex beat </a:t>
            </a:r>
            <a:r>
              <a:rPr lang="en-US" sz="1700" b="1" i="0" dirty="0" smtClean="0">
                <a:solidFill>
                  <a:srgbClr val="FFFF00"/>
                </a:solidFill>
                <a:latin typeface="Calibri" pitchFamily="34" charset="0"/>
                <a:cs typeface="Calibri" pitchFamily="34" charset="0"/>
              </a:rPr>
              <a:t>(occurs </a:t>
            </a:r>
            <a:r>
              <a:rPr lang="en-US" sz="1700" b="1" i="0" dirty="0">
                <a:solidFill>
                  <a:srgbClr val="FFFF00"/>
                </a:solidFill>
                <a:latin typeface="Calibri" pitchFamily="34" charset="0"/>
                <a:cs typeface="Calibri" pitchFamily="34" charset="0"/>
              </a:rPr>
              <a:t>if the heart is enlarged) </a:t>
            </a:r>
          </a:p>
          <a:p>
            <a:pPr marL="1371600" lvl="2" indent="-457200" eaLnBrk="1" fontAlgn="auto" hangingPunct="1">
              <a:spcAft>
                <a:spcPts val="0"/>
              </a:spcAft>
              <a:buFont typeface="Wingdings" pitchFamily="2" charset="2"/>
              <a:buChar char="q"/>
              <a:defRPr/>
            </a:pPr>
            <a:r>
              <a:rPr lang="en-US" sz="1700" b="1" i="0" dirty="0" smtClean="0">
                <a:solidFill>
                  <a:srgbClr val="FFFF00"/>
                </a:solidFill>
                <a:latin typeface="Calibri" pitchFamily="34" charset="0"/>
                <a:cs typeface="Calibri" pitchFamily="34" charset="0"/>
              </a:rPr>
              <a:t>Gallop </a:t>
            </a:r>
            <a:r>
              <a:rPr lang="en-US" sz="1700" b="1" i="0" dirty="0">
                <a:solidFill>
                  <a:srgbClr val="FFFF00"/>
                </a:solidFill>
                <a:latin typeface="Calibri" pitchFamily="34" charset="0"/>
                <a:cs typeface="Calibri" pitchFamily="34" charset="0"/>
              </a:rPr>
              <a:t>rhythm (additional heart sounds) may be heard as a marker of increased blood flow, or increased intra-cardiac pressure. </a:t>
            </a:r>
          </a:p>
          <a:p>
            <a:pPr marL="457200" indent="-457200" eaLnBrk="1" fontAlgn="auto" hangingPunct="1">
              <a:spcAft>
                <a:spcPts val="0"/>
              </a:spcAft>
              <a:buFont typeface="Wingdings" pitchFamily="2" charset="2"/>
              <a:buChar char="q"/>
              <a:defRPr/>
            </a:pPr>
            <a:endParaRPr lang="en-US" sz="1700" b="1" i="0" dirty="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endParaRPr lang="en-US" sz="1700" b="1" i="0" dirty="0">
              <a:solidFill>
                <a:srgbClr val="00FFFF"/>
              </a:solidFill>
              <a:latin typeface="Calibri" pitchFamily="34" charset="0"/>
              <a:cs typeface="Calibri" pitchFamily="34" charset="0"/>
            </a:endParaRPr>
          </a:p>
          <a:p>
            <a:pPr marL="457200" indent="-457200" eaLnBrk="1" fontAlgn="auto" hangingPunct="1">
              <a:spcAft>
                <a:spcPts val="0"/>
              </a:spcAft>
              <a:buFont typeface="Wingdings" pitchFamily="2" charset="2"/>
              <a:buChar char="q"/>
              <a:defRPr/>
            </a:pPr>
            <a:endParaRPr lang="en-US" sz="1700" b="1" i="0" dirty="0">
              <a:solidFill>
                <a:srgbClr val="00FFFF"/>
              </a:solidFill>
              <a:latin typeface="Calibri" pitchFamily="34" charset="0"/>
              <a:cs typeface="Calibri" pitchFamily="34" charset="0"/>
            </a:endParaRPr>
          </a:p>
        </p:txBody>
      </p:sp>
      <p:sp>
        <p:nvSpPr>
          <p:cNvPr id="13315" name="Text Box 3"/>
          <p:cNvSpPr txBox="1">
            <a:spLocks noChangeArrowheads="1"/>
          </p:cNvSpPr>
          <p:nvPr/>
        </p:nvSpPr>
        <p:spPr bwMode="auto">
          <a:xfrm>
            <a:off x="4838700" y="762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2800" b="1" i="0" dirty="0" smtClean="0">
                <a:solidFill>
                  <a:srgbClr val="FFFF00"/>
                </a:solidFill>
                <a:latin typeface="Calibri" panose="020F0502020204030204" pitchFamily="34" charset="0"/>
              </a:rPr>
              <a:t>Clinical picture of left-sided failure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685800"/>
            <a:ext cx="5257800" cy="3943350"/>
          </a:xfrm>
          <a:prstGeom prst="rect">
            <a:avLst/>
          </a:prstGeom>
          <a:scene3d>
            <a:camera prst="orthographicFront"/>
            <a:lightRig rig="threePt" dir="t"/>
          </a:scene3d>
          <a:sp3d>
            <a:bevelT/>
            <a:bevelB/>
          </a:sp3d>
        </p:spPr>
      </p:pic>
      <p:sp>
        <p:nvSpPr>
          <p:cNvPr id="2" name="Rectangle 1"/>
          <p:cNvSpPr/>
          <p:nvPr/>
        </p:nvSpPr>
        <p:spPr>
          <a:xfrm>
            <a:off x="4838700" y="4724400"/>
            <a:ext cx="5257800" cy="2062103"/>
          </a:xfrm>
          <a:prstGeom prst="rect">
            <a:avLst/>
          </a:prstGeom>
        </p:spPr>
        <p:txBody>
          <a:bodyPr wrap="square">
            <a:spAutoFit/>
          </a:bodyPr>
          <a:lstStyle/>
          <a:p>
            <a:r>
              <a:rPr lang="en-US" sz="1600" b="1" i="0" dirty="0" err="1" smtClean="0">
                <a:solidFill>
                  <a:srgbClr val="00FF00"/>
                </a:solidFill>
                <a:latin typeface="Calibri" pitchFamily="34" charset="0"/>
                <a:cs typeface="Calibri" pitchFamily="34" charset="0"/>
              </a:rPr>
              <a:t>Orthopnoea</a:t>
            </a:r>
            <a:r>
              <a:rPr lang="en-US" sz="1600" b="1" i="0" dirty="0" smtClean="0">
                <a:solidFill>
                  <a:srgbClr val="00FF00"/>
                </a:solidFill>
                <a:latin typeface="Calibri" pitchFamily="34" charset="0"/>
                <a:cs typeface="Calibri" pitchFamily="34" charset="0"/>
              </a:rPr>
              <a:t> </a:t>
            </a:r>
            <a:r>
              <a:rPr lang="en-US" sz="1600" b="1" i="0" dirty="0">
                <a:solidFill>
                  <a:srgbClr val="00FF00"/>
                </a:solidFill>
                <a:latin typeface="Calibri" pitchFamily="34" charset="0"/>
                <a:cs typeface="Calibri" pitchFamily="34" charset="0"/>
              </a:rPr>
              <a:t>is shortness of breath (dyspnea) that occurs when lying flat, causing the person to have to sleep propped up in bed or sitting in a chair</a:t>
            </a:r>
            <a:r>
              <a:rPr lang="en-US" sz="1600" b="1" i="0" dirty="0" smtClean="0">
                <a:solidFill>
                  <a:srgbClr val="00FF00"/>
                </a:solidFill>
                <a:latin typeface="Calibri" pitchFamily="34" charset="0"/>
                <a:cs typeface="Calibri" pitchFamily="34" charset="0"/>
              </a:rPr>
              <a:t>.</a:t>
            </a:r>
          </a:p>
          <a:p>
            <a:endParaRPr lang="en-US" sz="1600" b="1" i="0" dirty="0">
              <a:solidFill>
                <a:schemeClr val="tx2"/>
              </a:solidFill>
              <a:latin typeface="Calibri" pitchFamily="34" charset="0"/>
              <a:cs typeface="Calibri" pitchFamily="34" charset="0"/>
            </a:endParaRPr>
          </a:p>
          <a:p>
            <a:r>
              <a:rPr lang="en-US" sz="1600" b="1" i="0" dirty="0" smtClean="0">
                <a:solidFill>
                  <a:schemeClr val="tx2"/>
                </a:solidFill>
                <a:latin typeface="Calibri" pitchFamily="34" charset="0"/>
                <a:cs typeface="Calibri" pitchFamily="34" charset="0"/>
              </a:rPr>
              <a:t>Paroxysmal </a:t>
            </a:r>
            <a:r>
              <a:rPr lang="en-US" sz="1600" b="1" i="0" dirty="0">
                <a:solidFill>
                  <a:schemeClr val="tx2"/>
                </a:solidFill>
                <a:latin typeface="Calibri" pitchFamily="34" charset="0"/>
                <a:cs typeface="Calibri" pitchFamily="34" charset="0"/>
              </a:rPr>
              <a:t>nocturnal dyspnea </a:t>
            </a:r>
            <a:r>
              <a:rPr lang="en-US" sz="1600" b="1" i="0" dirty="0" smtClean="0">
                <a:solidFill>
                  <a:schemeClr val="tx2"/>
                </a:solidFill>
                <a:latin typeface="Calibri" pitchFamily="34" charset="0"/>
                <a:cs typeface="Calibri" pitchFamily="34" charset="0"/>
              </a:rPr>
              <a:t>refers </a:t>
            </a:r>
            <a:r>
              <a:rPr lang="en-US" sz="1600" b="1" i="0" dirty="0">
                <a:solidFill>
                  <a:schemeClr val="tx2"/>
                </a:solidFill>
                <a:latin typeface="Calibri" pitchFamily="34" charset="0"/>
                <a:cs typeface="Calibri" pitchFamily="34" charset="0"/>
              </a:rPr>
              <a:t>to attacks of severe shortness of breath and coughing that generally occur at night. It usually awakens the person from sleep, and may be quite frightening.</a:t>
            </a:r>
            <a:endParaRPr lang="ar-SA" sz="1600" b="1" dirty="0">
              <a:solidFill>
                <a:schemeClr val="tx2"/>
              </a:solidFill>
              <a:latin typeface="Calibri" pitchFamily="34" charset="0"/>
            </a:endParaRPr>
          </a:p>
        </p:txBody>
      </p:sp>
      <p:sp>
        <p:nvSpPr>
          <p:cNvPr id="3" name="Rectangle 2"/>
          <p:cNvSpPr/>
          <p:nvPr/>
        </p:nvSpPr>
        <p:spPr bwMode="auto">
          <a:xfrm>
            <a:off x="5219700" y="2657475"/>
            <a:ext cx="533400" cy="161925"/>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7" name="Rectangle 6"/>
          <p:cNvSpPr/>
          <p:nvPr/>
        </p:nvSpPr>
        <p:spPr bwMode="auto">
          <a:xfrm flipV="1">
            <a:off x="5219700" y="3352800"/>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8" name="Rectangle 7"/>
          <p:cNvSpPr/>
          <p:nvPr/>
        </p:nvSpPr>
        <p:spPr bwMode="auto">
          <a:xfrm flipV="1">
            <a:off x="8648700" y="3189416"/>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9" name="Rectangle 8"/>
          <p:cNvSpPr/>
          <p:nvPr/>
        </p:nvSpPr>
        <p:spPr bwMode="auto">
          <a:xfrm flipV="1">
            <a:off x="8572500" y="2222242"/>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10" name="Rectangle 9"/>
          <p:cNvSpPr/>
          <p:nvPr/>
        </p:nvSpPr>
        <p:spPr bwMode="auto">
          <a:xfrm flipV="1">
            <a:off x="5487714" y="1142998"/>
            <a:ext cx="1713186"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11" name="Rectangle 10"/>
          <p:cNvSpPr/>
          <p:nvPr/>
        </p:nvSpPr>
        <p:spPr bwMode="auto">
          <a:xfrm flipV="1">
            <a:off x="5219700" y="3834383"/>
            <a:ext cx="914400" cy="435233"/>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12" name="Rectangle 11"/>
          <p:cNvSpPr/>
          <p:nvPr/>
        </p:nvSpPr>
        <p:spPr bwMode="auto">
          <a:xfrm flipV="1">
            <a:off x="8343900" y="3986783"/>
            <a:ext cx="914400" cy="435233"/>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41556255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459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459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459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459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459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459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459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4300" y="228600"/>
            <a:ext cx="1017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600" b="1" i="0" dirty="0" smtClean="0">
                <a:solidFill>
                  <a:srgbClr val="FFFF00"/>
                </a:solidFill>
                <a:latin typeface="Calibri" panose="020F0502020204030204" pitchFamily="34" charset="0"/>
              </a:rPr>
              <a:t>Clinical picture of right-sided failure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1002506"/>
            <a:ext cx="7596188" cy="5703094"/>
          </a:xfrm>
          <a:prstGeom prst="rect">
            <a:avLst/>
          </a:prstGeom>
          <a:scene3d>
            <a:camera prst="orthographicFront"/>
            <a:lightRig rig="threePt" dir="t"/>
          </a:scene3d>
          <a:sp3d>
            <a:bevelT/>
            <a:bevelB/>
          </a:sp3d>
        </p:spPr>
      </p:pic>
      <p:sp>
        <p:nvSpPr>
          <p:cNvPr id="4" name="Rectangle 3"/>
          <p:cNvSpPr/>
          <p:nvPr/>
        </p:nvSpPr>
        <p:spPr bwMode="auto">
          <a:xfrm flipV="1">
            <a:off x="5905500" y="5410199"/>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7" name="Rectangle 6"/>
          <p:cNvSpPr/>
          <p:nvPr/>
        </p:nvSpPr>
        <p:spPr bwMode="auto">
          <a:xfrm flipV="1">
            <a:off x="6400800" y="4781549"/>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8" name="Rectangle 7"/>
          <p:cNvSpPr/>
          <p:nvPr/>
        </p:nvSpPr>
        <p:spPr bwMode="auto">
          <a:xfrm flipV="1">
            <a:off x="2781300" y="3575447"/>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9" name="Rectangle 8"/>
          <p:cNvSpPr/>
          <p:nvPr/>
        </p:nvSpPr>
        <p:spPr bwMode="auto">
          <a:xfrm flipV="1">
            <a:off x="2781300" y="4191000"/>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
        <p:nvSpPr>
          <p:cNvPr id="10" name="Rectangle 9"/>
          <p:cNvSpPr/>
          <p:nvPr/>
        </p:nvSpPr>
        <p:spPr bwMode="auto">
          <a:xfrm flipV="1">
            <a:off x="6515100" y="3042047"/>
            <a:ext cx="1828800" cy="8001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303141322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4300" y="39469"/>
            <a:ext cx="1017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600" b="1" i="0" dirty="0" smtClean="0">
                <a:solidFill>
                  <a:srgbClr val="FFFF00"/>
                </a:solidFill>
                <a:latin typeface="Calibri" panose="020F0502020204030204" pitchFamily="34" charset="0"/>
              </a:rPr>
              <a:t>Clinical picture of right-sided failure</a:t>
            </a:r>
          </a:p>
        </p:txBody>
      </p:sp>
      <p:pic>
        <p:nvPicPr>
          <p:cNvPr id="4" name="Content Placeholder 3" descr="File:Elevated JVP.JP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5343525" y="1066800"/>
            <a:ext cx="4143375" cy="5286375"/>
          </a:xfrm>
          <a:prstGeom prst="rect">
            <a:avLst/>
          </a:prstGeom>
          <a:scene3d>
            <a:camera prst="orthographicFront"/>
            <a:lightRig rig="threePt" dir="t"/>
          </a:scene3d>
          <a:sp3d>
            <a:bevelT/>
            <a:bevelB/>
          </a:sp3d>
        </p:spPr>
      </p:pic>
      <p:sp>
        <p:nvSpPr>
          <p:cNvPr id="5" name="Rectangle 4"/>
          <p:cNvSpPr/>
          <p:nvPr/>
        </p:nvSpPr>
        <p:spPr>
          <a:xfrm>
            <a:off x="6390382" y="6353175"/>
            <a:ext cx="2182118" cy="461665"/>
          </a:xfrm>
          <a:prstGeom prst="rect">
            <a:avLst/>
          </a:prstGeom>
        </p:spPr>
        <p:txBody>
          <a:bodyPr wrap="square">
            <a:spAutoFit/>
          </a:bodyPr>
          <a:lstStyle/>
          <a:p>
            <a:pPr eaLnBrk="1" hangingPunct="1"/>
            <a:r>
              <a:rPr lang="en-US" altLang="en-US" sz="2400" b="1" i="0" dirty="0" smtClean="0">
                <a:solidFill>
                  <a:srgbClr val="FFFF00"/>
                </a:solidFill>
                <a:latin typeface="Calibri" pitchFamily="34" charset="0"/>
                <a:ea typeface="Majalla UI"/>
                <a:cs typeface="Calibri" pitchFamily="34" charset="0"/>
              </a:rPr>
              <a:t>(Elevated JVP)</a:t>
            </a:r>
            <a:endParaRPr lang="en-US" altLang="en-US" sz="2400" b="1" i="0" dirty="0">
              <a:solidFill>
                <a:srgbClr val="FFFF00"/>
              </a:solidFill>
              <a:latin typeface="Calibri" pitchFamily="34" charset="0"/>
              <a:ea typeface="Majalla UI"/>
              <a:cs typeface="Calibri" pitchFamily="34" charset="0"/>
            </a:endParaRPr>
          </a:p>
        </p:txBody>
      </p:sp>
      <p:pic>
        <p:nvPicPr>
          <p:cNvPr id="15362" name="Picture 2" descr="Image result for pitting edema in heart fail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4374118"/>
            <a:ext cx="3048000" cy="203835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1638300" y="6396335"/>
            <a:ext cx="2182118" cy="461665"/>
          </a:xfrm>
          <a:prstGeom prst="rect">
            <a:avLst/>
          </a:prstGeom>
        </p:spPr>
        <p:txBody>
          <a:bodyPr wrap="square">
            <a:spAutoFit/>
          </a:bodyPr>
          <a:lstStyle/>
          <a:p>
            <a:pPr eaLnBrk="1" hangingPunct="1"/>
            <a:r>
              <a:rPr lang="en-US" altLang="en-US" sz="2400" b="1" i="0" dirty="0" smtClean="0">
                <a:solidFill>
                  <a:srgbClr val="FFFF00"/>
                </a:solidFill>
                <a:latin typeface="Calibri" pitchFamily="34" charset="0"/>
                <a:ea typeface="Majalla UI"/>
                <a:cs typeface="Calibri" pitchFamily="34" charset="0"/>
              </a:rPr>
              <a:t>(Pitting edema)</a:t>
            </a:r>
            <a:endParaRPr lang="en-US" altLang="en-US" sz="2400" b="1" i="0" dirty="0">
              <a:solidFill>
                <a:srgbClr val="FFFF00"/>
              </a:solidFill>
              <a:latin typeface="Calibri" pitchFamily="34" charset="0"/>
              <a:ea typeface="Majalla UI"/>
              <a:cs typeface="Calibri" pitchFamily="34" charset="0"/>
            </a:endParaRPr>
          </a:p>
        </p:txBody>
      </p:sp>
      <p:pic>
        <p:nvPicPr>
          <p:cNvPr id="15364" name="Picture 4" descr="Image result for ascites in heart fail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25" y="762000"/>
            <a:ext cx="4029075" cy="302180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714500" y="3729335"/>
            <a:ext cx="2182118" cy="461665"/>
          </a:xfrm>
          <a:prstGeom prst="rect">
            <a:avLst/>
          </a:prstGeom>
        </p:spPr>
        <p:txBody>
          <a:bodyPr wrap="square">
            <a:spAutoFit/>
          </a:bodyPr>
          <a:lstStyle/>
          <a:p>
            <a:pPr algn="ctr" eaLnBrk="1" hangingPunct="1"/>
            <a:r>
              <a:rPr lang="en-US" altLang="en-US" sz="2400" b="1" i="0" dirty="0" smtClean="0">
                <a:solidFill>
                  <a:srgbClr val="FFFF00"/>
                </a:solidFill>
                <a:latin typeface="Calibri" pitchFamily="34" charset="0"/>
                <a:ea typeface="Majalla UI"/>
                <a:cs typeface="Calibri" pitchFamily="34" charset="0"/>
              </a:rPr>
              <a:t>(Ascites)</a:t>
            </a:r>
            <a:endParaRPr lang="en-US" altLang="en-US" sz="2400" b="1" i="0" dirty="0">
              <a:solidFill>
                <a:srgbClr val="FFFF00"/>
              </a:solidFill>
              <a:latin typeface="Calibri" pitchFamily="34" charset="0"/>
              <a:ea typeface="Majalla UI"/>
              <a:cs typeface="Calibri" pitchFamily="34" charset="0"/>
            </a:endParaRPr>
          </a:p>
        </p:txBody>
      </p:sp>
    </p:spTree>
    <p:extLst>
      <p:ext uri="{BB962C8B-B14F-4D97-AF65-F5344CB8AC3E}">
        <p14:creationId xmlns:p14="http://schemas.microsoft.com/office/powerpoint/2010/main" val="315353365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4300" y="191869"/>
            <a:ext cx="1017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3600" b="1" i="0" dirty="0" smtClean="0">
                <a:solidFill>
                  <a:srgbClr val="FFFF00"/>
                </a:solidFill>
                <a:latin typeface="Calibri" panose="020F0502020204030204" pitchFamily="34" charset="0"/>
              </a:rPr>
              <a:t>Clinical picture of left and right-sided failure</a:t>
            </a:r>
          </a:p>
        </p:txBody>
      </p:sp>
      <p:graphicFrame>
        <p:nvGraphicFramePr>
          <p:cNvPr id="2" name="Table 1"/>
          <p:cNvGraphicFramePr>
            <a:graphicFrameLocks noGrp="1"/>
          </p:cNvGraphicFramePr>
          <p:nvPr>
            <p:extLst>
              <p:ext uri="{D42A27DB-BD31-4B8C-83A1-F6EECF244321}">
                <p14:modId xmlns:p14="http://schemas.microsoft.com/office/powerpoint/2010/main" val="3611628121"/>
              </p:ext>
            </p:extLst>
          </p:nvPr>
        </p:nvGraphicFramePr>
        <p:xfrm>
          <a:off x="342900" y="914400"/>
          <a:ext cx="9601200" cy="5516880"/>
        </p:xfrm>
        <a:graphic>
          <a:graphicData uri="http://schemas.openxmlformats.org/drawingml/2006/table">
            <a:tbl>
              <a:tblPr rtl="1" firstRow="1" bandRow="1">
                <a:tableStyleId>{5C22544A-7EE6-4342-B048-85BDC9FD1C3A}</a:tableStyleId>
              </a:tblPr>
              <a:tblGrid>
                <a:gridCol w="3200400"/>
                <a:gridCol w="3200400"/>
                <a:gridCol w="3200400"/>
              </a:tblGrid>
              <a:tr h="370840">
                <a:tc>
                  <a:txBody>
                    <a:bodyPr/>
                    <a:lstStyle/>
                    <a:p>
                      <a:pPr algn="l" rtl="0"/>
                      <a:r>
                        <a:rPr lang="en-US" sz="2000" dirty="0" smtClean="0">
                          <a:solidFill>
                            <a:srgbClr val="002060"/>
                          </a:solidFill>
                          <a:latin typeface="Calibri" pitchFamily="34" charset="0"/>
                        </a:rPr>
                        <a:t>Right-sided failure</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Left-sided failure</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cs typeface="Calibri" pitchFamily="34" charset="0"/>
                        </a:rPr>
                        <a:t>Clinical picture</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Moderate</a:t>
                      </a:r>
                      <a:r>
                        <a:rPr lang="en-US" sz="2000" baseline="0" dirty="0" smtClean="0">
                          <a:solidFill>
                            <a:srgbClr val="002060"/>
                          </a:solidFill>
                          <a:latin typeface="Calibri" pitchFamily="34" charset="0"/>
                        </a:rPr>
                        <a:t> to sever</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Mild to moderate</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Pitting edema (legs,</a:t>
                      </a:r>
                      <a:r>
                        <a:rPr lang="en-US" sz="2000" baseline="0" dirty="0" smtClean="0">
                          <a:solidFill>
                            <a:srgbClr val="002060"/>
                          </a:solidFill>
                          <a:latin typeface="Calibri" pitchFamily="34" charset="0"/>
                        </a:rPr>
                        <a:t> hands)</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Abdomen (ascites)</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Pulmonary edema (fluid in lungs), and pleural effusion (fluid</a:t>
                      </a:r>
                      <a:r>
                        <a:rPr lang="en-US" sz="2000" baseline="0" dirty="0" smtClean="0">
                          <a:solidFill>
                            <a:srgbClr val="002060"/>
                          </a:solidFill>
                          <a:latin typeface="Calibri" pitchFamily="34" charset="0"/>
                        </a:rPr>
                        <a:t> in the pleural cavity) </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Fluid retention</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Liver. Mild jaundice may be present</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Heart</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Organ enlargement</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Sever elevation in JVP. Neck</a:t>
                      </a:r>
                      <a:r>
                        <a:rPr lang="en-US" sz="2000" baseline="0" dirty="0" smtClean="0">
                          <a:solidFill>
                            <a:srgbClr val="002060"/>
                          </a:solidFill>
                          <a:latin typeface="Calibri" pitchFamily="34" charset="0"/>
                        </a:rPr>
                        <a:t> veins are visibly distended</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Mild to moderate elevation in JVP</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Neck</a:t>
                      </a:r>
                      <a:r>
                        <a:rPr lang="en-US" sz="2000" baseline="0" dirty="0" smtClean="0">
                          <a:solidFill>
                            <a:srgbClr val="002060"/>
                          </a:solidFill>
                          <a:latin typeface="Calibri" pitchFamily="34" charset="0"/>
                        </a:rPr>
                        <a:t> veins</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Dyspnea is present but not as prominent</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Prominent dyspnea,</a:t>
                      </a:r>
                      <a:r>
                        <a:rPr lang="en-US" sz="2000" baseline="0" dirty="0" smtClean="0">
                          <a:solidFill>
                            <a:srgbClr val="002060"/>
                          </a:solidFill>
                          <a:latin typeface="Calibri" pitchFamily="34" charset="0"/>
                        </a:rPr>
                        <a:t> paroxysmal nocturnal dyspnea, and orthopnea</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Shortness of breath</a:t>
                      </a:r>
                      <a:endParaRPr lang="ar-SA" sz="2000" dirty="0">
                        <a:solidFill>
                          <a:srgbClr val="002060"/>
                        </a:solidFill>
                        <a:latin typeface="Calibri" pitchFamily="34" charset="0"/>
                      </a:endParaRPr>
                    </a:p>
                  </a:txBody>
                  <a:tcPr/>
                </a:tc>
              </a:tr>
              <a:tr h="370840">
                <a:tc>
                  <a:txBody>
                    <a:bodyPr/>
                    <a:lstStyle/>
                    <a:p>
                      <a:pPr algn="l" rtl="0"/>
                      <a:r>
                        <a:rPr lang="en-US" sz="2000" dirty="0" smtClean="0">
                          <a:solidFill>
                            <a:srgbClr val="002060"/>
                          </a:solidFill>
                          <a:latin typeface="Calibri" pitchFamily="34" charset="0"/>
                        </a:rPr>
                        <a:t>Loss of appetite, bloating, constipation. Symptoms</a:t>
                      </a:r>
                      <a:r>
                        <a:rPr lang="en-US" sz="2000" baseline="0" dirty="0" smtClean="0">
                          <a:solidFill>
                            <a:srgbClr val="002060"/>
                          </a:solidFill>
                          <a:latin typeface="Calibri" pitchFamily="34" charset="0"/>
                        </a:rPr>
                        <a:t> are significantly more prominent than in left-sided failure</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Present but not as prominent as in right-sided</a:t>
                      </a:r>
                      <a:r>
                        <a:rPr lang="en-US" sz="2000" baseline="0" dirty="0" smtClean="0">
                          <a:solidFill>
                            <a:srgbClr val="002060"/>
                          </a:solidFill>
                          <a:latin typeface="Calibri" pitchFamily="34" charset="0"/>
                        </a:rPr>
                        <a:t> failure</a:t>
                      </a:r>
                      <a:endParaRPr lang="ar-SA" sz="2000" dirty="0">
                        <a:solidFill>
                          <a:srgbClr val="002060"/>
                        </a:solidFill>
                        <a:latin typeface="Calibri" pitchFamily="34" charset="0"/>
                      </a:endParaRPr>
                    </a:p>
                  </a:txBody>
                  <a:tcPr/>
                </a:tc>
                <a:tc>
                  <a:txBody>
                    <a:bodyPr/>
                    <a:lstStyle/>
                    <a:p>
                      <a:pPr algn="l" rtl="0"/>
                      <a:r>
                        <a:rPr lang="en-US" sz="2000" dirty="0" smtClean="0">
                          <a:solidFill>
                            <a:srgbClr val="002060"/>
                          </a:solidFill>
                          <a:latin typeface="Calibri" pitchFamily="34" charset="0"/>
                        </a:rPr>
                        <a:t>GIT symptoms</a:t>
                      </a:r>
                      <a:endParaRPr lang="ar-SA" sz="2000" dirty="0">
                        <a:solidFill>
                          <a:srgbClr val="002060"/>
                        </a:solidFill>
                        <a:latin typeface="Calibri" pitchFamily="34" charset="0"/>
                      </a:endParaRPr>
                    </a:p>
                  </a:txBody>
                  <a:tcPr/>
                </a:tc>
              </a:tr>
            </a:tbl>
          </a:graphicData>
        </a:graphic>
      </p:graphicFrame>
    </p:spTree>
    <p:extLst>
      <p:ext uri="{BB962C8B-B14F-4D97-AF65-F5344CB8AC3E}">
        <p14:creationId xmlns:p14="http://schemas.microsoft.com/office/powerpoint/2010/main" val="17468884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76200"/>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800" b="1" i="0" dirty="0" smtClean="0">
                <a:solidFill>
                  <a:srgbClr val="00FFFF"/>
                </a:solidFill>
                <a:latin typeface="Calibri" panose="020F0502020204030204" pitchFamily="34" charset="0"/>
              </a:rPr>
              <a:t>Intended learning outcomes (ILOs)</a:t>
            </a:r>
            <a:endParaRPr lang="en-US" altLang="en-US" sz="4800" b="1" i="0" dirty="0">
              <a:solidFill>
                <a:srgbClr val="00FFFF"/>
              </a:solidFill>
              <a:latin typeface="Calibri" panose="020F0502020204030204" pitchFamily="34" charset="0"/>
            </a:endParaRPr>
          </a:p>
        </p:txBody>
      </p:sp>
      <p:sp>
        <p:nvSpPr>
          <p:cNvPr id="6" name="Rectangle 3"/>
          <p:cNvSpPr>
            <a:spLocks noChangeArrowheads="1"/>
          </p:cNvSpPr>
          <p:nvPr/>
        </p:nvSpPr>
        <p:spPr bwMode="auto">
          <a:xfrm>
            <a:off x="114300" y="1600200"/>
            <a:ext cx="10096500" cy="50292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100000"/>
              <a:buFont typeface="Symbol" pitchFamily="18" charset="2"/>
              <a:buBlip>
                <a:blip r:embed="rId3"/>
              </a:buBlip>
              <a:defRPr/>
            </a:pPr>
            <a:r>
              <a:rPr lang="en-GB" sz="1900" b="1" i="0"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Discuss the role of the heart as the central pump of the cardiovascular system.</a:t>
            </a:r>
          </a:p>
          <a:p>
            <a:pPr marL="342900" indent="-342900">
              <a:spcBef>
                <a:spcPct val="20000"/>
              </a:spcBef>
              <a:buClr>
                <a:schemeClr val="tx2"/>
              </a:buClr>
              <a:buSzPct val="100000"/>
              <a:buFont typeface="Monotype Sorts" pitchFamily="2" charset="2"/>
              <a:buBlip>
                <a:blip r:embed="rId3"/>
              </a:buBlip>
              <a:defRPr/>
            </a:pPr>
            <a:r>
              <a:rPr lang="en-US" sz="1900" b="1" i="0" dirty="0">
                <a:solidFill>
                  <a:schemeClr val="tx2"/>
                </a:solidFill>
                <a:effectLst>
                  <a:outerShdw blurRad="38100" dist="38100" dir="2700000" algn="tl">
                    <a:srgbClr val="000000"/>
                  </a:outerShdw>
                </a:effectLst>
                <a:latin typeface="Calibri" panose="020F0502020204030204" pitchFamily="34" charset="0"/>
              </a:rPr>
              <a:t>Define cardiac </a:t>
            </a:r>
            <a:r>
              <a:rPr lang="en-US" sz="1900" b="1" i="0" dirty="0" smtClean="0">
                <a:solidFill>
                  <a:schemeClr val="tx2"/>
                </a:solidFill>
                <a:effectLst>
                  <a:outerShdw blurRad="38100" dist="38100" dir="2700000" algn="tl">
                    <a:srgbClr val="000000"/>
                  </a:outerShdw>
                </a:effectLst>
                <a:latin typeface="Calibri" panose="020F0502020204030204" pitchFamily="34" charset="0"/>
              </a:rPr>
              <a:t>output, cardiac reserve and venous return and relate </a:t>
            </a:r>
            <a:r>
              <a:rPr lang="en-US" sz="1900" b="1" i="0" dirty="0">
                <a:solidFill>
                  <a:schemeClr val="tx2"/>
                </a:solidFill>
                <a:effectLst>
                  <a:outerShdw blurRad="38100" dist="38100" dir="2700000" algn="tl">
                    <a:srgbClr val="000000"/>
                  </a:outerShdw>
                </a:effectLst>
                <a:latin typeface="Calibri" panose="020F0502020204030204" pitchFamily="34" charset="0"/>
              </a:rPr>
              <a:t>venous return to cardiac output.</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chemeClr val="tx2"/>
                </a:solidFill>
                <a:effectLst>
                  <a:outerShdw blurRad="38100" dist="38100" dir="2700000" algn="tl">
                    <a:srgbClr val="000000"/>
                  </a:outerShdw>
                </a:effectLst>
                <a:latin typeface="Calibri" panose="020F0502020204030204" pitchFamily="34" charset="0"/>
              </a:rPr>
              <a:t>State </a:t>
            </a:r>
            <a:r>
              <a:rPr lang="en-US" sz="1900" b="1" i="0" dirty="0">
                <a:solidFill>
                  <a:schemeClr val="tx2"/>
                </a:solidFill>
                <a:effectLst>
                  <a:outerShdw blurRad="38100" dist="38100" dir="2700000" algn="tl">
                    <a:srgbClr val="000000"/>
                  </a:outerShdw>
                </a:effectLst>
                <a:latin typeface="Calibri" panose="020F0502020204030204" pitchFamily="34" charset="0"/>
              </a:rPr>
              <a:t>and describe the determinants of cardiac </a:t>
            </a:r>
            <a:r>
              <a:rPr lang="en-US" sz="1900" b="1" i="0" dirty="0" smtClean="0">
                <a:solidFill>
                  <a:schemeClr val="tx2"/>
                </a:solidFill>
                <a:effectLst>
                  <a:outerShdw blurRad="38100" dist="38100" dir="2700000" algn="tl">
                    <a:srgbClr val="000000"/>
                  </a:outerShdw>
                </a:effectLst>
                <a:latin typeface="Calibri" panose="020F0502020204030204" pitchFamily="34" charset="0"/>
              </a:rPr>
              <a:t>performance and explain</a:t>
            </a:r>
            <a:r>
              <a:rPr lang="en-US" sz="1900" b="1" i="0" dirty="0" smtClean="0">
                <a:solidFill>
                  <a:schemeClr val="tx2"/>
                </a:solidFill>
                <a:latin typeface="Calibri" panose="020F0502020204030204" pitchFamily="34" charset="0"/>
              </a:rPr>
              <a:t> </a:t>
            </a:r>
            <a:r>
              <a:rPr lang="en-US" sz="1900" b="1" i="0" dirty="0">
                <a:solidFill>
                  <a:schemeClr val="tx2"/>
                </a:solidFill>
                <a:latin typeface="Calibri" panose="020F0502020204030204" pitchFamily="34" charset="0"/>
              </a:rPr>
              <a:t>how cardiac output </a:t>
            </a:r>
            <a:r>
              <a:rPr lang="en-US" sz="1900" b="1" i="0" dirty="0" smtClean="0">
                <a:solidFill>
                  <a:schemeClr val="tx2"/>
                </a:solidFill>
                <a:latin typeface="Calibri" panose="020F0502020204030204" pitchFamily="34" charset="0"/>
              </a:rPr>
              <a:t> is </a:t>
            </a:r>
            <a:r>
              <a:rPr lang="en-US" sz="1900" b="1" i="0" dirty="0">
                <a:solidFill>
                  <a:schemeClr val="tx2"/>
                </a:solidFill>
                <a:latin typeface="Calibri" panose="020F0502020204030204" pitchFamily="34" charset="0"/>
              </a:rPr>
              <a:t>altered according to tissue demands.</a:t>
            </a:r>
          </a:p>
          <a:p>
            <a:pPr marL="342900" indent="-342900">
              <a:spcBef>
                <a:spcPct val="20000"/>
              </a:spcBef>
              <a:buClr>
                <a:schemeClr val="tx2"/>
              </a:buClr>
              <a:buSzPct val="100000"/>
              <a:buFont typeface="Monotype Sorts" pitchFamily="2" charset="2"/>
              <a:buBlip>
                <a:blip r:embed="rId3"/>
              </a:buBlip>
              <a:defRPr/>
            </a:pPr>
            <a:r>
              <a:rPr lang="en-US" sz="1900" b="1" i="0" dirty="0" smtClean="0">
                <a:solidFill>
                  <a:schemeClr val="tx2"/>
                </a:solidFill>
                <a:latin typeface="Calibri" panose="020F0502020204030204" pitchFamily="34" charset="0"/>
              </a:rPr>
              <a:t>Describe the effects of exercise on heart rate and stroke volume.</a:t>
            </a:r>
          </a:p>
          <a:p>
            <a:pPr marL="342900" indent="-342900">
              <a:spcBef>
                <a:spcPct val="20000"/>
              </a:spcBef>
              <a:buClr>
                <a:schemeClr val="tx2"/>
              </a:buClr>
              <a:buSzPct val="100000"/>
              <a:buBlip>
                <a:blip r:embed="rId3"/>
              </a:buBlip>
              <a:defRPr/>
            </a:pPr>
            <a:r>
              <a:rPr lang="en-US" sz="1900" b="1" i="0" dirty="0">
                <a:solidFill>
                  <a:schemeClr val="tx2"/>
                </a:solidFill>
                <a:latin typeface="Calibri" panose="020F0502020204030204" pitchFamily="34" charset="0"/>
              </a:rPr>
              <a:t>Define and give some causes of pathologically low and high cardiac output. </a:t>
            </a:r>
            <a:endParaRPr lang="en-US" sz="1900" b="1" i="0" dirty="0" smtClean="0">
              <a:solidFill>
                <a:schemeClr val="tx2"/>
              </a:solidFill>
              <a:latin typeface="Calibri" panose="020F0502020204030204"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Define and classify heart </a:t>
            </a:r>
            <a:r>
              <a:rPr lang="en-US" altLang="en-US" sz="1900" b="1" i="0" dirty="0">
                <a:solidFill>
                  <a:srgbClr val="FFFF00"/>
                </a:solidFill>
                <a:latin typeface="Calibri" pitchFamily="34" charset="0"/>
                <a:cs typeface="Calibri" pitchFamily="34" charset="0"/>
              </a:rPr>
              <a:t>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Describe </a:t>
            </a:r>
            <a:r>
              <a:rPr lang="en-US" altLang="en-US" sz="1900" b="1" i="0" dirty="0">
                <a:solidFill>
                  <a:srgbClr val="FFFF00"/>
                </a:solidFill>
                <a:latin typeface="Calibri" pitchFamily="34" charset="0"/>
                <a:cs typeface="Calibri" pitchFamily="34" charset="0"/>
              </a:rPr>
              <a:t>the causes and </a:t>
            </a:r>
            <a:r>
              <a:rPr lang="en-US" altLang="en-US" sz="1900" b="1" i="0" dirty="0" smtClean="0">
                <a:solidFill>
                  <a:srgbClr val="FFFF00"/>
                </a:solidFill>
                <a:latin typeface="Calibri" pitchFamily="34" charset="0"/>
                <a:cs typeface="Calibri" pitchFamily="34" charset="0"/>
              </a:rPr>
              <a:t>pathophysiological consequences </a:t>
            </a:r>
            <a:r>
              <a:rPr lang="en-US" altLang="en-US" sz="1900" b="1" i="0" dirty="0">
                <a:solidFill>
                  <a:srgbClr val="FFFF00"/>
                </a:solidFill>
                <a:latin typeface="Calibri" pitchFamily="34" charset="0"/>
                <a:cs typeface="Calibri" pitchFamily="34" charset="0"/>
              </a:rPr>
              <a:t>of </a:t>
            </a:r>
            <a:r>
              <a:rPr lang="en-US" altLang="en-US" sz="1900" b="1" i="0" dirty="0" smtClean="0">
                <a:solidFill>
                  <a:srgbClr val="FFFF00"/>
                </a:solidFill>
                <a:latin typeface="Calibri" pitchFamily="34" charset="0"/>
                <a:cs typeface="Calibri" pitchFamily="34" charset="0"/>
              </a:rPr>
              <a:t>acute and chronic heart </a:t>
            </a:r>
            <a:r>
              <a:rPr lang="en-US" altLang="en-US" sz="1900" b="1" i="0" dirty="0">
                <a:solidFill>
                  <a:srgbClr val="FFFF00"/>
                </a:solidFill>
                <a:latin typeface="Calibri" pitchFamily="34" charset="0"/>
                <a:cs typeface="Calibri" pitchFamily="34" charset="0"/>
              </a:rPr>
              <a:t>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Explain </a:t>
            </a:r>
            <a:r>
              <a:rPr lang="en-US" altLang="en-US" sz="1900" b="1" i="0" dirty="0">
                <a:solidFill>
                  <a:srgbClr val="FFFF00"/>
                </a:solidFill>
                <a:latin typeface="Calibri" pitchFamily="34" charset="0"/>
                <a:cs typeface="Calibri" pitchFamily="34" charset="0"/>
              </a:rPr>
              <a:t>how left-sided failure leads to right-sided failure: congestive heart failure. </a:t>
            </a:r>
            <a:endParaRPr lang="en-US" altLang="en-US" sz="1900" b="1" i="0" dirty="0" smtClean="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Discuss </a:t>
            </a:r>
            <a:r>
              <a:rPr lang="en-US" altLang="en-US" sz="1900" b="1" i="0" dirty="0">
                <a:solidFill>
                  <a:srgbClr val="FFFF00"/>
                </a:solidFill>
                <a:latin typeface="Calibri" pitchFamily="34" charset="0"/>
                <a:cs typeface="Calibri" pitchFamily="34" charset="0"/>
              </a:rPr>
              <a:t>the compensatory mechanisms in heart </a:t>
            </a:r>
            <a:r>
              <a:rPr lang="en-US" altLang="en-US" sz="1900" b="1" i="0" dirty="0" smtClean="0">
                <a:solidFill>
                  <a:srgbClr val="FFFF00"/>
                </a:solidFill>
                <a:latin typeface="Calibri" pitchFamily="34" charset="0"/>
                <a:cs typeface="Calibri" pitchFamily="34" charset="0"/>
              </a:rPr>
              <a:t>failure.</a:t>
            </a:r>
          </a:p>
          <a:p>
            <a:pPr marL="342900" indent="-342900">
              <a:spcBef>
                <a:spcPct val="20000"/>
              </a:spcBef>
              <a:buClr>
                <a:schemeClr val="tx2"/>
              </a:buClr>
              <a:buSzPct val="100000"/>
              <a:buBlip>
                <a:blip r:embed="rId3"/>
              </a:buBlip>
              <a:defRPr/>
            </a:pPr>
            <a:r>
              <a:rPr lang="en-US" altLang="en-US" sz="1900" b="1" i="0" dirty="0">
                <a:solidFill>
                  <a:srgbClr val="FFFF00"/>
                </a:solidFill>
                <a:latin typeface="Calibri" pitchFamily="34" charset="0"/>
                <a:cs typeface="Calibri" pitchFamily="34" charset="0"/>
              </a:rPr>
              <a:t>Compare and contrast compensated and decompensated heart failure</a:t>
            </a:r>
            <a:r>
              <a:rPr lang="en-US" altLang="en-US" sz="1900" b="1" i="0" dirty="0" smtClean="0">
                <a:solidFill>
                  <a:srgbClr val="FFFF00"/>
                </a:solidFill>
                <a:latin typeface="Calibri" pitchFamily="34" charset="0"/>
                <a:cs typeface="Calibri" pitchFamily="34" charset="0"/>
              </a:rPr>
              <a:t>.</a:t>
            </a: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Summarize clinical picture of left-sided and right-sided failure. </a:t>
            </a:r>
            <a:endParaRPr lang="en-US" altLang="en-US" sz="1900" b="1" i="0" dirty="0">
              <a:solidFill>
                <a:srgbClr val="FFFF00"/>
              </a:solidFill>
              <a:latin typeface="Calibri" pitchFamily="34" charset="0"/>
              <a:cs typeface="Calibri" pitchFamily="34" charset="0"/>
            </a:endParaRPr>
          </a:p>
          <a:p>
            <a:pPr marL="342900" indent="-342900">
              <a:spcBef>
                <a:spcPct val="20000"/>
              </a:spcBef>
              <a:buClr>
                <a:schemeClr val="tx2"/>
              </a:buClr>
              <a:buSzPct val="100000"/>
              <a:buBlip>
                <a:blip r:embed="rId3"/>
              </a:buBlip>
              <a:defRPr/>
            </a:pPr>
            <a:r>
              <a:rPr lang="en-US" altLang="en-US" sz="1900" b="1" i="0" dirty="0" smtClean="0">
                <a:solidFill>
                  <a:srgbClr val="FFFF00"/>
                </a:solidFill>
                <a:latin typeface="Calibri" pitchFamily="34" charset="0"/>
                <a:cs typeface="Calibri" pitchFamily="34" charset="0"/>
              </a:rPr>
              <a:t>Interpret </a:t>
            </a:r>
            <a:r>
              <a:rPr lang="en-US" altLang="en-US" sz="1900" b="1" i="0" dirty="0">
                <a:solidFill>
                  <a:srgbClr val="FFFF00"/>
                </a:solidFill>
                <a:latin typeface="Calibri" pitchFamily="34" charset="0"/>
                <a:cs typeface="Calibri" pitchFamily="34" charset="0"/>
              </a:rPr>
              <a:t>and draw Starling curves for healthy heart, acute </a:t>
            </a:r>
            <a:r>
              <a:rPr lang="en-US" altLang="en-US" sz="1900" b="1" i="0" dirty="0" smtClean="0">
                <a:solidFill>
                  <a:srgbClr val="FFFF00"/>
                </a:solidFill>
                <a:latin typeface="Calibri" pitchFamily="34" charset="0"/>
                <a:cs typeface="Calibri" pitchFamily="34" charset="0"/>
              </a:rPr>
              <a:t>failure, and failure treated with digoxin. </a:t>
            </a:r>
            <a:endParaRPr lang="en-US" sz="1900" b="1" i="0" dirty="0">
              <a:solidFill>
                <a:schemeClr val="tx2"/>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endParaRPr lang="en-US" sz="1900" b="1" i="0" dirty="0">
              <a:solidFill>
                <a:schemeClr val="tx2"/>
              </a:solidFill>
              <a:effectLst>
                <a:outerShdw blurRad="38100" dist="38100" dir="2700000" algn="tl">
                  <a:srgbClr val="000000"/>
                </a:outerShdw>
              </a:effectLst>
              <a:latin typeface="Calibri" panose="020F0502020204030204" pitchFamily="34" charset="0"/>
            </a:endParaRPr>
          </a:p>
        </p:txBody>
      </p:sp>
      <p:sp>
        <p:nvSpPr>
          <p:cNvPr id="7" name="Text Box 4"/>
          <p:cNvSpPr txBox="1">
            <a:spLocks noChangeArrowheads="1"/>
          </p:cNvSpPr>
          <p:nvPr/>
        </p:nvSpPr>
        <p:spPr bwMode="auto">
          <a:xfrm>
            <a:off x="190500" y="845403"/>
            <a:ext cx="990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200" b="1" i="0" dirty="0">
                <a:solidFill>
                  <a:srgbClr val="FF99FF"/>
                </a:solidFill>
                <a:latin typeface="Calibri" panose="020F0502020204030204" pitchFamily="34" charset="0"/>
              </a:rPr>
              <a:t>After reviewing the PowerPoint </a:t>
            </a:r>
            <a:r>
              <a:rPr lang="en-US" altLang="en-US" sz="2200" b="1" i="0" dirty="0" smtClean="0">
                <a:solidFill>
                  <a:srgbClr val="FF99FF"/>
                </a:solidFill>
                <a:latin typeface="Calibri" panose="020F0502020204030204" pitchFamily="34" charset="0"/>
              </a:rPr>
              <a:t>presentation and the associated learning resources, </a:t>
            </a:r>
            <a:r>
              <a:rPr lang="en-US" altLang="en-US" sz="2200" b="1" i="0" dirty="0">
                <a:solidFill>
                  <a:srgbClr val="FF99FF"/>
                </a:solidFill>
                <a:latin typeface="Calibri" panose="020F0502020204030204" pitchFamily="34" charset="0"/>
              </a:rPr>
              <a:t>the student should be able to:</a:t>
            </a:r>
            <a:r>
              <a:rPr lang="en-US" altLang="en-US" sz="2200" i="0" dirty="0">
                <a:solidFill>
                  <a:srgbClr val="FF99FF"/>
                </a:solidFill>
                <a:latin typeface="Calibri" panose="020F0502020204030204" pitchFamily="34" charset="0"/>
              </a:rPr>
              <a:t> </a:t>
            </a:r>
            <a:endParaRPr lang="en-US" altLang="en-US" sz="2200" dirty="0">
              <a:solidFill>
                <a:srgbClr val="FF99FF"/>
              </a:solidFill>
              <a:latin typeface="Calibri" panose="020F0502020204030204" pitchFamily="34" charset="0"/>
            </a:endParaRPr>
          </a:p>
        </p:txBody>
      </p:sp>
    </p:spTree>
    <p:extLst>
      <p:ext uri="{BB962C8B-B14F-4D97-AF65-F5344CB8AC3E}">
        <p14:creationId xmlns:p14="http://schemas.microsoft.com/office/powerpoint/2010/main" val="51880822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9906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208884037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25" name="Rectangle 5"/>
          <p:cNvSpPr>
            <a:spLocks noChangeArrowheads="1"/>
          </p:cNvSpPr>
          <p:nvPr/>
        </p:nvSpPr>
        <p:spPr bwMode="auto">
          <a:xfrm>
            <a:off x="0" y="533400"/>
            <a:ext cx="10287000" cy="12192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chemeClr val="tx2"/>
                </a:solidFill>
                <a:latin typeface="Calibri" panose="020F0502020204030204" pitchFamily="34" charset="0"/>
              </a:rPr>
              <a:t>The heart as a pump</a:t>
            </a:r>
          </a:p>
          <a:p>
            <a:pPr algn="ctr">
              <a:defRPr/>
            </a:pPr>
            <a:r>
              <a:rPr lang="en-US" sz="4400" b="1" i="0" dirty="0" smtClean="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3. Coupling </a:t>
            </a:r>
            <a:r>
              <a:rPr lang="en-US" sz="4400" b="1" i="0" dirty="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of cardiac</a:t>
            </a:r>
          </a:p>
          <a:p>
            <a:pPr algn="ctr">
              <a:defRPr/>
            </a:pPr>
            <a:r>
              <a:rPr lang="en-US" sz="4400" b="1" i="0" dirty="0">
                <a:solidFill>
                  <a:srgbClr val="FFFF00"/>
                </a:solidFill>
                <a:effectLst>
                  <a:outerShdw blurRad="38100" dist="38100" dir="2700000" algn="tl">
                    <a:srgbClr val="000000"/>
                  </a:outerShdw>
                </a:effectLst>
                <a:latin typeface="Calibri" panose="020F0502020204030204" pitchFamily="34" charset="0"/>
                <a:cs typeface="Traditional Arabic" pitchFamily="2" charset="-78"/>
              </a:rPr>
              <a:t> and vascular functions</a:t>
            </a:r>
          </a:p>
        </p:txBody>
      </p:sp>
      <p:sp>
        <p:nvSpPr>
          <p:cNvPr id="15363" name="Text Box 6"/>
          <p:cNvSpPr txBox="1">
            <a:spLocks noChangeArrowheads="1"/>
          </p:cNvSpPr>
          <p:nvPr/>
        </p:nvSpPr>
        <p:spPr bwMode="auto">
          <a:xfrm>
            <a:off x="342900" y="2362200"/>
            <a:ext cx="55626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 typeface="Wingdings" panose="05000000000000000000" pitchFamily="2" charset="2"/>
              <a:buBlip>
                <a:blip r:embed="rId3"/>
              </a:buBlip>
            </a:pPr>
            <a:r>
              <a:rPr lang="en-US" altLang="en-US" sz="2600" b="1" i="0" dirty="0">
                <a:solidFill>
                  <a:srgbClr val="00FFFF"/>
                </a:solidFill>
                <a:latin typeface="Calibri" panose="020F0502020204030204" pitchFamily="34" charset="0"/>
              </a:rPr>
              <a:t> The </a:t>
            </a:r>
            <a:r>
              <a:rPr lang="en-US" altLang="en-US" sz="2600" b="1" i="0" dirty="0" smtClean="0">
                <a:solidFill>
                  <a:srgbClr val="00FFFF"/>
                </a:solidFill>
                <a:latin typeface="Calibri" panose="020F0502020204030204" pitchFamily="34" charset="0"/>
              </a:rPr>
              <a:t>ventricles function as the central pumps </a:t>
            </a:r>
            <a:r>
              <a:rPr lang="en-US" altLang="en-US" sz="2600" b="1" i="0" dirty="0">
                <a:solidFill>
                  <a:srgbClr val="00FFFF"/>
                </a:solidFill>
                <a:latin typeface="Calibri" panose="020F0502020204030204" pitchFamily="34" charset="0"/>
              </a:rPr>
              <a:t>in the closed circuit of the CVS</a:t>
            </a:r>
            <a:r>
              <a:rPr lang="en-US" altLang="en-US" sz="2600" b="1" i="0" dirty="0" smtClean="0">
                <a:solidFill>
                  <a:srgbClr val="00FFFF"/>
                </a:solidFill>
                <a:latin typeface="Calibri" panose="020F0502020204030204" pitchFamily="34" charset="0"/>
              </a:rPr>
              <a:t>.</a:t>
            </a:r>
          </a:p>
          <a:p>
            <a:pPr>
              <a:spcBef>
                <a:spcPct val="50000"/>
              </a:spcBef>
              <a:buFont typeface="Wingdings" panose="05000000000000000000" pitchFamily="2" charset="2"/>
              <a:buBlip>
                <a:blip r:embed="rId3"/>
              </a:buBlip>
            </a:pPr>
            <a:endParaRPr lang="en-US" altLang="en-US" sz="2600" b="1" i="0" dirty="0">
              <a:solidFill>
                <a:srgbClr val="00FFFF"/>
              </a:solidFill>
              <a:latin typeface="Calibri" panose="020F0502020204030204" pitchFamily="34" charset="0"/>
            </a:endParaRPr>
          </a:p>
          <a:p>
            <a:pPr>
              <a:spcBef>
                <a:spcPct val="50000"/>
              </a:spcBef>
              <a:buFont typeface="Wingdings" panose="05000000000000000000" pitchFamily="2" charset="2"/>
              <a:buBlip>
                <a:blip r:embed="rId3"/>
              </a:buBlip>
            </a:pPr>
            <a:r>
              <a:rPr lang="en-US" altLang="en-US" sz="2600" b="1" i="0" dirty="0">
                <a:solidFill>
                  <a:srgbClr val="00FFFF"/>
                </a:solidFill>
                <a:latin typeface="Calibri" panose="020F0502020204030204" pitchFamily="34" charset="0"/>
              </a:rPr>
              <a:t> Thus, the cardiac output should be equal to the rate of venous blood return to </a:t>
            </a:r>
            <a:r>
              <a:rPr lang="en-US" altLang="en-US" sz="2600" b="1" i="0" dirty="0" smtClean="0">
                <a:solidFill>
                  <a:srgbClr val="00FFFF"/>
                </a:solidFill>
                <a:latin typeface="Calibri" panose="020F0502020204030204" pitchFamily="34" charset="0"/>
              </a:rPr>
              <a:t>each ventricle.</a:t>
            </a:r>
            <a:endParaRPr lang="en-US" altLang="en-US" sz="2600" b="1" i="0" dirty="0">
              <a:solidFill>
                <a:srgbClr val="00FFFF"/>
              </a:solidFill>
              <a:latin typeface="Calibri" panose="020F0502020204030204" pitchFamily="34" charset="0"/>
            </a:endParaRPr>
          </a:p>
          <a:p>
            <a:pPr>
              <a:spcBef>
                <a:spcPct val="50000"/>
              </a:spcBef>
              <a:buFont typeface="Wingdings" panose="05000000000000000000" pitchFamily="2" charset="2"/>
              <a:buNone/>
            </a:pPr>
            <a:endParaRPr lang="en-US" altLang="en-US" sz="2600" b="1" i="0" dirty="0">
              <a:solidFill>
                <a:srgbClr val="00FFFF"/>
              </a:solidFill>
              <a:latin typeface="Calibri" panose="020F0502020204030204" pitchFamily="34" charset="0"/>
            </a:endParaRPr>
          </a:p>
        </p:txBody>
      </p:sp>
      <p:pic>
        <p:nvPicPr>
          <p:cNvPr id="15364" name="Picture 7" descr="Overview of the CV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2362200"/>
            <a:ext cx="3657600" cy="43434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65538" y="990600"/>
            <a:ext cx="993096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100" b="1" i="0" dirty="0">
                <a:solidFill>
                  <a:srgbClr val="00FFFF"/>
                </a:solidFill>
                <a:latin typeface="Calibri" panose="020F0502020204030204" pitchFamily="34" charset="0"/>
              </a:rPr>
              <a:t> The </a:t>
            </a:r>
            <a:r>
              <a:rPr lang="en-US" altLang="en-US" sz="2100" b="1" i="0" dirty="0" err="1">
                <a:solidFill>
                  <a:srgbClr val="00FFFF"/>
                </a:solidFill>
                <a:latin typeface="Calibri" panose="020F0502020204030204" pitchFamily="34" charset="0"/>
              </a:rPr>
              <a:t>haemodynamic</a:t>
            </a:r>
            <a:r>
              <a:rPr lang="en-US" altLang="en-US" sz="2100" b="1" i="0" dirty="0">
                <a:solidFill>
                  <a:srgbClr val="00FFFF"/>
                </a:solidFill>
                <a:latin typeface="Calibri" panose="020F0502020204030204" pitchFamily="34" charset="0"/>
              </a:rPr>
              <a:t> function of the human heart has two components, namely, to be filled by the venous return (VR) and to produce an outflow (i.e., cardiac output) </a:t>
            </a:r>
            <a:r>
              <a:rPr lang="en-US" altLang="en-US" sz="2100" b="1" i="0" dirty="0" smtClean="0">
                <a:solidFill>
                  <a:srgbClr val="00FFFF"/>
                </a:solidFill>
                <a:latin typeface="Calibri" panose="020F0502020204030204" pitchFamily="34" charset="0"/>
              </a:rPr>
              <a:t>with </a:t>
            </a:r>
            <a:r>
              <a:rPr lang="en-US" altLang="en-US" sz="2100" b="1" i="0" dirty="0">
                <a:solidFill>
                  <a:srgbClr val="00FFFF"/>
                </a:solidFill>
                <a:latin typeface="Calibri" panose="020F0502020204030204" pitchFamily="34" charset="0"/>
              </a:rPr>
              <a:t>pressure.</a:t>
            </a:r>
          </a:p>
          <a:p>
            <a:pPr>
              <a:spcBef>
                <a:spcPct val="50000"/>
              </a:spcBef>
              <a:buFontTx/>
              <a:buBlip>
                <a:blip r:embed="rId3"/>
              </a:buBlip>
            </a:pPr>
            <a:endParaRPr lang="en-US" altLang="en-US" sz="2100" b="1" i="0" dirty="0">
              <a:solidFill>
                <a:srgbClr val="00FFFF"/>
              </a:solidFill>
              <a:latin typeface="Calibri" panose="020F0502020204030204" pitchFamily="34" charset="0"/>
            </a:endParaRPr>
          </a:p>
          <a:p>
            <a:pPr>
              <a:spcBef>
                <a:spcPct val="50000"/>
              </a:spcBef>
              <a:buFontTx/>
              <a:buBlip>
                <a:blip r:embed="rId3"/>
              </a:buBlip>
            </a:pPr>
            <a:r>
              <a:rPr lang="en-US" altLang="en-US" sz="2100" b="1" i="0" dirty="0">
                <a:solidFill>
                  <a:srgbClr val="FF9999"/>
                </a:solidFill>
                <a:latin typeface="Calibri" panose="020F0502020204030204" pitchFamily="34" charset="0"/>
              </a:rPr>
              <a:t> </a:t>
            </a:r>
            <a:r>
              <a:rPr lang="en-US" altLang="en-US" sz="2100" b="1" i="0" dirty="0">
                <a:solidFill>
                  <a:schemeClr val="accent2">
                    <a:lumMod val="60000"/>
                    <a:lumOff val="40000"/>
                  </a:schemeClr>
                </a:solidFill>
                <a:latin typeface="Calibri" panose="020F0502020204030204" pitchFamily="34" charset="0"/>
              </a:rPr>
              <a:t>Accordingly, there are two groups of factors that regulate the </a:t>
            </a:r>
            <a:r>
              <a:rPr lang="en-US" altLang="en-US" sz="2100" b="1" i="0" dirty="0" err="1">
                <a:solidFill>
                  <a:schemeClr val="accent2">
                    <a:lumMod val="60000"/>
                    <a:lumOff val="40000"/>
                  </a:schemeClr>
                </a:solidFill>
                <a:latin typeface="Calibri" panose="020F0502020204030204" pitchFamily="34" charset="0"/>
              </a:rPr>
              <a:t>haemodynamic</a:t>
            </a:r>
            <a:r>
              <a:rPr lang="en-US" altLang="en-US" sz="2100" b="1" i="0" dirty="0">
                <a:solidFill>
                  <a:schemeClr val="accent2">
                    <a:lumMod val="60000"/>
                    <a:lumOff val="40000"/>
                  </a:schemeClr>
                </a:solidFill>
                <a:latin typeface="Calibri" panose="020F0502020204030204" pitchFamily="34" charset="0"/>
              </a:rPr>
              <a:t> function of the heart</a:t>
            </a:r>
            <a:r>
              <a:rPr lang="en-US" altLang="en-US" sz="2100" b="1" i="0" dirty="0" smtClean="0">
                <a:solidFill>
                  <a:schemeClr val="accent2">
                    <a:lumMod val="60000"/>
                    <a:lumOff val="40000"/>
                  </a:schemeClr>
                </a:solidFill>
                <a:latin typeface="Calibri" panose="020F0502020204030204" pitchFamily="34" charset="0"/>
              </a:rPr>
              <a:t>:</a:t>
            </a:r>
            <a:endParaRPr lang="en-US" altLang="en-US" sz="2100" b="1" i="0" dirty="0">
              <a:solidFill>
                <a:srgbClr val="FF9999"/>
              </a:solidFill>
              <a:latin typeface="Calibri" panose="020F0502020204030204" pitchFamily="34" charset="0"/>
            </a:endParaRPr>
          </a:p>
          <a:p>
            <a:pPr>
              <a:spcBef>
                <a:spcPct val="50000"/>
              </a:spcBef>
            </a:pPr>
            <a:r>
              <a:rPr lang="en-US" altLang="en-US" sz="2100" b="1" i="0" dirty="0">
                <a:latin typeface="Calibri" panose="020F0502020204030204" pitchFamily="34" charset="0"/>
              </a:rPr>
              <a:t>	</a:t>
            </a:r>
            <a:r>
              <a:rPr lang="en-US" altLang="en-US" sz="2100" b="1" i="0" dirty="0">
                <a:solidFill>
                  <a:srgbClr val="99FF33"/>
                </a:solidFill>
                <a:latin typeface="Calibri" panose="020F0502020204030204" pitchFamily="34" charset="0"/>
              </a:rPr>
              <a:t>1. Factors affecting the pump ability to eject (i.e., CO)</a:t>
            </a:r>
          </a:p>
          <a:p>
            <a:pPr>
              <a:spcBef>
                <a:spcPct val="50000"/>
              </a:spcBef>
            </a:pPr>
            <a:r>
              <a:rPr lang="en-US" altLang="en-US" sz="2100" b="1" i="0" dirty="0">
                <a:solidFill>
                  <a:srgbClr val="99FF33"/>
                </a:solidFill>
                <a:latin typeface="Calibri" panose="020F0502020204030204" pitchFamily="34" charset="0"/>
              </a:rPr>
              <a:t>	2. Factors affecting the pump filling (i.e., VR</a:t>
            </a:r>
            <a:r>
              <a:rPr lang="en-US" altLang="en-US" sz="2100" b="1" i="0" dirty="0" smtClean="0">
                <a:solidFill>
                  <a:srgbClr val="99FF33"/>
                </a:solidFill>
                <a:latin typeface="Calibri" panose="020F0502020204030204" pitchFamily="34" charset="0"/>
              </a:rPr>
              <a:t>)</a:t>
            </a:r>
          </a:p>
          <a:p>
            <a:pPr>
              <a:spcBef>
                <a:spcPct val="50000"/>
              </a:spcBef>
            </a:pPr>
            <a:endParaRPr lang="en-US" altLang="en-US" sz="2100" b="1" i="0" dirty="0" smtClean="0">
              <a:solidFill>
                <a:srgbClr val="99FF33"/>
              </a:solidFill>
              <a:latin typeface="Calibri" panose="020F0502020204030204" pitchFamily="34" charset="0"/>
            </a:endParaRPr>
          </a:p>
          <a:p>
            <a:pPr>
              <a:spcBef>
                <a:spcPct val="50000"/>
              </a:spcBef>
            </a:pPr>
            <a:r>
              <a:rPr lang="en-US" altLang="en-US" sz="2100" b="1" i="0" dirty="0" smtClean="0">
                <a:solidFill>
                  <a:srgbClr val="00FFCC"/>
                </a:solidFill>
                <a:latin typeface="Calibri" panose="020F0502020204030204" pitchFamily="34" charset="0"/>
              </a:rPr>
              <a:t>These </a:t>
            </a:r>
            <a:r>
              <a:rPr lang="en-US" altLang="en-US" sz="2100" b="1" i="0" dirty="0">
                <a:solidFill>
                  <a:srgbClr val="00FFCC"/>
                </a:solidFill>
                <a:latin typeface="Calibri" panose="020F0502020204030204" pitchFamily="34" charset="0"/>
              </a:rPr>
              <a:t>factors include</a:t>
            </a:r>
            <a:r>
              <a:rPr lang="en-US" altLang="en-US" sz="2100" b="1" i="0" dirty="0" smtClean="0">
                <a:solidFill>
                  <a:srgbClr val="00FFCC"/>
                </a:solidFill>
                <a:latin typeface="Calibri" panose="020F0502020204030204" pitchFamily="34" charset="0"/>
              </a:rPr>
              <a:t>:</a:t>
            </a:r>
            <a:endParaRPr lang="en-US" altLang="en-US" sz="2100" b="1" i="0" dirty="0">
              <a:solidFill>
                <a:srgbClr val="00FFCC"/>
              </a:solidFill>
              <a:latin typeface="Calibri" panose="020F0502020204030204" pitchFamily="34" charset="0"/>
            </a:endParaRPr>
          </a:p>
          <a:p>
            <a:pPr marL="514350" indent="-514350">
              <a:spcBef>
                <a:spcPct val="50000"/>
              </a:spcBef>
              <a:buFont typeface="+mj-lt"/>
              <a:buAutoNum type="alphaUcPeriod"/>
            </a:pPr>
            <a:r>
              <a:rPr lang="en-US" altLang="en-US" sz="2100" b="1" i="0" dirty="0">
                <a:solidFill>
                  <a:srgbClr val="FF66FF"/>
                </a:solidFill>
                <a:latin typeface="Calibri" panose="020F0502020204030204" pitchFamily="34" charset="0"/>
              </a:rPr>
              <a:t>Intrinsic properties of the heart and blood vessels, which provide an </a:t>
            </a:r>
            <a:r>
              <a:rPr lang="en-US" altLang="en-US" sz="2100" b="1" i="0" dirty="0" err="1">
                <a:solidFill>
                  <a:srgbClr val="FF66FF"/>
                </a:solidFill>
                <a:latin typeface="Calibri" panose="020F0502020204030204" pitchFamily="34" charset="0"/>
              </a:rPr>
              <a:t>autoregulation</a:t>
            </a:r>
            <a:r>
              <a:rPr lang="en-US" altLang="en-US" sz="2100" b="1" i="0" dirty="0">
                <a:solidFill>
                  <a:srgbClr val="FF66FF"/>
                </a:solidFill>
                <a:latin typeface="Calibri" panose="020F0502020204030204" pitchFamily="34" charset="0"/>
              </a:rPr>
              <a:t> to the </a:t>
            </a:r>
            <a:r>
              <a:rPr lang="en-US" altLang="en-US" sz="2100" b="1" i="0" dirty="0" smtClean="0">
                <a:solidFill>
                  <a:srgbClr val="FF66FF"/>
                </a:solidFill>
                <a:latin typeface="Calibri" panose="020F0502020204030204" pitchFamily="34" charset="0"/>
              </a:rPr>
              <a:t>heart </a:t>
            </a:r>
            <a:r>
              <a:rPr lang="en-US" altLang="en-US" sz="2100" b="1" i="0" dirty="0">
                <a:solidFill>
                  <a:srgbClr val="FF66FF"/>
                </a:solidFill>
                <a:latin typeface="Calibri" panose="020F0502020204030204" pitchFamily="34" charset="0"/>
              </a:rPr>
              <a:t>pump.</a:t>
            </a:r>
          </a:p>
          <a:p>
            <a:pPr marL="514350" indent="-514350">
              <a:spcBef>
                <a:spcPct val="50000"/>
              </a:spcBef>
              <a:buFont typeface="+mj-lt"/>
              <a:buAutoNum type="alphaUcPeriod"/>
            </a:pPr>
            <a:r>
              <a:rPr lang="en-US" altLang="en-US" sz="2100" b="1" i="0" dirty="0" err="1" smtClean="0">
                <a:solidFill>
                  <a:srgbClr val="99FF33"/>
                </a:solidFill>
                <a:latin typeface="Calibri" panose="020F0502020204030204" pitchFamily="34" charset="0"/>
              </a:rPr>
              <a:t>Neuro</a:t>
            </a:r>
            <a:r>
              <a:rPr lang="en-US" altLang="en-US" sz="2100" b="1" i="0" dirty="0" smtClean="0">
                <a:solidFill>
                  <a:srgbClr val="99FF33"/>
                </a:solidFill>
                <a:latin typeface="Calibri" panose="020F0502020204030204" pitchFamily="34" charset="0"/>
              </a:rPr>
              <a:t>-hormonal </a:t>
            </a:r>
            <a:r>
              <a:rPr lang="en-US" altLang="en-US" sz="2100" b="1" i="0" dirty="0">
                <a:solidFill>
                  <a:srgbClr val="99FF33"/>
                </a:solidFill>
                <a:latin typeface="Calibri" panose="020F0502020204030204" pitchFamily="34" charset="0"/>
              </a:rPr>
              <a:t>factors outside the CVS, which constitute an extrinsic regulation.</a:t>
            </a:r>
            <a:r>
              <a:rPr lang="en-US" altLang="en-US" sz="2100" b="1" i="0" dirty="0">
                <a:solidFill>
                  <a:srgbClr val="00FFCC"/>
                </a:solidFill>
                <a:latin typeface="Calibri" panose="020F0502020204030204" pitchFamily="34" charset="0"/>
              </a:rPr>
              <a:t> </a:t>
            </a:r>
            <a:endParaRPr lang="en-US" altLang="en-US" sz="2100" b="1" i="0" dirty="0">
              <a:solidFill>
                <a:srgbClr val="99FF33"/>
              </a:solidFill>
              <a:latin typeface="Calibri" panose="020F0502020204030204" pitchFamily="34" charset="0"/>
            </a:endParaRPr>
          </a:p>
        </p:txBody>
      </p:sp>
      <p:sp>
        <p:nvSpPr>
          <p:cNvPr id="2418692" name="Rectangle 4"/>
          <p:cNvSpPr>
            <a:spLocks noChangeArrowheads="1"/>
          </p:cNvSpPr>
          <p:nvPr/>
        </p:nvSpPr>
        <p:spPr bwMode="auto">
          <a:xfrm>
            <a:off x="0" y="152400"/>
            <a:ext cx="10287000" cy="8382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latin typeface="Calibri" panose="020F0502020204030204" pitchFamily="34" charset="0"/>
                <a:cs typeface="Traditional Arabic" pitchFamily="2" charset="-78"/>
              </a:rPr>
              <a:t>Regulation of </a:t>
            </a:r>
            <a:r>
              <a:rPr lang="en-US" sz="4000" b="1" i="0" dirty="0">
                <a:solidFill>
                  <a:srgbClr val="FFFF00"/>
                </a:solidFill>
                <a:latin typeface="Calibri" panose="020F0502020204030204" pitchFamily="34" charset="0"/>
                <a:cs typeface="Traditional Arabic" pitchFamily="2" charset="-78"/>
              </a:rPr>
              <a:t>the cardiac pump</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6978" name="Rectangle 2"/>
          <p:cNvSpPr>
            <a:spLocks noChangeArrowheads="1"/>
          </p:cNvSpPr>
          <p:nvPr/>
        </p:nvSpPr>
        <p:spPr bwMode="auto">
          <a:xfrm>
            <a:off x="0" y="1295400"/>
            <a:ext cx="10287000" cy="1779588"/>
          </a:xfrm>
          <a:prstGeom prst="rect">
            <a:avLst/>
          </a:prstGeom>
          <a:noFill/>
          <a:ln w="9525">
            <a:noFill/>
            <a:miter lim="800000"/>
            <a:headEnd/>
            <a:tailEnd/>
          </a:ln>
          <a:effectLst/>
        </p:spPr>
        <p:txBody>
          <a:bodyPr lIns="92075" tIns="46038" rIns="92075" bIns="46038" anchor="ctr"/>
          <a:lstStyle/>
          <a:p>
            <a:pPr algn="ctr">
              <a:spcBef>
                <a:spcPct val="50000"/>
              </a:spcBef>
            </a:pPr>
            <a:r>
              <a:rPr lang="en-US" altLang="en-US" sz="3600" b="1" i="0" dirty="0">
                <a:solidFill>
                  <a:srgbClr val="99FF33"/>
                </a:solidFill>
                <a:latin typeface="Calibri" panose="020F0502020204030204" pitchFamily="34" charset="0"/>
              </a:rPr>
              <a:t>Factors </a:t>
            </a:r>
            <a:r>
              <a:rPr lang="en-US" altLang="en-US" sz="3600" b="1" i="0" dirty="0" smtClean="0">
                <a:solidFill>
                  <a:srgbClr val="99FF33"/>
                </a:solidFill>
                <a:latin typeface="Calibri" panose="020F0502020204030204" pitchFamily="34" charset="0"/>
              </a:rPr>
              <a:t>affecting the pumping ability of the ventricles</a:t>
            </a:r>
            <a:endParaRPr lang="en-US" altLang="en-US" sz="3600" b="1" i="0" dirty="0">
              <a:solidFill>
                <a:srgbClr val="99FF33"/>
              </a:solidFill>
              <a:latin typeface="Calibri" panose="020F0502020204030204" pitchFamily="34" charset="0"/>
            </a:endParaRPr>
          </a:p>
          <a:p>
            <a:pPr algn="ctr">
              <a:defRPr/>
            </a:pPr>
            <a:r>
              <a:rPr lang="en-US" sz="3600" b="1" i="0" dirty="0" smtClean="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Determinants </a:t>
            </a:r>
            <a:r>
              <a:rPr lang="en-US" sz="3600" b="1" i="0" dirty="0">
                <a:solidFill>
                  <a:srgbClr val="FF0000"/>
                </a:solidFill>
                <a:effectLst>
                  <a:outerShdw blurRad="38100" dist="38100" dir="2700000" algn="tl">
                    <a:srgbClr val="000000"/>
                  </a:outerShdw>
                </a:effectLst>
                <a:latin typeface="Calibri" panose="020F0502020204030204" pitchFamily="34" charset="0"/>
                <a:cs typeface="Traditional Arabic" pitchFamily="2" charset="-78"/>
              </a:rPr>
              <a:t>of the CO</a:t>
            </a:r>
          </a:p>
        </p:txBody>
      </p:sp>
      <p:sp>
        <p:nvSpPr>
          <p:cNvPr id="2046980" name="Rectangle 4"/>
          <p:cNvSpPr>
            <a:spLocks noChangeArrowheads="1"/>
          </p:cNvSpPr>
          <p:nvPr/>
        </p:nvSpPr>
        <p:spPr bwMode="auto">
          <a:xfrm>
            <a:off x="3481388" y="3657600"/>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sz="4000">
              <a:latin typeface="Calibri" panose="020F0502020204030204" pitchFamily="34" charset="0"/>
            </a:endParaRPr>
          </a:p>
        </p:txBody>
      </p:sp>
      <p:sp>
        <p:nvSpPr>
          <p:cNvPr id="19460" name="Rectangle 5"/>
          <p:cNvSpPr>
            <a:spLocks noChangeArrowheads="1"/>
          </p:cNvSpPr>
          <p:nvPr/>
        </p:nvSpPr>
        <p:spPr bwMode="auto">
          <a:xfrm>
            <a:off x="4229100" y="4114800"/>
            <a:ext cx="1699954"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3600" b="1" i="0" dirty="0">
                <a:solidFill>
                  <a:srgbClr val="FFCCFF"/>
                </a:solidFill>
                <a:latin typeface="Calibri" panose="020F0502020204030204" pitchFamily="34" charset="0"/>
              </a:rPr>
              <a:t>Cardiac </a:t>
            </a:r>
          </a:p>
          <a:p>
            <a:pPr algn="ctr"/>
            <a:r>
              <a:rPr lang="en-GB" altLang="en-US" sz="3600" b="1" i="0" dirty="0">
                <a:solidFill>
                  <a:srgbClr val="FFCCFF"/>
                </a:solidFill>
                <a:latin typeface="Calibri" panose="020F0502020204030204" pitchFamily="34" charset="0"/>
              </a:rPr>
              <a:t>output</a:t>
            </a:r>
          </a:p>
        </p:txBody>
      </p:sp>
      <p:sp>
        <p:nvSpPr>
          <p:cNvPr id="19461" name="Rectangle 6"/>
          <p:cNvSpPr>
            <a:spLocks noChangeArrowheads="1"/>
          </p:cNvSpPr>
          <p:nvPr/>
        </p:nvSpPr>
        <p:spPr bwMode="auto">
          <a:xfrm>
            <a:off x="683813" y="4160838"/>
            <a:ext cx="1454951"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3200" b="1" i="0" dirty="0">
                <a:solidFill>
                  <a:srgbClr val="33CC33"/>
                </a:solidFill>
                <a:latin typeface="Calibri" panose="020F0502020204030204" pitchFamily="34" charset="0"/>
              </a:rPr>
              <a:t>Stroke</a:t>
            </a:r>
          </a:p>
          <a:p>
            <a:pPr algn="ctr"/>
            <a:r>
              <a:rPr lang="en-GB" altLang="en-US" sz="3200" b="1" i="0" dirty="0">
                <a:solidFill>
                  <a:srgbClr val="33CC33"/>
                </a:solidFill>
                <a:latin typeface="Calibri" panose="020F0502020204030204" pitchFamily="34" charset="0"/>
              </a:rPr>
              <a:t>volume</a:t>
            </a:r>
          </a:p>
        </p:txBody>
      </p:sp>
      <p:sp>
        <p:nvSpPr>
          <p:cNvPr id="19462" name="Rectangle 9"/>
          <p:cNvSpPr>
            <a:spLocks noChangeArrowheads="1"/>
          </p:cNvSpPr>
          <p:nvPr/>
        </p:nvSpPr>
        <p:spPr bwMode="auto">
          <a:xfrm>
            <a:off x="7748588" y="4217988"/>
            <a:ext cx="1585912"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3200" b="1" i="0">
                <a:solidFill>
                  <a:srgbClr val="00FFFF"/>
                </a:solidFill>
                <a:latin typeface="Calibri" panose="020F0502020204030204" pitchFamily="34" charset="0"/>
              </a:rPr>
              <a:t>Heart</a:t>
            </a:r>
          </a:p>
          <a:p>
            <a:pPr algn="ctr"/>
            <a:r>
              <a:rPr lang="en-GB" altLang="en-US" sz="3200" b="1" i="0">
                <a:solidFill>
                  <a:srgbClr val="00FFFF"/>
                </a:solidFill>
                <a:latin typeface="Calibri" panose="020F0502020204030204" pitchFamily="34" charset="0"/>
              </a:rPr>
              <a:t>rate</a:t>
            </a:r>
          </a:p>
        </p:txBody>
      </p:sp>
      <p:sp>
        <p:nvSpPr>
          <p:cNvPr id="19463" name="Line 11"/>
          <p:cNvSpPr>
            <a:spLocks noChangeShapeType="1"/>
          </p:cNvSpPr>
          <p:nvPr/>
        </p:nvSpPr>
        <p:spPr bwMode="auto">
          <a:xfrm rot="-2247315">
            <a:off x="6896100" y="4370388"/>
            <a:ext cx="685800" cy="533400"/>
          </a:xfrm>
          <a:prstGeom prst="line">
            <a:avLst/>
          </a:prstGeom>
          <a:noFill/>
          <a:ln w="50800">
            <a:solidFill>
              <a:srgbClr val="00FFFF"/>
            </a:solidFill>
            <a:round/>
            <a:headEnd type="triangle" w="med" len="med"/>
            <a:tailEnd/>
          </a:ln>
          <a:extLst>
            <a:ext uri="{909E8E84-426E-40DD-AFC4-6F175D3DCCD1}">
              <a14:hiddenFill xmlns:a14="http://schemas.microsoft.com/office/drawing/2010/main">
                <a:noFill/>
              </a14:hiddenFill>
            </a:ext>
          </a:extLst>
        </p:spPr>
        <p:txBody>
          <a:bodyPr/>
          <a:lstStyle/>
          <a:p>
            <a:endParaRPr lang="en-US" sz="4000">
              <a:latin typeface="Calibri" panose="020F0502020204030204" pitchFamily="34" charset="0"/>
            </a:endParaRPr>
          </a:p>
        </p:txBody>
      </p:sp>
      <p:sp>
        <p:nvSpPr>
          <p:cNvPr id="19464" name="Line 15"/>
          <p:cNvSpPr>
            <a:spLocks noChangeShapeType="1"/>
          </p:cNvSpPr>
          <p:nvPr/>
        </p:nvSpPr>
        <p:spPr bwMode="auto">
          <a:xfrm>
            <a:off x="2324100" y="4598988"/>
            <a:ext cx="1066800" cy="0"/>
          </a:xfrm>
          <a:prstGeom prst="line">
            <a:avLst/>
          </a:prstGeom>
          <a:noFill/>
          <a:ln w="57150">
            <a:solidFill>
              <a:srgbClr val="00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4000">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6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6980" grpId="0" animBg="1"/>
      <p:bldP spid="19460" grpId="0"/>
      <p:bldP spid="19461" grpId="0"/>
      <p:bldP spid="19462" grpId="0"/>
      <p:bldP spid="19463" grpId="0" animBg="1"/>
      <p:bldP spid="19464" grpId="0" animBg="1"/>
    </p:bld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17750</TotalTime>
  <Words>4212</Words>
  <Application>Microsoft Office PowerPoint</Application>
  <PresentationFormat>35mm Slides</PresentationFormat>
  <Paragraphs>632</Paragraphs>
  <Slides>69</Slides>
  <Notes>67</Notes>
  <HiddenSlides>0</HiddenSlides>
  <MMClips>0</MMClips>
  <ScaleCrop>false</ScaleCrop>
  <HeadingPairs>
    <vt:vector size="4" baseType="variant">
      <vt:variant>
        <vt:lpstr>Theme</vt:lpstr>
      </vt:variant>
      <vt:variant>
        <vt:i4>12</vt:i4>
      </vt:variant>
      <vt:variant>
        <vt:lpstr>Slide Titles</vt:lpstr>
      </vt:variant>
      <vt:variant>
        <vt:i4>69</vt:i4>
      </vt:variant>
    </vt:vector>
  </HeadingPairs>
  <TitlesOfParts>
    <vt:vector size="81" baseType="lpstr">
      <vt:lpstr>Blue Diagonal</vt:lpstr>
      <vt:lpstr>1_Blue Diagonal</vt:lpstr>
      <vt:lpstr>2_Blue Diagonal</vt:lpstr>
      <vt:lpstr>3_Blue Diagonal</vt:lpstr>
      <vt:lpstr>4_Blue Diagonal</vt:lpstr>
      <vt:lpstr>5_Blue Diagonal</vt:lpstr>
      <vt:lpstr>6_Blue Diagonal</vt:lpstr>
      <vt:lpstr>7_Blue Diagonal</vt:lpstr>
      <vt:lpstr>8_Blue Diagonal</vt:lpstr>
      <vt:lpstr>9_Blue Diagonal</vt:lpstr>
      <vt:lpstr>10_Blue Diagonal</vt:lpstr>
      <vt:lpstr>11_Blue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1335</cp:revision>
  <cp:lastPrinted>1999-02-22T15:28:22Z</cp:lastPrinted>
  <dcterms:created xsi:type="dcterms:W3CDTF">1997-10-10T11:48:30Z</dcterms:created>
  <dcterms:modified xsi:type="dcterms:W3CDTF">2017-03-01T19:33:34Z</dcterms:modified>
</cp:coreProperties>
</file>