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4.jpg" ContentType="image/jpg"/>
  <Override PartName="/ppt/media/image27.jpg" ContentType="image/jpg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27"/>
  </p:notesMasterIdLst>
  <p:sldIdLst>
    <p:sldId id="256" r:id="rId2"/>
    <p:sldId id="29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4" r:id="rId24"/>
    <p:sldId id="295" r:id="rId25"/>
    <p:sldId id="270" r:id="rId26"/>
  </p:sldIdLst>
  <p:sldSz cx="12192000" cy="6858000"/>
  <p:notesSz cx="6858000" cy="9144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rabic Typesetting" panose="03020402040406030203" pitchFamily="66" charset="-78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C779D"/>
    <a:srgbClr val="FFCC00"/>
    <a:srgbClr val="F56F59"/>
    <a:srgbClr val="BFBFBF"/>
    <a:srgbClr val="568D11"/>
    <a:srgbClr val="82B8B6"/>
    <a:srgbClr val="CC0099"/>
    <a:srgbClr val="506AC8"/>
    <a:srgbClr val="7BB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8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0391" y="5352625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sz="54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OSPE</a:t>
            </a:r>
            <a: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</a:t>
            </a:r>
            <a:endParaRPr lang="en-GB" sz="5400" kern="120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2864" y="74275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645908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42791" y="631179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#Med436 - KS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55551" y="3080853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355551" y="1010719"/>
            <a:ext cx="1835935" cy="1862353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7768198" y="5457275"/>
            <a:ext cx="3350905" cy="1314084"/>
            <a:chOff x="7768198" y="5457275"/>
            <a:chExt cx="3350905" cy="1314084"/>
          </a:xfrm>
        </p:grpSpPr>
        <p:grpSp>
          <p:nvGrpSpPr>
            <p:cNvPr id="8" name="Group 7"/>
            <p:cNvGrpSpPr/>
            <p:nvPr/>
          </p:nvGrpSpPr>
          <p:grpSpPr>
            <a:xfrm>
              <a:off x="7768198" y="5457275"/>
              <a:ext cx="3350905" cy="1272143"/>
              <a:chOff x="8563427" y="5284999"/>
              <a:chExt cx="3350905" cy="127214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563427" y="5284999"/>
                <a:ext cx="3350905" cy="1272143"/>
              </a:xfrm>
              <a:prstGeom prst="rect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ts val="2300"/>
                  </a:lnSpc>
                </a:pPr>
                <a:r>
                  <a:rPr lang="en-US" sz="1600" b="1" u="sng" dirty="0"/>
                  <a:t>Color Code</a:t>
                </a:r>
              </a:p>
              <a:p>
                <a:pPr marL="406400">
                  <a:lnSpc>
                    <a:spcPts val="2300"/>
                  </a:lnSpc>
                </a:pPr>
                <a:r>
                  <a:rPr lang="en-US" sz="1600" b="1" dirty="0">
                    <a:solidFill>
                      <a:srgbClr val="FFCC00"/>
                    </a:solidFill>
                  </a:rPr>
                  <a:t>Nerves</a:t>
                </a:r>
              </a:p>
              <a:p>
                <a:pPr marL="406400">
                  <a:lnSpc>
                    <a:spcPts val="2300"/>
                  </a:lnSpc>
                </a:pPr>
                <a:r>
                  <a:rPr lang="en-US" sz="1600" b="1" dirty="0">
                    <a:solidFill>
                      <a:srgbClr val="993366"/>
                    </a:solidFill>
                  </a:rPr>
                  <a:t>Arteries</a:t>
                </a:r>
              </a:p>
              <a:p>
                <a:pPr marL="406400">
                  <a:lnSpc>
                    <a:spcPts val="2300"/>
                  </a:lnSpc>
                </a:pPr>
                <a:r>
                  <a:rPr lang="en-US" sz="1600" b="1" dirty="0">
                    <a:solidFill>
                      <a:srgbClr val="0C779D"/>
                    </a:solidFill>
                  </a:rPr>
                  <a:t>Veins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772178" y="5700560"/>
                <a:ext cx="123372" cy="125776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772178" y="6011649"/>
                <a:ext cx="123372" cy="125776"/>
              </a:xfrm>
              <a:prstGeom prst="ellipse">
                <a:avLst/>
              </a:prstGeom>
              <a:solidFill>
                <a:srgbClr val="993366"/>
              </a:solidFill>
              <a:ln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CC0099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772178" y="6274585"/>
                <a:ext cx="123372" cy="12577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0194475" y="5763448"/>
                <a:ext cx="123372" cy="1257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9399246" y="6321085"/>
              <a:ext cx="123372" cy="1257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630987" y="5879041"/>
              <a:ext cx="1120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Muscles</a:t>
              </a:r>
            </a:p>
            <a:p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88813" y="6248139"/>
              <a:ext cx="1200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568D11"/>
                  </a:solidFill>
                </a:rPr>
                <a:t>Lymphatics</a:t>
              </a:r>
            </a:p>
            <a:p>
              <a:endParaRPr lang="en-GB" dirty="0">
                <a:solidFill>
                  <a:srgbClr val="92D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9835" y="1500124"/>
            <a:ext cx="6572165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64171" y="3469514"/>
            <a:ext cx="204047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501" y="3571876"/>
            <a:ext cx="1336887" cy="647065"/>
          </a:xfrm>
          <a:custGeom>
            <a:avLst/>
            <a:gdLst/>
            <a:ahLst/>
            <a:cxnLst/>
            <a:rect l="l" t="t" r="r" b="b"/>
            <a:pathLst>
              <a:path w="1002665" h="647064">
                <a:moveTo>
                  <a:pt x="15926" y="10259"/>
                </a:moveTo>
                <a:lnTo>
                  <a:pt x="20231" y="18719"/>
                </a:lnTo>
                <a:lnTo>
                  <a:pt x="997584" y="646938"/>
                </a:lnTo>
                <a:lnTo>
                  <a:pt x="1002665" y="638937"/>
                </a:lnTo>
                <a:lnTo>
                  <a:pt x="25356" y="10667"/>
                </a:lnTo>
                <a:lnTo>
                  <a:pt x="15926" y="10259"/>
                </a:lnTo>
                <a:close/>
              </a:path>
              <a:path w="1002665" h="647064">
                <a:moveTo>
                  <a:pt x="0" y="0"/>
                </a:moveTo>
                <a:lnTo>
                  <a:pt x="43688" y="85851"/>
                </a:lnTo>
                <a:lnTo>
                  <a:pt x="44957" y="88137"/>
                </a:lnTo>
                <a:lnTo>
                  <a:pt x="47751" y="89154"/>
                </a:lnTo>
                <a:lnTo>
                  <a:pt x="50165" y="87883"/>
                </a:lnTo>
                <a:lnTo>
                  <a:pt x="52450" y="86741"/>
                </a:lnTo>
                <a:lnTo>
                  <a:pt x="53467" y="83819"/>
                </a:lnTo>
                <a:lnTo>
                  <a:pt x="52197" y="81533"/>
                </a:lnTo>
                <a:lnTo>
                  <a:pt x="20231" y="18719"/>
                </a:lnTo>
                <a:lnTo>
                  <a:pt x="5333" y="9144"/>
                </a:lnTo>
                <a:lnTo>
                  <a:pt x="10541" y="1142"/>
                </a:lnTo>
                <a:lnTo>
                  <a:pt x="26188" y="1142"/>
                </a:lnTo>
                <a:lnTo>
                  <a:pt x="0" y="0"/>
                </a:lnTo>
                <a:close/>
              </a:path>
              <a:path w="1002665" h="647064">
                <a:moveTo>
                  <a:pt x="10541" y="1142"/>
                </a:moveTo>
                <a:lnTo>
                  <a:pt x="5333" y="9144"/>
                </a:lnTo>
                <a:lnTo>
                  <a:pt x="20231" y="18719"/>
                </a:lnTo>
                <a:lnTo>
                  <a:pt x="15926" y="10259"/>
                </a:lnTo>
                <a:lnTo>
                  <a:pt x="7747" y="9905"/>
                </a:lnTo>
                <a:lnTo>
                  <a:pt x="12192" y="2921"/>
                </a:lnTo>
                <a:lnTo>
                  <a:pt x="13306" y="2921"/>
                </a:lnTo>
                <a:lnTo>
                  <a:pt x="10541" y="1142"/>
                </a:lnTo>
                <a:close/>
              </a:path>
              <a:path w="1002665" h="647064">
                <a:moveTo>
                  <a:pt x="26188" y="1142"/>
                </a:moveTo>
                <a:lnTo>
                  <a:pt x="10541" y="1142"/>
                </a:lnTo>
                <a:lnTo>
                  <a:pt x="25356" y="10667"/>
                </a:lnTo>
                <a:lnTo>
                  <a:pt x="98425" y="13842"/>
                </a:lnTo>
                <a:lnTo>
                  <a:pt x="100710" y="11811"/>
                </a:lnTo>
                <a:lnTo>
                  <a:pt x="100965" y="6476"/>
                </a:lnTo>
                <a:lnTo>
                  <a:pt x="98932" y="4317"/>
                </a:lnTo>
                <a:lnTo>
                  <a:pt x="26188" y="1142"/>
                </a:lnTo>
                <a:close/>
              </a:path>
              <a:path w="1002665" h="647064">
                <a:moveTo>
                  <a:pt x="13306" y="2921"/>
                </a:moveTo>
                <a:lnTo>
                  <a:pt x="12192" y="2921"/>
                </a:lnTo>
                <a:lnTo>
                  <a:pt x="15926" y="10259"/>
                </a:lnTo>
                <a:lnTo>
                  <a:pt x="25356" y="10667"/>
                </a:lnTo>
                <a:lnTo>
                  <a:pt x="13306" y="2921"/>
                </a:lnTo>
                <a:close/>
              </a:path>
              <a:path w="1002665" h="647064">
                <a:moveTo>
                  <a:pt x="12192" y="2921"/>
                </a:moveTo>
                <a:lnTo>
                  <a:pt x="7747" y="9905"/>
                </a:lnTo>
                <a:lnTo>
                  <a:pt x="15926" y="10259"/>
                </a:lnTo>
                <a:lnTo>
                  <a:pt x="12192" y="2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8665" y="4886579"/>
            <a:ext cx="1143847" cy="118745"/>
          </a:xfrm>
          <a:custGeom>
            <a:avLst/>
            <a:gdLst/>
            <a:ahLst/>
            <a:cxnLst/>
            <a:rect l="l" t="t" r="r" b="b"/>
            <a:pathLst>
              <a:path w="857884" h="118745">
                <a:moveTo>
                  <a:pt x="27630" y="40086"/>
                </a:moveTo>
                <a:lnTo>
                  <a:pt x="18941" y="44230"/>
                </a:lnTo>
                <a:lnTo>
                  <a:pt x="26595" y="49596"/>
                </a:lnTo>
                <a:lnTo>
                  <a:pt x="856869" y="118745"/>
                </a:lnTo>
                <a:lnTo>
                  <a:pt x="857757" y="109347"/>
                </a:lnTo>
                <a:lnTo>
                  <a:pt x="27630" y="40086"/>
                </a:lnTo>
                <a:close/>
              </a:path>
              <a:path w="857884" h="118745">
                <a:moveTo>
                  <a:pt x="89407" y="0"/>
                </a:moveTo>
                <a:lnTo>
                  <a:pt x="0" y="42545"/>
                </a:lnTo>
                <a:lnTo>
                  <a:pt x="81152" y="99441"/>
                </a:lnTo>
                <a:lnTo>
                  <a:pt x="84074" y="98933"/>
                </a:lnTo>
                <a:lnTo>
                  <a:pt x="87122" y="94615"/>
                </a:lnTo>
                <a:lnTo>
                  <a:pt x="86614" y="91567"/>
                </a:lnTo>
                <a:lnTo>
                  <a:pt x="84454" y="90170"/>
                </a:lnTo>
                <a:lnTo>
                  <a:pt x="26595" y="49596"/>
                </a:lnTo>
                <a:lnTo>
                  <a:pt x="9017" y="48133"/>
                </a:lnTo>
                <a:lnTo>
                  <a:pt x="9905" y="38608"/>
                </a:lnTo>
                <a:lnTo>
                  <a:pt x="30731" y="38608"/>
                </a:lnTo>
                <a:lnTo>
                  <a:pt x="91185" y="9779"/>
                </a:lnTo>
                <a:lnTo>
                  <a:pt x="93472" y="8636"/>
                </a:lnTo>
                <a:lnTo>
                  <a:pt x="94487" y="5715"/>
                </a:lnTo>
                <a:lnTo>
                  <a:pt x="93345" y="3429"/>
                </a:lnTo>
                <a:lnTo>
                  <a:pt x="92201" y="1016"/>
                </a:lnTo>
                <a:lnTo>
                  <a:pt x="89407" y="0"/>
                </a:lnTo>
                <a:close/>
              </a:path>
              <a:path w="857884" h="118745">
                <a:moveTo>
                  <a:pt x="9905" y="38608"/>
                </a:moveTo>
                <a:lnTo>
                  <a:pt x="9017" y="48133"/>
                </a:lnTo>
                <a:lnTo>
                  <a:pt x="26595" y="49596"/>
                </a:lnTo>
                <a:lnTo>
                  <a:pt x="23964" y="47752"/>
                </a:lnTo>
                <a:lnTo>
                  <a:pt x="11556" y="47752"/>
                </a:lnTo>
                <a:lnTo>
                  <a:pt x="12192" y="39497"/>
                </a:lnTo>
                <a:lnTo>
                  <a:pt x="20561" y="39497"/>
                </a:lnTo>
                <a:lnTo>
                  <a:pt x="9905" y="38608"/>
                </a:lnTo>
                <a:close/>
              </a:path>
              <a:path w="857884" h="118745">
                <a:moveTo>
                  <a:pt x="12192" y="39497"/>
                </a:moveTo>
                <a:lnTo>
                  <a:pt x="11556" y="47752"/>
                </a:lnTo>
                <a:lnTo>
                  <a:pt x="18941" y="44230"/>
                </a:lnTo>
                <a:lnTo>
                  <a:pt x="12192" y="39497"/>
                </a:lnTo>
                <a:close/>
              </a:path>
              <a:path w="857884" h="118745">
                <a:moveTo>
                  <a:pt x="18941" y="44230"/>
                </a:moveTo>
                <a:lnTo>
                  <a:pt x="11556" y="47752"/>
                </a:lnTo>
                <a:lnTo>
                  <a:pt x="23964" y="47752"/>
                </a:lnTo>
                <a:lnTo>
                  <a:pt x="18941" y="44230"/>
                </a:lnTo>
                <a:close/>
              </a:path>
              <a:path w="857884" h="118745">
                <a:moveTo>
                  <a:pt x="20561" y="39497"/>
                </a:moveTo>
                <a:lnTo>
                  <a:pt x="12192" y="39497"/>
                </a:lnTo>
                <a:lnTo>
                  <a:pt x="18941" y="44230"/>
                </a:lnTo>
                <a:lnTo>
                  <a:pt x="27630" y="40086"/>
                </a:lnTo>
                <a:lnTo>
                  <a:pt x="20561" y="39497"/>
                </a:lnTo>
                <a:close/>
              </a:path>
              <a:path w="857884" h="118745">
                <a:moveTo>
                  <a:pt x="30731" y="38608"/>
                </a:moveTo>
                <a:lnTo>
                  <a:pt x="9905" y="38608"/>
                </a:lnTo>
                <a:lnTo>
                  <a:pt x="27630" y="40086"/>
                </a:lnTo>
                <a:lnTo>
                  <a:pt x="30731" y="386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28485" y="4751196"/>
            <a:ext cx="1144692" cy="182880"/>
          </a:xfrm>
          <a:custGeom>
            <a:avLst/>
            <a:gdLst/>
            <a:ahLst/>
            <a:cxnLst/>
            <a:rect l="l" t="t" r="r" b="b"/>
            <a:pathLst>
              <a:path w="858520" h="182879">
                <a:moveTo>
                  <a:pt x="830564" y="34906"/>
                </a:moveTo>
                <a:lnTo>
                  <a:pt x="0" y="173354"/>
                </a:lnTo>
                <a:lnTo>
                  <a:pt x="1524" y="182625"/>
                </a:lnTo>
                <a:lnTo>
                  <a:pt x="832100" y="44300"/>
                </a:lnTo>
                <a:lnTo>
                  <a:pt x="839377" y="38261"/>
                </a:lnTo>
                <a:lnTo>
                  <a:pt x="830564" y="34906"/>
                </a:lnTo>
                <a:close/>
              </a:path>
              <a:path w="858520" h="182879">
                <a:moveTo>
                  <a:pt x="849978" y="32003"/>
                </a:moveTo>
                <a:lnTo>
                  <a:pt x="847978" y="32003"/>
                </a:lnTo>
                <a:lnTo>
                  <a:pt x="849502" y="41401"/>
                </a:lnTo>
                <a:lnTo>
                  <a:pt x="832100" y="44300"/>
                </a:lnTo>
                <a:lnTo>
                  <a:pt x="777748" y="89407"/>
                </a:lnTo>
                <a:lnTo>
                  <a:pt x="775842" y="91058"/>
                </a:lnTo>
                <a:lnTo>
                  <a:pt x="775462" y="94106"/>
                </a:lnTo>
                <a:lnTo>
                  <a:pt x="778890" y="98043"/>
                </a:lnTo>
                <a:lnTo>
                  <a:pt x="781812" y="98425"/>
                </a:lnTo>
                <a:lnTo>
                  <a:pt x="783844" y="96646"/>
                </a:lnTo>
                <a:lnTo>
                  <a:pt x="858012" y="35051"/>
                </a:lnTo>
                <a:lnTo>
                  <a:pt x="849978" y="32003"/>
                </a:lnTo>
                <a:close/>
              </a:path>
              <a:path w="858520" h="182879">
                <a:moveTo>
                  <a:pt x="839377" y="38261"/>
                </a:moveTo>
                <a:lnTo>
                  <a:pt x="832100" y="44300"/>
                </a:lnTo>
                <a:lnTo>
                  <a:pt x="849502" y="41401"/>
                </a:lnTo>
                <a:lnTo>
                  <a:pt x="849461" y="41147"/>
                </a:lnTo>
                <a:lnTo>
                  <a:pt x="846963" y="41147"/>
                </a:lnTo>
                <a:lnTo>
                  <a:pt x="839377" y="38261"/>
                </a:lnTo>
                <a:close/>
              </a:path>
              <a:path w="858520" h="182879">
                <a:moveTo>
                  <a:pt x="845692" y="33019"/>
                </a:moveTo>
                <a:lnTo>
                  <a:pt x="839377" y="38261"/>
                </a:lnTo>
                <a:lnTo>
                  <a:pt x="846963" y="41147"/>
                </a:lnTo>
                <a:lnTo>
                  <a:pt x="845692" y="33019"/>
                </a:lnTo>
                <a:close/>
              </a:path>
              <a:path w="858520" h="182879">
                <a:moveTo>
                  <a:pt x="848143" y="33019"/>
                </a:moveTo>
                <a:lnTo>
                  <a:pt x="845692" y="33019"/>
                </a:lnTo>
                <a:lnTo>
                  <a:pt x="846963" y="41147"/>
                </a:lnTo>
                <a:lnTo>
                  <a:pt x="849461" y="41147"/>
                </a:lnTo>
                <a:lnTo>
                  <a:pt x="848143" y="33019"/>
                </a:lnTo>
                <a:close/>
              </a:path>
              <a:path w="858520" h="182879">
                <a:moveTo>
                  <a:pt x="847978" y="32003"/>
                </a:moveTo>
                <a:lnTo>
                  <a:pt x="830564" y="34906"/>
                </a:lnTo>
                <a:lnTo>
                  <a:pt x="839377" y="38261"/>
                </a:lnTo>
                <a:lnTo>
                  <a:pt x="845692" y="33019"/>
                </a:lnTo>
                <a:lnTo>
                  <a:pt x="848143" y="33019"/>
                </a:lnTo>
                <a:lnTo>
                  <a:pt x="847978" y="32003"/>
                </a:lnTo>
                <a:close/>
              </a:path>
              <a:path w="858520" h="182879">
                <a:moveTo>
                  <a:pt x="765428" y="0"/>
                </a:moveTo>
                <a:lnTo>
                  <a:pt x="762762" y="1142"/>
                </a:lnTo>
                <a:lnTo>
                  <a:pt x="761746" y="3682"/>
                </a:lnTo>
                <a:lnTo>
                  <a:pt x="760857" y="6095"/>
                </a:lnTo>
                <a:lnTo>
                  <a:pt x="762126" y="8889"/>
                </a:lnTo>
                <a:lnTo>
                  <a:pt x="764539" y="9778"/>
                </a:lnTo>
                <a:lnTo>
                  <a:pt x="830564" y="34906"/>
                </a:lnTo>
                <a:lnTo>
                  <a:pt x="847978" y="32003"/>
                </a:lnTo>
                <a:lnTo>
                  <a:pt x="849978" y="32003"/>
                </a:lnTo>
                <a:lnTo>
                  <a:pt x="767969" y="888"/>
                </a:lnTo>
                <a:lnTo>
                  <a:pt x="7654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75019" y="4112642"/>
            <a:ext cx="220133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9838" y="4898771"/>
            <a:ext cx="204047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03179" y="4827143"/>
            <a:ext cx="220133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8172" y="3925697"/>
            <a:ext cx="222673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9857" y="2114042"/>
            <a:ext cx="5639256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44500">
              <a:lnSpc>
                <a:spcPct val="100000"/>
              </a:lnSpc>
              <a:buClr>
                <a:schemeClr val="tx1"/>
              </a:buClr>
              <a:buFont typeface="+mj-lt"/>
              <a:buAutoNum type="alphaLcPeriod"/>
              <a:tabLst>
                <a:tab pos="520700" algn="l"/>
              </a:tabLst>
            </a:pPr>
            <a:r>
              <a:rPr sz="3200" spc="-5" dirty="0">
                <a:solidFill>
                  <a:srgbClr val="0C779D"/>
                </a:solidFill>
                <a:latin typeface="+mn-lt"/>
                <a:cs typeface="Arial"/>
              </a:rPr>
              <a:t>Internal</a:t>
            </a:r>
            <a:r>
              <a:rPr sz="3200" spc="-65" dirty="0">
                <a:solidFill>
                  <a:srgbClr val="0C779D"/>
                </a:solidFill>
                <a:latin typeface="+mn-lt"/>
                <a:cs typeface="Arial"/>
              </a:rPr>
              <a:t> </a:t>
            </a:r>
            <a:r>
              <a:rPr sz="3200" dirty="0" smtClean="0">
                <a:solidFill>
                  <a:srgbClr val="0C779D"/>
                </a:solidFill>
                <a:latin typeface="+mn-lt"/>
                <a:cs typeface="Arial"/>
              </a:rPr>
              <a:t>jugular</a:t>
            </a:r>
            <a:r>
              <a:rPr lang="en-US" sz="3200" dirty="0" smtClean="0">
                <a:solidFill>
                  <a:srgbClr val="0C779D"/>
                </a:solidFill>
                <a:latin typeface="+mn-lt"/>
                <a:cs typeface="Arial"/>
              </a:rPr>
              <a:t> </a:t>
            </a:r>
            <a:r>
              <a:rPr sz="3200" dirty="0" smtClean="0">
                <a:solidFill>
                  <a:srgbClr val="0C779D"/>
                </a:solidFill>
                <a:latin typeface="+mn-lt"/>
                <a:cs typeface="Arial"/>
              </a:rPr>
              <a:t>vein</a:t>
            </a:r>
            <a:r>
              <a:rPr sz="3200" dirty="0">
                <a:solidFill>
                  <a:srgbClr val="0C779D"/>
                </a:solidFill>
                <a:latin typeface="+mn-lt"/>
                <a:cs typeface="Arial"/>
              </a:rPr>
              <a:t>.</a:t>
            </a:r>
          </a:p>
          <a:p>
            <a:pPr marL="457200" indent="-444500">
              <a:lnSpc>
                <a:spcPct val="100000"/>
              </a:lnSpc>
              <a:buClr>
                <a:schemeClr val="tx1"/>
              </a:buClr>
              <a:buFont typeface="+mj-lt"/>
              <a:buAutoNum type="alphaLcPeriod"/>
              <a:tabLst>
                <a:tab pos="520700" algn="l"/>
              </a:tabLst>
            </a:pPr>
            <a:r>
              <a:rPr sz="3200" spc="-5" dirty="0">
                <a:solidFill>
                  <a:srgbClr val="0C779D"/>
                </a:solidFill>
                <a:latin typeface="+mn-lt"/>
                <a:cs typeface="Arial"/>
              </a:rPr>
              <a:t>Facial</a:t>
            </a:r>
            <a:r>
              <a:rPr sz="3200" spc="-65" dirty="0">
                <a:solidFill>
                  <a:srgbClr val="0C779D"/>
                </a:solidFill>
                <a:latin typeface="+mn-lt"/>
                <a:cs typeface="Arial"/>
              </a:rPr>
              <a:t> </a:t>
            </a:r>
            <a:r>
              <a:rPr sz="3200" dirty="0">
                <a:solidFill>
                  <a:srgbClr val="0C779D"/>
                </a:solidFill>
                <a:latin typeface="+mn-lt"/>
                <a:cs typeface="Arial"/>
              </a:rPr>
              <a:t>vein.</a:t>
            </a:r>
          </a:p>
          <a:p>
            <a:pPr marL="457200" indent="-444500">
              <a:lnSpc>
                <a:spcPct val="100000"/>
              </a:lnSpc>
              <a:buClr>
                <a:schemeClr val="tx1"/>
              </a:buClr>
              <a:buFont typeface="+mj-lt"/>
              <a:buAutoNum type="alphaLcPeriod"/>
              <a:tabLst>
                <a:tab pos="494665" algn="l"/>
              </a:tabLst>
            </a:pPr>
            <a:r>
              <a:rPr sz="3200" dirty="0" err="1" smtClean="0">
                <a:solidFill>
                  <a:srgbClr val="0C779D"/>
                </a:solidFill>
                <a:latin typeface="+mn-lt"/>
                <a:cs typeface="Arial"/>
              </a:rPr>
              <a:t>Subclavian</a:t>
            </a:r>
            <a:r>
              <a:rPr lang="en-US" sz="3200" dirty="0" smtClean="0">
                <a:solidFill>
                  <a:srgbClr val="0C779D"/>
                </a:solidFill>
                <a:latin typeface="+mn-lt"/>
                <a:cs typeface="Arial"/>
              </a:rPr>
              <a:t> </a:t>
            </a:r>
            <a:r>
              <a:rPr sz="3200" dirty="0" smtClean="0">
                <a:solidFill>
                  <a:srgbClr val="0C779D"/>
                </a:solidFill>
                <a:latin typeface="+mn-lt"/>
                <a:cs typeface="Arial"/>
              </a:rPr>
              <a:t>vein</a:t>
            </a:r>
            <a:r>
              <a:rPr sz="3200" dirty="0">
                <a:solidFill>
                  <a:srgbClr val="0C779D"/>
                </a:solidFill>
                <a:latin typeface="+mn-lt"/>
                <a:cs typeface="Arial"/>
              </a:rPr>
              <a:t>.</a:t>
            </a:r>
          </a:p>
          <a:p>
            <a:pPr marL="457200" indent="-444500">
              <a:lnSpc>
                <a:spcPct val="100000"/>
              </a:lnSpc>
              <a:buClr>
                <a:schemeClr val="tx1"/>
              </a:buClr>
              <a:buFont typeface="+mj-lt"/>
              <a:buAutoNum type="alphaLcPeriod"/>
              <a:tabLst>
                <a:tab pos="520700" algn="l"/>
              </a:tabLst>
            </a:pPr>
            <a:r>
              <a:rPr sz="3200" spc="-5" dirty="0" smtClean="0">
                <a:solidFill>
                  <a:srgbClr val="0C779D"/>
                </a:solidFill>
                <a:latin typeface="+mn-lt"/>
                <a:cs typeface="Arial"/>
              </a:rPr>
              <a:t>Brachi</a:t>
            </a:r>
            <a:r>
              <a:rPr sz="3200" dirty="0" smtClean="0">
                <a:solidFill>
                  <a:srgbClr val="0C779D"/>
                </a:solidFill>
                <a:latin typeface="+mn-lt"/>
                <a:cs typeface="Arial"/>
              </a:rPr>
              <a:t>o</a:t>
            </a:r>
            <a:r>
              <a:rPr sz="3200" spc="-5" dirty="0" smtClean="0">
                <a:solidFill>
                  <a:srgbClr val="0C779D"/>
                </a:solidFill>
                <a:latin typeface="+mn-lt"/>
                <a:cs typeface="Arial"/>
              </a:rPr>
              <a:t>cepha</a:t>
            </a:r>
            <a:r>
              <a:rPr sz="3200" spc="0" dirty="0" smtClean="0">
                <a:solidFill>
                  <a:srgbClr val="0C779D"/>
                </a:solidFill>
                <a:latin typeface="+mn-lt"/>
                <a:cs typeface="Arial"/>
              </a:rPr>
              <a:t>l</a:t>
            </a:r>
            <a:r>
              <a:rPr sz="3200" spc="-5" dirty="0" smtClean="0">
                <a:solidFill>
                  <a:srgbClr val="0C779D"/>
                </a:solidFill>
                <a:latin typeface="+mn-lt"/>
                <a:cs typeface="Arial"/>
              </a:rPr>
              <a:t>ic</a:t>
            </a:r>
            <a:r>
              <a:rPr lang="en-US" sz="3200" spc="-5" dirty="0" smtClean="0">
                <a:solidFill>
                  <a:srgbClr val="0C779D"/>
                </a:solidFill>
                <a:latin typeface="+mn-lt"/>
                <a:cs typeface="Arial"/>
              </a:rPr>
              <a:t> </a:t>
            </a:r>
            <a:r>
              <a:rPr sz="3200" dirty="0" smtClean="0">
                <a:solidFill>
                  <a:srgbClr val="0C779D"/>
                </a:solidFill>
                <a:latin typeface="+mn-lt"/>
                <a:cs typeface="Arial"/>
              </a:rPr>
              <a:t>vein</a:t>
            </a:r>
            <a:endParaRPr sz="3200" dirty="0">
              <a:solidFill>
                <a:srgbClr val="0C779D"/>
              </a:solidFill>
              <a:latin typeface="+mn-lt"/>
              <a:cs typeface="Arial"/>
            </a:endParaRPr>
          </a:p>
          <a:p>
            <a:pPr marL="457200" indent="-444500">
              <a:lnSpc>
                <a:spcPct val="100000"/>
              </a:lnSpc>
              <a:buClr>
                <a:schemeClr val="tx1"/>
              </a:buClr>
              <a:buFont typeface="+mj-lt"/>
              <a:buAutoNum type="alphaLcPeriod"/>
              <a:tabLst>
                <a:tab pos="394970" algn="l"/>
              </a:tabLst>
            </a:pPr>
            <a:r>
              <a:rPr sz="3200" spc="-25" dirty="0" smtClean="0">
                <a:solidFill>
                  <a:srgbClr val="0C779D"/>
                </a:solidFill>
                <a:latin typeface="+mn-lt"/>
                <a:cs typeface="Arial"/>
              </a:rPr>
              <a:t>Vertebral</a:t>
            </a:r>
            <a:r>
              <a:rPr sz="3200" spc="-80" dirty="0" smtClean="0">
                <a:solidFill>
                  <a:srgbClr val="0C779D"/>
                </a:solidFill>
                <a:latin typeface="+mn-lt"/>
                <a:cs typeface="Arial"/>
              </a:rPr>
              <a:t> </a:t>
            </a:r>
            <a:r>
              <a:rPr sz="3200" spc="-5" dirty="0">
                <a:solidFill>
                  <a:srgbClr val="0C779D"/>
                </a:solidFill>
                <a:latin typeface="+mn-lt"/>
                <a:cs typeface="Arial"/>
              </a:rPr>
              <a:t>vein.</a:t>
            </a:r>
            <a:endParaRPr sz="3200" dirty="0">
              <a:solidFill>
                <a:srgbClr val="0C779D"/>
              </a:solidFill>
              <a:latin typeface="+mn-lt"/>
              <a:cs typeface="Arial"/>
            </a:endParaRPr>
          </a:p>
        </p:txBody>
      </p:sp>
      <p:sp>
        <p:nvSpPr>
          <p:cNvPr id="17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9685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sz="4000" dirty="0"/>
              <a:t>Identify :</a:t>
            </a:r>
          </a:p>
        </p:txBody>
      </p:sp>
    </p:spTree>
    <p:extLst>
      <p:ext uri="{BB962C8B-B14F-4D97-AF65-F5344CB8AC3E}">
        <p14:creationId xmlns:p14="http://schemas.microsoft.com/office/powerpoint/2010/main" val="6263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836458" y="622174"/>
            <a:ext cx="5689600" cy="5393055"/>
            <a:chOff x="5994400" y="255651"/>
            <a:chExt cx="5689600" cy="5393055"/>
          </a:xfrm>
        </p:grpSpPr>
        <p:sp>
          <p:nvSpPr>
            <p:cNvPr id="2" name="object 2"/>
            <p:cNvSpPr/>
            <p:nvPr/>
          </p:nvSpPr>
          <p:spPr>
            <a:xfrm>
              <a:off x="6000835" y="260414"/>
              <a:ext cx="5676900" cy="53831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994400" y="255651"/>
              <a:ext cx="5689600" cy="5393055"/>
            </a:xfrm>
            <a:custGeom>
              <a:avLst/>
              <a:gdLst/>
              <a:ahLst/>
              <a:cxnLst/>
              <a:rect l="l" t="t" r="r" b="b"/>
              <a:pathLst>
                <a:path w="4267200" h="5393055">
                  <a:moveTo>
                    <a:pt x="0" y="5392674"/>
                  </a:moveTo>
                  <a:lnTo>
                    <a:pt x="4267200" y="5392674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5392674"/>
                  </a:lnTo>
                  <a:close/>
                </a:path>
              </a:pathLst>
            </a:custGeom>
            <a:ln w="952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6987709" y="1253261"/>
              <a:ext cx="284480" cy="8740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indent="71120">
                <a:lnSpc>
                  <a:spcPct val="141700"/>
                </a:lnSpc>
              </a:pPr>
              <a:r>
                <a:rPr sz="2000" b="1" dirty="0">
                  <a:latin typeface="Arial"/>
                  <a:cs typeface="Arial"/>
                </a:rPr>
                <a:t>a  b</a:t>
              </a:r>
              <a:endParaRPr sz="200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0601282" y="1812291"/>
              <a:ext cx="188807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80"/>
                </a:lnSpc>
              </a:pPr>
              <a:r>
                <a:rPr sz="2000" b="1" dirty="0">
                  <a:latin typeface="Arial"/>
                  <a:cs typeface="Arial"/>
                </a:rPr>
                <a:t>c</a:t>
              </a:r>
              <a:endParaRPr sz="200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9553278" y="2099691"/>
              <a:ext cx="207433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80"/>
                </a:lnSpc>
              </a:pPr>
              <a:r>
                <a:rPr sz="2000" b="1" dirty="0">
                  <a:latin typeface="Arial"/>
                  <a:cs typeface="Arial"/>
                </a:rPr>
                <a:t>d</a:t>
              </a:r>
              <a:endParaRPr sz="200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959600" y="2133600"/>
              <a:ext cx="575733" cy="215900"/>
            </a:xfrm>
            <a:custGeom>
              <a:avLst/>
              <a:gdLst/>
              <a:ahLst/>
              <a:cxnLst/>
              <a:rect l="l" t="t" r="r" b="b"/>
              <a:pathLst>
                <a:path w="431800" h="215900">
                  <a:moveTo>
                    <a:pt x="0" y="215900"/>
                  </a:moveTo>
                  <a:lnTo>
                    <a:pt x="431800" y="215900"/>
                  </a:lnTo>
                  <a:lnTo>
                    <a:pt x="4318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09477" y="2532610"/>
              <a:ext cx="575733" cy="215900"/>
            </a:xfrm>
            <a:custGeom>
              <a:avLst/>
              <a:gdLst/>
              <a:ahLst/>
              <a:cxnLst/>
              <a:rect l="l" t="t" r="r" b="b"/>
              <a:pathLst>
                <a:path w="431800" h="215900">
                  <a:moveTo>
                    <a:pt x="0" y="215900"/>
                  </a:moveTo>
                  <a:lnTo>
                    <a:pt x="431800" y="215900"/>
                  </a:lnTo>
                  <a:lnTo>
                    <a:pt x="4318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7438305" y="3698114"/>
              <a:ext cx="170180" cy="2724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140"/>
                </a:lnSpc>
              </a:pPr>
              <a:r>
                <a:rPr sz="1800" b="1" spc="-5" dirty="0">
                  <a:latin typeface="Arial"/>
                  <a:cs typeface="Arial"/>
                </a:rPr>
                <a:t>e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745745" y="242315"/>
            <a:ext cx="495807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0225" y="2056826"/>
            <a:ext cx="5646398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chemeClr val="tx1"/>
                </a:solidFill>
                <a:latin typeface="+mn-lt"/>
              </a:rPr>
              <a:t>a</a:t>
            </a:r>
            <a:r>
              <a:rPr sz="3200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sz="3200" dirty="0" smtClean="0">
                <a:solidFill>
                  <a:srgbClr val="0C779D"/>
                </a:solidFill>
                <a:latin typeface="+mn-lt"/>
              </a:rPr>
              <a:t>Right</a:t>
            </a:r>
            <a:r>
              <a:rPr sz="3200" spc="-70" dirty="0" smtClean="0">
                <a:solidFill>
                  <a:srgbClr val="0C779D"/>
                </a:solidFill>
                <a:latin typeface="+mn-lt"/>
              </a:rPr>
              <a:t> </a:t>
            </a:r>
            <a:r>
              <a:rPr sz="3200" spc="-5" dirty="0" smtClean="0">
                <a:solidFill>
                  <a:srgbClr val="0C779D"/>
                </a:solidFill>
                <a:latin typeface="+mn-lt"/>
              </a:rPr>
              <a:t>adrenal</a:t>
            </a:r>
            <a:r>
              <a:rPr lang="en-US" sz="3200" spc="-5" dirty="0" smtClean="0">
                <a:solidFill>
                  <a:srgbClr val="0C779D"/>
                </a:solidFill>
                <a:latin typeface="+mn-lt"/>
              </a:rPr>
              <a:t> (suprarenal) </a:t>
            </a:r>
            <a:r>
              <a:rPr sz="3200" spc="-5" dirty="0" smtClean="0">
                <a:solidFill>
                  <a:srgbClr val="0C779D"/>
                </a:solidFill>
                <a:latin typeface="+mn-lt"/>
              </a:rPr>
              <a:t>vein</a:t>
            </a:r>
            <a:endParaRPr lang="en-US" sz="3200" spc="-5" dirty="0" smtClean="0">
              <a:solidFill>
                <a:srgbClr val="0C779D"/>
              </a:solidFill>
              <a:latin typeface="+mn-lt"/>
            </a:endParaRPr>
          </a:p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chemeClr val="tx1"/>
                </a:solidFill>
                <a:latin typeface="+mn-lt"/>
              </a:rPr>
              <a:t>b.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sz="3200" dirty="0" smtClean="0">
                <a:solidFill>
                  <a:srgbClr val="0C779D"/>
                </a:solidFill>
                <a:latin typeface="+mn-lt"/>
              </a:rPr>
              <a:t>Renal </a:t>
            </a:r>
            <a:r>
              <a:rPr sz="3200" spc="-5" dirty="0" smtClean="0">
                <a:solidFill>
                  <a:srgbClr val="0C779D"/>
                </a:solidFill>
                <a:latin typeface="+mn-lt"/>
              </a:rPr>
              <a:t>vein</a:t>
            </a:r>
            <a:endParaRPr lang="en-US" sz="3200" spc="-5" dirty="0" smtClean="0">
              <a:solidFill>
                <a:srgbClr val="0C779D"/>
              </a:solidFill>
              <a:latin typeface="+mn-lt"/>
            </a:endParaRPr>
          </a:p>
          <a:p>
            <a:pPr marL="12700" marR="184785" indent="-12700">
              <a:lnSpc>
                <a:spcPct val="100000"/>
              </a:lnSpc>
            </a:pPr>
            <a:r>
              <a:rPr sz="3200" spc="30" dirty="0" smtClean="0">
                <a:solidFill>
                  <a:schemeClr val="tx1"/>
                </a:solidFill>
                <a:latin typeface="+mn-lt"/>
              </a:rPr>
              <a:t>c.</a:t>
            </a:r>
            <a:r>
              <a:rPr lang="en-US" sz="3200" spc="3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sz="3200" spc="30" dirty="0" smtClean="0">
                <a:solidFill>
                  <a:srgbClr val="0C779D"/>
                </a:solidFill>
                <a:latin typeface="+mn-lt"/>
              </a:rPr>
              <a:t>Left</a:t>
            </a:r>
            <a:r>
              <a:rPr sz="3200" spc="-65" dirty="0" smtClean="0">
                <a:solidFill>
                  <a:srgbClr val="0C779D"/>
                </a:solidFill>
                <a:latin typeface="+mn-lt"/>
              </a:rPr>
              <a:t> </a:t>
            </a:r>
            <a:r>
              <a:rPr sz="3200" spc="-5" dirty="0" smtClean="0">
                <a:solidFill>
                  <a:srgbClr val="0C779D"/>
                </a:solidFill>
                <a:latin typeface="+mn-lt"/>
              </a:rPr>
              <a:t>gonadal</a:t>
            </a:r>
            <a:r>
              <a:rPr lang="en-US" sz="3200" spc="-5" dirty="0" smtClean="0">
                <a:solidFill>
                  <a:srgbClr val="0C779D"/>
                </a:solidFill>
                <a:latin typeface="+mn-lt"/>
              </a:rPr>
              <a:t> </a:t>
            </a:r>
            <a:r>
              <a:rPr sz="3200" dirty="0" smtClean="0">
                <a:solidFill>
                  <a:srgbClr val="0C779D"/>
                </a:solidFill>
                <a:latin typeface="+mn-lt"/>
              </a:rPr>
              <a:t>vein</a:t>
            </a:r>
            <a:endParaRPr sz="3200" dirty="0" smtClean="0">
              <a:solidFill>
                <a:schemeClr val="tx1"/>
              </a:solidFill>
              <a:latin typeface="+mn-lt"/>
            </a:endParaRPr>
          </a:p>
          <a:p>
            <a:pPr marL="355600" indent="-342900">
              <a:lnSpc>
                <a:spcPct val="100000"/>
              </a:lnSpc>
              <a:buAutoNum type="alphaLcPeriod" startAt="4"/>
              <a:tabLst>
                <a:tab pos="469900" algn="l"/>
              </a:tabLst>
            </a:pPr>
            <a:r>
              <a:rPr lang="en-US" sz="3200" spc="-5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spc="-5" dirty="0" smtClean="0">
                <a:solidFill>
                  <a:srgbClr val="0C779D"/>
                </a:solidFill>
                <a:latin typeface="+mn-lt"/>
              </a:rPr>
              <a:t>I</a:t>
            </a:r>
            <a:r>
              <a:rPr sz="3200" spc="-5" dirty="0" smtClean="0">
                <a:solidFill>
                  <a:srgbClr val="0C779D"/>
                </a:solidFill>
                <a:latin typeface="+mn-lt"/>
              </a:rPr>
              <a:t>nferior</a:t>
            </a:r>
            <a:r>
              <a:rPr lang="en-US" sz="3200" spc="-5" dirty="0" smtClean="0">
                <a:solidFill>
                  <a:srgbClr val="0C779D"/>
                </a:solidFill>
                <a:latin typeface="+mn-lt"/>
              </a:rPr>
              <a:t> </a:t>
            </a:r>
            <a:r>
              <a:rPr sz="3200" dirty="0" smtClean="0">
                <a:solidFill>
                  <a:srgbClr val="0C779D"/>
                </a:solidFill>
                <a:latin typeface="+mn-lt"/>
              </a:rPr>
              <a:t>vena</a:t>
            </a:r>
            <a:r>
              <a:rPr sz="3200" spc="-105" dirty="0" smtClean="0">
                <a:solidFill>
                  <a:srgbClr val="0C779D"/>
                </a:solidFill>
                <a:latin typeface="+mn-lt"/>
              </a:rPr>
              <a:t> </a:t>
            </a:r>
            <a:r>
              <a:rPr sz="3200" dirty="0" smtClean="0">
                <a:solidFill>
                  <a:srgbClr val="0C779D"/>
                </a:solidFill>
                <a:latin typeface="+mn-lt"/>
              </a:rPr>
              <a:t>cava</a:t>
            </a:r>
            <a:endParaRPr lang="en-US" sz="3200" dirty="0">
              <a:solidFill>
                <a:srgbClr val="0C779D"/>
              </a:solidFill>
              <a:latin typeface="+mn-lt"/>
            </a:endParaRPr>
          </a:p>
          <a:p>
            <a:pPr marL="341313" indent="-328613">
              <a:lnSpc>
                <a:spcPct val="100000"/>
              </a:lnSpc>
              <a:buAutoNum type="alphaLcPeriod" startAt="4"/>
              <a:tabLst>
                <a:tab pos="469900" algn="l"/>
              </a:tabLst>
            </a:pPr>
            <a:r>
              <a:rPr lang="en-US" sz="3200" spc="-5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sz="3200" spc="-5" dirty="0" smtClean="0">
                <a:solidFill>
                  <a:srgbClr val="0C779D"/>
                </a:solidFill>
                <a:latin typeface="+mn-lt"/>
              </a:rPr>
              <a:t>Common iliac</a:t>
            </a:r>
            <a:r>
              <a:rPr sz="3200" spc="-75" dirty="0" smtClean="0">
                <a:solidFill>
                  <a:srgbClr val="0C779D"/>
                </a:solidFill>
                <a:latin typeface="+mn-lt"/>
              </a:rPr>
              <a:t> </a:t>
            </a:r>
            <a:r>
              <a:rPr sz="3200" dirty="0">
                <a:solidFill>
                  <a:srgbClr val="0C779D"/>
                </a:solidFill>
                <a:latin typeface="+mn-lt"/>
              </a:rPr>
              <a:t>vein</a:t>
            </a:r>
          </a:p>
        </p:txBody>
      </p:sp>
      <p:sp>
        <p:nvSpPr>
          <p:cNvPr id="18" name="object 11"/>
          <p:cNvSpPr txBox="1">
            <a:spLocks noGrp="1"/>
          </p:cNvSpPr>
          <p:nvPr>
            <p:ph type="title"/>
          </p:nvPr>
        </p:nvSpPr>
        <p:spPr>
          <a:xfrm>
            <a:off x="821575" y="93121"/>
            <a:ext cx="10515600" cy="1325563"/>
          </a:xfrm>
          <a:prstGeom prst="rect">
            <a:avLst/>
          </a:prstGeom>
        </p:spPr>
        <p:txBody>
          <a:bodyPr vert="horz" wrap="square" lIns="0" tIns="1109685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sz="4000" dirty="0"/>
              <a:t>Identify :</a:t>
            </a:r>
          </a:p>
        </p:txBody>
      </p:sp>
    </p:spTree>
    <p:extLst>
      <p:ext uri="{BB962C8B-B14F-4D97-AF65-F5344CB8AC3E}">
        <p14:creationId xmlns:p14="http://schemas.microsoft.com/office/powerpoint/2010/main" val="37957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4296" y="1620935"/>
            <a:ext cx="5334000" cy="3290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877569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663575">
              <a:lnSpc>
                <a:spcPct val="100000"/>
              </a:lnSpc>
              <a:spcBef>
                <a:spcPts val="650"/>
              </a:spcBef>
            </a:pPr>
            <a:r>
              <a:rPr sz="1800" b="1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520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06673" y="1150209"/>
            <a:ext cx="5334000" cy="3928999"/>
            <a:chOff x="6194296" y="1620935"/>
            <a:chExt cx="5334000" cy="3928999"/>
          </a:xfrm>
        </p:grpSpPr>
        <p:sp>
          <p:nvSpPr>
            <p:cNvPr id="3" name="object 3"/>
            <p:cNvSpPr/>
            <p:nvPr/>
          </p:nvSpPr>
          <p:spPr>
            <a:xfrm>
              <a:off x="6194296" y="1620935"/>
              <a:ext cx="5334000" cy="3928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7453966" y="2828324"/>
              <a:ext cx="18542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800" b="1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7174735" y="3509551"/>
              <a:ext cx="171873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800" b="1" dirty="0">
                  <a:latin typeface="Calibri"/>
                  <a:cs typeface="Calibri"/>
                </a:rPr>
                <a:t>B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984235" y="4724178"/>
              <a:ext cx="161713" cy="2857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800" b="1" dirty="0">
                  <a:latin typeface="Calibri"/>
                  <a:cs typeface="Calibri"/>
                </a:rPr>
                <a:t>C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0413743" y="3079656"/>
              <a:ext cx="214207" cy="3181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2000" b="1" dirty="0">
                  <a:latin typeface="Calibri"/>
                  <a:cs typeface="Calibri"/>
                </a:rPr>
                <a:t>D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0508908" y="4009678"/>
              <a:ext cx="149013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800" b="1" dirty="0">
                  <a:latin typeface="Calibri"/>
                  <a:cs typeface="Calibri"/>
                </a:rPr>
                <a:t>E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8673673" y="3294668"/>
              <a:ext cx="186267" cy="2724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140"/>
                </a:lnSpc>
              </a:pPr>
              <a:r>
                <a:rPr sz="1800" b="1" dirty="0">
                  <a:solidFill>
                    <a:srgbClr val="FF0000"/>
                  </a:solidFill>
                  <a:latin typeface="Arial"/>
                  <a:cs typeface="Arial"/>
                </a:rPr>
                <a:t>F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14" name="object 14"/>
          <p:cNvSpPr/>
          <p:nvPr/>
        </p:nvSpPr>
        <p:spPr>
          <a:xfrm>
            <a:off x="4177793" y="345948"/>
            <a:ext cx="1139951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sz="half" idx="2"/>
          </p:nvPr>
        </p:nvSpPr>
        <p:spPr>
          <a:xfrm>
            <a:off x="556214" y="2048186"/>
            <a:ext cx="5181600" cy="3226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353695" indent="0">
              <a:lnSpc>
                <a:spcPct val="100000"/>
              </a:lnSpc>
              <a:buNone/>
            </a:pPr>
            <a:r>
              <a:rPr lang="en-US" dirty="0" smtClean="0"/>
              <a:t>A: </a:t>
            </a:r>
            <a:r>
              <a:rPr lang="en-US" spc="-10" dirty="0" smtClean="0">
                <a:solidFill>
                  <a:srgbClr val="0C779D"/>
                </a:solidFill>
              </a:rPr>
              <a:t>Left</a:t>
            </a:r>
            <a:r>
              <a:rPr lang="en-US" spc="-110" dirty="0" smtClean="0">
                <a:solidFill>
                  <a:srgbClr val="0C779D"/>
                </a:solidFill>
              </a:rPr>
              <a:t> </a:t>
            </a:r>
            <a:r>
              <a:rPr lang="en-US" dirty="0">
                <a:solidFill>
                  <a:srgbClr val="0C779D"/>
                </a:solidFill>
              </a:rPr>
              <a:t>pulmonary </a:t>
            </a:r>
            <a:r>
              <a:rPr lang="en-US" spc="-10" dirty="0" smtClean="0">
                <a:solidFill>
                  <a:srgbClr val="0C779D"/>
                </a:solidFill>
              </a:rPr>
              <a:t>veins</a:t>
            </a:r>
            <a:r>
              <a:rPr lang="en-US" spc="-10" dirty="0" smtClean="0"/>
              <a:t>.</a:t>
            </a:r>
            <a:endParaRPr lang="en-US" dirty="0" smtClean="0"/>
          </a:p>
          <a:p>
            <a:pPr marL="0" marR="353695" indent="0">
              <a:lnSpc>
                <a:spcPct val="100000"/>
              </a:lnSpc>
              <a:buNone/>
            </a:pPr>
            <a:r>
              <a:rPr dirty="0" smtClean="0"/>
              <a:t>B</a:t>
            </a:r>
            <a:r>
              <a:rPr lang="en-US" dirty="0"/>
              <a:t>:</a:t>
            </a:r>
            <a:r>
              <a:rPr dirty="0" smtClean="0"/>
              <a:t> </a:t>
            </a:r>
            <a:r>
              <a:rPr lang="en-US" dirty="0" smtClean="0"/>
              <a:t>C</a:t>
            </a:r>
            <a:r>
              <a:rPr spc="-15" dirty="0" smtClean="0"/>
              <a:t>oronary</a:t>
            </a:r>
            <a:r>
              <a:rPr spc="-90" dirty="0" smtClean="0"/>
              <a:t> </a:t>
            </a:r>
            <a:r>
              <a:rPr spc="-5" dirty="0" smtClean="0"/>
              <a:t>sinus/sulcus</a:t>
            </a:r>
            <a:r>
              <a:rPr spc="-5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dirty="0" smtClean="0"/>
              <a:t>C</a:t>
            </a:r>
            <a:r>
              <a:rPr lang="en-US" dirty="0"/>
              <a:t>:</a:t>
            </a:r>
            <a:r>
              <a:rPr dirty="0" smtClean="0"/>
              <a:t> </a:t>
            </a:r>
            <a:r>
              <a:rPr lang="en-US" spc="-15" dirty="0"/>
              <a:t>L</a:t>
            </a:r>
            <a:r>
              <a:rPr spc="-15" dirty="0" smtClean="0"/>
              <a:t>eft</a:t>
            </a:r>
            <a:r>
              <a:rPr spc="-75" dirty="0" smtClean="0"/>
              <a:t> </a:t>
            </a:r>
            <a:r>
              <a:rPr spc="-10" dirty="0"/>
              <a:t>ventricle.</a:t>
            </a:r>
          </a:p>
          <a:p>
            <a:pPr marL="0" marR="5080" indent="0">
              <a:lnSpc>
                <a:spcPct val="100000"/>
              </a:lnSpc>
              <a:buNone/>
            </a:pPr>
            <a:r>
              <a:rPr dirty="0" smtClean="0"/>
              <a:t>D :</a:t>
            </a:r>
            <a:r>
              <a:rPr lang="en-US" dirty="0" smtClean="0">
                <a:solidFill>
                  <a:srgbClr val="0C779D"/>
                </a:solidFill>
              </a:rPr>
              <a:t>Right p</a:t>
            </a:r>
            <a:r>
              <a:rPr dirty="0" smtClean="0">
                <a:solidFill>
                  <a:srgbClr val="0C779D"/>
                </a:solidFill>
              </a:rPr>
              <a:t>ulmonary</a:t>
            </a:r>
            <a:r>
              <a:rPr spc="-125" dirty="0" smtClean="0">
                <a:solidFill>
                  <a:srgbClr val="0C779D"/>
                </a:solidFill>
              </a:rPr>
              <a:t> </a:t>
            </a:r>
            <a:r>
              <a:rPr spc="-10" dirty="0">
                <a:solidFill>
                  <a:srgbClr val="0C779D"/>
                </a:solidFill>
              </a:rPr>
              <a:t>veins</a:t>
            </a:r>
            <a:r>
              <a:rPr spc="-10" dirty="0"/>
              <a:t>.  </a:t>
            </a:r>
            <a:endParaRPr lang="en-US" spc="-10" dirty="0" smtClean="0"/>
          </a:p>
          <a:p>
            <a:pPr marL="0" marR="5080" indent="0">
              <a:lnSpc>
                <a:spcPct val="100000"/>
              </a:lnSpc>
              <a:buNone/>
            </a:pPr>
            <a:r>
              <a:rPr dirty="0" smtClean="0"/>
              <a:t>E: </a:t>
            </a:r>
            <a:r>
              <a:rPr spc="-15" dirty="0">
                <a:solidFill>
                  <a:srgbClr val="0C779D"/>
                </a:solidFill>
              </a:rPr>
              <a:t>Inferior </a:t>
            </a:r>
            <a:r>
              <a:rPr spc="-10" dirty="0" smtClean="0">
                <a:solidFill>
                  <a:srgbClr val="0C779D"/>
                </a:solidFill>
              </a:rPr>
              <a:t>vena </a:t>
            </a:r>
            <a:r>
              <a:rPr spc="-30" dirty="0">
                <a:solidFill>
                  <a:srgbClr val="0C779D"/>
                </a:solidFill>
              </a:rPr>
              <a:t>cava</a:t>
            </a:r>
            <a:r>
              <a:rPr spc="-3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dirty="0" smtClean="0"/>
              <a:t>F</a:t>
            </a:r>
            <a:r>
              <a:rPr lang="en-US" dirty="0" smtClean="0"/>
              <a:t>:</a:t>
            </a:r>
            <a:r>
              <a:rPr spc="-114" dirty="0" smtClean="0"/>
              <a:t> </a:t>
            </a:r>
            <a:r>
              <a:rPr lang="en-US" spc="-114" dirty="0" smtClean="0"/>
              <a:t>Left a</a:t>
            </a:r>
            <a:r>
              <a:rPr spc="-5" dirty="0" smtClean="0"/>
              <a:t>trium</a:t>
            </a:r>
            <a:r>
              <a:rPr spc="-5" dirty="0"/>
              <a:t>.</a:t>
            </a:r>
          </a:p>
        </p:txBody>
      </p:sp>
      <p:sp>
        <p:nvSpPr>
          <p:cNvPr id="20" name="object 11"/>
          <p:cNvSpPr txBox="1">
            <a:spLocks noGrp="1"/>
          </p:cNvSpPr>
          <p:nvPr>
            <p:ph type="title"/>
          </p:nvPr>
        </p:nvSpPr>
        <p:spPr>
          <a:xfrm>
            <a:off x="447502" y="134932"/>
            <a:ext cx="10515600" cy="1736075"/>
          </a:xfrm>
          <a:prstGeom prst="rect">
            <a:avLst/>
          </a:prstGeom>
        </p:spPr>
        <p:txBody>
          <a:bodyPr vert="horz" wrap="square" lIns="0" tIns="1109685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sz="4000" dirty="0"/>
              <a:t>Identify :</a:t>
            </a:r>
          </a:p>
        </p:txBody>
      </p:sp>
    </p:spTree>
    <p:extLst>
      <p:ext uri="{BB962C8B-B14F-4D97-AF65-F5344CB8AC3E}">
        <p14:creationId xmlns:p14="http://schemas.microsoft.com/office/powerpoint/2010/main" val="9949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52400"/>
            <a:ext cx="114808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2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4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28600"/>
            <a:ext cx="11785599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2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283311"/>
            <a:ext cx="4458699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0" dirty="0" smtClean="0">
                <a:latin typeface="+mn-lt"/>
                <a:cs typeface="Arial"/>
              </a:rPr>
              <a:t>A</a:t>
            </a:r>
            <a:r>
              <a:rPr lang="en-US" sz="3200" spc="-30" dirty="0">
                <a:latin typeface="+mn-lt"/>
              </a:rPr>
              <a:t>=</a:t>
            </a:r>
            <a:r>
              <a:rPr sz="3200" spc="-30" dirty="0" smtClean="0">
                <a:latin typeface="+mn-lt"/>
                <a:cs typeface="Arial"/>
              </a:rPr>
              <a:t> </a:t>
            </a:r>
            <a:r>
              <a:rPr lang="en-US" sz="3200" spc="-5" dirty="0">
                <a:solidFill>
                  <a:srgbClr val="993366"/>
                </a:solidFill>
                <a:latin typeface="+mn-lt"/>
              </a:rPr>
              <a:t>E</a:t>
            </a:r>
            <a:r>
              <a:rPr sz="3200" spc="-5" dirty="0" smtClean="0">
                <a:solidFill>
                  <a:srgbClr val="993366"/>
                </a:solidFill>
                <a:latin typeface="+mn-lt"/>
                <a:cs typeface="Arial"/>
              </a:rPr>
              <a:t>xternal</a:t>
            </a:r>
            <a:r>
              <a:rPr sz="3200" spc="70" dirty="0" smtClean="0">
                <a:solidFill>
                  <a:srgbClr val="993366"/>
                </a:solidFill>
                <a:latin typeface="+mn-lt"/>
                <a:cs typeface="Arial"/>
              </a:rPr>
              <a:t> </a:t>
            </a:r>
            <a:r>
              <a:rPr sz="3200" spc="-5" dirty="0" smtClean="0">
                <a:solidFill>
                  <a:srgbClr val="993366"/>
                </a:solidFill>
                <a:latin typeface="+mn-lt"/>
                <a:cs typeface="Arial"/>
              </a:rPr>
              <a:t>carotid</a:t>
            </a:r>
            <a:r>
              <a:rPr lang="en-US" sz="3200" spc="-5" dirty="0" smtClean="0">
                <a:solidFill>
                  <a:srgbClr val="993366"/>
                </a:solidFill>
                <a:latin typeface="+mn-lt"/>
                <a:cs typeface="Arial"/>
              </a:rPr>
              <a:t> artery</a:t>
            </a:r>
            <a:endParaRPr sz="3200" dirty="0">
              <a:solidFill>
                <a:srgbClr val="993366"/>
              </a:solidFill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+mn-lt"/>
                <a:cs typeface="Arial"/>
              </a:rPr>
              <a:t>B= </a:t>
            </a:r>
            <a:r>
              <a:rPr sz="3200" spc="-5" dirty="0">
                <a:solidFill>
                  <a:srgbClr val="993366"/>
                </a:solidFill>
                <a:latin typeface="+mn-lt"/>
                <a:cs typeface="Arial"/>
              </a:rPr>
              <a:t>Facial</a:t>
            </a:r>
            <a:r>
              <a:rPr sz="3200" spc="-65" dirty="0">
                <a:solidFill>
                  <a:srgbClr val="993366"/>
                </a:solidFill>
                <a:latin typeface="+mn-lt"/>
                <a:cs typeface="Arial"/>
              </a:rPr>
              <a:t> </a:t>
            </a:r>
            <a:r>
              <a:rPr sz="3200" dirty="0">
                <a:solidFill>
                  <a:srgbClr val="993366"/>
                </a:solidFill>
                <a:latin typeface="+mn-lt"/>
                <a:cs typeface="Arial"/>
              </a:rPr>
              <a:t>artery</a:t>
            </a:r>
          </a:p>
          <a:p>
            <a:pPr marL="12700" marR="5080">
              <a:lnSpc>
                <a:spcPct val="100000"/>
              </a:lnSpc>
            </a:pPr>
            <a:r>
              <a:rPr sz="3200" spc="-5" dirty="0">
                <a:latin typeface="+mn-lt"/>
                <a:cs typeface="Arial"/>
              </a:rPr>
              <a:t>C= </a:t>
            </a:r>
            <a:r>
              <a:rPr sz="3200" dirty="0">
                <a:solidFill>
                  <a:srgbClr val="993366"/>
                </a:solidFill>
                <a:latin typeface="+mn-lt"/>
                <a:cs typeface="Arial"/>
              </a:rPr>
              <a:t>Internal </a:t>
            </a:r>
            <a:r>
              <a:rPr sz="3200" spc="-5" dirty="0">
                <a:solidFill>
                  <a:srgbClr val="993366"/>
                </a:solidFill>
                <a:latin typeface="+mn-lt"/>
                <a:cs typeface="Arial"/>
              </a:rPr>
              <a:t>carotid artery  </a:t>
            </a:r>
            <a:endParaRPr lang="en-US" sz="3200" spc="-5" dirty="0" smtClean="0">
              <a:solidFill>
                <a:srgbClr val="993366"/>
              </a:solidFill>
              <a:latin typeface="+mn-lt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200" spc="-5" dirty="0" smtClean="0">
                <a:latin typeface="+mn-lt"/>
                <a:cs typeface="Arial"/>
              </a:rPr>
              <a:t>D</a:t>
            </a:r>
            <a:r>
              <a:rPr sz="3200" spc="-5" dirty="0">
                <a:latin typeface="+mn-lt"/>
                <a:cs typeface="Arial"/>
              </a:rPr>
              <a:t>= </a:t>
            </a:r>
            <a:r>
              <a:rPr sz="3200" spc="-5" dirty="0">
                <a:solidFill>
                  <a:srgbClr val="993366"/>
                </a:solidFill>
                <a:latin typeface="+mn-lt"/>
                <a:cs typeface="Arial"/>
              </a:rPr>
              <a:t>Common carotid</a:t>
            </a:r>
            <a:r>
              <a:rPr sz="3200" spc="10" dirty="0">
                <a:solidFill>
                  <a:srgbClr val="993366"/>
                </a:solidFill>
                <a:latin typeface="+mn-lt"/>
                <a:cs typeface="Arial"/>
              </a:rPr>
              <a:t> </a:t>
            </a:r>
            <a:r>
              <a:rPr sz="3200" spc="-5" dirty="0">
                <a:solidFill>
                  <a:srgbClr val="993366"/>
                </a:solidFill>
                <a:latin typeface="+mn-lt"/>
                <a:cs typeface="Arial"/>
              </a:rPr>
              <a:t>artery</a:t>
            </a:r>
            <a:endParaRPr sz="3200" dirty="0">
              <a:solidFill>
                <a:srgbClr val="993366"/>
              </a:solidFill>
              <a:latin typeface="+mn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03520" y="507076"/>
            <a:ext cx="6217920" cy="5843848"/>
          </a:xfrm>
          <a:prstGeom prst="rect">
            <a:avLst/>
          </a:prstGeom>
          <a:blipFill>
            <a:blip r:embed="rId2" cstate="print"/>
            <a:srcRect/>
            <a:stretch>
              <a:fillRect l="-1247" t="-1179" r="-1694" b="-1179"/>
            </a:stretch>
          </a:blip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1"/>
          <p:cNvSpPr txBox="1">
            <a:spLocks/>
          </p:cNvSpPr>
          <p:nvPr/>
        </p:nvSpPr>
        <p:spPr>
          <a:xfrm>
            <a:off x="447502" y="134932"/>
            <a:ext cx="10515600" cy="1736075"/>
          </a:xfrm>
          <a:prstGeom prst="rect">
            <a:avLst/>
          </a:prstGeom>
        </p:spPr>
        <p:txBody>
          <a:bodyPr vert="horz" wrap="square" lIns="0" tIns="110968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950">
              <a:lnSpc>
                <a:spcPct val="100000"/>
              </a:lnSpc>
            </a:pPr>
            <a:r>
              <a:rPr lang="en-US" sz="4000" dirty="0" smtClean="0"/>
              <a:t>Identify 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99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50" y="160514"/>
            <a:ext cx="4408488" cy="416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5193" y="4323787"/>
            <a:ext cx="32912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1"/>
              </a:buClr>
              <a:buAutoNum type="alphaUcPeriod"/>
            </a:pPr>
            <a:r>
              <a:rPr lang="en-US" sz="2400" dirty="0" smtClean="0">
                <a:solidFill>
                  <a:srgbClr val="993366"/>
                </a:solidFill>
                <a:latin typeface="+mn-lt"/>
              </a:rPr>
              <a:t>Basilar artery</a:t>
            </a:r>
          </a:p>
          <a:p>
            <a:pPr marL="342900" indent="-342900">
              <a:buClr>
                <a:schemeClr val="tx1"/>
              </a:buClr>
              <a:buAutoNum type="alphaUcPeriod"/>
            </a:pPr>
            <a:r>
              <a:rPr lang="en-US" sz="2400" dirty="0" smtClean="0">
                <a:solidFill>
                  <a:srgbClr val="993366"/>
                </a:solidFill>
                <a:latin typeface="+mn-lt"/>
              </a:rPr>
              <a:t>Internal carotid artery</a:t>
            </a:r>
          </a:p>
          <a:p>
            <a:pPr marL="342900" indent="-342900">
              <a:buClr>
                <a:schemeClr val="tx1"/>
              </a:buClr>
              <a:buAutoNum type="alphaUcPeriod"/>
            </a:pPr>
            <a:r>
              <a:rPr lang="en-US" sz="2400" dirty="0" smtClean="0">
                <a:solidFill>
                  <a:srgbClr val="993366"/>
                </a:solidFill>
                <a:latin typeface="+mn-lt"/>
              </a:rPr>
              <a:t>Brachiocephalic trunk</a:t>
            </a:r>
          </a:p>
          <a:p>
            <a:pPr marL="342900" indent="-342900">
              <a:buClr>
                <a:schemeClr val="tx1"/>
              </a:buClr>
              <a:buAutoNum type="alphaUcPeriod"/>
            </a:pPr>
            <a:r>
              <a:rPr lang="en-US" sz="2400" dirty="0" smtClean="0">
                <a:solidFill>
                  <a:srgbClr val="993366"/>
                </a:solidFill>
                <a:latin typeface="+mn-lt"/>
              </a:rPr>
              <a:t>Arch of aorta</a:t>
            </a:r>
          </a:p>
          <a:p>
            <a:pPr marL="342900" indent="-342900">
              <a:buClr>
                <a:schemeClr val="tx1"/>
              </a:buClr>
              <a:buAutoNum type="alphaUcPeriod"/>
            </a:pPr>
            <a:r>
              <a:rPr lang="en-US" sz="2400" dirty="0" smtClean="0">
                <a:solidFill>
                  <a:srgbClr val="993366"/>
                </a:solidFill>
                <a:latin typeface="+mn-lt"/>
              </a:rPr>
              <a:t>Vertebral</a:t>
            </a:r>
          </a:p>
          <a:p>
            <a:pPr marL="342900" indent="-342900">
              <a:buClr>
                <a:schemeClr val="tx1"/>
              </a:buClr>
              <a:buAutoNum type="alphaUcPeriod"/>
            </a:pPr>
            <a:r>
              <a:rPr lang="en-US" sz="2400" dirty="0" smtClean="0">
                <a:solidFill>
                  <a:srgbClr val="993366"/>
                </a:solidFill>
                <a:latin typeface="+mn-lt"/>
              </a:rPr>
              <a:t>Common Carotid</a:t>
            </a:r>
            <a:endParaRPr lang="en-US" sz="2400" dirty="0">
              <a:solidFill>
                <a:srgbClr val="993366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4501" y="4588625"/>
            <a:ext cx="24577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1"/>
              </a:buClr>
              <a:buAutoNum type="alphaUcPeriod"/>
            </a:pPr>
            <a:r>
              <a:rPr lang="en-US" sz="2400" dirty="0" err="1" smtClean="0">
                <a:solidFill>
                  <a:srgbClr val="0C779D"/>
                </a:solidFill>
                <a:latin typeface="+mn-lt"/>
              </a:rPr>
              <a:t>Basilic</a:t>
            </a:r>
            <a:r>
              <a:rPr lang="en-US" sz="2400" dirty="0" smtClean="0">
                <a:solidFill>
                  <a:srgbClr val="0C779D"/>
                </a:solidFill>
                <a:latin typeface="+mn-lt"/>
              </a:rPr>
              <a:t> vein</a:t>
            </a:r>
          </a:p>
          <a:p>
            <a:pPr marL="342900" indent="-342900">
              <a:buClr>
                <a:schemeClr val="tx1"/>
              </a:buClr>
              <a:buAutoNum type="alphaUcPeriod"/>
            </a:pPr>
            <a:r>
              <a:rPr lang="en-US" sz="2400" dirty="0" smtClean="0">
                <a:solidFill>
                  <a:srgbClr val="0C779D"/>
                </a:solidFill>
                <a:latin typeface="+mn-lt"/>
              </a:rPr>
              <a:t>Cephalic vein</a:t>
            </a:r>
          </a:p>
          <a:p>
            <a:pPr marL="342900" indent="-342900">
              <a:buClr>
                <a:schemeClr val="tx1"/>
              </a:buClr>
              <a:buAutoNum type="alphaUcPeriod"/>
            </a:pPr>
            <a:r>
              <a:rPr lang="en-US" sz="2400" dirty="0" smtClean="0">
                <a:solidFill>
                  <a:srgbClr val="0C779D"/>
                </a:solidFill>
                <a:latin typeface="+mn-lt"/>
              </a:rPr>
              <a:t>Brachial vein</a:t>
            </a:r>
          </a:p>
          <a:p>
            <a:pPr marL="342900" indent="-342900">
              <a:buClr>
                <a:schemeClr val="tx1"/>
              </a:buClr>
              <a:buAutoNum type="alphaUcPeriod"/>
            </a:pPr>
            <a:r>
              <a:rPr lang="en-US" sz="2400" dirty="0" smtClean="0">
                <a:solidFill>
                  <a:srgbClr val="0C779D"/>
                </a:solidFill>
                <a:latin typeface="+mn-lt"/>
              </a:rPr>
              <a:t>Axillary vein</a:t>
            </a:r>
          </a:p>
          <a:p>
            <a:pPr marL="342900" indent="-342900">
              <a:buClr>
                <a:schemeClr val="tx1"/>
              </a:buClr>
              <a:buAutoNum type="alphaUcPeriod"/>
            </a:pPr>
            <a:r>
              <a:rPr lang="en-US" sz="2400" dirty="0" err="1" smtClean="0">
                <a:solidFill>
                  <a:srgbClr val="0C779D"/>
                </a:solidFill>
                <a:latin typeface="+mn-lt"/>
              </a:rPr>
              <a:t>Subclavian</a:t>
            </a:r>
            <a:r>
              <a:rPr lang="en-US" sz="2400" dirty="0" smtClean="0">
                <a:solidFill>
                  <a:srgbClr val="0C779D"/>
                </a:solidFill>
                <a:latin typeface="+mn-lt"/>
              </a:rPr>
              <a:t> vein</a:t>
            </a:r>
            <a:endParaRPr lang="en-US" sz="2400" dirty="0">
              <a:solidFill>
                <a:srgbClr val="0C779D"/>
              </a:solidFill>
              <a:latin typeface="+mn-lt"/>
            </a:endParaRPr>
          </a:p>
        </p:txBody>
      </p:sp>
      <p:sp>
        <p:nvSpPr>
          <p:cNvPr id="8" name="object 11"/>
          <p:cNvSpPr txBox="1">
            <a:spLocks/>
          </p:cNvSpPr>
          <p:nvPr/>
        </p:nvSpPr>
        <p:spPr>
          <a:xfrm>
            <a:off x="306186" y="-707524"/>
            <a:ext cx="10515600" cy="1736075"/>
          </a:xfrm>
          <a:prstGeom prst="rect">
            <a:avLst/>
          </a:prstGeom>
        </p:spPr>
        <p:txBody>
          <a:bodyPr vert="horz" wrap="square" lIns="0" tIns="110968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950">
              <a:lnSpc>
                <a:spcPct val="100000"/>
              </a:lnSpc>
            </a:pPr>
            <a:r>
              <a:rPr lang="en-US" sz="4000" dirty="0" smtClean="0"/>
              <a:t>Identify :</a:t>
            </a:r>
            <a:endParaRPr lang="en-US" sz="4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85753" y="457200"/>
            <a:ext cx="4322618" cy="3591098"/>
            <a:chOff x="2385753" y="457200"/>
            <a:chExt cx="4322618" cy="3591098"/>
          </a:xfrm>
        </p:grpSpPr>
        <p:sp>
          <p:nvSpPr>
            <p:cNvPr id="3" name="object 3"/>
            <p:cNvSpPr/>
            <p:nvPr/>
          </p:nvSpPr>
          <p:spPr>
            <a:xfrm>
              <a:off x="2385753" y="457200"/>
              <a:ext cx="4322618" cy="3591098"/>
            </a:xfrm>
            <a:prstGeom prst="rect">
              <a:avLst/>
            </a:prstGeom>
            <a:blipFill>
              <a:blip r:embed="rId3" cstate="print"/>
              <a:srcRect/>
              <a:stretch>
                <a:fillRect l="-1616" t="-1750" r="-1802" b="-926"/>
              </a:stretch>
            </a:blip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985193" y="2360815"/>
              <a:ext cx="1445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661921" y="2884517"/>
              <a:ext cx="1445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05793" y="2176149"/>
              <a:ext cx="245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E</a:t>
              </a:r>
              <a:endParaRPr lang="en-US" sz="1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12540" y="2699851"/>
              <a:ext cx="245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F</a:t>
              </a:r>
              <a:endParaRPr lang="en-US" sz="18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817329" y="2723349"/>
            <a:ext cx="2283229" cy="160043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Note: they might show you the veins but from the posterior view. Make sure you can tell which side is medial and which side is lateral (anatomically) to answer correctly.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12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9067" y="228600"/>
            <a:ext cx="10193867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6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0027" y="4994580"/>
            <a:ext cx="8937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3366"/>
                </a:solidFill>
                <a:latin typeface="+mn-lt"/>
              </a:rPr>
              <a:t>Ascending aorta</a:t>
            </a:r>
          </a:p>
          <a:p>
            <a:pPr marL="174625" indent="-174625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Originates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from left ventricle.</a:t>
            </a:r>
          </a:p>
          <a:p>
            <a:pPr marL="174625" indent="-174625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Continues as the </a:t>
            </a:r>
            <a:r>
              <a:rPr lang="en-US" sz="1600" dirty="0">
                <a:solidFill>
                  <a:srgbClr val="993366"/>
                </a:solidFill>
                <a:latin typeface="+mn-lt"/>
              </a:rPr>
              <a:t>arch of aorta</a:t>
            </a:r>
          </a:p>
          <a:p>
            <a:pPr marL="174625" indent="-174625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Has three dilatations at its base, called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aortic sinuses</a:t>
            </a:r>
          </a:p>
          <a:p>
            <a:pPr marL="174625" indent="-174625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+mn-lt"/>
              </a:rPr>
              <a:t>Branches </a:t>
            </a:r>
            <a:r>
              <a:rPr lang="en-US" sz="1600" dirty="0">
                <a:latin typeface="+mn-lt"/>
              </a:rPr>
              <a:t>:</a:t>
            </a:r>
          </a:p>
          <a:p>
            <a:pPr marL="174625"/>
            <a:r>
              <a:rPr lang="en-US" sz="1600" dirty="0">
                <a:latin typeface="+mn-lt"/>
              </a:rPr>
              <a:t>Right &amp; Left </a:t>
            </a:r>
            <a:r>
              <a:rPr lang="en-US" sz="1600" dirty="0">
                <a:solidFill>
                  <a:srgbClr val="993366"/>
                </a:solidFill>
                <a:latin typeface="+mn-lt"/>
              </a:rPr>
              <a:t>coronary arteries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(supplying heart),  </a:t>
            </a:r>
            <a:r>
              <a:rPr lang="en-US" sz="1600" dirty="0">
                <a:latin typeface="+mn-lt"/>
              </a:rPr>
              <a:t>arise </a:t>
            </a:r>
            <a:r>
              <a:rPr lang="en-US" sz="1600" b="1" dirty="0">
                <a:latin typeface="+mn-lt"/>
              </a:rPr>
              <a:t>from aortic sinuses.</a:t>
            </a:r>
            <a:endParaRPr lang="ar-SA" sz="1600" b="1" dirty="0">
              <a:latin typeface="+mn-lt"/>
            </a:endParaRPr>
          </a:p>
        </p:txBody>
      </p:sp>
      <p:sp>
        <p:nvSpPr>
          <p:cNvPr id="5" name="مربع نص 29"/>
          <p:cNvSpPr txBox="1"/>
          <p:nvPr/>
        </p:nvSpPr>
        <p:spPr>
          <a:xfrm>
            <a:off x="1342459" y="2885179"/>
            <a:ext cx="8965321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rtl="0"/>
            <a:r>
              <a:rPr lang="en-US" sz="1600" b="1" dirty="0" smtClean="0">
                <a:solidFill>
                  <a:srgbClr val="993366"/>
                </a:solidFill>
                <a:latin typeface="+mn-lt"/>
              </a:rPr>
              <a:t>Arch of Aorta</a:t>
            </a:r>
          </a:p>
          <a:p>
            <a:pPr marL="174625" indent="-174625" algn="l" rtl="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+mn-lt"/>
              </a:rPr>
              <a:t>Continuation </a:t>
            </a:r>
            <a:r>
              <a:rPr lang="en-US" sz="1600" dirty="0">
                <a:latin typeface="+mn-lt"/>
              </a:rPr>
              <a:t>of the </a:t>
            </a:r>
            <a:r>
              <a:rPr lang="en-US" sz="1600" dirty="0">
                <a:solidFill>
                  <a:srgbClr val="993366"/>
                </a:solidFill>
                <a:latin typeface="+mn-lt"/>
              </a:rPr>
              <a:t>ascending aorta</a:t>
            </a:r>
            <a:r>
              <a:rPr lang="en-US" sz="1600" dirty="0">
                <a:latin typeface="+mn-lt"/>
              </a:rPr>
              <a:t>.</a:t>
            </a:r>
          </a:p>
          <a:p>
            <a:pPr marL="174625" indent="-174625" algn="l" rtl="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 Leads to </a:t>
            </a:r>
            <a:r>
              <a:rPr lang="en-US" sz="1600" dirty="0">
                <a:solidFill>
                  <a:srgbClr val="993366"/>
                </a:solidFill>
                <a:latin typeface="+mn-lt"/>
              </a:rPr>
              <a:t>descending aorta</a:t>
            </a:r>
            <a:r>
              <a:rPr lang="en-US" sz="1600" dirty="0">
                <a:latin typeface="+mn-lt"/>
              </a:rPr>
              <a:t>. </a:t>
            </a:r>
          </a:p>
          <a:p>
            <a:pPr marL="174625" indent="-174625" algn="l" rtl="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Located behind the lower part of manubrium </a:t>
            </a:r>
            <a:r>
              <a:rPr lang="en-US" sz="1600" dirty="0" err="1">
                <a:latin typeface="+mn-lt"/>
              </a:rPr>
              <a:t>sterni</a:t>
            </a:r>
            <a:r>
              <a:rPr lang="en-US" sz="1600" dirty="0">
                <a:latin typeface="+mn-lt"/>
              </a:rPr>
              <a:t> and on the left side of trachea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marL="174625" indent="-174625" algn="l" rtl="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Branches :</a:t>
            </a:r>
          </a:p>
          <a:p>
            <a:pPr marL="342900" indent="-222250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993366"/>
                </a:solidFill>
                <a:latin typeface="+mn-lt"/>
              </a:rPr>
              <a:t>Brachiocephalic trunk.</a:t>
            </a:r>
          </a:p>
          <a:p>
            <a:pPr marL="342900" indent="-222250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993366"/>
                </a:solidFill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+mn-lt"/>
              </a:rPr>
              <a:t>Left common carotid artery.  </a:t>
            </a:r>
          </a:p>
          <a:p>
            <a:pPr marL="342900" indent="-222250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993366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+mn-lt"/>
              </a:rPr>
              <a:t>Left subclavian artery.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29789" y="421275"/>
            <a:ext cx="8570422" cy="1327851"/>
            <a:chOff x="2378947" y="2604765"/>
            <a:chExt cx="8570422" cy="1327851"/>
          </a:xfrm>
        </p:grpSpPr>
        <p:sp>
          <p:nvSpPr>
            <p:cNvPr id="10" name="Rectangle 9"/>
            <p:cNvSpPr/>
            <p:nvPr/>
          </p:nvSpPr>
          <p:spPr>
            <a:xfrm>
              <a:off x="3176969" y="3397085"/>
              <a:ext cx="234830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an 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outer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fibrous layer 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(Fibrous pericardium)</a:t>
              </a:r>
            </a:p>
          </p:txBody>
        </p:sp>
        <p:sp>
          <p:nvSpPr>
            <p:cNvPr id="11" name="Right Brace 10"/>
            <p:cNvSpPr/>
            <p:nvPr/>
          </p:nvSpPr>
          <p:spPr>
            <a:xfrm rot="16200000">
              <a:off x="6167431" y="1361365"/>
              <a:ext cx="403412" cy="3584452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88011" y="3397084"/>
              <a:ext cx="24398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inner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 serous sac 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(Serous pericardium).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8947" y="2604765"/>
              <a:ext cx="8570422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chemeClr val="tx1"/>
                </a:buClr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The heart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is surrounded by a </a:t>
              </a:r>
              <a:r>
                <a:rPr lang="en-US" sz="1600" dirty="0" err="1">
                  <a:solidFill>
                    <a:schemeClr val="tx1"/>
                  </a:solidFill>
                  <a:latin typeface="+mn-lt"/>
                </a:rPr>
                <a:t>fibroserous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 sac called 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pericardium 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which  is differentiated into:</a:t>
              </a:r>
              <a:endParaRPr lang="en-US" sz="16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13411" y="357447"/>
            <a:ext cx="8994371" cy="147135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13410" y="1872294"/>
            <a:ext cx="8994371" cy="92283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13410" y="2833360"/>
            <a:ext cx="8994371" cy="21056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13410" y="4980534"/>
            <a:ext cx="8994370" cy="15837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ربع نص 29"/>
          <p:cNvSpPr txBox="1"/>
          <p:nvPr/>
        </p:nvSpPr>
        <p:spPr>
          <a:xfrm>
            <a:off x="1370027" y="1909900"/>
            <a:ext cx="77309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rtl="0"/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Apex of the Heart</a:t>
            </a:r>
          </a:p>
          <a:p>
            <a:pPr marL="174625" indent="-174625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+mn-lt"/>
              </a:rPr>
              <a:t>It </a:t>
            </a:r>
            <a:r>
              <a:rPr lang="en-US" sz="1600" dirty="0">
                <a:latin typeface="+mn-lt"/>
              </a:rPr>
              <a:t>is formed by the left ventricle. </a:t>
            </a:r>
            <a:endParaRPr lang="en-US" sz="1600" dirty="0" smtClean="0">
              <a:latin typeface="+mn-lt"/>
            </a:endParaRPr>
          </a:p>
          <a:p>
            <a:pPr marL="174625" indent="-174625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+mn-lt"/>
              </a:rPr>
              <a:t>Lies </a:t>
            </a:r>
            <a:r>
              <a:rPr lang="en-US" sz="1600" dirty="0">
                <a:latin typeface="+mn-lt"/>
              </a:rPr>
              <a:t>at the level of left </a:t>
            </a:r>
            <a:r>
              <a:rPr lang="en-US" sz="1600" dirty="0" smtClean="0">
                <a:latin typeface="+mn-lt"/>
              </a:rPr>
              <a:t>5th </a:t>
            </a:r>
            <a:r>
              <a:rPr lang="en-US" sz="1600" dirty="0">
                <a:latin typeface="+mn-lt"/>
              </a:rPr>
              <a:t>intercostal space </a:t>
            </a:r>
            <a:r>
              <a:rPr lang="en-US" sz="1600" dirty="0" smtClean="0">
                <a:latin typeface="+mn-lt"/>
              </a:rPr>
              <a:t>(3.5 </a:t>
            </a:r>
            <a:r>
              <a:rPr lang="en-US" sz="1600" dirty="0">
                <a:latin typeface="+mn-lt"/>
              </a:rPr>
              <a:t>inch from midline</a:t>
            </a:r>
            <a:r>
              <a:rPr lang="en-US" sz="1600" dirty="0" smtClean="0">
                <a:latin typeface="+mn-lt"/>
              </a:rPr>
              <a:t>.) </a:t>
            </a:r>
            <a:endParaRPr lang="en-US" sz="1600" dirty="0">
              <a:solidFill>
                <a:srgbClr val="993366"/>
              </a:solidFill>
              <a:uFill>
                <a:solidFill>
                  <a:schemeClr val="accent5">
                    <a:lumMod val="50000"/>
                  </a:schemeClr>
                </a:solidFill>
              </a:u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93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88" y="1363287"/>
            <a:ext cx="10515600" cy="4630190"/>
          </a:xfr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15938" indent="-398463">
              <a:buNone/>
            </a:pPr>
            <a:r>
              <a:rPr lang="en-US" sz="3200" b="1" dirty="0" smtClean="0"/>
              <a:t>Important Points</a:t>
            </a:r>
          </a:p>
          <a:p>
            <a:pPr marL="515938" indent="-398463">
              <a:buFont typeface="+mj-lt"/>
              <a:buAutoNum type="arabicPeriod"/>
            </a:pPr>
            <a:r>
              <a:rPr lang="en-US" dirty="0" smtClean="0"/>
              <a:t>Read the questions </a:t>
            </a:r>
            <a:r>
              <a:rPr lang="en-US" b="1" dirty="0" smtClean="0"/>
              <a:t>carefully.</a:t>
            </a:r>
          </a:p>
          <a:p>
            <a:pPr marL="515938" indent="-398463">
              <a:buFont typeface="+mj-lt"/>
              <a:buAutoNum type="arabicPeriod"/>
            </a:pPr>
            <a:r>
              <a:rPr lang="en-US" dirty="0" smtClean="0"/>
              <a:t>Make sure your write the FULL name of the structures with the correct </a:t>
            </a:r>
            <a:r>
              <a:rPr lang="en-US" b="1" dirty="0" smtClean="0"/>
              <a:t>spelling. </a:t>
            </a:r>
          </a:p>
          <a:p>
            <a:pPr marL="515938" indent="0">
              <a:buNone/>
            </a:pPr>
            <a:r>
              <a:rPr lang="en-US" i="1" dirty="0" smtClean="0"/>
              <a:t>Example: 	</a:t>
            </a:r>
            <a:r>
              <a:rPr lang="en-US" dirty="0" smtClean="0"/>
              <a:t>       SVC </a:t>
            </a:r>
            <a:r>
              <a:rPr lang="en-US" dirty="0">
                <a:solidFill>
                  <a:srgbClr val="FF0000"/>
                </a:solidFill>
              </a:rPr>
              <a:t>✕</a:t>
            </a:r>
            <a:r>
              <a:rPr lang="en-US" dirty="0" smtClean="0">
                <a:sym typeface="Wingdings" pitchFamily="2" charset="2"/>
              </a:rPr>
              <a:t> Superior </a:t>
            </a:r>
            <a:r>
              <a:rPr lang="en-US" dirty="0">
                <a:sym typeface="Wingdings" pitchFamily="2" charset="2"/>
              </a:rPr>
              <a:t>Vena Cava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✓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/>
              <a:t>		Thoracic </a:t>
            </a:r>
            <a:r>
              <a:rPr lang="en-US" dirty="0"/>
              <a:t>aorta </a:t>
            </a:r>
            <a:r>
              <a:rPr lang="en-US" dirty="0" smtClean="0">
                <a:solidFill>
                  <a:srgbClr val="FF0000"/>
                </a:solidFill>
              </a:rPr>
              <a:t>✕</a:t>
            </a:r>
            <a:r>
              <a:rPr lang="en-US" dirty="0" smtClean="0">
                <a:sym typeface="Wingdings" pitchFamily="2" charset="2"/>
              </a:rPr>
              <a:t> Descending </a:t>
            </a:r>
            <a:r>
              <a:rPr lang="en-US" dirty="0">
                <a:sym typeface="Wingdings" pitchFamily="2" charset="2"/>
              </a:rPr>
              <a:t>thoracic aorta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✓</a:t>
            </a:r>
          </a:p>
          <a:p>
            <a:pPr marL="515938" indent="-398463">
              <a:buNone/>
            </a:pPr>
            <a:r>
              <a:rPr lang="en-US" dirty="0" smtClean="0">
                <a:sym typeface="Wingdings" pitchFamily="2" charset="2"/>
              </a:rPr>
              <a:t>3. There is NO guarantee whether or not the exam will go out of this file.</a:t>
            </a:r>
          </a:p>
          <a:p>
            <a:pPr marL="515938" indent="-398463" algn="ctr">
              <a:buNone/>
            </a:pPr>
            <a:r>
              <a:rPr lang="en-US" sz="3200" i="1" dirty="0" smtClean="0">
                <a:sym typeface="Wingdings" pitchFamily="2" charset="2"/>
              </a:rPr>
              <a:t>Good luck!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60073" y="573577"/>
            <a:ext cx="666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dirty="0" smtClean="0">
                <a:latin typeface="Arabic Typesetting" pitchFamily="66" charset="-78"/>
                <a:cs typeface="Arabic Typesetting" pitchFamily="66" charset="-78"/>
              </a:rPr>
              <a:t>اللهم لا سهل إلا ما جعلته سهل وأنت تجعل الحزن إذا شئت سهل</a:t>
            </a:r>
            <a:endParaRPr lang="en-US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69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936" y="4270615"/>
            <a:ext cx="5266112" cy="2215991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738" marR="5080">
              <a:lnSpc>
                <a:spcPct val="100000"/>
              </a:lnSpc>
            </a:pPr>
            <a:r>
              <a:rPr sz="1800" spc="-5" dirty="0">
                <a:latin typeface="+mn-lt"/>
              </a:rPr>
              <a:t>Note: </a:t>
            </a:r>
            <a:endParaRPr lang="en-US" sz="1800" spc="-5" dirty="0" smtClean="0">
              <a:latin typeface="+mn-lt"/>
            </a:endParaRPr>
          </a:p>
          <a:p>
            <a:pPr marL="58738" marR="5080">
              <a:lnSpc>
                <a:spcPct val="100000"/>
              </a:lnSpc>
            </a:pPr>
            <a:r>
              <a:rPr sz="1800" spc="-5" dirty="0" smtClean="0">
                <a:latin typeface="+mn-lt"/>
              </a:rPr>
              <a:t>Immediately </a:t>
            </a:r>
            <a:r>
              <a:rPr sz="1800" spc="-5" dirty="0">
                <a:latin typeface="+mn-lt"/>
              </a:rPr>
              <a:t>before  reaching </a:t>
            </a:r>
            <a:r>
              <a:rPr sz="1800" dirty="0">
                <a:latin typeface="+mn-lt"/>
              </a:rPr>
              <a:t>the </a:t>
            </a:r>
            <a:r>
              <a:rPr sz="1800" spc="-20" dirty="0">
                <a:latin typeface="+mn-lt"/>
              </a:rPr>
              <a:t>liver, </a:t>
            </a:r>
            <a:r>
              <a:rPr sz="1800" dirty="0">
                <a:latin typeface="+mn-lt"/>
              </a:rPr>
              <a:t>the </a:t>
            </a:r>
            <a:r>
              <a:rPr sz="1800" spc="-5" dirty="0">
                <a:solidFill>
                  <a:srgbClr val="0C779D"/>
                </a:solidFill>
                <a:latin typeface="+mn-lt"/>
              </a:rPr>
              <a:t>portal  vein </a:t>
            </a:r>
            <a:r>
              <a:rPr sz="1800" spc="-5" dirty="0">
                <a:latin typeface="+mn-lt"/>
              </a:rPr>
              <a:t>divides into right and left </a:t>
            </a:r>
            <a:r>
              <a:rPr sz="1800" spc="-5" dirty="0" smtClean="0">
                <a:latin typeface="+mn-lt"/>
              </a:rPr>
              <a:t>that </a:t>
            </a:r>
            <a:r>
              <a:rPr sz="1800" spc="-5" dirty="0">
                <a:latin typeface="+mn-lt"/>
              </a:rPr>
              <a:t>enter </a:t>
            </a:r>
            <a:r>
              <a:rPr sz="1800" dirty="0">
                <a:latin typeface="+mn-lt"/>
              </a:rPr>
              <a:t>the </a:t>
            </a:r>
            <a:r>
              <a:rPr sz="1800" spc="-20" dirty="0" smtClean="0">
                <a:latin typeface="+mn-lt"/>
              </a:rPr>
              <a:t>liver</a:t>
            </a:r>
            <a:r>
              <a:rPr lang="en-US" sz="1800" spc="-20" dirty="0" smtClean="0">
                <a:latin typeface="+mn-lt"/>
              </a:rPr>
              <a:t>.</a:t>
            </a:r>
            <a:r>
              <a:rPr sz="1800" spc="-20" dirty="0" smtClean="0">
                <a:latin typeface="+mn-lt"/>
              </a:rPr>
              <a:t> </a:t>
            </a:r>
            <a:endParaRPr lang="en-US" sz="1800" spc="-10" dirty="0">
              <a:latin typeface="+mn-lt"/>
            </a:endParaRPr>
          </a:p>
          <a:p>
            <a:pPr marL="58738" marR="5080">
              <a:lnSpc>
                <a:spcPct val="100000"/>
              </a:lnSpc>
            </a:pPr>
            <a:endParaRPr lang="en-US" sz="1800" spc="-10" dirty="0" smtClean="0">
              <a:latin typeface="+mn-lt"/>
            </a:endParaRPr>
          </a:p>
          <a:p>
            <a:pPr marL="58738" marR="5080">
              <a:lnSpc>
                <a:spcPct val="100000"/>
              </a:lnSpc>
            </a:pPr>
            <a:r>
              <a:rPr sz="1800" spc="-10" dirty="0" smtClean="0">
                <a:latin typeface="+mn-lt"/>
              </a:rPr>
              <a:t>Tributaries:</a:t>
            </a:r>
            <a:endParaRPr lang="en-US" sz="1800" spc="-10" dirty="0" smtClean="0">
              <a:latin typeface="+mn-lt"/>
            </a:endParaRPr>
          </a:p>
          <a:p>
            <a:pPr marL="58738" marR="5080">
              <a:lnSpc>
                <a:spcPct val="100000"/>
              </a:lnSpc>
            </a:pPr>
            <a:r>
              <a:rPr sz="1800" spc="-5" dirty="0" smtClean="0">
                <a:solidFill>
                  <a:srgbClr val="0C779D"/>
                </a:solidFill>
                <a:latin typeface="+mn-lt"/>
              </a:rPr>
              <a:t>right </a:t>
            </a:r>
            <a:r>
              <a:rPr sz="1800" spc="-5" dirty="0">
                <a:solidFill>
                  <a:srgbClr val="0C779D"/>
                </a:solidFill>
                <a:latin typeface="+mn-lt"/>
              </a:rPr>
              <a:t>and left </a:t>
            </a:r>
            <a:r>
              <a:rPr lang="en-US" sz="1800" spc="-5" dirty="0">
                <a:solidFill>
                  <a:srgbClr val="0C779D"/>
                </a:solidFill>
                <a:latin typeface="+mn-lt"/>
              </a:rPr>
              <a:t>g</a:t>
            </a:r>
            <a:r>
              <a:rPr sz="1800" dirty="0" smtClean="0">
                <a:solidFill>
                  <a:srgbClr val="0C779D"/>
                </a:solidFill>
                <a:latin typeface="+mn-lt"/>
              </a:rPr>
              <a:t>astric </a:t>
            </a:r>
            <a:r>
              <a:rPr sz="1800" spc="-5" dirty="0" smtClean="0">
                <a:solidFill>
                  <a:srgbClr val="0C779D"/>
                </a:solidFill>
                <a:latin typeface="+mn-lt"/>
              </a:rPr>
              <a:t>veins</a:t>
            </a:r>
            <a:r>
              <a:rPr lang="en-US" sz="1800" spc="-5" dirty="0" smtClean="0">
                <a:latin typeface="+mn-lt"/>
              </a:rPr>
              <a:t>,</a:t>
            </a:r>
          </a:p>
          <a:p>
            <a:pPr marL="58738" marR="5080">
              <a:lnSpc>
                <a:spcPct val="100000"/>
              </a:lnSpc>
            </a:pPr>
            <a:r>
              <a:rPr sz="1800" spc="-5" dirty="0" smtClean="0">
                <a:solidFill>
                  <a:srgbClr val="0C779D"/>
                </a:solidFill>
                <a:latin typeface="+mn-lt"/>
              </a:rPr>
              <a:t>cystic vein</a:t>
            </a:r>
            <a:r>
              <a:rPr lang="en-US" sz="1800" spc="-5" dirty="0" smtClean="0">
                <a:latin typeface="+mn-lt"/>
              </a:rPr>
              <a:t>,</a:t>
            </a:r>
            <a:r>
              <a:rPr sz="1800" spc="-5" dirty="0" smtClean="0">
                <a:latin typeface="+mn-lt"/>
              </a:rPr>
              <a:t>  </a:t>
            </a:r>
            <a:endParaRPr lang="en-US" sz="1800" spc="-5" dirty="0" smtClean="0">
              <a:latin typeface="+mn-lt"/>
            </a:endParaRPr>
          </a:p>
          <a:p>
            <a:pPr marL="58738" marR="5080">
              <a:lnSpc>
                <a:spcPct val="100000"/>
              </a:lnSpc>
            </a:pPr>
            <a:r>
              <a:rPr sz="1800" spc="-5" dirty="0" err="1" smtClean="0">
                <a:solidFill>
                  <a:srgbClr val="0C779D"/>
                </a:solidFill>
                <a:latin typeface="+mn-lt"/>
              </a:rPr>
              <a:t>para</a:t>
            </a:r>
            <a:r>
              <a:rPr sz="1800" spc="-5" dirty="0" smtClean="0">
                <a:solidFill>
                  <a:srgbClr val="0C779D"/>
                </a:solidFill>
                <a:latin typeface="+mn-lt"/>
              </a:rPr>
              <a:t>-umbilical</a:t>
            </a:r>
            <a:r>
              <a:rPr sz="1800" spc="-30" dirty="0" smtClean="0">
                <a:solidFill>
                  <a:srgbClr val="0C779D"/>
                </a:solidFill>
                <a:latin typeface="+mn-lt"/>
              </a:rPr>
              <a:t> </a:t>
            </a:r>
            <a:r>
              <a:rPr sz="1800" spc="-5" dirty="0" smtClean="0">
                <a:solidFill>
                  <a:srgbClr val="0C779D"/>
                </a:solidFill>
                <a:latin typeface="+mn-lt"/>
              </a:rPr>
              <a:t>veins</a:t>
            </a:r>
            <a:r>
              <a:rPr lang="en-US" sz="1800" spc="-5" dirty="0" smtClean="0">
                <a:latin typeface="+mn-lt"/>
              </a:rPr>
              <a:t>.</a:t>
            </a:r>
            <a:endParaRPr sz="1800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2902" y="798022"/>
            <a:ext cx="6350924" cy="5702531"/>
          </a:xfrm>
          <a:prstGeom prst="rect">
            <a:avLst/>
          </a:prstGeom>
          <a:blipFill>
            <a:blip r:embed="rId2" cstate="print"/>
            <a:srcRect/>
            <a:stretch>
              <a:fillRect l="-1301" t="-1269" r="-841" b="-1148"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9190" y="1793784"/>
            <a:ext cx="4806142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02080">
              <a:lnSpc>
                <a:spcPct val="100000"/>
              </a:lnSpc>
            </a:pPr>
            <a:r>
              <a:rPr sz="3200" spc="-30" dirty="0" smtClean="0">
                <a:latin typeface="+mn-lt"/>
                <a:cs typeface="Arial"/>
              </a:rPr>
              <a:t>A</a:t>
            </a:r>
            <a:r>
              <a:rPr sz="3200" spc="-30" dirty="0">
                <a:latin typeface="+mn-lt"/>
                <a:cs typeface="Arial"/>
              </a:rPr>
              <a:t>= </a:t>
            </a:r>
            <a:r>
              <a:rPr sz="3200" dirty="0">
                <a:solidFill>
                  <a:srgbClr val="0C779D"/>
                </a:solidFill>
                <a:latin typeface="+mn-lt"/>
                <a:cs typeface="Arial"/>
              </a:rPr>
              <a:t>Portal </a:t>
            </a:r>
            <a:r>
              <a:rPr sz="3200" spc="-15" dirty="0">
                <a:solidFill>
                  <a:srgbClr val="0C779D"/>
                </a:solidFill>
                <a:latin typeface="+mn-lt"/>
                <a:cs typeface="Arial"/>
              </a:rPr>
              <a:t>vein  </a:t>
            </a:r>
            <a:endParaRPr lang="en-US" sz="3200" spc="-15" dirty="0" smtClean="0">
              <a:solidFill>
                <a:srgbClr val="0C779D"/>
              </a:solidFill>
              <a:latin typeface="+mn-lt"/>
              <a:cs typeface="Arial"/>
            </a:endParaRPr>
          </a:p>
          <a:p>
            <a:pPr marL="12700" marR="1402080">
              <a:lnSpc>
                <a:spcPct val="100000"/>
              </a:lnSpc>
            </a:pPr>
            <a:r>
              <a:rPr sz="3200" spc="-5" dirty="0" smtClean="0">
                <a:latin typeface="+mn-lt"/>
                <a:cs typeface="Arial"/>
              </a:rPr>
              <a:t>B</a:t>
            </a:r>
            <a:r>
              <a:rPr sz="3200" spc="-5" dirty="0">
                <a:latin typeface="+mn-lt"/>
                <a:cs typeface="Arial"/>
              </a:rPr>
              <a:t>= </a:t>
            </a:r>
            <a:r>
              <a:rPr sz="3200" dirty="0">
                <a:solidFill>
                  <a:srgbClr val="0C779D"/>
                </a:solidFill>
                <a:latin typeface="+mn-lt"/>
                <a:cs typeface="Arial"/>
              </a:rPr>
              <a:t>Splenic</a:t>
            </a:r>
            <a:r>
              <a:rPr sz="3200" spc="-90" dirty="0">
                <a:solidFill>
                  <a:srgbClr val="0C779D"/>
                </a:solidFill>
                <a:latin typeface="+mn-lt"/>
                <a:cs typeface="Arial"/>
              </a:rPr>
              <a:t> </a:t>
            </a:r>
            <a:r>
              <a:rPr sz="3200" spc="-15" dirty="0">
                <a:solidFill>
                  <a:srgbClr val="0C779D"/>
                </a:solidFill>
                <a:latin typeface="+mn-lt"/>
                <a:cs typeface="Arial"/>
              </a:rPr>
              <a:t>vein</a:t>
            </a:r>
            <a:endParaRPr sz="3200" dirty="0">
              <a:solidFill>
                <a:srgbClr val="0C779D"/>
              </a:solidFill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+mn-lt"/>
                <a:cs typeface="Arial"/>
              </a:rPr>
              <a:t>C= </a:t>
            </a:r>
            <a:r>
              <a:rPr sz="3200" spc="-5" dirty="0">
                <a:solidFill>
                  <a:srgbClr val="0C779D"/>
                </a:solidFill>
                <a:latin typeface="+mn-lt"/>
                <a:cs typeface="Arial"/>
              </a:rPr>
              <a:t>Superior mesenteric </a:t>
            </a:r>
            <a:r>
              <a:rPr sz="3200" spc="-15" dirty="0">
                <a:solidFill>
                  <a:srgbClr val="0C779D"/>
                </a:solidFill>
                <a:latin typeface="+mn-lt"/>
                <a:cs typeface="Arial"/>
              </a:rPr>
              <a:t>vein</a:t>
            </a:r>
            <a:endParaRPr sz="3200" dirty="0">
              <a:solidFill>
                <a:srgbClr val="0C779D"/>
              </a:solidFill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+mn-lt"/>
                <a:cs typeface="Arial"/>
              </a:rPr>
              <a:t>D= </a:t>
            </a:r>
            <a:r>
              <a:rPr sz="3200" spc="-5" dirty="0" smtClean="0">
                <a:solidFill>
                  <a:srgbClr val="0C779D"/>
                </a:solidFill>
                <a:latin typeface="+mn-lt"/>
                <a:cs typeface="Arial"/>
              </a:rPr>
              <a:t>In</a:t>
            </a:r>
            <a:r>
              <a:rPr lang="en-US" sz="3200" spc="-5" dirty="0" smtClean="0">
                <a:solidFill>
                  <a:srgbClr val="0C779D"/>
                </a:solidFill>
                <a:latin typeface="+mn-lt"/>
              </a:rPr>
              <a:t>f</a:t>
            </a:r>
            <a:r>
              <a:rPr sz="3200" spc="-5" dirty="0" smtClean="0">
                <a:solidFill>
                  <a:srgbClr val="0C779D"/>
                </a:solidFill>
                <a:latin typeface="+mn-lt"/>
                <a:cs typeface="Arial"/>
              </a:rPr>
              <a:t>erior </a:t>
            </a:r>
            <a:r>
              <a:rPr sz="3200" spc="-5" dirty="0">
                <a:solidFill>
                  <a:srgbClr val="0C779D"/>
                </a:solidFill>
                <a:latin typeface="+mn-lt"/>
                <a:cs typeface="Arial"/>
              </a:rPr>
              <a:t>mesenteric</a:t>
            </a:r>
            <a:r>
              <a:rPr sz="3200" spc="-45" dirty="0">
                <a:solidFill>
                  <a:srgbClr val="0C779D"/>
                </a:solidFill>
                <a:latin typeface="+mn-lt"/>
                <a:cs typeface="Arial"/>
              </a:rPr>
              <a:t> </a:t>
            </a:r>
            <a:r>
              <a:rPr sz="3200" spc="-15" dirty="0">
                <a:solidFill>
                  <a:srgbClr val="0C779D"/>
                </a:solidFill>
                <a:latin typeface="+mn-lt"/>
                <a:cs typeface="Arial"/>
              </a:rPr>
              <a:t>vein</a:t>
            </a:r>
            <a:endParaRPr sz="3200" dirty="0">
              <a:solidFill>
                <a:srgbClr val="0C779D"/>
              </a:solidFill>
              <a:latin typeface="+mn-lt"/>
              <a:cs typeface="Arial"/>
            </a:endParaRPr>
          </a:p>
        </p:txBody>
      </p:sp>
      <p:sp>
        <p:nvSpPr>
          <p:cNvPr id="5" name="object 11"/>
          <p:cNvSpPr txBox="1">
            <a:spLocks/>
          </p:cNvSpPr>
          <p:nvPr/>
        </p:nvSpPr>
        <p:spPr>
          <a:xfrm>
            <a:off x="399217" y="-313955"/>
            <a:ext cx="10515600" cy="1736075"/>
          </a:xfrm>
          <a:prstGeom prst="rect">
            <a:avLst/>
          </a:prstGeom>
        </p:spPr>
        <p:txBody>
          <a:bodyPr vert="horz" wrap="square" lIns="0" tIns="110968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950">
              <a:lnSpc>
                <a:spcPct val="100000"/>
              </a:lnSpc>
            </a:pPr>
            <a:r>
              <a:rPr lang="en-US" sz="4000" dirty="0" smtClean="0"/>
              <a:t>Identify 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06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16931" y="914400"/>
            <a:ext cx="4605251" cy="4671753"/>
          </a:xfrm>
          <a:prstGeom prst="rect">
            <a:avLst/>
          </a:prstGeom>
          <a:blipFill>
            <a:blip r:embed="rId2" cstate="print"/>
            <a:srcRect/>
            <a:stretch>
              <a:fillRect l="-1444" t="-1315" r="-1404" b="-1423"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4602" y="1889459"/>
            <a:ext cx="524723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2315">
              <a:lnSpc>
                <a:spcPct val="100000"/>
              </a:lnSpc>
            </a:pPr>
            <a:r>
              <a:rPr sz="3200" spc="-30" dirty="0">
                <a:latin typeface="+mn-lt"/>
                <a:cs typeface="Arial"/>
              </a:rPr>
              <a:t>A= </a:t>
            </a:r>
            <a:r>
              <a:rPr sz="3200" spc="-5" dirty="0">
                <a:solidFill>
                  <a:srgbClr val="0C779D"/>
                </a:solidFill>
                <a:latin typeface="+mn-lt"/>
                <a:cs typeface="Arial"/>
              </a:rPr>
              <a:t>Internal </a:t>
            </a:r>
            <a:r>
              <a:rPr sz="3200" dirty="0">
                <a:solidFill>
                  <a:srgbClr val="0C779D"/>
                </a:solidFill>
                <a:latin typeface="+mn-lt"/>
                <a:cs typeface="Arial"/>
              </a:rPr>
              <a:t>jugular </a:t>
            </a:r>
            <a:r>
              <a:rPr sz="3200" spc="-15" dirty="0">
                <a:solidFill>
                  <a:srgbClr val="0C779D"/>
                </a:solidFill>
                <a:latin typeface="+mn-lt"/>
                <a:cs typeface="Arial"/>
              </a:rPr>
              <a:t>vein  </a:t>
            </a:r>
            <a:endParaRPr lang="en-US" sz="3200" spc="-15" dirty="0" smtClean="0">
              <a:solidFill>
                <a:srgbClr val="0C779D"/>
              </a:solidFill>
              <a:latin typeface="+mn-lt"/>
              <a:cs typeface="Arial"/>
            </a:endParaRPr>
          </a:p>
          <a:p>
            <a:pPr marL="12700" marR="742315">
              <a:lnSpc>
                <a:spcPct val="100000"/>
              </a:lnSpc>
            </a:pPr>
            <a:r>
              <a:rPr sz="3200" spc="-5" dirty="0" smtClean="0">
                <a:latin typeface="+mn-lt"/>
                <a:cs typeface="Arial"/>
              </a:rPr>
              <a:t>B</a:t>
            </a:r>
            <a:r>
              <a:rPr sz="3200" spc="-5" dirty="0">
                <a:latin typeface="+mn-lt"/>
                <a:cs typeface="Arial"/>
              </a:rPr>
              <a:t>= </a:t>
            </a:r>
            <a:r>
              <a:rPr sz="3200" spc="-5" dirty="0">
                <a:solidFill>
                  <a:srgbClr val="0C779D"/>
                </a:solidFill>
                <a:latin typeface="+mn-lt"/>
                <a:cs typeface="Arial"/>
              </a:rPr>
              <a:t>External </a:t>
            </a:r>
            <a:r>
              <a:rPr sz="3200" dirty="0">
                <a:solidFill>
                  <a:srgbClr val="0C779D"/>
                </a:solidFill>
                <a:latin typeface="+mn-lt"/>
                <a:cs typeface="Arial"/>
              </a:rPr>
              <a:t>jugular</a:t>
            </a:r>
            <a:r>
              <a:rPr sz="3200" spc="-50" dirty="0">
                <a:solidFill>
                  <a:srgbClr val="0C779D"/>
                </a:solidFill>
                <a:latin typeface="+mn-lt"/>
                <a:cs typeface="Arial"/>
              </a:rPr>
              <a:t> </a:t>
            </a:r>
            <a:r>
              <a:rPr sz="3200" spc="-15" dirty="0">
                <a:solidFill>
                  <a:srgbClr val="0C779D"/>
                </a:solidFill>
                <a:latin typeface="+mn-lt"/>
                <a:cs typeface="Arial"/>
              </a:rPr>
              <a:t>vein  </a:t>
            </a:r>
            <a:endParaRPr lang="en-US" sz="3200" spc="-15" dirty="0" smtClean="0">
              <a:solidFill>
                <a:srgbClr val="0C779D"/>
              </a:solidFill>
              <a:latin typeface="+mn-lt"/>
              <a:cs typeface="Arial"/>
            </a:endParaRPr>
          </a:p>
          <a:p>
            <a:pPr marL="12700" marR="742315">
              <a:lnSpc>
                <a:spcPct val="100000"/>
              </a:lnSpc>
            </a:pPr>
            <a:r>
              <a:rPr sz="3200" dirty="0" smtClean="0">
                <a:latin typeface="+mn-lt"/>
                <a:cs typeface="Arial"/>
              </a:rPr>
              <a:t>C</a:t>
            </a:r>
            <a:r>
              <a:rPr sz="3200" dirty="0">
                <a:latin typeface="+mn-lt"/>
                <a:cs typeface="Arial"/>
              </a:rPr>
              <a:t>= </a:t>
            </a:r>
            <a:r>
              <a:rPr sz="3200" spc="-5" dirty="0">
                <a:solidFill>
                  <a:srgbClr val="0C779D"/>
                </a:solidFill>
                <a:latin typeface="+mn-lt"/>
                <a:cs typeface="Arial"/>
              </a:rPr>
              <a:t>Subclavian</a:t>
            </a:r>
            <a:r>
              <a:rPr sz="3200" spc="-55" dirty="0">
                <a:solidFill>
                  <a:srgbClr val="0C779D"/>
                </a:solidFill>
                <a:latin typeface="+mn-lt"/>
                <a:cs typeface="Arial"/>
              </a:rPr>
              <a:t> </a:t>
            </a:r>
            <a:r>
              <a:rPr sz="3200" spc="-15" dirty="0">
                <a:solidFill>
                  <a:srgbClr val="0C779D"/>
                </a:solidFill>
                <a:latin typeface="+mn-lt"/>
                <a:cs typeface="Arial"/>
              </a:rPr>
              <a:t>vein</a:t>
            </a:r>
            <a:endParaRPr sz="3200" dirty="0">
              <a:solidFill>
                <a:srgbClr val="0C779D"/>
              </a:solidFill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+mn-lt"/>
                <a:cs typeface="Arial"/>
              </a:rPr>
              <a:t>D= </a:t>
            </a:r>
            <a:r>
              <a:rPr sz="3200" dirty="0">
                <a:solidFill>
                  <a:srgbClr val="0C779D"/>
                </a:solidFill>
                <a:latin typeface="+mn-lt"/>
                <a:cs typeface="Arial"/>
              </a:rPr>
              <a:t>Right </a:t>
            </a:r>
            <a:r>
              <a:rPr sz="3200" spc="-5" dirty="0">
                <a:solidFill>
                  <a:srgbClr val="0C779D"/>
                </a:solidFill>
                <a:latin typeface="+mn-lt"/>
                <a:cs typeface="Arial"/>
              </a:rPr>
              <a:t>brachio-cephalic</a:t>
            </a:r>
            <a:r>
              <a:rPr sz="3200" spc="-10" dirty="0">
                <a:solidFill>
                  <a:srgbClr val="0C779D"/>
                </a:solidFill>
                <a:latin typeface="+mn-lt"/>
                <a:cs typeface="Arial"/>
              </a:rPr>
              <a:t> </a:t>
            </a:r>
            <a:r>
              <a:rPr sz="3200" spc="-15" dirty="0">
                <a:solidFill>
                  <a:srgbClr val="0C779D"/>
                </a:solidFill>
                <a:latin typeface="+mn-lt"/>
                <a:cs typeface="Arial"/>
              </a:rPr>
              <a:t>vein</a:t>
            </a:r>
            <a:endParaRPr sz="3200" dirty="0">
              <a:solidFill>
                <a:srgbClr val="0C779D"/>
              </a:solidFill>
              <a:latin typeface="+mn-lt"/>
              <a:cs typeface="Arial"/>
            </a:endParaRPr>
          </a:p>
        </p:txBody>
      </p:sp>
      <p:sp>
        <p:nvSpPr>
          <p:cNvPr id="5" name="object 11"/>
          <p:cNvSpPr txBox="1">
            <a:spLocks/>
          </p:cNvSpPr>
          <p:nvPr/>
        </p:nvSpPr>
        <p:spPr>
          <a:xfrm>
            <a:off x="399217" y="-313955"/>
            <a:ext cx="10515600" cy="1736075"/>
          </a:xfrm>
          <a:prstGeom prst="rect">
            <a:avLst/>
          </a:prstGeom>
        </p:spPr>
        <p:txBody>
          <a:bodyPr vert="horz" wrap="square" lIns="0" tIns="110968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950">
              <a:lnSpc>
                <a:spcPct val="100000"/>
              </a:lnSpc>
            </a:pPr>
            <a:r>
              <a:rPr lang="en-US" sz="4000" dirty="0" smtClean="0"/>
              <a:t>Identify 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52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9774" y="2317942"/>
            <a:ext cx="5814895" cy="42107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550"/>
            <a:r>
              <a:rPr lang="en-US" sz="1800" b="1" dirty="0">
                <a:solidFill>
                  <a:srgbClr val="0C779D"/>
                </a:solidFill>
                <a:latin typeface="+mn-lt"/>
              </a:rPr>
              <a:t>Internal jugular vein </a:t>
            </a:r>
            <a:endParaRPr lang="en-US" sz="1800" b="1" dirty="0" smtClean="0">
              <a:solidFill>
                <a:srgbClr val="0C779D"/>
              </a:solidFill>
              <a:latin typeface="+mn-lt"/>
            </a:endParaRPr>
          </a:p>
          <a:p>
            <a:pPr marL="282575" indent="-223838">
              <a:buFont typeface="Courier New" pitchFamily="49" charset="0"/>
              <a:buChar char="o"/>
            </a:pPr>
            <a:r>
              <a:rPr lang="en-US" sz="1800" dirty="0" smtClean="0">
                <a:latin typeface="+mn-lt"/>
              </a:rPr>
              <a:t>Deep</a:t>
            </a:r>
            <a:r>
              <a:rPr lang="en-US" sz="1800" spc="-125" dirty="0" smtClean="0">
                <a:latin typeface="+mn-lt"/>
              </a:rPr>
              <a:t> </a:t>
            </a:r>
            <a:r>
              <a:rPr lang="en-US" sz="1800" spc="-25" dirty="0">
                <a:latin typeface="+mn-lt"/>
              </a:rPr>
              <a:t>Veins</a:t>
            </a:r>
            <a:endParaRPr lang="en-US" sz="1800" dirty="0" smtClean="0">
              <a:solidFill>
                <a:srgbClr val="4F81BC"/>
              </a:solidFill>
              <a:latin typeface="+mn-lt"/>
            </a:endParaRPr>
          </a:p>
          <a:p>
            <a:pPr marL="282575" indent="-223838">
              <a:lnSpc>
                <a:spcPct val="100000"/>
              </a:lnSpc>
              <a:buFont typeface="Courier New" pitchFamily="49" charset="0"/>
              <a:buChar char="o"/>
            </a:pPr>
            <a:r>
              <a:rPr sz="1800" dirty="0" smtClean="0">
                <a:solidFill>
                  <a:schemeClr val="tx1"/>
                </a:solidFill>
                <a:latin typeface="+mn-lt"/>
              </a:rPr>
              <a:t>Drains </a:t>
            </a:r>
            <a:r>
              <a:rPr sz="1800" dirty="0">
                <a:solidFill>
                  <a:schemeClr val="tx1"/>
                </a:solidFill>
                <a:latin typeface="+mn-lt"/>
              </a:rPr>
              <a:t>blood from the brain ,face, head &amp;</a:t>
            </a:r>
            <a:r>
              <a:rPr sz="1800" spc="-204" dirty="0">
                <a:solidFill>
                  <a:schemeClr val="tx1"/>
                </a:solidFill>
                <a:latin typeface="+mn-lt"/>
              </a:rPr>
              <a:t> </a:t>
            </a:r>
            <a:r>
              <a:rPr sz="1800" spc="5" dirty="0">
                <a:solidFill>
                  <a:schemeClr val="tx1"/>
                </a:solidFill>
                <a:latin typeface="+mn-lt"/>
              </a:rPr>
              <a:t>neck.</a:t>
            </a:r>
            <a:endParaRPr sz="1800" dirty="0">
              <a:solidFill>
                <a:schemeClr val="tx1"/>
              </a:solidFill>
              <a:latin typeface="+mn-lt"/>
            </a:endParaRPr>
          </a:p>
          <a:p>
            <a:pPr marL="282575" marR="253365" indent="-223838">
              <a:lnSpc>
                <a:spcPct val="100000"/>
              </a:lnSpc>
              <a:buFont typeface="Courier New" pitchFamily="49" charset="0"/>
              <a:buChar char="o"/>
            </a:pPr>
            <a:r>
              <a:rPr sz="1800" dirty="0" smtClean="0">
                <a:latin typeface="+mn-lt"/>
              </a:rPr>
              <a:t>It </a:t>
            </a:r>
            <a:r>
              <a:rPr sz="1800" dirty="0">
                <a:latin typeface="+mn-lt"/>
              </a:rPr>
              <a:t>descends in </a:t>
            </a:r>
            <a:r>
              <a:rPr sz="1800" spc="-5" dirty="0">
                <a:latin typeface="+mn-lt"/>
              </a:rPr>
              <a:t>the </a:t>
            </a:r>
            <a:r>
              <a:rPr sz="1800" dirty="0">
                <a:latin typeface="+mn-lt"/>
              </a:rPr>
              <a:t>neck along with </a:t>
            </a:r>
            <a:r>
              <a:rPr sz="1800" spc="-5" dirty="0">
                <a:latin typeface="+mn-lt"/>
              </a:rPr>
              <a:t>the </a:t>
            </a:r>
            <a:r>
              <a:rPr sz="1800" dirty="0">
                <a:solidFill>
                  <a:srgbClr val="993366"/>
                </a:solidFill>
                <a:latin typeface="+mn-lt"/>
              </a:rPr>
              <a:t>internal</a:t>
            </a:r>
            <a:r>
              <a:rPr sz="1800" spc="-170" dirty="0">
                <a:latin typeface="+mn-lt"/>
              </a:rPr>
              <a:t> </a:t>
            </a:r>
            <a:r>
              <a:rPr sz="1800" dirty="0">
                <a:latin typeface="+mn-lt"/>
              </a:rPr>
              <a:t>and  </a:t>
            </a:r>
            <a:r>
              <a:rPr sz="1800" dirty="0">
                <a:solidFill>
                  <a:srgbClr val="993366"/>
                </a:solidFill>
                <a:latin typeface="+mn-lt"/>
              </a:rPr>
              <a:t>common carotid arteries </a:t>
            </a:r>
            <a:r>
              <a:rPr sz="1800" dirty="0">
                <a:latin typeface="+mn-lt"/>
              </a:rPr>
              <a:t>and </a:t>
            </a:r>
            <a:r>
              <a:rPr sz="1800" dirty="0">
                <a:solidFill>
                  <a:srgbClr val="FFCC00"/>
                </a:solidFill>
                <a:latin typeface="+mn-lt"/>
              </a:rPr>
              <a:t>vagus nerve</a:t>
            </a:r>
            <a:r>
              <a:rPr sz="1800" dirty="0">
                <a:latin typeface="+mn-lt"/>
              </a:rPr>
              <a:t> ,within the  carotid</a:t>
            </a:r>
            <a:r>
              <a:rPr sz="1800" spc="-105" dirty="0">
                <a:latin typeface="+mn-lt"/>
              </a:rPr>
              <a:t> </a:t>
            </a:r>
            <a:r>
              <a:rPr sz="1800" dirty="0">
                <a:latin typeface="+mn-lt"/>
              </a:rPr>
              <a:t>sheath.</a:t>
            </a:r>
          </a:p>
          <a:p>
            <a:pPr marL="282575" marR="5080" indent="-223838">
              <a:lnSpc>
                <a:spcPts val="2400"/>
              </a:lnSpc>
              <a:spcBef>
                <a:spcPts val="80"/>
              </a:spcBef>
              <a:buFont typeface="Courier New" pitchFamily="49" charset="0"/>
              <a:buChar char="o"/>
            </a:pPr>
            <a:r>
              <a:rPr sz="1800" dirty="0" smtClean="0">
                <a:latin typeface="+mn-lt"/>
              </a:rPr>
              <a:t>Joins </a:t>
            </a:r>
            <a:r>
              <a:rPr sz="1800" dirty="0">
                <a:latin typeface="+mn-lt"/>
              </a:rPr>
              <a:t>the subclavian vein to form </a:t>
            </a:r>
            <a:r>
              <a:rPr sz="1800" spc="-45" dirty="0">
                <a:solidFill>
                  <a:srgbClr val="0C779D"/>
                </a:solidFill>
                <a:latin typeface="+mn-lt"/>
              </a:rPr>
              <a:t>the</a:t>
            </a:r>
            <a:r>
              <a:rPr sz="1800" spc="-190" dirty="0">
                <a:solidFill>
                  <a:srgbClr val="0C779D"/>
                </a:solidFill>
                <a:latin typeface="+mn-lt"/>
              </a:rPr>
              <a:t> </a:t>
            </a:r>
            <a:r>
              <a:rPr sz="1800" spc="-45" dirty="0">
                <a:solidFill>
                  <a:srgbClr val="0C779D"/>
                </a:solidFill>
                <a:latin typeface="+mn-lt"/>
              </a:rPr>
              <a:t>brachiocephalic  </a:t>
            </a:r>
            <a:r>
              <a:rPr sz="1800" spc="-40" dirty="0" smtClean="0">
                <a:solidFill>
                  <a:srgbClr val="0C779D"/>
                </a:solidFill>
                <a:latin typeface="+mn-lt"/>
              </a:rPr>
              <a:t>vein</a:t>
            </a:r>
            <a:r>
              <a:rPr sz="1800" spc="-40" dirty="0" smtClean="0">
                <a:latin typeface="+mn-lt"/>
              </a:rPr>
              <a:t>.</a:t>
            </a:r>
            <a:r>
              <a:rPr lang="en-US" sz="1800" u="heavy" spc="-90" dirty="0">
                <a:solidFill>
                  <a:srgbClr val="4F81BC"/>
                </a:solidFill>
                <a:latin typeface="+mn-lt"/>
              </a:rPr>
              <a:t> </a:t>
            </a:r>
            <a:endParaRPr lang="en-US" sz="1800" u="heavy" spc="-90" dirty="0" smtClean="0">
              <a:solidFill>
                <a:srgbClr val="4F81BC"/>
              </a:solidFill>
              <a:latin typeface="+mn-lt"/>
            </a:endParaRPr>
          </a:p>
          <a:p>
            <a:pPr marL="282575" marR="5080" indent="-223838">
              <a:lnSpc>
                <a:spcPts val="2400"/>
              </a:lnSpc>
              <a:spcBef>
                <a:spcPts val="80"/>
              </a:spcBef>
              <a:buFont typeface="Courier New" pitchFamily="49" charset="0"/>
              <a:buChar char="o"/>
            </a:pPr>
            <a:r>
              <a:rPr lang="en-US" sz="1800" spc="-50" dirty="0" smtClean="0">
                <a:solidFill>
                  <a:schemeClr val="tx1"/>
                </a:solidFill>
                <a:latin typeface="+mn-lt"/>
              </a:rPr>
              <a:t>Tributaries</a:t>
            </a:r>
            <a:r>
              <a:rPr lang="en-US" sz="1800" spc="-50" dirty="0">
                <a:solidFill>
                  <a:schemeClr val="tx1"/>
                </a:solidFill>
                <a:latin typeface="+mn-lt"/>
              </a:rPr>
              <a:t>: </a:t>
            </a:r>
            <a:endParaRPr lang="en-US" sz="1800" spc="-50" dirty="0" smtClean="0">
              <a:solidFill>
                <a:schemeClr val="tx1"/>
              </a:solidFill>
              <a:latin typeface="+mn-lt"/>
            </a:endParaRPr>
          </a:p>
          <a:p>
            <a:pPr marL="400050" marR="5080" indent="-166688">
              <a:lnSpc>
                <a:spcPts val="2400"/>
              </a:lnSpc>
              <a:spcBef>
                <a:spcPts val="8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spc="-5" dirty="0" smtClean="0">
                <a:solidFill>
                  <a:srgbClr val="0C779D"/>
                </a:solidFill>
                <a:latin typeface="+mn-lt"/>
              </a:rPr>
              <a:t>Superior </a:t>
            </a:r>
            <a:r>
              <a:rPr lang="en-US" sz="1800" spc="-10" dirty="0">
                <a:solidFill>
                  <a:srgbClr val="0C779D"/>
                </a:solidFill>
                <a:latin typeface="+mn-lt"/>
              </a:rPr>
              <a:t>thyroid </a:t>
            </a:r>
            <a:endParaRPr lang="en-US" sz="1800" spc="-10" dirty="0" smtClean="0">
              <a:solidFill>
                <a:srgbClr val="0C779D"/>
              </a:solidFill>
              <a:latin typeface="+mn-lt"/>
            </a:endParaRPr>
          </a:p>
          <a:p>
            <a:pPr marL="400050" marR="5080" indent="-166688">
              <a:lnSpc>
                <a:spcPts val="2400"/>
              </a:lnSpc>
              <a:spcBef>
                <a:spcPts val="8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spc="-5" dirty="0" smtClean="0">
                <a:solidFill>
                  <a:srgbClr val="0C779D"/>
                </a:solidFill>
                <a:latin typeface="+mn-lt"/>
              </a:rPr>
              <a:t>Lingual </a:t>
            </a:r>
          </a:p>
          <a:p>
            <a:pPr marL="400050" marR="5080" indent="-166688">
              <a:lnSpc>
                <a:spcPts val="2400"/>
              </a:lnSpc>
              <a:spcBef>
                <a:spcPts val="8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spc="-5" dirty="0" smtClean="0">
                <a:solidFill>
                  <a:srgbClr val="0C779D"/>
                </a:solidFill>
                <a:latin typeface="+mn-lt"/>
              </a:rPr>
              <a:t>Facial  </a:t>
            </a:r>
          </a:p>
          <a:p>
            <a:pPr marL="400050" marR="5080" indent="-166688">
              <a:lnSpc>
                <a:spcPts val="2400"/>
              </a:lnSpc>
              <a:spcBef>
                <a:spcPts val="8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spc="-10" dirty="0" smtClean="0">
                <a:solidFill>
                  <a:srgbClr val="0C779D"/>
                </a:solidFill>
                <a:latin typeface="+mn-lt"/>
              </a:rPr>
              <a:t>Pharyngeal</a:t>
            </a:r>
            <a:r>
              <a:rPr lang="en-US" sz="1800" spc="-10" dirty="0">
                <a:solidFill>
                  <a:srgbClr val="0C779D"/>
                </a:solidFill>
                <a:latin typeface="+mn-lt"/>
              </a:rPr>
              <a:t>. </a:t>
            </a:r>
            <a:endParaRPr lang="en-US" sz="1800" spc="-10" dirty="0" smtClean="0">
              <a:solidFill>
                <a:srgbClr val="0C779D"/>
              </a:solidFill>
              <a:latin typeface="+mn-lt"/>
            </a:endParaRPr>
          </a:p>
          <a:p>
            <a:pPr marL="400050" marR="5080" indent="-166688">
              <a:lnSpc>
                <a:spcPts val="2400"/>
              </a:lnSpc>
              <a:spcBef>
                <a:spcPts val="8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spc="-5" dirty="0" smtClean="0">
                <a:solidFill>
                  <a:srgbClr val="0C779D"/>
                </a:solidFill>
                <a:latin typeface="+mn-lt"/>
              </a:rPr>
              <a:t>Occipital </a:t>
            </a:r>
            <a:r>
              <a:rPr lang="en-US" sz="1800" spc="-5" dirty="0">
                <a:solidFill>
                  <a:srgbClr val="0C779D"/>
                </a:solidFill>
                <a:latin typeface="+mn-lt"/>
              </a:rPr>
              <a:t>veins </a:t>
            </a:r>
            <a:endParaRPr lang="en-US" sz="1800" spc="-5" dirty="0" smtClean="0">
              <a:solidFill>
                <a:srgbClr val="0C779D"/>
              </a:solidFill>
              <a:latin typeface="+mn-lt"/>
            </a:endParaRPr>
          </a:p>
          <a:p>
            <a:pPr marL="400050" marR="5080" indent="-166688">
              <a:lnSpc>
                <a:spcPts val="2400"/>
              </a:lnSpc>
              <a:spcBef>
                <a:spcPts val="8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spc="-5" dirty="0" smtClean="0">
                <a:solidFill>
                  <a:srgbClr val="0C779D"/>
                </a:solidFill>
                <a:latin typeface="+mn-lt"/>
              </a:rPr>
              <a:t>Dural </a:t>
            </a:r>
            <a:r>
              <a:rPr lang="en-US" sz="1800" spc="-5" dirty="0">
                <a:solidFill>
                  <a:srgbClr val="0C779D"/>
                </a:solidFill>
                <a:latin typeface="+mn-lt"/>
              </a:rPr>
              <a:t>venous  sinuses</a:t>
            </a:r>
            <a:r>
              <a:rPr lang="en-US" sz="1800" spc="20" dirty="0">
                <a:solidFill>
                  <a:srgbClr val="0C779D"/>
                </a:solidFill>
                <a:latin typeface="+mn-lt"/>
              </a:rPr>
              <a:t> </a:t>
            </a:r>
            <a:r>
              <a:rPr lang="en-US" sz="1800" spc="-5" dirty="0">
                <a:solidFill>
                  <a:srgbClr val="0C779D"/>
                </a:solidFill>
                <a:latin typeface="+mn-lt"/>
              </a:rPr>
              <a:t>(inferior</a:t>
            </a:r>
            <a:r>
              <a:rPr lang="en-US" sz="1800" spc="25" dirty="0">
                <a:solidFill>
                  <a:srgbClr val="0C779D"/>
                </a:solidFill>
                <a:latin typeface="+mn-lt"/>
              </a:rPr>
              <a:t> </a:t>
            </a:r>
            <a:r>
              <a:rPr lang="en-US" sz="1800" spc="-5" dirty="0" err="1" smtClean="0">
                <a:solidFill>
                  <a:srgbClr val="0C779D"/>
                </a:solidFill>
                <a:latin typeface="+mn-lt"/>
              </a:rPr>
              <a:t>petrosal</a:t>
            </a:r>
            <a:r>
              <a:rPr lang="en-US" sz="1800" spc="-5" dirty="0" smtClean="0">
                <a:solidFill>
                  <a:srgbClr val="0C779D"/>
                </a:solidFill>
                <a:latin typeface="+mn-lt"/>
              </a:rPr>
              <a:t> sinus</a:t>
            </a:r>
            <a:r>
              <a:rPr lang="en-US" sz="1800" spc="-5" dirty="0">
                <a:solidFill>
                  <a:srgbClr val="0C779D"/>
                </a:solidFill>
                <a:latin typeface="+mn-lt"/>
              </a:rPr>
              <a:t>).</a:t>
            </a:r>
            <a:endParaRPr sz="1800" dirty="0">
              <a:solidFill>
                <a:srgbClr val="0C779D"/>
              </a:solidFill>
              <a:latin typeface="+mn-lt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369773" y="501438"/>
            <a:ext cx="5814895" cy="17902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3363" marR="5080" indent="-174625">
              <a:lnSpc>
                <a:spcPct val="100000"/>
              </a:lnSpc>
              <a:spcBef>
                <a:spcPts val="150"/>
              </a:spcBef>
            </a:pPr>
            <a:r>
              <a:rPr sz="1800" b="1" spc="-5" dirty="0" smtClean="0">
                <a:solidFill>
                  <a:srgbClr val="0C779D"/>
                </a:solidFill>
                <a:latin typeface="+mn-lt"/>
              </a:rPr>
              <a:t>External </a:t>
            </a:r>
            <a:r>
              <a:rPr sz="1800" b="1" dirty="0">
                <a:solidFill>
                  <a:srgbClr val="0C779D"/>
                </a:solidFill>
                <a:latin typeface="+mn-lt"/>
              </a:rPr>
              <a:t>jugular </a:t>
            </a:r>
            <a:r>
              <a:rPr sz="1800" b="1" spc="-15" dirty="0" smtClean="0">
                <a:solidFill>
                  <a:srgbClr val="0C779D"/>
                </a:solidFill>
                <a:latin typeface="+mn-lt"/>
              </a:rPr>
              <a:t>vein</a:t>
            </a:r>
            <a:r>
              <a:rPr sz="1800" b="1" spc="-5" dirty="0" smtClean="0">
                <a:solidFill>
                  <a:srgbClr val="0C779D"/>
                </a:solidFill>
                <a:latin typeface="+mn-lt"/>
              </a:rPr>
              <a:t>  </a:t>
            </a:r>
            <a:endParaRPr lang="en-US" sz="1800" b="1" spc="-5" dirty="0" smtClean="0">
              <a:solidFill>
                <a:srgbClr val="0C779D"/>
              </a:solidFill>
              <a:latin typeface="+mn-lt"/>
            </a:endParaRPr>
          </a:p>
          <a:p>
            <a:pPr marL="233363" marR="5080" indent="-174625">
              <a:lnSpc>
                <a:spcPct val="100000"/>
              </a:lnSpc>
              <a:spcBef>
                <a:spcPts val="150"/>
              </a:spcBef>
              <a:buFont typeface="Courier New" pitchFamily="49" charset="0"/>
              <a:buChar char="o"/>
            </a:pPr>
            <a:r>
              <a:rPr sz="1800" spc="-5" dirty="0" smtClean="0">
                <a:latin typeface="+mn-lt"/>
              </a:rPr>
              <a:t>Superficial </a:t>
            </a:r>
            <a:r>
              <a:rPr sz="1800" spc="-20" dirty="0">
                <a:latin typeface="+mn-lt"/>
              </a:rPr>
              <a:t>Veins </a:t>
            </a:r>
            <a:endParaRPr lang="en-US" sz="1800" dirty="0" smtClean="0">
              <a:latin typeface="+mn-lt"/>
            </a:endParaRPr>
          </a:p>
          <a:p>
            <a:pPr marL="233363" marR="5080" indent="-174625">
              <a:lnSpc>
                <a:spcPct val="100000"/>
              </a:lnSpc>
              <a:spcBef>
                <a:spcPts val="150"/>
              </a:spcBef>
              <a:buFont typeface="Courier New" pitchFamily="49" charset="0"/>
              <a:buChar char="o"/>
            </a:pPr>
            <a:r>
              <a:rPr sz="1800" dirty="0" smtClean="0">
                <a:latin typeface="+mn-lt"/>
              </a:rPr>
              <a:t>Lies  </a:t>
            </a:r>
            <a:r>
              <a:rPr sz="1800" spc="-5" dirty="0">
                <a:latin typeface="+mn-lt"/>
              </a:rPr>
              <a:t>superficial </a:t>
            </a:r>
            <a:r>
              <a:rPr sz="1800" dirty="0">
                <a:latin typeface="+mn-lt"/>
              </a:rPr>
              <a:t>to the </a:t>
            </a:r>
            <a:r>
              <a:rPr sz="1800" spc="-5" dirty="0">
                <a:solidFill>
                  <a:srgbClr val="C00000"/>
                </a:solidFill>
                <a:latin typeface="+mn-lt"/>
              </a:rPr>
              <a:t>sternomastoid</a:t>
            </a:r>
            <a:r>
              <a:rPr sz="1800" spc="-5" dirty="0">
                <a:latin typeface="+mn-lt"/>
              </a:rPr>
              <a:t>  muscle </a:t>
            </a:r>
            <a:endParaRPr lang="en-US" sz="1800" dirty="0" smtClean="0">
              <a:latin typeface="+mn-lt"/>
            </a:endParaRPr>
          </a:p>
          <a:p>
            <a:pPr marL="233363" marR="5080" indent="-174625">
              <a:lnSpc>
                <a:spcPct val="100000"/>
              </a:lnSpc>
              <a:spcBef>
                <a:spcPts val="150"/>
              </a:spcBef>
              <a:buFont typeface="Courier New" pitchFamily="49" charset="0"/>
              <a:buChar char="o"/>
            </a:pPr>
            <a:r>
              <a:rPr sz="1800" dirty="0" smtClean="0">
                <a:latin typeface="+mn-lt"/>
              </a:rPr>
              <a:t>It </a:t>
            </a:r>
            <a:r>
              <a:rPr sz="1800" spc="-5" dirty="0">
                <a:latin typeface="+mn-lt"/>
              </a:rPr>
              <a:t>drains </a:t>
            </a:r>
            <a:r>
              <a:rPr sz="1800" dirty="0">
                <a:latin typeface="+mn-lt"/>
              </a:rPr>
              <a:t>blood from</a:t>
            </a:r>
            <a:r>
              <a:rPr sz="1800" dirty="0" smtClean="0">
                <a:latin typeface="+mn-lt"/>
              </a:rPr>
              <a:t>:</a:t>
            </a:r>
            <a:endParaRPr lang="en-US" sz="1800" dirty="0" smtClean="0">
              <a:latin typeface="+mn-lt"/>
            </a:endParaRPr>
          </a:p>
          <a:p>
            <a:pPr marL="355600" marR="5080" indent="-180975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800" dirty="0" smtClean="0">
                <a:latin typeface="+mn-lt"/>
              </a:rPr>
              <a:t>Outside </a:t>
            </a:r>
            <a:r>
              <a:rPr sz="1800" dirty="0">
                <a:latin typeface="+mn-lt"/>
              </a:rPr>
              <a:t>of the </a:t>
            </a:r>
            <a:r>
              <a:rPr sz="1800" spc="-5" dirty="0" smtClean="0">
                <a:latin typeface="+mn-lt"/>
              </a:rPr>
              <a:t>skull</a:t>
            </a:r>
            <a:endParaRPr lang="en-US" sz="1800" dirty="0">
              <a:latin typeface="+mn-lt"/>
            </a:endParaRPr>
          </a:p>
          <a:p>
            <a:pPr marL="355600" marR="5080" indent="-180975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800" spc="-5" dirty="0" smtClean="0">
                <a:latin typeface="+mn-lt"/>
              </a:rPr>
              <a:t>Deep  </a:t>
            </a:r>
            <a:r>
              <a:rPr sz="1800" spc="-5" dirty="0">
                <a:latin typeface="+mn-lt"/>
              </a:rPr>
              <a:t>parts </a:t>
            </a:r>
            <a:r>
              <a:rPr sz="1800" dirty="0">
                <a:latin typeface="+mn-lt"/>
              </a:rPr>
              <a:t>of the</a:t>
            </a:r>
            <a:r>
              <a:rPr sz="1800" spc="-75" dirty="0">
                <a:latin typeface="+mn-lt"/>
              </a:rPr>
              <a:t> </a:t>
            </a:r>
            <a:r>
              <a:rPr sz="1800" spc="-5" dirty="0">
                <a:latin typeface="+mn-lt"/>
              </a:rPr>
              <a:t>face.</a:t>
            </a:r>
            <a:endParaRPr sz="1800" dirty="0">
              <a:latin typeface="+mn-lt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6267796" y="509537"/>
            <a:ext cx="5669279" cy="26417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9863">
              <a:lnSpc>
                <a:spcPts val="2390"/>
              </a:lnSpc>
              <a:buNone/>
            </a:pPr>
            <a:r>
              <a:rPr lang="en-US" sz="1800" b="1" spc="-70" dirty="0" smtClean="0">
                <a:solidFill>
                  <a:srgbClr val="993366"/>
                </a:solidFill>
                <a:cs typeface="Arial"/>
              </a:rPr>
              <a:t>Common </a:t>
            </a:r>
            <a:r>
              <a:rPr lang="en-US" sz="1800" b="1" spc="-45" dirty="0" smtClean="0">
                <a:solidFill>
                  <a:srgbClr val="993366"/>
                </a:solidFill>
                <a:cs typeface="Arial"/>
              </a:rPr>
              <a:t>carotid </a:t>
            </a:r>
            <a:r>
              <a:rPr lang="en-US" sz="1800" b="1" dirty="0" smtClean="0">
                <a:solidFill>
                  <a:srgbClr val="993366"/>
                </a:solidFill>
                <a:cs typeface="Arial"/>
              </a:rPr>
              <a:t> (internal &amp;</a:t>
            </a:r>
            <a:r>
              <a:rPr lang="en-US" sz="1800" b="1" spc="-75" dirty="0" smtClean="0">
                <a:solidFill>
                  <a:srgbClr val="993366"/>
                </a:solidFill>
                <a:cs typeface="Arial"/>
              </a:rPr>
              <a:t> </a:t>
            </a:r>
            <a:r>
              <a:rPr lang="en-US" sz="1800" b="1" dirty="0" smtClean="0">
                <a:solidFill>
                  <a:srgbClr val="993366"/>
                </a:solidFill>
                <a:cs typeface="Arial"/>
              </a:rPr>
              <a:t>external)</a:t>
            </a:r>
            <a:endParaRPr lang="en-US" sz="1800" b="1" dirty="0" smtClean="0">
              <a:solidFill>
                <a:srgbClr val="993366"/>
              </a:solidFill>
            </a:endParaRPr>
          </a:p>
          <a:p>
            <a:pPr indent="-169863">
              <a:lnSpc>
                <a:spcPts val="2390"/>
              </a:lnSpc>
              <a:buFont typeface="Courier New" pitchFamily="49" charset="0"/>
              <a:buChar char="o"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993366"/>
                </a:solidFill>
              </a:rPr>
              <a:t>internal</a:t>
            </a:r>
            <a:r>
              <a:rPr lang="en-US" sz="1800" dirty="0" smtClean="0"/>
              <a:t> has No </a:t>
            </a:r>
            <a:r>
              <a:rPr lang="en-US" sz="1800" spc="5" dirty="0" smtClean="0"/>
              <a:t>branch </a:t>
            </a:r>
            <a:r>
              <a:rPr lang="en-US" sz="1800" dirty="0" smtClean="0"/>
              <a:t>in the</a:t>
            </a:r>
            <a:r>
              <a:rPr lang="en-US" sz="1800" spc="-165" dirty="0" smtClean="0"/>
              <a:t> </a:t>
            </a:r>
            <a:r>
              <a:rPr lang="en-US" sz="1800" dirty="0" smtClean="0"/>
              <a:t>neck</a:t>
            </a:r>
          </a:p>
          <a:p>
            <a:pPr indent="-169863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spc="-5" dirty="0" smtClean="0"/>
              <a:t>It </a:t>
            </a:r>
            <a:r>
              <a:rPr lang="en-US" sz="1800" dirty="0" smtClean="0"/>
              <a:t>will join </a:t>
            </a:r>
            <a:r>
              <a:rPr lang="en-US" sz="1800" dirty="0" smtClean="0">
                <a:solidFill>
                  <a:srgbClr val="993366"/>
                </a:solidFill>
              </a:rPr>
              <a:t>basilar artery </a:t>
            </a:r>
            <a:r>
              <a:rPr lang="en-US" sz="1800" dirty="0" smtClean="0"/>
              <a:t>to form </a:t>
            </a:r>
            <a:r>
              <a:rPr lang="en-US" sz="1800" dirty="0" smtClean="0">
                <a:solidFill>
                  <a:srgbClr val="993366"/>
                </a:solidFill>
              </a:rPr>
              <a:t>arterial circle of</a:t>
            </a:r>
            <a:r>
              <a:rPr lang="en-US" sz="1800" spc="-120" dirty="0" smtClean="0">
                <a:solidFill>
                  <a:srgbClr val="993366"/>
                </a:solidFill>
              </a:rPr>
              <a:t> </a:t>
            </a:r>
            <a:r>
              <a:rPr lang="en-US" sz="1800" spc="-5" dirty="0" smtClean="0">
                <a:solidFill>
                  <a:srgbClr val="993366"/>
                </a:solidFill>
              </a:rPr>
              <a:t>Willis’</a:t>
            </a:r>
          </a:p>
          <a:p>
            <a:pPr indent="-169863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/>
              <a:t>It supplies : Nose , Scalp ,</a:t>
            </a:r>
            <a:r>
              <a:rPr lang="en-US" sz="1800" spc="-90" dirty="0" smtClean="0"/>
              <a:t> </a:t>
            </a:r>
            <a:r>
              <a:rPr lang="en-US" sz="1800" spc="-5" dirty="0" smtClean="0"/>
              <a:t>Eyes</a:t>
            </a:r>
          </a:p>
          <a:p>
            <a:pPr marR="307340" indent="-169863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993366"/>
                </a:solidFill>
              </a:rPr>
              <a:t>External carotid </a:t>
            </a:r>
            <a:r>
              <a:rPr lang="en-US" sz="1800" dirty="0" smtClean="0"/>
              <a:t>: it divides behind the neck of mandible</a:t>
            </a:r>
            <a:r>
              <a:rPr lang="en-US" sz="1800" spc="-65" dirty="0" smtClean="0"/>
              <a:t> </a:t>
            </a:r>
            <a:r>
              <a:rPr lang="en-US" sz="1800" dirty="0" smtClean="0"/>
              <a:t>into </a:t>
            </a:r>
            <a:r>
              <a:rPr lang="en-US" sz="1800" dirty="0" smtClean="0">
                <a:solidFill>
                  <a:srgbClr val="993366"/>
                </a:solidFill>
              </a:rPr>
              <a:t>superficial temporal </a:t>
            </a:r>
            <a:r>
              <a:rPr lang="en-US" sz="1800" dirty="0" smtClean="0"/>
              <a:t>&amp; </a:t>
            </a:r>
            <a:r>
              <a:rPr lang="en-US" sz="1800" dirty="0" smtClean="0">
                <a:solidFill>
                  <a:srgbClr val="993366"/>
                </a:solidFill>
              </a:rPr>
              <a:t>maxillary arteries.</a:t>
            </a:r>
          </a:p>
          <a:p>
            <a:pPr marL="58737" marR="307340" indent="0">
              <a:lnSpc>
                <a:spcPct val="100000"/>
              </a:lnSpc>
              <a:buNone/>
            </a:pPr>
            <a:r>
              <a:rPr lang="en-US" sz="1800" spc="-70" dirty="0" smtClean="0">
                <a:solidFill>
                  <a:srgbClr val="993366"/>
                </a:solidFill>
              </a:rPr>
              <a:t> </a:t>
            </a:r>
            <a:endParaRPr lang="en-US" sz="1800" dirty="0" smtClean="0">
              <a:solidFill>
                <a:srgbClr val="9933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7795" y="3198975"/>
            <a:ext cx="5669279" cy="33214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ts val="2510"/>
              </a:lnSpc>
              <a:spcBef>
                <a:spcPts val="600"/>
              </a:spcBef>
            </a:pPr>
            <a:r>
              <a:rPr lang="en-US" sz="1800" b="1" spc="-55" dirty="0" err="1" smtClean="0">
                <a:solidFill>
                  <a:srgbClr val="993366"/>
                </a:solidFill>
                <a:latin typeface="+mn-lt"/>
              </a:rPr>
              <a:t>Subclavian</a:t>
            </a:r>
            <a:r>
              <a:rPr lang="en-US" sz="1800" b="1" spc="-50" dirty="0" smtClean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1800" b="1" spc="-50" dirty="0">
                <a:solidFill>
                  <a:srgbClr val="993366"/>
                </a:solidFill>
                <a:latin typeface="+mn-lt"/>
              </a:rPr>
              <a:t>artery:</a:t>
            </a:r>
            <a:endParaRPr lang="en-US" sz="1800" b="1" dirty="0">
              <a:solidFill>
                <a:srgbClr val="993366"/>
              </a:solidFill>
              <a:latin typeface="+mn-lt"/>
            </a:endParaRPr>
          </a:p>
          <a:p>
            <a:pPr marL="233363" indent="-220663">
              <a:lnSpc>
                <a:spcPts val="239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+mn-lt"/>
              </a:rPr>
              <a:t>Its </a:t>
            </a:r>
            <a:r>
              <a:rPr lang="en-US" sz="1800" dirty="0">
                <a:latin typeface="+mn-lt"/>
              </a:rPr>
              <a:t>main</a:t>
            </a:r>
            <a:r>
              <a:rPr lang="en-US" sz="1800" spc="-8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branches:</a:t>
            </a:r>
          </a:p>
          <a:p>
            <a:pPr marL="363538" indent="-188913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AutoNum type="arabicPeriod"/>
              <a:tabLst>
                <a:tab pos="359410" algn="l"/>
              </a:tabLst>
            </a:pPr>
            <a:r>
              <a:rPr lang="en-US" sz="1800" dirty="0" err="1">
                <a:solidFill>
                  <a:srgbClr val="993366"/>
                </a:solidFill>
                <a:latin typeface="+mn-lt"/>
              </a:rPr>
              <a:t>Thyrocervical</a:t>
            </a:r>
            <a:r>
              <a:rPr lang="en-US" sz="1800" dirty="0">
                <a:solidFill>
                  <a:srgbClr val="993366"/>
                </a:solidFill>
                <a:latin typeface="+mn-lt"/>
              </a:rPr>
              <a:t> trunk</a:t>
            </a:r>
            <a:r>
              <a:rPr lang="en-US" sz="1800" dirty="0">
                <a:latin typeface="+mn-lt"/>
              </a:rPr>
              <a:t>: supplies thyroid gland &amp;</a:t>
            </a:r>
            <a:r>
              <a:rPr lang="en-US" sz="1800" spc="-65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neck</a:t>
            </a:r>
          </a:p>
          <a:p>
            <a:pPr marL="363538" marR="5080" indent="-188913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AutoNum type="arabicPeriod"/>
              <a:tabLst>
                <a:tab pos="294005" algn="l"/>
              </a:tabLst>
            </a:pPr>
            <a:r>
              <a:rPr lang="en-US" sz="1800" spc="-10" dirty="0">
                <a:solidFill>
                  <a:srgbClr val="993366"/>
                </a:solidFill>
                <a:latin typeface="+mn-lt"/>
              </a:rPr>
              <a:t>Vertebral </a:t>
            </a:r>
            <a:r>
              <a:rPr lang="en-US" sz="1800" spc="-5" dirty="0">
                <a:solidFill>
                  <a:srgbClr val="993366"/>
                </a:solidFill>
                <a:latin typeface="+mn-lt"/>
              </a:rPr>
              <a:t>artery</a:t>
            </a:r>
            <a:r>
              <a:rPr lang="en-US" sz="1800" spc="-5" dirty="0">
                <a:latin typeface="+mn-lt"/>
              </a:rPr>
              <a:t>: </a:t>
            </a:r>
            <a:r>
              <a:rPr lang="en-US" sz="1800" dirty="0">
                <a:latin typeface="+mn-lt"/>
              </a:rPr>
              <a:t>supplies brain &amp; spinal </a:t>
            </a:r>
            <a:r>
              <a:rPr lang="en-US" sz="1800" dirty="0" smtClean="0">
                <a:latin typeface="+mn-lt"/>
              </a:rPr>
              <a:t>cord (</a:t>
            </a:r>
            <a:r>
              <a:rPr lang="en-US" sz="1800" dirty="0">
                <a:latin typeface="+mn-lt"/>
              </a:rPr>
              <a:t>passes</a:t>
            </a:r>
            <a:r>
              <a:rPr lang="en-US" sz="1800" spc="-5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through  </a:t>
            </a:r>
            <a:r>
              <a:rPr lang="en-US" sz="1800" dirty="0" err="1">
                <a:latin typeface="+mn-lt"/>
              </a:rPr>
              <a:t>transversus</a:t>
            </a:r>
            <a:r>
              <a:rPr lang="en-US" sz="1800" dirty="0">
                <a:latin typeface="+mn-lt"/>
              </a:rPr>
              <a:t> processes of the cervical</a:t>
            </a:r>
            <a:r>
              <a:rPr lang="en-US" sz="1800" spc="-100" dirty="0">
                <a:latin typeface="+mn-lt"/>
              </a:rPr>
              <a:t> </a:t>
            </a:r>
            <a:r>
              <a:rPr lang="en-US" sz="1800" spc="-5" dirty="0">
                <a:latin typeface="+mn-lt"/>
              </a:rPr>
              <a:t>vertebrae)</a:t>
            </a:r>
          </a:p>
          <a:p>
            <a:pPr marL="363538" indent="-188913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AutoNum type="arabicPeriod"/>
              <a:tabLst>
                <a:tab pos="364490" algn="l"/>
              </a:tabLst>
            </a:pPr>
            <a:r>
              <a:rPr lang="en-US" sz="1800" dirty="0">
                <a:solidFill>
                  <a:srgbClr val="993366"/>
                </a:solidFill>
                <a:latin typeface="+mn-lt"/>
              </a:rPr>
              <a:t>Internal thoracic </a:t>
            </a:r>
            <a:r>
              <a:rPr lang="en-US" sz="1800" spc="-5" dirty="0">
                <a:solidFill>
                  <a:srgbClr val="993366"/>
                </a:solidFill>
                <a:latin typeface="+mn-lt"/>
              </a:rPr>
              <a:t>artery</a:t>
            </a:r>
            <a:r>
              <a:rPr lang="en-US" sz="1800" spc="-5" dirty="0">
                <a:latin typeface="+mn-lt"/>
              </a:rPr>
              <a:t>: </a:t>
            </a:r>
            <a:r>
              <a:rPr lang="en-US" sz="1800" dirty="0">
                <a:latin typeface="+mn-lt"/>
              </a:rPr>
              <a:t>supplies </a:t>
            </a:r>
            <a:r>
              <a:rPr lang="en-US" sz="1800" spc="5" dirty="0">
                <a:latin typeface="+mn-lt"/>
              </a:rPr>
              <a:t>breast </a:t>
            </a:r>
            <a:r>
              <a:rPr lang="en-US" sz="1800" dirty="0">
                <a:latin typeface="+mn-lt"/>
              </a:rPr>
              <a:t>&amp; thoracic</a:t>
            </a:r>
            <a:r>
              <a:rPr lang="en-US" sz="1800" spc="-13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wall</a:t>
            </a:r>
          </a:p>
          <a:p>
            <a:pPr marL="233363" marR="74295" indent="-220663">
              <a:spcBef>
                <a:spcPts val="60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993366"/>
                </a:solidFill>
                <a:latin typeface="+mn-lt"/>
              </a:rPr>
              <a:t>Right </a:t>
            </a:r>
            <a:r>
              <a:rPr lang="en-US" sz="1800" dirty="0" err="1" smtClean="0">
                <a:solidFill>
                  <a:srgbClr val="993366"/>
                </a:solidFill>
                <a:latin typeface="+mn-lt"/>
              </a:rPr>
              <a:t>subclavian</a:t>
            </a:r>
            <a:r>
              <a:rPr lang="en-US" sz="1800" dirty="0" smtClean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+ </a:t>
            </a:r>
            <a:r>
              <a:rPr lang="en-US" sz="1800" dirty="0">
                <a:solidFill>
                  <a:srgbClr val="993366"/>
                </a:solidFill>
                <a:latin typeface="+mn-lt"/>
              </a:rPr>
              <a:t>Right common carotid </a:t>
            </a:r>
            <a:r>
              <a:rPr lang="en-US" sz="1800" dirty="0">
                <a:latin typeface="+mn-lt"/>
              </a:rPr>
              <a:t>form</a:t>
            </a:r>
            <a:r>
              <a:rPr lang="en-US" sz="1800" spc="-70" dirty="0">
                <a:latin typeface="+mn-lt"/>
              </a:rPr>
              <a:t> </a:t>
            </a:r>
            <a:r>
              <a:rPr lang="en-US" sz="1800" dirty="0">
                <a:solidFill>
                  <a:srgbClr val="993366"/>
                </a:solidFill>
                <a:latin typeface="+mn-lt"/>
              </a:rPr>
              <a:t>Brachiocephalic</a:t>
            </a:r>
            <a:r>
              <a:rPr lang="en-US" sz="1800" dirty="0">
                <a:latin typeface="+mn-lt"/>
              </a:rPr>
              <a:t>  </a:t>
            </a:r>
            <a:r>
              <a:rPr lang="en-US" sz="1800" dirty="0">
                <a:solidFill>
                  <a:srgbClr val="993366"/>
                </a:solidFill>
                <a:latin typeface="+mn-lt"/>
              </a:rPr>
              <a:t>trunk</a:t>
            </a:r>
            <a:r>
              <a:rPr lang="en-US" sz="1800" dirty="0">
                <a:latin typeface="+mn-lt"/>
              </a:rPr>
              <a:t> But the left one forms </a:t>
            </a:r>
            <a:r>
              <a:rPr lang="en-US" sz="1800" dirty="0">
                <a:solidFill>
                  <a:srgbClr val="993366"/>
                </a:solidFill>
                <a:latin typeface="+mn-lt"/>
              </a:rPr>
              <a:t>Arch of aorta</a:t>
            </a:r>
            <a:r>
              <a:rPr lang="en-US" sz="1800" spc="-250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6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11" y="94825"/>
            <a:ext cx="12003193" cy="6668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8" y="51968"/>
            <a:ext cx="12180993" cy="6754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3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5775187" y="746316"/>
            <a:ext cx="3341919" cy="4351338"/>
          </a:xfrm>
        </p:spPr>
        <p:txBody>
          <a:bodyPr>
            <a:normAutofit/>
          </a:bodyPr>
          <a:lstStyle/>
          <a:p>
            <a:pPr marL="177800" indent="0" algn="ctr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Done by: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 algn="ctr">
              <a:buNone/>
            </a:pPr>
            <a:r>
              <a:rPr lang="en-GB" sz="2400" dirty="0">
                <a:latin typeface="Calibri" panose="020F0502020204030204" pitchFamily="34" charset="0"/>
              </a:rPr>
              <a:t>Mohammed </a:t>
            </a:r>
            <a:r>
              <a:rPr lang="en-GB" sz="2400" dirty="0" err="1" smtClean="0">
                <a:latin typeface="Calibri" panose="020F0502020204030204" pitchFamily="34" charset="0"/>
              </a:rPr>
              <a:t>Ghandour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177800" indent="0" algn="ctr"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Mohammed </a:t>
            </a:r>
            <a:r>
              <a:rPr lang="en-GB" sz="2400" dirty="0" err="1" smtClean="0">
                <a:latin typeface="Calibri" panose="020F0502020204030204" pitchFamily="34" charset="0"/>
              </a:rPr>
              <a:t>Alyousef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endParaRPr lang="en-GB" sz="2400" dirty="0">
              <a:latin typeface="Calibri" panose="020F0502020204030204" pitchFamily="34" charset="0"/>
            </a:endParaRPr>
          </a:p>
          <a:p>
            <a:pPr marL="17780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  <a:endParaRPr lang="en-GB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20057" y="4476657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7BBF26"/>
                  </a:solidFill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55ACEE"/>
                  </a:solidFill>
                </a:rPr>
                <a:t>@anatomy436</a:t>
              </a:r>
              <a:endParaRPr lang="en-GB" sz="1600" i="1" dirty="0">
                <a:solidFill>
                  <a:srgbClr val="55ACEE"/>
                </a:solidFill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2" name="TextBox 3"/>
          <p:cNvSpPr txBox="1"/>
          <p:nvPr/>
        </p:nvSpPr>
        <p:spPr>
          <a:xfrm>
            <a:off x="6144277" y="3401005"/>
            <a:ext cx="311335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000" dirty="0">
                <a:latin typeface="+mn-lt"/>
              </a:rPr>
              <a:t>Special Thanks to TEAM </a:t>
            </a:r>
            <a:r>
              <a:rPr lang="en-US" sz="2000" b="1" dirty="0" smtClean="0">
                <a:latin typeface="+mn-lt"/>
              </a:rPr>
              <a:t>434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6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161364"/>
            <a:ext cx="111760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" y="228600"/>
            <a:ext cx="117856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8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0"/>
            <a:ext cx="114808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21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483" y="152400"/>
            <a:ext cx="11219519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6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377" y="228600"/>
            <a:ext cx="11739372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7200" y="990600"/>
            <a:ext cx="23368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0" y="228600"/>
                </a:moveTo>
                <a:lnTo>
                  <a:pt x="11468" y="191523"/>
                </a:lnTo>
                <a:lnTo>
                  <a:pt x="44671" y="156350"/>
                </a:lnTo>
                <a:lnTo>
                  <a:pt x="97805" y="123551"/>
                </a:lnTo>
                <a:lnTo>
                  <a:pt x="169066" y="93597"/>
                </a:lnTo>
                <a:lnTo>
                  <a:pt x="210931" y="79835"/>
                </a:lnTo>
                <a:lnTo>
                  <a:pt x="256651" y="66960"/>
                </a:lnTo>
                <a:lnTo>
                  <a:pt x="306001" y="55032"/>
                </a:lnTo>
                <a:lnTo>
                  <a:pt x="358755" y="44110"/>
                </a:lnTo>
                <a:lnTo>
                  <a:pt x="414689" y="34252"/>
                </a:lnTo>
                <a:lnTo>
                  <a:pt x="473576" y="25518"/>
                </a:lnTo>
                <a:lnTo>
                  <a:pt x="535191" y="17966"/>
                </a:lnTo>
                <a:lnTo>
                  <a:pt x="599309" y="11655"/>
                </a:lnTo>
                <a:lnTo>
                  <a:pt x="665705" y="6644"/>
                </a:lnTo>
                <a:lnTo>
                  <a:pt x="734152" y="2992"/>
                </a:lnTo>
                <a:lnTo>
                  <a:pt x="804425" y="757"/>
                </a:lnTo>
                <a:lnTo>
                  <a:pt x="876300" y="0"/>
                </a:lnTo>
                <a:lnTo>
                  <a:pt x="948174" y="757"/>
                </a:lnTo>
                <a:lnTo>
                  <a:pt x="1018447" y="2992"/>
                </a:lnTo>
                <a:lnTo>
                  <a:pt x="1086894" y="6644"/>
                </a:lnTo>
                <a:lnTo>
                  <a:pt x="1153290" y="11655"/>
                </a:lnTo>
                <a:lnTo>
                  <a:pt x="1217408" y="17966"/>
                </a:lnTo>
                <a:lnTo>
                  <a:pt x="1279023" y="25518"/>
                </a:lnTo>
                <a:lnTo>
                  <a:pt x="1337910" y="34252"/>
                </a:lnTo>
                <a:lnTo>
                  <a:pt x="1393844" y="44110"/>
                </a:lnTo>
                <a:lnTo>
                  <a:pt x="1446598" y="55032"/>
                </a:lnTo>
                <a:lnTo>
                  <a:pt x="1495948" y="66960"/>
                </a:lnTo>
                <a:lnTo>
                  <a:pt x="1541668" y="79835"/>
                </a:lnTo>
                <a:lnTo>
                  <a:pt x="1583533" y="93597"/>
                </a:lnTo>
                <a:lnTo>
                  <a:pt x="1621317" y="108189"/>
                </a:lnTo>
                <a:lnTo>
                  <a:pt x="1683740" y="139624"/>
                </a:lnTo>
                <a:lnTo>
                  <a:pt x="1727134" y="173669"/>
                </a:lnTo>
                <a:lnTo>
                  <a:pt x="1749695" y="209853"/>
                </a:lnTo>
                <a:lnTo>
                  <a:pt x="1752600" y="228600"/>
                </a:lnTo>
                <a:lnTo>
                  <a:pt x="1749695" y="247346"/>
                </a:lnTo>
                <a:lnTo>
                  <a:pt x="1727134" y="283530"/>
                </a:lnTo>
                <a:lnTo>
                  <a:pt x="1683740" y="317575"/>
                </a:lnTo>
                <a:lnTo>
                  <a:pt x="1621317" y="349010"/>
                </a:lnTo>
                <a:lnTo>
                  <a:pt x="1583533" y="363602"/>
                </a:lnTo>
                <a:lnTo>
                  <a:pt x="1541668" y="377364"/>
                </a:lnTo>
                <a:lnTo>
                  <a:pt x="1495948" y="390239"/>
                </a:lnTo>
                <a:lnTo>
                  <a:pt x="1446598" y="402167"/>
                </a:lnTo>
                <a:lnTo>
                  <a:pt x="1393844" y="413089"/>
                </a:lnTo>
                <a:lnTo>
                  <a:pt x="1337910" y="422947"/>
                </a:lnTo>
                <a:lnTo>
                  <a:pt x="1279023" y="431681"/>
                </a:lnTo>
                <a:lnTo>
                  <a:pt x="1217408" y="439233"/>
                </a:lnTo>
                <a:lnTo>
                  <a:pt x="1153290" y="445544"/>
                </a:lnTo>
                <a:lnTo>
                  <a:pt x="1086894" y="450555"/>
                </a:lnTo>
                <a:lnTo>
                  <a:pt x="1018447" y="454207"/>
                </a:lnTo>
                <a:lnTo>
                  <a:pt x="948174" y="456442"/>
                </a:lnTo>
                <a:lnTo>
                  <a:pt x="876300" y="457200"/>
                </a:lnTo>
                <a:lnTo>
                  <a:pt x="804425" y="456442"/>
                </a:lnTo>
                <a:lnTo>
                  <a:pt x="734152" y="454207"/>
                </a:lnTo>
                <a:lnTo>
                  <a:pt x="665705" y="450555"/>
                </a:lnTo>
                <a:lnTo>
                  <a:pt x="599309" y="445544"/>
                </a:lnTo>
                <a:lnTo>
                  <a:pt x="535191" y="439233"/>
                </a:lnTo>
                <a:lnTo>
                  <a:pt x="473576" y="431681"/>
                </a:lnTo>
                <a:lnTo>
                  <a:pt x="414689" y="422947"/>
                </a:lnTo>
                <a:lnTo>
                  <a:pt x="358755" y="413089"/>
                </a:lnTo>
                <a:lnTo>
                  <a:pt x="306001" y="402167"/>
                </a:lnTo>
                <a:lnTo>
                  <a:pt x="256651" y="390239"/>
                </a:lnTo>
                <a:lnTo>
                  <a:pt x="210931" y="377364"/>
                </a:lnTo>
                <a:lnTo>
                  <a:pt x="169066" y="363602"/>
                </a:lnTo>
                <a:lnTo>
                  <a:pt x="131282" y="349010"/>
                </a:lnTo>
                <a:lnTo>
                  <a:pt x="68859" y="317575"/>
                </a:lnTo>
                <a:lnTo>
                  <a:pt x="25465" y="283530"/>
                </a:lnTo>
                <a:lnTo>
                  <a:pt x="2904" y="24734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75600" y="2133600"/>
            <a:ext cx="3098800" cy="457200"/>
          </a:xfrm>
          <a:custGeom>
            <a:avLst/>
            <a:gdLst/>
            <a:ahLst/>
            <a:cxnLst/>
            <a:rect l="l" t="t" r="r" b="b"/>
            <a:pathLst>
              <a:path w="2324100" h="457200">
                <a:moveTo>
                  <a:pt x="0" y="228600"/>
                </a:moveTo>
                <a:lnTo>
                  <a:pt x="20169" y="185976"/>
                </a:lnTo>
                <a:lnTo>
                  <a:pt x="54890" y="158977"/>
                </a:lnTo>
                <a:lnTo>
                  <a:pt x="105361" y="133362"/>
                </a:lnTo>
                <a:lnTo>
                  <a:pt x="170492" y="109344"/>
                </a:lnTo>
                <a:lnTo>
                  <a:pt x="208214" y="98002"/>
                </a:lnTo>
                <a:lnTo>
                  <a:pt x="249193" y="87139"/>
                </a:lnTo>
                <a:lnTo>
                  <a:pt x="293292" y="76783"/>
                </a:lnTo>
                <a:lnTo>
                  <a:pt x="340375" y="66960"/>
                </a:lnTo>
                <a:lnTo>
                  <a:pt x="390307" y="57698"/>
                </a:lnTo>
                <a:lnTo>
                  <a:pt x="442949" y="49022"/>
                </a:lnTo>
                <a:lnTo>
                  <a:pt x="498168" y="40961"/>
                </a:lnTo>
                <a:lnTo>
                  <a:pt x="555826" y="33540"/>
                </a:lnTo>
                <a:lnTo>
                  <a:pt x="615787" y="26786"/>
                </a:lnTo>
                <a:lnTo>
                  <a:pt x="677915" y="20727"/>
                </a:lnTo>
                <a:lnTo>
                  <a:pt x="742074" y="15389"/>
                </a:lnTo>
                <a:lnTo>
                  <a:pt x="808127" y="10798"/>
                </a:lnTo>
                <a:lnTo>
                  <a:pt x="875939" y="6982"/>
                </a:lnTo>
                <a:lnTo>
                  <a:pt x="945374" y="3967"/>
                </a:lnTo>
                <a:lnTo>
                  <a:pt x="1016295" y="1781"/>
                </a:lnTo>
                <a:lnTo>
                  <a:pt x="1088565" y="449"/>
                </a:lnTo>
                <a:lnTo>
                  <a:pt x="1162050" y="0"/>
                </a:lnTo>
                <a:lnTo>
                  <a:pt x="1235534" y="449"/>
                </a:lnTo>
                <a:lnTo>
                  <a:pt x="1307804" y="1781"/>
                </a:lnTo>
                <a:lnTo>
                  <a:pt x="1378725" y="3967"/>
                </a:lnTo>
                <a:lnTo>
                  <a:pt x="1448160" y="6982"/>
                </a:lnTo>
                <a:lnTo>
                  <a:pt x="1515972" y="10798"/>
                </a:lnTo>
                <a:lnTo>
                  <a:pt x="1582025" y="15389"/>
                </a:lnTo>
                <a:lnTo>
                  <a:pt x="1646184" y="20727"/>
                </a:lnTo>
                <a:lnTo>
                  <a:pt x="1708312" y="26786"/>
                </a:lnTo>
                <a:lnTo>
                  <a:pt x="1768273" y="33540"/>
                </a:lnTo>
                <a:lnTo>
                  <a:pt x="1825931" y="40961"/>
                </a:lnTo>
                <a:lnTo>
                  <a:pt x="1881150" y="49022"/>
                </a:lnTo>
                <a:lnTo>
                  <a:pt x="1933792" y="57698"/>
                </a:lnTo>
                <a:lnTo>
                  <a:pt x="1983724" y="66960"/>
                </a:lnTo>
                <a:lnTo>
                  <a:pt x="2030807" y="76783"/>
                </a:lnTo>
                <a:lnTo>
                  <a:pt x="2074906" y="87139"/>
                </a:lnTo>
                <a:lnTo>
                  <a:pt x="2115885" y="98002"/>
                </a:lnTo>
                <a:lnTo>
                  <a:pt x="2153607" y="109344"/>
                </a:lnTo>
                <a:lnTo>
                  <a:pt x="2218738" y="133362"/>
                </a:lnTo>
                <a:lnTo>
                  <a:pt x="2269209" y="158977"/>
                </a:lnTo>
                <a:lnTo>
                  <a:pt x="2303930" y="185976"/>
                </a:lnTo>
                <a:lnTo>
                  <a:pt x="2324100" y="228600"/>
                </a:lnTo>
                <a:lnTo>
                  <a:pt x="2321813" y="243055"/>
                </a:lnTo>
                <a:lnTo>
                  <a:pt x="2288606" y="284882"/>
                </a:lnTo>
                <a:lnTo>
                  <a:pt x="2245874" y="311216"/>
                </a:lnTo>
                <a:lnTo>
                  <a:pt x="2187937" y="336059"/>
                </a:lnTo>
                <a:lnTo>
                  <a:pt x="2115885" y="359197"/>
                </a:lnTo>
                <a:lnTo>
                  <a:pt x="2074906" y="370060"/>
                </a:lnTo>
                <a:lnTo>
                  <a:pt x="2030807" y="380416"/>
                </a:lnTo>
                <a:lnTo>
                  <a:pt x="1983724" y="390239"/>
                </a:lnTo>
                <a:lnTo>
                  <a:pt x="1933792" y="399501"/>
                </a:lnTo>
                <a:lnTo>
                  <a:pt x="1881150" y="408177"/>
                </a:lnTo>
                <a:lnTo>
                  <a:pt x="1825931" y="416238"/>
                </a:lnTo>
                <a:lnTo>
                  <a:pt x="1768273" y="423659"/>
                </a:lnTo>
                <a:lnTo>
                  <a:pt x="1708312" y="430413"/>
                </a:lnTo>
                <a:lnTo>
                  <a:pt x="1646184" y="436472"/>
                </a:lnTo>
                <a:lnTo>
                  <a:pt x="1582025" y="441810"/>
                </a:lnTo>
                <a:lnTo>
                  <a:pt x="1515972" y="446401"/>
                </a:lnTo>
                <a:lnTo>
                  <a:pt x="1448160" y="450217"/>
                </a:lnTo>
                <a:lnTo>
                  <a:pt x="1378725" y="453232"/>
                </a:lnTo>
                <a:lnTo>
                  <a:pt x="1307804" y="455418"/>
                </a:lnTo>
                <a:lnTo>
                  <a:pt x="1235534" y="456750"/>
                </a:lnTo>
                <a:lnTo>
                  <a:pt x="1162050" y="457200"/>
                </a:lnTo>
                <a:lnTo>
                  <a:pt x="1088565" y="456750"/>
                </a:lnTo>
                <a:lnTo>
                  <a:pt x="1016295" y="455418"/>
                </a:lnTo>
                <a:lnTo>
                  <a:pt x="945374" y="453232"/>
                </a:lnTo>
                <a:lnTo>
                  <a:pt x="875939" y="450217"/>
                </a:lnTo>
                <a:lnTo>
                  <a:pt x="808127" y="446401"/>
                </a:lnTo>
                <a:lnTo>
                  <a:pt x="742074" y="441810"/>
                </a:lnTo>
                <a:lnTo>
                  <a:pt x="677915" y="436472"/>
                </a:lnTo>
                <a:lnTo>
                  <a:pt x="615787" y="430413"/>
                </a:lnTo>
                <a:lnTo>
                  <a:pt x="555826" y="423659"/>
                </a:lnTo>
                <a:lnTo>
                  <a:pt x="498168" y="416238"/>
                </a:lnTo>
                <a:lnTo>
                  <a:pt x="442949" y="408177"/>
                </a:lnTo>
                <a:lnTo>
                  <a:pt x="390307" y="399501"/>
                </a:lnTo>
                <a:lnTo>
                  <a:pt x="340375" y="390239"/>
                </a:lnTo>
                <a:lnTo>
                  <a:pt x="293292" y="380416"/>
                </a:lnTo>
                <a:lnTo>
                  <a:pt x="249193" y="370060"/>
                </a:lnTo>
                <a:lnTo>
                  <a:pt x="208214" y="359197"/>
                </a:lnTo>
                <a:lnTo>
                  <a:pt x="170492" y="347855"/>
                </a:lnTo>
                <a:lnTo>
                  <a:pt x="105361" y="323837"/>
                </a:lnTo>
                <a:lnTo>
                  <a:pt x="54890" y="298222"/>
                </a:lnTo>
                <a:lnTo>
                  <a:pt x="20169" y="271223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4400" y="2971800"/>
            <a:ext cx="2540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0" y="228600"/>
                </a:moveTo>
                <a:lnTo>
                  <a:pt x="25157" y="176188"/>
                </a:lnTo>
                <a:lnTo>
                  <a:pt x="68115" y="143549"/>
                </a:lnTo>
                <a:lnTo>
                  <a:pt x="130048" y="113227"/>
                </a:lnTo>
                <a:lnTo>
                  <a:pt x="167599" y="99062"/>
                </a:lnTo>
                <a:lnTo>
                  <a:pt x="209258" y="85628"/>
                </a:lnTo>
                <a:lnTo>
                  <a:pt x="254814" y="72977"/>
                </a:lnTo>
                <a:lnTo>
                  <a:pt x="304054" y="61159"/>
                </a:lnTo>
                <a:lnTo>
                  <a:pt x="356767" y="50225"/>
                </a:lnTo>
                <a:lnTo>
                  <a:pt x="412740" y="40226"/>
                </a:lnTo>
                <a:lnTo>
                  <a:pt x="471762" y="31213"/>
                </a:lnTo>
                <a:lnTo>
                  <a:pt x="533622" y="23237"/>
                </a:lnTo>
                <a:lnTo>
                  <a:pt x="598107" y="16349"/>
                </a:lnTo>
                <a:lnTo>
                  <a:pt x="665005" y="10599"/>
                </a:lnTo>
                <a:lnTo>
                  <a:pt x="734105" y="6038"/>
                </a:lnTo>
                <a:lnTo>
                  <a:pt x="805196" y="2717"/>
                </a:lnTo>
                <a:lnTo>
                  <a:pt x="878064" y="687"/>
                </a:lnTo>
                <a:lnTo>
                  <a:pt x="952500" y="0"/>
                </a:lnTo>
                <a:lnTo>
                  <a:pt x="1026935" y="687"/>
                </a:lnTo>
                <a:lnTo>
                  <a:pt x="1099803" y="2717"/>
                </a:lnTo>
                <a:lnTo>
                  <a:pt x="1170894" y="6038"/>
                </a:lnTo>
                <a:lnTo>
                  <a:pt x="1239994" y="10599"/>
                </a:lnTo>
                <a:lnTo>
                  <a:pt x="1306892" y="16349"/>
                </a:lnTo>
                <a:lnTo>
                  <a:pt x="1371377" y="23237"/>
                </a:lnTo>
                <a:lnTo>
                  <a:pt x="1433237" y="31213"/>
                </a:lnTo>
                <a:lnTo>
                  <a:pt x="1492259" y="40226"/>
                </a:lnTo>
                <a:lnTo>
                  <a:pt x="1548232" y="50225"/>
                </a:lnTo>
                <a:lnTo>
                  <a:pt x="1600945" y="61159"/>
                </a:lnTo>
                <a:lnTo>
                  <a:pt x="1650185" y="72977"/>
                </a:lnTo>
                <a:lnTo>
                  <a:pt x="1695741" y="85628"/>
                </a:lnTo>
                <a:lnTo>
                  <a:pt x="1737400" y="99062"/>
                </a:lnTo>
                <a:lnTo>
                  <a:pt x="1774951" y="113227"/>
                </a:lnTo>
                <a:lnTo>
                  <a:pt x="1836884" y="143549"/>
                </a:lnTo>
                <a:lnTo>
                  <a:pt x="1879842" y="176188"/>
                </a:lnTo>
                <a:lnTo>
                  <a:pt x="1902134" y="210736"/>
                </a:lnTo>
                <a:lnTo>
                  <a:pt x="1905000" y="228600"/>
                </a:lnTo>
                <a:lnTo>
                  <a:pt x="1902134" y="246463"/>
                </a:lnTo>
                <a:lnTo>
                  <a:pt x="1879842" y="281011"/>
                </a:lnTo>
                <a:lnTo>
                  <a:pt x="1836884" y="313650"/>
                </a:lnTo>
                <a:lnTo>
                  <a:pt x="1774951" y="343972"/>
                </a:lnTo>
                <a:lnTo>
                  <a:pt x="1737400" y="358137"/>
                </a:lnTo>
                <a:lnTo>
                  <a:pt x="1695741" y="371571"/>
                </a:lnTo>
                <a:lnTo>
                  <a:pt x="1650185" y="384222"/>
                </a:lnTo>
                <a:lnTo>
                  <a:pt x="1600945" y="396040"/>
                </a:lnTo>
                <a:lnTo>
                  <a:pt x="1548232" y="406974"/>
                </a:lnTo>
                <a:lnTo>
                  <a:pt x="1492259" y="416973"/>
                </a:lnTo>
                <a:lnTo>
                  <a:pt x="1433237" y="425986"/>
                </a:lnTo>
                <a:lnTo>
                  <a:pt x="1371377" y="433962"/>
                </a:lnTo>
                <a:lnTo>
                  <a:pt x="1306892" y="440850"/>
                </a:lnTo>
                <a:lnTo>
                  <a:pt x="1239994" y="446600"/>
                </a:lnTo>
                <a:lnTo>
                  <a:pt x="1170894" y="451161"/>
                </a:lnTo>
                <a:lnTo>
                  <a:pt x="1099803" y="454482"/>
                </a:lnTo>
                <a:lnTo>
                  <a:pt x="1026935" y="456512"/>
                </a:lnTo>
                <a:lnTo>
                  <a:pt x="952500" y="457200"/>
                </a:lnTo>
                <a:lnTo>
                  <a:pt x="878064" y="456512"/>
                </a:lnTo>
                <a:lnTo>
                  <a:pt x="805196" y="454482"/>
                </a:lnTo>
                <a:lnTo>
                  <a:pt x="734105" y="451161"/>
                </a:lnTo>
                <a:lnTo>
                  <a:pt x="665005" y="446600"/>
                </a:lnTo>
                <a:lnTo>
                  <a:pt x="598107" y="440850"/>
                </a:lnTo>
                <a:lnTo>
                  <a:pt x="533622" y="433962"/>
                </a:lnTo>
                <a:lnTo>
                  <a:pt x="471762" y="425986"/>
                </a:lnTo>
                <a:lnTo>
                  <a:pt x="412740" y="416973"/>
                </a:lnTo>
                <a:lnTo>
                  <a:pt x="356767" y="406974"/>
                </a:lnTo>
                <a:lnTo>
                  <a:pt x="304054" y="396040"/>
                </a:lnTo>
                <a:lnTo>
                  <a:pt x="254814" y="384222"/>
                </a:lnTo>
                <a:lnTo>
                  <a:pt x="209258" y="371571"/>
                </a:lnTo>
                <a:lnTo>
                  <a:pt x="167599" y="358137"/>
                </a:lnTo>
                <a:lnTo>
                  <a:pt x="130048" y="343972"/>
                </a:lnTo>
                <a:lnTo>
                  <a:pt x="68115" y="313650"/>
                </a:lnTo>
                <a:lnTo>
                  <a:pt x="25157" y="281011"/>
                </a:lnTo>
                <a:lnTo>
                  <a:pt x="2865" y="246463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31200" y="3581400"/>
            <a:ext cx="3251200" cy="762000"/>
          </a:xfrm>
          <a:custGeom>
            <a:avLst/>
            <a:gdLst/>
            <a:ahLst/>
            <a:cxnLst/>
            <a:rect l="l" t="t" r="r" b="b"/>
            <a:pathLst>
              <a:path w="2438400" h="762000">
                <a:moveTo>
                  <a:pt x="0" y="381000"/>
                </a:moveTo>
                <a:lnTo>
                  <a:pt x="7651" y="338072"/>
                </a:lnTo>
                <a:lnTo>
                  <a:pt x="30056" y="296540"/>
                </a:lnTo>
                <a:lnTo>
                  <a:pt x="66391" y="256661"/>
                </a:lnTo>
                <a:lnTo>
                  <a:pt x="115834" y="218691"/>
                </a:lnTo>
                <a:lnTo>
                  <a:pt x="177560" y="182887"/>
                </a:lnTo>
                <a:lnTo>
                  <a:pt x="212772" y="165879"/>
                </a:lnTo>
                <a:lnTo>
                  <a:pt x="250747" y="149508"/>
                </a:lnTo>
                <a:lnTo>
                  <a:pt x="291380" y="133808"/>
                </a:lnTo>
                <a:lnTo>
                  <a:pt x="334570" y="118810"/>
                </a:lnTo>
                <a:lnTo>
                  <a:pt x="380214" y="104547"/>
                </a:lnTo>
                <a:lnTo>
                  <a:pt x="428208" y="91051"/>
                </a:lnTo>
                <a:lnTo>
                  <a:pt x="478449" y="78353"/>
                </a:lnTo>
                <a:lnTo>
                  <a:pt x="530836" y="66487"/>
                </a:lnTo>
                <a:lnTo>
                  <a:pt x="585264" y="55483"/>
                </a:lnTo>
                <a:lnTo>
                  <a:pt x="641630" y="45376"/>
                </a:lnTo>
                <a:lnTo>
                  <a:pt x="699833" y="36195"/>
                </a:lnTo>
                <a:lnTo>
                  <a:pt x="759769" y="27974"/>
                </a:lnTo>
                <a:lnTo>
                  <a:pt x="821335" y="20745"/>
                </a:lnTo>
                <a:lnTo>
                  <a:pt x="884428" y="14540"/>
                </a:lnTo>
                <a:lnTo>
                  <a:pt x="948946" y="9391"/>
                </a:lnTo>
                <a:lnTo>
                  <a:pt x="1014784" y="5331"/>
                </a:lnTo>
                <a:lnTo>
                  <a:pt x="1081841" y="2390"/>
                </a:lnTo>
                <a:lnTo>
                  <a:pt x="1150014" y="603"/>
                </a:lnTo>
                <a:lnTo>
                  <a:pt x="1219200" y="0"/>
                </a:lnTo>
                <a:lnTo>
                  <a:pt x="1288385" y="603"/>
                </a:lnTo>
                <a:lnTo>
                  <a:pt x="1356558" y="2390"/>
                </a:lnTo>
                <a:lnTo>
                  <a:pt x="1423615" y="5331"/>
                </a:lnTo>
                <a:lnTo>
                  <a:pt x="1489453" y="9391"/>
                </a:lnTo>
                <a:lnTo>
                  <a:pt x="1553971" y="14540"/>
                </a:lnTo>
                <a:lnTo>
                  <a:pt x="1617064" y="20745"/>
                </a:lnTo>
                <a:lnTo>
                  <a:pt x="1678630" y="27974"/>
                </a:lnTo>
                <a:lnTo>
                  <a:pt x="1738566" y="36195"/>
                </a:lnTo>
                <a:lnTo>
                  <a:pt x="1796769" y="45376"/>
                </a:lnTo>
                <a:lnTo>
                  <a:pt x="1853135" y="55483"/>
                </a:lnTo>
                <a:lnTo>
                  <a:pt x="1907563" y="66487"/>
                </a:lnTo>
                <a:lnTo>
                  <a:pt x="1959950" y="78353"/>
                </a:lnTo>
                <a:lnTo>
                  <a:pt x="2010191" y="91051"/>
                </a:lnTo>
                <a:lnTo>
                  <a:pt x="2058185" y="104547"/>
                </a:lnTo>
                <a:lnTo>
                  <a:pt x="2103829" y="118810"/>
                </a:lnTo>
                <a:lnTo>
                  <a:pt x="2147019" y="133808"/>
                </a:lnTo>
                <a:lnTo>
                  <a:pt x="2187652" y="149508"/>
                </a:lnTo>
                <a:lnTo>
                  <a:pt x="2225627" y="165879"/>
                </a:lnTo>
                <a:lnTo>
                  <a:pt x="2260839" y="182887"/>
                </a:lnTo>
                <a:lnTo>
                  <a:pt x="2322565" y="218691"/>
                </a:lnTo>
                <a:lnTo>
                  <a:pt x="2372008" y="256661"/>
                </a:lnTo>
                <a:lnTo>
                  <a:pt x="2408343" y="296540"/>
                </a:lnTo>
                <a:lnTo>
                  <a:pt x="2430748" y="338072"/>
                </a:lnTo>
                <a:lnTo>
                  <a:pt x="2438400" y="381000"/>
                </a:lnTo>
                <a:lnTo>
                  <a:pt x="2436470" y="402621"/>
                </a:lnTo>
                <a:lnTo>
                  <a:pt x="2421338" y="444883"/>
                </a:lnTo>
                <a:lnTo>
                  <a:pt x="2391865" y="485621"/>
                </a:lnTo>
                <a:lnTo>
                  <a:pt x="2348873" y="524578"/>
                </a:lnTo>
                <a:lnTo>
                  <a:pt x="2293186" y="561497"/>
                </a:lnTo>
                <a:lnTo>
                  <a:pt x="2225627" y="596120"/>
                </a:lnTo>
                <a:lnTo>
                  <a:pt x="2187652" y="612491"/>
                </a:lnTo>
                <a:lnTo>
                  <a:pt x="2147019" y="628191"/>
                </a:lnTo>
                <a:lnTo>
                  <a:pt x="2103829" y="643189"/>
                </a:lnTo>
                <a:lnTo>
                  <a:pt x="2058185" y="657452"/>
                </a:lnTo>
                <a:lnTo>
                  <a:pt x="2010191" y="670948"/>
                </a:lnTo>
                <a:lnTo>
                  <a:pt x="1959950" y="683646"/>
                </a:lnTo>
                <a:lnTo>
                  <a:pt x="1907563" y="695512"/>
                </a:lnTo>
                <a:lnTo>
                  <a:pt x="1853135" y="706516"/>
                </a:lnTo>
                <a:lnTo>
                  <a:pt x="1796769" y="716623"/>
                </a:lnTo>
                <a:lnTo>
                  <a:pt x="1738566" y="725804"/>
                </a:lnTo>
                <a:lnTo>
                  <a:pt x="1678630" y="734025"/>
                </a:lnTo>
                <a:lnTo>
                  <a:pt x="1617064" y="741254"/>
                </a:lnTo>
                <a:lnTo>
                  <a:pt x="1553971" y="747459"/>
                </a:lnTo>
                <a:lnTo>
                  <a:pt x="1489453" y="752608"/>
                </a:lnTo>
                <a:lnTo>
                  <a:pt x="1423615" y="756668"/>
                </a:lnTo>
                <a:lnTo>
                  <a:pt x="1356558" y="759609"/>
                </a:lnTo>
                <a:lnTo>
                  <a:pt x="1288385" y="761396"/>
                </a:lnTo>
                <a:lnTo>
                  <a:pt x="1219200" y="762000"/>
                </a:lnTo>
                <a:lnTo>
                  <a:pt x="1150014" y="761396"/>
                </a:lnTo>
                <a:lnTo>
                  <a:pt x="1081841" y="759609"/>
                </a:lnTo>
                <a:lnTo>
                  <a:pt x="1014784" y="756668"/>
                </a:lnTo>
                <a:lnTo>
                  <a:pt x="948946" y="752608"/>
                </a:lnTo>
                <a:lnTo>
                  <a:pt x="884428" y="747459"/>
                </a:lnTo>
                <a:lnTo>
                  <a:pt x="821335" y="741254"/>
                </a:lnTo>
                <a:lnTo>
                  <a:pt x="759769" y="734025"/>
                </a:lnTo>
                <a:lnTo>
                  <a:pt x="699833" y="725804"/>
                </a:lnTo>
                <a:lnTo>
                  <a:pt x="641630" y="716623"/>
                </a:lnTo>
                <a:lnTo>
                  <a:pt x="585264" y="706516"/>
                </a:lnTo>
                <a:lnTo>
                  <a:pt x="530836" y="695512"/>
                </a:lnTo>
                <a:lnTo>
                  <a:pt x="478449" y="683646"/>
                </a:lnTo>
                <a:lnTo>
                  <a:pt x="428208" y="670948"/>
                </a:lnTo>
                <a:lnTo>
                  <a:pt x="380214" y="657452"/>
                </a:lnTo>
                <a:lnTo>
                  <a:pt x="334570" y="643189"/>
                </a:lnTo>
                <a:lnTo>
                  <a:pt x="291380" y="628191"/>
                </a:lnTo>
                <a:lnTo>
                  <a:pt x="250747" y="612491"/>
                </a:lnTo>
                <a:lnTo>
                  <a:pt x="212772" y="596120"/>
                </a:lnTo>
                <a:lnTo>
                  <a:pt x="177560" y="579112"/>
                </a:lnTo>
                <a:lnTo>
                  <a:pt x="115834" y="543308"/>
                </a:lnTo>
                <a:lnTo>
                  <a:pt x="66391" y="505338"/>
                </a:lnTo>
                <a:lnTo>
                  <a:pt x="30056" y="465459"/>
                </a:lnTo>
                <a:lnTo>
                  <a:pt x="7651" y="423927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7759" y="4953000"/>
            <a:ext cx="3444240" cy="609600"/>
          </a:xfrm>
          <a:custGeom>
            <a:avLst/>
            <a:gdLst/>
            <a:ahLst/>
            <a:cxnLst/>
            <a:rect l="l" t="t" r="r" b="b"/>
            <a:pathLst>
              <a:path w="2583179" h="609600">
                <a:moveTo>
                  <a:pt x="0" y="304800"/>
                </a:moveTo>
                <a:lnTo>
                  <a:pt x="18073" y="253712"/>
                </a:lnTo>
                <a:lnTo>
                  <a:pt x="49295" y="221129"/>
                </a:lnTo>
                <a:lnTo>
                  <a:pt x="94838" y="189968"/>
                </a:lnTo>
                <a:lnTo>
                  <a:pt x="153830" y="160435"/>
                </a:lnTo>
                <a:lnTo>
                  <a:pt x="225399" y="132736"/>
                </a:lnTo>
                <a:lnTo>
                  <a:pt x="265627" y="119639"/>
                </a:lnTo>
                <a:lnTo>
                  <a:pt x="308673" y="107078"/>
                </a:lnTo>
                <a:lnTo>
                  <a:pt x="354427" y="95078"/>
                </a:lnTo>
                <a:lnTo>
                  <a:pt x="402779" y="83665"/>
                </a:lnTo>
                <a:lnTo>
                  <a:pt x="453622" y="72866"/>
                </a:lnTo>
                <a:lnTo>
                  <a:pt x="506847" y="62705"/>
                </a:lnTo>
                <a:lnTo>
                  <a:pt x="562343" y="53210"/>
                </a:lnTo>
                <a:lnTo>
                  <a:pt x="620003" y="44404"/>
                </a:lnTo>
                <a:lnTo>
                  <a:pt x="679716" y="36315"/>
                </a:lnTo>
                <a:lnTo>
                  <a:pt x="741375" y="28969"/>
                </a:lnTo>
                <a:lnTo>
                  <a:pt x="804870" y="22389"/>
                </a:lnTo>
                <a:lnTo>
                  <a:pt x="870092" y="16604"/>
                </a:lnTo>
                <a:lnTo>
                  <a:pt x="936932" y="11638"/>
                </a:lnTo>
                <a:lnTo>
                  <a:pt x="1005282" y="7517"/>
                </a:lnTo>
                <a:lnTo>
                  <a:pt x="1075031" y="4267"/>
                </a:lnTo>
                <a:lnTo>
                  <a:pt x="1146071" y="1913"/>
                </a:lnTo>
                <a:lnTo>
                  <a:pt x="1218294" y="482"/>
                </a:lnTo>
                <a:lnTo>
                  <a:pt x="1291589" y="0"/>
                </a:lnTo>
                <a:lnTo>
                  <a:pt x="1364885" y="482"/>
                </a:lnTo>
                <a:lnTo>
                  <a:pt x="1437108" y="1913"/>
                </a:lnTo>
                <a:lnTo>
                  <a:pt x="1508148" y="4267"/>
                </a:lnTo>
                <a:lnTo>
                  <a:pt x="1577897" y="7517"/>
                </a:lnTo>
                <a:lnTo>
                  <a:pt x="1646247" y="11638"/>
                </a:lnTo>
                <a:lnTo>
                  <a:pt x="1713087" y="16604"/>
                </a:lnTo>
                <a:lnTo>
                  <a:pt x="1778309" y="22389"/>
                </a:lnTo>
                <a:lnTo>
                  <a:pt x="1841804" y="28969"/>
                </a:lnTo>
                <a:lnTo>
                  <a:pt x="1903463" y="36315"/>
                </a:lnTo>
                <a:lnTo>
                  <a:pt x="1963176" y="44404"/>
                </a:lnTo>
                <a:lnTo>
                  <a:pt x="2020836" y="53210"/>
                </a:lnTo>
                <a:lnTo>
                  <a:pt x="2076332" y="62705"/>
                </a:lnTo>
                <a:lnTo>
                  <a:pt x="2129557" y="72866"/>
                </a:lnTo>
                <a:lnTo>
                  <a:pt x="2180400" y="83665"/>
                </a:lnTo>
                <a:lnTo>
                  <a:pt x="2228752" y="95078"/>
                </a:lnTo>
                <a:lnTo>
                  <a:pt x="2274506" y="107078"/>
                </a:lnTo>
                <a:lnTo>
                  <a:pt x="2317552" y="119639"/>
                </a:lnTo>
                <a:lnTo>
                  <a:pt x="2357780" y="132736"/>
                </a:lnTo>
                <a:lnTo>
                  <a:pt x="2395082" y="146344"/>
                </a:lnTo>
                <a:lnTo>
                  <a:pt x="2460472" y="174985"/>
                </a:lnTo>
                <a:lnTo>
                  <a:pt x="2512848" y="205358"/>
                </a:lnTo>
                <a:lnTo>
                  <a:pt x="2551340" y="237256"/>
                </a:lnTo>
                <a:lnTo>
                  <a:pt x="2575074" y="270471"/>
                </a:lnTo>
                <a:lnTo>
                  <a:pt x="2583179" y="304800"/>
                </a:lnTo>
                <a:lnTo>
                  <a:pt x="2581135" y="322090"/>
                </a:lnTo>
                <a:lnTo>
                  <a:pt x="2551340" y="372343"/>
                </a:lnTo>
                <a:lnTo>
                  <a:pt x="2512848" y="404241"/>
                </a:lnTo>
                <a:lnTo>
                  <a:pt x="2460472" y="434614"/>
                </a:lnTo>
                <a:lnTo>
                  <a:pt x="2395082" y="463255"/>
                </a:lnTo>
                <a:lnTo>
                  <a:pt x="2357780" y="476863"/>
                </a:lnTo>
                <a:lnTo>
                  <a:pt x="2317552" y="489960"/>
                </a:lnTo>
                <a:lnTo>
                  <a:pt x="2274506" y="502521"/>
                </a:lnTo>
                <a:lnTo>
                  <a:pt x="2228752" y="514521"/>
                </a:lnTo>
                <a:lnTo>
                  <a:pt x="2180400" y="525934"/>
                </a:lnTo>
                <a:lnTo>
                  <a:pt x="2129557" y="536733"/>
                </a:lnTo>
                <a:lnTo>
                  <a:pt x="2076332" y="546894"/>
                </a:lnTo>
                <a:lnTo>
                  <a:pt x="2020836" y="556389"/>
                </a:lnTo>
                <a:lnTo>
                  <a:pt x="1963176" y="565195"/>
                </a:lnTo>
                <a:lnTo>
                  <a:pt x="1903463" y="573284"/>
                </a:lnTo>
                <a:lnTo>
                  <a:pt x="1841804" y="580630"/>
                </a:lnTo>
                <a:lnTo>
                  <a:pt x="1778309" y="587210"/>
                </a:lnTo>
                <a:lnTo>
                  <a:pt x="1713087" y="592995"/>
                </a:lnTo>
                <a:lnTo>
                  <a:pt x="1646247" y="597961"/>
                </a:lnTo>
                <a:lnTo>
                  <a:pt x="1577897" y="602082"/>
                </a:lnTo>
                <a:lnTo>
                  <a:pt x="1508148" y="605332"/>
                </a:lnTo>
                <a:lnTo>
                  <a:pt x="1437108" y="607686"/>
                </a:lnTo>
                <a:lnTo>
                  <a:pt x="1364885" y="609117"/>
                </a:lnTo>
                <a:lnTo>
                  <a:pt x="1291589" y="609600"/>
                </a:lnTo>
                <a:lnTo>
                  <a:pt x="1218294" y="609117"/>
                </a:lnTo>
                <a:lnTo>
                  <a:pt x="1146071" y="607686"/>
                </a:lnTo>
                <a:lnTo>
                  <a:pt x="1075031" y="605332"/>
                </a:lnTo>
                <a:lnTo>
                  <a:pt x="1005282" y="602082"/>
                </a:lnTo>
                <a:lnTo>
                  <a:pt x="936932" y="597961"/>
                </a:lnTo>
                <a:lnTo>
                  <a:pt x="870092" y="592995"/>
                </a:lnTo>
                <a:lnTo>
                  <a:pt x="804870" y="587210"/>
                </a:lnTo>
                <a:lnTo>
                  <a:pt x="741375" y="580630"/>
                </a:lnTo>
                <a:lnTo>
                  <a:pt x="679716" y="573284"/>
                </a:lnTo>
                <a:lnTo>
                  <a:pt x="620003" y="565195"/>
                </a:lnTo>
                <a:lnTo>
                  <a:pt x="562343" y="556389"/>
                </a:lnTo>
                <a:lnTo>
                  <a:pt x="506847" y="546894"/>
                </a:lnTo>
                <a:lnTo>
                  <a:pt x="453622" y="536733"/>
                </a:lnTo>
                <a:lnTo>
                  <a:pt x="402779" y="525934"/>
                </a:lnTo>
                <a:lnTo>
                  <a:pt x="354427" y="514521"/>
                </a:lnTo>
                <a:lnTo>
                  <a:pt x="308673" y="502521"/>
                </a:lnTo>
                <a:lnTo>
                  <a:pt x="265627" y="489960"/>
                </a:lnTo>
                <a:lnTo>
                  <a:pt x="225399" y="476863"/>
                </a:lnTo>
                <a:lnTo>
                  <a:pt x="188097" y="463255"/>
                </a:lnTo>
                <a:lnTo>
                  <a:pt x="122707" y="434614"/>
                </a:lnTo>
                <a:lnTo>
                  <a:pt x="70331" y="404241"/>
                </a:lnTo>
                <a:lnTo>
                  <a:pt x="31839" y="372343"/>
                </a:lnTo>
                <a:lnTo>
                  <a:pt x="8105" y="339128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0" y="5562600"/>
            <a:ext cx="3657600" cy="838200"/>
          </a:xfrm>
          <a:custGeom>
            <a:avLst/>
            <a:gdLst/>
            <a:ahLst/>
            <a:cxnLst/>
            <a:rect l="l" t="t" r="r" b="b"/>
            <a:pathLst>
              <a:path w="2743200" h="838200">
                <a:moveTo>
                  <a:pt x="0" y="419100"/>
                </a:moveTo>
                <a:lnTo>
                  <a:pt x="7080" y="376250"/>
                </a:lnTo>
                <a:lnTo>
                  <a:pt x="27864" y="334638"/>
                </a:lnTo>
                <a:lnTo>
                  <a:pt x="61660" y="294474"/>
                </a:lnTo>
                <a:lnTo>
                  <a:pt x="107781" y="255969"/>
                </a:lnTo>
                <a:lnTo>
                  <a:pt x="165536" y="219334"/>
                </a:lnTo>
                <a:lnTo>
                  <a:pt x="234236" y="184779"/>
                </a:lnTo>
                <a:lnTo>
                  <a:pt x="272476" y="168347"/>
                </a:lnTo>
                <a:lnTo>
                  <a:pt x="313193" y="152515"/>
                </a:lnTo>
                <a:lnTo>
                  <a:pt x="356302" y="137308"/>
                </a:lnTo>
                <a:lnTo>
                  <a:pt x="401716" y="122753"/>
                </a:lnTo>
                <a:lnTo>
                  <a:pt x="449350" y="108876"/>
                </a:lnTo>
                <a:lnTo>
                  <a:pt x="499117" y="95703"/>
                </a:lnTo>
                <a:lnTo>
                  <a:pt x="550932" y="83261"/>
                </a:lnTo>
                <a:lnTo>
                  <a:pt x="604707" y="71577"/>
                </a:lnTo>
                <a:lnTo>
                  <a:pt x="660357" y="60675"/>
                </a:lnTo>
                <a:lnTo>
                  <a:pt x="717795" y="50584"/>
                </a:lnTo>
                <a:lnTo>
                  <a:pt x="776936" y="41328"/>
                </a:lnTo>
                <a:lnTo>
                  <a:pt x="837693" y="32935"/>
                </a:lnTo>
                <a:lnTo>
                  <a:pt x="899981" y="25431"/>
                </a:lnTo>
                <a:lnTo>
                  <a:pt x="963712" y="18842"/>
                </a:lnTo>
                <a:lnTo>
                  <a:pt x="1028802" y="13194"/>
                </a:lnTo>
                <a:lnTo>
                  <a:pt x="1095162" y="8514"/>
                </a:lnTo>
                <a:lnTo>
                  <a:pt x="1162709" y="4829"/>
                </a:lnTo>
                <a:lnTo>
                  <a:pt x="1231355" y="2163"/>
                </a:lnTo>
                <a:lnTo>
                  <a:pt x="1301014" y="545"/>
                </a:lnTo>
                <a:lnTo>
                  <a:pt x="1371600" y="0"/>
                </a:lnTo>
                <a:lnTo>
                  <a:pt x="1442185" y="545"/>
                </a:lnTo>
                <a:lnTo>
                  <a:pt x="1511844" y="2163"/>
                </a:lnTo>
                <a:lnTo>
                  <a:pt x="1580490" y="4829"/>
                </a:lnTo>
                <a:lnTo>
                  <a:pt x="1648037" y="8514"/>
                </a:lnTo>
                <a:lnTo>
                  <a:pt x="1714397" y="13194"/>
                </a:lnTo>
                <a:lnTo>
                  <a:pt x="1779487" y="18842"/>
                </a:lnTo>
                <a:lnTo>
                  <a:pt x="1843218" y="25431"/>
                </a:lnTo>
                <a:lnTo>
                  <a:pt x="1905506" y="32935"/>
                </a:lnTo>
                <a:lnTo>
                  <a:pt x="1966263" y="41328"/>
                </a:lnTo>
                <a:lnTo>
                  <a:pt x="2025404" y="50584"/>
                </a:lnTo>
                <a:lnTo>
                  <a:pt x="2082842" y="60675"/>
                </a:lnTo>
                <a:lnTo>
                  <a:pt x="2138492" y="71577"/>
                </a:lnTo>
                <a:lnTo>
                  <a:pt x="2192267" y="83261"/>
                </a:lnTo>
                <a:lnTo>
                  <a:pt x="2244082" y="95703"/>
                </a:lnTo>
                <a:lnTo>
                  <a:pt x="2293849" y="108876"/>
                </a:lnTo>
                <a:lnTo>
                  <a:pt x="2341483" y="122753"/>
                </a:lnTo>
                <a:lnTo>
                  <a:pt x="2386897" y="137308"/>
                </a:lnTo>
                <a:lnTo>
                  <a:pt x="2430006" y="152515"/>
                </a:lnTo>
                <a:lnTo>
                  <a:pt x="2470723" y="168347"/>
                </a:lnTo>
                <a:lnTo>
                  <a:pt x="2508963" y="184779"/>
                </a:lnTo>
                <a:lnTo>
                  <a:pt x="2544638" y="201783"/>
                </a:lnTo>
                <a:lnTo>
                  <a:pt x="2607952" y="237405"/>
                </a:lnTo>
                <a:lnTo>
                  <a:pt x="2659976" y="275001"/>
                </a:lnTo>
                <a:lnTo>
                  <a:pt x="2700020" y="314362"/>
                </a:lnTo>
                <a:lnTo>
                  <a:pt x="2727397" y="355276"/>
                </a:lnTo>
                <a:lnTo>
                  <a:pt x="2741415" y="397533"/>
                </a:lnTo>
                <a:lnTo>
                  <a:pt x="2743200" y="419100"/>
                </a:lnTo>
                <a:lnTo>
                  <a:pt x="2741415" y="440666"/>
                </a:lnTo>
                <a:lnTo>
                  <a:pt x="2727397" y="482923"/>
                </a:lnTo>
                <a:lnTo>
                  <a:pt x="2700020" y="523837"/>
                </a:lnTo>
                <a:lnTo>
                  <a:pt x="2659976" y="563198"/>
                </a:lnTo>
                <a:lnTo>
                  <a:pt x="2607952" y="600794"/>
                </a:lnTo>
                <a:lnTo>
                  <a:pt x="2544638" y="636416"/>
                </a:lnTo>
                <a:lnTo>
                  <a:pt x="2508963" y="653420"/>
                </a:lnTo>
                <a:lnTo>
                  <a:pt x="2470723" y="669852"/>
                </a:lnTo>
                <a:lnTo>
                  <a:pt x="2430006" y="685684"/>
                </a:lnTo>
                <a:lnTo>
                  <a:pt x="2386897" y="700891"/>
                </a:lnTo>
                <a:lnTo>
                  <a:pt x="2341483" y="715446"/>
                </a:lnTo>
                <a:lnTo>
                  <a:pt x="2293849" y="729323"/>
                </a:lnTo>
                <a:lnTo>
                  <a:pt x="2244082" y="742496"/>
                </a:lnTo>
                <a:lnTo>
                  <a:pt x="2192267" y="754938"/>
                </a:lnTo>
                <a:lnTo>
                  <a:pt x="2138492" y="766622"/>
                </a:lnTo>
                <a:lnTo>
                  <a:pt x="2082842" y="777524"/>
                </a:lnTo>
                <a:lnTo>
                  <a:pt x="2025404" y="787615"/>
                </a:lnTo>
                <a:lnTo>
                  <a:pt x="1966263" y="796871"/>
                </a:lnTo>
                <a:lnTo>
                  <a:pt x="1905506" y="805264"/>
                </a:lnTo>
                <a:lnTo>
                  <a:pt x="1843218" y="812768"/>
                </a:lnTo>
                <a:lnTo>
                  <a:pt x="1779487" y="819357"/>
                </a:lnTo>
                <a:lnTo>
                  <a:pt x="1714397" y="825005"/>
                </a:lnTo>
                <a:lnTo>
                  <a:pt x="1648037" y="829685"/>
                </a:lnTo>
                <a:lnTo>
                  <a:pt x="1580490" y="833370"/>
                </a:lnTo>
                <a:lnTo>
                  <a:pt x="1511844" y="836036"/>
                </a:lnTo>
                <a:lnTo>
                  <a:pt x="1442185" y="837654"/>
                </a:lnTo>
                <a:lnTo>
                  <a:pt x="1371600" y="838200"/>
                </a:lnTo>
                <a:lnTo>
                  <a:pt x="1301014" y="837654"/>
                </a:lnTo>
                <a:lnTo>
                  <a:pt x="1231355" y="836036"/>
                </a:lnTo>
                <a:lnTo>
                  <a:pt x="1162709" y="833370"/>
                </a:lnTo>
                <a:lnTo>
                  <a:pt x="1095162" y="829685"/>
                </a:lnTo>
                <a:lnTo>
                  <a:pt x="1028802" y="825005"/>
                </a:lnTo>
                <a:lnTo>
                  <a:pt x="963712" y="819357"/>
                </a:lnTo>
                <a:lnTo>
                  <a:pt x="899981" y="812768"/>
                </a:lnTo>
                <a:lnTo>
                  <a:pt x="837693" y="805264"/>
                </a:lnTo>
                <a:lnTo>
                  <a:pt x="776936" y="796871"/>
                </a:lnTo>
                <a:lnTo>
                  <a:pt x="717795" y="787615"/>
                </a:lnTo>
                <a:lnTo>
                  <a:pt x="660357" y="777524"/>
                </a:lnTo>
                <a:lnTo>
                  <a:pt x="604707" y="766622"/>
                </a:lnTo>
                <a:lnTo>
                  <a:pt x="550932" y="754938"/>
                </a:lnTo>
                <a:lnTo>
                  <a:pt x="499117" y="742496"/>
                </a:lnTo>
                <a:lnTo>
                  <a:pt x="449350" y="729323"/>
                </a:lnTo>
                <a:lnTo>
                  <a:pt x="401716" y="715446"/>
                </a:lnTo>
                <a:lnTo>
                  <a:pt x="356302" y="700891"/>
                </a:lnTo>
                <a:lnTo>
                  <a:pt x="313193" y="685684"/>
                </a:lnTo>
                <a:lnTo>
                  <a:pt x="272476" y="669852"/>
                </a:lnTo>
                <a:lnTo>
                  <a:pt x="234236" y="653420"/>
                </a:lnTo>
                <a:lnTo>
                  <a:pt x="198561" y="636416"/>
                </a:lnTo>
                <a:lnTo>
                  <a:pt x="135247" y="600794"/>
                </a:lnTo>
                <a:lnTo>
                  <a:pt x="83223" y="563198"/>
                </a:lnTo>
                <a:lnTo>
                  <a:pt x="43179" y="523837"/>
                </a:lnTo>
                <a:lnTo>
                  <a:pt x="15802" y="482923"/>
                </a:lnTo>
                <a:lnTo>
                  <a:pt x="1784" y="440666"/>
                </a:lnTo>
                <a:lnTo>
                  <a:pt x="0" y="4191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" y="5410200"/>
            <a:ext cx="2946400" cy="762000"/>
          </a:xfrm>
          <a:custGeom>
            <a:avLst/>
            <a:gdLst/>
            <a:ahLst/>
            <a:cxnLst/>
            <a:rect l="l" t="t" r="r" b="b"/>
            <a:pathLst>
              <a:path w="2209800" h="762000">
                <a:moveTo>
                  <a:pt x="0" y="381000"/>
                </a:moveTo>
                <a:lnTo>
                  <a:pt x="8608" y="333204"/>
                </a:lnTo>
                <a:lnTo>
                  <a:pt x="33744" y="287181"/>
                </a:lnTo>
                <a:lnTo>
                  <a:pt x="74371" y="243288"/>
                </a:lnTo>
                <a:lnTo>
                  <a:pt x="129455" y="201881"/>
                </a:lnTo>
                <a:lnTo>
                  <a:pt x="162095" y="182222"/>
                </a:lnTo>
                <a:lnTo>
                  <a:pt x="197960" y="163318"/>
                </a:lnTo>
                <a:lnTo>
                  <a:pt x="236922" y="145214"/>
                </a:lnTo>
                <a:lnTo>
                  <a:pt x="278850" y="127955"/>
                </a:lnTo>
                <a:lnTo>
                  <a:pt x="323616" y="111585"/>
                </a:lnTo>
                <a:lnTo>
                  <a:pt x="371090" y="96149"/>
                </a:lnTo>
                <a:lnTo>
                  <a:pt x="421143" y="81691"/>
                </a:lnTo>
                <a:lnTo>
                  <a:pt x="473645" y="68257"/>
                </a:lnTo>
                <a:lnTo>
                  <a:pt x="528467" y="55890"/>
                </a:lnTo>
                <a:lnTo>
                  <a:pt x="585479" y="44636"/>
                </a:lnTo>
                <a:lnTo>
                  <a:pt x="644552" y="34539"/>
                </a:lnTo>
                <a:lnTo>
                  <a:pt x="705557" y="25643"/>
                </a:lnTo>
                <a:lnTo>
                  <a:pt x="768364" y="17993"/>
                </a:lnTo>
                <a:lnTo>
                  <a:pt x="832843" y="11634"/>
                </a:lnTo>
                <a:lnTo>
                  <a:pt x="898866" y="6611"/>
                </a:lnTo>
                <a:lnTo>
                  <a:pt x="966303" y="2968"/>
                </a:lnTo>
                <a:lnTo>
                  <a:pt x="1035024" y="749"/>
                </a:lnTo>
                <a:lnTo>
                  <a:pt x="1104900" y="0"/>
                </a:lnTo>
                <a:lnTo>
                  <a:pt x="1174777" y="749"/>
                </a:lnTo>
                <a:lnTo>
                  <a:pt x="1243499" y="2968"/>
                </a:lnTo>
                <a:lnTo>
                  <a:pt x="1310936" y="6611"/>
                </a:lnTo>
                <a:lnTo>
                  <a:pt x="1376960" y="11634"/>
                </a:lnTo>
                <a:lnTo>
                  <a:pt x="1441440" y="17993"/>
                </a:lnTo>
                <a:lnTo>
                  <a:pt x="1504247" y="25643"/>
                </a:lnTo>
                <a:lnTo>
                  <a:pt x="1565252" y="34539"/>
                </a:lnTo>
                <a:lnTo>
                  <a:pt x="1624325" y="44636"/>
                </a:lnTo>
                <a:lnTo>
                  <a:pt x="1681338" y="55890"/>
                </a:lnTo>
                <a:lnTo>
                  <a:pt x="1736159" y="68257"/>
                </a:lnTo>
                <a:lnTo>
                  <a:pt x="1788661" y="81691"/>
                </a:lnTo>
                <a:lnTo>
                  <a:pt x="1838714" y="96149"/>
                </a:lnTo>
                <a:lnTo>
                  <a:pt x="1886188" y="111585"/>
                </a:lnTo>
                <a:lnTo>
                  <a:pt x="1930953" y="127955"/>
                </a:lnTo>
                <a:lnTo>
                  <a:pt x="1972881" y="145214"/>
                </a:lnTo>
                <a:lnTo>
                  <a:pt x="2011843" y="163318"/>
                </a:lnTo>
                <a:lnTo>
                  <a:pt x="2047707" y="182222"/>
                </a:lnTo>
                <a:lnTo>
                  <a:pt x="2080346" y="201881"/>
                </a:lnTo>
                <a:lnTo>
                  <a:pt x="2135429" y="243288"/>
                </a:lnTo>
                <a:lnTo>
                  <a:pt x="2176056" y="287181"/>
                </a:lnTo>
                <a:lnTo>
                  <a:pt x="2201191" y="333204"/>
                </a:lnTo>
                <a:lnTo>
                  <a:pt x="2209800" y="381000"/>
                </a:lnTo>
                <a:lnTo>
                  <a:pt x="2207626" y="405095"/>
                </a:lnTo>
                <a:lnTo>
                  <a:pt x="2190625" y="452047"/>
                </a:lnTo>
                <a:lnTo>
                  <a:pt x="2157614" y="497048"/>
                </a:lnTo>
                <a:lnTo>
                  <a:pt x="2109630" y="539742"/>
                </a:lnTo>
                <a:lnTo>
                  <a:pt x="2047707" y="579771"/>
                </a:lnTo>
                <a:lnTo>
                  <a:pt x="2011843" y="598676"/>
                </a:lnTo>
                <a:lnTo>
                  <a:pt x="1972881" y="616780"/>
                </a:lnTo>
                <a:lnTo>
                  <a:pt x="1930953" y="634039"/>
                </a:lnTo>
                <a:lnTo>
                  <a:pt x="1886188" y="650409"/>
                </a:lnTo>
                <a:lnTo>
                  <a:pt x="1838714" y="665846"/>
                </a:lnTo>
                <a:lnTo>
                  <a:pt x="1788661" y="680304"/>
                </a:lnTo>
                <a:lnTo>
                  <a:pt x="1736159" y="693739"/>
                </a:lnTo>
                <a:lnTo>
                  <a:pt x="1681338" y="706106"/>
                </a:lnTo>
                <a:lnTo>
                  <a:pt x="1624325" y="717361"/>
                </a:lnTo>
                <a:lnTo>
                  <a:pt x="1565252" y="727458"/>
                </a:lnTo>
                <a:lnTo>
                  <a:pt x="1504247" y="736355"/>
                </a:lnTo>
                <a:lnTo>
                  <a:pt x="1441440" y="744005"/>
                </a:lnTo>
                <a:lnTo>
                  <a:pt x="1376960" y="750364"/>
                </a:lnTo>
                <a:lnTo>
                  <a:pt x="1310936" y="755387"/>
                </a:lnTo>
                <a:lnTo>
                  <a:pt x="1243499" y="759031"/>
                </a:lnTo>
                <a:lnTo>
                  <a:pt x="1174777" y="761250"/>
                </a:lnTo>
                <a:lnTo>
                  <a:pt x="1104900" y="762000"/>
                </a:lnTo>
                <a:lnTo>
                  <a:pt x="1035024" y="761250"/>
                </a:lnTo>
                <a:lnTo>
                  <a:pt x="966303" y="759031"/>
                </a:lnTo>
                <a:lnTo>
                  <a:pt x="898866" y="755387"/>
                </a:lnTo>
                <a:lnTo>
                  <a:pt x="832843" y="750364"/>
                </a:lnTo>
                <a:lnTo>
                  <a:pt x="768364" y="744005"/>
                </a:lnTo>
                <a:lnTo>
                  <a:pt x="705557" y="736355"/>
                </a:lnTo>
                <a:lnTo>
                  <a:pt x="644552" y="727458"/>
                </a:lnTo>
                <a:lnTo>
                  <a:pt x="585479" y="717361"/>
                </a:lnTo>
                <a:lnTo>
                  <a:pt x="528467" y="706106"/>
                </a:lnTo>
                <a:lnTo>
                  <a:pt x="473645" y="693739"/>
                </a:lnTo>
                <a:lnTo>
                  <a:pt x="421143" y="680304"/>
                </a:lnTo>
                <a:lnTo>
                  <a:pt x="371090" y="665846"/>
                </a:lnTo>
                <a:lnTo>
                  <a:pt x="323616" y="650409"/>
                </a:lnTo>
                <a:lnTo>
                  <a:pt x="278850" y="634039"/>
                </a:lnTo>
                <a:lnTo>
                  <a:pt x="236922" y="616780"/>
                </a:lnTo>
                <a:lnTo>
                  <a:pt x="197960" y="598676"/>
                </a:lnTo>
                <a:lnTo>
                  <a:pt x="162095" y="579771"/>
                </a:lnTo>
                <a:lnTo>
                  <a:pt x="129455" y="560112"/>
                </a:lnTo>
                <a:lnTo>
                  <a:pt x="74371" y="518706"/>
                </a:lnTo>
                <a:lnTo>
                  <a:pt x="33744" y="474814"/>
                </a:lnTo>
                <a:lnTo>
                  <a:pt x="8608" y="428792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858" y="2514600"/>
            <a:ext cx="2667847" cy="457200"/>
          </a:xfrm>
          <a:custGeom>
            <a:avLst/>
            <a:gdLst/>
            <a:ahLst/>
            <a:cxnLst/>
            <a:rect l="l" t="t" r="r" b="b"/>
            <a:pathLst>
              <a:path w="2000885" h="457200">
                <a:moveTo>
                  <a:pt x="0" y="228600"/>
                </a:moveTo>
                <a:lnTo>
                  <a:pt x="24113" y="178488"/>
                </a:lnTo>
                <a:lnTo>
                  <a:pt x="65369" y="147149"/>
                </a:lnTo>
                <a:lnTo>
                  <a:pt x="124965" y="117879"/>
                </a:lnTo>
                <a:lnTo>
                  <a:pt x="161156" y="104131"/>
                </a:lnTo>
                <a:lnTo>
                  <a:pt x="201352" y="91032"/>
                </a:lnTo>
                <a:lnTo>
                  <a:pt x="245360" y="78627"/>
                </a:lnTo>
                <a:lnTo>
                  <a:pt x="292985" y="66960"/>
                </a:lnTo>
                <a:lnTo>
                  <a:pt x="344035" y="56076"/>
                </a:lnTo>
                <a:lnTo>
                  <a:pt x="398316" y="46019"/>
                </a:lnTo>
                <a:lnTo>
                  <a:pt x="455634" y="36832"/>
                </a:lnTo>
                <a:lnTo>
                  <a:pt x="515797" y="28561"/>
                </a:lnTo>
                <a:lnTo>
                  <a:pt x="578611" y="21248"/>
                </a:lnTo>
                <a:lnTo>
                  <a:pt x="643881" y="14940"/>
                </a:lnTo>
                <a:lnTo>
                  <a:pt x="711416" y="9679"/>
                </a:lnTo>
                <a:lnTo>
                  <a:pt x="781022" y="5511"/>
                </a:lnTo>
                <a:lnTo>
                  <a:pt x="852504" y="2478"/>
                </a:lnTo>
                <a:lnTo>
                  <a:pt x="925671" y="627"/>
                </a:lnTo>
                <a:lnTo>
                  <a:pt x="1000328" y="0"/>
                </a:lnTo>
                <a:lnTo>
                  <a:pt x="1074991" y="627"/>
                </a:lnTo>
                <a:lnTo>
                  <a:pt x="1148162" y="2478"/>
                </a:lnTo>
                <a:lnTo>
                  <a:pt x="1219649" y="5511"/>
                </a:lnTo>
                <a:lnTo>
                  <a:pt x="1289258" y="9679"/>
                </a:lnTo>
                <a:lnTo>
                  <a:pt x="1356795" y="14940"/>
                </a:lnTo>
                <a:lnTo>
                  <a:pt x="1422067" y="21248"/>
                </a:lnTo>
                <a:lnTo>
                  <a:pt x="1484881" y="28561"/>
                </a:lnTo>
                <a:lnTo>
                  <a:pt x="1545043" y="36832"/>
                </a:lnTo>
                <a:lnTo>
                  <a:pt x="1602361" y="46019"/>
                </a:lnTo>
                <a:lnTo>
                  <a:pt x="1656641" y="56076"/>
                </a:lnTo>
                <a:lnTo>
                  <a:pt x="1707689" y="66960"/>
                </a:lnTo>
                <a:lnTo>
                  <a:pt x="1755313" y="78627"/>
                </a:lnTo>
                <a:lnTo>
                  <a:pt x="1799318" y="91032"/>
                </a:lnTo>
                <a:lnTo>
                  <a:pt x="1839512" y="104131"/>
                </a:lnTo>
                <a:lnTo>
                  <a:pt x="1875701" y="117879"/>
                </a:lnTo>
                <a:lnTo>
                  <a:pt x="1935293" y="147149"/>
                </a:lnTo>
                <a:lnTo>
                  <a:pt x="1976545" y="178488"/>
                </a:lnTo>
                <a:lnTo>
                  <a:pt x="1997912" y="211541"/>
                </a:lnTo>
                <a:lnTo>
                  <a:pt x="2000656" y="228600"/>
                </a:lnTo>
                <a:lnTo>
                  <a:pt x="1997912" y="245658"/>
                </a:lnTo>
                <a:lnTo>
                  <a:pt x="1976545" y="278711"/>
                </a:lnTo>
                <a:lnTo>
                  <a:pt x="1935293" y="310050"/>
                </a:lnTo>
                <a:lnTo>
                  <a:pt x="1875701" y="339320"/>
                </a:lnTo>
                <a:lnTo>
                  <a:pt x="1839512" y="353068"/>
                </a:lnTo>
                <a:lnTo>
                  <a:pt x="1799318" y="366167"/>
                </a:lnTo>
                <a:lnTo>
                  <a:pt x="1755313" y="378572"/>
                </a:lnTo>
                <a:lnTo>
                  <a:pt x="1707689" y="390239"/>
                </a:lnTo>
                <a:lnTo>
                  <a:pt x="1656641" y="401123"/>
                </a:lnTo>
                <a:lnTo>
                  <a:pt x="1602361" y="411180"/>
                </a:lnTo>
                <a:lnTo>
                  <a:pt x="1545043" y="420367"/>
                </a:lnTo>
                <a:lnTo>
                  <a:pt x="1484881" y="428638"/>
                </a:lnTo>
                <a:lnTo>
                  <a:pt x="1422067" y="435951"/>
                </a:lnTo>
                <a:lnTo>
                  <a:pt x="1356795" y="442259"/>
                </a:lnTo>
                <a:lnTo>
                  <a:pt x="1289258" y="447520"/>
                </a:lnTo>
                <a:lnTo>
                  <a:pt x="1219649" y="451688"/>
                </a:lnTo>
                <a:lnTo>
                  <a:pt x="1148162" y="454721"/>
                </a:lnTo>
                <a:lnTo>
                  <a:pt x="1074991" y="456572"/>
                </a:lnTo>
                <a:lnTo>
                  <a:pt x="1000328" y="457200"/>
                </a:lnTo>
                <a:lnTo>
                  <a:pt x="925671" y="456572"/>
                </a:lnTo>
                <a:lnTo>
                  <a:pt x="852504" y="454721"/>
                </a:lnTo>
                <a:lnTo>
                  <a:pt x="781022" y="451688"/>
                </a:lnTo>
                <a:lnTo>
                  <a:pt x="711416" y="447520"/>
                </a:lnTo>
                <a:lnTo>
                  <a:pt x="643881" y="442259"/>
                </a:lnTo>
                <a:lnTo>
                  <a:pt x="578611" y="435951"/>
                </a:lnTo>
                <a:lnTo>
                  <a:pt x="515797" y="428638"/>
                </a:lnTo>
                <a:lnTo>
                  <a:pt x="455634" y="420367"/>
                </a:lnTo>
                <a:lnTo>
                  <a:pt x="398316" y="411180"/>
                </a:lnTo>
                <a:lnTo>
                  <a:pt x="344035" y="401123"/>
                </a:lnTo>
                <a:lnTo>
                  <a:pt x="292985" y="390239"/>
                </a:lnTo>
                <a:lnTo>
                  <a:pt x="245360" y="378572"/>
                </a:lnTo>
                <a:lnTo>
                  <a:pt x="201352" y="366167"/>
                </a:lnTo>
                <a:lnTo>
                  <a:pt x="161156" y="353068"/>
                </a:lnTo>
                <a:lnTo>
                  <a:pt x="124965" y="339320"/>
                </a:lnTo>
                <a:lnTo>
                  <a:pt x="65369" y="310050"/>
                </a:lnTo>
                <a:lnTo>
                  <a:pt x="24113" y="278711"/>
                </a:lnTo>
                <a:lnTo>
                  <a:pt x="2743" y="245658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400" y="1447800"/>
            <a:ext cx="3048000" cy="685800"/>
          </a:xfrm>
          <a:custGeom>
            <a:avLst/>
            <a:gdLst/>
            <a:ahLst/>
            <a:cxnLst/>
            <a:rect l="l" t="t" r="r" b="b"/>
            <a:pathLst>
              <a:path w="2286000" h="685800">
                <a:moveTo>
                  <a:pt x="0" y="342900"/>
                </a:moveTo>
                <a:lnTo>
                  <a:pt x="8264" y="301458"/>
                </a:lnTo>
                <a:lnTo>
                  <a:pt x="32419" y="261482"/>
                </a:lnTo>
                <a:lnTo>
                  <a:pt x="71508" y="223259"/>
                </a:lnTo>
                <a:lnTo>
                  <a:pt x="124575" y="187077"/>
                </a:lnTo>
                <a:lnTo>
                  <a:pt x="190664" y="153222"/>
                </a:lnTo>
                <a:lnTo>
                  <a:pt x="228292" y="137258"/>
                </a:lnTo>
                <a:lnTo>
                  <a:pt x="268817" y="121982"/>
                </a:lnTo>
                <a:lnTo>
                  <a:pt x="312119" y="107432"/>
                </a:lnTo>
                <a:lnTo>
                  <a:pt x="358079" y="93644"/>
                </a:lnTo>
                <a:lnTo>
                  <a:pt x="406577" y="80652"/>
                </a:lnTo>
                <a:lnTo>
                  <a:pt x="457494" y="68494"/>
                </a:lnTo>
                <a:lnTo>
                  <a:pt x="510709" y="57205"/>
                </a:lnTo>
                <a:lnTo>
                  <a:pt x="566103" y="46820"/>
                </a:lnTo>
                <a:lnTo>
                  <a:pt x="623558" y="37376"/>
                </a:lnTo>
                <a:lnTo>
                  <a:pt x="682953" y="28909"/>
                </a:lnTo>
                <a:lnTo>
                  <a:pt x="744168" y="21455"/>
                </a:lnTo>
                <a:lnTo>
                  <a:pt x="807084" y="15048"/>
                </a:lnTo>
                <a:lnTo>
                  <a:pt x="871582" y="9727"/>
                </a:lnTo>
                <a:lnTo>
                  <a:pt x="937543" y="5525"/>
                </a:lnTo>
                <a:lnTo>
                  <a:pt x="1004845" y="2479"/>
                </a:lnTo>
                <a:lnTo>
                  <a:pt x="1073371" y="625"/>
                </a:lnTo>
                <a:lnTo>
                  <a:pt x="1143000" y="0"/>
                </a:lnTo>
                <a:lnTo>
                  <a:pt x="1212634" y="625"/>
                </a:lnTo>
                <a:lnTo>
                  <a:pt x="1281164" y="2479"/>
                </a:lnTo>
                <a:lnTo>
                  <a:pt x="1348470" y="5525"/>
                </a:lnTo>
                <a:lnTo>
                  <a:pt x="1414433" y="9727"/>
                </a:lnTo>
                <a:lnTo>
                  <a:pt x="1478933" y="15048"/>
                </a:lnTo>
                <a:lnTo>
                  <a:pt x="1541852" y="21455"/>
                </a:lnTo>
                <a:lnTo>
                  <a:pt x="1603068" y="28909"/>
                </a:lnTo>
                <a:lnTo>
                  <a:pt x="1662464" y="37376"/>
                </a:lnTo>
                <a:lnTo>
                  <a:pt x="1719918" y="46820"/>
                </a:lnTo>
                <a:lnTo>
                  <a:pt x="1775313" y="57205"/>
                </a:lnTo>
                <a:lnTo>
                  <a:pt x="1828527" y="68494"/>
                </a:lnTo>
                <a:lnTo>
                  <a:pt x="1879443" y="80652"/>
                </a:lnTo>
                <a:lnTo>
                  <a:pt x="1927939" y="93644"/>
                </a:lnTo>
                <a:lnTo>
                  <a:pt x="1973898" y="107432"/>
                </a:lnTo>
                <a:lnTo>
                  <a:pt x="2017199" y="121982"/>
                </a:lnTo>
                <a:lnTo>
                  <a:pt x="2057722" y="137258"/>
                </a:lnTo>
                <a:lnTo>
                  <a:pt x="2095349" y="153222"/>
                </a:lnTo>
                <a:lnTo>
                  <a:pt x="2129959" y="169841"/>
                </a:lnTo>
                <a:lnTo>
                  <a:pt x="2189653" y="204895"/>
                </a:lnTo>
                <a:lnTo>
                  <a:pt x="2235847" y="242133"/>
                </a:lnTo>
                <a:lnTo>
                  <a:pt x="2267586" y="281268"/>
                </a:lnTo>
                <a:lnTo>
                  <a:pt x="2283914" y="322013"/>
                </a:lnTo>
                <a:lnTo>
                  <a:pt x="2286000" y="342900"/>
                </a:lnTo>
                <a:lnTo>
                  <a:pt x="2283914" y="363786"/>
                </a:lnTo>
                <a:lnTo>
                  <a:pt x="2267586" y="404531"/>
                </a:lnTo>
                <a:lnTo>
                  <a:pt x="2235847" y="443666"/>
                </a:lnTo>
                <a:lnTo>
                  <a:pt x="2189653" y="480904"/>
                </a:lnTo>
                <a:lnTo>
                  <a:pt x="2129959" y="515958"/>
                </a:lnTo>
                <a:lnTo>
                  <a:pt x="2095349" y="532577"/>
                </a:lnTo>
                <a:lnTo>
                  <a:pt x="2057722" y="548541"/>
                </a:lnTo>
                <a:lnTo>
                  <a:pt x="2017199" y="563817"/>
                </a:lnTo>
                <a:lnTo>
                  <a:pt x="1973898" y="578367"/>
                </a:lnTo>
                <a:lnTo>
                  <a:pt x="1927939" y="592155"/>
                </a:lnTo>
                <a:lnTo>
                  <a:pt x="1879443" y="605147"/>
                </a:lnTo>
                <a:lnTo>
                  <a:pt x="1828527" y="617305"/>
                </a:lnTo>
                <a:lnTo>
                  <a:pt x="1775313" y="628594"/>
                </a:lnTo>
                <a:lnTo>
                  <a:pt x="1719918" y="638979"/>
                </a:lnTo>
                <a:lnTo>
                  <a:pt x="1662464" y="648423"/>
                </a:lnTo>
                <a:lnTo>
                  <a:pt x="1603068" y="656890"/>
                </a:lnTo>
                <a:lnTo>
                  <a:pt x="1541852" y="664344"/>
                </a:lnTo>
                <a:lnTo>
                  <a:pt x="1478933" y="670751"/>
                </a:lnTo>
                <a:lnTo>
                  <a:pt x="1414433" y="676072"/>
                </a:lnTo>
                <a:lnTo>
                  <a:pt x="1348470" y="680274"/>
                </a:lnTo>
                <a:lnTo>
                  <a:pt x="1281164" y="683320"/>
                </a:lnTo>
                <a:lnTo>
                  <a:pt x="1212634" y="685174"/>
                </a:lnTo>
                <a:lnTo>
                  <a:pt x="1143000" y="685800"/>
                </a:lnTo>
                <a:lnTo>
                  <a:pt x="1073371" y="685174"/>
                </a:lnTo>
                <a:lnTo>
                  <a:pt x="1004845" y="683320"/>
                </a:lnTo>
                <a:lnTo>
                  <a:pt x="937543" y="680274"/>
                </a:lnTo>
                <a:lnTo>
                  <a:pt x="871582" y="676072"/>
                </a:lnTo>
                <a:lnTo>
                  <a:pt x="807084" y="670751"/>
                </a:lnTo>
                <a:lnTo>
                  <a:pt x="744168" y="664344"/>
                </a:lnTo>
                <a:lnTo>
                  <a:pt x="682953" y="656890"/>
                </a:lnTo>
                <a:lnTo>
                  <a:pt x="623558" y="648423"/>
                </a:lnTo>
                <a:lnTo>
                  <a:pt x="566103" y="638979"/>
                </a:lnTo>
                <a:lnTo>
                  <a:pt x="510709" y="628594"/>
                </a:lnTo>
                <a:lnTo>
                  <a:pt x="457494" y="617305"/>
                </a:lnTo>
                <a:lnTo>
                  <a:pt x="406577" y="605147"/>
                </a:lnTo>
                <a:lnTo>
                  <a:pt x="358079" y="592155"/>
                </a:lnTo>
                <a:lnTo>
                  <a:pt x="312119" y="578367"/>
                </a:lnTo>
                <a:lnTo>
                  <a:pt x="268817" y="563817"/>
                </a:lnTo>
                <a:lnTo>
                  <a:pt x="228292" y="548541"/>
                </a:lnTo>
                <a:lnTo>
                  <a:pt x="190664" y="532577"/>
                </a:lnTo>
                <a:lnTo>
                  <a:pt x="156051" y="515958"/>
                </a:lnTo>
                <a:lnTo>
                  <a:pt x="96354" y="480904"/>
                </a:lnTo>
                <a:lnTo>
                  <a:pt x="50156" y="443666"/>
                </a:lnTo>
                <a:lnTo>
                  <a:pt x="18415" y="404531"/>
                </a:lnTo>
                <a:lnTo>
                  <a:pt x="2085" y="363786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8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200" y="304800"/>
            <a:ext cx="108712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1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16967" y="3577235"/>
            <a:ext cx="4371975" cy="3298825"/>
            <a:chOff x="5457264" y="1798703"/>
            <a:chExt cx="4371975" cy="3298825"/>
          </a:xfrm>
        </p:grpSpPr>
        <p:pic>
          <p:nvPicPr>
            <p:cNvPr id="13" name="Picture 12" descr="C:\Users\user\Desktop\Papillary_muscle_diagram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264" y="1798703"/>
              <a:ext cx="4371975" cy="315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6850296" y="4120422"/>
              <a:ext cx="785812" cy="571500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8290952" y="2130491"/>
              <a:ext cx="428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a</a:t>
              </a:r>
            </a:p>
          </p:txBody>
        </p: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5671577" y="3656078"/>
              <a:ext cx="2857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6255777" y="4084703"/>
              <a:ext cx="2857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c</a:t>
              </a:r>
            </a:p>
          </p:txBody>
        </p:sp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6743139" y="4727641"/>
              <a:ext cx="3571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</a:t>
              </a:r>
            </a:p>
          </p:txBody>
        </p: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8957702" y="3513203"/>
              <a:ext cx="428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7643252" y="2289241"/>
              <a:ext cx="693737" cy="4445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0847" y="-743524"/>
            <a:ext cx="10515600" cy="1736075"/>
          </a:xfrm>
          <a:prstGeom prst="rect">
            <a:avLst/>
          </a:prstGeom>
        </p:spPr>
        <p:txBody>
          <a:bodyPr vert="horz" wrap="square" lIns="0" tIns="1109685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sz="4000" dirty="0"/>
              <a:t>Identify 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8640" y="1054585"/>
            <a:ext cx="5970694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dirty="0">
                <a:latin typeface="+mn-lt"/>
                <a:cs typeface="Arial"/>
              </a:rPr>
              <a:t>A: </a:t>
            </a:r>
            <a:r>
              <a:rPr sz="2800" spc="-5" dirty="0">
                <a:solidFill>
                  <a:srgbClr val="0C779D"/>
                </a:solidFill>
                <a:latin typeface="+mn-lt"/>
                <a:cs typeface="Arial"/>
              </a:rPr>
              <a:t>Superior vena cava.</a:t>
            </a:r>
            <a:r>
              <a:rPr sz="2800" spc="-5" dirty="0">
                <a:solidFill>
                  <a:srgbClr val="FF0000"/>
                </a:solidFill>
                <a:latin typeface="+mn-lt"/>
                <a:cs typeface="Arial"/>
              </a:rPr>
              <a:t>  </a:t>
            </a:r>
            <a:endParaRPr lang="en-US" sz="2800" spc="-5" dirty="0" smtClean="0">
              <a:solidFill>
                <a:srgbClr val="FF0000"/>
              </a:solidFill>
              <a:latin typeface="+mn-lt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 smtClean="0">
                <a:latin typeface="+mn-lt"/>
                <a:cs typeface="Arial"/>
              </a:rPr>
              <a:t>B</a:t>
            </a:r>
            <a:r>
              <a:rPr sz="2800" dirty="0">
                <a:latin typeface="+mn-lt"/>
                <a:cs typeface="Arial"/>
              </a:rPr>
              <a:t>: </a:t>
            </a:r>
            <a:r>
              <a:rPr sz="2800" spc="-5" dirty="0" err="1">
                <a:solidFill>
                  <a:srgbClr val="C00000"/>
                </a:solidFill>
                <a:latin typeface="+mn-lt"/>
                <a:cs typeface="Arial"/>
              </a:rPr>
              <a:t>Musculi</a:t>
            </a:r>
            <a:r>
              <a:rPr sz="2800" spc="-6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spc="-5" dirty="0" err="1" smtClean="0">
                <a:solidFill>
                  <a:srgbClr val="C00000"/>
                </a:solidFill>
                <a:latin typeface="+mn-lt"/>
                <a:cs typeface="Arial"/>
              </a:rPr>
              <a:t>pectinat</a:t>
            </a:r>
            <a:r>
              <a:rPr lang="en-GB" sz="2800" spc="-5" dirty="0" smtClean="0">
                <a:solidFill>
                  <a:srgbClr val="C00000"/>
                </a:solidFill>
                <a:latin typeface="+mn-lt"/>
                <a:cs typeface="Arial"/>
              </a:rPr>
              <a:t>e</a:t>
            </a:r>
            <a:r>
              <a:rPr lang="en-US" sz="2800" spc="-5" dirty="0" smtClean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lang="en-US" sz="2800" spc="-5" dirty="0" smtClean="0">
                <a:solidFill>
                  <a:schemeClr val="tx1"/>
                </a:solidFill>
                <a:latin typeface="+mn-lt"/>
                <a:cs typeface="Arial"/>
              </a:rPr>
              <a:t>of right atrium</a:t>
            </a:r>
            <a:r>
              <a:rPr sz="2800" spc="-5" dirty="0" smtClean="0">
                <a:solidFill>
                  <a:srgbClr val="C00000"/>
                </a:solidFill>
                <a:latin typeface="+mn-lt"/>
                <a:cs typeface="Arial"/>
              </a:rPr>
              <a:t>.  </a:t>
            </a:r>
            <a:endParaRPr lang="en-US" sz="2800" spc="-5" dirty="0" smtClean="0">
              <a:solidFill>
                <a:srgbClr val="C00000"/>
              </a:solidFill>
              <a:latin typeface="+mn-lt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 smtClean="0">
                <a:solidFill>
                  <a:schemeClr val="tx1"/>
                </a:solidFill>
                <a:latin typeface="+mn-lt"/>
                <a:cs typeface="Arial"/>
              </a:rPr>
              <a:t>C</a:t>
            </a:r>
            <a:r>
              <a:rPr sz="2800" dirty="0">
                <a:solidFill>
                  <a:schemeClr val="tx1"/>
                </a:solidFill>
                <a:latin typeface="+mn-lt"/>
                <a:cs typeface="Arial"/>
              </a:rPr>
              <a:t>: </a:t>
            </a:r>
            <a:r>
              <a:rPr sz="2800" spc="-5" dirty="0">
                <a:solidFill>
                  <a:schemeClr val="tx1"/>
                </a:solidFill>
                <a:latin typeface="+mn-lt"/>
                <a:cs typeface="Arial"/>
              </a:rPr>
              <a:t>Fossa</a:t>
            </a:r>
            <a:r>
              <a:rPr sz="2800" spc="-9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+mn-lt"/>
                <a:cs typeface="Arial"/>
              </a:rPr>
              <a:t>ovalis.</a:t>
            </a:r>
            <a:endParaRPr sz="28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12700" marR="499745">
              <a:lnSpc>
                <a:spcPct val="100000"/>
              </a:lnSpc>
            </a:pPr>
            <a:r>
              <a:rPr sz="2800" dirty="0">
                <a:latin typeface="+mn-lt"/>
                <a:cs typeface="Arial"/>
              </a:rPr>
              <a:t>D: </a:t>
            </a:r>
            <a:r>
              <a:rPr sz="2800" dirty="0" smtClean="0">
                <a:solidFill>
                  <a:schemeClr val="tx1"/>
                </a:solidFill>
                <a:latin typeface="+mn-lt"/>
                <a:cs typeface="Arial"/>
              </a:rPr>
              <a:t>Opening of  coronary sinus</a:t>
            </a:r>
            <a:r>
              <a:rPr sz="2800" dirty="0">
                <a:solidFill>
                  <a:schemeClr val="tx1"/>
                </a:solidFill>
                <a:latin typeface="+mn-lt"/>
                <a:cs typeface="Arial"/>
              </a:rPr>
              <a:t>.  </a:t>
            </a:r>
            <a:endParaRPr lang="en-US" sz="2800" dirty="0" smtClean="0">
              <a:solidFill>
                <a:schemeClr val="tx1"/>
              </a:solidFill>
              <a:latin typeface="+mn-lt"/>
              <a:cs typeface="Arial"/>
            </a:endParaRPr>
          </a:p>
          <a:p>
            <a:pPr marL="12700" marR="499745">
              <a:lnSpc>
                <a:spcPct val="100000"/>
              </a:lnSpc>
            </a:pPr>
            <a:r>
              <a:rPr sz="2800" dirty="0" smtClean="0">
                <a:latin typeface="+mn-lt"/>
                <a:cs typeface="Arial"/>
              </a:rPr>
              <a:t>E</a:t>
            </a:r>
            <a:r>
              <a:rPr sz="2800" dirty="0">
                <a:latin typeface="+mn-lt"/>
                <a:cs typeface="Arial"/>
              </a:rPr>
              <a:t>: </a:t>
            </a:r>
            <a:r>
              <a:rPr sz="2800" dirty="0">
                <a:solidFill>
                  <a:schemeClr val="tx1"/>
                </a:solidFill>
                <a:latin typeface="+mn-lt"/>
                <a:cs typeface="Arial"/>
              </a:rPr>
              <a:t>Right</a:t>
            </a:r>
            <a:r>
              <a:rPr sz="2800" spc="-75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+mn-lt"/>
                <a:cs typeface="Arial"/>
              </a:rPr>
              <a:t>ventricle.</a:t>
            </a:r>
            <a:endParaRPr sz="280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1484" y="3949264"/>
            <a:ext cx="6919796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+mn-lt"/>
                <a:cs typeface="Arial" charset="0"/>
              </a:rPr>
              <a:t>a</a:t>
            </a:r>
            <a:r>
              <a:rPr lang="en-US" sz="2800" dirty="0">
                <a:latin typeface="+mn-lt"/>
                <a:cs typeface="Arial" charset="0"/>
              </a:rPr>
              <a:t>. Pulmonary valve. </a:t>
            </a:r>
          </a:p>
          <a:p>
            <a:pPr>
              <a:defRPr/>
            </a:pPr>
            <a:r>
              <a:rPr lang="en-US" sz="2800" dirty="0">
                <a:latin typeface="+mn-lt"/>
                <a:cs typeface="Arial" charset="0"/>
              </a:rPr>
              <a:t>b. Tricuspid valve </a:t>
            </a:r>
            <a:r>
              <a:rPr lang="en-US" sz="2800" dirty="0" smtClean="0">
                <a:latin typeface="+mn-lt"/>
                <a:cs typeface="Arial" charset="0"/>
              </a:rPr>
              <a:t>(</a:t>
            </a:r>
            <a:r>
              <a:rPr lang="en-US" sz="2800" dirty="0">
                <a:latin typeface="+mn-lt"/>
                <a:cs typeface="Arial" charset="0"/>
              </a:rPr>
              <a:t>right atrioventricular valve</a:t>
            </a:r>
            <a:r>
              <a:rPr lang="en-US" sz="2800" dirty="0" smtClean="0">
                <a:latin typeface="+mn-lt"/>
                <a:cs typeface="Arial" charset="0"/>
              </a:rPr>
              <a:t>).</a:t>
            </a:r>
            <a:endParaRPr lang="en-US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2800" dirty="0">
                <a:latin typeface="+mn-lt"/>
                <a:cs typeface="Arial" charset="0"/>
              </a:rPr>
              <a:t>c. </a:t>
            </a:r>
            <a:r>
              <a:rPr lang="en-US" sz="2800" dirty="0" smtClean="0">
                <a:latin typeface="+mn-lt"/>
                <a:cs typeface="Arial" charset="0"/>
              </a:rPr>
              <a:t>Chordae </a:t>
            </a:r>
            <a:r>
              <a:rPr lang="en-US" sz="2800" dirty="0" err="1" smtClean="0">
                <a:latin typeface="+mn-lt"/>
                <a:cs typeface="Arial" charset="0"/>
              </a:rPr>
              <a:t>tendineae</a:t>
            </a:r>
            <a:r>
              <a:rPr lang="en-US" sz="2800" dirty="0">
                <a:latin typeface="+mn-lt"/>
                <a:cs typeface="Arial" charset="0"/>
              </a:rPr>
              <a:t>.</a:t>
            </a:r>
            <a:endParaRPr lang="en-US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2800" dirty="0">
                <a:latin typeface="+mn-lt"/>
                <a:cs typeface="Arial" charset="0"/>
              </a:rPr>
              <a:t>d. 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Papillary muscle</a:t>
            </a:r>
            <a:r>
              <a:rPr lang="en-US" sz="2800" dirty="0">
                <a:latin typeface="+mn-lt"/>
                <a:cs typeface="Arial" charset="0"/>
              </a:rPr>
              <a:t>.</a:t>
            </a:r>
          </a:p>
          <a:p>
            <a:pPr>
              <a:defRPr/>
            </a:pPr>
            <a:r>
              <a:rPr lang="en-US" sz="2800" dirty="0">
                <a:latin typeface="+mn-lt"/>
                <a:cs typeface="Arial" charset="0"/>
              </a:rPr>
              <a:t>e. </a:t>
            </a:r>
            <a:r>
              <a:rPr lang="en-US" sz="2800" dirty="0" smtClean="0">
                <a:latin typeface="+mn-lt"/>
                <a:cs typeface="Arial" charset="0"/>
              </a:rPr>
              <a:t>Moderator band.</a:t>
            </a:r>
            <a:endParaRPr lang="en-US" sz="2800" dirty="0">
              <a:latin typeface="+mn-lt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5438" b="3882"/>
          <a:stretch/>
        </p:blipFill>
        <p:spPr>
          <a:xfrm>
            <a:off x="6604723" y="69418"/>
            <a:ext cx="4708905" cy="34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68DEAC5-4141-4CFF-86BA-4175D5B86C88}" vid="{240C028D-75B1-4A7F-A9EA-0C28CBE645D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OSPE</Template>
  <TotalTime>1378</TotalTime>
  <Words>743</Words>
  <Application>Microsoft Office PowerPoint</Application>
  <PresentationFormat>Widescreen</PresentationFormat>
  <Paragraphs>170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Times New Roman</vt:lpstr>
      <vt:lpstr>Calibri Light</vt:lpstr>
      <vt:lpstr>Arial</vt:lpstr>
      <vt:lpstr>Wingdings</vt:lpstr>
      <vt:lpstr>Courier New</vt:lpstr>
      <vt:lpstr>Calibri</vt:lpstr>
      <vt:lpstr>Arabic Typesetting</vt:lpstr>
      <vt:lpstr>Office Theme</vt:lpstr>
      <vt:lpstr>OSPE CARDIOVASCULAR BLOCK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:</vt:lpstr>
      <vt:lpstr>Identify :</vt:lpstr>
      <vt:lpstr>Identify :</vt:lpstr>
      <vt:lpstr>Identify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OSPE</dc:title>
  <dc:creator>Dr.Ghandour ...</dc:creator>
  <cp:lastModifiedBy>Jawaher AbdulMohsen</cp:lastModifiedBy>
  <cp:revision>98</cp:revision>
  <dcterms:created xsi:type="dcterms:W3CDTF">2016-12-24T18:56:49Z</dcterms:created>
  <dcterms:modified xsi:type="dcterms:W3CDTF">2017-04-09T10:57:44Z</dcterms:modified>
</cp:coreProperties>
</file>