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7" r:id="rId2"/>
    <p:sldId id="268" r:id="rId3"/>
    <p:sldId id="256" r:id="rId4"/>
    <p:sldId id="257" r:id="rId5"/>
    <p:sldId id="258" r:id="rId6"/>
    <p:sldId id="259" r:id="rId7"/>
    <p:sldId id="261" r:id="rId8"/>
    <p:sldId id="262" r:id="rId9"/>
    <p:sldId id="260" r:id="rId10"/>
    <p:sldId id="264" r:id="rId11"/>
    <p:sldId id="263" r:id="rId12"/>
    <p:sldId id="265" r:id="rId13"/>
    <p:sldId id="266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q.faisal.pp@gmail.com" initials="q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0401FE"/>
    <a:srgbClr val="090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82" autoAdjust="0"/>
    <p:restoredTop sz="94660"/>
  </p:normalViewPr>
  <p:slideViewPr>
    <p:cSldViewPr snapToGrid="0">
      <p:cViewPr varScale="1">
        <p:scale>
          <a:sx n="84" d="100"/>
          <a:sy n="84" d="100"/>
        </p:scale>
        <p:origin x="19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17023-BF57-4658-8BBB-9F55391A7B92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684B9-FBC2-45D0-88A4-A4F09ECB4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739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78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4CE-494F-4312-B841-E9642A666B93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491E-BD0B-40A4-931C-D51FB1883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97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4CE-494F-4312-B841-E9642A666B93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491E-BD0B-40A4-931C-D51FB1883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2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4CE-494F-4312-B841-E9642A666B93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491E-BD0B-40A4-931C-D51FB1883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6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4CE-494F-4312-B841-E9642A666B93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491E-BD0B-40A4-931C-D51FB1883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4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4CE-494F-4312-B841-E9642A666B93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491E-BD0B-40A4-931C-D51FB1883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70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4CE-494F-4312-B841-E9642A666B93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491E-BD0B-40A4-931C-D51FB1883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36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4CE-494F-4312-B841-E9642A666B93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491E-BD0B-40A4-931C-D51FB1883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97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4CE-494F-4312-B841-E9642A666B93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491E-BD0B-40A4-931C-D51FB1883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35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4CE-494F-4312-B841-E9642A666B93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491E-BD0B-40A4-931C-D51FB1883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90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4CE-494F-4312-B841-E9642A666B93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491E-BD0B-40A4-931C-D51FB1883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89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4CE-494F-4312-B841-E9642A666B93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491E-BD0B-40A4-931C-D51FB1883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13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F14CE-494F-4312-B841-E9642A666B93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9491E-BD0B-40A4-931C-D51FB1883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38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5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1.jpeg"/><Relationship Id="rId5" Type="http://schemas.openxmlformats.org/officeDocument/2006/relationships/hyperlink" Target="mailto:HistologyTeam436@gmail.com" TargetMode="External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chea-02.jpg"/>
          <p:cNvPicPr>
            <a:picLocks noGrp="1" noChangeAspect="1"/>
          </p:cNvPicPr>
          <p:nvPr isPhoto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06563" y="2389246"/>
            <a:ext cx="70557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8AD8"/>
                </a:solidFill>
                <a:latin typeface="+mj-lt"/>
              </a:rPr>
              <a:t>Practical Histology</a:t>
            </a:r>
          </a:p>
          <a:p>
            <a:pPr algn="ctr"/>
            <a:r>
              <a:rPr lang="en-US" sz="2800" b="1" dirty="0">
                <a:solidFill>
                  <a:srgbClr val="FF8AD8"/>
                </a:solidFill>
                <a:latin typeface="+mj-lt"/>
              </a:rPr>
              <a:t>Cardiovascular block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t="6425" r="55775" b="66127"/>
          <a:stretch/>
        </p:blipFill>
        <p:spPr>
          <a:xfrm>
            <a:off x="3015861" y="299546"/>
            <a:ext cx="2580897" cy="1102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42" y="86604"/>
            <a:ext cx="2059458" cy="190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70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810" y="285161"/>
            <a:ext cx="4905375" cy="595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4312" y="23095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FF2F92"/>
                </a:solidFill>
              </a:rPr>
              <a:t>Muscular Arteries</a:t>
            </a:r>
            <a:br>
              <a:rPr lang="en-US" sz="5400" b="1" dirty="0">
                <a:solidFill>
                  <a:srgbClr val="FF2F92"/>
                </a:solidFill>
              </a:rPr>
            </a:br>
            <a:r>
              <a:rPr lang="en-US" b="1" dirty="0">
                <a:solidFill>
                  <a:srgbClr val="FF2F92"/>
                </a:solidFill>
              </a:rPr>
              <a:t>(Medium-sized Artery)</a:t>
            </a:r>
            <a:br>
              <a:rPr lang="en-US" b="1" dirty="0">
                <a:solidFill>
                  <a:srgbClr val="FF2F92"/>
                </a:solidFill>
              </a:rPr>
            </a:b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44312" y="1423524"/>
            <a:ext cx="6096000" cy="338554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Identify the structure:</a:t>
            </a: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u="sng" dirty="0">
                <a:latin typeface="+mj-lt"/>
              </a:rPr>
              <a:t>Muscular Arteries </a:t>
            </a:r>
            <a:r>
              <a:rPr lang="en-US" sz="1600" b="1" dirty="0">
                <a:latin typeface="+mj-lt"/>
              </a:rPr>
              <a:t>or </a:t>
            </a:r>
            <a:r>
              <a:rPr lang="en-US" sz="1600" b="1" u="sng" dirty="0">
                <a:latin typeface="+mj-lt"/>
              </a:rPr>
              <a:t>Medium-sized Artery</a:t>
            </a:r>
            <a:endParaRPr lang="en-GB" sz="1600" b="1" u="sng" dirty="0">
              <a:latin typeface="+mj-lt"/>
            </a:endParaRPr>
          </a:p>
          <a:p>
            <a:endParaRPr lang="en-GB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Features: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latin typeface="+mj-lt"/>
              </a:rPr>
              <a:t>Prominent </a:t>
            </a:r>
            <a:r>
              <a:rPr lang="en-GB" b="1" u="sng" dirty="0">
                <a:latin typeface="+mj-lt"/>
              </a:rPr>
              <a:t>internal elastic lamina.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latin typeface="+mj-lt"/>
              </a:rPr>
              <a:t>T. Media is rich in </a:t>
            </a:r>
            <a:r>
              <a:rPr lang="en-GB" b="1" u="sng" dirty="0">
                <a:latin typeface="+mj-lt"/>
              </a:rPr>
              <a:t>smooth muscle cells</a:t>
            </a:r>
            <a:r>
              <a:rPr lang="en-GB" b="1" dirty="0">
                <a:latin typeface="+mj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latin typeface="+mj-lt"/>
              </a:rPr>
              <a:t>T. Media is </a:t>
            </a:r>
            <a:r>
              <a:rPr lang="en-GB" b="1" dirty="0">
                <a:solidFill>
                  <a:srgbClr val="FF0000"/>
                </a:solidFill>
                <a:latin typeface="+mj-lt"/>
              </a:rPr>
              <a:t>Thicker</a:t>
            </a:r>
            <a:r>
              <a:rPr lang="en-GB" b="1" dirty="0">
                <a:latin typeface="+mj-lt"/>
              </a:rPr>
              <a:t> than </a:t>
            </a:r>
            <a:r>
              <a:rPr lang="en-GB" b="1" dirty="0" err="1">
                <a:latin typeface="+mj-lt"/>
              </a:rPr>
              <a:t>T.Adventitia</a:t>
            </a:r>
            <a:r>
              <a:rPr lang="en-GB" b="1" dirty="0">
                <a:latin typeface="+mj-lt"/>
              </a:rPr>
              <a:t>.</a:t>
            </a:r>
          </a:p>
          <a:p>
            <a:endParaRPr lang="en-GB" b="1" dirty="0">
              <a:solidFill>
                <a:srgbClr val="595959"/>
              </a:solidFill>
              <a:latin typeface="+mj-lt"/>
            </a:endParaRPr>
          </a:p>
          <a:p>
            <a:r>
              <a:rPr lang="en-GB" b="1" dirty="0">
                <a:solidFill>
                  <a:srgbClr val="2DA3C0"/>
                </a:solidFill>
                <a:latin typeface="+mj-lt"/>
              </a:rPr>
              <a:t>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Examples:</a:t>
            </a:r>
          </a:p>
          <a:p>
            <a:r>
              <a:rPr lang="en-GB" b="1" dirty="0">
                <a:latin typeface="+mj-lt"/>
              </a:rPr>
              <a:t>Brachial, Ulnar and Renal Artery</a:t>
            </a:r>
          </a:p>
        </p:txBody>
      </p:sp>
    </p:spTree>
    <p:extLst>
      <p:ext uri="{BB962C8B-B14F-4D97-AF65-F5344CB8AC3E}">
        <p14:creationId xmlns:p14="http://schemas.microsoft.com/office/powerpoint/2010/main" val="3929091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347E41C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" t="12407" r="11046" b="8490"/>
          <a:stretch>
            <a:fillRect/>
          </a:stretch>
        </p:blipFill>
        <p:spPr bwMode="auto">
          <a:xfrm>
            <a:off x="6106703" y="477167"/>
            <a:ext cx="5637213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97" y="2846421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Features: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b="1" u="sng" dirty="0">
                <a:solidFill>
                  <a:srgbClr val="FF0000"/>
                </a:solidFill>
                <a:latin typeface="+mj-lt"/>
              </a:rPr>
              <a:t>NO</a:t>
            </a:r>
            <a:r>
              <a:rPr lang="en-GB" sz="2000" b="1" dirty="0">
                <a:latin typeface="+mj-lt"/>
              </a:rPr>
              <a:t> internal elastic lamina.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b="1" u="sng" dirty="0">
                <a:latin typeface="+mj-lt"/>
              </a:rPr>
              <a:t>Type I &amp; III Collagen </a:t>
            </a:r>
            <a:r>
              <a:rPr lang="en-GB" sz="2000" b="1" u="sng" dirty="0" err="1">
                <a:latin typeface="+mj-lt"/>
              </a:rPr>
              <a:t>fibers</a:t>
            </a:r>
            <a:r>
              <a:rPr lang="en-GB" sz="2000" b="1" u="sng" dirty="0">
                <a:latin typeface="+mj-lt"/>
              </a:rPr>
              <a:t> in T. Media</a:t>
            </a:r>
            <a:r>
              <a:rPr lang="en-GB" sz="2000" b="1" dirty="0">
                <a:latin typeface="+mj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b="1" u="sng" dirty="0">
                <a:solidFill>
                  <a:srgbClr val="FF0000"/>
                </a:solidFill>
                <a:latin typeface="+mj-lt"/>
              </a:rPr>
              <a:t>T. Media is Smaller than </a:t>
            </a:r>
            <a:r>
              <a:rPr lang="en-GB" sz="2000" b="1" u="sng" dirty="0" err="1">
                <a:solidFill>
                  <a:srgbClr val="FF0000"/>
                </a:solidFill>
                <a:latin typeface="+mj-lt"/>
              </a:rPr>
              <a:t>T.Adventitia</a:t>
            </a:r>
            <a:r>
              <a:rPr lang="en-GB" sz="2000" b="1" dirty="0">
                <a:latin typeface="+mj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b="1" dirty="0">
                <a:latin typeface="+mj-lt"/>
              </a:rPr>
              <a:t>T. Media </a:t>
            </a:r>
            <a:r>
              <a:rPr lang="en-GB" sz="2000" b="1" dirty="0" smtClean="0">
                <a:latin typeface="+mj-lt"/>
              </a:rPr>
              <a:t>contains smooth </a:t>
            </a:r>
            <a:r>
              <a:rPr lang="en-GB" sz="2000" b="1" dirty="0">
                <a:latin typeface="+mj-lt"/>
              </a:rPr>
              <a:t>muscle cells </a:t>
            </a:r>
          </a:p>
        </p:txBody>
      </p:sp>
      <p:sp>
        <p:nvSpPr>
          <p:cNvPr id="4" name="Rectangle 3"/>
          <p:cNvSpPr/>
          <p:nvPr/>
        </p:nvSpPr>
        <p:spPr>
          <a:xfrm>
            <a:off x="364417" y="218330"/>
            <a:ext cx="49021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2F92"/>
                </a:solidFill>
                <a:latin typeface="+mj-lt"/>
              </a:rPr>
              <a:t>Medium-sized Vein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97" y="1732430"/>
            <a:ext cx="2450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Identify: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b="1" dirty="0">
                <a:latin typeface="+mj-lt"/>
              </a:rPr>
              <a:t>Medium-Sized Vein</a:t>
            </a:r>
          </a:p>
        </p:txBody>
      </p:sp>
    </p:spTree>
    <p:extLst>
      <p:ext uri="{BB962C8B-B14F-4D97-AF65-F5344CB8AC3E}">
        <p14:creationId xmlns:p14="http://schemas.microsoft.com/office/powerpoint/2010/main" val="3003558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09" y="3205113"/>
            <a:ext cx="5418351" cy="3518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387" y="3205113"/>
            <a:ext cx="5909626" cy="35185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1361" y="146776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DB1F28"/>
                </a:solidFill>
                <a:latin typeface="+mj-lt"/>
              </a:rPr>
              <a:t>A : Artery</a:t>
            </a:r>
          </a:p>
          <a:p>
            <a:r>
              <a:rPr lang="en-GB" b="1" dirty="0">
                <a:solidFill>
                  <a:srgbClr val="39639E"/>
                </a:solidFill>
                <a:latin typeface="+mj-lt"/>
              </a:rPr>
              <a:t>V : Vein</a:t>
            </a:r>
            <a:endParaRPr lang="en-GB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3275" y="179109"/>
            <a:ext cx="9451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2F92"/>
                </a:solidFill>
                <a:latin typeface="+mj-lt"/>
              </a:rPr>
              <a:t>Comparison between medium-Sized Artery and Vein</a:t>
            </a:r>
          </a:p>
        </p:txBody>
      </p:sp>
      <p:sp>
        <p:nvSpPr>
          <p:cNvPr id="8" name="Rectangle 7"/>
          <p:cNvSpPr/>
          <p:nvPr/>
        </p:nvSpPr>
        <p:spPr>
          <a:xfrm>
            <a:off x="1163974" y="430022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DB1F28"/>
                </a:solidFill>
                <a:latin typeface="+mj-lt"/>
              </a:rPr>
              <a:t>A</a:t>
            </a:r>
            <a:endParaRPr lang="en-GB" b="1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39948" y="5129695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DB1F28"/>
                </a:solidFill>
                <a:latin typeface="+mj-lt"/>
              </a:rPr>
              <a:t>A</a:t>
            </a:r>
            <a:endParaRPr lang="en-GB" b="1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9344" y="4669560"/>
            <a:ext cx="468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39639E"/>
                </a:solidFill>
                <a:latin typeface="+mj-lt"/>
              </a:rPr>
              <a:t>V</a:t>
            </a:r>
            <a:endParaRPr lang="en-GB" sz="3200" b="1" dirty="0">
              <a:latin typeface="+mj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384223" y="2743200"/>
            <a:ext cx="622169" cy="251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85715" y="2290270"/>
            <a:ext cx="1757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Valve</a:t>
            </a:r>
          </a:p>
        </p:txBody>
      </p:sp>
    </p:spTree>
    <p:extLst>
      <p:ext uri="{BB962C8B-B14F-4D97-AF65-F5344CB8AC3E}">
        <p14:creationId xmlns:p14="http://schemas.microsoft.com/office/powerpoint/2010/main" val="2213990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7794" y="0"/>
            <a:ext cx="6438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2F92"/>
                </a:solidFill>
                <a:latin typeface="+mj-lt"/>
              </a:rPr>
              <a:t>Blood capillaries </a:t>
            </a:r>
          </a:p>
        </p:txBody>
      </p:sp>
      <p:pic>
        <p:nvPicPr>
          <p:cNvPr id="3" name="Picture 4" descr="F11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934" y="1159496"/>
            <a:ext cx="4697141" cy="326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F11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0" y="1159496"/>
            <a:ext cx="4688247" cy="326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73980" y="746469"/>
            <a:ext cx="27164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 dirty="0">
                <a:latin typeface="+mj-lt"/>
              </a:rPr>
              <a:t>Continuous Blood Capillary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6233610" y="790779"/>
            <a:ext cx="27593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 dirty="0">
                <a:latin typeface="+mj-lt"/>
              </a:rPr>
              <a:t>Fenestrated Blood Capillary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071620" y="1115801"/>
            <a:ext cx="0" cy="4587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3118" y="515165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2DA3C0"/>
                </a:solidFill>
                <a:latin typeface="+mj-lt"/>
              </a:rPr>
              <a:t>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Features:</a:t>
            </a:r>
          </a:p>
          <a:p>
            <a:r>
              <a:rPr lang="en-GB" b="1" dirty="0">
                <a:latin typeface="+mj-lt"/>
              </a:rPr>
              <a:t>Continuous Blood Capillary no pores “</a:t>
            </a:r>
            <a:r>
              <a:rPr lang="en-GB" b="1" u="sng" dirty="0">
                <a:latin typeface="+mj-lt"/>
              </a:rPr>
              <a:t>fenestrae</a:t>
            </a:r>
            <a:r>
              <a:rPr lang="en-GB" b="1" dirty="0">
                <a:latin typeface="+mj-lt"/>
              </a:rPr>
              <a:t>”.</a:t>
            </a:r>
          </a:p>
          <a:p>
            <a:r>
              <a:rPr lang="en-GB" b="1" dirty="0">
                <a:solidFill>
                  <a:srgbClr val="2DA3C0"/>
                </a:solidFill>
                <a:latin typeface="+mj-lt"/>
              </a:rPr>
              <a:t>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Distribution: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latin typeface="+mj-lt"/>
              </a:rPr>
              <a:t>Muscle.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latin typeface="+mj-lt"/>
              </a:rPr>
              <a:t>Nervous Tissue.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63518" y="473246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Features: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latin typeface="+mj-lt"/>
              </a:rPr>
              <a:t>Fenestrated Blood capillary</a:t>
            </a:r>
          </a:p>
          <a:p>
            <a:r>
              <a:rPr lang="en-GB" b="1" dirty="0">
                <a:latin typeface="+mj-lt"/>
              </a:rPr>
              <a:t>with </a:t>
            </a:r>
            <a:r>
              <a:rPr lang="en-GB" b="1" dirty="0">
                <a:solidFill>
                  <a:srgbClr val="FF0000"/>
                </a:solidFill>
                <a:latin typeface="+mj-lt"/>
              </a:rPr>
              <a:t>diaphragm</a:t>
            </a:r>
            <a:r>
              <a:rPr lang="en-GB" b="1" dirty="0">
                <a:latin typeface="+mj-lt"/>
              </a:rPr>
              <a:t>.</a:t>
            </a: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Distribution: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latin typeface="+mj-lt"/>
              </a:rPr>
              <a:t> Intestine.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latin typeface="+mj-lt"/>
              </a:rPr>
              <a:t> Pancreas.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latin typeface="+mj-lt"/>
              </a:rPr>
              <a:t> Endocrine glands.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237469" y="3921551"/>
            <a:ext cx="468024" cy="7824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7312" y="4686063"/>
            <a:ext cx="3610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Nucleus of the endothelial cell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8436990" y="4126677"/>
            <a:ext cx="149056" cy="4980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75819" y="4594194"/>
            <a:ext cx="36104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</a:rPr>
              <a:t>Nucleus of the endothelial cell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6033251" y="4126677"/>
            <a:ext cx="467465" cy="3869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38046" y="4503715"/>
            <a:ext cx="36104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</a:rPr>
              <a:t>Pericyte</a:t>
            </a:r>
          </a:p>
        </p:txBody>
      </p:sp>
      <p:pic>
        <p:nvPicPr>
          <p:cNvPr id="23" name="Graphic 22" descr="Arrow: Slight curv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776920" y="5074625"/>
            <a:ext cx="1618252" cy="9144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735406" y="4594194"/>
            <a:ext cx="2373993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Note:</a:t>
            </a:r>
            <a:r>
              <a:rPr lang="en-GB" dirty="0"/>
              <a:t> The fenestrated blood capillaries</a:t>
            </a:r>
            <a:br>
              <a:rPr lang="en-GB" dirty="0"/>
            </a:br>
            <a:r>
              <a:rPr lang="en-GB" u="sng" dirty="0">
                <a:solidFill>
                  <a:srgbClr val="FF0000"/>
                </a:solidFill>
              </a:rPr>
              <a:t>without diaphragm </a:t>
            </a:r>
            <a:r>
              <a:rPr lang="en-GB" dirty="0"/>
              <a:t>are found only in </a:t>
            </a:r>
            <a:r>
              <a:rPr lang="en-GB" u="sng" dirty="0">
                <a:solidFill>
                  <a:srgbClr val="FF0000"/>
                </a:solidFill>
              </a:rPr>
              <a:t>the </a:t>
            </a:r>
            <a:r>
              <a:rPr lang="en-GB" u="sng" dirty="0" smtClean="0">
                <a:solidFill>
                  <a:srgbClr val="FF0000"/>
                </a:solidFill>
              </a:rPr>
              <a:t>kidney</a:t>
            </a:r>
            <a:endParaRPr lang="en-GB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67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6579" y="572637"/>
            <a:ext cx="80318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8AD8"/>
                </a:solidFill>
                <a:latin typeface="+mj-lt"/>
              </a:rPr>
              <a:t>Thank you &amp; good luck </a:t>
            </a:r>
          </a:p>
          <a:p>
            <a:pPr algn="r"/>
            <a:r>
              <a:rPr lang="en-US" sz="1600" b="1" dirty="0">
                <a:solidFill>
                  <a:srgbClr val="FF8AD8"/>
                </a:solidFill>
                <a:latin typeface="+mj-lt"/>
              </a:rPr>
              <a:t>- Histology team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1909" y="2162432"/>
            <a:ext cx="2594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Done by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Team leaders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34326" y="2162432"/>
            <a:ext cx="2483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Team leaders:</a:t>
            </a:r>
          </a:p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Rana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Barasain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Faisal Alrabaii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37287" r="-352" b="33474"/>
          <a:stretch/>
        </p:blipFill>
        <p:spPr>
          <a:xfrm>
            <a:off x="10231821" y="5095801"/>
            <a:ext cx="1960179" cy="1762200"/>
          </a:xfrm>
          <a:prstGeom prst="rect">
            <a:avLst/>
          </a:prstGeom>
        </p:spPr>
      </p:pic>
      <p:pic>
        <p:nvPicPr>
          <p:cNvPr id="7" name="Picture 6" descr="Trachea-02.jpg"/>
          <p:cNvPicPr>
            <a:picLocks noGrp="1" noChangeAspect="1"/>
          </p:cNvPicPr>
          <p:nvPr isPhoto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9913" y="4691270"/>
            <a:ext cx="5277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2288" y="4911135"/>
            <a:ext cx="741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Please if you need anything or even further explanation contact us on :</a:t>
            </a:r>
          </a:p>
          <a:p>
            <a:endParaRPr lang="en-US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2326" y="537673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2F92"/>
                </a:solidFill>
                <a:latin typeface="+mj-lt"/>
                <a:hlinkClick r:id="rId5"/>
              </a:rPr>
              <a:t>HistologyTeam436@gmail.com</a:t>
            </a:r>
            <a:endParaRPr lang="en-US" b="1" u="sng" dirty="0">
              <a:solidFill>
                <a:srgbClr val="FF2F92"/>
              </a:solidFill>
              <a:latin typeface="+mj-lt"/>
            </a:endParaRPr>
          </a:p>
          <a:p>
            <a:endParaRPr lang="en-US" b="1" u="sng" dirty="0">
              <a:solidFill>
                <a:srgbClr val="FF2F92"/>
              </a:solidFill>
              <a:latin typeface="+mj-lt"/>
            </a:endParaRPr>
          </a:p>
          <a:p>
            <a:r>
              <a:rPr lang="en-US" b="1" u="sng" dirty="0">
                <a:solidFill>
                  <a:srgbClr val="FF2F92"/>
                </a:solidFill>
                <a:latin typeface="+mj-lt"/>
              </a:rPr>
              <a:t>@histology436</a:t>
            </a:r>
            <a:endParaRPr lang="en-US" b="1" dirty="0">
              <a:solidFill>
                <a:srgbClr val="FF2F92"/>
              </a:solidFill>
              <a:latin typeface="+mj-lt"/>
            </a:endParaRPr>
          </a:p>
          <a:p>
            <a:endParaRPr lang="en-US" b="1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426" y="5376736"/>
            <a:ext cx="336900" cy="4339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28" y="5950558"/>
            <a:ext cx="407298" cy="32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1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0405" y="2195372"/>
            <a:ext cx="97754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charset="0"/>
              <a:buChar char="o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 pictures in the exam will be the same as the ones included in the slides.</a:t>
            </a:r>
          </a:p>
          <a:p>
            <a:pPr marL="342900" indent="-342900">
              <a:buFont typeface="Courier New" charset="0"/>
              <a:buChar char="o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Don’t try to take short cuts during the exam so avoid using abbreviations so you don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’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 lose marks. </a:t>
            </a:r>
          </a:p>
          <a:p>
            <a:pPr marL="342900" indent="-342900">
              <a:buFont typeface="Courier New" charset="0"/>
              <a:buChar char="o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Please keep in mind that this work is done by students , so if there are any mistakes please inform us . </a:t>
            </a:r>
          </a:p>
          <a:p>
            <a:pPr marL="342900" indent="-342900">
              <a:buFont typeface="Courier New" charset="0"/>
              <a:buChar char="o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This work is not by any means a reference. </a:t>
            </a:r>
          </a:p>
          <a:p>
            <a:pPr marL="342900" indent="-342900">
              <a:buFont typeface="Courier New" charset="0"/>
              <a:buChar char="o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Please study hard and don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’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 worry the exam will be easy!! </a:t>
            </a:r>
          </a:p>
          <a:p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0405" y="1421127"/>
            <a:ext cx="9641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8AD8"/>
                </a:solidFill>
              </a:rPr>
              <a:t>Things you need to know before the exam : </a:t>
            </a:r>
            <a:endParaRPr lang="en-GB" sz="4000" b="1" i="1" dirty="0">
              <a:solidFill>
                <a:srgbClr val="FF8AD8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4" r="41237" b="55555"/>
          <a:stretch/>
        </p:blipFill>
        <p:spPr>
          <a:xfrm>
            <a:off x="3236152" y="163152"/>
            <a:ext cx="5205985" cy="997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8" y="4836635"/>
            <a:ext cx="2024888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5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rt-1"/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7" r="29325" b="1020"/>
          <a:stretch/>
        </p:blipFill>
        <p:spPr bwMode="auto">
          <a:xfrm>
            <a:off x="6711885" y="0"/>
            <a:ext cx="5263298" cy="690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674414" y="556632"/>
            <a:ext cx="37432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4000" b="1" dirty="0">
                <a:solidFill>
                  <a:srgbClr val="FF2F92"/>
                </a:solidFill>
                <a:latin typeface="+mj-lt"/>
              </a:rPr>
              <a:t>Wall of the Heart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63" y="1764322"/>
            <a:ext cx="52507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2F5597"/>
                </a:solidFill>
                <a:latin typeface="+mj-lt"/>
              </a:rPr>
              <a:t>The wall of heart composed of: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+mj-lt"/>
              </a:rPr>
              <a:t>Endocardium ( most inner layer )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+mj-lt"/>
              </a:rPr>
              <a:t>Myocardium</a:t>
            </a:r>
          </a:p>
          <a:p>
            <a:pPr lvl="0"/>
            <a:endParaRPr lang="en-US" sz="2000" b="1" dirty="0">
              <a:latin typeface="+mj-lt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+mj-lt"/>
              </a:rPr>
              <a:t>Epicardium ( most outer layer 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sz="2400" b="1" dirty="0">
              <a:latin typeface="+mj-lt"/>
            </a:endParaRP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2281286" y="2498103"/>
            <a:ext cx="6136850" cy="1432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1970202" y="2752627"/>
            <a:ext cx="6336383" cy="1512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6243" y="4000901"/>
            <a:ext cx="46191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Type of epithelium found endocardium :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u="sng" dirty="0">
                <a:latin typeface="+mj-lt"/>
              </a:rPr>
              <a:t>Endothelium</a:t>
            </a:r>
            <a:r>
              <a:rPr lang="en-GB" b="1" dirty="0">
                <a:latin typeface="+mj-lt"/>
              </a:rPr>
              <a:t> which is </a:t>
            </a:r>
            <a:r>
              <a:rPr lang="en-GB" b="1" u="sng" dirty="0">
                <a:latin typeface="+mj-lt"/>
              </a:rPr>
              <a:t>SIMPLE SQUAMOUS EPITHELIUM </a:t>
            </a:r>
          </a:p>
          <a:p>
            <a:endParaRPr lang="en-GB" b="1" u="sng" dirty="0">
              <a:latin typeface="+mj-lt"/>
            </a:endParaRP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Type of epithelium found in epicardium 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u="sng" dirty="0">
                <a:latin typeface="+mj-lt"/>
              </a:rPr>
              <a:t>Mesothelium</a:t>
            </a:r>
            <a:r>
              <a:rPr lang="en-GB" b="1" dirty="0">
                <a:latin typeface="+mj-lt"/>
              </a:rPr>
              <a:t> which is </a:t>
            </a:r>
            <a:r>
              <a:rPr lang="en-GB" b="1" u="sng" dirty="0">
                <a:latin typeface="+mj-lt"/>
              </a:rPr>
              <a:t>SIMPLE SQUAMOUS EPITHELIUM </a:t>
            </a:r>
          </a:p>
        </p:txBody>
      </p:sp>
      <p:sp>
        <p:nvSpPr>
          <p:cNvPr id="14" name="Oval 13"/>
          <p:cNvSpPr/>
          <p:nvPr/>
        </p:nvSpPr>
        <p:spPr>
          <a:xfrm>
            <a:off x="7956222" y="2428178"/>
            <a:ext cx="876693" cy="7675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6871658" y="1789691"/>
            <a:ext cx="1131537" cy="676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14520" y="1264518"/>
            <a:ext cx="1583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Cardiac Valves “ cusps “</a:t>
            </a:r>
          </a:p>
        </p:txBody>
      </p:sp>
    </p:spTree>
    <p:extLst>
      <p:ext uri="{BB962C8B-B14F-4D97-AF65-F5344CB8AC3E}">
        <p14:creationId xmlns:p14="http://schemas.microsoft.com/office/powerpoint/2010/main" val="2133743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rt-2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198" y="518475"/>
            <a:ext cx="5627802" cy="616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eart-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7" y="3855562"/>
            <a:ext cx="5750351" cy="283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6896" y="164532"/>
            <a:ext cx="3261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2F92"/>
                </a:solidFill>
                <a:latin typeface="+mj-lt"/>
              </a:rPr>
              <a:t>Cardiac Valve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383" y="1129529"/>
            <a:ext cx="52837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Identify the structure 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latin typeface="+mj-lt"/>
              </a:rPr>
              <a:t>Cardiac Valve</a:t>
            </a: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Each cusp of the heart valve is formed of 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>
                <a:latin typeface="+mj-lt"/>
              </a:rPr>
              <a:t>A </a:t>
            </a:r>
            <a:r>
              <a:rPr lang="en-US" b="1" u="sng" dirty="0">
                <a:latin typeface="+mj-lt"/>
              </a:rPr>
              <a:t>core of Dense irregular C.T.</a:t>
            </a:r>
            <a:r>
              <a:rPr lang="en-GB" b="1" u="sng" dirty="0">
                <a:latin typeface="+mj-lt"/>
              </a:rPr>
              <a:t> </a:t>
            </a:r>
            <a:r>
              <a:rPr lang="en-GB" b="1" dirty="0">
                <a:latin typeface="+mj-lt"/>
              </a:rPr>
              <a:t>, this core is cover by </a:t>
            </a:r>
            <a:r>
              <a:rPr lang="en-GB" b="1" u="sng" dirty="0">
                <a:latin typeface="+mj-lt"/>
              </a:rPr>
              <a:t>endothelium</a:t>
            </a:r>
            <a:r>
              <a:rPr lang="en-GB" b="1" dirty="0">
                <a:latin typeface="+mj-lt"/>
              </a:rPr>
              <a:t> </a:t>
            </a:r>
            <a:endParaRPr lang="en-US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47" y="271861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Features: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1600" b="1" u="sng" dirty="0">
                <a:latin typeface="+mj-lt"/>
              </a:rPr>
              <a:t>Avascular</a:t>
            </a:r>
            <a:r>
              <a:rPr lang="en-GB" sz="1600" b="1" dirty="0">
                <a:latin typeface="+mj-lt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latin typeface="+mj-lt"/>
              </a:rPr>
              <a:t> Blood capillaries can be found only in the </a:t>
            </a:r>
            <a:r>
              <a:rPr lang="en-GB" sz="1600" b="1" u="sng" dirty="0">
                <a:latin typeface="+mj-lt"/>
              </a:rPr>
              <a:t>base</a:t>
            </a:r>
            <a:r>
              <a:rPr lang="en-GB" sz="1600" b="1" dirty="0">
                <a:latin typeface="+mj-lt"/>
              </a:rPr>
              <a:t> “root” of the cusp.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3685880" y="2364844"/>
            <a:ext cx="5297864" cy="1820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3685880" y="2364844"/>
            <a:ext cx="4872087" cy="2163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822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FF2F92"/>
                </a:solidFill>
              </a:rPr>
              <a:t>Moderator Band</a:t>
            </a:r>
            <a:br>
              <a:rPr lang="en-US" altLang="en-US" b="1" dirty="0">
                <a:solidFill>
                  <a:srgbClr val="FF2F92"/>
                </a:solidFill>
              </a:rPr>
            </a:br>
            <a:endParaRPr lang="en-GB" b="1" dirty="0">
              <a:solidFill>
                <a:srgbClr val="FF2F92"/>
              </a:solidFill>
            </a:endParaRPr>
          </a:p>
        </p:txBody>
      </p:sp>
      <p:pic>
        <p:nvPicPr>
          <p:cNvPr id="6" name="Picture 4" descr="221040_x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"/>
          <a:stretch>
            <a:fillRect/>
          </a:stretch>
        </p:blipFill>
        <p:spPr bwMode="auto">
          <a:xfrm>
            <a:off x="4864100" y="365125"/>
            <a:ext cx="7327900" cy="597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191125" y="701675"/>
            <a:ext cx="1038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Lumen</a:t>
            </a:r>
            <a:endParaRPr lang="ar-SA" altLang="en-US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9744075" y="481012"/>
            <a:ext cx="2071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b="1"/>
              <a:t>Myocardium</a:t>
            </a:r>
            <a:endParaRPr lang="ar-SA" altLang="en-US" sz="2800" b="1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7246937" y="430212"/>
            <a:ext cx="1444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Endocardium</a:t>
            </a:r>
            <a:endParaRPr lang="ar-SA" altLang="en-US" sz="1800" b="1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405562" y="3074987"/>
            <a:ext cx="2986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/>
              <a:t>Moderator band</a:t>
            </a:r>
            <a:endParaRPr lang="ar-SA" altLang="en-US" sz="3200" b="1"/>
          </a:p>
        </p:txBody>
      </p:sp>
      <p:sp>
        <p:nvSpPr>
          <p:cNvPr id="12" name="Rectangle 11"/>
          <p:cNvSpPr/>
          <p:nvPr/>
        </p:nvSpPr>
        <p:spPr>
          <a:xfrm>
            <a:off x="62657" y="2198905"/>
            <a:ext cx="4872616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+mj-lt"/>
              </a:rPr>
              <a:t> 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Features: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800" b="1" dirty="0">
                <a:latin typeface="+mj-lt"/>
              </a:rPr>
              <a:t> Present in the right ventricle.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800" b="1" dirty="0">
                <a:latin typeface="+mj-lt"/>
              </a:rPr>
              <a:t> Contains </a:t>
            </a:r>
            <a:r>
              <a:rPr lang="en-GB" sz="2800" b="1" dirty="0" err="1">
                <a:solidFill>
                  <a:srgbClr val="FF0000"/>
                </a:solidFill>
                <a:latin typeface="+mj-lt"/>
              </a:rPr>
              <a:t>purkinje</a:t>
            </a:r>
            <a:r>
              <a:rPr lang="en-GB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+mj-lt"/>
              </a:rPr>
              <a:t>fibers</a:t>
            </a:r>
            <a:r>
              <a:rPr lang="en-GB" sz="2800" b="1" dirty="0">
                <a:solidFill>
                  <a:srgbClr val="FF0000"/>
                </a:solidFill>
                <a:latin typeface="+mj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800" b="1" dirty="0">
                <a:latin typeface="+mj-lt"/>
              </a:rPr>
              <a:t> it’s a modified cardiac muscle </a:t>
            </a:r>
          </a:p>
        </p:txBody>
      </p:sp>
    </p:spTree>
    <p:extLst>
      <p:ext uri="{BB962C8B-B14F-4D97-AF65-F5344CB8AC3E}">
        <p14:creationId xmlns:p14="http://schemas.microsoft.com/office/powerpoint/2010/main" val="3106117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60" y="11060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FF2F92"/>
                </a:solidFill>
              </a:rPr>
              <a:t>Endocardium and Myocardium</a:t>
            </a:r>
          </a:p>
        </p:txBody>
      </p:sp>
      <p:pic>
        <p:nvPicPr>
          <p:cNvPr id="3" name="Picture 1" descr="Heart-4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95" y="1018095"/>
            <a:ext cx="5541898" cy="560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6860" y="1018095"/>
            <a:ext cx="6326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Identify A and B : 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9982987" y="1918950"/>
            <a:ext cx="1168922" cy="777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193797" y="1541315"/>
            <a:ext cx="40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+mj-lt"/>
              </a:rPr>
              <a:t>A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5912177" y="3045453"/>
            <a:ext cx="1695254" cy="131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64936" y="2696066"/>
            <a:ext cx="40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+mj-lt"/>
              </a:rPr>
              <a:t>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6773" y="1495699"/>
            <a:ext cx="16569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+mj-lt"/>
              </a:rPr>
              <a:t>A: Endocardium</a:t>
            </a:r>
          </a:p>
          <a:p>
            <a:r>
              <a:rPr lang="en-GB" b="1" dirty="0">
                <a:latin typeface="+mj-lt"/>
              </a:rPr>
              <a:t>B: Myocardium.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8324" y="3343915"/>
            <a:ext cx="63261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Features of the endocardium: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000" b="1" dirty="0">
                <a:latin typeface="+mj-lt"/>
              </a:rPr>
              <a:t>Endothelium.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000" b="1" dirty="0" err="1">
                <a:latin typeface="+mj-lt"/>
              </a:rPr>
              <a:t>Subendothelial</a:t>
            </a:r>
            <a:r>
              <a:rPr lang="en-GB" sz="2000" b="1" dirty="0">
                <a:latin typeface="+mj-lt"/>
              </a:rPr>
              <a:t> C.T.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000" b="1" dirty="0">
                <a:latin typeface="+mj-lt"/>
              </a:rPr>
              <a:t>Dense C.T. layer.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000" b="1" dirty="0" err="1">
                <a:latin typeface="+mj-lt"/>
              </a:rPr>
              <a:t>Subendocardial</a:t>
            </a:r>
            <a:r>
              <a:rPr lang="en-GB" sz="2000" b="1" dirty="0">
                <a:latin typeface="+mj-lt"/>
              </a:rPr>
              <a:t> layer.</a:t>
            </a:r>
            <a:endParaRPr lang="en-GB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5724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Musc14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2"/>
          <a:stretch>
            <a:fillRect/>
          </a:stretch>
        </p:blipFill>
        <p:spPr bwMode="auto">
          <a:xfrm>
            <a:off x="6055519" y="717469"/>
            <a:ext cx="6055151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1987616" y="312019"/>
            <a:ext cx="29853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400" b="1" dirty="0">
                <a:solidFill>
                  <a:srgbClr val="FF2F92"/>
                </a:solidFill>
                <a:latin typeface="+mj-lt"/>
              </a:rPr>
              <a:t>Myocardium</a:t>
            </a:r>
          </a:p>
        </p:txBody>
      </p:sp>
      <p:sp>
        <p:nvSpPr>
          <p:cNvPr id="2" name="Rectangle 1"/>
          <p:cNvSpPr/>
          <p:nvPr/>
        </p:nvSpPr>
        <p:spPr>
          <a:xfrm>
            <a:off x="521616" y="1505304"/>
            <a:ext cx="6096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enturyGothic-Bold"/>
              </a:rPr>
              <a:t>Features:</a:t>
            </a:r>
          </a:p>
          <a:p>
            <a:endParaRPr lang="en-GB" sz="2200" b="1" i="0" u="none" strike="noStrike" baseline="0" dirty="0">
              <a:solidFill>
                <a:schemeClr val="accent1">
                  <a:lumMod val="75000"/>
                </a:schemeClr>
              </a:solidFill>
              <a:latin typeface="CenturyGothic-Bold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b="1" dirty="0">
                <a:latin typeface="+mj-lt"/>
              </a:rPr>
              <a:t>Intercalated </a:t>
            </a:r>
            <a:r>
              <a:rPr lang="en-GB" sz="2000" b="1" dirty="0">
                <a:latin typeface="+mj-lt"/>
              </a:rPr>
              <a:t>discs </a:t>
            </a:r>
            <a:r>
              <a:rPr lang="en-GB" sz="1600" b="1" i="0" u="none" strike="noStrike" baseline="0" dirty="0">
                <a:solidFill>
                  <a:srgbClr val="0401FE"/>
                </a:solidFill>
                <a:latin typeface="CenturyGothic-Bold"/>
              </a:rPr>
              <a:t>(blue arrow).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b="1" dirty="0" smtClean="0">
                <a:latin typeface="+mj-lt"/>
              </a:rPr>
              <a:t>Endomysium which is a loose C.T.</a:t>
            </a:r>
            <a:r>
              <a:rPr lang="en-GB" dirty="0" smtClean="0">
                <a:solidFill>
                  <a:srgbClr val="595959"/>
                </a:solidFill>
                <a:latin typeface="CenturyGothic"/>
              </a:rPr>
              <a:t> </a:t>
            </a:r>
            <a:r>
              <a:rPr lang="en-GB" b="1" dirty="0">
                <a:solidFill>
                  <a:srgbClr val="FFC000"/>
                </a:solidFill>
                <a:latin typeface="CenturyGothic-Bold"/>
              </a:rPr>
              <a:t>(Yellow arrow)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b="1" dirty="0">
                <a:latin typeface="+mj-lt"/>
              </a:rPr>
              <a:t>Nuclei of myocardial cells:</a:t>
            </a:r>
          </a:p>
          <a:p>
            <a:r>
              <a:rPr lang="en-GB" sz="2000" b="1" dirty="0">
                <a:latin typeface="+mj-lt"/>
              </a:rPr>
              <a:t>Central and round nuclei.</a:t>
            </a:r>
          </a:p>
          <a:p>
            <a:r>
              <a:rPr lang="en-GB" b="1" dirty="0">
                <a:solidFill>
                  <a:srgbClr val="000000"/>
                </a:solidFill>
                <a:latin typeface="CenturyGothic-Bold"/>
              </a:rPr>
              <a:t>(Black Circles)</a:t>
            </a:r>
            <a:endParaRPr lang="en-GB" dirty="0"/>
          </a:p>
        </p:txBody>
      </p:sp>
      <p:pic>
        <p:nvPicPr>
          <p:cNvPr id="4" name="Graphic 3" descr="Line Arrow: Straigh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2126261">
            <a:off x="8174609" y="1718036"/>
            <a:ext cx="914400" cy="914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531258" y="3225719"/>
            <a:ext cx="763571" cy="1110611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1006997" y="3257683"/>
            <a:ext cx="763571" cy="1110611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318429" y="1436198"/>
            <a:ext cx="763571" cy="1110611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965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8027" b="16848"/>
          <a:stretch/>
        </p:blipFill>
        <p:spPr>
          <a:xfrm>
            <a:off x="2158739" y="606682"/>
            <a:ext cx="9680335" cy="625131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085873" y="4329092"/>
            <a:ext cx="3219560" cy="667752"/>
          </a:xfrm>
          <a:prstGeom prst="ellipse">
            <a:avLst/>
          </a:prstGeom>
          <a:noFill/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088085" y="5088951"/>
            <a:ext cx="3497048" cy="467423"/>
          </a:xfrm>
          <a:prstGeom prst="ellipse">
            <a:avLst/>
          </a:prstGeom>
          <a:noFill/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240485" y="3730492"/>
            <a:ext cx="3497048" cy="605224"/>
          </a:xfrm>
          <a:prstGeom prst="ellipse">
            <a:avLst/>
          </a:prstGeom>
          <a:noFill/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443229" y="3228368"/>
            <a:ext cx="2781984" cy="407038"/>
          </a:xfrm>
          <a:prstGeom prst="ellipse">
            <a:avLst/>
          </a:prstGeom>
          <a:noFill/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2909297" y="1314103"/>
            <a:ext cx="2459435" cy="446005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n"/>
              <a:defRPr sz="3200">
                <a:solidFill>
                  <a:srgbClr val="FFFF66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x-none" sz="440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7478499" y="2838103"/>
            <a:ext cx="2259034" cy="446005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n"/>
              <a:defRPr sz="3200">
                <a:solidFill>
                  <a:srgbClr val="FFFF66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x-none" sz="440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2092847" y="1659543"/>
            <a:ext cx="2259034" cy="446005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n"/>
              <a:defRPr sz="3200">
                <a:solidFill>
                  <a:srgbClr val="FFFF66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x-none" sz="440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10267062" y="3327428"/>
            <a:ext cx="302390" cy="22282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621219" y="4107969"/>
            <a:ext cx="871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dirty="0">
                <a:solidFill>
                  <a:srgbClr val="FF0000"/>
                </a:solidFill>
              </a:rPr>
              <a:t>Tunica intima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34003" y="2674884"/>
            <a:ext cx="1102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Tunica media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35504" y="2125074"/>
            <a:ext cx="1649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Tunica adventitia</a:t>
            </a:r>
          </a:p>
          <a:p>
            <a:r>
              <a:rPr lang="en-US" dirty="0">
                <a:solidFill>
                  <a:srgbClr val="FF0000"/>
                </a:solidFill>
              </a:rPr>
              <a:t>(vasa </a:t>
            </a:r>
            <a:r>
              <a:rPr lang="en-US" dirty="0" err="1">
                <a:solidFill>
                  <a:srgbClr val="FF0000"/>
                </a:solidFill>
              </a:rPr>
              <a:t>vasorum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986" y="226243"/>
            <a:ext cx="7173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EXTRA FOR UNDERSARINDING THE LAYERS OF A BLOOD VESSEL  </a:t>
            </a:r>
          </a:p>
        </p:txBody>
      </p:sp>
    </p:spTree>
    <p:extLst>
      <p:ext uri="{BB962C8B-B14F-4D97-AF65-F5344CB8AC3E}">
        <p14:creationId xmlns:p14="http://schemas.microsoft.com/office/powerpoint/2010/main" val="181399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031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rgbClr val="FF2F92"/>
                </a:solidFill>
              </a:rPr>
              <a:t>Elastic Artery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933" y="160256"/>
            <a:ext cx="3866036" cy="427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4660" y="1125081"/>
            <a:ext cx="63128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Features: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b="1" dirty="0">
                <a:latin typeface="+mj-lt"/>
              </a:rPr>
              <a:t>  Endothelium in the </a:t>
            </a:r>
            <a:r>
              <a:rPr lang="en-GB" sz="2000" b="1" u="sng" dirty="0">
                <a:latin typeface="+mj-lt"/>
              </a:rPr>
              <a:t>Intima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b="1" u="sng" dirty="0">
                <a:latin typeface="+mj-lt"/>
              </a:rPr>
              <a:t>  Fenestrated </a:t>
            </a:r>
            <a:r>
              <a:rPr lang="en-GB" sz="2000" b="1" dirty="0">
                <a:latin typeface="+mj-lt"/>
              </a:rPr>
              <a:t>elastic lamellae (membrane) in the </a:t>
            </a:r>
            <a:r>
              <a:rPr lang="en-GB" sz="2000" b="1" u="sng" dirty="0">
                <a:latin typeface="+mj-lt"/>
              </a:rPr>
              <a:t>media</a:t>
            </a:r>
            <a:r>
              <a:rPr lang="en-GB" sz="2000" b="1" dirty="0">
                <a:latin typeface="+mj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rgbClr val="FF0000"/>
                </a:solidFill>
                <a:latin typeface="+mj-lt"/>
              </a:rPr>
              <a:t>  Vasa </a:t>
            </a:r>
            <a:r>
              <a:rPr lang="en-GB" sz="2000" b="1" dirty="0" err="1">
                <a:solidFill>
                  <a:srgbClr val="FF0000"/>
                </a:solidFill>
                <a:latin typeface="+mj-lt"/>
              </a:rPr>
              <a:t>vasorum</a:t>
            </a:r>
            <a:r>
              <a:rPr lang="en-GB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2000" b="1" dirty="0">
                <a:latin typeface="+mj-lt"/>
              </a:rPr>
              <a:t>in </a:t>
            </a:r>
            <a:r>
              <a:rPr lang="en-GB" sz="2000" b="1" u="sng" dirty="0">
                <a:latin typeface="+mj-lt"/>
              </a:rPr>
              <a:t>adventitia</a:t>
            </a:r>
            <a:r>
              <a:rPr lang="en-GB" sz="2000" b="1" dirty="0">
                <a:latin typeface="+mj-lt"/>
              </a:rPr>
              <a:t> and outer part of </a:t>
            </a:r>
            <a:r>
              <a:rPr lang="en-GB" sz="2000" b="1" u="sng" dirty="0">
                <a:latin typeface="+mj-lt"/>
              </a:rPr>
              <a:t>the media </a:t>
            </a:r>
            <a:r>
              <a:rPr lang="en-GB" sz="2000" b="1" dirty="0">
                <a:latin typeface="+mj-lt"/>
              </a:rPr>
              <a:t>(for blood supply)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14" y="4492914"/>
            <a:ext cx="5288437" cy="233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17" y="4492914"/>
            <a:ext cx="4936503" cy="233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40585" y="27083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Examples:</a:t>
            </a:r>
          </a:p>
          <a:p>
            <a:r>
              <a:rPr lang="en-GB" b="1" dirty="0">
                <a:solidFill>
                  <a:srgbClr val="FF0000"/>
                </a:solidFill>
                <a:latin typeface="+mj-lt"/>
              </a:rPr>
              <a:t>Aorta</a:t>
            </a:r>
            <a:r>
              <a:rPr lang="en-GB" b="1" dirty="0">
                <a:solidFill>
                  <a:srgbClr val="595959"/>
                </a:solidFill>
                <a:latin typeface="+mj-lt"/>
              </a:rPr>
              <a:t> </a:t>
            </a:r>
            <a:r>
              <a:rPr lang="en-GB" b="1" dirty="0">
                <a:latin typeface="+mj-lt"/>
              </a:rPr>
              <a:t>and Pulmonary Trunk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1292128" y="3299381"/>
            <a:ext cx="282148" cy="1193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1292128" y="3299381"/>
            <a:ext cx="4712746" cy="1099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815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564</Words>
  <Application>Microsoft Macintosh PowerPoint</Application>
  <PresentationFormat>Widescreen</PresentationFormat>
  <Paragraphs>127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Calibri Light</vt:lpstr>
      <vt:lpstr>CenturyGothic</vt:lpstr>
      <vt:lpstr>CenturyGothic-Bold</vt:lpstr>
      <vt:lpstr>Courier New</vt:lpstr>
      <vt:lpstr>MS PGothic</vt:lpstr>
      <vt:lpstr>ＭＳ Ｐゴシック</vt:lpstr>
      <vt:lpstr>Times New Roman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Moderator Band </vt:lpstr>
      <vt:lpstr>Endocardium and Myocardium</vt:lpstr>
      <vt:lpstr>PowerPoint Presentation</vt:lpstr>
      <vt:lpstr>PowerPoint Presentation</vt:lpstr>
      <vt:lpstr>Elastic Artery</vt:lpstr>
      <vt:lpstr>Muscular Arteries (Medium-sized Artery)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Faisal Alrabaii</dc:creator>
  <cp:lastModifiedBy>Rana B</cp:lastModifiedBy>
  <cp:revision>26</cp:revision>
  <dcterms:created xsi:type="dcterms:W3CDTF">2017-04-11T17:18:45Z</dcterms:created>
  <dcterms:modified xsi:type="dcterms:W3CDTF">2017-04-13T11:42:56Z</dcterms:modified>
</cp:coreProperties>
</file>