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image7.jpg" ContentType="image/jpg"/>
  <Override PartName="/ppt/notesSlides/notesSlide4.xml" ContentType="application/vnd.openxmlformats-officedocument.presentationml.notesSlide+xml"/>
  <Override PartName="/ppt/media/image10.jpg" ContentType="image/jpg"/>
  <Override PartName="/ppt/notesSlides/notesSlide5.xml" ContentType="application/vnd.openxmlformats-officedocument.presentationml.notesSlide+xml"/>
  <Override PartName="/ppt/media/image30.jpg" ContentType="image/jpg"/>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12" r:id="rId1"/>
  </p:sldMasterIdLst>
  <p:notesMasterIdLst>
    <p:notesMasterId r:id="rId43"/>
  </p:notesMasterIdLst>
  <p:sldIdLst>
    <p:sldId id="379" r:id="rId2"/>
    <p:sldId id="367" r:id="rId3"/>
    <p:sldId id="338" r:id="rId4"/>
    <p:sldId id="377" r:id="rId5"/>
    <p:sldId id="368" r:id="rId6"/>
    <p:sldId id="378" r:id="rId7"/>
    <p:sldId id="369" r:id="rId8"/>
    <p:sldId id="380" r:id="rId9"/>
    <p:sldId id="355" r:id="rId10"/>
    <p:sldId id="370" r:id="rId11"/>
    <p:sldId id="371" r:id="rId12"/>
    <p:sldId id="372" r:id="rId13"/>
    <p:sldId id="359" r:id="rId14"/>
    <p:sldId id="373" r:id="rId15"/>
    <p:sldId id="374" r:id="rId16"/>
    <p:sldId id="363" r:id="rId17"/>
    <p:sldId id="364" r:id="rId18"/>
    <p:sldId id="365" r:id="rId19"/>
    <p:sldId id="381" r:id="rId20"/>
    <p:sldId id="382" r:id="rId21"/>
    <p:sldId id="383" r:id="rId22"/>
    <p:sldId id="384" r:id="rId23"/>
    <p:sldId id="385" r:id="rId24"/>
    <p:sldId id="386" r:id="rId25"/>
    <p:sldId id="387" r:id="rId26"/>
    <p:sldId id="388" r:id="rId27"/>
    <p:sldId id="389" r:id="rId28"/>
    <p:sldId id="390" r:id="rId29"/>
    <p:sldId id="391" r:id="rId30"/>
    <p:sldId id="392" r:id="rId31"/>
    <p:sldId id="393" r:id="rId32"/>
    <p:sldId id="394" r:id="rId33"/>
    <p:sldId id="395" r:id="rId34"/>
    <p:sldId id="396" r:id="rId35"/>
    <p:sldId id="397" r:id="rId36"/>
    <p:sldId id="398" r:id="rId37"/>
    <p:sldId id="399" r:id="rId38"/>
    <p:sldId id="400" r:id="rId39"/>
    <p:sldId id="401" r:id="rId40"/>
    <p:sldId id="402" r:id="rId41"/>
    <p:sldId id="403" r:id="rId4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E LL" initials="DL" lastIdx="4"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8F442"/>
    <a:srgbClr val="FFBB8F"/>
    <a:srgbClr val="ED915F"/>
    <a:srgbClr val="FFCCE0"/>
    <a:srgbClr val="CDEC83"/>
    <a:srgbClr val="F4D2F2"/>
    <a:srgbClr val="33CC33"/>
    <a:srgbClr val="76D6FF"/>
    <a:srgbClr val="942093"/>
    <a:srgbClr val="0FF12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نمط متوسط 2 - تميي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نمط متوسط 4 - تمييز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BC89EF96-8CEA-46FF-86C4-4CE0E7609802}" styleName="نمط فاتح 3 - تمييز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DA37D80-6434-44D0-A028-1B22A696006F}" styleName="نمط فاتح 3 - تمييز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622" autoAdjust="0"/>
    <p:restoredTop sz="91477" autoAdjust="0"/>
  </p:normalViewPr>
  <p:slideViewPr>
    <p:cSldViewPr>
      <p:cViewPr varScale="1">
        <p:scale>
          <a:sx n="92" d="100"/>
          <a:sy n="92" d="100"/>
        </p:scale>
        <p:origin x="988" y="60"/>
      </p:cViewPr>
      <p:guideLst>
        <p:guide orient="horz" pos="2160"/>
        <p:guide pos="2880"/>
      </p:guideLst>
    </p:cSldViewPr>
  </p:slideViewPr>
  <p:notesTextViewPr>
    <p:cViewPr>
      <p:scale>
        <a:sx n="1" d="1"/>
        <a:sy n="1" d="1"/>
      </p:scale>
      <p:origin x="0" y="0"/>
    </p:cViewPr>
  </p:notesTextViewPr>
  <p:sorterViewPr>
    <p:cViewPr>
      <p:scale>
        <a:sx n="100" d="100"/>
        <a:sy n="100" d="100"/>
      </p:scale>
      <p:origin x="0" y="6"/>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s>
</file>

<file path=ppt/diagrams/_rels/data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image" Target="../media/image48.png"/><Relationship Id="rId4" Type="http://schemas.openxmlformats.org/officeDocument/2006/relationships/image" Target="../media/image51.png"/></Relationships>
</file>

<file path=ppt/diagrams/_rels/drawing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image" Target="../media/image48.png"/><Relationship Id="rId4" Type="http://schemas.openxmlformats.org/officeDocument/2006/relationships/image" Target="../media/image51.pn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3226DFF-F1B2-44CA-A3AC-717B089804EE}" type="doc">
      <dgm:prSet loTypeId="urn:microsoft.com/office/officeart/2005/8/layout/orgChart1" loCatId="hierarchy" qsTypeId="urn:microsoft.com/office/officeart/2005/8/quickstyle/simple1" qsCatId="simple" csTypeId="urn:microsoft.com/office/officeart/2005/8/colors/colorful2" csCatId="colorful" phldr="1"/>
      <dgm:spPr/>
      <dgm:t>
        <a:bodyPr/>
        <a:lstStyle/>
        <a:p>
          <a:endParaRPr lang="en-US"/>
        </a:p>
      </dgm:t>
    </dgm:pt>
    <dgm:pt modelId="{0BF071F6-8160-4FBC-A5A6-D2E07FCD2EA9}">
      <dgm:prSet phldrT="[Text]" custT="1"/>
      <dgm:spPr/>
      <dgm:t>
        <a:bodyPr/>
        <a:lstStyle/>
        <a:p>
          <a:r>
            <a:rPr lang="en-US" sz="1600" b="1"/>
            <a:t>What can we obtain from an ECG ?</a:t>
          </a:r>
          <a:endParaRPr lang="en-US" sz="1600" b="1" dirty="0"/>
        </a:p>
      </dgm:t>
    </dgm:pt>
    <dgm:pt modelId="{5CCCF590-384C-4548-9633-BB29849BD44A}" type="parTrans" cxnId="{14F6A5B5-D969-4AF0-8194-3BF6A4917A6D}">
      <dgm:prSet/>
      <dgm:spPr/>
      <dgm:t>
        <a:bodyPr/>
        <a:lstStyle/>
        <a:p>
          <a:endParaRPr lang="en-US"/>
        </a:p>
      </dgm:t>
    </dgm:pt>
    <dgm:pt modelId="{87C10830-807E-4497-9CA9-7065F89732DE}" type="sibTrans" cxnId="{14F6A5B5-D969-4AF0-8194-3BF6A4917A6D}">
      <dgm:prSet/>
      <dgm:spPr/>
      <dgm:t>
        <a:bodyPr/>
        <a:lstStyle/>
        <a:p>
          <a:endParaRPr lang="en-US"/>
        </a:p>
      </dgm:t>
    </dgm:pt>
    <dgm:pt modelId="{DA8A6CD3-E431-48B5-9750-A21AA136DD8B}">
      <dgm:prSet phldrT="[Text]" custT="1"/>
      <dgm:spPr/>
      <dgm:t>
        <a:bodyPr/>
        <a:lstStyle/>
        <a:p>
          <a:r>
            <a:rPr lang="en-US" sz="1600" dirty="0"/>
            <a:t>Heart Rate</a:t>
          </a:r>
        </a:p>
      </dgm:t>
    </dgm:pt>
    <dgm:pt modelId="{07065708-88BE-4B5D-BA2F-A3F0012568A7}" type="parTrans" cxnId="{F62EEBA9-C366-415A-A260-450EF6983A42}">
      <dgm:prSet/>
      <dgm:spPr/>
      <dgm:t>
        <a:bodyPr/>
        <a:lstStyle/>
        <a:p>
          <a:endParaRPr lang="en-US"/>
        </a:p>
      </dgm:t>
    </dgm:pt>
    <dgm:pt modelId="{4A19D316-0AC6-430A-85F6-06CD5EB538F1}" type="sibTrans" cxnId="{F62EEBA9-C366-415A-A260-450EF6983A42}">
      <dgm:prSet/>
      <dgm:spPr/>
      <dgm:t>
        <a:bodyPr/>
        <a:lstStyle/>
        <a:p>
          <a:endParaRPr lang="en-US"/>
        </a:p>
      </dgm:t>
    </dgm:pt>
    <dgm:pt modelId="{00DF66CE-D321-4BA7-B6C8-F1806C5DB6D7}">
      <dgm:prSet phldrT="[Text]" custT="1"/>
      <dgm:spPr/>
      <dgm:t>
        <a:bodyPr/>
        <a:lstStyle/>
        <a:p>
          <a:r>
            <a:rPr lang="en-US" sz="1600" dirty="0"/>
            <a:t>Electrolyte Disturbances </a:t>
          </a:r>
        </a:p>
      </dgm:t>
    </dgm:pt>
    <dgm:pt modelId="{9B7D1735-3975-4508-A856-ADA23DF965C4}" type="parTrans" cxnId="{8C4F46CF-72A3-439B-A72A-0AABBD5E019F}">
      <dgm:prSet/>
      <dgm:spPr/>
      <dgm:t>
        <a:bodyPr/>
        <a:lstStyle/>
        <a:p>
          <a:endParaRPr lang="en-US"/>
        </a:p>
      </dgm:t>
    </dgm:pt>
    <dgm:pt modelId="{C7E423F7-2C66-497F-A0A7-C890390AA076}" type="sibTrans" cxnId="{8C4F46CF-72A3-439B-A72A-0AABBD5E019F}">
      <dgm:prSet/>
      <dgm:spPr/>
      <dgm:t>
        <a:bodyPr/>
        <a:lstStyle/>
        <a:p>
          <a:endParaRPr lang="en-US"/>
        </a:p>
      </dgm:t>
    </dgm:pt>
    <dgm:pt modelId="{DE892446-1E6D-4ED6-8823-FEA267CE6ED9}">
      <dgm:prSet phldrT="[Text]" custT="1"/>
      <dgm:spPr/>
      <dgm:t>
        <a:bodyPr/>
        <a:lstStyle/>
        <a:p>
          <a:r>
            <a:rPr lang="en-US" sz="1600"/>
            <a:t>Drug toxicity </a:t>
          </a:r>
          <a:endParaRPr lang="en-US" sz="1600" dirty="0"/>
        </a:p>
      </dgm:t>
    </dgm:pt>
    <dgm:pt modelId="{246518F1-05AA-48AD-8E8D-AD64F4344E75}" type="parTrans" cxnId="{B30F9684-F96A-42E0-8FA8-0D22F9B638EA}">
      <dgm:prSet/>
      <dgm:spPr/>
      <dgm:t>
        <a:bodyPr/>
        <a:lstStyle/>
        <a:p>
          <a:endParaRPr lang="en-US"/>
        </a:p>
      </dgm:t>
    </dgm:pt>
    <dgm:pt modelId="{52C83C5A-D029-4E68-88A0-2590D7C698FF}" type="sibTrans" cxnId="{B30F9684-F96A-42E0-8FA8-0D22F9B638EA}">
      <dgm:prSet/>
      <dgm:spPr/>
      <dgm:t>
        <a:bodyPr/>
        <a:lstStyle/>
        <a:p>
          <a:endParaRPr lang="en-US"/>
        </a:p>
      </dgm:t>
    </dgm:pt>
    <dgm:pt modelId="{AB90E84D-12DC-40E9-8489-F9A3A4CFD965}">
      <dgm:prSet phldrT="[Text]" custT="1"/>
      <dgm:spPr/>
      <dgm:t>
        <a:bodyPr/>
        <a:lstStyle/>
        <a:p>
          <a:r>
            <a:rPr lang="en-US" sz="1600" dirty="0"/>
            <a:t>Myopathies</a:t>
          </a:r>
        </a:p>
      </dgm:t>
    </dgm:pt>
    <dgm:pt modelId="{9D24A650-40C1-46BD-96A9-4F7BBFAACD38}" type="parTrans" cxnId="{11239EAD-E752-4BE4-A143-F825E1B7A718}">
      <dgm:prSet/>
      <dgm:spPr/>
      <dgm:t>
        <a:bodyPr/>
        <a:lstStyle/>
        <a:p>
          <a:endParaRPr lang="en-US"/>
        </a:p>
      </dgm:t>
    </dgm:pt>
    <dgm:pt modelId="{20CE2C3C-319A-47D9-B729-FB496380605C}" type="sibTrans" cxnId="{11239EAD-E752-4BE4-A143-F825E1B7A718}">
      <dgm:prSet/>
      <dgm:spPr/>
      <dgm:t>
        <a:bodyPr/>
        <a:lstStyle/>
        <a:p>
          <a:endParaRPr lang="en-US"/>
        </a:p>
      </dgm:t>
    </dgm:pt>
    <dgm:pt modelId="{9664DB39-6956-4D3A-B078-DAE1FDE8A115}">
      <dgm:prSet phldrT="[Text]" custT="1"/>
      <dgm:spPr/>
      <dgm:t>
        <a:bodyPr/>
        <a:lstStyle/>
        <a:p>
          <a:r>
            <a:rPr lang="en-US" sz="1600" dirty="0"/>
            <a:t>Heart Rhythm</a:t>
          </a:r>
        </a:p>
      </dgm:t>
    </dgm:pt>
    <dgm:pt modelId="{EC7A3A6F-C2FE-4B8B-9E29-B244B40B88C7}" type="parTrans" cxnId="{73DCB6F6-AEB6-45AC-AE64-8D37C1D9EE6B}">
      <dgm:prSet/>
      <dgm:spPr/>
      <dgm:t>
        <a:bodyPr/>
        <a:lstStyle/>
        <a:p>
          <a:endParaRPr lang="en-US"/>
        </a:p>
      </dgm:t>
    </dgm:pt>
    <dgm:pt modelId="{0DCBFBEF-87C5-4E55-9605-A4E5A7BC2E98}" type="sibTrans" cxnId="{73DCB6F6-AEB6-45AC-AE64-8D37C1D9EE6B}">
      <dgm:prSet/>
      <dgm:spPr/>
      <dgm:t>
        <a:bodyPr/>
        <a:lstStyle/>
        <a:p>
          <a:endParaRPr lang="en-US"/>
        </a:p>
      </dgm:t>
    </dgm:pt>
    <dgm:pt modelId="{5A1D5CFA-5004-423C-89A5-FDC3BF66C28D}" type="pres">
      <dgm:prSet presAssocID="{83226DFF-F1B2-44CA-A3AC-717B089804EE}" presName="hierChild1" presStyleCnt="0">
        <dgm:presLayoutVars>
          <dgm:orgChart val="1"/>
          <dgm:chPref val="1"/>
          <dgm:dir/>
          <dgm:animOne val="branch"/>
          <dgm:animLvl val="lvl"/>
          <dgm:resizeHandles/>
        </dgm:presLayoutVars>
      </dgm:prSet>
      <dgm:spPr/>
    </dgm:pt>
    <dgm:pt modelId="{FF00DF39-1872-4453-BDC2-1A8A42DF4681}" type="pres">
      <dgm:prSet presAssocID="{0BF071F6-8160-4FBC-A5A6-D2E07FCD2EA9}" presName="hierRoot1" presStyleCnt="0">
        <dgm:presLayoutVars>
          <dgm:hierBranch val="init"/>
        </dgm:presLayoutVars>
      </dgm:prSet>
      <dgm:spPr/>
    </dgm:pt>
    <dgm:pt modelId="{D8913E7F-78FB-448C-B129-1342A1E7873C}" type="pres">
      <dgm:prSet presAssocID="{0BF071F6-8160-4FBC-A5A6-D2E07FCD2EA9}" presName="rootComposite1" presStyleCnt="0"/>
      <dgm:spPr/>
    </dgm:pt>
    <dgm:pt modelId="{54663E60-8405-45F6-A7CA-A5F6EB1E8D38}" type="pres">
      <dgm:prSet presAssocID="{0BF071F6-8160-4FBC-A5A6-D2E07FCD2EA9}" presName="rootText1" presStyleLbl="node0" presStyleIdx="0" presStyleCnt="1" custScaleX="256014" custScaleY="55611" custLinFactNeighborX="13357" custLinFactNeighborY="-7565">
        <dgm:presLayoutVars>
          <dgm:chPref val="3"/>
        </dgm:presLayoutVars>
      </dgm:prSet>
      <dgm:spPr/>
    </dgm:pt>
    <dgm:pt modelId="{9305429A-875D-4B87-A79A-6199DF199C9F}" type="pres">
      <dgm:prSet presAssocID="{0BF071F6-8160-4FBC-A5A6-D2E07FCD2EA9}" presName="rootConnector1" presStyleLbl="node1" presStyleIdx="0" presStyleCnt="0"/>
      <dgm:spPr/>
    </dgm:pt>
    <dgm:pt modelId="{8A029A43-C4D7-4747-BE12-E094F8A3DCC3}" type="pres">
      <dgm:prSet presAssocID="{0BF071F6-8160-4FBC-A5A6-D2E07FCD2EA9}" presName="hierChild2" presStyleCnt="0"/>
      <dgm:spPr/>
    </dgm:pt>
    <dgm:pt modelId="{AED0B640-DA12-426F-BA98-CFE8BA21253F}" type="pres">
      <dgm:prSet presAssocID="{07065708-88BE-4B5D-BA2F-A3F0012568A7}" presName="Name37" presStyleLbl="parChTrans1D2" presStyleIdx="0" presStyleCnt="5"/>
      <dgm:spPr/>
    </dgm:pt>
    <dgm:pt modelId="{E74D28EE-05E0-4F8C-A5CE-81FF99B4090C}" type="pres">
      <dgm:prSet presAssocID="{DA8A6CD3-E431-48B5-9750-A21AA136DD8B}" presName="hierRoot2" presStyleCnt="0">
        <dgm:presLayoutVars>
          <dgm:hierBranch val="init"/>
        </dgm:presLayoutVars>
      </dgm:prSet>
      <dgm:spPr/>
    </dgm:pt>
    <dgm:pt modelId="{02EF825A-E26A-4D3D-8F6D-5FBB96B30590}" type="pres">
      <dgm:prSet presAssocID="{DA8A6CD3-E431-48B5-9750-A21AA136DD8B}" presName="rootComposite" presStyleCnt="0"/>
      <dgm:spPr/>
    </dgm:pt>
    <dgm:pt modelId="{ACA3BD7B-23EB-42D1-909E-A581F809FC05}" type="pres">
      <dgm:prSet presAssocID="{DA8A6CD3-E431-48B5-9750-A21AA136DD8B}" presName="rootText" presStyleLbl="node2" presStyleIdx="0" presStyleCnt="5" custScaleY="63743" custLinFactNeighborX="29575" custLinFactNeighborY="-8538">
        <dgm:presLayoutVars>
          <dgm:chPref val="3"/>
        </dgm:presLayoutVars>
      </dgm:prSet>
      <dgm:spPr/>
    </dgm:pt>
    <dgm:pt modelId="{A46AF8A5-3DD7-4EF7-8269-55B1CD9367A3}" type="pres">
      <dgm:prSet presAssocID="{DA8A6CD3-E431-48B5-9750-A21AA136DD8B}" presName="rootConnector" presStyleLbl="node2" presStyleIdx="0" presStyleCnt="5"/>
      <dgm:spPr/>
    </dgm:pt>
    <dgm:pt modelId="{7356B831-F67D-4C33-B948-2765684ED3AA}" type="pres">
      <dgm:prSet presAssocID="{DA8A6CD3-E431-48B5-9750-A21AA136DD8B}" presName="hierChild4" presStyleCnt="0"/>
      <dgm:spPr/>
    </dgm:pt>
    <dgm:pt modelId="{A5842348-5156-4921-B903-7BD2DDCDF6F9}" type="pres">
      <dgm:prSet presAssocID="{DA8A6CD3-E431-48B5-9750-A21AA136DD8B}" presName="hierChild5" presStyleCnt="0"/>
      <dgm:spPr/>
    </dgm:pt>
    <dgm:pt modelId="{95B62928-B845-4327-AD1D-4EE426341257}" type="pres">
      <dgm:prSet presAssocID="{EC7A3A6F-C2FE-4B8B-9E29-B244B40B88C7}" presName="Name37" presStyleLbl="parChTrans1D2" presStyleIdx="1" presStyleCnt="5"/>
      <dgm:spPr/>
    </dgm:pt>
    <dgm:pt modelId="{3A1E4288-5F55-4AC2-AF33-C89628127F2A}" type="pres">
      <dgm:prSet presAssocID="{9664DB39-6956-4D3A-B078-DAE1FDE8A115}" presName="hierRoot2" presStyleCnt="0">
        <dgm:presLayoutVars>
          <dgm:hierBranch val="init"/>
        </dgm:presLayoutVars>
      </dgm:prSet>
      <dgm:spPr/>
    </dgm:pt>
    <dgm:pt modelId="{99AE7731-B0ED-48B9-8324-A9E5DB049EA3}" type="pres">
      <dgm:prSet presAssocID="{9664DB39-6956-4D3A-B078-DAE1FDE8A115}" presName="rootComposite" presStyleCnt="0"/>
      <dgm:spPr/>
    </dgm:pt>
    <dgm:pt modelId="{4BFBF65D-FB4C-45CA-9E19-1C45E43A6831}" type="pres">
      <dgm:prSet presAssocID="{9664DB39-6956-4D3A-B078-DAE1FDE8A115}" presName="rootText" presStyleLbl="node2" presStyleIdx="1" presStyleCnt="5" custScaleY="63743" custLinFactNeighborX="26842" custLinFactNeighborY="-8538">
        <dgm:presLayoutVars>
          <dgm:chPref val="3"/>
        </dgm:presLayoutVars>
      </dgm:prSet>
      <dgm:spPr/>
    </dgm:pt>
    <dgm:pt modelId="{1107A3E7-A2E7-4112-B421-728E592753BE}" type="pres">
      <dgm:prSet presAssocID="{9664DB39-6956-4D3A-B078-DAE1FDE8A115}" presName="rootConnector" presStyleLbl="node2" presStyleIdx="1" presStyleCnt="5"/>
      <dgm:spPr/>
    </dgm:pt>
    <dgm:pt modelId="{F3B0C956-A800-4E82-B17B-35E61401842F}" type="pres">
      <dgm:prSet presAssocID="{9664DB39-6956-4D3A-B078-DAE1FDE8A115}" presName="hierChild4" presStyleCnt="0"/>
      <dgm:spPr/>
    </dgm:pt>
    <dgm:pt modelId="{3645A139-31B7-4F79-976D-0544C8B56065}" type="pres">
      <dgm:prSet presAssocID="{9664DB39-6956-4D3A-B078-DAE1FDE8A115}" presName="hierChild5" presStyleCnt="0"/>
      <dgm:spPr/>
    </dgm:pt>
    <dgm:pt modelId="{A37CF83B-CAFC-47C0-B7B4-39429A443AA8}" type="pres">
      <dgm:prSet presAssocID="{9D24A650-40C1-46BD-96A9-4F7BBFAACD38}" presName="Name37" presStyleLbl="parChTrans1D2" presStyleIdx="2" presStyleCnt="5"/>
      <dgm:spPr/>
    </dgm:pt>
    <dgm:pt modelId="{42A07AFF-5240-41EE-B6C6-F3A1AECF2BD0}" type="pres">
      <dgm:prSet presAssocID="{AB90E84D-12DC-40E9-8489-F9A3A4CFD965}" presName="hierRoot2" presStyleCnt="0">
        <dgm:presLayoutVars>
          <dgm:hierBranch val="init"/>
        </dgm:presLayoutVars>
      </dgm:prSet>
      <dgm:spPr/>
    </dgm:pt>
    <dgm:pt modelId="{68515B9A-8541-48E0-972B-054874B39C3F}" type="pres">
      <dgm:prSet presAssocID="{AB90E84D-12DC-40E9-8489-F9A3A4CFD965}" presName="rootComposite" presStyleCnt="0"/>
      <dgm:spPr/>
    </dgm:pt>
    <dgm:pt modelId="{1CE1D199-D9B9-4069-AB28-A1D638EA9973}" type="pres">
      <dgm:prSet presAssocID="{AB90E84D-12DC-40E9-8489-F9A3A4CFD965}" presName="rootText" presStyleLbl="node2" presStyleIdx="2" presStyleCnt="5" custScaleY="63743" custLinFactNeighborX="13357" custLinFactNeighborY="-8538">
        <dgm:presLayoutVars>
          <dgm:chPref val="3"/>
        </dgm:presLayoutVars>
      </dgm:prSet>
      <dgm:spPr/>
    </dgm:pt>
    <dgm:pt modelId="{467F79DD-48C8-4C51-B305-6939908AAD76}" type="pres">
      <dgm:prSet presAssocID="{AB90E84D-12DC-40E9-8489-F9A3A4CFD965}" presName="rootConnector" presStyleLbl="node2" presStyleIdx="2" presStyleCnt="5"/>
      <dgm:spPr/>
    </dgm:pt>
    <dgm:pt modelId="{F1AE6AA4-5088-484A-8DD9-D1A99DD4994A}" type="pres">
      <dgm:prSet presAssocID="{AB90E84D-12DC-40E9-8489-F9A3A4CFD965}" presName="hierChild4" presStyleCnt="0"/>
      <dgm:spPr/>
    </dgm:pt>
    <dgm:pt modelId="{304D4B42-4881-4445-8C18-AFBADC4F4820}" type="pres">
      <dgm:prSet presAssocID="{AB90E84D-12DC-40E9-8489-F9A3A4CFD965}" presName="hierChild5" presStyleCnt="0"/>
      <dgm:spPr/>
    </dgm:pt>
    <dgm:pt modelId="{8859BA69-1709-4BB0-895E-2A3A073A8102}" type="pres">
      <dgm:prSet presAssocID="{9B7D1735-3975-4508-A856-ADA23DF965C4}" presName="Name37" presStyleLbl="parChTrans1D2" presStyleIdx="3" presStyleCnt="5"/>
      <dgm:spPr/>
    </dgm:pt>
    <dgm:pt modelId="{2C276660-0863-40A2-9752-45C92BB708E0}" type="pres">
      <dgm:prSet presAssocID="{00DF66CE-D321-4BA7-B6C8-F1806C5DB6D7}" presName="hierRoot2" presStyleCnt="0">
        <dgm:presLayoutVars>
          <dgm:hierBranch val="init"/>
        </dgm:presLayoutVars>
      </dgm:prSet>
      <dgm:spPr/>
    </dgm:pt>
    <dgm:pt modelId="{6657343F-21A7-41D3-B934-1FEA23ED231D}" type="pres">
      <dgm:prSet presAssocID="{00DF66CE-D321-4BA7-B6C8-F1806C5DB6D7}" presName="rootComposite" presStyleCnt="0"/>
      <dgm:spPr/>
    </dgm:pt>
    <dgm:pt modelId="{39810504-1ACB-431F-8FCA-459D07913288}" type="pres">
      <dgm:prSet presAssocID="{00DF66CE-D321-4BA7-B6C8-F1806C5DB6D7}" presName="rootText" presStyleLbl="node2" presStyleIdx="3" presStyleCnt="5" custScaleY="63743" custLinFactNeighborX="-128" custLinFactNeighborY="-8538">
        <dgm:presLayoutVars>
          <dgm:chPref val="3"/>
        </dgm:presLayoutVars>
      </dgm:prSet>
      <dgm:spPr/>
    </dgm:pt>
    <dgm:pt modelId="{B6EE1C41-147B-47BA-A296-680EF48BCDA5}" type="pres">
      <dgm:prSet presAssocID="{00DF66CE-D321-4BA7-B6C8-F1806C5DB6D7}" presName="rootConnector" presStyleLbl="node2" presStyleIdx="3" presStyleCnt="5"/>
      <dgm:spPr/>
    </dgm:pt>
    <dgm:pt modelId="{9442B9DE-BBB1-4EF7-AABB-69ED3737C3B9}" type="pres">
      <dgm:prSet presAssocID="{00DF66CE-D321-4BA7-B6C8-F1806C5DB6D7}" presName="hierChild4" presStyleCnt="0"/>
      <dgm:spPr/>
    </dgm:pt>
    <dgm:pt modelId="{0E538617-4852-4AF3-997B-2E5BF0B3B475}" type="pres">
      <dgm:prSet presAssocID="{00DF66CE-D321-4BA7-B6C8-F1806C5DB6D7}" presName="hierChild5" presStyleCnt="0"/>
      <dgm:spPr/>
    </dgm:pt>
    <dgm:pt modelId="{17337303-4AF1-467B-8855-B9FFC296E019}" type="pres">
      <dgm:prSet presAssocID="{246518F1-05AA-48AD-8E8D-AD64F4344E75}" presName="Name37" presStyleLbl="parChTrans1D2" presStyleIdx="4" presStyleCnt="5"/>
      <dgm:spPr/>
    </dgm:pt>
    <dgm:pt modelId="{A3FC1334-D9AA-4F46-BB29-03FC88D9823D}" type="pres">
      <dgm:prSet presAssocID="{DE892446-1E6D-4ED6-8823-FEA267CE6ED9}" presName="hierRoot2" presStyleCnt="0">
        <dgm:presLayoutVars>
          <dgm:hierBranch val="init"/>
        </dgm:presLayoutVars>
      </dgm:prSet>
      <dgm:spPr/>
    </dgm:pt>
    <dgm:pt modelId="{E540E367-AACE-4399-84F3-55F887B1727A}" type="pres">
      <dgm:prSet presAssocID="{DE892446-1E6D-4ED6-8823-FEA267CE6ED9}" presName="rootComposite" presStyleCnt="0"/>
      <dgm:spPr/>
    </dgm:pt>
    <dgm:pt modelId="{61E1D980-724E-485F-81D3-3C216CD35360}" type="pres">
      <dgm:prSet presAssocID="{DE892446-1E6D-4ED6-8823-FEA267CE6ED9}" presName="rootText" presStyleLbl="node2" presStyleIdx="4" presStyleCnt="5" custScaleY="63743" custLinFactNeighborX="-13613" custLinFactNeighborY="-8538">
        <dgm:presLayoutVars>
          <dgm:chPref val="3"/>
        </dgm:presLayoutVars>
      </dgm:prSet>
      <dgm:spPr/>
    </dgm:pt>
    <dgm:pt modelId="{153F649A-41EB-488A-91B4-4199A434C924}" type="pres">
      <dgm:prSet presAssocID="{DE892446-1E6D-4ED6-8823-FEA267CE6ED9}" presName="rootConnector" presStyleLbl="node2" presStyleIdx="4" presStyleCnt="5"/>
      <dgm:spPr/>
    </dgm:pt>
    <dgm:pt modelId="{6C1EF104-4F3F-4E3C-8781-8C6ED2C90912}" type="pres">
      <dgm:prSet presAssocID="{DE892446-1E6D-4ED6-8823-FEA267CE6ED9}" presName="hierChild4" presStyleCnt="0"/>
      <dgm:spPr/>
    </dgm:pt>
    <dgm:pt modelId="{F38AEFA5-A476-493B-B048-620AB4B45A75}" type="pres">
      <dgm:prSet presAssocID="{DE892446-1E6D-4ED6-8823-FEA267CE6ED9}" presName="hierChild5" presStyleCnt="0"/>
      <dgm:spPr/>
    </dgm:pt>
    <dgm:pt modelId="{19C5F3C5-5D68-40D4-A079-FBC85E79FED6}" type="pres">
      <dgm:prSet presAssocID="{0BF071F6-8160-4FBC-A5A6-D2E07FCD2EA9}" presName="hierChild3" presStyleCnt="0"/>
      <dgm:spPr/>
    </dgm:pt>
  </dgm:ptLst>
  <dgm:cxnLst>
    <dgm:cxn modelId="{C0B04F17-4E0D-4F14-9A7B-F8D94D3917CA}" type="presOf" srcId="{00DF66CE-D321-4BA7-B6C8-F1806C5DB6D7}" destId="{39810504-1ACB-431F-8FCA-459D07913288}" srcOrd="0" destOrd="0" presId="urn:microsoft.com/office/officeart/2005/8/layout/orgChart1"/>
    <dgm:cxn modelId="{B9B68720-420B-4AE9-9F4C-3C68394E95F1}" type="presOf" srcId="{9664DB39-6956-4D3A-B078-DAE1FDE8A115}" destId="{4BFBF65D-FB4C-45CA-9E19-1C45E43A6831}" srcOrd="0" destOrd="0" presId="urn:microsoft.com/office/officeart/2005/8/layout/orgChart1"/>
    <dgm:cxn modelId="{F4614021-2EB0-4317-9580-558D44A3D743}" type="presOf" srcId="{9B7D1735-3975-4508-A856-ADA23DF965C4}" destId="{8859BA69-1709-4BB0-895E-2A3A073A8102}" srcOrd="0" destOrd="0" presId="urn:microsoft.com/office/officeart/2005/8/layout/orgChart1"/>
    <dgm:cxn modelId="{FBA62E65-1A76-4B62-8F7B-DB3C02DECAEF}" type="presOf" srcId="{EC7A3A6F-C2FE-4B8B-9E29-B244B40B88C7}" destId="{95B62928-B845-4327-AD1D-4EE426341257}" srcOrd="0" destOrd="0" presId="urn:microsoft.com/office/officeart/2005/8/layout/orgChart1"/>
    <dgm:cxn modelId="{9DDA746E-370C-46EC-A92F-F5F361E42AFC}" type="presOf" srcId="{DA8A6CD3-E431-48B5-9750-A21AA136DD8B}" destId="{ACA3BD7B-23EB-42D1-909E-A581F809FC05}" srcOrd="0" destOrd="0" presId="urn:microsoft.com/office/officeart/2005/8/layout/orgChart1"/>
    <dgm:cxn modelId="{8F7F8172-BFAE-4ED0-8D24-27A52520963A}" type="presOf" srcId="{DE892446-1E6D-4ED6-8823-FEA267CE6ED9}" destId="{61E1D980-724E-485F-81D3-3C216CD35360}" srcOrd="0" destOrd="0" presId="urn:microsoft.com/office/officeart/2005/8/layout/orgChart1"/>
    <dgm:cxn modelId="{EDC89058-F6C2-4930-8C05-D84136DB08F1}" type="presOf" srcId="{9664DB39-6956-4D3A-B078-DAE1FDE8A115}" destId="{1107A3E7-A2E7-4112-B421-728E592753BE}" srcOrd="1" destOrd="0" presId="urn:microsoft.com/office/officeart/2005/8/layout/orgChart1"/>
    <dgm:cxn modelId="{B30F9684-F96A-42E0-8FA8-0D22F9B638EA}" srcId="{0BF071F6-8160-4FBC-A5A6-D2E07FCD2EA9}" destId="{DE892446-1E6D-4ED6-8823-FEA267CE6ED9}" srcOrd="4" destOrd="0" parTransId="{246518F1-05AA-48AD-8E8D-AD64F4344E75}" sibTransId="{52C83C5A-D029-4E68-88A0-2590D7C698FF}"/>
    <dgm:cxn modelId="{45AB0586-B89D-4084-A657-3EB8514AE2E2}" type="presOf" srcId="{07065708-88BE-4B5D-BA2F-A3F0012568A7}" destId="{AED0B640-DA12-426F-BA98-CFE8BA21253F}" srcOrd="0" destOrd="0" presId="urn:microsoft.com/office/officeart/2005/8/layout/orgChart1"/>
    <dgm:cxn modelId="{79151C91-408A-4E83-9CFE-B83E120271E2}" type="presOf" srcId="{0BF071F6-8160-4FBC-A5A6-D2E07FCD2EA9}" destId="{54663E60-8405-45F6-A7CA-A5F6EB1E8D38}" srcOrd="0" destOrd="0" presId="urn:microsoft.com/office/officeart/2005/8/layout/orgChart1"/>
    <dgm:cxn modelId="{0D51D99B-8389-44DF-AD9E-E21EFD2E4593}" type="presOf" srcId="{246518F1-05AA-48AD-8E8D-AD64F4344E75}" destId="{17337303-4AF1-467B-8855-B9FFC296E019}" srcOrd="0" destOrd="0" presId="urn:microsoft.com/office/officeart/2005/8/layout/orgChart1"/>
    <dgm:cxn modelId="{F62EEBA9-C366-415A-A260-450EF6983A42}" srcId="{0BF071F6-8160-4FBC-A5A6-D2E07FCD2EA9}" destId="{DA8A6CD3-E431-48B5-9750-A21AA136DD8B}" srcOrd="0" destOrd="0" parTransId="{07065708-88BE-4B5D-BA2F-A3F0012568A7}" sibTransId="{4A19D316-0AC6-430A-85F6-06CD5EB538F1}"/>
    <dgm:cxn modelId="{11239EAD-E752-4BE4-A143-F825E1B7A718}" srcId="{0BF071F6-8160-4FBC-A5A6-D2E07FCD2EA9}" destId="{AB90E84D-12DC-40E9-8489-F9A3A4CFD965}" srcOrd="2" destOrd="0" parTransId="{9D24A650-40C1-46BD-96A9-4F7BBFAACD38}" sibTransId="{20CE2C3C-319A-47D9-B729-FB496380605C}"/>
    <dgm:cxn modelId="{60EE9DB3-9A2C-4EC5-8ABC-2A182A1ECAF6}" type="presOf" srcId="{0BF071F6-8160-4FBC-A5A6-D2E07FCD2EA9}" destId="{9305429A-875D-4B87-A79A-6199DF199C9F}" srcOrd="1" destOrd="0" presId="urn:microsoft.com/office/officeart/2005/8/layout/orgChart1"/>
    <dgm:cxn modelId="{14F6A5B5-D969-4AF0-8194-3BF6A4917A6D}" srcId="{83226DFF-F1B2-44CA-A3AC-717B089804EE}" destId="{0BF071F6-8160-4FBC-A5A6-D2E07FCD2EA9}" srcOrd="0" destOrd="0" parTransId="{5CCCF590-384C-4548-9633-BB29849BD44A}" sibTransId="{87C10830-807E-4497-9CA9-7065F89732DE}"/>
    <dgm:cxn modelId="{A1200CBB-8EAA-4099-8A3F-9303F2E990DE}" type="presOf" srcId="{00DF66CE-D321-4BA7-B6C8-F1806C5DB6D7}" destId="{B6EE1C41-147B-47BA-A296-680EF48BCDA5}" srcOrd="1" destOrd="0" presId="urn:microsoft.com/office/officeart/2005/8/layout/orgChart1"/>
    <dgm:cxn modelId="{A90A30BB-744C-47FD-BC16-A6A786CB3869}" type="presOf" srcId="{AB90E84D-12DC-40E9-8489-F9A3A4CFD965}" destId="{467F79DD-48C8-4C51-B305-6939908AAD76}" srcOrd="1" destOrd="0" presId="urn:microsoft.com/office/officeart/2005/8/layout/orgChart1"/>
    <dgm:cxn modelId="{69EC2BCA-24AD-48D6-A095-F2A627718292}" type="presOf" srcId="{9D24A650-40C1-46BD-96A9-4F7BBFAACD38}" destId="{A37CF83B-CAFC-47C0-B7B4-39429A443AA8}" srcOrd="0" destOrd="0" presId="urn:microsoft.com/office/officeart/2005/8/layout/orgChart1"/>
    <dgm:cxn modelId="{881037CB-3B4D-424B-9738-E9C9EC44DDE9}" type="presOf" srcId="{AB90E84D-12DC-40E9-8489-F9A3A4CFD965}" destId="{1CE1D199-D9B9-4069-AB28-A1D638EA9973}" srcOrd="0" destOrd="0" presId="urn:microsoft.com/office/officeart/2005/8/layout/orgChart1"/>
    <dgm:cxn modelId="{8C4F46CF-72A3-439B-A72A-0AABBD5E019F}" srcId="{0BF071F6-8160-4FBC-A5A6-D2E07FCD2EA9}" destId="{00DF66CE-D321-4BA7-B6C8-F1806C5DB6D7}" srcOrd="3" destOrd="0" parTransId="{9B7D1735-3975-4508-A856-ADA23DF965C4}" sibTransId="{C7E423F7-2C66-497F-A0A7-C890390AA076}"/>
    <dgm:cxn modelId="{4A835CD6-6EFC-44FE-B53B-6BC898A612D8}" type="presOf" srcId="{DE892446-1E6D-4ED6-8823-FEA267CE6ED9}" destId="{153F649A-41EB-488A-91B4-4199A434C924}" srcOrd="1" destOrd="0" presId="urn:microsoft.com/office/officeart/2005/8/layout/orgChart1"/>
    <dgm:cxn modelId="{31EA72DF-BA1F-4AA4-8961-DFF5E5CC0619}" type="presOf" srcId="{83226DFF-F1B2-44CA-A3AC-717B089804EE}" destId="{5A1D5CFA-5004-423C-89A5-FDC3BF66C28D}" srcOrd="0" destOrd="0" presId="urn:microsoft.com/office/officeart/2005/8/layout/orgChart1"/>
    <dgm:cxn modelId="{0DD7DFE8-A538-4A1D-8E5E-61F6E16DCD3B}" type="presOf" srcId="{DA8A6CD3-E431-48B5-9750-A21AA136DD8B}" destId="{A46AF8A5-3DD7-4EF7-8269-55B1CD9367A3}" srcOrd="1" destOrd="0" presId="urn:microsoft.com/office/officeart/2005/8/layout/orgChart1"/>
    <dgm:cxn modelId="{73DCB6F6-AEB6-45AC-AE64-8D37C1D9EE6B}" srcId="{0BF071F6-8160-4FBC-A5A6-D2E07FCD2EA9}" destId="{9664DB39-6956-4D3A-B078-DAE1FDE8A115}" srcOrd="1" destOrd="0" parTransId="{EC7A3A6F-C2FE-4B8B-9E29-B244B40B88C7}" sibTransId="{0DCBFBEF-87C5-4E55-9605-A4E5A7BC2E98}"/>
    <dgm:cxn modelId="{89E96C4A-8BCD-40AD-94A4-C2EF192F5C69}" type="presParOf" srcId="{5A1D5CFA-5004-423C-89A5-FDC3BF66C28D}" destId="{FF00DF39-1872-4453-BDC2-1A8A42DF4681}" srcOrd="0" destOrd="0" presId="urn:microsoft.com/office/officeart/2005/8/layout/orgChart1"/>
    <dgm:cxn modelId="{78B5AE03-76EF-4409-95C0-A0AD6AD4AC1D}" type="presParOf" srcId="{FF00DF39-1872-4453-BDC2-1A8A42DF4681}" destId="{D8913E7F-78FB-448C-B129-1342A1E7873C}" srcOrd="0" destOrd="0" presId="urn:microsoft.com/office/officeart/2005/8/layout/orgChart1"/>
    <dgm:cxn modelId="{F47A659E-EC74-4987-B3B5-7110526F14E1}" type="presParOf" srcId="{D8913E7F-78FB-448C-B129-1342A1E7873C}" destId="{54663E60-8405-45F6-A7CA-A5F6EB1E8D38}" srcOrd="0" destOrd="0" presId="urn:microsoft.com/office/officeart/2005/8/layout/orgChart1"/>
    <dgm:cxn modelId="{76A0BDE5-7135-4754-9278-2A04B7E50C95}" type="presParOf" srcId="{D8913E7F-78FB-448C-B129-1342A1E7873C}" destId="{9305429A-875D-4B87-A79A-6199DF199C9F}" srcOrd="1" destOrd="0" presId="urn:microsoft.com/office/officeart/2005/8/layout/orgChart1"/>
    <dgm:cxn modelId="{4E62EAE2-AADA-4CBB-8C40-096A99C15C9A}" type="presParOf" srcId="{FF00DF39-1872-4453-BDC2-1A8A42DF4681}" destId="{8A029A43-C4D7-4747-BE12-E094F8A3DCC3}" srcOrd="1" destOrd="0" presId="urn:microsoft.com/office/officeart/2005/8/layout/orgChart1"/>
    <dgm:cxn modelId="{88055D68-E857-47D3-9B5E-51B828422309}" type="presParOf" srcId="{8A029A43-C4D7-4747-BE12-E094F8A3DCC3}" destId="{AED0B640-DA12-426F-BA98-CFE8BA21253F}" srcOrd="0" destOrd="0" presId="urn:microsoft.com/office/officeart/2005/8/layout/orgChart1"/>
    <dgm:cxn modelId="{39667E60-DC85-4CA4-B778-685B27B460CC}" type="presParOf" srcId="{8A029A43-C4D7-4747-BE12-E094F8A3DCC3}" destId="{E74D28EE-05E0-4F8C-A5CE-81FF99B4090C}" srcOrd="1" destOrd="0" presId="urn:microsoft.com/office/officeart/2005/8/layout/orgChart1"/>
    <dgm:cxn modelId="{79A1A66F-070E-4516-BC66-BA686A994A3E}" type="presParOf" srcId="{E74D28EE-05E0-4F8C-A5CE-81FF99B4090C}" destId="{02EF825A-E26A-4D3D-8F6D-5FBB96B30590}" srcOrd="0" destOrd="0" presId="urn:microsoft.com/office/officeart/2005/8/layout/orgChart1"/>
    <dgm:cxn modelId="{B51DFC48-C156-49DF-9ACF-5EE7FF2B9CF2}" type="presParOf" srcId="{02EF825A-E26A-4D3D-8F6D-5FBB96B30590}" destId="{ACA3BD7B-23EB-42D1-909E-A581F809FC05}" srcOrd="0" destOrd="0" presId="urn:microsoft.com/office/officeart/2005/8/layout/orgChart1"/>
    <dgm:cxn modelId="{269E6A27-4FEA-46A2-B78C-D07520970008}" type="presParOf" srcId="{02EF825A-E26A-4D3D-8F6D-5FBB96B30590}" destId="{A46AF8A5-3DD7-4EF7-8269-55B1CD9367A3}" srcOrd="1" destOrd="0" presId="urn:microsoft.com/office/officeart/2005/8/layout/orgChart1"/>
    <dgm:cxn modelId="{3D535D0E-0B35-4922-9CF1-680660DEECA2}" type="presParOf" srcId="{E74D28EE-05E0-4F8C-A5CE-81FF99B4090C}" destId="{7356B831-F67D-4C33-B948-2765684ED3AA}" srcOrd="1" destOrd="0" presId="urn:microsoft.com/office/officeart/2005/8/layout/orgChart1"/>
    <dgm:cxn modelId="{2AF99B2D-1C6B-4DE7-9330-A7B00C5B2576}" type="presParOf" srcId="{E74D28EE-05E0-4F8C-A5CE-81FF99B4090C}" destId="{A5842348-5156-4921-B903-7BD2DDCDF6F9}" srcOrd="2" destOrd="0" presId="urn:microsoft.com/office/officeart/2005/8/layout/orgChart1"/>
    <dgm:cxn modelId="{2EC2CCAB-E71F-4F3D-9682-45FAA452807F}" type="presParOf" srcId="{8A029A43-C4D7-4747-BE12-E094F8A3DCC3}" destId="{95B62928-B845-4327-AD1D-4EE426341257}" srcOrd="2" destOrd="0" presId="urn:microsoft.com/office/officeart/2005/8/layout/orgChart1"/>
    <dgm:cxn modelId="{9AD9884F-170F-434B-8DBE-F5F7DD73169B}" type="presParOf" srcId="{8A029A43-C4D7-4747-BE12-E094F8A3DCC3}" destId="{3A1E4288-5F55-4AC2-AF33-C89628127F2A}" srcOrd="3" destOrd="0" presId="urn:microsoft.com/office/officeart/2005/8/layout/orgChart1"/>
    <dgm:cxn modelId="{8953DD7F-DB8B-475F-807A-42CFD737F010}" type="presParOf" srcId="{3A1E4288-5F55-4AC2-AF33-C89628127F2A}" destId="{99AE7731-B0ED-48B9-8324-A9E5DB049EA3}" srcOrd="0" destOrd="0" presId="urn:microsoft.com/office/officeart/2005/8/layout/orgChart1"/>
    <dgm:cxn modelId="{B41A3BAD-46AB-4CAD-BE58-4B09960F6612}" type="presParOf" srcId="{99AE7731-B0ED-48B9-8324-A9E5DB049EA3}" destId="{4BFBF65D-FB4C-45CA-9E19-1C45E43A6831}" srcOrd="0" destOrd="0" presId="urn:microsoft.com/office/officeart/2005/8/layout/orgChart1"/>
    <dgm:cxn modelId="{66B009A0-1E37-44A9-A209-F1BD76B8B28B}" type="presParOf" srcId="{99AE7731-B0ED-48B9-8324-A9E5DB049EA3}" destId="{1107A3E7-A2E7-4112-B421-728E592753BE}" srcOrd="1" destOrd="0" presId="urn:microsoft.com/office/officeart/2005/8/layout/orgChart1"/>
    <dgm:cxn modelId="{50CC7BF6-B8BE-4B32-8BBA-250B5CD9B134}" type="presParOf" srcId="{3A1E4288-5F55-4AC2-AF33-C89628127F2A}" destId="{F3B0C956-A800-4E82-B17B-35E61401842F}" srcOrd="1" destOrd="0" presId="urn:microsoft.com/office/officeart/2005/8/layout/orgChart1"/>
    <dgm:cxn modelId="{7B781647-DA40-46D4-A00D-BD9C4A51C0A4}" type="presParOf" srcId="{3A1E4288-5F55-4AC2-AF33-C89628127F2A}" destId="{3645A139-31B7-4F79-976D-0544C8B56065}" srcOrd="2" destOrd="0" presId="urn:microsoft.com/office/officeart/2005/8/layout/orgChart1"/>
    <dgm:cxn modelId="{91A30FC1-F583-43F7-8722-4DDE07DB565E}" type="presParOf" srcId="{8A029A43-C4D7-4747-BE12-E094F8A3DCC3}" destId="{A37CF83B-CAFC-47C0-B7B4-39429A443AA8}" srcOrd="4" destOrd="0" presId="urn:microsoft.com/office/officeart/2005/8/layout/orgChart1"/>
    <dgm:cxn modelId="{C5C381DC-AF2C-48A5-A1EA-9DFF71340356}" type="presParOf" srcId="{8A029A43-C4D7-4747-BE12-E094F8A3DCC3}" destId="{42A07AFF-5240-41EE-B6C6-F3A1AECF2BD0}" srcOrd="5" destOrd="0" presId="urn:microsoft.com/office/officeart/2005/8/layout/orgChart1"/>
    <dgm:cxn modelId="{7A461929-F517-4DBB-B4DF-73349823DFE1}" type="presParOf" srcId="{42A07AFF-5240-41EE-B6C6-F3A1AECF2BD0}" destId="{68515B9A-8541-48E0-972B-054874B39C3F}" srcOrd="0" destOrd="0" presId="urn:microsoft.com/office/officeart/2005/8/layout/orgChart1"/>
    <dgm:cxn modelId="{EBC2FE0E-BC45-441E-BB8D-2E177545479F}" type="presParOf" srcId="{68515B9A-8541-48E0-972B-054874B39C3F}" destId="{1CE1D199-D9B9-4069-AB28-A1D638EA9973}" srcOrd="0" destOrd="0" presId="urn:microsoft.com/office/officeart/2005/8/layout/orgChart1"/>
    <dgm:cxn modelId="{1F874FFA-C4EA-4C6B-8DDD-8984B915AEF0}" type="presParOf" srcId="{68515B9A-8541-48E0-972B-054874B39C3F}" destId="{467F79DD-48C8-4C51-B305-6939908AAD76}" srcOrd="1" destOrd="0" presId="urn:microsoft.com/office/officeart/2005/8/layout/orgChart1"/>
    <dgm:cxn modelId="{D6F8A765-D2B4-4740-A945-BAA46D0E8D48}" type="presParOf" srcId="{42A07AFF-5240-41EE-B6C6-F3A1AECF2BD0}" destId="{F1AE6AA4-5088-484A-8DD9-D1A99DD4994A}" srcOrd="1" destOrd="0" presId="urn:microsoft.com/office/officeart/2005/8/layout/orgChart1"/>
    <dgm:cxn modelId="{68BEF7AF-4AC4-4130-92F8-EAE61FB01215}" type="presParOf" srcId="{42A07AFF-5240-41EE-B6C6-F3A1AECF2BD0}" destId="{304D4B42-4881-4445-8C18-AFBADC4F4820}" srcOrd="2" destOrd="0" presId="urn:microsoft.com/office/officeart/2005/8/layout/orgChart1"/>
    <dgm:cxn modelId="{26099C79-75ED-4001-8FFD-B9C8C1A29AB1}" type="presParOf" srcId="{8A029A43-C4D7-4747-BE12-E094F8A3DCC3}" destId="{8859BA69-1709-4BB0-895E-2A3A073A8102}" srcOrd="6" destOrd="0" presId="urn:microsoft.com/office/officeart/2005/8/layout/orgChart1"/>
    <dgm:cxn modelId="{82479A7D-781C-4523-9AAD-8172B35FBA1E}" type="presParOf" srcId="{8A029A43-C4D7-4747-BE12-E094F8A3DCC3}" destId="{2C276660-0863-40A2-9752-45C92BB708E0}" srcOrd="7" destOrd="0" presId="urn:microsoft.com/office/officeart/2005/8/layout/orgChart1"/>
    <dgm:cxn modelId="{6586D6B9-42AA-4336-863B-F42CBC175A24}" type="presParOf" srcId="{2C276660-0863-40A2-9752-45C92BB708E0}" destId="{6657343F-21A7-41D3-B934-1FEA23ED231D}" srcOrd="0" destOrd="0" presId="urn:microsoft.com/office/officeart/2005/8/layout/orgChart1"/>
    <dgm:cxn modelId="{E3709B80-B3A9-47A3-A64D-A4129ED9BE5A}" type="presParOf" srcId="{6657343F-21A7-41D3-B934-1FEA23ED231D}" destId="{39810504-1ACB-431F-8FCA-459D07913288}" srcOrd="0" destOrd="0" presId="urn:microsoft.com/office/officeart/2005/8/layout/orgChart1"/>
    <dgm:cxn modelId="{ACACD39A-19FB-4165-8A79-669479973279}" type="presParOf" srcId="{6657343F-21A7-41D3-B934-1FEA23ED231D}" destId="{B6EE1C41-147B-47BA-A296-680EF48BCDA5}" srcOrd="1" destOrd="0" presId="urn:microsoft.com/office/officeart/2005/8/layout/orgChart1"/>
    <dgm:cxn modelId="{17B1A560-1B2E-4988-8BAF-55DE167E81AD}" type="presParOf" srcId="{2C276660-0863-40A2-9752-45C92BB708E0}" destId="{9442B9DE-BBB1-4EF7-AABB-69ED3737C3B9}" srcOrd="1" destOrd="0" presId="urn:microsoft.com/office/officeart/2005/8/layout/orgChart1"/>
    <dgm:cxn modelId="{B88FDEDB-B880-4105-8DE7-F02568635448}" type="presParOf" srcId="{2C276660-0863-40A2-9752-45C92BB708E0}" destId="{0E538617-4852-4AF3-997B-2E5BF0B3B475}" srcOrd="2" destOrd="0" presId="urn:microsoft.com/office/officeart/2005/8/layout/orgChart1"/>
    <dgm:cxn modelId="{335CA4FB-5D10-4A04-BA21-99D2A139B827}" type="presParOf" srcId="{8A029A43-C4D7-4747-BE12-E094F8A3DCC3}" destId="{17337303-4AF1-467B-8855-B9FFC296E019}" srcOrd="8" destOrd="0" presId="urn:microsoft.com/office/officeart/2005/8/layout/orgChart1"/>
    <dgm:cxn modelId="{8F5B4B72-4500-497B-AB7E-09DEF33252D9}" type="presParOf" srcId="{8A029A43-C4D7-4747-BE12-E094F8A3DCC3}" destId="{A3FC1334-D9AA-4F46-BB29-03FC88D9823D}" srcOrd="9" destOrd="0" presId="urn:microsoft.com/office/officeart/2005/8/layout/orgChart1"/>
    <dgm:cxn modelId="{FAFF6C67-F81B-4DA4-A2F4-AEA3BD2B9F3E}" type="presParOf" srcId="{A3FC1334-D9AA-4F46-BB29-03FC88D9823D}" destId="{E540E367-AACE-4399-84F3-55F887B1727A}" srcOrd="0" destOrd="0" presId="urn:microsoft.com/office/officeart/2005/8/layout/orgChart1"/>
    <dgm:cxn modelId="{A80573F7-F367-4F14-837B-3BCEAFA65F5A}" type="presParOf" srcId="{E540E367-AACE-4399-84F3-55F887B1727A}" destId="{61E1D980-724E-485F-81D3-3C216CD35360}" srcOrd="0" destOrd="0" presId="urn:microsoft.com/office/officeart/2005/8/layout/orgChart1"/>
    <dgm:cxn modelId="{1328A899-D89E-4A0E-B2A4-6C58F0814F44}" type="presParOf" srcId="{E540E367-AACE-4399-84F3-55F887B1727A}" destId="{153F649A-41EB-488A-91B4-4199A434C924}" srcOrd="1" destOrd="0" presId="urn:microsoft.com/office/officeart/2005/8/layout/orgChart1"/>
    <dgm:cxn modelId="{79143DDF-FC00-48EA-872A-78F5FAC6D80F}" type="presParOf" srcId="{A3FC1334-D9AA-4F46-BB29-03FC88D9823D}" destId="{6C1EF104-4F3F-4E3C-8781-8C6ED2C90912}" srcOrd="1" destOrd="0" presId="urn:microsoft.com/office/officeart/2005/8/layout/orgChart1"/>
    <dgm:cxn modelId="{9547A5D4-C903-470E-A468-3A018D46F5F8}" type="presParOf" srcId="{A3FC1334-D9AA-4F46-BB29-03FC88D9823D}" destId="{F38AEFA5-A476-493B-B048-620AB4B45A75}" srcOrd="2" destOrd="0" presId="urn:microsoft.com/office/officeart/2005/8/layout/orgChart1"/>
    <dgm:cxn modelId="{169D9DB8-1D73-42B6-9477-82CC077C4D5F}" type="presParOf" srcId="{FF00DF39-1872-4453-BDC2-1A8A42DF4681}" destId="{19C5F3C5-5D68-40D4-A079-FBC85E79FED6}"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4A70E87-B199-4F4E-97D5-48475A00F5A1}" type="doc">
      <dgm:prSet loTypeId="urn:microsoft.com/office/officeart/2005/8/layout/hierarchy2" loCatId="" qsTypeId="urn:microsoft.com/office/officeart/2005/8/quickstyle/simple4" qsCatId="simple" csTypeId="urn:microsoft.com/office/officeart/2005/8/colors/colorful1" csCatId="colorful" phldr="1"/>
      <dgm:spPr/>
      <dgm:t>
        <a:bodyPr/>
        <a:lstStyle/>
        <a:p>
          <a:endParaRPr lang="en-US"/>
        </a:p>
      </dgm:t>
    </dgm:pt>
    <dgm:pt modelId="{66074C7C-FE42-2347-A6BD-E98F2B9D6B3C}">
      <dgm:prSet phldrT="[Text]"/>
      <dgm:spPr/>
      <dgm:t>
        <a:bodyPr/>
        <a:lstStyle/>
        <a:p>
          <a:r>
            <a:rPr lang="en-US" dirty="0"/>
            <a:t>Consist of :</a:t>
          </a:r>
        </a:p>
      </dgm:t>
    </dgm:pt>
    <dgm:pt modelId="{FA4E7439-AB6F-944B-9CD4-78D696073F6A}" type="parTrans" cxnId="{6A6B28DC-F0BD-7342-AABE-A6B066613BB8}">
      <dgm:prSet/>
      <dgm:spPr/>
      <dgm:t>
        <a:bodyPr/>
        <a:lstStyle/>
        <a:p>
          <a:endParaRPr lang="en-US"/>
        </a:p>
      </dgm:t>
    </dgm:pt>
    <dgm:pt modelId="{893A0BB1-49E9-B74F-B910-6488BE62FF9F}" type="sibTrans" cxnId="{6A6B28DC-F0BD-7342-AABE-A6B066613BB8}">
      <dgm:prSet/>
      <dgm:spPr/>
      <dgm:t>
        <a:bodyPr/>
        <a:lstStyle/>
        <a:p>
          <a:endParaRPr lang="en-US"/>
        </a:p>
      </dgm:t>
    </dgm:pt>
    <dgm:pt modelId="{496ED160-AB47-EB49-8072-5CBCE4E84F98}">
      <dgm:prSet phldrT="[Text]"/>
      <dgm:spPr/>
      <dgm:t>
        <a:bodyPr/>
        <a:lstStyle/>
        <a:p>
          <a:r>
            <a:rPr lang="en-US" dirty="0"/>
            <a:t>Chest piece </a:t>
          </a:r>
        </a:p>
      </dgm:t>
    </dgm:pt>
    <dgm:pt modelId="{281B7F32-B077-3A45-B105-BA6F7332D64F}" type="parTrans" cxnId="{8D586E90-E61E-AF41-879E-FBD1F3E9E970}">
      <dgm:prSet/>
      <dgm:spPr/>
      <dgm:t>
        <a:bodyPr/>
        <a:lstStyle/>
        <a:p>
          <a:endParaRPr lang="en-US"/>
        </a:p>
      </dgm:t>
    </dgm:pt>
    <dgm:pt modelId="{3C4A119F-41F7-984C-B71C-83AA3AFDF818}" type="sibTrans" cxnId="{8D586E90-E61E-AF41-879E-FBD1F3E9E970}">
      <dgm:prSet/>
      <dgm:spPr/>
      <dgm:t>
        <a:bodyPr/>
        <a:lstStyle/>
        <a:p>
          <a:endParaRPr lang="en-US"/>
        </a:p>
      </dgm:t>
    </dgm:pt>
    <dgm:pt modelId="{99305064-D183-C94A-958D-9A461FB02B73}">
      <dgm:prSet phldrT="[Text]"/>
      <dgm:spPr/>
      <dgm:t>
        <a:bodyPr/>
        <a:lstStyle/>
        <a:p>
          <a:r>
            <a:rPr lang="en-US" dirty="0"/>
            <a:t>Bell</a:t>
          </a:r>
        </a:p>
      </dgm:t>
    </dgm:pt>
    <dgm:pt modelId="{C51C2978-42AD-3F4B-814A-F71DFD9C0005}" type="parTrans" cxnId="{373BF515-4DCE-B14C-83D5-B6A5545A7696}">
      <dgm:prSet/>
      <dgm:spPr/>
      <dgm:t>
        <a:bodyPr/>
        <a:lstStyle/>
        <a:p>
          <a:endParaRPr lang="en-US"/>
        </a:p>
      </dgm:t>
    </dgm:pt>
    <dgm:pt modelId="{827050F3-6895-B14E-9626-C9BB47454ADC}" type="sibTrans" cxnId="{373BF515-4DCE-B14C-83D5-B6A5545A7696}">
      <dgm:prSet/>
      <dgm:spPr/>
      <dgm:t>
        <a:bodyPr/>
        <a:lstStyle/>
        <a:p>
          <a:endParaRPr lang="en-US"/>
        </a:p>
      </dgm:t>
    </dgm:pt>
    <dgm:pt modelId="{0355C9E8-6682-E14B-A64D-EC223259AFA0}">
      <dgm:prSet phldrT="[Text]"/>
      <dgm:spPr/>
      <dgm:t>
        <a:bodyPr/>
        <a:lstStyle/>
        <a:p>
          <a:r>
            <a:rPr lang="en-US" dirty="0"/>
            <a:t>Diaphragm </a:t>
          </a:r>
        </a:p>
      </dgm:t>
    </dgm:pt>
    <dgm:pt modelId="{2805E124-D833-FE4D-9D7F-BC29C59779F1}" type="parTrans" cxnId="{5B20D09E-AD7E-BB43-AF02-2EE314FCD8D7}">
      <dgm:prSet/>
      <dgm:spPr/>
      <dgm:t>
        <a:bodyPr/>
        <a:lstStyle/>
        <a:p>
          <a:endParaRPr lang="en-US"/>
        </a:p>
      </dgm:t>
    </dgm:pt>
    <dgm:pt modelId="{725784A2-8AD5-D94C-BE57-00B775B65595}" type="sibTrans" cxnId="{5B20D09E-AD7E-BB43-AF02-2EE314FCD8D7}">
      <dgm:prSet/>
      <dgm:spPr/>
      <dgm:t>
        <a:bodyPr/>
        <a:lstStyle/>
        <a:p>
          <a:endParaRPr lang="en-US"/>
        </a:p>
      </dgm:t>
    </dgm:pt>
    <dgm:pt modelId="{3E642B1F-EAD3-9C45-9009-CCE964169D18}">
      <dgm:prSet phldrT="[Text]"/>
      <dgm:spPr/>
      <dgm:t>
        <a:bodyPr/>
        <a:lstStyle/>
        <a:p>
          <a:r>
            <a:rPr lang="en-US" dirty="0"/>
            <a:t>Ear piece </a:t>
          </a:r>
        </a:p>
      </dgm:t>
    </dgm:pt>
    <dgm:pt modelId="{A4545546-4B49-B146-91E4-E749B63A1A35}" type="parTrans" cxnId="{518FFF34-37A2-7447-B76B-BBC60BBAB45E}">
      <dgm:prSet/>
      <dgm:spPr/>
      <dgm:t>
        <a:bodyPr/>
        <a:lstStyle/>
        <a:p>
          <a:endParaRPr lang="en-US"/>
        </a:p>
      </dgm:t>
    </dgm:pt>
    <dgm:pt modelId="{30B590F0-E390-FE46-9C6A-BDE25B7AC743}" type="sibTrans" cxnId="{518FFF34-37A2-7447-B76B-BBC60BBAB45E}">
      <dgm:prSet/>
      <dgm:spPr/>
      <dgm:t>
        <a:bodyPr/>
        <a:lstStyle/>
        <a:p>
          <a:endParaRPr lang="en-US"/>
        </a:p>
      </dgm:t>
    </dgm:pt>
    <dgm:pt modelId="{37D1DE4F-27BA-7247-A5EE-222DBF11EBC1}">
      <dgm:prSet/>
      <dgm:spPr/>
      <dgm:t>
        <a:bodyPr/>
        <a:lstStyle/>
        <a:p>
          <a:r>
            <a:rPr lang="en-US" dirty="0"/>
            <a:t>Rubber tubing</a:t>
          </a:r>
        </a:p>
      </dgm:t>
    </dgm:pt>
    <dgm:pt modelId="{1BF42FE5-1B5B-CE4A-B1EC-8FC59058E87D}" type="parTrans" cxnId="{ED79D267-F230-5748-8227-04DBDB6AEECD}">
      <dgm:prSet/>
      <dgm:spPr/>
      <dgm:t>
        <a:bodyPr/>
        <a:lstStyle/>
        <a:p>
          <a:endParaRPr lang="en-US"/>
        </a:p>
      </dgm:t>
    </dgm:pt>
    <dgm:pt modelId="{EFB951D9-88CD-1D42-ABC6-268CAB88C4FA}" type="sibTrans" cxnId="{ED79D267-F230-5748-8227-04DBDB6AEECD}">
      <dgm:prSet/>
      <dgm:spPr/>
      <dgm:t>
        <a:bodyPr/>
        <a:lstStyle/>
        <a:p>
          <a:endParaRPr lang="en-US"/>
        </a:p>
      </dgm:t>
    </dgm:pt>
    <dgm:pt modelId="{F885F795-3432-9D48-8C82-F386A674CC19}">
      <dgm:prSet/>
      <dgm:spPr/>
      <dgm:t>
        <a:bodyPr/>
        <a:lstStyle/>
        <a:p>
          <a:pPr algn="l"/>
          <a:r>
            <a:rPr lang="en-US" dirty="0">
              <a:solidFill>
                <a:schemeClr val="tx1"/>
              </a:solidFill>
            </a:rPr>
            <a:t>- Light skin contact </a:t>
          </a:r>
        </a:p>
        <a:p>
          <a:pPr algn="l"/>
          <a:r>
            <a:rPr lang="en-US" dirty="0">
              <a:solidFill>
                <a:schemeClr val="tx1"/>
              </a:solidFill>
            </a:rPr>
            <a:t>- Hearing</a:t>
          </a:r>
          <a:r>
            <a:rPr lang="en-US" baseline="0" dirty="0">
              <a:solidFill>
                <a:schemeClr val="tx1"/>
              </a:solidFill>
            </a:rPr>
            <a:t> </a:t>
          </a:r>
          <a:r>
            <a:rPr lang="en-US" baseline="0" dirty="0">
              <a:solidFill>
                <a:srgbClr val="FF0000"/>
              </a:solidFill>
            </a:rPr>
            <a:t>low frequency</a:t>
          </a:r>
          <a:r>
            <a:rPr lang="en-US" baseline="0" dirty="0">
              <a:solidFill>
                <a:schemeClr val="tx1"/>
              </a:solidFill>
            </a:rPr>
            <a:t> sound</a:t>
          </a:r>
          <a:endParaRPr lang="en-US" dirty="0">
            <a:solidFill>
              <a:schemeClr val="tx1"/>
            </a:solidFill>
          </a:endParaRPr>
        </a:p>
      </dgm:t>
    </dgm:pt>
    <dgm:pt modelId="{D7FB1013-DC89-7B44-870A-FD28D5C2215A}" type="parTrans" cxnId="{8548B88F-B974-1E40-BD38-8CDA71EC9CCB}">
      <dgm:prSet/>
      <dgm:spPr/>
      <dgm:t>
        <a:bodyPr/>
        <a:lstStyle/>
        <a:p>
          <a:endParaRPr lang="en-US"/>
        </a:p>
      </dgm:t>
    </dgm:pt>
    <dgm:pt modelId="{7C9A699D-F608-A348-8806-2C4EFCB95D07}" type="sibTrans" cxnId="{8548B88F-B974-1E40-BD38-8CDA71EC9CCB}">
      <dgm:prSet/>
      <dgm:spPr/>
      <dgm:t>
        <a:bodyPr/>
        <a:lstStyle/>
        <a:p>
          <a:endParaRPr lang="en-US"/>
        </a:p>
      </dgm:t>
    </dgm:pt>
    <dgm:pt modelId="{C17420CF-1F51-634B-AFD9-D0EC6E8B8BD3}">
      <dgm:prSet/>
      <dgm:spPr/>
      <dgm:t>
        <a:bodyPr/>
        <a:lstStyle/>
        <a:p>
          <a:pPr algn="l"/>
          <a:r>
            <a:rPr lang="en-US" dirty="0">
              <a:solidFill>
                <a:schemeClr val="tx1"/>
              </a:solidFill>
            </a:rPr>
            <a:t>- firm skin contact </a:t>
          </a:r>
        </a:p>
        <a:p>
          <a:pPr algn="l"/>
          <a:r>
            <a:rPr lang="en-US" dirty="0">
              <a:solidFill>
                <a:schemeClr val="tx1"/>
              </a:solidFill>
            </a:rPr>
            <a:t>- Hearing </a:t>
          </a:r>
          <a:r>
            <a:rPr lang="en-US" dirty="0">
              <a:solidFill>
                <a:srgbClr val="FF0000"/>
              </a:solidFill>
            </a:rPr>
            <a:t>high frequency</a:t>
          </a:r>
          <a:r>
            <a:rPr lang="en-US" dirty="0">
              <a:solidFill>
                <a:schemeClr val="tx1"/>
              </a:solidFill>
            </a:rPr>
            <a:t> sound </a:t>
          </a:r>
        </a:p>
      </dgm:t>
    </dgm:pt>
    <dgm:pt modelId="{66F682D7-87E8-6741-B424-22954A3812E7}" type="parTrans" cxnId="{666770BC-514A-2445-BB06-B3229CA850CE}">
      <dgm:prSet/>
      <dgm:spPr/>
      <dgm:t>
        <a:bodyPr/>
        <a:lstStyle/>
        <a:p>
          <a:endParaRPr lang="en-US"/>
        </a:p>
      </dgm:t>
    </dgm:pt>
    <dgm:pt modelId="{92A05878-01F0-5847-A447-6839B23612F8}" type="sibTrans" cxnId="{666770BC-514A-2445-BB06-B3229CA850CE}">
      <dgm:prSet/>
      <dgm:spPr/>
      <dgm:t>
        <a:bodyPr/>
        <a:lstStyle/>
        <a:p>
          <a:endParaRPr lang="en-US"/>
        </a:p>
      </dgm:t>
    </dgm:pt>
    <dgm:pt modelId="{001C1C2B-465D-834C-A59E-09EFDB28EC12}" type="pres">
      <dgm:prSet presAssocID="{74A70E87-B199-4F4E-97D5-48475A00F5A1}" presName="diagram" presStyleCnt="0">
        <dgm:presLayoutVars>
          <dgm:chPref val="1"/>
          <dgm:dir/>
          <dgm:animOne val="branch"/>
          <dgm:animLvl val="lvl"/>
          <dgm:resizeHandles val="exact"/>
        </dgm:presLayoutVars>
      </dgm:prSet>
      <dgm:spPr/>
    </dgm:pt>
    <dgm:pt modelId="{8A568BFB-7587-7D4E-9D36-F78354B157A3}" type="pres">
      <dgm:prSet presAssocID="{66074C7C-FE42-2347-A6BD-E98F2B9D6B3C}" presName="root1" presStyleCnt="0"/>
      <dgm:spPr/>
    </dgm:pt>
    <dgm:pt modelId="{2F24CEB4-FEB8-5747-A956-EAF33DAA59A5}" type="pres">
      <dgm:prSet presAssocID="{66074C7C-FE42-2347-A6BD-E98F2B9D6B3C}" presName="LevelOneTextNode" presStyleLbl="node0" presStyleIdx="0" presStyleCnt="1">
        <dgm:presLayoutVars>
          <dgm:chPref val="3"/>
        </dgm:presLayoutVars>
      </dgm:prSet>
      <dgm:spPr/>
    </dgm:pt>
    <dgm:pt modelId="{1B6057B9-C0F5-814A-9D74-CC40702B14D4}" type="pres">
      <dgm:prSet presAssocID="{66074C7C-FE42-2347-A6BD-E98F2B9D6B3C}" presName="level2hierChild" presStyleCnt="0"/>
      <dgm:spPr/>
    </dgm:pt>
    <dgm:pt modelId="{E4684EB9-935D-C045-85AF-AE5841A076CD}" type="pres">
      <dgm:prSet presAssocID="{281B7F32-B077-3A45-B105-BA6F7332D64F}" presName="conn2-1" presStyleLbl="parChTrans1D2" presStyleIdx="0" presStyleCnt="3"/>
      <dgm:spPr/>
    </dgm:pt>
    <dgm:pt modelId="{EB96F945-35CD-F34E-867D-B4B8A978397E}" type="pres">
      <dgm:prSet presAssocID="{281B7F32-B077-3A45-B105-BA6F7332D64F}" presName="connTx" presStyleLbl="parChTrans1D2" presStyleIdx="0" presStyleCnt="3"/>
      <dgm:spPr/>
    </dgm:pt>
    <dgm:pt modelId="{6FEC482A-CC5E-A444-9907-C0E101D85970}" type="pres">
      <dgm:prSet presAssocID="{496ED160-AB47-EB49-8072-5CBCE4E84F98}" presName="root2" presStyleCnt="0"/>
      <dgm:spPr/>
    </dgm:pt>
    <dgm:pt modelId="{8C67DFFA-E27F-4F44-BEAF-64E6F67361CB}" type="pres">
      <dgm:prSet presAssocID="{496ED160-AB47-EB49-8072-5CBCE4E84F98}" presName="LevelTwoTextNode" presStyleLbl="node2" presStyleIdx="0" presStyleCnt="3">
        <dgm:presLayoutVars>
          <dgm:chPref val="3"/>
        </dgm:presLayoutVars>
      </dgm:prSet>
      <dgm:spPr/>
    </dgm:pt>
    <dgm:pt modelId="{C1550970-4A58-E949-87A7-455BFD0EE582}" type="pres">
      <dgm:prSet presAssocID="{496ED160-AB47-EB49-8072-5CBCE4E84F98}" presName="level3hierChild" presStyleCnt="0"/>
      <dgm:spPr/>
    </dgm:pt>
    <dgm:pt modelId="{48C4B115-5D67-B94F-BAC0-E0E1D4BD91C7}" type="pres">
      <dgm:prSet presAssocID="{C51C2978-42AD-3F4B-814A-F71DFD9C0005}" presName="conn2-1" presStyleLbl="parChTrans1D3" presStyleIdx="0" presStyleCnt="2"/>
      <dgm:spPr/>
    </dgm:pt>
    <dgm:pt modelId="{4ACCCC32-FC2A-AB45-8D4A-5D3E86FFF976}" type="pres">
      <dgm:prSet presAssocID="{C51C2978-42AD-3F4B-814A-F71DFD9C0005}" presName="connTx" presStyleLbl="parChTrans1D3" presStyleIdx="0" presStyleCnt="2"/>
      <dgm:spPr/>
    </dgm:pt>
    <dgm:pt modelId="{C2C81E63-DD20-1B4C-BA63-988B66B386CD}" type="pres">
      <dgm:prSet presAssocID="{99305064-D183-C94A-958D-9A461FB02B73}" presName="root2" presStyleCnt="0"/>
      <dgm:spPr/>
    </dgm:pt>
    <dgm:pt modelId="{7A8B7CA5-6CA0-834D-B13E-076B1E492C35}" type="pres">
      <dgm:prSet presAssocID="{99305064-D183-C94A-958D-9A461FB02B73}" presName="LevelTwoTextNode" presStyleLbl="node3" presStyleIdx="0" presStyleCnt="2">
        <dgm:presLayoutVars>
          <dgm:chPref val="3"/>
        </dgm:presLayoutVars>
      </dgm:prSet>
      <dgm:spPr/>
    </dgm:pt>
    <dgm:pt modelId="{15059A87-97E5-7D41-A2A6-E7F6997B4CB5}" type="pres">
      <dgm:prSet presAssocID="{99305064-D183-C94A-958D-9A461FB02B73}" presName="level3hierChild" presStyleCnt="0"/>
      <dgm:spPr/>
    </dgm:pt>
    <dgm:pt modelId="{3D5595B2-684F-F040-AD79-1A470BF2A473}" type="pres">
      <dgm:prSet presAssocID="{D7FB1013-DC89-7B44-870A-FD28D5C2215A}" presName="conn2-1" presStyleLbl="parChTrans1D4" presStyleIdx="0" presStyleCnt="2"/>
      <dgm:spPr/>
    </dgm:pt>
    <dgm:pt modelId="{AD72BDDA-748A-5845-8B4B-7FEF93DCAB65}" type="pres">
      <dgm:prSet presAssocID="{D7FB1013-DC89-7B44-870A-FD28D5C2215A}" presName="connTx" presStyleLbl="parChTrans1D4" presStyleIdx="0" presStyleCnt="2"/>
      <dgm:spPr/>
    </dgm:pt>
    <dgm:pt modelId="{FC4A83CD-0407-9C43-9E8C-371E8B5E13EA}" type="pres">
      <dgm:prSet presAssocID="{F885F795-3432-9D48-8C82-F386A674CC19}" presName="root2" presStyleCnt="0"/>
      <dgm:spPr/>
    </dgm:pt>
    <dgm:pt modelId="{4EE030D8-9E5D-B74C-930E-70AD8910670A}" type="pres">
      <dgm:prSet presAssocID="{F885F795-3432-9D48-8C82-F386A674CC19}" presName="LevelTwoTextNode" presStyleLbl="node4" presStyleIdx="0" presStyleCnt="2">
        <dgm:presLayoutVars>
          <dgm:chPref val="3"/>
        </dgm:presLayoutVars>
      </dgm:prSet>
      <dgm:spPr/>
    </dgm:pt>
    <dgm:pt modelId="{293A68CA-7797-0F47-9577-76B1D8E82848}" type="pres">
      <dgm:prSet presAssocID="{F885F795-3432-9D48-8C82-F386A674CC19}" presName="level3hierChild" presStyleCnt="0"/>
      <dgm:spPr/>
    </dgm:pt>
    <dgm:pt modelId="{676F0CEC-3F80-604F-ACCA-68677FFFD387}" type="pres">
      <dgm:prSet presAssocID="{2805E124-D833-FE4D-9D7F-BC29C59779F1}" presName="conn2-1" presStyleLbl="parChTrans1D3" presStyleIdx="1" presStyleCnt="2"/>
      <dgm:spPr/>
    </dgm:pt>
    <dgm:pt modelId="{924E08B2-1356-7B48-B9E6-2C4DED41FED2}" type="pres">
      <dgm:prSet presAssocID="{2805E124-D833-FE4D-9D7F-BC29C59779F1}" presName="connTx" presStyleLbl="parChTrans1D3" presStyleIdx="1" presStyleCnt="2"/>
      <dgm:spPr/>
    </dgm:pt>
    <dgm:pt modelId="{18347D4E-C6B4-B640-9A61-DB1B0F5326F2}" type="pres">
      <dgm:prSet presAssocID="{0355C9E8-6682-E14B-A64D-EC223259AFA0}" presName="root2" presStyleCnt="0"/>
      <dgm:spPr/>
    </dgm:pt>
    <dgm:pt modelId="{E44B1587-13E8-1749-8AC0-AB776A2D86FD}" type="pres">
      <dgm:prSet presAssocID="{0355C9E8-6682-E14B-A64D-EC223259AFA0}" presName="LevelTwoTextNode" presStyleLbl="node3" presStyleIdx="1" presStyleCnt="2">
        <dgm:presLayoutVars>
          <dgm:chPref val="3"/>
        </dgm:presLayoutVars>
      </dgm:prSet>
      <dgm:spPr/>
    </dgm:pt>
    <dgm:pt modelId="{BE46F777-5626-FE4D-8E98-EA03E8831BB9}" type="pres">
      <dgm:prSet presAssocID="{0355C9E8-6682-E14B-A64D-EC223259AFA0}" presName="level3hierChild" presStyleCnt="0"/>
      <dgm:spPr/>
    </dgm:pt>
    <dgm:pt modelId="{38EA545E-434C-B145-B563-D47924FDB36B}" type="pres">
      <dgm:prSet presAssocID="{66F682D7-87E8-6741-B424-22954A3812E7}" presName="conn2-1" presStyleLbl="parChTrans1D4" presStyleIdx="1" presStyleCnt="2"/>
      <dgm:spPr/>
    </dgm:pt>
    <dgm:pt modelId="{3B8BB613-D5A3-C54C-A207-51B67FFC7FA5}" type="pres">
      <dgm:prSet presAssocID="{66F682D7-87E8-6741-B424-22954A3812E7}" presName="connTx" presStyleLbl="parChTrans1D4" presStyleIdx="1" presStyleCnt="2"/>
      <dgm:spPr/>
    </dgm:pt>
    <dgm:pt modelId="{724994A6-BA65-DA4E-AA13-1184C3F1D6CA}" type="pres">
      <dgm:prSet presAssocID="{C17420CF-1F51-634B-AFD9-D0EC6E8B8BD3}" presName="root2" presStyleCnt="0"/>
      <dgm:spPr/>
    </dgm:pt>
    <dgm:pt modelId="{D150FCC6-9293-8543-A936-E405717927AB}" type="pres">
      <dgm:prSet presAssocID="{C17420CF-1F51-634B-AFD9-D0EC6E8B8BD3}" presName="LevelTwoTextNode" presStyleLbl="node4" presStyleIdx="1" presStyleCnt="2">
        <dgm:presLayoutVars>
          <dgm:chPref val="3"/>
        </dgm:presLayoutVars>
      </dgm:prSet>
      <dgm:spPr/>
    </dgm:pt>
    <dgm:pt modelId="{B231BD80-14D3-9644-9A67-340CDF97B570}" type="pres">
      <dgm:prSet presAssocID="{C17420CF-1F51-634B-AFD9-D0EC6E8B8BD3}" presName="level3hierChild" presStyleCnt="0"/>
      <dgm:spPr/>
    </dgm:pt>
    <dgm:pt modelId="{836577A7-3732-5E44-A36E-2EA2EFDEE9D9}" type="pres">
      <dgm:prSet presAssocID="{A4545546-4B49-B146-91E4-E749B63A1A35}" presName="conn2-1" presStyleLbl="parChTrans1D2" presStyleIdx="1" presStyleCnt="3"/>
      <dgm:spPr/>
    </dgm:pt>
    <dgm:pt modelId="{6CFD0FC0-B07A-6C4A-9E49-BAFC89D079D8}" type="pres">
      <dgm:prSet presAssocID="{A4545546-4B49-B146-91E4-E749B63A1A35}" presName="connTx" presStyleLbl="parChTrans1D2" presStyleIdx="1" presStyleCnt="3"/>
      <dgm:spPr/>
    </dgm:pt>
    <dgm:pt modelId="{6E5665E9-F25B-EF43-9B5D-5523BE8A4637}" type="pres">
      <dgm:prSet presAssocID="{3E642B1F-EAD3-9C45-9009-CCE964169D18}" presName="root2" presStyleCnt="0"/>
      <dgm:spPr/>
    </dgm:pt>
    <dgm:pt modelId="{356A3846-3C0B-1043-B59F-9B0C036492F1}" type="pres">
      <dgm:prSet presAssocID="{3E642B1F-EAD3-9C45-9009-CCE964169D18}" presName="LevelTwoTextNode" presStyleLbl="node2" presStyleIdx="1" presStyleCnt="3">
        <dgm:presLayoutVars>
          <dgm:chPref val="3"/>
        </dgm:presLayoutVars>
      </dgm:prSet>
      <dgm:spPr/>
    </dgm:pt>
    <dgm:pt modelId="{C16AA7D5-3CF0-A345-8CEE-35D41CD6B06A}" type="pres">
      <dgm:prSet presAssocID="{3E642B1F-EAD3-9C45-9009-CCE964169D18}" presName="level3hierChild" presStyleCnt="0"/>
      <dgm:spPr/>
    </dgm:pt>
    <dgm:pt modelId="{5A63927B-6238-4545-8E8C-163789010FF8}" type="pres">
      <dgm:prSet presAssocID="{1BF42FE5-1B5B-CE4A-B1EC-8FC59058E87D}" presName="conn2-1" presStyleLbl="parChTrans1D2" presStyleIdx="2" presStyleCnt="3"/>
      <dgm:spPr/>
    </dgm:pt>
    <dgm:pt modelId="{0FE44509-1ADF-C340-9479-2D89040DCD63}" type="pres">
      <dgm:prSet presAssocID="{1BF42FE5-1B5B-CE4A-B1EC-8FC59058E87D}" presName="connTx" presStyleLbl="parChTrans1D2" presStyleIdx="2" presStyleCnt="3"/>
      <dgm:spPr/>
    </dgm:pt>
    <dgm:pt modelId="{915969D9-A899-744E-B383-54D233308CB7}" type="pres">
      <dgm:prSet presAssocID="{37D1DE4F-27BA-7247-A5EE-222DBF11EBC1}" presName="root2" presStyleCnt="0"/>
      <dgm:spPr/>
    </dgm:pt>
    <dgm:pt modelId="{9257FC13-F8CB-5549-88E5-C96FCFA48E28}" type="pres">
      <dgm:prSet presAssocID="{37D1DE4F-27BA-7247-A5EE-222DBF11EBC1}" presName="LevelTwoTextNode" presStyleLbl="node2" presStyleIdx="2" presStyleCnt="3">
        <dgm:presLayoutVars>
          <dgm:chPref val="3"/>
        </dgm:presLayoutVars>
      </dgm:prSet>
      <dgm:spPr/>
    </dgm:pt>
    <dgm:pt modelId="{0217DC48-3AE5-5F46-A147-C8BD4CA02D0B}" type="pres">
      <dgm:prSet presAssocID="{37D1DE4F-27BA-7247-A5EE-222DBF11EBC1}" presName="level3hierChild" presStyleCnt="0"/>
      <dgm:spPr/>
    </dgm:pt>
  </dgm:ptLst>
  <dgm:cxnLst>
    <dgm:cxn modelId="{1C97C800-D7A0-492A-9C70-202B09A79838}" type="presOf" srcId="{496ED160-AB47-EB49-8072-5CBCE4E84F98}" destId="{8C67DFFA-E27F-4F44-BEAF-64E6F67361CB}" srcOrd="0" destOrd="0" presId="urn:microsoft.com/office/officeart/2005/8/layout/hierarchy2"/>
    <dgm:cxn modelId="{373BF515-4DCE-B14C-83D5-B6A5545A7696}" srcId="{496ED160-AB47-EB49-8072-5CBCE4E84F98}" destId="{99305064-D183-C94A-958D-9A461FB02B73}" srcOrd="0" destOrd="0" parTransId="{C51C2978-42AD-3F4B-814A-F71DFD9C0005}" sibTransId="{827050F3-6895-B14E-9626-C9BB47454ADC}"/>
    <dgm:cxn modelId="{C7EDF21F-04D6-4542-8DC0-EAEC2A3CF223}" type="presOf" srcId="{66074C7C-FE42-2347-A6BD-E98F2B9D6B3C}" destId="{2F24CEB4-FEB8-5747-A956-EAF33DAA59A5}" srcOrd="0" destOrd="0" presId="urn:microsoft.com/office/officeart/2005/8/layout/hierarchy2"/>
    <dgm:cxn modelId="{6811C921-5248-455A-9D63-B9C53AC1FC5C}" type="presOf" srcId="{A4545546-4B49-B146-91E4-E749B63A1A35}" destId="{836577A7-3732-5E44-A36E-2EA2EFDEE9D9}" srcOrd="0" destOrd="0" presId="urn:microsoft.com/office/officeart/2005/8/layout/hierarchy2"/>
    <dgm:cxn modelId="{24173734-B375-4C0B-B206-FCFE281F8A7A}" type="presOf" srcId="{1BF42FE5-1B5B-CE4A-B1EC-8FC59058E87D}" destId="{5A63927B-6238-4545-8E8C-163789010FF8}" srcOrd="0" destOrd="0" presId="urn:microsoft.com/office/officeart/2005/8/layout/hierarchy2"/>
    <dgm:cxn modelId="{518FFF34-37A2-7447-B76B-BBC60BBAB45E}" srcId="{66074C7C-FE42-2347-A6BD-E98F2B9D6B3C}" destId="{3E642B1F-EAD3-9C45-9009-CCE964169D18}" srcOrd="1" destOrd="0" parTransId="{A4545546-4B49-B146-91E4-E749B63A1A35}" sibTransId="{30B590F0-E390-FE46-9C6A-BDE25B7AC743}"/>
    <dgm:cxn modelId="{3CADBC60-89B2-4DB4-B6FF-1E76E80E7FF2}" type="presOf" srcId="{F885F795-3432-9D48-8C82-F386A674CC19}" destId="{4EE030D8-9E5D-B74C-930E-70AD8910670A}" srcOrd="0" destOrd="0" presId="urn:microsoft.com/office/officeart/2005/8/layout/hierarchy2"/>
    <dgm:cxn modelId="{ED79D267-F230-5748-8227-04DBDB6AEECD}" srcId="{66074C7C-FE42-2347-A6BD-E98F2B9D6B3C}" destId="{37D1DE4F-27BA-7247-A5EE-222DBF11EBC1}" srcOrd="2" destOrd="0" parTransId="{1BF42FE5-1B5B-CE4A-B1EC-8FC59058E87D}" sibTransId="{EFB951D9-88CD-1D42-ABC6-268CAB88C4FA}"/>
    <dgm:cxn modelId="{D5C11A4E-992D-472C-B52C-89FECE4EF496}" type="presOf" srcId="{37D1DE4F-27BA-7247-A5EE-222DBF11EBC1}" destId="{9257FC13-F8CB-5549-88E5-C96FCFA48E28}" srcOrd="0" destOrd="0" presId="urn:microsoft.com/office/officeart/2005/8/layout/hierarchy2"/>
    <dgm:cxn modelId="{18C71C4F-A0E3-4493-B993-6BDFA2568908}" type="presOf" srcId="{281B7F32-B077-3A45-B105-BA6F7332D64F}" destId="{E4684EB9-935D-C045-85AF-AE5841A076CD}" srcOrd="0" destOrd="0" presId="urn:microsoft.com/office/officeart/2005/8/layout/hierarchy2"/>
    <dgm:cxn modelId="{1D5D9C76-5FBC-4BCF-808A-E68D73470D52}" type="presOf" srcId="{2805E124-D833-FE4D-9D7F-BC29C59779F1}" destId="{676F0CEC-3F80-604F-ACCA-68677FFFD387}" srcOrd="0" destOrd="0" presId="urn:microsoft.com/office/officeart/2005/8/layout/hierarchy2"/>
    <dgm:cxn modelId="{B1CD907E-F07F-4833-AB41-43723C756D07}" type="presOf" srcId="{2805E124-D833-FE4D-9D7F-BC29C59779F1}" destId="{924E08B2-1356-7B48-B9E6-2C4DED41FED2}" srcOrd="1" destOrd="0" presId="urn:microsoft.com/office/officeart/2005/8/layout/hierarchy2"/>
    <dgm:cxn modelId="{758ED182-6B5F-47B8-BBAF-ED55C99BA511}" type="presOf" srcId="{0355C9E8-6682-E14B-A64D-EC223259AFA0}" destId="{E44B1587-13E8-1749-8AC0-AB776A2D86FD}" srcOrd="0" destOrd="0" presId="urn:microsoft.com/office/officeart/2005/8/layout/hierarchy2"/>
    <dgm:cxn modelId="{AD72C588-94CC-4DBF-A14B-316705460B22}" type="presOf" srcId="{66F682D7-87E8-6741-B424-22954A3812E7}" destId="{38EA545E-434C-B145-B563-D47924FDB36B}" srcOrd="0" destOrd="0" presId="urn:microsoft.com/office/officeart/2005/8/layout/hierarchy2"/>
    <dgm:cxn modelId="{8548B88F-B974-1E40-BD38-8CDA71EC9CCB}" srcId="{99305064-D183-C94A-958D-9A461FB02B73}" destId="{F885F795-3432-9D48-8C82-F386A674CC19}" srcOrd="0" destOrd="0" parTransId="{D7FB1013-DC89-7B44-870A-FD28D5C2215A}" sibTransId="{7C9A699D-F608-A348-8806-2C4EFCB95D07}"/>
    <dgm:cxn modelId="{8D586E90-E61E-AF41-879E-FBD1F3E9E970}" srcId="{66074C7C-FE42-2347-A6BD-E98F2B9D6B3C}" destId="{496ED160-AB47-EB49-8072-5CBCE4E84F98}" srcOrd="0" destOrd="0" parTransId="{281B7F32-B077-3A45-B105-BA6F7332D64F}" sibTransId="{3C4A119F-41F7-984C-B71C-83AA3AFDF818}"/>
    <dgm:cxn modelId="{5B20D09E-AD7E-BB43-AF02-2EE314FCD8D7}" srcId="{496ED160-AB47-EB49-8072-5CBCE4E84F98}" destId="{0355C9E8-6682-E14B-A64D-EC223259AFA0}" srcOrd="1" destOrd="0" parTransId="{2805E124-D833-FE4D-9D7F-BC29C59779F1}" sibTransId="{725784A2-8AD5-D94C-BE57-00B775B65595}"/>
    <dgm:cxn modelId="{2B3325A0-83BC-4C55-8A5E-DE87EEDBB168}" type="presOf" srcId="{C17420CF-1F51-634B-AFD9-D0EC6E8B8BD3}" destId="{D150FCC6-9293-8543-A936-E405717927AB}" srcOrd="0" destOrd="0" presId="urn:microsoft.com/office/officeart/2005/8/layout/hierarchy2"/>
    <dgm:cxn modelId="{03A087AF-D88D-4D25-9E91-1FA34E130DA2}" type="presOf" srcId="{C51C2978-42AD-3F4B-814A-F71DFD9C0005}" destId="{48C4B115-5D67-B94F-BAC0-E0E1D4BD91C7}" srcOrd="0" destOrd="0" presId="urn:microsoft.com/office/officeart/2005/8/layout/hierarchy2"/>
    <dgm:cxn modelId="{666770BC-514A-2445-BB06-B3229CA850CE}" srcId="{0355C9E8-6682-E14B-A64D-EC223259AFA0}" destId="{C17420CF-1F51-634B-AFD9-D0EC6E8B8BD3}" srcOrd="0" destOrd="0" parTransId="{66F682D7-87E8-6741-B424-22954A3812E7}" sibTransId="{92A05878-01F0-5847-A447-6839B23612F8}"/>
    <dgm:cxn modelId="{A00E8ABF-D836-4A9F-ABDE-D02467186674}" type="presOf" srcId="{A4545546-4B49-B146-91E4-E749B63A1A35}" destId="{6CFD0FC0-B07A-6C4A-9E49-BAFC89D079D8}" srcOrd="1" destOrd="0" presId="urn:microsoft.com/office/officeart/2005/8/layout/hierarchy2"/>
    <dgm:cxn modelId="{809319C2-7FAB-4051-BF26-9A7EED4F2F4B}" type="presOf" srcId="{3E642B1F-EAD3-9C45-9009-CCE964169D18}" destId="{356A3846-3C0B-1043-B59F-9B0C036492F1}" srcOrd="0" destOrd="0" presId="urn:microsoft.com/office/officeart/2005/8/layout/hierarchy2"/>
    <dgm:cxn modelId="{F5DDFCCA-C273-4412-B8AB-5B65A8F226EA}" type="presOf" srcId="{D7FB1013-DC89-7B44-870A-FD28D5C2215A}" destId="{AD72BDDA-748A-5845-8B4B-7FEF93DCAB65}" srcOrd="1" destOrd="0" presId="urn:microsoft.com/office/officeart/2005/8/layout/hierarchy2"/>
    <dgm:cxn modelId="{E6F215CC-74AA-4E85-A616-634804EFC422}" type="presOf" srcId="{D7FB1013-DC89-7B44-870A-FD28D5C2215A}" destId="{3D5595B2-684F-F040-AD79-1A470BF2A473}" srcOrd="0" destOrd="0" presId="urn:microsoft.com/office/officeart/2005/8/layout/hierarchy2"/>
    <dgm:cxn modelId="{5F3546D5-9790-4BF1-8874-9CC2F34C3459}" type="presOf" srcId="{66F682D7-87E8-6741-B424-22954A3812E7}" destId="{3B8BB613-D5A3-C54C-A207-51B67FFC7FA5}" srcOrd="1" destOrd="0" presId="urn:microsoft.com/office/officeart/2005/8/layout/hierarchy2"/>
    <dgm:cxn modelId="{CD17EAD9-DB9F-4AB0-B2D2-47E1D67AD8A9}" type="presOf" srcId="{281B7F32-B077-3A45-B105-BA6F7332D64F}" destId="{EB96F945-35CD-F34E-867D-B4B8A978397E}" srcOrd="1" destOrd="0" presId="urn:microsoft.com/office/officeart/2005/8/layout/hierarchy2"/>
    <dgm:cxn modelId="{6A6B28DC-F0BD-7342-AABE-A6B066613BB8}" srcId="{74A70E87-B199-4F4E-97D5-48475A00F5A1}" destId="{66074C7C-FE42-2347-A6BD-E98F2B9D6B3C}" srcOrd="0" destOrd="0" parTransId="{FA4E7439-AB6F-944B-9CD4-78D696073F6A}" sibTransId="{893A0BB1-49E9-B74F-B910-6488BE62FF9F}"/>
    <dgm:cxn modelId="{1A4A53DD-9B95-4D8C-8689-3C5FCD84C1D6}" type="presOf" srcId="{1BF42FE5-1B5B-CE4A-B1EC-8FC59058E87D}" destId="{0FE44509-1ADF-C340-9479-2D89040DCD63}" srcOrd="1" destOrd="0" presId="urn:microsoft.com/office/officeart/2005/8/layout/hierarchy2"/>
    <dgm:cxn modelId="{67FB56E3-123F-469E-8013-D4173D5AD3BE}" type="presOf" srcId="{74A70E87-B199-4F4E-97D5-48475A00F5A1}" destId="{001C1C2B-465D-834C-A59E-09EFDB28EC12}" srcOrd="0" destOrd="0" presId="urn:microsoft.com/office/officeart/2005/8/layout/hierarchy2"/>
    <dgm:cxn modelId="{346DE9EF-9D17-4285-9DB0-27932DAE71CC}" type="presOf" srcId="{C51C2978-42AD-3F4B-814A-F71DFD9C0005}" destId="{4ACCCC32-FC2A-AB45-8D4A-5D3E86FFF976}" srcOrd="1" destOrd="0" presId="urn:microsoft.com/office/officeart/2005/8/layout/hierarchy2"/>
    <dgm:cxn modelId="{890E1DF5-A249-4864-A697-C5095754A837}" type="presOf" srcId="{99305064-D183-C94A-958D-9A461FB02B73}" destId="{7A8B7CA5-6CA0-834D-B13E-076B1E492C35}" srcOrd="0" destOrd="0" presId="urn:microsoft.com/office/officeart/2005/8/layout/hierarchy2"/>
    <dgm:cxn modelId="{8C533F8C-7959-4833-8D25-6FB8CB2C0926}" type="presParOf" srcId="{001C1C2B-465D-834C-A59E-09EFDB28EC12}" destId="{8A568BFB-7587-7D4E-9D36-F78354B157A3}" srcOrd="0" destOrd="0" presId="urn:microsoft.com/office/officeart/2005/8/layout/hierarchy2"/>
    <dgm:cxn modelId="{5281FC17-826D-4D9C-9CA1-38E14EEF93F8}" type="presParOf" srcId="{8A568BFB-7587-7D4E-9D36-F78354B157A3}" destId="{2F24CEB4-FEB8-5747-A956-EAF33DAA59A5}" srcOrd="0" destOrd="0" presId="urn:microsoft.com/office/officeart/2005/8/layout/hierarchy2"/>
    <dgm:cxn modelId="{A2D4D524-0D6A-4E30-AE6D-31020912464E}" type="presParOf" srcId="{8A568BFB-7587-7D4E-9D36-F78354B157A3}" destId="{1B6057B9-C0F5-814A-9D74-CC40702B14D4}" srcOrd="1" destOrd="0" presId="urn:microsoft.com/office/officeart/2005/8/layout/hierarchy2"/>
    <dgm:cxn modelId="{F0E460C5-78A0-408E-AF21-FF67F1ED60A5}" type="presParOf" srcId="{1B6057B9-C0F5-814A-9D74-CC40702B14D4}" destId="{E4684EB9-935D-C045-85AF-AE5841A076CD}" srcOrd="0" destOrd="0" presId="urn:microsoft.com/office/officeart/2005/8/layout/hierarchy2"/>
    <dgm:cxn modelId="{BFF1560D-1F88-41E3-A372-DBF429D42357}" type="presParOf" srcId="{E4684EB9-935D-C045-85AF-AE5841A076CD}" destId="{EB96F945-35CD-F34E-867D-B4B8A978397E}" srcOrd="0" destOrd="0" presId="urn:microsoft.com/office/officeart/2005/8/layout/hierarchy2"/>
    <dgm:cxn modelId="{E1F3FBCD-1FD2-421D-B318-6725C8A8F48C}" type="presParOf" srcId="{1B6057B9-C0F5-814A-9D74-CC40702B14D4}" destId="{6FEC482A-CC5E-A444-9907-C0E101D85970}" srcOrd="1" destOrd="0" presId="urn:microsoft.com/office/officeart/2005/8/layout/hierarchy2"/>
    <dgm:cxn modelId="{959F8F94-AC78-4E0E-8DA8-18D9BDA45399}" type="presParOf" srcId="{6FEC482A-CC5E-A444-9907-C0E101D85970}" destId="{8C67DFFA-E27F-4F44-BEAF-64E6F67361CB}" srcOrd="0" destOrd="0" presId="urn:microsoft.com/office/officeart/2005/8/layout/hierarchy2"/>
    <dgm:cxn modelId="{C342B057-421A-46B5-8542-14701C299167}" type="presParOf" srcId="{6FEC482A-CC5E-A444-9907-C0E101D85970}" destId="{C1550970-4A58-E949-87A7-455BFD0EE582}" srcOrd="1" destOrd="0" presId="urn:microsoft.com/office/officeart/2005/8/layout/hierarchy2"/>
    <dgm:cxn modelId="{7FEFD095-6744-43C4-AD56-78E1C4C6D4F5}" type="presParOf" srcId="{C1550970-4A58-E949-87A7-455BFD0EE582}" destId="{48C4B115-5D67-B94F-BAC0-E0E1D4BD91C7}" srcOrd="0" destOrd="0" presId="urn:microsoft.com/office/officeart/2005/8/layout/hierarchy2"/>
    <dgm:cxn modelId="{1D102F7D-E225-4543-9C86-AE10A3CEA505}" type="presParOf" srcId="{48C4B115-5D67-B94F-BAC0-E0E1D4BD91C7}" destId="{4ACCCC32-FC2A-AB45-8D4A-5D3E86FFF976}" srcOrd="0" destOrd="0" presId="urn:microsoft.com/office/officeart/2005/8/layout/hierarchy2"/>
    <dgm:cxn modelId="{1E87F75F-9D39-44DE-AB5C-DEA360777955}" type="presParOf" srcId="{C1550970-4A58-E949-87A7-455BFD0EE582}" destId="{C2C81E63-DD20-1B4C-BA63-988B66B386CD}" srcOrd="1" destOrd="0" presId="urn:microsoft.com/office/officeart/2005/8/layout/hierarchy2"/>
    <dgm:cxn modelId="{3240B014-910F-4246-BE35-DEF6BAC36873}" type="presParOf" srcId="{C2C81E63-DD20-1B4C-BA63-988B66B386CD}" destId="{7A8B7CA5-6CA0-834D-B13E-076B1E492C35}" srcOrd="0" destOrd="0" presId="urn:microsoft.com/office/officeart/2005/8/layout/hierarchy2"/>
    <dgm:cxn modelId="{FF4BF9CC-3864-4C25-B1B0-70BC4F437EE4}" type="presParOf" srcId="{C2C81E63-DD20-1B4C-BA63-988B66B386CD}" destId="{15059A87-97E5-7D41-A2A6-E7F6997B4CB5}" srcOrd="1" destOrd="0" presId="urn:microsoft.com/office/officeart/2005/8/layout/hierarchy2"/>
    <dgm:cxn modelId="{6FBFC1B9-F890-413D-83E6-496F797A30DF}" type="presParOf" srcId="{15059A87-97E5-7D41-A2A6-E7F6997B4CB5}" destId="{3D5595B2-684F-F040-AD79-1A470BF2A473}" srcOrd="0" destOrd="0" presId="urn:microsoft.com/office/officeart/2005/8/layout/hierarchy2"/>
    <dgm:cxn modelId="{200E593D-2F7E-45DF-8DC6-3DC64678D71E}" type="presParOf" srcId="{3D5595B2-684F-F040-AD79-1A470BF2A473}" destId="{AD72BDDA-748A-5845-8B4B-7FEF93DCAB65}" srcOrd="0" destOrd="0" presId="urn:microsoft.com/office/officeart/2005/8/layout/hierarchy2"/>
    <dgm:cxn modelId="{BFA7753F-07DC-4D44-A95B-F29C69E82E25}" type="presParOf" srcId="{15059A87-97E5-7D41-A2A6-E7F6997B4CB5}" destId="{FC4A83CD-0407-9C43-9E8C-371E8B5E13EA}" srcOrd="1" destOrd="0" presId="urn:microsoft.com/office/officeart/2005/8/layout/hierarchy2"/>
    <dgm:cxn modelId="{178CD50B-BA41-4CA6-9C27-11BF789AE563}" type="presParOf" srcId="{FC4A83CD-0407-9C43-9E8C-371E8B5E13EA}" destId="{4EE030D8-9E5D-B74C-930E-70AD8910670A}" srcOrd="0" destOrd="0" presId="urn:microsoft.com/office/officeart/2005/8/layout/hierarchy2"/>
    <dgm:cxn modelId="{5ACEEC6C-C5AE-4D57-A44D-DDC724A6F6C6}" type="presParOf" srcId="{FC4A83CD-0407-9C43-9E8C-371E8B5E13EA}" destId="{293A68CA-7797-0F47-9577-76B1D8E82848}" srcOrd="1" destOrd="0" presId="urn:microsoft.com/office/officeart/2005/8/layout/hierarchy2"/>
    <dgm:cxn modelId="{605FD34D-73E5-4931-B98A-1CC8631797DF}" type="presParOf" srcId="{C1550970-4A58-E949-87A7-455BFD0EE582}" destId="{676F0CEC-3F80-604F-ACCA-68677FFFD387}" srcOrd="2" destOrd="0" presId="urn:microsoft.com/office/officeart/2005/8/layout/hierarchy2"/>
    <dgm:cxn modelId="{0B2441C8-2CA4-4BAC-9AB4-0BA07D58297C}" type="presParOf" srcId="{676F0CEC-3F80-604F-ACCA-68677FFFD387}" destId="{924E08B2-1356-7B48-B9E6-2C4DED41FED2}" srcOrd="0" destOrd="0" presId="urn:microsoft.com/office/officeart/2005/8/layout/hierarchy2"/>
    <dgm:cxn modelId="{0A22586B-4CF8-4A75-8547-4E15765B8DC8}" type="presParOf" srcId="{C1550970-4A58-E949-87A7-455BFD0EE582}" destId="{18347D4E-C6B4-B640-9A61-DB1B0F5326F2}" srcOrd="3" destOrd="0" presId="urn:microsoft.com/office/officeart/2005/8/layout/hierarchy2"/>
    <dgm:cxn modelId="{C7D9BECC-0AD0-4A62-8A81-F97B9AAD9C5C}" type="presParOf" srcId="{18347D4E-C6B4-B640-9A61-DB1B0F5326F2}" destId="{E44B1587-13E8-1749-8AC0-AB776A2D86FD}" srcOrd="0" destOrd="0" presId="urn:microsoft.com/office/officeart/2005/8/layout/hierarchy2"/>
    <dgm:cxn modelId="{25AF5967-0475-416C-A121-B5FBC08D0B7A}" type="presParOf" srcId="{18347D4E-C6B4-B640-9A61-DB1B0F5326F2}" destId="{BE46F777-5626-FE4D-8E98-EA03E8831BB9}" srcOrd="1" destOrd="0" presId="urn:microsoft.com/office/officeart/2005/8/layout/hierarchy2"/>
    <dgm:cxn modelId="{0E1F2D27-D5F8-44C6-A5E5-7BFC3907E5A3}" type="presParOf" srcId="{BE46F777-5626-FE4D-8E98-EA03E8831BB9}" destId="{38EA545E-434C-B145-B563-D47924FDB36B}" srcOrd="0" destOrd="0" presId="urn:microsoft.com/office/officeart/2005/8/layout/hierarchy2"/>
    <dgm:cxn modelId="{932DA5A0-D5C6-4532-BE80-51783176DC77}" type="presParOf" srcId="{38EA545E-434C-B145-B563-D47924FDB36B}" destId="{3B8BB613-D5A3-C54C-A207-51B67FFC7FA5}" srcOrd="0" destOrd="0" presId="urn:microsoft.com/office/officeart/2005/8/layout/hierarchy2"/>
    <dgm:cxn modelId="{32299665-8189-4011-8063-95907E9A51B8}" type="presParOf" srcId="{BE46F777-5626-FE4D-8E98-EA03E8831BB9}" destId="{724994A6-BA65-DA4E-AA13-1184C3F1D6CA}" srcOrd="1" destOrd="0" presId="urn:microsoft.com/office/officeart/2005/8/layout/hierarchy2"/>
    <dgm:cxn modelId="{28A72C66-33BA-4323-932E-710D52D23306}" type="presParOf" srcId="{724994A6-BA65-DA4E-AA13-1184C3F1D6CA}" destId="{D150FCC6-9293-8543-A936-E405717927AB}" srcOrd="0" destOrd="0" presId="urn:microsoft.com/office/officeart/2005/8/layout/hierarchy2"/>
    <dgm:cxn modelId="{90EC709C-94A9-4F4B-AE0D-17D5EF512396}" type="presParOf" srcId="{724994A6-BA65-DA4E-AA13-1184C3F1D6CA}" destId="{B231BD80-14D3-9644-9A67-340CDF97B570}" srcOrd="1" destOrd="0" presId="urn:microsoft.com/office/officeart/2005/8/layout/hierarchy2"/>
    <dgm:cxn modelId="{167804D4-A780-4F1E-A951-23B5065D657F}" type="presParOf" srcId="{1B6057B9-C0F5-814A-9D74-CC40702B14D4}" destId="{836577A7-3732-5E44-A36E-2EA2EFDEE9D9}" srcOrd="2" destOrd="0" presId="urn:microsoft.com/office/officeart/2005/8/layout/hierarchy2"/>
    <dgm:cxn modelId="{F398332D-09EF-4D92-83ED-60A3D4303D48}" type="presParOf" srcId="{836577A7-3732-5E44-A36E-2EA2EFDEE9D9}" destId="{6CFD0FC0-B07A-6C4A-9E49-BAFC89D079D8}" srcOrd="0" destOrd="0" presId="urn:microsoft.com/office/officeart/2005/8/layout/hierarchy2"/>
    <dgm:cxn modelId="{6A1DC5A1-1FE3-4ED7-87FF-0D6DA89E3D19}" type="presParOf" srcId="{1B6057B9-C0F5-814A-9D74-CC40702B14D4}" destId="{6E5665E9-F25B-EF43-9B5D-5523BE8A4637}" srcOrd="3" destOrd="0" presId="urn:microsoft.com/office/officeart/2005/8/layout/hierarchy2"/>
    <dgm:cxn modelId="{A2D8A531-D785-45EC-B978-31AC5077698B}" type="presParOf" srcId="{6E5665E9-F25B-EF43-9B5D-5523BE8A4637}" destId="{356A3846-3C0B-1043-B59F-9B0C036492F1}" srcOrd="0" destOrd="0" presId="urn:microsoft.com/office/officeart/2005/8/layout/hierarchy2"/>
    <dgm:cxn modelId="{57248808-6F3E-4F64-9368-0C840EBC125D}" type="presParOf" srcId="{6E5665E9-F25B-EF43-9B5D-5523BE8A4637}" destId="{C16AA7D5-3CF0-A345-8CEE-35D41CD6B06A}" srcOrd="1" destOrd="0" presId="urn:microsoft.com/office/officeart/2005/8/layout/hierarchy2"/>
    <dgm:cxn modelId="{A103156E-8CBD-47C0-8CC7-EB72E0149DAF}" type="presParOf" srcId="{1B6057B9-C0F5-814A-9D74-CC40702B14D4}" destId="{5A63927B-6238-4545-8E8C-163789010FF8}" srcOrd="4" destOrd="0" presId="urn:microsoft.com/office/officeart/2005/8/layout/hierarchy2"/>
    <dgm:cxn modelId="{6060F05A-AECC-4DB5-BF58-E9B18FBA5348}" type="presParOf" srcId="{5A63927B-6238-4545-8E8C-163789010FF8}" destId="{0FE44509-1ADF-C340-9479-2D89040DCD63}" srcOrd="0" destOrd="0" presId="urn:microsoft.com/office/officeart/2005/8/layout/hierarchy2"/>
    <dgm:cxn modelId="{2BA3B22D-41B4-4BB2-A321-AD1AB3CB6E9E}" type="presParOf" srcId="{1B6057B9-C0F5-814A-9D74-CC40702B14D4}" destId="{915969D9-A899-744E-B383-54D233308CB7}" srcOrd="5" destOrd="0" presId="urn:microsoft.com/office/officeart/2005/8/layout/hierarchy2"/>
    <dgm:cxn modelId="{D312031B-F448-4B66-9306-E9069783941A}" type="presParOf" srcId="{915969D9-A899-744E-B383-54D233308CB7}" destId="{9257FC13-F8CB-5549-88E5-C96FCFA48E28}" srcOrd="0" destOrd="0" presId="urn:microsoft.com/office/officeart/2005/8/layout/hierarchy2"/>
    <dgm:cxn modelId="{9137848A-4D3E-494B-81B1-902309D31770}" type="presParOf" srcId="{915969D9-A899-744E-B383-54D233308CB7}" destId="{0217DC48-3AE5-5F46-A147-C8BD4CA02D0B}"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8645E0C-7242-48E3-936A-B4577F051831}" type="doc">
      <dgm:prSet loTypeId="urn:microsoft.com/office/officeart/2005/8/layout/hList7" loCatId="process" qsTypeId="urn:microsoft.com/office/officeart/2005/8/quickstyle/simple1" qsCatId="simple" csTypeId="urn:microsoft.com/office/officeart/2005/8/colors/accent3_1" csCatId="accent3" phldr="1"/>
      <dgm:spPr/>
      <dgm:t>
        <a:bodyPr/>
        <a:lstStyle/>
        <a:p>
          <a:endParaRPr lang="en-US"/>
        </a:p>
      </dgm:t>
    </dgm:pt>
    <dgm:pt modelId="{0905A07C-6CF1-4E9C-B4BC-56A69B4B05D8}">
      <dgm:prSet phldrT="[نص]" custT="1"/>
      <dgm:spPr/>
      <dgm:t>
        <a:bodyPr/>
        <a:lstStyle/>
        <a:p>
          <a:r>
            <a:rPr lang="en-US" sz="1400" b="1" dirty="0">
              <a:solidFill>
                <a:schemeClr val="accent2">
                  <a:lumMod val="75000"/>
                </a:schemeClr>
              </a:solidFill>
            </a:rPr>
            <a:t>Atrial Fibrillation</a:t>
          </a:r>
        </a:p>
        <a:p>
          <a:r>
            <a:rPr lang="en-US" sz="1800" dirty="0">
              <a:solidFill>
                <a:srgbClr val="FF0000"/>
              </a:solidFill>
            </a:rPr>
            <a:t>loss of a-wave</a:t>
          </a:r>
          <a:r>
            <a:rPr lang="en-US" sz="1800" b="1" dirty="0">
              <a:solidFill>
                <a:schemeClr val="accent2">
                  <a:lumMod val="75000"/>
                </a:schemeClr>
              </a:solidFill>
            </a:rPr>
            <a:t> </a:t>
          </a:r>
        </a:p>
        <a:p>
          <a:r>
            <a:rPr lang="en-US" sz="1400" dirty="0" err="1"/>
            <a:t>Rt</a:t>
          </a:r>
          <a:r>
            <a:rPr lang="en-US" sz="1400" baseline="0" dirty="0"/>
            <a:t> atrium pressure cannot be increased by </a:t>
          </a:r>
          <a:r>
            <a:rPr lang="en-US" sz="1400" baseline="0" dirty="0" err="1"/>
            <a:t>Rt</a:t>
          </a:r>
          <a:r>
            <a:rPr lang="en-US" sz="1400" baseline="0" dirty="0"/>
            <a:t> atrial contraction</a:t>
          </a:r>
          <a:r>
            <a:rPr lang="en-US" sz="1400" dirty="0"/>
            <a:t>. </a:t>
          </a:r>
        </a:p>
      </dgm:t>
    </dgm:pt>
    <dgm:pt modelId="{75CD293C-F8FE-4D9B-99A9-D66E02BAB7A0}" type="parTrans" cxnId="{E12D58AC-58D4-49AC-8A78-4738C1CE3696}">
      <dgm:prSet/>
      <dgm:spPr/>
      <dgm:t>
        <a:bodyPr/>
        <a:lstStyle/>
        <a:p>
          <a:endParaRPr lang="en-US"/>
        </a:p>
      </dgm:t>
    </dgm:pt>
    <dgm:pt modelId="{8F33DF57-6B95-4329-9065-968EEE6DF826}" type="sibTrans" cxnId="{E12D58AC-58D4-49AC-8A78-4738C1CE3696}">
      <dgm:prSet/>
      <dgm:spPr/>
      <dgm:t>
        <a:bodyPr/>
        <a:lstStyle/>
        <a:p>
          <a:endParaRPr lang="en-US"/>
        </a:p>
      </dgm:t>
    </dgm:pt>
    <dgm:pt modelId="{0D3FF54C-4A22-4AA2-94F8-C8D10BB0B9D9}">
      <dgm:prSet phldrT="[نص]" custT="1"/>
      <dgm:spPr/>
      <dgm:t>
        <a:bodyPr/>
        <a:lstStyle/>
        <a:p>
          <a:pPr algn="ctr"/>
          <a:r>
            <a:rPr lang="en-US" sz="1400" b="1" dirty="0">
              <a:solidFill>
                <a:schemeClr val="accent2">
                  <a:lumMod val="75000"/>
                </a:schemeClr>
              </a:solidFill>
            </a:rPr>
            <a:t>Prominent a waves : </a:t>
          </a:r>
        </a:p>
        <a:p>
          <a:pPr algn="ctr"/>
          <a:r>
            <a:rPr lang="en-US" sz="1200" dirty="0" err="1"/>
            <a:t>Inreased</a:t>
          </a:r>
          <a:r>
            <a:rPr lang="en-US" sz="1200" dirty="0"/>
            <a:t> </a:t>
          </a:r>
          <a:r>
            <a:rPr lang="en-US" sz="1200" dirty="0" err="1"/>
            <a:t>Rt</a:t>
          </a:r>
          <a:r>
            <a:rPr lang="en-US" sz="1200" dirty="0"/>
            <a:t> atrial</a:t>
          </a:r>
          <a:r>
            <a:rPr lang="en-US" sz="1200" baseline="0" dirty="0"/>
            <a:t> pressure caused by forceful right atrial contraction which caused by </a:t>
          </a:r>
          <a:endParaRPr lang="en-US" sz="1200" dirty="0"/>
        </a:p>
        <a:p>
          <a:pPr algn="l"/>
          <a:r>
            <a:rPr lang="en-US" sz="1100" dirty="0">
              <a:solidFill>
                <a:schemeClr val="tx1"/>
              </a:solidFill>
              <a:sym typeface="Wingdings" panose="05000000000000000000" pitchFamily="2" charset="2"/>
            </a:rPr>
            <a:t></a:t>
          </a:r>
          <a:r>
            <a:rPr lang="en-US" sz="1100" dirty="0">
              <a:solidFill>
                <a:srgbClr val="FF0000"/>
              </a:solidFill>
            </a:rPr>
            <a:t> Tricuspid /pulmonary valve stenosis.</a:t>
          </a:r>
        </a:p>
        <a:p>
          <a:pPr algn="l"/>
          <a:r>
            <a:rPr lang="en-US" sz="1100" dirty="0">
              <a:solidFill>
                <a:schemeClr val="tx1"/>
              </a:solidFill>
              <a:sym typeface="Wingdings" panose="05000000000000000000" pitchFamily="2" charset="2"/>
            </a:rPr>
            <a:t> </a:t>
          </a:r>
          <a:r>
            <a:rPr lang="en-US" sz="1100" dirty="0">
              <a:solidFill>
                <a:schemeClr val="tx1"/>
              </a:solidFill>
            </a:rPr>
            <a:t>High right ventricular pressure.(pulmonary hypertension)</a:t>
          </a:r>
        </a:p>
        <a:p>
          <a:pPr algn="l"/>
          <a:r>
            <a:rPr lang="en-US" sz="1100" dirty="0">
              <a:solidFill>
                <a:schemeClr val="tx1"/>
              </a:solidFill>
            </a:rPr>
            <a:t> </a:t>
          </a:r>
          <a:r>
            <a:rPr lang="en-US" sz="1100" dirty="0">
              <a:solidFill>
                <a:schemeClr val="tx1"/>
              </a:solidFill>
              <a:sym typeface="Wingdings" panose="05000000000000000000" pitchFamily="2" charset="2"/>
            </a:rPr>
            <a:t> </a:t>
          </a:r>
          <a:r>
            <a:rPr lang="en-US" sz="1100" dirty="0" err="1">
              <a:solidFill>
                <a:schemeClr val="tx1"/>
              </a:solidFill>
              <a:sym typeface="Wingdings" panose="05000000000000000000" pitchFamily="2" charset="2"/>
            </a:rPr>
            <a:t>Rt</a:t>
          </a:r>
          <a:r>
            <a:rPr lang="en-US" sz="1100" dirty="0">
              <a:solidFill>
                <a:schemeClr val="tx1"/>
              </a:solidFill>
              <a:sym typeface="Wingdings" panose="05000000000000000000" pitchFamily="2" charset="2"/>
            </a:rPr>
            <a:t> ventricle</a:t>
          </a:r>
          <a:r>
            <a:rPr lang="en-US" sz="1100" baseline="0" dirty="0">
              <a:solidFill>
                <a:schemeClr val="tx1"/>
              </a:solidFill>
              <a:sym typeface="Wingdings" panose="05000000000000000000" pitchFamily="2" charset="2"/>
            </a:rPr>
            <a:t> H</a:t>
          </a:r>
          <a:r>
            <a:rPr lang="en-US" sz="1100" dirty="0">
              <a:solidFill>
                <a:schemeClr val="tx1"/>
              </a:solidFill>
              <a:sym typeface="Wingdings" panose="05000000000000000000" pitchFamily="2" charset="2"/>
            </a:rPr>
            <a:t>eart failure </a:t>
          </a:r>
          <a:endParaRPr lang="en-US" sz="1100" dirty="0">
            <a:solidFill>
              <a:schemeClr val="tx1"/>
            </a:solidFill>
          </a:endParaRPr>
        </a:p>
      </dgm:t>
    </dgm:pt>
    <dgm:pt modelId="{A21C44E9-ADEC-4E74-ABD9-CFFCF25EE050}" type="parTrans" cxnId="{95078318-BB3E-413D-B364-1D795B9992E4}">
      <dgm:prSet/>
      <dgm:spPr/>
      <dgm:t>
        <a:bodyPr/>
        <a:lstStyle/>
        <a:p>
          <a:endParaRPr lang="en-US"/>
        </a:p>
      </dgm:t>
    </dgm:pt>
    <dgm:pt modelId="{A38DCCD8-6BDF-4435-B5E5-5F18CD996A19}" type="sibTrans" cxnId="{95078318-BB3E-413D-B364-1D795B9992E4}">
      <dgm:prSet/>
      <dgm:spPr/>
      <dgm:t>
        <a:bodyPr/>
        <a:lstStyle/>
        <a:p>
          <a:endParaRPr lang="en-US"/>
        </a:p>
      </dgm:t>
    </dgm:pt>
    <dgm:pt modelId="{594775A0-C7E8-4F63-BB19-953A2422BB45}">
      <dgm:prSet phldrT="[نص]" custT="1"/>
      <dgm:spPr/>
      <dgm:t>
        <a:bodyPr/>
        <a:lstStyle/>
        <a:p>
          <a:pPr algn="ctr"/>
          <a:r>
            <a:rPr lang="en-US" sz="1200" b="1" dirty="0">
              <a:solidFill>
                <a:schemeClr val="accent2">
                  <a:lumMod val="75000"/>
                </a:schemeClr>
              </a:solidFill>
            </a:rPr>
            <a:t>Cannon a waves :             </a:t>
          </a:r>
          <a:r>
            <a:rPr lang="en-US" sz="1200" dirty="0"/>
            <a:t>(a-wave very high) result from atrial systole while the Tricuspid valve is closed. This can happen from: </a:t>
          </a:r>
        </a:p>
        <a:p>
          <a:pPr algn="l"/>
          <a:r>
            <a:rPr lang="en-US" sz="1200" dirty="0">
              <a:solidFill>
                <a:schemeClr val="tx1"/>
              </a:solidFill>
              <a:sym typeface="Wingdings" panose="05000000000000000000" pitchFamily="2" charset="2"/>
            </a:rPr>
            <a:t></a:t>
          </a:r>
          <a:r>
            <a:rPr lang="en-US" sz="1200" dirty="0">
              <a:solidFill>
                <a:srgbClr val="FF0000"/>
              </a:solidFill>
            </a:rPr>
            <a:t>Complete AV block(heart block) = 3</a:t>
          </a:r>
          <a:r>
            <a:rPr lang="en-US" sz="1200" baseline="30000" dirty="0">
              <a:solidFill>
                <a:srgbClr val="FF0000"/>
              </a:solidFill>
            </a:rPr>
            <a:t>rd</a:t>
          </a:r>
          <a:r>
            <a:rPr lang="en-US" sz="1200" dirty="0">
              <a:solidFill>
                <a:srgbClr val="FF0000"/>
              </a:solidFill>
            </a:rPr>
            <a:t> degree Heart </a:t>
          </a:r>
          <a:r>
            <a:rPr lang="en-US" sz="1200" dirty="0" err="1">
              <a:solidFill>
                <a:srgbClr val="FF0000"/>
              </a:solidFill>
            </a:rPr>
            <a:t>blick</a:t>
          </a:r>
          <a:r>
            <a:rPr lang="en-US" sz="1200" dirty="0">
              <a:solidFill>
                <a:srgbClr val="FF0000"/>
              </a:solidFill>
            </a:rPr>
            <a:t> </a:t>
          </a:r>
          <a:r>
            <a:rPr lang="en-US" sz="1200" dirty="0"/>
            <a:t>(</a:t>
          </a:r>
          <a:r>
            <a:rPr lang="en-US" sz="1100" dirty="0">
              <a:solidFill>
                <a:schemeClr val="bg1">
                  <a:lumMod val="50000"/>
                </a:schemeClr>
              </a:solidFill>
            </a:rPr>
            <a:t>atria and ventricles will generate their own rhythms which results in them contracting at the same time</a:t>
          </a:r>
          <a:r>
            <a:rPr lang="en-US" sz="1100" dirty="0"/>
            <a:t>)</a:t>
          </a:r>
        </a:p>
        <a:p>
          <a:pPr algn="l"/>
          <a:r>
            <a:rPr lang="en-US" sz="1200" dirty="0">
              <a:solidFill>
                <a:schemeClr val="tx1"/>
              </a:solidFill>
              <a:sym typeface="Wingdings" panose="05000000000000000000" pitchFamily="2" charset="2"/>
            </a:rPr>
            <a:t>Ventricular tachycardia</a:t>
          </a:r>
        </a:p>
        <a:p>
          <a:pPr algn="l"/>
          <a:r>
            <a:rPr lang="en-US" sz="1200" dirty="0">
              <a:solidFill>
                <a:schemeClr val="tx1"/>
              </a:solidFill>
              <a:sym typeface="Wingdings" panose="05000000000000000000" pitchFamily="2" charset="2"/>
            </a:rPr>
            <a:t>Atrial</a:t>
          </a:r>
          <a:r>
            <a:rPr lang="en-US" sz="1200" baseline="0" dirty="0">
              <a:solidFill>
                <a:schemeClr val="tx1"/>
              </a:solidFill>
              <a:sym typeface="Wingdings" panose="05000000000000000000" pitchFamily="2" charset="2"/>
            </a:rPr>
            <a:t> flutter</a:t>
          </a:r>
          <a:endParaRPr lang="en-US" sz="1200" dirty="0"/>
        </a:p>
      </dgm:t>
    </dgm:pt>
    <dgm:pt modelId="{A5F9E189-B0F8-4DA9-8DB9-24FDE003B4CC}" type="parTrans" cxnId="{CE491F84-F400-4BB1-8356-91DE91120A83}">
      <dgm:prSet/>
      <dgm:spPr/>
      <dgm:t>
        <a:bodyPr/>
        <a:lstStyle/>
        <a:p>
          <a:endParaRPr lang="en-US"/>
        </a:p>
      </dgm:t>
    </dgm:pt>
    <dgm:pt modelId="{5EFF95D2-CC29-4B67-986F-D93DA07DFD03}" type="sibTrans" cxnId="{CE491F84-F400-4BB1-8356-91DE91120A83}">
      <dgm:prSet/>
      <dgm:spPr/>
      <dgm:t>
        <a:bodyPr/>
        <a:lstStyle/>
        <a:p>
          <a:endParaRPr lang="en-US"/>
        </a:p>
      </dgm:t>
    </dgm:pt>
    <dgm:pt modelId="{80B359A6-D62A-48EA-AD8D-54227B0ED1F0}">
      <dgm:prSet/>
      <dgm:spPr/>
      <dgm:t>
        <a:bodyPr/>
        <a:lstStyle/>
        <a:p>
          <a:endParaRPr lang="en-US"/>
        </a:p>
      </dgm:t>
    </dgm:pt>
    <dgm:pt modelId="{5D7A3E18-515C-4890-BE85-513DE88D5805}" type="parTrans" cxnId="{AA091DDC-57A9-4225-9C8B-0E1E15C0BF2D}">
      <dgm:prSet/>
      <dgm:spPr/>
      <dgm:t>
        <a:bodyPr/>
        <a:lstStyle/>
        <a:p>
          <a:endParaRPr lang="en-US"/>
        </a:p>
      </dgm:t>
    </dgm:pt>
    <dgm:pt modelId="{BF71E7FF-EB0C-405E-A83C-7998A65C4366}" type="sibTrans" cxnId="{AA091DDC-57A9-4225-9C8B-0E1E15C0BF2D}">
      <dgm:prSet/>
      <dgm:spPr/>
      <dgm:t>
        <a:bodyPr/>
        <a:lstStyle/>
        <a:p>
          <a:endParaRPr lang="en-US"/>
        </a:p>
      </dgm:t>
    </dgm:pt>
    <dgm:pt modelId="{B76041D8-64B8-4D31-8C75-A6BBD9D7F937}" type="pres">
      <dgm:prSet presAssocID="{C8645E0C-7242-48E3-936A-B4577F051831}" presName="Name0" presStyleCnt="0">
        <dgm:presLayoutVars>
          <dgm:dir/>
          <dgm:resizeHandles val="exact"/>
        </dgm:presLayoutVars>
      </dgm:prSet>
      <dgm:spPr/>
    </dgm:pt>
    <dgm:pt modelId="{B87A74B4-28D4-41CA-87A3-8B2F6B75F9C3}" type="pres">
      <dgm:prSet presAssocID="{C8645E0C-7242-48E3-936A-B4577F051831}" presName="fgShape" presStyleLbl="fgShp" presStyleIdx="0" presStyleCnt="1" custFlipVert="1" custFlipHor="1" custScaleX="8443" custScaleY="8443" custLinFactNeighborX="-802" custLinFactNeighborY="43789"/>
      <dgm:spPr/>
    </dgm:pt>
    <dgm:pt modelId="{AFF34E6E-802C-4CBF-8547-B8949D5974D7}" type="pres">
      <dgm:prSet presAssocID="{C8645E0C-7242-48E3-936A-B4577F051831}" presName="linComp" presStyleCnt="0"/>
      <dgm:spPr/>
    </dgm:pt>
    <dgm:pt modelId="{E9A72DA1-600C-43B6-997F-ABF71E7EEBEE}" type="pres">
      <dgm:prSet presAssocID="{0905A07C-6CF1-4E9C-B4BC-56A69B4B05D8}" presName="compNode" presStyleCnt="0"/>
      <dgm:spPr/>
    </dgm:pt>
    <dgm:pt modelId="{8BFA1F6D-0F7B-4282-8C84-A6D2C4CE08B8}" type="pres">
      <dgm:prSet presAssocID="{0905A07C-6CF1-4E9C-B4BC-56A69B4B05D8}" presName="bkgdShape" presStyleLbl="node1" presStyleIdx="0" presStyleCnt="4"/>
      <dgm:spPr/>
    </dgm:pt>
    <dgm:pt modelId="{909BF7DD-6AD8-4C64-A5A8-4759F599B2F1}" type="pres">
      <dgm:prSet presAssocID="{0905A07C-6CF1-4E9C-B4BC-56A69B4B05D8}" presName="nodeTx" presStyleLbl="node1" presStyleIdx="0" presStyleCnt="4">
        <dgm:presLayoutVars>
          <dgm:bulletEnabled val="1"/>
        </dgm:presLayoutVars>
      </dgm:prSet>
      <dgm:spPr/>
    </dgm:pt>
    <dgm:pt modelId="{FF27ACF7-3C78-47D4-B3EC-D28BCEF70BFD}" type="pres">
      <dgm:prSet presAssocID="{0905A07C-6CF1-4E9C-B4BC-56A69B4B05D8}" presName="invisiNode" presStyleLbl="node1" presStyleIdx="0" presStyleCnt="4"/>
      <dgm:spPr/>
    </dgm:pt>
    <dgm:pt modelId="{DF7B6971-4753-4510-9A4D-9DB0C6A8A2A3}" type="pres">
      <dgm:prSet presAssocID="{0905A07C-6CF1-4E9C-B4BC-56A69B4B05D8}" presName="imagNode" presStyleLbl="fgImgPlace1" presStyleIdx="0" presStyleCnt="4" custScaleX="108910" custScaleY="72688" custLinFactNeighborX="1892" custLinFactNeighborY="-18024"/>
      <dgm:spPr>
        <a:prstGeom prst="rect">
          <a:avLst/>
        </a:prstGeom>
        <a:blipFill rotWithShape="1">
          <a:blip xmlns:r="http://schemas.openxmlformats.org/officeDocument/2006/relationships" r:embed="rId1"/>
          <a:stretch>
            <a:fillRect/>
          </a:stretch>
        </a:blipFill>
      </dgm:spPr>
    </dgm:pt>
    <dgm:pt modelId="{39525F77-30F1-4906-909A-7D7D3B4B6920}" type="pres">
      <dgm:prSet presAssocID="{8F33DF57-6B95-4329-9065-968EEE6DF826}" presName="sibTrans" presStyleLbl="sibTrans2D1" presStyleIdx="0" presStyleCnt="0"/>
      <dgm:spPr/>
    </dgm:pt>
    <dgm:pt modelId="{0C0A3AC8-DD52-443C-94BA-6BE90522282B}" type="pres">
      <dgm:prSet presAssocID="{0D3FF54C-4A22-4AA2-94F8-C8D10BB0B9D9}" presName="compNode" presStyleCnt="0"/>
      <dgm:spPr/>
    </dgm:pt>
    <dgm:pt modelId="{F3D8BEEB-9494-47BB-86C2-44E0E0B2D360}" type="pres">
      <dgm:prSet presAssocID="{0D3FF54C-4A22-4AA2-94F8-C8D10BB0B9D9}" presName="bkgdShape" presStyleLbl="node1" presStyleIdx="1" presStyleCnt="4"/>
      <dgm:spPr/>
    </dgm:pt>
    <dgm:pt modelId="{E2DA7768-C051-4EA0-B3BB-ABDDA81EB7A1}" type="pres">
      <dgm:prSet presAssocID="{0D3FF54C-4A22-4AA2-94F8-C8D10BB0B9D9}" presName="nodeTx" presStyleLbl="node1" presStyleIdx="1" presStyleCnt="4">
        <dgm:presLayoutVars>
          <dgm:bulletEnabled val="1"/>
        </dgm:presLayoutVars>
      </dgm:prSet>
      <dgm:spPr/>
    </dgm:pt>
    <dgm:pt modelId="{A6CE5B77-1339-4C7C-8191-219793C9CB52}" type="pres">
      <dgm:prSet presAssocID="{0D3FF54C-4A22-4AA2-94F8-C8D10BB0B9D9}" presName="invisiNode" presStyleLbl="node1" presStyleIdx="1" presStyleCnt="4"/>
      <dgm:spPr/>
    </dgm:pt>
    <dgm:pt modelId="{7AD54CFE-A815-4E15-95CF-88E48E702138}" type="pres">
      <dgm:prSet presAssocID="{0D3FF54C-4A22-4AA2-94F8-C8D10BB0B9D9}" presName="imagNode" presStyleLbl="fgImgPlace1" presStyleIdx="1" presStyleCnt="4" custScaleX="132203" custScaleY="59752" custLinFactNeighborX="-1342" custLinFactNeighborY="-22819"/>
      <dgm:spPr>
        <a:prstGeom prst="rect">
          <a:avLst/>
        </a:prstGeom>
        <a:blipFill rotWithShape="1">
          <a:blip xmlns:r="http://schemas.openxmlformats.org/officeDocument/2006/relationships" r:embed="rId2"/>
          <a:stretch>
            <a:fillRect/>
          </a:stretch>
        </a:blipFill>
      </dgm:spPr>
    </dgm:pt>
    <dgm:pt modelId="{40BC959C-33D3-4DBE-920F-CEE83088AD23}" type="pres">
      <dgm:prSet presAssocID="{A38DCCD8-6BDF-4435-B5E5-5F18CD996A19}" presName="sibTrans" presStyleLbl="sibTrans2D1" presStyleIdx="0" presStyleCnt="0"/>
      <dgm:spPr/>
    </dgm:pt>
    <dgm:pt modelId="{0FFB89CA-70D5-4DCD-BA6E-A44E1D2E6E76}" type="pres">
      <dgm:prSet presAssocID="{594775A0-C7E8-4F63-BB19-953A2422BB45}" presName="compNode" presStyleCnt="0"/>
      <dgm:spPr/>
    </dgm:pt>
    <dgm:pt modelId="{C094B9D7-B8F1-4899-A8BF-AB5C30E4A97B}" type="pres">
      <dgm:prSet presAssocID="{594775A0-C7E8-4F63-BB19-953A2422BB45}" presName="bkgdShape" presStyleLbl="node1" presStyleIdx="2" presStyleCnt="4"/>
      <dgm:spPr/>
    </dgm:pt>
    <dgm:pt modelId="{A9F62AFE-6E40-42B0-8DBD-7C406B6FE845}" type="pres">
      <dgm:prSet presAssocID="{594775A0-C7E8-4F63-BB19-953A2422BB45}" presName="nodeTx" presStyleLbl="node1" presStyleIdx="2" presStyleCnt="4">
        <dgm:presLayoutVars>
          <dgm:bulletEnabled val="1"/>
        </dgm:presLayoutVars>
      </dgm:prSet>
      <dgm:spPr/>
    </dgm:pt>
    <dgm:pt modelId="{FF7161F0-A178-49C1-872D-6B90BC17E406}" type="pres">
      <dgm:prSet presAssocID="{594775A0-C7E8-4F63-BB19-953A2422BB45}" presName="invisiNode" presStyleLbl="node1" presStyleIdx="2" presStyleCnt="4"/>
      <dgm:spPr/>
    </dgm:pt>
    <dgm:pt modelId="{89E62874-6FCE-42FD-B899-46D1471E8A56}" type="pres">
      <dgm:prSet presAssocID="{594775A0-C7E8-4F63-BB19-953A2422BB45}" presName="imagNode" presStyleLbl="fgImgPlace1" presStyleIdx="2" presStyleCnt="4" custScaleX="131754" custScaleY="46800" custLinFactNeighborX="4389" custLinFactNeighborY="-29350"/>
      <dgm:spPr>
        <a:prstGeom prst="rect">
          <a:avLst/>
        </a:prstGeom>
        <a:blipFill rotWithShape="1">
          <a:blip xmlns:r="http://schemas.openxmlformats.org/officeDocument/2006/relationships" r:embed="rId3"/>
          <a:stretch>
            <a:fillRect/>
          </a:stretch>
        </a:blipFill>
      </dgm:spPr>
    </dgm:pt>
    <dgm:pt modelId="{04FB73FF-F94E-4005-BBBD-C208A5BE99BE}" type="pres">
      <dgm:prSet presAssocID="{5EFF95D2-CC29-4B67-986F-D93DA07DFD03}" presName="sibTrans" presStyleLbl="sibTrans2D1" presStyleIdx="0" presStyleCnt="0"/>
      <dgm:spPr/>
    </dgm:pt>
    <dgm:pt modelId="{BD6C7E92-6C66-4288-8148-B3B946CC9725}" type="pres">
      <dgm:prSet presAssocID="{80B359A6-D62A-48EA-AD8D-54227B0ED1F0}" presName="compNode" presStyleCnt="0"/>
      <dgm:spPr/>
    </dgm:pt>
    <dgm:pt modelId="{76C1177D-2EEC-479F-B6A4-273131ABE1CE}" type="pres">
      <dgm:prSet presAssocID="{80B359A6-D62A-48EA-AD8D-54227B0ED1F0}" presName="bkgdShape" presStyleLbl="node1" presStyleIdx="3" presStyleCnt="4"/>
      <dgm:spPr/>
    </dgm:pt>
    <dgm:pt modelId="{A9F810EF-A8F5-42D2-9439-AFC6638F1C73}" type="pres">
      <dgm:prSet presAssocID="{80B359A6-D62A-48EA-AD8D-54227B0ED1F0}" presName="nodeTx" presStyleLbl="node1" presStyleIdx="3" presStyleCnt="4">
        <dgm:presLayoutVars>
          <dgm:bulletEnabled val="1"/>
        </dgm:presLayoutVars>
      </dgm:prSet>
      <dgm:spPr/>
    </dgm:pt>
    <dgm:pt modelId="{5D6376C4-86C5-48A1-8D77-34E5092AA1A6}" type="pres">
      <dgm:prSet presAssocID="{80B359A6-D62A-48EA-AD8D-54227B0ED1F0}" presName="invisiNode" presStyleLbl="node1" presStyleIdx="3" presStyleCnt="4"/>
      <dgm:spPr/>
    </dgm:pt>
    <dgm:pt modelId="{1D2AEA95-C0E5-43A1-B7AD-A7A710DDCE6B}" type="pres">
      <dgm:prSet presAssocID="{80B359A6-D62A-48EA-AD8D-54227B0ED1F0}" presName="imagNode" presStyleLbl="fgImgPlace1" presStyleIdx="3" presStyleCnt="4" custScaleX="130249" custScaleY="67818" custLinFactNeighborX="6398" custLinFactNeighborY="-27284"/>
      <dgm:spPr>
        <a:prstGeom prst="rect">
          <a:avLst/>
        </a:prstGeom>
        <a:blipFill rotWithShape="1">
          <a:blip xmlns:r="http://schemas.openxmlformats.org/officeDocument/2006/relationships" r:embed="rId4"/>
          <a:stretch>
            <a:fillRect/>
          </a:stretch>
        </a:blipFill>
      </dgm:spPr>
    </dgm:pt>
  </dgm:ptLst>
  <dgm:cxnLst>
    <dgm:cxn modelId="{DC088700-778E-44D6-A3E3-A33ECE9DF2FD}" type="presOf" srcId="{A38DCCD8-6BDF-4435-B5E5-5F18CD996A19}" destId="{40BC959C-33D3-4DBE-920F-CEE83088AD23}" srcOrd="0" destOrd="0" presId="urn:microsoft.com/office/officeart/2005/8/layout/hList7"/>
    <dgm:cxn modelId="{91DD5D03-B9ED-4666-A94F-9D10E6585F1B}" type="presOf" srcId="{0D3FF54C-4A22-4AA2-94F8-C8D10BB0B9D9}" destId="{F3D8BEEB-9494-47BB-86C2-44E0E0B2D360}" srcOrd="0" destOrd="0" presId="urn:microsoft.com/office/officeart/2005/8/layout/hList7"/>
    <dgm:cxn modelId="{074B6E05-0075-4A4D-ABCB-6BFF3A47F10F}" type="presOf" srcId="{5EFF95D2-CC29-4B67-986F-D93DA07DFD03}" destId="{04FB73FF-F94E-4005-BBBD-C208A5BE99BE}" srcOrd="0" destOrd="0" presId="urn:microsoft.com/office/officeart/2005/8/layout/hList7"/>
    <dgm:cxn modelId="{533B3308-BC67-419C-9355-410823DEC6FB}" type="presOf" srcId="{C8645E0C-7242-48E3-936A-B4577F051831}" destId="{B76041D8-64B8-4D31-8C75-A6BBD9D7F937}" srcOrd="0" destOrd="0" presId="urn:microsoft.com/office/officeart/2005/8/layout/hList7"/>
    <dgm:cxn modelId="{95078318-BB3E-413D-B364-1D795B9992E4}" srcId="{C8645E0C-7242-48E3-936A-B4577F051831}" destId="{0D3FF54C-4A22-4AA2-94F8-C8D10BB0B9D9}" srcOrd="1" destOrd="0" parTransId="{A21C44E9-ADEC-4E74-ABD9-CFFCF25EE050}" sibTransId="{A38DCCD8-6BDF-4435-B5E5-5F18CD996A19}"/>
    <dgm:cxn modelId="{DEFF214C-1D0E-41A8-8522-4D50504036B2}" type="presOf" srcId="{0D3FF54C-4A22-4AA2-94F8-C8D10BB0B9D9}" destId="{E2DA7768-C051-4EA0-B3BB-ABDDA81EB7A1}" srcOrd="1" destOrd="0" presId="urn:microsoft.com/office/officeart/2005/8/layout/hList7"/>
    <dgm:cxn modelId="{B085984D-52D8-48AB-BB8D-26A3E81FE386}" type="presOf" srcId="{594775A0-C7E8-4F63-BB19-953A2422BB45}" destId="{C094B9D7-B8F1-4899-A8BF-AB5C30E4A97B}" srcOrd="0" destOrd="0" presId="urn:microsoft.com/office/officeart/2005/8/layout/hList7"/>
    <dgm:cxn modelId="{CE491F84-F400-4BB1-8356-91DE91120A83}" srcId="{C8645E0C-7242-48E3-936A-B4577F051831}" destId="{594775A0-C7E8-4F63-BB19-953A2422BB45}" srcOrd="2" destOrd="0" parTransId="{A5F9E189-B0F8-4DA9-8DB9-24FDE003B4CC}" sibTransId="{5EFF95D2-CC29-4B67-986F-D93DA07DFD03}"/>
    <dgm:cxn modelId="{5ABDB098-5924-4617-9A12-5E5A277D4938}" type="presOf" srcId="{0905A07C-6CF1-4E9C-B4BC-56A69B4B05D8}" destId="{909BF7DD-6AD8-4C64-A5A8-4759F599B2F1}" srcOrd="1" destOrd="0" presId="urn:microsoft.com/office/officeart/2005/8/layout/hList7"/>
    <dgm:cxn modelId="{D6CBDB98-4456-4165-8FF6-9A413178CDAA}" type="presOf" srcId="{8F33DF57-6B95-4329-9065-968EEE6DF826}" destId="{39525F77-30F1-4906-909A-7D7D3B4B6920}" srcOrd="0" destOrd="0" presId="urn:microsoft.com/office/officeart/2005/8/layout/hList7"/>
    <dgm:cxn modelId="{98913799-F78F-4A8C-81DE-241137E90385}" type="presOf" srcId="{80B359A6-D62A-48EA-AD8D-54227B0ED1F0}" destId="{76C1177D-2EEC-479F-B6A4-273131ABE1CE}" srcOrd="0" destOrd="0" presId="urn:microsoft.com/office/officeart/2005/8/layout/hList7"/>
    <dgm:cxn modelId="{D3A08EAB-B26D-4F1A-ACDA-11BF557E97AA}" type="presOf" srcId="{80B359A6-D62A-48EA-AD8D-54227B0ED1F0}" destId="{A9F810EF-A8F5-42D2-9439-AFC6638F1C73}" srcOrd="1" destOrd="0" presId="urn:microsoft.com/office/officeart/2005/8/layout/hList7"/>
    <dgm:cxn modelId="{E12D58AC-58D4-49AC-8A78-4738C1CE3696}" srcId="{C8645E0C-7242-48E3-936A-B4577F051831}" destId="{0905A07C-6CF1-4E9C-B4BC-56A69B4B05D8}" srcOrd="0" destOrd="0" parTransId="{75CD293C-F8FE-4D9B-99A9-D66E02BAB7A0}" sibTransId="{8F33DF57-6B95-4329-9065-968EEE6DF826}"/>
    <dgm:cxn modelId="{D99D63D0-746B-41D6-9992-DDAA73CD8E12}" type="presOf" srcId="{0905A07C-6CF1-4E9C-B4BC-56A69B4B05D8}" destId="{8BFA1F6D-0F7B-4282-8C84-A6D2C4CE08B8}" srcOrd="0" destOrd="0" presId="urn:microsoft.com/office/officeart/2005/8/layout/hList7"/>
    <dgm:cxn modelId="{AA091DDC-57A9-4225-9C8B-0E1E15C0BF2D}" srcId="{C8645E0C-7242-48E3-936A-B4577F051831}" destId="{80B359A6-D62A-48EA-AD8D-54227B0ED1F0}" srcOrd="3" destOrd="0" parTransId="{5D7A3E18-515C-4890-BE85-513DE88D5805}" sibTransId="{BF71E7FF-EB0C-405E-A83C-7998A65C4366}"/>
    <dgm:cxn modelId="{DC05AAF7-1E57-4077-936F-D3E4231B343B}" type="presOf" srcId="{594775A0-C7E8-4F63-BB19-953A2422BB45}" destId="{A9F62AFE-6E40-42B0-8DBD-7C406B6FE845}" srcOrd="1" destOrd="0" presId="urn:microsoft.com/office/officeart/2005/8/layout/hList7"/>
    <dgm:cxn modelId="{810861A2-8DFD-40A4-90AE-268DDBD7BBB4}" type="presParOf" srcId="{B76041D8-64B8-4D31-8C75-A6BBD9D7F937}" destId="{B87A74B4-28D4-41CA-87A3-8B2F6B75F9C3}" srcOrd="0" destOrd="0" presId="urn:microsoft.com/office/officeart/2005/8/layout/hList7"/>
    <dgm:cxn modelId="{9346C43E-2F27-4498-B547-9F94F83B2C71}" type="presParOf" srcId="{B76041D8-64B8-4D31-8C75-A6BBD9D7F937}" destId="{AFF34E6E-802C-4CBF-8547-B8949D5974D7}" srcOrd="1" destOrd="0" presId="urn:microsoft.com/office/officeart/2005/8/layout/hList7"/>
    <dgm:cxn modelId="{AB4FE298-A82F-498C-BF71-56AFF59ACDA7}" type="presParOf" srcId="{AFF34E6E-802C-4CBF-8547-B8949D5974D7}" destId="{E9A72DA1-600C-43B6-997F-ABF71E7EEBEE}" srcOrd="0" destOrd="0" presId="urn:microsoft.com/office/officeart/2005/8/layout/hList7"/>
    <dgm:cxn modelId="{B22CD00B-A140-4BE6-86A9-959EB5978A8D}" type="presParOf" srcId="{E9A72DA1-600C-43B6-997F-ABF71E7EEBEE}" destId="{8BFA1F6D-0F7B-4282-8C84-A6D2C4CE08B8}" srcOrd="0" destOrd="0" presId="urn:microsoft.com/office/officeart/2005/8/layout/hList7"/>
    <dgm:cxn modelId="{5C1C715F-0478-4D7C-9A49-01EADE4DB9D1}" type="presParOf" srcId="{E9A72DA1-600C-43B6-997F-ABF71E7EEBEE}" destId="{909BF7DD-6AD8-4C64-A5A8-4759F599B2F1}" srcOrd="1" destOrd="0" presId="urn:microsoft.com/office/officeart/2005/8/layout/hList7"/>
    <dgm:cxn modelId="{B5B7AFC8-6587-4272-8444-63F97D68BC6B}" type="presParOf" srcId="{E9A72DA1-600C-43B6-997F-ABF71E7EEBEE}" destId="{FF27ACF7-3C78-47D4-B3EC-D28BCEF70BFD}" srcOrd="2" destOrd="0" presId="urn:microsoft.com/office/officeart/2005/8/layout/hList7"/>
    <dgm:cxn modelId="{9068E772-B120-485F-992B-CAF79F37E76F}" type="presParOf" srcId="{E9A72DA1-600C-43B6-997F-ABF71E7EEBEE}" destId="{DF7B6971-4753-4510-9A4D-9DB0C6A8A2A3}" srcOrd="3" destOrd="0" presId="urn:microsoft.com/office/officeart/2005/8/layout/hList7"/>
    <dgm:cxn modelId="{C7152E45-C72A-4EB8-B77B-25382C1F66AD}" type="presParOf" srcId="{AFF34E6E-802C-4CBF-8547-B8949D5974D7}" destId="{39525F77-30F1-4906-909A-7D7D3B4B6920}" srcOrd="1" destOrd="0" presId="urn:microsoft.com/office/officeart/2005/8/layout/hList7"/>
    <dgm:cxn modelId="{2F09624C-9FED-428E-9EDE-A36431DFFCE5}" type="presParOf" srcId="{AFF34E6E-802C-4CBF-8547-B8949D5974D7}" destId="{0C0A3AC8-DD52-443C-94BA-6BE90522282B}" srcOrd="2" destOrd="0" presId="urn:microsoft.com/office/officeart/2005/8/layout/hList7"/>
    <dgm:cxn modelId="{08CEEA7A-ED7B-428A-A4BB-3E40FF59C54A}" type="presParOf" srcId="{0C0A3AC8-DD52-443C-94BA-6BE90522282B}" destId="{F3D8BEEB-9494-47BB-86C2-44E0E0B2D360}" srcOrd="0" destOrd="0" presId="urn:microsoft.com/office/officeart/2005/8/layout/hList7"/>
    <dgm:cxn modelId="{33EC8556-5D8B-4435-A93D-417FB5BB3DC3}" type="presParOf" srcId="{0C0A3AC8-DD52-443C-94BA-6BE90522282B}" destId="{E2DA7768-C051-4EA0-B3BB-ABDDA81EB7A1}" srcOrd="1" destOrd="0" presId="urn:microsoft.com/office/officeart/2005/8/layout/hList7"/>
    <dgm:cxn modelId="{540F6491-DA30-4E24-A9D9-129E2EBD5D4A}" type="presParOf" srcId="{0C0A3AC8-DD52-443C-94BA-6BE90522282B}" destId="{A6CE5B77-1339-4C7C-8191-219793C9CB52}" srcOrd="2" destOrd="0" presId="urn:microsoft.com/office/officeart/2005/8/layout/hList7"/>
    <dgm:cxn modelId="{CB2DA93B-0726-4E5D-99E5-731BC120F530}" type="presParOf" srcId="{0C0A3AC8-DD52-443C-94BA-6BE90522282B}" destId="{7AD54CFE-A815-4E15-95CF-88E48E702138}" srcOrd="3" destOrd="0" presId="urn:microsoft.com/office/officeart/2005/8/layout/hList7"/>
    <dgm:cxn modelId="{94832060-51C4-4962-AE00-A534EBDE67B1}" type="presParOf" srcId="{AFF34E6E-802C-4CBF-8547-B8949D5974D7}" destId="{40BC959C-33D3-4DBE-920F-CEE83088AD23}" srcOrd="3" destOrd="0" presId="urn:microsoft.com/office/officeart/2005/8/layout/hList7"/>
    <dgm:cxn modelId="{89955F6F-48F2-4AFE-B0AA-FCFB52E44A06}" type="presParOf" srcId="{AFF34E6E-802C-4CBF-8547-B8949D5974D7}" destId="{0FFB89CA-70D5-4DCD-BA6E-A44E1D2E6E76}" srcOrd="4" destOrd="0" presId="urn:microsoft.com/office/officeart/2005/8/layout/hList7"/>
    <dgm:cxn modelId="{452369EB-5138-4BEA-BF82-A0E28E368991}" type="presParOf" srcId="{0FFB89CA-70D5-4DCD-BA6E-A44E1D2E6E76}" destId="{C094B9D7-B8F1-4899-A8BF-AB5C30E4A97B}" srcOrd="0" destOrd="0" presId="urn:microsoft.com/office/officeart/2005/8/layout/hList7"/>
    <dgm:cxn modelId="{CE4368A4-89F7-4962-B36A-6480A9D7B3A5}" type="presParOf" srcId="{0FFB89CA-70D5-4DCD-BA6E-A44E1D2E6E76}" destId="{A9F62AFE-6E40-42B0-8DBD-7C406B6FE845}" srcOrd="1" destOrd="0" presId="urn:microsoft.com/office/officeart/2005/8/layout/hList7"/>
    <dgm:cxn modelId="{4AD64B37-8602-4D0B-8BA4-D6E36B19B7C6}" type="presParOf" srcId="{0FFB89CA-70D5-4DCD-BA6E-A44E1D2E6E76}" destId="{FF7161F0-A178-49C1-872D-6B90BC17E406}" srcOrd="2" destOrd="0" presId="urn:microsoft.com/office/officeart/2005/8/layout/hList7"/>
    <dgm:cxn modelId="{57FA920A-00BD-4B55-95C6-1906C1A4D0C8}" type="presParOf" srcId="{0FFB89CA-70D5-4DCD-BA6E-A44E1D2E6E76}" destId="{89E62874-6FCE-42FD-B899-46D1471E8A56}" srcOrd="3" destOrd="0" presId="urn:microsoft.com/office/officeart/2005/8/layout/hList7"/>
    <dgm:cxn modelId="{C4C1F482-BDEE-4CB5-8020-A030390A8D3E}" type="presParOf" srcId="{AFF34E6E-802C-4CBF-8547-B8949D5974D7}" destId="{04FB73FF-F94E-4005-BBBD-C208A5BE99BE}" srcOrd="5" destOrd="0" presId="urn:microsoft.com/office/officeart/2005/8/layout/hList7"/>
    <dgm:cxn modelId="{E97417A7-585C-4610-8F75-C63FDCCB87D8}" type="presParOf" srcId="{AFF34E6E-802C-4CBF-8547-B8949D5974D7}" destId="{BD6C7E92-6C66-4288-8148-B3B946CC9725}" srcOrd="6" destOrd="0" presId="urn:microsoft.com/office/officeart/2005/8/layout/hList7"/>
    <dgm:cxn modelId="{FF5E4BC0-D57A-44CF-B78B-2D3E909AF68E}" type="presParOf" srcId="{BD6C7E92-6C66-4288-8148-B3B946CC9725}" destId="{76C1177D-2EEC-479F-B6A4-273131ABE1CE}" srcOrd="0" destOrd="0" presId="urn:microsoft.com/office/officeart/2005/8/layout/hList7"/>
    <dgm:cxn modelId="{92927EBB-E71D-484A-9CF9-A47E33B85EF7}" type="presParOf" srcId="{BD6C7E92-6C66-4288-8148-B3B946CC9725}" destId="{A9F810EF-A8F5-42D2-9439-AFC6638F1C73}" srcOrd="1" destOrd="0" presId="urn:microsoft.com/office/officeart/2005/8/layout/hList7"/>
    <dgm:cxn modelId="{80D3DC9F-B41E-4400-851F-892CEC67CDD4}" type="presParOf" srcId="{BD6C7E92-6C66-4288-8148-B3B946CC9725}" destId="{5D6376C4-86C5-48A1-8D77-34E5092AA1A6}" srcOrd="2" destOrd="0" presId="urn:microsoft.com/office/officeart/2005/8/layout/hList7"/>
    <dgm:cxn modelId="{A1082B94-B495-40A1-8819-0B1408BE776C}" type="presParOf" srcId="{BD6C7E92-6C66-4288-8148-B3B946CC9725}" destId="{1D2AEA95-C0E5-43A1-B7AD-A7A710DDCE6B}"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55E1236-0321-C541-B33D-E5C8AA821B23}" type="doc">
      <dgm:prSet loTypeId="urn:microsoft.com/office/officeart/2005/8/layout/hList1" loCatId="" qsTypeId="urn:microsoft.com/office/officeart/2005/8/quickstyle/simple4" qsCatId="simple" csTypeId="urn:microsoft.com/office/officeart/2005/8/colors/accent3_1" csCatId="accent3" phldr="1"/>
      <dgm:spPr/>
      <dgm:t>
        <a:bodyPr/>
        <a:lstStyle/>
        <a:p>
          <a:endParaRPr lang="en-US"/>
        </a:p>
      </dgm:t>
    </dgm:pt>
    <dgm:pt modelId="{9DC151BB-E9FA-E14E-892A-9D4253D07E08}">
      <dgm:prSet phldrT="[Text]"/>
      <dgm:spPr/>
      <dgm:t>
        <a:bodyPr/>
        <a:lstStyle/>
        <a:p>
          <a:r>
            <a:rPr lang="en-US" b="1" dirty="0">
              <a:solidFill>
                <a:srgbClr val="C00000"/>
              </a:solidFill>
            </a:rPr>
            <a:t>Hyperkinetic </a:t>
          </a:r>
          <a:r>
            <a:rPr lang="en-US" b="1" dirty="0">
              <a:solidFill>
                <a:schemeClr val="tx1">
                  <a:lumMod val="50000"/>
                  <a:lumOff val="50000"/>
                </a:schemeClr>
              </a:solidFill>
            </a:rPr>
            <a:t>(strong pulse)</a:t>
          </a:r>
        </a:p>
      </dgm:t>
    </dgm:pt>
    <dgm:pt modelId="{0FCC5ACF-B855-1B45-9A3A-CE70BD7ADB50}" type="parTrans" cxnId="{85676B72-C91C-AB4B-9522-6504C2E48198}">
      <dgm:prSet/>
      <dgm:spPr/>
      <dgm:t>
        <a:bodyPr/>
        <a:lstStyle/>
        <a:p>
          <a:endParaRPr lang="en-US"/>
        </a:p>
      </dgm:t>
    </dgm:pt>
    <dgm:pt modelId="{8D2F84C8-3066-7648-9539-1CED0F9BE956}" type="sibTrans" cxnId="{85676B72-C91C-AB4B-9522-6504C2E48198}">
      <dgm:prSet/>
      <dgm:spPr/>
      <dgm:t>
        <a:bodyPr/>
        <a:lstStyle/>
        <a:p>
          <a:endParaRPr lang="en-US"/>
        </a:p>
      </dgm:t>
    </dgm:pt>
    <dgm:pt modelId="{5A6BFE9F-B67F-B441-917D-E0893F75FB7F}">
      <dgm:prSet phldrT="[Text]"/>
      <dgm:spPr/>
      <dgm:t>
        <a:bodyPr/>
        <a:lstStyle/>
        <a:p>
          <a:r>
            <a:rPr lang="en-US" b="1" dirty="0">
              <a:solidFill>
                <a:schemeClr val="tx1"/>
              </a:solidFill>
            </a:rPr>
            <a:t>In : </a:t>
          </a:r>
        </a:p>
        <a:p>
          <a:r>
            <a:rPr lang="en-US" b="1" dirty="0">
              <a:solidFill>
                <a:schemeClr val="tx1"/>
              </a:solidFill>
            </a:rPr>
            <a:t>1- </a:t>
          </a:r>
          <a:r>
            <a:rPr lang="en-US" baseline="0" dirty="0">
              <a:solidFill>
                <a:schemeClr val="tx1"/>
              </a:solidFill>
            </a:rPr>
            <a:t>aortic regurgitation</a:t>
          </a:r>
        </a:p>
        <a:p>
          <a:r>
            <a:rPr lang="en-US" b="1" dirty="0">
              <a:solidFill>
                <a:schemeClr val="tx1"/>
              </a:solidFill>
            </a:rPr>
            <a:t>2- </a:t>
          </a:r>
          <a:r>
            <a:rPr lang="en-US" dirty="0">
              <a:solidFill>
                <a:schemeClr val="tx1"/>
              </a:solidFill>
            </a:rPr>
            <a:t>high cardiac output</a:t>
          </a:r>
        </a:p>
      </dgm:t>
    </dgm:pt>
    <dgm:pt modelId="{F6A530B0-0857-584A-B32C-7E1AF436E353}" type="parTrans" cxnId="{C00372BE-986B-E44D-866D-15AEDEA0505E}">
      <dgm:prSet/>
      <dgm:spPr/>
      <dgm:t>
        <a:bodyPr/>
        <a:lstStyle/>
        <a:p>
          <a:endParaRPr lang="en-US"/>
        </a:p>
      </dgm:t>
    </dgm:pt>
    <dgm:pt modelId="{431F9714-A4CE-B541-BC9F-4892A8D018F2}" type="sibTrans" cxnId="{C00372BE-986B-E44D-866D-15AEDEA0505E}">
      <dgm:prSet/>
      <dgm:spPr/>
      <dgm:t>
        <a:bodyPr/>
        <a:lstStyle/>
        <a:p>
          <a:endParaRPr lang="en-US"/>
        </a:p>
      </dgm:t>
    </dgm:pt>
    <dgm:pt modelId="{39086E78-48B7-6944-8FBF-DF4A31ADB2E9}">
      <dgm:prSet phldrT="[Text]"/>
      <dgm:spPr/>
      <dgm:t>
        <a:bodyPr/>
        <a:lstStyle/>
        <a:p>
          <a:pPr rtl="1"/>
          <a:r>
            <a:rPr lang="en-US" b="1" dirty="0">
              <a:solidFill>
                <a:srgbClr val="C00000"/>
              </a:solidFill>
            </a:rPr>
            <a:t>Hypokinetic </a:t>
          </a:r>
          <a:r>
            <a:rPr lang="en-US" b="1" dirty="0">
              <a:solidFill>
                <a:schemeClr val="tx1">
                  <a:lumMod val="50000"/>
                  <a:lumOff val="50000"/>
                </a:schemeClr>
              </a:solidFill>
            </a:rPr>
            <a:t>(decrease pulse)</a:t>
          </a:r>
        </a:p>
      </dgm:t>
    </dgm:pt>
    <dgm:pt modelId="{989FAA92-E69E-C748-AC9B-4DF8862011D9}" type="parTrans" cxnId="{F2F60285-67FA-2641-BBE9-80C3FFD452B2}">
      <dgm:prSet/>
      <dgm:spPr/>
      <dgm:t>
        <a:bodyPr/>
        <a:lstStyle/>
        <a:p>
          <a:endParaRPr lang="en-US"/>
        </a:p>
      </dgm:t>
    </dgm:pt>
    <dgm:pt modelId="{ABB51822-BEA8-444E-851A-208DC0C6C46A}" type="sibTrans" cxnId="{F2F60285-67FA-2641-BBE9-80C3FFD452B2}">
      <dgm:prSet/>
      <dgm:spPr/>
      <dgm:t>
        <a:bodyPr/>
        <a:lstStyle/>
        <a:p>
          <a:endParaRPr lang="en-US"/>
        </a:p>
      </dgm:t>
    </dgm:pt>
    <dgm:pt modelId="{9B6BB70A-4E86-2C49-AE5B-911EED88A423}">
      <dgm:prSet phldrT="[Text]"/>
      <dgm:spPr/>
      <dgm:t>
        <a:bodyPr/>
        <a:lstStyle/>
        <a:p>
          <a:r>
            <a:rPr lang="en-US" b="1" dirty="0">
              <a:solidFill>
                <a:schemeClr val="tx1"/>
              </a:solidFill>
            </a:rPr>
            <a:t>In : </a:t>
          </a:r>
          <a:endParaRPr lang="en-US" dirty="0">
            <a:solidFill>
              <a:schemeClr val="tx1"/>
            </a:solidFill>
          </a:endParaRPr>
        </a:p>
      </dgm:t>
    </dgm:pt>
    <dgm:pt modelId="{7A8EBEA6-9CC5-DF42-A3CE-3E747811053B}" type="parTrans" cxnId="{182235A4-0C5E-3B4E-B608-66D8CF58840B}">
      <dgm:prSet/>
      <dgm:spPr/>
      <dgm:t>
        <a:bodyPr/>
        <a:lstStyle/>
        <a:p>
          <a:endParaRPr lang="en-US"/>
        </a:p>
      </dgm:t>
    </dgm:pt>
    <dgm:pt modelId="{272FF289-998B-7044-A33B-E4F3F5601E62}" type="sibTrans" cxnId="{182235A4-0C5E-3B4E-B608-66D8CF58840B}">
      <dgm:prSet/>
      <dgm:spPr/>
      <dgm:t>
        <a:bodyPr/>
        <a:lstStyle/>
        <a:p>
          <a:endParaRPr lang="en-US"/>
        </a:p>
      </dgm:t>
    </dgm:pt>
    <dgm:pt modelId="{DDBF813C-B079-FF4C-B32E-CB991A454517}">
      <dgm:prSet/>
      <dgm:spPr/>
      <dgm:t>
        <a:bodyPr/>
        <a:lstStyle/>
        <a:p>
          <a:r>
            <a:rPr lang="en-US" b="1" dirty="0">
              <a:solidFill>
                <a:schemeClr val="tx1"/>
              </a:solidFill>
            </a:rPr>
            <a:t>1-</a:t>
          </a:r>
          <a:r>
            <a:rPr lang="en-US" b="1" baseline="0" dirty="0">
              <a:solidFill>
                <a:schemeClr val="tx1"/>
              </a:solidFill>
            </a:rPr>
            <a:t> </a:t>
          </a:r>
          <a:r>
            <a:rPr lang="en-US" baseline="0" dirty="0">
              <a:solidFill>
                <a:schemeClr val="tx1"/>
              </a:solidFill>
            </a:rPr>
            <a:t>aortic stenosis</a:t>
          </a:r>
        </a:p>
      </dgm:t>
    </dgm:pt>
    <dgm:pt modelId="{E48CF69B-A848-144E-A502-EFB4276CF8B8}" type="parTrans" cxnId="{56EA8A6D-CEFC-0446-85A1-F2302779E3F9}">
      <dgm:prSet/>
      <dgm:spPr/>
      <dgm:t>
        <a:bodyPr/>
        <a:lstStyle/>
        <a:p>
          <a:endParaRPr lang="en-US"/>
        </a:p>
      </dgm:t>
    </dgm:pt>
    <dgm:pt modelId="{A609081B-49B3-9D49-91B7-8EF4F1587368}" type="sibTrans" cxnId="{56EA8A6D-CEFC-0446-85A1-F2302779E3F9}">
      <dgm:prSet/>
      <dgm:spPr/>
      <dgm:t>
        <a:bodyPr/>
        <a:lstStyle/>
        <a:p>
          <a:endParaRPr lang="en-US"/>
        </a:p>
      </dgm:t>
    </dgm:pt>
    <dgm:pt modelId="{75DCC2D4-EF94-5541-A537-6F5834A3D527}">
      <dgm:prSet/>
      <dgm:spPr/>
      <dgm:t>
        <a:bodyPr/>
        <a:lstStyle/>
        <a:p>
          <a:r>
            <a:rPr lang="en-US" b="1" dirty="0">
              <a:solidFill>
                <a:schemeClr val="tx1"/>
              </a:solidFill>
            </a:rPr>
            <a:t>2-</a:t>
          </a:r>
          <a:r>
            <a:rPr lang="en-US" b="0" baseline="0" dirty="0">
              <a:solidFill>
                <a:schemeClr val="tx1"/>
              </a:solidFill>
            </a:rPr>
            <a:t> low</a:t>
          </a:r>
          <a:r>
            <a:rPr lang="en-US" dirty="0">
              <a:solidFill>
                <a:schemeClr val="tx1"/>
              </a:solidFill>
            </a:rPr>
            <a:t> cardiac output</a:t>
          </a:r>
        </a:p>
      </dgm:t>
    </dgm:pt>
    <dgm:pt modelId="{CD9D2491-3F2C-D943-84F3-299072D1A884}" type="parTrans" cxnId="{5D7053AF-9967-8A49-A8C0-A32BA392A75F}">
      <dgm:prSet/>
      <dgm:spPr/>
      <dgm:t>
        <a:bodyPr/>
        <a:lstStyle/>
        <a:p>
          <a:endParaRPr lang="en-US"/>
        </a:p>
      </dgm:t>
    </dgm:pt>
    <dgm:pt modelId="{8859E932-D5FB-AB42-9E9B-097BAAA35EC8}" type="sibTrans" cxnId="{5D7053AF-9967-8A49-A8C0-A32BA392A75F}">
      <dgm:prSet/>
      <dgm:spPr/>
      <dgm:t>
        <a:bodyPr/>
        <a:lstStyle/>
        <a:p>
          <a:endParaRPr lang="en-US"/>
        </a:p>
      </dgm:t>
    </dgm:pt>
    <dgm:pt modelId="{E119ADAC-5CA2-7148-A909-F3069C0C7E9D}" type="pres">
      <dgm:prSet presAssocID="{B55E1236-0321-C541-B33D-E5C8AA821B23}" presName="Name0" presStyleCnt="0">
        <dgm:presLayoutVars>
          <dgm:dir/>
          <dgm:animLvl val="lvl"/>
          <dgm:resizeHandles val="exact"/>
        </dgm:presLayoutVars>
      </dgm:prSet>
      <dgm:spPr/>
    </dgm:pt>
    <dgm:pt modelId="{89F3F61C-484A-134C-959C-C05A8E63F67C}" type="pres">
      <dgm:prSet presAssocID="{9DC151BB-E9FA-E14E-892A-9D4253D07E08}" presName="composite" presStyleCnt="0"/>
      <dgm:spPr/>
    </dgm:pt>
    <dgm:pt modelId="{0E3AA799-92D0-5343-B2D0-7075A403B3D5}" type="pres">
      <dgm:prSet presAssocID="{9DC151BB-E9FA-E14E-892A-9D4253D07E08}" presName="parTx" presStyleLbl="alignNode1" presStyleIdx="0" presStyleCnt="2">
        <dgm:presLayoutVars>
          <dgm:chMax val="0"/>
          <dgm:chPref val="0"/>
          <dgm:bulletEnabled val="1"/>
        </dgm:presLayoutVars>
      </dgm:prSet>
      <dgm:spPr/>
    </dgm:pt>
    <dgm:pt modelId="{F64390AA-A19F-C440-A150-ADB10CEDDA75}" type="pres">
      <dgm:prSet presAssocID="{9DC151BB-E9FA-E14E-892A-9D4253D07E08}" presName="desTx" presStyleLbl="alignAccFollowNode1" presStyleIdx="0" presStyleCnt="2">
        <dgm:presLayoutVars>
          <dgm:bulletEnabled val="1"/>
        </dgm:presLayoutVars>
      </dgm:prSet>
      <dgm:spPr/>
    </dgm:pt>
    <dgm:pt modelId="{DB1ECAD8-57E6-DB48-A1AF-94E7005A7C59}" type="pres">
      <dgm:prSet presAssocID="{8D2F84C8-3066-7648-9539-1CED0F9BE956}" presName="space" presStyleCnt="0"/>
      <dgm:spPr/>
    </dgm:pt>
    <dgm:pt modelId="{950EA445-BE19-6D49-94C1-C56AC572EC7D}" type="pres">
      <dgm:prSet presAssocID="{39086E78-48B7-6944-8FBF-DF4A31ADB2E9}" presName="composite" presStyleCnt="0"/>
      <dgm:spPr/>
    </dgm:pt>
    <dgm:pt modelId="{B428A2E8-C547-8043-B096-BCC75B531265}" type="pres">
      <dgm:prSet presAssocID="{39086E78-48B7-6944-8FBF-DF4A31ADB2E9}" presName="parTx" presStyleLbl="alignNode1" presStyleIdx="1" presStyleCnt="2">
        <dgm:presLayoutVars>
          <dgm:chMax val="0"/>
          <dgm:chPref val="0"/>
          <dgm:bulletEnabled val="1"/>
        </dgm:presLayoutVars>
      </dgm:prSet>
      <dgm:spPr/>
    </dgm:pt>
    <dgm:pt modelId="{029D4F5E-897C-F243-B619-D2F0C46493A8}" type="pres">
      <dgm:prSet presAssocID="{39086E78-48B7-6944-8FBF-DF4A31ADB2E9}" presName="desTx" presStyleLbl="alignAccFollowNode1" presStyleIdx="1" presStyleCnt="2">
        <dgm:presLayoutVars>
          <dgm:bulletEnabled val="1"/>
        </dgm:presLayoutVars>
      </dgm:prSet>
      <dgm:spPr/>
    </dgm:pt>
  </dgm:ptLst>
  <dgm:cxnLst>
    <dgm:cxn modelId="{44C2EF29-4D3B-47FF-A2A6-7BD73974664A}" type="presOf" srcId="{9DC151BB-E9FA-E14E-892A-9D4253D07E08}" destId="{0E3AA799-92D0-5343-B2D0-7075A403B3D5}" srcOrd="0" destOrd="0" presId="urn:microsoft.com/office/officeart/2005/8/layout/hList1"/>
    <dgm:cxn modelId="{7C09BA2A-0EE4-48CA-93EE-01BAF6323792}" type="presOf" srcId="{9B6BB70A-4E86-2C49-AE5B-911EED88A423}" destId="{029D4F5E-897C-F243-B619-D2F0C46493A8}" srcOrd="0" destOrd="0" presId="urn:microsoft.com/office/officeart/2005/8/layout/hList1"/>
    <dgm:cxn modelId="{5D890B6C-7537-4749-B665-55F1173F036A}" type="presOf" srcId="{5A6BFE9F-B67F-B441-917D-E0893F75FB7F}" destId="{F64390AA-A19F-C440-A150-ADB10CEDDA75}" srcOrd="0" destOrd="0" presId="urn:microsoft.com/office/officeart/2005/8/layout/hList1"/>
    <dgm:cxn modelId="{F191286C-2A33-488C-808C-49586A357983}" type="presOf" srcId="{75DCC2D4-EF94-5541-A537-6F5834A3D527}" destId="{029D4F5E-897C-F243-B619-D2F0C46493A8}" srcOrd="0" destOrd="2" presId="urn:microsoft.com/office/officeart/2005/8/layout/hList1"/>
    <dgm:cxn modelId="{56EA8A6D-CEFC-0446-85A1-F2302779E3F9}" srcId="{39086E78-48B7-6944-8FBF-DF4A31ADB2E9}" destId="{DDBF813C-B079-FF4C-B32E-CB991A454517}" srcOrd="1" destOrd="0" parTransId="{E48CF69B-A848-144E-A502-EFB4276CF8B8}" sibTransId="{A609081B-49B3-9D49-91B7-8EF4F1587368}"/>
    <dgm:cxn modelId="{B64B1370-DBF5-45A4-95E9-BCCEA3F4D695}" type="presOf" srcId="{B55E1236-0321-C541-B33D-E5C8AA821B23}" destId="{E119ADAC-5CA2-7148-A909-F3069C0C7E9D}" srcOrd="0" destOrd="0" presId="urn:microsoft.com/office/officeart/2005/8/layout/hList1"/>
    <dgm:cxn modelId="{85676B72-C91C-AB4B-9522-6504C2E48198}" srcId="{B55E1236-0321-C541-B33D-E5C8AA821B23}" destId="{9DC151BB-E9FA-E14E-892A-9D4253D07E08}" srcOrd="0" destOrd="0" parTransId="{0FCC5ACF-B855-1B45-9A3A-CE70BD7ADB50}" sibTransId="{8D2F84C8-3066-7648-9539-1CED0F9BE956}"/>
    <dgm:cxn modelId="{EB464283-6647-412C-8EEC-F14DC1DAFA24}" type="presOf" srcId="{39086E78-48B7-6944-8FBF-DF4A31ADB2E9}" destId="{B428A2E8-C547-8043-B096-BCC75B531265}" srcOrd="0" destOrd="0" presId="urn:microsoft.com/office/officeart/2005/8/layout/hList1"/>
    <dgm:cxn modelId="{F2F60285-67FA-2641-BBE9-80C3FFD452B2}" srcId="{B55E1236-0321-C541-B33D-E5C8AA821B23}" destId="{39086E78-48B7-6944-8FBF-DF4A31ADB2E9}" srcOrd="1" destOrd="0" parTransId="{989FAA92-E69E-C748-AC9B-4DF8862011D9}" sibTransId="{ABB51822-BEA8-444E-851A-208DC0C6C46A}"/>
    <dgm:cxn modelId="{182235A4-0C5E-3B4E-B608-66D8CF58840B}" srcId="{39086E78-48B7-6944-8FBF-DF4A31ADB2E9}" destId="{9B6BB70A-4E86-2C49-AE5B-911EED88A423}" srcOrd="0" destOrd="0" parTransId="{7A8EBEA6-9CC5-DF42-A3CE-3E747811053B}" sibTransId="{272FF289-998B-7044-A33B-E4F3F5601E62}"/>
    <dgm:cxn modelId="{5D7053AF-9967-8A49-A8C0-A32BA392A75F}" srcId="{39086E78-48B7-6944-8FBF-DF4A31ADB2E9}" destId="{75DCC2D4-EF94-5541-A537-6F5834A3D527}" srcOrd="2" destOrd="0" parTransId="{CD9D2491-3F2C-D943-84F3-299072D1A884}" sibTransId="{8859E932-D5FB-AB42-9E9B-097BAAA35EC8}"/>
    <dgm:cxn modelId="{C00372BE-986B-E44D-866D-15AEDEA0505E}" srcId="{9DC151BB-E9FA-E14E-892A-9D4253D07E08}" destId="{5A6BFE9F-B67F-B441-917D-E0893F75FB7F}" srcOrd="0" destOrd="0" parTransId="{F6A530B0-0857-584A-B32C-7E1AF436E353}" sibTransId="{431F9714-A4CE-B541-BC9F-4892A8D018F2}"/>
    <dgm:cxn modelId="{9C18EEF4-7B34-4069-B622-05D398E00E48}" type="presOf" srcId="{DDBF813C-B079-FF4C-B32E-CB991A454517}" destId="{029D4F5E-897C-F243-B619-D2F0C46493A8}" srcOrd="0" destOrd="1" presId="urn:microsoft.com/office/officeart/2005/8/layout/hList1"/>
    <dgm:cxn modelId="{EDE9CE71-AC7E-4185-8602-2E37060927B4}" type="presParOf" srcId="{E119ADAC-5CA2-7148-A909-F3069C0C7E9D}" destId="{89F3F61C-484A-134C-959C-C05A8E63F67C}" srcOrd="0" destOrd="0" presId="urn:microsoft.com/office/officeart/2005/8/layout/hList1"/>
    <dgm:cxn modelId="{2B6854AB-9622-4578-8DEB-D30541C80F4F}" type="presParOf" srcId="{89F3F61C-484A-134C-959C-C05A8E63F67C}" destId="{0E3AA799-92D0-5343-B2D0-7075A403B3D5}" srcOrd="0" destOrd="0" presId="urn:microsoft.com/office/officeart/2005/8/layout/hList1"/>
    <dgm:cxn modelId="{1A4DB692-32A3-49A2-8222-943AA245684F}" type="presParOf" srcId="{89F3F61C-484A-134C-959C-C05A8E63F67C}" destId="{F64390AA-A19F-C440-A150-ADB10CEDDA75}" srcOrd="1" destOrd="0" presId="urn:microsoft.com/office/officeart/2005/8/layout/hList1"/>
    <dgm:cxn modelId="{F982142D-4426-44B0-A0D6-047D7576BBF7}" type="presParOf" srcId="{E119ADAC-5CA2-7148-A909-F3069C0C7E9D}" destId="{DB1ECAD8-57E6-DB48-A1AF-94E7005A7C59}" srcOrd="1" destOrd="0" presId="urn:microsoft.com/office/officeart/2005/8/layout/hList1"/>
    <dgm:cxn modelId="{BB070104-BBA6-4843-834D-5AC3ED2924CF}" type="presParOf" srcId="{E119ADAC-5CA2-7148-A909-F3069C0C7E9D}" destId="{950EA445-BE19-6D49-94C1-C56AC572EC7D}" srcOrd="2" destOrd="0" presId="urn:microsoft.com/office/officeart/2005/8/layout/hList1"/>
    <dgm:cxn modelId="{A383C91E-E81D-4DDE-A0A6-0311ED2FC404}" type="presParOf" srcId="{950EA445-BE19-6D49-94C1-C56AC572EC7D}" destId="{B428A2E8-C547-8043-B096-BCC75B531265}" srcOrd="0" destOrd="0" presId="urn:microsoft.com/office/officeart/2005/8/layout/hList1"/>
    <dgm:cxn modelId="{27833943-0980-4380-A4A8-AB4E7B3FCA1D}" type="presParOf" srcId="{950EA445-BE19-6D49-94C1-C56AC572EC7D}" destId="{029D4F5E-897C-F243-B619-D2F0C46493A8}" srcOrd="1" destOrd="0" presId="urn:microsoft.com/office/officeart/2005/8/layout/hList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55E219E-36DC-4979-AF10-2A3108AE892E}"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n-US"/>
        </a:p>
      </dgm:t>
    </dgm:pt>
    <dgm:pt modelId="{E7CBB031-1138-417C-A521-55EED6036FCE}">
      <dgm:prSet phldrT="[Text]" custT="1"/>
      <dgm:spPr/>
      <dgm:t>
        <a:bodyPr/>
        <a:lstStyle/>
        <a:p>
          <a:r>
            <a:rPr lang="en-US" sz="2400" dirty="0">
              <a:solidFill>
                <a:srgbClr val="7030A0"/>
              </a:solidFill>
            </a:rPr>
            <a:t>Mild Hypertension                  </a:t>
          </a:r>
          <a:r>
            <a:rPr lang="en-US" sz="1800" dirty="0"/>
            <a:t>Systolic : 140-160mmHg              Diastolic : 90-100 mmHg</a:t>
          </a:r>
        </a:p>
      </dgm:t>
    </dgm:pt>
    <dgm:pt modelId="{97312A6D-B739-440E-A5E9-1A0C31A25772}" type="parTrans" cxnId="{983FA14C-E6AD-40CE-A6D3-A0488357DA31}">
      <dgm:prSet/>
      <dgm:spPr/>
      <dgm:t>
        <a:bodyPr/>
        <a:lstStyle/>
        <a:p>
          <a:endParaRPr lang="en-US"/>
        </a:p>
      </dgm:t>
    </dgm:pt>
    <dgm:pt modelId="{60C3E729-9AA9-4B53-8148-CDD3F3BB6FA6}" type="sibTrans" cxnId="{983FA14C-E6AD-40CE-A6D3-A0488357DA31}">
      <dgm:prSet/>
      <dgm:spPr/>
      <dgm:t>
        <a:bodyPr/>
        <a:lstStyle/>
        <a:p>
          <a:endParaRPr lang="en-US"/>
        </a:p>
      </dgm:t>
    </dgm:pt>
    <dgm:pt modelId="{96E76633-BDA3-4FEB-A07A-05720340BCDE}">
      <dgm:prSet phldrT="[Text]" custT="1"/>
      <dgm:spPr/>
      <dgm:t>
        <a:bodyPr/>
        <a:lstStyle/>
        <a:p>
          <a:r>
            <a:rPr lang="en-US" sz="2400" dirty="0">
              <a:solidFill>
                <a:srgbClr val="7030A0"/>
              </a:solidFill>
            </a:rPr>
            <a:t>Moderate Hypertension     </a:t>
          </a:r>
          <a:r>
            <a:rPr lang="en-US" sz="1800" dirty="0"/>
            <a:t>Systolic : 160-180mmHg              Diastolic : 100-110 mmHg</a:t>
          </a:r>
        </a:p>
      </dgm:t>
    </dgm:pt>
    <dgm:pt modelId="{389C8D6F-090D-4411-8D22-30F908B55138}" type="parTrans" cxnId="{38615C22-476B-40CC-9E2C-55CCA3F6A7DC}">
      <dgm:prSet/>
      <dgm:spPr/>
      <dgm:t>
        <a:bodyPr/>
        <a:lstStyle/>
        <a:p>
          <a:endParaRPr lang="en-US"/>
        </a:p>
      </dgm:t>
    </dgm:pt>
    <dgm:pt modelId="{8D0D51C0-3EEF-4B3D-8854-9A465DEDE597}" type="sibTrans" cxnId="{38615C22-476B-40CC-9E2C-55CCA3F6A7DC}">
      <dgm:prSet/>
      <dgm:spPr/>
      <dgm:t>
        <a:bodyPr/>
        <a:lstStyle/>
        <a:p>
          <a:endParaRPr lang="en-US"/>
        </a:p>
      </dgm:t>
    </dgm:pt>
    <dgm:pt modelId="{5988B622-0F06-46B1-B465-003364459A46}">
      <dgm:prSet phldrT="[Text]" custT="1"/>
      <dgm:spPr/>
      <dgm:t>
        <a:bodyPr/>
        <a:lstStyle/>
        <a:p>
          <a:r>
            <a:rPr lang="en-US" sz="2400" dirty="0">
              <a:solidFill>
                <a:srgbClr val="7030A0"/>
              </a:solidFill>
            </a:rPr>
            <a:t>Severe Hypertension     </a:t>
          </a:r>
          <a:r>
            <a:rPr lang="en-US" sz="1800" dirty="0"/>
            <a:t>Systolic : 180-200mmHg              Diastolic : 110-120 mmHg</a:t>
          </a:r>
        </a:p>
      </dgm:t>
    </dgm:pt>
    <dgm:pt modelId="{13134A27-6902-4067-9791-A4511CF97C9F}" type="parTrans" cxnId="{C853123A-53FC-4A6B-8422-94753C027009}">
      <dgm:prSet/>
      <dgm:spPr/>
      <dgm:t>
        <a:bodyPr/>
        <a:lstStyle/>
        <a:p>
          <a:endParaRPr lang="en-US"/>
        </a:p>
      </dgm:t>
    </dgm:pt>
    <dgm:pt modelId="{986BF904-0093-4017-A8A8-C86FC8C74CAE}" type="sibTrans" cxnId="{C853123A-53FC-4A6B-8422-94753C027009}">
      <dgm:prSet/>
      <dgm:spPr/>
      <dgm:t>
        <a:bodyPr/>
        <a:lstStyle/>
        <a:p>
          <a:endParaRPr lang="en-US"/>
        </a:p>
      </dgm:t>
    </dgm:pt>
    <dgm:pt modelId="{04C5CDD2-13B7-4615-8961-5C03DD1B7A43}">
      <dgm:prSet phldrT="[Text]" custT="1"/>
      <dgm:spPr/>
      <dgm:t>
        <a:bodyPr/>
        <a:lstStyle/>
        <a:p>
          <a:r>
            <a:rPr lang="en-US" sz="2400" dirty="0">
              <a:solidFill>
                <a:srgbClr val="7030A0"/>
              </a:solidFill>
            </a:rPr>
            <a:t>Malignant Hypertension    </a:t>
          </a:r>
          <a:r>
            <a:rPr lang="en-US" sz="2000" dirty="0"/>
            <a:t>When Diastolic BP&gt;140mmHg</a:t>
          </a:r>
          <a:endParaRPr lang="en-US" sz="2400" dirty="0"/>
        </a:p>
      </dgm:t>
    </dgm:pt>
    <dgm:pt modelId="{B20C51E9-3F86-4DD0-BF9B-7E94EB37CD69}" type="parTrans" cxnId="{7BBFCB34-07FA-4722-8C09-F9B66219A2D7}">
      <dgm:prSet/>
      <dgm:spPr/>
      <dgm:t>
        <a:bodyPr/>
        <a:lstStyle/>
        <a:p>
          <a:endParaRPr lang="en-US"/>
        </a:p>
      </dgm:t>
    </dgm:pt>
    <dgm:pt modelId="{CD0B7B60-9225-4D14-9EC0-E40983CE0A68}" type="sibTrans" cxnId="{7BBFCB34-07FA-4722-8C09-F9B66219A2D7}">
      <dgm:prSet/>
      <dgm:spPr/>
      <dgm:t>
        <a:bodyPr/>
        <a:lstStyle/>
        <a:p>
          <a:endParaRPr lang="en-US"/>
        </a:p>
      </dgm:t>
    </dgm:pt>
    <dgm:pt modelId="{E5305255-E5C9-4EAA-9FAF-143C13F97D5B}" type="pres">
      <dgm:prSet presAssocID="{255E219E-36DC-4979-AF10-2A3108AE892E}" presName="diagram" presStyleCnt="0">
        <dgm:presLayoutVars>
          <dgm:dir/>
          <dgm:resizeHandles val="exact"/>
        </dgm:presLayoutVars>
      </dgm:prSet>
      <dgm:spPr/>
    </dgm:pt>
    <dgm:pt modelId="{24EE913B-0BA6-4414-A7D4-67FFC9925C11}" type="pres">
      <dgm:prSet presAssocID="{E7CBB031-1138-417C-A521-55EED6036FCE}" presName="node" presStyleLbl="node1" presStyleIdx="0" presStyleCnt="4">
        <dgm:presLayoutVars>
          <dgm:bulletEnabled val="1"/>
        </dgm:presLayoutVars>
      </dgm:prSet>
      <dgm:spPr/>
    </dgm:pt>
    <dgm:pt modelId="{0E8DAD14-BFA2-46FE-B298-0D64F90D5A63}" type="pres">
      <dgm:prSet presAssocID="{60C3E729-9AA9-4B53-8148-CDD3F3BB6FA6}" presName="sibTrans" presStyleCnt="0"/>
      <dgm:spPr/>
    </dgm:pt>
    <dgm:pt modelId="{24C69F99-0519-4744-958F-4B8C8160BF19}" type="pres">
      <dgm:prSet presAssocID="{96E76633-BDA3-4FEB-A07A-05720340BCDE}" presName="node" presStyleLbl="node1" presStyleIdx="1" presStyleCnt="4">
        <dgm:presLayoutVars>
          <dgm:bulletEnabled val="1"/>
        </dgm:presLayoutVars>
      </dgm:prSet>
      <dgm:spPr/>
    </dgm:pt>
    <dgm:pt modelId="{E55CCC41-9224-481A-A3D1-EC27ACF298C2}" type="pres">
      <dgm:prSet presAssocID="{8D0D51C0-3EEF-4B3D-8854-9A465DEDE597}" presName="sibTrans" presStyleCnt="0"/>
      <dgm:spPr/>
    </dgm:pt>
    <dgm:pt modelId="{863FE430-406C-4A95-9BF2-944137EB4962}" type="pres">
      <dgm:prSet presAssocID="{5988B622-0F06-46B1-B465-003364459A46}" presName="node" presStyleLbl="node1" presStyleIdx="2" presStyleCnt="4">
        <dgm:presLayoutVars>
          <dgm:bulletEnabled val="1"/>
        </dgm:presLayoutVars>
      </dgm:prSet>
      <dgm:spPr/>
    </dgm:pt>
    <dgm:pt modelId="{B49E07D8-95C4-4D2D-ABA5-C5CF12E48AFA}" type="pres">
      <dgm:prSet presAssocID="{986BF904-0093-4017-A8A8-C86FC8C74CAE}" presName="sibTrans" presStyleCnt="0"/>
      <dgm:spPr/>
    </dgm:pt>
    <dgm:pt modelId="{541ACF31-9A4D-4B4B-B3DB-5B2D0510091E}" type="pres">
      <dgm:prSet presAssocID="{04C5CDD2-13B7-4615-8961-5C03DD1B7A43}" presName="node" presStyleLbl="node1" presStyleIdx="3" presStyleCnt="4">
        <dgm:presLayoutVars>
          <dgm:bulletEnabled val="1"/>
        </dgm:presLayoutVars>
      </dgm:prSet>
      <dgm:spPr/>
    </dgm:pt>
  </dgm:ptLst>
  <dgm:cxnLst>
    <dgm:cxn modelId="{38615C22-476B-40CC-9E2C-55CCA3F6A7DC}" srcId="{255E219E-36DC-4979-AF10-2A3108AE892E}" destId="{96E76633-BDA3-4FEB-A07A-05720340BCDE}" srcOrd="1" destOrd="0" parTransId="{389C8D6F-090D-4411-8D22-30F908B55138}" sibTransId="{8D0D51C0-3EEF-4B3D-8854-9A465DEDE597}"/>
    <dgm:cxn modelId="{9D299026-35C5-46E3-8CA0-E01B3BF60E22}" type="presOf" srcId="{255E219E-36DC-4979-AF10-2A3108AE892E}" destId="{E5305255-E5C9-4EAA-9FAF-143C13F97D5B}" srcOrd="0" destOrd="0" presId="urn:microsoft.com/office/officeart/2005/8/layout/default"/>
    <dgm:cxn modelId="{7BBFCB34-07FA-4722-8C09-F9B66219A2D7}" srcId="{255E219E-36DC-4979-AF10-2A3108AE892E}" destId="{04C5CDD2-13B7-4615-8961-5C03DD1B7A43}" srcOrd="3" destOrd="0" parTransId="{B20C51E9-3F86-4DD0-BF9B-7E94EB37CD69}" sibTransId="{CD0B7B60-9225-4D14-9EC0-E40983CE0A68}"/>
    <dgm:cxn modelId="{C853123A-53FC-4A6B-8422-94753C027009}" srcId="{255E219E-36DC-4979-AF10-2A3108AE892E}" destId="{5988B622-0F06-46B1-B465-003364459A46}" srcOrd="2" destOrd="0" parTransId="{13134A27-6902-4067-9791-A4511CF97C9F}" sibTransId="{986BF904-0093-4017-A8A8-C86FC8C74CAE}"/>
    <dgm:cxn modelId="{983FA14C-E6AD-40CE-A6D3-A0488357DA31}" srcId="{255E219E-36DC-4979-AF10-2A3108AE892E}" destId="{E7CBB031-1138-417C-A521-55EED6036FCE}" srcOrd="0" destOrd="0" parTransId="{97312A6D-B739-440E-A5E9-1A0C31A25772}" sibTransId="{60C3E729-9AA9-4B53-8148-CDD3F3BB6FA6}"/>
    <dgm:cxn modelId="{CABF6279-DE52-49DD-9E02-DBC8E3D242C5}" type="presOf" srcId="{E7CBB031-1138-417C-A521-55EED6036FCE}" destId="{24EE913B-0BA6-4414-A7D4-67FFC9925C11}" srcOrd="0" destOrd="0" presId="urn:microsoft.com/office/officeart/2005/8/layout/default"/>
    <dgm:cxn modelId="{EAEFB2A9-8CB8-4E8F-A3E6-10CCD997FA08}" type="presOf" srcId="{5988B622-0F06-46B1-B465-003364459A46}" destId="{863FE430-406C-4A95-9BF2-944137EB4962}" srcOrd="0" destOrd="0" presId="urn:microsoft.com/office/officeart/2005/8/layout/default"/>
    <dgm:cxn modelId="{6F985BB1-6ED6-42F0-B5F0-456250852DAA}" type="presOf" srcId="{96E76633-BDA3-4FEB-A07A-05720340BCDE}" destId="{24C69F99-0519-4744-958F-4B8C8160BF19}" srcOrd="0" destOrd="0" presId="urn:microsoft.com/office/officeart/2005/8/layout/default"/>
    <dgm:cxn modelId="{806F4BD6-9AF8-4373-AD3A-E0A222448D4B}" type="presOf" srcId="{04C5CDD2-13B7-4615-8961-5C03DD1B7A43}" destId="{541ACF31-9A4D-4B4B-B3DB-5B2D0510091E}" srcOrd="0" destOrd="0" presId="urn:microsoft.com/office/officeart/2005/8/layout/default"/>
    <dgm:cxn modelId="{3D1482BF-C1AB-43B4-9B1B-44F135CDA2BA}" type="presParOf" srcId="{E5305255-E5C9-4EAA-9FAF-143C13F97D5B}" destId="{24EE913B-0BA6-4414-A7D4-67FFC9925C11}" srcOrd="0" destOrd="0" presId="urn:microsoft.com/office/officeart/2005/8/layout/default"/>
    <dgm:cxn modelId="{D65CFC4A-CF73-4F45-A2F0-2AC631DC3133}" type="presParOf" srcId="{E5305255-E5C9-4EAA-9FAF-143C13F97D5B}" destId="{0E8DAD14-BFA2-46FE-B298-0D64F90D5A63}" srcOrd="1" destOrd="0" presId="urn:microsoft.com/office/officeart/2005/8/layout/default"/>
    <dgm:cxn modelId="{5021D4EB-7DEE-4B26-B194-6CC0FE52BFCF}" type="presParOf" srcId="{E5305255-E5C9-4EAA-9FAF-143C13F97D5B}" destId="{24C69F99-0519-4744-958F-4B8C8160BF19}" srcOrd="2" destOrd="0" presId="urn:microsoft.com/office/officeart/2005/8/layout/default"/>
    <dgm:cxn modelId="{DCBC6F24-D8CD-4541-9A27-0E93065EF4AF}" type="presParOf" srcId="{E5305255-E5C9-4EAA-9FAF-143C13F97D5B}" destId="{E55CCC41-9224-481A-A3D1-EC27ACF298C2}" srcOrd="3" destOrd="0" presId="urn:microsoft.com/office/officeart/2005/8/layout/default"/>
    <dgm:cxn modelId="{6C937EEE-3A84-4534-8984-A01CACBD4EE0}" type="presParOf" srcId="{E5305255-E5C9-4EAA-9FAF-143C13F97D5B}" destId="{863FE430-406C-4A95-9BF2-944137EB4962}" srcOrd="4" destOrd="0" presId="urn:microsoft.com/office/officeart/2005/8/layout/default"/>
    <dgm:cxn modelId="{1555D4D1-9F31-4368-AD59-16971B58DCBA}" type="presParOf" srcId="{E5305255-E5C9-4EAA-9FAF-143C13F97D5B}" destId="{B49E07D8-95C4-4D2D-ABA5-C5CF12E48AFA}" srcOrd="5" destOrd="0" presId="urn:microsoft.com/office/officeart/2005/8/layout/default"/>
    <dgm:cxn modelId="{29A38D35-323D-400A-8933-933DB91D07D0}" type="presParOf" srcId="{E5305255-E5C9-4EAA-9FAF-143C13F97D5B}" destId="{541ACF31-9A4D-4B4B-B3DB-5B2D0510091E}"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337303-4AF1-467B-8855-B9FFC296E019}">
      <dsp:nvSpPr>
        <dsp:cNvPr id="0" name=""/>
        <dsp:cNvSpPr/>
      </dsp:nvSpPr>
      <dsp:spPr>
        <a:xfrm>
          <a:off x="4090914" y="553314"/>
          <a:ext cx="2880319" cy="274777"/>
        </a:xfrm>
        <a:custGeom>
          <a:avLst/>
          <a:gdLst/>
          <a:ahLst/>
          <a:cxnLst/>
          <a:rect l="0" t="0" r="0" b="0"/>
          <a:pathLst>
            <a:path>
              <a:moveTo>
                <a:pt x="0" y="0"/>
              </a:moveTo>
              <a:lnTo>
                <a:pt x="0" y="134130"/>
              </a:lnTo>
              <a:lnTo>
                <a:pt x="2880319" y="134130"/>
              </a:lnTo>
              <a:lnTo>
                <a:pt x="2880319" y="274777"/>
              </a:lnTo>
            </a:path>
          </a:pathLst>
        </a:custGeom>
        <a:noFill/>
        <a:ln w="1905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859BA69-1709-4BB0-895E-2A3A073A8102}">
      <dsp:nvSpPr>
        <dsp:cNvPr id="0" name=""/>
        <dsp:cNvSpPr/>
      </dsp:nvSpPr>
      <dsp:spPr>
        <a:xfrm>
          <a:off x="4090914" y="553314"/>
          <a:ext cx="1440159" cy="274777"/>
        </a:xfrm>
        <a:custGeom>
          <a:avLst/>
          <a:gdLst/>
          <a:ahLst/>
          <a:cxnLst/>
          <a:rect l="0" t="0" r="0" b="0"/>
          <a:pathLst>
            <a:path>
              <a:moveTo>
                <a:pt x="0" y="0"/>
              </a:moveTo>
              <a:lnTo>
                <a:pt x="0" y="134130"/>
              </a:lnTo>
              <a:lnTo>
                <a:pt x="1440159" y="134130"/>
              </a:lnTo>
              <a:lnTo>
                <a:pt x="1440159" y="274777"/>
              </a:lnTo>
            </a:path>
          </a:pathLst>
        </a:custGeom>
        <a:noFill/>
        <a:ln w="1905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37CF83B-CAFC-47C0-B7B4-39429A443AA8}">
      <dsp:nvSpPr>
        <dsp:cNvPr id="0" name=""/>
        <dsp:cNvSpPr/>
      </dsp:nvSpPr>
      <dsp:spPr>
        <a:xfrm>
          <a:off x="4045194" y="553314"/>
          <a:ext cx="91440" cy="274777"/>
        </a:xfrm>
        <a:custGeom>
          <a:avLst/>
          <a:gdLst/>
          <a:ahLst/>
          <a:cxnLst/>
          <a:rect l="0" t="0" r="0" b="0"/>
          <a:pathLst>
            <a:path>
              <a:moveTo>
                <a:pt x="45720" y="0"/>
              </a:moveTo>
              <a:lnTo>
                <a:pt x="45720" y="274777"/>
              </a:lnTo>
            </a:path>
          </a:pathLst>
        </a:custGeom>
        <a:noFill/>
        <a:ln w="1905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5B62928-B845-4327-AD1D-4EE426341257}">
      <dsp:nvSpPr>
        <dsp:cNvPr id="0" name=""/>
        <dsp:cNvSpPr/>
      </dsp:nvSpPr>
      <dsp:spPr>
        <a:xfrm>
          <a:off x="2650754" y="553314"/>
          <a:ext cx="1440159" cy="274777"/>
        </a:xfrm>
        <a:custGeom>
          <a:avLst/>
          <a:gdLst/>
          <a:ahLst/>
          <a:cxnLst/>
          <a:rect l="0" t="0" r="0" b="0"/>
          <a:pathLst>
            <a:path>
              <a:moveTo>
                <a:pt x="1440159" y="0"/>
              </a:moveTo>
              <a:lnTo>
                <a:pt x="1440159" y="134130"/>
              </a:lnTo>
              <a:lnTo>
                <a:pt x="0" y="134130"/>
              </a:lnTo>
              <a:lnTo>
                <a:pt x="0" y="274777"/>
              </a:lnTo>
            </a:path>
          </a:pathLst>
        </a:custGeom>
        <a:noFill/>
        <a:ln w="1905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ED0B640-DA12-426F-BA98-CFE8BA21253F}">
      <dsp:nvSpPr>
        <dsp:cNvPr id="0" name=""/>
        <dsp:cNvSpPr/>
      </dsp:nvSpPr>
      <dsp:spPr>
        <a:xfrm>
          <a:off x="1066572" y="553314"/>
          <a:ext cx="3024341" cy="274777"/>
        </a:xfrm>
        <a:custGeom>
          <a:avLst/>
          <a:gdLst/>
          <a:ahLst/>
          <a:cxnLst/>
          <a:rect l="0" t="0" r="0" b="0"/>
          <a:pathLst>
            <a:path>
              <a:moveTo>
                <a:pt x="3024341" y="0"/>
              </a:moveTo>
              <a:lnTo>
                <a:pt x="3024341" y="134130"/>
              </a:lnTo>
              <a:lnTo>
                <a:pt x="0" y="134130"/>
              </a:lnTo>
              <a:lnTo>
                <a:pt x="0" y="274777"/>
              </a:lnTo>
            </a:path>
          </a:pathLst>
        </a:custGeom>
        <a:noFill/>
        <a:ln w="1905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4663E60-8405-45F6-A7CA-A5F6EB1E8D38}">
      <dsp:nvSpPr>
        <dsp:cNvPr id="0" name=""/>
        <dsp:cNvSpPr/>
      </dsp:nvSpPr>
      <dsp:spPr>
        <a:xfrm>
          <a:off x="2376265" y="180860"/>
          <a:ext cx="3429298" cy="372453"/>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1" kern="1200"/>
            <a:t>What can we obtain from an ECG ?</a:t>
          </a:r>
          <a:endParaRPr lang="en-US" sz="1600" b="1" kern="1200" dirty="0"/>
        </a:p>
      </dsp:txBody>
      <dsp:txXfrm>
        <a:off x="2376265" y="180860"/>
        <a:ext cx="3429298" cy="372453"/>
      </dsp:txXfrm>
    </dsp:sp>
    <dsp:sp modelId="{ACA3BD7B-23EB-42D1-909E-A581F809FC05}">
      <dsp:nvSpPr>
        <dsp:cNvPr id="0" name=""/>
        <dsp:cNvSpPr/>
      </dsp:nvSpPr>
      <dsp:spPr>
        <a:xfrm>
          <a:off x="396824" y="828092"/>
          <a:ext cx="1339496" cy="426917"/>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t>Heart Rate</a:t>
          </a:r>
        </a:p>
      </dsp:txBody>
      <dsp:txXfrm>
        <a:off x="396824" y="828092"/>
        <a:ext cx="1339496" cy="426917"/>
      </dsp:txXfrm>
    </dsp:sp>
    <dsp:sp modelId="{4BFBF65D-FB4C-45CA-9E19-1C45E43A6831}">
      <dsp:nvSpPr>
        <dsp:cNvPr id="0" name=""/>
        <dsp:cNvSpPr/>
      </dsp:nvSpPr>
      <dsp:spPr>
        <a:xfrm>
          <a:off x="1981006" y="828092"/>
          <a:ext cx="1339496" cy="426917"/>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t>Heart Rhythm</a:t>
          </a:r>
        </a:p>
      </dsp:txBody>
      <dsp:txXfrm>
        <a:off x="1981006" y="828092"/>
        <a:ext cx="1339496" cy="426917"/>
      </dsp:txXfrm>
    </dsp:sp>
    <dsp:sp modelId="{1CE1D199-D9B9-4069-AB28-A1D638EA9973}">
      <dsp:nvSpPr>
        <dsp:cNvPr id="0" name=""/>
        <dsp:cNvSpPr/>
      </dsp:nvSpPr>
      <dsp:spPr>
        <a:xfrm>
          <a:off x="3421166" y="828092"/>
          <a:ext cx="1339496" cy="426917"/>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t>Myopathies</a:t>
          </a:r>
        </a:p>
      </dsp:txBody>
      <dsp:txXfrm>
        <a:off x="3421166" y="828092"/>
        <a:ext cx="1339496" cy="426917"/>
      </dsp:txXfrm>
    </dsp:sp>
    <dsp:sp modelId="{39810504-1ACB-431F-8FCA-459D07913288}">
      <dsp:nvSpPr>
        <dsp:cNvPr id="0" name=""/>
        <dsp:cNvSpPr/>
      </dsp:nvSpPr>
      <dsp:spPr>
        <a:xfrm>
          <a:off x="4861325" y="828092"/>
          <a:ext cx="1339496" cy="426917"/>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t>Electrolyte Disturbances </a:t>
          </a:r>
        </a:p>
      </dsp:txBody>
      <dsp:txXfrm>
        <a:off x="4861325" y="828092"/>
        <a:ext cx="1339496" cy="426917"/>
      </dsp:txXfrm>
    </dsp:sp>
    <dsp:sp modelId="{61E1D980-724E-485F-81D3-3C216CD35360}">
      <dsp:nvSpPr>
        <dsp:cNvPr id="0" name=""/>
        <dsp:cNvSpPr/>
      </dsp:nvSpPr>
      <dsp:spPr>
        <a:xfrm>
          <a:off x="6301485" y="828092"/>
          <a:ext cx="1339496" cy="426917"/>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a:t>Drug toxicity </a:t>
          </a:r>
          <a:endParaRPr lang="en-US" sz="1600" kern="1200" dirty="0"/>
        </a:p>
      </dsp:txBody>
      <dsp:txXfrm>
        <a:off x="6301485" y="828092"/>
        <a:ext cx="1339496" cy="42691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24CEB4-FEB8-5747-A956-EAF33DAA59A5}">
      <dsp:nvSpPr>
        <dsp:cNvPr id="0" name=""/>
        <dsp:cNvSpPr/>
      </dsp:nvSpPr>
      <dsp:spPr>
        <a:xfrm>
          <a:off x="1426" y="1729178"/>
          <a:ext cx="1389262" cy="694631"/>
        </a:xfrm>
        <a:prstGeom prst="roundRect">
          <a:avLst>
            <a:gd name="adj" fmla="val 10000"/>
          </a:avLst>
        </a:prstGeom>
        <a:gradFill rotWithShape="0">
          <a:gsLst>
            <a:gs pos="0">
              <a:schemeClr val="accent1">
                <a:hueOff val="0"/>
                <a:satOff val="0"/>
                <a:lumOff val="0"/>
                <a:alphaOff val="0"/>
                <a:shade val="63000"/>
              </a:schemeClr>
            </a:gs>
            <a:gs pos="30000">
              <a:schemeClr val="accent1">
                <a:hueOff val="0"/>
                <a:satOff val="0"/>
                <a:lumOff val="0"/>
                <a:alphaOff val="0"/>
                <a:shade val="90000"/>
                <a:satMod val="110000"/>
              </a:schemeClr>
            </a:gs>
            <a:gs pos="45000">
              <a:schemeClr val="accent1">
                <a:hueOff val="0"/>
                <a:satOff val="0"/>
                <a:lumOff val="0"/>
                <a:alphaOff val="0"/>
                <a:shade val="100000"/>
                <a:satMod val="118000"/>
              </a:schemeClr>
            </a:gs>
            <a:gs pos="55000">
              <a:schemeClr val="accent1">
                <a:hueOff val="0"/>
                <a:satOff val="0"/>
                <a:lumOff val="0"/>
                <a:alphaOff val="0"/>
                <a:shade val="100000"/>
                <a:satMod val="118000"/>
              </a:schemeClr>
            </a:gs>
            <a:gs pos="73000">
              <a:schemeClr val="accent1">
                <a:hueOff val="0"/>
                <a:satOff val="0"/>
                <a:lumOff val="0"/>
                <a:alphaOff val="0"/>
                <a:shade val="90000"/>
                <a:satMod val="110000"/>
              </a:schemeClr>
            </a:gs>
            <a:gs pos="100000">
              <a:schemeClr val="accent1">
                <a:hueOff val="0"/>
                <a:satOff val="0"/>
                <a:lumOff val="0"/>
                <a:alphaOff val="0"/>
                <a:shade val="63000"/>
              </a:schemeClr>
            </a:gs>
          </a:gsLst>
          <a:lin ang="950000" scaled="1"/>
        </a:gradFill>
        <a:ln>
          <a:noFill/>
        </a:ln>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accent1">
              <a:hueOff val="0"/>
              <a:satOff val="0"/>
              <a:lumOff val="0"/>
              <a:alphaOff val="0"/>
              <a:tint val="100000"/>
              <a:shade val="100000"/>
              <a:hueMod val="100000"/>
              <a:satMod val="100000"/>
            </a:schemeClr>
          </a:contourClr>
        </a:sp3d>
      </dsp:spPr>
      <dsp:style>
        <a:lnRef idx="0">
          <a:scrgbClr r="0" g="0" b="0"/>
        </a:lnRef>
        <a:fillRef idx="3">
          <a:scrgbClr r="0" g="0" b="0"/>
        </a:fillRef>
        <a:effectRef idx="2">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dirty="0"/>
            <a:t>Consist of :</a:t>
          </a:r>
        </a:p>
      </dsp:txBody>
      <dsp:txXfrm>
        <a:off x="21771" y="1749523"/>
        <a:ext cx="1348572" cy="653941"/>
      </dsp:txXfrm>
    </dsp:sp>
    <dsp:sp modelId="{E4684EB9-935D-C045-85AF-AE5841A076CD}">
      <dsp:nvSpPr>
        <dsp:cNvPr id="0" name=""/>
        <dsp:cNvSpPr/>
      </dsp:nvSpPr>
      <dsp:spPr>
        <a:xfrm rot="18289469">
          <a:off x="1181989" y="1660425"/>
          <a:ext cx="973103" cy="33310"/>
        </a:xfrm>
        <a:custGeom>
          <a:avLst/>
          <a:gdLst/>
          <a:ahLst/>
          <a:cxnLst/>
          <a:rect l="0" t="0" r="0" b="0"/>
          <a:pathLst>
            <a:path>
              <a:moveTo>
                <a:pt x="0" y="16655"/>
              </a:moveTo>
              <a:lnTo>
                <a:pt x="973103" y="16655"/>
              </a:lnTo>
            </a:path>
          </a:pathLst>
        </a:custGeom>
        <a:noFill/>
        <a:ln w="9525" cap="flat"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644213" y="1652753"/>
        <a:ext cx="48655" cy="48655"/>
      </dsp:txXfrm>
    </dsp:sp>
    <dsp:sp modelId="{8C67DFFA-E27F-4F44-BEAF-64E6F67361CB}">
      <dsp:nvSpPr>
        <dsp:cNvPr id="0" name=""/>
        <dsp:cNvSpPr/>
      </dsp:nvSpPr>
      <dsp:spPr>
        <a:xfrm>
          <a:off x="1946393" y="930352"/>
          <a:ext cx="1389262" cy="694631"/>
        </a:xfrm>
        <a:prstGeom prst="roundRect">
          <a:avLst>
            <a:gd name="adj" fmla="val 10000"/>
          </a:avLst>
        </a:prstGeom>
        <a:gradFill rotWithShape="0">
          <a:gsLst>
            <a:gs pos="0">
              <a:schemeClr val="accent2">
                <a:hueOff val="0"/>
                <a:satOff val="0"/>
                <a:lumOff val="0"/>
                <a:alphaOff val="0"/>
                <a:shade val="63000"/>
              </a:schemeClr>
            </a:gs>
            <a:gs pos="30000">
              <a:schemeClr val="accent2">
                <a:hueOff val="0"/>
                <a:satOff val="0"/>
                <a:lumOff val="0"/>
                <a:alphaOff val="0"/>
                <a:shade val="90000"/>
                <a:satMod val="110000"/>
              </a:schemeClr>
            </a:gs>
            <a:gs pos="45000">
              <a:schemeClr val="accent2">
                <a:hueOff val="0"/>
                <a:satOff val="0"/>
                <a:lumOff val="0"/>
                <a:alphaOff val="0"/>
                <a:shade val="100000"/>
                <a:satMod val="118000"/>
              </a:schemeClr>
            </a:gs>
            <a:gs pos="55000">
              <a:schemeClr val="accent2">
                <a:hueOff val="0"/>
                <a:satOff val="0"/>
                <a:lumOff val="0"/>
                <a:alphaOff val="0"/>
                <a:shade val="100000"/>
                <a:satMod val="118000"/>
              </a:schemeClr>
            </a:gs>
            <a:gs pos="73000">
              <a:schemeClr val="accent2">
                <a:hueOff val="0"/>
                <a:satOff val="0"/>
                <a:lumOff val="0"/>
                <a:alphaOff val="0"/>
                <a:shade val="90000"/>
                <a:satMod val="110000"/>
              </a:schemeClr>
            </a:gs>
            <a:gs pos="100000">
              <a:schemeClr val="accent2">
                <a:hueOff val="0"/>
                <a:satOff val="0"/>
                <a:lumOff val="0"/>
                <a:alphaOff val="0"/>
                <a:shade val="63000"/>
              </a:schemeClr>
            </a:gs>
          </a:gsLst>
          <a:lin ang="950000" scaled="1"/>
        </a:gradFill>
        <a:ln>
          <a:noFill/>
        </a:ln>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accent2">
              <a:hueOff val="0"/>
              <a:satOff val="0"/>
              <a:lumOff val="0"/>
              <a:alphaOff val="0"/>
              <a:tint val="100000"/>
              <a:shade val="100000"/>
              <a:hueMod val="100000"/>
              <a:satMod val="100000"/>
            </a:schemeClr>
          </a:contourClr>
        </a:sp3d>
      </dsp:spPr>
      <dsp:style>
        <a:lnRef idx="0">
          <a:scrgbClr r="0" g="0" b="0"/>
        </a:lnRef>
        <a:fillRef idx="3">
          <a:scrgbClr r="0" g="0" b="0"/>
        </a:fillRef>
        <a:effectRef idx="2">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dirty="0"/>
            <a:t>Chest piece </a:t>
          </a:r>
        </a:p>
      </dsp:txBody>
      <dsp:txXfrm>
        <a:off x="1966738" y="950697"/>
        <a:ext cx="1348572" cy="653941"/>
      </dsp:txXfrm>
    </dsp:sp>
    <dsp:sp modelId="{48C4B115-5D67-B94F-BAC0-E0E1D4BD91C7}">
      <dsp:nvSpPr>
        <dsp:cNvPr id="0" name=""/>
        <dsp:cNvSpPr/>
      </dsp:nvSpPr>
      <dsp:spPr>
        <a:xfrm rot="19457599">
          <a:off x="3271332" y="1061306"/>
          <a:ext cx="684352" cy="33310"/>
        </a:xfrm>
        <a:custGeom>
          <a:avLst/>
          <a:gdLst/>
          <a:ahLst/>
          <a:cxnLst/>
          <a:rect l="0" t="0" r="0" b="0"/>
          <a:pathLst>
            <a:path>
              <a:moveTo>
                <a:pt x="0" y="16655"/>
              </a:moveTo>
              <a:lnTo>
                <a:pt x="684352" y="16655"/>
              </a:lnTo>
            </a:path>
          </a:pathLst>
        </a:custGeom>
        <a:noFill/>
        <a:ln w="9525" cap="flat" cmpd="sng" algn="ctr">
          <a:solidFill>
            <a:schemeClr val="accent3">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596400" y="1060852"/>
        <a:ext cx="34217" cy="34217"/>
      </dsp:txXfrm>
    </dsp:sp>
    <dsp:sp modelId="{7A8B7CA5-6CA0-834D-B13E-076B1E492C35}">
      <dsp:nvSpPr>
        <dsp:cNvPr id="0" name=""/>
        <dsp:cNvSpPr/>
      </dsp:nvSpPr>
      <dsp:spPr>
        <a:xfrm>
          <a:off x="3891361" y="530939"/>
          <a:ext cx="1389262" cy="694631"/>
        </a:xfrm>
        <a:prstGeom prst="roundRect">
          <a:avLst>
            <a:gd name="adj" fmla="val 10000"/>
          </a:avLst>
        </a:prstGeom>
        <a:gradFill rotWithShape="0">
          <a:gsLst>
            <a:gs pos="0">
              <a:schemeClr val="accent3">
                <a:hueOff val="0"/>
                <a:satOff val="0"/>
                <a:lumOff val="0"/>
                <a:alphaOff val="0"/>
                <a:shade val="63000"/>
              </a:schemeClr>
            </a:gs>
            <a:gs pos="30000">
              <a:schemeClr val="accent3">
                <a:hueOff val="0"/>
                <a:satOff val="0"/>
                <a:lumOff val="0"/>
                <a:alphaOff val="0"/>
                <a:shade val="90000"/>
                <a:satMod val="110000"/>
              </a:schemeClr>
            </a:gs>
            <a:gs pos="45000">
              <a:schemeClr val="accent3">
                <a:hueOff val="0"/>
                <a:satOff val="0"/>
                <a:lumOff val="0"/>
                <a:alphaOff val="0"/>
                <a:shade val="100000"/>
                <a:satMod val="118000"/>
              </a:schemeClr>
            </a:gs>
            <a:gs pos="55000">
              <a:schemeClr val="accent3">
                <a:hueOff val="0"/>
                <a:satOff val="0"/>
                <a:lumOff val="0"/>
                <a:alphaOff val="0"/>
                <a:shade val="100000"/>
                <a:satMod val="118000"/>
              </a:schemeClr>
            </a:gs>
            <a:gs pos="73000">
              <a:schemeClr val="accent3">
                <a:hueOff val="0"/>
                <a:satOff val="0"/>
                <a:lumOff val="0"/>
                <a:alphaOff val="0"/>
                <a:shade val="90000"/>
                <a:satMod val="110000"/>
              </a:schemeClr>
            </a:gs>
            <a:gs pos="100000">
              <a:schemeClr val="accent3">
                <a:hueOff val="0"/>
                <a:satOff val="0"/>
                <a:lumOff val="0"/>
                <a:alphaOff val="0"/>
                <a:shade val="63000"/>
              </a:schemeClr>
            </a:gs>
          </a:gsLst>
          <a:lin ang="950000" scaled="1"/>
        </a:gradFill>
        <a:ln>
          <a:noFill/>
        </a:ln>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accent3">
              <a:hueOff val="0"/>
              <a:satOff val="0"/>
              <a:lumOff val="0"/>
              <a:alphaOff val="0"/>
              <a:tint val="100000"/>
              <a:shade val="100000"/>
              <a:hueMod val="100000"/>
              <a:satMod val="100000"/>
            </a:schemeClr>
          </a:contourClr>
        </a:sp3d>
      </dsp:spPr>
      <dsp:style>
        <a:lnRef idx="0">
          <a:scrgbClr r="0" g="0" b="0"/>
        </a:lnRef>
        <a:fillRef idx="3">
          <a:scrgbClr r="0" g="0" b="0"/>
        </a:fillRef>
        <a:effectRef idx="2">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dirty="0"/>
            <a:t>Bell</a:t>
          </a:r>
        </a:p>
      </dsp:txBody>
      <dsp:txXfrm>
        <a:off x="3911706" y="551284"/>
        <a:ext cx="1348572" cy="653941"/>
      </dsp:txXfrm>
    </dsp:sp>
    <dsp:sp modelId="{3D5595B2-684F-F040-AD79-1A470BF2A473}">
      <dsp:nvSpPr>
        <dsp:cNvPr id="0" name=""/>
        <dsp:cNvSpPr/>
      </dsp:nvSpPr>
      <dsp:spPr>
        <a:xfrm>
          <a:off x="5280624" y="861599"/>
          <a:ext cx="555705" cy="33310"/>
        </a:xfrm>
        <a:custGeom>
          <a:avLst/>
          <a:gdLst/>
          <a:ahLst/>
          <a:cxnLst/>
          <a:rect l="0" t="0" r="0" b="0"/>
          <a:pathLst>
            <a:path>
              <a:moveTo>
                <a:pt x="0" y="16655"/>
              </a:moveTo>
              <a:lnTo>
                <a:pt x="555705" y="16655"/>
              </a:lnTo>
            </a:path>
          </a:pathLst>
        </a:custGeom>
        <a:noFill/>
        <a:ln w="9525" cap="flat" cmpd="sng" algn="ctr">
          <a:solidFill>
            <a:schemeClr val="accent4">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544584" y="864362"/>
        <a:ext cx="27785" cy="27785"/>
      </dsp:txXfrm>
    </dsp:sp>
    <dsp:sp modelId="{4EE030D8-9E5D-B74C-930E-70AD8910670A}">
      <dsp:nvSpPr>
        <dsp:cNvPr id="0" name=""/>
        <dsp:cNvSpPr/>
      </dsp:nvSpPr>
      <dsp:spPr>
        <a:xfrm>
          <a:off x="5836329" y="530939"/>
          <a:ext cx="1389262" cy="694631"/>
        </a:xfrm>
        <a:prstGeom prst="roundRect">
          <a:avLst>
            <a:gd name="adj" fmla="val 10000"/>
          </a:avLst>
        </a:prstGeom>
        <a:gradFill rotWithShape="0">
          <a:gsLst>
            <a:gs pos="0">
              <a:schemeClr val="accent4">
                <a:hueOff val="0"/>
                <a:satOff val="0"/>
                <a:lumOff val="0"/>
                <a:alphaOff val="0"/>
                <a:shade val="63000"/>
              </a:schemeClr>
            </a:gs>
            <a:gs pos="30000">
              <a:schemeClr val="accent4">
                <a:hueOff val="0"/>
                <a:satOff val="0"/>
                <a:lumOff val="0"/>
                <a:alphaOff val="0"/>
                <a:shade val="90000"/>
                <a:satMod val="110000"/>
              </a:schemeClr>
            </a:gs>
            <a:gs pos="45000">
              <a:schemeClr val="accent4">
                <a:hueOff val="0"/>
                <a:satOff val="0"/>
                <a:lumOff val="0"/>
                <a:alphaOff val="0"/>
                <a:shade val="100000"/>
                <a:satMod val="118000"/>
              </a:schemeClr>
            </a:gs>
            <a:gs pos="55000">
              <a:schemeClr val="accent4">
                <a:hueOff val="0"/>
                <a:satOff val="0"/>
                <a:lumOff val="0"/>
                <a:alphaOff val="0"/>
                <a:shade val="100000"/>
                <a:satMod val="118000"/>
              </a:schemeClr>
            </a:gs>
            <a:gs pos="73000">
              <a:schemeClr val="accent4">
                <a:hueOff val="0"/>
                <a:satOff val="0"/>
                <a:lumOff val="0"/>
                <a:alphaOff val="0"/>
                <a:shade val="90000"/>
                <a:satMod val="110000"/>
              </a:schemeClr>
            </a:gs>
            <a:gs pos="100000">
              <a:schemeClr val="accent4">
                <a:hueOff val="0"/>
                <a:satOff val="0"/>
                <a:lumOff val="0"/>
                <a:alphaOff val="0"/>
                <a:shade val="63000"/>
              </a:schemeClr>
            </a:gs>
          </a:gsLst>
          <a:lin ang="950000" scaled="1"/>
        </a:gradFill>
        <a:ln>
          <a:noFill/>
        </a:ln>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accent4">
              <a:hueOff val="0"/>
              <a:satOff val="0"/>
              <a:lumOff val="0"/>
              <a:alphaOff val="0"/>
              <a:tint val="100000"/>
              <a:shade val="100000"/>
              <a:hueMod val="100000"/>
              <a:satMod val="100000"/>
            </a:schemeClr>
          </a:contourClr>
        </a:sp3d>
      </dsp:spPr>
      <dsp:style>
        <a:lnRef idx="0">
          <a:scrgbClr r="0" g="0" b="0"/>
        </a:lnRef>
        <a:fillRef idx="3">
          <a:scrgbClr r="0" g="0" b="0"/>
        </a:fillRef>
        <a:effectRef idx="2">
          <a:scrgbClr r="0" g="0" b="0"/>
        </a:effectRef>
        <a:fontRef idx="minor">
          <a:schemeClr val="lt1"/>
        </a:fontRef>
      </dsp:style>
      <dsp:txBody>
        <a:bodyPr spcFirstLastPara="0" vert="horz" wrap="square" lIns="8255" tIns="8255" rIns="8255" bIns="8255" numCol="1" spcCol="1270" anchor="ctr" anchorCtr="0">
          <a:noAutofit/>
        </a:bodyPr>
        <a:lstStyle/>
        <a:p>
          <a:pPr marL="0" lvl="0" indent="0" algn="l" defTabSz="577850">
            <a:lnSpc>
              <a:spcPct val="90000"/>
            </a:lnSpc>
            <a:spcBef>
              <a:spcPct val="0"/>
            </a:spcBef>
            <a:spcAft>
              <a:spcPct val="35000"/>
            </a:spcAft>
            <a:buNone/>
          </a:pPr>
          <a:r>
            <a:rPr lang="en-US" sz="1300" kern="1200" dirty="0">
              <a:solidFill>
                <a:schemeClr val="tx1"/>
              </a:solidFill>
            </a:rPr>
            <a:t>- Light skin contact </a:t>
          </a:r>
        </a:p>
        <a:p>
          <a:pPr marL="0" lvl="0" indent="0" algn="l" defTabSz="577850">
            <a:lnSpc>
              <a:spcPct val="90000"/>
            </a:lnSpc>
            <a:spcBef>
              <a:spcPct val="0"/>
            </a:spcBef>
            <a:spcAft>
              <a:spcPct val="35000"/>
            </a:spcAft>
            <a:buNone/>
          </a:pPr>
          <a:r>
            <a:rPr lang="en-US" sz="1300" kern="1200" dirty="0">
              <a:solidFill>
                <a:schemeClr val="tx1"/>
              </a:solidFill>
            </a:rPr>
            <a:t>- Hearing</a:t>
          </a:r>
          <a:r>
            <a:rPr lang="en-US" sz="1300" kern="1200" baseline="0" dirty="0">
              <a:solidFill>
                <a:schemeClr val="tx1"/>
              </a:solidFill>
            </a:rPr>
            <a:t> </a:t>
          </a:r>
          <a:r>
            <a:rPr lang="en-US" sz="1300" kern="1200" baseline="0" dirty="0">
              <a:solidFill>
                <a:srgbClr val="FF0000"/>
              </a:solidFill>
            </a:rPr>
            <a:t>low frequency</a:t>
          </a:r>
          <a:r>
            <a:rPr lang="en-US" sz="1300" kern="1200" baseline="0" dirty="0">
              <a:solidFill>
                <a:schemeClr val="tx1"/>
              </a:solidFill>
            </a:rPr>
            <a:t> sound</a:t>
          </a:r>
          <a:endParaRPr lang="en-US" sz="1300" kern="1200" dirty="0">
            <a:solidFill>
              <a:schemeClr val="tx1"/>
            </a:solidFill>
          </a:endParaRPr>
        </a:p>
      </dsp:txBody>
      <dsp:txXfrm>
        <a:off x="5856674" y="551284"/>
        <a:ext cx="1348572" cy="653941"/>
      </dsp:txXfrm>
    </dsp:sp>
    <dsp:sp modelId="{676F0CEC-3F80-604F-ACCA-68677FFFD387}">
      <dsp:nvSpPr>
        <dsp:cNvPr id="0" name=""/>
        <dsp:cNvSpPr/>
      </dsp:nvSpPr>
      <dsp:spPr>
        <a:xfrm rot="2142401">
          <a:off x="3271332" y="1460719"/>
          <a:ext cx="684352" cy="33310"/>
        </a:xfrm>
        <a:custGeom>
          <a:avLst/>
          <a:gdLst/>
          <a:ahLst/>
          <a:cxnLst/>
          <a:rect l="0" t="0" r="0" b="0"/>
          <a:pathLst>
            <a:path>
              <a:moveTo>
                <a:pt x="0" y="16655"/>
              </a:moveTo>
              <a:lnTo>
                <a:pt x="684352" y="16655"/>
              </a:lnTo>
            </a:path>
          </a:pathLst>
        </a:custGeom>
        <a:noFill/>
        <a:ln w="9525" cap="flat" cmpd="sng" algn="ctr">
          <a:solidFill>
            <a:schemeClr val="accent3">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596400" y="1460265"/>
        <a:ext cx="34217" cy="34217"/>
      </dsp:txXfrm>
    </dsp:sp>
    <dsp:sp modelId="{E44B1587-13E8-1749-8AC0-AB776A2D86FD}">
      <dsp:nvSpPr>
        <dsp:cNvPr id="0" name=""/>
        <dsp:cNvSpPr/>
      </dsp:nvSpPr>
      <dsp:spPr>
        <a:xfrm>
          <a:off x="3891361" y="1329765"/>
          <a:ext cx="1389262" cy="694631"/>
        </a:xfrm>
        <a:prstGeom prst="roundRect">
          <a:avLst>
            <a:gd name="adj" fmla="val 10000"/>
          </a:avLst>
        </a:prstGeom>
        <a:gradFill rotWithShape="0">
          <a:gsLst>
            <a:gs pos="0">
              <a:schemeClr val="accent3">
                <a:hueOff val="0"/>
                <a:satOff val="0"/>
                <a:lumOff val="0"/>
                <a:alphaOff val="0"/>
                <a:shade val="63000"/>
              </a:schemeClr>
            </a:gs>
            <a:gs pos="30000">
              <a:schemeClr val="accent3">
                <a:hueOff val="0"/>
                <a:satOff val="0"/>
                <a:lumOff val="0"/>
                <a:alphaOff val="0"/>
                <a:shade val="90000"/>
                <a:satMod val="110000"/>
              </a:schemeClr>
            </a:gs>
            <a:gs pos="45000">
              <a:schemeClr val="accent3">
                <a:hueOff val="0"/>
                <a:satOff val="0"/>
                <a:lumOff val="0"/>
                <a:alphaOff val="0"/>
                <a:shade val="100000"/>
                <a:satMod val="118000"/>
              </a:schemeClr>
            </a:gs>
            <a:gs pos="55000">
              <a:schemeClr val="accent3">
                <a:hueOff val="0"/>
                <a:satOff val="0"/>
                <a:lumOff val="0"/>
                <a:alphaOff val="0"/>
                <a:shade val="100000"/>
                <a:satMod val="118000"/>
              </a:schemeClr>
            </a:gs>
            <a:gs pos="73000">
              <a:schemeClr val="accent3">
                <a:hueOff val="0"/>
                <a:satOff val="0"/>
                <a:lumOff val="0"/>
                <a:alphaOff val="0"/>
                <a:shade val="90000"/>
                <a:satMod val="110000"/>
              </a:schemeClr>
            </a:gs>
            <a:gs pos="100000">
              <a:schemeClr val="accent3">
                <a:hueOff val="0"/>
                <a:satOff val="0"/>
                <a:lumOff val="0"/>
                <a:alphaOff val="0"/>
                <a:shade val="63000"/>
              </a:schemeClr>
            </a:gs>
          </a:gsLst>
          <a:lin ang="950000" scaled="1"/>
        </a:gradFill>
        <a:ln>
          <a:noFill/>
        </a:ln>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accent3">
              <a:hueOff val="0"/>
              <a:satOff val="0"/>
              <a:lumOff val="0"/>
              <a:alphaOff val="0"/>
              <a:tint val="100000"/>
              <a:shade val="100000"/>
              <a:hueMod val="100000"/>
              <a:satMod val="100000"/>
            </a:schemeClr>
          </a:contourClr>
        </a:sp3d>
      </dsp:spPr>
      <dsp:style>
        <a:lnRef idx="0">
          <a:scrgbClr r="0" g="0" b="0"/>
        </a:lnRef>
        <a:fillRef idx="3">
          <a:scrgbClr r="0" g="0" b="0"/>
        </a:fillRef>
        <a:effectRef idx="2">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dirty="0"/>
            <a:t>Diaphragm </a:t>
          </a:r>
        </a:p>
      </dsp:txBody>
      <dsp:txXfrm>
        <a:off x="3911706" y="1350110"/>
        <a:ext cx="1348572" cy="653941"/>
      </dsp:txXfrm>
    </dsp:sp>
    <dsp:sp modelId="{38EA545E-434C-B145-B563-D47924FDB36B}">
      <dsp:nvSpPr>
        <dsp:cNvPr id="0" name=""/>
        <dsp:cNvSpPr/>
      </dsp:nvSpPr>
      <dsp:spPr>
        <a:xfrm>
          <a:off x="5280624" y="1660425"/>
          <a:ext cx="555705" cy="33310"/>
        </a:xfrm>
        <a:custGeom>
          <a:avLst/>
          <a:gdLst/>
          <a:ahLst/>
          <a:cxnLst/>
          <a:rect l="0" t="0" r="0" b="0"/>
          <a:pathLst>
            <a:path>
              <a:moveTo>
                <a:pt x="0" y="16655"/>
              </a:moveTo>
              <a:lnTo>
                <a:pt x="555705" y="16655"/>
              </a:lnTo>
            </a:path>
          </a:pathLst>
        </a:custGeom>
        <a:noFill/>
        <a:ln w="9525" cap="flat" cmpd="sng" algn="ctr">
          <a:solidFill>
            <a:schemeClr val="accent4">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544584" y="1663188"/>
        <a:ext cx="27785" cy="27785"/>
      </dsp:txXfrm>
    </dsp:sp>
    <dsp:sp modelId="{D150FCC6-9293-8543-A936-E405717927AB}">
      <dsp:nvSpPr>
        <dsp:cNvPr id="0" name=""/>
        <dsp:cNvSpPr/>
      </dsp:nvSpPr>
      <dsp:spPr>
        <a:xfrm>
          <a:off x="5836329" y="1329765"/>
          <a:ext cx="1389262" cy="694631"/>
        </a:xfrm>
        <a:prstGeom prst="roundRect">
          <a:avLst>
            <a:gd name="adj" fmla="val 10000"/>
          </a:avLst>
        </a:prstGeom>
        <a:gradFill rotWithShape="0">
          <a:gsLst>
            <a:gs pos="0">
              <a:schemeClr val="accent4">
                <a:hueOff val="0"/>
                <a:satOff val="0"/>
                <a:lumOff val="0"/>
                <a:alphaOff val="0"/>
                <a:shade val="63000"/>
              </a:schemeClr>
            </a:gs>
            <a:gs pos="30000">
              <a:schemeClr val="accent4">
                <a:hueOff val="0"/>
                <a:satOff val="0"/>
                <a:lumOff val="0"/>
                <a:alphaOff val="0"/>
                <a:shade val="90000"/>
                <a:satMod val="110000"/>
              </a:schemeClr>
            </a:gs>
            <a:gs pos="45000">
              <a:schemeClr val="accent4">
                <a:hueOff val="0"/>
                <a:satOff val="0"/>
                <a:lumOff val="0"/>
                <a:alphaOff val="0"/>
                <a:shade val="100000"/>
                <a:satMod val="118000"/>
              </a:schemeClr>
            </a:gs>
            <a:gs pos="55000">
              <a:schemeClr val="accent4">
                <a:hueOff val="0"/>
                <a:satOff val="0"/>
                <a:lumOff val="0"/>
                <a:alphaOff val="0"/>
                <a:shade val="100000"/>
                <a:satMod val="118000"/>
              </a:schemeClr>
            </a:gs>
            <a:gs pos="73000">
              <a:schemeClr val="accent4">
                <a:hueOff val="0"/>
                <a:satOff val="0"/>
                <a:lumOff val="0"/>
                <a:alphaOff val="0"/>
                <a:shade val="90000"/>
                <a:satMod val="110000"/>
              </a:schemeClr>
            </a:gs>
            <a:gs pos="100000">
              <a:schemeClr val="accent4">
                <a:hueOff val="0"/>
                <a:satOff val="0"/>
                <a:lumOff val="0"/>
                <a:alphaOff val="0"/>
                <a:shade val="63000"/>
              </a:schemeClr>
            </a:gs>
          </a:gsLst>
          <a:lin ang="950000" scaled="1"/>
        </a:gradFill>
        <a:ln>
          <a:noFill/>
        </a:ln>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accent4">
              <a:hueOff val="0"/>
              <a:satOff val="0"/>
              <a:lumOff val="0"/>
              <a:alphaOff val="0"/>
              <a:tint val="100000"/>
              <a:shade val="100000"/>
              <a:hueMod val="100000"/>
              <a:satMod val="100000"/>
            </a:schemeClr>
          </a:contourClr>
        </a:sp3d>
      </dsp:spPr>
      <dsp:style>
        <a:lnRef idx="0">
          <a:scrgbClr r="0" g="0" b="0"/>
        </a:lnRef>
        <a:fillRef idx="3">
          <a:scrgbClr r="0" g="0" b="0"/>
        </a:fillRef>
        <a:effectRef idx="2">
          <a:scrgbClr r="0" g="0" b="0"/>
        </a:effectRef>
        <a:fontRef idx="minor">
          <a:schemeClr val="lt1"/>
        </a:fontRef>
      </dsp:style>
      <dsp:txBody>
        <a:bodyPr spcFirstLastPara="0" vert="horz" wrap="square" lIns="8255" tIns="8255" rIns="8255" bIns="8255" numCol="1" spcCol="1270" anchor="ctr" anchorCtr="0">
          <a:noAutofit/>
        </a:bodyPr>
        <a:lstStyle/>
        <a:p>
          <a:pPr marL="0" lvl="0" indent="0" algn="l" defTabSz="577850">
            <a:lnSpc>
              <a:spcPct val="90000"/>
            </a:lnSpc>
            <a:spcBef>
              <a:spcPct val="0"/>
            </a:spcBef>
            <a:spcAft>
              <a:spcPct val="35000"/>
            </a:spcAft>
            <a:buNone/>
          </a:pPr>
          <a:r>
            <a:rPr lang="en-US" sz="1300" kern="1200" dirty="0">
              <a:solidFill>
                <a:schemeClr val="tx1"/>
              </a:solidFill>
            </a:rPr>
            <a:t>- firm skin contact </a:t>
          </a:r>
        </a:p>
        <a:p>
          <a:pPr marL="0" lvl="0" indent="0" algn="l" defTabSz="577850">
            <a:lnSpc>
              <a:spcPct val="90000"/>
            </a:lnSpc>
            <a:spcBef>
              <a:spcPct val="0"/>
            </a:spcBef>
            <a:spcAft>
              <a:spcPct val="35000"/>
            </a:spcAft>
            <a:buNone/>
          </a:pPr>
          <a:r>
            <a:rPr lang="en-US" sz="1300" kern="1200" dirty="0">
              <a:solidFill>
                <a:schemeClr val="tx1"/>
              </a:solidFill>
            </a:rPr>
            <a:t>- Hearing </a:t>
          </a:r>
          <a:r>
            <a:rPr lang="en-US" sz="1300" kern="1200" dirty="0">
              <a:solidFill>
                <a:srgbClr val="FF0000"/>
              </a:solidFill>
            </a:rPr>
            <a:t>high frequency</a:t>
          </a:r>
          <a:r>
            <a:rPr lang="en-US" sz="1300" kern="1200" dirty="0">
              <a:solidFill>
                <a:schemeClr val="tx1"/>
              </a:solidFill>
            </a:rPr>
            <a:t> sound </a:t>
          </a:r>
        </a:p>
      </dsp:txBody>
      <dsp:txXfrm>
        <a:off x="5856674" y="1350110"/>
        <a:ext cx="1348572" cy="653941"/>
      </dsp:txXfrm>
    </dsp:sp>
    <dsp:sp modelId="{836577A7-3732-5E44-A36E-2EA2EFDEE9D9}">
      <dsp:nvSpPr>
        <dsp:cNvPr id="0" name=""/>
        <dsp:cNvSpPr/>
      </dsp:nvSpPr>
      <dsp:spPr>
        <a:xfrm>
          <a:off x="1390688" y="2059838"/>
          <a:ext cx="555705" cy="33310"/>
        </a:xfrm>
        <a:custGeom>
          <a:avLst/>
          <a:gdLst/>
          <a:ahLst/>
          <a:cxnLst/>
          <a:rect l="0" t="0" r="0" b="0"/>
          <a:pathLst>
            <a:path>
              <a:moveTo>
                <a:pt x="0" y="16655"/>
              </a:moveTo>
              <a:lnTo>
                <a:pt x="555705" y="16655"/>
              </a:lnTo>
            </a:path>
          </a:pathLst>
        </a:custGeom>
        <a:noFill/>
        <a:ln w="9525" cap="flat"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654648" y="2062601"/>
        <a:ext cx="27785" cy="27785"/>
      </dsp:txXfrm>
    </dsp:sp>
    <dsp:sp modelId="{356A3846-3C0B-1043-B59F-9B0C036492F1}">
      <dsp:nvSpPr>
        <dsp:cNvPr id="0" name=""/>
        <dsp:cNvSpPr/>
      </dsp:nvSpPr>
      <dsp:spPr>
        <a:xfrm>
          <a:off x="1946393" y="1729178"/>
          <a:ext cx="1389262" cy="694631"/>
        </a:xfrm>
        <a:prstGeom prst="roundRect">
          <a:avLst>
            <a:gd name="adj" fmla="val 10000"/>
          </a:avLst>
        </a:prstGeom>
        <a:gradFill rotWithShape="0">
          <a:gsLst>
            <a:gs pos="0">
              <a:schemeClr val="accent2">
                <a:hueOff val="0"/>
                <a:satOff val="0"/>
                <a:lumOff val="0"/>
                <a:alphaOff val="0"/>
                <a:shade val="63000"/>
              </a:schemeClr>
            </a:gs>
            <a:gs pos="30000">
              <a:schemeClr val="accent2">
                <a:hueOff val="0"/>
                <a:satOff val="0"/>
                <a:lumOff val="0"/>
                <a:alphaOff val="0"/>
                <a:shade val="90000"/>
                <a:satMod val="110000"/>
              </a:schemeClr>
            </a:gs>
            <a:gs pos="45000">
              <a:schemeClr val="accent2">
                <a:hueOff val="0"/>
                <a:satOff val="0"/>
                <a:lumOff val="0"/>
                <a:alphaOff val="0"/>
                <a:shade val="100000"/>
                <a:satMod val="118000"/>
              </a:schemeClr>
            </a:gs>
            <a:gs pos="55000">
              <a:schemeClr val="accent2">
                <a:hueOff val="0"/>
                <a:satOff val="0"/>
                <a:lumOff val="0"/>
                <a:alphaOff val="0"/>
                <a:shade val="100000"/>
                <a:satMod val="118000"/>
              </a:schemeClr>
            </a:gs>
            <a:gs pos="73000">
              <a:schemeClr val="accent2">
                <a:hueOff val="0"/>
                <a:satOff val="0"/>
                <a:lumOff val="0"/>
                <a:alphaOff val="0"/>
                <a:shade val="90000"/>
                <a:satMod val="110000"/>
              </a:schemeClr>
            </a:gs>
            <a:gs pos="100000">
              <a:schemeClr val="accent2">
                <a:hueOff val="0"/>
                <a:satOff val="0"/>
                <a:lumOff val="0"/>
                <a:alphaOff val="0"/>
                <a:shade val="63000"/>
              </a:schemeClr>
            </a:gs>
          </a:gsLst>
          <a:lin ang="950000" scaled="1"/>
        </a:gradFill>
        <a:ln>
          <a:noFill/>
        </a:ln>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accent2">
              <a:hueOff val="0"/>
              <a:satOff val="0"/>
              <a:lumOff val="0"/>
              <a:alphaOff val="0"/>
              <a:tint val="100000"/>
              <a:shade val="100000"/>
              <a:hueMod val="100000"/>
              <a:satMod val="100000"/>
            </a:schemeClr>
          </a:contourClr>
        </a:sp3d>
      </dsp:spPr>
      <dsp:style>
        <a:lnRef idx="0">
          <a:scrgbClr r="0" g="0" b="0"/>
        </a:lnRef>
        <a:fillRef idx="3">
          <a:scrgbClr r="0" g="0" b="0"/>
        </a:fillRef>
        <a:effectRef idx="2">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dirty="0"/>
            <a:t>Ear piece </a:t>
          </a:r>
        </a:p>
      </dsp:txBody>
      <dsp:txXfrm>
        <a:off x="1966738" y="1749523"/>
        <a:ext cx="1348572" cy="653941"/>
      </dsp:txXfrm>
    </dsp:sp>
    <dsp:sp modelId="{5A63927B-6238-4545-8E8C-163789010FF8}">
      <dsp:nvSpPr>
        <dsp:cNvPr id="0" name=""/>
        <dsp:cNvSpPr/>
      </dsp:nvSpPr>
      <dsp:spPr>
        <a:xfrm rot="3310531">
          <a:off x="1181989" y="2459251"/>
          <a:ext cx="973103" cy="33310"/>
        </a:xfrm>
        <a:custGeom>
          <a:avLst/>
          <a:gdLst/>
          <a:ahLst/>
          <a:cxnLst/>
          <a:rect l="0" t="0" r="0" b="0"/>
          <a:pathLst>
            <a:path>
              <a:moveTo>
                <a:pt x="0" y="16655"/>
              </a:moveTo>
              <a:lnTo>
                <a:pt x="973103" y="16655"/>
              </a:lnTo>
            </a:path>
          </a:pathLst>
        </a:custGeom>
        <a:noFill/>
        <a:ln w="9525" cap="flat"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644213" y="2451579"/>
        <a:ext cx="48655" cy="48655"/>
      </dsp:txXfrm>
    </dsp:sp>
    <dsp:sp modelId="{9257FC13-F8CB-5549-88E5-C96FCFA48E28}">
      <dsp:nvSpPr>
        <dsp:cNvPr id="0" name=""/>
        <dsp:cNvSpPr/>
      </dsp:nvSpPr>
      <dsp:spPr>
        <a:xfrm>
          <a:off x="1946393" y="2528004"/>
          <a:ext cx="1389262" cy="694631"/>
        </a:xfrm>
        <a:prstGeom prst="roundRect">
          <a:avLst>
            <a:gd name="adj" fmla="val 10000"/>
          </a:avLst>
        </a:prstGeom>
        <a:gradFill rotWithShape="0">
          <a:gsLst>
            <a:gs pos="0">
              <a:schemeClr val="accent2">
                <a:hueOff val="0"/>
                <a:satOff val="0"/>
                <a:lumOff val="0"/>
                <a:alphaOff val="0"/>
                <a:shade val="63000"/>
              </a:schemeClr>
            </a:gs>
            <a:gs pos="30000">
              <a:schemeClr val="accent2">
                <a:hueOff val="0"/>
                <a:satOff val="0"/>
                <a:lumOff val="0"/>
                <a:alphaOff val="0"/>
                <a:shade val="90000"/>
                <a:satMod val="110000"/>
              </a:schemeClr>
            </a:gs>
            <a:gs pos="45000">
              <a:schemeClr val="accent2">
                <a:hueOff val="0"/>
                <a:satOff val="0"/>
                <a:lumOff val="0"/>
                <a:alphaOff val="0"/>
                <a:shade val="100000"/>
                <a:satMod val="118000"/>
              </a:schemeClr>
            </a:gs>
            <a:gs pos="55000">
              <a:schemeClr val="accent2">
                <a:hueOff val="0"/>
                <a:satOff val="0"/>
                <a:lumOff val="0"/>
                <a:alphaOff val="0"/>
                <a:shade val="100000"/>
                <a:satMod val="118000"/>
              </a:schemeClr>
            </a:gs>
            <a:gs pos="73000">
              <a:schemeClr val="accent2">
                <a:hueOff val="0"/>
                <a:satOff val="0"/>
                <a:lumOff val="0"/>
                <a:alphaOff val="0"/>
                <a:shade val="90000"/>
                <a:satMod val="110000"/>
              </a:schemeClr>
            </a:gs>
            <a:gs pos="100000">
              <a:schemeClr val="accent2">
                <a:hueOff val="0"/>
                <a:satOff val="0"/>
                <a:lumOff val="0"/>
                <a:alphaOff val="0"/>
                <a:shade val="63000"/>
              </a:schemeClr>
            </a:gs>
          </a:gsLst>
          <a:lin ang="950000" scaled="1"/>
        </a:gradFill>
        <a:ln>
          <a:noFill/>
        </a:ln>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accent2">
              <a:hueOff val="0"/>
              <a:satOff val="0"/>
              <a:lumOff val="0"/>
              <a:alphaOff val="0"/>
              <a:tint val="100000"/>
              <a:shade val="100000"/>
              <a:hueMod val="100000"/>
              <a:satMod val="100000"/>
            </a:schemeClr>
          </a:contourClr>
        </a:sp3d>
      </dsp:spPr>
      <dsp:style>
        <a:lnRef idx="0">
          <a:scrgbClr r="0" g="0" b="0"/>
        </a:lnRef>
        <a:fillRef idx="3">
          <a:scrgbClr r="0" g="0" b="0"/>
        </a:fillRef>
        <a:effectRef idx="2">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dirty="0"/>
            <a:t>Rubber tubing</a:t>
          </a:r>
        </a:p>
      </dsp:txBody>
      <dsp:txXfrm>
        <a:off x="1966738" y="2548349"/>
        <a:ext cx="1348572" cy="65394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FA1F6D-0F7B-4282-8C84-A6D2C4CE08B8}">
      <dsp:nvSpPr>
        <dsp:cNvPr id="0" name=""/>
        <dsp:cNvSpPr/>
      </dsp:nvSpPr>
      <dsp:spPr>
        <a:xfrm>
          <a:off x="1884" y="0"/>
          <a:ext cx="1975594" cy="3168351"/>
        </a:xfrm>
        <a:prstGeom prst="roundRect">
          <a:avLst>
            <a:gd name="adj" fmla="val 10000"/>
          </a:avLst>
        </a:prstGeom>
        <a:solidFill>
          <a:schemeClr val="lt1">
            <a:hueOff val="0"/>
            <a:satOff val="0"/>
            <a:lumOff val="0"/>
            <a:alphaOff val="0"/>
          </a:schemeClr>
        </a:solidFill>
        <a:ln w="1905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accent2">
                  <a:lumMod val="75000"/>
                </a:schemeClr>
              </a:solidFill>
            </a:rPr>
            <a:t>Atrial Fibrillation</a:t>
          </a:r>
        </a:p>
        <a:p>
          <a:pPr marL="0" lvl="0" indent="0" algn="ctr" defTabSz="622300">
            <a:lnSpc>
              <a:spcPct val="90000"/>
            </a:lnSpc>
            <a:spcBef>
              <a:spcPct val="0"/>
            </a:spcBef>
            <a:spcAft>
              <a:spcPct val="35000"/>
            </a:spcAft>
            <a:buNone/>
          </a:pPr>
          <a:r>
            <a:rPr lang="en-US" sz="1800" kern="1200" dirty="0">
              <a:solidFill>
                <a:srgbClr val="FF0000"/>
              </a:solidFill>
            </a:rPr>
            <a:t>loss of a-wave</a:t>
          </a:r>
          <a:r>
            <a:rPr lang="en-US" sz="1800" b="1" kern="1200" dirty="0">
              <a:solidFill>
                <a:schemeClr val="accent2">
                  <a:lumMod val="75000"/>
                </a:schemeClr>
              </a:solidFill>
            </a:rPr>
            <a:t> </a:t>
          </a:r>
        </a:p>
        <a:p>
          <a:pPr marL="0" lvl="0" indent="0" algn="ctr" defTabSz="622300">
            <a:lnSpc>
              <a:spcPct val="90000"/>
            </a:lnSpc>
            <a:spcBef>
              <a:spcPct val="0"/>
            </a:spcBef>
            <a:spcAft>
              <a:spcPct val="35000"/>
            </a:spcAft>
            <a:buNone/>
          </a:pPr>
          <a:r>
            <a:rPr lang="en-US" sz="1400" kern="1200" dirty="0" err="1"/>
            <a:t>Rt</a:t>
          </a:r>
          <a:r>
            <a:rPr lang="en-US" sz="1400" kern="1200" baseline="0" dirty="0"/>
            <a:t> atrium pressure cannot be increased by </a:t>
          </a:r>
          <a:r>
            <a:rPr lang="en-US" sz="1400" kern="1200" baseline="0" dirty="0" err="1"/>
            <a:t>Rt</a:t>
          </a:r>
          <a:r>
            <a:rPr lang="en-US" sz="1400" kern="1200" baseline="0" dirty="0"/>
            <a:t> atrial contraction</a:t>
          </a:r>
          <a:r>
            <a:rPr lang="en-US" sz="1400" kern="1200" dirty="0"/>
            <a:t>. </a:t>
          </a:r>
        </a:p>
      </dsp:txBody>
      <dsp:txXfrm>
        <a:off x="1884" y="1267340"/>
        <a:ext cx="1975594" cy="1267340"/>
      </dsp:txXfrm>
    </dsp:sp>
    <dsp:sp modelId="{DF7B6971-4753-4510-9A4D-9DB0C6A8A2A3}">
      <dsp:nvSpPr>
        <dsp:cNvPr id="0" name=""/>
        <dsp:cNvSpPr/>
      </dsp:nvSpPr>
      <dsp:spPr>
        <a:xfrm>
          <a:off x="435110" y="144016"/>
          <a:ext cx="1149067" cy="766902"/>
        </a:xfrm>
        <a:prstGeom prst="rect">
          <a:avLst/>
        </a:prstGeom>
        <a:blipFill rotWithShape="1">
          <a:blip xmlns:r="http://schemas.openxmlformats.org/officeDocument/2006/relationships" r:embed="rId1"/>
          <a:stretch>
            <a:fillRect/>
          </a:stretch>
        </a:blipFill>
        <a:ln w="1905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3D8BEEB-9494-47BB-86C2-44E0E0B2D360}">
      <dsp:nvSpPr>
        <dsp:cNvPr id="0" name=""/>
        <dsp:cNvSpPr/>
      </dsp:nvSpPr>
      <dsp:spPr>
        <a:xfrm>
          <a:off x="2036747" y="0"/>
          <a:ext cx="1975594" cy="3168351"/>
        </a:xfrm>
        <a:prstGeom prst="roundRect">
          <a:avLst>
            <a:gd name="adj" fmla="val 10000"/>
          </a:avLst>
        </a:prstGeom>
        <a:solidFill>
          <a:schemeClr val="lt1">
            <a:hueOff val="0"/>
            <a:satOff val="0"/>
            <a:lumOff val="0"/>
            <a:alphaOff val="0"/>
          </a:schemeClr>
        </a:solidFill>
        <a:ln w="1905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accent2">
                  <a:lumMod val="75000"/>
                </a:schemeClr>
              </a:solidFill>
            </a:rPr>
            <a:t>Prominent a waves : </a:t>
          </a:r>
        </a:p>
        <a:p>
          <a:pPr marL="0" lvl="0" indent="0" algn="ctr" defTabSz="622300">
            <a:lnSpc>
              <a:spcPct val="90000"/>
            </a:lnSpc>
            <a:spcBef>
              <a:spcPct val="0"/>
            </a:spcBef>
            <a:spcAft>
              <a:spcPct val="35000"/>
            </a:spcAft>
            <a:buNone/>
          </a:pPr>
          <a:r>
            <a:rPr lang="en-US" sz="1200" kern="1200" dirty="0" err="1"/>
            <a:t>Inreased</a:t>
          </a:r>
          <a:r>
            <a:rPr lang="en-US" sz="1200" kern="1200" dirty="0"/>
            <a:t> </a:t>
          </a:r>
          <a:r>
            <a:rPr lang="en-US" sz="1200" kern="1200" dirty="0" err="1"/>
            <a:t>Rt</a:t>
          </a:r>
          <a:r>
            <a:rPr lang="en-US" sz="1200" kern="1200" dirty="0"/>
            <a:t> atrial</a:t>
          </a:r>
          <a:r>
            <a:rPr lang="en-US" sz="1200" kern="1200" baseline="0" dirty="0"/>
            <a:t> pressure caused by forceful right atrial contraction which caused by </a:t>
          </a:r>
          <a:endParaRPr lang="en-US" sz="1200" kern="1200" dirty="0"/>
        </a:p>
        <a:p>
          <a:pPr marL="0" lvl="0" indent="0" algn="l" defTabSz="622300">
            <a:lnSpc>
              <a:spcPct val="90000"/>
            </a:lnSpc>
            <a:spcBef>
              <a:spcPct val="0"/>
            </a:spcBef>
            <a:spcAft>
              <a:spcPct val="35000"/>
            </a:spcAft>
            <a:buNone/>
          </a:pPr>
          <a:r>
            <a:rPr lang="en-US" sz="1100" kern="1200" dirty="0">
              <a:solidFill>
                <a:schemeClr val="tx1"/>
              </a:solidFill>
              <a:sym typeface="Wingdings" panose="05000000000000000000" pitchFamily="2" charset="2"/>
            </a:rPr>
            <a:t></a:t>
          </a:r>
          <a:r>
            <a:rPr lang="en-US" sz="1100" kern="1200" dirty="0">
              <a:solidFill>
                <a:srgbClr val="FF0000"/>
              </a:solidFill>
            </a:rPr>
            <a:t> Tricuspid /pulmonary valve stenosis.</a:t>
          </a:r>
        </a:p>
        <a:p>
          <a:pPr marL="0" lvl="0" indent="0" algn="l" defTabSz="622300">
            <a:lnSpc>
              <a:spcPct val="90000"/>
            </a:lnSpc>
            <a:spcBef>
              <a:spcPct val="0"/>
            </a:spcBef>
            <a:spcAft>
              <a:spcPct val="35000"/>
            </a:spcAft>
            <a:buNone/>
          </a:pPr>
          <a:r>
            <a:rPr lang="en-US" sz="1100" kern="1200" dirty="0">
              <a:solidFill>
                <a:schemeClr val="tx1"/>
              </a:solidFill>
              <a:sym typeface="Wingdings" panose="05000000000000000000" pitchFamily="2" charset="2"/>
            </a:rPr>
            <a:t> </a:t>
          </a:r>
          <a:r>
            <a:rPr lang="en-US" sz="1100" kern="1200" dirty="0">
              <a:solidFill>
                <a:schemeClr val="tx1"/>
              </a:solidFill>
            </a:rPr>
            <a:t>High right ventricular pressure.(pulmonary hypertension)</a:t>
          </a:r>
        </a:p>
        <a:p>
          <a:pPr marL="0" lvl="0" indent="0" algn="l" defTabSz="622300">
            <a:lnSpc>
              <a:spcPct val="90000"/>
            </a:lnSpc>
            <a:spcBef>
              <a:spcPct val="0"/>
            </a:spcBef>
            <a:spcAft>
              <a:spcPct val="35000"/>
            </a:spcAft>
            <a:buNone/>
          </a:pPr>
          <a:r>
            <a:rPr lang="en-US" sz="1100" kern="1200" dirty="0">
              <a:solidFill>
                <a:schemeClr val="tx1"/>
              </a:solidFill>
            </a:rPr>
            <a:t> </a:t>
          </a:r>
          <a:r>
            <a:rPr lang="en-US" sz="1100" kern="1200" dirty="0">
              <a:solidFill>
                <a:schemeClr val="tx1"/>
              </a:solidFill>
              <a:sym typeface="Wingdings" panose="05000000000000000000" pitchFamily="2" charset="2"/>
            </a:rPr>
            <a:t> </a:t>
          </a:r>
          <a:r>
            <a:rPr lang="en-US" sz="1100" kern="1200" dirty="0" err="1">
              <a:solidFill>
                <a:schemeClr val="tx1"/>
              </a:solidFill>
              <a:sym typeface="Wingdings" panose="05000000000000000000" pitchFamily="2" charset="2"/>
            </a:rPr>
            <a:t>Rt</a:t>
          </a:r>
          <a:r>
            <a:rPr lang="en-US" sz="1100" kern="1200" dirty="0">
              <a:solidFill>
                <a:schemeClr val="tx1"/>
              </a:solidFill>
              <a:sym typeface="Wingdings" panose="05000000000000000000" pitchFamily="2" charset="2"/>
            </a:rPr>
            <a:t> ventricle</a:t>
          </a:r>
          <a:r>
            <a:rPr lang="en-US" sz="1100" kern="1200" baseline="0" dirty="0">
              <a:solidFill>
                <a:schemeClr val="tx1"/>
              </a:solidFill>
              <a:sym typeface="Wingdings" panose="05000000000000000000" pitchFamily="2" charset="2"/>
            </a:rPr>
            <a:t> H</a:t>
          </a:r>
          <a:r>
            <a:rPr lang="en-US" sz="1100" kern="1200" dirty="0">
              <a:solidFill>
                <a:schemeClr val="tx1"/>
              </a:solidFill>
              <a:sym typeface="Wingdings" panose="05000000000000000000" pitchFamily="2" charset="2"/>
            </a:rPr>
            <a:t>eart failure </a:t>
          </a:r>
          <a:endParaRPr lang="en-US" sz="1100" kern="1200" dirty="0">
            <a:solidFill>
              <a:schemeClr val="tx1"/>
            </a:solidFill>
          </a:endParaRPr>
        </a:p>
      </dsp:txBody>
      <dsp:txXfrm>
        <a:off x="2036747" y="1267340"/>
        <a:ext cx="1975594" cy="1267340"/>
      </dsp:txXfrm>
    </dsp:sp>
    <dsp:sp modelId="{7AD54CFE-A815-4E15-95CF-88E48E702138}">
      <dsp:nvSpPr>
        <dsp:cNvPr id="0" name=""/>
        <dsp:cNvSpPr/>
      </dsp:nvSpPr>
      <dsp:spPr>
        <a:xfrm>
          <a:off x="2312974" y="161667"/>
          <a:ext cx="1394822" cy="630420"/>
        </a:xfrm>
        <a:prstGeom prst="rect">
          <a:avLst/>
        </a:prstGeom>
        <a:blipFill rotWithShape="1">
          <a:blip xmlns:r="http://schemas.openxmlformats.org/officeDocument/2006/relationships" r:embed="rId2"/>
          <a:stretch>
            <a:fillRect/>
          </a:stretch>
        </a:blipFill>
        <a:ln w="1905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094B9D7-B8F1-4899-A8BF-AB5C30E4A97B}">
      <dsp:nvSpPr>
        <dsp:cNvPr id="0" name=""/>
        <dsp:cNvSpPr/>
      </dsp:nvSpPr>
      <dsp:spPr>
        <a:xfrm>
          <a:off x="4071610" y="0"/>
          <a:ext cx="1975594" cy="3168351"/>
        </a:xfrm>
        <a:prstGeom prst="roundRect">
          <a:avLst>
            <a:gd name="adj" fmla="val 10000"/>
          </a:avLst>
        </a:prstGeom>
        <a:solidFill>
          <a:schemeClr val="lt1">
            <a:hueOff val="0"/>
            <a:satOff val="0"/>
            <a:lumOff val="0"/>
            <a:alphaOff val="0"/>
          </a:schemeClr>
        </a:solidFill>
        <a:ln w="1905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US" sz="1200" b="1" kern="1200" dirty="0">
              <a:solidFill>
                <a:schemeClr val="accent2">
                  <a:lumMod val="75000"/>
                </a:schemeClr>
              </a:solidFill>
            </a:rPr>
            <a:t>Cannon a waves :             </a:t>
          </a:r>
          <a:r>
            <a:rPr lang="en-US" sz="1200" kern="1200" dirty="0"/>
            <a:t>(a-wave very high) result from atrial systole while the Tricuspid valve is closed. This can happen from: </a:t>
          </a:r>
        </a:p>
        <a:p>
          <a:pPr marL="0" lvl="0" indent="0" algn="l" defTabSz="533400">
            <a:lnSpc>
              <a:spcPct val="90000"/>
            </a:lnSpc>
            <a:spcBef>
              <a:spcPct val="0"/>
            </a:spcBef>
            <a:spcAft>
              <a:spcPct val="35000"/>
            </a:spcAft>
            <a:buNone/>
          </a:pPr>
          <a:r>
            <a:rPr lang="en-US" sz="1200" kern="1200" dirty="0">
              <a:solidFill>
                <a:schemeClr val="tx1"/>
              </a:solidFill>
              <a:sym typeface="Wingdings" panose="05000000000000000000" pitchFamily="2" charset="2"/>
            </a:rPr>
            <a:t></a:t>
          </a:r>
          <a:r>
            <a:rPr lang="en-US" sz="1200" kern="1200" dirty="0">
              <a:solidFill>
                <a:srgbClr val="FF0000"/>
              </a:solidFill>
            </a:rPr>
            <a:t>Complete AV block(heart block) = 3</a:t>
          </a:r>
          <a:r>
            <a:rPr lang="en-US" sz="1200" kern="1200" baseline="30000" dirty="0">
              <a:solidFill>
                <a:srgbClr val="FF0000"/>
              </a:solidFill>
            </a:rPr>
            <a:t>rd</a:t>
          </a:r>
          <a:r>
            <a:rPr lang="en-US" sz="1200" kern="1200" dirty="0">
              <a:solidFill>
                <a:srgbClr val="FF0000"/>
              </a:solidFill>
            </a:rPr>
            <a:t> degree Heart </a:t>
          </a:r>
          <a:r>
            <a:rPr lang="en-US" sz="1200" kern="1200" dirty="0" err="1">
              <a:solidFill>
                <a:srgbClr val="FF0000"/>
              </a:solidFill>
            </a:rPr>
            <a:t>blick</a:t>
          </a:r>
          <a:r>
            <a:rPr lang="en-US" sz="1200" kern="1200" dirty="0">
              <a:solidFill>
                <a:srgbClr val="FF0000"/>
              </a:solidFill>
            </a:rPr>
            <a:t> </a:t>
          </a:r>
          <a:r>
            <a:rPr lang="en-US" sz="1200" kern="1200" dirty="0"/>
            <a:t>(</a:t>
          </a:r>
          <a:r>
            <a:rPr lang="en-US" sz="1100" kern="1200" dirty="0">
              <a:solidFill>
                <a:schemeClr val="bg1">
                  <a:lumMod val="50000"/>
                </a:schemeClr>
              </a:solidFill>
            </a:rPr>
            <a:t>atria and ventricles will generate their own rhythms which results in them contracting at the same time</a:t>
          </a:r>
          <a:r>
            <a:rPr lang="en-US" sz="1100" kern="1200" dirty="0"/>
            <a:t>)</a:t>
          </a:r>
        </a:p>
        <a:p>
          <a:pPr marL="0" lvl="0" indent="0" algn="l" defTabSz="533400">
            <a:lnSpc>
              <a:spcPct val="90000"/>
            </a:lnSpc>
            <a:spcBef>
              <a:spcPct val="0"/>
            </a:spcBef>
            <a:spcAft>
              <a:spcPct val="35000"/>
            </a:spcAft>
            <a:buNone/>
          </a:pPr>
          <a:r>
            <a:rPr lang="en-US" sz="1200" kern="1200" dirty="0">
              <a:solidFill>
                <a:schemeClr val="tx1"/>
              </a:solidFill>
              <a:sym typeface="Wingdings" panose="05000000000000000000" pitchFamily="2" charset="2"/>
            </a:rPr>
            <a:t>Ventricular tachycardia</a:t>
          </a:r>
        </a:p>
        <a:p>
          <a:pPr marL="0" lvl="0" indent="0" algn="l" defTabSz="533400">
            <a:lnSpc>
              <a:spcPct val="90000"/>
            </a:lnSpc>
            <a:spcBef>
              <a:spcPct val="0"/>
            </a:spcBef>
            <a:spcAft>
              <a:spcPct val="35000"/>
            </a:spcAft>
            <a:buNone/>
          </a:pPr>
          <a:r>
            <a:rPr lang="en-US" sz="1200" kern="1200" dirty="0">
              <a:solidFill>
                <a:schemeClr val="tx1"/>
              </a:solidFill>
              <a:sym typeface="Wingdings" panose="05000000000000000000" pitchFamily="2" charset="2"/>
            </a:rPr>
            <a:t>Atrial</a:t>
          </a:r>
          <a:r>
            <a:rPr lang="en-US" sz="1200" kern="1200" baseline="0" dirty="0">
              <a:solidFill>
                <a:schemeClr val="tx1"/>
              </a:solidFill>
              <a:sym typeface="Wingdings" panose="05000000000000000000" pitchFamily="2" charset="2"/>
            </a:rPr>
            <a:t> flutter</a:t>
          </a:r>
          <a:endParaRPr lang="en-US" sz="1200" kern="1200" dirty="0"/>
        </a:p>
      </dsp:txBody>
      <dsp:txXfrm>
        <a:off x="4071610" y="1267340"/>
        <a:ext cx="1975594" cy="1267340"/>
      </dsp:txXfrm>
    </dsp:sp>
    <dsp:sp modelId="{89E62874-6FCE-42FD-B899-46D1471E8A56}">
      <dsp:nvSpPr>
        <dsp:cNvPr id="0" name=""/>
        <dsp:cNvSpPr/>
      </dsp:nvSpPr>
      <dsp:spPr>
        <a:xfrm>
          <a:off x="4410671" y="161086"/>
          <a:ext cx="1390085" cy="493768"/>
        </a:xfrm>
        <a:prstGeom prst="rect">
          <a:avLst/>
        </a:prstGeom>
        <a:blipFill rotWithShape="1">
          <a:blip xmlns:r="http://schemas.openxmlformats.org/officeDocument/2006/relationships" r:embed="rId3"/>
          <a:stretch>
            <a:fillRect/>
          </a:stretch>
        </a:blipFill>
        <a:ln w="1905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6C1177D-2EEC-479F-B6A4-273131ABE1CE}">
      <dsp:nvSpPr>
        <dsp:cNvPr id="0" name=""/>
        <dsp:cNvSpPr/>
      </dsp:nvSpPr>
      <dsp:spPr>
        <a:xfrm>
          <a:off x="6106473" y="0"/>
          <a:ext cx="1975594" cy="3168351"/>
        </a:xfrm>
        <a:prstGeom prst="roundRect">
          <a:avLst>
            <a:gd name="adj" fmla="val 10000"/>
          </a:avLst>
        </a:prstGeom>
        <a:solidFill>
          <a:schemeClr val="lt1">
            <a:hueOff val="0"/>
            <a:satOff val="0"/>
            <a:lumOff val="0"/>
            <a:alphaOff val="0"/>
          </a:schemeClr>
        </a:solidFill>
        <a:ln w="1905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7152" tIns="327152" rIns="327152" bIns="327152" numCol="1" spcCol="1270" anchor="ctr" anchorCtr="0">
          <a:noAutofit/>
        </a:bodyPr>
        <a:lstStyle/>
        <a:p>
          <a:pPr marL="0" lvl="0" indent="0" algn="ctr" defTabSz="2044700">
            <a:lnSpc>
              <a:spcPct val="90000"/>
            </a:lnSpc>
            <a:spcBef>
              <a:spcPct val="0"/>
            </a:spcBef>
            <a:spcAft>
              <a:spcPct val="35000"/>
            </a:spcAft>
            <a:buNone/>
          </a:pPr>
          <a:endParaRPr lang="en-US" sz="4600" kern="1200"/>
        </a:p>
      </dsp:txBody>
      <dsp:txXfrm>
        <a:off x="6106473" y="1267340"/>
        <a:ext cx="1975594" cy="1267340"/>
      </dsp:txXfrm>
    </dsp:sp>
    <dsp:sp modelId="{1D2AEA95-C0E5-43A1-B7AD-A7A710DDCE6B}">
      <dsp:nvSpPr>
        <dsp:cNvPr id="0" name=""/>
        <dsp:cNvSpPr/>
      </dsp:nvSpPr>
      <dsp:spPr>
        <a:xfrm>
          <a:off x="6474670" y="72008"/>
          <a:ext cx="1374206" cy="715521"/>
        </a:xfrm>
        <a:prstGeom prst="rect">
          <a:avLst/>
        </a:prstGeom>
        <a:blipFill rotWithShape="1">
          <a:blip xmlns:r="http://schemas.openxmlformats.org/officeDocument/2006/relationships" r:embed="rId4"/>
          <a:stretch>
            <a:fillRect/>
          </a:stretch>
        </a:blipFill>
        <a:ln w="1905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87A74B4-28D4-41CA-87A3-8B2F6B75F9C3}">
      <dsp:nvSpPr>
        <dsp:cNvPr id="0" name=""/>
        <dsp:cNvSpPr/>
      </dsp:nvSpPr>
      <dsp:spPr>
        <a:xfrm flipH="1" flipV="1">
          <a:off x="3668366" y="2960353"/>
          <a:ext cx="627925" cy="40125"/>
        </a:xfrm>
        <a:prstGeom prst="leftRightArrow">
          <a:avLst/>
        </a:prstGeom>
        <a:solidFill>
          <a:schemeClr val="accent3">
            <a:tint val="6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3AA799-92D0-5343-B2D0-7075A403B3D5}">
      <dsp:nvSpPr>
        <dsp:cNvPr id="0" name=""/>
        <dsp:cNvSpPr/>
      </dsp:nvSpPr>
      <dsp:spPr>
        <a:xfrm>
          <a:off x="39" y="30990"/>
          <a:ext cx="3743348" cy="316800"/>
        </a:xfrm>
        <a:prstGeom prst="rect">
          <a:avLst/>
        </a:prstGeom>
        <a:gradFill rotWithShape="0">
          <a:gsLst>
            <a:gs pos="0">
              <a:schemeClr val="lt1">
                <a:hueOff val="0"/>
                <a:satOff val="0"/>
                <a:lumOff val="0"/>
                <a:alphaOff val="0"/>
                <a:shade val="63000"/>
              </a:schemeClr>
            </a:gs>
            <a:gs pos="30000">
              <a:schemeClr val="lt1">
                <a:hueOff val="0"/>
                <a:satOff val="0"/>
                <a:lumOff val="0"/>
                <a:alphaOff val="0"/>
                <a:shade val="90000"/>
                <a:satMod val="110000"/>
              </a:schemeClr>
            </a:gs>
            <a:gs pos="45000">
              <a:schemeClr val="lt1">
                <a:hueOff val="0"/>
                <a:satOff val="0"/>
                <a:lumOff val="0"/>
                <a:alphaOff val="0"/>
                <a:shade val="100000"/>
                <a:satMod val="118000"/>
              </a:schemeClr>
            </a:gs>
            <a:gs pos="55000">
              <a:schemeClr val="lt1">
                <a:hueOff val="0"/>
                <a:satOff val="0"/>
                <a:lumOff val="0"/>
                <a:alphaOff val="0"/>
                <a:shade val="100000"/>
                <a:satMod val="118000"/>
              </a:schemeClr>
            </a:gs>
            <a:gs pos="73000">
              <a:schemeClr val="lt1">
                <a:hueOff val="0"/>
                <a:satOff val="0"/>
                <a:lumOff val="0"/>
                <a:alphaOff val="0"/>
                <a:shade val="90000"/>
                <a:satMod val="110000"/>
              </a:schemeClr>
            </a:gs>
            <a:gs pos="100000">
              <a:schemeClr val="lt1">
                <a:hueOff val="0"/>
                <a:satOff val="0"/>
                <a:lumOff val="0"/>
                <a:alphaOff val="0"/>
                <a:shade val="63000"/>
              </a:schemeClr>
            </a:gs>
          </a:gsLst>
          <a:lin ang="950000" scaled="1"/>
        </a:gradFill>
        <a:ln w="9525" cap="flat" cmpd="sng" algn="ctr">
          <a:solidFill>
            <a:schemeClr val="accent3">
              <a:shade val="80000"/>
              <a:hueOff val="0"/>
              <a:satOff val="0"/>
              <a:lumOff val="0"/>
              <a:alphaOff val="0"/>
            </a:schemeClr>
          </a:solidFill>
          <a:prstDash val="solid"/>
        </a:ln>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lt1">
              <a:hueOff val="0"/>
              <a:satOff val="0"/>
              <a:lumOff val="0"/>
              <a:alphaOff val="0"/>
              <a:tint val="100000"/>
              <a:shade val="100000"/>
              <a:hueMod val="100000"/>
              <a:satMod val="100000"/>
            </a:schemeClr>
          </a:contourClr>
        </a:sp3d>
      </dsp:spPr>
      <dsp:style>
        <a:lnRef idx="1">
          <a:scrgbClr r="0" g="0" b="0"/>
        </a:lnRef>
        <a:fillRef idx="3">
          <a:scrgbClr r="0" g="0" b="0"/>
        </a:fillRef>
        <a:effectRef idx="2">
          <a:scrgbClr r="0" g="0" b="0"/>
        </a:effectRef>
        <a:fontRef idx="minor">
          <a:schemeClr val="lt1"/>
        </a:fontRef>
      </dsp:style>
      <dsp:txBody>
        <a:bodyPr spcFirstLastPara="0" vert="horz" wrap="square" lIns="78232" tIns="44704" rIns="78232" bIns="44704" numCol="1" spcCol="1270" anchor="ctr" anchorCtr="0">
          <a:noAutofit/>
        </a:bodyPr>
        <a:lstStyle/>
        <a:p>
          <a:pPr marL="0" lvl="0" indent="0" algn="ctr" defTabSz="488950">
            <a:lnSpc>
              <a:spcPct val="90000"/>
            </a:lnSpc>
            <a:spcBef>
              <a:spcPct val="0"/>
            </a:spcBef>
            <a:spcAft>
              <a:spcPct val="35000"/>
            </a:spcAft>
            <a:buNone/>
          </a:pPr>
          <a:r>
            <a:rPr lang="en-US" sz="1100" b="1" kern="1200" dirty="0">
              <a:solidFill>
                <a:srgbClr val="C00000"/>
              </a:solidFill>
            </a:rPr>
            <a:t>Hyperkinetic </a:t>
          </a:r>
          <a:r>
            <a:rPr lang="en-US" sz="1100" b="1" kern="1200" dirty="0">
              <a:solidFill>
                <a:schemeClr val="tx1">
                  <a:lumMod val="50000"/>
                  <a:lumOff val="50000"/>
                </a:schemeClr>
              </a:solidFill>
            </a:rPr>
            <a:t>(strong pulse)</a:t>
          </a:r>
        </a:p>
      </dsp:txBody>
      <dsp:txXfrm>
        <a:off x="39" y="30990"/>
        <a:ext cx="3743348" cy="316800"/>
      </dsp:txXfrm>
    </dsp:sp>
    <dsp:sp modelId="{F64390AA-A19F-C440-A150-ADB10CEDDA75}">
      <dsp:nvSpPr>
        <dsp:cNvPr id="0" name=""/>
        <dsp:cNvSpPr/>
      </dsp:nvSpPr>
      <dsp:spPr>
        <a:xfrm>
          <a:off x="39" y="347790"/>
          <a:ext cx="3743348" cy="634094"/>
        </a:xfrm>
        <a:prstGeom prst="rect">
          <a:avLst/>
        </a:prstGeom>
        <a:solidFill>
          <a:schemeClr val="lt1">
            <a:alpha val="90000"/>
            <a:tint val="40000"/>
            <a:hueOff val="0"/>
            <a:satOff val="0"/>
            <a:lumOff val="0"/>
            <a:alphaOff val="0"/>
          </a:schemeClr>
        </a:solidFill>
        <a:ln w="9525" cap="flat" cmpd="sng" algn="ctr">
          <a:solidFill>
            <a:schemeClr val="accent3">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8674" tIns="58674" rIns="78232" bIns="88011" numCol="1" spcCol="1270" anchor="t" anchorCtr="0">
          <a:noAutofit/>
        </a:bodyPr>
        <a:lstStyle/>
        <a:p>
          <a:pPr marL="57150" lvl="1" indent="-57150" algn="l" defTabSz="488950">
            <a:lnSpc>
              <a:spcPct val="90000"/>
            </a:lnSpc>
            <a:spcBef>
              <a:spcPct val="0"/>
            </a:spcBef>
            <a:spcAft>
              <a:spcPct val="15000"/>
            </a:spcAft>
            <a:buChar char="•"/>
          </a:pPr>
          <a:r>
            <a:rPr lang="en-US" sz="1100" b="1" kern="1200" dirty="0">
              <a:solidFill>
                <a:schemeClr val="tx1"/>
              </a:solidFill>
            </a:rPr>
            <a:t>In : </a:t>
          </a:r>
        </a:p>
        <a:p>
          <a:pPr marL="57150" lvl="1" indent="-57150" algn="l" defTabSz="488950">
            <a:lnSpc>
              <a:spcPct val="90000"/>
            </a:lnSpc>
            <a:spcBef>
              <a:spcPct val="0"/>
            </a:spcBef>
            <a:spcAft>
              <a:spcPct val="15000"/>
            </a:spcAft>
            <a:buChar char="•"/>
          </a:pPr>
          <a:r>
            <a:rPr lang="en-US" sz="1100" b="1" kern="1200" dirty="0">
              <a:solidFill>
                <a:schemeClr val="tx1"/>
              </a:solidFill>
            </a:rPr>
            <a:t>1- </a:t>
          </a:r>
          <a:r>
            <a:rPr lang="en-US" sz="1100" kern="1200" baseline="0" dirty="0">
              <a:solidFill>
                <a:schemeClr val="tx1"/>
              </a:solidFill>
            </a:rPr>
            <a:t>aortic regurgitation</a:t>
          </a:r>
        </a:p>
        <a:p>
          <a:pPr marL="57150" lvl="1" indent="-57150" algn="l" defTabSz="488950">
            <a:lnSpc>
              <a:spcPct val="90000"/>
            </a:lnSpc>
            <a:spcBef>
              <a:spcPct val="0"/>
            </a:spcBef>
            <a:spcAft>
              <a:spcPct val="15000"/>
            </a:spcAft>
            <a:buChar char="•"/>
          </a:pPr>
          <a:r>
            <a:rPr lang="en-US" sz="1100" b="1" kern="1200" dirty="0">
              <a:solidFill>
                <a:schemeClr val="tx1"/>
              </a:solidFill>
            </a:rPr>
            <a:t>2- </a:t>
          </a:r>
          <a:r>
            <a:rPr lang="en-US" sz="1100" kern="1200" dirty="0">
              <a:solidFill>
                <a:schemeClr val="tx1"/>
              </a:solidFill>
            </a:rPr>
            <a:t>high cardiac output</a:t>
          </a:r>
        </a:p>
      </dsp:txBody>
      <dsp:txXfrm>
        <a:off x="39" y="347790"/>
        <a:ext cx="3743348" cy="634094"/>
      </dsp:txXfrm>
    </dsp:sp>
    <dsp:sp modelId="{B428A2E8-C547-8043-B096-BCC75B531265}">
      <dsp:nvSpPr>
        <dsp:cNvPr id="0" name=""/>
        <dsp:cNvSpPr/>
      </dsp:nvSpPr>
      <dsp:spPr>
        <a:xfrm>
          <a:off x="4267455" y="30990"/>
          <a:ext cx="3743348" cy="316800"/>
        </a:xfrm>
        <a:prstGeom prst="rect">
          <a:avLst/>
        </a:prstGeom>
        <a:gradFill rotWithShape="0">
          <a:gsLst>
            <a:gs pos="0">
              <a:schemeClr val="lt1">
                <a:hueOff val="0"/>
                <a:satOff val="0"/>
                <a:lumOff val="0"/>
                <a:alphaOff val="0"/>
                <a:shade val="63000"/>
              </a:schemeClr>
            </a:gs>
            <a:gs pos="30000">
              <a:schemeClr val="lt1">
                <a:hueOff val="0"/>
                <a:satOff val="0"/>
                <a:lumOff val="0"/>
                <a:alphaOff val="0"/>
                <a:shade val="90000"/>
                <a:satMod val="110000"/>
              </a:schemeClr>
            </a:gs>
            <a:gs pos="45000">
              <a:schemeClr val="lt1">
                <a:hueOff val="0"/>
                <a:satOff val="0"/>
                <a:lumOff val="0"/>
                <a:alphaOff val="0"/>
                <a:shade val="100000"/>
                <a:satMod val="118000"/>
              </a:schemeClr>
            </a:gs>
            <a:gs pos="55000">
              <a:schemeClr val="lt1">
                <a:hueOff val="0"/>
                <a:satOff val="0"/>
                <a:lumOff val="0"/>
                <a:alphaOff val="0"/>
                <a:shade val="100000"/>
                <a:satMod val="118000"/>
              </a:schemeClr>
            </a:gs>
            <a:gs pos="73000">
              <a:schemeClr val="lt1">
                <a:hueOff val="0"/>
                <a:satOff val="0"/>
                <a:lumOff val="0"/>
                <a:alphaOff val="0"/>
                <a:shade val="90000"/>
                <a:satMod val="110000"/>
              </a:schemeClr>
            </a:gs>
            <a:gs pos="100000">
              <a:schemeClr val="lt1">
                <a:hueOff val="0"/>
                <a:satOff val="0"/>
                <a:lumOff val="0"/>
                <a:alphaOff val="0"/>
                <a:shade val="63000"/>
              </a:schemeClr>
            </a:gs>
          </a:gsLst>
          <a:lin ang="950000" scaled="1"/>
        </a:gradFill>
        <a:ln w="9525" cap="flat" cmpd="sng" algn="ctr">
          <a:solidFill>
            <a:schemeClr val="accent3">
              <a:shade val="80000"/>
              <a:hueOff val="0"/>
              <a:satOff val="0"/>
              <a:lumOff val="0"/>
              <a:alphaOff val="0"/>
            </a:schemeClr>
          </a:solidFill>
          <a:prstDash val="solid"/>
        </a:ln>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lt1">
              <a:hueOff val="0"/>
              <a:satOff val="0"/>
              <a:lumOff val="0"/>
              <a:alphaOff val="0"/>
              <a:tint val="100000"/>
              <a:shade val="100000"/>
              <a:hueMod val="100000"/>
              <a:satMod val="100000"/>
            </a:schemeClr>
          </a:contourClr>
        </a:sp3d>
      </dsp:spPr>
      <dsp:style>
        <a:lnRef idx="1">
          <a:scrgbClr r="0" g="0" b="0"/>
        </a:lnRef>
        <a:fillRef idx="3">
          <a:scrgbClr r="0" g="0" b="0"/>
        </a:fillRef>
        <a:effectRef idx="2">
          <a:scrgbClr r="0" g="0" b="0"/>
        </a:effectRef>
        <a:fontRef idx="minor">
          <a:schemeClr val="lt1"/>
        </a:fontRef>
      </dsp:style>
      <dsp:txBody>
        <a:bodyPr spcFirstLastPara="0" vert="horz" wrap="square" lIns="78232" tIns="44704" rIns="78232" bIns="44704" numCol="1" spcCol="1270" anchor="ctr" anchorCtr="0">
          <a:noAutofit/>
        </a:bodyPr>
        <a:lstStyle/>
        <a:p>
          <a:pPr marL="0" lvl="0" indent="0" algn="ctr" defTabSz="488950" rtl="1">
            <a:lnSpc>
              <a:spcPct val="90000"/>
            </a:lnSpc>
            <a:spcBef>
              <a:spcPct val="0"/>
            </a:spcBef>
            <a:spcAft>
              <a:spcPct val="35000"/>
            </a:spcAft>
            <a:buNone/>
          </a:pPr>
          <a:r>
            <a:rPr lang="en-US" sz="1100" b="1" kern="1200" dirty="0">
              <a:solidFill>
                <a:srgbClr val="C00000"/>
              </a:solidFill>
            </a:rPr>
            <a:t>Hypokinetic </a:t>
          </a:r>
          <a:r>
            <a:rPr lang="en-US" sz="1100" b="1" kern="1200" dirty="0">
              <a:solidFill>
                <a:schemeClr val="tx1">
                  <a:lumMod val="50000"/>
                  <a:lumOff val="50000"/>
                </a:schemeClr>
              </a:solidFill>
            </a:rPr>
            <a:t>(decrease pulse)</a:t>
          </a:r>
        </a:p>
      </dsp:txBody>
      <dsp:txXfrm>
        <a:off x="4267455" y="30990"/>
        <a:ext cx="3743348" cy="316800"/>
      </dsp:txXfrm>
    </dsp:sp>
    <dsp:sp modelId="{029D4F5E-897C-F243-B619-D2F0C46493A8}">
      <dsp:nvSpPr>
        <dsp:cNvPr id="0" name=""/>
        <dsp:cNvSpPr/>
      </dsp:nvSpPr>
      <dsp:spPr>
        <a:xfrm>
          <a:off x="4267455" y="347790"/>
          <a:ext cx="3743348" cy="634094"/>
        </a:xfrm>
        <a:prstGeom prst="rect">
          <a:avLst/>
        </a:prstGeom>
        <a:solidFill>
          <a:schemeClr val="lt1">
            <a:alpha val="90000"/>
            <a:tint val="40000"/>
            <a:hueOff val="0"/>
            <a:satOff val="0"/>
            <a:lumOff val="0"/>
            <a:alphaOff val="0"/>
          </a:schemeClr>
        </a:solidFill>
        <a:ln w="9525" cap="flat" cmpd="sng" algn="ctr">
          <a:solidFill>
            <a:schemeClr val="accent3">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8674" tIns="58674" rIns="78232" bIns="88011" numCol="1" spcCol="1270" anchor="t" anchorCtr="0">
          <a:noAutofit/>
        </a:bodyPr>
        <a:lstStyle/>
        <a:p>
          <a:pPr marL="57150" lvl="1" indent="-57150" algn="l" defTabSz="488950">
            <a:lnSpc>
              <a:spcPct val="90000"/>
            </a:lnSpc>
            <a:spcBef>
              <a:spcPct val="0"/>
            </a:spcBef>
            <a:spcAft>
              <a:spcPct val="15000"/>
            </a:spcAft>
            <a:buChar char="•"/>
          </a:pPr>
          <a:r>
            <a:rPr lang="en-US" sz="1100" b="1" kern="1200" dirty="0">
              <a:solidFill>
                <a:schemeClr val="tx1"/>
              </a:solidFill>
            </a:rPr>
            <a:t>In : </a:t>
          </a:r>
          <a:endParaRPr lang="en-US" sz="1100" kern="1200" dirty="0">
            <a:solidFill>
              <a:schemeClr val="tx1"/>
            </a:solidFill>
          </a:endParaRPr>
        </a:p>
        <a:p>
          <a:pPr marL="57150" lvl="1" indent="-57150" algn="l" defTabSz="488950">
            <a:lnSpc>
              <a:spcPct val="90000"/>
            </a:lnSpc>
            <a:spcBef>
              <a:spcPct val="0"/>
            </a:spcBef>
            <a:spcAft>
              <a:spcPct val="15000"/>
            </a:spcAft>
            <a:buChar char="•"/>
          </a:pPr>
          <a:r>
            <a:rPr lang="en-US" sz="1100" b="1" kern="1200" dirty="0">
              <a:solidFill>
                <a:schemeClr val="tx1"/>
              </a:solidFill>
            </a:rPr>
            <a:t>1-</a:t>
          </a:r>
          <a:r>
            <a:rPr lang="en-US" sz="1100" b="1" kern="1200" baseline="0" dirty="0">
              <a:solidFill>
                <a:schemeClr val="tx1"/>
              </a:solidFill>
            </a:rPr>
            <a:t> </a:t>
          </a:r>
          <a:r>
            <a:rPr lang="en-US" sz="1100" kern="1200" baseline="0" dirty="0">
              <a:solidFill>
                <a:schemeClr val="tx1"/>
              </a:solidFill>
            </a:rPr>
            <a:t>aortic stenosis</a:t>
          </a:r>
        </a:p>
        <a:p>
          <a:pPr marL="57150" lvl="1" indent="-57150" algn="l" defTabSz="488950">
            <a:lnSpc>
              <a:spcPct val="90000"/>
            </a:lnSpc>
            <a:spcBef>
              <a:spcPct val="0"/>
            </a:spcBef>
            <a:spcAft>
              <a:spcPct val="15000"/>
            </a:spcAft>
            <a:buChar char="•"/>
          </a:pPr>
          <a:r>
            <a:rPr lang="en-US" sz="1100" b="1" kern="1200" dirty="0">
              <a:solidFill>
                <a:schemeClr val="tx1"/>
              </a:solidFill>
            </a:rPr>
            <a:t>2-</a:t>
          </a:r>
          <a:r>
            <a:rPr lang="en-US" sz="1100" b="0" kern="1200" baseline="0" dirty="0">
              <a:solidFill>
                <a:schemeClr val="tx1"/>
              </a:solidFill>
            </a:rPr>
            <a:t> low</a:t>
          </a:r>
          <a:r>
            <a:rPr lang="en-US" sz="1100" kern="1200" dirty="0">
              <a:solidFill>
                <a:schemeClr val="tx1"/>
              </a:solidFill>
            </a:rPr>
            <a:t> cardiac output</a:t>
          </a:r>
        </a:p>
      </dsp:txBody>
      <dsp:txXfrm>
        <a:off x="4267455" y="347790"/>
        <a:ext cx="3743348" cy="63409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EE913B-0BA6-4414-A7D4-67FFC9925C11}">
      <dsp:nvSpPr>
        <dsp:cNvPr id="0" name=""/>
        <dsp:cNvSpPr/>
      </dsp:nvSpPr>
      <dsp:spPr>
        <a:xfrm>
          <a:off x="1191932" y="1103"/>
          <a:ext cx="2444800" cy="1466880"/>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rgbClr val="7030A0"/>
              </a:solidFill>
            </a:rPr>
            <a:t>Mild Hypertension                  </a:t>
          </a:r>
          <a:r>
            <a:rPr lang="en-US" sz="1800" kern="1200" dirty="0"/>
            <a:t>Systolic : 140-160mmHg              Diastolic : 90-100 mmHg</a:t>
          </a:r>
        </a:p>
      </dsp:txBody>
      <dsp:txXfrm>
        <a:off x="1191932" y="1103"/>
        <a:ext cx="2444800" cy="1466880"/>
      </dsp:txXfrm>
    </dsp:sp>
    <dsp:sp modelId="{24C69F99-0519-4744-958F-4B8C8160BF19}">
      <dsp:nvSpPr>
        <dsp:cNvPr id="0" name=""/>
        <dsp:cNvSpPr/>
      </dsp:nvSpPr>
      <dsp:spPr>
        <a:xfrm>
          <a:off x="3881213" y="1103"/>
          <a:ext cx="2444800" cy="1466880"/>
        </a:xfrm>
        <a:prstGeom prst="rect">
          <a:avLst/>
        </a:prstGeom>
        <a:solidFill>
          <a:schemeClr val="accent2">
            <a:hueOff val="-2847830"/>
            <a:satOff val="8321"/>
            <a:lumOff val="-1569"/>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rgbClr val="7030A0"/>
              </a:solidFill>
            </a:rPr>
            <a:t>Moderate Hypertension     </a:t>
          </a:r>
          <a:r>
            <a:rPr lang="en-US" sz="1800" kern="1200" dirty="0"/>
            <a:t>Systolic : 160-180mmHg              Diastolic : 100-110 mmHg</a:t>
          </a:r>
        </a:p>
      </dsp:txBody>
      <dsp:txXfrm>
        <a:off x="3881213" y="1103"/>
        <a:ext cx="2444800" cy="1466880"/>
      </dsp:txXfrm>
    </dsp:sp>
    <dsp:sp modelId="{863FE430-406C-4A95-9BF2-944137EB4962}">
      <dsp:nvSpPr>
        <dsp:cNvPr id="0" name=""/>
        <dsp:cNvSpPr/>
      </dsp:nvSpPr>
      <dsp:spPr>
        <a:xfrm>
          <a:off x="1191932" y="1712464"/>
          <a:ext cx="2444800" cy="1466880"/>
        </a:xfrm>
        <a:prstGeom prst="rect">
          <a:avLst/>
        </a:prstGeom>
        <a:solidFill>
          <a:schemeClr val="accent2">
            <a:hueOff val="-5695660"/>
            <a:satOff val="16641"/>
            <a:lumOff val="-3137"/>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rgbClr val="7030A0"/>
              </a:solidFill>
            </a:rPr>
            <a:t>Severe Hypertension     </a:t>
          </a:r>
          <a:r>
            <a:rPr lang="en-US" sz="1800" kern="1200" dirty="0"/>
            <a:t>Systolic : 180-200mmHg              Diastolic : 110-120 mmHg</a:t>
          </a:r>
        </a:p>
      </dsp:txBody>
      <dsp:txXfrm>
        <a:off x="1191932" y="1712464"/>
        <a:ext cx="2444800" cy="1466880"/>
      </dsp:txXfrm>
    </dsp:sp>
    <dsp:sp modelId="{541ACF31-9A4D-4B4B-B3DB-5B2D0510091E}">
      <dsp:nvSpPr>
        <dsp:cNvPr id="0" name=""/>
        <dsp:cNvSpPr/>
      </dsp:nvSpPr>
      <dsp:spPr>
        <a:xfrm>
          <a:off x="3881213" y="1712464"/>
          <a:ext cx="2444800" cy="1466880"/>
        </a:xfrm>
        <a:prstGeom prst="rect">
          <a:avLst/>
        </a:prstGeom>
        <a:solidFill>
          <a:schemeClr val="accent2">
            <a:hueOff val="-8543491"/>
            <a:satOff val="24962"/>
            <a:lumOff val="-4706"/>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rgbClr val="7030A0"/>
              </a:solidFill>
            </a:rPr>
            <a:t>Malignant Hypertension    </a:t>
          </a:r>
          <a:r>
            <a:rPr lang="en-US" sz="2000" kern="1200" dirty="0"/>
            <a:t>When Diastolic BP&gt;140mmHg</a:t>
          </a:r>
          <a:endParaRPr lang="en-US" sz="2400" kern="1200" dirty="0"/>
        </a:p>
      </dsp:txBody>
      <dsp:txXfrm>
        <a:off x="3881213" y="1712464"/>
        <a:ext cx="2444800" cy="1466880"/>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41.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A4A95C3-525D-4F91-BA2A-BE8EDE06AC10}" type="datetimeFigureOut">
              <a:rPr lang="en-US" smtClean="0"/>
              <a:t>4/22/2017</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B205093-C804-447C-A940-865EF0339665}" type="slidenum">
              <a:rPr lang="en-US" smtClean="0"/>
              <a:t>‹#›</a:t>
            </a:fld>
            <a:endParaRPr lang="en-US" dirty="0"/>
          </a:p>
        </p:txBody>
      </p:sp>
    </p:spTree>
    <p:extLst>
      <p:ext uri="{BB962C8B-B14F-4D97-AF65-F5344CB8AC3E}">
        <p14:creationId xmlns:p14="http://schemas.microsoft.com/office/powerpoint/2010/main" val="6950638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205093-C804-447C-A940-865EF0339665}" type="slidenum">
              <a:rPr lang="en-US" smtClean="0"/>
              <a:t>2</a:t>
            </a:fld>
            <a:endParaRPr lang="en-US" dirty="0"/>
          </a:p>
        </p:txBody>
      </p:sp>
    </p:spTree>
    <p:extLst>
      <p:ext uri="{BB962C8B-B14F-4D97-AF65-F5344CB8AC3E}">
        <p14:creationId xmlns:p14="http://schemas.microsoft.com/office/powerpoint/2010/main" val="5763367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205093-C804-447C-A940-865EF0339665}" type="slidenum">
              <a:rPr lang="en-US" smtClean="0"/>
              <a:t>31</a:t>
            </a:fld>
            <a:endParaRPr lang="en-US" dirty="0"/>
          </a:p>
        </p:txBody>
      </p:sp>
    </p:spTree>
    <p:extLst>
      <p:ext uri="{BB962C8B-B14F-4D97-AF65-F5344CB8AC3E}">
        <p14:creationId xmlns:p14="http://schemas.microsoft.com/office/powerpoint/2010/main" val="14265972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205093-C804-447C-A940-865EF0339665}" type="slidenum">
              <a:rPr lang="en-US" smtClean="0"/>
              <a:t>34</a:t>
            </a:fld>
            <a:endParaRPr lang="en-US" dirty="0"/>
          </a:p>
        </p:txBody>
      </p:sp>
    </p:spTree>
    <p:extLst>
      <p:ext uri="{BB962C8B-B14F-4D97-AF65-F5344CB8AC3E}">
        <p14:creationId xmlns:p14="http://schemas.microsoft.com/office/powerpoint/2010/main" val="26362235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8580" indent="0">
              <a:buFont typeface="+mj-lt"/>
              <a:buNone/>
            </a:pPr>
            <a:endParaRPr lang="en-US" dirty="0"/>
          </a:p>
        </p:txBody>
      </p:sp>
      <p:sp>
        <p:nvSpPr>
          <p:cNvPr id="4" name="Slide Number Placeholder 3"/>
          <p:cNvSpPr>
            <a:spLocks noGrp="1"/>
          </p:cNvSpPr>
          <p:nvPr>
            <p:ph type="sldNum" sz="quarter" idx="10"/>
          </p:nvPr>
        </p:nvSpPr>
        <p:spPr/>
        <p:txBody>
          <a:bodyPr/>
          <a:lstStyle/>
          <a:p>
            <a:fld id="{DB205093-C804-447C-A940-865EF0339665}" type="slidenum">
              <a:rPr lang="en-US" smtClean="0"/>
              <a:t>37</a:t>
            </a:fld>
            <a:endParaRPr lang="en-US" dirty="0"/>
          </a:p>
        </p:txBody>
      </p:sp>
    </p:spTree>
    <p:extLst>
      <p:ext uri="{BB962C8B-B14F-4D97-AF65-F5344CB8AC3E}">
        <p14:creationId xmlns:p14="http://schemas.microsoft.com/office/powerpoint/2010/main" val="10954791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205093-C804-447C-A940-865EF0339665}" type="slidenum">
              <a:rPr lang="en-US" smtClean="0"/>
              <a:t>40</a:t>
            </a:fld>
            <a:endParaRPr lang="en-US" dirty="0"/>
          </a:p>
        </p:txBody>
      </p:sp>
    </p:spTree>
    <p:extLst>
      <p:ext uri="{BB962C8B-B14F-4D97-AF65-F5344CB8AC3E}">
        <p14:creationId xmlns:p14="http://schemas.microsoft.com/office/powerpoint/2010/main" val="21220412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205093-C804-447C-A940-865EF0339665}" type="slidenum">
              <a:rPr lang="en-US" smtClean="0">
                <a:solidFill>
                  <a:prstClr val="black"/>
                </a:solidFill>
              </a:rPr>
              <a:pPr/>
              <a:t>41</a:t>
            </a:fld>
            <a:endParaRPr lang="en-US" dirty="0">
              <a:solidFill>
                <a:prstClr val="black"/>
              </a:solidFill>
            </a:endParaRPr>
          </a:p>
        </p:txBody>
      </p:sp>
    </p:spTree>
    <p:extLst>
      <p:ext uri="{BB962C8B-B14F-4D97-AF65-F5344CB8AC3E}">
        <p14:creationId xmlns:p14="http://schemas.microsoft.com/office/powerpoint/2010/main" val="3385917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205093-C804-447C-A940-865EF0339665}" type="slidenum">
              <a:rPr lang="en-US" smtClean="0"/>
              <a:t>4</a:t>
            </a:fld>
            <a:endParaRPr lang="en-US" dirty="0"/>
          </a:p>
        </p:txBody>
      </p:sp>
    </p:spTree>
    <p:extLst>
      <p:ext uri="{BB962C8B-B14F-4D97-AF65-F5344CB8AC3E}">
        <p14:creationId xmlns:p14="http://schemas.microsoft.com/office/powerpoint/2010/main" val="40540905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205093-C804-447C-A940-865EF0339665}" type="slidenum">
              <a:rPr lang="en-US" smtClean="0"/>
              <a:t>5</a:t>
            </a:fld>
            <a:endParaRPr lang="en-US" dirty="0"/>
          </a:p>
        </p:txBody>
      </p:sp>
    </p:spTree>
    <p:extLst>
      <p:ext uri="{BB962C8B-B14F-4D97-AF65-F5344CB8AC3E}">
        <p14:creationId xmlns:p14="http://schemas.microsoft.com/office/powerpoint/2010/main" val="32722404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endParaRPr lang="en-US" dirty="0"/>
          </a:p>
        </p:txBody>
      </p:sp>
      <p:sp>
        <p:nvSpPr>
          <p:cNvPr id="4" name="Slide Number Placeholder 3"/>
          <p:cNvSpPr>
            <a:spLocks noGrp="1"/>
          </p:cNvSpPr>
          <p:nvPr>
            <p:ph type="sldNum" sz="quarter" idx="10"/>
          </p:nvPr>
        </p:nvSpPr>
        <p:spPr/>
        <p:txBody>
          <a:bodyPr/>
          <a:lstStyle/>
          <a:p>
            <a:fld id="{DB205093-C804-447C-A940-865EF0339665}" type="slidenum">
              <a:rPr lang="en-US" smtClean="0"/>
              <a:t>7</a:t>
            </a:fld>
            <a:endParaRPr lang="en-US" dirty="0"/>
          </a:p>
        </p:txBody>
      </p:sp>
    </p:spTree>
    <p:extLst>
      <p:ext uri="{BB962C8B-B14F-4D97-AF65-F5344CB8AC3E}">
        <p14:creationId xmlns:p14="http://schemas.microsoft.com/office/powerpoint/2010/main" val="17662460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205093-C804-447C-A940-865EF0339665}" type="slidenum">
              <a:rPr lang="en-US" smtClean="0"/>
              <a:t>12</a:t>
            </a:fld>
            <a:endParaRPr lang="en-US" dirty="0"/>
          </a:p>
        </p:txBody>
      </p:sp>
    </p:spTree>
    <p:extLst>
      <p:ext uri="{BB962C8B-B14F-4D97-AF65-F5344CB8AC3E}">
        <p14:creationId xmlns:p14="http://schemas.microsoft.com/office/powerpoint/2010/main" val="36903625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205093-C804-447C-A940-865EF0339665}" type="slidenum">
              <a:rPr lang="en-US" smtClean="0"/>
              <a:t>19</a:t>
            </a:fld>
            <a:endParaRPr lang="en-US" dirty="0"/>
          </a:p>
        </p:txBody>
      </p:sp>
    </p:spTree>
    <p:extLst>
      <p:ext uri="{BB962C8B-B14F-4D97-AF65-F5344CB8AC3E}">
        <p14:creationId xmlns:p14="http://schemas.microsoft.com/office/powerpoint/2010/main" val="26280946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205093-C804-447C-A940-865EF0339665}" type="slidenum">
              <a:rPr lang="en-US" smtClean="0"/>
              <a:t>21</a:t>
            </a:fld>
            <a:endParaRPr lang="en-US" dirty="0"/>
          </a:p>
        </p:txBody>
      </p:sp>
    </p:spTree>
    <p:extLst>
      <p:ext uri="{BB962C8B-B14F-4D97-AF65-F5344CB8AC3E}">
        <p14:creationId xmlns:p14="http://schemas.microsoft.com/office/powerpoint/2010/main" val="8291223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205093-C804-447C-A940-865EF0339665}" type="slidenum">
              <a:rPr lang="en-US" smtClean="0"/>
              <a:t>27</a:t>
            </a:fld>
            <a:endParaRPr lang="en-US" dirty="0"/>
          </a:p>
        </p:txBody>
      </p:sp>
    </p:spTree>
    <p:extLst>
      <p:ext uri="{BB962C8B-B14F-4D97-AF65-F5344CB8AC3E}">
        <p14:creationId xmlns:p14="http://schemas.microsoft.com/office/powerpoint/2010/main" val="7700158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205093-C804-447C-A940-865EF0339665}" type="slidenum">
              <a:rPr lang="en-US" smtClean="0"/>
              <a:t>30</a:t>
            </a:fld>
            <a:endParaRPr lang="en-US" dirty="0"/>
          </a:p>
        </p:txBody>
      </p:sp>
    </p:spTree>
    <p:extLst>
      <p:ext uri="{BB962C8B-B14F-4D97-AF65-F5344CB8AC3E}">
        <p14:creationId xmlns:p14="http://schemas.microsoft.com/office/powerpoint/2010/main" val="33677674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886200"/>
            <a:ext cx="6858000" cy="990600"/>
          </a:xfrm>
        </p:spPr>
        <p:txBody>
          <a:bodyPr anchor="t" anchorCtr="0"/>
          <a:lstStyle>
            <a:lvl1pPr algn="r">
              <a:defRPr sz="3200">
                <a:solidFill>
                  <a:schemeClr val="tx1"/>
                </a:solidFill>
              </a:defRPr>
            </a:lvl1pPr>
          </a:lstStyle>
          <a:p>
            <a:r>
              <a:rPr kumimoji="0" lang="en-US"/>
              <a:t>Click to edit Master title style</a:t>
            </a:r>
          </a:p>
        </p:txBody>
      </p:sp>
      <p:sp>
        <p:nvSpPr>
          <p:cNvPr id="9" name="Subtitle 8"/>
          <p:cNvSpPr>
            <a:spLocks noGrp="1"/>
          </p:cNvSpPr>
          <p:nvPr>
            <p:ph type="subTitle" idx="1"/>
          </p:nvPr>
        </p:nvSpPr>
        <p:spPr>
          <a:xfrm>
            <a:off x="1219200" y="5124450"/>
            <a:ext cx="6858000" cy="533400"/>
          </a:xfrm>
        </p:spPr>
        <p:txBody>
          <a:bodyPr/>
          <a:lstStyle>
            <a:lvl1pPr marL="0" indent="0" algn="r">
              <a:buNone/>
              <a:defRPr sz="2000">
                <a:solidFill>
                  <a:schemeClr val="tx2"/>
                </a:solidFill>
                <a:latin typeface="+mj-lt"/>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a:xfrm>
            <a:off x="6400800" y="6355080"/>
            <a:ext cx="2286000" cy="365760"/>
          </a:xfrm>
        </p:spPr>
        <p:txBody>
          <a:bodyPr/>
          <a:lstStyle>
            <a:lvl1pPr>
              <a:defRPr sz="1400"/>
            </a:lvl1pPr>
          </a:lstStyle>
          <a:p>
            <a:fld id="{1296B35E-2BA4-4A99-8158-DAF602D043D2}" type="datetimeFigureOut">
              <a:rPr lang="en-US" smtClean="0"/>
              <a:t>4/22/2017</a:t>
            </a:fld>
            <a:endParaRPr lang="en-US" dirty="0"/>
          </a:p>
        </p:txBody>
      </p:sp>
      <p:sp>
        <p:nvSpPr>
          <p:cNvPr id="17" name="Footer Placeholder 16"/>
          <p:cNvSpPr>
            <a:spLocks noGrp="1"/>
          </p:cNvSpPr>
          <p:nvPr>
            <p:ph type="ftr" sz="quarter" idx="11"/>
          </p:nvPr>
        </p:nvSpPr>
        <p:spPr>
          <a:xfrm>
            <a:off x="2898648" y="6355080"/>
            <a:ext cx="3474720" cy="365760"/>
          </a:xfrm>
        </p:spPr>
        <p:txBody>
          <a:bodyPr/>
          <a:lstStyle/>
          <a:p>
            <a:endParaRPr lang="en-US" dirty="0"/>
          </a:p>
        </p:txBody>
      </p:sp>
      <p:sp>
        <p:nvSpPr>
          <p:cNvPr id="29" name="Slide Number Placeholder 28"/>
          <p:cNvSpPr>
            <a:spLocks noGrp="1"/>
          </p:cNvSpPr>
          <p:nvPr>
            <p:ph type="sldNum" sz="quarter" idx="12"/>
          </p:nvPr>
        </p:nvSpPr>
        <p:spPr>
          <a:xfrm>
            <a:off x="1216152" y="6355080"/>
            <a:ext cx="1219200" cy="365760"/>
          </a:xfrm>
        </p:spPr>
        <p:txBody>
          <a:bodyPr/>
          <a:lstStyle/>
          <a:p>
            <a:fld id="{4929A69E-7D8F-4515-9605-0315ABD4F316}" type="slidenum">
              <a:rPr lang="en-US" smtClean="0"/>
              <a:t>‹#›</a:t>
            </a:fld>
            <a:endParaRPr lang="en-US" dirty="0"/>
          </a:p>
        </p:txBody>
      </p:sp>
      <p:sp>
        <p:nvSpPr>
          <p:cNvPr id="21" name="Rectangle 20"/>
          <p:cNvSpPr/>
          <p:nvPr/>
        </p:nvSpPr>
        <p:spPr>
          <a:xfrm>
            <a:off x="904875" y="3648075"/>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3" name="Rectangle 32"/>
          <p:cNvSpPr/>
          <p:nvPr/>
        </p:nvSpPr>
        <p:spPr>
          <a:xfrm>
            <a:off x="914400" y="5048250"/>
            <a:ext cx="7315200" cy="685800"/>
          </a:xfrm>
          <a:prstGeom prst="rect">
            <a:avLst/>
          </a:prstGeom>
          <a:noFill/>
          <a:ln w="6350" cap="rnd" cmpd="sng" algn="ctr">
            <a:solidFill>
              <a:schemeClr val="accent2"/>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2" name="Rectangle 21"/>
          <p:cNvSpPr/>
          <p:nvPr/>
        </p:nvSpPr>
        <p:spPr>
          <a:xfrm>
            <a:off x="904875" y="3648075"/>
            <a:ext cx="2286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Rectangle 31"/>
          <p:cNvSpPr/>
          <p:nvPr/>
        </p:nvSpPr>
        <p:spPr>
          <a:xfrm>
            <a:off x="914400" y="5048250"/>
            <a:ext cx="228600" cy="685800"/>
          </a:xfrm>
          <a:prstGeom prst="rect">
            <a:avLst/>
          </a:prstGeom>
          <a:solidFill>
            <a:schemeClr val="accent2"/>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296B35E-2BA4-4A99-8158-DAF602D043D2}" type="datetimeFigureOut">
              <a:rPr lang="en-US" smtClean="0"/>
              <a:t>4/22/2017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929A69E-7D8F-4515-9605-0315ABD4F316}"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296B35E-2BA4-4A99-8158-DAF602D043D2}" type="datetimeFigureOut">
              <a:rPr lang="en-US" smtClean="0"/>
              <a:t>4/22/2017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929A69E-7D8F-4515-9605-0315ABD4F316}" type="slidenum">
              <a:rPr lang="en-US" smtClean="0"/>
              <a:t>‹#›</a:t>
            </a:fld>
            <a:endParaRPr lang="en-US" dirty="0"/>
          </a:p>
        </p:txBody>
      </p:sp>
      <p:sp>
        <p:nvSpPr>
          <p:cNvPr id="7" name="Straight Connector 6"/>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8" name="Isosceles Triangle 7"/>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4" name="Date Placeholder 3"/>
          <p:cNvSpPr>
            <a:spLocks noGrp="1"/>
          </p:cNvSpPr>
          <p:nvPr>
            <p:ph type="dt" sz="half" idx="10"/>
          </p:nvPr>
        </p:nvSpPr>
        <p:spPr/>
        <p:txBody>
          <a:bodyPr/>
          <a:lstStyle/>
          <a:p>
            <a:fld id="{1296B35E-2BA4-4A99-8158-DAF602D043D2}" type="datetimeFigureOut">
              <a:rPr lang="en-US" smtClean="0"/>
              <a:t>4/22/2017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929A69E-7D8F-4515-9605-0315ABD4F316}" type="slidenum">
              <a:rPr lang="en-US" smtClean="0"/>
              <a:t>‹#›</a:t>
            </a:fld>
            <a:endParaRPr lang="en-US" dirty="0"/>
          </a:p>
        </p:txBody>
      </p:sp>
      <p:sp>
        <p:nvSpPr>
          <p:cNvPr id="8" name="Content Placeholder 7"/>
          <p:cNvSpPr>
            <a:spLocks noGrp="1"/>
          </p:cNvSpPr>
          <p:nvPr>
            <p:ph sz="quarter" idx="1"/>
          </p:nvPr>
        </p:nvSpPr>
        <p:spPr>
          <a:xfrm>
            <a:off x="457200" y="1219200"/>
            <a:ext cx="8229600"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lstStyle>
            <a:lvl1pPr algn="r">
              <a:buNone/>
              <a:defRPr sz="3200" b="0" cap="none" baseline="0"/>
            </a:lvl1pPr>
          </a:lstStyle>
          <a:p>
            <a:r>
              <a:rPr kumimoji="0" lang="en-US"/>
              <a:t>Click to edit Master title style</a:t>
            </a:r>
          </a:p>
        </p:txBody>
      </p:sp>
      <p:sp>
        <p:nvSpPr>
          <p:cNvPr id="3" name="Text Placeholder 2"/>
          <p:cNvSpPr>
            <a:spLocks noGrp="1"/>
          </p:cNvSpPr>
          <p:nvPr>
            <p:ph type="body" idx="1"/>
          </p:nvPr>
        </p:nvSpPr>
        <p:spPr>
          <a:xfrm>
            <a:off x="1295400" y="4267200"/>
            <a:ext cx="6781800" cy="1143000"/>
          </a:xfrm>
        </p:spPr>
        <p:txBody>
          <a:bodyPr anchor="t" anchorCtr="0"/>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a:xfrm>
            <a:off x="6400800" y="6355080"/>
            <a:ext cx="2286000" cy="365760"/>
          </a:xfrm>
        </p:spPr>
        <p:txBody>
          <a:bodyPr/>
          <a:lstStyle/>
          <a:p>
            <a:fld id="{1296B35E-2BA4-4A99-8158-DAF602D043D2}" type="datetimeFigureOut">
              <a:rPr lang="en-US" smtClean="0"/>
              <a:t>4/22/2017</a:t>
            </a:fld>
            <a:endParaRPr lang="en-US" dirty="0"/>
          </a:p>
        </p:txBody>
      </p:sp>
      <p:sp>
        <p:nvSpPr>
          <p:cNvPr id="5" name="Footer Placeholder 4"/>
          <p:cNvSpPr>
            <a:spLocks noGrp="1"/>
          </p:cNvSpPr>
          <p:nvPr>
            <p:ph type="ftr" sz="quarter" idx="11"/>
          </p:nvPr>
        </p:nvSpPr>
        <p:spPr>
          <a:xfrm>
            <a:off x="2898648" y="6355080"/>
            <a:ext cx="3474720" cy="365760"/>
          </a:xfrm>
        </p:spPr>
        <p:txBody>
          <a:bodyPr/>
          <a:lstStyle/>
          <a:p>
            <a:endParaRPr lang="en-US" dirty="0"/>
          </a:p>
        </p:txBody>
      </p:sp>
      <p:sp>
        <p:nvSpPr>
          <p:cNvPr id="6" name="Slide Number Placeholder 5"/>
          <p:cNvSpPr>
            <a:spLocks noGrp="1"/>
          </p:cNvSpPr>
          <p:nvPr>
            <p:ph type="sldNum" sz="quarter" idx="12"/>
          </p:nvPr>
        </p:nvSpPr>
        <p:spPr>
          <a:xfrm>
            <a:off x="1069848" y="6355080"/>
            <a:ext cx="1520952" cy="365760"/>
          </a:xfrm>
        </p:spPr>
        <p:txBody>
          <a:bodyPr/>
          <a:lstStyle/>
          <a:p>
            <a:fld id="{4929A69E-7D8F-4515-9605-0315ABD4F316}" type="slidenum">
              <a:rPr lang="en-US" smtClean="0"/>
              <a:t>‹#›</a:t>
            </a:fld>
            <a:endParaRPr lang="en-US" dirty="0"/>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914400" y="2819400"/>
            <a:ext cx="2286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
        <p:nvSpPr>
          <p:cNvPr id="5" name="Date Placeholder 4"/>
          <p:cNvSpPr>
            <a:spLocks noGrp="1"/>
          </p:cNvSpPr>
          <p:nvPr>
            <p:ph type="dt" sz="half" idx="10"/>
          </p:nvPr>
        </p:nvSpPr>
        <p:spPr/>
        <p:txBody>
          <a:bodyPr/>
          <a:lstStyle/>
          <a:p>
            <a:fld id="{1296B35E-2BA4-4A99-8158-DAF602D043D2}" type="datetimeFigureOut">
              <a:rPr lang="en-US" smtClean="0"/>
              <a:t>4/22/2017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929A69E-7D8F-4515-9605-0315ABD4F316}" type="slidenum">
              <a:rPr lang="en-US" smtClean="0"/>
              <a:t>‹#›</a:t>
            </a:fld>
            <a:endParaRPr lang="en-US" dirty="0"/>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a:t>Click to edit Master title style</a:t>
            </a:r>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8200" y="1295400"/>
            <a:ext cx="4041775" cy="685800"/>
          </a:xfrm>
          <a:noFill/>
          <a:ln>
            <a:noFill/>
          </a:ln>
        </p:spPr>
        <p:txBody>
          <a:bodyPr lIns="91440" anchor="b" anchorCtr="0"/>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7" name="Date Placeholder 6"/>
          <p:cNvSpPr>
            <a:spLocks noGrp="1"/>
          </p:cNvSpPr>
          <p:nvPr>
            <p:ph type="dt" sz="half" idx="10"/>
          </p:nvPr>
        </p:nvSpPr>
        <p:spPr/>
        <p:txBody>
          <a:bodyPr/>
          <a:lstStyle/>
          <a:p>
            <a:fld id="{1296B35E-2BA4-4A99-8158-DAF602D043D2}" type="datetimeFigureOut">
              <a:rPr lang="en-US" smtClean="0"/>
              <a:t>4/22/2017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929A69E-7D8F-4515-9605-0315ABD4F316}" type="slidenum">
              <a:rPr lang="en-US" smtClean="0"/>
              <a:t>‹#›</a:t>
            </a:fld>
            <a:endParaRPr lang="en-US" dirty="0"/>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1296B35E-2BA4-4A99-8158-DAF602D043D2}" type="datetimeFigureOut">
              <a:rPr lang="en-US" smtClean="0"/>
              <a:t>4/22/2017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929A69E-7D8F-4515-9605-0315ABD4F316}" type="slidenum">
              <a:rPr lang="en-US" smtClean="0"/>
              <a:t>‹#›</a:t>
            </a:fld>
            <a:endParaRPr lang="en-US" dirty="0"/>
          </a:p>
        </p:txBody>
      </p:sp>
      <p:sp>
        <p:nvSpPr>
          <p:cNvPr id="6" name="Isosceles Triangle 5"/>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296B35E-2BA4-4A99-8158-DAF602D043D2}" type="datetimeFigureOut">
              <a:rPr lang="en-US" smtClean="0"/>
              <a:t>4/22/2017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929A69E-7D8F-4515-9605-0315ABD4F316}" type="slidenum">
              <a:rPr lang="en-US" smtClean="0"/>
              <a:t>‹#›</a:t>
            </a:fld>
            <a:endParaRPr lang="en-US" dirty="0"/>
          </a:p>
        </p:txBody>
      </p:sp>
      <p:sp>
        <p:nvSpPr>
          <p:cNvPr id="5" name="Straight Connector 4"/>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6" name="Isosceles Triangle 5"/>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2000" b="1">
                <a:solidFill>
                  <a:schemeClr val="tx2"/>
                </a:solidFill>
                <a:latin typeface="+mn-lt"/>
                <a:ea typeface="+mn-ea"/>
                <a:cs typeface="+mn-cs"/>
              </a:defRPr>
            </a:lvl1pPr>
          </a:lstStyle>
          <a:p>
            <a:r>
              <a:rPr kumimoji="0" lang="en-US"/>
              <a:t>Click to edit Master title style</a:t>
            </a:r>
          </a:p>
        </p:txBody>
      </p:sp>
      <p:sp>
        <p:nvSpPr>
          <p:cNvPr id="3" name="Text Placeholder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1296B35E-2BA4-4A99-8158-DAF602D043D2}" type="datetimeFigureOut">
              <a:rPr lang="en-US" smtClean="0"/>
              <a:t>4/22/2017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929A69E-7D8F-4515-9605-0315ABD4F316}" type="slidenum">
              <a:rPr lang="en-US" smtClean="0"/>
              <a:t>‹#›</a:t>
            </a:fld>
            <a:endParaRPr lang="en-US" dirty="0"/>
          </a:p>
        </p:txBody>
      </p:sp>
      <p:sp>
        <p:nvSpPr>
          <p:cNvPr id="8" name="Straight Connector 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dirty="0"/>
          </a:p>
        </p:txBody>
      </p:sp>
      <p:sp>
        <p:nvSpPr>
          <p:cNvPr id="9" name="Isosceles Triangle 8"/>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lstStyle>
            <a:lvl1pPr algn="r">
              <a:buNone/>
              <a:defRPr sz="2000" b="0">
                <a:solidFill>
                  <a:schemeClr val="tx1"/>
                </a:solidFill>
              </a:defRPr>
            </a:lvl1pPr>
          </a:lstStyle>
          <a:p>
            <a:r>
              <a:rPr kumimoji="0" lang="en-US"/>
              <a:t>Click to edit Master title style</a:t>
            </a:r>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457200" y="1219200"/>
            <a:ext cx="8229600" cy="533400"/>
          </a:xfrm>
        </p:spPr>
        <p:txBody>
          <a:bodyPr anchor="ctr" anchorCtr="0"/>
          <a:lstStyle>
            <a:lvl1pPr marL="0" indent="0" algn="l">
              <a:buFontTx/>
              <a:buNone/>
              <a:defRPr sz="14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1296B35E-2BA4-4A99-8158-DAF602D043D2}" type="datetimeFigureOut">
              <a:rPr lang="en-US" smtClean="0"/>
              <a:t>4/22/2017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929A69E-7D8F-4515-9605-0315ABD4F316}" type="slidenum">
              <a:rPr lang="en-US" smtClean="0"/>
              <a:t>‹#›</a:t>
            </a:fld>
            <a:endParaRPr lang="en-US" dirty="0"/>
          </a:p>
        </p:txBody>
      </p:sp>
      <p:sp>
        <p:nvSpPr>
          <p:cNvPr id="8" name="Straight Connector 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9" name="Isosceles Triangle 8"/>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457200" y="500856"/>
            <a:ext cx="182880" cy="68580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p:spPr>
        <p:txBody>
          <a:bodyPr vert="horz" anchor="b" anchorCtr="0">
            <a:normAutofit/>
          </a:bodyPr>
          <a:lstStyle/>
          <a:p>
            <a:r>
              <a:rPr kumimoji="0" lang="en-US"/>
              <a:t>Click to edit Master title style</a:t>
            </a:r>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6400800" y="6356350"/>
            <a:ext cx="2289048" cy="365760"/>
          </a:xfrm>
          <a:prstGeom prst="rect">
            <a:avLst/>
          </a:prstGeom>
        </p:spPr>
        <p:txBody>
          <a:bodyPr vert="horz"/>
          <a:lstStyle>
            <a:lvl1pPr algn="l" eaLnBrk="1" latinLnBrk="0" hangingPunct="1">
              <a:defRPr kumimoji="0" sz="1400">
                <a:solidFill>
                  <a:schemeClr val="tx2"/>
                </a:solidFill>
              </a:defRPr>
            </a:lvl1pPr>
          </a:lstStyle>
          <a:p>
            <a:fld id="{1296B35E-2BA4-4A99-8158-DAF602D043D2}" type="datetimeFigureOut">
              <a:rPr lang="en-US" smtClean="0"/>
              <a:t>4/22/2017</a:t>
            </a:fld>
            <a:endParaRPr lang="en-US" dirty="0"/>
          </a:p>
        </p:txBody>
      </p:sp>
      <p:sp>
        <p:nvSpPr>
          <p:cNvPr id="3" name="Footer Placeholder 2"/>
          <p:cNvSpPr>
            <a:spLocks noGrp="1"/>
          </p:cNvSpPr>
          <p:nvPr>
            <p:ph type="ftr" sz="quarter" idx="3"/>
          </p:nvPr>
        </p:nvSpPr>
        <p:spPr>
          <a:xfrm>
            <a:off x="2898648" y="6356350"/>
            <a:ext cx="3505200" cy="365760"/>
          </a:xfrm>
          <a:prstGeom prst="rect">
            <a:avLst/>
          </a:prstGeom>
        </p:spPr>
        <p:txBody>
          <a:bodyPr vert="horz"/>
          <a:lstStyle>
            <a:lvl1pPr algn="r" eaLnBrk="1" latinLnBrk="0" hangingPunct="1">
              <a:defRPr kumimoji="0" sz="1400">
                <a:solidFill>
                  <a:schemeClr val="tx2"/>
                </a:solidFill>
              </a:defRPr>
            </a:lvl1pPr>
          </a:lstStyle>
          <a:p>
            <a:endParaRPr lang="en-US" dirty="0"/>
          </a:p>
        </p:txBody>
      </p:sp>
      <p:sp>
        <p:nvSpPr>
          <p:cNvPr id="23" name="Slide Number Placeholder 22"/>
          <p:cNvSpPr>
            <a:spLocks noGrp="1"/>
          </p:cNvSpPr>
          <p:nvPr>
            <p:ph type="sldNum" sz="quarter" idx="4"/>
          </p:nvPr>
        </p:nvSpPr>
        <p:spPr>
          <a:xfrm>
            <a:off x="612648" y="6356350"/>
            <a:ext cx="1981200" cy="365760"/>
          </a:xfrm>
          <a:prstGeom prst="rect">
            <a:avLst/>
          </a:prstGeom>
        </p:spPr>
        <p:txBody>
          <a:bodyPr vert="horz"/>
          <a:lstStyle>
            <a:lvl1pPr algn="l" eaLnBrk="1" latinLnBrk="0" hangingPunct="1">
              <a:defRPr kumimoji="0" sz="1400">
                <a:solidFill>
                  <a:schemeClr val="tx2"/>
                </a:solidFill>
              </a:defRPr>
            </a:lvl1pPr>
          </a:lstStyle>
          <a:p>
            <a:fld id="{4929A69E-7D8F-4515-9605-0315ABD4F316}" type="slidenum">
              <a:rPr lang="en-US" smtClean="0"/>
              <a:t>‹#›</a:t>
            </a:fld>
            <a:endParaRPr lang="en-US" dirty="0"/>
          </a:p>
        </p:txBody>
      </p:sp>
      <p:sp>
        <p:nvSpPr>
          <p:cNvPr id="28" name="Straight Connector 2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10" name="Isosceles Triangle 9"/>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 bg1="lt1" tx1="dk1" bg2="lt2" tx2="dk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 id="2147483918" r:id="rId6"/>
    <p:sldLayoutId id="2147483919" r:id="rId7"/>
    <p:sldLayoutId id="2147483920" r:id="rId8"/>
    <p:sldLayoutId id="2147483921" r:id="rId9"/>
    <p:sldLayoutId id="2147483922" r:id="rId10"/>
    <p:sldLayoutId id="2147483923" r:id="rId11"/>
  </p:sldLayoutIdLst>
  <p:txStyles>
    <p:titleStyle>
      <a:lvl1pPr algn="l" rtl="0" eaLnBrk="1" latinLnBrk="0" hangingPunct="1">
        <a:spcBef>
          <a:spcPct val="0"/>
        </a:spcBef>
        <a:buNone/>
        <a:defRPr kumimoji="0" sz="3200" kern="120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emf"/><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7.emf"/><Relationship Id="rId5" Type="http://schemas.openxmlformats.org/officeDocument/2006/relationships/image" Target="../media/image26.emf"/><Relationship Id="rId4" Type="http://schemas.openxmlformats.org/officeDocument/2006/relationships/image" Target="../media/image25.emf"/></Relationships>
</file>

<file path=ppt/slides/_rels/slide1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35.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36.jpe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1.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3" Type="http://schemas.openxmlformats.org/officeDocument/2006/relationships/hyperlink" Target="https://www.youtube.com/watch?v=5tBk1XuEyuM" TargetMode="External"/><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35.png"/><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8" Type="http://schemas.openxmlformats.org/officeDocument/2006/relationships/diagramData" Target="../diagrams/data4.xml"/><Relationship Id="rId3" Type="http://schemas.openxmlformats.org/officeDocument/2006/relationships/diagramLayout" Target="../diagrams/layout3.xml"/><Relationship Id="rId7" Type="http://schemas.openxmlformats.org/officeDocument/2006/relationships/image" Target="../media/image52.png"/><Relationship Id="rId12" Type="http://schemas.microsoft.com/office/2007/relationships/diagramDrawing" Target="../diagrams/drawing4.xml"/><Relationship Id="rId2" Type="http://schemas.openxmlformats.org/officeDocument/2006/relationships/diagramData" Target="../diagrams/data3.xml"/><Relationship Id="rId1" Type="http://schemas.openxmlformats.org/officeDocument/2006/relationships/slideLayout" Target="../slideLayouts/slideLayout6.xml"/><Relationship Id="rId6" Type="http://schemas.microsoft.com/office/2007/relationships/diagramDrawing" Target="../diagrams/drawing3.xml"/><Relationship Id="rId11" Type="http://schemas.openxmlformats.org/officeDocument/2006/relationships/diagramColors" Target="../diagrams/colors4.xml"/><Relationship Id="rId5" Type="http://schemas.openxmlformats.org/officeDocument/2006/relationships/diagramColors" Target="../diagrams/colors3.xml"/><Relationship Id="rId10" Type="http://schemas.openxmlformats.org/officeDocument/2006/relationships/diagramQuickStyle" Target="../diagrams/quickStyle4.xml"/><Relationship Id="rId4" Type="http://schemas.openxmlformats.org/officeDocument/2006/relationships/diagramQuickStyle" Target="../diagrams/quickStyle3.xml"/><Relationship Id="rId9" Type="http://schemas.openxmlformats.org/officeDocument/2006/relationships/diagramLayout" Target="../diagrams/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53.png"/><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5.tiff"/><Relationship Id="rId2" Type="http://schemas.openxmlformats.org/officeDocument/2006/relationships/image" Target="../media/image54.tif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41.xml.rels><?xml version="1.0" encoding="UTF-8" standalone="yes"?>
<Relationships xmlns="http://schemas.openxmlformats.org/package/2006/relationships"><Relationship Id="rId3" Type="http://schemas.openxmlformats.org/officeDocument/2006/relationships/hyperlink" Target="mailto:Physiology436@gmail.com"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g"/><Relationship Id="rId1" Type="http://schemas.openxmlformats.org/officeDocument/2006/relationships/slideLayout" Target="../slideLayouts/slideLayout2.xml"/><Relationship Id="rId4" Type="http://schemas.openxmlformats.org/officeDocument/2006/relationships/image" Target="../media/image9.emf"/></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2.tiff"/><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jpg"/><Relationship Id="rId1" Type="http://schemas.openxmlformats.org/officeDocument/2006/relationships/slideLayout" Target="../slideLayouts/slideLayout2.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457200" y="1124744"/>
            <a:ext cx="8229600" cy="5162128"/>
          </a:xfrm>
        </p:spPr>
        <p:txBody>
          <a:bodyPr>
            <a:noAutofit/>
          </a:bodyPr>
          <a:lstStyle/>
          <a:p>
            <a:pPr>
              <a:buFont typeface="Wingdings" panose="05000000000000000000" pitchFamily="2" charset="2"/>
              <a:buChar char="v"/>
            </a:pPr>
            <a:r>
              <a:rPr lang="en-US" sz="1800" dirty="0"/>
              <a:t>This file contain the 4 lectures.</a:t>
            </a:r>
          </a:p>
          <a:p>
            <a:pPr>
              <a:buFont typeface="Wingdings" panose="05000000000000000000" pitchFamily="2" charset="2"/>
              <a:buChar char="v"/>
            </a:pPr>
            <a:r>
              <a:rPr lang="en-US" sz="1800" dirty="0"/>
              <a:t>This work is not by any means a reference.</a:t>
            </a:r>
          </a:p>
          <a:p>
            <a:pPr>
              <a:buFont typeface="Wingdings" panose="05000000000000000000" pitchFamily="2" charset="2"/>
              <a:buChar char="v"/>
            </a:pPr>
            <a:r>
              <a:rPr lang="en-US" sz="1800" dirty="0"/>
              <a:t>Please keep in mind that this work is done by students , so if there are any mistakes please inform us .</a:t>
            </a:r>
          </a:p>
          <a:p>
            <a:pPr>
              <a:buFont typeface="Wingdings" panose="05000000000000000000" pitchFamily="2" charset="2"/>
              <a:buChar char="v"/>
            </a:pPr>
            <a:r>
              <a:rPr lang="en-US" sz="1800" dirty="0"/>
              <a:t>Some slides have notes and extra explanation that will help you to understand the contents, please see it.</a:t>
            </a:r>
          </a:p>
          <a:p>
            <a:pPr>
              <a:buFont typeface="Wingdings" panose="05000000000000000000" pitchFamily="2" charset="2"/>
              <a:buChar char="v"/>
            </a:pPr>
            <a:r>
              <a:rPr lang="en-US" sz="1800" dirty="0"/>
              <a:t>Some lectures (especially ECG) have different contents between males and females.</a:t>
            </a:r>
          </a:p>
          <a:p>
            <a:pPr>
              <a:buFont typeface="Wingdings" panose="05000000000000000000" pitchFamily="2" charset="2"/>
              <a:buChar char="v"/>
            </a:pPr>
            <a:r>
              <a:rPr lang="en-US" sz="1800" b="1" dirty="0">
                <a:solidFill>
                  <a:srgbClr val="FF0000"/>
                </a:solidFill>
              </a:rPr>
              <a:t>We put all the contents of male / female slides to make sure that the file is including everything </a:t>
            </a:r>
          </a:p>
          <a:p>
            <a:pPr>
              <a:buFont typeface="Wingdings" panose="05000000000000000000" pitchFamily="2" charset="2"/>
              <a:buChar char="v"/>
            </a:pPr>
            <a:r>
              <a:rPr lang="en-US" sz="1800" b="1" dirty="0">
                <a:solidFill>
                  <a:srgbClr val="FF0000"/>
                </a:solidFill>
              </a:rPr>
              <a:t>we put this sign   (      ) for the very important notes from doctors .</a:t>
            </a:r>
          </a:p>
          <a:p>
            <a:pPr>
              <a:buFont typeface="Wingdings" panose="05000000000000000000" pitchFamily="2" charset="2"/>
              <a:buChar char="v"/>
            </a:pPr>
            <a:endParaRPr lang="en-US" sz="1800" b="1" dirty="0">
              <a:solidFill>
                <a:srgbClr val="FF0000"/>
              </a:solidFill>
            </a:endParaRPr>
          </a:p>
          <a:p>
            <a:pPr>
              <a:buFont typeface="Wingdings" panose="05000000000000000000" pitchFamily="2" charset="2"/>
              <a:buChar char="v"/>
            </a:pPr>
            <a:endParaRPr lang="en-US" sz="1800" b="1" dirty="0">
              <a:solidFill>
                <a:srgbClr val="FF0000"/>
              </a:solidFill>
            </a:endParaRPr>
          </a:p>
          <a:p>
            <a:pPr>
              <a:buFont typeface="Wingdings" panose="05000000000000000000" pitchFamily="2" charset="2"/>
              <a:buChar char="v"/>
            </a:pPr>
            <a:endParaRPr lang="en-US" sz="1800" b="1" dirty="0">
              <a:solidFill>
                <a:srgbClr val="FF0000"/>
              </a:solidFill>
            </a:endParaRPr>
          </a:p>
          <a:p>
            <a:pPr>
              <a:buFont typeface="Wingdings" panose="05000000000000000000" pitchFamily="2" charset="2"/>
              <a:buChar char="v"/>
            </a:pPr>
            <a:r>
              <a:rPr lang="en-US" sz="1800" dirty="0"/>
              <a:t>Please study hard and don’t worry the exam will be easy !</a:t>
            </a:r>
          </a:p>
          <a:p>
            <a:pPr marL="0" indent="0" algn="ctr">
              <a:buNone/>
            </a:pPr>
            <a:r>
              <a:rPr lang="en-US" sz="1800" b="1" u="sng" dirty="0">
                <a:solidFill>
                  <a:schemeClr val="accent4">
                    <a:lumMod val="75000"/>
                  </a:schemeClr>
                </a:solidFill>
              </a:rPr>
              <a:t>GOLDEN ADVICE    &gt;&gt;&gt; STUDY SMART &lt;&lt;&lt;</a:t>
            </a:r>
            <a:endParaRPr lang="ar-SA" sz="1800" b="1" u="sng" dirty="0">
              <a:solidFill>
                <a:schemeClr val="accent4">
                  <a:lumMod val="75000"/>
                </a:schemeClr>
              </a:solidFill>
            </a:endParaRPr>
          </a:p>
          <a:p>
            <a:pPr algn="ctr">
              <a:buFont typeface="Wingdings" panose="05000000000000000000" pitchFamily="2" charset="2"/>
              <a:buChar char="v"/>
            </a:pPr>
            <a:endParaRPr lang="en-US" sz="1800" b="1" u="sng" dirty="0">
              <a:solidFill>
                <a:srgbClr val="FF0000"/>
              </a:solidFill>
            </a:endParaRPr>
          </a:p>
        </p:txBody>
      </p:sp>
      <p:sp>
        <p:nvSpPr>
          <p:cNvPr id="4" name="Rectangle 3"/>
          <p:cNvSpPr/>
          <p:nvPr/>
        </p:nvSpPr>
        <p:spPr>
          <a:xfrm>
            <a:off x="1556362" y="188640"/>
            <a:ext cx="6181500" cy="830997"/>
          </a:xfrm>
          <a:prstGeom prst="rect">
            <a:avLst/>
          </a:prstGeom>
          <a:noFill/>
        </p:spPr>
        <p:txBody>
          <a:bodyPr wrap="none" lIns="91440" tIns="45720" rIns="91440" bIns="45720">
            <a:spAutoFit/>
          </a:bodyPr>
          <a:lstStyle/>
          <a:p>
            <a:pPr algn="ctr"/>
            <a:r>
              <a:rPr lang="en-US" sz="4800" b="0" cap="none" spc="0" dirty="0">
                <a:ln w="0"/>
                <a:solidFill>
                  <a:srgbClr val="FF0000"/>
                </a:solidFill>
                <a:effectLst>
                  <a:outerShdw blurRad="38100" dist="25400" dir="5400000" algn="ctr" rotWithShape="0">
                    <a:srgbClr val="6E747A">
                      <a:alpha val="43000"/>
                    </a:srgbClr>
                  </a:outerShdw>
                </a:effectLst>
              </a:rPr>
              <a:t>Please Read This Notes!</a:t>
            </a:r>
          </a:p>
        </p:txBody>
      </p:sp>
      <p:sp>
        <p:nvSpPr>
          <p:cNvPr id="5" name="Oval 4"/>
          <p:cNvSpPr/>
          <p:nvPr/>
        </p:nvSpPr>
        <p:spPr>
          <a:xfrm>
            <a:off x="2843808" y="4165087"/>
            <a:ext cx="194319" cy="19432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1403648" y="4509120"/>
            <a:ext cx="7128792" cy="738664"/>
          </a:xfrm>
          <a:prstGeom prst="rect">
            <a:avLst/>
          </a:prstGeom>
          <a:solidFill>
            <a:schemeClr val="bg1">
              <a:lumMod val="95000"/>
            </a:schemeClr>
          </a:solidFill>
          <a:ln>
            <a:solidFill>
              <a:srgbClr val="FF0000"/>
            </a:solidFill>
          </a:ln>
        </p:spPr>
        <p:style>
          <a:lnRef idx="2">
            <a:schemeClr val="accent4"/>
          </a:lnRef>
          <a:fillRef idx="1">
            <a:schemeClr val="lt1"/>
          </a:fillRef>
          <a:effectRef idx="0">
            <a:schemeClr val="accent4"/>
          </a:effectRef>
          <a:fontRef idx="minor">
            <a:schemeClr val="dk1"/>
          </a:fontRef>
        </p:style>
        <p:txBody>
          <a:bodyPr wrap="square" rtlCol="0">
            <a:spAutoFit/>
          </a:bodyPr>
          <a:lstStyle/>
          <a:p>
            <a:pPr algn="r" rtl="1"/>
            <a:r>
              <a:rPr lang="ar-SA" sz="1400" b="1" dirty="0"/>
              <a:t>تفسير الملاحظة اعلاه : </a:t>
            </a:r>
          </a:p>
          <a:p>
            <a:pPr algn="r" rtl="1"/>
            <a:r>
              <a:rPr lang="ar-SA" sz="1400" b="1" dirty="0"/>
              <a:t>حاولنا في هذا الملف أنه يكون شامل لجميع المعلومات اللي موجودة في  سلايدات العيال و البنات ... أي شي جمبه هذه العلامة         يعني أنه مهم جدا و أكد عليه الدكتور في المراجعه, بالتوفيق للجميع .</a:t>
            </a:r>
            <a:endParaRPr lang="en-US" sz="1400" b="1" dirty="0"/>
          </a:p>
        </p:txBody>
      </p:sp>
      <p:sp>
        <p:nvSpPr>
          <p:cNvPr id="6" name="Oval 5"/>
          <p:cNvSpPr/>
          <p:nvPr/>
        </p:nvSpPr>
        <p:spPr>
          <a:xfrm>
            <a:off x="7812360" y="5013176"/>
            <a:ext cx="124801" cy="14401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102815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عنوان 1"/>
          <p:cNvSpPr>
            <a:spLocks noGrp="1"/>
          </p:cNvSpPr>
          <p:nvPr>
            <p:ph type="title"/>
          </p:nvPr>
        </p:nvSpPr>
        <p:spPr/>
        <p:txBody>
          <a:bodyPr>
            <a:normAutofit/>
          </a:bodyPr>
          <a:lstStyle/>
          <a:p>
            <a:pPr algn="ctr"/>
            <a:r>
              <a:rPr lang="en-US" i="1" dirty="0"/>
              <a:t>Interpretation of the normal ECG </a:t>
            </a:r>
            <a:endParaRPr lang="ar-SA" i="1" dirty="0">
              <a:solidFill>
                <a:srgbClr val="FF0000"/>
              </a:solidFill>
            </a:endParaRPr>
          </a:p>
        </p:txBody>
      </p:sp>
      <p:graphicFrame>
        <p:nvGraphicFramePr>
          <p:cNvPr id="5" name="جدول 5"/>
          <p:cNvGraphicFramePr>
            <a:graphicFrameLocks noGrp="1"/>
          </p:cNvGraphicFramePr>
          <p:nvPr>
            <p:extLst>
              <p:ext uri="{D42A27DB-BD31-4B8C-83A1-F6EECF244321}">
                <p14:modId xmlns:p14="http://schemas.microsoft.com/office/powerpoint/2010/main" val="608628816"/>
              </p:ext>
            </p:extLst>
          </p:nvPr>
        </p:nvGraphicFramePr>
        <p:xfrm>
          <a:off x="323527" y="1196752"/>
          <a:ext cx="8435576" cy="5134366"/>
        </p:xfrm>
        <a:graphic>
          <a:graphicData uri="http://schemas.openxmlformats.org/drawingml/2006/table">
            <a:tbl>
              <a:tblPr rtl="1" firstRow="1" bandRow="1">
                <a:tableStyleId>{69CF1AB2-1976-4502-BF36-3FF5EA218861}</a:tableStyleId>
              </a:tblPr>
              <a:tblGrid>
                <a:gridCol w="2173095">
                  <a:extLst>
                    <a:ext uri="{9D8B030D-6E8A-4147-A177-3AD203B41FA5}">
                      <a16:colId xmlns:a16="http://schemas.microsoft.com/office/drawing/2014/main" val="2595015584"/>
                    </a:ext>
                  </a:extLst>
                </a:gridCol>
                <a:gridCol w="1068060">
                  <a:extLst>
                    <a:ext uri="{9D8B030D-6E8A-4147-A177-3AD203B41FA5}">
                      <a16:colId xmlns:a16="http://schemas.microsoft.com/office/drawing/2014/main" val="3093100307"/>
                    </a:ext>
                  </a:extLst>
                </a:gridCol>
                <a:gridCol w="1026324">
                  <a:extLst>
                    <a:ext uri="{9D8B030D-6E8A-4147-A177-3AD203B41FA5}">
                      <a16:colId xmlns:a16="http://schemas.microsoft.com/office/drawing/2014/main" val="20002"/>
                    </a:ext>
                  </a:extLst>
                </a:gridCol>
                <a:gridCol w="1150112">
                  <a:extLst>
                    <a:ext uri="{9D8B030D-6E8A-4147-A177-3AD203B41FA5}">
                      <a16:colId xmlns:a16="http://schemas.microsoft.com/office/drawing/2014/main" val="20003"/>
                    </a:ext>
                  </a:extLst>
                </a:gridCol>
                <a:gridCol w="1564486">
                  <a:extLst>
                    <a:ext uri="{9D8B030D-6E8A-4147-A177-3AD203B41FA5}">
                      <a16:colId xmlns:a16="http://schemas.microsoft.com/office/drawing/2014/main" val="20004"/>
                    </a:ext>
                  </a:extLst>
                </a:gridCol>
                <a:gridCol w="1453499">
                  <a:extLst>
                    <a:ext uri="{9D8B030D-6E8A-4147-A177-3AD203B41FA5}">
                      <a16:colId xmlns:a16="http://schemas.microsoft.com/office/drawing/2014/main" val="1948080121"/>
                    </a:ext>
                  </a:extLst>
                </a:gridCol>
              </a:tblGrid>
              <a:tr h="530398">
                <a:tc>
                  <a:txBody>
                    <a:bodyPr/>
                    <a:lstStyle/>
                    <a:p>
                      <a:pPr rtl="1"/>
                      <a:endParaRPr lang="ar-SA" sz="1600" dirty="0"/>
                    </a:p>
                  </a:txBody>
                  <a:tcPr/>
                </a:tc>
                <a:tc>
                  <a:txBody>
                    <a:bodyPr/>
                    <a:lstStyle/>
                    <a:p>
                      <a:pPr marL="0" indent="0" algn="ctr" rtl="1">
                        <a:buFont typeface="+mj-lt"/>
                        <a:buNone/>
                      </a:pPr>
                      <a:r>
                        <a:rPr lang="en-US" sz="1600" dirty="0"/>
                        <a:t>Normal</a:t>
                      </a:r>
                      <a:r>
                        <a:rPr lang="en-US" sz="1600" baseline="0" dirty="0"/>
                        <a:t> range</a:t>
                      </a:r>
                      <a:endParaRPr lang="ar-SA" sz="1600" dirty="0"/>
                    </a:p>
                  </a:txBody>
                  <a:tcPr/>
                </a:tc>
                <a:tc>
                  <a:txBody>
                    <a:bodyPr/>
                    <a:lstStyle/>
                    <a:p>
                      <a:pPr marL="0" indent="0" algn="ctr" rtl="1">
                        <a:buFont typeface="+mj-lt"/>
                        <a:buNone/>
                      </a:pPr>
                      <a:r>
                        <a:rPr lang="en-US" sz="1400" dirty="0"/>
                        <a:t>Wave\ </a:t>
                      </a:r>
                      <a:r>
                        <a:rPr lang="en-US" sz="1100" dirty="0"/>
                        <a:t>segment</a:t>
                      </a:r>
                      <a:endParaRPr lang="ar-SA" sz="1200" dirty="0"/>
                    </a:p>
                  </a:txBody>
                  <a:tcPr/>
                </a:tc>
                <a:tc>
                  <a:txBody>
                    <a:bodyPr/>
                    <a:lstStyle/>
                    <a:p>
                      <a:pPr marL="0" indent="0" algn="ctr" rtl="1">
                        <a:buFont typeface="+mj-lt"/>
                        <a:buNone/>
                      </a:pPr>
                      <a:r>
                        <a:rPr lang="en-US" sz="1600" dirty="0"/>
                        <a:t>cause</a:t>
                      </a:r>
                      <a:endParaRPr lang="ar-SA" sz="1600" dirty="0"/>
                    </a:p>
                  </a:txBody>
                  <a:tcPr/>
                </a:tc>
                <a:tc>
                  <a:txBody>
                    <a:bodyPr/>
                    <a:lstStyle/>
                    <a:p>
                      <a:pPr marL="0" indent="0" algn="ctr" rtl="1">
                        <a:buFont typeface="+mj-lt"/>
                        <a:buNone/>
                      </a:pPr>
                      <a:r>
                        <a:rPr lang="en-US" sz="1400" dirty="0"/>
                        <a:t>Definition</a:t>
                      </a:r>
                      <a:endParaRPr lang="ar-SA" sz="1400" dirty="0"/>
                    </a:p>
                  </a:txBody>
                  <a:tcPr/>
                </a:tc>
                <a:tc>
                  <a:txBody>
                    <a:bodyPr/>
                    <a:lstStyle/>
                    <a:p>
                      <a:pPr rtl="1"/>
                      <a:endParaRPr lang="ar-SA" sz="1600" dirty="0"/>
                    </a:p>
                  </a:txBody>
                  <a:tcPr/>
                </a:tc>
                <a:extLst>
                  <a:ext uri="{0D108BD9-81ED-4DB2-BD59-A6C34878D82A}">
                    <a16:rowId xmlns:a16="http://schemas.microsoft.com/office/drawing/2014/main" val="10000"/>
                  </a:ext>
                </a:extLst>
              </a:tr>
              <a:tr h="2543566">
                <a:tc>
                  <a:txBody>
                    <a:bodyPr/>
                    <a:lstStyle/>
                    <a:p>
                      <a:pPr rtl="1"/>
                      <a:endParaRPr lang="ar-SA" sz="1600" dirty="0"/>
                    </a:p>
                  </a:txBody>
                  <a:tcPr/>
                </a:tc>
                <a:tc>
                  <a:txBody>
                    <a:bodyPr/>
                    <a:lstStyle/>
                    <a:p>
                      <a:pPr marL="0" indent="0" rtl="1">
                        <a:buFont typeface="+mj-lt"/>
                        <a:buNone/>
                      </a:pPr>
                      <a:r>
                        <a:rPr lang="en-US" sz="1600" b="0" dirty="0">
                          <a:solidFill>
                            <a:srgbClr val="FF0000"/>
                          </a:solidFill>
                        </a:rPr>
                        <a:t>Pw: </a:t>
                      </a:r>
                    </a:p>
                    <a:p>
                      <a:pPr marL="0" indent="0" rtl="1">
                        <a:buFont typeface="+mj-lt"/>
                        <a:buNone/>
                      </a:pPr>
                      <a:r>
                        <a:rPr lang="en-US" sz="1600" b="0" u="none" dirty="0"/>
                        <a:t>&lt;0.12 sec</a:t>
                      </a:r>
                    </a:p>
                    <a:p>
                      <a:pPr marL="0" indent="0" rtl="1">
                        <a:buFont typeface="+mj-lt"/>
                        <a:buNone/>
                      </a:pPr>
                      <a:r>
                        <a:rPr lang="en-US" sz="1600" b="0" u="none" dirty="0"/>
                        <a:t>&lt; 2.5 mm</a:t>
                      </a:r>
                    </a:p>
                    <a:p>
                      <a:pPr marL="0" indent="0" rtl="1">
                        <a:buFont typeface="+mj-lt"/>
                        <a:buNone/>
                      </a:pPr>
                      <a:endParaRPr lang="ar-SA" sz="1600" dirty="0"/>
                    </a:p>
                  </a:txBody>
                  <a:tcPr/>
                </a:tc>
                <a:tc>
                  <a:txBody>
                    <a:bodyPr/>
                    <a:lstStyle/>
                    <a:p>
                      <a:pPr marL="0" indent="0" rtl="1">
                        <a:buFont typeface="+mj-lt"/>
                        <a:buNone/>
                      </a:pPr>
                      <a:r>
                        <a:rPr lang="en-US" sz="1600" dirty="0">
                          <a:solidFill>
                            <a:srgbClr val="FF0000"/>
                          </a:solidFill>
                        </a:rPr>
                        <a:t>P wave</a:t>
                      </a:r>
                    </a:p>
                  </a:txBody>
                  <a:tcPr/>
                </a:tc>
                <a:tc>
                  <a:txBody>
                    <a:bodyPr/>
                    <a:lstStyle/>
                    <a:p>
                      <a:pPr marL="0" indent="0" algn="ctr" rtl="1">
                        <a:buFont typeface="+mj-lt"/>
                        <a:buNone/>
                      </a:pPr>
                      <a:r>
                        <a:rPr lang="en-US" sz="1600" b="0" dirty="0">
                          <a:solidFill>
                            <a:srgbClr val="002060"/>
                          </a:solidFill>
                        </a:rPr>
                        <a:t>Positive Upward Deflection</a:t>
                      </a:r>
                      <a:endParaRPr lang="ar-SA" sz="1600" dirty="0"/>
                    </a:p>
                  </a:txBody>
                  <a:tcPr/>
                </a:tc>
                <a:tc>
                  <a:txBody>
                    <a:bodyPr/>
                    <a:lstStyle/>
                    <a:p>
                      <a:pPr marL="0" indent="0" rtl="1">
                        <a:buFont typeface="+mj-lt"/>
                        <a:buNone/>
                      </a:pPr>
                      <a:r>
                        <a:rPr lang="en-US" sz="1600" b="0" dirty="0"/>
                        <a:t>- The </a:t>
                      </a:r>
                      <a:r>
                        <a:rPr lang="en-US" sz="1600" b="0" u="sng" dirty="0"/>
                        <a:t>impulse</a:t>
                      </a:r>
                      <a:r>
                        <a:rPr lang="en-US" sz="1600" b="0" dirty="0"/>
                        <a:t> originates at </a:t>
                      </a:r>
                      <a:r>
                        <a:rPr lang="en-US" sz="1600" b="0" dirty="0">
                          <a:solidFill>
                            <a:srgbClr val="C00000"/>
                          </a:solidFill>
                        </a:rPr>
                        <a:t>SA node</a:t>
                      </a:r>
                      <a:r>
                        <a:rPr lang="en-US" sz="1600" b="0" baseline="0" dirty="0">
                          <a:solidFill>
                            <a:srgbClr val="C00000"/>
                          </a:solidFill>
                        </a:rPr>
                        <a:t> .</a:t>
                      </a:r>
                      <a:endParaRPr lang="en-US" sz="1600" b="0" dirty="0"/>
                    </a:p>
                    <a:p>
                      <a:pPr marL="0" indent="0" rtl="1">
                        <a:buFont typeface="+mj-lt"/>
                        <a:buNone/>
                      </a:pPr>
                      <a:r>
                        <a:rPr lang="en-US" sz="1600" b="0" dirty="0"/>
                        <a:t>- Then spreads through the atria </a:t>
                      </a:r>
                    </a:p>
                    <a:p>
                      <a:pPr marL="0" indent="0" rtl="1">
                        <a:buFont typeface="+mj-lt"/>
                        <a:buNone/>
                      </a:pPr>
                      <a:endParaRPr lang="ar-SA" sz="1600" dirty="0"/>
                    </a:p>
                  </a:txBody>
                  <a:tcPr/>
                </a:tc>
                <a:tc>
                  <a:txBody>
                    <a:bodyPr/>
                    <a:lstStyle/>
                    <a:p>
                      <a:pPr rtl="1"/>
                      <a:endParaRPr lang="en-US" sz="1800" dirty="0"/>
                    </a:p>
                    <a:p>
                      <a:pPr rtl="1"/>
                      <a:endParaRPr lang="en-US" sz="1800" dirty="0"/>
                    </a:p>
                    <a:p>
                      <a:pPr rtl="1"/>
                      <a:r>
                        <a:rPr lang="en-US" sz="1400" b="0" dirty="0"/>
                        <a:t>Atrial Depolarization</a:t>
                      </a:r>
                      <a:endParaRPr lang="ar-SA" sz="1400" b="0" dirty="0"/>
                    </a:p>
                    <a:p>
                      <a:pPr rtl="1"/>
                      <a:r>
                        <a:rPr lang="en-US" sz="1400" b="0" dirty="0"/>
                        <a:t>(Activation)</a:t>
                      </a:r>
                    </a:p>
                    <a:p>
                      <a:pPr marL="0" marR="0" indent="0" algn="l" defTabSz="914400" rtl="1" eaLnBrk="1" fontAlgn="auto" latinLnBrk="0" hangingPunct="1">
                        <a:lnSpc>
                          <a:spcPct val="100000"/>
                        </a:lnSpc>
                        <a:spcBef>
                          <a:spcPts val="0"/>
                        </a:spcBef>
                        <a:spcAft>
                          <a:spcPts val="0"/>
                        </a:spcAft>
                        <a:buClrTx/>
                        <a:buSzTx/>
                        <a:buFontTx/>
                        <a:buNone/>
                        <a:tabLst/>
                        <a:defRPr/>
                      </a:pPr>
                      <a:r>
                        <a:rPr lang="en-US" sz="1400" dirty="0">
                          <a:solidFill>
                            <a:schemeClr val="accent2">
                              <a:lumMod val="75000"/>
                            </a:schemeClr>
                          </a:solidFill>
                        </a:rPr>
                        <a:t>Represented by </a:t>
                      </a:r>
                      <a:r>
                        <a:rPr lang="en-US" sz="1400" dirty="0"/>
                        <a:t>:    </a:t>
                      </a:r>
                      <a:r>
                        <a:rPr lang="en-US" sz="1400" dirty="0">
                          <a:solidFill>
                            <a:srgbClr val="FF0000"/>
                          </a:solidFill>
                        </a:rPr>
                        <a:t>P wave </a:t>
                      </a:r>
                      <a:endParaRPr lang="ar-SA" sz="1400" dirty="0">
                        <a:solidFill>
                          <a:srgbClr val="FF0000"/>
                        </a:solidFill>
                      </a:endParaRPr>
                    </a:p>
                    <a:p>
                      <a:pPr rtl="1"/>
                      <a:endParaRPr lang="en-US" sz="1200" dirty="0"/>
                    </a:p>
                  </a:txBody>
                  <a:tcPr/>
                </a:tc>
                <a:extLst>
                  <a:ext uri="{0D108BD9-81ED-4DB2-BD59-A6C34878D82A}">
                    <a16:rowId xmlns:a16="http://schemas.microsoft.com/office/drawing/2014/main" val="1187352441"/>
                  </a:ext>
                </a:extLst>
              </a:tr>
              <a:tr h="1681442">
                <a:tc>
                  <a:txBody>
                    <a:bodyPr/>
                    <a:lstStyle/>
                    <a:p>
                      <a:pPr rtl="1"/>
                      <a:endParaRPr lang="ar-SA" sz="1600" dirty="0"/>
                    </a:p>
                  </a:txBody>
                  <a:tcPr/>
                </a:tc>
                <a:tc>
                  <a:txBody>
                    <a:bodyPr/>
                    <a:lstStyle/>
                    <a:p>
                      <a:pPr rtl="1"/>
                      <a:endParaRPr lang="en-US" sz="1800" dirty="0">
                        <a:solidFill>
                          <a:srgbClr val="006600"/>
                        </a:solidFill>
                      </a:endParaRPr>
                    </a:p>
                    <a:p>
                      <a:pPr rtl="1"/>
                      <a:endParaRPr lang="en-US" sz="1800" dirty="0">
                        <a:solidFill>
                          <a:srgbClr val="006600"/>
                        </a:solidFill>
                      </a:endParaRPr>
                    </a:p>
                    <a:p>
                      <a:pPr algn="ctr" rtl="1"/>
                      <a:r>
                        <a:rPr lang="en-US" sz="1800" dirty="0">
                          <a:solidFill>
                            <a:srgbClr val="006600"/>
                          </a:solidFill>
                        </a:rPr>
                        <a:t>------</a:t>
                      </a:r>
                      <a:endParaRPr lang="ar-SA" sz="1800" dirty="0">
                        <a:solidFill>
                          <a:srgbClr val="006600"/>
                        </a:solidFill>
                      </a:endParaRPr>
                    </a:p>
                  </a:txBody>
                  <a:tcPr/>
                </a:tc>
                <a:tc>
                  <a:txBody>
                    <a:bodyPr/>
                    <a:lstStyle/>
                    <a:p>
                      <a:pPr marL="0" marR="0" indent="0" algn="l" defTabSz="914400" rtl="1" eaLnBrk="1" fontAlgn="auto" latinLnBrk="0" hangingPunct="1">
                        <a:lnSpc>
                          <a:spcPct val="100000"/>
                        </a:lnSpc>
                        <a:spcBef>
                          <a:spcPts val="0"/>
                        </a:spcBef>
                        <a:spcAft>
                          <a:spcPts val="0"/>
                        </a:spcAft>
                        <a:buClrTx/>
                        <a:buSzTx/>
                        <a:buFontTx/>
                        <a:buNone/>
                        <a:tabLst/>
                        <a:defRPr/>
                      </a:pPr>
                      <a:r>
                        <a:rPr lang="en-US" sz="1800" dirty="0">
                          <a:solidFill>
                            <a:srgbClr val="FF0000"/>
                          </a:solidFill>
                        </a:rPr>
                        <a:t>Q wave</a:t>
                      </a:r>
                    </a:p>
                    <a:p>
                      <a:pPr marL="0" marR="0" indent="0" algn="l" defTabSz="914400" rtl="1" eaLnBrk="1" fontAlgn="auto" latinLnBrk="0" hangingPunct="1">
                        <a:lnSpc>
                          <a:spcPct val="100000"/>
                        </a:lnSpc>
                        <a:spcBef>
                          <a:spcPts val="0"/>
                        </a:spcBef>
                        <a:spcAft>
                          <a:spcPts val="0"/>
                        </a:spcAft>
                        <a:buClrTx/>
                        <a:buSzTx/>
                        <a:buFontTx/>
                        <a:buNone/>
                        <a:tabLst/>
                        <a:defRPr/>
                      </a:pPr>
                      <a:endParaRPr lang="en-US" sz="1800" dirty="0">
                        <a:solidFill>
                          <a:schemeClr val="tx1"/>
                        </a:solidFill>
                      </a:endParaRPr>
                    </a:p>
                    <a:p>
                      <a:pPr marL="0" marR="0" indent="0" algn="l" defTabSz="914400" rtl="1" eaLnBrk="1" fontAlgn="auto" latinLnBrk="0" hangingPunct="1">
                        <a:lnSpc>
                          <a:spcPct val="100000"/>
                        </a:lnSpc>
                        <a:spcBef>
                          <a:spcPts val="0"/>
                        </a:spcBef>
                        <a:spcAft>
                          <a:spcPts val="0"/>
                        </a:spcAft>
                        <a:buClrTx/>
                        <a:buSzTx/>
                        <a:buFontTx/>
                        <a:buNone/>
                        <a:tabLst/>
                        <a:defRPr/>
                      </a:pPr>
                      <a:r>
                        <a:rPr lang="en-US" sz="1400" dirty="0">
                          <a:solidFill>
                            <a:schemeClr val="tx1"/>
                          </a:solidFill>
                        </a:rPr>
                        <a:t>(During PR</a:t>
                      </a:r>
                      <a:r>
                        <a:rPr lang="en-US" sz="1400" baseline="0" dirty="0">
                          <a:solidFill>
                            <a:schemeClr val="tx1"/>
                          </a:solidFill>
                        </a:rPr>
                        <a:t> </a:t>
                      </a:r>
                      <a:r>
                        <a:rPr lang="en-US" sz="1400" dirty="0">
                          <a:solidFill>
                            <a:schemeClr val="tx1"/>
                          </a:solidFill>
                        </a:rPr>
                        <a:t>segment)</a:t>
                      </a:r>
                      <a:endParaRPr lang="ar-SA" sz="1400" dirty="0">
                        <a:solidFill>
                          <a:schemeClr val="tx1"/>
                        </a:solidFill>
                      </a:endParaRPr>
                    </a:p>
                    <a:p>
                      <a:pPr rtl="1"/>
                      <a:endParaRPr lang="ar-SA" sz="1800" dirty="0">
                        <a:solidFill>
                          <a:srgbClr val="006600"/>
                        </a:solidFill>
                      </a:endParaRPr>
                    </a:p>
                  </a:txBody>
                  <a:tcPr/>
                </a:tc>
                <a:tc>
                  <a:txBody>
                    <a:bodyPr/>
                    <a:lstStyle/>
                    <a:p>
                      <a:pPr algn="ctr" rtl="1"/>
                      <a:r>
                        <a:rPr lang="en-US" sz="1600" dirty="0">
                          <a:solidFill>
                            <a:srgbClr val="002060"/>
                          </a:solidFill>
                        </a:rPr>
                        <a:t>Negative Downward Deflection</a:t>
                      </a:r>
                      <a:endParaRPr lang="ar-SA" sz="1600" dirty="0">
                        <a:solidFill>
                          <a:srgbClr val="002060"/>
                        </a:solidFill>
                      </a:endParaRPr>
                    </a:p>
                  </a:txBody>
                  <a:tcPr/>
                </a:tc>
                <a:tc>
                  <a:txBody>
                    <a:bodyPr/>
                    <a:lstStyle/>
                    <a:p>
                      <a:pPr marL="285750" indent="-285750" rtl="1">
                        <a:buFontTx/>
                        <a:buChar char="-"/>
                      </a:pPr>
                      <a:r>
                        <a:rPr lang="en-US" sz="1400" dirty="0"/>
                        <a:t>The </a:t>
                      </a:r>
                      <a:r>
                        <a:rPr lang="en-US" sz="1400" u="sng" dirty="0"/>
                        <a:t>impulse</a:t>
                      </a:r>
                      <a:r>
                        <a:rPr lang="en-US" sz="1400" dirty="0"/>
                        <a:t> spreads to : </a:t>
                      </a:r>
                    </a:p>
                    <a:p>
                      <a:pPr marL="0" indent="0" rtl="1">
                        <a:buFontTx/>
                        <a:buNone/>
                      </a:pPr>
                      <a:r>
                        <a:rPr lang="en-US" sz="1400" dirty="0">
                          <a:solidFill>
                            <a:schemeClr val="accent2">
                              <a:lumMod val="75000"/>
                            </a:schemeClr>
                          </a:solidFill>
                        </a:rPr>
                        <a:t>1-</a:t>
                      </a:r>
                      <a:r>
                        <a:rPr lang="en-US" sz="1400" dirty="0">
                          <a:solidFill>
                            <a:srgbClr val="C00000"/>
                          </a:solidFill>
                        </a:rPr>
                        <a:t> the AV node </a:t>
                      </a:r>
                    </a:p>
                    <a:p>
                      <a:pPr marL="0" indent="0" rtl="1">
                        <a:buFontTx/>
                        <a:buNone/>
                      </a:pPr>
                      <a:r>
                        <a:rPr lang="en-US" sz="1400" dirty="0">
                          <a:solidFill>
                            <a:schemeClr val="accent2">
                              <a:lumMod val="75000"/>
                            </a:schemeClr>
                          </a:solidFill>
                        </a:rPr>
                        <a:t>2-</a:t>
                      </a:r>
                      <a:r>
                        <a:rPr lang="en-US" sz="1400" baseline="0" dirty="0">
                          <a:solidFill>
                            <a:srgbClr val="C00000"/>
                          </a:solidFill>
                        </a:rPr>
                        <a:t> </a:t>
                      </a:r>
                      <a:r>
                        <a:rPr lang="en-US" sz="1400" dirty="0"/>
                        <a:t>common bundle of His</a:t>
                      </a:r>
                    </a:p>
                    <a:p>
                      <a:pPr marL="0" indent="0" rtl="1">
                        <a:buFontTx/>
                        <a:buNone/>
                      </a:pPr>
                      <a:r>
                        <a:rPr lang="en-US" sz="1400" dirty="0">
                          <a:solidFill>
                            <a:schemeClr val="accent2">
                              <a:lumMod val="75000"/>
                            </a:schemeClr>
                          </a:solidFill>
                        </a:rPr>
                        <a:t>3-</a:t>
                      </a:r>
                      <a:r>
                        <a:rPr lang="en-US" sz="1400" baseline="0" dirty="0"/>
                        <a:t> </a:t>
                      </a:r>
                      <a:r>
                        <a:rPr lang="en-US" sz="1400" dirty="0"/>
                        <a:t>R &amp; L bundle. </a:t>
                      </a:r>
                    </a:p>
                    <a:p>
                      <a:pPr marL="0" marR="0" indent="0" algn="l" defTabSz="914400" rtl="1" eaLnBrk="1" fontAlgn="auto" latinLnBrk="0" hangingPunct="1">
                        <a:lnSpc>
                          <a:spcPct val="100000"/>
                        </a:lnSpc>
                        <a:spcBef>
                          <a:spcPts val="0"/>
                        </a:spcBef>
                        <a:spcAft>
                          <a:spcPts val="0"/>
                        </a:spcAft>
                        <a:buClrTx/>
                        <a:buSzTx/>
                        <a:buFontTx/>
                        <a:buNone/>
                        <a:tabLst/>
                        <a:defRPr/>
                      </a:pPr>
                      <a:r>
                        <a:rPr lang="en-US" sz="1400" dirty="0"/>
                        <a:t>- </a:t>
                      </a:r>
                      <a:r>
                        <a:rPr lang="en-US" sz="1400" u="none" dirty="0"/>
                        <a:t>branches then enters the IV septum</a:t>
                      </a:r>
                    </a:p>
                  </a:txBody>
                  <a:tcPr/>
                </a:tc>
                <a:tc>
                  <a:txBody>
                    <a:bodyPr/>
                    <a:lstStyle/>
                    <a:p>
                      <a:pPr rtl="1"/>
                      <a:r>
                        <a:rPr lang="en-US" sz="1400" b="0" baseline="0" dirty="0"/>
                        <a:t> </a:t>
                      </a:r>
                    </a:p>
                    <a:p>
                      <a:pPr rtl="1"/>
                      <a:endParaRPr lang="en-US" sz="1400" b="0" baseline="0" dirty="0"/>
                    </a:p>
                    <a:p>
                      <a:pPr rtl="1"/>
                      <a:endParaRPr lang="en-US" sz="1400" b="0" baseline="0" dirty="0"/>
                    </a:p>
                    <a:p>
                      <a:pPr marL="0" marR="0" lvl="0" indent="0" algn="l" defTabSz="914400" rtl="1" eaLnBrk="1" fontAlgn="auto" latinLnBrk="0" hangingPunct="1">
                        <a:lnSpc>
                          <a:spcPct val="100000"/>
                        </a:lnSpc>
                        <a:spcBef>
                          <a:spcPts val="0"/>
                        </a:spcBef>
                        <a:spcAft>
                          <a:spcPts val="0"/>
                        </a:spcAft>
                        <a:buClrTx/>
                        <a:buSzTx/>
                        <a:buFontTx/>
                        <a:buNone/>
                        <a:tabLst/>
                        <a:defRPr/>
                      </a:pPr>
                      <a:r>
                        <a:rPr lang="en-US" sz="1400" b="0" dirty="0"/>
                        <a:t>Septal</a:t>
                      </a:r>
                      <a:r>
                        <a:rPr lang="en-US" sz="1400" b="0" baseline="0" dirty="0"/>
                        <a:t> Activation</a:t>
                      </a:r>
                    </a:p>
                    <a:p>
                      <a:pPr algn="ctr" rtl="0"/>
                      <a:r>
                        <a:rPr lang="en-US" sz="1400" b="0" dirty="0"/>
                        <a:t>(Depolarization)</a:t>
                      </a:r>
                      <a:endParaRPr lang="ar-SA" sz="1400" b="0" dirty="0"/>
                    </a:p>
                  </a:txBody>
                  <a:tcPr/>
                </a:tc>
                <a:extLst>
                  <a:ext uri="{0D108BD9-81ED-4DB2-BD59-A6C34878D82A}">
                    <a16:rowId xmlns:a16="http://schemas.microsoft.com/office/drawing/2014/main" val="204003527"/>
                  </a:ext>
                </a:extLst>
              </a:tr>
            </a:tbl>
          </a:graphicData>
        </a:graphic>
      </p:graphicFrame>
      <p:pic>
        <p:nvPicPr>
          <p:cNvPr id="6" name="صورة 6"/>
          <p:cNvPicPr>
            <a:picLocks noChangeAspect="1"/>
          </p:cNvPicPr>
          <p:nvPr/>
        </p:nvPicPr>
        <p:blipFill>
          <a:blip r:embed="rId2"/>
          <a:stretch>
            <a:fillRect/>
          </a:stretch>
        </p:blipFill>
        <p:spPr>
          <a:xfrm>
            <a:off x="6660232" y="1785549"/>
            <a:ext cx="2044799" cy="1309753"/>
          </a:xfrm>
          <a:prstGeom prst="rect">
            <a:avLst/>
          </a:prstGeom>
        </p:spPr>
      </p:pic>
      <p:pic>
        <p:nvPicPr>
          <p:cNvPr id="7" name="صورة 7"/>
          <p:cNvPicPr>
            <a:picLocks noChangeAspect="1"/>
          </p:cNvPicPr>
          <p:nvPr/>
        </p:nvPicPr>
        <p:blipFill>
          <a:blip r:embed="rId3"/>
          <a:stretch>
            <a:fillRect/>
          </a:stretch>
        </p:blipFill>
        <p:spPr>
          <a:xfrm>
            <a:off x="6660232" y="3136321"/>
            <a:ext cx="2026568" cy="1183117"/>
          </a:xfrm>
          <a:prstGeom prst="rect">
            <a:avLst/>
          </a:prstGeom>
        </p:spPr>
      </p:pic>
      <p:pic>
        <p:nvPicPr>
          <p:cNvPr id="8" name="صورة 8"/>
          <p:cNvPicPr>
            <a:picLocks noChangeAspect="1"/>
          </p:cNvPicPr>
          <p:nvPr/>
        </p:nvPicPr>
        <p:blipFill>
          <a:blip r:embed="rId4"/>
          <a:stretch>
            <a:fillRect/>
          </a:stretch>
        </p:blipFill>
        <p:spPr>
          <a:xfrm>
            <a:off x="6660232" y="4451758"/>
            <a:ext cx="2050434" cy="1451856"/>
          </a:xfrm>
          <a:prstGeom prst="rect">
            <a:avLst/>
          </a:prstGeom>
        </p:spPr>
      </p:pic>
      <p:sp>
        <p:nvSpPr>
          <p:cNvPr id="9" name="TextBox 8"/>
          <p:cNvSpPr txBox="1"/>
          <p:nvPr/>
        </p:nvSpPr>
        <p:spPr>
          <a:xfrm>
            <a:off x="5192454" y="6525344"/>
            <a:ext cx="3600400" cy="253916"/>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US" sz="1050" b="1" dirty="0">
                <a:solidFill>
                  <a:schemeClr val="bg1">
                    <a:lumMod val="65000"/>
                  </a:schemeClr>
                </a:solidFill>
              </a:rPr>
              <a:t>We advise you to apply the definition on the images.</a:t>
            </a:r>
          </a:p>
        </p:txBody>
      </p:sp>
      <p:sp>
        <p:nvSpPr>
          <p:cNvPr id="10" name="Oval 9"/>
          <p:cNvSpPr/>
          <p:nvPr/>
        </p:nvSpPr>
        <p:spPr>
          <a:xfrm>
            <a:off x="371689" y="295841"/>
            <a:ext cx="698375" cy="53936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661870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عنوان 1"/>
          <p:cNvSpPr>
            <a:spLocks noGrp="1"/>
          </p:cNvSpPr>
          <p:nvPr>
            <p:ph type="title"/>
          </p:nvPr>
        </p:nvSpPr>
        <p:spPr/>
        <p:txBody>
          <a:bodyPr>
            <a:normAutofit/>
          </a:bodyPr>
          <a:lstStyle/>
          <a:p>
            <a:pPr algn="ctr"/>
            <a:r>
              <a:rPr lang="en-US" i="1" dirty="0"/>
              <a:t>Interpretation of the normal ECG </a:t>
            </a:r>
            <a:endParaRPr lang="ar-SA" i="1" dirty="0">
              <a:solidFill>
                <a:srgbClr val="FF0000"/>
              </a:solidFill>
            </a:endParaRPr>
          </a:p>
        </p:txBody>
      </p:sp>
      <p:graphicFrame>
        <p:nvGraphicFramePr>
          <p:cNvPr id="5" name="جدول 5"/>
          <p:cNvGraphicFramePr>
            <a:graphicFrameLocks noGrp="1"/>
          </p:cNvGraphicFramePr>
          <p:nvPr>
            <p:extLst>
              <p:ext uri="{D42A27DB-BD31-4B8C-83A1-F6EECF244321}">
                <p14:modId xmlns:p14="http://schemas.microsoft.com/office/powerpoint/2010/main" val="1180224329"/>
              </p:ext>
            </p:extLst>
          </p:nvPr>
        </p:nvGraphicFramePr>
        <p:xfrm>
          <a:off x="293552" y="1155522"/>
          <a:ext cx="8465551" cy="5134366"/>
        </p:xfrm>
        <a:graphic>
          <a:graphicData uri="http://schemas.openxmlformats.org/drawingml/2006/table">
            <a:tbl>
              <a:tblPr rtl="1" firstRow="1" bandRow="1">
                <a:tableStyleId>{69CF1AB2-1976-4502-BF36-3FF5EA218861}</a:tableStyleId>
              </a:tblPr>
              <a:tblGrid>
                <a:gridCol w="2546815">
                  <a:extLst>
                    <a:ext uri="{9D8B030D-6E8A-4147-A177-3AD203B41FA5}">
                      <a16:colId xmlns:a16="http://schemas.microsoft.com/office/drawing/2014/main" val="2595015584"/>
                    </a:ext>
                  </a:extLst>
                </a:gridCol>
                <a:gridCol w="1133510">
                  <a:extLst>
                    <a:ext uri="{9D8B030D-6E8A-4147-A177-3AD203B41FA5}">
                      <a16:colId xmlns:a16="http://schemas.microsoft.com/office/drawing/2014/main" val="3093100307"/>
                    </a:ext>
                  </a:extLst>
                </a:gridCol>
                <a:gridCol w="1761148">
                  <a:extLst>
                    <a:ext uri="{9D8B030D-6E8A-4147-A177-3AD203B41FA5}">
                      <a16:colId xmlns:a16="http://schemas.microsoft.com/office/drawing/2014/main" val="20002"/>
                    </a:ext>
                  </a:extLst>
                </a:gridCol>
                <a:gridCol w="1445622">
                  <a:extLst>
                    <a:ext uri="{9D8B030D-6E8A-4147-A177-3AD203B41FA5}">
                      <a16:colId xmlns:a16="http://schemas.microsoft.com/office/drawing/2014/main" val="20003"/>
                    </a:ext>
                  </a:extLst>
                </a:gridCol>
                <a:gridCol w="1578456">
                  <a:extLst>
                    <a:ext uri="{9D8B030D-6E8A-4147-A177-3AD203B41FA5}">
                      <a16:colId xmlns:a16="http://schemas.microsoft.com/office/drawing/2014/main" val="1948080121"/>
                    </a:ext>
                  </a:extLst>
                </a:gridCol>
              </a:tblGrid>
              <a:tr h="631270">
                <a:tc>
                  <a:txBody>
                    <a:bodyPr/>
                    <a:lstStyle/>
                    <a:p>
                      <a:pPr rtl="1"/>
                      <a:endParaRPr lang="ar-SA" sz="1600" dirty="0"/>
                    </a:p>
                  </a:txBody>
                  <a:tcPr/>
                </a:tc>
                <a:tc>
                  <a:txBody>
                    <a:bodyPr/>
                    <a:lstStyle/>
                    <a:p>
                      <a:pPr marL="0" indent="0" algn="ctr" rtl="1">
                        <a:buFont typeface="+mj-lt"/>
                        <a:buNone/>
                      </a:pPr>
                      <a:r>
                        <a:rPr lang="en-US" sz="1600" dirty="0"/>
                        <a:t>Normal</a:t>
                      </a:r>
                      <a:r>
                        <a:rPr lang="en-US" sz="1600" baseline="0" dirty="0"/>
                        <a:t> range</a:t>
                      </a:r>
                      <a:endParaRPr lang="ar-SA" sz="1600" dirty="0"/>
                    </a:p>
                  </a:txBody>
                  <a:tcPr/>
                </a:tc>
                <a:tc>
                  <a:txBody>
                    <a:bodyPr/>
                    <a:lstStyle/>
                    <a:p>
                      <a:pPr marL="0" indent="0" algn="ctr" rtl="1">
                        <a:buFont typeface="+mj-lt"/>
                        <a:buNone/>
                      </a:pPr>
                      <a:r>
                        <a:rPr lang="en-US" sz="1400" dirty="0"/>
                        <a:t>Wave\ </a:t>
                      </a:r>
                      <a:r>
                        <a:rPr lang="en-US" sz="1100" dirty="0"/>
                        <a:t>segment</a:t>
                      </a:r>
                      <a:endParaRPr lang="ar-SA" sz="1200" dirty="0"/>
                    </a:p>
                  </a:txBody>
                  <a:tcPr/>
                </a:tc>
                <a:tc>
                  <a:txBody>
                    <a:bodyPr/>
                    <a:lstStyle/>
                    <a:p>
                      <a:pPr marL="0" indent="0" algn="ctr" rtl="1">
                        <a:buFont typeface="+mj-lt"/>
                        <a:buNone/>
                      </a:pPr>
                      <a:r>
                        <a:rPr lang="en-US" sz="1400" dirty="0"/>
                        <a:t>Definition</a:t>
                      </a:r>
                      <a:endParaRPr lang="ar-SA" sz="1400" dirty="0"/>
                    </a:p>
                  </a:txBody>
                  <a:tcPr/>
                </a:tc>
                <a:tc>
                  <a:txBody>
                    <a:bodyPr/>
                    <a:lstStyle/>
                    <a:p>
                      <a:pPr rtl="1"/>
                      <a:endParaRPr lang="ar-SA" sz="1600" dirty="0"/>
                    </a:p>
                  </a:txBody>
                  <a:tcPr/>
                </a:tc>
                <a:extLst>
                  <a:ext uri="{0D108BD9-81ED-4DB2-BD59-A6C34878D82A}">
                    <a16:rowId xmlns:a16="http://schemas.microsoft.com/office/drawing/2014/main" val="10000"/>
                  </a:ext>
                </a:extLst>
              </a:tr>
              <a:tr h="2491416">
                <a:tc>
                  <a:txBody>
                    <a:bodyPr/>
                    <a:lstStyle/>
                    <a:p>
                      <a:pPr rtl="1"/>
                      <a:endParaRPr lang="ar-SA" sz="1600" u="none" dirty="0"/>
                    </a:p>
                  </a:txBody>
                  <a:tcPr/>
                </a:tc>
                <a:tc>
                  <a:txBody>
                    <a:bodyPr/>
                    <a:lstStyle/>
                    <a:p>
                      <a:pPr rtl="1"/>
                      <a:r>
                        <a:rPr lang="en-US" sz="1100" b="1" u="none" dirty="0"/>
                        <a:t>QRS duration:   </a:t>
                      </a:r>
                      <a:r>
                        <a:rPr lang="en-US" sz="1600" b="0" u="none" dirty="0"/>
                        <a:t>&lt; </a:t>
                      </a:r>
                      <a:r>
                        <a:rPr lang="en-US" sz="1600" b="0" u="none" dirty="0">
                          <a:solidFill>
                            <a:srgbClr val="0070C0"/>
                          </a:solidFill>
                        </a:rPr>
                        <a:t>0.10 sec.</a:t>
                      </a:r>
                    </a:p>
                    <a:p>
                      <a:pPr marL="0" indent="0" rtl="1">
                        <a:buFont typeface="+mj-lt"/>
                        <a:buNone/>
                      </a:pPr>
                      <a:endParaRPr lang="ar-SA" sz="1600" u="none" dirty="0"/>
                    </a:p>
                  </a:txBody>
                  <a:tcPr/>
                </a:tc>
                <a:tc>
                  <a:txBody>
                    <a:bodyPr/>
                    <a:lstStyle/>
                    <a:p>
                      <a:pPr marL="0" marR="0" indent="0" algn="l" defTabSz="914400" rtl="1" eaLnBrk="1" fontAlgn="auto" latinLnBrk="0" hangingPunct="1">
                        <a:lnSpc>
                          <a:spcPct val="100000"/>
                        </a:lnSpc>
                        <a:spcBef>
                          <a:spcPts val="0"/>
                        </a:spcBef>
                        <a:spcAft>
                          <a:spcPts val="0"/>
                        </a:spcAft>
                        <a:buClrTx/>
                        <a:buSzTx/>
                        <a:buFontTx/>
                        <a:buNone/>
                        <a:tabLst/>
                        <a:defRPr/>
                      </a:pPr>
                      <a:r>
                        <a:rPr lang="en-US" sz="1100" dirty="0">
                          <a:solidFill>
                            <a:srgbClr val="002060"/>
                          </a:solidFill>
                        </a:rPr>
                        <a:t>-</a:t>
                      </a:r>
                      <a:r>
                        <a:rPr lang="en-US" sz="1100" b="0" dirty="0">
                          <a:solidFill>
                            <a:srgbClr val="FF0000"/>
                          </a:solidFill>
                        </a:rPr>
                        <a:t>Q wave</a:t>
                      </a:r>
                      <a:r>
                        <a:rPr lang="en-US" sz="1100" b="0" baseline="0" dirty="0">
                          <a:solidFill>
                            <a:schemeClr val="dk1"/>
                          </a:solidFill>
                        </a:rPr>
                        <a:t> :</a:t>
                      </a:r>
                      <a:r>
                        <a:rPr lang="en-US" sz="1100" dirty="0">
                          <a:solidFill>
                            <a:srgbClr val="002060"/>
                          </a:solidFill>
                        </a:rPr>
                        <a:t> </a:t>
                      </a:r>
                      <a:r>
                        <a:rPr lang="en-US" sz="1100" b="0" dirty="0">
                          <a:solidFill>
                            <a:srgbClr val="002060"/>
                          </a:solidFill>
                        </a:rPr>
                        <a:t>The initial negative deflection.</a:t>
                      </a:r>
                    </a:p>
                    <a:p>
                      <a:pPr marL="0" marR="0" indent="0" algn="l" defTabSz="914400" rtl="1" eaLnBrk="1" fontAlgn="auto" latinLnBrk="0" hangingPunct="1">
                        <a:lnSpc>
                          <a:spcPct val="100000"/>
                        </a:lnSpc>
                        <a:spcBef>
                          <a:spcPts val="0"/>
                        </a:spcBef>
                        <a:spcAft>
                          <a:spcPts val="0"/>
                        </a:spcAft>
                        <a:buClrTx/>
                        <a:buSzTx/>
                        <a:buFontTx/>
                        <a:buNone/>
                        <a:tabLst/>
                        <a:defRPr/>
                      </a:pPr>
                      <a:r>
                        <a:rPr lang="en-US" sz="1100" b="0" dirty="0">
                          <a:solidFill>
                            <a:srgbClr val="002060"/>
                          </a:solidFill>
                        </a:rPr>
                        <a:t>- </a:t>
                      </a:r>
                      <a:r>
                        <a:rPr lang="en-US" sz="1100" b="0" dirty="0">
                          <a:solidFill>
                            <a:srgbClr val="FF0000"/>
                          </a:solidFill>
                        </a:rPr>
                        <a:t>R wave</a:t>
                      </a:r>
                      <a:r>
                        <a:rPr lang="en-US" sz="1100" b="0" baseline="0" dirty="0">
                          <a:solidFill>
                            <a:srgbClr val="FF0000"/>
                          </a:solidFill>
                        </a:rPr>
                        <a:t> : </a:t>
                      </a:r>
                      <a:r>
                        <a:rPr lang="en-US" sz="1100" b="0" dirty="0">
                          <a:solidFill>
                            <a:srgbClr val="002060"/>
                          </a:solidFill>
                        </a:rPr>
                        <a:t>The first positive deflection . </a:t>
                      </a:r>
                    </a:p>
                    <a:p>
                      <a:pPr marL="0" marR="0" indent="0" algn="l" defTabSz="914400" rtl="1" eaLnBrk="1" fontAlgn="auto" latinLnBrk="0" hangingPunct="1">
                        <a:lnSpc>
                          <a:spcPct val="100000"/>
                        </a:lnSpc>
                        <a:spcBef>
                          <a:spcPts val="0"/>
                        </a:spcBef>
                        <a:spcAft>
                          <a:spcPts val="0"/>
                        </a:spcAft>
                        <a:buClrTx/>
                        <a:buSzTx/>
                        <a:buFontTx/>
                        <a:buNone/>
                        <a:tabLst/>
                        <a:defRPr/>
                      </a:pPr>
                      <a:r>
                        <a:rPr lang="en-US" sz="1100" b="0" dirty="0">
                          <a:solidFill>
                            <a:srgbClr val="002060"/>
                          </a:solidFill>
                        </a:rPr>
                        <a:t>-</a:t>
                      </a:r>
                      <a:r>
                        <a:rPr lang="en-US" sz="1100" b="0" dirty="0">
                          <a:solidFill>
                            <a:srgbClr val="FF0000"/>
                          </a:solidFill>
                        </a:rPr>
                        <a:t>S wave</a:t>
                      </a:r>
                      <a:r>
                        <a:rPr lang="en-US" sz="1100" b="0" baseline="0" dirty="0">
                          <a:solidFill>
                            <a:srgbClr val="FF0000"/>
                          </a:solidFill>
                        </a:rPr>
                        <a:t> :</a:t>
                      </a:r>
                      <a:r>
                        <a:rPr lang="en-US" sz="1100" b="0" dirty="0">
                          <a:solidFill>
                            <a:srgbClr val="002060"/>
                          </a:solidFill>
                        </a:rPr>
                        <a:t>The negative deflection after R wave. </a:t>
                      </a:r>
                    </a:p>
                    <a:p>
                      <a:pPr rtl="1"/>
                      <a:endParaRPr lang="en-US" sz="1100" b="0" dirty="0">
                        <a:solidFill>
                          <a:srgbClr val="FF0000"/>
                        </a:solidFill>
                      </a:endParaRPr>
                    </a:p>
                    <a:p>
                      <a:pPr rtl="1"/>
                      <a:r>
                        <a:rPr lang="en-US" sz="1100" b="0" dirty="0">
                          <a:solidFill>
                            <a:srgbClr val="FF0000"/>
                          </a:solidFill>
                        </a:rPr>
                        <a:t>So</a:t>
                      </a:r>
                      <a:r>
                        <a:rPr lang="en-US" sz="1100" b="0" baseline="0" dirty="0">
                          <a:solidFill>
                            <a:srgbClr val="FF0000"/>
                          </a:solidFill>
                        </a:rPr>
                        <a:t> : </a:t>
                      </a:r>
                    </a:p>
                    <a:p>
                      <a:pPr rtl="1"/>
                      <a:r>
                        <a:rPr lang="en-US" sz="1200" b="0" baseline="0" dirty="0">
                          <a:solidFill>
                            <a:srgbClr val="FF0000"/>
                          </a:solidFill>
                        </a:rPr>
                        <a:t>QRS complex represent : </a:t>
                      </a:r>
                      <a:r>
                        <a:rPr lang="en-US" sz="1100" b="0" u="sng" baseline="0" dirty="0">
                          <a:solidFill>
                            <a:schemeClr val="tx1"/>
                          </a:solidFill>
                        </a:rPr>
                        <a:t>Ventricular Depolarization</a:t>
                      </a:r>
                      <a:endParaRPr lang="ar-SA" sz="1100" u="sng" dirty="0">
                        <a:solidFill>
                          <a:schemeClr val="tx1"/>
                        </a:solidFill>
                      </a:endParaRPr>
                    </a:p>
                  </a:txBody>
                  <a:tcPr/>
                </a:tc>
                <a:tc>
                  <a:txBody>
                    <a:bodyPr/>
                    <a:lstStyle/>
                    <a:p>
                      <a:pPr rtl="1"/>
                      <a:r>
                        <a:rPr lang="en-US" sz="1600" dirty="0"/>
                        <a:t>The wave of depolarization spreads in the  Purkinje fibers to all parts of the ventricles.</a:t>
                      </a:r>
                    </a:p>
                    <a:p>
                      <a:pPr marL="0" indent="0" rtl="1">
                        <a:buFont typeface="+mj-lt"/>
                        <a:buNone/>
                      </a:pPr>
                      <a:endParaRPr lang="ar-SA" sz="1600" dirty="0"/>
                    </a:p>
                  </a:txBody>
                  <a:tcPr/>
                </a:tc>
                <a:tc>
                  <a:txBody>
                    <a:bodyPr/>
                    <a:lstStyle/>
                    <a:p>
                      <a:pPr rtl="1"/>
                      <a:endParaRPr lang="en-US" sz="1800" b="1" dirty="0"/>
                    </a:p>
                    <a:p>
                      <a:pPr rtl="1"/>
                      <a:endParaRPr lang="en-US" sz="1800" b="1" dirty="0"/>
                    </a:p>
                    <a:p>
                      <a:pPr algn="l"/>
                      <a:r>
                        <a:rPr lang="en-US" sz="1400" b="1" dirty="0"/>
                        <a:t>Ventricular Depolarization</a:t>
                      </a:r>
                      <a:endParaRPr lang="ar-SA" sz="1400" b="1" dirty="0"/>
                    </a:p>
                    <a:p>
                      <a:pPr rtl="1"/>
                      <a:r>
                        <a:rPr lang="en-US" sz="1400" b="1" dirty="0">
                          <a:solidFill>
                            <a:schemeClr val="accent2">
                              <a:lumMod val="75000"/>
                            </a:schemeClr>
                          </a:solidFill>
                        </a:rPr>
                        <a:t>Represented by </a:t>
                      </a:r>
                      <a:r>
                        <a:rPr lang="en-US" sz="1400" b="1" dirty="0"/>
                        <a:t>:   </a:t>
                      </a:r>
                      <a:r>
                        <a:rPr lang="en-US" sz="1400" b="1" dirty="0">
                          <a:solidFill>
                            <a:srgbClr val="FF0000"/>
                          </a:solidFill>
                        </a:rPr>
                        <a:t>QRS complex</a:t>
                      </a:r>
                      <a:endParaRPr lang="ar-SA" sz="1400" b="1" dirty="0">
                        <a:solidFill>
                          <a:srgbClr val="FF0000"/>
                        </a:solidFill>
                      </a:endParaRPr>
                    </a:p>
                  </a:txBody>
                  <a:tcPr/>
                </a:tc>
                <a:extLst>
                  <a:ext uri="{0D108BD9-81ED-4DB2-BD59-A6C34878D82A}">
                    <a16:rowId xmlns:a16="http://schemas.microsoft.com/office/drawing/2014/main" val="1187352441"/>
                  </a:ext>
                </a:extLst>
              </a:tr>
              <a:tr h="1832857">
                <a:tc>
                  <a:txBody>
                    <a:bodyPr/>
                    <a:lstStyle/>
                    <a:p>
                      <a:pPr rtl="1"/>
                      <a:endParaRPr lang="ar-SA" sz="1600" dirty="0"/>
                    </a:p>
                  </a:txBody>
                  <a:tcPr/>
                </a:tc>
                <a:tc>
                  <a:txBody>
                    <a:bodyPr/>
                    <a:lstStyle/>
                    <a:p>
                      <a:pPr rtl="1"/>
                      <a:r>
                        <a:rPr lang="en-US" sz="1400" b="0" u="none" dirty="0"/>
                        <a:t> (ventricular dep and rep) </a:t>
                      </a:r>
                      <a:r>
                        <a:rPr lang="en-US" sz="1400" b="0" dirty="0">
                          <a:solidFill>
                            <a:srgbClr val="0070C0"/>
                          </a:solidFill>
                        </a:rPr>
                        <a:t>&lt; 0.43 sec</a:t>
                      </a:r>
                      <a:r>
                        <a:rPr lang="en-US" sz="1400" b="0" dirty="0"/>
                        <a:t>.</a:t>
                      </a:r>
                    </a:p>
                    <a:p>
                      <a:pPr rtl="1"/>
                      <a:endParaRPr lang="en-US" sz="1400" b="0" dirty="0"/>
                    </a:p>
                    <a:p>
                      <a:pPr rtl="1"/>
                      <a:r>
                        <a:rPr lang="en-US" sz="1400" b="0" u="none" dirty="0"/>
                        <a:t>ST interval: QT-QRS     </a:t>
                      </a:r>
                      <a:r>
                        <a:rPr lang="en-US" sz="1400" b="0" dirty="0"/>
                        <a:t>= </a:t>
                      </a:r>
                      <a:r>
                        <a:rPr lang="en-US" sz="1400" b="0" dirty="0">
                          <a:solidFill>
                            <a:srgbClr val="0070C0"/>
                          </a:solidFill>
                        </a:rPr>
                        <a:t>0.32 sec</a:t>
                      </a:r>
                      <a:r>
                        <a:rPr lang="en-US" sz="1400" b="1" dirty="0">
                          <a:solidFill>
                            <a:srgbClr val="0070C0"/>
                          </a:solidFill>
                        </a:rPr>
                        <a:t>.</a:t>
                      </a:r>
                    </a:p>
                  </a:txBody>
                  <a:tcPr/>
                </a:tc>
                <a:tc>
                  <a:txBody>
                    <a:bodyPr/>
                    <a:lstStyle/>
                    <a:p>
                      <a:pPr rtl="1"/>
                      <a:r>
                        <a:rPr lang="en-US" sz="1200" b="1" dirty="0">
                          <a:solidFill>
                            <a:srgbClr val="993300"/>
                          </a:solidFill>
                        </a:rPr>
                        <a:t> </a:t>
                      </a:r>
                    </a:p>
                    <a:p>
                      <a:pPr rtl="1"/>
                      <a:r>
                        <a:rPr lang="en-US" sz="1200" b="1" dirty="0">
                          <a:solidFill>
                            <a:srgbClr val="FF0000"/>
                          </a:solidFill>
                        </a:rPr>
                        <a:t>ST segment: </a:t>
                      </a:r>
                      <a:r>
                        <a:rPr lang="en-US" sz="1200" b="0" dirty="0"/>
                        <a:t>period between the </a:t>
                      </a:r>
                    </a:p>
                    <a:p>
                      <a:pPr rtl="1"/>
                      <a:r>
                        <a:rPr lang="en-US" sz="1200" b="0" u="none" dirty="0"/>
                        <a:t>end of QRS and  the start of T wave</a:t>
                      </a:r>
                      <a:r>
                        <a:rPr lang="en-US" sz="1200" b="0" dirty="0"/>
                        <a:t>.</a:t>
                      </a:r>
                    </a:p>
                    <a:p>
                      <a:pPr rtl="1"/>
                      <a:endParaRPr lang="en-US" sz="1200" b="0" dirty="0"/>
                    </a:p>
                    <a:p>
                      <a:pPr rtl="1"/>
                      <a:r>
                        <a:rPr lang="en-US" sz="1200" b="1" dirty="0">
                          <a:solidFill>
                            <a:srgbClr val="FF0000"/>
                          </a:solidFill>
                        </a:rPr>
                        <a:t>QT interval: </a:t>
                      </a:r>
                      <a:r>
                        <a:rPr lang="en-US" sz="1200" b="0" dirty="0"/>
                        <a:t>from beginning of Q wave to end of  T wave </a:t>
                      </a:r>
                      <a:endParaRPr lang="en-US" sz="1800" dirty="0">
                        <a:solidFill>
                          <a:srgbClr val="006600"/>
                        </a:solidFill>
                      </a:endParaRPr>
                    </a:p>
                    <a:p>
                      <a:pPr rtl="1"/>
                      <a:endParaRPr lang="en-US" sz="1800" dirty="0">
                        <a:solidFill>
                          <a:srgbClr val="006600"/>
                        </a:solidFill>
                      </a:endParaRPr>
                    </a:p>
                  </a:txBody>
                  <a:tcPr/>
                </a:tc>
                <a:tc>
                  <a:txBody>
                    <a:bodyPr/>
                    <a:lstStyle/>
                    <a:p>
                      <a:pPr rtl="1"/>
                      <a:r>
                        <a:rPr lang="en-US" sz="1600" b="0" dirty="0"/>
                        <a:t>represented by  </a:t>
                      </a:r>
                      <a:r>
                        <a:rPr lang="en-US" sz="1600" b="0" u="none" dirty="0">
                          <a:solidFill>
                            <a:srgbClr val="002060"/>
                          </a:solidFill>
                        </a:rPr>
                        <a:t>ST segment </a:t>
                      </a:r>
                      <a:r>
                        <a:rPr lang="en-US" sz="1600" b="0" dirty="0"/>
                        <a:t>and </a:t>
                      </a:r>
                      <a:r>
                        <a:rPr lang="en-US" sz="1600" b="0" dirty="0">
                          <a:solidFill>
                            <a:srgbClr val="002060"/>
                          </a:solidFill>
                        </a:rPr>
                        <a:t>T wave.</a:t>
                      </a:r>
                      <a:endParaRPr lang="en-US" sz="1400" b="0" dirty="0"/>
                    </a:p>
                  </a:txBody>
                  <a:tcPr/>
                </a:tc>
                <a:tc>
                  <a:txBody>
                    <a:bodyPr/>
                    <a:lstStyle/>
                    <a:p>
                      <a:pPr algn="ctr"/>
                      <a:endParaRPr lang="en-US" sz="1400" b="1" dirty="0"/>
                    </a:p>
                    <a:p>
                      <a:pPr algn="ctr"/>
                      <a:endParaRPr lang="en-US" sz="1400" b="1" dirty="0"/>
                    </a:p>
                    <a:p>
                      <a:pPr algn="ctr"/>
                      <a:endParaRPr lang="en-US" sz="1400" b="1" dirty="0"/>
                    </a:p>
                    <a:p>
                      <a:pPr algn="ctr"/>
                      <a:r>
                        <a:rPr lang="en-US" sz="1400" b="1" dirty="0"/>
                        <a:t>Ventricular Repolarization</a:t>
                      </a:r>
                    </a:p>
                    <a:p>
                      <a:pPr marL="0" marR="0" indent="0" algn="ctr" defTabSz="914400" rtl="0" eaLnBrk="1" fontAlgn="auto" latinLnBrk="0" hangingPunct="1">
                        <a:lnSpc>
                          <a:spcPct val="100000"/>
                        </a:lnSpc>
                        <a:spcBef>
                          <a:spcPts val="0"/>
                        </a:spcBef>
                        <a:spcAft>
                          <a:spcPts val="0"/>
                        </a:spcAft>
                        <a:buClrTx/>
                        <a:buSzTx/>
                        <a:buFontTx/>
                        <a:buNone/>
                        <a:tabLst/>
                        <a:defRPr/>
                      </a:pPr>
                      <a:r>
                        <a:rPr lang="en-US" sz="1400" b="1" dirty="0">
                          <a:solidFill>
                            <a:schemeClr val="accent2">
                              <a:lumMod val="75000"/>
                            </a:schemeClr>
                          </a:solidFill>
                        </a:rPr>
                        <a:t>Represented by </a:t>
                      </a:r>
                      <a:r>
                        <a:rPr lang="en-US" sz="1400" b="1" dirty="0"/>
                        <a:t>:</a:t>
                      </a:r>
                      <a:r>
                        <a:rPr lang="en-US" sz="1400" b="1" dirty="0">
                          <a:solidFill>
                            <a:srgbClr val="FF0000"/>
                          </a:solidFill>
                        </a:rPr>
                        <a:t>T-</a:t>
                      </a:r>
                      <a:r>
                        <a:rPr lang="en-US" sz="1400" b="1" baseline="0" dirty="0">
                          <a:solidFill>
                            <a:srgbClr val="FF0000"/>
                          </a:solidFill>
                        </a:rPr>
                        <a:t> wave</a:t>
                      </a:r>
                      <a:endParaRPr lang="ar-SA" sz="1600" b="1" dirty="0">
                        <a:solidFill>
                          <a:srgbClr val="FF0000"/>
                        </a:solidFill>
                      </a:endParaRPr>
                    </a:p>
                  </a:txBody>
                  <a:tcPr/>
                </a:tc>
                <a:extLst>
                  <a:ext uri="{0D108BD9-81ED-4DB2-BD59-A6C34878D82A}">
                    <a16:rowId xmlns:a16="http://schemas.microsoft.com/office/drawing/2014/main" val="204003527"/>
                  </a:ext>
                </a:extLst>
              </a:tr>
            </a:tbl>
          </a:graphicData>
        </a:graphic>
      </p:graphicFrame>
      <p:pic>
        <p:nvPicPr>
          <p:cNvPr id="12" name="صورة 8"/>
          <p:cNvPicPr>
            <a:picLocks noChangeAspect="1"/>
          </p:cNvPicPr>
          <p:nvPr/>
        </p:nvPicPr>
        <p:blipFill>
          <a:blip r:embed="rId2"/>
          <a:stretch>
            <a:fillRect/>
          </a:stretch>
        </p:blipFill>
        <p:spPr>
          <a:xfrm>
            <a:off x="6250442" y="1340768"/>
            <a:ext cx="2436358" cy="8396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صورة 9"/>
          <p:cNvPicPr>
            <a:picLocks noChangeAspect="1"/>
          </p:cNvPicPr>
          <p:nvPr/>
        </p:nvPicPr>
        <p:blipFill>
          <a:blip r:embed="rId3"/>
          <a:stretch>
            <a:fillRect/>
          </a:stretch>
        </p:blipFill>
        <p:spPr>
          <a:xfrm>
            <a:off x="6268100" y="2294872"/>
            <a:ext cx="2418700" cy="87362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صورة 10"/>
          <p:cNvPicPr>
            <a:picLocks noChangeAspect="1"/>
          </p:cNvPicPr>
          <p:nvPr/>
        </p:nvPicPr>
        <p:blipFill>
          <a:blip r:embed="rId4"/>
          <a:stretch>
            <a:fillRect/>
          </a:stretch>
        </p:blipFill>
        <p:spPr>
          <a:xfrm>
            <a:off x="6269549" y="3285543"/>
            <a:ext cx="2398144" cy="8129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صورة 6"/>
          <p:cNvPicPr>
            <a:picLocks noChangeAspect="1"/>
          </p:cNvPicPr>
          <p:nvPr/>
        </p:nvPicPr>
        <p:blipFill>
          <a:blip r:embed="rId5"/>
          <a:stretch>
            <a:fillRect/>
          </a:stretch>
        </p:blipFill>
        <p:spPr>
          <a:xfrm>
            <a:off x="6250442" y="4221088"/>
            <a:ext cx="2457119" cy="99053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 name="صورة 7"/>
          <p:cNvPicPr>
            <a:picLocks noChangeAspect="1"/>
          </p:cNvPicPr>
          <p:nvPr/>
        </p:nvPicPr>
        <p:blipFill>
          <a:blip r:embed="rId6"/>
          <a:stretch>
            <a:fillRect/>
          </a:stretch>
        </p:blipFill>
        <p:spPr>
          <a:xfrm>
            <a:off x="6288861" y="5301208"/>
            <a:ext cx="2397939" cy="9417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TextBox 8"/>
          <p:cNvSpPr txBox="1"/>
          <p:nvPr/>
        </p:nvSpPr>
        <p:spPr>
          <a:xfrm>
            <a:off x="5148064" y="6415444"/>
            <a:ext cx="3600400" cy="253916"/>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US" sz="1050" b="1" dirty="0">
                <a:solidFill>
                  <a:schemeClr val="bg1">
                    <a:lumMod val="65000"/>
                  </a:schemeClr>
                </a:solidFill>
              </a:rPr>
              <a:t>We advise you to apply the definition on the images.</a:t>
            </a:r>
          </a:p>
        </p:txBody>
      </p:sp>
      <p:sp>
        <p:nvSpPr>
          <p:cNvPr id="10" name="Oval 9"/>
          <p:cNvSpPr/>
          <p:nvPr/>
        </p:nvSpPr>
        <p:spPr>
          <a:xfrm>
            <a:off x="371689" y="295841"/>
            <a:ext cx="698375" cy="53936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163501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568" y="-387424"/>
            <a:ext cx="8229600" cy="990600"/>
          </a:xfrm>
        </p:spPr>
        <p:txBody>
          <a:bodyPr/>
          <a:lstStyle/>
          <a:p>
            <a:pPr algn="ctr"/>
            <a:r>
              <a:rPr lang="en-US" b="1" i="1" dirty="0"/>
              <a:t>ECG intervals</a:t>
            </a:r>
          </a:p>
        </p:txBody>
      </p:sp>
      <p:graphicFrame>
        <p:nvGraphicFramePr>
          <p:cNvPr id="4" name="Table 3"/>
          <p:cNvGraphicFramePr>
            <a:graphicFrameLocks noGrp="1"/>
          </p:cNvGraphicFramePr>
          <p:nvPr>
            <p:extLst>
              <p:ext uri="{D42A27DB-BD31-4B8C-83A1-F6EECF244321}">
                <p14:modId xmlns:p14="http://schemas.microsoft.com/office/powerpoint/2010/main" val="902729298"/>
              </p:ext>
            </p:extLst>
          </p:nvPr>
        </p:nvGraphicFramePr>
        <p:xfrm>
          <a:off x="251520" y="620688"/>
          <a:ext cx="8784976" cy="4912742"/>
        </p:xfrm>
        <a:graphic>
          <a:graphicData uri="http://schemas.openxmlformats.org/drawingml/2006/table">
            <a:tbl>
              <a:tblPr firstRow="1" bandRow="1">
                <a:tableStyleId>{2D5ABB26-0587-4C30-8999-92F81FD0307C}</a:tableStyleId>
              </a:tblPr>
              <a:tblGrid>
                <a:gridCol w="1872208">
                  <a:extLst>
                    <a:ext uri="{9D8B030D-6E8A-4147-A177-3AD203B41FA5}">
                      <a16:colId xmlns:a16="http://schemas.microsoft.com/office/drawing/2014/main" val="20000"/>
                    </a:ext>
                  </a:extLst>
                </a:gridCol>
                <a:gridCol w="886912">
                  <a:extLst>
                    <a:ext uri="{9D8B030D-6E8A-4147-A177-3AD203B41FA5}">
                      <a16:colId xmlns:a16="http://schemas.microsoft.com/office/drawing/2014/main" val="20001"/>
                    </a:ext>
                  </a:extLst>
                </a:gridCol>
                <a:gridCol w="1129312">
                  <a:extLst>
                    <a:ext uri="{9D8B030D-6E8A-4147-A177-3AD203B41FA5}">
                      <a16:colId xmlns:a16="http://schemas.microsoft.com/office/drawing/2014/main" val="20002"/>
                    </a:ext>
                  </a:extLst>
                </a:gridCol>
                <a:gridCol w="2664296">
                  <a:extLst>
                    <a:ext uri="{9D8B030D-6E8A-4147-A177-3AD203B41FA5}">
                      <a16:colId xmlns:a16="http://schemas.microsoft.com/office/drawing/2014/main" val="20003"/>
                    </a:ext>
                  </a:extLst>
                </a:gridCol>
                <a:gridCol w="2232248">
                  <a:extLst>
                    <a:ext uri="{9D8B030D-6E8A-4147-A177-3AD203B41FA5}">
                      <a16:colId xmlns:a16="http://schemas.microsoft.com/office/drawing/2014/main" val="20004"/>
                    </a:ext>
                  </a:extLst>
                </a:gridCol>
              </a:tblGrid>
              <a:tr h="318052">
                <a:tc rowSpan="2">
                  <a:txBody>
                    <a:bodyPr/>
                    <a:lstStyle/>
                    <a:p>
                      <a:pPr algn="ctr"/>
                      <a:r>
                        <a:rPr lang="en-US" sz="1600" dirty="0">
                          <a:solidFill>
                            <a:srgbClr val="C00000"/>
                          </a:solidFill>
                        </a:rPr>
                        <a:t>Intervals</a:t>
                      </a:r>
                      <a:r>
                        <a:rPr lang="en-US" sz="1600" baseline="0" dirty="0">
                          <a:solidFill>
                            <a:srgbClr val="C00000"/>
                          </a:solidFill>
                        </a:rPr>
                        <a:t> </a:t>
                      </a:r>
                      <a:endParaRPr lang="en-US" sz="1600" dirty="0">
                        <a:solidFill>
                          <a:srgbClr val="C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gridSpan="2">
                  <a:txBody>
                    <a:bodyPr/>
                    <a:lstStyle/>
                    <a:p>
                      <a:pPr algn="ctr"/>
                      <a:r>
                        <a:rPr lang="en-US" sz="1600" dirty="0">
                          <a:solidFill>
                            <a:srgbClr val="C00000"/>
                          </a:solidFill>
                        </a:rPr>
                        <a:t>Normal</a:t>
                      </a:r>
                      <a:r>
                        <a:rPr lang="en-US" sz="1600" baseline="0" dirty="0">
                          <a:solidFill>
                            <a:srgbClr val="C00000"/>
                          </a:solidFill>
                        </a:rPr>
                        <a:t> duration</a:t>
                      </a:r>
                      <a:endParaRPr lang="en-US" sz="1600" dirty="0">
                        <a:solidFill>
                          <a:srgbClr val="C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r>
                        <a:rPr lang="en-US" sz="1400" dirty="0">
                          <a:solidFill>
                            <a:srgbClr val="C00000"/>
                          </a:solidFill>
                        </a:rPr>
                        <a:t>Event in the heart during interval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rowSpan="2">
                  <a:txBody>
                    <a:bodyPr/>
                    <a:lstStyle/>
                    <a:p>
                      <a:pPr algn="ctr"/>
                      <a:r>
                        <a:rPr lang="en-US" sz="1600" dirty="0">
                          <a:solidFill>
                            <a:srgbClr val="C00000"/>
                          </a:solidFill>
                        </a:rPr>
                        <a:t>ECG abnormalities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0"/>
                  </a:ext>
                </a:extLst>
              </a:tr>
              <a:tr h="318052">
                <a:tc vMerge="1">
                  <a:txBody>
                    <a:bodyPr/>
                    <a:lstStyle/>
                    <a:p>
                      <a:endParaRPr lang="en-US"/>
                    </a:p>
                  </a:txBody>
                  <a:tcPr/>
                </a:tc>
                <a:tc>
                  <a:txBody>
                    <a:bodyPr/>
                    <a:lstStyle/>
                    <a:p>
                      <a:pPr algn="ctr"/>
                      <a:r>
                        <a:rPr lang="en-US" sz="1600" dirty="0">
                          <a:solidFill>
                            <a:srgbClr val="C00000"/>
                          </a:solidFill>
                        </a:rPr>
                        <a:t>Average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1600" dirty="0">
                          <a:solidFill>
                            <a:srgbClr val="C00000"/>
                          </a:solidFill>
                        </a:rPr>
                        <a:t>range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1"/>
                  </a:ext>
                </a:extLst>
              </a:tr>
              <a:tr h="1243294">
                <a:tc>
                  <a:txBody>
                    <a:bodyPr/>
                    <a:lstStyle/>
                    <a:p>
                      <a:r>
                        <a:rPr lang="en-US" sz="1600" u="none" dirty="0">
                          <a:solidFill>
                            <a:schemeClr val="accent2">
                              <a:lumMod val="75000"/>
                            </a:schemeClr>
                          </a:solidFill>
                        </a:rPr>
                        <a:t>PR interval =         </a:t>
                      </a:r>
                      <a:r>
                        <a:rPr lang="en-US" sz="1600" u="none" baseline="0" dirty="0">
                          <a:solidFill>
                            <a:schemeClr val="accent2">
                              <a:lumMod val="75000"/>
                            </a:schemeClr>
                          </a:solidFill>
                        </a:rPr>
                        <a:t> </a:t>
                      </a:r>
                      <a:r>
                        <a:rPr lang="en-US" sz="1400" dirty="0">
                          <a:solidFill>
                            <a:schemeClr val="tx1"/>
                          </a:solidFill>
                        </a:rPr>
                        <a:t>P wave + PR</a:t>
                      </a:r>
                      <a:r>
                        <a:rPr lang="en-US" sz="1400" baseline="0" dirty="0">
                          <a:solidFill>
                            <a:schemeClr val="tx1"/>
                          </a:solidFill>
                        </a:rPr>
                        <a:t> </a:t>
                      </a:r>
                      <a:r>
                        <a:rPr lang="en-US" sz="1400" dirty="0">
                          <a:solidFill>
                            <a:schemeClr val="tx1"/>
                          </a:solidFill>
                        </a:rPr>
                        <a:t>segment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1600" dirty="0"/>
                        <a:t>&gt; 0.18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solidFill>
                            <a:srgbClr val="002060"/>
                          </a:solidFill>
                        </a:rPr>
                        <a:t>0.12 - 0.20 seconds</a:t>
                      </a:r>
                      <a:r>
                        <a:rPr lang="en-US" sz="1600" dirty="0"/>
                        <a:t> </a:t>
                      </a:r>
                    </a:p>
                    <a:p>
                      <a:pPr algn="ctr"/>
                      <a:r>
                        <a:rPr lang="en-US" sz="1600" dirty="0"/>
                        <a:t>( &gt;</a:t>
                      </a:r>
                      <a:r>
                        <a:rPr lang="ar-SA" sz="1600" dirty="0"/>
                        <a:t>1 </a:t>
                      </a:r>
                      <a:r>
                        <a:rPr lang="en-US" sz="1600" dirty="0"/>
                        <a:t>large square)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t>Time of transmission of electrical impulse from the  </a:t>
                      </a:r>
                      <a:r>
                        <a:rPr lang="en-US" sz="1200" dirty="0">
                          <a:solidFill>
                            <a:srgbClr val="FF0000"/>
                          </a:solidFill>
                        </a:rPr>
                        <a:t>beginning of atrial depolarization</a:t>
                      </a:r>
                      <a:r>
                        <a:rPr lang="en-US" sz="1200" baseline="0" dirty="0">
                          <a:solidFill>
                            <a:srgbClr val="FF0000"/>
                          </a:solidFill>
                        </a:rPr>
                        <a:t> (P wave)</a:t>
                      </a:r>
                      <a:r>
                        <a:rPr lang="en-US" sz="1200" dirty="0">
                          <a:solidFill>
                            <a:srgbClr val="FF0000"/>
                          </a:solidFill>
                        </a:rPr>
                        <a:t> </a:t>
                      </a:r>
                      <a:r>
                        <a:rPr lang="en-US" sz="1200" dirty="0">
                          <a:solidFill>
                            <a:schemeClr val="tx1"/>
                          </a:solidFill>
                        </a:rPr>
                        <a:t>&amp;</a:t>
                      </a:r>
                      <a:r>
                        <a:rPr lang="en-US" sz="1200" baseline="0" dirty="0">
                          <a:solidFill>
                            <a:schemeClr val="tx1"/>
                          </a:solidFill>
                        </a:rPr>
                        <a:t> conduction through AV node </a:t>
                      </a:r>
                      <a:r>
                        <a:rPr lang="en-US" sz="1200" dirty="0">
                          <a:solidFill>
                            <a:schemeClr val="tx1"/>
                          </a:solidFill>
                        </a:rPr>
                        <a:t> </a:t>
                      </a:r>
                      <a:r>
                        <a:rPr lang="en-US" sz="1200" dirty="0">
                          <a:solidFill>
                            <a:srgbClr val="FF0000"/>
                          </a:solidFill>
                        </a:rPr>
                        <a:t>to the beginning of  ventricular depolarization</a:t>
                      </a:r>
                      <a:r>
                        <a:rPr lang="en-US" sz="1200" baseline="0" dirty="0">
                          <a:solidFill>
                            <a:srgbClr val="FF0000"/>
                          </a:solidFill>
                        </a:rPr>
                        <a:t> </a:t>
                      </a:r>
                      <a:r>
                        <a:rPr lang="en-US" sz="1200" baseline="0" dirty="0">
                          <a:solidFill>
                            <a:schemeClr val="tx1"/>
                          </a:solidFill>
                        </a:rPr>
                        <a:t>(R wave in case Q wave is absent )</a:t>
                      </a:r>
                      <a:endParaRPr lang="en-US"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u="none" dirty="0">
                          <a:solidFill>
                            <a:schemeClr val="accent2">
                              <a:lumMod val="75000"/>
                            </a:schemeClr>
                          </a:solidFill>
                        </a:rPr>
                        <a:t>PR prolonged : </a:t>
                      </a:r>
                      <a:r>
                        <a:rPr lang="en-US" sz="1200" dirty="0"/>
                        <a:t>&gt;</a:t>
                      </a:r>
                      <a:r>
                        <a:rPr lang="en-US" sz="1200" dirty="0">
                          <a:solidFill>
                            <a:srgbClr val="002060"/>
                          </a:solidFill>
                        </a:rPr>
                        <a:t>0.20 sec</a:t>
                      </a:r>
                      <a:r>
                        <a:rPr lang="en-US" sz="1200" dirty="0"/>
                        <a:t>. First degree heart block</a:t>
                      </a:r>
                    </a:p>
                    <a:p>
                      <a:endParaRPr lang="en-US" sz="1100" dirty="0"/>
                    </a:p>
                    <a:p>
                      <a:endParaRPr lang="en-US" sz="110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u="none" dirty="0">
                          <a:solidFill>
                            <a:schemeClr val="accent2">
                              <a:lumMod val="75000"/>
                            </a:schemeClr>
                          </a:solidFill>
                        </a:rPr>
                        <a:t>PR shortens</a:t>
                      </a:r>
                      <a:r>
                        <a:rPr lang="en-US" sz="1200" u="none" baseline="0" dirty="0">
                          <a:solidFill>
                            <a:schemeClr val="accent2">
                              <a:lumMod val="75000"/>
                            </a:schemeClr>
                          </a:solidFill>
                        </a:rPr>
                        <a:t> : </a:t>
                      </a:r>
                      <a:r>
                        <a:rPr lang="en-US" sz="1200" u="none" dirty="0"/>
                        <a:t>heart rate</a:t>
                      </a:r>
                      <a:r>
                        <a:rPr lang="en-US" sz="1200" u="none" baseline="0" dirty="0"/>
                        <a:t> </a:t>
                      </a:r>
                      <a:r>
                        <a:rPr lang="en-US" sz="1200" u="none" dirty="0"/>
                        <a:t>increases.</a:t>
                      </a:r>
                      <a:endParaRPr lang="ar-SA" sz="1200" u="non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549362">
                <a:tc>
                  <a:txBody>
                    <a:bodyPr/>
                    <a:lstStyle/>
                    <a:p>
                      <a:r>
                        <a:rPr lang="en-US" dirty="0">
                          <a:solidFill>
                            <a:schemeClr val="accent2">
                              <a:lumMod val="75000"/>
                            </a:schemeClr>
                          </a:solidFill>
                        </a:rPr>
                        <a:t>QRS duration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1600" dirty="0"/>
                        <a:t>0.08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t>0.08 </a:t>
                      </a:r>
                      <a:r>
                        <a:rPr lang="ar-SA" sz="1600" dirty="0"/>
                        <a:t>-</a:t>
                      </a:r>
                      <a:r>
                        <a:rPr lang="en-US" sz="1600" dirty="0"/>
                        <a:t> 0.10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a:t>Ventricular</a:t>
                      </a:r>
                      <a:r>
                        <a:rPr lang="en-US" sz="1200" baseline="0" dirty="0"/>
                        <a:t> </a:t>
                      </a:r>
                      <a:r>
                        <a:rPr lang="en-US" sz="1200" dirty="0"/>
                        <a:t>depolarization &amp; atrial</a:t>
                      </a:r>
                      <a:r>
                        <a:rPr lang="en-US" sz="1200" baseline="0" dirty="0"/>
                        <a:t> repolarization(from Q wave to S wave )</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896328">
                <a:tc>
                  <a:txBody>
                    <a:bodyPr/>
                    <a:lstStyle/>
                    <a:p>
                      <a:r>
                        <a:rPr lang="en-US" dirty="0">
                          <a:solidFill>
                            <a:schemeClr val="accent2">
                              <a:lumMod val="75000"/>
                            </a:schemeClr>
                          </a:solidFill>
                        </a:rPr>
                        <a:t>QT</a:t>
                      </a:r>
                      <a:r>
                        <a:rPr lang="en-US" baseline="0" dirty="0">
                          <a:solidFill>
                            <a:schemeClr val="accent2">
                              <a:lumMod val="75000"/>
                            </a:schemeClr>
                          </a:solidFill>
                        </a:rPr>
                        <a:t> interval</a:t>
                      </a:r>
                      <a:endParaRPr lang="en-US" dirty="0">
                        <a:solidFill>
                          <a:schemeClr val="accent2">
                            <a:lumMod val="75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1600" dirty="0"/>
                        <a:t>0.40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t>0.40 </a:t>
                      </a:r>
                      <a:r>
                        <a:rPr lang="en-US" sz="1600" baseline="0" dirty="0"/>
                        <a:t>-</a:t>
                      </a:r>
                      <a:r>
                        <a:rPr lang="ar-SA" sz="1600" baseline="0" dirty="0"/>
                        <a:t> </a:t>
                      </a:r>
                      <a:r>
                        <a:rPr lang="en-US" sz="1600" dirty="0"/>
                        <a:t>0.44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a:t>Ventricular</a:t>
                      </a:r>
                      <a:r>
                        <a:rPr lang="en-US" sz="1600" baseline="0" dirty="0"/>
                        <a:t> </a:t>
                      </a:r>
                      <a:r>
                        <a:rPr lang="en-US" sz="1600" dirty="0"/>
                        <a:t>depolarization</a:t>
                      </a:r>
                      <a:r>
                        <a:rPr lang="en-US" sz="1600" baseline="0" dirty="0"/>
                        <a:t> +ventricular </a:t>
                      </a:r>
                      <a:r>
                        <a:rPr lang="en-US" sz="1600" dirty="0"/>
                        <a:t>repolarization </a:t>
                      </a:r>
                      <a:r>
                        <a:rPr lang="en-US" sz="1200" dirty="0"/>
                        <a:t>(from Q wave to the</a:t>
                      </a:r>
                      <a:r>
                        <a:rPr lang="en-US" sz="1200" baseline="0" dirty="0"/>
                        <a:t> end of T wave)</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dirty="0">
                          <a:solidFill>
                            <a:schemeClr val="accent2">
                              <a:lumMod val="75000"/>
                            </a:schemeClr>
                          </a:solidFill>
                        </a:rPr>
                        <a:t>Prolonged QT interval: </a:t>
                      </a:r>
                      <a:r>
                        <a:rPr lang="en-US" sz="1200" b="0" dirty="0">
                          <a:solidFill>
                            <a:schemeClr val="tx1"/>
                          </a:solidFill>
                        </a:rPr>
                        <a:t>hypocalcaemia</a:t>
                      </a:r>
                      <a:endParaRPr lang="ar-SA" sz="1200" b="0" dirty="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dirty="0">
                          <a:solidFill>
                            <a:schemeClr val="accent2">
                              <a:lumMod val="75000"/>
                            </a:schemeClr>
                          </a:solidFill>
                        </a:rPr>
                        <a:t>Short QT interval:</a:t>
                      </a:r>
                      <a:r>
                        <a:rPr lang="en-US" sz="1200" b="0" baseline="0" dirty="0">
                          <a:solidFill>
                            <a:schemeClr val="accent2">
                              <a:lumMod val="75000"/>
                            </a:schemeClr>
                          </a:solidFill>
                        </a:rPr>
                        <a:t> </a:t>
                      </a:r>
                      <a:r>
                        <a:rPr lang="en-US" sz="1200" b="0" dirty="0" err="1">
                          <a:solidFill>
                            <a:schemeClr val="tx1"/>
                          </a:solidFill>
                        </a:rPr>
                        <a:t>hypercalcaemia</a:t>
                      </a:r>
                      <a:endParaRPr lang="ar-SA" sz="12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896328">
                <a:tc>
                  <a:txBody>
                    <a:bodyPr/>
                    <a:lstStyle/>
                    <a:p>
                      <a:r>
                        <a:rPr lang="en-US" dirty="0">
                          <a:solidFill>
                            <a:schemeClr val="accent2">
                              <a:lumMod val="75000"/>
                            </a:schemeClr>
                          </a:solidFill>
                        </a:rPr>
                        <a:t>ST interval = </a:t>
                      </a:r>
                      <a:r>
                        <a:rPr lang="ar-SA" dirty="0">
                          <a:solidFill>
                            <a:schemeClr val="accent2">
                              <a:lumMod val="75000"/>
                            </a:schemeClr>
                          </a:solidFill>
                        </a:rPr>
                        <a:t>    </a:t>
                      </a:r>
                      <a:r>
                        <a:rPr lang="en-US" dirty="0">
                          <a:solidFill>
                            <a:schemeClr val="tx1"/>
                          </a:solidFill>
                        </a:rPr>
                        <a:t>QT - QRS</a:t>
                      </a:r>
                      <a:r>
                        <a:rPr lang="en-US" baseline="0" dirty="0">
                          <a:solidFill>
                            <a:schemeClr val="tx1"/>
                          </a:solidFill>
                        </a:rPr>
                        <a:t> </a:t>
                      </a: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1600" dirty="0"/>
                        <a:t>0.32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a:t>Ventricular</a:t>
                      </a:r>
                      <a:r>
                        <a:rPr lang="en-US" sz="1800" baseline="0" dirty="0"/>
                        <a:t> </a:t>
                      </a:r>
                      <a:r>
                        <a:rPr lang="en-US" sz="1800" dirty="0"/>
                        <a:t>repolarization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1"/>
                      <a:r>
                        <a:rPr lang="en-US" sz="1200" b="0" dirty="0">
                          <a:solidFill>
                            <a:srgbClr val="FF0000"/>
                          </a:solidFill>
                        </a:rPr>
                        <a:t>ST elevation, T inversion, </a:t>
                      </a:r>
                    </a:p>
                    <a:p>
                      <a:pPr marL="0" marR="0" indent="0" algn="l" defTabSz="914400" rtl="1" eaLnBrk="1" fontAlgn="auto" latinLnBrk="0" hangingPunct="1">
                        <a:lnSpc>
                          <a:spcPct val="100000"/>
                        </a:lnSpc>
                        <a:spcBef>
                          <a:spcPts val="0"/>
                        </a:spcBef>
                        <a:spcAft>
                          <a:spcPts val="0"/>
                        </a:spcAft>
                        <a:buClrTx/>
                        <a:buSzTx/>
                        <a:buFontTx/>
                        <a:buNone/>
                        <a:tabLst/>
                        <a:defRPr/>
                      </a:pPr>
                      <a:r>
                        <a:rPr lang="en-US" sz="1200" b="0" dirty="0">
                          <a:solidFill>
                            <a:srgbClr val="FF0000"/>
                          </a:solidFill>
                        </a:rPr>
                        <a:t>large Q wave </a:t>
                      </a:r>
                      <a:r>
                        <a:rPr lang="en-US" sz="1200" b="0" dirty="0">
                          <a:solidFill>
                            <a:schemeClr val="accent2">
                              <a:lumMod val="75000"/>
                            </a:schemeClr>
                          </a:solidFill>
                        </a:rPr>
                        <a:t>: </a:t>
                      </a:r>
                      <a:r>
                        <a:rPr lang="en-US" sz="1200" b="0" dirty="0">
                          <a:solidFill>
                            <a:schemeClr val="tx1"/>
                          </a:solidFill>
                        </a:rPr>
                        <a:t>myocardial infarction</a:t>
                      </a:r>
                    </a:p>
                    <a:p>
                      <a:pPr marL="0" marR="0" indent="0" algn="l" defTabSz="914400" rtl="1" eaLnBrk="1" fontAlgn="auto" latinLnBrk="0" hangingPunct="1">
                        <a:lnSpc>
                          <a:spcPct val="100000"/>
                        </a:lnSpc>
                        <a:spcBef>
                          <a:spcPts val="0"/>
                        </a:spcBef>
                        <a:spcAft>
                          <a:spcPts val="0"/>
                        </a:spcAft>
                        <a:buClrTx/>
                        <a:buSzTx/>
                        <a:buFontTx/>
                        <a:buNone/>
                        <a:tabLst/>
                        <a:defRPr/>
                      </a:pPr>
                      <a:r>
                        <a:rPr lang="en-US" sz="1200" b="0" dirty="0">
                          <a:solidFill>
                            <a:schemeClr val="accent2">
                              <a:lumMod val="75000"/>
                            </a:schemeClr>
                          </a:solidFill>
                        </a:rPr>
                        <a:t>Tall T wave :</a:t>
                      </a:r>
                      <a:r>
                        <a:rPr lang="en-US" sz="1200" b="0" baseline="0" dirty="0">
                          <a:solidFill>
                            <a:schemeClr val="accent2">
                              <a:lumMod val="75000"/>
                            </a:schemeClr>
                          </a:solidFill>
                        </a:rPr>
                        <a:t> </a:t>
                      </a:r>
                      <a:r>
                        <a:rPr lang="en-US" sz="1200" b="0" dirty="0" err="1">
                          <a:solidFill>
                            <a:schemeClr val="tx1"/>
                          </a:solidFill>
                        </a:rPr>
                        <a:t>hyperkalaemia</a:t>
                      </a:r>
                      <a:r>
                        <a:rPr lang="en-US" sz="1200" b="0" dirty="0">
                          <a:solidFill>
                            <a:schemeClr val="accent2">
                              <a:lumMod val="75000"/>
                            </a:schemeClr>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656870">
                <a:tc>
                  <a:txBody>
                    <a:bodyPr/>
                    <a:lstStyle/>
                    <a:p>
                      <a:r>
                        <a:rPr lang="en-US" sz="2000" dirty="0">
                          <a:solidFill>
                            <a:schemeClr val="tx1"/>
                          </a:solidFill>
                        </a:rPr>
                        <a:t>U wave </a:t>
                      </a:r>
                      <a:r>
                        <a:rPr lang="en-US" sz="900" dirty="0">
                          <a:solidFill>
                            <a:schemeClr val="bg1">
                              <a:lumMod val="50000"/>
                            </a:schemeClr>
                          </a:solidFill>
                        </a:rPr>
                        <a:t>(not prominent</a:t>
                      </a:r>
                      <a:r>
                        <a:rPr lang="en-US" sz="900" baseline="0" dirty="0">
                          <a:solidFill>
                            <a:schemeClr val="bg1">
                              <a:lumMod val="50000"/>
                            </a:schemeClr>
                          </a:solidFill>
                        </a:rPr>
                        <a:t> &amp; not an </a:t>
                      </a:r>
                      <a:r>
                        <a:rPr lang="en-US" sz="900" baseline="0" dirty="0" err="1">
                          <a:solidFill>
                            <a:schemeClr val="bg1">
                              <a:lumMod val="50000"/>
                            </a:schemeClr>
                          </a:solidFill>
                        </a:rPr>
                        <a:t>i</a:t>
                      </a:r>
                      <a:r>
                        <a:rPr lang="en-US" sz="900" dirty="0" err="1">
                          <a:solidFill>
                            <a:schemeClr val="bg1">
                              <a:lumMod val="50000"/>
                            </a:schemeClr>
                          </a:solidFill>
                        </a:rPr>
                        <a:t>interval</a:t>
                      </a:r>
                      <a:r>
                        <a:rPr lang="en-US" sz="900" dirty="0">
                          <a:solidFill>
                            <a:schemeClr val="bg1">
                              <a:lumMod val="50000"/>
                            </a:schemeClr>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a:t>Present due repolarization of hypertrophied</a:t>
                      </a:r>
                      <a:r>
                        <a:rPr lang="en-US" sz="1400" baseline="0" dirty="0"/>
                        <a:t> papillary muscle</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1" eaLnBrk="1" fontAlgn="auto" latinLnBrk="0" hangingPunct="1">
                        <a:lnSpc>
                          <a:spcPct val="100000"/>
                        </a:lnSpc>
                        <a:spcBef>
                          <a:spcPts val="0"/>
                        </a:spcBef>
                        <a:spcAft>
                          <a:spcPts val="0"/>
                        </a:spcAft>
                        <a:buClrTx/>
                        <a:buSzTx/>
                        <a:buFontTx/>
                        <a:buNone/>
                        <a:tabLst/>
                        <a:defRPr/>
                      </a:pPr>
                      <a:r>
                        <a:rPr lang="en-US" sz="1400" b="0" dirty="0">
                          <a:solidFill>
                            <a:schemeClr val="accent2">
                              <a:lumMod val="75000"/>
                            </a:schemeClr>
                          </a:solidFill>
                        </a:rPr>
                        <a:t>Prominent U wave:</a:t>
                      </a:r>
                      <a:r>
                        <a:rPr lang="en-US" sz="1400" b="0" baseline="0" dirty="0">
                          <a:solidFill>
                            <a:schemeClr val="accent2">
                              <a:lumMod val="75000"/>
                            </a:schemeClr>
                          </a:solidFill>
                        </a:rPr>
                        <a:t> </a:t>
                      </a:r>
                      <a:r>
                        <a:rPr lang="en-US" sz="1400" b="0" dirty="0" err="1">
                          <a:solidFill>
                            <a:schemeClr val="tx1"/>
                          </a:solidFill>
                        </a:rPr>
                        <a:t>hypokalaemia</a:t>
                      </a:r>
                      <a:endParaRPr lang="ar-SA"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pic>
        <p:nvPicPr>
          <p:cNvPr id="5" name="صورة 3"/>
          <p:cNvPicPr>
            <a:picLocks noChangeAspect="1"/>
          </p:cNvPicPr>
          <p:nvPr/>
        </p:nvPicPr>
        <p:blipFill>
          <a:blip r:embed="rId3"/>
          <a:stretch>
            <a:fillRect/>
          </a:stretch>
        </p:blipFill>
        <p:spPr>
          <a:xfrm>
            <a:off x="6948263" y="1772816"/>
            <a:ext cx="1944217" cy="216768"/>
          </a:xfrm>
          <a:prstGeom prst="rect">
            <a:avLst/>
          </a:prstGeom>
        </p:spPr>
      </p:pic>
      <p:cxnSp>
        <p:nvCxnSpPr>
          <p:cNvPr id="6" name="Straight Connector 5"/>
          <p:cNvCxnSpPr/>
          <p:nvPr/>
        </p:nvCxnSpPr>
        <p:spPr>
          <a:xfrm>
            <a:off x="251520" y="4869160"/>
            <a:ext cx="879532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6400113" y="19994"/>
            <a:ext cx="2719030" cy="415498"/>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US" sz="1050" b="1" dirty="0">
                <a:solidFill>
                  <a:schemeClr val="bg1">
                    <a:lumMod val="65000"/>
                  </a:schemeClr>
                </a:solidFill>
              </a:rPr>
              <a:t>The intervals are explained in details on the next slide with </a:t>
            </a:r>
            <a:r>
              <a:rPr lang="en-US" sz="1050" b="1">
                <a:solidFill>
                  <a:schemeClr val="bg1">
                    <a:lumMod val="65000"/>
                  </a:schemeClr>
                </a:solidFill>
              </a:rPr>
              <a:t>the important things </a:t>
            </a:r>
            <a:endParaRPr lang="en-US" sz="1050" b="1" dirty="0">
              <a:solidFill>
                <a:schemeClr val="bg1">
                  <a:lumMod val="65000"/>
                </a:schemeClr>
              </a:solidFill>
            </a:endParaRPr>
          </a:p>
        </p:txBody>
      </p:sp>
      <p:pic>
        <p:nvPicPr>
          <p:cNvPr id="3" name="Picture 2"/>
          <p:cNvPicPr>
            <a:picLocks noChangeAspect="1"/>
          </p:cNvPicPr>
          <p:nvPr/>
        </p:nvPicPr>
        <p:blipFill>
          <a:blip r:embed="rId4"/>
          <a:stretch>
            <a:fillRect/>
          </a:stretch>
        </p:blipFill>
        <p:spPr>
          <a:xfrm>
            <a:off x="1115616" y="5877272"/>
            <a:ext cx="779922" cy="771049"/>
          </a:xfrm>
          <a:prstGeom prst="rect">
            <a:avLst/>
          </a:prstGeom>
        </p:spPr>
      </p:pic>
      <p:sp>
        <p:nvSpPr>
          <p:cNvPr id="8" name="TextBox 7"/>
          <p:cNvSpPr txBox="1"/>
          <p:nvPr/>
        </p:nvSpPr>
        <p:spPr>
          <a:xfrm>
            <a:off x="457200" y="5495900"/>
            <a:ext cx="5616624" cy="338554"/>
          </a:xfrm>
          <a:prstGeom prst="rect">
            <a:avLst/>
          </a:prstGeom>
          <a:noFill/>
        </p:spPr>
        <p:txBody>
          <a:bodyPr wrap="square" rtlCol="0">
            <a:spAutoFit/>
          </a:bodyPr>
          <a:lstStyle/>
          <a:p>
            <a:r>
              <a:rPr lang="en-US" sz="1600" dirty="0">
                <a:solidFill>
                  <a:schemeClr val="bg1">
                    <a:lumMod val="50000"/>
                  </a:schemeClr>
                </a:solidFill>
              </a:rPr>
              <a:t>For extra understanding, ECG abnormalities ( from 435 ) :</a:t>
            </a:r>
          </a:p>
        </p:txBody>
      </p:sp>
      <p:sp>
        <p:nvSpPr>
          <p:cNvPr id="10" name="TextBox 9"/>
          <p:cNvSpPr txBox="1"/>
          <p:nvPr/>
        </p:nvSpPr>
        <p:spPr>
          <a:xfrm>
            <a:off x="755576" y="6639969"/>
            <a:ext cx="1584176" cy="253916"/>
          </a:xfrm>
          <a:prstGeom prst="rect">
            <a:avLst/>
          </a:prstGeom>
          <a:noFill/>
        </p:spPr>
        <p:txBody>
          <a:bodyPr wrap="square" rtlCol="0">
            <a:spAutoFit/>
          </a:bodyPr>
          <a:lstStyle/>
          <a:p>
            <a:r>
              <a:rPr lang="en-US" sz="1050" b="1" dirty="0">
                <a:solidFill>
                  <a:schemeClr val="bg1">
                    <a:lumMod val="50000"/>
                  </a:schemeClr>
                </a:solidFill>
              </a:rPr>
              <a:t>Prominent U wave</a:t>
            </a:r>
          </a:p>
        </p:txBody>
      </p:sp>
      <p:pic>
        <p:nvPicPr>
          <p:cNvPr id="11" name="Picture 10"/>
          <p:cNvPicPr>
            <a:picLocks noChangeAspect="1"/>
          </p:cNvPicPr>
          <p:nvPr/>
        </p:nvPicPr>
        <p:blipFill rotWithShape="1">
          <a:blip r:embed="rId5"/>
          <a:srcRect l="21428" t="25940" r="14287" b="9690"/>
          <a:stretch/>
        </p:blipFill>
        <p:spPr>
          <a:xfrm>
            <a:off x="2555776" y="5877272"/>
            <a:ext cx="792088" cy="762697"/>
          </a:xfrm>
          <a:prstGeom prst="rect">
            <a:avLst/>
          </a:prstGeom>
        </p:spPr>
      </p:pic>
      <p:sp>
        <p:nvSpPr>
          <p:cNvPr id="12" name="TextBox 11"/>
          <p:cNvSpPr txBox="1"/>
          <p:nvPr/>
        </p:nvSpPr>
        <p:spPr>
          <a:xfrm>
            <a:off x="2483768" y="6631468"/>
            <a:ext cx="1584176" cy="253916"/>
          </a:xfrm>
          <a:prstGeom prst="rect">
            <a:avLst/>
          </a:prstGeom>
          <a:noFill/>
        </p:spPr>
        <p:txBody>
          <a:bodyPr wrap="square" rtlCol="0">
            <a:spAutoFit/>
          </a:bodyPr>
          <a:lstStyle/>
          <a:p>
            <a:r>
              <a:rPr lang="en-US" sz="1050" b="1" dirty="0">
                <a:solidFill>
                  <a:schemeClr val="bg1">
                    <a:lumMod val="50000"/>
                  </a:schemeClr>
                </a:solidFill>
              </a:rPr>
              <a:t>Tall T wave </a:t>
            </a:r>
          </a:p>
        </p:txBody>
      </p:sp>
      <p:pic>
        <p:nvPicPr>
          <p:cNvPr id="13" name="Picture 12"/>
          <p:cNvPicPr>
            <a:picLocks noChangeAspect="1"/>
          </p:cNvPicPr>
          <p:nvPr/>
        </p:nvPicPr>
        <p:blipFill rotWithShape="1">
          <a:blip r:embed="rId6"/>
          <a:srcRect l="4338" t="17103" r="4582" b="10966"/>
          <a:stretch/>
        </p:blipFill>
        <p:spPr>
          <a:xfrm>
            <a:off x="3973131" y="5805264"/>
            <a:ext cx="1209734" cy="849320"/>
          </a:xfrm>
          <a:prstGeom prst="rect">
            <a:avLst/>
          </a:prstGeom>
          <a:ln>
            <a:solidFill>
              <a:schemeClr val="accent2">
                <a:lumMod val="75000"/>
              </a:schemeClr>
            </a:solidFill>
          </a:ln>
        </p:spPr>
      </p:pic>
      <p:sp>
        <p:nvSpPr>
          <p:cNvPr id="14" name="TextBox 13"/>
          <p:cNvSpPr txBox="1"/>
          <p:nvPr/>
        </p:nvSpPr>
        <p:spPr>
          <a:xfrm>
            <a:off x="3779912" y="6597352"/>
            <a:ext cx="1800200" cy="253916"/>
          </a:xfrm>
          <a:prstGeom prst="rect">
            <a:avLst/>
          </a:prstGeom>
          <a:noFill/>
        </p:spPr>
        <p:txBody>
          <a:bodyPr wrap="square" rtlCol="0">
            <a:spAutoFit/>
          </a:bodyPr>
          <a:lstStyle/>
          <a:p>
            <a:r>
              <a:rPr lang="en-US" sz="1050" b="1" dirty="0">
                <a:solidFill>
                  <a:schemeClr val="bg1">
                    <a:lumMod val="50000"/>
                  </a:schemeClr>
                </a:solidFill>
              </a:rPr>
              <a:t>Prolonged QT interval</a:t>
            </a:r>
          </a:p>
        </p:txBody>
      </p:sp>
      <p:pic>
        <p:nvPicPr>
          <p:cNvPr id="15" name="Picture 14"/>
          <p:cNvPicPr>
            <a:picLocks noChangeAspect="1"/>
          </p:cNvPicPr>
          <p:nvPr/>
        </p:nvPicPr>
        <p:blipFill rotWithShape="1">
          <a:blip r:embed="rId7"/>
          <a:srcRect t="54768"/>
          <a:stretch/>
        </p:blipFill>
        <p:spPr>
          <a:xfrm>
            <a:off x="7378490" y="5750932"/>
            <a:ext cx="1110952" cy="880536"/>
          </a:xfrm>
          <a:prstGeom prst="rect">
            <a:avLst/>
          </a:prstGeom>
        </p:spPr>
      </p:pic>
      <p:pic>
        <p:nvPicPr>
          <p:cNvPr id="16" name="Picture 15"/>
          <p:cNvPicPr>
            <a:picLocks noChangeAspect="1"/>
          </p:cNvPicPr>
          <p:nvPr/>
        </p:nvPicPr>
        <p:blipFill rotWithShape="1">
          <a:blip r:embed="rId7"/>
          <a:srcRect b="63724"/>
          <a:stretch/>
        </p:blipFill>
        <p:spPr>
          <a:xfrm>
            <a:off x="5950791" y="5805264"/>
            <a:ext cx="1020573" cy="852462"/>
          </a:xfrm>
          <a:prstGeom prst="rect">
            <a:avLst/>
          </a:prstGeom>
        </p:spPr>
      </p:pic>
      <p:sp>
        <p:nvSpPr>
          <p:cNvPr id="17" name="TextBox 16"/>
          <p:cNvSpPr txBox="1"/>
          <p:nvPr/>
        </p:nvSpPr>
        <p:spPr>
          <a:xfrm>
            <a:off x="5724128" y="6639969"/>
            <a:ext cx="1800200" cy="253916"/>
          </a:xfrm>
          <a:prstGeom prst="rect">
            <a:avLst/>
          </a:prstGeom>
          <a:noFill/>
        </p:spPr>
        <p:txBody>
          <a:bodyPr wrap="square" rtlCol="0">
            <a:spAutoFit/>
          </a:bodyPr>
          <a:lstStyle/>
          <a:p>
            <a:r>
              <a:rPr lang="en-US" sz="1050" b="1" dirty="0">
                <a:solidFill>
                  <a:schemeClr val="bg1">
                    <a:lumMod val="50000"/>
                  </a:schemeClr>
                </a:solidFill>
              </a:rPr>
              <a:t>Normal QT interval</a:t>
            </a:r>
          </a:p>
        </p:txBody>
      </p:sp>
      <p:sp>
        <p:nvSpPr>
          <p:cNvPr id="18" name="TextBox 17"/>
          <p:cNvSpPr txBox="1"/>
          <p:nvPr/>
        </p:nvSpPr>
        <p:spPr>
          <a:xfrm>
            <a:off x="7318943" y="6621983"/>
            <a:ext cx="1800200" cy="253916"/>
          </a:xfrm>
          <a:prstGeom prst="rect">
            <a:avLst/>
          </a:prstGeom>
          <a:noFill/>
        </p:spPr>
        <p:txBody>
          <a:bodyPr wrap="square" rtlCol="0">
            <a:spAutoFit/>
          </a:bodyPr>
          <a:lstStyle/>
          <a:p>
            <a:r>
              <a:rPr lang="en-US" sz="1050" b="1" dirty="0">
                <a:solidFill>
                  <a:schemeClr val="bg1">
                    <a:lumMod val="50000"/>
                  </a:schemeClr>
                </a:solidFill>
              </a:rPr>
              <a:t>Short QT interval</a:t>
            </a:r>
          </a:p>
        </p:txBody>
      </p:sp>
      <p:sp>
        <p:nvSpPr>
          <p:cNvPr id="19" name="TextBox 18"/>
          <p:cNvSpPr txBox="1"/>
          <p:nvPr/>
        </p:nvSpPr>
        <p:spPr>
          <a:xfrm>
            <a:off x="7047827" y="6621983"/>
            <a:ext cx="476501" cy="276999"/>
          </a:xfrm>
          <a:prstGeom prst="rect">
            <a:avLst/>
          </a:prstGeom>
          <a:noFill/>
        </p:spPr>
        <p:txBody>
          <a:bodyPr wrap="square" rtlCol="0">
            <a:spAutoFit/>
          </a:bodyPr>
          <a:lstStyle/>
          <a:p>
            <a:r>
              <a:rPr lang="en-US" sz="1200" dirty="0">
                <a:solidFill>
                  <a:srgbClr val="FF0000"/>
                </a:solidFill>
              </a:rPr>
              <a:t>VS. </a:t>
            </a:r>
          </a:p>
        </p:txBody>
      </p:sp>
      <p:sp>
        <p:nvSpPr>
          <p:cNvPr id="20" name="TextBox 19"/>
          <p:cNvSpPr txBox="1"/>
          <p:nvPr/>
        </p:nvSpPr>
        <p:spPr>
          <a:xfrm>
            <a:off x="5364088" y="6608385"/>
            <a:ext cx="476501" cy="276999"/>
          </a:xfrm>
          <a:prstGeom prst="rect">
            <a:avLst/>
          </a:prstGeom>
          <a:noFill/>
        </p:spPr>
        <p:txBody>
          <a:bodyPr wrap="square" rtlCol="0">
            <a:spAutoFit/>
          </a:bodyPr>
          <a:lstStyle/>
          <a:p>
            <a:r>
              <a:rPr lang="en-US" sz="1200" dirty="0">
                <a:solidFill>
                  <a:srgbClr val="FF0000"/>
                </a:solidFill>
              </a:rPr>
              <a:t>VS. </a:t>
            </a:r>
          </a:p>
        </p:txBody>
      </p:sp>
      <p:sp>
        <p:nvSpPr>
          <p:cNvPr id="21" name="Oval 20"/>
          <p:cNvSpPr/>
          <p:nvPr/>
        </p:nvSpPr>
        <p:spPr>
          <a:xfrm>
            <a:off x="1084950" y="953132"/>
            <a:ext cx="194319" cy="19432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3873625" y="1033093"/>
            <a:ext cx="194319" cy="19432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4139952" y="4904759"/>
            <a:ext cx="194319" cy="19432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8554145" y="1578496"/>
            <a:ext cx="194319" cy="19432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230470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t="2793"/>
          <a:stretch/>
        </p:blipFill>
        <p:spPr>
          <a:xfrm>
            <a:off x="1946179" y="44624"/>
            <a:ext cx="6730277" cy="3240360"/>
          </a:xfrm>
          <a:prstGeom prst="rect">
            <a:avLst/>
          </a:prstGeom>
          <a:ln>
            <a:solidFill>
              <a:schemeClr val="tx1">
                <a:lumMod val="95000"/>
                <a:lumOff val="5000"/>
              </a:schemeClr>
            </a:solidFill>
          </a:ln>
        </p:spPr>
      </p:pic>
      <p:sp>
        <p:nvSpPr>
          <p:cNvPr id="4" name="TextBox 3"/>
          <p:cNvSpPr txBox="1"/>
          <p:nvPr/>
        </p:nvSpPr>
        <p:spPr>
          <a:xfrm>
            <a:off x="611560" y="6324128"/>
            <a:ext cx="8208912" cy="461665"/>
          </a:xfrm>
          <a:prstGeom prst="rect">
            <a:avLst/>
          </a:prstGeom>
          <a:noFill/>
        </p:spPr>
        <p:txBody>
          <a:bodyPr wrap="square" rtlCol="0">
            <a:spAutoFit/>
          </a:bodyPr>
          <a:lstStyle/>
          <a:p>
            <a:pPr algn="r" rtl="1"/>
            <a:r>
              <a:rPr lang="ar-SA" sz="1200" dirty="0">
                <a:solidFill>
                  <a:srgbClr val="FF0000"/>
                </a:solidFill>
              </a:rPr>
              <a:t>في الإختبار </a:t>
            </a:r>
            <a:r>
              <a:rPr lang="ar-SA" sz="1200" dirty="0">
                <a:solidFill>
                  <a:schemeClr val="tx1">
                    <a:lumMod val="50000"/>
                    <a:lumOff val="50000"/>
                  </a:schemeClr>
                </a:solidFill>
              </a:rPr>
              <a:t>ممكن يعطيك رسمة زي هذه و يقولك مثلا احسب لي </a:t>
            </a:r>
            <a:r>
              <a:rPr lang="en-US" sz="1200" dirty="0">
                <a:solidFill>
                  <a:schemeClr val="tx1">
                    <a:lumMod val="50000"/>
                    <a:lumOff val="50000"/>
                  </a:schemeClr>
                </a:solidFill>
              </a:rPr>
              <a:t> Q – T Interval  </a:t>
            </a:r>
            <a:r>
              <a:rPr lang="ar-SA" sz="1200" dirty="0">
                <a:solidFill>
                  <a:schemeClr val="tx1">
                    <a:lumMod val="50000"/>
                    <a:lumOff val="50000"/>
                  </a:schemeClr>
                </a:solidFill>
              </a:rPr>
              <a:t> ,</a:t>
            </a:r>
            <a:r>
              <a:rPr lang="en-US" sz="1200" dirty="0">
                <a:solidFill>
                  <a:schemeClr val="tx1">
                    <a:lumMod val="50000"/>
                    <a:lumOff val="50000"/>
                  </a:schemeClr>
                </a:solidFill>
              </a:rPr>
              <a:t> P – R Interval </a:t>
            </a:r>
            <a:r>
              <a:rPr lang="ar-SA" sz="1200" dirty="0">
                <a:solidFill>
                  <a:schemeClr val="tx1">
                    <a:lumMod val="50000"/>
                    <a:lumOff val="50000"/>
                  </a:schemeClr>
                </a:solidFill>
              </a:rPr>
              <a:t> , </a:t>
            </a:r>
            <a:r>
              <a:rPr lang="en-US" sz="1200" dirty="0">
                <a:solidFill>
                  <a:schemeClr val="tx1">
                    <a:lumMod val="50000"/>
                    <a:lumOff val="50000"/>
                  </a:schemeClr>
                </a:solidFill>
              </a:rPr>
              <a:t> QRS Complex </a:t>
            </a:r>
            <a:r>
              <a:rPr lang="ar-SA" sz="1200" dirty="0">
                <a:solidFill>
                  <a:schemeClr val="tx1">
                    <a:lumMod val="50000"/>
                    <a:lumOff val="50000"/>
                  </a:schemeClr>
                </a:solidFill>
              </a:rPr>
              <a:t>  و يقولك ايش هو </a:t>
            </a:r>
            <a:r>
              <a:rPr lang="en-US" sz="1200" dirty="0">
                <a:solidFill>
                  <a:schemeClr val="tx1">
                    <a:lumMod val="50000"/>
                    <a:lumOff val="50000"/>
                  </a:schemeClr>
                </a:solidFill>
              </a:rPr>
              <a:t>normal value</a:t>
            </a:r>
            <a:r>
              <a:rPr lang="ar-SA" sz="1200" dirty="0">
                <a:solidFill>
                  <a:schemeClr val="tx1">
                    <a:lumMod val="50000"/>
                    <a:lumOff val="50000"/>
                  </a:schemeClr>
                </a:solidFill>
              </a:rPr>
              <a:t> حقتها . لا تنسى أنك لازم تعرف كل </a:t>
            </a:r>
            <a:r>
              <a:rPr lang="en-US" sz="1200" dirty="0">
                <a:solidFill>
                  <a:schemeClr val="tx1">
                    <a:lumMod val="50000"/>
                    <a:lumOff val="50000"/>
                  </a:schemeClr>
                </a:solidFill>
              </a:rPr>
              <a:t>interval </a:t>
            </a:r>
            <a:r>
              <a:rPr lang="ar-SA" sz="1200" dirty="0">
                <a:solidFill>
                  <a:schemeClr val="tx1">
                    <a:lumMod val="50000"/>
                    <a:lumOff val="50000"/>
                  </a:schemeClr>
                </a:solidFill>
              </a:rPr>
              <a:t> متى تبدأ و متى تنتهي عشان الحسبة تطلع صح.</a:t>
            </a:r>
            <a:endParaRPr lang="en-US" sz="1200" dirty="0">
              <a:solidFill>
                <a:schemeClr val="tx1">
                  <a:lumMod val="50000"/>
                  <a:lumOff val="50000"/>
                </a:schemeClr>
              </a:solidFill>
            </a:endParaRPr>
          </a:p>
        </p:txBody>
      </p:sp>
      <p:sp>
        <p:nvSpPr>
          <p:cNvPr id="6" name="TextBox 5"/>
          <p:cNvSpPr txBox="1"/>
          <p:nvPr/>
        </p:nvSpPr>
        <p:spPr>
          <a:xfrm>
            <a:off x="323528" y="3352924"/>
            <a:ext cx="8136904" cy="2839239"/>
          </a:xfrm>
          <a:prstGeom prst="rect">
            <a:avLst/>
          </a:prstGeom>
          <a:noFill/>
        </p:spPr>
        <p:txBody>
          <a:bodyPr wrap="square" rtlCol="0">
            <a:spAutoFit/>
          </a:bodyPr>
          <a:lstStyle/>
          <a:p>
            <a:r>
              <a:rPr lang="en-US" sz="1200" dirty="0">
                <a:solidFill>
                  <a:srgbClr val="FF0000"/>
                </a:solidFill>
              </a:rPr>
              <a:t>Example 1 : </a:t>
            </a:r>
            <a:r>
              <a:rPr lang="en-US" sz="1200" dirty="0"/>
              <a:t>Calculate the duration of R – R Interval in the diagram above. What is the normal value for it? </a:t>
            </a:r>
            <a:r>
              <a:rPr lang="en-US" sz="1050" dirty="0">
                <a:solidFill>
                  <a:schemeClr val="tx1">
                    <a:lumMod val="50000"/>
                    <a:lumOff val="50000"/>
                  </a:schemeClr>
                </a:solidFill>
              </a:rPr>
              <a:t>(they can ask u about any other interval) </a:t>
            </a:r>
            <a:endParaRPr lang="en-US" sz="1200" dirty="0"/>
          </a:p>
          <a:p>
            <a:r>
              <a:rPr lang="en-US" sz="1200" dirty="0">
                <a:solidFill>
                  <a:srgbClr val="00B0F0"/>
                </a:solidFill>
              </a:rPr>
              <a:t>Solution :  </a:t>
            </a:r>
            <a:r>
              <a:rPr lang="en-US" sz="1200" dirty="0"/>
              <a:t>Number of small squares between R - R  *  0.04 </a:t>
            </a:r>
          </a:p>
          <a:p>
            <a:r>
              <a:rPr lang="en-US" sz="1200" dirty="0"/>
              <a:t>=   18  *  0.04  </a:t>
            </a:r>
            <a:r>
              <a:rPr lang="en-US" sz="1200" dirty="0">
                <a:sym typeface="Wingdings" panose="05000000000000000000" pitchFamily="2" charset="2"/>
              </a:rPr>
              <a:t>  0.72 second </a:t>
            </a:r>
            <a:r>
              <a:rPr lang="en-US" sz="1200" dirty="0">
                <a:solidFill>
                  <a:srgbClr val="FF0000"/>
                </a:solidFill>
                <a:sym typeface="Wingdings" panose="05000000000000000000" pitchFamily="2" charset="2"/>
              </a:rPr>
              <a:t>.       Normal value = 0.6 – 1 second.</a:t>
            </a:r>
          </a:p>
          <a:p>
            <a:r>
              <a:rPr lang="en-US" sz="1200" dirty="0">
                <a:sym typeface="Wingdings" panose="05000000000000000000" pitchFamily="2" charset="2"/>
              </a:rPr>
              <a:t>----------------------------------- </a:t>
            </a:r>
          </a:p>
          <a:p>
            <a:r>
              <a:rPr lang="en-US" sz="1200" dirty="0">
                <a:solidFill>
                  <a:srgbClr val="FF0000"/>
                </a:solidFill>
                <a:sym typeface="Wingdings" panose="05000000000000000000" pitchFamily="2" charset="2"/>
              </a:rPr>
              <a:t>Example 2 : </a:t>
            </a:r>
            <a:r>
              <a:rPr lang="en-US" sz="1200" dirty="0">
                <a:sym typeface="Wingdings" panose="05000000000000000000" pitchFamily="2" charset="2"/>
              </a:rPr>
              <a:t>Is there 1</a:t>
            </a:r>
            <a:r>
              <a:rPr lang="en-US" sz="1200" baseline="30000" dirty="0">
                <a:sym typeface="Wingdings" panose="05000000000000000000" pitchFamily="2" charset="2"/>
              </a:rPr>
              <a:t>st</a:t>
            </a:r>
            <a:r>
              <a:rPr lang="en-US" sz="1200" dirty="0">
                <a:sym typeface="Wingdings" panose="05000000000000000000" pitchFamily="2" charset="2"/>
              </a:rPr>
              <a:t> degree Heart block in this ECG ?</a:t>
            </a:r>
          </a:p>
          <a:p>
            <a:r>
              <a:rPr lang="en-US" sz="1200" dirty="0">
                <a:solidFill>
                  <a:srgbClr val="00B0F0"/>
                </a:solidFill>
                <a:sym typeface="Wingdings" panose="05000000000000000000" pitchFamily="2" charset="2"/>
              </a:rPr>
              <a:t>Solution :  </a:t>
            </a:r>
            <a:r>
              <a:rPr lang="en-US" sz="1200" dirty="0">
                <a:sym typeface="Wingdings" panose="05000000000000000000" pitchFamily="2" charset="2"/>
              </a:rPr>
              <a:t>P – R Interval =  3  *  0.04  = 0.12 sec  .</a:t>
            </a:r>
          </a:p>
          <a:p>
            <a:r>
              <a:rPr lang="en-US" sz="1200" dirty="0">
                <a:sym typeface="Wingdings" panose="05000000000000000000" pitchFamily="2" charset="2"/>
              </a:rPr>
              <a:t>P – R Interval within normal range … no 1</a:t>
            </a:r>
            <a:r>
              <a:rPr lang="en-US" sz="1200" baseline="30000" dirty="0">
                <a:sym typeface="Wingdings" panose="05000000000000000000" pitchFamily="2" charset="2"/>
              </a:rPr>
              <a:t>st</a:t>
            </a:r>
            <a:r>
              <a:rPr lang="en-US" sz="1200" dirty="0">
                <a:sym typeface="Wingdings" panose="05000000000000000000" pitchFamily="2" charset="2"/>
              </a:rPr>
              <a:t> degree heart block</a:t>
            </a:r>
          </a:p>
          <a:p>
            <a:endParaRPr lang="en-US" sz="1200" dirty="0">
              <a:sym typeface="Wingdings" panose="05000000000000000000" pitchFamily="2" charset="2"/>
            </a:endParaRPr>
          </a:p>
          <a:p>
            <a:endParaRPr lang="en-US" sz="1200" dirty="0">
              <a:sym typeface="Wingdings" panose="05000000000000000000" pitchFamily="2" charset="2"/>
            </a:endParaRPr>
          </a:p>
          <a:p>
            <a:r>
              <a:rPr lang="en-US" sz="1200" dirty="0">
                <a:sym typeface="Wingdings" panose="05000000000000000000" pitchFamily="2" charset="2"/>
              </a:rPr>
              <a:t>----------------------------------</a:t>
            </a:r>
          </a:p>
          <a:p>
            <a:r>
              <a:rPr lang="en-US" sz="1200" dirty="0">
                <a:solidFill>
                  <a:srgbClr val="FF0000"/>
                </a:solidFill>
                <a:sym typeface="Wingdings" panose="05000000000000000000" pitchFamily="2" charset="2"/>
              </a:rPr>
              <a:t>Example 3 : </a:t>
            </a:r>
            <a:r>
              <a:rPr lang="en-US" sz="1200" dirty="0">
                <a:sym typeface="Wingdings" panose="05000000000000000000" pitchFamily="2" charset="2"/>
              </a:rPr>
              <a:t>Calculate Q-T interval an indicate the abnormality’s name (if there is)  ?</a:t>
            </a:r>
          </a:p>
          <a:p>
            <a:r>
              <a:rPr lang="en-US" sz="1200" dirty="0">
                <a:sym typeface="Wingdings" panose="05000000000000000000" pitchFamily="2" charset="2"/>
              </a:rPr>
              <a:t> </a:t>
            </a:r>
            <a:r>
              <a:rPr lang="en-US" sz="1200" dirty="0">
                <a:solidFill>
                  <a:srgbClr val="00B0F0"/>
                </a:solidFill>
                <a:sym typeface="Wingdings" panose="05000000000000000000" pitchFamily="2" charset="2"/>
              </a:rPr>
              <a:t>Solution :  </a:t>
            </a:r>
            <a:r>
              <a:rPr lang="en-US" sz="1200" dirty="0">
                <a:sym typeface="Wingdings" panose="05000000000000000000" pitchFamily="2" charset="2"/>
              </a:rPr>
              <a:t>Q-T Interval =  8 *  0.04  = 0.32 sec .</a:t>
            </a:r>
          </a:p>
          <a:p>
            <a:r>
              <a:rPr lang="en-US" sz="1200" dirty="0">
                <a:sym typeface="Wingdings" panose="05000000000000000000" pitchFamily="2" charset="2"/>
              </a:rPr>
              <a:t>Q-T Interval is less than the normal range (short) … </a:t>
            </a:r>
            <a:r>
              <a:rPr lang="en-US" sz="1200" dirty="0">
                <a:solidFill>
                  <a:srgbClr val="FF0000"/>
                </a:solidFill>
                <a:sym typeface="Wingdings" panose="05000000000000000000" pitchFamily="2" charset="2"/>
              </a:rPr>
              <a:t>Abnormality : </a:t>
            </a:r>
            <a:r>
              <a:rPr lang="en-US" sz="1200" dirty="0" err="1"/>
              <a:t>hypercalcaemia</a:t>
            </a:r>
            <a:endParaRPr lang="en-US" sz="1200" dirty="0">
              <a:solidFill>
                <a:srgbClr val="FF0000"/>
              </a:solidFill>
              <a:sym typeface="Wingdings" panose="05000000000000000000" pitchFamily="2" charset="2"/>
            </a:endParaRPr>
          </a:p>
          <a:p>
            <a:endParaRPr lang="en-US" sz="1200" dirty="0">
              <a:sym typeface="Wingdings" panose="05000000000000000000" pitchFamily="2" charset="2"/>
            </a:endParaRPr>
          </a:p>
        </p:txBody>
      </p:sp>
      <p:sp>
        <p:nvSpPr>
          <p:cNvPr id="7" name="TextBox 6"/>
          <p:cNvSpPr txBox="1"/>
          <p:nvPr/>
        </p:nvSpPr>
        <p:spPr>
          <a:xfrm>
            <a:off x="467544" y="4869160"/>
            <a:ext cx="5472608" cy="307777"/>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sz="1400" dirty="0">
                <a:solidFill>
                  <a:srgbClr val="FF0000"/>
                </a:solidFill>
              </a:rPr>
              <a:t>If  P – R interval above normal range, there will be 1</a:t>
            </a:r>
            <a:r>
              <a:rPr lang="en-US" sz="1400" baseline="30000" dirty="0">
                <a:solidFill>
                  <a:srgbClr val="FF0000"/>
                </a:solidFill>
              </a:rPr>
              <a:t>st</a:t>
            </a:r>
            <a:r>
              <a:rPr lang="en-US" sz="1400" dirty="0">
                <a:solidFill>
                  <a:srgbClr val="FF0000"/>
                </a:solidFill>
              </a:rPr>
              <a:t> degree heart block  </a:t>
            </a:r>
          </a:p>
        </p:txBody>
      </p:sp>
      <p:sp>
        <p:nvSpPr>
          <p:cNvPr id="8" name="Oval 7"/>
          <p:cNvSpPr/>
          <p:nvPr/>
        </p:nvSpPr>
        <p:spPr>
          <a:xfrm>
            <a:off x="611560" y="332656"/>
            <a:ext cx="914399" cy="68338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6228184" y="5517232"/>
            <a:ext cx="2448272" cy="430887"/>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sz="1100" dirty="0">
                <a:solidFill>
                  <a:schemeClr val="bg1">
                    <a:lumMod val="50000"/>
                  </a:schemeClr>
                </a:solidFill>
              </a:rPr>
              <a:t>Hypocalcemia </a:t>
            </a:r>
            <a:r>
              <a:rPr lang="en-US" sz="1100" dirty="0">
                <a:solidFill>
                  <a:schemeClr val="bg1">
                    <a:lumMod val="50000"/>
                  </a:schemeClr>
                </a:solidFill>
                <a:sym typeface="Wingdings" panose="05000000000000000000" pitchFamily="2" charset="2"/>
              </a:rPr>
              <a:t> prolong Q-T interval more than the normal range </a:t>
            </a:r>
            <a:endParaRPr lang="en-US" sz="1100" dirty="0">
              <a:solidFill>
                <a:schemeClr val="bg1">
                  <a:lumMod val="50000"/>
                </a:schemeClr>
              </a:solidFill>
            </a:endParaRPr>
          </a:p>
        </p:txBody>
      </p:sp>
      <p:cxnSp>
        <p:nvCxnSpPr>
          <p:cNvPr id="9" name="Straight Arrow Connector 8"/>
          <p:cNvCxnSpPr/>
          <p:nvPr/>
        </p:nvCxnSpPr>
        <p:spPr>
          <a:xfrm>
            <a:off x="5580112" y="5732675"/>
            <a:ext cx="43204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243678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i="1" dirty="0"/>
              <a:t>Cardiac axis</a:t>
            </a:r>
          </a:p>
        </p:txBody>
      </p:sp>
      <p:sp>
        <p:nvSpPr>
          <p:cNvPr id="3" name="Content Placeholder 2"/>
          <p:cNvSpPr>
            <a:spLocks noGrp="1"/>
          </p:cNvSpPr>
          <p:nvPr>
            <p:ph sz="quarter" idx="1"/>
          </p:nvPr>
        </p:nvSpPr>
        <p:spPr>
          <a:xfrm>
            <a:off x="526980" y="1138026"/>
            <a:ext cx="5386136" cy="2785864"/>
          </a:xfrm>
        </p:spPr>
        <p:txBody>
          <a:bodyPr>
            <a:normAutofit lnSpcReduction="10000"/>
          </a:bodyPr>
          <a:lstStyle/>
          <a:p>
            <a:pPr algn="just"/>
            <a:r>
              <a:rPr lang="en-US" sz="1200" dirty="0">
                <a:solidFill>
                  <a:schemeClr val="bg1">
                    <a:lumMod val="50000"/>
                  </a:schemeClr>
                </a:solidFill>
              </a:rPr>
              <a:t>The electrical activity of the heart starts at the (SA) node then </a:t>
            </a:r>
            <a:r>
              <a:rPr lang="en-US" sz="1200" dirty="0">
                <a:solidFill>
                  <a:schemeClr val="bg1">
                    <a:lumMod val="50000"/>
                  </a:schemeClr>
                </a:solidFill>
                <a:sym typeface="Wingdings"/>
              </a:rPr>
              <a:t></a:t>
            </a:r>
            <a:r>
              <a:rPr lang="en-US" sz="1200" dirty="0">
                <a:solidFill>
                  <a:schemeClr val="bg1">
                    <a:lumMod val="50000"/>
                  </a:schemeClr>
                </a:solidFill>
              </a:rPr>
              <a:t> to (AV) node. </a:t>
            </a:r>
            <a:r>
              <a:rPr lang="en-US" sz="1200" dirty="0">
                <a:solidFill>
                  <a:schemeClr val="bg1">
                    <a:lumMod val="50000"/>
                  </a:schemeClr>
                </a:solidFill>
                <a:sym typeface="Wingdings"/>
              </a:rPr>
              <a:t></a:t>
            </a:r>
            <a:r>
              <a:rPr lang="en-US" sz="1200" dirty="0">
                <a:solidFill>
                  <a:schemeClr val="bg1">
                    <a:lumMod val="50000"/>
                  </a:schemeClr>
                </a:solidFill>
              </a:rPr>
              <a:t> bundle of His </a:t>
            </a:r>
            <a:r>
              <a:rPr lang="en-US" sz="1200" dirty="0">
                <a:solidFill>
                  <a:schemeClr val="bg1">
                    <a:lumMod val="50000"/>
                  </a:schemeClr>
                </a:solidFill>
                <a:sym typeface="Wingdings"/>
              </a:rPr>
              <a:t></a:t>
            </a:r>
            <a:r>
              <a:rPr lang="en-US" sz="1200" dirty="0">
                <a:solidFill>
                  <a:schemeClr val="bg1">
                    <a:lumMod val="50000"/>
                  </a:schemeClr>
                </a:solidFill>
              </a:rPr>
              <a:t> </a:t>
            </a:r>
            <a:r>
              <a:rPr lang="en-US" sz="1200" dirty="0" err="1">
                <a:solidFill>
                  <a:schemeClr val="bg1">
                    <a:lumMod val="50000"/>
                  </a:schemeClr>
                </a:solidFill>
              </a:rPr>
              <a:t>purkinje</a:t>
            </a:r>
            <a:r>
              <a:rPr lang="en-US" sz="1200" dirty="0">
                <a:solidFill>
                  <a:schemeClr val="bg1">
                    <a:lumMod val="50000"/>
                  </a:schemeClr>
                </a:solidFill>
              </a:rPr>
              <a:t> fibers which cause ventricular contraction.</a:t>
            </a:r>
          </a:p>
          <a:p>
            <a:pPr algn="just"/>
            <a:r>
              <a:rPr lang="en-US" sz="1200" dirty="0">
                <a:solidFill>
                  <a:schemeClr val="bg1">
                    <a:lumMod val="50000"/>
                  </a:schemeClr>
                </a:solidFill>
              </a:rPr>
              <a:t>So when viewing the heart from the front, the direction of depolarization is 11 o’clock to 6 o’clock.</a:t>
            </a:r>
          </a:p>
          <a:p>
            <a:pPr algn="just"/>
            <a:r>
              <a:rPr lang="en-US" sz="1200" dirty="0">
                <a:solidFill>
                  <a:schemeClr val="bg1">
                    <a:lumMod val="50000"/>
                  </a:schemeClr>
                </a:solidFill>
              </a:rPr>
              <a:t>The direction of the depolarization is called : </a:t>
            </a:r>
            <a:r>
              <a:rPr lang="en-US" sz="1400" dirty="0">
                <a:solidFill>
                  <a:srgbClr val="FF0000"/>
                </a:solidFill>
              </a:rPr>
              <a:t>Mean electrical axis </a:t>
            </a:r>
          </a:p>
          <a:p>
            <a:pPr algn="just"/>
            <a:r>
              <a:rPr lang="en-US" sz="1400" dirty="0">
                <a:solidFill>
                  <a:schemeClr val="accent2">
                    <a:lumMod val="75000"/>
                  </a:schemeClr>
                </a:solidFill>
              </a:rPr>
              <a:t>Which is </a:t>
            </a:r>
            <a:r>
              <a:rPr lang="en-US" sz="1400" dirty="0"/>
              <a:t>an electrical axis represent the average direction of the current flow in heart during cardiac cycle</a:t>
            </a:r>
          </a:p>
          <a:p>
            <a:pPr algn="just"/>
            <a:r>
              <a:rPr lang="en-US" sz="1400" dirty="0">
                <a:solidFill>
                  <a:schemeClr val="tx1">
                    <a:lumMod val="50000"/>
                    <a:lumOff val="50000"/>
                  </a:schemeClr>
                </a:solidFill>
              </a:rPr>
              <a:t>Since it is an ventricular depolarization we can call it : </a:t>
            </a:r>
            <a:r>
              <a:rPr lang="en-US" sz="1400" dirty="0"/>
              <a:t>Mean QRS vector </a:t>
            </a:r>
          </a:p>
          <a:p>
            <a:pPr algn="just"/>
            <a:r>
              <a:rPr lang="en-US" sz="1400" dirty="0">
                <a:solidFill>
                  <a:schemeClr val="accent2">
                    <a:lumMod val="75000"/>
                  </a:schemeClr>
                </a:solidFill>
              </a:rPr>
              <a:t>Mean electrical axis angle of the ventricles:  </a:t>
            </a:r>
            <a:r>
              <a:rPr lang="en-US" sz="1400" dirty="0"/>
              <a:t>from (-30° to 90°) almost </a:t>
            </a:r>
            <a:r>
              <a:rPr lang="en-US" sz="1400" u="sng" dirty="0"/>
              <a:t>59</a:t>
            </a:r>
            <a:r>
              <a:rPr lang="en-US" sz="1400" dirty="0"/>
              <a:t>°</a:t>
            </a:r>
          </a:p>
          <a:p>
            <a:pPr algn="just"/>
            <a:r>
              <a:rPr lang="en-US" sz="1400" dirty="0">
                <a:solidFill>
                  <a:schemeClr val="accent2">
                    <a:lumMod val="75000"/>
                  </a:schemeClr>
                </a:solidFill>
              </a:rPr>
              <a:t>In certain pathological condition :</a:t>
            </a:r>
          </a:p>
          <a:p>
            <a:pPr algn="just"/>
            <a:endParaRPr lang="en-US" sz="1400" u="sng" dirty="0"/>
          </a:p>
          <a:p>
            <a:pPr algn="just"/>
            <a:endParaRPr lang="en-US" sz="1600" u="sng" dirty="0"/>
          </a:p>
        </p:txBody>
      </p:sp>
      <p:sp>
        <p:nvSpPr>
          <p:cNvPr id="4" name="object 7"/>
          <p:cNvSpPr/>
          <p:nvPr/>
        </p:nvSpPr>
        <p:spPr>
          <a:xfrm>
            <a:off x="6121052" y="1219200"/>
            <a:ext cx="2567608" cy="1921768"/>
          </a:xfrm>
          <a:prstGeom prst="rect">
            <a:avLst/>
          </a:prstGeom>
          <a:blipFill>
            <a:blip r:embed="rId2" cstate="print"/>
            <a:stretch>
              <a:fillRect/>
            </a:stretch>
          </a:blipFill>
        </p:spPr>
        <p:txBody>
          <a:bodyPr wrap="square" lIns="0" tIns="0" rIns="0" bIns="0" rtlCol="0"/>
          <a:lstStyle/>
          <a:p>
            <a:endParaRPr dirty="0"/>
          </a:p>
        </p:txBody>
      </p:sp>
      <p:sp>
        <p:nvSpPr>
          <p:cNvPr id="7" name="Down Arrow 6"/>
          <p:cNvSpPr/>
          <p:nvPr/>
        </p:nvSpPr>
        <p:spPr>
          <a:xfrm rot="18499364">
            <a:off x="7612544" y="1220100"/>
            <a:ext cx="313454" cy="2171140"/>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rot="2464318">
            <a:off x="7110021" y="1940083"/>
            <a:ext cx="2012089" cy="369332"/>
          </a:xfrm>
          <a:prstGeom prst="rect">
            <a:avLst/>
          </a:prstGeom>
          <a:solidFill>
            <a:schemeClr val="bg1"/>
          </a:solidFill>
        </p:spPr>
        <p:txBody>
          <a:bodyPr wrap="none">
            <a:spAutoFit/>
          </a:bodyPr>
          <a:lstStyle/>
          <a:p>
            <a:pPr algn="just"/>
            <a:r>
              <a:rPr lang="en-US">
                <a:solidFill>
                  <a:srgbClr val="FF0000"/>
                </a:solidFill>
              </a:rPr>
              <a:t>Mean electrical axis</a:t>
            </a:r>
            <a:endParaRPr lang="en-US" dirty="0">
              <a:solidFill>
                <a:srgbClr val="FF0000"/>
              </a:solidFill>
            </a:endParaRPr>
          </a:p>
        </p:txBody>
      </p:sp>
      <p:graphicFrame>
        <p:nvGraphicFramePr>
          <p:cNvPr id="15" name="Table 14"/>
          <p:cNvGraphicFramePr>
            <a:graphicFrameLocks noGrp="1"/>
          </p:cNvGraphicFramePr>
          <p:nvPr>
            <p:extLst>
              <p:ext uri="{D42A27DB-BD31-4B8C-83A1-F6EECF244321}">
                <p14:modId xmlns:p14="http://schemas.microsoft.com/office/powerpoint/2010/main" val="664716074"/>
              </p:ext>
            </p:extLst>
          </p:nvPr>
        </p:nvGraphicFramePr>
        <p:xfrm>
          <a:off x="539552" y="4010704"/>
          <a:ext cx="5892294" cy="2154600"/>
        </p:xfrm>
        <a:graphic>
          <a:graphicData uri="http://schemas.openxmlformats.org/drawingml/2006/table">
            <a:tbl>
              <a:tblPr firstRow="1" bandRow="1">
                <a:tableStyleId>{21E4AEA4-8DFA-4A89-87EB-49C32662AFE0}</a:tableStyleId>
              </a:tblPr>
              <a:tblGrid>
                <a:gridCol w="1252832">
                  <a:extLst>
                    <a:ext uri="{9D8B030D-6E8A-4147-A177-3AD203B41FA5}">
                      <a16:colId xmlns:a16="http://schemas.microsoft.com/office/drawing/2014/main" val="20000"/>
                    </a:ext>
                  </a:extLst>
                </a:gridCol>
                <a:gridCol w="2297913">
                  <a:extLst>
                    <a:ext uri="{9D8B030D-6E8A-4147-A177-3AD203B41FA5}">
                      <a16:colId xmlns:a16="http://schemas.microsoft.com/office/drawing/2014/main" val="20001"/>
                    </a:ext>
                  </a:extLst>
                </a:gridCol>
                <a:gridCol w="2341549">
                  <a:extLst>
                    <a:ext uri="{9D8B030D-6E8A-4147-A177-3AD203B41FA5}">
                      <a16:colId xmlns:a16="http://schemas.microsoft.com/office/drawing/2014/main" val="20002"/>
                    </a:ext>
                  </a:extLst>
                </a:gridCol>
              </a:tblGrid>
              <a:tr h="389655">
                <a:tc>
                  <a:txBody>
                    <a:bodyPr/>
                    <a:lstStyle/>
                    <a:p>
                      <a:endParaRPr lang="en-US" sz="11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Left axis deviation (LAD) </a:t>
                      </a:r>
                    </a:p>
                  </a:txBody>
                  <a:tcPr>
                    <a:solidFill>
                      <a:srgbClr val="88F44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Right axis deviation (RAD) </a:t>
                      </a:r>
                    </a:p>
                  </a:txBody>
                  <a:tcPr>
                    <a:solidFill>
                      <a:srgbClr val="76D6FF"/>
                    </a:solidFill>
                  </a:tcPr>
                </a:tc>
                <a:extLst>
                  <a:ext uri="{0D108BD9-81ED-4DB2-BD59-A6C34878D82A}">
                    <a16:rowId xmlns:a16="http://schemas.microsoft.com/office/drawing/2014/main" val="10000"/>
                  </a:ext>
                </a:extLst>
              </a:tr>
              <a:tr h="36252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Deviate :</a:t>
                      </a:r>
                    </a:p>
                  </a:txBody>
                  <a:tcPr>
                    <a:solidFill>
                      <a:schemeClr val="accent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a:t>to the left (-30</a:t>
                      </a:r>
                      <a:r>
                        <a:rPr lang="en-US" sz="1200" dirty="0"/>
                        <a:t>°</a:t>
                      </a:r>
                      <a:r>
                        <a:rPr lang="en-US" sz="1200" baseline="0" dirty="0"/>
                        <a:t> to -90</a:t>
                      </a:r>
                      <a:r>
                        <a:rPr lang="en-US" sz="1200" dirty="0"/>
                        <a:t>°</a:t>
                      </a:r>
                      <a:r>
                        <a:rPr lang="en-US" sz="1200" baseline="0" dirty="0"/>
                        <a:t>)</a:t>
                      </a:r>
                      <a:endParaRPr lang="en-US" sz="1200" b="0" baseline="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a:t>to the right (90</a:t>
                      </a:r>
                      <a:r>
                        <a:rPr lang="en-US" sz="1200" dirty="0"/>
                        <a:t>°</a:t>
                      </a:r>
                      <a:r>
                        <a:rPr lang="en-US" sz="1200" baseline="0" dirty="0"/>
                        <a:t>-180</a:t>
                      </a:r>
                      <a:r>
                        <a:rPr lang="en-US" sz="1200" dirty="0"/>
                        <a:t>°</a:t>
                      </a:r>
                      <a:r>
                        <a:rPr lang="en-US" sz="1200" baseline="0" dirty="0"/>
                        <a:t>)</a:t>
                      </a:r>
                      <a:endParaRPr lang="en-US" sz="1200" dirty="0"/>
                    </a:p>
                  </a:txBody>
                  <a:tcPr/>
                </a:tc>
                <a:extLst>
                  <a:ext uri="{0D108BD9-81ED-4DB2-BD59-A6C34878D82A}">
                    <a16:rowId xmlns:a16="http://schemas.microsoft.com/office/drawing/2014/main" val="10001"/>
                  </a:ext>
                </a:extLst>
              </a:tr>
              <a:tr h="233793">
                <a:tc>
                  <a:txBody>
                    <a:bodyPr/>
                    <a:lstStyle/>
                    <a:p>
                      <a:r>
                        <a:rPr lang="en-US" sz="1100" dirty="0"/>
                        <a:t>Normal in :</a:t>
                      </a:r>
                    </a:p>
                  </a:txBody>
                  <a:tcPr>
                    <a:solidFill>
                      <a:schemeClr val="accent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Obese people</a:t>
                      </a:r>
                    </a:p>
                  </a:txBody>
                  <a:tcPr/>
                </a:tc>
                <a:tc>
                  <a:txBody>
                    <a:bodyPr/>
                    <a:lstStyle/>
                    <a:p>
                      <a:r>
                        <a:rPr lang="en-US" sz="1200" dirty="0"/>
                        <a:t>Thin tall people</a:t>
                      </a:r>
                    </a:p>
                  </a:txBody>
                  <a:tcPr/>
                </a:tc>
                <a:extLst>
                  <a:ext uri="{0D108BD9-81ED-4DB2-BD59-A6C34878D82A}">
                    <a16:rowId xmlns:a16="http://schemas.microsoft.com/office/drawing/2014/main" val="10002"/>
                  </a:ext>
                </a:extLst>
              </a:tr>
              <a:tr h="701379">
                <a:tc>
                  <a:txBody>
                    <a:bodyPr/>
                    <a:lstStyle/>
                    <a:p>
                      <a:r>
                        <a:rPr lang="en-US" sz="1100" dirty="0"/>
                        <a:t>Abnormal in </a:t>
                      </a:r>
                    </a:p>
                  </a:txBody>
                  <a:tcPr>
                    <a:solidFill>
                      <a:schemeClr val="accent2"/>
                    </a:solidFill>
                  </a:tcPr>
                </a:tc>
                <a:tc>
                  <a:txBody>
                    <a:bodyPr/>
                    <a:lstStyle/>
                    <a:p>
                      <a:r>
                        <a:rPr lang="en-US" sz="1200" dirty="0"/>
                        <a:t>- Left ventricular</a:t>
                      </a:r>
                      <a:r>
                        <a:rPr lang="en-US" sz="1200" baseline="0" dirty="0"/>
                        <a:t> hypertrophy</a:t>
                      </a:r>
                    </a:p>
                    <a:p>
                      <a:r>
                        <a:rPr kumimoji="0" lang="en-US" sz="1200" kern="1200" dirty="0"/>
                        <a:t>- Left bundle branch block (LBBB)</a:t>
                      </a:r>
                      <a:endParaRPr lang="en-US" sz="1200" b="0" dirty="0"/>
                    </a:p>
                  </a:txBody>
                  <a:tcPr/>
                </a:tc>
                <a:tc>
                  <a:txBody>
                    <a:bodyPr/>
                    <a:lstStyle/>
                    <a:p>
                      <a:pPr marL="285750" marR="0" indent="-285750" algn="l" defTabSz="914400" rtl="0" eaLnBrk="1" fontAlgn="auto" latinLnBrk="0" hangingPunct="1">
                        <a:lnSpc>
                          <a:spcPct val="100000"/>
                        </a:lnSpc>
                        <a:spcBef>
                          <a:spcPts val="0"/>
                        </a:spcBef>
                        <a:spcAft>
                          <a:spcPts val="0"/>
                        </a:spcAft>
                        <a:buClrTx/>
                        <a:buSzTx/>
                        <a:buFontTx/>
                        <a:buChar char="-"/>
                        <a:tabLst/>
                        <a:defRPr/>
                      </a:pPr>
                      <a:r>
                        <a:rPr lang="en-US" sz="1200" dirty="0"/>
                        <a:t>Right</a:t>
                      </a:r>
                      <a:r>
                        <a:rPr lang="en-US" sz="1200" baseline="0" dirty="0"/>
                        <a:t> </a:t>
                      </a:r>
                      <a:r>
                        <a:rPr lang="en-US" sz="1200" dirty="0"/>
                        <a:t>ventricular</a:t>
                      </a:r>
                      <a:r>
                        <a:rPr lang="en-US" sz="1200" baseline="0" dirty="0"/>
                        <a:t> hypertrophy</a:t>
                      </a:r>
                    </a:p>
                    <a:p>
                      <a:pPr marL="285750" marR="0" indent="-285750" algn="l" defTabSz="914400" rtl="0" eaLnBrk="1" fontAlgn="auto" latinLnBrk="0" hangingPunct="1">
                        <a:lnSpc>
                          <a:spcPct val="100000"/>
                        </a:lnSpc>
                        <a:spcBef>
                          <a:spcPts val="0"/>
                        </a:spcBef>
                        <a:spcAft>
                          <a:spcPts val="0"/>
                        </a:spcAft>
                        <a:buClrTx/>
                        <a:buSzTx/>
                        <a:buFontTx/>
                        <a:buChar char="-"/>
                        <a:tabLst/>
                        <a:defRPr/>
                      </a:pPr>
                      <a:r>
                        <a:rPr kumimoji="0" lang="en-US" sz="1200" kern="1200" dirty="0"/>
                        <a:t>Right bundle branch block (LBBB)</a:t>
                      </a:r>
                      <a:endParaRPr lang="en-US" sz="1200" b="0" dirty="0"/>
                    </a:p>
                  </a:txBody>
                  <a:tcPr/>
                </a:tc>
                <a:extLst>
                  <a:ext uri="{0D108BD9-81ED-4DB2-BD59-A6C34878D82A}">
                    <a16:rowId xmlns:a16="http://schemas.microsoft.com/office/drawing/2014/main" val="10003"/>
                  </a:ext>
                </a:extLst>
              </a:tr>
              <a:tr h="38965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Beyond these value:</a:t>
                      </a:r>
                    </a:p>
                  </a:txBody>
                  <a:tcPr>
                    <a:solidFill>
                      <a:schemeClr val="accent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extreme or far left axis deviation</a:t>
                      </a:r>
                      <a:endParaRPr lang="en-US" sz="1200" b="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extreme or far Right axis deviation</a:t>
                      </a:r>
                    </a:p>
                  </a:txBody>
                  <a:tcPr/>
                </a:tc>
                <a:extLst>
                  <a:ext uri="{0D108BD9-81ED-4DB2-BD59-A6C34878D82A}">
                    <a16:rowId xmlns:a16="http://schemas.microsoft.com/office/drawing/2014/main" val="10004"/>
                  </a:ext>
                </a:extLst>
              </a:tr>
            </a:tbl>
          </a:graphicData>
        </a:graphic>
      </p:graphicFrame>
      <p:pic>
        <p:nvPicPr>
          <p:cNvPr id="16" name="Picture 15"/>
          <p:cNvPicPr>
            <a:picLocks noChangeAspect="1"/>
          </p:cNvPicPr>
          <p:nvPr/>
        </p:nvPicPr>
        <p:blipFill>
          <a:blip r:embed="rId3"/>
          <a:stretch>
            <a:fillRect/>
          </a:stretch>
        </p:blipFill>
        <p:spPr>
          <a:xfrm>
            <a:off x="6575862" y="3707866"/>
            <a:ext cx="2429719" cy="2306184"/>
          </a:xfrm>
          <a:prstGeom prst="rect">
            <a:avLst/>
          </a:prstGeom>
        </p:spPr>
      </p:pic>
    </p:spTree>
    <p:extLst>
      <p:ext uri="{BB962C8B-B14F-4D97-AF65-F5344CB8AC3E}">
        <p14:creationId xmlns:p14="http://schemas.microsoft.com/office/powerpoint/2010/main" val="4195336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p:txBody>
          <a:bodyPr/>
          <a:lstStyle/>
          <a:p>
            <a:pPr algn="ctr"/>
            <a:r>
              <a:rPr lang="en-US" b="1" i="1" dirty="0"/>
              <a:t>Cardiac axis</a:t>
            </a:r>
          </a:p>
        </p:txBody>
      </p:sp>
      <p:pic>
        <p:nvPicPr>
          <p:cNvPr id="7" name="صورة 4"/>
          <p:cNvPicPr>
            <a:picLocks noChangeAspect="1"/>
          </p:cNvPicPr>
          <p:nvPr/>
        </p:nvPicPr>
        <p:blipFill>
          <a:blip r:embed="rId2"/>
          <a:stretch>
            <a:fillRect/>
          </a:stretch>
        </p:blipFill>
        <p:spPr>
          <a:xfrm>
            <a:off x="5711668" y="1894653"/>
            <a:ext cx="3173499" cy="224326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Rectangle 9"/>
          <p:cNvSpPr/>
          <p:nvPr/>
        </p:nvSpPr>
        <p:spPr>
          <a:xfrm>
            <a:off x="611560" y="4404948"/>
            <a:ext cx="7812178" cy="1692771"/>
          </a:xfrm>
          <a:prstGeom prst="rect">
            <a:avLst/>
          </a:prstGeom>
        </p:spPr>
        <p:txBody>
          <a:bodyPr wrap="square">
            <a:spAutoFit/>
          </a:bodyPr>
          <a:lstStyle/>
          <a:p>
            <a:pPr lvl="0" algn="just"/>
            <a:r>
              <a:rPr lang="en-US" sz="1600" b="1" dirty="0">
                <a:solidFill>
                  <a:schemeClr val="accent2">
                    <a:lumMod val="75000"/>
                  </a:schemeClr>
                </a:solidFill>
              </a:rPr>
              <a:t>Explanation of the above :</a:t>
            </a:r>
          </a:p>
          <a:p>
            <a:pPr lvl="0" algn="just"/>
            <a:r>
              <a:rPr lang="en-US" sz="1600" dirty="0"/>
              <a:t>-</a:t>
            </a:r>
            <a:r>
              <a:rPr lang="en-US" sz="1200" dirty="0"/>
              <a:t>If the direction of R-wave is upwards in both the leads I and III, then the electrical axis of the heart will be </a:t>
            </a:r>
            <a:r>
              <a:rPr lang="en-US" sz="1200" u="sng" dirty="0"/>
              <a:t>normal</a:t>
            </a:r>
            <a:r>
              <a:rPr lang="en-US" sz="1200" dirty="0"/>
              <a:t>.</a:t>
            </a:r>
          </a:p>
          <a:p>
            <a:pPr algn="just"/>
            <a:r>
              <a:rPr lang="en-US" sz="1200" dirty="0"/>
              <a:t>-If the direction of R-wave is upwards in the lead-I and is downwards in the lead-III, then the electrical axis of the heart would be deviated to the </a:t>
            </a:r>
            <a:r>
              <a:rPr lang="en-US" sz="1200" u="sng" dirty="0"/>
              <a:t>left</a:t>
            </a:r>
            <a:r>
              <a:rPr lang="en-US" sz="1200" dirty="0"/>
              <a:t>.</a:t>
            </a:r>
          </a:p>
          <a:p>
            <a:pPr lvl="0" algn="just"/>
            <a:r>
              <a:rPr lang="en-US" sz="1200" dirty="0"/>
              <a:t>-If the direction of R-wave is downwards in the lead-I and is upwards in the lead-III, then the electrical axis of the heart would be deviated to the </a:t>
            </a:r>
            <a:r>
              <a:rPr lang="en-US" sz="1200" u="sng" dirty="0"/>
              <a:t>right</a:t>
            </a:r>
            <a:r>
              <a:rPr lang="en-US" sz="1200" dirty="0"/>
              <a:t>.</a:t>
            </a:r>
          </a:p>
          <a:p>
            <a:pPr algn="just"/>
            <a:r>
              <a:rPr lang="en-US" sz="1200" dirty="0"/>
              <a:t>- If the direction of R-wave is downwards in both the leads I and III, then the electrical axis of the heart will be deviated to the </a:t>
            </a:r>
            <a:r>
              <a:rPr lang="en-US" sz="1200" u="sng" dirty="0"/>
              <a:t>extreme left/right</a:t>
            </a:r>
            <a:r>
              <a:rPr lang="en-US" sz="1200" dirty="0"/>
              <a:t> </a:t>
            </a:r>
          </a:p>
        </p:txBody>
      </p:sp>
      <p:sp>
        <p:nvSpPr>
          <p:cNvPr id="2" name="Rectangle 1"/>
          <p:cNvSpPr/>
          <p:nvPr/>
        </p:nvSpPr>
        <p:spPr>
          <a:xfrm>
            <a:off x="35496" y="1373860"/>
            <a:ext cx="5904656" cy="369332"/>
          </a:xfrm>
          <a:prstGeom prst="rect">
            <a:avLst/>
          </a:prstGeom>
        </p:spPr>
        <p:txBody>
          <a:bodyPr wrap="square">
            <a:spAutoFit/>
          </a:bodyPr>
          <a:lstStyle/>
          <a:p>
            <a:pPr marL="285750" indent="-285750" algn="just">
              <a:buFont typeface="Arial" charset="0"/>
              <a:buChar char="•"/>
            </a:pPr>
            <a:r>
              <a:rPr lang="en-US" dirty="0">
                <a:solidFill>
                  <a:srgbClr val="FF0000"/>
                </a:solidFill>
              </a:rPr>
              <a:t>Rule of the thumb </a:t>
            </a:r>
            <a:r>
              <a:rPr lang="en-US" dirty="0">
                <a:solidFill>
                  <a:schemeClr val="accent2">
                    <a:lumMod val="75000"/>
                  </a:schemeClr>
                </a:solidFill>
              </a:rPr>
              <a:t>to determine electrical axis deviation :</a:t>
            </a:r>
          </a:p>
        </p:txBody>
      </p:sp>
      <p:graphicFrame>
        <p:nvGraphicFramePr>
          <p:cNvPr id="3" name="Table 2"/>
          <p:cNvGraphicFramePr>
            <a:graphicFrameLocks noGrp="1"/>
          </p:cNvGraphicFramePr>
          <p:nvPr>
            <p:extLst>
              <p:ext uri="{D42A27DB-BD31-4B8C-83A1-F6EECF244321}">
                <p14:modId xmlns:p14="http://schemas.microsoft.com/office/powerpoint/2010/main" val="112585700"/>
              </p:ext>
            </p:extLst>
          </p:nvPr>
        </p:nvGraphicFramePr>
        <p:xfrm>
          <a:off x="599101" y="1912880"/>
          <a:ext cx="4909002" cy="2225040"/>
        </p:xfrm>
        <a:graphic>
          <a:graphicData uri="http://schemas.openxmlformats.org/drawingml/2006/table">
            <a:tbl>
              <a:tblPr firstRow="1" bandRow="1">
                <a:tableStyleId>{2D5ABB26-0587-4C30-8999-92F81FD0307C}</a:tableStyleId>
              </a:tblPr>
              <a:tblGrid>
                <a:gridCol w="1636334">
                  <a:extLst>
                    <a:ext uri="{9D8B030D-6E8A-4147-A177-3AD203B41FA5}">
                      <a16:colId xmlns:a16="http://schemas.microsoft.com/office/drawing/2014/main" val="20000"/>
                    </a:ext>
                  </a:extLst>
                </a:gridCol>
                <a:gridCol w="1636334">
                  <a:extLst>
                    <a:ext uri="{9D8B030D-6E8A-4147-A177-3AD203B41FA5}">
                      <a16:colId xmlns:a16="http://schemas.microsoft.com/office/drawing/2014/main" val="20001"/>
                    </a:ext>
                  </a:extLst>
                </a:gridCol>
                <a:gridCol w="1636334">
                  <a:extLst>
                    <a:ext uri="{9D8B030D-6E8A-4147-A177-3AD203B41FA5}">
                      <a16:colId xmlns:a16="http://schemas.microsoft.com/office/drawing/2014/main" val="20002"/>
                    </a:ext>
                  </a:extLst>
                </a:gridCol>
              </a:tblGrid>
              <a:tr h="370840">
                <a:tc gridSpan="2">
                  <a:txBody>
                    <a:bodyPr/>
                    <a:lstStyle/>
                    <a:p>
                      <a:pPr algn="ctr"/>
                      <a:r>
                        <a:rPr lang="en-US" b="1" i="1" dirty="0">
                          <a:solidFill>
                            <a:schemeClr val="bg1"/>
                          </a:solidFill>
                        </a:rPr>
                        <a:t>R- deflection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DEC83"/>
                    </a:solidFill>
                  </a:tcPr>
                </a:tc>
                <a:tc hMerge="1">
                  <a:txBody>
                    <a:bodyPr/>
                    <a:lstStyle/>
                    <a:p>
                      <a:endParaRPr lang="en-US" dirty="0"/>
                    </a:p>
                  </a:txBody>
                  <a:tcPr/>
                </a:tc>
                <a:tc rowSpan="2">
                  <a:txBody>
                    <a:bodyPr/>
                    <a:lstStyle/>
                    <a:p>
                      <a:pPr algn="ctr"/>
                      <a:r>
                        <a:rPr lang="en-US" b="1" i="1" dirty="0">
                          <a:solidFill>
                            <a:schemeClr val="bg1"/>
                          </a:solidFill>
                        </a:rPr>
                        <a:t>Axis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DEC83"/>
                    </a:solidFill>
                  </a:tcPr>
                </a:tc>
                <a:extLst>
                  <a:ext uri="{0D108BD9-81ED-4DB2-BD59-A6C34878D82A}">
                    <a16:rowId xmlns:a16="http://schemas.microsoft.com/office/drawing/2014/main" val="10000"/>
                  </a:ext>
                </a:extLst>
              </a:tr>
              <a:tr h="370840">
                <a:tc>
                  <a:txBody>
                    <a:bodyPr/>
                    <a:lstStyle/>
                    <a:p>
                      <a:pPr algn="ctr"/>
                      <a:r>
                        <a:rPr lang="en-US" dirty="0">
                          <a:solidFill>
                            <a:schemeClr val="bg1"/>
                          </a:solidFill>
                        </a:rPr>
                        <a:t>Lead 1</a:t>
                      </a:r>
                      <a:endParaRPr lang="en-US" b="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BB8F"/>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rPr>
                        <a:t>Lead </a:t>
                      </a:r>
                      <a:r>
                        <a:rPr lang="en-US" sz="1800" dirty="0">
                          <a:solidFill>
                            <a:schemeClr val="bg1"/>
                          </a:solidFill>
                        </a:rPr>
                        <a:t>III</a:t>
                      </a:r>
                      <a:r>
                        <a:rPr lang="en-US" sz="1800" baseline="0" dirty="0">
                          <a:solidFill>
                            <a:schemeClr val="bg1"/>
                          </a:solidFill>
                        </a:rPr>
                        <a:t> </a:t>
                      </a:r>
                      <a:r>
                        <a:rPr lang="en-US" baseline="0" dirty="0">
                          <a:solidFill>
                            <a:schemeClr val="bg1"/>
                          </a:solidFill>
                        </a:rPr>
                        <a:t>or </a:t>
                      </a:r>
                      <a:r>
                        <a:rPr lang="en-US" baseline="0" dirty="0" err="1">
                          <a:solidFill>
                            <a:schemeClr val="bg1"/>
                          </a:solidFill>
                        </a:rPr>
                        <a:t>aVF</a:t>
                      </a:r>
                      <a:endParaRPr lang="en-US" b="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BB8F"/>
                    </a:solidFill>
                  </a:tcPr>
                </a:tc>
                <a:tc vMerge="1">
                  <a:txBody>
                    <a:bodyPr/>
                    <a:lstStyle/>
                    <a:p>
                      <a:pPr algn="ct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370840">
                <a:tc>
                  <a:txBody>
                    <a:bodyPr/>
                    <a:lstStyle/>
                    <a:p>
                      <a:pPr algn="ctr"/>
                      <a:r>
                        <a:rPr lang="en-US" dirty="0"/>
                        <a:t>Positive (Up)</a:t>
                      </a:r>
                      <a:endParaRPr lang="en-US" dirty="0">
                        <a:solidFill>
                          <a:srgbClr val="33CC33"/>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Positive</a:t>
                      </a:r>
                      <a:endParaRPr lang="en-US" dirty="0">
                        <a:solidFill>
                          <a:srgbClr val="33CC33"/>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Normal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370840">
                <a:tc>
                  <a:txBody>
                    <a:bodyPr/>
                    <a:lstStyle/>
                    <a:p>
                      <a:pPr algn="ctr"/>
                      <a:r>
                        <a:rPr lang="en-US" dirty="0"/>
                        <a:t>Positive</a:t>
                      </a:r>
                      <a:endParaRPr lang="en-US" dirty="0">
                        <a:solidFill>
                          <a:srgbClr val="33CC33"/>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Negative</a:t>
                      </a:r>
                      <a:r>
                        <a:rPr lang="en-US" sz="1600" dirty="0"/>
                        <a:t>(down)</a:t>
                      </a:r>
                      <a:endParaRPr lang="en-US" sz="1600"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LAD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a:t>Negative</a:t>
                      </a:r>
                      <a:endParaRPr lang="en-US"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Positive</a:t>
                      </a:r>
                      <a:endParaRPr lang="en-US" dirty="0">
                        <a:solidFill>
                          <a:srgbClr val="33CC33"/>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RAD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a:t>Negative</a:t>
                      </a:r>
                      <a:endParaRPr lang="en-US"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a:t>Negative</a:t>
                      </a:r>
                      <a:endParaRPr lang="en-US"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u="sng" dirty="0"/>
                        <a:t>extreme left/right</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8" name="TextBox 7"/>
          <p:cNvSpPr txBox="1"/>
          <p:nvPr/>
        </p:nvSpPr>
        <p:spPr>
          <a:xfrm>
            <a:off x="2627784" y="6400642"/>
            <a:ext cx="1800200" cy="253916"/>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lvl="0">
              <a:defRPr/>
            </a:pPr>
            <a:r>
              <a:rPr lang="en-US" sz="1050" dirty="0">
                <a:solidFill>
                  <a:schemeClr val="bg1">
                    <a:lumMod val="50000"/>
                  </a:schemeClr>
                </a:solidFill>
              </a:rPr>
              <a:t>Left axis deviation = (LAD) </a:t>
            </a:r>
          </a:p>
        </p:txBody>
      </p:sp>
      <p:sp>
        <p:nvSpPr>
          <p:cNvPr id="9" name="TextBox 8"/>
          <p:cNvSpPr txBox="1"/>
          <p:nvPr/>
        </p:nvSpPr>
        <p:spPr>
          <a:xfrm>
            <a:off x="673544" y="6399514"/>
            <a:ext cx="1800200" cy="253916"/>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defRPr/>
            </a:pPr>
            <a:r>
              <a:rPr lang="en-US" sz="1050" dirty="0">
                <a:solidFill>
                  <a:schemeClr val="bg1">
                    <a:lumMod val="50000"/>
                  </a:schemeClr>
                </a:solidFill>
              </a:rPr>
              <a:t>Right axis deviation = (RAD) </a:t>
            </a:r>
          </a:p>
        </p:txBody>
      </p:sp>
    </p:spTree>
    <p:extLst>
      <p:ext uri="{BB962C8B-B14F-4D97-AF65-F5344CB8AC3E}">
        <p14:creationId xmlns:p14="http://schemas.microsoft.com/office/powerpoint/2010/main" val="9510045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a:bodyPr>
          <a:lstStyle/>
          <a:p>
            <a:pPr algn="ctr"/>
            <a:r>
              <a:rPr lang="en-US" sz="4000" b="1" i="1" dirty="0"/>
              <a:t>Heart Rhythm</a:t>
            </a:r>
            <a:endParaRPr lang="ar-SA" sz="2400" b="1" i="1" dirty="0">
              <a:solidFill>
                <a:srgbClr val="FF0000"/>
              </a:solidFill>
            </a:endParaRPr>
          </a:p>
        </p:txBody>
      </p:sp>
      <p:sp>
        <p:nvSpPr>
          <p:cNvPr id="3" name="عنصر نائب للمحتوى 2"/>
          <p:cNvSpPr>
            <a:spLocks noGrp="1"/>
          </p:cNvSpPr>
          <p:nvPr>
            <p:ph sz="quarter" idx="1"/>
          </p:nvPr>
        </p:nvSpPr>
        <p:spPr>
          <a:xfrm>
            <a:off x="457200" y="1147192"/>
            <a:ext cx="8229600" cy="5306144"/>
          </a:xfrm>
        </p:spPr>
        <p:txBody>
          <a:bodyPr>
            <a:normAutofit/>
          </a:bodyPr>
          <a:lstStyle/>
          <a:p>
            <a:r>
              <a:rPr lang="en-US" sz="2000" dirty="0">
                <a:solidFill>
                  <a:schemeClr val="accent2">
                    <a:lumMod val="75000"/>
                  </a:schemeClr>
                </a:solidFill>
              </a:rPr>
              <a:t>Refer to : </a:t>
            </a:r>
            <a:r>
              <a:rPr lang="en-US" sz="2000" dirty="0"/>
              <a:t>regularity with which heart beats.</a:t>
            </a:r>
          </a:p>
          <a:p>
            <a:r>
              <a:rPr lang="en-US" sz="2000" dirty="0">
                <a:solidFill>
                  <a:schemeClr val="accent2">
                    <a:lumMod val="75000"/>
                  </a:schemeClr>
                </a:solidFill>
              </a:rPr>
              <a:t>Impulse arise from : </a:t>
            </a:r>
            <a:r>
              <a:rPr lang="en-US" sz="2000" dirty="0"/>
              <a:t>SA node</a:t>
            </a:r>
          </a:p>
          <a:p>
            <a:endParaRPr lang="en-US" sz="2000" dirty="0"/>
          </a:p>
          <a:p>
            <a:r>
              <a:rPr lang="en-US" sz="2000" dirty="0">
                <a:solidFill>
                  <a:srgbClr val="FF0000"/>
                </a:solidFill>
              </a:rPr>
              <a:t>On exam : </a:t>
            </a:r>
            <a:r>
              <a:rPr lang="en-US" sz="2000" dirty="0">
                <a:solidFill>
                  <a:schemeClr val="tx1">
                    <a:lumMod val="50000"/>
                    <a:lumOff val="50000"/>
                  </a:schemeClr>
                </a:solidFill>
              </a:rPr>
              <a:t>They may give you an ECG pic and u should describe it upon the </a:t>
            </a:r>
            <a:r>
              <a:rPr lang="en-US" sz="2000" u="sng" dirty="0">
                <a:solidFill>
                  <a:schemeClr val="tx1">
                    <a:lumMod val="50000"/>
                    <a:lumOff val="50000"/>
                  </a:schemeClr>
                </a:solidFill>
              </a:rPr>
              <a:t>rhythm</a:t>
            </a:r>
            <a:r>
              <a:rPr lang="en-US" sz="2000" dirty="0">
                <a:solidFill>
                  <a:schemeClr val="tx1">
                    <a:lumMod val="50000"/>
                    <a:lumOff val="50000"/>
                  </a:schemeClr>
                </a:solidFill>
              </a:rPr>
              <a:t> and </a:t>
            </a:r>
            <a:r>
              <a:rPr lang="en-US" sz="2000" u="sng" dirty="0">
                <a:solidFill>
                  <a:schemeClr val="tx1">
                    <a:lumMod val="50000"/>
                    <a:lumOff val="50000"/>
                  </a:schemeClr>
                </a:solidFill>
              </a:rPr>
              <a:t>rate</a:t>
            </a:r>
            <a:r>
              <a:rPr lang="en-US" sz="2000" dirty="0">
                <a:solidFill>
                  <a:schemeClr val="tx1">
                    <a:lumMod val="50000"/>
                    <a:lumOff val="50000"/>
                  </a:schemeClr>
                </a:solidFill>
              </a:rPr>
              <a:t> ?</a:t>
            </a:r>
          </a:p>
          <a:p>
            <a:pPr marL="274320" lvl="1" indent="0">
              <a:buNone/>
            </a:pPr>
            <a:r>
              <a:rPr lang="en-US" sz="1900" b="1" dirty="0">
                <a:solidFill>
                  <a:schemeClr val="accent4">
                    <a:lumMod val="75000"/>
                  </a:schemeClr>
                </a:solidFill>
              </a:rPr>
              <a:t>First :  </a:t>
            </a:r>
            <a:r>
              <a:rPr lang="en-US" sz="1700" dirty="0">
                <a:solidFill>
                  <a:schemeClr val="tx1"/>
                </a:solidFill>
              </a:rPr>
              <a:t>Rhythm : </a:t>
            </a:r>
            <a:r>
              <a:rPr lang="en-US" sz="1700" dirty="0">
                <a:solidFill>
                  <a:schemeClr val="tx1">
                    <a:lumMod val="50000"/>
                    <a:lumOff val="50000"/>
                  </a:schemeClr>
                </a:solidFill>
              </a:rPr>
              <a:t>(see if it sinus or not )</a:t>
            </a:r>
          </a:p>
          <a:p>
            <a:pPr marL="548640" lvl="2" indent="0">
              <a:buNone/>
            </a:pPr>
            <a:r>
              <a:rPr lang="en-US" sz="1600" dirty="0"/>
              <a:t>1- Sinus </a:t>
            </a:r>
            <a:r>
              <a:rPr lang="en-US" sz="1600" dirty="0">
                <a:sym typeface="Wingdings"/>
              </a:rPr>
              <a:t> </a:t>
            </a:r>
            <a:r>
              <a:rPr lang="en-US" sz="1600" dirty="0"/>
              <a:t>P wave before every QRS</a:t>
            </a:r>
            <a:r>
              <a:rPr lang="en-US" sz="1600" u="sng" dirty="0"/>
              <a:t>.</a:t>
            </a:r>
          </a:p>
          <a:p>
            <a:pPr marL="548640" lvl="2" indent="0">
              <a:buNone/>
            </a:pPr>
            <a:r>
              <a:rPr lang="en-US" sz="1600" dirty="0"/>
              <a:t>2- not sinus </a:t>
            </a:r>
          </a:p>
          <a:p>
            <a:pPr marL="274320" lvl="1" indent="0">
              <a:buNone/>
            </a:pPr>
            <a:r>
              <a:rPr lang="en-US" sz="1900" b="1" dirty="0">
                <a:solidFill>
                  <a:schemeClr val="accent4">
                    <a:lumMod val="75000"/>
                  </a:schemeClr>
                </a:solidFill>
              </a:rPr>
              <a:t>Second : </a:t>
            </a:r>
            <a:r>
              <a:rPr lang="en-US" sz="1900" dirty="0">
                <a:solidFill>
                  <a:srgbClr val="FF0000"/>
                </a:solidFill>
              </a:rPr>
              <a:t>If it is a sinus </a:t>
            </a:r>
            <a:r>
              <a:rPr lang="en-US" sz="1900" dirty="0">
                <a:solidFill>
                  <a:schemeClr val="tx1"/>
                </a:solidFill>
              </a:rPr>
              <a:t>u should say is it a regular sinus or not </a:t>
            </a:r>
            <a:endParaRPr lang="en-US" sz="2100" dirty="0"/>
          </a:p>
          <a:p>
            <a:pPr marL="548640" lvl="2" indent="0">
              <a:buNone/>
            </a:pPr>
            <a:r>
              <a:rPr lang="en-US" sz="1600" dirty="0">
                <a:solidFill>
                  <a:srgbClr val="002060"/>
                </a:solidFill>
              </a:rPr>
              <a:t>1- Sinus Regular : </a:t>
            </a:r>
            <a:r>
              <a:rPr lang="en-US" sz="1600" dirty="0"/>
              <a:t>distance between R-R is  </a:t>
            </a:r>
            <a:r>
              <a:rPr lang="en-US" sz="1600" u="sng" dirty="0"/>
              <a:t>constant</a:t>
            </a:r>
            <a:r>
              <a:rPr lang="en-US" sz="1600" dirty="0"/>
              <a:t> </a:t>
            </a:r>
            <a:r>
              <a:rPr lang="en-US" sz="1600" dirty="0">
                <a:sym typeface="Wingdings"/>
              </a:rPr>
              <a:t> heart beat </a:t>
            </a:r>
            <a:r>
              <a:rPr lang="en-US" sz="1600" dirty="0"/>
              <a:t>regularly </a:t>
            </a:r>
            <a:r>
              <a:rPr lang="en-US" sz="1600" dirty="0">
                <a:sym typeface="Wingdings"/>
              </a:rPr>
              <a:t> </a:t>
            </a:r>
            <a:r>
              <a:rPr lang="en-US" sz="1600" dirty="0">
                <a:solidFill>
                  <a:srgbClr val="FF0000"/>
                </a:solidFill>
                <a:sym typeface="Wingdings"/>
              </a:rPr>
              <a:t>rhythm is normal </a:t>
            </a:r>
            <a:endParaRPr lang="en-US" sz="1600" dirty="0">
              <a:solidFill>
                <a:srgbClr val="FF0000"/>
              </a:solidFill>
            </a:endParaRPr>
          </a:p>
          <a:p>
            <a:pPr marL="548640" lvl="2" indent="0">
              <a:buNone/>
            </a:pPr>
            <a:r>
              <a:rPr lang="en-US" sz="1600" dirty="0">
                <a:solidFill>
                  <a:srgbClr val="002060"/>
                </a:solidFill>
              </a:rPr>
              <a:t>2- Irregular</a:t>
            </a:r>
            <a:r>
              <a:rPr lang="en-US" sz="1600" dirty="0">
                <a:solidFill>
                  <a:srgbClr val="C00000"/>
                </a:solidFill>
              </a:rPr>
              <a:t> </a:t>
            </a:r>
            <a:r>
              <a:rPr lang="en-US" sz="1600" dirty="0"/>
              <a:t>: </a:t>
            </a:r>
            <a:r>
              <a:rPr lang="en-US" sz="1600" u="sng" dirty="0"/>
              <a:t>Unequal</a:t>
            </a:r>
            <a:r>
              <a:rPr lang="en-US" sz="1600" dirty="0"/>
              <a:t> R-R intervals </a:t>
            </a:r>
            <a:r>
              <a:rPr lang="en-US" sz="1600" dirty="0">
                <a:sym typeface="Wingdings"/>
              </a:rPr>
              <a:t> </a:t>
            </a:r>
            <a:r>
              <a:rPr lang="en-US" sz="1600" dirty="0"/>
              <a:t>Heart beat is irregularly</a:t>
            </a:r>
            <a:r>
              <a:rPr lang="en-US" sz="1600" dirty="0">
                <a:sym typeface="Wingdings"/>
              </a:rPr>
              <a:t> </a:t>
            </a:r>
            <a:r>
              <a:rPr lang="en-US" sz="1600" dirty="0">
                <a:solidFill>
                  <a:srgbClr val="FF0000"/>
                </a:solidFill>
                <a:sym typeface="Wingdings"/>
              </a:rPr>
              <a:t>arrhythmia </a:t>
            </a:r>
          </a:p>
          <a:p>
            <a:pPr lvl="3"/>
            <a:r>
              <a:rPr lang="en-US" sz="1400" dirty="0">
                <a:solidFill>
                  <a:srgbClr val="C00000"/>
                </a:solidFill>
              </a:rPr>
              <a:t>Sinus arrhythmia</a:t>
            </a:r>
            <a:r>
              <a:rPr lang="en-US" sz="1400" dirty="0"/>
              <a:t> it is normal physiological phenomenon when :</a:t>
            </a:r>
          </a:p>
          <a:p>
            <a:pPr marL="1097280" lvl="4" indent="0">
              <a:buNone/>
            </a:pPr>
            <a:r>
              <a:rPr lang="en-US" sz="1400" dirty="0"/>
              <a:t>1-</a:t>
            </a:r>
            <a:r>
              <a:rPr lang="en-US" sz="1400" dirty="0">
                <a:solidFill>
                  <a:schemeClr val="accent2">
                    <a:lumMod val="75000"/>
                  </a:schemeClr>
                </a:solidFill>
              </a:rPr>
              <a:t> Deep inspiration :</a:t>
            </a:r>
            <a:r>
              <a:rPr lang="en-US" sz="1400" dirty="0"/>
              <a:t> R waves are closer </a:t>
            </a:r>
            <a:r>
              <a:rPr lang="en-US" sz="1400" dirty="0">
                <a:sym typeface="Wingdings" panose="05000000000000000000" pitchFamily="2" charset="2"/>
              </a:rPr>
              <a:t></a:t>
            </a:r>
            <a:r>
              <a:rPr lang="en-US" sz="1400" dirty="0"/>
              <a:t> Tachycardia </a:t>
            </a:r>
          </a:p>
          <a:p>
            <a:pPr marL="1097280" lvl="4" indent="0">
              <a:buNone/>
            </a:pPr>
            <a:r>
              <a:rPr lang="en-US" sz="1400" dirty="0"/>
              <a:t>2- </a:t>
            </a:r>
            <a:r>
              <a:rPr lang="en-US" sz="1400" dirty="0">
                <a:solidFill>
                  <a:schemeClr val="accent2">
                    <a:lumMod val="75000"/>
                  </a:schemeClr>
                </a:solidFill>
              </a:rPr>
              <a:t>Deep expiration: </a:t>
            </a:r>
            <a:r>
              <a:rPr lang="en-US" sz="1400" dirty="0"/>
              <a:t>R waves are far from each other </a:t>
            </a:r>
            <a:r>
              <a:rPr lang="en-US" sz="1400" dirty="0">
                <a:sym typeface="Wingdings" panose="05000000000000000000" pitchFamily="2" charset="2"/>
              </a:rPr>
              <a:t></a:t>
            </a:r>
            <a:r>
              <a:rPr lang="en-US" sz="1400" dirty="0"/>
              <a:t> bradycardia</a:t>
            </a:r>
            <a:endParaRPr lang="en-US" sz="1050" dirty="0">
              <a:solidFill>
                <a:schemeClr val="bg1">
                  <a:lumMod val="50000"/>
                </a:schemeClr>
              </a:solidFill>
            </a:endParaRPr>
          </a:p>
          <a:p>
            <a:pPr marL="274320" lvl="1" indent="0">
              <a:buNone/>
            </a:pPr>
            <a:r>
              <a:rPr lang="en-US" sz="1900" b="1" dirty="0">
                <a:solidFill>
                  <a:schemeClr val="accent4">
                    <a:lumMod val="75000"/>
                  </a:schemeClr>
                </a:solidFill>
              </a:rPr>
              <a:t>Third : </a:t>
            </a:r>
            <a:r>
              <a:rPr lang="en-US" sz="1900" dirty="0">
                <a:solidFill>
                  <a:schemeClr val="tx1"/>
                </a:solidFill>
              </a:rPr>
              <a:t>calculate heart Rate</a:t>
            </a:r>
            <a:r>
              <a:rPr lang="en-US" sz="1900" b="1" dirty="0">
                <a:solidFill>
                  <a:schemeClr val="tx1"/>
                </a:solidFill>
              </a:rPr>
              <a:t> </a:t>
            </a:r>
            <a:r>
              <a:rPr lang="en-US" sz="1200" dirty="0">
                <a:solidFill>
                  <a:schemeClr val="bg1">
                    <a:lumMod val="50000"/>
                  </a:schemeClr>
                </a:solidFill>
              </a:rPr>
              <a:t>(on next slide )</a:t>
            </a:r>
          </a:p>
        </p:txBody>
      </p:sp>
      <p:pic>
        <p:nvPicPr>
          <p:cNvPr id="4" name="صورة 3"/>
          <p:cNvPicPr>
            <a:picLocks noChangeAspect="1"/>
          </p:cNvPicPr>
          <p:nvPr/>
        </p:nvPicPr>
        <p:blipFill>
          <a:blip r:embed="rId2"/>
          <a:stretch>
            <a:fillRect/>
          </a:stretch>
        </p:blipFill>
        <p:spPr>
          <a:xfrm>
            <a:off x="5796136" y="2708920"/>
            <a:ext cx="2704469" cy="76489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1851846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مستطيل: زوايا مستديرة 6"/>
          <p:cNvSpPr/>
          <p:nvPr/>
        </p:nvSpPr>
        <p:spPr>
          <a:xfrm>
            <a:off x="2627784" y="3645024"/>
            <a:ext cx="3852428" cy="1008112"/>
          </a:xfrm>
          <a:prstGeom prst="roundRect">
            <a:avLst/>
          </a:prstGeom>
          <a:ln w="38100"/>
        </p:spPr>
        <p:style>
          <a:lnRef idx="2">
            <a:schemeClr val="accent4"/>
          </a:lnRef>
          <a:fillRef idx="1">
            <a:schemeClr val="lt1"/>
          </a:fillRef>
          <a:effectRef idx="0">
            <a:schemeClr val="accent4"/>
          </a:effectRef>
          <a:fontRef idx="minor">
            <a:schemeClr val="dk1"/>
          </a:fontRef>
        </p:style>
        <p:txBody>
          <a:bodyPr rtlCol="1" anchor="ctr"/>
          <a:lstStyle/>
          <a:p>
            <a:pPr algn="ctr"/>
            <a:endParaRPr lang="ar-SA"/>
          </a:p>
        </p:txBody>
      </p:sp>
      <p:sp>
        <p:nvSpPr>
          <p:cNvPr id="4" name="مستطيل: زوايا مستديرة 3"/>
          <p:cNvSpPr/>
          <p:nvPr/>
        </p:nvSpPr>
        <p:spPr>
          <a:xfrm>
            <a:off x="2663788" y="2564904"/>
            <a:ext cx="3816424" cy="1008112"/>
          </a:xfrm>
          <a:prstGeom prst="roundRect">
            <a:avLst/>
          </a:prstGeom>
          <a:ln w="57150"/>
        </p:spPr>
        <p:style>
          <a:lnRef idx="2">
            <a:schemeClr val="accent5"/>
          </a:lnRef>
          <a:fillRef idx="1">
            <a:schemeClr val="lt1"/>
          </a:fillRef>
          <a:effectRef idx="0">
            <a:schemeClr val="accent5"/>
          </a:effectRef>
          <a:fontRef idx="minor">
            <a:schemeClr val="dk1"/>
          </a:fontRef>
        </p:style>
        <p:txBody>
          <a:bodyPr rtlCol="1" anchor="ctr"/>
          <a:lstStyle/>
          <a:p>
            <a:pPr algn="ctr"/>
            <a:endParaRPr lang="ar-SA"/>
          </a:p>
        </p:txBody>
      </p:sp>
      <p:sp>
        <p:nvSpPr>
          <p:cNvPr id="2" name="عنوان 1"/>
          <p:cNvSpPr>
            <a:spLocks noGrp="1"/>
          </p:cNvSpPr>
          <p:nvPr>
            <p:ph type="title"/>
          </p:nvPr>
        </p:nvSpPr>
        <p:spPr>
          <a:xfrm>
            <a:off x="457200" y="404664"/>
            <a:ext cx="8229600" cy="990600"/>
          </a:xfrm>
        </p:spPr>
        <p:txBody>
          <a:bodyPr>
            <a:normAutofit fontScale="90000"/>
          </a:bodyPr>
          <a:lstStyle/>
          <a:p>
            <a:pPr algn="ctr"/>
            <a:r>
              <a:rPr lang="en-US" sz="4000" b="1" i="1" dirty="0"/>
              <a:t>Heart rate</a:t>
            </a:r>
            <a:br>
              <a:rPr lang="en-US" b="1" i="1" dirty="0"/>
            </a:br>
            <a:endParaRPr lang="ar-SA" b="1" i="1" dirty="0"/>
          </a:p>
        </p:txBody>
      </p:sp>
      <p:cxnSp>
        <p:nvCxnSpPr>
          <p:cNvPr id="6" name="رابط مستقيم 5"/>
          <p:cNvCxnSpPr/>
          <p:nvPr/>
        </p:nvCxnSpPr>
        <p:spPr>
          <a:xfrm>
            <a:off x="2915816" y="2996952"/>
            <a:ext cx="3240360" cy="0"/>
          </a:xfrm>
          <a:prstGeom prst="line">
            <a:avLst/>
          </a:prstGeom>
        </p:spPr>
        <p:style>
          <a:lnRef idx="3">
            <a:schemeClr val="accent5"/>
          </a:lnRef>
          <a:fillRef idx="0">
            <a:schemeClr val="accent5"/>
          </a:fillRef>
          <a:effectRef idx="2">
            <a:schemeClr val="accent5"/>
          </a:effectRef>
          <a:fontRef idx="minor">
            <a:schemeClr val="tx1"/>
          </a:fontRef>
        </p:style>
      </p:cxnSp>
      <p:cxnSp>
        <p:nvCxnSpPr>
          <p:cNvPr id="9" name="رابط مستقيم 8"/>
          <p:cNvCxnSpPr>
            <a:cxnSpLocks/>
          </p:cNvCxnSpPr>
          <p:nvPr/>
        </p:nvCxnSpPr>
        <p:spPr>
          <a:xfrm>
            <a:off x="3059832" y="4077072"/>
            <a:ext cx="3024336" cy="0"/>
          </a:xfrm>
          <a:prstGeom prst="line">
            <a:avLst/>
          </a:prstGeom>
        </p:spPr>
        <p:style>
          <a:lnRef idx="3">
            <a:schemeClr val="accent4"/>
          </a:lnRef>
          <a:fillRef idx="0">
            <a:schemeClr val="accent4"/>
          </a:fillRef>
          <a:effectRef idx="2">
            <a:schemeClr val="accent4"/>
          </a:effectRef>
          <a:fontRef idx="minor">
            <a:schemeClr val="tx1"/>
          </a:fontRef>
        </p:style>
      </p:cxnSp>
      <p:sp>
        <p:nvSpPr>
          <p:cNvPr id="5" name="TextBox 4"/>
          <p:cNvSpPr txBox="1"/>
          <p:nvPr/>
        </p:nvSpPr>
        <p:spPr>
          <a:xfrm>
            <a:off x="4890886" y="5445224"/>
            <a:ext cx="3281514" cy="600164"/>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sz="1100" b="1" dirty="0">
                <a:solidFill>
                  <a:srgbClr val="FF0000"/>
                </a:solidFill>
              </a:rPr>
              <a:t>Remember :   </a:t>
            </a:r>
          </a:p>
          <a:p>
            <a:r>
              <a:rPr lang="en-US" sz="1100" dirty="0">
                <a:solidFill>
                  <a:srgbClr val="FF0000"/>
                </a:solidFill>
              </a:rPr>
              <a:t>When R-R = 0.6  </a:t>
            </a:r>
            <a:r>
              <a:rPr lang="en-US" sz="1100" dirty="0">
                <a:solidFill>
                  <a:schemeClr val="bg1">
                    <a:lumMod val="50000"/>
                  </a:schemeClr>
                </a:solidFill>
              </a:rPr>
              <a:t>( 3 big squares ) </a:t>
            </a:r>
            <a:r>
              <a:rPr lang="en-US" sz="1100" dirty="0">
                <a:solidFill>
                  <a:srgbClr val="FF0000"/>
                </a:solidFill>
                <a:sym typeface="Wingdings" panose="05000000000000000000" pitchFamily="2" charset="2"/>
              </a:rPr>
              <a:t>   300 / 3 = 100</a:t>
            </a:r>
          </a:p>
          <a:p>
            <a:r>
              <a:rPr lang="en-US" sz="1100" dirty="0">
                <a:solidFill>
                  <a:srgbClr val="FF0000"/>
                </a:solidFill>
                <a:sym typeface="Wingdings" panose="05000000000000000000" pitchFamily="2" charset="2"/>
              </a:rPr>
              <a:t>When R-R = 1    </a:t>
            </a:r>
            <a:r>
              <a:rPr lang="en-US" sz="1100" dirty="0">
                <a:solidFill>
                  <a:schemeClr val="bg1">
                    <a:lumMod val="50000"/>
                  </a:schemeClr>
                </a:solidFill>
                <a:sym typeface="Wingdings" panose="05000000000000000000" pitchFamily="2" charset="2"/>
              </a:rPr>
              <a:t>( 5 big squares ) </a:t>
            </a:r>
            <a:r>
              <a:rPr lang="en-US" sz="1100" dirty="0">
                <a:solidFill>
                  <a:srgbClr val="FF0000"/>
                </a:solidFill>
                <a:sym typeface="Wingdings" panose="05000000000000000000" pitchFamily="2" charset="2"/>
              </a:rPr>
              <a:t>    300 / 5 = 60  </a:t>
            </a:r>
            <a:endParaRPr lang="en-US" sz="1100" dirty="0">
              <a:solidFill>
                <a:srgbClr val="FF0000"/>
              </a:solidFill>
            </a:endParaRPr>
          </a:p>
        </p:txBody>
      </p:sp>
      <p:sp>
        <p:nvSpPr>
          <p:cNvPr id="8" name="TextBox 7"/>
          <p:cNvSpPr txBox="1"/>
          <p:nvPr/>
        </p:nvSpPr>
        <p:spPr>
          <a:xfrm>
            <a:off x="6642208" y="3641829"/>
            <a:ext cx="2363434" cy="144655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171450" indent="-171450">
              <a:buFont typeface="Arial" charset="0"/>
              <a:buChar char="•"/>
            </a:pPr>
            <a:r>
              <a:rPr lang="en-US" sz="1100" dirty="0">
                <a:solidFill>
                  <a:schemeClr val="tx1">
                    <a:lumMod val="50000"/>
                    <a:lumOff val="50000"/>
                  </a:schemeClr>
                </a:solidFill>
              </a:rPr>
              <a:t>When the speed is 25mm/sec (25 x 60 = 1500)</a:t>
            </a:r>
          </a:p>
          <a:p>
            <a:pPr marL="171450" indent="-171450">
              <a:buFont typeface="Arial" charset="0"/>
              <a:buChar char="•"/>
            </a:pPr>
            <a:endParaRPr lang="en-US" sz="1100" dirty="0">
              <a:solidFill>
                <a:schemeClr val="tx1">
                  <a:lumMod val="50000"/>
                  <a:lumOff val="50000"/>
                </a:schemeClr>
              </a:solidFill>
            </a:endParaRPr>
          </a:p>
          <a:p>
            <a:pPr marL="171450" indent="-171450">
              <a:buFont typeface="Arial" charset="0"/>
              <a:buChar char="•"/>
            </a:pPr>
            <a:r>
              <a:rPr lang="en-US" sz="1100" dirty="0">
                <a:solidFill>
                  <a:schemeClr val="tx1">
                    <a:lumMod val="50000"/>
                    <a:lumOff val="50000"/>
                  </a:schemeClr>
                </a:solidFill>
              </a:rPr>
              <a:t>Which 1500 = total number of small </a:t>
            </a:r>
            <a:r>
              <a:rPr lang="en-US" sz="1100" dirty="0" err="1">
                <a:solidFill>
                  <a:schemeClr val="tx1">
                    <a:lumMod val="50000"/>
                    <a:lumOff val="50000"/>
                  </a:schemeClr>
                </a:solidFill>
              </a:rPr>
              <a:t>sq</a:t>
            </a:r>
            <a:r>
              <a:rPr lang="en-US" sz="1100" dirty="0">
                <a:solidFill>
                  <a:schemeClr val="tx1">
                    <a:lumMod val="50000"/>
                    <a:lumOff val="50000"/>
                  </a:schemeClr>
                </a:solidFill>
              </a:rPr>
              <a:t> pulled by the machine every min (60sec)</a:t>
            </a:r>
          </a:p>
          <a:p>
            <a:pPr marL="171450" indent="-171450">
              <a:buFont typeface="Arial" charset="0"/>
              <a:buChar char="•"/>
            </a:pPr>
            <a:endParaRPr lang="en-US" sz="1100" dirty="0">
              <a:solidFill>
                <a:schemeClr val="tx1">
                  <a:lumMod val="50000"/>
                  <a:lumOff val="50000"/>
                </a:schemeClr>
              </a:solidFill>
            </a:endParaRPr>
          </a:p>
          <a:p>
            <a:pPr marL="171450" indent="-171450">
              <a:buFont typeface="Arial" charset="0"/>
              <a:buChar char="•"/>
            </a:pPr>
            <a:r>
              <a:rPr lang="en-US" sz="1100" dirty="0">
                <a:solidFill>
                  <a:schemeClr val="tx1">
                    <a:lumMod val="50000"/>
                    <a:lumOff val="50000"/>
                  </a:schemeClr>
                </a:solidFill>
              </a:rPr>
              <a:t>so R-R interval = 1 heart beat  </a:t>
            </a:r>
          </a:p>
        </p:txBody>
      </p:sp>
      <p:sp>
        <p:nvSpPr>
          <p:cNvPr id="3" name="عنصر نائب للمحتوى 2"/>
          <p:cNvSpPr>
            <a:spLocks noGrp="1"/>
          </p:cNvSpPr>
          <p:nvPr>
            <p:ph sz="quarter" idx="1"/>
          </p:nvPr>
        </p:nvSpPr>
        <p:spPr>
          <a:xfrm>
            <a:off x="446856" y="1257733"/>
            <a:ext cx="8229600" cy="5051587"/>
          </a:xfrm>
        </p:spPr>
        <p:txBody>
          <a:bodyPr>
            <a:normAutofit fontScale="85000" lnSpcReduction="20000"/>
          </a:bodyPr>
          <a:lstStyle/>
          <a:p>
            <a:r>
              <a:rPr lang="en-US" sz="1800" dirty="0">
                <a:solidFill>
                  <a:schemeClr val="accent2">
                    <a:lumMod val="75000"/>
                  </a:schemeClr>
                </a:solidFill>
              </a:rPr>
              <a:t>It is defined as </a:t>
            </a:r>
            <a:r>
              <a:rPr lang="en-US" sz="1800" dirty="0"/>
              <a:t>the time interrelationship between 2 (adjacent) “R” waves.</a:t>
            </a:r>
          </a:p>
          <a:p>
            <a:endParaRPr lang="en-US" sz="1800" dirty="0"/>
          </a:p>
          <a:p>
            <a:r>
              <a:rPr lang="en-US" sz="1800" dirty="0">
                <a:solidFill>
                  <a:schemeClr val="accent2">
                    <a:lumMod val="75000"/>
                  </a:schemeClr>
                </a:solidFill>
              </a:rPr>
              <a:t>Examine the distance between : </a:t>
            </a:r>
            <a:r>
              <a:rPr lang="en-US" sz="1800" u="sng" dirty="0"/>
              <a:t>2 QRS complexes</a:t>
            </a:r>
            <a:endParaRPr lang="en-US" sz="1800" dirty="0"/>
          </a:p>
          <a:p>
            <a:pPr>
              <a:buFontTx/>
              <a:buChar char="-"/>
            </a:pPr>
            <a:r>
              <a:rPr lang="en-US" sz="1800" dirty="0">
                <a:solidFill>
                  <a:srgbClr val="FF0000"/>
                </a:solidFill>
              </a:rPr>
              <a:t>If the distances are regular, </a:t>
            </a:r>
            <a:r>
              <a:rPr lang="en-US" sz="1800" dirty="0"/>
              <a:t>use one of these two formulas:</a:t>
            </a:r>
          </a:p>
          <a:p>
            <a:pPr marL="0" indent="0">
              <a:buNone/>
            </a:pPr>
            <a:endParaRPr lang="en-US" sz="1800" dirty="0"/>
          </a:p>
          <a:p>
            <a:pPr marL="0" indent="0" algn="ctr">
              <a:lnSpc>
                <a:spcPct val="170000"/>
              </a:lnSpc>
              <a:buNone/>
            </a:pPr>
            <a:r>
              <a:rPr lang="en-US" sz="1800" dirty="0"/>
              <a:t>300</a:t>
            </a:r>
          </a:p>
          <a:p>
            <a:pPr marL="0" indent="0" algn="ctr">
              <a:lnSpc>
                <a:spcPct val="170000"/>
              </a:lnSpc>
              <a:buNone/>
            </a:pPr>
            <a:r>
              <a:rPr lang="en-US" sz="1800" dirty="0"/>
              <a:t>Big squares between R-R</a:t>
            </a:r>
          </a:p>
          <a:p>
            <a:pPr marL="0" indent="0">
              <a:buNone/>
            </a:pPr>
            <a:r>
              <a:rPr lang="en-US" sz="1800" dirty="0"/>
              <a:t>Or :  </a:t>
            </a:r>
          </a:p>
          <a:p>
            <a:pPr marL="0" indent="0" algn="ctr">
              <a:lnSpc>
                <a:spcPct val="160000"/>
              </a:lnSpc>
              <a:buNone/>
            </a:pPr>
            <a:r>
              <a:rPr lang="en-US" sz="1800" dirty="0"/>
              <a:t>1500</a:t>
            </a:r>
          </a:p>
          <a:p>
            <a:pPr marL="0" indent="0" algn="ctr">
              <a:lnSpc>
                <a:spcPct val="160000"/>
              </a:lnSpc>
              <a:buNone/>
            </a:pPr>
            <a:r>
              <a:rPr lang="en-US" sz="1800" dirty="0"/>
              <a:t>Small squares between R-R</a:t>
            </a:r>
          </a:p>
          <a:p>
            <a:pPr algn="ctr"/>
            <a:endParaRPr lang="en-US" sz="1800" dirty="0"/>
          </a:p>
          <a:p>
            <a:r>
              <a:rPr lang="en-US" sz="1800" dirty="0"/>
              <a:t>To obtain the heart rate in </a:t>
            </a:r>
            <a:r>
              <a:rPr lang="en-US" sz="1800" dirty="0">
                <a:solidFill>
                  <a:srgbClr val="FF0000"/>
                </a:solidFill>
              </a:rPr>
              <a:t>beats per minute</a:t>
            </a:r>
            <a:r>
              <a:rPr lang="en-US" sz="1800" dirty="0"/>
              <a:t>.</a:t>
            </a:r>
          </a:p>
          <a:p>
            <a:r>
              <a:rPr lang="en-US" sz="1800" dirty="0">
                <a:solidFill>
                  <a:schemeClr val="accent2">
                    <a:lumMod val="75000"/>
                  </a:schemeClr>
                </a:solidFill>
              </a:rPr>
              <a:t>Normal R-R interval : </a:t>
            </a:r>
            <a:r>
              <a:rPr lang="en-US" sz="1800" dirty="0"/>
              <a:t>0.6-1.0 second </a:t>
            </a:r>
          </a:p>
          <a:p>
            <a:r>
              <a:rPr lang="en-US" sz="1800" dirty="0">
                <a:solidFill>
                  <a:schemeClr val="accent2">
                    <a:lumMod val="75000"/>
                  </a:schemeClr>
                </a:solidFill>
              </a:rPr>
              <a:t>Normal HR : </a:t>
            </a:r>
            <a:r>
              <a:rPr lang="en-US" sz="1800" dirty="0"/>
              <a:t>60 – 100 beats / min</a:t>
            </a:r>
          </a:p>
          <a:p>
            <a:r>
              <a:rPr lang="en-US" sz="1800" dirty="0">
                <a:solidFill>
                  <a:schemeClr val="accent2">
                    <a:lumMod val="75000"/>
                  </a:schemeClr>
                </a:solidFill>
              </a:rPr>
              <a:t>HR&gt;100 beat / min = </a:t>
            </a:r>
            <a:r>
              <a:rPr lang="en-US" sz="1800" dirty="0"/>
              <a:t>Tachycardia </a:t>
            </a:r>
          </a:p>
          <a:p>
            <a:r>
              <a:rPr lang="en-US" sz="1800" dirty="0">
                <a:solidFill>
                  <a:schemeClr val="accent2">
                    <a:lumMod val="75000"/>
                  </a:schemeClr>
                </a:solidFill>
              </a:rPr>
              <a:t>HR&lt;60 beat / min = </a:t>
            </a:r>
            <a:r>
              <a:rPr lang="en-US" sz="1800" dirty="0"/>
              <a:t>Bradycardia </a:t>
            </a:r>
          </a:p>
        </p:txBody>
      </p:sp>
      <p:sp>
        <p:nvSpPr>
          <p:cNvPr id="10" name="Oval 9"/>
          <p:cNvSpPr/>
          <p:nvPr/>
        </p:nvSpPr>
        <p:spPr>
          <a:xfrm>
            <a:off x="539552" y="325501"/>
            <a:ext cx="698375" cy="53936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55576" y="6338936"/>
            <a:ext cx="8208912" cy="307777"/>
          </a:xfrm>
          <a:prstGeom prst="rect">
            <a:avLst/>
          </a:prstGeom>
          <a:noFill/>
        </p:spPr>
        <p:txBody>
          <a:bodyPr wrap="square" rtlCol="0">
            <a:spAutoFit/>
          </a:bodyPr>
          <a:lstStyle/>
          <a:p>
            <a:pPr algn="r" rtl="1"/>
            <a:r>
              <a:rPr lang="ar-SA" sz="1400" dirty="0">
                <a:solidFill>
                  <a:srgbClr val="FF0000"/>
                </a:solidFill>
              </a:rPr>
              <a:t>في </a:t>
            </a:r>
            <a:r>
              <a:rPr lang="ar-SA" sz="1400" dirty="0" err="1">
                <a:solidFill>
                  <a:srgbClr val="FF0000"/>
                </a:solidFill>
              </a:rPr>
              <a:t>الإختبار</a:t>
            </a:r>
            <a:r>
              <a:rPr lang="ar-SA" sz="1400" dirty="0">
                <a:solidFill>
                  <a:srgbClr val="FF0000"/>
                </a:solidFill>
              </a:rPr>
              <a:t> </a:t>
            </a:r>
            <a:r>
              <a:rPr lang="ar-SA" sz="1400" dirty="0"/>
              <a:t>ممكن يعطيك رسمة</a:t>
            </a:r>
            <a:r>
              <a:rPr lang="en-US" sz="1400" dirty="0"/>
              <a:t> ECG </a:t>
            </a:r>
            <a:r>
              <a:rPr lang="ar-SA" sz="1400" dirty="0"/>
              <a:t> ويقولك احسب لي ال </a:t>
            </a:r>
            <a:r>
              <a:rPr lang="en-US" sz="1400" dirty="0"/>
              <a:t>heart rate </a:t>
            </a:r>
            <a:r>
              <a:rPr lang="ar-SA" sz="1400" dirty="0"/>
              <a:t> </a:t>
            </a:r>
            <a:r>
              <a:rPr lang="en-US" sz="1400" dirty="0"/>
              <a:t>.</a:t>
            </a:r>
          </a:p>
        </p:txBody>
      </p:sp>
      <p:cxnSp>
        <p:nvCxnSpPr>
          <p:cNvPr id="13" name="Straight Arrow Connector 12"/>
          <p:cNvCxnSpPr/>
          <p:nvPr/>
        </p:nvCxnSpPr>
        <p:spPr>
          <a:xfrm>
            <a:off x="3779912" y="5445224"/>
            <a:ext cx="936104" cy="218345"/>
          </a:xfrm>
          <a:prstGeom prst="straightConnector1">
            <a:avLst/>
          </a:prstGeom>
          <a:ln w="190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883113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p:cNvPicPr>
            <a:picLocks noChangeAspect="1"/>
          </p:cNvPicPr>
          <p:nvPr/>
        </p:nvPicPr>
        <p:blipFill rotWithShape="1">
          <a:blip r:embed="rId2"/>
          <a:srcRect l="28738" t="17784" r="31100" b="27590"/>
          <a:stretch/>
        </p:blipFill>
        <p:spPr>
          <a:xfrm>
            <a:off x="395536" y="1196752"/>
            <a:ext cx="8352928" cy="4985495"/>
          </a:xfrm>
          <a:prstGeom prst="rect">
            <a:avLst/>
          </a:prstGeom>
        </p:spPr>
      </p:pic>
      <p:sp>
        <p:nvSpPr>
          <p:cNvPr id="3" name="عنوان 1"/>
          <p:cNvSpPr>
            <a:spLocks noGrp="1"/>
          </p:cNvSpPr>
          <p:nvPr>
            <p:ph type="title"/>
          </p:nvPr>
        </p:nvSpPr>
        <p:spPr>
          <a:xfrm>
            <a:off x="457200" y="404664"/>
            <a:ext cx="8229600" cy="990600"/>
          </a:xfrm>
        </p:spPr>
        <p:txBody>
          <a:bodyPr>
            <a:normAutofit fontScale="90000"/>
          </a:bodyPr>
          <a:lstStyle/>
          <a:p>
            <a:pPr algn="ctr"/>
            <a:r>
              <a:rPr lang="en-US" sz="4000" b="1" i="1" dirty="0"/>
              <a:t>Examine Yourself !! </a:t>
            </a:r>
            <a:r>
              <a:rPr lang="en-US" sz="4000" b="1" i="1" dirty="0">
                <a:solidFill>
                  <a:srgbClr val="FF0000"/>
                </a:solidFill>
              </a:rPr>
              <a:t>***</a:t>
            </a:r>
            <a:br>
              <a:rPr lang="en-US" b="1" i="1" dirty="0"/>
            </a:br>
            <a:endParaRPr lang="ar-SA" b="1" i="1" dirty="0"/>
          </a:p>
        </p:txBody>
      </p:sp>
      <p:sp>
        <p:nvSpPr>
          <p:cNvPr id="2" name="TextBox 1"/>
          <p:cNvSpPr txBox="1"/>
          <p:nvPr/>
        </p:nvSpPr>
        <p:spPr>
          <a:xfrm>
            <a:off x="5724128" y="2564904"/>
            <a:ext cx="3672408" cy="523220"/>
          </a:xfrm>
          <a:prstGeom prst="rect">
            <a:avLst/>
          </a:prstGeom>
          <a:noFill/>
        </p:spPr>
        <p:txBody>
          <a:bodyPr wrap="square" rtlCol="0">
            <a:spAutoFit/>
          </a:bodyPr>
          <a:lstStyle/>
          <a:p>
            <a:r>
              <a:rPr lang="en-US" sz="1400" b="1" dirty="0">
                <a:solidFill>
                  <a:srgbClr val="FF0000"/>
                </a:solidFill>
              </a:rPr>
              <a:t>2</a:t>
            </a:r>
            <a:r>
              <a:rPr lang="en-US" sz="1400" b="1" dirty="0">
                <a:solidFill>
                  <a:schemeClr val="bg2">
                    <a:lumMod val="50000"/>
                  </a:schemeClr>
                </a:solidFill>
              </a:rPr>
              <a:t>-</a:t>
            </a:r>
            <a:r>
              <a:rPr lang="en-US" sz="1400" dirty="0">
                <a:solidFill>
                  <a:schemeClr val="bg2">
                    <a:lumMod val="50000"/>
                  </a:schemeClr>
                </a:solidFill>
              </a:rPr>
              <a:t> </a:t>
            </a:r>
            <a:r>
              <a:rPr lang="en-US" sz="1400" dirty="0">
                <a:solidFill>
                  <a:schemeClr val="bg1">
                    <a:lumMod val="65000"/>
                  </a:schemeClr>
                </a:solidFill>
              </a:rPr>
              <a:t>300 / 2 = 150 b\min </a:t>
            </a:r>
            <a:r>
              <a:rPr lang="en-US" sz="1400" dirty="0">
                <a:solidFill>
                  <a:schemeClr val="bg1">
                    <a:lumMod val="65000"/>
                  </a:schemeClr>
                </a:solidFill>
                <a:sym typeface="Wingdings"/>
              </a:rPr>
              <a:t></a:t>
            </a:r>
            <a:r>
              <a:rPr lang="en-US" sz="1400" dirty="0">
                <a:solidFill>
                  <a:srgbClr val="FF0000"/>
                </a:solidFill>
                <a:sym typeface="Wingdings"/>
              </a:rPr>
              <a:t> Tachycardia</a:t>
            </a:r>
            <a:r>
              <a:rPr lang="en-US" sz="1400" dirty="0">
                <a:solidFill>
                  <a:srgbClr val="FF0000"/>
                </a:solidFill>
              </a:rPr>
              <a:t> </a:t>
            </a:r>
            <a:endParaRPr lang="en-US" sz="1400" dirty="0">
              <a:solidFill>
                <a:schemeClr val="bg1">
                  <a:lumMod val="65000"/>
                </a:schemeClr>
              </a:solidFill>
            </a:endParaRPr>
          </a:p>
          <a:p>
            <a:r>
              <a:rPr lang="en-US" sz="1400" dirty="0">
                <a:solidFill>
                  <a:schemeClr val="bg1">
                    <a:lumMod val="65000"/>
                  </a:schemeClr>
                </a:solidFill>
              </a:rPr>
              <a:t>- 2 is number of large </a:t>
            </a:r>
            <a:r>
              <a:rPr lang="en-US" sz="1400" dirty="0" err="1">
                <a:solidFill>
                  <a:schemeClr val="bg1">
                    <a:lumMod val="65000"/>
                  </a:schemeClr>
                </a:solidFill>
              </a:rPr>
              <a:t>sq</a:t>
            </a:r>
            <a:r>
              <a:rPr lang="en-US" sz="1400" dirty="0">
                <a:solidFill>
                  <a:schemeClr val="bg1">
                    <a:lumMod val="65000"/>
                  </a:schemeClr>
                </a:solidFill>
              </a:rPr>
              <a:t> between R-R  </a:t>
            </a:r>
          </a:p>
        </p:txBody>
      </p:sp>
      <p:sp>
        <p:nvSpPr>
          <p:cNvPr id="5" name="Rectangle 4"/>
          <p:cNvSpPr/>
          <p:nvPr/>
        </p:nvSpPr>
        <p:spPr>
          <a:xfrm>
            <a:off x="457200" y="1391217"/>
            <a:ext cx="442392" cy="449560"/>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a:t>
            </a:r>
          </a:p>
        </p:txBody>
      </p:sp>
      <p:sp>
        <p:nvSpPr>
          <p:cNvPr id="6" name="Rectangle 5"/>
          <p:cNvSpPr/>
          <p:nvPr/>
        </p:nvSpPr>
        <p:spPr>
          <a:xfrm>
            <a:off x="457200" y="3920183"/>
            <a:ext cx="442392" cy="449560"/>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4</a:t>
            </a:r>
          </a:p>
        </p:txBody>
      </p:sp>
      <p:sp>
        <p:nvSpPr>
          <p:cNvPr id="7" name="Rectangle 6"/>
          <p:cNvSpPr/>
          <p:nvPr/>
        </p:nvSpPr>
        <p:spPr>
          <a:xfrm>
            <a:off x="489248" y="4738503"/>
            <a:ext cx="442392" cy="449560"/>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5</a:t>
            </a:r>
          </a:p>
        </p:txBody>
      </p:sp>
      <p:sp>
        <p:nvSpPr>
          <p:cNvPr id="8" name="Rectangle 7"/>
          <p:cNvSpPr/>
          <p:nvPr/>
        </p:nvSpPr>
        <p:spPr>
          <a:xfrm>
            <a:off x="489284" y="5584107"/>
            <a:ext cx="442392" cy="449560"/>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6</a:t>
            </a:r>
          </a:p>
        </p:txBody>
      </p:sp>
      <p:sp>
        <p:nvSpPr>
          <p:cNvPr id="9" name="Rectangle 8"/>
          <p:cNvSpPr/>
          <p:nvPr/>
        </p:nvSpPr>
        <p:spPr>
          <a:xfrm>
            <a:off x="442392" y="2189101"/>
            <a:ext cx="442392" cy="449560"/>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p:txBody>
      </p:sp>
      <p:sp>
        <p:nvSpPr>
          <p:cNvPr id="10" name="Rectangle 9"/>
          <p:cNvSpPr/>
          <p:nvPr/>
        </p:nvSpPr>
        <p:spPr>
          <a:xfrm>
            <a:off x="442392" y="3061463"/>
            <a:ext cx="442392" cy="449560"/>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3</a:t>
            </a:r>
          </a:p>
        </p:txBody>
      </p:sp>
      <p:sp>
        <p:nvSpPr>
          <p:cNvPr id="11" name="TextBox 10"/>
          <p:cNvSpPr txBox="1"/>
          <p:nvPr/>
        </p:nvSpPr>
        <p:spPr>
          <a:xfrm>
            <a:off x="5724128" y="3427889"/>
            <a:ext cx="3672408" cy="523220"/>
          </a:xfrm>
          <a:prstGeom prst="rect">
            <a:avLst/>
          </a:prstGeom>
          <a:noFill/>
        </p:spPr>
        <p:txBody>
          <a:bodyPr wrap="square" rtlCol="0">
            <a:spAutoFit/>
          </a:bodyPr>
          <a:lstStyle/>
          <a:p>
            <a:r>
              <a:rPr lang="en-US" sz="1400" b="1" dirty="0">
                <a:solidFill>
                  <a:srgbClr val="FF0000"/>
                </a:solidFill>
              </a:rPr>
              <a:t>3-</a:t>
            </a:r>
            <a:r>
              <a:rPr lang="en-US" sz="1400" dirty="0">
                <a:solidFill>
                  <a:schemeClr val="bg2">
                    <a:lumMod val="50000"/>
                  </a:schemeClr>
                </a:solidFill>
              </a:rPr>
              <a:t> </a:t>
            </a:r>
            <a:r>
              <a:rPr lang="en-US" sz="1400" dirty="0">
                <a:solidFill>
                  <a:schemeClr val="bg1">
                    <a:lumMod val="65000"/>
                  </a:schemeClr>
                </a:solidFill>
              </a:rPr>
              <a:t>300 / 3 = 100 b\min </a:t>
            </a:r>
            <a:r>
              <a:rPr lang="en-US" sz="1400" dirty="0">
                <a:solidFill>
                  <a:schemeClr val="bg1">
                    <a:lumMod val="65000"/>
                  </a:schemeClr>
                </a:solidFill>
                <a:sym typeface="Wingdings"/>
              </a:rPr>
              <a:t> </a:t>
            </a:r>
            <a:r>
              <a:rPr lang="en-US" sz="1400" dirty="0">
                <a:solidFill>
                  <a:srgbClr val="00B050"/>
                </a:solidFill>
              </a:rPr>
              <a:t>normal HR</a:t>
            </a:r>
          </a:p>
          <a:p>
            <a:r>
              <a:rPr lang="en-US" sz="1400" dirty="0">
                <a:solidFill>
                  <a:schemeClr val="bg1">
                    <a:lumMod val="65000"/>
                  </a:schemeClr>
                </a:solidFill>
              </a:rPr>
              <a:t>- (3 is number of large boxes between R-R)  </a:t>
            </a:r>
          </a:p>
        </p:txBody>
      </p:sp>
      <p:sp>
        <p:nvSpPr>
          <p:cNvPr id="12" name="TextBox 11"/>
          <p:cNvSpPr txBox="1"/>
          <p:nvPr/>
        </p:nvSpPr>
        <p:spPr>
          <a:xfrm>
            <a:off x="5724128" y="4257764"/>
            <a:ext cx="3672408" cy="523220"/>
          </a:xfrm>
          <a:prstGeom prst="rect">
            <a:avLst/>
          </a:prstGeom>
          <a:noFill/>
        </p:spPr>
        <p:txBody>
          <a:bodyPr wrap="square" rtlCol="0">
            <a:spAutoFit/>
          </a:bodyPr>
          <a:lstStyle/>
          <a:p>
            <a:r>
              <a:rPr lang="en-US" sz="1400" b="1" dirty="0">
                <a:solidFill>
                  <a:srgbClr val="FF0000"/>
                </a:solidFill>
              </a:rPr>
              <a:t>4-</a:t>
            </a:r>
            <a:r>
              <a:rPr lang="en-US" sz="1400" dirty="0">
                <a:solidFill>
                  <a:schemeClr val="bg2">
                    <a:lumMod val="50000"/>
                  </a:schemeClr>
                </a:solidFill>
              </a:rPr>
              <a:t> </a:t>
            </a:r>
            <a:r>
              <a:rPr lang="en-US" sz="1400" dirty="0">
                <a:solidFill>
                  <a:schemeClr val="bg1">
                    <a:lumMod val="65000"/>
                  </a:schemeClr>
                </a:solidFill>
              </a:rPr>
              <a:t>300 / 4 = 75 b\min </a:t>
            </a:r>
            <a:r>
              <a:rPr lang="en-US" sz="1400" dirty="0">
                <a:solidFill>
                  <a:schemeClr val="bg1">
                    <a:lumMod val="65000"/>
                  </a:schemeClr>
                </a:solidFill>
                <a:sym typeface="Wingdings"/>
              </a:rPr>
              <a:t> </a:t>
            </a:r>
            <a:r>
              <a:rPr lang="en-US" sz="1400" dirty="0">
                <a:solidFill>
                  <a:srgbClr val="00B050"/>
                </a:solidFill>
              </a:rPr>
              <a:t>normal HR</a:t>
            </a:r>
            <a:endParaRPr lang="en-US" sz="1400" dirty="0">
              <a:solidFill>
                <a:schemeClr val="bg1">
                  <a:lumMod val="65000"/>
                </a:schemeClr>
              </a:solidFill>
            </a:endParaRPr>
          </a:p>
          <a:p>
            <a:r>
              <a:rPr lang="en-US" sz="1400" dirty="0">
                <a:solidFill>
                  <a:schemeClr val="bg1">
                    <a:lumMod val="65000"/>
                  </a:schemeClr>
                </a:solidFill>
              </a:rPr>
              <a:t>- 4 is number of large boxes between R-R  </a:t>
            </a:r>
          </a:p>
        </p:txBody>
      </p:sp>
      <p:sp>
        <p:nvSpPr>
          <p:cNvPr id="13" name="TextBox 12"/>
          <p:cNvSpPr txBox="1"/>
          <p:nvPr/>
        </p:nvSpPr>
        <p:spPr>
          <a:xfrm>
            <a:off x="5724128" y="5087639"/>
            <a:ext cx="3672408" cy="307777"/>
          </a:xfrm>
          <a:prstGeom prst="rect">
            <a:avLst/>
          </a:prstGeom>
          <a:noFill/>
        </p:spPr>
        <p:txBody>
          <a:bodyPr wrap="square" rtlCol="0">
            <a:spAutoFit/>
          </a:bodyPr>
          <a:lstStyle/>
          <a:p>
            <a:r>
              <a:rPr lang="en-US" sz="1400" b="1" dirty="0">
                <a:solidFill>
                  <a:srgbClr val="FF0000"/>
                </a:solidFill>
              </a:rPr>
              <a:t>5-</a:t>
            </a:r>
            <a:r>
              <a:rPr lang="en-US" sz="1400" dirty="0">
                <a:solidFill>
                  <a:schemeClr val="bg2">
                    <a:lumMod val="50000"/>
                  </a:schemeClr>
                </a:solidFill>
              </a:rPr>
              <a:t> </a:t>
            </a:r>
            <a:r>
              <a:rPr lang="en-US" sz="1400" dirty="0">
                <a:solidFill>
                  <a:schemeClr val="bg1">
                    <a:lumMod val="65000"/>
                  </a:schemeClr>
                </a:solidFill>
              </a:rPr>
              <a:t>300 / 5 = 60 b\min </a:t>
            </a:r>
            <a:r>
              <a:rPr lang="en-US" sz="1400" dirty="0">
                <a:solidFill>
                  <a:schemeClr val="bg1">
                    <a:lumMod val="65000"/>
                  </a:schemeClr>
                </a:solidFill>
                <a:sym typeface="Wingdings"/>
              </a:rPr>
              <a:t> </a:t>
            </a:r>
            <a:r>
              <a:rPr lang="en-US" sz="1400" dirty="0">
                <a:solidFill>
                  <a:srgbClr val="00B050"/>
                </a:solidFill>
              </a:rPr>
              <a:t>normal HR</a:t>
            </a:r>
          </a:p>
        </p:txBody>
      </p:sp>
      <p:sp>
        <p:nvSpPr>
          <p:cNvPr id="14" name="TextBox 13"/>
          <p:cNvSpPr txBox="1"/>
          <p:nvPr/>
        </p:nvSpPr>
        <p:spPr>
          <a:xfrm>
            <a:off x="5780747" y="5772057"/>
            <a:ext cx="3672408" cy="307777"/>
          </a:xfrm>
          <a:prstGeom prst="rect">
            <a:avLst/>
          </a:prstGeom>
          <a:noFill/>
        </p:spPr>
        <p:txBody>
          <a:bodyPr wrap="square" rtlCol="0">
            <a:spAutoFit/>
          </a:bodyPr>
          <a:lstStyle/>
          <a:p>
            <a:r>
              <a:rPr lang="en-US" sz="1400" b="1" dirty="0">
                <a:solidFill>
                  <a:srgbClr val="FF0000"/>
                </a:solidFill>
              </a:rPr>
              <a:t>6-</a:t>
            </a:r>
            <a:r>
              <a:rPr lang="en-US" sz="1400" dirty="0">
                <a:solidFill>
                  <a:schemeClr val="bg2">
                    <a:lumMod val="50000"/>
                  </a:schemeClr>
                </a:solidFill>
              </a:rPr>
              <a:t> </a:t>
            </a:r>
            <a:r>
              <a:rPr lang="en-US" sz="1400" dirty="0">
                <a:solidFill>
                  <a:schemeClr val="bg1">
                    <a:lumMod val="65000"/>
                  </a:schemeClr>
                </a:solidFill>
              </a:rPr>
              <a:t>300 / 6 = 50 b\min </a:t>
            </a:r>
            <a:r>
              <a:rPr lang="en-US" sz="1400" dirty="0">
                <a:solidFill>
                  <a:schemeClr val="bg1">
                    <a:lumMod val="65000"/>
                  </a:schemeClr>
                </a:solidFill>
                <a:sym typeface="Wingdings"/>
              </a:rPr>
              <a:t> </a:t>
            </a:r>
            <a:r>
              <a:rPr lang="en-US" sz="1400" dirty="0">
                <a:solidFill>
                  <a:srgbClr val="FF0000"/>
                </a:solidFill>
                <a:sym typeface="Wingdings"/>
              </a:rPr>
              <a:t>bradycardia</a:t>
            </a:r>
            <a:endParaRPr lang="en-US" sz="1400" dirty="0">
              <a:solidFill>
                <a:srgbClr val="FF0000"/>
              </a:solidFill>
            </a:endParaRPr>
          </a:p>
        </p:txBody>
      </p:sp>
      <p:sp>
        <p:nvSpPr>
          <p:cNvPr id="15" name="TextBox 14"/>
          <p:cNvSpPr txBox="1"/>
          <p:nvPr/>
        </p:nvSpPr>
        <p:spPr>
          <a:xfrm>
            <a:off x="3563888" y="1891861"/>
            <a:ext cx="6480720" cy="276999"/>
          </a:xfrm>
          <a:prstGeom prst="rect">
            <a:avLst/>
          </a:prstGeom>
          <a:noFill/>
        </p:spPr>
        <p:txBody>
          <a:bodyPr wrap="square" rtlCol="0">
            <a:spAutoFit/>
          </a:bodyPr>
          <a:lstStyle/>
          <a:p>
            <a:r>
              <a:rPr lang="en-US" sz="1200" b="1" dirty="0">
                <a:solidFill>
                  <a:srgbClr val="FF0000"/>
                </a:solidFill>
              </a:rPr>
              <a:t>1</a:t>
            </a:r>
            <a:r>
              <a:rPr lang="en-US" sz="1200" b="1" dirty="0">
                <a:solidFill>
                  <a:schemeClr val="bg2">
                    <a:lumMod val="50000"/>
                  </a:schemeClr>
                </a:solidFill>
              </a:rPr>
              <a:t>-</a:t>
            </a:r>
            <a:r>
              <a:rPr lang="en-US" sz="1200" dirty="0">
                <a:solidFill>
                  <a:schemeClr val="bg1">
                    <a:lumMod val="65000"/>
                  </a:schemeClr>
                </a:solidFill>
              </a:rPr>
              <a:t> 1500/5=300b/min. (5= no. of small squares) - HR is above normal </a:t>
            </a:r>
            <a:r>
              <a:rPr lang="en-US" sz="1200" dirty="0">
                <a:solidFill>
                  <a:schemeClr val="bg1">
                    <a:lumMod val="65000"/>
                  </a:schemeClr>
                </a:solidFill>
                <a:sym typeface="Wingdings"/>
              </a:rPr>
              <a:t></a:t>
            </a:r>
            <a:r>
              <a:rPr lang="en-US" sz="1200" dirty="0">
                <a:solidFill>
                  <a:srgbClr val="FF0000"/>
                </a:solidFill>
                <a:sym typeface="Wingdings"/>
              </a:rPr>
              <a:t> Tachycardia</a:t>
            </a:r>
            <a:r>
              <a:rPr lang="en-US" sz="1200" dirty="0">
                <a:solidFill>
                  <a:srgbClr val="FF0000"/>
                </a:solidFill>
              </a:rPr>
              <a:t> </a:t>
            </a:r>
          </a:p>
        </p:txBody>
      </p:sp>
      <p:sp>
        <p:nvSpPr>
          <p:cNvPr id="16" name="TextBox 15"/>
          <p:cNvSpPr txBox="1"/>
          <p:nvPr/>
        </p:nvSpPr>
        <p:spPr>
          <a:xfrm>
            <a:off x="5004048" y="6370959"/>
            <a:ext cx="3998208" cy="276999"/>
          </a:xfrm>
          <a:prstGeom prst="rect">
            <a:avLst/>
          </a:prstGeom>
          <a:noFill/>
        </p:spPr>
        <p:txBody>
          <a:bodyPr wrap="square" rtlCol="0">
            <a:spAutoFit/>
          </a:bodyPr>
          <a:lstStyle/>
          <a:p>
            <a:r>
              <a:rPr lang="en-US" sz="1200" dirty="0">
                <a:solidFill>
                  <a:srgbClr val="FF0000"/>
                </a:solidFill>
              </a:rPr>
              <a:t>Remember : </a:t>
            </a:r>
            <a:r>
              <a:rPr lang="en-US" sz="1200" dirty="0">
                <a:solidFill>
                  <a:schemeClr val="tx1">
                    <a:lumMod val="50000"/>
                    <a:lumOff val="50000"/>
                  </a:schemeClr>
                </a:solidFill>
              </a:rPr>
              <a:t>You can use both methods to calculate HR. </a:t>
            </a:r>
          </a:p>
        </p:txBody>
      </p:sp>
      <p:sp>
        <p:nvSpPr>
          <p:cNvPr id="17" name="Oval 16"/>
          <p:cNvSpPr/>
          <p:nvPr/>
        </p:nvSpPr>
        <p:spPr>
          <a:xfrm>
            <a:off x="539552" y="325501"/>
            <a:ext cx="698375" cy="53936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2699792" y="892473"/>
            <a:ext cx="4006866" cy="338554"/>
          </a:xfrm>
          <a:prstGeom prst="rect">
            <a:avLst/>
          </a:prstGeom>
          <a:ln>
            <a:solidFill>
              <a:schemeClr val="accent4"/>
            </a:solidFill>
          </a:ln>
        </p:spPr>
        <p:txBody>
          <a:bodyPr wrap="none">
            <a:spAutoFit/>
          </a:bodyPr>
          <a:lstStyle/>
          <a:p>
            <a:r>
              <a:rPr lang="en-US" sz="1600" dirty="0">
                <a:solidFill>
                  <a:schemeClr val="accent2">
                    <a:lumMod val="75000"/>
                  </a:schemeClr>
                </a:solidFill>
              </a:rPr>
              <a:t>Remember : </a:t>
            </a:r>
            <a:r>
              <a:rPr lang="en-US" sz="1600" dirty="0">
                <a:solidFill>
                  <a:srgbClr val="00B050"/>
                </a:solidFill>
              </a:rPr>
              <a:t>normal HR </a:t>
            </a:r>
            <a:r>
              <a:rPr lang="en-US" sz="1600" dirty="0">
                <a:solidFill>
                  <a:schemeClr val="accent2">
                    <a:lumMod val="75000"/>
                  </a:schemeClr>
                </a:solidFill>
              </a:rPr>
              <a:t>: </a:t>
            </a:r>
            <a:r>
              <a:rPr lang="en-US" sz="1600" dirty="0"/>
              <a:t>60 – 100 beats / min</a:t>
            </a:r>
          </a:p>
        </p:txBody>
      </p:sp>
    </p:spTree>
    <p:extLst>
      <p:ext uri="{BB962C8B-B14F-4D97-AF65-F5344CB8AC3E}">
        <p14:creationId xmlns:p14="http://schemas.microsoft.com/office/powerpoint/2010/main" val="13321985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2555" y="2355533"/>
            <a:ext cx="7400749" cy="1102806"/>
          </a:xfrm>
        </p:spPr>
        <p:txBody>
          <a:bodyPr>
            <a:noAutofit/>
          </a:bodyPr>
          <a:lstStyle/>
          <a:p>
            <a:pPr algn="ctr"/>
            <a:r>
              <a:rPr lang="en-US" sz="3301" b="1" dirty="0">
                <a:solidFill>
                  <a:schemeClr val="accent2">
                    <a:lumMod val="75000"/>
                  </a:schemeClr>
                </a:solidFill>
                <a:latin typeface="Arial Black" panose="020B0A04020102020204" pitchFamily="34" charset="0"/>
              </a:rPr>
              <a:t>Heart Sounds </a:t>
            </a:r>
            <a:endParaRPr lang="en-US" sz="2101" b="1" dirty="0">
              <a:solidFill>
                <a:schemeClr val="accent2">
                  <a:lumMod val="75000"/>
                </a:schemeClr>
              </a:solidFill>
              <a:latin typeface="Arial Black" panose="020B0A04020102020204" pitchFamily="34" charset="0"/>
            </a:endParaRPr>
          </a:p>
        </p:txBody>
      </p:sp>
      <p:sp>
        <p:nvSpPr>
          <p:cNvPr id="3" name="Subtitle 2"/>
          <p:cNvSpPr>
            <a:spLocks noGrp="1"/>
          </p:cNvSpPr>
          <p:nvPr>
            <p:ph type="subTitle" idx="1"/>
          </p:nvPr>
        </p:nvSpPr>
        <p:spPr>
          <a:xfrm>
            <a:off x="1851603" y="4671461"/>
            <a:ext cx="5613724" cy="540201"/>
          </a:xfrm>
        </p:spPr>
        <p:txBody>
          <a:bodyPr>
            <a:normAutofit/>
          </a:bodyPr>
          <a:lstStyle/>
          <a:p>
            <a:pPr algn="ctr"/>
            <a:r>
              <a:rPr lang="en-GB" sz="1350" b="1" dirty="0">
                <a:solidFill>
                  <a:schemeClr val="accent1">
                    <a:lumMod val="75000"/>
                  </a:schemeClr>
                </a:solidFill>
              </a:rPr>
              <a:t>Physiology lab Team 436 – Cardiovascular block </a:t>
            </a:r>
          </a:p>
          <a:p>
            <a:pPr algn="ctr"/>
            <a:r>
              <a:rPr lang="en-GB" sz="1050" b="1" dirty="0">
                <a:solidFill>
                  <a:srgbClr val="FF0000"/>
                </a:solidFill>
              </a:rPr>
              <a:t>This work include Boy’s + girl’s slides + girl’s </a:t>
            </a:r>
            <a:r>
              <a:rPr lang="en-GB" sz="1050" b="1" dirty="0" err="1">
                <a:solidFill>
                  <a:srgbClr val="FF0000"/>
                </a:solidFill>
              </a:rPr>
              <a:t>handout</a:t>
            </a:r>
            <a:endParaRPr lang="en-GB" sz="1050" b="1" dirty="0">
              <a:solidFill>
                <a:srgbClr val="FF0000"/>
              </a:solidFill>
            </a:endParaRPr>
          </a:p>
        </p:txBody>
      </p:sp>
      <p:cxnSp>
        <p:nvCxnSpPr>
          <p:cNvPr id="6" name="Straight Connector 5"/>
          <p:cNvCxnSpPr/>
          <p:nvPr/>
        </p:nvCxnSpPr>
        <p:spPr>
          <a:xfrm>
            <a:off x="1959636" y="3135892"/>
            <a:ext cx="5239947" cy="0"/>
          </a:xfrm>
          <a:prstGeom prst="line">
            <a:avLst/>
          </a:prstGeom>
          <a:ln w="3810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8" name="Picture 4" descr="C:\Users\user\AppData\Local\Microsoft\Windows\INetCache\IE\K75KFYI6\IMG_703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4278" y="1069583"/>
            <a:ext cx="1404522" cy="140452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p:nvPr/>
        </p:nvPicPr>
        <p:blipFill>
          <a:blip r:embed="rId4">
            <a:extLst>
              <a:ext uri="{28A0092B-C50C-407E-A947-70E740481C1C}">
                <a14:useLocalDpi xmlns:a14="http://schemas.microsoft.com/office/drawing/2010/main" val="0"/>
              </a:ext>
            </a:extLst>
          </a:blip>
          <a:stretch>
            <a:fillRect/>
          </a:stretch>
        </p:blipFill>
        <p:spPr>
          <a:xfrm>
            <a:off x="7199583" y="1212040"/>
            <a:ext cx="1519003" cy="787490"/>
          </a:xfrm>
          <a:prstGeom prst="rect">
            <a:avLst/>
          </a:prstGeom>
        </p:spPr>
      </p:pic>
      <p:sp>
        <p:nvSpPr>
          <p:cNvPr id="4" name="TextBox 3"/>
          <p:cNvSpPr txBox="1"/>
          <p:nvPr/>
        </p:nvSpPr>
        <p:spPr>
          <a:xfrm>
            <a:off x="1339454" y="3624141"/>
            <a:ext cx="5672107" cy="507831"/>
          </a:xfrm>
          <a:prstGeom prst="rect">
            <a:avLst/>
          </a:prstGeom>
          <a:noFill/>
        </p:spPr>
        <p:txBody>
          <a:bodyPr wrap="square" rtlCol="0">
            <a:spAutoFit/>
          </a:bodyPr>
          <a:lstStyle/>
          <a:p>
            <a:r>
              <a:rPr lang="en-US" sz="1350" b="1" dirty="0">
                <a:solidFill>
                  <a:schemeClr val="accent1"/>
                </a:solidFill>
              </a:rPr>
              <a:t>Objectives : </a:t>
            </a:r>
            <a:endParaRPr lang="en-US" dirty="0">
              <a:solidFill>
                <a:schemeClr val="accent1">
                  <a:lumMod val="75000"/>
                </a:schemeClr>
              </a:solidFill>
              <a:latin typeface="Sylfaen" panose="010A0502050306030303" pitchFamily="18" charset="0"/>
              <a:ea typeface="Malgun Gothic Semilight" panose="020B0502040204020203" pitchFamily="34" charset="-128"/>
              <a:cs typeface="Arabic Typesetting" panose="03020402040406030203" pitchFamily="66" charset="-78"/>
            </a:endParaRPr>
          </a:p>
          <a:p>
            <a:endParaRPr lang="en-US" sz="1350" b="1" dirty="0">
              <a:solidFill>
                <a:schemeClr val="accent1"/>
              </a:solidFill>
            </a:endParaRPr>
          </a:p>
        </p:txBody>
      </p:sp>
      <p:grpSp>
        <p:nvGrpSpPr>
          <p:cNvPr id="11" name="Group 10"/>
          <p:cNvGrpSpPr/>
          <p:nvPr/>
        </p:nvGrpSpPr>
        <p:grpSpPr>
          <a:xfrm>
            <a:off x="7563926" y="2213412"/>
            <a:ext cx="972361" cy="881124"/>
            <a:chOff x="8957081" y="3180340"/>
            <a:chExt cx="1673835" cy="1531649"/>
          </a:xfrm>
        </p:grpSpPr>
        <p:pic>
          <p:nvPicPr>
            <p:cNvPr id="12" name="Picture 11"/>
            <p:cNvPicPr>
              <a:picLocks noChangeAspect="1"/>
            </p:cNvPicPr>
            <p:nvPr/>
          </p:nvPicPr>
          <p:blipFill rotWithShape="1">
            <a:blip r:embed="rId5" cstate="print">
              <a:extLst>
                <a:ext uri="{28A0092B-C50C-407E-A947-70E740481C1C}">
                  <a14:useLocalDpi xmlns:a14="http://schemas.microsoft.com/office/drawing/2010/main" val="0"/>
                </a:ext>
              </a:extLst>
            </a:blip>
            <a:srcRect r="4229" b="13595"/>
            <a:stretch/>
          </p:blipFill>
          <p:spPr>
            <a:xfrm>
              <a:off x="8957081" y="3180340"/>
              <a:ext cx="1621225" cy="1504216"/>
            </a:xfrm>
            <a:prstGeom prst="rect">
              <a:avLst/>
            </a:prstGeom>
          </p:spPr>
        </p:pic>
        <p:sp>
          <p:nvSpPr>
            <p:cNvPr id="13" name="Rectangle 12"/>
            <p:cNvSpPr/>
            <p:nvPr/>
          </p:nvSpPr>
          <p:spPr>
            <a:xfrm>
              <a:off x="9117961" y="4666270"/>
              <a:ext cx="1512955" cy="457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5" name="Rectangle 4"/>
          <p:cNvSpPr txBox="1"/>
          <p:nvPr/>
        </p:nvSpPr>
        <p:spPr>
          <a:xfrm>
            <a:off x="2465218" y="3854947"/>
            <a:ext cx="4570809" cy="611706"/>
          </a:xfrm>
          <a:prstGeom prst="rect">
            <a:avLst/>
          </a:prstGeom>
        </p:spPr>
        <p:txBody>
          <a:bodyPr>
            <a:spAutoFit/>
          </a:bodyPr>
          <a:lstStyle/>
          <a:p>
            <a:r>
              <a:rPr lang="en-US" sz="1125" dirty="0"/>
              <a:t>• To  understand  why  the  different  heart  sounds  are produced. </a:t>
            </a:r>
          </a:p>
          <a:p>
            <a:r>
              <a:rPr lang="en-US" sz="1125" dirty="0"/>
              <a:t>• To  know  the  sites  at  which  heart  sounds  are  best recorded.</a:t>
            </a:r>
          </a:p>
          <a:p>
            <a:r>
              <a:rPr lang="en-US" sz="1125" dirty="0"/>
              <a:t> • To recognize the value of </a:t>
            </a:r>
            <a:r>
              <a:rPr lang="en-US" sz="1125" dirty="0" err="1"/>
              <a:t>phonocardiography</a:t>
            </a:r>
            <a:r>
              <a:rPr lang="en-US" sz="1125" dirty="0"/>
              <a:t>.</a:t>
            </a:r>
          </a:p>
        </p:txBody>
      </p:sp>
    </p:spTree>
    <p:extLst>
      <p:ext uri="{BB962C8B-B14F-4D97-AF65-F5344CB8AC3E}">
        <p14:creationId xmlns:p14="http://schemas.microsoft.com/office/powerpoint/2010/main" val="34357325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51936" y="2219606"/>
            <a:ext cx="7772400" cy="1470025"/>
          </a:xfrm>
        </p:spPr>
        <p:txBody>
          <a:bodyPr>
            <a:noAutofit/>
          </a:bodyPr>
          <a:lstStyle/>
          <a:p>
            <a:pPr algn="ctr"/>
            <a:r>
              <a:rPr lang="en-GB" sz="4000" b="1" dirty="0" err="1">
                <a:solidFill>
                  <a:srgbClr val="C00000"/>
                </a:solidFill>
                <a:latin typeface="Arial Black" panose="020B0A04020102020204" pitchFamily="34" charset="0"/>
              </a:rPr>
              <a:t>E</a:t>
            </a:r>
            <a:r>
              <a:rPr lang="en-GB" sz="4000" b="1" dirty="0" err="1">
                <a:solidFill>
                  <a:schemeClr val="accent2">
                    <a:lumMod val="75000"/>
                  </a:schemeClr>
                </a:solidFill>
                <a:latin typeface="Arial Black" panose="020B0A04020102020204" pitchFamily="34" charset="0"/>
              </a:rPr>
              <a:t>lectro</a:t>
            </a:r>
            <a:r>
              <a:rPr lang="en-GB" sz="4000" b="1" dirty="0" err="1">
                <a:solidFill>
                  <a:srgbClr val="C00000"/>
                </a:solidFill>
                <a:latin typeface="Arial Black" panose="020B0A04020102020204" pitchFamily="34" charset="0"/>
              </a:rPr>
              <a:t>C</a:t>
            </a:r>
            <a:r>
              <a:rPr lang="en-GB" sz="4000" b="1" dirty="0" err="1">
                <a:solidFill>
                  <a:schemeClr val="accent2">
                    <a:lumMod val="75000"/>
                  </a:schemeClr>
                </a:solidFill>
                <a:latin typeface="Arial Black" panose="020B0A04020102020204" pitchFamily="34" charset="0"/>
              </a:rPr>
              <a:t>ardio</a:t>
            </a:r>
            <a:r>
              <a:rPr lang="en-GB" sz="4000" b="1" dirty="0" err="1">
                <a:solidFill>
                  <a:srgbClr val="C00000"/>
                </a:solidFill>
                <a:latin typeface="Arial Black" panose="020B0A04020102020204" pitchFamily="34" charset="0"/>
              </a:rPr>
              <a:t>G</a:t>
            </a:r>
            <a:r>
              <a:rPr lang="en-GB" sz="4000" b="1" dirty="0" err="1">
                <a:solidFill>
                  <a:schemeClr val="accent2">
                    <a:lumMod val="75000"/>
                  </a:schemeClr>
                </a:solidFill>
                <a:latin typeface="Arial Black" panose="020B0A04020102020204" pitchFamily="34" charset="0"/>
              </a:rPr>
              <a:t>raphy</a:t>
            </a:r>
            <a:r>
              <a:rPr lang="en-GB" sz="4000" b="1" dirty="0">
                <a:solidFill>
                  <a:schemeClr val="accent2">
                    <a:lumMod val="75000"/>
                  </a:schemeClr>
                </a:solidFill>
                <a:latin typeface="Arial Black" panose="020B0A04020102020204" pitchFamily="34" charset="0"/>
              </a:rPr>
              <a:t> </a:t>
            </a:r>
            <a:br>
              <a:rPr lang="en-GB" sz="4800" b="1" dirty="0">
                <a:solidFill>
                  <a:schemeClr val="accent2">
                    <a:lumMod val="75000"/>
                  </a:schemeClr>
                </a:solidFill>
                <a:latin typeface="Arial Black" panose="020B0A04020102020204" pitchFamily="34" charset="0"/>
              </a:rPr>
            </a:br>
            <a:endParaRPr lang="en-US" sz="2400" b="1" dirty="0">
              <a:solidFill>
                <a:schemeClr val="accent2">
                  <a:lumMod val="75000"/>
                </a:schemeClr>
              </a:solidFill>
              <a:latin typeface="Arial Black" panose="020B0A04020102020204" pitchFamily="34" charset="0"/>
            </a:endParaRPr>
          </a:p>
        </p:txBody>
      </p:sp>
      <p:sp>
        <p:nvSpPr>
          <p:cNvPr id="3" name="Subtitle 2"/>
          <p:cNvSpPr>
            <a:spLocks noGrp="1"/>
          </p:cNvSpPr>
          <p:nvPr>
            <p:ph type="subTitle" idx="1"/>
          </p:nvPr>
        </p:nvSpPr>
        <p:spPr>
          <a:xfrm>
            <a:off x="696628" y="5085184"/>
            <a:ext cx="7483016" cy="720080"/>
          </a:xfrm>
        </p:spPr>
        <p:txBody>
          <a:bodyPr>
            <a:normAutofit/>
          </a:bodyPr>
          <a:lstStyle/>
          <a:p>
            <a:pPr algn="ctr"/>
            <a:r>
              <a:rPr lang="en-GB" sz="1800" b="1" dirty="0">
                <a:solidFill>
                  <a:schemeClr val="accent1">
                    <a:lumMod val="75000"/>
                  </a:schemeClr>
                </a:solidFill>
              </a:rPr>
              <a:t>Physiology lab Team 436 – Respiratory block </a:t>
            </a:r>
          </a:p>
          <a:p>
            <a:pPr algn="ctr"/>
            <a:r>
              <a:rPr lang="en-GB" sz="1400" b="1" dirty="0">
                <a:solidFill>
                  <a:srgbClr val="FF0000"/>
                </a:solidFill>
              </a:rPr>
              <a:t>This work include Boy’s + girl’s slides + girl’s </a:t>
            </a:r>
            <a:r>
              <a:rPr lang="en-GB" sz="1400" b="1" dirty="0" err="1">
                <a:solidFill>
                  <a:srgbClr val="FF0000"/>
                </a:solidFill>
              </a:rPr>
              <a:t>handout</a:t>
            </a:r>
            <a:endParaRPr lang="en-GB" sz="1400" b="1" dirty="0">
              <a:solidFill>
                <a:srgbClr val="FF0000"/>
              </a:solidFill>
            </a:endParaRPr>
          </a:p>
        </p:txBody>
      </p:sp>
      <p:cxnSp>
        <p:nvCxnSpPr>
          <p:cNvPr id="6" name="Straight Connector 5"/>
          <p:cNvCxnSpPr/>
          <p:nvPr/>
        </p:nvCxnSpPr>
        <p:spPr>
          <a:xfrm>
            <a:off x="951297" y="3212976"/>
            <a:ext cx="6984776" cy="0"/>
          </a:xfrm>
          <a:prstGeom prst="line">
            <a:avLst/>
          </a:prstGeom>
          <a:ln w="3810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8" name="Picture 4" descr="C:\Users\user\AppData\Local\Microsoft\Windows\INetCache\IE\K75KFYI6\IMG_703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1492" y="332309"/>
            <a:ext cx="1097224" cy="109722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p:nvPr/>
        </p:nvPicPr>
        <p:blipFill>
          <a:blip r:embed="rId4">
            <a:extLst>
              <a:ext uri="{28A0092B-C50C-407E-A947-70E740481C1C}">
                <a14:useLocalDpi xmlns:a14="http://schemas.microsoft.com/office/drawing/2010/main" val="0"/>
              </a:ext>
            </a:extLst>
          </a:blip>
          <a:stretch>
            <a:fillRect/>
          </a:stretch>
        </p:blipFill>
        <p:spPr>
          <a:xfrm>
            <a:off x="7096421" y="332656"/>
            <a:ext cx="1669355" cy="864096"/>
          </a:xfrm>
          <a:prstGeom prst="rect">
            <a:avLst/>
          </a:prstGeom>
        </p:spPr>
      </p:pic>
      <p:sp>
        <p:nvSpPr>
          <p:cNvPr id="5" name="Rectangle 4"/>
          <p:cNvSpPr/>
          <p:nvPr/>
        </p:nvSpPr>
        <p:spPr>
          <a:xfrm>
            <a:off x="2555776" y="3713535"/>
            <a:ext cx="4850512" cy="2369880"/>
          </a:xfrm>
          <a:prstGeom prst="rect">
            <a:avLst/>
          </a:prstGeom>
        </p:spPr>
        <p:txBody>
          <a:bodyPr wrap="square" numCol="2">
            <a:spAutoFit/>
          </a:bodyPr>
          <a:lstStyle/>
          <a:p>
            <a:pPr>
              <a:buFont typeface="Courier New" panose="02070309020205020404" pitchFamily="49" charset="0"/>
              <a:buChar char="o"/>
            </a:pPr>
            <a:r>
              <a:rPr lang="en-US" sz="1600"/>
              <a:t>ECG </a:t>
            </a:r>
            <a:r>
              <a:rPr lang="en-US" sz="1600" dirty="0"/>
              <a:t>paper.</a:t>
            </a:r>
          </a:p>
          <a:p>
            <a:pPr>
              <a:buFont typeface="Courier New" panose="02070309020205020404" pitchFamily="49" charset="0"/>
              <a:buChar char="o"/>
            </a:pPr>
            <a:r>
              <a:rPr lang="en-US" sz="1600" dirty="0"/>
              <a:t>ECG leads</a:t>
            </a:r>
          </a:p>
          <a:p>
            <a:pPr>
              <a:buFont typeface="Courier New" panose="02070309020205020404" pitchFamily="49" charset="0"/>
              <a:buChar char="o"/>
            </a:pPr>
            <a:r>
              <a:rPr lang="en-US" sz="1600" dirty="0"/>
              <a:t> Limb leads.</a:t>
            </a:r>
          </a:p>
          <a:p>
            <a:pPr>
              <a:buFont typeface="Courier New" panose="02070309020205020404" pitchFamily="49" charset="0"/>
              <a:buChar char="o"/>
            </a:pPr>
            <a:r>
              <a:rPr lang="en-US" sz="1600" dirty="0"/>
              <a:t> Chest leads.</a:t>
            </a:r>
          </a:p>
          <a:p>
            <a:pPr>
              <a:buFont typeface="Courier New" panose="02070309020205020404" pitchFamily="49" charset="0"/>
              <a:buChar char="o"/>
            </a:pPr>
            <a:endParaRPr lang="en-US" sz="1600" dirty="0"/>
          </a:p>
          <a:p>
            <a:pPr>
              <a:buFont typeface="Courier New" panose="02070309020205020404" pitchFamily="49" charset="0"/>
              <a:buChar char="o"/>
            </a:pPr>
            <a:endParaRPr lang="en-US" sz="1600" dirty="0"/>
          </a:p>
          <a:p>
            <a:pPr>
              <a:buFont typeface="Courier New" panose="02070309020205020404" pitchFamily="49" charset="0"/>
              <a:buChar char="o"/>
            </a:pPr>
            <a:endParaRPr lang="en-US" sz="1600" dirty="0"/>
          </a:p>
          <a:p>
            <a:pPr>
              <a:buFont typeface="Courier New" panose="02070309020205020404" pitchFamily="49" charset="0"/>
              <a:buChar char="o"/>
            </a:pPr>
            <a:endParaRPr lang="en-US" sz="1600" dirty="0"/>
          </a:p>
          <a:p>
            <a:pPr>
              <a:buFont typeface="Courier New" panose="02070309020205020404" pitchFamily="49" charset="0"/>
              <a:buChar char="o"/>
            </a:pPr>
            <a:endParaRPr lang="en-US" sz="1600" dirty="0"/>
          </a:p>
          <a:p>
            <a:pPr>
              <a:buFont typeface="Courier New" panose="02070309020205020404" pitchFamily="49" charset="0"/>
              <a:buChar char="o"/>
            </a:pPr>
            <a:r>
              <a:rPr lang="en-US" sz="1600" dirty="0"/>
              <a:t>Interpretation of the ECG.</a:t>
            </a:r>
          </a:p>
          <a:p>
            <a:pPr>
              <a:buFont typeface="Courier New" panose="02070309020205020404" pitchFamily="49" charset="0"/>
              <a:buChar char="o"/>
            </a:pPr>
            <a:r>
              <a:rPr lang="en-US" sz="1600" dirty="0"/>
              <a:t>Cardiac axis</a:t>
            </a:r>
          </a:p>
          <a:p>
            <a:pPr>
              <a:buFont typeface="Courier New" panose="02070309020205020404" pitchFamily="49" charset="0"/>
              <a:buChar char="o"/>
            </a:pPr>
            <a:r>
              <a:rPr lang="en-US" sz="1600" dirty="0"/>
              <a:t>Heart rhythm.</a:t>
            </a:r>
          </a:p>
          <a:p>
            <a:pPr>
              <a:buFont typeface="Courier New" panose="02070309020205020404" pitchFamily="49" charset="0"/>
              <a:buChar char="o"/>
            </a:pPr>
            <a:r>
              <a:rPr lang="en-US" sz="1600" dirty="0"/>
              <a:t>Heart rate</a:t>
            </a:r>
            <a:endParaRPr lang="en-GB" sz="1600" dirty="0"/>
          </a:p>
        </p:txBody>
      </p:sp>
      <p:sp>
        <p:nvSpPr>
          <p:cNvPr id="4" name="Rectangle 3"/>
          <p:cNvSpPr/>
          <p:nvPr/>
        </p:nvSpPr>
        <p:spPr>
          <a:xfrm>
            <a:off x="1158715" y="3689631"/>
            <a:ext cx="1306768" cy="369332"/>
          </a:xfrm>
          <a:prstGeom prst="rect">
            <a:avLst/>
          </a:prstGeom>
        </p:spPr>
        <p:txBody>
          <a:bodyPr wrap="none">
            <a:spAutoFit/>
          </a:bodyPr>
          <a:lstStyle/>
          <a:p>
            <a:r>
              <a:rPr lang="en-US" b="1">
                <a:solidFill>
                  <a:schemeClr val="accent1"/>
                </a:solidFill>
              </a:rPr>
              <a:t>Contents :</a:t>
            </a:r>
            <a:endParaRPr lang="en-US" b="1" dirty="0">
              <a:solidFill>
                <a:schemeClr val="accent1"/>
              </a:solidFill>
            </a:endParaRPr>
          </a:p>
        </p:txBody>
      </p:sp>
    </p:spTree>
    <p:extLst>
      <p:ext uri="{BB962C8B-B14F-4D97-AF65-F5344CB8AC3E}">
        <p14:creationId xmlns:p14="http://schemas.microsoft.com/office/powerpoint/2010/main" val="4540123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Stethoscope </a:t>
            </a:r>
          </a:p>
        </p:txBody>
      </p:sp>
      <p:graphicFrame>
        <p:nvGraphicFramePr>
          <p:cNvPr id="6" name="Diagram 5"/>
          <p:cNvGraphicFramePr/>
          <p:nvPr>
            <p:extLst/>
          </p:nvPr>
        </p:nvGraphicFramePr>
        <p:xfrm>
          <a:off x="467108" y="1484278"/>
          <a:ext cx="7227018" cy="37535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Picture 7"/>
          <p:cNvPicPr/>
          <p:nvPr/>
        </p:nvPicPr>
        <p:blipFill>
          <a:blip r:embed="rId7">
            <a:grayscl/>
          </a:blip>
          <a:srcRect/>
          <a:stretch>
            <a:fillRect/>
          </a:stretch>
        </p:blipFill>
        <p:spPr bwMode="auto">
          <a:xfrm>
            <a:off x="4247880" y="3807141"/>
            <a:ext cx="3942590" cy="1701809"/>
          </a:xfrm>
          <a:prstGeom prst="rect">
            <a:avLst/>
          </a:prstGeom>
          <a:noFill/>
          <a:ln w="9525">
            <a:noFill/>
            <a:miter lim="800000"/>
            <a:headEnd/>
            <a:tailEnd/>
          </a:ln>
        </p:spPr>
      </p:pic>
      <p:sp>
        <p:nvSpPr>
          <p:cNvPr id="9" name="TextBox 8"/>
          <p:cNvSpPr txBox="1"/>
          <p:nvPr/>
        </p:nvSpPr>
        <p:spPr>
          <a:xfrm>
            <a:off x="7781530" y="2217999"/>
            <a:ext cx="1112075" cy="106182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900" dirty="0">
                <a:solidFill>
                  <a:schemeClr val="tx1">
                    <a:lumMod val="50000"/>
                    <a:lumOff val="50000"/>
                  </a:schemeClr>
                </a:solidFill>
              </a:rPr>
              <a:t>One way valve system prevents sounds being transmitted by the bell when the diaphragm is being used and vice versa</a:t>
            </a:r>
          </a:p>
        </p:txBody>
      </p:sp>
      <p:sp>
        <p:nvSpPr>
          <p:cNvPr id="11" name="TextBox 10"/>
          <p:cNvSpPr txBox="1"/>
          <p:nvPr/>
        </p:nvSpPr>
        <p:spPr>
          <a:xfrm>
            <a:off x="6987065" y="1235619"/>
            <a:ext cx="1350502" cy="253916"/>
          </a:xfrm>
          <a:prstGeom prst="rect">
            <a:avLst/>
          </a:prstGeom>
          <a:ln>
            <a:solidFill>
              <a:srgbClr val="FFFF00"/>
            </a:solidFill>
          </a:ln>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US" sz="1050" b="1" dirty="0">
                <a:solidFill>
                  <a:srgbClr val="FF0000"/>
                </a:solidFill>
              </a:rPr>
              <a:t>Just Understand it </a:t>
            </a:r>
          </a:p>
        </p:txBody>
      </p:sp>
    </p:spTree>
    <p:extLst>
      <p:ext uri="{BB962C8B-B14F-4D97-AF65-F5344CB8AC3E}">
        <p14:creationId xmlns:p14="http://schemas.microsoft.com/office/powerpoint/2010/main" val="42441448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2">
                    <a:lumMod val="50000"/>
                  </a:schemeClr>
                </a:solidFill>
              </a:rPr>
              <a:t>Introduction </a:t>
            </a:r>
          </a:p>
        </p:txBody>
      </p:sp>
      <p:sp>
        <p:nvSpPr>
          <p:cNvPr id="4" name="Content Placeholder 3"/>
          <p:cNvSpPr>
            <a:spLocks noGrp="1"/>
          </p:cNvSpPr>
          <p:nvPr>
            <p:ph sz="quarter" idx="1"/>
          </p:nvPr>
        </p:nvSpPr>
        <p:spPr>
          <a:xfrm>
            <a:off x="457216" y="1771218"/>
            <a:ext cx="4552636" cy="2224805"/>
          </a:xfrm>
          <a:ln w="12700">
            <a:solidFill>
              <a:srgbClr val="C00000"/>
            </a:solidFill>
          </a:ln>
        </p:spPr>
        <p:txBody>
          <a:bodyPr>
            <a:noAutofit/>
          </a:bodyPr>
          <a:lstStyle/>
          <a:p>
            <a:r>
              <a:rPr lang="en-US" sz="1125" b="1" dirty="0">
                <a:solidFill>
                  <a:schemeClr val="bg2">
                    <a:lumMod val="50000"/>
                  </a:schemeClr>
                </a:solidFill>
              </a:rPr>
              <a:t>There are four heart sounds : </a:t>
            </a:r>
            <a:r>
              <a:rPr lang="en-US" sz="1125" b="1" dirty="0"/>
              <a:t>SI, S2, S3 &amp; S4.</a:t>
            </a:r>
          </a:p>
          <a:p>
            <a:r>
              <a:rPr lang="en-US" sz="1200" b="1" dirty="0">
                <a:solidFill>
                  <a:schemeClr val="bg2">
                    <a:lumMod val="50000"/>
                  </a:schemeClr>
                </a:solidFill>
              </a:rPr>
              <a:t>Phonocardiography</a:t>
            </a:r>
            <a:r>
              <a:rPr lang="en-US" sz="1200" dirty="0">
                <a:solidFill>
                  <a:schemeClr val="bg2">
                    <a:lumMod val="50000"/>
                  </a:schemeClr>
                </a:solidFill>
              </a:rPr>
              <a:t>: </a:t>
            </a:r>
            <a:r>
              <a:rPr lang="en-US" sz="1200" dirty="0">
                <a:solidFill>
                  <a:schemeClr val="tx1">
                    <a:lumMod val="50000"/>
                    <a:lumOff val="50000"/>
                  </a:schemeClr>
                </a:solidFill>
              </a:rPr>
              <a:t>(sound recording device) </a:t>
            </a:r>
            <a:r>
              <a:rPr lang="en-US" sz="1200" dirty="0"/>
              <a:t>is  the  sensitive  technique,  by which  a  recording  can  be  made  of  all  four  heart sounds  by  placing  a  transducer  on  specific  areas  of auscultation.</a:t>
            </a:r>
            <a:endParaRPr lang="en-US" sz="1125" dirty="0"/>
          </a:p>
          <a:p>
            <a:r>
              <a:rPr lang="en-US" sz="1125" b="1" dirty="0">
                <a:solidFill>
                  <a:schemeClr val="bg2">
                    <a:lumMod val="50000"/>
                  </a:schemeClr>
                </a:solidFill>
              </a:rPr>
              <a:t>Ventricular diastole period is </a:t>
            </a:r>
            <a:r>
              <a:rPr lang="en-US" sz="1125" b="1" dirty="0">
                <a:solidFill>
                  <a:srgbClr val="FF0000"/>
                </a:solidFill>
              </a:rPr>
              <a:t>longer</a:t>
            </a:r>
            <a:r>
              <a:rPr lang="en-US" sz="1125" b="1" dirty="0">
                <a:solidFill>
                  <a:schemeClr val="bg2">
                    <a:lumMod val="50000"/>
                  </a:schemeClr>
                </a:solidFill>
              </a:rPr>
              <a:t> than systole</a:t>
            </a:r>
          </a:p>
          <a:p>
            <a:r>
              <a:rPr lang="en-US" sz="1125" u="sng" dirty="0">
                <a:solidFill>
                  <a:srgbClr val="FF0000"/>
                </a:solidFill>
              </a:rPr>
              <a:t>Ventricular systole </a:t>
            </a:r>
            <a:r>
              <a:rPr lang="en-US" sz="1125" dirty="0">
                <a:solidFill>
                  <a:srgbClr val="FF0000"/>
                </a:solidFill>
              </a:rPr>
              <a:t>is between S1 and S2 </a:t>
            </a:r>
            <a:r>
              <a:rPr lang="en-US" sz="1125" dirty="0">
                <a:solidFill>
                  <a:schemeClr val="tx1">
                    <a:lumMod val="50000"/>
                    <a:lumOff val="50000"/>
                  </a:schemeClr>
                </a:solidFill>
              </a:rPr>
              <a:t>explanation:  </a:t>
            </a:r>
            <a:r>
              <a:rPr lang="en-US" sz="1125" dirty="0"/>
              <a:t>S1 occurs at the beginning of systole ,S2 occurs at the beginning of diastole so the period between them is systole (shorter interval)</a:t>
            </a:r>
          </a:p>
          <a:p>
            <a:r>
              <a:rPr lang="en-US" sz="1125" u="sng" dirty="0">
                <a:solidFill>
                  <a:srgbClr val="FF0000"/>
                </a:solidFill>
              </a:rPr>
              <a:t>Ventricular diastole </a:t>
            </a:r>
            <a:r>
              <a:rPr lang="en-US" sz="1125" dirty="0">
                <a:solidFill>
                  <a:srgbClr val="FF0000"/>
                </a:solidFill>
              </a:rPr>
              <a:t>is between S2 and S1 </a:t>
            </a:r>
            <a:r>
              <a:rPr lang="en-US" sz="1125" dirty="0"/>
              <a:t>(longer interval)</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3395" y="4049913"/>
            <a:ext cx="2557258" cy="1564889"/>
          </a:xfrm>
          <a:prstGeom prst="rect">
            <a:avLst/>
          </a:prstGeom>
        </p:spPr>
      </p:pic>
      <p:sp>
        <p:nvSpPr>
          <p:cNvPr id="6" name="Rectangle 5"/>
          <p:cNvSpPr/>
          <p:nvPr/>
        </p:nvSpPr>
        <p:spPr>
          <a:xfrm>
            <a:off x="2593862" y="4887412"/>
            <a:ext cx="2052763" cy="72739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0"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98382" y="2465924"/>
            <a:ext cx="2755023" cy="23502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1" name="Straight Connector 10"/>
          <p:cNvCxnSpPr>
            <a:stCxn id="11" idx="2"/>
          </p:cNvCxnSpPr>
          <p:nvPr/>
        </p:nvCxnSpPr>
        <p:spPr>
          <a:xfrm flipH="1">
            <a:off x="5303694" y="1668551"/>
            <a:ext cx="847" cy="3895813"/>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5328281" y="1859095"/>
            <a:ext cx="3997485" cy="253916"/>
          </a:xfrm>
          <a:prstGeom prst="rect">
            <a:avLst/>
          </a:prstGeom>
          <a:noFill/>
        </p:spPr>
        <p:txBody>
          <a:bodyPr wrap="square" rtlCol="0">
            <a:spAutoFit/>
          </a:bodyPr>
          <a:lstStyle/>
          <a:p>
            <a:pPr marL="214370" indent="-214370">
              <a:buFont typeface="Arial" panose="020B0604020202020204" pitchFamily="34" charset="0"/>
              <a:buChar char="•"/>
            </a:pPr>
            <a:r>
              <a:rPr lang="en-US" sz="1050" b="1" dirty="0"/>
              <a:t>Function of papillary muscles and chordae </a:t>
            </a:r>
            <a:r>
              <a:rPr lang="en-US" sz="1050" b="1" dirty="0" err="1"/>
              <a:t>tendineae</a:t>
            </a:r>
            <a:r>
              <a:rPr lang="en-US" sz="1050" b="1" dirty="0"/>
              <a:t>:</a:t>
            </a:r>
          </a:p>
        </p:txBody>
      </p:sp>
      <p:sp>
        <p:nvSpPr>
          <p:cNvPr id="13" name="TextBox 12"/>
          <p:cNvSpPr txBox="1"/>
          <p:nvPr/>
        </p:nvSpPr>
        <p:spPr>
          <a:xfrm>
            <a:off x="6883130" y="3753121"/>
            <a:ext cx="2230654" cy="1223412"/>
          </a:xfrm>
          <a:prstGeom prst="rect">
            <a:avLst/>
          </a:prstGeom>
          <a:noFill/>
        </p:spPr>
        <p:txBody>
          <a:bodyPr wrap="square" rtlCol="0">
            <a:spAutoFit/>
          </a:bodyPr>
          <a:lstStyle/>
          <a:p>
            <a:r>
              <a:rPr lang="en-US" sz="1050" b="1" dirty="0">
                <a:solidFill>
                  <a:schemeClr val="bg1">
                    <a:lumMod val="65000"/>
                  </a:schemeClr>
                </a:solidFill>
              </a:rPr>
              <a:t>Remember :</a:t>
            </a:r>
          </a:p>
          <a:p>
            <a:r>
              <a:rPr lang="en-US" sz="1050" b="1" dirty="0">
                <a:solidFill>
                  <a:schemeClr val="bg1">
                    <a:lumMod val="65000"/>
                  </a:schemeClr>
                </a:solidFill>
                <a:latin typeface="Calibri" pitchFamily="34" charset="0"/>
                <a:cs typeface="Calibri" pitchFamily="34" charset="0"/>
              </a:rPr>
              <a:t>The edges of the AV valves are attached to ventricular papillary muscle by the chordae </a:t>
            </a:r>
            <a:r>
              <a:rPr lang="en-US" sz="1050" b="1" dirty="0" err="1">
                <a:solidFill>
                  <a:schemeClr val="bg1">
                    <a:lumMod val="65000"/>
                  </a:schemeClr>
                </a:solidFill>
                <a:latin typeface="Calibri" pitchFamily="34" charset="0"/>
                <a:cs typeface="Calibri" pitchFamily="34" charset="0"/>
              </a:rPr>
              <a:t>tendineae</a:t>
            </a:r>
            <a:r>
              <a:rPr lang="en-US" sz="1050" b="1" dirty="0">
                <a:solidFill>
                  <a:schemeClr val="bg1">
                    <a:lumMod val="65000"/>
                  </a:schemeClr>
                </a:solidFill>
                <a:latin typeface="Calibri" pitchFamily="34" charset="0"/>
                <a:cs typeface="Calibri" pitchFamily="34" charset="0"/>
              </a:rPr>
              <a:t> in order </a:t>
            </a:r>
            <a:r>
              <a:rPr lang="en-US" sz="1050" b="1" dirty="0">
                <a:solidFill>
                  <a:srgbClr val="FF0000"/>
                </a:solidFill>
                <a:latin typeface="Calibri" pitchFamily="34" charset="0"/>
                <a:cs typeface="Calibri" pitchFamily="34" charset="0"/>
              </a:rPr>
              <a:t>to prevent eversion of valves during ventricular systole</a:t>
            </a:r>
            <a:r>
              <a:rPr lang="en-US" sz="1050" b="1" dirty="0">
                <a:solidFill>
                  <a:schemeClr val="bg1">
                    <a:lumMod val="65000"/>
                  </a:schemeClr>
                </a:solidFill>
                <a:latin typeface="Calibri" pitchFamily="34" charset="0"/>
                <a:cs typeface="Calibri" pitchFamily="34" charset="0"/>
              </a:rPr>
              <a:t>. </a:t>
            </a:r>
          </a:p>
          <a:p>
            <a:endParaRPr lang="en-US" sz="1050" dirty="0">
              <a:solidFill>
                <a:schemeClr val="bg1">
                  <a:lumMod val="65000"/>
                </a:schemeClr>
              </a:solidFill>
            </a:endParaRPr>
          </a:p>
        </p:txBody>
      </p:sp>
      <p:sp>
        <p:nvSpPr>
          <p:cNvPr id="14" name="Oval 13"/>
          <p:cNvSpPr/>
          <p:nvPr/>
        </p:nvSpPr>
        <p:spPr>
          <a:xfrm>
            <a:off x="4746667" y="1825458"/>
            <a:ext cx="192112" cy="12916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TextBox 2"/>
          <p:cNvSpPr txBox="1"/>
          <p:nvPr/>
        </p:nvSpPr>
        <p:spPr>
          <a:xfrm>
            <a:off x="608970" y="4111497"/>
            <a:ext cx="1831384" cy="646331"/>
          </a:xfrm>
          <a:prstGeom prst="rect">
            <a:avLst/>
          </a:prstGeom>
          <a:noFill/>
        </p:spPr>
        <p:txBody>
          <a:bodyPr wrap="square" rtlCol="0">
            <a:spAutoFit/>
          </a:bodyPr>
          <a:lstStyle/>
          <a:p>
            <a:r>
              <a:rPr lang="en-US" sz="1200" dirty="0">
                <a:solidFill>
                  <a:schemeClr val="accent2">
                    <a:lumMod val="75000"/>
                  </a:schemeClr>
                </a:solidFill>
              </a:rPr>
              <a:t>We identify heart sound based on : </a:t>
            </a:r>
            <a:r>
              <a:rPr lang="en-US" sz="1200" dirty="0"/>
              <a:t>character , time interval </a:t>
            </a:r>
            <a:r>
              <a:rPr lang="en-US" sz="1200"/>
              <a:t>of separation </a:t>
            </a:r>
            <a:endParaRPr lang="en-US" sz="1200" dirty="0"/>
          </a:p>
        </p:txBody>
      </p:sp>
    </p:spTree>
    <p:extLst>
      <p:ext uri="{BB962C8B-B14F-4D97-AF65-F5344CB8AC3E}">
        <p14:creationId xmlns:p14="http://schemas.microsoft.com/office/powerpoint/2010/main" val="5192303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bg2">
                    <a:lumMod val="50000"/>
                  </a:schemeClr>
                </a:solidFill>
              </a:rPr>
              <a:t>Areas of Auscultation</a:t>
            </a:r>
          </a:p>
        </p:txBody>
      </p:sp>
      <p:pic>
        <p:nvPicPr>
          <p:cNvPr id="5" name="Content Placeholder 4" descr="C:\Users\DRAURANGZED\Pictures\My Pictures\Heart Sounds\Heart Sounds.jpg"/>
          <p:cNvPicPr>
            <a:picLocks noGrp="1" noChangeAspect="1" noChangeArrowheads="1"/>
          </p:cNvPicPr>
          <p:nvPr>
            <p:ph sz="quarter" idx="1"/>
          </p:nvPr>
        </p:nvPicPr>
        <p:blipFill>
          <a:blip r:embed="rId2" cstate="print">
            <a:extLst>
              <a:ext uri="{28A0092B-C50C-407E-A947-70E740481C1C}">
                <a14:useLocalDpi xmlns:a14="http://schemas.microsoft.com/office/drawing/2010/main" val="0"/>
              </a:ext>
            </a:extLst>
          </a:blip>
          <a:srcRect/>
          <a:stretch>
            <a:fillRect/>
          </a:stretch>
        </p:blipFill>
        <p:spPr bwMode="auto">
          <a:xfrm>
            <a:off x="5705323" y="1962861"/>
            <a:ext cx="2860990" cy="1577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Fi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a:xfrm>
            <a:off x="3383558" y="1940235"/>
            <a:ext cx="2321765" cy="1696300"/>
          </a:xfrm>
          <a:prstGeom prst="rect">
            <a:avLst/>
          </a:prstGeom>
          <a:noFill/>
        </p:spPr>
      </p:pic>
      <p:graphicFrame>
        <p:nvGraphicFramePr>
          <p:cNvPr id="8" name="Table 7"/>
          <p:cNvGraphicFramePr>
            <a:graphicFrameLocks noGrp="1"/>
          </p:cNvGraphicFramePr>
          <p:nvPr>
            <p:extLst/>
          </p:nvPr>
        </p:nvGraphicFramePr>
        <p:xfrm>
          <a:off x="457213" y="4356935"/>
          <a:ext cx="8382371" cy="1044101"/>
        </p:xfrm>
        <a:graphic>
          <a:graphicData uri="http://schemas.openxmlformats.org/drawingml/2006/table">
            <a:tbl>
              <a:tblPr firstRow="1" bandRow="1">
                <a:tableStyleId>{21E4AEA4-8DFA-4A89-87EB-49C32662AFE0}</a:tableStyleId>
              </a:tblPr>
              <a:tblGrid>
                <a:gridCol w="1676474">
                  <a:extLst>
                    <a:ext uri="{9D8B030D-6E8A-4147-A177-3AD203B41FA5}">
                      <a16:colId xmlns:a16="http://schemas.microsoft.com/office/drawing/2014/main" val="20000"/>
                    </a:ext>
                  </a:extLst>
                </a:gridCol>
                <a:gridCol w="1676474">
                  <a:extLst>
                    <a:ext uri="{9D8B030D-6E8A-4147-A177-3AD203B41FA5}">
                      <a16:colId xmlns:a16="http://schemas.microsoft.com/office/drawing/2014/main" val="20001"/>
                    </a:ext>
                  </a:extLst>
                </a:gridCol>
                <a:gridCol w="1861384">
                  <a:extLst>
                    <a:ext uri="{9D8B030D-6E8A-4147-A177-3AD203B41FA5}">
                      <a16:colId xmlns:a16="http://schemas.microsoft.com/office/drawing/2014/main" val="20002"/>
                    </a:ext>
                  </a:extLst>
                </a:gridCol>
                <a:gridCol w="1640591">
                  <a:extLst>
                    <a:ext uri="{9D8B030D-6E8A-4147-A177-3AD203B41FA5}">
                      <a16:colId xmlns:a16="http://schemas.microsoft.com/office/drawing/2014/main" val="20003"/>
                    </a:ext>
                  </a:extLst>
                </a:gridCol>
                <a:gridCol w="1527448">
                  <a:extLst>
                    <a:ext uri="{9D8B030D-6E8A-4147-A177-3AD203B41FA5}">
                      <a16:colId xmlns:a16="http://schemas.microsoft.com/office/drawing/2014/main" val="20004"/>
                    </a:ext>
                  </a:extLst>
                </a:gridCol>
              </a:tblGrid>
              <a:tr h="278202">
                <a:tc>
                  <a:txBody>
                    <a:bodyPr/>
                    <a:lstStyle/>
                    <a:p>
                      <a:pPr algn="ctr"/>
                      <a:r>
                        <a:rPr lang="en-US" sz="1100" u="sng" dirty="0">
                          <a:solidFill>
                            <a:srgbClr val="C00000"/>
                          </a:solidFill>
                        </a:rPr>
                        <a:t>Areas</a:t>
                      </a:r>
                      <a:r>
                        <a:rPr lang="en-US" sz="1100" dirty="0">
                          <a:solidFill>
                            <a:srgbClr val="C00000"/>
                          </a:solidFill>
                        </a:rPr>
                        <a:t> of auscultation</a:t>
                      </a:r>
                    </a:p>
                  </a:txBody>
                  <a:tcPr marL="68598" marR="68598" marT="34299" marB="34299"/>
                </a:tc>
                <a:tc>
                  <a:txBody>
                    <a:bodyPr/>
                    <a:lstStyle/>
                    <a:p>
                      <a:pPr algn="ctr"/>
                      <a:r>
                        <a:rPr lang="en-US" sz="1400" dirty="0"/>
                        <a:t>Aortic area (A)</a:t>
                      </a:r>
                    </a:p>
                  </a:txBody>
                  <a:tcPr marL="68598" marR="68598" marT="34299" marB="34299"/>
                </a:tc>
                <a:tc>
                  <a:txBody>
                    <a:bodyPr/>
                    <a:lstStyle/>
                    <a:p>
                      <a:pPr algn="ctr"/>
                      <a:r>
                        <a:rPr lang="en-US" sz="1400" dirty="0"/>
                        <a:t>Pulmonary area (P)</a:t>
                      </a:r>
                    </a:p>
                  </a:txBody>
                  <a:tcPr marL="68598" marR="68598" marT="34299" marB="34299"/>
                </a:tc>
                <a:tc>
                  <a:txBody>
                    <a:bodyPr/>
                    <a:lstStyle/>
                    <a:p>
                      <a:pPr algn="ctr"/>
                      <a:r>
                        <a:rPr lang="en-US" sz="1400" dirty="0"/>
                        <a:t>Tricuspid area (T)</a:t>
                      </a:r>
                    </a:p>
                  </a:txBody>
                  <a:tcPr marL="68598" marR="68598" marT="34299" marB="34299"/>
                </a:tc>
                <a:tc>
                  <a:txBody>
                    <a:bodyPr/>
                    <a:lstStyle/>
                    <a:p>
                      <a:pPr algn="ctr"/>
                      <a:r>
                        <a:rPr lang="en-US" sz="1400" dirty="0"/>
                        <a:t>Mitral area (M)</a:t>
                      </a:r>
                    </a:p>
                  </a:txBody>
                  <a:tcPr marL="68598" marR="68598" marT="34299" marB="34299"/>
                </a:tc>
                <a:extLst>
                  <a:ext uri="{0D108BD9-81ED-4DB2-BD59-A6C34878D82A}">
                    <a16:rowId xmlns:a16="http://schemas.microsoft.com/office/drawing/2014/main" val="10000"/>
                  </a:ext>
                </a:extLst>
              </a:tr>
              <a:tr h="278202">
                <a:tc>
                  <a:txBody>
                    <a:bodyPr/>
                    <a:lstStyle/>
                    <a:p>
                      <a:pPr algn="ctr"/>
                      <a:r>
                        <a:rPr lang="en-US" sz="1400" b="1" dirty="0">
                          <a:solidFill>
                            <a:schemeClr val="bg1"/>
                          </a:solidFill>
                        </a:rPr>
                        <a:t>Type</a:t>
                      </a:r>
                      <a:r>
                        <a:rPr lang="en-US" sz="1400" b="1" baseline="0" dirty="0">
                          <a:solidFill>
                            <a:schemeClr val="bg1"/>
                          </a:solidFill>
                        </a:rPr>
                        <a:t> of valve</a:t>
                      </a:r>
                      <a:endParaRPr lang="en-US" sz="1400" b="1" dirty="0">
                        <a:solidFill>
                          <a:schemeClr val="bg1"/>
                        </a:solidFill>
                      </a:endParaRPr>
                    </a:p>
                  </a:txBody>
                  <a:tcPr marL="68598" marR="68598" marT="34299" marB="34299">
                    <a:solidFill>
                      <a:schemeClr val="accent2"/>
                    </a:solidFill>
                  </a:tcPr>
                </a:tc>
                <a:tc>
                  <a:txBody>
                    <a:bodyPr/>
                    <a:lstStyle/>
                    <a:p>
                      <a:pPr algn="ctr"/>
                      <a:r>
                        <a:rPr lang="en-US" sz="1400" dirty="0"/>
                        <a:t>Aortic </a:t>
                      </a:r>
                    </a:p>
                  </a:txBody>
                  <a:tcPr marL="68598" marR="68598" marT="34299" marB="34299"/>
                </a:tc>
                <a:tc>
                  <a:txBody>
                    <a:bodyPr/>
                    <a:lstStyle/>
                    <a:p>
                      <a:pPr algn="ctr"/>
                      <a:r>
                        <a:rPr lang="en-US" sz="1400" dirty="0"/>
                        <a:t>Pulmonary </a:t>
                      </a:r>
                    </a:p>
                  </a:txBody>
                  <a:tcPr marL="68598" marR="68598" marT="34299" marB="34299"/>
                </a:tc>
                <a:tc>
                  <a:txBody>
                    <a:bodyPr/>
                    <a:lstStyle/>
                    <a:p>
                      <a:pPr algn="ctr"/>
                      <a:r>
                        <a:rPr lang="en-US" sz="1400" dirty="0"/>
                        <a:t>Tricuspid </a:t>
                      </a:r>
                    </a:p>
                  </a:txBody>
                  <a:tcPr marL="68598" marR="68598" marT="34299" marB="34299"/>
                </a:tc>
                <a:tc>
                  <a:txBody>
                    <a:bodyPr/>
                    <a:lstStyle/>
                    <a:p>
                      <a:pPr algn="ctr"/>
                      <a:r>
                        <a:rPr lang="en-US" sz="1400" dirty="0"/>
                        <a:t>Mitral</a:t>
                      </a:r>
                      <a:r>
                        <a:rPr lang="en-US" sz="1400" baseline="0" dirty="0"/>
                        <a:t> </a:t>
                      </a:r>
                      <a:endParaRPr lang="en-US" sz="1400" dirty="0"/>
                    </a:p>
                  </a:txBody>
                  <a:tcPr marL="68598" marR="68598" marT="34299" marB="34299"/>
                </a:tc>
                <a:extLst>
                  <a:ext uri="{0D108BD9-81ED-4DB2-BD59-A6C34878D82A}">
                    <a16:rowId xmlns:a16="http://schemas.microsoft.com/office/drawing/2014/main" val="10001"/>
                  </a:ext>
                </a:extLst>
              </a:tr>
              <a:tr h="480185">
                <a:tc>
                  <a:txBody>
                    <a:bodyPr/>
                    <a:lstStyle/>
                    <a:p>
                      <a:pPr algn="ctr"/>
                      <a:r>
                        <a:rPr lang="en-US" sz="1400" b="1" dirty="0">
                          <a:solidFill>
                            <a:schemeClr val="bg1"/>
                          </a:solidFill>
                        </a:rPr>
                        <a:t>Position </a:t>
                      </a:r>
                    </a:p>
                  </a:txBody>
                  <a:tcPr marL="68598" marR="68598" marT="34299" marB="34299">
                    <a:solidFill>
                      <a:schemeClr val="accent2"/>
                    </a:solidFill>
                  </a:tcPr>
                </a:tc>
                <a:tc>
                  <a:txBody>
                    <a:bodyPr/>
                    <a:lstStyle/>
                    <a:p>
                      <a:pPr algn="ctr"/>
                      <a:r>
                        <a:rPr lang="en-US" sz="1100" dirty="0"/>
                        <a:t>Right to sternum 2</a:t>
                      </a:r>
                      <a:r>
                        <a:rPr lang="en-US" sz="1100" baseline="30000" dirty="0"/>
                        <a:t>nd</a:t>
                      </a:r>
                      <a:r>
                        <a:rPr lang="en-US" sz="1100" dirty="0"/>
                        <a:t> intercostal</a:t>
                      </a:r>
                      <a:r>
                        <a:rPr lang="en-US" sz="1100" baseline="0" dirty="0"/>
                        <a:t> space</a:t>
                      </a:r>
                      <a:r>
                        <a:rPr lang="en-US" sz="1100" baseline="0" dirty="0">
                          <a:solidFill>
                            <a:srgbClr val="F088DB"/>
                          </a:solidFill>
                        </a:rPr>
                        <a:t> </a:t>
                      </a:r>
                      <a:endParaRPr lang="en-US" sz="1100" dirty="0">
                        <a:solidFill>
                          <a:schemeClr val="tx1"/>
                        </a:solidFill>
                      </a:endParaRPr>
                    </a:p>
                  </a:txBody>
                  <a:tcPr marL="68598" marR="68598" marT="34299" marB="34299"/>
                </a:tc>
                <a:tc>
                  <a:txBody>
                    <a:bodyPr/>
                    <a:lstStyle/>
                    <a:p>
                      <a:pPr algn="ctr"/>
                      <a:r>
                        <a:rPr lang="en-US" sz="1100" dirty="0"/>
                        <a:t>Left to sternum 2</a:t>
                      </a:r>
                      <a:r>
                        <a:rPr lang="en-US" sz="1100" baseline="30000" dirty="0"/>
                        <a:t>nd</a:t>
                      </a:r>
                      <a:r>
                        <a:rPr lang="en-US" sz="1100" dirty="0"/>
                        <a:t> intercostal space</a:t>
                      </a:r>
                      <a:r>
                        <a:rPr lang="en-US" sz="1100" baseline="0" dirty="0">
                          <a:solidFill>
                            <a:schemeClr val="tx1"/>
                          </a:solidFill>
                        </a:rPr>
                        <a:t> </a:t>
                      </a:r>
                      <a:endParaRPr lang="en-US" sz="1100" dirty="0">
                        <a:solidFill>
                          <a:schemeClr val="tx1"/>
                        </a:solidFill>
                      </a:endParaRPr>
                    </a:p>
                  </a:txBody>
                  <a:tcPr marL="68598" marR="68598" marT="34299" marB="34299"/>
                </a:tc>
                <a:tc>
                  <a:txBody>
                    <a:bodyPr/>
                    <a:lstStyle/>
                    <a:p>
                      <a:pPr algn="ctr"/>
                      <a:r>
                        <a:rPr lang="en-US" sz="900" baseline="0" dirty="0"/>
                        <a:t>Left 5</a:t>
                      </a:r>
                      <a:r>
                        <a:rPr lang="en-US" sz="900" baseline="30000" dirty="0"/>
                        <a:t>th </a:t>
                      </a:r>
                      <a:r>
                        <a:rPr lang="en-US" sz="900" baseline="0" dirty="0"/>
                        <a:t> or 4</a:t>
                      </a:r>
                      <a:r>
                        <a:rPr lang="en-US" sz="900" baseline="30000" dirty="0"/>
                        <a:t>th</a:t>
                      </a:r>
                      <a:r>
                        <a:rPr lang="en-US" sz="900" baseline="0" dirty="0"/>
                        <a:t> intercostal space (left lower border of sternum) .</a:t>
                      </a:r>
                      <a:endParaRPr lang="en-US" sz="900" dirty="0"/>
                    </a:p>
                  </a:txBody>
                  <a:tcPr marL="68598" marR="68598" marT="34299" marB="34299"/>
                </a:tc>
                <a:tc>
                  <a:txBody>
                    <a:bodyPr/>
                    <a:lstStyle/>
                    <a:p>
                      <a:pPr algn="ctr"/>
                      <a:r>
                        <a:rPr lang="en-US" sz="900" dirty="0"/>
                        <a:t>(site for Apex beat ) on left 5</a:t>
                      </a:r>
                      <a:r>
                        <a:rPr lang="en-US" sz="900" baseline="30000" dirty="0"/>
                        <a:t>th</a:t>
                      </a:r>
                      <a:r>
                        <a:rPr lang="en-US" sz="900" dirty="0"/>
                        <a:t> intercostal space</a:t>
                      </a:r>
                      <a:r>
                        <a:rPr lang="en-US" sz="900" baseline="0" dirty="0"/>
                        <a:t> crossing </a:t>
                      </a:r>
                      <a:r>
                        <a:rPr lang="en-US" sz="900" dirty="0"/>
                        <a:t>Mid clavicle line </a:t>
                      </a:r>
                    </a:p>
                  </a:txBody>
                  <a:tcPr marL="68598" marR="68598" marT="34299" marB="34299">
                    <a:solidFill>
                      <a:schemeClr val="accent2">
                        <a:lumMod val="20000"/>
                        <a:lumOff val="80000"/>
                      </a:schemeClr>
                    </a:solidFill>
                  </a:tcPr>
                </a:tc>
                <a:extLst>
                  <a:ext uri="{0D108BD9-81ED-4DB2-BD59-A6C34878D82A}">
                    <a16:rowId xmlns:a16="http://schemas.microsoft.com/office/drawing/2014/main" val="10002"/>
                  </a:ext>
                </a:extLst>
              </a:tr>
            </a:tbl>
          </a:graphicData>
        </a:graphic>
      </p:graphicFrame>
      <p:sp>
        <p:nvSpPr>
          <p:cNvPr id="7" name="TextBox 6"/>
          <p:cNvSpPr txBox="1"/>
          <p:nvPr/>
        </p:nvSpPr>
        <p:spPr>
          <a:xfrm>
            <a:off x="3383558" y="3939140"/>
            <a:ext cx="2268843" cy="30008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1350" b="1" i="1" dirty="0">
                <a:solidFill>
                  <a:srgbClr val="FF0000"/>
                </a:solidFill>
              </a:rPr>
              <a:t>A</a:t>
            </a:r>
            <a:r>
              <a:rPr lang="en-US" sz="1350" b="1" i="1" dirty="0">
                <a:solidFill>
                  <a:schemeClr val="tx1">
                    <a:lumMod val="65000"/>
                    <a:lumOff val="35000"/>
                  </a:schemeClr>
                </a:solidFill>
              </a:rPr>
              <a:t>ll </a:t>
            </a:r>
            <a:r>
              <a:rPr lang="en-US" sz="1350" b="1" i="1" dirty="0">
                <a:solidFill>
                  <a:srgbClr val="FF0000"/>
                </a:solidFill>
              </a:rPr>
              <a:t>P</a:t>
            </a:r>
            <a:r>
              <a:rPr lang="en-US" sz="1350" b="1" i="1" dirty="0">
                <a:solidFill>
                  <a:schemeClr val="tx1">
                    <a:lumMod val="65000"/>
                    <a:lumOff val="35000"/>
                  </a:schemeClr>
                </a:solidFill>
              </a:rPr>
              <a:t>eople </a:t>
            </a:r>
            <a:r>
              <a:rPr lang="en-US" sz="1350" b="1" i="1" dirty="0">
                <a:solidFill>
                  <a:srgbClr val="FF0000"/>
                </a:solidFill>
              </a:rPr>
              <a:t>T</a:t>
            </a:r>
            <a:r>
              <a:rPr lang="en-US" sz="1350" b="1" i="1" dirty="0">
                <a:solidFill>
                  <a:schemeClr val="tx1">
                    <a:lumMod val="65000"/>
                    <a:lumOff val="35000"/>
                  </a:schemeClr>
                </a:solidFill>
              </a:rPr>
              <a:t>ake </a:t>
            </a:r>
            <a:r>
              <a:rPr lang="en-US" sz="1350" b="1" i="1" dirty="0">
                <a:solidFill>
                  <a:srgbClr val="FF0000"/>
                </a:solidFill>
              </a:rPr>
              <a:t>M</a:t>
            </a:r>
            <a:r>
              <a:rPr lang="en-US" sz="1350" b="1" i="1" dirty="0">
                <a:solidFill>
                  <a:schemeClr val="tx1">
                    <a:lumMod val="65000"/>
                    <a:lumOff val="35000"/>
                  </a:schemeClr>
                </a:solidFill>
              </a:rPr>
              <a:t>edicine </a:t>
            </a:r>
          </a:p>
        </p:txBody>
      </p:sp>
      <p:sp>
        <p:nvSpPr>
          <p:cNvPr id="4" name="TextBox 3"/>
          <p:cNvSpPr txBox="1"/>
          <p:nvPr/>
        </p:nvSpPr>
        <p:spPr>
          <a:xfrm>
            <a:off x="898636" y="2189328"/>
            <a:ext cx="1884483" cy="120032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1200" b="1">
                <a:solidFill>
                  <a:schemeClr val="accent2">
                    <a:lumMod val="75000"/>
                  </a:schemeClr>
                </a:solidFill>
              </a:rPr>
              <a:t>Position of the patient during auscultation either </a:t>
            </a:r>
            <a:r>
              <a:rPr lang="en-US" sz="1200"/>
              <a:t>: </a:t>
            </a:r>
          </a:p>
          <a:p>
            <a:r>
              <a:rPr lang="en-US" sz="1200" dirty="0"/>
              <a:t>1- supine </a:t>
            </a:r>
          </a:p>
          <a:p>
            <a:r>
              <a:rPr lang="en-US" sz="1200" dirty="0"/>
              <a:t>2- left lateral</a:t>
            </a:r>
          </a:p>
          <a:p>
            <a:r>
              <a:rPr lang="en-US" sz="1200" dirty="0"/>
              <a:t>3- sitting </a:t>
            </a:r>
          </a:p>
        </p:txBody>
      </p:sp>
      <p:sp>
        <p:nvSpPr>
          <p:cNvPr id="10" name="Oval 9"/>
          <p:cNvSpPr/>
          <p:nvPr/>
        </p:nvSpPr>
        <p:spPr>
          <a:xfrm>
            <a:off x="195255" y="982801"/>
            <a:ext cx="523918" cy="40463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TextBox 12"/>
          <p:cNvSpPr txBox="1"/>
          <p:nvPr/>
        </p:nvSpPr>
        <p:spPr>
          <a:xfrm>
            <a:off x="1323111" y="5600912"/>
            <a:ext cx="6922254" cy="369332"/>
          </a:xfrm>
          <a:prstGeom prst="rect">
            <a:avLst/>
          </a:prstGeom>
          <a:noFill/>
        </p:spPr>
        <p:txBody>
          <a:bodyPr wrap="square" rtlCol="0">
            <a:spAutoFit/>
          </a:bodyPr>
          <a:lstStyle/>
          <a:p>
            <a:pPr marL="214370" indent="-214370" algn="r" rtl="1">
              <a:buFont typeface="Wingdings" panose="05000000000000000000" pitchFamily="2" charset="2"/>
              <a:buChar char="v"/>
            </a:pPr>
            <a:r>
              <a:rPr lang="ar-SA" sz="900" dirty="0">
                <a:solidFill>
                  <a:srgbClr val="FF0000"/>
                </a:solidFill>
              </a:rPr>
              <a:t>في الإختبار </a:t>
            </a:r>
            <a:r>
              <a:rPr lang="ar-SA" sz="900" dirty="0"/>
              <a:t>ممكن يعطيك رسمة زي</a:t>
            </a:r>
            <a:r>
              <a:rPr lang="en-US" sz="900" dirty="0"/>
              <a:t> </a:t>
            </a:r>
            <a:r>
              <a:rPr lang="ar-SA" sz="900" dirty="0"/>
              <a:t> الثنتين اللي فوق و يأشر لك على نقطة معينة و يقولك ايش اسم ال </a:t>
            </a:r>
            <a:r>
              <a:rPr lang="en-US" sz="900" dirty="0"/>
              <a:t>valve </a:t>
            </a:r>
            <a:r>
              <a:rPr lang="ar-SA" sz="900" dirty="0"/>
              <a:t> اللي ممكن تسمع صوتة في هذه النقطة .</a:t>
            </a:r>
          </a:p>
          <a:p>
            <a:pPr marL="214370" indent="-214370" algn="r" rtl="1">
              <a:buFont typeface="Wingdings" panose="05000000000000000000" pitchFamily="2" charset="2"/>
              <a:buChar char="v"/>
            </a:pPr>
            <a:r>
              <a:rPr lang="ar-SA" sz="900" dirty="0">
                <a:solidFill>
                  <a:srgbClr val="FF0000"/>
                </a:solidFill>
              </a:rPr>
              <a:t>في الإختبار </a:t>
            </a:r>
            <a:r>
              <a:rPr lang="ar-SA" sz="900" dirty="0"/>
              <a:t>ممكن بعد يسألك عن </a:t>
            </a:r>
            <a:r>
              <a:rPr lang="en-US" sz="900" dirty="0"/>
              <a:t>valve</a:t>
            </a:r>
            <a:r>
              <a:rPr lang="ar-SA" sz="900" dirty="0"/>
              <a:t> معين , مثلا </a:t>
            </a:r>
            <a:r>
              <a:rPr lang="en-US" sz="900" dirty="0"/>
              <a:t>Aortic valve</a:t>
            </a:r>
            <a:r>
              <a:rPr lang="ar-SA" sz="900" dirty="0"/>
              <a:t> و يقولك أيش ال </a:t>
            </a:r>
            <a:r>
              <a:rPr lang="en-US" sz="900" dirty="0"/>
              <a:t>position of auscultation</a:t>
            </a:r>
            <a:r>
              <a:rPr lang="ar-SA" sz="900" dirty="0"/>
              <a:t> .</a:t>
            </a:r>
            <a:endParaRPr lang="en-US" sz="900" dirty="0"/>
          </a:p>
        </p:txBody>
      </p:sp>
      <p:sp>
        <p:nvSpPr>
          <p:cNvPr id="3" name="TextBox 2"/>
          <p:cNvSpPr txBox="1"/>
          <p:nvPr/>
        </p:nvSpPr>
        <p:spPr>
          <a:xfrm>
            <a:off x="5544361" y="3654932"/>
            <a:ext cx="1566582" cy="253916"/>
          </a:xfrm>
          <a:prstGeom prst="rect">
            <a:avLst/>
          </a:prstGeom>
          <a:noFill/>
        </p:spPr>
        <p:txBody>
          <a:bodyPr wrap="square" rtlCol="0">
            <a:spAutoFit/>
          </a:bodyPr>
          <a:lstStyle/>
          <a:p>
            <a:r>
              <a:rPr lang="ar-SA" sz="1050" dirty="0">
                <a:solidFill>
                  <a:srgbClr val="FF0000"/>
                </a:solidFill>
              </a:rPr>
              <a:t>الصور مهمة</a:t>
            </a:r>
            <a:endParaRPr lang="en-US" sz="1050" dirty="0">
              <a:solidFill>
                <a:srgbClr val="FF0000"/>
              </a:solidFill>
            </a:endParaRPr>
          </a:p>
        </p:txBody>
      </p:sp>
    </p:spTree>
    <p:extLst>
      <p:ext uri="{BB962C8B-B14F-4D97-AF65-F5344CB8AC3E}">
        <p14:creationId xmlns:p14="http://schemas.microsoft.com/office/powerpoint/2010/main" val="6427785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nvPr>
        </p:nvGraphicFramePr>
        <p:xfrm>
          <a:off x="142355" y="1484277"/>
          <a:ext cx="8862756" cy="3963784"/>
        </p:xfrm>
        <a:graphic>
          <a:graphicData uri="http://schemas.openxmlformats.org/drawingml/2006/table">
            <a:tbl>
              <a:tblPr firstRow="1" bandRow="1">
                <a:tableStyleId>{21E4AEA4-8DFA-4A89-87EB-49C32662AFE0}</a:tableStyleId>
              </a:tblPr>
              <a:tblGrid>
                <a:gridCol w="1394871">
                  <a:extLst>
                    <a:ext uri="{9D8B030D-6E8A-4147-A177-3AD203B41FA5}">
                      <a16:colId xmlns:a16="http://schemas.microsoft.com/office/drawing/2014/main" val="20000"/>
                    </a:ext>
                  </a:extLst>
                </a:gridCol>
                <a:gridCol w="2140795">
                  <a:extLst>
                    <a:ext uri="{9D8B030D-6E8A-4147-A177-3AD203B41FA5}">
                      <a16:colId xmlns:a16="http://schemas.microsoft.com/office/drawing/2014/main" val="20001"/>
                    </a:ext>
                  </a:extLst>
                </a:gridCol>
                <a:gridCol w="1653255">
                  <a:extLst>
                    <a:ext uri="{9D8B030D-6E8A-4147-A177-3AD203B41FA5}">
                      <a16:colId xmlns:a16="http://schemas.microsoft.com/office/drawing/2014/main" val="20002"/>
                    </a:ext>
                  </a:extLst>
                </a:gridCol>
                <a:gridCol w="1882412">
                  <a:extLst>
                    <a:ext uri="{9D8B030D-6E8A-4147-A177-3AD203B41FA5}">
                      <a16:colId xmlns:a16="http://schemas.microsoft.com/office/drawing/2014/main" val="20003"/>
                    </a:ext>
                  </a:extLst>
                </a:gridCol>
                <a:gridCol w="93998">
                  <a:extLst>
                    <a:ext uri="{9D8B030D-6E8A-4147-A177-3AD203B41FA5}">
                      <a16:colId xmlns:a16="http://schemas.microsoft.com/office/drawing/2014/main" val="20004"/>
                    </a:ext>
                  </a:extLst>
                </a:gridCol>
                <a:gridCol w="1697425">
                  <a:extLst>
                    <a:ext uri="{9D8B030D-6E8A-4147-A177-3AD203B41FA5}">
                      <a16:colId xmlns:a16="http://schemas.microsoft.com/office/drawing/2014/main" val="20005"/>
                    </a:ext>
                  </a:extLst>
                </a:gridCol>
              </a:tblGrid>
              <a:tr h="388721">
                <a:tc>
                  <a:txBody>
                    <a:bodyPr/>
                    <a:lstStyle/>
                    <a:p>
                      <a:pPr algn="ctr"/>
                      <a:r>
                        <a:rPr lang="en-US" sz="1100" dirty="0"/>
                        <a:t>The heart sounds</a:t>
                      </a:r>
                    </a:p>
                  </a:txBody>
                  <a:tcPr marL="68598" marR="68598" marT="34299" marB="34299"/>
                </a:tc>
                <a:tc>
                  <a:txBody>
                    <a:bodyPr/>
                    <a:lstStyle/>
                    <a:p>
                      <a:pPr algn="ctr"/>
                      <a:r>
                        <a:rPr lang="en-US" sz="1100" dirty="0"/>
                        <a:t>First heart sound</a:t>
                      </a:r>
                    </a:p>
                    <a:p>
                      <a:pPr algn="ctr"/>
                      <a:r>
                        <a:rPr lang="en-US" sz="1100" dirty="0"/>
                        <a:t> (S1)</a:t>
                      </a:r>
                    </a:p>
                  </a:txBody>
                  <a:tcPr marL="68598" marR="68598" marT="34299" marB="34299"/>
                </a:tc>
                <a:tc>
                  <a:txBody>
                    <a:bodyPr/>
                    <a:lstStyle/>
                    <a:p>
                      <a:pPr algn="ctr"/>
                      <a:r>
                        <a:rPr lang="en-US" sz="1100" dirty="0"/>
                        <a:t>Second heart sound</a:t>
                      </a:r>
                      <a:r>
                        <a:rPr lang="en-US" sz="1100" baseline="0" dirty="0"/>
                        <a:t> (S2)</a:t>
                      </a:r>
                      <a:endParaRPr lang="en-US" sz="1100" dirty="0"/>
                    </a:p>
                  </a:txBody>
                  <a:tcPr marL="68598" marR="68598" marT="34299" marB="34299"/>
                </a:tc>
                <a:tc>
                  <a:txBody>
                    <a:bodyPr/>
                    <a:lstStyle/>
                    <a:p>
                      <a:pPr algn="ctr"/>
                      <a:r>
                        <a:rPr lang="en-US" sz="1100" dirty="0"/>
                        <a:t>Third</a:t>
                      </a:r>
                      <a:r>
                        <a:rPr lang="en-US" sz="1100" baseline="0" dirty="0"/>
                        <a:t> heart sound</a:t>
                      </a:r>
                    </a:p>
                    <a:p>
                      <a:pPr algn="ctr"/>
                      <a:r>
                        <a:rPr lang="en-US" sz="1100" baseline="0" dirty="0"/>
                        <a:t>(S3)</a:t>
                      </a:r>
                      <a:endParaRPr lang="en-US" sz="1100" dirty="0"/>
                    </a:p>
                  </a:txBody>
                  <a:tcPr marL="68598" marR="68598" marT="34299" marB="34299"/>
                </a:tc>
                <a:tc gridSpan="2">
                  <a:txBody>
                    <a:bodyPr/>
                    <a:lstStyle/>
                    <a:p>
                      <a:pPr algn="ctr"/>
                      <a:r>
                        <a:rPr lang="en-US" sz="1100" dirty="0"/>
                        <a:t>Fourth heart sound</a:t>
                      </a:r>
                    </a:p>
                    <a:p>
                      <a:pPr algn="ctr"/>
                      <a:r>
                        <a:rPr lang="en-US" sz="1100" dirty="0"/>
                        <a:t>(S4)</a:t>
                      </a:r>
                    </a:p>
                  </a:txBody>
                  <a:tcPr marL="68598" marR="68598" marT="34299" marB="34299"/>
                </a:tc>
                <a:tc hMerge="1">
                  <a:txBody>
                    <a:bodyPr/>
                    <a:lstStyle/>
                    <a:p>
                      <a:endParaRPr lang="en-US"/>
                    </a:p>
                  </a:txBody>
                  <a:tcPr/>
                </a:tc>
                <a:extLst>
                  <a:ext uri="{0D108BD9-81ED-4DB2-BD59-A6C34878D82A}">
                    <a16:rowId xmlns:a16="http://schemas.microsoft.com/office/drawing/2014/main" val="10000"/>
                  </a:ext>
                </a:extLst>
              </a:tr>
              <a:tr h="421334">
                <a:tc rowSpan="2">
                  <a:txBody>
                    <a:bodyPr/>
                    <a:lstStyle/>
                    <a:p>
                      <a:pPr algn="ctr"/>
                      <a:endParaRPr lang="en-US" sz="1100" b="1" dirty="0">
                        <a:solidFill>
                          <a:schemeClr val="bg1"/>
                        </a:solidFill>
                      </a:endParaRPr>
                    </a:p>
                    <a:p>
                      <a:pPr algn="ctr"/>
                      <a:endParaRPr lang="en-US" sz="1100" b="1" dirty="0">
                        <a:solidFill>
                          <a:schemeClr val="bg1"/>
                        </a:solidFill>
                      </a:endParaRPr>
                    </a:p>
                    <a:p>
                      <a:pPr algn="ctr"/>
                      <a:r>
                        <a:rPr lang="en-US" sz="1100" b="1" dirty="0">
                          <a:solidFill>
                            <a:schemeClr val="bg1"/>
                          </a:solidFill>
                        </a:rPr>
                        <a:t>Characteristic </a:t>
                      </a:r>
                    </a:p>
                  </a:txBody>
                  <a:tcPr marL="68598" marR="68598" marT="34299" marB="34299">
                    <a:solidFill>
                      <a:schemeClr val="accent2"/>
                    </a:solidFill>
                  </a:tcPr>
                </a:tc>
                <a:tc gridSpan="2">
                  <a:txBody>
                    <a:bodyPr/>
                    <a:lstStyle/>
                    <a:p>
                      <a:pPr marL="285750" indent="-285750" algn="ctr">
                        <a:buFontTx/>
                        <a:buChar char="-"/>
                      </a:pPr>
                      <a:r>
                        <a:rPr lang="en-US" sz="1100" dirty="0">
                          <a:solidFill>
                            <a:srgbClr val="FF0000"/>
                          </a:solidFill>
                        </a:rPr>
                        <a:t>Audible by stethoscope</a:t>
                      </a:r>
                    </a:p>
                    <a:p>
                      <a:pPr marL="285750" indent="-285750" algn="ctr">
                        <a:buFontTx/>
                        <a:buChar char="-"/>
                      </a:pPr>
                      <a:r>
                        <a:rPr lang="en-US" sz="1100" dirty="0">
                          <a:solidFill>
                            <a:schemeClr val="tx1"/>
                          </a:solidFill>
                        </a:rPr>
                        <a:t>Always normal</a:t>
                      </a:r>
                    </a:p>
                  </a:txBody>
                  <a:tcPr marL="68598" marR="68598" marT="34299" marB="34299">
                    <a:solidFill>
                      <a:schemeClr val="accent2">
                        <a:lumMod val="20000"/>
                        <a:lumOff val="80000"/>
                      </a:schemeClr>
                    </a:solidFill>
                  </a:tcPr>
                </a:tc>
                <a:tc hMerge="1">
                  <a:txBody>
                    <a:bodyPr/>
                    <a:lstStyle/>
                    <a:p>
                      <a:endParaRPr lang="en-US" sz="1200" dirty="0">
                        <a:solidFill>
                          <a:schemeClr val="tx1"/>
                        </a:solidFill>
                      </a:endParaRPr>
                    </a:p>
                  </a:txBody>
                  <a:tcPr/>
                </a:tc>
                <a:tc gridSpan="3">
                  <a:txBody>
                    <a:bodyPr/>
                    <a:lstStyle/>
                    <a:p>
                      <a:pPr marL="171450" marR="0" indent="-171450" algn="ctr" defTabSz="914400" rtl="0" eaLnBrk="1" fontAlgn="auto" latinLnBrk="0" hangingPunct="1">
                        <a:lnSpc>
                          <a:spcPct val="100000"/>
                        </a:lnSpc>
                        <a:spcBef>
                          <a:spcPts val="0"/>
                        </a:spcBef>
                        <a:spcAft>
                          <a:spcPts val="0"/>
                        </a:spcAft>
                        <a:buClrTx/>
                        <a:buSzTx/>
                        <a:buFontTx/>
                        <a:buChar char="-"/>
                        <a:tabLst/>
                        <a:defRPr/>
                      </a:pPr>
                      <a:r>
                        <a:rPr lang="en-US" sz="1100" dirty="0">
                          <a:solidFill>
                            <a:srgbClr val="FF0000"/>
                          </a:solidFill>
                        </a:rPr>
                        <a:t>Not audible in normal physiologic</a:t>
                      </a:r>
                      <a:r>
                        <a:rPr lang="en-US" sz="1100" baseline="0" dirty="0">
                          <a:solidFill>
                            <a:srgbClr val="FF0000"/>
                          </a:solidFill>
                        </a:rPr>
                        <a:t> person</a:t>
                      </a:r>
                    </a:p>
                    <a:p>
                      <a:pPr marL="171450" marR="0" indent="-171450" algn="ctr" defTabSz="914400" rtl="0" eaLnBrk="1" fontAlgn="auto" latinLnBrk="0" hangingPunct="1">
                        <a:lnSpc>
                          <a:spcPct val="100000"/>
                        </a:lnSpc>
                        <a:spcBef>
                          <a:spcPts val="0"/>
                        </a:spcBef>
                        <a:spcAft>
                          <a:spcPts val="0"/>
                        </a:spcAft>
                        <a:buClrTx/>
                        <a:buSzTx/>
                        <a:buFontTx/>
                        <a:buChar char="-"/>
                        <a:tabLst/>
                        <a:defRPr/>
                      </a:pPr>
                      <a:r>
                        <a:rPr lang="en-US" sz="1100" baseline="0" dirty="0"/>
                        <a:t>T</a:t>
                      </a:r>
                      <a:r>
                        <a:rPr lang="en-US" sz="1100" dirty="0"/>
                        <a:t>hey are mostly pathologic but can be physiologic.</a:t>
                      </a:r>
                    </a:p>
                  </a:txBody>
                  <a:tcPr marL="68598" marR="68598" marT="34299" marB="34299">
                    <a:solidFill>
                      <a:schemeClr val="accent2">
                        <a:lumMod val="20000"/>
                        <a:lumOff val="80000"/>
                      </a:schemeClr>
                    </a:solidFill>
                  </a:tcPr>
                </a:tc>
                <a:tc hMerge="1">
                  <a:txBody>
                    <a:bodyPr/>
                    <a:lstStyle/>
                    <a:p>
                      <a:endParaRPr lang="en-US" sz="1200" dirty="0">
                        <a:solidFill>
                          <a:schemeClr val="tx1"/>
                        </a:solidFill>
                      </a:endParaRPr>
                    </a:p>
                  </a:txBody>
                  <a:tcPr/>
                </a:tc>
                <a:tc hMerge="1">
                  <a:txBody>
                    <a:bodyPr/>
                    <a:lstStyle/>
                    <a:p>
                      <a:endParaRPr lang="en-US"/>
                    </a:p>
                  </a:txBody>
                  <a:tcPr/>
                </a:tc>
                <a:extLst>
                  <a:ext uri="{0D108BD9-81ED-4DB2-BD59-A6C34878D82A}">
                    <a16:rowId xmlns:a16="http://schemas.microsoft.com/office/drawing/2014/main" val="10001"/>
                  </a:ext>
                </a:extLst>
              </a:tr>
              <a:tr h="708845">
                <a:tc vMerge="1">
                  <a:txBody>
                    <a:bodyPr/>
                    <a:lstStyle/>
                    <a:p>
                      <a:endParaRPr lang="en-US"/>
                    </a:p>
                  </a:txBody>
                  <a:tcPr/>
                </a:tc>
                <a:tc>
                  <a:txBody>
                    <a:bodyPr/>
                    <a:lstStyle/>
                    <a:p>
                      <a:pPr marL="171450" indent="-171450">
                        <a:buFontTx/>
                        <a:buChar char="-"/>
                      </a:pPr>
                      <a:r>
                        <a:rPr lang="en-US" sz="1100" dirty="0"/>
                        <a:t>Usually prolonged,</a:t>
                      </a:r>
                      <a:r>
                        <a:rPr lang="en-US" sz="1100" baseline="0" dirty="0"/>
                        <a:t> but dull in nature</a:t>
                      </a:r>
                    </a:p>
                    <a:p>
                      <a:pPr marL="171450" indent="-171450">
                        <a:buFontTx/>
                        <a:buChar char="-"/>
                      </a:pPr>
                      <a:r>
                        <a:rPr lang="en-US" sz="1100" baseline="0" dirty="0"/>
                        <a:t>Sounds as </a:t>
                      </a:r>
                      <a:r>
                        <a:rPr lang="en-US" sz="1100" baseline="0" dirty="0">
                          <a:solidFill>
                            <a:srgbClr val="FF0000"/>
                          </a:solidFill>
                        </a:rPr>
                        <a:t>LUB</a:t>
                      </a:r>
                    </a:p>
                    <a:p>
                      <a:endParaRPr lang="en-US" sz="1100" dirty="0">
                        <a:solidFill>
                          <a:schemeClr val="tx1"/>
                        </a:solidFill>
                      </a:endParaRPr>
                    </a:p>
                  </a:txBody>
                  <a:tcPr marL="68598" marR="68598" marT="34299" marB="34299">
                    <a:solidFill>
                      <a:schemeClr val="accent2">
                        <a:lumMod val="20000"/>
                        <a:lumOff val="80000"/>
                      </a:schemeClr>
                    </a:solidFill>
                  </a:tcPr>
                </a:tc>
                <a:tc>
                  <a:txBody>
                    <a:bodyPr/>
                    <a:lstStyle/>
                    <a:p>
                      <a:r>
                        <a:rPr lang="en-US" sz="1100" dirty="0">
                          <a:solidFill>
                            <a:schemeClr val="tx1"/>
                          </a:solidFill>
                        </a:rPr>
                        <a:t>-Short , sharp in nature</a:t>
                      </a:r>
                    </a:p>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a:solidFill>
                            <a:schemeClr val="tx1"/>
                          </a:solidFill>
                        </a:rPr>
                        <a:t>-Sounds as </a:t>
                      </a:r>
                      <a:r>
                        <a:rPr lang="en-US" sz="1100" dirty="0">
                          <a:solidFill>
                            <a:srgbClr val="FF0000"/>
                          </a:solidFill>
                        </a:rPr>
                        <a:t>DUB </a:t>
                      </a:r>
                    </a:p>
                  </a:txBody>
                  <a:tcPr marL="68598" marR="68598" marT="34299" marB="34299">
                    <a:solidFill>
                      <a:schemeClr val="accent2">
                        <a:lumMod val="20000"/>
                        <a:lumOff val="80000"/>
                      </a:schemeClr>
                    </a:solidFill>
                  </a:tcPr>
                </a:tc>
                <a:tc gridSpan="2">
                  <a:txBody>
                    <a:bodyPr/>
                    <a:lstStyle/>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altLang="en-US" sz="1100" dirty="0">
                          <a:latin typeface="Times New Roman" panose="02020603050405020304" pitchFamily="18" charset="0"/>
                          <a:cs typeface="Times New Roman" panose="02020603050405020304" pitchFamily="18" charset="0"/>
                        </a:rPr>
                        <a:t>Heard normally in children , thin people , pregnancy  or after exercise</a:t>
                      </a:r>
                      <a:r>
                        <a:rPr lang="en-US" altLang="en-US" sz="1100" baseline="0" dirty="0">
                          <a:latin typeface="Times New Roman" panose="02020603050405020304" pitchFamily="18" charset="0"/>
                          <a:cs typeface="Times New Roman" panose="02020603050405020304" pitchFamily="18" charset="0"/>
                        </a:rPr>
                        <a:t>  </a:t>
                      </a:r>
                      <a:r>
                        <a:rPr lang="en-US" altLang="en-US" sz="1100" dirty="0">
                          <a:latin typeface="Times New Roman" panose="02020603050405020304" pitchFamily="18" charset="0"/>
                          <a:cs typeface="Times New Roman" panose="02020603050405020304" pitchFamily="18" charset="0"/>
                        </a:rPr>
                        <a:t>but usually pathological in old age.</a:t>
                      </a:r>
                    </a:p>
                  </a:txBody>
                  <a:tcPr marL="68598" marR="68598" marT="34299" marB="34299">
                    <a:solidFill>
                      <a:schemeClr val="accent2">
                        <a:lumMod val="20000"/>
                        <a:lumOff val="80000"/>
                      </a:schemeClr>
                    </a:solidFill>
                  </a:tcPr>
                </a:tc>
                <a:tc hMerge="1">
                  <a:txBody>
                    <a:bodyPr/>
                    <a:lstStyle/>
                    <a:p>
                      <a:endParaRPr lang="en-US" sz="1400" dirty="0">
                        <a:solidFill>
                          <a:schemeClr val="tx1"/>
                        </a:solidFill>
                      </a:endParaRPr>
                    </a:p>
                  </a:txBody>
                  <a:tcPr/>
                </a:tc>
                <a:tc>
                  <a:txBody>
                    <a:bodyPr/>
                    <a:lstStyle/>
                    <a:p>
                      <a:r>
                        <a:rPr lang="en-US" sz="1100" dirty="0">
                          <a:solidFill>
                            <a:schemeClr val="tx1"/>
                          </a:solidFill>
                        </a:rPr>
                        <a:t>May be</a:t>
                      </a:r>
                      <a:r>
                        <a:rPr lang="en-US" sz="1100" baseline="0" dirty="0">
                          <a:solidFill>
                            <a:schemeClr val="tx1"/>
                          </a:solidFill>
                        </a:rPr>
                        <a:t> heard normally in old people</a:t>
                      </a:r>
                      <a:endParaRPr lang="en-US" sz="1100" dirty="0">
                        <a:solidFill>
                          <a:schemeClr val="tx1"/>
                        </a:solidFill>
                      </a:endParaRPr>
                    </a:p>
                  </a:txBody>
                  <a:tcPr marL="68598" marR="68598" marT="34299" marB="34299">
                    <a:solidFill>
                      <a:schemeClr val="accent2">
                        <a:lumMod val="20000"/>
                        <a:lumOff val="80000"/>
                      </a:schemeClr>
                    </a:solidFill>
                  </a:tcPr>
                </a:tc>
                <a:extLst>
                  <a:ext uri="{0D108BD9-81ED-4DB2-BD59-A6C34878D82A}">
                    <a16:rowId xmlns:a16="http://schemas.microsoft.com/office/drawing/2014/main" val="10002"/>
                  </a:ext>
                </a:extLst>
              </a:tr>
              <a:tr h="868906">
                <a:tc>
                  <a:txBody>
                    <a:bodyPr/>
                    <a:lstStyle/>
                    <a:p>
                      <a:pPr algn="ctr"/>
                      <a:endParaRPr lang="en-US" sz="1100" b="1" dirty="0">
                        <a:solidFill>
                          <a:schemeClr val="bg1"/>
                        </a:solidFill>
                      </a:endParaRPr>
                    </a:p>
                    <a:p>
                      <a:pPr algn="ctr"/>
                      <a:r>
                        <a:rPr lang="en-US" sz="1100" b="1" dirty="0">
                          <a:solidFill>
                            <a:schemeClr val="bg1"/>
                          </a:solidFill>
                        </a:rPr>
                        <a:t>Cause </a:t>
                      </a:r>
                    </a:p>
                  </a:txBody>
                  <a:tcPr marL="68598" marR="68598" marT="34299" marB="34299">
                    <a:solidFill>
                      <a:schemeClr val="accent2"/>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100" dirty="0">
                          <a:solidFill>
                            <a:schemeClr val="tx1"/>
                          </a:solidFill>
                          <a:latin typeface="Times New Roman" panose="02020603050405020304" pitchFamily="18" charset="0"/>
                          <a:cs typeface="Times New Roman" panose="02020603050405020304" pitchFamily="18" charset="0"/>
                        </a:rPr>
                        <a:t>Due to the </a:t>
                      </a:r>
                      <a:r>
                        <a:rPr lang="en-US" altLang="en-US" sz="1100" dirty="0">
                          <a:solidFill>
                            <a:srgbClr val="FF0000"/>
                          </a:solidFill>
                          <a:latin typeface="Times New Roman" panose="02020603050405020304" pitchFamily="18" charset="0"/>
                          <a:cs typeface="Times New Roman" panose="02020603050405020304" pitchFamily="18" charset="0"/>
                        </a:rPr>
                        <a:t>closure of Atrioventricular valves </a:t>
                      </a:r>
                      <a:r>
                        <a:rPr lang="en-US" altLang="en-US" sz="1100" dirty="0">
                          <a:solidFill>
                            <a:schemeClr val="tx1"/>
                          </a:solidFill>
                          <a:latin typeface="Times New Roman" panose="02020603050405020304" pitchFamily="18" charset="0"/>
                          <a:cs typeface="Times New Roman" panose="02020603050405020304" pitchFamily="18" charset="0"/>
                        </a:rPr>
                        <a:t>(AV valve) (Mitral &amp; Tricuspid</a:t>
                      </a:r>
                      <a:r>
                        <a:rPr lang="en-US" altLang="en-US" sz="1100" baseline="0" dirty="0">
                          <a:solidFill>
                            <a:schemeClr val="tx1"/>
                          </a:solidFill>
                          <a:latin typeface="Times New Roman" panose="02020603050405020304" pitchFamily="18" charset="0"/>
                          <a:cs typeface="Times New Roman" panose="02020603050405020304" pitchFamily="18" charset="0"/>
                        </a:rPr>
                        <a:t> valve </a:t>
                      </a:r>
                      <a:r>
                        <a:rPr lang="en-US" altLang="en-US" sz="1100" dirty="0">
                          <a:solidFill>
                            <a:schemeClr val="tx1"/>
                          </a:solidFill>
                          <a:latin typeface="Times New Roman" panose="02020603050405020304" pitchFamily="18" charset="0"/>
                          <a:cs typeface="Times New Roman" panose="02020603050405020304" pitchFamily="18" charset="0"/>
                        </a:rPr>
                        <a:t>Where it is </a:t>
                      </a:r>
                      <a:r>
                        <a:rPr lang="en-US" altLang="en-US" sz="1100" dirty="0">
                          <a:solidFill>
                            <a:schemeClr val="accent2">
                              <a:lumMod val="75000"/>
                            </a:schemeClr>
                          </a:solidFill>
                          <a:latin typeface="Times New Roman" panose="02020603050405020304" pitchFamily="18" charset="0"/>
                          <a:cs typeface="Times New Roman" panose="02020603050405020304" pitchFamily="18" charset="0"/>
                        </a:rPr>
                        <a:t>best Heard</a:t>
                      </a:r>
                      <a:r>
                        <a:rPr lang="en-US" altLang="en-US" sz="1100" baseline="0" dirty="0">
                          <a:solidFill>
                            <a:schemeClr val="accent2">
                              <a:lumMod val="75000"/>
                            </a:schemeClr>
                          </a:solidFill>
                          <a:latin typeface="Times New Roman" panose="02020603050405020304" pitchFamily="18" charset="0"/>
                          <a:cs typeface="Times New Roman" panose="02020603050405020304" pitchFamily="18" charset="0"/>
                        </a:rPr>
                        <a:t> </a:t>
                      </a:r>
                      <a:r>
                        <a:rPr lang="en-US" altLang="en-US" sz="1100" baseline="0" dirty="0">
                          <a:solidFill>
                            <a:schemeClr val="tx1"/>
                          </a:solidFill>
                          <a:latin typeface="Times New Roman" panose="02020603050405020304" pitchFamily="18" charset="0"/>
                          <a:cs typeface="Times New Roman" panose="02020603050405020304" pitchFamily="18" charset="0"/>
                        </a:rPr>
                        <a:t>by auscultation )</a:t>
                      </a:r>
                      <a:endParaRPr lang="en-US" altLang="en-US" sz="1100" dirty="0">
                        <a:solidFill>
                          <a:schemeClr val="tx1"/>
                        </a:solidFill>
                        <a:latin typeface="Times New Roman" panose="02020603050405020304" pitchFamily="18" charset="0"/>
                        <a:cs typeface="Times New Roman" panose="02020603050405020304" pitchFamily="18" charset="0"/>
                      </a:endParaRPr>
                    </a:p>
                  </a:txBody>
                  <a:tcPr marL="68598" marR="68598" marT="34299" marB="34299">
                    <a:solidFill>
                      <a:schemeClr val="accent2">
                        <a:lumMod val="20000"/>
                        <a:lumOff val="80000"/>
                      </a:schemeClr>
                    </a:solidFill>
                  </a:tcPr>
                </a:tc>
                <a:tc>
                  <a:txBody>
                    <a:bodyPr/>
                    <a:lstStyle/>
                    <a:p>
                      <a:r>
                        <a:rPr lang="en-US" altLang="en-US" sz="1100" dirty="0">
                          <a:solidFill>
                            <a:schemeClr val="tx1"/>
                          </a:solidFill>
                          <a:latin typeface="Times New Roman" panose="02020603050405020304" pitchFamily="18" charset="0"/>
                          <a:cs typeface="Times New Roman" panose="02020603050405020304" pitchFamily="18" charset="0"/>
                        </a:rPr>
                        <a:t>Due to the </a:t>
                      </a:r>
                      <a:r>
                        <a:rPr lang="en-US" altLang="en-US" sz="1100" dirty="0">
                          <a:solidFill>
                            <a:srgbClr val="FF0000"/>
                          </a:solidFill>
                          <a:latin typeface="Times New Roman" panose="02020603050405020304" pitchFamily="18" charset="0"/>
                          <a:cs typeface="Times New Roman" panose="02020603050405020304" pitchFamily="18" charset="0"/>
                        </a:rPr>
                        <a:t>closure of Semilunar valves </a:t>
                      </a:r>
                      <a:r>
                        <a:rPr lang="en-US" altLang="en-US" sz="1100" dirty="0">
                          <a:solidFill>
                            <a:schemeClr val="tx1"/>
                          </a:solidFill>
                          <a:latin typeface="Times New Roman" panose="02020603050405020304" pitchFamily="18" charset="0"/>
                          <a:cs typeface="Times New Roman" panose="02020603050405020304" pitchFamily="18" charset="0"/>
                        </a:rPr>
                        <a:t>(Aortic &amp; Pulmonary area where it is </a:t>
                      </a:r>
                      <a:r>
                        <a:rPr lang="en-US" altLang="en-US" sz="1100" dirty="0">
                          <a:solidFill>
                            <a:schemeClr val="accent2">
                              <a:lumMod val="75000"/>
                            </a:schemeClr>
                          </a:solidFill>
                          <a:latin typeface="Times New Roman" panose="02020603050405020304" pitchFamily="18" charset="0"/>
                          <a:cs typeface="Times New Roman" panose="02020603050405020304" pitchFamily="18" charset="0"/>
                        </a:rPr>
                        <a:t>best Heard</a:t>
                      </a:r>
                      <a:r>
                        <a:rPr lang="en-US" altLang="en-US" sz="1100" baseline="0" dirty="0">
                          <a:solidFill>
                            <a:schemeClr val="accent2">
                              <a:lumMod val="75000"/>
                            </a:schemeClr>
                          </a:solidFill>
                          <a:latin typeface="Times New Roman" panose="02020603050405020304" pitchFamily="18" charset="0"/>
                          <a:cs typeface="Times New Roman" panose="02020603050405020304" pitchFamily="18" charset="0"/>
                        </a:rPr>
                        <a:t> </a:t>
                      </a:r>
                      <a:r>
                        <a:rPr lang="en-US" altLang="en-US" sz="1100" baseline="0" dirty="0">
                          <a:solidFill>
                            <a:schemeClr val="tx1"/>
                          </a:solidFill>
                          <a:latin typeface="Times New Roman" panose="02020603050405020304" pitchFamily="18" charset="0"/>
                          <a:cs typeface="Times New Roman" panose="02020603050405020304" pitchFamily="18" charset="0"/>
                        </a:rPr>
                        <a:t>by auscultation </a:t>
                      </a:r>
                      <a:r>
                        <a:rPr lang="en-US" altLang="en-US" sz="1100" dirty="0">
                          <a:solidFill>
                            <a:schemeClr val="tx1"/>
                          </a:solidFill>
                          <a:latin typeface="Times New Roman" panose="02020603050405020304" pitchFamily="18" charset="0"/>
                          <a:cs typeface="Times New Roman" panose="02020603050405020304" pitchFamily="18" charset="0"/>
                        </a:rPr>
                        <a:t>)</a:t>
                      </a:r>
                      <a:endParaRPr lang="en-US" sz="1100" dirty="0">
                        <a:solidFill>
                          <a:schemeClr val="tx1"/>
                        </a:solidFill>
                      </a:endParaRPr>
                    </a:p>
                  </a:txBody>
                  <a:tcPr marL="68598" marR="68598" marT="34299" marB="34299">
                    <a:solidFill>
                      <a:schemeClr val="accent2">
                        <a:lumMod val="20000"/>
                        <a:lumOff val="80000"/>
                      </a:schemeClr>
                    </a:solidFill>
                  </a:tcPr>
                </a:tc>
                <a:tc gridSpan="2">
                  <a:txBody>
                    <a:bodyPr/>
                    <a:lstStyle/>
                    <a:p>
                      <a:r>
                        <a:rPr lang="en-US" sz="1100" dirty="0">
                          <a:solidFill>
                            <a:schemeClr val="tx1"/>
                          </a:solidFill>
                        </a:rPr>
                        <a:t>Vibration of blood due to </a:t>
                      </a:r>
                      <a:r>
                        <a:rPr lang="en-US" altLang="en-US" sz="1100" dirty="0">
                          <a:solidFill>
                            <a:srgbClr val="FF0000"/>
                          </a:solidFill>
                          <a:latin typeface="Times New Roman" panose="02020603050405020304" pitchFamily="18" charset="0"/>
                          <a:cs typeface="Times New Roman" panose="02020603050405020304" pitchFamily="18" charset="0"/>
                        </a:rPr>
                        <a:t>Blood rush from Atria to Ventricle during rapid filling phase </a:t>
                      </a:r>
                      <a:r>
                        <a:rPr lang="en-US" altLang="en-US" sz="1100" dirty="0">
                          <a:solidFill>
                            <a:schemeClr val="tx1"/>
                          </a:solidFill>
                          <a:latin typeface="Times New Roman" panose="02020603050405020304" pitchFamily="18" charset="0"/>
                          <a:cs typeface="Times New Roman" panose="02020603050405020304" pitchFamily="18" charset="0"/>
                        </a:rPr>
                        <a:t>of Cardiac Cycle ( early diastole)</a:t>
                      </a:r>
                      <a:endParaRPr lang="en-US" sz="1100" dirty="0">
                        <a:solidFill>
                          <a:schemeClr val="tx1"/>
                        </a:solidFill>
                      </a:endParaRPr>
                    </a:p>
                  </a:txBody>
                  <a:tcPr marL="68598" marR="68598" marT="34299" marB="34299">
                    <a:solidFill>
                      <a:schemeClr val="accent2">
                        <a:lumMod val="20000"/>
                        <a:lumOff val="80000"/>
                      </a:schemeClr>
                    </a:solidFill>
                  </a:tcPr>
                </a:tc>
                <a:tc hMerge="1">
                  <a:txBody>
                    <a:bodyPr/>
                    <a:lstStyle/>
                    <a:p>
                      <a:endParaRPr lang="en-US" sz="1400" dirty="0">
                        <a:solidFill>
                          <a:schemeClr val="tx1"/>
                        </a:solidFill>
                      </a:endParaRPr>
                    </a:p>
                  </a:txBody>
                  <a:tcPr/>
                </a:tc>
                <a:tc>
                  <a:txBody>
                    <a:bodyPr/>
                    <a:lstStyle/>
                    <a:p>
                      <a:r>
                        <a:rPr lang="en-US" altLang="en-US" sz="1100" dirty="0">
                          <a:solidFill>
                            <a:schemeClr val="tx1"/>
                          </a:solidFill>
                          <a:latin typeface="Times New Roman" panose="02020603050405020304" pitchFamily="18" charset="0"/>
                          <a:cs typeface="Times New Roman" panose="02020603050405020304" pitchFamily="18" charset="0"/>
                        </a:rPr>
                        <a:t>Due to </a:t>
                      </a:r>
                      <a:r>
                        <a:rPr lang="en-US" altLang="en-US" sz="1100" dirty="0">
                          <a:solidFill>
                            <a:srgbClr val="FF0000"/>
                          </a:solidFill>
                          <a:latin typeface="Times New Roman" panose="02020603050405020304" pitchFamily="18" charset="0"/>
                          <a:cs typeface="Times New Roman" panose="02020603050405020304" pitchFamily="18" charset="0"/>
                        </a:rPr>
                        <a:t>Atrial forceful contraction </a:t>
                      </a:r>
                      <a:r>
                        <a:rPr lang="en-US" altLang="en-US" sz="1100" dirty="0">
                          <a:solidFill>
                            <a:schemeClr val="tx1"/>
                          </a:solidFill>
                          <a:latin typeface="Times New Roman" panose="02020603050405020304" pitchFamily="18" charset="0"/>
                          <a:cs typeface="Times New Roman" panose="02020603050405020304" pitchFamily="18" charset="0"/>
                        </a:rPr>
                        <a:t>which causes rapid flow of blood from Atria to Ventricle and vibration in the blood</a:t>
                      </a:r>
                      <a:endParaRPr lang="en-US" sz="1100" dirty="0">
                        <a:solidFill>
                          <a:schemeClr val="tx1"/>
                        </a:solidFill>
                      </a:endParaRPr>
                    </a:p>
                  </a:txBody>
                  <a:tcPr marL="68598" marR="68598" marT="34299" marB="34299">
                    <a:solidFill>
                      <a:schemeClr val="accent2">
                        <a:lumMod val="20000"/>
                        <a:lumOff val="80000"/>
                      </a:schemeClr>
                    </a:solidFill>
                  </a:tcPr>
                </a:tc>
                <a:extLst>
                  <a:ext uri="{0D108BD9-81ED-4DB2-BD59-A6C34878D82A}">
                    <a16:rowId xmlns:a16="http://schemas.microsoft.com/office/drawing/2014/main" val="10003"/>
                  </a:ext>
                </a:extLst>
              </a:tr>
              <a:tr h="388721">
                <a:tc>
                  <a:txBody>
                    <a:bodyPr/>
                    <a:lstStyle/>
                    <a:p>
                      <a:pPr algn="ctr"/>
                      <a:r>
                        <a:rPr lang="en-US" sz="1100" b="1" dirty="0">
                          <a:solidFill>
                            <a:schemeClr val="bg1"/>
                          </a:solidFill>
                        </a:rPr>
                        <a:t>Relation</a:t>
                      </a:r>
                      <a:r>
                        <a:rPr lang="en-US" sz="1100" b="1" baseline="0" dirty="0">
                          <a:solidFill>
                            <a:schemeClr val="bg1"/>
                          </a:solidFill>
                        </a:rPr>
                        <a:t> to cardiac cycle</a:t>
                      </a:r>
                      <a:endParaRPr lang="en-US" sz="1100" b="1" dirty="0">
                        <a:solidFill>
                          <a:schemeClr val="bg1"/>
                        </a:solidFill>
                      </a:endParaRPr>
                    </a:p>
                  </a:txBody>
                  <a:tcPr marL="68598" marR="68598" marT="34299" marB="34299">
                    <a:solidFill>
                      <a:schemeClr val="accent2"/>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100" dirty="0">
                          <a:solidFill>
                            <a:schemeClr val="tx1"/>
                          </a:solidFill>
                          <a:latin typeface="Times New Roman" panose="02020603050405020304" pitchFamily="18" charset="0"/>
                          <a:cs typeface="Times New Roman" panose="02020603050405020304" pitchFamily="18" charset="0"/>
                        </a:rPr>
                        <a:t>Beginning of the ventricular systole</a:t>
                      </a:r>
                    </a:p>
                  </a:txBody>
                  <a:tcPr marL="68598" marR="68598" marT="34299" marB="34299">
                    <a:solidFill>
                      <a:schemeClr val="accent2">
                        <a:lumMod val="20000"/>
                        <a:lumOff val="80000"/>
                      </a:schemeClr>
                    </a:solidFill>
                  </a:tcPr>
                </a:tc>
                <a:tc>
                  <a:txBody>
                    <a:bodyPr/>
                    <a:lstStyle/>
                    <a:p>
                      <a:r>
                        <a:rPr lang="en-US" sz="1100" dirty="0">
                          <a:solidFill>
                            <a:schemeClr val="tx1"/>
                          </a:solidFill>
                          <a:latin typeface="Times New Roman" panose="02020603050405020304" pitchFamily="18" charset="0"/>
                          <a:cs typeface="Times New Roman" panose="02020603050405020304" pitchFamily="18" charset="0"/>
                        </a:rPr>
                        <a:t>-B</a:t>
                      </a:r>
                      <a:r>
                        <a:rPr lang="en-US" altLang="en-US" sz="1100" dirty="0">
                          <a:solidFill>
                            <a:schemeClr val="tx1"/>
                          </a:solidFill>
                          <a:latin typeface="Times New Roman" panose="02020603050405020304" pitchFamily="18" charset="0"/>
                          <a:cs typeface="Times New Roman" panose="02020603050405020304" pitchFamily="18" charset="0"/>
                        </a:rPr>
                        <a:t>eginning of </a:t>
                      </a:r>
                      <a:r>
                        <a:rPr lang="en-US" sz="1100" baseline="0" dirty="0">
                          <a:solidFill>
                            <a:schemeClr val="tx1"/>
                          </a:solidFill>
                          <a:latin typeface="Times New Roman" panose="02020603050405020304" pitchFamily="18" charset="0"/>
                          <a:cs typeface="Times New Roman" panose="02020603050405020304" pitchFamily="18" charset="0"/>
                        </a:rPr>
                        <a:t>ventricular diastole </a:t>
                      </a:r>
                      <a:endParaRPr lang="en-US" sz="1100" dirty="0">
                        <a:solidFill>
                          <a:schemeClr val="tx1"/>
                        </a:solidFill>
                      </a:endParaRPr>
                    </a:p>
                  </a:txBody>
                  <a:tcPr marL="68598" marR="68598" marT="34299" marB="34299">
                    <a:solidFill>
                      <a:schemeClr val="accent2">
                        <a:lumMod val="20000"/>
                        <a:lumOff val="80000"/>
                      </a:schemeClr>
                    </a:solidFill>
                  </a:tcPr>
                </a:tc>
                <a:tc gridSpan="2">
                  <a:txBody>
                    <a:bodyPr/>
                    <a:lstStyle/>
                    <a:p>
                      <a:r>
                        <a:rPr lang="en-US" altLang="en-US" sz="1100" dirty="0">
                          <a:solidFill>
                            <a:schemeClr val="tx1"/>
                          </a:solidFill>
                          <a:latin typeface="Times New Roman" panose="02020603050405020304" pitchFamily="18" charset="0"/>
                          <a:cs typeface="Times New Roman" panose="02020603050405020304" pitchFamily="18" charset="0"/>
                        </a:rPr>
                        <a:t>The beginning of middle third of Diastole</a:t>
                      </a:r>
                      <a:endParaRPr lang="en-US" sz="1100" dirty="0">
                        <a:solidFill>
                          <a:schemeClr val="tx1"/>
                        </a:solidFill>
                      </a:endParaRPr>
                    </a:p>
                  </a:txBody>
                  <a:tcPr marL="68598" marR="68598" marT="34299" marB="34299">
                    <a:solidFill>
                      <a:schemeClr val="accent2">
                        <a:lumMod val="20000"/>
                        <a:lumOff val="80000"/>
                      </a:schemeClr>
                    </a:solidFill>
                  </a:tcPr>
                </a:tc>
                <a:tc hMerge="1">
                  <a:txBody>
                    <a:bodyPr/>
                    <a:lstStyle/>
                    <a:p>
                      <a:endParaRPr lang="en-US" sz="1400" dirty="0">
                        <a:solidFill>
                          <a:schemeClr val="tx1"/>
                        </a:solidFill>
                      </a:endParaRPr>
                    </a:p>
                  </a:txBody>
                  <a:tcPr/>
                </a:tc>
                <a:tc>
                  <a:txBody>
                    <a:bodyPr/>
                    <a:lstStyle/>
                    <a:p>
                      <a:r>
                        <a:rPr lang="en-US" altLang="en-US" sz="1100" dirty="0">
                          <a:solidFill>
                            <a:schemeClr val="tx1"/>
                          </a:solidFill>
                          <a:latin typeface="Times New Roman" panose="02020603050405020304" pitchFamily="18" charset="0"/>
                          <a:cs typeface="Times New Roman" panose="02020603050405020304" pitchFamily="18" charset="0"/>
                        </a:rPr>
                        <a:t>The last one third (late) of Diastole (just before S1).</a:t>
                      </a:r>
                      <a:endParaRPr lang="en-US" sz="1100" dirty="0">
                        <a:solidFill>
                          <a:schemeClr val="tx1"/>
                        </a:solidFill>
                      </a:endParaRPr>
                    </a:p>
                  </a:txBody>
                  <a:tcPr marL="68598" marR="68598" marT="34299" marB="34299">
                    <a:solidFill>
                      <a:schemeClr val="accent2">
                        <a:lumMod val="20000"/>
                        <a:lumOff val="80000"/>
                      </a:schemeClr>
                    </a:solidFill>
                  </a:tcPr>
                </a:tc>
                <a:extLst>
                  <a:ext uri="{0D108BD9-81ED-4DB2-BD59-A6C34878D82A}">
                    <a16:rowId xmlns:a16="http://schemas.microsoft.com/office/drawing/2014/main" val="10004"/>
                  </a:ext>
                </a:extLst>
              </a:tr>
              <a:tr h="268358">
                <a:tc>
                  <a:txBody>
                    <a:bodyPr/>
                    <a:lstStyle/>
                    <a:p>
                      <a:pPr algn="ctr"/>
                      <a:r>
                        <a:rPr lang="en-US" sz="1100" b="1" dirty="0">
                          <a:solidFill>
                            <a:schemeClr val="bg1"/>
                          </a:solidFill>
                        </a:rPr>
                        <a:t>Relation to</a:t>
                      </a:r>
                      <a:r>
                        <a:rPr lang="en-US" sz="1100" b="1" baseline="0" dirty="0">
                          <a:solidFill>
                            <a:schemeClr val="bg1"/>
                          </a:solidFill>
                        </a:rPr>
                        <a:t> ECG</a:t>
                      </a:r>
                      <a:endParaRPr lang="en-US" sz="1100" b="1" dirty="0">
                        <a:solidFill>
                          <a:schemeClr val="bg1"/>
                        </a:solidFill>
                      </a:endParaRPr>
                    </a:p>
                  </a:txBody>
                  <a:tcPr marL="68598" marR="68598" marT="34299" marB="34299">
                    <a:solidFill>
                      <a:schemeClr val="accent2"/>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100" dirty="0">
                          <a:solidFill>
                            <a:schemeClr val="tx1"/>
                          </a:solidFill>
                          <a:latin typeface="Times New Roman" panose="02020603050405020304" pitchFamily="18" charset="0"/>
                          <a:cs typeface="Times New Roman" panose="02020603050405020304" pitchFamily="18" charset="0"/>
                        </a:rPr>
                        <a:t>after QRS complex </a:t>
                      </a:r>
                    </a:p>
                  </a:txBody>
                  <a:tcPr marL="68598" marR="68598" marT="34299" marB="34299">
                    <a:solidFill>
                      <a:schemeClr val="accent2">
                        <a:lumMod val="20000"/>
                        <a:lumOff val="80000"/>
                      </a:schemeClr>
                    </a:solidFill>
                  </a:tcPr>
                </a:tc>
                <a:tc>
                  <a:txBody>
                    <a:bodyPr/>
                    <a:lstStyle/>
                    <a:p>
                      <a:r>
                        <a:rPr lang="en-US" sz="1100" dirty="0">
                          <a:solidFill>
                            <a:schemeClr val="tx1"/>
                          </a:solidFill>
                        </a:rPr>
                        <a:t>After T-wave</a:t>
                      </a:r>
                    </a:p>
                  </a:txBody>
                  <a:tcPr marL="68598" marR="68598" marT="34299" marB="34299">
                    <a:solidFill>
                      <a:schemeClr val="accent2">
                        <a:lumMod val="20000"/>
                        <a:lumOff val="80000"/>
                      </a:schemeClr>
                    </a:solidFill>
                  </a:tcPr>
                </a:tc>
                <a:tc gridSpan="2">
                  <a:txBody>
                    <a:bodyPr/>
                    <a:lstStyle/>
                    <a:p>
                      <a:pPr algn="ctr"/>
                      <a:r>
                        <a:rPr lang="en-US" sz="1100" dirty="0">
                          <a:solidFill>
                            <a:schemeClr val="bg1">
                              <a:lumMod val="50000"/>
                            </a:schemeClr>
                          </a:solidFill>
                        </a:rPr>
                        <a:t>Between</a:t>
                      </a:r>
                      <a:r>
                        <a:rPr lang="en-US" sz="1100" baseline="0" dirty="0">
                          <a:solidFill>
                            <a:schemeClr val="bg1">
                              <a:lumMod val="50000"/>
                            </a:schemeClr>
                          </a:solidFill>
                        </a:rPr>
                        <a:t> T &amp; the next  P  wave</a:t>
                      </a:r>
                      <a:endParaRPr lang="en-US" sz="1100" dirty="0">
                        <a:solidFill>
                          <a:schemeClr val="bg1">
                            <a:lumMod val="50000"/>
                          </a:schemeClr>
                        </a:solidFill>
                      </a:endParaRPr>
                    </a:p>
                  </a:txBody>
                  <a:tcPr marL="68598" marR="68598" marT="34299" marB="34299">
                    <a:solidFill>
                      <a:schemeClr val="accent2">
                        <a:lumMod val="20000"/>
                        <a:lumOff val="80000"/>
                      </a:schemeClr>
                    </a:solidFill>
                  </a:tcPr>
                </a:tc>
                <a:tc hMerge="1">
                  <a:txBody>
                    <a:bodyPr/>
                    <a:lstStyle/>
                    <a:p>
                      <a:endParaRPr lang="en-US" sz="1400" dirty="0">
                        <a:solidFill>
                          <a:schemeClr val="tx1"/>
                        </a:solidFill>
                      </a:endParaRPr>
                    </a:p>
                  </a:txBody>
                  <a:tcPr/>
                </a:tc>
                <a:tc>
                  <a:txBody>
                    <a:bodyPr/>
                    <a:lstStyle/>
                    <a:p>
                      <a:pPr algn="ctr"/>
                      <a:r>
                        <a:rPr lang="en-US" sz="1100" dirty="0">
                          <a:solidFill>
                            <a:schemeClr val="bg1">
                              <a:lumMod val="50000"/>
                            </a:schemeClr>
                          </a:solidFill>
                        </a:rPr>
                        <a:t>Between</a:t>
                      </a:r>
                      <a:r>
                        <a:rPr lang="en-US" sz="1100" baseline="0" dirty="0">
                          <a:solidFill>
                            <a:schemeClr val="bg1">
                              <a:lumMod val="50000"/>
                            </a:schemeClr>
                          </a:solidFill>
                        </a:rPr>
                        <a:t> P &amp; QRS complex</a:t>
                      </a:r>
                      <a:endParaRPr lang="en-US" sz="1100" dirty="0">
                        <a:solidFill>
                          <a:schemeClr val="bg1">
                            <a:lumMod val="50000"/>
                          </a:schemeClr>
                        </a:solidFill>
                      </a:endParaRPr>
                    </a:p>
                  </a:txBody>
                  <a:tcPr marL="68598" marR="68598" marT="34299" marB="34299">
                    <a:solidFill>
                      <a:schemeClr val="accent2">
                        <a:lumMod val="20000"/>
                        <a:lumOff val="80000"/>
                      </a:schemeClr>
                    </a:solidFill>
                  </a:tcPr>
                </a:tc>
                <a:extLst>
                  <a:ext uri="{0D108BD9-81ED-4DB2-BD59-A6C34878D82A}">
                    <a16:rowId xmlns:a16="http://schemas.microsoft.com/office/drawing/2014/main" val="10005"/>
                  </a:ext>
                </a:extLst>
              </a:tr>
              <a:tr h="548783">
                <a:tc>
                  <a:txBody>
                    <a:bodyPr/>
                    <a:lstStyle/>
                    <a:p>
                      <a:pPr algn="ctr"/>
                      <a:r>
                        <a:rPr lang="en-US" sz="1100" b="1" dirty="0">
                          <a:solidFill>
                            <a:schemeClr val="bg1"/>
                          </a:solidFill>
                        </a:rPr>
                        <a:t>Frequency </a:t>
                      </a:r>
                    </a:p>
                  </a:txBody>
                  <a:tcPr marL="68598" marR="68598" marT="34299" marB="34299">
                    <a:solidFill>
                      <a:schemeClr val="accent2"/>
                    </a:solidFill>
                  </a:tcPr>
                </a:tc>
                <a:tc>
                  <a:txBody>
                    <a:bodyPr/>
                    <a:lstStyle/>
                    <a:p>
                      <a:r>
                        <a:rPr lang="en-US" sz="1100" dirty="0"/>
                        <a:t>50-60 </a:t>
                      </a:r>
                      <a:r>
                        <a:rPr lang="en-US" sz="1100" dirty="0" err="1"/>
                        <a:t>htz</a:t>
                      </a:r>
                      <a:endParaRPr lang="en-US" sz="1100" dirty="0"/>
                    </a:p>
                  </a:txBody>
                  <a:tcPr marL="68598" marR="68598" marT="34299" marB="34299">
                    <a:solidFill>
                      <a:schemeClr val="accent2">
                        <a:lumMod val="20000"/>
                        <a:lumOff val="80000"/>
                      </a:schemeClr>
                    </a:solidFill>
                  </a:tcPr>
                </a:tc>
                <a:tc>
                  <a:txBody>
                    <a:bodyPr/>
                    <a:lstStyle/>
                    <a:p>
                      <a:r>
                        <a:rPr lang="en-US" sz="1100" dirty="0"/>
                        <a:t>80-90 </a:t>
                      </a:r>
                      <a:r>
                        <a:rPr lang="en-US" sz="1100" dirty="0" err="1"/>
                        <a:t>htz</a:t>
                      </a:r>
                      <a:endParaRPr lang="en-US" sz="1100" dirty="0"/>
                    </a:p>
                  </a:txBody>
                  <a:tcPr marL="68598" marR="68598" marT="34299" marB="34299">
                    <a:solidFill>
                      <a:schemeClr val="accent2">
                        <a:lumMod val="20000"/>
                        <a:lumOff val="80000"/>
                      </a:schemeClr>
                    </a:solidFill>
                  </a:tcPr>
                </a:tc>
                <a:tc gridSpan="2">
                  <a:txBody>
                    <a:bodyPr/>
                    <a:lstStyle/>
                    <a:p>
                      <a:r>
                        <a:rPr lang="en-US" sz="1100" dirty="0"/>
                        <a:t>20-30 </a:t>
                      </a:r>
                      <a:r>
                        <a:rPr lang="en-US" sz="1100" dirty="0" err="1"/>
                        <a:t>htz</a:t>
                      </a:r>
                      <a:endParaRPr lang="en-US" sz="110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a:t>Low</a:t>
                      </a:r>
                      <a:r>
                        <a:rPr lang="en-US" sz="1100" baseline="0" dirty="0"/>
                        <a:t> frequency--&gt; can't be heard </a:t>
                      </a:r>
                      <a:endParaRPr lang="en-US" sz="1100" dirty="0"/>
                    </a:p>
                  </a:txBody>
                  <a:tcPr marL="68598" marR="68598" marT="34299" marB="34299">
                    <a:solidFill>
                      <a:schemeClr val="accent2">
                        <a:lumMod val="20000"/>
                        <a:lumOff val="80000"/>
                      </a:schemeClr>
                    </a:solidFill>
                  </a:tcPr>
                </a:tc>
                <a:tc hMerge="1">
                  <a:txBody>
                    <a:bodyPr/>
                    <a:lstStyle/>
                    <a:p>
                      <a:endParaRPr lang="en-US" sz="1400" dirty="0"/>
                    </a:p>
                  </a:txBody>
                  <a:tcPr/>
                </a:tc>
                <a:tc>
                  <a:txBody>
                    <a:bodyPr/>
                    <a:lstStyle/>
                    <a:p>
                      <a:r>
                        <a:rPr lang="en-US" sz="1100" dirty="0"/>
                        <a:t>&lt;20 </a:t>
                      </a:r>
                      <a:r>
                        <a:rPr lang="en-US" sz="1100" dirty="0" err="1"/>
                        <a:t>htz</a:t>
                      </a:r>
                      <a:endParaRPr lang="en-US" sz="1100" dirty="0"/>
                    </a:p>
                    <a:p>
                      <a:r>
                        <a:rPr lang="en-US" sz="1100" dirty="0"/>
                        <a:t>Low</a:t>
                      </a:r>
                      <a:r>
                        <a:rPr lang="en-US" sz="1100" baseline="0" dirty="0"/>
                        <a:t> frequency--&gt; can't be heard </a:t>
                      </a:r>
                      <a:endParaRPr lang="en-US" sz="1100" dirty="0"/>
                    </a:p>
                  </a:txBody>
                  <a:tcPr marL="68598" marR="68598" marT="34299" marB="34299">
                    <a:solidFill>
                      <a:schemeClr val="accent2">
                        <a:lumMod val="20000"/>
                        <a:lumOff val="80000"/>
                      </a:schemeClr>
                    </a:solidFill>
                  </a:tcPr>
                </a:tc>
                <a:extLst>
                  <a:ext uri="{0D108BD9-81ED-4DB2-BD59-A6C34878D82A}">
                    <a16:rowId xmlns:a16="http://schemas.microsoft.com/office/drawing/2014/main" val="10006"/>
                  </a:ext>
                </a:extLst>
              </a:tr>
              <a:tr h="248862">
                <a:tc>
                  <a:txBody>
                    <a:bodyPr/>
                    <a:lstStyle/>
                    <a:p>
                      <a:pPr algn="ctr"/>
                      <a:r>
                        <a:rPr lang="en-US" sz="1100" b="1" dirty="0">
                          <a:solidFill>
                            <a:schemeClr val="bg1"/>
                          </a:solidFill>
                        </a:rPr>
                        <a:t>Time </a:t>
                      </a:r>
                    </a:p>
                  </a:txBody>
                  <a:tcPr marL="68598" marR="68598" marT="34299" marB="34299">
                    <a:solidFill>
                      <a:schemeClr val="accent2"/>
                    </a:solidFill>
                  </a:tcPr>
                </a:tc>
                <a:tc>
                  <a:txBody>
                    <a:bodyPr/>
                    <a:lstStyle/>
                    <a:p>
                      <a:r>
                        <a:rPr lang="en-US" sz="1100" dirty="0"/>
                        <a:t>0.15 sec</a:t>
                      </a:r>
                    </a:p>
                  </a:txBody>
                  <a:tcPr marL="68598" marR="68598" marT="34299" marB="34299">
                    <a:solidFill>
                      <a:schemeClr val="accent2">
                        <a:lumMod val="20000"/>
                        <a:lumOff val="80000"/>
                      </a:schemeClr>
                    </a:solidFill>
                  </a:tcPr>
                </a:tc>
                <a:tc>
                  <a:txBody>
                    <a:bodyPr/>
                    <a:lstStyle/>
                    <a:p>
                      <a:r>
                        <a:rPr lang="en-US" sz="1100" dirty="0"/>
                        <a:t>0.11-0.12 sec</a:t>
                      </a:r>
                    </a:p>
                  </a:txBody>
                  <a:tcPr marL="68598" marR="68598" marT="34299" marB="34299">
                    <a:solidFill>
                      <a:schemeClr val="accent2">
                        <a:lumMod val="20000"/>
                        <a:lumOff val="80000"/>
                      </a:schemeClr>
                    </a:solidFill>
                  </a:tcPr>
                </a:tc>
                <a:tc gridSpan="2">
                  <a:txBody>
                    <a:bodyPr/>
                    <a:lstStyle/>
                    <a:p>
                      <a:r>
                        <a:rPr lang="en-US" sz="1100" dirty="0"/>
                        <a:t>0.1 sec</a:t>
                      </a:r>
                    </a:p>
                  </a:txBody>
                  <a:tcPr marL="68598" marR="68598" marT="34299" marB="34299">
                    <a:solidFill>
                      <a:schemeClr val="accent2">
                        <a:lumMod val="20000"/>
                        <a:lumOff val="80000"/>
                      </a:schemeClr>
                    </a:solidFill>
                  </a:tcPr>
                </a:tc>
                <a:tc hMerge="1">
                  <a:txBody>
                    <a:bodyPr/>
                    <a:lstStyle/>
                    <a:p>
                      <a:pPr algn="ctr"/>
                      <a:endParaRPr lang="en-US" sz="1400" dirty="0"/>
                    </a:p>
                  </a:txBody>
                  <a:tcPr anchor="ctr"/>
                </a:tc>
                <a:tc>
                  <a:txBody>
                    <a:bodyPr/>
                    <a:lstStyle/>
                    <a:p>
                      <a:pPr algn="ctr"/>
                      <a:r>
                        <a:rPr lang="en-US" sz="1100" dirty="0"/>
                        <a:t>---</a:t>
                      </a:r>
                    </a:p>
                  </a:txBody>
                  <a:tcPr marL="68598" marR="68598" marT="34299" marB="34299" anchor="ctr">
                    <a:solidFill>
                      <a:schemeClr val="accent2">
                        <a:lumMod val="20000"/>
                        <a:lumOff val="80000"/>
                      </a:schemeClr>
                    </a:solidFill>
                  </a:tcPr>
                </a:tc>
                <a:extLst>
                  <a:ext uri="{0D108BD9-81ED-4DB2-BD59-A6C34878D82A}">
                    <a16:rowId xmlns:a16="http://schemas.microsoft.com/office/drawing/2014/main" val="10007"/>
                  </a:ext>
                </a:extLst>
              </a:tr>
            </a:tbl>
          </a:graphicData>
        </a:graphic>
      </p:graphicFrame>
      <p:sp>
        <p:nvSpPr>
          <p:cNvPr id="2" name="TextBox 1"/>
          <p:cNvSpPr txBox="1"/>
          <p:nvPr/>
        </p:nvSpPr>
        <p:spPr>
          <a:xfrm>
            <a:off x="5004161" y="116632"/>
            <a:ext cx="4051505" cy="27699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200" dirty="0">
                <a:solidFill>
                  <a:schemeClr val="tx1">
                    <a:lumMod val="50000"/>
                    <a:lumOff val="50000"/>
                  </a:schemeClr>
                </a:solidFill>
              </a:rPr>
              <a:t>Next slide contain a useful picture to understand the relations</a:t>
            </a:r>
          </a:p>
        </p:txBody>
      </p:sp>
      <p:sp>
        <p:nvSpPr>
          <p:cNvPr id="6" name="Slide Number Placeholder 2"/>
          <p:cNvSpPr txBox="1">
            <a:spLocks/>
          </p:cNvSpPr>
          <p:nvPr/>
        </p:nvSpPr>
        <p:spPr>
          <a:xfrm>
            <a:off x="251520" y="6052913"/>
            <a:ext cx="1981201" cy="274391"/>
          </a:xfrm>
          <a:prstGeom prst="rect">
            <a:avLst/>
          </a:prstGeom>
        </p:spPr>
        <p:txBody>
          <a:bodyPr vert="horz" lIns="76212" tIns="38106" rIns="76212" bIns="38106"/>
          <a:lstStyle>
            <a:defPPr>
              <a:defRPr lang="en-US"/>
            </a:defPPr>
            <a:lvl1pPr marL="0" algn="l" defTabSz="1015898" rtl="0" eaLnBrk="1" latinLnBrk="0" hangingPunct="1">
              <a:defRPr kumimoji="0" sz="1600" kern="1200">
                <a:solidFill>
                  <a:schemeClr val="tx2"/>
                </a:solidFill>
                <a:latin typeface="+mn-lt"/>
                <a:ea typeface="+mn-ea"/>
                <a:cs typeface="+mn-cs"/>
              </a:defRPr>
            </a:lvl1pPr>
            <a:lvl2pPr marL="507949" algn="l" defTabSz="1015898" rtl="0" eaLnBrk="1" latinLnBrk="0" hangingPunct="1">
              <a:defRPr sz="2000" kern="1200">
                <a:solidFill>
                  <a:schemeClr val="tx1"/>
                </a:solidFill>
                <a:latin typeface="+mn-lt"/>
                <a:ea typeface="+mn-ea"/>
                <a:cs typeface="+mn-cs"/>
              </a:defRPr>
            </a:lvl2pPr>
            <a:lvl3pPr marL="1015898" algn="l" defTabSz="1015898" rtl="0" eaLnBrk="1" latinLnBrk="0" hangingPunct="1">
              <a:defRPr sz="2000" kern="1200">
                <a:solidFill>
                  <a:schemeClr val="tx1"/>
                </a:solidFill>
                <a:latin typeface="+mn-lt"/>
                <a:ea typeface="+mn-ea"/>
                <a:cs typeface="+mn-cs"/>
              </a:defRPr>
            </a:lvl3pPr>
            <a:lvl4pPr marL="1523848" algn="l" defTabSz="1015898" rtl="0" eaLnBrk="1" latinLnBrk="0" hangingPunct="1">
              <a:defRPr sz="2000" kern="1200">
                <a:solidFill>
                  <a:schemeClr val="tx1"/>
                </a:solidFill>
                <a:latin typeface="+mn-lt"/>
                <a:ea typeface="+mn-ea"/>
                <a:cs typeface="+mn-cs"/>
              </a:defRPr>
            </a:lvl4pPr>
            <a:lvl5pPr marL="2031797" algn="l" defTabSz="1015898" rtl="0" eaLnBrk="1" latinLnBrk="0" hangingPunct="1">
              <a:defRPr sz="2000" kern="1200">
                <a:solidFill>
                  <a:schemeClr val="tx1"/>
                </a:solidFill>
                <a:latin typeface="+mn-lt"/>
                <a:ea typeface="+mn-ea"/>
                <a:cs typeface="+mn-cs"/>
              </a:defRPr>
            </a:lvl5pPr>
            <a:lvl6pPr marL="2539746" algn="l" defTabSz="1015898" rtl="0" eaLnBrk="1" latinLnBrk="0" hangingPunct="1">
              <a:defRPr sz="2000" kern="1200">
                <a:solidFill>
                  <a:schemeClr val="tx1"/>
                </a:solidFill>
                <a:latin typeface="+mn-lt"/>
                <a:ea typeface="+mn-ea"/>
                <a:cs typeface="+mn-cs"/>
              </a:defRPr>
            </a:lvl6pPr>
            <a:lvl7pPr marL="3047695" algn="l" defTabSz="1015898" rtl="0" eaLnBrk="1" latinLnBrk="0" hangingPunct="1">
              <a:defRPr sz="2000" kern="1200">
                <a:solidFill>
                  <a:schemeClr val="tx1"/>
                </a:solidFill>
                <a:latin typeface="+mn-lt"/>
                <a:ea typeface="+mn-ea"/>
                <a:cs typeface="+mn-cs"/>
              </a:defRPr>
            </a:lvl7pPr>
            <a:lvl8pPr marL="3555644" algn="l" defTabSz="1015898" rtl="0" eaLnBrk="1" latinLnBrk="0" hangingPunct="1">
              <a:defRPr sz="2000" kern="1200">
                <a:solidFill>
                  <a:schemeClr val="tx1"/>
                </a:solidFill>
                <a:latin typeface="+mn-lt"/>
                <a:ea typeface="+mn-ea"/>
                <a:cs typeface="+mn-cs"/>
              </a:defRPr>
            </a:lvl8pPr>
            <a:lvl9pPr marL="4063594" algn="l" defTabSz="1015898" rtl="0" eaLnBrk="1" latinLnBrk="0" hangingPunct="1">
              <a:defRPr sz="2000" kern="1200">
                <a:solidFill>
                  <a:schemeClr val="tx1"/>
                </a:solidFill>
                <a:latin typeface="+mn-lt"/>
                <a:ea typeface="+mn-ea"/>
                <a:cs typeface="+mn-cs"/>
              </a:defRPr>
            </a:lvl9pPr>
          </a:lstStyle>
          <a:p>
            <a:r>
              <a:rPr lang="en-US" sz="900" dirty="0"/>
              <a:t>     Audible = heard      </a:t>
            </a:r>
          </a:p>
        </p:txBody>
      </p:sp>
      <p:sp>
        <p:nvSpPr>
          <p:cNvPr id="9" name="TextBox 8"/>
          <p:cNvSpPr txBox="1"/>
          <p:nvPr/>
        </p:nvSpPr>
        <p:spPr>
          <a:xfrm>
            <a:off x="6462702" y="461864"/>
            <a:ext cx="2586674" cy="2308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900" dirty="0">
                <a:solidFill>
                  <a:srgbClr val="FF0000"/>
                </a:solidFill>
              </a:rPr>
              <a:t>Numbers may differ between one source and other</a:t>
            </a:r>
          </a:p>
        </p:txBody>
      </p:sp>
      <p:sp>
        <p:nvSpPr>
          <p:cNvPr id="4" name="Rectangle 3"/>
          <p:cNvSpPr/>
          <p:nvPr/>
        </p:nvSpPr>
        <p:spPr>
          <a:xfrm>
            <a:off x="141694" y="5407332"/>
            <a:ext cx="6455931" cy="253916"/>
          </a:xfrm>
          <a:prstGeom prst="rect">
            <a:avLst/>
          </a:prstGeom>
        </p:spPr>
        <p:txBody>
          <a:bodyPr wrap="square">
            <a:spAutoFit/>
          </a:bodyPr>
          <a:lstStyle/>
          <a:p>
            <a:r>
              <a:rPr lang="en-US" sz="1050" dirty="0">
                <a:solidFill>
                  <a:srgbClr val="FF0000"/>
                </a:solidFill>
              </a:rPr>
              <a:t>Remember</a:t>
            </a:r>
            <a:r>
              <a:rPr lang="en-US" sz="1050" dirty="0"/>
              <a:t> : electrical event (waves) always come before mechanical event (contractions\ relaxation) </a:t>
            </a:r>
          </a:p>
        </p:txBody>
      </p:sp>
      <p:sp>
        <p:nvSpPr>
          <p:cNvPr id="8" name="Oval 7"/>
          <p:cNvSpPr/>
          <p:nvPr/>
        </p:nvSpPr>
        <p:spPr>
          <a:xfrm>
            <a:off x="195255" y="404664"/>
            <a:ext cx="523918" cy="40463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TextBox 9"/>
          <p:cNvSpPr txBox="1"/>
          <p:nvPr/>
        </p:nvSpPr>
        <p:spPr>
          <a:xfrm>
            <a:off x="2114299" y="5876255"/>
            <a:ext cx="6706173" cy="577081"/>
          </a:xfrm>
          <a:prstGeom prst="rect">
            <a:avLst/>
          </a:prstGeom>
          <a:noFill/>
        </p:spPr>
        <p:txBody>
          <a:bodyPr wrap="square" rtlCol="0">
            <a:spAutoFit/>
          </a:bodyPr>
          <a:lstStyle/>
          <a:p>
            <a:pPr marL="214370" indent="-214370" algn="r" rtl="1">
              <a:buFont typeface="Wingdings" panose="05000000000000000000" pitchFamily="2" charset="2"/>
              <a:buChar char="v"/>
            </a:pPr>
            <a:r>
              <a:rPr lang="ar-SA" sz="1050" dirty="0">
                <a:solidFill>
                  <a:srgbClr val="FF0000"/>
                </a:solidFill>
              </a:rPr>
              <a:t>في الإختبار</a:t>
            </a:r>
            <a:r>
              <a:rPr lang="en-US" sz="1050" dirty="0">
                <a:solidFill>
                  <a:srgbClr val="FF0000"/>
                </a:solidFill>
              </a:rPr>
              <a:t> </a:t>
            </a:r>
            <a:r>
              <a:rPr lang="ar-SA" sz="1050" dirty="0">
                <a:solidFill>
                  <a:srgbClr val="FF0000"/>
                </a:solidFill>
              </a:rPr>
              <a:t> </a:t>
            </a:r>
            <a:r>
              <a:rPr lang="ar-SA" sz="1050" dirty="0"/>
              <a:t>ممكن يحدد لك </a:t>
            </a:r>
            <a:r>
              <a:rPr lang="en-US" sz="1050" dirty="0"/>
              <a:t>heart sound </a:t>
            </a:r>
            <a:r>
              <a:rPr lang="ar-SA" sz="1050" dirty="0"/>
              <a:t> محدد , و يقولك ايش ال </a:t>
            </a:r>
            <a:r>
              <a:rPr lang="en-US" sz="1050" dirty="0"/>
              <a:t>Characteristic , cause, frequency , time </a:t>
            </a:r>
            <a:r>
              <a:rPr lang="ar-SA" sz="1050" dirty="0"/>
              <a:t> حقت هذا ال </a:t>
            </a:r>
            <a:r>
              <a:rPr lang="en-US" sz="1050" dirty="0"/>
              <a:t>heart sound </a:t>
            </a:r>
            <a:r>
              <a:rPr lang="ar-SA" sz="1050" dirty="0"/>
              <a:t>  و ايش علاقته بال </a:t>
            </a:r>
            <a:r>
              <a:rPr lang="en-US" sz="1050" dirty="0"/>
              <a:t>cardiac cycle &amp; ECG </a:t>
            </a:r>
            <a:r>
              <a:rPr lang="ar-SA" sz="1050" dirty="0"/>
              <a:t> </a:t>
            </a:r>
            <a:r>
              <a:rPr lang="ar-SA" sz="1050" dirty="0">
                <a:solidFill>
                  <a:srgbClr val="FF0000"/>
                </a:solidFill>
              </a:rPr>
              <a:t>... عشان كذا لازم نعرف التفاصيل اللي بالجدول . </a:t>
            </a:r>
          </a:p>
          <a:p>
            <a:pPr algn="r" rtl="1"/>
            <a:endParaRPr lang="en-US" sz="1050" dirty="0"/>
          </a:p>
        </p:txBody>
      </p:sp>
    </p:spTree>
    <p:extLst>
      <p:ext uri="{BB962C8B-B14F-4D97-AF65-F5344CB8AC3E}">
        <p14:creationId xmlns:p14="http://schemas.microsoft.com/office/powerpoint/2010/main" val="39395890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1650" dirty="0">
                <a:solidFill>
                  <a:schemeClr val="bg2">
                    <a:lumMod val="50000"/>
                  </a:schemeClr>
                </a:solidFill>
              </a:rPr>
              <a:t>The Heart Sound in Relation to The Cardiac Cycle &amp; ECG ( more explanation) </a:t>
            </a:r>
          </a:p>
        </p:txBody>
      </p:sp>
      <p:graphicFrame>
        <p:nvGraphicFramePr>
          <p:cNvPr id="6" name="Object 5"/>
          <p:cNvGraphicFramePr>
            <a:graphicFrameLocks noChangeAspect="1"/>
          </p:cNvGraphicFramePr>
          <p:nvPr>
            <p:extLst/>
          </p:nvPr>
        </p:nvGraphicFramePr>
        <p:xfrm>
          <a:off x="88130" y="1820047"/>
          <a:ext cx="5373499" cy="3715718"/>
        </p:xfrm>
        <a:graphic>
          <a:graphicData uri="http://schemas.openxmlformats.org/presentationml/2006/ole">
            <mc:AlternateContent xmlns:mc="http://schemas.openxmlformats.org/markup-compatibility/2006">
              <mc:Choice xmlns:v="urn:schemas-microsoft-com:vml" Requires="v">
                <p:oleObj spid="_x0000_s1031" name="Bitmap Image" r:id="rId3" imgW="10876190" imgH="7744906" progId="Paint.Picture">
                  <p:embed/>
                </p:oleObj>
              </mc:Choice>
              <mc:Fallback>
                <p:oleObj name="Bitmap Image" r:id="rId3" imgW="10876190" imgH="7744906" progId="Paint.Picture">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130" y="1820047"/>
                        <a:ext cx="5373499" cy="3715718"/>
                      </a:xfrm>
                      <a:prstGeom prst="rect">
                        <a:avLst/>
                      </a:prstGeom>
                      <a:noFill/>
                      <a:ln>
                        <a:solidFill>
                          <a:schemeClr val="bg2">
                            <a:lumMod val="90000"/>
                          </a:schemeClr>
                        </a:solidFill>
                      </a:ln>
                      <a:extLst/>
                    </p:spPr>
                  </p:pic>
                </p:oleObj>
              </mc:Fallback>
            </mc:AlternateContent>
          </a:graphicData>
        </a:graphic>
      </p:graphicFrame>
      <p:sp>
        <p:nvSpPr>
          <p:cNvPr id="11" name="TextBox 10"/>
          <p:cNvSpPr txBox="1"/>
          <p:nvPr/>
        </p:nvSpPr>
        <p:spPr>
          <a:xfrm>
            <a:off x="5598381" y="1820065"/>
            <a:ext cx="3156040" cy="300082"/>
          </a:xfrm>
          <a:prstGeom prst="rect">
            <a:avLst/>
          </a:prstGeom>
          <a:noFill/>
          <a:ln>
            <a:solidFill>
              <a:schemeClr val="bg2">
                <a:lumMod val="90000"/>
              </a:schemeClr>
            </a:solidFill>
          </a:ln>
        </p:spPr>
        <p:txBody>
          <a:bodyPr wrap="square" rtlCol="0">
            <a:spAutoFit/>
          </a:bodyPr>
          <a:lstStyle/>
          <a:p>
            <a:endParaRPr lang="en-US" sz="1350" dirty="0"/>
          </a:p>
        </p:txBody>
      </p:sp>
      <p:sp>
        <p:nvSpPr>
          <p:cNvPr id="12" name="TextBox 11"/>
          <p:cNvSpPr txBox="1"/>
          <p:nvPr/>
        </p:nvSpPr>
        <p:spPr>
          <a:xfrm>
            <a:off x="6084562" y="2186538"/>
            <a:ext cx="2214823" cy="1408078"/>
          </a:xfrm>
          <a:prstGeom prst="rect">
            <a:avLst/>
          </a:prstGeom>
          <a:noFill/>
        </p:spPr>
        <p:txBody>
          <a:bodyPr wrap="square" rtlCol="0">
            <a:spAutoFit/>
          </a:bodyPr>
          <a:lstStyle/>
          <a:p>
            <a:r>
              <a:rPr lang="en-US" sz="1050" b="1" dirty="0">
                <a:solidFill>
                  <a:schemeClr val="bg1">
                    <a:lumMod val="50000"/>
                  </a:schemeClr>
                </a:solidFill>
              </a:rPr>
              <a:t>Remember The Cardiac Cycle :</a:t>
            </a:r>
          </a:p>
          <a:p>
            <a:pPr marL="214370" indent="-214370">
              <a:buFontTx/>
              <a:buChar char="-"/>
            </a:pPr>
            <a:r>
              <a:rPr lang="en-US" sz="1050" dirty="0">
                <a:solidFill>
                  <a:schemeClr val="bg1">
                    <a:lumMod val="50000"/>
                  </a:schemeClr>
                </a:solidFill>
              </a:rPr>
              <a:t>Rapid filling phase.</a:t>
            </a:r>
          </a:p>
          <a:p>
            <a:pPr marL="214370" indent="-214370">
              <a:buFontTx/>
              <a:buChar char="-"/>
            </a:pPr>
            <a:r>
              <a:rPr lang="en-US" sz="1050" dirty="0">
                <a:solidFill>
                  <a:schemeClr val="bg1">
                    <a:lumMod val="50000"/>
                  </a:schemeClr>
                </a:solidFill>
              </a:rPr>
              <a:t>Reduced (slow) filling phase.</a:t>
            </a:r>
          </a:p>
          <a:p>
            <a:pPr marL="214370" indent="-214370">
              <a:buFontTx/>
              <a:buChar char="-"/>
            </a:pPr>
            <a:r>
              <a:rPr lang="en-US" sz="1050" dirty="0">
                <a:solidFill>
                  <a:schemeClr val="bg1">
                    <a:lumMod val="50000"/>
                  </a:schemeClr>
                </a:solidFill>
              </a:rPr>
              <a:t>Atrial systole.</a:t>
            </a:r>
          </a:p>
          <a:p>
            <a:pPr marL="214370" indent="-214370">
              <a:buFontTx/>
              <a:buChar char="-"/>
            </a:pPr>
            <a:r>
              <a:rPr lang="en-US" sz="1050" dirty="0">
                <a:solidFill>
                  <a:schemeClr val="bg1">
                    <a:lumMod val="50000"/>
                  </a:schemeClr>
                </a:solidFill>
              </a:rPr>
              <a:t>Isometric contraction phase.</a:t>
            </a:r>
          </a:p>
          <a:p>
            <a:pPr marL="214370" indent="-214370">
              <a:buFontTx/>
              <a:buChar char="-"/>
            </a:pPr>
            <a:r>
              <a:rPr lang="en-US" sz="1050" dirty="0">
                <a:solidFill>
                  <a:schemeClr val="bg1">
                    <a:lumMod val="50000"/>
                  </a:schemeClr>
                </a:solidFill>
              </a:rPr>
              <a:t>Rapid ejection phase .</a:t>
            </a:r>
          </a:p>
          <a:p>
            <a:pPr marL="214370" indent="-214370">
              <a:buFontTx/>
              <a:buChar char="-"/>
            </a:pPr>
            <a:r>
              <a:rPr lang="en-US" sz="1050" dirty="0">
                <a:solidFill>
                  <a:schemeClr val="bg1">
                    <a:lumMod val="50000"/>
                  </a:schemeClr>
                </a:solidFill>
              </a:rPr>
              <a:t>Slow ejection phase.</a:t>
            </a:r>
          </a:p>
          <a:p>
            <a:pPr marL="214370" indent="-214370">
              <a:buFontTx/>
              <a:buChar char="-"/>
            </a:pPr>
            <a:r>
              <a:rPr lang="en-US" sz="1050" dirty="0">
                <a:solidFill>
                  <a:schemeClr val="bg1">
                    <a:lumMod val="50000"/>
                  </a:schemeClr>
                </a:solidFill>
              </a:rPr>
              <a:t>Isometric relaxation phase.</a:t>
            </a:r>
            <a:r>
              <a:rPr lang="en-US" sz="1200" dirty="0"/>
              <a:t> </a:t>
            </a:r>
          </a:p>
        </p:txBody>
      </p:sp>
      <p:graphicFrame>
        <p:nvGraphicFramePr>
          <p:cNvPr id="13" name="Table 12"/>
          <p:cNvGraphicFramePr>
            <a:graphicFrameLocks noGrp="1"/>
          </p:cNvGraphicFramePr>
          <p:nvPr>
            <p:extLst/>
          </p:nvPr>
        </p:nvGraphicFramePr>
        <p:xfrm>
          <a:off x="5598381" y="3645080"/>
          <a:ext cx="3156040" cy="2128216"/>
        </p:xfrm>
        <a:graphic>
          <a:graphicData uri="http://schemas.openxmlformats.org/drawingml/2006/table">
            <a:tbl>
              <a:tblPr firstRow="1" bandRow="1">
                <a:tableStyleId>{0E3FDE45-AF77-4B5C-9715-49D594BDF05E}</a:tableStyleId>
              </a:tblPr>
              <a:tblGrid>
                <a:gridCol w="3156040">
                  <a:extLst>
                    <a:ext uri="{9D8B030D-6E8A-4147-A177-3AD203B41FA5}">
                      <a16:colId xmlns:a16="http://schemas.microsoft.com/office/drawing/2014/main" val="20000"/>
                    </a:ext>
                  </a:extLst>
                </a:gridCol>
              </a:tblGrid>
              <a:tr h="53743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dirty="0"/>
                        <a:t>S1:</a:t>
                      </a:r>
                      <a:r>
                        <a:rPr lang="en-US" sz="800" baseline="0" dirty="0"/>
                        <a:t> </a:t>
                      </a:r>
                      <a:r>
                        <a:rPr lang="en-US" altLang="en-US" sz="800" dirty="0">
                          <a:solidFill>
                            <a:schemeClr val="tx1"/>
                          </a:solidFill>
                          <a:latin typeface="Times New Roman" panose="02020603050405020304" pitchFamily="18" charset="0"/>
                          <a:cs typeface="Times New Roman" panose="02020603050405020304" pitchFamily="18" charset="0"/>
                        </a:rPr>
                        <a:t>closure of Atrioventricular valves (Mitral &amp; Tricuspid)</a:t>
                      </a:r>
                    </a:p>
                    <a:p>
                      <a:pPr algn="ctr"/>
                      <a:r>
                        <a:rPr lang="en-US" sz="1100" dirty="0">
                          <a:solidFill>
                            <a:schemeClr val="bg1">
                              <a:lumMod val="65000"/>
                            </a:schemeClr>
                          </a:solidFill>
                        </a:rPr>
                        <a:t>( At</a:t>
                      </a:r>
                      <a:r>
                        <a:rPr lang="en-US" sz="1100" baseline="0" dirty="0">
                          <a:solidFill>
                            <a:schemeClr val="bg1">
                              <a:lumMod val="65000"/>
                            </a:schemeClr>
                          </a:solidFill>
                        </a:rPr>
                        <a:t> the beginning of </a:t>
                      </a:r>
                      <a:r>
                        <a:rPr lang="en-US" sz="1100" dirty="0">
                          <a:solidFill>
                            <a:schemeClr val="bg1">
                              <a:lumMod val="65000"/>
                            </a:schemeClr>
                          </a:solidFill>
                        </a:rPr>
                        <a:t>Isometric contraction phase)</a:t>
                      </a:r>
                    </a:p>
                  </a:txBody>
                  <a:tcPr marL="68598" marR="68598" marT="34299" marB="34299"/>
                </a:tc>
                <a:extLst>
                  <a:ext uri="{0D108BD9-81ED-4DB2-BD59-A6C34878D82A}">
                    <a16:rowId xmlns:a16="http://schemas.microsoft.com/office/drawing/2014/main" val="10000"/>
                  </a:ext>
                </a:extLst>
              </a:tr>
              <a:tr h="57164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1" dirty="0"/>
                        <a:t>S2: </a:t>
                      </a:r>
                      <a:r>
                        <a:rPr lang="en-US" altLang="en-US" sz="900" b="1" dirty="0">
                          <a:solidFill>
                            <a:schemeClr val="tx1"/>
                          </a:solidFill>
                          <a:latin typeface="Times New Roman" panose="02020603050405020304" pitchFamily="18" charset="0"/>
                          <a:cs typeface="Times New Roman" panose="02020603050405020304" pitchFamily="18" charset="0"/>
                        </a:rPr>
                        <a:t>closure of Semilunar valves (Aortic &amp; Pulmonary)</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dirty="0">
                          <a:solidFill>
                            <a:schemeClr val="bg1">
                              <a:lumMod val="65000"/>
                            </a:schemeClr>
                          </a:solidFill>
                          <a:latin typeface="Times New Roman" panose="02020603050405020304" pitchFamily="18" charset="0"/>
                          <a:cs typeface="Times New Roman" panose="02020603050405020304" pitchFamily="18" charset="0"/>
                        </a:rPr>
                        <a:t>( At the beginning of </a:t>
                      </a:r>
                      <a:r>
                        <a:rPr lang="en-US" sz="1100" b="1" dirty="0">
                          <a:solidFill>
                            <a:schemeClr val="bg1">
                              <a:lumMod val="65000"/>
                            </a:schemeClr>
                          </a:solidFill>
                        </a:rPr>
                        <a:t>Isometric relaxation phase )</a:t>
                      </a:r>
                    </a:p>
                    <a:p>
                      <a:pPr algn="ctr"/>
                      <a:endParaRPr lang="en-US" sz="1400" dirty="0"/>
                    </a:p>
                  </a:txBody>
                  <a:tcPr marL="68598" marR="68598" marT="34299" marB="34299"/>
                </a:tc>
                <a:extLst>
                  <a:ext uri="{0D108BD9-81ED-4DB2-BD59-A6C34878D82A}">
                    <a16:rowId xmlns:a16="http://schemas.microsoft.com/office/drawing/2014/main" val="10001"/>
                  </a:ext>
                </a:extLst>
              </a:tr>
              <a:tr h="379062">
                <a:tc>
                  <a:txBody>
                    <a:bodyPr/>
                    <a:lstStyle/>
                    <a:p>
                      <a:pPr algn="ctr"/>
                      <a:r>
                        <a:rPr lang="en-US" sz="900" b="1" dirty="0"/>
                        <a:t>S3: </a:t>
                      </a:r>
                      <a:r>
                        <a:rPr lang="en-US" altLang="en-US" sz="900" b="1" dirty="0">
                          <a:solidFill>
                            <a:schemeClr val="tx1"/>
                          </a:solidFill>
                          <a:latin typeface="Times New Roman" panose="02020603050405020304" pitchFamily="18" charset="0"/>
                          <a:cs typeface="Times New Roman" panose="02020603050405020304" pitchFamily="18" charset="0"/>
                        </a:rPr>
                        <a:t>Rush of blood from Atria to Ventricle </a:t>
                      </a:r>
                    </a:p>
                    <a:p>
                      <a:pPr algn="ctr"/>
                      <a:r>
                        <a:rPr lang="en-US" sz="900" b="1" dirty="0">
                          <a:solidFill>
                            <a:schemeClr val="bg1">
                              <a:lumMod val="65000"/>
                            </a:schemeClr>
                          </a:solidFill>
                          <a:latin typeface="Times New Roman" panose="02020603050405020304" pitchFamily="18" charset="0"/>
                          <a:cs typeface="Times New Roman" panose="02020603050405020304" pitchFamily="18" charset="0"/>
                        </a:rPr>
                        <a:t>( During</a:t>
                      </a:r>
                      <a:r>
                        <a:rPr lang="en-US" sz="900" b="1" baseline="0" dirty="0">
                          <a:solidFill>
                            <a:schemeClr val="bg1">
                              <a:lumMod val="65000"/>
                            </a:schemeClr>
                          </a:solidFill>
                          <a:latin typeface="Times New Roman" panose="02020603050405020304" pitchFamily="18" charset="0"/>
                          <a:cs typeface="Times New Roman" panose="02020603050405020304" pitchFamily="18" charset="0"/>
                        </a:rPr>
                        <a:t> rapid filing phase )</a:t>
                      </a:r>
                      <a:endParaRPr lang="en-US" sz="900" b="1" dirty="0">
                        <a:solidFill>
                          <a:schemeClr val="bg1">
                            <a:lumMod val="65000"/>
                          </a:schemeClr>
                        </a:solidFill>
                      </a:endParaRPr>
                    </a:p>
                  </a:txBody>
                  <a:tcPr marL="68598" marR="68598" marT="34299" marB="34299"/>
                </a:tc>
                <a:extLst>
                  <a:ext uri="{0D108BD9-81ED-4DB2-BD59-A6C34878D82A}">
                    <a16:rowId xmlns:a16="http://schemas.microsoft.com/office/drawing/2014/main" val="10002"/>
                  </a:ext>
                </a:extLst>
              </a:tr>
              <a:tr h="457319">
                <a:tc>
                  <a:txBody>
                    <a:bodyPr/>
                    <a:lstStyle/>
                    <a:p>
                      <a:pPr algn="ctr"/>
                      <a:r>
                        <a:rPr lang="en-US" sz="800" b="1" dirty="0"/>
                        <a:t>S4 : </a:t>
                      </a:r>
                      <a:r>
                        <a:rPr lang="en-US" altLang="en-US" sz="800" b="1" dirty="0">
                          <a:solidFill>
                            <a:schemeClr val="tx1"/>
                          </a:solidFill>
                          <a:latin typeface="Times New Roman" panose="02020603050405020304" pitchFamily="18" charset="0"/>
                          <a:cs typeface="Times New Roman" panose="02020603050405020304" pitchFamily="18" charset="0"/>
                        </a:rPr>
                        <a:t>Atrial contraction which causes rapid flow of blood from Atria to Ventricle</a:t>
                      </a:r>
                    </a:p>
                    <a:p>
                      <a:pPr algn="ctr"/>
                      <a:r>
                        <a:rPr lang="en-US" sz="900" b="1" dirty="0">
                          <a:solidFill>
                            <a:schemeClr val="bg1">
                              <a:lumMod val="65000"/>
                            </a:schemeClr>
                          </a:solidFill>
                          <a:latin typeface="Times New Roman" panose="02020603050405020304" pitchFamily="18" charset="0"/>
                          <a:cs typeface="Times New Roman" panose="02020603050405020304" pitchFamily="18" charset="0"/>
                        </a:rPr>
                        <a:t>(</a:t>
                      </a:r>
                      <a:r>
                        <a:rPr lang="en-US" sz="900" b="1" dirty="0">
                          <a:solidFill>
                            <a:schemeClr val="bg1">
                              <a:lumMod val="65000"/>
                            </a:schemeClr>
                          </a:solidFill>
                        </a:rPr>
                        <a:t>Atrial systole)</a:t>
                      </a:r>
                    </a:p>
                  </a:txBody>
                  <a:tcPr marL="68598" marR="68598" marT="34299" marB="34299"/>
                </a:tc>
                <a:extLst>
                  <a:ext uri="{0D108BD9-81ED-4DB2-BD59-A6C34878D82A}">
                    <a16:rowId xmlns:a16="http://schemas.microsoft.com/office/drawing/2014/main" val="10003"/>
                  </a:ext>
                </a:extLst>
              </a:tr>
            </a:tbl>
          </a:graphicData>
        </a:graphic>
      </p:graphicFrame>
      <p:sp>
        <p:nvSpPr>
          <p:cNvPr id="14" name="TextBox 13"/>
          <p:cNvSpPr txBox="1"/>
          <p:nvPr/>
        </p:nvSpPr>
        <p:spPr>
          <a:xfrm>
            <a:off x="6462703" y="1842089"/>
            <a:ext cx="1836682" cy="253916"/>
          </a:xfrm>
          <a:prstGeom prst="rect">
            <a:avLst/>
          </a:prstGeom>
          <a:ln>
            <a:solidFill>
              <a:srgbClr val="FFFF00"/>
            </a:solidFill>
          </a:ln>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US" sz="1050" b="1" dirty="0">
                <a:solidFill>
                  <a:srgbClr val="FF0000"/>
                </a:solidFill>
              </a:rPr>
              <a:t>For </a:t>
            </a:r>
            <a:r>
              <a:rPr lang="en-US" sz="1050" b="1">
                <a:solidFill>
                  <a:srgbClr val="FF0000"/>
                </a:solidFill>
              </a:rPr>
              <a:t>further explanation</a:t>
            </a:r>
            <a:endParaRPr lang="en-US" sz="1050" b="1" dirty="0">
              <a:solidFill>
                <a:srgbClr val="FF0000"/>
              </a:solidFill>
            </a:endParaRPr>
          </a:p>
        </p:txBody>
      </p:sp>
      <p:sp>
        <p:nvSpPr>
          <p:cNvPr id="3" name="TextBox 2"/>
          <p:cNvSpPr txBox="1"/>
          <p:nvPr/>
        </p:nvSpPr>
        <p:spPr>
          <a:xfrm>
            <a:off x="4139839" y="2072982"/>
            <a:ext cx="810301" cy="23083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900" dirty="0">
                <a:solidFill>
                  <a:srgbClr val="FF0000"/>
                </a:solidFill>
              </a:rPr>
              <a:t>Cardiac cycle</a:t>
            </a:r>
          </a:p>
        </p:txBody>
      </p:sp>
      <p:sp>
        <p:nvSpPr>
          <p:cNvPr id="10" name="TextBox 9"/>
          <p:cNvSpPr txBox="1"/>
          <p:nvPr/>
        </p:nvSpPr>
        <p:spPr>
          <a:xfrm>
            <a:off x="5166221" y="4563421"/>
            <a:ext cx="371851" cy="36933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900">
                <a:solidFill>
                  <a:srgbClr val="FF0000"/>
                </a:solidFill>
              </a:rPr>
              <a:t>ECG</a:t>
            </a:r>
            <a:endParaRPr lang="en-US" sz="900" dirty="0">
              <a:solidFill>
                <a:srgbClr val="FF0000"/>
              </a:solidFill>
            </a:endParaRPr>
          </a:p>
        </p:txBody>
      </p:sp>
      <p:sp>
        <p:nvSpPr>
          <p:cNvPr id="4" name="Rectangle 3"/>
          <p:cNvSpPr/>
          <p:nvPr/>
        </p:nvSpPr>
        <p:spPr>
          <a:xfrm>
            <a:off x="4247880" y="4995582"/>
            <a:ext cx="1026381" cy="216080"/>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350"/>
          </a:p>
        </p:txBody>
      </p:sp>
    </p:spTree>
    <p:extLst>
      <p:ext uri="{BB962C8B-B14F-4D97-AF65-F5344CB8AC3E}">
        <p14:creationId xmlns:p14="http://schemas.microsoft.com/office/powerpoint/2010/main" val="16167365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9276" y="1376237"/>
            <a:ext cx="3466544" cy="283796"/>
          </a:xfrm>
        </p:spPr>
        <p:txBody>
          <a:bodyPr>
            <a:normAutofit fontScale="90000"/>
          </a:bodyPr>
          <a:lstStyle/>
          <a:p>
            <a:pPr algn="ctr"/>
            <a:r>
              <a:rPr lang="en-US" sz="1350" b="1" dirty="0">
                <a:solidFill>
                  <a:schemeClr val="bg2">
                    <a:lumMod val="50000"/>
                  </a:schemeClr>
                </a:solidFill>
              </a:rPr>
              <a:t>The Heart Sound in Relation to ECG</a:t>
            </a:r>
            <a:endParaRPr lang="en-US" sz="1350" b="1" dirty="0"/>
          </a:p>
        </p:txBody>
      </p:sp>
      <p:pic>
        <p:nvPicPr>
          <p:cNvPr id="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412455" y="1845400"/>
            <a:ext cx="3994912" cy="2302878"/>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1276776" y="3962230"/>
            <a:ext cx="400154" cy="300082"/>
          </a:xfrm>
          <a:prstGeom prst="rect">
            <a:avLst/>
          </a:prstGeom>
          <a:noFill/>
        </p:spPr>
        <p:txBody>
          <a:bodyPr wrap="square" rtlCol="0">
            <a:spAutoFit/>
          </a:bodyPr>
          <a:lstStyle/>
          <a:p>
            <a:r>
              <a:rPr lang="en-US" sz="1350" b="1" dirty="0">
                <a:solidFill>
                  <a:srgbClr val="FF0000"/>
                </a:solidFill>
                <a:cs typeface="Times New Roman" panose="02020603050405020304" pitchFamily="18" charset="0"/>
              </a:rPr>
              <a:t>S2</a:t>
            </a:r>
          </a:p>
        </p:txBody>
      </p:sp>
      <p:sp>
        <p:nvSpPr>
          <p:cNvPr id="7" name="TextBox 6"/>
          <p:cNvSpPr txBox="1"/>
          <p:nvPr/>
        </p:nvSpPr>
        <p:spPr>
          <a:xfrm>
            <a:off x="943395" y="3962230"/>
            <a:ext cx="495441" cy="300082"/>
          </a:xfrm>
          <a:prstGeom prst="rect">
            <a:avLst/>
          </a:prstGeom>
          <a:noFill/>
        </p:spPr>
        <p:txBody>
          <a:bodyPr wrap="square" rtlCol="0">
            <a:spAutoFit/>
          </a:bodyPr>
          <a:lstStyle/>
          <a:p>
            <a:r>
              <a:rPr lang="en-US" sz="1350" b="1" dirty="0">
                <a:solidFill>
                  <a:srgbClr val="FF0000"/>
                </a:solidFill>
              </a:rPr>
              <a:t>S1</a:t>
            </a:r>
          </a:p>
        </p:txBody>
      </p:sp>
      <p:cxnSp>
        <p:nvCxnSpPr>
          <p:cNvPr id="10" name="Straight Arrow Connector 9"/>
          <p:cNvCxnSpPr/>
          <p:nvPr/>
        </p:nvCxnSpPr>
        <p:spPr>
          <a:xfrm flipV="1">
            <a:off x="1438836" y="3807141"/>
            <a:ext cx="0" cy="155089"/>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cxnSp>
        <p:nvCxnSpPr>
          <p:cNvPr id="11" name="Straight Arrow Connector 10"/>
          <p:cNvCxnSpPr/>
          <p:nvPr/>
        </p:nvCxnSpPr>
        <p:spPr>
          <a:xfrm flipV="1">
            <a:off x="1114716" y="3807141"/>
            <a:ext cx="0" cy="155089"/>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cxnSp>
        <p:nvCxnSpPr>
          <p:cNvPr id="16" name="Straight Connector 15"/>
          <p:cNvCxnSpPr/>
          <p:nvPr/>
        </p:nvCxnSpPr>
        <p:spPr>
          <a:xfrm flipV="1">
            <a:off x="4517980" y="1916438"/>
            <a:ext cx="0" cy="3511304"/>
          </a:xfrm>
          <a:prstGeom prst="line">
            <a:avLst/>
          </a:prstGeom>
        </p:spPr>
        <p:style>
          <a:lnRef idx="3">
            <a:schemeClr val="accent1"/>
          </a:lnRef>
          <a:fillRef idx="0">
            <a:schemeClr val="accent1"/>
          </a:fillRef>
          <a:effectRef idx="2">
            <a:schemeClr val="accent1"/>
          </a:effectRef>
          <a:fontRef idx="minor">
            <a:schemeClr val="tx1"/>
          </a:fontRef>
        </p:style>
      </p:cxnSp>
      <p:sp>
        <p:nvSpPr>
          <p:cNvPr id="18" name="TextBox 17"/>
          <p:cNvSpPr txBox="1"/>
          <p:nvPr/>
        </p:nvSpPr>
        <p:spPr>
          <a:xfrm>
            <a:off x="466475" y="4401362"/>
            <a:ext cx="3997485" cy="1223412"/>
          </a:xfrm>
          <a:prstGeom prst="rect">
            <a:avLst/>
          </a:prstGeom>
          <a:noFill/>
        </p:spPr>
        <p:txBody>
          <a:bodyPr wrap="square" rtlCol="0">
            <a:spAutoFit/>
          </a:bodyPr>
          <a:lstStyle/>
          <a:p>
            <a:pPr marL="214370" indent="-214370" algn="ctr">
              <a:buFont typeface="Wingdings" panose="05000000000000000000" pitchFamily="2" charset="2"/>
              <a:buChar char="v"/>
            </a:pPr>
            <a:r>
              <a:rPr lang="en-US" sz="1050" dirty="0"/>
              <a:t>The first heart sound (S1) occur at the beginning of contraction     </a:t>
            </a:r>
            <a:r>
              <a:rPr lang="en-US" sz="1050" dirty="0">
                <a:solidFill>
                  <a:srgbClr val="FF0000"/>
                </a:solidFill>
              </a:rPr>
              <a:t>( During QRS Complex )</a:t>
            </a:r>
          </a:p>
          <a:p>
            <a:pPr marL="214370" indent="-214370" algn="ctr">
              <a:buFont typeface="Wingdings" panose="05000000000000000000" pitchFamily="2" charset="2"/>
              <a:buChar char="v"/>
            </a:pPr>
            <a:endParaRPr lang="en-US" sz="1050" dirty="0">
              <a:solidFill>
                <a:srgbClr val="FF0000"/>
              </a:solidFill>
            </a:endParaRPr>
          </a:p>
          <a:p>
            <a:pPr marL="214370" indent="-214370" algn="ctr">
              <a:buFont typeface="Wingdings" panose="05000000000000000000" pitchFamily="2" charset="2"/>
              <a:buChar char="v"/>
            </a:pPr>
            <a:r>
              <a:rPr lang="en-US" sz="1050" dirty="0"/>
              <a:t>The second heart sound (S2) occur at the beginning of relaxation</a:t>
            </a:r>
            <a:r>
              <a:rPr lang="en-US" sz="1050" dirty="0">
                <a:solidFill>
                  <a:srgbClr val="FF0000"/>
                </a:solidFill>
              </a:rPr>
              <a:t>    ( After T - Wave )</a:t>
            </a:r>
          </a:p>
          <a:p>
            <a:pPr marL="214370" indent="-214370" algn="ctr">
              <a:buFont typeface="Wingdings" panose="05000000000000000000" pitchFamily="2" charset="2"/>
              <a:buChar char="v"/>
            </a:pPr>
            <a:endParaRPr lang="en-US" sz="1050" dirty="0">
              <a:solidFill>
                <a:srgbClr val="FF0000"/>
              </a:solidFill>
            </a:endParaRPr>
          </a:p>
          <a:p>
            <a:r>
              <a:rPr lang="en-US" sz="1050" dirty="0"/>
              <a:t>   </a:t>
            </a:r>
            <a:r>
              <a:rPr lang="en-US" sz="1050" dirty="0">
                <a:solidFill>
                  <a:srgbClr val="FF0000"/>
                </a:solidFill>
              </a:rPr>
              <a:t> </a:t>
            </a:r>
          </a:p>
        </p:txBody>
      </p:sp>
      <p:sp>
        <p:nvSpPr>
          <p:cNvPr id="19" name="TextBox 18"/>
          <p:cNvSpPr txBox="1"/>
          <p:nvPr/>
        </p:nvSpPr>
        <p:spPr>
          <a:xfrm>
            <a:off x="1257697" y="2218340"/>
            <a:ext cx="235159" cy="369332"/>
          </a:xfrm>
          <a:prstGeom prst="rect">
            <a:avLst/>
          </a:prstGeom>
          <a:noFill/>
        </p:spPr>
        <p:txBody>
          <a:bodyPr wrap="square" rtlCol="0">
            <a:spAutoFit/>
          </a:bodyPr>
          <a:lstStyle/>
          <a:p>
            <a:r>
              <a:rPr lang="en-US" sz="900" b="1" dirty="0">
                <a:solidFill>
                  <a:srgbClr val="FF0000"/>
                </a:solidFill>
              </a:rPr>
              <a:t>T</a:t>
            </a:r>
          </a:p>
          <a:p>
            <a:endParaRPr lang="en-US" sz="900" b="1" dirty="0"/>
          </a:p>
        </p:txBody>
      </p:sp>
      <p:sp>
        <p:nvSpPr>
          <p:cNvPr id="20" name="TextBox 19"/>
          <p:cNvSpPr txBox="1"/>
          <p:nvPr/>
        </p:nvSpPr>
        <p:spPr>
          <a:xfrm>
            <a:off x="898635" y="2402619"/>
            <a:ext cx="359062" cy="369332"/>
          </a:xfrm>
          <a:prstGeom prst="rect">
            <a:avLst/>
          </a:prstGeom>
          <a:noFill/>
        </p:spPr>
        <p:txBody>
          <a:bodyPr wrap="square" rtlCol="0">
            <a:spAutoFit/>
          </a:bodyPr>
          <a:lstStyle/>
          <a:p>
            <a:r>
              <a:rPr lang="en-US" sz="900" dirty="0">
                <a:solidFill>
                  <a:srgbClr val="FF0000"/>
                </a:solidFill>
              </a:rPr>
              <a:t>QRS</a:t>
            </a:r>
            <a:endParaRPr lang="en-US" sz="900" b="1" dirty="0"/>
          </a:p>
        </p:txBody>
      </p:sp>
      <p:sp>
        <p:nvSpPr>
          <p:cNvPr id="22" name="TextBox 21"/>
          <p:cNvSpPr txBox="1"/>
          <p:nvPr/>
        </p:nvSpPr>
        <p:spPr>
          <a:xfrm>
            <a:off x="4628594" y="1916438"/>
            <a:ext cx="3940891" cy="85408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214370" indent="-214370" algn="just">
              <a:buFont typeface="Wingdings" panose="05000000000000000000" pitchFamily="2" charset="2"/>
              <a:buChar char="Ø"/>
            </a:pPr>
            <a:r>
              <a:rPr lang="en-US" sz="1350" b="1" dirty="0">
                <a:solidFill>
                  <a:srgbClr val="FF0000"/>
                </a:solidFill>
              </a:rPr>
              <a:t>What is murmur ?</a:t>
            </a:r>
          </a:p>
          <a:p>
            <a:pPr algn="just"/>
            <a:r>
              <a:rPr lang="en-US" altLang="en-US" sz="1200" dirty="0">
                <a:solidFill>
                  <a:schemeClr val="bg2">
                    <a:lumMod val="25000"/>
                  </a:schemeClr>
                </a:solidFill>
                <a:latin typeface="Times New Roman" panose="02020603050405020304" pitchFamily="18" charset="0"/>
                <a:cs typeface="Times New Roman" panose="02020603050405020304" pitchFamily="18" charset="0"/>
              </a:rPr>
              <a:t>Murmurs are abnormal sounds produced due to abnormal blood flow e.g. (through abnormal heart valves) i.e. stenosis or incompetence (Regurgitation).</a:t>
            </a:r>
            <a:endParaRPr lang="en-US" sz="1200" dirty="0">
              <a:solidFill>
                <a:schemeClr val="bg2">
                  <a:lumMod val="25000"/>
                </a:schemeClr>
              </a:solidFill>
            </a:endParaRPr>
          </a:p>
        </p:txBody>
      </p:sp>
      <p:sp>
        <p:nvSpPr>
          <p:cNvPr id="23" name="TextBox 22"/>
          <p:cNvSpPr txBox="1"/>
          <p:nvPr/>
        </p:nvSpPr>
        <p:spPr>
          <a:xfrm>
            <a:off x="4635280" y="2842401"/>
            <a:ext cx="3930122" cy="2585323"/>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214370" indent="-214370">
              <a:buFont typeface="Wingdings" panose="05000000000000000000" pitchFamily="2" charset="2"/>
              <a:buChar char="Ø"/>
            </a:pPr>
            <a:r>
              <a:rPr lang="en-US" altLang="en-US" sz="1350" b="1" dirty="0">
                <a:solidFill>
                  <a:srgbClr val="FF0000"/>
                </a:solidFill>
                <a:latin typeface="Times New Roman" panose="02020603050405020304" pitchFamily="18" charset="0"/>
                <a:cs typeface="Times New Roman" panose="02020603050405020304" pitchFamily="18" charset="0"/>
              </a:rPr>
              <a:t>Splitting of S2  </a:t>
            </a:r>
            <a:r>
              <a:rPr lang="en-US" altLang="en-US" sz="1200" b="1" dirty="0">
                <a:solidFill>
                  <a:schemeClr val="tx1"/>
                </a:solidFill>
                <a:latin typeface="Times New Roman" panose="02020603050405020304" pitchFamily="18" charset="0"/>
                <a:cs typeface="Times New Roman" panose="02020603050405020304" pitchFamily="18" charset="0"/>
              </a:rPr>
              <a:t>( </a:t>
            </a:r>
            <a:r>
              <a:rPr lang="en-US" altLang="en-US" sz="1200" b="1" dirty="0" err="1">
                <a:solidFill>
                  <a:schemeClr val="tx1"/>
                </a:solidFill>
                <a:latin typeface="Times New Roman" panose="02020603050405020304" pitchFamily="18" charset="0"/>
                <a:cs typeface="Times New Roman" panose="02020603050405020304" pitchFamily="18" charset="0"/>
              </a:rPr>
              <a:t>Lub</a:t>
            </a:r>
            <a:r>
              <a:rPr lang="en-US" altLang="en-US" sz="1200" b="1" dirty="0">
                <a:solidFill>
                  <a:schemeClr val="tx1"/>
                </a:solidFill>
                <a:latin typeface="Times New Roman" panose="02020603050405020304" pitchFamily="18" charset="0"/>
                <a:cs typeface="Times New Roman" panose="02020603050405020304" pitchFamily="18" charset="0"/>
              </a:rPr>
              <a:t> … Dub-Dub ):</a:t>
            </a:r>
          </a:p>
          <a:p>
            <a:pPr marL="214370" indent="-214370">
              <a:buFont typeface="Wingdings" panose="05000000000000000000" pitchFamily="2" charset="2"/>
              <a:buChar char="Ø"/>
            </a:pPr>
            <a:endParaRPr lang="en-US" altLang="en-US" sz="1200" b="1" dirty="0">
              <a:solidFill>
                <a:schemeClr val="bg1">
                  <a:lumMod val="65000"/>
                </a:schemeClr>
              </a:solidFill>
              <a:latin typeface="Times New Roman" panose="02020603050405020304" pitchFamily="18" charset="0"/>
              <a:cs typeface="Times New Roman" panose="02020603050405020304" pitchFamily="18" charset="0"/>
            </a:endParaRPr>
          </a:p>
          <a:p>
            <a:r>
              <a:rPr lang="en-US" altLang="en-US" sz="1050" dirty="0">
                <a:solidFill>
                  <a:schemeClr val="bg2">
                    <a:lumMod val="25000"/>
                  </a:schemeClr>
                </a:solidFill>
                <a:latin typeface="Times New Roman" panose="02020603050405020304" pitchFamily="18" charset="0"/>
                <a:cs typeface="Times New Roman" panose="02020603050405020304" pitchFamily="18" charset="0"/>
              </a:rPr>
              <a:t>A physiologic splitting of the 2</a:t>
            </a:r>
            <a:r>
              <a:rPr lang="en-US" altLang="en-US" sz="1050" baseline="30000" dirty="0">
                <a:solidFill>
                  <a:schemeClr val="bg2">
                    <a:lumMod val="25000"/>
                  </a:schemeClr>
                </a:solidFill>
                <a:latin typeface="Times New Roman" panose="02020603050405020304" pitchFamily="18" charset="0"/>
                <a:cs typeface="Times New Roman" panose="02020603050405020304" pitchFamily="18" charset="0"/>
              </a:rPr>
              <a:t>nd</a:t>
            </a:r>
            <a:r>
              <a:rPr lang="en-US" altLang="en-US" sz="1050" dirty="0">
                <a:solidFill>
                  <a:schemeClr val="bg2">
                    <a:lumMod val="25000"/>
                  </a:schemeClr>
                </a:solidFill>
                <a:latin typeface="Times New Roman" panose="02020603050405020304" pitchFamily="18" charset="0"/>
                <a:cs typeface="Times New Roman" panose="02020603050405020304" pitchFamily="18" charset="0"/>
              </a:rPr>
              <a:t> heart sound (Normal) </a:t>
            </a:r>
          </a:p>
          <a:p>
            <a:r>
              <a:rPr lang="en-US" altLang="en-US" sz="1050" b="1" dirty="0">
                <a:solidFill>
                  <a:schemeClr val="accent2">
                    <a:lumMod val="75000"/>
                  </a:schemeClr>
                </a:solidFill>
                <a:latin typeface="Times New Roman" panose="02020603050405020304" pitchFamily="18" charset="0"/>
                <a:cs typeface="Times New Roman" panose="02020603050405020304" pitchFamily="18" charset="0"/>
              </a:rPr>
              <a:t>Occurs</a:t>
            </a:r>
            <a:r>
              <a:rPr lang="en-US" altLang="en-US" sz="1050" b="1" dirty="0">
                <a:solidFill>
                  <a:schemeClr val="bg2">
                    <a:lumMod val="25000"/>
                  </a:schemeClr>
                </a:solidFill>
                <a:latin typeface="Times New Roman" panose="02020603050405020304" pitchFamily="18" charset="0"/>
                <a:cs typeface="Times New Roman" panose="02020603050405020304" pitchFamily="18" charset="0"/>
              </a:rPr>
              <a:t> </a:t>
            </a:r>
            <a:r>
              <a:rPr lang="en-US" altLang="en-US" sz="1050" dirty="0">
                <a:solidFill>
                  <a:schemeClr val="bg2">
                    <a:lumMod val="25000"/>
                  </a:schemeClr>
                </a:solidFill>
                <a:latin typeface="Times New Roman" panose="02020603050405020304" pitchFamily="18" charset="0"/>
                <a:cs typeface="Times New Roman" panose="02020603050405020304" pitchFamily="18" charset="0"/>
              </a:rPr>
              <a:t>: during </a:t>
            </a:r>
            <a:r>
              <a:rPr lang="en-US" altLang="en-US" sz="1050" u="sng" dirty="0">
                <a:solidFill>
                  <a:schemeClr val="bg2">
                    <a:lumMod val="25000"/>
                  </a:schemeClr>
                </a:solidFill>
                <a:latin typeface="Times New Roman" panose="02020603050405020304" pitchFamily="18" charset="0"/>
                <a:cs typeface="Times New Roman" panose="02020603050405020304" pitchFamily="18" charset="0"/>
              </a:rPr>
              <a:t>deep inspiration </a:t>
            </a:r>
          </a:p>
          <a:p>
            <a:r>
              <a:rPr lang="en-US" altLang="en-US" sz="1050" b="1" dirty="0">
                <a:solidFill>
                  <a:schemeClr val="accent2">
                    <a:lumMod val="75000"/>
                  </a:schemeClr>
                </a:solidFill>
                <a:latin typeface="Times New Roman" panose="02020603050405020304" pitchFamily="18" charset="0"/>
                <a:cs typeface="Times New Roman" panose="02020603050405020304" pitchFamily="18" charset="0"/>
              </a:rPr>
              <a:t>Auscultation Place to hear it : </a:t>
            </a:r>
            <a:r>
              <a:rPr lang="en-US" altLang="en-US" sz="1050" dirty="0">
                <a:solidFill>
                  <a:schemeClr val="tx1"/>
                </a:solidFill>
                <a:latin typeface="Times New Roman" panose="02020603050405020304" pitchFamily="18" charset="0"/>
                <a:cs typeface="Times New Roman" panose="02020603050405020304" pitchFamily="18" charset="0"/>
              </a:rPr>
              <a:t>at aortic or pulmonary areas</a:t>
            </a:r>
          </a:p>
          <a:p>
            <a:endParaRPr lang="en-US" altLang="en-US" sz="1050" dirty="0">
              <a:solidFill>
                <a:schemeClr val="tx1"/>
              </a:solidFill>
              <a:latin typeface="Times New Roman" panose="02020603050405020304" pitchFamily="18" charset="0"/>
              <a:cs typeface="Times New Roman" panose="02020603050405020304" pitchFamily="18" charset="0"/>
            </a:endParaRPr>
          </a:p>
          <a:p>
            <a:r>
              <a:rPr lang="en-US" altLang="en-US" sz="1050" b="1" dirty="0">
                <a:solidFill>
                  <a:schemeClr val="accent2">
                    <a:lumMod val="75000"/>
                  </a:schemeClr>
                </a:solidFill>
                <a:latin typeface="Times New Roman" panose="02020603050405020304" pitchFamily="18" charset="0"/>
                <a:cs typeface="Times New Roman" panose="02020603050405020304" pitchFamily="18" charset="0"/>
              </a:rPr>
              <a:t>What happened : </a:t>
            </a:r>
            <a:r>
              <a:rPr lang="en-US" altLang="en-US" sz="825" dirty="0">
                <a:solidFill>
                  <a:schemeClr val="tx1">
                    <a:lumMod val="50000"/>
                    <a:lumOff val="50000"/>
                  </a:schemeClr>
                </a:solidFill>
                <a:latin typeface="Times New Roman" panose="02020603050405020304" pitchFamily="18" charset="0"/>
                <a:cs typeface="Times New Roman" panose="02020603050405020304" pitchFamily="18" charset="0"/>
              </a:rPr>
              <a:t>2 semi-</a:t>
            </a:r>
            <a:r>
              <a:rPr lang="en-US" altLang="en-US" sz="825" dirty="0" err="1">
                <a:solidFill>
                  <a:schemeClr val="tx1">
                    <a:lumMod val="50000"/>
                    <a:lumOff val="50000"/>
                  </a:schemeClr>
                </a:solidFill>
                <a:latin typeface="Times New Roman" panose="02020603050405020304" pitchFamily="18" charset="0"/>
                <a:cs typeface="Times New Roman" panose="02020603050405020304" pitchFamily="18" charset="0"/>
              </a:rPr>
              <a:t>luner</a:t>
            </a:r>
            <a:r>
              <a:rPr lang="en-US" altLang="en-US" sz="825" dirty="0">
                <a:solidFill>
                  <a:schemeClr val="tx1">
                    <a:lumMod val="50000"/>
                    <a:lumOff val="50000"/>
                  </a:schemeClr>
                </a:solidFill>
                <a:latin typeface="Times New Roman" panose="02020603050405020304" pitchFamily="18" charset="0"/>
                <a:cs typeface="Times New Roman" panose="02020603050405020304" pitchFamily="18" charset="0"/>
              </a:rPr>
              <a:t> valves should be closed at the same time</a:t>
            </a:r>
          </a:p>
          <a:p>
            <a:r>
              <a:rPr lang="en-US" altLang="en-US" sz="1050" dirty="0">
                <a:solidFill>
                  <a:schemeClr val="bg2">
                    <a:lumMod val="25000"/>
                  </a:schemeClr>
                </a:solidFill>
                <a:latin typeface="Times New Roman" panose="02020603050405020304" pitchFamily="18" charset="0"/>
                <a:cs typeface="Times New Roman" panose="02020603050405020304" pitchFamily="18" charset="0"/>
              </a:rPr>
              <a:t>but the Aortic valve (A2) component splits from the Pulmonary valve (P2) component by more than 0.2 seconds. Then it will be </a:t>
            </a:r>
            <a:r>
              <a:rPr lang="en-US" altLang="en-US" sz="1050" dirty="0" err="1">
                <a:solidFill>
                  <a:schemeClr val="bg2">
                    <a:lumMod val="25000"/>
                  </a:schemeClr>
                </a:solidFill>
                <a:latin typeface="Times New Roman" panose="02020603050405020304" pitchFamily="18" charset="0"/>
                <a:cs typeface="Times New Roman" panose="02020603050405020304" pitchFamily="18" charset="0"/>
              </a:rPr>
              <a:t>audible.</a:t>
            </a:r>
            <a:r>
              <a:rPr lang="en-US" altLang="en-US" sz="1050" b="1" dirty="0" err="1">
                <a:solidFill>
                  <a:srgbClr val="FF0000"/>
                </a:solidFill>
                <a:latin typeface="Times New Roman" charset="0"/>
                <a:ea typeface="Times New Roman" charset="0"/>
                <a:cs typeface="Times New Roman" charset="0"/>
              </a:rPr>
              <a:t>Why</a:t>
            </a:r>
            <a:r>
              <a:rPr lang="en-US" altLang="en-US" sz="1050" b="1" dirty="0">
                <a:solidFill>
                  <a:srgbClr val="FF0000"/>
                </a:solidFill>
                <a:latin typeface="Times New Roman" charset="0"/>
                <a:ea typeface="Times New Roman" charset="0"/>
                <a:cs typeface="Times New Roman" charset="0"/>
              </a:rPr>
              <a:t> the lateness in closure?</a:t>
            </a:r>
          </a:p>
          <a:p>
            <a:r>
              <a:rPr lang="en-US" altLang="en-US" sz="1050" dirty="0">
                <a:solidFill>
                  <a:schemeClr val="tx1"/>
                </a:solidFill>
                <a:latin typeface="Times New Roman" charset="0"/>
                <a:ea typeface="Times New Roman" charset="0"/>
                <a:cs typeface="Times New Roman" charset="0"/>
              </a:rPr>
              <a:t>Deep inspiration </a:t>
            </a:r>
            <a:r>
              <a:rPr lang="en-US" altLang="en-US" sz="1050" dirty="0">
                <a:solidFill>
                  <a:schemeClr val="tx1"/>
                </a:solidFill>
                <a:latin typeface="Times New Roman" charset="0"/>
                <a:ea typeface="Times New Roman" charset="0"/>
                <a:cs typeface="Times New Roman" charset="0"/>
                <a:sym typeface="Wingdings" panose="05000000000000000000" pitchFamily="2" charset="2"/>
              </a:rPr>
              <a:t> chest expand </a:t>
            </a:r>
            <a:r>
              <a:rPr lang="en-US" altLang="en-US" sz="1050" dirty="0">
                <a:solidFill>
                  <a:schemeClr val="tx1"/>
                </a:solidFill>
                <a:latin typeface="Times New Roman" charset="0"/>
                <a:ea typeface="Times New Roman" charset="0"/>
                <a:cs typeface="Times New Roman" charset="0"/>
                <a:sym typeface="Wingdings"/>
              </a:rPr>
              <a:t> </a:t>
            </a:r>
            <a:r>
              <a:rPr lang="en-US" altLang="en-US" sz="1050" dirty="0">
                <a:solidFill>
                  <a:schemeClr val="tx1"/>
                </a:solidFill>
                <a:latin typeface="Times New Roman" charset="0"/>
                <a:ea typeface="Times New Roman" charset="0"/>
                <a:cs typeface="Times New Roman" charset="0"/>
                <a:sym typeface="Wingdings" panose="05000000000000000000" pitchFamily="2" charset="2"/>
              </a:rPr>
              <a:t>decreased intra-thoracic pressure  increased venous return  more filling in RV (compared to LV)  RV takes more time to contract  delay closure of pulmonary valve  </a:t>
            </a:r>
            <a:r>
              <a:rPr lang="en-US" altLang="en-US" sz="1050" dirty="0">
                <a:solidFill>
                  <a:srgbClr val="FF0000"/>
                </a:solidFill>
                <a:latin typeface="Times New Roman" charset="0"/>
                <a:ea typeface="Times New Roman" charset="0"/>
                <a:cs typeface="Times New Roman" charset="0"/>
                <a:sym typeface="Wingdings" panose="05000000000000000000" pitchFamily="2" charset="2"/>
              </a:rPr>
              <a:t>Splitting of S2 </a:t>
            </a:r>
            <a:r>
              <a:rPr lang="en-US" altLang="en-US" sz="1050" u="sng" dirty="0">
                <a:solidFill>
                  <a:schemeClr val="tx1"/>
                </a:solidFill>
                <a:latin typeface="Times New Roman" charset="0"/>
                <a:ea typeface="Times New Roman" charset="0"/>
                <a:cs typeface="Times New Roman" charset="0"/>
                <a:sym typeface="Wingdings" panose="05000000000000000000" pitchFamily="2" charset="2"/>
              </a:rPr>
              <a:t>due to closure of aortic valve before pulmonary valve</a:t>
            </a:r>
            <a:r>
              <a:rPr lang="en-US" altLang="en-US" sz="1050" u="sng" dirty="0">
                <a:solidFill>
                  <a:schemeClr val="bg1">
                    <a:lumMod val="65000"/>
                  </a:schemeClr>
                </a:solidFill>
                <a:latin typeface="Times New Roman" charset="0"/>
                <a:ea typeface="Times New Roman" charset="0"/>
                <a:cs typeface="Times New Roman" charset="0"/>
                <a:sym typeface="Wingdings" panose="05000000000000000000" pitchFamily="2" charset="2"/>
              </a:rPr>
              <a:t>.</a:t>
            </a:r>
            <a:endParaRPr lang="en-US" altLang="en-US" sz="1050" u="sng" dirty="0">
              <a:solidFill>
                <a:schemeClr val="bg1">
                  <a:lumMod val="65000"/>
                </a:schemeClr>
              </a:solidFill>
              <a:latin typeface="Times New Roman" charset="0"/>
              <a:ea typeface="Times New Roman" charset="0"/>
              <a:cs typeface="Times New Roman" charset="0"/>
            </a:endParaRPr>
          </a:p>
        </p:txBody>
      </p:sp>
      <p:sp>
        <p:nvSpPr>
          <p:cNvPr id="24" name="Title 1"/>
          <p:cNvSpPr txBox="1">
            <a:spLocks/>
          </p:cNvSpPr>
          <p:nvPr/>
        </p:nvSpPr>
        <p:spPr>
          <a:xfrm>
            <a:off x="4517981" y="1362542"/>
            <a:ext cx="4654985" cy="283796"/>
          </a:xfrm>
          <a:prstGeom prst="rect">
            <a:avLst/>
          </a:prstGeom>
        </p:spPr>
        <p:txBody>
          <a:bodyPr vert="horz" lIns="76212" tIns="38106" rIns="76212" bIns="38106" anchor="b" anchorCtr="0">
            <a:noAutofit/>
          </a:bodyPr>
          <a:lstStyle>
            <a:lvl1pPr algn="l" rtl="0" eaLnBrk="1" latinLnBrk="0" hangingPunct="1">
              <a:spcBef>
                <a:spcPct val="0"/>
              </a:spcBef>
              <a:buNone/>
              <a:defRPr kumimoji="0" sz="3600" kern="1200">
                <a:solidFill>
                  <a:schemeClr val="tx2"/>
                </a:solidFill>
                <a:latin typeface="+mj-lt"/>
                <a:ea typeface="+mj-ea"/>
                <a:cs typeface="+mj-cs"/>
              </a:defRPr>
            </a:lvl1pPr>
          </a:lstStyle>
          <a:p>
            <a:pPr algn="ctr" defTabSz="685983"/>
            <a:r>
              <a:rPr lang="en-US" sz="1350" b="1" dirty="0">
                <a:solidFill>
                  <a:schemeClr val="bg2">
                    <a:lumMod val="50000"/>
                  </a:schemeClr>
                </a:solidFill>
              </a:rPr>
              <a:t>Splitting of Second Heart Sound and Murmurs</a:t>
            </a:r>
          </a:p>
        </p:txBody>
      </p:sp>
      <p:sp>
        <p:nvSpPr>
          <p:cNvPr id="27" name="TextBox 26"/>
          <p:cNvSpPr txBox="1"/>
          <p:nvPr/>
        </p:nvSpPr>
        <p:spPr>
          <a:xfrm>
            <a:off x="736575" y="5643823"/>
            <a:ext cx="1458542" cy="219291"/>
          </a:xfrm>
          <a:prstGeom prst="rect">
            <a:avLst/>
          </a:prstGeom>
          <a:noFill/>
        </p:spPr>
        <p:txBody>
          <a:bodyPr wrap="square" rtlCol="0">
            <a:spAutoFit/>
          </a:bodyPr>
          <a:lstStyle/>
          <a:p>
            <a:r>
              <a:rPr lang="en-US" sz="825" dirty="0">
                <a:solidFill>
                  <a:srgbClr val="FF0000"/>
                </a:solidFill>
              </a:rPr>
              <a:t>RV = Right Ventricle </a:t>
            </a:r>
          </a:p>
        </p:txBody>
      </p:sp>
      <p:sp>
        <p:nvSpPr>
          <p:cNvPr id="29" name="TextBox 28"/>
          <p:cNvSpPr txBox="1"/>
          <p:nvPr/>
        </p:nvSpPr>
        <p:spPr>
          <a:xfrm>
            <a:off x="5695973" y="5601995"/>
            <a:ext cx="2214823" cy="369332"/>
          </a:xfrm>
          <a:prstGeom prst="rect">
            <a:avLst/>
          </a:prstGeom>
          <a:noFill/>
        </p:spPr>
        <p:txBody>
          <a:bodyPr wrap="square" rtlCol="0">
            <a:spAutoFit/>
          </a:bodyPr>
          <a:lstStyle/>
          <a:p>
            <a:r>
              <a:rPr lang="en-US" sz="900" b="1" dirty="0">
                <a:solidFill>
                  <a:schemeClr val="bg1">
                    <a:lumMod val="65000"/>
                  </a:schemeClr>
                </a:solidFill>
              </a:rPr>
              <a:t>Normal : </a:t>
            </a:r>
            <a:r>
              <a:rPr lang="en-US" sz="900" b="1" dirty="0" err="1">
                <a:solidFill>
                  <a:schemeClr val="bg1">
                    <a:lumMod val="65000"/>
                  </a:schemeClr>
                </a:solidFill>
              </a:rPr>
              <a:t>Lub</a:t>
            </a:r>
            <a:r>
              <a:rPr lang="en-US" sz="900" b="1" dirty="0">
                <a:solidFill>
                  <a:schemeClr val="bg1">
                    <a:lumMod val="65000"/>
                  </a:schemeClr>
                </a:solidFill>
              </a:rPr>
              <a:t> …Dub</a:t>
            </a:r>
          </a:p>
          <a:p>
            <a:r>
              <a:rPr lang="en-US" sz="900" b="1" dirty="0">
                <a:solidFill>
                  <a:schemeClr val="bg1">
                    <a:lumMod val="65000"/>
                  </a:schemeClr>
                </a:solidFill>
              </a:rPr>
              <a:t>Splitting of S2  : Lub … Dub-Dub </a:t>
            </a:r>
          </a:p>
        </p:txBody>
      </p:sp>
      <p:sp>
        <p:nvSpPr>
          <p:cNvPr id="30" name="Rectangle 29"/>
          <p:cNvSpPr/>
          <p:nvPr/>
        </p:nvSpPr>
        <p:spPr>
          <a:xfrm>
            <a:off x="2232575" y="5625084"/>
            <a:ext cx="4570809" cy="369332"/>
          </a:xfrm>
          <a:prstGeom prst="rect">
            <a:avLst/>
          </a:prstGeom>
        </p:spPr>
        <p:txBody>
          <a:bodyPr>
            <a:spAutoFit/>
          </a:bodyPr>
          <a:lstStyle/>
          <a:p>
            <a:r>
              <a:rPr lang="en-US" sz="900" b="1" dirty="0">
                <a:hlinkClick r:id="rId3"/>
              </a:rPr>
              <a:t>https://www.youtube.com/watch?v=5tBk1XuEyuM</a:t>
            </a:r>
            <a:endParaRPr lang="en-US" sz="900" b="1" dirty="0"/>
          </a:p>
          <a:p>
            <a:r>
              <a:rPr lang="en-US" sz="900" b="1" dirty="0"/>
              <a:t>To actually hear the real sound of splitting </a:t>
            </a:r>
          </a:p>
        </p:txBody>
      </p:sp>
      <p:sp>
        <p:nvSpPr>
          <p:cNvPr id="4" name="TextBox 3"/>
          <p:cNvSpPr txBox="1"/>
          <p:nvPr/>
        </p:nvSpPr>
        <p:spPr>
          <a:xfrm>
            <a:off x="682555" y="1700358"/>
            <a:ext cx="1512562" cy="276999"/>
          </a:xfrm>
          <a:prstGeom prst="rect">
            <a:avLst/>
          </a:prstGeom>
          <a:noFill/>
          <a:ln>
            <a:solidFill>
              <a:schemeClr val="accent4"/>
            </a:solidFill>
          </a:ln>
        </p:spPr>
        <p:txBody>
          <a:bodyPr wrap="square" rtlCol="0">
            <a:spAutoFit/>
          </a:bodyPr>
          <a:lstStyle/>
          <a:p>
            <a:r>
              <a:rPr lang="en-US" sz="1200" dirty="0">
                <a:solidFill>
                  <a:schemeClr val="accent2">
                    <a:lumMod val="75000"/>
                  </a:schemeClr>
                </a:solidFill>
              </a:rPr>
              <a:t>To summarize it :</a:t>
            </a:r>
          </a:p>
        </p:txBody>
      </p:sp>
      <p:sp>
        <p:nvSpPr>
          <p:cNvPr id="25" name="TextBox 24"/>
          <p:cNvSpPr txBox="1"/>
          <p:nvPr/>
        </p:nvSpPr>
        <p:spPr>
          <a:xfrm>
            <a:off x="7194180" y="1932664"/>
            <a:ext cx="1350502" cy="230832"/>
          </a:xfrm>
          <a:prstGeom prst="rect">
            <a:avLst/>
          </a:prstGeom>
          <a:ln>
            <a:solidFill>
              <a:srgbClr val="FFFF00"/>
            </a:solidFill>
          </a:ln>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US" sz="900" b="1" dirty="0">
                <a:solidFill>
                  <a:srgbClr val="FF0000"/>
                </a:solidFill>
              </a:rPr>
              <a:t>Just Understand it </a:t>
            </a:r>
          </a:p>
        </p:txBody>
      </p:sp>
      <p:sp>
        <p:nvSpPr>
          <p:cNvPr id="26" name="Oval 25"/>
          <p:cNvSpPr/>
          <p:nvPr/>
        </p:nvSpPr>
        <p:spPr>
          <a:xfrm>
            <a:off x="2369161" y="1780819"/>
            <a:ext cx="192112" cy="12916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8" name="Oval 27"/>
          <p:cNvSpPr/>
          <p:nvPr/>
        </p:nvSpPr>
        <p:spPr>
          <a:xfrm>
            <a:off x="8299385" y="2895190"/>
            <a:ext cx="192112" cy="12916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3385783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15" y="890057"/>
            <a:ext cx="8229600" cy="743144"/>
          </a:xfrm>
        </p:spPr>
        <p:txBody>
          <a:bodyPr>
            <a:normAutofit/>
          </a:bodyPr>
          <a:lstStyle/>
          <a:p>
            <a:r>
              <a:rPr lang="en-US" dirty="0">
                <a:solidFill>
                  <a:srgbClr val="FF0000"/>
                </a:solidFill>
              </a:rPr>
              <a:t>Examine Yourself !!!</a:t>
            </a:r>
            <a:endParaRPr lang="en-US" sz="1500" dirty="0">
              <a:solidFill>
                <a:srgbClr val="FF0000"/>
              </a:solidFill>
              <a:latin typeface="Times New Roman" panose="02020603050405020304" pitchFamily="18" charset="0"/>
              <a:ea typeface="+mn-ea"/>
              <a:cs typeface="Times New Roman" panose="02020603050405020304" pitchFamily="18" charset="0"/>
            </a:endParaRPr>
          </a:p>
        </p:txBody>
      </p:sp>
      <p:sp>
        <p:nvSpPr>
          <p:cNvPr id="4" name="TextBox 3"/>
          <p:cNvSpPr txBox="1"/>
          <p:nvPr/>
        </p:nvSpPr>
        <p:spPr>
          <a:xfrm>
            <a:off x="358435" y="1703402"/>
            <a:ext cx="8157030" cy="3624069"/>
          </a:xfrm>
          <a:prstGeom prst="rect">
            <a:avLst/>
          </a:prstGeom>
          <a:noFill/>
        </p:spPr>
        <p:txBody>
          <a:bodyPr wrap="square" rtlCol="0">
            <a:spAutoFit/>
          </a:bodyPr>
          <a:lstStyle/>
          <a:p>
            <a:pPr marL="257244" indent="-257244">
              <a:buFont typeface="Wingdings" panose="05000000000000000000" pitchFamily="2" charset="2"/>
              <a:buChar char="ü"/>
            </a:pPr>
            <a:r>
              <a:rPr lang="en-US" altLang="en-US" sz="1350" dirty="0">
                <a:solidFill>
                  <a:schemeClr val="bg2">
                    <a:lumMod val="25000"/>
                  </a:schemeClr>
                </a:solidFill>
                <a:latin typeface="Times New Roman" panose="02020603050405020304" pitchFamily="18" charset="0"/>
                <a:cs typeface="Times New Roman" panose="02020603050405020304" pitchFamily="18" charset="0"/>
              </a:rPr>
              <a:t>What is the functions of A-V valves &amp; Semilunar valves ? </a:t>
            </a:r>
          </a:p>
          <a:p>
            <a:endParaRPr lang="en-US" altLang="en-US" sz="1350" dirty="0">
              <a:solidFill>
                <a:schemeClr val="bg2">
                  <a:lumMod val="25000"/>
                </a:schemeClr>
              </a:solidFill>
              <a:latin typeface="Times New Roman" panose="02020603050405020304" pitchFamily="18" charset="0"/>
              <a:cs typeface="Times New Roman" panose="02020603050405020304" pitchFamily="18" charset="0"/>
            </a:endParaRPr>
          </a:p>
          <a:p>
            <a:pPr marL="257244" indent="-257244">
              <a:buFont typeface="Wingdings" panose="05000000000000000000" pitchFamily="2" charset="2"/>
              <a:buChar char="ü"/>
            </a:pPr>
            <a:r>
              <a:rPr lang="en-US" altLang="en-US" sz="1350" dirty="0">
                <a:solidFill>
                  <a:schemeClr val="bg2">
                    <a:lumMod val="25000"/>
                  </a:schemeClr>
                </a:solidFill>
                <a:latin typeface="Times New Roman" panose="02020603050405020304" pitchFamily="18" charset="0"/>
                <a:cs typeface="Times New Roman" panose="02020603050405020304" pitchFamily="18" charset="0"/>
              </a:rPr>
              <a:t>What is the functions of papillary muscles ?</a:t>
            </a:r>
          </a:p>
          <a:p>
            <a:endParaRPr lang="en-US" altLang="en-US" sz="1350" dirty="0">
              <a:solidFill>
                <a:schemeClr val="bg2">
                  <a:lumMod val="25000"/>
                </a:schemeClr>
              </a:solidFill>
              <a:latin typeface="Times New Roman" panose="02020603050405020304" pitchFamily="18" charset="0"/>
              <a:cs typeface="Times New Roman" panose="02020603050405020304" pitchFamily="18" charset="0"/>
            </a:endParaRPr>
          </a:p>
          <a:p>
            <a:pPr marL="257244" indent="-257244">
              <a:buFont typeface="Wingdings" panose="05000000000000000000" pitchFamily="2" charset="2"/>
              <a:buChar char="ü"/>
            </a:pPr>
            <a:r>
              <a:rPr lang="en-US" altLang="en-US" sz="1350" dirty="0">
                <a:solidFill>
                  <a:schemeClr val="bg2">
                    <a:lumMod val="25000"/>
                  </a:schemeClr>
                </a:solidFill>
                <a:latin typeface="Times New Roman" panose="02020603050405020304" pitchFamily="18" charset="0"/>
                <a:cs typeface="Times New Roman" panose="02020603050405020304" pitchFamily="18" charset="0"/>
              </a:rPr>
              <a:t>How  many Heart Sounds do we have ?</a:t>
            </a:r>
          </a:p>
          <a:p>
            <a:pPr marL="257244" indent="-257244">
              <a:buFont typeface="Wingdings" panose="05000000000000000000" pitchFamily="2" charset="2"/>
              <a:buChar char="ü"/>
            </a:pPr>
            <a:endParaRPr lang="en-US" altLang="en-US" sz="1350" dirty="0">
              <a:solidFill>
                <a:schemeClr val="bg2">
                  <a:lumMod val="25000"/>
                </a:schemeClr>
              </a:solidFill>
              <a:latin typeface="Times New Roman" panose="02020603050405020304" pitchFamily="18" charset="0"/>
              <a:cs typeface="Times New Roman" panose="02020603050405020304" pitchFamily="18" charset="0"/>
            </a:endParaRPr>
          </a:p>
          <a:p>
            <a:pPr marL="257244" indent="-257244">
              <a:buFont typeface="Wingdings" panose="05000000000000000000" pitchFamily="2" charset="2"/>
              <a:buChar char="ü"/>
            </a:pPr>
            <a:r>
              <a:rPr lang="en-US" altLang="en-US" sz="1350" dirty="0">
                <a:solidFill>
                  <a:schemeClr val="bg2">
                    <a:lumMod val="25000"/>
                  </a:schemeClr>
                </a:solidFill>
                <a:latin typeface="Times New Roman" panose="02020603050405020304" pitchFamily="18" charset="0"/>
                <a:cs typeface="Times New Roman" panose="02020603050405020304" pitchFamily="18" charset="0"/>
              </a:rPr>
              <a:t>Witch of them are audible with stethoscope ?</a:t>
            </a:r>
          </a:p>
          <a:p>
            <a:endParaRPr lang="en-US" altLang="en-US" sz="1350" dirty="0">
              <a:solidFill>
                <a:schemeClr val="bg2">
                  <a:lumMod val="25000"/>
                </a:schemeClr>
              </a:solidFill>
              <a:latin typeface="Times New Roman" panose="02020603050405020304" pitchFamily="18" charset="0"/>
              <a:cs typeface="Times New Roman" panose="02020603050405020304" pitchFamily="18" charset="0"/>
            </a:endParaRPr>
          </a:p>
          <a:p>
            <a:pPr marL="257244" indent="-257244">
              <a:buFont typeface="Wingdings" panose="05000000000000000000" pitchFamily="2" charset="2"/>
              <a:buChar char="ü"/>
            </a:pPr>
            <a:r>
              <a:rPr lang="en-US" altLang="en-US" sz="1350" dirty="0">
                <a:solidFill>
                  <a:schemeClr val="bg2">
                    <a:lumMod val="25000"/>
                  </a:schemeClr>
                </a:solidFill>
                <a:latin typeface="Times New Roman" panose="02020603050405020304" pitchFamily="18" charset="0"/>
                <a:cs typeface="Times New Roman" panose="02020603050405020304" pitchFamily="18" charset="0"/>
              </a:rPr>
              <a:t>Determine the auscultation Places on the chest for heart sounds?</a:t>
            </a:r>
          </a:p>
          <a:p>
            <a:pPr marL="257244" indent="-257244">
              <a:buFont typeface="Wingdings" panose="05000000000000000000" pitchFamily="2" charset="2"/>
              <a:buChar char="ü"/>
            </a:pPr>
            <a:endParaRPr lang="en-US" altLang="en-US" sz="1350" dirty="0">
              <a:solidFill>
                <a:schemeClr val="bg2">
                  <a:lumMod val="25000"/>
                </a:schemeClr>
              </a:solidFill>
              <a:latin typeface="Times New Roman" panose="02020603050405020304" pitchFamily="18" charset="0"/>
              <a:cs typeface="Times New Roman" panose="02020603050405020304" pitchFamily="18" charset="0"/>
            </a:endParaRPr>
          </a:p>
          <a:p>
            <a:pPr marL="257244" indent="-257244">
              <a:buFont typeface="Wingdings" panose="05000000000000000000" pitchFamily="2" charset="2"/>
              <a:buChar char="ü"/>
            </a:pPr>
            <a:r>
              <a:rPr lang="en-US" altLang="en-US" sz="1350" dirty="0">
                <a:solidFill>
                  <a:schemeClr val="bg2">
                    <a:lumMod val="25000"/>
                  </a:schemeClr>
                </a:solidFill>
                <a:latin typeface="Times New Roman" panose="02020603050405020304" pitchFamily="18" charset="0"/>
                <a:cs typeface="Times New Roman" panose="02020603050405020304" pitchFamily="18" charset="0"/>
              </a:rPr>
              <a:t>What is Phonocardiogram ?</a:t>
            </a:r>
          </a:p>
          <a:p>
            <a:endParaRPr lang="en-US" altLang="en-US" sz="1350" dirty="0">
              <a:solidFill>
                <a:schemeClr val="bg2">
                  <a:lumMod val="25000"/>
                </a:schemeClr>
              </a:solidFill>
              <a:latin typeface="Times New Roman" panose="02020603050405020304" pitchFamily="18" charset="0"/>
              <a:cs typeface="Times New Roman" panose="02020603050405020304" pitchFamily="18" charset="0"/>
            </a:endParaRPr>
          </a:p>
          <a:p>
            <a:pPr marL="257244" indent="-257244">
              <a:buFont typeface="Wingdings" panose="05000000000000000000" pitchFamily="2" charset="2"/>
              <a:buChar char="ü"/>
            </a:pPr>
            <a:r>
              <a:rPr lang="en-US" altLang="en-US" sz="1350" dirty="0">
                <a:solidFill>
                  <a:schemeClr val="bg2">
                    <a:lumMod val="25000"/>
                  </a:schemeClr>
                </a:solidFill>
                <a:latin typeface="Times New Roman" panose="02020603050405020304" pitchFamily="18" charset="0"/>
                <a:cs typeface="Times New Roman" panose="02020603050405020304" pitchFamily="18" charset="0"/>
              </a:rPr>
              <a:t>Explain the relationship of heart sound with ECG?</a:t>
            </a:r>
          </a:p>
          <a:p>
            <a:endParaRPr lang="en-US" altLang="en-US" sz="1350" dirty="0">
              <a:solidFill>
                <a:schemeClr val="bg2">
                  <a:lumMod val="25000"/>
                </a:schemeClr>
              </a:solidFill>
              <a:latin typeface="Times New Roman" panose="02020603050405020304" pitchFamily="18" charset="0"/>
              <a:cs typeface="Times New Roman" panose="02020603050405020304" pitchFamily="18" charset="0"/>
            </a:endParaRPr>
          </a:p>
          <a:p>
            <a:pPr marL="257244" indent="-257244">
              <a:buFont typeface="Wingdings" panose="05000000000000000000" pitchFamily="2" charset="2"/>
              <a:buChar char="ü"/>
            </a:pPr>
            <a:r>
              <a:rPr lang="en-US" altLang="en-US" sz="1350" dirty="0">
                <a:solidFill>
                  <a:schemeClr val="bg2">
                    <a:lumMod val="25000"/>
                  </a:schemeClr>
                </a:solidFill>
                <a:latin typeface="Times New Roman" panose="02020603050405020304" pitchFamily="18" charset="0"/>
                <a:cs typeface="Times New Roman" panose="02020603050405020304" pitchFamily="18" charset="0"/>
              </a:rPr>
              <a:t>What is the reason of S2  splitting and when it happen ? </a:t>
            </a:r>
          </a:p>
          <a:p>
            <a:endParaRPr lang="en-US" altLang="en-US" sz="1350" dirty="0">
              <a:solidFill>
                <a:schemeClr val="bg2">
                  <a:lumMod val="25000"/>
                </a:schemeClr>
              </a:solidFill>
              <a:latin typeface="Times New Roman" panose="02020603050405020304" pitchFamily="18" charset="0"/>
              <a:cs typeface="Times New Roman" panose="02020603050405020304" pitchFamily="18" charset="0"/>
            </a:endParaRPr>
          </a:p>
          <a:p>
            <a:pPr marL="257244" indent="-257244">
              <a:buFont typeface="Wingdings" panose="05000000000000000000" pitchFamily="2" charset="2"/>
              <a:buChar char="ü"/>
            </a:pPr>
            <a:r>
              <a:rPr lang="en-US" altLang="en-US" sz="1350" dirty="0">
                <a:solidFill>
                  <a:schemeClr val="bg2">
                    <a:lumMod val="25000"/>
                  </a:schemeClr>
                </a:solidFill>
                <a:latin typeface="Times New Roman" panose="02020603050405020304" pitchFamily="18" charset="0"/>
                <a:cs typeface="Times New Roman" panose="02020603050405020304" pitchFamily="18" charset="0"/>
              </a:rPr>
              <a:t>What is murmur ? give an example.</a:t>
            </a:r>
          </a:p>
        </p:txBody>
      </p:sp>
      <p:sp>
        <p:nvSpPr>
          <p:cNvPr id="5" name="TextBox 4"/>
          <p:cNvSpPr txBox="1"/>
          <p:nvPr/>
        </p:nvSpPr>
        <p:spPr>
          <a:xfrm>
            <a:off x="5273135" y="44624"/>
            <a:ext cx="3619345" cy="369332"/>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sz="900" dirty="0">
                <a:solidFill>
                  <a:schemeClr val="tx1">
                    <a:lumMod val="50000"/>
                    <a:lumOff val="50000"/>
                  </a:schemeClr>
                </a:solidFill>
              </a:rPr>
              <a:t>These are a general questions related to our topic … </a:t>
            </a:r>
            <a:r>
              <a:rPr lang="en-US" sz="900" b="1" u="sng" dirty="0">
                <a:solidFill>
                  <a:schemeClr val="tx1">
                    <a:lumMod val="50000"/>
                    <a:lumOff val="50000"/>
                  </a:schemeClr>
                </a:solidFill>
              </a:rPr>
              <a:t>these questions are just to make sure</a:t>
            </a:r>
            <a:r>
              <a:rPr lang="en-US" sz="900" dirty="0">
                <a:solidFill>
                  <a:schemeClr val="tx1">
                    <a:lumMod val="50000"/>
                    <a:lumOff val="50000"/>
                  </a:schemeClr>
                </a:solidFill>
              </a:rPr>
              <a:t> you understand the heart sound.</a:t>
            </a:r>
          </a:p>
        </p:txBody>
      </p:sp>
      <p:sp>
        <p:nvSpPr>
          <p:cNvPr id="6" name="TextBox 5"/>
          <p:cNvSpPr txBox="1"/>
          <p:nvPr/>
        </p:nvSpPr>
        <p:spPr>
          <a:xfrm>
            <a:off x="5921376" y="428208"/>
            <a:ext cx="2430903" cy="21929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825" dirty="0">
                <a:solidFill>
                  <a:schemeClr val="tx1">
                    <a:lumMod val="50000"/>
                    <a:lumOff val="50000"/>
                  </a:schemeClr>
                </a:solidFill>
              </a:rPr>
              <a:t>The answers you can get it from the previous slides.</a:t>
            </a:r>
          </a:p>
        </p:txBody>
      </p:sp>
    </p:spTree>
    <p:extLst>
      <p:ext uri="{BB962C8B-B14F-4D97-AF65-F5344CB8AC3E}">
        <p14:creationId xmlns:p14="http://schemas.microsoft.com/office/powerpoint/2010/main" val="3258068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71633" y="2599159"/>
            <a:ext cx="7400749" cy="1102806"/>
          </a:xfrm>
        </p:spPr>
        <p:txBody>
          <a:bodyPr>
            <a:noAutofit/>
          </a:bodyPr>
          <a:lstStyle/>
          <a:p>
            <a:pPr algn="ctr"/>
            <a:r>
              <a:rPr lang="en-US" sz="2101" b="1" dirty="0">
                <a:solidFill>
                  <a:schemeClr val="accent2">
                    <a:lumMod val="75000"/>
                  </a:schemeClr>
                </a:solidFill>
                <a:latin typeface="Arial Black" panose="020B0A04020102020204" pitchFamily="34" charset="0"/>
              </a:rPr>
              <a:t>Pulses of Carotid Artery &amp; Jugular Vein</a:t>
            </a:r>
            <a:endParaRPr lang="en-US" sz="1200" b="1" dirty="0">
              <a:solidFill>
                <a:schemeClr val="accent2">
                  <a:lumMod val="75000"/>
                </a:schemeClr>
              </a:solidFill>
              <a:latin typeface="Arial Black" panose="020B0A04020102020204" pitchFamily="34" charset="0"/>
            </a:endParaRPr>
          </a:p>
        </p:txBody>
      </p:sp>
      <p:sp>
        <p:nvSpPr>
          <p:cNvPr id="3" name="Subtitle 2"/>
          <p:cNvSpPr>
            <a:spLocks noGrp="1"/>
          </p:cNvSpPr>
          <p:nvPr>
            <p:ph type="subTitle" idx="1"/>
          </p:nvPr>
        </p:nvSpPr>
        <p:spPr>
          <a:xfrm>
            <a:off x="1851603" y="4617441"/>
            <a:ext cx="5613724" cy="540201"/>
          </a:xfrm>
        </p:spPr>
        <p:txBody>
          <a:bodyPr>
            <a:normAutofit/>
          </a:bodyPr>
          <a:lstStyle/>
          <a:p>
            <a:pPr algn="ctr"/>
            <a:r>
              <a:rPr lang="en-GB" sz="1350" b="1" dirty="0">
                <a:solidFill>
                  <a:schemeClr val="accent1">
                    <a:lumMod val="75000"/>
                  </a:schemeClr>
                </a:solidFill>
              </a:rPr>
              <a:t>Physiology lab Team 436 – Cardiovascular block </a:t>
            </a:r>
          </a:p>
          <a:p>
            <a:pPr algn="ctr"/>
            <a:r>
              <a:rPr lang="en-GB" sz="1050" b="1" dirty="0">
                <a:solidFill>
                  <a:srgbClr val="FF0000"/>
                </a:solidFill>
              </a:rPr>
              <a:t>This work include Boy’s + girl’s slides + girl’s </a:t>
            </a:r>
            <a:r>
              <a:rPr lang="en-GB" sz="1050" b="1" dirty="0" err="1">
                <a:solidFill>
                  <a:srgbClr val="FF0000"/>
                </a:solidFill>
              </a:rPr>
              <a:t>handout</a:t>
            </a:r>
            <a:endParaRPr lang="en-GB" sz="1050" b="1" dirty="0">
              <a:solidFill>
                <a:srgbClr val="FF0000"/>
              </a:solidFill>
            </a:endParaRPr>
          </a:p>
        </p:txBody>
      </p:sp>
      <p:cxnSp>
        <p:nvCxnSpPr>
          <p:cNvPr id="6" name="Straight Connector 5"/>
          <p:cNvCxnSpPr/>
          <p:nvPr/>
        </p:nvCxnSpPr>
        <p:spPr>
          <a:xfrm>
            <a:off x="1852034" y="3266940"/>
            <a:ext cx="5239947" cy="0"/>
          </a:xfrm>
          <a:prstGeom prst="line">
            <a:avLst/>
          </a:prstGeom>
          <a:ln w="3810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8" name="Picture 4" descr="C:\Users\user\AppData\Local\Microsoft\Windows\INetCache\IE\K75KFYI6\IMG_703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4252" y="1106137"/>
            <a:ext cx="1272724" cy="127272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p:nvPr/>
        </p:nvPicPr>
        <p:blipFill>
          <a:blip r:embed="rId4">
            <a:extLst>
              <a:ext uri="{28A0092B-C50C-407E-A947-70E740481C1C}">
                <a14:useLocalDpi xmlns:a14="http://schemas.microsoft.com/office/drawing/2010/main" val="0"/>
              </a:ext>
            </a:extLst>
          </a:blip>
          <a:stretch>
            <a:fillRect/>
          </a:stretch>
        </p:blipFill>
        <p:spPr>
          <a:xfrm>
            <a:off x="7011985" y="1160157"/>
            <a:ext cx="1449460" cy="779007"/>
          </a:xfrm>
          <a:prstGeom prst="rect">
            <a:avLst/>
          </a:prstGeom>
        </p:spPr>
      </p:pic>
      <p:sp>
        <p:nvSpPr>
          <p:cNvPr id="4" name="TextBox 3"/>
          <p:cNvSpPr txBox="1"/>
          <p:nvPr/>
        </p:nvSpPr>
        <p:spPr>
          <a:xfrm>
            <a:off x="1793219" y="3575336"/>
            <a:ext cx="5672107" cy="1131079"/>
          </a:xfrm>
          <a:prstGeom prst="rect">
            <a:avLst/>
          </a:prstGeom>
          <a:noFill/>
        </p:spPr>
        <p:txBody>
          <a:bodyPr wrap="square" rtlCol="0">
            <a:spAutoFit/>
          </a:bodyPr>
          <a:lstStyle/>
          <a:p>
            <a:r>
              <a:rPr lang="en-US" sz="1350" b="1" dirty="0">
                <a:solidFill>
                  <a:schemeClr val="accent1"/>
                </a:solidFill>
              </a:rPr>
              <a:t>Contents : </a:t>
            </a:r>
            <a:endParaRPr lang="en-US" dirty="0">
              <a:solidFill>
                <a:schemeClr val="accent1">
                  <a:lumMod val="75000"/>
                </a:schemeClr>
              </a:solidFill>
              <a:latin typeface="Sylfaen" panose="010A0502050306030303" pitchFamily="18" charset="0"/>
              <a:ea typeface="Malgun Gothic Semilight" panose="020B0502040204020203" pitchFamily="34" charset="-128"/>
              <a:cs typeface="Arabic Typesetting" panose="03020402040406030203" pitchFamily="66" charset="-78"/>
            </a:endParaRPr>
          </a:p>
          <a:p>
            <a:pPr>
              <a:buFont typeface="Courier New" panose="02070309020205020404" pitchFamily="49" charset="0"/>
              <a:buChar char="o"/>
            </a:pPr>
            <a:r>
              <a:rPr lang="en-US" sz="1350" dirty="0">
                <a:ea typeface="Malgun Gothic Semilight" panose="020B0502040204020203" pitchFamily="34" charset="-128"/>
                <a:cs typeface="Arabic Typesetting" panose="03020402040406030203" pitchFamily="66" charset="-78"/>
              </a:rPr>
              <a:t>The events causing different waves of the JVP &amp; CAP tracings.</a:t>
            </a:r>
          </a:p>
          <a:p>
            <a:pPr>
              <a:buFont typeface="Courier New" panose="02070309020205020404" pitchFamily="49" charset="0"/>
              <a:buChar char="o"/>
            </a:pPr>
            <a:r>
              <a:rPr lang="en-US" sz="1350" dirty="0">
                <a:ea typeface="Malgun Gothic Semilight" panose="020B0502040204020203" pitchFamily="34" charset="-128"/>
                <a:cs typeface="Arabic Typesetting" panose="03020402040406030203" pitchFamily="66" charset="-78"/>
              </a:rPr>
              <a:t>Difference between JVP &amp; CAP.</a:t>
            </a:r>
          </a:p>
          <a:p>
            <a:pPr>
              <a:buFont typeface="Courier New" panose="02070309020205020404" pitchFamily="49" charset="0"/>
              <a:buChar char="o"/>
            </a:pPr>
            <a:r>
              <a:rPr lang="en-US" sz="1350" spc="-4" dirty="0">
                <a:cs typeface="Arial"/>
              </a:rPr>
              <a:t>Correlation between </a:t>
            </a:r>
            <a:r>
              <a:rPr lang="en-US" sz="1350" spc="-8" dirty="0">
                <a:cs typeface="Arial"/>
              </a:rPr>
              <a:t>JVP, CAP, </a:t>
            </a:r>
            <a:r>
              <a:rPr lang="en-US" sz="1350" spc="-4" dirty="0">
                <a:cs typeface="Arial"/>
              </a:rPr>
              <a:t>ECG </a:t>
            </a:r>
            <a:r>
              <a:rPr lang="en-US" sz="1350" spc="-8" dirty="0">
                <a:cs typeface="Arial"/>
              </a:rPr>
              <a:t>and  </a:t>
            </a:r>
            <a:r>
              <a:rPr lang="en-US" sz="1350" dirty="0">
                <a:cs typeface="Arial"/>
              </a:rPr>
              <a:t>Phonocardiogram.</a:t>
            </a:r>
          </a:p>
          <a:p>
            <a:endParaRPr lang="en-US" sz="1350" b="1" dirty="0">
              <a:solidFill>
                <a:schemeClr val="accent1"/>
              </a:solidFill>
            </a:endParaRPr>
          </a:p>
        </p:txBody>
      </p:sp>
      <p:grpSp>
        <p:nvGrpSpPr>
          <p:cNvPr id="11" name="Group 10"/>
          <p:cNvGrpSpPr/>
          <p:nvPr/>
        </p:nvGrpSpPr>
        <p:grpSpPr>
          <a:xfrm>
            <a:off x="7686201" y="2219054"/>
            <a:ext cx="972361" cy="881124"/>
            <a:chOff x="8957081" y="3180340"/>
            <a:chExt cx="1673835" cy="1531649"/>
          </a:xfrm>
        </p:grpSpPr>
        <p:pic>
          <p:nvPicPr>
            <p:cNvPr id="12" name="Picture 11"/>
            <p:cNvPicPr>
              <a:picLocks noChangeAspect="1"/>
            </p:cNvPicPr>
            <p:nvPr/>
          </p:nvPicPr>
          <p:blipFill rotWithShape="1">
            <a:blip r:embed="rId5" cstate="print">
              <a:extLst>
                <a:ext uri="{28A0092B-C50C-407E-A947-70E740481C1C}">
                  <a14:useLocalDpi xmlns:a14="http://schemas.microsoft.com/office/drawing/2010/main" val="0"/>
                </a:ext>
              </a:extLst>
            </a:blip>
            <a:srcRect r="4229" b="13595"/>
            <a:stretch/>
          </p:blipFill>
          <p:spPr>
            <a:xfrm>
              <a:off x="8957081" y="3180340"/>
              <a:ext cx="1621225" cy="1504216"/>
            </a:xfrm>
            <a:prstGeom prst="rect">
              <a:avLst/>
            </a:prstGeom>
          </p:spPr>
        </p:pic>
        <p:sp>
          <p:nvSpPr>
            <p:cNvPr id="13" name="Rectangle 12"/>
            <p:cNvSpPr/>
            <p:nvPr/>
          </p:nvSpPr>
          <p:spPr>
            <a:xfrm>
              <a:off x="9117961" y="4666270"/>
              <a:ext cx="1512955" cy="457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Tree>
    <p:extLst>
      <p:ext uri="{BB962C8B-B14F-4D97-AF65-F5344CB8AC3E}">
        <p14:creationId xmlns:p14="http://schemas.microsoft.com/office/powerpoint/2010/main" val="9011534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b="1" dirty="0">
                <a:solidFill>
                  <a:schemeClr val="bg2">
                    <a:lumMod val="25000"/>
                  </a:schemeClr>
                </a:solidFill>
              </a:rPr>
              <a:t>Distinguishing features</a:t>
            </a:r>
            <a:br>
              <a:rPr lang="en-US" b="1" dirty="0">
                <a:solidFill>
                  <a:schemeClr val="bg2">
                    <a:lumMod val="25000"/>
                  </a:schemeClr>
                </a:solidFill>
              </a:rPr>
            </a:br>
            <a:r>
              <a:rPr lang="en-US" b="1" dirty="0">
                <a:solidFill>
                  <a:schemeClr val="bg2">
                    <a:lumMod val="25000"/>
                  </a:schemeClr>
                </a:solidFill>
              </a:rPr>
              <a:t>between venous and arterial pulses</a:t>
            </a:r>
            <a:endParaRPr lang="en-US" dirty="0"/>
          </a:p>
        </p:txBody>
      </p:sp>
      <p:graphicFrame>
        <p:nvGraphicFramePr>
          <p:cNvPr id="5" name="Content Placeholder 4"/>
          <p:cNvGraphicFramePr>
            <a:graphicFrameLocks noGrp="1"/>
          </p:cNvGraphicFramePr>
          <p:nvPr>
            <p:ph sz="quarter" idx="1"/>
            <p:extLst/>
          </p:nvPr>
        </p:nvGraphicFramePr>
        <p:xfrm>
          <a:off x="623904" y="2402619"/>
          <a:ext cx="7896220" cy="2903974"/>
        </p:xfrm>
        <a:graphic>
          <a:graphicData uri="http://schemas.openxmlformats.org/drawingml/2006/table">
            <a:tbl>
              <a:tblPr firstRow="1" bandRow="1">
                <a:tableStyleId>{21E4AEA4-8DFA-4A89-87EB-49C32662AFE0}</a:tableStyleId>
              </a:tblPr>
              <a:tblGrid>
                <a:gridCol w="3948110">
                  <a:extLst>
                    <a:ext uri="{9D8B030D-6E8A-4147-A177-3AD203B41FA5}">
                      <a16:colId xmlns:a16="http://schemas.microsoft.com/office/drawing/2014/main" val="20000"/>
                    </a:ext>
                  </a:extLst>
                </a:gridCol>
                <a:gridCol w="3948110">
                  <a:extLst>
                    <a:ext uri="{9D8B030D-6E8A-4147-A177-3AD203B41FA5}">
                      <a16:colId xmlns:a16="http://schemas.microsoft.com/office/drawing/2014/main" val="20001"/>
                    </a:ext>
                  </a:extLst>
                </a:gridCol>
              </a:tblGrid>
              <a:tr h="342989">
                <a:tc>
                  <a:txBody>
                    <a:bodyPr/>
                    <a:lstStyle/>
                    <a:p>
                      <a:pPr algn="ctr"/>
                      <a:r>
                        <a:rPr lang="en-US" sz="1800" dirty="0">
                          <a:solidFill>
                            <a:srgbClr val="C00000"/>
                          </a:solidFill>
                        </a:rPr>
                        <a:t>Carotid </a:t>
                      </a:r>
                      <a:r>
                        <a:rPr lang="en-US" sz="1800" u="sng" dirty="0">
                          <a:solidFill>
                            <a:srgbClr val="C00000"/>
                          </a:solidFill>
                        </a:rPr>
                        <a:t>artery</a:t>
                      </a:r>
                      <a:r>
                        <a:rPr lang="en-US" sz="1800" dirty="0">
                          <a:solidFill>
                            <a:srgbClr val="C00000"/>
                          </a:solidFill>
                        </a:rPr>
                        <a:t> pulse </a:t>
                      </a:r>
                    </a:p>
                  </a:txBody>
                  <a:tcPr marL="68598" marR="68598" marT="34299" marB="34299"/>
                </a:tc>
                <a:tc>
                  <a:txBody>
                    <a:bodyPr/>
                    <a:lstStyle/>
                    <a:p>
                      <a:pPr algn="ctr"/>
                      <a:r>
                        <a:rPr lang="en-US" sz="1800" dirty="0">
                          <a:solidFill>
                            <a:srgbClr val="C00000"/>
                          </a:solidFill>
                        </a:rPr>
                        <a:t>Jugular </a:t>
                      </a:r>
                      <a:r>
                        <a:rPr lang="en-US" sz="1800" u="sng" dirty="0">
                          <a:solidFill>
                            <a:srgbClr val="C00000"/>
                          </a:solidFill>
                        </a:rPr>
                        <a:t>Vein</a:t>
                      </a:r>
                      <a:r>
                        <a:rPr lang="en-US" sz="1800" dirty="0">
                          <a:solidFill>
                            <a:srgbClr val="C00000"/>
                          </a:solidFill>
                        </a:rPr>
                        <a:t> Pulse</a:t>
                      </a:r>
                    </a:p>
                  </a:txBody>
                  <a:tcPr marL="68598" marR="68598" marT="34299" marB="34299"/>
                </a:tc>
                <a:extLst>
                  <a:ext uri="{0D108BD9-81ED-4DB2-BD59-A6C34878D82A}">
                    <a16:rowId xmlns:a16="http://schemas.microsoft.com/office/drawing/2014/main" val="10000"/>
                  </a:ext>
                </a:extLst>
              </a:tr>
              <a:tr h="525917">
                <a:tc>
                  <a:txBody>
                    <a:bodyPr/>
                    <a:lstStyle/>
                    <a:p>
                      <a:r>
                        <a:rPr lang="en-US" sz="1500" b="1" dirty="0"/>
                        <a:t>Tells about: </a:t>
                      </a:r>
                      <a:r>
                        <a:rPr lang="en-US" sz="1500" dirty="0"/>
                        <a:t>the </a:t>
                      </a:r>
                      <a:r>
                        <a:rPr lang="en-US" sz="1500" u="sng" dirty="0"/>
                        <a:t>aorta and left ventricular function</a:t>
                      </a:r>
                      <a:r>
                        <a:rPr lang="en-US" sz="1500" dirty="0"/>
                        <a:t>.</a:t>
                      </a:r>
                    </a:p>
                  </a:txBody>
                  <a:tcPr marL="68598" marR="68598" marT="34299" marB="34299"/>
                </a:tc>
                <a:tc>
                  <a:txBody>
                    <a:bodyPr/>
                    <a:lstStyle/>
                    <a:p>
                      <a:r>
                        <a:rPr lang="en-US" sz="1500" b="1" dirty="0"/>
                        <a:t>Tells about: </a:t>
                      </a:r>
                      <a:r>
                        <a:rPr lang="en-US" sz="1500" dirty="0"/>
                        <a:t>hemodynamic changes </a:t>
                      </a:r>
                      <a:r>
                        <a:rPr lang="en-US" sz="1500" u="sng" dirty="0"/>
                        <a:t>in the right side of the heart</a:t>
                      </a:r>
                      <a:endParaRPr lang="en-US" sz="1500" dirty="0"/>
                    </a:p>
                  </a:txBody>
                  <a:tcPr marL="68598" marR="68598" marT="34299" marB="34299"/>
                </a:tc>
                <a:extLst>
                  <a:ext uri="{0D108BD9-81ED-4DB2-BD59-A6C34878D82A}">
                    <a16:rowId xmlns:a16="http://schemas.microsoft.com/office/drawing/2014/main" val="10001"/>
                  </a:ext>
                </a:extLst>
              </a:tr>
              <a:tr h="297257">
                <a:tc>
                  <a:txBody>
                    <a:bodyPr/>
                    <a:lstStyle/>
                    <a:p>
                      <a:r>
                        <a:rPr lang="en-US" sz="1500" dirty="0"/>
                        <a:t>Palpable (</a:t>
                      </a:r>
                      <a:r>
                        <a:rPr lang="en-US" sz="1500" u="sng" dirty="0"/>
                        <a:t>the expansion of the arterial wall )</a:t>
                      </a:r>
                      <a:endParaRPr lang="en-US" sz="1500" dirty="0"/>
                    </a:p>
                  </a:txBody>
                  <a:tcPr marL="68598" marR="68598" marT="34299" marB="34299"/>
                </a:tc>
                <a:tc>
                  <a:txBody>
                    <a:bodyPr/>
                    <a:lstStyle/>
                    <a:p>
                      <a:r>
                        <a:rPr lang="en-US" sz="1500" dirty="0"/>
                        <a:t>Visible but</a:t>
                      </a:r>
                      <a:r>
                        <a:rPr lang="en-US" sz="1500" baseline="0" dirty="0"/>
                        <a:t> </a:t>
                      </a:r>
                      <a:r>
                        <a:rPr lang="en-US" sz="1500" baseline="0" dirty="0">
                          <a:solidFill>
                            <a:srgbClr val="FF0000"/>
                          </a:solidFill>
                        </a:rPr>
                        <a:t>not palpable</a:t>
                      </a:r>
                      <a:endParaRPr lang="en-US" sz="1500" dirty="0">
                        <a:solidFill>
                          <a:srgbClr val="FF0000"/>
                        </a:solidFill>
                      </a:endParaRPr>
                    </a:p>
                  </a:txBody>
                  <a:tcPr marL="68598" marR="68598" marT="34299" marB="34299"/>
                </a:tc>
                <a:extLst>
                  <a:ext uri="{0D108BD9-81ED-4DB2-BD59-A6C34878D82A}">
                    <a16:rowId xmlns:a16="http://schemas.microsoft.com/office/drawing/2014/main" val="10002"/>
                  </a:ext>
                </a:extLst>
              </a:tr>
              <a:tr h="29725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dirty="0"/>
                        <a:t>Not</a:t>
                      </a:r>
                      <a:r>
                        <a:rPr lang="en-US" sz="1500" baseline="0" dirty="0"/>
                        <a:t> o</a:t>
                      </a:r>
                      <a:r>
                        <a:rPr lang="en-US" sz="1500" dirty="0"/>
                        <a:t>bliterated by pressure</a:t>
                      </a:r>
                    </a:p>
                  </a:txBody>
                  <a:tcPr marL="68598" marR="68598" marT="34299" marB="34299"/>
                </a:tc>
                <a:tc>
                  <a:txBody>
                    <a:bodyPr/>
                    <a:lstStyle/>
                    <a:p>
                      <a:r>
                        <a:rPr lang="en-US" sz="1500" dirty="0"/>
                        <a:t>Obliterated by pressure</a:t>
                      </a:r>
                    </a:p>
                  </a:txBody>
                  <a:tcPr marL="68598" marR="68598" marT="34299" marB="34299"/>
                </a:tc>
                <a:extLst>
                  <a:ext uri="{0D108BD9-81ED-4DB2-BD59-A6C34878D82A}">
                    <a16:rowId xmlns:a16="http://schemas.microsoft.com/office/drawing/2014/main" val="10003"/>
                  </a:ext>
                </a:extLst>
              </a:tr>
              <a:tr h="846040">
                <a:tc>
                  <a:txBody>
                    <a:bodyPr/>
                    <a:lstStyle/>
                    <a:p>
                      <a:r>
                        <a:rPr lang="en-US" sz="1500" dirty="0"/>
                        <a:t>1</a:t>
                      </a:r>
                      <a:r>
                        <a:rPr lang="en-US" sz="1500" baseline="0" dirty="0"/>
                        <a:t> pulsation / systole </a:t>
                      </a:r>
                    </a:p>
                    <a:p>
                      <a:r>
                        <a:rPr lang="en-US" sz="1500" baseline="0" dirty="0">
                          <a:solidFill>
                            <a:schemeClr val="tx1">
                              <a:lumMod val="50000"/>
                              <a:lumOff val="50000"/>
                            </a:schemeClr>
                          </a:solidFill>
                        </a:rPr>
                        <a:t>(One beat )</a:t>
                      </a:r>
                      <a:endParaRPr lang="en-US" sz="1500" dirty="0">
                        <a:solidFill>
                          <a:schemeClr val="tx1">
                            <a:lumMod val="50000"/>
                            <a:lumOff val="50000"/>
                          </a:schemeClr>
                        </a:solidFill>
                      </a:endParaRPr>
                    </a:p>
                  </a:txBody>
                  <a:tcPr marL="68598" marR="68598" marT="34299" marB="34299"/>
                </a:tc>
                <a:tc>
                  <a:txBody>
                    <a:bodyPr/>
                    <a:lstStyle/>
                    <a:p>
                      <a:r>
                        <a:rPr lang="en-US" sz="1500" dirty="0"/>
                        <a:t>2 pulsation</a:t>
                      </a:r>
                      <a:r>
                        <a:rPr lang="en-US" sz="1500" baseline="0" dirty="0"/>
                        <a:t> / systole </a:t>
                      </a:r>
                    </a:p>
                    <a:p>
                      <a:r>
                        <a:rPr lang="en-US" sz="1200" b="1" baseline="0" dirty="0">
                          <a:solidFill>
                            <a:schemeClr val="accent2">
                              <a:lumMod val="75000"/>
                            </a:schemeClr>
                          </a:solidFill>
                        </a:rPr>
                        <a:t>1</a:t>
                      </a:r>
                      <a:r>
                        <a:rPr lang="en-US" sz="1200" b="1" baseline="30000" dirty="0">
                          <a:solidFill>
                            <a:schemeClr val="accent2">
                              <a:lumMod val="75000"/>
                            </a:schemeClr>
                          </a:solidFill>
                        </a:rPr>
                        <a:t>st</a:t>
                      </a:r>
                      <a:r>
                        <a:rPr lang="en-US" sz="1200" b="1" baseline="0" dirty="0">
                          <a:solidFill>
                            <a:schemeClr val="accent2">
                              <a:lumMod val="75000"/>
                            </a:schemeClr>
                          </a:solidFill>
                        </a:rPr>
                        <a:t> pulse :</a:t>
                      </a:r>
                      <a:r>
                        <a:rPr lang="en-US" sz="1200" baseline="0" dirty="0"/>
                        <a:t> atrial contraction (termed a)</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baseline="0" dirty="0">
                          <a:solidFill>
                            <a:schemeClr val="accent2">
                              <a:lumMod val="75000"/>
                            </a:schemeClr>
                          </a:solidFill>
                        </a:rPr>
                        <a:t>2</a:t>
                      </a:r>
                      <a:r>
                        <a:rPr lang="en-US" sz="1200" b="1" baseline="30000" dirty="0">
                          <a:solidFill>
                            <a:schemeClr val="accent2">
                              <a:lumMod val="75000"/>
                            </a:schemeClr>
                          </a:solidFill>
                        </a:rPr>
                        <a:t>nd</a:t>
                      </a:r>
                      <a:r>
                        <a:rPr lang="en-US" sz="1200" b="1" baseline="0" dirty="0">
                          <a:solidFill>
                            <a:schemeClr val="accent2">
                              <a:lumMod val="75000"/>
                            </a:schemeClr>
                          </a:solidFill>
                        </a:rPr>
                        <a:t> pulse : </a:t>
                      </a:r>
                      <a:r>
                        <a:rPr lang="en-US" sz="1200" baseline="0" dirty="0"/>
                        <a:t>venous filling of right atrium against closed tricuspid (termed v) </a:t>
                      </a:r>
                    </a:p>
                  </a:txBody>
                  <a:tcPr marL="68598" marR="68598" marT="34299" marB="34299"/>
                </a:tc>
                <a:extLst>
                  <a:ext uri="{0D108BD9-81ED-4DB2-BD59-A6C34878D82A}">
                    <a16:rowId xmlns:a16="http://schemas.microsoft.com/office/drawing/2014/main" val="10004"/>
                  </a:ext>
                </a:extLst>
              </a:tr>
              <a:tr h="297257">
                <a:tc>
                  <a:txBody>
                    <a:bodyPr/>
                    <a:lstStyle/>
                    <a:p>
                      <a:r>
                        <a:rPr lang="en-US" sz="1500" dirty="0"/>
                        <a:t>No effect of respiration</a:t>
                      </a:r>
                    </a:p>
                  </a:txBody>
                  <a:tcPr marL="68598" marR="68598" marT="34299" marB="34299"/>
                </a:tc>
                <a:tc>
                  <a:txBody>
                    <a:bodyPr/>
                    <a:lstStyle/>
                    <a:p>
                      <a:r>
                        <a:rPr lang="en-US" sz="1500" dirty="0">
                          <a:solidFill>
                            <a:srgbClr val="C00000"/>
                          </a:solidFill>
                        </a:rPr>
                        <a:t>Decrease</a:t>
                      </a:r>
                      <a:r>
                        <a:rPr lang="en-US" sz="1500" dirty="0"/>
                        <a:t> with deep inspiration</a:t>
                      </a:r>
                    </a:p>
                  </a:txBody>
                  <a:tcPr marL="68598" marR="68598" marT="34299" marB="34299"/>
                </a:tc>
                <a:extLst>
                  <a:ext uri="{0D108BD9-81ED-4DB2-BD59-A6C34878D82A}">
                    <a16:rowId xmlns:a16="http://schemas.microsoft.com/office/drawing/2014/main" val="10005"/>
                  </a:ext>
                </a:extLst>
              </a:tr>
              <a:tr h="297257">
                <a:tc>
                  <a:txBody>
                    <a:bodyPr/>
                    <a:lstStyle/>
                    <a:p>
                      <a:r>
                        <a:rPr lang="en-US" sz="1500" dirty="0"/>
                        <a:t>No effect of abdominal pressure </a:t>
                      </a:r>
                    </a:p>
                  </a:txBody>
                  <a:tcPr marL="68598" marR="68598" marT="34299" marB="34299"/>
                </a:tc>
                <a:tc>
                  <a:txBody>
                    <a:bodyPr/>
                    <a:lstStyle/>
                    <a:p>
                      <a:r>
                        <a:rPr lang="en-US" sz="1500" dirty="0"/>
                        <a:t>Enhanced by H-J-reflex (</a:t>
                      </a:r>
                      <a:r>
                        <a:rPr kumimoji="0" lang="en-US" sz="1500" kern="1200" dirty="0" err="1"/>
                        <a:t>hepatojugular</a:t>
                      </a:r>
                      <a:r>
                        <a:rPr kumimoji="0" lang="en-US" sz="1500" kern="1200" dirty="0"/>
                        <a:t> reflux</a:t>
                      </a:r>
                      <a:r>
                        <a:rPr lang="en-US" sz="1500" baseline="0" dirty="0"/>
                        <a:t>)</a:t>
                      </a:r>
                      <a:endParaRPr lang="en-US" sz="1500" dirty="0"/>
                    </a:p>
                  </a:txBody>
                  <a:tcPr marL="68598" marR="68598" marT="34299" marB="34299"/>
                </a:tc>
                <a:extLst>
                  <a:ext uri="{0D108BD9-81ED-4DB2-BD59-A6C34878D82A}">
                    <a16:rowId xmlns:a16="http://schemas.microsoft.com/office/drawing/2014/main" val="10006"/>
                  </a:ext>
                </a:extLst>
              </a:tr>
            </a:tbl>
          </a:graphicData>
        </a:graphic>
      </p:graphicFrame>
      <p:sp>
        <p:nvSpPr>
          <p:cNvPr id="7" name="Rectangle 6"/>
          <p:cNvSpPr/>
          <p:nvPr/>
        </p:nvSpPr>
        <p:spPr>
          <a:xfrm>
            <a:off x="351265" y="2006453"/>
            <a:ext cx="8441499" cy="300082"/>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buFont typeface="Wingdings" panose="05000000000000000000" pitchFamily="2" charset="2"/>
              <a:buChar char="ü"/>
            </a:pPr>
            <a:r>
              <a:rPr lang="en-US" sz="1350" dirty="0"/>
              <a:t>Evaluation of pulse waveform helps in the diagnosis of certain cardiac diseases &amp; assessing their severity.</a:t>
            </a:r>
          </a:p>
        </p:txBody>
      </p:sp>
      <p:sp>
        <p:nvSpPr>
          <p:cNvPr id="6" name="Oval 5"/>
          <p:cNvSpPr/>
          <p:nvPr/>
        </p:nvSpPr>
        <p:spPr>
          <a:xfrm>
            <a:off x="324506" y="998097"/>
            <a:ext cx="523918" cy="40463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صورة 4"/>
          <p:cNvPicPr>
            <a:picLocks noChangeAspect="1"/>
          </p:cNvPicPr>
          <p:nvPr/>
        </p:nvPicPr>
        <p:blipFill rotWithShape="1">
          <a:blip r:embed="rId2"/>
          <a:srcRect l="52954" t="31743" r="36589" b="48975"/>
          <a:stretch/>
        </p:blipFill>
        <p:spPr>
          <a:xfrm>
            <a:off x="8149403" y="3969201"/>
            <a:ext cx="643361" cy="64824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264257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pPr algn="ctr"/>
            <a:r>
              <a:rPr lang="en-US" b="1" i="1" dirty="0">
                <a:solidFill>
                  <a:schemeClr val="bg2">
                    <a:lumMod val="25000"/>
                  </a:schemeClr>
                </a:solidFill>
              </a:rPr>
              <a:t>Carotid arterial pulse (CAP) </a:t>
            </a:r>
            <a:endParaRPr lang="ar-SA" b="1" i="1" dirty="0">
              <a:solidFill>
                <a:schemeClr val="bg2">
                  <a:lumMod val="25000"/>
                </a:schemeClr>
              </a:solidFill>
            </a:endParaRPr>
          </a:p>
        </p:txBody>
      </p:sp>
      <p:sp>
        <p:nvSpPr>
          <p:cNvPr id="7" name="عنصر نائب للمحتوى 6"/>
          <p:cNvSpPr>
            <a:spLocks noGrp="1"/>
          </p:cNvSpPr>
          <p:nvPr>
            <p:ph sz="quarter" idx="1"/>
          </p:nvPr>
        </p:nvSpPr>
        <p:spPr>
          <a:xfrm>
            <a:off x="339679" y="2510659"/>
            <a:ext cx="4114786" cy="2908055"/>
          </a:xfrm>
          <a:ln w="38100"/>
        </p:spPr>
        <p:style>
          <a:lnRef idx="2">
            <a:schemeClr val="accent2"/>
          </a:lnRef>
          <a:fillRef idx="1">
            <a:schemeClr val="lt1"/>
          </a:fillRef>
          <a:effectRef idx="0">
            <a:schemeClr val="accent2"/>
          </a:effectRef>
          <a:fontRef idx="minor">
            <a:schemeClr val="dk1"/>
          </a:fontRef>
        </p:style>
        <p:txBody>
          <a:bodyPr>
            <a:noAutofit/>
          </a:bodyPr>
          <a:lstStyle/>
          <a:p>
            <a:endParaRPr lang="en-US" sz="1500" dirty="0"/>
          </a:p>
          <a:p>
            <a:r>
              <a:rPr lang="en-US" sz="1500" dirty="0"/>
              <a:t>When blood is forced into the aorta during ventricular systole, </a:t>
            </a:r>
            <a:r>
              <a:rPr lang="en-US" sz="1500" b="1" dirty="0">
                <a:solidFill>
                  <a:schemeClr val="accent2">
                    <a:lumMod val="75000"/>
                  </a:schemeClr>
                </a:solidFill>
              </a:rPr>
              <a:t>two things happen: </a:t>
            </a:r>
          </a:p>
          <a:p>
            <a:endParaRPr lang="en-US" sz="1500" b="1" dirty="0">
              <a:solidFill>
                <a:schemeClr val="accent2">
                  <a:lumMod val="75000"/>
                </a:schemeClr>
              </a:solidFill>
            </a:endParaRPr>
          </a:p>
          <a:p>
            <a:pPr marL="614503" lvl="1" indent="-385865">
              <a:buFont typeface="+mj-lt"/>
              <a:buAutoNum type="arabicPeriod"/>
            </a:pPr>
            <a:r>
              <a:rPr lang="en-US" sz="1500" dirty="0"/>
              <a:t>Blood is moved forwards. </a:t>
            </a:r>
          </a:p>
          <a:p>
            <a:pPr marL="614503" lvl="1" indent="-385865">
              <a:buFont typeface="+mj-lt"/>
              <a:buAutoNum type="arabicPeriod"/>
            </a:pPr>
            <a:r>
              <a:rPr lang="en-US" sz="1500" dirty="0"/>
              <a:t>A pressure wave is set up which travels along the wall of arteries </a:t>
            </a:r>
            <a:r>
              <a:rPr lang="en-US" sz="1500" dirty="0">
                <a:solidFill>
                  <a:srgbClr val="C00000"/>
                </a:solidFill>
              </a:rPr>
              <a:t>(faster than the flow of blood)</a:t>
            </a:r>
            <a:r>
              <a:rPr lang="en-US" sz="1500" dirty="0">
                <a:solidFill>
                  <a:srgbClr val="FF0000"/>
                </a:solidFill>
              </a:rPr>
              <a:t>, </a:t>
            </a:r>
            <a:r>
              <a:rPr lang="en-US" sz="1500" dirty="0"/>
              <a:t>expanding the arterial walls as it travels</a:t>
            </a:r>
            <a:r>
              <a:rPr lang="en-US" sz="1500" u="sng" dirty="0"/>
              <a:t>. (The expansion of the arterial wall is palpable as the pulse)</a:t>
            </a:r>
            <a:endParaRPr lang="ar-SA" sz="1500" u="sng" dirty="0"/>
          </a:p>
        </p:txBody>
      </p:sp>
      <p:sp>
        <p:nvSpPr>
          <p:cNvPr id="5" name="عنصر نائب للمحتوى 3"/>
          <p:cNvSpPr txBox="1">
            <a:spLocks/>
          </p:cNvSpPr>
          <p:nvPr/>
        </p:nvSpPr>
        <p:spPr>
          <a:xfrm>
            <a:off x="4549251" y="1837401"/>
            <a:ext cx="4168805" cy="3635333"/>
          </a:xfrm>
          <a:prstGeom prst="rect">
            <a:avLst/>
          </a:prstGeom>
          <a:ln w="38100" cap="flat" cmpd="sng" algn="ctr">
            <a:solidFill>
              <a:schemeClr val="accent4">
                <a:lumMod val="75000"/>
              </a:schemeClr>
            </a:solidFill>
            <a:prstDash val="solid"/>
          </a:ln>
        </p:spPr>
        <p:style>
          <a:lnRef idx="2">
            <a:schemeClr val="accent2"/>
          </a:lnRef>
          <a:fillRef idx="1">
            <a:schemeClr val="lt1"/>
          </a:fillRef>
          <a:effectRef idx="0">
            <a:schemeClr val="accent2"/>
          </a:effectRef>
          <a:fontRef idx="minor">
            <a:schemeClr val="dk1"/>
          </a:fontRef>
        </p:style>
        <p:txBody>
          <a:bodyPr vert="horz" lIns="76212" tIns="38106" rIns="76212" bIns="38106">
            <a:normAutofit/>
          </a:bodyPr>
          <a:lstStyle>
            <a:lvl1pPr marL="304770" indent="-304770" algn="l" rtl="0" eaLnBrk="1" latinLnBrk="0" hangingPunct="1">
              <a:spcBef>
                <a:spcPts val="667"/>
              </a:spcBef>
              <a:buClr>
                <a:schemeClr val="accent1"/>
              </a:buClr>
              <a:buSzPct val="76000"/>
              <a:buFont typeface="Wingdings 3"/>
              <a:buChar char=""/>
              <a:defRPr kumimoji="0" sz="2900" kern="1200">
                <a:solidFill>
                  <a:schemeClr val="dk1"/>
                </a:solidFill>
                <a:latin typeface="+mn-lt"/>
                <a:ea typeface="+mn-ea"/>
                <a:cs typeface="+mn-cs"/>
              </a:defRPr>
            </a:lvl1pPr>
            <a:lvl2pPr marL="609539" indent="-304770" algn="l" rtl="0" eaLnBrk="1" latinLnBrk="0" hangingPunct="1">
              <a:spcBef>
                <a:spcPts val="556"/>
              </a:spcBef>
              <a:buClr>
                <a:schemeClr val="accent2"/>
              </a:buClr>
              <a:buSzPct val="76000"/>
              <a:buFont typeface="Wingdings 3"/>
              <a:buChar char=""/>
              <a:defRPr kumimoji="0" sz="2600" kern="1200">
                <a:solidFill>
                  <a:schemeClr val="dk1"/>
                </a:solidFill>
                <a:latin typeface="+mn-lt"/>
                <a:ea typeface="+mn-ea"/>
                <a:cs typeface="+mn-cs"/>
              </a:defRPr>
            </a:lvl2pPr>
            <a:lvl3pPr marL="914309" indent="-253975" algn="l" rtl="0" eaLnBrk="1" latinLnBrk="0" hangingPunct="1">
              <a:spcBef>
                <a:spcPts val="556"/>
              </a:spcBef>
              <a:buClr>
                <a:schemeClr val="bg1">
                  <a:shade val="50000"/>
                </a:schemeClr>
              </a:buClr>
              <a:buSzPct val="76000"/>
              <a:buFont typeface="Wingdings 3"/>
              <a:buChar char=""/>
              <a:defRPr kumimoji="0" sz="2200" kern="1200">
                <a:solidFill>
                  <a:schemeClr val="dk1"/>
                </a:solidFill>
                <a:latin typeface="+mn-lt"/>
                <a:ea typeface="+mn-ea"/>
                <a:cs typeface="+mn-cs"/>
              </a:defRPr>
            </a:lvl3pPr>
            <a:lvl4pPr marL="1219078" indent="-253975" algn="l" rtl="0" eaLnBrk="1" latinLnBrk="0" hangingPunct="1">
              <a:spcBef>
                <a:spcPts val="444"/>
              </a:spcBef>
              <a:buClr>
                <a:schemeClr val="accent2">
                  <a:shade val="75000"/>
                </a:schemeClr>
              </a:buClr>
              <a:buSzPct val="70000"/>
              <a:buFont typeface="Wingdings"/>
              <a:buChar char=""/>
              <a:defRPr kumimoji="0" sz="2000" kern="1200">
                <a:solidFill>
                  <a:schemeClr val="dk1"/>
                </a:solidFill>
                <a:latin typeface="+mn-lt"/>
                <a:ea typeface="+mn-ea"/>
                <a:cs typeface="+mn-cs"/>
              </a:defRPr>
            </a:lvl4pPr>
            <a:lvl5pPr marL="1523848" indent="-253975" algn="l" rtl="0" eaLnBrk="1" latinLnBrk="0" hangingPunct="1">
              <a:spcBef>
                <a:spcPts val="333"/>
              </a:spcBef>
              <a:buClr>
                <a:schemeClr val="accent2"/>
              </a:buClr>
              <a:buSzPct val="70000"/>
              <a:buFont typeface="Wingdings"/>
              <a:buChar char=""/>
              <a:defRPr kumimoji="0" sz="1800" kern="1200">
                <a:solidFill>
                  <a:schemeClr val="dk1"/>
                </a:solidFill>
                <a:latin typeface="+mn-lt"/>
                <a:ea typeface="+mn-ea"/>
                <a:cs typeface="+mn-cs"/>
              </a:defRPr>
            </a:lvl5pPr>
            <a:lvl6pPr marL="1828617" indent="-203180" algn="l" rtl="0" eaLnBrk="1" latinLnBrk="0" hangingPunct="1">
              <a:spcBef>
                <a:spcPts val="333"/>
              </a:spcBef>
              <a:buClr>
                <a:srgbClr val="9FB8CD">
                  <a:shade val="75000"/>
                </a:srgbClr>
              </a:buClr>
              <a:buSzPct val="75000"/>
              <a:buFont typeface="Wingdings 3"/>
              <a:buChar char=""/>
              <a:defRPr kumimoji="0" lang="en-US" sz="1800" kern="1200" smtClean="0">
                <a:solidFill>
                  <a:schemeClr val="dk1"/>
                </a:solidFill>
                <a:latin typeface="+mn-lt"/>
                <a:ea typeface="+mn-ea"/>
                <a:cs typeface="+mn-cs"/>
              </a:defRPr>
            </a:lvl6pPr>
            <a:lvl7pPr marL="2031797" indent="-203180" algn="l" rtl="0" eaLnBrk="1" latinLnBrk="0" hangingPunct="1">
              <a:spcBef>
                <a:spcPts val="333"/>
              </a:spcBef>
              <a:buClr>
                <a:srgbClr val="727CA3">
                  <a:shade val="75000"/>
                </a:srgbClr>
              </a:buClr>
              <a:buSzPct val="75000"/>
              <a:buFont typeface="Wingdings 3"/>
              <a:buChar char=""/>
              <a:defRPr kumimoji="0" lang="en-US" sz="1600" kern="1200" smtClean="0">
                <a:solidFill>
                  <a:schemeClr val="dk1"/>
                </a:solidFill>
                <a:latin typeface="+mn-lt"/>
                <a:ea typeface="+mn-ea"/>
                <a:cs typeface="+mn-cs"/>
              </a:defRPr>
            </a:lvl7pPr>
            <a:lvl8pPr marL="2234976" indent="-203180" algn="l" rtl="0" eaLnBrk="1" latinLnBrk="0" hangingPunct="1">
              <a:spcBef>
                <a:spcPts val="333"/>
              </a:spcBef>
              <a:buClr>
                <a:prstClr val="white">
                  <a:shade val="50000"/>
                </a:prstClr>
              </a:buClr>
              <a:buSzPct val="75000"/>
              <a:buFont typeface="Wingdings 3"/>
              <a:buChar char=""/>
              <a:defRPr kumimoji="0" lang="en-US" sz="1600" kern="1200" smtClean="0">
                <a:solidFill>
                  <a:schemeClr val="dk1"/>
                </a:solidFill>
                <a:latin typeface="+mn-lt"/>
                <a:ea typeface="+mn-ea"/>
                <a:cs typeface="+mn-cs"/>
              </a:defRPr>
            </a:lvl8pPr>
            <a:lvl9pPr marL="2438156" indent="-203180" algn="l" rtl="0" eaLnBrk="1" latinLnBrk="0" hangingPunct="1">
              <a:spcBef>
                <a:spcPts val="333"/>
              </a:spcBef>
              <a:buClr>
                <a:srgbClr val="9FB8CD"/>
              </a:buClr>
              <a:buSzPct val="75000"/>
              <a:buFont typeface="Wingdings 3"/>
              <a:buChar char=""/>
              <a:defRPr kumimoji="0" lang="en-US" sz="1300" kern="1200" smtClean="0">
                <a:solidFill>
                  <a:schemeClr val="dk1"/>
                </a:solidFill>
                <a:latin typeface="+mn-lt"/>
                <a:ea typeface="+mn-ea"/>
                <a:cs typeface="+mn-cs"/>
              </a:defRPr>
            </a:lvl9pPr>
          </a:lstStyle>
          <a:p>
            <a:pPr marL="0" indent="0" defTabSz="685983">
              <a:buNone/>
            </a:pPr>
            <a:r>
              <a:rPr lang="en-US" sz="1500" b="1" dirty="0">
                <a:solidFill>
                  <a:schemeClr val="accent2">
                    <a:lumMod val="75000"/>
                  </a:schemeClr>
                </a:solidFill>
              </a:rPr>
              <a:t>How to examine ?</a:t>
            </a:r>
            <a:endParaRPr lang="en-US" sz="1500" dirty="0">
              <a:solidFill>
                <a:schemeClr val="accent2">
                  <a:lumMod val="75000"/>
                </a:schemeClr>
              </a:solidFill>
            </a:endParaRPr>
          </a:p>
          <a:p>
            <a:pPr marL="342991" indent="-342991" defTabSz="685983">
              <a:buFont typeface="+mj-lt"/>
              <a:buAutoNum type="arabicPeriod"/>
            </a:pPr>
            <a:r>
              <a:rPr lang="en-US" sz="1500" dirty="0"/>
              <a:t>Subject supine at 30° head slightly bend to the examined side.</a:t>
            </a:r>
          </a:p>
          <a:p>
            <a:pPr marL="342991" indent="-342991" defTabSz="685983">
              <a:buFont typeface="+mj-lt"/>
              <a:buAutoNum type="arabicPeriod"/>
            </a:pPr>
            <a:r>
              <a:rPr lang="en-US" sz="1500" dirty="0"/>
              <a:t>Feel CAP on right side of the neck medial of SCM </a:t>
            </a:r>
            <a:r>
              <a:rPr lang="en-US" sz="1500" dirty="0">
                <a:solidFill>
                  <a:schemeClr val="bg1">
                    <a:lumMod val="65000"/>
                  </a:schemeClr>
                </a:solidFill>
              </a:rPr>
              <a:t>(sternocleidomastoid muscle) </a:t>
            </a:r>
            <a:r>
              <a:rPr lang="en-US" sz="1500" dirty="0"/>
              <a:t>alongside the lateral border of thyroid cartilage.</a:t>
            </a:r>
          </a:p>
          <a:p>
            <a:pPr marL="342991" indent="-342991" defTabSz="685983">
              <a:buFont typeface="+mj-lt"/>
              <a:buAutoNum type="arabicPeriod"/>
            </a:pPr>
            <a:r>
              <a:rPr lang="en-US" sz="1500" dirty="0"/>
              <a:t>Apply transducer over CAP using soft rubber band &amp; connect it to recorder. </a:t>
            </a:r>
            <a:endParaRPr lang="ar-SA" sz="1500" dirty="0"/>
          </a:p>
        </p:txBody>
      </p:sp>
      <p:pic>
        <p:nvPicPr>
          <p:cNvPr id="6" name="صورة 6"/>
          <p:cNvPicPr>
            <a:picLocks noChangeAspect="1"/>
          </p:cNvPicPr>
          <p:nvPr/>
        </p:nvPicPr>
        <p:blipFill rotWithShape="1">
          <a:blip r:embed="rId2"/>
          <a:srcRect l="50806" t="30953" r="24382" b="39626"/>
          <a:stretch/>
        </p:blipFill>
        <p:spPr>
          <a:xfrm>
            <a:off x="4704203" y="4077241"/>
            <a:ext cx="1866540" cy="128207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صورة 8"/>
          <p:cNvPicPr>
            <a:picLocks noChangeAspect="1"/>
          </p:cNvPicPr>
          <p:nvPr/>
        </p:nvPicPr>
        <p:blipFill rotWithShape="1">
          <a:blip r:embed="rId3"/>
          <a:srcRect l="70005" t="33189" r="12191" b="43694"/>
          <a:stretch/>
        </p:blipFill>
        <p:spPr>
          <a:xfrm>
            <a:off x="6682212" y="4077241"/>
            <a:ext cx="1756249" cy="128207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TextBox 8"/>
          <p:cNvSpPr txBox="1"/>
          <p:nvPr/>
        </p:nvSpPr>
        <p:spPr>
          <a:xfrm>
            <a:off x="1708936" y="2626976"/>
            <a:ext cx="1350502" cy="230832"/>
          </a:xfrm>
          <a:prstGeom prst="rect">
            <a:avLst/>
          </a:prstGeom>
          <a:ln>
            <a:solidFill>
              <a:srgbClr val="FFFF00"/>
            </a:solidFill>
          </a:ln>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US" sz="900" b="1" dirty="0">
                <a:solidFill>
                  <a:srgbClr val="FF0000"/>
                </a:solidFill>
              </a:rPr>
              <a:t>Just Understand it </a:t>
            </a:r>
          </a:p>
        </p:txBody>
      </p:sp>
      <p:sp>
        <p:nvSpPr>
          <p:cNvPr id="10" name="Oval 9"/>
          <p:cNvSpPr/>
          <p:nvPr/>
        </p:nvSpPr>
        <p:spPr>
          <a:xfrm>
            <a:off x="4734061" y="2905589"/>
            <a:ext cx="192112" cy="12916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TextBox 10"/>
          <p:cNvSpPr txBox="1"/>
          <p:nvPr/>
        </p:nvSpPr>
        <p:spPr>
          <a:xfrm>
            <a:off x="1323111" y="5629010"/>
            <a:ext cx="6922254" cy="253916"/>
          </a:xfrm>
          <a:prstGeom prst="rect">
            <a:avLst/>
          </a:prstGeom>
          <a:noFill/>
        </p:spPr>
        <p:txBody>
          <a:bodyPr wrap="square" rtlCol="0">
            <a:spAutoFit/>
          </a:bodyPr>
          <a:lstStyle/>
          <a:p>
            <a:pPr marL="214370" indent="-214370" algn="r" rtl="1">
              <a:buFont typeface="Wingdings" panose="05000000000000000000" pitchFamily="2" charset="2"/>
              <a:buChar char="v"/>
            </a:pPr>
            <a:r>
              <a:rPr lang="ar-SA" sz="1050" dirty="0">
                <a:solidFill>
                  <a:srgbClr val="FF0000"/>
                </a:solidFill>
              </a:rPr>
              <a:t>في الإختبار </a:t>
            </a:r>
            <a:r>
              <a:rPr lang="ar-SA" sz="1050" dirty="0"/>
              <a:t>ممكن يعطيك</a:t>
            </a:r>
            <a:r>
              <a:rPr lang="en-US" sz="1050" dirty="0"/>
              <a:t> </a:t>
            </a:r>
            <a:r>
              <a:rPr lang="ar-SA" sz="1050" dirty="0"/>
              <a:t>صورة و يسألك ايش الشي اللي ممكن تستفيده منها</a:t>
            </a:r>
            <a:r>
              <a:rPr lang="en-US" sz="1050" dirty="0"/>
              <a:t> / </a:t>
            </a:r>
            <a:r>
              <a:rPr lang="ar-SA" sz="1050" dirty="0"/>
              <a:t> أو يسألك وين تقدر تقيس ال </a:t>
            </a:r>
            <a:r>
              <a:rPr lang="en-US" sz="1050" dirty="0"/>
              <a:t>carotid arterial pulse</a:t>
            </a:r>
            <a:r>
              <a:rPr lang="ar-SA" sz="1050" dirty="0"/>
              <a:t> . </a:t>
            </a:r>
            <a:endParaRPr lang="en-US" sz="1050" dirty="0"/>
          </a:p>
        </p:txBody>
      </p:sp>
      <p:sp>
        <p:nvSpPr>
          <p:cNvPr id="12" name="TextBox 11"/>
          <p:cNvSpPr txBox="1"/>
          <p:nvPr/>
        </p:nvSpPr>
        <p:spPr>
          <a:xfrm>
            <a:off x="7273003" y="1911959"/>
            <a:ext cx="1350502" cy="230832"/>
          </a:xfrm>
          <a:prstGeom prst="rect">
            <a:avLst/>
          </a:prstGeom>
          <a:ln>
            <a:solidFill>
              <a:srgbClr val="FFFF00"/>
            </a:solidFill>
          </a:ln>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US" sz="900" b="1" dirty="0">
                <a:solidFill>
                  <a:srgbClr val="FF0000"/>
                </a:solidFill>
              </a:rPr>
              <a:t>Just Understand it </a:t>
            </a:r>
          </a:p>
        </p:txBody>
      </p:sp>
      <p:sp>
        <p:nvSpPr>
          <p:cNvPr id="3" name="Rectangle 2"/>
          <p:cNvSpPr/>
          <p:nvPr/>
        </p:nvSpPr>
        <p:spPr>
          <a:xfrm>
            <a:off x="339679" y="1878972"/>
            <a:ext cx="4114786" cy="403957"/>
          </a:xfrm>
          <a:prstGeom prst="rect">
            <a:avLst/>
          </a:prstGeom>
          <a:ln w="38100">
            <a:solidFill>
              <a:srgbClr val="7030A0"/>
            </a:solidFill>
          </a:ln>
        </p:spPr>
        <p:txBody>
          <a:bodyPr wrap="square">
            <a:spAutoFit/>
          </a:bodyPr>
          <a:lstStyle/>
          <a:p>
            <a:pPr>
              <a:lnSpc>
                <a:spcPct val="150000"/>
              </a:lnSpc>
            </a:pPr>
            <a:r>
              <a:rPr lang="en-US" sz="1350" b="1" dirty="0">
                <a:solidFill>
                  <a:schemeClr val="accent2">
                    <a:lumMod val="75000"/>
                  </a:schemeClr>
                </a:solidFill>
              </a:rPr>
              <a:t>It Is examined to determine :  </a:t>
            </a:r>
            <a:r>
              <a:rPr lang="en-US" sz="1350" dirty="0"/>
              <a:t>heart rate. </a:t>
            </a:r>
          </a:p>
        </p:txBody>
      </p:sp>
      <p:sp>
        <p:nvSpPr>
          <p:cNvPr id="13" name="Oval 12"/>
          <p:cNvSpPr/>
          <p:nvPr/>
        </p:nvSpPr>
        <p:spPr>
          <a:xfrm>
            <a:off x="4031800" y="2024479"/>
            <a:ext cx="192112" cy="12916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4798213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904056" y="215396"/>
            <a:ext cx="8564488" cy="981356"/>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1800" b="1" dirty="0">
              <a:solidFill>
                <a:srgbClr val="660033"/>
              </a:solidFill>
              <a:latin typeface="Arial Black" panose="020B0A04020102020204" pitchFamily="34" charset="0"/>
            </a:endParaRPr>
          </a:p>
        </p:txBody>
      </p:sp>
      <p:sp>
        <p:nvSpPr>
          <p:cNvPr id="3" name="Content Placeholder 2"/>
          <p:cNvSpPr>
            <a:spLocks noGrp="1"/>
          </p:cNvSpPr>
          <p:nvPr>
            <p:ph sz="quarter" idx="1"/>
          </p:nvPr>
        </p:nvSpPr>
        <p:spPr>
          <a:xfrm>
            <a:off x="348404" y="1129796"/>
            <a:ext cx="5648438" cy="4456152"/>
          </a:xfrm>
        </p:spPr>
        <p:txBody>
          <a:bodyPr>
            <a:normAutofit/>
          </a:bodyPr>
          <a:lstStyle/>
          <a:p>
            <a:pPr>
              <a:buFont typeface="Wingdings" pitchFamily="2" charset="2"/>
              <a:buChar char="v"/>
            </a:pPr>
            <a:r>
              <a:rPr lang="en-US" sz="1600" b="1" dirty="0">
                <a:solidFill>
                  <a:schemeClr val="accent2">
                    <a:lumMod val="75000"/>
                  </a:schemeClr>
                </a:solidFill>
              </a:rPr>
              <a:t>ECG :</a:t>
            </a:r>
            <a:r>
              <a:rPr lang="en-US" sz="1600" dirty="0">
                <a:solidFill>
                  <a:schemeClr val="accent2">
                    <a:lumMod val="75000"/>
                  </a:schemeClr>
                </a:solidFill>
              </a:rPr>
              <a:t> </a:t>
            </a:r>
            <a:r>
              <a:rPr lang="en-US" sz="1600" dirty="0"/>
              <a:t>is the algebraic sum of all</a:t>
            </a:r>
            <a:r>
              <a:rPr lang="en-US" sz="1600" dirty="0">
                <a:solidFill>
                  <a:schemeClr val="accent2">
                    <a:lumMod val="75000"/>
                  </a:schemeClr>
                </a:solidFill>
              </a:rPr>
              <a:t> </a:t>
            </a:r>
            <a:r>
              <a:rPr lang="en-US" sz="1600" dirty="0">
                <a:solidFill>
                  <a:srgbClr val="C00000"/>
                </a:solidFill>
              </a:rPr>
              <a:t>electrical potentials </a:t>
            </a:r>
            <a:r>
              <a:rPr lang="en-US" sz="1600" u="sng" dirty="0"/>
              <a:t>(depolarization and repolarization</a:t>
            </a:r>
            <a:r>
              <a:rPr lang="en-US" sz="1600" dirty="0"/>
              <a:t>) that take place in the heart/cardiac cycle .</a:t>
            </a:r>
          </a:p>
          <a:p>
            <a:pPr>
              <a:buFont typeface="Wingdings" pitchFamily="2" charset="2"/>
              <a:buChar char="v"/>
            </a:pPr>
            <a:r>
              <a:rPr lang="en-US" sz="1600" dirty="0"/>
              <a:t>These electrical potentials can be detected by </a:t>
            </a:r>
            <a:r>
              <a:rPr lang="en-US" sz="1600" b="1" u="sng" dirty="0"/>
              <a:t>electrodes </a:t>
            </a:r>
            <a:r>
              <a:rPr lang="en-US" sz="1600" dirty="0"/>
              <a:t>attached to the surface of the body. </a:t>
            </a:r>
            <a:r>
              <a:rPr lang="en-US" sz="1200" dirty="0">
                <a:solidFill>
                  <a:schemeClr val="tx1">
                    <a:lumMod val="50000"/>
                    <a:lumOff val="50000"/>
                  </a:schemeClr>
                </a:solidFill>
              </a:rPr>
              <a:t>Because body fluid is good conductors of electricity</a:t>
            </a:r>
          </a:p>
          <a:p>
            <a:pPr>
              <a:buFont typeface="Wingdings" pitchFamily="2" charset="2"/>
              <a:buChar char="v"/>
            </a:pPr>
            <a:r>
              <a:rPr lang="en-US" sz="1600" b="1" dirty="0">
                <a:solidFill>
                  <a:schemeClr val="accent2">
                    <a:lumMod val="75000"/>
                  </a:schemeClr>
                </a:solidFill>
              </a:rPr>
              <a:t>Subject position</a:t>
            </a:r>
            <a:r>
              <a:rPr lang="en-US" sz="1600" dirty="0"/>
              <a:t> </a:t>
            </a:r>
            <a:r>
              <a:rPr lang="en-US" sz="1600" dirty="0">
                <a:solidFill>
                  <a:schemeClr val="bg1">
                    <a:lumMod val="50000"/>
                  </a:schemeClr>
                </a:solidFill>
              </a:rPr>
              <a:t>(patient) : </a:t>
            </a:r>
            <a:r>
              <a:rPr lang="en-US" sz="1600" dirty="0"/>
              <a:t>supine, relaxed , avoid sweating and muscle movement to minimize artifacts .</a:t>
            </a:r>
          </a:p>
          <a:p>
            <a:pPr>
              <a:buFont typeface="Wingdings" pitchFamily="2" charset="2"/>
              <a:buChar char="v"/>
            </a:pPr>
            <a:r>
              <a:rPr lang="en-US" sz="1600" b="1" dirty="0">
                <a:solidFill>
                  <a:schemeClr val="accent2">
                    <a:lumMod val="75000"/>
                  </a:schemeClr>
                </a:solidFill>
              </a:rPr>
              <a:t>Room temperature : </a:t>
            </a:r>
            <a:r>
              <a:rPr lang="en-US" sz="1600" dirty="0"/>
              <a:t>neutral.</a:t>
            </a:r>
            <a:endParaRPr lang="en-US" sz="1600" b="1" dirty="0">
              <a:solidFill>
                <a:schemeClr val="accent2">
                  <a:lumMod val="75000"/>
                </a:schemeClr>
              </a:solidFill>
            </a:endParaRPr>
          </a:p>
          <a:p>
            <a:pPr>
              <a:buFont typeface="Wingdings" pitchFamily="2" charset="2"/>
              <a:buChar char="v"/>
            </a:pPr>
            <a:r>
              <a:rPr lang="en-US" sz="1600" b="1" dirty="0">
                <a:solidFill>
                  <a:schemeClr val="accent2">
                    <a:lumMod val="75000"/>
                  </a:schemeClr>
                </a:solidFill>
              </a:rPr>
              <a:t>ECG paper : </a:t>
            </a:r>
            <a:r>
              <a:rPr lang="en-US" sz="1600" dirty="0"/>
              <a:t>The ECG is recorded on a graphic paper with standard-sized squares (lines are 1mm apart).</a:t>
            </a:r>
          </a:p>
          <a:p>
            <a:pPr>
              <a:buFont typeface="Wingdings" pitchFamily="2" charset="2"/>
              <a:buChar char="v"/>
            </a:pPr>
            <a:r>
              <a:rPr lang="en-US" sz="1600" b="1" dirty="0">
                <a:solidFill>
                  <a:schemeClr val="accent2">
                    <a:lumMod val="75000"/>
                  </a:schemeClr>
                </a:solidFill>
              </a:rPr>
              <a:t>ECG paper speed : </a:t>
            </a:r>
            <a:r>
              <a:rPr lang="en-US" sz="1600" dirty="0">
                <a:solidFill>
                  <a:srgbClr val="FF0000"/>
                </a:solidFill>
              </a:rPr>
              <a:t>25mm/sec.</a:t>
            </a:r>
          </a:p>
        </p:txBody>
      </p:sp>
      <p:sp>
        <p:nvSpPr>
          <p:cNvPr id="5" name="Title 1"/>
          <p:cNvSpPr>
            <a:spLocks noGrp="1"/>
          </p:cNvSpPr>
          <p:nvPr>
            <p:ph type="title"/>
          </p:nvPr>
        </p:nvSpPr>
        <p:spPr>
          <a:xfrm>
            <a:off x="485800" y="215396"/>
            <a:ext cx="8229600" cy="914400"/>
          </a:xfrm>
        </p:spPr>
        <p:txBody>
          <a:bodyPr>
            <a:normAutofit/>
          </a:bodyPr>
          <a:lstStyle/>
          <a:p>
            <a:pPr algn="ctr"/>
            <a:r>
              <a:rPr lang="ar-SA" sz="3600" i="1" dirty="0">
                <a:ln>
                  <a:solidFill>
                    <a:srgbClr val="002060"/>
                  </a:solidFill>
                </a:ln>
              </a:rPr>
              <a:t> </a:t>
            </a:r>
            <a:r>
              <a:rPr lang="en-US" sz="3600" i="1" dirty="0">
                <a:ln>
                  <a:solidFill>
                    <a:srgbClr val="002060"/>
                  </a:solidFill>
                </a:ln>
              </a:rPr>
              <a:t>principle of ECG</a:t>
            </a:r>
          </a:p>
        </p:txBody>
      </p:sp>
      <p:pic>
        <p:nvPicPr>
          <p:cNvPr id="7" name="صورة 4"/>
          <p:cNvPicPr>
            <a:picLocks noChangeAspect="1"/>
          </p:cNvPicPr>
          <p:nvPr/>
        </p:nvPicPr>
        <p:blipFill rotWithShape="1">
          <a:blip r:embed="rId2"/>
          <a:srcRect l="9450" t="39219" r="50388" b="20162"/>
          <a:stretch/>
        </p:blipFill>
        <p:spPr>
          <a:xfrm>
            <a:off x="5940152" y="1479732"/>
            <a:ext cx="2967646" cy="281336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aphicFrame>
        <p:nvGraphicFramePr>
          <p:cNvPr id="9" name="Diagram 8"/>
          <p:cNvGraphicFramePr/>
          <p:nvPr>
            <p:extLst>
              <p:ext uri="{D42A27DB-BD31-4B8C-83A1-F6EECF244321}">
                <p14:modId xmlns:p14="http://schemas.microsoft.com/office/powerpoint/2010/main" val="647769395"/>
              </p:ext>
            </p:extLst>
          </p:nvPr>
        </p:nvGraphicFramePr>
        <p:xfrm>
          <a:off x="251520" y="4477568"/>
          <a:ext cx="7823996" cy="15437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ectangle 5"/>
          <p:cNvSpPr/>
          <p:nvPr/>
        </p:nvSpPr>
        <p:spPr>
          <a:xfrm>
            <a:off x="4932040" y="5902761"/>
            <a:ext cx="1429308" cy="410344"/>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i.e. hyperkalemia, hypokalemia</a:t>
            </a:r>
          </a:p>
        </p:txBody>
      </p:sp>
      <p:sp>
        <p:nvSpPr>
          <p:cNvPr id="11" name="Rectangle 10"/>
          <p:cNvSpPr/>
          <p:nvPr/>
        </p:nvSpPr>
        <p:spPr>
          <a:xfrm>
            <a:off x="6588224" y="5933938"/>
            <a:ext cx="1706488" cy="410344"/>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digoxin and drugs which prolong the QT interval</a:t>
            </a:r>
          </a:p>
        </p:txBody>
      </p:sp>
      <p:cxnSp>
        <p:nvCxnSpPr>
          <p:cNvPr id="13" name="Straight Arrow Connector 12"/>
          <p:cNvCxnSpPr/>
          <p:nvPr/>
        </p:nvCxnSpPr>
        <p:spPr>
          <a:xfrm>
            <a:off x="5724128" y="5733256"/>
            <a:ext cx="0" cy="14401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5" name="Straight Arrow Connector 14"/>
          <p:cNvCxnSpPr/>
          <p:nvPr/>
        </p:nvCxnSpPr>
        <p:spPr>
          <a:xfrm>
            <a:off x="7236296" y="5733256"/>
            <a:ext cx="0" cy="14401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17" name="TextBox 16"/>
          <p:cNvSpPr txBox="1"/>
          <p:nvPr/>
        </p:nvSpPr>
        <p:spPr>
          <a:xfrm>
            <a:off x="683568" y="6312576"/>
            <a:ext cx="2448272" cy="430887"/>
          </a:xfrm>
          <a:prstGeom prst="rect">
            <a:avLst/>
          </a:prstGeom>
          <a:noFill/>
        </p:spPr>
        <p:txBody>
          <a:bodyPr wrap="square" rtlCol="0">
            <a:spAutoFit/>
          </a:bodyPr>
          <a:lstStyle/>
          <a:p>
            <a:pPr algn="ctr" rtl="1"/>
            <a:r>
              <a:rPr lang="en-US" sz="1100" dirty="0">
                <a:solidFill>
                  <a:schemeClr val="bg1">
                    <a:lumMod val="50000"/>
                  </a:schemeClr>
                </a:solidFill>
              </a:rPr>
              <a:t>Electrodes </a:t>
            </a:r>
            <a:r>
              <a:rPr lang="ar-SA" sz="1100" dirty="0">
                <a:solidFill>
                  <a:schemeClr val="bg1">
                    <a:lumMod val="50000"/>
                  </a:schemeClr>
                </a:solidFill>
              </a:rPr>
              <a:t> عبارة عن أقطاب تنحط على الجسم و تقوم بكشف الإشارات الكهربائية.</a:t>
            </a:r>
            <a:endParaRPr lang="en-US" sz="1100" dirty="0">
              <a:solidFill>
                <a:schemeClr val="bg1">
                  <a:lumMod val="50000"/>
                </a:schemeClr>
              </a:solidFill>
            </a:endParaRPr>
          </a:p>
        </p:txBody>
      </p:sp>
    </p:spTree>
    <p:extLst>
      <p:ext uri="{BB962C8B-B14F-4D97-AF65-F5344CB8AC3E}">
        <p14:creationId xmlns:p14="http://schemas.microsoft.com/office/powerpoint/2010/main" val="21038580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صورة 8"/>
          <p:cNvPicPr>
            <a:picLocks noChangeAspect="1"/>
          </p:cNvPicPr>
          <p:nvPr/>
        </p:nvPicPr>
        <p:blipFill>
          <a:blip r:embed="rId3"/>
          <a:stretch>
            <a:fillRect/>
          </a:stretch>
        </p:blipFill>
        <p:spPr>
          <a:xfrm>
            <a:off x="520495" y="1808398"/>
            <a:ext cx="3847829" cy="1228455"/>
          </a:xfrm>
          <a:prstGeom prst="rect">
            <a:avLst/>
          </a:prstGeom>
          <a:ln w="19050">
            <a:solidFill>
              <a:schemeClr val="accent4">
                <a:lumMod val="60000"/>
                <a:lumOff val="40000"/>
              </a:schemeClr>
            </a:solidFill>
          </a:ln>
        </p:spPr>
      </p:pic>
      <p:sp>
        <p:nvSpPr>
          <p:cNvPr id="2" name="عنوان 1"/>
          <p:cNvSpPr>
            <a:spLocks noGrp="1"/>
          </p:cNvSpPr>
          <p:nvPr>
            <p:ph type="title"/>
          </p:nvPr>
        </p:nvSpPr>
        <p:spPr/>
        <p:txBody>
          <a:bodyPr/>
          <a:lstStyle/>
          <a:p>
            <a:pPr algn="ctr"/>
            <a:r>
              <a:rPr lang="en-US" b="1" i="1" dirty="0">
                <a:solidFill>
                  <a:schemeClr val="bg2">
                    <a:lumMod val="25000"/>
                  </a:schemeClr>
                </a:solidFill>
              </a:rPr>
              <a:t>Carotid arterial pulse (CAP</a:t>
            </a:r>
            <a:r>
              <a:rPr lang="en-US" sz="2101" b="1" i="1" dirty="0">
                <a:solidFill>
                  <a:schemeClr val="tx1"/>
                </a:solidFill>
              </a:rPr>
              <a:t>)</a:t>
            </a:r>
            <a:endParaRPr lang="ar-SA" i="1" dirty="0">
              <a:ln w="0"/>
              <a:solidFill>
                <a:srgbClr val="FF0000"/>
              </a:solidFill>
              <a:effectLst>
                <a:outerShdw blurRad="38100" dist="19050" dir="2700000" algn="tl" rotWithShape="0">
                  <a:schemeClr val="dk1">
                    <a:alpha val="40000"/>
                  </a:schemeClr>
                </a:outerShdw>
              </a:effectLst>
            </a:endParaRPr>
          </a:p>
        </p:txBody>
      </p:sp>
      <p:cxnSp>
        <p:nvCxnSpPr>
          <p:cNvPr id="11" name="رابط كسهم مستقيم 10"/>
          <p:cNvCxnSpPr/>
          <p:nvPr/>
        </p:nvCxnSpPr>
        <p:spPr>
          <a:xfrm flipH="1">
            <a:off x="1994860" y="2131839"/>
            <a:ext cx="2913665" cy="149013"/>
          </a:xfrm>
          <a:prstGeom prst="straightConnector1">
            <a:avLst/>
          </a:prstGeom>
          <a:ln w="28575">
            <a:solidFill>
              <a:srgbClr val="92D050"/>
            </a:solidFill>
            <a:tailEnd type="triangle"/>
          </a:ln>
        </p:spPr>
        <p:style>
          <a:lnRef idx="3">
            <a:schemeClr val="dk1"/>
          </a:lnRef>
          <a:fillRef idx="0">
            <a:schemeClr val="dk1"/>
          </a:fillRef>
          <a:effectRef idx="2">
            <a:schemeClr val="dk1"/>
          </a:effectRef>
          <a:fontRef idx="minor">
            <a:schemeClr val="tx1"/>
          </a:fontRef>
        </p:style>
      </p:cxnSp>
      <p:sp>
        <p:nvSpPr>
          <p:cNvPr id="13" name="مربع نص 12"/>
          <p:cNvSpPr txBox="1"/>
          <p:nvPr/>
        </p:nvSpPr>
        <p:spPr>
          <a:xfrm>
            <a:off x="4964410" y="1980654"/>
            <a:ext cx="1454440" cy="276999"/>
          </a:xfrm>
          <a:prstGeom prst="rect">
            <a:avLst/>
          </a:prstGeom>
          <a:noFill/>
          <a:ln>
            <a:solidFill>
              <a:srgbClr val="92D050"/>
            </a:solidFill>
          </a:ln>
        </p:spPr>
        <p:txBody>
          <a:bodyPr wrap="square" rtlCol="0">
            <a:spAutoFit/>
          </a:bodyPr>
          <a:lstStyle/>
          <a:p>
            <a:pPr algn="just"/>
            <a:r>
              <a:rPr lang="en-US" sz="1200" b="1" dirty="0">
                <a:latin typeface="+mj-lt"/>
              </a:rPr>
              <a:t>Dicrotic notch</a:t>
            </a:r>
          </a:p>
        </p:txBody>
      </p:sp>
      <p:cxnSp>
        <p:nvCxnSpPr>
          <p:cNvPr id="14" name="رابط كسهم مستقيم 13"/>
          <p:cNvCxnSpPr/>
          <p:nvPr/>
        </p:nvCxnSpPr>
        <p:spPr>
          <a:xfrm flipH="1" flipV="1">
            <a:off x="1633905" y="2562586"/>
            <a:ext cx="3976880" cy="296159"/>
          </a:xfrm>
          <a:prstGeom prst="straightConnector1">
            <a:avLst/>
          </a:prstGeom>
          <a:ln>
            <a:solidFill>
              <a:srgbClr val="7030A0"/>
            </a:solidFill>
            <a:tailEnd type="triangle"/>
          </a:ln>
        </p:spPr>
        <p:style>
          <a:lnRef idx="3">
            <a:schemeClr val="dk1"/>
          </a:lnRef>
          <a:fillRef idx="0">
            <a:schemeClr val="dk1"/>
          </a:fillRef>
          <a:effectRef idx="2">
            <a:schemeClr val="dk1"/>
          </a:effectRef>
          <a:fontRef idx="minor">
            <a:schemeClr val="tx1"/>
          </a:fontRef>
        </p:style>
      </p:cxnSp>
      <p:sp>
        <p:nvSpPr>
          <p:cNvPr id="16" name="مربع نص 15"/>
          <p:cNvSpPr txBox="1"/>
          <p:nvPr/>
        </p:nvSpPr>
        <p:spPr>
          <a:xfrm>
            <a:off x="5610785" y="2755486"/>
            <a:ext cx="1616499" cy="276999"/>
          </a:xfrm>
          <a:prstGeom prst="rect">
            <a:avLst/>
          </a:prstGeom>
          <a:noFill/>
          <a:ln>
            <a:solidFill>
              <a:srgbClr val="7030A0"/>
            </a:solidFill>
          </a:ln>
        </p:spPr>
        <p:txBody>
          <a:bodyPr wrap="square" rtlCol="0">
            <a:spAutoFit/>
          </a:bodyPr>
          <a:lstStyle/>
          <a:p>
            <a:r>
              <a:rPr lang="en-US" sz="1200" b="1" dirty="0">
                <a:latin typeface="+mj-lt"/>
              </a:rPr>
              <a:t>Anacrotic Limb</a:t>
            </a:r>
          </a:p>
        </p:txBody>
      </p:sp>
      <p:cxnSp>
        <p:nvCxnSpPr>
          <p:cNvPr id="22" name="رابط كسهم مستقيم 21"/>
          <p:cNvCxnSpPr/>
          <p:nvPr/>
        </p:nvCxnSpPr>
        <p:spPr>
          <a:xfrm flipH="1">
            <a:off x="2467206" y="2461973"/>
            <a:ext cx="2175477" cy="100613"/>
          </a:xfrm>
          <a:prstGeom prst="straightConnector1">
            <a:avLst/>
          </a:prstGeom>
          <a:ln>
            <a:solidFill>
              <a:srgbClr val="00B0F0"/>
            </a:solidFill>
            <a:tailEnd type="triangle"/>
          </a:ln>
        </p:spPr>
        <p:style>
          <a:lnRef idx="3">
            <a:schemeClr val="dk1"/>
          </a:lnRef>
          <a:fillRef idx="0">
            <a:schemeClr val="dk1"/>
          </a:fillRef>
          <a:effectRef idx="2">
            <a:schemeClr val="dk1"/>
          </a:effectRef>
          <a:fontRef idx="minor">
            <a:schemeClr val="tx1"/>
          </a:fontRef>
        </p:style>
      </p:cxnSp>
      <p:sp>
        <p:nvSpPr>
          <p:cNvPr id="23" name="مربع نص 22"/>
          <p:cNvSpPr txBox="1"/>
          <p:nvPr/>
        </p:nvSpPr>
        <p:spPr>
          <a:xfrm>
            <a:off x="4642683" y="2305530"/>
            <a:ext cx="1400419" cy="276999"/>
          </a:xfrm>
          <a:prstGeom prst="rect">
            <a:avLst/>
          </a:prstGeom>
          <a:noFill/>
          <a:ln>
            <a:solidFill>
              <a:srgbClr val="00B0F0"/>
            </a:solidFill>
          </a:ln>
        </p:spPr>
        <p:txBody>
          <a:bodyPr wrap="square" rtlCol="0">
            <a:spAutoFit/>
          </a:bodyPr>
          <a:lstStyle/>
          <a:p>
            <a:pPr algn="just"/>
            <a:r>
              <a:rPr lang="en-US" sz="1200" b="1" dirty="0">
                <a:latin typeface="+mj-lt"/>
              </a:rPr>
              <a:t>Dicrotic Limb</a:t>
            </a:r>
          </a:p>
        </p:txBody>
      </p:sp>
      <p:sp>
        <p:nvSpPr>
          <p:cNvPr id="28" name="مربع نص 27"/>
          <p:cNvSpPr txBox="1"/>
          <p:nvPr/>
        </p:nvSpPr>
        <p:spPr>
          <a:xfrm>
            <a:off x="520509" y="3158900"/>
            <a:ext cx="8103010" cy="2446824"/>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sz="1200" b="1" dirty="0">
                <a:solidFill>
                  <a:schemeClr val="tx1"/>
                </a:solidFill>
              </a:rPr>
              <a:t>The diaphragm above shows :</a:t>
            </a:r>
          </a:p>
          <a:p>
            <a:pPr marL="257244" indent="-257244">
              <a:buFont typeface="Wingdings" panose="05000000000000000000" pitchFamily="2" charset="2"/>
              <a:buChar char="v"/>
            </a:pPr>
            <a:r>
              <a:rPr lang="en-US" sz="1200" b="1" dirty="0" err="1">
                <a:solidFill>
                  <a:srgbClr val="7030A0"/>
                </a:solidFill>
              </a:rPr>
              <a:t>Anacrotic</a:t>
            </a:r>
            <a:r>
              <a:rPr lang="en-US" sz="1200" b="1" dirty="0">
                <a:solidFill>
                  <a:srgbClr val="7030A0"/>
                </a:solidFill>
              </a:rPr>
              <a:t> Limb </a:t>
            </a:r>
            <a:r>
              <a:rPr lang="en-US" sz="1200" dirty="0">
                <a:solidFill>
                  <a:schemeClr val="bg1">
                    <a:lumMod val="50000"/>
                  </a:schemeClr>
                </a:solidFill>
              </a:rPr>
              <a:t>(ANA means up) </a:t>
            </a:r>
            <a:r>
              <a:rPr lang="en-US" sz="1200" dirty="0"/>
              <a:t>(rapid upstroke) : Record of increased pressure to a peak 120mmHg in the artery during the maximum ejection phase of ventricular systole.</a:t>
            </a:r>
          </a:p>
          <a:p>
            <a:pPr marL="257244" indent="-257244">
              <a:buFont typeface="Wingdings" panose="05000000000000000000" pitchFamily="2" charset="2"/>
              <a:buChar char="v"/>
            </a:pPr>
            <a:endParaRPr lang="en-US" sz="1200" dirty="0"/>
          </a:p>
          <a:p>
            <a:pPr marL="257244" indent="-257244">
              <a:buFont typeface="Wingdings" panose="05000000000000000000" pitchFamily="2" charset="2"/>
              <a:buChar char="v"/>
            </a:pPr>
            <a:r>
              <a:rPr lang="en-US" sz="1200" b="1" dirty="0">
                <a:solidFill>
                  <a:srgbClr val="92D050"/>
                </a:solidFill>
              </a:rPr>
              <a:t>Dicrotic Notch </a:t>
            </a:r>
            <a:r>
              <a:rPr lang="en-US" sz="1200" dirty="0">
                <a:solidFill>
                  <a:schemeClr val="tx1">
                    <a:lumMod val="50000"/>
                    <a:lumOff val="50000"/>
                  </a:schemeClr>
                </a:solidFill>
              </a:rPr>
              <a:t>(</a:t>
            </a:r>
            <a:r>
              <a:rPr lang="en-US" sz="1200" dirty="0" err="1">
                <a:solidFill>
                  <a:schemeClr val="tx1">
                    <a:lumMod val="50000"/>
                    <a:lumOff val="50000"/>
                  </a:schemeClr>
                </a:solidFill>
              </a:rPr>
              <a:t>Dn</a:t>
            </a:r>
            <a:r>
              <a:rPr lang="en-US" sz="1200" dirty="0">
                <a:solidFill>
                  <a:schemeClr val="tx1">
                    <a:lumMod val="50000"/>
                    <a:lumOff val="50000"/>
                  </a:schemeClr>
                </a:solidFill>
              </a:rPr>
              <a:t>) </a:t>
            </a:r>
            <a:r>
              <a:rPr lang="en-US" sz="1200" b="1" dirty="0">
                <a:solidFill>
                  <a:srgbClr val="92D050"/>
                </a:solidFill>
              </a:rPr>
              <a:t>or </a:t>
            </a:r>
            <a:r>
              <a:rPr lang="en-US" sz="1200" b="1" dirty="0" err="1">
                <a:solidFill>
                  <a:srgbClr val="92D050"/>
                </a:solidFill>
              </a:rPr>
              <a:t>Incisura</a:t>
            </a:r>
            <a:r>
              <a:rPr lang="en-US" sz="1200" b="1" dirty="0">
                <a:solidFill>
                  <a:srgbClr val="92D050"/>
                </a:solidFill>
              </a:rPr>
              <a:t> </a:t>
            </a:r>
            <a:r>
              <a:rPr lang="en-US" sz="1200" dirty="0"/>
              <a:t>:  </a:t>
            </a:r>
            <a:r>
              <a:rPr lang="en-US" sz="1200" b="1" u="sng" dirty="0"/>
              <a:t>Aortic valve snaps shut: </a:t>
            </a:r>
            <a:r>
              <a:rPr lang="en-US" sz="1200" b="1" dirty="0"/>
              <a:t> </a:t>
            </a:r>
            <a:r>
              <a:rPr lang="en-US" sz="1200" dirty="0"/>
              <a:t>traced when continual fall in the arterial pressure is interrupted by the </a:t>
            </a:r>
            <a:r>
              <a:rPr lang="en-US" sz="1200" dirty="0">
                <a:solidFill>
                  <a:srgbClr val="FF0000"/>
                </a:solidFill>
              </a:rPr>
              <a:t>closure of the aortic valve</a:t>
            </a:r>
            <a:r>
              <a:rPr lang="en-US" sz="1200" dirty="0">
                <a:solidFill>
                  <a:schemeClr val="tx1"/>
                </a:solidFill>
              </a:rPr>
              <a:t> at the end of ventricular systole</a:t>
            </a:r>
          </a:p>
          <a:p>
            <a:pPr lvl="1"/>
            <a:r>
              <a:rPr lang="en-US" sz="1200" b="1" dirty="0">
                <a:solidFill>
                  <a:srgbClr val="92D050"/>
                </a:solidFill>
              </a:rPr>
              <a:t>Happened during : </a:t>
            </a:r>
            <a:r>
              <a:rPr lang="en-US" sz="1200" dirty="0">
                <a:solidFill>
                  <a:schemeClr val="tx1"/>
                </a:solidFill>
              </a:rPr>
              <a:t>beginning of ventricular diastole - </a:t>
            </a:r>
            <a:r>
              <a:rPr lang="en-US" sz="1200" dirty="0"/>
              <a:t>2</a:t>
            </a:r>
            <a:r>
              <a:rPr lang="en-US" sz="1200" baseline="30000" dirty="0"/>
              <a:t>nd</a:t>
            </a:r>
            <a:r>
              <a:rPr lang="en-US" sz="1200" dirty="0"/>
              <a:t> heart sound - after the T wave </a:t>
            </a:r>
          </a:p>
          <a:p>
            <a:pPr marL="257244" indent="-257244">
              <a:buFont typeface="Wingdings" panose="05000000000000000000" pitchFamily="2" charset="2"/>
              <a:buChar char="v"/>
            </a:pPr>
            <a:endParaRPr lang="en-US" sz="1200" dirty="0"/>
          </a:p>
          <a:p>
            <a:pPr marL="257244" indent="-257244">
              <a:buFont typeface="Wingdings" panose="05000000000000000000" pitchFamily="2" charset="2"/>
              <a:buChar char="v"/>
            </a:pPr>
            <a:r>
              <a:rPr lang="en-US" sz="1200" b="1" dirty="0" err="1">
                <a:solidFill>
                  <a:srgbClr val="00B0F0"/>
                </a:solidFill>
              </a:rPr>
              <a:t>Dicrotic</a:t>
            </a:r>
            <a:r>
              <a:rPr lang="en-US" sz="1200" b="1" dirty="0">
                <a:solidFill>
                  <a:srgbClr val="00B0F0"/>
                </a:solidFill>
              </a:rPr>
              <a:t> Limb</a:t>
            </a:r>
            <a:r>
              <a:rPr lang="en-US" sz="1200" b="1" dirty="0">
                <a:solidFill>
                  <a:schemeClr val="tx1"/>
                </a:solidFill>
              </a:rPr>
              <a:t> </a:t>
            </a:r>
            <a:r>
              <a:rPr lang="en-US" sz="1200" dirty="0">
                <a:solidFill>
                  <a:schemeClr val="tx1"/>
                </a:solidFill>
              </a:rPr>
              <a:t>: </a:t>
            </a:r>
            <a:r>
              <a:rPr lang="en-US" sz="1200" dirty="0"/>
              <a:t>(During ventricular diastole) happened after </a:t>
            </a:r>
            <a:r>
              <a:rPr lang="en-US" sz="1200" dirty="0" err="1"/>
              <a:t>incisura</a:t>
            </a:r>
            <a:r>
              <a:rPr lang="en-US" sz="1200" dirty="0"/>
              <a:t> due to pressure in aorta  drops to 80 mmHg only</a:t>
            </a:r>
            <a:r>
              <a:rPr lang="en-US" sz="1200" dirty="0">
                <a:solidFill>
                  <a:schemeClr val="tx1">
                    <a:lumMod val="50000"/>
                    <a:lumOff val="50000"/>
                  </a:schemeClr>
                </a:solidFill>
              </a:rPr>
              <a:t> </a:t>
            </a:r>
            <a:r>
              <a:rPr lang="en-US" sz="1200" dirty="0">
                <a:solidFill>
                  <a:srgbClr val="FF0000"/>
                </a:solidFill>
              </a:rPr>
              <a:t>WHY it didn’t complete to 0 ?</a:t>
            </a:r>
          </a:p>
          <a:p>
            <a:r>
              <a:rPr lang="en-US" sz="1200" dirty="0"/>
              <a:t>      Because of elastic recoil of the arterial wall .</a:t>
            </a:r>
            <a:endParaRPr lang="ar-SA" sz="900" dirty="0"/>
          </a:p>
          <a:p>
            <a:pPr algn="r" rtl="1"/>
            <a:r>
              <a:rPr lang="ar-SA" sz="1050" dirty="0"/>
              <a:t>(</a:t>
            </a:r>
            <a:r>
              <a:rPr lang="ar-SA" sz="1050" dirty="0">
                <a:solidFill>
                  <a:schemeClr val="bg1">
                    <a:lumMod val="65000"/>
                  </a:schemeClr>
                </a:solidFill>
              </a:rPr>
              <a:t>الدم كان يندفع بقوة في الاورتا الى ان اغلق الصمام فيقل الضغط لكنه لا يقل كثيراً والسبب هو الارتداد المرن. حيث ان الشريان في هذي الحالة كالمطاط يحاول انه يرجع لحالة الأول فيضغط ويقلل قطره وبهذا يحافظ على الضغط</a:t>
            </a:r>
            <a:r>
              <a:rPr lang="ar-SA" sz="1050" dirty="0"/>
              <a:t>)</a:t>
            </a:r>
            <a:endParaRPr lang="en-US" sz="1050" dirty="0"/>
          </a:p>
        </p:txBody>
      </p:sp>
      <p:cxnSp>
        <p:nvCxnSpPr>
          <p:cNvPr id="48" name="رابط كسهم مستقيم 47"/>
          <p:cNvCxnSpPr/>
          <p:nvPr/>
        </p:nvCxnSpPr>
        <p:spPr>
          <a:xfrm>
            <a:off x="1564627" y="2840206"/>
            <a:ext cx="381810" cy="3785"/>
          </a:xfrm>
          <a:prstGeom prst="straightConnector1">
            <a:avLst/>
          </a:prstGeom>
          <a:ln>
            <a:headEnd type="triangle"/>
            <a:tailEnd type="triangle"/>
          </a:ln>
        </p:spPr>
        <p:style>
          <a:lnRef idx="2">
            <a:schemeClr val="dk1"/>
          </a:lnRef>
          <a:fillRef idx="0">
            <a:schemeClr val="dk1"/>
          </a:fillRef>
          <a:effectRef idx="1">
            <a:schemeClr val="dk1"/>
          </a:effectRef>
          <a:fontRef idx="minor">
            <a:schemeClr val="tx1"/>
          </a:fontRef>
        </p:style>
      </p:cxnSp>
      <p:cxnSp>
        <p:nvCxnSpPr>
          <p:cNvPr id="50" name="رابط كسهم مستقيم 49"/>
          <p:cNvCxnSpPr/>
          <p:nvPr/>
        </p:nvCxnSpPr>
        <p:spPr>
          <a:xfrm>
            <a:off x="2008344" y="2793870"/>
            <a:ext cx="486181" cy="0"/>
          </a:xfrm>
          <a:prstGeom prst="straightConnector1">
            <a:avLst/>
          </a:prstGeom>
          <a:ln>
            <a:headEnd type="triangle"/>
            <a:tailEnd type="triangle"/>
          </a:ln>
        </p:spPr>
        <p:style>
          <a:lnRef idx="2">
            <a:schemeClr val="dk1"/>
          </a:lnRef>
          <a:fillRef idx="0">
            <a:schemeClr val="dk1"/>
          </a:fillRef>
          <a:effectRef idx="1">
            <a:schemeClr val="dk1"/>
          </a:effectRef>
          <a:fontRef idx="minor">
            <a:schemeClr val="tx1"/>
          </a:fontRef>
        </p:style>
      </p:cxnSp>
      <p:sp>
        <p:nvSpPr>
          <p:cNvPr id="51" name="مربع نص 50"/>
          <p:cNvSpPr txBox="1"/>
          <p:nvPr/>
        </p:nvSpPr>
        <p:spPr>
          <a:xfrm>
            <a:off x="1609041" y="2555258"/>
            <a:ext cx="487816" cy="230832"/>
          </a:xfrm>
          <a:prstGeom prst="rect">
            <a:avLst/>
          </a:prstGeom>
          <a:noFill/>
        </p:spPr>
        <p:txBody>
          <a:bodyPr wrap="square" rtlCol="0">
            <a:spAutoFit/>
          </a:bodyPr>
          <a:lstStyle/>
          <a:p>
            <a:r>
              <a:rPr lang="en-US" sz="900" b="1" dirty="0">
                <a:solidFill>
                  <a:srgbClr val="FF0000"/>
                </a:solidFill>
              </a:rPr>
              <a:t>sys</a:t>
            </a:r>
          </a:p>
        </p:txBody>
      </p:sp>
      <p:sp>
        <p:nvSpPr>
          <p:cNvPr id="53" name="مربع نص 52"/>
          <p:cNvSpPr txBox="1"/>
          <p:nvPr/>
        </p:nvSpPr>
        <p:spPr>
          <a:xfrm>
            <a:off x="1952634" y="2564968"/>
            <a:ext cx="702261" cy="230832"/>
          </a:xfrm>
          <a:prstGeom prst="rect">
            <a:avLst/>
          </a:prstGeom>
          <a:noFill/>
        </p:spPr>
        <p:txBody>
          <a:bodyPr wrap="square" rtlCol="0">
            <a:spAutoFit/>
          </a:bodyPr>
          <a:lstStyle/>
          <a:p>
            <a:r>
              <a:rPr lang="en-US" sz="900" b="1" dirty="0">
                <a:solidFill>
                  <a:srgbClr val="FF0000"/>
                </a:solidFill>
              </a:rPr>
              <a:t>diastole</a:t>
            </a:r>
          </a:p>
        </p:txBody>
      </p:sp>
      <p:cxnSp>
        <p:nvCxnSpPr>
          <p:cNvPr id="1025" name="رابط مستقيم 1024"/>
          <p:cNvCxnSpPr/>
          <p:nvPr/>
        </p:nvCxnSpPr>
        <p:spPr>
          <a:xfrm>
            <a:off x="1946437" y="1951277"/>
            <a:ext cx="0" cy="892714"/>
          </a:xfrm>
          <a:prstGeom prst="line">
            <a:avLst/>
          </a:prstGeom>
          <a:ln>
            <a:solidFill>
              <a:srgbClr val="FF0000"/>
            </a:solidFill>
          </a:ln>
        </p:spPr>
        <p:style>
          <a:lnRef idx="1">
            <a:schemeClr val="dk1"/>
          </a:lnRef>
          <a:fillRef idx="0">
            <a:schemeClr val="dk1"/>
          </a:fillRef>
          <a:effectRef idx="0">
            <a:schemeClr val="dk1"/>
          </a:effectRef>
          <a:fontRef idx="minor">
            <a:schemeClr val="tx1"/>
          </a:fontRef>
        </p:style>
      </p:cxnSp>
      <p:sp>
        <p:nvSpPr>
          <p:cNvPr id="5" name="TextBox 4"/>
          <p:cNvSpPr txBox="1"/>
          <p:nvPr/>
        </p:nvSpPr>
        <p:spPr>
          <a:xfrm>
            <a:off x="7296563" y="2019988"/>
            <a:ext cx="1782662" cy="1107996"/>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r" rtl="1"/>
            <a:r>
              <a:rPr lang="ar-SA" sz="825" dirty="0">
                <a:solidFill>
                  <a:schemeClr val="bg1">
                    <a:lumMod val="50000"/>
                  </a:schemeClr>
                </a:solidFill>
              </a:rPr>
              <a:t>بعد ال </a:t>
            </a:r>
            <a:r>
              <a:rPr lang="en-US" sz="825" dirty="0">
                <a:solidFill>
                  <a:schemeClr val="bg1">
                    <a:lumMod val="50000"/>
                  </a:schemeClr>
                </a:solidFill>
              </a:rPr>
              <a:t>rapid ejection </a:t>
            </a:r>
            <a:r>
              <a:rPr lang="ar-SA" sz="825" dirty="0">
                <a:solidFill>
                  <a:schemeClr val="bg1">
                    <a:lumMod val="50000"/>
                  </a:schemeClr>
                </a:solidFill>
              </a:rPr>
              <a:t> راح تجينا مرحة </a:t>
            </a:r>
            <a:r>
              <a:rPr lang="en-US" sz="825" dirty="0">
                <a:solidFill>
                  <a:schemeClr val="bg1">
                    <a:lumMod val="50000"/>
                  </a:schemeClr>
                </a:solidFill>
              </a:rPr>
              <a:t>slow ejection </a:t>
            </a:r>
            <a:r>
              <a:rPr lang="ar-SA" sz="825" dirty="0">
                <a:solidFill>
                  <a:schemeClr val="bg1">
                    <a:lumMod val="50000"/>
                  </a:schemeClr>
                </a:solidFill>
              </a:rPr>
              <a:t> و في هذاالمرحلة يقل ال </a:t>
            </a:r>
            <a:r>
              <a:rPr lang="en-US" sz="825" dirty="0">
                <a:solidFill>
                  <a:schemeClr val="bg1">
                    <a:lumMod val="50000"/>
                  </a:schemeClr>
                </a:solidFill>
              </a:rPr>
              <a:t>aortic blood pressure</a:t>
            </a:r>
            <a:r>
              <a:rPr lang="ar-SA" sz="825" dirty="0">
                <a:solidFill>
                  <a:schemeClr val="bg1">
                    <a:lumMod val="50000"/>
                  </a:schemeClr>
                </a:solidFill>
              </a:rPr>
              <a:t> لأن كمية الدم اللي تدخل الأورطا أقل من كمية الدم اللي تطلع من الأورطا و تروح باقي الجسم , بعد ما ينتهي ال </a:t>
            </a:r>
            <a:r>
              <a:rPr lang="en-US" sz="825" dirty="0">
                <a:solidFill>
                  <a:schemeClr val="bg1">
                    <a:lumMod val="50000"/>
                  </a:schemeClr>
                </a:solidFill>
              </a:rPr>
              <a:t>systole</a:t>
            </a:r>
            <a:r>
              <a:rPr lang="ar-SA" sz="825" dirty="0">
                <a:solidFill>
                  <a:schemeClr val="bg1">
                    <a:lumMod val="50000"/>
                  </a:schemeClr>
                </a:solidFill>
              </a:rPr>
              <a:t> يتسكر ال </a:t>
            </a:r>
            <a:r>
              <a:rPr lang="en-US" sz="825" dirty="0">
                <a:solidFill>
                  <a:schemeClr val="bg1">
                    <a:lumMod val="50000"/>
                  </a:schemeClr>
                </a:solidFill>
              </a:rPr>
              <a:t>aortic valve </a:t>
            </a:r>
            <a:r>
              <a:rPr lang="ar-SA" sz="825" dirty="0">
                <a:solidFill>
                  <a:schemeClr val="bg1">
                    <a:lumMod val="50000"/>
                  </a:schemeClr>
                </a:solidFill>
              </a:rPr>
              <a:t> و الاورطا راح ينقبض </a:t>
            </a:r>
            <a:r>
              <a:rPr lang="en-US" sz="825" dirty="0">
                <a:solidFill>
                  <a:schemeClr val="bg1">
                    <a:lumMod val="50000"/>
                  </a:schemeClr>
                </a:solidFill>
              </a:rPr>
              <a:t>(elastic recoil) </a:t>
            </a:r>
            <a:r>
              <a:rPr lang="ar-SA" sz="825" dirty="0">
                <a:solidFill>
                  <a:schemeClr val="bg1">
                    <a:lumMod val="50000"/>
                  </a:schemeClr>
                </a:solidFill>
              </a:rPr>
              <a:t> و هذا يفسر لنا كيف صارت ال </a:t>
            </a:r>
            <a:r>
              <a:rPr lang="en-US" sz="825" dirty="0" err="1">
                <a:solidFill>
                  <a:schemeClr val="bg1">
                    <a:lumMod val="50000"/>
                  </a:schemeClr>
                </a:solidFill>
              </a:rPr>
              <a:t>Dicrotic</a:t>
            </a:r>
            <a:r>
              <a:rPr lang="en-US" sz="825" dirty="0">
                <a:solidFill>
                  <a:schemeClr val="bg1">
                    <a:lumMod val="50000"/>
                  </a:schemeClr>
                </a:solidFill>
              </a:rPr>
              <a:t> notch</a:t>
            </a:r>
            <a:r>
              <a:rPr lang="ar-SA" sz="825" dirty="0">
                <a:solidFill>
                  <a:schemeClr val="bg1">
                    <a:lumMod val="50000"/>
                  </a:schemeClr>
                </a:solidFill>
              </a:rPr>
              <a:t> .</a:t>
            </a:r>
            <a:endParaRPr lang="en-US" sz="825" dirty="0">
              <a:solidFill>
                <a:schemeClr val="bg1">
                  <a:lumMod val="50000"/>
                </a:schemeClr>
              </a:solidFill>
            </a:endParaRPr>
          </a:p>
        </p:txBody>
      </p:sp>
      <p:cxnSp>
        <p:nvCxnSpPr>
          <p:cNvPr id="21" name="Straight Arrow Connector 20"/>
          <p:cNvCxnSpPr/>
          <p:nvPr/>
        </p:nvCxnSpPr>
        <p:spPr>
          <a:xfrm flipV="1">
            <a:off x="8299385" y="3139699"/>
            <a:ext cx="387430" cy="883522"/>
          </a:xfrm>
          <a:prstGeom prst="straightConnector1">
            <a:avLst/>
          </a:prstGeom>
          <a:ln>
            <a:solidFill>
              <a:srgbClr val="00B050"/>
            </a:solidFill>
            <a:tailEnd type="triangle"/>
          </a:ln>
        </p:spPr>
        <p:style>
          <a:lnRef idx="2">
            <a:schemeClr val="dk1"/>
          </a:lnRef>
          <a:fillRef idx="0">
            <a:schemeClr val="dk1"/>
          </a:fillRef>
          <a:effectRef idx="1">
            <a:schemeClr val="dk1"/>
          </a:effectRef>
          <a:fontRef idx="minor">
            <a:schemeClr val="tx1"/>
          </a:fontRef>
        </p:style>
      </p:cxnSp>
      <p:sp>
        <p:nvSpPr>
          <p:cNvPr id="18" name="Oval 17"/>
          <p:cNvSpPr/>
          <p:nvPr/>
        </p:nvSpPr>
        <p:spPr>
          <a:xfrm>
            <a:off x="590798" y="1133666"/>
            <a:ext cx="523918" cy="40463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 name="TextBox 18"/>
          <p:cNvSpPr txBox="1"/>
          <p:nvPr/>
        </p:nvSpPr>
        <p:spPr>
          <a:xfrm>
            <a:off x="1633905" y="5643823"/>
            <a:ext cx="7275947" cy="415498"/>
          </a:xfrm>
          <a:prstGeom prst="rect">
            <a:avLst/>
          </a:prstGeom>
          <a:noFill/>
        </p:spPr>
        <p:txBody>
          <a:bodyPr wrap="square" rtlCol="0">
            <a:spAutoFit/>
          </a:bodyPr>
          <a:lstStyle/>
          <a:p>
            <a:pPr marL="214370" indent="-214370" algn="r" rtl="1">
              <a:buFont typeface="Wingdings" panose="05000000000000000000" pitchFamily="2" charset="2"/>
              <a:buChar char="v"/>
            </a:pPr>
            <a:r>
              <a:rPr lang="ar-SA" sz="1050" dirty="0">
                <a:solidFill>
                  <a:srgbClr val="FF0000"/>
                </a:solidFill>
              </a:rPr>
              <a:t>في الإختبار </a:t>
            </a:r>
            <a:r>
              <a:rPr lang="ar-SA" sz="1050" dirty="0"/>
              <a:t>ممكن يعطيك</a:t>
            </a:r>
            <a:r>
              <a:rPr lang="en-US" sz="1050" dirty="0"/>
              <a:t> </a:t>
            </a:r>
            <a:r>
              <a:rPr lang="ar-SA" sz="1050" dirty="0"/>
              <a:t>صورة ال </a:t>
            </a:r>
            <a:r>
              <a:rPr lang="en-US" sz="1050" dirty="0"/>
              <a:t>CAP</a:t>
            </a:r>
            <a:r>
              <a:rPr lang="ar-SA" sz="1050" dirty="0"/>
              <a:t> و يحدد لك على جزء منها </a:t>
            </a:r>
            <a:r>
              <a:rPr lang="ar-SA" sz="1050" dirty="0">
                <a:solidFill>
                  <a:schemeClr val="bg1">
                    <a:lumMod val="50000"/>
                  </a:schemeClr>
                </a:solidFill>
              </a:rPr>
              <a:t>(مثلا :</a:t>
            </a:r>
            <a:r>
              <a:rPr lang="en-US" sz="1050" dirty="0">
                <a:solidFill>
                  <a:schemeClr val="bg1">
                    <a:lumMod val="50000"/>
                  </a:schemeClr>
                </a:solidFill>
              </a:rPr>
              <a:t> </a:t>
            </a:r>
            <a:r>
              <a:rPr lang="en-US" sz="1050" dirty="0" err="1">
                <a:solidFill>
                  <a:schemeClr val="bg1">
                    <a:lumMod val="50000"/>
                  </a:schemeClr>
                </a:solidFill>
              </a:rPr>
              <a:t>Anacrotic</a:t>
            </a:r>
            <a:r>
              <a:rPr lang="en-US" sz="1050" dirty="0">
                <a:solidFill>
                  <a:schemeClr val="bg1">
                    <a:lumMod val="50000"/>
                  </a:schemeClr>
                </a:solidFill>
              </a:rPr>
              <a:t> Limb </a:t>
            </a:r>
            <a:r>
              <a:rPr lang="ar-SA" sz="1050" dirty="0">
                <a:solidFill>
                  <a:schemeClr val="bg1">
                    <a:lumMod val="50000"/>
                  </a:schemeClr>
                </a:solidFill>
              </a:rPr>
              <a:t> )</a:t>
            </a:r>
            <a:r>
              <a:rPr lang="ar-SA" sz="1050" dirty="0"/>
              <a:t> و يقولك أيش سببها و هل هي وقت</a:t>
            </a:r>
            <a:r>
              <a:rPr lang="en-US" sz="1050" dirty="0"/>
              <a:t> systole or diastole </a:t>
            </a:r>
            <a:r>
              <a:rPr lang="ar-SA" sz="1050" dirty="0"/>
              <a:t> ... عشان كذا لازم نفهم الرسمة هذه و نعرف سبب كل جزء فيها .</a:t>
            </a:r>
            <a:endParaRPr lang="en-US" sz="1050" dirty="0"/>
          </a:p>
        </p:txBody>
      </p:sp>
    </p:spTree>
    <p:extLst>
      <p:ext uri="{BB962C8B-B14F-4D97-AF65-F5344CB8AC3E}">
        <p14:creationId xmlns:p14="http://schemas.microsoft.com/office/powerpoint/2010/main" val="30094754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pPr algn="ctr"/>
            <a:r>
              <a:rPr lang="en-US" b="1" i="1" dirty="0"/>
              <a:t>Jugular Venous Pulse (JVP)</a:t>
            </a:r>
            <a:endParaRPr lang="ar-SA" b="1" i="1" dirty="0"/>
          </a:p>
        </p:txBody>
      </p:sp>
      <p:sp>
        <p:nvSpPr>
          <p:cNvPr id="4" name="عنصر نائب للمحتوى 3"/>
          <p:cNvSpPr>
            <a:spLocks noGrp="1"/>
          </p:cNvSpPr>
          <p:nvPr>
            <p:ph sz="quarter" idx="1"/>
          </p:nvPr>
        </p:nvSpPr>
        <p:spPr>
          <a:xfrm>
            <a:off x="347399" y="1850369"/>
            <a:ext cx="3846461" cy="3656524"/>
          </a:xfrm>
          <a:ln w="38100"/>
        </p:spPr>
        <p:style>
          <a:lnRef idx="2">
            <a:schemeClr val="accent2"/>
          </a:lnRef>
          <a:fillRef idx="1">
            <a:schemeClr val="lt1"/>
          </a:fillRef>
          <a:effectRef idx="0">
            <a:schemeClr val="accent2"/>
          </a:effectRef>
          <a:fontRef idx="minor">
            <a:schemeClr val="dk1"/>
          </a:fontRef>
        </p:style>
        <p:txBody>
          <a:bodyPr>
            <a:normAutofit fontScale="70000" lnSpcReduction="20000"/>
          </a:bodyPr>
          <a:lstStyle/>
          <a:p>
            <a:endParaRPr lang="en-US" sz="1500" dirty="0">
              <a:solidFill>
                <a:schemeClr val="tx1">
                  <a:lumMod val="65000"/>
                  <a:lumOff val="35000"/>
                </a:schemeClr>
              </a:solidFill>
            </a:endParaRPr>
          </a:p>
          <a:p>
            <a:pPr>
              <a:lnSpc>
                <a:spcPct val="170000"/>
              </a:lnSpc>
            </a:pPr>
            <a:r>
              <a:rPr lang="en-US" sz="1800" dirty="0">
                <a:solidFill>
                  <a:schemeClr val="accent2">
                    <a:lumMod val="75000"/>
                  </a:schemeClr>
                </a:solidFill>
              </a:rPr>
              <a:t>Right internal jugular vein (RIJV) : </a:t>
            </a:r>
            <a:r>
              <a:rPr lang="en-US" sz="1800" dirty="0">
                <a:solidFill>
                  <a:schemeClr val="bg1">
                    <a:lumMod val="50000"/>
                  </a:schemeClr>
                </a:solidFill>
              </a:rPr>
              <a:t>we use it </a:t>
            </a:r>
            <a:r>
              <a:rPr lang="en-US" sz="1800" dirty="0">
                <a:solidFill>
                  <a:schemeClr val="tx1">
                    <a:lumMod val="50000"/>
                    <a:lumOff val="50000"/>
                  </a:schemeClr>
                </a:solidFill>
              </a:rPr>
              <a:t>because ? </a:t>
            </a:r>
            <a:r>
              <a:rPr lang="en-US" sz="1800" dirty="0"/>
              <a:t>Pressure changes in the right atrium are transmitted directly to it </a:t>
            </a:r>
            <a:r>
              <a:rPr lang="en-US" sz="1800" dirty="0">
                <a:solidFill>
                  <a:schemeClr val="tx1">
                    <a:lumMod val="95000"/>
                    <a:lumOff val="5000"/>
                  </a:schemeClr>
                </a:solidFill>
              </a:rPr>
              <a:t>because </a:t>
            </a:r>
            <a:r>
              <a:rPr lang="en-US" sz="1800" dirty="0">
                <a:solidFill>
                  <a:srgbClr val="002060"/>
                </a:solidFill>
              </a:rPr>
              <a:t>there are </a:t>
            </a:r>
            <a:r>
              <a:rPr lang="en-US" sz="1800" dirty="0">
                <a:solidFill>
                  <a:srgbClr val="C00000"/>
                </a:solidFill>
              </a:rPr>
              <a:t>no valves between this vein and the right atrium. </a:t>
            </a:r>
          </a:p>
          <a:p>
            <a:pPr>
              <a:lnSpc>
                <a:spcPct val="170000"/>
              </a:lnSpc>
            </a:pPr>
            <a:r>
              <a:rPr lang="en-US" sz="1800" dirty="0">
                <a:solidFill>
                  <a:schemeClr val="accent2">
                    <a:lumMod val="75000"/>
                  </a:schemeClr>
                </a:solidFill>
              </a:rPr>
              <a:t>The external jugular vein</a:t>
            </a:r>
            <a:r>
              <a:rPr lang="en-US" sz="1800" dirty="0"/>
              <a:t> is easier to </a:t>
            </a:r>
            <a:r>
              <a:rPr lang="en-US" sz="1800" dirty="0">
                <a:solidFill>
                  <a:srgbClr val="C00000"/>
                </a:solidFill>
              </a:rPr>
              <a:t>see but we can’t choose it because :</a:t>
            </a:r>
          </a:p>
          <a:p>
            <a:pPr marL="342991" indent="-342991">
              <a:lnSpc>
                <a:spcPct val="170000"/>
              </a:lnSpc>
              <a:buFont typeface="+mj-lt"/>
              <a:buAutoNum type="arabicPeriod"/>
            </a:pPr>
            <a:r>
              <a:rPr lang="en-US" sz="1800" dirty="0">
                <a:solidFill>
                  <a:schemeClr val="tx1"/>
                </a:solidFill>
              </a:rPr>
              <a:t>Has valves </a:t>
            </a:r>
          </a:p>
          <a:p>
            <a:pPr marL="342991" indent="-342991">
              <a:lnSpc>
                <a:spcPct val="170000"/>
              </a:lnSpc>
              <a:buFont typeface="+mj-lt"/>
              <a:buAutoNum type="arabicPeriod"/>
            </a:pPr>
            <a:r>
              <a:rPr lang="en-US" sz="1800" dirty="0">
                <a:solidFill>
                  <a:schemeClr val="tx1"/>
                </a:solidFill>
              </a:rPr>
              <a:t>Can be compressed </a:t>
            </a:r>
            <a:r>
              <a:rPr lang="en-US" sz="1800" dirty="0"/>
              <a:t>as it enters the chest making &gt;(tortuous course) or by fascial and muscular layers. </a:t>
            </a:r>
            <a:r>
              <a:rPr lang="en-US" sz="1800" dirty="0">
                <a:solidFill>
                  <a:schemeClr val="bg1">
                    <a:lumMod val="50000"/>
                  </a:schemeClr>
                </a:solidFill>
              </a:rPr>
              <a:t>Having</a:t>
            </a:r>
            <a:r>
              <a:rPr lang="en-US" sz="1800" dirty="0"/>
              <a:t> </a:t>
            </a:r>
            <a:r>
              <a:rPr lang="en-US" sz="1800" dirty="0">
                <a:solidFill>
                  <a:schemeClr val="bg1">
                    <a:lumMod val="50000"/>
                  </a:schemeClr>
                </a:solidFill>
              </a:rPr>
              <a:t>twists and turns</a:t>
            </a:r>
            <a:endParaRPr lang="ar-SA" sz="1800" dirty="0">
              <a:solidFill>
                <a:schemeClr val="bg1">
                  <a:lumMod val="50000"/>
                </a:schemeClr>
              </a:solidFill>
            </a:endParaRPr>
          </a:p>
        </p:txBody>
      </p:sp>
      <p:sp>
        <p:nvSpPr>
          <p:cNvPr id="6" name="عنصر نائب للمحتوى 3"/>
          <p:cNvSpPr txBox="1">
            <a:spLocks/>
          </p:cNvSpPr>
          <p:nvPr/>
        </p:nvSpPr>
        <p:spPr>
          <a:xfrm>
            <a:off x="4355920" y="1837401"/>
            <a:ext cx="4362136" cy="3635333"/>
          </a:xfrm>
          <a:prstGeom prst="rect">
            <a:avLst/>
          </a:prstGeom>
          <a:ln w="38100" cap="flat" cmpd="sng" algn="ctr">
            <a:solidFill>
              <a:schemeClr val="accent4">
                <a:lumMod val="75000"/>
              </a:schemeClr>
            </a:solidFill>
            <a:prstDash val="solid"/>
          </a:ln>
        </p:spPr>
        <p:style>
          <a:lnRef idx="2">
            <a:schemeClr val="accent2"/>
          </a:lnRef>
          <a:fillRef idx="1">
            <a:schemeClr val="lt1"/>
          </a:fillRef>
          <a:effectRef idx="0">
            <a:schemeClr val="accent2"/>
          </a:effectRef>
          <a:fontRef idx="minor">
            <a:schemeClr val="dk1"/>
          </a:fontRef>
        </p:style>
        <p:txBody>
          <a:bodyPr vert="horz" lIns="76212" tIns="38106" rIns="76212" bIns="38106">
            <a:normAutofit/>
          </a:bodyPr>
          <a:lstStyle>
            <a:lvl1pPr marL="304770" indent="-304770" algn="l" rtl="0" eaLnBrk="1" latinLnBrk="0" hangingPunct="1">
              <a:spcBef>
                <a:spcPts val="667"/>
              </a:spcBef>
              <a:buClr>
                <a:schemeClr val="accent1"/>
              </a:buClr>
              <a:buSzPct val="76000"/>
              <a:buFont typeface="Wingdings 3"/>
              <a:buChar char=""/>
              <a:defRPr kumimoji="0" sz="2900" kern="1200">
                <a:solidFill>
                  <a:schemeClr val="dk1"/>
                </a:solidFill>
                <a:latin typeface="+mn-lt"/>
                <a:ea typeface="+mn-ea"/>
                <a:cs typeface="+mn-cs"/>
              </a:defRPr>
            </a:lvl1pPr>
            <a:lvl2pPr marL="609539" indent="-304770" algn="l" rtl="0" eaLnBrk="1" latinLnBrk="0" hangingPunct="1">
              <a:spcBef>
                <a:spcPts val="556"/>
              </a:spcBef>
              <a:buClr>
                <a:schemeClr val="accent2"/>
              </a:buClr>
              <a:buSzPct val="76000"/>
              <a:buFont typeface="Wingdings 3"/>
              <a:buChar char=""/>
              <a:defRPr kumimoji="0" sz="2600" kern="1200">
                <a:solidFill>
                  <a:schemeClr val="dk1"/>
                </a:solidFill>
                <a:latin typeface="+mn-lt"/>
                <a:ea typeface="+mn-ea"/>
                <a:cs typeface="+mn-cs"/>
              </a:defRPr>
            </a:lvl2pPr>
            <a:lvl3pPr marL="914309" indent="-253975" algn="l" rtl="0" eaLnBrk="1" latinLnBrk="0" hangingPunct="1">
              <a:spcBef>
                <a:spcPts val="556"/>
              </a:spcBef>
              <a:buClr>
                <a:schemeClr val="bg1">
                  <a:shade val="50000"/>
                </a:schemeClr>
              </a:buClr>
              <a:buSzPct val="76000"/>
              <a:buFont typeface="Wingdings 3"/>
              <a:buChar char=""/>
              <a:defRPr kumimoji="0" sz="2200" kern="1200">
                <a:solidFill>
                  <a:schemeClr val="dk1"/>
                </a:solidFill>
                <a:latin typeface="+mn-lt"/>
                <a:ea typeface="+mn-ea"/>
                <a:cs typeface="+mn-cs"/>
              </a:defRPr>
            </a:lvl3pPr>
            <a:lvl4pPr marL="1219078" indent="-253975" algn="l" rtl="0" eaLnBrk="1" latinLnBrk="0" hangingPunct="1">
              <a:spcBef>
                <a:spcPts val="444"/>
              </a:spcBef>
              <a:buClr>
                <a:schemeClr val="accent2">
                  <a:shade val="75000"/>
                </a:schemeClr>
              </a:buClr>
              <a:buSzPct val="70000"/>
              <a:buFont typeface="Wingdings"/>
              <a:buChar char=""/>
              <a:defRPr kumimoji="0" sz="2000" kern="1200">
                <a:solidFill>
                  <a:schemeClr val="dk1"/>
                </a:solidFill>
                <a:latin typeface="+mn-lt"/>
                <a:ea typeface="+mn-ea"/>
                <a:cs typeface="+mn-cs"/>
              </a:defRPr>
            </a:lvl4pPr>
            <a:lvl5pPr marL="1523848" indent="-253975" algn="l" rtl="0" eaLnBrk="1" latinLnBrk="0" hangingPunct="1">
              <a:spcBef>
                <a:spcPts val="333"/>
              </a:spcBef>
              <a:buClr>
                <a:schemeClr val="accent2"/>
              </a:buClr>
              <a:buSzPct val="70000"/>
              <a:buFont typeface="Wingdings"/>
              <a:buChar char=""/>
              <a:defRPr kumimoji="0" sz="1800" kern="1200">
                <a:solidFill>
                  <a:schemeClr val="dk1"/>
                </a:solidFill>
                <a:latin typeface="+mn-lt"/>
                <a:ea typeface="+mn-ea"/>
                <a:cs typeface="+mn-cs"/>
              </a:defRPr>
            </a:lvl5pPr>
            <a:lvl6pPr marL="1828617" indent="-203180" algn="l" rtl="0" eaLnBrk="1" latinLnBrk="0" hangingPunct="1">
              <a:spcBef>
                <a:spcPts val="333"/>
              </a:spcBef>
              <a:buClr>
                <a:srgbClr val="9FB8CD">
                  <a:shade val="75000"/>
                </a:srgbClr>
              </a:buClr>
              <a:buSzPct val="75000"/>
              <a:buFont typeface="Wingdings 3"/>
              <a:buChar char=""/>
              <a:defRPr kumimoji="0" lang="en-US" sz="1800" kern="1200" smtClean="0">
                <a:solidFill>
                  <a:schemeClr val="dk1"/>
                </a:solidFill>
                <a:latin typeface="+mn-lt"/>
                <a:ea typeface="+mn-ea"/>
                <a:cs typeface="+mn-cs"/>
              </a:defRPr>
            </a:lvl6pPr>
            <a:lvl7pPr marL="2031797" indent="-203180" algn="l" rtl="0" eaLnBrk="1" latinLnBrk="0" hangingPunct="1">
              <a:spcBef>
                <a:spcPts val="333"/>
              </a:spcBef>
              <a:buClr>
                <a:srgbClr val="727CA3">
                  <a:shade val="75000"/>
                </a:srgbClr>
              </a:buClr>
              <a:buSzPct val="75000"/>
              <a:buFont typeface="Wingdings 3"/>
              <a:buChar char=""/>
              <a:defRPr kumimoji="0" lang="en-US" sz="1600" kern="1200" smtClean="0">
                <a:solidFill>
                  <a:schemeClr val="dk1"/>
                </a:solidFill>
                <a:latin typeface="+mn-lt"/>
                <a:ea typeface="+mn-ea"/>
                <a:cs typeface="+mn-cs"/>
              </a:defRPr>
            </a:lvl7pPr>
            <a:lvl8pPr marL="2234976" indent="-203180" algn="l" rtl="0" eaLnBrk="1" latinLnBrk="0" hangingPunct="1">
              <a:spcBef>
                <a:spcPts val="333"/>
              </a:spcBef>
              <a:buClr>
                <a:prstClr val="white">
                  <a:shade val="50000"/>
                </a:prstClr>
              </a:buClr>
              <a:buSzPct val="75000"/>
              <a:buFont typeface="Wingdings 3"/>
              <a:buChar char=""/>
              <a:defRPr kumimoji="0" lang="en-US" sz="1600" kern="1200" smtClean="0">
                <a:solidFill>
                  <a:schemeClr val="dk1"/>
                </a:solidFill>
                <a:latin typeface="+mn-lt"/>
                <a:ea typeface="+mn-ea"/>
                <a:cs typeface="+mn-cs"/>
              </a:defRPr>
            </a:lvl8pPr>
            <a:lvl9pPr marL="2438156" indent="-203180" algn="l" rtl="0" eaLnBrk="1" latinLnBrk="0" hangingPunct="1">
              <a:spcBef>
                <a:spcPts val="333"/>
              </a:spcBef>
              <a:buClr>
                <a:srgbClr val="9FB8CD"/>
              </a:buClr>
              <a:buSzPct val="75000"/>
              <a:buFont typeface="Wingdings 3"/>
              <a:buChar char=""/>
              <a:defRPr kumimoji="0" lang="en-US" sz="1300" kern="1200" smtClean="0">
                <a:solidFill>
                  <a:schemeClr val="dk1"/>
                </a:solidFill>
                <a:latin typeface="+mn-lt"/>
                <a:ea typeface="+mn-ea"/>
                <a:cs typeface="+mn-cs"/>
              </a:defRPr>
            </a:lvl9pPr>
          </a:lstStyle>
          <a:p>
            <a:pPr marL="0" indent="0" algn="ctr">
              <a:buClr>
                <a:srgbClr val="FFFF00"/>
              </a:buClr>
              <a:buNone/>
              <a:tabLst>
                <a:tab pos="284397" algn="l"/>
              </a:tabLst>
            </a:pPr>
            <a:r>
              <a:rPr lang="en-US" sz="2101" b="1" dirty="0">
                <a:solidFill>
                  <a:schemeClr val="accent2">
                    <a:lumMod val="75000"/>
                  </a:schemeClr>
                </a:solidFill>
              </a:rPr>
              <a:t>How to examine ?</a:t>
            </a:r>
            <a:endParaRPr lang="en-US" sz="2101" spc="-4" dirty="0">
              <a:solidFill>
                <a:schemeClr val="bg1">
                  <a:lumMod val="50000"/>
                </a:schemeClr>
              </a:solidFill>
              <a:cs typeface="Times New Roman"/>
            </a:endParaRPr>
          </a:p>
          <a:p>
            <a:pPr marL="9528">
              <a:lnSpc>
                <a:spcPct val="150000"/>
              </a:lnSpc>
              <a:spcBef>
                <a:spcPts val="4"/>
              </a:spcBef>
              <a:buClr>
                <a:srgbClr val="FFFF00"/>
              </a:buClr>
              <a:tabLst>
                <a:tab pos="284397" algn="l"/>
              </a:tabLst>
            </a:pPr>
            <a:r>
              <a:rPr lang="en-US" sz="1200" spc="-4" dirty="0">
                <a:solidFill>
                  <a:schemeClr val="tx1"/>
                </a:solidFill>
                <a:cs typeface="Times New Roman"/>
              </a:rPr>
              <a:t>Patient </a:t>
            </a:r>
            <a:r>
              <a:rPr lang="en-US" sz="1200" spc="-8" dirty="0">
                <a:solidFill>
                  <a:schemeClr val="tx1"/>
                </a:solidFill>
                <a:cs typeface="Times New Roman"/>
              </a:rPr>
              <a:t>at </a:t>
            </a:r>
            <a:r>
              <a:rPr lang="en-US" sz="1200" spc="-4" dirty="0">
                <a:solidFill>
                  <a:schemeClr val="tx1"/>
                </a:solidFill>
                <a:cs typeface="Times New Roman"/>
              </a:rPr>
              <a:t>a 45°</a:t>
            </a:r>
            <a:r>
              <a:rPr lang="en-US" sz="1200" spc="-45" dirty="0">
                <a:solidFill>
                  <a:schemeClr val="tx1"/>
                </a:solidFill>
                <a:cs typeface="Times New Roman"/>
              </a:rPr>
              <a:t> </a:t>
            </a:r>
            <a:r>
              <a:rPr lang="en-US" sz="1200" dirty="0">
                <a:solidFill>
                  <a:schemeClr val="tx1"/>
                </a:solidFill>
                <a:cs typeface="Times New Roman"/>
              </a:rPr>
              <a:t>angle.</a:t>
            </a:r>
          </a:p>
          <a:p>
            <a:pPr marL="9528" marR="211511">
              <a:lnSpc>
                <a:spcPct val="150000"/>
              </a:lnSpc>
              <a:buClr>
                <a:srgbClr val="FFFF00"/>
              </a:buClr>
              <a:tabLst>
                <a:tab pos="284397" algn="l"/>
              </a:tabLst>
            </a:pPr>
            <a:r>
              <a:rPr lang="en-US" sz="1200" spc="-4" dirty="0">
                <a:solidFill>
                  <a:schemeClr val="tx1"/>
                </a:solidFill>
                <a:cs typeface="Times New Roman"/>
              </a:rPr>
              <a:t>Head </a:t>
            </a:r>
            <a:r>
              <a:rPr lang="en-US" sz="1200" dirty="0">
                <a:solidFill>
                  <a:schemeClr val="tx1"/>
                </a:solidFill>
                <a:cs typeface="Times New Roman"/>
              </a:rPr>
              <a:t>turned slightly </a:t>
            </a:r>
            <a:r>
              <a:rPr lang="en-US" sz="1200" spc="8" dirty="0">
                <a:solidFill>
                  <a:schemeClr val="tx1"/>
                </a:solidFill>
                <a:cs typeface="Times New Roman"/>
              </a:rPr>
              <a:t>to</a:t>
            </a:r>
            <a:r>
              <a:rPr lang="en-US" sz="1200" spc="-116" dirty="0">
                <a:solidFill>
                  <a:schemeClr val="tx1"/>
                </a:solidFill>
                <a:cs typeface="Times New Roman"/>
              </a:rPr>
              <a:t> </a:t>
            </a:r>
            <a:r>
              <a:rPr lang="en-US" sz="1200" dirty="0">
                <a:solidFill>
                  <a:schemeClr val="tx1"/>
                </a:solidFill>
                <a:cs typeface="Times New Roman"/>
              </a:rPr>
              <a:t>the </a:t>
            </a:r>
            <a:r>
              <a:rPr lang="en-US" sz="1200" spc="-4" dirty="0">
                <a:solidFill>
                  <a:schemeClr val="tx1"/>
                </a:solidFill>
                <a:cs typeface="Times New Roman"/>
              </a:rPr>
              <a:t>left.</a:t>
            </a:r>
            <a:endParaRPr lang="en-US" sz="1200" dirty="0">
              <a:solidFill>
                <a:schemeClr val="tx1"/>
              </a:solidFill>
              <a:cs typeface="Times New Roman"/>
            </a:endParaRPr>
          </a:p>
          <a:p>
            <a:pPr marL="238165" marR="3811" lvl="1" algn="just">
              <a:lnSpc>
                <a:spcPct val="150000"/>
              </a:lnSpc>
              <a:buClr>
                <a:srgbClr val="FFFF00"/>
              </a:buClr>
              <a:tabLst>
                <a:tab pos="284397" algn="l"/>
              </a:tabLst>
            </a:pPr>
            <a:r>
              <a:rPr lang="en-US" sz="1200" spc="-4" dirty="0">
                <a:solidFill>
                  <a:schemeClr val="tx1"/>
                </a:solidFill>
                <a:cs typeface="Times New Roman"/>
              </a:rPr>
              <a:t>Use </a:t>
            </a:r>
            <a:r>
              <a:rPr lang="en-US" sz="1200" spc="-8" dirty="0">
                <a:solidFill>
                  <a:schemeClr val="tx1"/>
                </a:solidFill>
                <a:cs typeface="Times New Roman"/>
              </a:rPr>
              <a:t>the </a:t>
            </a:r>
            <a:r>
              <a:rPr lang="en-US" sz="1200" dirty="0">
                <a:solidFill>
                  <a:schemeClr val="tx1"/>
                </a:solidFill>
                <a:cs typeface="Times New Roman"/>
              </a:rPr>
              <a:t>right</a:t>
            </a:r>
            <a:r>
              <a:rPr lang="en-US" sz="1200" spc="-45" dirty="0">
                <a:solidFill>
                  <a:schemeClr val="tx1"/>
                </a:solidFill>
                <a:cs typeface="Times New Roman"/>
              </a:rPr>
              <a:t> </a:t>
            </a:r>
            <a:r>
              <a:rPr lang="en-US" sz="1200" spc="-60" dirty="0">
                <a:solidFill>
                  <a:srgbClr val="FF0000"/>
                </a:solidFill>
                <a:cs typeface="Times New Roman"/>
              </a:rPr>
              <a:t>Internal Jugular </a:t>
            </a:r>
            <a:r>
              <a:rPr lang="en-US" sz="1200" spc="-60" dirty="0">
                <a:solidFill>
                  <a:schemeClr val="tx1"/>
                </a:solidFill>
                <a:cs typeface="Times New Roman"/>
              </a:rPr>
              <a:t>which</a:t>
            </a:r>
            <a:r>
              <a:rPr lang="en-US" sz="1200" dirty="0">
                <a:solidFill>
                  <a:schemeClr val="tx1"/>
                </a:solidFill>
                <a:cs typeface="Times New Roman"/>
              </a:rPr>
              <a:t> runs from medial </a:t>
            </a:r>
            <a:r>
              <a:rPr lang="en-US" sz="1200" spc="-4" dirty="0">
                <a:solidFill>
                  <a:schemeClr val="tx1"/>
                </a:solidFill>
                <a:cs typeface="Times New Roman"/>
              </a:rPr>
              <a:t>end </a:t>
            </a:r>
            <a:r>
              <a:rPr lang="en-US" sz="1200" dirty="0">
                <a:solidFill>
                  <a:schemeClr val="tx1"/>
                </a:solidFill>
                <a:cs typeface="Times New Roman"/>
              </a:rPr>
              <a:t>of </a:t>
            </a:r>
            <a:r>
              <a:rPr lang="en-US" sz="1200" spc="-4" dirty="0">
                <a:solidFill>
                  <a:schemeClr val="tx1"/>
                </a:solidFill>
                <a:cs typeface="Times New Roman"/>
              </a:rPr>
              <a:t>clavicle </a:t>
            </a:r>
            <a:r>
              <a:rPr lang="en-US" sz="1200" dirty="0">
                <a:solidFill>
                  <a:schemeClr val="tx1"/>
                </a:solidFill>
                <a:cs typeface="Times New Roman"/>
              </a:rPr>
              <a:t>to </a:t>
            </a:r>
            <a:r>
              <a:rPr lang="en-US" sz="1200" spc="-8" dirty="0">
                <a:solidFill>
                  <a:schemeClr val="tx1"/>
                </a:solidFill>
                <a:cs typeface="Times New Roman"/>
              </a:rPr>
              <a:t>the </a:t>
            </a:r>
            <a:r>
              <a:rPr lang="en-US" sz="1200" dirty="0">
                <a:solidFill>
                  <a:schemeClr val="tx1"/>
                </a:solidFill>
                <a:cs typeface="Times New Roman"/>
              </a:rPr>
              <a:t>ear lobe</a:t>
            </a:r>
            <a:r>
              <a:rPr lang="en-US" sz="1200" spc="-68" dirty="0">
                <a:solidFill>
                  <a:schemeClr val="tx1"/>
                </a:solidFill>
                <a:cs typeface="Times New Roman"/>
              </a:rPr>
              <a:t> </a:t>
            </a:r>
            <a:r>
              <a:rPr lang="en-US" sz="1200" dirty="0">
                <a:solidFill>
                  <a:schemeClr val="tx1"/>
                </a:solidFill>
                <a:cs typeface="Times New Roman"/>
              </a:rPr>
              <a:t>under </a:t>
            </a:r>
            <a:r>
              <a:rPr lang="en-US" sz="1200" spc="-4" dirty="0">
                <a:solidFill>
                  <a:schemeClr val="tx1"/>
                </a:solidFill>
                <a:cs typeface="Times New Roman"/>
              </a:rPr>
              <a:t>medial </a:t>
            </a:r>
            <a:r>
              <a:rPr lang="en-US" sz="1200" dirty="0">
                <a:solidFill>
                  <a:schemeClr val="tx1"/>
                </a:solidFill>
                <a:cs typeface="Times New Roman"/>
              </a:rPr>
              <a:t>aspect of the</a:t>
            </a:r>
            <a:r>
              <a:rPr lang="en-US" sz="1200" spc="-98" dirty="0">
                <a:solidFill>
                  <a:schemeClr val="tx1"/>
                </a:solidFill>
                <a:cs typeface="Times New Roman"/>
              </a:rPr>
              <a:t> </a:t>
            </a:r>
            <a:r>
              <a:rPr lang="en-US" sz="1200" spc="-4" dirty="0">
                <a:solidFill>
                  <a:schemeClr val="tx1"/>
                </a:solidFill>
                <a:cs typeface="Times New Roman"/>
              </a:rPr>
              <a:t>Sternocleidomastoid muscle (between t 2 head) away from CAP.</a:t>
            </a:r>
            <a:endParaRPr lang="en-US" sz="1200" dirty="0">
              <a:solidFill>
                <a:schemeClr val="tx1"/>
              </a:solidFill>
              <a:cs typeface="Times New Roman"/>
            </a:endParaRPr>
          </a:p>
          <a:p>
            <a:pPr marL="9528">
              <a:lnSpc>
                <a:spcPct val="150000"/>
              </a:lnSpc>
              <a:spcBef>
                <a:spcPts val="4"/>
              </a:spcBef>
              <a:buClr>
                <a:srgbClr val="FFFF00"/>
              </a:buClr>
              <a:tabLst>
                <a:tab pos="284397" algn="l"/>
              </a:tabLst>
            </a:pPr>
            <a:r>
              <a:rPr lang="en-US" sz="1350" dirty="0">
                <a:solidFill>
                  <a:schemeClr val="accent2">
                    <a:lumMod val="75000"/>
                  </a:schemeClr>
                </a:solidFill>
                <a:cs typeface="Times New Roman"/>
              </a:rPr>
              <a:t>More </a:t>
            </a:r>
            <a:r>
              <a:rPr lang="en-US" sz="1350" spc="-4" dirty="0">
                <a:solidFill>
                  <a:schemeClr val="accent2">
                    <a:lumMod val="75000"/>
                  </a:schemeClr>
                </a:solidFill>
                <a:cs typeface="Times New Roman"/>
              </a:rPr>
              <a:t>prominent</a:t>
            </a:r>
            <a:r>
              <a:rPr lang="en-US" sz="1350" spc="-68" dirty="0">
                <a:solidFill>
                  <a:schemeClr val="accent2">
                    <a:lumMod val="75000"/>
                  </a:schemeClr>
                </a:solidFill>
                <a:cs typeface="Times New Roman"/>
              </a:rPr>
              <a:t> </a:t>
            </a:r>
            <a:r>
              <a:rPr lang="en-US" sz="1350" dirty="0">
                <a:solidFill>
                  <a:schemeClr val="accent2">
                    <a:lumMod val="75000"/>
                  </a:schemeClr>
                </a:solidFill>
                <a:cs typeface="Times New Roman"/>
              </a:rPr>
              <a:t>with: </a:t>
            </a:r>
            <a:r>
              <a:rPr lang="en-US" sz="1350" dirty="0">
                <a:solidFill>
                  <a:schemeClr val="tx1"/>
                </a:solidFill>
              </a:rPr>
              <a:t>Valsalva maneuver </a:t>
            </a:r>
            <a:endParaRPr lang="ar-SA" sz="1350" dirty="0">
              <a:solidFill>
                <a:schemeClr val="tx1"/>
              </a:solidFill>
            </a:endParaRPr>
          </a:p>
          <a:p>
            <a:pPr marL="0" indent="0">
              <a:lnSpc>
                <a:spcPts val="1943"/>
              </a:lnSpc>
              <a:spcBef>
                <a:spcPts val="4"/>
              </a:spcBef>
              <a:buClr>
                <a:srgbClr val="FFFF00"/>
              </a:buClr>
              <a:buNone/>
              <a:tabLst>
                <a:tab pos="284397" algn="l"/>
              </a:tabLst>
            </a:pPr>
            <a:r>
              <a:rPr lang="ar-SA" sz="1350" dirty="0">
                <a:solidFill>
                  <a:schemeClr val="bg1">
                    <a:lumMod val="50000"/>
                  </a:schemeClr>
                </a:solidFill>
              </a:rPr>
              <a:t>(الزفير مع اغلاق طرق التنفس مثل ما تفعل اذا انسدت اذنك في الطيارة )</a:t>
            </a:r>
            <a:endParaRPr lang="en-US" sz="1350" dirty="0">
              <a:solidFill>
                <a:schemeClr val="bg1">
                  <a:lumMod val="50000"/>
                </a:schemeClr>
              </a:solidFill>
              <a:cs typeface="Times New Roman"/>
            </a:endParaRPr>
          </a:p>
        </p:txBody>
      </p:sp>
      <p:pic>
        <p:nvPicPr>
          <p:cNvPr id="7" name="صورة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6020" y="4275498"/>
            <a:ext cx="3781405" cy="109822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TextBox 15"/>
          <p:cNvSpPr txBox="1"/>
          <p:nvPr/>
        </p:nvSpPr>
        <p:spPr>
          <a:xfrm>
            <a:off x="6732240" y="147132"/>
            <a:ext cx="2266610" cy="253916"/>
          </a:xfrm>
          <a:prstGeom prst="rect">
            <a:avLst/>
          </a:prstGeom>
          <a:solidFill>
            <a:schemeClr val="accent2">
              <a:lumMod val="60000"/>
              <a:lumOff val="40000"/>
            </a:schemeClr>
          </a:solidFill>
          <a:ln>
            <a:solidFill>
              <a:schemeClr val="accent1"/>
            </a:solidFill>
          </a:ln>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1050" b="1" u="sng" dirty="0"/>
              <a:t>Video of JVP Duration: 2:28</a:t>
            </a:r>
          </a:p>
        </p:txBody>
      </p:sp>
      <p:sp>
        <p:nvSpPr>
          <p:cNvPr id="10" name="Oval 9"/>
          <p:cNvSpPr/>
          <p:nvPr/>
        </p:nvSpPr>
        <p:spPr>
          <a:xfrm>
            <a:off x="4433908" y="3212920"/>
            <a:ext cx="192112" cy="12916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TextBox 10"/>
          <p:cNvSpPr txBox="1"/>
          <p:nvPr/>
        </p:nvSpPr>
        <p:spPr>
          <a:xfrm>
            <a:off x="1763485" y="5708548"/>
            <a:ext cx="6922254" cy="253916"/>
          </a:xfrm>
          <a:prstGeom prst="rect">
            <a:avLst/>
          </a:prstGeom>
          <a:noFill/>
        </p:spPr>
        <p:txBody>
          <a:bodyPr wrap="square" rtlCol="0">
            <a:spAutoFit/>
          </a:bodyPr>
          <a:lstStyle/>
          <a:p>
            <a:pPr marL="214370" indent="-214370" algn="r" rtl="1">
              <a:buFont typeface="Wingdings" panose="05000000000000000000" pitchFamily="2" charset="2"/>
              <a:buChar char="v"/>
            </a:pPr>
            <a:r>
              <a:rPr lang="ar-SA" sz="1050" dirty="0">
                <a:solidFill>
                  <a:srgbClr val="FF0000"/>
                </a:solidFill>
              </a:rPr>
              <a:t>في الإختبار </a:t>
            </a:r>
            <a:r>
              <a:rPr lang="ar-SA" sz="1050" dirty="0"/>
              <a:t>ممكن يعطيك</a:t>
            </a:r>
            <a:r>
              <a:rPr lang="en-US" sz="1050" dirty="0"/>
              <a:t> </a:t>
            </a:r>
            <a:r>
              <a:rPr lang="ar-SA" sz="1050" dirty="0"/>
              <a:t>صورة و يسألك ايش الشي اللي ممكن تستفيده منها</a:t>
            </a:r>
            <a:r>
              <a:rPr lang="en-US" sz="1050" dirty="0"/>
              <a:t> / </a:t>
            </a:r>
            <a:r>
              <a:rPr lang="ar-SA" sz="1050" dirty="0"/>
              <a:t> أو يسألك وين تقدر تشوف ال </a:t>
            </a:r>
            <a:r>
              <a:rPr lang="en-US" sz="1050" dirty="0"/>
              <a:t>jugular venous pressure</a:t>
            </a:r>
            <a:r>
              <a:rPr lang="ar-SA" sz="1050" dirty="0"/>
              <a:t>. </a:t>
            </a:r>
            <a:endParaRPr lang="en-US" sz="1050" dirty="0"/>
          </a:p>
        </p:txBody>
      </p:sp>
      <p:sp>
        <p:nvSpPr>
          <p:cNvPr id="13" name="TextBox 12"/>
          <p:cNvSpPr txBox="1"/>
          <p:nvPr/>
        </p:nvSpPr>
        <p:spPr>
          <a:xfrm>
            <a:off x="7367554" y="2193286"/>
            <a:ext cx="1350502" cy="230832"/>
          </a:xfrm>
          <a:prstGeom prst="rect">
            <a:avLst/>
          </a:prstGeom>
          <a:ln>
            <a:solidFill>
              <a:srgbClr val="FFFF00"/>
            </a:solidFill>
          </a:ln>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US" sz="900" b="1" dirty="0">
                <a:solidFill>
                  <a:srgbClr val="FF0000"/>
                </a:solidFill>
              </a:rPr>
              <a:t>Just Understand it </a:t>
            </a:r>
          </a:p>
        </p:txBody>
      </p:sp>
      <p:sp>
        <p:nvSpPr>
          <p:cNvPr id="14" name="Oval 13"/>
          <p:cNvSpPr/>
          <p:nvPr/>
        </p:nvSpPr>
        <p:spPr>
          <a:xfrm>
            <a:off x="3677627" y="1970459"/>
            <a:ext cx="192112" cy="12916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5253842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0912" y="294749"/>
            <a:ext cx="8229600" cy="685979"/>
          </a:xfrm>
        </p:spPr>
        <p:txBody>
          <a:bodyPr>
            <a:normAutofit/>
          </a:bodyPr>
          <a:lstStyle/>
          <a:p>
            <a:r>
              <a:rPr lang="en-US" sz="2800" b="1" i="1" dirty="0"/>
              <a:t>Jugular Venous Pulse (JVP)</a:t>
            </a:r>
            <a:endParaRPr lang="en-US" sz="2800" dirty="0">
              <a:solidFill>
                <a:srgbClr val="FF0000"/>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3709115849"/>
              </p:ext>
            </p:extLst>
          </p:nvPr>
        </p:nvGraphicFramePr>
        <p:xfrm>
          <a:off x="2593862" y="1196752"/>
          <a:ext cx="6407783" cy="4186285"/>
        </p:xfrm>
        <a:graphic>
          <a:graphicData uri="http://schemas.openxmlformats.org/drawingml/2006/table">
            <a:tbl>
              <a:tblPr firstRow="1" bandRow="1">
                <a:tableStyleId>{21E4AEA4-8DFA-4A89-87EB-49C32662AFE0}</a:tableStyleId>
              </a:tblPr>
              <a:tblGrid>
                <a:gridCol w="1067964">
                  <a:extLst>
                    <a:ext uri="{9D8B030D-6E8A-4147-A177-3AD203B41FA5}">
                      <a16:colId xmlns:a16="http://schemas.microsoft.com/office/drawing/2014/main" val="20000"/>
                    </a:ext>
                  </a:extLst>
                </a:gridCol>
                <a:gridCol w="876098">
                  <a:extLst>
                    <a:ext uri="{9D8B030D-6E8A-4147-A177-3AD203B41FA5}">
                      <a16:colId xmlns:a16="http://schemas.microsoft.com/office/drawing/2014/main" val="20001"/>
                    </a:ext>
                  </a:extLst>
                </a:gridCol>
                <a:gridCol w="1438598">
                  <a:extLst>
                    <a:ext uri="{9D8B030D-6E8A-4147-A177-3AD203B41FA5}">
                      <a16:colId xmlns:a16="http://schemas.microsoft.com/office/drawing/2014/main" val="20002"/>
                    </a:ext>
                  </a:extLst>
                </a:gridCol>
                <a:gridCol w="972361">
                  <a:extLst>
                    <a:ext uri="{9D8B030D-6E8A-4147-A177-3AD203B41FA5}">
                      <a16:colId xmlns:a16="http://schemas.microsoft.com/office/drawing/2014/main" val="20003"/>
                    </a:ext>
                  </a:extLst>
                </a:gridCol>
                <a:gridCol w="1080401">
                  <a:extLst>
                    <a:ext uri="{9D8B030D-6E8A-4147-A177-3AD203B41FA5}">
                      <a16:colId xmlns:a16="http://schemas.microsoft.com/office/drawing/2014/main" val="20004"/>
                    </a:ext>
                  </a:extLst>
                </a:gridCol>
                <a:gridCol w="972361">
                  <a:extLst>
                    <a:ext uri="{9D8B030D-6E8A-4147-A177-3AD203B41FA5}">
                      <a16:colId xmlns:a16="http://schemas.microsoft.com/office/drawing/2014/main" val="20005"/>
                    </a:ext>
                  </a:extLst>
                </a:gridCol>
              </a:tblGrid>
              <a:tr h="251526">
                <a:tc>
                  <a:txBody>
                    <a:bodyPr/>
                    <a:lstStyle/>
                    <a:p>
                      <a:r>
                        <a:rPr lang="en-US" sz="1200" b="1" dirty="0">
                          <a:solidFill>
                            <a:schemeClr val="bg1"/>
                          </a:solidFill>
                        </a:rPr>
                        <a:t>Waves</a:t>
                      </a:r>
                    </a:p>
                  </a:txBody>
                  <a:tcPr marL="68598" marR="68598" marT="34299" marB="34299">
                    <a:solidFill>
                      <a:schemeClr val="accent2"/>
                    </a:solidFill>
                  </a:tcPr>
                </a:tc>
                <a:tc>
                  <a:txBody>
                    <a:bodyPr/>
                    <a:lstStyle/>
                    <a:p>
                      <a:pPr algn="ctr"/>
                      <a:r>
                        <a:rPr lang="en-US" sz="1200" dirty="0">
                          <a:solidFill>
                            <a:schemeClr val="tx1"/>
                          </a:solidFill>
                        </a:rPr>
                        <a:t>A- wave </a:t>
                      </a:r>
                    </a:p>
                  </a:txBody>
                  <a:tcPr marL="68598" marR="68598" marT="34299" marB="34299">
                    <a:solidFill>
                      <a:srgbClr val="FFFF00"/>
                    </a:solidFill>
                  </a:tcPr>
                </a:tc>
                <a:tc>
                  <a:txBody>
                    <a:bodyPr/>
                    <a:lstStyle/>
                    <a:p>
                      <a:pPr algn="ctr"/>
                      <a:r>
                        <a:rPr lang="en-US" sz="1200" dirty="0">
                          <a:solidFill>
                            <a:schemeClr val="tx1"/>
                          </a:solidFill>
                        </a:rPr>
                        <a:t>C-wave</a:t>
                      </a:r>
                    </a:p>
                  </a:txBody>
                  <a:tcPr marL="68598" marR="68598" marT="34299" marB="34299">
                    <a:solidFill>
                      <a:srgbClr val="92D050"/>
                    </a:solidFill>
                  </a:tcPr>
                </a:tc>
                <a:tc>
                  <a:txBody>
                    <a:bodyPr/>
                    <a:lstStyle/>
                    <a:p>
                      <a:pPr algn="ctr"/>
                      <a:r>
                        <a:rPr lang="en-US" sz="1200" dirty="0">
                          <a:solidFill>
                            <a:schemeClr val="tx1"/>
                          </a:solidFill>
                        </a:rPr>
                        <a:t>X-decent</a:t>
                      </a:r>
                    </a:p>
                  </a:txBody>
                  <a:tcPr marL="68598" marR="68598" marT="34299" marB="34299">
                    <a:solidFill>
                      <a:srgbClr val="00B0F0"/>
                    </a:solidFill>
                  </a:tcPr>
                </a:tc>
                <a:tc>
                  <a:txBody>
                    <a:bodyPr/>
                    <a:lstStyle/>
                    <a:p>
                      <a:pPr algn="ctr"/>
                      <a:r>
                        <a:rPr lang="en-US" sz="1200" dirty="0">
                          <a:solidFill>
                            <a:schemeClr val="tx1"/>
                          </a:solidFill>
                        </a:rPr>
                        <a:t>V-wave</a:t>
                      </a:r>
                    </a:p>
                  </a:txBody>
                  <a:tcPr marL="68598" marR="68598" marT="34299" marB="34299">
                    <a:solidFill>
                      <a:srgbClr val="DC9C56"/>
                    </a:solidFill>
                  </a:tcPr>
                </a:tc>
                <a:tc>
                  <a:txBody>
                    <a:bodyPr/>
                    <a:lstStyle/>
                    <a:p>
                      <a:pPr algn="ctr"/>
                      <a:r>
                        <a:rPr lang="en-US" sz="1200" dirty="0">
                          <a:solidFill>
                            <a:schemeClr val="tx1"/>
                          </a:solidFill>
                        </a:rPr>
                        <a:t>Y-decent </a:t>
                      </a:r>
                    </a:p>
                  </a:txBody>
                  <a:tcPr marL="68598" marR="68598" marT="34299" marB="34299">
                    <a:solidFill>
                      <a:srgbClr val="F088DB"/>
                    </a:solidFill>
                  </a:tcPr>
                </a:tc>
                <a:extLst>
                  <a:ext uri="{0D108BD9-81ED-4DB2-BD59-A6C34878D82A}">
                    <a16:rowId xmlns:a16="http://schemas.microsoft.com/office/drawing/2014/main" val="10000"/>
                  </a:ext>
                </a:extLst>
              </a:tr>
              <a:tr h="1440555">
                <a:tc>
                  <a:txBody>
                    <a:bodyPr/>
                    <a:lstStyle/>
                    <a:p>
                      <a:r>
                        <a:rPr lang="en-US" sz="1400" b="1" dirty="0">
                          <a:solidFill>
                            <a:schemeClr val="bg1"/>
                          </a:solidFill>
                        </a:rPr>
                        <a:t>Cause</a:t>
                      </a:r>
                    </a:p>
                  </a:txBody>
                  <a:tcPr marL="68598" marR="68598" marT="34299" marB="34299">
                    <a:solidFill>
                      <a:schemeClr val="accent2"/>
                    </a:solidFill>
                  </a:tcPr>
                </a:tc>
                <a:tc>
                  <a:txBody>
                    <a:bodyPr/>
                    <a:lstStyle/>
                    <a:p>
                      <a:r>
                        <a:rPr lang="en-US" sz="900" dirty="0">
                          <a:solidFill>
                            <a:schemeClr val="tx1"/>
                          </a:solidFill>
                          <a:cs typeface="Times New Roman" panose="02020603050405020304" pitchFamily="18" charset="0"/>
                        </a:rPr>
                        <a:t>Right Atrial contraction ,</a:t>
                      </a:r>
                      <a:r>
                        <a:rPr lang="en-US" sz="900" baseline="0" dirty="0">
                          <a:solidFill>
                            <a:schemeClr val="tx1"/>
                          </a:solidFill>
                          <a:cs typeface="Times New Roman" panose="02020603050405020304" pitchFamily="18" charset="0"/>
                        </a:rPr>
                        <a:t> will lead </a:t>
                      </a:r>
                      <a:r>
                        <a:rPr lang="en-US" sz="900" baseline="0" dirty="0">
                          <a:solidFill>
                            <a:schemeClr val="tx1"/>
                          </a:solidFill>
                          <a:cs typeface="Times New Roman" panose="02020603050405020304" pitchFamily="18" charset="0"/>
                          <a:sym typeface="Wingdings"/>
                        </a:rPr>
                        <a:t></a:t>
                      </a:r>
                      <a:r>
                        <a:rPr lang="en-US" sz="900" baseline="0" dirty="0">
                          <a:solidFill>
                            <a:schemeClr val="tx1"/>
                          </a:solidFill>
                          <a:cs typeface="Times New Roman" panose="02020603050405020304" pitchFamily="18" charset="0"/>
                        </a:rPr>
                        <a:t> increase right atrial pressure</a:t>
                      </a:r>
                      <a:endParaRPr lang="en-US" sz="900" dirty="0"/>
                    </a:p>
                  </a:txBody>
                  <a:tcPr marL="68598" marR="68598" marT="34299" marB="34299"/>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cs typeface="Times New Roman" panose="02020603050405020304" pitchFamily="18" charset="0"/>
                          <a:sym typeface="Wingdings"/>
                        </a:rPr>
                        <a:t>Increase RV pressure when all valves are closed  (</a:t>
                      </a:r>
                      <a:r>
                        <a:rPr lang="en-US" sz="900" dirty="0" err="1">
                          <a:solidFill>
                            <a:schemeClr val="tx1"/>
                          </a:solidFill>
                          <a:cs typeface="Times New Roman" panose="02020603050405020304" pitchFamily="18" charset="0"/>
                        </a:rPr>
                        <a:t>Isovolumetric</a:t>
                      </a:r>
                      <a:r>
                        <a:rPr lang="en-US" sz="900" dirty="0">
                          <a:solidFill>
                            <a:schemeClr val="tx1"/>
                          </a:solidFill>
                          <a:cs typeface="Times New Roman" panose="02020603050405020304" pitchFamily="18" charset="0"/>
                        </a:rPr>
                        <a:t> Contraction phase)</a:t>
                      </a:r>
                    </a:p>
                    <a:p>
                      <a:r>
                        <a:rPr lang="en-US" sz="900" dirty="0">
                          <a:solidFill>
                            <a:schemeClr val="tx1"/>
                          </a:solidFill>
                          <a:cs typeface="Times New Roman" panose="02020603050405020304" pitchFamily="18" charset="0"/>
                          <a:sym typeface="Wingdings"/>
                        </a:rPr>
                        <a:t> </a:t>
                      </a:r>
                      <a:r>
                        <a:rPr lang="en-US" sz="900" dirty="0">
                          <a:solidFill>
                            <a:schemeClr val="tx1"/>
                          </a:solidFill>
                          <a:cs typeface="Times New Roman" panose="02020603050405020304" pitchFamily="18" charset="0"/>
                        </a:rPr>
                        <a:t>Tricuspid valve bulging into the Right Atrium </a:t>
                      </a:r>
                      <a:r>
                        <a:rPr lang="en-US" sz="900" dirty="0">
                          <a:solidFill>
                            <a:schemeClr val="tx1"/>
                          </a:solidFill>
                          <a:cs typeface="Times New Roman" panose="02020603050405020304" pitchFamily="18" charset="0"/>
                          <a:sym typeface="Wingdings"/>
                        </a:rPr>
                        <a:t> </a:t>
                      </a:r>
                      <a:r>
                        <a:rPr lang="en-US" sz="900" dirty="0">
                          <a:solidFill>
                            <a:srgbClr val="FF0000"/>
                          </a:solidFill>
                          <a:cs typeface="Times New Roman" panose="02020603050405020304" pitchFamily="18" charset="0"/>
                          <a:sym typeface="Wingdings"/>
                        </a:rPr>
                        <a:t>increase RA pressure </a:t>
                      </a:r>
                    </a:p>
                    <a:p>
                      <a:r>
                        <a:rPr lang="en-US" sz="900" b="1" dirty="0">
                          <a:solidFill>
                            <a:schemeClr val="accent2">
                              <a:lumMod val="75000"/>
                            </a:schemeClr>
                          </a:solidFill>
                          <a:cs typeface="Times New Roman" panose="02020603050405020304" pitchFamily="18" charset="0"/>
                        </a:rPr>
                        <a:t>This Called :</a:t>
                      </a:r>
                      <a:r>
                        <a:rPr lang="en-US" sz="900" b="1" baseline="0" dirty="0">
                          <a:solidFill>
                            <a:schemeClr val="accent2">
                              <a:lumMod val="75000"/>
                            </a:schemeClr>
                          </a:solidFill>
                          <a:cs typeface="Times New Roman" panose="02020603050405020304" pitchFamily="18" charset="0"/>
                        </a:rPr>
                        <a:t> </a:t>
                      </a:r>
                      <a:r>
                        <a:rPr lang="en-US" sz="900" baseline="0" dirty="0">
                          <a:solidFill>
                            <a:schemeClr val="tx1"/>
                          </a:solidFill>
                          <a:cs typeface="Times New Roman" panose="02020603050405020304" pitchFamily="18" charset="0"/>
                        </a:rPr>
                        <a:t>Carotid artifact</a:t>
                      </a:r>
                      <a:endParaRPr lang="en-US" sz="900" dirty="0">
                        <a:solidFill>
                          <a:schemeClr val="tx1"/>
                        </a:solidFill>
                      </a:endParaRPr>
                    </a:p>
                  </a:txBody>
                  <a:tcPr marL="68598" marR="68598" marT="34299" marB="34299"/>
                </a:tc>
                <a:tc>
                  <a:txBody>
                    <a:bodyPr/>
                    <a:lstStyle/>
                    <a:p>
                      <a:r>
                        <a:rPr lang="en-US" sz="900" dirty="0">
                          <a:solidFill>
                            <a:schemeClr val="tx1"/>
                          </a:solidFill>
                          <a:cs typeface="Times New Roman" panose="02020603050405020304" pitchFamily="18" charset="0"/>
                        </a:rPr>
                        <a:t>due to downwards displacement of the Tricuspid valve by the contraction of papillary muscles during Ventricular systole. (   </a:t>
                      </a:r>
                      <a:r>
                        <a:rPr lang="en-US" sz="900" dirty="0" err="1">
                          <a:solidFill>
                            <a:schemeClr val="tx1"/>
                          </a:solidFill>
                          <a:cs typeface="Times New Roman" panose="02020603050405020304" pitchFamily="18" charset="0"/>
                        </a:rPr>
                        <a:t>Rt</a:t>
                      </a:r>
                      <a:r>
                        <a:rPr lang="en-US" sz="900" dirty="0">
                          <a:solidFill>
                            <a:schemeClr val="tx1"/>
                          </a:solidFill>
                          <a:cs typeface="Times New Roman" panose="02020603050405020304" pitchFamily="18" charset="0"/>
                        </a:rPr>
                        <a:t> atrial pressure )</a:t>
                      </a:r>
                      <a:endParaRPr lang="en-US" sz="900" dirty="0"/>
                    </a:p>
                  </a:txBody>
                  <a:tcPr marL="68598" marR="68598" marT="34299" marB="34299"/>
                </a:tc>
                <a:tc rowSpan="3">
                  <a:txBody>
                    <a:bodyPr/>
                    <a:lstStyle/>
                    <a:p>
                      <a:r>
                        <a:rPr lang="en-US" sz="900" dirty="0">
                          <a:solidFill>
                            <a:schemeClr val="tx1"/>
                          </a:solidFill>
                          <a:cs typeface="Times New Roman" panose="02020603050405020304" pitchFamily="18" charset="0"/>
                        </a:rPr>
                        <a:t>filling of the Right Atrium by venous return  before the Tricuspid valve opens. (</a:t>
                      </a:r>
                      <a:r>
                        <a:rPr lang="en-US" sz="900" dirty="0" err="1">
                          <a:solidFill>
                            <a:schemeClr val="tx1"/>
                          </a:solidFill>
                          <a:cs typeface="Times New Roman" panose="02020603050405020304" pitchFamily="18" charset="0"/>
                        </a:rPr>
                        <a:t>incraese</a:t>
                      </a:r>
                      <a:r>
                        <a:rPr lang="en-US" sz="900" dirty="0">
                          <a:solidFill>
                            <a:schemeClr val="tx1"/>
                          </a:solidFill>
                          <a:cs typeface="Times New Roman" panose="02020603050405020304" pitchFamily="18" charset="0"/>
                        </a:rPr>
                        <a:t> in </a:t>
                      </a:r>
                      <a:r>
                        <a:rPr lang="en-US" sz="900" dirty="0" err="1">
                          <a:solidFill>
                            <a:schemeClr val="tx1"/>
                          </a:solidFill>
                          <a:cs typeface="Times New Roman" panose="02020603050405020304" pitchFamily="18" charset="0"/>
                        </a:rPr>
                        <a:t>Rt</a:t>
                      </a:r>
                      <a:r>
                        <a:rPr lang="en-US" sz="900" dirty="0">
                          <a:solidFill>
                            <a:schemeClr val="tx1"/>
                          </a:solidFill>
                          <a:cs typeface="Times New Roman" panose="02020603050405020304" pitchFamily="18" charset="0"/>
                        </a:rPr>
                        <a:t> atrial pressure)</a:t>
                      </a:r>
                      <a:endParaRPr lang="en-US" sz="900" dirty="0"/>
                    </a:p>
                  </a:txBody>
                  <a:tcPr marL="68598" marR="68598" marT="34299" marB="34299"/>
                </a:tc>
                <a:tc rowSpan="2">
                  <a:txBody>
                    <a:bodyPr/>
                    <a:lstStyle/>
                    <a:p>
                      <a:r>
                        <a:rPr lang="en-US" sz="900" dirty="0">
                          <a:solidFill>
                            <a:schemeClr val="tx1"/>
                          </a:solidFill>
                          <a:cs typeface="Times New Roman" panose="02020603050405020304" pitchFamily="18" charset="0"/>
                        </a:rPr>
                        <a:t>the fall in the Right Atrial Pressure when the blood starts to flow from the Right Atrium into the Right Ventricle (tricuspid valve open)</a:t>
                      </a:r>
                      <a:endParaRPr lang="en-US" sz="900" dirty="0"/>
                    </a:p>
                  </a:txBody>
                  <a:tcPr marL="68598" marR="68598" marT="34299" marB="34299"/>
                </a:tc>
                <a:extLst>
                  <a:ext uri="{0D108BD9-81ED-4DB2-BD59-A6C34878D82A}">
                    <a16:rowId xmlns:a16="http://schemas.microsoft.com/office/drawing/2014/main" val="10001"/>
                  </a:ext>
                </a:extLst>
              </a:tr>
              <a:tr h="0">
                <a:tc rowSpan="2">
                  <a:txBody>
                    <a:bodyPr/>
                    <a:lstStyle/>
                    <a:p>
                      <a:r>
                        <a:rPr lang="en-US" sz="1200" b="1" dirty="0">
                          <a:solidFill>
                            <a:schemeClr val="bg1"/>
                          </a:solidFill>
                        </a:rPr>
                        <a:t>Relation to cardiac cycle </a:t>
                      </a:r>
                    </a:p>
                  </a:txBody>
                  <a:tcPr marL="68598" marR="68598" marT="34299" marB="34299">
                    <a:solidFill>
                      <a:schemeClr val="accent2"/>
                    </a:solidFill>
                  </a:tcPr>
                </a:tc>
                <a:tc rowSpan="2">
                  <a:txBody>
                    <a:bodyPr/>
                    <a:lstStyle/>
                    <a:p>
                      <a:r>
                        <a:rPr lang="en-US" sz="1100" dirty="0"/>
                        <a:t>End of</a:t>
                      </a:r>
                      <a:r>
                        <a:rPr lang="en-US" sz="1100" baseline="0" dirty="0"/>
                        <a:t> ventricular diastole</a:t>
                      </a:r>
                      <a:endParaRPr lang="en-US" sz="1100" dirty="0"/>
                    </a:p>
                  </a:txBody>
                  <a:tcPr marL="68598" marR="68598" marT="34299" marB="34299"/>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a:solidFill>
                            <a:schemeClr val="tx1"/>
                          </a:solidFill>
                          <a:cs typeface="Times New Roman" panose="02020603050405020304" pitchFamily="18" charset="0"/>
                        </a:rPr>
                        <a:t>During</a:t>
                      </a:r>
                      <a:r>
                        <a:rPr lang="en-US" sz="1100" baseline="0" dirty="0">
                          <a:solidFill>
                            <a:schemeClr val="tx1"/>
                          </a:solidFill>
                          <a:cs typeface="Times New Roman" panose="02020603050405020304" pitchFamily="18" charset="0"/>
                        </a:rPr>
                        <a:t> </a:t>
                      </a:r>
                      <a:r>
                        <a:rPr lang="en-US" sz="1100" dirty="0">
                          <a:solidFill>
                            <a:schemeClr val="tx1"/>
                          </a:solidFill>
                          <a:cs typeface="Times New Roman" panose="02020603050405020304" pitchFamily="18" charset="0"/>
                        </a:rPr>
                        <a:t>Isovolumetric Contraction</a:t>
                      </a:r>
                      <a:endParaRPr lang="en-US" sz="1100" dirty="0"/>
                    </a:p>
                  </a:txBody>
                  <a:tcPr marL="68598" marR="68598" marT="34299" marB="34299"/>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cs typeface="Times New Roman" panose="02020603050405020304" pitchFamily="18" charset="0"/>
                        </a:rPr>
                        <a:t> During   Ventricular systole</a:t>
                      </a:r>
                      <a:r>
                        <a:rPr lang="en-US" sz="900" baseline="0" dirty="0">
                          <a:solidFill>
                            <a:schemeClr val="dk1"/>
                          </a:solidFill>
                          <a:cs typeface="+mn-cs"/>
                        </a:rPr>
                        <a:t> </a:t>
                      </a:r>
                      <a:r>
                        <a:rPr lang="en-US" sz="900" dirty="0">
                          <a:solidFill>
                            <a:schemeClr val="tx1"/>
                          </a:solidFill>
                          <a:cs typeface="Times New Roman" panose="02020603050405020304" pitchFamily="18" charset="0"/>
                        </a:rPr>
                        <a:t>(&amp;atrial relaxation) </a:t>
                      </a:r>
                      <a:endParaRPr lang="en-US" sz="900" dirty="0"/>
                    </a:p>
                  </a:txBody>
                  <a:tcPr marL="68598" marR="68598" marT="34299" marB="34299"/>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2"/>
                  </a:ext>
                </a:extLst>
              </a:tr>
              <a:tr h="564027">
                <a:tc vMerge="1">
                  <a:txBody>
                    <a:bodyPr/>
                    <a:lstStyle/>
                    <a:p>
                      <a:endParaRPr lang="en-US" sz="1600" b="1" dirty="0">
                        <a:solidFill>
                          <a:schemeClr val="bg1"/>
                        </a:solidFill>
                      </a:endParaRPr>
                    </a:p>
                  </a:txBody>
                  <a:tcPr>
                    <a:solidFill>
                      <a:schemeClr val="accent2"/>
                    </a:solidFill>
                  </a:tcPr>
                </a:tc>
                <a:tc vMerge="1">
                  <a:txBody>
                    <a:bodyPr/>
                    <a:lstStyle/>
                    <a:p>
                      <a:endParaRPr lang="en-US" sz="1400" dirty="0"/>
                    </a:p>
                  </a:txBody>
                  <a:tcPr/>
                </a:tc>
                <a:tc v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400" dirty="0"/>
                    </a:p>
                  </a:txBody>
                  <a:tcPr/>
                </a:tc>
                <a:tc v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400" dirty="0"/>
                    </a:p>
                  </a:txBody>
                  <a:tcPr/>
                </a:tc>
                <a:tc vMerge="1">
                  <a:txBody>
                    <a:bodyPr/>
                    <a:lstStyle/>
                    <a:p>
                      <a:endParaRPr lang="en-US"/>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a:solidFill>
                            <a:schemeClr val="tx1"/>
                          </a:solidFill>
                          <a:cs typeface="Times New Roman" panose="02020603050405020304" pitchFamily="18" charset="0"/>
                        </a:rPr>
                        <a:t>passive filling </a:t>
                      </a:r>
                      <a:endParaRPr lang="en-US" sz="1100" dirty="0"/>
                    </a:p>
                    <a:p>
                      <a:endParaRPr lang="en-US" sz="900" dirty="0"/>
                    </a:p>
                  </a:txBody>
                  <a:tcPr marL="68598" marR="68598" marT="34299" marB="34299"/>
                </a:tc>
                <a:extLst>
                  <a:ext uri="{0D108BD9-81ED-4DB2-BD59-A6C34878D82A}">
                    <a16:rowId xmlns:a16="http://schemas.microsoft.com/office/drawing/2014/main" val="10003"/>
                  </a:ext>
                </a:extLst>
              </a:tr>
              <a:tr h="274391">
                <a:tc>
                  <a:txBody>
                    <a:bodyPr/>
                    <a:lstStyle/>
                    <a:p>
                      <a:r>
                        <a:rPr lang="en-US" sz="1400" b="1" dirty="0">
                          <a:solidFill>
                            <a:schemeClr val="bg1"/>
                          </a:solidFill>
                        </a:rPr>
                        <a:t>+/</a:t>
                      </a:r>
                      <a:r>
                        <a:rPr lang="en-US" sz="1400" b="1" dirty="0">
                          <a:solidFill>
                            <a:srgbClr val="FF0000"/>
                          </a:solidFill>
                        </a:rPr>
                        <a:t>-</a:t>
                      </a:r>
                      <a:r>
                        <a:rPr lang="en-US" sz="1400" b="1" baseline="0" dirty="0">
                          <a:solidFill>
                            <a:schemeClr val="bg1"/>
                          </a:solidFill>
                        </a:rPr>
                        <a:t> wave </a:t>
                      </a:r>
                      <a:endParaRPr lang="en-US" sz="1400" b="1" dirty="0">
                        <a:solidFill>
                          <a:schemeClr val="bg1"/>
                        </a:solidFill>
                      </a:endParaRPr>
                    </a:p>
                  </a:txBody>
                  <a:tcPr marL="68598" marR="68598" marT="34299" marB="34299">
                    <a:solidFill>
                      <a:schemeClr val="accent2"/>
                    </a:solidFill>
                  </a:tcPr>
                </a:tc>
                <a:tc>
                  <a:txBody>
                    <a:bodyPr/>
                    <a:lstStyle/>
                    <a:p>
                      <a:pPr algn="ctr"/>
                      <a:r>
                        <a:rPr lang="en-US" sz="1100" dirty="0">
                          <a:solidFill>
                            <a:srgbClr val="92D050"/>
                          </a:solidFill>
                          <a:cs typeface="Times New Roman" panose="02020603050405020304" pitchFamily="18" charset="0"/>
                        </a:rPr>
                        <a:t>(+</a:t>
                      </a:r>
                      <a:r>
                        <a:rPr lang="en-US" sz="1100" dirty="0" err="1">
                          <a:solidFill>
                            <a:srgbClr val="92D050"/>
                          </a:solidFill>
                          <a:cs typeface="Times New Roman" panose="02020603050405020304" pitchFamily="18" charset="0"/>
                        </a:rPr>
                        <a:t>ve</a:t>
                      </a:r>
                      <a:r>
                        <a:rPr lang="en-US" sz="1100" dirty="0">
                          <a:solidFill>
                            <a:srgbClr val="92D050"/>
                          </a:solidFill>
                          <a:cs typeface="Times New Roman" panose="02020603050405020304" pitchFamily="18" charset="0"/>
                        </a:rPr>
                        <a:t> wave)</a:t>
                      </a:r>
                      <a:endParaRPr lang="en-US" sz="1100" dirty="0">
                        <a:solidFill>
                          <a:srgbClr val="92D050"/>
                        </a:solidFill>
                      </a:endParaRPr>
                    </a:p>
                  </a:txBody>
                  <a:tcPr marL="68598" marR="68598" marT="34299" marB="34299"/>
                </a:tc>
                <a:tc>
                  <a:txBody>
                    <a:bodyPr/>
                    <a:lstStyle/>
                    <a:p>
                      <a:pPr algn="ctr"/>
                      <a:r>
                        <a:rPr lang="en-US" sz="1200" dirty="0">
                          <a:solidFill>
                            <a:srgbClr val="92D050"/>
                          </a:solidFill>
                          <a:cs typeface="Times New Roman" panose="02020603050405020304" pitchFamily="18" charset="0"/>
                        </a:rPr>
                        <a:t>(+</a:t>
                      </a:r>
                      <a:r>
                        <a:rPr lang="en-US" sz="1200" dirty="0" err="1">
                          <a:solidFill>
                            <a:srgbClr val="92D050"/>
                          </a:solidFill>
                          <a:cs typeface="Times New Roman" panose="02020603050405020304" pitchFamily="18" charset="0"/>
                        </a:rPr>
                        <a:t>ve</a:t>
                      </a:r>
                      <a:r>
                        <a:rPr lang="en-US" sz="1200" dirty="0">
                          <a:solidFill>
                            <a:srgbClr val="92D050"/>
                          </a:solidFill>
                          <a:cs typeface="Times New Roman" panose="02020603050405020304" pitchFamily="18" charset="0"/>
                        </a:rPr>
                        <a:t> wave)</a:t>
                      </a:r>
                      <a:endParaRPr lang="en-US" sz="1200" dirty="0">
                        <a:solidFill>
                          <a:srgbClr val="92D050"/>
                        </a:solidFill>
                      </a:endParaRPr>
                    </a:p>
                  </a:txBody>
                  <a:tcPr marL="68598" marR="68598" marT="34299" marB="34299"/>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dirty="0">
                          <a:solidFill>
                            <a:schemeClr val="tx1"/>
                          </a:solidFill>
                          <a:cs typeface="Times New Roman" panose="02020603050405020304" pitchFamily="18" charset="0"/>
                        </a:rPr>
                        <a:t>(</a:t>
                      </a:r>
                      <a:r>
                        <a:rPr lang="en-US" sz="1100" dirty="0">
                          <a:solidFill>
                            <a:srgbClr val="CC0000"/>
                          </a:solidFill>
                          <a:cs typeface="Times New Roman" panose="02020603050405020304" pitchFamily="18" charset="0"/>
                        </a:rPr>
                        <a:t>-</a:t>
                      </a:r>
                      <a:r>
                        <a:rPr lang="en-US" sz="1100" dirty="0" err="1">
                          <a:solidFill>
                            <a:srgbClr val="CC0000"/>
                          </a:solidFill>
                          <a:cs typeface="Times New Roman" panose="02020603050405020304" pitchFamily="18" charset="0"/>
                        </a:rPr>
                        <a:t>ve</a:t>
                      </a:r>
                      <a:r>
                        <a:rPr lang="en-US" sz="1100" dirty="0">
                          <a:solidFill>
                            <a:srgbClr val="CC0000"/>
                          </a:solidFill>
                          <a:cs typeface="Times New Roman" panose="02020603050405020304" pitchFamily="18" charset="0"/>
                        </a:rPr>
                        <a:t> wave</a:t>
                      </a:r>
                      <a:r>
                        <a:rPr lang="en-US" sz="1100" dirty="0">
                          <a:solidFill>
                            <a:schemeClr val="tx1"/>
                          </a:solidFill>
                          <a:cs typeface="Times New Roman" panose="02020603050405020304" pitchFamily="18" charset="0"/>
                        </a:rPr>
                        <a:t>) </a:t>
                      </a:r>
                    </a:p>
                  </a:txBody>
                  <a:tcPr marL="68598" marR="68598" marT="34299" marB="34299"/>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solidFill>
                            <a:srgbClr val="92D050"/>
                          </a:solidFill>
                          <a:cs typeface="Times New Roman" panose="02020603050405020304" pitchFamily="18" charset="0"/>
                        </a:rPr>
                        <a:t>(+</a:t>
                      </a:r>
                      <a:r>
                        <a:rPr lang="en-US" sz="1200" dirty="0" err="1">
                          <a:solidFill>
                            <a:srgbClr val="92D050"/>
                          </a:solidFill>
                          <a:cs typeface="Times New Roman" panose="02020603050405020304" pitchFamily="18" charset="0"/>
                        </a:rPr>
                        <a:t>ve</a:t>
                      </a:r>
                      <a:r>
                        <a:rPr lang="en-US" sz="1200" dirty="0">
                          <a:solidFill>
                            <a:srgbClr val="92D050"/>
                          </a:solidFill>
                          <a:cs typeface="Times New Roman" panose="02020603050405020304" pitchFamily="18" charset="0"/>
                        </a:rPr>
                        <a:t> wave)</a:t>
                      </a:r>
                      <a:endParaRPr lang="en-US" sz="1200" dirty="0">
                        <a:solidFill>
                          <a:srgbClr val="92D050"/>
                        </a:solidFill>
                      </a:endParaRPr>
                    </a:p>
                  </a:txBody>
                  <a:tcPr marL="68598" marR="68598" marT="34299" marB="34299"/>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dirty="0">
                          <a:solidFill>
                            <a:schemeClr val="tx1"/>
                          </a:solidFill>
                          <a:cs typeface="Times New Roman" panose="02020603050405020304" pitchFamily="18" charset="0"/>
                        </a:rPr>
                        <a:t>(</a:t>
                      </a:r>
                      <a:r>
                        <a:rPr lang="en-US" sz="1100" dirty="0">
                          <a:solidFill>
                            <a:srgbClr val="CC0000"/>
                          </a:solidFill>
                          <a:cs typeface="Times New Roman" panose="02020603050405020304" pitchFamily="18" charset="0"/>
                        </a:rPr>
                        <a:t>-</a:t>
                      </a:r>
                      <a:r>
                        <a:rPr lang="en-US" sz="1100" dirty="0" err="1">
                          <a:solidFill>
                            <a:srgbClr val="CC0000"/>
                          </a:solidFill>
                          <a:cs typeface="Times New Roman" panose="02020603050405020304" pitchFamily="18" charset="0"/>
                        </a:rPr>
                        <a:t>ve</a:t>
                      </a:r>
                      <a:r>
                        <a:rPr lang="en-US" sz="1100" dirty="0">
                          <a:solidFill>
                            <a:srgbClr val="CC0000"/>
                          </a:solidFill>
                          <a:cs typeface="Times New Roman" panose="02020603050405020304" pitchFamily="18" charset="0"/>
                        </a:rPr>
                        <a:t> wave</a:t>
                      </a:r>
                      <a:r>
                        <a:rPr lang="en-US" sz="1100" dirty="0">
                          <a:solidFill>
                            <a:schemeClr val="tx1"/>
                          </a:solidFill>
                          <a:cs typeface="Times New Roman" panose="02020603050405020304" pitchFamily="18" charset="0"/>
                        </a:rPr>
                        <a:t>) </a:t>
                      </a:r>
                    </a:p>
                  </a:txBody>
                  <a:tcPr marL="68598" marR="68598" marT="34299" marB="34299"/>
                </a:tc>
                <a:extLst>
                  <a:ext uri="{0D108BD9-81ED-4DB2-BD59-A6C34878D82A}">
                    <a16:rowId xmlns:a16="http://schemas.microsoft.com/office/drawing/2014/main" val="10004"/>
                  </a:ext>
                </a:extLst>
              </a:tr>
              <a:tr h="392787">
                <a:tc>
                  <a:txBody>
                    <a:bodyPr/>
                    <a:lstStyle/>
                    <a:p>
                      <a:r>
                        <a:rPr lang="en-US" sz="1100" b="1" dirty="0">
                          <a:solidFill>
                            <a:schemeClr val="bg1"/>
                          </a:solidFill>
                        </a:rPr>
                        <a:t>Relation to ECG</a:t>
                      </a:r>
                    </a:p>
                  </a:txBody>
                  <a:tcPr marL="68598" marR="68598" marT="34299" marB="34299">
                    <a:solidFill>
                      <a:schemeClr val="accent2"/>
                    </a:solidFill>
                  </a:tcPr>
                </a:tc>
                <a:tc>
                  <a:txBody>
                    <a:bodyPr/>
                    <a:lstStyle/>
                    <a:p>
                      <a:pPr algn="ctr"/>
                      <a:r>
                        <a:rPr lang="en-US" sz="900" dirty="0"/>
                        <a:t>after P-wave </a:t>
                      </a:r>
                    </a:p>
                  </a:txBody>
                  <a:tcPr marL="68598" marR="68598" marT="34299" marB="34299"/>
                </a:tc>
                <a:tc>
                  <a:txBody>
                    <a:bodyPr/>
                    <a:lstStyle/>
                    <a:p>
                      <a:pPr algn="ctr"/>
                      <a:r>
                        <a:rPr lang="en-US" sz="1100" dirty="0"/>
                        <a:t>Follows QRS</a:t>
                      </a:r>
                    </a:p>
                  </a:txBody>
                  <a:tcPr marL="68598" marR="68598" marT="34299" marB="34299"/>
                </a:tc>
                <a:tc>
                  <a:txBody>
                    <a:bodyPr/>
                    <a:lstStyle/>
                    <a:p>
                      <a:pPr algn="ctr"/>
                      <a:r>
                        <a:rPr lang="en-US" sz="1100" dirty="0"/>
                        <a:t>-</a:t>
                      </a:r>
                    </a:p>
                  </a:txBody>
                  <a:tcPr marL="68598" marR="68598" marT="34299" marB="34299"/>
                </a:tc>
                <a:tc>
                  <a:txBody>
                    <a:bodyPr/>
                    <a:lstStyle/>
                    <a:p>
                      <a:pPr algn="ctr"/>
                      <a:r>
                        <a:rPr lang="en-US" sz="1100" dirty="0"/>
                        <a:t>-</a:t>
                      </a:r>
                    </a:p>
                  </a:txBody>
                  <a:tcPr marL="68598" marR="68598" marT="34299" marB="34299"/>
                </a:tc>
                <a:tc>
                  <a:txBody>
                    <a:bodyPr/>
                    <a:lstStyle/>
                    <a:p>
                      <a:pPr algn="ctr"/>
                      <a:r>
                        <a:rPr lang="en-US" sz="1100" dirty="0"/>
                        <a:t>-</a:t>
                      </a:r>
                    </a:p>
                  </a:txBody>
                  <a:tcPr marL="68598" marR="68598" marT="34299" marB="34299"/>
                </a:tc>
                <a:extLst>
                  <a:ext uri="{0D108BD9-81ED-4DB2-BD59-A6C34878D82A}">
                    <a16:rowId xmlns:a16="http://schemas.microsoft.com/office/drawing/2014/main" val="10005"/>
                  </a:ext>
                </a:extLst>
              </a:tr>
              <a:tr h="55817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1" dirty="0">
                          <a:solidFill>
                            <a:schemeClr val="bg1"/>
                          </a:solidFill>
                        </a:rPr>
                        <a:t>Relation to</a:t>
                      </a:r>
                      <a:r>
                        <a:rPr lang="en-US" sz="1100" b="1" baseline="0" dirty="0">
                          <a:solidFill>
                            <a:schemeClr val="bg1"/>
                          </a:solidFill>
                        </a:rPr>
                        <a:t> phonocardiogram</a:t>
                      </a:r>
                      <a:endParaRPr lang="en-US" sz="1100" b="1" dirty="0">
                        <a:solidFill>
                          <a:schemeClr val="bg1"/>
                        </a:solidFill>
                      </a:endParaRPr>
                    </a:p>
                  </a:txBody>
                  <a:tcPr marL="68598" marR="68598" marT="34299" marB="34299">
                    <a:solidFill>
                      <a:schemeClr val="accent2"/>
                    </a:solidFill>
                  </a:tcPr>
                </a:tc>
                <a:tc>
                  <a:txBody>
                    <a:bodyPr/>
                    <a:lstStyle/>
                    <a:p>
                      <a:pPr algn="ctr"/>
                      <a:r>
                        <a:rPr lang="en-US" sz="900" dirty="0"/>
                        <a:t>before 1</a:t>
                      </a:r>
                      <a:r>
                        <a:rPr lang="en-US" sz="900" baseline="30000" dirty="0"/>
                        <a:t>st</a:t>
                      </a:r>
                      <a:r>
                        <a:rPr lang="en-US" sz="900" dirty="0"/>
                        <a:t> heart sound</a:t>
                      </a:r>
                    </a:p>
                  </a:txBody>
                  <a:tcPr marL="68598" marR="68598" marT="34299" marB="34299"/>
                </a:tc>
                <a:tc>
                  <a:txBody>
                    <a:bodyPr/>
                    <a:lstStyle/>
                    <a:p>
                      <a:pPr algn="ctr"/>
                      <a:r>
                        <a:rPr lang="en-US" sz="1100" dirty="0"/>
                        <a:t>Just 1</a:t>
                      </a:r>
                      <a:r>
                        <a:rPr lang="en-US" sz="1100" baseline="30000" dirty="0"/>
                        <a:t>st</a:t>
                      </a:r>
                      <a:r>
                        <a:rPr lang="en-US" sz="1100" dirty="0"/>
                        <a:t> heart sound </a:t>
                      </a:r>
                    </a:p>
                  </a:txBody>
                  <a:tcPr marL="68598" marR="68598" marT="34299" marB="34299">
                    <a:solidFill>
                      <a:schemeClr val="accent2">
                        <a:lumMod val="40000"/>
                        <a:lumOff val="60000"/>
                      </a:schemeClr>
                    </a:solidFill>
                  </a:tcPr>
                </a:tc>
                <a:tc>
                  <a:txBody>
                    <a:bodyPr/>
                    <a:lstStyle/>
                    <a:p>
                      <a:pPr algn="ctr"/>
                      <a:r>
                        <a:rPr lang="en-US" sz="1100" dirty="0"/>
                        <a:t>-</a:t>
                      </a:r>
                    </a:p>
                  </a:txBody>
                  <a:tcPr marL="68598" marR="68598" marT="34299" marB="34299"/>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dirty="0"/>
                        <a:t>Peaks after 2</a:t>
                      </a:r>
                      <a:r>
                        <a:rPr lang="en-US" sz="1100" baseline="30000" dirty="0"/>
                        <a:t>nd</a:t>
                      </a:r>
                      <a:r>
                        <a:rPr lang="en-US" sz="1100" dirty="0"/>
                        <a:t> heart sound.</a:t>
                      </a:r>
                    </a:p>
                  </a:txBody>
                  <a:tcPr marL="68598" marR="68598" marT="34299" marB="34299"/>
                </a:tc>
                <a:tc>
                  <a:txBody>
                    <a:bodyPr/>
                    <a:lstStyle/>
                    <a:p>
                      <a:pPr algn="ctr"/>
                      <a:r>
                        <a:rPr lang="en-US" sz="1100" dirty="0"/>
                        <a:t>-</a:t>
                      </a:r>
                    </a:p>
                  </a:txBody>
                  <a:tcPr marL="68598" marR="68598" marT="34299" marB="34299"/>
                </a:tc>
                <a:extLst>
                  <a:ext uri="{0D108BD9-81ED-4DB2-BD59-A6C34878D82A}">
                    <a16:rowId xmlns:a16="http://schemas.microsoft.com/office/drawing/2014/main" val="10006"/>
                  </a:ext>
                </a:extLst>
              </a:tr>
              <a:tr h="47632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1" dirty="0">
                          <a:solidFill>
                            <a:schemeClr val="bg1"/>
                          </a:solidFill>
                        </a:rPr>
                        <a:t>Relation to carotid</a:t>
                      </a:r>
                      <a:r>
                        <a:rPr lang="en-US" sz="1100" b="1" baseline="0" dirty="0">
                          <a:solidFill>
                            <a:schemeClr val="bg1"/>
                          </a:solidFill>
                        </a:rPr>
                        <a:t> pulse</a:t>
                      </a:r>
                      <a:endParaRPr lang="en-US" sz="1100" b="1" dirty="0">
                        <a:solidFill>
                          <a:schemeClr val="bg1"/>
                        </a:solidFill>
                      </a:endParaRPr>
                    </a:p>
                  </a:txBody>
                  <a:tcPr marL="68598" marR="68598" marT="34299" marB="34299">
                    <a:solidFill>
                      <a:schemeClr val="accent2"/>
                    </a:solidFill>
                  </a:tcPr>
                </a:tc>
                <a:tc>
                  <a:txBody>
                    <a:bodyPr/>
                    <a:lstStyle/>
                    <a:p>
                      <a:pPr algn="ctr"/>
                      <a:r>
                        <a:rPr lang="en-US" sz="900" dirty="0"/>
                        <a:t>before Carotid pulse</a:t>
                      </a:r>
                    </a:p>
                  </a:txBody>
                  <a:tcPr marL="68598" marR="68598" marT="34299" marB="34299"/>
                </a:tc>
                <a:tc>
                  <a:txBody>
                    <a:bodyPr/>
                    <a:lstStyle/>
                    <a:p>
                      <a:pPr algn="ctr"/>
                      <a:r>
                        <a:rPr lang="en-US" sz="900" dirty="0"/>
                        <a:t>after Carotid pulse</a:t>
                      </a:r>
                    </a:p>
                  </a:txBody>
                  <a:tcPr marL="68598" marR="68598" marT="34299" marB="34299"/>
                </a:tc>
                <a:tc>
                  <a:txBody>
                    <a:bodyPr/>
                    <a:lstStyle/>
                    <a:p>
                      <a:pPr algn="ctr"/>
                      <a:r>
                        <a:rPr lang="en-US" sz="1100" dirty="0"/>
                        <a:t>-</a:t>
                      </a:r>
                    </a:p>
                  </a:txBody>
                  <a:tcPr marL="68598" marR="68598" marT="34299" marB="34299"/>
                </a:tc>
                <a:tc>
                  <a:txBody>
                    <a:bodyPr/>
                    <a:lstStyle/>
                    <a:p>
                      <a:pPr algn="ctr"/>
                      <a:r>
                        <a:rPr lang="en-US" sz="1100" dirty="0"/>
                        <a:t>-</a:t>
                      </a:r>
                    </a:p>
                  </a:txBody>
                  <a:tcPr marL="68598" marR="68598" marT="34299" marB="34299"/>
                </a:tc>
                <a:tc>
                  <a:txBody>
                    <a:bodyPr/>
                    <a:lstStyle/>
                    <a:p>
                      <a:pPr algn="ctr"/>
                      <a:r>
                        <a:rPr lang="en-US" sz="1100" dirty="0"/>
                        <a:t>-</a:t>
                      </a:r>
                    </a:p>
                  </a:txBody>
                  <a:tcPr marL="68598" marR="68598" marT="34299" marB="34299"/>
                </a:tc>
                <a:extLst>
                  <a:ext uri="{0D108BD9-81ED-4DB2-BD59-A6C34878D82A}">
                    <a16:rowId xmlns:a16="http://schemas.microsoft.com/office/drawing/2014/main" val="10007"/>
                  </a:ext>
                </a:extLst>
              </a:tr>
            </a:tbl>
          </a:graphicData>
        </a:graphic>
      </p:graphicFrame>
      <p:pic>
        <p:nvPicPr>
          <p:cNvPr id="5" name="صورة 4"/>
          <p:cNvPicPr>
            <a:picLocks noChangeAspect="1"/>
          </p:cNvPicPr>
          <p:nvPr/>
        </p:nvPicPr>
        <p:blipFill rotWithShape="1">
          <a:blip r:embed="rId2"/>
          <a:srcRect l="52954" t="28985" r="24006" b="21629"/>
          <a:stretch/>
        </p:blipFill>
        <p:spPr>
          <a:xfrm>
            <a:off x="195663" y="1367781"/>
            <a:ext cx="2368112" cy="35971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Oval 5"/>
          <p:cNvSpPr/>
          <p:nvPr/>
        </p:nvSpPr>
        <p:spPr>
          <a:xfrm>
            <a:off x="412455" y="1623543"/>
            <a:ext cx="246430" cy="16206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schemeClr val="tx1"/>
                </a:solidFill>
              </a:rPr>
              <a:t>a</a:t>
            </a:r>
          </a:p>
        </p:txBody>
      </p:sp>
      <p:sp>
        <p:nvSpPr>
          <p:cNvPr id="7" name="Oval 6"/>
          <p:cNvSpPr/>
          <p:nvPr/>
        </p:nvSpPr>
        <p:spPr>
          <a:xfrm>
            <a:off x="641449" y="1785604"/>
            <a:ext cx="149146" cy="152542"/>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a:solidFill>
                  <a:schemeClr val="tx1"/>
                </a:solidFill>
              </a:rPr>
              <a:t>c</a:t>
            </a:r>
            <a:endParaRPr lang="en-US" sz="1350" dirty="0">
              <a:solidFill>
                <a:schemeClr val="tx1"/>
              </a:solidFill>
            </a:endParaRPr>
          </a:p>
        </p:txBody>
      </p:sp>
      <p:sp>
        <p:nvSpPr>
          <p:cNvPr id="8" name="Oval 7"/>
          <p:cNvSpPr/>
          <p:nvPr/>
        </p:nvSpPr>
        <p:spPr>
          <a:xfrm>
            <a:off x="736575" y="2649925"/>
            <a:ext cx="203166" cy="157018"/>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a:solidFill>
                  <a:schemeClr val="tx1"/>
                </a:solidFill>
              </a:rPr>
              <a:t>x</a:t>
            </a:r>
            <a:endParaRPr lang="en-US" sz="1350" dirty="0">
              <a:solidFill>
                <a:schemeClr val="tx1"/>
              </a:solidFill>
            </a:endParaRPr>
          </a:p>
        </p:txBody>
      </p:sp>
      <p:sp>
        <p:nvSpPr>
          <p:cNvPr id="9" name="Oval 8"/>
          <p:cNvSpPr/>
          <p:nvPr/>
        </p:nvSpPr>
        <p:spPr>
          <a:xfrm>
            <a:off x="967935" y="1952706"/>
            <a:ext cx="146781" cy="211038"/>
          </a:xfrm>
          <a:prstGeom prst="ellipse">
            <a:avLst/>
          </a:prstGeom>
          <a:solidFill>
            <a:srgbClr val="DC9C5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schemeClr val="tx1"/>
                </a:solidFill>
              </a:rPr>
              <a:t>v</a:t>
            </a:r>
          </a:p>
        </p:txBody>
      </p:sp>
      <p:sp>
        <p:nvSpPr>
          <p:cNvPr id="10" name="Oval 9"/>
          <p:cNvSpPr/>
          <p:nvPr/>
        </p:nvSpPr>
        <p:spPr>
          <a:xfrm>
            <a:off x="1060696" y="2433844"/>
            <a:ext cx="162060" cy="265058"/>
          </a:xfrm>
          <a:prstGeom prst="ellipse">
            <a:avLst/>
          </a:prstGeom>
          <a:solidFill>
            <a:srgbClr val="F088D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schemeClr val="tx1"/>
                </a:solidFill>
              </a:rPr>
              <a:t>y</a:t>
            </a:r>
          </a:p>
        </p:txBody>
      </p:sp>
      <p:sp>
        <p:nvSpPr>
          <p:cNvPr id="11" name="Rectangle 10"/>
          <p:cNvSpPr/>
          <p:nvPr/>
        </p:nvSpPr>
        <p:spPr>
          <a:xfrm>
            <a:off x="323528" y="5378224"/>
            <a:ext cx="7549896" cy="427040"/>
          </a:xfrm>
          <a:prstGeom prst="rect">
            <a:avLst/>
          </a:prstGeom>
        </p:spPr>
        <p:txBody>
          <a:bodyPr wrap="square">
            <a:spAutoFit/>
          </a:bodyPr>
          <a:lstStyle/>
          <a:p>
            <a:r>
              <a:rPr lang="en-US" sz="1350" dirty="0">
                <a:solidFill>
                  <a:schemeClr val="tx1">
                    <a:lumMod val="65000"/>
                    <a:lumOff val="35000"/>
                  </a:schemeClr>
                </a:solidFill>
              </a:rPr>
              <a:t>F</a:t>
            </a:r>
            <a:r>
              <a:rPr lang="en-US" sz="825" dirty="0">
                <a:solidFill>
                  <a:schemeClr val="tx1">
                    <a:lumMod val="65000"/>
                    <a:lumOff val="35000"/>
                  </a:schemeClr>
                </a:solidFill>
              </a:rPr>
              <a:t>or easy Identification of waves we look for the letter </a:t>
            </a:r>
            <a:r>
              <a:rPr lang="en-US" sz="825" b="1" dirty="0">
                <a:solidFill>
                  <a:srgbClr val="73FEFF"/>
                </a:solidFill>
              </a:rPr>
              <a:t>W</a:t>
            </a:r>
            <a:r>
              <a:rPr lang="en-US" sz="825" dirty="0">
                <a:solidFill>
                  <a:srgbClr val="73FEFF"/>
                </a:solidFill>
              </a:rPr>
              <a:t> </a:t>
            </a:r>
            <a:r>
              <a:rPr lang="en-US" sz="825" dirty="0">
                <a:solidFill>
                  <a:schemeClr val="tx1">
                    <a:lumMod val="65000"/>
                    <a:lumOff val="35000"/>
                  </a:schemeClr>
                </a:solidFill>
              </a:rPr>
              <a:t>in the graph. Once we find it the first decent is X the second one is y between them is V and the two waves before X are a which is followed by C. </a:t>
            </a:r>
            <a:endParaRPr lang="en-US" sz="1350" dirty="0">
              <a:solidFill>
                <a:schemeClr val="tx1">
                  <a:lumMod val="65000"/>
                  <a:lumOff val="35000"/>
                </a:schemeClr>
              </a:solidFill>
            </a:endParaRPr>
          </a:p>
        </p:txBody>
      </p:sp>
      <p:sp>
        <p:nvSpPr>
          <p:cNvPr id="16" name="Freeform 15"/>
          <p:cNvSpPr/>
          <p:nvPr/>
        </p:nvSpPr>
        <p:spPr>
          <a:xfrm>
            <a:off x="682555" y="2142167"/>
            <a:ext cx="563116" cy="460732"/>
          </a:xfrm>
          <a:custGeom>
            <a:avLst/>
            <a:gdLst>
              <a:gd name="connsiteX0" fmla="*/ 0 w 750626"/>
              <a:gd name="connsiteY0" fmla="*/ 0 h 614150"/>
              <a:gd name="connsiteX1" fmla="*/ 13647 w 750626"/>
              <a:gd name="connsiteY1" fmla="*/ 54591 h 614150"/>
              <a:gd name="connsiteX2" fmla="*/ 27295 w 750626"/>
              <a:gd name="connsiteY2" fmla="*/ 136478 h 614150"/>
              <a:gd name="connsiteX3" fmla="*/ 54591 w 750626"/>
              <a:gd name="connsiteY3" fmla="*/ 218365 h 614150"/>
              <a:gd name="connsiteX4" fmla="*/ 68238 w 750626"/>
              <a:gd name="connsiteY4" fmla="*/ 259308 h 614150"/>
              <a:gd name="connsiteX5" fmla="*/ 122829 w 750626"/>
              <a:gd name="connsiteY5" fmla="*/ 382138 h 614150"/>
              <a:gd name="connsiteX6" fmla="*/ 150125 w 750626"/>
              <a:gd name="connsiteY6" fmla="*/ 477672 h 614150"/>
              <a:gd name="connsiteX7" fmla="*/ 163773 w 750626"/>
              <a:gd name="connsiteY7" fmla="*/ 532263 h 614150"/>
              <a:gd name="connsiteX8" fmla="*/ 177420 w 750626"/>
              <a:gd name="connsiteY8" fmla="*/ 573206 h 614150"/>
              <a:gd name="connsiteX9" fmla="*/ 259307 w 750626"/>
              <a:gd name="connsiteY9" fmla="*/ 614150 h 614150"/>
              <a:gd name="connsiteX10" fmla="*/ 300250 w 750626"/>
              <a:gd name="connsiteY10" fmla="*/ 600502 h 614150"/>
              <a:gd name="connsiteX11" fmla="*/ 313898 w 750626"/>
              <a:gd name="connsiteY11" fmla="*/ 559559 h 614150"/>
              <a:gd name="connsiteX12" fmla="*/ 327546 w 750626"/>
              <a:gd name="connsiteY12" fmla="*/ 464024 h 614150"/>
              <a:gd name="connsiteX13" fmla="*/ 341194 w 750626"/>
              <a:gd name="connsiteY13" fmla="*/ 395785 h 614150"/>
              <a:gd name="connsiteX14" fmla="*/ 354841 w 750626"/>
              <a:gd name="connsiteY14" fmla="*/ 313899 h 614150"/>
              <a:gd name="connsiteX15" fmla="*/ 382137 w 750626"/>
              <a:gd name="connsiteY15" fmla="*/ 232012 h 614150"/>
              <a:gd name="connsiteX16" fmla="*/ 395785 w 750626"/>
              <a:gd name="connsiteY16" fmla="*/ 191069 h 614150"/>
              <a:gd name="connsiteX17" fmla="*/ 409432 w 750626"/>
              <a:gd name="connsiteY17" fmla="*/ 150126 h 614150"/>
              <a:gd name="connsiteX18" fmla="*/ 491319 w 750626"/>
              <a:gd name="connsiteY18" fmla="*/ 81887 h 614150"/>
              <a:gd name="connsiteX19" fmla="*/ 532262 w 750626"/>
              <a:gd name="connsiteY19" fmla="*/ 204717 h 614150"/>
              <a:gd name="connsiteX20" fmla="*/ 545910 w 750626"/>
              <a:gd name="connsiteY20" fmla="*/ 245660 h 614150"/>
              <a:gd name="connsiteX21" fmla="*/ 559558 w 750626"/>
              <a:gd name="connsiteY21" fmla="*/ 313899 h 614150"/>
              <a:gd name="connsiteX22" fmla="*/ 573205 w 750626"/>
              <a:gd name="connsiteY22" fmla="*/ 354842 h 614150"/>
              <a:gd name="connsiteX23" fmla="*/ 614149 w 750626"/>
              <a:gd name="connsiteY23" fmla="*/ 368490 h 614150"/>
              <a:gd name="connsiteX24" fmla="*/ 655092 w 750626"/>
              <a:gd name="connsiteY24" fmla="*/ 354842 h 614150"/>
              <a:gd name="connsiteX25" fmla="*/ 668740 w 750626"/>
              <a:gd name="connsiteY25" fmla="*/ 313899 h 614150"/>
              <a:gd name="connsiteX26" fmla="*/ 709683 w 750626"/>
              <a:gd name="connsiteY26" fmla="*/ 272956 h 614150"/>
              <a:gd name="connsiteX27" fmla="*/ 750626 w 750626"/>
              <a:gd name="connsiteY27" fmla="*/ 245660 h 614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50626" h="614150">
                <a:moveTo>
                  <a:pt x="0" y="0"/>
                </a:moveTo>
                <a:cubicBezTo>
                  <a:pt x="4549" y="18197"/>
                  <a:pt x="9969" y="36198"/>
                  <a:pt x="13647" y="54591"/>
                </a:cubicBezTo>
                <a:cubicBezTo>
                  <a:pt x="19074" y="81726"/>
                  <a:pt x="20583" y="109632"/>
                  <a:pt x="27295" y="136478"/>
                </a:cubicBezTo>
                <a:cubicBezTo>
                  <a:pt x="34273" y="164391"/>
                  <a:pt x="45493" y="191069"/>
                  <a:pt x="54591" y="218365"/>
                </a:cubicBezTo>
                <a:cubicBezTo>
                  <a:pt x="59140" y="232013"/>
                  <a:pt x="60258" y="247338"/>
                  <a:pt x="68238" y="259308"/>
                </a:cubicBezTo>
                <a:cubicBezTo>
                  <a:pt x="104088" y="313082"/>
                  <a:pt x="103338" y="304176"/>
                  <a:pt x="122829" y="382138"/>
                </a:cubicBezTo>
                <a:cubicBezTo>
                  <a:pt x="165495" y="552799"/>
                  <a:pt x="110966" y="340617"/>
                  <a:pt x="150125" y="477672"/>
                </a:cubicBezTo>
                <a:cubicBezTo>
                  <a:pt x="155278" y="495707"/>
                  <a:pt x="158620" y="514228"/>
                  <a:pt x="163773" y="532263"/>
                </a:cubicBezTo>
                <a:cubicBezTo>
                  <a:pt x="167725" y="546095"/>
                  <a:pt x="168433" y="561973"/>
                  <a:pt x="177420" y="573206"/>
                </a:cubicBezTo>
                <a:cubicBezTo>
                  <a:pt x="196661" y="597257"/>
                  <a:pt x="232335" y="605159"/>
                  <a:pt x="259307" y="614150"/>
                </a:cubicBezTo>
                <a:cubicBezTo>
                  <a:pt x="272955" y="609601"/>
                  <a:pt x="290078" y="610674"/>
                  <a:pt x="300250" y="600502"/>
                </a:cubicBezTo>
                <a:cubicBezTo>
                  <a:pt x="310422" y="590330"/>
                  <a:pt x="311077" y="573666"/>
                  <a:pt x="313898" y="559559"/>
                </a:cubicBezTo>
                <a:cubicBezTo>
                  <a:pt x="320207" y="528015"/>
                  <a:pt x="322257" y="495755"/>
                  <a:pt x="327546" y="464024"/>
                </a:cubicBezTo>
                <a:cubicBezTo>
                  <a:pt x="331360" y="441143"/>
                  <a:pt x="337044" y="418608"/>
                  <a:pt x="341194" y="395785"/>
                </a:cubicBezTo>
                <a:cubicBezTo>
                  <a:pt x="346144" y="368560"/>
                  <a:pt x="348130" y="340745"/>
                  <a:pt x="354841" y="313899"/>
                </a:cubicBezTo>
                <a:cubicBezTo>
                  <a:pt x="361819" y="285986"/>
                  <a:pt x="373038" y="259308"/>
                  <a:pt x="382137" y="232012"/>
                </a:cubicBezTo>
                <a:lnTo>
                  <a:pt x="395785" y="191069"/>
                </a:lnTo>
                <a:cubicBezTo>
                  <a:pt x="400334" y="177421"/>
                  <a:pt x="399260" y="160298"/>
                  <a:pt x="409432" y="150126"/>
                </a:cubicBezTo>
                <a:cubicBezTo>
                  <a:pt x="461974" y="97584"/>
                  <a:pt x="434316" y="119888"/>
                  <a:pt x="491319" y="81887"/>
                </a:cubicBezTo>
                <a:lnTo>
                  <a:pt x="532262" y="204717"/>
                </a:lnTo>
                <a:cubicBezTo>
                  <a:pt x="536811" y="218365"/>
                  <a:pt x="543089" y="231553"/>
                  <a:pt x="545910" y="245660"/>
                </a:cubicBezTo>
                <a:cubicBezTo>
                  <a:pt x="550459" y="268406"/>
                  <a:pt x="553932" y="291395"/>
                  <a:pt x="559558" y="313899"/>
                </a:cubicBezTo>
                <a:cubicBezTo>
                  <a:pt x="563047" y="327855"/>
                  <a:pt x="563033" y="344670"/>
                  <a:pt x="573205" y="354842"/>
                </a:cubicBezTo>
                <a:cubicBezTo>
                  <a:pt x="583378" y="365015"/>
                  <a:pt x="600501" y="363941"/>
                  <a:pt x="614149" y="368490"/>
                </a:cubicBezTo>
                <a:cubicBezTo>
                  <a:pt x="627797" y="363941"/>
                  <a:pt x="644920" y="365014"/>
                  <a:pt x="655092" y="354842"/>
                </a:cubicBezTo>
                <a:cubicBezTo>
                  <a:pt x="665264" y="344670"/>
                  <a:pt x="660760" y="325869"/>
                  <a:pt x="668740" y="313899"/>
                </a:cubicBezTo>
                <a:cubicBezTo>
                  <a:pt x="679446" y="297840"/>
                  <a:pt x="694856" y="285312"/>
                  <a:pt x="709683" y="272956"/>
                </a:cubicBezTo>
                <a:cubicBezTo>
                  <a:pt x="722284" y="262455"/>
                  <a:pt x="750626" y="245660"/>
                  <a:pt x="750626" y="245660"/>
                </a:cubicBezTo>
              </a:path>
            </a:pathLst>
          </a:custGeom>
          <a:noFill/>
          <a:ln>
            <a:solidFill>
              <a:srgbClr val="73FE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3" name="Straight Arrow Connector 12"/>
          <p:cNvCxnSpPr/>
          <p:nvPr/>
        </p:nvCxnSpPr>
        <p:spPr>
          <a:xfrm>
            <a:off x="6516216" y="2708920"/>
            <a:ext cx="0" cy="169056"/>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212658" y="332656"/>
            <a:ext cx="523918" cy="40463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TextBox 16"/>
          <p:cNvSpPr txBox="1"/>
          <p:nvPr/>
        </p:nvSpPr>
        <p:spPr>
          <a:xfrm>
            <a:off x="1041325" y="6353771"/>
            <a:ext cx="7940949" cy="577081"/>
          </a:xfrm>
          <a:prstGeom prst="rect">
            <a:avLst/>
          </a:prstGeom>
          <a:noFill/>
        </p:spPr>
        <p:txBody>
          <a:bodyPr wrap="square" rtlCol="0">
            <a:spAutoFit/>
          </a:bodyPr>
          <a:lstStyle/>
          <a:p>
            <a:pPr marL="214370" indent="-214370" algn="r" rtl="1">
              <a:buFont typeface="Wingdings" panose="05000000000000000000" pitchFamily="2" charset="2"/>
              <a:buChar char="v"/>
            </a:pPr>
            <a:r>
              <a:rPr lang="ar-SA" sz="1050" dirty="0">
                <a:solidFill>
                  <a:srgbClr val="FF0000"/>
                </a:solidFill>
              </a:rPr>
              <a:t>في الإختبار</a:t>
            </a:r>
            <a:r>
              <a:rPr lang="en-US" sz="1050" dirty="0">
                <a:solidFill>
                  <a:srgbClr val="FF0000"/>
                </a:solidFill>
              </a:rPr>
              <a:t> </a:t>
            </a:r>
            <a:r>
              <a:rPr lang="ar-SA" sz="1050" dirty="0">
                <a:solidFill>
                  <a:srgbClr val="FF0000"/>
                </a:solidFill>
              </a:rPr>
              <a:t> </a:t>
            </a:r>
            <a:r>
              <a:rPr lang="ar-SA" sz="1050" dirty="0"/>
              <a:t>ممكن يجيب لك هذه الرسمة و يقولك ايش اسم هذه ال </a:t>
            </a:r>
            <a:r>
              <a:rPr lang="en-US" sz="1050" dirty="0"/>
              <a:t>wave </a:t>
            </a:r>
            <a:r>
              <a:rPr lang="ar-SA" sz="1050" dirty="0"/>
              <a:t>  , </a:t>
            </a:r>
            <a:r>
              <a:rPr lang="en-US" sz="1050" dirty="0"/>
              <a:t>cause of it </a:t>
            </a:r>
            <a:r>
              <a:rPr lang="ar-SA" sz="1050" dirty="0"/>
              <a:t> </a:t>
            </a:r>
            <a:r>
              <a:rPr lang="en-US" sz="1050" dirty="0"/>
              <a:t>,</a:t>
            </a:r>
            <a:r>
              <a:rPr lang="ar-SA" sz="1050" dirty="0"/>
              <a:t> و ايش علاقتها بال </a:t>
            </a:r>
            <a:r>
              <a:rPr lang="en-US" sz="1050" dirty="0"/>
              <a:t>cardiac cycle , ECG , Phonocardiogram , CAP </a:t>
            </a:r>
            <a:r>
              <a:rPr lang="ar-SA" sz="1050" dirty="0"/>
              <a:t> </a:t>
            </a:r>
            <a:r>
              <a:rPr lang="ar-SA" sz="1050" dirty="0">
                <a:solidFill>
                  <a:srgbClr val="FF0000"/>
                </a:solidFill>
              </a:rPr>
              <a:t>... عشان كذا لازم نعرف التفاصيل اللي بالجدول . </a:t>
            </a:r>
          </a:p>
          <a:p>
            <a:pPr algn="r" rtl="1"/>
            <a:endParaRPr lang="en-US" sz="1050" dirty="0"/>
          </a:p>
        </p:txBody>
      </p:sp>
    </p:spTree>
    <p:extLst>
      <p:ext uri="{BB962C8B-B14F-4D97-AF65-F5344CB8AC3E}">
        <p14:creationId xmlns:p14="http://schemas.microsoft.com/office/powerpoint/2010/main" val="11010334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624929" y="2348880"/>
            <a:ext cx="4429646" cy="685979"/>
          </a:xfrm>
        </p:spPr>
        <p:txBody>
          <a:bodyPr>
            <a:normAutofit/>
          </a:bodyPr>
          <a:lstStyle/>
          <a:p>
            <a:r>
              <a:rPr lang="en-US" sz="2401" b="1" dirty="0">
                <a:solidFill>
                  <a:schemeClr val="accent2">
                    <a:lumMod val="75000"/>
                  </a:schemeClr>
                </a:solidFill>
              </a:rPr>
              <a:t>Abnormal Pulses of JVP :</a:t>
            </a:r>
          </a:p>
        </p:txBody>
      </p:sp>
      <p:graphicFrame>
        <p:nvGraphicFramePr>
          <p:cNvPr id="8" name="رسم تخطيطي 7"/>
          <p:cNvGraphicFramePr/>
          <p:nvPr>
            <p:extLst>
              <p:ext uri="{D42A27DB-BD31-4B8C-83A1-F6EECF244321}">
                <p14:modId xmlns:p14="http://schemas.microsoft.com/office/powerpoint/2010/main" val="157489230"/>
              </p:ext>
            </p:extLst>
          </p:nvPr>
        </p:nvGraphicFramePr>
        <p:xfrm>
          <a:off x="539552" y="3140968"/>
          <a:ext cx="8083953" cy="31683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9" name="صورة 8"/>
          <p:cNvPicPr>
            <a:picLocks noChangeAspect="1"/>
          </p:cNvPicPr>
          <p:nvPr/>
        </p:nvPicPr>
        <p:blipFill>
          <a:blip r:embed="rId7"/>
          <a:stretch>
            <a:fillRect/>
          </a:stretch>
        </p:blipFill>
        <p:spPr>
          <a:xfrm>
            <a:off x="6659726" y="2597823"/>
            <a:ext cx="1944722" cy="471137"/>
          </a:xfrm>
          <a:prstGeom prst="rect">
            <a:avLst/>
          </a:prstGeom>
          <a:effectLst>
            <a:softEdge rad="31750"/>
          </a:effectLst>
        </p:spPr>
      </p:pic>
      <p:sp>
        <p:nvSpPr>
          <p:cNvPr id="10" name="مربع نص 9"/>
          <p:cNvSpPr txBox="1"/>
          <p:nvPr/>
        </p:nvSpPr>
        <p:spPr>
          <a:xfrm>
            <a:off x="5364088" y="2708920"/>
            <a:ext cx="1188441" cy="300082"/>
          </a:xfrm>
          <a:prstGeom prst="rect">
            <a:avLst/>
          </a:prstGeom>
          <a:noFill/>
        </p:spPr>
        <p:txBody>
          <a:bodyPr wrap="square" rtlCol="0">
            <a:spAutoFit/>
          </a:bodyPr>
          <a:lstStyle/>
          <a:p>
            <a:r>
              <a:rPr lang="en-US" sz="1350" dirty="0">
                <a:solidFill>
                  <a:schemeClr val="bg1">
                    <a:lumMod val="65000"/>
                  </a:schemeClr>
                </a:solidFill>
              </a:rPr>
              <a:t>Normal JVP</a:t>
            </a:r>
          </a:p>
        </p:txBody>
      </p:sp>
      <p:sp>
        <p:nvSpPr>
          <p:cNvPr id="12" name="مربع نص 11"/>
          <p:cNvSpPr txBox="1"/>
          <p:nvPr/>
        </p:nvSpPr>
        <p:spPr>
          <a:xfrm>
            <a:off x="6804248" y="4005064"/>
            <a:ext cx="1674622" cy="2123658"/>
          </a:xfrm>
          <a:prstGeom prst="rect">
            <a:avLst/>
          </a:prstGeom>
          <a:noFill/>
        </p:spPr>
        <p:txBody>
          <a:bodyPr wrap="square" rtlCol="0">
            <a:spAutoFit/>
          </a:bodyPr>
          <a:lstStyle/>
          <a:p>
            <a:r>
              <a:rPr lang="en-US" sz="1200" b="1" dirty="0">
                <a:solidFill>
                  <a:schemeClr val="accent2">
                    <a:lumMod val="75000"/>
                  </a:schemeClr>
                </a:solidFill>
              </a:rPr>
              <a:t>Tricuspid regurgitation : </a:t>
            </a:r>
            <a:r>
              <a:rPr lang="en-US" sz="1200" dirty="0"/>
              <a:t>loss of x wave which will result in </a:t>
            </a:r>
            <a:r>
              <a:rPr lang="en-US" sz="1200" dirty="0">
                <a:solidFill>
                  <a:srgbClr val="C00000"/>
                </a:solidFill>
              </a:rPr>
              <a:t>merging of c and v waves</a:t>
            </a:r>
            <a:r>
              <a:rPr lang="en-US" sz="1200" dirty="0"/>
              <a:t>(mainly v-wave) </a:t>
            </a:r>
            <a:r>
              <a:rPr lang="en-US" sz="1200" dirty="0">
                <a:solidFill>
                  <a:schemeClr val="accent1">
                    <a:lumMod val="75000"/>
                  </a:schemeClr>
                </a:solidFill>
              </a:rPr>
              <a:t>(shown in blue) </a:t>
            </a:r>
            <a:r>
              <a:rPr lang="en-US" sz="1200" dirty="0" err="1"/>
              <a:t>incompetant</a:t>
            </a:r>
            <a:r>
              <a:rPr lang="en-US" sz="1200" dirty="0"/>
              <a:t> tricuspid valve </a:t>
            </a:r>
            <a:r>
              <a:rPr lang="en-US" sz="1200" dirty="0">
                <a:sym typeface="Wingdings"/>
              </a:rPr>
              <a:t></a:t>
            </a:r>
            <a:r>
              <a:rPr lang="en-US" sz="1200" dirty="0"/>
              <a:t>leaking blood into RA from RV </a:t>
            </a:r>
            <a:r>
              <a:rPr lang="en-US" sz="1200" dirty="0">
                <a:sym typeface="Wingdings"/>
              </a:rPr>
              <a:t> </a:t>
            </a:r>
            <a:r>
              <a:rPr lang="en-US" sz="1200" dirty="0"/>
              <a:t>RA pressure is increased so much  </a:t>
            </a:r>
          </a:p>
        </p:txBody>
      </p:sp>
      <p:sp>
        <p:nvSpPr>
          <p:cNvPr id="11" name="عنوان 1"/>
          <p:cNvSpPr txBox="1">
            <a:spLocks/>
          </p:cNvSpPr>
          <p:nvPr/>
        </p:nvSpPr>
        <p:spPr>
          <a:xfrm>
            <a:off x="624929" y="404664"/>
            <a:ext cx="4429646" cy="685979"/>
          </a:xfrm>
          <a:prstGeom prst="rect">
            <a:avLst/>
          </a:prstGeom>
        </p:spPr>
        <p:txBody>
          <a:bodyPr vert="horz" lIns="76212" tIns="38106" rIns="76212" bIns="38106" anchor="b" anchorCtr="0">
            <a:normAutofit/>
          </a:bodyPr>
          <a:lstStyle>
            <a:lvl1pPr algn="l" rtl="0" eaLnBrk="1" latinLnBrk="0" hangingPunct="1">
              <a:spcBef>
                <a:spcPct val="0"/>
              </a:spcBef>
              <a:buNone/>
              <a:defRPr kumimoji="0" sz="3600" kern="1200">
                <a:solidFill>
                  <a:schemeClr val="tx2"/>
                </a:solidFill>
                <a:latin typeface="+mj-lt"/>
                <a:ea typeface="+mj-ea"/>
                <a:cs typeface="+mj-cs"/>
              </a:defRPr>
            </a:lvl1pPr>
          </a:lstStyle>
          <a:p>
            <a:pPr defTabSz="685983"/>
            <a:r>
              <a:rPr lang="en-US" sz="2401" b="1" dirty="0">
                <a:solidFill>
                  <a:schemeClr val="accent2">
                    <a:lumMod val="75000"/>
                  </a:schemeClr>
                </a:solidFill>
              </a:rPr>
              <a:t>Abnormal Pulses of CAP :</a:t>
            </a:r>
          </a:p>
        </p:txBody>
      </p:sp>
      <p:graphicFrame>
        <p:nvGraphicFramePr>
          <p:cNvPr id="4" name="Diagram 3"/>
          <p:cNvGraphicFramePr/>
          <p:nvPr>
            <p:extLst>
              <p:ext uri="{D42A27DB-BD31-4B8C-83A1-F6EECF244321}">
                <p14:modId xmlns:p14="http://schemas.microsoft.com/office/powerpoint/2010/main" val="1119609642"/>
              </p:ext>
            </p:extLst>
          </p:nvPr>
        </p:nvGraphicFramePr>
        <p:xfrm>
          <a:off x="539552" y="1196752"/>
          <a:ext cx="8010843" cy="1012876"/>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3" name="Oval 12"/>
          <p:cNvSpPr/>
          <p:nvPr/>
        </p:nvSpPr>
        <p:spPr>
          <a:xfrm>
            <a:off x="672427" y="3602075"/>
            <a:ext cx="192112" cy="12916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Oval 13"/>
          <p:cNvSpPr/>
          <p:nvPr/>
        </p:nvSpPr>
        <p:spPr>
          <a:xfrm>
            <a:off x="6708192" y="3587895"/>
            <a:ext cx="192112" cy="12916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Oval 14"/>
          <p:cNvSpPr/>
          <p:nvPr/>
        </p:nvSpPr>
        <p:spPr>
          <a:xfrm>
            <a:off x="4667920" y="3487277"/>
            <a:ext cx="192112" cy="12916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Oval 15"/>
          <p:cNvSpPr/>
          <p:nvPr/>
        </p:nvSpPr>
        <p:spPr>
          <a:xfrm>
            <a:off x="2574117" y="3587896"/>
            <a:ext cx="192112" cy="12916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53051884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12083" y="2517969"/>
            <a:ext cx="7400749" cy="1102806"/>
          </a:xfrm>
        </p:spPr>
        <p:txBody>
          <a:bodyPr>
            <a:noAutofit/>
          </a:bodyPr>
          <a:lstStyle/>
          <a:p>
            <a:pPr algn="ctr"/>
            <a:r>
              <a:rPr lang="en-US" b="1" dirty="0">
                <a:solidFill>
                  <a:schemeClr val="accent2">
                    <a:lumMod val="75000"/>
                  </a:schemeClr>
                </a:solidFill>
                <a:latin typeface="Arial Black" panose="020B0A04020102020204" pitchFamily="34" charset="0"/>
              </a:rPr>
              <a:t>Blood Pressure </a:t>
            </a:r>
            <a:endParaRPr lang="en-US" sz="1500" b="1" dirty="0">
              <a:solidFill>
                <a:schemeClr val="accent2">
                  <a:lumMod val="75000"/>
                </a:schemeClr>
              </a:solidFill>
              <a:latin typeface="Arial Black" panose="020B0A04020102020204" pitchFamily="34" charset="0"/>
            </a:endParaRPr>
          </a:p>
        </p:txBody>
      </p:sp>
      <p:sp>
        <p:nvSpPr>
          <p:cNvPr id="3" name="Subtitle 2"/>
          <p:cNvSpPr>
            <a:spLocks noGrp="1"/>
          </p:cNvSpPr>
          <p:nvPr>
            <p:ph type="subTitle" idx="1"/>
          </p:nvPr>
        </p:nvSpPr>
        <p:spPr>
          <a:xfrm>
            <a:off x="1576068" y="4646022"/>
            <a:ext cx="5613724" cy="540201"/>
          </a:xfrm>
        </p:spPr>
        <p:txBody>
          <a:bodyPr>
            <a:normAutofit/>
          </a:bodyPr>
          <a:lstStyle/>
          <a:p>
            <a:pPr algn="ctr"/>
            <a:r>
              <a:rPr lang="en-GB" sz="1350" b="1" dirty="0">
                <a:solidFill>
                  <a:schemeClr val="accent1">
                    <a:lumMod val="75000"/>
                  </a:schemeClr>
                </a:solidFill>
              </a:rPr>
              <a:t>Physiology lab Team 436 – Cardiovascular block </a:t>
            </a:r>
          </a:p>
          <a:p>
            <a:pPr algn="ctr"/>
            <a:r>
              <a:rPr lang="en-GB" sz="1050" b="1" dirty="0">
                <a:solidFill>
                  <a:srgbClr val="FF0000"/>
                </a:solidFill>
              </a:rPr>
              <a:t>This work include Boy’s + girl’s slides + girl’s </a:t>
            </a:r>
            <a:r>
              <a:rPr lang="en-GB" sz="1050" b="1" dirty="0" err="1">
                <a:solidFill>
                  <a:srgbClr val="FF0000"/>
                </a:solidFill>
              </a:rPr>
              <a:t>handout</a:t>
            </a:r>
            <a:endParaRPr lang="en-GB" sz="1050" b="1" dirty="0">
              <a:solidFill>
                <a:srgbClr val="FF0000"/>
              </a:solidFill>
            </a:endParaRPr>
          </a:p>
        </p:txBody>
      </p:sp>
      <p:cxnSp>
        <p:nvCxnSpPr>
          <p:cNvPr id="6" name="Straight Connector 5"/>
          <p:cNvCxnSpPr/>
          <p:nvPr/>
        </p:nvCxnSpPr>
        <p:spPr>
          <a:xfrm>
            <a:off x="1686866" y="3212920"/>
            <a:ext cx="5239947" cy="0"/>
          </a:xfrm>
          <a:prstGeom prst="line">
            <a:avLst/>
          </a:prstGeom>
          <a:ln w="3810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8" name="Picture 4" descr="C:\Users\user\AppData\Local\Microsoft\Windows\INetCache\IE\K75KFYI6\IMG_703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9922" y="1106137"/>
            <a:ext cx="1183034" cy="118303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p:nvPr/>
        </p:nvPicPr>
        <p:blipFill>
          <a:blip r:embed="rId4">
            <a:extLst>
              <a:ext uri="{28A0092B-C50C-407E-A947-70E740481C1C}">
                <a14:useLocalDpi xmlns:a14="http://schemas.microsoft.com/office/drawing/2010/main" val="0"/>
              </a:ext>
            </a:extLst>
          </a:blip>
          <a:stretch>
            <a:fillRect/>
          </a:stretch>
        </p:blipFill>
        <p:spPr>
          <a:xfrm>
            <a:off x="6677417" y="1106137"/>
            <a:ext cx="1405888" cy="849737"/>
          </a:xfrm>
          <a:prstGeom prst="rect">
            <a:avLst/>
          </a:prstGeom>
        </p:spPr>
      </p:pic>
      <p:sp>
        <p:nvSpPr>
          <p:cNvPr id="4" name="TextBox 3"/>
          <p:cNvSpPr txBox="1"/>
          <p:nvPr/>
        </p:nvSpPr>
        <p:spPr>
          <a:xfrm>
            <a:off x="1330796" y="3650618"/>
            <a:ext cx="6482408" cy="1131079"/>
          </a:xfrm>
          <a:prstGeom prst="rect">
            <a:avLst/>
          </a:prstGeom>
          <a:noFill/>
        </p:spPr>
        <p:txBody>
          <a:bodyPr wrap="square" rtlCol="0">
            <a:spAutoFit/>
          </a:bodyPr>
          <a:lstStyle/>
          <a:p>
            <a:r>
              <a:rPr lang="en-US" sz="1350" b="1" dirty="0">
                <a:solidFill>
                  <a:schemeClr val="accent1"/>
                </a:solidFill>
              </a:rPr>
              <a:t>Objectives : </a:t>
            </a:r>
          </a:p>
          <a:p>
            <a:pPr marL="342991" indent="-342991" defTabSz="685983">
              <a:buFont typeface="+mj-lt"/>
              <a:buAutoNum type="arabicPeriod"/>
            </a:pPr>
            <a:r>
              <a:rPr lang="en-US" sz="1350" dirty="0"/>
              <a:t>To be able to measure arterial blood pressure using a sphygmomanometer</a:t>
            </a:r>
          </a:p>
          <a:p>
            <a:pPr marL="342991" indent="-342991" defTabSz="685983">
              <a:buFont typeface="+mj-lt"/>
              <a:buAutoNum type="arabicPeriod"/>
            </a:pPr>
            <a:r>
              <a:rPr lang="en-US" sz="1350" dirty="0"/>
              <a:t>To recognize the effects of exercise on the arterial blood pressure</a:t>
            </a:r>
          </a:p>
          <a:p>
            <a:r>
              <a:rPr lang="en-US" sz="1350" b="1" dirty="0">
                <a:solidFill>
                  <a:schemeClr val="accent1"/>
                </a:solidFill>
              </a:rPr>
              <a:t> </a:t>
            </a:r>
            <a:endParaRPr lang="en-US" dirty="0">
              <a:solidFill>
                <a:schemeClr val="accent1">
                  <a:lumMod val="75000"/>
                </a:schemeClr>
              </a:solidFill>
              <a:latin typeface="Sylfaen" panose="010A0502050306030303" pitchFamily="18" charset="0"/>
              <a:ea typeface="Malgun Gothic Semilight" panose="020B0502040204020203" pitchFamily="34" charset="-128"/>
              <a:cs typeface="Arabic Typesetting" panose="03020402040406030203" pitchFamily="66" charset="-78"/>
            </a:endParaRPr>
          </a:p>
          <a:p>
            <a:endParaRPr lang="en-US" sz="1350" b="1" dirty="0">
              <a:solidFill>
                <a:schemeClr val="accent1"/>
              </a:solidFill>
            </a:endParaRPr>
          </a:p>
        </p:txBody>
      </p:sp>
      <p:grpSp>
        <p:nvGrpSpPr>
          <p:cNvPr id="11" name="Group 10"/>
          <p:cNvGrpSpPr/>
          <p:nvPr/>
        </p:nvGrpSpPr>
        <p:grpSpPr>
          <a:xfrm>
            <a:off x="7189792" y="2047563"/>
            <a:ext cx="1109593" cy="1057316"/>
            <a:chOff x="8957081" y="3180340"/>
            <a:chExt cx="1673835" cy="1531649"/>
          </a:xfrm>
        </p:grpSpPr>
        <p:pic>
          <p:nvPicPr>
            <p:cNvPr id="12" name="Picture 11"/>
            <p:cNvPicPr>
              <a:picLocks noChangeAspect="1"/>
            </p:cNvPicPr>
            <p:nvPr/>
          </p:nvPicPr>
          <p:blipFill rotWithShape="1">
            <a:blip r:embed="rId5" cstate="print">
              <a:extLst>
                <a:ext uri="{28A0092B-C50C-407E-A947-70E740481C1C}">
                  <a14:useLocalDpi xmlns:a14="http://schemas.microsoft.com/office/drawing/2010/main" val="0"/>
                </a:ext>
              </a:extLst>
            </a:blip>
            <a:srcRect r="4229" b="13595"/>
            <a:stretch/>
          </p:blipFill>
          <p:spPr>
            <a:xfrm>
              <a:off x="8957081" y="3180340"/>
              <a:ext cx="1621225" cy="1504216"/>
            </a:xfrm>
            <a:prstGeom prst="rect">
              <a:avLst/>
            </a:prstGeom>
          </p:spPr>
        </p:pic>
        <p:sp>
          <p:nvSpPr>
            <p:cNvPr id="13" name="Rectangle 12"/>
            <p:cNvSpPr/>
            <p:nvPr/>
          </p:nvSpPr>
          <p:spPr>
            <a:xfrm>
              <a:off x="9117961" y="4666270"/>
              <a:ext cx="1512955" cy="457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Tree>
    <p:extLst>
      <p:ext uri="{BB962C8B-B14F-4D97-AF65-F5344CB8AC3E}">
        <p14:creationId xmlns:p14="http://schemas.microsoft.com/office/powerpoint/2010/main" val="11258805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6463" y="309592"/>
            <a:ext cx="8229600" cy="743144"/>
          </a:xfrm>
        </p:spPr>
        <p:txBody>
          <a:bodyPr/>
          <a:lstStyle/>
          <a:p>
            <a:pPr algn="ctr"/>
            <a:r>
              <a:rPr lang="en-US" b="1" dirty="0"/>
              <a:t>Definitions </a:t>
            </a:r>
          </a:p>
        </p:txBody>
      </p:sp>
      <p:sp>
        <p:nvSpPr>
          <p:cNvPr id="5" name="Rounded Rectangle 4"/>
          <p:cNvSpPr/>
          <p:nvPr/>
        </p:nvSpPr>
        <p:spPr>
          <a:xfrm>
            <a:off x="286461" y="1843188"/>
            <a:ext cx="4601463" cy="1190935"/>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dirty="0">
                <a:solidFill>
                  <a:schemeClr val="bg2">
                    <a:lumMod val="50000"/>
                  </a:schemeClr>
                </a:solidFill>
              </a:rPr>
              <a:t>Blood pressure</a:t>
            </a:r>
            <a:r>
              <a:rPr lang="en-US" sz="1200" dirty="0"/>
              <a:t> : </a:t>
            </a:r>
            <a:r>
              <a:rPr lang="en-US" sz="1200" dirty="0">
                <a:solidFill>
                  <a:schemeClr val="tx1"/>
                </a:solidFill>
              </a:rPr>
              <a:t>it is the force exerted by the blood against any unit area of the vessel wall . </a:t>
            </a:r>
          </a:p>
          <a:p>
            <a:r>
              <a:rPr lang="en-US" sz="1200" b="1" dirty="0" err="1">
                <a:solidFill>
                  <a:schemeClr val="bg2">
                    <a:lumMod val="50000"/>
                  </a:schemeClr>
                </a:solidFill>
              </a:rPr>
              <a:t>Exp</a:t>
            </a:r>
            <a:r>
              <a:rPr lang="en-US" sz="1200" b="1" dirty="0">
                <a:solidFill>
                  <a:schemeClr val="bg2">
                    <a:lumMod val="50000"/>
                  </a:schemeClr>
                </a:solidFill>
              </a:rPr>
              <a:t> =</a:t>
            </a:r>
            <a:r>
              <a:rPr lang="en-US" sz="1200" dirty="0">
                <a:solidFill>
                  <a:schemeClr val="tx1"/>
                </a:solidFill>
              </a:rPr>
              <a:t> 50mmHg </a:t>
            </a:r>
            <a:r>
              <a:rPr lang="en-US" sz="1200" b="1" dirty="0">
                <a:solidFill>
                  <a:schemeClr val="bg2">
                    <a:lumMod val="50000"/>
                  </a:schemeClr>
                </a:solidFill>
              </a:rPr>
              <a:t>Which</a:t>
            </a:r>
            <a:r>
              <a:rPr lang="en-US" sz="1200" dirty="0"/>
              <a:t> </a:t>
            </a:r>
            <a:r>
              <a:rPr lang="en-US" sz="1200" b="1" dirty="0">
                <a:solidFill>
                  <a:schemeClr val="bg2">
                    <a:lumMod val="50000"/>
                  </a:schemeClr>
                </a:solidFill>
              </a:rPr>
              <a:t>Means : </a:t>
            </a:r>
            <a:r>
              <a:rPr lang="en-US" sz="1200" dirty="0">
                <a:solidFill>
                  <a:schemeClr val="tx1"/>
                </a:solidFill>
              </a:rPr>
              <a:t>the force exerted is sufficient to push a column of mercury against gravity up to a level of 50mmHg high.</a:t>
            </a:r>
          </a:p>
        </p:txBody>
      </p:sp>
      <p:sp>
        <p:nvSpPr>
          <p:cNvPr id="6" name="Rounded Rectangle 5"/>
          <p:cNvSpPr/>
          <p:nvPr/>
        </p:nvSpPr>
        <p:spPr>
          <a:xfrm>
            <a:off x="5056629" y="2143962"/>
            <a:ext cx="3733584" cy="1188661"/>
          </a:xfrm>
          <a:prstGeom prst="roundRect">
            <a:avLst/>
          </a:prstGeom>
          <a:solidFill>
            <a:schemeClr val="accent5">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75" b="1" dirty="0">
                <a:solidFill>
                  <a:schemeClr val="bg2">
                    <a:lumMod val="50000"/>
                  </a:schemeClr>
                </a:solidFill>
              </a:rPr>
              <a:t>Normal systolic pressure:</a:t>
            </a:r>
            <a:r>
              <a:rPr lang="en-US" sz="1275" dirty="0"/>
              <a:t> ranges from 100 to 140 mm Hg.p </a:t>
            </a:r>
          </a:p>
          <a:p>
            <a:r>
              <a:rPr lang="en-US" sz="1275" b="1" dirty="0">
                <a:solidFill>
                  <a:schemeClr val="bg2">
                    <a:lumMod val="50000"/>
                  </a:schemeClr>
                </a:solidFill>
              </a:rPr>
              <a:t>Normal diastolic pressure: </a:t>
            </a:r>
            <a:r>
              <a:rPr lang="en-US" sz="1275" dirty="0"/>
              <a:t> ranges from 60 to 90 mm Hg.</a:t>
            </a:r>
          </a:p>
        </p:txBody>
      </p:sp>
      <p:sp>
        <p:nvSpPr>
          <p:cNvPr id="7" name="Rounded Rectangle 6"/>
          <p:cNvSpPr/>
          <p:nvPr/>
        </p:nvSpPr>
        <p:spPr>
          <a:xfrm>
            <a:off x="292827" y="3110201"/>
            <a:ext cx="4187980" cy="911288"/>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dirty="0">
                <a:solidFill>
                  <a:schemeClr val="bg2">
                    <a:lumMod val="50000"/>
                  </a:schemeClr>
                </a:solidFill>
              </a:rPr>
              <a:t>Pulse pressure</a:t>
            </a:r>
            <a:r>
              <a:rPr lang="en-US" sz="1200" dirty="0"/>
              <a:t> : </a:t>
            </a:r>
            <a:r>
              <a:rPr lang="en-US" sz="1200" dirty="0">
                <a:solidFill>
                  <a:schemeClr val="tx1"/>
                </a:solidFill>
              </a:rPr>
              <a:t>is the difference between systolic and diastolic blood pressures</a:t>
            </a:r>
          </a:p>
          <a:p>
            <a:pPr algn="ctr"/>
            <a:r>
              <a:rPr lang="en-US" sz="1200" b="1" dirty="0">
                <a:solidFill>
                  <a:srgbClr val="C00000"/>
                </a:solidFill>
              </a:rPr>
              <a:t>Pulse pressure </a:t>
            </a:r>
            <a:r>
              <a:rPr lang="en-US" sz="1200" b="1" dirty="0">
                <a:solidFill>
                  <a:schemeClr val="accent4">
                    <a:lumMod val="75000"/>
                  </a:schemeClr>
                </a:solidFill>
              </a:rPr>
              <a:t>=</a:t>
            </a:r>
            <a:r>
              <a:rPr lang="en-US" sz="1200" dirty="0"/>
              <a:t> </a:t>
            </a:r>
            <a:r>
              <a:rPr lang="en-US" sz="1200" b="1" dirty="0">
                <a:solidFill>
                  <a:schemeClr val="accent4">
                    <a:lumMod val="75000"/>
                  </a:schemeClr>
                </a:solidFill>
              </a:rPr>
              <a:t>Systolic – Diastolic pressure</a:t>
            </a:r>
          </a:p>
          <a:p>
            <a:pPr algn="ctr"/>
            <a:r>
              <a:rPr lang="en-US" sz="1200" dirty="0"/>
              <a:t> </a:t>
            </a:r>
            <a:r>
              <a:rPr lang="en-US" sz="1200" b="1" dirty="0">
                <a:solidFill>
                  <a:schemeClr val="bg2">
                    <a:lumMod val="50000"/>
                  </a:schemeClr>
                </a:solidFill>
              </a:rPr>
              <a:t>i.e</a:t>
            </a:r>
            <a:r>
              <a:rPr lang="en-US" sz="1200" dirty="0"/>
              <a:t>. </a:t>
            </a:r>
            <a:r>
              <a:rPr lang="en-US" sz="1200" dirty="0">
                <a:solidFill>
                  <a:schemeClr val="tx1"/>
                </a:solidFill>
              </a:rPr>
              <a:t>120 –80 = </a:t>
            </a:r>
            <a:r>
              <a:rPr lang="en-US" sz="1200" dirty="0">
                <a:solidFill>
                  <a:srgbClr val="C00000"/>
                </a:solidFill>
              </a:rPr>
              <a:t>40 mmHg.</a:t>
            </a:r>
          </a:p>
        </p:txBody>
      </p:sp>
      <p:sp>
        <p:nvSpPr>
          <p:cNvPr id="8" name="Rounded Rectangle 7"/>
          <p:cNvSpPr/>
          <p:nvPr/>
        </p:nvSpPr>
        <p:spPr>
          <a:xfrm>
            <a:off x="250395" y="4077241"/>
            <a:ext cx="4230412" cy="1527518"/>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dirty="0">
                <a:solidFill>
                  <a:srgbClr val="C00000"/>
                </a:solidFill>
              </a:rPr>
              <a:t>M</a:t>
            </a:r>
            <a:r>
              <a:rPr lang="en-US" sz="1200" b="1" dirty="0">
                <a:solidFill>
                  <a:schemeClr val="bg2">
                    <a:lumMod val="50000"/>
                  </a:schemeClr>
                </a:solidFill>
              </a:rPr>
              <a:t>ean </a:t>
            </a:r>
            <a:r>
              <a:rPr lang="en-US" sz="1200" b="1" dirty="0">
                <a:solidFill>
                  <a:srgbClr val="C00000"/>
                </a:solidFill>
              </a:rPr>
              <a:t>A</a:t>
            </a:r>
            <a:r>
              <a:rPr lang="en-US" sz="1200" b="1" dirty="0">
                <a:solidFill>
                  <a:schemeClr val="bg2">
                    <a:lumMod val="50000"/>
                  </a:schemeClr>
                </a:solidFill>
              </a:rPr>
              <a:t>rterial </a:t>
            </a:r>
            <a:r>
              <a:rPr lang="en-US" sz="1200" b="1" dirty="0">
                <a:solidFill>
                  <a:srgbClr val="C00000"/>
                </a:solidFill>
              </a:rPr>
              <a:t>B</a:t>
            </a:r>
            <a:r>
              <a:rPr lang="en-US" sz="1200" b="1" dirty="0">
                <a:solidFill>
                  <a:schemeClr val="bg2">
                    <a:lumMod val="50000"/>
                  </a:schemeClr>
                </a:solidFill>
              </a:rPr>
              <a:t>lood </a:t>
            </a:r>
            <a:r>
              <a:rPr lang="en-US" sz="1200" b="1" dirty="0">
                <a:solidFill>
                  <a:srgbClr val="C00000"/>
                </a:solidFill>
              </a:rPr>
              <a:t>P</a:t>
            </a:r>
            <a:r>
              <a:rPr lang="en-US" sz="1200" b="1" dirty="0">
                <a:solidFill>
                  <a:schemeClr val="bg2">
                    <a:lumMod val="50000"/>
                  </a:schemeClr>
                </a:solidFill>
              </a:rPr>
              <a:t>ressure : </a:t>
            </a:r>
            <a:r>
              <a:rPr lang="en-US" sz="1050" dirty="0">
                <a:solidFill>
                  <a:schemeClr val="tx1"/>
                </a:solidFill>
              </a:rPr>
              <a:t>It is the average blood pressure within the arteries during a whole cardiac cycle </a:t>
            </a:r>
          </a:p>
          <a:p>
            <a:r>
              <a:rPr lang="en-US" sz="1050" dirty="0"/>
              <a:t> </a:t>
            </a:r>
            <a:r>
              <a:rPr lang="en-US" sz="1050" b="1" dirty="0">
                <a:solidFill>
                  <a:schemeClr val="bg2">
                    <a:lumMod val="50000"/>
                  </a:schemeClr>
                </a:solidFill>
              </a:rPr>
              <a:t>It significance</a:t>
            </a:r>
            <a:r>
              <a:rPr lang="en-US" sz="1050" dirty="0">
                <a:solidFill>
                  <a:schemeClr val="accent2">
                    <a:lumMod val="75000"/>
                  </a:schemeClr>
                </a:solidFill>
              </a:rPr>
              <a:t> : </a:t>
            </a:r>
            <a:r>
              <a:rPr lang="en-US" sz="1050" dirty="0">
                <a:solidFill>
                  <a:schemeClr val="tx1"/>
                </a:solidFill>
              </a:rPr>
              <a:t>the force responsible for maintaining a continuous forward flow of the blood in the circulation during the whole cardiac cycle</a:t>
            </a:r>
            <a:r>
              <a:rPr lang="en-US" sz="1050" b="1" dirty="0">
                <a:solidFill>
                  <a:schemeClr val="tx1"/>
                </a:solidFill>
              </a:rPr>
              <a:t>.     </a:t>
            </a:r>
            <a:r>
              <a:rPr lang="en-US" sz="1050" b="1" dirty="0">
                <a:solidFill>
                  <a:schemeClr val="bg2">
                    <a:lumMod val="50000"/>
                  </a:schemeClr>
                </a:solidFill>
              </a:rPr>
              <a:t>       </a:t>
            </a:r>
          </a:p>
          <a:p>
            <a:pPr algn="ctr"/>
            <a:r>
              <a:rPr lang="en-US" sz="1200" b="1" dirty="0">
                <a:solidFill>
                  <a:schemeClr val="bg2">
                    <a:lumMod val="50000"/>
                  </a:schemeClr>
                </a:solidFill>
              </a:rPr>
              <a:t> </a:t>
            </a:r>
            <a:r>
              <a:rPr lang="en-US" sz="1200" b="1" dirty="0">
                <a:solidFill>
                  <a:srgbClr val="C00000"/>
                </a:solidFill>
              </a:rPr>
              <a:t>M.A.B.P.= </a:t>
            </a:r>
            <a:r>
              <a:rPr lang="en-US" sz="1200" b="1" dirty="0">
                <a:solidFill>
                  <a:schemeClr val="accent4">
                    <a:lumMod val="75000"/>
                  </a:schemeClr>
                </a:solidFill>
              </a:rPr>
              <a:t>diastolic blood pressure + 1/3 pulse pressure</a:t>
            </a:r>
          </a:p>
          <a:p>
            <a:r>
              <a:rPr lang="en-US" sz="1050" dirty="0">
                <a:solidFill>
                  <a:schemeClr val="tx1">
                    <a:lumMod val="75000"/>
                    <a:lumOff val="25000"/>
                  </a:schemeClr>
                </a:solidFill>
              </a:rPr>
              <a:t>(Because the diastole phase of a cardiac cycle is longer than its systole phase, that is why we cannot apply mathematical average to determine the mean arterial blood pressure)</a:t>
            </a:r>
          </a:p>
        </p:txBody>
      </p:sp>
      <p:sp>
        <p:nvSpPr>
          <p:cNvPr id="9" name="Rectangle 8"/>
          <p:cNvSpPr/>
          <p:nvPr/>
        </p:nvSpPr>
        <p:spPr>
          <a:xfrm>
            <a:off x="4887924" y="3505134"/>
            <a:ext cx="4070995" cy="1699022"/>
          </a:xfrm>
          <a:prstGeom prst="rect">
            <a:avLst/>
          </a:prstGeom>
          <a:ln w="38100">
            <a:solidFill>
              <a:schemeClr val="accent2">
                <a:lumMod val="75000"/>
              </a:schemeClr>
            </a:solidFill>
          </a:ln>
        </p:spPr>
        <p:style>
          <a:lnRef idx="2">
            <a:schemeClr val="accent2"/>
          </a:lnRef>
          <a:fillRef idx="1">
            <a:schemeClr val="lt1"/>
          </a:fillRef>
          <a:effectRef idx="0">
            <a:schemeClr val="accent2"/>
          </a:effectRef>
          <a:fontRef idx="minor">
            <a:schemeClr val="dk1"/>
          </a:fontRef>
        </p:style>
        <p:txBody>
          <a:bodyPr rtlCol="0" anchor="ctr"/>
          <a:lstStyle/>
          <a:p>
            <a:pPr>
              <a:buFont typeface="Wingdings" charset="2"/>
              <a:buChar char="Ø"/>
            </a:pPr>
            <a:r>
              <a:rPr lang="en-US" sz="1125" b="1" dirty="0" err="1">
                <a:solidFill>
                  <a:schemeClr val="bg2">
                    <a:lumMod val="50000"/>
                  </a:schemeClr>
                </a:solidFill>
              </a:rPr>
              <a:t>Exp</a:t>
            </a:r>
            <a:r>
              <a:rPr lang="en-US" sz="1125" dirty="0">
                <a:solidFill>
                  <a:schemeClr val="tx1"/>
                </a:solidFill>
              </a:rPr>
              <a:t>: </a:t>
            </a:r>
            <a:r>
              <a:rPr lang="en-US" sz="1125" b="1" dirty="0">
                <a:solidFill>
                  <a:schemeClr val="tx1"/>
                </a:solidFill>
              </a:rPr>
              <a:t>subject’s blood pressure is measured to be 120/90 mmHg : calculate the M.A.B.P.!</a:t>
            </a:r>
          </a:p>
          <a:p>
            <a:pPr>
              <a:buFont typeface="Wingdings" charset="2"/>
              <a:buChar char="Ø"/>
            </a:pPr>
            <a:r>
              <a:rPr lang="en-US" sz="1050" b="1" dirty="0">
                <a:solidFill>
                  <a:schemeClr val="accent4">
                    <a:lumMod val="75000"/>
                  </a:schemeClr>
                </a:solidFill>
              </a:rPr>
              <a:t>M.A.B.P.= diastolic blood pressure + 1/3 pulse pressure</a:t>
            </a:r>
            <a:endParaRPr lang="en-US" sz="1125" b="1" dirty="0">
              <a:solidFill>
                <a:schemeClr val="tx1"/>
              </a:solidFill>
            </a:endParaRPr>
          </a:p>
          <a:p>
            <a:pPr marL="257244" indent="-257244">
              <a:buFont typeface="+mj-lt"/>
              <a:buAutoNum type="arabicPeriod"/>
            </a:pPr>
            <a:r>
              <a:rPr lang="en-US" sz="1125" dirty="0">
                <a:solidFill>
                  <a:schemeClr val="tx1"/>
                </a:solidFill>
              </a:rPr>
              <a:t>Determine the pulse pressure : 120 – 90 = 30 mmHg</a:t>
            </a:r>
          </a:p>
          <a:p>
            <a:pPr marL="257244" indent="-257244">
              <a:buFont typeface="+mj-lt"/>
              <a:buAutoNum type="arabicPeriod"/>
            </a:pPr>
            <a:r>
              <a:rPr lang="en-US" sz="1125" dirty="0">
                <a:solidFill>
                  <a:schemeClr val="tx1"/>
                </a:solidFill>
              </a:rPr>
              <a:t>Divide the pulse pressure by 3 :  30/3 = 10 mmHg</a:t>
            </a:r>
          </a:p>
          <a:p>
            <a:pPr marL="257244" indent="-257244">
              <a:buFont typeface="+mj-lt"/>
              <a:buAutoNum type="arabicPeriod"/>
            </a:pPr>
            <a:r>
              <a:rPr lang="en-US" sz="1125" dirty="0">
                <a:solidFill>
                  <a:schemeClr val="tx1"/>
                </a:solidFill>
              </a:rPr>
              <a:t>Add the above answer to the diastolic blood pressure: 10 + 90 = 100 mmHg</a:t>
            </a:r>
          </a:p>
          <a:p>
            <a:pPr algn="ctr"/>
            <a:r>
              <a:rPr lang="en-US" sz="1125" dirty="0">
                <a:solidFill>
                  <a:srgbClr val="FF0000"/>
                </a:solidFill>
              </a:rPr>
              <a:t>So 100 mmHg will be the mean arterial blood pressure in this example.</a:t>
            </a:r>
          </a:p>
        </p:txBody>
      </p:sp>
      <p:cxnSp>
        <p:nvCxnSpPr>
          <p:cNvPr id="21" name="Curved Connector 20"/>
          <p:cNvCxnSpPr>
            <a:stCxn id="7" idx="3"/>
            <a:endCxn id="9" idx="1"/>
          </p:cNvCxnSpPr>
          <p:nvPr/>
        </p:nvCxnSpPr>
        <p:spPr>
          <a:xfrm>
            <a:off x="4480806" y="3565845"/>
            <a:ext cx="407118" cy="788800"/>
          </a:xfrm>
          <a:prstGeom prst="curvedConnector3">
            <a:avLst/>
          </a:prstGeom>
          <a:ln w="381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3" name="Curved Connector 22"/>
          <p:cNvCxnSpPr>
            <a:stCxn id="8" idx="3"/>
            <a:endCxn id="9" idx="1"/>
          </p:cNvCxnSpPr>
          <p:nvPr/>
        </p:nvCxnSpPr>
        <p:spPr>
          <a:xfrm flipV="1">
            <a:off x="4480807" y="4354645"/>
            <a:ext cx="407117" cy="486355"/>
          </a:xfrm>
          <a:prstGeom prst="curvedConnector3">
            <a:avLst/>
          </a:prstGeom>
          <a:ln w="381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1" name="Oval 10"/>
          <p:cNvSpPr/>
          <p:nvPr/>
        </p:nvSpPr>
        <p:spPr>
          <a:xfrm>
            <a:off x="4139840" y="3170820"/>
            <a:ext cx="192112" cy="12916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Oval 11"/>
          <p:cNvSpPr/>
          <p:nvPr/>
        </p:nvSpPr>
        <p:spPr>
          <a:xfrm>
            <a:off x="4159597" y="4343102"/>
            <a:ext cx="192112" cy="12916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Oval 12"/>
          <p:cNvSpPr/>
          <p:nvPr/>
        </p:nvSpPr>
        <p:spPr>
          <a:xfrm>
            <a:off x="8420007" y="2240559"/>
            <a:ext cx="192112" cy="12916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Oval 13"/>
          <p:cNvSpPr/>
          <p:nvPr/>
        </p:nvSpPr>
        <p:spPr>
          <a:xfrm>
            <a:off x="8745170" y="3674470"/>
            <a:ext cx="192112" cy="12916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Oval 14"/>
          <p:cNvSpPr/>
          <p:nvPr/>
        </p:nvSpPr>
        <p:spPr>
          <a:xfrm>
            <a:off x="4480807" y="1862419"/>
            <a:ext cx="192112" cy="12916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Oval 15"/>
          <p:cNvSpPr/>
          <p:nvPr/>
        </p:nvSpPr>
        <p:spPr>
          <a:xfrm>
            <a:off x="466475" y="476672"/>
            <a:ext cx="523918" cy="40463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TextBox 16"/>
          <p:cNvSpPr txBox="1"/>
          <p:nvPr/>
        </p:nvSpPr>
        <p:spPr>
          <a:xfrm>
            <a:off x="1763485" y="5708548"/>
            <a:ext cx="6922254" cy="253916"/>
          </a:xfrm>
          <a:prstGeom prst="rect">
            <a:avLst/>
          </a:prstGeom>
          <a:noFill/>
        </p:spPr>
        <p:txBody>
          <a:bodyPr wrap="square" rtlCol="0">
            <a:spAutoFit/>
          </a:bodyPr>
          <a:lstStyle/>
          <a:p>
            <a:pPr marL="214370" indent="-214370" algn="r" rtl="1">
              <a:buFont typeface="Wingdings" panose="05000000000000000000" pitchFamily="2" charset="2"/>
              <a:buChar char="v"/>
            </a:pPr>
            <a:r>
              <a:rPr lang="ar-SA" sz="1050" dirty="0">
                <a:solidFill>
                  <a:srgbClr val="FF0000"/>
                </a:solidFill>
              </a:rPr>
              <a:t>في الإختبار </a:t>
            </a:r>
            <a:r>
              <a:rPr lang="ar-SA" sz="1050" dirty="0"/>
              <a:t>ممكن يعطيك </a:t>
            </a:r>
            <a:r>
              <a:rPr lang="en-US" sz="1050" dirty="0"/>
              <a:t>the systolic/ diastolic blood pressure</a:t>
            </a:r>
            <a:r>
              <a:rPr lang="ar-SA" sz="1050" dirty="0"/>
              <a:t> و يقولك احسبلي : </a:t>
            </a:r>
            <a:r>
              <a:rPr lang="en-US" sz="1050" dirty="0"/>
              <a:t>Pulse Pressure , Mean Arterial Blood Pressure </a:t>
            </a:r>
            <a:r>
              <a:rPr lang="ar-SA" sz="1050" dirty="0"/>
              <a:t>. </a:t>
            </a:r>
            <a:endParaRPr lang="en-US" sz="1050" dirty="0"/>
          </a:p>
        </p:txBody>
      </p:sp>
    </p:spTree>
    <p:extLst>
      <p:ext uri="{BB962C8B-B14F-4D97-AF65-F5344CB8AC3E}">
        <p14:creationId xmlns:p14="http://schemas.microsoft.com/office/powerpoint/2010/main" val="42363462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Procedure</a:t>
            </a:r>
            <a:r>
              <a:rPr lang="en-US" dirty="0"/>
              <a:t> </a:t>
            </a:r>
          </a:p>
        </p:txBody>
      </p:sp>
      <p:sp>
        <p:nvSpPr>
          <p:cNvPr id="5" name="Rectangle 4"/>
          <p:cNvSpPr/>
          <p:nvPr/>
        </p:nvSpPr>
        <p:spPr>
          <a:xfrm>
            <a:off x="196375" y="1921061"/>
            <a:ext cx="2421371" cy="1345879"/>
          </a:xfrm>
          <a:prstGeom prst="rect">
            <a:avLst/>
          </a:prstGeom>
          <a:solidFill>
            <a:srgbClr val="79B3F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725" b="1" i="1" dirty="0">
                <a:solidFill>
                  <a:schemeClr val="tx1"/>
                </a:solidFill>
              </a:rPr>
              <a:t>Equipment</a:t>
            </a:r>
            <a:r>
              <a:rPr lang="en-US" sz="1350" i="1" dirty="0">
                <a:solidFill>
                  <a:schemeClr val="tx1"/>
                </a:solidFill>
              </a:rPr>
              <a:t>: </a:t>
            </a:r>
          </a:p>
          <a:p>
            <a:r>
              <a:rPr lang="en-US" sz="1350" i="1" dirty="0">
                <a:solidFill>
                  <a:schemeClr val="tx1"/>
                </a:solidFill>
              </a:rPr>
              <a:t>1- Stethoscope </a:t>
            </a:r>
          </a:p>
          <a:p>
            <a:r>
              <a:rPr lang="en-US" sz="1350" i="1" dirty="0">
                <a:solidFill>
                  <a:schemeClr val="tx1"/>
                </a:solidFill>
              </a:rPr>
              <a:t>2- Sphygmomanometer</a:t>
            </a:r>
          </a:p>
          <a:p>
            <a:r>
              <a:rPr lang="en-US" sz="1350" i="1" dirty="0">
                <a:solidFill>
                  <a:schemeClr val="tx1"/>
                </a:solidFill>
              </a:rPr>
              <a:t>3- Bicycle and/or a Treadmill    </a:t>
            </a:r>
            <a:r>
              <a:rPr lang="en-US" sz="900" i="1" dirty="0">
                <a:solidFill>
                  <a:schemeClr val="tx1">
                    <a:lumMod val="85000"/>
                    <a:lumOff val="15000"/>
                  </a:schemeClr>
                </a:solidFill>
              </a:rPr>
              <a:t>(to see the difference of pulse during exercise &amp; rest)</a:t>
            </a:r>
          </a:p>
        </p:txBody>
      </p:sp>
      <p:sp>
        <p:nvSpPr>
          <p:cNvPr id="4" name="Rounded Rectangle 3"/>
          <p:cNvSpPr/>
          <p:nvPr/>
        </p:nvSpPr>
        <p:spPr>
          <a:xfrm>
            <a:off x="2789338" y="1808398"/>
            <a:ext cx="6266328" cy="3763407"/>
          </a:xfrm>
          <a:prstGeom prst="roundRect">
            <a:avLst/>
          </a:prstGeom>
          <a:solidFill>
            <a:srgbClr val="F6D1D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b="1" dirty="0">
              <a:solidFill>
                <a:schemeClr val="bg2">
                  <a:lumMod val="50000"/>
                </a:schemeClr>
              </a:solidFill>
            </a:endParaRPr>
          </a:p>
          <a:p>
            <a:endParaRPr lang="en-US" sz="1350" b="1" dirty="0">
              <a:solidFill>
                <a:schemeClr val="bg2">
                  <a:lumMod val="50000"/>
                </a:schemeClr>
              </a:solidFill>
            </a:endParaRPr>
          </a:p>
          <a:p>
            <a:r>
              <a:rPr lang="en-US" sz="1350" b="1" dirty="0">
                <a:solidFill>
                  <a:schemeClr val="bg2">
                    <a:lumMod val="50000"/>
                  </a:schemeClr>
                </a:solidFill>
              </a:rPr>
              <a:t>Precautions</a:t>
            </a:r>
            <a:r>
              <a:rPr lang="en-US" sz="1350" dirty="0">
                <a:solidFill>
                  <a:schemeClr val="tx1"/>
                </a:solidFill>
              </a:rPr>
              <a:t> : </a:t>
            </a:r>
          </a:p>
          <a:p>
            <a:pPr marL="214370" indent="-214370">
              <a:buFont typeface="Arial" charset="0"/>
              <a:buChar char="•"/>
            </a:pPr>
            <a:r>
              <a:rPr lang="en-US" sz="1050" dirty="0">
                <a:solidFill>
                  <a:schemeClr val="tx1"/>
                </a:solidFill>
              </a:rPr>
              <a:t>The cuff size should be appropriate for the age and built of the subject.</a:t>
            </a:r>
          </a:p>
          <a:p>
            <a:pPr marL="595433" lvl="1" indent="-214370">
              <a:buFont typeface="Arial" charset="0"/>
              <a:buChar char="•"/>
            </a:pPr>
            <a:r>
              <a:rPr lang="en-US" sz="1050" dirty="0">
                <a:solidFill>
                  <a:schemeClr val="tx1"/>
                </a:solidFill>
              </a:rPr>
              <a:t>A large cuff is recommended for : obese subjects. </a:t>
            </a:r>
          </a:p>
          <a:p>
            <a:pPr marL="595433" lvl="1" indent="-214370">
              <a:buFont typeface="Arial" charset="0"/>
              <a:buChar char="•"/>
            </a:pPr>
            <a:r>
              <a:rPr lang="en-US" sz="1050" dirty="0">
                <a:solidFill>
                  <a:schemeClr val="tx1"/>
                </a:solidFill>
              </a:rPr>
              <a:t>Smaller one is available for : children.</a:t>
            </a:r>
          </a:p>
          <a:p>
            <a:pPr marL="214370" indent="-214370">
              <a:buFont typeface="Arial" charset="0"/>
              <a:buChar char="•"/>
            </a:pPr>
            <a:r>
              <a:rPr lang="en-US" sz="1050" dirty="0">
                <a:solidFill>
                  <a:schemeClr val="tx1"/>
                </a:solidFill>
              </a:rPr>
              <a:t>The cuff must be applied snuggly (not too tight and not too loose) about 4 cm above the cubital fossa.</a:t>
            </a:r>
          </a:p>
          <a:p>
            <a:pPr marL="214370" indent="-214370">
              <a:buFont typeface="Arial" charset="0"/>
              <a:buChar char="•"/>
            </a:pPr>
            <a:r>
              <a:rPr lang="en-US" sz="1050" dirty="0">
                <a:solidFill>
                  <a:schemeClr val="tx1"/>
                </a:solidFill>
              </a:rPr>
              <a:t>Make sure that the rubber bag within </a:t>
            </a:r>
            <a:r>
              <a:rPr lang="en-US" sz="1050" u="sng" dirty="0">
                <a:solidFill>
                  <a:schemeClr val="tx1"/>
                </a:solidFill>
              </a:rPr>
              <a:t>the cuff is on the medial side </a:t>
            </a:r>
            <a:r>
              <a:rPr lang="en-US" sz="1050" dirty="0">
                <a:solidFill>
                  <a:schemeClr val="tx1"/>
                </a:solidFill>
              </a:rPr>
              <a:t>so that it can occlude (obstruct) the brachial artery when the cuff is inflated.</a:t>
            </a:r>
          </a:p>
          <a:p>
            <a:pPr marL="214370" indent="-214370">
              <a:buFont typeface="Arial" charset="0"/>
              <a:buChar char="•"/>
            </a:pPr>
            <a:r>
              <a:rPr lang="en-US" sz="1050" dirty="0">
                <a:solidFill>
                  <a:schemeClr val="tx1"/>
                </a:solidFill>
              </a:rPr>
              <a:t>It is important </a:t>
            </a:r>
            <a:r>
              <a:rPr lang="en-US" sz="1050" u="sng" dirty="0">
                <a:solidFill>
                  <a:schemeClr val="tx1"/>
                </a:solidFill>
              </a:rPr>
              <a:t>that the manometer should be at the same level as the heart </a:t>
            </a:r>
            <a:r>
              <a:rPr lang="en-US" sz="1050" dirty="0">
                <a:solidFill>
                  <a:schemeClr val="tx1"/>
                </a:solidFill>
              </a:rPr>
              <a:t>to exclude the effect of gravity while measuring the blood pressure.</a:t>
            </a:r>
          </a:p>
          <a:p>
            <a:pPr marL="214370" indent="-214370">
              <a:buFont typeface="Arial" charset="0"/>
              <a:buChar char="•"/>
            </a:pPr>
            <a:r>
              <a:rPr lang="en-US" sz="1050" dirty="0">
                <a:solidFill>
                  <a:schemeClr val="tx1"/>
                </a:solidFill>
              </a:rPr>
              <a:t>The mercury manometer should be in the vertical position.</a:t>
            </a:r>
          </a:p>
          <a:p>
            <a:pPr marL="214370" indent="-214370">
              <a:buFont typeface="Arial" charset="0"/>
              <a:buChar char="•"/>
            </a:pPr>
            <a:r>
              <a:rPr lang="en-US" sz="1050" dirty="0">
                <a:solidFill>
                  <a:schemeClr val="tx1"/>
                </a:solidFill>
              </a:rPr>
              <a:t>Check that there is an adequate amount of mercury in the bulb of the instrument. This can be done by seeing whether the mercury level is at the zero position of the manometer.</a:t>
            </a:r>
          </a:p>
          <a:p>
            <a:pPr marL="214370" indent="-214370">
              <a:buFont typeface="Arial" charset="0"/>
              <a:buChar char="•"/>
            </a:pPr>
            <a:r>
              <a:rPr lang="en-US" sz="1050" dirty="0">
                <a:solidFill>
                  <a:schemeClr val="tx1"/>
                </a:solidFill>
              </a:rPr>
              <a:t>The subject must be physically and mentally relaxed and in a comfortable environment.</a:t>
            </a:r>
          </a:p>
          <a:p>
            <a:pPr marL="214370" indent="-214370">
              <a:buFont typeface="Arial" charset="0"/>
              <a:buChar char="•"/>
            </a:pPr>
            <a:r>
              <a:rPr lang="en-US" sz="1050" dirty="0">
                <a:solidFill>
                  <a:schemeClr val="tx1"/>
                </a:solidFill>
              </a:rPr>
              <a:t>recheck the BP of the patient after 2 minutes, while he is in the standing position as well, in a similar manner to check for Postural hypotension.</a:t>
            </a:r>
          </a:p>
          <a:p>
            <a:pPr marL="214370" indent="-214370">
              <a:buFont typeface="Arial" charset="0"/>
              <a:buChar char="•"/>
            </a:pPr>
            <a:r>
              <a:rPr lang="en-US" sz="1050" dirty="0">
                <a:solidFill>
                  <a:schemeClr val="tx1"/>
                </a:solidFill>
              </a:rPr>
              <a:t>Body Position (reading varies with position).</a:t>
            </a:r>
          </a:p>
          <a:p>
            <a:pPr marL="214370" indent="-214370">
              <a:buFont typeface="Arial" charset="0"/>
              <a:buChar char="•"/>
            </a:pPr>
            <a:r>
              <a:rPr lang="en-US" sz="1050" dirty="0">
                <a:solidFill>
                  <a:schemeClr val="tx1"/>
                </a:solidFill>
              </a:rPr>
              <a:t>Record the systolic and diastolic pressure to the nearest 2 mmHg.</a:t>
            </a:r>
          </a:p>
          <a:p>
            <a:pPr marL="265818" indent="-214370">
              <a:buFont typeface="Arial" charset="0"/>
              <a:buChar char="•"/>
            </a:pPr>
            <a:r>
              <a:rPr lang="en-US" sz="1200" dirty="0">
                <a:solidFill>
                  <a:srgbClr val="FF0000"/>
                </a:solidFill>
              </a:rPr>
              <a:t>Before  starting the procedure, we should ask the following questions:</a:t>
            </a:r>
          </a:p>
          <a:p>
            <a:pPr marL="684268" lvl="1" indent="-385865">
              <a:buFont typeface="Arial" charset="0"/>
              <a:buChar char="•"/>
            </a:pPr>
            <a:r>
              <a:rPr lang="en-US" sz="1050" dirty="0">
                <a:solidFill>
                  <a:schemeClr val="tx1"/>
                </a:solidFill>
              </a:rPr>
              <a:t>Have  you  ever get your blood pressure checked? If so, what is your blood pressure usually?</a:t>
            </a:r>
          </a:p>
          <a:p>
            <a:pPr marL="684268" lvl="1" indent="-385865">
              <a:buFont typeface="Arial" charset="0"/>
              <a:buChar char="•"/>
            </a:pPr>
            <a:r>
              <a:rPr lang="en-US" sz="1050" dirty="0">
                <a:solidFill>
                  <a:schemeClr val="tx1"/>
                </a:solidFill>
              </a:rPr>
              <a:t>Are you in any medication for BP?</a:t>
            </a:r>
          </a:p>
          <a:p>
            <a:pPr marL="684268" lvl="1" indent="-385865">
              <a:buFont typeface="Arial" charset="0"/>
              <a:buChar char="•"/>
            </a:pPr>
            <a:r>
              <a:rPr lang="en-US" sz="1050" dirty="0">
                <a:solidFill>
                  <a:schemeClr val="tx1"/>
                </a:solidFill>
              </a:rPr>
              <a:t>Did you do any exercise in the last half hour?</a:t>
            </a:r>
          </a:p>
          <a:p>
            <a:pPr marL="684268" lvl="1" indent="-385865">
              <a:buFont typeface="Arial" charset="0"/>
              <a:buChar char="•"/>
            </a:pPr>
            <a:r>
              <a:rPr lang="en-US" sz="1050" dirty="0">
                <a:solidFill>
                  <a:schemeClr val="tx1"/>
                </a:solidFill>
              </a:rPr>
              <a:t>Did you have any tea, coffee or a cigarette in the last half hour?</a:t>
            </a:r>
            <a:endParaRPr lang="en-US" sz="1350" dirty="0">
              <a:solidFill>
                <a:schemeClr val="tx1"/>
              </a:solidFill>
            </a:endParaRPr>
          </a:p>
          <a:p>
            <a:pPr marL="214370" indent="-214370">
              <a:buFont typeface="Arial" charset="0"/>
              <a:buChar char="•"/>
            </a:pPr>
            <a:endParaRPr lang="en-US" sz="1200" dirty="0">
              <a:solidFill>
                <a:schemeClr val="tx1"/>
              </a:solidFill>
            </a:endParaRPr>
          </a:p>
          <a:p>
            <a:pPr marL="214370" indent="-214370">
              <a:buFont typeface="Arial" charset="0"/>
              <a:buChar char="•"/>
            </a:pPr>
            <a:endParaRPr lang="en-US" sz="1200" dirty="0">
              <a:solidFill>
                <a:schemeClr val="tx1"/>
              </a:solidFill>
            </a:endParaRPr>
          </a:p>
        </p:txBody>
      </p:sp>
      <p:sp>
        <p:nvSpPr>
          <p:cNvPr id="6" name="Rectangle 5"/>
          <p:cNvSpPr/>
          <p:nvPr/>
        </p:nvSpPr>
        <p:spPr>
          <a:xfrm>
            <a:off x="196375" y="4377214"/>
            <a:ext cx="2421371" cy="965561"/>
          </a:xfrm>
          <a:prstGeom prst="rect">
            <a:avLst/>
          </a:prstGeom>
          <a:solidFill>
            <a:srgbClr val="B2ED6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350" b="1" i="1" dirty="0">
                <a:solidFill>
                  <a:schemeClr val="tx1"/>
                </a:solidFill>
              </a:rPr>
              <a:t>2 methods to measure the pulse </a:t>
            </a:r>
            <a:r>
              <a:rPr lang="en-US" sz="1200" i="1" dirty="0">
                <a:solidFill>
                  <a:schemeClr val="tx1"/>
                </a:solidFill>
              </a:rPr>
              <a:t>( on the next slide ) :</a:t>
            </a:r>
          </a:p>
          <a:p>
            <a:r>
              <a:rPr lang="en-US" sz="1350" i="1" dirty="0">
                <a:solidFill>
                  <a:schemeClr val="tx1"/>
                </a:solidFill>
              </a:rPr>
              <a:t>1- </a:t>
            </a:r>
            <a:r>
              <a:rPr lang="en-US" sz="1350" i="1" dirty="0" err="1">
                <a:solidFill>
                  <a:schemeClr val="tx1"/>
                </a:solidFill>
              </a:rPr>
              <a:t>Palpatory</a:t>
            </a:r>
            <a:r>
              <a:rPr lang="en-US" sz="1350" i="1" dirty="0">
                <a:solidFill>
                  <a:schemeClr val="tx1"/>
                </a:solidFill>
              </a:rPr>
              <a:t> </a:t>
            </a:r>
          </a:p>
          <a:p>
            <a:r>
              <a:rPr lang="en-US" sz="1350" i="1" dirty="0">
                <a:solidFill>
                  <a:schemeClr val="tx1"/>
                </a:solidFill>
              </a:rPr>
              <a:t>2- </a:t>
            </a:r>
            <a:r>
              <a:rPr lang="en-US" sz="1350" i="1" dirty="0" err="1">
                <a:solidFill>
                  <a:schemeClr val="tx1"/>
                </a:solidFill>
              </a:rPr>
              <a:t>Auscultatory</a:t>
            </a:r>
            <a:r>
              <a:rPr lang="en-US" sz="1350" i="1" dirty="0">
                <a:solidFill>
                  <a:schemeClr val="tx1"/>
                </a:solidFill>
              </a:rPr>
              <a:t> </a:t>
            </a:r>
          </a:p>
        </p:txBody>
      </p:sp>
      <p:pic>
        <p:nvPicPr>
          <p:cNvPr id="8" name="Picture 7"/>
          <p:cNvPicPr>
            <a:picLocks noChangeAspect="1"/>
          </p:cNvPicPr>
          <p:nvPr/>
        </p:nvPicPr>
        <p:blipFill>
          <a:blip r:embed="rId2"/>
          <a:stretch>
            <a:fillRect/>
          </a:stretch>
        </p:blipFill>
        <p:spPr>
          <a:xfrm>
            <a:off x="1286036" y="3291034"/>
            <a:ext cx="1331709" cy="1002287"/>
          </a:xfrm>
          <a:prstGeom prst="rect">
            <a:avLst/>
          </a:prstGeom>
        </p:spPr>
      </p:pic>
      <p:pic>
        <p:nvPicPr>
          <p:cNvPr id="9" name="Picture 8"/>
          <p:cNvPicPr>
            <a:picLocks noChangeAspect="1"/>
          </p:cNvPicPr>
          <p:nvPr/>
        </p:nvPicPr>
        <p:blipFill>
          <a:blip r:embed="rId3"/>
          <a:stretch>
            <a:fillRect/>
          </a:stretch>
        </p:blipFill>
        <p:spPr>
          <a:xfrm>
            <a:off x="221812" y="3292962"/>
            <a:ext cx="1112535" cy="1024453"/>
          </a:xfrm>
          <a:prstGeom prst="rect">
            <a:avLst/>
          </a:prstGeom>
        </p:spPr>
      </p:pic>
      <p:sp>
        <p:nvSpPr>
          <p:cNvPr id="10" name="TextBox 9"/>
          <p:cNvSpPr txBox="1"/>
          <p:nvPr/>
        </p:nvSpPr>
        <p:spPr>
          <a:xfrm>
            <a:off x="7452320" y="2022956"/>
            <a:ext cx="1350502" cy="253916"/>
          </a:xfrm>
          <a:prstGeom prst="rect">
            <a:avLst/>
          </a:prstGeom>
          <a:ln>
            <a:solidFill>
              <a:srgbClr val="FFFF00"/>
            </a:solidFill>
          </a:ln>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US" sz="1050" b="1" dirty="0">
                <a:solidFill>
                  <a:srgbClr val="FF0000"/>
                </a:solidFill>
              </a:rPr>
              <a:t>Just Understand it </a:t>
            </a:r>
          </a:p>
        </p:txBody>
      </p:sp>
      <p:sp>
        <p:nvSpPr>
          <p:cNvPr id="11" name="Oval 10"/>
          <p:cNvSpPr/>
          <p:nvPr/>
        </p:nvSpPr>
        <p:spPr>
          <a:xfrm>
            <a:off x="2195118" y="4705598"/>
            <a:ext cx="192112" cy="12916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0476499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14" y="1017176"/>
            <a:ext cx="8229600" cy="685979"/>
          </a:xfrm>
        </p:spPr>
        <p:txBody>
          <a:bodyPr/>
          <a:lstStyle/>
          <a:p>
            <a:r>
              <a:rPr lang="en-US" b="1" dirty="0"/>
              <a:t>Methods for measuring Arterial BP </a:t>
            </a:r>
          </a:p>
        </p:txBody>
      </p:sp>
      <p:sp>
        <p:nvSpPr>
          <p:cNvPr id="3" name="Text Placeholder 2"/>
          <p:cNvSpPr>
            <a:spLocks noGrp="1"/>
          </p:cNvSpPr>
          <p:nvPr>
            <p:ph type="body" idx="1"/>
          </p:nvPr>
        </p:nvSpPr>
        <p:spPr>
          <a:xfrm>
            <a:off x="457214" y="1754378"/>
            <a:ext cx="4040188" cy="514484"/>
          </a:xfrm>
          <a:solidFill>
            <a:schemeClr val="accent2">
              <a:lumMod val="50000"/>
            </a:schemeClr>
          </a:solidFill>
        </p:spPr>
        <p:txBody>
          <a:bodyPr/>
          <a:lstStyle/>
          <a:p>
            <a:pPr algn="ctr"/>
            <a:r>
              <a:rPr lang="en-US" dirty="0"/>
              <a:t>1. </a:t>
            </a:r>
            <a:r>
              <a:rPr lang="en-US" dirty="0" err="1"/>
              <a:t>Palpatory</a:t>
            </a:r>
            <a:r>
              <a:rPr lang="en-US" dirty="0"/>
              <a:t> Method</a:t>
            </a:r>
          </a:p>
        </p:txBody>
      </p:sp>
      <p:sp>
        <p:nvSpPr>
          <p:cNvPr id="4" name="Text Placeholder 3"/>
          <p:cNvSpPr>
            <a:spLocks noGrp="1"/>
          </p:cNvSpPr>
          <p:nvPr>
            <p:ph type="body" sz="half" idx="3"/>
          </p:nvPr>
        </p:nvSpPr>
        <p:spPr>
          <a:xfrm>
            <a:off x="4648203" y="1761524"/>
            <a:ext cx="4041775" cy="514484"/>
          </a:xfrm>
          <a:solidFill>
            <a:schemeClr val="accent3">
              <a:lumMod val="50000"/>
            </a:schemeClr>
          </a:solidFill>
        </p:spPr>
        <p:txBody>
          <a:bodyPr/>
          <a:lstStyle/>
          <a:p>
            <a:pPr algn="ctr"/>
            <a:r>
              <a:rPr lang="en-US" dirty="0"/>
              <a:t>2. </a:t>
            </a:r>
            <a:r>
              <a:rPr lang="en-US" dirty="0" err="1"/>
              <a:t>Auscultatory</a:t>
            </a:r>
            <a:r>
              <a:rPr lang="en-US" dirty="0"/>
              <a:t> Method</a:t>
            </a:r>
          </a:p>
        </p:txBody>
      </p:sp>
      <p:sp>
        <p:nvSpPr>
          <p:cNvPr id="6" name="Content Placeholder 5"/>
          <p:cNvSpPr>
            <a:spLocks noGrp="1"/>
          </p:cNvSpPr>
          <p:nvPr>
            <p:ph sz="quarter" idx="2"/>
          </p:nvPr>
        </p:nvSpPr>
        <p:spPr>
          <a:xfrm>
            <a:off x="457214" y="2407394"/>
            <a:ext cx="4038599" cy="3029739"/>
          </a:xfrm>
          <a:solidFill>
            <a:schemeClr val="accent2">
              <a:lumMod val="20000"/>
              <a:lumOff val="80000"/>
            </a:schemeClr>
          </a:solidFill>
        </p:spPr>
        <p:txBody>
          <a:bodyPr>
            <a:normAutofit lnSpcReduction="10000"/>
          </a:bodyPr>
          <a:lstStyle/>
          <a:p>
            <a:r>
              <a:rPr lang="en-US" sz="1425" dirty="0">
                <a:solidFill>
                  <a:srgbClr val="FF0000"/>
                </a:solidFill>
              </a:rPr>
              <a:t>This method only gives an </a:t>
            </a:r>
            <a:r>
              <a:rPr lang="en-US" sz="1425" u="sng" dirty="0">
                <a:solidFill>
                  <a:srgbClr val="FF0000"/>
                </a:solidFill>
              </a:rPr>
              <a:t>estimate</a:t>
            </a:r>
            <a:r>
              <a:rPr lang="en-US" sz="1425" u="sng" dirty="0"/>
              <a:t> </a:t>
            </a:r>
            <a:r>
              <a:rPr lang="en-US" sz="1425" u="sng" dirty="0">
                <a:solidFill>
                  <a:srgbClr val="FF0000"/>
                </a:solidFill>
              </a:rPr>
              <a:t>of</a:t>
            </a:r>
            <a:r>
              <a:rPr lang="en-US" sz="1425" u="sng" dirty="0"/>
              <a:t> </a:t>
            </a:r>
            <a:r>
              <a:rPr lang="en-US" sz="1425" u="sng" dirty="0">
                <a:solidFill>
                  <a:srgbClr val="FF0000"/>
                </a:solidFill>
              </a:rPr>
              <a:t>the systolic </a:t>
            </a:r>
            <a:r>
              <a:rPr lang="en-US" sz="1425" dirty="0">
                <a:solidFill>
                  <a:srgbClr val="FF0000"/>
                </a:solidFill>
              </a:rPr>
              <a:t>blood pressure only. </a:t>
            </a:r>
          </a:p>
          <a:p>
            <a:r>
              <a:rPr lang="en-US" sz="1125" dirty="0"/>
              <a:t>The subject's arm should be resting comfortably so that it does not need to be actively supported while the blood pressure is being taken.</a:t>
            </a:r>
          </a:p>
          <a:p>
            <a:r>
              <a:rPr lang="en-US" sz="1125" dirty="0"/>
              <a:t>A standard cuff (12 x 24 cm) is applied like a bandage about 4cm above the elbow joint.</a:t>
            </a:r>
          </a:p>
          <a:p>
            <a:r>
              <a:rPr lang="en-US" sz="1125" dirty="0"/>
              <a:t>Inflate the cuff until the radial pulse cannot be felt </a:t>
            </a:r>
            <a:r>
              <a:rPr lang="en-US" sz="1125" dirty="0">
                <a:solidFill>
                  <a:schemeClr val="bg1">
                    <a:lumMod val="65000"/>
                  </a:schemeClr>
                </a:solidFill>
              </a:rPr>
              <a:t>(</a:t>
            </a:r>
            <a:r>
              <a:rPr lang="en-US" sz="1125" dirty="0">
                <a:solidFill>
                  <a:schemeClr val="bg1">
                    <a:lumMod val="50000"/>
                  </a:schemeClr>
                </a:solidFill>
              </a:rPr>
              <a:t>inflate more 20-30mmhg)</a:t>
            </a:r>
            <a:r>
              <a:rPr lang="en-US" sz="1125" dirty="0">
                <a:solidFill>
                  <a:schemeClr val="bg1">
                    <a:lumMod val="65000"/>
                  </a:schemeClr>
                </a:solidFill>
              </a:rPr>
              <a:t>.  </a:t>
            </a:r>
            <a:r>
              <a:rPr lang="en-US" sz="1125" dirty="0"/>
              <a:t>By compressing the brachial artery, the pulse or pressure wave can no longer be transmitted to the radial artery.</a:t>
            </a:r>
          </a:p>
          <a:p>
            <a:r>
              <a:rPr lang="en-US" sz="1125" dirty="0"/>
              <a:t>Deflate the cuff slowly.</a:t>
            </a:r>
          </a:p>
          <a:p>
            <a:r>
              <a:rPr lang="en-US" sz="1125" dirty="0">
                <a:solidFill>
                  <a:srgbClr val="FF0000"/>
                </a:solidFill>
              </a:rPr>
              <a:t>Note the pressure at which the radial pulse can be felt again for the first time.  This will be the </a:t>
            </a:r>
            <a:r>
              <a:rPr lang="en-US" sz="1125" b="1" dirty="0">
                <a:solidFill>
                  <a:srgbClr val="FF0000"/>
                </a:solidFill>
              </a:rPr>
              <a:t>systolic blood pressure</a:t>
            </a:r>
            <a:r>
              <a:rPr lang="en-US" sz="1125" dirty="0">
                <a:solidFill>
                  <a:srgbClr val="FF0000"/>
                </a:solidFill>
              </a:rPr>
              <a:t>.</a:t>
            </a:r>
          </a:p>
          <a:p>
            <a:r>
              <a:rPr lang="en-US" sz="1200" b="1" dirty="0">
                <a:solidFill>
                  <a:srgbClr val="FF0000"/>
                </a:solidFill>
              </a:rPr>
              <a:t>Diastolic can’t be measured.</a:t>
            </a:r>
          </a:p>
          <a:p>
            <a:pPr marL="0" indent="0">
              <a:buNone/>
            </a:pPr>
            <a:endParaRPr lang="en-US" sz="1125" dirty="0"/>
          </a:p>
        </p:txBody>
      </p:sp>
      <p:sp>
        <p:nvSpPr>
          <p:cNvPr id="7" name="Content Placeholder 6"/>
          <p:cNvSpPr>
            <a:spLocks noGrp="1"/>
          </p:cNvSpPr>
          <p:nvPr>
            <p:ph sz="quarter" idx="4"/>
          </p:nvPr>
        </p:nvSpPr>
        <p:spPr>
          <a:xfrm>
            <a:off x="4648214" y="2390337"/>
            <a:ext cx="4038599" cy="2118154"/>
          </a:xfrm>
          <a:solidFill>
            <a:schemeClr val="accent3">
              <a:lumMod val="40000"/>
              <a:lumOff val="60000"/>
            </a:schemeClr>
          </a:solidFill>
        </p:spPr>
        <p:txBody>
          <a:bodyPr>
            <a:normAutofit fontScale="85000" lnSpcReduction="20000"/>
          </a:bodyPr>
          <a:lstStyle/>
          <a:p>
            <a:r>
              <a:rPr lang="en-US" sz="1425" dirty="0">
                <a:solidFill>
                  <a:srgbClr val="FF0000"/>
                </a:solidFill>
              </a:rPr>
              <a:t>This method </a:t>
            </a:r>
            <a:r>
              <a:rPr lang="en-US" sz="1425" u="sng" dirty="0">
                <a:solidFill>
                  <a:srgbClr val="FF0000"/>
                </a:solidFill>
              </a:rPr>
              <a:t>measures both</a:t>
            </a:r>
            <a:r>
              <a:rPr lang="en-US" sz="1425" u="sng" dirty="0"/>
              <a:t> </a:t>
            </a:r>
            <a:r>
              <a:rPr lang="en-US" sz="1425" u="sng" dirty="0">
                <a:solidFill>
                  <a:srgbClr val="FF0000"/>
                </a:solidFill>
              </a:rPr>
              <a:t>systolic and diastolic blood </a:t>
            </a:r>
            <a:r>
              <a:rPr lang="en-US" sz="1425" dirty="0">
                <a:solidFill>
                  <a:srgbClr val="FF0000"/>
                </a:solidFill>
              </a:rPr>
              <a:t>pressures</a:t>
            </a:r>
          </a:p>
          <a:p>
            <a:r>
              <a:rPr lang="en-US" sz="1125" dirty="0"/>
              <a:t> Inflate the sphygmomanometer cuff </a:t>
            </a:r>
            <a:r>
              <a:rPr lang="en-US" sz="1200" dirty="0"/>
              <a:t>to a pressure about 30 mm Hg higher than the systolic pressure determined by the </a:t>
            </a:r>
            <a:r>
              <a:rPr lang="en-US" sz="1200" dirty="0" err="1"/>
              <a:t>Palpatory</a:t>
            </a:r>
            <a:r>
              <a:rPr lang="en-US" sz="1200" dirty="0"/>
              <a:t> method </a:t>
            </a:r>
            <a:r>
              <a:rPr lang="en-US" sz="1125" dirty="0"/>
              <a:t> </a:t>
            </a:r>
            <a:r>
              <a:rPr lang="en-US" sz="1125" dirty="0">
                <a:solidFill>
                  <a:schemeClr val="bg1">
                    <a:lumMod val="50000"/>
                  </a:schemeClr>
                </a:solidFill>
              </a:rPr>
              <a:t>(there is no radial pulsation). </a:t>
            </a:r>
          </a:p>
          <a:p>
            <a:r>
              <a:rPr lang="en-US" sz="1125" dirty="0"/>
              <a:t>Place the diaphragm of the stethoscope over the brachial artery just above and on the medial side of the elbow joint. </a:t>
            </a:r>
          </a:p>
          <a:p>
            <a:r>
              <a:rPr lang="en-US" sz="1125" dirty="0"/>
              <a:t>Deflate the cuff slowly.  A series of sounds are usually heard </a:t>
            </a:r>
            <a:r>
              <a:rPr lang="en-US" sz="1125" dirty="0" err="1">
                <a:solidFill>
                  <a:srgbClr val="FF0000"/>
                </a:solidFill>
              </a:rPr>
              <a:t>korotkov</a:t>
            </a:r>
            <a:r>
              <a:rPr lang="en-US" sz="1125" dirty="0">
                <a:solidFill>
                  <a:srgbClr val="FF0000"/>
                </a:solidFill>
              </a:rPr>
              <a:t> sounds</a:t>
            </a:r>
            <a:r>
              <a:rPr lang="en-US" sz="1125" dirty="0"/>
              <a:t>  </a:t>
            </a:r>
            <a:r>
              <a:rPr lang="en-US" sz="1125" dirty="0">
                <a:solidFill>
                  <a:schemeClr val="bg1">
                    <a:lumMod val="50000"/>
                  </a:schemeClr>
                </a:solidFill>
              </a:rPr>
              <a:t>(on next slide)</a:t>
            </a:r>
          </a:p>
          <a:p>
            <a:r>
              <a:rPr lang="en-US" sz="1125" dirty="0">
                <a:solidFill>
                  <a:srgbClr val="FF0000"/>
                </a:solidFill>
              </a:rPr>
              <a:t>The reading which the sound begin represent </a:t>
            </a:r>
            <a:r>
              <a:rPr lang="en-US" sz="1125" b="1" dirty="0">
                <a:solidFill>
                  <a:srgbClr val="FF0000"/>
                </a:solidFill>
              </a:rPr>
              <a:t>the systolic blood pressure.</a:t>
            </a:r>
          </a:p>
          <a:p>
            <a:r>
              <a:rPr lang="en-US" sz="1125" dirty="0">
                <a:solidFill>
                  <a:srgbClr val="FF0000"/>
                </a:solidFill>
              </a:rPr>
              <a:t>The reading which the sound disappear represent the </a:t>
            </a:r>
            <a:r>
              <a:rPr lang="en-US" sz="1125" b="1" dirty="0">
                <a:solidFill>
                  <a:srgbClr val="FF0000"/>
                </a:solidFill>
              </a:rPr>
              <a:t>diastolic blood pressure.</a:t>
            </a:r>
          </a:p>
          <a:p>
            <a:endParaRPr lang="en-US" sz="1050" dirty="0"/>
          </a:p>
          <a:p>
            <a:endParaRPr lang="en-US" sz="1050" dirty="0"/>
          </a:p>
        </p:txBody>
      </p:sp>
      <p:pic>
        <p:nvPicPr>
          <p:cNvPr id="8" name="Picture 7"/>
          <p:cNvPicPr>
            <a:picLocks noChangeAspect="1"/>
          </p:cNvPicPr>
          <p:nvPr/>
        </p:nvPicPr>
        <p:blipFill rotWithShape="1">
          <a:blip r:embed="rId3"/>
          <a:srcRect l="10700" t="28889" r="12140" b="39467"/>
          <a:stretch/>
        </p:blipFill>
        <p:spPr>
          <a:xfrm>
            <a:off x="4572013" y="4508491"/>
            <a:ext cx="4183980" cy="1392592"/>
          </a:xfrm>
          <a:prstGeom prst="rect">
            <a:avLst/>
          </a:prstGeom>
        </p:spPr>
      </p:pic>
      <p:sp>
        <p:nvSpPr>
          <p:cNvPr id="5" name="TextBox 4"/>
          <p:cNvSpPr txBox="1"/>
          <p:nvPr/>
        </p:nvSpPr>
        <p:spPr>
          <a:xfrm>
            <a:off x="2411197" y="5693280"/>
            <a:ext cx="2322863" cy="230832"/>
          </a:xfrm>
          <a:prstGeom prst="rect">
            <a:avLst/>
          </a:prstGeom>
          <a:noFill/>
        </p:spPr>
        <p:txBody>
          <a:bodyPr wrap="square" rtlCol="0">
            <a:spAutoFit/>
          </a:bodyPr>
          <a:lstStyle/>
          <a:p>
            <a:pPr algn="ctr"/>
            <a:r>
              <a:rPr lang="ar-SA" sz="900" b="1" dirty="0">
                <a:solidFill>
                  <a:srgbClr val="FF0000"/>
                </a:solidFill>
              </a:rPr>
              <a:t>اللي بالأحمر هو اللي ركز عليه الدكتور </a:t>
            </a:r>
            <a:endParaRPr lang="en-US" sz="900" b="1" dirty="0">
              <a:solidFill>
                <a:srgbClr val="FF0000"/>
              </a:solidFill>
            </a:endParaRPr>
          </a:p>
        </p:txBody>
      </p:sp>
    </p:spTree>
    <p:extLst>
      <p:ext uri="{BB962C8B-B14F-4D97-AF65-F5344CB8AC3E}">
        <p14:creationId xmlns:p14="http://schemas.microsoft.com/office/powerpoint/2010/main" val="231580007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a:t>
            </a:r>
            <a:r>
              <a:rPr lang="en-US" dirty="0" err="1"/>
              <a:t>korotkov</a:t>
            </a:r>
            <a:r>
              <a:rPr lang="en-US" dirty="0"/>
              <a:t> sounds</a:t>
            </a:r>
          </a:p>
        </p:txBody>
      </p:sp>
      <p:sp>
        <p:nvSpPr>
          <p:cNvPr id="5" name="Rectangle 4"/>
          <p:cNvSpPr txBox="1"/>
          <p:nvPr/>
        </p:nvSpPr>
        <p:spPr>
          <a:xfrm>
            <a:off x="459233" y="1730799"/>
            <a:ext cx="8229600" cy="715581"/>
          </a:xfrm>
          <a:prstGeom prst="rect">
            <a:avLst/>
          </a:prstGeom>
        </p:spPr>
        <p:txBody>
          <a:bodyPr wrap="square">
            <a:spAutoFit/>
          </a:bodyPr>
          <a:lstStyle/>
          <a:p>
            <a:r>
              <a:rPr lang="en-US" sz="1350" b="1" dirty="0">
                <a:solidFill>
                  <a:schemeClr val="bg2">
                    <a:lumMod val="50000"/>
                  </a:schemeClr>
                </a:solidFill>
              </a:rPr>
              <a:t>These sounds are produced</a:t>
            </a:r>
            <a:r>
              <a:rPr lang="en-US" sz="1350" dirty="0">
                <a:solidFill>
                  <a:schemeClr val="bg2">
                    <a:lumMod val="50000"/>
                  </a:schemeClr>
                </a:solidFill>
              </a:rPr>
              <a:t> </a:t>
            </a:r>
            <a:r>
              <a:rPr lang="en-US" sz="1350" b="1" dirty="0">
                <a:solidFill>
                  <a:schemeClr val="bg2">
                    <a:lumMod val="50000"/>
                  </a:schemeClr>
                </a:solidFill>
              </a:rPr>
              <a:t>by</a:t>
            </a:r>
            <a:r>
              <a:rPr lang="en-US" sz="1350" dirty="0">
                <a:solidFill>
                  <a:schemeClr val="bg2">
                    <a:lumMod val="50000"/>
                  </a:schemeClr>
                </a:solidFill>
              </a:rPr>
              <a:t> :</a:t>
            </a:r>
            <a:r>
              <a:rPr lang="en-US" sz="1350" dirty="0"/>
              <a:t> brachial artery is partially occluded ( blocked) </a:t>
            </a:r>
            <a:r>
              <a:rPr lang="en-US" sz="1350" dirty="0">
                <a:sym typeface="Wingdings"/>
              </a:rPr>
              <a:t></a:t>
            </a:r>
            <a:r>
              <a:rPr lang="en-US" sz="1350" dirty="0"/>
              <a:t> </a:t>
            </a:r>
            <a:r>
              <a:rPr lang="en-US" sz="1350" dirty="0">
                <a:solidFill>
                  <a:srgbClr val="FF0000"/>
                </a:solidFill>
              </a:rPr>
              <a:t>the blood flow through it becomes turbulent</a:t>
            </a:r>
            <a:r>
              <a:rPr lang="en-US" sz="1350" dirty="0"/>
              <a:t> </a:t>
            </a:r>
            <a:r>
              <a:rPr lang="en-US" sz="1350" dirty="0">
                <a:sym typeface="Wingdings"/>
              </a:rPr>
              <a:t></a:t>
            </a:r>
            <a:r>
              <a:rPr lang="en-US" sz="1350" dirty="0"/>
              <a:t> produces vibrations that are heard during auscultation. </a:t>
            </a:r>
          </a:p>
          <a:p>
            <a:r>
              <a:rPr lang="en-US" sz="1350" b="1" dirty="0">
                <a:solidFill>
                  <a:schemeClr val="bg2">
                    <a:lumMod val="50000"/>
                  </a:schemeClr>
                </a:solidFill>
              </a:rPr>
              <a:t>The sounds are divided to</a:t>
            </a:r>
            <a:r>
              <a:rPr lang="en-US" sz="1350" dirty="0"/>
              <a:t> : 5 phases </a:t>
            </a:r>
          </a:p>
        </p:txBody>
      </p:sp>
      <p:sp>
        <p:nvSpPr>
          <p:cNvPr id="7" name="Rounded Rectangle 6"/>
          <p:cNvSpPr/>
          <p:nvPr/>
        </p:nvSpPr>
        <p:spPr>
          <a:xfrm>
            <a:off x="2017473" y="2447929"/>
            <a:ext cx="1579813" cy="858240"/>
          </a:xfrm>
          <a:prstGeom prst="roundRect">
            <a:avLst/>
          </a:prstGeom>
          <a:solidFill>
            <a:srgbClr val="FFAD6A"/>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b="1" dirty="0">
                <a:solidFill>
                  <a:srgbClr val="FF0000"/>
                </a:solidFill>
              </a:rPr>
              <a:t>Phase 2 :</a:t>
            </a:r>
          </a:p>
          <a:p>
            <a:pPr algn="ctr"/>
            <a:r>
              <a:rPr lang="en-US" sz="1125" dirty="0">
                <a:solidFill>
                  <a:schemeClr val="tx1"/>
                </a:solidFill>
              </a:rPr>
              <a:t>Blowing or swishing sounds</a:t>
            </a:r>
            <a:endParaRPr lang="en-US" sz="1350" dirty="0">
              <a:solidFill>
                <a:schemeClr val="tx1"/>
              </a:solidFill>
            </a:endParaRPr>
          </a:p>
        </p:txBody>
      </p:sp>
      <p:sp>
        <p:nvSpPr>
          <p:cNvPr id="8" name="Rounded Rectangle 7"/>
          <p:cNvSpPr/>
          <p:nvPr/>
        </p:nvSpPr>
        <p:spPr>
          <a:xfrm>
            <a:off x="3706361" y="2428720"/>
            <a:ext cx="1579813" cy="865496"/>
          </a:xfrm>
          <a:prstGeom prst="roundRect">
            <a:avLst/>
          </a:prstGeom>
          <a:solidFill>
            <a:srgbClr val="BEEAFF"/>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rgbClr val="FF0000"/>
                </a:solidFill>
              </a:rPr>
              <a:t>Phase 3 :</a:t>
            </a:r>
          </a:p>
          <a:p>
            <a:pPr algn="ctr"/>
            <a:r>
              <a:rPr lang="en-US" sz="1050" dirty="0">
                <a:solidFill>
                  <a:schemeClr val="tx1"/>
                </a:solidFill>
              </a:rPr>
              <a:t>The sounds become sharper and crisper</a:t>
            </a:r>
            <a:endParaRPr lang="en-US" sz="1350" dirty="0">
              <a:solidFill>
                <a:schemeClr val="tx1"/>
              </a:solidFill>
            </a:endParaRPr>
          </a:p>
        </p:txBody>
      </p:sp>
      <p:sp>
        <p:nvSpPr>
          <p:cNvPr id="9" name="Rounded Rectangle 8"/>
          <p:cNvSpPr/>
          <p:nvPr/>
        </p:nvSpPr>
        <p:spPr>
          <a:xfrm>
            <a:off x="5417036" y="2403724"/>
            <a:ext cx="1579813" cy="893273"/>
          </a:xfrm>
          <a:prstGeom prst="roundRect">
            <a:avLst/>
          </a:prstGeom>
          <a:solidFill>
            <a:srgbClr val="F4A2C3"/>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b="1" dirty="0">
                <a:solidFill>
                  <a:srgbClr val="FF0000"/>
                </a:solidFill>
              </a:rPr>
              <a:t>Phase 4:</a:t>
            </a:r>
          </a:p>
          <a:p>
            <a:pPr algn="ctr"/>
            <a:r>
              <a:rPr lang="en-US" sz="1125" dirty="0">
                <a:solidFill>
                  <a:schemeClr val="tx1"/>
                </a:solidFill>
              </a:rPr>
              <a:t>An abrupt muffling of sounds</a:t>
            </a:r>
            <a:endParaRPr lang="en-US" sz="1350" dirty="0">
              <a:solidFill>
                <a:schemeClr val="tx1"/>
              </a:solidFill>
            </a:endParaRPr>
          </a:p>
        </p:txBody>
      </p:sp>
      <p:sp>
        <p:nvSpPr>
          <p:cNvPr id="10" name="Rounded Rectangle 9"/>
          <p:cNvSpPr/>
          <p:nvPr/>
        </p:nvSpPr>
        <p:spPr>
          <a:xfrm>
            <a:off x="7105924" y="2403724"/>
            <a:ext cx="1719986" cy="890493"/>
          </a:xfrm>
          <a:prstGeom prst="roundRect">
            <a:avLst/>
          </a:prstGeom>
          <a:solidFill>
            <a:srgbClr val="BFFF75"/>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solidFill>
                  <a:srgbClr val="FF0000"/>
                </a:solidFill>
              </a:rPr>
              <a:t>Phase 5 :</a:t>
            </a:r>
          </a:p>
          <a:p>
            <a:pPr marL="214370" indent="-214370">
              <a:buFontTx/>
              <a:buChar char="-"/>
            </a:pPr>
            <a:r>
              <a:rPr lang="en-US" sz="900" dirty="0">
                <a:solidFill>
                  <a:schemeClr val="tx1"/>
                </a:solidFill>
              </a:rPr>
              <a:t>All sounds disappear. </a:t>
            </a:r>
          </a:p>
          <a:p>
            <a:pPr marL="214370" indent="-214370">
              <a:buFontTx/>
              <a:buChar char="-"/>
            </a:pPr>
            <a:r>
              <a:rPr lang="en-US" sz="900" dirty="0">
                <a:solidFill>
                  <a:schemeClr val="tx1"/>
                </a:solidFill>
              </a:rPr>
              <a:t> The point where the sound disappears is the </a:t>
            </a:r>
            <a:r>
              <a:rPr lang="en-US" sz="900" dirty="0">
                <a:solidFill>
                  <a:srgbClr val="FF0000"/>
                </a:solidFill>
              </a:rPr>
              <a:t>diastolic blood pressure</a:t>
            </a:r>
            <a:endParaRPr lang="en-US" sz="1200" dirty="0">
              <a:solidFill>
                <a:srgbClr val="FF0000"/>
              </a:solidFill>
            </a:endParaRPr>
          </a:p>
        </p:txBody>
      </p:sp>
      <p:pic>
        <p:nvPicPr>
          <p:cNvPr id="4" name="Picture 3"/>
          <p:cNvPicPr>
            <a:picLocks noChangeAspect="1"/>
          </p:cNvPicPr>
          <p:nvPr/>
        </p:nvPicPr>
        <p:blipFill rotWithShape="1">
          <a:blip r:embed="rId2"/>
          <a:srcRect l="9733" t="21550" r="3423" b="34383"/>
          <a:stretch/>
        </p:blipFill>
        <p:spPr>
          <a:xfrm>
            <a:off x="1346554" y="3423347"/>
            <a:ext cx="7493031" cy="2328516"/>
          </a:xfrm>
          <a:prstGeom prst="rect">
            <a:avLst/>
          </a:prstGeom>
        </p:spPr>
      </p:pic>
      <p:sp>
        <p:nvSpPr>
          <p:cNvPr id="6" name="Rounded Rectangle 5"/>
          <p:cNvSpPr/>
          <p:nvPr/>
        </p:nvSpPr>
        <p:spPr>
          <a:xfrm>
            <a:off x="357764" y="2428720"/>
            <a:ext cx="1579813" cy="1243999"/>
          </a:xfrm>
          <a:prstGeom prst="roundRect">
            <a:avLst/>
          </a:prstGeom>
          <a:solidFill>
            <a:srgbClr val="FBFF84"/>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50" b="1" dirty="0">
                <a:solidFill>
                  <a:srgbClr val="FF0000"/>
                </a:solidFill>
              </a:rPr>
              <a:t>Phase 1: </a:t>
            </a:r>
          </a:p>
          <a:p>
            <a:r>
              <a:rPr lang="en-US" sz="1050" dirty="0">
                <a:solidFill>
                  <a:schemeClr val="tx1"/>
                </a:solidFill>
              </a:rPr>
              <a:t>-first sound that is heard </a:t>
            </a:r>
            <a:endParaRPr lang="en-US" sz="1050" b="1" dirty="0">
              <a:solidFill>
                <a:srgbClr val="FF0000"/>
              </a:solidFill>
            </a:endParaRPr>
          </a:p>
          <a:p>
            <a:r>
              <a:rPr lang="en-US" sz="1050" dirty="0">
                <a:solidFill>
                  <a:schemeClr val="tx1"/>
                </a:solidFill>
              </a:rPr>
              <a:t>- The appearance of a clear tapping sound which is : </a:t>
            </a:r>
            <a:endParaRPr lang="en-US" sz="1050" dirty="0">
              <a:solidFill>
                <a:schemeClr val="accent2">
                  <a:lumMod val="75000"/>
                </a:schemeClr>
              </a:solidFill>
            </a:endParaRPr>
          </a:p>
          <a:p>
            <a:r>
              <a:rPr lang="en-US" sz="1050" dirty="0">
                <a:solidFill>
                  <a:schemeClr val="tx1"/>
                </a:solidFill>
              </a:rPr>
              <a:t>the </a:t>
            </a:r>
            <a:r>
              <a:rPr lang="en-US" sz="1050" dirty="0">
                <a:solidFill>
                  <a:srgbClr val="FF0000"/>
                </a:solidFill>
              </a:rPr>
              <a:t>Systolic Pressure</a:t>
            </a:r>
            <a:r>
              <a:rPr lang="en-US" sz="1050" dirty="0"/>
              <a:t>.</a:t>
            </a:r>
          </a:p>
        </p:txBody>
      </p:sp>
      <p:sp>
        <p:nvSpPr>
          <p:cNvPr id="11" name="Oval 10"/>
          <p:cNvSpPr/>
          <p:nvPr/>
        </p:nvSpPr>
        <p:spPr>
          <a:xfrm flipV="1">
            <a:off x="2222991" y="5012148"/>
            <a:ext cx="242226" cy="136596"/>
          </a:xfrm>
          <a:prstGeom prst="ellipse">
            <a:avLst/>
          </a:prstGeom>
          <a:solidFill>
            <a:srgbClr val="FBFF8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75" b="1" dirty="0">
                <a:solidFill>
                  <a:schemeClr val="tx1"/>
                </a:solidFill>
              </a:rPr>
              <a:t>1</a:t>
            </a:r>
          </a:p>
        </p:txBody>
      </p:sp>
      <p:sp>
        <p:nvSpPr>
          <p:cNvPr id="12" name="Oval 11"/>
          <p:cNvSpPr/>
          <p:nvPr/>
        </p:nvSpPr>
        <p:spPr>
          <a:xfrm rot="10800000" flipV="1">
            <a:off x="2627278" y="5094725"/>
            <a:ext cx="216080" cy="108039"/>
          </a:xfrm>
          <a:prstGeom prst="ellipse">
            <a:avLst/>
          </a:prstGeom>
          <a:solidFill>
            <a:srgbClr val="FFAD6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75" b="1" dirty="0">
                <a:solidFill>
                  <a:schemeClr val="tx1"/>
                </a:solidFill>
              </a:rPr>
              <a:t>2</a:t>
            </a:r>
          </a:p>
        </p:txBody>
      </p:sp>
      <p:sp>
        <p:nvSpPr>
          <p:cNvPr id="13" name="Oval 12"/>
          <p:cNvSpPr/>
          <p:nvPr/>
        </p:nvSpPr>
        <p:spPr>
          <a:xfrm rot="10800000" flipV="1">
            <a:off x="3491600" y="5023187"/>
            <a:ext cx="177480" cy="179578"/>
          </a:xfrm>
          <a:prstGeom prst="ellipse">
            <a:avLst/>
          </a:prstGeom>
          <a:solidFill>
            <a:srgbClr val="BEEA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75" b="1" dirty="0">
                <a:solidFill>
                  <a:schemeClr val="tx1"/>
                </a:solidFill>
              </a:rPr>
              <a:t>3</a:t>
            </a:r>
          </a:p>
        </p:txBody>
      </p:sp>
      <p:sp>
        <p:nvSpPr>
          <p:cNvPr id="14" name="Oval 13"/>
          <p:cNvSpPr/>
          <p:nvPr/>
        </p:nvSpPr>
        <p:spPr>
          <a:xfrm rot="10800000" flipV="1">
            <a:off x="4598194" y="5256785"/>
            <a:ext cx="189887" cy="132449"/>
          </a:xfrm>
          <a:prstGeom prst="ellipse">
            <a:avLst/>
          </a:prstGeom>
          <a:solidFill>
            <a:srgbClr val="F4A2C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75" b="1" dirty="0">
                <a:solidFill>
                  <a:schemeClr val="tx1"/>
                </a:solidFill>
              </a:rPr>
              <a:t>4</a:t>
            </a:r>
          </a:p>
        </p:txBody>
      </p:sp>
      <p:sp>
        <p:nvSpPr>
          <p:cNvPr id="15" name="Oval 14"/>
          <p:cNvSpPr/>
          <p:nvPr/>
        </p:nvSpPr>
        <p:spPr>
          <a:xfrm rot="10800000" flipV="1">
            <a:off x="5170291" y="5218277"/>
            <a:ext cx="212010" cy="209465"/>
          </a:xfrm>
          <a:prstGeom prst="ellipse">
            <a:avLst/>
          </a:prstGeom>
          <a:solidFill>
            <a:srgbClr val="BFFF7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75" b="1" dirty="0">
                <a:solidFill>
                  <a:schemeClr val="tx1"/>
                </a:solidFill>
              </a:rPr>
              <a:t>5</a:t>
            </a:r>
          </a:p>
        </p:txBody>
      </p:sp>
      <p:sp>
        <p:nvSpPr>
          <p:cNvPr id="17" name="Rectangle 16"/>
          <p:cNvSpPr/>
          <p:nvPr/>
        </p:nvSpPr>
        <p:spPr>
          <a:xfrm>
            <a:off x="2618544" y="4846542"/>
            <a:ext cx="710995" cy="147311"/>
          </a:xfrm>
          <a:prstGeom prst="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a:p>
        </p:txBody>
      </p:sp>
      <p:sp>
        <p:nvSpPr>
          <p:cNvPr id="18" name="Rectangle 17"/>
          <p:cNvSpPr/>
          <p:nvPr/>
        </p:nvSpPr>
        <p:spPr>
          <a:xfrm>
            <a:off x="4016378" y="4852832"/>
            <a:ext cx="771702" cy="141021"/>
          </a:xfrm>
          <a:prstGeom prst="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a:p>
        </p:txBody>
      </p:sp>
      <p:sp>
        <p:nvSpPr>
          <p:cNvPr id="20" name="TextBox 19"/>
          <p:cNvSpPr txBox="1"/>
          <p:nvPr/>
        </p:nvSpPr>
        <p:spPr>
          <a:xfrm>
            <a:off x="7002903" y="3329237"/>
            <a:ext cx="1836682" cy="23083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900" b="1" i="1" dirty="0">
                <a:solidFill>
                  <a:schemeClr val="accent2">
                    <a:lumMod val="75000"/>
                  </a:schemeClr>
                </a:solidFill>
              </a:rPr>
              <a:t>Explanation for the diagram : </a:t>
            </a:r>
          </a:p>
        </p:txBody>
      </p:sp>
      <p:sp>
        <p:nvSpPr>
          <p:cNvPr id="21" name="Oval 20"/>
          <p:cNvSpPr/>
          <p:nvPr/>
        </p:nvSpPr>
        <p:spPr>
          <a:xfrm flipV="1">
            <a:off x="8137325" y="3886625"/>
            <a:ext cx="242226" cy="136596"/>
          </a:xfrm>
          <a:prstGeom prst="ellipse">
            <a:avLst/>
          </a:prstGeom>
          <a:solidFill>
            <a:srgbClr val="FBFF8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75" b="1" dirty="0">
                <a:solidFill>
                  <a:schemeClr val="tx1"/>
                </a:solidFill>
              </a:rPr>
              <a:t>1</a:t>
            </a:r>
          </a:p>
        </p:txBody>
      </p:sp>
      <p:sp>
        <p:nvSpPr>
          <p:cNvPr id="22" name="Oval 21"/>
          <p:cNvSpPr/>
          <p:nvPr/>
        </p:nvSpPr>
        <p:spPr>
          <a:xfrm rot="10800000" flipV="1">
            <a:off x="7105923" y="4921361"/>
            <a:ext cx="216079" cy="182260"/>
          </a:xfrm>
          <a:prstGeom prst="ellipse">
            <a:avLst/>
          </a:prstGeom>
          <a:solidFill>
            <a:srgbClr val="FFAD6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75" b="1" dirty="0">
                <a:solidFill>
                  <a:schemeClr val="tx1"/>
                </a:solidFill>
              </a:rPr>
              <a:t>2</a:t>
            </a:r>
          </a:p>
        </p:txBody>
      </p:sp>
      <p:sp>
        <p:nvSpPr>
          <p:cNvPr id="23" name="Oval 22"/>
          <p:cNvSpPr/>
          <p:nvPr/>
        </p:nvSpPr>
        <p:spPr>
          <a:xfrm rot="10800000" flipV="1">
            <a:off x="7381045" y="4887542"/>
            <a:ext cx="177480" cy="179578"/>
          </a:xfrm>
          <a:prstGeom prst="ellipse">
            <a:avLst/>
          </a:prstGeom>
          <a:solidFill>
            <a:srgbClr val="BEEA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75" b="1" dirty="0">
                <a:solidFill>
                  <a:schemeClr val="tx1"/>
                </a:solidFill>
              </a:rPr>
              <a:t>3</a:t>
            </a:r>
          </a:p>
        </p:txBody>
      </p:sp>
      <p:sp>
        <p:nvSpPr>
          <p:cNvPr id="24" name="Oval 23"/>
          <p:cNvSpPr/>
          <p:nvPr/>
        </p:nvSpPr>
        <p:spPr>
          <a:xfrm rot="10800000" flipV="1">
            <a:off x="7649060" y="4887142"/>
            <a:ext cx="189887" cy="179979"/>
          </a:xfrm>
          <a:prstGeom prst="ellipse">
            <a:avLst/>
          </a:prstGeom>
          <a:solidFill>
            <a:srgbClr val="F4A2C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75" b="1" dirty="0">
                <a:solidFill>
                  <a:schemeClr val="tx1"/>
                </a:solidFill>
              </a:rPr>
              <a:t>4</a:t>
            </a:r>
          </a:p>
        </p:txBody>
      </p:sp>
      <p:sp>
        <p:nvSpPr>
          <p:cNvPr id="25" name="Oval 24"/>
          <p:cNvSpPr/>
          <p:nvPr/>
        </p:nvSpPr>
        <p:spPr>
          <a:xfrm rot="10800000" flipV="1">
            <a:off x="8191344" y="5488377"/>
            <a:ext cx="212010" cy="209465"/>
          </a:xfrm>
          <a:prstGeom prst="ellipse">
            <a:avLst/>
          </a:prstGeom>
          <a:solidFill>
            <a:srgbClr val="BFFF7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75" b="1" dirty="0">
                <a:solidFill>
                  <a:schemeClr val="tx1"/>
                </a:solidFill>
              </a:rPr>
              <a:t>5</a:t>
            </a:r>
          </a:p>
        </p:txBody>
      </p:sp>
      <p:cxnSp>
        <p:nvCxnSpPr>
          <p:cNvPr id="27" name="Curved Connector 26"/>
          <p:cNvCxnSpPr>
            <a:endCxn id="20" idx="1"/>
          </p:cNvCxnSpPr>
          <p:nvPr/>
        </p:nvCxnSpPr>
        <p:spPr>
          <a:xfrm flipV="1">
            <a:off x="5374420" y="3444653"/>
            <a:ext cx="1628483" cy="1604951"/>
          </a:xfrm>
          <a:prstGeom prst="curvedConnector3">
            <a:avLst>
              <a:gd name="adj1" fmla="val 50000"/>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6444208" y="445639"/>
            <a:ext cx="2446324" cy="646331"/>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sz="900" b="1" dirty="0">
                <a:solidFill>
                  <a:srgbClr val="FF0000"/>
                </a:solidFill>
              </a:rPr>
              <a:t>Phase 1 &amp; Phase 5 are the most important because we determine the systolic and diastolic pressure according to it .</a:t>
            </a:r>
          </a:p>
        </p:txBody>
      </p:sp>
      <p:sp>
        <p:nvSpPr>
          <p:cNvPr id="26" name="Oval 25"/>
          <p:cNvSpPr/>
          <p:nvPr/>
        </p:nvSpPr>
        <p:spPr>
          <a:xfrm>
            <a:off x="1492857" y="2483681"/>
            <a:ext cx="192112" cy="12916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8" name="Oval 27"/>
          <p:cNvSpPr/>
          <p:nvPr/>
        </p:nvSpPr>
        <p:spPr>
          <a:xfrm>
            <a:off x="8459033" y="2454310"/>
            <a:ext cx="192112" cy="12916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66795959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15" y="381600"/>
            <a:ext cx="5161001" cy="743144"/>
          </a:xfrm>
        </p:spPr>
        <p:txBody>
          <a:bodyPr>
            <a:noAutofit/>
          </a:bodyPr>
          <a:lstStyle/>
          <a:p>
            <a:r>
              <a:rPr lang="en-US" sz="1800" dirty="0"/>
              <a:t>The effects of exercise on the systolic &amp; diastolic blood pressures</a:t>
            </a:r>
          </a:p>
        </p:txBody>
      </p:sp>
      <p:graphicFrame>
        <p:nvGraphicFramePr>
          <p:cNvPr id="6" name="Table 5"/>
          <p:cNvGraphicFramePr>
            <a:graphicFrameLocks noGrp="1"/>
          </p:cNvGraphicFramePr>
          <p:nvPr>
            <p:extLst/>
          </p:nvPr>
        </p:nvGraphicFramePr>
        <p:xfrm>
          <a:off x="304415" y="2175448"/>
          <a:ext cx="5161001" cy="3071135"/>
        </p:xfrm>
        <a:graphic>
          <a:graphicData uri="http://schemas.openxmlformats.org/drawingml/2006/table">
            <a:tbl>
              <a:tblPr firstRow="1" bandRow="1">
                <a:tableStyleId>{21E4AEA4-8DFA-4A89-87EB-49C32662AFE0}</a:tableStyleId>
              </a:tblPr>
              <a:tblGrid>
                <a:gridCol w="941068">
                  <a:extLst>
                    <a:ext uri="{9D8B030D-6E8A-4147-A177-3AD203B41FA5}">
                      <a16:colId xmlns:a16="http://schemas.microsoft.com/office/drawing/2014/main" val="20000"/>
                    </a:ext>
                  </a:extLst>
                </a:gridCol>
                <a:gridCol w="1972955">
                  <a:extLst>
                    <a:ext uri="{9D8B030D-6E8A-4147-A177-3AD203B41FA5}">
                      <a16:colId xmlns:a16="http://schemas.microsoft.com/office/drawing/2014/main" val="20001"/>
                    </a:ext>
                  </a:extLst>
                </a:gridCol>
                <a:gridCol w="2246978">
                  <a:extLst>
                    <a:ext uri="{9D8B030D-6E8A-4147-A177-3AD203B41FA5}">
                      <a16:colId xmlns:a16="http://schemas.microsoft.com/office/drawing/2014/main" val="20002"/>
                    </a:ext>
                  </a:extLst>
                </a:gridCol>
              </a:tblGrid>
              <a:tr h="434453">
                <a:tc>
                  <a:txBody>
                    <a:bodyPr/>
                    <a:lstStyle/>
                    <a:p>
                      <a:endParaRPr lang="en-US" sz="1200" dirty="0"/>
                    </a:p>
                  </a:txBody>
                  <a:tcPr marL="68598" marR="68598" marT="34299" marB="34299"/>
                </a:tc>
                <a:tc>
                  <a:txBody>
                    <a:bodyPr/>
                    <a:lstStyle/>
                    <a:p>
                      <a:r>
                        <a:rPr lang="en-US" sz="1200" dirty="0"/>
                        <a:t>Mild to Moderate EXERCISE (BP=</a:t>
                      </a:r>
                      <a:r>
                        <a:rPr lang="en-US" sz="1200" baseline="0" dirty="0"/>
                        <a:t> </a:t>
                      </a:r>
                      <a:r>
                        <a:rPr lang="en-US" sz="1200" baseline="0" dirty="0">
                          <a:solidFill>
                            <a:schemeClr val="accent4">
                              <a:lumMod val="75000"/>
                            </a:schemeClr>
                          </a:solidFill>
                        </a:rPr>
                        <a:t>140/80</a:t>
                      </a:r>
                      <a:r>
                        <a:rPr lang="en-US" sz="1200" baseline="0" dirty="0"/>
                        <a:t>)</a:t>
                      </a:r>
                      <a:endParaRPr lang="en-US" sz="1200" dirty="0"/>
                    </a:p>
                  </a:txBody>
                  <a:tcPr marL="68598" marR="68598" marT="34299" marB="34299"/>
                </a:tc>
                <a:tc>
                  <a:txBody>
                    <a:bodyPr/>
                    <a:lstStyle/>
                    <a:p>
                      <a:r>
                        <a:rPr lang="en-US" sz="1200" dirty="0"/>
                        <a:t>SEVERE OR HEAVY EXERCISE (BP = </a:t>
                      </a:r>
                      <a:r>
                        <a:rPr lang="en-US" sz="1200" dirty="0">
                          <a:solidFill>
                            <a:schemeClr val="accent4">
                              <a:lumMod val="75000"/>
                            </a:schemeClr>
                          </a:solidFill>
                        </a:rPr>
                        <a:t>160/60</a:t>
                      </a:r>
                      <a:r>
                        <a:rPr lang="en-US" sz="1200" dirty="0"/>
                        <a:t>)</a:t>
                      </a:r>
                    </a:p>
                  </a:txBody>
                  <a:tcPr marL="68598" marR="68598" marT="34299" marB="34299"/>
                </a:tc>
                <a:extLst>
                  <a:ext uri="{0D108BD9-81ED-4DB2-BD59-A6C34878D82A}">
                    <a16:rowId xmlns:a16="http://schemas.microsoft.com/office/drawing/2014/main" val="10000"/>
                  </a:ext>
                </a:extLst>
              </a:tr>
              <a:tr h="278202">
                <a:tc>
                  <a:txBody>
                    <a:bodyPr/>
                    <a:lstStyle/>
                    <a:p>
                      <a:r>
                        <a:rPr lang="en-US" sz="1200" dirty="0"/>
                        <a:t>Systolic BP</a:t>
                      </a:r>
                    </a:p>
                  </a:txBody>
                  <a:tcPr marL="68598" marR="68598" marT="34299" marB="34299"/>
                </a:tc>
                <a:tc>
                  <a:txBody>
                    <a:bodyPr/>
                    <a:lstStyle/>
                    <a:p>
                      <a:r>
                        <a:rPr lang="en-US" sz="1200" dirty="0">
                          <a:solidFill>
                            <a:srgbClr val="92D050"/>
                          </a:solidFill>
                        </a:rPr>
                        <a:t>Increase</a:t>
                      </a:r>
                      <a:r>
                        <a:rPr lang="en-US" sz="1200" dirty="0"/>
                        <a:t> </a:t>
                      </a:r>
                    </a:p>
                  </a:txBody>
                  <a:tcPr marL="68598" marR="68598" marT="34299" marB="34299"/>
                </a:tc>
                <a:tc>
                  <a:txBody>
                    <a:bodyPr/>
                    <a:lstStyle/>
                    <a:p>
                      <a:r>
                        <a:rPr lang="en-US" sz="1200" dirty="0">
                          <a:solidFill>
                            <a:srgbClr val="92D050"/>
                          </a:solidFill>
                        </a:rPr>
                        <a:t>Increase</a:t>
                      </a:r>
                      <a:r>
                        <a:rPr lang="en-US" sz="1200" baseline="0" dirty="0"/>
                        <a:t> </a:t>
                      </a:r>
                      <a:endParaRPr lang="en-US" sz="1200" dirty="0"/>
                    </a:p>
                  </a:txBody>
                  <a:tcPr marL="68598" marR="68598" marT="34299" marB="34299"/>
                </a:tc>
                <a:extLst>
                  <a:ext uri="{0D108BD9-81ED-4DB2-BD59-A6C34878D82A}">
                    <a16:rowId xmlns:a16="http://schemas.microsoft.com/office/drawing/2014/main" val="10001"/>
                  </a:ext>
                </a:extLst>
              </a:tr>
              <a:tr h="278202">
                <a:tc>
                  <a:txBody>
                    <a:bodyPr/>
                    <a:lstStyle/>
                    <a:p>
                      <a:r>
                        <a:rPr lang="en-US" sz="1200" dirty="0"/>
                        <a:t>Diastolic BP</a:t>
                      </a:r>
                    </a:p>
                  </a:txBody>
                  <a:tcPr marL="68598" marR="68598" marT="34299" marB="34299"/>
                </a:tc>
                <a:tc>
                  <a:txBody>
                    <a:bodyPr/>
                    <a:lstStyle/>
                    <a:p>
                      <a:r>
                        <a:rPr lang="en-US" sz="1200" dirty="0"/>
                        <a:t>No</a:t>
                      </a:r>
                      <a:r>
                        <a:rPr lang="en-US" sz="1200" baseline="0" dirty="0"/>
                        <a:t> change </a:t>
                      </a:r>
                      <a:endParaRPr lang="en-US" sz="1200" dirty="0"/>
                    </a:p>
                  </a:txBody>
                  <a:tcPr marL="68598" marR="68598" marT="34299" marB="34299"/>
                </a:tc>
                <a:tc>
                  <a:txBody>
                    <a:bodyPr/>
                    <a:lstStyle/>
                    <a:p>
                      <a:r>
                        <a:rPr lang="en-US" sz="1200" dirty="0">
                          <a:solidFill>
                            <a:srgbClr val="FF0000"/>
                          </a:solidFill>
                        </a:rPr>
                        <a:t>Decrease</a:t>
                      </a:r>
                    </a:p>
                  </a:txBody>
                  <a:tcPr marL="68598" marR="68598" marT="34299" marB="34299"/>
                </a:tc>
                <a:extLst>
                  <a:ext uri="{0D108BD9-81ED-4DB2-BD59-A6C34878D82A}">
                    <a16:rowId xmlns:a16="http://schemas.microsoft.com/office/drawing/2014/main" val="10002"/>
                  </a:ext>
                </a:extLst>
              </a:tr>
              <a:tr h="1829276">
                <a:tc>
                  <a:txBody>
                    <a:bodyPr/>
                    <a:lstStyle/>
                    <a:p>
                      <a:r>
                        <a:rPr lang="en-US" sz="1200" dirty="0"/>
                        <a:t>Explanation </a:t>
                      </a:r>
                    </a:p>
                  </a:txBody>
                  <a:tcPr marL="68598" marR="68598" marT="34299" marB="34299"/>
                </a:tc>
                <a:tc>
                  <a:txBody>
                    <a:bodyPr/>
                    <a:lstStyle/>
                    <a:p>
                      <a:r>
                        <a:rPr lang="en-US" sz="1100" dirty="0"/>
                        <a:t>Sympathetic</a:t>
                      </a:r>
                      <a:r>
                        <a:rPr lang="en-US" sz="1100" baseline="0" dirty="0"/>
                        <a:t> </a:t>
                      </a:r>
                      <a:r>
                        <a:rPr lang="en-US" sz="1100" dirty="0"/>
                        <a:t>Stimulation</a:t>
                      </a:r>
                      <a:r>
                        <a:rPr lang="en-US" sz="1100" baseline="0" dirty="0"/>
                        <a:t> </a:t>
                      </a:r>
                      <a:r>
                        <a:rPr lang="en-US" sz="1100" baseline="0" dirty="0">
                          <a:sym typeface="Wingdings"/>
                        </a:rPr>
                        <a:t></a:t>
                      </a:r>
                      <a:r>
                        <a:rPr lang="en-US" sz="1100" baseline="0" dirty="0"/>
                        <a:t>       </a:t>
                      </a:r>
                      <a:r>
                        <a:rPr lang="en-US" sz="1100" dirty="0"/>
                        <a:t>the cardiac output</a:t>
                      </a:r>
                      <a:r>
                        <a:rPr lang="en-US" sz="1100" baseline="0" dirty="0"/>
                        <a:t> </a:t>
                      </a:r>
                      <a:r>
                        <a:rPr lang="en-US" sz="1100" dirty="0"/>
                        <a:t>increases</a:t>
                      </a:r>
                      <a:r>
                        <a:rPr lang="en-US" sz="1100" baseline="0" dirty="0"/>
                        <a:t> </a:t>
                      </a:r>
                      <a:r>
                        <a:rPr lang="en-US" sz="1100" baseline="0" dirty="0">
                          <a:sym typeface="Wingdings"/>
                        </a:rPr>
                        <a:t></a:t>
                      </a:r>
                      <a:r>
                        <a:rPr lang="en-US" sz="1100" baseline="0" dirty="0"/>
                        <a:t> </a:t>
                      </a:r>
                      <a:r>
                        <a:rPr lang="en-US" sz="1100" dirty="0"/>
                        <a:t>increases the systolic BP,  </a:t>
                      </a:r>
                      <a:r>
                        <a:rPr lang="en-US" sz="1100" dirty="0">
                          <a:solidFill>
                            <a:srgbClr val="FF0000"/>
                          </a:solidFill>
                        </a:rPr>
                        <a:t>but no</a:t>
                      </a:r>
                      <a:r>
                        <a:rPr lang="en-US" sz="1100" baseline="0" dirty="0">
                          <a:solidFill>
                            <a:srgbClr val="FF0000"/>
                          </a:solidFill>
                        </a:rPr>
                        <a:t> </a:t>
                      </a:r>
                      <a:r>
                        <a:rPr lang="en-US" sz="1100" dirty="0">
                          <a:solidFill>
                            <a:srgbClr val="FF0000"/>
                          </a:solidFill>
                        </a:rPr>
                        <a:t>effect on diastolic BP.</a:t>
                      </a:r>
                    </a:p>
                  </a:txBody>
                  <a:tcPr marL="68598" marR="68598" marT="34299" marB="34299"/>
                </a:tc>
                <a:tc>
                  <a:txBody>
                    <a:bodyPr/>
                    <a:lstStyle/>
                    <a:p>
                      <a:r>
                        <a:rPr lang="en-US" sz="1100" dirty="0"/>
                        <a:t>More sympathetic stimulation</a:t>
                      </a:r>
                      <a:r>
                        <a:rPr lang="en-US" sz="1100" baseline="0" dirty="0"/>
                        <a:t> </a:t>
                      </a:r>
                      <a:r>
                        <a:rPr lang="en-US" sz="1100" baseline="0" dirty="0">
                          <a:sym typeface="Wingdings"/>
                        </a:rPr>
                        <a:t> </a:t>
                      </a:r>
                      <a:r>
                        <a:rPr lang="en-US" sz="1100" dirty="0"/>
                        <a:t>increase the Systolic BP</a:t>
                      </a:r>
                      <a:r>
                        <a:rPr lang="en-US" sz="1100" baseline="0" dirty="0"/>
                        <a:t> </a:t>
                      </a:r>
                      <a:r>
                        <a:rPr lang="en-US" sz="1100" dirty="0"/>
                        <a:t>and the Diastolic BP</a:t>
                      </a:r>
                      <a:r>
                        <a:rPr lang="en-US" sz="1100" baseline="0" dirty="0"/>
                        <a:t> </a:t>
                      </a:r>
                      <a:r>
                        <a:rPr lang="en-US" sz="1100" dirty="0"/>
                        <a:t>drops </a:t>
                      </a:r>
                      <a:r>
                        <a:rPr lang="en-US" sz="1100" dirty="0">
                          <a:solidFill>
                            <a:srgbClr val="FF0000"/>
                          </a:solidFill>
                        </a:rPr>
                        <a:t>why ? </a:t>
                      </a:r>
                    </a:p>
                    <a:p>
                      <a:pPr marL="0" indent="0">
                        <a:buFont typeface="Arial" panose="020B0604020202020204" pitchFamily="34" charset="0"/>
                        <a:buNone/>
                      </a:pPr>
                      <a:r>
                        <a:rPr lang="en-US" sz="1100" dirty="0">
                          <a:solidFill>
                            <a:schemeClr val="tx1">
                              <a:lumMod val="95000"/>
                              <a:lumOff val="5000"/>
                            </a:schemeClr>
                          </a:solidFill>
                        </a:rPr>
                        <a:t>- The sympathetic stimulation will cause</a:t>
                      </a:r>
                      <a:r>
                        <a:rPr lang="en-US" sz="1100" baseline="0" dirty="0">
                          <a:solidFill>
                            <a:schemeClr val="tx1">
                              <a:lumMod val="95000"/>
                              <a:lumOff val="5000"/>
                            </a:schemeClr>
                          </a:solidFill>
                        </a:rPr>
                        <a:t> vasodilation of skeletal muscle arterioles and also vasoconstriction of other tissues arterioles.</a:t>
                      </a:r>
                    </a:p>
                    <a:p>
                      <a:endParaRPr lang="en-US" sz="1100" baseline="0" dirty="0">
                        <a:solidFill>
                          <a:schemeClr val="tx1">
                            <a:lumMod val="95000"/>
                            <a:lumOff val="5000"/>
                          </a:schemeClr>
                        </a:solidFill>
                      </a:endParaRPr>
                    </a:p>
                    <a:p>
                      <a:r>
                        <a:rPr lang="en-US" sz="1100" baseline="0" dirty="0">
                          <a:solidFill>
                            <a:schemeClr val="tx1">
                              <a:lumMod val="95000"/>
                              <a:lumOff val="5000"/>
                            </a:schemeClr>
                          </a:solidFill>
                        </a:rPr>
                        <a:t>- The vasodilation effect is stronger </a:t>
                      </a:r>
                      <a:r>
                        <a:rPr lang="en-US" sz="1100" baseline="0" dirty="0">
                          <a:solidFill>
                            <a:schemeClr val="tx1">
                              <a:lumMod val="95000"/>
                              <a:lumOff val="5000"/>
                            </a:schemeClr>
                          </a:solidFill>
                          <a:sym typeface="Wingdings" panose="05000000000000000000" pitchFamily="2" charset="2"/>
                        </a:rPr>
                        <a:t> decreased TPR * </a:t>
                      </a:r>
                      <a:r>
                        <a:rPr lang="en-US" sz="1100" baseline="0" dirty="0">
                          <a:solidFill>
                            <a:srgbClr val="FF0000"/>
                          </a:solidFill>
                          <a:sym typeface="Wingdings" panose="05000000000000000000" pitchFamily="2" charset="2"/>
                        </a:rPr>
                        <a:t>drop in diastolic BP</a:t>
                      </a:r>
                      <a:r>
                        <a:rPr lang="en-US" sz="1100" baseline="0" dirty="0">
                          <a:solidFill>
                            <a:srgbClr val="FF0000"/>
                          </a:solidFill>
                        </a:rPr>
                        <a:t> </a:t>
                      </a:r>
                      <a:endParaRPr lang="en-US" sz="1100" dirty="0">
                        <a:solidFill>
                          <a:srgbClr val="FF0000"/>
                        </a:solidFill>
                      </a:endParaRPr>
                    </a:p>
                    <a:p>
                      <a:endParaRPr lang="en-US" sz="1100" dirty="0">
                        <a:solidFill>
                          <a:srgbClr val="FF0000"/>
                        </a:solidFill>
                      </a:endParaRPr>
                    </a:p>
                  </a:txBody>
                  <a:tcPr marL="68598" marR="68598" marT="34299" marB="34299"/>
                </a:tc>
                <a:extLst>
                  <a:ext uri="{0D108BD9-81ED-4DB2-BD59-A6C34878D82A}">
                    <a16:rowId xmlns:a16="http://schemas.microsoft.com/office/drawing/2014/main" val="10003"/>
                  </a:ext>
                </a:extLst>
              </a:tr>
            </a:tbl>
          </a:graphicData>
        </a:graphic>
      </p:graphicFrame>
      <p:sp>
        <p:nvSpPr>
          <p:cNvPr id="7" name="TextBox 6"/>
          <p:cNvSpPr txBox="1"/>
          <p:nvPr/>
        </p:nvSpPr>
        <p:spPr>
          <a:xfrm>
            <a:off x="6037744" y="476672"/>
            <a:ext cx="2710720" cy="600164"/>
          </a:xfrm>
          <a:prstGeom prst="rect">
            <a:avLst/>
          </a:prstGeom>
          <a:noFill/>
        </p:spPr>
        <p:txBody>
          <a:bodyPr wrap="square" rtlCol="0">
            <a:spAutoFit/>
          </a:bodyPr>
          <a:lstStyle/>
          <a:p>
            <a:r>
              <a:rPr lang="en-US" sz="1650" dirty="0">
                <a:latin typeface="+mj-lt"/>
              </a:rPr>
              <a:t>Another Factors affecting blood pressure</a:t>
            </a:r>
          </a:p>
        </p:txBody>
      </p:sp>
      <p:cxnSp>
        <p:nvCxnSpPr>
          <p:cNvPr id="8" name="Straight Arrow Connector 7"/>
          <p:cNvCxnSpPr/>
          <p:nvPr/>
        </p:nvCxnSpPr>
        <p:spPr>
          <a:xfrm>
            <a:off x="5759022" y="548680"/>
            <a:ext cx="1421" cy="5076405"/>
          </a:xfrm>
          <a:prstGeom prst="straightConnector1">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5976522" y="1340768"/>
            <a:ext cx="2939159" cy="3870706"/>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57244" indent="-257244">
              <a:buFont typeface="Arial" charset="0"/>
              <a:buChar char="•"/>
            </a:pPr>
            <a:r>
              <a:rPr lang="en-US" sz="1050" b="1" i="1" dirty="0">
                <a:solidFill>
                  <a:srgbClr val="7030A0"/>
                </a:solidFill>
              </a:rPr>
              <a:t>Posture : </a:t>
            </a:r>
            <a:r>
              <a:rPr lang="en-US" sz="1050" dirty="0">
                <a:solidFill>
                  <a:schemeClr val="tx1"/>
                </a:solidFill>
              </a:rPr>
              <a:t>(erect posture: </a:t>
            </a:r>
            <a:r>
              <a:rPr lang="en-US" sz="900" dirty="0">
                <a:solidFill>
                  <a:schemeClr val="tx1">
                    <a:lumMod val="50000"/>
                    <a:lumOff val="50000"/>
                  </a:schemeClr>
                </a:solidFill>
              </a:rPr>
              <a:t>when we sudden change our position</a:t>
            </a:r>
            <a:r>
              <a:rPr lang="en-US" sz="1050" dirty="0">
                <a:solidFill>
                  <a:schemeClr val="tx1"/>
                </a:solidFill>
              </a:rPr>
              <a:t>) </a:t>
            </a:r>
            <a:r>
              <a:rPr lang="en-US" sz="1050" dirty="0">
                <a:solidFill>
                  <a:schemeClr val="bg1"/>
                </a:solidFill>
              </a:rPr>
              <a:t>: the systolic falls a little but soon returns to normal by the compensatory mechanisms</a:t>
            </a:r>
          </a:p>
          <a:p>
            <a:pPr marL="257244" indent="-257244">
              <a:buFont typeface="Arial" charset="0"/>
              <a:buChar char="•"/>
            </a:pPr>
            <a:r>
              <a:rPr lang="en-US" sz="1050" b="1" i="1" dirty="0">
                <a:solidFill>
                  <a:srgbClr val="7030A0"/>
                </a:solidFill>
              </a:rPr>
              <a:t>Age : </a:t>
            </a:r>
            <a:r>
              <a:rPr lang="en-US" sz="1050" dirty="0">
                <a:solidFill>
                  <a:schemeClr val="bg1"/>
                </a:solidFill>
              </a:rPr>
              <a:t>blood pressure increase with age.</a:t>
            </a:r>
          </a:p>
          <a:p>
            <a:pPr lvl="1"/>
            <a:r>
              <a:rPr lang="en-US" sz="1050" dirty="0">
                <a:solidFill>
                  <a:schemeClr val="bg1"/>
                </a:solidFill>
              </a:rPr>
              <a:t>- At birth: 50/30. </a:t>
            </a:r>
          </a:p>
          <a:p>
            <a:pPr lvl="1"/>
            <a:r>
              <a:rPr lang="en-US" sz="1050" dirty="0">
                <a:solidFill>
                  <a:schemeClr val="bg1"/>
                </a:solidFill>
              </a:rPr>
              <a:t>- Adult:120/80. </a:t>
            </a:r>
          </a:p>
          <a:p>
            <a:pPr lvl="1"/>
            <a:r>
              <a:rPr lang="en-US" sz="1050" dirty="0">
                <a:solidFill>
                  <a:schemeClr val="bg1"/>
                </a:solidFill>
              </a:rPr>
              <a:t>- Old age:170/90.</a:t>
            </a:r>
          </a:p>
          <a:p>
            <a:pPr marL="257244" indent="-257244">
              <a:buFont typeface="Arial" charset="0"/>
              <a:buChar char="•"/>
            </a:pPr>
            <a:r>
              <a:rPr lang="en-US" sz="1050" b="1" i="1" dirty="0">
                <a:solidFill>
                  <a:srgbClr val="7030A0"/>
                </a:solidFill>
              </a:rPr>
              <a:t>Sex </a:t>
            </a:r>
            <a:r>
              <a:rPr lang="en-US" sz="1050" dirty="0"/>
              <a:t>: Blood pressure is lower in females until menopause. </a:t>
            </a:r>
          </a:p>
          <a:p>
            <a:pPr marL="257244" indent="-257244">
              <a:buFont typeface="Arial" charset="0"/>
              <a:buChar char="•"/>
            </a:pPr>
            <a:r>
              <a:rPr lang="en-US" sz="1050" b="1" i="1" dirty="0">
                <a:solidFill>
                  <a:srgbClr val="7030A0"/>
                </a:solidFill>
              </a:rPr>
              <a:t>Body build</a:t>
            </a:r>
            <a:r>
              <a:rPr lang="en-US" sz="1050" dirty="0"/>
              <a:t>: Obesity increase blood pressure.</a:t>
            </a:r>
          </a:p>
          <a:p>
            <a:pPr marL="257244" indent="-257244">
              <a:buFont typeface="Arial" charset="0"/>
              <a:buChar char="•"/>
            </a:pPr>
            <a:r>
              <a:rPr lang="en-US" sz="1050" b="1" i="1" dirty="0">
                <a:solidFill>
                  <a:srgbClr val="7030A0"/>
                </a:solidFill>
              </a:rPr>
              <a:t>Diurnal variation </a:t>
            </a:r>
            <a:r>
              <a:rPr lang="en-US" sz="1050" dirty="0"/>
              <a:t>: Blood pressure is lower in the morning. </a:t>
            </a:r>
          </a:p>
          <a:p>
            <a:pPr marL="257244" indent="-257244">
              <a:buFont typeface="Arial" charset="0"/>
              <a:buChar char="•"/>
            </a:pPr>
            <a:r>
              <a:rPr lang="en-US" sz="1050" b="1" i="1" dirty="0">
                <a:solidFill>
                  <a:srgbClr val="7030A0"/>
                </a:solidFill>
              </a:rPr>
              <a:t>Digestion:</a:t>
            </a:r>
            <a:r>
              <a:rPr lang="en-US" sz="1050" dirty="0"/>
              <a:t> Systolic blood pressure rises by 6-8 mmHg after meals (1 hour). </a:t>
            </a:r>
          </a:p>
          <a:p>
            <a:pPr marL="257244" indent="-257244">
              <a:buFont typeface="Arial" charset="0"/>
              <a:buChar char="•"/>
            </a:pPr>
            <a:r>
              <a:rPr lang="en-US" sz="1050" b="1" i="1" dirty="0">
                <a:solidFill>
                  <a:srgbClr val="7030A0"/>
                </a:solidFill>
              </a:rPr>
              <a:t>Temperature:</a:t>
            </a:r>
            <a:r>
              <a:rPr lang="en-US" sz="1050" dirty="0"/>
              <a:t> Cold causes vasoconstriction so increase blood pressure due to increase peripheral resistance </a:t>
            </a:r>
          </a:p>
          <a:p>
            <a:pPr marL="257244" indent="-257244">
              <a:buFont typeface="Arial" charset="0"/>
              <a:buChar char="•"/>
            </a:pPr>
            <a:r>
              <a:rPr lang="en-US" sz="1050" b="1" i="1" dirty="0">
                <a:solidFill>
                  <a:srgbClr val="7030A0"/>
                </a:solidFill>
              </a:rPr>
              <a:t>Emotions</a:t>
            </a:r>
            <a:r>
              <a:rPr lang="en-US" sz="1050" dirty="0"/>
              <a:t>: Increase blood pressure It drops during sleep and excessive hemorrhage.</a:t>
            </a:r>
          </a:p>
          <a:p>
            <a:pPr marL="257244" indent="-257244">
              <a:buFont typeface="Arial" charset="0"/>
              <a:buChar char="•"/>
            </a:pPr>
            <a:r>
              <a:rPr lang="en-US" sz="1050" b="1" dirty="0">
                <a:solidFill>
                  <a:srgbClr val="7030A0"/>
                </a:solidFill>
              </a:rPr>
              <a:t>Exercise and Pregnancy:  </a:t>
            </a:r>
            <a:r>
              <a:rPr lang="en-US" sz="1050" dirty="0">
                <a:solidFill>
                  <a:schemeClr val="bg1"/>
                </a:solidFill>
              </a:rPr>
              <a:t>Blood pressure will be increased due to metabolic demands.</a:t>
            </a:r>
          </a:p>
          <a:p>
            <a:pPr marL="257244" indent="-257244">
              <a:buFont typeface="Arial" charset="0"/>
              <a:buChar char="•"/>
            </a:pPr>
            <a:r>
              <a:rPr lang="en-US" sz="1050" b="1" dirty="0">
                <a:solidFill>
                  <a:srgbClr val="7030A0"/>
                </a:solidFill>
              </a:rPr>
              <a:t>Sleeping</a:t>
            </a:r>
            <a:r>
              <a:rPr lang="en-US" sz="1050" dirty="0">
                <a:solidFill>
                  <a:schemeClr val="bg1"/>
                </a:solidFill>
              </a:rPr>
              <a:t> : decreased blood pressure.</a:t>
            </a:r>
          </a:p>
          <a:p>
            <a:pPr marL="257244" indent="-257244">
              <a:buFont typeface="Arial" charset="0"/>
              <a:buChar char="•"/>
            </a:pPr>
            <a:endParaRPr lang="en-US" sz="1050" dirty="0">
              <a:solidFill>
                <a:schemeClr val="bg1"/>
              </a:solidFill>
            </a:endParaRPr>
          </a:p>
        </p:txBody>
      </p:sp>
      <p:sp>
        <p:nvSpPr>
          <p:cNvPr id="12" name="TextBox 11"/>
          <p:cNvSpPr txBox="1"/>
          <p:nvPr/>
        </p:nvSpPr>
        <p:spPr>
          <a:xfrm>
            <a:off x="457214" y="1714053"/>
            <a:ext cx="4849570" cy="369332"/>
          </a:xfrm>
          <a:prstGeom prst="rect">
            <a:avLst/>
          </a:prstGeom>
          <a:noFill/>
        </p:spPr>
        <p:txBody>
          <a:bodyPr wrap="square" rtlCol="0">
            <a:spAutoFit/>
          </a:bodyPr>
          <a:lstStyle/>
          <a:p>
            <a:r>
              <a:rPr lang="en-US" dirty="0" err="1"/>
              <a:t>Exp</a:t>
            </a:r>
            <a:r>
              <a:rPr lang="en-US" dirty="0"/>
              <a:t> : Before exercise normal BP = </a:t>
            </a:r>
            <a:r>
              <a:rPr lang="en-US" dirty="0">
                <a:solidFill>
                  <a:schemeClr val="accent4">
                    <a:lumMod val="75000"/>
                  </a:schemeClr>
                </a:solidFill>
              </a:rPr>
              <a:t>120/80 </a:t>
            </a:r>
          </a:p>
        </p:txBody>
      </p:sp>
      <p:sp>
        <p:nvSpPr>
          <p:cNvPr id="14" name="TextBox 13"/>
          <p:cNvSpPr txBox="1"/>
          <p:nvPr/>
        </p:nvSpPr>
        <p:spPr>
          <a:xfrm>
            <a:off x="898636" y="5369441"/>
            <a:ext cx="3549063" cy="507831"/>
          </a:xfrm>
          <a:prstGeom prst="rect">
            <a:avLst/>
          </a:prstGeom>
          <a:noFill/>
        </p:spPr>
        <p:txBody>
          <a:bodyPr wrap="square" rtlCol="0">
            <a:spAutoFit/>
          </a:bodyPr>
          <a:lstStyle/>
          <a:p>
            <a:r>
              <a:rPr lang="en-US" sz="1350" dirty="0">
                <a:solidFill>
                  <a:schemeClr val="tx1">
                    <a:lumMod val="50000"/>
                    <a:lumOff val="50000"/>
                  </a:schemeClr>
                </a:solidFill>
              </a:rPr>
              <a:t>*TPR : total peripheral resistant  </a:t>
            </a:r>
          </a:p>
          <a:p>
            <a:r>
              <a:rPr lang="en-US" sz="1350" dirty="0">
                <a:solidFill>
                  <a:schemeClr val="accent4">
                    <a:lumMod val="75000"/>
                  </a:schemeClr>
                </a:solidFill>
              </a:rPr>
              <a:t>Number with this color are just examples</a:t>
            </a:r>
            <a:r>
              <a:rPr lang="en-US" sz="1350" dirty="0"/>
              <a:t> </a:t>
            </a:r>
          </a:p>
        </p:txBody>
      </p:sp>
      <p:sp>
        <p:nvSpPr>
          <p:cNvPr id="10" name="TextBox 9"/>
          <p:cNvSpPr txBox="1"/>
          <p:nvPr/>
        </p:nvSpPr>
        <p:spPr>
          <a:xfrm>
            <a:off x="6732803" y="5643823"/>
            <a:ext cx="1350502" cy="253916"/>
          </a:xfrm>
          <a:prstGeom prst="rect">
            <a:avLst/>
          </a:prstGeom>
          <a:ln>
            <a:solidFill>
              <a:srgbClr val="FFFF00"/>
            </a:solidFill>
          </a:ln>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US" sz="1050" b="1" dirty="0">
                <a:solidFill>
                  <a:srgbClr val="FF0000"/>
                </a:solidFill>
              </a:rPr>
              <a:t>Just Understand it </a:t>
            </a:r>
          </a:p>
        </p:txBody>
      </p:sp>
      <p:sp>
        <p:nvSpPr>
          <p:cNvPr id="13" name="Oval 12"/>
          <p:cNvSpPr/>
          <p:nvPr/>
        </p:nvSpPr>
        <p:spPr>
          <a:xfrm>
            <a:off x="2540370" y="1257985"/>
            <a:ext cx="497345" cy="33597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0996904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i="1" dirty="0">
                <a:ln>
                  <a:solidFill>
                    <a:srgbClr val="002060"/>
                  </a:solidFill>
                </a:ln>
              </a:rPr>
              <a:t>ECG paper </a:t>
            </a:r>
            <a:endParaRPr lang="en-US" b="1" dirty="0">
              <a:solidFill>
                <a:schemeClr val="tx1">
                  <a:lumMod val="50000"/>
                  <a:lumOff val="50000"/>
                </a:schemeClr>
              </a:solidFill>
            </a:endParaRPr>
          </a:p>
        </p:txBody>
      </p:sp>
      <p:pic>
        <p:nvPicPr>
          <p:cNvPr id="4" name="Picture 18" descr="ekgbasi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8213" y="1196752"/>
            <a:ext cx="6888163" cy="4402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6012160" y="88107"/>
            <a:ext cx="3024336" cy="27699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1200" b="1" u="sng" dirty="0">
                <a:solidFill>
                  <a:srgbClr val="FF0000"/>
                </a:solidFill>
              </a:rPr>
              <a:t>All details in the diagram are important </a:t>
            </a:r>
          </a:p>
        </p:txBody>
      </p:sp>
      <p:sp>
        <p:nvSpPr>
          <p:cNvPr id="6" name="TextBox 5"/>
          <p:cNvSpPr txBox="1"/>
          <p:nvPr/>
        </p:nvSpPr>
        <p:spPr>
          <a:xfrm>
            <a:off x="2051720" y="5733256"/>
            <a:ext cx="4968552" cy="52322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285750" indent="-285750" algn="ctr">
              <a:buFont typeface="Wingdings" panose="05000000000000000000" pitchFamily="2" charset="2"/>
              <a:buChar char="v"/>
            </a:pPr>
            <a:r>
              <a:rPr lang="en-US" sz="1400" dirty="0">
                <a:solidFill>
                  <a:schemeClr val="bg2">
                    <a:lumMod val="25000"/>
                  </a:schemeClr>
                </a:solidFill>
              </a:rPr>
              <a:t>The vertical axis represents </a:t>
            </a:r>
            <a:r>
              <a:rPr lang="en-US" sz="1400" dirty="0">
                <a:solidFill>
                  <a:srgbClr val="FF0000"/>
                </a:solidFill>
              </a:rPr>
              <a:t>the change of voltage</a:t>
            </a:r>
            <a:r>
              <a:rPr lang="en-US" sz="1400" dirty="0">
                <a:solidFill>
                  <a:schemeClr val="bg2">
                    <a:lumMod val="25000"/>
                  </a:schemeClr>
                </a:solidFill>
              </a:rPr>
              <a:t>.</a:t>
            </a:r>
          </a:p>
          <a:p>
            <a:pPr marL="285750" indent="-285750" algn="ctr">
              <a:buFont typeface="Wingdings" panose="05000000000000000000" pitchFamily="2" charset="2"/>
              <a:buChar char="v"/>
            </a:pPr>
            <a:r>
              <a:rPr lang="en-US" sz="1400" dirty="0">
                <a:solidFill>
                  <a:schemeClr val="bg2">
                    <a:lumMod val="25000"/>
                  </a:schemeClr>
                </a:solidFill>
              </a:rPr>
              <a:t>The horizontal axis represents </a:t>
            </a:r>
            <a:r>
              <a:rPr lang="en-US" sz="1400" dirty="0">
                <a:solidFill>
                  <a:srgbClr val="FF0000"/>
                </a:solidFill>
              </a:rPr>
              <a:t>the time measured in seconds.</a:t>
            </a:r>
          </a:p>
        </p:txBody>
      </p:sp>
      <p:sp>
        <p:nvSpPr>
          <p:cNvPr id="3" name="TextBox 2"/>
          <p:cNvSpPr txBox="1"/>
          <p:nvPr/>
        </p:nvSpPr>
        <p:spPr>
          <a:xfrm>
            <a:off x="7788340" y="4845005"/>
            <a:ext cx="1320164" cy="78483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900" b="1" dirty="0">
                <a:solidFill>
                  <a:schemeClr val="tx1">
                    <a:lumMod val="50000"/>
                    <a:lumOff val="50000"/>
                  </a:schemeClr>
                </a:solidFill>
              </a:rPr>
              <a:t>Explanation :</a:t>
            </a:r>
          </a:p>
          <a:p>
            <a:r>
              <a:rPr lang="en-US" sz="900" dirty="0">
                <a:solidFill>
                  <a:schemeClr val="tx1">
                    <a:lumMod val="50000"/>
                    <a:lumOff val="50000"/>
                  </a:schemeClr>
                </a:solidFill>
              </a:rPr>
              <a:t>1 large </a:t>
            </a:r>
            <a:r>
              <a:rPr lang="en-US" sz="900" dirty="0" err="1">
                <a:solidFill>
                  <a:schemeClr val="tx1">
                    <a:lumMod val="50000"/>
                    <a:lumOff val="50000"/>
                  </a:schemeClr>
                </a:solidFill>
              </a:rPr>
              <a:t>sq</a:t>
            </a:r>
            <a:r>
              <a:rPr lang="en-US" sz="900" dirty="0">
                <a:solidFill>
                  <a:schemeClr val="tx1">
                    <a:lumMod val="50000"/>
                    <a:lumOff val="50000"/>
                  </a:schemeClr>
                </a:solidFill>
              </a:rPr>
              <a:t> = 5 small </a:t>
            </a:r>
            <a:r>
              <a:rPr lang="en-US" sz="900" dirty="0" err="1">
                <a:solidFill>
                  <a:schemeClr val="tx1">
                    <a:lumMod val="50000"/>
                    <a:lumOff val="50000"/>
                  </a:schemeClr>
                </a:solidFill>
              </a:rPr>
              <a:t>sq</a:t>
            </a:r>
            <a:endParaRPr lang="en-US" sz="900" dirty="0">
              <a:solidFill>
                <a:schemeClr val="tx1">
                  <a:lumMod val="50000"/>
                  <a:lumOff val="50000"/>
                </a:schemeClr>
              </a:solidFill>
            </a:endParaRPr>
          </a:p>
          <a:p>
            <a:r>
              <a:rPr lang="en-US" sz="900" dirty="0">
                <a:solidFill>
                  <a:schemeClr val="tx1">
                    <a:lumMod val="50000"/>
                    <a:lumOff val="50000"/>
                  </a:schemeClr>
                </a:solidFill>
              </a:rPr>
              <a:t>0.04 x 5 = 0.2 sec</a:t>
            </a:r>
          </a:p>
          <a:p>
            <a:r>
              <a:rPr lang="en-US" sz="900" dirty="0">
                <a:solidFill>
                  <a:schemeClr val="tx1">
                    <a:lumMod val="50000"/>
                    <a:lumOff val="50000"/>
                  </a:schemeClr>
                </a:solidFill>
              </a:rPr>
              <a:t>5 large </a:t>
            </a:r>
            <a:r>
              <a:rPr lang="en-US" sz="900" dirty="0" err="1">
                <a:solidFill>
                  <a:schemeClr val="tx1">
                    <a:lumMod val="50000"/>
                    <a:lumOff val="50000"/>
                  </a:schemeClr>
                </a:solidFill>
              </a:rPr>
              <a:t>sq</a:t>
            </a:r>
            <a:r>
              <a:rPr lang="en-US" sz="900" dirty="0">
                <a:solidFill>
                  <a:schemeClr val="tx1">
                    <a:lumMod val="50000"/>
                    <a:lumOff val="50000"/>
                  </a:schemeClr>
                </a:solidFill>
              </a:rPr>
              <a:t> = 0.2 x 5       = 1sec</a:t>
            </a:r>
          </a:p>
        </p:txBody>
      </p:sp>
      <p:sp>
        <p:nvSpPr>
          <p:cNvPr id="7" name="Rectangle 6"/>
          <p:cNvSpPr/>
          <p:nvPr/>
        </p:nvSpPr>
        <p:spPr>
          <a:xfrm>
            <a:off x="1321296" y="4797152"/>
            <a:ext cx="6419056" cy="72008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259632" y="5445224"/>
            <a:ext cx="3168352" cy="23083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900" b="1" dirty="0">
                <a:solidFill>
                  <a:schemeClr val="tx1">
                    <a:lumMod val="50000"/>
                    <a:lumOff val="50000"/>
                  </a:schemeClr>
                </a:solidFill>
              </a:rPr>
              <a:t>Explanation : </a:t>
            </a:r>
            <a:r>
              <a:rPr lang="en-US" sz="900" b="1" dirty="0">
                <a:solidFill>
                  <a:schemeClr val="tx1"/>
                </a:solidFill>
              </a:rPr>
              <a:t>10mm = 1cm =  1 millivolt = </a:t>
            </a:r>
            <a:r>
              <a:rPr lang="en-US" sz="900" b="1" dirty="0">
                <a:solidFill>
                  <a:srgbClr val="FF0000"/>
                </a:solidFill>
              </a:rPr>
              <a:t>2 large </a:t>
            </a:r>
            <a:r>
              <a:rPr lang="en-US" sz="900" b="1" dirty="0" err="1">
                <a:solidFill>
                  <a:srgbClr val="FF0000"/>
                </a:solidFill>
              </a:rPr>
              <a:t>sq</a:t>
            </a:r>
            <a:endParaRPr lang="en-US" sz="900" b="1" dirty="0">
              <a:solidFill>
                <a:srgbClr val="FF0000"/>
              </a:solidFill>
            </a:endParaRPr>
          </a:p>
        </p:txBody>
      </p:sp>
      <p:sp>
        <p:nvSpPr>
          <p:cNvPr id="15" name="Curved Down Arrow 14"/>
          <p:cNvSpPr/>
          <p:nvPr/>
        </p:nvSpPr>
        <p:spPr>
          <a:xfrm>
            <a:off x="7596336" y="4581128"/>
            <a:ext cx="432048" cy="216024"/>
          </a:xfrm>
          <a:prstGeom prst="curved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Curved Right Arrow 15"/>
          <p:cNvSpPr/>
          <p:nvPr/>
        </p:nvSpPr>
        <p:spPr>
          <a:xfrm>
            <a:off x="1115616" y="5229200"/>
            <a:ext cx="216024" cy="360040"/>
          </a:xfrm>
          <a:prstGeom prst="curved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TextBox 8"/>
          <p:cNvSpPr txBox="1"/>
          <p:nvPr/>
        </p:nvSpPr>
        <p:spPr>
          <a:xfrm>
            <a:off x="7020272" y="2557362"/>
            <a:ext cx="1584176" cy="93871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1100" dirty="0">
                <a:solidFill>
                  <a:schemeClr val="tx1">
                    <a:lumMod val="50000"/>
                    <a:lumOff val="50000"/>
                  </a:schemeClr>
                </a:solidFill>
              </a:rPr>
              <a:t>Large squares are defined by dark lines and are 5 small squares high x 5 small squares long</a:t>
            </a:r>
          </a:p>
        </p:txBody>
      </p:sp>
      <p:sp>
        <p:nvSpPr>
          <p:cNvPr id="17" name="Oval 16"/>
          <p:cNvSpPr/>
          <p:nvPr/>
        </p:nvSpPr>
        <p:spPr>
          <a:xfrm>
            <a:off x="741277" y="300616"/>
            <a:ext cx="482351" cy="31546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1403648" y="6324128"/>
            <a:ext cx="7416824" cy="461665"/>
          </a:xfrm>
          <a:prstGeom prst="rect">
            <a:avLst/>
          </a:prstGeom>
          <a:noFill/>
        </p:spPr>
        <p:txBody>
          <a:bodyPr wrap="square" rtlCol="0">
            <a:spAutoFit/>
          </a:bodyPr>
          <a:lstStyle/>
          <a:p>
            <a:pPr algn="r" rtl="1"/>
            <a:r>
              <a:rPr lang="ar-SA" sz="1200" dirty="0">
                <a:solidFill>
                  <a:srgbClr val="FF0000"/>
                </a:solidFill>
              </a:rPr>
              <a:t>ليش مهمة : في الإختبار </a:t>
            </a:r>
            <a:r>
              <a:rPr lang="ar-SA" sz="1200" dirty="0">
                <a:solidFill>
                  <a:schemeClr val="tx1">
                    <a:lumMod val="50000"/>
                    <a:lumOff val="50000"/>
                  </a:schemeClr>
                </a:solidFill>
              </a:rPr>
              <a:t>ممكن يعطيك رسمة زي هذه و يقولك مثلا احسب لي  </a:t>
            </a:r>
            <a:r>
              <a:rPr lang="en-US" sz="1200" dirty="0">
                <a:solidFill>
                  <a:schemeClr val="tx1">
                    <a:lumMod val="50000"/>
                    <a:lumOff val="50000"/>
                  </a:schemeClr>
                </a:solidFill>
              </a:rPr>
              <a:t>Q – T Interval</a:t>
            </a:r>
            <a:r>
              <a:rPr lang="ar-SA" sz="1200" dirty="0">
                <a:solidFill>
                  <a:schemeClr val="tx1">
                    <a:lumMod val="50000"/>
                    <a:lumOff val="50000"/>
                  </a:schemeClr>
                </a:solidFill>
              </a:rPr>
              <a:t>, عشان كذا لازم تعرف كل مربع صغير عبارة عن ايش من الجهة الأفقية و من الجهة العمودية</a:t>
            </a:r>
            <a:r>
              <a:rPr lang="ar-SA" sz="1200" dirty="0"/>
              <a:t>.   </a:t>
            </a:r>
          </a:p>
        </p:txBody>
      </p:sp>
    </p:spTree>
    <p:extLst>
      <p:ext uri="{BB962C8B-B14F-4D97-AF65-F5344CB8AC3E}">
        <p14:creationId xmlns:p14="http://schemas.microsoft.com/office/powerpoint/2010/main" val="1667500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2800" dirty="0"/>
              <a:t>Hypertension</a:t>
            </a:r>
            <a:endParaRPr lang="en-US" sz="2000" dirty="0"/>
          </a:p>
        </p:txBody>
      </p:sp>
      <p:graphicFrame>
        <p:nvGraphicFramePr>
          <p:cNvPr id="5" name="Content Placeholder 4"/>
          <p:cNvGraphicFramePr>
            <a:graphicFrameLocks noGrp="1"/>
          </p:cNvGraphicFramePr>
          <p:nvPr>
            <p:ph sz="quarter" idx="1"/>
            <p:extLst>
              <p:ext uri="{D42A27DB-BD31-4B8C-83A1-F6EECF244321}">
                <p14:modId xmlns:p14="http://schemas.microsoft.com/office/powerpoint/2010/main" val="1596245893"/>
              </p:ext>
            </p:extLst>
          </p:nvPr>
        </p:nvGraphicFramePr>
        <p:xfrm>
          <a:off x="-947203" y="1923174"/>
          <a:ext cx="7517946" cy="31804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p:cNvSpPr txBox="1"/>
          <p:nvPr/>
        </p:nvSpPr>
        <p:spPr>
          <a:xfrm>
            <a:off x="5706421" y="3099215"/>
            <a:ext cx="3079144" cy="92333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1350" dirty="0"/>
              <a:t>Blood Pressure should be measured on </a:t>
            </a:r>
            <a:r>
              <a:rPr lang="en-US" sz="1350" dirty="0">
                <a:solidFill>
                  <a:srgbClr val="C00000"/>
                </a:solidFill>
              </a:rPr>
              <a:t>more than three occasions </a:t>
            </a:r>
            <a:r>
              <a:rPr lang="en-US" sz="1350" dirty="0"/>
              <a:t>(different time) to make a diagnosis of high blood pressure.</a:t>
            </a:r>
          </a:p>
        </p:txBody>
      </p:sp>
      <p:sp>
        <p:nvSpPr>
          <p:cNvPr id="8" name="TextBox 7"/>
          <p:cNvSpPr txBox="1"/>
          <p:nvPr/>
        </p:nvSpPr>
        <p:spPr>
          <a:xfrm>
            <a:off x="6516216" y="152400"/>
            <a:ext cx="2592963" cy="415498"/>
          </a:xfrm>
          <a:prstGeom prst="rect">
            <a:avLst/>
          </a:prstGeom>
          <a:ln>
            <a:solidFill>
              <a:srgbClr val="FFFF00"/>
            </a:solidFill>
          </a:ln>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ar-SA" sz="1050" b="1" dirty="0"/>
              <a:t>كلام دكتورة علا : اللي في النظري خليه في النظري</a:t>
            </a:r>
            <a:endParaRPr lang="en-US" sz="1050" b="1" dirty="0">
              <a:solidFill>
                <a:srgbClr val="FF0000"/>
              </a:solidFill>
            </a:endParaRPr>
          </a:p>
          <a:p>
            <a:pPr algn="ctr"/>
            <a:r>
              <a:rPr lang="en-US" sz="1050" b="1" dirty="0">
                <a:solidFill>
                  <a:srgbClr val="FF0000"/>
                </a:solidFill>
              </a:rPr>
              <a:t>So we think Just Understand it </a:t>
            </a:r>
          </a:p>
        </p:txBody>
      </p:sp>
    </p:spTree>
    <p:extLst>
      <p:ext uri="{BB962C8B-B14F-4D97-AF65-F5344CB8AC3E}">
        <p14:creationId xmlns:p14="http://schemas.microsoft.com/office/powerpoint/2010/main" val="331037316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23279" y="927177"/>
            <a:ext cx="6172200" cy="743144"/>
          </a:xfrm>
        </p:spPr>
        <p:txBody>
          <a:bodyPr>
            <a:normAutofit/>
          </a:bodyPr>
          <a:lstStyle/>
          <a:p>
            <a:pPr algn="ctr"/>
            <a:r>
              <a:rPr lang="en-US" sz="3001" b="1" dirty="0">
                <a:solidFill>
                  <a:schemeClr val="bg2">
                    <a:lumMod val="50000"/>
                  </a:schemeClr>
                </a:solidFill>
              </a:rPr>
              <a:t>Thank you! </a:t>
            </a:r>
          </a:p>
        </p:txBody>
      </p:sp>
      <p:sp>
        <p:nvSpPr>
          <p:cNvPr id="5" name="Content Placeholder 2"/>
          <p:cNvSpPr txBox="1">
            <a:spLocks/>
          </p:cNvSpPr>
          <p:nvPr/>
        </p:nvSpPr>
        <p:spPr>
          <a:xfrm>
            <a:off x="6084000" y="2780760"/>
            <a:ext cx="2376264" cy="1281495"/>
          </a:xfrm>
          <a:prstGeom prst="rect">
            <a:avLst/>
          </a:prstGeom>
        </p:spPr>
        <p:txBody>
          <a:bodyPr vert="horz" lIns="68598" tIns="34299" rIns="68598" bIns="34299"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80000"/>
              </a:lnSpc>
              <a:buNone/>
            </a:pPr>
            <a:r>
              <a:rPr lang="en-US" sz="1500" b="1" dirty="0">
                <a:solidFill>
                  <a:srgbClr val="DDE9EC">
                    <a:lumMod val="50000"/>
                  </a:srgbClr>
                </a:solidFill>
              </a:rPr>
              <a:t>Contact us:</a:t>
            </a:r>
          </a:p>
          <a:p>
            <a:pPr marL="0" indent="0">
              <a:buNone/>
            </a:pPr>
            <a:r>
              <a:rPr lang="en-US" sz="1350" dirty="0">
                <a:solidFill>
                  <a:srgbClr val="DDE9EC">
                    <a:lumMod val="75000"/>
                  </a:srgbClr>
                </a:solidFill>
                <a:hlinkClick r:id="rId3"/>
              </a:rPr>
              <a:t>Physiology436@gmail.com</a:t>
            </a:r>
            <a:r>
              <a:rPr lang="en-US" sz="1350" dirty="0">
                <a:solidFill>
                  <a:srgbClr val="DDE9EC">
                    <a:lumMod val="75000"/>
                  </a:srgbClr>
                </a:solidFill>
              </a:rPr>
              <a:t> </a:t>
            </a:r>
          </a:p>
          <a:p>
            <a:pPr marL="0" indent="0">
              <a:buNone/>
            </a:pPr>
            <a:r>
              <a:rPr lang="en-US" sz="1350" dirty="0">
                <a:solidFill>
                  <a:srgbClr val="DDE9EC">
                    <a:lumMod val="75000"/>
                  </a:srgbClr>
                </a:solidFill>
              </a:rPr>
              <a:t>@Physiology436</a:t>
            </a:r>
          </a:p>
          <a:p>
            <a:pPr marL="0" indent="0">
              <a:buNone/>
            </a:pPr>
            <a:endParaRPr lang="en-US" sz="1951" b="1" dirty="0">
              <a:solidFill>
                <a:srgbClr val="DDE9EC">
                  <a:lumMod val="75000"/>
                </a:srgbClr>
              </a:solidFill>
            </a:endParaRPr>
          </a:p>
          <a:p>
            <a:pPr marL="0" indent="0">
              <a:buNone/>
            </a:pPr>
            <a:endParaRPr lang="en-US" sz="1951" b="1" dirty="0">
              <a:solidFill>
                <a:srgbClr val="DDE9EC">
                  <a:lumMod val="75000"/>
                </a:srgbClr>
              </a:solidFill>
            </a:endParaRPr>
          </a:p>
          <a:p>
            <a:pPr marL="0" indent="0">
              <a:buNone/>
            </a:pPr>
            <a:endParaRPr lang="en-US" sz="1951" b="1" dirty="0">
              <a:solidFill>
                <a:srgbClr val="DDE9EC">
                  <a:lumMod val="75000"/>
                </a:srgbClr>
              </a:solidFill>
            </a:endParaRPr>
          </a:p>
          <a:p>
            <a:pPr marL="0" indent="0">
              <a:buNone/>
            </a:pPr>
            <a:endParaRPr lang="en-US" sz="1350" dirty="0">
              <a:solidFill>
                <a:srgbClr val="DDE9EC">
                  <a:lumMod val="75000"/>
                </a:srgbClr>
              </a:solidFill>
            </a:endParaRPr>
          </a:p>
          <a:p>
            <a:pPr marL="0" indent="0">
              <a:buNone/>
            </a:pPr>
            <a:endParaRPr lang="en-US" sz="2401" dirty="0">
              <a:solidFill>
                <a:srgbClr val="DDE9EC">
                  <a:lumMod val="75000"/>
                </a:srgbClr>
              </a:solidFill>
            </a:endParaRPr>
          </a:p>
        </p:txBody>
      </p:sp>
      <p:sp>
        <p:nvSpPr>
          <p:cNvPr id="6" name="Rectangle 5"/>
          <p:cNvSpPr/>
          <p:nvPr/>
        </p:nvSpPr>
        <p:spPr>
          <a:xfrm>
            <a:off x="454160" y="2695880"/>
            <a:ext cx="3421065" cy="415627"/>
          </a:xfrm>
          <a:prstGeom prst="rect">
            <a:avLst/>
          </a:prstGeom>
        </p:spPr>
        <p:txBody>
          <a:bodyPr wrap="none">
            <a:spAutoFit/>
          </a:bodyPr>
          <a:lstStyle/>
          <a:p>
            <a:pPr defTabSz="685983">
              <a:spcBef>
                <a:spcPct val="20000"/>
              </a:spcBef>
            </a:pPr>
            <a:r>
              <a:rPr lang="en-US" sz="2101" b="1" dirty="0">
                <a:solidFill>
                  <a:srgbClr val="DDE9EC">
                    <a:lumMod val="50000"/>
                  </a:srgbClr>
                </a:solidFill>
              </a:rPr>
              <a:t>The Physiology 436 Team:</a:t>
            </a:r>
          </a:p>
        </p:txBody>
      </p:sp>
      <p:sp>
        <p:nvSpPr>
          <p:cNvPr id="12" name="Rectangle 11"/>
          <p:cNvSpPr/>
          <p:nvPr/>
        </p:nvSpPr>
        <p:spPr>
          <a:xfrm>
            <a:off x="1547668" y="2158746"/>
            <a:ext cx="6172200" cy="300082"/>
          </a:xfrm>
          <a:prstGeom prst="rect">
            <a:avLst/>
          </a:prstGeom>
        </p:spPr>
        <p:txBody>
          <a:bodyPr wrap="square">
            <a:spAutoFit/>
          </a:bodyPr>
          <a:lstStyle/>
          <a:p>
            <a:pPr algn="ctr" defTabSz="685983"/>
            <a:r>
              <a:rPr lang="ar-SA" sz="1350" dirty="0">
                <a:solidFill>
                  <a:srgbClr val="DDE9EC">
                    <a:lumMod val="75000"/>
                  </a:srgbClr>
                </a:solidFill>
                <a:latin typeface="ArialMT" charset="0"/>
              </a:rPr>
              <a:t>اعمل لترسم بسمة، اعمل لتمسح دمعة، اعمل و أنت تعلم أن الله لا يضيع أجر من أحسن عملا.</a:t>
            </a:r>
            <a:endParaRPr lang="en-US" sz="1350" dirty="0">
              <a:solidFill>
                <a:srgbClr val="DDE9EC">
                  <a:lumMod val="75000"/>
                </a:srgbClr>
              </a:solidFill>
            </a:endParaRPr>
          </a:p>
        </p:txBody>
      </p:sp>
      <p:sp>
        <p:nvSpPr>
          <p:cNvPr id="14" name="Rectangle 13"/>
          <p:cNvSpPr/>
          <p:nvPr/>
        </p:nvSpPr>
        <p:spPr>
          <a:xfrm>
            <a:off x="2249140" y="3257785"/>
            <a:ext cx="2160239" cy="1281902"/>
          </a:xfrm>
          <a:prstGeom prst="rect">
            <a:avLst/>
          </a:prstGeom>
        </p:spPr>
        <p:txBody>
          <a:bodyPr wrap="square" lIns="76212" tIns="38106" rIns="76212" bIns="38106">
            <a:spAutoFit/>
          </a:bodyPr>
          <a:lstStyle/>
          <a:p>
            <a:pPr fontAlgn="t">
              <a:lnSpc>
                <a:spcPct val="80000"/>
              </a:lnSpc>
              <a:spcBef>
                <a:spcPct val="20000"/>
              </a:spcBef>
            </a:pPr>
            <a:r>
              <a:rPr lang="en-US" sz="1350" dirty="0">
                <a:solidFill>
                  <a:srgbClr val="DDE9EC">
                    <a:lumMod val="75000"/>
                  </a:srgbClr>
                </a:solidFill>
              </a:rPr>
              <a:t>Male Members:</a:t>
            </a:r>
          </a:p>
          <a:p>
            <a:pPr fontAlgn="t">
              <a:lnSpc>
                <a:spcPct val="80000"/>
              </a:lnSpc>
              <a:spcBef>
                <a:spcPct val="20000"/>
              </a:spcBef>
            </a:pPr>
            <a:r>
              <a:rPr lang="en-US" sz="1350" dirty="0">
                <a:solidFill>
                  <a:schemeClr val="accent1">
                    <a:lumMod val="75000"/>
                  </a:schemeClr>
                </a:solidFill>
              </a:rPr>
              <a:t>Hassan </a:t>
            </a:r>
            <a:r>
              <a:rPr lang="en-US" sz="1350" dirty="0" err="1">
                <a:solidFill>
                  <a:schemeClr val="accent1">
                    <a:lumMod val="75000"/>
                  </a:schemeClr>
                </a:solidFill>
              </a:rPr>
              <a:t>Alshammari</a:t>
            </a:r>
            <a:endParaRPr lang="en-US" sz="1350" dirty="0">
              <a:solidFill>
                <a:schemeClr val="accent1">
                  <a:lumMod val="75000"/>
                </a:schemeClr>
              </a:solidFill>
            </a:endParaRPr>
          </a:p>
          <a:p>
            <a:pPr fontAlgn="t">
              <a:lnSpc>
                <a:spcPct val="80000"/>
              </a:lnSpc>
              <a:spcBef>
                <a:spcPct val="20000"/>
              </a:spcBef>
            </a:pPr>
            <a:r>
              <a:rPr lang="en-US" sz="1350" dirty="0" err="1">
                <a:solidFill>
                  <a:schemeClr val="accent1">
                    <a:lumMod val="75000"/>
                  </a:schemeClr>
                </a:solidFill>
              </a:rPr>
              <a:t>Abdulmajeed</a:t>
            </a:r>
            <a:r>
              <a:rPr lang="en-US" sz="1350" dirty="0">
                <a:solidFill>
                  <a:schemeClr val="accent1">
                    <a:lumMod val="75000"/>
                  </a:schemeClr>
                </a:solidFill>
              </a:rPr>
              <a:t> </a:t>
            </a:r>
            <a:r>
              <a:rPr lang="en-US" sz="1350" dirty="0" err="1">
                <a:solidFill>
                  <a:schemeClr val="accent1">
                    <a:lumMod val="75000"/>
                  </a:schemeClr>
                </a:solidFill>
              </a:rPr>
              <a:t>Alammar</a:t>
            </a:r>
            <a:endParaRPr lang="en-US" sz="1350" dirty="0">
              <a:solidFill>
                <a:schemeClr val="accent1">
                  <a:lumMod val="75000"/>
                </a:schemeClr>
              </a:solidFill>
            </a:endParaRPr>
          </a:p>
          <a:p>
            <a:pPr fontAlgn="t">
              <a:lnSpc>
                <a:spcPct val="80000"/>
              </a:lnSpc>
              <a:spcBef>
                <a:spcPct val="20000"/>
              </a:spcBef>
            </a:pPr>
            <a:r>
              <a:rPr lang="en-US" sz="1350" dirty="0">
                <a:solidFill>
                  <a:schemeClr val="accent1">
                    <a:lumMod val="75000"/>
                  </a:schemeClr>
                </a:solidFill>
              </a:rPr>
              <a:t>Mohammad Nasr</a:t>
            </a:r>
          </a:p>
          <a:p>
            <a:pPr fontAlgn="t">
              <a:lnSpc>
                <a:spcPct val="80000"/>
              </a:lnSpc>
              <a:spcBef>
                <a:spcPct val="20000"/>
              </a:spcBef>
            </a:pPr>
            <a:r>
              <a:rPr lang="en-US" sz="1350" dirty="0">
                <a:solidFill>
                  <a:schemeClr val="accent1">
                    <a:lumMod val="75000"/>
                  </a:schemeClr>
                </a:solidFill>
              </a:rPr>
              <a:t>Abdullah </a:t>
            </a:r>
            <a:r>
              <a:rPr lang="en-US" sz="1350" dirty="0" err="1">
                <a:solidFill>
                  <a:schemeClr val="accent1">
                    <a:lumMod val="75000"/>
                  </a:schemeClr>
                </a:solidFill>
              </a:rPr>
              <a:t>Abuamarah</a:t>
            </a:r>
            <a:endParaRPr lang="en-US" sz="1350" dirty="0">
              <a:solidFill>
                <a:schemeClr val="accent1">
                  <a:lumMod val="75000"/>
                </a:schemeClr>
              </a:solidFill>
            </a:endParaRPr>
          </a:p>
          <a:p>
            <a:pPr fontAlgn="t">
              <a:lnSpc>
                <a:spcPct val="80000"/>
              </a:lnSpc>
              <a:spcBef>
                <a:spcPct val="20000"/>
              </a:spcBef>
            </a:pPr>
            <a:endParaRPr lang="en-US" sz="1350" dirty="0">
              <a:solidFill>
                <a:srgbClr val="DDE9EC">
                  <a:lumMod val="75000"/>
                </a:srgbClr>
              </a:solidFill>
            </a:endParaRPr>
          </a:p>
        </p:txBody>
      </p:sp>
      <p:sp>
        <p:nvSpPr>
          <p:cNvPr id="15" name="Rectangle 8"/>
          <p:cNvSpPr/>
          <p:nvPr/>
        </p:nvSpPr>
        <p:spPr>
          <a:xfrm>
            <a:off x="574519" y="3256140"/>
            <a:ext cx="2160239" cy="866403"/>
          </a:xfrm>
          <a:prstGeom prst="rect">
            <a:avLst/>
          </a:prstGeom>
        </p:spPr>
        <p:txBody>
          <a:bodyPr wrap="square" lIns="76212" tIns="38106" rIns="76212" bIns="38106">
            <a:spAutoFit/>
          </a:bodyPr>
          <a:lstStyle/>
          <a:p>
            <a:pPr fontAlgn="t">
              <a:lnSpc>
                <a:spcPct val="80000"/>
              </a:lnSpc>
              <a:spcBef>
                <a:spcPct val="20000"/>
              </a:spcBef>
            </a:pPr>
            <a:r>
              <a:rPr lang="en-US" sz="1350" dirty="0">
                <a:solidFill>
                  <a:srgbClr val="DDE9EC">
                    <a:lumMod val="75000"/>
                  </a:srgbClr>
                </a:solidFill>
              </a:rPr>
              <a:t>Female Members:</a:t>
            </a:r>
          </a:p>
          <a:p>
            <a:pPr fontAlgn="t">
              <a:lnSpc>
                <a:spcPct val="80000"/>
              </a:lnSpc>
              <a:spcBef>
                <a:spcPct val="20000"/>
              </a:spcBef>
            </a:pPr>
            <a:r>
              <a:rPr lang="en-GB" sz="1350" dirty="0">
                <a:solidFill>
                  <a:schemeClr val="accent1">
                    <a:lumMod val="75000"/>
                  </a:schemeClr>
                </a:solidFill>
              </a:rPr>
              <a:t>Leena </a:t>
            </a:r>
            <a:r>
              <a:rPr lang="en-GB" sz="1350" dirty="0" err="1">
                <a:solidFill>
                  <a:schemeClr val="accent1">
                    <a:lumMod val="75000"/>
                  </a:schemeClr>
                </a:solidFill>
              </a:rPr>
              <a:t>Alwakeel</a:t>
            </a:r>
            <a:r>
              <a:rPr lang="en-GB" sz="1350" dirty="0">
                <a:solidFill>
                  <a:schemeClr val="accent1">
                    <a:lumMod val="75000"/>
                  </a:schemeClr>
                </a:solidFill>
              </a:rPr>
              <a:t>  </a:t>
            </a:r>
          </a:p>
          <a:p>
            <a:pPr fontAlgn="t">
              <a:lnSpc>
                <a:spcPct val="80000"/>
              </a:lnSpc>
              <a:spcBef>
                <a:spcPct val="20000"/>
              </a:spcBef>
            </a:pPr>
            <a:r>
              <a:rPr lang="en-GB" sz="1350" dirty="0" err="1">
                <a:solidFill>
                  <a:schemeClr val="accent1">
                    <a:lumMod val="75000"/>
                  </a:schemeClr>
                </a:solidFill>
              </a:rPr>
              <a:t>Ruba</a:t>
            </a:r>
            <a:r>
              <a:rPr lang="en-GB" sz="1350" dirty="0">
                <a:solidFill>
                  <a:schemeClr val="accent1">
                    <a:lumMod val="75000"/>
                  </a:schemeClr>
                </a:solidFill>
              </a:rPr>
              <a:t> Ali</a:t>
            </a:r>
          </a:p>
          <a:p>
            <a:pPr fontAlgn="t">
              <a:lnSpc>
                <a:spcPct val="80000"/>
              </a:lnSpc>
              <a:spcBef>
                <a:spcPct val="20000"/>
              </a:spcBef>
            </a:pPr>
            <a:endParaRPr lang="en-US" sz="1350" dirty="0">
              <a:solidFill>
                <a:srgbClr val="DDE9EC">
                  <a:lumMod val="75000"/>
                </a:srgbClr>
              </a:solidFill>
            </a:endParaRPr>
          </a:p>
        </p:txBody>
      </p:sp>
    </p:spTree>
    <p:extLst>
      <p:ext uri="{BB962C8B-B14F-4D97-AF65-F5344CB8AC3E}">
        <p14:creationId xmlns:p14="http://schemas.microsoft.com/office/powerpoint/2010/main" val="14148659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i="1" dirty="0">
                <a:solidFill>
                  <a:schemeClr val="tx1"/>
                </a:solidFill>
              </a:rPr>
              <a:t>The </a:t>
            </a:r>
            <a:r>
              <a:rPr lang="en-US" i="1" dirty="0">
                <a:solidFill>
                  <a:schemeClr val="accent2">
                    <a:lumMod val="75000"/>
                  </a:schemeClr>
                </a:solidFill>
              </a:rPr>
              <a:t>12 </a:t>
            </a:r>
            <a:r>
              <a:rPr lang="en-US" i="1" dirty="0">
                <a:solidFill>
                  <a:schemeClr val="tx1"/>
                </a:solidFill>
              </a:rPr>
              <a:t>standard ECG leads</a:t>
            </a:r>
            <a:br>
              <a:rPr lang="en-US" dirty="0">
                <a:solidFill>
                  <a:schemeClr val="tx1"/>
                </a:solidFill>
              </a:rPr>
            </a:br>
            <a:r>
              <a:rPr lang="en-US" sz="1600" b="1" dirty="0">
                <a:solidFill>
                  <a:srgbClr val="FF0000"/>
                </a:solidFill>
              </a:rPr>
              <a:t>*** YOU Have to know the difference between them***</a:t>
            </a:r>
            <a:endParaRPr lang="en-US" sz="1600" dirty="0">
              <a:solidFill>
                <a:schemeClr val="tx1"/>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1718053753"/>
              </p:ext>
            </p:extLst>
          </p:nvPr>
        </p:nvGraphicFramePr>
        <p:xfrm>
          <a:off x="251522" y="1147936"/>
          <a:ext cx="8712966" cy="5161384"/>
        </p:xfrm>
        <a:graphic>
          <a:graphicData uri="http://schemas.openxmlformats.org/drawingml/2006/table">
            <a:tbl>
              <a:tblPr firstRow="1" bandRow="1">
                <a:tableStyleId>{2D5ABB26-0587-4C30-8999-92F81FD0307C}</a:tableStyleId>
              </a:tblPr>
              <a:tblGrid>
                <a:gridCol w="1944215">
                  <a:extLst>
                    <a:ext uri="{9D8B030D-6E8A-4147-A177-3AD203B41FA5}">
                      <a16:colId xmlns:a16="http://schemas.microsoft.com/office/drawing/2014/main" val="20000"/>
                    </a:ext>
                  </a:extLst>
                </a:gridCol>
                <a:gridCol w="2160240">
                  <a:extLst>
                    <a:ext uri="{9D8B030D-6E8A-4147-A177-3AD203B41FA5}">
                      <a16:colId xmlns:a16="http://schemas.microsoft.com/office/drawing/2014/main" val="20001"/>
                    </a:ext>
                  </a:extLst>
                </a:gridCol>
                <a:gridCol w="2304256">
                  <a:extLst>
                    <a:ext uri="{9D8B030D-6E8A-4147-A177-3AD203B41FA5}">
                      <a16:colId xmlns:a16="http://schemas.microsoft.com/office/drawing/2014/main" val="20002"/>
                    </a:ext>
                  </a:extLst>
                </a:gridCol>
                <a:gridCol w="2304255">
                  <a:extLst>
                    <a:ext uri="{9D8B030D-6E8A-4147-A177-3AD203B41FA5}">
                      <a16:colId xmlns:a16="http://schemas.microsoft.com/office/drawing/2014/main" val="20003"/>
                    </a:ext>
                  </a:extLst>
                </a:gridCol>
              </a:tblGrid>
              <a:tr h="374835">
                <a:tc grid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dirty="0">
                          <a:solidFill>
                            <a:srgbClr val="FF0000"/>
                          </a:solidFill>
                        </a:rPr>
                        <a:t>A lead is : </a:t>
                      </a:r>
                      <a:r>
                        <a:rPr lang="en-US" sz="1400" dirty="0"/>
                        <a:t>a </a:t>
                      </a:r>
                      <a:r>
                        <a:rPr lang="en-US" sz="1400" u="sng" dirty="0"/>
                        <a:t>pair of electrodes</a:t>
                      </a:r>
                      <a:r>
                        <a:rPr lang="en-US" sz="1400" u="sng" baseline="0" dirty="0"/>
                        <a:t> </a:t>
                      </a:r>
                      <a:r>
                        <a:rPr lang="en-US" sz="1400" baseline="0" dirty="0"/>
                        <a:t>joined together to record the potential difference between the two electrodes</a:t>
                      </a:r>
                      <a:endParaRPr lang="en-US"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dirty="0"/>
                    </a:p>
                  </a:txBody>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800" b="1" dirty="0">
                        <a:solidFill>
                          <a:srgbClr val="002060"/>
                        </a:solidFill>
                      </a:endParaRPr>
                    </a:p>
                  </a:txBody>
                  <a:tcPr/>
                </a:tc>
                <a:extLst>
                  <a:ext uri="{0D108BD9-81ED-4DB2-BD59-A6C34878D82A}">
                    <a16:rowId xmlns:a16="http://schemas.microsoft.com/office/drawing/2014/main" val="10000"/>
                  </a:ext>
                </a:extLst>
              </a:tr>
              <a:tr h="374835">
                <a:tc gridSpan="3">
                  <a:txBody>
                    <a:bodyPr/>
                    <a:lstStyle/>
                    <a:p>
                      <a:pPr algn="ctr"/>
                      <a:r>
                        <a:rPr lang="en-US" sz="1600" b="1" dirty="0">
                          <a:solidFill>
                            <a:schemeClr val="accent3">
                              <a:lumMod val="75000"/>
                            </a:schemeClr>
                          </a:solidFill>
                        </a:rPr>
                        <a:t>Frontal Plane </a:t>
                      </a:r>
                      <a:r>
                        <a:rPr lang="en-US" sz="1600" dirty="0"/>
                        <a:t>( </a:t>
                      </a:r>
                      <a:r>
                        <a:rPr lang="en-US" sz="1600" dirty="0">
                          <a:solidFill>
                            <a:schemeClr val="accent2">
                              <a:lumMod val="75000"/>
                            </a:schemeClr>
                          </a:solidFill>
                        </a:rPr>
                        <a:t>6</a:t>
                      </a:r>
                      <a:r>
                        <a:rPr lang="en-US" sz="1600" dirty="0"/>
                        <a:t> limb leads) </a:t>
                      </a:r>
                      <a:endParaRPr lang="en-US" sz="1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dirty="0">
                          <a:solidFill>
                            <a:schemeClr val="accent3">
                              <a:lumMod val="75000"/>
                            </a:schemeClr>
                          </a:solidFill>
                        </a:rPr>
                        <a:t>Transverse Plane</a:t>
                      </a:r>
                      <a:r>
                        <a:rPr lang="en-US" sz="1400" b="1" baseline="0" dirty="0">
                          <a:solidFill>
                            <a:schemeClr val="accent3">
                              <a:lumMod val="75000"/>
                            </a:schemeClr>
                          </a:solidFill>
                        </a:rPr>
                        <a:t> </a:t>
                      </a:r>
                      <a:r>
                        <a:rPr lang="en-US" sz="1200" b="0" baseline="0" dirty="0">
                          <a:solidFill>
                            <a:schemeClr val="tx1"/>
                          </a:solidFill>
                        </a:rPr>
                        <a:t>(</a:t>
                      </a:r>
                      <a:r>
                        <a:rPr lang="en-US" sz="1200" b="0" baseline="0" dirty="0">
                          <a:solidFill>
                            <a:schemeClr val="accent2">
                              <a:lumMod val="75000"/>
                            </a:schemeClr>
                          </a:solidFill>
                        </a:rPr>
                        <a:t>6</a:t>
                      </a:r>
                      <a:r>
                        <a:rPr lang="en-US" sz="1200" b="0" baseline="0" dirty="0">
                          <a:solidFill>
                            <a:schemeClr val="tx1"/>
                          </a:solidFill>
                        </a:rPr>
                        <a:t> chest)</a:t>
                      </a:r>
                      <a:endParaRPr lang="en-US" sz="12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402458">
                <a:tc gridSpan="2">
                  <a:txBody>
                    <a:bodyPr/>
                    <a:lstStyle/>
                    <a:p>
                      <a:pPr algn="ctr"/>
                      <a:r>
                        <a:rPr lang="en-US" sz="1600" b="1" dirty="0">
                          <a:solidFill>
                            <a:schemeClr val="accent2">
                              <a:lumMod val="75000"/>
                            </a:schemeClr>
                          </a:solidFill>
                        </a:rPr>
                        <a:t>Bipolar Leads:</a:t>
                      </a:r>
                      <a:r>
                        <a:rPr lang="en-US" sz="1600" dirty="0"/>
                        <a:t> I , II , and III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a:txBody>
                    <a:bodyPr/>
                    <a:lstStyle/>
                    <a:p>
                      <a:pPr algn="ctr"/>
                      <a:r>
                        <a:rPr lang="en-US" sz="1400" b="1" dirty="0">
                          <a:solidFill>
                            <a:schemeClr val="accent2">
                              <a:lumMod val="75000"/>
                            </a:schemeClr>
                          </a:solidFill>
                        </a:rPr>
                        <a:t>Unipolar leads</a:t>
                      </a:r>
                      <a:r>
                        <a:rPr lang="en-US" sz="1400" dirty="0"/>
                        <a:t>: </a:t>
                      </a:r>
                      <a:r>
                        <a:rPr lang="en-US" sz="1200" dirty="0" err="1"/>
                        <a:t>aVR</a:t>
                      </a:r>
                      <a:r>
                        <a:rPr lang="en-US" sz="1200" dirty="0"/>
                        <a:t>, </a:t>
                      </a:r>
                      <a:r>
                        <a:rPr lang="en-US" sz="1200" dirty="0" err="1"/>
                        <a:t>aVL</a:t>
                      </a:r>
                      <a:r>
                        <a:rPr lang="en-US" sz="1200" dirty="0"/>
                        <a:t>, </a:t>
                      </a:r>
                      <a:r>
                        <a:rPr lang="en-US" sz="1200" dirty="0" err="1"/>
                        <a:t>aVF</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t> </a:t>
                      </a:r>
                      <a:r>
                        <a:rPr lang="en-US" sz="1200" b="1" dirty="0">
                          <a:solidFill>
                            <a:schemeClr val="accent2">
                              <a:lumMod val="75000"/>
                            </a:schemeClr>
                          </a:solidFill>
                        </a:rPr>
                        <a:t>Unipolar chest leads</a:t>
                      </a:r>
                      <a:r>
                        <a:rPr lang="en-US" sz="1200" dirty="0"/>
                        <a:t>: </a:t>
                      </a:r>
                      <a:r>
                        <a:rPr lang="en-US" sz="1050" dirty="0"/>
                        <a:t>V1 to  V6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504056">
                <a:tc rowSpan="2" gridSpan="2">
                  <a:txBody>
                    <a:bodyPr/>
                    <a:lstStyle/>
                    <a:p>
                      <a:pPr marL="285750" indent="-285750">
                        <a:buFont typeface="Arial" charset="0"/>
                        <a:buChar char="•"/>
                      </a:pPr>
                      <a:r>
                        <a:rPr lang="en-US" sz="1300" b="1" dirty="0">
                          <a:solidFill>
                            <a:schemeClr val="accent2">
                              <a:lumMod val="75000"/>
                            </a:schemeClr>
                          </a:solidFill>
                        </a:rPr>
                        <a:t>Record : </a:t>
                      </a:r>
                      <a:r>
                        <a:rPr lang="en-US" sz="1300" u="none" dirty="0"/>
                        <a:t>the difference in</a:t>
                      </a:r>
                      <a:r>
                        <a:rPr lang="en-US" sz="1300" u="none" baseline="0" dirty="0"/>
                        <a:t> </a:t>
                      </a:r>
                      <a:r>
                        <a:rPr lang="en-US" sz="1300" u="none" dirty="0"/>
                        <a:t>potential </a:t>
                      </a:r>
                      <a:r>
                        <a:rPr lang="en-US" sz="1300" dirty="0"/>
                        <a:t>between 2 active electrode</a:t>
                      </a:r>
                      <a:r>
                        <a:rPr lang="en-US" sz="1300" baseline="0" dirty="0"/>
                        <a:t> (</a:t>
                      </a:r>
                      <a:r>
                        <a:rPr lang="en-US" sz="1300" dirty="0"/>
                        <a:t>limbs</a:t>
                      </a:r>
                      <a:r>
                        <a:rPr lang="en-US" sz="1300" baseline="0" dirty="0"/>
                        <a:t> )</a:t>
                      </a:r>
                      <a:endParaRPr lang="en-US" sz="1300" dirty="0"/>
                    </a:p>
                    <a:p>
                      <a:pPr marL="285750" indent="-285750">
                        <a:buFont typeface="Arial" charset="0"/>
                        <a:buChar char="•"/>
                      </a:pPr>
                      <a:r>
                        <a:rPr lang="en-US" sz="1300" b="1" dirty="0">
                          <a:solidFill>
                            <a:schemeClr val="accent2">
                              <a:lumMod val="75000"/>
                            </a:schemeClr>
                          </a:solidFill>
                        </a:rPr>
                        <a:t>ECG is recorded by : </a:t>
                      </a:r>
                      <a:r>
                        <a:rPr lang="en-US" sz="1300" dirty="0"/>
                        <a:t>placing </a:t>
                      </a:r>
                      <a:r>
                        <a:rPr lang="en-US" sz="1300" u="none" dirty="0"/>
                        <a:t>electrodes on 3 places: </a:t>
                      </a:r>
                      <a:r>
                        <a:rPr lang="en-US" sz="1300" u="none" baseline="0" dirty="0"/>
                        <a:t> </a:t>
                      </a:r>
                      <a:r>
                        <a:rPr lang="en-US" sz="1300" dirty="0">
                          <a:solidFill>
                            <a:srgbClr val="FF0000"/>
                          </a:solidFill>
                        </a:rPr>
                        <a:t>Right arms , Left arms , Left leg</a:t>
                      </a:r>
                    </a:p>
                    <a:p>
                      <a:pPr marL="285750" indent="-285750">
                        <a:buFont typeface="Arial" charset="0"/>
                        <a:buChar char="•"/>
                      </a:pPr>
                      <a:r>
                        <a:rPr lang="en-US" sz="1300" b="1" dirty="0">
                          <a:solidFill>
                            <a:schemeClr val="tx1">
                              <a:lumMod val="50000"/>
                              <a:lumOff val="50000"/>
                            </a:schemeClr>
                          </a:solidFill>
                        </a:rPr>
                        <a:t>2 electrodes :</a:t>
                      </a:r>
                      <a:r>
                        <a:rPr lang="en-US" sz="1300" b="1" baseline="0" dirty="0">
                          <a:solidFill>
                            <a:schemeClr val="tx1">
                              <a:lumMod val="50000"/>
                              <a:lumOff val="50000"/>
                            </a:schemeClr>
                          </a:solidFill>
                        </a:rPr>
                        <a:t> </a:t>
                      </a:r>
                      <a:r>
                        <a:rPr lang="en-US" sz="1300" baseline="0" dirty="0">
                          <a:solidFill>
                            <a:schemeClr val="tx1">
                              <a:lumMod val="50000"/>
                              <a:lumOff val="50000"/>
                            </a:schemeClr>
                          </a:solidFill>
                        </a:rPr>
                        <a:t>one is </a:t>
                      </a:r>
                      <a:r>
                        <a:rPr kumimoji="0" lang="es-ES" sz="1300" b="0" i="0" u="none" strike="noStrike" kern="1200" baseline="0" dirty="0">
                          <a:solidFill>
                            <a:schemeClr val="tx1"/>
                          </a:solidFill>
                          <a:latin typeface="+mn-lt"/>
                          <a:ea typeface="+mn-ea"/>
                          <a:cs typeface="+mn-cs"/>
                        </a:rPr>
                        <a:t>(</a:t>
                      </a:r>
                      <a:r>
                        <a:rPr kumimoji="0" lang="es-ES" sz="1300" b="0" i="0" u="none" strike="noStrike" kern="1200" baseline="0" dirty="0" err="1">
                          <a:solidFill>
                            <a:schemeClr val="tx1"/>
                          </a:solidFill>
                          <a:latin typeface="+mn-lt"/>
                          <a:ea typeface="+mn-ea"/>
                          <a:cs typeface="+mn-cs"/>
                        </a:rPr>
                        <a:t>Recording</a:t>
                      </a:r>
                      <a:r>
                        <a:rPr kumimoji="0" lang="es-ES" sz="1300" b="0" i="0" u="none" strike="noStrike" kern="1200" baseline="0" dirty="0">
                          <a:solidFill>
                            <a:schemeClr val="tx1"/>
                          </a:solidFill>
                          <a:latin typeface="+mn-lt"/>
                          <a:ea typeface="+mn-ea"/>
                          <a:cs typeface="+mn-cs"/>
                        </a:rPr>
                        <a:t> +ve </a:t>
                      </a:r>
                      <a:r>
                        <a:rPr kumimoji="0" lang="es-ES" sz="1300" b="0" i="0" u="none" strike="noStrike" kern="1200" baseline="0" dirty="0" err="1">
                          <a:solidFill>
                            <a:schemeClr val="tx1"/>
                          </a:solidFill>
                          <a:latin typeface="+mn-lt"/>
                          <a:ea typeface="+mn-ea"/>
                          <a:cs typeface="+mn-cs"/>
                        </a:rPr>
                        <a:t>Ede</a:t>
                      </a:r>
                      <a:r>
                        <a:rPr kumimoji="0" lang="es-ES" sz="1300" b="0" i="0" u="none" strike="noStrike" kern="1200" baseline="0" dirty="0">
                          <a:solidFill>
                            <a:schemeClr val="tx1"/>
                          </a:solidFill>
                          <a:latin typeface="+mn-lt"/>
                          <a:ea typeface="+mn-ea"/>
                          <a:cs typeface="+mn-cs"/>
                        </a:rPr>
                        <a:t>) ,  </a:t>
                      </a:r>
                      <a:r>
                        <a:rPr kumimoji="0" lang="en-US" sz="1300" b="0" i="0" u="none" strike="noStrike" kern="1200" baseline="0" dirty="0">
                          <a:solidFill>
                            <a:schemeClr val="tx1"/>
                          </a:solidFill>
                          <a:latin typeface="+mn-lt"/>
                          <a:ea typeface="+mn-ea"/>
                          <a:cs typeface="+mn-cs"/>
                        </a:rPr>
                        <a:t>O</a:t>
                      </a:r>
                      <a:r>
                        <a:rPr kumimoji="0" lang="es-ES" sz="1300" b="0" i="0" u="none" strike="noStrike" kern="1200" baseline="0" dirty="0" err="1">
                          <a:solidFill>
                            <a:schemeClr val="tx1"/>
                          </a:solidFill>
                          <a:latin typeface="+mn-lt"/>
                          <a:ea typeface="+mn-ea"/>
                          <a:cs typeface="+mn-cs"/>
                        </a:rPr>
                        <a:t>ther</a:t>
                      </a:r>
                      <a:r>
                        <a:rPr kumimoji="0" lang="es-ES" sz="1300" b="0" i="0" u="none" strike="noStrike" kern="1200" baseline="0" dirty="0">
                          <a:solidFill>
                            <a:schemeClr val="tx1"/>
                          </a:solidFill>
                          <a:latin typeface="+mn-lt"/>
                          <a:ea typeface="+mn-ea"/>
                          <a:cs typeface="+mn-cs"/>
                        </a:rPr>
                        <a:t> </a:t>
                      </a:r>
                      <a:r>
                        <a:rPr kumimoji="0" lang="es-ES" sz="1300" b="0" i="0" u="none" strike="noStrike" kern="1200" baseline="0" dirty="0" err="1">
                          <a:solidFill>
                            <a:schemeClr val="tx1"/>
                          </a:solidFill>
                          <a:latin typeface="+mn-lt"/>
                          <a:ea typeface="+mn-ea"/>
                          <a:cs typeface="+mn-cs"/>
                        </a:rPr>
                        <a:t>is</a:t>
                      </a:r>
                      <a:r>
                        <a:rPr kumimoji="0" lang="es-ES" sz="1300" b="0" i="0" u="none" strike="noStrike" kern="1200" baseline="0" dirty="0">
                          <a:solidFill>
                            <a:schemeClr val="tx1"/>
                          </a:solidFill>
                          <a:latin typeface="+mn-lt"/>
                          <a:ea typeface="+mn-ea"/>
                          <a:cs typeface="+mn-cs"/>
                        </a:rPr>
                        <a:t>   (-ve </a:t>
                      </a:r>
                      <a:r>
                        <a:rPr kumimoji="0" lang="es-ES" sz="1300" b="0" i="0" u="none" strike="noStrike" kern="1200" baseline="0" dirty="0" err="1">
                          <a:solidFill>
                            <a:schemeClr val="tx1"/>
                          </a:solidFill>
                          <a:latin typeface="+mn-lt"/>
                          <a:ea typeface="+mn-ea"/>
                          <a:cs typeface="+mn-cs"/>
                        </a:rPr>
                        <a:t>reference</a:t>
                      </a:r>
                      <a:r>
                        <a:rPr kumimoji="0" lang="es-ES" sz="1300" b="0" i="0" u="none" strike="noStrike" kern="1200" baseline="0" dirty="0">
                          <a:solidFill>
                            <a:schemeClr val="tx1"/>
                          </a:solidFill>
                          <a:latin typeface="+mn-lt"/>
                          <a:ea typeface="+mn-ea"/>
                          <a:cs typeface="+mn-cs"/>
                        </a:rPr>
                        <a:t> </a:t>
                      </a:r>
                      <a:r>
                        <a:rPr kumimoji="0" lang="es-ES" sz="1300" b="0" i="0" u="none" strike="noStrike" kern="1200" baseline="0" dirty="0" err="1">
                          <a:solidFill>
                            <a:schemeClr val="tx1"/>
                          </a:solidFill>
                          <a:latin typeface="+mn-lt"/>
                          <a:ea typeface="+mn-ea"/>
                          <a:cs typeface="+mn-cs"/>
                        </a:rPr>
                        <a:t>Ede</a:t>
                      </a:r>
                      <a:r>
                        <a:rPr kumimoji="0" lang="es-ES" sz="1300" b="0" i="0" u="none" strike="noStrike" kern="1200" baseline="0" dirty="0">
                          <a:solidFill>
                            <a:schemeClr val="tx1"/>
                          </a:solidFill>
                          <a:latin typeface="+mn-lt"/>
                          <a:ea typeface="+mn-ea"/>
                          <a:cs typeface="+mn-cs"/>
                        </a:rPr>
                        <a:t>)</a:t>
                      </a:r>
                      <a:endParaRPr lang="en-US" sz="1300" b="0" i="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hMerge="1">
                  <a:txBody>
                    <a:bodyPr/>
                    <a:lstStyle/>
                    <a:p>
                      <a:pPr marL="285750" indent="-285750">
                        <a:buFont typeface="Arial" charset="0"/>
                        <a:buChar char="•"/>
                      </a:pPr>
                      <a:endParaRPr lang="ar-SA" sz="1200" dirty="0">
                        <a:solidFill>
                          <a:srgbClr val="0070C0"/>
                        </a:solidFill>
                        <a:latin typeface="+mn-lt"/>
                      </a:endParaRPr>
                    </a:p>
                  </a:txBody>
                  <a:tcPr/>
                </a:tc>
                <a:tc gridSpan="2">
                  <a:txBody>
                    <a:bodyPr/>
                    <a:lstStyle/>
                    <a:p>
                      <a:pPr marL="285750" marR="0" lvl="0" indent="-285750" algn="l" defTabSz="914400" rtl="0" eaLnBrk="1" fontAlgn="auto" latinLnBrk="0" hangingPunct="1">
                        <a:lnSpc>
                          <a:spcPct val="100000"/>
                        </a:lnSpc>
                        <a:spcBef>
                          <a:spcPts val="0"/>
                        </a:spcBef>
                        <a:spcAft>
                          <a:spcPts val="0"/>
                        </a:spcAft>
                        <a:buClrTx/>
                        <a:buSzTx/>
                        <a:buFont typeface="Arial" charset="0"/>
                        <a:buNone/>
                        <a:tabLst/>
                        <a:defRPr/>
                      </a:pPr>
                      <a:r>
                        <a:rPr lang="en-US" sz="1400" b="1" baseline="0" dirty="0">
                          <a:solidFill>
                            <a:schemeClr val="accent2">
                              <a:lumMod val="75000"/>
                            </a:schemeClr>
                          </a:solidFill>
                        </a:rPr>
                        <a:t>Record : </a:t>
                      </a:r>
                      <a:r>
                        <a:rPr lang="en-US" sz="1400" baseline="0" dirty="0"/>
                        <a:t>of 1 active electrode and other inactive electrodes </a:t>
                      </a:r>
                      <a:r>
                        <a:rPr lang="en-US" sz="1050" baseline="0" dirty="0">
                          <a:solidFill>
                            <a:schemeClr val="tx1">
                              <a:lumMod val="50000"/>
                              <a:lumOff val="50000"/>
                            </a:schemeClr>
                          </a:solidFill>
                        </a:rPr>
                        <a:t>(provides resistance to the inactive electrodes making their potential zero)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marL="285750" marR="0" lvl="0" indent="-285750" algn="l" defTabSz="914400" rtl="0" eaLnBrk="1" fontAlgn="auto" latinLnBrk="0" hangingPunct="1">
                        <a:lnSpc>
                          <a:spcPct val="100000"/>
                        </a:lnSpc>
                        <a:spcBef>
                          <a:spcPts val="0"/>
                        </a:spcBef>
                        <a:spcAft>
                          <a:spcPts val="0"/>
                        </a:spcAft>
                        <a:buClrTx/>
                        <a:buSzTx/>
                        <a:buFont typeface="Arial" charset="0"/>
                        <a:buNone/>
                        <a:tabLst/>
                        <a:defRPr/>
                      </a:pPr>
                      <a:endParaRPr lang="en-US" sz="14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776104">
                <a:tc gridSpan="2" vMerge="1">
                  <a:txBody>
                    <a:bodyPr/>
                    <a:lstStyle/>
                    <a:p>
                      <a:endParaRPr lang="en-US"/>
                    </a:p>
                  </a:txBody>
                  <a:tcPr/>
                </a:tc>
                <a:tc hMerge="1" vMerge="1">
                  <a:txBody>
                    <a:bodyPr/>
                    <a:lstStyle/>
                    <a:p>
                      <a:endParaRPr lang="en-US"/>
                    </a:p>
                  </a:txBody>
                  <a:tcPr/>
                </a:tc>
                <a:tc rowSpan="3">
                  <a:txBody>
                    <a:bodyPr/>
                    <a:lstStyle/>
                    <a:p>
                      <a:pPr marL="0" indent="0" algn="l">
                        <a:buNone/>
                      </a:pPr>
                      <a:r>
                        <a:rPr lang="en-US" sz="1400" b="1" dirty="0">
                          <a:solidFill>
                            <a:schemeClr val="accent2">
                              <a:lumMod val="75000"/>
                            </a:schemeClr>
                          </a:solidFill>
                        </a:rPr>
                        <a:t>Recordings : </a:t>
                      </a:r>
                      <a:r>
                        <a:rPr lang="en-US" sz="1400" dirty="0"/>
                        <a:t>between</a:t>
                      </a:r>
                      <a:r>
                        <a:rPr lang="en-US" sz="1400" baseline="0" dirty="0"/>
                        <a:t> </a:t>
                      </a:r>
                      <a:r>
                        <a:rPr lang="ar-SA" sz="1400" u="none" dirty="0"/>
                        <a:t>1</a:t>
                      </a:r>
                      <a:r>
                        <a:rPr lang="en-US" sz="1400" u="none" dirty="0"/>
                        <a:t>limb and the other 2 limbs</a:t>
                      </a:r>
                      <a:r>
                        <a:rPr lang="en-US" sz="1400" u="none" baseline="0" dirty="0"/>
                        <a:t>:</a:t>
                      </a:r>
                    </a:p>
                    <a:p>
                      <a:pPr marL="285750" marR="0" indent="-285750" algn="l" defTabSz="914400" rtl="0" eaLnBrk="1" fontAlgn="auto" latinLnBrk="0" hangingPunct="1">
                        <a:lnSpc>
                          <a:spcPct val="100000"/>
                        </a:lnSpc>
                        <a:spcBef>
                          <a:spcPts val="0"/>
                        </a:spcBef>
                        <a:spcAft>
                          <a:spcPts val="0"/>
                        </a:spcAft>
                        <a:buClrTx/>
                        <a:buSzTx/>
                        <a:buFont typeface="Arial" charset="0"/>
                        <a:buChar char="•"/>
                        <a:tabLst/>
                        <a:defRPr/>
                      </a:pPr>
                      <a:r>
                        <a:rPr lang="en-US" sz="1400" b="1" dirty="0" err="1">
                          <a:solidFill>
                            <a:srgbClr val="FF0000"/>
                          </a:solidFill>
                        </a:rPr>
                        <a:t>aVR</a:t>
                      </a:r>
                      <a:r>
                        <a:rPr lang="en-US" sz="1400" dirty="0">
                          <a:solidFill>
                            <a:srgbClr val="FF0000"/>
                          </a:solidFill>
                        </a:rPr>
                        <a:t> </a:t>
                      </a:r>
                      <a:r>
                        <a:rPr lang="en-US" sz="1400" dirty="0"/>
                        <a:t>(augmented</a:t>
                      </a:r>
                      <a:r>
                        <a:rPr lang="en-US" sz="1400" baseline="0" dirty="0"/>
                        <a:t> </a:t>
                      </a:r>
                      <a:r>
                        <a:rPr lang="en-US" sz="1400" dirty="0"/>
                        <a:t>Voltage</a:t>
                      </a:r>
                      <a:r>
                        <a:rPr lang="en-US" sz="1400" baseline="0" dirty="0"/>
                        <a:t> </a:t>
                      </a:r>
                      <a:r>
                        <a:rPr lang="en-US" sz="1400" u="sng" dirty="0"/>
                        <a:t>Right arm</a:t>
                      </a:r>
                      <a:r>
                        <a:rPr lang="en-US" sz="1400" dirty="0"/>
                        <a:t>) = active Ede </a:t>
                      </a:r>
                      <a:r>
                        <a:rPr lang="en-US" sz="1400" dirty="0">
                          <a:solidFill>
                            <a:schemeClr val="bg1">
                              <a:lumMod val="65000"/>
                            </a:schemeClr>
                          </a:solidFill>
                        </a:rPr>
                        <a:t>(+</a:t>
                      </a:r>
                      <a:r>
                        <a:rPr lang="en-US" sz="1400" dirty="0" err="1">
                          <a:solidFill>
                            <a:schemeClr val="bg1">
                              <a:lumMod val="65000"/>
                            </a:schemeClr>
                          </a:solidFill>
                        </a:rPr>
                        <a:t>ve</a:t>
                      </a:r>
                      <a:r>
                        <a:rPr lang="en-US" sz="1400" dirty="0">
                          <a:solidFill>
                            <a:schemeClr val="bg1">
                              <a:lumMod val="65000"/>
                            </a:schemeClr>
                          </a:solidFill>
                        </a:rPr>
                        <a:t>) </a:t>
                      </a:r>
                      <a:r>
                        <a:rPr lang="en-US" sz="1400" dirty="0"/>
                        <a:t>is placed on right arm while the other</a:t>
                      </a:r>
                      <a:r>
                        <a:rPr lang="en-US" sz="1400" baseline="0" dirty="0"/>
                        <a:t> </a:t>
                      </a:r>
                      <a:r>
                        <a:rPr lang="en-US" sz="1400" baseline="0" dirty="0" err="1"/>
                        <a:t>Edes</a:t>
                      </a:r>
                      <a:r>
                        <a:rPr lang="en-US" sz="1400" baseline="0" dirty="0"/>
                        <a:t> are made inactive.</a:t>
                      </a:r>
                      <a:r>
                        <a:rPr lang="en-US" sz="1400" dirty="0"/>
                        <a:t> </a:t>
                      </a:r>
                    </a:p>
                    <a:p>
                      <a:pPr marL="285750" marR="0" indent="-285750" algn="l" defTabSz="914400" rtl="0" eaLnBrk="1" fontAlgn="auto" latinLnBrk="0" hangingPunct="1">
                        <a:lnSpc>
                          <a:spcPct val="100000"/>
                        </a:lnSpc>
                        <a:spcBef>
                          <a:spcPts val="0"/>
                        </a:spcBef>
                        <a:spcAft>
                          <a:spcPts val="0"/>
                        </a:spcAft>
                        <a:buClrTx/>
                        <a:buSzTx/>
                        <a:buFont typeface="Arial" charset="0"/>
                        <a:buChar char="•"/>
                        <a:tabLst/>
                        <a:defRPr/>
                      </a:pPr>
                      <a:r>
                        <a:rPr lang="en-US" sz="1400" b="1" dirty="0" err="1">
                          <a:solidFill>
                            <a:srgbClr val="FF0000"/>
                          </a:solidFill>
                        </a:rPr>
                        <a:t>aVL</a:t>
                      </a:r>
                      <a:r>
                        <a:rPr lang="en-US" sz="1400" dirty="0"/>
                        <a:t>: active Ede </a:t>
                      </a:r>
                      <a:r>
                        <a:rPr lang="en-US" sz="1400" dirty="0">
                          <a:solidFill>
                            <a:schemeClr val="bg1">
                              <a:lumMod val="65000"/>
                            </a:schemeClr>
                          </a:solidFill>
                        </a:rPr>
                        <a:t>(+</a:t>
                      </a:r>
                      <a:r>
                        <a:rPr lang="en-US" sz="1400" dirty="0" err="1">
                          <a:solidFill>
                            <a:schemeClr val="bg1">
                              <a:lumMod val="65000"/>
                            </a:schemeClr>
                          </a:solidFill>
                        </a:rPr>
                        <a:t>ve</a:t>
                      </a:r>
                      <a:r>
                        <a:rPr lang="en-US" sz="1400" dirty="0">
                          <a:solidFill>
                            <a:schemeClr val="bg1">
                              <a:lumMod val="65000"/>
                            </a:schemeClr>
                          </a:solidFill>
                        </a:rPr>
                        <a:t>)</a:t>
                      </a:r>
                      <a:r>
                        <a:rPr lang="en-US" sz="1400" baseline="0" dirty="0">
                          <a:solidFill>
                            <a:schemeClr val="bg1">
                              <a:lumMod val="65000"/>
                            </a:schemeClr>
                          </a:solidFill>
                        </a:rPr>
                        <a:t> </a:t>
                      </a:r>
                      <a:r>
                        <a:rPr lang="en-US" sz="1400" dirty="0"/>
                        <a:t>is placed on left arm while the other</a:t>
                      </a:r>
                      <a:r>
                        <a:rPr lang="en-US" sz="1400" baseline="0" dirty="0"/>
                        <a:t> </a:t>
                      </a:r>
                      <a:r>
                        <a:rPr lang="en-US" sz="1400" baseline="0" dirty="0" err="1"/>
                        <a:t>Edes</a:t>
                      </a:r>
                      <a:r>
                        <a:rPr lang="en-US" sz="1400" baseline="0" dirty="0"/>
                        <a:t> are made inactive</a:t>
                      </a:r>
                      <a:endParaRPr lang="en-US" sz="1400" dirty="0"/>
                    </a:p>
                    <a:p>
                      <a:pPr marL="285750" marR="0" lvl="0" indent="-285750" algn="l" defTabSz="914400" rtl="0" eaLnBrk="1" fontAlgn="auto" latinLnBrk="0" hangingPunct="1">
                        <a:lnSpc>
                          <a:spcPct val="100000"/>
                        </a:lnSpc>
                        <a:spcBef>
                          <a:spcPts val="0"/>
                        </a:spcBef>
                        <a:spcAft>
                          <a:spcPts val="0"/>
                        </a:spcAft>
                        <a:buClrTx/>
                        <a:buSzTx/>
                        <a:buFont typeface="Arial" charset="0"/>
                        <a:buChar char="•"/>
                        <a:tabLst/>
                        <a:defRPr/>
                      </a:pPr>
                      <a:r>
                        <a:rPr lang="en-US" sz="1400" b="1" dirty="0" err="1">
                          <a:solidFill>
                            <a:srgbClr val="FF0000"/>
                          </a:solidFill>
                        </a:rPr>
                        <a:t>aVF</a:t>
                      </a:r>
                      <a:r>
                        <a:rPr lang="en-US" sz="1400" dirty="0"/>
                        <a:t>:  active Ede </a:t>
                      </a:r>
                      <a:r>
                        <a:rPr lang="en-US" sz="1400" dirty="0">
                          <a:solidFill>
                            <a:schemeClr val="bg1">
                              <a:lumMod val="65000"/>
                            </a:schemeClr>
                          </a:solidFill>
                        </a:rPr>
                        <a:t>(+</a:t>
                      </a:r>
                      <a:r>
                        <a:rPr lang="en-US" sz="1400" dirty="0" err="1">
                          <a:solidFill>
                            <a:schemeClr val="bg1">
                              <a:lumMod val="65000"/>
                            </a:schemeClr>
                          </a:solidFill>
                        </a:rPr>
                        <a:t>ve</a:t>
                      </a:r>
                      <a:r>
                        <a:rPr lang="en-US" sz="1400" dirty="0">
                          <a:solidFill>
                            <a:schemeClr val="bg1">
                              <a:lumMod val="65000"/>
                            </a:schemeClr>
                          </a:solidFill>
                        </a:rPr>
                        <a:t>)</a:t>
                      </a:r>
                      <a:r>
                        <a:rPr lang="en-US" sz="1400" baseline="0" dirty="0"/>
                        <a:t> </a:t>
                      </a:r>
                      <a:r>
                        <a:rPr lang="en-US" sz="1400" dirty="0"/>
                        <a:t>is placed on left leg while the other</a:t>
                      </a:r>
                      <a:r>
                        <a:rPr lang="en-US" sz="1400" baseline="0" dirty="0"/>
                        <a:t> </a:t>
                      </a:r>
                      <a:r>
                        <a:rPr lang="en-US" sz="1400" baseline="0" dirty="0" err="1"/>
                        <a:t>Edes</a:t>
                      </a:r>
                      <a:r>
                        <a:rPr lang="en-US" sz="1400" baseline="0" dirty="0"/>
                        <a:t> are made inactive</a:t>
                      </a:r>
                    </a:p>
                    <a:p>
                      <a:pPr marL="285750" marR="0" lvl="0" indent="-285750" algn="l" defTabSz="914400" rtl="0" eaLnBrk="1" fontAlgn="auto" latinLnBrk="0" hangingPunct="1">
                        <a:lnSpc>
                          <a:spcPct val="100000"/>
                        </a:lnSpc>
                        <a:spcBef>
                          <a:spcPts val="0"/>
                        </a:spcBef>
                        <a:spcAft>
                          <a:spcPts val="0"/>
                        </a:spcAft>
                        <a:buClrTx/>
                        <a:buSzTx/>
                        <a:buFont typeface="Arial" charset="0"/>
                        <a:buChar char="•"/>
                        <a:tabLst/>
                        <a:defRPr/>
                      </a:pP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pPr marL="285750" marR="0" indent="-285750" algn="l" defTabSz="914400" rtl="0" eaLnBrk="1" fontAlgn="auto" latinLnBrk="0" hangingPunct="1">
                        <a:lnSpc>
                          <a:spcPct val="100000"/>
                        </a:lnSpc>
                        <a:spcBef>
                          <a:spcPts val="0"/>
                        </a:spcBef>
                        <a:spcAft>
                          <a:spcPts val="0"/>
                        </a:spcAft>
                        <a:buClrTx/>
                        <a:buSzTx/>
                        <a:buFont typeface="Arial" charset="0"/>
                        <a:buChar char="•"/>
                        <a:tabLst/>
                        <a:defRPr/>
                      </a:pPr>
                      <a:r>
                        <a:rPr lang="en-US" sz="1200" b="1" dirty="0">
                          <a:solidFill>
                            <a:schemeClr val="tx1"/>
                          </a:solidFill>
                        </a:rPr>
                        <a:t>6 standard chest leads </a:t>
                      </a:r>
                      <a:r>
                        <a:rPr lang="en-US" sz="1200" dirty="0"/>
                        <a:t>depict electrical events in </a:t>
                      </a:r>
                      <a:r>
                        <a:rPr lang="en-US" sz="1200" u="none" dirty="0">
                          <a:solidFill>
                            <a:srgbClr val="FF0000"/>
                          </a:solidFill>
                        </a:rPr>
                        <a:t>the horizontal plane. </a:t>
                      </a:r>
                    </a:p>
                    <a:p>
                      <a:pPr marL="285750" marR="0" indent="-285750" algn="l" defTabSz="914400" rtl="0" eaLnBrk="1" fontAlgn="auto" latinLnBrk="0" hangingPunct="1">
                        <a:lnSpc>
                          <a:spcPct val="100000"/>
                        </a:lnSpc>
                        <a:spcBef>
                          <a:spcPts val="0"/>
                        </a:spcBef>
                        <a:spcAft>
                          <a:spcPts val="0"/>
                        </a:spcAft>
                        <a:buClrTx/>
                        <a:buSzTx/>
                        <a:buFont typeface="Arial" charset="0"/>
                        <a:buChar char="•"/>
                        <a:tabLst/>
                        <a:defRPr/>
                      </a:pPr>
                      <a:endParaRPr lang="en-US" sz="1200" u="none" dirty="0">
                        <a:solidFill>
                          <a:srgbClr val="FF0000"/>
                        </a:solidFill>
                      </a:endParaRPr>
                    </a:p>
                    <a:p>
                      <a:pPr marL="285750" indent="-285750">
                        <a:buFont typeface="Arial" charset="0"/>
                        <a:buChar char="•"/>
                      </a:pPr>
                      <a:r>
                        <a:rPr lang="en-US" sz="1200" dirty="0"/>
                        <a:t>One </a:t>
                      </a:r>
                      <a:r>
                        <a:rPr lang="en-US" sz="1200" dirty="0">
                          <a:solidFill>
                            <a:srgbClr val="FF0000"/>
                          </a:solidFill>
                        </a:rPr>
                        <a:t>+</a:t>
                      </a:r>
                      <a:r>
                        <a:rPr lang="en-US" sz="1200" dirty="0" err="1">
                          <a:solidFill>
                            <a:srgbClr val="FF0000"/>
                          </a:solidFill>
                        </a:rPr>
                        <a:t>ve</a:t>
                      </a:r>
                      <a:r>
                        <a:rPr lang="en-US" sz="1200" dirty="0">
                          <a:solidFill>
                            <a:srgbClr val="FF0000"/>
                          </a:solidFill>
                        </a:rPr>
                        <a:t> Ede </a:t>
                      </a:r>
                      <a:r>
                        <a:rPr lang="en-US" sz="1200" dirty="0"/>
                        <a:t>is placed on 6 different positions </a:t>
                      </a:r>
                      <a:r>
                        <a:rPr lang="en-US" sz="1200" u="sng" dirty="0"/>
                        <a:t>Around the chest</a:t>
                      </a:r>
                      <a:r>
                        <a:rPr lang="en-US" sz="1200" dirty="0"/>
                        <a:t>.</a:t>
                      </a:r>
                    </a:p>
                    <a:p>
                      <a:pPr marL="285750" indent="-285750">
                        <a:buFont typeface="Arial" charset="0"/>
                        <a:buChar char="•"/>
                      </a:pPr>
                      <a:endParaRPr lang="en-US" sz="1200" dirty="0"/>
                    </a:p>
                    <a:p>
                      <a:pPr marL="285750" indent="-285750">
                        <a:buFont typeface="Arial" charset="0"/>
                        <a:buChar char="•"/>
                      </a:pPr>
                      <a:r>
                        <a:rPr lang="en-US" sz="1200" dirty="0"/>
                        <a:t>The reference </a:t>
                      </a:r>
                      <a:r>
                        <a:rPr lang="en-US" sz="1200" dirty="0">
                          <a:solidFill>
                            <a:srgbClr val="FF0000"/>
                          </a:solidFill>
                        </a:rPr>
                        <a:t>–</a:t>
                      </a:r>
                      <a:r>
                        <a:rPr lang="en-US" sz="1200" dirty="0" err="1">
                          <a:solidFill>
                            <a:srgbClr val="FF0000"/>
                          </a:solidFill>
                        </a:rPr>
                        <a:t>ve</a:t>
                      </a:r>
                      <a:r>
                        <a:rPr lang="en-US" sz="1200" dirty="0">
                          <a:solidFill>
                            <a:srgbClr val="FF0000"/>
                          </a:solidFill>
                        </a:rPr>
                        <a:t> Ede</a:t>
                      </a:r>
                      <a:r>
                        <a:rPr lang="en-US" sz="1200" dirty="0"/>
                        <a:t> is combined with </a:t>
                      </a:r>
                      <a:r>
                        <a:rPr lang="en-US" sz="1200" u="sng" dirty="0"/>
                        <a:t>limb lead              </a:t>
                      </a:r>
                      <a:r>
                        <a:rPr lang="en-US" sz="1100" dirty="0">
                          <a:solidFill>
                            <a:schemeClr val="tx1">
                              <a:lumMod val="50000"/>
                              <a:lumOff val="50000"/>
                            </a:schemeClr>
                          </a:solidFill>
                        </a:rPr>
                        <a:t>( 3unipolar limb + 3bipolar).</a:t>
                      </a:r>
                    </a:p>
                    <a:p>
                      <a:pPr marL="285750" indent="-285750">
                        <a:buFont typeface="Arial" charset="0"/>
                        <a:buChar char="•"/>
                      </a:pP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994211">
                <a:tc>
                  <a:txBody>
                    <a:bodyPr/>
                    <a:lstStyle/>
                    <a:p>
                      <a:pPr marL="285750" marR="0" indent="-285750" algn="l" defTabSz="914400" rtl="0" eaLnBrk="1" fontAlgn="auto" latinLnBrk="0" hangingPunct="1">
                        <a:lnSpc>
                          <a:spcPct val="100000"/>
                        </a:lnSpc>
                        <a:spcBef>
                          <a:spcPts val="0"/>
                        </a:spcBef>
                        <a:spcAft>
                          <a:spcPts val="0"/>
                        </a:spcAft>
                        <a:buClrTx/>
                        <a:buSzTx/>
                        <a:buFont typeface="Arial" charset="0"/>
                        <a:buChar char="•"/>
                        <a:tabLst/>
                        <a:defRPr/>
                      </a:pPr>
                      <a:r>
                        <a:rPr lang="en-US" sz="1400" u="sng" dirty="0">
                          <a:solidFill>
                            <a:schemeClr val="accent2">
                              <a:lumMod val="75000"/>
                            </a:schemeClr>
                          </a:solidFill>
                        </a:rPr>
                        <a:t>Depolarization</a:t>
                      </a:r>
                      <a:r>
                        <a:rPr lang="en-US" sz="1400" dirty="0">
                          <a:solidFill>
                            <a:schemeClr val="accent2">
                              <a:lumMod val="75000"/>
                            </a:schemeClr>
                          </a:solidFill>
                        </a:rPr>
                        <a:t> </a:t>
                      </a:r>
                      <a:r>
                        <a:rPr lang="en-US" sz="1400" dirty="0"/>
                        <a:t>moving </a:t>
                      </a:r>
                      <a:r>
                        <a:rPr lang="en-US" sz="1400" dirty="0">
                          <a:solidFill>
                            <a:srgbClr val="FF0000"/>
                          </a:solidFill>
                        </a:rPr>
                        <a:t>towards a +</a:t>
                      </a:r>
                      <a:r>
                        <a:rPr lang="en-US" sz="1400" dirty="0" err="1">
                          <a:solidFill>
                            <a:srgbClr val="FF0000"/>
                          </a:solidFill>
                        </a:rPr>
                        <a:t>ve</a:t>
                      </a:r>
                      <a:r>
                        <a:rPr lang="en-US" sz="1400" dirty="0">
                          <a:solidFill>
                            <a:srgbClr val="FF0000"/>
                          </a:solidFill>
                        </a:rPr>
                        <a:t> Ede </a:t>
                      </a:r>
                      <a:r>
                        <a:rPr lang="en-US" sz="1400" dirty="0"/>
                        <a:t>produces </a:t>
                      </a:r>
                      <a:r>
                        <a:rPr lang="en-US" sz="1400" dirty="0">
                          <a:solidFill>
                            <a:schemeClr val="tx1"/>
                          </a:solidFill>
                        </a:rPr>
                        <a:t>a</a:t>
                      </a:r>
                      <a:r>
                        <a:rPr lang="en-US" sz="1400" dirty="0">
                          <a:solidFill>
                            <a:srgbClr val="00B0F0"/>
                          </a:solidFill>
                        </a:rPr>
                        <a:t> +</a:t>
                      </a:r>
                      <a:r>
                        <a:rPr lang="en-US" sz="1400" dirty="0" err="1">
                          <a:solidFill>
                            <a:srgbClr val="00B0F0"/>
                          </a:solidFill>
                        </a:rPr>
                        <a:t>ve</a:t>
                      </a:r>
                      <a:r>
                        <a:rPr lang="en-US" sz="1400" dirty="0">
                          <a:solidFill>
                            <a:srgbClr val="00B0F0"/>
                          </a:solidFill>
                        </a:rPr>
                        <a:t> deflection. (   )</a:t>
                      </a:r>
                      <a:endParaRPr lang="en-US" sz="1400" dirty="0">
                        <a:solidFill>
                          <a:srgbClr val="00B0F0"/>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marR="0" indent="-285750" algn="l" defTabSz="914400" rtl="0" eaLnBrk="1" fontAlgn="auto" latinLnBrk="0" hangingPunct="1">
                        <a:lnSpc>
                          <a:spcPct val="100000"/>
                        </a:lnSpc>
                        <a:spcBef>
                          <a:spcPts val="0"/>
                        </a:spcBef>
                        <a:spcAft>
                          <a:spcPts val="0"/>
                        </a:spcAft>
                        <a:buClrTx/>
                        <a:buSzTx/>
                        <a:buFont typeface="Arial" charset="0"/>
                        <a:buChar char="•"/>
                        <a:tabLst/>
                        <a:defRPr/>
                      </a:pPr>
                      <a:r>
                        <a:rPr lang="en-US" sz="1400" u="sng" dirty="0">
                          <a:solidFill>
                            <a:schemeClr val="accent2">
                              <a:lumMod val="75000"/>
                            </a:schemeClr>
                          </a:solidFill>
                        </a:rPr>
                        <a:t>Depolarization</a:t>
                      </a:r>
                      <a:r>
                        <a:rPr lang="en-US" sz="1400" dirty="0"/>
                        <a:t> moving in </a:t>
                      </a:r>
                      <a:r>
                        <a:rPr lang="en-US" sz="1400" dirty="0">
                          <a:solidFill>
                            <a:srgbClr val="FF0000"/>
                          </a:solidFill>
                        </a:rPr>
                        <a:t>the opposite direction </a:t>
                      </a:r>
                      <a:r>
                        <a:rPr lang="en-US" sz="1400" dirty="0"/>
                        <a:t>produces </a:t>
                      </a:r>
                      <a:r>
                        <a:rPr lang="en-US" sz="1400" dirty="0">
                          <a:solidFill>
                            <a:schemeClr val="tx1"/>
                          </a:solidFill>
                        </a:rPr>
                        <a:t>a</a:t>
                      </a:r>
                      <a:r>
                        <a:rPr lang="en-US" sz="1400" dirty="0">
                          <a:solidFill>
                            <a:srgbClr val="00B0F0"/>
                          </a:solidFill>
                        </a:rPr>
                        <a:t>    -</a:t>
                      </a:r>
                      <a:r>
                        <a:rPr lang="en-US" sz="1400" dirty="0" err="1">
                          <a:solidFill>
                            <a:srgbClr val="00B0F0"/>
                          </a:solidFill>
                        </a:rPr>
                        <a:t>ve</a:t>
                      </a:r>
                      <a:r>
                        <a:rPr lang="en-US" sz="1400" dirty="0">
                          <a:solidFill>
                            <a:srgbClr val="00B0F0"/>
                          </a:solidFill>
                        </a:rPr>
                        <a:t> deflection. (    )</a:t>
                      </a:r>
                      <a:endParaRPr lang="ar-SA" sz="1400" dirty="0">
                        <a:solidFill>
                          <a:srgbClr val="00B0F0"/>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5"/>
                  </a:ext>
                </a:extLst>
              </a:tr>
              <a:tr h="1237568">
                <a:tc gridSpan="2">
                  <a:txBody>
                    <a:bodyPr/>
                    <a:lstStyle/>
                    <a:p>
                      <a:pPr algn="ctr"/>
                      <a:endParaRPr lang="en-US" dirty="0"/>
                    </a:p>
                    <a:p>
                      <a:pPr algn="ctr"/>
                      <a:endParaRPr lang="en-US" dirty="0"/>
                    </a:p>
                    <a:p>
                      <a:pPr algn="ctr"/>
                      <a:endParaRPr lang="en-US" dirty="0"/>
                    </a:p>
                    <a:p>
                      <a:pPr algn="ct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vMerge="1">
                  <a:txBody>
                    <a:bodyPr/>
                    <a:lstStyle/>
                    <a:p>
                      <a:pPr algn="ctr"/>
                      <a:endParaRPr lang="en-US" dirty="0"/>
                    </a:p>
                  </a:txBody>
                  <a:tcPr/>
                </a:tc>
                <a:tc vMerge="1">
                  <a:txBody>
                    <a:bodyPr/>
                    <a:lstStyle/>
                    <a:p>
                      <a:pPr algn="ctr"/>
                      <a:endParaRPr lang="en-US" dirty="0"/>
                    </a:p>
                  </a:txBody>
                  <a:tcPr/>
                </a:tc>
                <a:extLst>
                  <a:ext uri="{0D108BD9-81ED-4DB2-BD59-A6C34878D82A}">
                    <a16:rowId xmlns:a16="http://schemas.microsoft.com/office/drawing/2014/main" val="10006"/>
                  </a:ext>
                </a:extLst>
              </a:tr>
            </a:tbl>
          </a:graphicData>
        </a:graphic>
      </p:graphicFrame>
      <p:sp>
        <p:nvSpPr>
          <p:cNvPr id="3" name="TextBox 2"/>
          <p:cNvSpPr txBox="1"/>
          <p:nvPr/>
        </p:nvSpPr>
        <p:spPr>
          <a:xfrm>
            <a:off x="755576" y="6453336"/>
            <a:ext cx="1227711" cy="253916"/>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US" sz="1050" b="1" dirty="0">
                <a:solidFill>
                  <a:schemeClr val="bg1">
                    <a:lumMod val="65000"/>
                  </a:schemeClr>
                </a:solidFill>
              </a:rPr>
              <a:t>Ede = electrode </a:t>
            </a:r>
          </a:p>
        </p:txBody>
      </p:sp>
      <p:pic>
        <p:nvPicPr>
          <p:cNvPr id="24" name="Picture 23"/>
          <p:cNvPicPr>
            <a:picLocks noChangeAspect="1"/>
          </p:cNvPicPr>
          <p:nvPr/>
        </p:nvPicPr>
        <p:blipFill rotWithShape="1">
          <a:blip r:embed="rId3">
            <a:extLst>
              <a:ext uri="{28A0092B-C50C-407E-A947-70E740481C1C}">
                <a14:useLocalDpi xmlns:a14="http://schemas.microsoft.com/office/drawing/2010/main" val="0"/>
              </a:ext>
            </a:extLst>
          </a:blip>
          <a:srcRect l="57672" t="60628" r="16056" b="25743"/>
          <a:stretch/>
        </p:blipFill>
        <p:spPr>
          <a:xfrm>
            <a:off x="1353875" y="4725144"/>
            <a:ext cx="1731640" cy="841812"/>
          </a:xfrm>
          <a:prstGeom prst="rect">
            <a:avLst/>
          </a:prstGeom>
          <a:scene3d>
            <a:camera prst="orthographicFront"/>
            <a:lightRig rig="threePt" dir="t"/>
          </a:scene3d>
          <a:sp3d>
            <a:bevelT/>
            <a:bevelB/>
          </a:sp3d>
        </p:spPr>
      </p:pic>
      <p:sp>
        <p:nvSpPr>
          <p:cNvPr id="21" name="Oval 20"/>
          <p:cNvSpPr/>
          <p:nvPr/>
        </p:nvSpPr>
        <p:spPr>
          <a:xfrm>
            <a:off x="1962369" y="4888011"/>
            <a:ext cx="144016" cy="72008"/>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6" name="Oval 25"/>
          <p:cNvSpPr/>
          <p:nvPr/>
        </p:nvSpPr>
        <p:spPr>
          <a:xfrm>
            <a:off x="2722027" y="5445224"/>
            <a:ext cx="144016" cy="72008"/>
          </a:xfrm>
          <a:prstGeom prst="ellipse">
            <a:avLst/>
          </a:prstGeom>
          <a:solidFill>
            <a:srgbClr val="00B050"/>
          </a:solidFill>
          <a:ln>
            <a:solidFill>
              <a:srgbClr val="00B05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8" name="Oval 27"/>
          <p:cNvSpPr/>
          <p:nvPr/>
        </p:nvSpPr>
        <p:spPr>
          <a:xfrm>
            <a:off x="1763688" y="4345765"/>
            <a:ext cx="144016" cy="72008"/>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9" name="Oval 28"/>
          <p:cNvSpPr/>
          <p:nvPr/>
        </p:nvSpPr>
        <p:spPr>
          <a:xfrm>
            <a:off x="3707904" y="4345765"/>
            <a:ext cx="144016" cy="72008"/>
          </a:xfrm>
          <a:prstGeom prst="ellipse">
            <a:avLst/>
          </a:prstGeom>
          <a:solidFill>
            <a:srgbClr val="00B050"/>
          </a:solidFill>
          <a:ln>
            <a:solidFill>
              <a:srgbClr val="00B05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30" name="TextBox 29"/>
          <p:cNvSpPr txBox="1"/>
          <p:nvPr/>
        </p:nvSpPr>
        <p:spPr>
          <a:xfrm>
            <a:off x="827584" y="5699036"/>
            <a:ext cx="2952328" cy="415498"/>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US" sz="1050" b="1" dirty="0">
                <a:solidFill>
                  <a:schemeClr val="bg1">
                    <a:lumMod val="65000"/>
                  </a:schemeClr>
                </a:solidFill>
              </a:rPr>
              <a:t> Bipolar Leads will be explained in details, see image </a:t>
            </a:r>
            <a:r>
              <a:rPr lang="ar-SA" sz="1050" b="1" dirty="0">
                <a:solidFill>
                  <a:schemeClr val="bg1">
                    <a:lumMod val="65000"/>
                  </a:schemeClr>
                </a:solidFill>
              </a:rPr>
              <a:t>1</a:t>
            </a:r>
            <a:r>
              <a:rPr lang="en-US" sz="1050" b="1" dirty="0">
                <a:solidFill>
                  <a:schemeClr val="bg1">
                    <a:lumMod val="65000"/>
                  </a:schemeClr>
                </a:solidFill>
              </a:rPr>
              <a:t> on the next slide.</a:t>
            </a:r>
          </a:p>
        </p:txBody>
      </p:sp>
      <p:sp>
        <p:nvSpPr>
          <p:cNvPr id="31" name="TextBox 30"/>
          <p:cNvSpPr txBox="1"/>
          <p:nvPr/>
        </p:nvSpPr>
        <p:spPr>
          <a:xfrm>
            <a:off x="5292080" y="6386387"/>
            <a:ext cx="3744416" cy="415498"/>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sz="1050" b="1" dirty="0">
                <a:solidFill>
                  <a:schemeClr val="tx1">
                    <a:lumMod val="50000"/>
                    <a:lumOff val="50000"/>
                  </a:schemeClr>
                </a:solidFill>
              </a:rPr>
              <a:t> </a:t>
            </a:r>
            <a:r>
              <a:rPr lang="en-US" sz="1050" b="1" dirty="0" err="1">
                <a:solidFill>
                  <a:schemeClr val="tx1">
                    <a:lumMod val="50000"/>
                    <a:lumOff val="50000"/>
                  </a:schemeClr>
                </a:solidFill>
              </a:rPr>
              <a:t>aVF</a:t>
            </a:r>
            <a:r>
              <a:rPr lang="en-US" sz="1050" b="1" dirty="0">
                <a:solidFill>
                  <a:schemeClr val="tx1">
                    <a:lumMod val="50000"/>
                    <a:lumOff val="50000"/>
                  </a:schemeClr>
                </a:solidFill>
              </a:rPr>
              <a:t>, </a:t>
            </a:r>
            <a:r>
              <a:rPr lang="en-US" sz="1050" b="1" dirty="0" err="1">
                <a:solidFill>
                  <a:schemeClr val="tx1">
                    <a:lumMod val="50000"/>
                    <a:lumOff val="50000"/>
                  </a:schemeClr>
                </a:solidFill>
              </a:rPr>
              <a:t>aVR</a:t>
            </a:r>
            <a:r>
              <a:rPr lang="en-US" sz="1050" b="1" dirty="0">
                <a:solidFill>
                  <a:schemeClr val="tx1">
                    <a:lumMod val="50000"/>
                    <a:lumOff val="50000"/>
                  </a:schemeClr>
                </a:solidFill>
              </a:rPr>
              <a:t> &amp; </a:t>
            </a:r>
            <a:r>
              <a:rPr lang="en-US" sz="1050" b="1" dirty="0" err="1">
                <a:solidFill>
                  <a:schemeClr val="tx1">
                    <a:lumMod val="50000"/>
                    <a:lumOff val="50000"/>
                  </a:schemeClr>
                </a:solidFill>
              </a:rPr>
              <a:t>aVL</a:t>
            </a:r>
            <a:r>
              <a:rPr lang="en-US" sz="1050" b="1" dirty="0">
                <a:solidFill>
                  <a:schemeClr val="tx1">
                    <a:lumMod val="50000"/>
                    <a:lumOff val="50000"/>
                  </a:schemeClr>
                </a:solidFill>
              </a:rPr>
              <a:t> are Not present when practice… why ?</a:t>
            </a:r>
          </a:p>
          <a:p>
            <a:r>
              <a:rPr lang="en-US" sz="1050" dirty="0">
                <a:solidFill>
                  <a:schemeClr val="tx1">
                    <a:lumMod val="50000"/>
                    <a:lumOff val="50000"/>
                  </a:schemeClr>
                </a:solidFill>
              </a:rPr>
              <a:t>Because the are the same electrodes used for lead </a:t>
            </a:r>
            <a:r>
              <a:rPr lang="en-US" sz="1050" dirty="0">
                <a:solidFill>
                  <a:schemeClr val="bg1">
                    <a:lumMod val="50000"/>
                  </a:schemeClr>
                </a:solidFill>
              </a:rPr>
              <a:t>I , II and III.</a:t>
            </a:r>
            <a:endParaRPr lang="ar-SA" sz="1050" dirty="0">
              <a:solidFill>
                <a:schemeClr val="bg1">
                  <a:lumMod val="50000"/>
                </a:schemeClr>
              </a:solidFill>
            </a:endParaRPr>
          </a:p>
        </p:txBody>
      </p:sp>
      <p:sp>
        <p:nvSpPr>
          <p:cNvPr id="32" name="TextBox 31"/>
          <p:cNvSpPr txBox="1"/>
          <p:nvPr/>
        </p:nvSpPr>
        <p:spPr>
          <a:xfrm>
            <a:off x="2056847" y="6381328"/>
            <a:ext cx="3163225" cy="415498"/>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sz="1050" b="1" dirty="0">
                <a:solidFill>
                  <a:schemeClr val="tx1">
                    <a:lumMod val="50000"/>
                    <a:lumOff val="50000"/>
                  </a:schemeClr>
                </a:solidFill>
              </a:rPr>
              <a:t>Why Unipolar ? </a:t>
            </a:r>
          </a:p>
          <a:p>
            <a:r>
              <a:rPr lang="en-US" sz="1050" dirty="0">
                <a:solidFill>
                  <a:schemeClr val="tx1">
                    <a:lumMod val="50000"/>
                    <a:lumOff val="50000"/>
                  </a:schemeClr>
                </a:solidFill>
              </a:rPr>
              <a:t>Because They are single active Ede + inactive Ede. </a:t>
            </a:r>
          </a:p>
        </p:txBody>
      </p:sp>
      <p:sp>
        <p:nvSpPr>
          <p:cNvPr id="34" name="TextBox 33"/>
          <p:cNvSpPr txBox="1"/>
          <p:nvPr/>
        </p:nvSpPr>
        <p:spPr>
          <a:xfrm>
            <a:off x="7020272" y="5677798"/>
            <a:ext cx="1512168" cy="415498"/>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US" sz="1050" b="1" dirty="0">
                <a:solidFill>
                  <a:schemeClr val="bg1">
                    <a:lumMod val="65000"/>
                  </a:schemeClr>
                </a:solidFill>
              </a:rPr>
              <a:t> see image 3 on the next slide </a:t>
            </a:r>
          </a:p>
        </p:txBody>
      </p:sp>
      <p:sp>
        <p:nvSpPr>
          <p:cNvPr id="36" name="TextBox 35"/>
          <p:cNvSpPr txBox="1"/>
          <p:nvPr/>
        </p:nvSpPr>
        <p:spPr>
          <a:xfrm>
            <a:off x="4409088" y="6055404"/>
            <a:ext cx="2179136" cy="253916"/>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US" sz="1050" b="1" dirty="0">
                <a:solidFill>
                  <a:schemeClr val="bg1">
                    <a:lumMod val="65000"/>
                  </a:schemeClr>
                </a:solidFill>
              </a:rPr>
              <a:t> see image 2 on the next slide </a:t>
            </a:r>
          </a:p>
        </p:txBody>
      </p:sp>
      <p:sp>
        <p:nvSpPr>
          <p:cNvPr id="15" name="Oval 14"/>
          <p:cNvSpPr/>
          <p:nvPr/>
        </p:nvSpPr>
        <p:spPr>
          <a:xfrm>
            <a:off x="611560" y="332656"/>
            <a:ext cx="504056" cy="43204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16114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err="1"/>
              <a:t>Cont</a:t>
            </a:r>
            <a:r>
              <a:rPr lang="en-US" dirty="0"/>
              <a:t>…</a:t>
            </a:r>
            <a:endParaRPr lang="en-US" dirty="0">
              <a:solidFill>
                <a:srgbClr val="FF0000"/>
              </a:solidFill>
            </a:endParaRPr>
          </a:p>
        </p:txBody>
      </p:sp>
      <p:sp>
        <p:nvSpPr>
          <p:cNvPr id="5" name="object 2"/>
          <p:cNvSpPr/>
          <p:nvPr/>
        </p:nvSpPr>
        <p:spPr>
          <a:xfrm>
            <a:off x="539552" y="1484784"/>
            <a:ext cx="3488499" cy="2232248"/>
          </a:xfrm>
          <a:prstGeom prst="rect">
            <a:avLst/>
          </a:prstGeom>
          <a:blipFill>
            <a:blip r:embed="rId2" cstate="print"/>
            <a:stretch>
              <a:fillRect/>
            </a:stretch>
          </a:blipFill>
        </p:spPr>
        <p:txBody>
          <a:bodyPr wrap="square" lIns="0" tIns="0" rIns="0" bIns="0" rtlCol="0"/>
          <a:lstStyle/>
          <a:p>
            <a:endParaRPr/>
          </a:p>
        </p:txBody>
      </p:sp>
      <p:cxnSp>
        <p:nvCxnSpPr>
          <p:cNvPr id="36" name="Straight Connector 35"/>
          <p:cNvCxnSpPr/>
          <p:nvPr/>
        </p:nvCxnSpPr>
        <p:spPr>
          <a:xfrm>
            <a:off x="4518111" y="1268760"/>
            <a:ext cx="38876" cy="4752528"/>
          </a:xfrm>
          <a:prstGeom prst="line">
            <a:avLst/>
          </a:prstGeom>
        </p:spPr>
        <p:style>
          <a:lnRef idx="2">
            <a:schemeClr val="accent1"/>
          </a:lnRef>
          <a:fillRef idx="0">
            <a:schemeClr val="accent1"/>
          </a:fillRef>
          <a:effectRef idx="1">
            <a:schemeClr val="accent1"/>
          </a:effectRef>
          <a:fontRef idx="minor">
            <a:schemeClr val="tx1"/>
          </a:fontRef>
        </p:style>
      </p:cxnSp>
      <p:sp>
        <p:nvSpPr>
          <p:cNvPr id="39" name="TextBox 38"/>
          <p:cNvSpPr txBox="1"/>
          <p:nvPr/>
        </p:nvSpPr>
        <p:spPr>
          <a:xfrm>
            <a:off x="35496" y="3645024"/>
            <a:ext cx="4392488" cy="1569660"/>
          </a:xfrm>
          <a:prstGeom prst="rect">
            <a:avLst/>
          </a:prstGeom>
          <a:noFill/>
        </p:spPr>
        <p:txBody>
          <a:bodyPr wrap="square" rtlCol="0">
            <a:spAutoFit/>
          </a:bodyPr>
          <a:lstStyle/>
          <a:p>
            <a:pPr marL="171450" indent="-171450">
              <a:buFont typeface="Wingdings" panose="05000000000000000000" pitchFamily="2" charset="2"/>
              <a:buChar char="v"/>
            </a:pPr>
            <a:r>
              <a:rPr lang="en-US" sz="1200" b="1" dirty="0">
                <a:solidFill>
                  <a:srgbClr val="FF0000"/>
                </a:solidFill>
              </a:rPr>
              <a:t>Lead I: </a:t>
            </a:r>
            <a:r>
              <a:rPr lang="en-US" sz="1200" b="1" dirty="0"/>
              <a:t>Right arm Ede is –</a:t>
            </a:r>
            <a:r>
              <a:rPr lang="en-US" sz="1200" b="1" dirty="0" err="1"/>
              <a:t>ve</a:t>
            </a:r>
            <a:r>
              <a:rPr lang="en-US" sz="1200" b="1" dirty="0"/>
              <a:t>, while Left arm Ede is +</a:t>
            </a:r>
            <a:r>
              <a:rPr lang="en-US" sz="1200" b="1" dirty="0" err="1"/>
              <a:t>ve</a:t>
            </a:r>
            <a:endParaRPr lang="en-US" sz="1200" b="1" dirty="0"/>
          </a:p>
          <a:p>
            <a:pPr marL="171450" indent="-171450">
              <a:buFont typeface="Wingdings" panose="05000000000000000000" pitchFamily="2" charset="2"/>
              <a:buChar char="v"/>
            </a:pPr>
            <a:endParaRPr lang="en-US" sz="1200" b="1" dirty="0"/>
          </a:p>
          <a:p>
            <a:pPr marL="171450" indent="-171450">
              <a:buFont typeface="Wingdings" panose="05000000000000000000" pitchFamily="2" charset="2"/>
              <a:buChar char="v"/>
            </a:pPr>
            <a:r>
              <a:rPr lang="en-US" sz="1200" b="1" dirty="0">
                <a:solidFill>
                  <a:srgbClr val="00B0F0"/>
                </a:solidFill>
              </a:rPr>
              <a:t>Lead II: </a:t>
            </a:r>
            <a:r>
              <a:rPr lang="en-US" sz="1200" b="1" dirty="0"/>
              <a:t>Left foot Ede +</a:t>
            </a:r>
            <a:r>
              <a:rPr lang="en-US" sz="1200" b="1" dirty="0" err="1"/>
              <a:t>ve</a:t>
            </a:r>
            <a:r>
              <a:rPr lang="en-US" sz="1200" b="1" dirty="0"/>
              <a:t> , while right arm Ede is -</a:t>
            </a:r>
            <a:r>
              <a:rPr lang="en-US" sz="1200" b="1" dirty="0" err="1"/>
              <a:t>ve</a:t>
            </a:r>
            <a:r>
              <a:rPr lang="en-US" sz="1200" b="1" dirty="0"/>
              <a:t>.</a:t>
            </a:r>
          </a:p>
          <a:p>
            <a:pPr marL="171450" indent="-171450">
              <a:buFont typeface="Wingdings" panose="05000000000000000000" pitchFamily="2" charset="2"/>
              <a:buChar char="v"/>
            </a:pPr>
            <a:endParaRPr lang="en-US" sz="1200" b="1" dirty="0"/>
          </a:p>
          <a:p>
            <a:pPr marL="171450" indent="-171450">
              <a:buFont typeface="Wingdings" panose="05000000000000000000" pitchFamily="2" charset="2"/>
              <a:buChar char="v"/>
            </a:pPr>
            <a:r>
              <a:rPr lang="en-US" sz="1200" b="1" dirty="0">
                <a:solidFill>
                  <a:srgbClr val="92D050"/>
                </a:solidFill>
              </a:rPr>
              <a:t>Lead III: </a:t>
            </a:r>
            <a:r>
              <a:rPr lang="en-US" sz="1200" b="1" dirty="0"/>
              <a:t>Left foot Ede is +</a:t>
            </a:r>
            <a:r>
              <a:rPr lang="en-US" sz="1200" b="1" dirty="0" err="1"/>
              <a:t>ve</a:t>
            </a:r>
            <a:r>
              <a:rPr lang="en-US" sz="1200" b="1" dirty="0"/>
              <a:t> , while left arm Ede is -</a:t>
            </a:r>
            <a:r>
              <a:rPr lang="en-US" sz="1200" b="1" dirty="0" err="1"/>
              <a:t>ve</a:t>
            </a:r>
            <a:r>
              <a:rPr lang="en-US" sz="1200" b="1" dirty="0"/>
              <a:t>.</a:t>
            </a:r>
          </a:p>
          <a:p>
            <a:pPr marL="171450" indent="-171450">
              <a:buFont typeface="Wingdings" panose="05000000000000000000" pitchFamily="2" charset="2"/>
              <a:buChar char="v"/>
            </a:pPr>
            <a:endParaRPr lang="en-US" sz="1200" b="1" dirty="0"/>
          </a:p>
          <a:p>
            <a:pPr marL="171450" indent="-171450">
              <a:buFont typeface="Wingdings" panose="05000000000000000000" pitchFamily="2" charset="2"/>
              <a:buChar char="v"/>
            </a:pPr>
            <a:r>
              <a:rPr lang="en-US" sz="1200" dirty="0"/>
              <a:t> </a:t>
            </a:r>
            <a:r>
              <a:rPr lang="en-US" sz="1200" b="1" dirty="0"/>
              <a:t>The 3 leads arranged as a triangle are known as</a:t>
            </a:r>
          </a:p>
          <a:p>
            <a:r>
              <a:rPr lang="en-US" sz="1200" b="1" dirty="0">
                <a:solidFill>
                  <a:srgbClr val="FF0000"/>
                </a:solidFill>
              </a:rPr>
              <a:t>  Einthoven’s triangle</a:t>
            </a:r>
            <a:r>
              <a:rPr lang="en-US" sz="1200" b="1" dirty="0"/>
              <a:t>.</a:t>
            </a:r>
            <a:endParaRPr lang="en-US" sz="1200" dirty="0"/>
          </a:p>
        </p:txBody>
      </p:sp>
      <p:sp>
        <p:nvSpPr>
          <p:cNvPr id="40" name="TextBox 39"/>
          <p:cNvSpPr txBox="1"/>
          <p:nvPr/>
        </p:nvSpPr>
        <p:spPr>
          <a:xfrm>
            <a:off x="395536" y="5301208"/>
            <a:ext cx="3058346" cy="954107"/>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sz="1400" b="1" dirty="0">
                <a:solidFill>
                  <a:srgbClr val="FF0000"/>
                </a:solidFill>
              </a:rPr>
              <a:t>Remember : </a:t>
            </a:r>
          </a:p>
          <a:p>
            <a:r>
              <a:rPr lang="en-US" sz="1400" dirty="0">
                <a:solidFill>
                  <a:schemeClr val="bg1">
                    <a:lumMod val="50000"/>
                  </a:schemeClr>
                </a:solidFill>
              </a:rPr>
              <a:t>+ </a:t>
            </a:r>
            <a:r>
              <a:rPr lang="en-US" sz="1400" dirty="0" err="1">
                <a:solidFill>
                  <a:schemeClr val="bg1">
                    <a:lumMod val="50000"/>
                  </a:schemeClr>
                </a:solidFill>
              </a:rPr>
              <a:t>ve</a:t>
            </a:r>
            <a:r>
              <a:rPr lang="en-US" sz="1400" dirty="0">
                <a:solidFill>
                  <a:schemeClr val="bg1">
                    <a:lumMod val="50000"/>
                  </a:schemeClr>
                </a:solidFill>
              </a:rPr>
              <a:t> Ede  =   Active electrode.</a:t>
            </a:r>
          </a:p>
          <a:p>
            <a:r>
              <a:rPr lang="en-US" sz="1400" dirty="0">
                <a:solidFill>
                  <a:schemeClr val="bg1">
                    <a:lumMod val="50000"/>
                  </a:schemeClr>
                </a:solidFill>
              </a:rPr>
              <a:t> - </a:t>
            </a:r>
            <a:r>
              <a:rPr lang="en-US" sz="1400" dirty="0" err="1">
                <a:solidFill>
                  <a:schemeClr val="bg1">
                    <a:lumMod val="50000"/>
                  </a:schemeClr>
                </a:solidFill>
              </a:rPr>
              <a:t>ve</a:t>
            </a:r>
            <a:r>
              <a:rPr lang="en-US" sz="1400" dirty="0">
                <a:solidFill>
                  <a:schemeClr val="bg1">
                    <a:lumMod val="50000"/>
                  </a:schemeClr>
                </a:solidFill>
              </a:rPr>
              <a:t> Ede  =   Reference electrode. </a:t>
            </a:r>
          </a:p>
          <a:p>
            <a:r>
              <a:rPr lang="en-US" sz="1400" b="1" dirty="0">
                <a:solidFill>
                  <a:schemeClr val="bg1">
                    <a:lumMod val="50000"/>
                  </a:schemeClr>
                </a:solidFill>
              </a:rPr>
              <a:t>Direction of the lead : </a:t>
            </a:r>
            <a:r>
              <a:rPr lang="en-US" sz="1400" dirty="0">
                <a:solidFill>
                  <a:schemeClr val="bg1">
                    <a:lumMod val="50000"/>
                  </a:schemeClr>
                </a:solidFill>
              </a:rPr>
              <a:t>from – to +</a:t>
            </a:r>
          </a:p>
        </p:txBody>
      </p:sp>
      <p:sp>
        <p:nvSpPr>
          <p:cNvPr id="41" name="TextBox 40"/>
          <p:cNvSpPr txBox="1"/>
          <p:nvPr/>
        </p:nvSpPr>
        <p:spPr>
          <a:xfrm>
            <a:off x="1907704" y="1138332"/>
            <a:ext cx="1008112" cy="307777"/>
          </a:xfrm>
          <a:prstGeom prst="rect">
            <a:avLst/>
          </a:prstGeom>
          <a:noFill/>
        </p:spPr>
        <p:txBody>
          <a:bodyPr wrap="square" rtlCol="0">
            <a:spAutoFit/>
          </a:bodyPr>
          <a:lstStyle/>
          <a:p>
            <a:r>
              <a:rPr lang="en-US" sz="1400" b="1" dirty="0">
                <a:solidFill>
                  <a:srgbClr val="FF0000"/>
                </a:solidFill>
              </a:rPr>
              <a:t>Image </a:t>
            </a:r>
            <a:r>
              <a:rPr lang="ar-SA" sz="1400" b="1" dirty="0">
                <a:solidFill>
                  <a:srgbClr val="FF0000"/>
                </a:solidFill>
              </a:rPr>
              <a:t>1</a:t>
            </a:r>
            <a:endParaRPr lang="en-US" sz="1400" b="1" dirty="0">
              <a:solidFill>
                <a:srgbClr val="FF0000"/>
              </a:solidFill>
            </a:endParaRPr>
          </a:p>
        </p:txBody>
      </p:sp>
      <p:cxnSp>
        <p:nvCxnSpPr>
          <p:cNvPr id="43" name="Straight Connector 42"/>
          <p:cNvCxnSpPr/>
          <p:nvPr/>
        </p:nvCxnSpPr>
        <p:spPr>
          <a:xfrm>
            <a:off x="4644008" y="3645024"/>
            <a:ext cx="3960440" cy="0"/>
          </a:xfrm>
          <a:prstGeom prst="line">
            <a:avLst/>
          </a:prstGeom>
        </p:spPr>
        <p:style>
          <a:lnRef idx="2">
            <a:schemeClr val="accent1"/>
          </a:lnRef>
          <a:fillRef idx="0">
            <a:schemeClr val="accent1"/>
          </a:fillRef>
          <a:effectRef idx="1">
            <a:schemeClr val="accent1"/>
          </a:effectRef>
          <a:fontRef idx="minor">
            <a:schemeClr val="tx1"/>
          </a:fontRef>
        </p:style>
      </p:cxnSp>
      <p:sp>
        <p:nvSpPr>
          <p:cNvPr id="44" name="TextBox 43"/>
          <p:cNvSpPr txBox="1"/>
          <p:nvPr/>
        </p:nvSpPr>
        <p:spPr>
          <a:xfrm>
            <a:off x="6300192" y="1114871"/>
            <a:ext cx="1008112" cy="307777"/>
          </a:xfrm>
          <a:prstGeom prst="rect">
            <a:avLst/>
          </a:prstGeom>
          <a:noFill/>
        </p:spPr>
        <p:txBody>
          <a:bodyPr wrap="square" rtlCol="0">
            <a:spAutoFit/>
          </a:bodyPr>
          <a:lstStyle/>
          <a:p>
            <a:r>
              <a:rPr lang="en-US" sz="1400" b="1" dirty="0">
                <a:solidFill>
                  <a:srgbClr val="FF0000"/>
                </a:solidFill>
              </a:rPr>
              <a:t>Image </a:t>
            </a:r>
            <a:r>
              <a:rPr lang="ar-SA" sz="1400" b="1" dirty="0">
                <a:solidFill>
                  <a:srgbClr val="FF0000"/>
                </a:solidFill>
              </a:rPr>
              <a:t>2</a:t>
            </a:r>
            <a:endParaRPr lang="en-US" sz="1400" b="1" dirty="0">
              <a:solidFill>
                <a:srgbClr val="FF0000"/>
              </a:solidFill>
            </a:endParaRPr>
          </a:p>
        </p:txBody>
      </p:sp>
      <p:sp>
        <p:nvSpPr>
          <p:cNvPr id="45" name="TextBox 44"/>
          <p:cNvSpPr txBox="1"/>
          <p:nvPr/>
        </p:nvSpPr>
        <p:spPr>
          <a:xfrm>
            <a:off x="6300192" y="3717032"/>
            <a:ext cx="1008112" cy="307777"/>
          </a:xfrm>
          <a:prstGeom prst="rect">
            <a:avLst/>
          </a:prstGeom>
          <a:noFill/>
        </p:spPr>
        <p:txBody>
          <a:bodyPr wrap="square" rtlCol="0">
            <a:spAutoFit/>
          </a:bodyPr>
          <a:lstStyle/>
          <a:p>
            <a:r>
              <a:rPr lang="en-US" sz="1400" b="1" dirty="0">
                <a:solidFill>
                  <a:srgbClr val="FF0000"/>
                </a:solidFill>
              </a:rPr>
              <a:t>Image </a:t>
            </a:r>
            <a:r>
              <a:rPr lang="ar-SA" sz="1400" b="1" dirty="0">
                <a:solidFill>
                  <a:srgbClr val="FF0000"/>
                </a:solidFill>
              </a:rPr>
              <a:t>3</a:t>
            </a:r>
            <a:endParaRPr lang="en-US" sz="1400" b="1" dirty="0">
              <a:solidFill>
                <a:srgbClr val="FF0000"/>
              </a:solidFill>
            </a:endParaRPr>
          </a:p>
        </p:txBody>
      </p:sp>
      <p:pic>
        <p:nvPicPr>
          <p:cNvPr id="46" name="Picture 2" descr="unipo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8064" y="1593030"/>
            <a:ext cx="3202146" cy="1691953"/>
          </a:xfrm>
          <a:prstGeom prst="rect">
            <a:avLst/>
          </a:prstGeom>
          <a:noFill/>
          <a:ln w="50800">
            <a:noFill/>
            <a:miter lim="800000"/>
            <a:headEnd/>
            <a:tailEnd/>
          </a:ln>
          <a:scene3d>
            <a:camera prst="orthographicFront"/>
            <a:lightRig rig="threePt" dir="t"/>
          </a:scene3d>
          <a:sp3d>
            <a:bevelT/>
            <a:bevelB/>
          </a:sp3d>
          <a:extLst>
            <a:ext uri="{909E8E84-426E-40DD-AFC4-6F175D3DCCD1}">
              <a14:hiddenFill xmlns:a14="http://schemas.microsoft.com/office/drawing/2010/main">
                <a:solidFill>
                  <a:srgbClr val="FFFFFF"/>
                </a:solidFill>
              </a14:hiddenFill>
            </a:ext>
          </a:extLst>
        </p:spPr>
      </p:pic>
      <p:pic>
        <p:nvPicPr>
          <p:cNvPr id="47" name="Picture 46"/>
          <p:cNvPicPr>
            <a:picLocks noChangeAspect="1"/>
          </p:cNvPicPr>
          <p:nvPr/>
        </p:nvPicPr>
        <p:blipFill>
          <a:blip r:embed="rId4"/>
          <a:stretch>
            <a:fillRect/>
          </a:stretch>
        </p:blipFill>
        <p:spPr>
          <a:xfrm>
            <a:off x="5047047" y="4077072"/>
            <a:ext cx="3303163" cy="2145000"/>
          </a:xfrm>
          <a:prstGeom prst="rect">
            <a:avLst/>
          </a:prstGeom>
        </p:spPr>
      </p:pic>
      <p:sp>
        <p:nvSpPr>
          <p:cNvPr id="3" name="TextBox 2"/>
          <p:cNvSpPr txBox="1"/>
          <p:nvPr/>
        </p:nvSpPr>
        <p:spPr>
          <a:xfrm>
            <a:off x="1979712" y="1583214"/>
            <a:ext cx="648072" cy="26161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1100" b="1" dirty="0">
                <a:solidFill>
                  <a:srgbClr val="FF0000"/>
                </a:solidFill>
              </a:rPr>
              <a:t>Lead 1</a:t>
            </a:r>
          </a:p>
        </p:txBody>
      </p:sp>
      <p:sp>
        <p:nvSpPr>
          <p:cNvPr id="14" name="TextBox 13"/>
          <p:cNvSpPr txBox="1"/>
          <p:nvPr/>
        </p:nvSpPr>
        <p:spPr>
          <a:xfrm>
            <a:off x="827584" y="2564904"/>
            <a:ext cx="648072" cy="26161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1100" b="1" dirty="0">
                <a:solidFill>
                  <a:srgbClr val="00B0F0"/>
                </a:solidFill>
              </a:rPr>
              <a:t>Lead II</a:t>
            </a:r>
            <a:endParaRPr lang="en-US" sz="1100" b="1" dirty="0">
              <a:solidFill>
                <a:srgbClr val="FF0000"/>
              </a:solidFill>
            </a:endParaRPr>
          </a:p>
        </p:txBody>
      </p:sp>
      <p:sp>
        <p:nvSpPr>
          <p:cNvPr id="15" name="TextBox 14"/>
          <p:cNvSpPr txBox="1"/>
          <p:nvPr/>
        </p:nvSpPr>
        <p:spPr>
          <a:xfrm>
            <a:off x="3131840" y="2564904"/>
            <a:ext cx="720080" cy="26161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1100" b="1">
                <a:solidFill>
                  <a:srgbClr val="92D050"/>
                </a:solidFill>
              </a:rPr>
              <a:t>Lead III</a:t>
            </a:r>
            <a:endParaRPr lang="en-US" sz="1100" b="1" dirty="0">
              <a:solidFill>
                <a:srgbClr val="FF0000"/>
              </a:solidFill>
            </a:endParaRPr>
          </a:p>
        </p:txBody>
      </p:sp>
      <p:sp>
        <p:nvSpPr>
          <p:cNvPr id="4" name="Oval 3"/>
          <p:cNvSpPr/>
          <p:nvPr/>
        </p:nvSpPr>
        <p:spPr>
          <a:xfrm>
            <a:off x="1043608" y="1674386"/>
            <a:ext cx="288032" cy="24244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a:t>
            </a:r>
          </a:p>
        </p:txBody>
      </p:sp>
      <p:sp>
        <p:nvSpPr>
          <p:cNvPr id="17" name="Oval 16"/>
          <p:cNvSpPr/>
          <p:nvPr/>
        </p:nvSpPr>
        <p:spPr>
          <a:xfrm>
            <a:off x="755576" y="1890410"/>
            <a:ext cx="288032" cy="24244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a:t>
            </a:r>
          </a:p>
        </p:txBody>
      </p:sp>
      <p:sp>
        <p:nvSpPr>
          <p:cNvPr id="18" name="Oval 17"/>
          <p:cNvSpPr/>
          <p:nvPr/>
        </p:nvSpPr>
        <p:spPr>
          <a:xfrm>
            <a:off x="3563888" y="1903621"/>
            <a:ext cx="288032" cy="24244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a:t>
            </a:r>
          </a:p>
        </p:txBody>
      </p:sp>
      <p:sp>
        <p:nvSpPr>
          <p:cNvPr id="19" name="Oval 18"/>
          <p:cNvSpPr/>
          <p:nvPr/>
        </p:nvSpPr>
        <p:spPr>
          <a:xfrm>
            <a:off x="3347864" y="1700808"/>
            <a:ext cx="288032" cy="242446"/>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a:t>
            </a:r>
          </a:p>
        </p:txBody>
      </p:sp>
      <p:sp>
        <p:nvSpPr>
          <p:cNvPr id="20" name="Oval 19"/>
          <p:cNvSpPr/>
          <p:nvPr/>
        </p:nvSpPr>
        <p:spPr>
          <a:xfrm>
            <a:off x="2411760" y="3284984"/>
            <a:ext cx="288032" cy="242446"/>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a:t>
            </a:r>
          </a:p>
        </p:txBody>
      </p:sp>
      <p:sp>
        <p:nvSpPr>
          <p:cNvPr id="21" name="Oval 20"/>
          <p:cNvSpPr/>
          <p:nvPr/>
        </p:nvSpPr>
        <p:spPr>
          <a:xfrm>
            <a:off x="2051720" y="3284984"/>
            <a:ext cx="288032" cy="242446"/>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a:t>
            </a:r>
          </a:p>
        </p:txBody>
      </p:sp>
      <p:cxnSp>
        <p:nvCxnSpPr>
          <p:cNvPr id="7" name="Straight Arrow Connector 6"/>
          <p:cNvCxnSpPr/>
          <p:nvPr/>
        </p:nvCxnSpPr>
        <p:spPr>
          <a:xfrm>
            <a:off x="1475656" y="1890410"/>
            <a:ext cx="1656184"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1187624" y="2132856"/>
            <a:ext cx="720080" cy="864096"/>
          </a:xfrm>
          <a:prstGeom prst="straightConnector1">
            <a:avLst/>
          </a:prstGeom>
          <a:ln w="28575">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H="1">
            <a:off x="2771800" y="2204864"/>
            <a:ext cx="576064" cy="792088"/>
          </a:xfrm>
          <a:prstGeom prst="straightConnector1">
            <a:avLst/>
          </a:prstGeom>
          <a:ln w="28575">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25" name="Oval 24"/>
          <p:cNvSpPr/>
          <p:nvPr/>
        </p:nvSpPr>
        <p:spPr>
          <a:xfrm>
            <a:off x="371689" y="295841"/>
            <a:ext cx="698375" cy="53936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755577" y="6309320"/>
            <a:ext cx="8064895" cy="769441"/>
          </a:xfrm>
          <a:prstGeom prst="rect">
            <a:avLst/>
          </a:prstGeom>
          <a:noFill/>
        </p:spPr>
        <p:txBody>
          <a:bodyPr wrap="square" rtlCol="0">
            <a:spAutoFit/>
          </a:bodyPr>
          <a:lstStyle/>
          <a:p>
            <a:pPr algn="r" rtl="1"/>
            <a:r>
              <a:rPr lang="ar-SA" sz="1100" dirty="0">
                <a:solidFill>
                  <a:srgbClr val="FF0000"/>
                </a:solidFill>
              </a:rPr>
              <a:t>في </a:t>
            </a:r>
            <a:r>
              <a:rPr lang="ar-SA" sz="1100" dirty="0" err="1">
                <a:solidFill>
                  <a:srgbClr val="FF0000"/>
                </a:solidFill>
              </a:rPr>
              <a:t>الإختبار</a:t>
            </a:r>
            <a:r>
              <a:rPr lang="ar-SA" sz="1100" dirty="0">
                <a:solidFill>
                  <a:srgbClr val="FF0000"/>
                </a:solidFill>
              </a:rPr>
              <a:t> </a:t>
            </a:r>
            <a:r>
              <a:rPr lang="ar-SA" sz="1100" dirty="0"/>
              <a:t>ممكن يعطيك رسمة زي اللي على اليسار و يأشر لك مثلا على مكان محدد و يقولك أيش اسم </a:t>
            </a:r>
            <a:r>
              <a:rPr lang="ar-SA" sz="1100" dirty="0" err="1"/>
              <a:t>lead</a:t>
            </a:r>
            <a:r>
              <a:rPr lang="ar-SA" sz="1100" dirty="0"/>
              <a:t> هذا ... عشان كذا لازم تعرف كل lead وين مكانه + ‪‬اذا كان bipolar lead تحدد وين قطبه السالب و الموجب.</a:t>
            </a:r>
          </a:p>
          <a:p>
            <a:pPr algn="r" rtl="1"/>
            <a:r>
              <a:rPr lang="ar-SA" sz="1100" dirty="0"/>
              <a:t> </a:t>
            </a:r>
          </a:p>
          <a:p>
            <a:pPr algn="r" rtl="1"/>
            <a:r>
              <a:rPr lang="ar-SA" sz="1100" dirty="0"/>
              <a:t> </a:t>
            </a:r>
            <a:endParaRPr lang="en-US" sz="1100" dirty="0"/>
          </a:p>
        </p:txBody>
      </p:sp>
    </p:spTree>
    <p:extLst>
      <p:ext uri="{BB962C8B-B14F-4D97-AF65-F5344CB8AC3E}">
        <p14:creationId xmlns:p14="http://schemas.microsoft.com/office/powerpoint/2010/main" val="1057903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i="1" dirty="0">
                <a:solidFill>
                  <a:schemeClr val="tx1"/>
                </a:solidFill>
              </a:rPr>
              <a:t>ECG leads </a:t>
            </a:r>
            <a:r>
              <a:rPr lang="en-US" i="1" dirty="0">
                <a:solidFill>
                  <a:srgbClr val="FF0000"/>
                </a:solidFill>
              </a:rPr>
              <a:t>Angles</a:t>
            </a:r>
            <a:br>
              <a:rPr lang="en-US" i="1" dirty="0">
                <a:solidFill>
                  <a:srgbClr val="FF0000"/>
                </a:solidFill>
              </a:rPr>
            </a:br>
            <a:endParaRPr lang="en-US" sz="1400" dirty="0"/>
          </a:p>
        </p:txBody>
      </p:sp>
      <p:graphicFrame>
        <p:nvGraphicFramePr>
          <p:cNvPr id="4" name="Table 3"/>
          <p:cNvGraphicFramePr>
            <a:graphicFrameLocks noGrp="1"/>
          </p:cNvGraphicFramePr>
          <p:nvPr>
            <p:extLst>
              <p:ext uri="{D42A27DB-BD31-4B8C-83A1-F6EECF244321}">
                <p14:modId xmlns:p14="http://schemas.microsoft.com/office/powerpoint/2010/main" val="966012634"/>
              </p:ext>
            </p:extLst>
          </p:nvPr>
        </p:nvGraphicFramePr>
        <p:xfrm>
          <a:off x="323528" y="1143000"/>
          <a:ext cx="8496944" cy="5078986"/>
        </p:xfrm>
        <a:graphic>
          <a:graphicData uri="http://schemas.openxmlformats.org/drawingml/2006/table">
            <a:tbl>
              <a:tblPr firstRow="1" bandRow="1">
                <a:tableStyleId>{5940675A-B579-460E-94D1-54222C63F5DA}</a:tableStyleId>
              </a:tblPr>
              <a:tblGrid>
                <a:gridCol w="3106504">
                  <a:extLst>
                    <a:ext uri="{9D8B030D-6E8A-4147-A177-3AD203B41FA5}">
                      <a16:colId xmlns:a16="http://schemas.microsoft.com/office/drawing/2014/main" val="20000"/>
                    </a:ext>
                  </a:extLst>
                </a:gridCol>
                <a:gridCol w="2942168">
                  <a:extLst>
                    <a:ext uri="{9D8B030D-6E8A-4147-A177-3AD203B41FA5}">
                      <a16:colId xmlns:a16="http://schemas.microsoft.com/office/drawing/2014/main" val="20001"/>
                    </a:ext>
                  </a:extLst>
                </a:gridCol>
                <a:gridCol w="2448272">
                  <a:extLst>
                    <a:ext uri="{9D8B030D-6E8A-4147-A177-3AD203B41FA5}">
                      <a16:colId xmlns:a16="http://schemas.microsoft.com/office/drawing/2014/main" val="20002"/>
                    </a:ext>
                  </a:extLst>
                </a:gridCol>
              </a:tblGrid>
              <a:tr h="45869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a:solidFill>
                            <a:schemeClr val="accent2">
                              <a:lumMod val="75000"/>
                            </a:schemeClr>
                          </a:solidFill>
                        </a:rPr>
                        <a:t>Bipolar Leads: </a:t>
                      </a:r>
                      <a:r>
                        <a:rPr lang="en-US" sz="1600" dirty="0"/>
                        <a:t>I , II , and III </a:t>
                      </a:r>
                    </a:p>
                    <a:p>
                      <a:pPr marL="0" marR="0" indent="0" algn="ctr" defTabSz="914400" rtl="0" eaLnBrk="1" fontAlgn="auto" latinLnBrk="0" hangingPunct="1">
                        <a:lnSpc>
                          <a:spcPct val="100000"/>
                        </a:lnSpc>
                        <a:spcBef>
                          <a:spcPts val="0"/>
                        </a:spcBef>
                        <a:spcAft>
                          <a:spcPts val="0"/>
                        </a:spcAft>
                        <a:buClrTx/>
                        <a:buSzTx/>
                        <a:buFontTx/>
                        <a:buNone/>
                        <a:tabLst/>
                        <a:defRPr/>
                      </a:pPr>
                      <a:endParaRPr lang="en-US" sz="16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a:solidFill>
                            <a:schemeClr val="accent2">
                              <a:lumMod val="75000"/>
                            </a:schemeClr>
                          </a:solidFill>
                        </a:rPr>
                        <a:t>Unipolar leads</a:t>
                      </a:r>
                      <a:r>
                        <a:rPr lang="en-US" sz="1600" dirty="0"/>
                        <a:t>:</a:t>
                      </a:r>
                      <a:endParaRPr lang="en-US" sz="1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a:solidFill>
                            <a:schemeClr val="accent2">
                              <a:lumMod val="75000"/>
                            </a:schemeClr>
                          </a:solidFill>
                        </a:rPr>
                        <a:t>Unipolar chest leads</a:t>
                      </a:r>
                      <a:r>
                        <a:rPr lang="en-US" sz="1600" dirty="0"/>
                        <a:t>:</a:t>
                      </a:r>
                      <a:endParaRPr lang="en-US" sz="1200" dirty="0"/>
                    </a:p>
                  </a:txBody>
                  <a:tcPr/>
                </a:tc>
                <a:extLst>
                  <a:ext uri="{0D108BD9-81ED-4DB2-BD59-A6C34878D82A}">
                    <a16:rowId xmlns:a16="http://schemas.microsoft.com/office/drawing/2014/main" val="10000"/>
                  </a:ext>
                </a:extLst>
              </a:tr>
              <a:tr h="2310384">
                <a:tc>
                  <a:txBody>
                    <a:bodyPr/>
                    <a:lstStyle/>
                    <a:p>
                      <a:r>
                        <a:rPr lang="en-US" sz="1400" dirty="0"/>
                        <a:t>By bringing the sides of the triangle to the common center.</a:t>
                      </a:r>
                    </a:p>
                    <a:p>
                      <a:pPr marL="0" indent="0">
                        <a:buNone/>
                      </a:pPr>
                      <a:r>
                        <a:rPr lang="en-US" sz="1400" b="1" u="sng" dirty="0">
                          <a:solidFill>
                            <a:schemeClr val="accent2">
                              <a:lumMod val="75000"/>
                            </a:schemeClr>
                          </a:solidFill>
                        </a:rPr>
                        <a:t>The axis are : </a:t>
                      </a:r>
                      <a:r>
                        <a:rPr lang="en-US" sz="1400" u="sng" dirty="0">
                          <a:solidFill>
                            <a:schemeClr val="tx1">
                              <a:lumMod val="95000"/>
                              <a:lumOff val="5000"/>
                            </a:schemeClr>
                          </a:solidFill>
                        </a:rPr>
                        <a:t>60° apart</a:t>
                      </a:r>
                      <a:r>
                        <a:rPr lang="en-US" sz="1400" u="sng" dirty="0">
                          <a:solidFill>
                            <a:srgbClr val="FF0000"/>
                          </a:solidFill>
                        </a:rPr>
                        <a:t>.</a:t>
                      </a:r>
                    </a:p>
                    <a:p>
                      <a:pPr marL="0" indent="0">
                        <a:buNone/>
                      </a:pPr>
                      <a:r>
                        <a:rPr lang="en-US" sz="1400" b="1" dirty="0">
                          <a:solidFill>
                            <a:schemeClr val="accent2">
                              <a:lumMod val="75000"/>
                            </a:schemeClr>
                          </a:solidFill>
                        </a:rPr>
                        <a:t>Axis of a lead:</a:t>
                      </a:r>
                    </a:p>
                    <a:p>
                      <a:pPr marL="0" indent="0">
                        <a:buNone/>
                      </a:pPr>
                      <a:r>
                        <a:rPr lang="en-US" sz="1400" dirty="0">
                          <a:solidFill>
                            <a:srgbClr val="990000"/>
                          </a:solidFill>
                        </a:rPr>
                        <a:t> </a:t>
                      </a:r>
                      <a:r>
                        <a:rPr lang="en-US" sz="1400" dirty="0">
                          <a:solidFill>
                            <a:srgbClr val="FF0000"/>
                          </a:solidFill>
                        </a:rPr>
                        <a:t>direction from the negative to the positive electrode</a:t>
                      </a:r>
                    </a:p>
                    <a:p>
                      <a:pPr marL="0" indent="0">
                        <a:buNone/>
                      </a:pPr>
                      <a:r>
                        <a:rPr lang="en-US" sz="1400" b="1" u="sng" dirty="0">
                          <a:solidFill>
                            <a:schemeClr val="accent2">
                              <a:lumMod val="75000"/>
                            </a:schemeClr>
                          </a:solidFill>
                        </a:rPr>
                        <a:t>Angles</a:t>
                      </a:r>
                      <a:r>
                        <a:rPr lang="en-US" sz="1400" b="1" u="sng" baseline="0" dirty="0">
                          <a:solidFill>
                            <a:schemeClr val="accent2">
                              <a:lumMod val="75000"/>
                            </a:schemeClr>
                          </a:solidFill>
                        </a:rPr>
                        <a:t> :</a:t>
                      </a:r>
                      <a:endParaRPr lang="en-US" sz="1400" b="1" u="sng" dirty="0">
                        <a:solidFill>
                          <a:schemeClr val="accent2">
                            <a:lumMod val="75000"/>
                          </a:schemeClr>
                        </a:solidFill>
                      </a:endParaRPr>
                    </a:p>
                    <a:p>
                      <a:pPr>
                        <a:buFont typeface="Arial" panose="020B0604020202020204" pitchFamily="34" charset="0"/>
                        <a:buChar char="•"/>
                      </a:pPr>
                      <a:r>
                        <a:rPr lang="en-US" sz="1600" dirty="0">
                          <a:solidFill>
                            <a:schemeClr val="accent5">
                              <a:lumMod val="75000"/>
                            </a:schemeClr>
                          </a:solidFill>
                        </a:rPr>
                        <a:t>Lead I </a:t>
                      </a:r>
                      <a:r>
                        <a:rPr lang="en-US" sz="1600" dirty="0"/>
                        <a:t>(+) is at </a:t>
                      </a:r>
                      <a:r>
                        <a:rPr lang="en-US" sz="1600" b="1" u="sng" dirty="0"/>
                        <a:t>0°</a:t>
                      </a:r>
                    </a:p>
                    <a:p>
                      <a:pPr>
                        <a:buFont typeface="Arial" panose="020B0604020202020204" pitchFamily="34" charset="0"/>
                        <a:buChar char="•"/>
                      </a:pPr>
                      <a:r>
                        <a:rPr lang="en-US" sz="1600" dirty="0">
                          <a:solidFill>
                            <a:srgbClr val="00B0F0"/>
                          </a:solidFill>
                        </a:rPr>
                        <a:t>Lead II </a:t>
                      </a:r>
                      <a:r>
                        <a:rPr lang="en-US" sz="1600" dirty="0"/>
                        <a:t>(+) is at </a:t>
                      </a:r>
                      <a:r>
                        <a:rPr lang="en-US" sz="1600" b="1" u="sng" dirty="0"/>
                        <a:t>+60° </a:t>
                      </a:r>
                    </a:p>
                    <a:p>
                      <a:pPr>
                        <a:buFont typeface="Arial" panose="020B0604020202020204" pitchFamily="34" charset="0"/>
                        <a:buChar char="•"/>
                      </a:pPr>
                      <a:r>
                        <a:rPr lang="en-US" sz="1600" dirty="0">
                          <a:solidFill>
                            <a:srgbClr val="92D050"/>
                          </a:solidFill>
                        </a:rPr>
                        <a:t>Lead III </a:t>
                      </a:r>
                      <a:r>
                        <a:rPr lang="en-US" sz="1600" dirty="0"/>
                        <a:t>(+) is at </a:t>
                      </a:r>
                      <a:r>
                        <a:rPr lang="en-US" sz="1600" b="1" u="sng" dirty="0"/>
                        <a:t>+120</a:t>
                      </a:r>
                      <a:endParaRPr lang="ar-SA" sz="1600" b="1" u="sng" dirty="0"/>
                    </a:p>
                  </a:txBody>
                  <a:tcPr/>
                </a:tc>
                <a:tc>
                  <a:txBody>
                    <a:bodyPr/>
                    <a:lstStyle/>
                    <a:p>
                      <a:pPr algn="ctr"/>
                      <a:r>
                        <a:rPr lang="en-US" sz="1800" b="1" dirty="0"/>
                        <a:t>leads </a:t>
                      </a:r>
                      <a:r>
                        <a:rPr lang="en-US" sz="1800" b="1" dirty="0" err="1"/>
                        <a:t>aVR</a:t>
                      </a:r>
                      <a:r>
                        <a:rPr lang="en-US" sz="1800" b="1" dirty="0"/>
                        <a:t>, </a:t>
                      </a:r>
                      <a:r>
                        <a:rPr lang="en-US" sz="1800" b="1" dirty="0" err="1"/>
                        <a:t>aVL</a:t>
                      </a:r>
                      <a:r>
                        <a:rPr lang="en-US" sz="1800" b="1" dirty="0"/>
                        <a:t>, </a:t>
                      </a:r>
                      <a:r>
                        <a:rPr lang="en-US" sz="1800" b="1" dirty="0" err="1"/>
                        <a:t>aVF</a:t>
                      </a:r>
                      <a:r>
                        <a:rPr lang="en-US" sz="1800" b="1" dirty="0"/>
                        <a:t> </a:t>
                      </a:r>
                    </a:p>
                    <a:p>
                      <a:r>
                        <a:rPr lang="en-US" sz="1600" u="sng" dirty="0"/>
                        <a:t>cross at angles </a:t>
                      </a:r>
                      <a:r>
                        <a:rPr lang="en-US" sz="1600" dirty="0"/>
                        <a:t>and  produce an intersection of 3 other lines</a:t>
                      </a:r>
                    </a:p>
                    <a:p>
                      <a:r>
                        <a:rPr lang="en-US" sz="1600" b="1" spc="-5" dirty="0">
                          <a:solidFill>
                            <a:srgbClr val="FF0000"/>
                          </a:solidFill>
                          <a:latin typeface="Times New Roman"/>
                          <a:cs typeface="Times New Roman"/>
                        </a:rPr>
                        <a:t>Angles </a:t>
                      </a:r>
                      <a:r>
                        <a:rPr lang="en-US" sz="1600" b="1" dirty="0">
                          <a:solidFill>
                            <a:srgbClr val="FF0000"/>
                          </a:solidFill>
                          <a:latin typeface="Times New Roman"/>
                          <a:cs typeface="Times New Roman"/>
                        </a:rPr>
                        <a:t>of </a:t>
                      </a:r>
                      <a:r>
                        <a:rPr lang="en-US" sz="1600" b="1" spc="-5" dirty="0">
                          <a:solidFill>
                            <a:srgbClr val="FF0000"/>
                          </a:solidFill>
                          <a:latin typeface="Times New Roman"/>
                          <a:cs typeface="Times New Roman"/>
                        </a:rPr>
                        <a:t>60°</a:t>
                      </a:r>
                    </a:p>
                    <a:p>
                      <a:r>
                        <a:rPr lang="en-US" sz="1600" u="sng" spc="-5" dirty="0">
                          <a:latin typeface="Times New Roman"/>
                          <a:cs typeface="Times New Roman"/>
                        </a:rPr>
                        <a:t>like </a:t>
                      </a:r>
                      <a:r>
                        <a:rPr lang="en-US" sz="1600" u="sng" dirty="0">
                          <a:latin typeface="Times New Roman"/>
                          <a:cs typeface="Times New Roman"/>
                        </a:rPr>
                        <a:t>for </a:t>
                      </a:r>
                      <a:r>
                        <a:rPr lang="en-US" sz="1600" u="sng" spc="-5" dirty="0">
                          <a:latin typeface="Times New Roman"/>
                          <a:cs typeface="Times New Roman"/>
                        </a:rPr>
                        <a:t>lead </a:t>
                      </a:r>
                      <a:r>
                        <a:rPr lang="en-US" sz="1600" u="sng" dirty="0">
                          <a:latin typeface="Times New Roman"/>
                          <a:cs typeface="Times New Roman"/>
                        </a:rPr>
                        <a:t>I, II,</a:t>
                      </a:r>
                      <a:r>
                        <a:rPr lang="en-US" sz="1600" u="sng" spc="-25" dirty="0">
                          <a:latin typeface="Times New Roman"/>
                          <a:cs typeface="Times New Roman"/>
                        </a:rPr>
                        <a:t> </a:t>
                      </a:r>
                      <a:r>
                        <a:rPr lang="en-US" sz="1600" u="sng" dirty="0">
                          <a:latin typeface="Times New Roman"/>
                          <a:cs typeface="Times New Roman"/>
                        </a:rPr>
                        <a:t>III</a:t>
                      </a:r>
                      <a:endParaRPr lang="en-US" sz="1600" b="1" spc="-5" dirty="0">
                        <a:solidFill>
                          <a:srgbClr val="FF0000"/>
                        </a:solidFill>
                        <a:latin typeface="Times New Roman"/>
                        <a:cs typeface="Times New Roman"/>
                      </a:endParaRPr>
                    </a:p>
                    <a:p>
                      <a:pPr>
                        <a:buFont typeface="Arial" panose="020B0604020202020204" pitchFamily="34" charset="0"/>
                        <a:buChar char="•"/>
                      </a:pPr>
                      <a:r>
                        <a:rPr lang="en-US" sz="1600" b="1" dirty="0" err="1">
                          <a:solidFill>
                            <a:srgbClr val="ED915F"/>
                          </a:solidFill>
                        </a:rPr>
                        <a:t>aVR</a:t>
                      </a:r>
                      <a:r>
                        <a:rPr lang="en-US" sz="1600" dirty="0"/>
                        <a:t>(+) is at </a:t>
                      </a:r>
                      <a:r>
                        <a:rPr lang="en-US" sz="1600" b="1" u="sng" dirty="0"/>
                        <a:t>-150°</a:t>
                      </a:r>
                    </a:p>
                    <a:p>
                      <a:pPr>
                        <a:buFont typeface="Arial" panose="020B0604020202020204" pitchFamily="34" charset="0"/>
                        <a:buChar char="•"/>
                      </a:pPr>
                      <a:r>
                        <a:rPr lang="en-US" sz="1600" b="1" dirty="0" err="1">
                          <a:solidFill>
                            <a:schemeClr val="accent2">
                              <a:lumMod val="75000"/>
                            </a:schemeClr>
                          </a:solidFill>
                        </a:rPr>
                        <a:t>aVL</a:t>
                      </a:r>
                      <a:r>
                        <a:rPr lang="en-US" sz="1600" dirty="0">
                          <a:solidFill>
                            <a:srgbClr val="002060"/>
                          </a:solidFill>
                        </a:rPr>
                        <a:t> </a:t>
                      </a:r>
                      <a:r>
                        <a:rPr lang="en-US" sz="1600" dirty="0"/>
                        <a:t>(+) is at </a:t>
                      </a:r>
                      <a:r>
                        <a:rPr lang="en-US" sz="1600" b="1" u="sng" dirty="0"/>
                        <a:t>-30° </a:t>
                      </a:r>
                    </a:p>
                    <a:p>
                      <a:pPr>
                        <a:buFont typeface="Arial" panose="020B0604020202020204" pitchFamily="34" charset="0"/>
                        <a:buChar char="•"/>
                      </a:pPr>
                      <a:r>
                        <a:rPr lang="en-US" sz="1600" b="1" dirty="0" err="1">
                          <a:solidFill>
                            <a:srgbClr val="7030A0"/>
                          </a:solidFill>
                        </a:rPr>
                        <a:t>aVF</a:t>
                      </a:r>
                      <a:r>
                        <a:rPr lang="en-US" sz="1600" b="1" dirty="0">
                          <a:solidFill>
                            <a:srgbClr val="7030A0"/>
                          </a:solidFill>
                        </a:rPr>
                        <a:t> </a:t>
                      </a:r>
                      <a:r>
                        <a:rPr lang="en-US" sz="1600" dirty="0"/>
                        <a:t>(+) is at </a:t>
                      </a:r>
                      <a:r>
                        <a:rPr lang="en-US" sz="1600" b="1" u="sng" dirty="0"/>
                        <a:t>+90</a:t>
                      </a:r>
                      <a:endParaRPr lang="ar-SA" sz="1600" b="1" u="sng" dirty="0"/>
                    </a:p>
                  </a:txBody>
                  <a:tcPr/>
                </a:tc>
                <a:tc>
                  <a:txBody>
                    <a:bodyPr/>
                    <a:lstStyle/>
                    <a:p>
                      <a:r>
                        <a:rPr lang="en-US" sz="1300" b="1" dirty="0">
                          <a:solidFill>
                            <a:schemeClr val="accent2">
                              <a:lumMod val="75000"/>
                            </a:schemeClr>
                          </a:solidFill>
                        </a:rPr>
                        <a:t>V1</a:t>
                      </a:r>
                      <a:r>
                        <a:rPr lang="en-US" sz="1300" dirty="0">
                          <a:solidFill>
                            <a:schemeClr val="accent2">
                              <a:lumMod val="75000"/>
                            </a:schemeClr>
                          </a:solidFill>
                        </a:rPr>
                        <a:t> – </a:t>
                      </a:r>
                      <a:r>
                        <a:rPr lang="en-US" sz="1300" dirty="0"/>
                        <a:t>Right sternal border, 4th ICS</a:t>
                      </a:r>
                      <a:r>
                        <a:rPr lang="en-US" sz="1300" dirty="0">
                          <a:solidFill>
                            <a:schemeClr val="bg1">
                              <a:lumMod val="50000"/>
                            </a:schemeClr>
                          </a:solidFill>
                        </a:rPr>
                        <a:t> ( intercostal space)</a:t>
                      </a:r>
                    </a:p>
                    <a:p>
                      <a:r>
                        <a:rPr lang="en-US" sz="1300" b="1" dirty="0">
                          <a:solidFill>
                            <a:schemeClr val="accent2">
                              <a:lumMod val="75000"/>
                            </a:schemeClr>
                          </a:solidFill>
                        </a:rPr>
                        <a:t>V2</a:t>
                      </a:r>
                      <a:r>
                        <a:rPr lang="en-US" sz="1300" dirty="0">
                          <a:solidFill>
                            <a:schemeClr val="accent2">
                              <a:lumMod val="75000"/>
                            </a:schemeClr>
                          </a:solidFill>
                        </a:rPr>
                        <a:t> – </a:t>
                      </a:r>
                      <a:r>
                        <a:rPr lang="en-US" sz="1300" dirty="0"/>
                        <a:t>Left sternal border, 4th ICS.</a:t>
                      </a:r>
                    </a:p>
                    <a:p>
                      <a:r>
                        <a:rPr lang="en-US" sz="1300" b="1" dirty="0">
                          <a:solidFill>
                            <a:schemeClr val="accent2">
                              <a:lumMod val="75000"/>
                            </a:schemeClr>
                          </a:solidFill>
                        </a:rPr>
                        <a:t>V3</a:t>
                      </a:r>
                      <a:r>
                        <a:rPr lang="en-US" sz="1300" dirty="0">
                          <a:solidFill>
                            <a:schemeClr val="accent2">
                              <a:lumMod val="75000"/>
                            </a:schemeClr>
                          </a:solidFill>
                        </a:rPr>
                        <a:t> – </a:t>
                      </a:r>
                      <a:r>
                        <a:rPr lang="en-US" sz="1300" dirty="0"/>
                        <a:t>Halfway between leads V2 &amp; V4.</a:t>
                      </a:r>
                    </a:p>
                    <a:p>
                      <a:r>
                        <a:rPr lang="en-US" sz="1300" b="1" dirty="0">
                          <a:solidFill>
                            <a:schemeClr val="accent2">
                              <a:lumMod val="75000"/>
                            </a:schemeClr>
                          </a:solidFill>
                        </a:rPr>
                        <a:t>V4</a:t>
                      </a:r>
                      <a:r>
                        <a:rPr lang="en-US" sz="1300" dirty="0">
                          <a:solidFill>
                            <a:schemeClr val="accent2">
                              <a:lumMod val="75000"/>
                            </a:schemeClr>
                          </a:solidFill>
                        </a:rPr>
                        <a:t> – </a:t>
                      </a:r>
                      <a:r>
                        <a:rPr lang="en-US" sz="1300" dirty="0"/>
                        <a:t>Left mid-clavicular line, 5th ICS. (in</a:t>
                      </a:r>
                      <a:r>
                        <a:rPr lang="en-US" sz="1300" baseline="0" dirty="0"/>
                        <a:t> women: under breast)</a:t>
                      </a:r>
                      <a:endParaRPr lang="en-US" sz="1300" dirty="0"/>
                    </a:p>
                    <a:p>
                      <a:r>
                        <a:rPr lang="en-US" sz="1300" b="1" dirty="0">
                          <a:solidFill>
                            <a:schemeClr val="accent2">
                              <a:lumMod val="75000"/>
                            </a:schemeClr>
                          </a:solidFill>
                        </a:rPr>
                        <a:t>V5 </a:t>
                      </a:r>
                      <a:r>
                        <a:rPr lang="en-US" sz="1300" dirty="0">
                          <a:solidFill>
                            <a:schemeClr val="accent2">
                              <a:lumMod val="75000"/>
                            </a:schemeClr>
                          </a:solidFill>
                        </a:rPr>
                        <a:t>– </a:t>
                      </a:r>
                      <a:r>
                        <a:rPr lang="en-US" sz="1300" dirty="0"/>
                        <a:t>Anterior axillary line, 5th ICS. (horizontal</a:t>
                      </a:r>
                      <a:r>
                        <a:rPr lang="en-US" sz="1300" baseline="0" dirty="0"/>
                        <a:t> to V4)</a:t>
                      </a:r>
                      <a:endParaRPr lang="en-US" sz="1300" dirty="0"/>
                    </a:p>
                    <a:p>
                      <a:r>
                        <a:rPr lang="en-US" sz="1300" b="1" dirty="0">
                          <a:solidFill>
                            <a:schemeClr val="accent2">
                              <a:lumMod val="75000"/>
                            </a:schemeClr>
                          </a:solidFill>
                        </a:rPr>
                        <a:t>V6</a:t>
                      </a:r>
                      <a:r>
                        <a:rPr lang="en-US" sz="1300" dirty="0">
                          <a:solidFill>
                            <a:schemeClr val="accent2">
                              <a:lumMod val="75000"/>
                            </a:schemeClr>
                          </a:solidFill>
                        </a:rPr>
                        <a:t> – </a:t>
                      </a:r>
                      <a:r>
                        <a:rPr lang="en-US" sz="1300" dirty="0"/>
                        <a:t>Mid axillary line, 5th ICS. (horizontal</a:t>
                      </a:r>
                      <a:r>
                        <a:rPr lang="en-US" sz="1300" baseline="0" dirty="0"/>
                        <a:t> to V5)</a:t>
                      </a:r>
                      <a:endParaRPr lang="ar-SA" sz="1300" dirty="0"/>
                    </a:p>
                  </a:txBody>
                  <a:tcPr/>
                </a:tc>
                <a:extLst>
                  <a:ext uri="{0D108BD9-81ED-4DB2-BD59-A6C34878D82A}">
                    <a16:rowId xmlns:a16="http://schemas.microsoft.com/office/drawing/2014/main" val="10001"/>
                  </a:ext>
                </a:extLst>
              </a:tr>
              <a:tr h="2183386">
                <a:tc>
                  <a:txBody>
                    <a:bodyPr/>
                    <a:lstStyle/>
                    <a:p>
                      <a:endParaRPr lang="en-US" dirty="0"/>
                    </a:p>
                  </a:txBody>
                  <a:tcPr/>
                </a:tc>
                <a:tc gridSpan="2">
                  <a:txBody>
                    <a:bodyPr/>
                    <a:lstStyle/>
                    <a:p>
                      <a:pPr marL="285750" indent="-285750">
                        <a:buFont typeface="Arial" charset="0"/>
                        <a:buChar char="•"/>
                      </a:pPr>
                      <a:r>
                        <a:rPr lang="en-US" sz="1400" dirty="0"/>
                        <a:t>Leads </a:t>
                      </a:r>
                      <a:r>
                        <a:rPr lang="en-US" sz="1400" dirty="0" err="1">
                          <a:solidFill>
                            <a:srgbClr val="ED915F"/>
                          </a:solidFill>
                        </a:rPr>
                        <a:t>aVR</a:t>
                      </a:r>
                      <a:r>
                        <a:rPr lang="en-US" sz="1400" dirty="0"/>
                        <a:t>, </a:t>
                      </a:r>
                      <a:r>
                        <a:rPr lang="en-US" sz="1400" dirty="0" err="1">
                          <a:solidFill>
                            <a:srgbClr val="7030A0"/>
                          </a:solidFill>
                        </a:rPr>
                        <a:t>aVF</a:t>
                      </a:r>
                      <a:r>
                        <a:rPr lang="en-US" sz="1400" dirty="0"/>
                        <a:t>, </a:t>
                      </a:r>
                      <a:r>
                        <a:rPr lang="en-US" sz="1400" dirty="0" err="1">
                          <a:solidFill>
                            <a:schemeClr val="accent2">
                              <a:lumMod val="75000"/>
                            </a:schemeClr>
                          </a:solidFill>
                        </a:rPr>
                        <a:t>aVL</a:t>
                      </a:r>
                      <a:r>
                        <a:rPr lang="en-US" sz="1400" dirty="0"/>
                        <a:t> </a:t>
                      </a:r>
                      <a:r>
                        <a:rPr lang="en-US" sz="1400" u="sng" dirty="0"/>
                        <a:t>divide</a:t>
                      </a:r>
                      <a:r>
                        <a:rPr lang="en-US" sz="1400" dirty="0"/>
                        <a:t> the angles formed by lead I, II, III.</a:t>
                      </a:r>
                    </a:p>
                    <a:p>
                      <a:pPr marL="285750" indent="-285750">
                        <a:buFont typeface="Arial" charset="0"/>
                        <a:buChar char="•"/>
                      </a:pPr>
                      <a:r>
                        <a:rPr lang="en-US" sz="1400" dirty="0"/>
                        <a:t>The leads cross precisely at </a:t>
                      </a:r>
                      <a:r>
                        <a:rPr lang="en-US" sz="1400" u="sng" dirty="0">
                          <a:solidFill>
                            <a:srgbClr val="FF0000"/>
                          </a:solidFill>
                        </a:rPr>
                        <a:t>30°</a:t>
                      </a:r>
                      <a:endParaRPr lang="en-US" sz="1400" dirty="0">
                        <a:solidFill>
                          <a:srgbClr val="FF0000"/>
                        </a:solidFill>
                      </a:endParaRPr>
                    </a:p>
                    <a:p>
                      <a:endParaRPr lang="en-US" dirty="0"/>
                    </a:p>
                    <a:p>
                      <a:endParaRPr lang="en-US" dirty="0"/>
                    </a:p>
                    <a:p>
                      <a:endParaRPr lang="ar-SA" dirty="0"/>
                    </a:p>
                    <a:p>
                      <a:endParaRPr lang="en-US" dirty="0"/>
                    </a:p>
                    <a:p>
                      <a:endParaRPr lang="en-US" dirty="0"/>
                    </a:p>
                    <a:p>
                      <a:endParaRPr lang="en-US" dirty="0"/>
                    </a:p>
                  </a:txBody>
                  <a:tcPr/>
                </a:tc>
                <a:tc hMerge="1">
                  <a:txBody>
                    <a:bodyPr/>
                    <a:lstStyle/>
                    <a:p>
                      <a:endParaRPr lang="en-US" dirty="0"/>
                    </a:p>
                  </a:txBody>
                  <a:tcPr/>
                </a:tc>
                <a:extLst>
                  <a:ext uri="{0D108BD9-81ED-4DB2-BD59-A6C34878D82A}">
                    <a16:rowId xmlns:a16="http://schemas.microsoft.com/office/drawing/2014/main" val="10002"/>
                  </a:ext>
                </a:extLst>
              </a:tr>
            </a:tbl>
          </a:graphicData>
        </a:graphic>
      </p:graphicFrame>
      <p:sp>
        <p:nvSpPr>
          <p:cNvPr id="5" name="object 5"/>
          <p:cNvSpPr/>
          <p:nvPr/>
        </p:nvSpPr>
        <p:spPr>
          <a:xfrm>
            <a:off x="323528" y="4221088"/>
            <a:ext cx="3096344" cy="1656184"/>
          </a:xfrm>
          <a:prstGeom prst="rect">
            <a:avLst/>
          </a:prstGeom>
          <a:blipFill>
            <a:blip r:embed="rId3" cstate="print"/>
            <a:stretch>
              <a:fillRect/>
            </a:stretch>
          </a:blipFill>
        </p:spPr>
        <p:txBody>
          <a:bodyPr wrap="square" lIns="0" tIns="0" rIns="0" bIns="0" rtlCol="0"/>
          <a:lstStyle/>
          <a:p>
            <a:endParaRPr dirty="0"/>
          </a:p>
        </p:txBody>
      </p:sp>
      <p:sp>
        <p:nvSpPr>
          <p:cNvPr id="6" name="Rectangle 5"/>
          <p:cNvSpPr/>
          <p:nvPr/>
        </p:nvSpPr>
        <p:spPr>
          <a:xfrm>
            <a:off x="323528" y="5661248"/>
            <a:ext cx="1152128" cy="24596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04048" y="3008360"/>
            <a:ext cx="1368152" cy="924696"/>
          </a:xfrm>
          <a:prstGeom prst="rect">
            <a:avLst/>
          </a:prstGeom>
        </p:spPr>
      </p:pic>
      <p:sp>
        <p:nvSpPr>
          <p:cNvPr id="11" name="Oval 10"/>
          <p:cNvSpPr/>
          <p:nvPr/>
        </p:nvSpPr>
        <p:spPr>
          <a:xfrm>
            <a:off x="5220072" y="3080368"/>
            <a:ext cx="144016" cy="144016"/>
          </a:xfrm>
          <a:prstGeom prst="ellipse">
            <a:avLst/>
          </a:prstGeom>
          <a:solidFill>
            <a:srgbClr val="ED91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5652120" y="3728440"/>
            <a:ext cx="144016" cy="144016"/>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6084168" y="3080368"/>
            <a:ext cx="144016" cy="144016"/>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p:cNvCxnSpPr/>
          <p:nvPr/>
        </p:nvCxnSpPr>
        <p:spPr>
          <a:xfrm>
            <a:off x="5724128" y="3470708"/>
            <a:ext cx="432048"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6061315" y="3268469"/>
            <a:ext cx="504056" cy="338554"/>
          </a:xfrm>
          <a:prstGeom prst="rect">
            <a:avLst/>
          </a:prstGeom>
          <a:noFill/>
        </p:spPr>
        <p:txBody>
          <a:bodyPr wrap="square" rtlCol="0">
            <a:spAutoFit/>
          </a:bodyPr>
          <a:lstStyle/>
          <a:p>
            <a:r>
              <a:rPr lang="en-US" sz="1600" dirty="0">
                <a:solidFill>
                  <a:srgbClr val="FF0000"/>
                </a:solidFill>
              </a:rPr>
              <a:t>0</a:t>
            </a:r>
            <a:r>
              <a:rPr lang="en-US" sz="1600" b="1" dirty="0">
                <a:solidFill>
                  <a:srgbClr val="FF0000"/>
                </a:solidFill>
              </a:rPr>
              <a:t>°</a:t>
            </a:r>
            <a:endParaRPr lang="en-US" sz="1600" dirty="0">
              <a:solidFill>
                <a:srgbClr val="FF0000"/>
              </a:solidFill>
            </a:endParaRPr>
          </a:p>
        </p:txBody>
      </p:sp>
      <p:pic>
        <p:nvPicPr>
          <p:cNvPr id="17" name="Picture 16"/>
          <p:cNvPicPr>
            <a:picLocks noChangeAspect="1"/>
          </p:cNvPicPr>
          <p:nvPr/>
        </p:nvPicPr>
        <p:blipFill>
          <a:blip r:embed="rId5"/>
          <a:stretch>
            <a:fillRect/>
          </a:stretch>
        </p:blipFill>
        <p:spPr>
          <a:xfrm>
            <a:off x="3569568" y="4581128"/>
            <a:ext cx="2658616" cy="1618689"/>
          </a:xfrm>
          <a:prstGeom prst="rect">
            <a:avLst/>
          </a:prstGeom>
          <a:ln>
            <a:solidFill>
              <a:schemeClr val="bg2">
                <a:lumMod val="50000"/>
              </a:schemeClr>
            </a:solidFill>
          </a:ln>
        </p:spPr>
      </p:pic>
      <p:sp>
        <p:nvSpPr>
          <p:cNvPr id="18" name="Rectangle 17"/>
          <p:cNvSpPr/>
          <p:nvPr/>
        </p:nvSpPr>
        <p:spPr>
          <a:xfrm>
            <a:off x="6084168" y="5373216"/>
            <a:ext cx="144016" cy="21602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5436096" y="5877272"/>
            <a:ext cx="144016" cy="216024"/>
          </a:xfrm>
          <a:prstGeom prst="rect">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F0"/>
              </a:solidFill>
            </a:endParaRPr>
          </a:p>
        </p:txBody>
      </p:sp>
      <p:sp>
        <p:nvSpPr>
          <p:cNvPr id="20" name="Rectangle 19"/>
          <p:cNvSpPr/>
          <p:nvPr/>
        </p:nvSpPr>
        <p:spPr>
          <a:xfrm>
            <a:off x="4031940" y="5840723"/>
            <a:ext cx="324036" cy="216024"/>
          </a:xfrm>
          <a:prstGeom prst="rect">
            <a:avLst/>
          </a:prstGeom>
          <a:noFill/>
          <a:ln w="28575">
            <a:solidFill>
              <a:srgbClr val="0FF1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4572000" y="6021288"/>
            <a:ext cx="576064" cy="216024"/>
          </a:xfrm>
          <a:prstGeom prst="ellipse">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3491880" y="5085184"/>
            <a:ext cx="576064" cy="216024"/>
          </a:xfrm>
          <a:prstGeom prst="ellipse">
            <a:avLst/>
          </a:prstGeom>
          <a:noFill/>
          <a:ln>
            <a:solidFill>
              <a:srgbClr val="ED91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5724128" y="5013176"/>
            <a:ext cx="576064" cy="216024"/>
          </a:xfrm>
          <a:prstGeom prst="ellipse">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6899069" y="5925942"/>
            <a:ext cx="1500483" cy="261610"/>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US" sz="1100" dirty="0">
                <a:solidFill>
                  <a:srgbClr val="FF0000"/>
                </a:solidFill>
              </a:rPr>
              <a:t>Just understand it </a:t>
            </a:r>
          </a:p>
        </p:txBody>
      </p:sp>
      <p:sp>
        <p:nvSpPr>
          <p:cNvPr id="7" name="TextBox 6"/>
          <p:cNvSpPr txBox="1"/>
          <p:nvPr/>
        </p:nvSpPr>
        <p:spPr>
          <a:xfrm>
            <a:off x="6476767" y="4294953"/>
            <a:ext cx="2282550" cy="1661993"/>
          </a:xfrm>
          <a:prstGeom prst="rect">
            <a:avLst/>
          </a:prstGeom>
          <a:noFill/>
        </p:spPr>
        <p:txBody>
          <a:bodyPr wrap="square" rtlCol="0">
            <a:spAutoFit/>
          </a:bodyPr>
          <a:lstStyle/>
          <a:p>
            <a:pPr algn="r"/>
            <a:r>
              <a:rPr lang="ar-SA" dirty="0">
                <a:solidFill>
                  <a:schemeClr val="bg1">
                    <a:lumMod val="50000"/>
                  </a:schemeClr>
                </a:solidFill>
              </a:rPr>
              <a:t>توضيح: </a:t>
            </a:r>
          </a:p>
          <a:p>
            <a:pPr algn="r" rtl="1"/>
            <a:r>
              <a:rPr lang="ar-SA" sz="1050" dirty="0">
                <a:solidFill>
                  <a:schemeClr val="bg1">
                    <a:lumMod val="50000"/>
                  </a:schemeClr>
                </a:solidFill>
              </a:rPr>
              <a:t>لما ندمج رسمة</a:t>
            </a:r>
            <a:r>
              <a:rPr lang="en-US" sz="1050" dirty="0">
                <a:solidFill>
                  <a:schemeClr val="bg1">
                    <a:lumMod val="50000"/>
                  </a:schemeClr>
                </a:solidFill>
              </a:rPr>
              <a:t>   </a:t>
            </a:r>
            <a:r>
              <a:rPr lang="ar-SA" sz="1050" dirty="0">
                <a:solidFill>
                  <a:schemeClr val="bg1">
                    <a:lumMod val="50000"/>
                  </a:schemeClr>
                </a:solidFill>
              </a:rPr>
              <a:t>(</a:t>
            </a:r>
            <a:r>
              <a:rPr lang="en-US" sz="1050" dirty="0">
                <a:solidFill>
                  <a:schemeClr val="bg1">
                    <a:lumMod val="50000"/>
                  </a:schemeClr>
                </a:solidFill>
              </a:rPr>
              <a:t>I , II , and III </a:t>
            </a:r>
            <a:r>
              <a:rPr lang="ar-SA" sz="1050" dirty="0">
                <a:solidFill>
                  <a:schemeClr val="bg1">
                    <a:lumMod val="50000"/>
                  </a:schemeClr>
                </a:solidFill>
              </a:rPr>
              <a:t> ) مع رسمة (</a:t>
            </a:r>
            <a:r>
              <a:rPr lang="en-US" sz="1050" dirty="0" err="1">
                <a:solidFill>
                  <a:schemeClr val="bg1">
                    <a:lumMod val="50000"/>
                  </a:schemeClr>
                </a:solidFill>
              </a:rPr>
              <a:t>aVR</a:t>
            </a:r>
            <a:r>
              <a:rPr lang="en-US" sz="1050" dirty="0">
                <a:solidFill>
                  <a:schemeClr val="bg1">
                    <a:lumMod val="50000"/>
                  </a:schemeClr>
                </a:solidFill>
              </a:rPr>
              <a:t>, </a:t>
            </a:r>
            <a:r>
              <a:rPr lang="en-US" sz="1050" dirty="0" err="1">
                <a:solidFill>
                  <a:schemeClr val="bg1">
                    <a:lumMod val="50000"/>
                  </a:schemeClr>
                </a:solidFill>
              </a:rPr>
              <a:t>aVF</a:t>
            </a:r>
            <a:r>
              <a:rPr lang="en-US" sz="1050" dirty="0">
                <a:solidFill>
                  <a:schemeClr val="bg1">
                    <a:lumMod val="50000"/>
                  </a:schemeClr>
                </a:solidFill>
              </a:rPr>
              <a:t>, </a:t>
            </a:r>
            <a:r>
              <a:rPr lang="en-US" sz="1050" dirty="0" err="1">
                <a:solidFill>
                  <a:schemeClr val="bg1">
                    <a:lumMod val="50000"/>
                  </a:schemeClr>
                </a:solidFill>
              </a:rPr>
              <a:t>aVL</a:t>
            </a:r>
            <a:r>
              <a:rPr lang="en-US" sz="1050" dirty="0">
                <a:solidFill>
                  <a:schemeClr val="bg1">
                    <a:lumMod val="50000"/>
                  </a:schemeClr>
                </a:solidFill>
              </a:rPr>
              <a:t> </a:t>
            </a:r>
            <a:r>
              <a:rPr lang="ar-SA" sz="1050" dirty="0">
                <a:solidFill>
                  <a:schemeClr val="bg1">
                    <a:lumMod val="50000"/>
                  </a:schemeClr>
                </a:solidFill>
              </a:rPr>
              <a:t> ) راح يطلع لنا هذه الرسمة </a:t>
            </a:r>
            <a:r>
              <a:rPr lang="en-US" sz="1050" dirty="0">
                <a:solidFill>
                  <a:schemeClr val="bg1">
                    <a:lumMod val="50000"/>
                  </a:schemeClr>
                </a:solidFill>
              </a:rPr>
              <a:t>  </a:t>
            </a:r>
            <a:r>
              <a:rPr lang="ar-SA" sz="1050" dirty="0">
                <a:solidFill>
                  <a:schemeClr val="bg1">
                    <a:lumMod val="50000"/>
                  </a:schemeClr>
                </a:solidFill>
              </a:rPr>
              <a:t>و راح تكون مقسمة بزوايا مقدارها 30 وهذا يفسر لنا كيف طلعنا</a:t>
            </a:r>
            <a:r>
              <a:rPr lang="en-US" sz="1050" dirty="0">
                <a:solidFill>
                  <a:schemeClr val="bg1">
                    <a:lumMod val="50000"/>
                  </a:schemeClr>
                </a:solidFill>
              </a:rPr>
              <a:t> </a:t>
            </a:r>
            <a:r>
              <a:rPr lang="ar-SA" sz="1050" dirty="0">
                <a:solidFill>
                  <a:schemeClr val="bg1">
                    <a:lumMod val="50000"/>
                  </a:schemeClr>
                </a:solidFill>
              </a:rPr>
              <a:t>(</a:t>
            </a:r>
            <a:r>
              <a:rPr lang="en-US" sz="1050" b="1" dirty="0">
                <a:solidFill>
                  <a:schemeClr val="bg1">
                    <a:lumMod val="50000"/>
                  </a:schemeClr>
                </a:solidFill>
              </a:rPr>
              <a:t>-150° , -30°, +90 </a:t>
            </a:r>
            <a:r>
              <a:rPr lang="ar-SA" sz="1050" b="1" dirty="0">
                <a:solidFill>
                  <a:schemeClr val="bg1">
                    <a:lumMod val="50000"/>
                  </a:schemeClr>
                </a:solidFill>
              </a:rPr>
              <a:t> )</a:t>
            </a:r>
          </a:p>
          <a:p>
            <a:pPr algn="r" rtl="1"/>
            <a:r>
              <a:rPr lang="en-US" sz="1050" b="1" dirty="0">
                <a:solidFill>
                  <a:schemeClr val="bg1">
                    <a:lumMod val="50000"/>
                  </a:schemeClr>
                </a:solidFill>
              </a:rPr>
              <a:t>  </a:t>
            </a:r>
          </a:p>
          <a:p>
            <a:pPr algn="r" rtl="1"/>
            <a:r>
              <a:rPr lang="ar-SA" sz="1050" b="1" dirty="0"/>
              <a:t>(نبدأ حساب الزوايا باتجاه عقارب الساعة )</a:t>
            </a:r>
            <a:endParaRPr lang="en-US" sz="1050" b="1" dirty="0"/>
          </a:p>
          <a:p>
            <a:pPr algn="r" rtl="1"/>
            <a:r>
              <a:rPr lang="ar-SA" sz="1050" dirty="0">
                <a:solidFill>
                  <a:schemeClr val="bg1">
                    <a:lumMod val="50000"/>
                  </a:schemeClr>
                </a:solidFill>
              </a:rPr>
              <a:t>عكس عقارب الساعة = سالب</a:t>
            </a:r>
            <a:endParaRPr lang="en-US" sz="1050" dirty="0">
              <a:solidFill>
                <a:schemeClr val="bg1">
                  <a:lumMod val="50000"/>
                </a:schemeClr>
              </a:solidFill>
            </a:endParaRPr>
          </a:p>
          <a:p>
            <a:pPr algn="r" rtl="1"/>
            <a:endParaRPr lang="en-US" sz="1050" b="1" dirty="0"/>
          </a:p>
        </p:txBody>
      </p:sp>
      <p:cxnSp>
        <p:nvCxnSpPr>
          <p:cNvPr id="9" name="Straight Arrow Connector 8"/>
          <p:cNvCxnSpPr/>
          <p:nvPr/>
        </p:nvCxnSpPr>
        <p:spPr>
          <a:xfrm flipH="1">
            <a:off x="6300192" y="5082765"/>
            <a:ext cx="216024"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26" name="TextBox 25"/>
          <p:cNvSpPr txBox="1"/>
          <p:nvPr/>
        </p:nvSpPr>
        <p:spPr>
          <a:xfrm>
            <a:off x="323528" y="5949280"/>
            <a:ext cx="3024336" cy="253916"/>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US" sz="1050" b="1" dirty="0">
                <a:solidFill>
                  <a:schemeClr val="tx1">
                    <a:lumMod val="50000"/>
                    <a:lumOff val="50000"/>
                  </a:schemeClr>
                </a:solidFill>
              </a:rPr>
              <a:t>More explanation for this pic on # next slide </a:t>
            </a:r>
          </a:p>
        </p:txBody>
      </p:sp>
      <p:sp>
        <p:nvSpPr>
          <p:cNvPr id="27" name="Oval 26"/>
          <p:cNvSpPr/>
          <p:nvPr/>
        </p:nvSpPr>
        <p:spPr>
          <a:xfrm>
            <a:off x="7331633" y="1452575"/>
            <a:ext cx="314488" cy="21452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559975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Explanation </a:t>
            </a:r>
            <a:r>
              <a:rPr lang="en-US" sz="1600" dirty="0"/>
              <a:t>(if u understand it just skip it )</a:t>
            </a:r>
          </a:p>
        </p:txBody>
      </p:sp>
      <p:sp>
        <p:nvSpPr>
          <p:cNvPr id="3" name="Content Placeholder 2"/>
          <p:cNvSpPr>
            <a:spLocks noGrp="1"/>
          </p:cNvSpPr>
          <p:nvPr>
            <p:ph sz="quarter" idx="1"/>
          </p:nvPr>
        </p:nvSpPr>
        <p:spPr>
          <a:xfrm>
            <a:off x="457200" y="1219200"/>
            <a:ext cx="4690864" cy="4937760"/>
          </a:xfrm>
        </p:spPr>
        <p:txBody>
          <a:bodyPr>
            <a:normAutofit/>
          </a:bodyPr>
          <a:lstStyle/>
          <a:p>
            <a:endParaRPr lang="en-US" sz="2000" dirty="0">
              <a:solidFill>
                <a:schemeClr val="tx1">
                  <a:lumMod val="50000"/>
                  <a:lumOff val="50000"/>
                </a:schemeClr>
              </a:solidFill>
            </a:endParaRPr>
          </a:p>
          <a:p>
            <a:r>
              <a:rPr lang="en-US" sz="2000" dirty="0">
                <a:solidFill>
                  <a:schemeClr val="tx1">
                    <a:lumMod val="50000"/>
                    <a:lumOff val="50000"/>
                  </a:schemeClr>
                </a:solidFill>
              </a:rPr>
              <a:t>The heart is the reference point </a:t>
            </a:r>
          </a:p>
          <a:p>
            <a:r>
              <a:rPr lang="en-US" sz="2000" dirty="0">
                <a:solidFill>
                  <a:schemeClr val="tx1">
                    <a:lumMod val="50000"/>
                    <a:lumOff val="50000"/>
                  </a:schemeClr>
                </a:solidFill>
              </a:rPr>
              <a:t>Lead 1 is horizontal = no angle is made</a:t>
            </a:r>
          </a:p>
          <a:p>
            <a:r>
              <a:rPr lang="ar-SA" sz="2000" b="1" dirty="0">
                <a:solidFill>
                  <a:schemeClr val="tx1">
                    <a:lumMod val="50000"/>
                    <a:lumOff val="50000"/>
                  </a:schemeClr>
                </a:solidFill>
              </a:rPr>
              <a:t>بما ان زاوية </a:t>
            </a:r>
            <a:r>
              <a:rPr lang="ar-SA" sz="2000" b="1" dirty="0" err="1">
                <a:solidFill>
                  <a:schemeClr val="tx1">
                    <a:lumMod val="50000"/>
                    <a:lumOff val="50000"/>
                  </a:schemeClr>
                </a:solidFill>
              </a:rPr>
              <a:t>lead</a:t>
            </a:r>
            <a:r>
              <a:rPr lang="ar-SA" sz="2000" b="1" dirty="0">
                <a:solidFill>
                  <a:schemeClr val="tx1">
                    <a:lumMod val="50000"/>
                    <a:lumOff val="50000"/>
                  </a:schemeClr>
                </a:solidFill>
              </a:rPr>
              <a:t> </a:t>
            </a:r>
            <a:r>
              <a:rPr lang="ar-SA" sz="2000" dirty="0">
                <a:solidFill>
                  <a:schemeClr val="tx1">
                    <a:lumMod val="50000"/>
                    <a:lumOff val="50000"/>
                  </a:schemeClr>
                </a:solidFill>
              </a:rPr>
              <a:t>I</a:t>
            </a:r>
            <a:r>
              <a:rPr lang="ar-SA" sz="2000" b="1" dirty="0">
                <a:solidFill>
                  <a:schemeClr val="tx1">
                    <a:lumMod val="50000"/>
                    <a:lumOff val="50000"/>
                  </a:schemeClr>
                </a:solidFill>
              </a:rPr>
              <a:t> تساوي صفر لأنها افقية مع القلب ... لو </a:t>
            </a:r>
            <a:r>
              <a:rPr lang="ar-SA" sz="2000" b="1" dirty="0" err="1">
                <a:solidFill>
                  <a:schemeClr val="tx1">
                    <a:lumMod val="50000"/>
                    <a:lumOff val="50000"/>
                  </a:schemeClr>
                </a:solidFill>
              </a:rPr>
              <a:t>حطينة</a:t>
            </a:r>
            <a:r>
              <a:rPr lang="ar-SA" sz="2000" b="1" dirty="0">
                <a:solidFill>
                  <a:schemeClr val="tx1">
                    <a:lumMod val="50000"/>
                    <a:lumOff val="50000"/>
                  </a:schemeClr>
                </a:solidFill>
              </a:rPr>
              <a:t> منقلة على </a:t>
            </a:r>
            <a:r>
              <a:rPr lang="ar-SA" sz="2000" b="1" dirty="0" err="1">
                <a:solidFill>
                  <a:schemeClr val="tx1">
                    <a:lumMod val="50000"/>
                    <a:lumOff val="50000"/>
                  </a:schemeClr>
                </a:solidFill>
              </a:rPr>
              <a:t>lead</a:t>
            </a:r>
            <a:r>
              <a:rPr lang="ar-SA" sz="2000" b="1" dirty="0">
                <a:solidFill>
                  <a:schemeClr val="tx1">
                    <a:lumMod val="50000"/>
                    <a:lumOff val="50000"/>
                  </a:schemeClr>
                </a:solidFill>
              </a:rPr>
              <a:t> </a:t>
            </a:r>
            <a:r>
              <a:rPr lang="ar-SA" sz="2000" dirty="0">
                <a:solidFill>
                  <a:schemeClr val="tx1">
                    <a:lumMod val="50000"/>
                    <a:lumOff val="50000"/>
                  </a:schemeClr>
                </a:solidFill>
              </a:rPr>
              <a:t>II</a:t>
            </a:r>
            <a:r>
              <a:rPr lang="ar-SA" sz="2000" b="1" dirty="0">
                <a:solidFill>
                  <a:schemeClr val="tx1">
                    <a:lumMod val="50000"/>
                    <a:lumOff val="50000"/>
                  </a:schemeClr>
                </a:solidFill>
              </a:rPr>
              <a:t> في الرسمة اللي على اليمين </a:t>
            </a:r>
            <a:r>
              <a:rPr lang="ar-SA" sz="2000" b="1" dirty="0" err="1">
                <a:solidFill>
                  <a:schemeClr val="tx1">
                    <a:lumMod val="50000"/>
                    <a:lumOff val="50000"/>
                  </a:schemeClr>
                </a:solidFill>
              </a:rPr>
              <a:t>حنلقى</a:t>
            </a:r>
            <a:r>
              <a:rPr lang="ar-SA" sz="2000" b="1" dirty="0">
                <a:solidFill>
                  <a:schemeClr val="tx1">
                    <a:lumMod val="50000"/>
                    <a:lumOff val="50000"/>
                  </a:schemeClr>
                </a:solidFill>
              </a:rPr>
              <a:t> أن الزاوية بين </a:t>
            </a:r>
            <a:r>
              <a:rPr lang="ar-SA" sz="2000" b="1" dirty="0" err="1">
                <a:solidFill>
                  <a:schemeClr val="tx1">
                    <a:lumMod val="50000"/>
                    <a:lumOff val="50000"/>
                  </a:schemeClr>
                </a:solidFill>
              </a:rPr>
              <a:t>lead</a:t>
            </a:r>
            <a:r>
              <a:rPr lang="ar-SA" sz="2000" b="1" dirty="0">
                <a:solidFill>
                  <a:schemeClr val="tx1">
                    <a:lumMod val="50000"/>
                    <a:lumOff val="50000"/>
                  </a:schemeClr>
                </a:solidFill>
              </a:rPr>
              <a:t> </a:t>
            </a:r>
            <a:r>
              <a:rPr lang="ar-SA" sz="2000" dirty="0">
                <a:solidFill>
                  <a:schemeClr val="tx1">
                    <a:lumMod val="50000"/>
                    <a:lumOff val="50000"/>
                  </a:schemeClr>
                </a:solidFill>
              </a:rPr>
              <a:t>II</a:t>
            </a:r>
            <a:r>
              <a:rPr lang="ar-SA" sz="2000" b="1" dirty="0">
                <a:solidFill>
                  <a:schemeClr val="tx1">
                    <a:lumMod val="50000"/>
                    <a:lumOff val="50000"/>
                  </a:schemeClr>
                </a:solidFill>
              </a:rPr>
              <a:t> و الخط الافقي </a:t>
            </a:r>
            <a:r>
              <a:rPr lang="ar-SA" sz="2000" b="1" u="sng" dirty="0">
                <a:solidFill>
                  <a:schemeClr val="tx1">
                    <a:lumMod val="50000"/>
                    <a:lumOff val="50000"/>
                  </a:schemeClr>
                </a:solidFill>
              </a:rPr>
              <a:t>0°  ( اللي عليه </a:t>
            </a:r>
            <a:r>
              <a:rPr lang="ar-SA" sz="2000" b="1" u="sng" dirty="0" err="1">
                <a:solidFill>
                  <a:schemeClr val="tx1">
                    <a:lumMod val="50000"/>
                    <a:lumOff val="50000"/>
                  </a:schemeClr>
                </a:solidFill>
              </a:rPr>
              <a:t>lead</a:t>
            </a:r>
            <a:r>
              <a:rPr lang="ar-SA" sz="2000" b="1" u="sng" dirty="0">
                <a:solidFill>
                  <a:schemeClr val="tx1">
                    <a:lumMod val="50000"/>
                    <a:lumOff val="50000"/>
                  </a:schemeClr>
                </a:solidFill>
              </a:rPr>
              <a:t> </a:t>
            </a:r>
            <a:r>
              <a:rPr lang="ar-SA" sz="2000" u="sng" dirty="0">
                <a:solidFill>
                  <a:schemeClr val="tx1">
                    <a:lumMod val="50000"/>
                    <a:lumOff val="50000"/>
                  </a:schemeClr>
                </a:solidFill>
              </a:rPr>
              <a:t>I)</a:t>
            </a:r>
            <a:r>
              <a:rPr lang="ar-SA" sz="2000" b="1" u="sng" dirty="0">
                <a:solidFill>
                  <a:schemeClr val="tx1">
                    <a:lumMod val="50000"/>
                    <a:lumOff val="50000"/>
                  </a:schemeClr>
                </a:solidFill>
              </a:rPr>
              <a:t>  تساوي °60 , و لو حطينا المنقلة على </a:t>
            </a:r>
            <a:r>
              <a:rPr lang="ar-SA" sz="2000" b="1" u="sng" dirty="0" err="1">
                <a:solidFill>
                  <a:schemeClr val="tx1">
                    <a:lumMod val="50000"/>
                    <a:lumOff val="50000"/>
                  </a:schemeClr>
                </a:solidFill>
              </a:rPr>
              <a:t>lead</a:t>
            </a:r>
            <a:r>
              <a:rPr lang="ar-SA" sz="2000" b="1" u="sng" dirty="0">
                <a:solidFill>
                  <a:schemeClr val="tx1">
                    <a:lumMod val="50000"/>
                    <a:lumOff val="50000"/>
                  </a:schemeClr>
                </a:solidFill>
              </a:rPr>
              <a:t> </a:t>
            </a:r>
            <a:r>
              <a:rPr lang="ar-SA" sz="2000" u="sng" dirty="0">
                <a:solidFill>
                  <a:schemeClr val="tx1">
                    <a:lumMod val="50000"/>
                    <a:lumOff val="50000"/>
                  </a:schemeClr>
                </a:solidFill>
              </a:rPr>
              <a:t>III</a:t>
            </a:r>
            <a:r>
              <a:rPr lang="ar-SA" sz="2000" b="1" u="sng" dirty="0">
                <a:solidFill>
                  <a:schemeClr val="tx1">
                    <a:lumMod val="50000"/>
                    <a:lumOff val="50000"/>
                  </a:schemeClr>
                </a:solidFill>
              </a:rPr>
              <a:t> </a:t>
            </a:r>
            <a:r>
              <a:rPr lang="ar-SA" sz="2000" b="1" u="sng" dirty="0" err="1">
                <a:solidFill>
                  <a:schemeClr val="tx1">
                    <a:lumMod val="50000"/>
                    <a:lumOff val="50000"/>
                  </a:schemeClr>
                </a:solidFill>
              </a:rPr>
              <a:t>حنلقى</a:t>
            </a:r>
            <a:r>
              <a:rPr lang="ar-SA" sz="2000" b="1" u="sng" dirty="0">
                <a:solidFill>
                  <a:schemeClr val="tx1">
                    <a:lumMod val="50000"/>
                    <a:lumOff val="50000"/>
                  </a:schemeClr>
                </a:solidFill>
              </a:rPr>
              <a:t> أن الزاوية  بين </a:t>
            </a:r>
            <a:r>
              <a:rPr lang="ar-SA" sz="2000" b="1" u="sng" dirty="0" err="1">
                <a:solidFill>
                  <a:schemeClr val="tx1">
                    <a:lumMod val="50000"/>
                    <a:lumOff val="50000"/>
                  </a:schemeClr>
                </a:solidFill>
              </a:rPr>
              <a:t>lead</a:t>
            </a:r>
            <a:r>
              <a:rPr lang="ar-SA" sz="2000" b="1" u="sng" dirty="0">
                <a:solidFill>
                  <a:schemeClr val="tx1">
                    <a:lumMod val="50000"/>
                    <a:lumOff val="50000"/>
                  </a:schemeClr>
                </a:solidFill>
              </a:rPr>
              <a:t>   </a:t>
            </a:r>
            <a:r>
              <a:rPr lang="ar-SA" sz="2000" u="sng" dirty="0">
                <a:solidFill>
                  <a:schemeClr val="tx1">
                    <a:lumMod val="50000"/>
                    <a:lumOff val="50000"/>
                  </a:schemeClr>
                </a:solidFill>
              </a:rPr>
              <a:t>III</a:t>
            </a:r>
            <a:r>
              <a:rPr lang="ar-SA" sz="2000" b="1" u="sng" dirty="0">
                <a:solidFill>
                  <a:schemeClr val="tx1">
                    <a:lumMod val="50000"/>
                    <a:lumOff val="50000"/>
                  </a:schemeClr>
                </a:solidFill>
              </a:rPr>
              <a:t>  و  الخط الافقي 0°  ( اللي عليه </a:t>
            </a:r>
            <a:r>
              <a:rPr lang="ar-SA" sz="2000" b="1" u="sng" dirty="0" err="1">
                <a:solidFill>
                  <a:schemeClr val="tx1">
                    <a:lumMod val="50000"/>
                    <a:lumOff val="50000"/>
                  </a:schemeClr>
                </a:solidFill>
              </a:rPr>
              <a:t>lead</a:t>
            </a:r>
            <a:r>
              <a:rPr lang="ar-SA" sz="2000" b="1" u="sng" dirty="0">
                <a:solidFill>
                  <a:schemeClr val="tx1">
                    <a:lumMod val="50000"/>
                    <a:lumOff val="50000"/>
                  </a:schemeClr>
                </a:solidFill>
              </a:rPr>
              <a:t> </a:t>
            </a:r>
            <a:r>
              <a:rPr lang="ar-SA" sz="2000" u="sng" dirty="0">
                <a:solidFill>
                  <a:schemeClr val="tx1">
                    <a:lumMod val="50000"/>
                    <a:lumOff val="50000"/>
                  </a:schemeClr>
                </a:solidFill>
              </a:rPr>
              <a:t>I) </a:t>
            </a:r>
            <a:r>
              <a:rPr lang="ar-SA" sz="2000" b="1" u="sng" dirty="0">
                <a:solidFill>
                  <a:schemeClr val="tx1">
                    <a:lumMod val="50000"/>
                    <a:lumOff val="50000"/>
                  </a:schemeClr>
                </a:solidFill>
              </a:rPr>
              <a:t>تساوي °120 .</a:t>
            </a:r>
          </a:p>
          <a:p>
            <a:endParaRPr lang="en-US" sz="2400" dirty="0">
              <a:solidFill>
                <a:schemeClr val="bg1">
                  <a:lumMod val="50000"/>
                </a:schemeClr>
              </a:solidFill>
            </a:endParaRPr>
          </a:p>
          <a:p>
            <a:endParaRPr lang="en-US" sz="2400" dirty="0"/>
          </a:p>
        </p:txBody>
      </p:sp>
      <p:sp>
        <p:nvSpPr>
          <p:cNvPr id="4" name="object 5"/>
          <p:cNvSpPr/>
          <p:nvPr/>
        </p:nvSpPr>
        <p:spPr>
          <a:xfrm>
            <a:off x="5148064" y="1556792"/>
            <a:ext cx="3783538" cy="3456384"/>
          </a:xfrm>
          <a:prstGeom prst="rect">
            <a:avLst/>
          </a:prstGeom>
          <a:blipFill>
            <a:blip r:embed="rId2" cstate="print"/>
            <a:stretch>
              <a:fillRect/>
            </a:stretch>
          </a:blipFill>
        </p:spPr>
        <p:txBody>
          <a:bodyPr wrap="square" lIns="0" tIns="0" rIns="0" bIns="0" rtlCol="0"/>
          <a:lstStyle/>
          <a:p>
            <a:endParaRPr dirty="0"/>
          </a:p>
        </p:txBody>
      </p:sp>
      <p:sp>
        <p:nvSpPr>
          <p:cNvPr id="5" name="object 5"/>
          <p:cNvSpPr/>
          <p:nvPr/>
        </p:nvSpPr>
        <p:spPr>
          <a:xfrm>
            <a:off x="6660232" y="3080132"/>
            <a:ext cx="678486" cy="780916"/>
          </a:xfrm>
          <a:prstGeom prst="rect">
            <a:avLst/>
          </a:prstGeom>
          <a:blipFill>
            <a:blip r:embed="rId3" cstate="print">
              <a:extLst>
                <a:ext uri="{BEBA8EAE-BF5A-486C-A8C5-ECC9F3942E4B}">
                  <a14:imgProps xmlns:a14="http://schemas.microsoft.com/office/drawing/2010/main">
                    <a14:imgLayer r:embed="rId4">
                      <a14:imgEffect>
                        <a14:backgroundRemoval t="30382" b="73494" l="5078" r="29264"/>
                      </a14:imgEffect>
                    </a14:imgLayer>
                  </a14:imgProps>
                </a:ext>
              </a:extLst>
            </a:blip>
            <a:srcRect/>
            <a:stretch>
              <a:fillRect l="-6796" t="-46378" r="-223975" b="-39186"/>
            </a:stretch>
          </a:blipFill>
        </p:spPr>
        <p:txBody>
          <a:bodyPr wrap="square" lIns="0" tIns="0" rIns="0" bIns="0" rtlCol="0"/>
          <a:lstStyle/>
          <a:p>
            <a:endParaRPr dirty="0"/>
          </a:p>
        </p:txBody>
      </p:sp>
    </p:spTree>
    <p:extLst>
      <p:ext uri="{BB962C8B-B14F-4D97-AF65-F5344CB8AC3E}">
        <p14:creationId xmlns:p14="http://schemas.microsoft.com/office/powerpoint/2010/main" val="18551998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pPr algn="ctr"/>
            <a:r>
              <a:rPr lang="en-US" i="1" dirty="0"/>
              <a:t>The standard 12-lead ECG</a:t>
            </a:r>
            <a:endParaRPr lang="ar-SA" i="1" dirty="0"/>
          </a:p>
        </p:txBody>
      </p:sp>
      <p:sp>
        <p:nvSpPr>
          <p:cNvPr id="3" name="عنصر نائب للمحتوى 2"/>
          <p:cNvSpPr>
            <a:spLocks noGrp="1"/>
          </p:cNvSpPr>
          <p:nvPr>
            <p:ph sz="quarter" idx="1"/>
          </p:nvPr>
        </p:nvSpPr>
        <p:spPr>
          <a:xfrm>
            <a:off x="251520" y="1579240"/>
            <a:ext cx="5040560" cy="2209800"/>
          </a:xfrm>
          <a:ln/>
        </p:spPr>
        <p:style>
          <a:lnRef idx="1">
            <a:schemeClr val="accent3"/>
          </a:lnRef>
          <a:fillRef idx="2">
            <a:schemeClr val="accent3"/>
          </a:fillRef>
          <a:effectRef idx="1">
            <a:schemeClr val="accent3"/>
          </a:effectRef>
          <a:fontRef idx="minor">
            <a:schemeClr val="dk1"/>
          </a:fontRef>
        </p:style>
        <p:txBody>
          <a:bodyPr>
            <a:normAutofit/>
          </a:bodyPr>
          <a:lstStyle/>
          <a:p>
            <a:r>
              <a:rPr lang="en-US" dirty="0"/>
              <a:t>How many </a:t>
            </a:r>
            <a:r>
              <a:rPr lang="en-US" u="sng" dirty="0"/>
              <a:t>electrodes</a:t>
            </a:r>
            <a:r>
              <a:rPr lang="en-US" dirty="0"/>
              <a:t> are there ?</a:t>
            </a:r>
          </a:p>
          <a:p>
            <a:pPr marL="0" indent="0">
              <a:buNone/>
            </a:pPr>
            <a:r>
              <a:rPr lang="en-US" sz="2200" dirty="0">
                <a:solidFill>
                  <a:srgbClr val="C00000"/>
                </a:solidFill>
              </a:rPr>
              <a:t>10 electrodes </a:t>
            </a:r>
            <a:r>
              <a:rPr lang="en-US" sz="1500" dirty="0">
                <a:solidFill>
                  <a:schemeClr val="tx1">
                    <a:lumMod val="50000"/>
                    <a:lumOff val="50000"/>
                  </a:schemeClr>
                </a:solidFill>
              </a:rPr>
              <a:t>(3 unipolar + 6 chest electrode + one on the right foot </a:t>
            </a:r>
            <a:r>
              <a:rPr lang="ar-SA" sz="1500" dirty="0">
                <a:solidFill>
                  <a:schemeClr val="tx1">
                    <a:lumMod val="50000"/>
                    <a:lumOff val="50000"/>
                  </a:schemeClr>
                </a:solidFill>
              </a:rPr>
              <a:t>(للتصفير)</a:t>
            </a:r>
            <a:r>
              <a:rPr lang="en-US" sz="1500" dirty="0">
                <a:solidFill>
                  <a:schemeClr val="tx1">
                    <a:lumMod val="50000"/>
                    <a:lumOff val="50000"/>
                  </a:schemeClr>
                </a:solidFill>
              </a:rPr>
              <a:t>.</a:t>
            </a:r>
          </a:p>
          <a:p>
            <a:r>
              <a:rPr lang="en-US" dirty="0"/>
              <a:t>How many </a:t>
            </a:r>
            <a:r>
              <a:rPr lang="en-US" u="sng" dirty="0"/>
              <a:t>leads</a:t>
            </a:r>
            <a:r>
              <a:rPr lang="en-US" dirty="0"/>
              <a:t> are there?</a:t>
            </a:r>
          </a:p>
          <a:p>
            <a:pPr marL="0" indent="0">
              <a:buNone/>
            </a:pPr>
            <a:r>
              <a:rPr lang="en-US" sz="2000" dirty="0">
                <a:solidFill>
                  <a:srgbClr val="C00000"/>
                </a:solidFill>
              </a:rPr>
              <a:t>12 leads.</a:t>
            </a:r>
            <a:endParaRPr lang="ar-SA" sz="2000" dirty="0">
              <a:solidFill>
                <a:srgbClr val="C00000"/>
              </a:solidFill>
            </a:endParaRPr>
          </a:p>
        </p:txBody>
      </p:sp>
      <p:pic>
        <p:nvPicPr>
          <p:cNvPr id="4" name="صورة 3"/>
          <p:cNvPicPr>
            <a:picLocks noChangeAspect="1"/>
          </p:cNvPicPr>
          <p:nvPr/>
        </p:nvPicPr>
        <p:blipFill>
          <a:blip r:embed="rId2"/>
          <a:stretch>
            <a:fillRect/>
          </a:stretch>
        </p:blipFill>
        <p:spPr>
          <a:xfrm>
            <a:off x="5675260" y="1236128"/>
            <a:ext cx="2975106" cy="3340898"/>
          </a:xfrm>
          <a:prstGeom prst="rect">
            <a:avLst/>
          </a:prstGeom>
        </p:spPr>
      </p:pic>
      <p:pic>
        <p:nvPicPr>
          <p:cNvPr id="5" name="صورة 4"/>
          <p:cNvPicPr>
            <a:picLocks noChangeAspect="1"/>
          </p:cNvPicPr>
          <p:nvPr/>
        </p:nvPicPr>
        <p:blipFill>
          <a:blip r:embed="rId3"/>
          <a:stretch>
            <a:fillRect/>
          </a:stretch>
        </p:blipFill>
        <p:spPr>
          <a:xfrm>
            <a:off x="5495749" y="1196752"/>
            <a:ext cx="3324723" cy="3438999"/>
          </a:xfrm>
          <a:prstGeom prst="rect">
            <a:avLst/>
          </a:prstGeom>
        </p:spPr>
      </p:pic>
      <p:sp>
        <p:nvSpPr>
          <p:cNvPr id="6" name="قوس متوسط مزدوج 5"/>
          <p:cNvSpPr/>
          <p:nvPr/>
        </p:nvSpPr>
        <p:spPr>
          <a:xfrm>
            <a:off x="9638849" y="2879225"/>
            <a:ext cx="45719" cy="45719"/>
          </a:xfrm>
          <a:prstGeom prst="bracketPair">
            <a:avLst/>
          </a:prstGeom>
        </p:spPr>
        <p:style>
          <a:lnRef idx="1">
            <a:schemeClr val="accent1"/>
          </a:lnRef>
          <a:fillRef idx="0">
            <a:schemeClr val="accent1"/>
          </a:fillRef>
          <a:effectRef idx="0">
            <a:schemeClr val="accent1"/>
          </a:effectRef>
          <a:fontRef idx="minor">
            <a:schemeClr val="tx1"/>
          </a:fontRef>
        </p:style>
        <p:txBody>
          <a:bodyPr rtlCol="1" anchor="ctr"/>
          <a:lstStyle/>
          <a:p>
            <a:pPr algn="ctr"/>
            <a:endParaRPr lang="ar-SA"/>
          </a:p>
        </p:txBody>
      </p:sp>
      <p:graphicFrame>
        <p:nvGraphicFramePr>
          <p:cNvPr id="7" name="Table 6"/>
          <p:cNvGraphicFramePr>
            <a:graphicFrameLocks noGrp="1"/>
          </p:cNvGraphicFramePr>
          <p:nvPr>
            <p:extLst>
              <p:ext uri="{D42A27DB-BD31-4B8C-83A1-F6EECF244321}">
                <p14:modId xmlns:p14="http://schemas.microsoft.com/office/powerpoint/2010/main" val="959930886"/>
              </p:ext>
            </p:extLst>
          </p:nvPr>
        </p:nvGraphicFramePr>
        <p:xfrm>
          <a:off x="457200" y="4779767"/>
          <a:ext cx="6096000" cy="1468120"/>
        </p:xfrm>
        <a:graphic>
          <a:graphicData uri="http://schemas.openxmlformats.org/drawingml/2006/table">
            <a:tbl>
              <a:tblPr firstRow="1" bandRow="1">
                <a:tableStyleId>{21E4AEA4-8DFA-4A89-87EB-49C32662AFE0}</a:tableStyleId>
              </a:tblPr>
              <a:tblGrid>
                <a:gridCol w="2032000">
                  <a:extLst>
                    <a:ext uri="{9D8B030D-6E8A-4147-A177-3AD203B41FA5}">
                      <a16:colId xmlns:a16="http://schemas.microsoft.com/office/drawing/2014/main" val="20000"/>
                    </a:ext>
                  </a:extLst>
                </a:gridCol>
                <a:gridCol w="2032000">
                  <a:extLst>
                    <a:ext uri="{9D8B030D-6E8A-4147-A177-3AD203B41FA5}">
                      <a16:colId xmlns:a16="http://schemas.microsoft.com/office/drawing/2014/main" val="20001"/>
                    </a:ext>
                  </a:extLst>
                </a:gridCol>
                <a:gridCol w="2032000">
                  <a:extLst>
                    <a:ext uri="{9D8B030D-6E8A-4147-A177-3AD203B41FA5}">
                      <a16:colId xmlns:a16="http://schemas.microsoft.com/office/drawing/2014/main" val="20002"/>
                    </a:ext>
                  </a:extLst>
                </a:gridCol>
              </a:tblGrid>
              <a:tr h="370840">
                <a:tc>
                  <a:txBody>
                    <a:bodyPr/>
                    <a:lstStyle/>
                    <a:p>
                      <a:pPr algn="ctr"/>
                      <a:r>
                        <a:rPr lang="en-US" sz="1600" dirty="0"/>
                        <a:t>Types of</a:t>
                      </a:r>
                      <a:r>
                        <a:rPr lang="en-US" sz="1600" baseline="0" dirty="0"/>
                        <a:t> lead</a:t>
                      </a:r>
                      <a:endParaRPr lang="en-US" sz="1600" dirty="0"/>
                    </a:p>
                  </a:txBody>
                  <a:tcPr/>
                </a:tc>
                <a:tc>
                  <a:txBody>
                    <a:bodyPr/>
                    <a:lstStyle/>
                    <a:p>
                      <a:pPr algn="ctr"/>
                      <a:r>
                        <a:rPr lang="en-US" sz="1600" dirty="0"/>
                        <a:t>Limb leads</a:t>
                      </a:r>
                    </a:p>
                  </a:txBody>
                  <a:tcPr/>
                </a:tc>
                <a:tc>
                  <a:txBody>
                    <a:bodyPr/>
                    <a:lstStyle/>
                    <a:p>
                      <a:pPr algn="ctr"/>
                      <a:r>
                        <a:rPr lang="en-US" sz="1200" dirty="0"/>
                        <a:t>Precordial or</a:t>
                      </a:r>
                      <a:r>
                        <a:rPr lang="en-US" sz="1200" baseline="0" dirty="0"/>
                        <a:t> chest leads</a:t>
                      </a:r>
                      <a:endParaRPr lang="en-US" sz="1200" dirty="0"/>
                    </a:p>
                  </a:txBody>
                  <a:tcPr/>
                </a:tc>
                <a:extLst>
                  <a:ext uri="{0D108BD9-81ED-4DB2-BD59-A6C34878D82A}">
                    <a16:rowId xmlns:a16="http://schemas.microsoft.com/office/drawing/2014/main" val="10000"/>
                  </a:ext>
                </a:extLst>
              </a:tr>
              <a:tr h="370840">
                <a:tc>
                  <a:txBody>
                    <a:bodyPr/>
                    <a:lstStyle/>
                    <a:p>
                      <a:pPr algn="ctr"/>
                      <a:r>
                        <a:rPr lang="en-US" sz="1600" b="1" dirty="0">
                          <a:solidFill>
                            <a:schemeClr val="bg1"/>
                          </a:solidFill>
                        </a:rPr>
                        <a:t>bipolar</a:t>
                      </a:r>
                    </a:p>
                  </a:txBody>
                  <a:tcPr>
                    <a:solidFill>
                      <a:schemeClr val="accent2"/>
                    </a:solidFill>
                  </a:tcPr>
                </a:tc>
                <a:tc>
                  <a:txBody>
                    <a:bodyPr/>
                    <a:lstStyle/>
                    <a:p>
                      <a:pPr algn="ctr"/>
                      <a:r>
                        <a:rPr lang="en-US" sz="1600" dirty="0"/>
                        <a:t>I , II , and III </a:t>
                      </a:r>
                    </a:p>
                    <a:p>
                      <a:pPr algn="ctr"/>
                      <a:r>
                        <a:rPr lang="en-US" sz="1600" dirty="0"/>
                        <a:t>(standard limb leads)</a:t>
                      </a:r>
                    </a:p>
                  </a:txBody>
                  <a:tcPr/>
                </a:tc>
                <a:tc>
                  <a:txBody>
                    <a:bodyPr/>
                    <a:lstStyle/>
                    <a:p>
                      <a:pPr algn="ctr"/>
                      <a:r>
                        <a:rPr lang="en-US" sz="1600" dirty="0"/>
                        <a:t>-</a:t>
                      </a:r>
                    </a:p>
                  </a:txBody>
                  <a:tcPr/>
                </a:tc>
                <a:extLst>
                  <a:ext uri="{0D108BD9-81ED-4DB2-BD59-A6C34878D82A}">
                    <a16:rowId xmlns:a16="http://schemas.microsoft.com/office/drawing/2014/main" val="10001"/>
                  </a:ext>
                </a:extLst>
              </a:tr>
              <a:tr h="370840">
                <a:tc>
                  <a:txBody>
                    <a:bodyPr/>
                    <a:lstStyle/>
                    <a:p>
                      <a:pPr algn="ctr"/>
                      <a:r>
                        <a:rPr lang="en-US" sz="1600" b="1" dirty="0">
                          <a:solidFill>
                            <a:schemeClr val="bg1"/>
                          </a:solidFill>
                        </a:rPr>
                        <a:t>unipolar</a:t>
                      </a:r>
                    </a:p>
                  </a:txBody>
                  <a:tcPr>
                    <a:solidFill>
                      <a:schemeClr val="accent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err="1"/>
                        <a:t>aVR</a:t>
                      </a:r>
                      <a:r>
                        <a:rPr lang="en-US" sz="1400" dirty="0"/>
                        <a:t>, </a:t>
                      </a:r>
                      <a:r>
                        <a:rPr lang="en-US" sz="1400" dirty="0" err="1"/>
                        <a:t>aVL</a:t>
                      </a:r>
                      <a:r>
                        <a:rPr lang="en-US" sz="1400" dirty="0"/>
                        <a:t>, </a:t>
                      </a:r>
                      <a:r>
                        <a:rPr lang="en-US" sz="1400" dirty="0" err="1"/>
                        <a:t>aVF</a:t>
                      </a:r>
                      <a:endParaRPr lang="en-US" sz="1400" dirty="0"/>
                    </a:p>
                    <a:p>
                      <a:pPr algn="ctr"/>
                      <a:r>
                        <a:rPr lang="en-US" sz="1400" dirty="0"/>
                        <a:t>(augmented</a:t>
                      </a:r>
                      <a:r>
                        <a:rPr lang="en-US" sz="1400" baseline="0" dirty="0"/>
                        <a:t> limb leads)</a:t>
                      </a:r>
                      <a:endParaRPr lang="ar-SA" sz="1400" baseline="0" dirty="0"/>
                    </a:p>
                  </a:txBody>
                  <a:tcPr/>
                </a:tc>
                <a:tc>
                  <a:txBody>
                    <a:bodyPr/>
                    <a:lstStyle/>
                    <a:p>
                      <a:pPr algn="ctr"/>
                      <a:r>
                        <a:rPr lang="en-US" sz="1600" dirty="0"/>
                        <a:t>V1-V6 </a:t>
                      </a:r>
                    </a:p>
                  </a:txBody>
                  <a:tcPr/>
                </a:tc>
                <a:extLst>
                  <a:ext uri="{0D108BD9-81ED-4DB2-BD59-A6C34878D82A}">
                    <a16:rowId xmlns:a16="http://schemas.microsoft.com/office/drawing/2014/main" val="10002"/>
                  </a:ext>
                </a:extLst>
              </a:tr>
            </a:tbl>
          </a:graphicData>
        </a:graphic>
      </p:graphicFrame>
      <p:sp>
        <p:nvSpPr>
          <p:cNvPr id="8" name="TextBox 7"/>
          <p:cNvSpPr txBox="1"/>
          <p:nvPr/>
        </p:nvSpPr>
        <p:spPr>
          <a:xfrm>
            <a:off x="643315" y="4355812"/>
            <a:ext cx="2026568" cy="369332"/>
          </a:xfrm>
          <a:prstGeom prst="rect">
            <a:avLst/>
          </a:prstGeom>
          <a:noFill/>
        </p:spPr>
        <p:txBody>
          <a:bodyPr wrap="square" rtlCol="0">
            <a:spAutoFit/>
          </a:bodyPr>
          <a:lstStyle/>
          <a:p>
            <a:r>
              <a:rPr lang="en-US" b="1" dirty="0"/>
              <a:t>As summary : </a:t>
            </a:r>
          </a:p>
        </p:txBody>
      </p:sp>
      <p:sp>
        <p:nvSpPr>
          <p:cNvPr id="10" name="TextBox 9"/>
          <p:cNvSpPr txBox="1"/>
          <p:nvPr/>
        </p:nvSpPr>
        <p:spPr>
          <a:xfrm>
            <a:off x="611560" y="3805146"/>
            <a:ext cx="4658816" cy="461665"/>
          </a:xfrm>
          <a:prstGeom prst="rect">
            <a:avLst/>
          </a:prstGeom>
          <a:noFill/>
        </p:spPr>
        <p:txBody>
          <a:bodyPr wrap="square" rtlCol="0">
            <a:spAutoFit/>
          </a:bodyPr>
          <a:lstStyle/>
          <a:p>
            <a:pPr algn="r" rtl="1"/>
            <a:r>
              <a:rPr lang="ar-SA" sz="1200" dirty="0">
                <a:solidFill>
                  <a:schemeClr val="tx1">
                    <a:lumMod val="50000"/>
                    <a:lumOff val="50000"/>
                  </a:schemeClr>
                </a:solidFill>
              </a:rPr>
              <a:t>الفرق بين ال </a:t>
            </a:r>
            <a:r>
              <a:rPr lang="ar-SA" sz="1200" dirty="0" err="1">
                <a:solidFill>
                  <a:schemeClr val="tx1">
                    <a:lumMod val="50000"/>
                    <a:lumOff val="50000"/>
                  </a:schemeClr>
                </a:solidFill>
              </a:rPr>
              <a:t>Electrodes</a:t>
            </a:r>
            <a:r>
              <a:rPr lang="ar-SA" sz="1200" dirty="0">
                <a:solidFill>
                  <a:schemeClr val="tx1">
                    <a:lumMod val="50000"/>
                    <a:lumOff val="50000"/>
                  </a:schemeClr>
                </a:solidFill>
              </a:rPr>
              <a:t>  و ال </a:t>
            </a:r>
            <a:r>
              <a:rPr lang="ar-SA" sz="1200" dirty="0" err="1">
                <a:solidFill>
                  <a:schemeClr val="tx1">
                    <a:lumMod val="50000"/>
                    <a:lumOff val="50000"/>
                  </a:schemeClr>
                </a:solidFill>
              </a:rPr>
              <a:t>leads</a:t>
            </a:r>
            <a:r>
              <a:rPr lang="ar-SA" sz="1200" dirty="0">
                <a:solidFill>
                  <a:schemeClr val="tx1">
                    <a:lumMod val="50000"/>
                    <a:lumOff val="50000"/>
                  </a:schemeClr>
                </a:solidFill>
              </a:rPr>
              <a:t>  :</a:t>
            </a:r>
          </a:p>
          <a:p>
            <a:pPr algn="r" rtl="1"/>
            <a:r>
              <a:rPr lang="ar-SA" sz="1200" dirty="0" err="1">
                <a:solidFill>
                  <a:schemeClr val="tx1">
                    <a:lumMod val="50000"/>
                    <a:lumOff val="50000"/>
                  </a:schemeClr>
                </a:solidFill>
              </a:rPr>
              <a:t>Electrodes</a:t>
            </a:r>
            <a:r>
              <a:rPr lang="ar-SA" sz="1200" dirty="0">
                <a:solidFill>
                  <a:schemeClr val="tx1">
                    <a:lumMod val="50000"/>
                    <a:lumOff val="50000"/>
                  </a:schemeClr>
                </a:solidFill>
              </a:rPr>
              <a:t>  هي الأقطاب اللي نحطها على الجسم اما </a:t>
            </a:r>
            <a:r>
              <a:rPr lang="ar-SA" sz="1200" dirty="0" err="1">
                <a:solidFill>
                  <a:schemeClr val="tx1">
                    <a:lumMod val="50000"/>
                    <a:lumOff val="50000"/>
                  </a:schemeClr>
                </a:solidFill>
              </a:rPr>
              <a:t>Leads</a:t>
            </a:r>
            <a:r>
              <a:rPr lang="ar-SA" sz="1200" dirty="0">
                <a:solidFill>
                  <a:schemeClr val="tx1">
                    <a:lumMod val="50000"/>
                    <a:lumOff val="50000"/>
                  </a:schemeClr>
                </a:solidFill>
              </a:rPr>
              <a:t>  فهي القراءات الي تطلع لنا.</a:t>
            </a:r>
          </a:p>
        </p:txBody>
      </p:sp>
    </p:spTree>
    <p:extLst>
      <p:ext uri="{BB962C8B-B14F-4D97-AF65-F5344CB8AC3E}">
        <p14:creationId xmlns:p14="http://schemas.microsoft.com/office/powerpoint/2010/main" val="383619469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Origin</Template>
  <TotalTime>0</TotalTime>
  <Words>7054</Words>
  <Application>Microsoft Office PowerPoint</Application>
  <PresentationFormat>On-screen Show (4:3)</PresentationFormat>
  <Paragraphs>917</Paragraphs>
  <Slides>41</Slides>
  <Notes>14</Notes>
  <HiddenSlides>0</HiddenSlides>
  <MMClips>0</MMClips>
  <ScaleCrop>false</ScaleCrop>
  <HeadingPairs>
    <vt:vector size="8" baseType="variant">
      <vt:variant>
        <vt:lpstr>Fonts Used</vt:lpstr>
      </vt:variant>
      <vt:variant>
        <vt:i4>13</vt:i4>
      </vt:variant>
      <vt:variant>
        <vt:lpstr>Theme</vt:lpstr>
      </vt:variant>
      <vt:variant>
        <vt:i4>1</vt:i4>
      </vt:variant>
      <vt:variant>
        <vt:lpstr>Embedded OLE Servers</vt:lpstr>
      </vt:variant>
      <vt:variant>
        <vt:i4>1</vt:i4>
      </vt:variant>
      <vt:variant>
        <vt:lpstr>Slide Titles</vt:lpstr>
      </vt:variant>
      <vt:variant>
        <vt:i4>41</vt:i4>
      </vt:variant>
    </vt:vector>
  </HeadingPairs>
  <TitlesOfParts>
    <vt:vector size="56" baseType="lpstr">
      <vt:lpstr>Malgun Gothic Semilight</vt:lpstr>
      <vt:lpstr>Arabic Typesetting</vt:lpstr>
      <vt:lpstr>Arial</vt:lpstr>
      <vt:lpstr>Arial Black</vt:lpstr>
      <vt:lpstr>ArialMT</vt:lpstr>
      <vt:lpstr>Bookman Old Style</vt:lpstr>
      <vt:lpstr>Calibri</vt:lpstr>
      <vt:lpstr>Courier New</vt:lpstr>
      <vt:lpstr>Gill Sans MT</vt:lpstr>
      <vt:lpstr>Sylfaen</vt:lpstr>
      <vt:lpstr>Times New Roman</vt:lpstr>
      <vt:lpstr>Wingdings</vt:lpstr>
      <vt:lpstr>Wingdings 3</vt:lpstr>
      <vt:lpstr>Origin</vt:lpstr>
      <vt:lpstr>Bitmap Image</vt:lpstr>
      <vt:lpstr>PowerPoint Presentation</vt:lpstr>
      <vt:lpstr>ElectroCardioGraphy  </vt:lpstr>
      <vt:lpstr> principle of ECG</vt:lpstr>
      <vt:lpstr>ECG paper </vt:lpstr>
      <vt:lpstr>The 12 standard ECG leads *** YOU Have to know the difference between them***</vt:lpstr>
      <vt:lpstr>Cont…</vt:lpstr>
      <vt:lpstr>ECG leads Angles </vt:lpstr>
      <vt:lpstr>Explanation (if u understand it just skip it )</vt:lpstr>
      <vt:lpstr>The standard 12-lead ECG</vt:lpstr>
      <vt:lpstr>Interpretation of the normal ECG </vt:lpstr>
      <vt:lpstr>Interpretation of the normal ECG </vt:lpstr>
      <vt:lpstr>ECG intervals</vt:lpstr>
      <vt:lpstr>PowerPoint Presentation</vt:lpstr>
      <vt:lpstr>Cardiac axis</vt:lpstr>
      <vt:lpstr>Cardiac axis</vt:lpstr>
      <vt:lpstr>Heart Rhythm</vt:lpstr>
      <vt:lpstr>Heart rate </vt:lpstr>
      <vt:lpstr>Examine Yourself !! *** </vt:lpstr>
      <vt:lpstr>Heart Sounds </vt:lpstr>
      <vt:lpstr>Stethoscope </vt:lpstr>
      <vt:lpstr>Introduction </vt:lpstr>
      <vt:lpstr>Areas of Auscultation</vt:lpstr>
      <vt:lpstr>PowerPoint Presentation</vt:lpstr>
      <vt:lpstr>The Heart Sound in Relation to The Cardiac Cycle &amp; ECG ( more explanation) </vt:lpstr>
      <vt:lpstr>The Heart Sound in Relation to ECG</vt:lpstr>
      <vt:lpstr>Examine Yourself !!!</vt:lpstr>
      <vt:lpstr>Pulses of Carotid Artery &amp; Jugular Vein</vt:lpstr>
      <vt:lpstr>Distinguishing features between venous and arterial pulses</vt:lpstr>
      <vt:lpstr>Carotid arterial pulse (CAP) </vt:lpstr>
      <vt:lpstr>Carotid arterial pulse (CAP)</vt:lpstr>
      <vt:lpstr>Jugular Venous Pulse (JVP)</vt:lpstr>
      <vt:lpstr>Jugular Venous Pulse (JVP)</vt:lpstr>
      <vt:lpstr>Abnormal Pulses of JVP :</vt:lpstr>
      <vt:lpstr>Blood Pressure </vt:lpstr>
      <vt:lpstr>Definitions </vt:lpstr>
      <vt:lpstr>Procedure </vt:lpstr>
      <vt:lpstr>Methods for measuring Arterial BP </vt:lpstr>
      <vt:lpstr>The korotkov sounds</vt:lpstr>
      <vt:lpstr>The effects of exercise on the systolic &amp; diastolic blood pressures</vt:lpstr>
      <vt:lpstr>Hypertension</vt:lpstr>
      <vt:lpstr>Thank you! </vt:lpstr>
    </vt:vector>
  </TitlesOfParts>
  <Company>Hewlett-Packard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Levels of Organisation</dc:title>
  <dc:creator>Maha Saja</dc:creator>
  <cp:lastModifiedBy>trad</cp:lastModifiedBy>
  <cp:revision>532</cp:revision>
  <dcterms:created xsi:type="dcterms:W3CDTF">2016-09-07T16:15:34Z</dcterms:created>
  <dcterms:modified xsi:type="dcterms:W3CDTF">2017-04-22T10:58:40Z</dcterms:modified>
</cp:coreProperties>
</file>