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ink/ink1.xml" ContentType="application/inkml+xml"/>
  <Override PartName="/ppt/ink/ink2.xml" ContentType="application/inkml+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55" r:id="rId1"/>
  </p:sldMasterIdLst>
  <p:notesMasterIdLst>
    <p:notesMasterId r:id="rId32"/>
  </p:notesMasterIdLst>
  <p:sldIdLst>
    <p:sldId id="256" r:id="rId2"/>
    <p:sldId id="272" r:id="rId3"/>
    <p:sldId id="292" r:id="rId4"/>
    <p:sldId id="271" r:id="rId5"/>
    <p:sldId id="298" r:id="rId6"/>
    <p:sldId id="299" r:id="rId7"/>
    <p:sldId id="305" r:id="rId8"/>
    <p:sldId id="300" r:id="rId9"/>
    <p:sldId id="304" r:id="rId10"/>
    <p:sldId id="295" r:id="rId11"/>
    <p:sldId id="301" r:id="rId12"/>
    <p:sldId id="302" r:id="rId13"/>
    <p:sldId id="303" r:id="rId14"/>
    <p:sldId id="278" r:id="rId15"/>
    <p:sldId id="279" r:id="rId16"/>
    <p:sldId id="296" r:id="rId17"/>
    <p:sldId id="280" r:id="rId18"/>
    <p:sldId id="281" r:id="rId19"/>
    <p:sldId id="282" r:id="rId20"/>
    <p:sldId id="283" r:id="rId21"/>
    <p:sldId id="285" r:id="rId22"/>
    <p:sldId id="286" r:id="rId23"/>
    <p:sldId id="287" r:id="rId24"/>
    <p:sldId id="288" r:id="rId25"/>
    <p:sldId id="293" r:id="rId26"/>
    <p:sldId id="297" r:id="rId27"/>
    <p:sldId id="289" r:id="rId28"/>
    <p:sldId id="290" r:id="rId29"/>
    <p:sldId id="291" r:id="rId30"/>
    <p:sldId id="270" r:id="rId31"/>
  </p:sldIdLst>
  <p:sldSz cx="12192000" cy="6858000"/>
  <p:notesSz cx="6858000" cy="9144000"/>
  <p:embeddedFontLst>
    <p:embeddedFont>
      <p:font typeface="Calibri Light" panose="020F0302020204030204" pitchFamily="34" charset="0"/>
      <p:regular r:id="rId33"/>
      <p:italic r:id="rId34"/>
    </p:embeddedFont>
    <p:embeddedFont>
      <p:font typeface="Calibri" panose="020F0502020204030204" pitchFamily="34" charset="0"/>
      <p:regular r:id="rId35"/>
      <p:bold r:id="rId36"/>
      <p:italic r:id="rId37"/>
      <p:boldItalic r:id="rId38"/>
    </p:embeddedFont>
    <p:embeddedFont>
      <p:font typeface="MS PGothic" panose="020B0600070205080204" pitchFamily="34" charset="-128"/>
      <p:regular r:id="rId3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9999"/>
    <a:srgbClr val="FF6600"/>
    <a:srgbClr val="CC66FF"/>
    <a:srgbClr val="FBFBFB"/>
    <a:srgbClr val="CC00CC"/>
    <a:srgbClr val="5968B0"/>
    <a:srgbClr val="CC0066"/>
    <a:srgbClr val="0000FF"/>
    <a:srgbClr val="00CC00"/>
    <a:srgbClr val="A200A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108BE60-98E1-4CA7-AB5B-2BF94F43183B}">
  <a:tblStyle styleId="{1108BE60-98E1-4CA7-AB5B-2BF94F43183B}" styleName="Table_0">
    <a:wholeTbl>
      <a:tcTxStyle b="off" i="off">
        <a:font>
          <a:latin typeface="Calibri"/>
          <a:ea typeface="Calibri"/>
          <a:cs typeface="Calibri"/>
        </a:font>
        <a:schemeClr val="dk1"/>
      </a:tcTxStyle>
      <a:tcStyle>
        <a:tcBdr>
          <a:left>
            <a:ln w="12700" cap="flat" cmpd="sng">
              <a:solidFill>
                <a:schemeClr val="dk1"/>
              </a:solidFill>
              <a:prstDash val="solid"/>
              <a:round/>
              <a:headEnd type="none" w="med" len="med"/>
              <a:tailEnd type="none" w="med" len="med"/>
            </a:ln>
          </a:left>
          <a:right>
            <a:ln w="12700" cap="flat" cmpd="sng">
              <a:solidFill>
                <a:schemeClr val="dk1"/>
              </a:solidFill>
              <a:prstDash val="solid"/>
              <a:round/>
              <a:headEnd type="none" w="med" len="med"/>
              <a:tailEnd type="none" w="med" len="med"/>
            </a:ln>
          </a:right>
          <a:top>
            <a:ln w="12700" cap="flat" cmpd="sng">
              <a:solidFill>
                <a:schemeClr val="dk1"/>
              </a:solidFill>
              <a:prstDash val="solid"/>
              <a:round/>
              <a:headEnd type="none" w="med" len="med"/>
              <a:tailEnd type="none" w="med" len="med"/>
            </a:ln>
          </a:top>
          <a:bottom>
            <a:ln w="12700" cap="flat" cmpd="sng">
              <a:solidFill>
                <a:schemeClr val="dk1"/>
              </a:solidFill>
              <a:prstDash val="solid"/>
              <a:round/>
              <a:headEnd type="none" w="med" len="med"/>
              <a:tailEnd type="none" w="med" len="med"/>
            </a:ln>
          </a:bottom>
          <a:insideH>
            <a:ln w="12700" cap="flat" cmpd="sng">
              <a:solidFill>
                <a:schemeClr val="dk1"/>
              </a:solidFill>
              <a:prstDash val="solid"/>
              <a:round/>
              <a:headEnd type="none" w="med" len="med"/>
              <a:tailEnd type="none" w="med" len="med"/>
            </a:ln>
          </a:insideH>
          <a:insideV>
            <a:ln w="12700" cap="flat" cmpd="sng">
              <a:solidFill>
                <a:schemeClr val="dk1"/>
              </a:solidFill>
              <a:prstDash val="solid"/>
              <a:round/>
              <a:headEnd type="none" w="med" len="med"/>
              <a:tailEnd type="none" w="med" len="med"/>
            </a:ln>
          </a:insideV>
        </a:tcBdr>
        <a:fill>
          <a:solidFill>
            <a:srgbClr val="FFFFFF">
              <a:alpha val="0"/>
            </a:srgbClr>
          </a:solidFill>
        </a:fill>
      </a:tcStyle>
    </a:wholeTbl>
    <a:band1H>
      <a:tcStyle>
        <a:tcBdr/>
        <a:fill>
          <a:solidFill>
            <a:schemeClr val="dk1">
              <a:alpha val="20000"/>
            </a:schemeClr>
          </a:solidFill>
        </a:fill>
      </a:tcStyle>
    </a:band1H>
    <a:band1V>
      <a:tcStyle>
        <a:tcBdr/>
        <a:fill>
          <a:solidFill>
            <a:schemeClr val="dk1">
              <a:alpha val="20000"/>
            </a:schemeClr>
          </a:solidFill>
        </a:fill>
      </a:tcStyle>
    </a:band1V>
    <a:lastCol>
      <a:tcTxStyle b="on" i="off"/>
      <a:tcStyle>
        <a:tcBdr/>
      </a:tcStyle>
    </a:lastCol>
    <a:firstCol>
      <a:tcTxStyle b="on" i="off"/>
      <a:tcStyle>
        <a:tcBdr/>
      </a:tcStyle>
    </a:firstCol>
    <a:lastRow>
      <a:tcTxStyle b="on" i="off"/>
      <a:tcStyle>
        <a:tcBdr>
          <a:top>
            <a:ln w="50800" cap="flat" cmpd="sng">
              <a:solidFill>
                <a:schemeClr val="dk1"/>
              </a:solidFill>
              <a:prstDash val="solid"/>
              <a:round/>
              <a:headEnd type="none" w="med" len="med"/>
              <a:tailEnd type="none" w="med" len="med"/>
            </a:ln>
          </a:top>
        </a:tcBdr>
        <a:fill>
          <a:solidFill>
            <a:srgbClr val="FFFFFF">
              <a:alpha val="0"/>
            </a:srgbClr>
          </a:solidFill>
        </a:fill>
      </a:tcStyle>
    </a:lastRow>
    <a:firstRow>
      <a:tcTxStyle b="on" i="off"/>
      <a:tcStyle>
        <a:tcBdr>
          <a:bottom>
            <a:ln w="25400" cap="flat" cmpd="sng">
              <a:solidFill>
                <a:schemeClr val="dk1"/>
              </a:solidFill>
              <a:prstDash val="solid"/>
              <a:round/>
              <a:headEnd type="none" w="med" len="med"/>
              <a:tailEnd type="none" w="med" len="med"/>
            </a:ln>
          </a:bottom>
        </a:tcBdr>
        <a:fill>
          <a:solidFill>
            <a:srgbClr val="FFFFFF">
              <a:alpha val="0"/>
            </a:srgbClr>
          </a:solidFill>
        </a:fill>
      </a:tcStyle>
    </a:firstRow>
  </a:tblStyle>
  <a:tblStyle styleId="{3E5EB3EA-823C-4605-A2E9-52B1581408BE}" styleName="Table_1">
    <a:wholeTbl>
      <a:tcTxStyle b="off" i="off">
        <a:font>
          <a:latin typeface="Calibri"/>
          <a:ea typeface="Calibri"/>
          <a:cs typeface="Calibri"/>
        </a:font>
        <a:schemeClr val="dk1"/>
      </a:tcTxStyle>
      <a:tcStyle>
        <a:tcBdr>
          <a:left>
            <a:ln w="12700" cap="flat" cmpd="sng">
              <a:solidFill>
                <a:schemeClr val="lt1"/>
              </a:solidFill>
              <a:prstDash val="solid"/>
              <a:round/>
              <a:headEnd type="none" w="med" len="med"/>
              <a:tailEnd type="none" w="med" len="med"/>
            </a:ln>
          </a:left>
          <a:right>
            <a:ln w="12700" cap="flat" cmpd="sng">
              <a:solidFill>
                <a:schemeClr val="lt1"/>
              </a:solidFill>
              <a:prstDash val="solid"/>
              <a:round/>
              <a:headEnd type="none" w="med" len="med"/>
              <a:tailEnd type="none" w="med" len="med"/>
            </a:ln>
          </a:right>
          <a:top>
            <a:ln w="12700" cap="flat" cmpd="sng">
              <a:solidFill>
                <a:schemeClr val="lt1"/>
              </a:solidFill>
              <a:prstDash val="solid"/>
              <a:round/>
              <a:headEnd type="none" w="med" len="med"/>
              <a:tailEnd type="none" w="med" len="med"/>
            </a:ln>
          </a:top>
          <a:bottom>
            <a:ln w="12700" cap="flat" cmpd="sng">
              <a:solidFill>
                <a:schemeClr val="lt1"/>
              </a:solidFill>
              <a:prstDash val="solid"/>
              <a:round/>
              <a:headEnd type="none" w="med" len="med"/>
              <a:tailEnd type="none" w="med" len="med"/>
            </a:ln>
          </a:bottom>
          <a:insideH>
            <a:ln w="12700" cap="flat" cmpd="sng">
              <a:solidFill>
                <a:schemeClr val="lt1"/>
              </a:solidFill>
              <a:prstDash val="solid"/>
              <a:round/>
              <a:headEnd type="none" w="med" len="med"/>
              <a:tailEnd type="none" w="med" len="med"/>
            </a:ln>
          </a:insideH>
          <a:insideV>
            <a:ln w="12700" cap="flat" cmpd="sng">
              <a:solidFill>
                <a:schemeClr val="lt1"/>
              </a:solidFill>
              <a:prstDash val="solid"/>
              <a:round/>
              <a:headEnd type="none" w="med" len="med"/>
              <a:tailEnd type="none" w="med" len="med"/>
            </a:ln>
          </a:insideV>
        </a:tcBdr>
        <a:fill>
          <a:solidFill>
            <a:srgbClr val="E8EBF5"/>
          </a:solidFill>
        </a:fill>
      </a:tcStyle>
    </a:wholeTbl>
    <a:band1H>
      <a:tcStyle>
        <a:tcBdr/>
        <a:fill>
          <a:solidFill>
            <a:srgbClr val="CDD4EA"/>
          </a:solidFill>
        </a:fill>
      </a:tcStyle>
    </a:band1H>
    <a:band1V>
      <a:tcStyle>
        <a:tcBdr/>
        <a:fill>
          <a:solidFill>
            <a:srgbClr val="CDD4EA"/>
          </a:solidFill>
        </a:fill>
      </a:tcStyle>
    </a:band1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med" len="med"/>
              <a:tailEnd type="none" w="med" len="med"/>
            </a:ln>
          </a:top>
        </a:tcBdr>
        <a:fill>
          <a:solidFill>
            <a:schemeClr val="accent1"/>
          </a:solidFill>
        </a:fill>
      </a:tcStyle>
    </a:lastRow>
    <a:firstRow>
      <a:tcTxStyle b="on" i="off">
        <a:font>
          <a:latin typeface="Calibri"/>
          <a:ea typeface="Calibri"/>
          <a:cs typeface="Calibri"/>
        </a:font>
        <a:schemeClr val="lt1"/>
      </a:tcTxStyle>
      <a:tcStyle>
        <a:tcBdr>
          <a:bottom>
            <a:ln w="38100" cap="flat" cmpd="sng">
              <a:solidFill>
                <a:schemeClr val="lt1"/>
              </a:solidFill>
              <a:prstDash val="solid"/>
              <a:round/>
              <a:headEnd type="none" w="med" len="med"/>
              <a:tailEnd type="none" w="med" len="med"/>
            </a:ln>
          </a:bottom>
        </a:tcBdr>
        <a:fill>
          <a:solidFill>
            <a:schemeClr val="accent1"/>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809" autoAdjust="0"/>
    <p:restoredTop sz="94660"/>
  </p:normalViewPr>
  <p:slideViewPr>
    <p:cSldViewPr snapToGrid="0">
      <p:cViewPr>
        <p:scale>
          <a:sx n="91" d="100"/>
          <a:sy n="91" d="100"/>
        </p:scale>
        <p:origin x="80" y="26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2.fntdata"/><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1.fntdata"/><Relationship Id="rId38"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3.fntdata"/><Relationship Id="rId43" Type="http://schemas.openxmlformats.org/officeDocument/2006/relationships/tableStyles" Target="tableStyles.xml"/></Relationships>
</file>

<file path=ppt/ink/ink1.xml><?xml version="1.0" encoding="utf-8"?>
<inkml:ink xmlns:inkml="http://www.w3.org/2003/InkML">
  <inkml:definitions/>
  <inkml:traceGroup>
    <inkml:annotationXML>
      <emma:emma xmlns:emma="http://www.w3.org/2003/04/emma" version="1.0">
        <emma:interpretation id="{C485914D-7A6B-455C-9C95-144D757BEB0A}" emma:medium="tactile" emma:mode="ink">
          <msink:context xmlns:msink="http://schemas.microsoft.com/ink/2010/main" type="inkDrawing" rotatedBoundingBox="21877,12455 23023,12615 23009,12719 21863,12559" rotationAngle="1602493324" semanticType="callout">
            <msink:sourceLink direction="with" ref="{A8ADA5A0-83FC-491F-B072-2B3B251F3ECF}"/>
          </msink:context>
        </emma:interpretation>
      </emma:emma>
    </inkml:annotationXML>
  </inkml:traceGroup>
</inkml:ink>
</file>

<file path=ppt/ink/ink2.xml><?xml version="1.0" encoding="utf-8"?>
<inkml:ink xmlns:inkml="http://www.w3.org/2003/InkML">
  <inkml:definitions/>
  <inkml:traceGroup>
    <inkml:annotationXML>
      <emma:emma xmlns:emma="http://www.w3.org/2003/04/emma" version="1.0">
        <emma:interpretation id="{341CFF45-B3CD-4075-AF8A-7709A861A89F}" emma:medium="tactile" emma:mode="ink">
          <msink:context xmlns:msink="http://schemas.microsoft.com/ink/2010/main" type="writingRegion" rotatedBoundingBox="22239,12680 23033,12680 23033,13358 22239,13358"/>
        </emma:interpretation>
      </emma:emma>
    </inkml:annotationXML>
    <inkml:traceGroup>
      <inkml:annotationXML>
        <emma:emma xmlns:emma="http://www.w3.org/2003/04/emma" version="1.0">
          <emma:interpretation id="{7CDF8CCF-589E-443B-AD27-A520D0117D9E}" emma:medium="tactile" emma:mode="ink">
            <msink:context xmlns:msink="http://schemas.microsoft.com/ink/2010/main" type="paragraph" rotatedBoundingBox="22239,12680 23033,12680 23033,13358 22239,13358" alignmentLevel="1"/>
          </emma:interpretation>
        </emma:emma>
      </inkml:annotationXML>
      <inkml:traceGroup>
        <inkml:annotationXML>
          <emma:emma xmlns:emma="http://www.w3.org/2003/04/emma" version="1.0">
            <emma:interpretation id="{91F89901-8E9D-41FC-B7B6-E58AD04CD217}" emma:medium="tactile" emma:mode="ink">
              <msink:context xmlns:msink="http://schemas.microsoft.com/ink/2010/main" type="line" rotatedBoundingBox="22239,12680 23033,12680 23033,13358 22239,13358"/>
            </emma:interpretation>
          </emma:emma>
        </inkml:annotationXML>
        <inkml:traceGroup>
          <inkml:annotationXML>
            <emma:emma xmlns:emma="http://www.w3.org/2003/04/emma" version="1.0">
              <emma:interpretation id="{A8ADA5A0-83FC-491F-B072-2B3B251F3ECF}" emma:medium="tactile" emma:mode="ink">
                <msink:context xmlns:msink="http://schemas.microsoft.com/ink/2010/main" type="inkWord" rotatedBoundingBox="22239,12680 23033,12680 23033,13358 22239,13358">
                  <msink:destinationLink direction="with" ref="{C485914D-7A6B-455C-9C95-144D757BEB0A}"/>
                </msink:context>
              </emma:interpretation>
              <emma:one-of disjunction-type="recognition" id="oneOf0">
                <emma:interpretation id="interp0" emma:lang="" emma:confidence="0">
                  <emma:literal>/</emma:literal>
                </emma:interpretation>
                <emma:interpretation id="interp1" emma:lang="" emma:confidence="0">
                  <emma:literal>'</emma:literal>
                </emma:interpretation>
                <emma:interpretation id="interp2" emma:lang="" emma:confidence="0">
                  <emma:literal>I</emma:literal>
                </emma:interpretation>
                <emma:interpretation id="interp3" emma:lang="" emma:confidence="0">
                  <emma:literal>,</emma:literal>
                </emma:interpretation>
                <emma:interpretation id="interp4" emma:lang="" emma:confidence="0">
                  <emma:literal>l</emma:literal>
                </emma:interpretation>
              </emma:one-of>
            </emma:emma>
          </inkml:annotationXML>
        </inkml:traceGroup>
      </inkml:traceGroup>
    </inkml:traceGroup>
  </inkml:traceGroup>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endParaRPr/>
          </a:p>
        </p:txBody>
      </p:sp>
    </p:spTree>
    <p:extLst>
      <p:ext uri="{BB962C8B-B14F-4D97-AF65-F5344CB8AC3E}">
        <p14:creationId xmlns:p14="http://schemas.microsoft.com/office/powerpoint/2010/main" val="3915039206"/>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Shape 81"/>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82" name="Shape 8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187062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Shape 8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8" name="Shape 8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0640350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Shape 9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9" name="Shape 9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42720364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Shape 11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1" name="Shape 11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3256360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Shape 11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0" name="Shape 12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7091946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Shape 13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6" name="Shape 13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4016836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Shape 14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3" name="Shape 14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41708914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Shape 15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4" name="Shape 15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503543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Shape 16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7" name="Shape 16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6053201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381000" y="685800"/>
            <a:ext cx="6096000" cy="3429000"/>
          </a:xfrm>
        </p:spPr>
      </p:sp>
      <p:sp>
        <p:nvSpPr>
          <p:cNvPr id="3" name="عنصر نائب للملاحظات 2"/>
          <p:cNvSpPr>
            <a:spLocks noGrp="1"/>
          </p:cNvSpPr>
          <p:nvPr>
            <p:ph type="body" idx="1"/>
          </p:nvPr>
        </p:nvSpPr>
        <p:spPr/>
        <p:txBody>
          <a:bodyPr/>
          <a:lstStyle/>
          <a:p>
            <a:endParaRPr lang="en-US" dirty="0"/>
          </a:p>
        </p:txBody>
      </p:sp>
      <p:sp>
        <p:nvSpPr>
          <p:cNvPr id="4" name="عنصر نائب لرقم الشريحة 3"/>
          <p:cNvSpPr>
            <a:spLocks noGrp="1"/>
          </p:cNvSpPr>
          <p:nvPr>
            <p:ph type="sldNum" sz="quarter" idx="10"/>
          </p:nvPr>
        </p:nvSpPr>
        <p:spPr>
          <a:xfrm>
            <a:off x="1588" y="8685213"/>
            <a:ext cx="2971800" cy="458787"/>
          </a:xfrm>
          <a:prstGeom prst="rect">
            <a:avLst/>
          </a:prstGeom>
        </p:spPr>
        <p:txBody>
          <a:bodyPr/>
          <a:lstStyle/>
          <a:p>
            <a:fld id="{F15E0316-AC05-4F74-AF73-42342E464E93}" type="slidenum">
              <a:rPr lang="en-US" smtClean="0"/>
              <a:t>26</a:t>
            </a:fld>
            <a:endParaRPr lang="en-US"/>
          </a:p>
        </p:txBody>
      </p:sp>
    </p:spTree>
    <p:extLst>
      <p:ext uri="{BB962C8B-B14F-4D97-AF65-F5344CB8AC3E}">
        <p14:creationId xmlns:p14="http://schemas.microsoft.com/office/powerpoint/2010/main" val="17189755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Shape 18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0" name="Shape 19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5409341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Shape 6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9" name="Shape 6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9871120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Shape 19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7" name="Shape 19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0071500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Shape 20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4" name="Shape 20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5852223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Shape 7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8" name="Shape 7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5327104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Shape 8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5" name="Shape 8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7824543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Shape 9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2" name="Shape 9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2574100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Shape 10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5" name="Shape 10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8818294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Shape 11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6" name="Shape 11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0993543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Shape 6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0" name="Shape 7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5681140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Shape 7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0" name="Shape 8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9187453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en-GB" sz="1200" b="0" i="0" u="none" strike="noStrike" cap="none" smtClean="0">
                <a:solidFill>
                  <a:srgbClr val="888888"/>
                </a:solidFill>
                <a:latin typeface="Calibri"/>
                <a:ea typeface="Calibri"/>
                <a:cs typeface="Calibri"/>
                <a:sym typeface="Calibri"/>
              </a:rPr>
              <a:t>‹#›</a:t>
            </a:fld>
            <a:endParaRPr lang="en-GB" sz="1200" b="0" i="0" u="none" strike="noStrike" cap="none">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681595538"/>
      </p:ext>
    </p:extLst>
  </p:cSld>
  <p:clrMapOvr>
    <a:masterClrMapping/>
  </p:clrMapOvr>
  <p:hf sldNum="0" hdr="0" ftr="0" dt="0"/>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en-GB" sz="1200" smtClean="0">
                <a:solidFill>
                  <a:srgbClr val="888888"/>
                </a:solidFill>
                <a:latin typeface="Calibri"/>
                <a:ea typeface="Calibri"/>
                <a:cs typeface="Calibri"/>
                <a:sym typeface="Calibri"/>
              </a:rPr>
              <a:t>‹#›</a:t>
            </a:fld>
            <a:endParaRPr lang="en-GB"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17349230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en-GB" sz="1200" smtClean="0">
                <a:solidFill>
                  <a:srgbClr val="888888"/>
                </a:solidFill>
                <a:latin typeface="Calibri"/>
                <a:ea typeface="Calibri"/>
                <a:cs typeface="Calibri"/>
                <a:sym typeface="Calibri"/>
              </a:rPr>
              <a:t>‹#›</a:t>
            </a:fld>
            <a:endParaRPr lang="en-GB"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4269800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415600" y="593367"/>
            <a:ext cx="11360800" cy="7636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8" name="Shape 18"/>
          <p:cNvSpPr txBox="1">
            <a:spLocks noGrp="1"/>
          </p:cNvSpPr>
          <p:nvPr>
            <p:ph type="body" idx="1"/>
          </p:nvPr>
        </p:nvSpPr>
        <p:spPr>
          <a:xfrm>
            <a:off x="415600" y="1536633"/>
            <a:ext cx="11360800" cy="45552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9" name="Shape 19"/>
          <p:cNvSpPr txBox="1">
            <a:spLocks noGrp="1"/>
          </p:cNvSpPr>
          <p:nvPr>
            <p:ph type="sldNum" idx="12"/>
          </p:nvPr>
        </p:nvSpPr>
        <p:spPr>
          <a:xfrm>
            <a:off x="11296609" y="6217621"/>
            <a:ext cx="731600" cy="524800"/>
          </a:xfrm>
          <a:prstGeom prst="rect">
            <a:avLst/>
          </a:prstGeom>
        </p:spPr>
        <p:txBody>
          <a:bodyPr lIns="91425" tIns="91425" rIns="91425" bIns="91425" anchor="ctr" anchorCtr="0">
            <a:noAutofit/>
          </a:bodyPr>
          <a:lstStyle/>
          <a:p>
            <a:fld id="{00000000-1234-1234-1234-123412341234}" type="slidenum">
              <a:rPr lang="en" smtClean="0"/>
              <a:pPr/>
              <a:t>‹#›</a:t>
            </a:fld>
            <a:endParaRPr lang="en"/>
          </a:p>
        </p:txBody>
      </p:sp>
    </p:spTree>
    <p:extLst>
      <p:ext uri="{BB962C8B-B14F-4D97-AF65-F5344CB8AC3E}">
        <p14:creationId xmlns:p14="http://schemas.microsoft.com/office/powerpoint/2010/main" val="9132085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20"/>
        <p:cNvGrpSpPr/>
        <p:nvPr/>
      </p:nvGrpSpPr>
      <p:grpSpPr>
        <a:xfrm>
          <a:off x="0" y="0"/>
          <a:ext cx="0" cy="0"/>
          <a:chOff x="0" y="0"/>
          <a:chExt cx="0" cy="0"/>
        </a:xfrm>
      </p:grpSpPr>
      <p:sp>
        <p:nvSpPr>
          <p:cNvPr id="21" name="Shape 21"/>
          <p:cNvSpPr txBox="1">
            <a:spLocks noGrp="1"/>
          </p:cNvSpPr>
          <p:nvPr>
            <p:ph type="title"/>
          </p:nvPr>
        </p:nvSpPr>
        <p:spPr>
          <a:xfrm>
            <a:off x="415600" y="593367"/>
            <a:ext cx="11360800" cy="7636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2" name="Shape 22"/>
          <p:cNvSpPr txBox="1">
            <a:spLocks noGrp="1"/>
          </p:cNvSpPr>
          <p:nvPr>
            <p:ph type="body" idx="1"/>
          </p:nvPr>
        </p:nvSpPr>
        <p:spPr>
          <a:xfrm>
            <a:off x="415600" y="1536633"/>
            <a:ext cx="5333200" cy="4555200"/>
          </a:xfrm>
          <a:prstGeom prst="rect">
            <a:avLst/>
          </a:prstGeom>
        </p:spPr>
        <p:txBody>
          <a:bodyPr lIns="91425" tIns="91425" rIns="91425" bIns="91425" anchor="t" anchorCtr="0"/>
          <a:lstStyle>
            <a:lvl1pPr lvl="0">
              <a:spcBef>
                <a:spcPts val="0"/>
              </a:spcBef>
              <a:buSzPct val="100000"/>
              <a:defRPr sz="1867"/>
            </a:lvl1pPr>
            <a:lvl2pPr lvl="1">
              <a:spcBef>
                <a:spcPts val="0"/>
              </a:spcBef>
              <a:buSzPct val="100000"/>
              <a:defRPr sz="1600"/>
            </a:lvl2pPr>
            <a:lvl3pPr lvl="2">
              <a:spcBef>
                <a:spcPts val="0"/>
              </a:spcBef>
              <a:buSzPct val="100000"/>
              <a:defRPr sz="1600"/>
            </a:lvl3pPr>
            <a:lvl4pPr lvl="3">
              <a:spcBef>
                <a:spcPts val="0"/>
              </a:spcBef>
              <a:buSzPct val="100000"/>
              <a:defRPr sz="1600"/>
            </a:lvl4pPr>
            <a:lvl5pPr lvl="4">
              <a:spcBef>
                <a:spcPts val="0"/>
              </a:spcBef>
              <a:buSzPct val="100000"/>
              <a:defRPr sz="1600"/>
            </a:lvl5pPr>
            <a:lvl6pPr lvl="5">
              <a:spcBef>
                <a:spcPts val="0"/>
              </a:spcBef>
              <a:buSzPct val="100000"/>
              <a:defRPr sz="1600"/>
            </a:lvl6pPr>
            <a:lvl7pPr lvl="6">
              <a:spcBef>
                <a:spcPts val="0"/>
              </a:spcBef>
              <a:buSzPct val="100000"/>
              <a:defRPr sz="1600"/>
            </a:lvl7pPr>
            <a:lvl8pPr lvl="7">
              <a:spcBef>
                <a:spcPts val="0"/>
              </a:spcBef>
              <a:buSzPct val="100000"/>
              <a:defRPr sz="1600"/>
            </a:lvl8pPr>
            <a:lvl9pPr lvl="8">
              <a:spcBef>
                <a:spcPts val="0"/>
              </a:spcBef>
              <a:buSzPct val="100000"/>
              <a:defRPr sz="1600"/>
            </a:lvl9pPr>
          </a:lstStyle>
          <a:p>
            <a:endParaRPr/>
          </a:p>
        </p:txBody>
      </p:sp>
      <p:sp>
        <p:nvSpPr>
          <p:cNvPr id="23" name="Shape 23"/>
          <p:cNvSpPr txBox="1">
            <a:spLocks noGrp="1"/>
          </p:cNvSpPr>
          <p:nvPr>
            <p:ph type="body" idx="2"/>
          </p:nvPr>
        </p:nvSpPr>
        <p:spPr>
          <a:xfrm>
            <a:off x="6443200" y="1536633"/>
            <a:ext cx="5333200" cy="4555200"/>
          </a:xfrm>
          <a:prstGeom prst="rect">
            <a:avLst/>
          </a:prstGeom>
        </p:spPr>
        <p:txBody>
          <a:bodyPr lIns="91425" tIns="91425" rIns="91425" bIns="91425" anchor="t" anchorCtr="0"/>
          <a:lstStyle>
            <a:lvl1pPr lvl="0">
              <a:spcBef>
                <a:spcPts val="0"/>
              </a:spcBef>
              <a:buSzPct val="100000"/>
              <a:defRPr sz="1867"/>
            </a:lvl1pPr>
            <a:lvl2pPr lvl="1">
              <a:spcBef>
                <a:spcPts val="0"/>
              </a:spcBef>
              <a:buSzPct val="100000"/>
              <a:defRPr sz="1600"/>
            </a:lvl2pPr>
            <a:lvl3pPr lvl="2">
              <a:spcBef>
                <a:spcPts val="0"/>
              </a:spcBef>
              <a:buSzPct val="100000"/>
              <a:defRPr sz="1600"/>
            </a:lvl3pPr>
            <a:lvl4pPr lvl="3">
              <a:spcBef>
                <a:spcPts val="0"/>
              </a:spcBef>
              <a:buSzPct val="100000"/>
              <a:defRPr sz="1600"/>
            </a:lvl4pPr>
            <a:lvl5pPr lvl="4">
              <a:spcBef>
                <a:spcPts val="0"/>
              </a:spcBef>
              <a:buSzPct val="100000"/>
              <a:defRPr sz="1600"/>
            </a:lvl5pPr>
            <a:lvl6pPr lvl="5">
              <a:spcBef>
                <a:spcPts val="0"/>
              </a:spcBef>
              <a:buSzPct val="100000"/>
              <a:defRPr sz="1600"/>
            </a:lvl6pPr>
            <a:lvl7pPr lvl="6">
              <a:spcBef>
                <a:spcPts val="0"/>
              </a:spcBef>
              <a:buSzPct val="100000"/>
              <a:defRPr sz="1600"/>
            </a:lvl7pPr>
            <a:lvl8pPr lvl="7">
              <a:spcBef>
                <a:spcPts val="0"/>
              </a:spcBef>
              <a:buSzPct val="100000"/>
              <a:defRPr sz="1600"/>
            </a:lvl8pPr>
            <a:lvl9pPr lvl="8">
              <a:spcBef>
                <a:spcPts val="0"/>
              </a:spcBef>
              <a:buSzPct val="100000"/>
              <a:defRPr sz="1600"/>
            </a:lvl9pPr>
          </a:lstStyle>
          <a:p>
            <a:endParaRPr/>
          </a:p>
        </p:txBody>
      </p:sp>
      <p:sp>
        <p:nvSpPr>
          <p:cNvPr id="24" name="Shape 24"/>
          <p:cNvSpPr txBox="1">
            <a:spLocks noGrp="1"/>
          </p:cNvSpPr>
          <p:nvPr>
            <p:ph type="sldNum" idx="12"/>
          </p:nvPr>
        </p:nvSpPr>
        <p:spPr>
          <a:xfrm>
            <a:off x="11296609" y="6217621"/>
            <a:ext cx="731600" cy="524800"/>
          </a:xfrm>
          <a:prstGeom prst="rect">
            <a:avLst/>
          </a:prstGeom>
        </p:spPr>
        <p:txBody>
          <a:bodyPr lIns="91425" tIns="91425" rIns="91425" bIns="91425" anchor="ctr" anchorCtr="0">
            <a:noAutofit/>
          </a:bodyPr>
          <a:lstStyle/>
          <a:p>
            <a:fld id="{00000000-1234-1234-1234-123412341234}" type="slidenum">
              <a:rPr lang="en" smtClean="0"/>
              <a:pPr/>
              <a:t>‹#›</a:t>
            </a:fld>
            <a:endParaRPr lang="en"/>
          </a:p>
        </p:txBody>
      </p:sp>
    </p:spTree>
    <p:extLst>
      <p:ext uri="{BB962C8B-B14F-4D97-AF65-F5344CB8AC3E}">
        <p14:creationId xmlns:p14="http://schemas.microsoft.com/office/powerpoint/2010/main" val="2767291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en-GB" sz="1200" b="0" i="0" u="none" strike="noStrike" cap="none" smtClean="0">
                <a:solidFill>
                  <a:srgbClr val="888888"/>
                </a:solidFill>
                <a:latin typeface="Calibri"/>
                <a:ea typeface="Calibri"/>
                <a:cs typeface="Calibri"/>
                <a:sym typeface="Calibri"/>
              </a:rPr>
              <a:t>‹#›</a:t>
            </a:fld>
            <a:endParaRPr lang="en-GB" sz="1200" b="0" i="0" u="none" strike="noStrike" cap="none">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3860786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en-GB" sz="1200" smtClean="0">
                <a:solidFill>
                  <a:srgbClr val="888888"/>
                </a:solidFill>
                <a:latin typeface="Calibri"/>
                <a:ea typeface="Calibri"/>
                <a:cs typeface="Calibri"/>
                <a:sym typeface="Calibri"/>
              </a:rPr>
              <a:t>‹#›</a:t>
            </a:fld>
            <a:endParaRPr lang="en-GB"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11379384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en-GB" sz="1200" smtClean="0">
                <a:solidFill>
                  <a:srgbClr val="888888"/>
                </a:solidFill>
                <a:latin typeface="Calibri"/>
                <a:ea typeface="Calibri"/>
                <a:cs typeface="Calibri"/>
                <a:sym typeface="Calibri"/>
              </a:rPr>
              <a:t>‹#›</a:t>
            </a:fld>
            <a:endParaRPr lang="en-GB"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34657865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en-GB" sz="1200" smtClean="0">
                <a:solidFill>
                  <a:srgbClr val="888888"/>
                </a:solidFill>
                <a:latin typeface="Calibri"/>
                <a:ea typeface="Calibri"/>
                <a:cs typeface="Calibri"/>
                <a:sym typeface="Calibri"/>
              </a:rPr>
              <a:t>‹#›</a:t>
            </a:fld>
            <a:endParaRPr lang="en-GB"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25186087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en-GB" sz="1200" b="0" i="0" u="none" strike="noStrike" cap="none" smtClean="0">
                <a:solidFill>
                  <a:srgbClr val="888888"/>
                </a:solidFill>
                <a:latin typeface="Calibri"/>
                <a:ea typeface="Calibri"/>
                <a:cs typeface="Calibri"/>
                <a:sym typeface="Calibri"/>
              </a:rPr>
              <a:t>‹#›</a:t>
            </a:fld>
            <a:endParaRPr lang="en-GB" sz="1200" b="0" i="0" u="none" strike="noStrike" cap="none">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2282882565"/>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en-GB" sz="1200" b="0" i="0" u="none" strike="noStrike" cap="none" smtClean="0">
                <a:solidFill>
                  <a:srgbClr val="888888"/>
                </a:solidFill>
                <a:latin typeface="Calibri"/>
                <a:ea typeface="Calibri"/>
                <a:cs typeface="Calibri"/>
                <a:sym typeface="Calibri"/>
              </a:rPr>
              <a:t>‹#›</a:t>
            </a:fld>
            <a:endParaRPr lang="en-GB" sz="1200" b="0" i="0" u="none" strike="noStrike" cap="none">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2213705684"/>
      </p:ext>
    </p:extLst>
  </p:cSld>
  <p:clrMapOvr>
    <a:masterClrMapping/>
  </p:clrMapOvr>
  <p:hf sldNum="0" hdr="0" ftr="0" dt="0"/>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en-GB" sz="1200" smtClean="0">
                <a:solidFill>
                  <a:srgbClr val="888888"/>
                </a:solidFill>
                <a:latin typeface="Calibri"/>
                <a:ea typeface="Calibri"/>
                <a:cs typeface="Calibri"/>
                <a:sym typeface="Calibri"/>
              </a:rPr>
              <a:t>‹#›</a:t>
            </a:fld>
            <a:endParaRPr lang="en-GB"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811620841"/>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en-GB" sz="1200" smtClean="0">
                <a:solidFill>
                  <a:srgbClr val="888888"/>
                </a:solidFill>
                <a:latin typeface="Calibri"/>
                <a:ea typeface="Calibri"/>
                <a:cs typeface="Calibri"/>
                <a:sym typeface="Calibri"/>
              </a:rPr>
              <a:t>‹#›</a:t>
            </a:fld>
            <a:endParaRPr lang="en-GB"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9536279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rtl="0">
              <a:spcBef>
                <a:spcPts val="0"/>
              </a:spcBef>
              <a:buSzPct val="25000"/>
              <a:buNone/>
            </a:pPr>
            <a:fld id="{00000000-1234-1234-1234-123412341234}" type="slidenum">
              <a:rPr lang="en-GB" sz="1200" b="0" i="0" u="none" strike="noStrike" cap="none" smtClean="0">
                <a:solidFill>
                  <a:srgbClr val="888888"/>
                </a:solidFill>
                <a:latin typeface="Calibri"/>
                <a:ea typeface="Calibri"/>
                <a:cs typeface="Calibri"/>
                <a:sym typeface="Calibri"/>
              </a:rPr>
              <a:t>‹#›</a:t>
            </a:fld>
            <a:endParaRPr lang="en-GB" sz="1200" b="0" i="0" u="none" strike="noStrike" cap="none">
              <a:solidFill>
                <a:srgbClr val="888888"/>
              </a:solidFill>
              <a:latin typeface="Calibri"/>
              <a:ea typeface="Calibri"/>
              <a:cs typeface="Calibri"/>
              <a:sym typeface="Calibri"/>
            </a:endParaRPr>
          </a:p>
        </p:txBody>
      </p:sp>
      <p:sp>
        <p:nvSpPr>
          <p:cNvPr id="7" name="Rectangle 6"/>
          <p:cNvSpPr/>
          <p:nvPr userDrawn="1"/>
        </p:nvSpPr>
        <p:spPr>
          <a:xfrm>
            <a:off x="391886" y="348343"/>
            <a:ext cx="11408228" cy="61105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50562338"/>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 id="2147483767" r:id="rId12"/>
    <p:sldLayoutId id="2147483768" r:id="rId13"/>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8" Type="http://schemas.openxmlformats.org/officeDocument/2006/relationships/hyperlink" Target="https://docs.google.com/presentation/d/11eofk39GQheQ0aZnya4E4EdjphzFZ89To1rkJ5QH9yc/edit?usp=sharing" TargetMode="External"/><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13.png"/><Relationship Id="rId1" Type="http://schemas.openxmlformats.org/officeDocument/2006/relationships/slideLayout" Target="../slideLayouts/slideLayout12.xml"/><Relationship Id="rId4" Type="http://schemas.openxmlformats.org/officeDocument/2006/relationships/customXml" Target="../ink/ink2.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22.jpeg"/><Relationship Id="rId4" Type="http://schemas.openxmlformats.org/officeDocument/2006/relationships/image" Target="../media/image21.jpe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hyperlink" Target="https://www.youtube.com/watch?v=M5agXgyN1ng" TargetMode="External"/><Relationship Id="rId5" Type="http://schemas.openxmlformats.org/officeDocument/2006/relationships/image" Target="../media/image25.jpg"/><Relationship Id="rId4" Type="http://schemas.openxmlformats.org/officeDocument/2006/relationships/image" Target="../media/image24.gif"/></Relationships>
</file>

<file path=ppt/slides/_rels/slide1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9.png"/><Relationship Id="rId7"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30.jpeg"/><Relationship Id="rId5" Type="http://schemas.openxmlformats.org/officeDocument/2006/relationships/image" Target="../media/image26.png"/><Relationship Id="rId4" Type="http://schemas.openxmlformats.org/officeDocument/2006/relationships/hyperlink" Target="https://www.youtube.com/watch?v=GH5trHYjozI"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34.jpeg"/><Relationship Id="rId4" Type="http://schemas.openxmlformats.org/officeDocument/2006/relationships/hyperlink" Target="http://www.google.com.sa/url?sa=i&amp;rct=j&amp;q=&amp;esrc=s&amp;source=images&amp;cd=&amp;cad=rja&amp;uact=8&amp;ved=0ahUKEwjTyM3e1O_KAhWH2xoKHed_Bc8QjRwIBw&amp;url=http://www.unmc.edu/dissection/idg21heart.cfm&amp;psig=AFQjCNE8UsjXaXPVcIgar_Br-9otUhzlpg&amp;ust=1455278423082256"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7.png"/><Relationship Id="rId7" Type="http://schemas.openxmlformats.org/officeDocument/2006/relationships/image" Target="../media/image34.jpe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hyperlink" Target="http://www.google.com.sa/url?sa=i&amp;rct=j&amp;q=&amp;esrc=s&amp;source=images&amp;cd=&amp;cad=rja&amp;uact=8&amp;ved=0ahUKEwjTyM3e1O_KAhWH2xoKHed_Bc8QjRwIBw&amp;url=http://www.unmc.edu/dissection/idg21heart.cfm&amp;psig=AFQjCNE8UsjXaXPVcIgar_Br-9otUhzlpg&amp;ust=1455278423082256" TargetMode="External"/><Relationship Id="rId5" Type="http://schemas.openxmlformats.org/officeDocument/2006/relationships/image" Target="../media/image39.png"/><Relationship Id="rId10" Type="http://schemas.openxmlformats.org/officeDocument/2006/relationships/image" Target="../media/image41.jpeg"/><Relationship Id="rId4" Type="http://schemas.openxmlformats.org/officeDocument/2006/relationships/image" Target="../media/image38.jpg"/><Relationship Id="rId9" Type="http://schemas.microsoft.com/office/2007/relationships/hdphoto" Target="../media/hdphoto2.wdp"/></Relationships>
</file>

<file path=ppt/slides/_rels/slide18.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image" Target="../media/image43.jpeg"/><Relationship Id="rId4" Type="http://schemas.openxmlformats.org/officeDocument/2006/relationships/image" Target="../media/image30.jpeg"/></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26.png"/><Relationship Id="rId5" Type="http://schemas.openxmlformats.org/officeDocument/2006/relationships/hyperlink" Target="https://www.youtube.com/watch?v=hTCUv7CPMHk" TargetMode="External"/><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47.pn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26.png"/><Relationship Id="rId5" Type="http://schemas.openxmlformats.org/officeDocument/2006/relationships/hyperlink" Target="https://www.youtube.com/watch?v=9SXBQNKR-0U" TargetMode="External"/><Relationship Id="rId4" Type="http://schemas.openxmlformats.org/officeDocument/2006/relationships/image" Target="../media/image46.png"/></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4.xml"/><Relationship Id="rId1" Type="http://schemas.openxmlformats.org/officeDocument/2006/relationships/slideLayout" Target="../slideLayouts/slideLayout12.xml"/><Relationship Id="rId5" Type="http://schemas.microsoft.com/office/2007/relationships/hdphoto" Target="../media/hdphoto3.wdp"/><Relationship Id="rId4" Type="http://schemas.openxmlformats.org/officeDocument/2006/relationships/image" Target="../media/image49.png"/></Relationships>
</file>

<file path=ppt/slides/_rels/slide22.xml.rels><?xml version="1.0" encoding="UTF-8" standalone="yes"?>
<Relationships xmlns="http://schemas.openxmlformats.org/package/2006/relationships"><Relationship Id="rId3" Type="http://schemas.openxmlformats.org/officeDocument/2006/relationships/image" Target="../media/image50.jpg"/><Relationship Id="rId7" Type="http://schemas.microsoft.com/office/2007/relationships/hdphoto" Target="../media/hdphoto4.wdp"/><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52.png"/><Relationship Id="rId5" Type="http://schemas.openxmlformats.org/officeDocument/2006/relationships/image" Target="../media/image51.jpeg"/><Relationship Id="rId4" Type="http://schemas.openxmlformats.org/officeDocument/2006/relationships/image" Target="../media/image43.jpeg"/></Relationships>
</file>

<file path=ppt/slides/_rels/slide23.xml.rels><?xml version="1.0" encoding="UTF-8" standalone="yes"?>
<Relationships xmlns="http://schemas.openxmlformats.org/package/2006/relationships"><Relationship Id="rId3" Type="http://schemas.openxmlformats.org/officeDocument/2006/relationships/hyperlink" Target="http://i265.photobucket.com/albums/ii211/CollinAlexander/Heart-1.jpg" TargetMode="External"/><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54.png"/><Relationship Id="rId5" Type="http://schemas.openxmlformats.org/officeDocument/2006/relationships/hyperlink" Target="http://circ.ahajournals.org/content/118/8/863/F1.large.jpg" TargetMode="External"/><Relationship Id="rId4" Type="http://schemas.openxmlformats.org/officeDocument/2006/relationships/image" Target="../media/image53.jpeg"/></Relationships>
</file>

<file path=ppt/slides/_rels/slide2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hyperlink" Target="http://teachmeanatomy.info/thorax/organs/heart/conducting-system-heart/"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hyperlink" Target="https://www.google.com.sa/url?sa=i&amp;rct=j&amp;q=&amp;esrc=s&amp;source=images&amp;cd=&amp;cad=rja&amp;uact=8&amp;ved=0ahUKEwi7o_SRyO_KAhWFWxoKHbXSAQUQjRwIBw&amp;url=https://www.studyblue.com/notes/note/n/an2-03-the-heart/deck/6713375&amp;psig=AFQjCNH21XZ1EOPrTyF2_7GFW9WQNVupRw&amp;ust=1455275034429196" TargetMode="External"/><Relationship Id="rId1" Type="http://schemas.openxmlformats.org/officeDocument/2006/relationships/slideLayout" Target="../slideLayouts/slideLayout12.xml"/><Relationship Id="rId6" Type="http://schemas.openxmlformats.org/officeDocument/2006/relationships/image" Target="../media/image58.jpeg"/><Relationship Id="rId5" Type="http://schemas.openxmlformats.org/officeDocument/2006/relationships/image" Target="../media/image57.gif"/><Relationship Id="rId4" Type="http://schemas.openxmlformats.org/officeDocument/2006/relationships/hyperlink" Target="http://www.google.com.sa/url?sa=i&amp;rct=j&amp;q=&amp;esrc=s&amp;source=images&amp;cd=&amp;cad=rja&amp;uact=8&amp;ved=0ahUKEwiLnvrgyO_KAhWCOxoKHSOTCBYQjRwIBw&amp;url=http://academic.amc.edu/martino/grossanatomy/site/medical/Lab%20Manual/Cardiovascular/Dissections/Heart%20in%20situ/Heart%20In%20Situ%2013.htm&amp;psig=AFQjCNHKSgadLaFde1LEjoSx90CuOrntXQ&amp;ust=1455275159554468"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Documents/My%20Maps/Heart%20%20(2).html" TargetMode="External"/><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60.jpeg"/><Relationship Id="rId4" Type="http://schemas.openxmlformats.org/officeDocument/2006/relationships/image" Target="../media/image59.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4.xml"/><Relationship Id="rId4" Type="http://schemas.openxmlformats.org/officeDocument/2006/relationships/image" Target="../media/image2.jp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hyperlink" Target="http://www.google.com.sa/url?sa=i&amp;rct=j&amp;q=&amp;esrc=s&amp;source=images&amp;cd=&amp;cad=rja&amp;uact=8&amp;ved=0ahUKEwif_M_ZtczSAhXCVxQKHYo-DLEQjRwIBw&amp;url=http://doctorlib.info/medical/anatomy/9.html&amp;psig=AFQjCNGEJC0FNWq_QmmtN6f1Z1fMNPyi4A&amp;ust=1489251815435794" TargetMode="Externa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7.png"/><Relationship Id="rId5" Type="http://schemas.openxmlformats.org/officeDocument/2006/relationships/hyperlink" Target="http://en.wikipedia.org/wiki/File:Gray492.png" TargetMode="Externa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Shape 84"/>
          <p:cNvSpPr txBox="1">
            <a:spLocks noGrp="1"/>
          </p:cNvSpPr>
          <p:nvPr>
            <p:ph type="ctrTitle"/>
          </p:nvPr>
        </p:nvSpPr>
        <p:spPr>
          <a:xfrm>
            <a:off x="228600" y="5499510"/>
            <a:ext cx="7772400" cy="915339"/>
          </a:xfrm>
          <a:prstGeom prst="rect">
            <a:avLst/>
          </a:prstGeom>
          <a:noFill/>
          <a:ln>
            <a:noFill/>
          </a:ln>
        </p:spPr>
        <p:txBody>
          <a:bodyPr lIns="91425" tIns="45700" rIns="91425" bIns="45700" anchor="ctr" anchorCtr="0">
            <a:noAutofit/>
          </a:bodyPr>
          <a:lstStyle/>
          <a:p>
            <a:pPr lvl="0" algn="ctr">
              <a:buSzPct val="25000"/>
            </a:pPr>
            <a:r>
              <a:rPr lang="en-GB" sz="4800" kern="1200" dirty="0">
                <a:ln w="0"/>
                <a:solidFill>
                  <a:srgbClr val="8D9EDB"/>
                </a:solidFill>
                <a:effectLst>
                  <a:outerShdw blurRad="38100" dist="25400" dir="5400000" algn="ctr" rotWithShape="0">
                    <a:srgbClr val="6E747A">
                      <a:alpha val="43000"/>
                    </a:srgbClr>
                  </a:outerShdw>
                </a:effectLst>
                <a:latin typeface="+mn-lt"/>
                <a:ea typeface="+mn-ea"/>
                <a:cs typeface="+mn-cs"/>
              </a:rPr>
              <a:t>Anatomy of the Heart</a:t>
            </a:r>
            <a:endParaRPr lang="en-GB" kern="1200" dirty="0">
              <a:ln w="0"/>
              <a:solidFill>
                <a:srgbClr val="8D9EDB"/>
              </a:solidFill>
              <a:effectLst>
                <a:outerShdw blurRad="38100" dist="25400" dir="5400000" algn="ctr" rotWithShape="0">
                  <a:srgbClr val="6E747A">
                    <a:alpha val="43000"/>
                  </a:srgbClr>
                </a:outerShdw>
              </a:effectLst>
              <a:latin typeface="+mn-lt"/>
              <a:ea typeface="+mn-ea"/>
              <a:cs typeface="+mn-cs"/>
            </a:endParaRPr>
          </a:p>
        </p:txBody>
      </p:sp>
      <p:grpSp>
        <p:nvGrpSpPr>
          <p:cNvPr id="2" name="Group 1"/>
          <p:cNvGrpSpPr/>
          <p:nvPr/>
        </p:nvGrpSpPr>
        <p:grpSpPr>
          <a:xfrm>
            <a:off x="8536534" y="5392689"/>
            <a:ext cx="2766400" cy="1252522"/>
            <a:chOff x="8563428" y="5284999"/>
            <a:chExt cx="2766400" cy="1252522"/>
          </a:xfrm>
        </p:grpSpPr>
        <p:sp>
          <p:nvSpPr>
            <p:cNvPr id="9" name="TextBox 8"/>
            <p:cNvSpPr txBox="1"/>
            <p:nvPr/>
          </p:nvSpPr>
          <p:spPr>
            <a:xfrm>
              <a:off x="8563428" y="5284999"/>
              <a:ext cx="2766400" cy="1252522"/>
            </a:xfrm>
            <a:prstGeom prst="rect">
              <a:avLst/>
            </a:prstGeom>
            <a:ln>
              <a:prstDash val="sysDash"/>
            </a:ln>
          </p:spPr>
          <p:style>
            <a:lnRef idx="2">
              <a:schemeClr val="dk1"/>
            </a:lnRef>
            <a:fillRef idx="1">
              <a:schemeClr val="lt1"/>
            </a:fillRef>
            <a:effectRef idx="0">
              <a:schemeClr val="dk1"/>
            </a:effectRef>
            <a:fontRef idx="minor">
              <a:schemeClr val="dk1"/>
            </a:fontRef>
          </p:style>
          <p:txBody>
            <a:bodyPr wrap="square" rtlCol="0">
              <a:spAutoFit/>
            </a:bodyPr>
            <a:lstStyle/>
            <a:p>
              <a:pPr algn="ctr">
                <a:lnSpc>
                  <a:spcPts val="2300"/>
                </a:lnSpc>
              </a:pPr>
              <a:r>
                <a:rPr lang="en-US" sz="1600" b="1" dirty="0"/>
                <a:t>Color Code</a:t>
              </a:r>
            </a:p>
            <a:p>
              <a:pPr marL="406400">
                <a:lnSpc>
                  <a:spcPts val="2300"/>
                </a:lnSpc>
              </a:pPr>
              <a:r>
                <a:rPr lang="en-US" sz="1600" b="1" dirty="0">
                  <a:solidFill>
                    <a:srgbClr val="FF0000"/>
                  </a:solidFill>
                </a:rPr>
                <a:t>Important </a:t>
              </a:r>
            </a:p>
            <a:p>
              <a:pPr marL="406400">
                <a:lnSpc>
                  <a:spcPts val="2300"/>
                </a:lnSpc>
              </a:pPr>
              <a:r>
                <a:rPr lang="en-US" sz="1600" b="1" dirty="0">
                  <a:solidFill>
                    <a:srgbClr val="92D050"/>
                  </a:solidFill>
                </a:rPr>
                <a:t>Doctors Notes</a:t>
              </a:r>
            </a:p>
            <a:p>
              <a:pPr marL="406400">
                <a:lnSpc>
                  <a:spcPts val="2300"/>
                </a:lnSpc>
              </a:pPr>
              <a:r>
                <a:rPr lang="en-US" sz="1600" b="1" dirty="0">
                  <a:solidFill>
                    <a:schemeClr val="bg1">
                      <a:lumMod val="65000"/>
                    </a:schemeClr>
                  </a:solidFill>
                </a:rPr>
                <a:t>Notes/Extra explanation</a:t>
              </a:r>
            </a:p>
          </p:txBody>
        </p:sp>
        <p:sp>
          <p:nvSpPr>
            <p:cNvPr id="13" name="Oval 12"/>
            <p:cNvSpPr/>
            <p:nvPr/>
          </p:nvSpPr>
          <p:spPr>
            <a:xfrm>
              <a:off x="8772178" y="5700560"/>
              <a:ext cx="123372" cy="12577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2" name="Oval 21"/>
            <p:cNvSpPr/>
            <p:nvPr/>
          </p:nvSpPr>
          <p:spPr>
            <a:xfrm>
              <a:off x="8772178" y="6011649"/>
              <a:ext cx="123372" cy="125776"/>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p:cNvSpPr/>
            <p:nvPr/>
          </p:nvSpPr>
          <p:spPr>
            <a:xfrm>
              <a:off x="8772178" y="6274585"/>
              <a:ext cx="123372" cy="125776"/>
            </a:xfrm>
            <a:prstGeom prst="ellipse">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 name="Group 3"/>
          <p:cNvGrpSpPr/>
          <p:nvPr/>
        </p:nvGrpSpPr>
        <p:grpSpPr>
          <a:xfrm>
            <a:off x="0" y="127112"/>
            <a:ext cx="12192000" cy="5139361"/>
            <a:chOff x="0" y="127112"/>
            <a:chExt cx="12192000" cy="5139361"/>
          </a:xfrm>
        </p:grpSpPr>
        <p:pic>
          <p:nvPicPr>
            <p:cNvPr id="85" name="Shape 85" descr="Image result for ‫بسم الله الرحمن الرحيم‬‎"/>
            <p:cNvPicPr preferRelativeResize="0"/>
            <p:nvPr/>
          </p:nvPicPr>
          <p:blipFill rotWithShape="1">
            <a:blip r:embed="rId3">
              <a:alphaModFix/>
            </a:blip>
            <a:srcRect/>
            <a:stretch/>
          </p:blipFill>
          <p:spPr>
            <a:xfrm>
              <a:off x="3891554" y="127112"/>
              <a:ext cx="3669927" cy="361555"/>
            </a:xfrm>
            <a:prstGeom prst="rect">
              <a:avLst/>
            </a:prstGeom>
            <a:noFill/>
            <a:ln>
              <a:noFill/>
            </a:ln>
          </p:spPr>
        </p:pic>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t="7196" b="33122"/>
            <a:stretch/>
          </p:blipFill>
          <p:spPr>
            <a:xfrm>
              <a:off x="0" y="562574"/>
              <a:ext cx="12192000" cy="4693295"/>
            </a:xfrm>
            <a:prstGeom prst="rect">
              <a:avLst/>
            </a:prstGeom>
          </p:spPr>
        </p:pic>
        <p:sp>
          <p:nvSpPr>
            <p:cNvPr id="12" name="Rectangle 11"/>
            <p:cNvSpPr/>
            <p:nvPr/>
          </p:nvSpPr>
          <p:spPr>
            <a:xfrm>
              <a:off x="7866744" y="562574"/>
              <a:ext cx="2946400" cy="47038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6" name="Picture 2" descr="#Med436 - KSU"/>
            <p:cNvPicPr>
              <a:picLocks noChangeAspect="1" noChangeArrowheads="1"/>
            </p:cNvPicPr>
            <p:nvPr/>
          </p:nvPicPr>
          <p:blipFill rotWithShape="1">
            <a:blip r:embed="rId5">
              <a:extLst>
                <a:ext uri="{28A0092B-C50C-407E-A947-70E740481C1C}">
                  <a14:useLocalDpi xmlns:a14="http://schemas.microsoft.com/office/drawing/2010/main" val="0"/>
                </a:ext>
              </a:extLst>
            </a:blip>
            <a:srcRect t="8558"/>
            <a:stretch/>
          </p:blipFill>
          <p:spPr bwMode="auto">
            <a:xfrm>
              <a:off x="8308002" y="2103341"/>
              <a:ext cx="1920882" cy="175649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rotWithShape="1">
            <a:blip r:embed="rId6">
              <a:extLst>
                <a:ext uri="{28A0092B-C50C-407E-A947-70E740481C1C}">
                  <a14:useLocalDpi xmlns:a14="http://schemas.microsoft.com/office/drawing/2010/main" val="0"/>
                </a:ext>
              </a:extLst>
            </a:blip>
            <a:srcRect l="28164" t="11343" r="9894" b="25826"/>
            <a:stretch/>
          </p:blipFill>
          <p:spPr>
            <a:xfrm>
              <a:off x="8379502" y="377261"/>
              <a:ext cx="1835935" cy="1862353"/>
            </a:xfrm>
            <a:prstGeom prst="rect">
              <a:avLst/>
            </a:prstGeom>
            <a:ln>
              <a:noFill/>
            </a:ln>
          </p:spPr>
        </p:pic>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37843" y="3723562"/>
              <a:ext cx="1820067" cy="1515272"/>
            </a:xfrm>
            <a:prstGeom prst="rect">
              <a:avLst/>
            </a:prstGeom>
          </p:spPr>
        </p:pic>
      </p:grpSp>
      <p:sp>
        <p:nvSpPr>
          <p:cNvPr id="6" name="TextBox 5"/>
          <p:cNvSpPr txBox="1"/>
          <p:nvPr/>
        </p:nvSpPr>
        <p:spPr>
          <a:xfrm>
            <a:off x="948773" y="6460974"/>
            <a:ext cx="6944530" cy="338554"/>
          </a:xfrm>
          <a:prstGeom prst="rect">
            <a:avLst/>
          </a:prstGeom>
          <a:noFill/>
        </p:spPr>
        <p:txBody>
          <a:bodyPr wrap="none" rtlCol="0">
            <a:spAutoFit/>
          </a:bodyPr>
          <a:lstStyle/>
          <a:p>
            <a:r>
              <a:rPr lang="en-US" sz="1600" dirty="0">
                <a:latin typeface="+mn-lt"/>
              </a:rPr>
              <a:t>Please view our </a:t>
            </a:r>
            <a:r>
              <a:rPr lang="en-US" sz="1600" dirty="0">
                <a:latin typeface="+mn-lt"/>
                <a:hlinkClick r:id="rId8"/>
              </a:rPr>
              <a:t>Editing File</a:t>
            </a:r>
            <a:r>
              <a:rPr lang="en-US" sz="1600" dirty="0">
                <a:latin typeface="+mn-lt"/>
              </a:rPr>
              <a:t> before studying this lecture to check for any changes.</a:t>
            </a:r>
            <a:endParaRPr lang="en-GB" sz="1600" dirty="0">
              <a:latin typeface="+mn-l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0231" y="503350"/>
            <a:ext cx="3842501" cy="763600"/>
          </a:xfrm>
        </p:spPr>
        <p:txBody>
          <a:bodyPr>
            <a:normAutofit/>
          </a:bodyPr>
          <a:lstStyle/>
          <a:p>
            <a:r>
              <a:rPr lang="en-US" altLang="en-US" sz="3200" b="1" dirty="0"/>
              <a:t>Borders of the Heart </a:t>
            </a:r>
            <a:endParaRPr lang="en-GB" sz="3200" dirty="0"/>
          </a:p>
        </p:txBody>
      </p:sp>
      <p:pic>
        <p:nvPicPr>
          <p:cNvPr id="5" name="Picture 4" descr="C3FF3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3255" y="1722169"/>
            <a:ext cx="4565489" cy="3821112"/>
          </a:xfrm>
          <a:prstGeom prst="rect">
            <a:avLst/>
          </a:prstGeom>
          <a:solidFill>
            <a:schemeClr val="accent2"/>
          </a:solidFill>
          <a:ln w="9525">
            <a:noFill/>
            <a:miter lim="800000"/>
            <a:headEnd/>
            <a:tailEnd/>
          </a:ln>
        </p:spPr>
      </p:pic>
      <p:sp>
        <p:nvSpPr>
          <p:cNvPr id="7" name="Rectangle 6"/>
          <p:cNvSpPr/>
          <p:nvPr/>
        </p:nvSpPr>
        <p:spPr>
          <a:xfrm>
            <a:off x="4600985" y="387006"/>
            <a:ext cx="3543079" cy="1200329"/>
          </a:xfrm>
          <a:prstGeom prst="rect">
            <a:avLst/>
          </a:prstGeom>
          <a:ln w="28575">
            <a:solidFill>
              <a:srgbClr val="FFFF00"/>
            </a:solidFill>
          </a:ln>
        </p:spPr>
        <p:txBody>
          <a:bodyPr wrap="square">
            <a:spAutoFit/>
          </a:bodyPr>
          <a:lstStyle/>
          <a:p>
            <a:pPr eaLnBrk="1" hangingPunct="1"/>
            <a:r>
              <a:rPr lang="en-US" altLang="en-US" sz="1800" b="1" dirty="0">
                <a:solidFill>
                  <a:schemeClr val="tx1"/>
                </a:solidFill>
                <a:latin typeface="+mn-lt"/>
              </a:rPr>
              <a:t>Upper border:</a:t>
            </a:r>
          </a:p>
          <a:p>
            <a:pPr eaLnBrk="1" hangingPunct="1"/>
            <a:r>
              <a:rPr lang="en-US" altLang="en-US" sz="1800" i="1" dirty="0">
                <a:solidFill>
                  <a:schemeClr val="tx1"/>
                </a:solidFill>
                <a:latin typeface="+mn-lt"/>
              </a:rPr>
              <a:t>Is formed by </a:t>
            </a:r>
            <a:r>
              <a:rPr lang="en-US" altLang="en-US" sz="1800" dirty="0">
                <a:solidFill>
                  <a:schemeClr val="tx1"/>
                </a:solidFill>
                <a:latin typeface="+mn-lt"/>
              </a:rPr>
              <a:t>the 2 atria.</a:t>
            </a:r>
          </a:p>
          <a:p>
            <a:pPr eaLnBrk="1" hangingPunct="1"/>
            <a:r>
              <a:rPr lang="en-US" altLang="en-US" sz="1800" dirty="0">
                <a:solidFill>
                  <a:schemeClr val="tx1"/>
                </a:solidFill>
                <a:latin typeface="+mn-lt"/>
              </a:rPr>
              <a:t>It is concealed by ascending aorta &amp; pulmonary trunk.</a:t>
            </a:r>
          </a:p>
        </p:txBody>
      </p:sp>
      <p:sp>
        <p:nvSpPr>
          <p:cNvPr id="8" name="Rectangle 7"/>
          <p:cNvSpPr/>
          <p:nvPr/>
        </p:nvSpPr>
        <p:spPr>
          <a:xfrm>
            <a:off x="8378744" y="2995625"/>
            <a:ext cx="3372540" cy="923330"/>
          </a:xfrm>
          <a:prstGeom prst="rect">
            <a:avLst/>
          </a:prstGeom>
          <a:ln w="28575">
            <a:solidFill>
              <a:srgbClr val="00CC00"/>
            </a:solidFill>
          </a:ln>
        </p:spPr>
        <p:txBody>
          <a:bodyPr wrap="square">
            <a:spAutoFit/>
          </a:bodyPr>
          <a:lstStyle/>
          <a:p>
            <a:pPr eaLnBrk="1" hangingPunct="1"/>
            <a:r>
              <a:rPr lang="en-US" altLang="en-US" sz="1800" b="1" dirty="0">
                <a:solidFill>
                  <a:schemeClr val="tx1"/>
                </a:solidFill>
                <a:latin typeface="+mn-lt"/>
              </a:rPr>
              <a:t>Left border:</a:t>
            </a:r>
          </a:p>
          <a:p>
            <a:pPr eaLnBrk="1" hangingPunct="1"/>
            <a:r>
              <a:rPr lang="en-US" altLang="en-US" sz="1800" i="1" dirty="0">
                <a:solidFill>
                  <a:schemeClr val="tx1"/>
                </a:solidFill>
                <a:latin typeface="+mn-lt"/>
              </a:rPr>
              <a:t>Is formed </a:t>
            </a:r>
            <a:r>
              <a:rPr lang="en-US" altLang="en-US" sz="1800" dirty="0">
                <a:solidFill>
                  <a:schemeClr val="tx1"/>
                </a:solidFill>
                <a:latin typeface="+mn-lt"/>
              </a:rPr>
              <a:t>mainly </a:t>
            </a:r>
            <a:r>
              <a:rPr lang="en-US" altLang="en-US" sz="1800" i="1" dirty="0">
                <a:solidFill>
                  <a:schemeClr val="tx1"/>
                </a:solidFill>
                <a:latin typeface="+mn-lt"/>
              </a:rPr>
              <a:t>by</a:t>
            </a:r>
            <a:r>
              <a:rPr lang="en-US" altLang="en-US" sz="1800" dirty="0">
                <a:solidFill>
                  <a:schemeClr val="tx1"/>
                </a:solidFill>
                <a:latin typeface="+mn-lt"/>
              </a:rPr>
              <a:t> left ventricle + auricle of left atrium.</a:t>
            </a:r>
            <a:endParaRPr lang="en-GB" sz="1800" dirty="0">
              <a:solidFill>
                <a:schemeClr val="tx1"/>
              </a:solidFill>
              <a:latin typeface="+mn-lt"/>
            </a:endParaRPr>
          </a:p>
        </p:txBody>
      </p:sp>
      <p:sp>
        <p:nvSpPr>
          <p:cNvPr id="9" name="Rectangle 8"/>
          <p:cNvSpPr/>
          <p:nvPr/>
        </p:nvSpPr>
        <p:spPr>
          <a:xfrm>
            <a:off x="4488425" y="5812949"/>
            <a:ext cx="3488106" cy="923330"/>
          </a:xfrm>
          <a:prstGeom prst="rect">
            <a:avLst/>
          </a:prstGeom>
          <a:ln w="28575">
            <a:solidFill>
              <a:srgbClr val="CC66FF"/>
            </a:solidFill>
          </a:ln>
        </p:spPr>
        <p:txBody>
          <a:bodyPr wrap="square">
            <a:spAutoFit/>
          </a:bodyPr>
          <a:lstStyle/>
          <a:p>
            <a:pPr eaLnBrk="1" hangingPunct="1"/>
            <a:r>
              <a:rPr lang="en-US" altLang="en-US" sz="1800" b="1" dirty="0">
                <a:solidFill>
                  <a:schemeClr val="tx1"/>
                </a:solidFill>
                <a:latin typeface="+mn-lt"/>
              </a:rPr>
              <a:t>Lower border: </a:t>
            </a:r>
          </a:p>
          <a:p>
            <a:pPr eaLnBrk="1" hangingPunct="1"/>
            <a:r>
              <a:rPr lang="en-US" altLang="en-US" sz="1800" i="1" dirty="0">
                <a:solidFill>
                  <a:schemeClr val="tx1"/>
                </a:solidFill>
                <a:latin typeface="+mn-lt"/>
              </a:rPr>
              <a:t>Is formed </a:t>
            </a:r>
            <a:r>
              <a:rPr lang="en-US" altLang="en-US" sz="1800" dirty="0">
                <a:solidFill>
                  <a:schemeClr val="tx1"/>
                </a:solidFill>
                <a:latin typeface="+mn-lt"/>
              </a:rPr>
              <a:t>mainly</a:t>
            </a:r>
            <a:r>
              <a:rPr lang="en-US" altLang="en-US" sz="1800" i="1" dirty="0">
                <a:solidFill>
                  <a:schemeClr val="tx1"/>
                </a:solidFill>
                <a:latin typeface="+mn-lt"/>
              </a:rPr>
              <a:t> by </a:t>
            </a:r>
            <a:r>
              <a:rPr lang="en-US" altLang="en-US" sz="1800" dirty="0">
                <a:solidFill>
                  <a:schemeClr val="tx1"/>
                </a:solidFill>
                <a:latin typeface="+mn-lt"/>
              </a:rPr>
              <a:t>right ventricle  + apical part of left ventricle.</a:t>
            </a:r>
          </a:p>
        </p:txBody>
      </p:sp>
      <p:sp>
        <p:nvSpPr>
          <p:cNvPr id="10" name="Rectangle 9"/>
          <p:cNvSpPr/>
          <p:nvPr/>
        </p:nvSpPr>
        <p:spPr>
          <a:xfrm>
            <a:off x="809647" y="2995625"/>
            <a:ext cx="2554993" cy="646331"/>
          </a:xfrm>
          <a:prstGeom prst="rect">
            <a:avLst/>
          </a:prstGeom>
          <a:ln w="28575">
            <a:solidFill>
              <a:srgbClr val="0000FF"/>
            </a:solidFill>
          </a:ln>
        </p:spPr>
        <p:txBody>
          <a:bodyPr wrap="square">
            <a:spAutoFit/>
          </a:bodyPr>
          <a:lstStyle/>
          <a:p>
            <a:pPr eaLnBrk="1" hangingPunct="1"/>
            <a:r>
              <a:rPr lang="en-US" altLang="en-US" sz="1800" b="1" dirty="0">
                <a:solidFill>
                  <a:schemeClr val="tx1"/>
                </a:solidFill>
                <a:latin typeface="+mn-lt"/>
              </a:rPr>
              <a:t>Right border:</a:t>
            </a:r>
          </a:p>
          <a:p>
            <a:pPr eaLnBrk="1" hangingPunct="1"/>
            <a:r>
              <a:rPr lang="en-US" altLang="en-US" sz="1800" i="1" dirty="0">
                <a:solidFill>
                  <a:schemeClr val="tx1"/>
                </a:solidFill>
                <a:latin typeface="+mn-lt"/>
              </a:rPr>
              <a:t>Is formed by </a:t>
            </a:r>
            <a:r>
              <a:rPr lang="en-US" altLang="en-US" sz="1800" dirty="0">
                <a:solidFill>
                  <a:schemeClr val="tx1"/>
                </a:solidFill>
                <a:latin typeface="+mn-lt"/>
              </a:rPr>
              <a:t>right atrium.</a:t>
            </a:r>
          </a:p>
        </p:txBody>
      </p:sp>
      <p:cxnSp>
        <p:nvCxnSpPr>
          <p:cNvPr id="12" name="Straight Arrow Connector 11"/>
          <p:cNvCxnSpPr/>
          <p:nvPr/>
        </p:nvCxnSpPr>
        <p:spPr>
          <a:xfrm>
            <a:off x="5078665" y="3207222"/>
            <a:ext cx="1371600" cy="0"/>
          </a:xfrm>
          <a:prstGeom prst="straightConnector1">
            <a:avLst/>
          </a:prstGeom>
          <a:ln w="38100">
            <a:solidFill>
              <a:srgbClr val="FFFF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5242438" y="4817658"/>
            <a:ext cx="1827102" cy="313900"/>
          </a:xfrm>
          <a:prstGeom prst="straightConnector1">
            <a:avLst/>
          </a:prstGeom>
          <a:ln w="38100">
            <a:solidFill>
              <a:srgbClr val="CC66FF"/>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cxnSpLocks/>
          </p:cNvCxnSpPr>
          <p:nvPr/>
        </p:nvCxnSpPr>
        <p:spPr>
          <a:xfrm>
            <a:off x="6637311" y="3399674"/>
            <a:ext cx="482262" cy="1731884"/>
          </a:xfrm>
          <a:prstGeom prst="straightConnector1">
            <a:avLst/>
          </a:prstGeom>
          <a:ln w="38100">
            <a:solidFill>
              <a:srgbClr val="00CC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cxnSpLocks/>
          </p:cNvCxnSpPr>
          <p:nvPr/>
        </p:nvCxnSpPr>
        <p:spPr>
          <a:xfrm>
            <a:off x="5078665" y="3399674"/>
            <a:ext cx="163773" cy="1504279"/>
          </a:xfrm>
          <a:prstGeom prst="straightConnector1">
            <a:avLst/>
          </a:prstGeom>
          <a:ln w="38100">
            <a:solidFill>
              <a:srgbClr val="0000FF"/>
            </a:solidFill>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p14="http://schemas.microsoft.com/office/powerpoint/2010/main" Requires="p14">
          <p:contentPart p14:bwMode="auto" r:id="rId3">
            <p14:nvContentPartPr>
              <p14:cNvPr id="23" name="Ink 22"/>
              <p14:cNvContentPartPr/>
              <p14:nvPr/>
            </p14:nvContentPartPr>
            <p14:xfrm>
              <a:off x="3835576" y="2016830"/>
              <a:ext cx="0" cy="0"/>
            </p14:xfrm>
          </p:contentPart>
        </mc:Choice>
        <mc:Fallback>
          <p:pic>
            <p:nvPicPr>
              <p:cNvPr id="23" name="Ink 22"/>
              <p:cNvPicPr/>
              <p:nvPr/>
            </p:nvPicPr>
            <p:blipFill/>
            <p:spPr/>
          </p:pic>
        </mc:Fallback>
      </mc:AlternateContent>
      <mc:AlternateContent xmlns:mc="http://schemas.openxmlformats.org/markup-compatibility/2006">
        <mc:Choice xmlns:p14="http://schemas.microsoft.com/office/powerpoint/2010/main" Requires="p14">
          <p:contentPart p14:bwMode="auto" r:id="rId4">
            <p14:nvContentPartPr>
              <p14:cNvPr id="28" name="Ink 27"/>
              <p14:cNvContentPartPr/>
              <p14:nvPr/>
            </p14:nvContentPartPr>
            <p14:xfrm>
              <a:off x="0" y="0"/>
              <a:ext cx="0" cy="0"/>
            </p14:xfrm>
          </p:contentPart>
        </mc:Choice>
        <mc:Fallback>
          <p:pic>
            <p:nvPicPr>
              <p:cNvPr id="28" name="Ink 27"/>
              <p:cNvPicPr/>
              <p:nvPr/>
            </p:nvPicPr>
            <p:blipFill/>
            <p:spPr/>
          </p:pic>
        </mc:Fallback>
      </mc:AlternateContent>
    </p:spTree>
    <p:extLst>
      <p:ext uri="{BB962C8B-B14F-4D97-AF65-F5344CB8AC3E}">
        <p14:creationId xmlns:p14="http://schemas.microsoft.com/office/powerpoint/2010/main" val="29483653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Shape 94"/>
          <p:cNvSpPr txBox="1">
            <a:spLocks noGrp="1"/>
          </p:cNvSpPr>
          <p:nvPr>
            <p:ph type="body" idx="1"/>
          </p:nvPr>
        </p:nvSpPr>
        <p:spPr>
          <a:xfrm>
            <a:off x="665246" y="1361109"/>
            <a:ext cx="11282139" cy="1845074"/>
          </a:xfrm>
          <a:prstGeom prst="rect">
            <a:avLst/>
          </a:prstGeom>
          <a:noFill/>
          <a:ln w="9525" cap="flat" cmpd="sng">
            <a:solidFill>
              <a:schemeClr val="lt1"/>
            </a:solidFill>
            <a:prstDash val="solid"/>
            <a:round/>
            <a:headEnd type="none" w="med" len="med"/>
            <a:tailEnd type="none" w="med" len="med"/>
          </a:ln>
        </p:spPr>
        <p:txBody>
          <a:bodyPr vert="horz" lIns="121900" tIns="121900" rIns="121900" bIns="121900" rtlCol="0" anchor="t" anchorCtr="0">
            <a:noAutofit/>
          </a:bodyPr>
          <a:lstStyle/>
          <a:p>
            <a:pPr algn="just">
              <a:lnSpc>
                <a:spcPct val="100000"/>
              </a:lnSpc>
              <a:spcBef>
                <a:spcPts val="600"/>
              </a:spcBef>
              <a:buFont typeface="Courier New" panose="02070309020205020404" pitchFamily="49" charset="0"/>
              <a:buChar char="o"/>
            </a:pPr>
            <a:r>
              <a:rPr lang="en" sz="2000" dirty="0">
                <a:solidFill>
                  <a:srgbClr val="333333"/>
                </a:solidFill>
                <a:latin typeface="Calibri"/>
                <a:ea typeface="Calibri"/>
                <a:cs typeface="Calibri"/>
                <a:sym typeface="Calibri"/>
              </a:rPr>
              <a:t>The heart is divided by </a:t>
            </a:r>
            <a:r>
              <a:rPr lang="en" sz="2000" u="sng" dirty="0">
                <a:solidFill>
                  <a:srgbClr val="333333"/>
                </a:solidFill>
                <a:latin typeface="Calibri"/>
                <a:ea typeface="Calibri"/>
                <a:cs typeface="Calibri"/>
                <a:sym typeface="Calibri"/>
              </a:rPr>
              <a:t>vertical septa</a:t>
            </a:r>
            <a:r>
              <a:rPr lang="en" sz="2000" dirty="0">
                <a:solidFill>
                  <a:srgbClr val="333333"/>
                </a:solidFill>
                <a:latin typeface="Calibri"/>
                <a:ea typeface="Calibri"/>
                <a:cs typeface="Calibri"/>
                <a:sym typeface="Calibri"/>
              </a:rPr>
              <a:t> into four chambers: </a:t>
            </a:r>
          </a:p>
          <a:p>
            <a:pPr marL="401638" algn="just">
              <a:lnSpc>
                <a:spcPct val="100000"/>
              </a:lnSpc>
              <a:spcBef>
                <a:spcPts val="600"/>
              </a:spcBef>
            </a:pPr>
            <a:r>
              <a:rPr lang="en" sz="2000" dirty="0">
                <a:solidFill>
                  <a:srgbClr val="333333"/>
                </a:solidFill>
                <a:latin typeface="Calibri"/>
                <a:ea typeface="Calibri"/>
                <a:cs typeface="Calibri"/>
                <a:sym typeface="Calibri"/>
              </a:rPr>
              <a:t>the </a:t>
            </a:r>
            <a:r>
              <a:rPr lang="en" sz="2000" i="1" dirty="0">
                <a:solidFill>
                  <a:srgbClr val="333333"/>
                </a:solidFill>
                <a:latin typeface="Calibri"/>
                <a:ea typeface="Calibri"/>
                <a:cs typeface="Calibri"/>
                <a:sym typeface="Calibri"/>
              </a:rPr>
              <a:t>right</a:t>
            </a:r>
            <a:r>
              <a:rPr lang="en" sz="2000" dirty="0">
                <a:solidFill>
                  <a:srgbClr val="333333"/>
                </a:solidFill>
                <a:latin typeface="Calibri"/>
                <a:ea typeface="Calibri"/>
                <a:cs typeface="Calibri"/>
                <a:sym typeface="Calibri"/>
              </a:rPr>
              <a:t> and </a:t>
            </a:r>
            <a:r>
              <a:rPr lang="en" sz="2000" i="1" dirty="0">
                <a:solidFill>
                  <a:srgbClr val="333333"/>
                </a:solidFill>
                <a:latin typeface="Calibri"/>
                <a:ea typeface="Calibri"/>
                <a:cs typeface="Calibri"/>
                <a:sym typeface="Calibri"/>
              </a:rPr>
              <a:t>left </a:t>
            </a:r>
            <a:r>
              <a:rPr lang="en" sz="2000" dirty="0">
                <a:solidFill>
                  <a:srgbClr val="333333"/>
                </a:solidFill>
                <a:latin typeface="Calibri"/>
                <a:ea typeface="Calibri"/>
                <a:cs typeface="Calibri"/>
                <a:sym typeface="Calibri"/>
              </a:rPr>
              <a:t>atria  </a:t>
            </a:r>
          </a:p>
          <a:p>
            <a:pPr marL="401638" algn="just">
              <a:lnSpc>
                <a:spcPct val="100000"/>
              </a:lnSpc>
              <a:spcBef>
                <a:spcPts val="600"/>
              </a:spcBef>
            </a:pPr>
            <a:r>
              <a:rPr lang="en" sz="2000" dirty="0">
                <a:solidFill>
                  <a:srgbClr val="333333"/>
                </a:solidFill>
                <a:latin typeface="Calibri"/>
                <a:ea typeface="Calibri"/>
                <a:cs typeface="Calibri"/>
                <a:sym typeface="Calibri"/>
              </a:rPr>
              <a:t>the</a:t>
            </a:r>
            <a:r>
              <a:rPr lang="en" sz="2000" i="1" dirty="0">
                <a:solidFill>
                  <a:srgbClr val="333333"/>
                </a:solidFill>
                <a:latin typeface="Calibri"/>
                <a:ea typeface="Calibri"/>
                <a:cs typeface="Calibri"/>
                <a:sym typeface="Calibri"/>
              </a:rPr>
              <a:t> right </a:t>
            </a:r>
            <a:r>
              <a:rPr lang="en" sz="2000" dirty="0">
                <a:solidFill>
                  <a:srgbClr val="333333"/>
                </a:solidFill>
                <a:latin typeface="Calibri"/>
                <a:ea typeface="Calibri"/>
                <a:cs typeface="Calibri"/>
                <a:sym typeface="Calibri"/>
              </a:rPr>
              <a:t>and </a:t>
            </a:r>
            <a:r>
              <a:rPr lang="en" sz="2000" i="1" dirty="0">
                <a:solidFill>
                  <a:srgbClr val="333333"/>
                </a:solidFill>
                <a:latin typeface="Calibri"/>
                <a:ea typeface="Calibri"/>
                <a:cs typeface="Calibri"/>
                <a:sym typeface="Calibri"/>
              </a:rPr>
              <a:t>left </a:t>
            </a:r>
            <a:r>
              <a:rPr lang="en" sz="2000" dirty="0">
                <a:solidFill>
                  <a:srgbClr val="333333"/>
                </a:solidFill>
                <a:latin typeface="Calibri"/>
                <a:ea typeface="Calibri"/>
                <a:cs typeface="Calibri"/>
                <a:sym typeface="Calibri"/>
              </a:rPr>
              <a:t>ventricles. </a:t>
            </a:r>
          </a:p>
          <a:p>
            <a:pPr algn="just">
              <a:lnSpc>
                <a:spcPct val="100000"/>
              </a:lnSpc>
              <a:spcBef>
                <a:spcPts val="600"/>
              </a:spcBef>
              <a:buClr>
                <a:schemeClr val="dk1"/>
              </a:buClr>
              <a:buSzPct val="100000"/>
              <a:buFont typeface="Courier New" panose="02070309020205020404" pitchFamily="49" charset="0"/>
              <a:buChar char="o"/>
            </a:pPr>
            <a:r>
              <a:rPr lang="en" sz="2000" dirty="0">
                <a:solidFill>
                  <a:srgbClr val="333333"/>
                </a:solidFill>
                <a:latin typeface="Calibri"/>
                <a:ea typeface="Calibri"/>
                <a:cs typeface="Calibri"/>
                <a:sym typeface="Calibri"/>
              </a:rPr>
              <a:t>The </a:t>
            </a:r>
            <a:r>
              <a:rPr lang="en" sz="2000" b="1" dirty="0">
                <a:latin typeface="Calibri"/>
                <a:ea typeface="Calibri"/>
                <a:cs typeface="Calibri"/>
                <a:sym typeface="Calibri"/>
              </a:rPr>
              <a:t>right atrium </a:t>
            </a:r>
            <a:r>
              <a:rPr lang="en" sz="2000" dirty="0">
                <a:solidFill>
                  <a:srgbClr val="333333"/>
                </a:solidFill>
                <a:latin typeface="Calibri"/>
                <a:ea typeface="Calibri"/>
                <a:cs typeface="Calibri"/>
                <a:sym typeface="Calibri"/>
              </a:rPr>
              <a:t>lies </a:t>
            </a:r>
            <a:r>
              <a:rPr lang="en" sz="2000" u="sng" dirty="0">
                <a:solidFill>
                  <a:srgbClr val="333333"/>
                </a:solidFill>
                <a:latin typeface="Calibri"/>
                <a:ea typeface="Calibri"/>
                <a:cs typeface="Calibri"/>
                <a:sym typeface="Calibri"/>
              </a:rPr>
              <a:t>anterior</a:t>
            </a:r>
            <a:r>
              <a:rPr lang="en" sz="2000" dirty="0">
                <a:solidFill>
                  <a:srgbClr val="333333"/>
                </a:solidFill>
                <a:latin typeface="Calibri"/>
                <a:ea typeface="Calibri"/>
                <a:cs typeface="Calibri"/>
                <a:sym typeface="Calibri"/>
              </a:rPr>
              <a:t> to the left atrium, and the </a:t>
            </a:r>
            <a:r>
              <a:rPr lang="en" sz="2000" b="1" dirty="0">
                <a:latin typeface="Calibri"/>
                <a:ea typeface="Calibri"/>
                <a:cs typeface="Calibri"/>
                <a:sym typeface="Calibri"/>
              </a:rPr>
              <a:t>right ventricle</a:t>
            </a:r>
            <a:r>
              <a:rPr lang="en" sz="2000" dirty="0">
                <a:solidFill>
                  <a:srgbClr val="333333"/>
                </a:solidFill>
                <a:latin typeface="Calibri"/>
                <a:ea typeface="Calibri"/>
                <a:cs typeface="Calibri"/>
                <a:sym typeface="Calibri"/>
              </a:rPr>
              <a:t> lies </a:t>
            </a:r>
            <a:r>
              <a:rPr lang="en" sz="2000" u="sng" dirty="0">
                <a:solidFill>
                  <a:srgbClr val="333333"/>
                </a:solidFill>
                <a:latin typeface="Calibri"/>
                <a:ea typeface="Calibri"/>
                <a:cs typeface="Calibri"/>
                <a:sym typeface="Calibri"/>
              </a:rPr>
              <a:t>anterior </a:t>
            </a:r>
            <a:r>
              <a:rPr lang="en" sz="2000" dirty="0">
                <a:solidFill>
                  <a:srgbClr val="333333"/>
                </a:solidFill>
                <a:latin typeface="Calibri"/>
                <a:ea typeface="Calibri"/>
                <a:cs typeface="Calibri"/>
                <a:sym typeface="Calibri"/>
              </a:rPr>
              <a:t>to the left ventricle.</a:t>
            </a:r>
          </a:p>
        </p:txBody>
      </p:sp>
      <p:sp>
        <p:nvSpPr>
          <p:cNvPr id="95" name="Shape 95"/>
          <p:cNvSpPr txBox="1"/>
          <p:nvPr/>
        </p:nvSpPr>
        <p:spPr>
          <a:xfrm>
            <a:off x="665246" y="576260"/>
            <a:ext cx="4733600" cy="702400"/>
          </a:xfrm>
          <a:prstGeom prst="rect">
            <a:avLst/>
          </a:prstGeom>
          <a:noFill/>
          <a:ln>
            <a:noFill/>
          </a:ln>
        </p:spPr>
        <p:txBody>
          <a:bodyPr lIns="121900" tIns="121900" rIns="121900" bIns="121900" anchor="ctr" anchorCtr="0">
            <a:noAutofit/>
          </a:bodyPr>
          <a:lstStyle/>
          <a:p>
            <a:pPr>
              <a:lnSpc>
                <a:spcPct val="115000"/>
              </a:lnSpc>
            </a:pPr>
            <a:r>
              <a:rPr lang="en" sz="3200" b="1" dirty="0">
                <a:solidFill>
                  <a:srgbClr val="333333"/>
                </a:solidFill>
                <a:latin typeface="+mj-lt"/>
                <a:ea typeface="Calibri"/>
                <a:cs typeface="Calibri"/>
                <a:sym typeface="Calibri"/>
              </a:rPr>
              <a:t>Chambers of the Heart</a:t>
            </a:r>
          </a:p>
        </p:txBody>
      </p:sp>
      <p:pic>
        <p:nvPicPr>
          <p:cNvPr id="5122" name="Picture 2" descr="Image result for chambers of the heart"/>
          <p:cNvPicPr>
            <a:picLocks noChangeAspect="1" noChangeArrowheads="1"/>
          </p:cNvPicPr>
          <p:nvPr/>
        </p:nvPicPr>
        <p:blipFill rotWithShape="1">
          <a:blip r:embed="rId3">
            <a:extLst>
              <a:ext uri="{28A0092B-C50C-407E-A947-70E740481C1C}">
                <a14:useLocalDpi xmlns:a14="http://schemas.microsoft.com/office/drawing/2010/main" val="0"/>
              </a:ext>
            </a:extLst>
          </a:blip>
          <a:srcRect t="6701"/>
          <a:stretch/>
        </p:blipFill>
        <p:spPr bwMode="auto">
          <a:xfrm>
            <a:off x="591073" y="3288632"/>
            <a:ext cx="3547790" cy="3319286"/>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Related image"/>
          <p:cNvPicPr>
            <a:picLocks noChangeAspect="1" noChangeArrowheads="1"/>
          </p:cNvPicPr>
          <p:nvPr/>
        </p:nvPicPr>
        <p:blipFill rotWithShape="1">
          <a:blip r:embed="rId4">
            <a:extLst>
              <a:ext uri="{28A0092B-C50C-407E-A947-70E740481C1C}">
                <a14:useLocalDpi xmlns:a14="http://schemas.microsoft.com/office/drawing/2010/main" val="0"/>
              </a:ext>
            </a:extLst>
          </a:blip>
          <a:srcRect l="7591" t="3258" r="7409" b="5895"/>
          <a:stretch/>
        </p:blipFill>
        <p:spPr bwMode="auto">
          <a:xfrm>
            <a:off x="4229072" y="3352085"/>
            <a:ext cx="3978442" cy="3192380"/>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Image result for chambers of the heart"/>
          <p:cNvPicPr>
            <a:picLocks noChangeAspect="1" noChangeArrowheads="1"/>
          </p:cNvPicPr>
          <p:nvPr/>
        </p:nvPicPr>
        <p:blipFill rotWithShape="1">
          <a:blip r:embed="rId5">
            <a:extLst>
              <a:ext uri="{28A0092B-C50C-407E-A947-70E740481C1C}">
                <a14:useLocalDpi xmlns:a14="http://schemas.microsoft.com/office/drawing/2010/main" val="0"/>
              </a:ext>
            </a:extLst>
          </a:blip>
          <a:srcRect l="2220" t="1059" r="1296" b="1836"/>
          <a:stretch/>
        </p:blipFill>
        <p:spPr bwMode="auto">
          <a:xfrm>
            <a:off x="8207514" y="3145036"/>
            <a:ext cx="3739871" cy="3399429"/>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3294219" y="6265010"/>
            <a:ext cx="639962" cy="309423"/>
          </a:xfrm>
          <a:prstGeom prst="rect">
            <a:avLst/>
          </a:prstGeom>
          <a:noFill/>
        </p:spPr>
        <p:txBody>
          <a:bodyPr wrap="square" rtlCol="0">
            <a:spAutoFit/>
          </a:bodyPr>
          <a:lstStyle/>
          <a:p>
            <a:r>
              <a:rPr lang="en-US" sz="1600" dirty="0">
                <a:solidFill>
                  <a:schemeClr val="bg1">
                    <a:lumMod val="50000"/>
                  </a:schemeClr>
                </a:solidFill>
                <a:latin typeface="+mn-lt"/>
              </a:rPr>
              <a:t>Extra</a:t>
            </a:r>
            <a:endParaRPr lang="en-GB" sz="1600" dirty="0">
              <a:solidFill>
                <a:schemeClr val="bg1">
                  <a:lumMod val="50000"/>
                </a:schemeClr>
              </a:solidFill>
              <a:latin typeface="+mn-lt"/>
            </a:endParaRPr>
          </a:p>
        </p:txBody>
      </p:sp>
      <p:sp>
        <p:nvSpPr>
          <p:cNvPr id="20" name="TextBox 19"/>
          <p:cNvSpPr txBox="1"/>
          <p:nvPr/>
        </p:nvSpPr>
        <p:spPr>
          <a:xfrm>
            <a:off x="7272661" y="6235042"/>
            <a:ext cx="639962" cy="309423"/>
          </a:xfrm>
          <a:prstGeom prst="rect">
            <a:avLst/>
          </a:prstGeom>
          <a:noFill/>
        </p:spPr>
        <p:txBody>
          <a:bodyPr wrap="square" rtlCol="0">
            <a:spAutoFit/>
          </a:bodyPr>
          <a:lstStyle/>
          <a:p>
            <a:r>
              <a:rPr lang="en-US" sz="1600" dirty="0">
                <a:solidFill>
                  <a:schemeClr val="bg1">
                    <a:lumMod val="50000"/>
                  </a:schemeClr>
                </a:solidFill>
                <a:latin typeface="+mn-lt"/>
              </a:rPr>
              <a:t>Extra</a:t>
            </a:r>
            <a:endParaRPr lang="en-GB" sz="1600" dirty="0">
              <a:solidFill>
                <a:schemeClr val="bg1">
                  <a:lumMod val="50000"/>
                </a:schemeClr>
              </a:solidFill>
              <a:latin typeface="+mn-lt"/>
            </a:endParaRPr>
          </a:p>
        </p:txBody>
      </p:sp>
      <p:sp>
        <p:nvSpPr>
          <p:cNvPr id="21" name="TextBox 20"/>
          <p:cNvSpPr txBox="1"/>
          <p:nvPr/>
        </p:nvSpPr>
        <p:spPr>
          <a:xfrm>
            <a:off x="11238811" y="6235041"/>
            <a:ext cx="639962" cy="309423"/>
          </a:xfrm>
          <a:prstGeom prst="rect">
            <a:avLst/>
          </a:prstGeom>
          <a:noFill/>
        </p:spPr>
        <p:txBody>
          <a:bodyPr wrap="square" rtlCol="0">
            <a:spAutoFit/>
          </a:bodyPr>
          <a:lstStyle/>
          <a:p>
            <a:r>
              <a:rPr lang="en-US" sz="1600" dirty="0">
                <a:solidFill>
                  <a:schemeClr val="bg1">
                    <a:lumMod val="50000"/>
                  </a:schemeClr>
                </a:solidFill>
                <a:latin typeface="+mn-lt"/>
              </a:rPr>
              <a:t>Extra</a:t>
            </a:r>
            <a:endParaRPr lang="en-GB" sz="1600" dirty="0">
              <a:solidFill>
                <a:schemeClr val="bg1">
                  <a:lumMod val="50000"/>
                </a:schemeClr>
              </a:solidFill>
              <a:latin typeface="+mn-lt"/>
            </a:endParaRPr>
          </a:p>
        </p:txBody>
      </p:sp>
    </p:spTree>
    <p:extLst>
      <p:ext uri="{BB962C8B-B14F-4D97-AF65-F5344CB8AC3E}">
        <p14:creationId xmlns:p14="http://schemas.microsoft.com/office/powerpoint/2010/main" val="35250694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Shape 107"/>
          <p:cNvSpPr txBox="1">
            <a:spLocks noGrp="1"/>
          </p:cNvSpPr>
          <p:nvPr>
            <p:ph type="body" idx="1"/>
          </p:nvPr>
        </p:nvSpPr>
        <p:spPr>
          <a:xfrm>
            <a:off x="254624" y="3306256"/>
            <a:ext cx="4084000" cy="638000"/>
          </a:xfrm>
          <a:prstGeom prst="rect">
            <a:avLst/>
          </a:prstGeom>
        </p:spPr>
        <p:txBody>
          <a:bodyPr vert="horz" lIns="121900" tIns="121900" rIns="121900" bIns="121900" rtlCol="0" anchor="t" anchorCtr="0">
            <a:noAutofit/>
          </a:bodyPr>
          <a:lstStyle/>
          <a:p>
            <a:pPr>
              <a:buNone/>
            </a:pPr>
            <a:r>
              <a:rPr lang="en" dirty="0">
                <a:solidFill>
                  <a:schemeClr val="dk1"/>
                </a:solidFill>
                <a:latin typeface="+mj-lt"/>
                <a:ea typeface="Calibri"/>
                <a:cs typeface="Calibri"/>
                <a:sym typeface="Calibri"/>
              </a:rPr>
              <a:t>Cavity of Right Atrium</a:t>
            </a:r>
          </a:p>
        </p:txBody>
      </p:sp>
      <p:sp>
        <p:nvSpPr>
          <p:cNvPr id="108" name="Shape 108"/>
          <p:cNvSpPr txBox="1"/>
          <p:nvPr/>
        </p:nvSpPr>
        <p:spPr>
          <a:xfrm>
            <a:off x="185660" y="3790917"/>
            <a:ext cx="7325484" cy="2651760"/>
          </a:xfrm>
          <a:prstGeom prst="rect">
            <a:avLst/>
          </a:prstGeom>
          <a:noFill/>
          <a:ln>
            <a:noFill/>
          </a:ln>
        </p:spPr>
        <p:txBody>
          <a:bodyPr lIns="121900" tIns="121900" rIns="121900" bIns="121900" anchor="ctr" anchorCtr="0">
            <a:noAutofit/>
          </a:bodyPr>
          <a:lstStyle/>
          <a:p>
            <a:pPr marL="342900" indent="-342900">
              <a:spcBef>
                <a:spcPts val="600"/>
              </a:spcBef>
              <a:buFont typeface="Courier New" panose="02070309020205020404" pitchFamily="49" charset="0"/>
              <a:buChar char="o"/>
            </a:pPr>
            <a:r>
              <a:rPr lang="en" sz="1867" b="1" dirty="0">
                <a:solidFill>
                  <a:schemeClr val="tx1"/>
                </a:solidFill>
                <a:latin typeface="Calibri"/>
                <a:ea typeface="Calibri"/>
                <a:cs typeface="Calibri"/>
                <a:sym typeface="Calibri"/>
              </a:rPr>
              <a:t>Crista terminalis </a:t>
            </a:r>
            <a:r>
              <a:rPr lang="en" sz="1867" dirty="0">
                <a:solidFill>
                  <a:schemeClr val="tx1"/>
                </a:solidFill>
                <a:latin typeface="Calibri"/>
                <a:ea typeface="Calibri"/>
                <a:cs typeface="Calibri"/>
                <a:sym typeface="Calibri"/>
              </a:rPr>
              <a:t>divides right atrium into:</a:t>
            </a:r>
          </a:p>
          <a:p>
            <a:pPr marL="457200" indent="-228600">
              <a:spcBef>
                <a:spcPts val="600"/>
              </a:spcBef>
              <a:buFont typeface="+mj-lt"/>
              <a:buAutoNum type="arabicPeriod"/>
            </a:pPr>
            <a:r>
              <a:rPr lang="en" sz="1867" u="sng" dirty="0">
                <a:solidFill>
                  <a:schemeClr val="tx1"/>
                </a:solidFill>
                <a:latin typeface="Calibri"/>
                <a:ea typeface="Calibri"/>
                <a:cs typeface="Calibri"/>
                <a:sym typeface="Calibri"/>
              </a:rPr>
              <a:t>Anterior part:</a:t>
            </a:r>
            <a:r>
              <a:rPr lang="en" sz="1867" b="1" dirty="0">
                <a:solidFill>
                  <a:schemeClr val="tx1"/>
                </a:solidFill>
                <a:latin typeface="Calibri"/>
                <a:ea typeface="Calibri"/>
                <a:cs typeface="Calibri"/>
                <a:sym typeface="Calibri"/>
              </a:rPr>
              <a:t>  rough</a:t>
            </a:r>
            <a:r>
              <a:rPr lang="en" sz="1867" dirty="0">
                <a:solidFill>
                  <a:schemeClr val="tx1"/>
                </a:solidFill>
                <a:latin typeface="Calibri"/>
                <a:ea typeface="Calibri"/>
                <a:cs typeface="Calibri"/>
                <a:sym typeface="Calibri"/>
              </a:rPr>
              <a:t> </a:t>
            </a:r>
            <a:r>
              <a:rPr lang="en" sz="1867" dirty="0">
                <a:solidFill>
                  <a:srgbClr val="92D050"/>
                </a:solidFill>
                <a:latin typeface="Calibri"/>
                <a:ea typeface="Calibri"/>
                <a:cs typeface="Calibri"/>
                <a:sym typeface="Calibri"/>
              </a:rPr>
              <a:t>(because of muscles) </a:t>
            </a:r>
            <a:r>
              <a:rPr lang="en" sz="1867" dirty="0">
                <a:solidFill>
                  <a:schemeClr val="tx1"/>
                </a:solidFill>
                <a:latin typeface="Calibri"/>
                <a:ea typeface="Calibri"/>
                <a:cs typeface="Calibri"/>
                <a:sym typeface="Calibri"/>
              </a:rPr>
              <a:t>and trabeculated by bundles of muscle fibres </a:t>
            </a:r>
            <a:r>
              <a:rPr lang="en" sz="1867" b="1" dirty="0">
                <a:solidFill>
                  <a:schemeClr val="tx1"/>
                </a:solidFill>
                <a:latin typeface="Calibri"/>
                <a:ea typeface="Calibri"/>
                <a:cs typeface="Calibri"/>
                <a:sym typeface="Calibri"/>
              </a:rPr>
              <a:t>(musculi pectinati </a:t>
            </a:r>
            <a:r>
              <a:rPr lang="en" sz="1867" dirty="0">
                <a:solidFill>
                  <a:schemeClr val="accent3">
                    <a:lumMod val="75000"/>
                  </a:schemeClr>
                </a:solidFill>
                <a:latin typeface="Calibri"/>
                <a:ea typeface="Calibri"/>
                <a:cs typeface="Calibri"/>
                <a:sym typeface="Calibri"/>
              </a:rPr>
              <a:t>or pectinate muscle</a:t>
            </a:r>
            <a:r>
              <a:rPr lang="en" sz="1867" b="1" dirty="0">
                <a:solidFill>
                  <a:schemeClr val="tx1"/>
                </a:solidFill>
                <a:latin typeface="Calibri"/>
                <a:ea typeface="Calibri"/>
                <a:cs typeface="Calibri"/>
                <a:sym typeface="Calibri"/>
              </a:rPr>
              <a:t>).</a:t>
            </a:r>
          </a:p>
          <a:p>
            <a:pPr marL="457200" indent="-228600">
              <a:spcBef>
                <a:spcPts val="600"/>
              </a:spcBef>
              <a:buFont typeface="+mj-lt"/>
              <a:buAutoNum type="arabicPeriod"/>
            </a:pPr>
            <a:r>
              <a:rPr lang="en" sz="1867" u="sng" dirty="0">
                <a:solidFill>
                  <a:schemeClr val="tx1"/>
                </a:solidFill>
                <a:latin typeface="Calibri"/>
                <a:ea typeface="Calibri"/>
                <a:cs typeface="Calibri"/>
                <a:sym typeface="Calibri"/>
              </a:rPr>
              <a:t>Posterior part</a:t>
            </a:r>
            <a:r>
              <a:rPr lang="en" sz="1867" dirty="0">
                <a:solidFill>
                  <a:schemeClr val="tx1"/>
                </a:solidFill>
                <a:latin typeface="Calibri"/>
                <a:ea typeface="Calibri"/>
                <a:cs typeface="Calibri"/>
                <a:sym typeface="Calibri"/>
              </a:rPr>
              <a:t> </a:t>
            </a:r>
            <a:r>
              <a:rPr lang="en" sz="1867" b="1" dirty="0">
                <a:solidFill>
                  <a:schemeClr val="tx1"/>
                </a:solidFill>
                <a:latin typeface="Calibri"/>
                <a:ea typeface="Calibri"/>
                <a:cs typeface="Calibri"/>
                <a:sym typeface="Calibri"/>
              </a:rPr>
              <a:t>(sinus venarum) </a:t>
            </a:r>
            <a:r>
              <a:rPr lang="en" sz="1867" dirty="0">
                <a:solidFill>
                  <a:schemeClr val="tx1"/>
                </a:solidFill>
                <a:latin typeface="Calibri"/>
                <a:ea typeface="Calibri"/>
                <a:cs typeface="Calibri"/>
                <a:sym typeface="Calibri"/>
              </a:rPr>
              <a:t>is</a:t>
            </a:r>
            <a:r>
              <a:rPr lang="en" sz="1867" i="1" dirty="0">
                <a:solidFill>
                  <a:schemeClr val="tx1"/>
                </a:solidFill>
                <a:latin typeface="Calibri"/>
                <a:ea typeface="Calibri"/>
                <a:cs typeface="Calibri"/>
                <a:sym typeface="Calibri"/>
              </a:rPr>
              <a:t>  </a:t>
            </a:r>
            <a:r>
              <a:rPr lang="en" sz="1867" u="sng" dirty="0">
                <a:solidFill>
                  <a:schemeClr val="tx1"/>
                </a:solidFill>
                <a:latin typeface="Calibri"/>
                <a:ea typeface="Calibri"/>
                <a:cs typeface="Calibri"/>
                <a:sym typeface="Calibri"/>
              </a:rPr>
              <a:t>smooth</a:t>
            </a:r>
            <a:r>
              <a:rPr lang="en" sz="1867" dirty="0">
                <a:solidFill>
                  <a:schemeClr val="tx1"/>
                </a:solidFill>
                <a:latin typeface="Calibri"/>
                <a:ea typeface="Calibri"/>
                <a:cs typeface="Calibri"/>
                <a:sym typeface="Calibri"/>
              </a:rPr>
              <a:t>.</a:t>
            </a:r>
          </a:p>
          <a:p>
            <a:pPr marL="342900" indent="-342900">
              <a:spcBef>
                <a:spcPts val="600"/>
              </a:spcBef>
              <a:buFont typeface="Courier New" panose="02070309020205020404" pitchFamily="49" charset="0"/>
              <a:buChar char="o"/>
            </a:pPr>
            <a:r>
              <a:rPr lang="en" sz="1867" b="1" u="sng" dirty="0">
                <a:solidFill>
                  <a:schemeClr val="tx1"/>
                </a:solidFill>
                <a:latin typeface="Calibri"/>
                <a:ea typeface="Calibri"/>
                <a:cs typeface="Calibri"/>
                <a:sym typeface="Calibri"/>
              </a:rPr>
              <a:t>The interatrial septum</a:t>
            </a:r>
            <a:r>
              <a:rPr lang="en" sz="1867" b="1" dirty="0">
                <a:solidFill>
                  <a:schemeClr val="tx1"/>
                </a:solidFill>
                <a:latin typeface="Calibri"/>
                <a:ea typeface="Calibri"/>
                <a:cs typeface="Calibri"/>
                <a:sym typeface="Calibri"/>
              </a:rPr>
              <a:t> </a:t>
            </a:r>
            <a:r>
              <a:rPr lang="en" sz="1867" dirty="0">
                <a:solidFill>
                  <a:schemeClr val="tx1"/>
                </a:solidFill>
                <a:latin typeface="Calibri"/>
                <a:ea typeface="Calibri"/>
                <a:cs typeface="Calibri"/>
                <a:sym typeface="Calibri"/>
              </a:rPr>
              <a:t>carries an oval depression called </a:t>
            </a:r>
            <a:r>
              <a:rPr lang="en" sz="1867" b="1" i="1" dirty="0">
                <a:solidFill>
                  <a:schemeClr val="tx1"/>
                </a:solidFill>
                <a:latin typeface="Calibri"/>
                <a:ea typeface="Calibri"/>
                <a:cs typeface="Calibri"/>
                <a:sym typeface="Calibri"/>
              </a:rPr>
              <a:t>Fossa ovalis. </a:t>
            </a:r>
          </a:p>
          <a:p>
            <a:pPr marL="342900" indent="-342900">
              <a:spcBef>
                <a:spcPts val="600"/>
              </a:spcBef>
              <a:buFont typeface="Courier New" panose="02070309020205020404" pitchFamily="49" charset="0"/>
              <a:buChar char="o"/>
            </a:pPr>
            <a:r>
              <a:rPr lang="en" sz="1867" b="1" dirty="0">
                <a:solidFill>
                  <a:schemeClr val="tx1"/>
                </a:solidFill>
                <a:latin typeface="Calibri"/>
                <a:ea typeface="Calibri"/>
                <a:cs typeface="Calibri"/>
                <a:sym typeface="Calibri"/>
              </a:rPr>
              <a:t>The margin </a:t>
            </a:r>
            <a:r>
              <a:rPr lang="en" sz="1867" dirty="0">
                <a:solidFill>
                  <a:schemeClr val="tx1"/>
                </a:solidFill>
                <a:latin typeface="Calibri"/>
                <a:ea typeface="Calibri"/>
                <a:cs typeface="Calibri"/>
                <a:sym typeface="Calibri"/>
              </a:rPr>
              <a:t>of this depression is called  </a:t>
            </a:r>
            <a:r>
              <a:rPr lang="en" sz="1867" b="1" i="1" dirty="0">
                <a:solidFill>
                  <a:schemeClr val="tx1"/>
                </a:solidFill>
                <a:latin typeface="Calibri"/>
                <a:ea typeface="Calibri"/>
                <a:cs typeface="Calibri"/>
                <a:sym typeface="Calibri"/>
              </a:rPr>
              <a:t>Anulus ovalis</a:t>
            </a:r>
          </a:p>
          <a:p>
            <a:pPr marL="342900" indent="-342900">
              <a:spcBef>
                <a:spcPts val="600"/>
              </a:spcBef>
              <a:buFont typeface="Courier New" panose="02070309020205020404" pitchFamily="49" charset="0"/>
              <a:buChar char="o"/>
            </a:pPr>
            <a:r>
              <a:rPr lang="en" sz="1867" dirty="0">
                <a:solidFill>
                  <a:schemeClr val="tx1"/>
                </a:solidFill>
                <a:latin typeface="Calibri"/>
                <a:ea typeface="Calibri"/>
                <a:cs typeface="Calibri"/>
                <a:sym typeface="Calibri"/>
              </a:rPr>
              <a:t>The blood leaves right atrium to right ventricle via </a:t>
            </a:r>
            <a:r>
              <a:rPr lang="en" sz="1867" b="1" dirty="0">
                <a:solidFill>
                  <a:schemeClr val="tx1"/>
                </a:solidFill>
                <a:latin typeface="Calibri"/>
                <a:ea typeface="Calibri"/>
                <a:cs typeface="Calibri"/>
                <a:sym typeface="Calibri"/>
              </a:rPr>
              <a:t>tricuspid valve.</a:t>
            </a:r>
          </a:p>
        </p:txBody>
      </p:sp>
      <p:grpSp>
        <p:nvGrpSpPr>
          <p:cNvPr id="2" name="Group 1"/>
          <p:cNvGrpSpPr/>
          <p:nvPr/>
        </p:nvGrpSpPr>
        <p:grpSpPr>
          <a:xfrm>
            <a:off x="7439142" y="3762102"/>
            <a:ext cx="4565625" cy="2991395"/>
            <a:chOff x="6623833" y="1072161"/>
            <a:chExt cx="5518689" cy="4748128"/>
          </a:xfrm>
        </p:grpSpPr>
        <p:pic>
          <p:nvPicPr>
            <p:cNvPr id="109" name="Shape 109"/>
            <p:cNvPicPr preferRelativeResize="0"/>
            <p:nvPr/>
          </p:nvPicPr>
          <p:blipFill rotWithShape="1">
            <a:blip r:embed="rId3">
              <a:alphaModFix/>
            </a:blip>
            <a:srcRect l="916" t="933" r="894" b="215"/>
            <a:stretch/>
          </p:blipFill>
          <p:spPr>
            <a:xfrm>
              <a:off x="6710865" y="1072161"/>
              <a:ext cx="5431657" cy="4748128"/>
            </a:xfrm>
            <a:prstGeom prst="rect">
              <a:avLst/>
            </a:prstGeom>
            <a:noFill/>
            <a:ln>
              <a:noFill/>
            </a:ln>
          </p:spPr>
        </p:pic>
        <p:sp>
          <p:nvSpPr>
            <p:cNvPr id="110" name="Shape 110"/>
            <p:cNvSpPr/>
            <p:nvPr/>
          </p:nvSpPr>
          <p:spPr>
            <a:xfrm>
              <a:off x="6623833" y="2554409"/>
              <a:ext cx="947200" cy="212400"/>
            </a:xfrm>
            <a:prstGeom prst="rect">
              <a:avLst/>
            </a:prstGeom>
            <a:noFill/>
            <a:ln w="28575" cap="flat" cmpd="sng">
              <a:solidFill>
                <a:srgbClr val="CC66FF"/>
              </a:solidFill>
              <a:prstDash val="solid"/>
              <a:round/>
              <a:headEnd type="none" w="med" len="med"/>
              <a:tailEnd type="none" w="med" len="med"/>
            </a:ln>
          </p:spPr>
          <p:txBody>
            <a:bodyPr lIns="121900" tIns="121900" rIns="121900" bIns="121900" anchor="ctr" anchorCtr="0">
              <a:noAutofit/>
            </a:bodyPr>
            <a:lstStyle/>
            <a:p>
              <a:endParaRPr sz="1867"/>
            </a:p>
          </p:txBody>
        </p:sp>
        <p:sp>
          <p:nvSpPr>
            <p:cNvPr id="111" name="Shape 111"/>
            <p:cNvSpPr/>
            <p:nvPr/>
          </p:nvSpPr>
          <p:spPr>
            <a:xfrm>
              <a:off x="6699103" y="4277386"/>
              <a:ext cx="947200" cy="212399"/>
            </a:xfrm>
            <a:prstGeom prst="rect">
              <a:avLst/>
            </a:prstGeom>
            <a:noFill/>
            <a:ln w="28575" cap="flat" cmpd="sng">
              <a:solidFill>
                <a:srgbClr val="FFFF00"/>
              </a:solidFill>
              <a:prstDash val="solid"/>
              <a:round/>
              <a:headEnd type="none" w="med" len="med"/>
              <a:tailEnd type="none" w="med" len="med"/>
            </a:ln>
          </p:spPr>
          <p:txBody>
            <a:bodyPr lIns="121900" tIns="121900" rIns="121900" bIns="121900" anchor="ctr" anchorCtr="0">
              <a:noAutofit/>
            </a:bodyPr>
            <a:lstStyle/>
            <a:p>
              <a:endParaRPr sz="1867"/>
            </a:p>
          </p:txBody>
        </p:sp>
        <p:sp>
          <p:nvSpPr>
            <p:cNvPr id="112" name="Shape 112"/>
            <p:cNvSpPr/>
            <p:nvPr/>
          </p:nvSpPr>
          <p:spPr>
            <a:xfrm>
              <a:off x="6810276" y="3191407"/>
              <a:ext cx="819200" cy="212399"/>
            </a:xfrm>
            <a:prstGeom prst="rect">
              <a:avLst/>
            </a:prstGeom>
            <a:noFill/>
            <a:ln w="28575" cap="flat" cmpd="sng">
              <a:solidFill>
                <a:srgbClr val="0070C0"/>
              </a:solidFill>
              <a:prstDash val="solid"/>
              <a:round/>
              <a:headEnd type="none" w="med" len="med"/>
              <a:tailEnd type="none" w="med" len="med"/>
            </a:ln>
          </p:spPr>
          <p:txBody>
            <a:bodyPr lIns="121900" tIns="121900" rIns="121900" bIns="121900" anchor="ctr" anchorCtr="0">
              <a:noAutofit/>
            </a:bodyPr>
            <a:lstStyle/>
            <a:p>
              <a:endParaRPr sz="1867"/>
            </a:p>
          </p:txBody>
        </p:sp>
        <p:sp>
          <p:nvSpPr>
            <p:cNvPr id="113" name="Shape 113"/>
            <p:cNvSpPr/>
            <p:nvPr/>
          </p:nvSpPr>
          <p:spPr>
            <a:xfrm>
              <a:off x="6856001" y="3447029"/>
              <a:ext cx="819200" cy="255200"/>
            </a:xfrm>
            <a:prstGeom prst="rect">
              <a:avLst/>
            </a:prstGeom>
            <a:noFill/>
            <a:ln w="28575" cap="flat" cmpd="sng">
              <a:solidFill>
                <a:srgbClr val="EA9999"/>
              </a:solidFill>
              <a:prstDash val="solid"/>
              <a:round/>
              <a:headEnd type="none" w="med" len="med"/>
              <a:tailEnd type="none" w="med" len="med"/>
            </a:ln>
          </p:spPr>
          <p:txBody>
            <a:bodyPr lIns="121900" tIns="121900" rIns="121900" bIns="121900" anchor="ctr" anchorCtr="0">
              <a:noAutofit/>
            </a:bodyPr>
            <a:lstStyle/>
            <a:p>
              <a:r>
                <a:rPr lang="en-US" sz="1867" dirty="0"/>
                <a:t>c</a:t>
              </a:r>
              <a:endParaRPr sz="1867" dirty="0"/>
            </a:p>
          </p:txBody>
        </p:sp>
      </p:grpSp>
      <p:sp>
        <p:nvSpPr>
          <p:cNvPr id="10" name="Shape 98"/>
          <p:cNvSpPr txBox="1"/>
          <p:nvPr/>
        </p:nvSpPr>
        <p:spPr>
          <a:xfrm>
            <a:off x="201515" y="1150729"/>
            <a:ext cx="6876153" cy="2038351"/>
          </a:xfrm>
          <a:prstGeom prst="rect">
            <a:avLst/>
          </a:prstGeom>
          <a:noFill/>
          <a:ln>
            <a:noFill/>
          </a:ln>
        </p:spPr>
        <p:txBody>
          <a:bodyPr lIns="121900" tIns="121900" rIns="121900" bIns="121900" anchor="ctr" anchorCtr="0">
            <a:noAutofit/>
          </a:bodyPr>
          <a:lstStyle/>
          <a:p>
            <a:pPr marL="342900" indent="-342900">
              <a:buFont typeface="Courier New" panose="02070309020205020404" pitchFamily="49" charset="0"/>
              <a:buChar char="o"/>
            </a:pPr>
            <a:r>
              <a:rPr lang="en" sz="1867" dirty="0">
                <a:solidFill>
                  <a:schemeClr val="tx1"/>
                </a:solidFill>
                <a:latin typeface="Calibri"/>
                <a:ea typeface="Calibri"/>
                <a:cs typeface="Calibri"/>
                <a:sym typeface="Calibri"/>
              </a:rPr>
              <a:t>The right atrium consists of a </a:t>
            </a:r>
            <a:r>
              <a:rPr lang="en" sz="1867" u="sng" dirty="0">
                <a:solidFill>
                  <a:schemeClr val="tx1"/>
                </a:solidFill>
                <a:latin typeface="Calibri"/>
                <a:ea typeface="Calibri"/>
                <a:cs typeface="Calibri"/>
                <a:sym typeface="Calibri"/>
              </a:rPr>
              <a:t>main cavity</a:t>
            </a:r>
            <a:r>
              <a:rPr lang="en" sz="1867" dirty="0">
                <a:solidFill>
                  <a:schemeClr val="tx1"/>
                </a:solidFill>
                <a:latin typeface="Calibri"/>
                <a:ea typeface="Calibri"/>
                <a:cs typeface="Calibri"/>
                <a:sym typeface="Calibri"/>
              </a:rPr>
              <a:t> and a small out pouching, the </a:t>
            </a:r>
            <a:r>
              <a:rPr lang="en" sz="1867" b="1" dirty="0">
                <a:solidFill>
                  <a:schemeClr val="tx1"/>
                </a:solidFill>
                <a:latin typeface="Calibri"/>
                <a:ea typeface="Calibri"/>
                <a:cs typeface="Calibri"/>
                <a:sym typeface="Calibri"/>
              </a:rPr>
              <a:t>auricle </a:t>
            </a:r>
            <a:r>
              <a:rPr lang="en" sz="1867" dirty="0">
                <a:solidFill>
                  <a:srgbClr val="92D050"/>
                </a:solidFill>
                <a:latin typeface="Calibri"/>
                <a:ea typeface="Calibri"/>
                <a:cs typeface="Calibri"/>
                <a:sym typeface="Calibri"/>
              </a:rPr>
              <a:t>(upward protrusion resembling ear).</a:t>
            </a:r>
          </a:p>
          <a:p>
            <a:pPr marL="342900" indent="-342900">
              <a:buFont typeface="Courier New" panose="02070309020205020404" pitchFamily="49" charset="0"/>
              <a:buChar char="o"/>
            </a:pPr>
            <a:endParaRPr sz="1100" dirty="0">
              <a:solidFill>
                <a:schemeClr val="tx1"/>
              </a:solidFill>
              <a:latin typeface="Calibri"/>
              <a:ea typeface="Calibri"/>
              <a:cs typeface="Calibri"/>
              <a:sym typeface="Calibri"/>
            </a:endParaRPr>
          </a:p>
          <a:p>
            <a:pPr marL="342900" indent="-342900">
              <a:buFont typeface="Courier New" panose="02070309020205020404" pitchFamily="49" charset="0"/>
              <a:buChar char="o"/>
            </a:pPr>
            <a:r>
              <a:rPr lang="en" sz="1867" u="sng" dirty="0">
                <a:solidFill>
                  <a:schemeClr val="tx1"/>
                </a:solidFill>
                <a:latin typeface="Calibri"/>
                <a:ea typeface="Calibri"/>
                <a:cs typeface="Calibri"/>
                <a:sym typeface="Calibri"/>
              </a:rPr>
              <a:t>On the outside </a:t>
            </a:r>
            <a:r>
              <a:rPr lang="en" sz="1867" dirty="0">
                <a:solidFill>
                  <a:schemeClr val="tx1"/>
                </a:solidFill>
                <a:latin typeface="Calibri"/>
                <a:ea typeface="Calibri"/>
                <a:cs typeface="Calibri"/>
                <a:sym typeface="Calibri"/>
              </a:rPr>
              <a:t>of the heart at the junction between the </a:t>
            </a:r>
            <a:r>
              <a:rPr lang="en" sz="1867" i="1" dirty="0">
                <a:solidFill>
                  <a:schemeClr val="tx1"/>
                </a:solidFill>
                <a:latin typeface="Calibri"/>
                <a:ea typeface="Calibri"/>
                <a:cs typeface="Calibri"/>
                <a:sym typeface="Calibri"/>
              </a:rPr>
              <a:t>right atrium </a:t>
            </a:r>
            <a:r>
              <a:rPr lang="en" sz="1867" dirty="0">
                <a:solidFill>
                  <a:schemeClr val="tx1"/>
                </a:solidFill>
                <a:latin typeface="Calibri"/>
                <a:ea typeface="Calibri"/>
                <a:cs typeface="Calibri"/>
                <a:sym typeface="Calibri"/>
              </a:rPr>
              <a:t>and the </a:t>
            </a:r>
            <a:r>
              <a:rPr lang="en" sz="1867" i="1" dirty="0">
                <a:solidFill>
                  <a:schemeClr val="tx1"/>
                </a:solidFill>
                <a:latin typeface="Calibri"/>
                <a:ea typeface="Calibri"/>
                <a:cs typeface="Calibri"/>
                <a:sym typeface="Calibri"/>
              </a:rPr>
              <a:t>right auricle </a:t>
            </a:r>
            <a:r>
              <a:rPr lang="en" sz="1867" dirty="0">
                <a:solidFill>
                  <a:schemeClr val="tx1"/>
                </a:solidFill>
                <a:latin typeface="Calibri"/>
                <a:ea typeface="Calibri"/>
                <a:cs typeface="Calibri"/>
                <a:sym typeface="Calibri"/>
              </a:rPr>
              <a:t>is a vertical groove, the </a:t>
            </a:r>
            <a:r>
              <a:rPr lang="en" sz="1867" b="1" dirty="0">
                <a:solidFill>
                  <a:schemeClr val="tx1"/>
                </a:solidFill>
                <a:latin typeface="Calibri"/>
                <a:ea typeface="Calibri"/>
                <a:cs typeface="Calibri"/>
                <a:sym typeface="Calibri"/>
              </a:rPr>
              <a:t>sulcus terminalis, </a:t>
            </a:r>
            <a:r>
              <a:rPr lang="en" sz="1867" dirty="0">
                <a:solidFill>
                  <a:schemeClr val="tx1"/>
                </a:solidFill>
                <a:latin typeface="Calibri"/>
                <a:ea typeface="Calibri"/>
                <a:cs typeface="Calibri"/>
                <a:sym typeface="Calibri"/>
              </a:rPr>
              <a:t>which </a:t>
            </a:r>
            <a:r>
              <a:rPr lang="en" sz="1867" i="1" dirty="0">
                <a:solidFill>
                  <a:schemeClr val="tx1"/>
                </a:solidFill>
                <a:latin typeface="Calibri"/>
                <a:ea typeface="Calibri"/>
                <a:cs typeface="Calibri"/>
                <a:sym typeface="Calibri"/>
              </a:rPr>
              <a:t>on the inside</a:t>
            </a:r>
            <a:r>
              <a:rPr lang="en" sz="1867" dirty="0">
                <a:solidFill>
                  <a:schemeClr val="tx1"/>
                </a:solidFill>
                <a:latin typeface="Calibri"/>
                <a:ea typeface="Calibri"/>
                <a:cs typeface="Calibri"/>
                <a:sym typeface="Calibri"/>
              </a:rPr>
              <a:t> forms </a:t>
            </a:r>
            <a:r>
              <a:rPr lang="en" sz="1867" u="sng" dirty="0">
                <a:solidFill>
                  <a:schemeClr val="tx1"/>
                </a:solidFill>
                <a:latin typeface="Calibri"/>
                <a:ea typeface="Calibri"/>
                <a:cs typeface="Calibri"/>
                <a:sym typeface="Calibri"/>
              </a:rPr>
              <a:t>a ridge</a:t>
            </a:r>
            <a:r>
              <a:rPr lang="en" sz="1867" dirty="0">
                <a:solidFill>
                  <a:schemeClr val="tx1"/>
                </a:solidFill>
                <a:latin typeface="Calibri"/>
                <a:ea typeface="Calibri"/>
                <a:cs typeface="Calibri"/>
                <a:sym typeface="Calibri"/>
              </a:rPr>
              <a:t>, the </a:t>
            </a:r>
            <a:r>
              <a:rPr lang="en" sz="1867" b="1" dirty="0">
                <a:solidFill>
                  <a:schemeClr val="tx1"/>
                </a:solidFill>
                <a:latin typeface="Calibri"/>
                <a:ea typeface="Calibri"/>
                <a:cs typeface="Calibri"/>
                <a:sym typeface="Calibri"/>
              </a:rPr>
              <a:t>crista terminalis</a:t>
            </a:r>
            <a:r>
              <a:rPr lang="en" sz="1867" dirty="0">
                <a:solidFill>
                  <a:schemeClr val="tx1"/>
                </a:solidFill>
                <a:latin typeface="Calibri"/>
                <a:ea typeface="Calibri"/>
                <a:cs typeface="Calibri"/>
                <a:sym typeface="Calibri"/>
              </a:rPr>
              <a:t>.</a:t>
            </a:r>
          </a:p>
        </p:txBody>
      </p:sp>
      <p:pic>
        <p:nvPicPr>
          <p:cNvPr id="11" name="Shape 101" descr="Related image"/>
          <p:cNvPicPr preferRelativeResize="0"/>
          <p:nvPr/>
        </p:nvPicPr>
        <p:blipFill>
          <a:blip r:embed="rId4">
            <a:alphaModFix/>
          </a:blip>
          <a:stretch>
            <a:fillRect/>
          </a:stretch>
        </p:blipFill>
        <p:spPr>
          <a:xfrm>
            <a:off x="6677394" y="340458"/>
            <a:ext cx="3135183" cy="2965797"/>
          </a:xfrm>
          <a:prstGeom prst="rect">
            <a:avLst/>
          </a:prstGeom>
          <a:noFill/>
          <a:ln>
            <a:noFill/>
          </a:ln>
        </p:spPr>
      </p:pic>
      <p:grpSp>
        <p:nvGrpSpPr>
          <p:cNvPr id="15" name="Group 14"/>
          <p:cNvGrpSpPr/>
          <p:nvPr/>
        </p:nvGrpSpPr>
        <p:grpSpPr>
          <a:xfrm>
            <a:off x="9757462" y="1217486"/>
            <a:ext cx="2434538" cy="2378387"/>
            <a:chOff x="9759227" y="599189"/>
            <a:chExt cx="3201683" cy="2602299"/>
          </a:xfrm>
        </p:grpSpPr>
        <p:pic>
          <p:nvPicPr>
            <p:cNvPr id="16" name="Shape 100" descr="Image result for right atrium"/>
            <p:cNvPicPr preferRelativeResize="0"/>
            <p:nvPr/>
          </p:nvPicPr>
          <p:blipFill>
            <a:blip r:embed="rId5">
              <a:alphaModFix/>
            </a:blip>
            <a:stretch>
              <a:fillRect/>
            </a:stretch>
          </p:blipFill>
          <p:spPr>
            <a:xfrm>
              <a:off x="9759227" y="599189"/>
              <a:ext cx="3125365" cy="2602299"/>
            </a:xfrm>
            <a:prstGeom prst="rect">
              <a:avLst/>
            </a:prstGeom>
            <a:noFill/>
            <a:ln>
              <a:noFill/>
            </a:ln>
          </p:spPr>
        </p:pic>
        <p:sp>
          <p:nvSpPr>
            <p:cNvPr id="17" name="TextBox 16"/>
            <p:cNvSpPr txBox="1"/>
            <p:nvPr/>
          </p:nvSpPr>
          <p:spPr>
            <a:xfrm>
              <a:off x="12049637" y="2782471"/>
              <a:ext cx="911273" cy="370427"/>
            </a:xfrm>
            <a:prstGeom prst="rect">
              <a:avLst/>
            </a:prstGeom>
            <a:noFill/>
          </p:spPr>
          <p:txBody>
            <a:bodyPr wrap="square" rtlCol="0">
              <a:spAutoFit/>
            </a:bodyPr>
            <a:lstStyle/>
            <a:p>
              <a:r>
                <a:rPr lang="en-US" sz="1600" dirty="0">
                  <a:solidFill>
                    <a:schemeClr val="bg1">
                      <a:lumMod val="50000"/>
                    </a:schemeClr>
                  </a:solidFill>
                  <a:latin typeface="+mn-lt"/>
                </a:rPr>
                <a:t>Extra</a:t>
              </a:r>
              <a:endParaRPr lang="en-GB" sz="1600" dirty="0">
                <a:solidFill>
                  <a:schemeClr val="bg1">
                    <a:lumMod val="50000"/>
                  </a:schemeClr>
                </a:solidFill>
                <a:latin typeface="+mn-lt"/>
              </a:endParaRPr>
            </a:p>
          </p:txBody>
        </p:sp>
      </p:grpSp>
      <p:sp>
        <p:nvSpPr>
          <p:cNvPr id="18" name="Rectangle 17"/>
          <p:cNvSpPr/>
          <p:nvPr/>
        </p:nvSpPr>
        <p:spPr>
          <a:xfrm>
            <a:off x="311145" y="143131"/>
            <a:ext cx="3970959" cy="1015663"/>
          </a:xfrm>
          <a:prstGeom prst="rect">
            <a:avLst/>
          </a:prstGeom>
        </p:spPr>
        <p:txBody>
          <a:bodyPr wrap="none">
            <a:spAutoFit/>
          </a:bodyPr>
          <a:lstStyle/>
          <a:p>
            <a:r>
              <a:rPr lang="en" sz="3200" b="1" dirty="0">
                <a:solidFill>
                  <a:schemeClr val="dk1"/>
                </a:solidFill>
                <a:latin typeface="+mj-lt"/>
              </a:rPr>
              <a:t>Chambers of the Heart </a:t>
            </a:r>
          </a:p>
          <a:p>
            <a:r>
              <a:rPr lang="en" sz="2800" dirty="0">
                <a:solidFill>
                  <a:schemeClr val="dk1"/>
                </a:solidFill>
                <a:latin typeface="+mj-lt"/>
                <a:ea typeface="Calibri"/>
                <a:cs typeface="Calibri"/>
                <a:sym typeface="Calibri"/>
              </a:rPr>
              <a:t>Right Atrium</a:t>
            </a:r>
          </a:p>
        </p:txBody>
      </p:sp>
      <p:cxnSp>
        <p:nvCxnSpPr>
          <p:cNvPr id="20" name="Straight Connector 19"/>
          <p:cNvCxnSpPr/>
          <p:nvPr/>
        </p:nvCxnSpPr>
        <p:spPr>
          <a:xfrm>
            <a:off x="5436187" y="2791868"/>
            <a:ext cx="548640" cy="0"/>
          </a:xfrm>
          <a:prstGeom prst="line">
            <a:avLst/>
          </a:prstGeom>
          <a:ln w="28575">
            <a:solidFill>
              <a:srgbClr val="CC66FF"/>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670585" y="3083002"/>
            <a:ext cx="1005840" cy="0"/>
          </a:xfrm>
          <a:prstGeom prst="line">
            <a:avLst/>
          </a:prstGeom>
          <a:ln w="28575">
            <a:solidFill>
              <a:srgbClr val="CC66FF"/>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6083034" y="5541252"/>
            <a:ext cx="1188720" cy="0"/>
          </a:xfrm>
          <a:prstGeom prst="line">
            <a:avLst/>
          </a:prstGeom>
          <a:ln w="28575">
            <a:solidFill>
              <a:srgbClr val="EA9999"/>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4390509" y="5901812"/>
            <a:ext cx="1371600"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3226846" y="4829756"/>
            <a:ext cx="1645920" cy="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pic>
        <p:nvPicPr>
          <p:cNvPr id="25" name="Picture 2" descr="Image result for youtube">
            <a:hlinkClick r:id="rId6"/>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16589" b="15677"/>
          <a:stretch/>
        </p:blipFill>
        <p:spPr bwMode="auto">
          <a:xfrm>
            <a:off x="4836468" y="193307"/>
            <a:ext cx="815361" cy="552287"/>
          </a:xfrm>
          <a:prstGeom prst="rect">
            <a:avLst/>
          </a:prstGeom>
          <a:noFill/>
          <a:extLst>
            <a:ext uri="{909E8E84-426E-40DD-AFC4-6F175D3DCCD1}">
              <a14:hiddenFill xmlns:a14="http://schemas.microsoft.com/office/drawing/2010/main">
                <a:solidFill>
                  <a:srgbClr val="FFFFFF"/>
                </a:solidFill>
              </a14:hiddenFill>
            </a:ext>
          </a:extLst>
        </p:spPr>
      </p:pic>
      <p:cxnSp>
        <p:nvCxnSpPr>
          <p:cNvPr id="26" name="Straight Connector 25"/>
          <p:cNvCxnSpPr/>
          <p:nvPr/>
        </p:nvCxnSpPr>
        <p:spPr>
          <a:xfrm>
            <a:off x="2008065" y="1772819"/>
            <a:ext cx="731520" cy="0"/>
          </a:xfrm>
          <a:prstGeom prst="line">
            <a:avLst/>
          </a:prstGeom>
          <a:ln w="28575">
            <a:solidFill>
              <a:srgbClr val="FF6600"/>
            </a:solidFill>
          </a:ln>
        </p:spPr>
        <p:style>
          <a:lnRef idx="1">
            <a:schemeClr val="accent1"/>
          </a:lnRef>
          <a:fillRef idx="0">
            <a:schemeClr val="accent1"/>
          </a:fillRef>
          <a:effectRef idx="0">
            <a:schemeClr val="accent1"/>
          </a:effectRef>
          <a:fontRef idx="minor">
            <a:schemeClr val="tx1"/>
          </a:fontRef>
        </p:style>
      </p:cxnSp>
      <p:sp>
        <p:nvSpPr>
          <p:cNvPr id="28" name="Shape 110"/>
          <p:cNvSpPr/>
          <p:nvPr/>
        </p:nvSpPr>
        <p:spPr>
          <a:xfrm>
            <a:off x="9743814" y="1924335"/>
            <a:ext cx="642132" cy="286602"/>
          </a:xfrm>
          <a:prstGeom prst="rect">
            <a:avLst/>
          </a:prstGeom>
          <a:noFill/>
          <a:ln w="28575" cap="flat" cmpd="sng">
            <a:solidFill>
              <a:srgbClr val="FF6600"/>
            </a:solidFill>
            <a:prstDash val="solid"/>
            <a:round/>
            <a:headEnd type="none" w="med" len="med"/>
            <a:tailEnd type="none" w="med" len="med"/>
          </a:ln>
        </p:spPr>
        <p:txBody>
          <a:bodyPr lIns="121900" tIns="121900" rIns="121900" bIns="121900" anchor="ctr" anchorCtr="0">
            <a:noAutofit/>
          </a:bodyPr>
          <a:lstStyle/>
          <a:p>
            <a:endParaRPr sz="1867"/>
          </a:p>
        </p:txBody>
      </p:sp>
      <p:sp>
        <p:nvSpPr>
          <p:cNvPr id="27" name="Shape 113"/>
          <p:cNvSpPr/>
          <p:nvPr/>
        </p:nvSpPr>
        <p:spPr>
          <a:xfrm>
            <a:off x="6864566" y="1470718"/>
            <a:ext cx="274320" cy="274320"/>
          </a:xfrm>
          <a:prstGeom prst="rect">
            <a:avLst/>
          </a:prstGeom>
          <a:noFill/>
          <a:ln w="28575" cap="flat" cmpd="sng">
            <a:solidFill>
              <a:srgbClr val="EA9999"/>
            </a:solidFill>
            <a:prstDash val="solid"/>
            <a:round/>
            <a:headEnd type="none" w="med" len="med"/>
            <a:tailEnd type="none" w="med" len="med"/>
          </a:ln>
        </p:spPr>
        <p:txBody>
          <a:bodyPr lIns="121900" tIns="121900" rIns="121900" bIns="121900" anchor="ctr" anchorCtr="0">
            <a:noAutofit/>
          </a:bodyPr>
          <a:lstStyle/>
          <a:p>
            <a:endParaRPr sz="1867"/>
          </a:p>
        </p:txBody>
      </p:sp>
      <p:sp>
        <p:nvSpPr>
          <p:cNvPr id="29" name="Shape 110"/>
          <p:cNvSpPr/>
          <p:nvPr/>
        </p:nvSpPr>
        <p:spPr>
          <a:xfrm>
            <a:off x="8452896" y="340458"/>
            <a:ext cx="502845" cy="130189"/>
          </a:xfrm>
          <a:prstGeom prst="rect">
            <a:avLst/>
          </a:prstGeom>
          <a:noFill/>
          <a:ln w="28575" cap="flat" cmpd="sng">
            <a:solidFill>
              <a:srgbClr val="FF6600"/>
            </a:solidFill>
            <a:prstDash val="solid"/>
            <a:round/>
            <a:headEnd type="none" w="med" len="med"/>
            <a:tailEnd type="none" w="med" len="med"/>
          </a:ln>
        </p:spPr>
        <p:txBody>
          <a:bodyPr lIns="121900" tIns="121900" rIns="121900" bIns="121900" anchor="ctr" anchorCtr="0">
            <a:noAutofit/>
          </a:bodyPr>
          <a:lstStyle/>
          <a:p>
            <a:endParaRPr sz="1867"/>
          </a:p>
        </p:txBody>
      </p:sp>
      <p:sp>
        <p:nvSpPr>
          <p:cNvPr id="30" name="Shape 111"/>
          <p:cNvSpPr/>
          <p:nvPr/>
        </p:nvSpPr>
        <p:spPr>
          <a:xfrm>
            <a:off x="8523589" y="2778421"/>
            <a:ext cx="391811" cy="179932"/>
          </a:xfrm>
          <a:prstGeom prst="rect">
            <a:avLst/>
          </a:prstGeom>
          <a:noFill/>
          <a:ln w="28575" cap="flat" cmpd="sng">
            <a:solidFill>
              <a:srgbClr val="FFFF00"/>
            </a:solidFill>
            <a:prstDash val="solid"/>
            <a:round/>
            <a:headEnd type="none" w="med" len="med"/>
            <a:tailEnd type="none" w="med" len="med"/>
          </a:ln>
        </p:spPr>
        <p:txBody>
          <a:bodyPr lIns="121900" tIns="121900" rIns="121900" bIns="121900" anchor="ctr" anchorCtr="0">
            <a:noAutofit/>
          </a:bodyPr>
          <a:lstStyle/>
          <a:p>
            <a:endParaRPr sz="1867"/>
          </a:p>
        </p:txBody>
      </p:sp>
    </p:spTree>
    <p:extLst>
      <p:ext uri="{BB962C8B-B14F-4D97-AF65-F5344CB8AC3E}">
        <p14:creationId xmlns:p14="http://schemas.microsoft.com/office/powerpoint/2010/main" val="5257274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pic>
        <p:nvPicPr>
          <p:cNvPr id="121" name="Shape 121" descr="Image result for right atrium openings"/>
          <p:cNvPicPr preferRelativeResize="0"/>
          <p:nvPr/>
        </p:nvPicPr>
        <p:blipFill>
          <a:blip r:embed="rId3">
            <a:alphaModFix/>
          </a:blip>
          <a:stretch>
            <a:fillRect/>
          </a:stretch>
        </p:blipFill>
        <p:spPr>
          <a:xfrm>
            <a:off x="3800219" y="4323649"/>
            <a:ext cx="3596868" cy="2290699"/>
          </a:xfrm>
          <a:prstGeom prst="rect">
            <a:avLst/>
          </a:prstGeom>
          <a:noFill/>
          <a:ln>
            <a:noFill/>
          </a:ln>
        </p:spPr>
      </p:pic>
      <p:sp>
        <p:nvSpPr>
          <p:cNvPr id="119" name="Shape 119"/>
          <p:cNvSpPr txBox="1">
            <a:spLocks noGrp="1"/>
          </p:cNvSpPr>
          <p:nvPr>
            <p:ph type="body" idx="1"/>
          </p:nvPr>
        </p:nvSpPr>
        <p:spPr>
          <a:xfrm>
            <a:off x="373081" y="1693509"/>
            <a:ext cx="6014656" cy="3270377"/>
          </a:xfrm>
          <a:prstGeom prst="rect">
            <a:avLst/>
          </a:prstGeom>
        </p:spPr>
        <p:txBody>
          <a:bodyPr vert="horz" lIns="121900" tIns="121900" rIns="121900" bIns="121900" rtlCol="0" anchor="t" anchorCtr="0">
            <a:noAutofit/>
          </a:bodyPr>
          <a:lstStyle/>
          <a:p>
            <a:pPr>
              <a:spcBef>
                <a:spcPts val="1867"/>
              </a:spcBef>
              <a:buClr>
                <a:schemeClr val="dk1"/>
              </a:buClr>
              <a:buSzPct val="78571"/>
              <a:buNone/>
            </a:pPr>
            <a:r>
              <a:rPr lang="en" sz="1867" dirty="0">
                <a:solidFill>
                  <a:srgbClr val="FF0000"/>
                </a:solidFill>
                <a:latin typeface="Calibri"/>
                <a:ea typeface="Calibri"/>
                <a:cs typeface="Calibri"/>
                <a:sym typeface="Calibri"/>
              </a:rPr>
              <a:t>1-  SVC </a:t>
            </a:r>
            <a:r>
              <a:rPr lang="en" sz="1867" dirty="0">
                <a:solidFill>
                  <a:schemeClr val="bg1">
                    <a:lumMod val="50000"/>
                  </a:schemeClr>
                </a:solidFill>
                <a:latin typeface="Calibri"/>
                <a:ea typeface="Calibri"/>
                <a:cs typeface="Calibri"/>
                <a:sym typeface="Calibri"/>
              </a:rPr>
              <a:t>(superior vena cava) </a:t>
            </a:r>
            <a:r>
              <a:rPr lang="en" sz="1867" dirty="0">
                <a:latin typeface="Calibri"/>
                <a:ea typeface="Calibri"/>
                <a:cs typeface="Calibri"/>
                <a:sym typeface="Wingdings" panose="05000000000000000000" pitchFamily="2" charset="2"/>
              </a:rPr>
              <a:t></a:t>
            </a:r>
            <a:r>
              <a:rPr lang="en" sz="1867" dirty="0">
                <a:latin typeface="Calibri"/>
                <a:ea typeface="Calibri"/>
                <a:cs typeface="Calibri"/>
                <a:sym typeface="Calibri"/>
              </a:rPr>
              <a:t> has no valve</a:t>
            </a:r>
          </a:p>
          <a:p>
            <a:pPr>
              <a:spcBef>
                <a:spcPts val="1867"/>
              </a:spcBef>
              <a:buClr>
                <a:schemeClr val="dk1"/>
              </a:buClr>
              <a:buSzPct val="78571"/>
              <a:buNone/>
            </a:pPr>
            <a:r>
              <a:rPr lang="en" sz="1867" dirty="0">
                <a:solidFill>
                  <a:srgbClr val="FF0000"/>
                </a:solidFill>
                <a:latin typeface="Calibri"/>
                <a:ea typeface="Calibri"/>
                <a:cs typeface="Calibri"/>
                <a:sym typeface="Calibri"/>
              </a:rPr>
              <a:t>2-  IVC </a:t>
            </a:r>
            <a:r>
              <a:rPr lang="en" sz="1867" dirty="0">
                <a:solidFill>
                  <a:schemeClr val="bg1">
                    <a:lumMod val="50000"/>
                  </a:schemeClr>
                </a:solidFill>
                <a:latin typeface="Calibri"/>
                <a:ea typeface="Calibri"/>
                <a:cs typeface="Calibri"/>
                <a:sym typeface="Calibri"/>
              </a:rPr>
              <a:t>(inferior vena cave) </a:t>
            </a:r>
            <a:r>
              <a:rPr lang="en" sz="1867" dirty="0">
                <a:latin typeface="Calibri"/>
                <a:ea typeface="Calibri"/>
                <a:cs typeface="Calibri"/>
                <a:sym typeface="Wingdings" panose="05000000000000000000" pitchFamily="2" charset="2"/>
              </a:rPr>
              <a:t> </a:t>
            </a:r>
            <a:r>
              <a:rPr lang="en" sz="1867" dirty="0">
                <a:latin typeface="Calibri"/>
                <a:ea typeface="Calibri"/>
                <a:cs typeface="Calibri"/>
                <a:sym typeface="Calibri"/>
              </a:rPr>
              <a:t>guarded by a valve</a:t>
            </a:r>
          </a:p>
          <a:p>
            <a:pPr>
              <a:spcBef>
                <a:spcPts val="1867"/>
              </a:spcBef>
              <a:buClr>
                <a:schemeClr val="dk1"/>
              </a:buClr>
              <a:buSzPct val="78571"/>
              <a:buNone/>
            </a:pPr>
            <a:r>
              <a:rPr lang="en" sz="1867" dirty="0">
                <a:solidFill>
                  <a:srgbClr val="FF0000"/>
                </a:solidFill>
                <a:latin typeface="Calibri"/>
                <a:ea typeface="Calibri"/>
                <a:cs typeface="Calibri"/>
                <a:sym typeface="Calibri"/>
              </a:rPr>
              <a:t>3-  Coronary sinus </a:t>
            </a:r>
            <a:r>
              <a:rPr lang="en" sz="1867" dirty="0">
                <a:latin typeface="Calibri"/>
                <a:ea typeface="Calibri"/>
                <a:cs typeface="Calibri"/>
                <a:sym typeface="Wingdings" panose="05000000000000000000" pitchFamily="2" charset="2"/>
              </a:rPr>
              <a:t></a:t>
            </a:r>
            <a:r>
              <a:rPr lang="en" sz="1867" dirty="0">
                <a:latin typeface="Calibri"/>
                <a:ea typeface="Calibri"/>
                <a:cs typeface="Calibri"/>
                <a:sym typeface="Calibri"/>
              </a:rPr>
              <a:t>  has a well-defined valve</a:t>
            </a:r>
          </a:p>
          <a:p>
            <a:pPr>
              <a:spcBef>
                <a:spcPts val="1867"/>
              </a:spcBef>
              <a:buClr>
                <a:schemeClr val="dk1"/>
              </a:buClr>
              <a:buSzPct val="78571"/>
              <a:buNone/>
            </a:pPr>
            <a:r>
              <a:rPr lang="en" sz="1867" dirty="0">
                <a:solidFill>
                  <a:srgbClr val="FF0000"/>
                </a:solidFill>
                <a:latin typeface="Calibri"/>
                <a:ea typeface="Calibri"/>
                <a:cs typeface="Calibri"/>
                <a:sym typeface="Calibri"/>
              </a:rPr>
              <a:t>4-  Right atrioventricular orifice </a:t>
            </a:r>
            <a:r>
              <a:rPr lang="en" sz="1867" dirty="0">
                <a:latin typeface="Calibri"/>
                <a:ea typeface="Calibri"/>
                <a:cs typeface="Calibri"/>
                <a:sym typeface="Calibri"/>
              </a:rPr>
              <a:t>lies anterior to IVC opening, it is </a:t>
            </a:r>
            <a:r>
              <a:rPr lang="en" sz="1867" u="sng" dirty="0">
                <a:latin typeface="Calibri"/>
                <a:ea typeface="Calibri"/>
                <a:cs typeface="Calibri"/>
                <a:sym typeface="Calibri"/>
              </a:rPr>
              <a:t>surrounded by a fibrous ring</a:t>
            </a:r>
            <a:r>
              <a:rPr lang="en" sz="1867" dirty="0">
                <a:latin typeface="Calibri"/>
                <a:ea typeface="Calibri"/>
                <a:cs typeface="Calibri"/>
                <a:sym typeface="Calibri"/>
              </a:rPr>
              <a:t> which </a:t>
            </a:r>
            <a:r>
              <a:rPr lang="en" sz="1867" dirty="0">
                <a:latin typeface="Calibri"/>
                <a:ea typeface="Calibri"/>
                <a:cs typeface="Calibri"/>
                <a:sym typeface="Wingdings" panose="05000000000000000000" pitchFamily="2" charset="2"/>
              </a:rPr>
              <a:t></a:t>
            </a:r>
            <a:r>
              <a:rPr lang="en" sz="1867" dirty="0">
                <a:latin typeface="Calibri"/>
                <a:ea typeface="Calibri"/>
                <a:cs typeface="Calibri"/>
                <a:sym typeface="Calibri"/>
              </a:rPr>
              <a:t> gives attachment to  the </a:t>
            </a:r>
            <a:r>
              <a:rPr lang="en" sz="1867" dirty="0">
                <a:solidFill>
                  <a:srgbClr val="FF0000"/>
                </a:solidFill>
                <a:latin typeface="Calibri"/>
                <a:ea typeface="Calibri"/>
                <a:cs typeface="Calibri"/>
                <a:sym typeface="Calibri"/>
              </a:rPr>
              <a:t>tricuspid valve</a:t>
            </a:r>
          </a:p>
          <a:p>
            <a:pPr>
              <a:spcBef>
                <a:spcPts val="1867"/>
              </a:spcBef>
              <a:buClr>
                <a:schemeClr val="dk1"/>
              </a:buClr>
              <a:buSzPct val="78571"/>
              <a:buNone/>
            </a:pPr>
            <a:r>
              <a:rPr lang="en" sz="1867" dirty="0">
                <a:latin typeface="Calibri"/>
                <a:ea typeface="Calibri"/>
                <a:cs typeface="Calibri"/>
                <a:sym typeface="Calibri"/>
              </a:rPr>
              <a:t>5-  Small orifices of small veins</a:t>
            </a:r>
          </a:p>
          <a:p>
            <a:pPr>
              <a:buNone/>
            </a:pPr>
            <a:endParaRPr sz="1867" dirty="0">
              <a:solidFill>
                <a:schemeClr val="accent2"/>
              </a:solidFill>
              <a:latin typeface="Calibri"/>
              <a:ea typeface="Calibri"/>
              <a:cs typeface="Calibri"/>
              <a:sym typeface="Calibri"/>
            </a:endParaRPr>
          </a:p>
        </p:txBody>
      </p:sp>
      <p:pic>
        <p:nvPicPr>
          <p:cNvPr id="120" name="Shape 120"/>
          <p:cNvPicPr preferRelativeResize="0"/>
          <p:nvPr/>
        </p:nvPicPr>
        <p:blipFill rotWithShape="1">
          <a:blip r:embed="rId4">
            <a:alphaModFix/>
          </a:blip>
          <a:srcRect l="1163" t="724" r="1346" b="1013"/>
          <a:stretch/>
        </p:blipFill>
        <p:spPr>
          <a:xfrm>
            <a:off x="7053942" y="810087"/>
            <a:ext cx="4741818" cy="4396984"/>
          </a:xfrm>
          <a:prstGeom prst="rect">
            <a:avLst/>
          </a:prstGeom>
          <a:noFill/>
          <a:ln>
            <a:noFill/>
          </a:ln>
        </p:spPr>
      </p:pic>
      <p:sp>
        <p:nvSpPr>
          <p:cNvPr id="122" name="Shape 122"/>
          <p:cNvSpPr txBox="1"/>
          <p:nvPr/>
        </p:nvSpPr>
        <p:spPr>
          <a:xfrm>
            <a:off x="6630725" y="6435446"/>
            <a:ext cx="846433" cy="422554"/>
          </a:xfrm>
          <a:prstGeom prst="rect">
            <a:avLst/>
          </a:prstGeom>
          <a:noFill/>
          <a:ln>
            <a:noFill/>
          </a:ln>
        </p:spPr>
        <p:txBody>
          <a:bodyPr lIns="121900" tIns="121900" rIns="121900" bIns="121900" anchor="t" anchorCtr="0">
            <a:noAutofit/>
          </a:bodyPr>
          <a:lstStyle/>
          <a:p>
            <a:r>
              <a:rPr lang="en" dirty="0">
                <a:solidFill>
                  <a:srgbClr val="999999"/>
                </a:solidFill>
                <a:latin typeface="Calibri"/>
                <a:ea typeface="Calibri"/>
                <a:cs typeface="Calibri"/>
                <a:sym typeface="Calibri"/>
              </a:rPr>
              <a:t>Extra</a:t>
            </a:r>
          </a:p>
        </p:txBody>
      </p:sp>
      <p:sp>
        <p:nvSpPr>
          <p:cNvPr id="7" name="Rectangle 6"/>
          <p:cNvSpPr/>
          <p:nvPr/>
        </p:nvSpPr>
        <p:spPr>
          <a:xfrm>
            <a:off x="373081" y="517852"/>
            <a:ext cx="5801588" cy="1015663"/>
          </a:xfrm>
          <a:prstGeom prst="rect">
            <a:avLst/>
          </a:prstGeom>
        </p:spPr>
        <p:txBody>
          <a:bodyPr wrap="none">
            <a:spAutoFit/>
          </a:bodyPr>
          <a:lstStyle/>
          <a:p>
            <a:r>
              <a:rPr lang="en" sz="3200" b="1" dirty="0">
                <a:solidFill>
                  <a:schemeClr val="dk1"/>
                </a:solidFill>
                <a:latin typeface="+mj-lt"/>
              </a:rPr>
              <a:t>Chambers of the Heart </a:t>
            </a:r>
          </a:p>
          <a:p>
            <a:r>
              <a:rPr lang="en" sz="2800" dirty="0">
                <a:solidFill>
                  <a:schemeClr val="dk1"/>
                </a:solidFill>
                <a:latin typeface="+mj-lt"/>
                <a:ea typeface="Calibri"/>
                <a:cs typeface="Calibri"/>
                <a:sym typeface="Calibri"/>
              </a:rPr>
              <a:t>Right Atrium (openings) </a:t>
            </a:r>
            <a:r>
              <a:rPr lang="en" sz="2800" u="sng" dirty="0">
                <a:solidFill>
                  <a:srgbClr val="FF0000"/>
                </a:solidFill>
                <a:latin typeface="+mj-lt"/>
              </a:rPr>
              <a:t>very important</a:t>
            </a:r>
            <a:endParaRPr lang="en" sz="2800" dirty="0">
              <a:solidFill>
                <a:srgbClr val="FF0000"/>
              </a:solidFill>
              <a:latin typeface="+mj-lt"/>
              <a:ea typeface="Calibri"/>
              <a:cs typeface="Calibri"/>
              <a:sym typeface="Calibri"/>
            </a:endParaRPr>
          </a:p>
        </p:txBody>
      </p:sp>
    </p:spTree>
    <p:extLst>
      <p:ext uri="{BB962C8B-B14F-4D97-AF65-F5344CB8AC3E}">
        <p14:creationId xmlns:p14="http://schemas.microsoft.com/office/powerpoint/2010/main" val="17106767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grpSp>
        <p:nvGrpSpPr>
          <p:cNvPr id="5" name="Group 4"/>
          <p:cNvGrpSpPr/>
          <p:nvPr/>
        </p:nvGrpSpPr>
        <p:grpSpPr>
          <a:xfrm>
            <a:off x="5614612" y="4697089"/>
            <a:ext cx="2691088" cy="2055266"/>
            <a:chOff x="5695959" y="4660108"/>
            <a:chExt cx="2945663" cy="2197892"/>
          </a:xfrm>
        </p:grpSpPr>
        <p:pic>
          <p:nvPicPr>
            <p:cNvPr id="77" name="Shape 77" descr="13e79a5a18cde8c126d7c2bb37e9358aaa5fc7f1.png"/>
            <p:cNvPicPr preferRelativeResize="0"/>
            <p:nvPr/>
          </p:nvPicPr>
          <p:blipFill>
            <a:blip r:embed="rId3">
              <a:alphaModFix/>
            </a:blip>
            <a:stretch>
              <a:fillRect/>
            </a:stretch>
          </p:blipFill>
          <p:spPr>
            <a:xfrm>
              <a:off x="5695959" y="4660108"/>
              <a:ext cx="2945663" cy="2197892"/>
            </a:xfrm>
            <a:prstGeom prst="rect">
              <a:avLst/>
            </a:prstGeom>
            <a:noFill/>
            <a:ln>
              <a:noFill/>
            </a:ln>
          </p:spPr>
        </p:pic>
        <p:sp>
          <p:nvSpPr>
            <p:cNvPr id="27" name="TextBox 12"/>
            <p:cNvSpPr txBox="1">
              <a:spLocks noChangeArrowheads="1"/>
            </p:cNvSpPr>
            <p:nvPr/>
          </p:nvSpPr>
          <p:spPr bwMode="auto">
            <a:xfrm>
              <a:off x="5938292" y="6544890"/>
              <a:ext cx="1277744" cy="132069"/>
            </a:xfrm>
            <a:prstGeom prst="rect">
              <a:avLst/>
            </a:prstGeom>
            <a:noFill/>
            <a:ln w="28575">
              <a:solidFill>
                <a:srgbClr val="CC00CC"/>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defPPr>
                <a:defRPr lang="en-US"/>
              </a:defPPr>
              <a:lvl1pPr algn="l" rtl="0" fontAlgn="base">
                <a:spcBef>
                  <a:spcPct val="0"/>
                </a:spcBef>
                <a:spcAft>
                  <a:spcPct val="0"/>
                </a:spcAft>
                <a:defRPr kern="1200">
                  <a:solidFill>
                    <a:schemeClr val="tx1"/>
                  </a:solidFill>
                  <a:latin typeface="Garamond" panose="02020404030301010803" pitchFamily="18" charset="0"/>
                  <a:ea typeface="MS PGothic" panose="020B0600070205080204" pitchFamily="34" charset="-128"/>
                  <a:cs typeface="+mn-cs"/>
                </a:defRPr>
              </a:lvl1pPr>
              <a:lvl2pPr marL="457200" algn="l" rtl="0" fontAlgn="base">
                <a:spcBef>
                  <a:spcPct val="0"/>
                </a:spcBef>
                <a:spcAft>
                  <a:spcPct val="0"/>
                </a:spcAft>
                <a:defRPr kern="1200">
                  <a:solidFill>
                    <a:schemeClr val="tx1"/>
                  </a:solidFill>
                  <a:latin typeface="Garamond" panose="02020404030301010803" pitchFamily="18" charset="0"/>
                  <a:ea typeface="MS PGothic" panose="020B0600070205080204" pitchFamily="34" charset="-128"/>
                  <a:cs typeface="+mn-cs"/>
                </a:defRPr>
              </a:lvl2pPr>
              <a:lvl3pPr marL="914400" algn="l" rtl="0" fontAlgn="base">
                <a:spcBef>
                  <a:spcPct val="0"/>
                </a:spcBef>
                <a:spcAft>
                  <a:spcPct val="0"/>
                </a:spcAft>
                <a:defRPr kern="1200">
                  <a:solidFill>
                    <a:schemeClr val="tx1"/>
                  </a:solidFill>
                  <a:latin typeface="Garamond" panose="02020404030301010803" pitchFamily="18" charset="0"/>
                  <a:ea typeface="MS PGothic" panose="020B0600070205080204" pitchFamily="34" charset="-128"/>
                  <a:cs typeface="+mn-cs"/>
                </a:defRPr>
              </a:lvl3pPr>
              <a:lvl4pPr marL="1371600" algn="l" rtl="0" fontAlgn="base">
                <a:spcBef>
                  <a:spcPct val="0"/>
                </a:spcBef>
                <a:spcAft>
                  <a:spcPct val="0"/>
                </a:spcAft>
                <a:defRPr kern="1200">
                  <a:solidFill>
                    <a:schemeClr val="tx1"/>
                  </a:solidFill>
                  <a:latin typeface="Garamond" panose="02020404030301010803" pitchFamily="18" charset="0"/>
                  <a:ea typeface="MS PGothic" panose="020B0600070205080204" pitchFamily="34" charset="-128"/>
                  <a:cs typeface="+mn-cs"/>
                </a:defRPr>
              </a:lvl4pPr>
              <a:lvl5pPr marL="1828800" algn="l" rtl="0" fontAlgn="base">
                <a:spcBef>
                  <a:spcPct val="0"/>
                </a:spcBef>
                <a:spcAft>
                  <a:spcPct val="0"/>
                </a:spcAft>
                <a:defRPr kern="1200">
                  <a:solidFill>
                    <a:schemeClr val="tx1"/>
                  </a:solidFill>
                  <a:latin typeface="Garamond" panose="02020404030301010803" pitchFamily="18" charset="0"/>
                  <a:ea typeface="MS PGothic" panose="020B0600070205080204" pitchFamily="34" charset="-128"/>
                  <a:cs typeface="+mn-cs"/>
                </a:defRPr>
              </a:lvl5pPr>
              <a:lvl6pPr marL="2286000" algn="l" defTabSz="914400" rtl="0" eaLnBrk="1" latinLnBrk="0" hangingPunct="1">
                <a:defRPr kern="1200">
                  <a:solidFill>
                    <a:schemeClr val="tx1"/>
                  </a:solidFill>
                  <a:latin typeface="Garamond" panose="02020404030301010803" pitchFamily="18" charset="0"/>
                  <a:ea typeface="MS PGothic" panose="020B0600070205080204" pitchFamily="34" charset="-128"/>
                  <a:cs typeface="+mn-cs"/>
                </a:defRPr>
              </a:lvl6pPr>
              <a:lvl7pPr marL="2743200" algn="l" defTabSz="914400" rtl="0" eaLnBrk="1" latinLnBrk="0" hangingPunct="1">
                <a:defRPr kern="1200">
                  <a:solidFill>
                    <a:schemeClr val="tx1"/>
                  </a:solidFill>
                  <a:latin typeface="Garamond" panose="02020404030301010803" pitchFamily="18" charset="0"/>
                  <a:ea typeface="MS PGothic" panose="020B0600070205080204" pitchFamily="34" charset="-128"/>
                  <a:cs typeface="+mn-cs"/>
                </a:defRPr>
              </a:lvl7pPr>
              <a:lvl8pPr marL="3200400" algn="l" defTabSz="914400" rtl="0" eaLnBrk="1" latinLnBrk="0" hangingPunct="1">
                <a:defRPr kern="1200">
                  <a:solidFill>
                    <a:schemeClr val="tx1"/>
                  </a:solidFill>
                  <a:latin typeface="Garamond" panose="02020404030301010803" pitchFamily="18" charset="0"/>
                  <a:ea typeface="MS PGothic" panose="020B0600070205080204" pitchFamily="34" charset="-128"/>
                  <a:cs typeface="+mn-cs"/>
                </a:defRPr>
              </a:lvl8pPr>
              <a:lvl9pPr marL="3657600" algn="l" defTabSz="914400" rtl="0" eaLnBrk="1" latinLnBrk="0" hangingPunct="1">
                <a:defRPr kern="1200">
                  <a:solidFill>
                    <a:schemeClr val="tx1"/>
                  </a:solidFill>
                  <a:latin typeface="Garamond" panose="02020404030301010803" pitchFamily="18" charset="0"/>
                  <a:ea typeface="MS PGothic" panose="020B0600070205080204" pitchFamily="34" charset="-128"/>
                  <a:cs typeface="+mn-cs"/>
                </a:defRPr>
              </a:lvl9pPr>
            </a:lstStyle>
            <a:p>
              <a:pPr algn="ctr" eaLnBrk="1" hangingPunct="1"/>
              <a:endParaRPr lang="en-US" altLang="en-US" sz="1100" b="1" dirty="0">
                <a:latin typeface="Calibri" panose="020F0502020204030204" pitchFamily="34" charset="0"/>
                <a:cs typeface="Calibri" panose="020F0502020204030204" pitchFamily="34" charset="0"/>
              </a:endParaRPr>
            </a:p>
          </p:txBody>
        </p:sp>
      </p:grpSp>
      <p:sp>
        <p:nvSpPr>
          <p:cNvPr id="73" name="Shape 73"/>
          <p:cNvSpPr txBox="1">
            <a:spLocks noGrp="1"/>
          </p:cNvSpPr>
          <p:nvPr>
            <p:ph type="body" idx="1"/>
          </p:nvPr>
        </p:nvSpPr>
        <p:spPr>
          <a:xfrm>
            <a:off x="460250" y="1590951"/>
            <a:ext cx="8261967" cy="4555200"/>
          </a:xfrm>
          <a:prstGeom prst="rect">
            <a:avLst/>
          </a:prstGeom>
        </p:spPr>
        <p:txBody>
          <a:bodyPr vert="horz" lIns="121900" tIns="121900" rIns="121900" bIns="121900" rtlCol="0" anchor="t" anchorCtr="0">
            <a:noAutofit/>
          </a:bodyPr>
          <a:lstStyle/>
          <a:p>
            <a:pPr>
              <a:lnSpc>
                <a:spcPct val="100000"/>
              </a:lnSpc>
              <a:spcBef>
                <a:spcPts val="900"/>
              </a:spcBef>
              <a:buClr>
                <a:schemeClr val="tx1"/>
              </a:buClr>
              <a:buSzPct val="100000"/>
              <a:buFont typeface="Courier New" panose="02070309020205020404" pitchFamily="49" charset="0"/>
              <a:buChar char="o"/>
            </a:pPr>
            <a:r>
              <a:rPr lang="en" sz="1867" dirty="0">
                <a:solidFill>
                  <a:schemeClr val="dk1"/>
                </a:solidFill>
                <a:latin typeface="Calibri"/>
                <a:ea typeface="Calibri"/>
                <a:cs typeface="Calibri"/>
                <a:sym typeface="Calibri"/>
              </a:rPr>
              <a:t>Its wall is </a:t>
            </a:r>
            <a:r>
              <a:rPr lang="en" sz="1867" dirty="0">
                <a:solidFill>
                  <a:srgbClr val="FF0000"/>
                </a:solidFill>
                <a:latin typeface="Calibri"/>
                <a:ea typeface="Calibri"/>
                <a:cs typeface="Calibri"/>
                <a:sym typeface="Calibri"/>
              </a:rPr>
              <a:t>thinner* </a:t>
            </a:r>
            <a:r>
              <a:rPr lang="en" sz="1867" dirty="0">
                <a:solidFill>
                  <a:schemeClr val="dk1"/>
                </a:solidFill>
                <a:latin typeface="Calibri"/>
                <a:ea typeface="Calibri"/>
                <a:cs typeface="Calibri"/>
                <a:sym typeface="Calibri"/>
              </a:rPr>
              <a:t>than that of the left ventricle.</a:t>
            </a:r>
          </a:p>
          <a:p>
            <a:pPr>
              <a:lnSpc>
                <a:spcPct val="100000"/>
              </a:lnSpc>
              <a:spcBef>
                <a:spcPts val="900"/>
              </a:spcBef>
              <a:buClr>
                <a:schemeClr val="tx1"/>
              </a:buClr>
              <a:buSzPct val="100000"/>
              <a:buFont typeface="Courier New" panose="02070309020205020404" pitchFamily="49" charset="0"/>
              <a:buChar char="o"/>
            </a:pPr>
            <a:r>
              <a:rPr lang="en" sz="1867" dirty="0">
                <a:latin typeface="Calibri"/>
                <a:ea typeface="Calibri"/>
                <a:cs typeface="Calibri"/>
                <a:sym typeface="Calibri"/>
              </a:rPr>
              <a:t>Its wall contains projections called trabeculae </a:t>
            </a:r>
            <a:r>
              <a:rPr lang="en" sz="1867" dirty="0">
                <a:latin typeface="Calibri" panose="020F0502020204030204" pitchFamily="34" charset="0"/>
                <a:ea typeface="Calibri"/>
                <a:cs typeface="Calibri" panose="020F0502020204030204" pitchFamily="34" charset="0"/>
                <a:sym typeface="Calibri"/>
              </a:rPr>
              <a:t>carnae </a:t>
            </a:r>
            <a:r>
              <a:rPr lang="en" sz="1867" dirty="0">
                <a:solidFill>
                  <a:schemeClr val="bg1">
                    <a:lumMod val="50000"/>
                  </a:schemeClr>
                </a:solidFill>
                <a:latin typeface="Calibri" panose="020F0502020204030204" pitchFamily="34" charset="0"/>
                <a:ea typeface="Calibri"/>
                <a:cs typeface="Calibri" panose="020F0502020204030204" pitchFamily="34" charset="0"/>
                <a:sym typeface="Calibri"/>
              </a:rPr>
              <a:t>(</a:t>
            </a:r>
            <a:r>
              <a:rPr lang="en-GB" sz="2000" dirty="0">
                <a:solidFill>
                  <a:schemeClr val="bg1">
                    <a:lumMod val="50000"/>
                  </a:schemeClr>
                </a:solidFill>
                <a:latin typeface="Calibri" panose="020F0502020204030204" pitchFamily="34" charset="0"/>
                <a:cs typeface="Calibri" panose="020F0502020204030204" pitchFamily="34" charset="0"/>
              </a:rPr>
              <a:t>irregular bands and bundles of muscle projecting from the inner surface</a:t>
            </a:r>
            <a:r>
              <a:rPr lang="en" sz="1867" dirty="0">
                <a:solidFill>
                  <a:schemeClr val="bg1">
                    <a:lumMod val="50000"/>
                  </a:schemeClr>
                </a:solidFill>
                <a:latin typeface="Calibri" panose="020F0502020204030204" pitchFamily="34" charset="0"/>
                <a:ea typeface="Calibri"/>
                <a:cs typeface="Calibri" panose="020F0502020204030204" pitchFamily="34" charset="0"/>
                <a:sym typeface="Calibri"/>
              </a:rPr>
              <a:t>).</a:t>
            </a:r>
          </a:p>
          <a:p>
            <a:pPr>
              <a:lnSpc>
                <a:spcPct val="100000"/>
              </a:lnSpc>
              <a:spcBef>
                <a:spcPts val="900"/>
              </a:spcBef>
              <a:buClr>
                <a:schemeClr val="tx1"/>
              </a:buClr>
              <a:buFont typeface="Courier New" panose="02070309020205020404" pitchFamily="49" charset="0"/>
              <a:buChar char="o"/>
            </a:pPr>
            <a:r>
              <a:rPr lang="en" sz="1867" dirty="0">
                <a:solidFill>
                  <a:schemeClr val="dk1"/>
                </a:solidFill>
                <a:latin typeface="Calibri"/>
                <a:ea typeface="Calibri"/>
                <a:cs typeface="Calibri"/>
                <a:sym typeface="Calibri"/>
              </a:rPr>
              <a:t>The  right ve</a:t>
            </a:r>
            <a:r>
              <a:rPr lang="en" sz="1867" dirty="0">
                <a:solidFill>
                  <a:srgbClr val="000000"/>
                </a:solidFill>
                <a:latin typeface="Calibri"/>
                <a:ea typeface="Calibri"/>
                <a:cs typeface="Calibri"/>
                <a:sym typeface="Calibri"/>
              </a:rPr>
              <a:t>ntricle communicates with </a:t>
            </a:r>
            <a:r>
              <a:rPr lang="en" sz="1867" u="sng" dirty="0">
                <a:solidFill>
                  <a:srgbClr val="000000"/>
                </a:solidFill>
                <a:latin typeface="Calibri"/>
                <a:ea typeface="Calibri"/>
                <a:cs typeface="Calibri"/>
                <a:sym typeface="Calibri"/>
              </a:rPr>
              <a:t>right atrium </a:t>
            </a:r>
            <a:r>
              <a:rPr lang="en" sz="1867" dirty="0">
                <a:solidFill>
                  <a:srgbClr val="000000"/>
                </a:solidFill>
                <a:latin typeface="Calibri"/>
                <a:ea typeface="Calibri"/>
                <a:cs typeface="Calibri"/>
                <a:sym typeface="Calibri"/>
              </a:rPr>
              <a:t>through right </a:t>
            </a:r>
            <a:r>
              <a:rPr lang="en" sz="1867" i="1" dirty="0">
                <a:solidFill>
                  <a:srgbClr val="000000"/>
                </a:solidFill>
                <a:latin typeface="Calibri"/>
                <a:ea typeface="Calibri"/>
                <a:cs typeface="Calibri"/>
                <a:sym typeface="Calibri"/>
              </a:rPr>
              <a:t>atrioventricular orifice </a:t>
            </a:r>
            <a:r>
              <a:rPr lang="en" sz="1867" dirty="0">
                <a:solidFill>
                  <a:srgbClr val="000000"/>
                </a:solidFill>
                <a:latin typeface="Calibri"/>
                <a:ea typeface="Calibri"/>
                <a:cs typeface="Calibri"/>
                <a:sym typeface="Calibri"/>
              </a:rPr>
              <a:t>&amp; with </a:t>
            </a:r>
            <a:r>
              <a:rPr lang="en" sz="1867" u="sng" dirty="0">
                <a:solidFill>
                  <a:srgbClr val="000000"/>
                </a:solidFill>
                <a:latin typeface="Calibri"/>
                <a:ea typeface="Calibri"/>
                <a:cs typeface="Calibri"/>
                <a:sym typeface="Calibri"/>
              </a:rPr>
              <a:t>pulmonary trunk</a:t>
            </a:r>
            <a:r>
              <a:rPr lang="en" sz="1867" dirty="0">
                <a:solidFill>
                  <a:srgbClr val="000000"/>
                </a:solidFill>
                <a:latin typeface="Calibri"/>
                <a:ea typeface="Calibri"/>
                <a:cs typeface="Calibri"/>
                <a:sym typeface="Calibri"/>
              </a:rPr>
              <a:t> through </a:t>
            </a:r>
            <a:r>
              <a:rPr lang="en" sz="1867" i="1" dirty="0">
                <a:solidFill>
                  <a:srgbClr val="000000"/>
                </a:solidFill>
                <a:latin typeface="Calibri"/>
                <a:ea typeface="Calibri"/>
                <a:cs typeface="Calibri"/>
                <a:sym typeface="Calibri"/>
              </a:rPr>
              <a:t>pulmonary orifice</a:t>
            </a:r>
            <a:r>
              <a:rPr lang="en" sz="1867" dirty="0">
                <a:solidFill>
                  <a:srgbClr val="000000"/>
                </a:solidFill>
                <a:latin typeface="Calibri"/>
                <a:ea typeface="Calibri"/>
                <a:cs typeface="Calibri"/>
                <a:sym typeface="Calibri"/>
              </a:rPr>
              <a:t>.</a:t>
            </a:r>
          </a:p>
          <a:p>
            <a:pPr>
              <a:lnSpc>
                <a:spcPct val="100000"/>
              </a:lnSpc>
              <a:spcBef>
                <a:spcPts val="900"/>
              </a:spcBef>
              <a:buClr>
                <a:schemeClr val="tx1"/>
              </a:buClr>
              <a:buFont typeface="Courier New" panose="02070309020205020404" pitchFamily="49" charset="0"/>
              <a:buChar char="o"/>
            </a:pPr>
            <a:r>
              <a:rPr lang="en" sz="1867" dirty="0">
                <a:solidFill>
                  <a:schemeClr val="dk1"/>
                </a:solidFill>
                <a:latin typeface="Calibri"/>
                <a:ea typeface="Calibri"/>
                <a:cs typeface="Calibri"/>
                <a:sym typeface="Calibri"/>
              </a:rPr>
              <a:t>As </a:t>
            </a:r>
            <a:r>
              <a:rPr lang="en" sz="1867" dirty="0">
                <a:latin typeface="Calibri"/>
                <a:ea typeface="Calibri"/>
                <a:cs typeface="Calibri"/>
                <a:sym typeface="Calibri"/>
              </a:rPr>
              <a:t>the cavity </a:t>
            </a:r>
            <a:r>
              <a:rPr lang="en" sz="1867" dirty="0">
                <a:solidFill>
                  <a:schemeClr val="dk1"/>
                </a:solidFill>
                <a:latin typeface="Calibri"/>
                <a:ea typeface="Calibri"/>
                <a:cs typeface="Calibri"/>
                <a:sym typeface="Calibri"/>
              </a:rPr>
              <a:t>approaches the pulmonary orifice it becomes funnel** shaped, at which point it is referred to as the </a:t>
            </a:r>
            <a:r>
              <a:rPr lang="en" sz="1867" dirty="0">
                <a:latin typeface="Calibri"/>
                <a:ea typeface="Calibri"/>
                <a:cs typeface="Calibri"/>
                <a:sym typeface="Calibri"/>
              </a:rPr>
              <a:t>infundibulum.</a:t>
            </a:r>
            <a:r>
              <a:rPr lang="en" sz="1867" dirty="0">
                <a:solidFill>
                  <a:schemeClr val="accent3">
                    <a:lumMod val="75000"/>
                  </a:schemeClr>
                </a:solidFill>
                <a:latin typeface="Calibri"/>
                <a:ea typeface="Calibri"/>
                <a:cs typeface="Calibri"/>
                <a:sym typeface="Calibri"/>
              </a:rPr>
              <a:t>(</a:t>
            </a:r>
            <a:r>
              <a:rPr lang="en" sz="1600" dirty="0">
                <a:solidFill>
                  <a:schemeClr val="accent3">
                    <a:lumMod val="75000"/>
                  </a:schemeClr>
                </a:solidFill>
                <a:highlight>
                  <a:srgbClr val="FFFFFF"/>
                </a:highlight>
              </a:rPr>
              <a:t>also known as conus arteriosus)</a:t>
            </a:r>
          </a:p>
          <a:p>
            <a:pPr>
              <a:lnSpc>
                <a:spcPct val="100000"/>
              </a:lnSpc>
              <a:spcBef>
                <a:spcPts val="900"/>
              </a:spcBef>
              <a:buClr>
                <a:schemeClr val="tx1"/>
              </a:buClr>
              <a:buSzPct val="100000"/>
              <a:buFont typeface="Courier New" panose="02070309020205020404" pitchFamily="49" charset="0"/>
              <a:buChar char="o"/>
            </a:pPr>
            <a:r>
              <a:rPr lang="en" sz="1867" dirty="0">
                <a:solidFill>
                  <a:schemeClr val="dk1"/>
                </a:solidFill>
                <a:latin typeface="Calibri"/>
                <a:ea typeface="Calibri"/>
                <a:cs typeface="Calibri"/>
                <a:sym typeface="Calibri"/>
              </a:rPr>
              <a:t>Large projections arise from the walls </a:t>
            </a:r>
            <a:r>
              <a:rPr lang="en" sz="1867" dirty="0">
                <a:latin typeface="Calibri"/>
                <a:ea typeface="Calibri"/>
                <a:cs typeface="Calibri"/>
                <a:sym typeface="Calibri"/>
              </a:rPr>
              <a:t>called papillary muscles :</a:t>
            </a:r>
          </a:p>
          <a:p>
            <a:pPr marL="463550" indent="-176213">
              <a:lnSpc>
                <a:spcPct val="100000"/>
              </a:lnSpc>
              <a:spcBef>
                <a:spcPts val="900"/>
              </a:spcBef>
              <a:buClr>
                <a:schemeClr val="dk1"/>
              </a:buClr>
              <a:buSzPct val="100000"/>
            </a:pPr>
            <a:r>
              <a:rPr lang="en" sz="1867" dirty="0">
                <a:latin typeface="Calibri"/>
                <a:ea typeface="Calibri"/>
                <a:cs typeface="Calibri"/>
                <a:sym typeface="Calibri"/>
              </a:rPr>
              <a:t>Anterior papillary muscle</a:t>
            </a:r>
          </a:p>
          <a:p>
            <a:pPr marL="463550" indent="-176213">
              <a:lnSpc>
                <a:spcPct val="100000"/>
              </a:lnSpc>
              <a:spcBef>
                <a:spcPts val="900"/>
              </a:spcBef>
              <a:buClr>
                <a:schemeClr val="dk1"/>
              </a:buClr>
              <a:buSzPct val="100000"/>
            </a:pPr>
            <a:r>
              <a:rPr lang="en" sz="1867" dirty="0">
                <a:latin typeface="Calibri"/>
                <a:ea typeface="Calibri"/>
                <a:cs typeface="Calibri"/>
                <a:sym typeface="Calibri"/>
              </a:rPr>
              <a:t>Posterior papillary muscle</a:t>
            </a:r>
          </a:p>
          <a:p>
            <a:pPr marL="463550" indent="-176213">
              <a:lnSpc>
                <a:spcPct val="100000"/>
              </a:lnSpc>
              <a:spcBef>
                <a:spcPts val="900"/>
              </a:spcBef>
              <a:buClr>
                <a:schemeClr val="dk1"/>
              </a:buClr>
              <a:buSzPct val="100000"/>
            </a:pPr>
            <a:r>
              <a:rPr lang="en" sz="1867" dirty="0">
                <a:latin typeface="Calibri"/>
                <a:ea typeface="Calibri"/>
                <a:cs typeface="Calibri"/>
                <a:sym typeface="Calibri"/>
              </a:rPr>
              <a:t>Septal papillary muscle. </a:t>
            </a:r>
          </a:p>
          <a:p>
            <a:pPr marL="287337" indent="0">
              <a:lnSpc>
                <a:spcPct val="100000"/>
              </a:lnSpc>
              <a:buClr>
                <a:schemeClr val="dk1"/>
              </a:buClr>
              <a:buSzPct val="100000"/>
              <a:buNone/>
            </a:pPr>
            <a:endParaRPr lang="en" sz="600" dirty="0">
              <a:solidFill>
                <a:schemeClr val="accent3">
                  <a:lumMod val="75000"/>
                </a:schemeClr>
              </a:solidFill>
              <a:ea typeface="Calibri"/>
              <a:cs typeface="Calibri"/>
              <a:sym typeface="Calibri"/>
            </a:endParaRPr>
          </a:p>
          <a:p>
            <a:pPr marL="287337" indent="0">
              <a:lnSpc>
                <a:spcPct val="100000"/>
              </a:lnSpc>
              <a:buClr>
                <a:schemeClr val="dk1"/>
              </a:buClr>
              <a:buSzPct val="100000"/>
              <a:buNone/>
            </a:pPr>
            <a:r>
              <a:rPr lang="en" sz="1600" dirty="0">
                <a:solidFill>
                  <a:schemeClr val="accent3">
                    <a:lumMod val="75000"/>
                  </a:schemeClr>
                </a:solidFill>
                <a:ea typeface="Calibri"/>
                <a:cs typeface="Calibri"/>
                <a:sym typeface="Calibri"/>
              </a:rPr>
              <a:t>(left ventricle has no septal papillary muscle)</a:t>
            </a:r>
          </a:p>
          <a:p>
            <a:pPr marL="287337" indent="0">
              <a:lnSpc>
                <a:spcPct val="100000"/>
              </a:lnSpc>
              <a:buClr>
                <a:schemeClr val="dk1"/>
              </a:buClr>
              <a:buSzPct val="100000"/>
              <a:buNone/>
            </a:pPr>
            <a:r>
              <a:rPr lang="en" sz="1600" dirty="0">
                <a:solidFill>
                  <a:schemeClr val="accent3">
                    <a:lumMod val="75000"/>
                  </a:schemeClr>
                </a:solidFill>
                <a:ea typeface="Calibri"/>
                <a:cs typeface="Calibri"/>
                <a:sym typeface="Calibri"/>
              </a:rPr>
              <a:t>(septal means between the 2 ventricles: it is </a:t>
            </a:r>
          </a:p>
          <a:p>
            <a:pPr marL="287337" indent="0">
              <a:lnSpc>
                <a:spcPct val="100000"/>
              </a:lnSpc>
              <a:buClr>
                <a:schemeClr val="dk1"/>
              </a:buClr>
              <a:buSzPct val="100000"/>
              <a:buNone/>
            </a:pPr>
            <a:r>
              <a:rPr lang="en" sz="1600" dirty="0">
                <a:solidFill>
                  <a:schemeClr val="accent3">
                    <a:lumMod val="75000"/>
                  </a:schemeClr>
                </a:solidFill>
                <a:ea typeface="Calibri"/>
                <a:cs typeface="Calibri"/>
                <a:sym typeface="Calibri"/>
              </a:rPr>
              <a:t>connected to the interventricular septum)</a:t>
            </a:r>
          </a:p>
        </p:txBody>
      </p:sp>
      <p:pic>
        <p:nvPicPr>
          <p:cNvPr id="7" name="Picture 2" descr="Image result for youtube">
            <a:hlinkClick r:id="rId4"/>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6589" b="15677"/>
          <a:stretch/>
        </p:blipFill>
        <p:spPr bwMode="auto">
          <a:xfrm>
            <a:off x="4481759" y="424644"/>
            <a:ext cx="815361" cy="55228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446680" y="424645"/>
            <a:ext cx="3970959" cy="1015663"/>
          </a:xfrm>
          <a:prstGeom prst="rect">
            <a:avLst/>
          </a:prstGeom>
        </p:spPr>
        <p:txBody>
          <a:bodyPr wrap="none">
            <a:spAutoFit/>
          </a:bodyPr>
          <a:lstStyle/>
          <a:p>
            <a:r>
              <a:rPr lang="en" sz="3200" b="1" dirty="0">
                <a:solidFill>
                  <a:schemeClr val="dk1"/>
                </a:solidFill>
                <a:latin typeface="+mj-lt"/>
              </a:rPr>
              <a:t>Chambers of the Heart </a:t>
            </a:r>
          </a:p>
          <a:p>
            <a:r>
              <a:rPr lang="en" sz="2800" dirty="0">
                <a:solidFill>
                  <a:schemeClr val="dk1"/>
                </a:solidFill>
                <a:latin typeface="+mj-lt"/>
                <a:ea typeface="Calibri"/>
                <a:cs typeface="Calibri"/>
                <a:sym typeface="Calibri"/>
              </a:rPr>
              <a:t>Cavity of right ventricle</a:t>
            </a:r>
          </a:p>
        </p:txBody>
      </p:sp>
      <p:grpSp>
        <p:nvGrpSpPr>
          <p:cNvPr id="3" name="Group 2"/>
          <p:cNvGrpSpPr/>
          <p:nvPr/>
        </p:nvGrpSpPr>
        <p:grpSpPr>
          <a:xfrm>
            <a:off x="8266156" y="3899784"/>
            <a:ext cx="3755931" cy="2787497"/>
            <a:chOff x="8375586" y="4124325"/>
            <a:chExt cx="3556295" cy="2733675"/>
          </a:xfrm>
        </p:grpSpPr>
        <p:pic>
          <p:nvPicPr>
            <p:cNvPr id="9"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31506" y="4124325"/>
              <a:ext cx="3000375" cy="27336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10" name="5-Point Star 9"/>
            <p:cNvSpPr/>
            <p:nvPr/>
          </p:nvSpPr>
          <p:spPr>
            <a:xfrm flipH="1">
              <a:off x="10360256" y="5143500"/>
              <a:ext cx="142875" cy="142875"/>
            </a:xfrm>
            <a:prstGeom prst="star5">
              <a:avLst/>
            </a:prstGeom>
            <a:solidFill>
              <a:srgbClr val="CC0066"/>
            </a:solidFill>
            <a:ln>
              <a:solidFill>
                <a:srgbClr val="CC00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cxnSp>
          <p:nvCxnSpPr>
            <p:cNvPr id="11" name="Straight Arrow Connector 10"/>
            <p:cNvCxnSpPr/>
            <p:nvPr/>
          </p:nvCxnSpPr>
          <p:spPr>
            <a:xfrm>
              <a:off x="9214524" y="6359068"/>
              <a:ext cx="574232" cy="71895"/>
            </a:xfrm>
            <a:prstGeom prst="straightConnector1">
              <a:avLst/>
            </a:prstGeom>
            <a:ln w="28575">
              <a:solidFill>
                <a:srgbClr val="000000"/>
              </a:solidFill>
              <a:tailEnd type="arrow"/>
            </a:ln>
          </p:spPr>
          <p:style>
            <a:lnRef idx="1">
              <a:schemeClr val="accent1"/>
            </a:lnRef>
            <a:fillRef idx="0">
              <a:schemeClr val="accent1"/>
            </a:fillRef>
            <a:effectRef idx="0">
              <a:schemeClr val="accent1"/>
            </a:effectRef>
            <a:fontRef idx="minor">
              <a:schemeClr val="tx1"/>
            </a:fontRef>
          </p:style>
        </p:cxnSp>
        <p:sp>
          <p:nvSpPr>
            <p:cNvPr id="12" name="TextBox 12"/>
            <p:cNvSpPr txBox="1">
              <a:spLocks noChangeArrowheads="1"/>
            </p:cNvSpPr>
            <p:nvPr/>
          </p:nvSpPr>
          <p:spPr bwMode="auto">
            <a:xfrm>
              <a:off x="8375586" y="6143625"/>
              <a:ext cx="877389" cy="467519"/>
            </a:xfrm>
            <a:prstGeom prst="rect">
              <a:avLst/>
            </a:prstGeom>
            <a:noFill/>
            <a:ln w="28575">
              <a:solidFill>
                <a:srgbClr val="CC00CC"/>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defPPr>
                <a:defRPr lang="en-US"/>
              </a:defPPr>
              <a:lvl1pPr algn="l" rtl="0" fontAlgn="base">
                <a:spcBef>
                  <a:spcPct val="0"/>
                </a:spcBef>
                <a:spcAft>
                  <a:spcPct val="0"/>
                </a:spcAft>
                <a:defRPr kern="1200">
                  <a:solidFill>
                    <a:schemeClr val="tx1"/>
                  </a:solidFill>
                  <a:latin typeface="Garamond" panose="02020404030301010803" pitchFamily="18" charset="0"/>
                  <a:ea typeface="MS PGothic" panose="020B0600070205080204" pitchFamily="34" charset="-128"/>
                  <a:cs typeface="+mn-cs"/>
                </a:defRPr>
              </a:lvl1pPr>
              <a:lvl2pPr marL="457200" algn="l" rtl="0" fontAlgn="base">
                <a:spcBef>
                  <a:spcPct val="0"/>
                </a:spcBef>
                <a:spcAft>
                  <a:spcPct val="0"/>
                </a:spcAft>
                <a:defRPr kern="1200">
                  <a:solidFill>
                    <a:schemeClr val="tx1"/>
                  </a:solidFill>
                  <a:latin typeface="Garamond" panose="02020404030301010803" pitchFamily="18" charset="0"/>
                  <a:ea typeface="MS PGothic" panose="020B0600070205080204" pitchFamily="34" charset="-128"/>
                  <a:cs typeface="+mn-cs"/>
                </a:defRPr>
              </a:lvl2pPr>
              <a:lvl3pPr marL="914400" algn="l" rtl="0" fontAlgn="base">
                <a:spcBef>
                  <a:spcPct val="0"/>
                </a:spcBef>
                <a:spcAft>
                  <a:spcPct val="0"/>
                </a:spcAft>
                <a:defRPr kern="1200">
                  <a:solidFill>
                    <a:schemeClr val="tx1"/>
                  </a:solidFill>
                  <a:latin typeface="Garamond" panose="02020404030301010803" pitchFamily="18" charset="0"/>
                  <a:ea typeface="MS PGothic" panose="020B0600070205080204" pitchFamily="34" charset="-128"/>
                  <a:cs typeface="+mn-cs"/>
                </a:defRPr>
              </a:lvl3pPr>
              <a:lvl4pPr marL="1371600" algn="l" rtl="0" fontAlgn="base">
                <a:spcBef>
                  <a:spcPct val="0"/>
                </a:spcBef>
                <a:spcAft>
                  <a:spcPct val="0"/>
                </a:spcAft>
                <a:defRPr kern="1200">
                  <a:solidFill>
                    <a:schemeClr val="tx1"/>
                  </a:solidFill>
                  <a:latin typeface="Garamond" panose="02020404030301010803" pitchFamily="18" charset="0"/>
                  <a:ea typeface="MS PGothic" panose="020B0600070205080204" pitchFamily="34" charset="-128"/>
                  <a:cs typeface="+mn-cs"/>
                </a:defRPr>
              </a:lvl4pPr>
              <a:lvl5pPr marL="1828800" algn="l" rtl="0" fontAlgn="base">
                <a:spcBef>
                  <a:spcPct val="0"/>
                </a:spcBef>
                <a:spcAft>
                  <a:spcPct val="0"/>
                </a:spcAft>
                <a:defRPr kern="1200">
                  <a:solidFill>
                    <a:schemeClr val="tx1"/>
                  </a:solidFill>
                  <a:latin typeface="Garamond" panose="02020404030301010803" pitchFamily="18" charset="0"/>
                  <a:ea typeface="MS PGothic" panose="020B0600070205080204" pitchFamily="34" charset="-128"/>
                  <a:cs typeface="+mn-cs"/>
                </a:defRPr>
              </a:lvl5pPr>
              <a:lvl6pPr marL="2286000" algn="l" defTabSz="914400" rtl="0" eaLnBrk="1" latinLnBrk="0" hangingPunct="1">
                <a:defRPr kern="1200">
                  <a:solidFill>
                    <a:schemeClr val="tx1"/>
                  </a:solidFill>
                  <a:latin typeface="Garamond" panose="02020404030301010803" pitchFamily="18" charset="0"/>
                  <a:ea typeface="MS PGothic" panose="020B0600070205080204" pitchFamily="34" charset="-128"/>
                  <a:cs typeface="+mn-cs"/>
                </a:defRPr>
              </a:lvl6pPr>
              <a:lvl7pPr marL="2743200" algn="l" defTabSz="914400" rtl="0" eaLnBrk="1" latinLnBrk="0" hangingPunct="1">
                <a:defRPr kern="1200">
                  <a:solidFill>
                    <a:schemeClr val="tx1"/>
                  </a:solidFill>
                  <a:latin typeface="Garamond" panose="02020404030301010803" pitchFamily="18" charset="0"/>
                  <a:ea typeface="MS PGothic" panose="020B0600070205080204" pitchFamily="34" charset="-128"/>
                  <a:cs typeface="+mn-cs"/>
                </a:defRPr>
              </a:lvl7pPr>
              <a:lvl8pPr marL="3200400" algn="l" defTabSz="914400" rtl="0" eaLnBrk="1" latinLnBrk="0" hangingPunct="1">
                <a:defRPr kern="1200">
                  <a:solidFill>
                    <a:schemeClr val="tx1"/>
                  </a:solidFill>
                  <a:latin typeface="Garamond" panose="02020404030301010803" pitchFamily="18" charset="0"/>
                  <a:ea typeface="MS PGothic" panose="020B0600070205080204" pitchFamily="34" charset="-128"/>
                  <a:cs typeface="+mn-cs"/>
                </a:defRPr>
              </a:lvl8pPr>
              <a:lvl9pPr marL="3657600" algn="l" defTabSz="914400" rtl="0" eaLnBrk="1" latinLnBrk="0" hangingPunct="1">
                <a:defRPr kern="1200">
                  <a:solidFill>
                    <a:schemeClr val="tx1"/>
                  </a:solidFill>
                  <a:latin typeface="Garamond" panose="02020404030301010803" pitchFamily="18" charset="0"/>
                  <a:ea typeface="MS PGothic" panose="020B0600070205080204" pitchFamily="34" charset="-128"/>
                  <a:cs typeface="+mn-cs"/>
                </a:defRPr>
              </a:lvl9pPr>
            </a:lstStyle>
            <a:p>
              <a:pPr algn="ctr" eaLnBrk="1" hangingPunct="1"/>
              <a:r>
                <a:rPr lang="en-US" altLang="en-US" sz="1100" b="1" dirty="0">
                  <a:latin typeface="Calibri" panose="020F0502020204030204" pitchFamily="34" charset="0"/>
                  <a:cs typeface="Calibri" panose="020F0502020204030204" pitchFamily="34" charset="0"/>
                </a:rPr>
                <a:t>Trabeculae </a:t>
              </a:r>
              <a:r>
                <a:rPr lang="en-US" altLang="en-US" sz="1100" b="1" dirty="0" err="1">
                  <a:latin typeface="Calibri" panose="020F0502020204030204" pitchFamily="34" charset="0"/>
                  <a:cs typeface="Calibri" panose="020F0502020204030204" pitchFamily="34" charset="0"/>
                </a:rPr>
                <a:t>carnae</a:t>
              </a:r>
              <a:endParaRPr lang="en-US" altLang="en-US" sz="1100" b="1" dirty="0">
                <a:latin typeface="Calibri" panose="020F0502020204030204" pitchFamily="34" charset="0"/>
                <a:cs typeface="Calibri" panose="020F0502020204030204" pitchFamily="34" charset="0"/>
              </a:endParaRPr>
            </a:p>
          </p:txBody>
        </p:sp>
        <p:sp>
          <p:nvSpPr>
            <p:cNvPr id="13" name="Right Arrow 12"/>
            <p:cNvSpPr/>
            <p:nvPr/>
          </p:nvSpPr>
          <p:spPr>
            <a:xfrm>
              <a:off x="10217381" y="6286500"/>
              <a:ext cx="285750" cy="46038"/>
            </a:xfrm>
            <a:prstGeom prst="rightArrow">
              <a:avLst/>
            </a:prstGeom>
            <a:solidFill>
              <a:srgbClr val="FF9999"/>
            </a:solidFill>
            <a:ln w="381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14" name="Left Arrow 13"/>
            <p:cNvSpPr/>
            <p:nvPr/>
          </p:nvSpPr>
          <p:spPr>
            <a:xfrm>
              <a:off x="10503131" y="5500688"/>
              <a:ext cx="285750" cy="46037"/>
            </a:xfrm>
            <a:prstGeom prst="leftArrow">
              <a:avLst/>
            </a:prstGeom>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15" name="Down Arrow 14"/>
            <p:cNvSpPr/>
            <p:nvPr/>
          </p:nvSpPr>
          <p:spPr>
            <a:xfrm>
              <a:off x="10646006" y="6000750"/>
              <a:ext cx="46037" cy="142875"/>
            </a:xfrm>
            <a:prstGeom prst="downArrow">
              <a:avLst/>
            </a:prstGeom>
            <a:ln w="381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grpSp>
      <p:cxnSp>
        <p:nvCxnSpPr>
          <p:cNvPr id="16" name="Straight Connector 15"/>
          <p:cNvCxnSpPr/>
          <p:nvPr/>
        </p:nvCxnSpPr>
        <p:spPr>
          <a:xfrm>
            <a:off x="1018192" y="5654935"/>
            <a:ext cx="2286000" cy="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1031071" y="5245319"/>
            <a:ext cx="2468880" cy="0"/>
          </a:xfrm>
          <a:prstGeom prst="line">
            <a:avLst/>
          </a:prstGeom>
          <a:ln w="28575">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1031840" y="4835704"/>
            <a:ext cx="2377440" cy="0"/>
          </a:xfrm>
          <a:prstGeom prst="line">
            <a:avLst/>
          </a:prstGeom>
          <a:ln w="2857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4080127" y="4050794"/>
            <a:ext cx="1371600" cy="0"/>
          </a:xfrm>
          <a:prstGeom prst="line">
            <a:avLst/>
          </a:prstGeom>
          <a:ln w="28575">
            <a:solidFill>
              <a:srgbClr val="CC0066"/>
            </a:solidFill>
          </a:ln>
        </p:spPr>
        <p:style>
          <a:lnRef idx="1">
            <a:schemeClr val="accent1"/>
          </a:lnRef>
          <a:fillRef idx="0">
            <a:schemeClr val="accent1"/>
          </a:fillRef>
          <a:effectRef idx="0">
            <a:schemeClr val="accent1"/>
          </a:effectRef>
          <a:fontRef idx="minor">
            <a:schemeClr val="tx1"/>
          </a:fontRef>
        </p:style>
      </p:cxnSp>
      <p:grpSp>
        <p:nvGrpSpPr>
          <p:cNvPr id="8" name="Group 7"/>
          <p:cNvGrpSpPr/>
          <p:nvPr/>
        </p:nvGrpSpPr>
        <p:grpSpPr>
          <a:xfrm>
            <a:off x="8589395" y="3305090"/>
            <a:ext cx="1945186" cy="511969"/>
            <a:chOff x="702745" y="6218181"/>
            <a:chExt cx="1702676" cy="511969"/>
          </a:xfrm>
        </p:grpSpPr>
        <p:sp>
          <p:nvSpPr>
            <p:cNvPr id="4" name="TextBox 3"/>
            <p:cNvSpPr txBox="1"/>
            <p:nvPr/>
          </p:nvSpPr>
          <p:spPr>
            <a:xfrm>
              <a:off x="702745" y="6272950"/>
              <a:ext cx="1269899" cy="307777"/>
            </a:xfrm>
            <a:prstGeom prst="rect">
              <a:avLst/>
            </a:prstGeom>
            <a:noFill/>
          </p:spPr>
          <p:txBody>
            <a:bodyPr wrap="none" rtlCol="0">
              <a:spAutoFit/>
            </a:bodyPr>
            <a:lstStyle/>
            <a:p>
              <a:r>
                <a:rPr lang="en-US" dirty="0">
                  <a:solidFill>
                    <a:schemeClr val="bg1">
                      <a:lumMod val="50000"/>
                    </a:schemeClr>
                  </a:solidFill>
                  <a:latin typeface="+mn-lt"/>
                </a:rPr>
                <a:t>** Funnel = </a:t>
              </a:r>
              <a:r>
                <a:rPr lang="ar-SA" dirty="0">
                  <a:solidFill>
                    <a:schemeClr val="bg1">
                      <a:lumMod val="50000"/>
                    </a:schemeClr>
                  </a:solidFill>
                  <a:latin typeface="+mn-lt"/>
                </a:rPr>
                <a:t>قمع</a:t>
              </a:r>
              <a:endParaRPr lang="en-GB" dirty="0">
                <a:solidFill>
                  <a:schemeClr val="bg1">
                    <a:lumMod val="50000"/>
                  </a:schemeClr>
                </a:solidFill>
                <a:latin typeface="+mn-lt"/>
              </a:endParaRPr>
            </a:p>
          </p:txBody>
        </p:sp>
        <p:pic>
          <p:nvPicPr>
            <p:cNvPr id="6" name="Picture 5"/>
            <p:cNvPicPr>
              <a:picLocks noChangeAspect="1"/>
            </p:cNvPicPr>
            <p:nvPr/>
          </p:nvPicPr>
          <p:blipFill>
            <a:blip r:embed="rId7"/>
            <a:stretch>
              <a:fillRect/>
            </a:stretch>
          </p:blipFill>
          <p:spPr>
            <a:xfrm>
              <a:off x="1822522" y="6218181"/>
              <a:ext cx="582899" cy="511969"/>
            </a:xfrm>
            <a:prstGeom prst="rect">
              <a:avLst/>
            </a:prstGeom>
          </p:spPr>
        </p:pic>
      </p:grpSp>
      <p:cxnSp>
        <p:nvCxnSpPr>
          <p:cNvPr id="25" name="Straight Connector 24"/>
          <p:cNvCxnSpPr/>
          <p:nvPr/>
        </p:nvCxnSpPr>
        <p:spPr>
          <a:xfrm>
            <a:off x="4134718" y="2372320"/>
            <a:ext cx="1737360" cy="0"/>
          </a:xfrm>
          <a:prstGeom prst="line">
            <a:avLst/>
          </a:prstGeom>
          <a:ln w="28575">
            <a:solidFill>
              <a:srgbClr val="CC00CC"/>
            </a:solidFill>
          </a:ln>
        </p:spPr>
        <p:style>
          <a:lnRef idx="1">
            <a:schemeClr val="accent1"/>
          </a:lnRef>
          <a:fillRef idx="0">
            <a:schemeClr val="accent1"/>
          </a:fillRef>
          <a:effectRef idx="0">
            <a:schemeClr val="accent1"/>
          </a:effectRef>
          <a:fontRef idx="minor">
            <a:schemeClr val="tx1"/>
          </a:fontRef>
        </p:style>
      </p:cxnSp>
      <p:grpSp>
        <p:nvGrpSpPr>
          <p:cNvPr id="19" name="Group 18"/>
          <p:cNvGrpSpPr/>
          <p:nvPr/>
        </p:nvGrpSpPr>
        <p:grpSpPr>
          <a:xfrm>
            <a:off x="8339711" y="755618"/>
            <a:ext cx="3769579" cy="2407852"/>
            <a:chOff x="8269594" y="639322"/>
            <a:chExt cx="3769579" cy="2407852"/>
          </a:xfrm>
        </p:grpSpPr>
        <p:pic>
          <p:nvPicPr>
            <p:cNvPr id="75" name="Shape 75" descr="Screen Shot 1438-06-14 at 12.45.05 AM.png"/>
            <p:cNvPicPr preferRelativeResize="0"/>
            <p:nvPr/>
          </p:nvPicPr>
          <p:blipFill>
            <a:blip r:embed="rId8">
              <a:alphaModFix/>
            </a:blip>
            <a:stretch>
              <a:fillRect/>
            </a:stretch>
          </p:blipFill>
          <p:spPr>
            <a:xfrm>
              <a:off x="8269594" y="639322"/>
              <a:ext cx="3755931" cy="2359783"/>
            </a:xfrm>
            <a:prstGeom prst="rect">
              <a:avLst/>
            </a:prstGeom>
            <a:noFill/>
            <a:ln>
              <a:noFill/>
            </a:ln>
          </p:spPr>
        </p:pic>
        <p:sp>
          <p:nvSpPr>
            <p:cNvPr id="26" name="TextBox 12"/>
            <p:cNvSpPr txBox="1">
              <a:spLocks noChangeArrowheads="1"/>
            </p:cNvSpPr>
            <p:nvPr/>
          </p:nvSpPr>
          <p:spPr bwMode="auto">
            <a:xfrm>
              <a:off x="11493848" y="2356282"/>
              <a:ext cx="545325" cy="261610"/>
            </a:xfrm>
            <a:prstGeom prst="rect">
              <a:avLst/>
            </a:prstGeom>
            <a:noFill/>
            <a:ln w="28575">
              <a:solidFill>
                <a:srgbClr val="CC00CC"/>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defPPr>
                <a:defRPr lang="en-US"/>
              </a:defPPr>
              <a:lvl1pPr algn="l" rtl="0" fontAlgn="base">
                <a:spcBef>
                  <a:spcPct val="0"/>
                </a:spcBef>
                <a:spcAft>
                  <a:spcPct val="0"/>
                </a:spcAft>
                <a:defRPr kern="1200">
                  <a:solidFill>
                    <a:schemeClr val="tx1"/>
                  </a:solidFill>
                  <a:latin typeface="Garamond" panose="02020404030301010803" pitchFamily="18" charset="0"/>
                  <a:ea typeface="MS PGothic" panose="020B0600070205080204" pitchFamily="34" charset="-128"/>
                  <a:cs typeface="+mn-cs"/>
                </a:defRPr>
              </a:lvl1pPr>
              <a:lvl2pPr marL="457200" algn="l" rtl="0" fontAlgn="base">
                <a:spcBef>
                  <a:spcPct val="0"/>
                </a:spcBef>
                <a:spcAft>
                  <a:spcPct val="0"/>
                </a:spcAft>
                <a:defRPr kern="1200">
                  <a:solidFill>
                    <a:schemeClr val="tx1"/>
                  </a:solidFill>
                  <a:latin typeface="Garamond" panose="02020404030301010803" pitchFamily="18" charset="0"/>
                  <a:ea typeface="MS PGothic" panose="020B0600070205080204" pitchFamily="34" charset="-128"/>
                  <a:cs typeface="+mn-cs"/>
                </a:defRPr>
              </a:lvl2pPr>
              <a:lvl3pPr marL="914400" algn="l" rtl="0" fontAlgn="base">
                <a:spcBef>
                  <a:spcPct val="0"/>
                </a:spcBef>
                <a:spcAft>
                  <a:spcPct val="0"/>
                </a:spcAft>
                <a:defRPr kern="1200">
                  <a:solidFill>
                    <a:schemeClr val="tx1"/>
                  </a:solidFill>
                  <a:latin typeface="Garamond" panose="02020404030301010803" pitchFamily="18" charset="0"/>
                  <a:ea typeface="MS PGothic" panose="020B0600070205080204" pitchFamily="34" charset="-128"/>
                  <a:cs typeface="+mn-cs"/>
                </a:defRPr>
              </a:lvl3pPr>
              <a:lvl4pPr marL="1371600" algn="l" rtl="0" fontAlgn="base">
                <a:spcBef>
                  <a:spcPct val="0"/>
                </a:spcBef>
                <a:spcAft>
                  <a:spcPct val="0"/>
                </a:spcAft>
                <a:defRPr kern="1200">
                  <a:solidFill>
                    <a:schemeClr val="tx1"/>
                  </a:solidFill>
                  <a:latin typeface="Garamond" panose="02020404030301010803" pitchFamily="18" charset="0"/>
                  <a:ea typeface="MS PGothic" panose="020B0600070205080204" pitchFamily="34" charset="-128"/>
                  <a:cs typeface="+mn-cs"/>
                </a:defRPr>
              </a:lvl4pPr>
              <a:lvl5pPr marL="1828800" algn="l" rtl="0" fontAlgn="base">
                <a:spcBef>
                  <a:spcPct val="0"/>
                </a:spcBef>
                <a:spcAft>
                  <a:spcPct val="0"/>
                </a:spcAft>
                <a:defRPr kern="1200">
                  <a:solidFill>
                    <a:schemeClr val="tx1"/>
                  </a:solidFill>
                  <a:latin typeface="Garamond" panose="02020404030301010803" pitchFamily="18" charset="0"/>
                  <a:ea typeface="MS PGothic" panose="020B0600070205080204" pitchFamily="34" charset="-128"/>
                  <a:cs typeface="+mn-cs"/>
                </a:defRPr>
              </a:lvl5pPr>
              <a:lvl6pPr marL="2286000" algn="l" defTabSz="914400" rtl="0" eaLnBrk="1" latinLnBrk="0" hangingPunct="1">
                <a:defRPr kern="1200">
                  <a:solidFill>
                    <a:schemeClr val="tx1"/>
                  </a:solidFill>
                  <a:latin typeface="Garamond" panose="02020404030301010803" pitchFamily="18" charset="0"/>
                  <a:ea typeface="MS PGothic" panose="020B0600070205080204" pitchFamily="34" charset="-128"/>
                  <a:cs typeface="+mn-cs"/>
                </a:defRPr>
              </a:lvl6pPr>
              <a:lvl7pPr marL="2743200" algn="l" defTabSz="914400" rtl="0" eaLnBrk="1" latinLnBrk="0" hangingPunct="1">
                <a:defRPr kern="1200">
                  <a:solidFill>
                    <a:schemeClr val="tx1"/>
                  </a:solidFill>
                  <a:latin typeface="Garamond" panose="02020404030301010803" pitchFamily="18" charset="0"/>
                  <a:ea typeface="MS PGothic" panose="020B0600070205080204" pitchFamily="34" charset="-128"/>
                  <a:cs typeface="+mn-cs"/>
                </a:defRPr>
              </a:lvl7pPr>
              <a:lvl8pPr marL="3200400" algn="l" defTabSz="914400" rtl="0" eaLnBrk="1" latinLnBrk="0" hangingPunct="1">
                <a:defRPr kern="1200">
                  <a:solidFill>
                    <a:schemeClr val="tx1"/>
                  </a:solidFill>
                  <a:latin typeface="Garamond" panose="02020404030301010803" pitchFamily="18" charset="0"/>
                  <a:ea typeface="MS PGothic" panose="020B0600070205080204" pitchFamily="34" charset="-128"/>
                  <a:cs typeface="+mn-cs"/>
                </a:defRPr>
              </a:lvl8pPr>
              <a:lvl9pPr marL="3657600" algn="l" defTabSz="914400" rtl="0" eaLnBrk="1" latinLnBrk="0" hangingPunct="1">
                <a:defRPr kern="1200">
                  <a:solidFill>
                    <a:schemeClr val="tx1"/>
                  </a:solidFill>
                  <a:latin typeface="Garamond" panose="02020404030301010803" pitchFamily="18" charset="0"/>
                  <a:ea typeface="MS PGothic" panose="020B0600070205080204" pitchFamily="34" charset="-128"/>
                  <a:cs typeface="+mn-cs"/>
                </a:defRPr>
              </a:lvl9pPr>
            </a:lstStyle>
            <a:p>
              <a:pPr algn="ctr" eaLnBrk="1" hangingPunct="1"/>
              <a:endParaRPr lang="en-US" altLang="en-US" sz="1100" b="1" dirty="0">
                <a:latin typeface="Calibri" panose="020F0502020204030204" pitchFamily="34" charset="0"/>
                <a:cs typeface="Calibri" panose="020F0502020204030204" pitchFamily="34" charset="0"/>
              </a:endParaRPr>
            </a:p>
          </p:txBody>
        </p:sp>
        <p:sp>
          <p:nvSpPr>
            <p:cNvPr id="28" name="TextBox 12"/>
            <p:cNvSpPr txBox="1">
              <a:spLocks noChangeArrowheads="1"/>
            </p:cNvSpPr>
            <p:nvPr/>
          </p:nvSpPr>
          <p:spPr bwMode="auto">
            <a:xfrm>
              <a:off x="9162671" y="2744314"/>
              <a:ext cx="545325" cy="261610"/>
            </a:xfrm>
            <a:prstGeom prst="rect">
              <a:avLst/>
            </a:prstGeom>
            <a:noFill/>
            <a:ln w="28575">
              <a:solidFill>
                <a:srgbClr val="5968B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defPPr>
                <a:defRPr lang="en-US"/>
              </a:defPPr>
              <a:lvl1pPr algn="l" rtl="0" fontAlgn="base">
                <a:spcBef>
                  <a:spcPct val="0"/>
                </a:spcBef>
                <a:spcAft>
                  <a:spcPct val="0"/>
                </a:spcAft>
                <a:defRPr kern="1200">
                  <a:solidFill>
                    <a:schemeClr val="tx1"/>
                  </a:solidFill>
                  <a:latin typeface="Garamond" panose="02020404030301010803" pitchFamily="18" charset="0"/>
                  <a:ea typeface="MS PGothic" panose="020B0600070205080204" pitchFamily="34" charset="-128"/>
                  <a:cs typeface="+mn-cs"/>
                </a:defRPr>
              </a:lvl1pPr>
              <a:lvl2pPr marL="457200" algn="l" rtl="0" fontAlgn="base">
                <a:spcBef>
                  <a:spcPct val="0"/>
                </a:spcBef>
                <a:spcAft>
                  <a:spcPct val="0"/>
                </a:spcAft>
                <a:defRPr kern="1200">
                  <a:solidFill>
                    <a:schemeClr val="tx1"/>
                  </a:solidFill>
                  <a:latin typeface="Garamond" panose="02020404030301010803" pitchFamily="18" charset="0"/>
                  <a:ea typeface="MS PGothic" panose="020B0600070205080204" pitchFamily="34" charset="-128"/>
                  <a:cs typeface="+mn-cs"/>
                </a:defRPr>
              </a:lvl2pPr>
              <a:lvl3pPr marL="914400" algn="l" rtl="0" fontAlgn="base">
                <a:spcBef>
                  <a:spcPct val="0"/>
                </a:spcBef>
                <a:spcAft>
                  <a:spcPct val="0"/>
                </a:spcAft>
                <a:defRPr kern="1200">
                  <a:solidFill>
                    <a:schemeClr val="tx1"/>
                  </a:solidFill>
                  <a:latin typeface="Garamond" panose="02020404030301010803" pitchFamily="18" charset="0"/>
                  <a:ea typeface="MS PGothic" panose="020B0600070205080204" pitchFamily="34" charset="-128"/>
                  <a:cs typeface="+mn-cs"/>
                </a:defRPr>
              </a:lvl3pPr>
              <a:lvl4pPr marL="1371600" algn="l" rtl="0" fontAlgn="base">
                <a:spcBef>
                  <a:spcPct val="0"/>
                </a:spcBef>
                <a:spcAft>
                  <a:spcPct val="0"/>
                </a:spcAft>
                <a:defRPr kern="1200">
                  <a:solidFill>
                    <a:schemeClr val="tx1"/>
                  </a:solidFill>
                  <a:latin typeface="Garamond" panose="02020404030301010803" pitchFamily="18" charset="0"/>
                  <a:ea typeface="MS PGothic" panose="020B0600070205080204" pitchFamily="34" charset="-128"/>
                  <a:cs typeface="+mn-cs"/>
                </a:defRPr>
              </a:lvl4pPr>
              <a:lvl5pPr marL="1828800" algn="l" rtl="0" fontAlgn="base">
                <a:spcBef>
                  <a:spcPct val="0"/>
                </a:spcBef>
                <a:spcAft>
                  <a:spcPct val="0"/>
                </a:spcAft>
                <a:defRPr kern="1200">
                  <a:solidFill>
                    <a:schemeClr val="tx1"/>
                  </a:solidFill>
                  <a:latin typeface="Garamond" panose="02020404030301010803" pitchFamily="18" charset="0"/>
                  <a:ea typeface="MS PGothic" panose="020B0600070205080204" pitchFamily="34" charset="-128"/>
                  <a:cs typeface="+mn-cs"/>
                </a:defRPr>
              </a:lvl5pPr>
              <a:lvl6pPr marL="2286000" algn="l" defTabSz="914400" rtl="0" eaLnBrk="1" latinLnBrk="0" hangingPunct="1">
                <a:defRPr kern="1200">
                  <a:solidFill>
                    <a:schemeClr val="tx1"/>
                  </a:solidFill>
                  <a:latin typeface="Garamond" panose="02020404030301010803" pitchFamily="18" charset="0"/>
                  <a:ea typeface="MS PGothic" panose="020B0600070205080204" pitchFamily="34" charset="-128"/>
                  <a:cs typeface="+mn-cs"/>
                </a:defRPr>
              </a:lvl6pPr>
              <a:lvl7pPr marL="2743200" algn="l" defTabSz="914400" rtl="0" eaLnBrk="1" latinLnBrk="0" hangingPunct="1">
                <a:defRPr kern="1200">
                  <a:solidFill>
                    <a:schemeClr val="tx1"/>
                  </a:solidFill>
                  <a:latin typeface="Garamond" panose="02020404030301010803" pitchFamily="18" charset="0"/>
                  <a:ea typeface="MS PGothic" panose="020B0600070205080204" pitchFamily="34" charset="-128"/>
                  <a:cs typeface="+mn-cs"/>
                </a:defRPr>
              </a:lvl7pPr>
              <a:lvl8pPr marL="3200400" algn="l" defTabSz="914400" rtl="0" eaLnBrk="1" latinLnBrk="0" hangingPunct="1">
                <a:defRPr kern="1200">
                  <a:solidFill>
                    <a:schemeClr val="tx1"/>
                  </a:solidFill>
                  <a:latin typeface="Garamond" panose="02020404030301010803" pitchFamily="18" charset="0"/>
                  <a:ea typeface="MS PGothic" panose="020B0600070205080204" pitchFamily="34" charset="-128"/>
                  <a:cs typeface="+mn-cs"/>
                </a:defRPr>
              </a:lvl8pPr>
              <a:lvl9pPr marL="3657600" algn="l" defTabSz="914400" rtl="0" eaLnBrk="1" latinLnBrk="0" hangingPunct="1">
                <a:defRPr kern="1200">
                  <a:solidFill>
                    <a:schemeClr val="tx1"/>
                  </a:solidFill>
                  <a:latin typeface="Garamond" panose="02020404030301010803" pitchFamily="18" charset="0"/>
                  <a:ea typeface="MS PGothic" panose="020B0600070205080204" pitchFamily="34" charset="-128"/>
                  <a:cs typeface="+mn-cs"/>
                </a:defRPr>
              </a:lvl9pPr>
            </a:lstStyle>
            <a:p>
              <a:pPr algn="ctr" eaLnBrk="1" hangingPunct="1"/>
              <a:endParaRPr lang="en-US" altLang="en-US" sz="1100" b="1" dirty="0">
                <a:latin typeface="Calibri" panose="020F0502020204030204" pitchFamily="34" charset="0"/>
                <a:cs typeface="Calibri" panose="020F0502020204030204" pitchFamily="34" charset="0"/>
              </a:endParaRPr>
            </a:p>
          </p:txBody>
        </p:sp>
        <p:sp>
          <p:nvSpPr>
            <p:cNvPr id="29" name="TextBox 12"/>
            <p:cNvSpPr txBox="1">
              <a:spLocks noChangeArrowheads="1"/>
            </p:cNvSpPr>
            <p:nvPr/>
          </p:nvSpPr>
          <p:spPr bwMode="auto">
            <a:xfrm>
              <a:off x="9909548" y="2809696"/>
              <a:ext cx="701288" cy="237478"/>
            </a:xfrm>
            <a:prstGeom prst="rect">
              <a:avLst/>
            </a:prstGeom>
            <a:noFill/>
            <a:ln w="28575">
              <a:solidFill>
                <a:schemeClr val="accent4">
                  <a:lumMod val="75000"/>
                </a:schemeClr>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defPPr>
                <a:defRPr lang="en-US"/>
              </a:defPPr>
              <a:lvl1pPr algn="l" rtl="0" fontAlgn="base">
                <a:spcBef>
                  <a:spcPct val="0"/>
                </a:spcBef>
                <a:spcAft>
                  <a:spcPct val="0"/>
                </a:spcAft>
                <a:defRPr kern="1200">
                  <a:solidFill>
                    <a:schemeClr val="tx1"/>
                  </a:solidFill>
                  <a:latin typeface="Garamond" panose="02020404030301010803" pitchFamily="18" charset="0"/>
                  <a:ea typeface="MS PGothic" panose="020B0600070205080204" pitchFamily="34" charset="-128"/>
                  <a:cs typeface="+mn-cs"/>
                </a:defRPr>
              </a:lvl1pPr>
              <a:lvl2pPr marL="457200" algn="l" rtl="0" fontAlgn="base">
                <a:spcBef>
                  <a:spcPct val="0"/>
                </a:spcBef>
                <a:spcAft>
                  <a:spcPct val="0"/>
                </a:spcAft>
                <a:defRPr kern="1200">
                  <a:solidFill>
                    <a:schemeClr val="tx1"/>
                  </a:solidFill>
                  <a:latin typeface="Garamond" panose="02020404030301010803" pitchFamily="18" charset="0"/>
                  <a:ea typeface="MS PGothic" panose="020B0600070205080204" pitchFamily="34" charset="-128"/>
                  <a:cs typeface="+mn-cs"/>
                </a:defRPr>
              </a:lvl2pPr>
              <a:lvl3pPr marL="914400" algn="l" rtl="0" fontAlgn="base">
                <a:spcBef>
                  <a:spcPct val="0"/>
                </a:spcBef>
                <a:spcAft>
                  <a:spcPct val="0"/>
                </a:spcAft>
                <a:defRPr kern="1200">
                  <a:solidFill>
                    <a:schemeClr val="tx1"/>
                  </a:solidFill>
                  <a:latin typeface="Garamond" panose="02020404030301010803" pitchFamily="18" charset="0"/>
                  <a:ea typeface="MS PGothic" panose="020B0600070205080204" pitchFamily="34" charset="-128"/>
                  <a:cs typeface="+mn-cs"/>
                </a:defRPr>
              </a:lvl3pPr>
              <a:lvl4pPr marL="1371600" algn="l" rtl="0" fontAlgn="base">
                <a:spcBef>
                  <a:spcPct val="0"/>
                </a:spcBef>
                <a:spcAft>
                  <a:spcPct val="0"/>
                </a:spcAft>
                <a:defRPr kern="1200">
                  <a:solidFill>
                    <a:schemeClr val="tx1"/>
                  </a:solidFill>
                  <a:latin typeface="Garamond" panose="02020404030301010803" pitchFamily="18" charset="0"/>
                  <a:ea typeface="MS PGothic" panose="020B0600070205080204" pitchFamily="34" charset="-128"/>
                  <a:cs typeface="+mn-cs"/>
                </a:defRPr>
              </a:lvl4pPr>
              <a:lvl5pPr marL="1828800" algn="l" rtl="0" fontAlgn="base">
                <a:spcBef>
                  <a:spcPct val="0"/>
                </a:spcBef>
                <a:spcAft>
                  <a:spcPct val="0"/>
                </a:spcAft>
                <a:defRPr kern="1200">
                  <a:solidFill>
                    <a:schemeClr val="tx1"/>
                  </a:solidFill>
                  <a:latin typeface="Garamond" panose="02020404030301010803" pitchFamily="18" charset="0"/>
                  <a:ea typeface="MS PGothic" panose="020B0600070205080204" pitchFamily="34" charset="-128"/>
                  <a:cs typeface="+mn-cs"/>
                </a:defRPr>
              </a:lvl5pPr>
              <a:lvl6pPr marL="2286000" algn="l" defTabSz="914400" rtl="0" eaLnBrk="1" latinLnBrk="0" hangingPunct="1">
                <a:defRPr kern="1200">
                  <a:solidFill>
                    <a:schemeClr val="tx1"/>
                  </a:solidFill>
                  <a:latin typeface="Garamond" panose="02020404030301010803" pitchFamily="18" charset="0"/>
                  <a:ea typeface="MS PGothic" panose="020B0600070205080204" pitchFamily="34" charset="-128"/>
                  <a:cs typeface="+mn-cs"/>
                </a:defRPr>
              </a:lvl6pPr>
              <a:lvl7pPr marL="2743200" algn="l" defTabSz="914400" rtl="0" eaLnBrk="1" latinLnBrk="0" hangingPunct="1">
                <a:defRPr kern="1200">
                  <a:solidFill>
                    <a:schemeClr val="tx1"/>
                  </a:solidFill>
                  <a:latin typeface="Garamond" panose="02020404030301010803" pitchFamily="18" charset="0"/>
                  <a:ea typeface="MS PGothic" panose="020B0600070205080204" pitchFamily="34" charset="-128"/>
                  <a:cs typeface="+mn-cs"/>
                </a:defRPr>
              </a:lvl7pPr>
              <a:lvl8pPr marL="3200400" algn="l" defTabSz="914400" rtl="0" eaLnBrk="1" latinLnBrk="0" hangingPunct="1">
                <a:defRPr kern="1200">
                  <a:solidFill>
                    <a:schemeClr val="tx1"/>
                  </a:solidFill>
                  <a:latin typeface="Garamond" panose="02020404030301010803" pitchFamily="18" charset="0"/>
                  <a:ea typeface="MS PGothic" panose="020B0600070205080204" pitchFamily="34" charset="-128"/>
                  <a:cs typeface="+mn-cs"/>
                </a:defRPr>
              </a:lvl8pPr>
              <a:lvl9pPr marL="3657600" algn="l" defTabSz="914400" rtl="0" eaLnBrk="1" latinLnBrk="0" hangingPunct="1">
                <a:defRPr kern="1200">
                  <a:solidFill>
                    <a:schemeClr val="tx1"/>
                  </a:solidFill>
                  <a:latin typeface="Garamond" panose="02020404030301010803" pitchFamily="18" charset="0"/>
                  <a:ea typeface="MS PGothic" panose="020B0600070205080204" pitchFamily="34" charset="-128"/>
                  <a:cs typeface="+mn-cs"/>
                </a:defRPr>
              </a:lvl9pPr>
            </a:lstStyle>
            <a:p>
              <a:pPr algn="ctr" eaLnBrk="1" hangingPunct="1"/>
              <a:endParaRPr lang="en-US" altLang="en-US" sz="1100" b="1" dirty="0">
                <a:latin typeface="Calibri" panose="020F0502020204030204" pitchFamily="34" charset="0"/>
                <a:cs typeface="Calibri" panose="020F0502020204030204" pitchFamily="34" charset="0"/>
              </a:endParaRPr>
            </a:p>
          </p:txBody>
        </p:sp>
        <p:sp>
          <p:nvSpPr>
            <p:cNvPr id="30" name="TextBox 12"/>
            <p:cNvSpPr txBox="1">
              <a:spLocks noChangeArrowheads="1"/>
            </p:cNvSpPr>
            <p:nvPr/>
          </p:nvSpPr>
          <p:spPr bwMode="auto">
            <a:xfrm>
              <a:off x="11504360" y="1511850"/>
              <a:ext cx="405999" cy="303302"/>
            </a:xfrm>
            <a:prstGeom prst="rect">
              <a:avLst/>
            </a:prstGeom>
            <a:noFill/>
            <a:ln w="28575">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defPPr>
                <a:defRPr lang="en-US"/>
              </a:defPPr>
              <a:lvl1pPr algn="l" rtl="0" fontAlgn="base">
                <a:spcBef>
                  <a:spcPct val="0"/>
                </a:spcBef>
                <a:spcAft>
                  <a:spcPct val="0"/>
                </a:spcAft>
                <a:defRPr kern="1200">
                  <a:solidFill>
                    <a:schemeClr val="tx1"/>
                  </a:solidFill>
                  <a:latin typeface="Garamond" panose="02020404030301010803" pitchFamily="18" charset="0"/>
                  <a:ea typeface="MS PGothic" panose="020B0600070205080204" pitchFamily="34" charset="-128"/>
                  <a:cs typeface="+mn-cs"/>
                </a:defRPr>
              </a:lvl1pPr>
              <a:lvl2pPr marL="457200" algn="l" rtl="0" fontAlgn="base">
                <a:spcBef>
                  <a:spcPct val="0"/>
                </a:spcBef>
                <a:spcAft>
                  <a:spcPct val="0"/>
                </a:spcAft>
                <a:defRPr kern="1200">
                  <a:solidFill>
                    <a:schemeClr val="tx1"/>
                  </a:solidFill>
                  <a:latin typeface="Garamond" panose="02020404030301010803" pitchFamily="18" charset="0"/>
                  <a:ea typeface="MS PGothic" panose="020B0600070205080204" pitchFamily="34" charset="-128"/>
                  <a:cs typeface="+mn-cs"/>
                </a:defRPr>
              </a:lvl2pPr>
              <a:lvl3pPr marL="914400" algn="l" rtl="0" fontAlgn="base">
                <a:spcBef>
                  <a:spcPct val="0"/>
                </a:spcBef>
                <a:spcAft>
                  <a:spcPct val="0"/>
                </a:spcAft>
                <a:defRPr kern="1200">
                  <a:solidFill>
                    <a:schemeClr val="tx1"/>
                  </a:solidFill>
                  <a:latin typeface="Garamond" panose="02020404030301010803" pitchFamily="18" charset="0"/>
                  <a:ea typeface="MS PGothic" panose="020B0600070205080204" pitchFamily="34" charset="-128"/>
                  <a:cs typeface="+mn-cs"/>
                </a:defRPr>
              </a:lvl3pPr>
              <a:lvl4pPr marL="1371600" algn="l" rtl="0" fontAlgn="base">
                <a:spcBef>
                  <a:spcPct val="0"/>
                </a:spcBef>
                <a:spcAft>
                  <a:spcPct val="0"/>
                </a:spcAft>
                <a:defRPr kern="1200">
                  <a:solidFill>
                    <a:schemeClr val="tx1"/>
                  </a:solidFill>
                  <a:latin typeface="Garamond" panose="02020404030301010803" pitchFamily="18" charset="0"/>
                  <a:ea typeface="MS PGothic" panose="020B0600070205080204" pitchFamily="34" charset="-128"/>
                  <a:cs typeface="+mn-cs"/>
                </a:defRPr>
              </a:lvl4pPr>
              <a:lvl5pPr marL="1828800" algn="l" rtl="0" fontAlgn="base">
                <a:spcBef>
                  <a:spcPct val="0"/>
                </a:spcBef>
                <a:spcAft>
                  <a:spcPct val="0"/>
                </a:spcAft>
                <a:defRPr kern="1200">
                  <a:solidFill>
                    <a:schemeClr val="tx1"/>
                  </a:solidFill>
                  <a:latin typeface="Garamond" panose="02020404030301010803" pitchFamily="18" charset="0"/>
                  <a:ea typeface="MS PGothic" panose="020B0600070205080204" pitchFamily="34" charset="-128"/>
                  <a:cs typeface="+mn-cs"/>
                </a:defRPr>
              </a:lvl5pPr>
              <a:lvl6pPr marL="2286000" algn="l" defTabSz="914400" rtl="0" eaLnBrk="1" latinLnBrk="0" hangingPunct="1">
                <a:defRPr kern="1200">
                  <a:solidFill>
                    <a:schemeClr val="tx1"/>
                  </a:solidFill>
                  <a:latin typeface="Garamond" panose="02020404030301010803" pitchFamily="18" charset="0"/>
                  <a:ea typeface="MS PGothic" panose="020B0600070205080204" pitchFamily="34" charset="-128"/>
                  <a:cs typeface="+mn-cs"/>
                </a:defRPr>
              </a:lvl6pPr>
              <a:lvl7pPr marL="2743200" algn="l" defTabSz="914400" rtl="0" eaLnBrk="1" latinLnBrk="0" hangingPunct="1">
                <a:defRPr kern="1200">
                  <a:solidFill>
                    <a:schemeClr val="tx1"/>
                  </a:solidFill>
                  <a:latin typeface="Garamond" panose="02020404030301010803" pitchFamily="18" charset="0"/>
                  <a:ea typeface="MS PGothic" panose="020B0600070205080204" pitchFamily="34" charset="-128"/>
                  <a:cs typeface="+mn-cs"/>
                </a:defRPr>
              </a:lvl7pPr>
              <a:lvl8pPr marL="3200400" algn="l" defTabSz="914400" rtl="0" eaLnBrk="1" latinLnBrk="0" hangingPunct="1">
                <a:defRPr kern="1200">
                  <a:solidFill>
                    <a:schemeClr val="tx1"/>
                  </a:solidFill>
                  <a:latin typeface="Garamond" panose="02020404030301010803" pitchFamily="18" charset="0"/>
                  <a:ea typeface="MS PGothic" panose="020B0600070205080204" pitchFamily="34" charset="-128"/>
                  <a:cs typeface="+mn-cs"/>
                </a:defRPr>
              </a:lvl8pPr>
              <a:lvl9pPr marL="3657600" algn="l" defTabSz="914400" rtl="0" eaLnBrk="1" latinLnBrk="0" hangingPunct="1">
                <a:defRPr kern="1200">
                  <a:solidFill>
                    <a:schemeClr val="tx1"/>
                  </a:solidFill>
                  <a:latin typeface="Garamond" panose="02020404030301010803" pitchFamily="18" charset="0"/>
                  <a:ea typeface="MS PGothic" panose="020B0600070205080204" pitchFamily="34" charset="-128"/>
                  <a:cs typeface="+mn-cs"/>
                </a:defRPr>
              </a:lvl9pPr>
            </a:lstStyle>
            <a:p>
              <a:pPr algn="ctr" eaLnBrk="1" hangingPunct="1"/>
              <a:endParaRPr lang="en-US" altLang="en-US" sz="1100" b="1" dirty="0">
                <a:latin typeface="Calibri" panose="020F0502020204030204" pitchFamily="34" charset="0"/>
                <a:cs typeface="Calibri" panose="020F0502020204030204" pitchFamily="34" charset="0"/>
              </a:endParaRPr>
            </a:p>
          </p:txBody>
        </p:sp>
      </p:grpSp>
      <p:sp>
        <p:nvSpPr>
          <p:cNvPr id="31" name="Shape 74"/>
          <p:cNvSpPr txBox="1"/>
          <p:nvPr/>
        </p:nvSpPr>
        <p:spPr>
          <a:xfrm>
            <a:off x="5376727" y="379101"/>
            <a:ext cx="2949336" cy="1161949"/>
          </a:xfrm>
          <a:prstGeom prst="rect">
            <a:avLst/>
          </a:prstGeom>
          <a:noFill/>
          <a:ln>
            <a:noFill/>
          </a:ln>
        </p:spPr>
        <p:txBody>
          <a:bodyPr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nSpc>
                <a:spcPct val="115000"/>
              </a:lnSpc>
              <a:spcBef>
                <a:spcPts val="1600"/>
              </a:spcBef>
              <a:buClr>
                <a:schemeClr val="dk1"/>
              </a:buClr>
            </a:pPr>
            <a:r>
              <a:rPr lang="en" dirty="0">
                <a:solidFill>
                  <a:schemeClr val="accent3">
                    <a:lumMod val="75000"/>
                  </a:schemeClr>
                </a:solidFill>
                <a:latin typeface="Calibri"/>
                <a:ea typeface="Calibri"/>
                <a:cs typeface="Calibri"/>
                <a:sym typeface="Calibri"/>
              </a:rPr>
              <a:t>(</a:t>
            </a:r>
            <a:r>
              <a:rPr lang="en" dirty="0">
                <a:solidFill>
                  <a:srgbClr val="FF0000"/>
                </a:solidFill>
                <a:latin typeface="Calibri"/>
                <a:ea typeface="Calibri"/>
                <a:cs typeface="Calibri"/>
                <a:sym typeface="Calibri"/>
              </a:rPr>
              <a:t>*important: </a:t>
            </a:r>
            <a:r>
              <a:rPr lang="en-US" dirty="0">
                <a:solidFill>
                  <a:schemeClr val="accent3">
                    <a:lumMod val="75000"/>
                  </a:schemeClr>
                </a:solidFill>
                <a:latin typeface="Calibri"/>
                <a:ea typeface="Calibri"/>
                <a:cs typeface="Calibri"/>
                <a:sym typeface="Calibri"/>
              </a:rPr>
              <a:t>Wall </a:t>
            </a:r>
            <a:r>
              <a:rPr lang="en" dirty="0">
                <a:solidFill>
                  <a:schemeClr val="accent3">
                    <a:lumMod val="75000"/>
                  </a:schemeClr>
                </a:solidFill>
                <a:latin typeface="Calibri"/>
                <a:ea typeface="Calibri"/>
                <a:cs typeface="Calibri"/>
                <a:sym typeface="Calibri"/>
              </a:rPr>
              <a:t>thinner than left ventricle… left ventricle pumps the blood to ascending aorta so needs to be powerful and thick, so, right ventricle is thinner)</a:t>
            </a:r>
          </a:p>
        </p:txBody>
      </p:sp>
    </p:spTree>
    <p:extLst>
      <p:ext uri="{BB962C8B-B14F-4D97-AF65-F5344CB8AC3E}">
        <p14:creationId xmlns:p14="http://schemas.microsoft.com/office/powerpoint/2010/main" val="8717611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grpSp>
        <p:nvGrpSpPr>
          <p:cNvPr id="3" name="Group 2"/>
          <p:cNvGrpSpPr/>
          <p:nvPr/>
        </p:nvGrpSpPr>
        <p:grpSpPr>
          <a:xfrm>
            <a:off x="3121647" y="3795680"/>
            <a:ext cx="4565658" cy="2720751"/>
            <a:chOff x="2758662" y="3792427"/>
            <a:chExt cx="4800220" cy="2714453"/>
          </a:xfrm>
        </p:grpSpPr>
        <p:pic>
          <p:nvPicPr>
            <p:cNvPr id="85" name="Shape 85" descr="tricuspid-valve.jpg"/>
            <p:cNvPicPr preferRelativeResize="0"/>
            <p:nvPr/>
          </p:nvPicPr>
          <p:blipFill>
            <a:blip r:embed="rId3">
              <a:alphaModFix/>
            </a:blip>
            <a:stretch>
              <a:fillRect/>
            </a:stretch>
          </p:blipFill>
          <p:spPr>
            <a:xfrm>
              <a:off x="2813254" y="3792427"/>
              <a:ext cx="4745628" cy="2714453"/>
            </a:xfrm>
            <a:prstGeom prst="rect">
              <a:avLst/>
            </a:prstGeom>
            <a:noFill/>
            <a:ln>
              <a:noFill/>
            </a:ln>
          </p:spPr>
        </p:pic>
        <p:sp>
          <p:nvSpPr>
            <p:cNvPr id="23" name="Rectangle 22"/>
            <p:cNvSpPr/>
            <p:nvPr/>
          </p:nvSpPr>
          <p:spPr>
            <a:xfrm>
              <a:off x="2758662" y="4872294"/>
              <a:ext cx="953746" cy="508861"/>
            </a:xfrm>
            <a:prstGeom prst="rect">
              <a:avLst/>
            </a:prstGeom>
            <a:noFill/>
            <a:ln w="28575">
              <a:solidFill>
                <a:srgbClr val="FF05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grpSp>
      <p:grpSp>
        <p:nvGrpSpPr>
          <p:cNvPr id="5" name="Group 4"/>
          <p:cNvGrpSpPr/>
          <p:nvPr/>
        </p:nvGrpSpPr>
        <p:grpSpPr>
          <a:xfrm>
            <a:off x="7687305" y="3704797"/>
            <a:ext cx="4420142" cy="2974538"/>
            <a:chOff x="1780535" y="3327859"/>
            <a:chExt cx="5000625" cy="3514085"/>
          </a:xfrm>
        </p:grpSpPr>
        <p:pic>
          <p:nvPicPr>
            <p:cNvPr id="9" name="Picture 8" descr="http://webmedia.unmc.edu/medicine/todd/dissection/idg21heart/p0216tricuspid.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80535" y="3327859"/>
              <a:ext cx="5000625" cy="350043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10" name="Oval 9"/>
            <p:cNvSpPr/>
            <p:nvPr/>
          </p:nvSpPr>
          <p:spPr>
            <a:xfrm>
              <a:off x="1994848" y="6069780"/>
              <a:ext cx="857250" cy="428625"/>
            </a:xfrm>
            <a:prstGeom prst="ellipse">
              <a:avLst/>
            </a:prstGeom>
            <a:noFill/>
            <a:ln w="28575">
              <a:solidFill>
                <a:srgbClr val="FF05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11" name="5-Point Star 10"/>
            <p:cNvSpPr/>
            <p:nvPr/>
          </p:nvSpPr>
          <p:spPr>
            <a:xfrm>
              <a:off x="4280848" y="4470859"/>
              <a:ext cx="142875" cy="142875"/>
            </a:xfrm>
            <a:prstGeom prst="star5">
              <a:avLst/>
            </a:prstGeom>
            <a:solidFill>
              <a:schemeClr val="accent6"/>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12" name="5-Point Star 11"/>
            <p:cNvSpPr/>
            <p:nvPr/>
          </p:nvSpPr>
          <p:spPr>
            <a:xfrm flipV="1">
              <a:off x="4566599" y="5542421"/>
              <a:ext cx="188912" cy="107751"/>
            </a:xfrm>
            <a:prstGeom prst="star5">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13" name="5-Point Star 12"/>
            <p:cNvSpPr/>
            <p:nvPr/>
          </p:nvSpPr>
          <p:spPr>
            <a:xfrm>
              <a:off x="4566598" y="4970922"/>
              <a:ext cx="142875" cy="142875"/>
            </a:xfrm>
            <a:prstGeom prst="star5">
              <a:avLst/>
            </a:prstGeom>
            <a:ln>
              <a:solidFill>
                <a:srgbClr val="2804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4" name="Rectangle 3"/>
            <p:cNvSpPr/>
            <p:nvPr/>
          </p:nvSpPr>
          <p:spPr>
            <a:xfrm>
              <a:off x="3356896" y="6547449"/>
              <a:ext cx="1352577" cy="294495"/>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3" name="Shape 83"/>
          <p:cNvSpPr txBox="1">
            <a:spLocks noGrp="1"/>
          </p:cNvSpPr>
          <p:nvPr>
            <p:ph type="body" idx="1"/>
          </p:nvPr>
        </p:nvSpPr>
        <p:spPr>
          <a:xfrm>
            <a:off x="446680" y="1350881"/>
            <a:ext cx="10703541" cy="2435248"/>
          </a:xfrm>
          <a:prstGeom prst="rect">
            <a:avLst/>
          </a:prstGeom>
          <a:ln>
            <a:noFill/>
          </a:ln>
        </p:spPr>
        <p:txBody>
          <a:bodyPr vert="horz" lIns="121900" tIns="121900" rIns="121900" bIns="121900" rtlCol="0" anchor="t" anchorCtr="0">
            <a:noAutofit/>
          </a:bodyPr>
          <a:lstStyle/>
          <a:p>
            <a:pPr>
              <a:lnSpc>
                <a:spcPct val="100000"/>
              </a:lnSpc>
              <a:spcBef>
                <a:spcPts val="1600"/>
              </a:spcBef>
              <a:buClr>
                <a:schemeClr val="dk1"/>
              </a:buClr>
              <a:buSzPct val="100000"/>
              <a:buFont typeface="Courier New" panose="02070309020205020404" pitchFamily="49" charset="0"/>
              <a:buChar char="o"/>
            </a:pPr>
            <a:r>
              <a:rPr lang="en" sz="2000" dirty="0">
                <a:latin typeface="Calibri"/>
                <a:ea typeface="Calibri"/>
                <a:cs typeface="Calibri"/>
                <a:sym typeface="Calibri"/>
              </a:rPr>
              <a:t>Each papillary muscle is attached to the cusps of tricuspid valve by tendinous threads called </a:t>
            </a:r>
            <a:r>
              <a:rPr lang="en" sz="2000" b="1" dirty="0">
                <a:latin typeface="Calibri"/>
                <a:ea typeface="Calibri"/>
                <a:cs typeface="Calibri"/>
                <a:sym typeface="Calibri"/>
              </a:rPr>
              <a:t>chordae tendinae*</a:t>
            </a:r>
            <a:r>
              <a:rPr lang="en" sz="2000" dirty="0">
                <a:latin typeface="Calibri"/>
                <a:ea typeface="Calibri"/>
                <a:cs typeface="Calibri"/>
                <a:sym typeface="Calibri"/>
              </a:rPr>
              <a:t>.</a:t>
            </a:r>
          </a:p>
          <a:p>
            <a:pPr>
              <a:lnSpc>
                <a:spcPct val="100000"/>
              </a:lnSpc>
              <a:spcBef>
                <a:spcPts val="600"/>
              </a:spcBef>
              <a:buClr>
                <a:schemeClr val="dk1"/>
              </a:buClr>
              <a:buSzPct val="100000"/>
              <a:buFont typeface="Courier New" panose="02070309020205020404" pitchFamily="49" charset="0"/>
              <a:buChar char="o"/>
            </a:pPr>
            <a:r>
              <a:rPr lang="en" sz="2000" dirty="0">
                <a:latin typeface="Calibri"/>
                <a:ea typeface="Calibri"/>
                <a:cs typeface="Calibri"/>
                <a:sym typeface="Calibri"/>
              </a:rPr>
              <a:t>Blood leaves the right ventricle to pulmonary trunk through  pulmonary orifice.</a:t>
            </a:r>
          </a:p>
          <a:p>
            <a:pPr>
              <a:lnSpc>
                <a:spcPct val="100000"/>
              </a:lnSpc>
              <a:spcBef>
                <a:spcPts val="600"/>
              </a:spcBef>
              <a:buClr>
                <a:schemeClr val="dk1"/>
              </a:buClr>
              <a:buSzPct val="100000"/>
              <a:buFont typeface="Courier New" panose="02070309020205020404" pitchFamily="49" charset="0"/>
              <a:buChar char="o"/>
            </a:pPr>
            <a:r>
              <a:rPr lang="en" sz="2000" dirty="0">
                <a:latin typeface="Calibri"/>
                <a:ea typeface="Calibri"/>
                <a:cs typeface="Calibri"/>
                <a:sym typeface="Calibri"/>
              </a:rPr>
              <a:t>The wall of </a:t>
            </a:r>
            <a:r>
              <a:rPr lang="en" sz="2000" b="1" dirty="0">
                <a:latin typeface="Calibri"/>
                <a:ea typeface="Calibri"/>
                <a:cs typeface="Calibri"/>
                <a:sym typeface="Calibri"/>
              </a:rPr>
              <a:t>infundibulum</a:t>
            </a:r>
            <a:r>
              <a:rPr lang="en" sz="2000" dirty="0">
                <a:latin typeface="Calibri"/>
                <a:ea typeface="Calibri"/>
                <a:cs typeface="Calibri"/>
                <a:sym typeface="Calibri"/>
              </a:rPr>
              <a:t>  (conus arteriosus) is smooth and contains no trabeculae.</a:t>
            </a:r>
          </a:p>
          <a:p>
            <a:pPr>
              <a:lnSpc>
                <a:spcPct val="100000"/>
              </a:lnSpc>
              <a:buClr>
                <a:schemeClr val="tx1"/>
              </a:buClr>
              <a:buFont typeface="Courier New" panose="02070309020205020404" pitchFamily="49" charset="0"/>
              <a:buChar char="o"/>
            </a:pPr>
            <a:r>
              <a:rPr lang="en" sz="2000" b="1" dirty="0">
                <a:latin typeface="Calibri"/>
                <a:ea typeface="Calibri"/>
                <a:cs typeface="Calibri"/>
                <a:sym typeface="Calibri"/>
              </a:rPr>
              <a:t>Interventricular septum </a:t>
            </a:r>
            <a:r>
              <a:rPr lang="en" sz="2000" dirty="0">
                <a:latin typeface="Calibri"/>
                <a:ea typeface="Calibri"/>
                <a:cs typeface="Calibri"/>
                <a:sym typeface="Calibri"/>
              </a:rPr>
              <a:t>is connected to </a:t>
            </a:r>
            <a:r>
              <a:rPr lang="en" sz="2000" b="1" dirty="0">
                <a:latin typeface="Calibri"/>
                <a:ea typeface="Calibri"/>
                <a:cs typeface="Calibri"/>
                <a:sym typeface="Calibri"/>
              </a:rPr>
              <a:t>anterior papillary</a:t>
            </a:r>
            <a:r>
              <a:rPr lang="en" sz="2000" dirty="0">
                <a:latin typeface="Calibri"/>
                <a:ea typeface="Calibri"/>
                <a:cs typeface="Calibri"/>
                <a:sym typeface="Calibri"/>
              </a:rPr>
              <a:t> muscle by a muscular band called </a:t>
            </a:r>
            <a:r>
              <a:rPr lang="en" sz="2000" b="1" dirty="0">
                <a:latin typeface="Calibri"/>
                <a:ea typeface="Calibri"/>
                <a:cs typeface="Calibri"/>
                <a:sym typeface="Calibri"/>
              </a:rPr>
              <a:t>moderator band </a:t>
            </a:r>
            <a:r>
              <a:rPr lang="en" sz="1800" dirty="0">
                <a:solidFill>
                  <a:schemeClr val="bg1">
                    <a:lumMod val="50000"/>
                  </a:schemeClr>
                </a:solidFill>
                <a:latin typeface="Calibri"/>
                <a:ea typeface="Calibri"/>
                <a:cs typeface="Calibri"/>
                <a:sym typeface="Calibri"/>
              </a:rPr>
              <a:t>(the moderator band connects the anterior wall and the interventricular septum).</a:t>
            </a:r>
          </a:p>
        </p:txBody>
      </p:sp>
      <p:cxnSp>
        <p:nvCxnSpPr>
          <p:cNvPr id="14" name="Straight Connector 13"/>
          <p:cNvCxnSpPr/>
          <p:nvPr/>
        </p:nvCxnSpPr>
        <p:spPr>
          <a:xfrm>
            <a:off x="1985698" y="2813624"/>
            <a:ext cx="1426464"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798481" y="3113473"/>
            <a:ext cx="2496312" cy="0"/>
          </a:xfrm>
          <a:prstGeom prst="line">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771587" y="3420585"/>
            <a:ext cx="1737360"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988205" y="3117260"/>
            <a:ext cx="1828800"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811727" y="2040492"/>
            <a:ext cx="1828800" cy="0"/>
          </a:xfrm>
          <a:prstGeom prst="line">
            <a:avLst/>
          </a:prstGeom>
          <a:ln w="28575">
            <a:solidFill>
              <a:srgbClr val="FF05FF"/>
            </a:solidFill>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446680" y="313161"/>
            <a:ext cx="3970959" cy="1015663"/>
          </a:xfrm>
          <a:prstGeom prst="rect">
            <a:avLst/>
          </a:prstGeom>
        </p:spPr>
        <p:txBody>
          <a:bodyPr wrap="none">
            <a:spAutoFit/>
          </a:bodyPr>
          <a:lstStyle/>
          <a:p>
            <a:r>
              <a:rPr lang="en" sz="3200" b="1" dirty="0">
                <a:solidFill>
                  <a:schemeClr val="dk1"/>
                </a:solidFill>
                <a:latin typeface="+mj-lt"/>
              </a:rPr>
              <a:t>Chambers of the Heart </a:t>
            </a:r>
          </a:p>
          <a:p>
            <a:r>
              <a:rPr lang="en" sz="2800" dirty="0">
                <a:solidFill>
                  <a:schemeClr val="dk1"/>
                </a:solidFill>
                <a:latin typeface="+mj-lt"/>
                <a:ea typeface="Calibri"/>
                <a:cs typeface="Calibri"/>
                <a:sym typeface="Calibri"/>
              </a:rPr>
              <a:t>Cavity of right ventricle</a:t>
            </a:r>
          </a:p>
        </p:txBody>
      </p:sp>
      <p:sp>
        <p:nvSpPr>
          <p:cNvPr id="2" name="Rectangle 1"/>
          <p:cNvSpPr/>
          <p:nvPr/>
        </p:nvSpPr>
        <p:spPr>
          <a:xfrm>
            <a:off x="215665" y="5490744"/>
            <a:ext cx="3188922" cy="1169551"/>
          </a:xfrm>
          <a:prstGeom prst="rect">
            <a:avLst/>
          </a:prstGeom>
        </p:spPr>
        <p:txBody>
          <a:bodyPr wrap="square">
            <a:spAutoFit/>
          </a:bodyPr>
          <a:lstStyle/>
          <a:p>
            <a:pPr algn="r" rtl="1">
              <a:spcBef>
                <a:spcPts val="900"/>
              </a:spcBef>
              <a:buClr>
                <a:schemeClr val="dk1"/>
              </a:buClr>
              <a:buSzPct val="100000"/>
            </a:pPr>
            <a:r>
              <a:rPr lang="en-US" dirty="0">
                <a:solidFill>
                  <a:schemeClr val="accent3">
                    <a:lumMod val="75000"/>
                  </a:schemeClr>
                </a:solidFill>
                <a:ea typeface="Calibri"/>
                <a:cs typeface="Calibri"/>
                <a:sym typeface="Calibri"/>
              </a:rPr>
              <a:t>*</a:t>
            </a:r>
            <a:r>
              <a:rPr lang="ar-SA" dirty="0">
                <a:solidFill>
                  <a:schemeClr val="accent3">
                    <a:lumMod val="75000"/>
                  </a:schemeClr>
                </a:solidFill>
                <a:ea typeface="Calibri"/>
                <a:cs typeface="Calibri"/>
                <a:sym typeface="Calibri"/>
              </a:rPr>
              <a:t>تخيل عندك خيمة: الارض تمثل ال</a:t>
            </a:r>
            <a:r>
              <a:rPr lang="en-US" dirty="0">
                <a:solidFill>
                  <a:schemeClr val="accent3">
                    <a:lumMod val="75000"/>
                  </a:schemeClr>
                </a:solidFill>
                <a:ea typeface="Calibri"/>
                <a:cs typeface="Calibri"/>
                <a:sym typeface="Calibri"/>
              </a:rPr>
              <a:t>papillary muscle </a:t>
            </a:r>
            <a:r>
              <a:rPr lang="ar-SA" dirty="0">
                <a:solidFill>
                  <a:schemeClr val="accent3">
                    <a:lumMod val="75000"/>
                  </a:schemeClr>
                </a:solidFill>
                <a:ea typeface="Calibri"/>
                <a:cs typeface="Calibri"/>
                <a:sym typeface="Calibri"/>
              </a:rPr>
              <a:t> والحبل هو ال</a:t>
            </a:r>
            <a:r>
              <a:rPr lang="en-US" dirty="0" err="1">
                <a:solidFill>
                  <a:schemeClr val="accent3">
                    <a:lumMod val="75000"/>
                  </a:schemeClr>
                </a:solidFill>
                <a:ea typeface="Calibri"/>
                <a:cs typeface="Calibri"/>
                <a:sym typeface="Calibri"/>
              </a:rPr>
              <a:t>choradae</a:t>
            </a:r>
            <a:r>
              <a:rPr lang="en-US" dirty="0">
                <a:solidFill>
                  <a:schemeClr val="accent3">
                    <a:lumMod val="75000"/>
                  </a:schemeClr>
                </a:solidFill>
                <a:ea typeface="Calibri"/>
                <a:cs typeface="Calibri"/>
                <a:sym typeface="Calibri"/>
              </a:rPr>
              <a:t> </a:t>
            </a:r>
            <a:r>
              <a:rPr lang="en-US" dirty="0" err="1">
                <a:solidFill>
                  <a:schemeClr val="accent3">
                    <a:lumMod val="75000"/>
                  </a:schemeClr>
                </a:solidFill>
                <a:ea typeface="Calibri"/>
                <a:cs typeface="Calibri"/>
                <a:sym typeface="Calibri"/>
              </a:rPr>
              <a:t>tendinae</a:t>
            </a:r>
            <a:r>
              <a:rPr lang="en-US" dirty="0">
                <a:solidFill>
                  <a:schemeClr val="accent3">
                    <a:lumMod val="75000"/>
                  </a:schemeClr>
                </a:solidFill>
                <a:ea typeface="Calibri"/>
                <a:cs typeface="Calibri"/>
                <a:sym typeface="Calibri"/>
              </a:rPr>
              <a:t> </a:t>
            </a:r>
            <a:r>
              <a:rPr lang="ar-SA" dirty="0">
                <a:solidFill>
                  <a:schemeClr val="accent3">
                    <a:lumMod val="75000"/>
                  </a:schemeClr>
                </a:solidFill>
                <a:ea typeface="Calibri"/>
                <a:cs typeface="Calibri"/>
                <a:sym typeface="Calibri"/>
              </a:rPr>
              <a:t> والخيمه هي ال</a:t>
            </a:r>
            <a:r>
              <a:rPr lang="en-US" dirty="0">
                <a:solidFill>
                  <a:schemeClr val="accent3">
                    <a:lumMod val="75000"/>
                  </a:schemeClr>
                </a:solidFill>
                <a:ea typeface="Calibri"/>
                <a:cs typeface="Calibri"/>
                <a:sym typeface="Calibri"/>
              </a:rPr>
              <a:t>cusps</a:t>
            </a:r>
            <a:r>
              <a:rPr lang="ar-SA" dirty="0">
                <a:solidFill>
                  <a:schemeClr val="accent3">
                    <a:lumMod val="75000"/>
                  </a:schemeClr>
                </a:solidFill>
                <a:ea typeface="Calibri"/>
                <a:cs typeface="Calibri"/>
                <a:sym typeface="Calibri"/>
              </a:rPr>
              <a:t>. وال</a:t>
            </a:r>
            <a:r>
              <a:rPr lang="en-GB" dirty="0">
                <a:solidFill>
                  <a:schemeClr val="accent3">
                    <a:lumMod val="75000"/>
                  </a:schemeClr>
                </a:solidFill>
                <a:ea typeface="Calibri"/>
                <a:cs typeface="Calibri"/>
                <a:sym typeface="Calibri"/>
              </a:rPr>
              <a:t>cusps </a:t>
            </a:r>
            <a:r>
              <a:rPr lang="ar-SA" dirty="0">
                <a:solidFill>
                  <a:schemeClr val="accent3">
                    <a:lumMod val="75000"/>
                  </a:schemeClr>
                </a:solidFill>
                <a:ea typeface="Calibri"/>
                <a:cs typeface="Calibri"/>
                <a:sym typeface="Calibri"/>
              </a:rPr>
              <a:t> تعطيك ال</a:t>
            </a:r>
            <a:r>
              <a:rPr lang="en-US" dirty="0">
                <a:solidFill>
                  <a:schemeClr val="accent3">
                    <a:lumMod val="75000"/>
                  </a:schemeClr>
                </a:solidFill>
                <a:ea typeface="Calibri"/>
                <a:cs typeface="Calibri"/>
                <a:sym typeface="Calibri"/>
              </a:rPr>
              <a:t>valves </a:t>
            </a:r>
            <a:r>
              <a:rPr lang="ar-SA" dirty="0">
                <a:solidFill>
                  <a:schemeClr val="accent3">
                    <a:lumMod val="75000"/>
                  </a:schemeClr>
                </a:solidFill>
                <a:ea typeface="Calibri"/>
                <a:cs typeface="Calibri"/>
                <a:sym typeface="Calibri"/>
              </a:rPr>
              <a:t> اذا كان </a:t>
            </a:r>
            <a:r>
              <a:rPr lang="en-US" dirty="0">
                <a:solidFill>
                  <a:schemeClr val="accent3">
                    <a:lumMod val="75000"/>
                  </a:schemeClr>
                </a:solidFill>
                <a:ea typeface="Calibri"/>
                <a:cs typeface="Calibri"/>
                <a:sym typeface="Calibri"/>
              </a:rPr>
              <a:t>cusps</a:t>
            </a:r>
            <a:r>
              <a:rPr lang="ar-SA" dirty="0">
                <a:solidFill>
                  <a:schemeClr val="accent3">
                    <a:lumMod val="75000"/>
                  </a:schemeClr>
                </a:solidFill>
                <a:ea typeface="Calibri"/>
                <a:cs typeface="Calibri"/>
                <a:sym typeface="Calibri"/>
              </a:rPr>
              <a:t> 2 نسميه </a:t>
            </a:r>
            <a:r>
              <a:rPr lang="en-US" dirty="0">
                <a:solidFill>
                  <a:schemeClr val="accent3">
                    <a:lumMod val="75000"/>
                  </a:schemeClr>
                </a:solidFill>
                <a:ea typeface="Calibri"/>
                <a:cs typeface="Calibri"/>
                <a:sym typeface="Calibri"/>
              </a:rPr>
              <a:t>bicuspid</a:t>
            </a:r>
            <a:r>
              <a:rPr lang="ar-SA" dirty="0">
                <a:solidFill>
                  <a:schemeClr val="accent3">
                    <a:lumMod val="75000"/>
                  </a:schemeClr>
                </a:solidFill>
                <a:ea typeface="Calibri"/>
                <a:cs typeface="Calibri"/>
                <a:sym typeface="Calibri"/>
              </a:rPr>
              <a:t> واذا 3 </a:t>
            </a:r>
            <a:r>
              <a:rPr lang="en-US" dirty="0">
                <a:solidFill>
                  <a:schemeClr val="accent3">
                    <a:lumMod val="75000"/>
                  </a:schemeClr>
                </a:solidFill>
                <a:ea typeface="Calibri"/>
                <a:cs typeface="Calibri"/>
                <a:sym typeface="Calibri"/>
              </a:rPr>
              <a:t>tricuspid</a:t>
            </a:r>
            <a:r>
              <a:rPr lang="ar-SA" dirty="0">
                <a:solidFill>
                  <a:schemeClr val="accent3">
                    <a:lumMod val="75000"/>
                  </a:schemeClr>
                </a:solidFill>
                <a:ea typeface="Calibri"/>
                <a:cs typeface="Calibri"/>
                <a:sym typeface="Calibri"/>
              </a:rPr>
              <a:t>. </a:t>
            </a:r>
            <a:endParaRPr lang="en" dirty="0">
              <a:solidFill>
                <a:schemeClr val="accent3">
                  <a:lumMod val="75000"/>
                </a:schemeClr>
              </a:solidFill>
              <a:ea typeface="Calibri"/>
              <a:cs typeface="Calibri"/>
              <a:sym typeface="Calibri"/>
            </a:endParaRPr>
          </a:p>
        </p:txBody>
      </p:sp>
    </p:spTree>
    <p:extLst>
      <p:ext uri="{BB962C8B-B14F-4D97-AF65-F5344CB8AC3E}">
        <p14:creationId xmlns:p14="http://schemas.microsoft.com/office/powerpoint/2010/main" val="34918955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303301" y="769537"/>
            <a:ext cx="6883616" cy="400110"/>
          </a:xfrm>
          <a:prstGeom prst="rect">
            <a:avLst/>
          </a:prstGeom>
          <a:noFill/>
        </p:spPr>
        <p:txBody>
          <a:bodyPr wrap="none" rtlCol="0">
            <a:spAutoFit/>
          </a:bodyPr>
          <a:lstStyle/>
          <a:p>
            <a:r>
              <a:rPr lang="en-US" sz="2000" dirty="0">
                <a:solidFill>
                  <a:schemeClr val="bg1">
                    <a:lumMod val="50000"/>
                  </a:schemeClr>
                </a:solidFill>
                <a:latin typeface="+mn-lt"/>
              </a:rPr>
              <a:t>Orifice means opening and there are 4 main orifices in the heart:</a:t>
            </a:r>
            <a:endParaRPr lang="en-GB" sz="2000" dirty="0">
              <a:solidFill>
                <a:schemeClr val="bg1">
                  <a:lumMod val="50000"/>
                </a:schemeClr>
              </a:solidFill>
              <a:latin typeface="+mn-lt"/>
            </a:endParaRPr>
          </a:p>
        </p:txBody>
      </p:sp>
      <p:pic>
        <p:nvPicPr>
          <p:cNvPr id="5" name="Shape 92" descr="The-Four-Valves-of-the-Heart-1024x817.jpg"/>
          <p:cNvPicPr preferRelativeResize="0"/>
          <p:nvPr/>
        </p:nvPicPr>
        <p:blipFill>
          <a:blip r:embed="rId2">
            <a:alphaModFix/>
          </a:blip>
          <a:stretch>
            <a:fillRect/>
          </a:stretch>
        </p:blipFill>
        <p:spPr>
          <a:xfrm>
            <a:off x="8504653" y="752323"/>
            <a:ext cx="3504967" cy="2796465"/>
          </a:xfrm>
          <a:prstGeom prst="rect">
            <a:avLst/>
          </a:prstGeom>
          <a:noFill/>
          <a:ln>
            <a:noFill/>
          </a:ln>
        </p:spPr>
      </p:pic>
      <p:sp>
        <p:nvSpPr>
          <p:cNvPr id="6" name="TextBox 5"/>
          <p:cNvSpPr txBox="1"/>
          <p:nvPr/>
        </p:nvSpPr>
        <p:spPr>
          <a:xfrm>
            <a:off x="11547338" y="3241011"/>
            <a:ext cx="644662" cy="307777"/>
          </a:xfrm>
          <a:prstGeom prst="rect">
            <a:avLst/>
          </a:prstGeom>
          <a:noFill/>
        </p:spPr>
        <p:txBody>
          <a:bodyPr wrap="square" rtlCol="0">
            <a:spAutoFit/>
          </a:bodyPr>
          <a:lstStyle/>
          <a:p>
            <a:r>
              <a:rPr lang="en-US" dirty="0">
                <a:solidFill>
                  <a:schemeClr val="bg1">
                    <a:lumMod val="50000"/>
                  </a:schemeClr>
                </a:solidFill>
                <a:latin typeface="+mn-lt"/>
              </a:rPr>
              <a:t>Extra </a:t>
            </a:r>
            <a:endParaRPr lang="en-GB" dirty="0">
              <a:solidFill>
                <a:schemeClr val="bg1">
                  <a:lumMod val="50000"/>
                </a:schemeClr>
              </a:solidFill>
              <a:latin typeface="+mn-lt"/>
            </a:endParaRPr>
          </a:p>
        </p:txBody>
      </p:sp>
      <p:sp>
        <p:nvSpPr>
          <p:cNvPr id="7" name="Right Brace 6"/>
          <p:cNvSpPr/>
          <p:nvPr/>
        </p:nvSpPr>
        <p:spPr>
          <a:xfrm rot="16200000">
            <a:off x="4157765" y="-908755"/>
            <a:ext cx="420218" cy="4592474"/>
          </a:xfrm>
          <a:prstGeom prst="rightBrac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8" name="TextBox 7"/>
          <p:cNvSpPr txBox="1"/>
          <p:nvPr/>
        </p:nvSpPr>
        <p:spPr>
          <a:xfrm>
            <a:off x="530851" y="1611240"/>
            <a:ext cx="3081571" cy="707886"/>
          </a:xfrm>
          <a:prstGeom prst="rect">
            <a:avLst/>
          </a:prstGeom>
          <a:noFill/>
        </p:spPr>
        <p:txBody>
          <a:bodyPr wrap="square" rtlCol="0">
            <a:spAutoFit/>
          </a:bodyPr>
          <a:lstStyle/>
          <a:p>
            <a:pPr algn="ctr"/>
            <a:r>
              <a:rPr lang="en-US" sz="2000" dirty="0">
                <a:solidFill>
                  <a:schemeClr val="bg1">
                    <a:lumMod val="50000"/>
                  </a:schemeClr>
                </a:solidFill>
                <a:latin typeface="+mn-lt"/>
              </a:rPr>
              <a:t>Between the atrium and ventricle (</a:t>
            </a:r>
            <a:r>
              <a:rPr lang="en-US" sz="2000" dirty="0" err="1">
                <a:solidFill>
                  <a:schemeClr val="bg1">
                    <a:lumMod val="50000"/>
                  </a:schemeClr>
                </a:solidFill>
                <a:latin typeface="+mn-lt"/>
              </a:rPr>
              <a:t>atrio</a:t>
            </a:r>
            <a:r>
              <a:rPr lang="en-US" sz="2000" dirty="0">
                <a:solidFill>
                  <a:schemeClr val="bg1">
                    <a:lumMod val="50000"/>
                  </a:schemeClr>
                </a:solidFill>
                <a:latin typeface="+mn-lt"/>
              </a:rPr>
              <a:t>-ventricular)</a:t>
            </a:r>
            <a:endParaRPr lang="en-GB" sz="2000" dirty="0">
              <a:solidFill>
                <a:schemeClr val="bg1">
                  <a:lumMod val="50000"/>
                </a:schemeClr>
              </a:solidFill>
              <a:latin typeface="+mn-lt"/>
            </a:endParaRPr>
          </a:p>
        </p:txBody>
      </p:sp>
      <p:sp>
        <p:nvSpPr>
          <p:cNvPr id="9" name="Right Brace 8"/>
          <p:cNvSpPr/>
          <p:nvPr/>
        </p:nvSpPr>
        <p:spPr>
          <a:xfrm rot="16200000">
            <a:off x="1861528" y="1131749"/>
            <a:ext cx="420218" cy="2822263"/>
          </a:xfrm>
          <a:prstGeom prst="rightBrac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0" name="TextBox 9"/>
          <p:cNvSpPr txBox="1"/>
          <p:nvPr/>
        </p:nvSpPr>
        <p:spPr>
          <a:xfrm>
            <a:off x="296505" y="2745322"/>
            <a:ext cx="786159" cy="400110"/>
          </a:xfrm>
          <a:prstGeom prst="rect">
            <a:avLst/>
          </a:prstGeom>
          <a:noFill/>
        </p:spPr>
        <p:txBody>
          <a:bodyPr wrap="square" rtlCol="0">
            <a:spAutoFit/>
          </a:bodyPr>
          <a:lstStyle/>
          <a:p>
            <a:pPr algn="ctr"/>
            <a:r>
              <a:rPr lang="en-US" sz="2000" dirty="0">
                <a:solidFill>
                  <a:schemeClr val="bg1">
                    <a:lumMod val="50000"/>
                  </a:schemeClr>
                </a:solidFill>
                <a:latin typeface="+mn-lt"/>
              </a:rPr>
              <a:t>Right</a:t>
            </a:r>
            <a:endParaRPr lang="en-GB" sz="2000" dirty="0">
              <a:solidFill>
                <a:schemeClr val="bg1">
                  <a:lumMod val="50000"/>
                </a:schemeClr>
              </a:solidFill>
              <a:latin typeface="+mn-lt"/>
            </a:endParaRPr>
          </a:p>
        </p:txBody>
      </p:sp>
      <p:sp>
        <p:nvSpPr>
          <p:cNvPr id="11" name="TextBox 10"/>
          <p:cNvSpPr txBox="1"/>
          <p:nvPr/>
        </p:nvSpPr>
        <p:spPr>
          <a:xfrm>
            <a:off x="3118769" y="2745322"/>
            <a:ext cx="786159" cy="400110"/>
          </a:xfrm>
          <a:prstGeom prst="rect">
            <a:avLst/>
          </a:prstGeom>
          <a:noFill/>
        </p:spPr>
        <p:txBody>
          <a:bodyPr wrap="square" rtlCol="0">
            <a:spAutoFit/>
          </a:bodyPr>
          <a:lstStyle/>
          <a:p>
            <a:pPr algn="ctr"/>
            <a:r>
              <a:rPr lang="en-US" sz="2000" dirty="0">
                <a:solidFill>
                  <a:schemeClr val="bg1">
                    <a:lumMod val="50000"/>
                  </a:schemeClr>
                </a:solidFill>
                <a:latin typeface="+mn-lt"/>
              </a:rPr>
              <a:t>Left</a:t>
            </a:r>
            <a:endParaRPr lang="en-GB" sz="2000" dirty="0">
              <a:solidFill>
                <a:schemeClr val="bg1">
                  <a:lumMod val="50000"/>
                </a:schemeClr>
              </a:solidFill>
              <a:latin typeface="+mn-lt"/>
            </a:endParaRPr>
          </a:p>
        </p:txBody>
      </p:sp>
      <p:sp>
        <p:nvSpPr>
          <p:cNvPr id="12" name="TextBox 11"/>
          <p:cNvSpPr txBox="1"/>
          <p:nvPr/>
        </p:nvSpPr>
        <p:spPr>
          <a:xfrm>
            <a:off x="5123325" y="1629381"/>
            <a:ext cx="3081571" cy="707886"/>
          </a:xfrm>
          <a:prstGeom prst="rect">
            <a:avLst/>
          </a:prstGeom>
          <a:noFill/>
        </p:spPr>
        <p:txBody>
          <a:bodyPr wrap="square" rtlCol="0">
            <a:spAutoFit/>
          </a:bodyPr>
          <a:lstStyle/>
          <a:p>
            <a:pPr algn="ctr"/>
            <a:r>
              <a:rPr lang="en-US" sz="2000" dirty="0">
                <a:solidFill>
                  <a:schemeClr val="bg1">
                    <a:lumMod val="50000"/>
                  </a:schemeClr>
                </a:solidFill>
                <a:latin typeface="+mn-lt"/>
              </a:rPr>
              <a:t>Between the ventricle and the major arteries</a:t>
            </a:r>
            <a:endParaRPr lang="en-GB" sz="2000" dirty="0">
              <a:solidFill>
                <a:schemeClr val="bg1">
                  <a:lumMod val="50000"/>
                </a:schemeClr>
              </a:solidFill>
              <a:latin typeface="+mn-lt"/>
            </a:endParaRPr>
          </a:p>
        </p:txBody>
      </p:sp>
      <p:sp>
        <p:nvSpPr>
          <p:cNvPr id="13" name="Right Brace 12"/>
          <p:cNvSpPr/>
          <p:nvPr/>
        </p:nvSpPr>
        <p:spPr>
          <a:xfrm rot="16200000">
            <a:off x="6454002" y="1119502"/>
            <a:ext cx="420218" cy="2822263"/>
          </a:xfrm>
          <a:prstGeom prst="rightBrac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4" name="TextBox 13"/>
          <p:cNvSpPr txBox="1"/>
          <p:nvPr/>
        </p:nvSpPr>
        <p:spPr>
          <a:xfrm>
            <a:off x="4523604" y="2724273"/>
            <a:ext cx="1804213" cy="1015663"/>
          </a:xfrm>
          <a:prstGeom prst="rect">
            <a:avLst/>
          </a:prstGeom>
          <a:noFill/>
        </p:spPr>
        <p:txBody>
          <a:bodyPr wrap="square" rtlCol="0">
            <a:spAutoFit/>
          </a:bodyPr>
          <a:lstStyle/>
          <a:p>
            <a:r>
              <a:rPr lang="en-US" sz="2000" dirty="0">
                <a:solidFill>
                  <a:schemeClr val="bg1">
                    <a:lumMod val="50000"/>
                  </a:schemeClr>
                </a:solidFill>
                <a:latin typeface="+mn-lt"/>
              </a:rPr>
              <a:t>Right ventricle and pulmonary trunk (arteries)</a:t>
            </a:r>
            <a:endParaRPr lang="en-GB" sz="2000" dirty="0">
              <a:solidFill>
                <a:schemeClr val="bg1">
                  <a:lumMod val="50000"/>
                </a:schemeClr>
              </a:solidFill>
              <a:latin typeface="+mn-lt"/>
            </a:endParaRPr>
          </a:p>
        </p:txBody>
      </p:sp>
      <p:sp>
        <p:nvSpPr>
          <p:cNvPr id="15" name="TextBox 14"/>
          <p:cNvSpPr txBox="1"/>
          <p:nvPr/>
        </p:nvSpPr>
        <p:spPr>
          <a:xfrm>
            <a:off x="7418227" y="2719614"/>
            <a:ext cx="1393598" cy="1015663"/>
          </a:xfrm>
          <a:prstGeom prst="rect">
            <a:avLst/>
          </a:prstGeom>
          <a:noFill/>
        </p:spPr>
        <p:txBody>
          <a:bodyPr wrap="square" rtlCol="0">
            <a:spAutoFit/>
          </a:bodyPr>
          <a:lstStyle/>
          <a:p>
            <a:pPr algn="ctr"/>
            <a:r>
              <a:rPr lang="en-US" sz="2000" dirty="0">
                <a:solidFill>
                  <a:schemeClr val="bg1">
                    <a:lumMod val="50000"/>
                  </a:schemeClr>
                </a:solidFill>
                <a:latin typeface="+mn-lt"/>
              </a:rPr>
              <a:t>Left ventricle and aorta</a:t>
            </a:r>
            <a:endParaRPr lang="en-GB" sz="2000" dirty="0">
              <a:solidFill>
                <a:schemeClr val="bg1">
                  <a:lumMod val="50000"/>
                </a:schemeClr>
              </a:solidFill>
              <a:latin typeface="+mn-lt"/>
            </a:endParaRPr>
          </a:p>
        </p:txBody>
      </p:sp>
      <p:sp>
        <p:nvSpPr>
          <p:cNvPr id="16" name="TextBox 15"/>
          <p:cNvSpPr txBox="1"/>
          <p:nvPr/>
        </p:nvSpPr>
        <p:spPr>
          <a:xfrm>
            <a:off x="284368" y="5483781"/>
            <a:ext cx="8398903" cy="1323439"/>
          </a:xfrm>
          <a:prstGeom prst="rect">
            <a:avLst/>
          </a:prstGeom>
          <a:noFill/>
        </p:spPr>
        <p:txBody>
          <a:bodyPr wrap="square" rtlCol="0">
            <a:spAutoFit/>
          </a:bodyPr>
          <a:lstStyle/>
          <a:p>
            <a:r>
              <a:rPr lang="en-US" sz="2000" dirty="0">
                <a:solidFill>
                  <a:schemeClr val="bg1">
                    <a:lumMod val="50000"/>
                  </a:schemeClr>
                </a:solidFill>
                <a:latin typeface="Calibri" panose="020F0502020204030204" pitchFamily="34" charset="0"/>
                <a:cs typeface="Calibri" panose="020F0502020204030204" pitchFamily="34" charset="0"/>
              </a:rPr>
              <a:t>In order to make sure the blood travels in one direction the orifices are surrounded by a fibrous ring which helps to maintain the shape of the opening. Attached to this ring are cusps (</a:t>
            </a:r>
            <a:r>
              <a:rPr lang="ar-SA" altLang="en-US" sz="2000" dirty="0">
                <a:solidFill>
                  <a:schemeClr val="bg1">
                    <a:lumMod val="50000"/>
                  </a:schemeClr>
                </a:solidFill>
                <a:latin typeface="Calibri" panose="020F0502020204030204" pitchFamily="34" charset="0"/>
                <a:cs typeface="Calibri" panose="020F0502020204030204" pitchFamily="34" charset="0"/>
              </a:rPr>
              <a:t>نتوء</a:t>
            </a:r>
            <a:r>
              <a:rPr lang="en-US" altLang="en-US" sz="2000" dirty="0">
                <a:solidFill>
                  <a:schemeClr val="bg1">
                    <a:lumMod val="50000"/>
                  </a:schemeClr>
                </a:solidFill>
                <a:latin typeface="Calibri" panose="020F0502020204030204" pitchFamily="34" charset="0"/>
                <a:cs typeface="Calibri" panose="020F0502020204030204" pitchFamily="34" charset="0"/>
              </a:rPr>
              <a:t>). Two or three cusps make a valve (</a:t>
            </a:r>
            <a:r>
              <a:rPr lang="ar-SA" altLang="en-US" sz="2000" dirty="0">
                <a:solidFill>
                  <a:schemeClr val="bg1">
                    <a:lumMod val="50000"/>
                  </a:schemeClr>
                </a:solidFill>
                <a:latin typeface="Calibri" panose="020F0502020204030204" pitchFamily="34" charset="0"/>
                <a:cs typeface="Calibri" panose="020F0502020204030204" pitchFamily="34" charset="0"/>
              </a:rPr>
              <a:t>صمام</a:t>
            </a:r>
            <a:r>
              <a:rPr lang="en-US" altLang="en-US" sz="2000" dirty="0">
                <a:solidFill>
                  <a:schemeClr val="bg1">
                    <a:lumMod val="50000"/>
                  </a:schemeClr>
                </a:solidFill>
                <a:latin typeface="Calibri" panose="020F0502020204030204" pitchFamily="34" charset="0"/>
                <a:cs typeface="Calibri" panose="020F0502020204030204" pitchFamily="34" charset="0"/>
              </a:rPr>
              <a:t>).</a:t>
            </a:r>
          </a:p>
          <a:p>
            <a:r>
              <a:rPr lang="en-US" sz="2000" dirty="0">
                <a:solidFill>
                  <a:schemeClr val="bg1">
                    <a:lumMod val="50000"/>
                  </a:schemeClr>
                </a:solidFill>
                <a:latin typeface="Calibri" panose="020F0502020204030204" pitchFamily="34" charset="0"/>
                <a:cs typeface="Calibri" panose="020F0502020204030204" pitchFamily="34" charset="0"/>
              </a:rPr>
              <a:t>The valves guard the orifice.</a:t>
            </a:r>
            <a:endParaRPr lang="en-GB" sz="2000" dirty="0">
              <a:solidFill>
                <a:schemeClr val="bg1">
                  <a:lumMod val="50000"/>
                </a:schemeClr>
              </a:solidFill>
              <a:latin typeface="Calibri" panose="020F0502020204030204" pitchFamily="34" charset="0"/>
              <a:cs typeface="Calibri" panose="020F0502020204030204" pitchFamily="34" charset="0"/>
            </a:endParaRPr>
          </a:p>
        </p:txBody>
      </p:sp>
      <p:sp>
        <p:nvSpPr>
          <p:cNvPr id="22" name="Rectangle 21"/>
          <p:cNvSpPr/>
          <p:nvPr/>
        </p:nvSpPr>
        <p:spPr>
          <a:xfrm>
            <a:off x="459788" y="180539"/>
            <a:ext cx="8154797" cy="584775"/>
          </a:xfrm>
          <a:prstGeom prst="rect">
            <a:avLst/>
          </a:prstGeom>
        </p:spPr>
        <p:txBody>
          <a:bodyPr wrap="none">
            <a:spAutoFit/>
          </a:bodyPr>
          <a:lstStyle/>
          <a:p>
            <a:pPr lvl="0"/>
            <a:r>
              <a:rPr lang="en-US" sz="3200" i="1" dirty="0">
                <a:solidFill>
                  <a:prstClr val="white">
                    <a:lumMod val="50000"/>
                  </a:prstClr>
                </a:solidFill>
                <a:latin typeface="Calibri" panose="020F0502020204030204"/>
              </a:rPr>
              <a:t>Extra explanation of the coming slides (orifices):</a:t>
            </a:r>
          </a:p>
        </p:txBody>
      </p:sp>
      <p:cxnSp>
        <p:nvCxnSpPr>
          <p:cNvPr id="24" name="Straight Arrow Connector 23"/>
          <p:cNvCxnSpPr/>
          <p:nvPr/>
        </p:nvCxnSpPr>
        <p:spPr>
          <a:xfrm>
            <a:off x="705173" y="3133854"/>
            <a:ext cx="0" cy="182880"/>
          </a:xfrm>
          <a:prstGeom prst="straightConnector1">
            <a:avLst/>
          </a:prstGeom>
          <a:ln w="28575">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3505553" y="3065614"/>
            <a:ext cx="0" cy="182880"/>
          </a:xfrm>
          <a:prstGeom prst="straightConnector1">
            <a:avLst/>
          </a:prstGeom>
          <a:ln w="28575">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5275408" y="3735277"/>
            <a:ext cx="0" cy="182880"/>
          </a:xfrm>
          <a:prstGeom prst="straightConnector1">
            <a:avLst/>
          </a:prstGeom>
          <a:ln w="28575">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8115026" y="3700614"/>
            <a:ext cx="0" cy="182880"/>
          </a:xfrm>
          <a:prstGeom prst="straightConnector1">
            <a:avLst/>
          </a:prstGeom>
          <a:ln w="28575">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181242" y="3362586"/>
            <a:ext cx="1150002" cy="707886"/>
          </a:xfrm>
          <a:prstGeom prst="rect">
            <a:avLst/>
          </a:prstGeom>
          <a:noFill/>
        </p:spPr>
        <p:txBody>
          <a:bodyPr wrap="square" rtlCol="0">
            <a:spAutoFit/>
          </a:bodyPr>
          <a:lstStyle/>
          <a:p>
            <a:pPr algn="ctr"/>
            <a:r>
              <a:rPr lang="en-US" sz="2000" dirty="0">
                <a:solidFill>
                  <a:schemeClr val="bg1">
                    <a:lumMod val="50000"/>
                  </a:schemeClr>
                </a:solidFill>
                <a:latin typeface="+mn-lt"/>
              </a:rPr>
              <a:t>Tricuspid valve</a:t>
            </a:r>
            <a:endParaRPr lang="en-GB" sz="2000" dirty="0">
              <a:solidFill>
                <a:schemeClr val="bg1">
                  <a:lumMod val="50000"/>
                </a:schemeClr>
              </a:solidFill>
              <a:latin typeface="+mn-lt"/>
            </a:endParaRPr>
          </a:p>
        </p:txBody>
      </p:sp>
      <p:sp>
        <p:nvSpPr>
          <p:cNvPr id="29" name="TextBox 28"/>
          <p:cNvSpPr txBox="1"/>
          <p:nvPr/>
        </p:nvSpPr>
        <p:spPr>
          <a:xfrm>
            <a:off x="2969790" y="3261275"/>
            <a:ext cx="1150002" cy="1015663"/>
          </a:xfrm>
          <a:prstGeom prst="rect">
            <a:avLst/>
          </a:prstGeom>
          <a:noFill/>
        </p:spPr>
        <p:txBody>
          <a:bodyPr wrap="square" rtlCol="0">
            <a:spAutoFit/>
          </a:bodyPr>
          <a:lstStyle/>
          <a:p>
            <a:pPr algn="ctr"/>
            <a:r>
              <a:rPr lang="en-US" sz="2000" dirty="0">
                <a:solidFill>
                  <a:schemeClr val="bg1">
                    <a:lumMod val="50000"/>
                  </a:schemeClr>
                </a:solidFill>
                <a:latin typeface="+mn-lt"/>
              </a:rPr>
              <a:t>Bicuspid or Mitral valve</a:t>
            </a:r>
            <a:endParaRPr lang="en-GB" sz="2000" dirty="0">
              <a:solidFill>
                <a:schemeClr val="bg1">
                  <a:lumMod val="50000"/>
                </a:schemeClr>
              </a:solidFill>
              <a:latin typeface="+mn-lt"/>
            </a:endParaRPr>
          </a:p>
        </p:txBody>
      </p:sp>
      <p:sp>
        <p:nvSpPr>
          <p:cNvPr id="30" name="TextBox 29"/>
          <p:cNvSpPr txBox="1"/>
          <p:nvPr/>
        </p:nvSpPr>
        <p:spPr>
          <a:xfrm>
            <a:off x="4596388" y="3901416"/>
            <a:ext cx="1358040" cy="707886"/>
          </a:xfrm>
          <a:prstGeom prst="rect">
            <a:avLst/>
          </a:prstGeom>
          <a:noFill/>
        </p:spPr>
        <p:txBody>
          <a:bodyPr wrap="square" rtlCol="0">
            <a:spAutoFit/>
          </a:bodyPr>
          <a:lstStyle/>
          <a:p>
            <a:pPr algn="ctr"/>
            <a:r>
              <a:rPr lang="en-US" sz="2000" dirty="0">
                <a:solidFill>
                  <a:schemeClr val="bg1">
                    <a:lumMod val="50000"/>
                  </a:schemeClr>
                </a:solidFill>
                <a:latin typeface="+mn-lt"/>
              </a:rPr>
              <a:t>Pulmonary valve</a:t>
            </a:r>
            <a:endParaRPr lang="en-GB" sz="2000" dirty="0">
              <a:solidFill>
                <a:schemeClr val="bg1">
                  <a:lumMod val="50000"/>
                </a:schemeClr>
              </a:solidFill>
              <a:latin typeface="+mn-lt"/>
            </a:endParaRPr>
          </a:p>
        </p:txBody>
      </p:sp>
      <p:sp>
        <p:nvSpPr>
          <p:cNvPr id="31" name="TextBox 30"/>
          <p:cNvSpPr txBox="1"/>
          <p:nvPr/>
        </p:nvSpPr>
        <p:spPr>
          <a:xfrm>
            <a:off x="7547681" y="3915393"/>
            <a:ext cx="1358040" cy="707886"/>
          </a:xfrm>
          <a:prstGeom prst="rect">
            <a:avLst/>
          </a:prstGeom>
          <a:noFill/>
        </p:spPr>
        <p:txBody>
          <a:bodyPr wrap="square" rtlCol="0">
            <a:spAutoFit/>
          </a:bodyPr>
          <a:lstStyle/>
          <a:p>
            <a:pPr algn="ctr"/>
            <a:r>
              <a:rPr lang="en-US" sz="2000" dirty="0">
                <a:solidFill>
                  <a:schemeClr val="bg1">
                    <a:lumMod val="50000"/>
                  </a:schemeClr>
                </a:solidFill>
                <a:latin typeface="+mn-lt"/>
              </a:rPr>
              <a:t>Aortic valve</a:t>
            </a:r>
            <a:endParaRPr lang="en-GB" sz="2000" dirty="0">
              <a:solidFill>
                <a:schemeClr val="bg1">
                  <a:lumMod val="50000"/>
                </a:schemeClr>
              </a:solidFill>
              <a:latin typeface="+mn-lt"/>
            </a:endParaRPr>
          </a:p>
        </p:txBody>
      </p:sp>
      <p:sp>
        <p:nvSpPr>
          <p:cNvPr id="32" name="Right Brace 31"/>
          <p:cNvSpPr/>
          <p:nvPr/>
        </p:nvSpPr>
        <p:spPr>
          <a:xfrm rot="16200000" flipH="1">
            <a:off x="6513389" y="3318680"/>
            <a:ext cx="301446" cy="2822263"/>
          </a:xfrm>
          <a:prstGeom prst="rightBrac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3" name="TextBox 32"/>
          <p:cNvSpPr txBox="1"/>
          <p:nvPr/>
        </p:nvSpPr>
        <p:spPr>
          <a:xfrm>
            <a:off x="5732182" y="4812142"/>
            <a:ext cx="1968894" cy="707886"/>
          </a:xfrm>
          <a:prstGeom prst="rect">
            <a:avLst/>
          </a:prstGeom>
          <a:noFill/>
        </p:spPr>
        <p:txBody>
          <a:bodyPr wrap="square" rtlCol="0">
            <a:spAutoFit/>
          </a:bodyPr>
          <a:lstStyle/>
          <a:p>
            <a:pPr algn="ctr"/>
            <a:r>
              <a:rPr lang="en-US" sz="2000" dirty="0">
                <a:solidFill>
                  <a:schemeClr val="bg1">
                    <a:lumMod val="50000"/>
                  </a:schemeClr>
                </a:solidFill>
                <a:latin typeface="+mn-lt"/>
              </a:rPr>
              <a:t>Also called semilunar valves</a:t>
            </a:r>
            <a:endParaRPr lang="en-GB" sz="2000" dirty="0">
              <a:solidFill>
                <a:schemeClr val="bg1">
                  <a:lumMod val="50000"/>
                </a:schemeClr>
              </a:solidFill>
              <a:latin typeface="+mn-lt"/>
            </a:endParaRPr>
          </a:p>
        </p:txBody>
      </p:sp>
      <p:sp>
        <p:nvSpPr>
          <p:cNvPr id="34" name="Right Brace 33"/>
          <p:cNvSpPr/>
          <p:nvPr/>
        </p:nvSpPr>
        <p:spPr>
          <a:xfrm rot="16200000" flipH="1">
            <a:off x="1863373" y="2941791"/>
            <a:ext cx="301446" cy="2822263"/>
          </a:xfrm>
          <a:prstGeom prst="rightBrac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5" name="TextBox 34"/>
          <p:cNvSpPr txBox="1"/>
          <p:nvPr/>
        </p:nvSpPr>
        <p:spPr>
          <a:xfrm>
            <a:off x="296505" y="4558998"/>
            <a:ext cx="3559861" cy="707886"/>
          </a:xfrm>
          <a:prstGeom prst="rect">
            <a:avLst/>
          </a:prstGeom>
          <a:noFill/>
        </p:spPr>
        <p:txBody>
          <a:bodyPr wrap="square" rtlCol="0">
            <a:spAutoFit/>
          </a:bodyPr>
          <a:lstStyle/>
          <a:p>
            <a:pPr algn="ctr"/>
            <a:r>
              <a:rPr lang="en-US" sz="2000" dirty="0">
                <a:solidFill>
                  <a:schemeClr val="bg1">
                    <a:lumMod val="50000"/>
                  </a:schemeClr>
                </a:solidFill>
                <a:latin typeface="+mn-lt"/>
              </a:rPr>
              <a:t>Called tri/bicuspid based on the number of cusps or leaflets</a:t>
            </a:r>
            <a:endParaRPr lang="en-GB" sz="2000" dirty="0">
              <a:solidFill>
                <a:schemeClr val="bg1">
                  <a:lumMod val="50000"/>
                </a:schemeClr>
              </a:solidFill>
              <a:latin typeface="+mn-lt"/>
            </a:endParaRPr>
          </a:p>
        </p:txBody>
      </p:sp>
      <p:pic>
        <p:nvPicPr>
          <p:cNvPr id="2054" name="Picture 6" descr="Image result for heart cusps and valv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53081" y="3742107"/>
            <a:ext cx="3503994" cy="3071836"/>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p:cNvSpPr txBox="1"/>
          <p:nvPr/>
        </p:nvSpPr>
        <p:spPr>
          <a:xfrm>
            <a:off x="11512413" y="6410639"/>
            <a:ext cx="644662" cy="307777"/>
          </a:xfrm>
          <a:prstGeom prst="rect">
            <a:avLst/>
          </a:prstGeom>
          <a:noFill/>
        </p:spPr>
        <p:txBody>
          <a:bodyPr wrap="square" rtlCol="0">
            <a:spAutoFit/>
          </a:bodyPr>
          <a:lstStyle/>
          <a:p>
            <a:r>
              <a:rPr lang="en-US" dirty="0">
                <a:solidFill>
                  <a:schemeClr val="bg1">
                    <a:lumMod val="50000"/>
                  </a:schemeClr>
                </a:solidFill>
                <a:latin typeface="+mn-lt"/>
              </a:rPr>
              <a:t>Extra </a:t>
            </a:r>
            <a:endParaRPr lang="en-GB" dirty="0">
              <a:solidFill>
                <a:schemeClr val="bg1">
                  <a:lumMod val="50000"/>
                </a:schemeClr>
              </a:solidFill>
              <a:latin typeface="+mn-lt"/>
            </a:endParaRPr>
          </a:p>
        </p:txBody>
      </p:sp>
    </p:spTree>
    <p:extLst>
      <p:ext uri="{BB962C8B-B14F-4D97-AF65-F5344CB8AC3E}">
        <p14:creationId xmlns:p14="http://schemas.microsoft.com/office/powerpoint/2010/main" val="11990736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Shape 90"/>
          <p:cNvSpPr txBox="1">
            <a:spLocks noGrp="1"/>
          </p:cNvSpPr>
          <p:nvPr>
            <p:ph type="title"/>
          </p:nvPr>
        </p:nvSpPr>
        <p:spPr>
          <a:xfrm>
            <a:off x="251487" y="439703"/>
            <a:ext cx="7022723" cy="687435"/>
          </a:xfrm>
          <a:prstGeom prst="rect">
            <a:avLst/>
          </a:prstGeom>
        </p:spPr>
        <p:txBody>
          <a:bodyPr vert="horz" lIns="121900" tIns="121900" rIns="121900" bIns="121900" rtlCol="0" anchor="t" anchorCtr="0">
            <a:noAutofit/>
          </a:bodyPr>
          <a:lstStyle/>
          <a:p>
            <a:r>
              <a:rPr lang="en" sz="3200" b="1" dirty="0">
                <a:ea typeface="Calibri"/>
                <a:cs typeface="Calibri"/>
                <a:sym typeface="Calibri"/>
              </a:rPr>
              <a:t> Right Atrio-Ventricular (Tricuspid) Orifice</a:t>
            </a:r>
          </a:p>
        </p:txBody>
      </p:sp>
      <p:sp>
        <p:nvSpPr>
          <p:cNvPr id="91" name="Shape 91"/>
          <p:cNvSpPr txBox="1">
            <a:spLocks noGrp="1"/>
          </p:cNvSpPr>
          <p:nvPr>
            <p:ph type="body" idx="1"/>
          </p:nvPr>
        </p:nvSpPr>
        <p:spPr>
          <a:xfrm>
            <a:off x="376834" y="1125964"/>
            <a:ext cx="11278211" cy="1977661"/>
          </a:xfrm>
          <a:prstGeom prst="rect">
            <a:avLst/>
          </a:prstGeom>
        </p:spPr>
        <p:txBody>
          <a:bodyPr vert="horz" lIns="121900" tIns="121900" rIns="121900" bIns="121900" rtlCol="0" anchor="t" anchorCtr="0">
            <a:noAutofit/>
          </a:bodyPr>
          <a:lstStyle/>
          <a:p>
            <a:pPr>
              <a:lnSpc>
                <a:spcPct val="100000"/>
              </a:lnSpc>
              <a:spcBef>
                <a:spcPts val="600"/>
              </a:spcBef>
              <a:buClr>
                <a:schemeClr val="dk1"/>
              </a:buClr>
              <a:buSzPct val="100000"/>
              <a:buFont typeface="Courier New" panose="02070309020205020404" pitchFamily="49" charset="0"/>
              <a:buChar char="o"/>
            </a:pPr>
            <a:r>
              <a:rPr lang="en" sz="1867" dirty="0">
                <a:solidFill>
                  <a:schemeClr val="dk1"/>
                </a:solidFill>
                <a:latin typeface="Calibri"/>
                <a:ea typeface="Calibri"/>
                <a:cs typeface="Calibri"/>
                <a:sym typeface="Calibri"/>
              </a:rPr>
              <a:t>About one inch  wide, admitting  tips of 3 fingers. </a:t>
            </a:r>
            <a:r>
              <a:rPr lang="en" sz="1867" dirty="0">
                <a:solidFill>
                  <a:schemeClr val="accent3">
                    <a:lumMod val="75000"/>
                  </a:schemeClr>
                </a:solidFill>
                <a:latin typeface="Calibri"/>
                <a:ea typeface="Calibri"/>
                <a:cs typeface="Calibri"/>
                <a:sym typeface="Calibri"/>
              </a:rPr>
              <a:t>(wider than left atrio-ventricular orifice)</a:t>
            </a:r>
          </a:p>
          <a:p>
            <a:pPr>
              <a:lnSpc>
                <a:spcPct val="100000"/>
              </a:lnSpc>
              <a:spcBef>
                <a:spcPts val="600"/>
              </a:spcBef>
              <a:buClr>
                <a:schemeClr val="dk1"/>
              </a:buClr>
              <a:buSzPct val="100000"/>
              <a:buFont typeface="Courier New" panose="02070309020205020404" pitchFamily="49" charset="0"/>
              <a:buChar char="o"/>
            </a:pPr>
            <a:r>
              <a:rPr lang="en" sz="1867" dirty="0">
                <a:solidFill>
                  <a:schemeClr val="dk1"/>
                </a:solidFill>
                <a:latin typeface="Calibri"/>
                <a:ea typeface="Calibri"/>
                <a:cs typeface="Calibri"/>
                <a:sym typeface="Calibri"/>
              </a:rPr>
              <a:t>It is guarded by a fibrous ring which gives attachment to the</a:t>
            </a:r>
            <a:r>
              <a:rPr lang="en" sz="1867" dirty="0">
                <a:solidFill>
                  <a:srgbClr val="000000"/>
                </a:solidFill>
                <a:latin typeface="Calibri"/>
                <a:ea typeface="Calibri"/>
                <a:cs typeface="Calibri"/>
                <a:sym typeface="Calibri"/>
              </a:rPr>
              <a:t> cusps of tricuspid valve.</a:t>
            </a:r>
          </a:p>
          <a:p>
            <a:pPr>
              <a:lnSpc>
                <a:spcPct val="100000"/>
              </a:lnSpc>
              <a:spcBef>
                <a:spcPts val="600"/>
              </a:spcBef>
              <a:buClr>
                <a:schemeClr val="dk1"/>
              </a:buClr>
              <a:buSzPct val="100000"/>
              <a:buFont typeface="Courier New" panose="02070309020205020404" pitchFamily="49" charset="0"/>
              <a:buChar char="o"/>
            </a:pPr>
            <a:r>
              <a:rPr lang="en" sz="1867" dirty="0">
                <a:solidFill>
                  <a:schemeClr val="dk1"/>
                </a:solidFill>
                <a:latin typeface="Calibri"/>
                <a:ea typeface="Calibri"/>
                <a:cs typeface="Calibri"/>
                <a:sym typeface="Calibri"/>
              </a:rPr>
              <a:t>It has 3-cusps  (anterior – posterior - septal or medial).</a:t>
            </a:r>
          </a:p>
          <a:p>
            <a:pPr>
              <a:lnSpc>
                <a:spcPct val="100000"/>
              </a:lnSpc>
              <a:spcBef>
                <a:spcPts val="600"/>
              </a:spcBef>
              <a:buClr>
                <a:schemeClr val="dk1"/>
              </a:buClr>
              <a:buSzPct val="100000"/>
              <a:buFont typeface="Courier New" panose="02070309020205020404" pitchFamily="49" charset="0"/>
              <a:buChar char="o"/>
            </a:pPr>
            <a:r>
              <a:rPr lang="en" sz="1867" dirty="0">
                <a:latin typeface="Calibri"/>
                <a:ea typeface="Calibri"/>
                <a:cs typeface="Calibri"/>
                <a:sym typeface="Calibri"/>
              </a:rPr>
              <a:t>The</a:t>
            </a:r>
            <a:r>
              <a:rPr lang="en" sz="1867" dirty="0">
                <a:solidFill>
                  <a:srgbClr val="FF0000"/>
                </a:solidFill>
                <a:latin typeface="Calibri"/>
                <a:ea typeface="Calibri"/>
                <a:cs typeface="Calibri"/>
                <a:sym typeface="Calibri"/>
              </a:rPr>
              <a:t> </a:t>
            </a:r>
            <a:r>
              <a:rPr lang="en" sz="1867" dirty="0">
                <a:latin typeface="Calibri"/>
                <a:ea typeface="Calibri"/>
                <a:cs typeface="Calibri"/>
                <a:sym typeface="Calibri"/>
              </a:rPr>
              <a:t>atrial surface (superior) of the cusps are </a:t>
            </a:r>
            <a:r>
              <a:rPr lang="en" sz="1867" u="sng" dirty="0">
                <a:latin typeface="Calibri"/>
                <a:ea typeface="Calibri"/>
                <a:cs typeface="Calibri"/>
                <a:sym typeface="Calibri"/>
              </a:rPr>
              <a:t>smooth</a:t>
            </a:r>
            <a:r>
              <a:rPr lang="en" sz="1867" dirty="0">
                <a:latin typeface="Calibri"/>
                <a:ea typeface="Calibri"/>
                <a:cs typeface="Calibri"/>
                <a:sym typeface="Calibri"/>
              </a:rPr>
              <a:t>, while their  ventricular surfaces (inferior) give attachment to the chordae tendinae.</a:t>
            </a:r>
          </a:p>
        </p:txBody>
      </p:sp>
      <p:grpSp>
        <p:nvGrpSpPr>
          <p:cNvPr id="4" name="Group 3"/>
          <p:cNvGrpSpPr/>
          <p:nvPr/>
        </p:nvGrpSpPr>
        <p:grpSpPr>
          <a:xfrm>
            <a:off x="9592048" y="4842042"/>
            <a:ext cx="2531103" cy="1985807"/>
            <a:chOff x="9029187" y="1937985"/>
            <a:chExt cx="2531103" cy="1985807"/>
          </a:xfrm>
        </p:grpSpPr>
        <p:pic>
          <p:nvPicPr>
            <p:cNvPr id="94" name="Shape 94" descr="vwBRKAVaNBG8KsTbJceQwg_Anulus_fibrosus_dextra__Valva_atrioventricularius_dextra__01.png"/>
            <p:cNvPicPr preferRelativeResize="0"/>
            <p:nvPr/>
          </p:nvPicPr>
          <p:blipFill>
            <a:blip r:embed="rId3">
              <a:alphaModFix/>
            </a:blip>
            <a:stretch>
              <a:fillRect/>
            </a:stretch>
          </p:blipFill>
          <p:spPr>
            <a:xfrm>
              <a:off x="9029187" y="1937985"/>
              <a:ext cx="2346006" cy="1985807"/>
            </a:xfrm>
            <a:prstGeom prst="rect">
              <a:avLst/>
            </a:prstGeom>
            <a:noFill/>
            <a:ln>
              <a:noFill/>
            </a:ln>
          </p:spPr>
        </p:pic>
        <p:sp>
          <p:nvSpPr>
            <p:cNvPr id="2" name="TextBox 1"/>
            <p:cNvSpPr txBox="1"/>
            <p:nvPr/>
          </p:nvSpPr>
          <p:spPr>
            <a:xfrm>
              <a:off x="10645890" y="3616015"/>
              <a:ext cx="914400" cy="307777"/>
            </a:xfrm>
            <a:prstGeom prst="rect">
              <a:avLst/>
            </a:prstGeom>
            <a:noFill/>
          </p:spPr>
          <p:txBody>
            <a:bodyPr wrap="square" rtlCol="0">
              <a:spAutoFit/>
            </a:bodyPr>
            <a:lstStyle/>
            <a:p>
              <a:r>
                <a:rPr lang="en-US" dirty="0">
                  <a:solidFill>
                    <a:schemeClr val="bg1">
                      <a:lumMod val="50000"/>
                    </a:schemeClr>
                  </a:solidFill>
                  <a:latin typeface="+mn-lt"/>
                </a:rPr>
                <a:t>Extra </a:t>
              </a:r>
              <a:endParaRPr lang="en-GB" dirty="0">
                <a:solidFill>
                  <a:schemeClr val="bg1">
                    <a:lumMod val="50000"/>
                  </a:schemeClr>
                </a:solidFill>
                <a:latin typeface="+mn-lt"/>
              </a:endParaRPr>
            </a:p>
          </p:txBody>
        </p:sp>
      </p:grpSp>
      <p:grpSp>
        <p:nvGrpSpPr>
          <p:cNvPr id="5" name="Group 4"/>
          <p:cNvGrpSpPr/>
          <p:nvPr/>
        </p:nvGrpSpPr>
        <p:grpSpPr>
          <a:xfrm>
            <a:off x="9585000" y="3321877"/>
            <a:ext cx="2369066" cy="1520165"/>
            <a:chOff x="8761023" y="3292841"/>
            <a:chExt cx="2477365" cy="1352661"/>
          </a:xfrm>
        </p:grpSpPr>
        <p:pic>
          <p:nvPicPr>
            <p:cNvPr id="95" name="Shape 95" descr="Clayman107c.jpg"/>
            <p:cNvPicPr preferRelativeResize="0"/>
            <p:nvPr/>
          </p:nvPicPr>
          <p:blipFill>
            <a:blip r:embed="rId4">
              <a:alphaModFix/>
            </a:blip>
            <a:stretch>
              <a:fillRect/>
            </a:stretch>
          </p:blipFill>
          <p:spPr>
            <a:xfrm>
              <a:off x="8761023" y="3323635"/>
              <a:ext cx="2477365" cy="1321867"/>
            </a:xfrm>
            <a:prstGeom prst="rect">
              <a:avLst/>
            </a:prstGeom>
            <a:noFill/>
            <a:ln>
              <a:noFill/>
            </a:ln>
          </p:spPr>
        </p:pic>
        <p:sp>
          <p:nvSpPr>
            <p:cNvPr id="13" name="TextBox 12"/>
            <p:cNvSpPr txBox="1"/>
            <p:nvPr/>
          </p:nvSpPr>
          <p:spPr>
            <a:xfrm>
              <a:off x="9762828" y="3292841"/>
              <a:ext cx="914400" cy="307777"/>
            </a:xfrm>
            <a:prstGeom prst="rect">
              <a:avLst/>
            </a:prstGeom>
            <a:noFill/>
          </p:spPr>
          <p:txBody>
            <a:bodyPr wrap="square" rtlCol="0">
              <a:spAutoFit/>
            </a:bodyPr>
            <a:lstStyle/>
            <a:p>
              <a:r>
                <a:rPr lang="en-US" dirty="0">
                  <a:solidFill>
                    <a:schemeClr val="bg1">
                      <a:lumMod val="50000"/>
                    </a:schemeClr>
                  </a:solidFill>
                  <a:latin typeface="+mn-lt"/>
                </a:rPr>
                <a:t>Extra </a:t>
              </a:r>
              <a:endParaRPr lang="en-GB" dirty="0">
                <a:solidFill>
                  <a:schemeClr val="bg1">
                    <a:lumMod val="50000"/>
                  </a:schemeClr>
                </a:solidFill>
                <a:latin typeface="+mn-lt"/>
              </a:endParaRPr>
            </a:p>
          </p:txBody>
        </p:sp>
      </p:grpSp>
      <p:grpSp>
        <p:nvGrpSpPr>
          <p:cNvPr id="6" name="Group 5"/>
          <p:cNvGrpSpPr/>
          <p:nvPr/>
        </p:nvGrpSpPr>
        <p:grpSpPr>
          <a:xfrm>
            <a:off x="6445967" y="3770677"/>
            <a:ext cx="3068258" cy="2989795"/>
            <a:chOff x="4714810" y="3708754"/>
            <a:chExt cx="3861116" cy="2989795"/>
          </a:xfrm>
        </p:grpSpPr>
        <p:pic>
          <p:nvPicPr>
            <p:cNvPr id="93" name="Shape 93" descr="Screen Shot 1438-06-14 at 1.12.59 AM.png"/>
            <p:cNvPicPr preferRelativeResize="0"/>
            <p:nvPr/>
          </p:nvPicPr>
          <p:blipFill>
            <a:blip r:embed="rId5">
              <a:alphaModFix/>
            </a:blip>
            <a:stretch>
              <a:fillRect/>
            </a:stretch>
          </p:blipFill>
          <p:spPr>
            <a:xfrm>
              <a:off x="4714810" y="3708754"/>
              <a:ext cx="3861116" cy="2989795"/>
            </a:xfrm>
            <a:prstGeom prst="rect">
              <a:avLst/>
            </a:prstGeom>
            <a:noFill/>
            <a:ln>
              <a:noFill/>
            </a:ln>
          </p:spPr>
        </p:pic>
        <p:sp>
          <p:nvSpPr>
            <p:cNvPr id="17" name="Down Arrow 16"/>
            <p:cNvSpPr/>
            <p:nvPr/>
          </p:nvSpPr>
          <p:spPr>
            <a:xfrm rot="1909498">
              <a:off x="7471051" y="4290262"/>
              <a:ext cx="345148" cy="844960"/>
            </a:xfrm>
            <a:prstGeom prst="downArrow">
              <a:avLst/>
            </a:prstGeom>
            <a:solidFill>
              <a:srgbClr val="FF0000"/>
            </a:solidFill>
            <a:ln w="38100">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grpSp>
      <p:cxnSp>
        <p:nvCxnSpPr>
          <p:cNvPr id="14" name="Straight Connector 13"/>
          <p:cNvCxnSpPr/>
          <p:nvPr/>
        </p:nvCxnSpPr>
        <p:spPr>
          <a:xfrm>
            <a:off x="1384332" y="2863394"/>
            <a:ext cx="1645920" cy="0"/>
          </a:xfrm>
          <a:prstGeom prst="line">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 name="Group 2"/>
          <p:cNvGrpSpPr/>
          <p:nvPr/>
        </p:nvGrpSpPr>
        <p:grpSpPr>
          <a:xfrm>
            <a:off x="34586" y="3770677"/>
            <a:ext cx="3536261" cy="2863397"/>
            <a:chOff x="336492" y="3708755"/>
            <a:chExt cx="4274292" cy="2863397"/>
          </a:xfrm>
        </p:grpSpPr>
        <p:pic>
          <p:nvPicPr>
            <p:cNvPr id="9" name="Picture 8" descr="http://webmedia.unmc.edu/medicine/todd/dissection/idg21heart/p0216tricuspid.jpg">
              <a:hlinkClick r:id="rId6"/>
            </p:cNvPr>
            <p:cNvPicPr>
              <a:picLocks noChangeAspect="1" noChangeArrowheads="1"/>
            </p:cNvPicPr>
            <p:nvPr/>
          </p:nvPicPr>
          <p:blipFill>
            <a:blip r:embed="rId7"/>
            <a:srcRect/>
            <a:stretch>
              <a:fillRect/>
            </a:stretch>
          </p:blipFill>
          <p:spPr bwMode="auto">
            <a:xfrm>
              <a:off x="336492" y="3708755"/>
              <a:ext cx="4274292" cy="2863397"/>
            </a:xfrm>
            <a:prstGeom prst="rect">
              <a:avLst/>
            </a:prstGeom>
            <a:noFill/>
            <a:ln>
              <a:noFill/>
            </a:ln>
          </p:spPr>
        </p:pic>
        <p:sp>
          <p:nvSpPr>
            <p:cNvPr id="15" name="Rectangle 14"/>
            <p:cNvSpPr/>
            <p:nvPr/>
          </p:nvSpPr>
          <p:spPr>
            <a:xfrm>
              <a:off x="602098" y="5977719"/>
              <a:ext cx="741892" cy="286603"/>
            </a:xfrm>
            <a:prstGeom prst="rect">
              <a:avLst/>
            </a:prstGeom>
            <a:no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grpSp>
      <p:pic>
        <p:nvPicPr>
          <p:cNvPr id="16" name="Picture 15"/>
          <p:cNvPicPr>
            <a:picLocks noChangeAspect="1" noChangeArrowheads="1"/>
          </p:cNvPicPr>
          <p:nvPr/>
        </p:nvPicPr>
        <p:blipFill>
          <a:blip r:embed="rId8" cstate="print">
            <a:lum contrast="20000"/>
            <a:extLst>
              <a:ext uri="{BEBA8EAE-BF5A-486C-A8C5-ECC9F3942E4B}">
                <a14:imgProps xmlns:a14="http://schemas.microsoft.com/office/drawing/2010/main">
                  <a14:imgLayer r:embed="rId9">
                    <a14:imgEffect>
                      <a14:sharpenSoften amount="65000"/>
                    </a14:imgEffect>
                  </a14:imgLayer>
                </a14:imgProps>
              </a:ext>
            </a:extLst>
          </a:blip>
          <a:srcRect/>
          <a:stretch>
            <a:fillRect/>
          </a:stretch>
        </p:blipFill>
        <p:spPr bwMode="auto">
          <a:xfrm>
            <a:off x="3591159" y="4531659"/>
            <a:ext cx="2791080" cy="2228813"/>
          </a:xfrm>
          <a:prstGeom prst="rect">
            <a:avLst/>
          </a:prstGeom>
          <a:noFill/>
          <a:ln w="9525">
            <a:noFill/>
            <a:miter lim="800000"/>
            <a:headEnd/>
            <a:tailEnd/>
          </a:ln>
        </p:spPr>
      </p:pic>
      <p:pic>
        <p:nvPicPr>
          <p:cNvPr id="18" name="Picture 17" descr="A7B15324"/>
          <p:cNvPicPr>
            <a:picLocks noChangeAspect="1" noChangeArrowheads="1"/>
          </p:cNvPicPr>
          <p:nvPr/>
        </p:nvPicPr>
        <p:blipFill rotWithShape="1">
          <a:blip r:embed="rId10" cstate="print"/>
          <a:srcRect t="28015" r="3943" b="47370"/>
          <a:stretch/>
        </p:blipFill>
        <p:spPr bwMode="auto">
          <a:xfrm>
            <a:off x="3612867" y="3111771"/>
            <a:ext cx="2791080" cy="1317811"/>
          </a:xfrm>
          <a:prstGeom prst="rect">
            <a:avLst/>
          </a:prstGeom>
          <a:noFill/>
          <a:ln w="9525">
            <a:noFill/>
            <a:miter lim="800000"/>
            <a:headEnd/>
            <a:tailEnd/>
          </a:ln>
        </p:spPr>
      </p:pic>
    </p:spTree>
    <p:extLst>
      <p:ext uri="{BB962C8B-B14F-4D97-AF65-F5344CB8AC3E}">
        <p14:creationId xmlns:p14="http://schemas.microsoft.com/office/powerpoint/2010/main" val="38875734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Shape 101"/>
          <p:cNvSpPr txBox="1">
            <a:spLocks noGrp="1"/>
          </p:cNvSpPr>
          <p:nvPr>
            <p:ph type="title"/>
          </p:nvPr>
        </p:nvSpPr>
        <p:spPr>
          <a:xfrm>
            <a:off x="426586" y="647301"/>
            <a:ext cx="3784767" cy="728486"/>
          </a:xfrm>
          <a:prstGeom prst="rect">
            <a:avLst/>
          </a:prstGeom>
        </p:spPr>
        <p:txBody>
          <a:bodyPr vert="horz" lIns="121900" tIns="121900" rIns="121900" bIns="121900" rtlCol="0" anchor="t" anchorCtr="0">
            <a:noAutofit/>
          </a:bodyPr>
          <a:lstStyle/>
          <a:p>
            <a:pPr>
              <a:buClr>
                <a:schemeClr val="dk1"/>
              </a:buClr>
              <a:buSzPct val="61111"/>
            </a:pPr>
            <a:r>
              <a:rPr lang="en" sz="3200" b="1" dirty="0">
                <a:ea typeface="Calibri"/>
                <a:cs typeface="Calibri"/>
                <a:sym typeface="Calibri"/>
              </a:rPr>
              <a:t> Pulmonary Orifice</a:t>
            </a:r>
          </a:p>
        </p:txBody>
      </p:sp>
      <p:sp>
        <p:nvSpPr>
          <p:cNvPr id="102" name="Shape 102"/>
          <p:cNvSpPr txBox="1">
            <a:spLocks noGrp="1"/>
          </p:cNvSpPr>
          <p:nvPr>
            <p:ph type="body" idx="1"/>
          </p:nvPr>
        </p:nvSpPr>
        <p:spPr>
          <a:xfrm>
            <a:off x="524834" y="1451872"/>
            <a:ext cx="11360800" cy="1665388"/>
          </a:xfrm>
          <a:prstGeom prst="rect">
            <a:avLst/>
          </a:prstGeom>
        </p:spPr>
        <p:txBody>
          <a:bodyPr vert="horz" lIns="121900" tIns="121900" rIns="121900" bIns="121900" rtlCol="0" anchor="t" anchorCtr="0">
            <a:noAutofit/>
          </a:bodyPr>
          <a:lstStyle/>
          <a:p>
            <a:pPr>
              <a:lnSpc>
                <a:spcPct val="100000"/>
              </a:lnSpc>
              <a:spcBef>
                <a:spcPts val="900"/>
              </a:spcBef>
              <a:buClr>
                <a:schemeClr val="dk1"/>
              </a:buClr>
              <a:buSzPct val="100000"/>
              <a:buFont typeface="Courier New" panose="02070309020205020404" pitchFamily="49" charset="0"/>
              <a:buChar char="o"/>
            </a:pPr>
            <a:r>
              <a:rPr lang="en" sz="2000" dirty="0">
                <a:solidFill>
                  <a:schemeClr val="dk1"/>
                </a:solidFill>
                <a:latin typeface="Calibri"/>
                <a:ea typeface="Calibri"/>
                <a:cs typeface="Calibri"/>
                <a:sym typeface="Calibri"/>
              </a:rPr>
              <a:t>Surrounded by a fibrous ring which gives attachment to the </a:t>
            </a:r>
            <a:r>
              <a:rPr lang="en" sz="2000" u="sng" dirty="0">
                <a:latin typeface="Calibri"/>
                <a:ea typeface="Calibri"/>
                <a:cs typeface="Calibri"/>
                <a:sym typeface="Calibri"/>
              </a:rPr>
              <a:t>cusps of the pulmonary valve</a:t>
            </a:r>
            <a:r>
              <a:rPr lang="en" sz="2000" b="1" dirty="0">
                <a:latin typeface="Calibri"/>
                <a:ea typeface="Calibri"/>
                <a:cs typeface="Calibri"/>
                <a:sym typeface="Calibri"/>
              </a:rPr>
              <a:t>.</a:t>
            </a:r>
          </a:p>
          <a:p>
            <a:pPr>
              <a:lnSpc>
                <a:spcPct val="100000"/>
              </a:lnSpc>
              <a:spcBef>
                <a:spcPts val="900"/>
              </a:spcBef>
              <a:buClr>
                <a:schemeClr val="dk1"/>
              </a:buClr>
              <a:buSzPct val="100000"/>
              <a:buFont typeface="Courier New" panose="02070309020205020404" pitchFamily="49" charset="0"/>
              <a:buChar char="o"/>
            </a:pPr>
            <a:r>
              <a:rPr lang="en" sz="2000" dirty="0">
                <a:latin typeface="Calibri"/>
                <a:ea typeface="Calibri"/>
                <a:cs typeface="Calibri"/>
                <a:sym typeface="Calibri"/>
              </a:rPr>
              <a:t>The valve is formed of </a:t>
            </a:r>
            <a:r>
              <a:rPr lang="en" sz="2000" b="1" dirty="0">
                <a:latin typeface="Calibri"/>
                <a:ea typeface="Calibri"/>
                <a:cs typeface="Calibri"/>
                <a:sym typeface="Calibri"/>
              </a:rPr>
              <a:t>3 semilunar </a:t>
            </a:r>
            <a:r>
              <a:rPr lang="ar-SA" sz="2000" dirty="0">
                <a:latin typeface="Calibri"/>
                <a:ea typeface="Calibri"/>
                <a:cs typeface="Calibri"/>
                <a:sym typeface="Calibri"/>
              </a:rPr>
              <a:t>هلال</a:t>
            </a:r>
            <a:r>
              <a:rPr lang="en" sz="2000" b="1" dirty="0">
                <a:latin typeface="Calibri"/>
                <a:ea typeface="Calibri"/>
                <a:cs typeface="Calibri"/>
                <a:sym typeface="Calibri"/>
              </a:rPr>
              <a:t> cusps : 2 anterior and one posterior  </a:t>
            </a:r>
            <a:r>
              <a:rPr lang="en" sz="2000" dirty="0">
                <a:solidFill>
                  <a:schemeClr val="dk1"/>
                </a:solidFill>
                <a:latin typeface="Calibri"/>
                <a:ea typeface="Calibri"/>
                <a:cs typeface="Calibri"/>
                <a:sym typeface="Calibri"/>
              </a:rPr>
              <a:t>which are concave superiorly and convex inferiorly</a:t>
            </a:r>
            <a:r>
              <a:rPr lang="en-US" sz="2000" dirty="0">
                <a:solidFill>
                  <a:schemeClr val="dk1"/>
                </a:solidFill>
                <a:latin typeface="Calibri"/>
                <a:ea typeface="Calibri"/>
                <a:cs typeface="Calibri"/>
                <a:sym typeface="Calibri"/>
              </a:rPr>
              <a:t> </a:t>
            </a:r>
            <a:r>
              <a:rPr lang="en-US" sz="2000" dirty="0">
                <a:solidFill>
                  <a:schemeClr val="bg1">
                    <a:lumMod val="50000"/>
                  </a:schemeClr>
                </a:solidFill>
                <a:latin typeface="Calibri"/>
                <a:ea typeface="Calibri"/>
                <a:cs typeface="Calibri"/>
                <a:sym typeface="Calibri"/>
              </a:rPr>
              <a:t>(like this                )</a:t>
            </a:r>
            <a:r>
              <a:rPr lang="en" sz="2000" dirty="0">
                <a:solidFill>
                  <a:schemeClr val="dk1"/>
                </a:solidFill>
                <a:latin typeface="Calibri"/>
                <a:ea typeface="Calibri"/>
                <a:cs typeface="Calibri"/>
                <a:sym typeface="Calibri"/>
              </a:rPr>
              <a:t>.</a:t>
            </a:r>
          </a:p>
          <a:p>
            <a:pPr>
              <a:lnSpc>
                <a:spcPct val="100000"/>
              </a:lnSpc>
              <a:spcBef>
                <a:spcPts val="900"/>
              </a:spcBef>
              <a:buClr>
                <a:schemeClr val="dk1"/>
              </a:buClr>
              <a:buSzPct val="100000"/>
              <a:buFont typeface="Courier New" panose="02070309020205020404" pitchFamily="49" charset="0"/>
              <a:buChar char="o"/>
            </a:pPr>
            <a:r>
              <a:rPr lang="en" sz="2000" b="1" dirty="0">
                <a:solidFill>
                  <a:srgbClr val="000000"/>
                </a:solidFill>
                <a:latin typeface="Calibri"/>
                <a:ea typeface="Calibri"/>
                <a:cs typeface="Calibri"/>
                <a:sym typeface="Calibri"/>
              </a:rPr>
              <a:t>No chordae tendineae </a:t>
            </a:r>
            <a:r>
              <a:rPr lang="en" sz="2000" dirty="0">
                <a:solidFill>
                  <a:srgbClr val="000000"/>
                </a:solidFill>
                <a:latin typeface="Calibri"/>
                <a:ea typeface="Calibri"/>
                <a:cs typeface="Calibri"/>
                <a:sym typeface="Calibri"/>
              </a:rPr>
              <a:t>or </a:t>
            </a:r>
            <a:r>
              <a:rPr lang="en" sz="2000" b="1" dirty="0">
                <a:solidFill>
                  <a:srgbClr val="000000"/>
                </a:solidFill>
                <a:latin typeface="Calibri"/>
                <a:ea typeface="Calibri"/>
                <a:cs typeface="Calibri"/>
                <a:sym typeface="Calibri"/>
              </a:rPr>
              <a:t>papillary muscles </a:t>
            </a:r>
            <a:r>
              <a:rPr lang="en" sz="2000" dirty="0">
                <a:solidFill>
                  <a:srgbClr val="000000"/>
                </a:solidFill>
                <a:latin typeface="Calibri"/>
                <a:ea typeface="Calibri"/>
                <a:cs typeface="Calibri"/>
                <a:sym typeface="Calibri"/>
              </a:rPr>
              <a:t>are attached to these cusps</a:t>
            </a:r>
          </a:p>
        </p:txBody>
      </p:sp>
      <p:pic>
        <p:nvPicPr>
          <p:cNvPr id="105" name="Shape 105" descr="valves1355702340300.jpg"/>
          <p:cNvPicPr preferRelativeResize="0"/>
          <p:nvPr/>
        </p:nvPicPr>
        <p:blipFill>
          <a:blip r:embed="rId3">
            <a:alphaModFix/>
          </a:blip>
          <a:stretch>
            <a:fillRect/>
          </a:stretch>
        </p:blipFill>
        <p:spPr>
          <a:xfrm>
            <a:off x="270239" y="3799664"/>
            <a:ext cx="3784767" cy="2656133"/>
          </a:xfrm>
          <a:prstGeom prst="rect">
            <a:avLst/>
          </a:prstGeom>
          <a:noFill/>
          <a:ln>
            <a:noFill/>
          </a:ln>
        </p:spPr>
      </p:pic>
      <p:sp>
        <p:nvSpPr>
          <p:cNvPr id="107" name="Shape 107"/>
          <p:cNvSpPr txBox="1"/>
          <p:nvPr/>
        </p:nvSpPr>
        <p:spPr>
          <a:xfrm>
            <a:off x="8848649" y="347455"/>
            <a:ext cx="2874777" cy="1028332"/>
          </a:xfrm>
          <a:prstGeom prst="rect">
            <a:avLst/>
          </a:prstGeom>
          <a:noFill/>
          <a:ln>
            <a:noFill/>
          </a:ln>
        </p:spPr>
        <p:txBody>
          <a:bodyPr lIns="121900" tIns="121900" rIns="121900" bIns="121900" anchor="t" anchorCtr="0">
            <a:noAutofit/>
          </a:bodyPr>
          <a:lstStyle/>
          <a:p>
            <a:r>
              <a:rPr lang="en-GB" sz="1867" dirty="0">
                <a:solidFill>
                  <a:schemeClr val="accent3">
                    <a:lumMod val="75000"/>
                  </a:schemeClr>
                </a:solidFill>
                <a:latin typeface="+mn-lt"/>
              </a:rPr>
              <a:t>T</a:t>
            </a:r>
            <a:r>
              <a:rPr lang="en" sz="1867" dirty="0">
                <a:solidFill>
                  <a:schemeClr val="accent3">
                    <a:lumMod val="75000"/>
                  </a:schemeClr>
                </a:solidFill>
                <a:latin typeface="+mn-lt"/>
              </a:rPr>
              <a:t>o remember:</a:t>
            </a:r>
          </a:p>
          <a:p>
            <a:r>
              <a:rPr lang="en" sz="1867" u="sng" dirty="0">
                <a:solidFill>
                  <a:schemeClr val="accent3">
                    <a:lumMod val="75000"/>
                  </a:schemeClr>
                </a:solidFill>
                <a:latin typeface="+mn-lt"/>
              </a:rPr>
              <a:t>A</a:t>
            </a:r>
            <a:r>
              <a:rPr lang="en" sz="1867" dirty="0">
                <a:solidFill>
                  <a:schemeClr val="accent3">
                    <a:lumMod val="75000"/>
                  </a:schemeClr>
                </a:solidFill>
                <a:latin typeface="+mn-lt"/>
              </a:rPr>
              <a:t>ortic &gt; 1 </a:t>
            </a:r>
            <a:r>
              <a:rPr lang="en" sz="1867" u="sng" dirty="0">
                <a:solidFill>
                  <a:schemeClr val="accent3">
                    <a:lumMod val="75000"/>
                  </a:schemeClr>
                </a:solidFill>
                <a:latin typeface="+mn-lt"/>
              </a:rPr>
              <a:t>A</a:t>
            </a:r>
            <a:r>
              <a:rPr lang="en" sz="1867" dirty="0">
                <a:solidFill>
                  <a:schemeClr val="accent3">
                    <a:lumMod val="75000"/>
                  </a:schemeClr>
                </a:solidFill>
                <a:latin typeface="+mn-lt"/>
              </a:rPr>
              <a:t>nterior.</a:t>
            </a:r>
          </a:p>
          <a:p>
            <a:r>
              <a:rPr lang="en" sz="1867" u="sng" dirty="0">
                <a:solidFill>
                  <a:schemeClr val="accent3">
                    <a:lumMod val="75000"/>
                  </a:schemeClr>
                </a:solidFill>
                <a:latin typeface="+mn-lt"/>
              </a:rPr>
              <a:t>P</a:t>
            </a:r>
            <a:r>
              <a:rPr lang="en" sz="1867" dirty="0">
                <a:solidFill>
                  <a:schemeClr val="accent3">
                    <a:lumMod val="75000"/>
                  </a:schemeClr>
                </a:solidFill>
                <a:latin typeface="+mn-lt"/>
              </a:rPr>
              <a:t>ulmonary &gt; 1 </a:t>
            </a:r>
            <a:r>
              <a:rPr lang="en" sz="1867" u="sng" dirty="0">
                <a:solidFill>
                  <a:schemeClr val="accent3">
                    <a:lumMod val="75000"/>
                  </a:schemeClr>
                </a:solidFill>
                <a:latin typeface="+mn-lt"/>
              </a:rPr>
              <a:t>P</a:t>
            </a:r>
            <a:r>
              <a:rPr lang="en" sz="1867" dirty="0">
                <a:solidFill>
                  <a:schemeClr val="accent3">
                    <a:lumMod val="75000"/>
                  </a:schemeClr>
                </a:solidFill>
                <a:latin typeface="+mn-lt"/>
              </a:rPr>
              <a:t>osterior.</a:t>
            </a:r>
          </a:p>
        </p:txBody>
      </p:sp>
      <p:pic>
        <p:nvPicPr>
          <p:cNvPr id="10"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56135" y="3656119"/>
            <a:ext cx="3200400" cy="27336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1" name="Picture 10" descr="http://www.biosbcc.net/b100cardio/images/FG21_07A.jpg"/>
          <p:cNvPicPr>
            <a:picLocks noChangeAspect="1" noChangeArrowheads="1"/>
          </p:cNvPicPr>
          <p:nvPr/>
        </p:nvPicPr>
        <p:blipFill>
          <a:blip r:embed="rId5">
            <a:extLst>
              <a:ext uri="{28A0092B-C50C-407E-A947-70E740481C1C}">
                <a14:useLocalDpi xmlns:a14="http://schemas.microsoft.com/office/drawing/2010/main" val="0"/>
              </a:ext>
            </a:extLst>
          </a:blip>
          <a:srcRect t="37500" r="47501"/>
          <a:stretch>
            <a:fillRect/>
          </a:stretch>
        </p:blipFill>
        <p:spPr bwMode="auto">
          <a:xfrm>
            <a:off x="7885134" y="3865669"/>
            <a:ext cx="4000500" cy="252412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12" name="Left Arrow 11"/>
          <p:cNvSpPr/>
          <p:nvPr/>
        </p:nvSpPr>
        <p:spPr>
          <a:xfrm>
            <a:off x="6242072" y="4299057"/>
            <a:ext cx="548640" cy="142875"/>
          </a:xfrm>
          <a:prstGeom prst="leftArrow">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16" name="TextBox 15"/>
          <p:cNvSpPr txBox="1"/>
          <p:nvPr/>
        </p:nvSpPr>
        <p:spPr>
          <a:xfrm>
            <a:off x="3364233" y="6148020"/>
            <a:ext cx="594225" cy="307777"/>
          </a:xfrm>
          <a:prstGeom prst="rect">
            <a:avLst/>
          </a:prstGeom>
          <a:noFill/>
        </p:spPr>
        <p:txBody>
          <a:bodyPr wrap="square" rtlCol="0">
            <a:spAutoFit/>
          </a:bodyPr>
          <a:lstStyle/>
          <a:p>
            <a:r>
              <a:rPr lang="en-US" dirty="0">
                <a:solidFill>
                  <a:schemeClr val="bg1">
                    <a:lumMod val="50000"/>
                  </a:schemeClr>
                </a:solidFill>
                <a:latin typeface="+mn-lt"/>
              </a:rPr>
              <a:t>Extra </a:t>
            </a:r>
            <a:endParaRPr lang="en-GB" dirty="0">
              <a:solidFill>
                <a:schemeClr val="bg1">
                  <a:lumMod val="50000"/>
                </a:schemeClr>
              </a:solidFill>
              <a:latin typeface="+mn-lt"/>
            </a:endParaRPr>
          </a:p>
        </p:txBody>
      </p:sp>
      <p:grpSp>
        <p:nvGrpSpPr>
          <p:cNvPr id="3" name="Group 2"/>
          <p:cNvGrpSpPr/>
          <p:nvPr/>
        </p:nvGrpSpPr>
        <p:grpSpPr>
          <a:xfrm>
            <a:off x="5090240" y="2020309"/>
            <a:ext cx="702436" cy="744862"/>
            <a:chOff x="8875431" y="2764588"/>
            <a:chExt cx="702436" cy="744862"/>
          </a:xfrm>
        </p:grpSpPr>
        <p:sp>
          <p:nvSpPr>
            <p:cNvPr id="14" name="Block Arc 13"/>
            <p:cNvSpPr/>
            <p:nvPr/>
          </p:nvSpPr>
          <p:spPr>
            <a:xfrm rot="11637582">
              <a:off x="8900342" y="2764588"/>
              <a:ext cx="631067" cy="587670"/>
            </a:xfrm>
            <a:prstGeom prst="blockArc">
              <a:avLst>
                <a:gd name="adj1" fmla="val 10800000"/>
                <a:gd name="adj2" fmla="val 19712522"/>
                <a:gd name="adj3" fmla="val 6616"/>
              </a:avLst>
            </a:prstGeom>
            <a:solidFill>
              <a:schemeClr val="bg1">
                <a:lumMod val="65000"/>
              </a:schemeClr>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9pPr>
            </a:lstStyle>
            <a:p>
              <a:pPr algn="ctr"/>
              <a:endParaRPr lang="en-GB">
                <a:solidFill>
                  <a:schemeClr val="tx1"/>
                </a:solidFill>
              </a:endParaRPr>
            </a:p>
          </p:txBody>
        </p:sp>
        <p:sp>
          <p:nvSpPr>
            <p:cNvPr id="15" name="TextBox 1"/>
            <p:cNvSpPr txBox="1"/>
            <p:nvPr/>
          </p:nvSpPr>
          <p:spPr>
            <a:xfrm>
              <a:off x="8875431" y="3008424"/>
              <a:ext cx="702436" cy="184666"/>
            </a:xfrm>
            <a:prstGeom prst="rect">
              <a:avLst/>
            </a:prstGeom>
            <a:noFill/>
          </p:spPr>
          <p:txBody>
            <a:bodyPr wrap="non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r>
                <a:rPr lang="en-US" sz="600" dirty="0"/>
                <a:t>SUPERIORLY </a:t>
              </a:r>
              <a:endParaRPr lang="en-GB" sz="600" dirty="0"/>
            </a:p>
          </p:txBody>
        </p:sp>
        <p:sp>
          <p:nvSpPr>
            <p:cNvPr id="17" name="TextBox 12"/>
            <p:cNvSpPr txBox="1"/>
            <p:nvPr/>
          </p:nvSpPr>
          <p:spPr>
            <a:xfrm>
              <a:off x="8904307" y="3324784"/>
              <a:ext cx="646331" cy="184666"/>
            </a:xfrm>
            <a:prstGeom prst="rect">
              <a:avLst/>
            </a:prstGeom>
            <a:noFill/>
          </p:spPr>
          <p:txBody>
            <a:bodyPr wrap="non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r>
                <a:rPr lang="en-US" sz="600" dirty="0"/>
                <a:t>INFERIORLY</a:t>
              </a:r>
              <a:endParaRPr lang="en-GB" sz="600" dirty="0"/>
            </a:p>
          </p:txBody>
        </p:sp>
      </p:grpSp>
    </p:spTree>
    <p:extLst>
      <p:ext uri="{BB962C8B-B14F-4D97-AF65-F5344CB8AC3E}">
        <p14:creationId xmlns:p14="http://schemas.microsoft.com/office/powerpoint/2010/main" val="16153022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grpSp>
        <p:nvGrpSpPr>
          <p:cNvPr id="2" name="Group 1"/>
          <p:cNvGrpSpPr/>
          <p:nvPr/>
        </p:nvGrpSpPr>
        <p:grpSpPr>
          <a:xfrm>
            <a:off x="7042523" y="3523246"/>
            <a:ext cx="4275765" cy="3208805"/>
            <a:chOff x="9845269" y="2623686"/>
            <a:chExt cx="4275765" cy="3688900"/>
          </a:xfrm>
        </p:grpSpPr>
        <p:pic>
          <p:nvPicPr>
            <p:cNvPr id="115" name="Shape 115"/>
            <p:cNvPicPr preferRelativeResize="0"/>
            <p:nvPr/>
          </p:nvPicPr>
          <p:blipFill rotWithShape="1">
            <a:blip r:embed="rId3">
              <a:alphaModFix/>
            </a:blip>
            <a:srcRect l="2511" t="2813" r="1629" b="1830"/>
            <a:stretch/>
          </p:blipFill>
          <p:spPr>
            <a:xfrm>
              <a:off x="9845269" y="2623686"/>
              <a:ext cx="4275765" cy="3688900"/>
            </a:xfrm>
            <a:prstGeom prst="rect">
              <a:avLst/>
            </a:prstGeom>
            <a:noFill/>
            <a:ln>
              <a:noFill/>
            </a:ln>
          </p:spPr>
        </p:pic>
        <p:sp>
          <p:nvSpPr>
            <p:cNvPr id="116" name="Shape 116"/>
            <p:cNvSpPr txBox="1"/>
            <p:nvPr/>
          </p:nvSpPr>
          <p:spPr>
            <a:xfrm>
              <a:off x="11607870" y="3730352"/>
              <a:ext cx="1240800" cy="469600"/>
            </a:xfrm>
            <a:prstGeom prst="rect">
              <a:avLst/>
            </a:prstGeom>
            <a:noFill/>
            <a:ln>
              <a:noFill/>
            </a:ln>
          </p:spPr>
          <p:txBody>
            <a:bodyPr lIns="121900" tIns="121900" rIns="121900" bIns="121900" anchor="t" anchorCtr="0">
              <a:noAutofit/>
            </a:bodyPr>
            <a:lstStyle/>
            <a:p>
              <a:r>
                <a:rPr lang="en" sz="1733" b="1" dirty="0">
                  <a:latin typeface="Calibri"/>
                  <a:ea typeface="Calibri"/>
                  <a:cs typeface="Calibri"/>
                  <a:sym typeface="Calibri"/>
                </a:rPr>
                <a:t>L. Atrium</a:t>
              </a:r>
            </a:p>
          </p:txBody>
        </p:sp>
      </p:grpSp>
      <p:sp>
        <p:nvSpPr>
          <p:cNvPr id="114" name="Shape 114"/>
          <p:cNvSpPr txBox="1">
            <a:spLocks noGrp="1"/>
          </p:cNvSpPr>
          <p:nvPr>
            <p:ph type="body" idx="1"/>
          </p:nvPr>
        </p:nvSpPr>
        <p:spPr>
          <a:xfrm>
            <a:off x="429059" y="1164882"/>
            <a:ext cx="11528400" cy="2914746"/>
          </a:xfrm>
          <a:prstGeom prst="rect">
            <a:avLst/>
          </a:prstGeom>
        </p:spPr>
        <p:txBody>
          <a:bodyPr vert="horz" lIns="121900" tIns="121900" rIns="121900" bIns="121900" rtlCol="0" anchor="t" anchorCtr="0">
            <a:noAutofit/>
          </a:bodyPr>
          <a:lstStyle/>
          <a:p>
            <a:pPr>
              <a:lnSpc>
                <a:spcPct val="150000"/>
              </a:lnSpc>
              <a:buFont typeface="Courier New" panose="02070309020205020404" pitchFamily="49" charset="0"/>
              <a:buChar char="o"/>
            </a:pPr>
            <a:r>
              <a:rPr lang="en" sz="2000" dirty="0">
                <a:latin typeface="Calibri"/>
                <a:ea typeface="Calibri"/>
                <a:cs typeface="Calibri"/>
                <a:sym typeface="Calibri"/>
              </a:rPr>
              <a:t>The left atrium communicates with the left  ventricle through the </a:t>
            </a:r>
            <a:r>
              <a:rPr lang="en" sz="2000" b="1" dirty="0">
                <a:latin typeface="Calibri"/>
                <a:ea typeface="Calibri"/>
                <a:cs typeface="Calibri"/>
                <a:sym typeface="Calibri"/>
              </a:rPr>
              <a:t>left atrioventricular orifice</a:t>
            </a:r>
            <a:r>
              <a:rPr lang="en" sz="2000" dirty="0">
                <a:latin typeface="Calibri"/>
                <a:ea typeface="Calibri"/>
                <a:cs typeface="Calibri"/>
                <a:sym typeface="Calibri"/>
              </a:rPr>
              <a:t>.</a:t>
            </a:r>
          </a:p>
          <a:p>
            <a:pPr>
              <a:lnSpc>
                <a:spcPct val="150000"/>
              </a:lnSpc>
              <a:buFont typeface="Courier New" panose="02070309020205020404" pitchFamily="49" charset="0"/>
              <a:buChar char="o"/>
            </a:pPr>
            <a:r>
              <a:rPr lang="en" sz="2000" dirty="0">
                <a:latin typeface="Calibri"/>
                <a:ea typeface="Calibri"/>
                <a:cs typeface="Calibri"/>
                <a:sym typeface="Calibri"/>
              </a:rPr>
              <a:t>It forms the greater part of the </a:t>
            </a:r>
            <a:r>
              <a:rPr lang="en" sz="2000" b="1" u="sng" dirty="0">
                <a:latin typeface="Calibri"/>
                <a:ea typeface="Calibri"/>
                <a:cs typeface="Calibri"/>
                <a:sym typeface="Calibri"/>
              </a:rPr>
              <a:t>base </a:t>
            </a:r>
            <a:r>
              <a:rPr lang="en" sz="2000" dirty="0">
                <a:latin typeface="Calibri"/>
                <a:ea typeface="Calibri"/>
                <a:cs typeface="Calibri"/>
                <a:sym typeface="Calibri"/>
              </a:rPr>
              <a:t>of heart.</a:t>
            </a:r>
          </a:p>
          <a:p>
            <a:pPr>
              <a:lnSpc>
                <a:spcPct val="150000"/>
              </a:lnSpc>
              <a:buFont typeface="Courier New" panose="02070309020205020404" pitchFamily="49" charset="0"/>
              <a:buChar char="o"/>
            </a:pPr>
            <a:r>
              <a:rPr lang="en" sz="2000" dirty="0">
                <a:latin typeface="Calibri"/>
                <a:ea typeface="Calibri"/>
                <a:cs typeface="Calibri"/>
                <a:sym typeface="Calibri"/>
              </a:rPr>
              <a:t>Its wall is smooth </a:t>
            </a:r>
            <a:r>
              <a:rPr lang="en" sz="2000" dirty="0">
                <a:solidFill>
                  <a:srgbClr val="FF0000"/>
                </a:solidFill>
                <a:latin typeface="Calibri"/>
                <a:ea typeface="Calibri"/>
                <a:cs typeface="Calibri"/>
                <a:sym typeface="Calibri"/>
              </a:rPr>
              <a:t>except</a:t>
            </a:r>
            <a:r>
              <a:rPr lang="en" sz="2000" dirty="0">
                <a:latin typeface="Calibri"/>
                <a:ea typeface="Calibri"/>
                <a:cs typeface="Calibri"/>
                <a:sym typeface="Calibri"/>
              </a:rPr>
              <a:t> for </a:t>
            </a:r>
            <a:r>
              <a:rPr lang="en" sz="2000" b="1" dirty="0">
                <a:solidFill>
                  <a:srgbClr val="FF0000"/>
                </a:solidFill>
                <a:latin typeface="Calibri"/>
                <a:ea typeface="Calibri"/>
                <a:cs typeface="Calibri"/>
                <a:sym typeface="Calibri"/>
              </a:rPr>
              <a:t>small musculi pectinati</a:t>
            </a:r>
            <a:r>
              <a:rPr lang="en" sz="2000" dirty="0">
                <a:solidFill>
                  <a:srgbClr val="FF0000"/>
                </a:solidFill>
                <a:latin typeface="Calibri"/>
                <a:ea typeface="Calibri"/>
                <a:cs typeface="Calibri"/>
                <a:sym typeface="Calibri"/>
              </a:rPr>
              <a:t> </a:t>
            </a:r>
            <a:r>
              <a:rPr lang="en" sz="2000" dirty="0">
                <a:solidFill>
                  <a:srgbClr val="B7B7B7"/>
                </a:solidFill>
                <a:latin typeface="Calibri"/>
                <a:ea typeface="Calibri"/>
                <a:cs typeface="Calibri"/>
                <a:sym typeface="Calibri"/>
              </a:rPr>
              <a:t>(pectinate = مشط ) </a:t>
            </a:r>
            <a:r>
              <a:rPr lang="en" sz="2000" dirty="0">
                <a:latin typeface="Calibri"/>
                <a:ea typeface="Calibri"/>
                <a:cs typeface="Calibri"/>
                <a:sym typeface="Calibri"/>
              </a:rPr>
              <a:t>in the left auricle.</a:t>
            </a:r>
          </a:p>
          <a:p>
            <a:pPr>
              <a:lnSpc>
                <a:spcPct val="150000"/>
              </a:lnSpc>
              <a:buFont typeface="Courier New" panose="02070309020205020404" pitchFamily="49" charset="0"/>
              <a:buChar char="o"/>
            </a:pPr>
            <a:r>
              <a:rPr lang="en" sz="2000" dirty="0">
                <a:latin typeface="Calibri"/>
                <a:ea typeface="Calibri"/>
                <a:cs typeface="Calibri"/>
                <a:sym typeface="Calibri"/>
              </a:rPr>
              <a:t>Recieves 4 pulmonary veins </a:t>
            </a:r>
            <a:r>
              <a:rPr lang="en" sz="2000" dirty="0">
                <a:solidFill>
                  <a:schemeClr val="bg1">
                    <a:lumMod val="50000"/>
                  </a:schemeClr>
                </a:solidFill>
                <a:latin typeface="Calibri"/>
                <a:ea typeface="Calibri"/>
                <a:cs typeface="Calibri"/>
                <a:sym typeface="Calibri"/>
              </a:rPr>
              <a:t>(2 left &amp; 2 right) </a:t>
            </a:r>
            <a:r>
              <a:rPr lang="en" sz="2000" dirty="0">
                <a:latin typeface="Calibri"/>
                <a:ea typeface="Calibri"/>
                <a:cs typeface="Calibri"/>
                <a:sym typeface="Calibri"/>
              </a:rPr>
              <a:t>which have </a:t>
            </a:r>
            <a:r>
              <a:rPr lang="en" sz="2000" u="sng" dirty="0">
                <a:latin typeface="Calibri"/>
                <a:ea typeface="Calibri"/>
                <a:cs typeface="Calibri"/>
                <a:sym typeface="Calibri"/>
              </a:rPr>
              <a:t>no valves</a:t>
            </a:r>
            <a:r>
              <a:rPr lang="en" sz="2000" dirty="0">
                <a:latin typeface="Calibri"/>
                <a:ea typeface="Calibri"/>
                <a:cs typeface="Calibri"/>
                <a:sym typeface="Calibri"/>
              </a:rPr>
              <a:t>.</a:t>
            </a:r>
          </a:p>
          <a:p>
            <a:pPr>
              <a:lnSpc>
                <a:spcPct val="150000"/>
              </a:lnSpc>
              <a:buFont typeface="Courier New" panose="02070309020205020404" pitchFamily="49" charset="0"/>
              <a:buChar char="o"/>
            </a:pPr>
            <a:r>
              <a:rPr lang="en" sz="2000" dirty="0">
                <a:latin typeface="Calibri"/>
                <a:ea typeface="Calibri"/>
                <a:cs typeface="Calibri"/>
                <a:sym typeface="Calibri"/>
              </a:rPr>
              <a:t>Sends blood to left ventricle through the left atrioventricular orifice  which is guarded by </a:t>
            </a:r>
            <a:r>
              <a:rPr lang="en" sz="2000" b="1" dirty="0">
                <a:latin typeface="Calibri"/>
                <a:ea typeface="Calibri"/>
                <a:cs typeface="Calibri"/>
                <a:sym typeface="Calibri"/>
              </a:rPr>
              <a:t>mitral valve</a:t>
            </a:r>
            <a:r>
              <a:rPr lang="en" sz="2000" dirty="0">
                <a:latin typeface="Calibri"/>
                <a:ea typeface="Calibri"/>
                <a:cs typeface="Calibri"/>
                <a:sym typeface="Calibri"/>
              </a:rPr>
              <a:t> (Bicuspid valve).</a:t>
            </a:r>
            <a:br>
              <a:rPr lang="en" sz="2000" dirty="0">
                <a:latin typeface="Calibri"/>
                <a:ea typeface="Calibri"/>
                <a:cs typeface="Calibri"/>
                <a:sym typeface="Calibri"/>
              </a:rPr>
            </a:br>
            <a:endParaRPr lang="en" sz="2000" dirty="0">
              <a:latin typeface="Calibri"/>
              <a:ea typeface="Calibri"/>
              <a:cs typeface="Calibri"/>
              <a:sym typeface="Calibri"/>
            </a:endParaRPr>
          </a:p>
        </p:txBody>
      </p:sp>
      <p:cxnSp>
        <p:nvCxnSpPr>
          <p:cNvPr id="9" name="Straight Connector 8"/>
          <p:cNvCxnSpPr/>
          <p:nvPr/>
        </p:nvCxnSpPr>
        <p:spPr>
          <a:xfrm>
            <a:off x="9899382" y="3490076"/>
            <a:ext cx="1280160" cy="0"/>
          </a:xfrm>
          <a:prstGeom prst="line">
            <a:avLst/>
          </a:prstGeom>
          <a:ln w="28575">
            <a:solidFill>
              <a:srgbClr val="FF9999"/>
            </a:solidFill>
          </a:ln>
        </p:spPr>
        <p:style>
          <a:lnRef idx="1">
            <a:schemeClr val="accent1"/>
          </a:lnRef>
          <a:fillRef idx="0">
            <a:schemeClr val="accent1"/>
          </a:fillRef>
          <a:effectRef idx="0">
            <a:schemeClr val="accent1"/>
          </a:effectRef>
          <a:fontRef idx="minor">
            <a:schemeClr val="tx1"/>
          </a:fontRef>
        </p:style>
      </p:cxnSp>
      <p:grpSp>
        <p:nvGrpSpPr>
          <p:cNvPr id="4" name="Group 3"/>
          <p:cNvGrpSpPr/>
          <p:nvPr/>
        </p:nvGrpSpPr>
        <p:grpSpPr>
          <a:xfrm>
            <a:off x="2039015" y="3772376"/>
            <a:ext cx="4722006" cy="2959675"/>
            <a:chOff x="2131281" y="3523246"/>
            <a:chExt cx="4722006" cy="3121325"/>
          </a:xfrm>
        </p:grpSpPr>
        <p:pic>
          <p:nvPicPr>
            <p:cNvPr id="8" name="Picture 7" descr="Diagram of the human heart (cropped).sv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1281" y="3523246"/>
              <a:ext cx="4722006" cy="312132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10" name="Rectangle 9"/>
            <p:cNvSpPr/>
            <p:nvPr/>
          </p:nvSpPr>
          <p:spPr>
            <a:xfrm>
              <a:off x="6271617" y="4936660"/>
              <a:ext cx="470377" cy="304080"/>
            </a:xfrm>
            <a:prstGeom prst="rect">
              <a:avLst/>
            </a:prstGeom>
            <a:noFill/>
            <a:ln w="28575">
              <a:solidFill>
                <a:srgbClr val="FF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1" name="Picture 2" descr="Image result for youtube">
            <a:hlinkClick r:id="rId5"/>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6589" b="15677"/>
          <a:stretch/>
        </p:blipFill>
        <p:spPr bwMode="auto">
          <a:xfrm>
            <a:off x="9534231" y="685611"/>
            <a:ext cx="815361" cy="552287"/>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429059" y="299018"/>
            <a:ext cx="3970959" cy="1015663"/>
          </a:xfrm>
          <a:prstGeom prst="rect">
            <a:avLst/>
          </a:prstGeom>
        </p:spPr>
        <p:txBody>
          <a:bodyPr wrap="none">
            <a:spAutoFit/>
          </a:bodyPr>
          <a:lstStyle/>
          <a:p>
            <a:r>
              <a:rPr lang="en" sz="3200" b="1" dirty="0">
                <a:solidFill>
                  <a:schemeClr val="dk1"/>
                </a:solidFill>
                <a:latin typeface="+mj-lt"/>
              </a:rPr>
              <a:t>Chambers of the Heart </a:t>
            </a:r>
          </a:p>
          <a:p>
            <a:r>
              <a:rPr lang="en" sz="2800" dirty="0">
                <a:solidFill>
                  <a:schemeClr val="dk1"/>
                </a:solidFill>
                <a:latin typeface="+mj-lt"/>
                <a:ea typeface="Calibri"/>
                <a:cs typeface="Calibri"/>
                <a:sym typeface="Calibri"/>
              </a:rPr>
              <a:t>Left Atrium</a:t>
            </a:r>
          </a:p>
        </p:txBody>
      </p:sp>
    </p:spTree>
    <p:extLst>
      <p:ext uri="{BB962C8B-B14F-4D97-AF65-F5344CB8AC3E}">
        <p14:creationId xmlns:p14="http://schemas.microsoft.com/office/powerpoint/2010/main" val="8786019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838200" y="607171"/>
            <a:ext cx="10515600" cy="831663"/>
          </a:xfrm>
        </p:spPr>
        <p:txBody>
          <a:bodyPr/>
          <a:lstStyle/>
          <a:p>
            <a:r>
              <a:rPr lang="en-US" i="1" dirty="0"/>
              <a:t>Objectives</a:t>
            </a:r>
            <a:endParaRPr lang="en-GB" i="1" dirty="0"/>
          </a:p>
        </p:txBody>
      </p:sp>
      <p:sp>
        <p:nvSpPr>
          <p:cNvPr id="8" name="Content Placeholder 7"/>
          <p:cNvSpPr>
            <a:spLocks noGrp="1"/>
          </p:cNvSpPr>
          <p:nvPr>
            <p:ph idx="1"/>
          </p:nvPr>
        </p:nvSpPr>
        <p:spPr>
          <a:xfrm>
            <a:off x="838200" y="1532965"/>
            <a:ext cx="10515600" cy="4643998"/>
          </a:xfrm>
        </p:spPr>
        <p:txBody>
          <a:bodyPr>
            <a:noAutofit/>
          </a:bodyPr>
          <a:lstStyle/>
          <a:p>
            <a:pPr marL="0" indent="0">
              <a:buNone/>
            </a:pPr>
            <a:r>
              <a:rPr lang="en-US" altLang="en-US" sz="2400" dirty="0"/>
              <a:t>At the end of the lecture, the student should be able to :</a:t>
            </a:r>
          </a:p>
          <a:p>
            <a:pPr>
              <a:buFont typeface="Wingdings" panose="05000000000000000000" pitchFamily="2" charset="2"/>
              <a:buChar char="ü"/>
            </a:pPr>
            <a:r>
              <a:rPr lang="en-US" altLang="en-US" sz="2000" b="1" dirty="0"/>
              <a:t>Describe the shape of heart regarding : </a:t>
            </a:r>
            <a:r>
              <a:rPr lang="en-US" altLang="en-US" sz="2000" dirty="0"/>
              <a:t>apex, base, </a:t>
            </a:r>
            <a:r>
              <a:rPr lang="en-US" altLang="en-US" sz="2000" dirty="0" err="1"/>
              <a:t>sternocostal</a:t>
            </a:r>
            <a:r>
              <a:rPr lang="en-US" altLang="en-US" sz="2000" dirty="0"/>
              <a:t> and diaphragmatic surfaces.</a:t>
            </a:r>
          </a:p>
          <a:p>
            <a:pPr>
              <a:buFont typeface="Wingdings" panose="05000000000000000000" pitchFamily="2" charset="2"/>
              <a:buChar char="ü"/>
            </a:pPr>
            <a:r>
              <a:rPr lang="en-US" altLang="en-US" sz="2000" b="1" dirty="0"/>
              <a:t>Describe the interior of heart chambers :</a:t>
            </a:r>
            <a:r>
              <a:rPr lang="en-US" altLang="en-US" sz="2000" dirty="0"/>
              <a:t> right atrium, right ventricle, left atrium and left ventricle.</a:t>
            </a:r>
          </a:p>
          <a:p>
            <a:pPr>
              <a:buFont typeface="Wingdings" panose="05000000000000000000" pitchFamily="2" charset="2"/>
              <a:buChar char="ü"/>
            </a:pPr>
            <a:r>
              <a:rPr lang="en-US" altLang="en-US" sz="2000" b="1" dirty="0"/>
              <a:t>List the orifices of the heart :</a:t>
            </a:r>
          </a:p>
          <a:p>
            <a:pPr marL="577850"/>
            <a:r>
              <a:rPr lang="en-US" altLang="en-US" sz="2000" dirty="0"/>
              <a:t>Right atrioventricular (Tricuspid) orifice.</a:t>
            </a:r>
          </a:p>
          <a:p>
            <a:pPr marL="577850"/>
            <a:r>
              <a:rPr lang="en-US" altLang="en-US" sz="2000" dirty="0"/>
              <a:t>Pulmonary orifice.</a:t>
            </a:r>
          </a:p>
          <a:p>
            <a:pPr marL="577850"/>
            <a:r>
              <a:rPr lang="en-US" altLang="en-US" sz="2000" dirty="0"/>
              <a:t>Left atrioventricular (Mitral) orifice.</a:t>
            </a:r>
          </a:p>
          <a:p>
            <a:pPr marL="577850"/>
            <a:r>
              <a:rPr lang="en-US" altLang="en-US" sz="2000" dirty="0"/>
              <a:t>Aortic orifice.</a:t>
            </a:r>
          </a:p>
          <a:p>
            <a:pPr>
              <a:buFont typeface="Wingdings" panose="05000000000000000000" pitchFamily="2" charset="2"/>
              <a:buChar char="ü"/>
            </a:pPr>
            <a:r>
              <a:rPr lang="en-US" altLang="en-US" sz="2000" b="1" dirty="0"/>
              <a:t>Describe the innervation of the heart.</a:t>
            </a:r>
            <a:endParaRPr lang="en-US" altLang="en-US" sz="2000" dirty="0"/>
          </a:p>
          <a:p>
            <a:pPr>
              <a:buFont typeface="Wingdings" panose="05000000000000000000" pitchFamily="2" charset="2"/>
              <a:buChar char="ü"/>
            </a:pPr>
            <a:r>
              <a:rPr lang="en-US" altLang="en-US" sz="2000" dirty="0"/>
              <a:t>Briefly describe the conduction system of the Heart.</a:t>
            </a:r>
          </a:p>
        </p:txBody>
      </p:sp>
    </p:spTree>
    <p:extLst>
      <p:ext uri="{BB962C8B-B14F-4D97-AF65-F5344CB8AC3E}">
        <p14:creationId xmlns:p14="http://schemas.microsoft.com/office/powerpoint/2010/main" val="26122930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grpSp>
        <p:nvGrpSpPr>
          <p:cNvPr id="2" name="Group 1"/>
          <p:cNvGrpSpPr/>
          <p:nvPr/>
        </p:nvGrpSpPr>
        <p:grpSpPr>
          <a:xfrm>
            <a:off x="7290210" y="3929089"/>
            <a:ext cx="2544121" cy="2367455"/>
            <a:chOff x="7227676" y="76134"/>
            <a:chExt cx="3496033" cy="3615432"/>
          </a:xfrm>
        </p:grpSpPr>
        <p:pic>
          <p:nvPicPr>
            <p:cNvPr id="7" name="Shape 132"/>
            <p:cNvPicPr preferRelativeResize="0"/>
            <p:nvPr/>
          </p:nvPicPr>
          <p:blipFill>
            <a:blip r:embed="rId3">
              <a:alphaModFix/>
            </a:blip>
            <a:stretch>
              <a:fillRect/>
            </a:stretch>
          </p:blipFill>
          <p:spPr>
            <a:xfrm>
              <a:off x="7227676" y="76134"/>
              <a:ext cx="3496033" cy="3615432"/>
            </a:xfrm>
            <a:prstGeom prst="rect">
              <a:avLst/>
            </a:prstGeom>
            <a:noFill/>
            <a:ln>
              <a:noFill/>
            </a:ln>
          </p:spPr>
        </p:pic>
        <p:sp>
          <p:nvSpPr>
            <p:cNvPr id="8" name="Shape 133"/>
            <p:cNvSpPr/>
            <p:nvPr/>
          </p:nvSpPr>
          <p:spPr>
            <a:xfrm>
              <a:off x="8264175" y="76135"/>
              <a:ext cx="836400" cy="516000"/>
            </a:xfrm>
            <a:prstGeom prst="roundRect">
              <a:avLst>
                <a:gd name="adj" fmla="val 16667"/>
              </a:avLst>
            </a:prstGeom>
            <a:noFill/>
            <a:ln w="38100" cap="flat" cmpd="sng">
              <a:solidFill>
                <a:srgbClr val="FF0000"/>
              </a:solidFill>
              <a:prstDash val="solid"/>
              <a:round/>
              <a:headEnd type="none" w="med" len="med"/>
              <a:tailEnd type="none" w="med" len="med"/>
            </a:ln>
          </p:spPr>
          <p:txBody>
            <a:bodyPr lIns="121900" tIns="121900" rIns="121900" bIns="121900" anchor="ctr" anchorCtr="0">
              <a:noAutofit/>
            </a:bodyPr>
            <a:lstStyle/>
            <a:p>
              <a:endParaRPr sz="1867"/>
            </a:p>
          </p:txBody>
        </p:sp>
      </p:grpSp>
      <p:sp>
        <p:nvSpPr>
          <p:cNvPr id="123" name="Shape 123"/>
          <p:cNvSpPr txBox="1">
            <a:spLocks noGrp="1"/>
          </p:cNvSpPr>
          <p:nvPr>
            <p:ph type="body" idx="1"/>
          </p:nvPr>
        </p:nvSpPr>
        <p:spPr>
          <a:xfrm>
            <a:off x="286408" y="1299418"/>
            <a:ext cx="7109427" cy="5325560"/>
          </a:xfrm>
          <a:prstGeom prst="rect">
            <a:avLst/>
          </a:prstGeom>
        </p:spPr>
        <p:txBody>
          <a:bodyPr vert="horz" lIns="121900" tIns="121900" rIns="121900" bIns="121900" rtlCol="0" anchor="t" anchorCtr="0">
            <a:noAutofit/>
          </a:bodyPr>
          <a:lstStyle/>
          <a:p>
            <a:pPr>
              <a:lnSpc>
                <a:spcPct val="100000"/>
              </a:lnSpc>
              <a:spcBef>
                <a:spcPts val="600"/>
              </a:spcBef>
              <a:buClr>
                <a:schemeClr val="dk1"/>
              </a:buClr>
              <a:buSzPct val="100000"/>
              <a:buFont typeface="Courier New" panose="02070309020205020404" pitchFamily="49" charset="0"/>
              <a:buChar char="o"/>
            </a:pPr>
            <a:r>
              <a:rPr lang="en" sz="2000" dirty="0">
                <a:solidFill>
                  <a:schemeClr val="dk1"/>
                </a:solidFill>
                <a:latin typeface="Calibri"/>
                <a:ea typeface="Calibri"/>
                <a:cs typeface="Calibri"/>
                <a:sym typeface="Calibri"/>
              </a:rPr>
              <a:t>Its wall is </a:t>
            </a:r>
            <a:r>
              <a:rPr lang="en" sz="2000" b="1" u="sng" dirty="0">
                <a:latin typeface="Calibri"/>
                <a:ea typeface="Calibri"/>
                <a:cs typeface="Calibri"/>
                <a:sym typeface="Calibri"/>
              </a:rPr>
              <a:t>thicker</a:t>
            </a:r>
            <a:r>
              <a:rPr lang="en" sz="2000" dirty="0">
                <a:solidFill>
                  <a:srgbClr val="FF0000"/>
                </a:solidFill>
                <a:latin typeface="Calibri"/>
                <a:ea typeface="Calibri"/>
                <a:cs typeface="Calibri"/>
                <a:sym typeface="Calibri"/>
              </a:rPr>
              <a:t> </a:t>
            </a:r>
            <a:r>
              <a:rPr lang="en" sz="2000" dirty="0">
                <a:solidFill>
                  <a:schemeClr val="dk1"/>
                </a:solidFill>
                <a:latin typeface="Calibri"/>
                <a:ea typeface="Calibri"/>
                <a:cs typeface="Calibri"/>
                <a:sym typeface="Calibri"/>
              </a:rPr>
              <a:t>than that of right ventricle.</a:t>
            </a:r>
          </a:p>
          <a:p>
            <a:pPr>
              <a:lnSpc>
                <a:spcPct val="100000"/>
              </a:lnSpc>
              <a:spcBef>
                <a:spcPts val="600"/>
              </a:spcBef>
              <a:buFont typeface="Courier New" panose="02070309020205020404" pitchFamily="49" charset="0"/>
              <a:buChar char="o"/>
            </a:pPr>
            <a:r>
              <a:rPr lang="en" sz="2000" dirty="0">
                <a:solidFill>
                  <a:schemeClr val="dk1"/>
                </a:solidFill>
                <a:latin typeface="Calibri"/>
                <a:ea typeface="Calibri"/>
                <a:cs typeface="Calibri"/>
                <a:sym typeface="Calibri"/>
              </a:rPr>
              <a:t>It receives blood from left atrium through left atrio-ventricular orifice which is guarded by </a:t>
            </a:r>
            <a:r>
              <a:rPr lang="en" sz="2000" b="1" dirty="0">
                <a:latin typeface="Calibri"/>
                <a:ea typeface="Calibri"/>
                <a:cs typeface="Calibri"/>
                <a:sym typeface="Calibri"/>
              </a:rPr>
              <a:t>mitral valve (bicuspid)</a:t>
            </a:r>
          </a:p>
          <a:p>
            <a:pPr>
              <a:lnSpc>
                <a:spcPct val="100000"/>
              </a:lnSpc>
              <a:spcBef>
                <a:spcPts val="1867"/>
              </a:spcBef>
              <a:buFont typeface="Courier New" panose="02070309020205020404" pitchFamily="49" charset="0"/>
              <a:buChar char="o"/>
            </a:pPr>
            <a:r>
              <a:rPr lang="en" sz="2000" dirty="0">
                <a:solidFill>
                  <a:schemeClr val="dk1"/>
                </a:solidFill>
                <a:ea typeface="Calibri"/>
                <a:cs typeface="Calibri"/>
                <a:sym typeface="Calibri"/>
              </a:rPr>
              <a:t>The </a:t>
            </a:r>
            <a:r>
              <a:rPr lang="en" sz="2000" dirty="0">
                <a:ea typeface="Calibri"/>
                <a:cs typeface="Calibri"/>
                <a:sym typeface="Calibri"/>
              </a:rPr>
              <a:t>blood </a:t>
            </a:r>
            <a:r>
              <a:rPr lang="en" sz="2000" dirty="0">
                <a:solidFill>
                  <a:schemeClr val="dk1"/>
                </a:solidFill>
                <a:ea typeface="Calibri"/>
                <a:cs typeface="Calibri"/>
                <a:sym typeface="Calibri"/>
              </a:rPr>
              <a:t>leaves the </a:t>
            </a:r>
            <a:r>
              <a:rPr lang="en" sz="2000" u="sng" dirty="0">
                <a:ea typeface="Calibri"/>
                <a:cs typeface="Calibri"/>
                <a:sym typeface="Calibri"/>
              </a:rPr>
              <a:t>left ventricle</a:t>
            </a:r>
            <a:r>
              <a:rPr lang="en" sz="2000" dirty="0">
                <a:ea typeface="Calibri"/>
                <a:cs typeface="Calibri"/>
                <a:sym typeface="Calibri"/>
              </a:rPr>
              <a:t> </a:t>
            </a:r>
            <a:r>
              <a:rPr lang="en" sz="2000" dirty="0">
                <a:solidFill>
                  <a:schemeClr val="dk1"/>
                </a:solidFill>
                <a:ea typeface="Calibri"/>
                <a:cs typeface="Calibri"/>
                <a:sym typeface="Calibri"/>
              </a:rPr>
              <a:t>to the </a:t>
            </a:r>
            <a:r>
              <a:rPr lang="en" sz="2000" u="sng" dirty="0">
                <a:ea typeface="Calibri"/>
                <a:cs typeface="Calibri"/>
                <a:sym typeface="Calibri"/>
              </a:rPr>
              <a:t>ascending aorta</a:t>
            </a:r>
            <a:r>
              <a:rPr lang="en" sz="2000" dirty="0">
                <a:solidFill>
                  <a:srgbClr val="5136F2"/>
                </a:solidFill>
                <a:ea typeface="Calibri"/>
                <a:cs typeface="Calibri"/>
                <a:sym typeface="Calibri"/>
              </a:rPr>
              <a:t> </a:t>
            </a:r>
            <a:r>
              <a:rPr lang="en" sz="2000" dirty="0">
                <a:solidFill>
                  <a:schemeClr val="dk1"/>
                </a:solidFill>
                <a:ea typeface="Calibri"/>
                <a:cs typeface="Calibri"/>
                <a:sym typeface="Calibri"/>
              </a:rPr>
              <a:t>through the </a:t>
            </a:r>
            <a:r>
              <a:rPr lang="en" sz="2000" b="1" dirty="0">
                <a:ea typeface="Calibri"/>
                <a:cs typeface="Calibri"/>
                <a:sym typeface="Calibri"/>
              </a:rPr>
              <a:t>aortic orifice</a:t>
            </a:r>
            <a:r>
              <a:rPr lang="en" sz="2000" dirty="0">
                <a:ea typeface="Calibri"/>
                <a:cs typeface="Calibri"/>
                <a:sym typeface="Calibri"/>
              </a:rPr>
              <a:t>.</a:t>
            </a:r>
          </a:p>
          <a:p>
            <a:pPr>
              <a:lnSpc>
                <a:spcPct val="100000"/>
              </a:lnSpc>
              <a:spcBef>
                <a:spcPts val="1867"/>
              </a:spcBef>
              <a:buFont typeface="Courier New" panose="02070309020205020404" pitchFamily="49" charset="0"/>
              <a:buChar char="o"/>
            </a:pPr>
            <a:r>
              <a:rPr lang="en" sz="2000" dirty="0">
                <a:ea typeface="Calibri"/>
                <a:cs typeface="Calibri"/>
                <a:sym typeface="Calibri"/>
              </a:rPr>
              <a:t>The part of left ventricle </a:t>
            </a:r>
            <a:r>
              <a:rPr lang="en" sz="2000" i="1" dirty="0">
                <a:solidFill>
                  <a:schemeClr val="dk1"/>
                </a:solidFill>
                <a:ea typeface="Calibri"/>
                <a:cs typeface="Calibri"/>
                <a:sym typeface="Calibri"/>
              </a:rPr>
              <a:t>leading to ascending aorta</a:t>
            </a:r>
            <a:r>
              <a:rPr lang="en" sz="2000" dirty="0">
                <a:solidFill>
                  <a:schemeClr val="dk1"/>
                </a:solidFill>
                <a:ea typeface="Calibri"/>
                <a:cs typeface="Calibri"/>
                <a:sym typeface="Calibri"/>
              </a:rPr>
              <a:t> is called </a:t>
            </a:r>
            <a:r>
              <a:rPr lang="en" sz="2000" b="1" dirty="0">
                <a:ea typeface="Calibri"/>
                <a:cs typeface="Calibri"/>
                <a:sym typeface="Calibri"/>
              </a:rPr>
              <a:t>aortic vestibule.</a:t>
            </a:r>
          </a:p>
          <a:p>
            <a:pPr>
              <a:lnSpc>
                <a:spcPct val="100000"/>
              </a:lnSpc>
              <a:spcBef>
                <a:spcPts val="1867"/>
              </a:spcBef>
              <a:buClr>
                <a:schemeClr val="dk1"/>
              </a:buClr>
              <a:buSzPct val="100000"/>
              <a:buFont typeface="Courier New" panose="02070309020205020404" pitchFamily="49" charset="0"/>
              <a:buChar char="o"/>
            </a:pPr>
            <a:r>
              <a:rPr lang="en" sz="2000" dirty="0">
                <a:solidFill>
                  <a:schemeClr val="dk1"/>
                </a:solidFill>
                <a:ea typeface="Calibri"/>
                <a:cs typeface="Calibri"/>
                <a:sym typeface="Calibri"/>
              </a:rPr>
              <a:t>The wall of </a:t>
            </a:r>
            <a:r>
              <a:rPr lang="en" sz="2000" u="sng" dirty="0">
                <a:solidFill>
                  <a:schemeClr val="dk1"/>
                </a:solidFill>
                <a:ea typeface="Calibri"/>
                <a:cs typeface="Calibri"/>
                <a:sym typeface="Calibri"/>
              </a:rPr>
              <a:t>this part </a:t>
            </a:r>
            <a:r>
              <a:rPr lang="en" sz="2000" dirty="0">
                <a:solidFill>
                  <a:schemeClr val="dk1"/>
                </a:solidFill>
                <a:ea typeface="Calibri"/>
                <a:cs typeface="Calibri"/>
                <a:sym typeface="Calibri"/>
              </a:rPr>
              <a:t>is fibrous and </a:t>
            </a:r>
            <a:r>
              <a:rPr lang="en" sz="2000" u="sng" dirty="0">
                <a:solidFill>
                  <a:schemeClr val="dk1"/>
                </a:solidFill>
                <a:ea typeface="Calibri"/>
                <a:cs typeface="Calibri"/>
                <a:sym typeface="Calibri"/>
              </a:rPr>
              <a:t>smooth.</a:t>
            </a:r>
          </a:p>
          <a:p>
            <a:pPr>
              <a:lnSpc>
                <a:spcPct val="100000"/>
              </a:lnSpc>
              <a:spcBef>
                <a:spcPts val="1467"/>
              </a:spcBef>
              <a:buClr>
                <a:schemeClr val="dk1"/>
              </a:buClr>
              <a:buSzPct val="100000"/>
              <a:buFont typeface="Courier New" panose="02070309020205020404" pitchFamily="49" charset="0"/>
              <a:buChar char="o"/>
            </a:pPr>
            <a:r>
              <a:rPr lang="en" sz="2000" dirty="0">
                <a:ea typeface="Calibri"/>
                <a:cs typeface="Calibri"/>
                <a:sym typeface="Calibri"/>
              </a:rPr>
              <a:t>The wall of the left ventricle contains  </a:t>
            </a:r>
            <a:r>
              <a:rPr lang="en" sz="2000" b="1" dirty="0">
                <a:ea typeface="Calibri"/>
                <a:cs typeface="Calibri"/>
                <a:sym typeface="Calibri"/>
              </a:rPr>
              <a:t>trabeculae carnae</a:t>
            </a:r>
            <a:r>
              <a:rPr lang="en" sz="2000" dirty="0">
                <a:ea typeface="Calibri"/>
                <a:cs typeface="Calibri"/>
                <a:sym typeface="Calibri"/>
              </a:rPr>
              <a:t>.</a:t>
            </a:r>
          </a:p>
          <a:p>
            <a:pPr>
              <a:lnSpc>
                <a:spcPct val="100000"/>
              </a:lnSpc>
              <a:spcBef>
                <a:spcPts val="1467"/>
              </a:spcBef>
              <a:buFont typeface="Courier New" panose="02070309020205020404" pitchFamily="49" charset="0"/>
              <a:buChar char="o"/>
            </a:pPr>
            <a:r>
              <a:rPr lang="en" sz="2000" u="sng" dirty="0">
                <a:solidFill>
                  <a:schemeClr val="dk1"/>
                </a:solidFill>
                <a:ea typeface="Calibri"/>
                <a:cs typeface="Calibri"/>
                <a:sym typeface="Calibri"/>
              </a:rPr>
              <a:t>It also </a:t>
            </a:r>
            <a:r>
              <a:rPr lang="en" sz="2000" dirty="0">
                <a:solidFill>
                  <a:schemeClr val="dk1"/>
                </a:solidFill>
                <a:ea typeface="Calibri"/>
                <a:cs typeface="Calibri"/>
                <a:sym typeface="Calibri"/>
              </a:rPr>
              <a:t>contains </a:t>
            </a:r>
            <a:r>
              <a:rPr lang="en" sz="2000" b="1" dirty="0">
                <a:ea typeface="Calibri"/>
                <a:cs typeface="Calibri"/>
                <a:sym typeface="Calibri"/>
              </a:rPr>
              <a:t>2 large papillary muscles </a:t>
            </a:r>
            <a:r>
              <a:rPr lang="en" sz="2000" dirty="0">
                <a:solidFill>
                  <a:schemeClr val="dk1"/>
                </a:solidFill>
                <a:ea typeface="Calibri"/>
                <a:cs typeface="Calibri"/>
                <a:sym typeface="Calibri"/>
              </a:rPr>
              <a:t>(anterior &amp; posterior).</a:t>
            </a:r>
          </a:p>
          <a:p>
            <a:pPr>
              <a:lnSpc>
                <a:spcPct val="100000"/>
              </a:lnSpc>
              <a:spcBef>
                <a:spcPts val="1467"/>
              </a:spcBef>
              <a:buClr>
                <a:schemeClr val="dk1"/>
              </a:buClr>
              <a:buSzPct val="100000"/>
              <a:buFont typeface="Courier New" panose="02070309020205020404" pitchFamily="49" charset="0"/>
              <a:buChar char="o"/>
            </a:pPr>
            <a:r>
              <a:rPr lang="en" sz="2000" dirty="0">
                <a:solidFill>
                  <a:schemeClr val="dk1"/>
                </a:solidFill>
                <a:ea typeface="Calibri"/>
                <a:cs typeface="Calibri"/>
                <a:sym typeface="Calibri"/>
              </a:rPr>
              <a:t>They are attached  by </a:t>
            </a:r>
            <a:r>
              <a:rPr lang="en" sz="2000" b="1" dirty="0">
                <a:ea typeface="Calibri"/>
                <a:cs typeface="Calibri"/>
                <a:sym typeface="Calibri"/>
              </a:rPr>
              <a:t>chordae tendinae </a:t>
            </a:r>
            <a:r>
              <a:rPr lang="en" sz="2000" dirty="0">
                <a:solidFill>
                  <a:schemeClr val="dk1"/>
                </a:solidFill>
                <a:ea typeface="Calibri"/>
                <a:cs typeface="Calibri"/>
                <a:sym typeface="Calibri"/>
              </a:rPr>
              <a:t>to cusps of mitral valve. </a:t>
            </a:r>
          </a:p>
        </p:txBody>
      </p:sp>
      <p:pic>
        <p:nvPicPr>
          <p:cNvPr id="124" name="Shape 124"/>
          <p:cNvPicPr preferRelativeResize="0"/>
          <p:nvPr/>
        </p:nvPicPr>
        <p:blipFill rotWithShape="1">
          <a:blip r:embed="rId4">
            <a:alphaModFix/>
          </a:blip>
          <a:srcRect l="22002" t="29882" r="59567" b="36865"/>
          <a:stretch/>
        </p:blipFill>
        <p:spPr>
          <a:xfrm>
            <a:off x="7661505" y="467614"/>
            <a:ext cx="3655872" cy="3109475"/>
          </a:xfrm>
          <a:prstGeom prst="rect">
            <a:avLst/>
          </a:prstGeom>
          <a:noFill/>
          <a:ln>
            <a:noFill/>
          </a:ln>
        </p:spPr>
      </p:pic>
      <p:pic>
        <p:nvPicPr>
          <p:cNvPr id="5" name="Picture 2" descr="Image result for youtube">
            <a:hlinkClick r:id="rId5"/>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6589" b="15677"/>
          <a:stretch/>
        </p:blipFill>
        <p:spPr bwMode="auto">
          <a:xfrm>
            <a:off x="5138288" y="587275"/>
            <a:ext cx="815361" cy="552287"/>
          </a:xfrm>
          <a:prstGeom prst="rect">
            <a:avLst/>
          </a:prstGeom>
          <a:noFill/>
          <a:extLst>
            <a:ext uri="{909E8E84-426E-40DD-AFC4-6F175D3DCCD1}">
              <a14:hiddenFill xmlns:a14="http://schemas.microsoft.com/office/drawing/2010/main">
                <a:solidFill>
                  <a:srgbClr val="FFFFFF"/>
                </a:solidFill>
              </a14:hiddenFill>
            </a:ext>
          </a:extLst>
        </p:spPr>
      </p:pic>
      <p:pic>
        <p:nvPicPr>
          <p:cNvPr id="6" name="Shape 131"/>
          <p:cNvPicPr preferRelativeResize="0"/>
          <p:nvPr/>
        </p:nvPicPr>
        <p:blipFill>
          <a:blip r:embed="rId7">
            <a:alphaModFix/>
          </a:blip>
          <a:stretch>
            <a:fillRect/>
          </a:stretch>
        </p:blipFill>
        <p:spPr>
          <a:xfrm>
            <a:off x="9834331" y="3929089"/>
            <a:ext cx="2259328" cy="2226051"/>
          </a:xfrm>
          <a:prstGeom prst="rect">
            <a:avLst/>
          </a:prstGeom>
          <a:noFill/>
          <a:ln>
            <a:noFill/>
          </a:ln>
        </p:spPr>
      </p:pic>
      <p:cxnSp>
        <p:nvCxnSpPr>
          <p:cNvPr id="11" name="Straight Connector 10"/>
          <p:cNvCxnSpPr/>
          <p:nvPr/>
        </p:nvCxnSpPr>
        <p:spPr>
          <a:xfrm>
            <a:off x="4553001" y="5141052"/>
            <a:ext cx="1920240"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sp>
        <p:nvSpPr>
          <p:cNvPr id="13" name="Title 12"/>
          <p:cNvSpPr>
            <a:spLocks noGrp="1"/>
          </p:cNvSpPr>
          <p:nvPr>
            <p:ph type="title"/>
          </p:nvPr>
        </p:nvSpPr>
        <p:spPr>
          <a:xfrm>
            <a:off x="327318" y="355602"/>
            <a:ext cx="4320173" cy="1015632"/>
          </a:xfrm>
          <a:prstGeom prst="rect">
            <a:avLst/>
          </a:prstGeom>
        </p:spPr>
        <p:txBody>
          <a:bodyPr wrap="square">
            <a:spAutoFit/>
          </a:bodyPr>
          <a:lstStyle/>
          <a:p>
            <a:r>
              <a:rPr lang="en" sz="3200" b="1" dirty="0">
                <a:solidFill>
                  <a:schemeClr val="dk1"/>
                </a:solidFill>
                <a:latin typeface="+mj-lt"/>
              </a:rPr>
              <a:t>Chambers of the Heart </a:t>
            </a:r>
          </a:p>
          <a:p>
            <a:r>
              <a:rPr lang="en" sz="2800" dirty="0">
                <a:solidFill>
                  <a:schemeClr val="dk1"/>
                </a:solidFill>
                <a:latin typeface="+mj-lt"/>
                <a:ea typeface="Calibri"/>
                <a:cs typeface="Calibri"/>
                <a:sym typeface="Calibri"/>
              </a:rPr>
              <a:t>Left Ventricle</a:t>
            </a:r>
          </a:p>
        </p:txBody>
      </p:sp>
    </p:spTree>
    <p:extLst>
      <p:ext uri="{BB962C8B-B14F-4D97-AF65-F5344CB8AC3E}">
        <p14:creationId xmlns:p14="http://schemas.microsoft.com/office/powerpoint/2010/main" val="22985645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Shape 138"/>
          <p:cNvSpPr txBox="1">
            <a:spLocks noGrp="1"/>
          </p:cNvSpPr>
          <p:nvPr>
            <p:ph type="title"/>
          </p:nvPr>
        </p:nvSpPr>
        <p:spPr>
          <a:xfrm>
            <a:off x="252948" y="684580"/>
            <a:ext cx="11360800" cy="763600"/>
          </a:xfrm>
          <a:prstGeom prst="rect">
            <a:avLst/>
          </a:prstGeom>
        </p:spPr>
        <p:txBody>
          <a:bodyPr vert="horz" lIns="121900" tIns="121900" rIns="121900" bIns="121900" rtlCol="0" anchor="t" anchorCtr="0">
            <a:noAutofit/>
          </a:bodyPr>
          <a:lstStyle/>
          <a:p>
            <a:r>
              <a:rPr lang="en" sz="3200" b="1" dirty="0">
                <a:ea typeface="Calibri"/>
                <a:cs typeface="Calibri"/>
                <a:sym typeface="Calibri"/>
              </a:rPr>
              <a:t>  Left Atrio-Ventricular (Mitral) Orifice</a:t>
            </a:r>
          </a:p>
        </p:txBody>
      </p:sp>
      <p:sp>
        <p:nvSpPr>
          <p:cNvPr id="139" name="Shape 139"/>
          <p:cNvSpPr txBox="1">
            <a:spLocks noGrp="1"/>
          </p:cNvSpPr>
          <p:nvPr>
            <p:ph type="body" idx="1"/>
          </p:nvPr>
        </p:nvSpPr>
        <p:spPr>
          <a:xfrm>
            <a:off x="446153" y="1536406"/>
            <a:ext cx="6517463" cy="4914400"/>
          </a:xfrm>
          <a:prstGeom prst="rect">
            <a:avLst/>
          </a:prstGeom>
        </p:spPr>
        <p:txBody>
          <a:bodyPr vert="horz" lIns="121900" tIns="121900" rIns="121900" bIns="121900" rtlCol="0" anchor="t" anchorCtr="0">
            <a:noAutofit/>
          </a:bodyPr>
          <a:lstStyle/>
          <a:p>
            <a:pPr>
              <a:lnSpc>
                <a:spcPct val="100000"/>
              </a:lnSpc>
              <a:spcBef>
                <a:spcPts val="600"/>
              </a:spcBef>
              <a:buClr>
                <a:schemeClr val="dk1"/>
              </a:buClr>
              <a:buSzPct val="100000"/>
              <a:buFont typeface="Courier New" panose="02070309020205020404" pitchFamily="49" charset="0"/>
              <a:buChar char="o"/>
            </a:pPr>
            <a:r>
              <a:rPr lang="en" sz="2000" dirty="0">
                <a:solidFill>
                  <a:schemeClr val="dk1"/>
                </a:solidFill>
                <a:latin typeface="Calibri"/>
                <a:ea typeface="Calibri"/>
                <a:cs typeface="Calibri"/>
                <a:sym typeface="Calibri"/>
              </a:rPr>
              <a:t>Smaller than the right, admitting only tips of 2 fingers.</a:t>
            </a:r>
          </a:p>
          <a:p>
            <a:pPr>
              <a:lnSpc>
                <a:spcPct val="100000"/>
              </a:lnSpc>
              <a:spcBef>
                <a:spcPts val="600"/>
              </a:spcBef>
              <a:buClr>
                <a:schemeClr val="dk1"/>
              </a:buClr>
              <a:buSzPct val="100000"/>
              <a:buFont typeface="Courier New" panose="02070309020205020404" pitchFamily="49" charset="0"/>
              <a:buChar char="o"/>
            </a:pPr>
            <a:r>
              <a:rPr lang="en" sz="2000" dirty="0">
                <a:solidFill>
                  <a:schemeClr val="dk1"/>
                </a:solidFill>
                <a:latin typeface="Calibri"/>
                <a:ea typeface="Calibri"/>
                <a:cs typeface="Calibri"/>
                <a:sym typeface="Calibri"/>
              </a:rPr>
              <a:t>Guarded by a </a:t>
            </a:r>
            <a:r>
              <a:rPr lang="en" sz="2000" b="1" dirty="0">
                <a:latin typeface="Calibri"/>
                <a:ea typeface="Calibri"/>
                <a:cs typeface="Calibri"/>
                <a:sym typeface="Calibri"/>
              </a:rPr>
              <a:t>mitral valve.</a:t>
            </a:r>
          </a:p>
          <a:p>
            <a:pPr>
              <a:lnSpc>
                <a:spcPct val="100000"/>
              </a:lnSpc>
              <a:spcBef>
                <a:spcPts val="600"/>
              </a:spcBef>
              <a:buFont typeface="Courier New" panose="02070309020205020404" pitchFamily="49" charset="0"/>
              <a:buChar char="o"/>
            </a:pPr>
            <a:r>
              <a:rPr lang="en" sz="2000" dirty="0">
                <a:solidFill>
                  <a:schemeClr val="dk1"/>
                </a:solidFill>
                <a:latin typeface="Calibri"/>
                <a:ea typeface="Calibri"/>
                <a:cs typeface="Calibri"/>
                <a:sym typeface="Calibri"/>
              </a:rPr>
              <a:t>Surrounded by a fibrous ring which gives attachment to the cusps of mitral valve.</a:t>
            </a:r>
          </a:p>
          <a:p>
            <a:pPr>
              <a:lnSpc>
                <a:spcPct val="100000"/>
              </a:lnSpc>
              <a:spcBef>
                <a:spcPts val="600"/>
              </a:spcBef>
              <a:buClr>
                <a:schemeClr val="dk1"/>
              </a:buClr>
              <a:buSzPct val="100000"/>
              <a:buFont typeface="Courier New" panose="02070309020205020404" pitchFamily="49" charset="0"/>
              <a:buChar char="o"/>
            </a:pPr>
            <a:r>
              <a:rPr lang="en" sz="2000" u="sng" dirty="0">
                <a:solidFill>
                  <a:schemeClr val="dk1"/>
                </a:solidFill>
                <a:latin typeface="Calibri"/>
                <a:ea typeface="Calibri"/>
                <a:cs typeface="Calibri"/>
                <a:sym typeface="Calibri"/>
              </a:rPr>
              <a:t>Mitral valve is composed of 2 cusps:</a:t>
            </a:r>
          </a:p>
          <a:p>
            <a:pPr marL="463550">
              <a:lnSpc>
                <a:spcPct val="100000"/>
              </a:lnSpc>
              <a:spcBef>
                <a:spcPts val="600"/>
              </a:spcBef>
              <a:buClr>
                <a:schemeClr val="dk1"/>
              </a:buClr>
              <a:buSzPct val="100000"/>
            </a:pPr>
            <a:r>
              <a:rPr lang="en" sz="2000" dirty="0">
                <a:latin typeface="Calibri"/>
                <a:ea typeface="Calibri"/>
                <a:cs typeface="Calibri"/>
                <a:sym typeface="Calibri"/>
              </a:rPr>
              <a:t>Anterior cusp :  lies anteriorly and to right.</a:t>
            </a:r>
          </a:p>
          <a:p>
            <a:pPr marL="463550">
              <a:lnSpc>
                <a:spcPct val="100000"/>
              </a:lnSpc>
              <a:spcBef>
                <a:spcPts val="600"/>
              </a:spcBef>
              <a:buClr>
                <a:schemeClr val="dk1"/>
              </a:buClr>
              <a:buSzPct val="100000"/>
            </a:pPr>
            <a:r>
              <a:rPr lang="en" sz="2000" dirty="0">
                <a:latin typeface="Calibri"/>
                <a:ea typeface="Calibri"/>
                <a:cs typeface="Calibri"/>
                <a:sym typeface="Calibri"/>
              </a:rPr>
              <a:t>Posterior cusp : </a:t>
            </a:r>
            <a:r>
              <a:rPr lang="en" sz="2000" dirty="0">
                <a:solidFill>
                  <a:schemeClr val="dk1"/>
                </a:solidFill>
                <a:latin typeface="Calibri"/>
                <a:ea typeface="Calibri"/>
                <a:cs typeface="Calibri"/>
                <a:sym typeface="Calibri"/>
              </a:rPr>
              <a:t>lies posteriorly and to left.</a:t>
            </a:r>
          </a:p>
          <a:p>
            <a:pPr>
              <a:lnSpc>
                <a:spcPct val="100000"/>
              </a:lnSpc>
              <a:spcBef>
                <a:spcPts val="600"/>
              </a:spcBef>
              <a:buFont typeface="Courier New" panose="02070309020205020404" pitchFamily="49" charset="0"/>
              <a:buChar char="o"/>
            </a:pPr>
            <a:r>
              <a:rPr lang="en" sz="2000" dirty="0">
                <a:latin typeface="Calibri"/>
                <a:ea typeface="Calibri"/>
                <a:cs typeface="Calibri"/>
                <a:sym typeface="Calibri"/>
              </a:rPr>
              <a:t>The </a:t>
            </a:r>
            <a:r>
              <a:rPr lang="en" sz="2000" u="sng" dirty="0">
                <a:latin typeface="Calibri"/>
                <a:ea typeface="Calibri"/>
                <a:cs typeface="Calibri"/>
                <a:sym typeface="Calibri"/>
              </a:rPr>
              <a:t>atrial surfaces</a:t>
            </a:r>
            <a:r>
              <a:rPr lang="en" sz="2000" dirty="0">
                <a:latin typeface="Calibri"/>
                <a:ea typeface="Calibri"/>
                <a:cs typeface="Calibri"/>
                <a:sym typeface="Calibri"/>
              </a:rPr>
              <a:t> of the cusps are smooth, while </a:t>
            </a:r>
            <a:r>
              <a:rPr lang="en" sz="2000" u="sng" dirty="0">
                <a:latin typeface="Calibri"/>
                <a:ea typeface="Calibri"/>
                <a:cs typeface="Calibri"/>
                <a:sym typeface="Calibri"/>
              </a:rPr>
              <a:t>ventricular surfaces</a:t>
            </a:r>
            <a:r>
              <a:rPr lang="en" sz="2000" dirty="0">
                <a:latin typeface="Calibri"/>
                <a:ea typeface="Calibri"/>
                <a:cs typeface="Calibri"/>
                <a:sym typeface="Calibri"/>
              </a:rPr>
              <a:t> give attachment to </a:t>
            </a:r>
            <a:r>
              <a:rPr lang="en" sz="2000" b="1" dirty="0">
                <a:latin typeface="Calibri"/>
                <a:ea typeface="Calibri"/>
                <a:cs typeface="Calibri"/>
                <a:sym typeface="Calibri"/>
              </a:rPr>
              <a:t>chordae tendinae.</a:t>
            </a:r>
          </a:p>
          <a:p>
            <a:pPr>
              <a:lnSpc>
                <a:spcPct val="100000"/>
              </a:lnSpc>
              <a:spcBef>
                <a:spcPts val="600"/>
              </a:spcBef>
              <a:buFont typeface="Courier New" panose="02070309020205020404" pitchFamily="49" charset="0"/>
              <a:buChar char="o"/>
            </a:pPr>
            <a:endParaRPr sz="2000" dirty="0">
              <a:latin typeface="Calibri"/>
              <a:ea typeface="Calibri"/>
              <a:cs typeface="Calibri"/>
              <a:sym typeface="Calibri"/>
            </a:endParaRPr>
          </a:p>
        </p:txBody>
      </p:sp>
      <p:cxnSp>
        <p:nvCxnSpPr>
          <p:cNvPr id="5" name="Straight Connector 4"/>
          <p:cNvCxnSpPr/>
          <p:nvPr/>
        </p:nvCxnSpPr>
        <p:spPr>
          <a:xfrm>
            <a:off x="4905687" y="4814509"/>
            <a:ext cx="1828800" cy="0"/>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nvGrpSpPr>
          <p:cNvPr id="2" name="Group 1"/>
          <p:cNvGrpSpPr/>
          <p:nvPr/>
        </p:nvGrpSpPr>
        <p:grpSpPr>
          <a:xfrm>
            <a:off x="7476564" y="2811573"/>
            <a:ext cx="4137183" cy="3051345"/>
            <a:chOff x="7287507" y="2863865"/>
            <a:chExt cx="4650132" cy="3639233"/>
          </a:xfrm>
        </p:grpSpPr>
        <p:pic>
          <p:nvPicPr>
            <p:cNvPr id="140" name="Shape 140"/>
            <p:cNvPicPr preferRelativeResize="0"/>
            <p:nvPr/>
          </p:nvPicPr>
          <p:blipFill>
            <a:blip r:embed="rId3">
              <a:alphaModFix/>
            </a:blip>
            <a:stretch>
              <a:fillRect/>
            </a:stretch>
          </p:blipFill>
          <p:spPr>
            <a:xfrm>
              <a:off x="7287507" y="2863865"/>
              <a:ext cx="4650132" cy="3639233"/>
            </a:xfrm>
            <a:prstGeom prst="rect">
              <a:avLst/>
            </a:prstGeom>
            <a:noFill/>
            <a:ln>
              <a:noFill/>
            </a:ln>
          </p:spPr>
        </p:pic>
        <p:sp>
          <p:nvSpPr>
            <p:cNvPr id="6" name="Rectangle 5"/>
            <p:cNvSpPr/>
            <p:nvPr/>
          </p:nvSpPr>
          <p:spPr>
            <a:xfrm>
              <a:off x="10980095" y="4683481"/>
              <a:ext cx="852514" cy="489020"/>
            </a:xfrm>
            <a:prstGeom prst="rect">
              <a:avLst/>
            </a:prstGeom>
            <a:no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8" name="Picture 7" descr="A7B15324"/>
          <p:cNvPicPr>
            <a:picLocks noChangeAspect="1" noChangeArrowheads="1"/>
          </p:cNvPicPr>
          <p:nvPr/>
        </p:nvPicPr>
        <p:blipFill>
          <a:blip r:embed="rId4" cstate="print">
            <a:lum contrast="20000"/>
            <a:extLst>
              <a:ext uri="{BEBA8EAE-BF5A-486C-A8C5-ECC9F3942E4B}">
                <a14:imgProps xmlns:a14="http://schemas.microsoft.com/office/drawing/2010/main">
                  <a14:imgLayer r:embed="rId5">
                    <a14:imgEffect>
                      <a14:sharpenSoften amount="59000"/>
                    </a14:imgEffect>
                  </a14:imgLayer>
                </a14:imgProps>
              </a:ext>
            </a:extLst>
          </a:blip>
          <a:srcRect t="54352" r="8911" b="21053"/>
          <a:stretch>
            <a:fillRect/>
          </a:stretch>
        </p:blipFill>
        <p:spPr bwMode="auto">
          <a:xfrm>
            <a:off x="7189372" y="343280"/>
            <a:ext cx="4198620" cy="2209800"/>
          </a:xfrm>
          <a:prstGeom prst="rect">
            <a:avLst/>
          </a:prstGeom>
          <a:noFill/>
          <a:ln w="9525">
            <a:noFill/>
            <a:miter lim="800000"/>
            <a:headEnd/>
            <a:tailEnd/>
          </a:ln>
        </p:spPr>
      </p:pic>
    </p:spTree>
    <p:extLst>
      <p:ext uri="{BB962C8B-B14F-4D97-AF65-F5344CB8AC3E}">
        <p14:creationId xmlns:p14="http://schemas.microsoft.com/office/powerpoint/2010/main" val="41181852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Shape 145"/>
          <p:cNvSpPr txBox="1">
            <a:spLocks noGrp="1"/>
          </p:cNvSpPr>
          <p:nvPr>
            <p:ph type="title"/>
          </p:nvPr>
        </p:nvSpPr>
        <p:spPr>
          <a:xfrm>
            <a:off x="419600" y="541652"/>
            <a:ext cx="11360800" cy="763600"/>
          </a:xfrm>
          <a:prstGeom prst="rect">
            <a:avLst/>
          </a:prstGeom>
        </p:spPr>
        <p:txBody>
          <a:bodyPr vert="horz" lIns="121900" tIns="121900" rIns="121900" bIns="121900" rtlCol="0" anchor="t" anchorCtr="0">
            <a:noAutofit/>
          </a:bodyPr>
          <a:lstStyle/>
          <a:p>
            <a:r>
              <a:rPr lang="en" sz="3200" b="1" dirty="0"/>
              <a:t>Aortic Orifice </a:t>
            </a:r>
          </a:p>
        </p:txBody>
      </p:sp>
      <p:sp>
        <p:nvSpPr>
          <p:cNvPr id="146" name="Shape 146"/>
          <p:cNvSpPr txBox="1">
            <a:spLocks noGrp="1"/>
          </p:cNvSpPr>
          <p:nvPr>
            <p:ph type="body" idx="1"/>
          </p:nvPr>
        </p:nvSpPr>
        <p:spPr>
          <a:xfrm>
            <a:off x="474190" y="1166344"/>
            <a:ext cx="10894394" cy="1123968"/>
          </a:xfrm>
          <a:prstGeom prst="rect">
            <a:avLst/>
          </a:prstGeom>
        </p:spPr>
        <p:txBody>
          <a:bodyPr vert="horz" lIns="121900" tIns="121900" rIns="121900" bIns="121900" rtlCol="0" anchor="t" anchorCtr="0">
            <a:noAutofit/>
          </a:bodyPr>
          <a:lstStyle/>
          <a:p>
            <a:pPr>
              <a:lnSpc>
                <a:spcPct val="150000"/>
              </a:lnSpc>
              <a:buClr>
                <a:schemeClr val="tx1"/>
              </a:buClr>
              <a:buFont typeface="Courier New" panose="02070309020205020404" pitchFamily="49" charset="0"/>
              <a:buChar char="o"/>
            </a:pPr>
            <a:r>
              <a:rPr lang="en" sz="2000" dirty="0">
                <a:solidFill>
                  <a:schemeClr val="dk1"/>
                </a:solidFill>
              </a:rPr>
              <a:t>Surrounded by a </a:t>
            </a:r>
            <a:r>
              <a:rPr lang="en" sz="2000" b="1" dirty="0">
                <a:solidFill>
                  <a:schemeClr val="dk1"/>
                </a:solidFill>
              </a:rPr>
              <a:t>fibrous ring </a:t>
            </a:r>
            <a:r>
              <a:rPr lang="en" sz="2000" dirty="0">
                <a:solidFill>
                  <a:schemeClr val="dk1"/>
                </a:solidFill>
              </a:rPr>
              <a:t>which gives attachment to the </a:t>
            </a:r>
            <a:r>
              <a:rPr lang="en" sz="2000" b="1" dirty="0"/>
              <a:t>cusps </a:t>
            </a:r>
            <a:r>
              <a:rPr lang="en" sz="2000" dirty="0"/>
              <a:t> of </a:t>
            </a:r>
            <a:r>
              <a:rPr lang="en" sz="2000" b="1" dirty="0"/>
              <a:t>aortic valve.</a:t>
            </a:r>
            <a:endParaRPr sz="2000" b="1" dirty="0"/>
          </a:p>
          <a:p>
            <a:pPr>
              <a:lnSpc>
                <a:spcPct val="150000"/>
              </a:lnSpc>
              <a:buClr>
                <a:schemeClr val="tx1"/>
              </a:buClr>
              <a:buFont typeface="Courier New" panose="02070309020205020404" pitchFamily="49" charset="0"/>
              <a:buChar char="o"/>
            </a:pPr>
            <a:r>
              <a:rPr lang="en" sz="2000" b="1" dirty="0">
                <a:solidFill>
                  <a:srgbClr val="000000"/>
                </a:solidFill>
              </a:rPr>
              <a:t>Aortic valve</a:t>
            </a:r>
            <a:r>
              <a:rPr lang="en" sz="2000" dirty="0">
                <a:solidFill>
                  <a:srgbClr val="000000"/>
                </a:solidFill>
              </a:rPr>
              <a:t> is formed of </a:t>
            </a:r>
            <a:r>
              <a:rPr lang="en" sz="2000" b="1" dirty="0">
                <a:solidFill>
                  <a:srgbClr val="000000"/>
                </a:solidFill>
              </a:rPr>
              <a:t>3 semilunar cusps</a:t>
            </a:r>
            <a:r>
              <a:rPr lang="en" sz="2000" dirty="0">
                <a:solidFill>
                  <a:srgbClr val="000000"/>
                </a:solidFill>
              </a:rPr>
              <a:t> which are similar to those of pulmonary valve, but the position of the cusps differs </a:t>
            </a:r>
            <a:r>
              <a:rPr lang="en" sz="2000" dirty="0"/>
              <a:t>being </a:t>
            </a:r>
            <a:r>
              <a:rPr lang="en" sz="2000" b="1" dirty="0"/>
              <a:t>one anterior</a:t>
            </a:r>
            <a:r>
              <a:rPr lang="en" sz="2000" dirty="0"/>
              <a:t> </a:t>
            </a:r>
            <a:r>
              <a:rPr lang="en" sz="2000" b="1" dirty="0"/>
              <a:t>and 2 posterior</a:t>
            </a:r>
            <a:r>
              <a:rPr lang="en" sz="2000" dirty="0"/>
              <a:t>.</a:t>
            </a:r>
          </a:p>
        </p:txBody>
      </p:sp>
      <p:pic>
        <p:nvPicPr>
          <p:cNvPr id="149" name="Shape 149" descr="Image result for AORTIC ORIFICE"/>
          <p:cNvPicPr preferRelativeResize="0"/>
          <p:nvPr/>
        </p:nvPicPr>
        <p:blipFill>
          <a:blip r:embed="rId3">
            <a:alphaModFix/>
          </a:blip>
          <a:stretch>
            <a:fillRect/>
          </a:stretch>
        </p:blipFill>
        <p:spPr>
          <a:xfrm>
            <a:off x="8172602" y="4661285"/>
            <a:ext cx="3363324" cy="1698388"/>
          </a:xfrm>
          <a:prstGeom prst="rect">
            <a:avLst/>
          </a:prstGeom>
          <a:noFill/>
          <a:ln>
            <a:noFill/>
          </a:ln>
        </p:spPr>
      </p:pic>
      <p:grpSp>
        <p:nvGrpSpPr>
          <p:cNvPr id="4" name="Group 3"/>
          <p:cNvGrpSpPr/>
          <p:nvPr/>
        </p:nvGrpSpPr>
        <p:grpSpPr>
          <a:xfrm>
            <a:off x="4132372" y="3025588"/>
            <a:ext cx="3660800" cy="3426602"/>
            <a:chOff x="6779737" y="567215"/>
            <a:chExt cx="4711677" cy="2381250"/>
          </a:xfrm>
        </p:grpSpPr>
        <p:pic>
          <p:nvPicPr>
            <p:cNvPr id="12" name="Picture 11" descr="http://www.biosbcc.net/b100cardio/images/FG21_07A.jpg"/>
            <p:cNvPicPr>
              <a:picLocks noChangeAspect="1" noChangeArrowheads="1"/>
            </p:cNvPicPr>
            <p:nvPr/>
          </p:nvPicPr>
          <p:blipFill>
            <a:blip r:embed="rId4">
              <a:extLst>
                <a:ext uri="{28A0092B-C50C-407E-A947-70E740481C1C}">
                  <a14:useLocalDpi xmlns:a14="http://schemas.microsoft.com/office/drawing/2010/main" val="0"/>
                </a:ext>
              </a:extLst>
            </a:blip>
            <a:srcRect t="37500" r="47501"/>
            <a:stretch>
              <a:fillRect/>
            </a:stretch>
          </p:blipFill>
          <p:spPr bwMode="auto">
            <a:xfrm>
              <a:off x="6779737" y="567215"/>
              <a:ext cx="4643438" cy="238125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151" name="Shape 151"/>
            <p:cNvSpPr/>
            <p:nvPr/>
          </p:nvSpPr>
          <p:spPr>
            <a:xfrm>
              <a:off x="10358687" y="1866483"/>
              <a:ext cx="1132727" cy="412693"/>
            </a:xfrm>
            <a:prstGeom prst="rect">
              <a:avLst/>
            </a:prstGeom>
            <a:noFill/>
            <a:ln w="28575" cap="flat" cmpd="sng">
              <a:solidFill>
                <a:srgbClr val="C00000"/>
              </a:solidFill>
              <a:prstDash val="solid"/>
              <a:round/>
              <a:headEnd type="none" w="med" len="med"/>
              <a:tailEnd type="none" w="med" len="med"/>
            </a:ln>
          </p:spPr>
          <p:txBody>
            <a:bodyPr lIns="121900" tIns="121900" rIns="121900" bIns="121900" anchor="ctr" anchorCtr="0">
              <a:noAutofit/>
            </a:bodyPr>
            <a:lstStyle/>
            <a:p>
              <a:endParaRPr sz="1867"/>
            </a:p>
          </p:txBody>
        </p:sp>
      </p:grpSp>
      <p:sp>
        <p:nvSpPr>
          <p:cNvPr id="148" name="Shape 148"/>
          <p:cNvSpPr txBox="1"/>
          <p:nvPr/>
        </p:nvSpPr>
        <p:spPr>
          <a:xfrm>
            <a:off x="9225350" y="6203577"/>
            <a:ext cx="868360" cy="497227"/>
          </a:xfrm>
          <a:prstGeom prst="rect">
            <a:avLst/>
          </a:prstGeom>
          <a:noFill/>
          <a:ln>
            <a:noFill/>
          </a:ln>
        </p:spPr>
        <p:txBody>
          <a:bodyPr lIns="121900" tIns="121900" rIns="121900" bIns="121900" anchor="t" anchorCtr="0">
            <a:noAutofit/>
          </a:bodyPr>
          <a:lstStyle/>
          <a:p>
            <a:r>
              <a:rPr lang="en" sz="1867" dirty="0">
                <a:solidFill>
                  <a:schemeClr val="bg1">
                    <a:lumMod val="50000"/>
                  </a:schemeClr>
                </a:solidFill>
                <a:latin typeface="+mn-lt"/>
              </a:rPr>
              <a:t>Extra</a:t>
            </a:r>
          </a:p>
        </p:txBody>
      </p:sp>
      <p:grpSp>
        <p:nvGrpSpPr>
          <p:cNvPr id="2" name="Group 1"/>
          <p:cNvGrpSpPr/>
          <p:nvPr/>
        </p:nvGrpSpPr>
        <p:grpSpPr>
          <a:xfrm>
            <a:off x="133839" y="3025589"/>
            <a:ext cx="3998533" cy="3426602"/>
            <a:chOff x="419600" y="3016008"/>
            <a:chExt cx="3881651" cy="3109913"/>
          </a:xfrm>
        </p:grpSpPr>
        <p:pic>
          <p:nvPicPr>
            <p:cNvPr id="11" name="Picture 10" descr="541460B0"/>
            <p:cNvPicPr>
              <a:picLocks noChangeAspect="1" noChangeArrowheads="1"/>
            </p:cNvPicPr>
            <p:nvPr/>
          </p:nvPicPr>
          <p:blipFill>
            <a:blip r:embed="rId5">
              <a:extLst>
                <a:ext uri="{28A0092B-C50C-407E-A947-70E740481C1C}">
                  <a14:useLocalDpi xmlns:a14="http://schemas.microsoft.com/office/drawing/2010/main" val="0"/>
                </a:ext>
              </a:extLst>
            </a:blip>
            <a:srcRect l="8949" t="8287" r="4944" b="50258"/>
            <a:stretch>
              <a:fillRect/>
            </a:stretch>
          </p:blipFill>
          <p:spPr bwMode="auto">
            <a:xfrm>
              <a:off x="419600" y="3016008"/>
              <a:ext cx="3881651" cy="310991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cxnSp>
          <p:nvCxnSpPr>
            <p:cNvPr id="6" name="Straight Arrow Connector 5"/>
            <p:cNvCxnSpPr/>
            <p:nvPr/>
          </p:nvCxnSpPr>
          <p:spPr>
            <a:xfrm flipV="1">
              <a:off x="944294" y="4688639"/>
              <a:ext cx="996286" cy="512489"/>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pic>
        <p:nvPicPr>
          <p:cNvPr id="13" name="Picture 12"/>
          <p:cNvPicPr>
            <a:picLocks noChangeAspect="1" noChangeArrowheads="1"/>
          </p:cNvPicPr>
          <p:nvPr/>
        </p:nvPicPr>
        <p:blipFill>
          <a:blip r:embed="rId6" cstate="print">
            <a:extLst>
              <a:ext uri="{BEBA8EAE-BF5A-486C-A8C5-ECC9F3942E4B}">
                <a14:imgProps xmlns:a14="http://schemas.microsoft.com/office/drawing/2010/main">
                  <a14:imgLayer r:embed="rId7">
                    <a14:imgEffect>
                      <a14:sharpenSoften amount="46000"/>
                    </a14:imgEffect>
                    <a14:imgEffect>
                      <a14:brightnessContrast bright="-10000" contrast="31000"/>
                    </a14:imgEffect>
                  </a14:imgLayer>
                </a14:imgProps>
              </a:ext>
              <a:ext uri="{28A0092B-C50C-407E-A947-70E740481C1C}">
                <a14:useLocalDpi xmlns:a14="http://schemas.microsoft.com/office/drawing/2010/main" val="0"/>
              </a:ext>
            </a:extLst>
          </a:blip>
          <a:srcRect/>
          <a:stretch>
            <a:fillRect/>
          </a:stretch>
        </p:blipFill>
        <p:spPr bwMode="auto">
          <a:xfrm>
            <a:off x="8130905" y="2790507"/>
            <a:ext cx="3336880" cy="17612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Shape 107"/>
          <p:cNvSpPr txBox="1"/>
          <p:nvPr/>
        </p:nvSpPr>
        <p:spPr>
          <a:xfrm>
            <a:off x="9406321" y="310769"/>
            <a:ext cx="2874777" cy="1028332"/>
          </a:xfrm>
          <a:prstGeom prst="rect">
            <a:avLst/>
          </a:prstGeom>
          <a:noFill/>
          <a:ln>
            <a:noFill/>
          </a:ln>
        </p:spPr>
        <p:txBody>
          <a:bodyPr lIns="121900" tIns="121900" rIns="121900" bIns="121900" anchor="t" anchorCtr="0">
            <a:noAutofit/>
          </a:bodyPr>
          <a:lstStyle/>
          <a:p>
            <a:r>
              <a:rPr lang="en-GB" sz="1867" dirty="0">
                <a:solidFill>
                  <a:schemeClr val="accent3">
                    <a:lumMod val="75000"/>
                  </a:schemeClr>
                </a:solidFill>
                <a:latin typeface="+mn-lt"/>
              </a:rPr>
              <a:t>T</a:t>
            </a:r>
            <a:r>
              <a:rPr lang="en" sz="1867" dirty="0">
                <a:solidFill>
                  <a:schemeClr val="accent3">
                    <a:lumMod val="75000"/>
                  </a:schemeClr>
                </a:solidFill>
                <a:latin typeface="+mn-lt"/>
              </a:rPr>
              <a:t>o remember:</a:t>
            </a:r>
          </a:p>
          <a:p>
            <a:r>
              <a:rPr lang="en" sz="1867" u="sng" dirty="0">
                <a:solidFill>
                  <a:schemeClr val="accent3">
                    <a:lumMod val="75000"/>
                  </a:schemeClr>
                </a:solidFill>
                <a:latin typeface="+mn-lt"/>
              </a:rPr>
              <a:t>A</a:t>
            </a:r>
            <a:r>
              <a:rPr lang="en" sz="1867" dirty="0">
                <a:solidFill>
                  <a:schemeClr val="accent3">
                    <a:lumMod val="75000"/>
                  </a:schemeClr>
                </a:solidFill>
                <a:latin typeface="+mn-lt"/>
              </a:rPr>
              <a:t>ortic &gt; 1 </a:t>
            </a:r>
            <a:r>
              <a:rPr lang="en" sz="1867" u="sng" dirty="0">
                <a:solidFill>
                  <a:schemeClr val="accent3">
                    <a:lumMod val="75000"/>
                  </a:schemeClr>
                </a:solidFill>
                <a:latin typeface="+mn-lt"/>
              </a:rPr>
              <a:t>A</a:t>
            </a:r>
            <a:r>
              <a:rPr lang="en" sz="1867" dirty="0">
                <a:solidFill>
                  <a:schemeClr val="accent3">
                    <a:lumMod val="75000"/>
                  </a:schemeClr>
                </a:solidFill>
                <a:latin typeface="+mn-lt"/>
              </a:rPr>
              <a:t>nterior.</a:t>
            </a:r>
          </a:p>
          <a:p>
            <a:r>
              <a:rPr lang="en" sz="1867" u="sng" dirty="0">
                <a:solidFill>
                  <a:schemeClr val="accent3">
                    <a:lumMod val="75000"/>
                  </a:schemeClr>
                </a:solidFill>
                <a:latin typeface="+mn-lt"/>
              </a:rPr>
              <a:t>P</a:t>
            </a:r>
            <a:r>
              <a:rPr lang="en" sz="1867" dirty="0">
                <a:solidFill>
                  <a:schemeClr val="accent3">
                    <a:lumMod val="75000"/>
                  </a:schemeClr>
                </a:solidFill>
                <a:latin typeface="+mn-lt"/>
              </a:rPr>
              <a:t>ulmonary &gt; 1 </a:t>
            </a:r>
            <a:r>
              <a:rPr lang="en" sz="1867" u="sng" dirty="0">
                <a:solidFill>
                  <a:schemeClr val="accent3">
                    <a:lumMod val="75000"/>
                  </a:schemeClr>
                </a:solidFill>
                <a:latin typeface="+mn-lt"/>
              </a:rPr>
              <a:t>P</a:t>
            </a:r>
            <a:r>
              <a:rPr lang="en" sz="1867" dirty="0">
                <a:solidFill>
                  <a:schemeClr val="accent3">
                    <a:lumMod val="75000"/>
                  </a:schemeClr>
                </a:solidFill>
                <a:latin typeface="+mn-lt"/>
              </a:rPr>
              <a:t>osterior.</a:t>
            </a:r>
          </a:p>
        </p:txBody>
      </p:sp>
    </p:spTree>
    <p:extLst>
      <p:ext uri="{BB962C8B-B14F-4D97-AF65-F5344CB8AC3E}">
        <p14:creationId xmlns:p14="http://schemas.microsoft.com/office/powerpoint/2010/main" val="16283598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Shape 156"/>
          <p:cNvSpPr txBox="1">
            <a:spLocks noGrp="1"/>
          </p:cNvSpPr>
          <p:nvPr>
            <p:ph type="title"/>
          </p:nvPr>
        </p:nvSpPr>
        <p:spPr>
          <a:xfrm>
            <a:off x="415601" y="582074"/>
            <a:ext cx="11360800" cy="763600"/>
          </a:xfrm>
          <a:prstGeom prst="rect">
            <a:avLst/>
          </a:prstGeom>
        </p:spPr>
        <p:txBody>
          <a:bodyPr vert="horz" lIns="121900" tIns="121900" rIns="121900" bIns="121900" rtlCol="0" anchor="t" anchorCtr="0">
            <a:noAutofit/>
          </a:bodyPr>
          <a:lstStyle/>
          <a:p>
            <a:r>
              <a:rPr lang="en" sz="3200" b="1" dirty="0"/>
              <a:t>Nerve supply of the heart </a:t>
            </a:r>
          </a:p>
        </p:txBody>
      </p:sp>
      <p:sp>
        <p:nvSpPr>
          <p:cNvPr id="157" name="Shape 157"/>
          <p:cNvSpPr txBox="1">
            <a:spLocks noGrp="1"/>
          </p:cNvSpPr>
          <p:nvPr>
            <p:ph type="body" idx="1"/>
          </p:nvPr>
        </p:nvSpPr>
        <p:spPr>
          <a:xfrm>
            <a:off x="415600" y="1536633"/>
            <a:ext cx="7547709" cy="3163239"/>
          </a:xfrm>
          <a:prstGeom prst="rect">
            <a:avLst/>
          </a:prstGeom>
        </p:spPr>
        <p:txBody>
          <a:bodyPr vert="horz" lIns="121900" tIns="121900" rIns="121900" bIns="121900" rtlCol="0" anchor="t" anchorCtr="0">
            <a:noAutofit/>
          </a:bodyPr>
          <a:lstStyle/>
          <a:p>
            <a:pPr>
              <a:spcBef>
                <a:spcPts val="667"/>
              </a:spcBef>
              <a:buClr>
                <a:schemeClr val="tx1"/>
              </a:buClr>
              <a:buFont typeface="Courier New" panose="02070309020205020404" pitchFamily="49" charset="0"/>
              <a:buChar char="o"/>
            </a:pPr>
            <a:r>
              <a:rPr lang="en" sz="1800" dirty="0">
                <a:solidFill>
                  <a:schemeClr val="accent3">
                    <a:lumMod val="75000"/>
                  </a:schemeClr>
                </a:solidFill>
              </a:rPr>
              <a:t>Autonomic </a:t>
            </a:r>
            <a:r>
              <a:rPr lang="en-GB" sz="1800" dirty="0">
                <a:solidFill>
                  <a:schemeClr val="accent3">
                    <a:lumMod val="75000"/>
                  </a:schemeClr>
                </a:solidFill>
              </a:rPr>
              <a:t>Supply:</a:t>
            </a:r>
            <a:r>
              <a:rPr lang="en" sz="1800" dirty="0">
                <a:solidFill>
                  <a:schemeClr val="accent3">
                    <a:lumMod val="75000"/>
                  </a:schemeClr>
                </a:solidFill>
              </a:rPr>
              <a:t> </a:t>
            </a:r>
            <a:r>
              <a:rPr lang="en" sz="1800" dirty="0">
                <a:solidFill>
                  <a:srgbClr val="000000"/>
                </a:solidFill>
              </a:rPr>
              <a:t>by </a:t>
            </a:r>
            <a:r>
              <a:rPr lang="en" sz="1800" b="1" i="1" dirty="0">
                <a:solidFill>
                  <a:srgbClr val="000000"/>
                </a:solidFill>
              </a:rPr>
              <a:t>sympathetic &amp; parasympathetic fibers</a:t>
            </a:r>
            <a:r>
              <a:rPr lang="en" sz="1800" dirty="0">
                <a:solidFill>
                  <a:srgbClr val="000000"/>
                </a:solidFill>
              </a:rPr>
              <a:t> via the </a:t>
            </a:r>
            <a:r>
              <a:rPr lang="en" sz="1800" b="1" i="1" dirty="0">
                <a:solidFill>
                  <a:srgbClr val="000000"/>
                </a:solidFill>
              </a:rPr>
              <a:t>cardiac plexus</a:t>
            </a:r>
            <a:r>
              <a:rPr lang="en" sz="1800" dirty="0">
                <a:solidFill>
                  <a:srgbClr val="000000"/>
                </a:solidFill>
              </a:rPr>
              <a:t> situated below arch of aorta.</a:t>
            </a:r>
          </a:p>
          <a:p>
            <a:pPr marL="0" indent="0">
              <a:spcBef>
                <a:spcPts val="667"/>
              </a:spcBef>
              <a:buNone/>
            </a:pPr>
            <a:endParaRPr lang="en" sz="1050" b="1" i="1" dirty="0">
              <a:solidFill>
                <a:srgbClr val="000000"/>
              </a:solidFill>
            </a:endParaRPr>
          </a:p>
          <a:p>
            <a:pPr>
              <a:spcBef>
                <a:spcPts val="667"/>
              </a:spcBef>
              <a:buFont typeface="Courier New" panose="02070309020205020404" pitchFamily="49" charset="0"/>
              <a:buChar char="o"/>
            </a:pPr>
            <a:r>
              <a:rPr lang="en" sz="1800" dirty="0">
                <a:solidFill>
                  <a:srgbClr val="000000"/>
                </a:solidFill>
              </a:rPr>
              <a:t>The</a:t>
            </a:r>
            <a:r>
              <a:rPr lang="en" sz="1800" b="1" i="1" dirty="0">
                <a:solidFill>
                  <a:srgbClr val="000000"/>
                </a:solidFill>
              </a:rPr>
              <a:t> sympathetic fibres</a:t>
            </a:r>
            <a:r>
              <a:rPr lang="en" sz="1800" dirty="0">
                <a:solidFill>
                  <a:srgbClr val="000000"/>
                </a:solidFill>
              </a:rPr>
              <a:t> arise from the cervical &amp; upper thoracic </a:t>
            </a:r>
            <a:r>
              <a:rPr lang="en" sz="1800" dirty="0">
                <a:solidFill>
                  <a:schemeClr val="accent3">
                    <a:lumMod val="75000"/>
                  </a:schemeClr>
                </a:solidFill>
              </a:rPr>
              <a:t>(1, 2, 3, 4)</a:t>
            </a:r>
            <a:r>
              <a:rPr lang="en" sz="1800" dirty="0">
                <a:solidFill>
                  <a:srgbClr val="000000"/>
                </a:solidFill>
              </a:rPr>
              <a:t> ganglia of </a:t>
            </a:r>
            <a:r>
              <a:rPr lang="en" sz="1800" i="1" u="sng" dirty="0">
                <a:solidFill>
                  <a:srgbClr val="000000"/>
                </a:solidFill>
              </a:rPr>
              <a:t>sympathetic trunks.</a:t>
            </a:r>
          </a:p>
          <a:p>
            <a:pPr>
              <a:spcBef>
                <a:spcPts val="667"/>
              </a:spcBef>
              <a:buFont typeface="Courier New" panose="02070309020205020404" pitchFamily="49" charset="0"/>
              <a:buChar char="o"/>
            </a:pPr>
            <a:r>
              <a:rPr lang="en" sz="1800" dirty="0">
                <a:solidFill>
                  <a:srgbClr val="000000"/>
                </a:solidFill>
              </a:rPr>
              <a:t>The</a:t>
            </a:r>
            <a:r>
              <a:rPr lang="en" sz="1800" b="1" i="1" dirty="0">
                <a:solidFill>
                  <a:srgbClr val="000000"/>
                </a:solidFill>
              </a:rPr>
              <a:t> parasympathetic fibres</a:t>
            </a:r>
            <a:r>
              <a:rPr lang="en" sz="1800" dirty="0">
                <a:solidFill>
                  <a:srgbClr val="000000"/>
                </a:solidFill>
              </a:rPr>
              <a:t> arise from the </a:t>
            </a:r>
            <a:r>
              <a:rPr lang="en" sz="1800" i="1" u="sng" dirty="0">
                <a:solidFill>
                  <a:srgbClr val="000000"/>
                </a:solidFill>
              </a:rPr>
              <a:t>vagus nerves.</a:t>
            </a:r>
          </a:p>
          <a:p>
            <a:pPr marL="0" indent="0">
              <a:spcBef>
                <a:spcPts val="667"/>
              </a:spcBef>
              <a:buClr>
                <a:schemeClr val="dk1"/>
              </a:buClr>
              <a:buSzPct val="91666"/>
              <a:buNone/>
            </a:pPr>
            <a:endParaRPr sz="1050" i="1" u="sng" dirty="0">
              <a:solidFill>
                <a:srgbClr val="000000"/>
              </a:solidFill>
            </a:endParaRPr>
          </a:p>
          <a:p>
            <a:pPr>
              <a:spcBef>
                <a:spcPts val="667"/>
              </a:spcBef>
              <a:buClr>
                <a:schemeClr val="dk1"/>
              </a:buClr>
              <a:buSzPct val="100000"/>
              <a:buFont typeface="Courier New" panose="02070309020205020404" pitchFamily="49" charset="0"/>
              <a:buChar char="o"/>
            </a:pPr>
            <a:r>
              <a:rPr lang="en" sz="1800" dirty="0">
                <a:solidFill>
                  <a:srgbClr val="000000"/>
                </a:solidFill>
              </a:rPr>
              <a:t>Sympathetic Fibers </a:t>
            </a:r>
            <a:r>
              <a:rPr lang="en" sz="1800" dirty="0">
                <a:solidFill>
                  <a:srgbClr val="000000"/>
                </a:solidFill>
                <a:sym typeface="Wingdings" panose="05000000000000000000" pitchFamily="2" charset="2"/>
              </a:rPr>
              <a:t></a:t>
            </a:r>
            <a:r>
              <a:rPr lang="en" sz="1800" dirty="0">
                <a:solidFill>
                  <a:srgbClr val="000000"/>
                </a:solidFill>
              </a:rPr>
              <a:t> accelerate heart rate but</a:t>
            </a:r>
          </a:p>
          <a:p>
            <a:pPr>
              <a:spcBef>
                <a:spcPts val="667"/>
              </a:spcBef>
              <a:buClr>
                <a:schemeClr val="dk1"/>
              </a:buClr>
              <a:buSzPct val="100000"/>
              <a:buFont typeface="Courier New" panose="02070309020205020404" pitchFamily="49" charset="0"/>
              <a:buChar char="o"/>
            </a:pPr>
            <a:r>
              <a:rPr lang="en" sz="1800" dirty="0">
                <a:solidFill>
                  <a:srgbClr val="000000"/>
                </a:solidFill>
              </a:rPr>
              <a:t>Parasympathetic Fibers </a:t>
            </a:r>
            <a:r>
              <a:rPr lang="en" sz="1800" dirty="0">
                <a:solidFill>
                  <a:srgbClr val="000000"/>
                </a:solidFill>
                <a:sym typeface="Wingdings" panose="05000000000000000000" pitchFamily="2" charset="2"/>
              </a:rPr>
              <a:t></a:t>
            </a:r>
            <a:r>
              <a:rPr lang="en" sz="1800" dirty="0">
                <a:solidFill>
                  <a:srgbClr val="000000"/>
                </a:solidFill>
              </a:rPr>
              <a:t> slow heart rate (constriction of coronay arteries)</a:t>
            </a:r>
          </a:p>
          <a:p>
            <a:pPr>
              <a:buFont typeface="Courier New" panose="02070309020205020404" pitchFamily="49" charset="0"/>
              <a:buChar char="o"/>
            </a:pPr>
            <a:endParaRPr sz="1800" dirty="0">
              <a:solidFill>
                <a:srgbClr val="000000"/>
              </a:solidFill>
            </a:endParaRPr>
          </a:p>
        </p:txBody>
      </p:sp>
      <p:sp>
        <p:nvSpPr>
          <p:cNvPr id="158" name="Shape 158"/>
          <p:cNvSpPr txBox="1"/>
          <p:nvPr/>
        </p:nvSpPr>
        <p:spPr>
          <a:xfrm>
            <a:off x="2027359" y="4758273"/>
            <a:ext cx="3730309" cy="1459316"/>
          </a:xfrm>
          <a:prstGeom prst="rect">
            <a:avLst/>
          </a:prstGeom>
          <a:solidFill>
            <a:schemeClr val="accent4">
              <a:lumMod val="20000"/>
              <a:lumOff val="80000"/>
            </a:schemeClr>
          </a:solidFill>
          <a:ln>
            <a:noFill/>
          </a:ln>
        </p:spPr>
        <p:txBody>
          <a:bodyPr lIns="121900" tIns="121900" rIns="121900" bIns="121900" anchor="t" anchorCtr="0">
            <a:noAutofit/>
          </a:bodyPr>
          <a:lstStyle/>
          <a:p>
            <a:pPr>
              <a:lnSpc>
                <a:spcPct val="115000"/>
              </a:lnSpc>
              <a:spcBef>
                <a:spcPts val="667"/>
              </a:spcBef>
              <a:buClr>
                <a:schemeClr val="dk1"/>
              </a:buClr>
              <a:buSzPct val="110000"/>
            </a:pPr>
            <a:r>
              <a:rPr lang="en" sz="1333" b="1" dirty="0">
                <a:solidFill>
                  <a:schemeClr val="dk1"/>
                </a:solidFill>
              </a:rPr>
              <a:t>Postganglionic fibres </a:t>
            </a:r>
            <a:r>
              <a:rPr lang="en" sz="1333" dirty="0">
                <a:solidFill>
                  <a:schemeClr val="dk1"/>
                </a:solidFill>
              </a:rPr>
              <a:t>reach heart along – </a:t>
            </a:r>
          </a:p>
          <a:p>
            <a:pPr marL="342900" indent="-342900">
              <a:lnSpc>
                <a:spcPct val="115000"/>
              </a:lnSpc>
              <a:spcBef>
                <a:spcPts val="667"/>
              </a:spcBef>
              <a:buClr>
                <a:schemeClr val="dk1"/>
              </a:buClr>
              <a:buSzPct val="110000"/>
              <a:buAutoNum type="arabicParenBoth"/>
            </a:pPr>
            <a:r>
              <a:rPr lang="en" sz="1333" dirty="0">
                <a:solidFill>
                  <a:schemeClr val="dk1"/>
                </a:solidFill>
              </a:rPr>
              <a:t>SAN(SINOATRIAL NODE ) </a:t>
            </a:r>
          </a:p>
          <a:p>
            <a:pPr marL="342900" indent="-342900">
              <a:lnSpc>
                <a:spcPct val="115000"/>
              </a:lnSpc>
              <a:spcBef>
                <a:spcPts val="667"/>
              </a:spcBef>
              <a:buClr>
                <a:schemeClr val="dk1"/>
              </a:buClr>
              <a:buSzPct val="110000"/>
              <a:buAutoNum type="arabicParenBoth"/>
            </a:pPr>
            <a:r>
              <a:rPr lang="en" sz="1333" dirty="0">
                <a:solidFill>
                  <a:schemeClr val="dk1"/>
                </a:solidFill>
              </a:rPr>
              <a:t>AVN( ATRIOVENTICULAR NODE ) &amp; </a:t>
            </a:r>
          </a:p>
          <a:p>
            <a:pPr marL="342900" indent="-342900">
              <a:lnSpc>
                <a:spcPct val="115000"/>
              </a:lnSpc>
              <a:spcBef>
                <a:spcPts val="667"/>
              </a:spcBef>
              <a:buClr>
                <a:schemeClr val="dk1"/>
              </a:buClr>
              <a:buSzPct val="110000"/>
              <a:buAutoNum type="arabicParenBoth"/>
            </a:pPr>
            <a:r>
              <a:rPr lang="en" sz="1333" dirty="0">
                <a:solidFill>
                  <a:schemeClr val="dk1"/>
                </a:solidFill>
              </a:rPr>
              <a:t>nerve plexus around coronary arteries.</a:t>
            </a:r>
          </a:p>
        </p:txBody>
      </p:sp>
      <p:cxnSp>
        <p:nvCxnSpPr>
          <p:cNvPr id="160" name="Shape 160"/>
          <p:cNvCxnSpPr/>
          <p:nvPr/>
        </p:nvCxnSpPr>
        <p:spPr>
          <a:xfrm rot="10800000" flipH="1">
            <a:off x="1099513" y="2695598"/>
            <a:ext cx="1828800" cy="0"/>
          </a:xfrm>
          <a:prstGeom prst="straightConnector1">
            <a:avLst/>
          </a:prstGeom>
          <a:noFill/>
          <a:ln w="28575" cap="flat" cmpd="sng">
            <a:solidFill>
              <a:srgbClr val="FFFF00"/>
            </a:solidFill>
            <a:prstDash val="solid"/>
            <a:round/>
            <a:headEnd type="none" w="lg" len="lg"/>
            <a:tailEnd type="none" w="lg" len="lg"/>
          </a:ln>
        </p:spPr>
      </p:cxnSp>
      <p:cxnSp>
        <p:nvCxnSpPr>
          <p:cNvPr id="161" name="Shape 161"/>
          <p:cNvCxnSpPr/>
          <p:nvPr/>
        </p:nvCxnSpPr>
        <p:spPr>
          <a:xfrm>
            <a:off x="1139436" y="3263627"/>
            <a:ext cx="2194560" cy="0"/>
          </a:xfrm>
          <a:prstGeom prst="straightConnector1">
            <a:avLst/>
          </a:prstGeom>
          <a:noFill/>
          <a:ln w="28575" cap="flat" cmpd="sng">
            <a:solidFill>
              <a:srgbClr val="4A86E8"/>
            </a:solidFill>
            <a:prstDash val="solid"/>
            <a:round/>
            <a:headEnd type="none" w="lg" len="lg"/>
            <a:tailEnd type="none" w="lg" len="lg"/>
          </a:ln>
        </p:spPr>
      </p:cxnSp>
      <p:cxnSp>
        <p:nvCxnSpPr>
          <p:cNvPr id="162" name="Shape 162"/>
          <p:cNvCxnSpPr/>
          <p:nvPr/>
        </p:nvCxnSpPr>
        <p:spPr>
          <a:xfrm>
            <a:off x="783640" y="3833472"/>
            <a:ext cx="1737360" cy="0"/>
          </a:xfrm>
          <a:prstGeom prst="straightConnector1">
            <a:avLst/>
          </a:prstGeom>
          <a:noFill/>
          <a:ln w="28575" cap="flat" cmpd="sng">
            <a:solidFill>
              <a:srgbClr val="FFFF00"/>
            </a:solidFill>
            <a:prstDash val="solid"/>
            <a:round/>
            <a:headEnd type="none" w="lg" len="lg"/>
            <a:tailEnd type="none" w="lg" len="lg"/>
          </a:ln>
        </p:spPr>
      </p:cxnSp>
      <p:cxnSp>
        <p:nvCxnSpPr>
          <p:cNvPr id="163" name="Shape 163"/>
          <p:cNvCxnSpPr/>
          <p:nvPr/>
        </p:nvCxnSpPr>
        <p:spPr>
          <a:xfrm>
            <a:off x="783640" y="4174981"/>
            <a:ext cx="2194560" cy="0"/>
          </a:xfrm>
          <a:prstGeom prst="straightConnector1">
            <a:avLst/>
          </a:prstGeom>
          <a:noFill/>
          <a:ln w="28575" cap="flat" cmpd="sng">
            <a:solidFill>
              <a:srgbClr val="4A86E8"/>
            </a:solidFill>
            <a:prstDash val="solid"/>
            <a:round/>
            <a:headEnd type="none" w="lg" len="lg"/>
            <a:tailEnd type="none" w="lg" len="lg"/>
          </a:ln>
        </p:spPr>
      </p:cxnSp>
      <p:pic>
        <p:nvPicPr>
          <p:cNvPr id="11" name="Picture 10" descr="http://i265.photobucket.com/albums/ii211/CollinAlexander/Heart-1.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87341" y="4217103"/>
            <a:ext cx="4270375" cy="230505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2" name="Picture 11" descr="http://circ.ahajournals.org/content/118/8/863/F1.medium.gif">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63310" y="744459"/>
            <a:ext cx="3514725" cy="33559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45625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Shape 169"/>
          <p:cNvSpPr txBox="1">
            <a:spLocks noGrp="1"/>
          </p:cNvSpPr>
          <p:nvPr>
            <p:ph type="title"/>
          </p:nvPr>
        </p:nvSpPr>
        <p:spPr>
          <a:xfrm>
            <a:off x="329233" y="243073"/>
            <a:ext cx="11360800" cy="763600"/>
          </a:xfrm>
          <a:prstGeom prst="rect">
            <a:avLst/>
          </a:prstGeom>
        </p:spPr>
        <p:txBody>
          <a:bodyPr vert="horz" lIns="121900" tIns="121900" rIns="121900" bIns="121900" rtlCol="0" anchor="t" anchorCtr="0">
            <a:noAutofit/>
          </a:bodyPr>
          <a:lstStyle/>
          <a:p>
            <a:r>
              <a:rPr lang="en" sz="3200" b="1" dirty="0"/>
              <a:t>Conduction system of the heart</a:t>
            </a:r>
          </a:p>
        </p:txBody>
      </p:sp>
      <p:pic>
        <p:nvPicPr>
          <p:cNvPr id="171" name="Shape 171"/>
          <p:cNvPicPr preferRelativeResize="0"/>
          <p:nvPr/>
        </p:nvPicPr>
        <p:blipFill rotWithShape="1">
          <a:blip r:embed="rId3">
            <a:alphaModFix/>
          </a:blip>
          <a:srcRect l="1778" t="1666" r="1705" b="1821"/>
          <a:stretch/>
        </p:blipFill>
        <p:spPr>
          <a:xfrm>
            <a:off x="3477883" y="1998135"/>
            <a:ext cx="5090615" cy="3684896"/>
          </a:xfrm>
          <a:prstGeom prst="rect">
            <a:avLst/>
          </a:prstGeom>
          <a:noFill/>
          <a:ln>
            <a:noFill/>
          </a:ln>
        </p:spPr>
      </p:pic>
      <p:sp>
        <p:nvSpPr>
          <p:cNvPr id="172" name="Shape 172"/>
          <p:cNvSpPr txBox="1"/>
          <p:nvPr/>
        </p:nvSpPr>
        <p:spPr>
          <a:xfrm>
            <a:off x="316911" y="2089006"/>
            <a:ext cx="2616000" cy="951767"/>
          </a:xfrm>
          <a:prstGeom prst="rect">
            <a:avLst/>
          </a:prstGeom>
          <a:noFill/>
          <a:ln w="28575" cap="flat" cmpd="sng">
            <a:solidFill>
              <a:srgbClr val="CC4125"/>
            </a:solidFill>
            <a:prstDash val="solid"/>
            <a:round/>
            <a:headEnd type="none" w="med" len="med"/>
            <a:tailEnd type="none" w="med" len="med"/>
          </a:ln>
        </p:spPr>
        <p:txBody>
          <a:bodyPr lIns="121900" tIns="121900" rIns="121900" bIns="121900" anchor="ctr" anchorCtr="0">
            <a:noAutofit/>
          </a:bodyPr>
          <a:lstStyle/>
          <a:p>
            <a:pPr>
              <a:lnSpc>
                <a:spcPct val="80000"/>
              </a:lnSpc>
              <a:spcBef>
                <a:spcPts val="667"/>
              </a:spcBef>
              <a:buClr>
                <a:schemeClr val="dk1"/>
              </a:buClr>
              <a:buSzPct val="55000"/>
            </a:pPr>
            <a:r>
              <a:rPr lang="en" sz="1800" dirty="0">
                <a:solidFill>
                  <a:schemeClr val="dk1"/>
                </a:solidFill>
                <a:latin typeface="+mn-lt"/>
              </a:rPr>
              <a:t>The</a:t>
            </a:r>
            <a:r>
              <a:rPr lang="en" sz="1800" dirty="0">
                <a:latin typeface="+mn-lt"/>
              </a:rPr>
              <a:t> </a:t>
            </a:r>
            <a:r>
              <a:rPr lang="en" sz="1800" b="1" dirty="0">
                <a:latin typeface="+mn-lt"/>
              </a:rPr>
              <a:t>main center</a:t>
            </a:r>
            <a:r>
              <a:rPr lang="en" sz="1800" b="1" dirty="0">
                <a:solidFill>
                  <a:srgbClr val="FF00FF"/>
                </a:solidFill>
                <a:latin typeface="+mn-lt"/>
              </a:rPr>
              <a:t> </a:t>
            </a:r>
            <a:r>
              <a:rPr lang="en" sz="1800" dirty="0">
                <a:solidFill>
                  <a:schemeClr val="dk1"/>
                </a:solidFill>
                <a:latin typeface="+mn-lt"/>
              </a:rPr>
              <a:t>is the </a:t>
            </a:r>
            <a:r>
              <a:rPr lang="en" sz="1800" b="1" dirty="0">
                <a:solidFill>
                  <a:srgbClr val="FF0000"/>
                </a:solidFill>
                <a:latin typeface="+mn-lt"/>
              </a:rPr>
              <a:t>sinoatrial (SA) node</a:t>
            </a:r>
            <a:r>
              <a:rPr lang="en" sz="1800" dirty="0">
                <a:solidFill>
                  <a:srgbClr val="FF0000"/>
                </a:solidFill>
                <a:latin typeface="+mn-lt"/>
              </a:rPr>
              <a:t>, </a:t>
            </a:r>
            <a:r>
              <a:rPr lang="en" sz="1800" dirty="0">
                <a:solidFill>
                  <a:schemeClr val="dk1"/>
                </a:solidFill>
                <a:latin typeface="+mn-lt"/>
              </a:rPr>
              <a:t>located in the </a:t>
            </a:r>
            <a:r>
              <a:rPr lang="en" sz="1800" u="sng" dirty="0">
                <a:solidFill>
                  <a:schemeClr val="dk1"/>
                </a:solidFill>
                <a:latin typeface="+mn-lt"/>
              </a:rPr>
              <a:t>right atrium</a:t>
            </a:r>
          </a:p>
        </p:txBody>
      </p:sp>
      <p:sp>
        <p:nvSpPr>
          <p:cNvPr id="173" name="Shape 173"/>
          <p:cNvSpPr txBox="1"/>
          <p:nvPr/>
        </p:nvSpPr>
        <p:spPr>
          <a:xfrm>
            <a:off x="312000" y="969601"/>
            <a:ext cx="11880000" cy="956000"/>
          </a:xfrm>
          <a:prstGeom prst="rect">
            <a:avLst/>
          </a:prstGeom>
          <a:noFill/>
          <a:ln w="9525" cap="flat" cmpd="sng">
            <a:noFill/>
            <a:prstDash val="solid"/>
            <a:round/>
            <a:headEnd type="none" w="med" len="med"/>
            <a:tailEnd type="none" w="med" len="med"/>
          </a:ln>
        </p:spPr>
        <p:txBody>
          <a:bodyPr lIns="121900" tIns="121900" rIns="121900" bIns="121900" anchor="t" anchorCtr="0">
            <a:noAutofit/>
          </a:bodyPr>
          <a:lstStyle/>
          <a:p>
            <a:pPr marL="285750" indent="-285750">
              <a:lnSpc>
                <a:spcPct val="80000"/>
              </a:lnSpc>
              <a:spcBef>
                <a:spcPts val="667"/>
              </a:spcBef>
              <a:buClr>
                <a:schemeClr val="dk1"/>
              </a:buClr>
              <a:buSzPct val="100000"/>
              <a:buFont typeface="Courier New" panose="02070309020205020404" pitchFamily="49" charset="0"/>
              <a:buChar char="o"/>
            </a:pPr>
            <a:r>
              <a:rPr lang="en" sz="2000" dirty="0">
                <a:solidFill>
                  <a:schemeClr val="dk1"/>
                </a:solidFill>
                <a:latin typeface="+mn-lt"/>
              </a:rPr>
              <a:t>The </a:t>
            </a:r>
            <a:r>
              <a:rPr lang="en" sz="2000" b="1" dirty="0">
                <a:solidFill>
                  <a:schemeClr val="tx1"/>
                </a:solidFill>
                <a:latin typeface="+mn-lt"/>
              </a:rPr>
              <a:t>beating of the heart </a:t>
            </a:r>
            <a:r>
              <a:rPr lang="en" sz="2000" dirty="0">
                <a:solidFill>
                  <a:schemeClr val="tx1"/>
                </a:solidFill>
                <a:latin typeface="+mn-lt"/>
              </a:rPr>
              <a:t>is</a:t>
            </a:r>
            <a:r>
              <a:rPr lang="en" sz="2000" dirty="0">
                <a:solidFill>
                  <a:schemeClr val="dk1"/>
                </a:solidFill>
                <a:latin typeface="+mn-lt"/>
              </a:rPr>
              <a:t> </a:t>
            </a:r>
            <a:r>
              <a:rPr lang="en" sz="2000" u="sng" dirty="0">
                <a:solidFill>
                  <a:schemeClr val="dk1"/>
                </a:solidFill>
                <a:latin typeface="+mn-lt"/>
              </a:rPr>
              <a:t>regulated by</a:t>
            </a:r>
            <a:r>
              <a:rPr lang="en" sz="2000" dirty="0">
                <a:solidFill>
                  <a:schemeClr val="dk1"/>
                </a:solidFill>
                <a:latin typeface="+mn-lt"/>
              </a:rPr>
              <a:t> </a:t>
            </a:r>
            <a:r>
              <a:rPr lang="en" sz="2000" dirty="0">
                <a:solidFill>
                  <a:schemeClr val="tx1"/>
                </a:solidFill>
                <a:latin typeface="+mn-lt"/>
              </a:rPr>
              <a:t>the </a:t>
            </a:r>
            <a:r>
              <a:rPr lang="en" sz="2000" b="1" dirty="0">
                <a:solidFill>
                  <a:schemeClr val="tx1"/>
                </a:solidFill>
                <a:latin typeface="+mn-lt"/>
              </a:rPr>
              <a:t>intrinsic conduction (nodal) system.</a:t>
            </a:r>
          </a:p>
          <a:p>
            <a:pPr marL="285750" indent="-285750">
              <a:lnSpc>
                <a:spcPct val="80000"/>
              </a:lnSpc>
              <a:spcBef>
                <a:spcPts val="667"/>
              </a:spcBef>
              <a:buClr>
                <a:schemeClr val="dk1"/>
              </a:buClr>
              <a:buSzPct val="91666"/>
              <a:buFont typeface="Courier New" panose="02070309020205020404" pitchFamily="49" charset="0"/>
              <a:buChar char="o"/>
            </a:pPr>
            <a:r>
              <a:rPr lang="en" sz="2000" dirty="0">
                <a:solidFill>
                  <a:schemeClr val="tx1"/>
                </a:solidFill>
                <a:latin typeface="+mn-lt"/>
              </a:rPr>
              <a:t>Its</a:t>
            </a:r>
            <a:r>
              <a:rPr lang="en" sz="2000" b="1" dirty="0">
                <a:solidFill>
                  <a:srgbClr val="FF00FF"/>
                </a:solidFill>
                <a:latin typeface="+mn-lt"/>
              </a:rPr>
              <a:t> </a:t>
            </a:r>
            <a:r>
              <a:rPr lang="en" sz="2000" u="sng" dirty="0">
                <a:solidFill>
                  <a:schemeClr val="tx1"/>
                </a:solidFill>
                <a:latin typeface="+mn-lt"/>
              </a:rPr>
              <a:t>function</a:t>
            </a:r>
            <a:r>
              <a:rPr lang="en" sz="2000" b="1" dirty="0">
                <a:solidFill>
                  <a:srgbClr val="FF00FF"/>
                </a:solidFill>
                <a:latin typeface="+mn-lt"/>
              </a:rPr>
              <a:t> </a:t>
            </a:r>
            <a:r>
              <a:rPr lang="en" sz="2000" dirty="0">
                <a:solidFill>
                  <a:schemeClr val="dk1"/>
                </a:solidFill>
                <a:latin typeface="+mn-lt"/>
              </a:rPr>
              <a:t>is to ensure that the chambers of the heart contract in the proper rhythm and sequence</a:t>
            </a:r>
          </a:p>
        </p:txBody>
      </p:sp>
      <p:cxnSp>
        <p:nvCxnSpPr>
          <p:cNvPr id="174" name="Shape 174"/>
          <p:cNvCxnSpPr/>
          <p:nvPr/>
        </p:nvCxnSpPr>
        <p:spPr>
          <a:xfrm>
            <a:off x="2845077" y="2562574"/>
            <a:ext cx="1131600" cy="258400"/>
          </a:xfrm>
          <a:prstGeom prst="straightConnector1">
            <a:avLst/>
          </a:prstGeom>
          <a:noFill/>
          <a:ln w="28575" cap="flat" cmpd="sng">
            <a:solidFill>
              <a:srgbClr val="CC0000"/>
            </a:solidFill>
            <a:prstDash val="solid"/>
            <a:round/>
            <a:headEnd type="none" w="lg" len="lg"/>
            <a:tailEnd type="triangle" w="lg" len="lg"/>
          </a:ln>
        </p:spPr>
      </p:cxnSp>
      <p:sp>
        <p:nvSpPr>
          <p:cNvPr id="175" name="Shape 175"/>
          <p:cNvSpPr txBox="1"/>
          <p:nvPr/>
        </p:nvSpPr>
        <p:spPr>
          <a:xfrm>
            <a:off x="3976677" y="2722040"/>
            <a:ext cx="909344" cy="461600"/>
          </a:xfrm>
          <a:prstGeom prst="rect">
            <a:avLst/>
          </a:prstGeom>
          <a:noFill/>
          <a:ln w="28575" cap="flat" cmpd="sng">
            <a:solidFill>
              <a:srgbClr val="CC0000"/>
            </a:solidFill>
            <a:prstDash val="solid"/>
            <a:round/>
            <a:headEnd type="none" w="med" len="med"/>
            <a:tailEnd type="none" w="med" len="med"/>
          </a:ln>
        </p:spPr>
        <p:txBody>
          <a:bodyPr lIns="121900" tIns="121900" rIns="121900" bIns="121900" anchor="t" anchorCtr="0">
            <a:noAutofit/>
          </a:bodyPr>
          <a:lstStyle/>
          <a:p>
            <a:endParaRPr sz="1867"/>
          </a:p>
        </p:txBody>
      </p:sp>
      <p:sp>
        <p:nvSpPr>
          <p:cNvPr id="176" name="Shape 176"/>
          <p:cNvSpPr txBox="1"/>
          <p:nvPr/>
        </p:nvSpPr>
        <p:spPr>
          <a:xfrm>
            <a:off x="393911" y="3337407"/>
            <a:ext cx="2516800" cy="1268400"/>
          </a:xfrm>
          <a:prstGeom prst="rect">
            <a:avLst/>
          </a:prstGeom>
          <a:noFill/>
          <a:ln w="28575" cap="flat" cmpd="sng">
            <a:solidFill>
              <a:srgbClr val="4A86E8"/>
            </a:solidFill>
            <a:prstDash val="solid"/>
            <a:round/>
            <a:headEnd type="none" w="med" len="med"/>
            <a:tailEnd type="none" w="med" len="med"/>
          </a:ln>
        </p:spPr>
        <p:txBody>
          <a:bodyPr lIns="121900" tIns="121900" rIns="121900" bIns="121900" anchor="ctr" anchorCtr="0">
            <a:noAutofit/>
          </a:bodyPr>
          <a:lstStyle/>
          <a:p>
            <a:pPr>
              <a:lnSpc>
                <a:spcPct val="80000"/>
              </a:lnSpc>
              <a:spcBef>
                <a:spcPts val="667"/>
              </a:spcBef>
              <a:buClr>
                <a:schemeClr val="dk1"/>
              </a:buClr>
              <a:buSzPct val="91666"/>
            </a:pPr>
            <a:r>
              <a:rPr lang="en" sz="1800" dirty="0">
                <a:solidFill>
                  <a:schemeClr val="dk1"/>
                </a:solidFill>
                <a:latin typeface="+mn-lt"/>
              </a:rPr>
              <a:t>The </a:t>
            </a:r>
            <a:r>
              <a:rPr lang="en" sz="1800" b="1" dirty="0">
                <a:solidFill>
                  <a:srgbClr val="FF0000"/>
                </a:solidFill>
                <a:latin typeface="+mn-lt"/>
              </a:rPr>
              <a:t>atrioventricular (AV) node</a:t>
            </a:r>
            <a:r>
              <a:rPr lang="en" sz="1800" dirty="0">
                <a:solidFill>
                  <a:srgbClr val="FF0000"/>
                </a:solidFill>
                <a:latin typeface="+mn-lt"/>
              </a:rPr>
              <a:t> </a:t>
            </a:r>
            <a:r>
              <a:rPr lang="en" sz="1800" dirty="0">
                <a:solidFill>
                  <a:schemeClr val="dk1"/>
                </a:solidFill>
                <a:latin typeface="+mn-lt"/>
              </a:rPr>
              <a:t>is located at the </a:t>
            </a:r>
            <a:r>
              <a:rPr lang="en" sz="1800" u="sng" dirty="0">
                <a:solidFill>
                  <a:schemeClr val="dk1"/>
                </a:solidFill>
                <a:latin typeface="+mn-lt"/>
              </a:rPr>
              <a:t>junction of the atria </a:t>
            </a:r>
            <a:r>
              <a:rPr lang="en" sz="1800" dirty="0">
                <a:solidFill>
                  <a:schemeClr val="dk1"/>
                </a:solidFill>
                <a:latin typeface="+mn-lt"/>
              </a:rPr>
              <a:t>and the </a:t>
            </a:r>
            <a:r>
              <a:rPr lang="en" sz="1800" u="sng" dirty="0">
                <a:solidFill>
                  <a:schemeClr val="dk1"/>
                </a:solidFill>
                <a:latin typeface="+mn-lt"/>
              </a:rPr>
              <a:t>ventricles</a:t>
            </a:r>
          </a:p>
        </p:txBody>
      </p:sp>
      <p:cxnSp>
        <p:nvCxnSpPr>
          <p:cNvPr id="177" name="Shape 177"/>
          <p:cNvCxnSpPr>
            <a:stCxn id="176" idx="3"/>
          </p:cNvCxnSpPr>
          <p:nvPr/>
        </p:nvCxnSpPr>
        <p:spPr>
          <a:xfrm rot="10800000" flipH="1">
            <a:off x="2910711" y="3583607"/>
            <a:ext cx="1077200" cy="388000"/>
          </a:xfrm>
          <a:prstGeom prst="straightConnector1">
            <a:avLst/>
          </a:prstGeom>
          <a:noFill/>
          <a:ln w="28575" cap="flat" cmpd="sng">
            <a:solidFill>
              <a:srgbClr val="4A86E8"/>
            </a:solidFill>
            <a:prstDash val="solid"/>
            <a:round/>
            <a:headEnd type="none" w="lg" len="lg"/>
            <a:tailEnd type="triangle" w="lg" len="lg"/>
          </a:ln>
        </p:spPr>
      </p:cxnSp>
      <p:sp>
        <p:nvSpPr>
          <p:cNvPr id="178" name="Shape 178"/>
          <p:cNvSpPr txBox="1"/>
          <p:nvPr/>
        </p:nvSpPr>
        <p:spPr>
          <a:xfrm>
            <a:off x="4017621" y="3264874"/>
            <a:ext cx="868400" cy="388000"/>
          </a:xfrm>
          <a:prstGeom prst="rect">
            <a:avLst/>
          </a:prstGeom>
          <a:noFill/>
          <a:ln w="28575" cap="flat" cmpd="sng">
            <a:solidFill>
              <a:srgbClr val="4A86E8"/>
            </a:solidFill>
            <a:prstDash val="solid"/>
            <a:round/>
            <a:headEnd type="none" w="med" len="med"/>
            <a:tailEnd type="none" w="med" len="med"/>
          </a:ln>
        </p:spPr>
        <p:txBody>
          <a:bodyPr lIns="121900" tIns="121900" rIns="121900" bIns="121900" anchor="t" anchorCtr="0">
            <a:noAutofit/>
          </a:bodyPr>
          <a:lstStyle/>
          <a:p>
            <a:endParaRPr sz="1867"/>
          </a:p>
        </p:txBody>
      </p:sp>
      <p:sp>
        <p:nvSpPr>
          <p:cNvPr id="180" name="Shape 180"/>
          <p:cNvSpPr txBox="1"/>
          <p:nvPr/>
        </p:nvSpPr>
        <p:spPr>
          <a:xfrm>
            <a:off x="278586" y="5611464"/>
            <a:ext cx="9214869" cy="1100803"/>
          </a:xfrm>
          <a:prstGeom prst="rect">
            <a:avLst/>
          </a:prstGeom>
          <a:noFill/>
          <a:ln w="9525" cap="flat" cmpd="sng">
            <a:noFill/>
            <a:prstDash val="solid"/>
            <a:round/>
            <a:headEnd type="none" w="med" len="med"/>
            <a:tailEnd type="none" w="med" len="med"/>
          </a:ln>
        </p:spPr>
        <p:txBody>
          <a:bodyPr lIns="121900" tIns="121900" rIns="121900" bIns="121900" anchor="t" anchorCtr="0">
            <a:noAutofit/>
          </a:bodyPr>
          <a:lstStyle/>
          <a:p>
            <a:r>
              <a:rPr lang="en" sz="1800" dirty="0">
                <a:solidFill>
                  <a:schemeClr val="dk1"/>
                </a:solidFill>
                <a:latin typeface="+mn-lt"/>
              </a:rPr>
              <a:t>The SA node is called the </a:t>
            </a:r>
            <a:r>
              <a:rPr lang="en" sz="1800" b="1" dirty="0">
                <a:solidFill>
                  <a:srgbClr val="FF0000"/>
                </a:solidFill>
                <a:latin typeface="+mn-lt"/>
              </a:rPr>
              <a:t>pacemaker</a:t>
            </a:r>
            <a:r>
              <a:rPr lang="en" sz="1800" dirty="0">
                <a:solidFill>
                  <a:schemeClr val="dk1"/>
                </a:solidFill>
                <a:latin typeface="+mn-lt"/>
              </a:rPr>
              <a:t> of the heart, because it generates the impulse. </a:t>
            </a:r>
          </a:p>
          <a:p>
            <a:r>
              <a:rPr lang="en" sz="1800" u="sng" dirty="0">
                <a:solidFill>
                  <a:schemeClr val="bg1">
                    <a:lumMod val="50000"/>
                  </a:schemeClr>
                </a:solidFill>
                <a:latin typeface="+mn-lt"/>
              </a:rPr>
              <a:t>Note</a:t>
            </a:r>
            <a:r>
              <a:rPr lang="en" sz="1800" dirty="0">
                <a:solidFill>
                  <a:schemeClr val="bg1">
                    <a:lumMod val="50000"/>
                  </a:schemeClr>
                </a:solidFill>
                <a:latin typeface="+mn-lt"/>
              </a:rPr>
              <a:t>: Like we studied in physiology all of the following are capable of generating impulses but because the SA node is the fastest it is the pacemaker.</a:t>
            </a:r>
          </a:p>
        </p:txBody>
      </p:sp>
      <p:sp>
        <p:nvSpPr>
          <p:cNvPr id="182" name="Shape 182"/>
          <p:cNvSpPr txBox="1"/>
          <p:nvPr/>
        </p:nvSpPr>
        <p:spPr>
          <a:xfrm>
            <a:off x="8713611" y="4424458"/>
            <a:ext cx="2934400" cy="1205716"/>
          </a:xfrm>
          <a:prstGeom prst="rect">
            <a:avLst/>
          </a:prstGeom>
          <a:noFill/>
          <a:ln w="28575" cap="flat" cmpd="sng">
            <a:solidFill>
              <a:srgbClr val="EA9999"/>
            </a:solidFill>
            <a:prstDash val="solid"/>
            <a:round/>
            <a:headEnd type="none" w="med" len="med"/>
            <a:tailEnd type="none" w="med" len="med"/>
          </a:ln>
        </p:spPr>
        <p:txBody>
          <a:bodyPr lIns="121900" tIns="121900" rIns="121900" bIns="121900" anchor="ctr" anchorCtr="0">
            <a:noAutofit/>
          </a:bodyPr>
          <a:lstStyle/>
          <a:p>
            <a:pPr algn="ctr"/>
            <a:r>
              <a:rPr lang="en" sz="1800" dirty="0">
                <a:solidFill>
                  <a:schemeClr val="dk1"/>
                </a:solidFill>
                <a:latin typeface="+mn-lt"/>
              </a:rPr>
              <a:t> </a:t>
            </a:r>
            <a:r>
              <a:rPr lang="en" sz="1800" b="1" dirty="0">
                <a:solidFill>
                  <a:srgbClr val="FF0000"/>
                </a:solidFill>
                <a:latin typeface="+mn-lt"/>
              </a:rPr>
              <a:t>Purkinje fibers</a:t>
            </a:r>
            <a:r>
              <a:rPr lang="en" sz="1800" dirty="0">
                <a:solidFill>
                  <a:srgbClr val="FF0000"/>
                </a:solidFill>
                <a:latin typeface="+mn-lt"/>
              </a:rPr>
              <a:t> </a:t>
            </a:r>
            <a:r>
              <a:rPr lang="en" sz="1800" dirty="0">
                <a:solidFill>
                  <a:schemeClr val="dk1"/>
                </a:solidFill>
                <a:latin typeface="+mn-lt"/>
              </a:rPr>
              <a:t>are located inside the </a:t>
            </a:r>
            <a:r>
              <a:rPr lang="en" sz="1800" u="sng" dirty="0">
                <a:solidFill>
                  <a:schemeClr val="dk1"/>
                </a:solidFill>
                <a:latin typeface="+mn-lt"/>
              </a:rPr>
              <a:t>walls of the ventricles</a:t>
            </a:r>
          </a:p>
        </p:txBody>
      </p:sp>
      <p:sp>
        <p:nvSpPr>
          <p:cNvPr id="183" name="Shape 183"/>
          <p:cNvSpPr txBox="1"/>
          <p:nvPr/>
        </p:nvSpPr>
        <p:spPr>
          <a:xfrm>
            <a:off x="7454807" y="4400411"/>
            <a:ext cx="868400" cy="178000"/>
          </a:xfrm>
          <a:prstGeom prst="rect">
            <a:avLst/>
          </a:prstGeom>
          <a:noFill/>
          <a:ln w="28575" cap="flat" cmpd="sng">
            <a:solidFill>
              <a:srgbClr val="EA9999"/>
            </a:solidFill>
            <a:prstDash val="solid"/>
            <a:round/>
            <a:headEnd type="none" w="med" len="med"/>
            <a:tailEnd type="none" w="med" len="med"/>
          </a:ln>
        </p:spPr>
        <p:txBody>
          <a:bodyPr lIns="121900" tIns="121900" rIns="121900" bIns="121900" anchor="t" anchorCtr="0">
            <a:noAutofit/>
          </a:bodyPr>
          <a:lstStyle/>
          <a:p>
            <a:endParaRPr sz="1867"/>
          </a:p>
        </p:txBody>
      </p:sp>
      <p:cxnSp>
        <p:nvCxnSpPr>
          <p:cNvPr id="184" name="Shape 184"/>
          <p:cNvCxnSpPr>
            <a:stCxn id="182" idx="1"/>
            <a:endCxn id="183" idx="3"/>
          </p:cNvCxnSpPr>
          <p:nvPr/>
        </p:nvCxnSpPr>
        <p:spPr>
          <a:xfrm flipH="1" flipV="1">
            <a:off x="8323207" y="4489411"/>
            <a:ext cx="390404" cy="537905"/>
          </a:xfrm>
          <a:prstGeom prst="straightConnector1">
            <a:avLst/>
          </a:prstGeom>
          <a:noFill/>
          <a:ln w="28575" cap="flat" cmpd="sng">
            <a:solidFill>
              <a:srgbClr val="EA9999"/>
            </a:solidFill>
            <a:prstDash val="solid"/>
            <a:round/>
            <a:headEnd type="none" w="lg" len="lg"/>
            <a:tailEnd type="triangle" w="lg" len="lg"/>
          </a:ln>
        </p:spPr>
      </p:cxnSp>
      <p:sp>
        <p:nvSpPr>
          <p:cNvPr id="185" name="Shape 185"/>
          <p:cNvSpPr txBox="1"/>
          <p:nvPr/>
        </p:nvSpPr>
        <p:spPr>
          <a:xfrm>
            <a:off x="8713611" y="2449440"/>
            <a:ext cx="2791600" cy="1316678"/>
          </a:xfrm>
          <a:prstGeom prst="rect">
            <a:avLst/>
          </a:prstGeom>
          <a:noFill/>
          <a:ln w="28575" cap="flat" cmpd="sng">
            <a:solidFill>
              <a:srgbClr val="FFD966"/>
            </a:solidFill>
            <a:prstDash val="solid"/>
            <a:round/>
            <a:headEnd type="none" w="med" len="med"/>
            <a:tailEnd type="none" w="med" len="med"/>
          </a:ln>
        </p:spPr>
        <p:txBody>
          <a:bodyPr lIns="121900" tIns="121900" rIns="121900" bIns="121900" anchor="ctr" anchorCtr="0">
            <a:noAutofit/>
          </a:bodyPr>
          <a:lstStyle/>
          <a:p>
            <a:r>
              <a:rPr lang="en" sz="1800" b="1" dirty="0">
                <a:solidFill>
                  <a:srgbClr val="FF0000"/>
                </a:solidFill>
                <a:latin typeface="+mn-lt"/>
              </a:rPr>
              <a:t>atrioventricular (AV) bundle </a:t>
            </a:r>
            <a:r>
              <a:rPr lang="en" sz="1800" b="1" dirty="0">
                <a:solidFill>
                  <a:schemeClr val="tx1"/>
                </a:solidFill>
                <a:latin typeface="+mn-lt"/>
              </a:rPr>
              <a:t>(</a:t>
            </a:r>
            <a:r>
              <a:rPr lang="en" sz="1800" b="1" dirty="0">
                <a:solidFill>
                  <a:srgbClr val="FF0000"/>
                </a:solidFill>
                <a:latin typeface="+mn-lt"/>
              </a:rPr>
              <a:t>bundle of His</a:t>
            </a:r>
            <a:r>
              <a:rPr lang="en" sz="1800" b="1" dirty="0">
                <a:solidFill>
                  <a:schemeClr val="dk1"/>
                </a:solidFill>
                <a:latin typeface="+mn-lt"/>
              </a:rPr>
              <a:t>) </a:t>
            </a:r>
            <a:r>
              <a:rPr lang="en" sz="1800" dirty="0">
                <a:solidFill>
                  <a:schemeClr val="dk1"/>
                </a:solidFill>
                <a:latin typeface="+mn-lt"/>
              </a:rPr>
              <a:t>is located in the </a:t>
            </a:r>
            <a:r>
              <a:rPr lang="en" sz="1800" u="sng" dirty="0">
                <a:solidFill>
                  <a:schemeClr val="dk1"/>
                </a:solidFill>
                <a:latin typeface="+mn-lt"/>
              </a:rPr>
              <a:t>interventricular septum</a:t>
            </a:r>
          </a:p>
        </p:txBody>
      </p:sp>
      <p:sp>
        <p:nvSpPr>
          <p:cNvPr id="186" name="Shape 186"/>
          <p:cNvSpPr txBox="1"/>
          <p:nvPr/>
        </p:nvSpPr>
        <p:spPr>
          <a:xfrm>
            <a:off x="7441767" y="3732592"/>
            <a:ext cx="934000" cy="488400"/>
          </a:xfrm>
          <a:prstGeom prst="rect">
            <a:avLst/>
          </a:prstGeom>
          <a:noFill/>
          <a:ln w="28575" cap="flat" cmpd="sng">
            <a:solidFill>
              <a:srgbClr val="FFD966"/>
            </a:solidFill>
            <a:prstDash val="solid"/>
            <a:round/>
            <a:headEnd type="none" w="med" len="med"/>
            <a:tailEnd type="none" w="med" len="med"/>
          </a:ln>
        </p:spPr>
        <p:txBody>
          <a:bodyPr lIns="121900" tIns="121900" rIns="121900" bIns="121900" anchor="t" anchorCtr="0">
            <a:noAutofit/>
          </a:bodyPr>
          <a:lstStyle/>
          <a:p>
            <a:endParaRPr sz="1867"/>
          </a:p>
        </p:txBody>
      </p:sp>
      <p:cxnSp>
        <p:nvCxnSpPr>
          <p:cNvPr id="187" name="Shape 187"/>
          <p:cNvCxnSpPr>
            <a:stCxn id="185" idx="1"/>
          </p:cNvCxnSpPr>
          <p:nvPr/>
        </p:nvCxnSpPr>
        <p:spPr>
          <a:xfrm flipH="1">
            <a:off x="8427611" y="3107779"/>
            <a:ext cx="286000" cy="583461"/>
          </a:xfrm>
          <a:prstGeom prst="straightConnector1">
            <a:avLst/>
          </a:prstGeom>
          <a:noFill/>
          <a:ln w="28575" cap="flat" cmpd="sng">
            <a:solidFill>
              <a:srgbClr val="F1C232"/>
            </a:solidFill>
            <a:prstDash val="solid"/>
            <a:round/>
            <a:headEnd type="none" w="lg" len="lg"/>
            <a:tailEnd type="triangle" w="lg" len="lg"/>
          </a:ln>
        </p:spPr>
      </p:cxnSp>
      <p:sp>
        <p:nvSpPr>
          <p:cNvPr id="21" name="Rectangle 20"/>
          <p:cNvSpPr/>
          <p:nvPr/>
        </p:nvSpPr>
        <p:spPr>
          <a:xfrm>
            <a:off x="7762582" y="6505643"/>
            <a:ext cx="4474302" cy="307777"/>
          </a:xfrm>
          <a:prstGeom prst="rect">
            <a:avLst/>
          </a:prstGeom>
        </p:spPr>
        <p:txBody>
          <a:bodyPr wrap="none">
            <a:spAutoFit/>
          </a:bodyPr>
          <a:lstStyle/>
          <a:p>
            <a:r>
              <a:rPr lang="en-US" dirty="0">
                <a:latin typeface="+mn-lt"/>
              </a:rPr>
              <a:t>To read more about the conduction of the heart </a:t>
            </a:r>
            <a:r>
              <a:rPr lang="en-US" dirty="0">
                <a:latin typeface="+mn-lt"/>
                <a:hlinkClick r:id="rId4"/>
              </a:rPr>
              <a:t>click here</a:t>
            </a:r>
            <a:r>
              <a:rPr lang="en-US" dirty="0">
                <a:latin typeface="+mn-lt"/>
              </a:rPr>
              <a:t>.</a:t>
            </a:r>
            <a:endParaRPr lang="en-GB" dirty="0">
              <a:latin typeface="+mn-lt"/>
            </a:endParaRPr>
          </a:p>
        </p:txBody>
      </p:sp>
    </p:spTree>
    <p:extLst>
      <p:ext uri="{BB962C8B-B14F-4D97-AF65-F5344CB8AC3E}">
        <p14:creationId xmlns:p14="http://schemas.microsoft.com/office/powerpoint/2010/main" val="38804840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5600" y="390048"/>
            <a:ext cx="11360800" cy="686586"/>
          </a:xfrm>
        </p:spPr>
        <p:txBody>
          <a:bodyPr>
            <a:normAutofit/>
          </a:bodyPr>
          <a:lstStyle/>
          <a:p>
            <a:r>
              <a:rPr lang="en-US" altLang="en-US" sz="3600" b="1" dirty="0"/>
              <a:t>Pericardial Sinuses </a:t>
            </a:r>
            <a:endParaRPr lang="en-GB" sz="3600" dirty="0"/>
          </a:p>
        </p:txBody>
      </p:sp>
      <p:sp>
        <p:nvSpPr>
          <p:cNvPr id="6" name="Text Box 5"/>
          <p:cNvSpPr txBox="1">
            <a:spLocks noChangeArrowheads="1"/>
          </p:cNvSpPr>
          <p:nvPr/>
        </p:nvSpPr>
        <p:spPr bwMode="auto">
          <a:xfrm>
            <a:off x="438705" y="1014155"/>
            <a:ext cx="5268200" cy="1631216"/>
          </a:xfrm>
          <a:prstGeom prst="rect">
            <a:avLst/>
          </a:prstGeom>
          <a:noFill/>
          <a:ln w="9525">
            <a:noFill/>
            <a:miter lim="800000"/>
            <a:headEnd/>
            <a:tailEnd/>
          </a:ln>
        </p:spPr>
        <p:txBody>
          <a:bodyPr wrap="square">
            <a:spAutoFit/>
          </a:bodyPr>
          <a:lstStyle>
            <a:defPPr>
              <a:defRPr lang="en-US"/>
            </a:defPPr>
            <a:lvl1pPr algn="l" rtl="0" fontAlgn="base">
              <a:spcBef>
                <a:spcPct val="0"/>
              </a:spcBef>
              <a:spcAft>
                <a:spcPct val="0"/>
              </a:spcAft>
              <a:defRPr kern="1200">
                <a:solidFill>
                  <a:schemeClr val="tx1"/>
                </a:solidFill>
                <a:latin typeface="Garamond" panose="02020404030301010803" pitchFamily="18" charset="0"/>
                <a:ea typeface="MS PGothic" panose="020B0600070205080204" pitchFamily="34" charset="-128"/>
                <a:cs typeface="+mn-cs"/>
              </a:defRPr>
            </a:lvl1pPr>
            <a:lvl2pPr marL="457200" algn="l" rtl="0" fontAlgn="base">
              <a:spcBef>
                <a:spcPct val="0"/>
              </a:spcBef>
              <a:spcAft>
                <a:spcPct val="0"/>
              </a:spcAft>
              <a:defRPr kern="1200">
                <a:solidFill>
                  <a:schemeClr val="tx1"/>
                </a:solidFill>
                <a:latin typeface="Garamond" panose="02020404030301010803" pitchFamily="18" charset="0"/>
                <a:ea typeface="MS PGothic" panose="020B0600070205080204" pitchFamily="34" charset="-128"/>
                <a:cs typeface="+mn-cs"/>
              </a:defRPr>
            </a:lvl2pPr>
            <a:lvl3pPr marL="914400" algn="l" rtl="0" fontAlgn="base">
              <a:spcBef>
                <a:spcPct val="0"/>
              </a:spcBef>
              <a:spcAft>
                <a:spcPct val="0"/>
              </a:spcAft>
              <a:defRPr kern="1200">
                <a:solidFill>
                  <a:schemeClr val="tx1"/>
                </a:solidFill>
                <a:latin typeface="Garamond" panose="02020404030301010803" pitchFamily="18" charset="0"/>
                <a:ea typeface="MS PGothic" panose="020B0600070205080204" pitchFamily="34" charset="-128"/>
                <a:cs typeface="+mn-cs"/>
              </a:defRPr>
            </a:lvl3pPr>
            <a:lvl4pPr marL="1371600" algn="l" rtl="0" fontAlgn="base">
              <a:spcBef>
                <a:spcPct val="0"/>
              </a:spcBef>
              <a:spcAft>
                <a:spcPct val="0"/>
              </a:spcAft>
              <a:defRPr kern="1200">
                <a:solidFill>
                  <a:schemeClr val="tx1"/>
                </a:solidFill>
                <a:latin typeface="Garamond" panose="02020404030301010803" pitchFamily="18" charset="0"/>
                <a:ea typeface="MS PGothic" panose="020B0600070205080204" pitchFamily="34" charset="-128"/>
                <a:cs typeface="+mn-cs"/>
              </a:defRPr>
            </a:lvl4pPr>
            <a:lvl5pPr marL="1828800" algn="l" rtl="0" fontAlgn="base">
              <a:spcBef>
                <a:spcPct val="0"/>
              </a:spcBef>
              <a:spcAft>
                <a:spcPct val="0"/>
              </a:spcAft>
              <a:defRPr kern="1200">
                <a:solidFill>
                  <a:schemeClr val="tx1"/>
                </a:solidFill>
                <a:latin typeface="Garamond" panose="02020404030301010803" pitchFamily="18" charset="0"/>
                <a:ea typeface="MS PGothic" panose="020B0600070205080204" pitchFamily="34" charset="-128"/>
                <a:cs typeface="+mn-cs"/>
              </a:defRPr>
            </a:lvl5pPr>
            <a:lvl6pPr marL="2286000" algn="l" defTabSz="914400" rtl="0" eaLnBrk="1" latinLnBrk="0" hangingPunct="1">
              <a:defRPr kern="1200">
                <a:solidFill>
                  <a:schemeClr val="tx1"/>
                </a:solidFill>
                <a:latin typeface="Garamond" panose="02020404030301010803" pitchFamily="18" charset="0"/>
                <a:ea typeface="MS PGothic" panose="020B0600070205080204" pitchFamily="34" charset="-128"/>
                <a:cs typeface="+mn-cs"/>
              </a:defRPr>
            </a:lvl6pPr>
            <a:lvl7pPr marL="2743200" algn="l" defTabSz="914400" rtl="0" eaLnBrk="1" latinLnBrk="0" hangingPunct="1">
              <a:defRPr kern="1200">
                <a:solidFill>
                  <a:schemeClr val="tx1"/>
                </a:solidFill>
                <a:latin typeface="Garamond" panose="02020404030301010803" pitchFamily="18" charset="0"/>
                <a:ea typeface="MS PGothic" panose="020B0600070205080204" pitchFamily="34" charset="-128"/>
                <a:cs typeface="+mn-cs"/>
              </a:defRPr>
            </a:lvl7pPr>
            <a:lvl8pPr marL="3200400" algn="l" defTabSz="914400" rtl="0" eaLnBrk="1" latinLnBrk="0" hangingPunct="1">
              <a:defRPr kern="1200">
                <a:solidFill>
                  <a:schemeClr val="tx1"/>
                </a:solidFill>
                <a:latin typeface="Garamond" panose="02020404030301010803" pitchFamily="18" charset="0"/>
                <a:ea typeface="MS PGothic" panose="020B0600070205080204" pitchFamily="34" charset="-128"/>
                <a:cs typeface="+mn-cs"/>
              </a:defRPr>
            </a:lvl8pPr>
            <a:lvl9pPr marL="3657600" algn="l" defTabSz="914400" rtl="0" eaLnBrk="1" latinLnBrk="0" hangingPunct="1">
              <a:defRPr kern="1200">
                <a:solidFill>
                  <a:schemeClr val="tx1"/>
                </a:solidFill>
                <a:latin typeface="Garamond" panose="02020404030301010803" pitchFamily="18" charset="0"/>
                <a:ea typeface="MS PGothic" panose="020B0600070205080204" pitchFamily="34" charset="-128"/>
                <a:cs typeface="+mn-cs"/>
              </a:defRPr>
            </a:lvl9pPr>
          </a:lstStyle>
          <a:p>
            <a:pPr eaLnBrk="1" hangingPunct="1">
              <a:spcBef>
                <a:spcPct val="50000"/>
              </a:spcBef>
            </a:pPr>
            <a:r>
              <a:rPr lang="en-US" altLang="en-US" sz="2000" b="1" dirty="0">
                <a:latin typeface="+mn-lt"/>
              </a:rPr>
              <a:t>Transverse Sinus:</a:t>
            </a:r>
            <a:r>
              <a:rPr lang="en-US" altLang="en-US" sz="2000" dirty="0">
                <a:latin typeface="+mn-lt"/>
              </a:rPr>
              <a:t> </a:t>
            </a:r>
          </a:p>
          <a:p>
            <a:pPr eaLnBrk="1" hangingPunct="1">
              <a:spcBef>
                <a:spcPts val="0"/>
              </a:spcBef>
            </a:pPr>
            <a:r>
              <a:rPr lang="en-US" altLang="en-US" sz="2000" dirty="0">
                <a:latin typeface="+mn-lt"/>
              </a:rPr>
              <a:t>It is a </a:t>
            </a:r>
            <a:r>
              <a:rPr lang="en-US" altLang="en-US" sz="2000" u="sng" dirty="0">
                <a:latin typeface="+mn-lt"/>
              </a:rPr>
              <a:t>recess </a:t>
            </a:r>
            <a:r>
              <a:rPr lang="en-US" altLang="en-US" sz="2000" u="sng" dirty="0">
                <a:solidFill>
                  <a:schemeClr val="bg1">
                    <a:lumMod val="50000"/>
                  </a:schemeClr>
                </a:solidFill>
                <a:latin typeface="+mn-lt"/>
              </a:rPr>
              <a:t>(small space)</a:t>
            </a:r>
            <a:r>
              <a:rPr lang="en-US" altLang="en-US" sz="2000" u="sng" dirty="0">
                <a:latin typeface="+mn-lt"/>
              </a:rPr>
              <a:t> of serous pericardium</a:t>
            </a:r>
            <a:r>
              <a:rPr lang="en-US" altLang="en-US" sz="2000" dirty="0">
                <a:latin typeface="+mn-lt"/>
              </a:rPr>
              <a:t> </a:t>
            </a:r>
            <a:r>
              <a:rPr lang="en-US" altLang="en-US" sz="2000" i="1" dirty="0">
                <a:latin typeface="+mn-lt"/>
              </a:rPr>
              <a:t>between</a:t>
            </a:r>
            <a:r>
              <a:rPr lang="en-US" altLang="en-US" sz="2000" dirty="0">
                <a:latin typeface="+mn-lt"/>
              </a:rPr>
              <a:t> ascending aorta &amp; pulmonary trunk </a:t>
            </a:r>
            <a:r>
              <a:rPr lang="en-US" altLang="en-US" sz="2000" b="1" dirty="0">
                <a:latin typeface="+mn-lt"/>
              </a:rPr>
              <a:t>anteriorly</a:t>
            </a:r>
            <a:r>
              <a:rPr lang="en-US" altLang="en-US" sz="2000" dirty="0">
                <a:latin typeface="+mn-lt"/>
              </a:rPr>
              <a:t> , and upper parts of 2 atria &amp; S.V.C </a:t>
            </a:r>
            <a:r>
              <a:rPr lang="en-US" altLang="en-US" sz="2000" dirty="0">
                <a:solidFill>
                  <a:schemeClr val="bg1">
                    <a:lumMod val="50000"/>
                  </a:schemeClr>
                </a:solidFill>
                <a:latin typeface="+mn-lt"/>
              </a:rPr>
              <a:t>(superior vena cava) </a:t>
            </a:r>
            <a:r>
              <a:rPr lang="en-US" altLang="en-US" sz="2000" b="1" dirty="0">
                <a:latin typeface="+mn-lt"/>
              </a:rPr>
              <a:t>posteriorly.</a:t>
            </a:r>
          </a:p>
        </p:txBody>
      </p:sp>
      <p:pic>
        <p:nvPicPr>
          <p:cNvPr id="7" name="Picture 6" descr="https://classconnection.s3.amazonaws.com/33/flashcards/602033/jpg/03_transverse_pericardial_sinus_(edit)1313119491739.jpg">
            <a:hlinkClick r:id="rId2"/>
          </p:cNvPr>
          <p:cNvPicPr>
            <a:picLocks noChangeAspect="1" noChangeArrowheads="1"/>
          </p:cNvPicPr>
          <p:nvPr/>
        </p:nvPicPr>
        <p:blipFill>
          <a:blip r:embed="rId3"/>
          <a:srcRect l="1156" r="5238"/>
          <a:stretch>
            <a:fillRect/>
          </a:stretch>
        </p:blipFill>
        <p:spPr bwMode="auto">
          <a:xfrm>
            <a:off x="381990" y="3312985"/>
            <a:ext cx="3881205" cy="3224385"/>
          </a:xfrm>
          <a:prstGeom prst="rect">
            <a:avLst/>
          </a:prstGeom>
          <a:solidFill>
            <a:schemeClr val="accent2"/>
          </a:solidFill>
          <a:ln>
            <a:noFill/>
          </a:ln>
        </p:spPr>
      </p:pic>
      <p:pic>
        <p:nvPicPr>
          <p:cNvPr id="8" name="Picture 7" descr="http://academic.amc.edu/martino/grossanatomy/site/medical/Lab%20Manual/Cardiovascular/Dissections/Dissection%20Images/Heart%20In%20Situ/Oblique%20Sinus.gif">
            <a:hlinkClick r:id="rId4"/>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133691" y="3440819"/>
            <a:ext cx="3642709" cy="2831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6392434" y="1013740"/>
            <a:ext cx="5770050" cy="1631216"/>
          </a:xfrm>
          <a:prstGeom prst="rect">
            <a:avLst/>
          </a:prstGeom>
        </p:spPr>
        <p:txBody>
          <a:bodyPr wrap="square">
            <a:spAutoFit/>
          </a:bodyPr>
          <a:lstStyle/>
          <a:p>
            <a:pPr lvl="0">
              <a:spcBef>
                <a:spcPct val="50000"/>
              </a:spcBef>
            </a:pPr>
            <a:r>
              <a:rPr lang="en-US" altLang="en-US" sz="2000" b="1" dirty="0">
                <a:solidFill>
                  <a:schemeClr val="tx1"/>
                </a:solidFill>
                <a:latin typeface="Calibri" panose="020F0502020204030204"/>
              </a:rPr>
              <a:t>Oblique Sinus:</a:t>
            </a:r>
            <a:r>
              <a:rPr lang="en-US" altLang="en-US" sz="2000" dirty="0">
                <a:solidFill>
                  <a:schemeClr val="tx1"/>
                </a:solidFill>
                <a:latin typeface="Calibri" panose="020F0502020204030204"/>
              </a:rPr>
              <a:t>  </a:t>
            </a:r>
          </a:p>
          <a:p>
            <a:pPr lvl="0"/>
            <a:r>
              <a:rPr lang="en-US" altLang="en-US" sz="2000" dirty="0">
                <a:solidFill>
                  <a:schemeClr val="tx1"/>
                </a:solidFill>
                <a:latin typeface="Calibri" panose="020F0502020204030204"/>
              </a:rPr>
              <a:t>It lies </a:t>
            </a:r>
            <a:r>
              <a:rPr lang="en-US" altLang="en-US" sz="2000" i="1" dirty="0">
                <a:solidFill>
                  <a:schemeClr val="tx1"/>
                </a:solidFill>
                <a:latin typeface="Calibri" panose="020F0502020204030204"/>
              </a:rPr>
              <a:t>posterior</a:t>
            </a:r>
            <a:r>
              <a:rPr lang="en-US" altLang="en-US" sz="2000" dirty="0">
                <a:solidFill>
                  <a:srgbClr val="FF0000"/>
                </a:solidFill>
                <a:latin typeface="Calibri" panose="020F0502020204030204"/>
              </a:rPr>
              <a:t> </a:t>
            </a:r>
            <a:r>
              <a:rPr lang="en-US" altLang="en-US" sz="2000" dirty="0">
                <a:solidFill>
                  <a:schemeClr val="tx1"/>
                </a:solidFill>
                <a:latin typeface="Calibri" panose="020F0502020204030204"/>
              </a:rPr>
              <a:t>to the heart. </a:t>
            </a:r>
            <a:r>
              <a:rPr lang="en-US" altLang="en-US" sz="2000" dirty="0">
                <a:latin typeface="Calibri" panose="020F0502020204030204"/>
              </a:rPr>
              <a:t>It is a </a:t>
            </a:r>
            <a:r>
              <a:rPr lang="en-US" altLang="en-US" sz="2000" u="sng" dirty="0">
                <a:latin typeface="Calibri" panose="020F0502020204030204"/>
              </a:rPr>
              <a:t>recess </a:t>
            </a:r>
            <a:r>
              <a:rPr lang="en-US" altLang="en-US" sz="2000" u="sng" dirty="0">
                <a:solidFill>
                  <a:schemeClr val="bg1">
                    <a:lumMod val="50000"/>
                  </a:schemeClr>
                </a:solidFill>
                <a:latin typeface="Calibri" panose="020F0502020204030204"/>
              </a:rPr>
              <a:t>(small space)</a:t>
            </a:r>
            <a:r>
              <a:rPr lang="en-US" altLang="en-US" sz="2000" u="sng" dirty="0">
                <a:latin typeface="Calibri" panose="020F0502020204030204"/>
              </a:rPr>
              <a:t> of serous pericardium </a:t>
            </a:r>
            <a:r>
              <a:rPr lang="en-US" altLang="en-US" sz="2000" b="1" dirty="0">
                <a:latin typeface="Calibri" panose="020F0502020204030204"/>
              </a:rPr>
              <a:t>behind </a:t>
            </a:r>
            <a:r>
              <a:rPr lang="en-US" altLang="en-US" sz="2000" dirty="0">
                <a:latin typeface="Calibri" panose="020F0502020204030204"/>
              </a:rPr>
              <a:t>the base of heart (left atrium), </a:t>
            </a:r>
            <a:r>
              <a:rPr lang="en-US" altLang="en-US" sz="2000" b="1" dirty="0">
                <a:latin typeface="Calibri" panose="020F0502020204030204"/>
              </a:rPr>
              <a:t>separates base </a:t>
            </a:r>
            <a:r>
              <a:rPr lang="en-US" altLang="en-US" sz="2000" dirty="0">
                <a:latin typeface="Calibri" panose="020F0502020204030204"/>
              </a:rPr>
              <a:t>from</a:t>
            </a:r>
            <a:r>
              <a:rPr lang="en-US" altLang="en-US" sz="2000" b="1" dirty="0">
                <a:latin typeface="Calibri" panose="020F0502020204030204"/>
              </a:rPr>
              <a:t> </a:t>
            </a:r>
            <a:r>
              <a:rPr lang="en-US" altLang="en-US" sz="2000" dirty="0">
                <a:latin typeface="Calibri" panose="020F0502020204030204"/>
              </a:rPr>
              <a:t>descending aorta &amp; esophagus. </a:t>
            </a:r>
          </a:p>
        </p:txBody>
      </p:sp>
      <p:sp>
        <p:nvSpPr>
          <p:cNvPr id="12" name="TextBox 11"/>
          <p:cNvSpPr txBox="1"/>
          <p:nvPr/>
        </p:nvSpPr>
        <p:spPr>
          <a:xfrm>
            <a:off x="1572381" y="6496519"/>
            <a:ext cx="1500424" cy="307777"/>
          </a:xfrm>
          <a:prstGeom prst="rect">
            <a:avLst/>
          </a:prstGeom>
          <a:noFill/>
        </p:spPr>
        <p:txBody>
          <a:bodyPr wrap="square" rtlCol="0">
            <a:spAutoFit/>
          </a:bodyPr>
          <a:lstStyle/>
          <a:p>
            <a:r>
              <a:rPr lang="en-US" i="1" dirty="0">
                <a:solidFill>
                  <a:schemeClr val="bg1">
                    <a:lumMod val="50000"/>
                  </a:schemeClr>
                </a:solidFill>
                <a:latin typeface="+mn-lt"/>
              </a:rPr>
              <a:t>Transverse Sinus</a:t>
            </a:r>
            <a:endParaRPr lang="en-GB" i="1" dirty="0">
              <a:solidFill>
                <a:schemeClr val="bg1">
                  <a:lumMod val="50000"/>
                </a:schemeClr>
              </a:solidFill>
              <a:latin typeface="+mn-lt"/>
            </a:endParaRPr>
          </a:p>
        </p:txBody>
      </p:sp>
      <p:sp>
        <p:nvSpPr>
          <p:cNvPr id="13" name="TextBox 12"/>
          <p:cNvSpPr txBox="1"/>
          <p:nvPr/>
        </p:nvSpPr>
        <p:spPr>
          <a:xfrm>
            <a:off x="9277459" y="6342630"/>
            <a:ext cx="1500424" cy="307777"/>
          </a:xfrm>
          <a:prstGeom prst="rect">
            <a:avLst/>
          </a:prstGeom>
          <a:noFill/>
        </p:spPr>
        <p:txBody>
          <a:bodyPr wrap="square" rtlCol="0">
            <a:spAutoFit/>
          </a:bodyPr>
          <a:lstStyle/>
          <a:p>
            <a:r>
              <a:rPr lang="en-US" i="1" dirty="0">
                <a:solidFill>
                  <a:schemeClr val="bg1">
                    <a:lumMod val="50000"/>
                  </a:schemeClr>
                </a:solidFill>
                <a:latin typeface="+mn-lt"/>
              </a:rPr>
              <a:t>Oblique Sinus</a:t>
            </a:r>
            <a:endParaRPr lang="en-GB" i="1" dirty="0">
              <a:solidFill>
                <a:schemeClr val="bg1">
                  <a:lumMod val="50000"/>
                </a:schemeClr>
              </a:solidFill>
              <a:latin typeface="+mn-lt"/>
            </a:endParaRPr>
          </a:p>
        </p:txBody>
      </p:sp>
      <p:grpSp>
        <p:nvGrpSpPr>
          <p:cNvPr id="16" name="Group 15"/>
          <p:cNvGrpSpPr/>
          <p:nvPr/>
        </p:nvGrpSpPr>
        <p:grpSpPr>
          <a:xfrm>
            <a:off x="4249547" y="3440819"/>
            <a:ext cx="3736427" cy="3099581"/>
            <a:chOff x="4249547" y="3440819"/>
            <a:chExt cx="3736427" cy="3099581"/>
          </a:xfrm>
        </p:grpSpPr>
        <p:pic>
          <p:nvPicPr>
            <p:cNvPr id="4" name="Picture 4" descr="Image result for heart sinuse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63195" y="3440819"/>
              <a:ext cx="3722779" cy="3099581"/>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6688233" y="6118490"/>
              <a:ext cx="914400" cy="307777"/>
            </a:xfrm>
            <a:prstGeom prst="rect">
              <a:avLst/>
            </a:prstGeom>
            <a:noFill/>
          </p:spPr>
          <p:txBody>
            <a:bodyPr wrap="square" rtlCol="0">
              <a:spAutoFit/>
            </a:bodyPr>
            <a:lstStyle/>
            <a:p>
              <a:r>
                <a:rPr lang="en-US" dirty="0">
                  <a:solidFill>
                    <a:schemeClr val="bg1">
                      <a:lumMod val="50000"/>
                    </a:schemeClr>
                  </a:solidFill>
                  <a:latin typeface="+mn-lt"/>
                </a:rPr>
                <a:t>Extra </a:t>
              </a:r>
              <a:endParaRPr lang="en-GB" dirty="0">
                <a:solidFill>
                  <a:schemeClr val="bg1">
                    <a:lumMod val="50000"/>
                  </a:schemeClr>
                </a:solidFill>
                <a:latin typeface="+mn-lt"/>
              </a:endParaRPr>
            </a:p>
          </p:txBody>
        </p:sp>
        <p:sp>
          <p:nvSpPr>
            <p:cNvPr id="14" name="Shape 151"/>
            <p:cNvSpPr/>
            <p:nvPr/>
          </p:nvSpPr>
          <p:spPr>
            <a:xfrm>
              <a:off x="7083189" y="5205074"/>
              <a:ext cx="818866" cy="117553"/>
            </a:xfrm>
            <a:prstGeom prst="rect">
              <a:avLst/>
            </a:prstGeom>
            <a:noFill/>
            <a:ln w="28575" cap="flat" cmpd="sng">
              <a:solidFill>
                <a:srgbClr val="FF0000"/>
              </a:solidFill>
              <a:prstDash val="solid"/>
              <a:round/>
              <a:headEnd type="none" w="med" len="med"/>
              <a:tailEnd type="none" w="med" len="med"/>
            </a:ln>
          </p:spPr>
          <p:txBody>
            <a:bodyPr lIns="121900" tIns="121900" rIns="121900" bIns="121900" anchor="ctr" anchorCtr="0">
              <a:noAutofit/>
            </a:bodyPr>
            <a:lstStyle/>
            <a:p>
              <a:endParaRPr sz="1867"/>
            </a:p>
          </p:txBody>
        </p:sp>
        <p:sp>
          <p:nvSpPr>
            <p:cNvPr id="15" name="Shape 151"/>
            <p:cNvSpPr/>
            <p:nvPr/>
          </p:nvSpPr>
          <p:spPr>
            <a:xfrm>
              <a:off x="4249547" y="4072309"/>
              <a:ext cx="895659" cy="117554"/>
            </a:xfrm>
            <a:prstGeom prst="rect">
              <a:avLst/>
            </a:prstGeom>
            <a:noFill/>
            <a:ln w="28575" cap="flat" cmpd="sng">
              <a:solidFill>
                <a:srgbClr val="FF0000"/>
              </a:solidFill>
              <a:prstDash val="solid"/>
              <a:round/>
              <a:headEnd type="none" w="med" len="med"/>
              <a:tailEnd type="none" w="med" len="med"/>
            </a:ln>
          </p:spPr>
          <p:txBody>
            <a:bodyPr lIns="121900" tIns="121900" rIns="121900" bIns="121900" anchor="ctr" anchorCtr="0">
              <a:noAutofit/>
            </a:bodyPr>
            <a:lstStyle/>
            <a:p>
              <a:endParaRPr sz="1867"/>
            </a:p>
          </p:txBody>
        </p:sp>
      </p:grpSp>
      <p:sp>
        <p:nvSpPr>
          <p:cNvPr id="18" name="Rectangle 17"/>
          <p:cNvSpPr/>
          <p:nvPr/>
        </p:nvSpPr>
        <p:spPr>
          <a:xfrm>
            <a:off x="438705" y="2710366"/>
            <a:ext cx="11027539" cy="584775"/>
          </a:xfrm>
          <a:prstGeom prst="rect">
            <a:avLst/>
          </a:prstGeom>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r>
              <a:rPr lang="en-GB" sz="1600" dirty="0">
                <a:solidFill>
                  <a:schemeClr val="bg1">
                    <a:lumMod val="50000"/>
                  </a:schemeClr>
                </a:solidFill>
                <a:latin typeface="+mn-lt"/>
              </a:rPr>
              <a:t>The pericardial sinuses are clinically important as</a:t>
            </a:r>
            <a:r>
              <a:rPr lang="en-US" sz="1600" dirty="0">
                <a:solidFill>
                  <a:schemeClr val="bg1">
                    <a:lumMod val="50000"/>
                  </a:schemeClr>
                </a:solidFill>
                <a:latin typeface="+mn-lt"/>
              </a:rPr>
              <a:t> in cases of</a:t>
            </a:r>
            <a:r>
              <a:rPr lang="en-GB" sz="1600" dirty="0">
                <a:solidFill>
                  <a:schemeClr val="bg1">
                    <a:lumMod val="50000"/>
                  </a:schemeClr>
                </a:solidFill>
                <a:latin typeface="+mn-lt"/>
              </a:rPr>
              <a:t> </a:t>
            </a:r>
            <a:r>
              <a:rPr lang="en-US" sz="1600" dirty="0">
                <a:solidFill>
                  <a:schemeClr val="bg1">
                    <a:lumMod val="50000"/>
                  </a:schemeClr>
                </a:solidFill>
                <a:latin typeface="+mn-lt"/>
              </a:rPr>
              <a:t>pericardial effusion. Also in </a:t>
            </a:r>
            <a:r>
              <a:rPr lang="en-GB" sz="1600" dirty="0">
                <a:solidFill>
                  <a:schemeClr val="bg1">
                    <a:lumMod val="50000"/>
                  </a:schemeClr>
                </a:solidFill>
                <a:latin typeface="+mn-lt"/>
              </a:rPr>
              <a:t>surgery as blood may accumulate (</a:t>
            </a:r>
            <a:r>
              <a:rPr lang="ar-SA" sz="1600" dirty="0">
                <a:solidFill>
                  <a:schemeClr val="bg1">
                    <a:lumMod val="50000"/>
                  </a:schemeClr>
                </a:solidFill>
                <a:latin typeface="+mn-lt"/>
              </a:rPr>
              <a:t>يتجمع</a:t>
            </a:r>
            <a:r>
              <a:rPr lang="en-US" sz="1600" dirty="0">
                <a:solidFill>
                  <a:schemeClr val="bg1">
                    <a:lumMod val="50000"/>
                  </a:schemeClr>
                </a:solidFill>
                <a:latin typeface="+mn-lt"/>
              </a:rPr>
              <a:t>) </a:t>
            </a:r>
            <a:r>
              <a:rPr lang="en-GB" sz="1600" dirty="0">
                <a:solidFill>
                  <a:schemeClr val="bg1">
                    <a:lumMod val="50000"/>
                  </a:schemeClr>
                </a:solidFill>
                <a:latin typeface="+mn-lt"/>
              </a:rPr>
              <a:t>there and they provide the surgeon with access to structures related to them (such as the aorta/pulmonary trunk). </a:t>
            </a:r>
          </a:p>
        </p:txBody>
      </p:sp>
      <p:sp>
        <p:nvSpPr>
          <p:cNvPr id="19" name="TextBox 18"/>
          <p:cNvSpPr txBox="1"/>
          <p:nvPr/>
        </p:nvSpPr>
        <p:spPr>
          <a:xfrm>
            <a:off x="9910482" y="136780"/>
            <a:ext cx="2105063" cy="338554"/>
          </a:xfrm>
          <a:prstGeom prst="rect">
            <a:avLst/>
          </a:prstGeom>
          <a:noFill/>
          <a:ln w="28575">
            <a:solidFill>
              <a:srgbClr val="FF0000"/>
            </a:solidFill>
          </a:ln>
        </p:spPr>
        <p:txBody>
          <a:bodyPr wrap="none" rtlCol="0">
            <a:spAutoFit/>
          </a:bodyPr>
          <a:lstStyle/>
          <a:p>
            <a:r>
              <a:rPr lang="en-US" sz="1600" dirty="0">
                <a:latin typeface="+mn-lt"/>
              </a:rPr>
              <a:t>Only on the girls’ slides</a:t>
            </a:r>
            <a:endParaRPr lang="en-GB" sz="1600" dirty="0">
              <a:latin typeface="+mn-lt"/>
            </a:endParaRPr>
          </a:p>
        </p:txBody>
      </p:sp>
    </p:spTree>
    <p:extLst>
      <p:ext uri="{BB962C8B-B14F-4D97-AF65-F5344CB8AC3E}">
        <p14:creationId xmlns:p14="http://schemas.microsoft.com/office/powerpoint/2010/main" val="14173421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صورة 15">
            <a:hlinkClick r:id="rId3" action="ppaction://hlinkfile"/>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07634"/>
            <a:ext cx="12192000" cy="6006940"/>
          </a:xfrm>
          <a:prstGeom prst="rect">
            <a:avLst/>
          </a:prstGeom>
        </p:spPr>
      </p:pic>
      <p:pic>
        <p:nvPicPr>
          <p:cNvPr id="13" name="Picture 2" descr="Diagram-Of-The-Human-Heart-Doc-Format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97629" y="3101442"/>
            <a:ext cx="1275540" cy="1127273"/>
          </a:xfrm>
          <a:prstGeom prst="rect">
            <a:avLst/>
          </a:prstGeom>
          <a:noFill/>
          <a:extLst>
            <a:ext uri="{909E8E84-426E-40DD-AFC4-6F175D3DCCD1}">
              <a14:hiddenFill xmlns:a14="http://schemas.microsoft.com/office/drawing/2010/main">
                <a:solidFill>
                  <a:srgbClr val="FFFFFF"/>
                </a:solidFill>
              </a14:hiddenFill>
            </a:ext>
          </a:extLst>
        </p:spPr>
      </p:pic>
      <p:sp>
        <p:nvSpPr>
          <p:cNvPr id="14" name="مستطيل 13"/>
          <p:cNvSpPr/>
          <p:nvPr/>
        </p:nvSpPr>
        <p:spPr>
          <a:xfrm>
            <a:off x="6357098" y="4228715"/>
            <a:ext cx="2101103" cy="861774"/>
          </a:xfrm>
          <a:prstGeom prst="rect">
            <a:avLst/>
          </a:prstGeom>
        </p:spPr>
        <p:txBody>
          <a:bodyPr wrap="square">
            <a:spAutoFit/>
          </a:bodyPr>
          <a:lstStyle/>
          <a:p>
            <a:pPr algn="l" rtl="0">
              <a:spcBef>
                <a:spcPts val="0"/>
              </a:spcBef>
              <a:spcAft>
                <a:spcPts val="0"/>
              </a:spcAft>
            </a:pPr>
            <a:r>
              <a:rPr lang="en-US" sz="1000" b="0" i="0" u="none" strike="noStrike" dirty="0">
                <a:solidFill>
                  <a:srgbClr val="000000"/>
                </a:solidFill>
                <a:effectLst/>
                <a:latin typeface="Calibri" panose="020F0502020204030204" pitchFamily="34" charset="0"/>
              </a:rPr>
              <a:t>surrounded by a fibrous</a:t>
            </a:r>
            <a:endParaRPr lang="en-US" sz="2400" dirty="0">
              <a:effectLst/>
            </a:endParaRPr>
          </a:p>
          <a:p>
            <a:pPr algn="l" rtl="0">
              <a:spcBef>
                <a:spcPts val="0"/>
              </a:spcBef>
              <a:spcAft>
                <a:spcPts val="0"/>
              </a:spcAft>
            </a:pPr>
            <a:r>
              <a:rPr lang="en-US" sz="1000" b="0" i="0" u="none" strike="noStrike" dirty="0">
                <a:solidFill>
                  <a:srgbClr val="000000"/>
                </a:solidFill>
                <a:effectLst/>
                <a:latin typeface="Calibri" panose="020F0502020204030204" pitchFamily="34" charset="0"/>
              </a:rPr>
              <a:t>sac called pericardium which is</a:t>
            </a:r>
            <a:endParaRPr lang="en-US" sz="2400" dirty="0">
              <a:effectLst/>
            </a:endParaRPr>
          </a:p>
          <a:p>
            <a:pPr algn="l" rtl="0">
              <a:spcBef>
                <a:spcPts val="0"/>
              </a:spcBef>
              <a:spcAft>
                <a:spcPts val="0"/>
              </a:spcAft>
            </a:pPr>
            <a:r>
              <a:rPr lang="en-US" sz="1000" b="0" i="0" u="none" strike="noStrike" dirty="0">
                <a:solidFill>
                  <a:srgbClr val="000000"/>
                </a:solidFill>
                <a:effectLst/>
                <a:latin typeface="Calibri" panose="020F0502020204030204" pitchFamily="34" charset="0"/>
              </a:rPr>
              <a:t>differentiated into an outer fibrous</a:t>
            </a:r>
            <a:endParaRPr lang="en-US" sz="2400" dirty="0">
              <a:effectLst/>
            </a:endParaRPr>
          </a:p>
          <a:p>
            <a:pPr algn="l" rtl="0">
              <a:spcBef>
                <a:spcPts val="0"/>
              </a:spcBef>
              <a:spcAft>
                <a:spcPts val="0"/>
              </a:spcAft>
            </a:pPr>
            <a:r>
              <a:rPr lang="en-US" sz="1000" b="0" i="0" u="none" strike="noStrike" dirty="0">
                <a:solidFill>
                  <a:srgbClr val="000000"/>
                </a:solidFill>
                <a:effectLst/>
                <a:latin typeface="Calibri" panose="020F0502020204030204" pitchFamily="34" charset="0"/>
              </a:rPr>
              <a:t>layer (Fibrous pericardium) &amp; inner</a:t>
            </a:r>
            <a:endParaRPr lang="en-US" sz="2400" dirty="0">
              <a:effectLst/>
            </a:endParaRPr>
          </a:p>
          <a:p>
            <a:pPr algn="l" rtl="0">
              <a:spcBef>
                <a:spcPts val="0"/>
              </a:spcBef>
              <a:spcAft>
                <a:spcPts val="0"/>
              </a:spcAft>
            </a:pPr>
            <a:r>
              <a:rPr lang="en-US" sz="1000" b="0" i="0" u="none" strike="noStrike" dirty="0">
                <a:solidFill>
                  <a:srgbClr val="000000"/>
                </a:solidFill>
                <a:effectLst/>
                <a:latin typeface="Calibri" panose="020F0502020204030204" pitchFamily="34" charset="0"/>
              </a:rPr>
              <a:t>serous sac(Serous pericardium).</a:t>
            </a:r>
            <a:endParaRPr lang="en-US" sz="2400" dirty="0">
              <a:effectLst/>
            </a:endParaRPr>
          </a:p>
        </p:txBody>
      </p:sp>
      <p:sp>
        <p:nvSpPr>
          <p:cNvPr id="7" name="Title 1"/>
          <p:cNvSpPr txBox="1">
            <a:spLocks/>
          </p:cNvSpPr>
          <p:nvPr/>
        </p:nvSpPr>
        <p:spPr>
          <a:xfrm>
            <a:off x="415600" y="147917"/>
            <a:ext cx="11360800" cy="58261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a:t>Summary</a:t>
            </a:r>
            <a:endParaRPr lang="en-GB" sz="3200" b="1" dirty="0"/>
          </a:p>
        </p:txBody>
      </p:sp>
    </p:spTree>
    <p:extLst>
      <p:ext uri="{BB962C8B-B14F-4D97-AF65-F5344CB8AC3E}">
        <p14:creationId xmlns:p14="http://schemas.microsoft.com/office/powerpoint/2010/main" val="14959663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Shape 192"/>
          <p:cNvSpPr txBox="1">
            <a:spLocks noGrp="1"/>
          </p:cNvSpPr>
          <p:nvPr>
            <p:ph type="body" idx="1"/>
          </p:nvPr>
        </p:nvSpPr>
        <p:spPr>
          <a:xfrm>
            <a:off x="161365" y="1007600"/>
            <a:ext cx="5897141" cy="5850400"/>
          </a:xfrm>
          <a:prstGeom prst="rect">
            <a:avLst/>
          </a:prstGeom>
        </p:spPr>
        <p:txBody>
          <a:bodyPr vert="horz" lIns="121900" tIns="121900" rIns="121900" bIns="121900" rtlCol="0" anchor="t" anchorCtr="0">
            <a:noAutofit/>
          </a:bodyPr>
          <a:lstStyle/>
          <a:p>
            <a:pPr marL="609585" indent="-304792">
              <a:buClr>
                <a:schemeClr val="dk1"/>
              </a:buClr>
              <a:buFont typeface="Calibri"/>
              <a:buAutoNum type="arabicPeriod"/>
            </a:pPr>
            <a:r>
              <a:rPr lang="en" dirty="0">
                <a:solidFill>
                  <a:schemeClr val="dk1"/>
                </a:solidFill>
                <a:latin typeface="Calibri"/>
                <a:ea typeface="Calibri"/>
                <a:cs typeface="Calibri"/>
                <a:sym typeface="Calibri"/>
              </a:rPr>
              <a:t>The heart is placed in the:</a:t>
            </a:r>
          </a:p>
          <a:p>
            <a:pPr marL="1035050" indent="-295275">
              <a:buNone/>
            </a:pPr>
            <a:r>
              <a:rPr lang="en" dirty="0">
                <a:solidFill>
                  <a:schemeClr val="dk1"/>
                </a:solidFill>
                <a:latin typeface="Calibri"/>
                <a:ea typeface="Calibri"/>
                <a:cs typeface="Calibri"/>
                <a:sym typeface="Calibri"/>
              </a:rPr>
              <a:t>a.  Abdominal cavity</a:t>
            </a:r>
          </a:p>
          <a:p>
            <a:pPr marL="1035050" indent="-295275">
              <a:buClr>
                <a:schemeClr val="dk1"/>
              </a:buClr>
              <a:buSzPct val="78571"/>
              <a:buNone/>
            </a:pPr>
            <a:r>
              <a:rPr lang="en" dirty="0">
                <a:solidFill>
                  <a:srgbClr val="000000"/>
                </a:solidFill>
                <a:latin typeface="Calibri"/>
                <a:ea typeface="Calibri"/>
                <a:cs typeface="Calibri"/>
                <a:sym typeface="Calibri"/>
              </a:rPr>
              <a:t>b.  Middle mediastinum</a:t>
            </a:r>
          </a:p>
          <a:p>
            <a:pPr marL="1035050" indent="-295275">
              <a:buClr>
                <a:schemeClr val="dk1"/>
              </a:buClr>
              <a:buSzPct val="78571"/>
              <a:buNone/>
            </a:pPr>
            <a:r>
              <a:rPr lang="en" dirty="0">
                <a:solidFill>
                  <a:schemeClr val="dk1"/>
                </a:solidFill>
                <a:latin typeface="Calibri"/>
                <a:ea typeface="Calibri"/>
                <a:cs typeface="Calibri"/>
                <a:sym typeface="Calibri"/>
              </a:rPr>
              <a:t>c.  Thoracic cavity</a:t>
            </a:r>
          </a:p>
          <a:p>
            <a:pPr marL="1035050" indent="-295275">
              <a:buNone/>
            </a:pPr>
            <a:r>
              <a:rPr lang="en" dirty="0">
                <a:solidFill>
                  <a:schemeClr val="dk1"/>
                </a:solidFill>
                <a:latin typeface="Calibri"/>
                <a:ea typeface="Calibri"/>
                <a:cs typeface="Calibri"/>
                <a:sym typeface="Calibri"/>
              </a:rPr>
              <a:t>d.  Superior mediastinum</a:t>
            </a:r>
          </a:p>
          <a:p>
            <a:pPr marL="1035050" indent="-295275">
              <a:buNone/>
            </a:pPr>
            <a:endParaRPr dirty="0">
              <a:solidFill>
                <a:schemeClr val="dk1"/>
              </a:solidFill>
              <a:latin typeface="Calibri"/>
              <a:ea typeface="Calibri"/>
              <a:cs typeface="Calibri"/>
              <a:sym typeface="Calibri"/>
            </a:endParaRPr>
          </a:p>
          <a:p>
            <a:pPr marL="609585" indent="-304792">
              <a:buNone/>
            </a:pPr>
            <a:r>
              <a:rPr lang="en" dirty="0">
                <a:solidFill>
                  <a:schemeClr val="dk1"/>
                </a:solidFill>
                <a:latin typeface="Calibri"/>
                <a:ea typeface="Calibri"/>
                <a:cs typeface="Calibri"/>
                <a:sym typeface="Calibri"/>
              </a:rPr>
              <a:t>Answer: B</a:t>
            </a:r>
            <a:endParaRPr dirty="0">
              <a:solidFill>
                <a:schemeClr val="dk1"/>
              </a:solidFill>
              <a:latin typeface="Calibri"/>
              <a:ea typeface="Calibri"/>
              <a:cs typeface="Calibri"/>
              <a:sym typeface="Calibri"/>
            </a:endParaRPr>
          </a:p>
          <a:p>
            <a:pPr marL="609585" indent="-304792">
              <a:buNone/>
            </a:pPr>
            <a:endParaRPr dirty="0">
              <a:solidFill>
                <a:schemeClr val="dk1"/>
              </a:solidFill>
              <a:latin typeface="Calibri"/>
              <a:ea typeface="Calibri"/>
              <a:cs typeface="Calibri"/>
              <a:sym typeface="Calibri"/>
            </a:endParaRPr>
          </a:p>
          <a:p>
            <a:pPr marL="609585" indent="-304792">
              <a:buClr>
                <a:srgbClr val="000000"/>
              </a:buClr>
              <a:buFont typeface="Calibri"/>
              <a:buAutoNum type="arabicPeriod" startAt="2"/>
            </a:pPr>
            <a:r>
              <a:rPr lang="en" dirty="0">
                <a:solidFill>
                  <a:srgbClr val="000000"/>
                </a:solidFill>
                <a:latin typeface="Calibri"/>
                <a:ea typeface="Calibri"/>
                <a:cs typeface="Calibri"/>
                <a:sym typeface="Calibri"/>
              </a:rPr>
              <a:t>The base of the heart lies:</a:t>
            </a:r>
          </a:p>
          <a:p>
            <a:pPr marL="1035050" indent="-295275">
              <a:buNone/>
            </a:pPr>
            <a:r>
              <a:rPr lang="en" dirty="0">
                <a:solidFill>
                  <a:srgbClr val="000000"/>
                </a:solidFill>
                <a:latin typeface="Calibri"/>
                <a:ea typeface="Calibri"/>
                <a:cs typeface="Calibri"/>
                <a:sym typeface="Calibri"/>
              </a:rPr>
              <a:t>a.   Superiorly        b.   Inferiorly</a:t>
            </a:r>
          </a:p>
          <a:p>
            <a:pPr marL="1035050" indent="-295275">
              <a:buNone/>
            </a:pPr>
            <a:r>
              <a:rPr lang="en" dirty="0">
                <a:solidFill>
                  <a:srgbClr val="000000"/>
                </a:solidFill>
                <a:latin typeface="Calibri"/>
                <a:ea typeface="Calibri"/>
                <a:cs typeface="Calibri"/>
                <a:sym typeface="Calibri"/>
              </a:rPr>
              <a:t>c.   Anteriorly         d.   Posteriorly </a:t>
            </a:r>
          </a:p>
          <a:p>
            <a:pPr marL="1219170" indent="-304792">
              <a:buNone/>
            </a:pPr>
            <a:endParaRPr dirty="0">
              <a:solidFill>
                <a:srgbClr val="000000"/>
              </a:solidFill>
              <a:latin typeface="Calibri"/>
              <a:ea typeface="Calibri"/>
              <a:cs typeface="Calibri"/>
              <a:sym typeface="Calibri"/>
            </a:endParaRPr>
          </a:p>
          <a:p>
            <a:pPr marL="609585" indent="-304792">
              <a:buNone/>
            </a:pPr>
            <a:r>
              <a:rPr lang="en" dirty="0">
                <a:solidFill>
                  <a:srgbClr val="000000"/>
                </a:solidFill>
                <a:latin typeface="Calibri"/>
                <a:ea typeface="Calibri"/>
                <a:cs typeface="Calibri"/>
                <a:sym typeface="Calibri"/>
              </a:rPr>
              <a:t>Answer: D</a:t>
            </a:r>
          </a:p>
          <a:p>
            <a:pPr marL="609585" indent="-397923">
              <a:buClr>
                <a:schemeClr val="dk1"/>
              </a:buClr>
              <a:buSzPct val="78571"/>
              <a:buNone/>
            </a:pPr>
            <a:endParaRPr dirty="0">
              <a:solidFill>
                <a:schemeClr val="dk1"/>
              </a:solidFill>
              <a:latin typeface="Calibri"/>
              <a:ea typeface="Calibri"/>
              <a:cs typeface="Calibri"/>
              <a:sym typeface="Calibri"/>
            </a:endParaRPr>
          </a:p>
          <a:p>
            <a:pPr marL="609585" indent="-304792">
              <a:buClr>
                <a:schemeClr val="dk1"/>
              </a:buClr>
              <a:buFont typeface="Calibri"/>
              <a:buAutoNum type="arabicPeriod" startAt="3"/>
            </a:pPr>
            <a:r>
              <a:rPr lang="en-GB" dirty="0">
                <a:solidFill>
                  <a:schemeClr val="dk1"/>
                </a:solidFill>
                <a:ea typeface="Calibri"/>
                <a:cs typeface="Calibri"/>
                <a:sym typeface="Calibri"/>
              </a:rPr>
              <a:t>The anterior interventricular groove in the </a:t>
            </a:r>
            <a:r>
              <a:rPr lang="en-GB" dirty="0" err="1">
                <a:solidFill>
                  <a:schemeClr val="dk1"/>
                </a:solidFill>
                <a:ea typeface="Calibri"/>
                <a:cs typeface="Calibri"/>
                <a:sym typeface="Calibri"/>
              </a:rPr>
              <a:t>sternocostal</a:t>
            </a:r>
            <a:r>
              <a:rPr lang="en-GB" dirty="0">
                <a:solidFill>
                  <a:schemeClr val="dk1"/>
                </a:solidFill>
                <a:ea typeface="Calibri"/>
                <a:cs typeface="Calibri"/>
                <a:sym typeface="Calibri"/>
              </a:rPr>
              <a:t> surface lodges:</a:t>
            </a:r>
          </a:p>
          <a:p>
            <a:pPr marL="1219170" indent="-397923">
              <a:buClr>
                <a:schemeClr val="dk1"/>
              </a:buClr>
              <a:buSzPct val="78571"/>
              <a:buNone/>
            </a:pPr>
            <a:r>
              <a:rPr lang="en-GB" dirty="0">
                <a:solidFill>
                  <a:schemeClr val="dk1"/>
                </a:solidFill>
                <a:ea typeface="Calibri"/>
                <a:cs typeface="Calibri"/>
                <a:sym typeface="Calibri"/>
              </a:rPr>
              <a:t>a.  A branch of the right coronary artery</a:t>
            </a:r>
          </a:p>
          <a:p>
            <a:pPr marL="1219170" indent="-397923">
              <a:buClr>
                <a:schemeClr val="dk1"/>
              </a:buClr>
              <a:buSzPct val="78571"/>
              <a:buNone/>
            </a:pPr>
            <a:r>
              <a:rPr lang="en-GB" dirty="0">
                <a:solidFill>
                  <a:srgbClr val="000000"/>
                </a:solidFill>
                <a:ea typeface="Calibri"/>
                <a:cs typeface="Calibri"/>
                <a:sym typeface="Calibri"/>
              </a:rPr>
              <a:t>b.  A branch of the left coronary artery</a:t>
            </a:r>
          </a:p>
          <a:p>
            <a:pPr marL="1219170" indent="-397923">
              <a:buClr>
                <a:schemeClr val="dk1"/>
              </a:buClr>
              <a:buSzPct val="78571"/>
              <a:buNone/>
            </a:pPr>
            <a:r>
              <a:rPr lang="en-GB" dirty="0">
                <a:solidFill>
                  <a:schemeClr val="dk1"/>
                </a:solidFill>
                <a:ea typeface="Calibri"/>
                <a:cs typeface="Calibri"/>
                <a:sym typeface="Calibri"/>
              </a:rPr>
              <a:t>c.  Both a and b</a:t>
            </a:r>
          </a:p>
          <a:p>
            <a:pPr marL="1217613" indent="-411163">
              <a:buNone/>
            </a:pPr>
            <a:r>
              <a:rPr lang="en-GB" dirty="0">
                <a:solidFill>
                  <a:schemeClr val="dk1"/>
                </a:solidFill>
                <a:ea typeface="Calibri"/>
                <a:cs typeface="Calibri"/>
                <a:sym typeface="Calibri"/>
              </a:rPr>
              <a:t>d.  None of the above</a:t>
            </a:r>
          </a:p>
          <a:p>
            <a:pPr marL="1219170" indent="-304792">
              <a:buNone/>
            </a:pPr>
            <a:endParaRPr lang="en-GB" dirty="0">
              <a:solidFill>
                <a:schemeClr val="dk1"/>
              </a:solidFill>
              <a:ea typeface="Calibri"/>
              <a:cs typeface="Calibri"/>
              <a:sym typeface="Calibri"/>
            </a:endParaRPr>
          </a:p>
          <a:p>
            <a:pPr marL="609585" indent="-304792">
              <a:buNone/>
            </a:pPr>
            <a:r>
              <a:rPr lang="en-GB" dirty="0">
                <a:solidFill>
                  <a:schemeClr val="dk1"/>
                </a:solidFill>
                <a:ea typeface="Calibri"/>
                <a:cs typeface="Calibri"/>
                <a:sym typeface="Calibri"/>
              </a:rPr>
              <a:t>Answer: B</a:t>
            </a:r>
          </a:p>
          <a:p>
            <a:pPr>
              <a:buNone/>
            </a:pPr>
            <a:endParaRPr dirty="0"/>
          </a:p>
        </p:txBody>
      </p:sp>
      <p:sp>
        <p:nvSpPr>
          <p:cNvPr id="193" name="Shape 193"/>
          <p:cNvSpPr txBox="1">
            <a:spLocks noGrp="1"/>
          </p:cNvSpPr>
          <p:nvPr>
            <p:ph type="body" idx="2"/>
          </p:nvPr>
        </p:nvSpPr>
        <p:spPr>
          <a:xfrm>
            <a:off x="5916659" y="449466"/>
            <a:ext cx="5937060" cy="6408533"/>
          </a:xfrm>
          <a:prstGeom prst="rect">
            <a:avLst/>
          </a:prstGeom>
        </p:spPr>
        <p:txBody>
          <a:bodyPr vert="horz" lIns="121900" tIns="121900" rIns="121900" bIns="121900" rtlCol="0" anchor="t" anchorCtr="0">
            <a:noAutofit/>
          </a:bodyPr>
          <a:lstStyle/>
          <a:p>
            <a:pPr marL="609585" indent="-304792">
              <a:buClr>
                <a:schemeClr val="dk1"/>
              </a:buClr>
              <a:buFont typeface="Calibri"/>
              <a:buAutoNum type="arabicPeriod" startAt="4"/>
            </a:pPr>
            <a:r>
              <a:rPr lang="en" dirty="0">
                <a:solidFill>
                  <a:schemeClr val="dk1"/>
                </a:solidFill>
                <a:latin typeface="Calibri"/>
                <a:ea typeface="Calibri"/>
                <a:cs typeface="Calibri"/>
                <a:sym typeface="Calibri"/>
              </a:rPr>
              <a:t>The diaphragmatic surface is formed by:</a:t>
            </a:r>
          </a:p>
          <a:p>
            <a:pPr marL="1217613" indent="-411163">
              <a:buClr>
                <a:schemeClr val="dk1"/>
              </a:buClr>
              <a:buSzPct val="78571"/>
              <a:buNone/>
            </a:pPr>
            <a:r>
              <a:rPr lang="en" dirty="0">
                <a:solidFill>
                  <a:schemeClr val="dk1"/>
                </a:solidFill>
                <a:latin typeface="Calibri"/>
                <a:ea typeface="Calibri"/>
                <a:cs typeface="Calibri"/>
                <a:sym typeface="Calibri"/>
              </a:rPr>
              <a:t>a.  Mainly the right atrium</a:t>
            </a:r>
          </a:p>
          <a:p>
            <a:pPr marL="1217613" indent="-411163">
              <a:buClr>
                <a:schemeClr val="dk1"/>
              </a:buClr>
              <a:buSzPct val="78571"/>
              <a:buNone/>
            </a:pPr>
            <a:r>
              <a:rPr lang="en" dirty="0">
                <a:solidFill>
                  <a:schemeClr val="dk1"/>
                </a:solidFill>
                <a:latin typeface="Calibri"/>
                <a:ea typeface="Calibri"/>
                <a:cs typeface="Calibri"/>
                <a:sym typeface="Calibri"/>
              </a:rPr>
              <a:t>b.  Right atrium and right ventricle</a:t>
            </a:r>
          </a:p>
          <a:p>
            <a:pPr marL="1217613" indent="-411163">
              <a:buClr>
                <a:schemeClr val="dk1"/>
              </a:buClr>
              <a:buSzPct val="78571"/>
              <a:buNone/>
            </a:pPr>
            <a:r>
              <a:rPr lang="en" dirty="0">
                <a:solidFill>
                  <a:srgbClr val="000000"/>
                </a:solidFill>
                <a:latin typeface="Calibri"/>
                <a:ea typeface="Calibri"/>
                <a:cs typeface="Calibri"/>
                <a:sym typeface="Calibri"/>
              </a:rPr>
              <a:t>c.  Mainly the left ventricle</a:t>
            </a:r>
          </a:p>
          <a:p>
            <a:pPr marL="1217613" indent="-411163">
              <a:buNone/>
            </a:pPr>
            <a:r>
              <a:rPr lang="en" dirty="0">
                <a:solidFill>
                  <a:schemeClr val="dk1"/>
                </a:solidFill>
                <a:latin typeface="Calibri"/>
                <a:ea typeface="Calibri"/>
                <a:cs typeface="Calibri"/>
                <a:sym typeface="Calibri"/>
              </a:rPr>
              <a:t>d.  Left atrium and left ventricle</a:t>
            </a:r>
          </a:p>
          <a:p>
            <a:pPr marL="1219170" indent="-304792">
              <a:buNone/>
            </a:pPr>
            <a:endParaRPr dirty="0">
              <a:solidFill>
                <a:schemeClr val="dk1"/>
              </a:solidFill>
              <a:latin typeface="Calibri"/>
              <a:ea typeface="Calibri"/>
              <a:cs typeface="Calibri"/>
              <a:sym typeface="Calibri"/>
            </a:endParaRPr>
          </a:p>
          <a:p>
            <a:pPr marL="609585" indent="-397923">
              <a:buClr>
                <a:schemeClr val="dk1"/>
              </a:buClr>
              <a:buSzPct val="78571"/>
              <a:buNone/>
            </a:pPr>
            <a:r>
              <a:rPr lang="en" dirty="0">
                <a:solidFill>
                  <a:schemeClr val="dk1"/>
                </a:solidFill>
                <a:latin typeface="Calibri"/>
                <a:ea typeface="Calibri"/>
                <a:cs typeface="Calibri"/>
                <a:sym typeface="Calibri"/>
              </a:rPr>
              <a:t>Answer: C</a:t>
            </a:r>
          </a:p>
          <a:p>
            <a:pPr marL="609585" indent="-304792">
              <a:buClr>
                <a:schemeClr val="dk1"/>
              </a:buClr>
              <a:buFont typeface="Calibri"/>
              <a:buAutoNum type="arabicPeriod" startAt="5"/>
            </a:pPr>
            <a:endParaRPr lang="en-GB" dirty="0">
              <a:solidFill>
                <a:schemeClr val="dk1"/>
              </a:solidFill>
              <a:ea typeface="Calibri"/>
              <a:cs typeface="Calibri"/>
              <a:sym typeface="Calibri"/>
            </a:endParaRPr>
          </a:p>
          <a:p>
            <a:pPr marL="609585" indent="-304792">
              <a:buClr>
                <a:schemeClr val="dk1"/>
              </a:buClr>
              <a:buFont typeface="Calibri"/>
              <a:buAutoNum type="arabicPeriod" startAt="5"/>
            </a:pPr>
            <a:r>
              <a:rPr lang="en-GB" dirty="0">
                <a:solidFill>
                  <a:schemeClr val="dk1"/>
                </a:solidFill>
                <a:ea typeface="Calibri"/>
                <a:cs typeface="Calibri"/>
                <a:sym typeface="Calibri"/>
              </a:rPr>
              <a:t>All of the following structures separates the base of the heart from the vertebral column except:</a:t>
            </a:r>
          </a:p>
          <a:p>
            <a:pPr marL="1217613" indent="-411163">
              <a:buClr>
                <a:schemeClr val="dk1"/>
              </a:buClr>
              <a:buSzPct val="78571"/>
              <a:buNone/>
            </a:pPr>
            <a:r>
              <a:rPr lang="en-GB" dirty="0">
                <a:solidFill>
                  <a:schemeClr val="dk1"/>
                </a:solidFill>
                <a:ea typeface="Calibri"/>
                <a:cs typeface="Calibri"/>
                <a:sym typeface="Calibri"/>
              </a:rPr>
              <a:t>a.  Oblique sinus of pericardium</a:t>
            </a:r>
          </a:p>
          <a:p>
            <a:pPr marL="1217613" indent="-411163">
              <a:buClr>
                <a:schemeClr val="dk1"/>
              </a:buClr>
              <a:buSzPct val="78571"/>
              <a:buNone/>
            </a:pPr>
            <a:r>
              <a:rPr lang="en-GB" dirty="0">
                <a:solidFill>
                  <a:srgbClr val="000000"/>
                </a:solidFill>
                <a:ea typeface="Calibri"/>
                <a:cs typeface="Calibri"/>
                <a:sym typeface="Calibri"/>
              </a:rPr>
              <a:t>b.  Ascending aorta</a:t>
            </a:r>
          </a:p>
          <a:p>
            <a:pPr marL="1217613" indent="-411163">
              <a:buClr>
                <a:schemeClr val="dk1"/>
              </a:buClr>
              <a:buSzPct val="78571"/>
              <a:buNone/>
            </a:pPr>
            <a:r>
              <a:rPr lang="en-GB" dirty="0">
                <a:solidFill>
                  <a:schemeClr val="dk1"/>
                </a:solidFill>
                <a:ea typeface="Calibri"/>
                <a:cs typeface="Calibri"/>
                <a:sym typeface="Calibri"/>
              </a:rPr>
              <a:t>c.  Descending aorta</a:t>
            </a:r>
          </a:p>
          <a:p>
            <a:pPr marL="1217613" indent="-411163">
              <a:buNone/>
            </a:pPr>
            <a:r>
              <a:rPr lang="en-GB" dirty="0">
                <a:solidFill>
                  <a:schemeClr val="dk1"/>
                </a:solidFill>
                <a:ea typeface="Calibri"/>
                <a:cs typeface="Calibri"/>
                <a:sym typeface="Calibri"/>
              </a:rPr>
              <a:t>d.  </a:t>
            </a:r>
            <a:r>
              <a:rPr lang="en-GB" dirty="0" err="1">
                <a:solidFill>
                  <a:schemeClr val="dk1"/>
                </a:solidFill>
                <a:ea typeface="Calibri"/>
                <a:cs typeface="Calibri"/>
                <a:sym typeface="Calibri"/>
              </a:rPr>
              <a:t>Esophagus</a:t>
            </a:r>
            <a:endParaRPr lang="en-GB" dirty="0">
              <a:solidFill>
                <a:schemeClr val="dk1"/>
              </a:solidFill>
              <a:ea typeface="Calibri"/>
              <a:cs typeface="Calibri"/>
              <a:sym typeface="Calibri"/>
            </a:endParaRPr>
          </a:p>
          <a:p>
            <a:pPr marL="1219170" indent="-304792">
              <a:buNone/>
            </a:pPr>
            <a:endParaRPr lang="en-GB" dirty="0">
              <a:solidFill>
                <a:schemeClr val="dk1"/>
              </a:solidFill>
              <a:ea typeface="Calibri"/>
              <a:cs typeface="Calibri"/>
              <a:sym typeface="Calibri"/>
            </a:endParaRPr>
          </a:p>
          <a:p>
            <a:pPr marL="609585" indent="-304792">
              <a:buNone/>
            </a:pPr>
            <a:r>
              <a:rPr lang="en-GB" dirty="0">
                <a:solidFill>
                  <a:schemeClr val="dk1"/>
                </a:solidFill>
                <a:ea typeface="Calibri"/>
                <a:cs typeface="Calibri"/>
                <a:sym typeface="Calibri"/>
              </a:rPr>
              <a:t>Answer: B</a:t>
            </a:r>
          </a:p>
          <a:p>
            <a:pPr marL="609585" indent="-304792">
              <a:buClr>
                <a:schemeClr val="dk1"/>
              </a:buClr>
              <a:buFont typeface="Calibri"/>
              <a:buAutoNum type="arabicPeriod" startAt="6"/>
            </a:pPr>
            <a:endParaRPr lang="en-GB" dirty="0">
              <a:solidFill>
                <a:schemeClr val="dk1"/>
              </a:solidFill>
              <a:ea typeface="Calibri"/>
              <a:cs typeface="Calibri"/>
              <a:sym typeface="Calibri"/>
            </a:endParaRPr>
          </a:p>
          <a:p>
            <a:pPr marL="609585" indent="-304792">
              <a:buClr>
                <a:schemeClr val="dk1"/>
              </a:buClr>
              <a:buFont typeface="Calibri"/>
              <a:buAutoNum type="arabicPeriod" startAt="6"/>
            </a:pPr>
            <a:r>
              <a:rPr lang="en-GB" dirty="0">
                <a:solidFill>
                  <a:schemeClr val="dk1"/>
                </a:solidFill>
                <a:ea typeface="Calibri"/>
                <a:cs typeface="Calibri"/>
                <a:sym typeface="Calibri"/>
              </a:rPr>
              <a:t>The left border of the heart is formed by:</a:t>
            </a:r>
          </a:p>
          <a:p>
            <a:pPr marL="1217613" indent="-411163">
              <a:buNone/>
            </a:pPr>
            <a:r>
              <a:rPr lang="en-GB" dirty="0">
                <a:solidFill>
                  <a:srgbClr val="000000"/>
                </a:solidFill>
                <a:ea typeface="Calibri"/>
                <a:cs typeface="Calibri"/>
                <a:sym typeface="Calibri"/>
              </a:rPr>
              <a:t>a.  Left ventricle and the auricle of the left atrium</a:t>
            </a:r>
          </a:p>
          <a:p>
            <a:pPr marL="1217613" indent="-411163">
              <a:buNone/>
            </a:pPr>
            <a:r>
              <a:rPr lang="en-GB" dirty="0">
                <a:solidFill>
                  <a:schemeClr val="dk1"/>
                </a:solidFill>
                <a:ea typeface="Calibri"/>
                <a:cs typeface="Calibri"/>
                <a:sym typeface="Calibri"/>
              </a:rPr>
              <a:t>b.  Right ventricle and apical part of left ventricle</a:t>
            </a:r>
          </a:p>
          <a:p>
            <a:pPr marL="1217613" indent="-411163">
              <a:buNone/>
            </a:pPr>
            <a:r>
              <a:rPr lang="en-GB" dirty="0">
                <a:solidFill>
                  <a:schemeClr val="dk1"/>
                </a:solidFill>
                <a:ea typeface="Calibri"/>
                <a:cs typeface="Calibri"/>
                <a:sym typeface="Calibri"/>
              </a:rPr>
              <a:t>c.   Right atrium</a:t>
            </a:r>
          </a:p>
          <a:p>
            <a:pPr marL="1217613" indent="-411163">
              <a:buNone/>
            </a:pPr>
            <a:r>
              <a:rPr lang="en-GB" dirty="0">
                <a:solidFill>
                  <a:schemeClr val="dk1"/>
                </a:solidFill>
                <a:ea typeface="Calibri"/>
                <a:cs typeface="Calibri"/>
                <a:sym typeface="Calibri"/>
              </a:rPr>
              <a:t>d.   Right and left atria </a:t>
            </a:r>
          </a:p>
          <a:p>
            <a:pPr marL="1219170" indent="-304792">
              <a:buNone/>
            </a:pPr>
            <a:endParaRPr lang="en-GB" dirty="0">
              <a:solidFill>
                <a:schemeClr val="dk1"/>
              </a:solidFill>
              <a:ea typeface="Calibri"/>
              <a:cs typeface="Calibri"/>
              <a:sym typeface="Calibri"/>
            </a:endParaRPr>
          </a:p>
          <a:p>
            <a:pPr marL="1217613" indent="-1042988">
              <a:buNone/>
            </a:pPr>
            <a:r>
              <a:rPr lang="en-GB" dirty="0">
                <a:solidFill>
                  <a:schemeClr val="dk1"/>
                </a:solidFill>
                <a:ea typeface="Calibri"/>
                <a:cs typeface="Calibri"/>
                <a:sym typeface="Calibri"/>
              </a:rPr>
              <a:t>Answer: A</a:t>
            </a:r>
          </a:p>
          <a:p>
            <a:pPr>
              <a:buNone/>
            </a:pPr>
            <a:endParaRPr dirty="0"/>
          </a:p>
        </p:txBody>
      </p:sp>
      <p:cxnSp>
        <p:nvCxnSpPr>
          <p:cNvPr id="194" name="Shape 194"/>
          <p:cNvCxnSpPr/>
          <p:nvPr/>
        </p:nvCxnSpPr>
        <p:spPr>
          <a:xfrm flipH="1">
            <a:off x="5601306" y="727652"/>
            <a:ext cx="0" cy="5852160"/>
          </a:xfrm>
          <a:prstGeom prst="straightConnector1">
            <a:avLst/>
          </a:prstGeom>
          <a:noFill/>
          <a:ln w="9525" cap="flat" cmpd="sng">
            <a:solidFill>
              <a:schemeClr val="dk2"/>
            </a:solidFill>
            <a:prstDash val="solid"/>
            <a:round/>
            <a:headEnd type="none" w="lg" len="lg"/>
            <a:tailEnd type="none" w="lg" len="lg"/>
          </a:ln>
        </p:spPr>
      </p:cxnSp>
      <p:sp>
        <p:nvSpPr>
          <p:cNvPr id="2" name="TextBox 1"/>
          <p:cNvSpPr txBox="1"/>
          <p:nvPr/>
        </p:nvSpPr>
        <p:spPr>
          <a:xfrm>
            <a:off x="458917" y="226972"/>
            <a:ext cx="2015295" cy="646331"/>
          </a:xfrm>
          <a:prstGeom prst="rect">
            <a:avLst/>
          </a:prstGeom>
          <a:noFill/>
        </p:spPr>
        <p:txBody>
          <a:bodyPr wrap="none" rtlCol="0">
            <a:spAutoFit/>
          </a:bodyPr>
          <a:lstStyle/>
          <a:p>
            <a:r>
              <a:rPr lang="en-US" sz="3600" b="1" dirty="0">
                <a:latin typeface="+mj-lt"/>
              </a:rPr>
              <a:t>Questions</a:t>
            </a:r>
            <a:endParaRPr lang="en-GB" sz="3600" b="1" dirty="0">
              <a:latin typeface="+mj-lt"/>
            </a:endParaRPr>
          </a:p>
        </p:txBody>
      </p:sp>
    </p:spTree>
    <p:extLst>
      <p:ext uri="{BB962C8B-B14F-4D97-AF65-F5344CB8AC3E}">
        <p14:creationId xmlns:p14="http://schemas.microsoft.com/office/powerpoint/2010/main" val="22868238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Shape 199"/>
          <p:cNvSpPr txBox="1">
            <a:spLocks noGrp="1"/>
          </p:cNvSpPr>
          <p:nvPr>
            <p:ph type="body" idx="1"/>
          </p:nvPr>
        </p:nvSpPr>
        <p:spPr>
          <a:xfrm>
            <a:off x="415600" y="205266"/>
            <a:ext cx="5333200" cy="6652733"/>
          </a:xfrm>
          <a:prstGeom prst="rect">
            <a:avLst/>
          </a:prstGeom>
        </p:spPr>
        <p:txBody>
          <a:bodyPr vert="horz" lIns="121900" tIns="121900" rIns="121900" bIns="121900" rtlCol="0" anchor="t" anchorCtr="0">
            <a:noAutofit/>
          </a:bodyPr>
          <a:lstStyle/>
          <a:p>
            <a:pPr marL="609585" indent="-304792">
              <a:buNone/>
            </a:pPr>
            <a:endParaRPr sz="1800" dirty="0">
              <a:solidFill>
                <a:schemeClr val="dk1"/>
              </a:solidFill>
              <a:latin typeface="Calibri"/>
              <a:ea typeface="Calibri"/>
              <a:cs typeface="Calibri"/>
              <a:sym typeface="Calibri"/>
            </a:endParaRPr>
          </a:p>
          <a:p>
            <a:pPr marL="609585" indent="-397923">
              <a:buClr>
                <a:schemeClr val="dk1"/>
              </a:buClr>
              <a:buSzPct val="78571"/>
              <a:buNone/>
            </a:pPr>
            <a:endParaRPr sz="1800" dirty="0">
              <a:solidFill>
                <a:schemeClr val="dk1"/>
              </a:solidFill>
              <a:latin typeface="Calibri"/>
              <a:ea typeface="Calibri"/>
              <a:cs typeface="Calibri"/>
              <a:sym typeface="Calibri"/>
            </a:endParaRPr>
          </a:p>
          <a:p>
            <a:pPr>
              <a:buNone/>
            </a:pPr>
            <a:endParaRPr sz="1800" dirty="0"/>
          </a:p>
        </p:txBody>
      </p:sp>
      <p:sp>
        <p:nvSpPr>
          <p:cNvPr id="200" name="Shape 200"/>
          <p:cNvSpPr txBox="1">
            <a:spLocks noGrp="1"/>
          </p:cNvSpPr>
          <p:nvPr>
            <p:ph type="body" idx="2"/>
          </p:nvPr>
        </p:nvSpPr>
        <p:spPr>
          <a:xfrm>
            <a:off x="228601" y="649890"/>
            <a:ext cx="5870046" cy="5886400"/>
          </a:xfrm>
          <a:prstGeom prst="rect">
            <a:avLst/>
          </a:prstGeom>
        </p:spPr>
        <p:txBody>
          <a:bodyPr vert="horz" lIns="121900" tIns="121900" rIns="121900" bIns="121900" rtlCol="0" anchor="t" anchorCtr="0">
            <a:noAutofit/>
          </a:bodyPr>
          <a:lstStyle/>
          <a:p>
            <a:pPr marL="349250" indent="-303213">
              <a:buClr>
                <a:schemeClr val="dk1"/>
              </a:buClr>
              <a:buFont typeface="Calibri"/>
              <a:buAutoNum type="arabicPeriod" startAt="7"/>
            </a:pPr>
            <a:r>
              <a:rPr lang="en" sz="1800" dirty="0">
                <a:solidFill>
                  <a:schemeClr val="dk1"/>
                </a:solidFill>
                <a:ea typeface="Calibri"/>
                <a:cs typeface="Calibri"/>
                <a:sym typeface="Calibri"/>
              </a:rPr>
              <a:t>The junction between the right atrium and the right auricle on the outside of the heart is called the:</a:t>
            </a:r>
          </a:p>
          <a:p>
            <a:pPr marL="1217613" indent="-477838">
              <a:buNone/>
            </a:pPr>
            <a:r>
              <a:rPr lang="en" sz="1800" dirty="0">
                <a:solidFill>
                  <a:schemeClr val="dk1"/>
                </a:solidFill>
                <a:ea typeface="Calibri"/>
                <a:cs typeface="Calibri"/>
                <a:sym typeface="Calibri"/>
              </a:rPr>
              <a:t>a.  Musculi pectini</a:t>
            </a:r>
          </a:p>
          <a:p>
            <a:pPr marL="1217613" indent="-477838">
              <a:buClr>
                <a:schemeClr val="dk1"/>
              </a:buClr>
              <a:buSzPct val="78571"/>
              <a:buNone/>
            </a:pPr>
            <a:r>
              <a:rPr lang="en" sz="1800" dirty="0">
                <a:solidFill>
                  <a:schemeClr val="dk1"/>
                </a:solidFill>
                <a:ea typeface="Calibri"/>
                <a:cs typeface="Calibri"/>
                <a:sym typeface="Calibri"/>
              </a:rPr>
              <a:t>b.  Sinus venarum</a:t>
            </a:r>
          </a:p>
          <a:p>
            <a:pPr marL="1217613" indent="-477838">
              <a:buNone/>
            </a:pPr>
            <a:r>
              <a:rPr lang="en" sz="1800" dirty="0">
                <a:solidFill>
                  <a:srgbClr val="000000"/>
                </a:solidFill>
                <a:ea typeface="Calibri"/>
                <a:cs typeface="Calibri"/>
                <a:sym typeface="Calibri"/>
              </a:rPr>
              <a:t>c.  Sulcus terminalis</a:t>
            </a:r>
          </a:p>
          <a:p>
            <a:pPr marL="1217613" indent="-477838">
              <a:buNone/>
            </a:pPr>
            <a:r>
              <a:rPr lang="en" sz="1800" dirty="0">
                <a:solidFill>
                  <a:schemeClr val="dk1"/>
                </a:solidFill>
                <a:ea typeface="Calibri"/>
                <a:cs typeface="Calibri"/>
                <a:sym typeface="Calibri"/>
              </a:rPr>
              <a:t>d.  Crista terminalis</a:t>
            </a:r>
          </a:p>
          <a:p>
            <a:pPr marL="1219170" indent="-304792">
              <a:buNone/>
            </a:pPr>
            <a:endParaRPr sz="1200" dirty="0">
              <a:solidFill>
                <a:schemeClr val="dk1"/>
              </a:solidFill>
              <a:ea typeface="Calibri"/>
              <a:cs typeface="Calibri"/>
              <a:sym typeface="Calibri"/>
            </a:endParaRPr>
          </a:p>
          <a:p>
            <a:pPr marL="609585" indent="-304792">
              <a:buNone/>
            </a:pPr>
            <a:r>
              <a:rPr lang="en" sz="1800" dirty="0">
                <a:solidFill>
                  <a:schemeClr val="dk1"/>
                </a:solidFill>
                <a:ea typeface="Calibri"/>
                <a:cs typeface="Calibri"/>
                <a:sym typeface="Calibri"/>
              </a:rPr>
              <a:t>Answer: C</a:t>
            </a:r>
          </a:p>
          <a:p>
            <a:pPr marL="609585" indent="-397923">
              <a:buClr>
                <a:schemeClr val="dk1"/>
              </a:buClr>
              <a:buSzPct val="78571"/>
              <a:buNone/>
            </a:pPr>
            <a:endParaRPr sz="1400" dirty="0">
              <a:solidFill>
                <a:schemeClr val="dk1"/>
              </a:solidFill>
              <a:ea typeface="Calibri"/>
              <a:cs typeface="Calibri"/>
              <a:sym typeface="Calibri"/>
            </a:endParaRPr>
          </a:p>
          <a:p>
            <a:pPr marL="349250" indent="-303213">
              <a:buClr>
                <a:schemeClr val="dk1"/>
              </a:buClr>
              <a:buFont typeface="Calibri"/>
              <a:buAutoNum type="arabicPeriod" startAt="8"/>
            </a:pPr>
            <a:r>
              <a:rPr lang="en" sz="1800" dirty="0">
                <a:solidFill>
                  <a:schemeClr val="dk1"/>
                </a:solidFill>
                <a:ea typeface="Calibri"/>
                <a:cs typeface="Calibri"/>
                <a:sym typeface="Calibri"/>
              </a:rPr>
              <a:t>The anterior, rough, and trabeculated part of the crista terminalis is called the:</a:t>
            </a:r>
          </a:p>
          <a:p>
            <a:pPr marL="1217613" indent="-477838">
              <a:buClr>
                <a:schemeClr val="dk1"/>
              </a:buClr>
              <a:buSzPct val="78571"/>
              <a:buNone/>
            </a:pPr>
            <a:r>
              <a:rPr lang="en" sz="1800" dirty="0">
                <a:solidFill>
                  <a:srgbClr val="000000"/>
                </a:solidFill>
                <a:ea typeface="Calibri"/>
                <a:cs typeface="Calibri"/>
                <a:sym typeface="Calibri"/>
              </a:rPr>
              <a:t>a.  Musculi pectini</a:t>
            </a:r>
          </a:p>
          <a:p>
            <a:pPr marL="1217613" indent="-477838">
              <a:buClr>
                <a:schemeClr val="dk1"/>
              </a:buClr>
              <a:buSzPct val="78571"/>
              <a:buNone/>
            </a:pPr>
            <a:r>
              <a:rPr lang="en" sz="1800" dirty="0">
                <a:solidFill>
                  <a:schemeClr val="dk1"/>
                </a:solidFill>
                <a:ea typeface="Calibri"/>
                <a:cs typeface="Calibri"/>
                <a:sym typeface="Calibri"/>
              </a:rPr>
              <a:t>b.  Sinus venarum</a:t>
            </a:r>
          </a:p>
          <a:p>
            <a:pPr marL="1217613" indent="-477838">
              <a:buClr>
                <a:schemeClr val="dk1"/>
              </a:buClr>
              <a:buSzPct val="78571"/>
              <a:buNone/>
            </a:pPr>
            <a:r>
              <a:rPr lang="en" sz="1800" dirty="0">
                <a:solidFill>
                  <a:schemeClr val="dk1"/>
                </a:solidFill>
                <a:ea typeface="Calibri"/>
                <a:cs typeface="Calibri"/>
                <a:sym typeface="Calibri"/>
              </a:rPr>
              <a:t>c.  Sulcus terminalis</a:t>
            </a:r>
          </a:p>
          <a:p>
            <a:pPr marL="1217613" indent="-477838">
              <a:buNone/>
            </a:pPr>
            <a:r>
              <a:rPr lang="en" sz="1800" dirty="0">
                <a:solidFill>
                  <a:schemeClr val="dk1"/>
                </a:solidFill>
                <a:ea typeface="Calibri"/>
                <a:cs typeface="Calibri"/>
                <a:sym typeface="Calibri"/>
              </a:rPr>
              <a:t>d.  None of the above</a:t>
            </a:r>
          </a:p>
          <a:p>
            <a:pPr marL="1219170" indent="-304792">
              <a:buNone/>
            </a:pPr>
            <a:endParaRPr sz="1200" dirty="0">
              <a:solidFill>
                <a:schemeClr val="dk1"/>
              </a:solidFill>
              <a:ea typeface="Calibri"/>
              <a:cs typeface="Calibri"/>
              <a:sym typeface="Calibri"/>
            </a:endParaRPr>
          </a:p>
          <a:p>
            <a:pPr marL="609585" indent="-304792">
              <a:buNone/>
            </a:pPr>
            <a:r>
              <a:rPr lang="en" sz="1800" dirty="0">
                <a:solidFill>
                  <a:schemeClr val="dk1"/>
                </a:solidFill>
                <a:ea typeface="Calibri"/>
                <a:cs typeface="Calibri"/>
                <a:sym typeface="Calibri"/>
              </a:rPr>
              <a:t>Answer: A</a:t>
            </a:r>
          </a:p>
          <a:p>
            <a:pPr marL="609585" indent="-304792">
              <a:buClr>
                <a:srgbClr val="000000"/>
              </a:buClr>
              <a:buFont typeface="Calibri"/>
              <a:buAutoNum type="arabicPeriod" startAt="9"/>
            </a:pPr>
            <a:endParaRPr lang="en-GB" sz="1400" dirty="0">
              <a:solidFill>
                <a:srgbClr val="000000"/>
              </a:solidFill>
              <a:ea typeface="Calibri"/>
              <a:cs typeface="Calibri"/>
              <a:sym typeface="Calibri"/>
            </a:endParaRPr>
          </a:p>
          <a:p>
            <a:pPr marL="303213" indent="-303213">
              <a:buClr>
                <a:srgbClr val="000000"/>
              </a:buClr>
              <a:buFont typeface="Calibri"/>
              <a:buAutoNum type="arabicPeriod" startAt="9"/>
            </a:pPr>
            <a:r>
              <a:rPr lang="en-GB" sz="1800" dirty="0">
                <a:solidFill>
                  <a:srgbClr val="000000"/>
                </a:solidFill>
                <a:ea typeface="Calibri"/>
                <a:cs typeface="Calibri"/>
                <a:sym typeface="Calibri"/>
              </a:rPr>
              <a:t>Which of the following openings in the right atrium has a well-defined valve?</a:t>
            </a:r>
          </a:p>
          <a:p>
            <a:pPr marL="1035050" indent="-295275">
              <a:buClr>
                <a:schemeClr val="dk1"/>
              </a:buClr>
              <a:buSzPct val="78571"/>
              <a:buNone/>
            </a:pPr>
            <a:r>
              <a:rPr lang="en-GB" sz="1800" dirty="0">
                <a:solidFill>
                  <a:srgbClr val="000000"/>
                </a:solidFill>
                <a:ea typeface="Calibri"/>
                <a:cs typeface="Calibri"/>
                <a:sym typeface="Calibri"/>
              </a:rPr>
              <a:t>a.  Superior vena cava</a:t>
            </a:r>
          </a:p>
          <a:p>
            <a:pPr marL="1035050" indent="-295275">
              <a:buClr>
                <a:schemeClr val="dk1"/>
              </a:buClr>
              <a:buSzPct val="78571"/>
              <a:buNone/>
            </a:pPr>
            <a:r>
              <a:rPr lang="en-GB" sz="1800" dirty="0">
                <a:solidFill>
                  <a:srgbClr val="000000"/>
                </a:solidFill>
                <a:ea typeface="Calibri"/>
                <a:cs typeface="Calibri"/>
                <a:sym typeface="Calibri"/>
              </a:rPr>
              <a:t>b.  Inferior vena cava</a:t>
            </a:r>
          </a:p>
          <a:p>
            <a:pPr marL="1035050" indent="-295275">
              <a:buClr>
                <a:schemeClr val="dk1"/>
              </a:buClr>
              <a:buSzPct val="78571"/>
              <a:buNone/>
            </a:pPr>
            <a:r>
              <a:rPr lang="en-GB" sz="1800" dirty="0">
                <a:solidFill>
                  <a:srgbClr val="000000"/>
                </a:solidFill>
                <a:ea typeface="Calibri"/>
                <a:cs typeface="Calibri"/>
                <a:sym typeface="Calibri"/>
              </a:rPr>
              <a:t>c.  Right atrioventricular orifice</a:t>
            </a:r>
          </a:p>
          <a:p>
            <a:pPr marL="1035050" indent="-295275">
              <a:buNone/>
            </a:pPr>
            <a:r>
              <a:rPr lang="en-GB" sz="1800" dirty="0">
                <a:solidFill>
                  <a:srgbClr val="000000"/>
                </a:solidFill>
                <a:ea typeface="Calibri"/>
                <a:cs typeface="Calibri"/>
                <a:sym typeface="Calibri"/>
              </a:rPr>
              <a:t>d.  Coronary sinus</a:t>
            </a:r>
          </a:p>
          <a:p>
            <a:pPr marL="1219170" indent="-304792">
              <a:buNone/>
            </a:pPr>
            <a:endParaRPr lang="en-GB" sz="1200" dirty="0">
              <a:solidFill>
                <a:srgbClr val="000000"/>
              </a:solidFill>
              <a:ea typeface="Calibri"/>
              <a:cs typeface="Calibri"/>
              <a:sym typeface="Calibri"/>
            </a:endParaRPr>
          </a:p>
          <a:p>
            <a:pPr marL="609585" indent="-304792">
              <a:buNone/>
            </a:pPr>
            <a:r>
              <a:rPr lang="en-GB" sz="1800" dirty="0">
                <a:solidFill>
                  <a:srgbClr val="000000"/>
                </a:solidFill>
                <a:ea typeface="Calibri"/>
                <a:cs typeface="Calibri"/>
                <a:sym typeface="Calibri"/>
              </a:rPr>
              <a:t>Answer: D</a:t>
            </a:r>
          </a:p>
          <a:p>
            <a:pPr marL="1219170" indent="-397923">
              <a:buClr>
                <a:schemeClr val="dk1"/>
              </a:buClr>
              <a:buSzPct val="78571"/>
              <a:buNone/>
            </a:pPr>
            <a:endParaRPr sz="1800" dirty="0">
              <a:solidFill>
                <a:schemeClr val="dk1"/>
              </a:solidFill>
              <a:ea typeface="Calibri"/>
              <a:cs typeface="Calibri"/>
              <a:sym typeface="Calibri"/>
            </a:endParaRPr>
          </a:p>
          <a:p>
            <a:pPr>
              <a:buNone/>
            </a:pPr>
            <a:endParaRPr sz="1800" dirty="0"/>
          </a:p>
        </p:txBody>
      </p:sp>
      <p:cxnSp>
        <p:nvCxnSpPr>
          <p:cNvPr id="201" name="Shape 201"/>
          <p:cNvCxnSpPr/>
          <p:nvPr/>
        </p:nvCxnSpPr>
        <p:spPr>
          <a:xfrm flipH="1">
            <a:off x="6219670" y="205266"/>
            <a:ext cx="0" cy="6532000"/>
          </a:xfrm>
          <a:prstGeom prst="straightConnector1">
            <a:avLst/>
          </a:prstGeom>
          <a:noFill/>
          <a:ln w="9525" cap="flat" cmpd="sng">
            <a:solidFill>
              <a:schemeClr val="dk2"/>
            </a:solidFill>
            <a:prstDash val="solid"/>
            <a:round/>
            <a:headEnd type="none" w="lg" len="lg"/>
            <a:tailEnd type="none" w="lg" len="lg"/>
          </a:ln>
        </p:spPr>
      </p:cxnSp>
      <p:sp>
        <p:nvSpPr>
          <p:cNvPr id="5" name="Shape 206"/>
          <p:cNvSpPr txBox="1">
            <a:spLocks/>
          </p:cNvSpPr>
          <p:nvPr/>
        </p:nvSpPr>
        <p:spPr>
          <a:xfrm>
            <a:off x="6219670" y="326000"/>
            <a:ext cx="5541446" cy="5802000"/>
          </a:xfrm>
          <a:prstGeom prst="rect">
            <a:avLst/>
          </a:prstGeom>
        </p:spPr>
        <p:txBody>
          <a:bodyPr vert="horz" lIns="121900" tIns="121900" rIns="121900" bIns="121900" rtlCol="0" anchor="t" anchorCtr="0">
            <a:noAutofit/>
          </a:bodyPr>
          <a:lstStyle>
            <a:lvl1pPr marL="228600" lvl="0" indent="-228600" algn="l" defTabSz="914400" rtl="0" eaLnBrk="1" latinLnBrk="0" hangingPunct="1">
              <a:lnSpc>
                <a:spcPct val="90000"/>
              </a:lnSpc>
              <a:spcBef>
                <a:spcPts val="0"/>
              </a:spcBef>
              <a:buSzPct val="100000"/>
              <a:buFont typeface="Arial" panose="020B0604020202020204" pitchFamily="34" charset="0"/>
              <a:buChar char="•"/>
              <a:defRPr sz="1867" kern="1200">
                <a:solidFill>
                  <a:schemeClr val="tx1"/>
                </a:solidFill>
                <a:latin typeface="+mn-lt"/>
                <a:ea typeface="+mn-ea"/>
                <a:cs typeface="+mn-cs"/>
              </a:defRPr>
            </a:lvl1pPr>
            <a:lvl2pPr marL="685800" lvl="1" indent="-228600" algn="l" defTabSz="914400" rtl="0" eaLnBrk="1" latinLnBrk="0" hangingPunct="1">
              <a:lnSpc>
                <a:spcPct val="90000"/>
              </a:lnSpc>
              <a:spcBef>
                <a:spcPts val="0"/>
              </a:spcBef>
              <a:buSzPct val="100000"/>
              <a:buFont typeface="Arial" panose="020B0604020202020204" pitchFamily="34" charset="0"/>
              <a:buChar char="•"/>
              <a:defRPr sz="1600" kern="1200">
                <a:solidFill>
                  <a:schemeClr val="tx1"/>
                </a:solidFill>
                <a:latin typeface="+mn-lt"/>
                <a:ea typeface="+mn-ea"/>
                <a:cs typeface="+mn-cs"/>
              </a:defRPr>
            </a:lvl2pPr>
            <a:lvl3pPr marL="1143000" lvl="2" indent="-228600" algn="l" defTabSz="914400" rtl="0" eaLnBrk="1" latinLnBrk="0" hangingPunct="1">
              <a:lnSpc>
                <a:spcPct val="90000"/>
              </a:lnSpc>
              <a:spcBef>
                <a:spcPts val="0"/>
              </a:spcBef>
              <a:buSzPct val="100000"/>
              <a:buFont typeface="Arial" panose="020B0604020202020204" pitchFamily="34" charset="0"/>
              <a:buChar char="•"/>
              <a:defRPr sz="1600" kern="1200">
                <a:solidFill>
                  <a:schemeClr val="tx1"/>
                </a:solidFill>
                <a:latin typeface="+mn-lt"/>
                <a:ea typeface="+mn-ea"/>
                <a:cs typeface="+mn-cs"/>
              </a:defRPr>
            </a:lvl3pPr>
            <a:lvl4pPr marL="1600200" lvl="3" indent="-228600" algn="l" defTabSz="914400" rtl="0" eaLnBrk="1" latinLnBrk="0" hangingPunct="1">
              <a:lnSpc>
                <a:spcPct val="90000"/>
              </a:lnSpc>
              <a:spcBef>
                <a:spcPts val="0"/>
              </a:spcBef>
              <a:buSzPct val="100000"/>
              <a:buFont typeface="Arial" panose="020B0604020202020204" pitchFamily="34" charset="0"/>
              <a:buChar char="•"/>
              <a:defRPr sz="1600" kern="1200">
                <a:solidFill>
                  <a:schemeClr val="tx1"/>
                </a:solidFill>
                <a:latin typeface="+mn-lt"/>
                <a:ea typeface="+mn-ea"/>
                <a:cs typeface="+mn-cs"/>
              </a:defRPr>
            </a:lvl4pPr>
            <a:lvl5pPr marL="2057400" lvl="4" indent="-228600" algn="l" defTabSz="914400" rtl="0" eaLnBrk="1" latinLnBrk="0" hangingPunct="1">
              <a:lnSpc>
                <a:spcPct val="90000"/>
              </a:lnSpc>
              <a:spcBef>
                <a:spcPts val="0"/>
              </a:spcBef>
              <a:buSzPct val="100000"/>
              <a:buFont typeface="Arial" panose="020B0604020202020204" pitchFamily="34" charset="0"/>
              <a:buChar char="•"/>
              <a:defRPr sz="1600" kern="1200">
                <a:solidFill>
                  <a:schemeClr val="tx1"/>
                </a:solidFill>
                <a:latin typeface="+mn-lt"/>
                <a:ea typeface="+mn-ea"/>
                <a:cs typeface="+mn-cs"/>
              </a:defRPr>
            </a:lvl5pPr>
            <a:lvl6pPr marL="2514600" lvl="5" indent="-228600" algn="l" defTabSz="914400" rtl="0" eaLnBrk="1" latinLnBrk="0" hangingPunct="1">
              <a:lnSpc>
                <a:spcPct val="90000"/>
              </a:lnSpc>
              <a:spcBef>
                <a:spcPts val="0"/>
              </a:spcBef>
              <a:buSzPct val="100000"/>
              <a:buFont typeface="Arial" panose="020B0604020202020204" pitchFamily="34" charset="0"/>
              <a:buChar char="•"/>
              <a:defRPr sz="1600" kern="1200">
                <a:solidFill>
                  <a:schemeClr val="tx1"/>
                </a:solidFill>
                <a:latin typeface="+mn-lt"/>
                <a:ea typeface="+mn-ea"/>
                <a:cs typeface="+mn-cs"/>
              </a:defRPr>
            </a:lvl6pPr>
            <a:lvl7pPr marL="2971800" lvl="6" indent="-228600" algn="l" defTabSz="914400" rtl="0" eaLnBrk="1" latinLnBrk="0" hangingPunct="1">
              <a:lnSpc>
                <a:spcPct val="90000"/>
              </a:lnSpc>
              <a:spcBef>
                <a:spcPts val="0"/>
              </a:spcBef>
              <a:buSzPct val="100000"/>
              <a:buFont typeface="Arial" panose="020B0604020202020204" pitchFamily="34" charset="0"/>
              <a:buChar char="•"/>
              <a:defRPr sz="1600" kern="1200">
                <a:solidFill>
                  <a:schemeClr val="tx1"/>
                </a:solidFill>
                <a:latin typeface="+mn-lt"/>
                <a:ea typeface="+mn-ea"/>
                <a:cs typeface="+mn-cs"/>
              </a:defRPr>
            </a:lvl7pPr>
            <a:lvl8pPr marL="3429000" lvl="7" indent="-228600" algn="l" defTabSz="914400" rtl="0" eaLnBrk="1" latinLnBrk="0" hangingPunct="1">
              <a:lnSpc>
                <a:spcPct val="90000"/>
              </a:lnSpc>
              <a:spcBef>
                <a:spcPts val="0"/>
              </a:spcBef>
              <a:buSzPct val="100000"/>
              <a:buFont typeface="Arial" panose="020B0604020202020204" pitchFamily="34" charset="0"/>
              <a:buChar char="•"/>
              <a:defRPr sz="1600" kern="1200">
                <a:solidFill>
                  <a:schemeClr val="tx1"/>
                </a:solidFill>
                <a:latin typeface="+mn-lt"/>
                <a:ea typeface="+mn-ea"/>
                <a:cs typeface="+mn-cs"/>
              </a:defRPr>
            </a:lvl8pPr>
            <a:lvl9pPr marL="3886200" lvl="8" indent="-228600" algn="l" defTabSz="914400" rtl="0" eaLnBrk="1" latinLnBrk="0" hangingPunct="1">
              <a:lnSpc>
                <a:spcPct val="90000"/>
              </a:lnSpc>
              <a:spcBef>
                <a:spcPts val="0"/>
              </a:spcBef>
              <a:buSzPct val="100000"/>
              <a:buFont typeface="Arial" panose="020B0604020202020204" pitchFamily="34" charset="0"/>
              <a:buChar char="•"/>
              <a:defRPr sz="1600" kern="1200">
                <a:solidFill>
                  <a:schemeClr val="tx1"/>
                </a:solidFill>
                <a:latin typeface="+mn-lt"/>
                <a:ea typeface="+mn-ea"/>
                <a:cs typeface="+mn-cs"/>
              </a:defRPr>
            </a:lvl9pPr>
          </a:lstStyle>
          <a:p>
            <a:pPr marL="609585" indent="-397923">
              <a:buClr>
                <a:srgbClr val="000000"/>
              </a:buClr>
              <a:buFont typeface="Arial" panose="020B0604020202020204" pitchFamily="34" charset="0"/>
              <a:buAutoNum type="arabicPeriod" startAt="10"/>
            </a:pPr>
            <a:r>
              <a:rPr lang="en-GB" sz="1800" dirty="0">
                <a:solidFill>
                  <a:srgbClr val="000000"/>
                </a:solidFill>
              </a:rPr>
              <a:t>Which of the following is not associated with atrioventricular valves?</a:t>
            </a:r>
          </a:p>
          <a:p>
            <a:pPr marL="968375" indent="-161925">
              <a:buFont typeface="Arial" panose="020B0604020202020204" pitchFamily="34" charset="0"/>
              <a:buNone/>
            </a:pPr>
            <a:r>
              <a:rPr lang="en-GB" sz="1800" dirty="0">
                <a:solidFill>
                  <a:srgbClr val="000000"/>
                </a:solidFill>
              </a:rPr>
              <a:t>a.</a:t>
            </a:r>
            <a:r>
              <a:rPr lang="en-GB" sz="1800" dirty="0">
                <a:solidFill>
                  <a:srgbClr val="000000"/>
                </a:solidFill>
                <a:latin typeface="Times New Roman"/>
                <a:ea typeface="Times New Roman"/>
                <a:cs typeface="Times New Roman"/>
                <a:sym typeface="Times New Roman"/>
              </a:rPr>
              <a:t>  </a:t>
            </a:r>
            <a:r>
              <a:rPr lang="en-GB" sz="1800" dirty="0">
                <a:solidFill>
                  <a:srgbClr val="000000"/>
                </a:solidFill>
              </a:rPr>
              <a:t>Chordae </a:t>
            </a:r>
            <a:r>
              <a:rPr lang="en-GB" sz="1800" dirty="0" err="1">
                <a:solidFill>
                  <a:srgbClr val="000000"/>
                </a:solidFill>
              </a:rPr>
              <a:t>tendinae</a:t>
            </a:r>
            <a:endParaRPr lang="en-GB" sz="1800" dirty="0">
              <a:solidFill>
                <a:srgbClr val="000000"/>
              </a:solidFill>
            </a:endParaRPr>
          </a:p>
          <a:p>
            <a:pPr marL="968375" indent="-161925">
              <a:buFont typeface="Arial" panose="020B0604020202020204" pitchFamily="34" charset="0"/>
              <a:buNone/>
            </a:pPr>
            <a:r>
              <a:rPr lang="en-GB" sz="1800" dirty="0">
                <a:solidFill>
                  <a:srgbClr val="000000"/>
                </a:solidFill>
              </a:rPr>
              <a:t>b.</a:t>
            </a:r>
            <a:r>
              <a:rPr lang="en-GB" sz="1800" dirty="0">
                <a:solidFill>
                  <a:srgbClr val="000000"/>
                </a:solidFill>
                <a:latin typeface="Times New Roman"/>
                <a:ea typeface="Times New Roman"/>
                <a:cs typeface="Times New Roman"/>
                <a:sym typeface="Times New Roman"/>
              </a:rPr>
              <a:t>  </a:t>
            </a:r>
            <a:r>
              <a:rPr lang="en-GB" sz="1800" dirty="0">
                <a:solidFill>
                  <a:srgbClr val="000000"/>
                </a:solidFill>
              </a:rPr>
              <a:t>Cusps</a:t>
            </a:r>
          </a:p>
          <a:p>
            <a:pPr marL="968375" indent="-161925">
              <a:buFont typeface="Arial" panose="020B0604020202020204" pitchFamily="34" charset="0"/>
              <a:buNone/>
            </a:pPr>
            <a:r>
              <a:rPr lang="en-GB" sz="1800" dirty="0">
                <a:solidFill>
                  <a:srgbClr val="000000"/>
                </a:solidFill>
              </a:rPr>
              <a:t>c.</a:t>
            </a:r>
            <a:r>
              <a:rPr lang="en-GB" sz="1800" dirty="0">
                <a:solidFill>
                  <a:srgbClr val="000000"/>
                </a:solidFill>
                <a:latin typeface="Times New Roman"/>
                <a:ea typeface="Times New Roman"/>
                <a:cs typeface="Times New Roman"/>
                <a:sym typeface="Times New Roman"/>
              </a:rPr>
              <a:t>   </a:t>
            </a:r>
            <a:r>
              <a:rPr lang="en-GB" sz="1800" dirty="0">
                <a:solidFill>
                  <a:srgbClr val="000000"/>
                </a:solidFill>
              </a:rPr>
              <a:t>Papillary muscles</a:t>
            </a:r>
          </a:p>
          <a:p>
            <a:pPr marL="968375" indent="-161925">
              <a:buFont typeface="Arial" panose="020B0604020202020204" pitchFamily="34" charset="0"/>
              <a:buNone/>
            </a:pPr>
            <a:r>
              <a:rPr lang="en-GB" sz="1800" dirty="0">
                <a:solidFill>
                  <a:srgbClr val="000000"/>
                </a:solidFill>
              </a:rPr>
              <a:t>d.</a:t>
            </a:r>
            <a:r>
              <a:rPr lang="en-GB" sz="1800" dirty="0">
                <a:solidFill>
                  <a:srgbClr val="000000"/>
                </a:solidFill>
                <a:latin typeface="Times New Roman"/>
                <a:ea typeface="Times New Roman"/>
                <a:cs typeface="Times New Roman"/>
                <a:sym typeface="Times New Roman"/>
              </a:rPr>
              <a:t>  </a:t>
            </a:r>
            <a:r>
              <a:rPr lang="en-GB" sz="1800" dirty="0">
                <a:solidFill>
                  <a:srgbClr val="000000"/>
                </a:solidFill>
              </a:rPr>
              <a:t>Arteries</a:t>
            </a:r>
          </a:p>
          <a:p>
            <a:pPr marL="1219170" indent="-304792">
              <a:buFont typeface="Arial" panose="020B0604020202020204" pitchFamily="34" charset="0"/>
              <a:buNone/>
            </a:pPr>
            <a:endParaRPr lang="en-GB" sz="1800" dirty="0">
              <a:solidFill>
                <a:srgbClr val="000000"/>
              </a:solidFill>
            </a:endParaRPr>
          </a:p>
          <a:p>
            <a:pPr marL="609585" indent="-304792">
              <a:buFont typeface="Arial" panose="020B0604020202020204" pitchFamily="34" charset="0"/>
              <a:buNone/>
            </a:pPr>
            <a:r>
              <a:rPr lang="en-GB" sz="1800" dirty="0">
                <a:solidFill>
                  <a:srgbClr val="000000"/>
                </a:solidFill>
              </a:rPr>
              <a:t>Answer: D </a:t>
            </a:r>
          </a:p>
          <a:p>
            <a:pPr marL="609585" indent="-397923">
              <a:buClr>
                <a:schemeClr val="dk1"/>
              </a:buClr>
              <a:buSzPct val="78571"/>
              <a:buFont typeface="Arial" panose="020B0604020202020204" pitchFamily="34" charset="0"/>
              <a:buNone/>
            </a:pPr>
            <a:endParaRPr lang="en-US" dirty="0">
              <a:solidFill>
                <a:srgbClr val="000000"/>
              </a:solidFill>
              <a:latin typeface="Calibri"/>
              <a:ea typeface="Calibri"/>
              <a:cs typeface="Calibri"/>
              <a:sym typeface="Calibri"/>
            </a:endParaRPr>
          </a:p>
          <a:p>
            <a:pPr marL="631825" indent="-403225">
              <a:buNone/>
              <a:tabLst>
                <a:tab pos="403225" algn="l"/>
              </a:tabLst>
            </a:pPr>
            <a:r>
              <a:rPr lang="en-US" dirty="0">
                <a:solidFill>
                  <a:srgbClr val="000000"/>
                </a:solidFill>
                <a:latin typeface="Calibri"/>
                <a:ea typeface="Calibri"/>
                <a:cs typeface="Calibri"/>
                <a:sym typeface="Calibri"/>
              </a:rPr>
              <a:t>11.  </a:t>
            </a:r>
            <a:r>
              <a:rPr lang="en" dirty="0"/>
              <a:t>Interventricular septum attached to ……….. through moderator band .</a:t>
            </a:r>
          </a:p>
          <a:p>
            <a:pPr marL="1089025" indent="-282575">
              <a:buFont typeface="+mj-lt"/>
              <a:buAutoNum type="alphaLcPeriod"/>
            </a:pPr>
            <a:r>
              <a:rPr lang="en" dirty="0"/>
              <a:t>anterior papillary muscle.       </a:t>
            </a:r>
          </a:p>
          <a:p>
            <a:pPr marL="1089025" indent="-282575">
              <a:buFont typeface="+mj-lt"/>
              <a:buAutoNum type="alphaLcPeriod"/>
            </a:pPr>
            <a:r>
              <a:rPr lang="en" dirty="0"/>
              <a:t>posterior papillary muscle.       </a:t>
            </a:r>
          </a:p>
          <a:p>
            <a:pPr marL="1089025" indent="-282575">
              <a:buFont typeface="+mj-lt"/>
              <a:buAutoNum type="alphaLcPeriod"/>
            </a:pPr>
            <a:r>
              <a:rPr lang="en" dirty="0"/>
              <a:t>septal papillary muscle.           </a:t>
            </a:r>
          </a:p>
          <a:p>
            <a:pPr marL="1089025" indent="-282575">
              <a:buFont typeface="+mj-lt"/>
              <a:buAutoNum type="alphaLcPeriod"/>
            </a:pPr>
            <a:r>
              <a:rPr lang="en" dirty="0"/>
              <a:t>conus ateriosus </a:t>
            </a:r>
          </a:p>
          <a:p>
            <a:pPr>
              <a:buNone/>
            </a:pPr>
            <a:endParaRPr lang="en" dirty="0"/>
          </a:p>
          <a:p>
            <a:pPr marL="349250" indent="-66675">
              <a:buNone/>
            </a:pPr>
            <a:r>
              <a:rPr lang="en" dirty="0"/>
              <a:t>Answer: A</a:t>
            </a:r>
          </a:p>
          <a:p>
            <a:pPr>
              <a:buNone/>
            </a:pPr>
            <a:endParaRPr lang="en" dirty="0"/>
          </a:p>
          <a:p>
            <a:pPr marL="577850" indent="-349250">
              <a:buNone/>
            </a:pPr>
            <a:r>
              <a:rPr lang="en" dirty="0"/>
              <a:t>12.  Pulmonary valve has 3 cusps: </a:t>
            </a:r>
          </a:p>
          <a:p>
            <a:pPr marL="1089025" indent="-282575">
              <a:buFont typeface="+mj-lt"/>
              <a:buAutoNum type="alphaLcPeriod"/>
            </a:pPr>
            <a:r>
              <a:rPr lang="en" dirty="0"/>
              <a:t>2-anterior ,1-posterior.      </a:t>
            </a:r>
          </a:p>
          <a:p>
            <a:pPr marL="1089025" indent="-282575">
              <a:buFont typeface="+mj-lt"/>
              <a:buAutoNum type="alphaLcPeriod"/>
            </a:pPr>
            <a:r>
              <a:rPr lang="en" dirty="0"/>
              <a:t>1-posterior,2-anterior.     </a:t>
            </a:r>
          </a:p>
          <a:p>
            <a:pPr marL="1089025" indent="-282575">
              <a:buFont typeface="+mj-lt"/>
              <a:buAutoNum type="alphaLcPeriod"/>
            </a:pPr>
            <a:r>
              <a:rPr lang="en" dirty="0"/>
              <a:t>2-anterior,1-superior.    </a:t>
            </a:r>
          </a:p>
          <a:p>
            <a:pPr marL="1089025" indent="-282575">
              <a:buFont typeface="+mj-lt"/>
              <a:buAutoNum type="alphaLcPeriod"/>
            </a:pPr>
            <a:r>
              <a:rPr lang="en" dirty="0"/>
              <a:t>2-posterior,1-septal. </a:t>
            </a:r>
            <a:endParaRPr lang="en-GB" dirty="0">
              <a:solidFill>
                <a:srgbClr val="000000"/>
              </a:solidFill>
              <a:latin typeface="Calibri"/>
              <a:ea typeface="Calibri"/>
              <a:cs typeface="Calibri"/>
              <a:sym typeface="Calibri"/>
            </a:endParaRPr>
          </a:p>
          <a:p>
            <a:pPr>
              <a:buFont typeface="Arial" panose="020B0604020202020204" pitchFamily="34" charset="0"/>
              <a:buNone/>
            </a:pPr>
            <a:endParaRPr lang="en-US" dirty="0"/>
          </a:p>
          <a:p>
            <a:pPr indent="53975">
              <a:buFont typeface="Arial" panose="020B0604020202020204" pitchFamily="34" charset="0"/>
              <a:buNone/>
            </a:pPr>
            <a:r>
              <a:rPr lang="en-US" dirty="0"/>
              <a:t>Answer: A</a:t>
            </a:r>
            <a:endParaRPr lang="en-GB" dirty="0"/>
          </a:p>
        </p:txBody>
      </p:sp>
      <p:sp>
        <p:nvSpPr>
          <p:cNvPr id="6" name="TextBox 5"/>
          <p:cNvSpPr txBox="1"/>
          <p:nvPr/>
        </p:nvSpPr>
        <p:spPr>
          <a:xfrm>
            <a:off x="415600" y="30453"/>
            <a:ext cx="2015295" cy="646331"/>
          </a:xfrm>
          <a:prstGeom prst="rect">
            <a:avLst/>
          </a:prstGeom>
          <a:noFill/>
        </p:spPr>
        <p:txBody>
          <a:bodyPr wrap="none" rtlCol="0">
            <a:spAutoFit/>
          </a:bodyPr>
          <a:lstStyle/>
          <a:p>
            <a:r>
              <a:rPr lang="en-US" sz="3600" b="1" dirty="0">
                <a:latin typeface="+mj-lt"/>
              </a:rPr>
              <a:t>Questions</a:t>
            </a:r>
            <a:endParaRPr lang="en-GB" sz="3600" b="1" dirty="0">
              <a:latin typeface="+mj-lt"/>
            </a:endParaRPr>
          </a:p>
        </p:txBody>
      </p:sp>
    </p:spTree>
    <p:extLst>
      <p:ext uri="{BB962C8B-B14F-4D97-AF65-F5344CB8AC3E}">
        <p14:creationId xmlns:p14="http://schemas.microsoft.com/office/powerpoint/2010/main" val="2327938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7" name="Shape 207"/>
          <p:cNvSpPr txBox="1">
            <a:spLocks noGrp="1"/>
          </p:cNvSpPr>
          <p:nvPr>
            <p:ph type="body" idx="2"/>
          </p:nvPr>
        </p:nvSpPr>
        <p:spPr>
          <a:xfrm>
            <a:off x="6316189" y="734609"/>
            <a:ext cx="5578471" cy="5802000"/>
          </a:xfrm>
          <a:prstGeom prst="rect">
            <a:avLst/>
          </a:prstGeom>
        </p:spPr>
        <p:txBody>
          <a:bodyPr vert="horz" lIns="121900" tIns="121900" rIns="121900" bIns="121900" rtlCol="0" anchor="t" anchorCtr="0">
            <a:noAutofit/>
          </a:bodyPr>
          <a:lstStyle/>
          <a:p>
            <a:pPr>
              <a:buNone/>
            </a:pPr>
            <a:r>
              <a:rPr lang="en" dirty="0"/>
              <a:t>17. Conduction system of the heart include :</a:t>
            </a:r>
          </a:p>
          <a:p>
            <a:pPr marL="685800">
              <a:buNone/>
            </a:pPr>
            <a:r>
              <a:rPr lang="en" dirty="0"/>
              <a:t>a. SA node only.   </a:t>
            </a:r>
          </a:p>
          <a:p>
            <a:pPr marL="685800">
              <a:buNone/>
            </a:pPr>
            <a:r>
              <a:rPr lang="en" dirty="0"/>
              <a:t>b. AV node only.  </a:t>
            </a:r>
          </a:p>
          <a:p>
            <a:pPr marL="685800">
              <a:buNone/>
            </a:pPr>
            <a:r>
              <a:rPr lang="en" dirty="0"/>
              <a:t>c. SA and AV nodes.  </a:t>
            </a:r>
          </a:p>
          <a:p>
            <a:pPr marL="685800">
              <a:buNone/>
            </a:pPr>
            <a:r>
              <a:rPr lang="en" dirty="0"/>
              <a:t>d. CNS. </a:t>
            </a:r>
          </a:p>
          <a:p>
            <a:pPr>
              <a:buNone/>
            </a:pPr>
            <a:endParaRPr lang="en" dirty="0"/>
          </a:p>
          <a:p>
            <a:pPr>
              <a:buNone/>
            </a:pPr>
            <a:r>
              <a:rPr lang="en" dirty="0"/>
              <a:t>Answer: C</a:t>
            </a:r>
          </a:p>
          <a:p>
            <a:pPr>
              <a:buNone/>
            </a:pPr>
            <a:endParaRPr lang="en" dirty="0"/>
          </a:p>
          <a:p>
            <a:pPr>
              <a:buNone/>
            </a:pPr>
            <a:r>
              <a:rPr lang="en" dirty="0"/>
              <a:t>18. Purkinje fibers located in :</a:t>
            </a:r>
          </a:p>
          <a:p>
            <a:pPr>
              <a:buNone/>
            </a:pPr>
            <a:r>
              <a:rPr lang="en" dirty="0"/>
              <a:t>a.  right atrium. 	    b. Interventricular septum.  </a:t>
            </a:r>
          </a:p>
          <a:p>
            <a:pPr>
              <a:buNone/>
            </a:pPr>
            <a:r>
              <a:rPr lang="en" dirty="0"/>
              <a:t>c.  right ventricle. 	    d. wall of ventricles</a:t>
            </a:r>
          </a:p>
          <a:p>
            <a:pPr>
              <a:buNone/>
            </a:pPr>
            <a:endParaRPr lang="en" u="sng" dirty="0"/>
          </a:p>
          <a:p>
            <a:pPr>
              <a:buNone/>
            </a:pPr>
            <a:r>
              <a:rPr lang="en" dirty="0"/>
              <a:t>Answer: D</a:t>
            </a:r>
          </a:p>
          <a:p>
            <a:pPr>
              <a:buNone/>
            </a:pPr>
            <a:endParaRPr lang="en" u="sng" dirty="0"/>
          </a:p>
          <a:p>
            <a:pPr>
              <a:buNone/>
            </a:pPr>
            <a:r>
              <a:rPr lang="en" dirty="0"/>
              <a:t>19. Nerve supply of the heart is by :cardiac plexus which is composed of :</a:t>
            </a:r>
          </a:p>
          <a:p>
            <a:pPr marL="577850">
              <a:buNone/>
            </a:pPr>
            <a:r>
              <a:rPr lang="en" dirty="0"/>
              <a:t>a. phrenic+vagus.                </a:t>
            </a:r>
          </a:p>
          <a:p>
            <a:pPr marL="577850">
              <a:buNone/>
            </a:pPr>
            <a:r>
              <a:rPr lang="en" dirty="0"/>
              <a:t>b. vagus+sympathetic trunks.       </a:t>
            </a:r>
          </a:p>
          <a:p>
            <a:pPr marL="577850">
              <a:buNone/>
            </a:pPr>
            <a:r>
              <a:rPr lang="en" dirty="0"/>
              <a:t>c. phrenic+thoracic ganglia.      </a:t>
            </a:r>
          </a:p>
          <a:p>
            <a:pPr marL="577850">
              <a:buNone/>
            </a:pPr>
            <a:r>
              <a:rPr lang="en" dirty="0"/>
              <a:t>d. phrenic+cervical ganglia. </a:t>
            </a:r>
          </a:p>
          <a:p>
            <a:pPr>
              <a:buNone/>
            </a:pPr>
            <a:endParaRPr lang="en" dirty="0"/>
          </a:p>
          <a:p>
            <a:pPr>
              <a:buNone/>
            </a:pPr>
            <a:r>
              <a:rPr lang="en" dirty="0"/>
              <a:t>Answer: B</a:t>
            </a:r>
          </a:p>
          <a:p>
            <a:pPr>
              <a:buNone/>
            </a:pPr>
            <a:endParaRPr lang="en" u="sng" dirty="0"/>
          </a:p>
        </p:txBody>
      </p:sp>
      <p:cxnSp>
        <p:nvCxnSpPr>
          <p:cNvPr id="208" name="Shape 208"/>
          <p:cNvCxnSpPr/>
          <p:nvPr/>
        </p:nvCxnSpPr>
        <p:spPr>
          <a:xfrm flipH="1">
            <a:off x="6061000" y="882525"/>
            <a:ext cx="0" cy="5577840"/>
          </a:xfrm>
          <a:prstGeom prst="straightConnector1">
            <a:avLst/>
          </a:prstGeom>
          <a:noFill/>
          <a:ln w="9525" cap="flat" cmpd="sng">
            <a:solidFill>
              <a:schemeClr val="dk2"/>
            </a:solidFill>
            <a:prstDash val="solid"/>
            <a:round/>
            <a:headEnd type="none" w="lg" len="lg"/>
            <a:tailEnd type="none" w="lg" len="lg"/>
          </a:ln>
        </p:spPr>
      </p:cxnSp>
      <p:sp>
        <p:nvSpPr>
          <p:cNvPr id="2" name="Text Placeholder 1"/>
          <p:cNvSpPr>
            <a:spLocks noGrp="1"/>
          </p:cNvSpPr>
          <p:nvPr>
            <p:ph type="body" idx="1"/>
          </p:nvPr>
        </p:nvSpPr>
        <p:spPr>
          <a:xfrm>
            <a:off x="227340" y="841972"/>
            <a:ext cx="5833660" cy="5856001"/>
          </a:xfrm>
        </p:spPr>
        <p:txBody>
          <a:bodyPr>
            <a:noAutofit/>
          </a:bodyPr>
          <a:lstStyle/>
          <a:p>
            <a:pPr>
              <a:buNone/>
            </a:pPr>
            <a:r>
              <a:rPr lang="en" dirty="0"/>
              <a:t>13. The valve between right atrium and right ventricle is.</a:t>
            </a:r>
          </a:p>
          <a:p>
            <a:pPr marL="349250" indent="-66675">
              <a:buNone/>
            </a:pPr>
            <a:r>
              <a:rPr lang="en" dirty="0"/>
              <a:t>a. mitral.   </a:t>
            </a:r>
            <a:r>
              <a:rPr lang="en-GB" dirty="0"/>
              <a:t>b. </a:t>
            </a:r>
            <a:r>
              <a:rPr lang="en" dirty="0"/>
              <a:t>tricuspid.   </a:t>
            </a:r>
            <a:r>
              <a:rPr lang="en-GB" dirty="0"/>
              <a:t>c. </a:t>
            </a:r>
            <a:r>
              <a:rPr lang="en" dirty="0"/>
              <a:t>none of them.  d. no valve </a:t>
            </a:r>
          </a:p>
          <a:p>
            <a:pPr>
              <a:buNone/>
            </a:pPr>
            <a:endParaRPr lang="en" dirty="0"/>
          </a:p>
          <a:p>
            <a:pPr>
              <a:buNone/>
            </a:pPr>
            <a:r>
              <a:rPr lang="en" dirty="0"/>
              <a:t>Answer: B</a:t>
            </a:r>
          </a:p>
          <a:p>
            <a:pPr>
              <a:buNone/>
            </a:pPr>
            <a:endParaRPr lang="en" sz="1600" dirty="0"/>
          </a:p>
          <a:p>
            <a:pPr marL="349250" indent="-349250">
              <a:buNone/>
            </a:pPr>
            <a:r>
              <a:rPr lang="en" dirty="0"/>
              <a:t>14. Left ventricle and right ventricle papillary muscle respectively.</a:t>
            </a:r>
          </a:p>
          <a:p>
            <a:pPr marL="511175">
              <a:buNone/>
            </a:pPr>
            <a:r>
              <a:rPr lang="en" dirty="0"/>
              <a:t>a. 2-2.             b. 3-2.             c.  2-1.             d.2-3 </a:t>
            </a:r>
          </a:p>
          <a:p>
            <a:pPr>
              <a:buNone/>
            </a:pPr>
            <a:endParaRPr lang="en" u="sng" dirty="0"/>
          </a:p>
          <a:p>
            <a:pPr>
              <a:buNone/>
            </a:pPr>
            <a:r>
              <a:rPr lang="en" dirty="0"/>
              <a:t>Answer: D</a:t>
            </a:r>
          </a:p>
          <a:p>
            <a:pPr>
              <a:buNone/>
            </a:pPr>
            <a:endParaRPr lang="en" sz="1600" dirty="0"/>
          </a:p>
          <a:p>
            <a:pPr>
              <a:buNone/>
            </a:pPr>
            <a:r>
              <a:rPr lang="en" dirty="0"/>
              <a:t>15. Left ventricle pumps the blood into ..</a:t>
            </a:r>
          </a:p>
          <a:p>
            <a:pPr marL="511175">
              <a:buNone/>
            </a:pPr>
            <a:r>
              <a:rPr lang="en" dirty="0"/>
              <a:t>a. left atrium.  		 b. right atrium.   </a:t>
            </a:r>
          </a:p>
          <a:p>
            <a:pPr marL="511175">
              <a:buNone/>
            </a:pPr>
            <a:r>
              <a:rPr lang="en" dirty="0"/>
              <a:t>c. ascending aorta.  	d. descending aorta. </a:t>
            </a:r>
          </a:p>
          <a:p>
            <a:pPr>
              <a:buNone/>
            </a:pPr>
            <a:endParaRPr lang="en" dirty="0"/>
          </a:p>
          <a:p>
            <a:pPr>
              <a:buNone/>
            </a:pPr>
            <a:r>
              <a:rPr lang="en" dirty="0"/>
              <a:t>Answer: C</a:t>
            </a:r>
          </a:p>
          <a:p>
            <a:pPr>
              <a:buNone/>
            </a:pPr>
            <a:endParaRPr lang="en" dirty="0"/>
          </a:p>
          <a:p>
            <a:pPr>
              <a:buNone/>
            </a:pPr>
            <a:r>
              <a:rPr lang="en-GB" dirty="0"/>
              <a:t>16. Transverse sinus and oblique sinus are recesses of : </a:t>
            </a:r>
          </a:p>
          <a:p>
            <a:pPr marL="457200">
              <a:buNone/>
            </a:pPr>
            <a:r>
              <a:rPr lang="en-GB" dirty="0"/>
              <a:t>a. fibrous pericardium.      b. serous pericardium. </a:t>
            </a:r>
          </a:p>
          <a:p>
            <a:pPr marL="457200">
              <a:buNone/>
            </a:pPr>
            <a:r>
              <a:rPr lang="en-GB" dirty="0"/>
              <a:t>c. both of them.  	d. none of them </a:t>
            </a:r>
          </a:p>
          <a:p>
            <a:pPr>
              <a:buNone/>
            </a:pPr>
            <a:endParaRPr lang="en-GB" dirty="0"/>
          </a:p>
          <a:p>
            <a:pPr>
              <a:buNone/>
            </a:pPr>
            <a:r>
              <a:rPr lang="en-GB" dirty="0"/>
              <a:t>Answer: B</a:t>
            </a:r>
          </a:p>
        </p:txBody>
      </p:sp>
      <p:sp>
        <p:nvSpPr>
          <p:cNvPr id="6" name="TextBox 5"/>
          <p:cNvSpPr txBox="1"/>
          <p:nvPr/>
        </p:nvSpPr>
        <p:spPr>
          <a:xfrm>
            <a:off x="458917" y="226972"/>
            <a:ext cx="2015295" cy="646331"/>
          </a:xfrm>
          <a:prstGeom prst="rect">
            <a:avLst/>
          </a:prstGeom>
          <a:noFill/>
        </p:spPr>
        <p:txBody>
          <a:bodyPr wrap="none" rtlCol="0">
            <a:spAutoFit/>
          </a:bodyPr>
          <a:lstStyle/>
          <a:p>
            <a:r>
              <a:rPr lang="en-US" sz="3600" b="1" dirty="0">
                <a:latin typeface="+mj-lt"/>
              </a:rPr>
              <a:t>Questions</a:t>
            </a:r>
            <a:endParaRPr lang="en-GB" sz="3600" b="1" dirty="0">
              <a:latin typeface="+mj-lt"/>
            </a:endParaRPr>
          </a:p>
        </p:txBody>
      </p:sp>
    </p:spTree>
    <p:extLst>
      <p:ext uri="{BB962C8B-B14F-4D97-AF65-F5344CB8AC3E}">
        <p14:creationId xmlns:p14="http://schemas.microsoft.com/office/powerpoint/2010/main" val="32822132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7533136" y="872833"/>
            <a:ext cx="4045032" cy="2359792"/>
            <a:chOff x="7733142" y="4474297"/>
            <a:chExt cx="4045032" cy="2359792"/>
          </a:xfrm>
        </p:grpSpPr>
        <p:pic>
          <p:nvPicPr>
            <p:cNvPr id="9" name="Picture 2" descr="Image result for surface and base of hear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33142" y="4474297"/>
              <a:ext cx="3993494" cy="235979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11216802" y="6526312"/>
              <a:ext cx="561372" cy="307777"/>
            </a:xfrm>
            <a:prstGeom prst="rect">
              <a:avLst/>
            </a:prstGeom>
            <a:noFill/>
          </p:spPr>
          <p:txBody>
            <a:bodyPr wrap="none" rtlCol="0">
              <a:spAutoFit/>
            </a:bodyPr>
            <a:lstStyle/>
            <a:p>
              <a:r>
                <a:rPr lang="en-US" dirty="0">
                  <a:solidFill>
                    <a:schemeClr val="bg1">
                      <a:lumMod val="50000"/>
                    </a:schemeClr>
                  </a:solidFill>
                  <a:latin typeface="+mn-lt"/>
                </a:rPr>
                <a:t>Extra</a:t>
              </a:r>
              <a:endParaRPr lang="en-GB" dirty="0">
                <a:solidFill>
                  <a:schemeClr val="bg1">
                    <a:lumMod val="50000"/>
                  </a:schemeClr>
                </a:solidFill>
                <a:latin typeface="+mn-lt"/>
              </a:endParaRPr>
            </a:p>
          </p:txBody>
        </p:sp>
      </p:grpSp>
      <p:sp>
        <p:nvSpPr>
          <p:cNvPr id="2" name="Title 1"/>
          <p:cNvSpPr>
            <a:spLocks noGrp="1"/>
          </p:cNvSpPr>
          <p:nvPr>
            <p:ph type="title"/>
          </p:nvPr>
        </p:nvSpPr>
        <p:spPr>
          <a:xfrm>
            <a:off x="313765" y="217208"/>
            <a:ext cx="10515600" cy="891896"/>
          </a:xfrm>
        </p:spPr>
        <p:txBody>
          <a:bodyPr>
            <a:normAutofit/>
          </a:bodyPr>
          <a:lstStyle/>
          <a:p>
            <a:r>
              <a:rPr lang="en-US" sz="3200" b="1" dirty="0"/>
              <a:t>The Heart</a:t>
            </a:r>
            <a:endParaRPr lang="en-GB" sz="3200" b="1" dirty="0"/>
          </a:p>
        </p:txBody>
      </p:sp>
      <p:sp>
        <p:nvSpPr>
          <p:cNvPr id="4" name="Rectangle 3"/>
          <p:cNvSpPr>
            <a:spLocks noGrp="1" noChangeArrowheads="1"/>
          </p:cNvSpPr>
          <p:nvPr/>
        </p:nvSpPr>
        <p:spPr bwMode="auto">
          <a:xfrm>
            <a:off x="313765" y="1084004"/>
            <a:ext cx="9589890" cy="3113559"/>
          </a:xfrm>
          <a:prstGeom prst="rect">
            <a:avLst/>
          </a:prstGeom>
          <a:noFill/>
          <a:ln>
            <a:noFill/>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S PGothic" panose="020B0600070205080204"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eaLnBrk="1" hangingPunct="1">
              <a:lnSpc>
                <a:spcPct val="90000"/>
              </a:lnSpc>
              <a:buFont typeface="Courier New" panose="02070309020205020404" pitchFamily="49" charset="0"/>
              <a:buChar char="o"/>
              <a:defRPr/>
            </a:pPr>
            <a:r>
              <a:rPr lang="en-US" sz="2000" dirty="0">
                <a:ea typeface="+mn-ea"/>
              </a:rPr>
              <a:t>It lies in the </a:t>
            </a:r>
            <a:r>
              <a:rPr lang="en-US" sz="2000" b="1" dirty="0">
                <a:ea typeface="+mn-ea"/>
              </a:rPr>
              <a:t>middle mediastinum.</a:t>
            </a:r>
          </a:p>
          <a:p>
            <a:pPr eaLnBrk="1" hangingPunct="1">
              <a:lnSpc>
                <a:spcPct val="90000"/>
              </a:lnSpc>
              <a:buFont typeface="Courier New" panose="02070309020205020404" pitchFamily="49" charset="0"/>
              <a:buChar char="o"/>
              <a:defRPr/>
            </a:pPr>
            <a:r>
              <a:rPr lang="en-US" sz="2000" dirty="0"/>
              <a:t>It consists of 4 chambers:</a:t>
            </a:r>
          </a:p>
          <a:p>
            <a:pPr marL="627063" indent="-220663" eaLnBrk="1" hangingPunct="1">
              <a:lnSpc>
                <a:spcPct val="90000"/>
              </a:lnSpc>
              <a:buFont typeface="Arial" panose="020B0604020202020204" pitchFamily="34" charset="0"/>
              <a:buChar char="•"/>
              <a:defRPr/>
            </a:pPr>
            <a:r>
              <a:rPr lang="en-US" sz="2000" dirty="0"/>
              <a:t>2 atria (right&amp; left) </a:t>
            </a:r>
            <a:r>
              <a:rPr lang="en-US" sz="2000" dirty="0">
                <a:solidFill>
                  <a:schemeClr val="accent3">
                    <a:lumMod val="75000"/>
                  </a:schemeClr>
                </a:solidFill>
              </a:rPr>
              <a:t>that receive blood </a:t>
            </a:r>
            <a:r>
              <a:rPr lang="en-US" sz="2000" dirty="0"/>
              <a:t>&amp; </a:t>
            </a:r>
          </a:p>
          <a:p>
            <a:pPr marL="627063" indent="-220663" eaLnBrk="1" hangingPunct="1">
              <a:lnSpc>
                <a:spcPct val="90000"/>
              </a:lnSpc>
              <a:buFont typeface="Arial" panose="020B0604020202020204" pitchFamily="34" charset="0"/>
              <a:buChar char="•"/>
              <a:defRPr/>
            </a:pPr>
            <a:r>
              <a:rPr lang="en-US" sz="2000" dirty="0"/>
              <a:t>2 ventricles (right&amp; left) </a:t>
            </a:r>
            <a:r>
              <a:rPr lang="en-US" sz="2000" dirty="0">
                <a:solidFill>
                  <a:schemeClr val="accent3">
                    <a:lumMod val="75000"/>
                  </a:schemeClr>
                </a:solidFill>
              </a:rPr>
              <a:t>that pump blood</a:t>
            </a:r>
            <a:r>
              <a:rPr lang="en-US" sz="2000" dirty="0"/>
              <a:t>.</a:t>
            </a:r>
            <a:endParaRPr lang="en-US" sz="2000" b="1" dirty="0">
              <a:ea typeface="+mn-ea"/>
            </a:endParaRPr>
          </a:p>
          <a:p>
            <a:pPr eaLnBrk="1" hangingPunct="1">
              <a:lnSpc>
                <a:spcPct val="90000"/>
              </a:lnSpc>
              <a:buFont typeface="Courier New" panose="02070309020205020404" pitchFamily="49" charset="0"/>
              <a:buChar char="o"/>
              <a:defRPr/>
            </a:pPr>
            <a:r>
              <a:rPr lang="en-US" sz="2000" dirty="0">
                <a:ea typeface="+mn-ea"/>
              </a:rPr>
              <a:t>The Heart is somewhat pyramidal in shape, having:</a:t>
            </a:r>
          </a:p>
          <a:p>
            <a:pPr marL="685800" indent="-288925" eaLnBrk="1" hangingPunct="1">
              <a:lnSpc>
                <a:spcPct val="90000"/>
              </a:lnSpc>
              <a:buClr>
                <a:schemeClr val="tx1"/>
              </a:buClr>
              <a:buFont typeface="+mj-lt"/>
              <a:buAutoNum type="arabicPeriod"/>
              <a:defRPr/>
            </a:pPr>
            <a:r>
              <a:rPr lang="en-US" sz="2000" b="1" u="sng" dirty="0">
                <a:ea typeface="+mn-ea"/>
              </a:rPr>
              <a:t>Apex</a:t>
            </a:r>
          </a:p>
          <a:p>
            <a:pPr marL="685800" indent="-288925" eaLnBrk="1" hangingPunct="1">
              <a:lnSpc>
                <a:spcPct val="90000"/>
              </a:lnSpc>
              <a:buClr>
                <a:schemeClr val="tx1"/>
              </a:buClr>
              <a:buFont typeface="+mj-lt"/>
              <a:buAutoNum type="arabicPeriod"/>
              <a:defRPr/>
            </a:pPr>
            <a:r>
              <a:rPr lang="en-US" sz="2000" b="1" u="sng" dirty="0" err="1">
                <a:ea typeface="+mn-ea"/>
              </a:rPr>
              <a:t>Sterno</a:t>
            </a:r>
            <a:r>
              <a:rPr lang="en-US" sz="2000" b="1" u="sng" dirty="0">
                <a:ea typeface="+mn-ea"/>
              </a:rPr>
              <a:t>-costal (anterior surface)</a:t>
            </a:r>
          </a:p>
          <a:p>
            <a:pPr marL="685800" indent="-288925" eaLnBrk="1" hangingPunct="1">
              <a:lnSpc>
                <a:spcPct val="90000"/>
              </a:lnSpc>
              <a:buClr>
                <a:schemeClr val="tx1"/>
              </a:buClr>
              <a:buFont typeface="+mj-lt"/>
              <a:buAutoNum type="arabicPeriod"/>
              <a:defRPr/>
            </a:pPr>
            <a:r>
              <a:rPr lang="en-US" sz="2000" b="1" u="sng" dirty="0">
                <a:ea typeface="+mn-ea"/>
              </a:rPr>
              <a:t>Diaphragmatic </a:t>
            </a:r>
            <a:r>
              <a:rPr lang="en-US" sz="2000" dirty="0">
                <a:ea typeface="+mn-ea"/>
              </a:rPr>
              <a:t>(inferior surface)</a:t>
            </a:r>
          </a:p>
          <a:p>
            <a:pPr marL="685800" indent="-288925" eaLnBrk="1" hangingPunct="1">
              <a:lnSpc>
                <a:spcPct val="90000"/>
              </a:lnSpc>
              <a:buClr>
                <a:schemeClr val="tx1"/>
              </a:buClr>
              <a:buFont typeface="+mj-lt"/>
              <a:buAutoNum type="arabicPeriod"/>
              <a:defRPr/>
            </a:pPr>
            <a:r>
              <a:rPr lang="en-US" sz="2000" b="1" u="sng" dirty="0"/>
              <a:t>Base </a:t>
            </a:r>
            <a:r>
              <a:rPr lang="en-US" sz="2000" dirty="0"/>
              <a:t>(posterior surface).</a:t>
            </a:r>
          </a:p>
        </p:txBody>
      </p:sp>
      <p:sp>
        <p:nvSpPr>
          <p:cNvPr id="14" name="Rectangle 13"/>
          <p:cNvSpPr/>
          <p:nvPr/>
        </p:nvSpPr>
        <p:spPr>
          <a:xfrm>
            <a:off x="89551" y="5255104"/>
            <a:ext cx="2348300" cy="590931"/>
          </a:xfrm>
          <a:prstGeom prst="rect">
            <a:avLst/>
          </a:prstGeom>
        </p:spPr>
        <p:txBody>
          <a:bodyPr wrap="square">
            <a:spAutoFit/>
          </a:bodyPr>
          <a:lstStyle/>
          <a:p>
            <a:pPr lvl="0" algn="ctr">
              <a:lnSpc>
                <a:spcPct val="90000"/>
              </a:lnSpc>
              <a:defRPr/>
            </a:pPr>
            <a:r>
              <a:rPr lang="en-US" sz="1800" dirty="0">
                <a:solidFill>
                  <a:schemeClr val="tx1"/>
                </a:solidFill>
                <a:latin typeface="+mn-lt"/>
              </a:rPr>
              <a:t>an </a:t>
            </a:r>
            <a:r>
              <a:rPr lang="en-US" sz="1800" b="1" dirty="0">
                <a:solidFill>
                  <a:schemeClr val="tx1"/>
                </a:solidFill>
                <a:latin typeface="+mn-lt"/>
              </a:rPr>
              <a:t>outer </a:t>
            </a:r>
            <a:r>
              <a:rPr lang="en-US" sz="1800" dirty="0">
                <a:solidFill>
                  <a:schemeClr val="tx1"/>
                </a:solidFill>
                <a:latin typeface="+mn-lt"/>
              </a:rPr>
              <a:t>fibrous layer </a:t>
            </a:r>
            <a:r>
              <a:rPr lang="en-US" sz="1800" b="1" dirty="0">
                <a:solidFill>
                  <a:schemeClr val="tx1"/>
                </a:solidFill>
                <a:latin typeface="+mn-lt"/>
              </a:rPr>
              <a:t>(Fibrous pericardium)</a:t>
            </a:r>
          </a:p>
        </p:txBody>
      </p:sp>
      <p:sp>
        <p:nvSpPr>
          <p:cNvPr id="19" name="Right Brace 18"/>
          <p:cNvSpPr/>
          <p:nvPr/>
        </p:nvSpPr>
        <p:spPr>
          <a:xfrm rot="16200000">
            <a:off x="2943746" y="2810625"/>
            <a:ext cx="403412" cy="4422349"/>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0" name="Rectangle 19"/>
          <p:cNvSpPr/>
          <p:nvPr/>
        </p:nvSpPr>
        <p:spPr>
          <a:xfrm>
            <a:off x="4374669" y="5255104"/>
            <a:ext cx="2291168" cy="590931"/>
          </a:xfrm>
          <a:prstGeom prst="rect">
            <a:avLst/>
          </a:prstGeom>
        </p:spPr>
        <p:txBody>
          <a:bodyPr wrap="square">
            <a:spAutoFit/>
          </a:bodyPr>
          <a:lstStyle/>
          <a:p>
            <a:pPr lvl="0" algn="ctr">
              <a:lnSpc>
                <a:spcPct val="90000"/>
              </a:lnSpc>
              <a:defRPr/>
            </a:pPr>
            <a:r>
              <a:rPr lang="en-US" sz="1800" b="1" dirty="0">
                <a:solidFill>
                  <a:schemeClr val="tx1"/>
                </a:solidFill>
                <a:latin typeface="+mn-lt"/>
              </a:rPr>
              <a:t>inner</a:t>
            </a:r>
            <a:r>
              <a:rPr lang="en-US" sz="1800" dirty="0">
                <a:solidFill>
                  <a:schemeClr val="tx1"/>
                </a:solidFill>
                <a:latin typeface="+mn-lt"/>
              </a:rPr>
              <a:t> serous sac </a:t>
            </a:r>
            <a:r>
              <a:rPr lang="en-US" sz="1800" b="1" dirty="0">
                <a:solidFill>
                  <a:schemeClr val="tx1"/>
                </a:solidFill>
                <a:latin typeface="+mn-lt"/>
              </a:rPr>
              <a:t>(Serous pericardium).</a:t>
            </a:r>
          </a:p>
        </p:txBody>
      </p:sp>
      <p:sp>
        <p:nvSpPr>
          <p:cNvPr id="21" name="Rectangle 20"/>
          <p:cNvSpPr/>
          <p:nvPr/>
        </p:nvSpPr>
        <p:spPr>
          <a:xfrm>
            <a:off x="309137" y="4197564"/>
            <a:ext cx="7048265" cy="646331"/>
          </a:xfrm>
          <a:prstGeom prst="rect">
            <a:avLst/>
          </a:prstGeom>
        </p:spPr>
        <p:txBody>
          <a:bodyPr wrap="square">
            <a:spAutoFit/>
          </a:bodyPr>
          <a:lstStyle/>
          <a:p>
            <a:pPr marL="280988" indent="-280988" eaLnBrk="1" hangingPunct="1">
              <a:lnSpc>
                <a:spcPct val="90000"/>
              </a:lnSpc>
              <a:buClr>
                <a:schemeClr val="tx1"/>
              </a:buClr>
              <a:buFont typeface="Courier New" panose="02070309020205020404" pitchFamily="49" charset="0"/>
              <a:buChar char="o"/>
              <a:defRPr/>
            </a:pPr>
            <a:r>
              <a:rPr lang="en-US" sz="2000" dirty="0">
                <a:solidFill>
                  <a:schemeClr val="tx1"/>
                </a:solidFill>
                <a:latin typeface="+mn-lt"/>
              </a:rPr>
              <a:t>It is surrounded by a </a:t>
            </a:r>
            <a:r>
              <a:rPr lang="en-US" sz="2000" dirty="0" err="1">
                <a:solidFill>
                  <a:schemeClr val="tx1"/>
                </a:solidFill>
                <a:latin typeface="+mn-lt"/>
              </a:rPr>
              <a:t>fibroserous</a:t>
            </a:r>
            <a:r>
              <a:rPr lang="en-US" sz="2000" dirty="0">
                <a:solidFill>
                  <a:schemeClr val="tx1"/>
                </a:solidFill>
                <a:latin typeface="+mn-lt"/>
              </a:rPr>
              <a:t> sac called </a:t>
            </a:r>
            <a:r>
              <a:rPr lang="en-US" sz="2000" b="1" dirty="0">
                <a:solidFill>
                  <a:schemeClr val="tx1"/>
                </a:solidFill>
                <a:latin typeface="+mn-lt"/>
              </a:rPr>
              <a:t>pericardium  </a:t>
            </a:r>
            <a:r>
              <a:rPr lang="en-US" sz="2000" dirty="0">
                <a:solidFill>
                  <a:schemeClr val="tx1"/>
                </a:solidFill>
                <a:latin typeface="+mn-lt"/>
              </a:rPr>
              <a:t>which  is differentiated into:</a:t>
            </a:r>
            <a:endParaRPr lang="en-US" sz="2000" b="1" dirty="0">
              <a:solidFill>
                <a:schemeClr val="tx1"/>
              </a:solidFill>
              <a:latin typeface="+mn-lt"/>
            </a:endParaRPr>
          </a:p>
        </p:txBody>
      </p:sp>
      <p:sp>
        <p:nvSpPr>
          <p:cNvPr id="22" name="Right Brace 21"/>
          <p:cNvSpPr/>
          <p:nvPr/>
        </p:nvSpPr>
        <p:spPr>
          <a:xfrm rot="16200000">
            <a:off x="5433303" y="4758719"/>
            <a:ext cx="173902" cy="2931177"/>
          </a:xfrm>
          <a:prstGeom prst="rightBrac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3" name="Rectangle 22"/>
          <p:cNvSpPr/>
          <p:nvPr/>
        </p:nvSpPr>
        <p:spPr>
          <a:xfrm>
            <a:off x="4502892" y="5795725"/>
            <a:ext cx="3030244" cy="341632"/>
          </a:xfrm>
          <a:prstGeom prst="rect">
            <a:avLst/>
          </a:prstGeom>
        </p:spPr>
        <p:txBody>
          <a:bodyPr wrap="square">
            <a:spAutoFit/>
          </a:bodyPr>
          <a:lstStyle/>
          <a:p>
            <a:pPr lvl="0">
              <a:lnSpc>
                <a:spcPct val="90000"/>
              </a:lnSpc>
              <a:defRPr/>
            </a:pPr>
            <a:r>
              <a:rPr lang="en-US" sz="1800" dirty="0">
                <a:solidFill>
                  <a:schemeClr val="bg1">
                    <a:lumMod val="50000"/>
                  </a:schemeClr>
                </a:solidFill>
                <a:latin typeface="+mn-lt"/>
              </a:rPr>
              <a:t>further divided into </a:t>
            </a:r>
          </a:p>
        </p:txBody>
      </p:sp>
      <p:sp>
        <p:nvSpPr>
          <p:cNvPr id="24" name="Rectangle 23"/>
          <p:cNvSpPr/>
          <p:nvPr/>
        </p:nvSpPr>
        <p:spPr>
          <a:xfrm>
            <a:off x="6018014" y="6423380"/>
            <a:ext cx="2267857" cy="341632"/>
          </a:xfrm>
          <a:prstGeom prst="rect">
            <a:avLst/>
          </a:prstGeom>
        </p:spPr>
        <p:txBody>
          <a:bodyPr wrap="square">
            <a:spAutoFit/>
          </a:bodyPr>
          <a:lstStyle/>
          <a:p>
            <a:pPr lvl="0">
              <a:lnSpc>
                <a:spcPct val="90000"/>
              </a:lnSpc>
              <a:defRPr/>
            </a:pPr>
            <a:r>
              <a:rPr lang="en-US" sz="1800" dirty="0">
                <a:solidFill>
                  <a:schemeClr val="bg1">
                    <a:lumMod val="50000"/>
                  </a:schemeClr>
                </a:solidFill>
                <a:latin typeface="+mn-lt"/>
              </a:rPr>
              <a:t>Visceral (Epicardium) </a:t>
            </a:r>
          </a:p>
        </p:txBody>
      </p:sp>
      <p:sp>
        <p:nvSpPr>
          <p:cNvPr id="25" name="Rectangle 24"/>
          <p:cNvSpPr/>
          <p:nvPr/>
        </p:nvSpPr>
        <p:spPr>
          <a:xfrm>
            <a:off x="3487699" y="6383953"/>
            <a:ext cx="1133929" cy="341632"/>
          </a:xfrm>
          <a:prstGeom prst="rect">
            <a:avLst/>
          </a:prstGeom>
        </p:spPr>
        <p:txBody>
          <a:bodyPr wrap="square">
            <a:spAutoFit/>
          </a:bodyPr>
          <a:lstStyle/>
          <a:p>
            <a:pPr lvl="0">
              <a:lnSpc>
                <a:spcPct val="90000"/>
              </a:lnSpc>
              <a:defRPr/>
            </a:pPr>
            <a:r>
              <a:rPr lang="en-US" sz="1800" dirty="0">
                <a:solidFill>
                  <a:schemeClr val="bg1">
                    <a:lumMod val="50000"/>
                  </a:schemeClr>
                </a:solidFill>
                <a:latin typeface="+mn-lt"/>
              </a:rPr>
              <a:t>Parietal</a:t>
            </a:r>
          </a:p>
        </p:txBody>
      </p:sp>
      <p:cxnSp>
        <p:nvCxnSpPr>
          <p:cNvPr id="29" name="Straight Connector 28"/>
          <p:cNvCxnSpPr/>
          <p:nvPr/>
        </p:nvCxnSpPr>
        <p:spPr>
          <a:xfrm>
            <a:off x="244690" y="5798521"/>
            <a:ext cx="2011680" cy="0"/>
          </a:xfrm>
          <a:prstGeom prst="line">
            <a:avLst/>
          </a:prstGeom>
          <a:ln w="28575">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3571559" y="6675199"/>
            <a:ext cx="731520" cy="0"/>
          </a:xfrm>
          <a:prstGeom prst="line">
            <a:avLst/>
          </a:prstGeom>
          <a:ln w="28575">
            <a:solidFill>
              <a:srgbClr val="80008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6146102" y="6712118"/>
            <a:ext cx="1920240"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grpSp>
        <p:nvGrpSpPr>
          <p:cNvPr id="35" name="Group 34"/>
          <p:cNvGrpSpPr/>
          <p:nvPr/>
        </p:nvGrpSpPr>
        <p:grpSpPr>
          <a:xfrm>
            <a:off x="7916327" y="3802947"/>
            <a:ext cx="3974656" cy="2750894"/>
            <a:chOff x="7890927" y="4246610"/>
            <a:chExt cx="3974656" cy="2394723"/>
          </a:xfrm>
        </p:grpSpPr>
        <p:pic>
          <p:nvPicPr>
            <p:cNvPr id="6" name="Picture 5" descr="C3FF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41726" y="4297507"/>
              <a:ext cx="3923857" cy="234382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30" name="Rectangle 29"/>
            <p:cNvSpPr/>
            <p:nvPr/>
          </p:nvSpPr>
          <p:spPr>
            <a:xfrm>
              <a:off x="7890927" y="4860828"/>
              <a:ext cx="846674" cy="253038"/>
            </a:xfrm>
            <a:prstGeom prst="rect">
              <a:avLst/>
            </a:prstGeom>
            <a:no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p:cNvSpPr/>
            <p:nvPr/>
          </p:nvSpPr>
          <p:spPr>
            <a:xfrm>
              <a:off x="8401722" y="4246610"/>
              <a:ext cx="1274782" cy="253038"/>
            </a:xfrm>
            <a:prstGeom prst="rect">
              <a:avLst/>
            </a:prstGeom>
            <a:noFill/>
            <a:ln w="28575">
              <a:solidFill>
                <a:srgbClr val="800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p:cNvSpPr/>
            <p:nvPr/>
          </p:nvSpPr>
          <p:spPr>
            <a:xfrm>
              <a:off x="8385584" y="4531625"/>
              <a:ext cx="1253267" cy="312269"/>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38040663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sz="half" idx="1"/>
          </p:nvPr>
        </p:nvSpPr>
        <p:spPr>
          <a:xfrm>
            <a:off x="3744686" y="746316"/>
            <a:ext cx="5181600" cy="4351338"/>
          </a:xfrm>
        </p:spPr>
        <p:txBody>
          <a:bodyPr>
            <a:normAutofit/>
          </a:bodyPr>
          <a:lstStyle/>
          <a:p>
            <a:pPr marL="177800" indent="0">
              <a:buNone/>
            </a:pPr>
            <a:r>
              <a:rPr lang="en-US" i="1" dirty="0">
                <a:solidFill>
                  <a:schemeClr val="tx1"/>
                </a:solidFill>
                <a:latin typeface="Calibri" panose="020F0502020204030204" pitchFamily="34" charset="0"/>
              </a:rPr>
              <a:t>Leaders:</a:t>
            </a:r>
            <a:endParaRPr lang="en-GB" i="1" dirty="0">
              <a:solidFill>
                <a:schemeClr val="tx1"/>
              </a:solidFill>
              <a:latin typeface="Calibri" panose="020F0502020204030204" pitchFamily="34" charset="0"/>
            </a:endParaRPr>
          </a:p>
          <a:p>
            <a:pPr marL="177800" indent="0">
              <a:buNone/>
            </a:pPr>
            <a:r>
              <a:rPr lang="en-GB" dirty="0" err="1">
                <a:solidFill>
                  <a:schemeClr val="tx1"/>
                </a:solidFill>
                <a:latin typeface="Calibri" panose="020F0502020204030204" pitchFamily="34" charset="0"/>
              </a:rPr>
              <a:t>Nawaf</a:t>
            </a:r>
            <a:r>
              <a:rPr lang="en-GB" dirty="0">
                <a:solidFill>
                  <a:schemeClr val="tx1"/>
                </a:solidFill>
                <a:latin typeface="Calibri" panose="020F0502020204030204" pitchFamily="34" charset="0"/>
              </a:rPr>
              <a:t> </a:t>
            </a:r>
            <a:r>
              <a:rPr lang="en-GB" dirty="0" err="1">
                <a:solidFill>
                  <a:schemeClr val="tx1"/>
                </a:solidFill>
                <a:latin typeface="Calibri" panose="020F0502020204030204" pitchFamily="34" charset="0"/>
              </a:rPr>
              <a:t>AlKhudairy</a:t>
            </a:r>
            <a:r>
              <a:rPr lang="en-GB" dirty="0">
                <a:solidFill>
                  <a:schemeClr val="tx1"/>
                </a:solidFill>
                <a:latin typeface="Calibri" panose="020F0502020204030204" pitchFamily="34" charset="0"/>
              </a:rPr>
              <a:t> </a:t>
            </a:r>
          </a:p>
          <a:p>
            <a:pPr marL="177800" indent="0">
              <a:buNone/>
            </a:pPr>
            <a:r>
              <a:rPr lang="en-GB" dirty="0">
                <a:solidFill>
                  <a:schemeClr val="tx1"/>
                </a:solidFill>
                <a:latin typeface="Calibri" panose="020F0502020204030204" pitchFamily="34" charset="0"/>
              </a:rPr>
              <a:t>Jawaher Abanumy</a:t>
            </a:r>
          </a:p>
          <a:p>
            <a:pPr marL="177800" indent="0">
              <a:buNone/>
            </a:pPr>
            <a:br>
              <a:rPr lang="en-GB" dirty="0">
                <a:solidFill>
                  <a:schemeClr val="tx1"/>
                </a:solidFill>
                <a:latin typeface="Calibri" panose="020F0502020204030204" pitchFamily="34" charset="0"/>
              </a:rPr>
            </a:br>
            <a:endParaRPr lang="en-GB" dirty="0">
              <a:solidFill>
                <a:schemeClr val="tx1"/>
              </a:solidFill>
              <a:latin typeface="Calibri" panose="020F0502020204030204" pitchFamily="34" charset="0"/>
            </a:endParaRPr>
          </a:p>
        </p:txBody>
      </p:sp>
      <p:grpSp>
        <p:nvGrpSpPr>
          <p:cNvPr id="11" name="Group 10"/>
          <p:cNvGrpSpPr/>
          <p:nvPr/>
        </p:nvGrpSpPr>
        <p:grpSpPr>
          <a:xfrm>
            <a:off x="4030873" y="4494765"/>
            <a:ext cx="3923939" cy="972221"/>
            <a:chOff x="2927787" y="4046711"/>
            <a:chExt cx="3923939" cy="972221"/>
          </a:xfrm>
        </p:grpSpPr>
        <p:sp>
          <p:nvSpPr>
            <p:cNvPr id="2" name="TextBox 1"/>
            <p:cNvSpPr txBox="1"/>
            <p:nvPr/>
          </p:nvSpPr>
          <p:spPr>
            <a:xfrm>
              <a:off x="3487052" y="4086072"/>
              <a:ext cx="3364674" cy="369332"/>
            </a:xfrm>
            <a:prstGeom prst="rect">
              <a:avLst/>
            </a:prstGeom>
            <a:noFill/>
            <a:ln>
              <a:noFill/>
            </a:ln>
          </p:spPr>
          <p:txBody>
            <a:bodyPr wrap="square" rtlCol="0">
              <a:spAutoFit/>
            </a:bodyPr>
            <a:lstStyle/>
            <a:p>
              <a:r>
                <a:rPr lang="en-US" sz="1800" i="1" dirty="0">
                  <a:solidFill>
                    <a:srgbClr val="7BBF26"/>
                  </a:solidFill>
                </a:rPr>
                <a:t>anatomyteam436@gmail.com</a:t>
              </a:r>
              <a:endParaRPr lang="en-GB" sz="1600" i="1" dirty="0">
                <a:solidFill>
                  <a:srgbClr val="7BBF26"/>
                </a:solidFill>
              </a:endParaRPr>
            </a:p>
          </p:txBody>
        </p:sp>
        <p:pic>
          <p:nvPicPr>
            <p:cNvPr id="1026" name="Picture 2" descr="https://d30y9cdsu7xlg0.cloudfront.net/png/12462-200.png"/>
            <p:cNvPicPr>
              <a:picLocks noChangeAspect="1" noChangeArrowheads="1"/>
            </p:cNvPicPr>
            <p:nvPr/>
          </p:nvPicPr>
          <p:blipFill>
            <a:blip r:embed="rId2">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927787" y="4046711"/>
              <a:ext cx="448054" cy="44805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Image result for twitter ic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2501" y="4623295"/>
              <a:ext cx="393116" cy="39311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3487052" y="4649600"/>
              <a:ext cx="3364674" cy="369332"/>
            </a:xfrm>
            <a:prstGeom prst="rect">
              <a:avLst/>
            </a:prstGeom>
            <a:noFill/>
            <a:ln>
              <a:noFill/>
            </a:ln>
          </p:spPr>
          <p:txBody>
            <a:bodyPr wrap="square" rtlCol="0">
              <a:spAutoFit/>
            </a:bodyPr>
            <a:lstStyle/>
            <a:p>
              <a:r>
                <a:rPr lang="en-US" sz="1800" i="1" dirty="0">
                  <a:solidFill>
                    <a:srgbClr val="55ACEE"/>
                  </a:solidFill>
                </a:rPr>
                <a:t>@anatomy436</a:t>
              </a:r>
              <a:endParaRPr lang="en-GB" sz="1600" i="1" dirty="0">
                <a:solidFill>
                  <a:srgbClr val="55ACEE"/>
                </a:solidFill>
              </a:endParaRPr>
            </a:p>
          </p:txBody>
        </p:sp>
      </p:grpSp>
      <p:pic>
        <p:nvPicPr>
          <p:cNvPr id="10" name="Content Placeholder 9"/>
          <p:cNvPicPr>
            <a:picLocks noGrp="1" noChangeAspect="1"/>
          </p:cNvPicPr>
          <p:nvPr>
            <p:ph sz="half" idx="2"/>
          </p:nvPr>
        </p:nvPicPr>
        <p:blipFill rotWithShape="1">
          <a:blip r:embed="rId4">
            <a:extLst>
              <a:ext uri="{28A0092B-C50C-407E-A947-70E740481C1C}">
                <a14:useLocalDpi xmlns:a14="http://schemas.microsoft.com/office/drawing/2010/main" val="0"/>
              </a:ext>
            </a:extLst>
          </a:blip>
          <a:srcRect r="56317"/>
          <a:stretch/>
        </p:blipFill>
        <p:spPr>
          <a:xfrm>
            <a:off x="0" y="0"/>
            <a:ext cx="3744686" cy="6858000"/>
          </a:xfrm>
        </p:spPr>
      </p:pic>
      <p:sp>
        <p:nvSpPr>
          <p:cNvPr id="12" name="Text Placeholder 4"/>
          <p:cNvSpPr txBox="1">
            <a:spLocks/>
          </p:cNvSpPr>
          <p:nvPr/>
        </p:nvSpPr>
        <p:spPr>
          <a:xfrm>
            <a:off x="7714343" y="746315"/>
            <a:ext cx="4477657" cy="5997389"/>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7800" indent="0">
              <a:buFont typeface="Arial" panose="020B0604020202020204" pitchFamily="34" charset="0"/>
              <a:buNone/>
            </a:pPr>
            <a:r>
              <a:rPr lang="en-US" i="1" dirty="0">
                <a:latin typeface="Calibri" panose="020F0502020204030204" pitchFamily="34" charset="0"/>
              </a:rPr>
              <a:t>Members:</a:t>
            </a:r>
            <a:endParaRPr lang="en-GB" i="1" dirty="0">
              <a:latin typeface="Calibri" panose="020F0502020204030204" pitchFamily="34" charset="0"/>
            </a:endParaRPr>
          </a:p>
          <a:p>
            <a:pPr marL="177800" indent="0">
              <a:buNone/>
            </a:pPr>
            <a:r>
              <a:rPr lang="en-GB" dirty="0" err="1"/>
              <a:t>Alanoud</a:t>
            </a:r>
            <a:r>
              <a:rPr lang="en-GB" dirty="0"/>
              <a:t> </a:t>
            </a:r>
            <a:r>
              <a:rPr lang="en-GB" dirty="0" err="1"/>
              <a:t>Abuhaimed</a:t>
            </a:r>
            <a:endParaRPr lang="en-GB" dirty="0"/>
          </a:p>
          <a:p>
            <a:pPr marL="177800" indent="0">
              <a:buNone/>
            </a:pPr>
            <a:r>
              <a:rPr lang="en-GB" dirty="0" err="1"/>
              <a:t>Ameera</a:t>
            </a:r>
            <a:r>
              <a:rPr lang="en-GB" dirty="0"/>
              <a:t> </a:t>
            </a:r>
            <a:r>
              <a:rPr lang="en-GB" dirty="0" err="1"/>
              <a:t>Niazi</a:t>
            </a:r>
            <a:endParaRPr lang="en-GB" dirty="0"/>
          </a:p>
          <a:p>
            <a:pPr marL="177800" indent="0">
              <a:buNone/>
            </a:pPr>
            <a:r>
              <a:rPr lang="en-GB" dirty="0"/>
              <a:t>Dania </a:t>
            </a:r>
            <a:r>
              <a:rPr lang="en-GB" dirty="0" err="1"/>
              <a:t>Alkelabi</a:t>
            </a:r>
            <a:endParaRPr lang="en-GB" dirty="0"/>
          </a:p>
          <a:p>
            <a:pPr marL="177800" indent="0">
              <a:buNone/>
            </a:pPr>
            <a:r>
              <a:rPr lang="en-GB" dirty="0"/>
              <a:t>Deena </a:t>
            </a:r>
            <a:r>
              <a:rPr lang="en-GB" dirty="0" err="1"/>
              <a:t>AlNowiser</a:t>
            </a:r>
            <a:endParaRPr lang="en-GB" dirty="0"/>
          </a:p>
          <a:p>
            <a:pPr marL="177800" indent="0">
              <a:buNone/>
            </a:pPr>
            <a:r>
              <a:rPr lang="en-GB" dirty="0"/>
              <a:t>Lama </a:t>
            </a:r>
            <a:r>
              <a:rPr lang="en-GB" dirty="0" err="1"/>
              <a:t>Alfawzan</a:t>
            </a:r>
            <a:endParaRPr lang="en-GB" dirty="0"/>
          </a:p>
          <a:p>
            <a:pPr marL="177800" indent="0">
              <a:buNone/>
            </a:pPr>
            <a:r>
              <a:rPr lang="en-GB" dirty="0"/>
              <a:t>Lara </a:t>
            </a:r>
            <a:r>
              <a:rPr lang="en-GB" dirty="0" err="1"/>
              <a:t>Alsaleem</a:t>
            </a:r>
            <a:endParaRPr lang="en-GB" dirty="0"/>
          </a:p>
          <a:p>
            <a:pPr marL="177800" indent="0">
              <a:buNone/>
            </a:pPr>
            <a:r>
              <a:rPr lang="en-GB" dirty="0" err="1"/>
              <a:t>Maha</a:t>
            </a:r>
            <a:r>
              <a:rPr lang="en-GB" dirty="0"/>
              <a:t> Alissa</a:t>
            </a:r>
          </a:p>
          <a:p>
            <a:pPr marL="177800" indent="0">
              <a:buNone/>
            </a:pPr>
            <a:r>
              <a:rPr lang="en-GB" dirty="0"/>
              <a:t>Nada </a:t>
            </a:r>
            <a:r>
              <a:rPr lang="en-GB" dirty="0" err="1"/>
              <a:t>Aldakheel</a:t>
            </a:r>
            <a:endParaRPr lang="en-GB" dirty="0"/>
          </a:p>
          <a:p>
            <a:pPr marL="177800" indent="0">
              <a:buNone/>
            </a:pPr>
            <a:r>
              <a:rPr lang="en-US" dirty="0" err="1"/>
              <a:t>Nourah</a:t>
            </a:r>
            <a:r>
              <a:rPr lang="en-US" dirty="0"/>
              <a:t> Al </a:t>
            </a:r>
            <a:r>
              <a:rPr lang="en-US" dirty="0" err="1"/>
              <a:t>Hogail</a:t>
            </a:r>
            <a:endParaRPr lang="en-US" dirty="0"/>
          </a:p>
          <a:p>
            <a:pPr marL="177800" indent="0">
              <a:buNone/>
            </a:pPr>
            <a:r>
              <a:rPr lang="en-GB" dirty="0" err="1"/>
              <a:t>Safa</a:t>
            </a:r>
            <a:r>
              <a:rPr lang="en-GB" dirty="0"/>
              <a:t> Al-</a:t>
            </a:r>
            <a:r>
              <a:rPr lang="en-GB" dirty="0" err="1"/>
              <a:t>Osaimi</a:t>
            </a:r>
            <a:endParaRPr lang="en-GB" dirty="0"/>
          </a:p>
          <a:p>
            <a:pPr marL="177800" indent="0">
              <a:buNone/>
            </a:pPr>
            <a:r>
              <a:rPr lang="en-GB" dirty="0" err="1"/>
              <a:t>Wejdan</a:t>
            </a:r>
            <a:r>
              <a:rPr lang="en-GB" dirty="0"/>
              <a:t> </a:t>
            </a:r>
            <a:r>
              <a:rPr lang="en-GB" dirty="0" err="1"/>
              <a:t>Alzaid</a:t>
            </a:r>
            <a:endParaRPr lang="en-GB" dirty="0"/>
          </a:p>
        </p:txBody>
      </p:sp>
    </p:spTree>
    <p:extLst>
      <p:ext uri="{BB962C8B-B14F-4D97-AF65-F5344CB8AC3E}">
        <p14:creationId xmlns:p14="http://schemas.microsoft.com/office/powerpoint/2010/main" val="20026921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www.texasheart.org/HIC/Anatomy/images/fig1_crossl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02758" y="219114"/>
            <a:ext cx="4440682" cy="331667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p:cNvPicPr>
            <a:picLocks noChangeAspect="1"/>
          </p:cNvPicPr>
          <p:nvPr/>
        </p:nvPicPr>
        <p:blipFill>
          <a:blip r:embed="rId3"/>
          <a:stretch>
            <a:fillRect/>
          </a:stretch>
        </p:blipFill>
        <p:spPr>
          <a:xfrm>
            <a:off x="6259132" y="3769448"/>
            <a:ext cx="5668064" cy="3088552"/>
          </a:xfrm>
          <a:prstGeom prst="rect">
            <a:avLst/>
          </a:prstGeom>
        </p:spPr>
      </p:pic>
      <p:sp>
        <p:nvSpPr>
          <p:cNvPr id="27" name="TextBox 26"/>
          <p:cNvSpPr txBox="1"/>
          <p:nvPr/>
        </p:nvSpPr>
        <p:spPr>
          <a:xfrm>
            <a:off x="11043440" y="6390806"/>
            <a:ext cx="561372" cy="307777"/>
          </a:xfrm>
          <a:prstGeom prst="rect">
            <a:avLst/>
          </a:prstGeom>
          <a:noFill/>
        </p:spPr>
        <p:txBody>
          <a:bodyPr wrap="none" rtlCol="0">
            <a:spAutoFit/>
          </a:bodyPr>
          <a:lstStyle/>
          <a:p>
            <a:r>
              <a:rPr lang="en-US" dirty="0">
                <a:solidFill>
                  <a:schemeClr val="bg1">
                    <a:lumMod val="50000"/>
                  </a:schemeClr>
                </a:solidFill>
                <a:latin typeface="+mn-lt"/>
              </a:rPr>
              <a:t>Extra</a:t>
            </a:r>
            <a:endParaRPr lang="en-GB" dirty="0">
              <a:solidFill>
                <a:schemeClr val="bg1">
                  <a:lumMod val="50000"/>
                </a:schemeClr>
              </a:solidFill>
              <a:latin typeface="+mn-lt"/>
            </a:endParaRPr>
          </a:p>
        </p:txBody>
      </p:sp>
      <p:pic>
        <p:nvPicPr>
          <p:cNvPr id="57" name="Picture 56" descr="C3FF3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3979" y="3848784"/>
            <a:ext cx="4515732" cy="291912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58" name="Picture 57" descr="نتيجة بحث الصور عن ‪surfaces of the heart‬‏">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7404" y="724598"/>
            <a:ext cx="4322902" cy="295476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59" name="Title 1"/>
          <p:cNvSpPr>
            <a:spLocks noGrp="1"/>
          </p:cNvSpPr>
          <p:nvPr>
            <p:ph type="title"/>
          </p:nvPr>
        </p:nvSpPr>
        <p:spPr>
          <a:xfrm>
            <a:off x="313765" y="217208"/>
            <a:ext cx="10515600" cy="891896"/>
          </a:xfrm>
        </p:spPr>
        <p:txBody>
          <a:bodyPr>
            <a:normAutofit/>
          </a:bodyPr>
          <a:lstStyle/>
          <a:p>
            <a:r>
              <a:rPr lang="en-US" sz="3200" b="1" dirty="0"/>
              <a:t>The Heart</a:t>
            </a:r>
            <a:endParaRPr lang="en-GB" sz="3200" b="1" dirty="0"/>
          </a:p>
        </p:txBody>
      </p:sp>
      <p:sp>
        <p:nvSpPr>
          <p:cNvPr id="60" name="TextBox 59"/>
          <p:cNvSpPr txBox="1"/>
          <p:nvPr/>
        </p:nvSpPr>
        <p:spPr>
          <a:xfrm>
            <a:off x="10398162" y="3228016"/>
            <a:ext cx="561372" cy="307777"/>
          </a:xfrm>
          <a:prstGeom prst="rect">
            <a:avLst/>
          </a:prstGeom>
          <a:noFill/>
        </p:spPr>
        <p:txBody>
          <a:bodyPr wrap="none" rtlCol="0">
            <a:spAutoFit/>
          </a:bodyPr>
          <a:lstStyle/>
          <a:p>
            <a:r>
              <a:rPr lang="en-US" dirty="0">
                <a:solidFill>
                  <a:schemeClr val="bg1">
                    <a:lumMod val="50000"/>
                  </a:schemeClr>
                </a:solidFill>
                <a:latin typeface="+mn-lt"/>
              </a:rPr>
              <a:t>Extra</a:t>
            </a:r>
            <a:endParaRPr lang="en-GB" dirty="0">
              <a:solidFill>
                <a:schemeClr val="bg1">
                  <a:lumMod val="50000"/>
                </a:schemeClr>
              </a:solidFill>
              <a:latin typeface="+mn-lt"/>
            </a:endParaRPr>
          </a:p>
        </p:txBody>
      </p:sp>
    </p:spTree>
    <p:extLst>
      <p:ext uri="{BB962C8B-B14F-4D97-AF65-F5344CB8AC3E}">
        <p14:creationId xmlns:p14="http://schemas.microsoft.com/office/powerpoint/2010/main" val="33534617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Shape 71"/>
          <p:cNvSpPr txBox="1">
            <a:spLocks noGrp="1"/>
          </p:cNvSpPr>
          <p:nvPr>
            <p:ph type="title"/>
          </p:nvPr>
        </p:nvSpPr>
        <p:spPr>
          <a:xfrm>
            <a:off x="518800" y="338914"/>
            <a:ext cx="11360800" cy="1093081"/>
          </a:xfrm>
          <a:prstGeom prst="rect">
            <a:avLst/>
          </a:prstGeom>
        </p:spPr>
        <p:txBody>
          <a:bodyPr vert="horz" lIns="121900" tIns="121900" rIns="121900" bIns="121900" rtlCol="0" anchor="t" anchorCtr="0">
            <a:noAutofit/>
          </a:bodyPr>
          <a:lstStyle/>
          <a:p>
            <a:r>
              <a:rPr lang="en" sz="3200" b="1" dirty="0">
                <a:ea typeface="Calibri"/>
                <a:cs typeface="Calibri"/>
                <a:sym typeface="Calibri"/>
              </a:rPr>
              <a:t>The Heart</a:t>
            </a:r>
            <a:br>
              <a:rPr lang="en" sz="4000" b="1" dirty="0">
                <a:ea typeface="Calibri"/>
                <a:cs typeface="Calibri"/>
                <a:sym typeface="Calibri"/>
              </a:rPr>
            </a:br>
            <a:r>
              <a:rPr lang="en" sz="2800" dirty="0">
                <a:ea typeface="Calibri"/>
                <a:cs typeface="Calibri"/>
                <a:sym typeface="Calibri"/>
              </a:rPr>
              <a:t>1- Apex</a:t>
            </a:r>
          </a:p>
        </p:txBody>
      </p:sp>
      <p:sp>
        <p:nvSpPr>
          <p:cNvPr id="72" name="Shape 72"/>
          <p:cNvSpPr txBox="1">
            <a:spLocks noGrp="1"/>
          </p:cNvSpPr>
          <p:nvPr>
            <p:ph type="body" idx="1"/>
          </p:nvPr>
        </p:nvSpPr>
        <p:spPr>
          <a:xfrm>
            <a:off x="415599" y="1502203"/>
            <a:ext cx="10745460" cy="1663767"/>
          </a:xfrm>
          <a:prstGeom prst="rect">
            <a:avLst/>
          </a:prstGeom>
        </p:spPr>
        <p:txBody>
          <a:bodyPr vert="horz" lIns="121900" tIns="121900" rIns="121900" bIns="121900" rtlCol="0" anchor="t" anchorCtr="0">
            <a:noAutofit/>
          </a:bodyPr>
          <a:lstStyle/>
          <a:p>
            <a:pPr>
              <a:spcBef>
                <a:spcPts val="800"/>
              </a:spcBef>
              <a:buClr>
                <a:schemeClr val="dk1"/>
              </a:buClr>
              <a:buSzPct val="100000"/>
              <a:buFont typeface="Courier New" panose="02070309020205020404" pitchFamily="49" charset="0"/>
              <a:buChar char="o"/>
            </a:pPr>
            <a:r>
              <a:rPr lang="en" sz="2000" dirty="0">
                <a:solidFill>
                  <a:schemeClr val="dk1"/>
                </a:solidFill>
                <a:latin typeface="Calibri"/>
                <a:ea typeface="Calibri"/>
                <a:cs typeface="Calibri"/>
                <a:sym typeface="Calibri"/>
              </a:rPr>
              <a:t>Directed downwards, forwards and to the left.</a:t>
            </a:r>
          </a:p>
          <a:p>
            <a:pPr>
              <a:spcBef>
                <a:spcPts val="800"/>
              </a:spcBef>
              <a:buClr>
                <a:schemeClr val="dk1"/>
              </a:buClr>
              <a:buSzPct val="100000"/>
              <a:buFont typeface="Courier New" panose="02070309020205020404" pitchFamily="49" charset="0"/>
              <a:buChar char="o"/>
            </a:pPr>
            <a:r>
              <a:rPr lang="en" sz="2000" dirty="0">
                <a:solidFill>
                  <a:srgbClr val="FF0000"/>
                </a:solidFill>
                <a:latin typeface="Calibri"/>
                <a:ea typeface="Calibri"/>
                <a:cs typeface="Calibri"/>
                <a:sym typeface="Calibri"/>
              </a:rPr>
              <a:t>It is formed by the </a:t>
            </a:r>
            <a:r>
              <a:rPr lang="en" sz="2000" b="1" dirty="0">
                <a:solidFill>
                  <a:srgbClr val="FF0000"/>
                </a:solidFill>
                <a:latin typeface="Calibri"/>
                <a:ea typeface="Calibri"/>
                <a:cs typeface="Calibri"/>
                <a:sym typeface="Calibri"/>
              </a:rPr>
              <a:t>left ventricle.</a:t>
            </a:r>
          </a:p>
          <a:p>
            <a:pPr>
              <a:spcBef>
                <a:spcPts val="800"/>
              </a:spcBef>
              <a:buClr>
                <a:schemeClr val="dk1"/>
              </a:buClr>
              <a:buSzPct val="100000"/>
              <a:buFont typeface="Courier New" panose="02070309020205020404" pitchFamily="49" charset="0"/>
              <a:buChar char="o"/>
            </a:pPr>
            <a:r>
              <a:rPr lang="en" sz="2000" dirty="0">
                <a:solidFill>
                  <a:schemeClr val="dk1"/>
                </a:solidFill>
                <a:latin typeface="Calibri"/>
                <a:ea typeface="Calibri"/>
                <a:cs typeface="Calibri"/>
                <a:sym typeface="Calibri"/>
              </a:rPr>
              <a:t>Lies at the level </a:t>
            </a:r>
            <a:r>
              <a:rPr lang="en" sz="2000" dirty="0">
                <a:latin typeface="Calibri"/>
                <a:ea typeface="Calibri"/>
                <a:cs typeface="Calibri"/>
                <a:sym typeface="Calibri"/>
              </a:rPr>
              <a:t>of </a:t>
            </a:r>
            <a:r>
              <a:rPr lang="en" sz="2000" b="1" dirty="0">
                <a:latin typeface="Calibri"/>
                <a:ea typeface="Calibri"/>
                <a:cs typeface="Calibri"/>
                <a:sym typeface="Calibri"/>
              </a:rPr>
              <a:t>left 5</a:t>
            </a:r>
            <a:r>
              <a:rPr lang="en" sz="2000" b="1" baseline="30000" dirty="0">
                <a:latin typeface="Calibri"/>
                <a:ea typeface="Calibri"/>
                <a:cs typeface="Calibri"/>
                <a:sym typeface="Calibri"/>
              </a:rPr>
              <a:t>th</a:t>
            </a:r>
            <a:r>
              <a:rPr lang="en" sz="2000" b="1" dirty="0">
                <a:latin typeface="Calibri"/>
                <a:ea typeface="Calibri"/>
                <a:cs typeface="Calibri"/>
                <a:sym typeface="Calibri"/>
              </a:rPr>
              <a:t> intercostal space </a:t>
            </a:r>
            <a:r>
              <a:rPr lang="en" sz="2000" dirty="0">
                <a:solidFill>
                  <a:schemeClr val="accent3">
                    <a:lumMod val="75000"/>
                  </a:schemeClr>
                </a:solidFill>
                <a:latin typeface="Calibri"/>
                <a:ea typeface="Calibri"/>
                <a:cs typeface="Calibri"/>
                <a:sym typeface="Calibri"/>
              </a:rPr>
              <a:t>(the same level of the nipple) </a:t>
            </a:r>
            <a:r>
              <a:rPr lang="en" sz="2000" dirty="0">
                <a:solidFill>
                  <a:schemeClr val="dk1"/>
                </a:solidFill>
                <a:latin typeface="Calibri"/>
                <a:ea typeface="Calibri"/>
                <a:cs typeface="Calibri"/>
                <a:sym typeface="Calibri"/>
              </a:rPr>
              <a:t>3.5 inch from midline.</a:t>
            </a:r>
          </a:p>
        </p:txBody>
      </p:sp>
      <p:pic>
        <p:nvPicPr>
          <p:cNvPr id="74" name="Shape 74"/>
          <p:cNvPicPr preferRelativeResize="0"/>
          <p:nvPr/>
        </p:nvPicPr>
        <p:blipFill>
          <a:blip r:embed="rId3">
            <a:alphaModFix/>
          </a:blip>
          <a:stretch>
            <a:fillRect/>
          </a:stretch>
        </p:blipFill>
        <p:spPr>
          <a:xfrm>
            <a:off x="9156705" y="3967158"/>
            <a:ext cx="2857500" cy="2584461"/>
          </a:xfrm>
          <a:prstGeom prst="rect">
            <a:avLst/>
          </a:prstGeom>
          <a:noFill/>
          <a:ln>
            <a:noFill/>
          </a:ln>
        </p:spPr>
      </p:pic>
      <p:sp>
        <p:nvSpPr>
          <p:cNvPr id="75" name="Shape 75"/>
          <p:cNvSpPr txBox="1"/>
          <p:nvPr/>
        </p:nvSpPr>
        <p:spPr>
          <a:xfrm>
            <a:off x="415600" y="2804830"/>
            <a:ext cx="11318322" cy="1688419"/>
          </a:xfrm>
          <a:prstGeom prst="rect">
            <a:avLst/>
          </a:prstGeom>
          <a:noFill/>
          <a:ln>
            <a:noFill/>
          </a:ln>
        </p:spPr>
        <p:txBody>
          <a:bodyPr lIns="121900" tIns="121900" rIns="121900" bIns="121900" anchor="t" anchorCtr="0">
            <a:noAutofit/>
          </a:bodyPr>
          <a:lstStyle/>
          <a:p>
            <a:pPr>
              <a:lnSpc>
                <a:spcPct val="115000"/>
              </a:lnSpc>
              <a:buClr>
                <a:schemeClr val="dk1"/>
              </a:buClr>
              <a:buSzPct val="61111"/>
            </a:pPr>
            <a:r>
              <a:rPr lang="en" sz="2000" b="1" dirty="0">
                <a:latin typeface="Calibri"/>
                <a:ea typeface="Calibri"/>
                <a:cs typeface="Calibri"/>
                <a:sym typeface="Calibri"/>
              </a:rPr>
              <a:t>Note that the base of the heart is called the base because the heart is </a:t>
            </a:r>
            <a:r>
              <a:rPr lang="en" sz="2000" b="1" dirty="0">
                <a:solidFill>
                  <a:schemeClr val="tx1"/>
                </a:solidFill>
                <a:latin typeface="Calibri"/>
                <a:ea typeface="Calibri"/>
                <a:cs typeface="Calibri"/>
                <a:sym typeface="Calibri"/>
              </a:rPr>
              <a:t>pyramid shaped</a:t>
            </a:r>
            <a:r>
              <a:rPr lang="en" sz="2000" b="1" dirty="0">
                <a:latin typeface="Calibri"/>
                <a:ea typeface="Calibri"/>
                <a:cs typeface="Calibri"/>
                <a:sym typeface="Calibri"/>
              </a:rPr>
              <a:t>; the base lies opposite to the apex. </a:t>
            </a:r>
            <a:r>
              <a:rPr lang="en" sz="2000" b="1" u="sng" dirty="0">
                <a:latin typeface="Calibri"/>
                <a:ea typeface="Calibri"/>
                <a:cs typeface="Calibri"/>
                <a:sym typeface="Calibri"/>
              </a:rPr>
              <a:t>The heart does not rest on its base; it rests on its diaphragmatic (inferior) surface.</a:t>
            </a:r>
          </a:p>
          <a:p>
            <a:endParaRPr sz="1800" dirty="0"/>
          </a:p>
        </p:txBody>
      </p:sp>
      <p:pic>
        <p:nvPicPr>
          <p:cNvPr id="8" name="Picture 7" descr="C3FF35"/>
          <p:cNvPicPr>
            <a:picLocks noChangeAspect="1" noChangeArrowheads="1"/>
          </p:cNvPicPr>
          <p:nvPr/>
        </p:nvPicPr>
        <p:blipFill>
          <a:blip r:embed="rId4" cstate="print"/>
          <a:srcRect/>
          <a:stretch>
            <a:fillRect/>
          </a:stretch>
        </p:blipFill>
        <p:spPr bwMode="auto">
          <a:xfrm>
            <a:off x="292471" y="3967158"/>
            <a:ext cx="4002988" cy="2584461"/>
          </a:xfrm>
          <a:prstGeom prst="rect">
            <a:avLst/>
          </a:prstGeom>
          <a:noFill/>
          <a:ln w="9525">
            <a:noFill/>
            <a:miter lim="800000"/>
            <a:headEnd/>
            <a:tailEnd/>
          </a:ln>
        </p:spPr>
      </p:pic>
      <p:pic>
        <p:nvPicPr>
          <p:cNvPr id="1026" name="Picture 2" descr="Image result for pyramid shap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8642905">
            <a:off x="4274350" y="4322529"/>
            <a:ext cx="2113556" cy="188055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181869" y="4089865"/>
            <a:ext cx="2643032" cy="2554545"/>
          </a:xfrm>
          <a:prstGeom prst="rect">
            <a:avLst/>
          </a:prstGeom>
          <a:noFill/>
        </p:spPr>
        <p:txBody>
          <a:bodyPr wrap="square" rtlCol="0">
            <a:spAutoFit/>
          </a:bodyPr>
          <a:lstStyle/>
          <a:p>
            <a:r>
              <a:rPr lang="en-US" sz="1600" dirty="0">
                <a:solidFill>
                  <a:schemeClr val="bg1">
                    <a:lumMod val="50000"/>
                  </a:schemeClr>
                </a:solidFill>
                <a:latin typeface="+mn-lt"/>
              </a:rPr>
              <a:t>Explanation:</a:t>
            </a:r>
          </a:p>
          <a:p>
            <a:r>
              <a:rPr lang="en-US" sz="1600" dirty="0">
                <a:solidFill>
                  <a:schemeClr val="bg1">
                    <a:lumMod val="50000"/>
                  </a:schemeClr>
                </a:solidFill>
                <a:latin typeface="+mn-lt"/>
              </a:rPr>
              <a:t>The heart is shaped like a pyramid so it has a base and apex. But the base is not at the bottom because the pyramid is inverted or upside down. So the heart doesn’t sit on its base. It sits on the inferior or diaphragmatic surface.</a:t>
            </a:r>
            <a:endParaRPr lang="en-GB" sz="1600" dirty="0">
              <a:solidFill>
                <a:schemeClr val="bg1">
                  <a:lumMod val="50000"/>
                </a:schemeClr>
              </a:solidFill>
              <a:latin typeface="+mn-lt"/>
            </a:endParaRPr>
          </a:p>
        </p:txBody>
      </p:sp>
      <p:sp>
        <p:nvSpPr>
          <p:cNvPr id="10" name="TextBox 9"/>
          <p:cNvSpPr txBox="1"/>
          <p:nvPr/>
        </p:nvSpPr>
        <p:spPr>
          <a:xfrm>
            <a:off x="4862602" y="4089865"/>
            <a:ext cx="768910" cy="338554"/>
          </a:xfrm>
          <a:prstGeom prst="rect">
            <a:avLst/>
          </a:prstGeom>
          <a:noFill/>
        </p:spPr>
        <p:txBody>
          <a:bodyPr wrap="square" rtlCol="0">
            <a:spAutoFit/>
          </a:bodyPr>
          <a:lstStyle/>
          <a:p>
            <a:r>
              <a:rPr lang="en-US" sz="1600" dirty="0">
                <a:solidFill>
                  <a:schemeClr val="bg1">
                    <a:lumMod val="50000"/>
                  </a:schemeClr>
                </a:solidFill>
                <a:latin typeface="+mn-lt"/>
              </a:rPr>
              <a:t>Extra</a:t>
            </a:r>
            <a:endParaRPr lang="en-GB" sz="1600" dirty="0">
              <a:solidFill>
                <a:schemeClr val="bg1">
                  <a:lumMod val="50000"/>
                </a:schemeClr>
              </a:solidFill>
              <a:latin typeface="+mn-lt"/>
            </a:endParaRPr>
          </a:p>
        </p:txBody>
      </p:sp>
    </p:spTree>
    <p:extLst>
      <p:ext uri="{BB962C8B-B14F-4D97-AF65-F5344CB8AC3E}">
        <p14:creationId xmlns:p14="http://schemas.microsoft.com/office/powerpoint/2010/main" val="985261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1" name="Shape 81"/>
          <p:cNvSpPr txBox="1">
            <a:spLocks noGrp="1"/>
          </p:cNvSpPr>
          <p:nvPr>
            <p:ph type="body" idx="1"/>
          </p:nvPr>
        </p:nvSpPr>
        <p:spPr>
          <a:xfrm>
            <a:off x="207735" y="1384898"/>
            <a:ext cx="7453200" cy="4816051"/>
          </a:xfrm>
          <a:prstGeom prst="rect">
            <a:avLst/>
          </a:prstGeom>
        </p:spPr>
        <p:txBody>
          <a:bodyPr vert="horz" lIns="121900" tIns="121900" rIns="121900" bIns="121900" rtlCol="0" anchor="t" anchorCtr="0">
            <a:noAutofit/>
          </a:bodyPr>
          <a:lstStyle/>
          <a:p>
            <a:pPr>
              <a:buFont typeface="Courier New" panose="02070309020205020404" pitchFamily="49" charset="0"/>
              <a:buChar char="o"/>
            </a:pPr>
            <a:r>
              <a:rPr lang="en" sz="2000" dirty="0">
                <a:solidFill>
                  <a:srgbClr val="000000"/>
                </a:solidFill>
                <a:latin typeface="Calibri" panose="020F0502020204030204" pitchFamily="34" charset="0"/>
                <a:ea typeface="Calibri"/>
                <a:cs typeface="Calibri" panose="020F0502020204030204" pitchFamily="34" charset="0"/>
                <a:sym typeface="Calibri"/>
              </a:rPr>
              <a:t>This surface is formed </a:t>
            </a:r>
            <a:r>
              <a:rPr lang="en" sz="2000" u="sng" dirty="0">
                <a:solidFill>
                  <a:srgbClr val="000000"/>
                </a:solidFill>
                <a:latin typeface="Calibri" panose="020F0502020204030204" pitchFamily="34" charset="0"/>
                <a:ea typeface="Calibri"/>
                <a:cs typeface="Calibri" panose="020F0502020204030204" pitchFamily="34" charset="0"/>
                <a:sym typeface="Calibri"/>
              </a:rPr>
              <a:t>mainly</a:t>
            </a:r>
            <a:r>
              <a:rPr lang="en" sz="2000" dirty="0">
                <a:solidFill>
                  <a:srgbClr val="000000"/>
                </a:solidFill>
                <a:latin typeface="Calibri" panose="020F0502020204030204" pitchFamily="34" charset="0"/>
                <a:ea typeface="Calibri"/>
                <a:cs typeface="Calibri" panose="020F0502020204030204" pitchFamily="34" charset="0"/>
                <a:sym typeface="Calibri"/>
              </a:rPr>
              <a:t> by the</a:t>
            </a:r>
            <a:r>
              <a:rPr lang="en" sz="2000" i="1" dirty="0">
                <a:solidFill>
                  <a:srgbClr val="000000"/>
                </a:solidFill>
                <a:latin typeface="Calibri" panose="020F0502020204030204" pitchFamily="34" charset="0"/>
                <a:ea typeface="Calibri"/>
                <a:cs typeface="Calibri" panose="020F0502020204030204" pitchFamily="34" charset="0"/>
                <a:sym typeface="Calibri"/>
              </a:rPr>
              <a:t> </a:t>
            </a:r>
            <a:r>
              <a:rPr lang="en" sz="2000" b="1" i="1" dirty="0">
                <a:solidFill>
                  <a:srgbClr val="000000"/>
                </a:solidFill>
                <a:latin typeface="Calibri" panose="020F0502020204030204" pitchFamily="34" charset="0"/>
                <a:ea typeface="Calibri"/>
                <a:cs typeface="Calibri" panose="020F0502020204030204" pitchFamily="34" charset="0"/>
                <a:sym typeface="Calibri"/>
              </a:rPr>
              <a:t>right </a:t>
            </a:r>
            <a:r>
              <a:rPr lang="en" sz="2000" b="1" dirty="0">
                <a:solidFill>
                  <a:srgbClr val="000000"/>
                </a:solidFill>
                <a:latin typeface="Calibri" panose="020F0502020204030204" pitchFamily="34" charset="0"/>
                <a:ea typeface="Calibri"/>
                <a:cs typeface="Calibri" panose="020F0502020204030204" pitchFamily="34" charset="0"/>
                <a:sym typeface="Calibri"/>
              </a:rPr>
              <a:t>atrium </a:t>
            </a:r>
            <a:r>
              <a:rPr lang="en" sz="2000" dirty="0">
                <a:solidFill>
                  <a:srgbClr val="000000"/>
                </a:solidFill>
                <a:latin typeface="Calibri" panose="020F0502020204030204" pitchFamily="34" charset="0"/>
                <a:ea typeface="Calibri"/>
                <a:cs typeface="Calibri" panose="020F0502020204030204" pitchFamily="34" charset="0"/>
                <a:sym typeface="Calibri"/>
              </a:rPr>
              <a:t>and the </a:t>
            </a:r>
            <a:r>
              <a:rPr lang="en" sz="2000" b="1" i="1" dirty="0">
                <a:solidFill>
                  <a:srgbClr val="000000"/>
                </a:solidFill>
                <a:latin typeface="Calibri" panose="020F0502020204030204" pitchFamily="34" charset="0"/>
                <a:ea typeface="Calibri"/>
                <a:cs typeface="Calibri" panose="020F0502020204030204" pitchFamily="34" charset="0"/>
                <a:sym typeface="Calibri"/>
              </a:rPr>
              <a:t>right</a:t>
            </a:r>
            <a:r>
              <a:rPr lang="en" sz="2000" b="1" dirty="0">
                <a:solidFill>
                  <a:srgbClr val="000000"/>
                </a:solidFill>
                <a:latin typeface="Calibri" panose="020F0502020204030204" pitchFamily="34" charset="0"/>
                <a:ea typeface="Calibri"/>
                <a:cs typeface="Calibri" panose="020F0502020204030204" pitchFamily="34" charset="0"/>
                <a:sym typeface="Calibri"/>
              </a:rPr>
              <a:t> ventricle </a:t>
            </a:r>
            <a:r>
              <a:rPr lang="en" sz="2000" dirty="0">
                <a:solidFill>
                  <a:schemeClr val="accent3">
                    <a:lumMod val="75000"/>
                  </a:schemeClr>
                </a:solidFill>
                <a:latin typeface="Calibri" panose="020F0502020204030204" pitchFamily="34" charset="0"/>
                <a:ea typeface="Calibri"/>
                <a:cs typeface="Calibri" panose="020F0502020204030204" pitchFamily="34" charset="0"/>
                <a:sym typeface="Calibri"/>
              </a:rPr>
              <a:t>(we said mainly because there is also a little part by of the left ventricle)</a:t>
            </a:r>
            <a:r>
              <a:rPr lang="en" sz="2000" b="1" dirty="0">
                <a:solidFill>
                  <a:srgbClr val="000000"/>
                </a:solidFill>
                <a:latin typeface="Calibri" panose="020F0502020204030204" pitchFamily="34" charset="0"/>
                <a:ea typeface="Calibri"/>
                <a:cs typeface="Calibri" panose="020F0502020204030204" pitchFamily="34" charset="0"/>
                <a:sym typeface="Calibri"/>
              </a:rPr>
              <a:t>.</a:t>
            </a:r>
          </a:p>
          <a:p>
            <a:pPr>
              <a:spcBef>
                <a:spcPts val="667"/>
              </a:spcBef>
              <a:buFont typeface="Courier New" panose="02070309020205020404" pitchFamily="49" charset="0"/>
              <a:buChar char="o"/>
            </a:pPr>
            <a:r>
              <a:rPr lang="en" sz="2000" dirty="0">
                <a:solidFill>
                  <a:srgbClr val="000000"/>
                </a:solidFill>
                <a:latin typeface="Calibri" panose="020F0502020204030204" pitchFamily="34" charset="0"/>
                <a:ea typeface="Calibri"/>
                <a:cs typeface="Calibri" panose="020F0502020204030204" pitchFamily="34" charset="0"/>
                <a:sym typeface="Calibri"/>
              </a:rPr>
              <a:t>Divided by </a:t>
            </a:r>
            <a:r>
              <a:rPr lang="en" sz="2000" b="1" dirty="0">
                <a:latin typeface="Calibri" panose="020F0502020204030204" pitchFamily="34" charset="0"/>
                <a:ea typeface="Calibri"/>
                <a:cs typeface="Calibri" panose="020F0502020204030204" pitchFamily="34" charset="0"/>
                <a:sym typeface="Calibri"/>
              </a:rPr>
              <a:t>coronary (atrio-ventricular) groove </a:t>
            </a:r>
            <a:r>
              <a:rPr lang="en" sz="2000" dirty="0">
                <a:solidFill>
                  <a:srgbClr val="000000"/>
                </a:solidFill>
                <a:latin typeface="Calibri" panose="020F0502020204030204" pitchFamily="34" charset="0"/>
                <a:ea typeface="Calibri"/>
                <a:cs typeface="Calibri" panose="020F0502020204030204" pitchFamily="34" charset="0"/>
                <a:sym typeface="Calibri"/>
              </a:rPr>
              <a:t>(which lodges* the right coronary artery) into :</a:t>
            </a:r>
          </a:p>
          <a:p>
            <a:pPr marL="850900" indent="-422275">
              <a:spcBef>
                <a:spcPts val="1600"/>
              </a:spcBef>
              <a:buClr>
                <a:srgbClr val="000000"/>
              </a:buClr>
              <a:buSzPct val="100000"/>
              <a:buFont typeface="Calibri"/>
              <a:buAutoNum type="arabicPeriod"/>
            </a:pPr>
            <a:r>
              <a:rPr lang="en" sz="2000" b="1" dirty="0">
                <a:solidFill>
                  <a:srgbClr val="000000"/>
                </a:solidFill>
                <a:latin typeface="Calibri" panose="020F0502020204030204" pitchFamily="34" charset="0"/>
                <a:ea typeface="Calibri"/>
                <a:cs typeface="Calibri" panose="020F0502020204030204" pitchFamily="34" charset="0"/>
                <a:sym typeface="Calibri"/>
              </a:rPr>
              <a:t> Atrial part: </a:t>
            </a:r>
            <a:r>
              <a:rPr lang="en" sz="2000" dirty="0">
                <a:solidFill>
                  <a:srgbClr val="000000"/>
                </a:solidFill>
                <a:latin typeface="Calibri" panose="020F0502020204030204" pitchFamily="34" charset="0"/>
                <a:ea typeface="Calibri"/>
                <a:cs typeface="Calibri" panose="020F0502020204030204" pitchFamily="34" charset="0"/>
                <a:sym typeface="Calibri"/>
              </a:rPr>
              <a:t>formed mainly by right atrium.  </a:t>
            </a:r>
          </a:p>
          <a:p>
            <a:pPr marL="850900" indent="-422275">
              <a:spcBef>
                <a:spcPts val="1600"/>
              </a:spcBef>
              <a:buClr>
                <a:srgbClr val="000000"/>
              </a:buClr>
              <a:buSzPct val="100000"/>
              <a:buFont typeface="Calibri"/>
              <a:buAutoNum type="arabicPeriod"/>
            </a:pPr>
            <a:r>
              <a:rPr lang="en" sz="2000" b="1" dirty="0">
                <a:solidFill>
                  <a:srgbClr val="000000"/>
                </a:solidFill>
                <a:latin typeface="Calibri" panose="020F0502020204030204" pitchFamily="34" charset="0"/>
                <a:ea typeface="Calibri"/>
                <a:cs typeface="Calibri" panose="020F0502020204030204" pitchFamily="34" charset="0"/>
                <a:sym typeface="Calibri"/>
              </a:rPr>
              <a:t>Ventricular part </a:t>
            </a:r>
            <a:r>
              <a:rPr lang="en" sz="2000" dirty="0">
                <a:solidFill>
                  <a:srgbClr val="000000"/>
                </a:solidFill>
                <a:latin typeface="Calibri" panose="020F0502020204030204" pitchFamily="34" charset="0"/>
                <a:ea typeface="Calibri"/>
                <a:cs typeface="Calibri" panose="020F0502020204030204" pitchFamily="34" charset="0"/>
                <a:sym typeface="Calibri"/>
              </a:rPr>
              <a:t>: the right 2/3 is formed by </a:t>
            </a:r>
            <a:r>
              <a:rPr lang="en" sz="2000" i="1" dirty="0">
                <a:solidFill>
                  <a:srgbClr val="000000"/>
                </a:solidFill>
                <a:latin typeface="Calibri" panose="020F0502020204030204" pitchFamily="34" charset="0"/>
                <a:ea typeface="Calibri"/>
                <a:cs typeface="Calibri" panose="020F0502020204030204" pitchFamily="34" charset="0"/>
                <a:sym typeface="Calibri"/>
              </a:rPr>
              <a:t>right ventricle</a:t>
            </a:r>
            <a:r>
              <a:rPr lang="en" sz="2000" dirty="0">
                <a:solidFill>
                  <a:srgbClr val="000000"/>
                </a:solidFill>
                <a:latin typeface="Calibri" panose="020F0502020204030204" pitchFamily="34" charset="0"/>
                <a:ea typeface="Calibri"/>
                <a:cs typeface="Calibri" panose="020F0502020204030204" pitchFamily="34" charset="0"/>
                <a:sym typeface="Calibri"/>
              </a:rPr>
              <a:t>,  while the left 1/3 is formed  by </a:t>
            </a:r>
            <a:r>
              <a:rPr lang="en" sz="2000" i="1" dirty="0">
                <a:solidFill>
                  <a:srgbClr val="000000"/>
                </a:solidFill>
                <a:latin typeface="Calibri" panose="020F0502020204030204" pitchFamily="34" charset="0"/>
                <a:ea typeface="Calibri"/>
                <a:cs typeface="Calibri" panose="020F0502020204030204" pitchFamily="34" charset="0"/>
                <a:sym typeface="Calibri"/>
              </a:rPr>
              <a:t>left ventricle</a:t>
            </a:r>
            <a:r>
              <a:rPr lang="en" sz="2000" dirty="0">
                <a:solidFill>
                  <a:srgbClr val="000000"/>
                </a:solidFill>
                <a:latin typeface="Calibri" panose="020F0502020204030204" pitchFamily="34" charset="0"/>
                <a:ea typeface="Calibri"/>
                <a:cs typeface="Calibri" panose="020F0502020204030204" pitchFamily="34" charset="0"/>
                <a:sym typeface="Calibri"/>
              </a:rPr>
              <a:t>. So, it is also formed of some of the left ventricle.</a:t>
            </a:r>
          </a:p>
          <a:p>
            <a:pPr>
              <a:spcBef>
                <a:spcPts val="1600"/>
              </a:spcBef>
              <a:buFont typeface="Courier New" panose="02070309020205020404" pitchFamily="49" charset="0"/>
              <a:buChar char="o"/>
            </a:pPr>
            <a:r>
              <a:rPr lang="en" sz="2000" dirty="0">
                <a:solidFill>
                  <a:srgbClr val="000000"/>
                </a:solidFill>
                <a:latin typeface="Calibri" panose="020F0502020204030204" pitchFamily="34" charset="0"/>
                <a:ea typeface="Calibri"/>
                <a:cs typeface="Calibri" panose="020F0502020204030204" pitchFamily="34" charset="0"/>
                <a:sym typeface="Calibri"/>
              </a:rPr>
              <a:t>The 2 ventricles are separated  by </a:t>
            </a:r>
            <a:r>
              <a:rPr lang="en" sz="2000" b="1" dirty="0">
                <a:solidFill>
                  <a:srgbClr val="000000"/>
                </a:solidFill>
                <a:latin typeface="Calibri" panose="020F0502020204030204" pitchFamily="34" charset="0"/>
                <a:ea typeface="Calibri"/>
                <a:cs typeface="Calibri" panose="020F0502020204030204" pitchFamily="34" charset="0"/>
                <a:sym typeface="Calibri"/>
              </a:rPr>
              <a:t>anterior interventricular groove,</a:t>
            </a:r>
            <a:r>
              <a:rPr lang="en" sz="2000" dirty="0">
                <a:solidFill>
                  <a:srgbClr val="000000"/>
                </a:solidFill>
                <a:latin typeface="Calibri" panose="020F0502020204030204" pitchFamily="34" charset="0"/>
                <a:ea typeface="Calibri"/>
                <a:cs typeface="Calibri" panose="020F0502020204030204" pitchFamily="34" charset="0"/>
                <a:sym typeface="Calibri"/>
              </a:rPr>
              <a:t> which lodges</a:t>
            </a:r>
            <a:r>
              <a:rPr lang="en" sz="2000" b="1" dirty="0">
                <a:solidFill>
                  <a:srgbClr val="000000"/>
                </a:solidFill>
                <a:latin typeface="Calibri" panose="020F0502020204030204" pitchFamily="34" charset="0"/>
                <a:ea typeface="Calibri"/>
                <a:cs typeface="Calibri" panose="020F0502020204030204" pitchFamily="34" charset="0"/>
                <a:sym typeface="Calibri"/>
              </a:rPr>
              <a:t>:</a:t>
            </a:r>
          </a:p>
          <a:p>
            <a:pPr marL="577850">
              <a:spcBef>
                <a:spcPts val="1600"/>
              </a:spcBef>
              <a:buClr>
                <a:schemeClr val="tx1"/>
              </a:buClr>
            </a:pPr>
            <a:r>
              <a:rPr lang="en" sz="2000" b="1" dirty="0">
                <a:latin typeface="Calibri" panose="020F0502020204030204" pitchFamily="34" charset="0"/>
                <a:ea typeface="Calibri"/>
                <a:cs typeface="Calibri" panose="020F0502020204030204" pitchFamily="34" charset="0"/>
                <a:sym typeface="Calibri"/>
              </a:rPr>
              <a:t>Anterior interventricular artery </a:t>
            </a:r>
            <a:r>
              <a:rPr lang="en" sz="2000" dirty="0">
                <a:latin typeface="Calibri" panose="020F0502020204030204" pitchFamily="34" charset="0"/>
                <a:ea typeface="Calibri"/>
                <a:cs typeface="Calibri" panose="020F0502020204030204" pitchFamily="34" charset="0"/>
                <a:sym typeface="Calibri"/>
              </a:rPr>
              <a:t>(branch of left coronary) </a:t>
            </a:r>
          </a:p>
          <a:p>
            <a:pPr marL="577850">
              <a:spcBef>
                <a:spcPts val="1600"/>
              </a:spcBef>
              <a:buClr>
                <a:schemeClr val="tx1"/>
              </a:buClr>
            </a:pPr>
            <a:r>
              <a:rPr lang="en" sz="2000" b="1" dirty="0">
                <a:latin typeface="Calibri" panose="020F0502020204030204" pitchFamily="34" charset="0"/>
                <a:ea typeface="Calibri"/>
                <a:cs typeface="Calibri" panose="020F0502020204030204" pitchFamily="34" charset="0"/>
                <a:sym typeface="Calibri"/>
              </a:rPr>
              <a:t>Great cardiac vein.</a:t>
            </a:r>
          </a:p>
        </p:txBody>
      </p:sp>
      <p:sp>
        <p:nvSpPr>
          <p:cNvPr id="5" name="Shape 71"/>
          <p:cNvSpPr txBox="1">
            <a:spLocks/>
          </p:cNvSpPr>
          <p:nvPr/>
        </p:nvSpPr>
        <p:spPr>
          <a:xfrm>
            <a:off x="238451" y="306057"/>
            <a:ext cx="11360800" cy="1093081"/>
          </a:xfrm>
          <a:prstGeom prst="rect">
            <a:avLst/>
          </a:prstGeom>
        </p:spPr>
        <p:txBody>
          <a:bodyPr vert="horz" lIns="121900" tIns="121900" rIns="121900" bIns="121900" rtlCol="0" anchor="t" anchorCtr="0">
            <a:noAutofit/>
          </a:bodyPr>
          <a:lstStyle>
            <a:lvl1pPr lvl="0" algn="l" defTabSz="914400" rtl="0" eaLnBrk="1" latinLnBrk="0" hangingPunct="1">
              <a:lnSpc>
                <a:spcPct val="90000"/>
              </a:lnSpc>
              <a:spcBef>
                <a:spcPts val="0"/>
              </a:spcBef>
              <a:buNone/>
              <a:defRPr sz="4400" kern="1200">
                <a:solidFill>
                  <a:schemeClr val="tx1"/>
                </a:solidFill>
                <a:latin typeface="+mj-lt"/>
                <a:ea typeface="+mj-ea"/>
                <a:cs typeface="+mj-cs"/>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r>
              <a:rPr lang="en" sz="3200" b="1" dirty="0">
                <a:ea typeface="Calibri"/>
                <a:cs typeface="Calibri"/>
                <a:sym typeface="Calibri"/>
              </a:rPr>
              <a:t>The Heart</a:t>
            </a:r>
            <a:br>
              <a:rPr lang="en" sz="4000" b="1" dirty="0">
                <a:ea typeface="Calibri"/>
                <a:cs typeface="Calibri"/>
                <a:sym typeface="Calibri"/>
              </a:rPr>
            </a:br>
            <a:r>
              <a:rPr lang="en" sz="2800" dirty="0">
                <a:ea typeface="Calibri"/>
                <a:cs typeface="Calibri"/>
                <a:sym typeface="Calibri"/>
              </a:rPr>
              <a:t>2- Sterno-Costal (Anterior) Surface</a:t>
            </a:r>
          </a:p>
        </p:txBody>
      </p:sp>
      <p:cxnSp>
        <p:nvCxnSpPr>
          <p:cNvPr id="13" name="Straight Connector 12"/>
          <p:cNvCxnSpPr/>
          <p:nvPr/>
        </p:nvCxnSpPr>
        <p:spPr>
          <a:xfrm>
            <a:off x="903503" y="5660753"/>
            <a:ext cx="329184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917151" y="6138186"/>
            <a:ext cx="1920240"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4" name="Group 3"/>
          <p:cNvGrpSpPr/>
          <p:nvPr/>
        </p:nvGrpSpPr>
        <p:grpSpPr>
          <a:xfrm>
            <a:off x="7490014" y="1399138"/>
            <a:ext cx="4579318" cy="4372994"/>
            <a:chOff x="7505205" y="350016"/>
            <a:chExt cx="5029201" cy="3821437"/>
          </a:xfrm>
        </p:grpSpPr>
        <p:pic>
          <p:nvPicPr>
            <p:cNvPr id="7" name="Picture 6" descr="C3FF35"/>
            <p:cNvPicPr>
              <a:picLocks noChangeAspect="1" noChangeArrowheads="1"/>
            </p:cNvPicPr>
            <p:nvPr/>
          </p:nvPicPr>
          <p:blipFill>
            <a:blip r:embed="rId3" cstate="print"/>
            <a:srcRect/>
            <a:stretch>
              <a:fillRect/>
            </a:stretch>
          </p:blipFill>
          <p:spPr bwMode="auto">
            <a:xfrm>
              <a:off x="7581406" y="350016"/>
              <a:ext cx="4876800" cy="3821437"/>
            </a:xfrm>
            <a:prstGeom prst="rect">
              <a:avLst/>
            </a:prstGeom>
            <a:noFill/>
            <a:ln w="9525">
              <a:noFill/>
              <a:miter lim="800000"/>
              <a:headEnd/>
              <a:tailEnd/>
            </a:ln>
          </p:spPr>
        </p:pic>
        <p:sp>
          <p:nvSpPr>
            <p:cNvPr id="8" name="Rectangle 7"/>
            <p:cNvSpPr/>
            <p:nvPr/>
          </p:nvSpPr>
          <p:spPr>
            <a:xfrm>
              <a:off x="11239006" y="2712216"/>
              <a:ext cx="1295400" cy="381000"/>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a:p>
          </p:txBody>
        </p:sp>
        <p:sp>
          <p:nvSpPr>
            <p:cNvPr id="12" name="Rectangle 11"/>
            <p:cNvSpPr/>
            <p:nvPr/>
          </p:nvSpPr>
          <p:spPr>
            <a:xfrm>
              <a:off x="10928684" y="1991992"/>
              <a:ext cx="990106" cy="237861"/>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a:p>
          </p:txBody>
        </p:sp>
        <p:sp>
          <p:nvSpPr>
            <p:cNvPr id="16" name="Rectangle 15"/>
            <p:cNvSpPr/>
            <p:nvPr/>
          </p:nvSpPr>
          <p:spPr>
            <a:xfrm>
              <a:off x="7505205" y="2384302"/>
              <a:ext cx="1141489" cy="230562"/>
            </a:xfrm>
            <a:prstGeom prst="rect">
              <a:avLst/>
            </a:prstGeom>
            <a:noFill/>
            <a:ln w="28575">
              <a:solidFill>
                <a:srgbClr val="CC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a:p>
          </p:txBody>
        </p:sp>
        <p:sp>
          <p:nvSpPr>
            <p:cNvPr id="18" name="Rectangle 17"/>
            <p:cNvSpPr/>
            <p:nvPr/>
          </p:nvSpPr>
          <p:spPr>
            <a:xfrm>
              <a:off x="7705859" y="3597915"/>
              <a:ext cx="1141489" cy="185080"/>
            </a:xfrm>
            <a:prstGeom prst="rect">
              <a:avLst/>
            </a:prstGeom>
            <a:noFill/>
            <a:ln w="28575">
              <a:solidFill>
                <a:srgbClr val="EA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a:p>
          </p:txBody>
        </p:sp>
      </p:grpSp>
      <p:cxnSp>
        <p:nvCxnSpPr>
          <p:cNvPr id="17" name="Straight Connector 16"/>
          <p:cNvCxnSpPr/>
          <p:nvPr/>
        </p:nvCxnSpPr>
        <p:spPr>
          <a:xfrm>
            <a:off x="545431" y="2934496"/>
            <a:ext cx="2194560" cy="0"/>
          </a:xfrm>
          <a:prstGeom prst="line">
            <a:avLst/>
          </a:prstGeom>
          <a:ln w="28575">
            <a:solidFill>
              <a:srgbClr val="CC00CC"/>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2661893" y="2652108"/>
            <a:ext cx="2651760" cy="0"/>
          </a:xfrm>
          <a:prstGeom prst="line">
            <a:avLst/>
          </a:prstGeom>
          <a:ln w="28575">
            <a:solidFill>
              <a:srgbClr val="EA9999"/>
            </a:solidFill>
          </a:ln>
        </p:spPr>
        <p:style>
          <a:lnRef idx="1">
            <a:schemeClr val="accent1"/>
          </a:lnRef>
          <a:fillRef idx="0">
            <a:schemeClr val="accent1"/>
          </a:fillRef>
          <a:effectRef idx="0">
            <a:schemeClr val="accent1"/>
          </a:effectRef>
          <a:fontRef idx="minor">
            <a:schemeClr val="tx1"/>
          </a:fontRef>
        </p:style>
      </p:cxnSp>
      <p:sp>
        <p:nvSpPr>
          <p:cNvPr id="20" name="TextBox 2"/>
          <p:cNvSpPr txBox="1"/>
          <p:nvPr/>
        </p:nvSpPr>
        <p:spPr>
          <a:xfrm>
            <a:off x="545431" y="6406937"/>
            <a:ext cx="4947188" cy="338554"/>
          </a:xfrm>
          <a:prstGeom prst="rect">
            <a:avLst/>
          </a:prstGeom>
          <a:noFill/>
        </p:spPr>
        <p:txBody>
          <a:bodyPr wrap="non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r>
              <a:rPr lang="en-US" sz="1600" dirty="0">
                <a:solidFill>
                  <a:schemeClr val="bg1">
                    <a:lumMod val="50000"/>
                  </a:schemeClr>
                </a:solidFill>
                <a:latin typeface="+mn-lt"/>
              </a:rPr>
              <a:t>*Lodges = strongly attaches to, contains or embedded in.</a:t>
            </a:r>
            <a:endParaRPr lang="en-GB" sz="1600" dirty="0">
              <a:solidFill>
                <a:schemeClr val="bg1">
                  <a:lumMod val="50000"/>
                </a:schemeClr>
              </a:solidFill>
              <a:latin typeface="+mn-lt"/>
            </a:endParaRPr>
          </a:p>
        </p:txBody>
      </p:sp>
    </p:spTree>
    <p:extLst>
      <p:ext uri="{BB962C8B-B14F-4D97-AF65-F5344CB8AC3E}">
        <p14:creationId xmlns:p14="http://schemas.microsoft.com/office/powerpoint/2010/main" val="14905176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71"/>
          <p:cNvSpPr txBox="1">
            <a:spLocks/>
          </p:cNvSpPr>
          <p:nvPr/>
        </p:nvSpPr>
        <p:spPr>
          <a:xfrm>
            <a:off x="372921" y="214316"/>
            <a:ext cx="11360800" cy="1093081"/>
          </a:xfrm>
          <a:prstGeom prst="rect">
            <a:avLst/>
          </a:prstGeom>
        </p:spPr>
        <p:txBody>
          <a:bodyPr vert="horz" lIns="121900" tIns="121900" rIns="121900" bIns="121900" rtlCol="0" anchor="t" anchorCtr="0">
            <a:noAutofit/>
          </a:bodyPr>
          <a:lstStyle>
            <a:lvl1pPr lvl="0" algn="l" defTabSz="914400" rtl="0" eaLnBrk="1" latinLnBrk="0" hangingPunct="1">
              <a:lnSpc>
                <a:spcPct val="90000"/>
              </a:lnSpc>
              <a:spcBef>
                <a:spcPts val="0"/>
              </a:spcBef>
              <a:buNone/>
              <a:defRPr sz="4400" kern="1200">
                <a:solidFill>
                  <a:schemeClr val="tx1"/>
                </a:solidFill>
                <a:latin typeface="+mj-lt"/>
                <a:ea typeface="+mj-ea"/>
                <a:cs typeface="+mj-cs"/>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r>
              <a:rPr lang="en" sz="3200" b="1" dirty="0">
                <a:ea typeface="Calibri"/>
                <a:cs typeface="Calibri"/>
                <a:sym typeface="Calibri"/>
              </a:rPr>
              <a:t>The Heart</a:t>
            </a:r>
            <a:br>
              <a:rPr lang="en" sz="4000" b="1" dirty="0">
                <a:ea typeface="Calibri"/>
                <a:cs typeface="Calibri"/>
                <a:sym typeface="Calibri"/>
              </a:rPr>
            </a:br>
            <a:r>
              <a:rPr lang="en" sz="2800" dirty="0">
                <a:ea typeface="Calibri"/>
                <a:cs typeface="Calibri"/>
                <a:sym typeface="Calibri"/>
              </a:rPr>
              <a:t>2- Sterno-Costal (Anterior) Surface</a:t>
            </a:r>
          </a:p>
        </p:txBody>
      </p:sp>
      <p:sp>
        <p:nvSpPr>
          <p:cNvPr id="5" name="TextBox 4"/>
          <p:cNvSpPr txBox="1"/>
          <p:nvPr/>
        </p:nvSpPr>
        <p:spPr>
          <a:xfrm>
            <a:off x="9910482" y="136780"/>
            <a:ext cx="2153154" cy="338554"/>
          </a:xfrm>
          <a:prstGeom prst="rect">
            <a:avLst/>
          </a:prstGeom>
          <a:noFill/>
          <a:ln w="28575">
            <a:solidFill>
              <a:srgbClr val="FF0000"/>
            </a:solidFill>
          </a:ln>
        </p:spPr>
        <p:txBody>
          <a:bodyPr wrap="none" rtlCol="0">
            <a:spAutoFit/>
          </a:bodyPr>
          <a:lstStyle/>
          <a:p>
            <a:r>
              <a:rPr lang="en-US" sz="1600" dirty="0">
                <a:latin typeface="+mn-lt"/>
              </a:rPr>
              <a:t>Only on the boys’ slides</a:t>
            </a:r>
            <a:endParaRPr lang="en-GB" sz="1600" dirty="0">
              <a:latin typeface="+mn-lt"/>
            </a:endParaRPr>
          </a:p>
        </p:txBody>
      </p:sp>
      <p:sp>
        <p:nvSpPr>
          <p:cNvPr id="6" name="TextBox 1"/>
          <p:cNvSpPr txBox="1"/>
          <p:nvPr/>
        </p:nvSpPr>
        <p:spPr>
          <a:xfrm>
            <a:off x="372921" y="1284281"/>
            <a:ext cx="11459136" cy="1015663"/>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Garamond" pitchFamily="18" charset="0"/>
                <a:ea typeface="+mn-ea"/>
                <a:cs typeface="Arial" charset="0"/>
              </a:defRPr>
            </a:lvl1pPr>
            <a:lvl2pPr marL="457200" algn="l" rtl="0" fontAlgn="base">
              <a:spcBef>
                <a:spcPct val="0"/>
              </a:spcBef>
              <a:spcAft>
                <a:spcPct val="0"/>
              </a:spcAft>
              <a:defRPr kern="1200">
                <a:solidFill>
                  <a:schemeClr val="tx1"/>
                </a:solidFill>
                <a:latin typeface="Garamond" pitchFamily="18" charset="0"/>
                <a:ea typeface="+mn-ea"/>
                <a:cs typeface="Arial" charset="0"/>
              </a:defRPr>
            </a:lvl2pPr>
            <a:lvl3pPr marL="914400" algn="l" rtl="0" fontAlgn="base">
              <a:spcBef>
                <a:spcPct val="0"/>
              </a:spcBef>
              <a:spcAft>
                <a:spcPct val="0"/>
              </a:spcAft>
              <a:defRPr kern="1200">
                <a:solidFill>
                  <a:schemeClr val="tx1"/>
                </a:solidFill>
                <a:latin typeface="Garamond" pitchFamily="18" charset="0"/>
                <a:ea typeface="+mn-ea"/>
                <a:cs typeface="Arial" charset="0"/>
              </a:defRPr>
            </a:lvl3pPr>
            <a:lvl4pPr marL="1371600" algn="l" rtl="0" fontAlgn="base">
              <a:spcBef>
                <a:spcPct val="0"/>
              </a:spcBef>
              <a:spcAft>
                <a:spcPct val="0"/>
              </a:spcAft>
              <a:defRPr kern="1200">
                <a:solidFill>
                  <a:schemeClr val="tx1"/>
                </a:solidFill>
                <a:latin typeface="Garamond" pitchFamily="18" charset="0"/>
                <a:ea typeface="+mn-ea"/>
                <a:cs typeface="Arial" charset="0"/>
              </a:defRPr>
            </a:lvl4pPr>
            <a:lvl5pPr marL="1828800" algn="l" rtl="0" fontAlgn="base">
              <a:spcBef>
                <a:spcPct val="0"/>
              </a:spcBef>
              <a:spcAft>
                <a:spcPct val="0"/>
              </a:spcAft>
              <a:defRPr kern="1200">
                <a:solidFill>
                  <a:schemeClr val="tx1"/>
                </a:solidFill>
                <a:latin typeface="Garamond" pitchFamily="18" charset="0"/>
                <a:ea typeface="+mn-ea"/>
                <a:cs typeface="Arial" charset="0"/>
              </a:defRPr>
            </a:lvl5pPr>
            <a:lvl6pPr marL="2286000" algn="l" defTabSz="914400" rtl="0" eaLnBrk="1" latinLnBrk="0" hangingPunct="1">
              <a:defRPr kern="1200">
                <a:solidFill>
                  <a:schemeClr val="tx1"/>
                </a:solidFill>
                <a:latin typeface="Garamond" pitchFamily="18" charset="0"/>
                <a:ea typeface="+mn-ea"/>
                <a:cs typeface="Arial" charset="0"/>
              </a:defRPr>
            </a:lvl6pPr>
            <a:lvl7pPr marL="2743200" algn="l" defTabSz="914400" rtl="0" eaLnBrk="1" latinLnBrk="0" hangingPunct="1">
              <a:defRPr kern="1200">
                <a:solidFill>
                  <a:schemeClr val="tx1"/>
                </a:solidFill>
                <a:latin typeface="Garamond" pitchFamily="18" charset="0"/>
                <a:ea typeface="+mn-ea"/>
                <a:cs typeface="Arial" charset="0"/>
              </a:defRPr>
            </a:lvl7pPr>
            <a:lvl8pPr marL="3200400" algn="l" defTabSz="914400" rtl="0" eaLnBrk="1" latinLnBrk="0" hangingPunct="1">
              <a:defRPr kern="1200">
                <a:solidFill>
                  <a:schemeClr val="tx1"/>
                </a:solidFill>
                <a:latin typeface="Garamond" pitchFamily="18" charset="0"/>
                <a:ea typeface="+mn-ea"/>
                <a:cs typeface="Arial" charset="0"/>
              </a:defRPr>
            </a:lvl8pPr>
            <a:lvl9pPr marL="3657600" algn="l" defTabSz="914400" rtl="0" eaLnBrk="1" latinLnBrk="0" hangingPunct="1">
              <a:defRPr kern="1200">
                <a:solidFill>
                  <a:schemeClr val="tx1"/>
                </a:solidFill>
                <a:latin typeface="Garamond" pitchFamily="18" charset="0"/>
                <a:ea typeface="+mn-ea"/>
                <a:cs typeface="Arial" charset="0"/>
              </a:defRPr>
            </a:lvl9pPr>
          </a:lstStyle>
          <a:p>
            <a:r>
              <a:rPr lang="en-US" sz="2000" dirty="0">
                <a:latin typeface="Calibri" panose="020F0502020204030204" pitchFamily="34" charset="0"/>
                <a:cs typeface="Calibri" panose="020F0502020204030204" pitchFamily="34" charset="0"/>
              </a:rPr>
              <a:t>It is formed mainly by the right atrium &amp; the right ventricle, which are separated from each other by the vertical atrioventricular groove.   superior and inferior borders of the heart. The right ventricle is separated from the left ventricle by an anterior interventricular groove. </a:t>
            </a:r>
          </a:p>
        </p:txBody>
      </p:sp>
      <p:sp>
        <p:nvSpPr>
          <p:cNvPr id="8" name="TextBox 7"/>
          <p:cNvSpPr txBox="1"/>
          <p:nvPr/>
        </p:nvSpPr>
        <p:spPr>
          <a:xfrm>
            <a:off x="2694656" y="2278062"/>
            <a:ext cx="6836365" cy="584775"/>
          </a:xfrm>
          <a:prstGeom prst="rect">
            <a:avLst/>
          </a:prstGeom>
          <a:noFill/>
        </p:spPr>
        <p:txBody>
          <a:bodyPr wrap="square" rtlCol="0">
            <a:spAutoFit/>
          </a:bodyPr>
          <a:lstStyle/>
          <a:p>
            <a:r>
              <a:rPr lang="en-US" sz="1600" dirty="0">
                <a:solidFill>
                  <a:schemeClr val="accent3">
                    <a:lumMod val="75000"/>
                  </a:schemeClr>
                </a:solidFill>
                <a:latin typeface="+mn-lt"/>
              </a:rPr>
              <a:t>Between the atrium and ventricle </a:t>
            </a:r>
            <a:r>
              <a:rPr lang="en-US" sz="1600" dirty="0">
                <a:solidFill>
                  <a:schemeClr val="accent3">
                    <a:lumMod val="75000"/>
                  </a:schemeClr>
                </a:solidFill>
                <a:latin typeface="+mn-lt"/>
                <a:sym typeface="Wingdings" panose="05000000000000000000" pitchFamily="2" charset="2"/>
              </a:rPr>
              <a:t> atrioventricular groove (coronary sulcus)</a:t>
            </a:r>
          </a:p>
          <a:p>
            <a:r>
              <a:rPr lang="en-US" sz="1600" dirty="0">
                <a:solidFill>
                  <a:schemeClr val="accent3">
                    <a:lumMod val="75000"/>
                  </a:schemeClr>
                </a:solidFill>
                <a:latin typeface="+mn-lt"/>
                <a:sym typeface="Wingdings" panose="05000000000000000000" pitchFamily="2" charset="2"/>
              </a:rPr>
              <a:t>Between the 2 ventricles  interventricular groove (anterior / posterior)</a:t>
            </a:r>
            <a:endParaRPr lang="en-GB" sz="1600" dirty="0">
              <a:solidFill>
                <a:schemeClr val="accent3">
                  <a:lumMod val="75000"/>
                </a:schemeClr>
              </a:solidFill>
              <a:latin typeface="+mn-lt"/>
            </a:endParaRPr>
          </a:p>
        </p:txBody>
      </p:sp>
      <p:pic>
        <p:nvPicPr>
          <p:cNvPr id="9" name="Picture 8"/>
          <p:cNvPicPr>
            <a:picLocks noChangeAspect="1"/>
          </p:cNvPicPr>
          <p:nvPr/>
        </p:nvPicPr>
        <p:blipFill rotWithShape="1">
          <a:blip r:embed="rId2"/>
          <a:srcRect l="-786" t="-713" r="-918" b="-898"/>
          <a:stretch/>
        </p:blipFill>
        <p:spPr>
          <a:xfrm>
            <a:off x="2059965" y="2876485"/>
            <a:ext cx="8830948" cy="3896994"/>
          </a:xfrm>
          <a:prstGeom prst="rect">
            <a:avLst/>
          </a:prstGeom>
        </p:spPr>
      </p:pic>
      <p:sp>
        <p:nvSpPr>
          <p:cNvPr id="10" name="TextBox 9"/>
          <p:cNvSpPr txBox="1"/>
          <p:nvPr/>
        </p:nvSpPr>
        <p:spPr>
          <a:xfrm>
            <a:off x="2203639" y="6434925"/>
            <a:ext cx="982035" cy="338554"/>
          </a:xfrm>
          <a:prstGeom prst="rect">
            <a:avLst/>
          </a:prstGeom>
          <a:noFill/>
        </p:spPr>
        <p:txBody>
          <a:bodyPr wrap="square" rtlCol="0">
            <a:spAutoFit/>
          </a:bodyPr>
          <a:lstStyle/>
          <a:p>
            <a:r>
              <a:rPr lang="en-US" sz="1600" dirty="0">
                <a:solidFill>
                  <a:schemeClr val="bg1">
                    <a:lumMod val="85000"/>
                  </a:schemeClr>
                </a:solidFill>
                <a:latin typeface="+mn-lt"/>
              </a:rPr>
              <a:t>Extra</a:t>
            </a:r>
            <a:endParaRPr lang="en-GB" sz="1600" dirty="0">
              <a:solidFill>
                <a:schemeClr val="bg1">
                  <a:lumMod val="85000"/>
                </a:schemeClr>
              </a:solidFill>
              <a:latin typeface="+mn-lt"/>
            </a:endParaRPr>
          </a:p>
        </p:txBody>
      </p:sp>
    </p:spTree>
    <p:extLst>
      <p:ext uri="{BB962C8B-B14F-4D97-AF65-F5344CB8AC3E}">
        <p14:creationId xmlns:p14="http://schemas.microsoft.com/office/powerpoint/2010/main" val="34248860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grpSp>
        <p:nvGrpSpPr>
          <p:cNvPr id="6" name="Group 5"/>
          <p:cNvGrpSpPr/>
          <p:nvPr/>
        </p:nvGrpSpPr>
        <p:grpSpPr>
          <a:xfrm>
            <a:off x="6683188" y="2289143"/>
            <a:ext cx="5275523" cy="4380597"/>
            <a:chOff x="8412400" y="2002829"/>
            <a:chExt cx="4419600" cy="4267200"/>
          </a:xfrm>
        </p:grpSpPr>
        <p:pic>
          <p:nvPicPr>
            <p:cNvPr id="9" name="Picture 8" descr="8EC2088A"/>
            <p:cNvPicPr>
              <a:picLocks noChangeAspect="1" noChangeArrowheads="1"/>
            </p:cNvPicPr>
            <p:nvPr/>
          </p:nvPicPr>
          <p:blipFill>
            <a:blip r:embed="rId3" cstate="print">
              <a:lum contrast="20000"/>
              <a:extLst>
                <a:ext uri="{BEBA8EAE-BF5A-486C-A8C5-ECC9F3942E4B}">
                  <a14:imgProps xmlns:a14="http://schemas.microsoft.com/office/drawing/2010/main">
                    <a14:imgLayer r:embed="rId4">
                      <a14:imgEffect>
                        <a14:sharpenSoften amount="92000"/>
                      </a14:imgEffect>
                    </a14:imgLayer>
                  </a14:imgProps>
                </a:ext>
              </a:extLst>
            </a:blip>
            <a:srcRect l="20164" t="15004" b="35204"/>
            <a:stretch>
              <a:fillRect/>
            </a:stretch>
          </p:blipFill>
          <p:spPr bwMode="auto">
            <a:xfrm>
              <a:off x="8412400" y="2002829"/>
              <a:ext cx="4419600" cy="4267200"/>
            </a:xfrm>
            <a:prstGeom prst="rect">
              <a:avLst/>
            </a:prstGeom>
            <a:noFill/>
            <a:ln w="9525">
              <a:noFill/>
              <a:miter lim="800000"/>
              <a:headEnd/>
              <a:tailEnd/>
            </a:ln>
          </p:spPr>
        </p:pic>
        <p:sp>
          <p:nvSpPr>
            <p:cNvPr id="12" name="Rectangle 11"/>
            <p:cNvSpPr/>
            <p:nvPr/>
          </p:nvSpPr>
          <p:spPr>
            <a:xfrm>
              <a:off x="11556653" y="5557566"/>
              <a:ext cx="685800" cy="106721"/>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a:p>
          </p:txBody>
        </p:sp>
        <p:sp>
          <p:nvSpPr>
            <p:cNvPr id="13" name="Rectangle 12"/>
            <p:cNvSpPr/>
            <p:nvPr/>
          </p:nvSpPr>
          <p:spPr>
            <a:xfrm>
              <a:off x="8816621" y="5175155"/>
              <a:ext cx="490126" cy="184334"/>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a:p>
          </p:txBody>
        </p:sp>
        <p:sp>
          <p:nvSpPr>
            <p:cNvPr id="16" name="Rectangle 15"/>
            <p:cNvSpPr/>
            <p:nvPr/>
          </p:nvSpPr>
          <p:spPr>
            <a:xfrm>
              <a:off x="11460399" y="5695002"/>
              <a:ext cx="942473" cy="105449"/>
            </a:xfrm>
            <a:prstGeom prst="rect">
              <a:avLst/>
            </a:prstGeom>
            <a:noFill/>
            <a:ln w="28575">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a:p>
          </p:txBody>
        </p:sp>
      </p:grpSp>
      <p:sp>
        <p:nvSpPr>
          <p:cNvPr id="88" name="Shape 88"/>
          <p:cNvSpPr txBox="1">
            <a:spLocks noGrp="1"/>
          </p:cNvSpPr>
          <p:nvPr>
            <p:ph type="body" idx="1"/>
          </p:nvPr>
        </p:nvSpPr>
        <p:spPr>
          <a:xfrm>
            <a:off x="415599" y="1562385"/>
            <a:ext cx="6651097" cy="4529447"/>
          </a:xfrm>
          <a:prstGeom prst="rect">
            <a:avLst/>
          </a:prstGeom>
        </p:spPr>
        <p:txBody>
          <a:bodyPr vert="horz" lIns="121900" tIns="121900" rIns="121900" bIns="121900" rtlCol="0" anchor="t" anchorCtr="0">
            <a:noAutofit/>
          </a:bodyPr>
          <a:lstStyle/>
          <a:p>
            <a:pPr>
              <a:spcBef>
                <a:spcPts val="1867"/>
              </a:spcBef>
              <a:buClr>
                <a:schemeClr val="dk1"/>
              </a:buClr>
              <a:buSzPct val="100000"/>
              <a:buFont typeface="Courier New" panose="02070309020205020404" pitchFamily="49" charset="0"/>
              <a:buChar char="o"/>
            </a:pPr>
            <a:r>
              <a:rPr lang="en" sz="2000" dirty="0">
                <a:solidFill>
                  <a:srgbClr val="C00000"/>
                </a:solidFill>
                <a:latin typeface="Calibri" panose="020F0502020204030204" pitchFamily="34" charset="0"/>
                <a:ea typeface="Calibri"/>
                <a:cs typeface="Calibri" panose="020F0502020204030204" pitchFamily="34" charset="0"/>
                <a:sym typeface="Calibri"/>
              </a:rPr>
              <a:t> </a:t>
            </a:r>
            <a:r>
              <a:rPr lang="en" sz="2000" dirty="0">
                <a:solidFill>
                  <a:srgbClr val="000000"/>
                </a:solidFill>
                <a:latin typeface="Calibri" panose="020F0502020204030204" pitchFamily="34" charset="0"/>
                <a:ea typeface="Calibri"/>
                <a:cs typeface="Calibri" panose="020F0502020204030204" pitchFamily="34" charset="0"/>
                <a:sym typeface="Calibri"/>
              </a:rPr>
              <a:t>Formed by</a:t>
            </a:r>
            <a:r>
              <a:rPr lang="en" sz="2000" dirty="0">
                <a:solidFill>
                  <a:srgbClr val="C00000"/>
                </a:solidFill>
                <a:latin typeface="Calibri" panose="020F0502020204030204" pitchFamily="34" charset="0"/>
                <a:ea typeface="Calibri"/>
                <a:cs typeface="Calibri" panose="020F0502020204030204" pitchFamily="34" charset="0"/>
                <a:sym typeface="Calibri"/>
              </a:rPr>
              <a:t> </a:t>
            </a:r>
            <a:r>
              <a:rPr lang="en" sz="2000" dirty="0">
                <a:solidFill>
                  <a:schemeClr val="dk1"/>
                </a:solidFill>
                <a:latin typeface="Calibri" panose="020F0502020204030204" pitchFamily="34" charset="0"/>
                <a:ea typeface="Calibri"/>
                <a:cs typeface="Calibri" panose="020F0502020204030204" pitchFamily="34" charset="0"/>
                <a:sym typeface="Calibri"/>
              </a:rPr>
              <a:t>the 2-ventricles, </a:t>
            </a:r>
            <a:r>
              <a:rPr lang="en" sz="2000" u="sng" dirty="0">
                <a:solidFill>
                  <a:schemeClr val="dk1"/>
                </a:solidFill>
                <a:latin typeface="Calibri" panose="020F0502020204030204" pitchFamily="34" charset="0"/>
                <a:ea typeface="Calibri"/>
                <a:cs typeface="Calibri" panose="020F0502020204030204" pitchFamily="34" charset="0"/>
                <a:sym typeface="Calibri"/>
              </a:rPr>
              <a:t>mainly</a:t>
            </a:r>
            <a:r>
              <a:rPr lang="en" sz="2000" dirty="0">
                <a:solidFill>
                  <a:schemeClr val="dk1"/>
                </a:solidFill>
                <a:latin typeface="Calibri" panose="020F0502020204030204" pitchFamily="34" charset="0"/>
                <a:ea typeface="Calibri"/>
                <a:cs typeface="Calibri" panose="020F0502020204030204" pitchFamily="34" charset="0"/>
                <a:sym typeface="Calibri"/>
              </a:rPr>
              <a:t> </a:t>
            </a:r>
            <a:r>
              <a:rPr lang="en" sz="2000" dirty="0">
                <a:solidFill>
                  <a:srgbClr val="FF0000"/>
                </a:solidFill>
                <a:latin typeface="Calibri" panose="020F0502020204030204" pitchFamily="34" charset="0"/>
                <a:ea typeface="Calibri"/>
                <a:cs typeface="Calibri" panose="020F0502020204030204" pitchFamily="34" charset="0"/>
                <a:sym typeface="Calibri"/>
              </a:rPr>
              <a:t> </a:t>
            </a:r>
            <a:r>
              <a:rPr lang="en" sz="2000" b="1" dirty="0">
                <a:latin typeface="Calibri" panose="020F0502020204030204" pitchFamily="34" charset="0"/>
                <a:ea typeface="Calibri"/>
                <a:cs typeface="Calibri" panose="020F0502020204030204" pitchFamily="34" charset="0"/>
                <a:sym typeface="Calibri"/>
              </a:rPr>
              <a:t>left ventricle </a:t>
            </a:r>
            <a:r>
              <a:rPr lang="en" sz="2000" dirty="0">
                <a:latin typeface="Calibri" panose="020F0502020204030204" pitchFamily="34" charset="0"/>
                <a:ea typeface="Calibri"/>
                <a:cs typeface="Calibri" panose="020F0502020204030204" pitchFamily="34" charset="0"/>
                <a:sym typeface="Calibri"/>
              </a:rPr>
              <a:t>(left 2/3).</a:t>
            </a:r>
          </a:p>
          <a:p>
            <a:pPr>
              <a:spcBef>
                <a:spcPts val="1600"/>
              </a:spcBef>
              <a:buClr>
                <a:schemeClr val="dk1"/>
              </a:buClr>
              <a:buSzPct val="100000"/>
              <a:buFont typeface="Courier New" panose="02070309020205020404" pitchFamily="49" charset="0"/>
              <a:buChar char="o"/>
            </a:pPr>
            <a:r>
              <a:rPr lang="en" sz="2000" dirty="0">
                <a:solidFill>
                  <a:schemeClr val="dk1"/>
                </a:solidFill>
                <a:latin typeface="Calibri" panose="020F0502020204030204" pitchFamily="34" charset="0"/>
                <a:ea typeface="Calibri"/>
                <a:cs typeface="Calibri" panose="020F0502020204030204" pitchFamily="34" charset="0"/>
                <a:sym typeface="Calibri"/>
              </a:rPr>
              <a:t> Slightly </a:t>
            </a:r>
            <a:r>
              <a:rPr lang="en" sz="2000" u="sng" dirty="0">
                <a:latin typeface="Calibri" panose="020F0502020204030204" pitchFamily="34" charset="0"/>
                <a:ea typeface="Calibri"/>
                <a:cs typeface="Calibri" panose="020F0502020204030204" pitchFamily="34" charset="0"/>
                <a:sym typeface="Calibri"/>
              </a:rPr>
              <a:t>concave</a:t>
            </a:r>
            <a:r>
              <a:rPr lang="en" sz="2000" dirty="0">
                <a:solidFill>
                  <a:schemeClr val="dk1"/>
                </a:solidFill>
                <a:latin typeface="Calibri" panose="020F0502020204030204" pitchFamily="34" charset="0"/>
                <a:ea typeface="Calibri"/>
                <a:cs typeface="Calibri" panose="020F0502020204030204" pitchFamily="34" charset="0"/>
                <a:sym typeface="Calibri"/>
              </a:rPr>
              <a:t> as it rests on diaphragm.</a:t>
            </a:r>
          </a:p>
          <a:p>
            <a:pPr>
              <a:spcBef>
                <a:spcPts val="1867"/>
              </a:spcBef>
              <a:buClr>
                <a:schemeClr val="dk1"/>
              </a:buClr>
              <a:buSzPct val="100000"/>
              <a:buFont typeface="Courier New" panose="02070309020205020404" pitchFamily="49" charset="0"/>
              <a:buChar char="o"/>
            </a:pPr>
            <a:r>
              <a:rPr lang="en" sz="2000" dirty="0">
                <a:solidFill>
                  <a:srgbClr val="000000"/>
                </a:solidFill>
                <a:latin typeface="Calibri" panose="020F0502020204030204" pitchFamily="34" charset="0"/>
                <a:ea typeface="Calibri"/>
                <a:cs typeface="Calibri" panose="020F0502020204030204" pitchFamily="34" charset="0"/>
                <a:sym typeface="Calibri"/>
              </a:rPr>
              <a:t> Directed</a:t>
            </a:r>
            <a:r>
              <a:rPr lang="en" sz="2000" dirty="0">
                <a:solidFill>
                  <a:schemeClr val="dk1"/>
                </a:solidFill>
                <a:latin typeface="Calibri" panose="020F0502020204030204" pitchFamily="34" charset="0"/>
                <a:ea typeface="Calibri"/>
                <a:cs typeface="Calibri" panose="020F0502020204030204" pitchFamily="34" charset="0"/>
                <a:sym typeface="Calibri"/>
              </a:rPr>
              <a:t> </a:t>
            </a:r>
            <a:r>
              <a:rPr lang="en" sz="2000" i="1" dirty="0">
                <a:latin typeface="Calibri" panose="020F0502020204030204" pitchFamily="34" charset="0"/>
                <a:ea typeface="Calibri"/>
                <a:cs typeface="Calibri" panose="020F0502020204030204" pitchFamily="34" charset="0"/>
                <a:sym typeface="Calibri"/>
              </a:rPr>
              <a:t>inferiorly</a:t>
            </a:r>
            <a:r>
              <a:rPr lang="en" sz="2000" dirty="0">
                <a:solidFill>
                  <a:srgbClr val="FF0000"/>
                </a:solidFill>
                <a:latin typeface="Calibri" panose="020F0502020204030204" pitchFamily="34" charset="0"/>
                <a:ea typeface="Calibri"/>
                <a:cs typeface="Calibri" panose="020F0502020204030204" pitchFamily="34" charset="0"/>
                <a:sym typeface="Calibri"/>
              </a:rPr>
              <a:t> </a:t>
            </a:r>
            <a:r>
              <a:rPr lang="en" sz="2000" dirty="0">
                <a:latin typeface="Calibri" panose="020F0502020204030204" pitchFamily="34" charset="0"/>
                <a:ea typeface="Calibri"/>
                <a:cs typeface="Calibri" panose="020F0502020204030204" pitchFamily="34" charset="0"/>
                <a:sym typeface="Calibri"/>
              </a:rPr>
              <a:t>&amp; </a:t>
            </a:r>
            <a:r>
              <a:rPr lang="en" sz="2000" i="1" dirty="0">
                <a:latin typeface="Calibri" panose="020F0502020204030204" pitchFamily="34" charset="0"/>
                <a:ea typeface="Calibri"/>
                <a:cs typeface="Calibri" panose="020F0502020204030204" pitchFamily="34" charset="0"/>
                <a:sym typeface="Calibri"/>
              </a:rPr>
              <a:t>backward</a:t>
            </a:r>
            <a:r>
              <a:rPr lang="en" sz="2000" dirty="0">
                <a:latin typeface="Calibri" panose="020F0502020204030204" pitchFamily="34" charset="0"/>
                <a:ea typeface="Calibri"/>
                <a:cs typeface="Calibri" panose="020F0502020204030204" pitchFamily="34" charset="0"/>
                <a:sym typeface="Calibri"/>
              </a:rPr>
              <a:t>.</a:t>
            </a:r>
          </a:p>
          <a:p>
            <a:pPr>
              <a:spcBef>
                <a:spcPts val="1867"/>
              </a:spcBef>
              <a:buClr>
                <a:schemeClr val="dk1"/>
              </a:buClr>
              <a:buSzPct val="100000"/>
              <a:buFont typeface="Courier New" panose="02070309020205020404" pitchFamily="49" charset="0"/>
              <a:buChar char="o"/>
            </a:pPr>
            <a:r>
              <a:rPr lang="en" sz="2000" dirty="0">
                <a:solidFill>
                  <a:srgbClr val="FF0000"/>
                </a:solidFill>
                <a:latin typeface="Calibri" panose="020F0502020204030204" pitchFamily="34" charset="0"/>
                <a:ea typeface="Calibri"/>
                <a:cs typeface="Calibri" panose="020F0502020204030204" pitchFamily="34" charset="0"/>
                <a:sym typeface="Calibri"/>
              </a:rPr>
              <a:t>Separated from base of heart by </a:t>
            </a:r>
            <a:r>
              <a:rPr lang="en" sz="2000" b="1" dirty="0">
                <a:solidFill>
                  <a:srgbClr val="FF0000"/>
                </a:solidFill>
                <a:latin typeface="Calibri" panose="020F0502020204030204" pitchFamily="34" charset="0"/>
                <a:ea typeface="Calibri"/>
                <a:cs typeface="Calibri" panose="020F0502020204030204" pitchFamily="34" charset="0"/>
                <a:sym typeface="Calibri"/>
              </a:rPr>
              <a:t>posterior part of coronary sulcus.</a:t>
            </a:r>
          </a:p>
          <a:p>
            <a:pPr>
              <a:spcBef>
                <a:spcPts val="1600"/>
              </a:spcBef>
              <a:buClr>
                <a:schemeClr val="dk1"/>
              </a:buClr>
              <a:buSzPct val="100000"/>
              <a:buFont typeface="Courier New" panose="02070309020205020404" pitchFamily="49" charset="0"/>
              <a:buChar char="o"/>
            </a:pPr>
            <a:r>
              <a:rPr lang="en" sz="2000" dirty="0">
                <a:solidFill>
                  <a:schemeClr val="dk1"/>
                </a:solidFill>
                <a:latin typeface="Calibri" panose="020F0502020204030204" pitchFamily="34" charset="0"/>
                <a:ea typeface="Calibri"/>
                <a:cs typeface="Calibri" panose="020F0502020204030204" pitchFamily="34" charset="0"/>
                <a:sym typeface="Calibri"/>
              </a:rPr>
              <a:t>The 2-ventricles are separated by </a:t>
            </a:r>
            <a:r>
              <a:rPr lang="en" sz="2000" b="1" dirty="0">
                <a:latin typeface="Calibri" panose="020F0502020204030204" pitchFamily="34" charset="0"/>
                <a:ea typeface="Calibri"/>
                <a:cs typeface="Calibri" panose="020F0502020204030204" pitchFamily="34" charset="0"/>
                <a:sym typeface="Calibri"/>
              </a:rPr>
              <a:t>posterior interventricular groove  </a:t>
            </a:r>
            <a:r>
              <a:rPr lang="en" sz="2000" dirty="0">
                <a:solidFill>
                  <a:schemeClr val="dk1"/>
                </a:solidFill>
                <a:latin typeface="Calibri" panose="020F0502020204030204" pitchFamily="34" charset="0"/>
                <a:ea typeface="Calibri"/>
                <a:cs typeface="Calibri" panose="020F0502020204030204" pitchFamily="34" charset="0"/>
                <a:sym typeface="Calibri"/>
              </a:rPr>
              <a:t>which lodges:</a:t>
            </a:r>
          </a:p>
          <a:p>
            <a:pPr marL="577850">
              <a:spcBef>
                <a:spcPts val="1867"/>
              </a:spcBef>
              <a:buClr>
                <a:schemeClr val="dk1"/>
              </a:buClr>
              <a:buSzPct val="100000"/>
            </a:pPr>
            <a:r>
              <a:rPr lang="en" sz="2000" b="1" dirty="0">
                <a:latin typeface="Calibri" panose="020F0502020204030204" pitchFamily="34" charset="0"/>
                <a:ea typeface="Calibri"/>
                <a:cs typeface="Calibri" panose="020F0502020204030204" pitchFamily="34" charset="0"/>
                <a:sym typeface="Calibri"/>
              </a:rPr>
              <a:t>Posterior interventricular artery </a:t>
            </a:r>
          </a:p>
          <a:p>
            <a:pPr marL="577850">
              <a:spcBef>
                <a:spcPts val="1867"/>
              </a:spcBef>
              <a:buClr>
                <a:schemeClr val="dk1"/>
              </a:buClr>
              <a:buSzPct val="100000"/>
            </a:pPr>
            <a:r>
              <a:rPr lang="en" sz="2000" b="1" dirty="0">
                <a:latin typeface="Calibri" panose="020F0502020204030204" pitchFamily="34" charset="0"/>
                <a:ea typeface="Calibri"/>
                <a:cs typeface="Calibri" panose="020F0502020204030204" pitchFamily="34" charset="0"/>
                <a:sym typeface="Calibri"/>
              </a:rPr>
              <a:t> Middle cardiac vein.</a:t>
            </a:r>
          </a:p>
        </p:txBody>
      </p:sp>
      <p:sp>
        <p:nvSpPr>
          <p:cNvPr id="5" name="Shape 71"/>
          <p:cNvSpPr txBox="1">
            <a:spLocks/>
          </p:cNvSpPr>
          <p:nvPr/>
        </p:nvSpPr>
        <p:spPr>
          <a:xfrm>
            <a:off x="321864" y="469304"/>
            <a:ext cx="11360800" cy="1093081"/>
          </a:xfrm>
          <a:prstGeom prst="rect">
            <a:avLst/>
          </a:prstGeom>
        </p:spPr>
        <p:txBody>
          <a:bodyPr vert="horz" lIns="121900" tIns="121900" rIns="121900" bIns="121900" rtlCol="0" anchor="t" anchorCtr="0">
            <a:noAutofit/>
          </a:bodyPr>
          <a:lstStyle>
            <a:lvl1pPr lvl="0" algn="l" defTabSz="914400" rtl="0" eaLnBrk="1" latinLnBrk="0" hangingPunct="1">
              <a:lnSpc>
                <a:spcPct val="90000"/>
              </a:lnSpc>
              <a:spcBef>
                <a:spcPts val="0"/>
              </a:spcBef>
              <a:buNone/>
              <a:defRPr sz="4400" kern="1200">
                <a:solidFill>
                  <a:schemeClr val="tx1"/>
                </a:solidFill>
                <a:latin typeface="+mj-lt"/>
                <a:ea typeface="+mj-ea"/>
                <a:cs typeface="+mj-cs"/>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r>
              <a:rPr lang="en" sz="3200" b="1" dirty="0">
                <a:ea typeface="Calibri"/>
                <a:cs typeface="Calibri"/>
                <a:sym typeface="Calibri"/>
              </a:rPr>
              <a:t>The Heart</a:t>
            </a:r>
            <a:br>
              <a:rPr lang="en" sz="4000" b="1" dirty="0">
                <a:ea typeface="Calibri"/>
                <a:cs typeface="Calibri"/>
                <a:sym typeface="Calibri"/>
              </a:rPr>
            </a:br>
            <a:r>
              <a:rPr lang="en" sz="2800" dirty="0">
                <a:ea typeface="Calibri"/>
                <a:cs typeface="Calibri"/>
                <a:sym typeface="Calibri"/>
              </a:rPr>
              <a:t>3-</a:t>
            </a:r>
            <a:r>
              <a:rPr lang="en" sz="2800" dirty="0">
                <a:latin typeface="Calibri"/>
                <a:ea typeface="Calibri"/>
                <a:cs typeface="Calibri"/>
                <a:sym typeface="Calibri"/>
              </a:rPr>
              <a:t> </a:t>
            </a:r>
            <a:r>
              <a:rPr lang="en-US" sz="2800" dirty="0"/>
              <a:t>Diaphragmatic (Inferior) Surface</a:t>
            </a:r>
            <a:endParaRPr lang="en" sz="2800" dirty="0">
              <a:ea typeface="Calibri"/>
              <a:cs typeface="Calibri"/>
              <a:sym typeface="Calibri"/>
            </a:endParaRPr>
          </a:p>
        </p:txBody>
      </p:sp>
      <p:cxnSp>
        <p:nvCxnSpPr>
          <p:cNvPr id="14" name="Straight Connector 13"/>
          <p:cNvCxnSpPr/>
          <p:nvPr/>
        </p:nvCxnSpPr>
        <p:spPr>
          <a:xfrm>
            <a:off x="4523873" y="1917141"/>
            <a:ext cx="1371600"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1106904" y="4975991"/>
            <a:ext cx="3383280"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1171073" y="5489339"/>
            <a:ext cx="2103120"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4" name="Group 3"/>
          <p:cNvGrpSpPr/>
          <p:nvPr/>
        </p:nvGrpSpPr>
        <p:grpSpPr>
          <a:xfrm>
            <a:off x="8310601" y="469304"/>
            <a:ext cx="1981200" cy="1680058"/>
            <a:chOff x="11682664" y="4804761"/>
            <a:chExt cx="1981200" cy="1680058"/>
          </a:xfrm>
        </p:grpSpPr>
        <p:pic>
          <p:nvPicPr>
            <p:cNvPr id="10" name="Picture 9" descr="Gray492.pn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682664" y="4804761"/>
              <a:ext cx="1981200" cy="1680058"/>
            </a:xfrm>
            <a:prstGeom prst="rect">
              <a:avLst/>
            </a:prstGeom>
            <a:noFill/>
            <a:extLst>
              <a:ext uri="{909E8E84-426E-40DD-AFC4-6F175D3DCCD1}">
                <a14:hiddenFill xmlns:a14="http://schemas.microsoft.com/office/drawing/2010/main">
                  <a:solidFill>
                    <a:srgbClr val="FFFFFF"/>
                  </a:solidFill>
                </a14:hiddenFill>
              </a:ext>
            </a:extLst>
          </p:spPr>
        </p:pic>
        <p:sp>
          <p:nvSpPr>
            <p:cNvPr id="11" name="Oval 10"/>
            <p:cNvSpPr/>
            <p:nvPr/>
          </p:nvSpPr>
          <p:spPr>
            <a:xfrm>
              <a:off x="11835064" y="4804761"/>
              <a:ext cx="1143000" cy="3048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a:p>
          </p:txBody>
        </p:sp>
      </p:grpSp>
    </p:spTree>
    <p:extLst>
      <p:ext uri="{BB962C8B-B14F-4D97-AF65-F5344CB8AC3E}">
        <p14:creationId xmlns:p14="http://schemas.microsoft.com/office/powerpoint/2010/main" val="39253602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71"/>
          <p:cNvSpPr txBox="1">
            <a:spLocks/>
          </p:cNvSpPr>
          <p:nvPr/>
        </p:nvSpPr>
        <p:spPr>
          <a:xfrm>
            <a:off x="415600" y="443552"/>
            <a:ext cx="11360800" cy="1093081"/>
          </a:xfrm>
          <a:prstGeom prst="rect">
            <a:avLst/>
          </a:prstGeom>
        </p:spPr>
        <p:txBody>
          <a:bodyPr vert="horz" lIns="121900" tIns="121900" rIns="121900" bIns="121900" rtlCol="0" anchor="t" anchorCtr="0">
            <a:noAutofit/>
          </a:bodyPr>
          <a:lstStyle>
            <a:lvl1pPr lvl="0" algn="l" defTabSz="914400" rtl="0" eaLnBrk="1" latinLnBrk="0" hangingPunct="1">
              <a:lnSpc>
                <a:spcPct val="90000"/>
              </a:lnSpc>
              <a:spcBef>
                <a:spcPts val="0"/>
              </a:spcBef>
              <a:buNone/>
              <a:defRPr sz="4400" kern="1200">
                <a:solidFill>
                  <a:schemeClr val="tx1"/>
                </a:solidFill>
                <a:latin typeface="+mj-lt"/>
                <a:ea typeface="+mj-ea"/>
                <a:cs typeface="+mj-cs"/>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r>
              <a:rPr lang="en" sz="3200" b="1" dirty="0">
                <a:ea typeface="Calibri"/>
                <a:cs typeface="Calibri"/>
                <a:sym typeface="Calibri"/>
              </a:rPr>
              <a:t>The Heart</a:t>
            </a:r>
            <a:br>
              <a:rPr lang="en" sz="4000" b="1" dirty="0">
                <a:ea typeface="Calibri"/>
                <a:cs typeface="Calibri"/>
                <a:sym typeface="Calibri"/>
              </a:rPr>
            </a:br>
            <a:r>
              <a:rPr lang="en" sz="2800" dirty="0">
                <a:ea typeface="Calibri"/>
                <a:cs typeface="Calibri"/>
                <a:sym typeface="Calibri"/>
              </a:rPr>
              <a:t>4- </a:t>
            </a:r>
            <a:r>
              <a:rPr lang="en-US" sz="2800" dirty="0"/>
              <a:t>Base of the Heart (posterior surface)</a:t>
            </a:r>
            <a:endParaRPr lang="en" sz="2800" dirty="0">
              <a:ea typeface="Calibri"/>
              <a:cs typeface="Calibri"/>
              <a:sym typeface="Calibri"/>
            </a:endParaRPr>
          </a:p>
        </p:txBody>
      </p:sp>
      <p:sp>
        <p:nvSpPr>
          <p:cNvPr id="6" name="Text Box 5"/>
          <p:cNvSpPr txBox="1">
            <a:spLocks noChangeArrowheads="1"/>
          </p:cNvSpPr>
          <p:nvPr/>
        </p:nvSpPr>
        <p:spPr bwMode="auto">
          <a:xfrm>
            <a:off x="415600" y="1835700"/>
            <a:ext cx="6546674" cy="3939540"/>
          </a:xfrm>
          <a:prstGeom prst="rect">
            <a:avLst/>
          </a:prstGeom>
          <a:noFill/>
          <a:ln w="9525">
            <a:noFill/>
            <a:miter lim="800000"/>
            <a:headEnd/>
            <a:tailEnd/>
          </a:ln>
        </p:spPr>
        <p:txBody>
          <a:bodyPr wrap="square">
            <a:spAutoFit/>
          </a:bodyPr>
          <a:lstStyle>
            <a:defPPr>
              <a:defRPr lang="en-US"/>
            </a:defPPr>
            <a:lvl1pPr algn="l" rtl="0" fontAlgn="base">
              <a:spcBef>
                <a:spcPct val="0"/>
              </a:spcBef>
              <a:spcAft>
                <a:spcPct val="0"/>
              </a:spcAft>
              <a:defRPr kern="1200">
                <a:solidFill>
                  <a:schemeClr val="tx1"/>
                </a:solidFill>
                <a:latin typeface="Garamond" pitchFamily="18" charset="0"/>
                <a:ea typeface="+mn-ea"/>
                <a:cs typeface="Arial" charset="0"/>
              </a:defRPr>
            </a:lvl1pPr>
            <a:lvl2pPr marL="457200" algn="l" rtl="0" fontAlgn="base">
              <a:spcBef>
                <a:spcPct val="0"/>
              </a:spcBef>
              <a:spcAft>
                <a:spcPct val="0"/>
              </a:spcAft>
              <a:defRPr kern="1200">
                <a:solidFill>
                  <a:schemeClr val="tx1"/>
                </a:solidFill>
                <a:latin typeface="Garamond" pitchFamily="18" charset="0"/>
                <a:ea typeface="+mn-ea"/>
                <a:cs typeface="Arial" charset="0"/>
              </a:defRPr>
            </a:lvl2pPr>
            <a:lvl3pPr marL="914400" algn="l" rtl="0" fontAlgn="base">
              <a:spcBef>
                <a:spcPct val="0"/>
              </a:spcBef>
              <a:spcAft>
                <a:spcPct val="0"/>
              </a:spcAft>
              <a:defRPr kern="1200">
                <a:solidFill>
                  <a:schemeClr val="tx1"/>
                </a:solidFill>
                <a:latin typeface="Garamond" pitchFamily="18" charset="0"/>
                <a:ea typeface="+mn-ea"/>
                <a:cs typeface="Arial" charset="0"/>
              </a:defRPr>
            </a:lvl3pPr>
            <a:lvl4pPr marL="1371600" algn="l" rtl="0" fontAlgn="base">
              <a:spcBef>
                <a:spcPct val="0"/>
              </a:spcBef>
              <a:spcAft>
                <a:spcPct val="0"/>
              </a:spcAft>
              <a:defRPr kern="1200">
                <a:solidFill>
                  <a:schemeClr val="tx1"/>
                </a:solidFill>
                <a:latin typeface="Garamond" pitchFamily="18" charset="0"/>
                <a:ea typeface="+mn-ea"/>
                <a:cs typeface="Arial" charset="0"/>
              </a:defRPr>
            </a:lvl4pPr>
            <a:lvl5pPr marL="1828800" algn="l" rtl="0" fontAlgn="base">
              <a:spcBef>
                <a:spcPct val="0"/>
              </a:spcBef>
              <a:spcAft>
                <a:spcPct val="0"/>
              </a:spcAft>
              <a:defRPr kern="1200">
                <a:solidFill>
                  <a:schemeClr val="tx1"/>
                </a:solidFill>
                <a:latin typeface="Garamond" pitchFamily="18" charset="0"/>
                <a:ea typeface="+mn-ea"/>
                <a:cs typeface="Arial" charset="0"/>
              </a:defRPr>
            </a:lvl5pPr>
            <a:lvl6pPr marL="2286000" algn="l" defTabSz="914400" rtl="0" eaLnBrk="1" latinLnBrk="0" hangingPunct="1">
              <a:defRPr kern="1200">
                <a:solidFill>
                  <a:schemeClr val="tx1"/>
                </a:solidFill>
                <a:latin typeface="Garamond" pitchFamily="18" charset="0"/>
                <a:ea typeface="+mn-ea"/>
                <a:cs typeface="Arial" charset="0"/>
              </a:defRPr>
            </a:lvl6pPr>
            <a:lvl7pPr marL="2743200" algn="l" defTabSz="914400" rtl="0" eaLnBrk="1" latinLnBrk="0" hangingPunct="1">
              <a:defRPr kern="1200">
                <a:solidFill>
                  <a:schemeClr val="tx1"/>
                </a:solidFill>
                <a:latin typeface="Garamond" pitchFamily="18" charset="0"/>
                <a:ea typeface="+mn-ea"/>
                <a:cs typeface="Arial" charset="0"/>
              </a:defRPr>
            </a:lvl7pPr>
            <a:lvl8pPr marL="3200400" algn="l" defTabSz="914400" rtl="0" eaLnBrk="1" latinLnBrk="0" hangingPunct="1">
              <a:defRPr kern="1200">
                <a:solidFill>
                  <a:schemeClr val="tx1"/>
                </a:solidFill>
                <a:latin typeface="Garamond" pitchFamily="18" charset="0"/>
                <a:ea typeface="+mn-ea"/>
                <a:cs typeface="Arial" charset="0"/>
              </a:defRPr>
            </a:lvl8pPr>
            <a:lvl9pPr marL="3657600" algn="l" defTabSz="914400" rtl="0" eaLnBrk="1" latinLnBrk="0" hangingPunct="1">
              <a:defRPr kern="1200">
                <a:solidFill>
                  <a:schemeClr val="tx1"/>
                </a:solidFill>
                <a:latin typeface="Garamond" pitchFamily="18" charset="0"/>
                <a:ea typeface="+mn-ea"/>
                <a:cs typeface="Arial" charset="0"/>
              </a:defRPr>
            </a:lvl9pPr>
          </a:lstStyle>
          <a:p>
            <a:pPr marL="342900" indent="-342900">
              <a:spcBef>
                <a:spcPct val="50000"/>
              </a:spcBef>
              <a:buFont typeface="Courier New" panose="02070309020205020404" pitchFamily="49" charset="0"/>
              <a:buChar char="o"/>
            </a:pPr>
            <a:r>
              <a:rPr lang="en-US" sz="2000" dirty="0">
                <a:latin typeface="Calibri" panose="020F0502020204030204" pitchFamily="34" charset="0"/>
                <a:cs typeface="Calibri" panose="020F0502020204030204" pitchFamily="34" charset="0"/>
              </a:rPr>
              <a:t>It is formed by the 2 atria, </a:t>
            </a:r>
            <a:r>
              <a:rPr lang="en-US" sz="2000" i="1" dirty="0">
                <a:latin typeface="Calibri" panose="020F0502020204030204" pitchFamily="34" charset="0"/>
                <a:cs typeface="Calibri" panose="020F0502020204030204" pitchFamily="34" charset="0"/>
              </a:rPr>
              <a:t>mainly left atrium,</a:t>
            </a:r>
            <a:r>
              <a:rPr lang="en-US" sz="2000" dirty="0">
                <a:solidFill>
                  <a:schemeClr val="hlink"/>
                </a:solidFill>
                <a:latin typeface="Calibri" panose="020F0502020204030204" pitchFamily="34" charset="0"/>
                <a:cs typeface="Calibri" panose="020F0502020204030204" pitchFamily="34" charset="0"/>
              </a:rPr>
              <a:t> </a:t>
            </a:r>
            <a:r>
              <a:rPr lang="en-US" sz="2000" dirty="0">
                <a:latin typeface="Calibri" panose="020F0502020204030204" pitchFamily="34" charset="0"/>
                <a:cs typeface="Calibri" panose="020F0502020204030204" pitchFamily="34" charset="0"/>
              </a:rPr>
              <a:t>into which open the 4 pulmonary veins </a:t>
            </a:r>
            <a:r>
              <a:rPr lang="en-US" sz="2000" dirty="0">
                <a:solidFill>
                  <a:schemeClr val="bg1">
                    <a:lumMod val="50000"/>
                  </a:schemeClr>
                </a:solidFill>
                <a:latin typeface="Calibri" panose="020F0502020204030204" pitchFamily="34" charset="0"/>
                <a:cs typeface="Calibri" panose="020F0502020204030204" pitchFamily="34" charset="0"/>
              </a:rPr>
              <a:t>(2 right and 2 left)</a:t>
            </a:r>
            <a:r>
              <a:rPr lang="en-US" sz="2000" dirty="0">
                <a:latin typeface="Calibri" panose="020F0502020204030204" pitchFamily="34" charset="0"/>
                <a:cs typeface="Calibri" panose="020F0502020204030204" pitchFamily="34" charset="0"/>
              </a:rPr>
              <a:t>.</a:t>
            </a:r>
          </a:p>
          <a:p>
            <a:pPr marL="342900" indent="-342900">
              <a:spcBef>
                <a:spcPct val="50000"/>
              </a:spcBef>
              <a:buFont typeface="Courier New" panose="02070309020205020404" pitchFamily="49" charset="0"/>
              <a:buChar char="o"/>
            </a:pPr>
            <a:r>
              <a:rPr lang="en-US" sz="2000" dirty="0">
                <a:latin typeface="Calibri" panose="020F0502020204030204" pitchFamily="34" charset="0"/>
                <a:cs typeface="Calibri" panose="020F0502020204030204" pitchFamily="34" charset="0"/>
              </a:rPr>
              <a:t>It is directed </a:t>
            </a:r>
            <a:r>
              <a:rPr lang="en-US" sz="2000" i="1" dirty="0">
                <a:latin typeface="Calibri" panose="020F0502020204030204" pitchFamily="34" charset="0"/>
                <a:cs typeface="Calibri" panose="020F0502020204030204" pitchFamily="34" charset="0"/>
              </a:rPr>
              <a:t>backwards</a:t>
            </a:r>
            <a:r>
              <a:rPr lang="en-US" sz="2000" dirty="0">
                <a:latin typeface="Calibri" panose="020F0502020204030204" pitchFamily="34" charset="0"/>
                <a:cs typeface="Calibri" panose="020F0502020204030204" pitchFamily="34" charset="0"/>
              </a:rPr>
              <a:t>.</a:t>
            </a:r>
          </a:p>
          <a:p>
            <a:pPr marL="342900" indent="-342900">
              <a:spcBef>
                <a:spcPct val="50000"/>
              </a:spcBef>
              <a:buClr>
                <a:schemeClr val="tx1"/>
              </a:buClr>
              <a:buFont typeface="Courier New" panose="02070309020205020404" pitchFamily="49" charset="0"/>
              <a:buChar char="o"/>
            </a:pPr>
            <a:r>
              <a:rPr lang="en-US" sz="2000" dirty="0">
                <a:solidFill>
                  <a:srgbClr val="FF0000"/>
                </a:solidFill>
                <a:latin typeface="Calibri" panose="020F0502020204030204" pitchFamily="34" charset="0"/>
                <a:cs typeface="Calibri" panose="020F0502020204030204" pitchFamily="34" charset="0"/>
              </a:rPr>
              <a:t>Lies opposite middle </a:t>
            </a:r>
            <a:r>
              <a:rPr lang="en-US" sz="2000" b="1" dirty="0">
                <a:solidFill>
                  <a:srgbClr val="FF0000"/>
                </a:solidFill>
                <a:latin typeface="Calibri" panose="020F0502020204030204" pitchFamily="34" charset="0"/>
                <a:cs typeface="Calibri" panose="020F0502020204030204" pitchFamily="34" charset="0"/>
              </a:rPr>
              <a:t>thoracic vertebrae (5-7) </a:t>
            </a:r>
            <a:r>
              <a:rPr lang="en-US" sz="2000" dirty="0">
                <a:solidFill>
                  <a:schemeClr val="bg1">
                    <a:lumMod val="50000"/>
                  </a:schemeClr>
                </a:solidFill>
                <a:latin typeface="Calibri" panose="020F0502020204030204" pitchFamily="34" charset="0"/>
                <a:cs typeface="Calibri" panose="020F0502020204030204" pitchFamily="34" charset="0"/>
              </a:rPr>
              <a:t>(T5, T6, T7)</a:t>
            </a:r>
            <a:r>
              <a:rPr lang="en-US" sz="2000" b="1" dirty="0">
                <a:solidFill>
                  <a:schemeClr val="bg1">
                    <a:lumMod val="50000"/>
                  </a:schemeClr>
                </a:solidFill>
                <a:latin typeface="Calibri" panose="020F0502020204030204" pitchFamily="34" charset="0"/>
                <a:cs typeface="Calibri" panose="020F0502020204030204" pitchFamily="34" charset="0"/>
              </a:rPr>
              <a:t>.</a:t>
            </a:r>
          </a:p>
          <a:p>
            <a:pPr marL="342900" indent="-342900">
              <a:spcBef>
                <a:spcPts val="600"/>
              </a:spcBef>
              <a:buFont typeface="Courier New" panose="02070309020205020404" pitchFamily="49" charset="0"/>
              <a:buChar char="o"/>
            </a:pPr>
            <a:r>
              <a:rPr lang="en-US" sz="2000" dirty="0">
                <a:latin typeface="Calibri" panose="020F0502020204030204" pitchFamily="34" charset="0"/>
                <a:cs typeface="Calibri" panose="020F0502020204030204" pitchFamily="34" charset="0"/>
              </a:rPr>
              <a:t> Is separated  from the vertebral column by: </a:t>
            </a:r>
          </a:p>
          <a:p>
            <a:pPr marL="682625" indent="-342900">
              <a:spcBef>
                <a:spcPts val="600"/>
              </a:spcBef>
              <a:buFont typeface="Arial" panose="020B0604020202020204" pitchFamily="34" charset="0"/>
              <a:buChar char="•"/>
            </a:pPr>
            <a:r>
              <a:rPr lang="en-US" sz="2000" dirty="0">
                <a:latin typeface="Calibri" panose="020F0502020204030204" pitchFamily="34" charset="0"/>
                <a:cs typeface="Calibri" panose="020F0502020204030204" pitchFamily="34" charset="0"/>
              </a:rPr>
              <a:t>descending  aorta, </a:t>
            </a:r>
          </a:p>
          <a:p>
            <a:pPr marL="682625" indent="-342900">
              <a:spcBef>
                <a:spcPts val="600"/>
              </a:spcBef>
              <a:buFont typeface="Arial" panose="020B0604020202020204" pitchFamily="34" charset="0"/>
              <a:buChar char="•"/>
            </a:pPr>
            <a:r>
              <a:rPr lang="en-US" sz="2000" dirty="0">
                <a:latin typeface="Calibri" panose="020F0502020204030204" pitchFamily="34" charset="0"/>
                <a:cs typeface="Calibri" panose="020F0502020204030204" pitchFamily="34" charset="0"/>
              </a:rPr>
              <a:t>esophagus and </a:t>
            </a:r>
          </a:p>
          <a:p>
            <a:pPr marL="682625" indent="-342900">
              <a:spcBef>
                <a:spcPts val="600"/>
              </a:spcBef>
              <a:buFont typeface="Arial" panose="020B0604020202020204" pitchFamily="34" charset="0"/>
              <a:buChar char="•"/>
            </a:pPr>
            <a:r>
              <a:rPr lang="en-US" sz="2000" b="1" dirty="0">
                <a:latin typeface="Calibri" panose="020F0502020204030204" pitchFamily="34" charset="0"/>
                <a:cs typeface="Calibri" panose="020F0502020204030204" pitchFamily="34" charset="0"/>
              </a:rPr>
              <a:t>oblique sinus of pericardium </a:t>
            </a:r>
            <a:r>
              <a:rPr lang="en-US" sz="2000" dirty="0">
                <a:solidFill>
                  <a:schemeClr val="bg1">
                    <a:lumMod val="50000"/>
                  </a:schemeClr>
                </a:solidFill>
                <a:latin typeface="Calibri" panose="020F0502020204030204" pitchFamily="34" charset="0"/>
                <a:cs typeface="Calibri" panose="020F0502020204030204" pitchFamily="34" charset="0"/>
              </a:rPr>
              <a:t>(will be discussed later)</a:t>
            </a:r>
            <a:endParaRPr lang="en-US" sz="2000" b="1" dirty="0">
              <a:solidFill>
                <a:schemeClr val="bg1">
                  <a:lumMod val="50000"/>
                </a:schemeClr>
              </a:solidFill>
              <a:latin typeface="Calibri" panose="020F0502020204030204" pitchFamily="34" charset="0"/>
              <a:cs typeface="Calibri" panose="020F0502020204030204" pitchFamily="34" charset="0"/>
            </a:endParaRPr>
          </a:p>
          <a:p>
            <a:pPr marL="342900" indent="-342900">
              <a:spcBef>
                <a:spcPct val="50000"/>
              </a:spcBef>
              <a:buFont typeface="Courier New" panose="02070309020205020404" pitchFamily="49" charset="0"/>
              <a:buChar char="o"/>
            </a:pPr>
            <a:r>
              <a:rPr lang="en-US" sz="2000" dirty="0">
                <a:latin typeface="Calibri" panose="020F0502020204030204" pitchFamily="34" charset="0"/>
                <a:cs typeface="Calibri" panose="020F0502020204030204" pitchFamily="34" charset="0"/>
              </a:rPr>
              <a:t>Bounded  inferiorly by </a:t>
            </a:r>
            <a:r>
              <a:rPr lang="en-US" sz="2000" i="1" dirty="0">
                <a:latin typeface="Calibri" panose="020F0502020204030204" pitchFamily="34" charset="0"/>
                <a:cs typeface="Calibri" panose="020F0502020204030204" pitchFamily="34" charset="0"/>
              </a:rPr>
              <a:t>posterior part of coronary sulcus </a:t>
            </a:r>
            <a:r>
              <a:rPr lang="en-US" sz="2000" dirty="0">
                <a:latin typeface="Calibri" panose="020F0502020204030204" pitchFamily="34" charset="0"/>
                <a:cs typeface="Calibri" panose="020F0502020204030204" pitchFamily="34" charset="0"/>
              </a:rPr>
              <a:t>, which lodges the </a:t>
            </a:r>
            <a:r>
              <a:rPr lang="en-US" sz="2000" b="1" dirty="0">
                <a:latin typeface="Calibri" panose="020F0502020204030204" pitchFamily="34" charset="0"/>
                <a:cs typeface="Calibri" panose="020F0502020204030204" pitchFamily="34" charset="0"/>
              </a:rPr>
              <a:t>coronary sinus</a:t>
            </a:r>
          </a:p>
        </p:txBody>
      </p:sp>
      <p:grpSp>
        <p:nvGrpSpPr>
          <p:cNvPr id="2" name="Group 1"/>
          <p:cNvGrpSpPr/>
          <p:nvPr/>
        </p:nvGrpSpPr>
        <p:grpSpPr>
          <a:xfrm>
            <a:off x="7523747" y="174458"/>
            <a:ext cx="3542396" cy="3120071"/>
            <a:chOff x="7523747" y="80329"/>
            <a:chExt cx="4076700" cy="3510742"/>
          </a:xfrm>
        </p:grpSpPr>
        <p:pic>
          <p:nvPicPr>
            <p:cNvPr id="7" name="Picture 6" descr="Heart"/>
            <p:cNvPicPr>
              <a:picLocks noChangeAspect="1" noChangeArrowheads="1"/>
            </p:cNvPicPr>
            <p:nvPr/>
          </p:nvPicPr>
          <p:blipFill>
            <a:blip r:embed="rId2" cstate="print"/>
            <a:srcRect/>
            <a:stretch>
              <a:fillRect/>
            </a:stretch>
          </p:blipFill>
          <p:spPr bwMode="auto">
            <a:xfrm>
              <a:off x="7523747" y="80329"/>
              <a:ext cx="4076700" cy="3510742"/>
            </a:xfrm>
            <a:prstGeom prst="rect">
              <a:avLst/>
            </a:prstGeom>
            <a:noFill/>
            <a:ln w="9525">
              <a:noFill/>
              <a:miter lim="800000"/>
              <a:headEnd/>
              <a:tailEnd/>
            </a:ln>
          </p:spPr>
        </p:pic>
        <p:sp>
          <p:nvSpPr>
            <p:cNvPr id="8" name="5-Point Star 7"/>
            <p:cNvSpPr/>
            <p:nvPr/>
          </p:nvSpPr>
          <p:spPr>
            <a:xfrm>
              <a:off x="9811845" y="1690321"/>
              <a:ext cx="214471" cy="246029"/>
            </a:xfrm>
            <a:prstGeom prst="star5">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5-Point Star 15"/>
            <p:cNvSpPr/>
            <p:nvPr/>
          </p:nvSpPr>
          <p:spPr>
            <a:xfrm>
              <a:off x="9597373" y="1273388"/>
              <a:ext cx="214471" cy="246029"/>
            </a:xfrm>
            <a:prstGeom prst="star5">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13" name="Straight Connector 12"/>
          <p:cNvCxnSpPr/>
          <p:nvPr/>
        </p:nvCxnSpPr>
        <p:spPr>
          <a:xfrm>
            <a:off x="2650155" y="5645218"/>
            <a:ext cx="1554480"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4334576" y="2152582"/>
            <a:ext cx="1097280" cy="0"/>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grpSp>
        <p:nvGrpSpPr>
          <p:cNvPr id="3" name="Group 2"/>
          <p:cNvGrpSpPr/>
          <p:nvPr/>
        </p:nvGrpSpPr>
        <p:grpSpPr>
          <a:xfrm>
            <a:off x="7342381" y="3363188"/>
            <a:ext cx="4369811" cy="3209430"/>
            <a:chOff x="7465242" y="3593432"/>
            <a:chExt cx="4369811" cy="3209430"/>
          </a:xfrm>
        </p:grpSpPr>
        <p:pic>
          <p:nvPicPr>
            <p:cNvPr id="2050" name="Picture 2" descr="Image result for base of the he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5242" y="3593432"/>
              <a:ext cx="4135205" cy="315723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11066143" y="6464308"/>
              <a:ext cx="768910" cy="338554"/>
            </a:xfrm>
            <a:prstGeom prst="rect">
              <a:avLst/>
            </a:prstGeom>
            <a:noFill/>
          </p:spPr>
          <p:txBody>
            <a:bodyPr wrap="square" rtlCol="0">
              <a:spAutoFit/>
            </a:bodyPr>
            <a:lstStyle/>
            <a:p>
              <a:r>
                <a:rPr lang="en-US" sz="1600" dirty="0">
                  <a:solidFill>
                    <a:schemeClr val="bg1">
                      <a:lumMod val="50000"/>
                    </a:schemeClr>
                  </a:solidFill>
                  <a:latin typeface="+mn-lt"/>
                </a:rPr>
                <a:t>Extra</a:t>
              </a:r>
              <a:endParaRPr lang="en-GB" sz="1600" dirty="0">
                <a:solidFill>
                  <a:schemeClr val="bg1">
                    <a:lumMod val="50000"/>
                  </a:schemeClr>
                </a:solidFill>
                <a:latin typeface="+mn-lt"/>
              </a:endParaRPr>
            </a:p>
          </p:txBody>
        </p:sp>
        <p:sp>
          <p:nvSpPr>
            <p:cNvPr id="11" name="Rectangle 10"/>
            <p:cNvSpPr/>
            <p:nvPr/>
          </p:nvSpPr>
          <p:spPr>
            <a:xfrm>
              <a:off x="7765519" y="5617922"/>
              <a:ext cx="592418" cy="157236"/>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a:p>
          </p:txBody>
        </p:sp>
        <p:sp>
          <p:nvSpPr>
            <p:cNvPr id="15" name="Rectangle 14"/>
            <p:cNvSpPr/>
            <p:nvPr/>
          </p:nvSpPr>
          <p:spPr>
            <a:xfrm>
              <a:off x="8012800" y="4832521"/>
              <a:ext cx="457200" cy="157236"/>
            </a:xfrm>
            <a:prstGeom prst="rect">
              <a:avLst/>
            </a:prstGeom>
            <a:no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a:p>
          </p:txBody>
        </p:sp>
      </p:grpSp>
    </p:spTree>
    <p:extLst>
      <p:ext uri="{BB962C8B-B14F-4D97-AF65-F5344CB8AC3E}">
        <p14:creationId xmlns:p14="http://schemas.microsoft.com/office/powerpoint/2010/main" val="455200406"/>
      </p:ext>
    </p:extLst>
  </p:cSld>
  <p:clrMapOvr>
    <a:masterClrMapping/>
  </p:clrMapOvr>
</p:sld>
</file>

<file path=ppt/theme/theme1.xml><?xml version="1.0" encoding="utf-8"?>
<a:theme xmlns:a="http://schemas.openxmlformats.org/drawingml/2006/main" name="Office Theme">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natomy" id="{6C3A8FFE-7141-47B9-9213-9895C7E1A432}" vid="{088974C7-7BA9-4A38-9875-23F266899E6A}"/>
    </a:ext>
  </a:ext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Anatomy</Template>
  <TotalTime>0</TotalTime>
  <Words>2967</Words>
  <Application>Microsoft Office PowerPoint</Application>
  <PresentationFormat>Widescreen</PresentationFormat>
  <Paragraphs>403</Paragraphs>
  <Slides>30</Slides>
  <Notes>21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30</vt:i4>
      </vt:variant>
    </vt:vector>
  </HeadingPairs>
  <TitlesOfParts>
    <vt:vector size="38" baseType="lpstr">
      <vt:lpstr>Arial</vt:lpstr>
      <vt:lpstr>Times New Roman</vt:lpstr>
      <vt:lpstr>Courier New</vt:lpstr>
      <vt:lpstr>Calibri Light</vt:lpstr>
      <vt:lpstr>Wingdings</vt:lpstr>
      <vt:lpstr>Calibri</vt:lpstr>
      <vt:lpstr>MS PGothic</vt:lpstr>
      <vt:lpstr>Office Theme</vt:lpstr>
      <vt:lpstr>Anatomy of the Heart</vt:lpstr>
      <vt:lpstr>Objectives</vt:lpstr>
      <vt:lpstr>The Heart</vt:lpstr>
      <vt:lpstr>The Heart</vt:lpstr>
      <vt:lpstr>The Heart 1- Apex</vt:lpstr>
      <vt:lpstr>PowerPoint Presentation</vt:lpstr>
      <vt:lpstr>PowerPoint Presentation</vt:lpstr>
      <vt:lpstr>PowerPoint Presentation</vt:lpstr>
      <vt:lpstr>PowerPoint Presentation</vt:lpstr>
      <vt:lpstr>Borders of the Heart </vt:lpstr>
      <vt:lpstr>PowerPoint Presentation</vt:lpstr>
      <vt:lpstr>PowerPoint Presentation</vt:lpstr>
      <vt:lpstr>PowerPoint Presentation</vt:lpstr>
      <vt:lpstr>PowerPoint Presentation</vt:lpstr>
      <vt:lpstr>PowerPoint Presentation</vt:lpstr>
      <vt:lpstr>PowerPoint Presentation</vt:lpstr>
      <vt:lpstr> Right Atrio-Ventricular (Tricuspid) Orifice</vt:lpstr>
      <vt:lpstr> Pulmonary Orifice</vt:lpstr>
      <vt:lpstr>PowerPoint Presentation</vt:lpstr>
      <vt:lpstr>Chambers of the Heart  Left Ventricle</vt:lpstr>
      <vt:lpstr>  Left Atrio-Ventricular (Mitral) Orifice</vt:lpstr>
      <vt:lpstr>Aortic Orifice </vt:lpstr>
      <vt:lpstr>Nerve supply of the heart </vt:lpstr>
      <vt:lpstr>Conduction system of the heart</vt:lpstr>
      <vt:lpstr>Pericardial Sinuses </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Anatomy of the Heart</dc:title>
  <dc:creator>Jawaher AbdulMohsen</dc:creator>
  <cp:lastModifiedBy>trad</cp:lastModifiedBy>
  <cp:revision>104</cp:revision>
  <dcterms:created xsi:type="dcterms:W3CDTF">2017-03-13T18:54:05Z</dcterms:created>
  <dcterms:modified xsi:type="dcterms:W3CDTF">2017-03-18T20:07:33Z</dcterms:modified>
</cp:coreProperties>
</file>