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3" r:id="rId15"/>
    <p:sldId id="277" r:id="rId16"/>
    <p:sldId id="274" r:id="rId17"/>
    <p:sldId id="275" r:id="rId18"/>
    <p:sldId id="276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Arial Rounded MT Bold" panose="020F0704030504030204" pitchFamily="3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99"/>
    <a:srgbClr val="00FFFF"/>
    <a:srgbClr val="993300"/>
    <a:srgbClr val="990099"/>
    <a:srgbClr val="506AC8"/>
    <a:srgbClr val="7BBF26"/>
    <a:srgbClr val="8D9EDB"/>
    <a:srgbClr val="7085D2"/>
    <a:srgbClr val="9E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93" d="100"/>
          <a:sy n="93" d="100"/>
        </p:scale>
        <p:origin x="44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x-non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val="26446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1eofk39GQheQ0aZnya4E4EdjphzFZ89To1rkJ5QH9yc/edit?usp=shari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28600" y="5499510"/>
            <a:ext cx="7772400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en-GB" sz="4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Major Arteries of the Body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127112"/>
            <a:ext cx="12192000" cy="5139361"/>
            <a:chOff x="0" y="127112"/>
            <a:chExt cx="12192000" cy="5139361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562574"/>
              <a:ext cx="2946400" cy="4703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843" y="3723562"/>
              <a:ext cx="1820067" cy="151527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8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3752" y="322782"/>
            <a:ext cx="5653386" cy="719395"/>
          </a:xfr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3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800" b="1" dirty="0">
                <a:ln w="0"/>
                <a:solidFill>
                  <a:schemeClr val="tx1"/>
                </a:solidFill>
                <a:latin typeface="+mj-lt"/>
              </a:rPr>
              <a:t>Descending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latin typeface="+mj-lt"/>
              </a:rPr>
              <a:t>Thoracic Aorta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255459" y="1055624"/>
            <a:ext cx="5174982" cy="2150341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It is the </a:t>
            </a:r>
            <a:r>
              <a:rPr lang="en-US" sz="2200" b="1" dirty="0"/>
              <a:t>continuation of aortic arch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200" dirty="0"/>
              <a:t>At the level of the </a:t>
            </a:r>
            <a:r>
              <a:rPr lang="en-US" sz="2200" b="1" dirty="0">
                <a:solidFill>
                  <a:srgbClr val="FF0000"/>
                </a:solidFill>
              </a:rPr>
              <a:t>12</a:t>
            </a:r>
            <a:r>
              <a:rPr lang="en-US" sz="2200" b="1" baseline="30000" dirty="0">
                <a:solidFill>
                  <a:srgbClr val="FF0000"/>
                </a:solidFill>
              </a:rPr>
              <a:t>th</a:t>
            </a:r>
            <a:r>
              <a:rPr lang="en-US" sz="2200" b="1" dirty="0">
                <a:solidFill>
                  <a:srgbClr val="FF0000"/>
                </a:solidFill>
              </a:rPr>
              <a:t> thoracic vertebra</a:t>
            </a:r>
            <a:r>
              <a:rPr lang="en-US" sz="2200" dirty="0"/>
              <a:t>, it passes  through the diaphragm and continues as the </a:t>
            </a:r>
            <a:r>
              <a:rPr lang="en-US" sz="2200" b="1" dirty="0"/>
              <a:t>abdominal aorta.</a:t>
            </a:r>
            <a:endParaRPr lang="x-none" sz="2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5459" y="3040592"/>
            <a:ext cx="2849007" cy="259548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Branches:</a:t>
            </a:r>
          </a:p>
          <a:p>
            <a:pPr marL="457200" lvl="1" indent="-174625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Pericardial</a:t>
            </a:r>
          </a:p>
          <a:p>
            <a:pPr marL="457200" lvl="1" indent="-174625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Esophageal</a:t>
            </a:r>
          </a:p>
          <a:p>
            <a:pPr marL="457200" lvl="1" indent="-174625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Bronchial</a:t>
            </a:r>
            <a:endParaRPr lang="en-US" sz="2200" u="sng" dirty="0">
              <a:solidFill>
                <a:schemeClr val="tx1"/>
              </a:solidFill>
              <a:latin typeface="+mn-lt"/>
            </a:endParaRPr>
          </a:p>
          <a:p>
            <a:pPr marL="457200" lvl="1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Posterior intercostal</a:t>
            </a: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3255" y="2886506"/>
            <a:ext cx="3404419" cy="34320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6241968" y="950709"/>
            <a:ext cx="5715253" cy="2876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It enters the abdomen through the </a:t>
            </a:r>
            <a:r>
              <a:rPr lang="en-US" sz="2000" b="1" dirty="0"/>
              <a:t>aortic opening of  diaphragm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at level of T12</a:t>
            </a:r>
            <a:r>
              <a:rPr lang="en-US" sz="2000" dirty="0"/>
              <a:t>.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 At the level of </a:t>
            </a:r>
            <a:r>
              <a:rPr lang="en-US" sz="2000" dirty="0">
                <a:solidFill>
                  <a:srgbClr val="FF0000"/>
                </a:solidFill>
              </a:rPr>
              <a:t>lower border of L4</a:t>
            </a:r>
            <a:r>
              <a:rPr lang="en-US" sz="2000" dirty="0"/>
              <a:t>, it divides into </a:t>
            </a:r>
            <a:r>
              <a:rPr lang="en-US" sz="2000" b="1" dirty="0"/>
              <a:t>two common Iliac arteries.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000" b="1" dirty="0"/>
              <a:t> Branches</a:t>
            </a:r>
            <a:r>
              <a:rPr lang="en-US" sz="2000" dirty="0"/>
              <a:t>: divided into two groups: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Single branches (supplying GIT)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dirty="0"/>
              <a:t>Coeliac, superior mesenteric, inferior mesenteric 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Paired branches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sz="1800" dirty="0"/>
              <a:t>Inferior phrenic, middle suprarenal, renal, gonadal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38305" y="161364"/>
            <a:ext cx="0" cy="6492240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101126" y="322781"/>
            <a:ext cx="5558554" cy="71939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  4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800" b="1" dirty="0">
                <a:ln w="0"/>
                <a:solidFill>
                  <a:schemeClr val="tx1"/>
                </a:solidFill>
                <a:latin typeface="+mj-lt"/>
              </a:rPr>
              <a:t>Abdominal Aorta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20289" y="3772999"/>
            <a:ext cx="118872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0880" y="5230737"/>
            <a:ext cx="1137538" cy="251259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820289" y="4184323"/>
            <a:ext cx="1280160" cy="0"/>
          </a:xfrm>
          <a:prstGeom prst="line">
            <a:avLst/>
          </a:prstGeom>
          <a:ln w="28575">
            <a:solidFill>
              <a:srgbClr val="506A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95507" y="4379142"/>
            <a:ext cx="1209629" cy="165967"/>
          </a:xfrm>
          <a:prstGeom prst="rect">
            <a:avLst/>
          </a:prstGeom>
          <a:noFill/>
          <a:ln w="28575">
            <a:solidFill>
              <a:srgbClr val="506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>
            <a:off x="801304" y="4585010"/>
            <a:ext cx="10972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20135" y="3777096"/>
            <a:ext cx="1088283" cy="1684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801304" y="4992831"/>
            <a:ext cx="100584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9531" y="5320939"/>
            <a:ext cx="118872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66002" y="4666281"/>
            <a:ext cx="728641" cy="31246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7001044" y="2839398"/>
            <a:ext cx="164592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37022" y="3515806"/>
            <a:ext cx="164592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455727" y="3917841"/>
            <a:ext cx="3062235" cy="2877050"/>
            <a:chOff x="7561015" y="3945503"/>
            <a:chExt cx="3062235" cy="2877050"/>
          </a:xfrm>
        </p:grpSpPr>
        <p:grpSp>
          <p:nvGrpSpPr>
            <p:cNvPr id="6" name="Group 5"/>
            <p:cNvGrpSpPr/>
            <p:nvPr/>
          </p:nvGrpSpPr>
          <p:grpSpPr>
            <a:xfrm>
              <a:off x="7576005" y="3945503"/>
              <a:ext cx="3047245" cy="2877050"/>
              <a:chOff x="9444719" y="718621"/>
              <a:chExt cx="2747280" cy="6139379"/>
            </a:xfrm>
          </p:grpSpPr>
          <p:pic>
            <p:nvPicPr>
              <p:cNvPr id="10" name="Picture 2" descr="C:\Documents and Settings\user1\My Documents\My Pictures\ARTERIES5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444719" y="718621"/>
                <a:ext cx="2747280" cy="613937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</p:pic>
          <p:cxnSp>
            <p:nvCxnSpPr>
              <p:cNvPr id="12" name="Straight Arrow Connector 11"/>
              <p:cNvCxnSpPr>
                <a:cxnSpLocks/>
              </p:cNvCxnSpPr>
              <p:nvPr/>
            </p:nvCxnSpPr>
            <p:spPr>
              <a:xfrm>
                <a:off x="10163331" y="5077610"/>
                <a:ext cx="584386" cy="23997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cxnSpLocks/>
              </p:cNvCxnSpPr>
              <p:nvPr/>
            </p:nvCxnSpPr>
            <p:spPr>
              <a:xfrm flipH="1">
                <a:off x="10672536" y="848831"/>
                <a:ext cx="629817" cy="58918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7561016" y="4401010"/>
              <a:ext cx="374291" cy="101568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76005" y="4565900"/>
              <a:ext cx="374291" cy="208827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61015" y="5207114"/>
              <a:ext cx="374291" cy="208827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755567" y="4253942"/>
              <a:ext cx="450750" cy="147068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246806" y="5306121"/>
              <a:ext cx="349550" cy="109820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246732" y="4849506"/>
              <a:ext cx="274320" cy="93022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33211" y="4574441"/>
              <a:ext cx="390039" cy="176903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8633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6383" y="2693913"/>
            <a:ext cx="38357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Popliteal Artery</a:t>
            </a:r>
          </a:p>
          <a:p>
            <a:pPr marL="342900" lvl="1" indent="-288925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itchFamily="34" charset="0"/>
              </a:rPr>
              <a:t> Deeply placed in the popliteal fossa.</a:t>
            </a:r>
          </a:p>
          <a:p>
            <a:pPr marL="342900" lvl="1" indent="-288925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itchFamily="34" charset="0"/>
              </a:rPr>
              <a:t> Divides, at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lower end of popliteal fossa into: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1-Anterior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</a:rPr>
              <a:t>Tibial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 Artery</a:t>
            </a:r>
          </a:p>
          <a:p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	2-Posterior </a:t>
            </a:r>
            <a:r>
              <a:rPr lang="en-US" sz="1800" b="1" dirty="0" err="1">
                <a:solidFill>
                  <a:schemeClr val="tx1"/>
                </a:solidFill>
                <a:latin typeface="Calibri" pitchFamily="34" charset="0"/>
              </a:rPr>
              <a:t>Tibial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 Artery</a:t>
            </a:r>
          </a:p>
        </p:txBody>
      </p:sp>
      <p:sp>
        <p:nvSpPr>
          <p:cNvPr id="15" name="Rectangle 14"/>
          <p:cNvSpPr txBox="1"/>
          <p:nvPr/>
        </p:nvSpPr>
        <p:spPr>
          <a:xfrm>
            <a:off x="288585" y="1031074"/>
            <a:ext cx="55293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1- EXTERNAL ILIAC ARTERY:</a:t>
            </a:r>
          </a:p>
          <a:p>
            <a:pPr marL="120650"/>
            <a:r>
              <a:rPr lang="en-US" sz="1800" dirty="0">
                <a:solidFill>
                  <a:schemeClr val="tx1"/>
                </a:solidFill>
                <a:latin typeface="+mn-lt"/>
              </a:rPr>
              <a:t>continues 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(at midpoint of inguinal ligament)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femoral artery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the main supply for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 lower limb.</a:t>
            </a:r>
          </a:p>
          <a:p>
            <a:endParaRPr lang="en-US" sz="1800" b="1" dirty="0">
              <a:solidFill>
                <a:schemeClr val="tx1"/>
              </a:solidFill>
              <a:latin typeface="+mn-lt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+mn-lt"/>
              </a:rPr>
              <a:t>2- INTERNAL ILIAC ARTERY:</a:t>
            </a:r>
          </a:p>
          <a:p>
            <a:pPr marL="174625"/>
            <a:r>
              <a:rPr lang="en-US" sz="1800" dirty="0">
                <a:solidFill>
                  <a:schemeClr val="tx1"/>
                </a:solidFill>
                <a:latin typeface="+mn-lt"/>
              </a:rPr>
              <a:t>supplies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pelvis.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8585" y="389278"/>
            <a:ext cx="568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Branches of Common Iliac  Artery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38305" y="161364"/>
            <a:ext cx="0" cy="6492240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167718" y="1146865"/>
            <a:ext cx="5759823" cy="16619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Femoral Artery:</a:t>
            </a:r>
          </a:p>
          <a:p>
            <a:pPr marL="403225" lvl="1" indent="-228600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itchFamily="34" charset="0"/>
              </a:rPr>
              <a:t>Is the main arterial supply to lower limb</a:t>
            </a:r>
          </a:p>
          <a:p>
            <a:pPr marL="403225" lvl="1" indent="-228600"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itchFamily="34" charset="0"/>
              </a:rPr>
              <a:t> Is the continuation of external iliac artery behind the midpoint of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the inguinal ligament.</a:t>
            </a:r>
          </a:p>
          <a:p>
            <a:pPr marL="403225" lvl="1" indent="-2286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Passes through </a:t>
            </a:r>
            <a:r>
              <a:rPr lang="en-US" sz="1800" b="1" dirty="0">
                <a:solidFill>
                  <a:schemeClr val="tx1"/>
                </a:solidFill>
                <a:latin typeface="Calibri" pitchFamily="34" charset="0"/>
              </a:rPr>
              <a:t>adductor hiatus </a:t>
            </a:r>
            <a:r>
              <a:rPr lang="en-US" sz="1800" dirty="0">
                <a:latin typeface="Calibri" pitchFamily="34" charset="0"/>
              </a:rPr>
              <a:t>and continues as:</a:t>
            </a:r>
          </a:p>
          <a:p>
            <a:endParaRPr lang="en-US" sz="1000" dirty="0">
              <a:latin typeface="Calibri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305862" y="1469576"/>
            <a:ext cx="164592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48066" y="3014538"/>
            <a:ext cx="164592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20472" y="4387344"/>
            <a:ext cx="20116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420472" y="4665004"/>
            <a:ext cx="210312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6243406" y="393728"/>
            <a:ext cx="5409993" cy="7359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Arteries of the Lower Limbs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802379" y="2747303"/>
            <a:ext cx="2125162" cy="4017427"/>
            <a:chOff x="7275298" y="711679"/>
            <a:chExt cx="3352800" cy="5799909"/>
          </a:xfrm>
        </p:grpSpPr>
        <p:pic>
          <p:nvPicPr>
            <p:cNvPr id="28" name="Picture 2" descr="C:\Documents and Settings\Free User\My Documents\My Pictures\FG22_18a.jpg"/>
            <p:cNvPicPr>
              <a:picLocks noChangeAspect="1" noChangeArrowheads="1"/>
            </p:cNvPicPr>
            <p:nvPr/>
          </p:nvPicPr>
          <p:blipFill>
            <a:blip r:embed="rId2" cstate="print"/>
            <a:srcRect l="30189" r="33962"/>
            <a:stretch>
              <a:fillRect/>
            </a:stretch>
          </p:blipFill>
          <p:spPr bwMode="auto">
            <a:xfrm>
              <a:off x="7275298" y="711679"/>
              <a:ext cx="3352800" cy="579990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" name="Straight Arrow Connector 28"/>
            <p:cNvCxnSpPr/>
            <p:nvPr/>
          </p:nvCxnSpPr>
          <p:spPr>
            <a:xfrm>
              <a:off x="7840074" y="1576773"/>
              <a:ext cx="1264024" cy="49306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961098" y="3203867"/>
              <a:ext cx="1143000" cy="22412"/>
            </a:xfrm>
            <a:prstGeom prst="straightConnector1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732498" y="4521680"/>
              <a:ext cx="1219200" cy="113063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732498" y="4826479"/>
              <a:ext cx="1447800" cy="184909"/>
            </a:xfrm>
            <a:prstGeom prst="straightConnector1">
              <a:avLst/>
            </a:prstGeom>
            <a:ln w="28575">
              <a:solidFill>
                <a:srgbClr val="99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902679" y="1590599"/>
            <a:ext cx="73152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9364" y="1872987"/>
            <a:ext cx="54864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17756" y="1317164"/>
            <a:ext cx="228600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12018" y="2747303"/>
            <a:ext cx="4602319" cy="3910642"/>
            <a:chOff x="912018" y="2747303"/>
            <a:chExt cx="4602319" cy="3910642"/>
          </a:xfrm>
        </p:grpSpPr>
        <p:pic>
          <p:nvPicPr>
            <p:cNvPr id="13" name="Content Placeholder 7" descr="E:\dad\Student Gray\4. Abdomen\F66122-004-f095.jpg"/>
            <p:cNvPicPr>
              <a:picLocks noChangeAspect="1" noChangeArrowheads="1"/>
            </p:cNvPicPr>
            <p:nvPr/>
          </p:nvPicPr>
          <p:blipFill>
            <a:blip r:embed="rId3" cstate="print"/>
            <a:srcRect b="4276"/>
            <a:stretch>
              <a:fillRect/>
            </a:stretch>
          </p:blipFill>
          <p:spPr>
            <a:xfrm>
              <a:off x="912018" y="2747303"/>
              <a:ext cx="4602319" cy="39106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1733538" y="6040422"/>
              <a:ext cx="801198" cy="3415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743040" y="5597437"/>
              <a:ext cx="801198" cy="34153"/>
            </a:xfrm>
            <a:prstGeom prst="straightConnector1">
              <a:avLst/>
            </a:prstGeom>
            <a:ln w="28575">
              <a:solidFill>
                <a:srgbClr val="FF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 flipV="1">
              <a:off x="2888496" y="5425536"/>
              <a:ext cx="558350" cy="243815"/>
            </a:xfrm>
            <a:prstGeom prst="straightConnector1">
              <a:avLst/>
            </a:prstGeom>
            <a:ln w="28575">
              <a:solidFill>
                <a:srgbClr val="FFCC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613487" y="2417638"/>
            <a:ext cx="22860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10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user1\Desktop\F66122-008-f279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57" y="1346279"/>
            <a:ext cx="5638800" cy="521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4357" y="346959"/>
            <a:ext cx="1033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  <a:cs typeface="Arial" panose="020B0604020202020204" pitchFamily="34" charset="0"/>
              </a:rPr>
              <a:t>Pulse Points in Head &amp; Neck</a:t>
            </a:r>
          </a:p>
        </p:txBody>
      </p:sp>
      <p:pic>
        <p:nvPicPr>
          <p:cNvPr id="4" name="Picture 2" descr="C:\Documents and Settings\user1\My Documents\My Pictures\2122_Common_Carotid_Art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181" y="1670344"/>
            <a:ext cx="4474219" cy="489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44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889" y="133398"/>
            <a:ext cx="5682412" cy="913129"/>
          </a:xfrm>
        </p:spPr>
        <p:txBody>
          <a:bodyPr>
            <a:normAutofit/>
          </a:bodyPr>
          <a:lstStyle/>
          <a:p>
            <a:r>
              <a:rPr lang="en-US" sz="3600" b="1" dirty="0"/>
              <a:t>Pulse Points in Upper limb</a:t>
            </a:r>
          </a:p>
        </p:txBody>
      </p:sp>
      <p:pic>
        <p:nvPicPr>
          <p:cNvPr id="4" name="Content Placeholder 3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42887"/>
            <a:ext cx="4720280" cy="51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user1\Desktop\F66122-006-f132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742" y="913129"/>
            <a:ext cx="5180323" cy="560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22075" y="266798"/>
            <a:ext cx="5032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  <a:ea typeface="+mj-ea"/>
                <a:cs typeface="+mj-cs"/>
              </a:rPr>
              <a:t>Pulse Points in Lower limb</a:t>
            </a:r>
          </a:p>
        </p:txBody>
      </p:sp>
    </p:spTree>
    <p:extLst>
      <p:ext uri="{BB962C8B-B14F-4D97-AF65-F5344CB8AC3E}">
        <p14:creationId xmlns:p14="http://schemas.microsoft.com/office/powerpoint/2010/main" val="365438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47" y="620644"/>
            <a:ext cx="5182698" cy="5989393"/>
          </a:xfrm>
        </p:spPr>
      </p:pic>
      <p:sp>
        <p:nvSpPr>
          <p:cNvPr id="2" name="TextBox 1"/>
          <p:cNvSpPr txBox="1"/>
          <p:nvPr/>
        </p:nvSpPr>
        <p:spPr>
          <a:xfrm>
            <a:off x="215153" y="977726"/>
            <a:ext cx="6553200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 </a:t>
            </a:r>
            <a:r>
              <a:rPr lang="en-US" sz="1800" dirty="0">
                <a:latin typeface="+mn-lt"/>
              </a:rPr>
              <a:t>internal carotid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external carotid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common carotid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4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arch of the aorta,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5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descending aorta,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6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pulmonary vein,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7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left coronary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8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celiac artery,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9 </a:t>
            </a:r>
            <a:r>
              <a:rPr lang="en-US" sz="1800" dirty="0">
                <a:latin typeface="+mn-lt"/>
              </a:rPr>
              <a:t>splenic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10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left gastric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11</a:t>
            </a:r>
            <a:r>
              <a:rPr lang="en-US" sz="1800" dirty="0">
                <a:latin typeface="+mn-lt"/>
              </a:rPr>
              <a:t> inferior mesenteric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12</a:t>
            </a:r>
            <a:r>
              <a:rPr lang="en-US" sz="1800" dirty="0">
                <a:latin typeface="+mn-lt"/>
              </a:rPr>
              <a:t> abdominal aorta,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13</a:t>
            </a:r>
            <a:r>
              <a:rPr lang="en-US" sz="1800" dirty="0">
                <a:latin typeface="+mn-lt"/>
              </a:rPr>
              <a:t> common iliac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14</a:t>
            </a:r>
            <a:r>
              <a:rPr lang="en-US" sz="1800" dirty="0">
                <a:latin typeface="+mn-lt"/>
              </a:rPr>
              <a:t> internal iliac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15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external iliac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16</a:t>
            </a:r>
            <a:r>
              <a:rPr lang="en-US" sz="1800" dirty="0">
                <a:latin typeface="+mn-lt"/>
              </a:rPr>
              <a:t> femoral artery,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17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profunda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femoris</a:t>
            </a:r>
            <a:r>
              <a:rPr lang="en-US" sz="1800" dirty="0">
                <a:latin typeface="+mn-lt"/>
              </a:rPr>
              <a:t> artery,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18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popliteal artery,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19</a:t>
            </a:r>
            <a:r>
              <a:rPr lang="en-US" sz="1800" dirty="0">
                <a:latin typeface="+mn-lt"/>
              </a:rPr>
              <a:t> dorsalis pedis, </a:t>
            </a:r>
          </a:p>
          <a:p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20</a:t>
            </a:r>
            <a:r>
              <a:rPr lang="en-US" sz="1800" dirty="0">
                <a:latin typeface="+mn-lt"/>
              </a:rPr>
              <a:t> posterior tibial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21</a:t>
            </a:r>
            <a:r>
              <a:rPr lang="en-US" sz="1800" dirty="0">
                <a:latin typeface="+mn-lt"/>
              </a:rPr>
              <a:t> peroneal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22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anterior tibial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23</a:t>
            </a:r>
            <a:r>
              <a:rPr lang="en-US" sz="1800" dirty="0">
                <a:latin typeface="+mn-lt"/>
              </a:rPr>
              <a:t> digital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24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superficial palmar arch,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25</a:t>
            </a:r>
            <a:r>
              <a:rPr lang="en-US" sz="1800" dirty="0">
                <a:latin typeface="+mn-lt"/>
              </a:rPr>
              <a:t> deep palmar arch,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26</a:t>
            </a:r>
            <a:r>
              <a:rPr lang="en-US" sz="1800" dirty="0">
                <a:latin typeface="+mn-lt"/>
              </a:rPr>
              <a:t> ulnar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27</a:t>
            </a:r>
            <a:r>
              <a:rPr lang="en-US" sz="1800" dirty="0">
                <a:latin typeface="+mn-lt"/>
              </a:rPr>
              <a:t> radial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28</a:t>
            </a:r>
            <a:r>
              <a:rPr lang="en-US" sz="1800" dirty="0">
                <a:latin typeface="+mn-lt"/>
              </a:rPr>
              <a:t> common interosseous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29</a:t>
            </a:r>
            <a:r>
              <a:rPr lang="en-US" sz="1800" dirty="0">
                <a:latin typeface="+mn-lt"/>
              </a:rPr>
              <a:t> superior mesenteric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30</a:t>
            </a:r>
            <a:r>
              <a:rPr lang="en-US" sz="1800" dirty="0">
                <a:latin typeface="+mn-lt"/>
              </a:rPr>
              <a:t> right gastric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31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hepatic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32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right coronary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33</a:t>
            </a:r>
            <a:r>
              <a:rPr lang="en-US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brachial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34</a:t>
            </a:r>
            <a:r>
              <a:rPr lang="en-US" sz="1800" dirty="0">
                <a:latin typeface="+mn-lt"/>
              </a:rPr>
              <a:t> ascending aorta,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35</a:t>
            </a:r>
            <a:r>
              <a:rPr lang="en-US" sz="1800" dirty="0">
                <a:latin typeface="+mn-lt"/>
              </a:rPr>
              <a:t> brachiocephalic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36</a:t>
            </a:r>
            <a:r>
              <a:rPr lang="en-US" sz="1800" dirty="0">
                <a:latin typeface="+mn-lt"/>
              </a:rPr>
              <a:t> axillary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37</a:t>
            </a:r>
            <a:r>
              <a:rPr lang="en-US" sz="1800" dirty="0">
                <a:latin typeface="+mn-lt"/>
              </a:rPr>
              <a:t> anterior circumflex humeral artery, </a:t>
            </a:r>
          </a:p>
          <a:p>
            <a:pPr>
              <a:tabLst>
                <a:tab pos="53975" algn="l"/>
              </a:tabLst>
            </a:pPr>
            <a:r>
              <a:rPr lang="en-US" sz="1800" b="1" i="1" dirty="0">
                <a:solidFill>
                  <a:schemeClr val="accent1"/>
                </a:solidFill>
                <a:latin typeface="+mn-lt"/>
              </a:rPr>
              <a:t>38</a:t>
            </a:r>
            <a:r>
              <a:rPr lang="en-US" sz="1800" dirty="0">
                <a:latin typeface="+mn-lt"/>
              </a:rPr>
              <a:t> subclavian artery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468841" y="359034"/>
            <a:ext cx="5525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Principal arteries of the human body: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9094" y="76646"/>
            <a:ext cx="2076209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Only on the boys’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223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7" b="12549"/>
          <a:stretch/>
        </p:blipFill>
        <p:spPr>
          <a:xfrm>
            <a:off x="0" y="510988"/>
            <a:ext cx="12116510" cy="6131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788" y="324784"/>
            <a:ext cx="10515600" cy="670299"/>
          </a:xfrm>
        </p:spPr>
        <p:txBody>
          <a:bodyPr>
            <a:normAutofit/>
          </a:bodyPr>
          <a:lstStyle/>
          <a:p>
            <a:r>
              <a:rPr lang="en-US" sz="3200" b="1" dirty="0"/>
              <a:t>Summary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8223" y="1680882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36472" y="2047868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97567" y="6521274"/>
            <a:ext cx="4887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branches on the right are the same as those on the left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72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131" y="3496318"/>
            <a:ext cx="99317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3.Common carotid artery originates from :</a:t>
            </a:r>
            <a:br>
              <a:rPr lang="en-US" sz="1400" dirty="0"/>
            </a:br>
            <a:r>
              <a:rPr lang="en-US" sz="1400" dirty="0"/>
              <a:t>A-brachiocephalic artery </a:t>
            </a:r>
            <a:br>
              <a:rPr lang="en-US" sz="1400" dirty="0"/>
            </a:br>
            <a:r>
              <a:rPr lang="en-US" sz="1400" dirty="0"/>
              <a:t>B-arch of aorta </a:t>
            </a:r>
            <a:br>
              <a:rPr lang="en-US" sz="1400" dirty="0"/>
            </a:br>
            <a:r>
              <a:rPr lang="en-US" sz="1400" dirty="0"/>
              <a:t>C-subclavian artery</a:t>
            </a:r>
            <a:br>
              <a:rPr lang="en-US" sz="1400" dirty="0"/>
            </a:br>
            <a:r>
              <a:rPr lang="en-US" sz="1400" dirty="0"/>
              <a:t>D- A &amp; 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9751" y="-118134"/>
            <a:ext cx="10515600" cy="1325563"/>
          </a:xfrm>
        </p:spPr>
        <p:txBody>
          <a:bodyPr/>
          <a:lstStyle/>
          <a:p>
            <a:r>
              <a:rPr lang="en-US" b="1" dirty="0"/>
              <a:t>MCQ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131" y="668942"/>
            <a:ext cx="50945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r>
              <a:rPr lang="en-US" sz="1400" dirty="0"/>
              <a:t>1.Which artery that enters the abdomen then divides to two iliac arteries?</a:t>
            </a:r>
          </a:p>
          <a:p>
            <a:r>
              <a:rPr lang="en-US" sz="1400" dirty="0"/>
              <a:t>A. descending thoracic aorta.</a:t>
            </a:r>
          </a:p>
          <a:p>
            <a:r>
              <a:rPr lang="en-US" sz="1400" dirty="0"/>
              <a:t>B. abdominal aorta.</a:t>
            </a:r>
          </a:p>
          <a:p>
            <a:r>
              <a:rPr lang="en-US" sz="1400" dirty="0"/>
              <a:t>C. Bronchial artery.</a:t>
            </a:r>
          </a:p>
          <a:p>
            <a:r>
              <a:rPr lang="en-US" sz="1400" dirty="0"/>
              <a:t>D. Posterior intercostal.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8648" y="6167705"/>
            <a:ext cx="4161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ANSWERS: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1.B, 2.D, 3.D, 4.A, 5.C, 6.B, 7.A, 8.C, 9.A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131" y="206131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/>
          </a:p>
          <a:p>
            <a:r>
              <a:rPr lang="en-US" sz="1400" dirty="0"/>
              <a:t>2. What are the branches of the subclavian artery?</a:t>
            </a:r>
          </a:p>
          <a:p>
            <a:r>
              <a:rPr lang="en-US" sz="1400" dirty="0"/>
              <a:t>A. Vertebral artery</a:t>
            </a:r>
          </a:p>
          <a:p>
            <a:r>
              <a:rPr lang="en-US" sz="1400" dirty="0"/>
              <a:t>B. internal thoracic artery</a:t>
            </a:r>
          </a:p>
          <a:p>
            <a:r>
              <a:rPr lang="en-US" sz="1400" dirty="0"/>
              <a:t>C. Axillary artery</a:t>
            </a:r>
          </a:p>
          <a:p>
            <a:r>
              <a:rPr lang="en-US" sz="1400" dirty="0"/>
              <a:t>D. A &amp; B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131" y="4715881"/>
            <a:ext cx="42043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4.Which one of the following supplies the pelvis?</a:t>
            </a:r>
          </a:p>
          <a:p>
            <a:r>
              <a:rPr lang="en-US" sz="1400" dirty="0"/>
              <a:t>A. Internal Iliac artery </a:t>
            </a:r>
          </a:p>
          <a:p>
            <a:r>
              <a:rPr lang="en-US" sz="1400" dirty="0"/>
              <a:t>B. External Iliac artery </a:t>
            </a:r>
          </a:p>
          <a:p>
            <a:r>
              <a:rPr lang="en-US" sz="1400" dirty="0"/>
              <a:t>C. </a:t>
            </a:r>
            <a:r>
              <a:rPr lang="en-US" dirty="0"/>
              <a:t>F</a:t>
            </a:r>
            <a:r>
              <a:rPr lang="en-US" sz="1400" dirty="0"/>
              <a:t>emoral artery </a:t>
            </a:r>
          </a:p>
          <a:p>
            <a:r>
              <a:rPr lang="en-US" sz="1400" dirty="0"/>
              <a:t>D. Popliteal artery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7525" y="126558"/>
            <a:ext cx="5222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5.Which one of the following is a single branch artery that supplies the GIT ? </a:t>
            </a:r>
          </a:p>
          <a:p>
            <a:r>
              <a:rPr lang="en-US" sz="1400" dirty="0"/>
              <a:t>A. Renal artery </a:t>
            </a:r>
          </a:p>
          <a:p>
            <a:r>
              <a:rPr lang="en-US" sz="1400" dirty="0"/>
              <a:t>B. Inferior phrenic </a:t>
            </a:r>
          </a:p>
          <a:p>
            <a:r>
              <a:rPr lang="en-US" sz="1400" dirty="0"/>
              <a:t>C. Superior mesenteric </a:t>
            </a:r>
          </a:p>
          <a:p>
            <a:r>
              <a:rPr lang="en-US" sz="1400" dirty="0"/>
              <a:t>D. Gonadal artery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57525" y="1543343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6. Which of the following pulses can NOT be felt in upper limbs?  </a:t>
            </a:r>
          </a:p>
          <a:p>
            <a:r>
              <a:rPr lang="en-US" sz="1400" dirty="0"/>
              <a:t>A. Axillary pulse</a:t>
            </a:r>
          </a:p>
          <a:p>
            <a:r>
              <a:rPr lang="en-US" sz="1400" dirty="0"/>
              <a:t>B. Carotid pulse</a:t>
            </a:r>
          </a:p>
          <a:p>
            <a:r>
              <a:rPr lang="en-US" sz="1400" dirty="0"/>
              <a:t>C. Brachial pulse </a:t>
            </a:r>
          </a:p>
          <a:p>
            <a:r>
              <a:rPr lang="en-US" sz="1400" dirty="0"/>
              <a:t>D. Ulnar pulse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8379" y="2734006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7.Which one of the following is a functional end artery?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Splenic artery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Brachial artery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Central artery of the retina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Superior mesenteric artery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04094" y="389111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8.Which one of the following is a branch of external carotid artery?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Vertebral artery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Brachial artery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Basilar artery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Facial artery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04094" y="5209757"/>
            <a:ext cx="5175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9.Which one of the following arteries could be palpated opposite the lower border of the mandible?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Facial artery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Lingual artery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Superficial temporal artery</a:t>
            </a:r>
          </a:p>
          <a:p>
            <a:pPr marL="228600" indent="-228600">
              <a:buFont typeface="+mj-lt"/>
              <a:buAutoNum type="alphaUcPeriod"/>
            </a:pPr>
            <a:r>
              <a:rPr lang="en-US" sz="1400" dirty="0"/>
              <a:t>External carotid artery</a:t>
            </a:r>
          </a:p>
        </p:txBody>
      </p:sp>
    </p:spTree>
    <p:extLst>
      <p:ext uri="{BB962C8B-B14F-4D97-AF65-F5344CB8AC3E}">
        <p14:creationId xmlns:p14="http://schemas.microsoft.com/office/powerpoint/2010/main" val="411886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SAQ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151" y="152932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Q1. How is the circle of Willis formed?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151" y="3441680"/>
            <a:ext cx="9046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ANSWERS:</a:t>
            </a:r>
          </a:p>
          <a:p>
            <a:pPr marL="282575" indent="-282575">
              <a:buAutoNum type="arabicPeriod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union of Internal Carotid Artery and the basilar artery. 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2.  Femoral pulse, Popliteal pulse, Posterior tibial pulse and Dorsalis pedis pulse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3. A-artery of retina .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  B-renal artery.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151" y="196735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Q2. What are the pulse points in lower limb?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150" y="2470430"/>
            <a:ext cx="10135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Q3. Mention (A) one Anatomic (True) End Artery and (B) one Functional End Artery:</a:t>
            </a:r>
          </a:p>
        </p:txBody>
      </p:sp>
    </p:spTree>
    <p:extLst>
      <p:ext uri="{BB962C8B-B14F-4D97-AF65-F5344CB8AC3E}">
        <p14:creationId xmlns:p14="http://schemas.microsoft.com/office/powerpoint/2010/main" val="307365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7714343" y="720011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i="1" dirty="0">
                <a:latin typeface="Calibri" panose="020F0502020204030204" pitchFamily="34" charset="0"/>
              </a:rPr>
              <a:t>Members:</a:t>
            </a:r>
          </a:p>
          <a:p>
            <a:pPr marL="177800" indent="0">
              <a:buNone/>
            </a:pPr>
            <a:r>
              <a:rPr lang="en-US" dirty="0">
                <a:latin typeface="Calibri" panose="020F0502020204030204" pitchFamily="34" charset="0"/>
              </a:rPr>
              <a:t>Khalid </a:t>
            </a:r>
            <a:r>
              <a:rPr lang="en-US" dirty="0" err="1">
                <a:latin typeface="Calibri" panose="020F0502020204030204" pitchFamily="34" charset="0"/>
              </a:rPr>
              <a:t>Aldakheel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</a:rPr>
              <a:t>Abdullah </a:t>
            </a:r>
            <a:r>
              <a:rPr lang="en-US" dirty="0" err="1">
                <a:latin typeface="Calibri" panose="020F0502020204030204" pitchFamily="34" charset="0"/>
              </a:rPr>
              <a:t>Jammah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</a:rPr>
              <a:t>Essam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Alshahrani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</a:rPr>
              <a:t>Abdulmohsen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Alghannam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</a:rPr>
              <a:t>Abdulmohsen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Alkhalaf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Font typeface="Arial" panose="020B0604020202020204" pitchFamily="34" charset="0"/>
              <a:buNone/>
            </a:pPr>
            <a:r>
              <a:rPr lang="en-US" dirty="0" err="1">
                <a:latin typeface="Calibri" panose="020F0502020204030204" pitchFamily="34" charset="0"/>
              </a:rPr>
              <a:t>Abdulrahman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Almalki</a:t>
            </a:r>
            <a:endParaRPr lang="en-US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endParaRPr lang="en-GB" dirty="0"/>
          </a:p>
          <a:p>
            <a:pPr marL="177800" indent="0">
              <a:buNone/>
            </a:pPr>
            <a:r>
              <a:rPr lang="en-GB" dirty="0"/>
              <a:t> </a:t>
            </a:r>
            <a:br>
              <a:rPr lang="en-GB" dirty="0">
                <a:latin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4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b="1" i="1" dirty="0"/>
              <a:t>At the end of the lecture, the student should be able to:</a:t>
            </a:r>
          </a:p>
          <a:p>
            <a:pPr>
              <a:buFont typeface="Wingdings" charset="2"/>
              <a:buChar char="ü"/>
            </a:pPr>
            <a:r>
              <a:rPr lang="en-US" dirty="0"/>
              <a:t>Define the  word ‘artery’ and understand the general principles of the arterial system.</a:t>
            </a:r>
          </a:p>
          <a:p>
            <a:pPr>
              <a:buFont typeface="Wingdings" charset="2"/>
              <a:buChar char="ü"/>
            </a:pPr>
            <a:r>
              <a:rPr lang="en-US" dirty="0"/>
              <a:t>Define arterial anastomosis and describe its significance.</a:t>
            </a:r>
          </a:p>
          <a:p>
            <a:pPr>
              <a:buFont typeface="Wingdings" charset="2"/>
              <a:buChar char="ü"/>
            </a:pPr>
            <a:r>
              <a:rPr lang="en-US" dirty="0"/>
              <a:t>Define end arteries and give examples.  </a:t>
            </a:r>
          </a:p>
          <a:p>
            <a:pPr>
              <a:buFont typeface="Wingdings" charset="2"/>
              <a:buChar char="ü"/>
            </a:pPr>
            <a:r>
              <a:rPr lang="en-US" dirty="0"/>
              <a:t>Describe the aorta and its divisions &amp; list the branches from each part.</a:t>
            </a:r>
          </a:p>
          <a:p>
            <a:pPr>
              <a:buFont typeface="Wingdings" charset="2"/>
              <a:buChar char="ü"/>
            </a:pPr>
            <a:r>
              <a:rPr lang="en-US" dirty="0"/>
              <a:t>List major arteries and their distribution in the head &amp; neck, thorax, abdomen and upper &amp; lower extremities.</a:t>
            </a:r>
          </a:p>
          <a:p>
            <a:pPr>
              <a:buFont typeface="Wingdings" charset="2"/>
              <a:buChar char="ü"/>
            </a:pPr>
            <a:r>
              <a:rPr lang="en-US" dirty="0"/>
              <a:t>List main pulse points.</a:t>
            </a:r>
          </a:p>
        </p:txBody>
      </p:sp>
    </p:spTree>
    <p:extLst>
      <p:ext uri="{BB962C8B-B14F-4D97-AF65-F5344CB8AC3E}">
        <p14:creationId xmlns:p14="http://schemas.microsoft.com/office/powerpoint/2010/main" val="337439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510" y="266015"/>
            <a:ext cx="18133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Arteries</a:t>
            </a:r>
            <a:endParaRPr lang="en-US" sz="4000" b="1" cap="none" spc="0" dirty="0">
              <a:ln w="0"/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101" y="973901"/>
            <a:ext cx="1101605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j-cs"/>
              </a:rPr>
              <a:t>Arteries carry blood from the heart to the body.</a:t>
            </a:r>
          </a:p>
          <a:p>
            <a:pPr marL="342900" indent="-3429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  <a:cs typeface="+mj-cs"/>
              </a:rPr>
              <a:t>All arteries, carry </a:t>
            </a:r>
            <a:r>
              <a:rPr lang="en-US" sz="2000" u="sng" dirty="0">
                <a:solidFill>
                  <a:schemeClr val="tx1"/>
                </a:solidFill>
                <a:latin typeface="+mn-lt"/>
                <a:cs typeface="+mj-cs"/>
              </a:rPr>
              <a:t>oxygenated blood</a:t>
            </a:r>
            <a:r>
              <a:rPr lang="en-US" sz="2000" dirty="0">
                <a:latin typeface="+mn-lt"/>
                <a:cs typeface="+mj-cs"/>
              </a:rPr>
              <a:t>, </a:t>
            </a:r>
          </a:p>
          <a:p>
            <a:pPr marL="342900" indent="-342900"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  <a:cs typeface="+mj-cs"/>
              </a:rPr>
              <a:t>EXCEPT the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+mj-cs"/>
              </a:rPr>
              <a:t>PULMONARY ARTERY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j-cs"/>
              </a:rPr>
              <a:t>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  <a:cs typeface="+mj-cs"/>
              </a:rPr>
              <a:t>(and the umbilical artery in the fetus) </a:t>
            </a:r>
            <a:r>
              <a:rPr lang="en-US" sz="2000" dirty="0">
                <a:latin typeface="+mn-lt"/>
                <a:cs typeface="+mj-cs"/>
              </a:rPr>
              <a:t>which carry </a:t>
            </a:r>
            <a:r>
              <a:rPr lang="en-US" sz="2000" b="1" dirty="0">
                <a:latin typeface="+mn-lt"/>
                <a:cs typeface="+mj-cs"/>
              </a:rPr>
              <a:t>deoxygenated</a:t>
            </a:r>
            <a:r>
              <a:rPr lang="en-US" sz="2000" dirty="0">
                <a:latin typeface="+mn-lt"/>
                <a:cs typeface="+mj-cs"/>
              </a:rPr>
              <a:t> blood to the lungs</a:t>
            </a:r>
            <a:r>
              <a:rPr lang="en-US" b="1" dirty="0">
                <a:latin typeface="+mn-lt"/>
              </a:rPr>
              <a:t>.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(basically whatever brings blood ( with or without O2 )is vein , and what takes blood away from heart ( with or without O2 ) is artery.</a:t>
            </a:r>
            <a:endParaRPr lang="en-US" b="1" dirty="0">
              <a:latin typeface="+mn-lt"/>
            </a:endParaRPr>
          </a:p>
          <a:p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6003633" y="2967335"/>
            <a:ext cx="1467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101" y="2599945"/>
            <a:ext cx="5052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+mj-lt"/>
              </a:rPr>
              <a:t>General Principles Of Arteries</a:t>
            </a:r>
            <a:endParaRPr lang="en-US" sz="4400" cap="none" spc="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0" y="3271881"/>
            <a:ext cx="10973643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+mn-lt"/>
              </a:rPr>
              <a:t>The flow of blood depends on the </a:t>
            </a:r>
            <a:r>
              <a:rPr lang="en-US" sz="1800" u="sng" dirty="0">
                <a:solidFill>
                  <a:schemeClr val="tx1"/>
                </a:solidFill>
                <a:latin typeface="+mn-lt"/>
              </a:rPr>
              <a:t>pumping action of the heart.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+mn-lt"/>
              </a:rPr>
              <a:t>Arteries have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ELASTIC WALL containing NO VALVES.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unlike veins which need valves to keep the flow against gravity.</a:t>
            </a:r>
            <a:endParaRPr lang="en-US" sz="1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+mn-lt"/>
              </a:rPr>
              <a:t>The branches of arteries supplying adjacent areas  normally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ANASTOMOSE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with one another freely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(especially in places where we need a rich blood supply) </a:t>
            </a:r>
            <a:r>
              <a:rPr lang="en-US" sz="1800" dirty="0">
                <a:latin typeface="+mn-lt"/>
              </a:rPr>
              <a:t>providing backup routes for blood to flow if one artery is blocked, e.g. 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arteries of limbs.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latin typeface="+mn-lt"/>
              </a:rPr>
              <a:t>The arteries whose terminal branches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not anastomose </a:t>
            </a:r>
            <a:r>
              <a:rPr lang="en-US" sz="1800" dirty="0">
                <a:latin typeface="+mn-lt"/>
              </a:rPr>
              <a:t>with branches of adjacent arteries are called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“END ARTERIES”</a:t>
            </a:r>
            <a:r>
              <a:rPr lang="en-US" sz="1800" dirty="0">
                <a:latin typeface="+mn-lt"/>
              </a:rPr>
              <a:t>.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dirty="0">
                <a:latin typeface="+mn-lt"/>
              </a:rPr>
              <a:t>End arteries are of two types: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u="sng" dirty="0">
                <a:solidFill>
                  <a:schemeClr val="tx1"/>
                </a:solidFill>
                <a:latin typeface="+mn-lt"/>
              </a:rPr>
              <a:t>Anatomic (True) End Artery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: When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NO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anastomosis exists, e.g. 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artery of the retina.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800" u="sng" dirty="0">
                <a:solidFill>
                  <a:schemeClr val="tx1"/>
                </a:solidFill>
                <a:latin typeface="+mn-lt"/>
              </a:rPr>
              <a:t>Functional End Artery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800" dirty="0">
                <a:latin typeface="+mn-lt"/>
              </a:rPr>
              <a:t>When an anastomosis </a:t>
            </a:r>
            <a:r>
              <a:rPr lang="en-US" sz="1800" b="1" dirty="0">
                <a:latin typeface="+mn-lt"/>
              </a:rPr>
              <a:t>exists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800" dirty="0">
                <a:latin typeface="+mn-lt"/>
              </a:rPr>
              <a:t>but is </a:t>
            </a:r>
            <a:r>
              <a:rPr lang="en-US" sz="1800" b="1" dirty="0">
                <a:latin typeface="+mn-lt"/>
              </a:rPr>
              <a:t>incapable</a:t>
            </a:r>
            <a:r>
              <a:rPr lang="en-US" sz="1800" dirty="0">
                <a:latin typeface="+mn-lt"/>
              </a:rPr>
              <a:t> of providing a sufficient supply of blood, e.g. </a:t>
            </a:r>
            <a:r>
              <a:rPr lang="en-US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splenic artery, renal artery.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ar-SA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267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ig 1.0 - Overview of the anatomical course of the aorta. By Edoarado [CC BY-SA 3.0], via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98" y="466536"/>
            <a:ext cx="2236970" cy="358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92383" y="466536"/>
            <a:ext cx="2895600" cy="3473599"/>
            <a:chOff x="8355724" y="362607"/>
            <a:chExt cx="2895600" cy="3781376"/>
          </a:xfrm>
        </p:grpSpPr>
        <p:pic>
          <p:nvPicPr>
            <p:cNvPr id="2" name="Picture 2" descr="https://www.clevelandclinic.org/heartcenter/images/guide/heartworks/thoracoabdominal_aort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8355724" y="362607"/>
              <a:ext cx="2895600" cy="3781376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112500"/>
            </a:effectLst>
          </p:spPr>
        </p:pic>
        <p:sp>
          <p:nvSpPr>
            <p:cNvPr id="3" name="TextBox 4"/>
            <p:cNvSpPr txBox="1">
              <a:spLocks noChangeArrowheads="1"/>
            </p:cNvSpPr>
            <p:nvPr/>
          </p:nvSpPr>
          <p:spPr bwMode="auto">
            <a:xfrm>
              <a:off x="9561477" y="1182818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9758700" y="855920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9955922" y="1367762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9841622" y="2064548"/>
              <a:ext cx="228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29536" y="138120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largest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and longest</a:t>
            </a:r>
            <a:r>
              <a:rPr lang="en-US" sz="2000" dirty="0">
                <a:latin typeface="+mn-lt"/>
              </a:rPr>
              <a:t> artery in the body.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Carries oxygenated blood to all parts of the body.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+mn-lt"/>
              </a:rPr>
              <a:t>Is divided into 4 parts:</a:t>
            </a:r>
          </a:p>
          <a:p>
            <a:pPr marL="631825" lvl="1" indent="-282575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Ascending aorta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only branches of the ascending aorta are the two coronary arteries which supply the heart)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631825" lvl="1" indent="-282575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Arch of aorta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aortic arch has three branches, the brachiocephalic trunk, left common carotid artery, and left subclavian artery.)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631825" lvl="1" indent="-282575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Descending thoracic aorta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It has six paired branches: bronchial arteries, mediastinal arteries, esophageal arteries, pericardial arteries, superior phrenic artery, and intercostal arteries.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631825" lvl="1" indent="-282575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Abdominal aorta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Visceral Branches: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Coeliac, Superior and inferior Mesenteric, Middle Suprarenals, Renals, Internal Spermatics or ovarian in females.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Parietal Branches: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Inferior Phrenics, Lumbars ,Middle Sacral.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Terminal Branches: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Common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Iliacs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Gray506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36" y="3940135"/>
            <a:ext cx="3219819" cy="29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536" y="622610"/>
            <a:ext cx="343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Aorta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85247" y="468721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56583" y="6428441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217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ربع نص 29"/>
          <p:cNvSpPr txBox="1"/>
          <p:nvPr/>
        </p:nvSpPr>
        <p:spPr>
          <a:xfrm>
            <a:off x="4726341" y="841864"/>
            <a:ext cx="395159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Continuation of the </a:t>
            </a:r>
            <a:r>
              <a:rPr lang="en-US" sz="1600" b="1" dirty="0">
                <a:latin typeface="+mn-lt"/>
              </a:rPr>
              <a:t>ascending aorta.</a:t>
            </a:r>
          </a:p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 </a:t>
            </a:r>
            <a:r>
              <a:rPr lang="en-US" sz="1600" u="sng" dirty="0">
                <a:latin typeface="+mn-lt"/>
              </a:rPr>
              <a:t>Leads to </a:t>
            </a:r>
            <a:r>
              <a:rPr lang="en-US" sz="1600" b="1" dirty="0">
                <a:latin typeface="+mn-lt"/>
              </a:rPr>
              <a:t>descending aorta. </a:t>
            </a:r>
          </a:p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Located behind the lower part of manubrium </a:t>
            </a:r>
            <a:r>
              <a:rPr lang="en-US" sz="1600" dirty="0" err="1">
                <a:latin typeface="+mn-lt"/>
              </a:rPr>
              <a:t>sterni</a:t>
            </a:r>
            <a:r>
              <a:rPr lang="en-US" sz="1600" dirty="0">
                <a:latin typeface="+mn-lt"/>
              </a:rPr>
              <a:t> and on the left side of trachea.</a:t>
            </a:r>
          </a:p>
          <a:p>
            <a:pPr algn="l" rtl="0"/>
            <a:endParaRPr lang="en-US" sz="1600" dirty="0">
              <a:latin typeface="+mn-lt"/>
            </a:endParaRPr>
          </a:p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Branches :</a:t>
            </a:r>
          </a:p>
          <a:p>
            <a:pPr marL="342900" indent="-222250" algn="l" rtl="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Brachiocephalic trunk.</a:t>
            </a:r>
          </a:p>
          <a:p>
            <a:pPr marL="342900" indent="-222250" algn="l" rtl="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uFill>
                  <a:solidFill>
                    <a:schemeClr val="accent6">
                      <a:lumMod val="50000"/>
                    </a:schemeClr>
                  </a:solidFill>
                </a:uFill>
                <a:latin typeface="+mn-lt"/>
              </a:rPr>
              <a:t>Left common carotid artery.  </a:t>
            </a:r>
          </a:p>
          <a:p>
            <a:pPr marL="342900" indent="-222250" algn="l" rtl="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latin typeface="+mn-lt"/>
              </a:rPr>
              <a:t>Left subclavian artery.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16584" y="318386"/>
            <a:ext cx="40228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+mj-lt"/>
              </a:rPr>
              <a:t>1. Ascending Aorta</a:t>
            </a:r>
            <a:endParaRPr lang="ar-SA" sz="2800" b="1" dirty="0">
              <a:latin typeface="+mj-lt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5231" y="959959"/>
            <a:ext cx="388887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+mn-lt"/>
              </a:rPr>
              <a:t>Originates</a:t>
            </a:r>
            <a:r>
              <a:rPr lang="en-US" sz="1600" dirty="0">
                <a:latin typeface="+mn-lt"/>
              </a:rPr>
              <a:t> from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left ventricle.</a:t>
            </a:r>
          </a:p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Continues as the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arch of aorta</a:t>
            </a:r>
          </a:p>
          <a:p>
            <a:pPr marL="174625" indent="-174625" algn="l" rtl="0">
              <a:buFont typeface="Courier New" panose="02070309020205020404" pitchFamily="49" charset="0"/>
              <a:buChar char="o"/>
            </a:pPr>
            <a:r>
              <a:rPr lang="en-US" sz="1600" dirty="0">
                <a:latin typeface="+mn-lt"/>
              </a:rPr>
              <a:t>Has three dilatations at its base, called </a:t>
            </a:r>
            <a:r>
              <a:rPr lang="en-US" sz="1600" b="1" dirty="0">
                <a:solidFill>
                  <a:schemeClr val="tx1"/>
                </a:solidFill>
                <a:latin typeface="+mn-lt"/>
              </a:rPr>
              <a:t>aortic sinuses</a:t>
            </a:r>
          </a:p>
          <a:p>
            <a:pPr algn="l" rtl="0"/>
            <a:endParaRPr lang="en-US" sz="1600" b="1" dirty="0">
              <a:solidFill>
                <a:srgbClr val="FF0000"/>
              </a:solidFill>
              <a:latin typeface="+mn-lt"/>
            </a:endParaRPr>
          </a:p>
          <a:p>
            <a:pPr algn="l" rtl="0"/>
            <a:r>
              <a:rPr lang="en-US" sz="1600" b="1" u="sng" dirty="0">
                <a:latin typeface="+mn-lt"/>
              </a:rPr>
              <a:t>Branches :</a:t>
            </a:r>
          </a:p>
          <a:p>
            <a:pPr algn="l" rtl="0"/>
            <a:r>
              <a:rPr lang="en-US" sz="1600" u="sng" dirty="0">
                <a:latin typeface="+mn-lt"/>
              </a:rPr>
              <a:t>Right</a:t>
            </a:r>
            <a:r>
              <a:rPr lang="en-US" sz="1600" dirty="0">
                <a:latin typeface="+mn-lt"/>
              </a:rPr>
              <a:t> &amp; </a:t>
            </a:r>
            <a:r>
              <a:rPr lang="en-US" sz="1600" u="sng" dirty="0">
                <a:latin typeface="+mn-lt"/>
              </a:rPr>
              <a:t>Left</a:t>
            </a:r>
            <a:r>
              <a:rPr lang="en-US" sz="1600" dirty="0">
                <a:latin typeface="+mn-lt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coronary arteries (supplying heart)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,  </a:t>
            </a:r>
            <a:r>
              <a:rPr lang="en-US" sz="1600" dirty="0">
                <a:latin typeface="+mn-lt"/>
              </a:rPr>
              <a:t>arise </a:t>
            </a:r>
            <a:r>
              <a:rPr lang="en-US" sz="1600" b="1" dirty="0">
                <a:latin typeface="+mn-lt"/>
              </a:rPr>
              <a:t>from </a:t>
            </a:r>
            <a:r>
              <a:rPr lang="en-US" sz="1600" b="1" u="sng" dirty="0">
                <a:latin typeface="+mn-lt"/>
              </a:rPr>
              <a:t>aortic sinuses.</a:t>
            </a:r>
            <a:endParaRPr lang="ar-SA" sz="1600" b="1" u="sng" dirty="0"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865" y="3217178"/>
            <a:ext cx="4534587" cy="3436972"/>
            <a:chOff x="27432" y="3057432"/>
            <a:chExt cx="4534587" cy="3436972"/>
          </a:xfrm>
        </p:grpSpPr>
        <p:grpSp>
          <p:nvGrpSpPr>
            <p:cNvPr id="16" name="Group 15"/>
            <p:cNvGrpSpPr/>
            <p:nvPr/>
          </p:nvGrpSpPr>
          <p:grpSpPr>
            <a:xfrm>
              <a:off x="27432" y="3057432"/>
              <a:ext cx="4534587" cy="3394897"/>
              <a:chOff x="-39636" y="3057432"/>
              <a:chExt cx="4601656" cy="3394897"/>
            </a:xfrm>
          </p:grpSpPr>
          <p:pic>
            <p:nvPicPr>
              <p:cNvPr id="11" name="Picture 2" descr="C:\Documents and Settings\Free User\My Documents\My Pictures\Picture2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39636" y="3057433"/>
                <a:ext cx="2396495" cy="339489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" name="مستطيل: زوايا مستديرة 19"/>
              <p:cNvSpPr/>
              <p:nvPr/>
            </p:nvSpPr>
            <p:spPr>
              <a:xfrm>
                <a:off x="110544" y="5681430"/>
                <a:ext cx="850843" cy="468055"/>
              </a:xfrm>
              <a:prstGeom prst="roundRect">
                <a:avLst/>
              </a:prstGeom>
              <a:noFill/>
              <a:ln w="28575">
                <a:solidFill>
                  <a:srgbClr val="FFCC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rgbClr val="FF0000"/>
                  </a:solidFill>
                </a:endParaRPr>
              </a:p>
            </p:txBody>
          </p:sp>
          <p:pic>
            <p:nvPicPr>
              <p:cNvPr id="22" name="صورة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8269" y="3057432"/>
                <a:ext cx="2223751" cy="339489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3" name="مستطيل: زوايا مستديرة 22"/>
              <p:cNvSpPr/>
              <p:nvPr/>
            </p:nvSpPr>
            <p:spPr>
              <a:xfrm>
                <a:off x="4187673" y="4717841"/>
                <a:ext cx="374347" cy="379596"/>
              </a:xfrm>
              <a:prstGeom prst="roundRect">
                <a:avLst/>
              </a:prstGeom>
              <a:noFill/>
              <a:ln w="28575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مستطيل: زوايا مستديرة 23"/>
              <p:cNvSpPr/>
              <p:nvPr/>
            </p:nvSpPr>
            <p:spPr>
              <a:xfrm>
                <a:off x="2355433" y="5798395"/>
                <a:ext cx="389003" cy="471054"/>
              </a:xfrm>
              <a:prstGeom prst="roundRect">
                <a:avLst/>
              </a:prstGeom>
              <a:noFill/>
              <a:ln w="28575"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1" name="مستطيل: زوايا مستديرة 19"/>
              <p:cNvSpPr/>
              <p:nvPr/>
            </p:nvSpPr>
            <p:spPr>
              <a:xfrm>
                <a:off x="374201" y="4965559"/>
                <a:ext cx="507023" cy="364146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3" name="رابط كسهم مستقيم 12"/>
            <p:cNvCxnSpPr>
              <a:cxnSpLocks/>
            </p:cNvCxnSpPr>
            <p:nvPr/>
          </p:nvCxnSpPr>
          <p:spPr>
            <a:xfrm flipH="1" flipV="1">
              <a:off x="1334347" y="5803065"/>
              <a:ext cx="212285" cy="45393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كسهم مستقيم 13"/>
            <p:cNvCxnSpPr>
              <a:cxnSpLocks/>
            </p:cNvCxnSpPr>
            <p:nvPr/>
          </p:nvCxnSpPr>
          <p:spPr>
            <a:xfrm flipH="1" flipV="1">
              <a:off x="1236859" y="5815102"/>
              <a:ext cx="189029" cy="67930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كسهم مستقيم 14"/>
            <p:cNvCxnSpPr>
              <a:cxnSpLocks/>
              <a:stCxn id="11" idx="2"/>
            </p:cNvCxnSpPr>
            <p:nvPr/>
          </p:nvCxnSpPr>
          <p:spPr>
            <a:xfrm flipH="1" flipV="1">
              <a:off x="1198480" y="5973710"/>
              <a:ext cx="9735" cy="478619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مربع نص 27"/>
          <p:cNvSpPr txBox="1"/>
          <p:nvPr/>
        </p:nvSpPr>
        <p:spPr>
          <a:xfrm>
            <a:off x="4821034" y="293627"/>
            <a:ext cx="35182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+mj-lt"/>
              </a:rPr>
              <a:t>2. Arch Of Aorta</a:t>
            </a:r>
            <a:endParaRPr lang="ar-SA" sz="2800" b="1" dirty="0"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39697" y="3422314"/>
            <a:ext cx="3851106" cy="3405981"/>
            <a:chOff x="4628657" y="3463102"/>
            <a:chExt cx="3930628" cy="3405981"/>
          </a:xfrm>
        </p:grpSpPr>
        <p:pic>
          <p:nvPicPr>
            <p:cNvPr id="39" name="Picture 7" descr="E:\dad\Student Gray\8. Head and neck\F66122-008-f215.jpg"/>
            <p:cNvPicPr>
              <a:picLocks noChangeAspect="1" noChangeArrowheads="1"/>
            </p:cNvPicPr>
            <p:nvPr/>
          </p:nvPicPr>
          <p:blipFill>
            <a:blip r:embed="rId4" cstate="print"/>
            <a:srcRect t="20782" b="5042"/>
            <a:stretch>
              <a:fillRect/>
            </a:stretch>
          </p:blipFill>
          <p:spPr>
            <a:xfrm>
              <a:off x="4628657" y="3463102"/>
              <a:ext cx="3930628" cy="34059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مستطيل: زوايا مستديرة 44"/>
            <p:cNvSpPr/>
            <p:nvPr/>
          </p:nvSpPr>
          <p:spPr>
            <a:xfrm>
              <a:off x="5450606" y="5721927"/>
              <a:ext cx="502194" cy="16003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6" name="مربع نص 45"/>
            <p:cNvSpPr txBox="1"/>
            <p:nvPr/>
          </p:nvSpPr>
          <p:spPr>
            <a:xfrm>
              <a:off x="6267003" y="5073769"/>
              <a:ext cx="326968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solidFill>
                    <a:srgbClr val="993300"/>
                  </a:solidFill>
                </a:rPr>
                <a:t>1</a:t>
              </a:r>
              <a:endParaRPr lang="ar-SA" b="1" dirty="0">
                <a:solidFill>
                  <a:srgbClr val="993300"/>
                </a:solidFill>
              </a:endParaRPr>
            </a:p>
          </p:txBody>
        </p:sp>
        <p:sp>
          <p:nvSpPr>
            <p:cNvPr id="47" name="مربع نص 46"/>
            <p:cNvSpPr txBox="1"/>
            <p:nvPr/>
          </p:nvSpPr>
          <p:spPr>
            <a:xfrm>
              <a:off x="6647808" y="4990194"/>
              <a:ext cx="349135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</a:rPr>
                <a:t>2</a:t>
              </a:r>
              <a:endParaRPr lang="ar-SA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8" name="مربع نص 47"/>
            <p:cNvSpPr txBox="1"/>
            <p:nvPr/>
          </p:nvSpPr>
          <p:spPr>
            <a:xfrm>
              <a:off x="6821366" y="5123579"/>
              <a:ext cx="3048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3</a:t>
              </a:r>
              <a:endParaRPr lang="ar-SA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cxnSp>
        <p:nvCxnSpPr>
          <p:cNvPr id="18" name="رابط مستقيم 17"/>
          <p:cNvCxnSpPr/>
          <p:nvPr/>
        </p:nvCxnSpPr>
        <p:spPr>
          <a:xfrm flipH="1" flipV="1">
            <a:off x="4588452" y="150289"/>
            <a:ext cx="0" cy="649224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رابط مستقيم 30"/>
          <p:cNvCxnSpPr/>
          <p:nvPr/>
        </p:nvCxnSpPr>
        <p:spPr>
          <a:xfrm flipH="1" flipV="1">
            <a:off x="8528438" y="102823"/>
            <a:ext cx="0" cy="6492240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8656419" y="1084715"/>
            <a:ext cx="366356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latin typeface="+mn-lt"/>
              </a:rPr>
              <a:t>Origin:</a:t>
            </a:r>
          </a:p>
          <a:p>
            <a:pPr lvl="1" algn="l" rtl="0"/>
            <a:r>
              <a:rPr lang="en-US" sz="1600" u="sng" dirty="0">
                <a:latin typeface="+mn-lt"/>
              </a:rPr>
              <a:t>LEFT</a:t>
            </a:r>
            <a:r>
              <a:rPr lang="en-US" sz="1600" dirty="0">
                <a:latin typeface="+mn-lt"/>
              </a:rPr>
              <a:t> from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aortic arch.</a:t>
            </a:r>
          </a:p>
          <a:p>
            <a:pPr lvl="1" algn="l" rtl="0"/>
            <a:r>
              <a:rPr lang="en-US" sz="1600" u="sng" dirty="0">
                <a:latin typeface="+mn-lt"/>
              </a:rPr>
              <a:t>RIGHT</a:t>
            </a:r>
            <a:r>
              <a:rPr lang="en-US" sz="1600" dirty="0">
                <a:latin typeface="+mn-lt"/>
              </a:rPr>
              <a:t> from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brachiocephalic trunk.</a:t>
            </a:r>
          </a:p>
          <a:p>
            <a:pPr algn="l" rtl="0"/>
            <a:r>
              <a:rPr lang="en-US" sz="1600" dirty="0">
                <a:latin typeface="+mn-lt"/>
              </a:rPr>
              <a:t>Each common carotid divides into two branches: </a:t>
            </a:r>
          </a:p>
          <a:p>
            <a:pPr marL="800100" lvl="1" indent="-342900" algn="l" rtl="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Internal carotid </a:t>
            </a:r>
          </a:p>
          <a:p>
            <a:pPr marL="800100" lvl="1" indent="-342900" algn="l" rtl="0">
              <a:buFont typeface="+mj-lt"/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+mn-lt"/>
              </a:rPr>
              <a:t>External carotid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547196" y="3463102"/>
            <a:ext cx="3644803" cy="3365193"/>
            <a:chOff x="8547196" y="3463102"/>
            <a:chExt cx="3644803" cy="3394897"/>
          </a:xfrm>
        </p:grpSpPr>
        <p:pic>
          <p:nvPicPr>
            <p:cNvPr id="41" name="Content Placeholder 6" descr="E:\dad\Student Gray\8. Head and neck\F66122-008-f037a.jpg"/>
            <p:cNvPicPr>
              <a:picLocks noChangeAspect="1" noChangeArrowheads="1"/>
            </p:cNvPicPr>
            <p:nvPr/>
          </p:nvPicPr>
          <p:blipFill>
            <a:blip r:embed="rId5" cstate="print"/>
            <a:srcRect l="13182" t="6029" r="13182" b="4762"/>
            <a:stretch>
              <a:fillRect/>
            </a:stretch>
          </p:blipFill>
          <p:spPr>
            <a:xfrm>
              <a:off x="8558212" y="3463102"/>
              <a:ext cx="3633787" cy="33948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مستطيل: زوايا مستديرة 35"/>
            <p:cNvSpPr/>
            <p:nvPr/>
          </p:nvSpPr>
          <p:spPr>
            <a:xfrm>
              <a:off x="11388436" y="4484717"/>
              <a:ext cx="714895" cy="270164"/>
            </a:xfrm>
            <a:prstGeom prst="round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3" name="مستطيل: زوايا مستديرة 42"/>
            <p:cNvSpPr/>
            <p:nvPr/>
          </p:nvSpPr>
          <p:spPr>
            <a:xfrm>
              <a:off x="8678488" y="4407651"/>
              <a:ext cx="746760" cy="270164"/>
            </a:xfrm>
            <a:prstGeom prst="round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7" name="مربع نص 36"/>
            <p:cNvSpPr txBox="1"/>
            <p:nvPr/>
          </p:nvSpPr>
          <p:spPr>
            <a:xfrm>
              <a:off x="8547196" y="4858789"/>
              <a:ext cx="104984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900" dirty="0"/>
                <a:t>Right external carotid</a:t>
              </a:r>
              <a:endParaRPr lang="ar-SA" sz="1000" dirty="0"/>
            </a:p>
          </p:txBody>
        </p:sp>
        <p:sp>
          <p:nvSpPr>
            <p:cNvPr id="49" name="مستطيل: زوايا مستديرة 48"/>
            <p:cNvSpPr/>
            <p:nvPr/>
          </p:nvSpPr>
          <p:spPr>
            <a:xfrm>
              <a:off x="8677939" y="4912046"/>
              <a:ext cx="746760" cy="270164"/>
            </a:xfrm>
            <a:prstGeom prst="roundRect">
              <a:avLst/>
            </a:prstGeom>
            <a:noFill/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40" name="رابط مستقيم 39"/>
            <p:cNvCxnSpPr/>
            <p:nvPr/>
          </p:nvCxnSpPr>
          <p:spPr>
            <a:xfrm flipV="1">
              <a:off x="9425248" y="4817225"/>
              <a:ext cx="142701" cy="2262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مستطيل: زوايا مستديرة 51"/>
            <p:cNvSpPr/>
            <p:nvPr/>
          </p:nvSpPr>
          <p:spPr>
            <a:xfrm>
              <a:off x="11268594" y="4907657"/>
              <a:ext cx="746760" cy="270164"/>
            </a:xfrm>
            <a:prstGeom prst="roundRect">
              <a:avLst/>
            </a:prstGeom>
            <a:noFill/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2" name="مربع نص 41"/>
            <p:cNvSpPr txBox="1"/>
            <p:nvPr/>
          </p:nvSpPr>
          <p:spPr>
            <a:xfrm>
              <a:off x="11176480" y="4858783"/>
              <a:ext cx="922714" cy="5078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900" dirty="0"/>
                <a:t>Left external carotid</a:t>
              </a:r>
              <a:endParaRPr lang="ar-SA" sz="900" dirty="0"/>
            </a:p>
            <a:p>
              <a:endParaRPr lang="ar-SA" sz="900" dirty="0"/>
            </a:p>
          </p:txBody>
        </p:sp>
        <p:cxnSp>
          <p:nvCxnSpPr>
            <p:cNvPr id="53" name="رابط مستقيم 52"/>
            <p:cNvCxnSpPr>
              <a:cxnSpLocks/>
            </p:cNvCxnSpPr>
            <p:nvPr/>
          </p:nvCxnSpPr>
          <p:spPr>
            <a:xfrm flipH="1" flipV="1">
              <a:off x="11084367" y="4817225"/>
              <a:ext cx="184227" cy="2565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8527784" y="2933358"/>
            <a:ext cx="373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+mn-lt"/>
              </a:rPr>
              <a:t>At the level  of the disc between C3 &amp; C4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6565" y="1961030"/>
            <a:ext cx="11887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43730" y="2685910"/>
            <a:ext cx="146304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27"/>
          <p:cNvSpPr txBox="1"/>
          <p:nvPr/>
        </p:nvSpPr>
        <p:spPr>
          <a:xfrm>
            <a:off x="8691456" y="231573"/>
            <a:ext cx="351822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+mj-lt"/>
              </a:rPr>
              <a:t>2. Arch Of Aorta</a:t>
            </a:r>
          </a:p>
          <a:p>
            <a:r>
              <a:rPr lang="en-US" sz="2400" dirty="0">
                <a:latin typeface="+mj-lt"/>
              </a:rPr>
              <a:t>Common Carotid Artery</a:t>
            </a:r>
            <a:endParaRPr lang="ar-SA" sz="2400" dirty="0">
              <a:latin typeface="+mj-l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154958" y="2806933"/>
            <a:ext cx="1920240" cy="0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66437" y="3294358"/>
            <a:ext cx="18288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166437" y="3048785"/>
            <a:ext cx="2286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559636" y="2568217"/>
            <a:ext cx="128016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9554502" y="2806933"/>
            <a:ext cx="1371600" cy="0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18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195" y="1649497"/>
            <a:ext cx="8063579" cy="4779784"/>
          </a:xfrm>
        </p:spPr>
        <p:txBody>
          <a:bodyPr>
            <a:noAutofit/>
          </a:bodyPr>
          <a:lstStyle/>
          <a:p>
            <a:pPr marL="349250" indent="-349250" algn="l" rtl="0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cs typeface="Times New Roman" pitchFamily="18" charset="0"/>
              </a:rPr>
              <a:t>It divides behind neck of  mandible into:</a:t>
            </a:r>
          </a:p>
          <a:p>
            <a:pPr marL="349250" indent="0" algn="l" rtl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000" dirty="0">
                <a:cs typeface="Times New Roman" pitchFamily="18" charset="0"/>
              </a:rPr>
              <a:t>1. Superficial temporal </a:t>
            </a:r>
          </a:p>
          <a:p>
            <a:pPr marL="349250" indent="0" algn="l" rtl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000" dirty="0">
                <a:cs typeface="Times New Roman" pitchFamily="18" charset="0"/>
              </a:rPr>
              <a:t>2. Maxillary arteries</a:t>
            </a:r>
            <a:endParaRPr lang="en-US" sz="2000" dirty="0"/>
          </a:p>
          <a:p>
            <a:pPr marL="0" indent="0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dirty="0"/>
          </a:p>
          <a:p>
            <a:pPr marL="349250" indent="-349250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It supplies:</a:t>
            </a:r>
          </a:p>
          <a:p>
            <a:pPr lvl="1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 </a:t>
            </a:r>
            <a:r>
              <a:rPr lang="en-US" sz="2000" b="1" dirty="0"/>
              <a:t>Scalp*</a:t>
            </a:r>
            <a:r>
              <a:rPr lang="en-US" sz="2000" dirty="0"/>
              <a:t>: Superficial temporal, occipital,  &amp; posterior auricular arteries</a:t>
            </a:r>
          </a:p>
          <a:p>
            <a:pPr lvl="1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 </a:t>
            </a:r>
            <a:r>
              <a:rPr lang="en-US" sz="2000" b="1" dirty="0"/>
              <a:t>Face</a:t>
            </a:r>
            <a:r>
              <a:rPr lang="en-US" sz="2000" dirty="0"/>
              <a:t>: Facial artery</a:t>
            </a:r>
          </a:p>
          <a:p>
            <a:pPr lvl="1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 </a:t>
            </a:r>
            <a:r>
              <a:rPr lang="en-US" sz="2000" b="1" dirty="0"/>
              <a:t>Maxilla &amp; mandible</a:t>
            </a:r>
            <a:r>
              <a:rPr lang="en-US" sz="2000" dirty="0"/>
              <a:t>: Maxillary artery</a:t>
            </a:r>
          </a:p>
          <a:p>
            <a:pPr lvl="1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 </a:t>
            </a:r>
            <a:r>
              <a:rPr lang="en-US" sz="2000" b="1" dirty="0"/>
              <a:t>Tongue</a:t>
            </a:r>
            <a:r>
              <a:rPr lang="en-US" sz="2000" dirty="0"/>
              <a:t>: Lingual artery</a:t>
            </a:r>
          </a:p>
          <a:p>
            <a:pPr lvl="1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/>
              <a:t> Pharynx</a:t>
            </a:r>
            <a:r>
              <a:rPr lang="en-US" sz="2000" dirty="0"/>
              <a:t>: ascending pharyngeal artery</a:t>
            </a:r>
          </a:p>
          <a:p>
            <a:pPr lvl="1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 </a:t>
            </a:r>
            <a:r>
              <a:rPr lang="en-US" sz="2000" b="1" dirty="0"/>
              <a:t>Thyroid gland</a:t>
            </a:r>
            <a:r>
              <a:rPr lang="en-US" sz="2000" dirty="0"/>
              <a:t>: Superior thyroid artery</a:t>
            </a:r>
          </a:p>
        </p:txBody>
      </p:sp>
      <p:sp>
        <p:nvSpPr>
          <p:cNvPr id="5" name="مربع نص 27"/>
          <p:cNvSpPr txBox="1"/>
          <p:nvPr/>
        </p:nvSpPr>
        <p:spPr>
          <a:xfrm>
            <a:off x="375363" y="622960"/>
            <a:ext cx="351822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+mj-lt"/>
              </a:rPr>
              <a:t>2. Arch Of Aorta</a:t>
            </a:r>
          </a:p>
          <a:p>
            <a:r>
              <a:rPr lang="en-US" sz="2400" dirty="0">
                <a:latin typeface="+mj-lt"/>
              </a:rPr>
              <a:t>External Carotid Artery</a:t>
            </a:r>
            <a:endParaRPr lang="ar-SA" sz="2400" dirty="0"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93872" y="3638554"/>
            <a:ext cx="210312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84294" y="3947837"/>
            <a:ext cx="128016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63886" y="4255576"/>
            <a:ext cx="164592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04568" y="3638554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99862" y="4552954"/>
            <a:ext cx="13716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80544" y="4862236"/>
            <a:ext cx="2926080" cy="0"/>
          </a:xfrm>
          <a:prstGeom prst="line">
            <a:avLst/>
          </a:prstGeom>
          <a:ln w="28575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56079" y="5169974"/>
            <a:ext cx="2377440" cy="0"/>
          </a:xfrm>
          <a:prstGeom prst="line">
            <a:avLst/>
          </a:prstGeom>
          <a:ln w="28575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98176" y="3640694"/>
            <a:ext cx="2743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928534" y="3812502"/>
            <a:ext cx="2599505" cy="2923082"/>
            <a:chOff x="8565776" y="555520"/>
            <a:chExt cx="2599505" cy="292308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1" b="2777"/>
            <a:stretch/>
          </p:blipFill>
          <p:spPr bwMode="auto">
            <a:xfrm>
              <a:off x="8565776" y="555520"/>
              <a:ext cx="2599505" cy="2923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754036" y="1963271"/>
              <a:ext cx="457200" cy="161364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45888" y="1748119"/>
              <a:ext cx="457200" cy="182880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799585" y="1116106"/>
              <a:ext cx="500862" cy="288467"/>
            </a:xfrm>
            <a:prstGeom prst="rect">
              <a:avLst/>
            </a:prstGeom>
            <a:noFill/>
            <a:ln w="28575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206076" y="2407024"/>
              <a:ext cx="349865" cy="153317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213002" y="2746629"/>
              <a:ext cx="349865" cy="137160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75621" y="2675965"/>
              <a:ext cx="575203" cy="261612"/>
            </a:xfrm>
            <a:prstGeom prst="rect">
              <a:avLst/>
            </a:prstGeom>
            <a:noFill/>
            <a:ln w="28575">
              <a:solidFill>
                <a:srgbClr val="99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57179" y="1667437"/>
              <a:ext cx="457200" cy="278552"/>
            </a:xfrm>
            <a:prstGeom prst="rect">
              <a:avLst/>
            </a:prstGeom>
            <a:noFill/>
            <a:ln w="28575">
              <a:solidFill>
                <a:srgbClr val="7BBF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118994" y="2986984"/>
              <a:ext cx="457200" cy="263836"/>
            </a:xfrm>
            <a:prstGeom prst="rect">
              <a:avLst/>
            </a:prstGeom>
            <a:noFill/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8419822" y="4643"/>
            <a:ext cx="3539397" cy="85783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000" dirty="0"/>
              <a:t>ome </a:t>
            </a:r>
            <a:r>
              <a:rPr lang="en-US" sz="2000" dirty="0">
                <a:solidFill>
                  <a:srgbClr val="00B0F0"/>
                </a:solidFill>
              </a:rPr>
              <a:t>A</a:t>
            </a:r>
            <a:r>
              <a:rPr lang="en-US" sz="2000" dirty="0"/>
              <a:t>merican </a:t>
            </a:r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000" dirty="0"/>
              <a:t>adies </a:t>
            </a:r>
            <a:r>
              <a:rPr lang="en-US" sz="2000" dirty="0">
                <a:solidFill>
                  <a:srgbClr val="FF0000"/>
                </a:solidFill>
              </a:rPr>
              <a:t>F</a:t>
            </a:r>
            <a:r>
              <a:rPr lang="en-US" sz="2000" dirty="0"/>
              <a:t>ound </a:t>
            </a:r>
            <a:r>
              <a:rPr lang="en-US" sz="2000" dirty="0">
                <a:solidFill>
                  <a:srgbClr val="7030A0"/>
                </a:solidFill>
              </a:rPr>
              <a:t>O</a:t>
            </a:r>
            <a:r>
              <a:rPr lang="en-US" sz="2000" dirty="0"/>
              <a:t>ur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000" dirty="0"/>
              <a:t>yramids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sz="2000" dirty="0"/>
              <a:t>o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000" dirty="0"/>
              <a:t>agnificent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8444669" y="808500"/>
            <a:ext cx="4028064" cy="279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1600" dirty="0"/>
              <a:t>ome: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Superior temporal artery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1600" dirty="0"/>
              <a:t>merican: </a:t>
            </a:r>
            <a:r>
              <a:rPr lang="en-US" sz="1600" dirty="0">
                <a:solidFill>
                  <a:srgbClr val="00B0F0"/>
                </a:solidFill>
              </a:rPr>
              <a:t>Ascending pharyngeal artery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sz="1600" dirty="0"/>
              <a:t>adies: 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Lingual artery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1600" dirty="0"/>
              <a:t>ound: </a:t>
            </a:r>
            <a:r>
              <a:rPr lang="en-US" sz="1600" dirty="0">
                <a:solidFill>
                  <a:srgbClr val="FF0000"/>
                </a:solidFill>
              </a:rPr>
              <a:t>Facial artery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1600" dirty="0"/>
              <a:t>ur: </a:t>
            </a:r>
            <a:r>
              <a:rPr lang="en-US" sz="1600" dirty="0">
                <a:solidFill>
                  <a:srgbClr val="7030A0"/>
                </a:solidFill>
              </a:rPr>
              <a:t>Occipital artery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1600" dirty="0"/>
              <a:t>yramids: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Posterior auricular artery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1600" dirty="0"/>
              <a:t>o: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Superior thyroid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1600" dirty="0"/>
              <a:t>agnificent: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Maxillary</a:t>
            </a:r>
          </a:p>
          <a:p>
            <a:endParaRPr lang="en-US" sz="16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774" y="3599979"/>
            <a:ext cx="3717419" cy="306045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274571" y="4643"/>
            <a:ext cx="3887449" cy="327820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753322" y="5797137"/>
            <a:ext cx="1673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*Scalp =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فروة الرأس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814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63" y="1643646"/>
            <a:ext cx="6522978" cy="4453722"/>
          </a:xfrm>
        </p:spPr>
        <p:txBody>
          <a:bodyPr>
            <a:normAutofit/>
          </a:bodyPr>
          <a:lstStyle/>
          <a:p>
            <a:pPr marL="284163" indent="-284163" algn="l" rtl="0">
              <a:buFont typeface="Courier New" panose="02070309020205020404" pitchFamily="49" charset="0"/>
              <a:buChar char="o"/>
            </a:pPr>
            <a:r>
              <a:rPr lang="en-US" sz="2400" b="1" dirty="0"/>
              <a:t>Has NO branches in the neck</a:t>
            </a:r>
            <a:r>
              <a:rPr lang="en-US" sz="2400" dirty="0"/>
              <a:t>.</a:t>
            </a:r>
          </a:p>
          <a:p>
            <a:pPr marL="284163" indent="-284163" algn="l" rtl="0">
              <a:buFont typeface="Courier New" panose="02070309020205020404" pitchFamily="49" charset="0"/>
              <a:buChar char="o"/>
            </a:pPr>
            <a:r>
              <a:rPr lang="en-US" sz="2400" dirty="0"/>
              <a:t>Enters the cranial cavity, joins the </a:t>
            </a:r>
            <a:r>
              <a:rPr lang="en-US" sz="2400" b="1" dirty="0"/>
              <a:t>basilar artery </a:t>
            </a:r>
            <a:r>
              <a:rPr lang="en-US" sz="2400" dirty="0"/>
              <a:t>(formed by the union of two vertebral arteries) and forms </a:t>
            </a:r>
            <a:r>
              <a:rPr lang="en-US" sz="2400" b="1" dirty="0">
                <a:solidFill>
                  <a:srgbClr val="FF0000"/>
                </a:solidFill>
              </a:rPr>
              <a:t>‘arterial circle of Willis’</a:t>
            </a:r>
            <a:r>
              <a:rPr lang="en-US" sz="2400" dirty="0"/>
              <a:t> to supply </a:t>
            </a:r>
            <a:r>
              <a:rPr lang="en-US" sz="2400" b="1" dirty="0"/>
              <a:t>brain</a:t>
            </a:r>
            <a:r>
              <a:rPr lang="en-US" sz="2400" dirty="0"/>
              <a:t>. </a:t>
            </a:r>
          </a:p>
          <a:p>
            <a:pPr marL="284163" indent="-284163" algn="l" rtl="0">
              <a:buFont typeface="Courier New" panose="02070309020205020404" pitchFamily="49" charset="0"/>
              <a:buChar char="o"/>
            </a:pPr>
            <a:r>
              <a:rPr lang="en-US" sz="2400" dirty="0"/>
              <a:t>In addition, it supplies </a:t>
            </a:r>
          </a:p>
          <a:p>
            <a:pPr lvl="1"/>
            <a:r>
              <a:rPr lang="en-US" b="1" dirty="0"/>
              <a:t>Nose  </a:t>
            </a:r>
          </a:p>
          <a:p>
            <a:pPr lvl="1"/>
            <a:r>
              <a:rPr lang="en-US" b="1" dirty="0"/>
              <a:t>Scalp</a:t>
            </a:r>
          </a:p>
          <a:p>
            <a:pPr lvl="1"/>
            <a:r>
              <a:rPr lang="en-US" b="1" dirty="0"/>
              <a:t> Eye </a:t>
            </a:r>
          </a:p>
          <a:p>
            <a:pPr marL="0" indent="0" algn="l" rtl="0">
              <a:buNone/>
            </a:pPr>
            <a:endParaRPr lang="en-US" sz="2400" dirty="0">
              <a:cs typeface="Times New Roman" pitchFamily="18" charset="0"/>
            </a:endParaRPr>
          </a:p>
        </p:txBody>
      </p:sp>
      <p:pic>
        <p:nvPicPr>
          <p:cNvPr id="4" name="Picture 7" descr="E:\dad\Student Gray\8. Head and neck\F66122-008-f037a.jpg"/>
          <p:cNvPicPr>
            <a:picLocks noChangeAspect="1" noChangeArrowheads="1"/>
          </p:cNvPicPr>
          <p:nvPr/>
        </p:nvPicPr>
        <p:blipFill>
          <a:blip r:embed="rId2" cstate="print"/>
          <a:srcRect l="13182" t="4762" r="14545" b="4762"/>
          <a:stretch>
            <a:fillRect/>
          </a:stretch>
        </p:blipFill>
        <p:spPr>
          <a:xfrm>
            <a:off x="7835579" y="512836"/>
            <a:ext cx="3242982" cy="35616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27"/>
          <p:cNvSpPr txBox="1"/>
          <p:nvPr/>
        </p:nvSpPr>
        <p:spPr>
          <a:xfrm>
            <a:off x="375363" y="622960"/>
            <a:ext cx="351822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+mj-lt"/>
              </a:rPr>
              <a:t>2. Arch Of Aorta</a:t>
            </a:r>
          </a:p>
          <a:p>
            <a:r>
              <a:rPr lang="en-US" sz="2400" dirty="0">
                <a:latin typeface="+mj-lt"/>
              </a:rPr>
              <a:t>Internal Carotid Artery</a:t>
            </a:r>
            <a:endParaRPr lang="ar-SA" sz="2400" dirty="0">
              <a:latin typeface="+mj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2" y="3870507"/>
            <a:ext cx="3112848" cy="2900082"/>
          </a:xfrm>
          <a:prstGeom prst="rect">
            <a:avLst/>
          </a:prstGeom>
        </p:spPr>
      </p:pic>
      <p:pic>
        <p:nvPicPr>
          <p:cNvPr id="2050" name="Picture 2" descr="Image result for arterial circle of Will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79" y="4206228"/>
            <a:ext cx="3366706" cy="242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18932" y="6325313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39966" y="2416968"/>
            <a:ext cx="16459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218147" y="1253370"/>
            <a:ext cx="391582" cy="15857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44175" y="4100049"/>
            <a:ext cx="553966" cy="17611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42977" y="3075873"/>
            <a:ext cx="27432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886887" y="5072335"/>
            <a:ext cx="499159" cy="30648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9412941" y="381067"/>
            <a:ext cx="510988" cy="57367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82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195" y="1800325"/>
            <a:ext cx="6429511" cy="3758321"/>
          </a:xfrm>
        </p:spPr>
        <p:txBody>
          <a:bodyPr>
            <a:normAutofit/>
          </a:bodyPr>
          <a:lstStyle/>
          <a:p>
            <a:pPr algn="l" rtl="0">
              <a:buFont typeface="Courier New" panose="02070309020205020404" pitchFamily="49" charset="0"/>
              <a:buChar char="o"/>
            </a:pPr>
            <a:r>
              <a:rPr lang="en-US" sz="2000" b="1" i="1" dirty="0"/>
              <a:t>Origin:</a:t>
            </a:r>
          </a:p>
          <a:p>
            <a:pPr marL="225425" indent="0" algn="l" rtl="0">
              <a:buNone/>
            </a:pPr>
            <a:r>
              <a:rPr lang="en-US" sz="2000" dirty="0"/>
              <a:t>LEFT:  </a:t>
            </a:r>
            <a:r>
              <a:rPr lang="en-US" sz="2000" b="1" dirty="0">
                <a:solidFill>
                  <a:srgbClr val="FF0000"/>
                </a:solidFill>
              </a:rPr>
              <a:t>from arch of aorta</a:t>
            </a:r>
          </a:p>
          <a:p>
            <a:pPr marL="225425" indent="0" algn="l" rtl="0">
              <a:buNone/>
            </a:pPr>
            <a:r>
              <a:rPr lang="en-US" sz="2000" dirty="0"/>
              <a:t>RIGHT: </a:t>
            </a:r>
            <a:r>
              <a:rPr lang="en-US" sz="2000" b="1" dirty="0">
                <a:solidFill>
                  <a:srgbClr val="FF0000"/>
                </a:solidFill>
              </a:rPr>
              <a:t>from  brachiocephalic trunk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000" dirty="0"/>
              <a:t>It continues, at lateral border of first rib, as </a:t>
            </a:r>
            <a:r>
              <a:rPr lang="en-US" sz="2000" b="1" dirty="0"/>
              <a:t>axillary artery </a:t>
            </a:r>
            <a:r>
              <a:rPr lang="en-US" sz="2000" dirty="0"/>
              <a:t>(artery of upper limb)</a:t>
            </a:r>
          </a:p>
          <a:p>
            <a:pPr algn="l" rtl="0">
              <a:buFont typeface="Courier New" panose="02070309020205020404" pitchFamily="49" charset="0"/>
              <a:buChar char="o"/>
            </a:pPr>
            <a:r>
              <a:rPr lang="en-US" sz="2000" b="1" dirty="0"/>
              <a:t>Main branches:</a:t>
            </a:r>
          </a:p>
          <a:p>
            <a:pPr marL="465138" algn="l" rtl="0"/>
            <a:r>
              <a:rPr lang="en-US" sz="2000" dirty="0"/>
              <a:t>Vertebral artery: supplies </a:t>
            </a:r>
            <a:r>
              <a:rPr lang="en-US" sz="2000" u="sng" dirty="0"/>
              <a:t>brain</a:t>
            </a:r>
            <a:r>
              <a:rPr lang="en-US" sz="2000" dirty="0"/>
              <a:t> &amp; </a:t>
            </a:r>
            <a:r>
              <a:rPr lang="en-US" sz="2000" u="sng" dirty="0"/>
              <a:t>spinal cord</a:t>
            </a:r>
          </a:p>
          <a:p>
            <a:pPr marL="465138" algn="l" rtl="0"/>
            <a:r>
              <a:rPr lang="en-US" sz="2000" dirty="0"/>
              <a:t>Internal thoracic artery: supplies </a:t>
            </a:r>
            <a:r>
              <a:rPr lang="en-US" sz="2000" u="sng" dirty="0"/>
              <a:t>thoracic wall</a:t>
            </a:r>
          </a:p>
          <a:p>
            <a:pPr algn="l" rtl="0">
              <a:buFont typeface="Courier New" panose="02070309020205020404" pitchFamily="49" charset="0"/>
              <a:buChar char="o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044" y="989352"/>
            <a:ext cx="5006107" cy="4846672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5" name="مربع نص 27"/>
          <p:cNvSpPr txBox="1"/>
          <p:nvPr/>
        </p:nvSpPr>
        <p:spPr>
          <a:xfrm>
            <a:off x="630195" y="652941"/>
            <a:ext cx="351822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latin typeface="+mj-lt"/>
              </a:rPr>
              <a:t>2. Arch Of Aorta</a:t>
            </a:r>
          </a:p>
          <a:p>
            <a:r>
              <a:rPr lang="en-US" sz="2400" dirty="0">
                <a:latin typeface="+mj-lt"/>
              </a:rPr>
              <a:t>Subclavian Artery</a:t>
            </a:r>
            <a:endParaRPr lang="ar-S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973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10915" y="331067"/>
            <a:ext cx="7605933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latin typeface="+mj-lt"/>
              </a:rPr>
              <a:t>Arteries of Upper Limb</a:t>
            </a: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75" y="1476531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004" y="1476531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230975" y="1171732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At lateral border of 1</a:t>
            </a:r>
            <a:r>
              <a:rPr lang="en-US" sz="1200" b="1" baseline="30000" dirty="0"/>
              <a:t>st</a:t>
            </a:r>
            <a:r>
              <a:rPr lang="en-US" sz="1200" b="1" dirty="0"/>
              <a:t> rib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000404" y="1324131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44974" y="1552731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73374" y="4981731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143404" y="3686331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64174" y="1400331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35774" y="2695732"/>
            <a:ext cx="21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At lower border of </a:t>
            </a:r>
            <a:r>
              <a:rPr lang="en-US" sz="1200" b="1" dirty="0" err="1"/>
              <a:t>teres</a:t>
            </a:r>
            <a:r>
              <a:rPr lang="en-US" sz="1200" b="1" dirty="0"/>
              <a:t> major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402174" y="3000531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44774" y="5591331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716374" y="5896131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476404" y="5667531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7016644" y="6505731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885604" y="5972332"/>
            <a:ext cx="1694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Opposite neck of radius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866804" y="5667531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59266" y="2262879"/>
            <a:ext cx="2643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Recall the arteries of the upper limb: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At the lateral border of the first rib 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subclavian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artery continues as 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axillary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artery.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axillary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artery ends at the lower border of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teres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major and becomes 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brachial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artery.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brachial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artery bifurcates into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radial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ulnar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arteries opposite the neck of radius.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87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0</TotalTime>
  <Words>1574</Words>
  <Application>Microsoft Office PowerPoint</Application>
  <PresentationFormat>Widescreen</PresentationFormat>
  <Paragraphs>271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Times New Roman</vt:lpstr>
      <vt:lpstr>Courier New</vt:lpstr>
      <vt:lpstr>Calibri Light</vt:lpstr>
      <vt:lpstr>Arial Rounded MT Bold</vt:lpstr>
      <vt:lpstr>Wingdings</vt:lpstr>
      <vt:lpstr>Calibri</vt:lpstr>
      <vt:lpstr>Office Theme</vt:lpstr>
      <vt:lpstr>Major Arteries of the Body</vt:lpstr>
      <vt:lpstr>Objectives</vt:lpstr>
      <vt:lpstr>PowerPoint Presentation</vt:lpstr>
      <vt:lpstr>PowerPoint Presentation</vt:lpstr>
      <vt:lpstr>PowerPoint Presentation</vt:lpstr>
      <vt:lpstr>Some American Ladies Found Our Pyramids So Magnificent</vt:lpstr>
      <vt:lpstr>PowerPoint Presentation</vt:lpstr>
      <vt:lpstr>PowerPoint Presentation</vt:lpstr>
      <vt:lpstr>PowerPoint Presentation</vt:lpstr>
      <vt:lpstr>   3. Descending Thoracic Aorta</vt:lpstr>
      <vt:lpstr>PowerPoint Presentation</vt:lpstr>
      <vt:lpstr>PowerPoint Presentation</vt:lpstr>
      <vt:lpstr>Pulse Points in Upper limb</vt:lpstr>
      <vt:lpstr>PowerPoint Presentation</vt:lpstr>
      <vt:lpstr>Summary</vt:lpstr>
      <vt:lpstr>MCQ</vt:lpstr>
      <vt:lpstr>SAQ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Jawaher AbdulMohsen</dc:creator>
  <cp:lastModifiedBy>trad</cp:lastModifiedBy>
  <cp:revision>23</cp:revision>
  <dcterms:created xsi:type="dcterms:W3CDTF">2017-03-26T15:54:25Z</dcterms:created>
  <dcterms:modified xsi:type="dcterms:W3CDTF">2017-03-26T20:28:38Z</dcterms:modified>
</cp:coreProperties>
</file>