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8"/>
  </p:notesMasterIdLst>
  <p:sldIdLst>
    <p:sldId id="298" r:id="rId2"/>
    <p:sldId id="272" r:id="rId3"/>
    <p:sldId id="274" r:id="rId4"/>
    <p:sldId id="275" r:id="rId5"/>
    <p:sldId id="276" r:id="rId6"/>
    <p:sldId id="277" r:id="rId7"/>
    <p:sldId id="278" r:id="rId8"/>
    <p:sldId id="279" r:id="rId9"/>
    <p:sldId id="280" r:id="rId10"/>
    <p:sldId id="282" r:id="rId11"/>
    <p:sldId id="296" r:id="rId12"/>
    <p:sldId id="283" r:id="rId13"/>
    <p:sldId id="284" r:id="rId14"/>
    <p:sldId id="285" r:id="rId15"/>
    <p:sldId id="286" r:id="rId16"/>
    <p:sldId id="287" r:id="rId17"/>
    <p:sldId id="288" r:id="rId18"/>
    <p:sldId id="297" r:id="rId19"/>
    <p:sldId id="289" r:id="rId20"/>
    <p:sldId id="290" r:id="rId21"/>
    <p:sldId id="292" r:id="rId22"/>
    <p:sldId id="293" r:id="rId23"/>
    <p:sldId id="294" r:id="rId24"/>
    <p:sldId id="295" r:id="rId25"/>
    <p:sldId id="271" r:id="rId26"/>
    <p:sldId id="27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F26"/>
    <a:srgbClr val="F0EA00"/>
    <a:srgbClr val="FF9900"/>
    <a:srgbClr val="DB0B55"/>
    <a:srgbClr val="9900CC"/>
    <a:srgbClr val="FF6699"/>
    <a:srgbClr val="008080"/>
    <a:srgbClr val="996633"/>
    <a:srgbClr val="FFFF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434" autoAdjust="0"/>
  </p:normalViewPr>
  <p:slideViewPr>
    <p:cSldViewPr snapToGrid="0">
      <p:cViewPr varScale="1">
        <p:scale>
          <a:sx n="80" d="100"/>
          <a:sy n="80" d="100"/>
        </p:scale>
        <p:origin x="112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8CF00-8A69-4F29-AE6D-1F6B043B1F40}"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A67F2C12-5D99-4EAF-8CC9-72ECF64B0747}">
      <dgm:prSet phldrT="[Text]"/>
      <dgm:spPr/>
      <dgm:t>
        <a:bodyPr/>
        <a:lstStyle/>
        <a:p>
          <a:r>
            <a:rPr lang="en-US" b="1" i="0" u="none" dirty="0" smtClean="0"/>
            <a:t>Veins Of Head &amp; Neck</a:t>
          </a:r>
          <a:endParaRPr lang="en-US" b="1" i="0" u="none" dirty="0"/>
        </a:p>
      </dgm:t>
    </dgm:pt>
    <dgm:pt modelId="{E3B71E97-BC22-49DB-8BAD-13B774C8BC84}" type="parTrans" cxnId="{B28C4492-D60A-46E9-A92A-1EB928E9DD4D}">
      <dgm:prSet/>
      <dgm:spPr/>
      <dgm:t>
        <a:bodyPr/>
        <a:lstStyle/>
        <a:p>
          <a:endParaRPr lang="en-US" dirty="0"/>
        </a:p>
      </dgm:t>
    </dgm:pt>
    <dgm:pt modelId="{2C6C93F3-88CB-434C-A82B-C7AEA7CA3760}" type="sibTrans" cxnId="{B28C4492-D60A-46E9-A92A-1EB928E9DD4D}">
      <dgm:prSet/>
      <dgm:spPr/>
      <dgm:t>
        <a:bodyPr/>
        <a:lstStyle/>
        <a:p>
          <a:endParaRPr lang="en-US" dirty="0"/>
        </a:p>
      </dgm:t>
    </dgm:pt>
    <dgm:pt modelId="{CC430156-C8EB-4798-94A7-3948F329831F}">
      <dgm:prSet phldrT="[Text]"/>
      <dgm:spPr/>
      <dgm:t>
        <a:bodyPr/>
        <a:lstStyle/>
        <a:p>
          <a:r>
            <a:rPr lang="en-US" dirty="0" smtClean="0"/>
            <a:t>Superficial</a:t>
          </a:r>
          <a:endParaRPr lang="en-US" dirty="0"/>
        </a:p>
      </dgm:t>
    </dgm:pt>
    <dgm:pt modelId="{EFD1642D-A2EB-4657-90FF-7036808FB3A6}" type="parTrans" cxnId="{FCA45E75-EEB3-428F-BFDE-00BE6CF37AB3}">
      <dgm:prSet/>
      <dgm:spPr/>
      <dgm:t>
        <a:bodyPr/>
        <a:lstStyle/>
        <a:p>
          <a:endParaRPr lang="en-US" dirty="0"/>
        </a:p>
      </dgm:t>
    </dgm:pt>
    <dgm:pt modelId="{4D85AC0C-C3B7-4524-A10E-62090E96D814}" type="sibTrans" cxnId="{FCA45E75-EEB3-428F-BFDE-00BE6CF37AB3}">
      <dgm:prSet/>
      <dgm:spPr/>
      <dgm:t>
        <a:bodyPr/>
        <a:lstStyle/>
        <a:p>
          <a:endParaRPr lang="en-US" dirty="0"/>
        </a:p>
      </dgm:t>
    </dgm:pt>
    <dgm:pt modelId="{FC92DFE6-7B87-4D1F-BD5F-7CEB7AFC4BE3}">
      <dgm:prSet phldrT="[Text]"/>
      <dgm:spPr/>
      <dgm:t>
        <a:bodyPr/>
        <a:lstStyle/>
        <a:p>
          <a:r>
            <a:rPr lang="en-US" dirty="0" smtClean="0"/>
            <a:t>External Jugular Vein</a:t>
          </a:r>
          <a:endParaRPr lang="en-US" dirty="0"/>
        </a:p>
      </dgm:t>
    </dgm:pt>
    <dgm:pt modelId="{8FA7BE2E-507F-4937-8E91-0A9EEDD8D828}" type="parTrans" cxnId="{1FF6764C-349B-4746-9F45-7D8C0C869191}">
      <dgm:prSet/>
      <dgm:spPr/>
      <dgm:t>
        <a:bodyPr/>
        <a:lstStyle/>
        <a:p>
          <a:endParaRPr lang="en-US" dirty="0"/>
        </a:p>
      </dgm:t>
    </dgm:pt>
    <dgm:pt modelId="{E0F3A09E-BDAE-4DA0-81F3-41DF3781969B}" type="sibTrans" cxnId="{1FF6764C-349B-4746-9F45-7D8C0C869191}">
      <dgm:prSet/>
      <dgm:spPr/>
      <dgm:t>
        <a:bodyPr/>
        <a:lstStyle/>
        <a:p>
          <a:endParaRPr lang="en-US" dirty="0"/>
        </a:p>
      </dgm:t>
    </dgm:pt>
    <dgm:pt modelId="{05AB3B14-5059-4DD9-B728-99395A0A6DA7}">
      <dgm:prSet phldrT="[Text]"/>
      <dgm:spPr/>
      <dgm:t>
        <a:bodyPr/>
        <a:lstStyle/>
        <a:p>
          <a:r>
            <a:rPr lang="en-US" dirty="0" smtClean="0"/>
            <a:t>Anterior Jugular Vein</a:t>
          </a:r>
          <a:endParaRPr lang="en-US" dirty="0"/>
        </a:p>
      </dgm:t>
    </dgm:pt>
    <dgm:pt modelId="{083A3C47-157D-447D-9559-5E31D2EE5EE2}" type="parTrans" cxnId="{08588A77-F613-4304-9291-B44F20319A4D}">
      <dgm:prSet/>
      <dgm:spPr/>
      <dgm:t>
        <a:bodyPr/>
        <a:lstStyle/>
        <a:p>
          <a:endParaRPr lang="en-US" dirty="0"/>
        </a:p>
      </dgm:t>
    </dgm:pt>
    <dgm:pt modelId="{B46AA5BC-5DF3-478E-B168-477278A49711}" type="sibTrans" cxnId="{08588A77-F613-4304-9291-B44F20319A4D}">
      <dgm:prSet/>
      <dgm:spPr/>
      <dgm:t>
        <a:bodyPr/>
        <a:lstStyle/>
        <a:p>
          <a:endParaRPr lang="en-US" dirty="0"/>
        </a:p>
      </dgm:t>
    </dgm:pt>
    <dgm:pt modelId="{B0464C93-BD40-4BAF-9705-FB52BE45BF15}">
      <dgm:prSet phldrT="[Text]"/>
      <dgm:spPr/>
      <dgm:t>
        <a:bodyPr/>
        <a:lstStyle/>
        <a:p>
          <a:r>
            <a:rPr lang="en-US" dirty="0" smtClean="0"/>
            <a:t>Deep</a:t>
          </a:r>
          <a:endParaRPr lang="en-US" dirty="0"/>
        </a:p>
      </dgm:t>
    </dgm:pt>
    <dgm:pt modelId="{A1EDB649-7DAC-4E0C-ACCB-1795B6C9AEB5}" type="parTrans" cxnId="{C620BB27-A439-4494-9780-767D950424B2}">
      <dgm:prSet/>
      <dgm:spPr/>
      <dgm:t>
        <a:bodyPr/>
        <a:lstStyle/>
        <a:p>
          <a:endParaRPr lang="en-US" dirty="0"/>
        </a:p>
      </dgm:t>
    </dgm:pt>
    <dgm:pt modelId="{5787E799-0B80-4820-B936-0158046B286A}" type="sibTrans" cxnId="{C620BB27-A439-4494-9780-767D950424B2}">
      <dgm:prSet/>
      <dgm:spPr/>
      <dgm:t>
        <a:bodyPr/>
        <a:lstStyle/>
        <a:p>
          <a:endParaRPr lang="en-US" dirty="0"/>
        </a:p>
      </dgm:t>
    </dgm:pt>
    <dgm:pt modelId="{DE2DFBE2-E7A2-4D20-8BB8-2DC4AB531DF8}">
      <dgm:prSet phldrT="[Text]"/>
      <dgm:spPr/>
      <dgm:t>
        <a:bodyPr/>
        <a:lstStyle/>
        <a:p>
          <a:r>
            <a:rPr lang="en-US" dirty="0" smtClean="0"/>
            <a:t>Internal Jugular Vein</a:t>
          </a:r>
          <a:endParaRPr lang="en-US" dirty="0"/>
        </a:p>
      </dgm:t>
    </dgm:pt>
    <dgm:pt modelId="{978215C5-BBB2-454A-BD07-677B150DED14}" type="parTrans" cxnId="{635B9FEE-9C57-421A-82D1-A0A2832E8A7E}">
      <dgm:prSet/>
      <dgm:spPr/>
      <dgm:t>
        <a:bodyPr/>
        <a:lstStyle/>
        <a:p>
          <a:endParaRPr lang="en-US" dirty="0"/>
        </a:p>
      </dgm:t>
    </dgm:pt>
    <dgm:pt modelId="{FF642015-CEC4-43DA-B7EE-75EBE46BF2E3}" type="sibTrans" cxnId="{635B9FEE-9C57-421A-82D1-A0A2832E8A7E}">
      <dgm:prSet/>
      <dgm:spPr/>
      <dgm:t>
        <a:bodyPr/>
        <a:lstStyle/>
        <a:p>
          <a:endParaRPr lang="en-US" dirty="0"/>
        </a:p>
      </dgm:t>
    </dgm:pt>
    <dgm:pt modelId="{225BDDCA-C248-4B06-B87A-B96968A36777}" type="pres">
      <dgm:prSet presAssocID="{3BA8CF00-8A69-4F29-AE6D-1F6B043B1F40}" presName="hierChild1" presStyleCnt="0">
        <dgm:presLayoutVars>
          <dgm:chPref val="1"/>
          <dgm:dir/>
          <dgm:animOne val="branch"/>
          <dgm:animLvl val="lvl"/>
          <dgm:resizeHandles/>
        </dgm:presLayoutVars>
      </dgm:prSet>
      <dgm:spPr/>
      <dgm:t>
        <a:bodyPr/>
        <a:lstStyle/>
        <a:p>
          <a:pPr rtl="1"/>
          <a:endParaRPr lang="ar-SA"/>
        </a:p>
      </dgm:t>
    </dgm:pt>
    <dgm:pt modelId="{7816A6EE-F1A9-4FBB-9493-44D9433A226C}" type="pres">
      <dgm:prSet presAssocID="{A67F2C12-5D99-4EAF-8CC9-72ECF64B0747}" presName="hierRoot1" presStyleCnt="0"/>
      <dgm:spPr/>
    </dgm:pt>
    <dgm:pt modelId="{3E62E74F-D6DA-4CEE-92A0-2407B5AA9019}" type="pres">
      <dgm:prSet presAssocID="{A67F2C12-5D99-4EAF-8CC9-72ECF64B0747}" presName="composite" presStyleCnt="0"/>
      <dgm:spPr/>
    </dgm:pt>
    <dgm:pt modelId="{5779759B-3686-4873-90CE-B49B59FE42BE}" type="pres">
      <dgm:prSet presAssocID="{A67F2C12-5D99-4EAF-8CC9-72ECF64B0747}" presName="background" presStyleLbl="node0" presStyleIdx="0" presStyleCnt="1"/>
      <dgm:spPr/>
    </dgm:pt>
    <dgm:pt modelId="{C7961DE3-A030-4866-BD46-68C9A20FE946}" type="pres">
      <dgm:prSet presAssocID="{A67F2C12-5D99-4EAF-8CC9-72ECF64B0747}" presName="text" presStyleLbl="fgAcc0" presStyleIdx="0" presStyleCnt="1" custScaleX="167384">
        <dgm:presLayoutVars>
          <dgm:chPref val="3"/>
        </dgm:presLayoutVars>
      </dgm:prSet>
      <dgm:spPr/>
      <dgm:t>
        <a:bodyPr/>
        <a:lstStyle/>
        <a:p>
          <a:pPr rtl="1"/>
          <a:endParaRPr lang="ar-SA"/>
        </a:p>
      </dgm:t>
    </dgm:pt>
    <dgm:pt modelId="{EA5BDB24-1B8A-4D7D-8B12-FA4CA7910A55}" type="pres">
      <dgm:prSet presAssocID="{A67F2C12-5D99-4EAF-8CC9-72ECF64B0747}" presName="hierChild2" presStyleCnt="0"/>
      <dgm:spPr/>
    </dgm:pt>
    <dgm:pt modelId="{10DAE8D8-4E52-4D44-801D-1D2FD96113B1}" type="pres">
      <dgm:prSet presAssocID="{EFD1642D-A2EB-4657-90FF-7036808FB3A6}" presName="Name10" presStyleLbl="parChTrans1D2" presStyleIdx="0" presStyleCnt="2"/>
      <dgm:spPr/>
      <dgm:t>
        <a:bodyPr/>
        <a:lstStyle/>
        <a:p>
          <a:pPr rtl="1"/>
          <a:endParaRPr lang="ar-SA"/>
        </a:p>
      </dgm:t>
    </dgm:pt>
    <dgm:pt modelId="{177254BD-3267-42CF-952F-66D4E1DB6636}" type="pres">
      <dgm:prSet presAssocID="{CC430156-C8EB-4798-94A7-3948F329831F}" presName="hierRoot2" presStyleCnt="0"/>
      <dgm:spPr/>
    </dgm:pt>
    <dgm:pt modelId="{177C7139-DAF2-42E7-8D23-402918CEB6C3}" type="pres">
      <dgm:prSet presAssocID="{CC430156-C8EB-4798-94A7-3948F329831F}" presName="composite2" presStyleCnt="0"/>
      <dgm:spPr/>
    </dgm:pt>
    <dgm:pt modelId="{6E557669-D9F7-4A4E-A765-726759BBF77C}" type="pres">
      <dgm:prSet presAssocID="{CC430156-C8EB-4798-94A7-3948F329831F}" presName="background2" presStyleLbl="node2" presStyleIdx="0" presStyleCnt="2"/>
      <dgm:spPr/>
    </dgm:pt>
    <dgm:pt modelId="{B1618491-538A-464F-9F22-AEF70CB2D27C}" type="pres">
      <dgm:prSet presAssocID="{CC430156-C8EB-4798-94A7-3948F329831F}" presName="text2" presStyleLbl="fgAcc2" presStyleIdx="0" presStyleCnt="2">
        <dgm:presLayoutVars>
          <dgm:chPref val="3"/>
        </dgm:presLayoutVars>
      </dgm:prSet>
      <dgm:spPr/>
      <dgm:t>
        <a:bodyPr/>
        <a:lstStyle/>
        <a:p>
          <a:pPr rtl="1"/>
          <a:endParaRPr lang="ar-SA"/>
        </a:p>
      </dgm:t>
    </dgm:pt>
    <dgm:pt modelId="{3144DA20-8950-4F87-B25A-45B0687FF107}" type="pres">
      <dgm:prSet presAssocID="{CC430156-C8EB-4798-94A7-3948F329831F}" presName="hierChild3" presStyleCnt="0"/>
      <dgm:spPr/>
    </dgm:pt>
    <dgm:pt modelId="{BC218BB8-ADFB-4332-A698-147F20E6D528}" type="pres">
      <dgm:prSet presAssocID="{8FA7BE2E-507F-4937-8E91-0A9EEDD8D828}" presName="Name17" presStyleLbl="parChTrans1D3" presStyleIdx="0" presStyleCnt="3"/>
      <dgm:spPr/>
      <dgm:t>
        <a:bodyPr/>
        <a:lstStyle/>
        <a:p>
          <a:pPr rtl="1"/>
          <a:endParaRPr lang="ar-SA"/>
        </a:p>
      </dgm:t>
    </dgm:pt>
    <dgm:pt modelId="{58DE069C-9D02-40E0-B952-D09694E15AB8}" type="pres">
      <dgm:prSet presAssocID="{FC92DFE6-7B87-4D1F-BD5F-7CEB7AFC4BE3}" presName="hierRoot3" presStyleCnt="0"/>
      <dgm:spPr/>
    </dgm:pt>
    <dgm:pt modelId="{B251271C-E896-4623-8F45-ED6C85ADF1A1}" type="pres">
      <dgm:prSet presAssocID="{FC92DFE6-7B87-4D1F-BD5F-7CEB7AFC4BE3}" presName="composite3" presStyleCnt="0"/>
      <dgm:spPr/>
    </dgm:pt>
    <dgm:pt modelId="{C457FBBA-4780-4928-B209-95D6ED0FC216}" type="pres">
      <dgm:prSet presAssocID="{FC92DFE6-7B87-4D1F-BD5F-7CEB7AFC4BE3}" presName="background3" presStyleLbl="node3" presStyleIdx="0" presStyleCnt="3"/>
      <dgm:spPr/>
    </dgm:pt>
    <dgm:pt modelId="{3518D39B-FCD4-470F-8CB6-8EF1814E553E}" type="pres">
      <dgm:prSet presAssocID="{FC92DFE6-7B87-4D1F-BD5F-7CEB7AFC4BE3}" presName="text3" presStyleLbl="fgAcc3" presStyleIdx="0" presStyleCnt="3">
        <dgm:presLayoutVars>
          <dgm:chPref val="3"/>
        </dgm:presLayoutVars>
      </dgm:prSet>
      <dgm:spPr/>
      <dgm:t>
        <a:bodyPr/>
        <a:lstStyle/>
        <a:p>
          <a:pPr rtl="1"/>
          <a:endParaRPr lang="ar-SA"/>
        </a:p>
      </dgm:t>
    </dgm:pt>
    <dgm:pt modelId="{A5986E77-3373-44FB-A505-0DF079F538AF}" type="pres">
      <dgm:prSet presAssocID="{FC92DFE6-7B87-4D1F-BD5F-7CEB7AFC4BE3}" presName="hierChild4" presStyleCnt="0"/>
      <dgm:spPr/>
    </dgm:pt>
    <dgm:pt modelId="{5712D857-0847-460A-A90D-5DBD9C816725}" type="pres">
      <dgm:prSet presAssocID="{083A3C47-157D-447D-9559-5E31D2EE5EE2}" presName="Name17" presStyleLbl="parChTrans1D3" presStyleIdx="1" presStyleCnt="3"/>
      <dgm:spPr/>
      <dgm:t>
        <a:bodyPr/>
        <a:lstStyle/>
        <a:p>
          <a:pPr rtl="1"/>
          <a:endParaRPr lang="ar-SA"/>
        </a:p>
      </dgm:t>
    </dgm:pt>
    <dgm:pt modelId="{A796F205-9DF3-49DA-962E-9A0D243D30E7}" type="pres">
      <dgm:prSet presAssocID="{05AB3B14-5059-4DD9-B728-99395A0A6DA7}" presName="hierRoot3" presStyleCnt="0"/>
      <dgm:spPr/>
    </dgm:pt>
    <dgm:pt modelId="{116AEB2E-D9D4-46C9-8288-9C8164F67D15}" type="pres">
      <dgm:prSet presAssocID="{05AB3B14-5059-4DD9-B728-99395A0A6DA7}" presName="composite3" presStyleCnt="0"/>
      <dgm:spPr/>
    </dgm:pt>
    <dgm:pt modelId="{955ADE40-280B-46F8-8246-846987C31DB0}" type="pres">
      <dgm:prSet presAssocID="{05AB3B14-5059-4DD9-B728-99395A0A6DA7}" presName="background3" presStyleLbl="node3" presStyleIdx="1" presStyleCnt="3"/>
      <dgm:spPr/>
    </dgm:pt>
    <dgm:pt modelId="{F2A1E1E4-DD74-491E-A87F-D5B8E3945843}" type="pres">
      <dgm:prSet presAssocID="{05AB3B14-5059-4DD9-B728-99395A0A6DA7}" presName="text3" presStyleLbl="fgAcc3" presStyleIdx="1" presStyleCnt="3">
        <dgm:presLayoutVars>
          <dgm:chPref val="3"/>
        </dgm:presLayoutVars>
      </dgm:prSet>
      <dgm:spPr/>
      <dgm:t>
        <a:bodyPr/>
        <a:lstStyle/>
        <a:p>
          <a:pPr rtl="1"/>
          <a:endParaRPr lang="ar-SA"/>
        </a:p>
      </dgm:t>
    </dgm:pt>
    <dgm:pt modelId="{E24C0CE3-DEF0-403A-9DDF-E5A42FC701CB}" type="pres">
      <dgm:prSet presAssocID="{05AB3B14-5059-4DD9-B728-99395A0A6DA7}" presName="hierChild4" presStyleCnt="0"/>
      <dgm:spPr/>
    </dgm:pt>
    <dgm:pt modelId="{518409FD-69C4-4F3D-89DA-FE76D2E10AED}" type="pres">
      <dgm:prSet presAssocID="{A1EDB649-7DAC-4E0C-ACCB-1795B6C9AEB5}" presName="Name10" presStyleLbl="parChTrans1D2" presStyleIdx="1" presStyleCnt="2"/>
      <dgm:spPr/>
      <dgm:t>
        <a:bodyPr/>
        <a:lstStyle/>
        <a:p>
          <a:pPr rtl="1"/>
          <a:endParaRPr lang="ar-SA"/>
        </a:p>
      </dgm:t>
    </dgm:pt>
    <dgm:pt modelId="{CA9B5E7D-A204-4586-A4C6-89F05E68D688}" type="pres">
      <dgm:prSet presAssocID="{B0464C93-BD40-4BAF-9705-FB52BE45BF15}" presName="hierRoot2" presStyleCnt="0"/>
      <dgm:spPr/>
    </dgm:pt>
    <dgm:pt modelId="{CE71C5DC-4862-4904-BE4E-29D9DA963269}" type="pres">
      <dgm:prSet presAssocID="{B0464C93-BD40-4BAF-9705-FB52BE45BF15}" presName="composite2" presStyleCnt="0"/>
      <dgm:spPr/>
    </dgm:pt>
    <dgm:pt modelId="{031187A4-07B8-4546-8B63-5F59F58DEC34}" type="pres">
      <dgm:prSet presAssocID="{B0464C93-BD40-4BAF-9705-FB52BE45BF15}" presName="background2" presStyleLbl="node2" presStyleIdx="1" presStyleCnt="2"/>
      <dgm:spPr/>
    </dgm:pt>
    <dgm:pt modelId="{E4E8A960-14EC-4501-ACBA-42A5DCC18C36}" type="pres">
      <dgm:prSet presAssocID="{B0464C93-BD40-4BAF-9705-FB52BE45BF15}" presName="text2" presStyleLbl="fgAcc2" presStyleIdx="1" presStyleCnt="2">
        <dgm:presLayoutVars>
          <dgm:chPref val="3"/>
        </dgm:presLayoutVars>
      </dgm:prSet>
      <dgm:spPr/>
      <dgm:t>
        <a:bodyPr/>
        <a:lstStyle/>
        <a:p>
          <a:pPr rtl="1"/>
          <a:endParaRPr lang="ar-SA"/>
        </a:p>
      </dgm:t>
    </dgm:pt>
    <dgm:pt modelId="{5AC53F5E-990F-4F70-A084-C16B65A27314}" type="pres">
      <dgm:prSet presAssocID="{B0464C93-BD40-4BAF-9705-FB52BE45BF15}" presName="hierChild3" presStyleCnt="0"/>
      <dgm:spPr/>
    </dgm:pt>
    <dgm:pt modelId="{A635A4BE-9BDE-4F90-B723-EC7F6D82F1B5}" type="pres">
      <dgm:prSet presAssocID="{978215C5-BBB2-454A-BD07-677B150DED14}" presName="Name17" presStyleLbl="parChTrans1D3" presStyleIdx="2" presStyleCnt="3"/>
      <dgm:spPr/>
      <dgm:t>
        <a:bodyPr/>
        <a:lstStyle/>
        <a:p>
          <a:pPr rtl="1"/>
          <a:endParaRPr lang="ar-SA"/>
        </a:p>
      </dgm:t>
    </dgm:pt>
    <dgm:pt modelId="{78926EC0-59C9-430B-8197-2ABDB74C88CA}" type="pres">
      <dgm:prSet presAssocID="{DE2DFBE2-E7A2-4D20-8BB8-2DC4AB531DF8}" presName="hierRoot3" presStyleCnt="0"/>
      <dgm:spPr/>
    </dgm:pt>
    <dgm:pt modelId="{BBD27DB6-2CA2-4ECA-A727-2EECC44C99DC}" type="pres">
      <dgm:prSet presAssocID="{DE2DFBE2-E7A2-4D20-8BB8-2DC4AB531DF8}" presName="composite3" presStyleCnt="0"/>
      <dgm:spPr/>
    </dgm:pt>
    <dgm:pt modelId="{2BBE2D18-C316-4BDC-BA21-7EE4CA089559}" type="pres">
      <dgm:prSet presAssocID="{DE2DFBE2-E7A2-4D20-8BB8-2DC4AB531DF8}" presName="background3" presStyleLbl="node3" presStyleIdx="2" presStyleCnt="3"/>
      <dgm:spPr/>
    </dgm:pt>
    <dgm:pt modelId="{6AA09EF8-7FC1-4BFC-AE49-07E1970A1CA7}" type="pres">
      <dgm:prSet presAssocID="{DE2DFBE2-E7A2-4D20-8BB8-2DC4AB531DF8}" presName="text3" presStyleLbl="fgAcc3" presStyleIdx="2" presStyleCnt="3">
        <dgm:presLayoutVars>
          <dgm:chPref val="3"/>
        </dgm:presLayoutVars>
      </dgm:prSet>
      <dgm:spPr/>
      <dgm:t>
        <a:bodyPr/>
        <a:lstStyle/>
        <a:p>
          <a:pPr rtl="1"/>
          <a:endParaRPr lang="ar-SA"/>
        </a:p>
      </dgm:t>
    </dgm:pt>
    <dgm:pt modelId="{54D07F08-8046-4911-9C02-55FA586B621D}" type="pres">
      <dgm:prSet presAssocID="{DE2DFBE2-E7A2-4D20-8BB8-2DC4AB531DF8}" presName="hierChild4" presStyleCnt="0"/>
      <dgm:spPr/>
    </dgm:pt>
  </dgm:ptLst>
  <dgm:cxnLst>
    <dgm:cxn modelId="{C9C2A9AB-4CBC-4174-B5CA-95B6F3033606}" type="presOf" srcId="{083A3C47-157D-447D-9559-5E31D2EE5EE2}" destId="{5712D857-0847-460A-A90D-5DBD9C816725}" srcOrd="0" destOrd="0" presId="urn:microsoft.com/office/officeart/2005/8/layout/hierarchy1"/>
    <dgm:cxn modelId="{BB76D903-CC45-4FA9-A7CD-FC7793154105}" type="presOf" srcId="{B0464C93-BD40-4BAF-9705-FB52BE45BF15}" destId="{E4E8A960-14EC-4501-ACBA-42A5DCC18C36}" srcOrd="0" destOrd="0" presId="urn:microsoft.com/office/officeart/2005/8/layout/hierarchy1"/>
    <dgm:cxn modelId="{1FF6764C-349B-4746-9F45-7D8C0C869191}" srcId="{CC430156-C8EB-4798-94A7-3948F329831F}" destId="{FC92DFE6-7B87-4D1F-BD5F-7CEB7AFC4BE3}" srcOrd="0" destOrd="0" parTransId="{8FA7BE2E-507F-4937-8E91-0A9EEDD8D828}" sibTransId="{E0F3A09E-BDAE-4DA0-81F3-41DF3781969B}"/>
    <dgm:cxn modelId="{441FAA67-D311-4242-8339-7A749BBAD3A3}" type="presOf" srcId="{3BA8CF00-8A69-4F29-AE6D-1F6B043B1F40}" destId="{225BDDCA-C248-4B06-B87A-B96968A36777}" srcOrd="0" destOrd="0" presId="urn:microsoft.com/office/officeart/2005/8/layout/hierarchy1"/>
    <dgm:cxn modelId="{B251D831-91E1-4C11-943A-BE85741489FB}" type="presOf" srcId="{A67F2C12-5D99-4EAF-8CC9-72ECF64B0747}" destId="{C7961DE3-A030-4866-BD46-68C9A20FE946}" srcOrd="0" destOrd="0" presId="urn:microsoft.com/office/officeart/2005/8/layout/hierarchy1"/>
    <dgm:cxn modelId="{635B9FEE-9C57-421A-82D1-A0A2832E8A7E}" srcId="{B0464C93-BD40-4BAF-9705-FB52BE45BF15}" destId="{DE2DFBE2-E7A2-4D20-8BB8-2DC4AB531DF8}" srcOrd="0" destOrd="0" parTransId="{978215C5-BBB2-454A-BD07-677B150DED14}" sibTransId="{FF642015-CEC4-43DA-B7EE-75EBE46BF2E3}"/>
    <dgm:cxn modelId="{FCA45E75-EEB3-428F-BFDE-00BE6CF37AB3}" srcId="{A67F2C12-5D99-4EAF-8CC9-72ECF64B0747}" destId="{CC430156-C8EB-4798-94A7-3948F329831F}" srcOrd="0" destOrd="0" parTransId="{EFD1642D-A2EB-4657-90FF-7036808FB3A6}" sibTransId="{4D85AC0C-C3B7-4524-A10E-62090E96D814}"/>
    <dgm:cxn modelId="{21078765-AA30-4ACF-8C21-3F83D3159A27}" type="presOf" srcId="{8FA7BE2E-507F-4937-8E91-0A9EEDD8D828}" destId="{BC218BB8-ADFB-4332-A698-147F20E6D528}" srcOrd="0" destOrd="0" presId="urn:microsoft.com/office/officeart/2005/8/layout/hierarchy1"/>
    <dgm:cxn modelId="{40EB5B09-2185-4868-87FC-F103701BEF91}" type="presOf" srcId="{DE2DFBE2-E7A2-4D20-8BB8-2DC4AB531DF8}" destId="{6AA09EF8-7FC1-4BFC-AE49-07E1970A1CA7}" srcOrd="0" destOrd="0" presId="urn:microsoft.com/office/officeart/2005/8/layout/hierarchy1"/>
    <dgm:cxn modelId="{722ED637-590A-44A9-9FF9-34DE94F1C551}" type="presOf" srcId="{EFD1642D-A2EB-4657-90FF-7036808FB3A6}" destId="{10DAE8D8-4E52-4D44-801D-1D2FD96113B1}" srcOrd="0" destOrd="0" presId="urn:microsoft.com/office/officeart/2005/8/layout/hierarchy1"/>
    <dgm:cxn modelId="{08588A77-F613-4304-9291-B44F20319A4D}" srcId="{CC430156-C8EB-4798-94A7-3948F329831F}" destId="{05AB3B14-5059-4DD9-B728-99395A0A6DA7}" srcOrd="1" destOrd="0" parTransId="{083A3C47-157D-447D-9559-5E31D2EE5EE2}" sibTransId="{B46AA5BC-5DF3-478E-B168-477278A49711}"/>
    <dgm:cxn modelId="{B28C4492-D60A-46E9-A92A-1EB928E9DD4D}" srcId="{3BA8CF00-8A69-4F29-AE6D-1F6B043B1F40}" destId="{A67F2C12-5D99-4EAF-8CC9-72ECF64B0747}" srcOrd="0" destOrd="0" parTransId="{E3B71E97-BC22-49DB-8BAD-13B774C8BC84}" sibTransId="{2C6C93F3-88CB-434C-A82B-C7AEA7CA3760}"/>
    <dgm:cxn modelId="{94825CF5-34AE-49DC-AD14-BE3B6C2F7320}" type="presOf" srcId="{FC92DFE6-7B87-4D1F-BD5F-7CEB7AFC4BE3}" destId="{3518D39B-FCD4-470F-8CB6-8EF1814E553E}" srcOrd="0" destOrd="0" presId="urn:microsoft.com/office/officeart/2005/8/layout/hierarchy1"/>
    <dgm:cxn modelId="{53680063-5AC7-4B89-89C5-957156A7C595}" type="presOf" srcId="{978215C5-BBB2-454A-BD07-677B150DED14}" destId="{A635A4BE-9BDE-4F90-B723-EC7F6D82F1B5}" srcOrd="0" destOrd="0" presId="urn:microsoft.com/office/officeart/2005/8/layout/hierarchy1"/>
    <dgm:cxn modelId="{7D6AB945-77DD-48C4-A954-578E23A4D85A}" type="presOf" srcId="{CC430156-C8EB-4798-94A7-3948F329831F}" destId="{B1618491-538A-464F-9F22-AEF70CB2D27C}" srcOrd="0" destOrd="0" presId="urn:microsoft.com/office/officeart/2005/8/layout/hierarchy1"/>
    <dgm:cxn modelId="{889734BB-2009-41B7-91D8-055CC1102BB0}" type="presOf" srcId="{A1EDB649-7DAC-4E0C-ACCB-1795B6C9AEB5}" destId="{518409FD-69C4-4F3D-89DA-FE76D2E10AED}" srcOrd="0" destOrd="0" presId="urn:microsoft.com/office/officeart/2005/8/layout/hierarchy1"/>
    <dgm:cxn modelId="{D8ABA62E-11AB-4B55-80DF-1092259CACD7}" type="presOf" srcId="{05AB3B14-5059-4DD9-B728-99395A0A6DA7}" destId="{F2A1E1E4-DD74-491E-A87F-D5B8E3945843}" srcOrd="0" destOrd="0" presId="urn:microsoft.com/office/officeart/2005/8/layout/hierarchy1"/>
    <dgm:cxn modelId="{C620BB27-A439-4494-9780-767D950424B2}" srcId="{A67F2C12-5D99-4EAF-8CC9-72ECF64B0747}" destId="{B0464C93-BD40-4BAF-9705-FB52BE45BF15}" srcOrd="1" destOrd="0" parTransId="{A1EDB649-7DAC-4E0C-ACCB-1795B6C9AEB5}" sibTransId="{5787E799-0B80-4820-B936-0158046B286A}"/>
    <dgm:cxn modelId="{BEF7831F-8524-49BC-90FD-D127176F4242}" type="presParOf" srcId="{225BDDCA-C248-4B06-B87A-B96968A36777}" destId="{7816A6EE-F1A9-4FBB-9493-44D9433A226C}" srcOrd="0" destOrd="0" presId="urn:microsoft.com/office/officeart/2005/8/layout/hierarchy1"/>
    <dgm:cxn modelId="{0FA8D8B2-E78D-4619-BBCD-9C87348C14CF}" type="presParOf" srcId="{7816A6EE-F1A9-4FBB-9493-44D9433A226C}" destId="{3E62E74F-D6DA-4CEE-92A0-2407B5AA9019}" srcOrd="0" destOrd="0" presId="urn:microsoft.com/office/officeart/2005/8/layout/hierarchy1"/>
    <dgm:cxn modelId="{9849F024-FCEE-447D-A46E-DC1B40E6B545}" type="presParOf" srcId="{3E62E74F-D6DA-4CEE-92A0-2407B5AA9019}" destId="{5779759B-3686-4873-90CE-B49B59FE42BE}" srcOrd="0" destOrd="0" presId="urn:microsoft.com/office/officeart/2005/8/layout/hierarchy1"/>
    <dgm:cxn modelId="{F3057965-D4BA-438F-979A-EC5153858200}" type="presParOf" srcId="{3E62E74F-D6DA-4CEE-92A0-2407B5AA9019}" destId="{C7961DE3-A030-4866-BD46-68C9A20FE946}" srcOrd="1" destOrd="0" presId="urn:microsoft.com/office/officeart/2005/8/layout/hierarchy1"/>
    <dgm:cxn modelId="{68BF294C-62D4-41F5-9198-704A6A9B8E89}" type="presParOf" srcId="{7816A6EE-F1A9-4FBB-9493-44D9433A226C}" destId="{EA5BDB24-1B8A-4D7D-8B12-FA4CA7910A55}" srcOrd="1" destOrd="0" presId="urn:microsoft.com/office/officeart/2005/8/layout/hierarchy1"/>
    <dgm:cxn modelId="{02A2820C-FD9D-47B0-AAF0-E4C036FB8858}" type="presParOf" srcId="{EA5BDB24-1B8A-4D7D-8B12-FA4CA7910A55}" destId="{10DAE8D8-4E52-4D44-801D-1D2FD96113B1}" srcOrd="0" destOrd="0" presId="urn:microsoft.com/office/officeart/2005/8/layout/hierarchy1"/>
    <dgm:cxn modelId="{0E4DA88F-46D1-4410-BE4C-78301382EFCD}" type="presParOf" srcId="{EA5BDB24-1B8A-4D7D-8B12-FA4CA7910A55}" destId="{177254BD-3267-42CF-952F-66D4E1DB6636}" srcOrd="1" destOrd="0" presId="urn:microsoft.com/office/officeart/2005/8/layout/hierarchy1"/>
    <dgm:cxn modelId="{1E78F985-7ABB-4220-8DA3-1B2B5129F7A1}" type="presParOf" srcId="{177254BD-3267-42CF-952F-66D4E1DB6636}" destId="{177C7139-DAF2-42E7-8D23-402918CEB6C3}" srcOrd="0" destOrd="0" presId="urn:microsoft.com/office/officeart/2005/8/layout/hierarchy1"/>
    <dgm:cxn modelId="{7D648394-DACF-49BD-9ADE-29C4E692E5B3}" type="presParOf" srcId="{177C7139-DAF2-42E7-8D23-402918CEB6C3}" destId="{6E557669-D9F7-4A4E-A765-726759BBF77C}" srcOrd="0" destOrd="0" presId="urn:microsoft.com/office/officeart/2005/8/layout/hierarchy1"/>
    <dgm:cxn modelId="{74C1D9FE-DEF7-44B8-8C92-3EEF140468B9}" type="presParOf" srcId="{177C7139-DAF2-42E7-8D23-402918CEB6C3}" destId="{B1618491-538A-464F-9F22-AEF70CB2D27C}" srcOrd="1" destOrd="0" presId="urn:microsoft.com/office/officeart/2005/8/layout/hierarchy1"/>
    <dgm:cxn modelId="{1DDC7B82-897A-4640-801D-CC7761D1C71F}" type="presParOf" srcId="{177254BD-3267-42CF-952F-66D4E1DB6636}" destId="{3144DA20-8950-4F87-B25A-45B0687FF107}" srcOrd="1" destOrd="0" presId="urn:microsoft.com/office/officeart/2005/8/layout/hierarchy1"/>
    <dgm:cxn modelId="{394E6F1C-B763-4D0A-92C3-46087646B205}" type="presParOf" srcId="{3144DA20-8950-4F87-B25A-45B0687FF107}" destId="{BC218BB8-ADFB-4332-A698-147F20E6D528}" srcOrd="0" destOrd="0" presId="urn:microsoft.com/office/officeart/2005/8/layout/hierarchy1"/>
    <dgm:cxn modelId="{90A609DB-E452-46E2-8642-B283681FDB8C}" type="presParOf" srcId="{3144DA20-8950-4F87-B25A-45B0687FF107}" destId="{58DE069C-9D02-40E0-B952-D09694E15AB8}" srcOrd="1" destOrd="0" presId="urn:microsoft.com/office/officeart/2005/8/layout/hierarchy1"/>
    <dgm:cxn modelId="{B7E0B132-7319-4759-9EA5-BCAD2173A746}" type="presParOf" srcId="{58DE069C-9D02-40E0-B952-D09694E15AB8}" destId="{B251271C-E896-4623-8F45-ED6C85ADF1A1}" srcOrd="0" destOrd="0" presId="urn:microsoft.com/office/officeart/2005/8/layout/hierarchy1"/>
    <dgm:cxn modelId="{506CFC9A-ECB8-4F21-8F25-34362C8F788D}" type="presParOf" srcId="{B251271C-E896-4623-8F45-ED6C85ADF1A1}" destId="{C457FBBA-4780-4928-B209-95D6ED0FC216}" srcOrd="0" destOrd="0" presId="urn:microsoft.com/office/officeart/2005/8/layout/hierarchy1"/>
    <dgm:cxn modelId="{E7C3360C-6EA6-4420-B821-29870A2F3DE7}" type="presParOf" srcId="{B251271C-E896-4623-8F45-ED6C85ADF1A1}" destId="{3518D39B-FCD4-470F-8CB6-8EF1814E553E}" srcOrd="1" destOrd="0" presId="urn:microsoft.com/office/officeart/2005/8/layout/hierarchy1"/>
    <dgm:cxn modelId="{7F4914C1-73B4-4FE5-AC97-29EF1C22D750}" type="presParOf" srcId="{58DE069C-9D02-40E0-B952-D09694E15AB8}" destId="{A5986E77-3373-44FB-A505-0DF079F538AF}" srcOrd="1" destOrd="0" presId="urn:microsoft.com/office/officeart/2005/8/layout/hierarchy1"/>
    <dgm:cxn modelId="{96604C39-6C82-47FC-9422-CBFD14AE98F0}" type="presParOf" srcId="{3144DA20-8950-4F87-B25A-45B0687FF107}" destId="{5712D857-0847-460A-A90D-5DBD9C816725}" srcOrd="2" destOrd="0" presId="urn:microsoft.com/office/officeart/2005/8/layout/hierarchy1"/>
    <dgm:cxn modelId="{072C6414-B2F2-4E3C-A466-54A07912BA21}" type="presParOf" srcId="{3144DA20-8950-4F87-B25A-45B0687FF107}" destId="{A796F205-9DF3-49DA-962E-9A0D243D30E7}" srcOrd="3" destOrd="0" presId="urn:microsoft.com/office/officeart/2005/8/layout/hierarchy1"/>
    <dgm:cxn modelId="{9F185EB4-CACC-4EF0-98CC-F212748169C0}" type="presParOf" srcId="{A796F205-9DF3-49DA-962E-9A0D243D30E7}" destId="{116AEB2E-D9D4-46C9-8288-9C8164F67D15}" srcOrd="0" destOrd="0" presId="urn:microsoft.com/office/officeart/2005/8/layout/hierarchy1"/>
    <dgm:cxn modelId="{BD934327-B1BD-4668-A8A8-81B3020CF5B2}" type="presParOf" srcId="{116AEB2E-D9D4-46C9-8288-9C8164F67D15}" destId="{955ADE40-280B-46F8-8246-846987C31DB0}" srcOrd="0" destOrd="0" presId="urn:microsoft.com/office/officeart/2005/8/layout/hierarchy1"/>
    <dgm:cxn modelId="{5352172C-1D31-416F-81A1-7FCADBB4FACE}" type="presParOf" srcId="{116AEB2E-D9D4-46C9-8288-9C8164F67D15}" destId="{F2A1E1E4-DD74-491E-A87F-D5B8E3945843}" srcOrd="1" destOrd="0" presId="urn:microsoft.com/office/officeart/2005/8/layout/hierarchy1"/>
    <dgm:cxn modelId="{C3749100-D852-42CC-A220-54AECC170B57}" type="presParOf" srcId="{A796F205-9DF3-49DA-962E-9A0D243D30E7}" destId="{E24C0CE3-DEF0-403A-9DDF-E5A42FC701CB}" srcOrd="1" destOrd="0" presId="urn:microsoft.com/office/officeart/2005/8/layout/hierarchy1"/>
    <dgm:cxn modelId="{CC7800EE-246A-463B-92C7-AFB61694EA20}" type="presParOf" srcId="{EA5BDB24-1B8A-4D7D-8B12-FA4CA7910A55}" destId="{518409FD-69C4-4F3D-89DA-FE76D2E10AED}" srcOrd="2" destOrd="0" presId="urn:microsoft.com/office/officeart/2005/8/layout/hierarchy1"/>
    <dgm:cxn modelId="{7EBF776E-CD5D-4E8A-96A2-679F99DC9D46}" type="presParOf" srcId="{EA5BDB24-1B8A-4D7D-8B12-FA4CA7910A55}" destId="{CA9B5E7D-A204-4586-A4C6-89F05E68D688}" srcOrd="3" destOrd="0" presId="urn:microsoft.com/office/officeart/2005/8/layout/hierarchy1"/>
    <dgm:cxn modelId="{BA069F06-BEE1-487E-BEFF-BB6A68B294BA}" type="presParOf" srcId="{CA9B5E7D-A204-4586-A4C6-89F05E68D688}" destId="{CE71C5DC-4862-4904-BE4E-29D9DA963269}" srcOrd="0" destOrd="0" presId="urn:microsoft.com/office/officeart/2005/8/layout/hierarchy1"/>
    <dgm:cxn modelId="{0E99E19A-91D9-44D2-85FC-2339C13B573D}" type="presParOf" srcId="{CE71C5DC-4862-4904-BE4E-29D9DA963269}" destId="{031187A4-07B8-4546-8B63-5F59F58DEC34}" srcOrd="0" destOrd="0" presId="urn:microsoft.com/office/officeart/2005/8/layout/hierarchy1"/>
    <dgm:cxn modelId="{B165E883-3201-4F07-9216-FF5223090E5E}" type="presParOf" srcId="{CE71C5DC-4862-4904-BE4E-29D9DA963269}" destId="{E4E8A960-14EC-4501-ACBA-42A5DCC18C36}" srcOrd="1" destOrd="0" presId="urn:microsoft.com/office/officeart/2005/8/layout/hierarchy1"/>
    <dgm:cxn modelId="{4643816B-C95E-4728-A271-2ABF6D01E1CD}" type="presParOf" srcId="{CA9B5E7D-A204-4586-A4C6-89F05E68D688}" destId="{5AC53F5E-990F-4F70-A084-C16B65A27314}" srcOrd="1" destOrd="0" presId="urn:microsoft.com/office/officeart/2005/8/layout/hierarchy1"/>
    <dgm:cxn modelId="{2BE3A29A-C5F2-4FFA-8BB7-A410BACB18BC}" type="presParOf" srcId="{5AC53F5E-990F-4F70-A084-C16B65A27314}" destId="{A635A4BE-9BDE-4F90-B723-EC7F6D82F1B5}" srcOrd="0" destOrd="0" presId="urn:microsoft.com/office/officeart/2005/8/layout/hierarchy1"/>
    <dgm:cxn modelId="{4E18E11C-1B8A-43AD-B31A-5E82C1B7B67C}" type="presParOf" srcId="{5AC53F5E-990F-4F70-A084-C16B65A27314}" destId="{78926EC0-59C9-430B-8197-2ABDB74C88CA}" srcOrd="1" destOrd="0" presId="urn:microsoft.com/office/officeart/2005/8/layout/hierarchy1"/>
    <dgm:cxn modelId="{199666A8-CE0A-4FDC-808F-8FC56DD5F3ED}" type="presParOf" srcId="{78926EC0-59C9-430B-8197-2ABDB74C88CA}" destId="{BBD27DB6-2CA2-4ECA-A727-2EECC44C99DC}" srcOrd="0" destOrd="0" presId="urn:microsoft.com/office/officeart/2005/8/layout/hierarchy1"/>
    <dgm:cxn modelId="{67E2E980-474B-490F-89D3-DDAE6142A259}" type="presParOf" srcId="{BBD27DB6-2CA2-4ECA-A727-2EECC44C99DC}" destId="{2BBE2D18-C316-4BDC-BA21-7EE4CA089559}" srcOrd="0" destOrd="0" presId="urn:microsoft.com/office/officeart/2005/8/layout/hierarchy1"/>
    <dgm:cxn modelId="{9CD2E5CF-E7CA-4E44-9531-5145AE88FDE8}" type="presParOf" srcId="{BBD27DB6-2CA2-4ECA-A727-2EECC44C99DC}" destId="{6AA09EF8-7FC1-4BFC-AE49-07E1970A1CA7}" srcOrd="1" destOrd="0" presId="urn:microsoft.com/office/officeart/2005/8/layout/hierarchy1"/>
    <dgm:cxn modelId="{855AE816-1AB9-40E7-B5AB-C38EB6C8657B}" type="presParOf" srcId="{78926EC0-59C9-430B-8197-2ABDB74C88CA}" destId="{54D07F08-8046-4911-9C02-55FA586B62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49443-84BF-684F-9973-99D22F9C536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984A0D74-7D71-3240-BDE8-34107D228BC7}">
      <dgm:prSet phldrT="[Text]"/>
      <dgm:spPr/>
      <dgm:t>
        <a:bodyPr/>
        <a:lstStyle/>
        <a:p>
          <a:r>
            <a:rPr lang="en-US" b="1" dirty="0" smtClean="0">
              <a:solidFill>
                <a:srgbClr val="000000"/>
              </a:solidFill>
              <a:latin typeface="+mn-lt"/>
              <a:cs typeface="Adobe Arabic" pitchFamily="18" charset="-78"/>
            </a:rPr>
            <a:t>Form a network in the subcutaneous tissue</a:t>
          </a:r>
          <a:endParaRPr lang="en-US" dirty="0">
            <a:latin typeface="+mn-lt"/>
          </a:endParaRPr>
        </a:p>
      </dgm:t>
    </dgm:pt>
    <dgm:pt modelId="{CB7AD146-5AE3-5D46-A1B4-7D6F29879390}">
      <dgm:prSet phldrT="[Text]" custT="1"/>
      <dgm:spPr/>
      <dgm:t>
        <a:bodyPr/>
        <a:lstStyle/>
        <a:p>
          <a:pPr rtl="0"/>
          <a:r>
            <a:rPr lang="en-US" sz="1600" b="1" dirty="0" smtClean="0">
              <a:latin typeface="+mn-lt"/>
            </a:rPr>
            <a:t>SUPERFICIAL VEINS </a:t>
          </a:r>
          <a:endParaRPr lang="en-US" sz="1600" dirty="0">
            <a:latin typeface="+mn-lt"/>
          </a:endParaRPr>
        </a:p>
      </dgm:t>
    </dgm:pt>
    <dgm:pt modelId="{F71335DF-CADA-FF4F-B53D-2EB369F60743}" type="sibTrans" cxnId="{C2B6ECBA-7C2B-094E-97F1-626F6EE435AF}">
      <dgm:prSet/>
      <dgm:spPr/>
      <dgm:t>
        <a:bodyPr/>
        <a:lstStyle/>
        <a:p>
          <a:endParaRPr lang="en-US">
            <a:latin typeface="+mn-lt"/>
          </a:endParaRPr>
        </a:p>
      </dgm:t>
    </dgm:pt>
    <dgm:pt modelId="{0E019205-01DA-8149-931D-8ED69C216EFC}" type="parTrans" cxnId="{C2B6ECBA-7C2B-094E-97F1-626F6EE435AF}">
      <dgm:prSet/>
      <dgm:spPr/>
      <dgm:t>
        <a:bodyPr/>
        <a:lstStyle/>
        <a:p>
          <a:endParaRPr lang="en-US">
            <a:latin typeface="+mn-lt"/>
          </a:endParaRPr>
        </a:p>
      </dgm:t>
    </dgm:pt>
    <dgm:pt modelId="{3A923931-0C01-F94F-8C8F-E464B763C8B1}">
      <dgm:prSet phldrT="[Text]" custT="1"/>
      <dgm:spPr/>
      <dgm:t>
        <a:bodyPr/>
        <a:lstStyle/>
        <a:p>
          <a:pPr rtl="0"/>
          <a:r>
            <a:rPr lang="en-US" sz="1600" b="1" dirty="0" smtClean="0">
              <a:latin typeface="+mn-lt"/>
            </a:rPr>
            <a:t>TWO DIVISIONS: </a:t>
          </a:r>
          <a:endParaRPr lang="en-US" sz="1600" dirty="0">
            <a:latin typeface="+mn-lt"/>
          </a:endParaRPr>
        </a:p>
      </dgm:t>
    </dgm:pt>
    <dgm:pt modelId="{FBAA66F5-0F0F-8346-821C-EE413FC98F6B}" type="sibTrans" cxnId="{7220F3C8-E451-0F44-90B8-FCA2D74E0D36}">
      <dgm:prSet/>
      <dgm:spPr/>
      <dgm:t>
        <a:bodyPr/>
        <a:lstStyle/>
        <a:p>
          <a:endParaRPr lang="en-US">
            <a:latin typeface="+mn-lt"/>
          </a:endParaRPr>
        </a:p>
      </dgm:t>
    </dgm:pt>
    <dgm:pt modelId="{C91F1018-FFA4-6A46-BA89-6FC30F1FD580}" type="parTrans" cxnId="{7220F3C8-E451-0F44-90B8-FCA2D74E0D36}">
      <dgm:prSet/>
      <dgm:spPr/>
      <dgm:t>
        <a:bodyPr/>
        <a:lstStyle/>
        <a:p>
          <a:endParaRPr lang="en-US">
            <a:latin typeface="+mn-lt"/>
          </a:endParaRPr>
        </a:p>
      </dgm:t>
    </dgm:pt>
    <dgm:pt modelId="{014C5C39-37D0-5F44-ADF6-D9579E7326D7}" type="sibTrans" cxnId="{0E6786E6-EE09-AA4F-8140-E84C94332AB0}">
      <dgm:prSet/>
      <dgm:spPr/>
      <dgm:t>
        <a:bodyPr/>
        <a:lstStyle/>
        <a:p>
          <a:endParaRPr lang="en-US">
            <a:latin typeface="+mn-lt"/>
          </a:endParaRPr>
        </a:p>
      </dgm:t>
    </dgm:pt>
    <dgm:pt modelId="{0230C95C-5A8D-D440-9164-291FEBC6A61E}" type="parTrans" cxnId="{0E6786E6-EE09-AA4F-8140-E84C94332AB0}">
      <dgm:prSet/>
      <dgm:spPr/>
      <dgm:t>
        <a:bodyPr/>
        <a:lstStyle/>
        <a:p>
          <a:endParaRPr lang="en-US">
            <a:latin typeface="+mn-lt"/>
          </a:endParaRPr>
        </a:p>
      </dgm:t>
    </dgm:pt>
    <dgm:pt modelId="{F6905FC8-99B5-8549-996B-1AC1C77C529C}">
      <dgm:prSet custT="1"/>
      <dgm:spPr/>
      <dgm:t>
        <a:bodyPr/>
        <a:lstStyle/>
        <a:p>
          <a:pPr rtl="0"/>
          <a:r>
            <a:rPr lang="en-US" sz="1600" b="1" dirty="0" smtClean="0">
              <a:latin typeface="+mn-lt"/>
            </a:rPr>
            <a:t>DEEP VEINS </a:t>
          </a:r>
          <a:endParaRPr lang="en-US" sz="1600" dirty="0">
            <a:latin typeface="+mn-lt"/>
          </a:endParaRPr>
        </a:p>
      </dgm:t>
    </dgm:pt>
    <dgm:pt modelId="{ACAF8EC1-AA36-E941-8EDA-D179551B34D5}" type="sibTrans" cxnId="{39772332-F837-9747-A558-154280EB1D5C}">
      <dgm:prSet/>
      <dgm:spPr/>
      <dgm:t>
        <a:bodyPr/>
        <a:lstStyle/>
        <a:p>
          <a:endParaRPr lang="en-US">
            <a:latin typeface="+mn-lt"/>
          </a:endParaRPr>
        </a:p>
      </dgm:t>
    </dgm:pt>
    <dgm:pt modelId="{3C6B444C-DF72-8542-B36A-9B46DC2BC78E}" type="parTrans" cxnId="{39772332-F837-9747-A558-154280EB1D5C}">
      <dgm:prSet/>
      <dgm:spPr/>
      <dgm:t>
        <a:bodyPr/>
        <a:lstStyle/>
        <a:p>
          <a:endParaRPr lang="en-US">
            <a:latin typeface="+mn-lt"/>
          </a:endParaRPr>
        </a:p>
      </dgm:t>
    </dgm:pt>
    <dgm:pt modelId="{B8EAAAC5-D019-9347-893E-C08FEDEA56B2}">
      <dgm:prSet/>
      <dgm:spPr/>
      <dgm:t>
        <a:bodyPr/>
        <a:lstStyle/>
        <a:p>
          <a:r>
            <a:rPr lang="en-US" b="1" dirty="0" smtClean="0">
              <a:solidFill>
                <a:srgbClr val="000000"/>
              </a:solidFill>
              <a:latin typeface="+mn-lt"/>
              <a:cs typeface="Adobe Arabic" pitchFamily="18" charset="-78"/>
            </a:rPr>
            <a:t>Pattern is variable</a:t>
          </a:r>
          <a:endParaRPr lang="en-US" b="1" dirty="0">
            <a:solidFill>
              <a:srgbClr val="000000"/>
            </a:solidFill>
            <a:latin typeface="+mn-lt"/>
            <a:cs typeface="Adobe Arabic" pitchFamily="18" charset="-78"/>
          </a:endParaRPr>
        </a:p>
      </dgm:t>
    </dgm:pt>
    <dgm:pt modelId="{4141F126-BDD0-1D48-899F-7EADB7EA4588}" type="parTrans" cxnId="{619E1720-71A2-B146-BC88-D2959EABBFF7}">
      <dgm:prSet/>
      <dgm:spPr/>
      <dgm:t>
        <a:bodyPr/>
        <a:lstStyle/>
        <a:p>
          <a:endParaRPr lang="en-US">
            <a:latin typeface="+mn-lt"/>
          </a:endParaRPr>
        </a:p>
      </dgm:t>
    </dgm:pt>
    <dgm:pt modelId="{5D9754B4-96BE-9D4D-B656-1BD108DE097C}" type="sibTrans" cxnId="{619E1720-71A2-B146-BC88-D2959EABBFF7}">
      <dgm:prSet/>
      <dgm:spPr/>
      <dgm:t>
        <a:bodyPr/>
        <a:lstStyle/>
        <a:p>
          <a:endParaRPr lang="en-US">
            <a:latin typeface="+mn-lt"/>
          </a:endParaRPr>
        </a:p>
      </dgm:t>
    </dgm:pt>
    <dgm:pt modelId="{838ED453-05A5-F34C-9BFC-CD68DFF76051}">
      <dgm:prSet/>
      <dgm:spPr/>
      <dgm:t>
        <a:bodyPr/>
        <a:lstStyle/>
        <a:p>
          <a:r>
            <a:rPr lang="en-US" b="1" dirty="0" smtClean="0">
              <a:solidFill>
                <a:srgbClr val="000000"/>
              </a:solidFill>
              <a:latin typeface="+mn-lt"/>
              <a:cs typeface="Adobe Arabic" pitchFamily="18" charset="-78"/>
            </a:rPr>
            <a:t>They are the tributaries of the: </a:t>
          </a:r>
          <a:endParaRPr lang="en-US" b="1" dirty="0">
            <a:solidFill>
              <a:srgbClr val="000000"/>
            </a:solidFill>
            <a:latin typeface="+mn-lt"/>
            <a:cs typeface="Adobe Arabic" pitchFamily="18" charset="-78"/>
          </a:endParaRPr>
        </a:p>
      </dgm:t>
    </dgm:pt>
    <dgm:pt modelId="{7A39444F-757D-5B42-B200-D57A1FBAC31B}" type="parTrans" cxnId="{0104ECD7-28F8-B345-AE5F-823E87768CD5}">
      <dgm:prSet/>
      <dgm:spPr/>
      <dgm:t>
        <a:bodyPr/>
        <a:lstStyle/>
        <a:p>
          <a:endParaRPr lang="en-US">
            <a:latin typeface="+mn-lt"/>
          </a:endParaRPr>
        </a:p>
      </dgm:t>
    </dgm:pt>
    <dgm:pt modelId="{C2F75AE1-7894-6D4F-B696-F0F7DB20289A}" type="sibTrans" cxnId="{0104ECD7-28F8-B345-AE5F-823E87768CD5}">
      <dgm:prSet/>
      <dgm:spPr/>
      <dgm:t>
        <a:bodyPr/>
        <a:lstStyle/>
        <a:p>
          <a:endParaRPr lang="en-US">
            <a:latin typeface="+mn-lt"/>
          </a:endParaRPr>
        </a:p>
      </dgm:t>
    </dgm:pt>
    <dgm:pt modelId="{DC4BF987-E882-6046-8B37-02D16D672BA6}">
      <dgm:prSet/>
      <dgm:spPr/>
      <dgm:t>
        <a:bodyPr/>
        <a:lstStyle/>
        <a:p>
          <a:r>
            <a:rPr lang="en-US" b="1" dirty="0" smtClean="0">
              <a:solidFill>
                <a:srgbClr val="000000"/>
              </a:solidFill>
              <a:latin typeface="+mn-lt"/>
              <a:cs typeface="Adobe Arabic" pitchFamily="18" charset="-78"/>
            </a:rPr>
            <a:t>Great (long) saphenous vein</a:t>
          </a:r>
          <a:endParaRPr lang="en-US" b="1" dirty="0">
            <a:solidFill>
              <a:srgbClr val="000000"/>
            </a:solidFill>
            <a:latin typeface="+mn-lt"/>
            <a:cs typeface="Adobe Arabic" pitchFamily="18" charset="-78"/>
          </a:endParaRPr>
        </a:p>
      </dgm:t>
    </dgm:pt>
    <dgm:pt modelId="{DA795940-ED0E-AD46-83AA-BB8DE6F8F87C}" type="parTrans" cxnId="{440B191D-7492-DD40-80AB-31EEBD49D988}">
      <dgm:prSet/>
      <dgm:spPr/>
      <dgm:t>
        <a:bodyPr/>
        <a:lstStyle/>
        <a:p>
          <a:endParaRPr lang="en-US">
            <a:latin typeface="+mn-lt"/>
          </a:endParaRPr>
        </a:p>
      </dgm:t>
    </dgm:pt>
    <dgm:pt modelId="{7CADC638-3890-1140-BB5A-F817121B88ED}" type="sibTrans" cxnId="{440B191D-7492-DD40-80AB-31EEBD49D988}">
      <dgm:prSet/>
      <dgm:spPr/>
      <dgm:t>
        <a:bodyPr/>
        <a:lstStyle/>
        <a:p>
          <a:endParaRPr lang="en-US">
            <a:latin typeface="+mn-lt"/>
          </a:endParaRPr>
        </a:p>
      </dgm:t>
    </dgm:pt>
    <dgm:pt modelId="{ECFB2283-B17E-5C4E-A812-985641F1CE60}">
      <dgm:prSet/>
      <dgm:spPr/>
      <dgm:t>
        <a:bodyPr/>
        <a:lstStyle/>
        <a:p>
          <a:r>
            <a:rPr lang="en-US" b="1" dirty="0" smtClean="0">
              <a:solidFill>
                <a:srgbClr val="000000"/>
              </a:solidFill>
              <a:latin typeface="+mn-lt"/>
              <a:cs typeface="Adobe Arabic" pitchFamily="18" charset="-78"/>
            </a:rPr>
            <a:t>Small (short) saphenous vein</a:t>
          </a:r>
          <a:endParaRPr lang="en-US" b="1" dirty="0">
            <a:solidFill>
              <a:srgbClr val="000000"/>
            </a:solidFill>
            <a:latin typeface="+mn-lt"/>
            <a:cs typeface="Adobe Arabic" pitchFamily="18" charset="-78"/>
          </a:endParaRPr>
        </a:p>
      </dgm:t>
    </dgm:pt>
    <dgm:pt modelId="{0B39BB7D-D05B-944F-9C0C-2A342EBE2830}" type="parTrans" cxnId="{A2C6B865-950E-0644-B8BF-137E87B8394A}">
      <dgm:prSet/>
      <dgm:spPr/>
      <dgm:t>
        <a:bodyPr/>
        <a:lstStyle/>
        <a:p>
          <a:endParaRPr lang="en-US">
            <a:latin typeface="+mn-lt"/>
          </a:endParaRPr>
        </a:p>
      </dgm:t>
    </dgm:pt>
    <dgm:pt modelId="{681F13B5-18DD-1040-ABE9-980D323BCBBD}" type="sibTrans" cxnId="{A2C6B865-950E-0644-B8BF-137E87B8394A}">
      <dgm:prSet/>
      <dgm:spPr/>
      <dgm:t>
        <a:bodyPr/>
        <a:lstStyle/>
        <a:p>
          <a:endParaRPr lang="en-US">
            <a:latin typeface="+mn-lt"/>
          </a:endParaRPr>
        </a:p>
      </dgm:t>
    </dgm:pt>
    <dgm:pt modelId="{217A7099-C70A-BF43-A759-27DBF7A07124}" type="pres">
      <dgm:prSet presAssocID="{E4B49443-84BF-684F-9973-99D22F9C536E}" presName="hierChild1" presStyleCnt="0">
        <dgm:presLayoutVars>
          <dgm:chPref val="1"/>
          <dgm:dir/>
          <dgm:animOne val="branch"/>
          <dgm:animLvl val="lvl"/>
          <dgm:resizeHandles/>
        </dgm:presLayoutVars>
      </dgm:prSet>
      <dgm:spPr/>
      <dgm:t>
        <a:bodyPr/>
        <a:lstStyle/>
        <a:p>
          <a:pPr rtl="1"/>
          <a:endParaRPr lang="ar-SA"/>
        </a:p>
      </dgm:t>
    </dgm:pt>
    <dgm:pt modelId="{06B27228-D7AA-134D-8E62-EDC5D7F4861C}" type="pres">
      <dgm:prSet presAssocID="{3A923931-0C01-F94F-8C8F-E464B763C8B1}" presName="hierRoot1" presStyleCnt="0"/>
      <dgm:spPr/>
    </dgm:pt>
    <dgm:pt modelId="{818D8B3E-607C-864F-BC24-8987E84E51C3}" type="pres">
      <dgm:prSet presAssocID="{3A923931-0C01-F94F-8C8F-E464B763C8B1}" presName="composite" presStyleCnt="0"/>
      <dgm:spPr/>
    </dgm:pt>
    <dgm:pt modelId="{16A612AF-EDB0-E94C-9C1B-D140F52A986B}" type="pres">
      <dgm:prSet presAssocID="{3A923931-0C01-F94F-8C8F-E464B763C8B1}" presName="background" presStyleLbl="node0" presStyleIdx="0" presStyleCnt="1"/>
      <dgm:spPr/>
    </dgm:pt>
    <dgm:pt modelId="{80E59180-5418-D444-B002-D5F6D9607C3D}" type="pres">
      <dgm:prSet presAssocID="{3A923931-0C01-F94F-8C8F-E464B763C8B1}" presName="text" presStyleLbl="fgAcc0" presStyleIdx="0" presStyleCnt="1" custScaleX="133810">
        <dgm:presLayoutVars>
          <dgm:chPref val="3"/>
        </dgm:presLayoutVars>
      </dgm:prSet>
      <dgm:spPr/>
      <dgm:t>
        <a:bodyPr/>
        <a:lstStyle/>
        <a:p>
          <a:endParaRPr lang="en-US"/>
        </a:p>
      </dgm:t>
    </dgm:pt>
    <dgm:pt modelId="{F3E56412-D476-5E41-BFFC-623B6AEF3313}" type="pres">
      <dgm:prSet presAssocID="{3A923931-0C01-F94F-8C8F-E464B763C8B1}" presName="hierChild2" presStyleCnt="0"/>
      <dgm:spPr/>
    </dgm:pt>
    <dgm:pt modelId="{A62DC2BE-66B0-5B48-8AF9-06CE3DBA908D}" type="pres">
      <dgm:prSet presAssocID="{0230C95C-5A8D-D440-9164-291FEBC6A61E}" presName="Name10" presStyleLbl="parChTrans1D2" presStyleIdx="0" presStyleCnt="2"/>
      <dgm:spPr/>
      <dgm:t>
        <a:bodyPr/>
        <a:lstStyle/>
        <a:p>
          <a:pPr rtl="1"/>
          <a:endParaRPr lang="ar-SA"/>
        </a:p>
      </dgm:t>
    </dgm:pt>
    <dgm:pt modelId="{28F299CB-419F-5645-AC9D-6D9E96FBD441}" type="pres">
      <dgm:prSet presAssocID="{CB7AD146-5AE3-5D46-A1B4-7D6F29879390}" presName="hierRoot2" presStyleCnt="0"/>
      <dgm:spPr/>
    </dgm:pt>
    <dgm:pt modelId="{2798C49A-0D0B-674E-BF0B-F710204EC366}" type="pres">
      <dgm:prSet presAssocID="{CB7AD146-5AE3-5D46-A1B4-7D6F29879390}" presName="composite2" presStyleCnt="0"/>
      <dgm:spPr/>
    </dgm:pt>
    <dgm:pt modelId="{CF2CB9F9-2925-3749-A941-26DEA2FCF9F8}" type="pres">
      <dgm:prSet presAssocID="{CB7AD146-5AE3-5D46-A1B4-7D6F29879390}" presName="background2" presStyleLbl="node2" presStyleIdx="0" presStyleCnt="2"/>
      <dgm:spPr/>
    </dgm:pt>
    <dgm:pt modelId="{98FAB671-0BC3-4044-9E81-61879BB335AA}" type="pres">
      <dgm:prSet presAssocID="{CB7AD146-5AE3-5D46-A1B4-7D6F29879390}" presName="text2" presStyleLbl="fgAcc2" presStyleIdx="0" presStyleCnt="2" custScaleX="118497">
        <dgm:presLayoutVars>
          <dgm:chPref val="3"/>
        </dgm:presLayoutVars>
      </dgm:prSet>
      <dgm:spPr/>
      <dgm:t>
        <a:bodyPr/>
        <a:lstStyle/>
        <a:p>
          <a:endParaRPr lang="en-US"/>
        </a:p>
      </dgm:t>
    </dgm:pt>
    <dgm:pt modelId="{0D8453D3-8342-8D47-8C2A-7EDF3C1B02F4}" type="pres">
      <dgm:prSet presAssocID="{CB7AD146-5AE3-5D46-A1B4-7D6F29879390}" presName="hierChild3" presStyleCnt="0"/>
      <dgm:spPr/>
    </dgm:pt>
    <dgm:pt modelId="{11645AFE-CD97-6D44-8C3D-D984E05BD091}" type="pres">
      <dgm:prSet presAssocID="{0E019205-01DA-8149-931D-8ED69C216EFC}" presName="Name17" presStyleLbl="parChTrans1D3" presStyleIdx="0" presStyleCnt="3"/>
      <dgm:spPr/>
      <dgm:t>
        <a:bodyPr/>
        <a:lstStyle/>
        <a:p>
          <a:pPr rtl="1"/>
          <a:endParaRPr lang="ar-SA"/>
        </a:p>
      </dgm:t>
    </dgm:pt>
    <dgm:pt modelId="{8897C99E-3C7D-2149-B127-8D874F8D215F}" type="pres">
      <dgm:prSet presAssocID="{984A0D74-7D71-3240-BDE8-34107D228BC7}" presName="hierRoot3" presStyleCnt="0"/>
      <dgm:spPr/>
    </dgm:pt>
    <dgm:pt modelId="{10B17640-C0DD-CC43-9C68-AEFB3EC1D3DE}" type="pres">
      <dgm:prSet presAssocID="{984A0D74-7D71-3240-BDE8-34107D228BC7}" presName="composite3" presStyleCnt="0"/>
      <dgm:spPr/>
    </dgm:pt>
    <dgm:pt modelId="{41A0BA09-D03A-A24D-BA8D-B2DE156214C4}" type="pres">
      <dgm:prSet presAssocID="{984A0D74-7D71-3240-BDE8-34107D228BC7}" presName="background3" presStyleLbl="node3" presStyleIdx="0" presStyleCnt="3"/>
      <dgm:spPr/>
    </dgm:pt>
    <dgm:pt modelId="{750A2EFE-83F0-664F-9B2C-BB27BE789881}" type="pres">
      <dgm:prSet presAssocID="{984A0D74-7D71-3240-BDE8-34107D228BC7}" presName="text3" presStyleLbl="fgAcc3" presStyleIdx="0" presStyleCnt="3">
        <dgm:presLayoutVars>
          <dgm:chPref val="3"/>
        </dgm:presLayoutVars>
      </dgm:prSet>
      <dgm:spPr/>
      <dgm:t>
        <a:bodyPr/>
        <a:lstStyle/>
        <a:p>
          <a:endParaRPr lang="en-US"/>
        </a:p>
      </dgm:t>
    </dgm:pt>
    <dgm:pt modelId="{D7F5CAAF-D7F4-1941-A593-71323BC42E62}" type="pres">
      <dgm:prSet presAssocID="{984A0D74-7D71-3240-BDE8-34107D228BC7}" presName="hierChild4" presStyleCnt="0"/>
      <dgm:spPr/>
    </dgm:pt>
    <dgm:pt modelId="{A8198281-DEF8-BD4E-BD6F-CA532E42A321}" type="pres">
      <dgm:prSet presAssocID="{4141F126-BDD0-1D48-899F-7EADB7EA4588}" presName="Name17" presStyleLbl="parChTrans1D3" presStyleIdx="1" presStyleCnt="3"/>
      <dgm:spPr/>
      <dgm:t>
        <a:bodyPr/>
        <a:lstStyle/>
        <a:p>
          <a:pPr rtl="1"/>
          <a:endParaRPr lang="ar-SA"/>
        </a:p>
      </dgm:t>
    </dgm:pt>
    <dgm:pt modelId="{723D54BE-3A2D-4C44-8E8D-3CC99BDEF0C8}" type="pres">
      <dgm:prSet presAssocID="{B8EAAAC5-D019-9347-893E-C08FEDEA56B2}" presName="hierRoot3" presStyleCnt="0"/>
      <dgm:spPr/>
    </dgm:pt>
    <dgm:pt modelId="{E96BB62A-B226-ED44-91B2-7AC05AE8A2AD}" type="pres">
      <dgm:prSet presAssocID="{B8EAAAC5-D019-9347-893E-C08FEDEA56B2}" presName="composite3" presStyleCnt="0"/>
      <dgm:spPr/>
    </dgm:pt>
    <dgm:pt modelId="{DD8BFB39-AC0E-5944-B207-6CEBA66FD8E7}" type="pres">
      <dgm:prSet presAssocID="{B8EAAAC5-D019-9347-893E-C08FEDEA56B2}" presName="background3" presStyleLbl="node3" presStyleIdx="1" presStyleCnt="3"/>
      <dgm:spPr/>
    </dgm:pt>
    <dgm:pt modelId="{61B33626-0DA5-774C-B2C1-1BC2C1D55C2E}" type="pres">
      <dgm:prSet presAssocID="{B8EAAAC5-D019-9347-893E-C08FEDEA56B2}" presName="text3" presStyleLbl="fgAcc3" presStyleIdx="1" presStyleCnt="3">
        <dgm:presLayoutVars>
          <dgm:chPref val="3"/>
        </dgm:presLayoutVars>
      </dgm:prSet>
      <dgm:spPr/>
      <dgm:t>
        <a:bodyPr/>
        <a:lstStyle/>
        <a:p>
          <a:pPr rtl="1"/>
          <a:endParaRPr lang="ar-SA"/>
        </a:p>
      </dgm:t>
    </dgm:pt>
    <dgm:pt modelId="{03B091E8-740E-6B46-AA55-36897BCD5142}" type="pres">
      <dgm:prSet presAssocID="{B8EAAAC5-D019-9347-893E-C08FEDEA56B2}" presName="hierChild4" presStyleCnt="0"/>
      <dgm:spPr/>
    </dgm:pt>
    <dgm:pt modelId="{E05CCC80-0C35-BE48-B6BD-FE88C00EC21C}" type="pres">
      <dgm:prSet presAssocID="{7A39444F-757D-5B42-B200-D57A1FBAC31B}" presName="Name17" presStyleLbl="parChTrans1D3" presStyleIdx="2" presStyleCnt="3"/>
      <dgm:spPr/>
      <dgm:t>
        <a:bodyPr/>
        <a:lstStyle/>
        <a:p>
          <a:pPr rtl="1"/>
          <a:endParaRPr lang="ar-SA"/>
        </a:p>
      </dgm:t>
    </dgm:pt>
    <dgm:pt modelId="{7A42B523-8347-4240-ADBB-829834D99D68}" type="pres">
      <dgm:prSet presAssocID="{838ED453-05A5-F34C-9BFC-CD68DFF76051}" presName="hierRoot3" presStyleCnt="0"/>
      <dgm:spPr/>
    </dgm:pt>
    <dgm:pt modelId="{882C86FC-63FC-6F46-9AD6-B64B4822317C}" type="pres">
      <dgm:prSet presAssocID="{838ED453-05A5-F34C-9BFC-CD68DFF76051}" presName="composite3" presStyleCnt="0"/>
      <dgm:spPr/>
    </dgm:pt>
    <dgm:pt modelId="{939C34E4-F5FB-184F-94C3-3DB455C16FC5}" type="pres">
      <dgm:prSet presAssocID="{838ED453-05A5-F34C-9BFC-CD68DFF76051}" presName="background3" presStyleLbl="node3" presStyleIdx="2" presStyleCnt="3"/>
      <dgm:spPr/>
    </dgm:pt>
    <dgm:pt modelId="{0B4CF14B-A52E-D346-A640-C21813621B1A}" type="pres">
      <dgm:prSet presAssocID="{838ED453-05A5-F34C-9BFC-CD68DFF76051}" presName="text3" presStyleLbl="fgAcc3" presStyleIdx="2" presStyleCnt="3">
        <dgm:presLayoutVars>
          <dgm:chPref val="3"/>
        </dgm:presLayoutVars>
      </dgm:prSet>
      <dgm:spPr/>
      <dgm:t>
        <a:bodyPr/>
        <a:lstStyle/>
        <a:p>
          <a:pPr rtl="1"/>
          <a:endParaRPr lang="ar-SA"/>
        </a:p>
      </dgm:t>
    </dgm:pt>
    <dgm:pt modelId="{A3E10E30-12EA-7F4F-9F6C-52BA1E4FA89F}" type="pres">
      <dgm:prSet presAssocID="{838ED453-05A5-F34C-9BFC-CD68DFF76051}" presName="hierChild4" presStyleCnt="0"/>
      <dgm:spPr/>
    </dgm:pt>
    <dgm:pt modelId="{32EDF479-9FE3-BD4B-AAE4-AF06820EAB30}" type="pres">
      <dgm:prSet presAssocID="{DA795940-ED0E-AD46-83AA-BB8DE6F8F87C}" presName="Name23" presStyleLbl="parChTrans1D4" presStyleIdx="0" presStyleCnt="2"/>
      <dgm:spPr/>
      <dgm:t>
        <a:bodyPr/>
        <a:lstStyle/>
        <a:p>
          <a:pPr rtl="1"/>
          <a:endParaRPr lang="ar-SA"/>
        </a:p>
      </dgm:t>
    </dgm:pt>
    <dgm:pt modelId="{84FCD70E-E345-7D41-AF5C-FAFDE4D734EB}" type="pres">
      <dgm:prSet presAssocID="{DC4BF987-E882-6046-8B37-02D16D672BA6}" presName="hierRoot4" presStyleCnt="0"/>
      <dgm:spPr/>
    </dgm:pt>
    <dgm:pt modelId="{C8EBF4C6-4A74-B743-BF34-C5CAB815CF21}" type="pres">
      <dgm:prSet presAssocID="{DC4BF987-E882-6046-8B37-02D16D672BA6}" presName="composite4" presStyleCnt="0"/>
      <dgm:spPr/>
    </dgm:pt>
    <dgm:pt modelId="{542676CF-9CFB-CD4D-9850-B62FB17C9B90}" type="pres">
      <dgm:prSet presAssocID="{DC4BF987-E882-6046-8B37-02D16D672BA6}" presName="background4" presStyleLbl="node4" presStyleIdx="0" presStyleCnt="2"/>
      <dgm:spPr/>
    </dgm:pt>
    <dgm:pt modelId="{75025E41-1B8B-E245-B792-78BEEA012CF1}" type="pres">
      <dgm:prSet presAssocID="{DC4BF987-E882-6046-8B37-02D16D672BA6}" presName="text4" presStyleLbl="fgAcc4" presStyleIdx="0" presStyleCnt="2">
        <dgm:presLayoutVars>
          <dgm:chPref val="3"/>
        </dgm:presLayoutVars>
      </dgm:prSet>
      <dgm:spPr/>
      <dgm:t>
        <a:bodyPr/>
        <a:lstStyle/>
        <a:p>
          <a:pPr rtl="1"/>
          <a:endParaRPr lang="ar-SA"/>
        </a:p>
      </dgm:t>
    </dgm:pt>
    <dgm:pt modelId="{C854927A-9F76-9E45-A747-0DB612DF84B6}" type="pres">
      <dgm:prSet presAssocID="{DC4BF987-E882-6046-8B37-02D16D672BA6}" presName="hierChild5" presStyleCnt="0"/>
      <dgm:spPr/>
    </dgm:pt>
    <dgm:pt modelId="{4B6FFFC1-ED8A-1C43-A8A1-A138700C5A48}" type="pres">
      <dgm:prSet presAssocID="{0B39BB7D-D05B-944F-9C0C-2A342EBE2830}" presName="Name23" presStyleLbl="parChTrans1D4" presStyleIdx="1" presStyleCnt="2"/>
      <dgm:spPr/>
      <dgm:t>
        <a:bodyPr/>
        <a:lstStyle/>
        <a:p>
          <a:pPr rtl="1"/>
          <a:endParaRPr lang="ar-SA"/>
        </a:p>
      </dgm:t>
    </dgm:pt>
    <dgm:pt modelId="{BF8EB086-495A-324A-A9E4-6BD17CA58C79}" type="pres">
      <dgm:prSet presAssocID="{ECFB2283-B17E-5C4E-A812-985641F1CE60}" presName="hierRoot4" presStyleCnt="0"/>
      <dgm:spPr/>
    </dgm:pt>
    <dgm:pt modelId="{106E19E5-BC9F-9443-A23E-FEFF46F0D77F}" type="pres">
      <dgm:prSet presAssocID="{ECFB2283-B17E-5C4E-A812-985641F1CE60}" presName="composite4" presStyleCnt="0"/>
      <dgm:spPr/>
    </dgm:pt>
    <dgm:pt modelId="{E81D29B2-C5A3-B442-99B2-FA72B22C043C}" type="pres">
      <dgm:prSet presAssocID="{ECFB2283-B17E-5C4E-A812-985641F1CE60}" presName="background4" presStyleLbl="node4" presStyleIdx="1" presStyleCnt="2"/>
      <dgm:spPr/>
    </dgm:pt>
    <dgm:pt modelId="{0F258A77-7402-1B44-94B4-6B3133FFE7C0}" type="pres">
      <dgm:prSet presAssocID="{ECFB2283-B17E-5C4E-A812-985641F1CE60}" presName="text4" presStyleLbl="fgAcc4" presStyleIdx="1" presStyleCnt="2">
        <dgm:presLayoutVars>
          <dgm:chPref val="3"/>
        </dgm:presLayoutVars>
      </dgm:prSet>
      <dgm:spPr/>
      <dgm:t>
        <a:bodyPr/>
        <a:lstStyle/>
        <a:p>
          <a:pPr rtl="1"/>
          <a:endParaRPr lang="ar-SA"/>
        </a:p>
      </dgm:t>
    </dgm:pt>
    <dgm:pt modelId="{37CBA877-352E-6145-88ED-B9AED249B538}" type="pres">
      <dgm:prSet presAssocID="{ECFB2283-B17E-5C4E-A812-985641F1CE60}" presName="hierChild5" presStyleCnt="0"/>
      <dgm:spPr/>
    </dgm:pt>
    <dgm:pt modelId="{467B1434-ECA5-2C4F-8B0E-F26D42AE3800}" type="pres">
      <dgm:prSet presAssocID="{3C6B444C-DF72-8542-B36A-9B46DC2BC78E}" presName="Name10" presStyleLbl="parChTrans1D2" presStyleIdx="1" presStyleCnt="2"/>
      <dgm:spPr/>
      <dgm:t>
        <a:bodyPr/>
        <a:lstStyle/>
        <a:p>
          <a:pPr rtl="1"/>
          <a:endParaRPr lang="ar-SA"/>
        </a:p>
      </dgm:t>
    </dgm:pt>
    <dgm:pt modelId="{C6E7BCBC-CAE3-EB4D-BD2D-6F346846D0AB}" type="pres">
      <dgm:prSet presAssocID="{F6905FC8-99B5-8549-996B-1AC1C77C529C}" presName="hierRoot2" presStyleCnt="0"/>
      <dgm:spPr/>
    </dgm:pt>
    <dgm:pt modelId="{043025A9-FDBB-494E-9EFD-90CECE9F1F3A}" type="pres">
      <dgm:prSet presAssocID="{F6905FC8-99B5-8549-996B-1AC1C77C529C}" presName="composite2" presStyleCnt="0"/>
      <dgm:spPr/>
    </dgm:pt>
    <dgm:pt modelId="{1E8D6DD8-5DE1-D348-A631-D925FEA534D0}" type="pres">
      <dgm:prSet presAssocID="{F6905FC8-99B5-8549-996B-1AC1C77C529C}" presName="background2" presStyleLbl="node2" presStyleIdx="1" presStyleCnt="2"/>
      <dgm:spPr/>
    </dgm:pt>
    <dgm:pt modelId="{CC4D5A43-A340-BA46-BF3F-D868C63179E3}" type="pres">
      <dgm:prSet presAssocID="{F6905FC8-99B5-8549-996B-1AC1C77C529C}" presName="text2" presStyleLbl="fgAcc2" presStyleIdx="1" presStyleCnt="2" custScaleX="118484">
        <dgm:presLayoutVars>
          <dgm:chPref val="3"/>
        </dgm:presLayoutVars>
      </dgm:prSet>
      <dgm:spPr/>
      <dgm:t>
        <a:bodyPr/>
        <a:lstStyle/>
        <a:p>
          <a:endParaRPr lang="en-US"/>
        </a:p>
      </dgm:t>
    </dgm:pt>
    <dgm:pt modelId="{10E53922-4F12-784F-B851-63C750595A8D}" type="pres">
      <dgm:prSet presAssocID="{F6905FC8-99B5-8549-996B-1AC1C77C529C}" presName="hierChild3" presStyleCnt="0"/>
      <dgm:spPr/>
    </dgm:pt>
  </dgm:ptLst>
  <dgm:cxnLst>
    <dgm:cxn modelId="{619E1720-71A2-B146-BC88-D2959EABBFF7}" srcId="{CB7AD146-5AE3-5D46-A1B4-7D6F29879390}" destId="{B8EAAAC5-D019-9347-893E-C08FEDEA56B2}" srcOrd="1" destOrd="0" parTransId="{4141F126-BDD0-1D48-899F-7EADB7EA4588}" sibTransId="{5D9754B4-96BE-9D4D-B656-1BD108DE097C}"/>
    <dgm:cxn modelId="{0104ECD7-28F8-B345-AE5F-823E87768CD5}" srcId="{CB7AD146-5AE3-5D46-A1B4-7D6F29879390}" destId="{838ED453-05A5-F34C-9BFC-CD68DFF76051}" srcOrd="2" destOrd="0" parTransId="{7A39444F-757D-5B42-B200-D57A1FBAC31B}" sibTransId="{C2F75AE1-7894-6D4F-B696-F0F7DB20289A}"/>
    <dgm:cxn modelId="{A2C6B865-950E-0644-B8BF-137E87B8394A}" srcId="{838ED453-05A5-F34C-9BFC-CD68DFF76051}" destId="{ECFB2283-B17E-5C4E-A812-985641F1CE60}" srcOrd="1" destOrd="0" parTransId="{0B39BB7D-D05B-944F-9C0C-2A342EBE2830}" sibTransId="{681F13B5-18DD-1040-ABE9-980D323BCBBD}"/>
    <dgm:cxn modelId="{B9363E2C-846A-48E1-B3A5-C2C66FC24DA2}" type="presOf" srcId="{F6905FC8-99B5-8549-996B-1AC1C77C529C}" destId="{CC4D5A43-A340-BA46-BF3F-D868C63179E3}" srcOrd="0" destOrd="0" presId="urn:microsoft.com/office/officeart/2005/8/layout/hierarchy1"/>
    <dgm:cxn modelId="{FB593919-0F74-4686-B543-ABE8609AEE1D}" type="presOf" srcId="{DC4BF987-E882-6046-8B37-02D16D672BA6}" destId="{75025E41-1B8B-E245-B792-78BEEA012CF1}" srcOrd="0" destOrd="0" presId="urn:microsoft.com/office/officeart/2005/8/layout/hierarchy1"/>
    <dgm:cxn modelId="{491F608F-AAFA-4311-AA1D-4EAADB95E60F}" type="presOf" srcId="{3C6B444C-DF72-8542-B36A-9B46DC2BC78E}" destId="{467B1434-ECA5-2C4F-8B0E-F26D42AE3800}" srcOrd="0" destOrd="0" presId="urn:microsoft.com/office/officeart/2005/8/layout/hierarchy1"/>
    <dgm:cxn modelId="{3674DC81-45A2-4C7A-BAC8-CFD7EAEE96E3}" type="presOf" srcId="{984A0D74-7D71-3240-BDE8-34107D228BC7}" destId="{750A2EFE-83F0-664F-9B2C-BB27BE789881}" srcOrd="0" destOrd="0" presId="urn:microsoft.com/office/officeart/2005/8/layout/hierarchy1"/>
    <dgm:cxn modelId="{A993051D-6E19-4C17-86F8-18240F97BC7E}" type="presOf" srcId="{4141F126-BDD0-1D48-899F-7EADB7EA4588}" destId="{A8198281-DEF8-BD4E-BD6F-CA532E42A321}" srcOrd="0" destOrd="0" presId="urn:microsoft.com/office/officeart/2005/8/layout/hierarchy1"/>
    <dgm:cxn modelId="{0FF4B66C-E814-45FA-84D8-9184BACAF485}" type="presOf" srcId="{7A39444F-757D-5B42-B200-D57A1FBAC31B}" destId="{E05CCC80-0C35-BE48-B6BD-FE88C00EC21C}" srcOrd="0" destOrd="0" presId="urn:microsoft.com/office/officeart/2005/8/layout/hierarchy1"/>
    <dgm:cxn modelId="{E2FA0201-FE2D-40BD-B67D-E5CB49CA13F8}" type="presOf" srcId="{ECFB2283-B17E-5C4E-A812-985641F1CE60}" destId="{0F258A77-7402-1B44-94B4-6B3133FFE7C0}" srcOrd="0" destOrd="0" presId="urn:microsoft.com/office/officeart/2005/8/layout/hierarchy1"/>
    <dgm:cxn modelId="{398299AE-073B-4E04-9E0E-8318B1CEBB8B}" type="presOf" srcId="{3A923931-0C01-F94F-8C8F-E464B763C8B1}" destId="{80E59180-5418-D444-B002-D5F6D9607C3D}" srcOrd="0" destOrd="0" presId="urn:microsoft.com/office/officeart/2005/8/layout/hierarchy1"/>
    <dgm:cxn modelId="{440B191D-7492-DD40-80AB-31EEBD49D988}" srcId="{838ED453-05A5-F34C-9BFC-CD68DFF76051}" destId="{DC4BF987-E882-6046-8B37-02D16D672BA6}" srcOrd="0" destOrd="0" parTransId="{DA795940-ED0E-AD46-83AA-BB8DE6F8F87C}" sibTransId="{7CADC638-3890-1140-BB5A-F817121B88ED}"/>
    <dgm:cxn modelId="{39772332-F837-9747-A558-154280EB1D5C}" srcId="{3A923931-0C01-F94F-8C8F-E464B763C8B1}" destId="{F6905FC8-99B5-8549-996B-1AC1C77C529C}" srcOrd="1" destOrd="0" parTransId="{3C6B444C-DF72-8542-B36A-9B46DC2BC78E}" sibTransId="{ACAF8EC1-AA36-E941-8EDA-D179551B34D5}"/>
    <dgm:cxn modelId="{D07FB4AE-3EAC-4AA1-8ED0-5178BF5F867C}" type="presOf" srcId="{E4B49443-84BF-684F-9973-99D22F9C536E}" destId="{217A7099-C70A-BF43-A759-27DBF7A07124}" srcOrd="0" destOrd="0" presId="urn:microsoft.com/office/officeart/2005/8/layout/hierarchy1"/>
    <dgm:cxn modelId="{1DD52D2E-A67B-4194-9F50-75321B23FEA2}" type="presOf" srcId="{B8EAAAC5-D019-9347-893E-C08FEDEA56B2}" destId="{61B33626-0DA5-774C-B2C1-1BC2C1D55C2E}" srcOrd="0" destOrd="0" presId="urn:microsoft.com/office/officeart/2005/8/layout/hierarchy1"/>
    <dgm:cxn modelId="{0E6786E6-EE09-AA4F-8140-E84C94332AB0}" srcId="{3A923931-0C01-F94F-8C8F-E464B763C8B1}" destId="{CB7AD146-5AE3-5D46-A1B4-7D6F29879390}" srcOrd="0" destOrd="0" parTransId="{0230C95C-5A8D-D440-9164-291FEBC6A61E}" sibTransId="{014C5C39-37D0-5F44-ADF6-D9579E7326D7}"/>
    <dgm:cxn modelId="{C2B6ECBA-7C2B-094E-97F1-626F6EE435AF}" srcId="{CB7AD146-5AE3-5D46-A1B4-7D6F29879390}" destId="{984A0D74-7D71-3240-BDE8-34107D228BC7}" srcOrd="0" destOrd="0" parTransId="{0E019205-01DA-8149-931D-8ED69C216EFC}" sibTransId="{F71335DF-CADA-FF4F-B53D-2EB369F60743}"/>
    <dgm:cxn modelId="{ECA5A833-8EC0-40C7-BC55-88E1DCB58709}" type="presOf" srcId="{DA795940-ED0E-AD46-83AA-BB8DE6F8F87C}" destId="{32EDF479-9FE3-BD4B-AAE4-AF06820EAB30}" srcOrd="0" destOrd="0" presId="urn:microsoft.com/office/officeart/2005/8/layout/hierarchy1"/>
    <dgm:cxn modelId="{7220F3C8-E451-0F44-90B8-FCA2D74E0D36}" srcId="{E4B49443-84BF-684F-9973-99D22F9C536E}" destId="{3A923931-0C01-F94F-8C8F-E464B763C8B1}" srcOrd="0" destOrd="0" parTransId="{C91F1018-FFA4-6A46-BA89-6FC30F1FD580}" sibTransId="{FBAA66F5-0F0F-8346-821C-EE413FC98F6B}"/>
    <dgm:cxn modelId="{FD2C2A5C-FE56-4685-99DC-435C5E485303}" type="presOf" srcId="{0230C95C-5A8D-D440-9164-291FEBC6A61E}" destId="{A62DC2BE-66B0-5B48-8AF9-06CE3DBA908D}" srcOrd="0" destOrd="0" presId="urn:microsoft.com/office/officeart/2005/8/layout/hierarchy1"/>
    <dgm:cxn modelId="{93290A38-D635-4D64-8163-2116B7BE3F74}" type="presOf" srcId="{CB7AD146-5AE3-5D46-A1B4-7D6F29879390}" destId="{98FAB671-0BC3-4044-9E81-61879BB335AA}" srcOrd="0" destOrd="0" presId="urn:microsoft.com/office/officeart/2005/8/layout/hierarchy1"/>
    <dgm:cxn modelId="{D8BC4828-EE56-4310-BAC5-7BB9D7B62A13}" type="presOf" srcId="{838ED453-05A5-F34C-9BFC-CD68DFF76051}" destId="{0B4CF14B-A52E-D346-A640-C21813621B1A}" srcOrd="0" destOrd="0" presId="urn:microsoft.com/office/officeart/2005/8/layout/hierarchy1"/>
    <dgm:cxn modelId="{0365808A-20E5-4A15-944C-03ECBE4369F7}" type="presOf" srcId="{0E019205-01DA-8149-931D-8ED69C216EFC}" destId="{11645AFE-CD97-6D44-8C3D-D984E05BD091}" srcOrd="0" destOrd="0" presId="urn:microsoft.com/office/officeart/2005/8/layout/hierarchy1"/>
    <dgm:cxn modelId="{2996A453-F7E0-4E12-86DE-C453A6C60314}" type="presOf" srcId="{0B39BB7D-D05B-944F-9C0C-2A342EBE2830}" destId="{4B6FFFC1-ED8A-1C43-A8A1-A138700C5A48}" srcOrd="0" destOrd="0" presId="urn:microsoft.com/office/officeart/2005/8/layout/hierarchy1"/>
    <dgm:cxn modelId="{873BBEB7-7164-4139-AFB1-70671CB4E67E}" type="presParOf" srcId="{217A7099-C70A-BF43-A759-27DBF7A07124}" destId="{06B27228-D7AA-134D-8E62-EDC5D7F4861C}" srcOrd="0" destOrd="0" presId="urn:microsoft.com/office/officeart/2005/8/layout/hierarchy1"/>
    <dgm:cxn modelId="{860C84DD-FD33-40AB-AE86-8C65201F4C50}" type="presParOf" srcId="{06B27228-D7AA-134D-8E62-EDC5D7F4861C}" destId="{818D8B3E-607C-864F-BC24-8987E84E51C3}" srcOrd="0" destOrd="0" presId="urn:microsoft.com/office/officeart/2005/8/layout/hierarchy1"/>
    <dgm:cxn modelId="{9ABA99C4-902E-4662-AAFC-2D143FD22435}" type="presParOf" srcId="{818D8B3E-607C-864F-BC24-8987E84E51C3}" destId="{16A612AF-EDB0-E94C-9C1B-D140F52A986B}" srcOrd="0" destOrd="0" presId="urn:microsoft.com/office/officeart/2005/8/layout/hierarchy1"/>
    <dgm:cxn modelId="{31675C92-9018-4161-A7E5-150C9D18CC10}" type="presParOf" srcId="{818D8B3E-607C-864F-BC24-8987E84E51C3}" destId="{80E59180-5418-D444-B002-D5F6D9607C3D}" srcOrd="1" destOrd="0" presId="urn:microsoft.com/office/officeart/2005/8/layout/hierarchy1"/>
    <dgm:cxn modelId="{616C0137-8873-4474-8A7D-C0D88B95CE06}" type="presParOf" srcId="{06B27228-D7AA-134D-8E62-EDC5D7F4861C}" destId="{F3E56412-D476-5E41-BFFC-623B6AEF3313}" srcOrd="1" destOrd="0" presId="urn:microsoft.com/office/officeart/2005/8/layout/hierarchy1"/>
    <dgm:cxn modelId="{A641D310-E30E-4B97-8D1B-BC6ABFB4C58F}" type="presParOf" srcId="{F3E56412-D476-5E41-BFFC-623B6AEF3313}" destId="{A62DC2BE-66B0-5B48-8AF9-06CE3DBA908D}" srcOrd="0" destOrd="0" presId="urn:microsoft.com/office/officeart/2005/8/layout/hierarchy1"/>
    <dgm:cxn modelId="{D9960133-FD09-486D-8D66-7E93A0504679}" type="presParOf" srcId="{F3E56412-D476-5E41-BFFC-623B6AEF3313}" destId="{28F299CB-419F-5645-AC9D-6D9E96FBD441}" srcOrd="1" destOrd="0" presId="urn:microsoft.com/office/officeart/2005/8/layout/hierarchy1"/>
    <dgm:cxn modelId="{87083B4B-EBBD-4C4B-AE5A-93ACBEFCA774}" type="presParOf" srcId="{28F299CB-419F-5645-AC9D-6D9E96FBD441}" destId="{2798C49A-0D0B-674E-BF0B-F710204EC366}" srcOrd="0" destOrd="0" presId="urn:microsoft.com/office/officeart/2005/8/layout/hierarchy1"/>
    <dgm:cxn modelId="{57EBBC2A-B7F6-46CF-B64A-3D95D2E41480}" type="presParOf" srcId="{2798C49A-0D0B-674E-BF0B-F710204EC366}" destId="{CF2CB9F9-2925-3749-A941-26DEA2FCF9F8}" srcOrd="0" destOrd="0" presId="urn:microsoft.com/office/officeart/2005/8/layout/hierarchy1"/>
    <dgm:cxn modelId="{0D51E136-3E7C-485A-AF99-754B7559F42C}" type="presParOf" srcId="{2798C49A-0D0B-674E-BF0B-F710204EC366}" destId="{98FAB671-0BC3-4044-9E81-61879BB335AA}" srcOrd="1" destOrd="0" presId="urn:microsoft.com/office/officeart/2005/8/layout/hierarchy1"/>
    <dgm:cxn modelId="{08CA73EA-4519-446D-A2DA-B12DC58E93A7}" type="presParOf" srcId="{28F299CB-419F-5645-AC9D-6D9E96FBD441}" destId="{0D8453D3-8342-8D47-8C2A-7EDF3C1B02F4}" srcOrd="1" destOrd="0" presId="urn:microsoft.com/office/officeart/2005/8/layout/hierarchy1"/>
    <dgm:cxn modelId="{ABA92803-88F9-4D51-8996-C018B70A0C1F}" type="presParOf" srcId="{0D8453D3-8342-8D47-8C2A-7EDF3C1B02F4}" destId="{11645AFE-CD97-6D44-8C3D-D984E05BD091}" srcOrd="0" destOrd="0" presId="urn:microsoft.com/office/officeart/2005/8/layout/hierarchy1"/>
    <dgm:cxn modelId="{8C94B9B2-CE2D-46A9-B442-0B32259E3C44}" type="presParOf" srcId="{0D8453D3-8342-8D47-8C2A-7EDF3C1B02F4}" destId="{8897C99E-3C7D-2149-B127-8D874F8D215F}" srcOrd="1" destOrd="0" presId="urn:microsoft.com/office/officeart/2005/8/layout/hierarchy1"/>
    <dgm:cxn modelId="{4FEB1945-D5E7-4080-875A-FC95312E4C7C}" type="presParOf" srcId="{8897C99E-3C7D-2149-B127-8D874F8D215F}" destId="{10B17640-C0DD-CC43-9C68-AEFB3EC1D3DE}" srcOrd="0" destOrd="0" presId="urn:microsoft.com/office/officeart/2005/8/layout/hierarchy1"/>
    <dgm:cxn modelId="{EF6D2C76-B88F-44AC-BB6A-963FF670DDDE}" type="presParOf" srcId="{10B17640-C0DD-CC43-9C68-AEFB3EC1D3DE}" destId="{41A0BA09-D03A-A24D-BA8D-B2DE156214C4}" srcOrd="0" destOrd="0" presId="urn:microsoft.com/office/officeart/2005/8/layout/hierarchy1"/>
    <dgm:cxn modelId="{FAF8196B-BF7B-47F1-B215-AD635F98BB16}" type="presParOf" srcId="{10B17640-C0DD-CC43-9C68-AEFB3EC1D3DE}" destId="{750A2EFE-83F0-664F-9B2C-BB27BE789881}" srcOrd="1" destOrd="0" presId="urn:microsoft.com/office/officeart/2005/8/layout/hierarchy1"/>
    <dgm:cxn modelId="{147CE33E-B444-446E-A8BD-37EBE325746F}" type="presParOf" srcId="{8897C99E-3C7D-2149-B127-8D874F8D215F}" destId="{D7F5CAAF-D7F4-1941-A593-71323BC42E62}" srcOrd="1" destOrd="0" presId="urn:microsoft.com/office/officeart/2005/8/layout/hierarchy1"/>
    <dgm:cxn modelId="{74A5A51F-5F8D-4D4E-9DD1-57CB3C4F019E}" type="presParOf" srcId="{0D8453D3-8342-8D47-8C2A-7EDF3C1B02F4}" destId="{A8198281-DEF8-BD4E-BD6F-CA532E42A321}" srcOrd="2" destOrd="0" presId="urn:microsoft.com/office/officeart/2005/8/layout/hierarchy1"/>
    <dgm:cxn modelId="{3FE3CDA3-789C-423D-B037-19DB86FDD1C4}" type="presParOf" srcId="{0D8453D3-8342-8D47-8C2A-7EDF3C1B02F4}" destId="{723D54BE-3A2D-4C44-8E8D-3CC99BDEF0C8}" srcOrd="3" destOrd="0" presId="urn:microsoft.com/office/officeart/2005/8/layout/hierarchy1"/>
    <dgm:cxn modelId="{E79F5EF3-9FF4-4A25-B4D7-E9B21EAE4198}" type="presParOf" srcId="{723D54BE-3A2D-4C44-8E8D-3CC99BDEF0C8}" destId="{E96BB62A-B226-ED44-91B2-7AC05AE8A2AD}" srcOrd="0" destOrd="0" presId="urn:microsoft.com/office/officeart/2005/8/layout/hierarchy1"/>
    <dgm:cxn modelId="{48D37463-7868-49AE-8EBC-625EE1EC3025}" type="presParOf" srcId="{E96BB62A-B226-ED44-91B2-7AC05AE8A2AD}" destId="{DD8BFB39-AC0E-5944-B207-6CEBA66FD8E7}" srcOrd="0" destOrd="0" presId="urn:microsoft.com/office/officeart/2005/8/layout/hierarchy1"/>
    <dgm:cxn modelId="{D3966993-937A-4A0A-9E0F-CDA6FAD3AF64}" type="presParOf" srcId="{E96BB62A-B226-ED44-91B2-7AC05AE8A2AD}" destId="{61B33626-0DA5-774C-B2C1-1BC2C1D55C2E}" srcOrd="1" destOrd="0" presId="urn:microsoft.com/office/officeart/2005/8/layout/hierarchy1"/>
    <dgm:cxn modelId="{B2CD64CF-5E19-4CAA-8D55-D903DB548A89}" type="presParOf" srcId="{723D54BE-3A2D-4C44-8E8D-3CC99BDEF0C8}" destId="{03B091E8-740E-6B46-AA55-36897BCD5142}" srcOrd="1" destOrd="0" presId="urn:microsoft.com/office/officeart/2005/8/layout/hierarchy1"/>
    <dgm:cxn modelId="{F7A3DEA7-0880-4378-9511-FC1F12E0A4D8}" type="presParOf" srcId="{0D8453D3-8342-8D47-8C2A-7EDF3C1B02F4}" destId="{E05CCC80-0C35-BE48-B6BD-FE88C00EC21C}" srcOrd="4" destOrd="0" presId="urn:microsoft.com/office/officeart/2005/8/layout/hierarchy1"/>
    <dgm:cxn modelId="{E2D58725-0D20-4F39-8686-1F33972D0C97}" type="presParOf" srcId="{0D8453D3-8342-8D47-8C2A-7EDF3C1B02F4}" destId="{7A42B523-8347-4240-ADBB-829834D99D68}" srcOrd="5" destOrd="0" presId="urn:microsoft.com/office/officeart/2005/8/layout/hierarchy1"/>
    <dgm:cxn modelId="{9F4B1D49-5EC7-47A1-A2F4-652D3359FFF1}" type="presParOf" srcId="{7A42B523-8347-4240-ADBB-829834D99D68}" destId="{882C86FC-63FC-6F46-9AD6-B64B4822317C}" srcOrd="0" destOrd="0" presId="urn:microsoft.com/office/officeart/2005/8/layout/hierarchy1"/>
    <dgm:cxn modelId="{774C7433-847D-4090-9314-DB2A870030A1}" type="presParOf" srcId="{882C86FC-63FC-6F46-9AD6-B64B4822317C}" destId="{939C34E4-F5FB-184F-94C3-3DB455C16FC5}" srcOrd="0" destOrd="0" presId="urn:microsoft.com/office/officeart/2005/8/layout/hierarchy1"/>
    <dgm:cxn modelId="{4AA12B05-35CF-43AD-89DF-E8BEAA3A1BD4}" type="presParOf" srcId="{882C86FC-63FC-6F46-9AD6-B64B4822317C}" destId="{0B4CF14B-A52E-D346-A640-C21813621B1A}" srcOrd="1" destOrd="0" presId="urn:microsoft.com/office/officeart/2005/8/layout/hierarchy1"/>
    <dgm:cxn modelId="{015945FE-3291-4997-A068-EA93BE45E1FA}" type="presParOf" srcId="{7A42B523-8347-4240-ADBB-829834D99D68}" destId="{A3E10E30-12EA-7F4F-9F6C-52BA1E4FA89F}" srcOrd="1" destOrd="0" presId="urn:microsoft.com/office/officeart/2005/8/layout/hierarchy1"/>
    <dgm:cxn modelId="{E6FE0539-21E0-4110-9636-A68A9E15EAAC}" type="presParOf" srcId="{A3E10E30-12EA-7F4F-9F6C-52BA1E4FA89F}" destId="{32EDF479-9FE3-BD4B-AAE4-AF06820EAB30}" srcOrd="0" destOrd="0" presId="urn:microsoft.com/office/officeart/2005/8/layout/hierarchy1"/>
    <dgm:cxn modelId="{C38A47E7-FD04-447C-84F1-8E3397B3240D}" type="presParOf" srcId="{A3E10E30-12EA-7F4F-9F6C-52BA1E4FA89F}" destId="{84FCD70E-E345-7D41-AF5C-FAFDE4D734EB}" srcOrd="1" destOrd="0" presId="urn:microsoft.com/office/officeart/2005/8/layout/hierarchy1"/>
    <dgm:cxn modelId="{7282EFE0-2860-4287-B71C-38BF4221E72C}" type="presParOf" srcId="{84FCD70E-E345-7D41-AF5C-FAFDE4D734EB}" destId="{C8EBF4C6-4A74-B743-BF34-C5CAB815CF21}" srcOrd="0" destOrd="0" presId="urn:microsoft.com/office/officeart/2005/8/layout/hierarchy1"/>
    <dgm:cxn modelId="{9043EDA3-04AE-4C64-96CD-E16369D65EA5}" type="presParOf" srcId="{C8EBF4C6-4A74-B743-BF34-C5CAB815CF21}" destId="{542676CF-9CFB-CD4D-9850-B62FB17C9B90}" srcOrd="0" destOrd="0" presId="urn:microsoft.com/office/officeart/2005/8/layout/hierarchy1"/>
    <dgm:cxn modelId="{5A93BD46-BEDB-493F-B0FE-54DAD76F2B18}" type="presParOf" srcId="{C8EBF4C6-4A74-B743-BF34-C5CAB815CF21}" destId="{75025E41-1B8B-E245-B792-78BEEA012CF1}" srcOrd="1" destOrd="0" presId="urn:microsoft.com/office/officeart/2005/8/layout/hierarchy1"/>
    <dgm:cxn modelId="{334A5D15-EF39-4C57-96C3-30A61237C204}" type="presParOf" srcId="{84FCD70E-E345-7D41-AF5C-FAFDE4D734EB}" destId="{C854927A-9F76-9E45-A747-0DB612DF84B6}" srcOrd="1" destOrd="0" presId="urn:microsoft.com/office/officeart/2005/8/layout/hierarchy1"/>
    <dgm:cxn modelId="{CA149EF3-F4BB-4A43-9553-DF910E13B286}" type="presParOf" srcId="{A3E10E30-12EA-7F4F-9F6C-52BA1E4FA89F}" destId="{4B6FFFC1-ED8A-1C43-A8A1-A138700C5A48}" srcOrd="2" destOrd="0" presId="urn:microsoft.com/office/officeart/2005/8/layout/hierarchy1"/>
    <dgm:cxn modelId="{01EA0AF6-67B4-419E-9909-4C1933B8E759}" type="presParOf" srcId="{A3E10E30-12EA-7F4F-9F6C-52BA1E4FA89F}" destId="{BF8EB086-495A-324A-A9E4-6BD17CA58C79}" srcOrd="3" destOrd="0" presId="urn:microsoft.com/office/officeart/2005/8/layout/hierarchy1"/>
    <dgm:cxn modelId="{D318799D-B5C3-43E3-BF3D-F37D61EB9F96}" type="presParOf" srcId="{BF8EB086-495A-324A-A9E4-6BD17CA58C79}" destId="{106E19E5-BC9F-9443-A23E-FEFF46F0D77F}" srcOrd="0" destOrd="0" presId="urn:microsoft.com/office/officeart/2005/8/layout/hierarchy1"/>
    <dgm:cxn modelId="{6F0756B6-5E19-4E50-99E8-A3E15FF92DA1}" type="presParOf" srcId="{106E19E5-BC9F-9443-A23E-FEFF46F0D77F}" destId="{E81D29B2-C5A3-B442-99B2-FA72B22C043C}" srcOrd="0" destOrd="0" presId="urn:microsoft.com/office/officeart/2005/8/layout/hierarchy1"/>
    <dgm:cxn modelId="{5FE10BF4-F7F8-46D2-B988-843792E5A957}" type="presParOf" srcId="{106E19E5-BC9F-9443-A23E-FEFF46F0D77F}" destId="{0F258A77-7402-1B44-94B4-6B3133FFE7C0}" srcOrd="1" destOrd="0" presId="urn:microsoft.com/office/officeart/2005/8/layout/hierarchy1"/>
    <dgm:cxn modelId="{E5885CC6-7EC7-4905-8ADC-592B2EE3DEEC}" type="presParOf" srcId="{BF8EB086-495A-324A-A9E4-6BD17CA58C79}" destId="{37CBA877-352E-6145-88ED-B9AED249B538}" srcOrd="1" destOrd="0" presId="urn:microsoft.com/office/officeart/2005/8/layout/hierarchy1"/>
    <dgm:cxn modelId="{C0E18568-0B60-4CE8-9DDE-0956F86206D6}" type="presParOf" srcId="{F3E56412-D476-5E41-BFFC-623B6AEF3313}" destId="{467B1434-ECA5-2C4F-8B0E-F26D42AE3800}" srcOrd="2" destOrd="0" presId="urn:microsoft.com/office/officeart/2005/8/layout/hierarchy1"/>
    <dgm:cxn modelId="{0B8933C2-3BD6-4AAC-831F-EDEF5588586D}" type="presParOf" srcId="{F3E56412-D476-5E41-BFFC-623B6AEF3313}" destId="{C6E7BCBC-CAE3-EB4D-BD2D-6F346846D0AB}" srcOrd="3" destOrd="0" presId="urn:microsoft.com/office/officeart/2005/8/layout/hierarchy1"/>
    <dgm:cxn modelId="{061C00CC-268D-45B2-B9C4-C54208F8D759}" type="presParOf" srcId="{C6E7BCBC-CAE3-EB4D-BD2D-6F346846D0AB}" destId="{043025A9-FDBB-494E-9EFD-90CECE9F1F3A}" srcOrd="0" destOrd="0" presId="urn:microsoft.com/office/officeart/2005/8/layout/hierarchy1"/>
    <dgm:cxn modelId="{E1287F81-943B-45CA-8B4B-47E7406F2C03}" type="presParOf" srcId="{043025A9-FDBB-494E-9EFD-90CECE9F1F3A}" destId="{1E8D6DD8-5DE1-D348-A631-D925FEA534D0}" srcOrd="0" destOrd="0" presId="urn:microsoft.com/office/officeart/2005/8/layout/hierarchy1"/>
    <dgm:cxn modelId="{29705755-011F-448F-905A-FF12A8334C19}" type="presParOf" srcId="{043025A9-FDBB-494E-9EFD-90CECE9F1F3A}" destId="{CC4D5A43-A340-BA46-BF3F-D868C63179E3}" srcOrd="1" destOrd="0" presId="urn:microsoft.com/office/officeart/2005/8/layout/hierarchy1"/>
    <dgm:cxn modelId="{20E00DA5-9E42-4584-8DB5-D9FD00A5ED0E}" type="presParOf" srcId="{C6E7BCBC-CAE3-EB4D-BD2D-6F346846D0AB}" destId="{10E53922-4F12-784F-B851-63C750595A8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0BF03-95BD-4A4C-82AD-6FEC53591E84}"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E79C8674-0647-4689-87E5-C24ED447803E}">
      <dgm:prSet/>
      <dgm:spPr/>
      <dgm:t>
        <a:bodyPr/>
        <a:lstStyle/>
        <a:p>
          <a:r>
            <a:rPr lang="en-US" dirty="0" smtClean="0">
              <a:cs typeface="Adobe Arabic" pitchFamily="18" charset="-78"/>
            </a:rPr>
            <a:t>Passes upward </a:t>
          </a:r>
          <a:r>
            <a:rPr lang="en-US" u="sng" dirty="0" smtClean="0">
              <a:cs typeface="Adobe Arabic" pitchFamily="18" charset="-78"/>
            </a:rPr>
            <a:t>in front of </a:t>
          </a:r>
          <a:r>
            <a:rPr lang="en-US" dirty="0" smtClean="0">
              <a:cs typeface="Adobe Arabic" pitchFamily="18" charset="-78"/>
            </a:rPr>
            <a:t>the medial malleolus </a:t>
          </a:r>
          <a:r>
            <a:rPr lang="en-US" dirty="0" smtClean="0">
              <a:solidFill>
                <a:schemeClr val="bg1">
                  <a:lumMod val="65000"/>
                </a:schemeClr>
              </a:solidFill>
              <a:cs typeface="Adobe Arabic" pitchFamily="18" charset="-78"/>
            </a:rPr>
            <a:t>(constant position) </a:t>
          </a:r>
          <a:r>
            <a:rPr lang="en-US" dirty="0" smtClean="0">
              <a:cs typeface="Adobe Arabic" pitchFamily="18" charset="-78"/>
            </a:rPr>
            <a:t>with the </a:t>
          </a:r>
          <a:r>
            <a:rPr lang="en-US" b="1" dirty="0" smtClean="0">
              <a:solidFill>
                <a:srgbClr val="FF0000"/>
              </a:solidFill>
              <a:cs typeface="Adobe Arabic" pitchFamily="18" charset="-78"/>
            </a:rPr>
            <a:t>saphenous nerve</a:t>
          </a:r>
          <a:r>
            <a:rPr lang="en-US" dirty="0" smtClean="0">
              <a:cs typeface="Adobe Arabic" pitchFamily="18" charset="-78"/>
            </a:rPr>
            <a:t>.</a:t>
          </a:r>
          <a:endParaRPr lang="en-US" dirty="0">
            <a:cs typeface="Adobe Arabic" pitchFamily="18" charset="-78"/>
          </a:endParaRPr>
        </a:p>
      </dgm:t>
    </dgm:pt>
    <dgm:pt modelId="{5677F5C8-6F2B-492D-8DD6-4D16A7666CFE}" type="parTrans" cxnId="{5DDEA612-C65B-4B17-851B-FEBC02FA1698}">
      <dgm:prSet/>
      <dgm:spPr/>
      <dgm:t>
        <a:bodyPr/>
        <a:lstStyle/>
        <a:p>
          <a:endParaRPr lang="en-US"/>
        </a:p>
      </dgm:t>
    </dgm:pt>
    <dgm:pt modelId="{DCF9DE9B-2BC0-487E-80F2-5D41488DCEEF}" type="sibTrans" cxnId="{5DDEA612-C65B-4B17-851B-FEBC02FA1698}">
      <dgm:prSet/>
      <dgm:spPr/>
      <dgm:t>
        <a:bodyPr/>
        <a:lstStyle/>
        <a:p>
          <a:endParaRPr lang="en-US"/>
        </a:p>
      </dgm:t>
    </dgm:pt>
    <dgm:pt modelId="{AA5EF64E-5236-485E-9749-CD40D171B74B}">
      <dgm:prSet custT="1"/>
      <dgm:spPr/>
      <dgm:t>
        <a:bodyPr/>
        <a:lstStyle/>
        <a:p>
          <a:r>
            <a:rPr lang="en-US" sz="1600" dirty="0" smtClean="0">
              <a:solidFill>
                <a:srgbClr val="000000"/>
              </a:solidFill>
              <a:cs typeface="Adobe Arabic" pitchFamily="18" charset="-78"/>
            </a:rPr>
            <a:t>Then it ascends in accompany with the </a:t>
          </a:r>
          <a:r>
            <a:rPr lang="en-US" sz="1600" b="1" dirty="0" smtClean="0">
              <a:solidFill>
                <a:srgbClr val="FF0000"/>
              </a:solidFill>
              <a:cs typeface="Adobe Arabic" pitchFamily="18" charset="-78"/>
            </a:rPr>
            <a:t>saphenous nerve </a:t>
          </a:r>
          <a:r>
            <a:rPr lang="en-US" sz="1600" dirty="0" smtClean="0">
              <a:solidFill>
                <a:srgbClr val="000000"/>
              </a:solidFill>
              <a:cs typeface="Adobe Arabic" pitchFamily="18" charset="-78"/>
            </a:rPr>
            <a:t>in the superficial fascia over the medial side of the leg </a:t>
          </a:r>
          <a:endParaRPr lang="en-US" sz="1600" dirty="0">
            <a:solidFill>
              <a:srgbClr val="000000"/>
            </a:solidFill>
            <a:cs typeface="Adobe Arabic" pitchFamily="18" charset="-78"/>
          </a:endParaRPr>
        </a:p>
      </dgm:t>
    </dgm:pt>
    <dgm:pt modelId="{C645643F-3769-413E-9F62-9DF3F7DE158B}" type="parTrans" cxnId="{1C46E44D-D9BA-432D-B9CC-95B662D6E313}">
      <dgm:prSet/>
      <dgm:spPr/>
      <dgm:t>
        <a:bodyPr/>
        <a:lstStyle/>
        <a:p>
          <a:endParaRPr lang="en-US"/>
        </a:p>
      </dgm:t>
    </dgm:pt>
    <dgm:pt modelId="{58302885-4C46-41AB-AAD9-991937498808}" type="sibTrans" cxnId="{1C46E44D-D9BA-432D-B9CC-95B662D6E313}">
      <dgm:prSet/>
      <dgm:spPr/>
      <dgm:t>
        <a:bodyPr/>
        <a:lstStyle/>
        <a:p>
          <a:endParaRPr lang="en-US"/>
        </a:p>
      </dgm:t>
    </dgm:pt>
    <dgm:pt modelId="{14E4582A-CA64-45AE-B905-28808DF2F1D1}">
      <dgm:prSet/>
      <dgm:spPr/>
      <dgm:t>
        <a:bodyPr/>
        <a:lstStyle/>
        <a:p>
          <a:r>
            <a:rPr lang="en-US" dirty="0" smtClean="0">
              <a:solidFill>
                <a:srgbClr val="000000"/>
              </a:solidFill>
              <a:cs typeface="Adobe Arabic" pitchFamily="18" charset="-78"/>
            </a:rPr>
            <a:t>Ascends obliquely upwards, and lies behind the medial border of the patella.</a:t>
          </a:r>
          <a:endParaRPr lang="en-US" dirty="0">
            <a:solidFill>
              <a:srgbClr val="000000"/>
            </a:solidFill>
            <a:cs typeface="Adobe Arabic" pitchFamily="18" charset="-78"/>
          </a:endParaRPr>
        </a:p>
      </dgm:t>
    </dgm:pt>
    <dgm:pt modelId="{6DDF3FAA-3558-4831-AD7B-2AC496CF27A6}" type="parTrans" cxnId="{66D306DA-5C37-4A28-ADF4-312FC5D6438E}">
      <dgm:prSet/>
      <dgm:spPr/>
      <dgm:t>
        <a:bodyPr/>
        <a:lstStyle/>
        <a:p>
          <a:endParaRPr lang="en-US"/>
        </a:p>
      </dgm:t>
    </dgm:pt>
    <dgm:pt modelId="{77CDC81C-246C-4F23-ACBC-0B70AA810A69}" type="sibTrans" cxnId="{66D306DA-5C37-4A28-ADF4-312FC5D6438E}">
      <dgm:prSet/>
      <dgm:spPr/>
      <dgm:t>
        <a:bodyPr/>
        <a:lstStyle/>
        <a:p>
          <a:endParaRPr lang="en-US"/>
        </a:p>
      </dgm:t>
    </dgm:pt>
    <dgm:pt modelId="{416A1824-26F3-4795-A6C4-A609635F5DB2}">
      <dgm:prSet/>
      <dgm:spPr/>
      <dgm:t>
        <a:bodyPr/>
        <a:lstStyle/>
        <a:p>
          <a:r>
            <a:rPr lang="en-US" dirty="0" smtClean="0">
              <a:solidFill>
                <a:srgbClr val="000000"/>
              </a:solidFill>
              <a:cs typeface="Adobe Arabic" pitchFamily="18" charset="-78"/>
            </a:rPr>
            <a:t>Passes behind the knee and curves forward around the medial side of the thigh.</a:t>
          </a:r>
          <a:endParaRPr lang="en-US" dirty="0">
            <a:solidFill>
              <a:srgbClr val="000000"/>
            </a:solidFill>
            <a:cs typeface="Adobe Arabic" pitchFamily="18" charset="-78"/>
          </a:endParaRPr>
        </a:p>
      </dgm:t>
    </dgm:pt>
    <dgm:pt modelId="{D6E1F7E6-5169-43B5-8280-A78B7D58C8EB}" type="parTrans" cxnId="{873CBF7B-DA8A-4181-960F-E4EF9D96132A}">
      <dgm:prSet/>
      <dgm:spPr/>
      <dgm:t>
        <a:bodyPr/>
        <a:lstStyle/>
        <a:p>
          <a:endParaRPr lang="en-US"/>
        </a:p>
      </dgm:t>
    </dgm:pt>
    <dgm:pt modelId="{CA531204-0515-4922-A228-ADBA2C7E580A}" type="sibTrans" cxnId="{873CBF7B-DA8A-4181-960F-E4EF9D96132A}">
      <dgm:prSet/>
      <dgm:spPr/>
      <dgm:t>
        <a:bodyPr/>
        <a:lstStyle/>
        <a:p>
          <a:endParaRPr lang="en-US"/>
        </a:p>
      </dgm:t>
    </dgm:pt>
    <dgm:pt modelId="{436247D5-ED0F-4D98-A8E2-0641934025EB}" type="pres">
      <dgm:prSet presAssocID="{3A80BF03-95BD-4A4C-82AD-6FEC53591E84}" presName="CompostProcess" presStyleCnt="0">
        <dgm:presLayoutVars>
          <dgm:dir/>
          <dgm:resizeHandles val="exact"/>
        </dgm:presLayoutVars>
      </dgm:prSet>
      <dgm:spPr/>
      <dgm:t>
        <a:bodyPr/>
        <a:lstStyle/>
        <a:p>
          <a:endParaRPr lang="en-US"/>
        </a:p>
      </dgm:t>
    </dgm:pt>
    <dgm:pt modelId="{EE7FE20C-1D29-44A7-B37F-545AD07D1256}" type="pres">
      <dgm:prSet presAssocID="{3A80BF03-95BD-4A4C-82AD-6FEC53591E84}" presName="arrow" presStyleLbl="bgShp" presStyleIdx="0" presStyleCnt="1" custLinFactNeighborX="-706" custLinFactNeighborY="2203"/>
      <dgm:spPr/>
      <dgm:t>
        <a:bodyPr/>
        <a:lstStyle/>
        <a:p>
          <a:endParaRPr lang="en-US"/>
        </a:p>
      </dgm:t>
    </dgm:pt>
    <dgm:pt modelId="{D3D16A38-9DF6-447B-B576-1A2B42F74DFC}" type="pres">
      <dgm:prSet presAssocID="{3A80BF03-95BD-4A4C-82AD-6FEC53591E84}" presName="linearProcess" presStyleCnt="0"/>
      <dgm:spPr/>
    </dgm:pt>
    <dgm:pt modelId="{DB71B7D2-CF45-47FE-BFC1-4C80FD6138B4}" type="pres">
      <dgm:prSet presAssocID="{E79C8674-0647-4689-87E5-C24ED447803E}" presName="textNode" presStyleLbl="node1" presStyleIdx="0" presStyleCnt="4">
        <dgm:presLayoutVars>
          <dgm:bulletEnabled val="1"/>
        </dgm:presLayoutVars>
      </dgm:prSet>
      <dgm:spPr/>
      <dgm:t>
        <a:bodyPr/>
        <a:lstStyle/>
        <a:p>
          <a:endParaRPr lang="en-US"/>
        </a:p>
      </dgm:t>
    </dgm:pt>
    <dgm:pt modelId="{386A73AD-44CC-46F4-99B8-CEAEDFC2BE01}" type="pres">
      <dgm:prSet presAssocID="{DCF9DE9B-2BC0-487E-80F2-5D41488DCEEF}" presName="sibTrans" presStyleCnt="0"/>
      <dgm:spPr/>
    </dgm:pt>
    <dgm:pt modelId="{CF38EC8E-D6F8-48A3-9B4D-6341EAFE77A6}" type="pres">
      <dgm:prSet presAssocID="{AA5EF64E-5236-485E-9749-CD40D171B74B}" presName="textNode" presStyleLbl="node1" presStyleIdx="1" presStyleCnt="4" custScaleX="108570">
        <dgm:presLayoutVars>
          <dgm:bulletEnabled val="1"/>
        </dgm:presLayoutVars>
      </dgm:prSet>
      <dgm:spPr/>
      <dgm:t>
        <a:bodyPr/>
        <a:lstStyle/>
        <a:p>
          <a:endParaRPr lang="en-US"/>
        </a:p>
      </dgm:t>
    </dgm:pt>
    <dgm:pt modelId="{DF872756-5BCD-4B31-ACDC-9016215AF1DD}" type="pres">
      <dgm:prSet presAssocID="{58302885-4C46-41AB-AAD9-991937498808}" presName="sibTrans" presStyleCnt="0"/>
      <dgm:spPr/>
    </dgm:pt>
    <dgm:pt modelId="{D1964E9A-AE5D-4E44-A707-64FD24C36E1D}" type="pres">
      <dgm:prSet presAssocID="{14E4582A-CA64-45AE-B905-28808DF2F1D1}" presName="textNode" presStyleLbl="node1" presStyleIdx="2" presStyleCnt="4">
        <dgm:presLayoutVars>
          <dgm:bulletEnabled val="1"/>
        </dgm:presLayoutVars>
      </dgm:prSet>
      <dgm:spPr/>
      <dgm:t>
        <a:bodyPr/>
        <a:lstStyle/>
        <a:p>
          <a:endParaRPr lang="en-US"/>
        </a:p>
      </dgm:t>
    </dgm:pt>
    <dgm:pt modelId="{35132FE0-DC5E-4DB1-8A6D-D4CB2A0E4E3B}" type="pres">
      <dgm:prSet presAssocID="{77CDC81C-246C-4F23-ACBC-0B70AA810A69}" presName="sibTrans" presStyleCnt="0"/>
      <dgm:spPr/>
    </dgm:pt>
    <dgm:pt modelId="{60A4B9B3-3589-48F2-8B1A-5CB172893507}" type="pres">
      <dgm:prSet presAssocID="{416A1824-26F3-4795-A6C4-A609635F5DB2}" presName="textNode" presStyleLbl="node1" presStyleIdx="3" presStyleCnt="4">
        <dgm:presLayoutVars>
          <dgm:bulletEnabled val="1"/>
        </dgm:presLayoutVars>
      </dgm:prSet>
      <dgm:spPr/>
      <dgm:t>
        <a:bodyPr/>
        <a:lstStyle/>
        <a:p>
          <a:endParaRPr lang="en-US"/>
        </a:p>
      </dgm:t>
    </dgm:pt>
  </dgm:ptLst>
  <dgm:cxnLst>
    <dgm:cxn modelId="{5DDEA612-C65B-4B17-851B-FEBC02FA1698}" srcId="{3A80BF03-95BD-4A4C-82AD-6FEC53591E84}" destId="{E79C8674-0647-4689-87E5-C24ED447803E}" srcOrd="0" destOrd="0" parTransId="{5677F5C8-6F2B-492D-8DD6-4D16A7666CFE}" sibTransId="{DCF9DE9B-2BC0-487E-80F2-5D41488DCEEF}"/>
    <dgm:cxn modelId="{B5464C26-22F4-499B-915F-368B02B093DC}" type="presOf" srcId="{AA5EF64E-5236-485E-9749-CD40D171B74B}" destId="{CF38EC8E-D6F8-48A3-9B4D-6341EAFE77A6}" srcOrd="0" destOrd="0" presId="urn:microsoft.com/office/officeart/2005/8/layout/hProcess9"/>
    <dgm:cxn modelId="{873CBF7B-DA8A-4181-960F-E4EF9D96132A}" srcId="{3A80BF03-95BD-4A4C-82AD-6FEC53591E84}" destId="{416A1824-26F3-4795-A6C4-A609635F5DB2}" srcOrd="3" destOrd="0" parTransId="{D6E1F7E6-5169-43B5-8280-A78B7D58C8EB}" sibTransId="{CA531204-0515-4922-A228-ADBA2C7E580A}"/>
    <dgm:cxn modelId="{66D306DA-5C37-4A28-ADF4-312FC5D6438E}" srcId="{3A80BF03-95BD-4A4C-82AD-6FEC53591E84}" destId="{14E4582A-CA64-45AE-B905-28808DF2F1D1}" srcOrd="2" destOrd="0" parTransId="{6DDF3FAA-3558-4831-AD7B-2AC496CF27A6}" sibTransId="{77CDC81C-246C-4F23-ACBC-0B70AA810A69}"/>
    <dgm:cxn modelId="{1C46E44D-D9BA-432D-B9CC-95B662D6E313}" srcId="{3A80BF03-95BD-4A4C-82AD-6FEC53591E84}" destId="{AA5EF64E-5236-485E-9749-CD40D171B74B}" srcOrd="1" destOrd="0" parTransId="{C645643F-3769-413E-9F62-9DF3F7DE158B}" sibTransId="{58302885-4C46-41AB-AAD9-991937498808}"/>
    <dgm:cxn modelId="{FEA15E07-DF09-4417-A0DB-D3CC9ACCB7AD}" type="presOf" srcId="{416A1824-26F3-4795-A6C4-A609635F5DB2}" destId="{60A4B9B3-3589-48F2-8B1A-5CB172893507}" srcOrd="0" destOrd="0" presId="urn:microsoft.com/office/officeart/2005/8/layout/hProcess9"/>
    <dgm:cxn modelId="{49CA0341-1396-4CC7-AD12-274027810FE5}" type="presOf" srcId="{3A80BF03-95BD-4A4C-82AD-6FEC53591E84}" destId="{436247D5-ED0F-4D98-A8E2-0641934025EB}" srcOrd="0" destOrd="0" presId="urn:microsoft.com/office/officeart/2005/8/layout/hProcess9"/>
    <dgm:cxn modelId="{A82888C1-227A-419A-994C-FD9C7F3F7B92}" type="presOf" srcId="{E79C8674-0647-4689-87E5-C24ED447803E}" destId="{DB71B7D2-CF45-47FE-BFC1-4C80FD6138B4}" srcOrd="0" destOrd="0" presId="urn:microsoft.com/office/officeart/2005/8/layout/hProcess9"/>
    <dgm:cxn modelId="{E98AA887-7201-49F2-AC79-CB47D29F07A9}" type="presOf" srcId="{14E4582A-CA64-45AE-B905-28808DF2F1D1}" destId="{D1964E9A-AE5D-4E44-A707-64FD24C36E1D}" srcOrd="0" destOrd="0" presId="urn:microsoft.com/office/officeart/2005/8/layout/hProcess9"/>
    <dgm:cxn modelId="{376F2EBA-395F-4A91-AEE0-A48C4376C823}" type="presParOf" srcId="{436247D5-ED0F-4D98-A8E2-0641934025EB}" destId="{EE7FE20C-1D29-44A7-B37F-545AD07D1256}" srcOrd="0" destOrd="0" presId="urn:microsoft.com/office/officeart/2005/8/layout/hProcess9"/>
    <dgm:cxn modelId="{68FA6775-2880-4700-A487-140A3E552D7A}" type="presParOf" srcId="{436247D5-ED0F-4D98-A8E2-0641934025EB}" destId="{D3D16A38-9DF6-447B-B576-1A2B42F74DFC}" srcOrd="1" destOrd="0" presId="urn:microsoft.com/office/officeart/2005/8/layout/hProcess9"/>
    <dgm:cxn modelId="{D43EC489-D600-4DCE-AC72-7CB90AAA7B22}" type="presParOf" srcId="{D3D16A38-9DF6-447B-B576-1A2B42F74DFC}" destId="{DB71B7D2-CF45-47FE-BFC1-4C80FD6138B4}" srcOrd="0" destOrd="0" presId="urn:microsoft.com/office/officeart/2005/8/layout/hProcess9"/>
    <dgm:cxn modelId="{46B86D78-E34F-4947-BD38-F45FEB2A6FD1}" type="presParOf" srcId="{D3D16A38-9DF6-447B-B576-1A2B42F74DFC}" destId="{386A73AD-44CC-46F4-99B8-CEAEDFC2BE01}" srcOrd="1" destOrd="0" presId="urn:microsoft.com/office/officeart/2005/8/layout/hProcess9"/>
    <dgm:cxn modelId="{B2268BB4-522F-4FA4-AB3F-8D8243BF903D}" type="presParOf" srcId="{D3D16A38-9DF6-447B-B576-1A2B42F74DFC}" destId="{CF38EC8E-D6F8-48A3-9B4D-6341EAFE77A6}" srcOrd="2" destOrd="0" presId="urn:microsoft.com/office/officeart/2005/8/layout/hProcess9"/>
    <dgm:cxn modelId="{FD8292BB-41DF-48C6-845A-56E56B57CA7F}" type="presParOf" srcId="{D3D16A38-9DF6-447B-B576-1A2B42F74DFC}" destId="{DF872756-5BCD-4B31-ACDC-9016215AF1DD}" srcOrd="3" destOrd="0" presId="urn:microsoft.com/office/officeart/2005/8/layout/hProcess9"/>
    <dgm:cxn modelId="{892F79F4-9130-4DBC-9C10-C012E7A2F1B1}" type="presParOf" srcId="{D3D16A38-9DF6-447B-B576-1A2B42F74DFC}" destId="{D1964E9A-AE5D-4E44-A707-64FD24C36E1D}" srcOrd="4" destOrd="0" presId="urn:microsoft.com/office/officeart/2005/8/layout/hProcess9"/>
    <dgm:cxn modelId="{1D450ABB-5CEE-426F-AA65-093CCD24B95E}" type="presParOf" srcId="{D3D16A38-9DF6-447B-B576-1A2B42F74DFC}" destId="{35132FE0-DC5E-4DB1-8A6D-D4CB2A0E4E3B}" srcOrd="5" destOrd="0" presId="urn:microsoft.com/office/officeart/2005/8/layout/hProcess9"/>
    <dgm:cxn modelId="{28CC6253-848C-4CA7-A386-518DBA215D8E}" type="presParOf" srcId="{D3D16A38-9DF6-447B-B576-1A2B42F74DFC}" destId="{60A4B9B3-3589-48F2-8B1A-5CB17289350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80BF03-95BD-4A4C-82AD-6FEC53591E84}"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2F5AA86A-2DBE-40FA-BF63-84A8E7EBCB1B}">
      <dgm:prSet/>
      <dgm:spPr/>
      <dgm:t>
        <a:bodyPr/>
        <a:lstStyle/>
        <a:p>
          <a:r>
            <a:rPr lang="en-US" b="0" dirty="0" smtClean="0">
              <a:solidFill>
                <a:srgbClr val="000000"/>
              </a:solidFill>
              <a:effectLst/>
              <a:latin typeface="+mn-lt"/>
              <a:ea typeface="+mn-ea"/>
              <a:cs typeface="Adobe Arabic" pitchFamily="18" charset="-78"/>
            </a:rPr>
            <a:t>Ascends behind the lateral malleolus in company with the </a:t>
          </a:r>
          <a:r>
            <a:rPr lang="en-US" b="0" dirty="0" smtClean="0">
              <a:solidFill>
                <a:srgbClr val="FF0000"/>
              </a:solidFill>
              <a:effectLst/>
              <a:latin typeface="+mn-lt"/>
              <a:ea typeface="+mn-ea"/>
              <a:cs typeface="Adobe Arabic" pitchFamily="18" charset="-78"/>
            </a:rPr>
            <a:t>sural nerve</a:t>
          </a:r>
          <a:r>
            <a:rPr lang="en-US" b="0" dirty="0" smtClean="0">
              <a:solidFill>
                <a:srgbClr val="000000"/>
              </a:solidFill>
              <a:effectLst/>
              <a:latin typeface="+mn-lt"/>
              <a:ea typeface="+mn-ea"/>
              <a:cs typeface="Adobe Arabic" pitchFamily="18" charset="-78"/>
            </a:rPr>
            <a:t>.</a:t>
          </a:r>
          <a:endParaRPr lang="en-US" b="0" dirty="0">
            <a:solidFill>
              <a:srgbClr val="000000"/>
            </a:solidFill>
            <a:effectLst/>
            <a:latin typeface="+mn-lt"/>
            <a:ea typeface="+mn-ea"/>
            <a:cs typeface="Adobe Arabic" pitchFamily="18" charset="-78"/>
          </a:endParaRPr>
        </a:p>
      </dgm:t>
    </dgm:pt>
    <dgm:pt modelId="{ED2BE223-33D8-44ED-9BC8-0B206B2B3CAC}" type="parTrans" cxnId="{B298982C-6641-4564-8B47-29775CFB5D69}">
      <dgm:prSet/>
      <dgm:spPr/>
      <dgm:t>
        <a:bodyPr/>
        <a:lstStyle/>
        <a:p>
          <a:endParaRPr lang="en-US"/>
        </a:p>
      </dgm:t>
    </dgm:pt>
    <dgm:pt modelId="{DB8138D0-3DBF-408D-B8F9-CF17BE965551}" type="sibTrans" cxnId="{B298982C-6641-4564-8B47-29775CFB5D69}">
      <dgm:prSet/>
      <dgm:spPr/>
      <dgm:t>
        <a:bodyPr/>
        <a:lstStyle/>
        <a:p>
          <a:endParaRPr lang="en-US"/>
        </a:p>
      </dgm:t>
    </dgm:pt>
    <dgm:pt modelId="{ABA55F13-6D82-4796-9D24-2224589B8DFF}">
      <dgm:prSet/>
      <dgm:spPr/>
      <dgm:t>
        <a:bodyPr/>
        <a:lstStyle/>
        <a:p>
          <a:r>
            <a:rPr lang="en-US" b="0" dirty="0" smtClean="0">
              <a:solidFill>
                <a:srgbClr val="000000"/>
              </a:solidFill>
              <a:effectLst/>
              <a:latin typeface="+mn-lt"/>
              <a:ea typeface="+mn-ea"/>
              <a:cs typeface="Adobe Arabic" pitchFamily="18" charset="-78"/>
            </a:rPr>
            <a:t>Follows the lateral border of the tendocalcaneus and then runs up to the middle of the back of the leg.</a:t>
          </a:r>
          <a:endParaRPr lang="en-US" b="0" dirty="0">
            <a:solidFill>
              <a:srgbClr val="000000"/>
            </a:solidFill>
            <a:effectLst/>
            <a:latin typeface="+mn-lt"/>
            <a:ea typeface="+mn-ea"/>
            <a:cs typeface="Adobe Arabic" pitchFamily="18" charset="-78"/>
          </a:endParaRPr>
        </a:p>
      </dgm:t>
    </dgm:pt>
    <dgm:pt modelId="{AB420294-A063-45B1-8E7E-34E75020C47D}" type="parTrans" cxnId="{65372881-5CA9-443F-96A4-38C73205F031}">
      <dgm:prSet/>
      <dgm:spPr/>
      <dgm:t>
        <a:bodyPr/>
        <a:lstStyle/>
        <a:p>
          <a:endParaRPr lang="en-US"/>
        </a:p>
      </dgm:t>
    </dgm:pt>
    <dgm:pt modelId="{8A43F265-9BC7-487F-8924-45668EB787B6}" type="sibTrans" cxnId="{65372881-5CA9-443F-96A4-38C73205F031}">
      <dgm:prSet/>
      <dgm:spPr/>
      <dgm:t>
        <a:bodyPr/>
        <a:lstStyle/>
        <a:p>
          <a:endParaRPr lang="en-US"/>
        </a:p>
      </dgm:t>
    </dgm:pt>
    <dgm:pt modelId="{3B771CB3-FD3A-4C78-9069-C3FE4163FA09}">
      <dgm:prSet/>
      <dgm:spPr/>
      <dgm:t>
        <a:bodyPr/>
        <a:lstStyle/>
        <a:p>
          <a:r>
            <a:rPr lang="en-US" b="0" dirty="0" smtClean="0">
              <a:solidFill>
                <a:srgbClr val="000000"/>
              </a:solidFill>
              <a:effectLst/>
              <a:latin typeface="+mn-lt"/>
              <a:ea typeface="+mn-ea"/>
              <a:cs typeface="Adobe Arabic" pitchFamily="18" charset="-78"/>
            </a:rPr>
            <a:t>Pierces the deep fascia in the lower part of the </a:t>
          </a:r>
          <a:r>
            <a:rPr lang="en-US" b="0" dirty="0" smtClean="0">
              <a:solidFill>
                <a:srgbClr val="FF0000"/>
              </a:solidFill>
              <a:effectLst/>
              <a:latin typeface="+mn-lt"/>
              <a:ea typeface="+mn-ea"/>
              <a:cs typeface="Adobe Arabic" pitchFamily="18" charset="-78"/>
            </a:rPr>
            <a:t>popliteal fossa</a:t>
          </a:r>
          <a:endParaRPr lang="en-US" b="0" dirty="0">
            <a:solidFill>
              <a:srgbClr val="FF0000"/>
            </a:solidFill>
            <a:effectLst/>
            <a:latin typeface="+mn-lt"/>
            <a:ea typeface="+mn-ea"/>
            <a:cs typeface="Adobe Arabic" pitchFamily="18" charset="-78"/>
          </a:endParaRPr>
        </a:p>
      </dgm:t>
    </dgm:pt>
    <dgm:pt modelId="{D6C154D1-635A-4D4B-8930-ACE5451E650E}" type="parTrans" cxnId="{D1BCD9E7-DEC3-4C48-B0F6-676195E05C37}">
      <dgm:prSet/>
      <dgm:spPr/>
      <dgm:t>
        <a:bodyPr/>
        <a:lstStyle/>
        <a:p>
          <a:endParaRPr lang="en-US"/>
        </a:p>
      </dgm:t>
    </dgm:pt>
    <dgm:pt modelId="{B9B46C69-A180-495B-BABD-3F6DB3850008}" type="sibTrans" cxnId="{D1BCD9E7-DEC3-4C48-B0F6-676195E05C37}">
      <dgm:prSet/>
      <dgm:spPr/>
      <dgm:t>
        <a:bodyPr/>
        <a:lstStyle/>
        <a:p>
          <a:endParaRPr lang="en-US"/>
        </a:p>
      </dgm:t>
    </dgm:pt>
    <dgm:pt modelId="{436247D5-ED0F-4D98-A8E2-0641934025EB}" type="pres">
      <dgm:prSet presAssocID="{3A80BF03-95BD-4A4C-82AD-6FEC53591E84}" presName="CompostProcess" presStyleCnt="0">
        <dgm:presLayoutVars>
          <dgm:dir/>
          <dgm:resizeHandles val="exact"/>
        </dgm:presLayoutVars>
      </dgm:prSet>
      <dgm:spPr/>
      <dgm:t>
        <a:bodyPr/>
        <a:lstStyle/>
        <a:p>
          <a:endParaRPr lang="en-US"/>
        </a:p>
      </dgm:t>
    </dgm:pt>
    <dgm:pt modelId="{EE7FE20C-1D29-44A7-B37F-545AD07D1256}" type="pres">
      <dgm:prSet presAssocID="{3A80BF03-95BD-4A4C-82AD-6FEC53591E84}" presName="arrow" presStyleLbl="bgShp" presStyleIdx="0" presStyleCnt="1" custLinFactNeighborX="334" custLinFactNeighborY="-4717"/>
      <dgm:spPr/>
      <dgm:t>
        <a:bodyPr/>
        <a:lstStyle/>
        <a:p>
          <a:endParaRPr lang="en-US"/>
        </a:p>
      </dgm:t>
    </dgm:pt>
    <dgm:pt modelId="{D3D16A38-9DF6-447B-B576-1A2B42F74DFC}" type="pres">
      <dgm:prSet presAssocID="{3A80BF03-95BD-4A4C-82AD-6FEC53591E84}" presName="linearProcess" presStyleCnt="0"/>
      <dgm:spPr/>
    </dgm:pt>
    <dgm:pt modelId="{D4A18015-70D3-48E1-B66E-BBB576D52BDD}" type="pres">
      <dgm:prSet presAssocID="{2F5AA86A-2DBE-40FA-BF63-84A8E7EBCB1B}" presName="textNode" presStyleLbl="node1" presStyleIdx="0" presStyleCnt="3">
        <dgm:presLayoutVars>
          <dgm:bulletEnabled val="1"/>
        </dgm:presLayoutVars>
      </dgm:prSet>
      <dgm:spPr/>
      <dgm:t>
        <a:bodyPr/>
        <a:lstStyle/>
        <a:p>
          <a:endParaRPr lang="en-US"/>
        </a:p>
      </dgm:t>
    </dgm:pt>
    <dgm:pt modelId="{BFDFA70D-3C9B-4E93-9B14-4925F699B5B1}" type="pres">
      <dgm:prSet presAssocID="{DB8138D0-3DBF-408D-B8F9-CF17BE965551}" presName="sibTrans" presStyleCnt="0"/>
      <dgm:spPr/>
    </dgm:pt>
    <dgm:pt modelId="{DBE29F74-5167-4F99-8CCB-4CA89ADC4C8E}" type="pres">
      <dgm:prSet presAssocID="{ABA55F13-6D82-4796-9D24-2224589B8DFF}" presName="textNode" presStyleLbl="node1" presStyleIdx="1" presStyleCnt="3">
        <dgm:presLayoutVars>
          <dgm:bulletEnabled val="1"/>
        </dgm:presLayoutVars>
      </dgm:prSet>
      <dgm:spPr/>
      <dgm:t>
        <a:bodyPr/>
        <a:lstStyle/>
        <a:p>
          <a:endParaRPr lang="en-US"/>
        </a:p>
      </dgm:t>
    </dgm:pt>
    <dgm:pt modelId="{94262FF9-659E-4BDF-95D9-D29AEAD1852A}" type="pres">
      <dgm:prSet presAssocID="{8A43F265-9BC7-487F-8924-45668EB787B6}" presName="sibTrans" presStyleCnt="0"/>
      <dgm:spPr/>
    </dgm:pt>
    <dgm:pt modelId="{6DE41C7C-FF03-4718-9539-3BF65E2D4002}" type="pres">
      <dgm:prSet presAssocID="{3B771CB3-FD3A-4C78-9069-C3FE4163FA09}" presName="textNode" presStyleLbl="node1" presStyleIdx="2" presStyleCnt="3">
        <dgm:presLayoutVars>
          <dgm:bulletEnabled val="1"/>
        </dgm:presLayoutVars>
      </dgm:prSet>
      <dgm:spPr/>
      <dgm:t>
        <a:bodyPr/>
        <a:lstStyle/>
        <a:p>
          <a:endParaRPr lang="en-US"/>
        </a:p>
      </dgm:t>
    </dgm:pt>
  </dgm:ptLst>
  <dgm:cxnLst>
    <dgm:cxn modelId="{5789C3F9-DD75-4227-AF32-C47D4726E786}" type="presOf" srcId="{2F5AA86A-2DBE-40FA-BF63-84A8E7EBCB1B}" destId="{D4A18015-70D3-48E1-B66E-BBB576D52BDD}" srcOrd="0" destOrd="0" presId="urn:microsoft.com/office/officeart/2005/8/layout/hProcess9"/>
    <dgm:cxn modelId="{B298982C-6641-4564-8B47-29775CFB5D69}" srcId="{3A80BF03-95BD-4A4C-82AD-6FEC53591E84}" destId="{2F5AA86A-2DBE-40FA-BF63-84A8E7EBCB1B}" srcOrd="0" destOrd="0" parTransId="{ED2BE223-33D8-44ED-9BC8-0B206B2B3CAC}" sibTransId="{DB8138D0-3DBF-408D-B8F9-CF17BE965551}"/>
    <dgm:cxn modelId="{A8365C17-143E-41A0-92A0-0C607C034399}" type="presOf" srcId="{ABA55F13-6D82-4796-9D24-2224589B8DFF}" destId="{DBE29F74-5167-4F99-8CCB-4CA89ADC4C8E}" srcOrd="0" destOrd="0" presId="urn:microsoft.com/office/officeart/2005/8/layout/hProcess9"/>
    <dgm:cxn modelId="{BA184C68-4D89-4899-A320-550B0B703115}" type="presOf" srcId="{3B771CB3-FD3A-4C78-9069-C3FE4163FA09}" destId="{6DE41C7C-FF03-4718-9539-3BF65E2D4002}" srcOrd="0" destOrd="0" presId="urn:microsoft.com/office/officeart/2005/8/layout/hProcess9"/>
    <dgm:cxn modelId="{65372881-5CA9-443F-96A4-38C73205F031}" srcId="{3A80BF03-95BD-4A4C-82AD-6FEC53591E84}" destId="{ABA55F13-6D82-4796-9D24-2224589B8DFF}" srcOrd="1" destOrd="0" parTransId="{AB420294-A063-45B1-8E7E-34E75020C47D}" sibTransId="{8A43F265-9BC7-487F-8924-45668EB787B6}"/>
    <dgm:cxn modelId="{D1BCD9E7-DEC3-4C48-B0F6-676195E05C37}" srcId="{3A80BF03-95BD-4A4C-82AD-6FEC53591E84}" destId="{3B771CB3-FD3A-4C78-9069-C3FE4163FA09}" srcOrd="2" destOrd="0" parTransId="{D6C154D1-635A-4D4B-8930-ACE5451E650E}" sibTransId="{B9B46C69-A180-495B-BABD-3F6DB3850008}"/>
    <dgm:cxn modelId="{322BECE7-3A50-4BBB-898A-6A751CDD343E}" type="presOf" srcId="{3A80BF03-95BD-4A4C-82AD-6FEC53591E84}" destId="{436247D5-ED0F-4D98-A8E2-0641934025EB}" srcOrd="0" destOrd="0" presId="urn:microsoft.com/office/officeart/2005/8/layout/hProcess9"/>
    <dgm:cxn modelId="{884DEE6B-97CA-4688-ADF0-55488CFC232F}" type="presParOf" srcId="{436247D5-ED0F-4D98-A8E2-0641934025EB}" destId="{EE7FE20C-1D29-44A7-B37F-545AD07D1256}" srcOrd="0" destOrd="0" presId="urn:microsoft.com/office/officeart/2005/8/layout/hProcess9"/>
    <dgm:cxn modelId="{CC3D56AE-F721-4295-B0B3-F4560F4EB6B1}" type="presParOf" srcId="{436247D5-ED0F-4D98-A8E2-0641934025EB}" destId="{D3D16A38-9DF6-447B-B576-1A2B42F74DFC}" srcOrd="1" destOrd="0" presId="urn:microsoft.com/office/officeart/2005/8/layout/hProcess9"/>
    <dgm:cxn modelId="{83BC5E60-DEEB-42A3-A995-AD7F381F56D1}" type="presParOf" srcId="{D3D16A38-9DF6-447B-B576-1A2B42F74DFC}" destId="{D4A18015-70D3-48E1-B66E-BBB576D52BDD}" srcOrd="0" destOrd="0" presId="urn:microsoft.com/office/officeart/2005/8/layout/hProcess9"/>
    <dgm:cxn modelId="{4919E1D3-9DD4-4EBA-A361-4A2C1F7888EC}" type="presParOf" srcId="{D3D16A38-9DF6-447B-B576-1A2B42F74DFC}" destId="{BFDFA70D-3C9B-4E93-9B14-4925F699B5B1}" srcOrd="1" destOrd="0" presId="urn:microsoft.com/office/officeart/2005/8/layout/hProcess9"/>
    <dgm:cxn modelId="{1F7C159B-052F-4F0A-82D1-95D01D48FC35}" type="presParOf" srcId="{D3D16A38-9DF6-447B-B576-1A2B42F74DFC}" destId="{DBE29F74-5167-4F99-8CCB-4CA89ADC4C8E}" srcOrd="2" destOrd="0" presId="urn:microsoft.com/office/officeart/2005/8/layout/hProcess9"/>
    <dgm:cxn modelId="{C10A38BD-56F1-476E-9A0C-426BC1417358}" type="presParOf" srcId="{D3D16A38-9DF6-447B-B576-1A2B42F74DFC}" destId="{94262FF9-659E-4BDF-95D9-D29AEAD1852A}" srcOrd="3" destOrd="0" presId="urn:microsoft.com/office/officeart/2005/8/layout/hProcess9"/>
    <dgm:cxn modelId="{F831C258-758E-44E9-9448-459E696CF9DA}" type="presParOf" srcId="{D3D16A38-9DF6-447B-B576-1A2B42F74DFC}" destId="{6DE41C7C-FF03-4718-9539-3BF65E2D400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5A4BE-9BDE-4F90-B723-EC7F6D82F1B5}">
      <dsp:nvSpPr>
        <dsp:cNvPr id="0" name=""/>
        <dsp:cNvSpPr/>
      </dsp:nvSpPr>
      <dsp:spPr>
        <a:xfrm>
          <a:off x="5334631" y="2744859"/>
          <a:ext cx="91440" cy="511399"/>
        </a:xfrm>
        <a:custGeom>
          <a:avLst/>
          <a:gdLst/>
          <a:ahLst/>
          <a:cxnLst/>
          <a:rect l="0" t="0" r="0" b="0"/>
          <a:pathLst>
            <a:path>
              <a:moveTo>
                <a:pt x="45720" y="0"/>
              </a:moveTo>
              <a:lnTo>
                <a:pt x="45720" y="5113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8409FD-69C4-4F3D-89DA-FE76D2E10AED}">
      <dsp:nvSpPr>
        <dsp:cNvPr id="0" name=""/>
        <dsp:cNvSpPr/>
      </dsp:nvSpPr>
      <dsp:spPr>
        <a:xfrm>
          <a:off x="3768489" y="1116878"/>
          <a:ext cx="1611862" cy="511399"/>
        </a:xfrm>
        <a:custGeom>
          <a:avLst/>
          <a:gdLst/>
          <a:ahLst/>
          <a:cxnLst/>
          <a:rect l="0" t="0" r="0" b="0"/>
          <a:pathLst>
            <a:path>
              <a:moveTo>
                <a:pt x="0" y="0"/>
              </a:moveTo>
              <a:lnTo>
                <a:pt x="0" y="348504"/>
              </a:lnTo>
              <a:lnTo>
                <a:pt x="1611862" y="348504"/>
              </a:lnTo>
              <a:lnTo>
                <a:pt x="1611862" y="51139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2D857-0847-460A-A90D-5DBD9C816725}">
      <dsp:nvSpPr>
        <dsp:cNvPr id="0" name=""/>
        <dsp:cNvSpPr/>
      </dsp:nvSpPr>
      <dsp:spPr>
        <a:xfrm>
          <a:off x="2156626" y="2744859"/>
          <a:ext cx="1074574" cy="511399"/>
        </a:xfrm>
        <a:custGeom>
          <a:avLst/>
          <a:gdLst/>
          <a:ahLst/>
          <a:cxnLst/>
          <a:rect l="0" t="0" r="0" b="0"/>
          <a:pathLst>
            <a:path>
              <a:moveTo>
                <a:pt x="0" y="0"/>
              </a:moveTo>
              <a:lnTo>
                <a:pt x="0" y="348504"/>
              </a:lnTo>
              <a:lnTo>
                <a:pt x="1074574" y="348504"/>
              </a:lnTo>
              <a:lnTo>
                <a:pt x="1074574" y="5113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218BB8-ADFB-4332-A698-147F20E6D528}">
      <dsp:nvSpPr>
        <dsp:cNvPr id="0" name=""/>
        <dsp:cNvSpPr/>
      </dsp:nvSpPr>
      <dsp:spPr>
        <a:xfrm>
          <a:off x="1082051" y="2744859"/>
          <a:ext cx="1074574" cy="511399"/>
        </a:xfrm>
        <a:custGeom>
          <a:avLst/>
          <a:gdLst/>
          <a:ahLst/>
          <a:cxnLst/>
          <a:rect l="0" t="0" r="0" b="0"/>
          <a:pathLst>
            <a:path>
              <a:moveTo>
                <a:pt x="1074574" y="0"/>
              </a:moveTo>
              <a:lnTo>
                <a:pt x="1074574" y="348504"/>
              </a:lnTo>
              <a:lnTo>
                <a:pt x="0" y="348504"/>
              </a:lnTo>
              <a:lnTo>
                <a:pt x="0" y="5113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AE8D8-4E52-4D44-801D-1D2FD96113B1}">
      <dsp:nvSpPr>
        <dsp:cNvPr id="0" name=""/>
        <dsp:cNvSpPr/>
      </dsp:nvSpPr>
      <dsp:spPr>
        <a:xfrm>
          <a:off x="2156626" y="1116878"/>
          <a:ext cx="1611862" cy="511399"/>
        </a:xfrm>
        <a:custGeom>
          <a:avLst/>
          <a:gdLst/>
          <a:ahLst/>
          <a:cxnLst/>
          <a:rect l="0" t="0" r="0" b="0"/>
          <a:pathLst>
            <a:path>
              <a:moveTo>
                <a:pt x="1611862" y="0"/>
              </a:moveTo>
              <a:lnTo>
                <a:pt x="1611862" y="348504"/>
              </a:lnTo>
              <a:lnTo>
                <a:pt x="0" y="348504"/>
              </a:lnTo>
              <a:lnTo>
                <a:pt x="0" y="51139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9759B-3686-4873-90CE-B49B59FE42BE}">
      <dsp:nvSpPr>
        <dsp:cNvPr id="0" name=""/>
        <dsp:cNvSpPr/>
      </dsp:nvSpPr>
      <dsp:spPr>
        <a:xfrm>
          <a:off x="2296853" y="297"/>
          <a:ext cx="2943272" cy="1116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61DE3-A030-4866-BD46-68C9A20FE946}">
      <dsp:nvSpPr>
        <dsp:cNvPr id="0" name=""/>
        <dsp:cNvSpPr/>
      </dsp:nvSpPr>
      <dsp:spPr>
        <a:xfrm>
          <a:off x="2492230" y="185906"/>
          <a:ext cx="2943272" cy="111658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u="none" kern="1200" dirty="0" smtClean="0"/>
            <a:t>Veins Of Head &amp; Neck</a:t>
          </a:r>
          <a:endParaRPr lang="en-US" sz="2400" b="1" i="0" u="none" kern="1200" dirty="0"/>
        </a:p>
      </dsp:txBody>
      <dsp:txXfrm>
        <a:off x="2524934" y="218610"/>
        <a:ext cx="2877864" cy="1051173"/>
      </dsp:txXfrm>
    </dsp:sp>
    <dsp:sp modelId="{6E557669-D9F7-4A4E-A765-726759BBF77C}">
      <dsp:nvSpPr>
        <dsp:cNvPr id="0" name=""/>
        <dsp:cNvSpPr/>
      </dsp:nvSpPr>
      <dsp:spPr>
        <a:xfrm>
          <a:off x="1277429" y="1628278"/>
          <a:ext cx="1758395" cy="11165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18491-538A-464F-9F22-AEF70CB2D27C}">
      <dsp:nvSpPr>
        <dsp:cNvPr id="0" name=""/>
        <dsp:cNvSpPr/>
      </dsp:nvSpPr>
      <dsp:spPr>
        <a:xfrm>
          <a:off x="1472806" y="1813887"/>
          <a:ext cx="1758395" cy="11165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Superficial</a:t>
          </a:r>
          <a:endParaRPr lang="en-US" sz="2400" kern="1200" dirty="0"/>
        </a:p>
      </dsp:txBody>
      <dsp:txXfrm>
        <a:off x="1505510" y="1846591"/>
        <a:ext cx="1692987" cy="1051173"/>
      </dsp:txXfrm>
    </dsp:sp>
    <dsp:sp modelId="{C457FBBA-4780-4928-B209-95D6ED0FC216}">
      <dsp:nvSpPr>
        <dsp:cNvPr id="0" name=""/>
        <dsp:cNvSpPr/>
      </dsp:nvSpPr>
      <dsp:spPr>
        <a:xfrm>
          <a:off x="202854" y="3256259"/>
          <a:ext cx="1758395" cy="11165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8D39B-FCD4-470F-8CB6-8EF1814E553E}">
      <dsp:nvSpPr>
        <dsp:cNvPr id="0" name=""/>
        <dsp:cNvSpPr/>
      </dsp:nvSpPr>
      <dsp:spPr>
        <a:xfrm>
          <a:off x="398231" y="3441868"/>
          <a:ext cx="1758395" cy="111658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External Jugular Vein</a:t>
          </a:r>
          <a:endParaRPr lang="en-US" sz="2400" kern="1200" dirty="0"/>
        </a:p>
      </dsp:txBody>
      <dsp:txXfrm>
        <a:off x="430935" y="3474572"/>
        <a:ext cx="1692987" cy="1051173"/>
      </dsp:txXfrm>
    </dsp:sp>
    <dsp:sp modelId="{955ADE40-280B-46F8-8246-846987C31DB0}">
      <dsp:nvSpPr>
        <dsp:cNvPr id="0" name=""/>
        <dsp:cNvSpPr/>
      </dsp:nvSpPr>
      <dsp:spPr>
        <a:xfrm>
          <a:off x="2352004" y="3256259"/>
          <a:ext cx="1758395" cy="11165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1E1E4-DD74-491E-A87F-D5B8E3945843}">
      <dsp:nvSpPr>
        <dsp:cNvPr id="0" name=""/>
        <dsp:cNvSpPr/>
      </dsp:nvSpPr>
      <dsp:spPr>
        <a:xfrm>
          <a:off x="2547381" y="3441868"/>
          <a:ext cx="1758395" cy="111658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Anterior Jugular Vein</a:t>
          </a:r>
          <a:endParaRPr lang="en-US" sz="2400" kern="1200" dirty="0"/>
        </a:p>
      </dsp:txBody>
      <dsp:txXfrm>
        <a:off x="2580085" y="3474572"/>
        <a:ext cx="1692987" cy="1051173"/>
      </dsp:txXfrm>
    </dsp:sp>
    <dsp:sp modelId="{031187A4-07B8-4546-8B63-5F59F58DEC34}">
      <dsp:nvSpPr>
        <dsp:cNvPr id="0" name=""/>
        <dsp:cNvSpPr/>
      </dsp:nvSpPr>
      <dsp:spPr>
        <a:xfrm>
          <a:off x="4501154" y="1628278"/>
          <a:ext cx="1758395" cy="11165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8A960-14EC-4501-ACBA-42A5DCC18C36}">
      <dsp:nvSpPr>
        <dsp:cNvPr id="0" name=""/>
        <dsp:cNvSpPr/>
      </dsp:nvSpPr>
      <dsp:spPr>
        <a:xfrm>
          <a:off x="4696531" y="1813887"/>
          <a:ext cx="1758395" cy="11165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Deep</a:t>
          </a:r>
          <a:endParaRPr lang="en-US" sz="2400" kern="1200" dirty="0"/>
        </a:p>
      </dsp:txBody>
      <dsp:txXfrm>
        <a:off x="4729235" y="1846591"/>
        <a:ext cx="1692987" cy="1051173"/>
      </dsp:txXfrm>
    </dsp:sp>
    <dsp:sp modelId="{2BBE2D18-C316-4BDC-BA21-7EE4CA089559}">
      <dsp:nvSpPr>
        <dsp:cNvPr id="0" name=""/>
        <dsp:cNvSpPr/>
      </dsp:nvSpPr>
      <dsp:spPr>
        <a:xfrm>
          <a:off x="4501154" y="3256259"/>
          <a:ext cx="1758395" cy="11165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09EF8-7FC1-4BFC-AE49-07E1970A1CA7}">
      <dsp:nvSpPr>
        <dsp:cNvPr id="0" name=""/>
        <dsp:cNvSpPr/>
      </dsp:nvSpPr>
      <dsp:spPr>
        <a:xfrm>
          <a:off x="4696531" y="3441868"/>
          <a:ext cx="1758395" cy="111658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Internal Jugular Vein</a:t>
          </a:r>
          <a:endParaRPr lang="en-US" sz="2400" kern="1200" dirty="0"/>
        </a:p>
      </dsp:txBody>
      <dsp:txXfrm>
        <a:off x="4729235" y="3474572"/>
        <a:ext cx="1692987" cy="1051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B1434-ECA5-2C4F-8B0E-F26D42AE3800}">
      <dsp:nvSpPr>
        <dsp:cNvPr id="0" name=""/>
        <dsp:cNvSpPr/>
      </dsp:nvSpPr>
      <dsp:spPr>
        <a:xfrm>
          <a:off x="4591148" y="978917"/>
          <a:ext cx="1083170" cy="447731"/>
        </a:xfrm>
        <a:custGeom>
          <a:avLst/>
          <a:gdLst/>
          <a:ahLst/>
          <a:cxnLst/>
          <a:rect l="0" t="0" r="0" b="0"/>
          <a:pathLst>
            <a:path>
              <a:moveTo>
                <a:pt x="0" y="0"/>
              </a:moveTo>
              <a:lnTo>
                <a:pt x="0" y="305116"/>
              </a:lnTo>
              <a:lnTo>
                <a:pt x="1083170" y="305116"/>
              </a:lnTo>
              <a:lnTo>
                <a:pt x="1083170" y="4477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6FFFC1-ED8A-1C43-A8A1-A138700C5A48}">
      <dsp:nvSpPr>
        <dsp:cNvPr id="0" name=""/>
        <dsp:cNvSpPr/>
      </dsp:nvSpPr>
      <dsp:spPr>
        <a:xfrm>
          <a:off x="5389661" y="3829517"/>
          <a:ext cx="940792" cy="447731"/>
        </a:xfrm>
        <a:custGeom>
          <a:avLst/>
          <a:gdLst/>
          <a:ahLst/>
          <a:cxnLst/>
          <a:rect l="0" t="0" r="0" b="0"/>
          <a:pathLst>
            <a:path>
              <a:moveTo>
                <a:pt x="0" y="0"/>
              </a:moveTo>
              <a:lnTo>
                <a:pt x="0" y="305116"/>
              </a:lnTo>
              <a:lnTo>
                <a:pt x="940792" y="305116"/>
              </a:lnTo>
              <a:lnTo>
                <a:pt x="940792" y="4477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EDF479-9FE3-BD4B-AAE4-AF06820EAB30}">
      <dsp:nvSpPr>
        <dsp:cNvPr id="0" name=""/>
        <dsp:cNvSpPr/>
      </dsp:nvSpPr>
      <dsp:spPr>
        <a:xfrm>
          <a:off x="4448869" y="3829517"/>
          <a:ext cx="940792" cy="447731"/>
        </a:xfrm>
        <a:custGeom>
          <a:avLst/>
          <a:gdLst/>
          <a:ahLst/>
          <a:cxnLst/>
          <a:rect l="0" t="0" r="0" b="0"/>
          <a:pathLst>
            <a:path>
              <a:moveTo>
                <a:pt x="940792" y="0"/>
              </a:moveTo>
              <a:lnTo>
                <a:pt x="940792" y="305116"/>
              </a:lnTo>
              <a:lnTo>
                <a:pt x="0" y="305116"/>
              </a:lnTo>
              <a:lnTo>
                <a:pt x="0" y="4477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5CCC80-0C35-BE48-B6BD-FE88C00EC21C}">
      <dsp:nvSpPr>
        <dsp:cNvPr id="0" name=""/>
        <dsp:cNvSpPr/>
      </dsp:nvSpPr>
      <dsp:spPr>
        <a:xfrm>
          <a:off x="3508077" y="2404217"/>
          <a:ext cx="1881584" cy="447731"/>
        </a:xfrm>
        <a:custGeom>
          <a:avLst/>
          <a:gdLst/>
          <a:ahLst/>
          <a:cxnLst/>
          <a:rect l="0" t="0" r="0" b="0"/>
          <a:pathLst>
            <a:path>
              <a:moveTo>
                <a:pt x="0" y="0"/>
              </a:moveTo>
              <a:lnTo>
                <a:pt x="0" y="305116"/>
              </a:lnTo>
              <a:lnTo>
                <a:pt x="1881584" y="305116"/>
              </a:lnTo>
              <a:lnTo>
                <a:pt x="1881584" y="4477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198281-DEF8-BD4E-BD6F-CA532E42A321}">
      <dsp:nvSpPr>
        <dsp:cNvPr id="0" name=""/>
        <dsp:cNvSpPr/>
      </dsp:nvSpPr>
      <dsp:spPr>
        <a:xfrm>
          <a:off x="3462357" y="2404217"/>
          <a:ext cx="91440" cy="447731"/>
        </a:xfrm>
        <a:custGeom>
          <a:avLst/>
          <a:gdLst/>
          <a:ahLst/>
          <a:cxnLst/>
          <a:rect l="0" t="0" r="0" b="0"/>
          <a:pathLst>
            <a:path>
              <a:moveTo>
                <a:pt x="45720" y="0"/>
              </a:moveTo>
              <a:lnTo>
                <a:pt x="45720" y="4477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645AFE-CD97-6D44-8C3D-D984E05BD091}">
      <dsp:nvSpPr>
        <dsp:cNvPr id="0" name=""/>
        <dsp:cNvSpPr/>
      </dsp:nvSpPr>
      <dsp:spPr>
        <a:xfrm>
          <a:off x="1626492" y="2404217"/>
          <a:ext cx="1881584" cy="447731"/>
        </a:xfrm>
        <a:custGeom>
          <a:avLst/>
          <a:gdLst/>
          <a:ahLst/>
          <a:cxnLst/>
          <a:rect l="0" t="0" r="0" b="0"/>
          <a:pathLst>
            <a:path>
              <a:moveTo>
                <a:pt x="1881584" y="0"/>
              </a:moveTo>
              <a:lnTo>
                <a:pt x="1881584" y="305116"/>
              </a:lnTo>
              <a:lnTo>
                <a:pt x="0" y="305116"/>
              </a:lnTo>
              <a:lnTo>
                <a:pt x="0" y="4477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2DC2BE-66B0-5B48-8AF9-06CE3DBA908D}">
      <dsp:nvSpPr>
        <dsp:cNvPr id="0" name=""/>
        <dsp:cNvSpPr/>
      </dsp:nvSpPr>
      <dsp:spPr>
        <a:xfrm>
          <a:off x="3508077" y="978917"/>
          <a:ext cx="1083070" cy="447731"/>
        </a:xfrm>
        <a:custGeom>
          <a:avLst/>
          <a:gdLst/>
          <a:ahLst/>
          <a:cxnLst/>
          <a:rect l="0" t="0" r="0" b="0"/>
          <a:pathLst>
            <a:path>
              <a:moveTo>
                <a:pt x="1083070" y="0"/>
              </a:moveTo>
              <a:lnTo>
                <a:pt x="1083070" y="305116"/>
              </a:lnTo>
              <a:lnTo>
                <a:pt x="0" y="305116"/>
              </a:lnTo>
              <a:lnTo>
                <a:pt x="0" y="44773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A612AF-EDB0-E94C-9C1B-D140F52A986B}">
      <dsp:nvSpPr>
        <dsp:cNvPr id="0" name=""/>
        <dsp:cNvSpPr/>
      </dsp:nvSpPr>
      <dsp:spPr>
        <a:xfrm>
          <a:off x="3561160" y="1348"/>
          <a:ext cx="2059975"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E59180-5418-D444-B002-D5F6D9607C3D}">
      <dsp:nvSpPr>
        <dsp:cNvPr id="0" name=""/>
        <dsp:cNvSpPr/>
      </dsp:nvSpPr>
      <dsp:spPr>
        <a:xfrm>
          <a:off x="3732213" y="163849"/>
          <a:ext cx="2059975"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n-lt"/>
            </a:rPr>
            <a:t>TWO DIVISIONS: </a:t>
          </a:r>
          <a:endParaRPr lang="en-US" sz="1600" kern="1200" dirty="0">
            <a:latin typeface="+mn-lt"/>
          </a:endParaRPr>
        </a:p>
      </dsp:txBody>
      <dsp:txXfrm>
        <a:off x="3760845" y="192481"/>
        <a:ext cx="2002711" cy="920304"/>
      </dsp:txXfrm>
    </dsp:sp>
    <dsp:sp modelId="{CF2CB9F9-2925-3749-A941-26DEA2FCF9F8}">
      <dsp:nvSpPr>
        <dsp:cNvPr id="0" name=""/>
        <dsp:cNvSpPr/>
      </dsp:nvSpPr>
      <dsp:spPr>
        <a:xfrm>
          <a:off x="2595959" y="1426648"/>
          <a:ext cx="1824235"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8FAB671-0BC3-4044-9E81-61879BB335AA}">
      <dsp:nvSpPr>
        <dsp:cNvPr id="0" name=""/>
        <dsp:cNvSpPr/>
      </dsp:nvSpPr>
      <dsp:spPr>
        <a:xfrm>
          <a:off x="2767012" y="1589149"/>
          <a:ext cx="1824235"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n-lt"/>
            </a:rPr>
            <a:t>SUPERFICIAL VEINS </a:t>
          </a:r>
          <a:endParaRPr lang="en-US" sz="1600" kern="1200" dirty="0">
            <a:latin typeface="+mn-lt"/>
          </a:endParaRPr>
        </a:p>
      </dsp:txBody>
      <dsp:txXfrm>
        <a:off x="2795644" y="1617781"/>
        <a:ext cx="1766971" cy="920304"/>
      </dsp:txXfrm>
    </dsp:sp>
    <dsp:sp modelId="{41A0BA09-D03A-A24D-BA8D-B2DE156214C4}">
      <dsp:nvSpPr>
        <dsp:cNvPr id="0" name=""/>
        <dsp:cNvSpPr/>
      </dsp:nvSpPr>
      <dsp:spPr>
        <a:xfrm>
          <a:off x="856753" y="2851949"/>
          <a:ext cx="1539478"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0A2EFE-83F0-664F-9B2C-BB27BE789881}">
      <dsp:nvSpPr>
        <dsp:cNvPr id="0" name=""/>
        <dsp:cNvSpPr/>
      </dsp:nvSpPr>
      <dsp:spPr>
        <a:xfrm>
          <a:off x="1027807" y="3014449"/>
          <a:ext cx="1539478"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mn-lt"/>
              <a:cs typeface="Adobe Arabic" pitchFamily="18" charset="-78"/>
            </a:rPr>
            <a:t>Form a network in the subcutaneous tissue</a:t>
          </a:r>
          <a:endParaRPr lang="en-US" sz="1400" kern="1200" dirty="0">
            <a:latin typeface="+mn-lt"/>
          </a:endParaRPr>
        </a:p>
      </dsp:txBody>
      <dsp:txXfrm>
        <a:off x="1056439" y="3043081"/>
        <a:ext cx="1482214" cy="920304"/>
      </dsp:txXfrm>
    </dsp:sp>
    <dsp:sp modelId="{DD8BFB39-AC0E-5944-B207-6CEBA66FD8E7}">
      <dsp:nvSpPr>
        <dsp:cNvPr id="0" name=""/>
        <dsp:cNvSpPr/>
      </dsp:nvSpPr>
      <dsp:spPr>
        <a:xfrm>
          <a:off x="2738338" y="2851949"/>
          <a:ext cx="1539478"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B33626-0DA5-774C-B2C1-1BC2C1D55C2E}">
      <dsp:nvSpPr>
        <dsp:cNvPr id="0" name=""/>
        <dsp:cNvSpPr/>
      </dsp:nvSpPr>
      <dsp:spPr>
        <a:xfrm>
          <a:off x="2909391" y="3014449"/>
          <a:ext cx="1539478"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mn-lt"/>
              <a:cs typeface="Adobe Arabic" pitchFamily="18" charset="-78"/>
            </a:rPr>
            <a:t>Pattern is variable</a:t>
          </a:r>
          <a:endParaRPr lang="en-US" sz="1400" b="1" kern="1200" dirty="0">
            <a:solidFill>
              <a:srgbClr val="000000"/>
            </a:solidFill>
            <a:latin typeface="+mn-lt"/>
            <a:cs typeface="Adobe Arabic" pitchFamily="18" charset="-78"/>
          </a:endParaRPr>
        </a:p>
      </dsp:txBody>
      <dsp:txXfrm>
        <a:off x="2938023" y="3043081"/>
        <a:ext cx="1482214" cy="920304"/>
      </dsp:txXfrm>
    </dsp:sp>
    <dsp:sp modelId="{939C34E4-F5FB-184F-94C3-3DB455C16FC5}">
      <dsp:nvSpPr>
        <dsp:cNvPr id="0" name=""/>
        <dsp:cNvSpPr/>
      </dsp:nvSpPr>
      <dsp:spPr>
        <a:xfrm>
          <a:off x="4619922" y="2851949"/>
          <a:ext cx="1539478"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B4CF14B-A52E-D346-A640-C21813621B1A}">
      <dsp:nvSpPr>
        <dsp:cNvPr id="0" name=""/>
        <dsp:cNvSpPr/>
      </dsp:nvSpPr>
      <dsp:spPr>
        <a:xfrm>
          <a:off x="4790975" y="3014449"/>
          <a:ext cx="1539478"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mn-lt"/>
              <a:cs typeface="Adobe Arabic" pitchFamily="18" charset="-78"/>
            </a:rPr>
            <a:t>They are the tributaries of the: </a:t>
          </a:r>
          <a:endParaRPr lang="en-US" sz="1400" b="1" kern="1200" dirty="0">
            <a:solidFill>
              <a:srgbClr val="000000"/>
            </a:solidFill>
            <a:latin typeface="+mn-lt"/>
            <a:cs typeface="Adobe Arabic" pitchFamily="18" charset="-78"/>
          </a:endParaRPr>
        </a:p>
      </dsp:txBody>
      <dsp:txXfrm>
        <a:off x="4819607" y="3043081"/>
        <a:ext cx="1482214" cy="920304"/>
      </dsp:txXfrm>
    </dsp:sp>
    <dsp:sp modelId="{542676CF-9CFB-CD4D-9850-B62FB17C9B90}">
      <dsp:nvSpPr>
        <dsp:cNvPr id="0" name=""/>
        <dsp:cNvSpPr/>
      </dsp:nvSpPr>
      <dsp:spPr>
        <a:xfrm>
          <a:off x="3679130" y="4277249"/>
          <a:ext cx="1539478"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025E41-1B8B-E245-B792-78BEEA012CF1}">
      <dsp:nvSpPr>
        <dsp:cNvPr id="0" name=""/>
        <dsp:cNvSpPr/>
      </dsp:nvSpPr>
      <dsp:spPr>
        <a:xfrm>
          <a:off x="3850183" y="4439749"/>
          <a:ext cx="1539478"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mn-lt"/>
              <a:cs typeface="Adobe Arabic" pitchFamily="18" charset="-78"/>
            </a:rPr>
            <a:t>Great (long) saphenous vein</a:t>
          </a:r>
          <a:endParaRPr lang="en-US" sz="1400" b="1" kern="1200" dirty="0">
            <a:solidFill>
              <a:srgbClr val="000000"/>
            </a:solidFill>
            <a:latin typeface="+mn-lt"/>
            <a:cs typeface="Adobe Arabic" pitchFamily="18" charset="-78"/>
          </a:endParaRPr>
        </a:p>
      </dsp:txBody>
      <dsp:txXfrm>
        <a:off x="3878815" y="4468381"/>
        <a:ext cx="1482214" cy="920304"/>
      </dsp:txXfrm>
    </dsp:sp>
    <dsp:sp modelId="{E81D29B2-C5A3-B442-99B2-FA72B22C043C}">
      <dsp:nvSpPr>
        <dsp:cNvPr id="0" name=""/>
        <dsp:cNvSpPr/>
      </dsp:nvSpPr>
      <dsp:spPr>
        <a:xfrm>
          <a:off x="5560714" y="4277249"/>
          <a:ext cx="1539478"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258A77-7402-1B44-94B4-6B3133FFE7C0}">
      <dsp:nvSpPr>
        <dsp:cNvPr id="0" name=""/>
        <dsp:cNvSpPr/>
      </dsp:nvSpPr>
      <dsp:spPr>
        <a:xfrm>
          <a:off x="5731767" y="4439749"/>
          <a:ext cx="1539478"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mn-lt"/>
              <a:cs typeface="Adobe Arabic" pitchFamily="18" charset="-78"/>
            </a:rPr>
            <a:t>Small (short) saphenous vein</a:t>
          </a:r>
          <a:endParaRPr lang="en-US" sz="1400" b="1" kern="1200" dirty="0">
            <a:solidFill>
              <a:srgbClr val="000000"/>
            </a:solidFill>
            <a:latin typeface="+mn-lt"/>
            <a:cs typeface="Adobe Arabic" pitchFamily="18" charset="-78"/>
          </a:endParaRPr>
        </a:p>
      </dsp:txBody>
      <dsp:txXfrm>
        <a:off x="5760399" y="4468381"/>
        <a:ext cx="1482214" cy="920304"/>
      </dsp:txXfrm>
    </dsp:sp>
    <dsp:sp modelId="{1E8D6DD8-5DE1-D348-A631-D925FEA534D0}">
      <dsp:nvSpPr>
        <dsp:cNvPr id="0" name=""/>
        <dsp:cNvSpPr/>
      </dsp:nvSpPr>
      <dsp:spPr>
        <a:xfrm>
          <a:off x="4762301" y="1426648"/>
          <a:ext cx="1824035" cy="9775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4D5A43-A340-BA46-BF3F-D868C63179E3}">
      <dsp:nvSpPr>
        <dsp:cNvPr id="0" name=""/>
        <dsp:cNvSpPr/>
      </dsp:nvSpPr>
      <dsp:spPr>
        <a:xfrm>
          <a:off x="4933354" y="1589149"/>
          <a:ext cx="1824035" cy="9775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n-lt"/>
            </a:rPr>
            <a:t>DEEP VEINS </a:t>
          </a:r>
          <a:endParaRPr lang="en-US" sz="1600" kern="1200" dirty="0">
            <a:latin typeface="+mn-lt"/>
          </a:endParaRPr>
        </a:p>
      </dsp:txBody>
      <dsp:txXfrm>
        <a:off x="4961986" y="1617781"/>
        <a:ext cx="1766771" cy="920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E20C-1D29-44A7-B37F-545AD07D1256}">
      <dsp:nvSpPr>
        <dsp:cNvPr id="0" name=""/>
        <dsp:cNvSpPr/>
      </dsp:nvSpPr>
      <dsp:spPr>
        <a:xfrm>
          <a:off x="629042" y="0"/>
          <a:ext cx="7749180" cy="32004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1B7D2-CF45-47FE-BFC1-4C80FD6138B4}">
      <dsp:nvSpPr>
        <dsp:cNvPr id="0" name=""/>
        <dsp:cNvSpPr/>
      </dsp:nvSpPr>
      <dsp:spPr>
        <a:xfrm>
          <a:off x="86" y="960120"/>
          <a:ext cx="2152302" cy="1280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cs typeface="Adobe Arabic" pitchFamily="18" charset="-78"/>
            </a:rPr>
            <a:t>Passes upward </a:t>
          </a:r>
          <a:r>
            <a:rPr lang="en-US" sz="1500" u="sng" kern="1200" dirty="0" smtClean="0">
              <a:cs typeface="Adobe Arabic" pitchFamily="18" charset="-78"/>
            </a:rPr>
            <a:t>in front of </a:t>
          </a:r>
          <a:r>
            <a:rPr lang="en-US" sz="1500" kern="1200" dirty="0" smtClean="0">
              <a:cs typeface="Adobe Arabic" pitchFamily="18" charset="-78"/>
            </a:rPr>
            <a:t>the medial malleolus </a:t>
          </a:r>
          <a:r>
            <a:rPr lang="en-US" sz="1500" kern="1200" dirty="0" smtClean="0">
              <a:solidFill>
                <a:schemeClr val="bg1">
                  <a:lumMod val="65000"/>
                </a:schemeClr>
              </a:solidFill>
              <a:cs typeface="Adobe Arabic" pitchFamily="18" charset="-78"/>
            </a:rPr>
            <a:t>(constant position) </a:t>
          </a:r>
          <a:r>
            <a:rPr lang="en-US" sz="1500" kern="1200" dirty="0" smtClean="0">
              <a:cs typeface="Adobe Arabic" pitchFamily="18" charset="-78"/>
            </a:rPr>
            <a:t>with the </a:t>
          </a:r>
          <a:r>
            <a:rPr lang="en-US" sz="1500" b="1" kern="1200" dirty="0" smtClean="0">
              <a:solidFill>
                <a:srgbClr val="FF0000"/>
              </a:solidFill>
              <a:cs typeface="Adobe Arabic" pitchFamily="18" charset="-78"/>
            </a:rPr>
            <a:t>saphenous nerve</a:t>
          </a:r>
          <a:r>
            <a:rPr lang="en-US" sz="1500" kern="1200" dirty="0" smtClean="0">
              <a:cs typeface="Adobe Arabic" pitchFamily="18" charset="-78"/>
            </a:rPr>
            <a:t>.</a:t>
          </a:r>
          <a:endParaRPr lang="en-US" sz="1500" kern="1200" dirty="0">
            <a:cs typeface="Adobe Arabic" pitchFamily="18" charset="-78"/>
          </a:endParaRPr>
        </a:p>
      </dsp:txBody>
      <dsp:txXfrm>
        <a:off x="62578" y="1022612"/>
        <a:ext cx="2027318" cy="1155176"/>
      </dsp:txXfrm>
    </dsp:sp>
    <dsp:sp modelId="{CF38EC8E-D6F8-48A3-9B4D-6341EAFE77A6}">
      <dsp:nvSpPr>
        <dsp:cNvPr id="0" name=""/>
        <dsp:cNvSpPr/>
      </dsp:nvSpPr>
      <dsp:spPr>
        <a:xfrm>
          <a:off x="2260004" y="960120"/>
          <a:ext cx="2336755" cy="1280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cs typeface="Adobe Arabic" pitchFamily="18" charset="-78"/>
            </a:rPr>
            <a:t>Then it ascends in accompany with the </a:t>
          </a:r>
          <a:r>
            <a:rPr lang="en-US" sz="1600" b="1" kern="1200" dirty="0" smtClean="0">
              <a:solidFill>
                <a:srgbClr val="FF0000"/>
              </a:solidFill>
              <a:cs typeface="Adobe Arabic" pitchFamily="18" charset="-78"/>
            </a:rPr>
            <a:t>saphenous nerve </a:t>
          </a:r>
          <a:r>
            <a:rPr lang="en-US" sz="1600" kern="1200" dirty="0" smtClean="0">
              <a:solidFill>
                <a:srgbClr val="000000"/>
              </a:solidFill>
              <a:cs typeface="Adobe Arabic" pitchFamily="18" charset="-78"/>
            </a:rPr>
            <a:t>in the superficial fascia over the medial side of the leg </a:t>
          </a:r>
          <a:endParaRPr lang="en-US" sz="1600" kern="1200" dirty="0">
            <a:solidFill>
              <a:srgbClr val="000000"/>
            </a:solidFill>
            <a:cs typeface="Adobe Arabic" pitchFamily="18" charset="-78"/>
          </a:endParaRPr>
        </a:p>
      </dsp:txBody>
      <dsp:txXfrm>
        <a:off x="2322496" y="1022612"/>
        <a:ext cx="2211771" cy="1155176"/>
      </dsp:txXfrm>
    </dsp:sp>
    <dsp:sp modelId="{D1964E9A-AE5D-4E44-A707-64FD24C36E1D}">
      <dsp:nvSpPr>
        <dsp:cNvPr id="0" name=""/>
        <dsp:cNvSpPr/>
      </dsp:nvSpPr>
      <dsp:spPr>
        <a:xfrm>
          <a:off x="4704375" y="960120"/>
          <a:ext cx="2152302" cy="1280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cs typeface="Adobe Arabic" pitchFamily="18" charset="-78"/>
            </a:rPr>
            <a:t>Ascends obliquely upwards, and lies behind the medial border of the patella.</a:t>
          </a:r>
          <a:endParaRPr lang="en-US" sz="1500" kern="1200" dirty="0">
            <a:solidFill>
              <a:srgbClr val="000000"/>
            </a:solidFill>
            <a:cs typeface="Adobe Arabic" pitchFamily="18" charset="-78"/>
          </a:endParaRPr>
        </a:p>
      </dsp:txBody>
      <dsp:txXfrm>
        <a:off x="4766867" y="1022612"/>
        <a:ext cx="2027318" cy="1155176"/>
      </dsp:txXfrm>
    </dsp:sp>
    <dsp:sp modelId="{60A4B9B3-3589-48F2-8B1A-5CB172893507}">
      <dsp:nvSpPr>
        <dsp:cNvPr id="0" name=""/>
        <dsp:cNvSpPr/>
      </dsp:nvSpPr>
      <dsp:spPr>
        <a:xfrm>
          <a:off x="6964293" y="960120"/>
          <a:ext cx="2152302" cy="1280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cs typeface="Adobe Arabic" pitchFamily="18" charset="-78"/>
            </a:rPr>
            <a:t>Passes behind the knee and curves forward around the medial side of the thigh.</a:t>
          </a:r>
          <a:endParaRPr lang="en-US" sz="1500" kern="1200" dirty="0">
            <a:solidFill>
              <a:srgbClr val="000000"/>
            </a:solidFill>
            <a:cs typeface="Adobe Arabic" pitchFamily="18" charset="-78"/>
          </a:endParaRPr>
        </a:p>
      </dsp:txBody>
      <dsp:txXfrm>
        <a:off x="7026785" y="1022612"/>
        <a:ext cx="2027318" cy="1155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E20C-1D29-44A7-B37F-545AD07D1256}">
      <dsp:nvSpPr>
        <dsp:cNvPr id="0" name=""/>
        <dsp:cNvSpPr/>
      </dsp:nvSpPr>
      <dsp:spPr>
        <a:xfrm>
          <a:off x="720377" y="0"/>
          <a:ext cx="7866500" cy="284671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18015-70D3-48E1-B66E-BBB576D52BDD}">
      <dsp:nvSpPr>
        <dsp:cNvPr id="0" name=""/>
        <dsp:cNvSpPr/>
      </dsp:nvSpPr>
      <dsp:spPr>
        <a:xfrm>
          <a:off x="313611" y="854015"/>
          <a:ext cx="2776411" cy="113868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0000"/>
              </a:solidFill>
              <a:effectLst/>
              <a:latin typeface="+mn-lt"/>
              <a:ea typeface="+mn-ea"/>
              <a:cs typeface="Adobe Arabic" pitchFamily="18" charset="-78"/>
            </a:rPr>
            <a:t>Ascends behind the lateral malleolus in company with the </a:t>
          </a:r>
          <a:r>
            <a:rPr lang="en-US" sz="1600" b="0" kern="1200" dirty="0" smtClean="0">
              <a:solidFill>
                <a:srgbClr val="FF0000"/>
              </a:solidFill>
              <a:effectLst/>
              <a:latin typeface="+mn-lt"/>
              <a:ea typeface="+mn-ea"/>
              <a:cs typeface="Adobe Arabic" pitchFamily="18" charset="-78"/>
            </a:rPr>
            <a:t>sural nerve</a:t>
          </a:r>
          <a:r>
            <a:rPr lang="en-US" sz="1600" b="0" kern="1200" dirty="0" smtClean="0">
              <a:solidFill>
                <a:srgbClr val="000000"/>
              </a:solidFill>
              <a:effectLst/>
              <a:latin typeface="+mn-lt"/>
              <a:ea typeface="+mn-ea"/>
              <a:cs typeface="Adobe Arabic" pitchFamily="18" charset="-78"/>
            </a:rPr>
            <a:t>.</a:t>
          </a:r>
          <a:endParaRPr lang="en-US" sz="1600" b="0" kern="1200" dirty="0">
            <a:solidFill>
              <a:srgbClr val="000000"/>
            </a:solidFill>
            <a:effectLst/>
            <a:latin typeface="+mn-lt"/>
            <a:ea typeface="+mn-ea"/>
            <a:cs typeface="Adobe Arabic" pitchFamily="18" charset="-78"/>
          </a:endParaRPr>
        </a:p>
      </dsp:txBody>
      <dsp:txXfrm>
        <a:off x="369197" y="909601"/>
        <a:ext cx="2665239" cy="1027514"/>
      </dsp:txXfrm>
    </dsp:sp>
    <dsp:sp modelId="{DBE29F74-5167-4F99-8CCB-4CA89ADC4C8E}">
      <dsp:nvSpPr>
        <dsp:cNvPr id="0" name=""/>
        <dsp:cNvSpPr/>
      </dsp:nvSpPr>
      <dsp:spPr>
        <a:xfrm>
          <a:off x="3239147" y="854015"/>
          <a:ext cx="2776411" cy="113868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0000"/>
              </a:solidFill>
              <a:effectLst/>
              <a:latin typeface="+mn-lt"/>
              <a:ea typeface="+mn-ea"/>
              <a:cs typeface="Adobe Arabic" pitchFamily="18" charset="-78"/>
            </a:rPr>
            <a:t>Follows the lateral border of the tendocalcaneus and then runs up to the middle of the back of the leg.</a:t>
          </a:r>
          <a:endParaRPr lang="en-US" sz="1600" b="0" kern="1200" dirty="0">
            <a:solidFill>
              <a:srgbClr val="000000"/>
            </a:solidFill>
            <a:effectLst/>
            <a:latin typeface="+mn-lt"/>
            <a:ea typeface="+mn-ea"/>
            <a:cs typeface="Adobe Arabic" pitchFamily="18" charset="-78"/>
          </a:endParaRPr>
        </a:p>
      </dsp:txBody>
      <dsp:txXfrm>
        <a:off x="3294733" y="909601"/>
        <a:ext cx="2665239" cy="1027514"/>
      </dsp:txXfrm>
    </dsp:sp>
    <dsp:sp modelId="{6DE41C7C-FF03-4718-9539-3BF65E2D4002}">
      <dsp:nvSpPr>
        <dsp:cNvPr id="0" name=""/>
        <dsp:cNvSpPr/>
      </dsp:nvSpPr>
      <dsp:spPr>
        <a:xfrm>
          <a:off x="6164682" y="854015"/>
          <a:ext cx="2776411" cy="113868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0000"/>
              </a:solidFill>
              <a:effectLst/>
              <a:latin typeface="+mn-lt"/>
              <a:ea typeface="+mn-ea"/>
              <a:cs typeface="Adobe Arabic" pitchFamily="18" charset="-78"/>
            </a:rPr>
            <a:t>Pierces the deep fascia in the lower part of the </a:t>
          </a:r>
          <a:r>
            <a:rPr lang="en-US" sz="1600" b="0" kern="1200" dirty="0" smtClean="0">
              <a:solidFill>
                <a:srgbClr val="FF0000"/>
              </a:solidFill>
              <a:effectLst/>
              <a:latin typeface="+mn-lt"/>
              <a:ea typeface="+mn-ea"/>
              <a:cs typeface="Adobe Arabic" pitchFamily="18" charset="-78"/>
            </a:rPr>
            <a:t>popliteal fossa</a:t>
          </a:r>
          <a:endParaRPr lang="en-US" sz="1600" b="0" kern="1200" dirty="0">
            <a:solidFill>
              <a:srgbClr val="FF0000"/>
            </a:solidFill>
            <a:effectLst/>
            <a:latin typeface="+mn-lt"/>
            <a:ea typeface="+mn-ea"/>
            <a:cs typeface="Adobe Arabic" pitchFamily="18" charset="-78"/>
          </a:endParaRPr>
        </a:p>
      </dsp:txBody>
      <dsp:txXfrm>
        <a:off x="6220268" y="909601"/>
        <a:ext cx="2665239" cy="10275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04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28154492-D4BC-4ECB-962F-F2AFC481CBBE}" type="slidenum">
              <a:rPr lang="en-US" smtClean="0"/>
              <a:pPr>
                <a:defRPr/>
              </a:pPr>
              <a:t>14</a:t>
            </a:fld>
            <a:endParaRPr lang="en-US" dirty="0"/>
          </a:p>
        </p:txBody>
      </p:sp>
    </p:spTree>
    <p:extLst>
      <p:ext uri="{BB962C8B-B14F-4D97-AF65-F5344CB8AC3E}">
        <p14:creationId xmlns:p14="http://schemas.microsoft.com/office/powerpoint/2010/main" val="138689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val="145901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GB"/>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GB"/>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s://docs.google.com/presentation/d/11eofk39GQheQ0aZnya4E4EdjphzFZ89To1rkJ5QH9yc/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32.jpeg"/><Relationship Id="rId5"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s://www.youtube.com/watch?v=Ce2TjGY-r1o" TargetMode="External"/><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gif"/></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hyperlink" Target="https://www.youtube.com/watch?v=x1qV38hWh0E" TargetMode="External"/><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ox6Z5pqMBo" TargetMode="External"/><Relationship Id="rId4" Type="http://schemas.openxmlformats.org/officeDocument/2006/relationships/image" Target="../media/image7.pn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I6yXy3u2sI"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Azygos_vein.png"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499510"/>
            <a:ext cx="7772400" cy="915339"/>
          </a:xfrm>
          <a:prstGeom prst="rect">
            <a:avLst/>
          </a:prstGeom>
          <a:noFill/>
          <a:ln>
            <a:noFill/>
          </a:ln>
        </p:spPr>
        <p:txBody>
          <a:bodyPr lIns="91425" tIns="45700" rIns="91425" bIns="45700" anchor="ctr" anchorCtr="0">
            <a:noAutofit/>
          </a:bodyPr>
          <a:lstStyle/>
          <a:p>
            <a:pPr lvl="0" algn="ctr">
              <a:buSzPct val="25000"/>
            </a:pPr>
            <a:r>
              <a:rPr lang="en-GB" sz="4800" kern="1200" dirty="0" smtClean="0">
                <a:ln w="0"/>
                <a:solidFill>
                  <a:srgbClr val="8D9EDB"/>
                </a:solidFill>
                <a:effectLst>
                  <a:outerShdw blurRad="38100" dist="25400" dir="5400000" algn="ctr" rotWithShape="0">
                    <a:srgbClr val="6E747A">
                      <a:alpha val="43000"/>
                    </a:srgbClr>
                  </a:outerShdw>
                </a:effectLst>
                <a:latin typeface="+mn-lt"/>
                <a:ea typeface="+mn-ea"/>
                <a:cs typeface="+mn-cs"/>
              </a:rPr>
              <a:t>Major Veins of the Body</a:t>
            </a:r>
            <a:endParaRPr lang="en-GB"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smtClean="0"/>
                <a:t>Color Code</a:t>
              </a:r>
            </a:p>
            <a:p>
              <a:pPr marL="406400">
                <a:lnSpc>
                  <a:spcPts val="2300"/>
                </a:lnSpc>
              </a:pPr>
              <a:r>
                <a:rPr lang="en-US" sz="1600" b="1" dirty="0" smtClean="0">
                  <a:solidFill>
                    <a:srgbClr val="FF0000"/>
                  </a:solidFill>
                </a:rPr>
                <a:t>Important </a:t>
              </a:r>
            </a:p>
            <a:p>
              <a:pPr marL="406400">
                <a:lnSpc>
                  <a:spcPts val="2300"/>
                </a:lnSpc>
              </a:pPr>
              <a:r>
                <a:rPr lang="en-US" sz="1600" b="1" dirty="0">
                  <a:solidFill>
                    <a:srgbClr val="92D050"/>
                  </a:solidFill>
                </a:rPr>
                <a:t>Doctors </a:t>
              </a:r>
              <a:r>
                <a:rPr lang="en-US" sz="1600" b="1" dirty="0" smtClean="0">
                  <a:solidFill>
                    <a:srgbClr val="92D050"/>
                  </a:solidFill>
                </a:rPr>
                <a:t>Notes</a:t>
              </a:r>
            </a:p>
            <a:p>
              <a:pPr marL="406400">
                <a:lnSpc>
                  <a:spcPts val="2300"/>
                </a:lnSpc>
              </a:pPr>
              <a:r>
                <a:rPr lang="en-US" sz="1600" b="1" dirty="0" smtClean="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0" y="127112"/>
            <a:ext cx="12192000" cy="5139361"/>
            <a:chOff x="0" y="127112"/>
            <a:chExt cx="12192000" cy="5139361"/>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7843" y="3723562"/>
              <a:ext cx="1820067" cy="1515272"/>
            </a:xfrm>
            <a:prstGeom prst="rect">
              <a:avLst/>
            </a:prstGeom>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smtClean="0">
                <a:latin typeface="+mn-lt"/>
              </a:rPr>
              <a:t>Please view our </a:t>
            </a:r>
            <a:r>
              <a:rPr lang="en-US" sz="1600" dirty="0" smtClean="0">
                <a:latin typeface="+mn-lt"/>
                <a:hlinkClick r:id="rId8"/>
              </a:rPr>
              <a:t>Editing File</a:t>
            </a:r>
            <a:r>
              <a:rPr lang="en-US" sz="1600" dirty="0" smtClean="0">
                <a:latin typeface="+mn-lt"/>
              </a:rPr>
              <a:t> before studying this lecture to check for any changes.</a:t>
            </a:r>
            <a:endParaRPr lang="en-GB" sz="1600" dirty="0">
              <a:latin typeface="+mn-lt"/>
            </a:endParaRPr>
          </a:p>
        </p:txBody>
      </p:sp>
    </p:spTree>
    <p:extLst>
      <p:ext uri="{BB962C8B-B14F-4D97-AF65-F5344CB8AC3E}">
        <p14:creationId xmlns:p14="http://schemas.microsoft.com/office/powerpoint/2010/main" val="108158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614" y="558755"/>
            <a:ext cx="10965173" cy="646331"/>
          </a:xfrm>
          <a:prstGeom prst="rect">
            <a:avLst/>
          </a:prstGeom>
          <a:noFill/>
        </p:spPr>
        <p:txBody>
          <a:bodyPr wrap="square" rtlCol="0">
            <a:spAutoFit/>
          </a:bodyPr>
          <a:lstStyle/>
          <a:p>
            <a:pPr algn="ctr"/>
            <a:r>
              <a:rPr lang="en-US" sz="3600" i="1" dirty="0" smtClean="0">
                <a:solidFill>
                  <a:schemeClr val="bg1">
                    <a:lumMod val="50000"/>
                  </a:schemeClr>
                </a:solidFill>
                <a:latin typeface="+mn-lt"/>
              </a:rPr>
              <a:t>Extra pictures for understanding </a:t>
            </a:r>
            <a:endParaRPr lang="en-US" sz="3600" i="1" dirty="0">
              <a:solidFill>
                <a:schemeClr val="bg1">
                  <a:lumMod val="50000"/>
                </a:schemeClr>
              </a:solidFill>
              <a:latin typeface="+mn-lt"/>
            </a:endParaRPr>
          </a:p>
        </p:txBody>
      </p:sp>
      <p:grpSp>
        <p:nvGrpSpPr>
          <p:cNvPr id="7" name="Group 6"/>
          <p:cNvGrpSpPr/>
          <p:nvPr/>
        </p:nvGrpSpPr>
        <p:grpSpPr>
          <a:xfrm>
            <a:off x="6001200" y="1660053"/>
            <a:ext cx="5533968" cy="4574216"/>
            <a:chOff x="5909479" y="1501671"/>
            <a:chExt cx="5094163" cy="2723962"/>
          </a:xfrm>
        </p:grpSpPr>
        <p:pic>
          <p:nvPicPr>
            <p:cNvPr id="4" name="Picture 3"/>
            <p:cNvPicPr>
              <a:picLocks noChangeAspect="1"/>
            </p:cNvPicPr>
            <p:nvPr/>
          </p:nvPicPr>
          <p:blipFill>
            <a:blip r:embed="rId2"/>
            <a:stretch>
              <a:fillRect/>
            </a:stretch>
          </p:blipFill>
          <p:spPr>
            <a:xfrm>
              <a:off x="5909479" y="1501671"/>
              <a:ext cx="5094163" cy="2723962"/>
            </a:xfrm>
            <a:prstGeom prst="rect">
              <a:avLst/>
            </a:prstGeom>
          </p:spPr>
        </p:pic>
        <p:sp>
          <p:nvSpPr>
            <p:cNvPr id="5" name="Rectangle 4"/>
            <p:cNvSpPr/>
            <p:nvPr/>
          </p:nvSpPr>
          <p:spPr>
            <a:xfrm>
              <a:off x="5909479" y="2906973"/>
              <a:ext cx="477673" cy="163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604310" y="2688609"/>
              <a:ext cx="399332" cy="21836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518614" y="1687386"/>
            <a:ext cx="5093995" cy="4298355"/>
            <a:chOff x="518614" y="1687386"/>
            <a:chExt cx="5093995" cy="4298355"/>
          </a:xfrm>
        </p:grpSpPr>
        <p:pic>
          <p:nvPicPr>
            <p:cNvPr id="3" name="Picture 2"/>
            <p:cNvPicPr>
              <a:picLocks noChangeAspect="1"/>
            </p:cNvPicPr>
            <p:nvPr/>
          </p:nvPicPr>
          <p:blipFill>
            <a:blip r:embed="rId3"/>
            <a:stretch>
              <a:fillRect/>
            </a:stretch>
          </p:blipFill>
          <p:spPr>
            <a:xfrm>
              <a:off x="518614" y="1687386"/>
              <a:ext cx="5093995" cy="4298355"/>
            </a:xfrm>
            <a:prstGeom prst="rect">
              <a:avLst/>
            </a:prstGeom>
          </p:spPr>
        </p:pic>
        <p:sp>
          <p:nvSpPr>
            <p:cNvPr id="8" name="Rectangle 7"/>
            <p:cNvSpPr/>
            <p:nvPr/>
          </p:nvSpPr>
          <p:spPr>
            <a:xfrm>
              <a:off x="4222376" y="3550024"/>
              <a:ext cx="1102659" cy="87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8768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9068" y="1034807"/>
            <a:ext cx="7702714" cy="5352545"/>
          </a:xfrm>
        </p:spPr>
        <p:txBody>
          <a:bodyPr>
            <a:noAutofit/>
          </a:bodyPr>
          <a:lstStyle/>
          <a:p>
            <a:pPr algn="l" rtl="0"/>
            <a:r>
              <a:rPr lang="en-US" sz="1800" b="1" dirty="0" smtClean="0">
                <a:solidFill>
                  <a:schemeClr val="tx1"/>
                </a:solidFill>
                <a:cs typeface="Adobe Arabic" pitchFamily="18" charset="-78"/>
              </a:rPr>
              <a:t>1- Superficial Veins</a:t>
            </a:r>
          </a:p>
          <a:p>
            <a:pPr marL="228600" algn="l" rtl="0"/>
            <a:r>
              <a:rPr lang="en-US" sz="1800" dirty="0" smtClean="0">
                <a:solidFill>
                  <a:schemeClr val="tx1"/>
                </a:solidFill>
              </a:rPr>
              <a:t>A- </a:t>
            </a:r>
            <a:r>
              <a:rPr lang="en-US" sz="1800" dirty="0" smtClean="0">
                <a:solidFill>
                  <a:srgbClr val="FF0000"/>
                </a:solidFill>
              </a:rPr>
              <a:t>Cephalic Vein </a:t>
            </a:r>
          </a:p>
          <a:p>
            <a:pPr marL="577850" indent="-174625" algn="l" rtl="0">
              <a:buFont typeface="Courier New" pitchFamily="49" charset="0"/>
              <a:buChar char="o"/>
            </a:pPr>
            <a:r>
              <a:rPr lang="en-US" sz="1800" dirty="0" smtClean="0">
                <a:solidFill>
                  <a:schemeClr val="tx1"/>
                </a:solidFill>
              </a:rPr>
              <a:t>Ascends </a:t>
            </a:r>
            <a:r>
              <a:rPr lang="en-US" sz="1800" dirty="0">
                <a:solidFill>
                  <a:schemeClr val="tx1"/>
                </a:solidFill>
              </a:rPr>
              <a:t>in the superficial fascia on the </a:t>
            </a:r>
            <a:r>
              <a:rPr lang="en-US" sz="1800" b="1" dirty="0">
                <a:solidFill>
                  <a:schemeClr val="tx1"/>
                </a:solidFill>
              </a:rPr>
              <a:t>lateral</a:t>
            </a:r>
            <a:r>
              <a:rPr lang="en-US" sz="1800" dirty="0">
                <a:solidFill>
                  <a:schemeClr val="tx1"/>
                </a:solidFill>
              </a:rPr>
              <a:t> side of the biceps.</a:t>
            </a:r>
          </a:p>
          <a:p>
            <a:pPr marL="577850" indent="-174625" algn="l" rtl="0">
              <a:buFont typeface="Courier New" pitchFamily="49" charset="0"/>
              <a:buChar char="o"/>
            </a:pPr>
            <a:r>
              <a:rPr lang="en-US" sz="1800" dirty="0">
                <a:solidFill>
                  <a:schemeClr val="tx1"/>
                </a:solidFill>
              </a:rPr>
              <a:t> Drains into the </a:t>
            </a:r>
            <a:r>
              <a:rPr lang="en-US" sz="1800" b="1" dirty="0">
                <a:solidFill>
                  <a:schemeClr val="tx1"/>
                </a:solidFill>
              </a:rPr>
              <a:t>Axillary vein</a:t>
            </a:r>
            <a:r>
              <a:rPr lang="en-US" sz="1800" dirty="0">
                <a:solidFill>
                  <a:schemeClr val="tx1"/>
                </a:solidFill>
              </a:rPr>
              <a:t>.</a:t>
            </a:r>
          </a:p>
          <a:p>
            <a:pPr marL="228600" algn="l" rtl="0"/>
            <a:r>
              <a:rPr lang="af-ZA" sz="1800" dirty="0" smtClean="0">
                <a:solidFill>
                  <a:schemeClr val="tx1"/>
                </a:solidFill>
              </a:rPr>
              <a:t>B- </a:t>
            </a:r>
            <a:r>
              <a:rPr lang="en-US" sz="1800" dirty="0" err="1" smtClean="0">
                <a:solidFill>
                  <a:srgbClr val="FF0000"/>
                </a:solidFill>
              </a:rPr>
              <a:t>Basilic</a:t>
            </a:r>
            <a:r>
              <a:rPr lang="en-US" sz="1800" dirty="0" smtClean="0">
                <a:solidFill>
                  <a:srgbClr val="FF0000"/>
                </a:solidFill>
              </a:rPr>
              <a:t> Vein </a:t>
            </a:r>
          </a:p>
          <a:p>
            <a:pPr marL="577850" indent="-174625" algn="l" rtl="0">
              <a:buFont typeface="Courier New" pitchFamily="49" charset="0"/>
              <a:buChar char="o"/>
            </a:pPr>
            <a:r>
              <a:rPr lang="en-US" sz="1800" dirty="0" smtClean="0">
                <a:solidFill>
                  <a:schemeClr val="tx1"/>
                </a:solidFill>
              </a:rPr>
              <a:t> </a:t>
            </a:r>
            <a:r>
              <a:rPr lang="en-US" sz="1800" dirty="0">
                <a:solidFill>
                  <a:schemeClr val="tx1"/>
                </a:solidFill>
              </a:rPr>
              <a:t>Ascends in the superficial fascia on the </a:t>
            </a:r>
            <a:r>
              <a:rPr lang="en-US" sz="1800" b="1" dirty="0">
                <a:solidFill>
                  <a:schemeClr val="tx1"/>
                </a:solidFill>
              </a:rPr>
              <a:t>medial</a:t>
            </a:r>
            <a:r>
              <a:rPr lang="en-US" sz="1800" dirty="0">
                <a:solidFill>
                  <a:schemeClr val="tx1"/>
                </a:solidFill>
              </a:rPr>
              <a:t> side of the biceps.</a:t>
            </a:r>
          </a:p>
          <a:p>
            <a:pPr marL="577850" indent="-174625" algn="l" rtl="0">
              <a:buFont typeface="Courier New" pitchFamily="49" charset="0"/>
              <a:buChar char="o"/>
            </a:pPr>
            <a:r>
              <a:rPr lang="en-US" sz="1800" dirty="0">
                <a:solidFill>
                  <a:schemeClr val="tx1"/>
                </a:solidFill>
              </a:rPr>
              <a:t> Halfway up the arm, it pierces the deep fascia </a:t>
            </a:r>
          </a:p>
          <a:p>
            <a:pPr marL="577850" indent="-174625" algn="l" rtl="0">
              <a:buFont typeface="Courier New" pitchFamily="49" charset="0"/>
              <a:buChar char="o"/>
            </a:pPr>
            <a:r>
              <a:rPr lang="en-US" sz="1800" dirty="0">
                <a:solidFill>
                  <a:schemeClr val="tx1"/>
                </a:solidFill>
              </a:rPr>
              <a:t> At the lower border of the teres major it joins the </a:t>
            </a:r>
            <a:r>
              <a:rPr lang="en-US" sz="1800" b="1" dirty="0" smtClean="0">
                <a:solidFill>
                  <a:schemeClr val="tx1"/>
                </a:solidFill>
              </a:rPr>
              <a:t>venae </a:t>
            </a:r>
            <a:r>
              <a:rPr lang="en-US" sz="1800" b="1" dirty="0">
                <a:solidFill>
                  <a:schemeClr val="tx1"/>
                </a:solidFill>
              </a:rPr>
              <a:t>comitantes</a:t>
            </a:r>
            <a:r>
              <a:rPr lang="en-US" sz="1800" dirty="0">
                <a:solidFill>
                  <a:schemeClr val="tx1"/>
                </a:solidFill>
              </a:rPr>
              <a:t> of the brachial artery to form the </a:t>
            </a:r>
            <a:r>
              <a:rPr lang="en-US" sz="1800" b="1" dirty="0">
                <a:solidFill>
                  <a:schemeClr val="tx1"/>
                </a:solidFill>
              </a:rPr>
              <a:t>Axillary vein</a:t>
            </a:r>
            <a:r>
              <a:rPr lang="en-US" sz="1800" dirty="0" smtClean="0">
                <a:solidFill>
                  <a:schemeClr val="tx1"/>
                </a:solidFill>
              </a:rPr>
              <a:t>.</a:t>
            </a:r>
            <a:endParaRPr lang="af-ZA" sz="1800" dirty="0" smtClean="0">
              <a:solidFill>
                <a:schemeClr val="tx1"/>
              </a:solidFill>
            </a:endParaRPr>
          </a:p>
          <a:p>
            <a:pPr algn="l" rtl="0"/>
            <a:r>
              <a:rPr lang="af-ZA" sz="1800" b="1" dirty="0" smtClean="0">
                <a:solidFill>
                  <a:schemeClr val="tx1"/>
                </a:solidFill>
                <a:cs typeface="Adobe Arabic"/>
              </a:rPr>
              <a:t>2- Deep Veins </a:t>
            </a:r>
          </a:p>
          <a:p>
            <a:pPr marL="228600" algn="l" rtl="0"/>
            <a:r>
              <a:rPr lang="en-US" sz="1800" dirty="0" smtClean="0">
                <a:solidFill>
                  <a:schemeClr val="tx1"/>
                </a:solidFill>
              </a:rPr>
              <a:t>A- </a:t>
            </a:r>
            <a:r>
              <a:rPr lang="en-US" sz="1800" dirty="0" smtClean="0">
                <a:solidFill>
                  <a:srgbClr val="FF0000"/>
                </a:solidFill>
              </a:rPr>
              <a:t>Venae </a:t>
            </a:r>
            <a:r>
              <a:rPr lang="en-US" sz="1800" dirty="0" err="1" smtClean="0">
                <a:solidFill>
                  <a:srgbClr val="FF0000"/>
                </a:solidFill>
              </a:rPr>
              <a:t>Commitantes</a:t>
            </a:r>
            <a:endParaRPr lang="en-US" sz="1800" dirty="0" smtClean="0">
              <a:solidFill>
                <a:srgbClr val="FF0000"/>
              </a:solidFill>
            </a:endParaRPr>
          </a:p>
          <a:p>
            <a:pPr marL="577850" indent="-174625" algn="l" rtl="0">
              <a:buFont typeface="Courier New" pitchFamily="49" charset="0"/>
              <a:buChar char="o"/>
            </a:pPr>
            <a:r>
              <a:rPr lang="en-US" sz="1800" dirty="0" smtClean="0">
                <a:solidFill>
                  <a:schemeClr val="tx1"/>
                </a:solidFill>
              </a:rPr>
              <a:t>Which </a:t>
            </a:r>
            <a:r>
              <a:rPr lang="en-US" sz="1800" dirty="0">
                <a:solidFill>
                  <a:schemeClr val="tx1"/>
                </a:solidFill>
              </a:rPr>
              <a:t>accompany all the large </a:t>
            </a:r>
            <a:r>
              <a:rPr lang="en-US" sz="1800" dirty="0" smtClean="0">
                <a:solidFill>
                  <a:schemeClr val="tx1"/>
                </a:solidFill>
              </a:rPr>
              <a:t>arteries and are usually </a:t>
            </a:r>
            <a:r>
              <a:rPr lang="en-US" sz="1800" dirty="0">
                <a:solidFill>
                  <a:schemeClr val="tx1"/>
                </a:solidFill>
              </a:rPr>
              <a:t>in </a:t>
            </a:r>
            <a:r>
              <a:rPr lang="en-US" sz="1800" b="1" dirty="0" smtClean="0">
                <a:solidFill>
                  <a:schemeClr val="tx1"/>
                </a:solidFill>
              </a:rPr>
              <a:t>pairs.</a:t>
            </a:r>
            <a:endParaRPr lang="en-US" sz="1800" b="1" dirty="0">
              <a:solidFill>
                <a:schemeClr val="tx1"/>
              </a:solidFill>
            </a:endParaRPr>
          </a:p>
          <a:p>
            <a:pPr marL="228600" algn="l" rtl="0"/>
            <a:r>
              <a:rPr lang="en-US" sz="1800" dirty="0" smtClean="0">
                <a:solidFill>
                  <a:schemeClr val="tx1"/>
                </a:solidFill>
              </a:rPr>
              <a:t>B- </a:t>
            </a:r>
            <a:r>
              <a:rPr lang="en-US" sz="1800" dirty="0" smtClean="0">
                <a:solidFill>
                  <a:srgbClr val="FF0000"/>
                </a:solidFill>
              </a:rPr>
              <a:t>Axillary Vein</a:t>
            </a:r>
          </a:p>
          <a:p>
            <a:pPr marL="577850" indent="-174625" algn="l" rtl="0">
              <a:buFont typeface="Courier New" pitchFamily="49" charset="0"/>
              <a:buChar char="o"/>
            </a:pPr>
            <a:r>
              <a:rPr lang="en-US" sz="1800" dirty="0" smtClean="0">
                <a:solidFill>
                  <a:schemeClr val="tx1"/>
                </a:solidFill>
              </a:rPr>
              <a:t>Formed </a:t>
            </a:r>
            <a:r>
              <a:rPr lang="en-US" sz="1800" dirty="0">
                <a:solidFill>
                  <a:schemeClr val="tx1"/>
                </a:solidFill>
              </a:rPr>
              <a:t>by the union of </a:t>
            </a:r>
            <a:r>
              <a:rPr lang="en-US" sz="1800" b="1" dirty="0">
                <a:solidFill>
                  <a:schemeClr val="tx1"/>
                </a:solidFill>
              </a:rPr>
              <a:t>basilic vein </a:t>
            </a:r>
            <a:r>
              <a:rPr lang="en-US" sz="1800" dirty="0" smtClean="0">
                <a:solidFill>
                  <a:schemeClr val="tx1"/>
                </a:solidFill>
              </a:rPr>
              <a:t>and  </a:t>
            </a:r>
            <a:r>
              <a:rPr lang="en-US" sz="1800" dirty="0">
                <a:solidFill>
                  <a:schemeClr val="tx1"/>
                </a:solidFill>
              </a:rPr>
              <a:t>the </a:t>
            </a:r>
            <a:r>
              <a:rPr lang="en-US" sz="1800" b="1" dirty="0">
                <a:solidFill>
                  <a:schemeClr val="tx1"/>
                </a:solidFill>
              </a:rPr>
              <a:t>venae </a:t>
            </a:r>
            <a:r>
              <a:rPr lang="en-US" sz="1800" b="1" dirty="0" err="1" smtClean="0">
                <a:solidFill>
                  <a:schemeClr val="tx1"/>
                </a:solidFill>
              </a:rPr>
              <a:t>comitantes</a:t>
            </a:r>
            <a:r>
              <a:rPr lang="en-US" sz="1800" b="1" dirty="0" smtClean="0">
                <a:solidFill>
                  <a:schemeClr val="tx1"/>
                </a:solidFill>
              </a:rPr>
              <a:t> (brachial veins) </a:t>
            </a:r>
            <a:r>
              <a:rPr lang="en-US" sz="1800" dirty="0">
                <a:solidFill>
                  <a:schemeClr val="tx1"/>
                </a:solidFill>
              </a:rPr>
              <a:t>of the brachial artery</a:t>
            </a:r>
            <a:r>
              <a:rPr lang="en-US" sz="1800" dirty="0" smtClean="0">
                <a:solidFill>
                  <a:schemeClr val="tx1"/>
                </a:solidFill>
              </a:rPr>
              <a:t>.</a:t>
            </a:r>
            <a:endParaRPr lang="en-US" sz="1800" dirty="0">
              <a:solidFill>
                <a:schemeClr val="tx1"/>
              </a:solidFill>
            </a:endParaRPr>
          </a:p>
        </p:txBody>
      </p:sp>
      <p:sp>
        <p:nvSpPr>
          <p:cNvPr id="2" name="مستطيل 1"/>
          <p:cNvSpPr/>
          <p:nvPr/>
        </p:nvSpPr>
        <p:spPr>
          <a:xfrm>
            <a:off x="319068" y="283253"/>
            <a:ext cx="4209807" cy="646331"/>
          </a:xfrm>
          <a:prstGeom prst="rect">
            <a:avLst/>
          </a:prstGeom>
        </p:spPr>
        <p:txBody>
          <a:bodyPr wrap="none">
            <a:spAutoFit/>
          </a:bodyPr>
          <a:lstStyle/>
          <a:p>
            <a:r>
              <a:rPr lang="en-US" sz="3600" b="1" dirty="0">
                <a:solidFill>
                  <a:schemeClr val="tx1"/>
                </a:solidFill>
                <a:latin typeface="+mj-lt"/>
              </a:rPr>
              <a:t> Veins Of Upper Limbs</a:t>
            </a:r>
            <a:endParaRPr lang="ar-SA" sz="3600" dirty="0">
              <a:latin typeface="+mj-lt"/>
            </a:endParaRPr>
          </a:p>
        </p:txBody>
      </p:sp>
      <p:grpSp>
        <p:nvGrpSpPr>
          <p:cNvPr id="4" name="Group 3"/>
          <p:cNvGrpSpPr/>
          <p:nvPr/>
        </p:nvGrpSpPr>
        <p:grpSpPr>
          <a:xfrm>
            <a:off x="7848476" y="698632"/>
            <a:ext cx="4014331" cy="5295290"/>
            <a:chOff x="7754347" y="443138"/>
            <a:chExt cx="4014331" cy="5295290"/>
          </a:xfrm>
        </p:grpSpPr>
        <p:pic>
          <p:nvPicPr>
            <p:cNvPr id="6" name="Picture 11" descr="E:\dad\Student Gray\7. Upper limb\F66122-007-f066.jpg"/>
            <p:cNvPicPr>
              <a:picLocks noChangeAspect="1" noChangeArrowheads="1"/>
            </p:cNvPicPr>
            <p:nvPr/>
          </p:nvPicPr>
          <p:blipFill>
            <a:blip r:embed="rId2" cstate="print"/>
            <a:srcRect t="1550" r="17647" b="12186"/>
            <a:stretch>
              <a:fillRect/>
            </a:stretch>
          </p:blipFill>
          <p:spPr bwMode="auto">
            <a:xfrm>
              <a:off x="7767794" y="443138"/>
              <a:ext cx="4000884" cy="5295290"/>
            </a:xfrm>
            <a:prstGeom prst="rect">
              <a:avLst/>
            </a:prstGeom>
            <a:ln>
              <a:noFill/>
            </a:ln>
            <a:effectLst/>
          </p:spPr>
        </p:pic>
        <p:sp>
          <p:nvSpPr>
            <p:cNvPr id="5" name="Rectangle 4"/>
            <p:cNvSpPr/>
            <p:nvPr/>
          </p:nvSpPr>
          <p:spPr>
            <a:xfrm>
              <a:off x="7904828" y="3919509"/>
              <a:ext cx="660948" cy="141503"/>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574654" y="4591862"/>
              <a:ext cx="660948" cy="14150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919377" y="845933"/>
              <a:ext cx="660948" cy="14150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754347" y="3396741"/>
              <a:ext cx="945900" cy="139835"/>
            </a:xfrm>
            <a:prstGeom prst="rect">
              <a:avLst/>
            </a:prstGeom>
            <a:no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رابط مستقيم 17"/>
          <p:cNvCxnSpPr/>
          <p:nvPr/>
        </p:nvCxnSpPr>
        <p:spPr>
          <a:xfrm>
            <a:off x="906392" y="1662012"/>
            <a:ext cx="1234440" cy="0"/>
          </a:xfrm>
          <a:prstGeom prst="line">
            <a:avLst/>
          </a:prstGeom>
          <a:ln w="28575">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7"/>
          <p:cNvCxnSpPr/>
          <p:nvPr/>
        </p:nvCxnSpPr>
        <p:spPr>
          <a:xfrm>
            <a:off x="892945" y="2791565"/>
            <a:ext cx="10515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7"/>
          <p:cNvCxnSpPr/>
          <p:nvPr/>
        </p:nvCxnSpPr>
        <p:spPr>
          <a:xfrm>
            <a:off x="906392" y="4902754"/>
            <a:ext cx="1828800"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7"/>
          <p:cNvCxnSpPr/>
          <p:nvPr/>
        </p:nvCxnSpPr>
        <p:spPr>
          <a:xfrm>
            <a:off x="879498" y="5655990"/>
            <a:ext cx="11887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0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157" y="383055"/>
            <a:ext cx="3534942" cy="646331"/>
          </a:xfrm>
          <a:prstGeom prst="rect">
            <a:avLst/>
          </a:prstGeom>
          <a:noFill/>
        </p:spPr>
        <p:txBody>
          <a:bodyPr wrap="none" lIns="91440" tIns="45720" rIns="91440" bIns="45720">
            <a:spAutoFit/>
          </a:bodyPr>
          <a:lstStyle/>
          <a:p>
            <a:pPr algn="ctr"/>
            <a:r>
              <a:rPr lang="en-US" sz="3600" b="1" dirty="0" smtClean="0">
                <a:solidFill>
                  <a:schemeClr val="tx1"/>
                </a:solidFill>
                <a:latin typeface="+mj-lt"/>
              </a:rPr>
              <a:t>Inferior Vena </a:t>
            </a:r>
            <a:r>
              <a:rPr lang="en-US" sz="3600" b="1" dirty="0">
                <a:solidFill>
                  <a:schemeClr val="tx1"/>
                </a:solidFill>
                <a:latin typeface="+mj-lt"/>
              </a:rPr>
              <a:t>C</a:t>
            </a:r>
            <a:r>
              <a:rPr lang="en-US" sz="3600" b="1" dirty="0" smtClean="0">
                <a:solidFill>
                  <a:schemeClr val="tx1"/>
                </a:solidFill>
                <a:latin typeface="+mj-lt"/>
              </a:rPr>
              <a:t>ava</a:t>
            </a:r>
            <a:endParaRPr lang="en-US" sz="3600" b="1" dirty="0">
              <a:solidFill>
                <a:schemeClr val="tx1"/>
              </a:solidFill>
              <a:latin typeface="+mj-lt"/>
            </a:endParaRPr>
          </a:p>
        </p:txBody>
      </p:sp>
      <p:sp>
        <p:nvSpPr>
          <p:cNvPr id="5" name="TextBox 4"/>
          <p:cNvSpPr txBox="1"/>
          <p:nvPr/>
        </p:nvSpPr>
        <p:spPr>
          <a:xfrm>
            <a:off x="460157" y="1156858"/>
            <a:ext cx="6073628" cy="3477875"/>
          </a:xfrm>
          <a:prstGeom prst="rect">
            <a:avLst/>
          </a:prstGeom>
          <a:noFill/>
        </p:spPr>
        <p:txBody>
          <a:bodyPr wrap="square" rtlCol="0">
            <a:spAutoFit/>
          </a:bodyPr>
          <a:lstStyle/>
          <a:p>
            <a:pPr marL="342900" indent="-342900">
              <a:buFont typeface="Courier New" pitchFamily="49" charset="0"/>
              <a:buChar char="o"/>
            </a:pPr>
            <a:r>
              <a:rPr lang="en-US" sz="2000" dirty="0" smtClean="0">
                <a:latin typeface="+mn-lt"/>
              </a:rPr>
              <a:t>Drains most of the blood from the body </a:t>
            </a:r>
            <a:r>
              <a:rPr lang="en-US" sz="2000" b="1" dirty="0" smtClean="0">
                <a:solidFill>
                  <a:schemeClr val="accent6"/>
                </a:solidFill>
                <a:latin typeface="+mn-lt"/>
              </a:rPr>
              <a:t>below the diaphragm to the right atrium.</a:t>
            </a:r>
          </a:p>
          <a:p>
            <a:pPr marL="342900" indent="-342900">
              <a:buFont typeface="Courier New" pitchFamily="49" charset="0"/>
              <a:buChar char="o"/>
            </a:pPr>
            <a:endParaRPr lang="en-US" sz="2000" dirty="0" smtClean="0">
              <a:latin typeface="+mn-lt"/>
            </a:endParaRPr>
          </a:p>
          <a:p>
            <a:pPr marL="342900" indent="-342900">
              <a:buFont typeface="Courier New" pitchFamily="49" charset="0"/>
              <a:buChar char="o"/>
            </a:pPr>
            <a:r>
              <a:rPr lang="en-US" sz="2000" dirty="0" smtClean="0">
                <a:latin typeface="+mn-lt"/>
              </a:rPr>
              <a:t> Formed by the union of the two common iliac veins behind the right common iliac artery at the level of </a:t>
            </a:r>
            <a:r>
              <a:rPr lang="en-US" sz="2000" b="1" dirty="0" smtClean="0">
                <a:solidFill>
                  <a:schemeClr val="accent6"/>
                </a:solidFill>
                <a:latin typeface="+mn-lt"/>
              </a:rPr>
              <a:t>the 5th lumbar vertebra. </a:t>
            </a:r>
          </a:p>
          <a:p>
            <a:pPr marL="342900" indent="-342900">
              <a:buFont typeface="Courier New" pitchFamily="49" charset="0"/>
              <a:buChar char="o"/>
            </a:pPr>
            <a:endParaRPr lang="en-US" sz="2000" dirty="0" smtClean="0">
              <a:latin typeface="+mn-lt"/>
            </a:endParaRPr>
          </a:p>
          <a:p>
            <a:pPr marL="342900" indent="-342900">
              <a:buFont typeface="Courier New" pitchFamily="49" charset="0"/>
              <a:buChar char="o"/>
            </a:pPr>
            <a:r>
              <a:rPr lang="en-US" sz="2000" dirty="0" smtClean="0">
                <a:latin typeface="+mn-lt"/>
              </a:rPr>
              <a:t>Ascends on the right side of the aorta</a:t>
            </a:r>
          </a:p>
          <a:p>
            <a:pPr marL="342900" indent="-342900">
              <a:buFont typeface="Courier New" pitchFamily="49" charset="0"/>
              <a:buChar char="o"/>
            </a:pPr>
            <a:endParaRPr lang="en-US" sz="2000" dirty="0">
              <a:latin typeface="+mn-lt"/>
            </a:endParaRPr>
          </a:p>
          <a:p>
            <a:pPr marL="342900" indent="-342900">
              <a:buFont typeface="Courier New" pitchFamily="49" charset="0"/>
              <a:buChar char="o"/>
            </a:pPr>
            <a:r>
              <a:rPr lang="en-US" sz="2000" dirty="0" smtClean="0">
                <a:latin typeface="+mn-lt"/>
              </a:rPr>
              <a:t>Pierces the central tendon of diaphragm at the level of the </a:t>
            </a:r>
            <a:r>
              <a:rPr lang="en-US" sz="2000" b="1" dirty="0" smtClean="0">
                <a:solidFill>
                  <a:schemeClr val="accent6"/>
                </a:solidFill>
                <a:latin typeface="+mn-lt"/>
              </a:rPr>
              <a:t>8th thoracic vertebra*. </a:t>
            </a:r>
          </a:p>
        </p:txBody>
      </p:sp>
      <p:grpSp>
        <p:nvGrpSpPr>
          <p:cNvPr id="8" name="مجموعة 7"/>
          <p:cNvGrpSpPr/>
          <p:nvPr/>
        </p:nvGrpSpPr>
        <p:grpSpPr>
          <a:xfrm>
            <a:off x="6707185" y="447930"/>
            <a:ext cx="2022990" cy="3559293"/>
            <a:chOff x="1988183" y="4495801"/>
            <a:chExt cx="3048000" cy="182879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183" y="4495801"/>
              <a:ext cx="3048000" cy="1828798"/>
            </a:xfrm>
            <a:prstGeom prst="rect">
              <a:avLst/>
            </a:prstGeom>
          </p:spPr>
        </p:pic>
        <p:sp>
          <p:nvSpPr>
            <p:cNvPr id="7" name="Rectangle 6"/>
            <p:cNvSpPr/>
            <p:nvPr/>
          </p:nvSpPr>
          <p:spPr>
            <a:xfrm>
              <a:off x="3076754" y="4533900"/>
              <a:ext cx="609600" cy="12954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مجموعة 2"/>
          <p:cNvGrpSpPr/>
          <p:nvPr/>
        </p:nvGrpSpPr>
        <p:grpSpPr>
          <a:xfrm>
            <a:off x="6707185" y="4288607"/>
            <a:ext cx="5235676" cy="2144613"/>
            <a:chOff x="6705601" y="4495801"/>
            <a:chExt cx="5235676" cy="2144613"/>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4495801"/>
              <a:ext cx="5235676" cy="2144613"/>
            </a:xfrm>
            <a:prstGeom prst="rect">
              <a:avLst/>
            </a:prstGeom>
          </p:spPr>
        </p:pic>
        <p:sp>
          <p:nvSpPr>
            <p:cNvPr id="13" name="Rectangle 12"/>
            <p:cNvSpPr/>
            <p:nvPr/>
          </p:nvSpPr>
          <p:spPr>
            <a:xfrm>
              <a:off x="9323437" y="5181600"/>
              <a:ext cx="734963" cy="386506"/>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مجموعة 1"/>
          <p:cNvGrpSpPr/>
          <p:nvPr/>
        </p:nvGrpSpPr>
        <p:grpSpPr>
          <a:xfrm>
            <a:off x="8979084" y="369607"/>
            <a:ext cx="3079948" cy="3624169"/>
            <a:chOff x="7476515" y="1371600"/>
            <a:chExt cx="4512447" cy="3073400"/>
          </a:xfrm>
        </p:grpSpPr>
        <p:pic>
          <p:nvPicPr>
            <p:cNvPr id="18" name="Picture 2" descr="http://wikiperiment.net/wp-content/uploads/2014/10/Veins-in-abdominal-cav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515" y="1371600"/>
              <a:ext cx="4512447" cy="30734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9144000" y="3505200"/>
              <a:ext cx="812800" cy="5334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840458" y="4755328"/>
            <a:ext cx="5129930" cy="1384995"/>
          </a:xfrm>
          <a:prstGeom prst="rect">
            <a:avLst/>
          </a:prstGeom>
        </p:spPr>
        <p:txBody>
          <a:bodyPr wrap="none">
            <a:spAutoFit/>
          </a:bodyPr>
          <a:lstStyle/>
          <a:p>
            <a:r>
              <a:rPr lang="en-US" dirty="0">
                <a:solidFill>
                  <a:schemeClr val="bg1">
                    <a:lumMod val="50000"/>
                  </a:schemeClr>
                </a:solidFill>
                <a:latin typeface="+mn-lt"/>
              </a:rPr>
              <a:t>*</a:t>
            </a:r>
            <a:r>
              <a:rPr lang="en-US" dirty="0" smtClean="0">
                <a:solidFill>
                  <a:schemeClr val="bg1">
                    <a:lumMod val="50000"/>
                  </a:schemeClr>
                </a:solidFill>
                <a:latin typeface="+mn-lt"/>
              </a:rPr>
              <a:t>Recall </a:t>
            </a:r>
            <a:r>
              <a:rPr lang="en-US" dirty="0">
                <a:solidFill>
                  <a:schemeClr val="bg1">
                    <a:lumMod val="50000"/>
                  </a:schemeClr>
                </a:solidFill>
                <a:latin typeface="+mn-lt"/>
              </a:rPr>
              <a:t>the descending aorta pierced the diaphragm at </a:t>
            </a:r>
            <a:r>
              <a:rPr lang="en-US" dirty="0" smtClean="0">
                <a:solidFill>
                  <a:schemeClr val="bg1">
                    <a:lumMod val="50000"/>
                  </a:schemeClr>
                </a:solidFill>
                <a:latin typeface="+mn-lt"/>
              </a:rPr>
              <a:t>T12.</a:t>
            </a:r>
          </a:p>
          <a:p>
            <a:r>
              <a:rPr lang="en-US" u="sng" dirty="0" smtClean="0">
                <a:solidFill>
                  <a:schemeClr val="bg1">
                    <a:lumMod val="50000"/>
                  </a:schemeClr>
                </a:solidFill>
                <a:latin typeface="+mn-lt"/>
              </a:rPr>
              <a:t>To remember</a:t>
            </a:r>
            <a:r>
              <a:rPr lang="en-US" dirty="0" smtClean="0">
                <a:solidFill>
                  <a:schemeClr val="bg1">
                    <a:lumMod val="50000"/>
                  </a:schemeClr>
                </a:solidFill>
                <a:latin typeface="+mn-lt"/>
              </a:rPr>
              <a:t>: </a:t>
            </a:r>
          </a:p>
          <a:p>
            <a:r>
              <a:rPr lang="en-US" dirty="0">
                <a:solidFill>
                  <a:schemeClr val="bg1">
                    <a:lumMod val="50000"/>
                  </a:schemeClr>
                </a:solidFill>
                <a:latin typeface="+mn-lt"/>
              </a:rPr>
              <a:t>Mnemonic of major openings of diaphragm: </a:t>
            </a:r>
            <a:r>
              <a:rPr lang="en-US" b="1" dirty="0">
                <a:solidFill>
                  <a:schemeClr val="bg1">
                    <a:lumMod val="50000"/>
                  </a:schemeClr>
                </a:solidFill>
                <a:latin typeface="+mn-lt"/>
              </a:rPr>
              <a:t>I ate (8) 10 Eggs At 12.</a:t>
            </a:r>
            <a:r>
              <a:rPr lang="en-US" dirty="0">
                <a:solidFill>
                  <a:schemeClr val="bg1">
                    <a:lumMod val="50000"/>
                  </a:schemeClr>
                </a:solidFill>
                <a:latin typeface="+mn-lt"/>
              </a:rPr>
              <a:t> </a:t>
            </a:r>
          </a:p>
          <a:p>
            <a:r>
              <a:rPr lang="en-US" dirty="0">
                <a:solidFill>
                  <a:schemeClr val="bg1">
                    <a:lumMod val="50000"/>
                  </a:schemeClr>
                </a:solidFill>
                <a:latin typeface="+mn-lt"/>
              </a:rPr>
              <a:t>(I 8= inferior vena cava pierce at T8, </a:t>
            </a:r>
          </a:p>
          <a:p>
            <a:r>
              <a:rPr lang="en-US" dirty="0">
                <a:solidFill>
                  <a:schemeClr val="bg1">
                    <a:lumMod val="50000"/>
                  </a:schemeClr>
                </a:solidFill>
                <a:latin typeface="+mn-lt"/>
              </a:rPr>
              <a:t>10 Eggs= Esophagus pierces at T10 , </a:t>
            </a:r>
          </a:p>
          <a:p>
            <a:r>
              <a:rPr lang="en-US" dirty="0">
                <a:solidFill>
                  <a:schemeClr val="bg1">
                    <a:lumMod val="50000"/>
                  </a:schemeClr>
                </a:solidFill>
                <a:latin typeface="+mn-lt"/>
              </a:rPr>
              <a:t>At 12 = Aorta pierces at T12</a:t>
            </a:r>
            <a:r>
              <a:rPr lang="en-US" dirty="0" smtClean="0">
                <a:solidFill>
                  <a:schemeClr val="bg1">
                    <a:lumMod val="50000"/>
                  </a:schemeClr>
                </a:solidFill>
                <a:latin typeface="+mn-lt"/>
              </a:rPr>
              <a:t>)</a:t>
            </a:r>
            <a:endParaRPr lang="en-US" dirty="0">
              <a:solidFill>
                <a:schemeClr val="bg1">
                  <a:lumMod val="50000"/>
                </a:schemeClr>
              </a:solidFill>
              <a:latin typeface="+mn-lt"/>
            </a:endParaRPr>
          </a:p>
        </p:txBody>
      </p:sp>
    </p:spTree>
    <p:extLst>
      <p:ext uri="{BB962C8B-B14F-4D97-AF65-F5344CB8AC3E}">
        <p14:creationId xmlns:p14="http://schemas.microsoft.com/office/powerpoint/2010/main" val="2133508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364" y="1470291"/>
            <a:ext cx="7560120" cy="3785652"/>
          </a:xfrm>
          <a:prstGeom prst="rect">
            <a:avLst/>
          </a:prstGeom>
          <a:noFill/>
        </p:spPr>
        <p:txBody>
          <a:bodyPr wrap="square" rtlCol="0">
            <a:spAutoFit/>
          </a:bodyPr>
          <a:lstStyle/>
          <a:p>
            <a:pPr marL="457200" indent="-457200">
              <a:lnSpc>
                <a:spcPct val="150000"/>
              </a:lnSpc>
              <a:buFont typeface="+mj-lt"/>
              <a:buAutoNum type="arabicPeriod"/>
            </a:pPr>
            <a:r>
              <a:rPr lang="en-US" sz="2000" dirty="0" smtClean="0">
                <a:latin typeface="+mn-lt"/>
              </a:rPr>
              <a:t>Median sacral vein</a:t>
            </a:r>
          </a:p>
          <a:p>
            <a:pPr marL="457200" indent="-457200">
              <a:lnSpc>
                <a:spcPct val="150000"/>
              </a:lnSpc>
              <a:buFont typeface="+mj-lt"/>
              <a:buAutoNum type="arabicPeriod"/>
            </a:pPr>
            <a:r>
              <a:rPr lang="en-US" sz="2000" dirty="0" smtClean="0">
                <a:latin typeface="+mn-lt"/>
              </a:rPr>
              <a:t>Two common iliac veins</a:t>
            </a:r>
          </a:p>
          <a:p>
            <a:pPr marL="457200" indent="-457200">
              <a:lnSpc>
                <a:spcPct val="150000"/>
              </a:lnSpc>
              <a:buFont typeface="+mj-lt"/>
              <a:buAutoNum type="arabicPeriod"/>
            </a:pPr>
            <a:r>
              <a:rPr lang="en-US" sz="2000" dirty="0" smtClean="0">
                <a:latin typeface="+mn-lt"/>
              </a:rPr>
              <a:t> Four paired lumbar veins</a:t>
            </a:r>
          </a:p>
          <a:p>
            <a:pPr marL="457200" indent="-457200">
              <a:lnSpc>
                <a:spcPct val="150000"/>
              </a:lnSpc>
              <a:buFont typeface="+mj-lt"/>
              <a:buAutoNum type="arabicPeriod"/>
            </a:pPr>
            <a:r>
              <a:rPr lang="en-US" sz="2000" dirty="0" smtClean="0">
                <a:latin typeface="+mn-lt"/>
              </a:rPr>
              <a:t> Right gonadal vein (the left vein drains into the left renal vein*)</a:t>
            </a:r>
          </a:p>
          <a:p>
            <a:pPr marL="457200" indent="-457200">
              <a:lnSpc>
                <a:spcPct val="150000"/>
              </a:lnSpc>
              <a:buFont typeface="+mj-lt"/>
              <a:buAutoNum type="arabicPeriod"/>
            </a:pPr>
            <a:r>
              <a:rPr lang="en-US" sz="2000" dirty="0" smtClean="0">
                <a:latin typeface="+mn-lt"/>
              </a:rPr>
              <a:t> Paired renal veins</a:t>
            </a:r>
          </a:p>
          <a:p>
            <a:pPr marL="457200" indent="-457200">
              <a:lnSpc>
                <a:spcPct val="150000"/>
              </a:lnSpc>
              <a:buFont typeface="+mj-lt"/>
              <a:buAutoNum type="arabicPeriod"/>
            </a:pPr>
            <a:r>
              <a:rPr lang="en-US" sz="2000" dirty="0" smtClean="0">
                <a:latin typeface="+mn-lt"/>
              </a:rPr>
              <a:t> Right suprarenal vein (the left vein drains into the left renal vein*)</a:t>
            </a:r>
          </a:p>
          <a:p>
            <a:pPr marL="457200" indent="-457200">
              <a:lnSpc>
                <a:spcPct val="150000"/>
              </a:lnSpc>
              <a:buFont typeface="+mj-lt"/>
              <a:buAutoNum type="arabicPeriod"/>
            </a:pPr>
            <a:r>
              <a:rPr lang="en-US" sz="2000" dirty="0" smtClean="0">
                <a:latin typeface="+mn-lt"/>
              </a:rPr>
              <a:t> Hepatic veins</a:t>
            </a:r>
          </a:p>
          <a:p>
            <a:pPr marL="457200" indent="-457200">
              <a:lnSpc>
                <a:spcPct val="150000"/>
              </a:lnSpc>
              <a:buFont typeface="+mj-lt"/>
              <a:buAutoNum type="arabicPeriod"/>
            </a:pPr>
            <a:r>
              <a:rPr lang="en-US" sz="2000" dirty="0" smtClean="0">
                <a:latin typeface="+mn-lt"/>
              </a:rPr>
              <a:t> Paired inferior phrenic vein</a:t>
            </a:r>
            <a:endParaRPr lang="en-US" sz="2000" dirty="0">
              <a:latin typeface="+mn-lt"/>
            </a:endParaRPr>
          </a:p>
        </p:txBody>
      </p:sp>
      <p:sp>
        <p:nvSpPr>
          <p:cNvPr id="4" name="Rectangle 3"/>
          <p:cNvSpPr/>
          <p:nvPr/>
        </p:nvSpPr>
        <p:spPr>
          <a:xfrm>
            <a:off x="307301" y="371626"/>
            <a:ext cx="9619689" cy="646331"/>
          </a:xfrm>
          <a:prstGeom prst="rect">
            <a:avLst/>
          </a:prstGeom>
          <a:noFill/>
        </p:spPr>
        <p:txBody>
          <a:bodyPr wrap="square" lIns="91440" tIns="45720" rIns="91440" bIns="45720">
            <a:spAutoFit/>
          </a:bodyPr>
          <a:lstStyle/>
          <a:p>
            <a:r>
              <a:rPr lang="pt-BR" sz="3600" b="1" dirty="0" smtClean="0">
                <a:solidFill>
                  <a:schemeClr val="tx1"/>
                </a:solidFill>
                <a:latin typeface="+mj-lt"/>
              </a:rPr>
              <a:t>Inferior Vena Cava (Tributaries)</a:t>
            </a:r>
            <a:endParaRPr lang="en-US" sz="3600" b="1" dirty="0">
              <a:solidFill>
                <a:schemeClr val="tx1"/>
              </a:solidFill>
              <a:latin typeface="+mj-lt"/>
            </a:endParaRPr>
          </a:p>
        </p:txBody>
      </p:sp>
      <p:sp>
        <p:nvSpPr>
          <p:cNvPr id="7" name="TextBox 6"/>
          <p:cNvSpPr txBox="1"/>
          <p:nvPr/>
        </p:nvSpPr>
        <p:spPr>
          <a:xfrm>
            <a:off x="346364" y="1073803"/>
            <a:ext cx="3759200" cy="461665"/>
          </a:xfrm>
          <a:prstGeom prst="rect">
            <a:avLst/>
          </a:prstGeom>
          <a:noFill/>
        </p:spPr>
        <p:txBody>
          <a:bodyPr wrap="square" rtlCol="0">
            <a:spAutoFit/>
          </a:bodyPr>
          <a:lstStyle/>
          <a:p>
            <a:r>
              <a:rPr lang="en-US" sz="2400" i="1" dirty="0" smtClean="0">
                <a:latin typeface="+mn-lt"/>
              </a:rPr>
              <a:t>From bottom to top ↑</a:t>
            </a:r>
            <a:endParaRPr lang="en-US" sz="2400" i="1" dirty="0">
              <a:latin typeface="+mn-lt"/>
            </a:endParaRPr>
          </a:p>
        </p:txBody>
      </p:sp>
      <p:grpSp>
        <p:nvGrpSpPr>
          <p:cNvPr id="14" name="Group 13"/>
          <p:cNvGrpSpPr/>
          <p:nvPr/>
        </p:nvGrpSpPr>
        <p:grpSpPr>
          <a:xfrm>
            <a:off x="5137788" y="427074"/>
            <a:ext cx="6839331" cy="6405471"/>
            <a:chOff x="4987660" y="427074"/>
            <a:chExt cx="6839331" cy="6405471"/>
          </a:xfrm>
        </p:grpSpPr>
        <p:grpSp>
          <p:nvGrpSpPr>
            <p:cNvPr id="12" name="Group 11"/>
            <p:cNvGrpSpPr/>
            <p:nvPr/>
          </p:nvGrpSpPr>
          <p:grpSpPr>
            <a:xfrm>
              <a:off x="5031727" y="4289612"/>
              <a:ext cx="2761945" cy="2542933"/>
              <a:chOff x="5031727" y="4289612"/>
              <a:chExt cx="2761945" cy="2542933"/>
            </a:xfrm>
          </p:grpSpPr>
          <p:sp>
            <p:nvSpPr>
              <p:cNvPr id="37" name="Rectangle 36"/>
              <p:cNvSpPr/>
              <p:nvPr/>
            </p:nvSpPr>
            <p:spPr>
              <a:xfrm>
                <a:off x="7230284" y="5680512"/>
                <a:ext cx="430918" cy="1287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E:\dad\Student Gray\4. Abdomen\F66122-004-f018.jpg"/>
              <p:cNvPicPr>
                <a:picLocks noChangeAspect="1" noChangeArrowheads="1"/>
              </p:cNvPicPr>
              <p:nvPr/>
            </p:nvPicPr>
            <p:blipFill>
              <a:blip r:embed="rId2" cstate="print"/>
              <a:srcRect t="38974" b="3445"/>
              <a:stretch>
                <a:fillRect/>
              </a:stretch>
            </p:blipFill>
            <p:spPr bwMode="auto">
              <a:xfrm>
                <a:off x="5031727" y="4289612"/>
                <a:ext cx="2761945" cy="2542933"/>
              </a:xfrm>
              <a:prstGeom prst="rect">
                <a:avLst/>
              </a:prstGeom>
              <a:ln>
                <a:noFill/>
              </a:ln>
              <a:effectLst/>
            </p:spPr>
          </p:pic>
        </p:grpSp>
        <p:grpSp>
          <p:nvGrpSpPr>
            <p:cNvPr id="3" name="مجموعة 2"/>
            <p:cNvGrpSpPr/>
            <p:nvPr/>
          </p:nvGrpSpPr>
          <p:grpSpPr>
            <a:xfrm>
              <a:off x="4987660" y="427074"/>
              <a:ext cx="6839331" cy="6154911"/>
              <a:chOff x="2542268" y="1382712"/>
              <a:chExt cx="9634916" cy="5496813"/>
            </a:xfrm>
          </p:grpSpPr>
          <p:pic>
            <p:nvPicPr>
              <p:cNvPr id="6" name="Picture 2" descr="http://classes.midlandstech.edu/carterp/Courses/bio211/chap19/figure_19_29a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062" y="1382712"/>
                <a:ext cx="5599740" cy="5399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700985" y="5860475"/>
                <a:ext cx="1620000" cy="18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bwMode="auto">
              <a:xfrm flipH="1">
                <a:off x="9245600" y="5943600"/>
                <a:ext cx="11501" cy="491706"/>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11" name="Straight Arrow Connector 10"/>
              <p:cNvCxnSpPr>
                <a:stCxn id="13" idx="0"/>
              </p:cNvCxnSpPr>
              <p:nvPr/>
            </p:nvCxnSpPr>
            <p:spPr>
              <a:xfrm flipH="1" flipV="1">
                <a:off x="9245600" y="6189455"/>
                <a:ext cx="1659999" cy="3898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34014" y="6579334"/>
                <a:ext cx="2543170" cy="300191"/>
              </a:xfrm>
              <a:prstGeom prst="rect">
                <a:avLst/>
              </a:prstGeom>
              <a:noFill/>
              <a:ln w="28575">
                <a:solidFill>
                  <a:srgbClr val="9900CC"/>
                </a:solidFill>
              </a:ln>
            </p:spPr>
            <p:txBody>
              <a:bodyPr wrap="square" rtlCol="0">
                <a:spAutoFit/>
              </a:bodyPr>
              <a:lstStyle/>
              <a:p>
                <a:pPr algn="ctr"/>
                <a:r>
                  <a:rPr lang="en-US" sz="1400" dirty="0" smtClean="0">
                    <a:solidFill>
                      <a:schemeClr val="tx1"/>
                    </a:solidFill>
                    <a:latin typeface="+mn-lt"/>
                  </a:rPr>
                  <a:t>Median sacral vein </a:t>
                </a:r>
                <a:endParaRPr lang="en-US" sz="1400" dirty="0">
                  <a:solidFill>
                    <a:schemeClr val="tx1"/>
                  </a:solidFill>
                  <a:latin typeface="+mn-lt"/>
                </a:endParaRPr>
              </a:p>
            </p:txBody>
          </p:sp>
          <p:sp>
            <p:nvSpPr>
              <p:cNvPr id="17" name="Rectangle 16"/>
              <p:cNvSpPr/>
              <p:nvPr/>
            </p:nvSpPr>
            <p:spPr>
              <a:xfrm>
                <a:off x="5548984" y="5631567"/>
                <a:ext cx="713077" cy="11321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331496" y="3810000"/>
                <a:ext cx="1202905" cy="142696"/>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331494" y="3624695"/>
                <a:ext cx="1044000" cy="144000"/>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890330" y="3380510"/>
                <a:ext cx="1404000" cy="1524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9753600" y="1860430"/>
                <a:ext cx="1152000" cy="1440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9753600" y="1704110"/>
                <a:ext cx="1727200" cy="144000"/>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542268" y="5156137"/>
                <a:ext cx="795722" cy="115255"/>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713037" y="5218571"/>
                <a:ext cx="549024" cy="131532"/>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632723" y="5937900"/>
                <a:ext cx="748722" cy="97724"/>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692308" y="6080202"/>
                <a:ext cx="673997" cy="1092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6" name="رابط مستقيم 15"/>
          <p:cNvCxnSpPr/>
          <p:nvPr/>
        </p:nvCxnSpPr>
        <p:spPr>
          <a:xfrm>
            <a:off x="901912" y="1902408"/>
            <a:ext cx="1944000"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a:off x="915767" y="2359609"/>
            <a:ext cx="244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946546" y="2816808"/>
            <a:ext cx="2592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a:off x="959993" y="3272934"/>
            <a:ext cx="1908000" cy="0"/>
          </a:xfrm>
          <a:prstGeom prst="line">
            <a:avLst/>
          </a:prstGeom>
          <a:ln w="28575">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a:off x="943477" y="3730134"/>
            <a:ext cx="1836000" cy="0"/>
          </a:xfrm>
          <a:prstGeom prst="line">
            <a:avLst/>
          </a:prstGeom>
          <a:ln w="285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971187" y="4187333"/>
            <a:ext cx="2196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955096" y="4644534"/>
            <a:ext cx="1368000"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a:off x="970371" y="5095829"/>
            <a:ext cx="2772000" cy="0"/>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8739" y="5357127"/>
            <a:ext cx="5295425" cy="1323439"/>
          </a:xfrm>
          <a:prstGeom prst="rect">
            <a:avLst/>
          </a:prstGeom>
          <a:noFill/>
        </p:spPr>
        <p:txBody>
          <a:bodyPr wrap="square" rtlCol="0">
            <a:spAutoFit/>
          </a:bodyPr>
          <a:lstStyle/>
          <a:p>
            <a:r>
              <a:rPr lang="en-US" sz="1600" dirty="0" smtClean="0">
                <a:solidFill>
                  <a:schemeClr val="bg1">
                    <a:lumMod val="50000"/>
                  </a:schemeClr>
                </a:solidFill>
                <a:latin typeface="+mn-lt"/>
              </a:rPr>
              <a:t>*Note: </a:t>
            </a:r>
          </a:p>
          <a:p>
            <a:r>
              <a:rPr lang="en-US" sz="1600" dirty="0" smtClean="0">
                <a:solidFill>
                  <a:schemeClr val="bg1">
                    <a:lumMod val="50000"/>
                  </a:schemeClr>
                </a:solidFill>
                <a:latin typeface="+mn-lt"/>
              </a:rPr>
              <a:t>The left gonadal/suprarenal veins drain into the IVC but INDIRECTLY. They first drain into the left renal vein which then drains into the IVC. That’s why we didn’t list them here as part of the tributaries.</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356019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6" y="148825"/>
            <a:ext cx="5569811" cy="968903"/>
          </a:xfrm>
          <a:noFill/>
          <a:ln w="9525">
            <a:noFill/>
            <a:miter lim="800000"/>
            <a:headEnd/>
            <a:tailEnd/>
          </a:ln>
          <a:effectLst/>
        </p:spPr>
        <p:txBody>
          <a:bodyPr vert="horz" wrap="square" lIns="91440" tIns="45720" rIns="91440" bIns="45720" numCol="1" rtlCol="0" anchor="ctr" anchorCtr="1" compatLnSpc="1">
            <a:prstTxWarp prst="textNoShape">
              <a:avLst/>
            </a:prstTxWarp>
            <a:noAutofit/>
          </a:bodyPr>
          <a:lstStyle/>
          <a:p>
            <a:pPr rtl="0"/>
            <a:r>
              <a:rPr lang="en-US" sz="3600" b="1" dirty="0" smtClean="0"/>
              <a:t>Veins Of Lower Limbs</a:t>
            </a:r>
            <a:endParaRPr lang="ar-SA" sz="3600" b="1" dirty="0"/>
          </a:p>
        </p:txBody>
      </p:sp>
      <p:pic>
        <p:nvPicPr>
          <p:cNvPr id="4" name="Picture 7" descr="E:\dad\Student Gray\6. Lower limb\F66122-006-f037.jpg"/>
          <p:cNvPicPr>
            <a:picLocks noChangeAspect="1" noChangeArrowheads="1"/>
          </p:cNvPicPr>
          <p:nvPr/>
        </p:nvPicPr>
        <p:blipFill rotWithShape="1">
          <a:blip r:embed="rId3" cstate="print"/>
          <a:srcRect l="17272" r="15676" b="2310"/>
          <a:stretch/>
        </p:blipFill>
        <p:spPr bwMode="auto">
          <a:xfrm>
            <a:off x="7770813" y="148825"/>
            <a:ext cx="3825442" cy="6383736"/>
          </a:xfrm>
          <a:prstGeom prst="rect">
            <a:avLst/>
          </a:prstGeom>
          <a:ln>
            <a:noFill/>
          </a:ln>
          <a:effectLst/>
        </p:spPr>
      </p:pic>
      <p:graphicFrame>
        <p:nvGraphicFramePr>
          <p:cNvPr id="6" name="Diagram 5"/>
          <p:cNvGraphicFramePr/>
          <p:nvPr>
            <p:extLst>
              <p:ext uri="{D42A27DB-BD31-4B8C-83A1-F6EECF244321}">
                <p14:modId xmlns:p14="http://schemas.microsoft.com/office/powerpoint/2010/main" val="3733678086"/>
              </p:ext>
            </p:extLst>
          </p:nvPr>
        </p:nvGraphicFramePr>
        <p:xfrm>
          <a:off x="-242887" y="95937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603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at Saphenous Vein Diagram"/>
          <p:cNvPicPr>
            <a:picLocks noChangeAspect="1" noChangeArrowheads="1"/>
          </p:cNvPicPr>
          <p:nvPr/>
        </p:nvPicPr>
        <p:blipFill>
          <a:blip r:embed="rId2"/>
          <a:srcRect l="4651" t="1266"/>
          <a:stretch>
            <a:fillRect/>
          </a:stretch>
        </p:blipFill>
        <p:spPr bwMode="auto">
          <a:xfrm>
            <a:off x="9156832" y="368030"/>
            <a:ext cx="2919919" cy="4798592"/>
          </a:xfrm>
          <a:prstGeom prst="rect">
            <a:avLst/>
          </a:prstGeom>
          <a:noFill/>
          <a:ln>
            <a:noFill/>
          </a:ln>
        </p:spPr>
      </p:pic>
      <p:sp>
        <p:nvSpPr>
          <p:cNvPr id="2" name="Title 1"/>
          <p:cNvSpPr>
            <a:spLocks noGrp="1"/>
          </p:cNvSpPr>
          <p:nvPr>
            <p:ph type="title"/>
          </p:nvPr>
        </p:nvSpPr>
        <p:spPr>
          <a:xfrm>
            <a:off x="406879" y="368030"/>
            <a:ext cx="10515600" cy="1365236"/>
          </a:xfrm>
        </p:spPr>
        <p:txBody>
          <a:bodyPr>
            <a:normAutofit/>
          </a:bodyPr>
          <a:lstStyle/>
          <a:p>
            <a:pPr rtl="0"/>
            <a:r>
              <a:rPr lang="en-US" sz="3600" b="1" dirty="0"/>
              <a:t>Veins Of Lower Limbs</a:t>
            </a:r>
            <a:r>
              <a:rPr lang="en-US" sz="4000" b="1" dirty="0" smtClean="0">
                <a:solidFill>
                  <a:schemeClr val="tx1">
                    <a:lumMod val="95000"/>
                    <a:lumOff val="5000"/>
                  </a:schemeClr>
                </a:solidFill>
              </a:rPr>
              <a:t/>
            </a:r>
            <a:br>
              <a:rPr lang="en-US" sz="4000" b="1" dirty="0" smtClean="0">
                <a:solidFill>
                  <a:schemeClr val="tx1">
                    <a:lumMod val="95000"/>
                    <a:lumOff val="5000"/>
                  </a:schemeClr>
                </a:solidFill>
              </a:rPr>
            </a:br>
            <a:r>
              <a:rPr lang="en-US" sz="3200" dirty="0" smtClean="0">
                <a:solidFill>
                  <a:schemeClr val="tx1">
                    <a:lumMod val="95000"/>
                    <a:lumOff val="5000"/>
                  </a:schemeClr>
                </a:solidFill>
              </a:rPr>
              <a:t>Great Saphenous Vein</a:t>
            </a:r>
            <a:endParaRPr lang="en-US" sz="4000" dirty="0">
              <a:solidFill>
                <a:schemeClr val="tx1">
                  <a:lumMod val="95000"/>
                  <a:lumOff val="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380516"/>
              </p:ext>
            </p:extLst>
          </p:nvPr>
        </p:nvGraphicFramePr>
        <p:xfrm>
          <a:off x="406879" y="2631411"/>
          <a:ext cx="9116683" cy="320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43619" y="1599321"/>
            <a:ext cx="8029755" cy="12076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4350">
              <a:buClr>
                <a:srgbClr val="000000"/>
              </a:buClr>
              <a:buFont typeface="Arial" panose="020B0604020202020204" pitchFamily="34" charset="0"/>
              <a:buChar char="•"/>
              <a:defRPr/>
            </a:pPr>
            <a:endParaRPr lang="en-US" sz="2000" dirty="0" smtClean="0">
              <a:solidFill>
                <a:srgbClr val="000000"/>
              </a:solidFill>
              <a:cs typeface="Adobe Arabic" pitchFamily="18" charset="-78"/>
            </a:endParaRPr>
          </a:p>
          <a:p>
            <a:pPr marL="520700" indent="-342900">
              <a:buClr>
                <a:srgbClr val="000000"/>
              </a:buClr>
              <a:buFont typeface="Courier New" panose="02070309020205020404" pitchFamily="49" charset="0"/>
              <a:buChar char="o"/>
              <a:defRPr/>
            </a:pPr>
            <a:r>
              <a:rPr lang="en-US" sz="2000" dirty="0" smtClean="0">
                <a:solidFill>
                  <a:srgbClr val="000000"/>
                </a:solidFill>
                <a:cs typeface="Adobe Arabic" pitchFamily="18" charset="-78"/>
              </a:rPr>
              <a:t>The </a:t>
            </a:r>
            <a:r>
              <a:rPr lang="en-US" sz="2000" dirty="0">
                <a:solidFill>
                  <a:srgbClr val="000000"/>
                </a:solidFill>
                <a:cs typeface="Adobe Arabic" pitchFamily="18" charset="-78"/>
              </a:rPr>
              <a:t>longest </a:t>
            </a:r>
            <a:r>
              <a:rPr lang="en-US" sz="2000" dirty="0" smtClean="0">
                <a:solidFill>
                  <a:srgbClr val="000000"/>
                </a:solidFill>
                <a:cs typeface="Adobe Arabic" pitchFamily="18" charset="-78"/>
              </a:rPr>
              <a:t>vein.</a:t>
            </a:r>
          </a:p>
          <a:p>
            <a:pPr marL="520700" indent="-342900">
              <a:buClr>
                <a:srgbClr val="000000"/>
              </a:buClr>
              <a:buFont typeface="Courier New" panose="02070309020205020404" pitchFamily="49" charset="0"/>
              <a:buChar char="o"/>
              <a:defRPr/>
            </a:pPr>
            <a:r>
              <a:rPr lang="en-US" sz="2000" b="1" dirty="0" smtClean="0">
                <a:solidFill>
                  <a:srgbClr val="000000"/>
                </a:solidFill>
                <a:cs typeface="Adobe Arabic" pitchFamily="18" charset="-78"/>
              </a:rPr>
              <a:t>Beginning:</a:t>
            </a:r>
          </a:p>
          <a:p>
            <a:pPr marL="463550" lvl="1">
              <a:buClr>
                <a:srgbClr val="000000"/>
              </a:buClr>
              <a:defRPr/>
            </a:pPr>
            <a:r>
              <a:rPr lang="en-US" sz="2000" dirty="0" smtClean="0">
                <a:solidFill>
                  <a:srgbClr val="000000"/>
                </a:solidFill>
                <a:cs typeface="Adobe Arabic" pitchFamily="18" charset="-78"/>
              </a:rPr>
              <a:t> </a:t>
            </a:r>
            <a:r>
              <a:rPr lang="en-US" sz="2000" dirty="0">
                <a:solidFill>
                  <a:srgbClr val="FF0000"/>
                </a:solidFill>
                <a:cs typeface="Adobe Arabic" pitchFamily="18" charset="-78"/>
              </a:rPr>
              <a:t>from </a:t>
            </a:r>
            <a:r>
              <a:rPr lang="en-US" sz="2000" u="sng" dirty="0">
                <a:solidFill>
                  <a:srgbClr val="FF0000"/>
                </a:solidFill>
                <a:cs typeface="Adobe Arabic" pitchFamily="18" charset="-78"/>
              </a:rPr>
              <a:t>the medial end of the dorsal venous arch </a:t>
            </a:r>
            <a:r>
              <a:rPr lang="en-US" sz="2000" dirty="0">
                <a:solidFill>
                  <a:srgbClr val="FF0000"/>
                </a:solidFill>
                <a:cs typeface="Adobe Arabic" pitchFamily="18" charset="-78"/>
              </a:rPr>
              <a:t>of the foot</a:t>
            </a:r>
            <a:r>
              <a:rPr lang="en-US" sz="2000" dirty="0">
                <a:solidFill>
                  <a:srgbClr val="000000"/>
                </a:solidFill>
                <a:cs typeface="Adobe Arabic" pitchFamily="18" charset="-78"/>
              </a:rPr>
              <a:t>.</a:t>
            </a:r>
          </a:p>
          <a:p>
            <a:pPr>
              <a:buClr>
                <a:srgbClr val="000000"/>
              </a:buClr>
              <a:defRPr/>
            </a:pPr>
            <a:endParaRPr lang="en-US" sz="2000" b="1" dirty="0">
              <a:solidFill>
                <a:srgbClr val="000000"/>
              </a:solidFill>
              <a:cs typeface="Adobe Arabic" pitchFamily="18" charset="-78"/>
            </a:endParaRPr>
          </a:p>
        </p:txBody>
      </p:sp>
      <p:sp>
        <p:nvSpPr>
          <p:cNvPr id="6" name="Rounded Rectangle 5"/>
          <p:cNvSpPr/>
          <p:nvPr/>
        </p:nvSpPr>
        <p:spPr>
          <a:xfrm>
            <a:off x="1053860" y="2964557"/>
            <a:ext cx="5909095" cy="448573"/>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Ascending :</a:t>
            </a:r>
            <a:endParaRPr lang="en-US" sz="2400" b="1" dirty="0">
              <a:solidFill>
                <a:schemeClr val="tx1"/>
              </a:solidFill>
            </a:endParaRPr>
          </a:p>
        </p:txBody>
      </p:sp>
      <p:sp>
        <p:nvSpPr>
          <p:cNvPr id="7" name="Rounded Rectangle 6"/>
          <p:cNvSpPr/>
          <p:nvPr/>
        </p:nvSpPr>
        <p:spPr>
          <a:xfrm>
            <a:off x="406879" y="5623975"/>
            <a:ext cx="8068381" cy="123402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ourier New" panose="02070309020205020404" pitchFamily="49" charset="0"/>
              <a:buChar char="o"/>
            </a:pPr>
            <a:r>
              <a:rPr lang="en-US" sz="2000" b="1" dirty="0" smtClean="0">
                <a:solidFill>
                  <a:schemeClr val="tx1"/>
                </a:solidFill>
              </a:rPr>
              <a:t>Termination</a:t>
            </a:r>
            <a:r>
              <a:rPr lang="en-US" sz="2000" dirty="0" smtClean="0">
                <a:solidFill>
                  <a:schemeClr val="tx1"/>
                </a:solidFill>
              </a:rPr>
              <a:t> :</a:t>
            </a:r>
          </a:p>
          <a:p>
            <a:pPr marL="341313"/>
            <a:r>
              <a:rPr lang="en-US" sz="2000" dirty="0">
                <a:solidFill>
                  <a:srgbClr val="000000"/>
                </a:solidFill>
                <a:cs typeface="Adobe Arabic" pitchFamily="18" charset="-78"/>
              </a:rPr>
              <a:t>Hooks through the lower part of the saphenous opening in the deep fascia to </a:t>
            </a:r>
            <a:r>
              <a:rPr lang="en-US" sz="2000" dirty="0" smtClean="0">
                <a:solidFill>
                  <a:srgbClr val="000000"/>
                </a:solidFill>
                <a:cs typeface="Adobe Arabic" pitchFamily="18" charset="-78"/>
              </a:rPr>
              <a:t>join </a:t>
            </a:r>
            <a:r>
              <a:rPr lang="en-US" sz="2000" dirty="0">
                <a:solidFill>
                  <a:srgbClr val="000000"/>
                </a:solidFill>
                <a:cs typeface="Adobe Arabic" pitchFamily="18" charset="-78"/>
              </a:rPr>
              <a:t>the </a:t>
            </a:r>
            <a:r>
              <a:rPr lang="en-US" sz="2000" b="1" dirty="0">
                <a:solidFill>
                  <a:srgbClr val="000000"/>
                </a:solidFill>
                <a:cs typeface="Adobe Arabic" pitchFamily="18" charset="-78"/>
              </a:rPr>
              <a:t>femoral vein </a:t>
            </a:r>
            <a:r>
              <a:rPr lang="en-US" sz="2000" dirty="0" smtClean="0">
                <a:solidFill>
                  <a:srgbClr val="000000"/>
                </a:solidFill>
                <a:cs typeface="Adobe Arabic" pitchFamily="18" charset="-78"/>
              </a:rPr>
              <a:t>about 1.5 inch (4 cm) </a:t>
            </a:r>
            <a:r>
              <a:rPr lang="en-US" sz="2000" dirty="0">
                <a:solidFill>
                  <a:srgbClr val="000000"/>
                </a:solidFill>
                <a:cs typeface="Adobe Arabic" pitchFamily="18" charset="-78"/>
              </a:rPr>
              <a:t>below and lateral to the pubic tubercle.</a:t>
            </a:r>
          </a:p>
          <a:p>
            <a:pPr algn="ctr"/>
            <a:endParaRPr lang="en-US" sz="2000" dirty="0">
              <a:solidFill>
                <a:schemeClr val="tx1"/>
              </a:solidFill>
            </a:endParaRPr>
          </a:p>
        </p:txBody>
      </p:sp>
      <p:pic>
        <p:nvPicPr>
          <p:cNvPr id="10" name="Picture 9" descr="E:\dad\Student Gray\6. Lower limb\F66122-006-f040.jpg"/>
          <p:cNvPicPr>
            <a:picLocks noChangeAspect="1" noChangeArrowheads="1"/>
          </p:cNvPicPr>
          <p:nvPr/>
        </p:nvPicPr>
        <p:blipFill>
          <a:blip r:embed="rId8" cstate="print"/>
          <a:srcRect l="13182" t="4167" r="14545" b="4167"/>
          <a:stretch>
            <a:fillRect/>
          </a:stretch>
        </p:blipFill>
        <p:spPr bwMode="auto">
          <a:xfrm>
            <a:off x="8960669" y="5233322"/>
            <a:ext cx="2517098" cy="1624678"/>
          </a:xfrm>
          <a:prstGeom prst="rect">
            <a:avLst/>
          </a:prstGeom>
          <a:ln>
            <a:noFill/>
          </a:ln>
          <a:effectLst/>
        </p:spPr>
      </p:pic>
    </p:spTree>
    <p:extLst>
      <p:ext uri="{BB962C8B-B14F-4D97-AF65-F5344CB8AC3E}">
        <p14:creationId xmlns:p14="http://schemas.microsoft.com/office/powerpoint/2010/main" val="296923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188" y="1496383"/>
            <a:ext cx="7906230" cy="249852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342900">
              <a:spcBef>
                <a:spcPts val="600"/>
              </a:spcBef>
              <a:buClr>
                <a:srgbClr val="000000"/>
              </a:buClr>
              <a:buFont typeface="Courier New" pitchFamily="49" charset="0"/>
              <a:buChar char="o"/>
              <a:defRPr/>
            </a:pPr>
            <a:r>
              <a:rPr lang="en-US" sz="2000" dirty="0">
                <a:solidFill>
                  <a:srgbClr val="000000"/>
                </a:solidFill>
                <a:cs typeface="Adobe Arabic" pitchFamily="18" charset="-78"/>
              </a:rPr>
              <a:t>It is  connected to the </a:t>
            </a:r>
            <a:r>
              <a:rPr lang="en-US" sz="2000" b="1" dirty="0">
                <a:solidFill>
                  <a:srgbClr val="000000"/>
                </a:solidFill>
                <a:cs typeface="Adobe Arabic" pitchFamily="18" charset="-78"/>
              </a:rPr>
              <a:t>small saphenous </a:t>
            </a:r>
            <a:r>
              <a:rPr lang="en-US" sz="2000" dirty="0">
                <a:solidFill>
                  <a:srgbClr val="000000"/>
                </a:solidFill>
                <a:cs typeface="Adobe Arabic" pitchFamily="18" charset="-78"/>
              </a:rPr>
              <a:t>vein by one or two branches that pass behind the knee</a:t>
            </a:r>
            <a:r>
              <a:rPr lang="en-US" sz="2000" dirty="0" smtClean="0">
                <a:solidFill>
                  <a:srgbClr val="000000"/>
                </a:solidFill>
                <a:cs typeface="Adobe Arabic" pitchFamily="18" charset="-78"/>
              </a:rPr>
              <a:t>.</a:t>
            </a:r>
          </a:p>
          <a:p>
            <a:pPr marL="285750" lvl="1" indent="-342900">
              <a:spcBef>
                <a:spcPts val="600"/>
              </a:spcBef>
              <a:buClr>
                <a:srgbClr val="000000"/>
              </a:buClr>
              <a:buFont typeface="Courier New" pitchFamily="49" charset="0"/>
              <a:buChar char="o"/>
              <a:defRPr/>
            </a:pPr>
            <a:r>
              <a:rPr lang="en-US" sz="2000" dirty="0">
                <a:solidFill>
                  <a:srgbClr val="000000"/>
                </a:solidFill>
                <a:cs typeface="Adobe Arabic" pitchFamily="18" charset="-78"/>
              </a:rPr>
              <a:t>Numerous perforating veins connect the great saphenous vein with the deep veins </a:t>
            </a:r>
            <a:r>
              <a:rPr lang="en-US" sz="2000" dirty="0">
                <a:solidFill>
                  <a:srgbClr val="FF0000"/>
                </a:solidFill>
                <a:cs typeface="Adobe Arabic" pitchFamily="18" charset="-78"/>
              </a:rPr>
              <a:t>(femoral vein</a:t>
            </a:r>
            <a:r>
              <a:rPr lang="en-US" sz="2000" dirty="0" smtClean="0">
                <a:solidFill>
                  <a:srgbClr val="FF0000"/>
                </a:solidFill>
                <a:cs typeface="Adobe Arabic" pitchFamily="18" charset="-78"/>
              </a:rPr>
              <a:t>)</a:t>
            </a:r>
            <a:r>
              <a:rPr lang="en-US" sz="2000" dirty="0" smtClean="0">
                <a:solidFill>
                  <a:schemeClr val="tx1"/>
                </a:solidFill>
                <a:cs typeface="Adobe Arabic" pitchFamily="18" charset="-78"/>
              </a:rPr>
              <a:t>.</a:t>
            </a:r>
          </a:p>
          <a:p>
            <a:pPr marL="285750" lvl="1" indent="-342900">
              <a:spcBef>
                <a:spcPts val="600"/>
              </a:spcBef>
              <a:buClr>
                <a:srgbClr val="000000"/>
              </a:buClr>
              <a:buFont typeface="Courier New" pitchFamily="49" charset="0"/>
              <a:buChar char="o"/>
              <a:defRPr/>
            </a:pPr>
            <a:r>
              <a:rPr lang="en-US" sz="2000" dirty="0">
                <a:solidFill>
                  <a:srgbClr val="000000"/>
                </a:solidFill>
                <a:cs typeface="Adobe Arabic" pitchFamily="18" charset="-78"/>
              </a:rPr>
              <a:t>The perforating veins have valves which allow blood flow from </a:t>
            </a:r>
            <a:r>
              <a:rPr lang="en-US" sz="2000" u="sng" dirty="0">
                <a:solidFill>
                  <a:srgbClr val="000000"/>
                </a:solidFill>
                <a:cs typeface="Adobe Arabic" pitchFamily="18" charset="-78"/>
              </a:rPr>
              <a:t>superficial to deep veins</a:t>
            </a:r>
            <a:r>
              <a:rPr lang="en-US" sz="2000" dirty="0" smtClean="0">
                <a:solidFill>
                  <a:srgbClr val="000000"/>
                </a:solidFill>
                <a:cs typeface="Adobe Arabic" pitchFamily="18" charset="-78"/>
              </a:rPr>
              <a:t>.</a:t>
            </a:r>
            <a:endParaRPr lang="en-US" sz="2000" dirty="0">
              <a:solidFill>
                <a:schemeClr val="tx1"/>
              </a:solidFill>
              <a:cs typeface="Adobe Arabic" pitchFamily="18" charset="-78"/>
            </a:endParaRPr>
          </a:p>
        </p:txBody>
      </p:sp>
      <p:pic>
        <p:nvPicPr>
          <p:cNvPr id="10" name="Picture 4" descr="http://www.varicoseveindoctors.com/images/vari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290" y="249841"/>
            <a:ext cx="3640740" cy="40216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https://encrypted-tbn2.gstatic.com/images?q=tbn:ANd9GcQVwRxyN4GZIfBVPmBaarp1si3sK_Dg3ZEAcrs6NKlRPgmOh9HybA">
            <a:hlinkClick r:id="rId3"/>
          </p:cNvPr>
          <p:cNvPicPr>
            <a:picLocks noChangeAspect="1" noChangeArrowheads="1"/>
          </p:cNvPicPr>
          <p:nvPr/>
        </p:nvPicPr>
        <p:blipFill>
          <a:blip r:embed="rId4"/>
          <a:srcRect/>
          <a:stretch>
            <a:fillRect/>
          </a:stretch>
        </p:blipFill>
        <p:spPr bwMode="auto">
          <a:xfrm>
            <a:off x="7934501" y="4446850"/>
            <a:ext cx="2391899" cy="2185962"/>
          </a:xfrm>
          <a:prstGeom prst="rect">
            <a:avLst/>
          </a:prstGeom>
          <a:noFill/>
        </p:spPr>
      </p:pic>
      <p:grpSp>
        <p:nvGrpSpPr>
          <p:cNvPr id="2" name="مجموعة 1"/>
          <p:cNvGrpSpPr/>
          <p:nvPr/>
        </p:nvGrpSpPr>
        <p:grpSpPr>
          <a:xfrm>
            <a:off x="401550" y="4271527"/>
            <a:ext cx="7435970" cy="1542419"/>
            <a:chOff x="483079" y="4934309"/>
            <a:chExt cx="7435970" cy="1542419"/>
          </a:xfrm>
        </p:grpSpPr>
        <p:sp>
          <p:nvSpPr>
            <p:cNvPr id="9" name="Rounded Rectangle 8"/>
            <p:cNvSpPr/>
            <p:nvPr/>
          </p:nvSpPr>
          <p:spPr>
            <a:xfrm>
              <a:off x="483079" y="4934309"/>
              <a:ext cx="7435970" cy="1542419"/>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a:lnSpc>
                  <a:spcPct val="90000"/>
                </a:lnSpc>
                <a:spcBef>
                  <a:spcPct val="0"/>
                </a:spcBef>
              </a:pPr>
              <a:endParaRPr lang="en-US" sz="2000" dirty="0">
                <a:solidFill>
                  <a:schemeClr val="tx1"/>
                </a:solidFill>
                <a:cs typeface="Arial" pitchFamily="34" charset="0"/>
              </a:endParaRPr>
            </a:p>
          </p:txBody>
        </p:sp>
        <p:sp>
          <p:nvSpPr>
            <p:cNvPr id="15" name="Rounded Rectangle 14"/>
            <p:cNvSpPr/>
            <p:nvPr/>
          </p:nvSpPr>
          <p:spPr>
            <a:xfrm>
              <a:off x="5704407" y="6156517"/>
              <a:ext cx="2214642" cy="320211"/>
            </a:xfrm>
            <a:prstGeom prst="roundRect">
              <a:avLst/>
            </a:prstGeom>
            <a:solidFill>
              <a:schemeClr val="bg1"/>
            </a:solidFill>
            <a:ln w="28575">
              <a:solidFill>
                <a:srgbClr val="F3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Only on the girls’ slides</a:t>
              </a:r>
              <a:endParaRPr lang="en-US" dirty="0">
                <a:solidFill>
                  <a:schemeClr val="tx1"/>
                </a:solidFill>
              </a:endParaRPr>
            </a:p>
          </p:txBody>
        </p:sp>
        <p:sp>
          <p:nvSpPr>
            <p:cNvPr id="16" name="TextBox 15"/>
            <p:cNvSpPr txBox="1"/>
            <p:nvPr/>
          </p:nvSpPr>
          <p:spPr>
            <a:xfrm>
              <a:off x="580060" y="5050125"/>
              <a:ext cx="6942827" cy="1015663"/>
            </a:xfrm>
            <a:prstGeom prst="rect">
              <a:avLst/>
            </a:prstGeom>
            <a:noFill/>
          </p:spPr>
          <p:txBody>
            <a:bodyPr wrap="square" rtlCol="0">
              <a:spAutoFit/>
            </a:bodyPr>
            <a:lstStyle/>
            <a:p>
              <a:pPr marL="342900" indent="-342900">
                <a:buFont typeface="Courier New" pitchFamily="49" charset="0"/>
                <a:buChar char="o"/>
              </a:pPr>
              <a:r>
                <a:rPr lang="en-US" sz="2000" dirty="0">
                  <a:latin typeface="+mn-lt"/>
                  <a:cs typeface="Arial" pitchFamily="34" charset="0"/>
                </a:rPr>
                <a:t>The great saphenous vein is used in venous </a:t>
              </a:r>
              <a:r>
                <a:rPr lang="en-US" sz="2000" dirty="0" smtClean="0">
                  <a:latin typeface="+mn-lt"/>
                  <a:cs typeface="Arial" pitchFamily="34" charset="0"/>
                </a:rPr>
                <a:t>grafting </a:t>
              </a:r>
              <a:r>
                <a:rPr lang="en-US" sz="2000" dirty="0">
                  <a:solidFill>
                    <a:schemeClr val="bg1">
                      <a:lumMod val="65000"/>
                    </a:schemeClr>
                  </a:solidFill>
                  <a:latin typeface="+mn-lt"/>
                  <a:cs typeface="Arial" pitchFamily="34" charset="0"/>
                </a:rPr>
                <a:t>(</a:t>
              </a:r>
              <a:r>
                <a:rPr lang="ar-SA" sz="2000" dirty="0">
                  <a:solidFill>
                    <a:schemeClr val="bg1">
                      <a:lumMod val="65000"/>
                    </a:schemeClr>
                  </a:solidFill>
                  <a:latin typeface="+mn-lt"/>
                </a:rPr>
                <a:t>التطعيم</a:t>
              </a:r>
              <a:r>
                <a:rPr lang="en-US" sz="2000" dirty="0">
                  <a:solidFill>
                    <a:schemeClr val="bg1">
                      <a:lumMod val="65000"/>
                    </a:schemeClr>
                  </a:solidFill>
                  <a:latin typeface="+mn-lt"/>
                  <a:cs typeface="Arial" pitchFamily="34" charset="0"/>
                </a:rPr>
                <a:t>) </a:t>
              </a:r>
              <a:r>
                <a:rPr lang="en-US" sz="2000" dirty="0">
                  <a:latin typeface="+mn-lt"/>
                  <a:cs typeface="Arial" pitchFamily="34" charset="0"/>
                </a:rPr>
                <a:t>and saphenous vein </a:t>
              </a:r>
              <a:r>
                <a:rPr lang="en-US" sz="2000" dirty="0" err="1">
                  <a:latin typeface="+mn-lt"/>
                  <a:cs typeface="Arial" pitchFamily="34" charset="0"/>
                </a:rPr>
                <a:t>cutdown</a:t>
              </a:r>
              <a:r>
                <a:rPr lang="en-US" sz="2000" dirty="0">
                  <a:latin typeface="+mn-lt"/>
                  <a:cs typeface="Arial" pitchFamily="34" charset="0"/>
                </a:rPr>
                <a:t> </a:t>
              </a:r>
              <a:r>
                <a:rPr lang="en-US" sz="2000" dirty="0" smtClean="0">
                  <a:latin typeface="+mn-lt"/>
                  <a:cs typeface="Arial" pitchFamily="34" charset="0"/>
                </a:rPr>
                <a:t>may be necessary for inserting the needle or </a:t>
              </a:r>
              <a:r>
                <a:rPr lang="en-US" sz="2000" dirty="0" err="1" smtClean="0">
                  <a:latin typeface="+mn-lt"/>
                  <a:cs typeface="Arial" pitchFamily="34" charset="0"/>
                </a:rPr>
                <a:t>canula</a:t>
              </a:r>
              <a:r>
                <a:rPr lang="en-US" sz="2000" dirty="0" smtClean="0">
                  <a:latin typeface="+mn-lt"/>
                  <a:cs typeface="Arial" pitchFamily="34" charset="0"/>
                </a:rPr>
                <a:t> (take care of the saphenous nerve)</a:t>
              </a:r>
              <a:endParaRPr lang="en-US" sz="2000" dirty="0">
                <a:latin typeface="+mn-lt"/>
              </a:endParaRPr>
            </a:p>
          </p:txBody>
        </p:sp>
      </p:grpSp>
      <p:sp>
        <p:nvSpPr>
          <p:cNvPr id="12" name="Title 1"/>
          <p:cNvSpPr>
            <a:spLocks noGrp="1"/>
          </p:cNvSpPr>
          <p:nvPr>
            <p:ph type="title"/>
          </p:nvPr>
        </p:nvSpPr>
        <p:spPr>
          <a:xfrm>
            <a:off x="333488" y="249841"/>
            <a:ext cx="10515600" cy="1325563"/>
          </a:xfrm>
        </p:spPr>
        <p:txBody>
          <a:bodyPr>
            <a:normAutofit/>
          </a:bodyPr>
          <a:lstStyle/>
          <a:p>
            <a:pPr rtl="0"/>
            <a:r>
              <a:rPr lang="en-US" sz="3600" b="1" dirty="0"/>
              <a:t>Veins Of Lower Limbs</a:t>
            </a:r>
            <a:r>
              <a:rPr lang="en-US" sz="4000" b="1" dirty="0" smtClean="0">
                <a:solidFill>
                  <a:schemeClr val="tx1">
                    <a:lumMod val="95000"/>
                    <a:lumOff val="5000"/>
                  </a:schemeClr>
                </a:solidFill>
              </a:rPr>
              <a:t/>
            </a:r>
            <a:br>
              <a:rPr lang="en-US" sz="4000" b="1" dirty="0" smtClean="0">
                <a:solidFill>
                  <a:schemeClr val="tx1">
                    <a:lumMod val="95000"/>
                    <a:lumOff val="5000"/>
                  </a:schemeClr>
                </a:solidFill>
              </a:rPr>
            </a:br>
            <a:r>
              <a:rPr lang="en-US" sz="3200" dirty="0" smtClean="0">
                <a:solidFill>
                  <a:schemeClr val="tx1">
                    <a:lumMod val="95000"/>
                    <a:lumOff val="5000"/>
                  </a:schemeClr>
                </a:solidFill>
              </a:rPr>
              <a:t>Great Saphenous Vein</a:t>
            </a:r>
            <a:endParaRPr lang="en-US" sz="4000" dirty="0">
              <a:solidFill>
                <a:schemeClr val="tx1">
                  <a:lumMod val="95000"/>
                  <a:lumOff val="5000"/>
                </a:schemeClr>
              </a:solidFill>
            </a:endParaRPr>
          </a:p>
        </p:txBody>
      </p:sp>
      <p:pic>
        <p:nvPicPr>
          <p:cNvPr id="13" name="Picture 12" descr="صورة ذات صلة">
            <a:hlinkClick r:id="rId5"/>
          </p:cNvPr>
          <p:cNvPicPr>
            <a:picLocks noChangeAspect="1" noChangeArrowheads="1"/>
          </p:cNvPicPr>
          <p:nvPr/>
        </p:nvPicPr>
        <p:blipFill>
          <a:blip r:embed="rId6"/>
          <a:srcRect/>
          <a:stretch>
            <a:fillRect/>
          </a:stretch>
        </p:blipFill>
        <p:spPr bwMode="auto">
          <a:xfrm>
            <a:off x="10480590" y="4387343"/>
            <a:ext cx="1384029" cy="2342203"/>
          </a:xfrm>
          <a:prstGeom prst="rect">
            <a:avLst/>
          </a:prstGeom>
          <a:noFill/>
          <a:ln>
            <a:noFill/>
          </a:ln>
        </p:spPr>
      </p:pic>
    </p:spTree>
    <p:extLst>
      <p:ext uri="{BB962C8B-B14F-4D97-AF65-F5344CB8AC3E}">
        <p14:creationId xmlns:p14="http://schemas.microsoft.com/office/powerpoint/2010/main" val="3922588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233222" y="889314"/>
            <a:ext cx="2644726" cy="5786420"/>
          </a:xfrm>
          <a:prstGeom prst="rect">
            <a:avLst/>
          </a:prstGeom>
        </p:spPr>
      </p:pic>
      <p:sp>
        <p:nvSpPr>
          <p:cNvPr id="5" name="Rounded Rectangle 4"/>
          <p:cNvSpPr/>
          <p:nvPr/>
        </p:nvSpPr>
        <p:spPr>
          <a:xfrm>
            <a:off x="487731" y="1443127"/>
            <a:ext cx="8029755" cy="175679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indent="-280988">
              <a:buClr>
                <a:srgbClr val="000000"/>
              </a:buClr>
              <a:buFont typeface="Courier New" panose="02070309020205020404" pitchFamily="49" charset="0"/>
              <a:buChar char="o"/>
              <a:defRPr/>
            </a:pPr>
            <a:r>
              <a:rPr lang="en-US" sz="2000" b="1" dirty="0" smtClean="0">
                <a:solidFill>
                  <a:srgbClr val="000000"/>
                </a:solidFill>
                <a:cs typeface="Adobe Arabic" pitchFamily="18" charset="-78"/>
              </a:rPr>
              <a:t>Beginning</a:t>
            </a:r>
            <a:r>
              <a:rPr lang="en-US" sz="2400" b="1" dirty="0" smtClean="0">
                <a:solidFill>
                  <a:srgbClr val="000000"/>
                </a:solidFill>
                <a:cs typeface="Adobe Arabic" pitchFamily="18" charset="-78"/>
              </a:rPr>
              <a:t>:</a:t>
            </a:r>
          </a:p>
          <a:p>
            <a:pPr marL="287338" lvl="1">
              <a:buClr>
                <a:srgbClr val="000000"/>
              </a:buClr>
              <a:defRPr/>
            </a:pPr>
            <a:r>
              <a:rPr lang="en-US" sz="2000" dirty="0" smtClean="0">
                <a:solidFill>
                  <a:srgbClr val="000000"/>
                </a:solidFill>
                <a:cs typeface="Adobe Arabic" pitchFamily="18" charset="-78"/>
              </a:rPr>
              <a:t>from </a:t>
            </a:r>
            <a:r>
              <a:rPr lang="en-US" sz="2000" dirty="0">
                <a:solidFill>
                  <a:srgbClr val="000000"/>
                </a:solidFill>
                <a:cs typeface="Adobe Arabic" pitchFamily="18" charset="-78"/>
              </a:rPr>
              <a:t>the </a:t>
            </a:r>
            <a:r>
              <a:rPr lang="en-US" sz="2000" u="sng" dirty="0" smtClean="0">
                <a:solidFill>
                  <a:srgbClr val="000000"/>
                </a:solidFill>
                <a:cs typeface="Adobe Arabic" pitchFamily="18" charset="-78"/>
              </a:rPr>
              <a:t>lateral </a:t>
            </a:r>
            <a:r>
              <a:rPr lang="en-US" sz="2000" u="sng" dirty="0">
                <a:solidFill>
                  <a:srgbClr val="000000"/>
                </a:solidFill>
                <a:cs typeface="Adobe Arabic" pitchFamily="18" charset="-78"/>
              </a:rPr>
              <a:t>end of the dorsal venous </a:t>
            </a:r>
            <a:r>
              <a:rPr lang="en-US" sz="2000" u="sng" dirty="0" smtClean="0">
                <a:solidFill>
                  <a:srgbClr val="000000"/>
                </a:solidFill>
                <a:cs typeface="Adobe Arabic" pitchFamily="18" charset="-78"/>
              </a:rPr>
              <a:t>arch </a:t>
            </a:r>
            <a:r>
              <a:rPr lang="en-US" sz="2000" dirty="0" smtClean="0">
                <a:solidFill>
                  <a:srgbClr val="000000"/>
                </a:solidFill>
                <a:cs typeface="Adobe Arabic" pitchFamily="18" charset="-78"/>
              </a:rPr>
              <a:t>of the foot.</a:t>
            </a:r>
          </a:p>
          <a:p>
            <a:pPr marL="287338" indent="-287338">
              <a:buClr>
                <a:srgbClr val="000000"/>
              </a:buClr>
              <a:buFont typeface="Courier New" panose="02070309020205020404" pitchFamily="49" charset="0"/>
              <a:buChar char="o"/>
              <a:defRPr/>
            </a:pPr>
            <a:r>
              <a:rPr lang="en-US" sz="2000" dirty="0">
                <a:solidFill>
                  <a:srgbClr val="000000"/>
                </a:solidFill>
                <a:cs typeface="Adobe Arabic" pitchFamily="18" charset="-78"/>
              </a:rPr>
              <a:t>Has numerous valves along its course.</a:t>
            </a:r>
          </a:p>
          <a:p>
            <a:pPr marL="287338" indent="-287338">
              <a:buClr>
                <a:srgbClr val="000000"/>
              </a:buClr>
              <a:buFont typeface="Courier New" panose="02070309020205020404" pitchFamily="49" charset="0"/>
              <a:buChar char="o"/>
              <a:defRPr/>
            </a:pPr>
            <a:r>
              <a:rPr lang="en-US" sz="2000" dirty="0">
                <a:solidFill>
                  <a:srgbClr val="000000"/>
                </a:solidFill>
                <a:cs typeface="Adobe Arabic" pitchFamily="18" charset="-78"/>
              </a:rPr>
              <a:t>Anastomosis freely with great saphenous vein</a:t>
            </a:r>
            <a:r>
              <a:rPr lang="en-US" sz="2000" dirty="0" smtClean="0">
                <a:solidFill>
                  <a:srgbClr val="000000"/>
                </a:solidFill>
                <a:cs typeface="Adobe Arabic" pitchFamily="18" charset="-78"/>
              </a:rPr>
              <a:t>.</a:t>
            </a:r>
            <a:endParaRPr lang="en-US" sz="2000" dirty="0">
              <a:solidFill>
                <a:srgbClr val="000000"/>
              </a:solidFill>
              <a:cs typeface="Adobe Arabic" pitchFamily="18" charset="-78"/>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868427254"/>
              </p:ext>
            </p:extLst>
          </p:nvPr>
        </p:nvGraphicFramePr>
        <p:xfrm>
          <a:off x="263314" y="3022237"/>
          <a:ext cx="9254706" cy="2846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979050" y="3213863"/>
            <a:ext cx="6313099" cy="448573"/>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Ascending :</a:t>
            </a:r>
            <a:endParaRPr lang="en-US" sz="2400" b="1" dirty="0">
              <a:solidFill>
                <a:schemeClr val="tx1"/>
              </a:solidFill>
            </a:endParaRPr>
          </a:p>
        </p:txBody>
      </p:sp>
      <p:sp>
        <p:nvSpPr>
          <p:cNvPr id="10" name="Rounded Rectangle 9"/>
          <p:cNvSpPr/>
          <p:nvPr/>
        </p:nvSpPr>
        <p:spPr>
          <a:xfrm>
            <a:off x="487732" y="5253487"/>
            <a:ext cx="6476872" cy="131984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b="1" dirty="0" smtClean="0">
              <a:solidFill>
                <a:schemeClr val="tx1"/>
              </a:solidFill>
            </a:endParaRPr>
          </a:p>
          <a:p>
            <a:pPr marL="287338" indent="-287338">
              <a:buFont typeface="Courier New" panose="02070309020205020404" pitchFamily="49" charset="0"/>
              <a:buChar char="o"/>
            </a:pPr>
            <a:r>
              <a:rPr lang="en-US" sz="2000" b="1" dirty="0" smtClean="0">
                <a:solidFill>
                  <a:schemeClr val="tx1"/>
                </a:solidFill>
              </a:rPr>
              <a:t>Termination:</a:t>
            </a:r>
          </a:p>
          <a:p>
            <a:pPr marL="287338"/>
            <a:r>
              <a:rPr lang="en-US" sz="2000" dirty="0">
                <a:solidFill>
                  <a:srgbClr val="000000"/>
                </a:solidFill>
                <a:cs typeface="Adobe Arabic" pitchFamily="18" charset="-78"/>
              </a:rPr>
              <a:t>Drains into the </a:t>
            </a:r>
            <a:r>
              <a:rPr lang="en-US" sz="2000" dirty="0">
                <a:solidFill>
                  <a:srgbClr val="FF0000"/>
                </a:solidFill>
                <a:cs typeface="Adobe Arabic" pitchFamily="18" charset="-78"/>
              </a:rPr>
              <a:t>popliteal </a:t>
            </a:r>
            <a:r>
              <a:rPr lang="en-US" sz="2000" dirty="0" smtClean="0">
                <a:solidFill>
                  <a:srgbClr val="FF0000"/>
                </a:solidFill>
                <a:cs typeface="Adobe Arabic" pitchFamily="18" charset="-78"/>
              </a:rPr>
              <a:t>vein </a:t>
            </a:r>
            <a:r>
              <a:rPr lang="en-US" sz="2000" dirty="0" smtClean="0">
                <a:solidFill>
                  <a:srgbClr val="000000"/>
                </a:solidFill>
                <a:cs typeface="Adobe Arabic" pitchFamily="18" charset="-78"/>
              </a:rPr>
              <a:t>.</a:t>
            </a:r>
            <a:endParaRPr lang="en-US" sz="2000" dirty="0">
              <a:solidFill>
                <a:srgbClr val="000000"/>
              </a:solidFill>
              <a:cs typeface="Adobe Arabic" pitchFamily="18" charset="-78"/>
            </a:endParaRPr>
          </a:p>
          <a:p>
            <a:r>
              <a:rPr lang="en-US" sz="2000" dirty="0" smtClean="0">
                <a:solidFill>
                  <a:srgbClr val="92D050"/>
                </a:solidFill>
              </a:rPr>
              <a:t>Doctor’s note: the small saphenous vein join the venae comitantes and forms the popliteal vein.</a:t>
            </a:r>
          </a:p>
          <a:p>
            <a:endParaRPr lang="en-US" sz="2000" b="1" dirty="0">
              <a:solidFill>
                <a:schemeClr val="tx1"/>
              </a:solidFill>
            </a:endParaRPr>
          </a:p>
        </p:txBody>
      </p:sp>
      <p:sp>
        <p:nvSpPr>
          <p:cNvPr id="12" name="Title 1"/>
          <p:cNvSpPr txBox="1">
            <a:spLocks/>
          </p:cNvSpPr>
          <p:nvPr/>
        </p:nvSpPr>
        <p:spPr>
          <a:xfrm>
            <a:off x="536273" y="305890"/>
            <a:ext cx="10515600"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3600" b="1" dirty="0" smtClean="0"/>
              <a:t>Veins Of Lower Limbs</a:t>
            </a:r>
            <a:r>
              <a:rPr lang="en-US" sz="4000" b="1" dirty="0" smtClean="0">
                <a:solidFill>
                  <a:schemeClr val="tx1">
                    <a:lumMod val="95000"/>
                    <a:lumOff val="5000"/>
                  </a:schemeClr>
                </a:solidFill>
              </a:rPr>
              <a:t/>
            </a:r>
            <a:br>
              <a:rPr lang="en-US" sz="4000" b="1" dirty="0" smtClean="0">
                <a:solidFill>
                  <a:schemeClr val="tx1">
                    <a:lumMod val="95000"/>
                    <a:lumOff val="5000"/>
                  </a:schemeClr>
                </a:solidFill>
              </a:rPr>
            </a:br>
            <a:r>
              <a:rPr lang="en-US" sz="3200" dirty="0" smtClean="0">
                <a:solidFill>
                  <a:schemeClr val="tx1">
                    <a:lumMod val="95000"/>
                    <a:lumOff val="5000"/>
                  </a:schemeClr>
                </a:solidFill>
              </a:rPr>
              <a:t>Small Saphenous Vein</a:t>
            </a:r>
            <a:endParaRPr lang="en-US" sz="4000" dirty="0">
              <a:solidFill>
                <a:schemeClr val="tx1">
                  <a:lumMod val="95000"/>
                  <a:lumOff val="5000"/>
                </a:schemeClr>
              </a:solidFill>
            </a:endParaRPr>
          </a:p>
        </p:txBody>
      </p:sp>
    </p:spTree>
    <p:extLst>
      <p:ext uri="{BB962C8B-B14F-4D97-AF65-F5344CB8AC3E}">
        <p14:creationId xmlns:p14="http://schemas.microsoft.com/office/powerpoint/2010/main" val="1594370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31" y="1793768"/>
            <a:ext cx="6502400" cy="3972552"/>
          </a:xfrm>
        </p:spPr>
        <p:txBody>
          <a:bodyPr>
            <a:normAutofit/>
          </a:bodyPr>
          <a:lstStyle/>
          <a:p>
            <a:pPr marL="742950" lvl="2" indent="-342900" algn="l" rtl="0">
              <a:buClr>
                <a:srgbClr val="000000"/>
              </a:buClr>
              <a:buFont typeface="Courier New" panose="02070309020205020404" pitchFamily="49" charset="0"/>
              <a:buChar char="o"/>
              <a:defRPr/>
            </a:pPr>
            <a:r>
              <a:rPr lang="en-US" dirty="0" smtClean="0">
                <a:solidFill>
                  <a:srgbClr val="000000"/>
                </a:solidFill>
                <a:cs typeface="Adobe Arabic" pitchFamily="18" charset="-78"/>
              </a:rPr>
              <a:t>Comprise </a:t>
            </a:r>
            <a:r>
              <a:rPr lang="en-US" dirty="0">
                <a:solidFill>
                  <a:srgbClr val="000000"/>
                </a:solidFill>
                <a:cs typeface="Adobe Arabic" pitchFamily="18" charset="-78"/>
              </a:rPr>
              <a:t>the venae comitantes, which accompany all the large arteries, usually in pairs. </a:t>
            </a:r>
            <a:endParaRPr lang="en-US" dirty="0" smtClean="0">
              <a:solidFill>
                <a:srgbClr val="000000"/>
              </a:solidFill>
              <a:cs typeface="Adobe Arabic" pitchFamily="18" charset="-78"/>
            </a:endParaRPr>
          </a:p>
          <a:p>
            <a:pPr marL="742950" lvl="2" indent="-342900" algn="l" rtl="0">
              <a:buClr>
                <a:srgbClr val="000000"/>
              </a:buClr>
              <a:buFont typeface="Courier New" panose="02070309020205020404" pitchFamily="49" charset="0"/>
              <a:buChar char="o"/>
              <a:defRPr/>
            </a:pPr>
            <a:endParaRPr lang="en-US" dirty="0">
              <a:solidFill>
                <a:srgbClr val="000000"/>
              </a:solidFill>
              <a:cs typeface="Adobe Arabic" pitchFamily="18" charset="-78"/>
            </a:endParaRPr>
          </a:p>
          <a:p>
            <a:pPr marL="742950" lvl="2" indent="-342900" algn="l" rtl="0">
              <a:buClr>
                <a:srgbClr val="000000"/>
              </a:buClr>
              <a:buFont typeface="Courier New" panose="02070309020205020404" pitchFamily="49" charset="0"/>
              <a:buChar char="o"/>
              <a:defRPr/>
            </a:pPr>
            <a:r>
              <a:rPr lang="en-US" dirty="0">
                <a:solidFill>
                  <a:srgbClr val="000000"/>
                </a:solidFill>
                <a:cs typeface="Adobe Arabic" pitchFamily="18" charset="-78"/>
              </a:rPr>
              <a:t>Venae comitantes unite to form the popliteal vein, which continues as the femoral vein</a:t>
            </a:r>
            <a:r>
              <a:rPr lang="en-US" dirty="0" smtClean="0">
                <a:solidFill>
                  <a:srgbClr val="000000"/>
                </a:solidFill>
                <a:cs typeface="Adobe Arabic" pitchFamily="18" charset="-78"/>
              </a:rPr>
              <a:t>.</a:t>
            </a:r>
          </a:p>
          <a:p>
            <a:pPr marL="742950" lvl="2" indent="-342900" algn="l" rtl="0">
              <a:buClr>
                <a:srgbClr val="000000"/>
              </a:buClr>
              <a:buFont typeface="Courier New" panose="02070309020205020404" pitchFamily="49" charset="0"/>
              <a:buChar char="o"/>
              <a:defRPr/>
            </a:pPr>
            <a:endParaRPr lang="en-US" dirty="0">
              <a:solidFill>
                <a:srgbClr val="000000"/>
              </a:solidFill>
              <a:cs typeface="Adobe Arabic" pitchFamily="18" charset="-78"/>
            </a:endParaRPr>
          </a:p>
          <a:p>
            <a:pPr marL="742950" lvl="2" indent="-342900" algn="l" rtl="0">
              <a:buClr>
                <a:srgbClr val="000000"/>
              </a:buClr>
              <a:buFont typeface="Courier New" panose="02070309020205020404" pitchFamily="49" charset="0"/>
              <a:buChar char="o"/>
              <a:defRPr/>
            </a:pPr>
            <a:r>
              <a:rPr lang="en-US" dirty="0">
                <a:solidFill>
                  <a:srgbClr val="000000"/>
                </a:solidFill>
                <a:cs typeface="Adobe Arabic" pitchFamily="18" charset="-78"/>
              </a:rPr>
              <a:t>Receive blood from superficial veins through perforating veins. </a:t>
            </a:r>
          </a:p>
        </p:txBody>
      </p:sp>
      <p:sp>
        <p:nvSpPr>
          <p:cNvPr id="5" name="Title 1"/>
          <p:cNvSpPr txBox="1">
            <a:spLocks/>
          </p:cNvSpPr>
          <p:nvPr/>
        </p:nvSpPr>
        <p:spPr>
          <a:xfrm>
            <a:off x="565500" y="331728"/>
            <a:ext cx="10515600"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3600" b="1" dirty="0" smtClean="0"/>
              <a:t>Veins Of Lower Limbs</a:t>
            </a:r>
            <a:r>
              <a:rPr lang="en-US" sz="4000" b="1" dirty="0" smtClean="0">
                <a:solidFill>
                  <a:schemeClr val="tx1">
                    <a:lumMod val="95000"/>
                    <a:lumOff val="5000"/>
                  </a:schemeClr>
                </a:solidFill>
              </a:rPr>
              <a:t/>
            </a:r>
            <a:br>
              <a:rPr lang="en-US" sz="4000" b="1" dirty="0" smtClean="0">
                <a:solidFill>
                  <a:schemeClr val="tx1">
                    <a:lumMod val="95000"/>
                    <a:lumOff val="5000"/>
                  </a:schemeClr>
                </a:solidFill>
              </a:rPr>
            </a:br>
            <a:r>
              <a:rPr lang="en-US" sz="3200" dirty="0" smtClean="0">
                <a:solidFill>
                  <a:schemeClr val="tx1">
                    <a:lumMod val="95000"/>
                    <a:lumOff val="5000"/>
                  </a:schemeClr>
                </a:solidFill>
              </a:rPr>
              <a:t>Deep Veins</a:t>
            </a:r>
            <a:endParaRPr lang="en-US" sz="4000" dirty="0">
              <a:solidFill>
                <a:schemeClr val="tx1">
                  <a:lumMod val="95000"/>
                  <a:lumOff val="5000"/>
                </a:schemeClr>
              </a:solidFill>
            </a:endParaRPr>
          </a:p>
        </p:txBody>
      </p:sp>
      <p:cxnSp>
        <p:nvCxnSpPr>
          <p:cNvPr id="7" name="رابط مستقيم 27"/>
          <p:cNvCxnSpPr/>
          <p:nvPr/>
        </p:nvCxnSpPr>
        <p:spPr>
          <a:xfrm>
            <a:off x="3438989" y="3307053"/>
            <a:ext cx="1280160" cy="0"/>
          </a:xfrm>
          <a:prstGeom prst="line">
            <a:avLst/>
          </a:prstGeom>
          <a:ln w="28575">
            <a:solidFill>
              <a:srgbClr val="DB0B55"/>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038530" y="258522"/>
            <a:ext cx="3762538" cy="4873785"/>
            <a:chOff x="7065455" y="610289"/>
            <a:chExt cx="4253599" cy="5634535"/>
          </a:xfrm>
        </p:grpSpPr>
        <p:pic>
          <p:nvPicPr>
            <p:cNvPr id="4098" name="Picture 2" descr="http://img.webmd.com/dtmcms/live/webmd/consumer_assets/site_images/media/medical/hw/h9991261_001_2.jpg"/>
            <p:cNvPicPr>
              <a:picLocks noChangeAspect="1" noChangeArrowheads="1"/>
            </p:cNvPicPr>
            <p:nvPr/>
          </p:nvPicPr>
          <p:blipFill rotWithShape="1">
            <a:blip r:embed="rId3">
              <a:extLst>
                <a:ext uri="{28A0092B-C50C-407E-A947-70E740481C1C}">
                  <a14:useLocalDpi xmlns:a14="http://schemas.microsoft.com/office/drawing/2010/main" val="0"/>
                </a:ext>
              </a:extLst>
            </a:blip>
            <a:srcRect l="8314"/>
            <a:stretch/>
          </p:blipFill>
          <p:spPr bwMode="auto">
            <a:xfrm>
              <a:off x="7065455" y="610289"/>
              <a:ext cx="4253599" cy="56345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68907" y="2172735"/>
              <a:ext cx="996627" cy="488577"/>
            </a:xfrm>
            <a:prstGeom prst="rect">
              <a:avLst/>
            </a:prstGeom>
            <a:noFill/>
            <a:ln w="28575">
              <a:solidFill>
                <a:srgbClr val="DB0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68907" y="3462480"/>
              <a:ext cx="1083523" cy="4885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رابط مستقيم 27"/>
          <p:cNvCxnSpPr/>
          <p:nvPr/>
        </p:nvCxnSpPr>
        <p:spPr>
          <a:xfrm>
            <a:off x="4749174" y="3043696"/>
            <a:ext cx="1371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رابط مستقيم 27"/>
          <p:cNvCxnSpPr/>
          <p:nvPr/>
        </p:nvCxnSpPr>
        <p:spPr>
          <a:xfrm>
            <a:off x="1023335" y="4262396"/>
            <a:ext cx="17373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122450" y="3959741"/>
            <a:ext cx="2806570" cy="2618086"/>
            <a:chOff x="5837425" y="3780044"/>
            <a:chExt cx="2806570" cy="2916479"/>
          </a:xfrm>
        </p:grpSpPr>
        <p:pic>
          <p:nvPicPr>
            <p:cNvPr id="12" name="Picture 11" descr="http://www.aviva.co.uk/library/images/med_encyclopedia/cfhg391trevar_002.gif"/>
            <p:cNvPicPr>
              <a:picLocks noChangeAspect="1" noChangeArrowheads="1"/>
            </p:cNvPicPr>
            <p:nvPr/>
          </p:nvPicPr>
          <p:blipFill>
            <a:blip r:embed="rId4"/>
            <a:srcRect/>
            <a:stretch>
              <a:fillRect/>
            </a:stretch>
          </p:blipFill>
          <p:spPr bwMode="auto">
            <a:xfrm>
              <a:off x="5837425" y="3780044"/>
              <a:ext cx="2806570" cy="2916479"/>
            </a:xfrm>
            <a:prstGeom prst="rect">
              <a:avLst/>
            </a:prstGeom>
            <a:noFill/>
          </p:spPr>
        </p:pic>
        <p:sp>
          <p:nvSpPr>
            <p:cNvPr id="14" name="Rectangle 13"/>
            <p:cNvSpPr/>
            <p:nvPr/>
          </p:nvSpPr>
          <p:spPr>
            <a:xfrm>
              <a:off x="7821304" y="5480588"/>
              <a:ext cx="722195" cy="30100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551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7107" y="438798"/>
            <a:ext cx="11353800" cy="734290"/>
          </a:xfrm>
        </p:spPr>
        <p:txBody>
          <a:bodyPr>
            <a:normAutofit fontScale="90000"/>
          </a:bodyPr>
          <a:lstStyle/>
          <a:p>
            <a:pPr rtl="0"/>
            <a:r>
              <a:rPr lang="en-US" sz="3600" b="1" dirty="0" smtClean="0">
                <a:solidFill>
                  <a:schemeClr val="tx1">
                    <a:lumMod val="95000"/>
                    <a:lumOff val="5000"/>
                  </a:schemeClr>
                </a:solidFill>
              </a:rPr>
              <a:t>Mechanism Of Venous Return From Lower Limb </a:t>
            </a:r>
            <a:r>
              <a:rPr lang="en-US" sz="2700" b="1" u="sng" dirty="0" smtClean="0">
                <a:solidFill>
                  <a:schemeClr val="accent3">
                    <a:lumMod val="75000"/>
                  </a:schemeClr>
                </a:solidFill>
              </a:rPr>
              <a:t>(For Your Information)</a:t>
            </a:r>
            <a:endParaRPr lang="en-US" sz="2700" b="1" u="sng" dirty="0">
              <a:solidFill>
                <a:schemeClr val="accent3">
                  <a:lumMod val="75000"/>
                </a:schemeClr>
              </a:solidFill>
            </a:endParaRPr>
          </a:p>
        </p:txBody>
      </p:sp>
      <p:sp>
        <p:nvSpPr>
          <p:cNvPr id="5" name="TextBox 4"/>
          <p:cNvSpPr txBox="1"/>
          <p:nvPr/>
        </p:nvSpPr>
        <p:spPr>
          <a:xfrm>
            <a:off x="367107" y="1200523"/>
            <a:ext cx="7917084" cy="2569934"/>
          </a:xfrm>
          <a:prstGeom prst="rect">
            <a:avLst/>
          </a:prstGeom>
          <a:noFill/>
        </p:spPr>
        <p:txBody>
          <a:bodyPr wrap="square" rtlCol="0">
            <a:spAutoFit/>
          </a:bodyPr>
          <a:lstStyle/>
          <a:p>
            <a:pPr marL="342900" indent="-342900" algn="just">
              <a:spcBef>
                <a:spcPts val="1200"/>
              </a:spcBef>
              <a:buClr>
                <a:srgbClr val="000000"/>
              </a:buClr>
              <a:buFont typeface="Courier New" panose="02070309020205020404" pitchFamily="49" charset="0"/>
              <a:buChar char="o"/>
              <a:defRPr/>
            </a:pPr>
            <a:r>
              <a:rPr lang="en-US" sz="2000" dirty="0">
                <a:latin typeface="+mn-lt"/>
                <a:cs typeface="Adobe Arabic" pitchFamily="18" charset="-78"/>
              </a:rPr>
              <a:t>Much of the saphenous blood passes from superficial to deep veins through the perforating </a:t>
            </a:r>
            <a:r>
              <a:rPr lang="en-US" sz="2000" dirty="0" smtClean="0">
                <a:latin typeface="+mn-lt"/>
                <a:cs typeface="Adobe Arabic" pitchFamily="18" charset="-78"/>
              </a:rPr>
              <a:t>veins</a:t>
            </a:r>
          </a:p>
          <a:p>
            <a:pPr marL="342900" indent="-342900" algn="just">
              <a:spcBef>
                <a:spcPts val="1200"/>
              </a:spcBef>
              <a:buClr>
                <a:srgbClr val="000000"/>
              </a:buClr>
              <a:buFont typeface="Courier New" panose="02070309020205020404" pitchFamily="49" charset="0"/>
              <a:buChar char="o"/>
              <a:defRPr/>
            </a:pPr>
            <a:r>
              <a:rPr lang="en-US" sz="2000" dirty="0" smtClean="0">
                <a:latin typeface="+mn-lt"/>
                <a:cs typeface="Adobe Arabic" pitchFamily="18" charset="-78"/>
              </a:rPr>
              <a:t>The blood is pumped upwards in the deep veins by the contraction of the calf muscles (calf pump).</a:t>
            </a:r>
          </a:p>
          <a:p>
            <a:pPr marL="342900" indent="-342900" algn="just">
              <a:spcBef>
                <a:spcPts val="1200"/>
              </a:spcBef>
              <a:buClr>
                <a:srgbClr val="000000"/>
              </a:buClr>
              <a:buFont typeface="Courier New" panose="02070309020205020404" pitchFamily="49" charset="0"/>
              <a:buChar char="o"/>
              <a:defRPr/>
            </a:pPr>
            <a:r>
              <a:rPr lang="en-US" sz="2000" dirty="0" smtClean="0">
                <a:latin typeface="+mn-lt"/>
                <a:cs typeface="Adobe Arabic" pitchFamily="18" charset="-78"/>
              </a:rPr>
              <a:t>This </a:t>
            </a:r>
            <a:r>
              <a:rPr lang="en-US" sz="2000" dirty="0">
                <a:latin typeface="+mn-lt"/>
                <a:cs typeface="Adobe Arabic" pitchFamily="18" charset="-78"/>
              </a:rPr>
              <a:t>action of calf pump is assisted by the tight sleeve of deep fascia surrounding these muscles.</a:t>
            </a:r>
          </a:p>
          <a:p>
            <a:pPr marL="171450" indent="-171450">
              <a:spcBef>
                <a:spcPts val="1200"/>
              </a:spcBef>
              <a:buFont typeface="Courier New" panose="02070309020205020404" pitchFamily="49" charset="0"/>
              <a:buChar char="o"/>
            </a:pPr>
            <a:endParaRPr lang="en-US" sz="1100" dirty="0">
              <a:latin typeface="+mn-lt"/>
            </a:endParaRPr>
          </a:p>
        </p:txBody>
      </p:sp>
      <p:pic>
        <p:nvPicPr>
          <p:cNvPr id="6" name="Picture 2" descr="http://www.chivatechnique.com/images/vein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16" y="1114672"/>
            <a:ext cx="3286591" cy="24014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67107" y="3815641"/>
            <a:ext cx="10515600" cy="710640"/>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3200" b="1" dirty="0" smtClean="0">
                <a:solidFill>
                  <a:schemeClr val="tx1">
                    <a:lumMod val="95000"/>
                    <a:lumOff val="5000"/>
                  </a:schemeClr>
                </a:solidFill>
              </a:rPr>
              <a:t>Varicose Veins</a:t>
            </a:r>
            <a:endParaRPr lang="en-US" sz="3200" b="1" dirty="0">
              <a:solidFill>
                <a:schemeClr val="tx1">
                  <a:lumMod val="95000"/>
                  <a:lumOff val="5000"/>
                </a:schemeClr>
              </a:solidFill>
            </a:endParaRPr>
          </a:p>
        </p:txBody>
      </p:sp>
      <p:sp>
        <p:nvSpPr>
          <p:cNvPr id="11" name="TextBox 10"/>
          <p:cNvSpPr txBox="1"/>
          <p:nvPr/>
        </p:nvSpPr>
        <p:spPr>
          <a:xfrm>
            <a:off x="0" y="4617323"/>
            <a:ext cx="6373504" cy="1938992"/>
          </a:xfrm>
          <a:prstGeom prst="rect">
            <a:avLst/>
          </a:prstGeom>
          <a:noFill/>
        </p:spPr>
        <p:txBody>
          <a:bodyPr wrap="square" rtlCol="0">
            <a:spAutoFit/>
          </a:bodyPr>
          <a:lstStyle/>
          <a:p>
            <a:pPr marL="742950" lvl="2" indent="-342900">
              <a:buClr>
                <a:srgbClr val="000000"/>
              </a:buClr>
              <a:buFont typeface="Courier New" panose="02070309020205020404" pitchFamily="49" charset="0"/>
              <a:buChar char="o"/>
              <a:defRPr/>
            </a:pPr>
            <a:r>
              <a:rPr lang="en-US" sz="2000" dirty="0">
                <a:latin typeface="+mn-lt"/>
                <a:cs typeface="Adobe Arabic" pitchFamily="18" charset="-78"/>
              </a:rPr>
              <a:t>If the valves in the perforating veins become incompetent, the direction of blood flow is reversed and the veins become varicosed. </a:t>
            </a:r>
            <a:endParaRPr lang="en-US" sz="2000" dirty="0" smtClean="0">
              <a:latin typeface="+mn-lt"/>
              <a:cs typeface="Adobe Arabic" pitchFamily="18" charset="-78"/>
            </a:endParaRPr>
          </a:p>
          <a:p>
            <a:pPr marL="742950" lvl="2" indent="-342900">
              <a:buClr>
                <a:srgbClr val="000000"/>
              </a:buClr>
              <a:buFont typeface="Courier New" panose="02070309020205020404" pitchFamily="49" charset="0"/>
              <a:buChar char="o"/>
              <a:defRPr/>
            </a:pPr>
            <a:endParaRPr lang="en-US" sz="2000" dirty="0" smtClean="0">
              <a:latin typeface="+mn-lt"/>
              <a:cs typeface="Adobe Arabic" pitchFamily="18" charset="-78"/>
            </a:endParaRPr>
          </a:p>
          <a:p>
            <a:pPr marL="742950" lvl="2" indent="-342900">
              <a:buClr>
                <a:srgbClr val="000000"/>
              </a:buClr>
              <a:buFont typeface="Courier New" panose="02070309020205020404" pitchFamily="49" charset="0"/>
              <a:buChar char="o"/>
              <a:defRPr/>
            </a:pPr>
            <a:r>
              <a:rPr lang="en-US" sz="2000" dirty="0" smtClean="0">
                <a:solidFill>
                  <a:schemeClr val="accent6"/>
                </a:solidFill>
                <a:latin typeface="+mn-lt"/>
                <a:cs typeface="Adobe Arabic" pitchFamily="18" charset="-78"/>
              </a:rPr>
              <a:t>Most </a:t>
            </a:r>
            <a:r>
              <a:rPr lang="en-US" sz="2000" dirty="0">
                <a:solidFill>
                  <a:schemeClr val="accent6"/>
                </a:solidFill>
                <a:latin typeface="+mn-lt"/>
                <a:cs typeface="Adobe Arabic" pitchFamily="18" charset="-78"/>
              </a:rPr>
              <a:t>common in posterior &amp; medial parts of the lower limb, particularly in old people</a:t>
            </a:r>
            <a:r>
              <a:rPr lang="en-US" sz="2000" dirty="0" smtClean="0">
                <a:solidFill>
                  <a:schemeClr val="accent6"/>
                </a:solidFill>
                <a:latin typeface="+mn-lt"/>
                <a:cs typeface="Adobe Arabic" pitchFamily="18" charset="-78"/>
              </a:rPr>
              <a:t>.</a:t>
            </a:r>
            <a:endParaRPr lang="ar-SA" sz="2000" dirty="0" smtClean="0">
              <a:solidFill>
                <a:schemeClr val="accent3">
                  <a:lumMod val="75000"/>
                </a:schemeClr>
              </a:solidFill>
              <a:latin typeface="+mn-lt"/>
            </a:endParaRPr>
          </a:p>
        </p:txBody>
      </p:sp>
      <p:pic>
        <p:nvPicPr>
          <p:cNvPr id="12" name="Picture 2" descr="http://adamhymans.com/wp-content/uploads/2016/01/Varicose-ve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172" y="3883236"/>
            <a:ext cx="5176735" cy="2708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youtub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343" b="19523"/>
          <a:stretch/>
        </p:blipFill>
        <p:spPr bwMode="auto">
          <a:xfrm>
            <a:off x="5624907" y="3906165"/>
            <a:ext cx="941289" cy="57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8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Objectives</a:t>
            </a:r>
            <a:endParaRPr lang="en-GB" i="1" dirty="0"/>
          </a:p>
        </p:txBody>
      </p:sp>
      <p:sp>
        <p:nvSpPr>
          <p:cNvPr id="8" name="Content Placeholder 7"/>
          <p:cNvSpPr>
            <a:spLocks noGrp="1"/>
          </p:cNvSpPr>
          <p:nvPr>
            <p:ph idx="1"/>
          </p:nvPr>
        </p:nvSpPr>
        <p:spPr>
          <a:xfrm>
            <a:off x="482535" y="1367248"/>
            <a:ext cx="11079480" cy="4857614"/>
          </a:xfrm>
        </p:spPr>
        <p:txBody>
          <a:bodyPr>
            <a:normAutofit/>
          </a:bodyPr>
          <a:lstStyle/>
          <a:p>
            <a:pPr algn="l" rtl="0">
              <a:buNone/>
            </a:pPr>
            <a:r>
              <a:rPr lang="en-US" sz="3800" b="1" u="sng" dirty="0" smtClean="0"/>
              <a:t> </a:t>
            </a:r>
            <a:r>
              <a:rPr lang="en-US" sz="2400" b="1" u="sng" dirty="0" smtClean="0"/>
              <a:t>At the end of the lecture, the student should be able to:</a:t>
            </a:r>
            <a:r>
              <a:rPr lang="en-US" sz="2400" i="1" dirty="0" smtClean="0"/>
              <a:t> </a:t>
            </a:r>
          </a:p>
          <a:p>
            <a:pPr algn="l" rtl="0">
              <a:buFont typeface="Wingdings" charset="2"/>
              <a:buChar char="ü"/>
            </a:pPr>
            <a:r>
              <a:rPr lang="en-US" sz="2400" dirty="0" smtClean="0"/>
              <a:t> Define veins and understand the general principle of venous system. </a:t>
            </a:r>
          </a:p>
          <a:p>
            <a:pPr algn="l" rtl="0">
              <a:buFont typeface="Wingdings" charset="2"/>
              <a:buChar char="ü"/>
            </a:pPr>
            <a:r>
              <a:rPr lang="en-US" sz="2400" dirty="0" smtClean="0"/>
              <a:t> Describe the superior &amp; inferior Vena Cava: formation and their tributaries </a:t>
            </a:r>
          </a:p>
          <a:p>
            <a:pPr algn="l" rtl="0">
              <a:buFont typeface="Wingdings" charset="2"/>
              <a:buChar char="ü"/>
            </a:pPr>
            <a:r>
              <a:rPr lang="en-US" sz="2400" dirty="0" smtClean="0"/>
              <a:t> </a:t>
            </a:r>
            <a:r>
              <a:rPr lang="en-US" sz="2400" b="1" dirty="0" smtClean="0"/>
              <a:t>List major veins and their tributaries in:</a:t>
            </a:r>
            <a:r>
              <a:rPr lang="en-US" sz="2400" dirty="0" smtClean="0"/>
              <a:t> </a:t>
            </a:r>
          </a:p>
          <a:p>
            <a:pPr marL="533400" algn="l" rtl="0"/>
            <a:r>
              <a:rPr lang="en-US" sz="2400" dirty="0" smtClean="0"/>
              <a:t> head &amp; neck </a:t>
            </a:r>
          </a:p>
          <a:p>
            <a:pPr marL="533400" algn="l" rtl="0"/>
            <a:r>
              <a:rPr lang="en-US" sz="2400" dirty="0" smtClean="0"/>
              <a:t> thorax &amp; abdomen </a:t>
            </a:r>
          </a:p>
          <a:p>
            <a:pPr marL="533400" algn="l" rtl="0"/>
            <a:r>
              <a:rPr lang="en-US" sz="2400" dirty="0" smtClean="0"/>
              <a:t> upper &amp; lower limbs </a:t>
            </a:r>
          </a:p>
          <a:p>
            <a:pPr algn="l" rtl="0">
              <a:buFont typeface="Wingdings" charset="2"/>
              <a:buChar char="ü"/>
            </a:pPr>
            <a:r>
              <a:rPr lang="en-US" sz="2400" dirty="0" smtClean="0"/>
              <a:t> Describe the Portal Vein: formation &amp; tributaries. </a:t>
            </a:r>
          </a:p>
          <a:p>
            <a:pPr algn="l" rtl="0">
              <a:buFont typeface="Wingdings" charset="2"/>
              <a:buChar char="ü"/>
            </a:pPr>
            <a:r>
              <a:rPr lang="en-US" sz="2400" dirty="0" smtClean="0"/>
              <a:t> Describe the </a:t>
            </a:r>
            <a:r>
              <a:rPr lang="en-US" sz="2400" dirty="0" err="1" smtClean="0"/>
              <a:t>Portocaval</a:t>
            </a:r>
            <a:r>
              <a:rPr lang="en-US" sz="2400" dirty="0" smtClean="0"/>
              <a:t> Anastomosis:  formation, sites and importance </a:t>
            </a:r>
          </a:p>
          <a:p>
            <a:endParaRPr lang="en-GB" dirty="0"/>
          </a:p>
        </p:txBody>
      </p:sp>
    </p:spTree>
    <p:extLst>
      <p:ext uri="{BB962C8B-B14F-4D97-AF65-F5344CB8AC3E}">
        <p14:creationId xmlns:p14="http://schemas.microsoft.com/office/powerpoint/2010/main" val="261229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01" y="507539"/>
            <a:ext cx="10680032" cy="632011"/>
          </a:xfrm>
        </p:spPr>
        <p:txBody>
          <a:bodyPr>
            <a:normAutofit/>
          </a:bodyPr>
          <a:lstStyle/>
          <a:p>
            <a:pPr rtl="0"/>
            <a:r>
              <a:rPr lang="en-US" sz="3600" b="1" dirty="0" smtClean="0">
                <a:solidFill>
                  <a:schemeClr val="tx1">
                    <a:lumMod val="95000"/>
                    <a:lumOff val="5000"/>
                  </a:schemeClr>
                </a:solidFill>
              </a:rPr>
              <a:t>Factors Aiming Blood Return</a:t>
            </a:r>
            <a:endParaRPr lang="en-US" sz="3600" b="1" dirty="0">
              <a:solidFill>
                <a:schemeClr val="tx1">
                  <a:lumMod val="95000"/>
                  <a:lumOff val="5000"/>
                </a:schemeClr>
              </a:solidFill>
            </a:endParaRPr>
          </a:p>
        </p:txBody>
      </p:sp>
      <p:sp>
        <p:nvSpPr>
          <p:cNvPr id="3" name="TextBox 2"/>
          <p:cNvSpPr txBox="1"/>
          <p:nvPr/>
        </p:nvSpPr>
        <p:spPr>
          <a:xfrm>
            <a:off x="161365" y="1331259"/>
            <a:ext cx="9033164" cy="5078313"/>
          </a:xfrm>
          <a:prstGeom prst="rect">
            <a:avLst/>
          </a:prstGeom>
          <a:noFill/>
        </p:spPr>
        <p:txBody>
          <a:bodyPr wrap="square" rtlCol="0">
            <a:spAutoFit/>
          </a:bodyPr>
          <a:lstStyle/>
          <a:p>
            <a:pPr marL="514350" indent="-339725" algn="just">
              <a:lnSpc>
                <a:spcPct val="90000"/>
              </a:lnSpc>
              <a:buClr>
                <a:srgbClr val="000000"/>
              </a:buClr>
              <a:buFont typeface="Courier New" panose="02070309020205020404" pitchFamily="49" charset="0"/>
              <a:buChar char="o"/>
              <a:defRPr/>
            </a:pPr>
            <a:r>
              <a:rPr lang="en-US" sz="2000" b="1" dirty="0">
                <a:solidFill>
                  <a:schemeClr val="tx1"/>
                </a:solidFill>
                <a:latin typeface="+mn-lt"/>
                <a:cs typeface="Adobe Arabic" pitchFamily="18" charset="-78"/>
              </a:rPr>
              <a:t>Muscle Contraction. </a:t>
            </a:r>
            <a:endParaRPr lang="en-US" sz="2000" b="1" dirty="0" smtClean="0">
              <a:solidFill>
                <a:schemeClr val="tx1"/>
              </a:solidFill>
              <a:latin typeface="+mn-lt"/>
              <a:cs typeface="Adobe Arabic" pitchFamily="18" charset="-78"/>
            </a:endParaRPr>
          </a:p>
          <a:p>
            <a:pPr marL="457200" algn="just">
              <a:lnSpc>
                <a:spcPct val="90000"/>
              </a:lnSpc>
              <a:buClr>
                <a:srgbClr val="000000"/>
              </a:buClr>
              <a:defRPr/>
            </a:pPr>
            <a:r>
              <a:rPr lang="en-US" sz="2000" dirty="0" smtClean="0">
                <a:solidFill>
                  <a:schemeClr val="tx1"/>
                </a:solidFill>
                <a:latin typeface="+mn-lt"/>
                <a:cs typeface="Adobe Arabic" pitchFamily="18" charset="-78"/>
              </a:rPr>
              <a:t>Rhythmical </a:t>
            </a:r>
            <a:r>
              <a:rPr lang="en-US" sz="2000" dirty="0">
                <a:solidFill>
                  <a:schemeClr val="tx1"/>
                </a:solidFill>
                <a:latin typeface="+mn-lt"/>
                <a:cs typeface="Adobe Arabic" pitchFamily="18" charset="-78"/>
              </a:rPr>
              <a:t>contraction of limb muscles as occurs during normal locomotory activity (walking, running, swimming) promotes venous return by the muscle pump </a:t>
            </a:r>
            <a:r>
              <a:rPr lang="en-US" sz="2000" dirty="0" smtClean="0">
                <a:solidFill>
                  <a:schemeClr val="tx1"/>
                </a:solidFill>
                <a:latin typeface="+mn-lt"/>
                <a:cs typeface="Adobe Arabic" pitchFamily="18" charset="-78"/>
              </a:rPr>
              <a:t>mechanism.</a:t>
            </a:r>
          </a:p>
          <a:p>
            <a:pPr marL="514350" indent="-514350" algn="just">
              <a:lnSpc>
                <a:spcPct val="90000"/>
              </a:lnSpc>
              <a:buClr>
                <a:srgbClr val="000000"/>
              </a:buClr>
              <a:buFont typeface="Arial" pitchFamily="34" charset="0"/>
              <a:buChar char="•"/>
              <a:defRPr/>
            </a:pPr>
            <a:endParaRPr lang="en-US" sz="2000" dirty="0" smtClean="0">
              <a:solidFill>
                <a:schemeClr val="tx1"/>
              </a:solidFill>
              <a:latin typeface="+mn-lt"/>
              <a:cs typeface="Adobe Arabic" pitchFamily="18" charset="-78"/>
            </a:endParaRPr>
          </a:p>
          <a:p>
            <a:pPr marL="514350" indent="-339725" algn="just">
              <a:lnSpc>
                <a:spcPct val="90000"/>
              </a:lnSpc>
              <a:buClr>
                <a:srgbClr val="000000"/>
              </a:buClr>
              <a:buFont typeface="Courier New" panose="02070309020205020404" pitchFamily="49" charset="0"/>
              <a:buChar char="o"/>
              <a:defRPr/>
            </a:pPr>
            <a:r>
              <a:rPr lang="en-US" sz="2000" b="1" dirty="0" smtClean="0">
                <a:solidFill>
                  <a:schemeClr val="tx1"/>
                </a:solidFill>
                <a:latin typeface="+mn-lt"/>
                <a:cs typeface="Adobe Arabic" pitchFamily="18" charset="-78"/>
              </a:rPr>
              <a:t>Respiratory Pump</a:t>
            </a:r>
          </a:p>
          <a:p>
            <a:pPr marL="457200" algn="just">
              <a:lnSpc>
                <a:spcPct val="90000"/>
              </a:lnSpc>
              <a:buClr>
                <a:srgbClr val="000000"/>
              </a:buClr>
              <a:defRPr/>
            </a:pPr>
            <a:r>
              <a:rPr lang="en-US" sz="2000" dirty="0" smtClean="0">
                <a:solidFill>
                  <a:schemeClr val="tx1"/>
                </a:solidFill>
                <a:latin typeface="+mn-lt"/>
                <a:cs typeface="Adobe Arabic" pitchFamily="18" charset="-78"/>
              </a:rPr>
              <a:t>During</a:t>
            </a:r>
            <a:r>
              <a:rPr lang="en-US" sz="2000" dirty="0">
                <a:solidFill>
                  <a:schemeClr val="tx1"/>
                </a:solidFill>
                <a:latin typeface="+mn-lt"/>
                <a:cs typeface="Adobe Arabic" pitchFamily="18" charset="-78"/>
              </a:rPr>
              <a:t> respiratory inspiration, the venous return increases because of a decrease in right atrial pressure.</a:t>
            </a:r>
          </a:p>
          <a:p>
            <a:pPr marL="514350" lvl="2" indent="-514350" algn="just">
              <a:lnSpc>
                <a:spcPct val="90000"/>
              </a:lnSpc>
              <a:buClr>
                <a:srgbClr val="000000"/>
              </a:buClr>
              <a:buFont typeface="Arial" pitchFamily="34" charset="0"/>
              <a:buChar char="•"/>
              <a:defRPr/>
            </a:pPr>
            <a:endParaRPr lang="en-US" sz="2000" dirty="0" smtClean="0">
              <a:solidFill>
                <a:schemeClr val="tx1"/>
              </a:solidFill>
              <a:latin typeface="+mn-lt"/>
              <a:cs typeface="Adobe Arabic" pitchFamily="18" charset="-78"/>
            </a:endParaRPr>
          </a:p>
          <a:p>
            <a:pPr marL="514350" lvl="2" indent="-339725" algn="just">
              <a:lnSpc>
                <a:spcPct val="90000"/>
              </a:lnSpc>
              <a:buClr>
                <a:srgbClr val="000000"/>
              </a:buClr>
              <a:buFont typeface="Courier New" panose="02070309020205020404" pitchFamily="49" charset="0"/>
              <a:buChar char="o"/>
              <a:defRPr/>
            </a:pPr>
            <a:r>
              <a:rPr lang="en-US" sz="2000" b="1" dirty="0" smtClean="0">
                <a:solidFill>
                  <a:schemeClr val="tx1"/>
                </a:solidFill>
                <a:latin typeface="+mn-lt"/>
                <a:cs typeface="Adobe Arabic" pitchFamily="18" charset="-78"/>
              </a:rPr>
              <a:t>Decreased </a:t>
            </a:r>
            <a:r>
              <a:rPr lang="en-US" sz="2000" b="1" dirty="0">
                <a:solidFill>
                  <a:schemeClr val="tx1"/>
                </a:solidFill>
                <a:latin typeface="+mn-lt"/>
                <a:cs typeface="Adobe Arabic" pitchFamily="18" charset="-78"/>
              </a:rPr>
              <a:t>Venous </a:t>
            </a:r>
            <a:r>
              <a:rPr lang="en-US" sz="2000" b="1" dirty="0" smtClean="0">
                <a:solidFill>
                  <a:schemeClr val="tx1"/>
                </a:solidFill>
                <a:latin typeface="+mn-lt"/>
                <a:cs typeface="Adobe Arabic" pitchFamily="18" charset="-78"/>
              </a:rPr>
              <a:t>Compliance</a:t>
            </a:r>
          </a:p>
          <a:p>
            <a:pPr marL="457200" lvl="2" algn="just">
              <a:lnSpc>
                <a:spcPct val="90000"/>
              </a:lnSpc>
              <a:buClr>
                <a:srgbClr val="000000"/>
              </a:buClr>
              <a:defRPr/>
            </a:pPr>
            <a:r>
              <a:rPr lang="en-US" sz="2000" dirty="0" smtClean="0">
                <a:solidFill>
                  <a:schemeClr val="tx1"/>
                </a:solidFill>
                <a:latin typeface="+mn-lt"/>
                <a:cs typeface="Adobe Arabic" pitchFamily="18" charset="-78"/>
              </a:rPr>
              <a:t> Sympathetic activation of veins decreases venous compliance, increases central venous pressure and promotes venous return.</a:t>
            </a:r>
          </a:p>
          <a:p>
            <a:pPr marL="342900" lvl="2" indent="-342900" algn="just">
              <a:lnSpc>
                <a:spcPct val="90000"/>
              </a:lnSpc>
              <a:buClr>
                <a:srgbClr val="000000"/>
              </a:buClr>
              <a:buFont typeface="Arial" pitchFamily="34" charset="0"/>
              <a:buChar char="•"/>
              <a:defRPr/>
            </a:pPr>
            <a:endParaRPr lang="en-US" sz="2000" dirty="0" smtClean="0">
              <a:solidFill>
                <a:schemeClr val="tx1"/>
              </a:solidFill>
              <a:latin typeface="+mn-lt"/>
              <a:cs typeface="Adobe Arabic" pitchFamily="18" charset="-78"/>
            </a:endParaRPr>
          </a:p>
          <a:p>
            <a:pPr marL="514350" lvl="2" indent="-339725" algn="just">
              <a:lnSpc>
                <a:spcPct val="90000"/>
              </a:lnSpc>
              <a:buClr>
                <a:srgbClr val="000000"/>
              </a:buClr>
              <a:buFont typeface="Courier New" panose="02070309020205020404" pitchFamily="49" charset="0"/>
              <a:buChar char="o"/>
              <a:defRPr/>
            </a:pPr>
            <a:r>
              <a:rPr lang="en-US" sz="2000" b="1" dirty="0" smtClean="0">
                <a:solidFill>
                  <a:schemeClr val="tx1"/>
                </a:solidFill>
                <a:latin typeface="+mn-lt"/>
                <a:cs typeface="Adobe Arabic" pitchFamily="18" charset="-78"/>
              </a:rPr>
              <a:t>Gravity</a:t>
            </a:r>
          </a:p>
          <a:p>
            <a:pPr marL="457200" lvl="2" algn="just">
              <a:lnSpc>
                <a:spcPct val="90000"/>
              </a:lnSpc>
              <a:buClr>
                <a:srgbClr val="000000"/>
              </a:buClr>
              <a:defRPr/>
            </a:pPr>
            <a:r>
              <a:rPr lang="en-US" sz="2000" dirty="0" smtClean="0">
                <a:solidFill>
                  <a:schemeClr val="tx1"/>
                </a:solidFill>
                <a:latin typeface="+mn-lt"/>
                <a:cs typeface="Adobe Arabic" pitchFamily="18" charset="-78"/>
              </a:rPr>
              <a:t>The effects of gravity on venous return seem paradoxical because when a person stands up hydrostatic forces cause the right atrial pressure to decrease and the venous pressure in the dependent limbs to increase</a:t>
            </a:r>
            <a:endParaRPr lang="en-US" sz="2000" dirty="0">
              <a:solidFill>
                <a:schemeClr val="tx1"/>
              </a:solidFill>
              <a:latin typeface="+mn-lt"/>
              <a:cs typeface="Adobe Arabic" pitchFamily="18" charset="-78"/>
            </a:endParaRPr>
          </a:p>
          <a:p>
            <a:pPr marL="342900" lvl="2" indent="-342900" algn="just">
              <a:lnSpc>
                <a:spcPct val="90000"/>
              </a:lnSpc>
              <a:buClr>
                <a:srgbClr val="000000"/>
              </a:buClr>
              <a:defRPr/>
            </a:pPr>
            <a:r>
              <a:rPr lang="en-US" sz="2000" dirty="0" smtClean="0">
                <a:solidFill>
                  <a:schemeClr val="tx1"/>
                </a:solidFill>
                <a:latin typeface="+mn-lt"/>
                <a:cs typeface="Adobe Arabic" pitchFamily="18" charset="-78"/>
              </a:rPr>
              <a:t>      </a:t>
            </a:r>
            <a:endParaRPr lang="en-US" sz="2000" dirty="0">
              <a:solidFill>
                <a:schemeClr val="tx1"/>
              </a:solidFill>
              <a:latin typeface="+mn-lt"/>
            </a:endParaRPr>
          </a:p>
        </p:txBody>
      </p:sp>
      <p:pic>
        <p:nvPicPr>
          <p:cNvPr id="4" name="Picture 2" descr="skeletal muscle pump promotes venous retur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52426" y="1579851"/>
            <a:ext cx="3139574" cy="3714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23929" y="177133"/>
            <a:ext cx="2076209" cy="307777"/>
          </a:xfrm>
          <a:prstGeom prst="rect">
            <a:avLst/>
          </a:prstGeom>
          <a:noFill/>
          <a:ln w="28575">
            <a:solidFill>
              <a:srgbClr val="FF0000"/>
            </a:solidFill>
          </a:ln>
        </p:spPr>
        <p:txBody>
          <a:bodyPr wrap="none" rtlCol="0">
            <a:spAutoFit/>
          </a:bodyPr>
          <a:lstStyle/>
          <a:p>
            <a:r>
              <a:rPr lang="en-US" dirty="0" smtClean="0"/>
              <a:t>Only on the boys’ slides</a:t>
            </a:r>
            <a:endParaRPr lang="en-GB" dirty="0"/>
          </a:p>
        </p:txBody>
      </p:sp>
    </p:spTree>
    <p:extLst>
      <p:ext uri="{BB962C8B-B14F-4D97-AF65-F5344CB8AC3E}">
        <p14:creationId xmlns:p14="http://schemas.microsoft.com/office/powerpoint/2010/main" val="77289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721" y="290945"/>
            <a:ext cx="10009438" cy="845397"/>
          </a:xfrm>
        </p:spPr>
        <p:txBody>
          <a:bodyPr>
            <a:noAutofit/>
          </a:bodyPr>
          <a:lstStyle/>
          <a:p>
            <a:pPr algn="l" rtl="0"/>
            <a:r>
              <a:rPr lang="en-US" sz="3600" b="1" dirty="0"/>
              <a:t>Portal Circulation</a:t>
            </a:r>
          </a:p>
        </p:txBody>
      </p:sp>
      <p:sp>
        <p:nvSpPr>
          <p:cNvPr id="4" name="TextBox 3"/>
          <p:cNvSpPr txBox="1"/>
          <p:nvPr/>
        </p:nvSpPr>
        <p:spPr>
          <a:xfrm>
            <a:off x="431009" y="1475724"/>
            <a:ext cx="6488406" cy="1791260"/>
          </a:xfrm>
          <a:prstGeom prst="rect">
            <a:avLst/>
          </a:prstGeom>
          <a:noFill/>
        </p:spPr>
        <p:txBody>
          <a:bodyPr wrap="square" rtlCol="0">
            <a:spAutoFit/>
          </a:bodyPr>
          <a:lstStyle/>
          <a:p>
            <a:pPr marL="57150" indent="-457200" algn="just">
              <a:lnSpc>
                <a:spcPct val="90000"/>
              </a:lnSpc>
              <a:buClr>
                <a:srgbClr val="000000"/>
              </a:buClr>
              <a:buFont typeface="Courier New" panose="02070309020205020404" pitchFamily="49" charset="0"/>
              <a:buChar char="o"/>
              <a:defRPr/>
            </a:pPr>
            <a:r>
              <a:rPr lang="en-US" sz="2400" dirty="0">
                <a:solidFill>
                  <a:srgbClr val="000000"/>
                </a:solidFill>
                <a:latin typeface="+mn-lt"/>
                <a:cs typeface="Adobe Arabic" pitchFamily="18" charset="-78"/>
              </a:rPr>
              <a:t>A portal venous system is a series of veins or venules that directly connect two capillary beds. </a:t>
            </a:r>
          </a:p>
          <a:p>
            <a:pPr marL="457200" indent="-457200">
              <a:buFont typeface="Courier New" panose="02070309020205020404" pitchFamily="49" charset="0"/>
              <a:buChar char="o"/>
            </a:pPr>
            <a:endParaRPr lang="en-US" sz="2400" dirty="0">
              <a:solidFill>
                <a:schemeClr val="accent3">
                  <a:lumMod val="75000"/>
                </a:schemeClr>
              </a:solidFill>
              <a:latin typeface="+mn-lt"/>
            </a:endParaRPr>
          </a:p>
          <a:p>
            <a:pPr marL="57150" indent="-457200" algn="just">
              <a:lnSpc>
                <a:spcPct val="90000"/>
              </a:lnSpc>
              <a:buClr>
                <a:srgbClr val="000000"/>
              </a:buClr>
              <a:buFont typeface="Courier New" panose="02070309020205020404" pitchFamily="49" charset="0"/>
              <a:buChar char="o"/>
              <a:defRPr/>
            </a:pPr>
            <a:r>
              <a:rPr lang="en-US" sz="2400" dirty="0">
                <a:solidFill>
                  <a:srgbClr val="000000"/>
                </a:solidFill>
                <a:latin typeface="+mn-lt"/>
                <a:cs typeface="Adobe Arabic" pitchFamily="18" charset="-78"/>
              </a:rPr>
              <a:t>Examples of such systems include the </a:t>
            </a:r>
            <a:r>
              <a:rPr lang="en-US" sz="2400" b="1" dirty="0">
                <a:solidFill>
                  <a:srgbClr val="000000"/>
                </a:solidFill>
                <a:latin typeface="+mn-lt"/>
                <a:cs typeface="Adobe Arabic" pitchFamily="18" charset="-78"/>
              </a:rPr>
              <a:t>hepatic portal</a:t>
            </a:r>
            <a:r>
              <a:rPr lang="en-US" sz="2400" dirty="0">
                <a:solidFill>
                  <a:srgbClr val="000000"/>
                </a:solidFill>
                <a:latin typeface="+mn-lt"/>
                <a:cs typeface="Adobe Arabic" pitchFamily="18" charset="-78"/>
              </a:rPr>
              <a:t> vein and </a:t>
            </a:r>
            <a:r>
              <a:rPr lang="en-US" sz="2400" b="1" dirty="0">
                <a:solidFill>
                  <a:srgbClr val="000000"/>
                </a:solidFill>
                <a:latin typeface="+mn-lt"/>
                <a:cs typeface="Adobe Arabic" pitchFamily="18" charset="-78"/>
              </a:rPr>
              <a:t>hypophseal portal </a:t>
            </a:r>
            <a:r>
              <a:rPr lang="en-US" sz="2400" dirty="0">
                <a:solidFill>
                  <a:srgbClr val="000000"/>
                </a:solidFill>
                <a:latin typeface="+mn-lt"/>
                <a:cs typeface="Adobe Arabic" pitchFamily="18" charset="-78"/>
              </a:rPr>
              <a:t>system.</a:t>
            </a:r>
          </a:p>
        </p:txBody>
      </p:sp>
      <p:pic>
        <p:nvPicPr>
          <p:cNvPr id="5" name="Picture 6" descr="E:\dad\Student Gray\4. Abdomen\F66122-004-f019.jpg"/>
          <p:cNvPicPr>
            <a:picLocks noChangeAspect="1" noChangeArrowheads="1"/>
          </p:cNvPicPr>
          <p:nvPr/>
        </p:nvPicPr>
        <p:blipFill>
          <a:blip r:embed="rId2" cstate="print"/>
          <a:srcRect r="1817" b="2856"/>
          <a:stretch>
            <a:fillRect/>
          </a:stretch>
        </p:blipFill>
        <p:spPr bwMode="auto">
          <a:xfrm>
            <a:off x="7102532" y="1421935"/>
            <a:ext cx="4386648" cy="5019692"/>
          </a:xfrm>
          <a:prstGeom prst="rect">
            <a:avLst/>
          </a:prstGeom>
          <a:ln>
            <a:noFill/>
          </a:ln>
          <a:effectLst>
            <a:softEdge rad="112500"/>
          </a:effectLst>
        </p:spPr>
      </p:pic>
      <p:pic>
        <p:nvPicPr>
          <p:cNvPr id="6" name="Picture 2" descr="Hypothalamo-hypophyseal portal system."/>
          <p:cNvPicPr>
            <a:picLocks noChangeAspect="1" noChangeArrowheads="1"/>
          </p:cNvPicPr>
          <p:nvPr/>
        </p:nvPicPr>
        <p:blipFill>
          <a:blip r:embed="rId3"/>
          <a:srcRect t="2005" b="5748"/>
          <a:stretch>
            <a:fillRect/>
          </a:stretch>
        </p:blipFill>
        <p:spPr bwMode="auto">
          <a:xfrm>
            <a:off x="2398650" y="3941321"/>
            <a:ext cx="4286280" cy="2500306"/>
          </a:xfrm>
          <a:prstGeom prst="rect">
            <a:avLst/>
          </a:prstGeom>
          <a:noFill/>
          <a:ln>
            <a:noFill/>
          </a:ln>
        </p:spPr>
      </p:pic>
      <p:pic>
        <p:nvPicPr>
          <p:cNvPr id="7" name="Picture 2" descr="Image result for youtub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343" b="19523"/>
          <a:stretch/>
        </p:blipFill>
        <p:spPr bwMode="auto">
          <a:xfrm>
            <a:off x="10547891" y="560891"/>
            <a:ext cx="941289" cy="575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919415" y="2797791"/>
            <a:ext cx="1105469" cy="3411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16406" y="3138985"/>
            <a:ext cx="218364" cy="11873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24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289210"/>
            <a:ext cx="10912607" cy="1013198"/>
          </a:xfrm>
        </p:spPr>
        <p:txBody>
          <a:bodyPr>
            <a:normAutofit fontScale="90000"/>
          </a:bodyPr>
          <a:lstStyle/>
          <a:p>
            <a:pPr rtl="0"/>
            <a:r>
              <a:rPr lang="en-US" sz="4000" b="1" dirty="0"/>
              <a:t>Portal Circulation</a:t>
            </a:r>
            <a:r>
              <a:rPr lang="en-US" sz="3600" b="1" dirty="0"/>
              <a:t/>
            </a:r>
            <a:br>
              <a:rPr lang="en-US" sz="3600" b="1" dirty="0"/>
            </a:br>
            <a:r>
              <a:rPr lang="en-US" sz="3600" dirty="0"/>
              <a:t>Hepatic Portal Vein</a:t>
            </a:r>
          </a:p>
        </p:txBody>
      </p:sp>
      <p:sp>
        <p:nvSpPr>
          <p:cNvPr id="5" name="Content Placeholder 2"/>
          <p:cNvSpPr>
            <a:spLocks noGrp="1"/>
          </p:cNvSpPr>
          <p:nvPr>
            <p:ph idx="1"/>
          </p:nvPr>
        </p:nvSpPr>
        <p:spPr>
          <a:xfrm>
            <a:off x="430306" y="1479829"/>
            <a:ext cx="7075963" cy="4985980"/>
          </a:xfrm>
          <a:noFill/>
          <a:ln w="9525">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algn="just" rtl="0">
              <a:lnSpc>
                <a:spcPct val="100000"/>
              </a:lnSpc>
              <a:spcBef>
                <a:spcPts val="600"/>
              </a:spcBef>
              <a:buFont typeface="Courier New" panose="02070309020205020404" pitchFamily="49" charset="0"/>
              <a:buChar char="o"/>
            </a:pPr>
            <a:r>
              <a:rPr lang="en-US" sz="2400" b="1" dirty="0">
                <a:solidFill>
                  <a:schemeClr val="tx1">
                    <a:lumMod val="95000"/>
                    <a:lumOff val="5000"/>
                  </a:schemeClr>
                </a:solidFill>
                <a:cs typeface="Arial" pitchFamily="34" charset="0"/>
              </a:rPr>
              <a:t>Drains blood </a:t>
            </a:r>
            <a:r>
              <a:rPr lang="en-US" sz="2400" dirty="0">
                <a:solidFill>
                  <a:schemeClr val="tx1">
                    <a:lumMod val="95000"/>
                    <a:lumOff val="5000"/>
                  </a:schemeClr>
                </a:solidFill>
                <a:cs typeface="Arial" pitchFamily="34" charset="0"/>
              </a:rPr>
              <a:t>from the gastrointestinal tract and spleen </a:t>
            </a:r>
            <a:r>
              <a:rPr lang="en-US" sz="2400" b="1" dirty="0">
                <a:solidFill>
                  <a:schemeClr val="tx1">
                    <a:lumMod val="95000"/>
                    <a:lumOff val="5000"/>
                  </a:schemeClr>
                </a:solidFill>
                <a:cs typeface="Arial" pitchFamily="34" charset="0"/>
              </a:rPr>
              <a:t>to the liver.</a:t>
            </a:r>
          </a:p>
          <a:p>
            <a:pPr algn="just" rtl="0">
              <a:lnSpc>
                <a:spcPct val="100000"/>
              </a:lnSpc>
              <a:spcBef>
                <a:spcPts val="600"/>
              </a:spcBef>
              <a:buFont typeface="Courier New" panose="02070309020205020404" pitchFamily="49" charset="0"/>
              <a:buChar char="o"/>
            </a:pPr>
            <a:r>
              <a:rPr lang="en-US" sz="2400" b="1" dirty="0">
                <a:solidFill>
                  <a:schemeClr val="tx1">
                    <a:lumMod val="95000"/>
                    <a:lumOff val="5000"/>
                  </a:schemeClr>
                </a:solidFill>
                <a:cs typeface="Arial" pitchFamily="34" charset="0"/>
              </a:rPr>
              <a:t>It is formed by </a:t>
            </a:r>
            <a:r>
              <a:rPr lang="en-US" sz="2400" dirty="0">
                <a:solidFill>
                  <a:schemeClr val="tx1">
                    <a:lumMod val="95000"/>
                    <a:lumOff val="5000"/>
                  </a:schemeClr>
                </a:solidFill>
                <a:cs typeface="Arial" pitchFamily="34" charset="0"/>
              </a:rPr>
              <a:t>the union of the </a:t>
            </a:r>
            <a:r>
              <a:rPr lang="en-US" sz="2400" b="1" dirty="0">
                <a:solidFill>
                  <a:schemeClr val="tx1">
                    <a:lumMod val="95000"/>
                    <a:lumOff val="5000"/>
                  </a:schemeClr>
                </a:solidFill>
                <a:cs typeface="Arial" pitchFamily="34" charset="0"/>
              </a:rPr>
              <a:t>superior mesenteric </a:t>
            </a:r>
            <a:r>
              <a:rPr lang="en-US" sz="2400" dirty="0">
                <a:solidFill>
                  <a:schemeClr val="tx1">
                    <a:lumMod val="95000"/>
                    <a:lumOff val="5000"/>
                  </a:schemeClr>
                </a:solidFill>
                <a:cs typeface="Arial" pitchFamily="34" charset="0"/>
              </a:rPr>
              <a:t>and </a:t>
            </a:r>
            <a:r>
              <a:rPr lang="en-US" sz="2400" b="1" dirty="0">
                <a:solidFill>
                  <a:schemeClr val="tx1">
                    <a:lumMod val="95000"/>
                    <a:lumOff val="5000"/>
                  </a:schemeClr>
                </a:solidFill>
                <a:cs typeface="Arial" pitchFamily="34" charset="0"/>
              </a:rPr>
              <a:t>splenic veins </a:t>
            </a:r>
            <a:r>
              <a:rPr lang="en-US" sz="2400" b="1" dirty="0" smtClean="0">
                <a:solidFill>
                  <a:schemeClr val="tx1">
                    <a:lumMod val="95000"/>
                    <a:lumOff val="5000"/>
                  </a:schemeClr>
                </a:solidFill>
                <a:cs typeface="Arial" pitchFamily="34" charset="0"/>
              </a:rPr>
              <a:t>behind </a:t>
            </a:r>
            <a:r>
              <a:rPr lang="en-US" sz="2400" b="1" dirty="0">
                <a:solidFill>
                  <a:schemeClr val="tx1">
                    <a:lumMod val="95000"/>
                    <a:lumOff val="5000"/>
                  </a:schemeClr>
                </a:solidFill>
                <a:cs typeface="Arial" pitchFamily="34" charset="0"/>
              </a:rPr>
              <a:t>the neck of pancreas.</a:t>
            </a:r>
          </a:p>
          <a:p>
            <a:pPr algn="just" rtl="0">
              <a:lnSpc>
                <a:spcPct val="100000"/>
              </a:lnSpc>
              <a:spcBef>
                <a:spcPts val="600"/>
              </a:spcBef>
              <a:buFont typeface="Courier New" panose="02070309020205020404" pitchFamily="49" charset="0"/>
              <a:buChar char="o"/>
            </a:pPr>
            <a:r>
              <a:rPr lang="en-US" sz="2400" dirty="0">
                <a:solidFill>
                  <a:schemeClr val="tx1">
                    <a:lumMod val="95000"/>
                    <a:lumOff val="5000"/>
                  </a:schemeClr>
                </a:solidFill>
                <a:cs typeface="Arial" pitchFamily="34" charset="0"/>
              </a:rPr>
              <a:t>Immediately before reaching the liver, the </a:t>
            </a:r>
            <a:r>
              <a:rPr lang="en-US" sz="2400" b="1" dirty="0">
                <a:solidFill>
                  <a:schemeClr val="tx1">
                    <a:lumMod val="95000"/>
                    <a:lumOff val="5000"/>
                  </a:schemeClr>
                </a:solidFill>
                <a:cs typeface="Arial" pitchFamily="34" charset="0"/>
              </a:rPr>
              <a:t>portal vein divides</a:t>
            </a:r>
            <a:r>
              <a:rPr lang="en-US" sz="2400" dirty="0">
                <a:solidFill>
                  <a:schemeClr val="tx1">
                    <a:lumMod val="95000"/>
                    <a:lumOff val="5000"/>
                  </a:schemeClr>
                </a:solidFill>
                <a:cs typeface="Arial" pitchFamily="34" charset="0"/>
              </a:rPr>
              <a:t> into </a:t>
            </a:r>
            <a:r>
              <a:rPr lang="en-US" sz="2400" b="1" dirty="0">
                <a:solidFill>
                  <a:schemeClr val="tx1">
                    <a:lumMod val="95000"/>
                    <a:lumOff val="5000"/>
                  </a:schemeClr>
                </a:solidFill>
                <a:cs typeface="Arial" pitchFamily="34" charset="0"/>
              </a:rPr>
              <a:t>right </a:t>
            </a:r>
            <a:r>
              <a:rPr lang="en-US" sz="2400" dirty="0">
                <a:solidFill>
                  <a:schemeClr val="tx1">
                    <a:lumMod val="95000"/>
                    <a:lumOff val="5000"/>
                  </a:schemeClr>
                </a:solidFill>
                <a:cs typeface="Arial" pitchFamily="34" charset="0"/>
              </a:rPr>
              <a:t>and </a:t>
            </a:r>
            <a:r>
              <a:rPr lang="en-US" sz="2400" b="1" dirty="0">
                <a:solidFill>
                  <a:schemeClr val="tx1">
                    <a:lumMod val="95000"/>
                    <a:lumOff val="5000"/>
                  </a:schemeClr>
                </a:solidFill>
                <a:cs typeface="Arial" pitchFamily="34" charset="0"/>
              </a:rPr>
              <a:t>left</a:t>
            </a:r>
            <a:r>
              <a:rPr lang="en-US" sz="2400" dirty="0">
                <a:solidFill>
                  <a:schemeClr val="tx1">
                    <a:lumMod val="95000"/>
                    <a:lumOff val="5000"/>
                  </a:schemeClr>
                </a:solidFill>
                <a:cs typeface="Arial" pitchFamily="34" charset="0"/>
              </a:rPr>
              <a:t> that </a:t>
            </a:r>
            <a:r>
              <a:rPr lang="en-US" sz="2400" b="1" dirty="0">
                <a:solidFill>
                  <a:schemeClr val="tx1">
                    <a:lumMod val="95000"/>
                    <a:lumOff val="5000"/>
                  </a:schemeClr>
                </a:solidFill>
                <a:cs typeface="Arial" pitchFamily="34" charset="0"/>
              </a:rPr>
              <a:t>enter the liver.</a:t>
            </a:r>
          </a:p>
          <a:p>
            <a:pPr algn="just" rtl="0">
              <a:lnSpc>
                <a:spcPct val="100000"/>
              </a:lnSpc>
              <a:spcBef>
                <a:spcPts val="600"/>
              </a:spcBef>
              <a:buFont typeface="Courier New" panose="02070309020205020404" pitchFamily="49" charset="0"/>
              <a:buChar char="o"/>
            </a:pPr>
            <a:r>
              <a:rPr lang="en-US" sz="2400" b="1" dirty="0">
                <a:solidFill>
                  <a:schemeClr val="tx1">
                    <a:lumMod val="95000"/>
                    <a:lumOff val="5000"/>
                  </a:schemeClr>
                </a:solidFill>
                <a:cs typeface="Arial" pitchFamily="34" charset="0"/>
              </a:rPr>
              <a:t>Tributaries: </a:t>
            </a:r>
          </a:p>
          <a:p>
            <a:pPr marL="463550" indent="-231775" algn="just" rtl="0">
              <a:lnSpc>
                <a:spcPct val="100000"/>
              </a:lnSpc>
              <a:spcBef>
                <a:spcPts val="600"/>
              </a:spcBef>
            </a:pPr>
            <a:r>
              <a:rPr lang="en-US" sz="2400" dirty="0">
                <a:solidFill>
                  <a:schemeClr val="tx1">
                    <a:lumMod val="95000"/>
                    <a:lumOff val="5000"/>
                  </a:schemeClr>
                </a:solidFill>
              </a:rPr>
              <a:t>Right and Left </a:t>
            </a:r>
            <a:r>
              <a:rPr lang="en-US" sz="2400" b="1" dirty="0">
                <a:solidFill>
                  <a:schemeClr val="tx1">
                    <a:lumMod val="95000"/>
                    <a:lumOff val="5000"/>
                  </a:schemeClr>
                </a:solidFill>
                <a:cs typeface="Arial" pitchFamily="34" charset="0"/>
              </a:rPr>
              <a:t>Gastric veins.</a:t>
            </a:r>
          </a:p>
          <a:p>
            <a:pPr marL="463550" indent="-231775" algn="just" rtl="0">
              <a:lnSpc>
                <a:spcPct val="100000"/>
              </a:lnSpc>
              <a:spcBef>
                <a:spcPts val="600"/>
              </a:spcBef>
            </a:pPr>
            <a:r>
              <a:rPr lang="en-US" sz="2400" b="1" dirty="0">
                <a:solidFill>
                  <a:schemeClr val="tx1">
                    <a:lumMod val="95000"/>
                    <a:lumOff val="5000"/>
                  </a:schemeClr>
                </a:solidFill>
                <a:cs typeface="Arial" pitchFamily="34" charset="0"/>
              </a:rPr>
              <a:t>Cystic vein </a:t>
            </a:r>
            <a:r>
              <a:rPr lang="en-US" sz="2400" dirty="0">
                <a:solidFill>
                  <a:schemeClr val="tx1">
                    <a:lumMod val="95000"/>
                    <a:lumOff val="5000"/>
                  </a:schemeClr>
                </a:solidFill>
              </a:rPr>
              <a:t>from the gall bladder joins its right </a:t>
            </a:r>
            <a:r>
              <a:rPr lang="en-US" sz="2400" dirty="0" smtClean="0">
                <a:solidFill>
                  <a:schemeClr val="tx1">
                    <a:lumMod val="95000"/>
                    <a:lumOff val="5000"/>
                  </a:schemeClr>
                </a:solidFill>
              </a:rPr>
              <a:t>branch</a:t>
            </a:r>
            <a:r>
              <a:rPr lang="en-US" sz="2400" b="1" dirty="0" smtClean="0">
                <a:solidFill>
                  <a:schemeClr val="tx1">
                    <a:lumMod val="95000"/>
                    <a:lumOff val="5000"/>
                  </a:schemeClr>
                </a:solidFill>
                <a:cs typeface="Arial" pitchFamily="34" charset="0"/>
              </a:rPr>
              <a:t>.</a:t>
            </a:r>
            <a:endParaRPr lang="en-US" sz="2400" b="1" dirty="0">
              <a:solidFill>
                <a:schemeClr val="tx1">
                  <a:lumMod val="95000"/>
                  <a:lumOff val="5000"/>
                </a:schemeClr>
              </a:solidFill>
            </a:endParaRPr>
          </a:p>
          <a:p>
            <a:pPr marL="463550" indent="-231775" algn="just" rtl="0">
              <a:lnSpc>
                <a:spcPct val="100000"/>
              </a:lnSpc>
              <a:spcBef>
                <a:spcPts val="600"/>
              </a:spcBef>
            </a:pPr>
            <a:r>
              <a:rPr lang="en-US" sz="2400" b="1" dirty="0">
                <a:solidFill>
                  <a:schemeClr val="tx1">
                    <a:lumMod val="95000"/>
                    <a:lumOff val="5000"/>
                  </a:schemeClr>
                </a:solidFill>
              </a:rPr>
              <a:t>Para-umbilical veins </a:t>
            </a:r>
            <a:r>
              <a:rPr lang="en-US" sz="2400" dirty="0">
                <a:solidFill>
                  <a:schemeClr val="tx1">
                    <a:lumMod val="95000"/>
                    <a:lumOff val="5000"/>
                  </a:schemeClr>
                </a:solidFill>
              </a:rPr>
              <a:t>that drain veins from anterior abdominal wall to the hepatic portal vein</a:t>
            </a:r>
            <a:r>
              <a:rPr lang="en-US" sz="2400" dirty="0" smtClean="0">
                <a:solidFill>
                  <a:schemeClr val="tx1">
                    <a:lumMod val="95000"/>
                    <a:lumOff val="5000"/>
                  </a:schemeClr>
                </a:solidFill>
              </a:rPr>
              <a:t>.</a:t>
            </a:r>
            <a:endParaRPr lang="en-US" sz="2400" dirty="0">
              <a:solidFill>
                <a:schemeClr val="tx1">
                  <a:lumMod val="95000"/>
                  <a:lumOff val="5000"/>
                </a:schemeClr>
              </a:solidFill>
              <a:cs typeface="Arial" pitchFamily="34" charset="0"/>
            </a:endParaRPr>
          </a:p>
        </p:txBody>
      </p:sp>
      <p:pic>
        <p:nvPicPr>
          <p:cNvPr id="6"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986" y="1302408"/>
            <a:ext cx="4180421" cy="500285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 name="رابط مستقيم 16"/>
          <p:cNvCxnSpPr/>
          <p:nvPr/>
        </p:nvCxnSpPr>
        <p:spPr>
          <a:xfrm>
            <a:off x="1283774" y="3017603"/>
            <a:ext cx="1645920" cy="0"/>
          </a:xfrm>
          <a:prstGeom prst="line">
            <a:avLst/>
          </a:prstGeom>
          <a:ln w="28575">
            <a:solidFill>
              <a:srgbClr val="7BBF26"/>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6"/>
          <p:cNvCxnSpPr/>
          <p:nvPr/>
        </p:nvCxnSpPr>
        <p:spPr>
          <a:xfrm>
            <a:off x="2779567" y="4703101"/>
            <a:ext cx="155448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62937" y="1377614"/>
            <a:ext cx="579976" cy="24647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683690" y="2110080"/>
            <a:ext cx="395784" cy="619472"/>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رابط مستقيم 16"/>
          <p:cNvCxnSpPr/>
          <p:nvPr/>
        </p:nvCxnSpPr>
        <p:spPr>
          <a:xfrm>
            <a:off x="1032654" y="5139829"/>
            <a:ext cx="1371600" cy="0"/>
          </a:xfrm>
          <a:prstGeom prst="line">
            <a:avLst/>
          </a:prstGeom>
          <a:ln w="28575">
            <a:solidFill>
              <a:srgbClr val="F0EA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97338" y="2825087"/>
            <a:ext cx="395784" cy="313898"/>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رابط مستقيم 16"/>
          <p:cNvCxnSpPr/>
          <p:nvPr/>
        </p:nvCxnSpPr>
        <p:spPr>
          <a:xfrm>
            <a:off x="978063" y="5945046"/>
            <a:ext cx="256032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83689" y="1591466"/>
            <a:ext cx="696035" cy="30557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H="1" flipV="1">
            <a:off x="10044752" y="3302758"/>
            <a:ext cx="818866" cy="218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844354" y="3368335"/>
            <a:ext cx="824482" cy="256099"/>
          </a:xfrm>
          <a:prstGeom prst="rect">
            <a:avLst/>
          </a:prstGeom>
          <a:noFill/>
          <a:ln w="28575">
            <a:solidFill>
              <a:srgbClr val="7BB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splenic</a:t>
            </a:r>
            <a:endParaRPr lang="en-GB" dirty="0">
              <a:solidFill>
                <a:schemeClr val="tx1"/>
              </a:solidFill>
            </a:endParaRPr>
          </a:p>
        </p:txBody>
      </p:sp>
    </p:spTree>
    <p:extLst>
      <p:ext uri="{BB962C8B-B14F-4D97-AF65-F5344CB8AC3E}">
        <p14:creationId xmlns:p14="http://schemas.microsoft.com/office/powerpoint/2010/main" val="321061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dad\Student Gray\4. Abdomen\F66122-004-f106.jpg"/>
          <p:cNvPicPr>
            <a:picLocks noChangeAspect="1" noChangeArrowheads="1"/>
          </p:cNvPicPr>
          <p:nvPr/>
        </p:nvPicPr>
        <p:blipFill>
          <a:blip r:embed="rId2" cstate="print"/>
          <a:srcRect b="4213"/>
          <a:stretch>
            <a:fillRect/>
          </a:stretch>
        </p:blipFill>
        <p:spPr bwMode="auto">
          <a:xfrm>
            <a:off x="8305614" y="1416759"/>
            <a:ext cx="3570547" cy="4979128"/>
          </a:xfrm>
          <a:prstGeom prst="rect">
            <a:avLst/>
          </a:prstGeom>
          <a:ln>
            <a:noFill/>
          </a:ln>
          <a:effectLst/>
        </p:spPr>
      </p:pic>
      <p:sp>
        <p:nvSpPr>
          <p:cNvPr id="5" name="مستطيل 4"/>
          <p:cNvSpPr/>
          <p:nvPr/>
        </p:nvSpPr>
        <p:spPr>
          <a:xfrm>
            <a:off x="367310" y="1949340"/>
            <a:ext cx="7938304" cy="251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2900" lvl="0" indent="-342900">
              <a:lnSpc>
                <a:spcPct val="90000"/>
              </a:lnSpc>
              <a:spcBef>
                <a:spcPts val="1000"/>
              </a:spcBef>
              <a:buClr>
                <a:srgbClr val="000000"/>
              </a:buClr>
              <a:buFont typeface="Courier New" panose="02070309020205020404" pitchFamily="49" charset="0"/>
              <a:buChar char="o"/>
              <a:defRPr/>
            </a:pPr>
            <a:r>
              <a:rPr lang="en-US" sz="2400" kern="1200" dirty="0">
                <a:solidFill>
                  <a:srgbClr val="000000"/>
                </a:solidFill>
                <a:cs typeface="Arial" panose="020B0604020202020204" pitchFamily="34" charset="0"/>
              </a:rPr>
              <a:t>A portacaval anastomosis (also known as portal systemic anastomosis) is a specific type of anastomosis that occurs </a:t>
            </a:r>
            <a:r>
              <a:rPr lang="en-US" sz="2400" u="sng" kern="1200" dirty="0">
                <a:solidFill>
                  <a:srgbClr val="000000"/>
                </a:solidFill>
                <a:cs typeface="Arial" panose="020B0604020202020204" pitchFamily="34" charset="0"/>
              </a:rPr>
              <a:t>between</a:t>
            </a:r>
            <a:r>
              <a:rPr lang="en-US" sz="2400" kern="1200" dirty="0">
                <a:solidFill>
                  <a:srgbClr val="000000"/>
                </a:solidFill>
                <a:cs typeface="Arial" panose="020B0604020202020204" pitchFamily="34" charset="0"/>
              </a:rPr>
              <a:t> the </a:t>
            </a:r>
            <a:r>
              <a:rPr lang="en-US" sz="2400" b="1" kern="1200" dirty="0">
                <a:solidFill>
                  <a:srgbClr val="000000"/>
                </a:solidFill>
                <a:cs typeface="Arial" panose="020B0604020202020204" pitchFamily="34" charset="0"/>
              </a:rPr>
              <a:t>veins of portal </a:t>
            </a:r>
            <a:r>
              <a:rPr lang="en-US" sz="2400" b="1" kern="1200" dirty="0" smtClean="0">
                <a:solidFill>
                  <a:srgbClr val="000000"/>
                </a:solidFill>
                <a:cs typeface="Arial" panose="020B0604020202020204" pitchFamily="34" charset="0"/>
              </a:rPr>
              <a:t>circulation </a:t>
            </a:r>
            <a:r>
              <a:rPr lang="en-US" sz="2400" kern="1200" dirty="0" smtClean="0">
                <a:solidFill>
                  <a:srgbClr val="000000"/>
                </a:solidFill>
                <a:cs typeface="Arial" panose="020B0604020202020204" pitchFamily="34" charset="0"/>
              </a:rPr>
              <a:t>and </a:t>
            </a:r>
            <a:r>
              <a:rPr lang="en-US" sz="2400" kern="1200" dirty="0">
                <a:solidFill>
                  <a:srgbClr val="000000"/>
                </a:solidFill>
                <a:cs typeface="Arial" panose="020B0604020202020204" pitchFamily="34" charset="0"/>
              </a:rPr>
              <a:t>those of </a:t>
            </a:r>
            <a:r>
              <a:rPr lang="en-US" sz="2400" b="1" kern="1200" dirty="0">
                <a:solidFill>
                  <a:srgbClr val="000000"/>
                </a:solidFill>
                <a:cs typeface="Arial" panose="020B0604020202020204" pitchFamily="34" charset="0"/>
              </a:rPr>
              <a:t>systemic </a:t>
            </a:r>
            <a:r>
              <a:rPr lang="en-US" sz="2400" b="1" kern="1200" dirty="0" smtClean="0">
                <a:solidFill>
                  <a:srgbClr val="000000"/>
                </a:solidFill>
                <a:cs typeface="Arial" panose="020B0604020202020204" pitchFamily="34" charset="0"/>
              </a:rPr>
              <a:t>circulation</a:t>
            </a:r>
            <a:r>
              <a:rPr lang="en-US" sz="2400" kern="1200" dirty="0" smtClean="0">
                <a:solidFill>
                  <a:srgbClr val="000000"/>
                </a:solidFill>
                <a:cs typeface="Arial" panose="020B0604020202020204" pitchFamily="34" charset="0"/>
              </a:rPr>
              <a:t>.</a:t>
            </a:r>
          </a:p>
          <a:p>
            <a:pPr marL="342900" indent="-342900">
              <a:lnSpc>
                <a:spcPct val="90000"/>
              </a:lnSpc>
              <a:spcBef>
                <a:spcPts val="1000"/>
              </a:spcBef>
              <a:buClr>
                <a:srgbClr val="000000"/>
              </a:buClr>
              <a:buFont typeface="Courier New" panose="02070309020205020404" pitchFamily="49" charset="0"/>
              <a:buChar char="o"/>
              <a:defRPr/>
            </a:pPr>
            <a:r>
              <a:rPr lang="en-US" sz="2400" kern="1200" dirty="0">
                <a:solidFill>
                  <a:schemeClr val="tx1"/>
                </a:solidFill>
                <a:cs typeface="Arial" panose="020B0604020202020204" pitchFamily="34" charset="0"/>
              </a:rPr>
              <a:t>The anastomotic channels become dilated (</a:t>
            </a:r>
            <a:r>
              <a:rPr lang="en-US" sz="2400" kern="1200" dirty="0" err="1">
                <a:solidFill>
                  <a:schemeClr val="tx1"/>
                </a:solidFill>
                <a:cs typeface="Arial" panose="020B0604020202020204" pitchFamily="34" charset="0"/>
              </a:rPr>
              <a:t>varicosed</a:t>
            </a:r>
            <a:r>
              <a:rPr lang="en-US" sz="2400" kern="1200" dirty="0">
                <a:solidFill>
                  <a:schemeClr val="tx1"/>
                </a:solidFill>
                <a:cs typeface="Arial" panose="020B0604020202020204" pitchFamily="34" charset="0"/>
              </a:rPr>
              <a:t>) in case of </a:t>
            </a:r>
            <a:r>
              <a:rPr lang="en-US" sz="2400" b="1" kern="1200" dirty="0">
                <a:solidFill>
                  <a:schemeClr val="tx1"/>
                </a:solidFill>
                <a:cs typeface="Arial" panose="020B0604020202020204" pitchFamily="34" charset="0"/>
              </a:rPr>
              <a:t>portal </a:t>
            </a:r>
            <a:r>
              <a:rPr lang="en-US" sz="2400" b="1" kern="1200" dirty="0" smtClean="0">
                <a:solidFill>
                  <a:schemeClr val="tx1"/>
                </a:solidFill>
                <a:cs typeface="Arial" panose="020B0604020202020204" pitchFamily="34" charset="0"/>
              </a:rPr>
              <a:t>hypertension</a:t>
            </a:r>
            <a:r>
              <a:rPr lang="en-US" sz="2400" kern="1200" dirty="0" smtClean="0">
                <a:solidFill>
                  <a:schemeClr val="tx1"/>
                </a:solidFill>
                <a:cs typeface="Arial" panose="020B0604020202020204" pitchFamily="34" charset="0"/>
              </a:rPr>
              <a:t>.</a:t>
            </a:r>
            <a:endParaRPr lang="en-US" sz="2400" kern="1200" dirty="0">
              <a:solidFill>
                <a:schemeClr val="tx1"/>
              </a:solidFill>
              <a:cs typeface="Arial" panose="020B0604020202020204" pitchFamily="34" charset="0"/>
            </a:endParaRPr>
          </a:p>
        </p:txBody>
      </p:sp>
      <p:sp>
        <p:nvSpPr>
          <p:cNvPr id="9" name="عنوان 1"/>
          <p:cNvSpPr>
            <a:spLocks noGrp="1"/>
          </p:cNvSpPr>
          <p:nvPr>
            <p:ph type="title"/>
          </p:nvPr>
        </p:nvSpPr>
        <p:spPr>
          <a:xfrm>
            <a:off x="558380" y="595863"/>
            <a:ext cx="10515600" cy="1228298"/>
          </a:xfrm>
        </p:spPr>
        <p:txBody>
          <a:bodyPr>
            <a:normAutofit/>
          </a:bodyPr>
          <a:lstStyle/>
          <a:p>
            <a:pPr rtl="0"/>
            <a:r>
              <a:rPr lang="en-US" sz="3600" b="1" dirty="0"/>
              <a:t>Portal Circulation</a:t>
            </a:r>
            <a:br>
              <a:rPr lang="en-US" sz="3600" b="1" dirty="0"/>
            </a:br>
            <a:r>
              <a:rPr lang="en-US" sz="3200" dirty="0" err="1" smtClean="0"/>
              <a:t>Portocaval</a:t>
            </a:r>
            <a:r>
              <a:rPr lang="en-US" sz="3200" dirty="0" smtClean="0"/>
              <a:t> Anastomosis</a:t>
            </a:r>
            <a:endParaRPr lang="ar-SA" sz="3200" dirty="0"/>
          </a:p>
        </p:txBody>
      </p:sp>
      <p:grpSp>
        <p:nvGrpSpPr>
          <p:cNvPr id="2" name="Group 1"/>
          <p:cNvGrpSpPr/>
          <p:nvPr/>
        </p:nvGrpSpPr>
        <p:grpSpPr>
          <a:xfrm>
            <a:off x="3768625" y="4113116"/>
            <a:ext cx="4214842" cy="2643191"/>
            <a:chOff x="3768625" y="4160218"/>
            <a:chExt cx="4214842" cy="2643191"/>
          </a:xfrm>
        </p:grpSpPr>
        <p:pic>
          <p:nvPicPr>
            <p:cNvPr id="27" name="Picture 26" descr="https://encrypted-tbn2.gstatic.com/images?q=tbn:ANd9GcSn4bA-vgCPmGuUjN-Xo87pLCLSHT0vdC_kINQd3HV5Wsbcm8RF">
              <a:hlinkClick r:id="rId3"/>
            </p:cNvPr>
            <p:cNvPicPr>
              <a:picLocks noChangeAspect="1" noChangeArrowheads="1"/>
            </p:cNvPicPr>
            <p:nvPr/>
          </p:nvPicPr>
          <p:blipFill>
            <a:blip r:embed="rId4"/>
            <a:srcRect/>
            <a:stretch>
              <a:fillRect/>
            </a:stretch>
          </p:blipFill>
          <p:spPr bwMode="auto">
            <a:xfrm>
              <a:off x="3768625" y="4160218"/>
              <a:ext cx="4214842" cy="2643191"/>
            </a:xfrm>
            <a:prstGeom prst="rect">
              <a:avLst/>
            </a:prstGeom>
            <a:noFill/>
            <a:ln>
              <a:noFill/>
            </a:ln>
          </p:spPr>
        </p:pic>
        <p:sp>
          <p:nvSpPr>
            <p:cNvPr id="28" name="Oval 27"/>
            <p:cNvSpPr/>
            <p:nvPr/>
          </p:nvSpPr>
          <p:spPr>
            <a:xfrm>
              <a:off x="5971233" y="574781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x-non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defRPr/>
              </a:pPr>
              <a:endParaRPr lang="en-US"/>
            </a:p>
          </p:txBody>
        </p:sp>
        <p:sp>
          <p:nvSpPr>
            <p:cNvPr id="29" name="Oval 28"/>
            <p:cNvSpPr/>
            <p:nvPr/>
          </p:nvSpPr>
          <p:spPr>
            <a:xfrm>
              <a:off x="4243041" y="459568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x-non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defRPr/>
              </a:pPr>
              <a:endParaRPr lang="en-US"/>
            </a:p>
          </p:txBody>
        </p:sp>
        <p:sp>
          <p:nvSpPr>
            <p:cNvPr id="30" name="Oval 29"/>
            <p:cNvSpPr/>
            <p:nvPr/>
          </p:nvSpPr>
          <p:spPr>
            <a:xfrm>
              <a:off x="4387057" y="574781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x-non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defRPr/>
              </a:pPr>
              <a:endParaRPr lang="en-US"/>
            </a:p>
          </p:txBody>
        </p:sp>
        <p:sp>
          <p:nvSpPr>
            <p:cNvPr id="31" name="Oval 30"/>
            <p:cNvSpPr/>
            <p:nvPr/>
          </p:nvSpPr>
          <p:spPr>
            <a:xfrm>
              <a:off x="4459065" y="639588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x-non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defRPr/>
              </a:pPr>
              <a:endParaRPr lang="en-US"/>
            </a:p>
          </p:txBody>
        </p:sp>
      </p:grpSp>
    </p:spTree>
    <p:extLst>
      <p:ext uri="{BB962C8B-B14F-4D97-AF65-F5344CB8AC3E}">
        <p14:creationId xmlns:p14="http://schemas.microsoft.com/office/powerpoint/2010/main" val="2241436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3.amazonaws.com/classconnection/46/flashcards/1740046/png/screen_shot_2014-10-28_at_35558_pm-1495854B2F95CE835E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863" y="664634"/>
            <a:ext cx="2522777" cy="3538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youtub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43" b="19523"/>
          <a:stretch/>
        </p:blipFill>
        <p:spPr bwMode="auto">
          <a:xfrm>
            <a:off x="8275540" y="664634"/>
            <a:ext cx="941289" cy="575451"/>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1"/>
          <p:cNvSpPr txBox="1">
            <a:spLocks/>
          </p:cNvSpPr>
          <p:nvPr/>
        </p:nvSpPr>
        <p:spPr>
          <a:xfrm>
            <a:off x="274914" y="344040"/>
            <a:ext cx="10515600" cy="12282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rtl="0"/>
            <a:r>
              <a:rPr lang="en-US" sz="3600" b="1" dirty="0" smtClean="0"/>
              <a:t>Portal Circulation</a:t>
            </a:r>
            <a:br>
              <a:rPr lang="en-US" sz="3600" b="1" dirty="0" smtClean="0"/>
            </a:br>
            <a:r>
              <a:rPr lang="en-US" sz="3200" dirty="0">
                <a:cs typeface="Arial" panose="020B0604020202020204" pitchFamily="34" charset="0"/>
              </a:rPr>
              <a:t>Sites Of </a:t>
            </a:r>
            <a:r>
              <a:rPr lang="en-US" sz="3200" dirty="0" err="1">
                <a:cs typeface="Arial" panose="020B0604020202020204" pitchFamily="34" charset="0"/>
              </a:rPr>
              <a:t>Portocaval</a:t>
            </a:r>
            <a:r>
              <a:rPr lang="en-US" sz="3200" dirty="0">
                <a:cs typeface="Arial" panose="020B0604020202020204" pitchFamily="34" charset="0"/>
              </a:rPr>
              <a:t> Anastomosis</a:t>
            </a:r>
            <a:endParaRPr lang="ar-SA" sz="3200" dirty="0"/>
          </a:p>
        </p:txBody>
      </p:sp>
      <p:graphicFrame>
        <p:nvGraphicFramePr>
          <p:cNvPr id="24" name="Table 23"/>
          <p:cNvGraphicFramePr>
            <a:graphicFrameLocks noGrp="1"/>
          </p:cNvGraphicFramePr>
          <p:nvPr>
            <p:extLst>
              <p:ext uri="{D42A27DB-BD31-4B8C-83A1-F6EECF244321}">
                <p14:modId xmlns:p14="http://schemas.microsoft.com/office/powerpoint/2010/main" val="1344033193"/>
              </p:ext>
            </p:extLst>
          </p:nvPr>
        </p:nvGraphicFramePr>
        <p:xfrm>
          <a:off x="274914" y="1572338"/>
          <a:ext cx="8980226" cy="4856480"/>
        </p:xfrm>
        <a:graphic>
          <a:graphicData uri="http://schemas.openxmlformats.org/drawingml/2006/table">
            <a:tbl>
              <a:tblPr firstRow="1" bandRow="1">
                <a:tableStyleId>{00A15C55-8517-42AA-B614-E9B94910E393}</a:tableStyleId>
              </a:tblPr>
              <a:tblGrid>
                <a:gridCol w="2642688"/>
                <a:gridCol w="1806482"/>
                <a:gridCol w="2320119"/>
                <a:gridCol w="2210937"/>
              </a:tblGrid>
              <a:tr h="370840">
                <a:tc rowSpan="2">
                  <a:txBody>
                    <a:bodyPr/>
                    <a:lstStyle/>
                    <a:p>
                      <a:pPr algn="ctr" rtl="0"/>
                      <a:r>
                        <a:rPr lang="en-US" dirty="0" smtClean="0"/>
                        <a:t>Site</a:t>
                      </a:r>
                      <a:endParaRPr lang="en-GB" dirty="0"/>
                    </a:p>
                  </a:txBody>
                  <a:tcPr anchor="ctr"/>
                </a:tc>
                <a:tc gridSpan="2">
                  <a:txBody>
                    <a:bodyPr/>
                    <a:lstStyle/>
                    <a:p>
                      <a:pPr algn="ctr" rtl="0"/>
                      <a:r>
                        <a:rPr lang="en-US" dirty="0" err="1" smtClean="0"/>
                        <a:t>Portocaval</a:t>
                      </a:r>
                      <a:r>
                        <a:rPr lang="en-US" baseline="0" dirty="0" smtClean="0"/>
                        <a:t> Anastomosis</a:t>
                      </a:r>
                      <a:endParaRPr lang="en-GB" dirty="0"/>
                    </a:p>
                  </a:txBody>
                  <a:tcPr anchor="ctr"/>
                </a:tc>
                <a:tc hMerge="1">
                  <a:txBody>
                    <a:bodyPr/>
                    <a:lstStyle/>
                    <a:p>
                      <a:pPr algn="l" rtl="0"/>
                      <a:endParaRPr lang="en-GB" dirty="0"/>
                    </a:p>
                  </a:txBody>
                  <a:tcPr anchor="ctr"/>
                </a:tc>
                <a:tc rowSpan="2">
                  <a:txBody>
                    <a:bodyPr/>
                    <a:lstStyle/>
                    <a:p>
                      <a:pPr algn="ctr" rtl="0"/>
                      <a:r>
                        <a:rPr lang="en-US" dirty="0" smtClean="0"/>
                        <a:t>Associated</a:t>
                      </a:r>
                      <a:r>
                        <a:rPr lang="en-US" baseline="0" dirty="0" smtClean="0"/>
                        <a:t> condition</a:t>
                      </a:r>
                      <a:endParaRPr lang="en-GB" dirty="0"/>
                    </a:p>
                  </a:txBody>
                  <a:tcPr anchor="ctr"/>
                </a:tc>
              </a:tr>
              <a:tr h="370840">
                <a:tc vMerge="1">
                  <a:txBody>
                    <a:bodyPr/>
                    <a:lstStyle/>
                    <a:p>
                      <a:pPr algn="l" rtl="0"/>
                      <a:endParaRPr lang="en-GB" dirty="0"/>
                    </a:p>
                  </a:txBody>
                  <a:tcPr anchor="ctr"/>
                </a:tc>
                <a:tc>
                  <a:txBody>
                    <a:bodyPr/>
                    <a:lstStyle/>
                    <a:p>
                      <a:pPr algn="ctr" rtl="0"/>
                      <a:r>
                        <a:rPr lang="en-US" dirty="0" smtClean="0"/>
                        <a:t>Portal Vein</a:t>
                      </a:r>
                      <a:endParaRPr lang="en-GB" dirty="0"/>
                    </a:p>
                  </a:txBody>
                  <a:tcPr anchor="ctr"/>
                </a:tc>
                <a:tc>
                  <a:txBody>
                    <a:bodyPr/>
                    <a:lstStyle/>
                    <a:p>
                      <a:pPr algn="ctr" rtl="0"/>
                      <a:r>
                        <a:rPr lang="en-US" dirty="0" smtClean="0"/>
                        <a:t>Systemic Vein</a:t>
                      </a:r>
                      <a:endParaRPr lang="en-GB" dirty="0"/>
                    </a:p>
                  </a:txBody>
                  <a:tcPr anchor="ctr"/>
                </a:tc>
                <a:tc vMerge="1">
                  <a:txBody>
                    <a:bodyPr/>
                    <a:lstStyle/>
                    <a:p>
                      <a:pPr algn="l" rtl="0"/>
                      <a:endParaRPr lang="en-GB" dirty="0"/>
                    </a:p>
                  </a:txBody>
                  <a:tcPr anchor="ctr"/>
                </a:tc>
              </a:tr>
              <a:tr h="370840">
                <a:tc>
                  <a:txBody>
                    <a:bodyPr/>
                    <a:lstStyle/>
                    <a:p>
                      <a:pPr algn="l" rtl="0"/>
                      <a:r>
                        <a:rPr lang="en-US" sz="1800" b="1" kern="1200" dirty="0" smtClean="0"/>
                        <a:t>Lower end of esophagus</a:t>
                      </a:r>
                      <a:endParaRPr lang="en-GB" b="1" dirty="0"/>
                    </a:p>
                  </a:txBody>
                  <a:tcPr anchor="ctr"/>
                </a:tc>
                <a:tc>
                  <a:txBody>
                    <a:bodyPr/>
                    <a:lstStyle/>
                    <a:p>
                      <a:pPr algn="l" rtl="0"/>
                      <a:r>
                        <a:rPr lang="en-US" sz="1800" kern="1200" dirty="0" smtClean="0"/>
                        <a:t>Left gastric vein </a:t>
                      </a:r>
                      <a:endParaRPr lang="en-GB" dirty="0"/>
                    </a:p>
                  </a:txBody>
                  <a:tcPr anchor="ctr"/>
                </a:tc>
                <a:tc>
                  <a:txBody>
                    <a:bodyPr/>
                    <a:lstStyle/>
                    <a:p>
                      <a:pPr algn="l" rtl="0"/>
                      <a:r>
                        <a:rPr lang="en-US" dirty="0" smtClean="0"/>
                        <a:t>Esophageal branch of </a:t>
                      </a:r>
                      <a:r>
                        <a:rPr lang="en-US" sz="1800" kern="1200" dirty="0" smtClean="0"/>
                        <a:t>azygos vein</a:t>
                      </a:r>
                      <a:endParaRPr lang="en-GB" dirty="0"/>
                    </a:p>
                  </a:txBody>
                  <a:tcPr anchor="ctr"/>
                </a:tc>
                <a:tc>
                  <a:txBody>
                    <a:bodyPr/>
                    <a:lstStyle/>
                    <a:p>
                      <a:pPr algn="l" rtl="0"/>
                      <a:r>
                        <a:rPr lang="en-US" sz="1800" i="1" kern="1200" dirty="0" smtClean="0"/>
                        <a:t>Esophageal Varices</a:t>
                      </a:r>
                      <a:endParaRPr lang="en-GB" i="1" dirty="0"/>
                    </a:p>
                  </a:txBody>
                  <a:tcPr anchor="ctr"/>
                </a:tc>
              </a:tr>
              <a:tr h="370840">
                <a:tc>
                  <a:txBody>
                    <a:bodyPr/>
                    <a:lstStyle/>
                    <a:p>
                      <a:pPr algn="l" rtl="0"/>
                      <a:r>
                        <a:rPr lang="en-US" sz="1800" b="1" kern="1200" dirty="0" smtClean="0"/>
                        <a:t>Lower part of rectum </a:t>
                      </a:r>
                      <a:r>
                        <a:rPr lang="en-US" sz="1800" b="0" kern="1200" dirty="0" smtClean="0">
                          <a:solidFill>
                            <a:schemeClr val="bg1">
                              <a:lumMod val="50000"/>
                            </a:schemeClr>
                          </a:solidFill>
                        </a:rPr>
                        <a:t>(or</a:t>
                      </a:r>
                      <a:r>
                        <a:rPr lang="en-US" sz="1800" b="0" kern="1200" baseline="0" dirty="0" smtClean="0">
                          <a:solidFill>
                            <a:schemeClr val="bg1">
                              <a:lumMod val="50000"/>
                            </a:schemeClr>
                          </a:solidFill>
                        </a:rPr>
                        <a:t> upper part of anal canal)</a:t>
                      </a:r>
                      <a:endParaRPr lang="en-GB" b="0" dirty="0">
                        <a:solidFill>
                          <a:schemeClr val="bg1">
                            <a:lumMod val="50000"/>
                          </a:schemeClr>
                        </a:solidFill>
                      </a:endParaRPr>
                    </a:p>
                  </a:txBody>
                  <a:tcPr anchor="ctr"/>
                </a:tc>
                <a:tc>
                  <a:txBody>
                    <a:bodyPr/>
                    <a:lstStyle/>
                    <a:p>
                      <a:pPr algn="l" rtl="0"/>
                      <a:r>
                        <a:rPr lang="en-US" dirty="0" smtClean="0"/>
                        <a:t>Superior rectal vein</a:t>
                      </a:r>
                      <a:endParaRPr lang="en-GB" dirty="0"/>
                    </a:p>
                  </a:txBody>
                  <a:tcPr anchor="ctr"/>
                </a:tc>
                <a:tc>
                  <a:txBody>
                    <a:bodyPr/>
                    <a:lstStyle/>
                    <a:p>
                      <a:pPr algn="l" rtl="0"/>
                      <a:r>
                        <a:rPr lang="en-US" dirty="0" smtClean="0"/>
                        <a:t>Middle and inferior rectal vein</a:t>
                      </a:r>
                      <a:endParaRPr lang="en-GB" dirty="0"/>
                    </a:p>
                  </a:txBody>
                  <a:tcPr anchor="ctr"/>
                </a:tc>
                <a:tc>
                  <a:txBody>
                    <a:bodyPr/>
                    <a:lstStyle/>
                    <a:p>
                      <a:pPr algn="l" rtl="0"/>
                      <a:r>
                        <a:rPr lang="en-US" i="1" dirty="0" smtClean="0"/>
                        <a:t>Hemorrhoids</a:t>
                      </a:r>
                      <a:endParaRPr lang="en-GB" i="1" dirty="0"/>
                    </a:p>
                  </a:txBody>
                  <a:tcPr anchor="ctr"/>
                </a:tc>
              </a:tr>
              <a:tr h="370840">
                <a:tc>
                  <a:txBody>
                    <a:bodyPr/>
                    <a:lstStyle/>
                    <a:p>
                      <a:pPr algn="l" rtl="0"/>
                      <a:r>
                        <a:rPr lang="en-US" b="1" dirty="0" smtClean="0"/>
                        <a:t>Para umbilical </a:t>
                      </a:r>
                      <a:r>
                        <a:rPr lang="en-US" b="1" dirty="0" err="1" smtClean="0"/>
                        <a:t>regoin</a:t>
                      </a:r>
                      <a:endParaRPr lang="en-GB" b="1" dirty="0"/>
                    </a:p>
                  </a:txBody>
                  <a:tcPr anchor="ctr"/>
                </a:tc>
                <a:tc>
                  <a:txBody>
                    <a:bodyPr/>
                    <a:lstStyle/>
                    <a:p>
                      <a:pPr algn="l" rtl="0"/>
                      <a:r>
                        <a:rPr lang="en-US" dirty="0" smtClean="0"/>
                        <a:t>Para</a:t>
                      </a:r>
                      <a:r>
                        <a:rPr lang="en-US" baseline="0" dirty="0" smtClean="0"/>
                        <a:t> umbilical veins</a:t>
                      </a:r>
                      <a:endParaRPr lang="en-GB" dirty="0"/>
                    </a:p>
                  </a:txBody>
                  <a:tcPr anchor="ctr"/>
                </a:tc>
                <a:tc>
                  <a:txBody>
                    <a:bodyPr/>
                    <a:lstStyle/>
                    <a:p>
                      <a:pPr algn="l" rtl="0"/>
                      <a:r>
                        <a:rPr lang="en-US" dirty="0" smtClean="0"/>
                        <a:t>Superficial epigastric vein</a:t>
                      </a:r>
                      <a:endParaRPr lang="en-GB" dirty="0"/>
                    </a:p>
                  </a:txBody>
                  <a:tcPr anchor="ctr"/>
                </a:tc>
                <a:tc>
                  <a:txBody>
                    <a:bodyPr/>
                    <a:lstStyle/>
                    <a:p>
                      <a:pPr algn="l" rtl="0"/>
                      <a:r>
                        <a:rPr lang="en-US" i="1" dirty="0" smtClean="0"/>
                        <a:t>Caput </a:t>
                      </a:r>
                      <a:r>
                        <a:rPr lang="en-US" i="1" dirty="0" err="1" smtClean="0"/>
                        <a:t>Medusae</a:t>
                      </a:r>
                      <a:endParaRPr lang="en-GB" i="1" dirty="0"/>
                    </a:p>
                  </a:txBody>
                  <a:tcPr anchor="ctr"/>
                </a:tc>
              </a:tr>
              <a:tr h="370840">
                <a:tc>
                  <a:txBody>
                    <a:bodyPr/>
                    <a:lstStyle/>
                    <a:p>
                      <a:pPr algn="l" rtl="0"/>
                      <a:r>
                        <a:rPr lang="en-US" b="1" dirty="0" smtClean="0"/>
                        <a:t>Retroperitoneal </a:t>
                      </a:r>
                      <a:endParaRPr lang="en-GB" b="1" dirty="0"/>
                    </a:p>
                  </a:txBody>
                  <a:tcPr anchor="ctr"/>
                </a:tc>
                <a:tc>
                  <a:txBody>
                    <a:bodyPr/>
                    <a:lstStyle/>
                    <a:p>
                      <a:pPr algn="l" rtl="0"/>
                      <a:r>
                        <a:rPr lang="en-US" dirty="0" smtClean="0"/>
                        <a:t>Colic veins</a:t>
                      </a:r>
                      <a:endParaRPr lang="en-GB" dirty="0"/>
                    </a:p>
                  </a:txBody>
                  <a:tcPr anchor="ctr"/>
                </a:tc>
                <a:tc>
                  <a:txBody>
                    <a:bodyPr/>
                    <a:lstStyle/>
                    <a:p>
                      <a:pPr algn="l" rtl="0"/>
                      <a:r>
                        <a:rPr lang="en-US" dirty="0" smtClean="0"/>
                        <a:t>Veins of the posterior abdominal wall (retroperitoneal veins)</a:t>
                      </a:r>
                      <a:endParaRPr lang="en-GB" dirty="0"/>
                    </a:p>
                  </a:txBody>
                  <a:tcPr anchor="ctr"/>
                </a:tc>
                <a:tc>
                  <a:txBody>
                    <a:bodyPr/>
                    <a:lstStyle/>
                    <a:p>
                      <a:pPr algn="ctr" rtl="0"/>
                      <a:r>
                        <a:rPr lang="en-US" dirty="0" smtClean="0"/>
                        <a:t>--</a:t>
                      </a:r>
                    </a:p>
                  </a:txBody>
                  <a:tcPr anchor="ctr"/>
                </a:tc>
              </a:tr>
              <a:tr h="370840">
                <a:tc>
                  <a:txBody>
                    <a:bodyPr/>
                    <a:lstStyle/>
                    <a:p>
                      <a:pPr algn="l" rtl="0"/>
                      <a:r>
                        <a:rPr lang="en-US" b="1" dirty="0" smtClean="0"/>
                        <a:t>Patent ductus</a:t>
                      </a:r>
                      <a:r>
                        <a:rPr lang="en-US" b="1" baseline="0" dirty="0" smtClean="0"/>
                        <a:t> </a:t>
                      </a:r>
                      <a:r>
                        <a:rPr lang="en-US" b="1" baseline="0" dirty="0" err="1" smtClean="0"/>
                        <a:t>venosus</a:t>
                      </a:r>
                      <a:r>
                        <a:rPr lang="en-US" b="1" baseline="0" dirty="0" smtClean="0"/>
                        <a:t> (intrahepatic)</a:t>
                      </a:r>
                      <a:endParaRPr lang="en-GB" b="1" dirty="0"/>
                    </a:p>
                  </a:txBody>
                  <a:tcPr anchor="ctr"/>
                </a:tc>
                <a:tc>
                  <a:txBody>
                    <a:bodyPr/>
                    <a:lstStyle/>
                    <a:p>
                      <a:pPr algn="l" rtl="0"/>
                      <a:r>
                        <a:rPr lang="en-US" dirty="0" smtClean="0"/>
                        <a:t>Umbilical</a:t>
                      </a:r>
                      <a:r>
                        <a:rPr lang="en-US" baseline="0" dirty="0" smtClean="0"/>
                        <a:t> vein + portal vein</a:t>
                      </a:r>
                      <a:endParaRPr lang="en-GB" dirty="0"/>
                    </a:p>
                  </a:txBody>
                  <a:tcPr anchor="ctr"/>
                </a:tc>
                <a:tc>
                  <a:txBody>
                    <a:bodyPr/>
                    <a:lstStyle/>
                    <a:p>
                      <a:pPr algn="l" rtl="0"/>
                      <a:r>
                        <a:rPr lang="en-US" dirty="0" smtClean="0"/>
                        <a:t>Inferior Vena Cava</a:t>
                      </a:r>
                      <a:endParaRPr lang="en-GB" dirty="0"/>
                    </a:p>
                  </a:txBody>
                  <a:tcPr anchor="ctr"/>
                </a:tc>
                <a:tc>
                  <a:txBody>
                    <a:bodyPr/>
                    <a:lstStyle/>
                    <a:p>
                      <a:pPr algn="ctr" rtl="0"/>
                      <a:r>
                        <a:rPr lang="en-US" dirty="0" smtClean="0"/>
                        <a:t>--</a:t>
                      </a:r>
                    </a:p>
                  </a:txBody>
                  <a:tcPr anchor="ctr"/>
                </a:tc>
              </a:tr>
              <a:tr h="370840">
                <a:tc>
                  <a:txBody>
                    <a:bodyPr/>
                    <a:lstStyle/>
                    <a:p>
                      <a:pPr algn="l" rtl="0"/>
                      <a:r>
                        <a:rPr lang="en-US" b="1" dirty="0" smtClean="0"/>
                        <a:t>Bare</a:t>
                      </a:r>
                      <a:r>
                        <a:rPr lang="en-US" b="1" baseline="0" dirty="0" smtClean="0"/>
                        <a:t> area of liver</a:t>
                      </a:r>
                      <a:endParaRPr lang="en-GB" b="1" dirty="0"/>
                    </a:p>
                  </a:txBody>
                  <a:tcPr anchor="ctr"/>
                </a:tc>
                <a:tc gridSpan="3">
                  <a:txBody>
                    <a:bodyPr/>
                    <a:lstStyle/>
                    <a:p>
                      <a:pPr algn="l" rtl="0"/>
                      <a:r>
                        <a:rPr lang="en-US" sz="1800" kern="1200" dirty="0" smtClean="0"/>
                        <a:t>There is some anastomosis between portal venous channels in the liver and azygous system of veins above the diaphragm. </a:t>
                      </a:r>
                      <a:endParaRPr lang="en-GB" dirty="0"/>
                    </a:p>
                  </a:txBody>
                  <a:tcPr anchor="ctr"/>
                </a:tc>
                <a:tc hMerge="1">
                  <a:txBody>
                    <a:bodyPr/>
                    <a:lstStyle/>
                    <a:p>
                      <a:pPr algn="l" rtl="0"/>
                      <a:endParaRPr lang="en-GB" dirty="0"/>
                    </a:p>
                  </a:txBody>
                  <a:tcPr/>
                </a:tc>
                <a:tc hMerge="1">
                  <a:txBody>
                    <a:bodyPr/>
                    <a:lstStyle/>
                    <a:p>
                      <a:pPr algn="l" rtl="0"/>
                      <a:endParaRPr lang="en-US" dirty="0" smtClean="0"/>
                    </a:p>
                  </a:txBody>
                  <a:tcPr/>
                </a:tc>
              </a:tr>
            </a:tbl>
          </a:graphicData>
        </a:graphic>
      </p:graphicFrame>
      <p:pic>
        <p:nvPicPr>
          <p:cNvPr id="25" name="Picture 24" descr="https://embryology.med.unsw.edu.au/embryology/images/thumb/d/d4/Fetal_Circulation_Pathway.jpg/400px-Fetal_Circulation_Path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863" y="4326340"/>
            <a:ext cx="2465655" cy="2274477"/>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val="213425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4" y="-189607"/>
            <a:ext cx="10515600" cy="979713"/>
          </a:xfrm>
        </p:spPr>
        <p:txBody>
          <a:bodyPr>
            <a:normAutofit/>
          </a:bodyPr>
          <a:lstStyle/>
          <a:p>
            <a:pPr algn="ctr" rtl="0"/>
            <a:r>
              <a:rPr lang="en-GB" sz="3600" b="1" u="sng" dirty="0" smtClean="0"/>
              <a:t>MCQs</a:t>
            </a:r>
            <a:endParaRPr lang="en-GB" sz="3600" b="1" u="sng" dirty="0"/>
          </a:p>
        </p:txBody>
      </p:sp>
      <p:sp>
        <p:nvSpPr>
          <p:cNvPr id="3" name="Content Placeholder 2"/>
          <p:cNvSpPr>
            <a:spLocks noGrp="1"/>
          </p:cNvSpPr>
          <p:nvPr>
            <p:ph idx="1"/>
          </p:nvPr>
        </p:nvSpPr>
        <p:spPr>
          <a:xfrm>
            <a:off x="109182" y="626336"/>
            <a:ext cx="12192000" cy="6497798"/>
          </a:xfrm>
        </p:spPr>
        <p:txBody>
          <a:bodyPr numCol="2">
            <a:normAutofit fontScale="77500" lnSpcReduction="20000"/>
          </a:bodyPr>
          <a:lstStyle/>
          <a:p>
            <a:pPr algn="l" rtl="0">
              <a:buNone/>
            </a:pPr>
            <a:r>
              <a:rPr lang="en-US" sz="1900" dirty="0" smtClean="0"/>
              <a:t>Which of the following is the thickest layer in the artery ?</a:t>
            </a:r>
          </a:p>
          <a:p>
            <a:pPr marL="342900" indent="-342900" algn="l" rtl="0">
              <a:buFont typeface="+mj-lt"/>
              <a:buAutoNum type="alphaUcPeriod"/>
            </a:pPr>
            <a:r>
              <a:rPr lang="en-US" sz="1900" dirty="0" smtClean="0">
                <a:cs typeface="Adobe Arabic" pitchFamily="18" charset="-78"/>
              </a:rPr>
              <a:t>Tunica Media.</a:t>
            </a:r>
            <a:endParaRPr lang="en-US" sz="1900" dirty="0" smtClean="0"/>
          </a:p>
          <a:p>
            <a:pPr marL="342900" indent="-342900" algn="l" rtl="0">
              <a:buFont typeface="+mj-lt"/>
              <a:buAutoNum type="alphaUcPeriod"/>
            </a:pPr>
            <a:r>
              <a:rPr lang="en-US" sz="1900" dirty="0" smtClean="0">
                <a:cs typeface="Adobe Arabic" pitchFamily="18" charset="-78"/>
              </a:rPr>
              <a:t>Tunica Intima.</a:t>
            </a:r>
            <a:endParaRPr lang="en-US" sz="1900" dirty="0" smtClean="0"/>
          </a:p>
          <a:p>
            <a:pPr marL="342900" indent="-342900" algn="l" rtl="0">
              <a:buFont typeface="+mj-lt"/>
              <a:buAutoNum type="alphaUcPeriod"/>
            </a:pPr>
            <a:r>
              <a:rPr lang="en-US" sz="1900" dirty="0" smtClean="0">
                <a:cs typeface="Adobe Arabic" pitchFamily="18" charset="-78"/>
              </a:rPr>
              <a:t>Tunica Adventitia.</a:t>
            </a:r>
          </a:p>
          <a:p>
            <a:pPr algn="l" rtl="0">
              <a:buNone/>
            </a:pPr>
            <a:r>
              <a:rPr lang="en-US" sz="1900" dirty="0" smtClean="0">
                <a:cs typeface="Adobe Arabic" pitchFamily="18" charset="-78"/>
              </a:rPr>
              <a:t>Answer:</a:t>
            </a:r>
            <a:r>
              <a:rPr lang="en-US" sz="1900" dirty="0" smtClean="0">
                <a:solidFill>
                  <a:schemeClr val="bg1">
                    <a:lumMod val="65000"/>
                  </a:schemeClr>
                </a:solidFill>
                <a:cs typeface="Adobe Arabic" pitchFamily="18" charset="-78"/>
              </a:rPr>
              <a:t> A</a:t>
            </a:r>
          </a:p>
          <a:p>
            <a:pPr algn="l" rtl="0">
              <a:buNone/>
            </a:pPr>
            <a:endParaRPr lang="en-US" sz="1500" dirty="0" smtClean="0">
              <a:solidFill>
                <a:schemeClr val="bg1">
                  <a:lumMod val="65000"/>
                </a:schemeClr>
              </a:solidFill>
              <a:cs typeface="Adobe Arabic" pitchFamily="18" charset="-78"/>
            </a:endParaRPr>
          </a:p>
          <a:p>
            <a:pPr algn="l" rtl="0">
              <a:buNone/>
            </a:pPr>
            <a:r>
              <a:rPr lang="en-US" sz="1900" dirty="0" smtClean="0"/>
              <a:t>Which of the following veins is the only tributary of the subclavian vein? </a:t>
            </a:r>
          </a:p>
          <a:p>
            <a:pPr marL="342900" indent="-342900" algn="l" rtl="0">
              <a:buFont typeface="+mj-lt"/>
              <a:buAutoNum type="alphaUcPeriod"/>
            </a:pPr>
            <a:r>
              <a:rPr lang="en-US" sz="1900" dirty="0" smtClean="0"/>
              <a:t>External jugular vein</a:t>
            </a:r>
          </a:p>
          <a:p>
            <a:pPr marL="342900" indent="-342900" algn="l" rtl="0">
              <a:buFont typeface="+mj-lt"/>
              <a:buAutoNum type="alphaUcPeriod"/>
            </a:pPr>
            <a:r>
              <a:rPr lang="en-US" sz="1900" dirty="0" smtClean="0"/>
              <a:t>Internal jugular vein</a:t>
            </a:r>
          </a:p>
          <a:p>
            <a:pPr marL="342900" indent="-342900" algn="l" rtl="0">
              <a:buFont typeface="+mj-lt"/>
              <a:buAutoNum type="alphaUcPeriod"/>
            </a:pPr>
            <a:r>
              <a:rPr lang="en-US" sz="1900" dirty="0" smtClean="0"/>
              <a:t>Anterior jugular vein</a:t>
            </a:r>
          </a:p>
          <a:p>
            <a:pPr marL="342900" indent="-342900" algn="l" rtl="0">
              <a:buFont typeface="+mj-lt"/>
              <a:buAutoNum type="alphaUcPeriod"/>
            </a:pPr>
            <a:r>
              <a:rPr lang="en-US" sz="1900" dirty="0" smtClean="0"/>
              <a:t>Occipital vein</a:t>
            </a:r>
          </a:p>
          <a:p>
            <a:pPr algn="l" rtl="0">
              <a:buNone/>
            </a:pPr>
            <a:r>
              <a:rPr lang="en-US" sz="1900" dirty="0" smtClean="0"/>
              <a:t>Answer: </a:t>
            </a:r>
            <a:r>
              <a:rPr lang="en-US" sz="1900" dirty="0" smtClean="0">
                <a:solidFill>
                  <a:schemeClr val="bg1">
                    <a:lumMod val="65000"/>
                  </a:schemeClr>
                </a:solidFill>
              </a:rPr>
              <a:t>A</a:t>
            </a:r>
          </a:p>
          <a:p>
            <a:pPr algn="l" rtl="0">
              <a:buNone/>
            </a:pPr>
            <a:endParaRPr lang="en-US" sz="1500" dirty="0" smtClean="0">
              <a:solidFill>
                <a:schemeClr val="bg1">
                  <a:lumMod val="65000"/>
                </a:schemeClr>
              </a:solidFill>
            </a:endParaRPr>
          </a:p>
          <a:p>
            <a:pPr algn="l" rtl="0">
              <a:buNone/>
            </a:pPr>
            <a:r>
              <a:rPr lang="en-US" sz="1900" dirty="0" smtClean="0"/>
              <a:t>which of the following is a tributary for the internal jugular vein?</a:t>
            </a:r>
          </a:p>
          <a:p>
            <a:pPr marL="342900" indent="-342900" algn="l" rtl="0">
              <a:buFont typeface="+mj-lt"/>
              <a:buAutoNum type="alphaUcPeriod"/>
            </a:pPr>
            <a:r>
              <a:rPr lang="en-US" sz="1900" dirty="0" smtClean="0"/>
              <a:t>anterior jugular vein</a:t>
            </a:r>
          </a:p>
          <a:p>
            <a:pPr marL="342900" indent="-342900" algn="l" rtl="0">
              <a:buFont typeface="+mj-lt"/>
              <a:buAutoNum type="alphaUcPeriod"/>
            </a:pPr>
            <a:r>
              <a:rPr lang="en-US" sz="1900" dirty="0" smtClean="0"/>
              <a:t>Transverse cervical vein</a:t>
            </a:r>
          </a:p>
          <a:p>
            <a:pPr marL="342900" indent="-342900" algn="l" rtl="0">
              <a:buFont typeface="+mj-lt"/>
              <a:buAutoNum type="alphaUcPeriod"/>
            </a:pPr>
            <a:r>
              <a:rPr lang="en-US" sz="1900" dirty="0" smtClean="0"/>
              <a:t>facial vein</a:t>
            </a:r>
          </a:p>
          <a:p>
            <a:pPr marL="342900" indent="-342900" algn="l" rtl="0">
              <a:buFont typeface="+mj-lt"/>
              <a:buAutoNum type="alphaUcPeriod"/>
            </a:pPr>
            <a:r>
              <a:rPr lang="en-US" sz="1900" dirty="0" smtClean="0"/>
              <a:t>Suprascapular vein</a:t>
            </a:r>
          </a:p>
          <a:p>
            <a:pPr algn="l" rtl="0">
              <a:buNone/>
            </a:pPr>
            <a:r>
              <a:rPr lang="en-US" sz="1900" dirty="0" smtClean="0"/>
              <a:t>Answer: </a:t>
            </a:r>
            <a:r>
              <a:rPr lang="en-US" sz="1900" dirty="0" smtClean="0">
                <a:solidFill>
                  <a:schemeClr val="bg1">
                    <a:lumMod val="65000"/>
                  </a:schemeClr>
                </a:solidFill>
              </a:rPr>
              <a:t>C</a:t>
            </a:r>
          </a:p>
          <a:p>
            <a:pPr algn="l" rtl="0">
              <a:buNone/>
            </a:pPr>
            <a:endParaRPr lang="en-US" sz="1500" dirty="0" smtClean="0"/>
          </a:p>
          <a:p>
            <a:pPr algn="l" rtl="0">
              <a:buNone/>
            </a:pPr>
            <a:endParaRPr lang="en-US" sz="1500" dirty="0"/>
          </a:p>
          <a:p>
            <a:pPr algn="l" rtl="0">
              <a:buNone/>
            </a:pPr>
            <a:endParaRPr lang="en-US" sz="1500" dirty="0" smtClean="0"/>
          </a:p>
          <a:p>
            <a:pPr algn="l" rtl="0">
              <a:buNone/>
            </a:pPr>
            <a:endParaRPr lang="en-US" sz="1500" dirty="0" smtClean="0"/>
          </a:p>
          <a:p>
            <a:pPr algn="l" rtl="0">
              <a:buNone/>
            </a:pPr>
            <a:r>
              <a:rPr lang="en-US" sz="1900" dirty="0" smtClean="0"/>
              <a:t>Which one of the following nerves accompany the great saphenous vein in the medial side of the leg ?</a:t>
            </a:r>
          </a:p>
          <a:p>
            <a:pPr marL="231775" indent="-231775" algn="l" rtl="0">
              <a:buFont typeface="+mj-lt"/>
              <a:buAutoNum type="alphaUcPeriod"/>
            </a:pPr>
            <a:r>
              <a:rPr lang="en-US" sz="1900" dirty="0" smtClean="0"/>
              <a:t>Sural nerve          </a:t>
            </a:r>
          </a:p>
          <a:p>
            <a:pPr marL="231775" indent="-231775" algn="l" rtl="0">
              <a:buFont typeface="+mj-lt"/>
              <a:buAutoNum type="alphaUcPeriod"/>
            </a:pPr>
            <a:r>
              <a:rPr lang="en-US" sz="1900" dirty="0" smtClean="0"/>
              <a:t>Sciatic  nerve                </a:t>
            </a:r>
          </a:p>
          <a:p>
            <a:pPr marL="231775" indent="-231775" algn="l" rtl="0">
              <a:buFont typeface="+mj-lt"/>
              <a:buAutoNum type="alphaUcPeriod"/>
            </a:pPr>
            <a:r>
              <a:rPr lang="en-US" sz="1900" dirty="0" smtClean="0">
                <a:cs typeface="Adobe Arabic" pitchFamily="18" charset="-78"/>
              </a:rPr>
              <a:t>Saphenous nerve           </a:t>
            </a:r>
          </a:p>
          <a:p>
            <a:pPr marL="231775" indent="-231775" algn="l" rtl="0">
              <a:buFont typeface="+mj-lt"/>
              <a:buAutoNum type="alphaUcPeriod"/>
            </a:pPr>
            <a:r>
              <a:rPr lang="en-US" sz="1900" dirty="0" smtClean="0">
                <a:cs typeface="Adobe Arabic" pitchFamily="18" charset="-78"/>
              </a:rPr>
              <a:t>Tibial nerve</a:t>
            </a:r>
          </a:p>
          <a:p>
            <a:pPr marL="457200" indent="-457200" algn="l" rtl="0">
              <a:buNone/>
            </a:pPr>
            <a:r>
              <a:rPr lang="en-US" sz="1900" dirty="0" smtClean="0">
                <a:cs typeface="Adobe Arabic" pitchFamily="18" charset="-78"/>
              </a:rPr>
              <a:t>Answer:  </a:t>
            </a:r>
            <a:r>
              <a:rPr lang="en-US" sz="1900" dirty="0" smtClean="0">
                <a:solidFill>
                  <a:schemeClr val="bg1">
                    <a:lumMod val="65000"/>
                  </a:schemeClr>
                </a:solidFill>
                <a:cs typeface="Adobe Arabic" pitchFamily="18" charset="-78"/>
              </a:rPr>
              <a:t>C</a:t>
            </a:r>
          </a:p>
          <a:p>
            <a:pPr marL="457200" indent="-457200" algn="l" rtl="0">
              <a:buNone/>
            </a:pPr>
            <a:endParaRPr lang="en-US" sz="1500" dirty="0" smtClean="0">
              <a:solidFill>
                <a:schemeClr val="bg1">
                  <a:lumMod val="65000"/>
                </a:schemeClr>
              </a:solidFill>
              <a:cs typeface="Adobe Arabic" pitchFamily="18" charset="-78"/>
            </a:endParaRPr>
          </a:p>
          <a:p>
            <a:pPr algn="l" rtl="0">
              <a:buNone/>
            </a:pPr>
            <a:r>
              <a:rPr lang="en-US" sz="1900" dirty="0" smtClean="0">
                <a:cs typeface="Adobe Arabic" pitchFamily="18" charset="-78"/>
              </a:rPr>
              <a:t>Which one of the following veins can be used in coronary artery bypass ?</a:t>
            </a:r>
          </a:p>
          <a:p>
            <a:pPr marL="231775" indent="-231775" algn="l" rtl="0">
              <a:buAutoNum type="alphaLcPeriod"/>
            </a:pPr>
            <a:r>
              <a:rPr lang="en-US" sz="1900" dirty="0" smtClean="0">
                <a:cs typeface="Adobe Arabic" pitchFamily="18" charset="-78"/>
              </a:rPr>
              <a:t>Small saphenous vein</a:t>
            </a:r>
          </a:p>
          <a:p>
            <a:pPr marL="231775" indent="-231775" algn="l" rtl="0">
              <a:buAutoNum type="alphaLcPeriod"/>
            </a:pPr>
            <a:r>
              <a:rPr lang="en-US" sz="1900" dirty="0" smtClean="0">
                <a:cs typeface="Adobe Arabic" pitchFamily="18" charset="-78"/>
              </a:rPr>
              <a:t>Hepatic veins</a:t>
            </a:r>
          </a:p>
          <a:p>
            <a:pPr marL="231775" indent="-231775" algn="l" rtl="0">
              <a:buAutoNum type="alphaLcPeriod"/>
            </a:pPr>
            <a:r>
              <a:rPr lang="en-US" sz="1900" dirty="0" smtClean="0">
                <a:cs typeface="Adobe Arabic" pitchFamily="18" charset="-78"/>
              </a:rPr>
              <a:t>Renal veins</a:t>
            </a:r>
          </a:p>
          <a:p>
            <a:pPr marL="231775" indent="-231775" algn="l" rtl="0">
              <a:buAutoNum type="alphaLcPeriod"/>
            </a:pPr>
            <a:r>
              <a:rPr lang="en-US" sz="1900" dirty="0" smtClean="0">
                <a:cs typeface="Adobe Arabic" pitchFamily="18" charset="-78"/>
              </a:rPr>
              <a:t>Great saphenous vein</a:t>
            </a:r>
          </a:p>
          <a:p>
            <a:pPr marL="457200" indent="-457200" algn="l" rtl="0">
              <a:buNone/>
            </a:pPr>
            <a:r>
              <a:rPr lang="en-US" sz="1900" dirty="0" smtClean="0">
                <a:cs typeface="Adobe Arabic" pitchFamily="18" charset="-78"/>
              </a:rPr>
              <a:t>Answer:  </a:t>
            </a:r>
            <a:r>
              <a:rPr lang="en-US" sz="1900" dirty="0" smtClean="0">
                <a:solidFill>
                  <a:schemeClr val="bg1">
                    <a:lumMod val="65000"/>
                  </a:schemeClr>
                </a:solidFill>
                <a:cs typeface="Adobe Arabic" pitchFamily="18" charset="-78"/>
              </a:rPr>
              <a:t>D</a:t>
            </a:r>
          </a:p>
          <a:p>
            <a:pPr marL="457200" indent="-457200" algn="l" rtl="0">
              <a:buNone/>
            </a:pPr>
            <a:endParaRPr lang="en-US" sz="1500" dirty="0" smtClean="0">
              <a:solidFill>
                <a:schemeClr val="bg1">
                  <a:lumMod val="65000"/>
                </a:schemeClr>
              </a:solidFill>
            </a:endParaRPr>
          </a:p>
          <a:p>
            <a:pPr algn="l" rtl="0">
              <a:buNone/>
            </a:pPr>
            <a:r>
              <a:rPr lang="en-US" sz="2100" dirty="0" smtClean="0"/>
              <a:t>The anastomotic channels of portocaval become dilated (varicosed) in case of.. ?</a:t>
            </a:r>
          </a:p>
          <a:p>
            <a:pPr algn="l" rtl="0">
              <a:buAutoNum type="alphaUcPeriod"/>
            </a:pPr>
            <a:r>
              <a:rPr lang="en-US" sz="2100" dirty="0" smtClean="0"/>
              <a:t>portal </a:t>
            </a:r>
            <a:r>
              <a:rPr lang="en-US" sz="2100" dirty="0" smtClean="0">
                <a:cs typeface="Arial" panose="020B0604020202020204" pitchFamily="34" charset="0"/>
              </a:rPr>
              <a:t>hypertension</a:t>
            </a:r>
          </a:p>
          <a:p>
            <a:pPr algn="l" rtl="0">
              <a:buAutoNum type="alphaUcPeriod"/>
            </a:pPr>
            <a:r>
              <a:rPr lang="en-US" sz="2100" dirty="0" smtClean="0">
                <a:cs typeface="Arial" panose="020B0604020202020204" pitchFamily="34" charset="0"/>
              </a:rPr>
              <a:t> </a:t>
            </a:r>
            <a:r>
              <a:rPr lang="en-US" sz="2100" dirty="0" smtClean="0"/>
              <a:t>portal </a:t>
            </a:r>
            <a:r>
              <a:rPr lang="en-US" sz="2100" dirty="0" smtClean="0">
                <a:cs typeface="Arial" panose="020B0604020202020204" pitchFamily="34" charset="0"/>
              </a:rPr>
              <a:t>hypotension  </a:t>
            </a:r>
          </a:p>
          <a:p>
            <a:pPr algn="l" rtl="0">
              <a:buAutoNum type="alphaUcPeriod"/>
            </a:pPr>
            <a:r>
              <a:rPr lang="en-US" sz="2100" dirty="0" smtClean="0">
                <a:cs typeface="Arial" panose="020B0604020202020204" pitchFamily="34" charset="0"/>
              </a:rPr>
              <a:t> none of A&amp;B   </a:t>
            </a:r>
          </a:p>
          <a:p>
            <a:pPr algn="l" rtl="0">
              <a:buAutoNum type="alphaUcPeriod"/>
            </a:pPr>
            <a:r>
              <a:rPr lang="en-US" sz="2100" dirty="0" smtClean="0">
                <a:cs typeface="Arial" panose="020B0604020202020204" pitchFamily="34" charset="0"/>
              </a:rPr>
              <a:t>both of A&amp;B</a:t>
            </a:r>
          </a:p>
          <a:p>
            <a:pPr algn="l" rtl="0">
              <a:buNone/>
            </a:pPr>
            <a:r>
              <a:rPr lang="en-US" sz="2100" dirty="0" smtClean="0">
                <a:solidFill>
                  <a:schemeClr val="tx1">
                    <a:lumMod val="95000"/>
                    <a:lumOff val="5000"/>
                  </a:schemeClr>
                </a:solidFill>
              </a:rPr>
              <a:t>Answer : </a:t>
            </a:r>
            <a:r>
              <a:rPr lang="en-US" sz="2100" dirty="0" smtClean="0">
                <a:solidFill>
                  <a:schemeClr val="bg1">
                    <a:lumMod val="75000"/>
                  </a:schemeClr>
                </a:solidFill>
              </a:rPr>
              <a:t>A</a:t>
            </a:r>
            <a:endParaRPr lang="en-US" sz="2100" dirty="0" smtClean="0">
              <a:solidFill>
                <a:schemeClr val="tx1">
                  <a:lumMod val="95000"/>
                  <a:lumOff val="5000"/>
                </a:schemeClr>
              </a:solidFill>
            </a:endParaRPr>
          </a:p>
        </p:txBody>
      </p:sp>
    </p:spTree>
    <p:extLst>
      <p:ext uri="{BB962C8B-B14F-4D97-AF65-F5344CB8AC3E}">
        <p14:creationId xmlns:p14="http://schemas.microsoft.com/office/powerpoint/2010/main" val="3353461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58334" y="746316"/>
            <a:ext cx="5181600" cy="4351338"/>
          </a:xfrm>
        </p:spPr>
        <p:txBody>
          <a:bodyPr>
            <a:normAutofit/>
          </a:bodyPr>
          <a:lstStyle/>
          <a:p>
            <a:pPr marL="177800" indent="0" algn="l">
              <a:buNone/>
            </a:pPr>
            <a:r>
              <a:rPr lang="en-US" i="1" dirty="0" smtClean="0">
                <a:solidFill>
                  <a:schemeClr val="tx1"/>
                </a:solidFill>
                <a:latin typeface="Calibri" panose="020F0502020204030204" pitchFamily="34" charset="0"/>
              </a:rPr>
              <a:t>Leaders:</a:t>
            </a:r>
            <a:endParaRPr lang="en-GB" i="1" dirty="0" smtClean="0">
              <a:solidFill>
                <a:schemeClr val="tx1"/>
              </a:solidFill>
              <a:latin typeface="Calibri" panose="020F0502020204030204" pitchFamily="34" charset="0"/>
            </a:endParaRPr>
          </a:p>
          <a:p>
            <a:pPr marL="177800" indent="0" algn="l">
              <a:buNone/>
            </a:pPr>
            <a:r>
              <a:rPr lang="en-GB" dirty="0" smtClean="0">
                <a:solidFill>
                  <a:schemeClr val="tx1"/>
                </a:solidFill>
                <a:latin typeface="Calibri" panose="020F0502020204030204" pitchFamily="34" charset="0"/>
              </a:rPr>
              <a:t>Nawaf AlKhudairy </a:t>
            </a:r>
            <a:endParaRPr lang="en-GB" dirty="0">
              <a:solidFill>
                <a:schemeClr val="tx1"/>
              </a:solidFill>
              <a:latin typeface="Calibri" panose="020F0502020204030204" pitchFamily="34" charset="0"/>
            </a:endParaRPr>
          </a:p>
          <a:p>
            <a:pPr marL="177800" indent="0" algn="l">
              <a:buNone/>
            </a:pPr>
            <a:r>
              <a:rPr lang="en-GB" dirty="0">
                <a:solidFill>
                  <a:schemeClr val="tx1"/>
                </a:solidFill>
                <a:latin typeface="Calibri" panose="020F0502020204030204" pitchFamily="34" charset="0"/>
              </a:rPr>
              <a:t>Jawaher </a:t>
            </a:r>
            <a:r>
              <a:rPr lang="en-GB" dirty="0" smtClean="0">
                <a:solidFill>
                  <a:schemeClr val="tx1"/>
                </a:solidFill>
                <a:latin typeface="Calibri" panose="020F0502020204030204" pitchFamily="34" charset="0"/>
              </a:rPr>
              <a:t>Abanumy</a:t>
            </a:r>
          </a:p>
        </p:txBody>
      </p:sp>
      <p:grpSp>
        <p:nvGrpSpPr>
          <p:cNvPr id="11" name="Group 10"/>
          <p:cNvGrpSpPr/>
          <p:nvPr/>
        </p:nvGrpSpPr>
        <p:grpSpPr>
          <a:xfrm>
            <a:off x="3853449"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smtClean="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smtClean="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503020" y="746316"/>
            <a:ext cx="562842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i="1" dirty="0" smtClean="0">
                <a:latin typeface="Calibri" panose="020F0502020204030204" pitchFamily="34" charset="0"/>
              </a:rPr>
              <a:t>Members:</a:t>
            </a:r>
          </a:p>
          <a:p>
            <a:pPr marL="177800" indent="0">
              <a:buFont typeface="Arial" panose="020B0604020202020204" pitchFamily="34" charset="0"/>
              <a:buNone/>
            </a:pPr>
            <a:r>
              <a:rPr lang="en-US" dirty="0" smtClean="0">
                <a:latin typeface="Calibri" panose="020F0502020204030204" pitchFamily="34" charset="0"/>
              </a:rPr>
              <a:t>Yazeed Alsuhaibani</a:t>
            </a:r>
          </a:p>
          <a:p>
            <a:pPr marL="177800" indent="0">
              <a:buFont typeface="Arial" panose="020B0604020202020204" pitchFamily="34" charset="0"/>
              <a:buNone/>
            </a:pPr>
            <a:r>
              <a:rPr lang="en-US" dirty="0" smtClean="0">
                <a:latin typeface="Calibri" panose="020F0502020204030204" pitchFamily="34" charset="0"/>
              </a:rPr>
              <a:t>Abdulmalek Alhadlaq</a:t>
            </a:r>
          </a:p>
          <a:p>
            <a:pPr marL="177800" indent="0">
              <a:buFont typeface="Arial" panose="020B0604020202020204" pitchFamily="34" charset="0"/>
              <a:buNone/>
            </a:pPr>
            <a:r>
              <a:rPr lang="en-US" dirty="0" smtClean="0">
                <a:latin typeface="Calibri" panose="020F0502020204030204" pitchFamily="34" charset="0"/>
              </a:rPr>
              <a:t>Hamad Alkhudairy</a:t>
            </a:r>
          </a:p>
          <a:p>
            <a:pPr marL="177800" indent="0">
              <a:buFont typeface="Arial" panose="020B0604020202020204" pitchFamily="34" charset="0"/>
              <a:buNone/>
            </a:pPr>
            <a:r>
              <a:rPr lang="en-US" dirty="0" smtClean="0">
                <a:latin typeface="Calibri" panose="020F0502020204030204" pitchFamily="34" charset="0"/>
              </a:rPr>
              <a:t>Mohammed Habib</a:t>
            </a:r>
          </a:p>
          <a:p>
            <a:pPr marL="177800" indent="0">
              <a:buFont typeface="Arial" panose="020B0604020202020204" pitchFamily="34" charset="0"/>
              <a:buNone/>
            </a:pPr>
            <a:r>
              <a:rPr lang="en-US" dirty="0" smtClean="0">
                <a:latin typeface="Calibri" panose="020F0502020204030204" pitchFamily="34" charset="0"/>
              </a:rPr>
              <a:t>Talal Alhuqail</a:t>
            </a:r>
          </a:p>
          <a:p>
            <a:pPr marL="177800" indent="0">
              <a:buFont typeface="Arial" panose="020B0604020202020204" pitchFamily="34" charset="0"/>
              <a:buNone/>
            </a:pPr>
            <a:r>
              <a:rPr lang="en-US" dirty="0" smtClean="0">
                <a:latin typeface="Calibri" panose="020F0502020204030204" pitchFamily="34" charset="0"/>
              </a:rPr>
              <a:t>Majed Alzain </a:t>
            </a:r>
          </a:p>
          <a:p>
            <a:pPr marL="177800" indent="0">
              <a:buFont typeface="Arial" panose="020B0604020202020204" pitchFamily="34" charset="0"/>
              <a:buNone/>
            </a:pPr>
            <a:r>
              <a:rPr lang="en-US" dirty="0" smtClean="0">
                <a:latin typeface="Calibri" panose="020F0502020204030204" pitchFamily="34" charset="0"/>
              </a:rPr>
              <a:t>Mohammed naser</a:t>
            </a:r>
          </a:p>
          <a:p>
            <a:pPr marL="177800" indent="0">
              <a:buFont typeface="Arial" panose="020B0604020202020204" pitchFamily="34" charset="0"/>
              <a:buNone/>
            </a:pPr>
            <a:r>
              <a:rPr lang="en-US" dirty="0" smtClean="0">
                <a:latin typeface="Calibri" panose="020F0502020204030204" pitchFamily="34" charset="0"/>
              </a:rPr>
              <a:t>Abdulaziz Alsalman</a:t>
            </a:r>
          </a:p>
          <a:p>
            <a:pPr marL="177800" indent="0">
              <a:buFont typeface="Arial" panose="020B0604020202020204" pitchFamily="34" charset="0"/>
              <a:buNone/>
            </a:pPr>
            <a:r>
              <a:rPr lang="en-US" dirty="0" err="1" smtClean="0">
                <a:latin typeface="Calibri" panose="020F0502020204030204" pitchFamily="34" charset="0"/>
              </a:rPr>
              <a:t>Abdulhakeem</a:t>
            </a:r>
            <a:r>
              <a:rPr lang="en-US" dirty="0" smtClean="0">
                <a:latin typeface="Calibri" panose="020F0502020204030204" pitchFamily="34" charset="0"/>
              </a:rPr>
              <a:t> </a:t>
            </a:r>
            <a:r>
              <a:rPr lang="en-US" dirty="0" err="1" smtClean="0">
                <a:latin typeface="Calibri" panose="020F0502020204030204" pitchFamily="34" charset="0"/>
              </a:rPr>
              <a:t>Alonaiq</a:t>
            </a:r>
            <a:endParaRPr lang="en-US" sz="800" i="1" dirty="0" smtClean="0">
              <a:latin typeface="Calibri" panose="020F0502020204030204" pitchFamily="34" charset="0"/>
            </a:endParaRPr>
          </a:p>
          <a:p>
            <a:pPr marL="177800" indent="0">
              <a:buFont typeface="Arial" panose="020B0604020202020204" pitchFamily="34" charset="0"/>
              <a:buNone/>
            </a:pPr>
            <a:endParaRPr lang="en-US" sz="800" i="1" dirty="0" smtClean="0">
              <a:latin typeface="Calibri" panose="020F0502020204030204" pitchFamily="34" charset="0"/>
            </a:endParaRPr>
          </a:p>
          <a:p>
            <a:pPr marL="177800" indent="0">
              <a:buFont typeface="Arial" panose="020B0604020202020204" pitchFamily="34" charset="0"/>
              <a:buNone/>
            </a:pPr>
            <a:endParaRPr lang="en-GB" sz="800" i="1" dirty="0" smtClean="0">
              <a:latin typeface="Calibri" panose="020F0502020204030204" pitchFamily="34" charset="0"/>
            </a:endParaRPr>
          </a:p>
          <a:p>
            <a:pPr marL="177800" indent="0">
              <a:buNone/>
            </a:pPr>
            <a:endParaRPr lang="en-GB" sz="800" dirty="0" smtClean="0"/>
          </a:p>
          <a:p>
            <a:pPr marL="177800" indent="0">
              <a:buNone/>
            </a:pPr>
            <a:r>
              <a:rPr lang="en-GB" sz="800" dirty="0" smtClean="0"/>
              <a:t> </a:t>
            </a:r>
            <a:r>
              <a:rPr lang="en-GB" sz="800" dirty="0" smtClean="0">
                <a:latin typeface="Calibri" panose="020F0502020204030204" pitchFamily="34" charset="0"/>
              </a:rPr>
              <a:t/>
            </a:r>
            <a:br>
              <a:rPr lang="en-GB" sz="800" dirty="0" smtClean="0">
                <a:latin typeface="Calibri" panose="020F0502020204030204" pitchFamily="34" charset="0"/>
              </a:rPr>
            </a:br>
            <a:endParaRPr lang="en-GB" sz="800" dirty="0">
              <a:latin typeface="Calibri" panose="020F0502020204030204" pitchFamily="34" charset="0"/>
            </a:endParaRPr>
          </a:p>
        </p:txBody>
      </p:sp>
    </p:spTree>
    <p:extLst>
      <p:ext uri="{BB962C8B-B14F-4D97-AF65-F5344CB8AC3E}">
        <p14:creationId xmlns:p14="http://schemas.microsoft.com/office/powerpoint/2010/main" val="200269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92" y="271254"/>
            <a:ext cx="10972800" cy="713903"/>
          </a:xfrm>
        </p:spPr>
        <p:txBody>
          <a:bodyPr>
            <a:noAutofit/>
          </a:bodyPr>
          <a:lstStyle/>
          <a:p>
            <a:pPr rtl="0"/>
            <a:r>
              <a:rPr lang="en-US" sz="3600" b="1" dirty="0" smtClean="0"/>
              <a:t>Veins</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8840" y="1121707"/>
            <a:ext cx="3000493" cy="5317067"/>
          </a:xfrm>
        </p:spPr>
      </p:pic>
      <p:sp>
        <p:nvSpPr>
          <p:cNvPr id="5" name="Content Placeholder 2"/>
          <p:cNvSpPr txBox="1">
            <a:spLocks/>
          </p:cNvSpPr>
          <p:nvPr/>
        </p:nvSpPr>
        <p:spPr bwMode="auto">
          <a:xfrm>
            <a:off x="441652" y="956502"/>
            <a:ext cx="8319080" cy="4494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a:lstStyle>
          <a:p>
            <a:pPr>
              <a:buClr>
                <a:srgbClr val="000000"/>
              </a:buClr>
              <a:buFont typeface="Courier New" pitchFamily="49" charset="0"/>
              <a:buChar char="o"/>
              <a:defRPr/>
            </a:pPr>
            <a:r>
              <a:rPr lang="en-US" sz="2000" kern="0" dirty="0" smtClean="0">
                <a:solidFill>
                  <a:srgbClr val="000000"/>
                </a:solidFill>
                <a:effectLst/>
                <a:cs typeface="Adobe Arabic" pitchFamily="18" charset="-78"/>
              </a:rPr>
              <a:t>Veins are blood vessels that </a:t>
            </a:r>
            <a:r>
              <a:rPr lang="en-US" sz="2000" kern="0" dirty="0" smtClean="0">
                <a:solidFill>
                  <a:srgbClr val="FF0000"/>
                </a:solidFill>
                <a:effectLst/>
                <a:cs typeface="Adobe Arabic" pitchFamily="18" charset="-78"/>
              </a:rPr>
              <a:t>bring blood </a:t>
            </a:r>
            <a:r>
              <a:rPr lang="en-US" sz="2000" kern="0" dirty="0" smtClean="0">
                <a:solidFill>
                  <a:srgbClr val="000000"/>
                </a:solidFill>
                <a:effectLst/>
                <a:cs typeface="Adobe Arabic" pitchFamily="18" charset="-78"/>
              </a:rPr>
              <a:t>back to the heart.</a:t>
            </a:r>
          </a:p>
          <a:p>
            <a:pPr>
              <a:buClr>
                <a:srgbClr val="000000"/>
              </a:buClr>
              <a:buFont typeface="Courier New" pitchFamily="49" charset="0"/>
              <a:buChar char="o"/>
              <a:defRPr/>
            </a:pPr>
            <a:r>
              <a:rPr lang="en-US" sz="2000" kern="0" dirty="0" smtClean="0">
                <a:solidFill>
                  <a:srgbClr val="000000"/>
                </a:solidFill>
                <a:effectLst/>
                <a:cs typeface="Adobe Arabic" pitchFamily="18" charset="-78"/>
              </a:rPr>
              <a:t> All veins carry deoxygenated blood </a:t>
            </a:r>
            <a:r>
              <a:rPr lang="en-US" sz="2000" u="sng" kern="0" dirty="0" smtClean="0">
                <a:solidFill>
                  <a:srgbClr val="000000"/>
                </a:solidFill>
                <a:effectLst/>
                <a:cs typeface="Adobe Arabic" pitchFamily="18" charset="-78"/>
              </a:rPr>
              <a:t>except:</a:t>
            </a:r>
          </a:p>
          <a:p>
            <a:pPr algn="ctr">
              <a:buClr>
                <a:srgbClr val="000000"/>
              </a:buClr>
              <a:buFont typeface="Courier New" pitchFamily="49" charset="0"/>
              <a:buChar char="o"/>
              <a:defRPr/>
            </a:pPr>
            <a:r>
              <a:rPr lang="en-US" sz="2000" u="sng" kern="0" dirty="0" smtClean="0">
                <a:solidFill>
                  <a:srgbClr val="000000"/>
                </a:solidFill>
                <a:effectLst/>
                <a:cs typeface="Adobe Arabic" pitchFamily="18" charset="-78"/>
              </a:rPr>
              <a:t>Pulmonary veins</a:t>
            </a:r>
            <a:r>
              <a:rPr lang="en-US" sz="2000" u="sng" kern="0" baseline="30000" dirty="0" smtClean="0">
                <a:solidFill>
                  <a:srgbClr val="000000"/>
                </a:solidFill>
                <a:effectLst/>
                <a:cs typeface="Adobe Arabic" pitchFamily="18" charset="-78"/>
              </a:rPr>
              <a:t>1</a:t>
            </a:r>
            <a:r>
              <a:rPr lang="en-US" sz="2000" u="sng" kern="0" dirty="0" smtClean="0">
                <a:solidFill>
                  <a:srgbClr val="000000"/>
                </a:solidFill>
                <a:effectLst/>
                <a:cs typeface="Adobe Arabic" pitchFamily="18" charset="-78"/>
              </a:rPr>
              <a:t>.</a:t>
            </a:r>
          </a:p>
          <a:p>
            <a:pPr algn="ctr">
              <a:buClr>
                <a:srgbClr val="000000"/>
              </a:buClr>
              <a:buFont typeface="Courier New" pitchFamily="49" charset="0"/>
              <a:buChar char="o"/>
              <a:defRPr/>
            </a:pPr>
            <a:r>
              <a:rPr lang="en-US" sz="2000" u="sng" kern="0" dirty="0" smtClean="0">
                <a:solidFill>
                  <a:srgbClr val="000000"/>
                </a:solidFill>
                <a:effectLst/>
                <a:cs typeface="Adobe Arabic" pitchFamily="18" charset="-78"/>
              </a:rPr>
              <a:t>Umbilical veins</a:t>
            </a:r>
            <a:r>
              <a:rPr lang="en-US" sz="2000" u="sng" kern="0" baseline="30000" dirty="0" smtClean="0">
                <a:solidFill>
                  <a:srgbClr val="000000"/>
                </a:solidFill>
                <a:effectLst/>
                <a:cs typeface="Adobe Arabic" pitchFamily="18" charset="-78"/>
              </a:rPr>
              <a:t>2</a:t>
            </a:r>
            <a:r>
              <a:rPr lang="en-US" sz="2000" u="sng" kern="0" dirty="0" smtClean="0">
                <a:solidFill>
                  <a:srgbClr val="000000"/>
                </a:solidFill>
                <a:effectLst/>
                <a:cs typeface="Adobe Arabic" pitchFamily="18" charset="-78"/>
              </a:rPr>
              <a:t>.</a:t>
            </a:r>
            <a:endParaRPr lang="en-US" sz="2000" kern="0" dirty="0">
              <a:solidFill>
                <a:srgbClr val="000000"/>
              </a:solidFill>
              <a:effectLst/>
              <a:cs typeface="Adobe Arabic" pitchFamily="18" charset="-78"/>
            </a:endParaRPr>
          </a:p>
          <a:p>
            <a:pPr>
              <a:buClr>
                <a:srgbClr val="000000"/>
              </a:buClr>
              <a:buFont typeface="Courier New" pitchFamily="49" charset="0"/>
              <a:buChar char="o"/>
              <a:defRPr/>
            </a:pPr>
            <a:r>
              <a:rPr lang="en-US" sz="2000" kern="0" dirty="0" smtClean="0">
                <a:solidFill>
                  <a:srgbClr val="000000"/>
                </a:solidFill>
                <a:effectLst/>
                <a:cs typeface="Adobe Arabic" pitchFamily="18" charset="-78"/>
              </a:rPr>
              <a:t>There are two types of veins*:</a:t>
            </a:r>
          </a:p>
          <a:p>
            <a:pPr marL="800100" lvl="1" indent="-342900">
              <a:spcBef>
                <a:spcPct val="0"/>
              </a:spcBef>
              <a:buClr>
                <a:srgbClr val="000000"/>
              </a:buClr>
              <a:buFont typeface="+mj-lt"/>
              <a:buAutoNum type="arabicPeriod"/>
              <a:defRPr/>
            </a:pPr>
            <a:r>
              <a:rPr lang="en-US" sz="1800" kern="0" dirty="0" smtClean="0">
                <a:solidFill>
                  <a:srgbClr val="000000"/>
                </a:solidFill>
                <a:effectLst/>
                <a:cs typeface="Adobe Arabic" pitchFamily="18" charset="-78"/>
              </a:rPr>
              <a:t> </a:t>
            </a:r>
            <a:r>
              <a:rPr lang="en-US" sz="1800" kern="1200" dirty="0" smtClean="0">
                <a:solidFill>
                  <a:srgbClr val="000000"/>
                </a:solidFill>
                <a:effectLst/>
                <a:ea typeface="+mn-ea"/>
                <a:cs typeface="Sakkal Majalla" pitchFamily="2" charset="-78"/>
              </a:rPr>
              <a:t>Superficial veins: close to the surface of the body</a:t>
            </a:r>
          </a:p>
          <a:p>
            <a:pPr marL="912114" lvl="2" indent="0" fontAlgn="auto">
              <a:spcAft>
                <a:spcPts val="0"/>
              </a:spcAft>
              <a:buClr>
                <a:srgbClr val="000000"/>
              </a:buClr>
              <a:buNone/>
              <a:defRPr/>
            </a:pPr>
            <a:r>
              <a:rPr lang="en-US" sz="1800" kern="0" dirty="0" smtClean="0">
                <a:solidFill>
                  <a:srgbClr val="FF0000"/>
                </a:solidFill>
                <a:effectLst/>
                <a:cs typeface="Adobe Arabic" pitchFamily="18" charset="-78"/>
              </a:rPr>
              <a:t>NO corresponding arteries</a:t>
            </a:r>
          </a:p>
          <a:p>
            <a:pPr marL="800100" lvl="1" indent="-342900">
              <a:spcBef>
                <a:spcPct val="0"/>
              </a:spcBef>
              <a:buClr>
                <a:srgbClr val="000000"/>
              </a:buClr>
              <a:buFont typeface="+mj-lt"/>
              <a:buAutoNum type="arabicPeriod"/>
              <a:defRPr/>
            </a:pPr>
            <a:r>
              <a:rPr lang="en-US" sz="1800" kern="0" dirty="0" smtClean="0">
                <a:solidFill>
                  <a:srgbClr val="000000"/>
                </a:solidFill>
                <a:effectLst/>
                <a:cs typeface="Adobe Arabic" pitchFamily="18" charset="-78"/>
              </a:rPr>
              <a:t> </a:t>
            </a:r>
            <a:r>
              <a:rPr lang="en-US" sz="1800" kern="1200" dirty="0" smtClean="0">
                <a:solidFill>
                  <a:srgbClr val="000000"/>
                </a:solidFill>
                <a:effectLst/>
                <a:ea typeface="+mn-ea"/>
                <a:cs typeface="Sakkal Majalla" pitchFamily="2" charset="-78"/>
              </a:rPr>
              <a:t>Deep veins: found deeper in the body </a:t>
            </a:r>
          </a:p>
          <a:p>
            <a:pPr marL="912114" lvl="2" indent="0" fontAlgn="auto">
              <a:spcAft>
                <a:spcPts val="0"/>
              </a:spcAft>
              <a:buClr>
                <a:srgbClr val="000000"/>
              </a:buClr>
              <a:buNone/>
              <a:defRPr/>
            </a:pPr>
            <a:r>
              <a:rPr lang="en-US" sz="1800" kern="0" dirty="0" smtClean="0">
                <a:solidFill>
                  <a:srgbClr val="FF0000"/>
                </a:solidFill>
                <a:effectLst/>
                <a:cs typeface="Adobe Arabic" pitchFamily="18" charset="-78"/>
              </a:rPr>
              <a:t>With corresponding arteries </a:t>
            </a:r>
            <a:r>
              <a:rPr lang="en-US" sz="1800" kern="0" dirty="0" smtClean="0">
                <a:solidFill>
                  <a:schemeClr val="bg1">
                    <a:lumMod val="50000"/>
                  </a:schemeClr>
                </a:solidFill>
                <a:effectLst/>
                <a:cs typeface="Adobe Arabic" pitchFamily="18" charset="-78"/>
              </a:rPr>
              <a:t>(venae </a:t>
            </a:r>
            <a:r>
              <a:rPr lang="en-US" sz="1800" kern="0" dirty="0" err="1" smtClean="0">
                <a:solidFill>
                  <a:schemeClr val="bg1">
                    <a:lumMod val="50000"/>
                  </a:schemeClr>
                </a:solidFill>
                <a:effectLst/>
                <a:cs typeface="Adobe Arabic" pitchFamily="18" charset="-78"/>
              </a:rPr>
              <a:t>comitantes</a:t>
            </a:r>
            <a:r>
              <a:rPr lang="en-US" sz="1800" kern="0" dirty="0" smtClean="0">
                <a:solidFill>
                  <a:schemeClr val="bg1">
                    <a:lumMod val="50000"/>
                  </a:schemeClr>
                </a:solidFill>
                <a:effectLst/>
                <a:cs typeface="Adobe Arabic" pitchFamily="18" charset="-78"/>
              </a:rPr>
              <a:t>)</a:t>
            </a:r>
            <a:endParaRPr lang="en-US" sz="1800" kern="0" dirty="0" smtClean="0">
              <a:solidFill>
                <a:srgbClr val="FF0000"/>
              </a:solidFill>
              <a:effectLst/>
              <a:cs typeface="Adobe Arabic" pitchFamily="18" charset="-78"/>
            </a:endParaRPr>
          </a:p>
          <a:p>
            <a:pPr>
              <a:buClr>
                <a:srgbClr val="000000"/>
              </a:buClr>
              <a:buFont typeface="Courier New" pitchFamily="49" charset="0"/>
              <a:buChar char="o"/>
              <a:defRPr/>
            </a:pPr>
            <a:r>
              <a:rPr lang="en-US" sz="2000" kern="0" dirty="0" smtClean="0">
                <a:solidFill>
                  <a:srgbClr val="000000"/>
                </a:solidFill>
                <a:effectLst/>
                <a:cs typeface="Adobe Arabic" pitchFamily="18" charset="-78"/>
              </a:rPr>
              <a:t> Veins of the systemic circulation:</a:t>
            </a:r>
          </a:p>
          <a:p>
            <a:pPr marL="457200" lvl="1" indent="0">
              <a:spcBef>
                <a:spcPct val="0"/>
              </a:spcBef>
              <a:buClr>
                <a:srgbClr val="000000"/>
              </a:buClr>
              <a:buNone/>
              <a:defRPr/>
            </a:pPr>
            <a:r>
              <a:rPr lang="en-US" sz="1800" kern="0" dirty="0" smtClean="0">
                <a:solidFill>
                  <a:srgbClr val="000000"/>
                </a:solidFill>
                <a:effectLst/>
                <a:cs typeface="Adobe Arabic" pitchFamily="18" charset="-78"/>
              </a:rPr>
              <a:t>Superior and inferior vena cava with their tributaries</a:t>
            </a:r>
          </a:p>
          <a:p>
            <a:pPr>
              <a:buClr>
                <a:srgbClr val="000000"/>
              </a:buClr>
              <a:buFont typeface="Courier New" pitchFamily="49" charset="0"/>
              <a:buChar char="o"/>
              <a:defRPr/>
            </a:pPr>
            <a:r>
              <a:rPr lang="en-US" sz="2000" kern="0" dirty="0" smtClean="0">
                <a:solidFill>
                  <a:srgbClr val="000000"/>
                </a:solidFill>
                <a:effectLst/>
                <a:cs typeface="Adobe Arabic" pitchFamily="18" charset="-78"/>
              </a:rPr>
              <a:t> Veins of the portal circulation:</a:t>
            </a:r>
          </a:p>
          <a:p>
            <a:pPr marL="457200" lvl="1" indent="0">
              <a:spcBef>
                <a:spcPct val="0"/>
              </a:spcBef>
              <a:buClr>
                <a:srgbClr val="000000"/>
              </a:buClr>
              <a:buNone/>
              <a:defRPr/>
            </a:pPr>
            <a:r>
              <a:rPr lang="en-US" sz="1800" kern="0" dirty="0" smtClean="0">
                <a:solidFill>
                  <a:srgbClr val="000000"/>
                </a:solidFill>
                <a:effectLst/>
                <a:cs typeface="Adobe Arabic" pitchFamily="18" charset="-78"/>
              </a:rPr>
              <a:t>Portal vein</a:t>
            </a:r>
          </a:p>
        </p:txBody>
      </p:sp>
      <p:sp>
        <p:nvSpPr>
          <p:cNvPr id="6" name="TextBox 5"/>
          <p:cNvSpPr txBox="1"/>
          <p:nvPr/>
        </p:nvSpPr>
        <p:spPr>
          <a:xfrm>
            <a:off x="441652" y="5451343"/>
            <a:ext cx="9125339" cy="1107996"/>
          </a:xfrm>
          <a:prstGeom prst="rect">
            <a:avLst/>
          </a:prstGeom>
          <a:noFill/>
        </p:spPr>
        <p:txBody>
          <a:bodyPr wrap="square" rtlCol="0">
            <a:spAutoFit/>
          </a:bodyPr>
          <a:lstStyle/>
          <a:p>
            <a:r>
              <a:rPr lang="en-US" sz="1600" dirty="0" smtClean="0">
                <a:solidFill>
                  <a:schemeClr val="bg1">
                    <a:lumMod val="50000"/>
                  </a:schemeClr>
                </a:solidFill>
                <a:latin typeface="+mn-lt"/>
              </a:rPr>
              <a:t>1: are large veins that receive oxygenated blood from the lung and drain into the left atrium</a:t>
            </a:r>
            <a:r>
              <a:rPr lang="en-US" sz="2000" dirty="0" smtClean="0">
                <a:solidFill>
                  <a:schemeClr val="bg1">
                    <a:lumMod val="50000"/>
                  </a:schemeClr>
                </a:solidFill>
                <a:latin typeface="+mn-lt"/>
              </a:rPr>
              <a:t>.</a:t>
            </a:r>
          </a:p>
          <a:p>
            <a:r>
              <a:rPr lang="en-US" sz="1600" dirty="0" smtClean="0">
                <a:solidFill>
                  <a:schemeClr val="bg1">
                    <a:lumMod val="50000"/>
                  </a:schemeClr>
                </a:solidFill>
                <a:latin typeface="+mn-lt"/>
              </a:rPr>
              <a:t>2: The </a:t>
            </a:r>
            <a:r>
              <a:rPr lang="en-US" sz="1600" dirty="0">
                <a:solidFill>
                  <a:schemeClr val="bg1">
                    <a:lumMod val="50000"/>
                  </a:schemeClr>
                </a:solidFill>
                <a:latin typeface="+mn-lt"/>
              </a:rPr>
              <a:t>umbilical vein is a vein present </a:t>
            </a:r>
            <a:r>
              <a:rPr lang="en-US" sz="1600" dirty="0">
                <a:solidFill>
                  <a:schemeClr val="tx1"/>
                </a:solidFill>
                <a:latin typeface="+mn-lt"/>
              </a:rPr>
              <a:t>during</a:t>
            </a:r>
            <a:r>
              <a:rPr lang="en-US" sz="1600" dirty="0">
                <a:solidFill>
                  <a:schemeClr val="bg1">
                    <a:lumMod val="50000"/>
                  </a:schemeClr>
                </a:solidFill>
                <a:latin typeface="+mn-lt"/>
              </a:rPr>
              <a:t> </a:t>
            </a:r>
            <a:r>
              <a:rPr lang="en-US" sz="1600" dirty="0">
                <a:solidFill>
                  <a:schemeClr val="tx1"/>
                </a:solidFill>
                <a:latin typeface="+mn-lt"/>
              </a:rPr>
              <a:t>fetal development </a:t>
            </a:r>
            <a:r>
              <a:rPr lang="en-US" sz="1600" dirty="0">
                <a:solidFill>
                  <a:schemeClr val="bg1">
                    <a:lumMod val="50000"/>
                  </a:schemeClr>
                </a:solidFill>
                <a:latin typeface="+mn-lt"/>
              </a:rPr>
              <a:t>that carries oxygenated blood from the placenta into the growing fetus.</a:t>
            </a:r>
          </a:p>
          <a:p>
            <a:endParaRPr lang="en-US" sz="1200" dirty="0">
              <a:solidFill>
                <a:schemeClr val="bg1">
                  <a:lumMod val="50000"/>
                </a:schemeClr>
              </a:solidFill>
              <a:latin typeface="+mn-lt"/>
            </a:endParaRPr>
          </a:p>
        </p:txBody>
      </p:sp>
      <p:sp>
        <p:nvSpPr>
          <p:cNvPr id="7" name="TextBox 6"/>
          <p:cNvSpPr txBox="1"/>
          <p:nvPr/>
        </p:nvSpPr>
        <p:spPr>
          <a:xfrm>
            <a:off x="6441220" y="3160871"/>
            <a:ext cx="2905031" cy="2031325"/>
          </a:xfrm>
          <a:prstGeom prst="rect">
            <a:avLst/>
          </a:prstGeom>
          <a:noFill/>
        </p:spPr>
        <p:txBody>
          <a:bodyPr wrap="square" rtlCol="0">
            <a:spAutoFit/>
          </a:bodyPr>
          <a:lstStyle/>
          <a:p>
            <a:r>
              <a:rPr lang="en-US" sz="1800" dirty="0" smtClean="0">
                <a:solidFill>
                  <a:schemeClr val="bg1">
                    <a:lumMod val="50000"/>
                  </a:schemeClr>
                </a:solidFill>
                <a:latin typeface="+mn-lt"/>
              </a:rPr>
              <a:t>*</a:t>
            </a:r>
            <a:r>
              <a:rPr lang="en-US" sz="1800" u="sng" dirty="0" smtClean="0">
                <a:solidFill>
                  <a:schemeClr val="bg1">
                    <a:lumMod val="50000"/>
                  </a:schemeClr>
                </a:solidFill>
                <a:latin typeface="+mn-lt"/>
              </a:rPr>
              <a:t>Note</a:t>
            </a:r>
            <a:r>
              <a:rPr lang="en-US" sz="1800" dirty="0" smtClean="0">
                <a:solidFill>
                  <a:schemeClr val="bg1">
                    <a:lumMod val="50000"/>
                  </a:schemeClr>
                </a:solidFill>
                <a:latin typeface="+mn-lt"/>
              </a:rPr>
              <a:t>: </a:t>
            </a:r>
          </a:p>
          <a:p>
            <a:r>
              <a:rPr lang="en-US" sz="1800" dirty="0" smtClean="0">
                <a:solidFill>
                  <a:schemeClr val="bg1">
                    <a:lumMod val="50000"/>
                  </a:schemeClr>
                </a:solidFill>
                <a:latin typeface="+mn-lt"/>
              </a:rPr>
              <a:t>Vein can be classified in 2 ways based on:</a:t>
            </a:r>
          </a:p>
          <a:p>
            <a:pPr marL="342900" indent="-342900">
              <a:buAutoNum type="arabicParenBoth"/>
            </a:pPr>
            <a:r>
              <a:rPr lang="en-US" sz="1800" dirty="0" smtClean="0">
                <a:solidFill>
                  <a:schemeClr val="bg1">
                    <a:lumMod val="50000"/>
                  </a:schemeClr>
                </a:solidFill>
                <a:latin typeface="+mn-lt"/>
              </a:rPr>
              <a:t>Their location (superficial/deep)</a:t>
            </a:r>
          </a:p>
          <a:p>
            <a:pPr marL="342900" indent="-342900">
              <a:buAutoNum type="arabicParenBoth"/>
            </a:pPr>
            <a:r>
              <a:rPr lang="en-US" sz="1800" dirty="0" smtClean="0">
                <a:solidFill>
                  <a:schemeClr val="bg1">
                    <a:lumMod val="50000"/>
                  </a:schemeClr>
                </a:solidFill>
                <a:latin typeface="+mn-lt"/>
              </a:rPr>
              <a:t>The circulation (systemic/portal)</a:t>
            </a:r>
            <a:endParaRPr lang="en-US" dirty="0">
              <a:solidFill>
                <a:schemeClr val="bg1">
                  <a:lumMod val="50000"/>
                </a:schemeClr>
              </a:solidFill>
              <a:latin typeface="+mn-lt"/>
            </a:endParaRPr>
          </a:p>
        </p:txBody>
      </p:sp>
      <p:pic>
        <p:nvPicPr>
          <p:cNvPr id="2050" name="Picture 2" descr="Image result for youtub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343" b="19523"/>
          <a:stretch/>
        </p:blipFill>
        <p:spPr bwMode="auto">
          <a:xfrm>
            <a:off x="10799478" y="408755"/>
            <a:ext cx="941289" cy="57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4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33" y="769010"/>
            <a:ext cx="10515600" cy="857127"/>
          </a:xfrm>
        </p:spPr>
        <p:txBody>
          <a:bodyPr>
            <a:normAutofit/>
          </a:bodyPr>
          <a:lstStyle/>
          <a:p>
            <a:pPr rtl="0"/>
            <a:r>
              <a:rPr lang="en-US" sz="3600" b="1" dirty="0" smtClean="0"/>
              <a:t>The Histology Of Blood Vessels</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7624" y="1910238"/>
            <a:ext cx="4984376" cy="3277790"/>
          </a:xfrm>
        </p:spPr>
      </p:pic>
      <p:sp>
        <p:nvSpPr>
          <p:cNvPr id="5" name="TextBox 4"/>
          <p:cNvSpPr txBox="1"/>
          <p:nvPr/>
        </p:nvSpPr>
        <p:spPr>
          <a:xfrm>
            <a:off x="272698" y="1811868"/>
            <a:ext cx="6656172" cy="3785652"/>
          </a:xfrm>
          <a:prstGeom prst="rect">
            <a:avLst/>
          </a:prstGeom>
          <a:noFill/>
        </p:spPr>
        <p:txBody>
          <a:bodyPr wrap="square" rtlCol="0">
            <a:spAutoFit/>
          </a:bodyPr>
          <a:lstStyle/>
          <a:p>
            <a:pPr marL="342900" lvl="1" indent="-342900" algn="just">
              <a:buClr>
                <a:srgbClr val="000000"/>
              </a:buClr>
              <a:buFont typeface="Courier New" pitchFamily="49" charset="0"/>
              <a:buChar char="o"/>
              <a:defRPr/>
            </a:pPr>
            <a:r>
              <a:rPr lang="en-US" sz="2000" dirty="0">
                <a:latin typeface="+mn-lt"/>
                <a:cs typeface="Adobe Arabic" pitchFamily="18" charset="-78"/>
              </a:rPr>
              <a:t>The arteries and veins have three layers, </a:t>
            </a:r>
            <a:r>
              <a:rPr lang="en-US" sz="2000" b="1" dirty="0">
                <a:solidFill>
                  <a:srgbClr val="FF0000"/>
                </a:solidFill>
                <a:latin typeface="+mn-lt"/>
                <a:cs typeface="Adobe Arabic" pitchFamily="18" charset="-78"/>
              </a:rPr>
              <a:t>but the middle layer is thicker in the arteries than it is in the veins</a:t>
            </a:r>
            <a:r>
              <a:rPr lang="en-US" sz="2000" dirty="0" smtClean="0">
                <a:latin typeface="+mn-lt"/>
                <a:cs typeface="Adobe Arabic" pitchFamily="18" charset="-78"/>
              </a:rPr>
              <a:t>:</a:t>
            </a:r>
          </a:p>
          <a:p>
            <a:pPr marL="342900" lvl="1" indent="-342900" algn="just">
              <a:buClr>
                <a:srgbClr val="000000"/>
              </a:buClr>
              <a:buFont typeface="Courier New" charset="0"/>
              <a:buChar char="o"/>
              <a:defRPr/>
            </a:pPr>
            <a:endParaRPr lang="en-US" sz="2000" dirty="0">
              <a:latin typeface="+mn-lt"/>
              <a:cs typeface="Adobe Arabic" pitchFamily="18" charset="-78"/>
            </a:endParaRPr>
          </a:p>
          <a:p>
            <a:pPr marL="742950" lvl="2" indent="-342900" algn="just">
              <a:buClr>
                <a:srgbClr val="000000"/>
              </a:buClr>
              <a:buFont typeface="+mj-lt"/>
              <a:buAutoNum type="arabicPeriod"/>
              <a:defRPr/>
            </a:pPr>
            <a:r>
              <a:rPr lang="en-US" sz="2000" dirty="0">
                <a:latin typeface="+mn-lt"/>
                <a:cs typeface="Adobe Arabic" pitchFamily="18" charset="-78"/>
              </a:rPr>
              <a:t>Tunica Intima (the thinnest layer): a single layer of simple squamous endothelial cells.</a:t>
            </a:r>
          </a:p>
          <a:p>
            <a:pPr marL="742950" lvl="2" indent="-342900" algn="just">
              <a:buClr>
                <a:srgbClr val="000000"/>
              </a:buClr>
              <a:buFont typeface="+mj-lt"/>
              <a:buAutoNum type="arabicPeriod"/>
              <a:defRPr/>
            </a:pPr>
            <a:r>
              <a:rPr lang="en-US" sz="2000" dirty="0">
                <a:latin typeface="+mn-lt"/>
                <a:cs typeface="Adobe Arabic" pitchFamily="18" charset="-78"/>
              </a:rPr>
              <a:t>Tunica Media (the thickest layer in arteries):  is made up of smooth muscle cells and elastic tissue.</a:t>
            </a:r>
          </a:p>
          <a:p>
            <a:pPr marL="742950" lvl="2" indent="-342900" algn="just">
              <a:buClr>
                <a:srgbClr val="000000"/>
              </a:buClr>
              <a:buFont typeface="+mj-lt"/>
              <a:buAutoNum type="arabicPeriod"/>
              <a:defRPr/>
            </a:pPr>
            <a:r>
              <a:rPr lang="en-US" sz="2000" dirty="0">
                <a:latin typeface="+mn-lt"/>
                <a:cs typeface="Adobe Arabic" pitchFamily="18" charset="-78"/>
              </a:rPr>
              <a:t>Tunica Adventitia: (the thickest layer in veins) entirely made of connective tissue. </a:t>
            </a:r>
          </a:p>
          <a:p>
            <a:pPr lvl="1" algn="just">
              <a:buClr>
                <a:srgbClr val="000000"/>
              </a:buClr>
              <a:defRPr/>
            </a:pPr>
            <a:endParaRPr lang="en-US" sz="2000" dirty="0" smtClean="0">
              <a:latin typeface="+mn-lt"/>
              <a:cs typeface="Adobe Arabic" pitchFamily="18" charset="-78"/>
            </a:endParaRPr>
          </a:p>
          <a:p>
            <a:pPr marL="342900" lvl="1" indent="-342900" algn="just">
              <a:buClr>
                <a:srgbClr val="000000"/>
              </a:buClr>
              <a:buFont typeface="Courier New" pitchFamily="49" charset="0"/>
              <a:buChar char="o"/>
              <a:defRPr/>
            </a:pPr>
            <a:r>
              <a:rPr lang="en-US" sz="2000" b="1" dirty="0" smtClean="0">
                <a:latin typeface="+mn-lt"/>
                <a:cs typeface="Adobe Arabic" pitchFamily="18" charset="-78"/>
              </a:rPr>
              <a:t>Capillaries</a:t>
            </a:r>
            <a:r>
              <a:rPr lang="en-US" sz="2000" b="1" dirty="0">
                <a:latin typeface="+mn-lt"/>
                <a:cs typeface="Adobe Arabic" pitchFamily="18" charset="-78"/>
              </a:rPr>
              <a:t> consist of little more than a layer of endothelium and occasional connective tissue.</a:t>
            </a:r>
            <a:endParaRPr lang="en-US" dirty="0">
              <a:latin typeface="+mn-lt"/>
            </a:endParaRPr>
          </a:p>
        </p:txBody>
      </p:sp>
      <p:sp>
        <p:nvSpPr>
          <p:cNvPr id="6" name="TextBox 5"/>
          <p:cNvSpPr txBox="1"/>
          <p:nvPr/>
        </p:nvSpPr>
        <p:spPr>
          <a:xfrm>
            <a:off x="9923929" y="177133"/>
            <a:ext cx="2076209" cy="307777"/>
          </a:xfrm>
          <a:prstGeom prst="rect">
            <a:avLst/>
          </a:prstGeom>
          <a:noFill/>
          <a:ln w="28575">
            <a:solidFill>
              <a:srgbClr val="FF0000"/>
            </a:solidFill>
          </a:ln>
        </p:spPr>
        <p:txBody>
          <a:bodyPr wrap="none" rtlCol="0">
            <a:spAutoFit/>
          </a:bodyPr>
          <a:lstStyle/>
          <a:p>
            <a:r>
              <a:rPr lang="en-US" dirty="0" smtClean="0"/>
              <a:t>Only on the boys’ slides</a:t>
            </a:r>
            <a:endParaRPr lang="en-GB" dirty="0"/>
          </a:p>
        </p:txBody>
      </p:sp>
    </p:spTree>
    <p:extLst>
      <p:ext uri="{BB962C8B-B14F-4D97-AF65-F5344CB8AC3E}">
        <p14:creationId xmlns:p14="http://schemas.microsoft.com/office/powerpoint/2010/main" val="177281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23" y="478523"/>
            <a:ext cx="10515600" cy="796241"/>
          </a:xfrm>
        </p:spPr>
        <p:txBody>
          <a:bodyPr>
            <a:normAutofit/>
          </a:bodyPr>
          <a:lstStyle/>
          <a:p>
            <a:pPr rtl="0"/>
            <a:r>
              <a:rPr lang="en-US" sz="3600" b="1" dirty="0" smtClean="0"/>
              <a:t>Superior Vena Cava</a:t>
            </a:r>
            <a:endParaRPr lang="en-US" sz="3600" b="1" dirty="0"/>
          </a:p>
        </p:txBody>
      </p:sp>
      <p:grpSp>
        <p:nvGrpSpPr>
          <p:cNvPr id="10" name="Group 9"/>
          <p:cNvGrpSpPr/>
          <p:nvPr/>
        </p:nvGrpSpPr>
        <p:grpSpPr>
          <a:xfrm>
            <a:off x="9379063" y="4129643"/>
            <a:ext cx="2659119" cy="2619478"/>
            <a:chOff x="6888250" y="1060838"/>
            <a:chExt cx="5149308" cy="4439465"/>
          </a:xfrm>
        </p:grpSpPr>
        <p:pic>
          <p:nvPicPr>
            <p:cNvPr id="26" name="Content Placeholder 3"/>
            <p:cNvPicPr>
              <a:picLocks noChangeAspect="1"/>
            </p:cNvPicPr>
            <p:nvPr/>
          </p:nvPicPr>
          <p:blipFill>
            <a:blip r:embed="rId2">
              <a:clrChange>
                <a:clrFrom>
                  <a:srgbClr val="FFFFFF">
                    <a:alpha val="99608"/>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6888250" y="1060838"/>
              <a:ext cx="5149308" cy="4439465"/>
            </a:xfrm>
            <a:prstGeom prst="roundRect">
              <a:avLst>
                <a:gd name="adj" fmla="val 8594"/>
              </a:avLst>
            </a:prstGeom>
            <a:solidFill>
              <a:srgbClr val="FFFFFF">
                <a:shade val="85000"/>
              </a:srgbClr>
            </a:solidFill>
            <a:ln>
              <a:noFill/>
            </a:ln>
            <a:effectLst/>
          </p:spPr>
        </p:pic>
        <p:cxnSp>
          <p:nvCxnSpPr>
            <p:cNvPr id="27" name="Straight Arrow Connector 26"/>
            <p:cNvCxnSpPr/>
            <p:nvPr/>
          </p:nvCxnSpPr>
          <p:spPr bwMode="auto">
            <a:xfrm flipV="1">
              <a:off x="7201287" y="1447285"/>
              <a:ext cx="362465" cy="160638"/>
            </a:xfrm>
            <a:prstGeom prst="straightConnector1">
              <a:avLst/>
            </a:prstGeom>
            <a:solidFill>
              <a:schemeClr val="accent1"/>
            </a:solidFill>
            <a:ln w="38100" cap="flat" cmpd="sng" algn="ctr">
              <a:solidFill>
                <a:srgbClr val="FF6699"/>
              </a:solidFill>
              <a:prstDash val="solid"/>
              <a:round/>
              <a:headEnd type="none" w="med" len="med"/>
              <a:tailEnd type="triangle"/>
            </a:ln>
            <a:effectLst/>
          </p:spPr>
        </p:cxnSp>
        <p:cxnSp>
          <p:nvCxnSpPr>
            <p:cNvPr id="28" name="Straight Arrow Connector 27"/>
            <p:cNvCxnSpPr/>
            <p:nvPr/>
          </p:nvCxnSpPr>
          <p:spPr bwMode="auto">
            <a:xfrm flipV="1">
              <a:off x="7201287" y="2003340"/>
              <a:ext cx="362465" cy="98854"/>
            </a:xfrm>
            <a:prstGeom prst="straightConnector1">
              <a:avLst/>
            </a:prstGeom>
            <a:solidFill>
              <a:schemeClr val="accent1"/>
            </a:solidFill>
            <a:ln w="38100" cap="flat" cmpd="sng" algn="ctr">
              <a:solidFill>
                <a:srgbClr val="9900CC"/>
              </a:solidFill>
              <a:prstDash val="solid"/>
              <a:round/>
              <a:headEnd type="none" w="med" len="med"/>
              <a:tailEnd type="triangle"/>
            </a:ln>
            <a:effectLst/>
          </p:spPr>
        </p:cxnSp>
        <p:cxnSp>
          <p:nvCxnSpPr>
            <p:cNvPr id="29" name="Straight Arrow Connector 28"/>
            <p:cNvCxnSpPr/>
            <p:nvPr/>
          </p:nvCxnSpPr>
          <p:spPr bwMode="auto">
            <a:xfrm flipH="1" flipV="1">
              <a:off x="11229591" y="1459641"/>
              <a:ext cx="238896" cy="185352"/>
            </a:xfrm>
            <a:prstGeom prst="straightConnector1">
              <a:avLst/>
            </a:prstGeom>
            <a:solidFill>
              <a:schemeClr val="accent1"/>
            </a:solidFill>
            <a:ln w="38100" cap="flat" cmpd="sng" algn="ctr">
              <a:solidFill>
                <a:srgbClr val="FF6699"/>
              </a:solidFill>
              <a:prstDash val="solid"/>
              <a:round/>
              <a:headEnd type="none" w="med" len="med"/>
              <a:tailEnd type="triangle"/>
            </a:ln>
            <a:effectLst/>
          </p:spPr>
        </p:cxnSp>
        <p:cxnSp>
          <p:nvCxnSpPr>
            <p:cNvPr id="30" name="Straight Arrow Connector 29"/>
            <p:cNvCxnSpPr/>
            <p:nvPr/>
          </p:nvCxnSpPr>
          <p:spPr bwMode="auto">
            <a:xfrm flipH="1" flipV="1">
              <a:off x="11080063" y="1850791"/>
              <a:ext cx="537952" cy="18350"/>
            </a:xfrm>
            <a:prstGeom prst="straightConnector1">
              <a:avLst/>
            </a:prstGeom>
            <a:solidFill>
              <a:schemeClr val="accent1"/>
            </a:solidFill>
            <a:ln w="38100" cap="flat" cmpd="sng" algn="ctr">
              <a:solidFill>
                <a:srgbClr val="9900CC"/>
              </a:solidFill>
              <a:prstDash val="solid"/>
              <a:round/>
              <a:headEnd type="none" w="med" len="med"/>
              <a:tailEnd type="triangle"/>
            </a:ln>
            <a:effectLst/>
          </p:spPr>
        </p:cxnSp>
        <p:cxnSp>
          <p:nvCxnSpPr>
            <p:cNvPr id="31" name="Straight Arrow Connector 30"/>
            <p:cNvCxnSpPr/>
            <p:nvPr/>
          </p:nvCxnSpPr>
          <p:spPr bwMode="auto">
            <a:xfrm flipV="1">
              <a:off x="7473136" y="2820311"/>
              <a:ext cx="181232" cy="222421"/>
            </a:xfrm>
            <a:prstGeom prst="straightConnector1">
              <a:avLst/>
            </a:prstGeom>
            <a:solidFill>
              <a:schemeClr val="accent1"/>
            </a:solidFill>
            <a:ln w="38100" cap="flat" cmpd="sng" algn="ctr">
              <a:solidFill>
                <a:srgbClr val="F0EA00"/>
              </a:solidFill>
              <a:prstDash val="solid"/>
              <a:round/>
              <a:headEnd type="none" w="med" len="med"/>
              <a:tailEnd type="triangle"/>
            </a:ln>
            <a:effectLst/>
          </p:spPr>
        </p:cxnSp>
        <p:cxnSp>
          <p:nvCxnSpPr>
            <p:cNvPr id="32" name="Straight Arrow Connector 31"/>
            <p:cNvCxnSpPr/>
            <p:nvPr/>
          </p:nvCxnSpPr>
          <p:spPr bwMode="auto">
            <a:xfrm flipH="1" flipV="1">
              <a:off x="10750186" y="2658313"/>
              <a:ext cx="321276" cy="217572"/>
            </a:xfrm>
            <a:prstGeom prst="straightConnector1">
              <a:avLst/>
            </a:prstGeom>
            <a:solidFill>
              <a:schemeClr val="accent1"/>
            </a:solidFill>
            <a:ln w="38100" cap="flat" cmpd="sng" algn="ctr">
              <a:solidFill>
                <a:srgbClr val="F0EA00"/>
              </a:solidFill>
              <a:prstDash val="solid"/>
              <a:round/>
              <a:headEnd type="none" w="med" len="med"/>
              <a:tailEnd type="triangle"/>
            </a:ln>
            <a:effectLst/>
          </p:spPr>
        </p:cxnSp>
      </p:grpSp>
      <p:grpSp>
        <p:nvGrpSpPr>
          <p:cNvPr id="48" name="Group 47"/>
          <p:cNvGrpSpPr/>
          <p:nvPr/>
        </p:nvGrpSpPr>
        <p:grpSpPr>
          <a:xfrm>
            <a:off x="7460033" y="110467"/>
            <a:ext cx="4377800" cy="3817938"/>
            <a:chOff x="7460033" y="110467"/>
            <a:chExt cx="4377800" cy="3817938"/>
          </a:xfrm>
        </p:grpSpPr>
        <p:pic>
          <p:nvPicPr>
            <p:cNvPr id="22" name="Picture 21" descr="http://wikiperiment.net/wp-content/uploads/2014/10/Veins-in-abdominal-cav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635" y="110467"/>
              <a:ext cx="4204198" cy="381793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7460033" y="374968"/>
              <a:ext cx="857251" cy="2878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x-non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defRPr/>
              </a:pPr>
              <a:endParaRPr lang="en-US"/>
            </a:p>
          </p:txBody>
        </p:sp>
        <p:sp>
          <p:nvSpPr>
            <p:cNvPr id="42" name="Rectangle 41"/>
            <p:cNvSpPr/>
            <p:nvPr/>
          </p:nvSpPr>
          <p:spPr>
            <a:xfrm>
              <a:off x="10999694" y="295835"/>
              <a:ext cx="690332" cy="106027"/>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1018962" y="850230"/>
              <a:ext cx="690332" cy="104888"/>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1018962" y="639610"/>
              <a:ext cx="548640" cy="129531"/>
            </a:xfrm>
            <a:prstGeom prst="rect">
              <a:avLst/>
            </a:prstGeom>
            <a:no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7633635" y="1760653"/>
              <a:ext cx="365760" cy="129531"/>
            </a:xfrm>
            <a:prstGeom prst="rect">
              <a:avLst/>
            </a:prstGeom>
            <a:noFill/>
            <a:ln w="28575">
              <a:solidFill>
                <a:srgbClr val="7BB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962449" y="4031960"/>
            <a:ext cx="2416614" cy="2689754"/>
            <a:chOff x="6853163" y="4070477"/>
            <a:chExt cx="2416614" cy="2689754"/>
          </a:xfrm>
        </p:grpSpPr>
        <p:pic>
          <p:nvPicPr>
            <p:cNvPr id="13" name="Picture 12" descr="Azygos vein.png">
              <a:hlinkClick r:id="rId4"/>
            </p:cNvPr>
            <p:cNvPicPr>
              <a:picLocks noChangeAspect="1" noChangeArrowheads="1"/>
            </p:cNvPicPr>
            <p:nvPr/>
          </p:nvPicPr>
          <p:blipFill>
            <a:blip r:embed="rId5"/>
            <a:srcRect/>
            <a:stretch>
              <a:fillRect/>
            </a:stretch>
          </p:blipFill>
          <p:spPr bwMode="auto">
            <a:xfrm>
              <a:off x="6857945" y="4070477"/>
              <a:ext cx="2411832" cy="2689754"/>
            </a:xfrm>
            <a:prstGeom prst="rect">
              <a:avLst/>
            </a:prstGeom>
            <a:noFill/>
            <a:ln>
              <a:noFill/>
            </a:ln>
          </p:spPr>
        </p:pic>
        <p:sp>
          <p:nvSpPr>
            <p:cNvPr id="46" name="Rectangle 45"/>
            <p:cNvSpPr/>
            <p:nvPr/>
          </p:nvSpPr>
          <p:spPr>
            <a:xfrm>
              <a:off x="6853163" y="4878558"/>
              <a:ext cx="579976" cy="204430"/>
            </a:xfrm>
            <a:prstGeom prst="rect">
              <a:avLst/>
            </a:prstGeom>
            <a:noFill/>
            <a:ln w="28575">
              <a:solidFill>
                <a:srgbClr val="7BB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p:cNvSpPr txBox="1"/>
          <p:nvPr/>
        </p:nvSpPr>
        <p:spPr>
          <a:xfrm>
            <a:off x="374823" y="1274764"/>
            <a:ext cx="6483177" cy="4154984"/>
          </a:xfrm>
          <a:prstGeom prst="rect">
            <a:avLst/>
          </a:prstGeom>
          <a:noFill/>
        </p:spPr>
        <p:txBody>
          <a:bodyPr wrap="square" rtlCol="0">
            <a:spAutoFit/>
          </a:bodyPr>
          <a:lstStyle/>
          <a:p>
            <a:pPr marL="342900" lvl="1" indent="-342900" algn="just">
              <a:buClr>
                <a:srgbClr val="000000"/>
              </a:buClr>
              <a:buFont typeface="Courier New" pitchFamily="49" charset="0"/>
              <a:buChar char="o"/>
              <a:defRPr/>
            </a:pPr>
            <a:r>
              <a:rPr lang="en-US" sz="2000" dirty="0">
                <a:solidFill>
                  <a:schemeClr val="tx1"/>
                </a:solidFill>
                <a:latin typeface="+mn-lt"/>
                <a:cs typeface="Adobe Arabic" pitchFamily="18" charset="-78"/>
              </a:rPr>
              <a:t>Formed by the union of the right and left </a:t>
            </a:r>
            <a:r>
              <a:rPr lang="en-US" sz="2000" b="1" dirty="0">
                <a:solidFill>
                  <a:schemeClr val="tx1"/>
                </a:solidFill>
                <a:latin typeface="+mn-lt"/>
                <a:cs typeface="Adobe Arabic" pitchFamily="18" charset="-78"/>
              </a:rPr>
              <a:t>brachiocephalic</a:t>
            </a:r>
            <a:r>
              <a:rPr lang="en-US" sz="2000" dirty="0">
                <a:solidFill>
                  <a:schemeClr val="tx1"/>
                </a:solidFill>
                <a:latin typeface="+mn-lt"/>
                <a:cs typeface="Adobe Arabic" pitchFamily="18" charset="-78"/>
              </a:rPr>
              <a:t> veins. </a:t>
            </a:r>
          </a:p>
          <a:p>
            <a:pPr marL="684213" lvl="1" indent="-342900" algn="just">
              <a:buClr>
                <a:srgbClr val="000000"/>
              </a:buClr>
              <a:buFont typeface="Arial" panose="020B0604020202020204" pitchFamily="34" charset="0"/>
              <a:buChar char="•"/>
              <a:defRPr/>
            </a:pPr>
            <a:r>
              <a:rPr lang="en-US" sz="2000" dirty="0" smtClean="0">
                <a:solidFill>
                  <a:schemeClr val="tx1"/>
                </a:solidFill>
                <a:latin typeface="+mn-lt"/>
                <a:cs typeface="Adobe Arabic" pitchFamily="18" charset="-78"/>
              </a:rPr>
              <a:t>Brachiocephalic </a:t>
            </a:r>
            <a:r>
              <a:rPr lang="en-US" sz="2000" dirty="0">
                <a:solidFill>
                  <a:schemeClr val="tx1"/>
                </a:solidFill>
                <a:latin typeface="+mn-lt"/>
                <a:cs typeface="Adobe Arabic" pitchFamily="18" charset="-78"/>
              </a:rPr>
              <a:t>veins are formed by the union of </a:t>
            </a:r>
            <a:r>
              <a:rPr lang="en-US" sz="2000" b="1" dirty="0">
                <a:solidFill>
                  <a:schemeClr val="tx1"/>
                </a:solidFill>
                <a:latin typeface="+mn-lt"/>
                <a:cs typeface="Adobe Arabic" pitchFamily="18" charset="-78"/>
              </a:rPr>
              <a:t>internal jugular</a:t>
            </a:r>
            <a:r>
              <a:rPr lang="en-US" sz="2000" dirty="0">
                <a:solidFill>
                  <a:schemeClr val="tx1"/>
                </a:solidFill>
                <a:latin typeface="+mn-lt"/>
                <a:cs typeface="Adobe Arabic" pitchFamily="18" charset="-78"/>
              </a:rPr>
              <a:t> and </a:t>
            </a:r>
            <a:r>
              <a:rPr lang="en-US" sz="2000" b="1" dirty="0">
                <a:solidFill>
                  <a:schemeClr val="tx1"/>
                </a:solidFill>
                <a:latin typeface="+mn-lt"/>
                <a:cs typeface="Adobe Arabic" pitchFamily="18" charset="-78"/>
              </a:rPr>
              <a:t>subclavian veins</a:t>
            </a:r>
            <a:r>
              <a:rPr lang="en-US" sz="2000" dirty="0">
                <a:solidFill>
                  <a:schemeClr val="tx1"/>
                </a:solidFill>
                <a:latin typeface="+mn-lt"/>
                <a:cs typeface="Adobe Arabic" pitchFamily="18" charset="-78"/>
              </a:rPr>
              <a:t>.</a:t>
            </a:r>
          </a:p>
          <a:p>
            <a:pPr marL="342900" lvl="1" indent="-342900" algn="just">
              <a:buClr>
                <a:srgbClr val="000000"/>
              </a:buClr>
              <a:buFont typeface="Courier New" pitchFamily="49" charset="0"/>
              <a:buChar char="o"/>
              <a:defRPr/>
            </a:pPr>
            <a:endParaRPr lang="en-US" sz="2000" dirty="0" smtClean="0">
              <a:solidFill>
                <a:schemeClr val="tx1"/>
              </a:solidFill>
              <a:latin typeface="+mn-lt"/>
              <a:cs typeface="Adobe Arabic" pitchFamily="18" charset="-78"/>
            </a:endParaRPr>
          </a:p>
          <a:p>
            <a:pPr marL="342900" lvl="1" indent="-342900" algn="just">
              <a:buClr>
                <a:srgbClr val="000000"/>
              </a:buClr>
              <a:buFont typeface="Courier New" pitchFamily="49" charset="0"/>
              <a:buChar char="o"/>
              <a:defRPr/>
            </a:pPr>
            <a:r>
              <a:rPr lang="en-US" sz="2000" dirty="0" smtClean="0">
                <a:solidFill>
                  <a:schemeClr val="tx1"/>
                </a:solidFill>
                <a:latin typeface="+mn-lt"/>
                <a:cs typeface="Adobe Arabic" pitchFamily="18" charset="-78"/>
              </a:rPr>
              <a:t>Drains </a:t>
            </a:r>
            <a:r>
              <a:rPr lang="en-US" sz="2000" dirty="0">
                <a:solidFill>
                  <a:schemeClr val="tx1"/>
                </a:solidFill>
                <a:latin typeface="+mn-lt"/>
                <a:cs typeface="Adobe Arabic" pitchFamily="18" charset="-78"/>
              </a:rPr>
              <a:t>venous blood from:</a:t>
            </a:r>
          </a:p>
          <a:p>
            <a:pPr marL="457200" lvl="1" algn="just">
              <a:buClr>
                <a:srgbClr val="000000"/>
              </a:buClr>
              <a:defRPr/>
            </a:pPr>
            <a:r>
              <a:rPr lang="en-US" sz="2000" dirty="0">
                <a:solidFill>
                  <a:schemeClr val="tx1"/>
                </a:solidFill>
                <a:latin typeface="+mn-lt"/>
                <a:cs typeface="Adobe Arabic" pitchFamily="18" charset="-78"/>
              </a:rPr>
              <a:t> Head, neck, thoracic wall &amp; upper </a:t>
            </a:r>
            <a:r>
              <a:rPr lang="en-US" sz="2000" dirty="0" smtClean="0">
                <a:solidFill>
                  <a:schemeClr val="tx1"/>
                </a:solidFill>
                <a:latin typeface="+mn-lt"/>
                <a:cs typeface="Adobe Arabic" pitchFamily="18" charset="-78"/>
              </a:rPr>
              <a:t>limbs.</a:t>
            </a:r>
            <a:endParaRPr lang="en-US" sz="2000" dirty="0">
              <a:solidFill>
                <a:schemeClr val="tx1"/>
              </a:solidFill>
              <a:latin typeface="+mn-lt"/>
              <a:cs typeface="Adobe Arabic" pitchFamily="18" charset="-78"/>
            </a:endParaRPr>
          </a:p>
          <a:p>
            <a:pPr marL="342900" lvl="1" indent="-342900" algn="just">
              <a:buClr>
                <a:srgbClr val="000000"/>
              </a:buClr>
              <a:buFont typeface="Courier New" pitchFamily="49" charset="0"/>
              <a:buChar char="o"/>
              <a:defRPr/>
            </a:pPr>
            <a:endParaRPr lang="en-US" sz="2000" dirty="0" smtClean="0">
              <a:solidFill>
                <a:schemeClr val="tx1"/>
              </a:solidFill>
              <a:latin typeface="+mn-lt"/>
              <a:cs typeface="Adobe Arabic" pitchFamily="18" charset="-78"/>
            </a:endParaRPr>
          </a:p>
          <a:p>
            <a:pPr marL="342900" lvl="1" indent="-342900" algn="just">
              <a:buClr>
                <a:srgbClr val="000000"/>
              </a:buClr>
              <a:buFont typeface="Courier New" pitchFamily="49" charset="0"/>
              <a:buChar char="o"/>
              <a:defRPr/>
            </a:pPr>
            <a:r>
              <a:rPr lang="en-US" sz="2000" dirty="0" smtClean="0">
                <a:solidFill>
                  <a:schemeClr val="tx1"/>
                </a:solidFill>
                <a:latin typeface="+mn-lt"/>
                <a:cs typeface="Adobe Arabic" pitchFamily="18" charset="-78"/>
              </a:rPr>
              <a:t>It </a:t>
            </a:r>
            <a:r>
              <a:rPr lang="en-US" sz="2000" dirty="0">
                <a:solidFill>
                  <a:schemeClr val="tx1"/>
                </a:solidFill>
                <a:latin typeface="+mn-lt"/>
                <a:cs typeface="Adobe Arabic" pitchFamily="18" charset="-78"/>
              </a:rPr>
              <a:t>Passes downward and enter the </a:t>
            </a:r>
            <a:r>
              <a:rPr lang="en-US" sz="2000" b="1" dirty="0">
                <a:solidFill>
                  <a:schemeClr val="tx1"/>
                </a:solidFill>
                <a:latin typeface="+mn-lt"/>
                <a:cs typeface="Adobe Arabic" pitchFamily="18" charset="-78"/>
              </a:rPr>
              <a:t>right atrium</a:t>
            </a:r>
            <a:r>
              <a:rPr lang="en-US" sz="2000" dirty="0">
                <a:solidFill>
                  <a:schemeClr val="tx1"/>
                </a:solidFill>
                <a:latin typeface="+mn-lt"/>
                <a:cs typeface="Adobe Arabic" pitchFamily="18" charset="-78"/>
              </a:rPr>
              <a:t>.</a:t>
            </a:r>
          </a:p>
          <a:p>
            <a:pPr marL="342900" indent="-342900" algn="just">
              <a:buClr>
                <a:srgbClr val="000000"/>
              </a:buClr>
              <a:buFont typeface="Courier New" pitchFamily="49" charset="0"/>
              <a:buChar char="o"/>
              <a:defRPr/>
            </a:pPr>
            <a:endParaRPr lang="en-US" sz="2000" dirty="0" smtClean="0">
              <a:solidFill>
                <a:schemeClr val="tx1"/>
              </a:solidFill>
              <a:latin typeface="+mn-lt"/>
              <a:cs typeface="Adobe Arabic" pitchFamily="18" charset="-78"/>
            </a:endParaRPr>
          </a:p>
          <a:p>
            <a:pPr marL="342900" indent="-342900" algn="just">
              <a:buClr>
                <a:srgbClr val="000000"/>
              </a:buClr>
              <a:buFont typeface="Courier New" pitchFamily="49" charset="0"/>
              <a:buChar char="o"/>
              <a:defRPr/>
            </a:pPr>
            <a:r>
              <a:rPr lang="en-US" sz="2000" dirty="0" smtClean="0">
                <a:solidFill>
                  <a:schemeClr val="tx1"/>
                </a:solidFill>
                <a:latin typeface="+mn-lt"/>
                <a:cs typeface="Adobe Arabic" pitchFamily="18" charset="-78"/>
              </a:rPr>
              <a:t>Receives </a:t>
            </a:r>
            <a:r>
              <a:rPr lang="en-US" sz="2000" b="1" dirty="0">
                <a:solidFill>
                  <a:schemeClr val="tx1"/>
                </a:solidFill>
                <a:latin typeface="+mn-lt"/>
                <a:cs typeface="Adobe Arabic" pitchFamily="18" charset="-78"/>
              </a:rPr>
              <a:t>azygos vein </a:t>
            </a:r>
            <a:r>
              <a:rPr lang="en-US" sz="2000" dirty="0">
                <a:solidFill>
                  <a:schemeClr val="tx1"/>
                </a:solidFill>
                <a:latin typeface="+mn-lt"/>
                <a:cs typeface="Adobe Arabic" pitchFamily="18" charset="-78"/>
              </a:rPr>
              <a:t>on the </a:t>
            </a:r>
            <a:r>
              <a:rPr lang="en-US" sz="2000" u="sng" dirty="0">
                <a:solidFill>
                  <a:schemeClr val="tx1"/>
                </a:solidFill>
                <a:latin typeface="+mn-lt"/>
                <a:cs typeface="Adobe Arabic" pitchFamily="18" charset="-78"/>
              </a:rPr>
              <a:t>posterior</a:t>
            </a:r>
            <a:r>
              <a:rPr lang="en-US" sz="2000" dirty="0">
                <a:solidFill>
                  <a:schemeClr val="tx1"/>
                </a:solidFill>
                <a:latin typeface="+mn-lt"/>
                <a:cs typeface="Adobe Arabic" pitchFamily="18" charset="-78"/>
              </a:rPr>
              <a:t> aspect just before it enters the heart.</a:t>
            </a:r>
          </a:p>
          <a:p>
            <a:pPr marL="342900" indent="-342900" algn="just">
              <a:buClr>
                <a:srgbClr val="000000"/>
              </a:buClr>
              <a:buFont typeface="Courier New" pitchFamily="49" charset="0"/>
              <a:buChar char="o"/>
              <a:defRPr/>
            </a:pPr>
            <a:endParaRPr lang="ar-SA" sz="2200" b="1" dirty="0">
              <a:solidFill>
                <a:schemeClr val="tx1"/>
              </a:solidFill>
              <a:latin typeface="+mn-lt"/>
              <a:cs typeface="Adobe Arabic" pitchFamily="18" charset="-78"/>
            </a:endParaRPr>
          </a:p>
        </p:txBody>
      </p:sp>
      <p:sp>
        <p:nvSpPr>
          <p:cNvPr id="15" name="TextBox 7"/>
          <p:cNvSpPr txBox="1"/>
          <p:nvPr/>
        </p:nvSpPr>
        <p:spPr>
          <a:xfrm>
            <a:off x="578977" y="5439382"/>
            <a:ext cx="642942" cy="214314"/>
          </a:xfrm>
          <a:prstGeom prst="rect">
            <a:avLst/>
          </a:prstGeom>
          <a:noFill/>
        </p:spPr>
        <p:txBody>
          <a:bodyPr wrap="square" rtlCol="0">
            <a:spAutoFit/>
          </a:bodyPr>
          <a:lstStyle>
            <a:defPPr>
              <a:defRPr lang="x-non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r>
              <a:rPr lang="en-US" sz="800" b="1" dirty="0" smtClean="0">
                <a:solidFill>
                  <a:schemeClr val="bg1"/>
                </a:solidFill>
              </a:rPr>
              <a:t>Sup</a:t>
            </a:r>
            <a:endParaRPr lang="en-US" sz="800" b="1" dirty="0">
              <a:solidFill>
                <a:schemeClr val="bg1"/>
              </a:solidFill>
            </a:endParaRPr>
          </a:p>
        </p:txBody>
      </p:sp>
      <p:cxnSp>
        <p:nvCxnSpPr>
          <p:cNvPr id="18" name="رابط مستقيم 16"/>
          <p:cNvCxnSpPr/>
          <p:nvPr/>
        </p:nvCxnSpPr>
        <p:spPr>
          <a:xfrm>
            <a:off x="3727088" y="1600381"/>
            <a:ext cx="3017520" cy="0"/>
          </a:xfrm>
          <a:prstGeom prst="line">
            <a:avLst/>
          </a:prstGeom>
          <a:ln w="28575">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25" name="رابط مستقيم 16"/>
          <p:cNvCxnSpPr/>
          <p:nvPr/>
        </p:nvCxnSpPr>
        <p:spPr>
          <a:xfrm>
            <a:off x="3266432" y="2491958"/>
            <a:ext cx="1737360"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24" name="رابط مستقيم 16"/>
          <p:cNvCxnSpPr/>
          <p:nvPr/>
        </p:nvCxnSpPr>
        <p:spPr>
          <a:xfrm>
            <a:off x="1168691" y="2491958"/>
            <a:ext cx="1554480" cy="0"/>
          </a:xfrm>
          <a:prstGeom prst="line">
            <a:avLst/>
          </a:prstGeom>
          <a:ln w="285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40" name="رابط مستقيم 16"/>
          <p:cNvCxnSpPr/>
          <p:nvPr/>
        </p:nvCxnSpPr>
        <p:spPr>
          <a:xfrm>
            <a:off x="1750362" y="4639777"/>
            <a:ext cx="1280160" cy="0"/>
          </a:xfrm>
          <a:prstGeom prst="line">
            <a:avLst/>
          </a:prstGeom>
          <a:ln w="28575">
            <a:solidFill>
              <a:srgbClr val="7BB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12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5043301"/>
              </p:ext>
            </p:extLst>
          </p:nvPr>
        </p:nvGraphicFramePr>
        <p:xfrm>
          <a:off x="-42940" y="374112"/>
          <a:ext cx="6657781" cy="455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9"/>
          <p:cNvGrpSpPr/>
          <p:nvPr/>
        </p:nvGrpSpPr>
        <p:grpSpPr>
          <a:xfrm>
            <a:off x="6810580" y="374112"/>
            <a:ext cx="4872789" cy="5097380"/>
            <a:chOff x="6692891" y="619124"/>
            <a:chExt cx="5152067" cy="5143771"/>
          </a:xfrm>
        </p:grpSpPr>
        <p:pic>
          <p:nvPicPr>
            <p:cNvPr id="6" name="Picture 5"/>
            <p:cNvPicPr>
              <a:picLocks noChangeAspect="1"/>
            </p:cNvPicPr>
            <p:nvPr/>
          </p:nvPicPr>
          <p:blipFill>
            <a:blip r:embed="rId7"/>
            <a:stretch>
              <a:fillRect/>
            </a:stretch>
          </p:blipFill>
          <p:spPr>
            <a:xfrm>
              <a:off x="6692891" y="619124"/>
              <a:ext cx="5152067" cy="5143771"/>
            </a:xfrm>
            <a:prstGeom prst="rect">
              <a:avLst/>
            </a:prstGeom>
            <a:effectLst/>
          </p:spPr>
        </p:pic>
        <p:sp>
          <p:nvSpPr>
            <p:cNvPr id="7" name="Rectangle 6"/>
            <p:cNvSpPr/>
            <p:nvPr/>
          </p:nvSpPr>
          <p:spPr>
            <a:xfrm>
              <a:off x="6810375" y="3000375"/>
              <a:ext cx="94297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19900" y="3600450"/>
              <a:ext cx="94297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901983" y="2800350"/>
              <a:ext cx="94297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529060" y="5371553"/>
            <a:ext cx="7284495" cy="1077218"/>
          </a:xfrm>
          <a:prstGeom prst="rect">
            <a:avLst/>
          </a:prstGeom>
          <a:noFill/>
        </p:spPr>
        <p:txBody>
          <a:bodyPr wrap="square" rtlCol="0">
            <a:spAutoFit/>
          </a:bodyPr>
          <a:lstStyle/>
          <a:p>
            <a:r>
              <a:rPr lang="en-US" sz="1600" u="sng" dirty="0">
                <a:solidFill>
                  <a:schemeClr val="bg1">
                    <a:lumMod val="50000"/>
                  </a:schemeClr>
                </a:solidFill>
              </a:rPr>
              <a:t>Note</a:t>
            </a:r>
            <a:r>
              <a:rPr lang="en-US" sz="1600" dirty="0">
                <a:solidFill>
                  <a:schemeClr val="bg1">
                    <a:lumMod val="50000"/>
                  </a:schemeClr>
                </a:solidFill>
              </a:rPr>
              <a:t>:</a:t>
            </a:r>
          </a:p>
          <a:p>
            <a:r>
              <a:rPr lang="en-US" sz="1600" b="1" dirty="0" smtClean="0">
                <a:solidFill>
                  <a:schemeClr val="bg1">
                    <a:lumMod val="50000"/>
                  </a:schemeClr>
                </a:solidFill>
              </a:rPr>
              <a:t>Union</a:t>
            </a:r>
            <a:r>
              <a:rPr lang="en-US" sz="1600" dirty="0">
                <a:solidFill>
                  <a:schemeClr val="bg1">
                    <a:lumMod val="50000"/>
                  </a:schemeClr>
                </a:solidFill>
              </a:rPr>
              <a:t>: when to veins join together they give rise to a vein with a new name.</a:t>
            </a:r>
          </a:p>
          <a:p>
            <a:r>
              <a:rPr lang="en-US" sz="1600" b="1" dirty="0">
                <a:solidFill>
                  <a:schemeClr val="bg1">
                    <a:lumMod val="50000"/>
                  </a:schemeClr>
                </a:solidFill>
              </a:rPr>
              <a:t>Tributary</a:t>
            </a:r>
            <a:r>
              <a:rPr lang="en-US" sz="1600" dirty="0">
                <a:solidFill>
                  <a:schemeClr val="bg1">
                    <a:lumMod val="50000"/>
                  </a:schemeClr>
                </a:solidFill>
              </a:rPr>
              <a:t>: when one vein drains into another, but no new vein is produced</a:t>
            </a:r>
            <a:r>
              <a:rPr lang="en-US" sz="1600" dirty="0" smtClean="0">
                <a:solidFill>
                  <a:schemeClr val="bg1">
                    <a:lumMod val="50000"/>
                  </a:schemeClr>
                </a:solidFill>
              </a:rPr>
              <a:t>.</a:t>
            </a:r>
          </a:p>
          <a:p>
            <a:r>
              <a:rPr lang="en-US" sz="1600" b="1" dirty="0">
                <a:solidFill>
                  <a:schemeClr val="bg1">
                    <a:lumMod val="50000"/>
                  </a:schemeClr>
                </a:solidFill>
              </a:rPr>
              <a:t>Jugular</a:t>
            </a:r>
            <a:r>
              <a:rPr lang="en-US" sz="1600" dirty="0">
                <a:solidFill>
                  <a:schemeClr val="bg1">
                    <a:lumMod val="50000"/>
                  </a:schemeClr>
                </a:solidFill>
              </a:rPr>
              <a:t> means of the neck</a:t>
            </a:r>
            <a:r>
              <a:rPr lang="en-US" sz="1600" dirty="0" smtClean="0">
                <a:solidFill>
                  <a:schemeClr val="bg1">
                    <a:lumMod val="50000"/>
                  </a:schemeClr>
                </a:solidFill>
              </a:rPr>
              <a:t>.</a:t>
            </a:r>
            <a:endParaRPr lang="en-US" sz="1600" b="1" dirty="0">
              <a:solidFill>
                <a:schemeClr val="bg1">
                  <a:lumMod val="50000"/>
                </a:schemeClr>
              </a:solidFill>
            </a:endParaRPr>
          </a:p>
        </p:txBody>
      </p:sp>
    </p:spTree>
    <p:extLst>
      <p:ext uri="{BB962C8B-B14F-4D97-AF65-F5344CB8AC3E}">
        <p14:creationId xmlns:p14="http://schemas.microsoft.com/office/powerpoint/2010/main" val="230806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992" y="176642"/>
            <a:ext cx="5492527" cy="1138773"/>
          </a:xfrm>
          <a:prstGeom prst="rect">
            <a:avLst/>
          </a:prstGeom>
          <a:noFill/>
        </p:spPr>
        <p:txBody>
          <a:bodyPr wrap="square" rtlCol="0">
            <a:spAutoFit/>
          </a:bodyPr>
          <a:lstStyle/>
          <a:p>
            <a:r>
              <a:rPr lang="en-US" sz="3600" b="1" dirty="0" smtClean="0">
                <a:latin typeface="+mj-lt"/>
              </a:rPr>
              <a:t>Veins of Head and Neck</a:t>
            </a:r>
          </a:p>
          <a:p>
            <a:r>
              <a:rPr lang="en-US" sz="3200" dirty="0" smtClean="0">
                <a:latin typeface="+mj-lt"/>
              </a:rPr>
              <a:t>External Jugular Vein</a:t>
            </a:r>
            <a:endParaRPr lang="en-US" sz="3200" dirty="0">
              <a:latin typeface="+mj-lt"/>
            </a:endParaRPr>
          </a:p>
        </p:txBody>
      </p:sp>
      <p:sp>
        <p:nvSpPr>
          <p:cNvPr id="7" name="TextBox 6"/>
          <p:cNvSpPr txBox="1"/>
          <p:nvPr/>
        </p:nvSpPr>
        <p:spPr>
          <a:xfrm>
            <a:off x="608551" y="4837120"/>
            <a:ext cx="4750845" cy="1938992"/>
          </a:xfrm>
          <a:prstGeom prst="rect">
            <a:avLst/>
          </a:prstGeom>
          <a:noFill/>
        </p:spPr>
        <p:txBody>
          <a:bodyPr wrap="square" rtlCol="0">
            <a:spAutoFit/>
          </a:bodyPr>
          <a:lstStyle/>
          <a:p>
            <a:r>
              <a:rPr lang="en-US" sz="2000" dirty="0">
                <a:solidFill>
                  <a:schemeClr val="bg1">
                    <a:lumMod val="50000"/>
                  </a:schemeClr>
                </a:solidFill>
                <a:latin typeface="+mn-lt"/>
              </a:rPr>
              <a:t>Tributaries:</a:t>
            </a:r>
          </a:p>
          <a:p>
            <a:pPr marL="342900" indent="-342900">
              <a:buFont typeface="Arial" pitchFamily="34" charset="0"/>
              <a:buChar char="•"/>
            </a:pPr>
            <a:r>
              <a:rPr lang="en-US" sz="2000" b="1" i="1" dirty="0">
                <a:solidFill>
                  <a:schemeClr val="bg1">
                    <a:lumMod val="50000"/>
                  </a:schemeClr>
                </a:solidFill>
                <a:latin typeface="+mn-lt"/>
              </a:rPr>
              <a:t>P</a:t>
            </a:r>
            <a:r>
              <a:rPr lang="en-US" sz="2000" i="1" dirty="0">
                <a:solidFill>
                  <a:schemeClr val="bg1">
                    <a:lumMod val="50000"/>
                  </a:schemeClr>
                </a:solidFill>
                <a:latin typeface="+mn-lt"/>
              </a:rPr>
              <a:t>osterior external jugular vein</a:t>
            </a:r>
            <a:r>
              <a:rPr lang="en-US" sz="2000" i="1" dirty="0" smtClean="0">
                <a:solidFill>
                  <a:schemeClr val="bg1">
                    <a:lumMod val="50000"/>
                  </a:schemeClr>
                </a:solidFill>
                <a:latin typeface="+mn-lt"/>
              </a:rPr>
              <a:t>.</a:t>
            </a:r>
          </a:p>
          <a:p>
            <a:pPr marL="342900" indent="-342900">
              <a:buFont typeface="Arial" pitchFamily="34" charset="0"/>
              <a:buChar char="•"/>
            </a:pPr>
            <a:r>
              <a:rPr lang="en-US" sz="2000" b="1" i="1" dirty="0">
                <a:solidFill>
                  <a:schemeClr val="bg1">
                    <a:lumMod val="50000"/>
                  </a:schemeClr>
                </a:solidFill>
                <a:latin typeface="+mn-lt"/>
              </a:rPr>
              <a:t>A</a:t>
            </a:r>
            <a:r>
              <a:rPr lang="en-US" sz="2000" i="1" dirty="0">
                <a:solidFill>
                  <a:schemeClr val="bg1">
                    <a:lumMod val="50000"/>
                  </a:schemeClr>
                </a:solidFill>
                <a:latin typeface="+mn-lt"/>
              </a:rPr>
              <a:t>nterior jugular vein.</a:t>
            </a:r>
          </a:p>
          <a:p>
            <a:pPr marL="342900" indent="-342900">
              <a:buFont typeface="Arial" pitchFamily="34" charset="0"/>
              <a:buChar char="•"/>
            </a:pPr>
            <a:r>
              <a:rPr lang="en-US" sz="2000" b="1" i="1" dirty="0" smtClean="0">
                <a:solidFill>
                  <a:schemeClr val="bg1">
                    <a:lumMod val="50000"/>
                  </a:schemeClr>
                </a:solidFill>
                <a:latin typeface="+mn-lt"/>
              </a:rPr>
              <a:t>S</a:t>
            </a:r>
            <a:r>
              <a:rPr lang="en-US" sz="2000" i="1" dirty="0" smtClean="0">
                <a:solidFill>
                  <a:schemeClr val="bg1">
                    <a:lumMod val="50000"/>
                  </a:schemeClr>
                </a:solidFill>
                <a:latin typeface="+mn-lt"/>
              </a:rPr>
              <a:t>uprascapular </a:t>
            </a:r>
            <a:r>
              <a:rPr lang="en-US" sz="2000" i="1" dirty="0">
                <a:solidFill>
                  <a:schemeClr val="bg1">
                    <a:lumMod val="50000"/>
                  </a:schemeClr>
                </a:solidFill>
                <a:latin typeface="+mn-lt"/>
              </a:rPr>
              <a:t>vein.</a:t>
            </a:r>
          </a:p>
          <a:p>
            <a:pPr marL="342900" indent="-342900">
              <a:buFont typeface="Arial" pitchFamily="34" charset="0"/>
              <a:buChar char="•"/>
            </a:pPr>
            <a:r>
              <a:rPr lang="en-US" sz="2000" b="1" i="1" dirty="0">
                <a:solidFill>
                  <a:schemeClr val="bg1">
                    <a:lumMod val="50000"/>
                  </a:schemeClr>
                </a:solidFill>
                <a:latin typeface="+mn-lt"/>
              </a:rPr>
              <a:t>T</a:t>
            </a:r>
            <a:r>
              <a:rPr lang="en-US" sz="2000" i="1" dirty="0">
                <a:solidFill>
                  <a:schemeClr val="bg1">
                    <a:lumMod val="50000"/>
                  </a:schemeClr>
                </a:solidFill>
                <a:latin typeface="+mn-lt"/>
              </a:rPr>
              <a:t>ransverse cervical vein.</a:t>
            </a:r>
          </a:p>
          <a:p>
            <a:r>
              <a:rPr lang="en-US" sz="2000" i="1" dirty="0" smtClean="0">
                <a:solidFill>
                  <a:schemeClr val="bg1">
                    <a:lumMod val="50000"/>
                  </a:schemeClr>
                </a:solidFill>
                <a:latin typeface="+mn-lt"/>
              </a:rPr>
              <a:t>To remember: PAST	</a:t>
            </a:r>
            <a:endParaRPr lang="en-US" sz="2000" i="1" dirty="0">
              <a:solidFill>
                <a:schemeClr val="bg1">
                  <a:lumMod val="50000"/>
                </a:schemeClr>
              </a:solidFill>
              <a:latin typeface="+mn-lt"/>
            </a:endParaRPr>
          </a:p>
        </p:txBody>
      </p:sp>
      <p:grpSp>
        <p:nvGrpSpPr>
          <p:cNvPr id="6" name="Group 10"/>
          <p:cNvGrpSpPr/>
          <p:nvPr/>
        </p:nvGrpSpPr>
        <p:grpSpPr>
          <a:xfrm>
            <a:off x="7658459" y="3392827"/>
            <a:ext cx="4318506" cy="3279927"/>
            <a:chOff x="7291136" y="1706175"/>
            <a:chExt cx="4454229" cy="3664014"/>
          </a:xfrm>
        </p:grpSpPr>
        <p:pic>
          <p:nvPicPr>
            <p:cNvPr id="3" name="Picture 2"/>
            <p:cNvPicPr>
              <a:picLocks noChangeAspect="1"/>
            </p:cNvPicPr>
            <p:nvPr/>
          </p:nvPicPr>
          <p:blipFill rotWithShape="1">
            <a:blip r:embed="rId2"/>
            <a:srcRect l="460" r="1"/>
            <a:stretch/>
          </p:blipFill>
          <p:spPr>
            <a:xfrm>
              <a:off x="7291136" y="1706175"/>
              <a:ext cx="4454229" cy="3664014"/>
            </a:xfrm>
            <a:prstGeom prst="rect">
              <a:avLst/>
            </a:prstGeom>
            <a:ln>
              <a:noFill/>
            </a:ln>
          </p:spPr>
        </p:pic>
        <p:sp>
          <p:nvSpPr>
            <p:cNvPr id="8" name="Rectangle 7"/>
            <p:cNvSpPr/>
            <p:nvPr/>
          </p:nvSpPr>
          <p:spPr>
            <a:xfrm>
              <a:off x="10353197" y="3164305"/>
              <a:ext cx="854023" cy="20107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379242" y="2406315"/>
              <a:ext cx="1022685" cy="192505"/>
            </a:xfrm>
            <a:prstGeom prst="rect">
              <a:avLst/>
            </a:prstGeom>
            <a:noFill/>
            <a:ln w="28575">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433025" y="2302042"/>
              <a:ext cx="891154" cy="192505"/>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4"/>
          <p:cNvGrpSpPr/>
          <p:nvPr/>
        </p:nvGrpSpPr>
        <p:grpSpPr>
          <a:xfrm>
            <a:off x="7658459" y="160536"/>
            <a:ext cx="4318506" cy="3113056"/>
            <a:chOff x="8081198" y="26668"/>
            <a:chExt cx="3895767" cy="3113056"/>
          </a:xfrm>
        </p:grpSpPr>
        <p:pic>
          <p:nvPicPr>
            <p:cNvPr id="4" name="Picture 3"/>
            <p:cNvPicPr>
              <a:picLocks noChangeAspect="1"/>
            </p:cNvPicPr>
            <p:nvPr/>
          </p:nvPicPr>
          <p:blipFill>
            <a:blip r:embed="rId3"/>
            <a:stretch>
              <a:fillRect/>
            </a:stretch>
          </p:blipFill>
          <p:spPr>
            <a:xfrm>
              <a:off x="8081198" y="26668"/>
              <a:ext cx="3895767" cy="3113056"/>
            </a:xfrm>
            <a:prstGeom prst="rect">
              <a:avLst/>
            </a:prstGeom>
            <a:ln>
              <a:noFill/>
            </a:ln>
          </p:spPr>
        </p:pic>
        <p:sp>
          <p:nvSpPr>
            <p:cNvPr id="12" name="Rectangle 11"/>
            <p:cNvSpPr/>
            <p:nvPr/>
          </p:nvSpPr>
          <p:spPr>
            <a:xfrm>
              <a:off x="8709932" y="1555486"/>
              <a:ext cx="680483" cy="30188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741352" y="299886"/>
              <a:ext cx="1186273" cy="206289"/>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18967" y="1199561"/>
              <a:ext cx="733647" cy="304944"/>
            </a:xfrm>
            <a:prstGeom prst="rect">
              <a:avLst/>
            </a:prstGeom>
            <a:noFill/>
            <a:ln w="28575">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423081" y="1337330"/>
            <a:ext cx="7235378" cy="3477875"/>
            <a:chOff x="423081" y="1147254"/>
            <a:chExt cx="7235378" cy="3477875"/>
          </a:xfrm>
        </p:grpSpPr>
        <p:sp>
          <p:nvSpPr>
            <p:cNvPr id="5" name="TextBox 4"/>
            <p:cNvSpPr txBox="1"/>
            <p:nvPr/>
          </p:nvSpPr>
          <p:spPr>
            <a:xfrm>
              <a:off x="423081" y="1147254"/>
              <a:ext cx="7235378" cy="3477875"/>
            </a:xfrm>
            <a:prstGeom prst="rect">
              <a:avLst/>
            </a:prstGeom>
            <a:noFill/>
          </p:spPr>
          <p:txBody>
            <a:bodyPr wrap="square" rtlCol="0">
              <a:spAutoFit/>
            </a:bodyPr>
            <a:lstStyle/>
            <a:p>
              <a:pPr marL="342900" lvl="2" indent="-342900">
                <a:buClr>
                  <a:srgbClr val="000000"/>
                </a:buClr>
                <a:buFont typeface="Courier New" pitchFamily="49" charset="0"/>
                <a:buChar char="o"/>
                <a:defRPr/>
              </a:pPr>
              <a:r>
                <a:rPr lang="en-US" sz="2000" dirty="0">
                  <a:latin typeface="+mn-lt"/>
                  <a:cs typeface="+mj-cs"/>
                </a:rPr>
                <a:t>Lies </a:t>
              </a:r>
              <a:r>
                <a:rPr lang="en-US" sz="2000" b="1" dirty="0">
                  <a:latin typeface="+mn-lt"/>
                  <a:cs typeface="+mj-cs"/>
                </a:rPr>
                <a:t>superficial to</a:t>
              </a:r>
              <a:r>
                <a:rPr lang="en-US" sz="2000" dirty="0">
                  <a:latin typeface="+mn-lt"/>
                  <a:cs typeface="+mj-cs"/>
                </a:rPr>
                <a:t> the </a:t>
              </a:r>
              <a:r>
                <a:rPr lang="en-US" sz="2000" dirty="0">
                  <a:solidFill>
                    <a:srgbClr val="FF0000"/>
                  </a:solidFill>
                  <a:latin typeface="+mn-lt"/>
                  <a:cs typeface="+mj-cs"/>
                </a:rPr>
                <a:t>sternomastoid </a:t>
              </a:r>
              <a:r>
                <a:rPr lang="en-US" sz="2000" dirty="0">
                  <a:solidFill>
                    <a:schemeClr val="bg1">
                      <a:lumMod val="50000"/>
                    </a:schemeClr>
                  </a:solidFill>
                  <a:latin typeface="+mn-lt"/>
                  <a:cs typeface="+mj-cs"/>
                </a:rPr>
                <a:t>(sternocleidomastoid)</a:t>
              </a:r>
              <a:r>
                <a:rPr lang="en-US" sz="2000" dirty="0">
                  <a:solidFill>
                    <a:srgbClr val="FF0000"/>
                  </a:solidFill>
                  <a:latin typeface="+mn-lt"/>
                  <a:cs typeface="+mj-cs"/>
                </a:rPr>
                <a:t> muscle .</a:t>
              </a:r>
            </a:p>
            <a:p>
              <a:pPr marL="342900" lvl="2" indent="-342900">
                <a:buClr>
                  <a:srgbClr val="000000"/>
                </a:buClr>
                <a:buFont typeface="Courier New" pitchFamily="49" charset="0"/>
                <a:buChar char="o"/>
                <a:defRPr/>
              </a:pPr>
              <a:r>
                <a:rPr lang="en-US" sz="2000" dirty="0">
                  <a:latin typeface="+mn-lt"/>
                  <a:cs typeface="+mj-cs"/>
                </a:rPr>
                <a:t>It passes down the neck and it is the </a:t>
              </a:r>
              <a:r>
                <a:rPr lang="en-US" sz="2000" dirty="0">
                  <a:solidFill>
                    <a:srgbClr val="FF0000"/>
                  </a:solidFill>
                  <a:latin typeface="+mn-lt"/>
                  <a:cs typeface="+mj-cs"/>
                </a:rPr>
                <a:t>only tributary of the </a:t>
              </a:r>
              <a:r>
                <a:rPr lang="en-US" sz="2000" b="1" dirty="0">
                  <a:solidFill>
                    <a:srgbClr val="FF0000"/>
                  </a:solidFill>
                  <a:latin typeface="+mn-lt"/>
                  <a:cs typeface="+mj-cs"/>
                </a:rPr>
                <a:t>subclavian</a:t>
              </a:r>
              <a:r>
                <a:rPr lang="en-US" sz="2000" dirty="0">
                  <a:solidFill>
                    <a:srgbClr val="FF0000"/>
                  </a:solidFill>
                  <a:latin typeface="+mn-lt"/>
                  <a:cs typeface="+mj-cs"/>
                </a:rPr>
                <a:t> vein</a:t>
              </a:r>
              <a:r>
                <a:rPr lang="en-US" sz="2000" dirty="0" smtClean="0">
                  <a:solidFill>
                    <a:srgbClr val="FF0000"/>
                  </a:solidFill>
                  <a:latin typeface="+mn-lt"/>
                  <a:cs typeface="+mj-cs"/>
                </a:rPr>
                <a:t>.</a:t>
              </a:r>
              <a:endParaRPr lang="en-US" sz="2000" dirty="0">
                <a:solidFill>
                  <a:srgbClr val="FF0000"/>
                </a:solidFill>
                <a:latin typeface="+mn-lt"/>
                <a:cs typeface="+mj-cs"/>
              </a:endParaRPr>
            </a:p>
            <a:p>
              <a:pPr marL="0" lvl="2" indent="-342900">
                <a:buClr>
                  <a:srgbClr val="000000"/>
                </a:buClr>
                <a:buFont typeface="Courier New" pitchFamily="49" charset="0"/>
                <a:buChar char="o"/>
                <a:defRPr/>
              </a:pPr>
              <a:r>
                <a:rPr lang="en-US" sz="2000" dirty="0" smtClean="0">
                  <a:latin typeface="+mn-lt"/>
                  <a:cs typeface="+mj-cs"/>
                </a:rPr>
                <a:t>Begins just behind angle of mandible by union of</a:t>
              </a:r>
              <a:r>
                <a:rPr lang="en-US" sz="2000" dirty="0">
                  <a:latin typeface="+mn-lt"/>
                  <a:cs typeface="+mj-cs"/>
                </a:rPr>
                <a:t>:</a:t>
              </a:r>
            </a:p>
            <a:p>
              <a:pPr marL="717550" lvl="2" indent="-342900">
                <a:buClr>
                  <a:srgbClr val="000000"/>
                </a:buClr>
                <a:buFont typeface="+mj-lt"/>
                <a:buAutoNum type="alphaLcPeriod"/>
                <a:tabLst>
                  <a:tab pos="623888" algn="l"/>
                </a:tabLst>
                <a:defRPr/>
              </a:pPr>
              <a:r>
                <a:rPr lang="en-US" sz="2000" dirty="0" smtClean="0">
                  <a:latin typeface="+mn-lt"/>
                  <a:cs typeface="+mj-cs"/>
                </a:rPr>
                <a:t>the </a:t>
              </a:r>
              <a:r>
                <a:rPr lang="en-US" sz="2000" dirty="0">
                  <a:latin typeface="+mn-lt"/>
                  <a:cs typeface="+mj-cs"/>
                </a:rPr>
                <a:t>posterior division of the </a:t>
              </a:r>
              <a:r>
                <a:rPr lang="en-US" sz="2000" dirty="0">
                  <a:solidFill>
                    <a:srgbClr val="FF0000"/>
                  </a:solidFill>
                  <a:latin typeface="+mn-lt"/>
                  <a:cs typeface="+mj-cs"/>
                </a:rPr>
                <a:t>retromandibular vein </a:t>
              </a:r>
              <a:r>
                <a:rPr lang="en-US" sz="2000" dirty="0">
                  <a:latin typeface="+mn-lt"/>
                  <a:cs typeface="+mj-cs"/>
                </a:rPr>
                <a:t>(temporomaxillary vein) </a:t>
              </a:r>
            </a:p>
            <a:p>
              <a:pPr marL="717550" lvl="2" indent="-342900">
                <a:buClr>
                  <a:srgbClr val="000000"/>
                </a:buClr>
                <a:buFont typeface="+mj-lt"/>
                <a:buAutoNum type="alphaLcPeriod"/>
                <a:tabLst>
                  <a:tab pos="623888" algn="l"/>
                </a:tabLst>
                <a:defRPr/>
              </a:pPr>
              <a:r>
                <a:rPr lang="en-US" sz="2000" dirty="0">
                  <a:latin typeface="+mn-lt"/>
                  <a:cs typeface="+mj-cs"/>
                </a:rPr>
                <a:t>with the posterior </a:t>
              </a:r>
              <a:r>
                <a:rPr lang="en-US" sz="2000" dirty="0">
                  <a:solidFill>
                    <a:srgbClr val="FF0000"/>
                  </a:solidFill>
                  <a:latin typeface="+mn-lt"/>
                  <a:cs typeface="+mj-cs"/>
                </a:rPr>
                <a:t>auricular vein</a:t>
              </a:r>
              <a:r>
                <a:rPr lang="en-US" sz="2000" dirty="0" smtClean="0">
                  <a:latin typeface="+mn-lt"/>
                  <a:cs typeface="+mj-cs"/>
                </a:rPr>
                <a:t>.</a:t>
              </a:r>
              <a:endParaRPr lang="en-US" sz="2000" dirty="0">
                <a:latin typeface="+mn-lt"/>
                <a:cs typeface="+mj-cs"/>
              </a:endParaRPr>
            </a:p>
            <a:p>
              <a:pPr marL="0" lvl="2" indent="-342900">
                <a:buClr>
                  <a:srgbClr val="000000"/>
                </a:buClr>
                <a:buFont typeface="Courier New" pitchFamily="49" charset="0"/>
                <a:buChar char="o"/>
                <a:defRPr/>
              </a:pPr>
              <a:r>
                <a:rPr lang="en-US" sz="2000" dirty="0">
                  <a:latin typeface="+mn-lt"/>
                  <a:cs typeface="+mj-cs"/>
                </a:rPr>
                <a:t>It drains blood from:</a:t>
              </a:r>
            </a:p>
            <a:p>
              <a:pPr marL="717550" lvl="3" indent="-342900">
                <a:buClr>
                  <a:srgbClr val="000000"/>
                </a:buClr>
                <a:buFont typeface="+mj-lt"/>
                <a:buAutoNum type="alphaLcPeriod"/>
                <a:defRPr/>
              </a:pPr>
              <a:r>
                <a:rPr lang="en-US" sz="2000" dirty="0">
                  <a:latin typeface="+mn-lt"/>
                  <a:cs typeface="+mj-cs"/>
                </a:rPr>
                <a:t>Outside of the skull</a:t>
              </a:r>
            </a:p>
            <a:p>
              <a:pPr marL="717550" lvl="3" indent="-342900">
                <a:buClr>
                  <a:srgbClr val="000000"/>
                </a:buClr>
                <a:buFont typeface="+mj-lt"/>
                <a:buAutoNum type="alphaLcPeriod"/>
                <a:defRPr/>
              </a:pPr>
              <a:r>
                <a:rPr lang="en-US" sz="2000" dirty="0">
                  <a:latin typeface="+mn-lt"/>
                  <a:cs typeface="+mj-cs"/>
                </a:rPr>
                <a:t>Deep parts of the face</a:t>
              </a:r>
              <a:r>
                <a:rPr lang="en-US" dirty="0">
                  <a:latin typeface="+mn-lt"/>
                  <a:cs typeface="+mj-cs"/>
                </a:rPr>
                <a:t>.</a:t>
              </a:r>
            </a:p>
          </p:txBody>
        </p:sp>
        <p:cxnSp>
          <p:nvCxnSpPr>
            <p:cNvPr id="16" name="رابط مستقيم 15"/>
            <p:cNvCxnSpPr/>
            <p:nvPr/>
          </p:nvCxnSpPr>
          <p:spPr>
            <a:xfrm>
              <a:off x="2133599" y="3598170"/>
              <a:ext cx="2452254" cy="0"/>
            </a:xfrm>
            <a:prstGeom prst="line">
              <a:avLst/>
            </a:prstGeom>
            <a:ln w="28575">
              <a:solidFill>
                <a:srgbClr val="00CC66"/>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205267" y="2987096"/>
              <a:ext cx="2196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214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096" y="355988"/>
            <a:ext cx="5236113" cy="1138773"/>
          </a:xfrm>
          <a:prstGeom prst="rect">
            <a:avLst/>
          </a:prstGeom>
          <a:noFill/>
        </p:spPr>
        <p:txBody>
          <a:bodyPr wrap="square" rtlCol="0">
            <a:spAutoFit/>
          </a:bodyPr>
          <a:lstStyle/>
          <a:p>
            <a:r>
              <a:rPr lang="en-US" sz="3600" b="1" dirty="0" smtClean="0">
                <a:latin typeface="+mj-lt"/>
              </a:rPr>
              <a:t>Veins of Head and Neck</a:t>
            </a:r>
          </a:p>
          <a:p>
            <a:r>
              <a:rPr lang="en-US" sz="3200" dirty="0" smtClean="0">
                <a:latin typeface="+mj-lt"/>
              </a:rPr>
              <a:t>Anterior Jugular Vein</a:t>
            </a:r>
            <a:endParaRPr lang="en-US" sz="3200" dirty="0">
              <a:latin typeface="+mj-lt"/>
            </a:endParaRPr>
          </a:p>
        </p:txBody>
      </p:sp>
      <p:grpSp>
        <p:nvGrpSpPr>
          <p:cNvPr id="13" name="Group 12"/>
          <p:cNvGrpSpPr/>
          <p:nvPr/>
        </p:nvGrpSpPr>
        <p:grpSpPr>
          <a:xfrm>
            <a:off x="4315083" y="5085376"/>
            <a:ext cx="3070746" cy="1672598"/>
            <a:chOff x="3366360" y="4980604"/>
            <a:chExt cx="3070746" cy="1672598"/>
          </a:xfrm>
        </p:grpSpPr>
        <p:grpSp>
          <p:nvGrpSpPr>
            <p:cNvPr id="7" name="Group 10"/>
            <p:cNvGrpSpPr/>
            <p:nvPr/>
          </p:nvGrpSpPr>
          <p:grpSpPr>
            <a:xfrm>
              <a:off x="3366360" y="4980604"/>
              <a:ext cx="3070746" cy="1672598"/>
              <a:chOff x="3366360" y="5089585"/>
              <a:chExt cx="3070746" cy="1672598"/>
            </a:xfrm>
          </p:grpSpPr>
          <p:pic>
            <p:nvPicPr>
              <p:cNvPr id="9" name="Picture 8"/>
              <p:cNvPicPr>
                <a:picLocks noChangeAspect="1"/>
              </p:cNvPicPr>
              <p:nvPr/>
            </p:nvPicPr>
            <p:blipFill>
              <a:blip r:embed="rId2"/>
              <a:stretch>
                <a:fillRect/>
              </a:stretch>
            </p:blipFill>
            <p:spPr>
              <a:xfrm>
                <a:off x="3366360" y="5089585"/>
                <a:ext cx="3070746" cy="1672598"/>
              </a:xfrm>
              <a:prstGeom prst="rect">
                <a:avLst/>
              </a:prstGeom>
              <a:ln>
                <a:noFill/>
              </a:ln>
            </p:spPr>
          </p:pic>
          <p:sp>
            <p:nvSpPr>
              <p:cNvPr id="10" name="TextBox 9"/>
              <p:cNvSpPr txBox="1"/>
              <p:nvPr/>
            </p:nvSpPr>
            <p:spPr>
              <a:xfrm>
                <a:off x="3366360" y="6392851"/>
                <a:ext cx="80464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bg1">
                        <a:lumMod val="50000"/>
                      </a:schemeClr>
                    </a:solidFill>
                  </a:rPr>
                  <a:t>E</a:t>
                </a:r>
                <a:r>
                  <a:rPr lang="en-US" dirty="0" smtClean="0">
                    <a:solidFill>
                      <a:schemeClr val="bg1">
                        <a:lumMod val="50000"/>
                      </a:schemeClr>
                    </a:solidFill>
                  </a:rPr>
                  <a:t>xtra</a:t>
                </a:r>
                <a:endParaRPr lang="en-US" dirty="0">
                  <a:solidFill>
                    <a:schemeClr val="bg1">
                      <a:lumMod val="50000"/>
                    </a:schemeClr>
                  </a:solidFill>
                </a:endParaRPr>
              </a:p>
            </p:txBody>
          </p:sp>
        </p:grpSp>
        <p:sp>
          <p:nvSpPr>
            <p:cNvPr id="12" name="Rectangle 11"/>
            <p:cNvSpPr/>
            <p:nvPr/>
          </p:nvSpPr>
          <p:spPr>
            <a:xfrm>
              <a:off x="3366360" y="5325035"/>
              <a:ext cx="533287" cy="295835"/>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353425" y="1645869"/>
            <a:ext cx="7044901" cy="3139321"/>
            <a:chOff x="353425" y="1214982"/>
            <a:chExt cx="7044901" cy="3139321"/>
          </a:xfrm>
        </p:grpSpPr>
        <p:sp>
          <p:nvSpPr>
            <p:cNvPr id="3" name="TextBox 2"/>
            <p:cNvSpPr txBox="1"/>
            <p:nvPr/>
          </p:nvSpPr>
          <p:spPr>
            <a:xfrm>
              <a:off x="353425" y="1214982"/>
              <a:ext cx="7044901" cy="3139321"/>
            </a:xfrm>
            <a:prstGeom prst="rect">
              <a:avLst/>
            </a:prstGeom>
            <a:noFill/>
          </p:spPr>
          <p:txBody>
            <a:bodyPr wrap="square" rtlCol="0">
              <a:spAutoFit/>
            </a:bodyPr>
            <a:lstStyle/>
            <a:p>
              <a:pPr marL="285750" indent="-285750">
                <a:buFont typeface="Courier New" pitchFamily="49" charset="0"/>
                <a:buChar char="o"/>
              </a:pPr>
              <a:r>
                <a:rPr lang="en-US" sz="1800" dirty="0">
                  <a:latin typeface="+mn-lt"/>
                </a:rPr>
                <a:t>It </a:t>
              </a:r>
              <a:r>
                <a:rPr lang="en-US" sz="1800" b="1" dirty="0">
                  <a:latin typeface="+mn-lt"/>
                </a:rPr>
                <a:t>begins</a:t>
              </a:r>
              <a:r>
                <a:rPr lang="en-US" sz="1800" dirty="0">
                  <a:latin typeface="+mn-lt"/>
                </a:rPr>
                <a:t> in the upper part of the neck by the union of the </a:t>
              </a:r>
              <a:r>
                <a:rPr lang="en-US" sz="1800" b="1" dirty="0">
                  <a:latin typeface="+mn-lt"/>
                </a:rPr>
                <a:t>submental veins</a:t>
              </a:r>
              <a:r>
                <a:rPr lang="en-US" sz="1800" dirty="0">
                  <a:latin typeface="+mn-lt"/>
                </a:rPr>
                <a:t> </a:t>
              </a:r>
              <a:r>
                <a:rPr lang="en-US" sz="1800" dirty="0">
                  <a:solidFill>
                    <a:schemeClr val="bg1">
                      <a:lumMod val="50000"/>
                    </a:schemeClr>
                  </a:solidFill>
                  <a:latin typeface="+mn-lt"/>
                </a:rPr>
                <a:t>(small veins found in an area known as the </a:t>
              </a:r>
              <a:r>
                <a:rPr lang="en-US" sz="1800" u="sng" dirty="0">
                  <a:solidFill>
                    <a:schemeClr val="bg1">
                      <a:lumMod val="50000"/>
                    </a:schemeClr>
                  </a:solidFill>
                  <a:latin typeface="+mn-lt"/>
                </a:rPr>
                <a:t>submental triangle</a:t>
              </a:r>
              <a:r>
                <a:rPr lang="en-US" sz="1800" dirty="0">
                  <a:solidFill>
                    <a:schemeClr val="bg1">
                      <a:lumMod val="50000"/>
                    </a:schemeClr>
                  </a:solidFill>
                  <a:latin typeface="+mn-lt"/>
                </a:rPr>
                <a:t>).</a:t>
              </a:r>
              <a:endParaRPr lang="en-US" sz="1800" dirty="0">
                <a:latin typeface="+mn-lt"/>
              </a:endParaRPr>
            </a:p>
            <a:p>
              <a:pPr marL="285750" indent="-285750">
                <a:buFont typeface="Courier New" pitchFamily="49" charset="0"/>
                <a:buChar char="o"/>
              </a:pPr>
              <a:endParaRPr lang="en-US" sz="1800" dirty="0">
                <a:latin typeface="+mn-lt"/>
              </a:endParaRPr>
            </a:p>
            <a:p>
              <a:pPr marL="285750" indent="-285750">
                <a:buFont typeface="Courier New" pitchFamily="49" charset="0"/>
                <a:buChar char="o"/>
              </a:pPr>
              <a:r>
                <a:rPr lang="en-US" sz="1800" dirty="0">
                  <a:latin typeface="+mn-lt"/>
                </a:rPr>
                <a:t>It </a:t>
              </a:r>
              <a:r>
                <a:rPr lang="en-US" sz="1800" b="1" dirty="0">
                  <a:latin typeface="+mn-lt"/>
                </a:rPr>
                <a:t>descends</a:t>
              </a:r>
              <a:r>
                <a:rPr lang="en-US" sz="1800" dirty="0">
                  <a:latin typeface="+mn-lt"/>
                </a:rPr>
                <a:t> close to the </a:t>
              </a:r>
              <a:r>
                <a:rPr lang="en-US" sz="1800" dirty="0">
                  <a:solidFill>
                    <a:srgbClr val="FF0000"/>
                  </a:solidFill>
                  <a:latin typeface="+mn-lt"/>
                </a:rPr>
                <a:t>median line of the neck</a:t>
              </a:r>
              <a:r>
                <a:rPr lang="en-US" sz="1800" dirty="0">
                  <a:latin typeface="+mn-lt"/>
                </a:rPr>
                <a:t>, </a:t>
              </a:r>
              <a:r>
                <a:rPr lang="en-US" sz="1800" b="1" dirty="0">
                  <a:latin typeface="+mn-lt"/>
                </a:rPr>
                <a:t>medial</a:t>
              </a:r>
              <a:r>
                <a:rPr lang="en-US" sz="1800" dirty="0">
                  <a:latin typeface="+mn-lt"/>
                </a:rPr>
                <a:t> to the sternomastoid muscle.</a:t>
              </a:r>
            </a:p>
            <a:p>
              <a:pPr marL="285750" indent="-285750">
                <a:buFont typeface="Courier New" pitchFamily="49" charset="0"/>
                <a:buChar char="o"/>
              </a:pPr>
              <a:endParaRPr lang="en-US" sz="1800" dirty="0">
                <a:latin typeface="+mn-lt"/>
              </a:endParaRPr>
            </a:p>
            <a:p>
              <a:pPr marL="285750" indent="-285750">
                <a:buFont typeface="Courier New" pitchFamily="49" charset="0"/>
                <a:buChar char="o"/>
              </a:pPr>
              <a:r>
                <a:rPr lang="en-US" sz="1800" dirty="0">
                  <a:latin typeface="+mn-lt"/>
                </a:rPr>
                <a:t>At the lower part of the neck, it passes </a:t>
              </a:r>
              <a:r>
                <a:rPr lang="en-US" sz="1800" b="1" dirty="0">
                  <a:latin typeface="+mn-lt"/>
                </a:rPr>
                <a:t>laterally beneath</a:t>
              </a:r>
              <a:r>
                <a:rPr lang="en-US" sz="1800" dirty="0">
                  <a:latin typeface="+mn-lt"/>
                </a:rPr>
                <a:t> </a:t>
              </a:r>
              <a:r>
                <a:rPr lang="en-US" sz="1800" dirty="0">
                  <a:solidFill>
                    <a:schemeClr val="bg1">
                      <a:lumMod val="50000"/>
                    </a:schemeClr>
                  </a:solidFill>
                  <a:latin typeface="+mn-lt"/>
                </a:rPr>
                <a:t>(deep to)</a:t>
              </a:r>
              <a:r>
                <a:rPr lang="en-US" sz="1800" dirty="0">
                  <a:latin typeface="+mn-lt"/>
                </a:rPr>
                <a:t> sternomastoid to </a:t>
              </a:r>
              <a:r>
                <a:rPr lang="en-US" sz="1800" dirty="0">
                  <a:solidFill>
                    <a:srgbClr val="FF0000"/>
                  </a:solidFill>
                  <a:latin typeface="+mn-lt"/>
                </a:rPr>
                <a:t>drain into the external jugular vein</a:t>
              </a:r>
              <a:r>
                <a:rPr lang="en-US" sz="1800" dirty="0">
                  <a:latin typeface="+mn-lt"/>
                </a:rPr>
                <a:t>.</a:t>
              </a:r>
            </a:p>
            <a:p>
              <a:pPr marL="285750" indent="-285750">
                <a:buFont typeface="Courier New" pitchFamily="49" charset="0"/>
                <a:buChar char="o"/>
              </a:pPr>
              <a:endParaRPr lang="en-US" sz="1800" dirty="0">
                <a:latin typeface="+mn-lt"/>
              </a:endParaRPr>
            </a:p>
            <a:p>
              <a:pPr marL="285750" indent="-285750">
                <a:buFont typeface="Courier New" pitchFamily="49" charset="0"/>
                <a:buChar char="o"/>
              </a:pPr>
              <a:r>
                <a:rPr lang="en-US" sz="1800" dirty="0">
                  <a:latin typeface="+mn-lt"/>
                </a:rPr>
                <a:t>Just above the sternum the two anterior jugular veins communicate by a transverse vein to form the </a:t>
              </a:r>
              <a:r>
                <a:rPr lang="en-US" sz="1800" dirty="0">
                  <a:solidFill>
                    <a:srgbClr val="FF0000"/>
                  </a:solidFill>
                  <a:latin typeface="+mn-lt"/>
                </a:rPr>
                <a:t>jugular </a:t>
              </a:r>
              <a:r>
                <a:rPr lang="en-US" sz="1800" dirty="0" smtClean="0">
                  <a:solidFill>
                    <a:srgbClr val="FF0000"/>
                  </a:solidFill>
                  <a:latin typeface="+mn-lt"/>
                </a:rPr>
                <a:t>arch</a:t>
              </a:r>
              <a:r>
                <a:rPr lang="en-US" sz="1800" dirty="0" smtClean="0">
                  <a:latin typeface="+mn-lt"/>
                </a:rPr>
                <a:t>.</a:t>
              </a:r>
              <a:endParaRPr lang="en-US" sz="1800" dirty="0">
                <a:latin typeface="+mn-lt"/>
              </a:endParaRPr>
            </a:p>
          </p:txBody>
        </p:sp>
        <p:cxnSp>
          <p:nvCxnSpPr>
            <p:cNvPr id="11" name="رابط مستقيم 10"/>
            <p:cNvCxnSpPr/>
            <p:nvPr/>
          </p:nvCxnSpPr>
          <p:spPr>
            <a:xfrm>
              <a:off x="3736286" y="4254507"/>
              <a:ext cx="115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0"/>
            <p:cNvCxnSpPr/>
            <p:nvPr/>
          </p:nvCxnSpPr>
          <p:spPr>
            <a:xfrm>
              <a:off x="3691362" y="3420789"/>
              <a:ext cx="19202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592291" y="3616403"/>
            <a:ext cx="4322617" cy="2937947"/>
            <a:chOff x="7592291" y="3616403"/>
            <a:chExt cx="4322617" cy="2937947"/>
          </a:xfrm>
        </p:grpSpPr>
        <p:grpSp>
          <p:nvGrpSpPr>
            <p:cNvPr id="5" name="Group 6"/>
            <p:cNvGrpSpPr/>
            <p:nvPr/>
          </p:nvGrpSpPr>
          <p:grpSpPr>
            <a:xfrm>
              <a:off x="7592291" y="3616403"/>
              <a:ext cx="4322617" cy="2937947"/>
              <a:chOff x="6918158" y="1666543"/>
              <a:chExt cx="5052156" cy="4560554"/>
            </a:xfrm>
          </p:grpSpPr>
          <p:pic>
            <p:nvPicPr>
              <p:cNvPr id="4" name="Picture 3"/>
              <p:cNvPicPr>
                <a:picLocks noChangeAspect="1"/>
              </p:cNvPicPr>
              <p:nvPr/>
            </p:nvPicPr>
            <p:blipFill>
              <a:blip r:embed="rId3"/>
              <a:stretch>
                <a:fillRect/>
              </a:stretch>
            </p:blipFill>
            <p:spPr>
              <a:xfrm>
                <a:off x="6918158" y="1666543"/>
                <a:ext cx="5052156" cy="4560554"/>
              </a:xfrm>
              <a:prstGeom prst="rect">
                <a:avLst/>
              </a:prstGeom>
              <a:ln>
                <a:noFill/>
              </a:ln>
            </p:spPr>
          </p:pic>
          <p:sp>
            <p:nvSpPr>
              <p:cNvPr id="6" name="Oval 5"/>
              <p:cNvSpPr/>
              <p:nvPr/>
            </p:nvSpPr>
            <p:spPr>
              <a:xfrm>
                <a:off x="9271591" y="5082363"/>
                <a:ext cx="584791" cy="42530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p:nvSpPr>
          <p:spPr>
            <a:xfrm>
              <a:off x="7690088" y="4967157"/>
              <a:ext cx="781559" cy="133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752841" y="5319179"/>
              <a:ext cx="781559" cy="1332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7716981" y="355988"/>
            <a:ext cx="4197927" cy="3163963"/>
            <a:chOff x="7716982" y="220844"/>
            <a:chExt cx="4197927" cy="3163963"/>
          </a:xfrm>
        </p:grpSpPr>
        <p:pic>
          <p:nvPicPr>
            <p:cNvPr id="8" name="Picture 7"/>
            <p:cNvPicPr>
              <a:picLocks noChangeAspect="1"/>
            </p:cNvPicPr>
            <p:nvPr/>
          </p:nvPicPr>
          <p:blipFill rotWithShape="1">
            <a:blip r:embed="rId4"/>
            <a:srcRect l="2335" t="2053" r="2255" b="947"/>
            <a:stretch/>
          </p:blipFill>
          <p:spPr>
            <a:xfrm>
              <a:off x="7716982" y="220844"/>
              <a:ext cx="4197927" cy="3163963"/>
            </a:xfrm>
            <a:prstGeom prst="rect">
              <a:avLst/>
            </a:prstGeom>
            <a:ln>
              <a:noFill/>
            </a:ln>
          </p:spPr>
        </p:pic>
        <p:sp>
          <p:nvSpPr>
            <p:cNvPr id="15" name="Rectangle 14"/>
            <p:cNvSpPr/>
            <p:nvPr/>
          </p:nvSpPr>
          <p:spPr>
            <a:xfrm>
              <a:off x="10307782" y="2766855"/>
              <a:ext cx="781559" cy="133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266626" y="2122009"/>
              <a:ext cx="781559" cy="1332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0456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21" y="178476"/>
            <a:ext cx="6053921" cy="1138773"/>
          </a:xfrm>
          <a:prstGeom prst="rect">
            <a:avLst/>
          </a:prstGeom>
          <a:noFill/>
        </p:spPr>
        <p:txBody>
          <a:bodyPr wrap="square" rtlCol="0">
            <a:spAutoFit/>
          </a:bodyPr>
          <a:lstStyle/>
          <a:p>
            <a:r>
              <a:rPr lang="en-US" sz="3600" b="1" dirty="0" smtClean="0">
                <a:latin typeface="+mj-lt"/>
              </a:rPr>
              <a:t>Veins of Face and Neck</a:t>
            </a:r>
          </a:p>
          <a:p>
            <a:r>
              <a:rPr lang="en-US" sz="3200" dirty="0" smtClean="0">
                <a:latin typeface="+mj-lt"/>
              </a:rPr>
              <a:t>Internal  Jugular Veins</a:t>
            </a:r>
            <a:endParaRPr lang="en-US" sz="3200" dirty="0">
              <a:latin typeface="+mj-lt"/>
            </a:endParaRPr>
          </a:p>
        </p:txBody>
      </p:sp>
      <p:pic>
        <p:nvPicPr>
          <p:cNvPr id="4" name="Picture 3"/>
          <p:cNvPicPr>
            <a:picLocks noChangeAspect="1"/>
          </p:cNvPicPr>
          <p:nvPr/>
        </p:nvPicPr>
        <p:blipFill>
          <a:blip r:embed="rId2"/>
          <a:stretch>
            <a:fillRect/>
          </a:stretch>
        </p:blipFill>
        <p:spPr>
          <a:xfrm>
            <a:off x="8075885" y="354314"/>
            <a:ext cx="3514091" cy="2875895"/>
          </a:xfrm>
          <a:prstGeom prst="rect">
            <a:avLst/>
          </a:prstGeom>
          <a:ln>
            <a:noFill/>
          </a:ln>
        </p:spPr>
      </p:pic>
      <p:grpSp>
        <p:nvGrpSpPr>
          <p:cNvPr id="5" name="Group 15"/>
          <p:cNvGrpSpPr/>
          <p:nvPr/>
        </p:nvGrpSpPr>
        <p:grpSpPr>
          <a:xfrm>
            <a:off x="8165214" y="3380651"/>
            <a:ext cx="3335431" cy="3214255"/>
            <a:chOff x="8021781" y="3643745"/>
            <a:chExt cx="4081241" cy="3214255"/>
          </a:xfrm>
        </p:grpSpPr>
        <p:pic>
          <p:nvPicPr>
            <p:cNvPr id="7" name="Picture 6"/>
            <p:cNvPicPr>
              <a:picLocks noChangeAspect="1"/>
            </p:cNvPicPr>
            <p:nvPr/>
          </p:nvPicPr>
          <p:blipFill rotWithShape="1">
            <a:blip r:embed="rId3"/>
            <a:srcRect l="1426" t="1562" r="1426" b="1562"/>
            <a:stretch/>
          </p:blipFill>
          <p:spPr>
            <a:xfrm>
              <a:off x="8021781" y="3643745"/>
              <a:ext cx="4081241" cy="3214255"/>
            </a:xfrm>
            <a:prstGeom prst="rect">
              <a:avLst/>
            </a:prstGeom>
            <a:ln>
              <a:noFill/>
            </a:ln>
          </p:spPr>
        </p:pic>
        <p:sp>
          <p:nvSpPr>
            <p:cNvPr id="11" name="Rectangle 10"/>
            <p:cNvSpPr/>
            <p:nvPr/>
          </p:nvSpPr>
          <p:spPr>
            <a:xfrm>
              <a:off x="11272624" y="5160304"/>
              <a:ext cx="572646" cy="216000"/>
            </a:xfrm>
            <a:prstGeom prst="rect">
              <a:avLst/>
            </a:prstGeom>
            <a:noFill/>
            <a:ln w="285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460050" y="4606144"/>
              <a:ext cx="668740" cy="2520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304664" y="4740264"/>
              <a:ext cx="969093" cy="1440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286467" y="4532300"/>
              <a:ext cx="836944" cy="144000"/>
            </a:xfrm>
            <a:prstGeom prst="rect">
              <a:avLst/>
            </a:prstGeom>
            <a:noFill/>
            <a:ln w="28575">
              <a:solidFill>
                <a:srgbClr val="DB0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0271265" y="4226290"/>
              <a:ext cx="1230748" cy="144000"/>
            </a:xfrm>
            <a:prstGeom prst="rect">
              <a:avLst/>
            </a:prstGeom>
            <a:noFill/>
            <a:ln w="28575">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223936" y="3976005"/>
              <a:ext cx="1566407" cy="144000"/>
            </a:xfrm>
            <a:prstGeom prst="rect">
              <a:avLst/>
            </a:prstGeom>
            <a:noFill/>
            <a:ln w="28575">
              <a:solidFill>
                <a:srgbClr val="7BB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مستطيل 5"/>
          <p:cNvSpPr/>
          <p:nvPr/>
        </p:nvSpPr>
        <p:spPr>
          <a:xfrm>
            <a:off x="341921" y="4840580"/>
            <a:ext cx="7070261" cy="1754326"/>
          </a:xfrm>
          <a:prstGeom prst="rect">
            <a:avLst/>
          </a:prstGeom>
        </p:spPr>
        <p:txBody>
          <a:bodyPr wrap="square">
            <a:spAutoFit/>
          </a:bodyPr>
          <a:lstStyle/>
          <a:p>
            <a:r>
              <a:rPr lang="en-US" sz="1800" dirty="0">
                <a:solidFill>
                  <a:schemeClr val="bg1">
                    <a:lumMod val="50000"/>
                  </a:schemeClr>
                </a:solidFill>
                <a:latin typeface="+mn-lt"/>
              </a:rPr>
              <a:t>Note: </a:t>
            </a:r>
          </a:p>
          <a:p>
            <a:pPr marL="285750" indent="-285750">
              <a:buFont typeface="Arial" panose="020B0604020202020204" pitchFamily="34" charset="0"/>
              <a:buChar char="•"/>
            </a:pPr>
            <a:r>
              <a:rPr lang="en-US" sz="1800" dirty="0">
                <a:solidFill>
                  <a:schemeClr val="bg1">
                    <a:lumMod val="50000"/>
                  </a:schemeClr>
                </a:solidFill>
                <a:latin typeface="+mn-lt"/>
              </a:rPr>
              <a:t>the occipital vein’s drainage can vary.</a:t>
            </a:r>
          </a:p>
          <a:p>
            <a:pPr marL="285750" indent="-285750">
              <a:buFont typeface="Arial" panose="020B0604020202020204" pitchFamily="34" charset="0"/>
              <a:buChar char="•"/>
            </a:pPr>
            <a:r>
              <a:rPr lang="en-US" sz="1800" dirty="0">
                <a:solidFill>
                  <a:schemeClr val="bg1">
                    <a:lumMod val="50000"/>
                  </a:schemeClr>
                </a:solidFill>
                <a:latin typeface="+mn-lt"/>
              </a:rPr>
              <a:t>Dural venous sinuses: these are venous sinuses found between the periosteal and meningeal layer of the dura </a:t>
            </a:r>
            <a:r>
              <a:rPr lang="en-US" sz="1800" dirty="0" smtClean="0">
                <a:solidFill>
                  <a:schemeClr val="bg1">
                    <a:lumMod val="50000"/>
                  </a:schemeClr>
                </a:solidFill>
                <a:latin typeface="+mn-lt"/>
              </a:rPr>
              <a:t>matter (check next slide).</a:t>
            </a:r>
            <a:endParaRPr lang="en-US" sz="1800" dirty="0">
              <a:solidFill>
                <a:schemeClr val="bg1">
                  <a:lumMod val="50000"/>
                </a:schemeClr>
              </a:solidFill>
              <a:latin typeface="+mn-lt"/>
            </a:endParaRPr>
          </a:p>
          <a:p>
            <a:pPr marL="285750" indent="-285750">
              <a:buFont typeface="Arial" panose="020B0604020202020204" pitchFamily="34" charset="0"/>
              <a:buChar char="•"/>
            </a:pPr>
            <a:r>
              <a:rPr lang="en-US" sz="1800" dirty="0">
                <a:solidFill>
                  <a:schemeClr val="bg1">
                    <a:lumMod val="50000"/>
                  </a:schemeClr>
                </a:solidFill>
                <a:latin typeface="+mn-lt"/>
              </a:rPr>
              <a:t>The inferior part of  the internal jugular vein has a dilation known as the inferior bulb. Above the bulb there is a valve</a:t>
            </a:r>
            <a:r>
              <a:rPr lang="en-US" sz="1800" dirty="0" smtClean="0">
                <a:solidFill>
                  <a:schemeClr val="bg1">
                    <a:lumMod val="50000"/>
                  </a:schemeClr>
                </a:solidFill>
                <a:latin typeface="+mn-lt"/>
              </a:rPr>
              <a:t>.</a:t>
            </a:r>
          </a:p>
        </p:txBody>
      </p:sp>
      <p:grpSp>
        <p:nvGrpSpPr>
          <p:cNvPr id="9" name="Group 8"/>
          <p:cNvGrpSpPr/>
          <p:nvPr/>
        </p:nvGrpSpPr>
        <p:grpSpPr>
          <a:xfrm>
            <a:off x="252161" y="1317249"/>
            <a:ext cx="7733964" cy="3477875"/>
            <a:chOff x="341921" y="838914"/>
            <a:chExt cx="7733964" cy="3477875"/>
          </a:xfrm>
        </p:grpSpPr>
        <p:sp>
          <p:nvSpPr>
            <p:cNvPr id="3" name="TextBox 2"/>
            <p:cNvSpPr txBox="1"/>
            <p:nvPr/>
          </p:nvSpPr>
          <p:spPr>
            <a:xfrm>
              <a:off x="341921" y="838914"/>
              <a:ext cx="7733964" cy="3477875"/>
            </a:xfrm>
            <a:prstGeom prst="rect">
              <a:avLst/>
            </a:prstGeom>
            <a:noFill/>
          </p:spPr>
          <p:txBody>
            <a:bodyPr wrap="square" rtlCol="0">
              <a:spAutoFit/>
            </a:bodyPr>
            <a:lstStyle/>
            <a:p>
              <a:pPr marL="342900" indent="-342900">
                <a:buFont typeface="Courier New" pitchFamily="49" charset="0"/>
                <a:buChar char="o"/>
              </a:pPr>
              <a:r>
                <a:rPr lang="en-US" sz="2000" u="sng" dirty="0" smtClean="0">
                  <a:latin typeface="+mn-lt"/>
                </a:rPr>
                <a:t>Drains</a:t>
              </a:r>
              <a:r>
                <a:rPr lang="en-US" sz="2000" dirty="0" smtClean="0">
                  <a:latin typeface="+mn-lt"/>
                </a:rPr>
                <a:t> </a:t>
              </a:r>
              <a:r>
                <a:rPr lang="en-US" sz="2000" dirty="0">
                  <a:latin typeface="+mn-lt"/>
                </a:rPr>
                <a:t>blood from the head, brain, face &amp; neck</a:t>
              </a:r>
              <a:r>
                <a:rPr lang="en-US" sz="2000" dirty="0" smtClean="0">
                  <a:latin typeface="+mn-lt"/>
                </a:rPr>
                <a:t>.</a:t>
              </a:r>
              <a:endParaRPr lang="en-US" sz="2000" dirty="0">
                <a:latin typeface="+mn-lt"/>
              </a:endParaRPr>
            </a:p>
            <a:p>
              <a:pPr marL="342900" indent="-342900">
                <a:buFont typeface="Courier New" pitchFamily="49" charset="0"/>
                <a:buChar char="o"/>
              </a:pPr>
              <a:r>
                <a:rPr lang="en-US" sz="2000" dirty="0">
                  <a:latin typeface="+mn-lt"/>
                </a:rPr>
                <a:t>It descends in the neck along with the internal and common carotid arteries and vagus nerve, within the </a:t>
              </a:r>
              <a:r>
                <a:rPr lang="en-US" sz="2000" dirty="0">
                  <a:solidFill>
                    <a:srgbClr val="FF0000"/>
                  </a:solidFill>
                  <a:latin typeface="+mn-lt"/>
                </a:rPr>
                <a:t>carotid sheath</a:t>
              </a:r>
              <a:r>
                <a:rPr lang="en-US" sz="2000" dirty="0">
                  <a:latin typeface="+mn-lt"/>
                </a:rPr>
                <a:t>.</a:t>
              </a:r>
            </a:p>
            <a:p>
              <a:pPr marL="342900" indent="-342900">
                <a:buFont typeface="Courier New" pitchFamily="49" charset="0"/>
                <a:buChar char="o"/>
              </a:pPr>
              <a:r>
                <a:rPr lang="en-US" sz="2000" dirty="0">
                  <a:latin typeface="+mn-lt"/>
                </a:rPr>
                <a:t>Joins the </a:t>
              </a:r>
              <a:r>
                <a:rPr lang="en-US" sz="2000" b="1" dirty="0">
                  <a:latin typeface="+mn-lt"/>
                </a:rPr>
                <a:t>subclavian vein</a:t>
              </a:r>
              <a:r>
                <a:rPr lang="en-US" sz="2000" dirty="0">
                  <a:latin typeface="+mn-lt"/>
                </a:rPr>
                <a:t> to form the </a:t>
              </a:r>
              <a:r>
                <a:rPr lang="en-US" sz="2000" b="1" dirty="0">
                  <a:latin typeface="+mn-lt"/>
                </a:rPr>
                <a:t>brachiocephalic vein</a:t>
              </a:r>
              <a:r>
                <a:rPr lang="en-US" sz="2000" dirty="0" smtClean="0">
                  <a:latin typeface="+mn-lt"/>
                </a:rPr>
                <a:t>.</a:t>
              </a:r>
              <a:endParaRPr lang="en-US" sz="2000" dirty="0">
                <a:latin typeface="+mn-lt"/>
              </a:endParaRPr>
            </a:p>
            <a:p>
              <a:pPr marL="342900" indent="-342900">
                <a:buClr>
                  <a:schemeClr val="tx1"/>
                </a:buClr>
                <a:buFont typeface="Courier New" pitchFamily="49" charset="0"/>
                <a:buChar char="o"/>
              </a:pPr>
              <a:r>
                <a:rPr lang="en-US" sz="2000" dirty="0">
                  <a:solidFill>
                    <a:srgbClr val="FF0000"/>
                  </a:solidFill>
                  <a:latin typeface="+mn-lt"/>
                </a:rPr>
                <a:t>Tributaries</a:t>
              </a:r>
              <a:r>
                <a:rPr lang="en-US" sz="2000" dirty="0">
                  <a:latin typeface="+mn-lt"/>
                </a:rPr>
                <a:t>:</a:t>
              </a:r>
            </a:p>
            <a:p>
              <a:pPr marL="620713" indent="-342900">
                <a:buFont typeface="Arial" pitchFamily="34" charset="0"/>
                <a:buChar char="•"/>
              </a:pPr>
              <a:r>
                <a:rPr lang="en-US" sz="2000" dirty="0">
                  <a:latin typeface="+mn-lt"/>
                </a:rPr>
                <a:t>Superior thyroid</a:t>
              </a:r>
            </a:p>
            <a:p>
              <a:pPr marL="620713" indent="-342900">
                <a:buFont typeface="Arial" pitchFamily="34" charset="0"/>
                <a:buChar char="•"/>
              </a:pPr>
              <a:r>
                <a:rPr lang="en-US" sz="2000" dirty="0" smtClean="0">
                  <a:latin typeface="+mn-lt"/>
                </a:rPr>
                <a:t>Lingual </a:t>
              </a:r>
              <a:r>
                <a:rPr lang="en-US" sz="2000" dirty="0">
                  <a:solidFill>
                    <a:schemeClr val="bg1">
                      <a:lumMod val="50000"/>
                    </a:schemeClr>
                  </a:solidFill>
                  <a:latin typeface="+mn-lt"/>
                </a:rPr>
                <a:t>(in the tongue)</a:t>
              </a:r>
              <a:endParaRPr lang="en-US" sz="2000" dirty="0">
                <a:latin typeface="+mn-lt"/>
              </a:endParaRPr>
            </a:p>
            <a:p>
              <a:pPr marL="620713" indent="-342900">
                <a:buFont typeface="Arial" pitchFamily="34" charset="0"/>
                <a:buChar char="•"/>
              </a:pPr>
              <a:r>
                <a:rPr lang="en-US" sz="2000" dirty="0" smtClean="0">
                  <a:latin typeface="+mn-lt"/>
                </a:rPr>
                <a:t>Facial </a:t>
              </a:r>
              <a:endParaRPr lang="en-US" sz="2000" dirty="0">
                <a:latin typeface="+mn-lt"/>
              </a:endParaRPr>
            </a:p>
            <a:p>
              <a:pPr marL="620713" indent="-342900">
                <a:buFont typeface="Arial" pitchFamily="34" charset="0"/>
                <a:buChar char="•"/>
              </a:pPr>
              <a:r>
                <a:rPr lang="en-US" sz="2000" dirty="0" smtClean="0">
                  <a:latin typeface="+mn-lt"/>
                </a:rPr>
                <a:t>Occipital veins</a:t>
              </a:r>
            </a:p>
            <a:p>
              <a:pPr marL="620713" indent="-342900">
                <a:buFont typeface="Arial" pitchFamily="34" charset="0"/>
                <a:buChar char="•"/>
              </a:pPr>
              <a:r>
                <a:rPr lang="en-US" sz="2000" dirty="0">
                  <a:latin typeface="+mn-lt"/>
                </a:rPr>
                <a:t>Pharyngeal </a:t>
              </a:r>
              <a:r>
                <a:rPr lang="en-US" sz="2000" dirty="0" smtClean="0">
                  <a:latin typeface="+mn-lt"/>
                </a:rPr>
                <a:t>veins</a:t>
              </a:r>
            </a:p>
            <a:p>
              <a:pPr marL="620713" indent="-342900">
                <a:buFont typeface="Arial" pitchFamily="34" charset="0"/>
                <a:buChar char="•"/>
              </a:pPr>
              <a:r>
                <a:rPr lang="en-US" sz="2000" dirty="0" smtClean="0">
                  <a:latin typeface="+mn-lt"/>
                </a:rPr>
                <a:t>Dural </a:t>
              </a:r>
              <a:r>
                <a:rPr lang="en-US" sz="2000" dirty="0">
                  <a:latin typeface="+mn-lt"/>
                </a:rPr>
                <a:t>venous sinuses </a:t>
              </a:r>
              <a:r>
                <a:rPr lang="en-US" sz="2000" dirty="0" smtClean="0">
                  <a:latin typeface="+mn-lt"/>
                </a:rPr>
                <a:t>(Inferior petrosal sinus) </a:t>
              </a:r>
              <a:endParaRPr lang="en-US" sz="2000" dirty="0">
                <a:latin typeface="+mn-lt"/>
              </a:endParaRPr>
            </a:p>
          </p:txBody>
        </p:sp>
        <p:cxnSp>
          <p:nvCxnSpPr>
            <p:cNvPr id="15" name="رابط مستقيم 14"/>
            <p:cNvCxnSpPr/>
            <p:nvPr/>
          </p:nvCxnSpPr>
          <p:spPr>
            <a:xfrm>
              <a:off x="1053718" y="3293789"/>
              <a:ext cx="612000" cy="0"/>
            </a:xfrm>
            <a:prstGeom prst="line">
              <a:avLst/>
            </a:prstGeom>
            <a:ln w="28575">
              <a:solidFill>
                <a:srgbClr val="DB0B55"/>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053718" y="2988788"/>
              <a:ext cx="72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1067573" y="3591907"/>
              <a:ext cx="1476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a:off x="1054310" y="2670542"/>
              <a:ext cx="1692000"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6"/>
            <p:cNvCxnSpPr/>
            <p:nvPr/>
          </p:nvCxnSpPr>
          <p:spPr>
            <a:xfrm>
              <a:off x="1053718" y="3889614"/>
              <a:ext cx="1737360" cy="0"/>
            </a:xfrm>
            <a:prstGeom prst="line">
              <a:avLst/>
            </a:prstGeom>
            <a:ln w="28575">
              <a:solidFill>
                <a:srgbClr val="F0EA00"/>
              </a:solidFill>
            </a:ln>
          </p:spPr>
          <p:style>
            <a:lnRef idx="1">
              <a:schemeClr val="accent1"/>
            </a:lnRef>
            <a:fillRef idx="0">
              <a:schemeClr val="accent1"/>
            </a:fillRef>
            <a:effectRef idx="0">
              <a:schemeClr val="accent1"/>
            </a:effectRef>
            <a:fontRef idx="minor">
              <a:schemeClr val="tx1"/>
            </a:fontRef>
          </p:style>
        </p:cxnSp>
        <p:cxnSp>
          <p:nvCxnSpPr>
            <p:cNvPr id="22" name="رابط مستقيم 16"/>
            <p:cNvCxnSpPr/>
            <p:nvPr/>
          </p:nvCxnSpPr>
          <p:spPr>
            <a:xfrm>
              <a:off x="3340223" y="4204217"/>
              <a:ext cx="2286000" cy="0"/>
            </a:xfrm>
            <a:prstGeom prst="line">
              <a:avLst/>
            </a:prstGeom>
            <a:ln w="28575">
              <a:solidFill>
                <a:srgbClr val="7BBF2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488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Anatomy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Anatomy1</Template>
  <TotalTime>4901</TotalTime>
  <Words>2055</Words>
  <Application>Microsoft Macintosh PowerPoint</Application>
  <PresentationFormat>Widescreen</PresentationFormat>
  <Paragraphs>327</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Arabic</vt:lpstr>
      <vt:lpstr>Calibri</vt:lpstr>
      <vt:lpstr>Calibri Light</vt:lpstr>
      <vt:lpstr>Courier New</vt:lpstr>
      <vt:lpstr>Sakkal Majalla</vt:lpstr>
      <vt:lpstr>Times New Roman</vt:lpstr>
      <vt:lpstr>Wingdings</vt:lpstr>
      <vt:lpstr>Arial</vt:lpstr>
      <vt:lpstr>Anatomy1</vt:lpstr>
      <vt:lpstr>Major Veins of the Body</vt:lpstr>
      <vt:lpstr>Objectives</vt:lpstr>
      <vt:lpstr>Veins</vt:lpstr>
      <vt:lpstr>The Histology Of Blood Vessels</vt:lpstr>
      <vt:lpstr>Superior Vena Cava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Veins Of Lower Limbs</vt:lpstr>
      <vt:lpstr>Veins Of Lower Limbs Great Saphenous Vein</vt:lpstr>
      <vt:lpstr>Veins Of Lower Limbs Great Saphenous Vein</vt:lpstr>
      <vt:lpstr>PowerPoint Presentation</vt:lpstr>
      <vt:lpstr>PowerPoint Presentation</vt:lpstr>
      <vt:lpstr>Mechanism Of Venous Return From Lower Limb (For Your Information)</vt:lpstr>
      <vt:lpstr>Factors Aiming Blood Return</vt:lpstr>
      <vt:lpstr>Portal Circulation</vt:lpstr>
      <vt:lpstr>Portal Circulation Hepatic Portal Vein</vt:lpstr>
      <vt:lpstr>Portal Circulation Portocaval Anastomosis</vt:lpstr>
      <vt:lpstr>PowerPoint Presentation</vt:lpstr>
      <vt:lpstr>MCQs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Veins of the Body</dc:title>
  <dc:creator>D_User</dc:creator>
  <cp:lastModifiedBy>sh.a.13@outlook.com</cp:lastModifiedBy>
  <cp:revision>44</cp:revision>
  <dcterms:created xsi:type="dcterms:W3CDTF">2017-03-28T21:01:36Z</dcterms:created>
  <dcterms:modified xsi:type="dcterms:W3CDTF">2017-03-30T12:34:36Z</dcterms:modified>
</cp:coreProperties>
</file>