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18"/>
  </p:notesMasterIdLst>
  <p:sldIdLst>
    <p:sldId id="256" r:id="rId2"/>
    <p:sldId id="272" r:id="rId3"/>
    <p:sldId id="293" r:id="rId4"/>
    <p:sldId id="278" r:id="rId5"/>
    <p:sldId id="281" r:id="rId6"/>
    <p:sldId id="294" r:id="rId7"/>
    <p:sldId id="282" r:id="rId8"/>
    <p:sldId id="283" r:id="rId9"/>
    <p:sldId id="284" r:id="rId10"/>
    <p:sldId id="285" r:id="rId11"/>
    <p:sldId id="286" r:id="rId12"/>
    <p:sldId id="288" r:id="rId13"/>
    <p:sldId id="275" r:id="rId14"/>
    <p:sldId id="290" r:id="rId15"/>
    <p:sldId id="291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F4"/>
    <a:srgbClr val="F8FBFE"/>
    <a:srgbClr val="FEF2F0"/>
    <a:srgbClr val="F0F8FE"/>
    <a:srgbClr val="DFF0FD"/>
    <a:srgbClr val="993366"/>
    <a:srgbClr val="25A683"/>
    <a:srgbClr val="FF6699"/>
    <a:srgbClr val="CC00CC"/>
    <a:srgbClr val="E0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280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064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16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73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98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59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02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63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1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68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75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722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1eofk39GQheQ0aZnya4E4EdjphzFZ89To1rkJ5QH9yc/edit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Kv-MN-Gv6jw&amp;spfreload=10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499510"/>
            <a:ext cx="7772400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Blood Supply of the Heart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27112"/>
            <a:ext cx="12192000" cy="5139361"/>
            <a:chOff x="0" y="127112"/>
            <a:chExt cx="12192000" cy="5139361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562574"/>
              <a:ext cx="2946400" cy="4703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843" y="3723562"/>
              <a:ext cx="1820067" cy="15152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8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7975" y="48999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>
                <a:ea typeface="Calibri"/>
                <a:cs typeface="Calibri"/>
                <a:sym typeface="Calibri"/>
              </a:rPr>
              <a:t>Variations of the Coronary Arteries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5600" y="1235478"/>
            <a:ext cx="5824067" cy="176075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 Dominance:</a:t>
            </a:r>
            <a:endParaRPr lang="en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(90 %) of population, the</a:t>
            </a:r>
            <a:r>
              <a:rPr lang="en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Posterior Interventricular artery</a:t>
            </a: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branch of the Right Coronary.</a:t>
            </a:r>
            <a:b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9181" r="5966" b="3158"/>
          <a:stretch/>
        </p:blipFill>
        <p:spPr>
          <a:xfrm>
            <a:off x="352324" y="2958810"/>
            <a:ext cx="5104739" cy="3598246"/>
          </a:xfrm>
          <a:prstGeom prst="rect">
            <a:avLst/>
          </a:prstGeom>
        </p:spPr>
      </p:pic>
      <p:sp>
        <p:nvSpPr>
          <p:cNvPr id="4" name="AutoShape 4" descr="Displaying Screenshot_20170406-1731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19846" r="11656" b="5696"/>
          <a:stretch/>
        </p:blipFill>
        <p:spPr>
          <a:xfrm>
            <a:off x="6302943" y="2958811"/>
            <a:ext cx="4955517" cy="35982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12354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</a:pPr>
            <a:r>
              <a:rPr lang="en" sz="2400" b="1" kern="1200" dirty="0">
                <a:latin typeface="Calibri"/>
                <a:ea typeface="Calibri"/>
                <a:cs typeface="Calibri"/>
                <a:sym typeface="Calibri"/>
              </a:rPr>
              <a:t>Left Dominance:</a:t>
            </a:r>
            <a:endParaRPr lang="en" sz="2400" kern="1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" sz="2400" kern="1200" dirty="0">
                <a:latin typeface="Calibri"/>
                <a:ea typeface="Calibri"/>
                <a:cs typeface="Calibri"/>
                <a:sym typeface="Calibri"/>
              </a:rPr>
              <a:t>In the rest (10%), the Posterior Interventricular artery arises from the </a:t>
            </a:r>
            <a:r>
              <a:rPr lang="en" sz="2400" b="1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Circumflex branch </a:t>
            </a:r>
            <a:r>
              <a:rPr lang="en" sz="2400" kern="1200" dirty="0">
                <a:latin typeface="Calibri"/>
                <a:ea typeface="Calibri"/>
                <a:cs typeface="Calibri"/>
                <a:sym typeface="Calibri"/>
              </a:rPr>
              <a:t>of the Left Coronary Artery.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95856" y="6239583"/>
            <a:ext cx="10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5271" y="6239582"/>
            <a:ext cx="1289003" cy="3174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531582" y="6281303"/>
            <a:ext cx="1749804" cy="2757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3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76592" y="281696"/>
            <a:ext cx="3970396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>
                <a:ea typeface="Calibri"/>
                <a:cs typeface="Calibri"/>
                <a:sym typeface="Calibri"/>
              </a:rPr>
              <a:t>Coronary Anastomosis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81334" y="1045296"/>
            <a:ext cx="5615328" cy="251763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000000"/>
                </a:solidFill>
              </a:rPr>
              <a:t> In MOST of people, the terminal branches of the right and left coronaries </a:t>
            </a:r>
            <a:r>
              <a:rPr lang="en" sz="2000" b="1" dirty="0">
                <a:solidFill>
                  <a:srgbClr val="000000"/>
                </a:solidFill>
              </a:rPr>
              <a:t>anastomose in the </a:t>
            </a:r>
            <a:r>
              <a:rPr lang="en" sz="2000" b="1" u="sng" dirty="0">
                <a:solidFill>
                  <a:srgbClr val="000000"/>
                </a:solidFill>
              </a:rPr>
              <a:t>posterior</a:t>
            </a:r>
            <a:r>
              <a:rPr lang="en" sz="2000" b="1" dirty="0">
                <a:solidFill>
                  <a:srgbClr val="000000"/>
                </a:solidFill>
              </a:rPr>
              <a:t> part of the IV (interventricular) groove</a:t>
            </a:r>
            <a:r>
              <a:rPr lang="en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" sz="2000" dirty="0">
                <a:solidFill>
                  <a:srgbClr val="000000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000000"/>
                </a:solidFill>
              </a:rPr>
              <a:t>However this anastomoses is not large enough to provide adequate blood supply in case of coronary occlusion </a:t>
            </a:r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or blockage, meaning they are </a:t>
            </a:r>
            <a:r>
              <a:rPr lang="en" sz="2000" dirty="0">
                <a:solidFill>
                  <a:srgbClr val="000000"/>
                </a:solidFill>
              </a:rPr>
              <a:t>Functional End arteries.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43584" y="530218"/>
            <a:ext cx="0" cy="62587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145"/>
          <p:cNvSpPr txBox="1">
            <a:spLocks/>
          </p:cNvSpPr>
          <p:nvPr/>
        </p:nvSpPr>
        <p:spPr>
          <a:xfrm>
            <a:off x="6082073" y="283538"/>
            <a:ext cx="5859658" cy="98102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buClr>
                <a:schemeClr val="dk1"/>
              </a:buClr>
              <a:buSzPct val="39285"/>
            </a:pPr>
            <a:r>
              <a:rPr lang="en" sz="3200" b="1" dirty="0">
                <a:ea typeface="Calibri"/>
                <a:cs typeface="Calibri"/>
                <a:sym typeface="Calibri"/>
              </a:rPr>
              <a:t>Arterial Supply of Conducting System</a:t>
            </a:r>
          </a:p>
        </p:txBody>
      </p:sp>
      <p:sp>
        <p:nvSpPr>
          <p:cNvPr id="14" name="Shape 146"/>
          <p:cNvSpPr txBox="1">
            <a:spLocks/>
          </p:cNvSpPr>
          <p:nvPr/>
        </p:nvSpPr>
        <p:spPr>
          <a:xfrm>
            <a:off x="6329893" y="1378412"/>
            <a:ext cx="5741945" cy="196757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SAN, AVN &amp; AVB (atrioventricular bundle) are usually supplied by Right coronary. </a:t>
            </a:r>
          </a:p>
          <a:p>
            <a:pPr marL="287338" indent="-28733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 Bundle Branch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(RBB) of AVB is supplied by </a:t>
            </a: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coronary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7338" indent="-28733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Bundle Branch 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(LBB) of AVB is supplied by </a:t>
            </a:r>
            <a:r>
              <a:rPr lang="en" sz="20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coronaries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5" name="Picture 14" descr="G:\heart\scan000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4747" b="50000"/>
          <a:stretch>
            <a:fillRect/>
          </a:stretch>
        </p:blipFill>
        <p:spPr bwMode="auto">
          <a:xfrm>
            <a:off x="6802102" y="3505200"/>
            <a:ext cx="47244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11902" y="3810000"/>
            <a:ext cx="609600" cy="3810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859502" y="5257800"/>
            <a:ext cx="685800" cy="457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43" y="3689684"/>
            <a:ext cx="5042710" cy="30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92768" y="110475"/>
            <a:ext cx="3924388" cy="63064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/>
              <a:t>Venous Drainage</a:t>
            </a:r>
            <a:endParaRPr lang="en" sz="2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463724" y="1008094"/>
            <a:ext cx="4516639" cy="9362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92500" lnSpcReduction="1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Veins draining outside Coronary Sinus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(directly into right atrium)</a:t>
            </a:r>
            <a:endParaRPr lang="en-GB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/>
        </p:nvSpPr>
        <p:spPr bwMode="auto">
          <a:xfrm>
            <a:off x="7463724" y="2003066"/>
            <a:ext cx="4479279" cy="14181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dirty="0">
                <a:effectLst/>
              </a:rPr>
              <a:t>1. </a:t>
            </a:r>
            <a:r>
              <a:rPr lang="en-US" sz="2000" b="1" dirty="0">
                <a:effectLst/>
              </a:rPr>
              <a:t>Anterior cardiac veins</a:t>
            </a:r>
            <a:r>
              <a:rPr lang="en-US" sz="2000" dirty="0">
                <a:effectLst/>
              </a:rPr>
              <a:t>: open directly into the  Right Atrium. </a:t>
            </a:r>
          </a:p>
          <a:p>
            <a:pPr marL="0" indent="0">
              <a:buNone/>
              <a:defRPr/>
            </a:pPr>
            <a:r>
              <a:rPr lang="en-US" sz="2000" dirty="0">
                <a:effectLst/>
              </a:rPr>
              <a:t>2. </a:t>
            </a:r>
            <a:r>
              <a:rPr lang="en-US" sz="2000" b="1" dirty="0">
                <a:effectLst/>
              </a:rPr>
              <a:t>Venae </a:t>
            </a:r>
            <a:r>
              <a:rPr lang="en-US" sz="2000" b="1" dirty="0" err="1">
                <a:effectLst/>
              </a:rPr>
              <a:t>Cordis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minimae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; small veins open directly into the heart chambers. 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3092836" y="2864823"/>
            <a:ext cx="368968" cy="725129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495775" y="3072200"/>
            <a:ext cx="1764751" cy="3346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3 cardiac veins</a:t>
            </a:r>
            <a:endParaRPr lang="en-GB" sz="20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57662" y="3012794"/>
            <a:ext cx="210312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57662" y="3318629"/>
            <a:ext cx="21945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57662" y="3614228"/>
            <a:ext cx="2011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57662" y="3915534"/>
            <a:ext cx="274320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375380" y="3534606"/>
            <a:ext cx="4604983" cy="3275268"/>
            <a:chOff x="7287130" y="113421"/>
            <a:chExt cx="4604983" cy="3123631"/>
          </a:xfrm>
        </p:grpSpPr>
        <p:grpSp>
          <p:nvGrpSpPr>
            <p:cNvPr id="2" name="Group 1"/>
            <p:cNvGrpSpPr/>
            <p:nvPr/>
          </p:nvGrpSpPr>
          <p:grpSpPr>
            <a:xfrm>
              <a:off x="7287130" y="113421"/>
              <a:ext cx="4604983" cy="3123631"/>
              <a:chOff x="8819866" y="135340"/>
              <a:chExt cx="3505200" cy="4267200"/>
            </a:xfrm>
          </p:grpSpPr>
          <p:pic>
            <p:nvPicPr>
              <p:cNvPr id="15" name="Picture 14" descr="C:\Documents and Settings\User\My Documents\Student Gray\3. Thorax\F66122-003-f07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96"/>
              <a:stretch>
                <a:fillRect/>
              </a:stretch>
            </p:blipFill>
            <p:spPr bwMode="auto">
              <a:xfrm>
                <a:off x="8819866" y="135340"/>
                <a:ext cx="3505200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0460007" y="3314076"/>
                <a:ext cx="152400" cy="124916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0953466" y="1125940"/>
                <a:ext cx="46038" cy="76200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1029666" y="4173940"/>
                <a:ext cx="685800" cy="152400"/>
              </a:xfrm>
              <a:prstGeom prst="rect">
                <a:avLst/>
              </a:prstGeom>
              <a:noFill/>
              <a:ln w="28575" algn="ctr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1518510" y="3608513"/>
                <a:ext cx="568758" cy="168414"/>
              </a:xfrm>
              <a:prstGeom prst="rect">
                <a:avLst/>
              </a:prstGeom>
              <a:noFill/>
              <a:ln w="28575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9198481" y="3053560"/>
                <a:ext cx="611985" cy="128210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1372565" y="1116480"/>
                <a:ext cx="546539" cy="154763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9154288" y="1911473"/>
                <a:ext cx="568758" cy="147949"/>
              </a:xfrm>
              <a:prstGeom prst="rect">
                <a:avLst/>
              </a:prstGeom>
              <a:noFill/>
              <a:ln w="28575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0802185" y="2176184"/>
                <a:ext cx="599277" cy="152400"/>
              </a:xfrm>
              <a:prstGeom prst="rect">
                <a:avLst/>
              </a:prstGeom>
              <a:noFill/>
              <a:ln w="28575" algn="ctr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9541986" y="1171780"/>
              <a:ext cx="200217" cy="9144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4736" y="5397015"/>
            <a:ext cx="3200089" cy="1412859"/>
            <a:chOff x="4139822" y="2002240"/>
            <a:chExt cx="4267200" cy="4648200"/>
          </a:xfrm>
        </p:grpSpPr>
        <p:pic>
          <p:nvPicPr>
            <p:cNvPr id="21" name="Picture 20" descr="C:\Documents and Settings\User\My Documents\Student Gray\3. Thorax\F66122-003-f06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1"/>
            <a:stretch>
              <a:fillRect/>
            </a:stretch>
          </p:blipFill>
          <p:spPr bwMode="auto">
            <a:xfrm>
              <a:off x="4139822" y="2002240"/>
              <a:ext cx="4267200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25822" y="6193240"/>
              <a:ext cx="1066800" cy="3048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en-US" sz="2400"/>
            </a:p>
          </p:txBody>
        </p:sp>
      </p:grp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92768" y="1531314"/>
            <a:ext cx="7046048" cy="4085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23838" indent="-223838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/>
              </a:rPr>
              <a:t>Drains </a:t>
            </a:r>
            <a:r>
              <a:rPr lang="en-US" sz="2000" b="1" dirty="0">
                <a:effectLst/>
              </a:rPr>
              <a:t>most</a:t>
            </a:r>
            <a:r>
              <a:rPr lang="en-US" sz="2000" dirty="0">
                <a:effectLst/>
              </a:rPr>
              <a:t> of the venous blood of the heart.</a:t>
            </a:r>
          </a:p>
          <a:p>
            <a:pPr marL="223838" indent="-223838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/>
              </a:rPr>
              <a:t>Lies in the posterior part of the AV groove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/>
              </a:rPr>
              <a:t>(coronary sulcus).</a:t>
            </a:r>
          </a:p>
          <a:p>
            <a:pPr marL="223838" indent="-223838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/>
              </a:rPr>
              <a:t>Origin: It is the direct continuation of the </a:t>
            </a:r>
            <a:r>
              <a:rPr lang="en-US" sz="2000" b="1" dirty="0">
                <a:effectLst/>
              </a:rPr>
              <a:t>Great Cardiac Vein</a:t>
            </a:r>
            <a:r>
              <a:rPr lang="en-US" sz="2000" dirty="0">
                <a:effectLst/>
              </a:rPr>
              <a:t>.</a:t>
            </a:r>
          </a:p>
          <a:p>
            <a:pPr marL="223838" indent="-223838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/>
              </a:rPr>
              <a:t>Tributaries: </a:t>
            </a:r>
          </a:p>
          <a:p>
            <a:pPr marL="465138" indent="-2349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Great Cardiac Veins.</a:t>
            </a:r>
          </a:p>
          <a:p>
            <a:pPr marL="465138" indent="-2349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Middle Cardiac Veins. </a:t>
            </a:r>
          </a:p>
          <a:p>
            <a:pPr marL="465138" indent="-2349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Small Cardiac Veins. </a:t>
            </a:r>
          </a:p>
          <a:p>
            <a:pPr marL="465138" indent="-2349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Oblique vein of left atrium </a:t>
            </a:r>
            <a:r>
              <a:rPr lang="en-US" altLang="zh-CN" sz="2000" dirty="0">
                <a:effectLst/>
                <a:cs typeface="Times New Roman" pitchFamily="18" charset="0"/>
              </a:rPr>
              <a:t>(vein of Marshall).</a:t>
            </a:r>
          </a:p>
          <a:p>
            <a:pPr marL="176213" indent="-176213">
              <a:spcBef>
                <a:spcPts val="8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ffectLst/>
              </a:rPr>
              <a:t>Termination</a:t>
            </a:r>
          </a:p>
          <a:p>
            <a:pPr marL="465138" indent="-233363">
              <a:spcBef>
                <a:spcPts val="8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</a:rPr>
              <a:t>It empties into Right Atrium. Its opening is to the inferior and left of the IVC opening.</a:t>
            </a:r>
          </a:p>
          <a:p>
            <a:pPr marL="465138" indent="-233363">
              <a:spcBef>
                <a:spcPts val="8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ffectLst/>
              </a:rPr>
              <a:t>It is guarded by a valve.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19734" y="4740222"/>
            <a:ext cx="3443990" cy="2003976"/>
            <a:chOff x="3845336" y="4335846"/>
            <a:chExt cx="3604350" cy="2353412"/>
          </a:xfrm>
        </p:grpSpPr>
        <p:grpSp>
          <p:nvGrpSpPr>
            <p:cNvPr id="28" name="Group 27"/>
            <p:cNvGrpSpPr/>
            <p:nvPr/>
          </p:nvGrpSpPr>
          <p:grpSpPr>
            <a:xfrm>
              <a:off x="3845336" y="4335846"/>
              <a:ext cx="3604350" cy="2353412"/>
              <a:chOff x="3074515" y="-2064509"/>
              <a:chExt cx="4001684" cy="3519851"/>
            </a:xfrm>
          </p:grpSpPr>
          <p:pic>
            <p:nvPicPr>
              <p:cNvPr id="27" name="Picture 26" descr="2EC630C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73" t="68764" r="56252"/>
              <a:stretch>
                <a:fillRect/>
              </a:stretch>
            </p:blipFill>
            <p:spPr bwMode="auto">
              <a:xfrm>
                <a:off x="3074515" y="-2064509"/>
                <a:ext cx="4001684" cy="35198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 rot="21389130">
                <a:off x="3248547" y="799579"/>
                <a:ext cx="804000" cy="129790"/>
              </a:xfrm>
              <a:prstGeom prst="rect">
                <a:avLst/>
              </a:prstGeom>
              <a:noFill/>
              <a:ln w="28575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328843" y="243285"/>
                <a:ext cx="670060" cy="303260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350129" y="607084"/>
                <a:ext cx="670060" cy="303260"/>
              </a:xfrm>
              <a:prstGeom prst="rect">
                <a:avLst/>
              </a:prstGeom>
              <a:noFill/>
              <a:ln w="28575" algn="ctr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321655" y="-587614"/>
                <a:ext cx="734115" cy="313822"/>
              </a:xfrm>
              <a:prstGeom prst="rect">
                <a:avLst/>
              </a:prstGeom>
              <a:noFill/>
              <a:ln w="28575" algn="ctr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493761" y="5936750"/>
              <a:ext cx="79341" cy="86987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39547" y="959125"/>
            <a:ext cx="2340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Coronary Sinus</a:t>
            </a:r>
            <a:endParaRPr lang="en-GB" dirty="0"/>
          </a:p>
        </p:txBody>
      </p:sp>
      <p:sp>
        <p:nvSpPr>
          <p:cNvPr id="48" name="Shape 152"/>
          <p:cNvSpPr txBox="1">
            <a:spLocks/>
          </p:cNvSpPr>
          <p:nvPr/>
        </p:nvSpPr>
        <p:spPr>
          <a:xfrm>
            <a:off x="292768" y="612701"/>
            <a:ext cx="11577665" cy="63064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2000" dirty="0">
                <a:latin typeface="+mn-lt"/>
              </a:rPr>
              <a:t>Blood of the heart is drained into the right atrium either directly or through the coronary sinus.</a:t>
            </a:r>
          </a:p>
        </p:txBody>
      </p:sp>
    </p:spTree>
    <p:extLst>
      <p:ext uri="{BB962C8B-B14F-4D97-AF65-F5344CB8AC3E}">
        <p14:creationId xmlns:p14="http://schemas.microsoft.com/office/powerpoint/2010/main" val="292058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231" y="330795"/>
            <a:ext cx="177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Summary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854015"/>
            <a:ext cx="12192000" cy="5437993"/>
            <a:chOff x="0" y="854015"/>
            <a:chExt cx="12192000" cy="5437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" t="21931" r="1119" b="23861"/>
            <a:stretch/>
          </p:blipFill>
          <p:spPr>
            <a:xfrm>
              <a:off x="0" y="854015"/>
              <a:ext cx="12192000" cy="5437993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8894620" y="3374965"/>
              <a:ext cx="954230" cy="3103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of conducting system</a:t>
              </a:r>
              <a:endPara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805949" y="3153295"/>
              <a:ext cx="0" cy="36576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8805949" y="3510744"/>
              <a:ext cx="9144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4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2679" y="734473"/>
            <a:ext cx="6150407" cy="612352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231775" indent="-231775">
              <a:buClr>
                <a:schemeClr val="dk1"/>
              </a:buClr>
              <a:buFont typeface="Calibri"/>
              <a:buAutoNum type="arabicPeriod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provides the arterial supply of the heart?</a:t>
            </a:r>
          </a:p>
          <a:p>
            <a:pPr marL="968375" indent="-2825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Left marginal artery</a:t>
            </a:r>
          </a:p>
          <a:p>
            <a:pPr marL="968375" indent="-2825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Circumflex artery</a:t>
            </a:r>
          </a:p>
          <a:p>
            <a:pPr marL="968375" indent="-2825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 Coronary arteries</a:t>
            </a:r>
          </a:p>
          <a:p>
            <a:pPr marL="968375" indent="-282575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 Ascending aorta</a:t>
            </a:r>
          </a:p>
          <a:p>
            <a:pPr marL="1219170" indent="-304792"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  <a:p>
            <a:pPr marL="609585" indent="-304792"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indent="-231775">
              <a:buClr>
                <a:schemeClr val="dk1"/>
              </a:buClr>
              <a:buFont typeface="Calibri"/>
              <a:buAutoNum type="arabicPeriod" startAt="2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right coronary artery supplies all the following except:</a:t>
            </a:r>
          </a:p>
          <a:p>
            <a:pPr marL="914400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Right atrium</a:t>
            </a:r>
          </a:p>
          <a:p>
            <a:pPr marL="914400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Most of the conducting system</a:t>
            </a:r>
          </a:p>
          <a:p>
            <a:pPr marL="914400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 Atrioventricular septum</a:t>
            </a:r>
          </a:p>
          <a:p>
            <a:pPr marL="914400"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 Interventricular septum</a:t>
            </a:r>
          </a:p>
          <a:p>
            <a:pPr marL="1219170" indent="-304792">
              <a:buNone/>
            </a:pPr>
            <a:endParaRPr sz="1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  <a:p>
            <a:pPr marL="609585" indent="-304792"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indent="-231775">
              <a:buClr>
                <a:schemeClr val="dk1"/>
              </a:buClr>
              <a:buFont typeface="Calibri"/>
              <a:buAutoNum type="arabicPeriod" startAt="3"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Which of the following branches of the right coronary artery supplies the infundibulum of the heart?</a:t>
            </a:r>
          </a:p>
          <a:p>
            <a:pPr marL="1217613" indent="-531813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a. Marginal artery</a:t>
            </a:r>
          </a:p>
          <a:p>
            <a:pPr marL="1217613" indent="-531813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b. Right conus</a:t>
            </a:r>
          </a:p>
          <a:p>
            <a:pPr marL="1217613" indent="-531813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c. Anterior ventricular branches</a:t>
            </a:r>
          </a:p>
          <a:p>
            <a:pPr marL="1217613" indent="-531813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d. Atrial branches</a:t>
            </a:r>
          </a:p>
          <a:p>
            <a:pPr marL="1219170" indent="-304792">
              <a:buNone/>
            </a:pPr>
            <a:endParaRPr lang="en-GB"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Answer: B</a:t>
            </a:r>
          </a:p>
          <a:p>
            <a:pPr marL="609585" indent="-304792"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endParaRPr sz="1467" dirty="0">
              <a:solidFill>
                <a:schemeClr val="dk1"/>
              </a:solidFill>
            </a:endParaRPr>
          </a:p>
          <a:p>
            <a:pPr marL="609585" indent="-304792">
              <a:buNone/>
            </a:pPr>
            <a:endParaRPr sz="1467" dirty="0">
              <a:solidFill>
                <a:schemeClr val="dk1"/>
              </a:solidFill>
            </a:endParaRPr>
          </a:p>
          <a:p>
            <a:pPr marL="609585" indent="-397923">
              <a:buClr>
                <a:schemeClr val="dk1"/>
              </a:buClr>
              <a:buNone/>
            </a:pPr>
            <a:endParaRPr sz="1467" dirty="0">
              <a:solidFill>
                <a:schemeClr val="dk1"/>
              </a:solidFill>
            </a:endParaRPr>
          </a:p>
          <a:p>
            <a:pPr>
              <a:buNone/>
            </a:pPr>
            <a:endParaRPr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6197597" y="211253"/>
            <a:ext cx="5990753" cy="612352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290513" indent="-290513">
              <a:buClr>
                <a:schemeClr val="dk1"/>
              </a:buClr>
              <a:buFont typeface="Calibri"/>
              <a:buAutoNum type="arabicPeriod" startAt="4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branches supplies the anterior and lateral surfaces of the right atrium?</a:t>
            </a:r>
          </a:p>
          <a:p>
            <a:pPr marL="798513" indent="-231775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Right conus</a:t>
            </a:r>
          </a:p>
          <a:p>
            <a:pPr marL="798513" indent="-231775">
              <a:buNone/>
            </a:pP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Atrial branches</a:t>
            </a:r>
          </a:p>
          <a:p>
            <a:pPr marL="798513" indent="-231775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Marginal artery</a:t>
            </a:r>
          </a:p>
          <a:p>
            <a:pPr marL="798513" indent="-231775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Artery of Sinoatrial node</a:t>
            </a:r>
          </a:p>
          <a:p>
            <a:pPr marL="1219170" indent="-304792"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  <a:p>
            <a:pPr marL="609585" indent="-304792">
              <a:buClr>
                <a:schemeClr val="dk1"/>
              </a:buClr>
              <a:buFont typeface="Calibri"/>
              <a:buAutoNum type="arabicPeriod" startAt="5"/>
            </a:pPr>
            <a:endParaRPr lang="en-GB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90513" indent="-231775">
              <a:buClr>
                <a:schemeClr val="dk1"/>
              </a:buClr>
              <a:buFont typeface="Calibri"/>
              <a:buAutoNum type="arabicPeriod" startAt="5"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Which of the following branches supplies the diaphragmatic surface of the right ventricle?</a:t>
            </a:r>
          </a:p>
          <a:p>
            <a:pPr marL="1217613" indent="-650875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a. Posterior ventricular branches</a:t>
            </a:r>
          </a:p>
          <a:p>
            <a:pPr marL="1217613" indent="-650875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b. Anterior ventricular branches</a:t>
            </a:r>
          </a:p>
          <a:p>
            <a:pPr marL="1217613" indent="-650875">
              <a:buClr>
                <a:schemeClr val="dk1"/>
              </a:buClr>
              <a:buSzPct val="78571"/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c. Posterior interventricular artery</a:t>
            </a:r>
          </a:p>
          <a:p>
            <a:pPr marL="1217613" indent="-650875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d. Marginal artery</a:t>
            </a:r>
          </a:p>
          <a:p>
            <a:pPr marL="1219170" indent="-304792">
              <a:buNone/>
            </a:pPr>
            <a:endParaRPr lang="en-GB"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Answer: A</a:t>
            </a:r>
          </a:p>
          <a:p>
            <a:pPr marL="609585" indent="-304792">
              <a:buNone/>
            </a:pPr>
            <a:endParaRPr lang="en-GB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31775" indent="-231775">
              <a:buClr>
                <a:schemeClr val="dk1"/>
              </a:buClr>
              <a:buFont typeface="Calibri"/>
              <a:buAutoNum type="arabicPeriod" startAt="6"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of the following are branches from the anterior interventricular branch of the left coronary artery except for:</a:t>
            </a:r>
          </a:p>
          <a:p>
            <a:pPr marL="798513" indent="-231775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a. Left conus</a:t>
            </a:r>
          </a:p>
          <a:p>
            <a:pPr marL="798513" indent="-231775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b. Anterior and posterior ventricular branches</a:t>
            </a:r>
          </a:p>
          <a:p>
            <a:pPr marL="798513" indent="-231775">
              <a:buNone/>
            </a:pPr>
            <a:r>
              <a:rPr lang="en-GB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c. Left diagonal artery</a:t>
            </a:r>
          </a:p>
          <a:p>
            <a:pPr marL="1030288" indent="-463550">
              <a:buNone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d. Posterior interventricular artery</a:t>
            </a:r>
          </a:p>
          <a:p>
            <a:pPr marL="1219170" indent="-304792">
              <a:buNone/>
            </a:pPr>
            <a:endParaRPr lang="en-GB" sz="10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609585" indent="-304792">
              <a:buNone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Answer: D</a:t>
            </a:r>
          </a:p>
          <a:p>
            <a:pPr marL="609585" indent="-397923">
              <a:buClr>
                <a:schemeClr val="dk1"/>
              </a:buClr>
              <a:buSzPct val="78571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endParaRPr dirty="0"/>
          </a:p>
        </p:txBody>
      </p:sp>
      <p:cxnSp>
        <p:nvCxnSpPr>
          <p:cNvPr id="165" name="Shape 165"/>
          <p:cNvCxnSpPr/>
          <p:nvPr/>
        </p:nvCxnSpPr>
        <p:spPr>
          <a:xfrm>
            <a:off x="6183080" y="496386"/>
            <a:ext cx="0" cy="61264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736620" y="149698"/>
            <a:ext cx="237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9811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143999" y="806530"/>
            <a:ext cx="5927801" cy="5820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290513" indent="-290513">
              <a:buClr>
                <a:schemeClr val="dk1"/>
              </a:buClr>
              <a:buFont typeface="Calibri"/>
              <a:buAutoNum type="arabicPeriod" startAt="7"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marginal artery is accompanied by ………. And the posterior interventricular artery is accompanied by ……….:</a:t>
            </a:r>
          </a:p>
          <a:p>
            <a:pPr marL="1217613" indent="-7524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a. Small cardiac vein – Great cardiac vein</a:t>
            </a:r>
          </a:p>
          <a:p>
            <a:pPr marL="1217613" indent="-7524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b. Great cardiac vein – Small cardiac vein</a:t>
            </a:r>
          </a:p>
          <a:p>
            <a:pPr marL="1217613" indent="-752475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c. Small cardiac vein – Middle cardiac vein</a:t>
            </a:r>
          </a:p>
          <a:p>
            <a:pPr marL="1217613" indent="-752475">
              <a:buNone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d. Middle cardiac vein – Small cardiac vein</a:t>
            </a:r>
          </a:p>
          <a:p>
            <a:pPr marL="1219170" indent="-304792">
              <a:buNone/>
            </a:pPr>
            <a:endParaRPr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09585" indent="-397923">
              <a:buClr>
                <a:schemeClr val="dk1"/>
              </a:buClr>
              <a:buSzPct val="78571"/>
              <a:buNone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Answer: C</a:t>
            </a:r>
          </a:p>
          <a:p>
            <a:pPr marL="609585" indent="-397923">
              <a:buClr>
                <a:schemeClr val="dk1"/>
              </a:buClr>
              <a:buSzPct val="78571"/>
              <a:buNone/>
            </a:pPr>
            <a:endParaRPr lang="en" sz="187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31775" indent="-231775">
              <a:buClr>
                <a:schemeClr val="dk1"/>
              </a:buClr>
              <a:buSzPct val="78571"/>
              <a:buNone/>
            </a:pPr>
            <a:r>
              <a:rPr lang="en" sz="187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8. </a:t>
            </a:r>
            <a:r>
              <a:rPr lang="en" sz="1870" dirty="0">
                <a:ea typeface="Calibri"/>
                <a:cs typeface="Calibri"/>
                <a:sym typeface="Calibri"/>
              </a:rPr>
              <a:t>Anterior Interventricular branch is branch of :</a:t>
            </a:r>
            <a:br>
              <a:rPr lang="en" sz="1870" dirty="0">
                <a:ea typeface="Calibri"/>
                <a:cs typeface="Calibri"/>
                <a:sym typeface="Calibri"/>
              </a:rPr>
            </a:br>
            <a:r>
              <a:rPr lang="en" sz="1870" dirty="0">
                <a:ea typeface="Calibri"/>
                <a:cs typeface="Calibri"/>
                <a:sym typeface="Calibri"/>
              </a:rPr>
              <a:t>a. left coronary.    	b. right coronary.        </a:t>
            </a:r>
          </a:p>
          <a:p>
            <a:pPr marL="231775" indent="-231775">
              <a:buClr>
                <a:schemeClr val="dk1"/>
              </a:buClr>
              <a:buSzPct val="78571"/>
              <a:buNone/>
            </a:pPr>
            <a:r>
              <a:rPr lang="en" sz="1870" dirty="0">
                <a:ea typeface="Calibri"/>
                <a:cs typeface="Calibri"/>
                <a:sym typeface="Calibri"/>
              </a:rPr>
              <a:t>	c. circumflex branch.  	d. marginal artery. </a:t>
            </a:r>
            <a:br>
              <a:rPr lang="en" sz="1870" dirty="0">
                <a:ea typeface="Calibri"/>
                <a:cs typeface="Calibri"/>
                <a:sym typeface="Calibri"/>
              </a:rPr>
            </a:br>
            <a:r>
              <a:rPr lang="en" sz="1000" dirty="0">
                <a:ea typeface="Calibri"/>
                <a:cs typeface="Calibri"/>
                <a:sym typeface="Calibri"/>
              </a:rPr>
              <a:t> </a:t>
            </a:r>
            <a:endParaRPr lang="en" sz="1870" dirty="0">
              <a:ea typeface="Calibri"/>
              <a:cs typeface="Calibri"/>
              <a:sym typeface="Calibri"/>
            </a:endParaRPr>
          </a:p>
          <a:p>
            <a:pPr marL="609585" indent="-397923">
              <a:buClr>
                <a:schemeClr val="dk1"/>
              </a:buClr>
              <a:buSzPct val="78571"/>
              <a:buNone/>
            </a:pPr>
            <a:r>
              <a:rPr lang="en" sz="187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Answer: A</a:t>
            </a:r>
          </a:p>
          <a:p>
            <a:pPr marL="609585" indent="-397923">
              <a:buClr>
                <a:schemeClr val="dk1"/>
              </a:buClr>
              <a:buSzPct val="78571"/>
              <a:buNone/>
            </a:pPr>
            <a:endParaRPr lang="en" sz="187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90513" indent="-290513">
              <a:buClr>
                <a:schemeClr val="dk1"/>
              </a:buClr>
              <a:buSzPct val="78571"/>
              <a:buNone/>
            </a:pPr>
            <a:r>
              <a:rPr lang="en" sz="187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9. </a:t>
            </a:r>
            <a:r>
              <a:rPr lang="en" sz="1870" dirty="0">
                <a:ea typeface="Calibri"/>
                <a:cs typeface="Calibri"/>
                <a:sym typeface="Calibri"/>
              </a:rPr>
              <a:t>In most people the terminal branches of the left and right coronaries anastomose in:</a:t>
            </a:r>
          </a:p>
          <a:p>
            <a:pPr marL="290513" indent="-290513">
              <a:buClr>
                <a:schemeClr val="dk1"/>
              </a:buClr>
              <a:buSzPct val="78571"/>
              <a:buNone/>
            </a:pPr>
            <a:r>
              <a:rPr lang="en" sz="1870" dirty="0">
                <a:ea typeface="Calibri"/>
                <a:cs typeface="Calibri"/>
                <a:sym typeface="Calibri"/>
              </a:rPr>
              <a:t>	a. anterior Interventricular groove.      </a:t>
            </a:r>
          </a:p>
          <a:p>
            <a:pPr marL="290513" indent="-290513">
              <a:buClr>
                <a:schemeClr val="dk1"/>
              </a:buClr>
              <a:buSzPct val="78571"/>
              <a:buNone/>
            </a:pPr>
            <a:r>
              <a:rPr lang="en" sz="1870" dirty="0">
                <a:ea typeface="Calibri"/>
                <a:cs typeface="Calibri"/>
                <a:sym typeface="Calibri"/>
              </a:rPr>
              <a:t>	b. posterior Interventricular groove</a:t>
            </a:r>
            <a:br>
              <a:rPr lang="en" sz="1870" dirty="0">
                <a:ea typeface="Calibri"/>
                <a:cs typeface="Calibri"/>
                <a:sym typeface="Calibri"/>
              </a:rPr>
            </a:br>
            <a:r>
              <a:rPr lang="en" sz="1870" dirty="0">
                <a:ea typeface="Calibri"/>
                <a:cs typeface="Calibri"/>
                <a:sym typeface="Calibri"/>
              </a:rPr>
              <a:t>c. apex of the heart.  </a:t>
            </a:r>
          </a:p>
          <a:p>
            <a:pPr marL="290513" indent="-290513">
              <a:buClr>
                <a:schemeClr val="dk1"/>
              </a:buClr>
              <a:buSzPct val="78571"/>
              <a:buNone/>
            </a:pPr>
            <a:r>
              <a:rPr lang="en" sz="1870" dirty="0">
                <a:ea typeface="Calibri"/>
                <a:cs typeface="Calibri"/>
                <a:sym typeface="Calibri"/>
              </a:rPr>
              <a:t>	d. base of the heart.  </a:t>
            </a:r>
            <a:br>
              <a:rPr lang="en" sz="1870" dirty="0">
                <a:ea typeface="Calibri"/>
                <a:cs typeface="Calibri"/>
                <a:sym typeface="Calibri"/>
              </a:rPr>
            </a:br>
            <a:r>
              <a:rPr lang="en" sz="1000" dirty="0">
                <a:ea typeface="Calibri"/>
                <a:cs typeface="Calibri"/>
                <a:sym typeface="Calibri"/>
              </a:rPr>
              <a:t> </a:t>
            </a:r>
            <a:endParaRPr lang="en" sz="1870" dirty="0">
              <a:ea typeface="Calibri"/>
              <a:cs typeface="Calibri"/>
              <a:sym typeface="Calibri"/>
            </a:endParaRPr>
          </a:p>
          <a:p>
            <a:pPr marL="609585" indent="-397923">
              <a:buClr>
                <a:schemeClr val="dk1"/>
              </a:buClr>
              <a:buSzPct val="78571"/>
              <a:buNone/>
            </a:pPr>
            <a:r>
              <a:rPr lang="en" sz="187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Answer: B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6071800" y="271200"/>
            <a:ext cx="0" cy="6315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extBox 5"/>
          <p:cNvSpPr txBox="1"/>
          <p:nvPr/>
        </p:nvSpPr>
        <p:spPr>
          <a:xfrm>
            <a:off x="736620" y="149698"/>
            <a:ext cx="237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Questions</a:t>
            </a:r>
          </a:p>
        </p:txBody>
      </p:sp>
      <p:sp>
        <p:nvSpPr>
          <p:cNvPr id="7" name="Shape 177"/>
          <p:cNvSpPr txBox="1">
            <a:spLocks noGrp="1"/>
          </p:cNvSpPr>
          <p:nvPr>
            <p:ph type="body" idx="1"/>
          </p:nvPr>
        </p:nvSpPr>
        <p:spPr>
          <a:xfrm>
            <a:off x="6189770" y="271200"/>
            <a:ext cx="5809831" cy="658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10. The left bundle branch of the conducting system is supplied by: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a. left CA.  	    	b. right CA.     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c. both of them.     	d. none of them 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Answer: C</a:t>
            </a:r>
          </a:p>
          <a:p>
            <a:pPr>
              <a:buNone/>
            </a:pP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11. The coronary sinus is located in: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a. posterior AV groove.  	b. anterior AV groove.   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c. apex.   		d. left margin 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  <a:p>
            <a:pPr>
              <a:buNone/>
            </a:pP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12. Coronary sinus drains into: 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a. left atrium.   		b. left ventricle.   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c. right atrium.    	d. right ventricle </a:t>
            </a:r>
          </a:p>
          <a:p>
            <a:pPr>
              <a:buNone/>
            </a:pP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  <a:p>
            <a:pPr>
              <a:buNone/>
            </a:pP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13. Anterior cardiac veins drain into :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a. coronary sinus.     	b. right atrium.   </a:t>
            </a: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	c. right ventricle.   	d. left atrium </a:t>
            </a:r>
            <a:br>
              <a:rPr lang="en" sz="1870" dirty="0">
                <a:latin typeface="Calibri"/>
                <a:ea typeface="Calibri"/>
                <a:cs typeface="Calibri"/>
                <a:sym typeface="Calibri"/>
              </a:rPr>
            </a:br>
            <a:endParaRPr lang="en" sz="187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" sz="1870" dirty="0"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88701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7714343" y="746315"/>
            <a:ext cx="4477657" cy="5997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  <a:endParaRPr lang="en-GB" i="1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Abuhaimed</a:t>
            </a:r>
            <a:endParaRPr lang="en-GB" dirty="0"/>
          </a:p>
          <a:p>
            <a:pPr marL="177800" indent="0">
              <a:buNone/>
            </a:pPr>
            <a:r>
              <a:rPr lang="en-US" dirty="0" err="1"/>
              <a:t>Allulu</a:t>
            </a:r>
            <a:r>
              <a:rPr lang="en-US" dirty="0"/>
              <a:t> </a:t>
            </a:r>
            <a:r>
              <a:rPr lang="en-US" dirty="0" err="1"/>
              <a:t>Alsulayhim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Dania </a:t>
            </a:r>
            <a:r>
              <a:rPr lang="en-GB" dirty="0" err="1"/>
              <a:t>Alkelabi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Deena </a:t>
            </a:r>
            <a:r>
              <a:rPr lang="en-GB" dirty="0" err="1"/>
              <a:t>AlNowiser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Lama </a:t>
            </a:r>
            <a:r>
              <a:rPr lang="en-GB" dirty="0" err="1"/>
              <a:t>Alfawzan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Lara </a:t>
            </a:r>
            <a:r>
              <a:rPr lang="en-GB" dirty="0" err="1"/>
              <a:t>Alsaleem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Maha</a:t>
            </a:r>
            <a:r>
              <a:rPr lang="en-GB" dirty="0"/>
              <a:t> Alissa</a:t>
            </a:r>
          </a:p>
          <a:p>
            <a:pPr marL="177800" indent="0">
              <a:buNone/>
            </a:pPr>
            <a:r>
              <a:rPr lang="en-GB" dirty="0"/>
              <a:t>Nada </a:t>
            </a:r>
            <a:r>
              <a:rPr lang="en-GB" dirty="0" err="1"/>
              <a:t>Aldakheel</a:t>
            </a:r>
            <a:endParaRPr lang="en-GB" dirty="0"/>
          </a:p>
          <a:p>
            <a:pPr marL="177800" indent="0">
              <a:buNone/>
            </a:pPr>
            <a:r>
              <a:rPr lang="en-US" dirty="0" err="1"/>
              <a:t>Nourah</a:t>
            </a:r>
            <a:r>
              <a:rPr lang="en-US" dirty="0"/>
              <a:t> Al </a:t>
            </a:r>
            <a:r>
              <a:rPr lang="en-US" dirty="0" err="1"/>
              <a:t>Hogail</a:t>
            </a:r>
            <a:endParaRPr lang="en-US" dirty="0"/>
          </a:p>
          <a:p>
            <a:pPr marL="177800" indent="0">
              <a:buNone/>
            </a:pPr>
            <a:r>
              <a:rPr lang="en-GB" dirty="0" err="1"/>
              <a:t>Safa</a:t>
            </a:r>
            <a:r>
              <a:rPr lang="en-GB" dirty="0"/>
              <a:t> Al-</a:t>
            </a:r>
            <a:r>
              <a:rPr lang="en-GB" dirty="0" err="1"/>
              <a:t>Osaimi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Wejdan</a:t>
            </a:r>
            <a:r>
              <a:rPr lang="en-GB" dirty="0"/>
              <a:t> </a:t>
            </a:r>
            <a:r>
              <a:rPr lang="en-GB" dirty="0" err="1"/>
              <a:t>Alzaid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At the end of the lecture the student should be able to know about;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pitchFamily="18" charset="0"/>
              </a:rPr>
              <a:t>The arterial supply of the cardiac muscle regarding (origin, course, distribution and branches). 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pitchFamily="18" charset="0"/>
              </a:rPr>
              <a:t>The coronary anastomosis.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pitchFamily="18" charset="0"/>
              </a:rPr>
              <a:t> The arterial supply to the conducting system of the heart.</a:t>
            </a:r>
          </a:p>
          <a:p>
            <a:pPr marL="349250" indent="-349250"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pitchFamily="18" charset="0"/>
              </a:rPr>
              <a:t>The venous drainage of the heart regarding (origin, tributaries and termination). </a:t>
            </a:r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419684"/>
            <a:ext cx="10515600" cy="697193"/>
          </a:xfrm>
        </p:spPr>
        <p:txBody>
          <a:bodyPr>
            <a:normAutofit/>
          </a:bodyPr>
          <a:lstStyle/>
          <a:p>
            <a:r>
              <a:rPr lang="en-US" sz="3600" b="1" dirty="0"/>
              <a:t>Arterial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02" y="1407785"/>
            <a:ext cx="930842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arterial supply of the heart is provided by:</a:t>
            </a:r>
          </a:p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sz="2400" dirty="0"/>
              <a:t>Right coronary artery</a:t>
            </a:r>
          </a:p>
          <a:p>
            <a:pPr marL="282575" indent="-282575">
              <a:buFont typeface="Courier New" panose="02070309020205020404" pitchFamily="49" charset="0"/>
              <a:buChar char="o"/>
            </a:pPr>
            <a:r>
              <a:rPr lang="en-US" sz="2400" dirty="0"/>
              <a:t>Left coronary artery</a:t>
            </a:r>
          </a:p>
          <a:p>
            <a:pPr>
              <a:lnSpc>
                <a:spcPts val="3300"/>
              </a:lnSpc>
              <a:tabLst>
                <a:tab pos="266700" algn="l"/>
                <a:tab pos="762000" algn="l"/>
              </a:tabLst>
            </a:pPr>
            <a:endParaRPr lang="en-US" altLang="zh-CN" dirty="0"/>
          </a:p>
          <a:p>
            <a:pPr marL="0" indent="0">
              <a:lnSpc>
                <a:spcPts val="3300"/>
              </a:lnSpc>
              <a:buNone/>
              <a:tabLst>
                <a:tab pos="266700" algn="l"/>
                <a:tab pos="762000" algn="l"/>
              </a:tabLst>
            </a:pPr>
            <a:r>
              <a:rPr lang="en-US" altLang="zh-CN" sz="2400" dirty="0">
                <a:cs typeface="Times New Roman" pitchFamily="18" charset="0"/>
              </a:rPr>
              <a:t>Origin of Coronary Arteries:</a:t>
            </a:r>
            <a:endParaRPr lang="en-US" altLang="zh-CN" sz="2400" dirty="0"/>
          </a:p>
          <a:p>
            <a:pPr>
              <a:lnSpc>
                <a:spcPts val="2600"/>
              </a:lnSpc>
              <a:buFont typeface="Courier New" panose="02070309020205020404" pitchFamily="49" charset="0"/>
              <a:buChar char="o"/>
              <a:tabLst/>
            </a:pPr>
            <a:r>
              <a:rPr lang="en-US" altLang="zh-CN" sz="2400" dirty="0">
                <a:cs typeface="Times New Roman" pitchFamily="18" charset="0"/>
              </a:rPr>
              <a:t> They arise from the initial part of the Ascending Aorta (Aortic Sinuses*), immediately above the aortic valve</a:t>
            </a:r>
            <a:r>
              <a:rPr lang="en-US" altLang="zh-CN" dirty="0"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300"/>
              </a:lnSpc>
              <a:buNone/>
              <a:tabLst>
                <a:tab pos="266700" algn="l"/>
                <a:tab pos="762000" algn="l"/>
              </a:tabLst>
            </a:pPr>
            <a:endParaRPr lang="en-US" altLang="zh-CN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24336" y="2002719"/>
            <a:ext cx="687817" cy="712693"/>
            <a:chOff x="3723712" y="2137102"/>
            <a:chExt cx="1048872" cy="712693"/>
          </a:xfrm>
        </p:grpSpPr>
        <p:sp>
          <p:nvSpPr>
            <p:cNvPr id="4" name="Right Bracket 3"/>
            <p:cNvSpPr/>
            <p:nvPr/>
          </p:nvSpPr>
          <p:spPr>
            <a:xfrm>
              <a:off x="3723712" y="2137102"/>
              <a:ext cx="457202" cy="712693"/>
            </a:xfrm>
            <a:prstGeom prst="rightBracket">
              <a:avLst/>
            </a:prstGeom>
            <a:ln w="38100">
              <a:solidFill>
                <a:srgbClr val="FF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194361" y="2459831"/>
              <a:ext cx="578223" cy="0"/>
            </a:xfrm>
            <a:prstGeom prst="straightConnector1">
              <a:avLst/>
            </a:prstGeom>
            <a:ln w="38100">
              <a:solidFill>
                <a:srgbClr val="FFA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4208383" y="1814541"/>
            <a:ext cx="3691727" cy="11441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A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  <a:tabLst/>
            </a:pPr>
            <a:r>
              <a:rPr lang="en-US" sz="1800" dirty="0">
                <a:solidFill>
                  <a:schemeClr val="tx1"/>
                </a:solidFill>
              </a:rPr>
              <a:t>they are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distributed over the cardiac surface, within the </a:t>
            </a:r>
            <a:r>
              <a:rPr lang="en-US" altLang="zh-CN" sz="1800" dirty="0" err="1">
                <a:solidFill>
                  <a:schemeClr val="tx1"/>
                </a:solidFill>
                <a:cs typeface="Times New Roman" pitchFamily="18" charset="0"/>
              </a:rPr>
              <a:t>subepicardium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 connective tissue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4337" y="2198236"/>
            <a:ext cx="265176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211667" y="493818"/>
            <a:ext cx="3850343" cy="3191369"/>
            <a:chOff x="8211667" y="705940"/>
            <a:chExt cx="3850343" cy="2979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667" y="705940"/>
              <a:ext cx="3850343" cy="29792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818630" y="1581644"/>
              <a:ext cx="1223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Left coronary artery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367682" y="1685488"/>
              <a:ext cx="497540" cy="3460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323728" y="1922037"/>
              <a:ext cx="672353" cy="19284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51910" y="1618252"/>
              <a:ext cx="1196788" cy="17300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30889" y="2643839"/>
            <a:ext cx="25603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96" y="4259891"/>
            <a:ext cx="3200399" cy="2504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621"/>
          <a:stretch/>
        </p:blipFill>
        <p:spPr>
          <a:xfrm>
            <a:off x="6305266" y="4776716"/>
            <a:ext cx="2333146" cy="1798413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28" idx="2"/>
          </p:cNvCxnSpPr>
          <p:nvPr/>
        </p:nvCxnSpPr>
        <p:spPr>
          <a:xfrm flipH="1">
            <a:off x="7523019" y="4259891"/>
            <a:ext cx="867758" cy="96410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36839" y="5130053"/>
            <a:ext cx="618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" dirty="0">
                <a:cs typeface="Times New Roman" pitchFamily="18" charset="0"/>
              </a:rPr>
              <a:t>Ascending Aorta</a:t>
            </a:r>
            <a:endParaRPr lang="en-US" sz="600" dirty="0"/>
          </a:p>
        </p:txBody>
      </p:sp>
      <p:sp>
        <p:nvSpPr>
          <p:cNvPr id="24" name="Rounded Rectangle 23"/>
          <p:cNvSpPr/>
          <p:nvPr/>
        </p:nvSpPr>
        <p:spPr>
          <a:xfrm>
            <a:off x="3434401" y="5661101"/>
            <a:ext cx="2232211" cy="6727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CA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cs typeface="Times New Roman" pitchFamily="18" charset="0"/>
              </a:rPr>
              <a:t>the initial part of the Ascending Aorta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66612" y="5956936"/>
            <a:ext cx="1062318" cy="0"/>
          </a:xfrm>
          <a:prstGeom prst="straightConnector1">
            <a:avLst/>
          </a:prstGeom>
          <a:ln w="38100">
            <a:solidFill>
              <a:srgbClr val="7CA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02026" y="3922758"/>
            <a:ext cx="1977501" cy="33713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youtub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20000"/>
          <a:stretch/>
        </p:blipFill>
        <p:spPr bwMode="auto">
          <a:xfrm>
            <a:off x="7172789" y="493818"/>
            <a:ext cx="883100" cy="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9"/>
          <p:cNvSpPr txBox="1"/>
          <p:nvPr/>
        </p:nvSpPr>
        <p:spPr>
          <a:xfrm>
            <a:off x="480491" y="4709081"/>
            <a:ext cx="571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*The aortic sinuses are 3 dilations at the base of the ascending aorta between the wall of the aorta and each of the three cusps of the aortic valve</a:t>
            </a:r>
          </a:p>
        </p:txBody>
      </p:sp>
    </p:spTree>
    <p:extLst>
      <p:ext uri="{BB962C8B-B14F-4D97-AF65-F5344CB8AC3E}">
        <p14:creationId xmlns:p14="http://schemas.microsoft.com/office/powerpoint/2010/main" val="119145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39" y="3337538"/>
            <a:ext cx="3810330" cy="3027812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24701" y="402147"/>
            <a:ext cx="11360800" cy="85158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35483"/>
            </a:pPr>
            <a:r>
              <a:rPr lang="en" sz="3200" b="1" dirty="0">
                <a:solidFill>
                  <a:srgbClr val="000000"/>
                </a:solidFill>
              </a:rPr>
              <a:t>Right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Coronary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Artery </a:t>
            </a:r>
            <a:r>
              <a:rPr lang="en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(smaller branch)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07492" y="1139758"/>
            <a:ext cx="7344400" cy="475005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/>
              <a:t>Arises from the </a:t>
            </a:r>
            <a:r>
              <a:rPr lang="en" sz="1867" b="1" dirty="0"/>
              <a:t>anterior aortic sinus* </a:t>
            </a:r>
            <a:r>
              <a:rPr lang="en" sz="1867" dirty="0"/>
              <a:t>of the ascending aorta.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/>
              <a:t>Runs forward and descends in the right atrioventricular groove between the </a:t>
            </a:r>
            <a:r>
              <a:rPr lang="en" sz="1867" b="1" dirty="0"/>
              <a:t>Right Auricle </a:t>
            </a:r>
            <a:r>
              <a:rPr lang="en" sz="1867" dirty="0"/>
              <a:t>and the Pulmonary trunk.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/>
              <a:t>At the </a:t>
            </a:r>
            <a:r>
              <a:rPr lang="en" sz="1867" b="1" dirty="0"/>
              <a:t>inferior border </a:t>
            </a:r>
            <a:r>
              <a:rPr lang="en" sz="1867" dirty="0"/>
              <a:t>of the heart it continues posteriorly along the atrioventricular groove </a:t>
            </a:r>
            <a:r>
              <a:rPr lang="en" sz="1867" dirty="0">
                <a:solidFill>
                  <a:schemeClr val="accent3">
                    <a:lumMod val="75000"/>
                  </a:schemeClr>
                </a:solidFill>
              </a:rPr>
              <a:t>or sulcus </a:t>
            </a:r>
            <a:r>
              <a:rPr lang="en" sz="1867" dirty="0"/>
              <a:t>to </a:t>
            </a:r>
            <a:r>
              <a:rPr lang="en" sz="1867" b="1" dirty="0"/>
              <a:t>anastomose with the left coronary </a:t>
            </a:r>
            <a:r>
              <a:rPr lang="en" sz="1867" dirty="0"/>
              <a:t>in the posterior interventricular groove.</a:t>
            </a:r>
            <a:endParaRPr lang="en" sz="1867" b="1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/>
              <a:t>The Right Coronary Supplies:</a:t>
            </a:r>
          </a:p>
          <a:p>
            <a:pPr marL="609585" indent="-423323">
              <a:lnSpc>
                <a:spcPct val="100000"/>
              </a:lnSpc>
              <a:spcBef>
                <a:spcPts val="1200"/>
              </a:spcBef>
              <a:buClr>
                <a:srgbClr val="262626"/>
              </a:buClr>
              <a:buSzPct val="100000"/>
              <a:buAutoNum type="arabicPeriod"/>
            </a:pPr>
            <a:r>
              <a:rPr lang="en" sz="1867" dirty="0">
                <a:solidFill>
                  <a:srgbClr val="262626"/>
                </a:solidFill>
              </a:rPr>
              <a:t>Right atrium.</a:t>
            </a:r>
          </a:p>
          <a:p>
            <a:pPr marL="609585" indent="-423323">
              <a:lnSpc>
                <a:spcPct val="100000"/>
              </a:lnSpc>
              <a:spcBef>
                <a:spcPts val="1200"/>
              </a:spcBef>
              <a:buClr>
                <a:srgbClr val="262626"/>
              </a:buClr>
              <a:buSzPct val="100000"/>
              <a:buAutoNum type="arabicPeriod"/>
            </a:pPr>
            <a:r>
              <a:rPr lang="en" sz="1867" dirty="0">
                <a:solidFill>
                  <a:srgbClr val="262626"/>
                </a:solidFill>
              </a:rPr>
              <a:t>Right ventricle.</a:t>
            </a:r>
          </a:p>
          <a:p>
            <a:pPr marL="609585" indent="-423323">
              <a:lnSpc>
                <a:spcPct val="100000"/>
              </a:lnSpc>
              <a:spcBef>
                <a:spcPts val="1200"/>
              </a:spcBef>
              <a:buClr>
                <a:srgbClr val="262626"/>
              </a:buClr>
              <a:buSzPct val="100000"/>
              <a:buAutoNum type="arabicPeriod"/>
            </a:pPr>
            <a:r>
              <a:rPr lang="en" sz="1867" dirty="0">
                <a:solidFill>
                  <a:srgbClr val="262626"/>
                </a:solidFill>
              </a:rPr>
              <a:t>Part of the left atrium.</a:t>
            </a:r>
          </a:p>
          <a:p>
            <a:pPr marL="609585" indent="-423323">
              <a:lnSpc>
                <a:spcPct val="100000"/>
              </a:lnSpc>
              <a:spcBef>
                <a:spcPts val="1200"/>
              </a:spcBef>
              <a:buClr>
                <a:srgbClr val="262626"/>
              </a:buClr>
              <a:buSzPct val="100000"/>
              <a:buAutoNum type="arabicPeriod"/>
            </a:pPr>
            <a:r>
              <a:rPr lang="en" sz="1867" dirty="0">
                <a:solidFill>
                  <a:srgbClr val="262626"/>
                </a:solidFill>
              </a:rPr>
              <a:t>Left ventricle &amp; Atrioventricular septum.</a:t>
            </a:r>
          </a:p>
          <a:p>
            <a:pPr marL="609585" indent="-423323">
              <a:lnSpc>
                <a:spcPct val="100000"/>
              </a:lnSpc>
              <a:spcBef>
                <a:spcPts val="1200"/>
              </a:spcBef>
              <a:buClr>
                <a:srgbClr val="262626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" sz="1867" dirty="0">
                <a:solidFill>
                  <a:srgbClr val="262626"/>
                </a:solidFill>
              </a:rPr>
              <a:t>Most of conducting system. </a:t>
            </a:r>
          </a:p>
        </p:txBody>
      </p:sp>
      <p:cxnSp>
        <p:nvCxnSpPr>
          <p:cNvPr id="72" name="Shape 72"/>
          <p:cNvCxnSpPr/>
          <p:nvPr/>
        </p:nvCxnSpPr>
        <p:spPr>
          <a:xfrm rot="10800000">
            <a:off x="3950014" y="2232095"/>
            <a:ext cx="164592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954746" y="4571736"/>
            <a:ext cx="1371600" cy="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hape 74"/>
          <p:cNvCxnSpPr/>
          <p:nvPr/>
        </p:nvCxnSpPr>
        <p:spPr>
          <a:xfrm rot="10800000">
            <a:off x="1992554" y="4989149"/>
            <a:ext cx="1097280" cy="0"/>
          </a:xfrm>
          <a:prstGeom prst="straightConnector1">
            <a:avLst/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" name="Shape 74"/>
          <p:cNvCxnSpPr/>
          <p:nvPr/>
        </p:nvCxnSpPr>
        <p:spPr>
          <a:xfrm rot="10800000">
            <a:off x="930441" y="5422953"/>
            <a:ext cx="1280160" cy="0"/>
          </a:xfrm>
          <a:prstGeom prst="straightConnector1">
            <a:avLst/>
          </a:prstGeom>
          <a:noFill/>
          <a:ln w="28575" cap="flat" cmpd="sng">
            <a:solidFill>
              <a:srgbClr val="FF66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" name="Shape 74"/>
          <p:cNvCxnSpPr/>
          <p:nvPr/>
        </p:nvCxnSpPr>
        <p:spPr>
          <a:xfrm rot="10800000">
            <a:off x="930441" y="4120433"/>
            <a:ext cx="1280160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5" name="Picture 34" descr="coronary-aa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1463" b="41499"/>
          <a:stretch>
            <a:fillRect/>
          </a:stretch>
        </p:blipFill>
        <p:spPr bwMode="auto">
          <a:xfrm>
            <a:off x="7968622" y="299151"/>
            <a:ext cx="4114800" cy="3038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" name="Shape 84"/>
          <p:cNvPicPr preferRelativeResize="0"/>
          <p:nvPr/>
        </p:nvPicPr>
        <p:blipFill rotWithShape="1">
          <a:blip r:embed="rId5">
            <a:alphaModFix/>
          </a:blip>
          <a:srcRect l="2035" t="1577" r="487"/>
          <a:stretch/>
        </p:blipFill>
        <p:spPr>
          <a:xfrm>
            <a:off x="8993192" y="3514785"/>
            <a:ext cx="2743200" cy="3136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Shape 72"/>
          <p:cNvCxnSpPr/>
          <p:nvPr/>
        </p:nvCxnSpPr>
        <p:spPr>
          <a:xfrm rot="10800000">
            <a:off x="1825716" y="2242178"/>
            <a:ext cx="1280160" cy="0"/>
          </a:xfrm>
          <a:prstGeom prst="straightConnector1">
            <a:avLst/>
          </a:prstGeom>
          <a:noFill/>
          <a:ln w="28575" cap="flat" cmpd="sng">
            <a:solidFill>
              <a:srgbClr val="E0C1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Right Arrow 3"/>
          <p:cNvSpPr/>
          <p:nvPr/>
        </p:nvSpPr>
        <p:spPr>
          <a:xfrm rot="474209">
            <a:off x="8645906" y="1760637"/>
            <a:ext cx="471922" cy="227912"/>
          </a:xfrm>
          <a:prstGeom prst="rightArrow">
            <a:avLst/>
          </a:prstGeom>
          <a:solidFill>
            <a:srgbClr val="E0C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8363889">
            <a:off x="9639108" y="1464304"/>
            <a:ext cx="471922" cy="22791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hape 72"/>
          <p:cNvCxnSpPr/>
          <p:nvPr/>
        </p:nvCxnSpPr>
        <p:spPr>
          <a:xfrm rot="10800000">
            <a:off x="985636" y="3669221"/>
            <a:ext cx="1417320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Right Arrow 40"/>
          <p:cNvSpPr/>
          <p:nvPr/>
        </p:nvSpPr>
        <p:spPr>
          <a:xfrm rot="474209">
            <a:off x="8743521" y="1625790"/>
            <a:ext cx="662862" cy="14768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3192" y="6170442"/>
            <a:ext cx="436605" cy="3985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7492" y="6338220"/>
            <a:ext cx="6034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*There are 3 aortic sinuses: 1 anterior and 2 posterior (left and right).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839921" y="5814326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SAN, AVN, AVB and Left branch of AVB</a:t>
            </a:r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23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/>
          <p:cNvSpPr txBox="1">
            <a:spLocks noGrp="1"/>
          </p:cNvSpPr>
          <p:nvPr>
            <p:ph type="title"/>
          </p:nvPr>
        </p:nvSpPr>
        <p:spPr>
          <a:xfrm>
            <a:off x="224701" y="216483"/>
            <a:ext cx="11360800" cy="113448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35483"/>
            </a:pPr>
            <a:r>
              <a:rPr lang="en" sz="3200" b="1" dirty="0">
                <a:solidFill>
                  <a:srgbClr val="000000"/>
                </a:solidFill>
              </a:rPr>
              <a:t>Right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Coronary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Artery</a:t>
            </a:r>
            <a:br>
              <a:rPr lang="en" sz="3200" b="1" dirty="0">
                <a:solidFill>
                  <a:srgbClr val="000000"/>
                </a:solidFill>
              </a:rPr>
            </a:br>
            <a:r>
              <a:rPr lang="en" sz="2800" dirty="0">
                <a:solidFill>
                  <a:srgbClr val="000000"/>
                </a:solidFill>
              </a:rPr>
              <a:t>Branches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701" y="1386901"/>
            <a:ext cx="67999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(1) Right Conus artery: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To the infundibulum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</a:t>
            </a:r>
            <a:r>
              <a:rPr lang="en" sz="1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upper most part of right ventricle, named conus in embryology)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the upper part of the anterior wall of the right ventricle.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(2) Anterior Ventricular arteries; (2 or 3 branches)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To supply the anterior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</a:t>
            </a:r>
            <a:r>
              <a:rPr lang="en" sz="1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sternocostal)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surface of the right ventricle.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(3) Marginal artery;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Is the largest  branch, runs along the inferior margin (lower margin of the sternocostal surface) toward the apex.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It is accompanied by the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Small Cardiac vein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(4) Posterior ventricular arteries; (2 branches) </a:t>
            </a:r>
          </a:p>
          <a:p>
            <a:pPr lvl="0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To supply the diaphragmatic surface of the right ventricle</a:t>
            </a:r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27797" y="1674101"/>
            <a:ext cx="1774209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27797" y="3869241"/>
            <a:ext cx="14630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Content Placeholder 6" descr="CoronaryVeins1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0" y="200441"/>
            <a:ext cx="5111750" cy="382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3" name="Oval 92"/>
          <p:cNvSpPr/>
          <p:nvPr/>
        </p:nvSpPr>
        <p:spPr>
          <a:xfrm>
            <a:off x="7024055" y="658245"/>
            <a:ext cx="1008063" cy="64928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9013818" y="2410242"/>
            <a:ext cx="657508" cy="15044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8437556" y="2699166"/>
            <a:ext cx="815644" cy="1215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1"/>
          </p:cNvCxnSpPr>
          <p:nvPr/>
        </p:nvCxnSpPr>
        <p:spPr>
          <a:xfrm flipH="1">
            <a:off x="8909044" y="473301"/>
            <a:ext cx="1735860" cy="13130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 bwMode="auto">
          <a:xfrm flipV="1">
            <a:off x="7812505" y="3019841"/>
            <a:ext cx="625050" cy="6377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25A683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92" y="4024729"/>
            <a:ext cx="4392589" cy="2814821"/>
          </a:xfrm>
          <a:prstGeom prst="rect">
            <a:avLst/>
          </a:prstGeom>
        </p:spPr>
      </p:pic>
      <p:sp>
        <p:nvSpPr>
          <p:cNvPr id="85" name="TextBox 2"/>
          <p:cNvSpPr txBox="1">
            <a:spLocks noChangeArrowheads="1"/>
          </p:cNvSpPr>
          <p:nvPr/>
        </p:nvSpPr>
        <p:spPr bwMode="auto">
          <a:xfrm>
            <a:off x="10644904" y="288357"/>
            <a:ext cx="1280160" cy="369888"/>
          </a:xfrm>
          <a:prstGeom prst="rect">
            <a:avLst/>
          </a:prstGeom>
          <a:noFill/>
          <a:ln w="28575">
            <a:solidFill>
              <a:srgbClr val="FF6699"/>
            </a:solidFill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n-lt"/>
              </a:rPr>
              <a:t>Right conus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633060" y="4687389"/>
            <a:ext cx="173736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76440" y="2800306"/>
            <a:ext cx="752107" cy="25161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2" name="Shape 101"/>
          <p:cNvSpPr txBox="1"/>
          <p:nvPr/>
        </p:nvSpPr>
        <p:spPr>
          <a:xfrm>
            <a:off x="293374" y="5939861"/>
            <a:ext cx="6416731" cy="669932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ys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" sz="16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" sz="16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Try </a:t>
            </a:r>
            <a:r>
              <a:rPr lang="en" sz="16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16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See Most Front Post</a:t>
            </a:r>
            <a:r>
              <a:rPr lang="en" sz="16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" sz="1600" u="sng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Internet </a:t>
            </a:r>
            <a:r>
              <a:rPr lang="en" sz="16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r>
              <a:rPr lang="en" sz="16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Conus,Atrial,Sinoatrial,Marginal,Anterior=front,Posterior , interventricular</a:t>
            </a:r>
          </a:p>
        </p:txBody>
      </p:sp>
    </p:spTree>
    <p:extLst>
      <p:ext uri="{BB962C8B-B14F-4D97-AF65-F5344CB8AC3E}">
        <p14:creationId xmlns:p14="http://schemas.microsoft.com/office/powerpoint/2010/main" val="283950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/>
          <p:cNvSpPr txBox="1">
            <a:spLocks noGrp="1"/>
          </p:cNvSpPr>
          <p:nvPr>
            <p:ph type="title"/>
          </p:nvPr>
        </p:nvSpPr>
        <p:spPr>
          <a:xfrm>
            <a:off x="224701" y="133206"/>
            <a:ext cx="11360800" cy="113448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35483"/>
            </a:pPr>
            <a:r>
              <a:rPr lang="en" sz="3200" b="1" dirty="0">
                <a:solidFill>
                  <a:srgbClr val="000000"/>
                </a:solidFill>
              </a:rPr>
              <a:t>Right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Coronary</a:t>
            </a:r>
            <a:r>
              <a:rPr lang="en" sz="3200" dirty="0">
                <a:solidFill>
                  <a:srgbClr val="000000"/>
                </a:solidFill>
              </a:rPr>
              <a:t> </a:t>
            </a:r>
            <a:r>
              <a:rPr lang="en" sz="3200" b="1" dirty="0">
                <a:solidFill>
                  <a:srgbClr val="000000"/>
                </a:solidFill>
              </a:rPr>
              <a:t>Artery</a:t>
            </a:r>
            <a:br>
              <a:rPr lang="en" sz="3200" b="1" dirty="0">
                <a:solidFill>
                  <a:srgbClr val="000000"/>
                </a:solidFill>
              </a:rPr>
            </a:br>
            <a:r>
              <a:rPr lang="en" sz="2800" dirty="0">
                <a:solidFill>
                  <a:srgbClr val="000000"/>
                </a:solidFill>
              </a:rPr>
              <a:t>Branches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702" y="1300763"/>
            <a:ext cx="64121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(5) Atrial branches: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To the right atrium; anterior and lateral surfaces.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One branch supplies posterior surface of both atria 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(6)The Artery of the Sinoatrial node: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Supplies the Sinoatrial node and both atria.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 35% it arises from the left coronary.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(7) Posterior interventricular arteries ;</a:t>
            </a:r>
          </a:p>
          <a:p>
            <a:pPr>
              <a:defRPr/>
            </a:pPr>
            <a:r>
              <a:rPr lang="en-US" sz="1800" dirty="0">
                <a:latin typeface="Calibri" panose="020F0502020204030204"/>
              </a:rPr>
              <a:t>Accompanied by </a:t>
            </a:r>
            <a:r>
              <a:rPr lang="en-US" sz="1800" b="1" dirty="0">
                <a:latin typeface="Calibri" panose="020F0502020204030204"/>
              </a:rPr>
              <a:t>Middle Cardiac Vein </a:t>
            </a:r>
            <a:endParaRPr lang="en-US" sz="1800" dirty="0">
              <a:latin typeface="Calibri" panose="020F0502020204030204"/>
            </a:endParaRPr>
          </a:p>
          <a:p>
            <a:pPr lvl="0">
              <a:defRPr/>
            </a:pPr>
            <a:r>
              <a:rPr lang="en-US" sz="1800" dirty="0">
                <a:latin typeface="Calibri" panose="020F0502020204030204"/>
              </a:rPr>
              <a:t>Lies in the posterior interventricular groove and runs toward the apex, to supply: </a:t>
            </a:r>
          </a:p>
          <a:p>
            <a:pPr lvl="0">
              <a:defRPr/>
            </a:pPr>
            <a:r>
              <a:rPr lang="en-US" sz="1800" dirty="0">
                <a:latin typeface="Calibri" panose="020F0502020204030204"/>
              </a:rPr>
              <a:t>a.</a:t>
            </a:r>
            <a:r>
              <a:rPr lang="en-US" sz="1800" dirty="0">
                <a:solidFill>
                  <a:srgbClr val="66FF33"/>
                </a:solidFill>
                <a:latin typeface="Calibri" panose="020F0502020204030204"/>
              </a:rPr>
              <a:t> </a:t>
            </a:r>
            <a:r>
              <a:rPr lang="en-US" sz="1800" dirty="0">
                <a:latin typeface="Calibri" panose="020F0502020204030204"/>
              </a:rPr>
              <a:t>Diaphragmatic surface of the R &amp; L Ventricles</a:t>
            </a:r>
            <a:r>
              <a:rPr lang="en-US" sz="1800" dirty="0">
                <a:solidFill>
                  <a:srgbClr val="66FF33"/>
                </a:solidFill>
                <a:latin typeface="Calibri" panose="020F0502020204030204"/>
              </a:rPr>
              <a:t>.</a:t>
            </a:r>
          </a:p>
          <a:p>
            <a:pPr lvl="0">
              <a:defRPr/>
            </a:pPr>
            <a:r>
              <a:rPr lang="en-US" sz="1800" dirty="0">
                <a:latin typeface="Calibri" panose="020F0502020204030204"/>
              </a:rPr>
              <a:t>b. Posterior part of the IVS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(interventricular septum)</a:t>
            </a:r>
            <a:r>
              <a:rPr lang="en-US" sz="1800" dirty="0">
                <a:latin typeface="Calibri" panose="020F0502020204030204"/>
              </a:rPr>
              <a:t> </a:t>
            </a:r>
            <a:r>
              <a:rPr lang="en-US" sz="1800" b="1" u="sng" dirty="0">
                <a:latin typeface="Calibri" panose="020F0502020204030204"/>
              </a:rPr>
              <a:t>excluding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(NOT)</a:t>
            </a:r>
            <a:r>
              <a:rPr lang="en-US" sz="1800" dirty="0">
                <a:latin typeface="Calibri" panose="020F0502020204030204"/>
              </a:rPr>
              <a:t> its </a:t>
            </a:r>
            <a:r>
              <a:rPr lang="en-US" sz="1800" u="sng" dirty="0">
                <a:latin typeface="Calibri" panose="020F0502020204030204"/>
              </a:rPr>
              <a:t>Apex</a:t>
            </a:r>
            <a:r>
              <a:rPr lang="en-US" sz="1800" dirty="0">
                <a:latin typeface="Calibri" panose="020F0502020204030204"/>
              </a:rPr>
              <a:t>*.</a:t>
            </a:r>
          </a:p>
          <a:p>
            <a:pPr lvl="0">
              <a:defRPr/>
            </a:pPr>
            <a:r>
              <a:rPr lang="en-US" sz="1800" dirty="0">
                <a:latin typeface="Calibri" panose="020F0502020204030204"/>
              </a:rPr>
              <a:t>C. Septal branch to the AVN.</a:t>
            </a:r>
          </a:p>
          <a:p>
            <a:pPr lvl="0">
              <a:defRPr/>
            </a:pPr>
            <a:r>
              <a:rPr lang="en-US" sz="1800" dirty="0">
                <a:latin typeface="Calibri" panose="020F0502020204030204"/>
              </a:rPr>
              <a:t>(</a:t>
            </a:r>
            <a:r>
              <a:rPr lang="en-US" sz="1800" dirty="0" err="1">
                <a:latin typeface="Calibri" panose="020F0502020204030204"/>
              </a:rPr>
              <a:t>N.b</a:t>
            </a:r>
            <a:r>
              <a:rPr lang="en-US" sz="1800" dirty="0">
                <a:latin typeface="Calibri" panose="020F0502020204030204"/>
              </a:rPr>
              <a:t>) in 10% it is replaced by a branch from the left coronary</a:t>
            </a:r>
          </a:p>
        </p:txBody>
      </p:sp>
      <p:pic>
        <p:nvPicPr>
          <p:cNvPr id="21" name="Picture 20" descr="G:\heart\scan0001.jpg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r="4747" b="50951"/>
          <a:stretch/>
        </p:blipFill>
        <p:spPr bwMode="auto">
          <a:xfrm>
            <a:off x="6908282" y="91440"/>
            <a:ext cx="5109798" cy="3253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293825" y="491279"/>
            <a:ext cx="664096" cy="259348"/>
          </a:xfrm>
          <a:prstGeom prst="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415724" y="2415654"/>
            <a:ext cx="1424312" cy="1556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14150" y="2694339"/>
            <a:ext cx="310896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8233" y="3773684"/>
            <a:ext cx="3200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4" descr="CoronaryVeins2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83" y="3409950"/>
            <a:ext cx="5111750" cy="344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" name="Oval 29"/>
          <p:cNvSpPr/>
          <p:nvPr/>
        </p:nvSpPr>
        <p:spPr>
          <a:xfrm>
            <a:off x="11102096" y="4032250"/>
            <a:ext cx="647700" cy="360363"/>
          </a:xfrm>
          <a:prstGeom prst="ellipse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813171" y="5793122"/>
            <a:ext cx="1185862" cy="49706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212721" y="5543550"/>
            <a:ext cx="1584325" cy="936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212721" y="5616575"/>
            <a:ext cx="1944687" cy="863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9840036" y="3417804"/>
            <a:ext cx="990597" cy="912896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/>
          <p:nvPr/>
        </p:nvCxnSpPr>
        <p:spPr>
          <a:xfrm flipV="1">
            <a:off x="626201" y="1583424"/>
            <a:ext cx="14630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09568" y="4054919"/>
            <a:ext cx="19202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8300" y="5409896"/>
            <a:ext cx="697532" cy="2387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559" y="6128442"/>
            <a:ext cx="459025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A7EA52">
                    <a:lumMod val="75000"/>
                  </a:srgbClr>
                </a:solidFill>
                <a:latin typeface="Calibri" panose="020F0502020204030204"/>
              </a:rPr>
              <a:t>*The apex is supplied by the left coronary artery (anterior interventricular artery).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8633" y="3547531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(also called posterior descending artery)</a:t>
            </a:r>
          </a:p>
        </p:txBody>
      </p:sp>
    </p:spTree>
    <p:extLst>
      <p:ext uri="{BB962C8B-B14F-4D97-AF65-F5344CB8AC3E}">
        <p14:creationId xmlns:p14="http://schemas.microsoft.com/office/powerpoint/2010/main" val="9612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87437" y="1180744"/>
            <a:ext cx="6636479" cy="3646385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Larger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branch*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two coronaries.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Arises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b="1" dirty="0">
                <a:latin typeface="Calibri"/>
                <a:ea typeface="Calibri"/>
                <a:cs typeface="Calibri"/>
                <a:sym typeface="Calibri"/>
              </a:rPr>
              <a:t>left posterior aortic sinus**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 ascending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aorta.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Descends:</a:t>
            </a:r>
          </a:p>
          <a:p>
            <a:pPr marL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67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Passes forward</a:t>
            </a:r>
            <a:r>
              <a:rPr lang="en" sz="1867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pulmonary trunk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auricle.</a:t>
            </a:r>
          </a:p>
          <a:p>
            <a:pPr marL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05082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(interventricular) </a:t>
            </a:r>
            <a:r>
              <a:rPr lang="en" sz="1867" b="1" dirty="0">
                <a:latin typeface="Calibri"/>
                <a:ea typeface="Calibri"/>
                <a:cs typeface="Calibri"/>
                <a:sym typeface="Calibri"/>
              </a:rPr>
              <a:t>groove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867" u="sng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apex</a:t>
            </a:r>
            <a:r>
              <a:rPr lang="en" sz="18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heart.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Divides into two terminal Branches:</a:t>
            </a:r>
          </a:p>
          <a:p>
            <a:pPr marL="349250">
              <a:lnSpc>
                <a:spcPct val="100000"/>
              </a:lnSpc>
              <a:spcBef>
                <a:spcPts val="1200"/>
              </a:spcBef>
              <a:buNone/>
            </a:pP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Anterior Interventricular &amp; Circumflex </a:t>
            </a:r>
            <a:r>
              <a:rPr lang="en" sz="1867" dirty="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arteries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67" b="1" dirty="0">
              <a:solidFill>
                <a:srgbClr val="1616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Shape 107" descr="Fiss_figure01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468" y="96550"/>
            <a:ext cx="5189732" cy="345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36813493571748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828" y="3597464"/>
            <a:ext cx="2551021" cy="30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heart-blood-vessels-coronary-arteries-coronaryarteriesnew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0334" y="3515299"/>
            <a:ext cx="2726732" cy="3132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7437" y="489232"/>
            <a:ext cx="349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b="1" dirty="0">
                <a:latin typeface="+mj-lt"/>
                <a:ea typeface="Calibri"/>
                <a:cs typeface="Calibri"/>
                <a:sym typeface="Calibri"/>
              </a:rPr>
              <a:t>Left Coronary Artery</a:t>
            </a:r>
            <a:endParaRPr lang="en" sz="2000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98246" y="4827129"/>
            <a:ext cx="6159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600" dirty="0">
                <a:solidFill>
                  <a:srgbClr val="A7EA52">
                    <a:lumMod val="75000"/>
                  </a:srgbClr>
                </a:solidFill>
                <a:latin typeface="Calibri" panose="020F0502020204030204"/>
              </a:rPr>
              <a:t>* Notice that the right coronary artery is </a:t>
            </a:r>
            <a:r>
              <a:rPr lang="en" sz="1600" dirty="0">
                <a:solidFill>
                  <a:srgbClr val="A7EA52">
                    <a:lumMod val="75000"/>
                  </a:srgbClr>
                </a:solidFill>
                <a:latin typeface="Calibri" panose="020F0502020204030204"/>
              </a:rPr>
              <a:t>smaller than the left coronary… but the right supplies more parts than the left.</a:t>
            </a:r>
            <a:endParaRPr lang="en-GB" sz="1600" dirty="0">
              <a:solidFill>
                <a:srgbClr val="A7EA52">
                  <a:lumMod val="75000"/>
                </a:srgbClr>
              </a:solidFill>
              <a:latin typeface="Calibri" panose="020F0502020204030204"/>
            </a:endParaRP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**There are 3 aortic sinuses: 1 anterior and 2 posterior (left and right).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left posterior gives the left coronary artery, while the right posterior gives no branches.</a:t>
            </a:r>
          </a:p>
        </p:txBody>
      </p:sp>
    </p:spTree>
    <p:extLst>
      <p:ext uri="{BB962C8B-B14F-4D97-AF65-F5344CB8AC3E}">
        <p14:creationId xmlns:p14="http://schemas.microsoft.com/office/powerpoint/2010/main" val="292333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80855" y="1286456"/>
            <a:ext cx="7395761" cy="546296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(A) Anterior Interventricular Artery:</a:t>
            </a:r>
          </a:p>
          <a:p>
            <a:pPr marL="577850" indent="-288925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Descends in the anterior interventricular groove to the apex of the heart (accompanied by the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cardiac vein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577850" indent="-288925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most individuals it passes around the apex to anastomose with terminal branches of the right coronary in the posterior IV groove,  in 1\3 it ends at the apex. </a:t>
            </a:r>
          </a:p>
          <a:p>
            <a:pPr marL="577850" indent="-288925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supplies the right and left ventricles and anterior part of ventricular septum.</a:t>
            </a:r>
          </a:p>
          <a:p>
            <a:pPr marL="577850" indent="-288925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gives:</a:t>
            </a:r>
          </a:p>
          <a:p>
            <a:pPr marL="738188" indent="-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conus artery 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pulmonary conus.</a:t>
            </a:r>
          </a:p>
          <a:p>
            <a:pPr marL="738188" indent="-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Anterior ventricular 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Posterior ventricular 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85090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Supply left ventricle</a:t>
            </a:r>
          </a:p>
          <a:p>
            <a:pPr marL="738188" indent="-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Atrial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branches:</a:t>
            </a:r>
          </a:p>
          <a:p>
            <a:pPr marL="738188" indent="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Supply greater part of left atrium</a:t>
            </a:r>
          </a:p>
          <a:p>
            <a:pPr marL="738188" indent="-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" sz="1867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diagonal artery</a:t>
            </a: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38188" indent="112713">
              <a:lnSpc>
                <a:spcPct val="100000"/>
              </a:lnSpc>
              <a:spcBef>
                <a:spcPts val="400"/>
              </a:spcBef>
              <a:buNone/>
            </a:pPr>
            <a:r>
              <a:rPr lang="e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of the ventricular branches or may arises from left coronary.</a:t>
            </a:r>
            <a:endParaRPr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sz="2267" dirty="0">
              <a:solidFill>
                <a:srgbClr val="0027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50000"/>
              <a:buNone/>
            </a:pPr>
            <a:endParaRPr sz="2933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90037" y="270793"/>
            <a:ext cx="34964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b="1" dirty="0">
                <a:latin typeface="+mj-lt"/>
                <a:ea typeface="Calibri"/>
                <a:cs typeface="Calibri"/>
                <a:sym typeface="Calibri"/>
              </a:rPr>
              <a:t>Left Coronary Artery</a:t>
            </a:r>
          </a:p>
          <a:p>
            <a:r>
              <a:rPr lang="en" sz="28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Branches</a:t>
            </a:r>
            <a:endParaRPr lang="en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36603" y="1661903"/>
            <a:ext cx="3108960" cy="0"/>
          </a:xfrm>
          <a:prstGeom prst="line">
            <a:avLst/>
          </a:prstGeom>
          <a:ln w="28575">
            <a:solidFill>
              <a:srgbClr val="7BB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425837" y="2802130"/>
            <a:ext cx="4647257" cy="3675105"/>
            <a:chOff x="7225211" y="2686979"/>
            <a:chExt cx="4825231" cy="3675105"/>
          </a:xfrm>
        </p:grpSpPr>
        <p:pic>
          <p:nvPicPr>
            <p:cNvPr id="117" name="Shape 117" descr="CoronaryVeins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25211" y="2686979"/>
              <a:ext cx="4825231" cy="3675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0966480" y="4538179"/>
              <a:ext cx="1083962" cy="578102"/>
            </a:xfrm>
            <a:prstGeom prst="rect">
              <a:avLst/>
            </a:prstGeom>
            <a:noFill/>
            <a:ln w="28575">
              <a:solidFill>
                <a:srgbClr val="7BB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9560715" y="5453617"/>
              <a:ext cx="237141" cy="41200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560715" y="4538179"/>
              <a:ext cx="245990" cy="4189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9793057" y="3219491"/>
              <a:ext cx="40944" cy="3657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0966481" y="4071838"/>
              <a:ext cx="951440" cy="194158"/>
            </a:xfrm>
            <a:prstGeom prst="rect">
              <a:avLst/>
            </a:prstGeom>
            <a:noFill/>
            <a:ln w="28575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41060"/>
              </p:ext>
            </p:extLst>
          </p:nvPr>
        </p:nvGraphicFramePr>
        <p:xfrm>
          <a:off x="7442772" y="1417427"/>
          <a:ext cx="471796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Small</a:t>
                      </a:r>
                      <a:r>
                        <a:rPr lang="en-US" sz="16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cardiac vein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Marginal artery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Middle</a:t>
                      </a:r>
                      <a:r>
                        <a:rPr lang="en-US" sz="16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cardiac vein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Posterior interventricular artery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Great cardiac</a:t>
                      </a:r>
                      <a:r>
                        <a:rPr lang="en-US" sz="16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vein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Anterior interventricular artery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524182" y="2271503"/>
            <a:ext cx="1828800" cy="0"/>
          </a:xfrm>
          <a:prstGeom prst="line">
            <a:avLst/>
          </a:prstGeom>
          <a:ln w="2857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3760" y="1400792"/>
            <a:ext cx="3809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(also called left anterior descending “LAD” artery)</a:t>
            </a:r>
          </a:p>
        </p:txBody>
      </p:sp>
    </p:spTree>
    <p:extLst>
      <p:ext uri="{BB962C8B-B14F-4D97-AF65-F5344CB8AC3E}">
        <p14:creationId xmlns:p14="http://schemas.microsoft.com/office/powerpoint/2010/main" val="352872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2" y="510761"/>
            <a:ext cx="3792041" cy="12619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551" y="1772742"/>
            <a:ext cx="6096000" cy="3273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spcBef>
                <a:spcPts val="400"/>
              </a:spcBef>
              <a:buClr>
                <a:prstClr val="black"/>
              </a:buClr>
              <a:buSzPct val="78571"/>
            </a:pP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(B)</a:t>
            </a: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Circumflex</a:t>
            </a: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Artery:</a:t>
            </a:r>
          </a:p>
          <a:p>
            <a:pPr lvl="0">
              <a:spcBef>
                <a:spcPts val="400"/>
              </a:spcBef>
              <a:buClr>
                <a:prstClr val="black"/>
              </a:buClr>
              <a:buSzPct val="78571"/>
            </a:pP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Winds around the left margin of the heart in the atrioventricular groove. It gives:</a:t>
            </a:r>
          </a:p>
          <a:p>
            <a:pPr marL="463550" lvl="0" indent="-231775">
              <a:spcBef>
                <a:spcPts val="400"/>
              </a:spcBef>
              <a:buClr>
                <a:prstClr val="black"/>
              </a:buClr>
              <a:buSzPct val="78571"/>
              <a:buFont typeface="Arial" panose="020B0604020202020204" pitchFamily="34" charset="0"/>
              <a:buChar char="•"/>
            </a:pP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Anterior ventricular and Posterior ventricular branches to the left ventricle. </a:t>
            </a:r>
          </a:p>
          <a:p>
            <a:pPr marL="463550" lvl="0" indent="-231775">
              <a:spcBef>
                <a:spcPts val="400"/>
              </a:spcBef>
              <a:buClr>
                <a:prstClr val="black"/>
              </a:buClr>
              <a:buSzPct val="78571"/>
              <a:buFont typeface="Arial" panose="020B0604020202020204" pitchFamily="34" charset="0"/>
              <a:buChar char="•"/>
            </a:pP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Atrial branches to the left atrium.</a:t>
            </a:r>
          </a:p>
          <a:p>
            <a:pPr lvl="0">
              <a:spcBef>
                <a:spcPts val="400"/>
              </a:spcBef>
              <a:buClr>
                <a:prstClr val="black"/>
              </a:buClr>
              <a:buSzPct val="78571"/>
            </a:pPr>
            <a:endParaRPr lang="en-GB" sz="1867" kern="12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  <a:buClr>
                <a:prstClr val="black"/>
              </a:buClr>
              <a:buSzPct val="78571"/>
            </a:pP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(C)</a:t>
            </a: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Left</a:t>
            </a: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Marginal</a:t>
            </a: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GB" sz="1867" b="1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artery: </a:t>
            </a:r>
            <a:r>
              <a:rPr lang="en-GB" sz="1867" kern="1200" dirty="0">
                <a:solidFill>
                  <a:srgbClr val="A7EA52">
                    <a:lumMod val="75000"/>
                  </a:srgb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(mostly come from circumflex*)</a:t>
            </a:r>
          </a:p>
          <a:p>
            <a:pPr lvl="0">
              <a:spcBef>
                <a:spcPts val="400"/>
              </a:spcBef>
              <a:buClr>
                <a:prstClr val="black"/>
              </a:buClr>
              <a:buSzPct val="78571"/>
            </a:pPr>
            <a:r>
              <a:rPr lang="en-GB" sz="1867" kern="12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Supplies the left margin of the left ventricle down to the apex.</a:t>
            </a:r>
            <a:endParaRPr lang="en-GB" sz="1867" kern="1200" dirty="0"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5299" y="186547"/>
            <a:ext cx="4231513" cy="3172389"/>
            <a:chOff x="7369084" y="3603722"/>
            <a:chExt cx="4231513" cy="3172389"/>
          </a:xfrm>
        </p:grpSpPr>
        <p:pic>
          <p:nvPicPr>
            <p:cNvPr id="124" name="Shape 124" descr="photos_7c884497-2e68-4f00-93df-84d966a0b31d.gif"/>
            <p:cNvPicPr preferRelativeResize="0"/>
            <p:nvPr/>
          </p:nvPicPr>
          <p:blipFill rotWithShape="1">
            <a:blip r:embed="rId4">
              <a:alphaModFix/>
            </a:blip>
            <a:srcRect b="7001"/>
            <a:stretch/>
          </p:blipFill>
          <p:spPr>
            <a:xfrm>
              <a:off x="7369084" y="3603722"/>
              <a:ext cx="4231513" cy="3172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0557579" y="4844955"/>
              <a:ext cx="892893" cy="132881"/>
            </a:xfrm>
            <a:prstGeom prst="rect">
              <a:avLst/>
            </a:prstGeom>
            <a:noFill/>
            <a:ln w="28575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899425" y="2077359"/>
            <a:ext cx="1737360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85777" y="4312451"/>
            <a:ext cx="201168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012841" y="3409408"/>
            <a:ext cx="4496431" cy="3285180"/>
            <a:chOff x="7104166" y="255657"/>
            <a:chExt cx="4496431" cy="3348065"/>
          </a:xfrm>
        </p:grpSpPr>
        <p:pic>
          <p:nvPicPr>
            <p:cNvPr id="125" name="Shape 125" descr="Anterior-View-of-the-Arterial-Supply-to-the-Heart-via-the-Right-and-Left-Coronary-Arteries-1024x568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04166" y="255657"/>
              <a:ext cx="4496431" cy="3348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0557578" y="1514901"/>
              <a:ext cx="892894" cy="395786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6045" y="5216043"/>
            <a:ext cx="5863012" cy="95430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400"/>
              </a:spcBef>
              <a:buClr>
                <a:prstClr val="black"/>
              </a:buClr>
              <a:buSzPct val="78571"/>
            </a:pPr>
            <a:r>
              <a:rPr lang="en-US" sz="1867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* The left marginal artery is mostly a branch of the circumflex artery… sometimes it is a branch of the left coronary artery</a:t>
            </a:r>
            <a:endParaRPr lang="en-GB" sz="1867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6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0</TotalTime>
  <Words>1648</Words>
  <Application>Microsoft Office PowerPoint</Application>
  <PresentationFormat>Widescreen</PresentationFormat>
  <Paragraphs>251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 New Roman</vt:lpstr>
      <vt:lpstr>Calibri</vt:lpstr>
      <vt:lpstr>Times</vt:lpstr>
      <vt:lpstr>Courier New</vt:lpstr>
      <vt:lpstr>宋体</vt:lpstr>
      <vt:lpstr>Arial</vt:lpstr>
      <vt:lpstr>Monotype Sorts</vt:lpstr>
      <vt:lpstr>Wingdings</vt:lpstr>
      <vt:lpstr>Calibri Light</vt:lpstr>
      <vt:lpstr>Office Theme</vt:lpstr>
      <vt:lpstr>Blood Supply of the Heart</vt:lpstr>
      <vt:lpstr>Objectives</vt:lpstr>
      <vt:lpstr>Arterial supply</vt:lpstr>
      <vt:lpstr>Right Coronary Artery (smaller branch)</vt:lpstr>
      <vt:lpstr>Right Coronary Artery Branches</vt:lpstr>
      <vt:lpstr>Right Coronary Artery Branches</vt:lpstr>
      <vt:lpstr>PowerPoint Presentation</vt:lpstr>
      <vt:lpstr>PowerPoint Presentation</vt:lpstr>
      <vt:lpstr>PowerPoint Presentation</vt:lpstr>
      <vt:lpstr>Variations of the Coronary Arteries</vt:lpstr>
      <vt:lpstr>Coronary Anastomosis</vt:lpstr>
      <vt:lpstr>Venous Drainage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of the Heart</dc:title>
  <dc:creator>Jawaher AbdulMohsen</dc:creator>
  <cp:lastModifiedBy>trad</cp:lastModifiedBy>
  <cp:revision>65</cp:revision>
  <dcterms:created xsi:type="dcterms:W3CDTF">2017-04-05T11:18:46Z</dcterms:created>
  <dcterms:modified xsi:type="dcterms:W3CDTF">2017-04-09T20:17:32Z</dcterms:modified>
</cp:coreProperties>
</file>