
<file path=[Content_Types].xml><?xml version="1.0" encoding="utf-8"?>
<Types xmlns="http://schemas.openxmlformats.org/package/2006/content-types">
  <Default Extension="xml" ContentType="application/xml"/>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77" r:id="rId4"/>
    <p:sldId id="280" r:id="rId5"/>
    <p:sldId id="258" r:id="rId6"/>
    <p:sldId id="284" r:id="rId7"/>
    <p:sldId id="281" r:id="rId8"/>
    <p:sldId id="259" r:id="rId9"/>
    <p:sldId id="282" r:id="rId10"/>
    <p:sldId id="273" r:id="rId11"/>
    <p:sldId id="274" r:id="rId12"/>
    <p:sldId id="275" r:id="rId13"/>
    <p:sldId id="276" r:id="rId14"/>
    <p:sldId id="264" r:id="rId15"/>
    <p:sldId id="265" r:id="rId16"/>
    <p:sldId id="266" r:id="rId17"/>
    <p:sldId id="267" r:id="rId18"/>
    <p:sldId id="268" r:id="rId19"/>
    <p:sldId id="269" r:id="rId20"/>
    <p:sldId id="285" r:id="rId21"/>
    <p:sldId id="283" r:id="rId22"/>
    <p:sldId id="270" r:id="rId23"/>
    <p:sldId id="271" r:id="rId24"/>
    <p:sldId id="272" r:id="rId25"/>
  </p:sldIdLst>
  <p:sldSz cx="7772400" cy="4375150"/>
  <p:notesSz cx="7772400" cy="437515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1"/>
    <p:restoredTop sz="94316"/>
  </p:normalViewPr>
  <p:slideViewPr>
    <p:cSldViewPr>
      <p:cViewPr varScale="1">
        <p:scale>
          <a:sx n="118" d="100"/>
          <a:sy n="118" d="100"/>
        </p:scale>
        <p:origin x="1280"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B31BE-5641-4708-8C04-F4EDE1E8B2D9}" type="doc">
      <dgm:prSet loTypeId="urn:microsoft.com/office/officeart/2005/8/layout/chevron1" loCatId="process" qsTypeId="urn:microsoft.com/office/officeart/2005/8/quickstyle/simple1" qsCatId="simple" csTypeId="urn:microsoft.com/office/officeart/2005/8/colors/accent1_2" csCatId="accent1" phldr="1"/>
      <dgm:spPr/>
    </dgm:pt>
    <dgm:pt modelId="{5804F7AB-7F7B-4142-ADF8-00B70C47C6E7}">
      <dgm:prSet phldrT="[Text]" custT="1"/>
      <dgm:spPr/>
      <dgm:t>
        <a:bodyPr/>
        <a:lstStyle/>
        <a:p>
          <a:r>
            <a:rPr lang="en-US" sz="1100" dirty="0" smtClean="0">
              <a:solidFill>
                <a:sysClr val="windowText" lastClr="000000"/>
              </a:solidFill>
            </a:rPr>
            <a:t>Hypoxia</a:t>
          </a:r>
          <a:r>
            <a:rPr lang="en-US" sz="700" dirty="0" smtClean="0">
              <a:solidFill>
                <a:sysClr val="windowText" lastClr="000000"/>
              </a:solidFill>
            </a:rPr>
            <a:t>.</a:t>
          </a:r>
          <a:endParaRPr lang="en-US" sz="700" dirty="0">
            <a:solidFill>
              <a:sysClr val="windowText" lastClr="000000"/>
            </a:solidFill>
          </a:endParaRPr>
        </a:p>
      </dgm:t>
    </dgm:pt>
    <dgm:pt modelId="{DDD0E1BB-5789-4C5B-A0C9-902BEFFC88FF}" type="parTrans" cxnId="{0E5041F3-D88B-453A-B85B-A75E84AC653C}">
      <dgm:prSet/>
      <dgm:spPr/>
      <dgm:t>
        <a:bodyPr/>
        <a:lstStyle/>
        <a:p>
          <a:endParaRPr lang="en-US">
            <a:solidFill>
              <a:sysClr val="windowText" lastClr="000000"/>
            </a:solidFill>
          </a:endParaRPr>
        </a:p>
      </dgm:t>
    </dgm:pt>
    <dgm:pt modelId="{32C26D37-E7E5-40D8-9092-E0244F899C60}" type="sibTrans" cxnId="{0E5041F3-D88B-453A-B85B-A75E84AC653C}">
      <dgm:prSet/>
      <dgm:spPr/>
      <dgm:t>
        <a:bodyPr/>
        <a:lstStyle/>
        <a:p>
          <a:endParaRPr lang="en-US">
            <a:solidFill>
              <a:sysClr val="windowText" lastClr="000000"/>
            </a:solidFill>
          </a:endParaRPr>
        </a:p>
      </dgm:t>
    </dgm:pt>
    <dgm:pt modelId="{36592213-3E14-4A2B-B510-D54A71FC6C24}">
      <dgm:prSet phldrT="[Text]" custT="1"/>
      <dgm:spPr/>
      <dgm:t>
        <a:bodyPr/>
        <a:lstStyle/>
        <a:p>
          <a:r>
            <a:rPr lang="en-US" sz="900" dirty="0" smtClean="0">
              <a:solidFill>
                <a:sysClr val="windowText" lastClr="000000"/>
              </a:solidFill>
            </a:rPr>
            <a:t>Cell switch to anaerobic  glycolysis fo</a:t>
          </a:r>
          <a:r>
            <a:rPr lang="en-US" sz="900" baseline="0" dirty="0" smtClean="0">
              <a:solidFill>
                <a:sysClr val="windowText" lastClr="000000"/>
              </a:solidFill>
            </a:rPr>
            <a:t>r ATP synthesis.</a:t>
          </a:r>
          <a:endParaRPr lang="en-US" sz="900" dirty="0">
            <a:solidFill>
              <a:sysClr val="windowText" lastClr="000000"/>
            </a:solidFill>
          </a:endParaRPr>
        </a:p>
      </dgm:t>
    </dgm:pt>
    <dgm:pt modelId="{FFB4897D-AA3D-4484-BC0E-1C2F537ADA31}" type="parTrans" cxnId="{E5681FF9-D0CD-4F3A-B76C-D110C4006BE4}">
      <dgm:prSet/>
      <dgm:spPr/>
      <dgm:t>
        <a:bodyPr/>
        <a:lstStyle/>
        <a:p>
          <a:endParaRPr lang="en-US">
            <a:solidFill>
              <a:sysClr val="windowText" lastClr="000000"/>
            </a:solidFill>
          </a:endParaRPr>
        </a:p>
      </dgm:t>
    </dgm:pt>
    <dgm:pt modelId="{943BB399-F897-4B1E-A484-BFB57DB9A74E}" type="sibTrans" cxnId="{E5681FF9-D0CD-4F3A-B76C-D110C4006BE4}">
      <dgm:prSet/>
      <dgm:spPr/>
      <dgm:t>
        <a:bodyPr/>
        <a:lstStyle/>
        <a:p>
          <a:endParaRPr lang="en-US">
            <a:solidFill>
              <a:sysClr val="windowText" lastClr="000000"/>
            </a:solidFill>
          </a:endParaRPr>
        </a:p>
      </dgm:t>
    </dgm:pt>
    <dgm:pt modelId="{05836630-429B-45E3-8D46-BDC96649DA73}">
      <dgm:prSet phldrT="[Text]" custT="1"/>
      <dgm:spPr/>
      <dgm:t>
        <a:bodyPr/>
        <a:lstStyle/>
        <a:p>
          <a:r>
            <a:rPr lang="en-US" sz="1000" dirty="0" smtClean="0">
              <a:solidFill>
                <a:sysClr val="windowText" lastClr="000000"/>
              </a:solidFill>
            </a:rPr>
            <a:t>Production of lactate as</a:t>
          </a:r>
          <a:r>
            <a:rPr lang="en-US" sz="1000" baseline="0" dirty="0" smtClean="0">
              <a:solidFill>
                <a:sysClr val="windowText" lastClr="000000"/>
              </a:solidFill>
            </a:rPr>
            <a:t> final product.</a:t>
          </a:r>
          <a:endParaRPr lang="en-US" sz="1000" dirty="0">
            <a:solidFill>
              <a:sysClr val="windowText" lastClr="000000"/>
            </a:solidFill>
          </a:endParaRPr>
        </a:p>
      </dgm:t>
    </dgm:pt>
    <dgm:pt modelId="{F0D2F651-405A-42A4-AEFD-1BE86F3CD373}" type="parTrans" cxnId="{A85C0D84-9CE0-41E8-AF34-CBCDD6F66D9C}">
      <dgm:prSet/>
      <dgm:spPr/>
      <dgm:t>
        <a:bodyPr/>
        <a:lstStyle/>
        <a:p>
          <a:endParaRPr lang="en-US">
            <a:solidFill>
              <a:sysClr val="windowText" lastClr="000000"/>
            </a:solidFill>
          </a:endParaRPr>
        </a:p>
      </dgm:t>
    </dgm:pt>
    <dgm:pt modelId="{5C2F2D76-15A6-4065-AAF8-F584E50D7B59}" type="sibTrans" cxnId="{A85C0D84-9CE0-41E8-AF34-CBCDD6F66D9C}">
      <dgm:prSet/>
      <dgm:spPr/>
      <dgm:t>
        <a:bodyPr/>
        <a:lstStyle/>
        <a:p>
          <a:endParaRPr lang="en-US">
            <a:solidFill>
              <a:sysClr val="windowText" lastClr="000000"/>
            </a:solidFill>
          </a:endParaRPr>
        </a:p>
      </dgm:t>
    </dgm:pt>
    <dgm:pt modelId="{329901B1-4E23-46FC-AD92-755D81457CE2}">
      <dgm:prSet custT="1"/>
      <dgm:spPr/>
      <dgm:t>
        <a:bodyPr/>
        <a:lstStyle/>
        <a:p>
          <a:r>
            <a:rPr lang="en-US" sz="800" dirty="0" smtClean="0">
              <a:solidFill>
                <a:sysClr val="windowText" lastClr="000000"/>
              </a:solidFill>
            </a:rPr>
            <a:t>Impaired oxidative phosphorylation and decreased ATP synthesis. </a:t>
          </a:r>
          <a:endParaRPr lang="en-US" sz="800" dirty="0">
            <a:solidFill>
              <a:sysClr val="windowText" lastClr="000000"/>
            </a:solidFill>
          </a:endParaRPr>
        </a:p>
      </dgm:t>
    </dgm:pt>
    <dgm:pt modelId="{D85C36D3-D1FA-4063-9732-8353329EDA0F}" type="parTrans" cxnId="{344FAB97-7334-4324-B5DB-C4E93CEC9FA2}">
      <dgm:prSet/>
      <dgm:spPr/>
      <dgm:t>
        <a:bodyPr/>
        <a:lstStyle/>
        <a:p>
          <a:endParaRPr lang="en-US">
            <a:solidFill>
              <a:sysClr val="windowText" lastClr="000000"/>
            </a:solidFill>
          </a:endParaRPr>
        </a:p>
      </dgm:t>
    </dgm:pt>
    <dgm:pt modelId="{4DEFB6CE-F6E4-487B-A6AD-8C9C29762E4A}" type="sibTrans" cxnId="{344FAB97-7334-4324-B5DB-C4E93CEC9FA2}">
      <dgm:prSet/>
      <dgm:spPr/>
      <dgm:t>
        <a:bodyPr/>
        <a:lstStyle/>
        <a:p>
          <a:endParaRPr lang="en-US">
            <a:solidFill>
              <a:sysClr val="windowText" lastClr="000000"/>
            </a:solidFill>
          </a:endParaRPr>
        </a:p>
      </dgm:t>
    </dgm:pt>
    <dgm:pt modelId="{8822E58F-B275-4578-A894-B2BD76574EC6}">
      <dgm:prSet custT="1"/>
      <dgm:spPr/>
      <dgm:t>
        <a:bodyPr/>
        <a:lstStyle/>
        <a:p>
          <a:r>
            <a:rPr lang="en-US" sz="800" dirty="0" smtClean="0">
              <a:solidFill>
                <a:sysClr val="windowText" lastClr="000000"/>
              </a:solidFill>
            </a:rPr>
            <a:t>The amount of oxygen required to recover from oxygen deficiency is called oxygen debt.</a:t>
          </a:r>
          <a:endParaRPr lang="en-US" sz="800" dirty="0">
            <a:solidFill>
              <a:sysClr val="windowText" lastClr="000000"/>
            </a:solidFill>
          </a:endParaRPr>
        </a:p>
      </dgm:t>
    </dgm:pt>
    <dgm:pt modelId="{2D25A419-0AD0-4A0E-807B-A71C13FE2922}" type="parTrans" cxnId="{5BA8013F-1F0A-47A2-9963-5A5D21E21D64}">
      <dgm:prSet/>
      <dgm:spPr/>
      <dgm:t>
        <a:bodyPr/>
        <a:lstStyle/>
        <a:p>
          <a:endParaRPr lang="en-US">
            <a:solidFill>
              <a:sysClr val="windowText" lastClr="000000"/>
            </a:solidFill>
          </a:endParaRPr>
        </a:p>
      </dgm:t>
    </dgm:pt>
    <dgm:pt modelId="{E6CE92DB-1110-4F9B-8E85-E7DF7355120D}" type="sibTrans" cxnId="{5BA8013F-1F0A-47A2-9963-5A5D21E21D64}">
      <dgm:prSet/>
      <dgm:spPr/>
      <dgm:t>
        <a:bodyPr/>
        <a:lstStyle/>
        <a:p>
          <a:endParaRPr lang="en-US">
            <a:solidFill>
              <a:sysClr val="windowText" lastClr="000000"/>
            </a:solidFill>
          </a:endParaRPr>
        </a:p>
      </dgm:t>
    </dgm:pt>
    <dgm:pt modelId="{324C9614-9918-4249-83FC-8C8994A1F3F6}" type="pres">
      <dgm:prSet presAssocID="{0E7B31BE-5641-4708-8C04-F4EDE1E8B2D9}" presName="Name0" presStyleCnt="0">
        <dgm:presLayoutVars>
          <dgm:dir/>
          <dgm:animLvl val="lvl"/>
          <dgm:resizeHandles val="exact"/>
        </dgm:presLayoutVars>
      </dgm:prSet>
      <dgm:spPr/>
    </dgm:pt>
    <dgm:pt modelId="{5B7A1E97-1CAC-4547-A67E-424737D5F7C6}" type="pres">
      <dgm:prSet presAssocID="{5804F7AB-7F7B-4142-ADF8-00B70C47C6E7}" presName="parTxOnly" presStyleLbl="node1" presStyleIdx="0" presStyleCnt="5">
        <dgm:presLayoutVars>
          <dgm:chMax val="0"/>
          <dgm:chPref val="0"/>
          <dgm:bulletEnabled val="1"/>
        </dgm:presLayoutVars>
      </dgm:prSet>
      <dgm:spPr/>
      <dgm:t>
        <a:bodyPr/>
        <a:lstStyle/>
        <a:p>
          <a:endParaRPr lang="en-US"/>
        </a:p>
      </dgm:t>
    </dgm:pt>
    <dgm:pt modelId="{213F1162-B045-45F9-82CD-DC91A72FE833}" type="pres">
      <dgm:prSet presAssocID="{32C26D37-E7E5-40D8-9092-E0244F899C60}" presName="parTxOnlySpace" presStyleCnt="0"/>
      <dgm:spPr/>
    </dgm:pt>
    <dgm:pt modelId="{C9D6D99C-45CC-4217-A1A7-3F0B160D3199}" type="pres">
      <dgm:prSet presAssocID="{329901B1-4E23-46FC-AD92-755D81457CE2}" presName="parTxOnly" presStyleLbl="node1" presStyleIdx="1" presStyleCnt="5">
        <dgm:presLayoutVars>
          <dgm:chMax val="0"/>
          <dgm:chPref val="0"/>
          <dgm:bulletEnabled val="1"/>
        </dgm:presLayoutVars>
      </dgm:prSet>
      <dgm:spPr/>
      <dgm:t>
        <a:bodyPr/>
        <a:lstStyle/>
        <a:p>
          <a:endParaRPr lang="en-US"/>
        </a:p>
      </dgm:t>
    </dgm:pt>
    <dgm:pt modelId="{E9CAAD10-21E4-4770-A0CE-122487DA29B5}" type="pres">
      <dgm:prSet presAssocID="{4DEFB6CE-F6E4-487B-A6AD-8C9C29762E4A}" presName="parTxOnlySpace" presStyleCnt="0"/>
      <dgm:spPr/>
    </dgm:pt>
    <dgm:pt modelId="{9CA7B39B-3049-4725-9BEB-F70CEA107F13}" type="pres">
      <dgm:prSet presAssocID="{36592213-3E14-4A2B-B510-D54A71FC6C24}" presName="parTxOnly" presStyleLbl="node1" presStyleIdx="2" presStyleCnt="5">
        <dgm:presLayoutVars>
          <dgm:chMax val="0"/>
          <dgm:chPref val="0"/>
          <dgm:bulletEnabled val="1"/>
        </dgm:presLayoutVars>
      </dgm:prSet>
      <dgm:spPr/>
      <dgm:t>
        <a:bodyPr/>
        <a:lstStyle/>
        <a:p>
          <a:endParaRPr lang="en-US"/>
        </a:p>
      </dgm:t>
    </dgm:pt>
    <dgm:pt modelId="{40195740-95B8-452F-9F87-450325A2CBA5}" type="pres">
      <dgm:prSet presAssocID="{943BB399-F897-4B1E-A484-BFB57DB9A74E}" presName="parTxOnlySpace" presStyleCnt="0"/>
      <dgm:spPr/>
    </dgm:pt>
    <dgm:pt modelId="{3B9CD39A-DD57-4E25-BCED-6A0CA48F7795}" type="pres">
      <dgm:prSet presAssocID="{05836630-429B-45E3-8D46-BDC96649DA73}" presName="parTxOnly" presStyleLbl="node1" presStyleIdx="3" presStyleCnt="5">
        <dgm:presLayoutVars>
          <dgm:chMax val="0"/>
          <dgm:chPref val="0"/>
          <dgm:bulletEnabled val="1"/>
        </dgm:presLayoutVars>
      </dgm:prSet>
      <dgm:spPr/>
      <dgm:t>
        <a:bodyPr/>
        <a:lstStyle/>
        <a:p>
          <a:endParaRPr lang="en-US"/>
        </a:p>
      </dgm:t>
    </dgm:pt>
    <dgm:pt modelId="{8F11B7D0-E120-42FA-BBDF-CD3195B4DB30}" type="pres">
      <dgm:prSet presAssocID="{5C2F2D76-15A6-4065-AAF8-F584E50D7B59}" presName="parTxOnlySpace" presStyleCnt="0"/>
      <dgm:spPr/>
    </dgm:pt>
    <dgm:pt modelId="{9549A538-DF6E-42B4-8831-4CDF9B3A13A2}" type="pres">
      <dgm:prSet presAssocID="{8822E58F-B275-4578-A894-B2BD76574EC6}" presName="parTxOnly" presStyleLbl="node1" presStyleIdx="4" presStyleCnt="5" custScaleX="106369">
        <dgm:presLayoutVars>
          <dgm:chMax val="0"/>
          <dgm:chPref val="0"/>
          <dgm:bulletEnabled val="1"/>
        </dgm:presLayoutVars>
      </dgm:prSet>
      <dgm:spPr/>
      <dgm:t>
        <a:bodyPr/>
        <a:lstStyle/>
        <a:p>
          <a:endParaRPr lang="en-US"/>
        </a:p>
      </dgm:t>
    </dgm:pt>
  </dgm:ptLst>
  <dgm:cxnLst>
    <dgm:cxn modelId="{06EF93D5-8C27-447D-BDDA-BC6E34B490CB}" type="presOf" srcId="{8822E58F-B275-4578-A894-B2BD76574EC6}" destId="{9549A538-DF6E-42B4-8831-4CDF9B3A13A2}" srcOrd="0" destOrd="0" presId="urn:microsoft.com/office/officeart/2005/8/layout/chevron1"/>
    <dgm:cxn modelId="{A85C0D84-9CE0-41E8-AF34-CBCDD6F66D9C}" srcId="{0E7B31BE-5641-4708-8C04-F4EDE1E8B2D9}" destId="{05836630-429B-45E3-8D46-BDC96649DA73}" srcOrd="3" destOrd="0" parTransId="{F0D2F651-405A-42A4-AEFD-1BE86F3CD373}" sibTransId="{5C2F2D76-15A6-4065-AAF8-F584E50D7B59}"/>
    <dgm:cxn modelId="{10162B8F-AAB1-48E1-B45B-12DA841A80EF}" type="presOf" srcId="{0E7B31BE-5641-4708-8C04-F4EDE1E8B2D9}" destId="{324C9614-9918-4249-83FC-8C8994A1F3F6}" srcOrd="0" destOrd="0" presId="urn:microsoft.com/office/officeart/2005/8/layout/chevron1"/>
    <dgm:cxn modelId="{3C9F3990-3408-4A69-9BF8-501878940A7F}" type="presOf" srcId="{36592213-3E14-4A2B-B510-D54A71FC6C24}" destId="{9CA7B39B-3049-4725-9BEB-F70CEA107F13}" srcOrd="0" destOrd="0" presId="urn:microsoft.com/office/officeart/2005/8/layout/chevron1"/>
    <dgm:cxn modelId="{5BA8013F-1F0A-47A2-9963-5A5D21E21D64}" srcId="{0E7B31BE-5641-4708-8C04-F4EDE1E8B2D9}" destId="{8822E58F-B275-4578-A894-B2BD76574EC6}" srcOrd="4" destOrd="0" parTransId="{2D25A419-0AD0-4A0E-807B-A71C13FE2922}" sibTransId="{E6CE92DB-1110-4F9B-8E85-E7DF7355120D}"/>
    <dgm:cxn modelId="{9BE829A8-2B11-41D6-B63C-C7B1E6FEC5DD}" type="presOf" srcId="{05836630-429B-45E3-8D46-BDC96649DA73}" destId="{3B9CD39A-DD57-4E25-BCED-6A0CA48F7795}" srcOrd="0" destOrd="0" presId="urn:microsoft.com/office/officeart/2005/8/layout/chevron1"/>
    <dgm:cxn modelId="{344FAB97-7334-4324-B5DB-C4E93CEC9FA2}" srcId="{0E7B31BE-5641-4708-8C04-F4EDE1E8B2D9}" destId="{329901B1-4E23-46FC-AD92-755D81457CE2}" srcOrd="1" destOrd="0" parTransId="{D85C36D3-D1FA-4063-9732-8353329EDA0F}" sibTransId="{4DEFB6CE-F6E4-487B-A6AD-8C9C29762E4A}"/>
    <dgm:cxn modelId="{54EA5776-08EF-43FA-809C-AC128B77A7C4}" type="presOf" srcId="{5804F7AB-7F7B-4142-ADF8-00B70C47C6E7}" destId="{5B7A1E97-1CAC-4547-A67E-424737D5F7C6}" srcOrd="0" destOrd="0" presId="urn:microsoft.com/office/officeart/2005/8/layout/chevron1"/>
    <dgm:cxn modelId="{0E5041F3-D88B-453A-B85B-A75E84AC653C}" srcId="{0E7B31BE-5641-4708-8C04-F4EDE1E8B2D9}" destId="{5804F7AB-7F7B-4142-ADF8-00B70C47C6E7}" srcOrd="0" destOrd="0" parTransId="{DDD0E1BB-5789-4C5B-A0C9-902BEFFC88FF}" sibTransId="{32C26D37-E7E5-40D8-9092-E0244F899C60}"/>
    <dgm:cxn modelId="{E5681FF9-D0CD-4F3A-B76C-D110C4006BE4}" srcId="{0E7B31BE-5641-4708-8C04-F4EDE1E8B2D9}" destId="{36592213-3E14-4A2B-B510-D54A71FC6C24}" srcOrd="2" destOrd="0" parTransId="{FFB4897D-AA3D-4484-BC0E-1C2F537ADA31}" sibTransId="{943BB399-F897-4B1E-A484-BFB57DB9A74E}"/>
    <dgm:cxn modelId="{9FA6ECE2-F861-4052-9D64-121EC932DC9F}" type="presOf" srcId="{329901B1-4E23-46FC-AD92-755D81457CE2}" destId="{C9D6D99C-45CC-4217-A1A7-3F0B160D3199}" srcOrd="0" destOrd="0" presId="urn:microsoft.com/office/officeart/2005/8/layout/chevron1"/>
    <dgm:cxn modelId="{B2475E9C-890F-4782-A760-952E416A4ADE}" type="presParOf" srcId="{324C9614-9918-4249-83FC-8C8994A1F3F6}" destId="{5B7A1E97-1CAC-4547-A67E-424737D5F7C6}" srcOrd="0" destOrd="0" presId="urn:microsoft.com/office/officeart/2005/8/layout/chevron1"/>
    <dgm:cxn modelId="{5EDB1481-E10F-4917-AAE7-D1ECA796E7A1}" type="presParOf" srcId="{324C9614-9918-4249-83FC-8C8994A1F3F6}" destId="{213F1162-B045-45F9-82CD-DC91A72FE833}" srcOrd="1" destOrd="0" presId="urn:microsoft.com/office/officeart/2005/8/layout/chevron1"/>
    <dgm:cxn modelId="{0EC05A60-B1CA-47C8-8C0B-4A6D39B4AD36}" type="presParOf" srcId="{324C9614-9918-4249-83FC-8C8994A1F3F6}" destId="{C9D6D99C-45CC-4217-A1A7-3F0B160D3199}" srcOrd="2" destOrd="0" presId="urn:microsoft.com/office/officeart/2005/8/layout/chevron1"/>
    <dgm:cxn modelId="{178354FD-610D-459C-8FA9-62CE8376D4B7}" type="presParOf" srcId="{324C9614-9918-4249-83FC-8C8994A1F3F6}" destId="{E9CAAD10-21E4-4770-A0CE-122487DA29B5}" srcOrd="3" destOrd="0" presId="urn:microsoft.com/office/officeart/2005/8/layout/chevron1"/>
    <dgm:cxn modelId="{D5DF9309-FFDD-4822-BFD7-1EBD568FAC9F}" type="presParOf" srcId="{324C9614-9918-4249-83FC-8C8994A1F3F6}" destId="{9CA7B39B-3049-4725-9BEB-F70CEA107F13}" srcOrd="4" destOrd="0" presId="urn:microsoft.com/office/officeart/2005/8/layout/chevron1"/>
    <dgm:cxn modelId="{3917A4D2-6CDE-4E14-84ED-1CF0FF388896}" type="presParOf" srcId="{324C9614-9918-4249-83FC-8C8994A1F3F6}" destId="{40195740-95B8-452F-9F87-450325A2CBA5}" srcOrd="5" destOrd="0" presId="urn:microsoft.com/office/officeart/2005/8/layout/chevron1"/>
    <dgm:cxn modelId="{2508F352-2035-4064-885E-11D099B2ABAA}" type="presParOf" srcId="{324C9614-9918-4249-83FC-8C8994A1F3F6}" destId="{3B9CD39A-DD57-4E25-BCED-6A0CA48F7795}" srcOrd="6" destOrd="0" presId="urn:microsoft.com/office/officeart/2005/8/layout/chevron1"/>
    <dgm:cxn modelId="{DDB2FE74-14AD-4046-8D63-52E3E104B762}" type="presParOf" srcId="{324C9614-9918-4249-83FC-8C8994A1F3F6}" destId="{8F11B7D0-E120-42FA-BBDF-CD3195B4DB30}" srcOrd="7" destOrd="0" presId="urn:microsoft.com/office/officeart/2005/8/layout/chevron1"/>
    <dgm:cxn modelId="{528B5022-5BED-4A51-98ED-595A9E5E81F6}" type="presParOf" srcId="{324C9614-9918-4249-83FC-8C8994A1F3F6}" destId="{9549A538-DF6E-42B4-8831-4CDF9B3A13A2}" srcOrd="8" destOrd="0" presId="urn:microsoft.com/office/officeart/2005/8/layout/chevron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5CD8B1-70F4-4B24-A576-A4D0E9428933}"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048CA9CD-3882-4A48-93C4-BB400A45AA67}">
      <dgm:prSet phldrT="[Text]"/>
      <dgm:spPr/>
      <dgm:t>
        <a:bodyPr/>
        <a:lstStyle/>
        <a:p>
          <a:r>
            <a:rPr lang="en-US" altLang="en-US" dirty="0" smtClean="0"/>
            <a:t>Chronic hepatic disease </a:t>
          </a:r>
          <a:r>
            <a:rPr lang="en-US" altLang="en-US" dirty="0" smtClean="0">
              <a:solidFill>
                <a:srgbClr val="FF0000"/>
              </a:solidFill>
            </a:rPr>
            <a:t>accompanied by shock or bleeding</a:t>
          </a:r>
          <a:endParaRPr lang="en-US" dirty="0">
            <a:solidFill>
              <a:srgbClr val="FF0000"/>
            </a:solidFill>
          </a:endParaRPr>
        </a:p>
      </dgm:t>
    </dgm:pt>
    <dgm:pt modelId="{164E95CC-DC0E-4E04-A974-25963CAD7F40}" type="parTrans" cxnId="{1C501BC6-9A79-4CEC-B8C0-C00FA74C742D}">
      <dgm:prSet/>
      <dgm:spPr/>
      <dgm:t>
        <a:bodyPr/>
        <a:lstStyle/>
        <a:p>
          <a:endParaRPr lang="en-US">
            <a:solidFill>
              <a:sysClr val="windowText" lastClr="000000"/>
            </a:solidFill>
          </a:endParaRPr>
        </a:p>
      </dgm:t>
    </dgm:pt>
    <dgm:pt modelId="{42702FA5-15EC-4BC4-8B95-BABC988F034F}" type="sibTrans" cxnId="{1C501BC6-9A79-4CEC-B8C0-C00FA74C742D}">
      <dgm:prSet/>
      <dgm:spPr/>
      <dgm:t>
        <a:bodyPr/>
        <a:lstStyle/>
        <a:p>
          <a:endParaRPr lang="en-US">
            <a:solidFill>
              <a:sysClr val="windowText" lastClr="000000"/>
            </a:solidFill>
          </a:endParaRPr>
        </a:p>
      </dgm:t>
    </dgm:pt>
    <dgm:pt modelId="{60CE09E7-25F8-407B-B386-5713C3CEA784}">
      <dgm:prSet/>
      <dgm:spPr/>
      <dgm:t>
        <a:bodyPr/>
        <a:lstStyle/>
        <a:p>
          <a:r>
            <a:rPr lang="en-US" altLang="en-US" smtClean="0"/>
            <a:t>Drug intoxication</a:t>
          </a:r>
          <a:endParaRPr lang="en-US" altLang="en-US" dirty="0"/>
        </a:p>
      </dgm:t>
    </dgm:pt>
    <dgm:pt modelId="{5F8DF079-0EAC-429A-8716-9334E6308A0B}" type="parTrans" cxnId="{B72867A8-C204-48CB-A1FF-F2E2A7728B70}">
      <dgm:prSet/>
      <dgm:spPr/>
      <dgm:t>
        <a:bodyPr/>
        <a:lstStyle/>
        <a:p>
          <a:endParaRPr lang="en-US">
            <a:solidFill>
              <a:sysClr val="windowText" lastClr="000000"/>
            </a:solidFill>
          </a:endParaRPr>
        </a:p>
      </dgm:t>
    </dgm:pt>
    <dgm:pt modelId="{C1CD954A-0ACF-497B-BF35-3CA53840240E}" type="sibTrans" cxnId="{B72867A8-C204-48CB-A1FF-F2E2A7728B70}">
      <dgm:prSet/>
      <dgm:spPr/>
      <dgm:t>
        <a:bodyPr/>
        <a:lstStyle/>
        <a:p>
          <a:endParaRPr lang="en-US">
            <a:solidFill>
              <a:sysClr val="windowText" lastClr="000000"/>
            </a:solidFill>
          </a:endParaRPr>
        </a:p>
      </dgm:t>
    </dgm:pt>
    <dgm:pt modelId="{0286173B-CB52-4738-B99C-D915ECF25B16}">
      <dgm:prSet/>
      <dgm:spPr/>
      <dgm:t>
        <a:bodyPr/>
        <a:lstStyle/>
        <a:p>
          <a:r>
            <a:rPr lang="en-US" altLang="en-US" smtClean="0"/>
            <a:t>Liver failure</a:t>
          </a:r>
          <a:endParaRPr lang="en-US" altLang="en-US" dirty="0"/>
        </a:p>
      </dgm:t>
    </dgm:pt>
    <dgm:pt modelId="{1DA22CE5-C2F4-4EDD-9013-352BB7B09261}" type="parTrans" cxnId="{BA33D72E-4F2D-4CB9-8066-D55E1F296C02}">
      <dgm:prSet/>
      <dgm:spPr/>
      <dgm:t>
        <a:bodyPr/>
        <a:lstStyle/>
        <a:p>
          <a:endParaRPr lang="en-US">
            <a:solidFill>
              <a:sysClr val="windowText" lastClr="000000"/>
            </a:solidFill>
          </a:endParaRPr>
        </a:p>
      </dgm:t>
    </dgm:pt>
    <dgm:pt modelId="{F41E00A0-3F32-4F90-B2A8-5BCF416E4C90}" type="sibTrans" cxnId="{BA33D72E-4F2D-4CB9-8066-D55E1F296C02}">
      <dgm:prSet/>
      <dgm:spPr/>
      <dgm:t>
        <a:bodyPr/>
        <a:lstStyle/>
        <a:p>
          <a:endParaRPr lang="en-US">
            <a:solidFill>
              <a:sysClr val="windowText" lastClr="000000"/>
            </a:solidFill>
          </a:endParaRPr>
        </a:p>
      </dgm:t>
    </dgm:pt>
    <dgm:pt modelId="{9C3A1217-775D-4D55-834D-1298DE6C64D9}">
      <dgm:prSet/>
      <dgm:spPr/>
      <dgm:t>
        <a:bodyPr/>
        <a:lstStyle/>
        <a:p>
          <a:r>
            <a:rPr lang="en-US" altLang="en-US" smtClean="0"/>
            <a:t>Congenital lactic acidosis is due to deficiency of pyruvate dehydrogenase enzyme</a:t>
          </a:r>
          <a:endParaRPr lang="en-US" altLang="en-US" dirty="0"/>
        </a:p>
      </dgm:t>
    </dgm:pt>
    <dgm:pt modelId="{38AC630F-5F99-4ABF-94AB-F7779A8254AF}" type="parTrans" cxnId="{058D1EE2-96FC-4C10-BE34-04DFD5A3816B}">
      <dgm:prSet/>
      <dgm:spPr/>
      <dgm:t>
        <a:bodyPr/>
        <a:lstStyle/>
        <a:p>
          <a:endParaRPr lang="en-US">
            <a:solidFill>
              <a:sysClr val="windowText" lastClr="000000"/>
            </a:solidFill>
          </a:endParaRPr>
        </a:p>
      </dgm:t>
    </dgm:pt>
    <dgm:pt modelId="{4C64F0C9-E598-4D46-B483-CC1DD4EE4735}" type="sibTrans" cxnId="{058D1EE2-96FC-4C10-BE34-04DFD5A3816B}">
      <dgm:prSet/>
      <dgm:spPr/>
      <dgm:t>
        <a:bodyPr/>
        <a:lstStyle/>
        <a:p>
          <a:endParaRPr lang="en-US">
            <a:solidFill>
              <a:sysClr val="windowText" lastClr="000000"/>
            </a:solidFill>
          </a:endParaRPr>
        </a:p>
      </dgm:t>
    </dgm:pt>
    <dgm:pt modelId="{C00F55EA-3F0C-4436-9755-0A90EEE0B2C2}" type="pres">
      <dgm:prSet presAssocID="{325CD8B1-70F4-4B24-A576-A4D0E9428933}" presName="diagram" presStyleCnt="0">
        <dgm:presLayoutVars>
          <dgm:dir/>
          <dgm:resizeHandles val="exact"/>
        </dgm:presLayoutVars>
      </dgm:prSet>
      <dgm:spPr/>
      <dgm:t>
        <a:bodyPr/>
        <a:lstStyle/>
        <a:p>
          <a:endParaRPr lang="en-US"/>
        </a:p>
      </dgm:t>
    </dgm:pt>
    <dgm:pt modelId="{ABAF0615-CC17-469D-8D25-7CD17B6AB440}" type="pres">
      <dgm:prSet presAssocID="{60CE09E7-25F8-407B-B386-5713C3CEA784}" presName="node" presStyleLbl="node1" presStyleIdx="0" presStyleCnt="4">
        <dgm:presLayoutVars>
          <dgm:bulletEnabled val="1"/>
        </dgm:presLayoutVars>
      </dgm:prSet>
      <dgm:spPr/>
      <dgm:t>
        <a:bodyPr/>
        <a:lstStyle/>
        <a:p>
          <a:endParaRPr lang="en-US"/>
        </a:p>
      </dgm:t>
    </dgm:pt>
    <dgm:pt modelId="{BCF0DBD3-BCFB-417E-AE5A-213DFB3C1A13}" type="pres">
      <dgm:prSet presAssocID="{C1CD954A-0ACF-497B-BF35-3CA53840240E}" presName="sibTrans" presStyleCnt="0"/>
      <dgm:spPr/>
    </dgm:pt>
    <dgm:pt modelId="{D731EBF8-C668-43C6-B123-D7AC5076C73E}" type="pres">
      <dgm:prSet presAssocID="{0286173B-CB52-4738-B99C-D915ECF25B16}" presName="node" presStyleLbl="node1" presStyleIdx="1" presStyleCnt="4">
        <dgm:presLayoutVars>
          <dgm:bulletEnabled val="1"/>
        </dgm:presLayoutVars>
      </dgm:prSet>
      <dgm:spPr/>
      <dgm:t>
        <a:bodyPr/>
        <a:lstStyle/>
        <a:p>
          <a:endParaRPr lang="en-US"/>
        </a:p>
      </dgm:t>
    </dgm:pt>
    <dgm:pt modelId="{144B856D-DDEB-422D-AB69-164A4AF45E0E}" type="pres">
      <dgm:prSet presAssocID="{F41E00A0-3F32-4F90-B2A8-5BCF416E4C90}" presName="sibTrans" presStyleCnt="0"/>
      <dgm:spPr/>
    </dgm:pt>
    <dgm:pt modelId="{BB27FABE-75D8-41B5-B82A-6CC56BE2B650}" type="pres">
      <dgm:prSet presAssocID="{048CA9CD-3882-4A48-93C4-BB400A45AA67}" presName="node" presStyleLbl="node1" presStyleIdx="2" presStyleCnt="4">
        <dgm:presLayoutVars>
          <dgm:bulletEnabled val="1"/>
        </dgm:presLayoutVars>
      </dgm:prSet>
      <dgm:spPr/>
      <dgm:t>
        <a:bodyPr/>
        <a:lstStyle/>
        <a:p>
          <a:endParaRPr lang="en-US"/>
        </a:p>
      </dgm:t>
    </dgm:pt>
    <dgm:pt modelId="{3280279D-2C94-40B3-BAC2-C430A91255E3}" type="pres">
      <dgm:prSet presAssocID="{42702FA5-15EC-4BC4-8B95-BABC988F034F}" presName="sibTrans" presStyleCnt="0"/>
      <dgm:spPr/>
    </dgm:pt>
    <dgm:pt modelId="{8A3A1397-6D3F-4DF1-A7BC-3DF57A64EDDA}" type="pres">
      <dgm:prSet presAssocID="{9C3A1217-775D-4D55-834D-1298DE6C64D9}" presName="node" presStyleLbl="node1" presStyleIdx="3" presStyleCnt="4">
        <dgm:presLayoutVars>
          <dgm:bulletEnabled val="1"/>
        </dgm:presLayoutVars>
      </dgm:prSet>
      <dgm:spPr/>
      <dgm:t>
        <a:bodyPr/>
        <a:lstStyle/>
        <a:p>
          <a:endParaRPr lang="en-US"/>
        </a:p>
      </dgm:t>
    </dgm:pt>
  </dgm:ptLst>
  <dgm:cxnLst>
    <dgm:cxn modelId="{9EB674F1-ED5A-4C98-9B47-2F4083C96D19}" type="presOf" srcId="{9C3A1217-775D-4D55-834D-1298DE6C64D9}" destId="{8A3A1397-6D3F-4DF1-A7BC-3DF57A64EDDA}" srcOrd="0" destOrd="0" presId="urn:microsoft.com/office/officeart/2005/8/layout/default"/>
    <dgm:cxn modelId="{7EA8CFD2-B7F5-4F32-8CFE-D2F2C8038B92}" type="presOf" srcId="{0286173B-CB52-4738-B99C-D915ECF25B16}" destId="{D731EBF8-C668-43C6-B123-D7AC5076C73E}" srcOrd="0" destOrd="0" presId="urn:microsoft.com/office/officeart/2005/8/layout/default"/>
    <dgm:cxn modelId="{1C501BC6-9A79-4CEC-B8C0-C00FA74C742D}" srcId="{325CD8B1-70F4-4B24-A576-A4D0E9428933}" destId="{048CA9CD-3882-4A48-93C4-BB400A45AA67}" srcOrd="2" destOrd="0" parTransId="{164E95CC-DC0E-4E04-A974-25963CAD7F40}" sibTransId="{42702FA5-15EC-4BC4-8B95-BABC988F034F}"/>
    <dgm:cxn modelId="{C4EA7A6A-BEB4-4E55-A0C8-AE1497FD4872}" type="presOf" srcId="{60CE09E7-25F8-407B-B386-5713C3CEA784}" destId="{ABAF0615-CC17-469D-8D25-7CD17B6AB440}" srcOrd="0" destOrd="0" presId="urn:microsoft.com/office/officeart/2005/8/layout/default"/>
    <dgm:cxn modelId="{058D1EE2-96FC-4C10-BE34-04DFD5A3816B}" srcId="{325CD8B1-70F4-4B24-A576-A4D0E9428933}" destId="{9C3A1217-775D-4D55-834D-1298DE6C64D9}" srcOrd="3" destOrd="0" parTransId="{38AC630F-5F99-4ABF-94AB-F7779A8254AF}" sibTransId="{4C64F0C9-E598-4D46-B483-CC1DD4EE4735}"/>
    <dgm:cxn modelId="{9616D96C-F5CF-4F59-B97A-8D43B5C11E06}" type="presOf" srcId="{048CA9CD-3882-4A48-93C4-BB400A45AA67}" destId="{BB27FABE-75D8-41B5-B82A-6CC56BE2B650}" srcOrd="0" destOrd="0" presId="urn:microsoft.com/office/officeart/2005/8/layout/default"/>
    <dgm:cxn modelId="{B72867A8-C204-48CB-A1FF-F2E2A7728B70}" srcId="{325CD8B1-70F4-4B24-A576-A4D0E9428933}" destId="{60CE09E7-25F8-407B-B386-5713C3CEA784}" srcOrd="0" destOrd="0" parTransId="{5F8DF079-0EAC-429A-8716-9334E6308A0B}" sibTransId="{C1CD954A-0ACF-497B-BF35-3CA53840240E}"/>
    <dgm:cxn modelId="{BA33D72E-4F2D-4CB9-8066-D55E1F296C02}" srcId="{325CD8B1-70F4-4B24-A576-A4D0E9428933}" destId="{0286173B-CB52-4738-B99C-D915ECF25B16}" srcOrd="1" destOrd="0" parTransId="{1DA22CE5-C2F4-4EDD-9013-352BB7B09261}" sibTransId="{F41E00A0-3F32-4F90-B2A8-5BCF416E4C90}"/>
    <dgm:cxn modelId="{85AB191F-293E-4C9A-BB53-EEA919271307}" type="presOf" srcId="{325CD8B1-70F4-4B24-A576-A4D0E9428933}" destId="{C00F55EA-3F0C-4436-9755-0A90EEE0B2C2}" srcOrd="0" destOrd="0" presId="urn:microsoft.com/office/officeart/2005/8/layout/default"/>
    <dgm:cxn modelId="{FA15540B-F527-46C6-B444-5FC701795A08}" type="presParOf" srcId="{C00F55EA-3F0C-4436-9755-0A90EEE0B2C2}" destId="{ABAF0615-CC17-469D-8D25-7CD17B6AB440}" srcOrd="0" destOrd="0" presId="urn:microsoft.com/office/officeart/2005/8/layout/default"/>
    <dgm:cxn modelId="{20823809-EC40-4347-8EBC-F50043B3653C}" type="presParOf" srcId="{C00F55EA-3F0C-4436-9755-0A90EEE0B2C2}" destId="{BCF0DBD3-BCFB-417E-AE5A-213DFB3C1A13}" srcOrd="1" destOrd="0" presId="urn:microsoft.com/office/officeart/2005/8/layout/default"/>
    <dgm:cxn modelId="{58503BB3-6ED4-47E7-BF5C-F4078AF48478}" type="presParOf" srcId="{C00F55EA-3F0C-4436-9755-0A90EEE0B2C2}" destId="{D731EBF8-C668-43C6-B123-D7AC5076C73E}" srcOrd="2" destOrd="0" presId="urn:microsoft.com/office/officeart/2005/8/layout/default"/>
    <dgm:cxn modelId="{6C17B184-9129-4D48-BB36-BD21358A76D5}" type="presParOf" srcId="{C00F55EA-3F0C-4436-9755-0A90EEE0B2C2}" destId="{144B856D-DDEB-422D-AB69-164A4AF45E0E}" srcOrd="3" destOrd="0" presId="urn:microsoft.com/office/officeart/2005/8/layout/default"/>
    <dgm:cxn modelId="{1DBE4652-E381-4DFF-A8BD-D674EBFD3F83}" type="presParOf" srcId="{C00F55EA-3F0C-4436-9755-0A90EEE0B2C2}" destId="{BB27FABE-75D8-41B5-B82A-6CC56BE2B650}" srcOrd="4" destOrd="0" presId="urn:microsoft.com/office/officeart/2005/8/layout/default"/>
    <dgm:cxn modelId="{EDE8675D-1941-4088-92E3-CD37B544EE48}" type="presParOf" srcId="{C00F55EA-3F0C-4436-9755-0A90EEE0B2C2}" destId="{3280279D-2C94-40B3-BAC2-C430A91255E3}" srcOrd="5" destOrd="0" presId="urn:microsoft.com/office/officeart/2005/8/layout/default"/>
    <dgm:cxn modelId="{7890F305-A219-4D46-80BF-0F86AA4406D9}" type="presParOf" srcId="{C00F55EA-3F0C-4436-9755-0A90EEE0B2C2}" destId="{8A3A1397-6D3F-4DF1-A7BC-3DF57A64EDDA}"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A1E97-1CAC-4547-A67E-424737D5F7C6}">
      <dsp:nvSpPr>
        <dsp:cNvPr id="0" name=""/>
        <dsp:cNvSpPr/>
      </dsp:nvSpPr>
      <dsp:spPr>
        <a:xfrm>
          <a:off x="1038" y="1494762"/>
          <a:ext cx="1424126" cy="5696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solidFill>
            </a:rPr>
            <a:t>Hypoxia</a:t>
          </a:r>
          <a:r>
            <a:rPr lang="en-US" sz="700" kern="1200" dirty="0" smtClean="0">
              <a:solidFill>
                <a:sysClr val="windowText" lastClr="000000"/>
              </a:solidFill>
            </a:rPr>
            <a:t>.</a:t>
          </a:r>
          <a:endParaRPr lang="en-US" sz="700" kern="1200" dirty="0">
            <a:solidFill>
              <a:sysClr val="windowText" lastClr="000000"/>
            </a:solidFill>
          </a:endParaRPr>
        </a:p>
      </dsp:txBody>
      <dsp:txXfrm>
        <a:off x="285863" y="1494762"/>
        <a:ext cx="854476" cy="569650"/>
      </dsp:txXfrm>
    </dsp:sp>
    <dsp:sp modelId="{C9D6D99C-45CC-4217-A1A7-3F0B160D3199}">
      <dsp:nvSpPr>
        <dsp:cNvPr id="0" name=""/>
        <dsp:cNvSpPr/>
      </dsp:nvSpPr>
      <dsp:spPr>
        <a:xfrm>
          <a:off x="1282752" y="1494762"/>
          <a:ext cx="1424126" cy="5696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kern="1200" dirty="0" smtClean="0">
              <a:solidFill>
                <a:sysClr val="windowText" lastClr="000000"/>
              </a:solidFill>
            </a:rPr>
            <a:t>Impaired oxidative phosphorylation and decreased ATP synthesis. </a:t>
          </a:r>
          <a:endParaRPr lang="en-US" sz="800" kern="1200" dirty="0">
            <a:solidFill>
              <a:sysClr val="windowText" lastClr="000000"/>
            </a:solidFill>
          </a:endParaRPr>
        </a:p>
      </dsp:txBody>
      <dsp:txXfrm>
        <a:off x="1567577" y="1494762"/>
        <a:ext cx="854476" cy="569650"/>
      </dsp:txXfrm>
    </dsp:sp>
    <dsp:sp modelId="{9CA7B39B-3049-4725-9BEB-F70CEA107F13}">
      <dsp:nvSpPr>
        <dsp:cNvPr id="0" name=""/>
        <dsp:cNvSpPr/>
      </dsp:nvSpPr>
      <dsp:spPr>
        <a:xfrm>
          <a:off x="2564466" y="1494762"/>
          <a:ext cx="1424126" cy="5696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smtClean="0">
              <a:solidFill>
                <a:sysClr val="windowText" lastClr="000000"/>
              </a:solidFill>
            </a:rPr>
            <a:t>Cell switch to anaerobic  glycolysis fo</a:t>
          </a:r>
          <a:r>
            <a:rPr lang="en-US" sz="900" kern="1200" baseline="0" dirty="0" smtClean="0">
              <a:solidFill>
                <a:sysClr val="windowText" lastClr="000000"/>
              </a:solidFill>
            </a:rPr>
            <a:t>r ATP synthesis.</a:t>
          </a:r>
          <a:endParaRPr lang="en-US" sz="900" kern="1200" dirty="0">
            <a:solidFill>
              <a:sysClr val="windowText" lastClr="000000"/>
            </a:solidFill>
          </a:endParaRPr>
        </a:p>
      </dsp:txBody>
      <dsp:txXfrm>
        <a:off x="2849291" y="1494762"/>
        <a:ext cx="854476" cy="569650"/>
      </dsp:txXfrm>
    </dsp:sp>
    <dsp:sp modelId="{3B9CD39A-DD57-4E25-BCED-6A0CA48F7795}">
      <dsp:nvSpPr>
        <dsp:cNvPr id="0" name=""/>
        <dsp:cNvSpPr/>
      </dsp:nvSpPr>
      <dsp:spPr>
        <a:xfrm>
          <a:off x="3846180" y="1494762"/>
          <a:ext cx="1424126" cy="5696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solidFill>
                <a:sysClr val="windowText" lastClr="000000"/>
              </a:solidFill>
            </a:rPr>
            <a:t>Production of lactate as</a:t>
          </a:r>
          <a:r>
            <a:rPr lang="en-US" sz="1000" kern="1200" baseline="0" dirty="0" smtClean="0">
              <a:solidFill>
                <a:sysClr val="windowText" lastClr="000000"/>
              </a:solidFill>
            </a:rPr>
            <a:t> final product.</a:t>
          </a:r>
          <a:endParaRPr lang="en-US" sz="1000" kern="1200" dirty="0">
            <a:solidFill>
              <a:sysClr val="windowText" lastClr="000000"/>
            </a:solidFill>
          </a:endParaRPr>
        </a:p>
      </dsp:txBody>
      <dsp:txXfrm>
        <a:off x="4131005" y="1494762"/>
        <a:ext cx="854476" cy="569650"/>
      </dsp:txXfrm>
    </dsp:sp>
    <dsp:sp modelId="{9549A538-DF6E-42B4-8831-4CDF9B3A13A2}">
      <dsp:nvSpPr>
        <dsp:cNvPr id="0" name=""/>
        <dsp:cNvSpPr/>
      </dsp:nvSpPr>
      <dsp:spPr>
        <a:xfrm>
          <a:off x="5127894" y="1494762"/>
          <a:ext cx="1514829" cy="5696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kern="1200" dirty="0" smtClean="0">
              <a:solidFill>
                <a:sysClr val="windowText" lastClr="000000"/>
              </a:solidFill>
            </a:rPr>
            <a:t>The amount of oxygen required to recover from oxygen deficiency is called oxygen debt.</a:t>
          </a:r>
          <a:endParaRPr lang="en-US" sz="800" kern="1200" dirty="0">
            <a:solidFill>
              <a:sysClr val="windowText" lastClr="000000"/>
            </a:solidFill>
          </a:endParaRPr>
        </a:p>
      </dsp:txBody>
      <dsp:txXfrm>
        <a:off x="5412719" y="1494762"/>
        <a:ext cx="945179" cy="569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F0615-CC17-469D-8D25-7CD17B6AB440}">
      <dsp:nvSpPr>
        <dsp:cNvPr id="0" name=""/>
        <dsp:cNvSpPr/>
      </dsp:nvSpPr>
      <dsp:spPr>
        <a:xfrm>
          <a:off x="632" y="123762"/>
          <a:ext cx="2466826" cy="148009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altLang="en-US" sz="1900" kern="1200" smtClean="0"/>
            <a:t>Drug intoxication</a:t>
          </a:r>
          <a:endParaRPr lang="en-US" altLang="en-US" sz="1900" kern="1200" dirty="0"/>
        </a:p>
      </dsp:txBody>
      <dsp:txXfrm>
        <a:off x="632" y="123762"/>
        <a:ext cx="2466826" cy="1480095"/>
      </dsp:txXfrm>
    </dsp:sp>
    <dsp:sp modelId="{D731EBF8-C668-43C6-B123-D7AC5076C73E}">
      <dsp:nvSpPr>
        <dsp:cNvPr id="0" name=""/>
        <dsp:cNvSpPr/>
      </dsp:nvSpPr>
      <dsp:spPr>
        <a:xfrm>
          <a:off x="2714141" y="123762"/>
          <a:ext cx="2466826" cy="148009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altLang="en-US" sz="1900" kern="1200" smtClean="0"/>
            <a:t>Liver failure</a:t>
          </a:r>
          <a:endParaRPr lang="en-US" altLang="en-US" sz="1900" kern="1200" dirty="0"/>
        </a:p>
      </dsp:txBody>
      <dsp:txXfrm>
        <a:off x="2714141" y="123762"/>
        <a:ext cx="2466826" cy="1480095"/>
      </dsp:txXfrm>
    </dsp:sp>
    <dsp:sp modelId="{BB27FABE-75D8-41B5-B82A-6CC56BE2B650}">
      <dsp:nvSpPr>
        <dsp:cNvPr id="0" name=""/>
        <dsp:cNvSpPr/>
      </dsp:nvSpPr>
      <dsp:spPr>
        <a:xfrm>
          <a:off x="632" y="1850541"/>
          <a:ext cx="2466826" cy="148009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altLang="en-US" sz="1900" kern="1200" dirty="0" smtClean="0"/>
            <a:t>Chronic hepatic disease </a:t>
          </a:r>
          <a:r>
            <a:rPr lang="en-US" altLang="en-US" sz="1900" kern="1200" dirty="0" smtClean="0">
              <a:solidFill>
                <a:srgbClr val="FF0000"/>
              </a:solidFill>
            </a:rPr>
            <a:t>accompanied by shock or bleeding</a:t>
          </a:r>
          <a:endParaRPr lang="en-US" sz="1900" kern="1200" dirty="0">
            <a:solidFill>
              <a:srgbClr val="FF0000"/>
            </a:solidFill>
          </a:endParaRPr>
        </a:p>
      </dsp:txBody>
      <dsp:txXfrm>
        <a:off x="632" y="1850541"/>
        <a:ext cx="2466826" cy="1480095"/>
      </dsp:txXfrm>
    </dsp:sp>
    <dsp:sp modelId="{8A3A1397-6D3F-4DF1-A7BC-3DF57A64EDDA}">
      <dsp:nvSpPr>
        <dsp:cNvPr id="0" name=""/>
        <dsp:cNvSpPr/>
      </dsp:nvSpPr>
      <dsp:spPr>
        <a:xfrm>
          <a:off x="2714141" y="1850541"/>
          <a:ext cx="2466826" cy="148009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altLang="en-US" sz="1900" kern="1200" smtClean="0"/>
            <a:t>Congenital lactic acidosis is due to deficiency of pyruvate dehydrogenase enzyme</a:t>
          </a:r>
          <a:endParaRPr lang="en-US" altLang="en-US" sz="1900" kern="1200" dirty="0"/>
        </a:p>
      </dsp:txBody>
      <dsp:txXfrm>
        <a:off x="2714141" y="1850541"/>
        <a:ext cx="2466826" cy="14800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2190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402138" y="0"/>
            <a:ext cx="3368675" cy="219075"/>
          </a:xfrm>
          <a:prstGeom prst="rect">
            <a:avLst/>
          </a:prstGeom>
        </p:spPr>
        <p:txBody>
          <a:bodyPr vert="horz" lIns="91440" tIns="45720" rIns="91440" bIns="45720" rtlCol="0"/>
          <a:lstStyle>
            <a:lvl1pPr algn="r">
              <a:defRPr sz="1200"/>
            </a:lvl1pPr>
          </a:lstStyle>
          <a:p>
            <a:fld id="{7A638677-707B-49D5-B746-07A73BA0BBA1}" type="datetimeFigureOut">
              <a:rPr lang="en-US" smtClean="0"/>
              <a:t>3/26/17</a:t>
            </a:fld>
            <a:endParaRPr lang="en-US"/>
          </a:p>
        </p:txBody>
      </p:sp>
      <p:sp>
        <p:nvSpPr>
          <p:cNvPr id="4" name="Footer Placeholder 3"/>
          <p:cNvSpPr>
            <a:spLocks noGrp="1"/>
          </p:cNvSpPr>
          <p:nvPr>
            <p:ph type="ftr" sz="quarter" idx="2"/>
          </p:nvPr>
        </p:nvSpPr>
        <p:spPr>
          <a:xfrm>
            <a:off x="0" y="4156075"/>
            <a:ext cx="3368675" cy="219075"/>
          </a:xfrm>
          <a:prstGeom prst="rect">
            <a:avLst/>
          </a:prstGeom>
        </p:spPr>
        <p:txBody>
          <a:bodyPr vert="horz" lIns="91440" tIns="45720" rIns="91440" bIns="45720" rtlCol="0" anchor="b"/>
          <a:lstStyle>
            <a:lvl1pPr algn="l">
              <a:defRPr sz="1200"/>
            </a:lvl1pPr>
          </a:lstStyle>
          <a:p>
            <a:r>
              <a:rPr lang="en-US" smtClean="0"/>
              <a:t>the lecture is simple and you are smart enough to understand it.</a:t>
            </a:r>
            <a:endParaRPr lang="en-US"/>
          </a:p>
        </p:txBody>
      </p:sp>
      <p:sp>
        <p:nvSpPr>
          <p:cNvPr id="5" name="Slide Number Placeholder 4"/>
          <p:cNvSpPr>
            <a:spLocks noGrp="1"/>
          </p:cNvSpPr>
          <p:nvPr>
            <p:ph type="sldNum" sz="quarter" idx="3"/>
          </p:nvPr>
        </p:nvSpPr>
        <p:spPr>
          <a:xfrm>
            <a:off x="4402138" y="4156075"/>
            <a:ext cx="3368675" cy="219075"/>
          </a:xfrm>
          <a:prstGeom prst="rect">
            <a:avLst/>
          </a:prstGeom>
        </p:spPr>
        <p:txBody>
          <a:bodyPr vert="horz" lIns="91440" tIns="45720" rIns="91440" bIns="45720" rtlCol="0" anchor="b"/>
          <a:lstStyle>
            <a:lvl1pPr algn="r">
              <a:defRPr sz="1200"/>
            </a:lvl1pPr>
          </a:lstStyle>
          <a:p>
            <a:fld id="{C8C3EB65-08D3-4A59-A62C-70773C24B09A}" type="slidenum">
              <a:rPr lang="en-US" smtClean="0"/>
              <a:t>‹#›</a:t>
            </a:fld>
            <a:endParaRPr lang="en-US"/>
          </a:p>
        </p:txBody>
      </p:sp>
    </p:spTree>
    <p:extLst>
      <p:ext uri="{BB962C8B-B14F-4D97-AF65-F5344CB8AC3E}">
        <p14:creationId xmlns:p14="http://schemas.microsoft.com/office/powerpoint/2010/main" val="86060766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403725" y="0"/>
            <a:ext cx="3368675" cy="219075"/>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3368675" cy="219075"/>
          </a:xfrm>
          <a:prstGeom prst="rect">
            <a:avLst/>
          </a:prstGeom>
        </p:spPr>
        <p:txBody>
          <a:bodyPr vert="horz" lIns="91440" tIns="45720" rIns="91440" bIns="45720" rtlCol="1"/>
          <a:lstStyle>
            <a:lvl1pPr algn="l">
              <a:defRPr sz="1200"/>
            </a:lvl1pPr>
          </a:lstStyle>
          <a:p>
            <a:fld id="{3B7E3F25-595D-4B69-89F0-10B7E8049DD3}" type="datetimeFigureOut">
              <a:rPr lang="ar-SA" smtClean="0"/>
              <a:t>29 جمادى الثانية، 1438</a:t>
            </a:fld>
            <a:endParaRPr lang="ar-SA"/>
          </a:p>
        </p:txBody>
      </p:sp>
      <p:sp>
        <p:nvSpPr>
          <p:cNvPr id="4" name="Slide Image Placeholder 3"/>
          <p:cNvSpPr>
            <a:spLocks noGrp="1" noRot="1" noChangeAspect="1"/>
          </p:cNvSpPr>
          <p:nvPr>
            <p:ph type="sldImg" idx="2"/>
          </p:nvPr>
        </p:nvSpPr>
        <p:spPr>
          <a:xfrm>
            <a:off x="2574925" y="547688"/>
            <a:ext cx="2622550" cy="1476375"/>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777875" y="2105025"/>
            <a:ext cx="6216650" cy="1724025"/>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4403725" y="4156075"/>
            <a:ext cx="3368675" cy="219075"/>
          </a:xfrm>
          <a:prstGeom prst="rect">
            <a:avLst/>
          </a:prstGeom>
        </p:spPr>
        <p:txBody>
          <a:bodyPr vert="horz" lIns="91440" tIns="45720" rIns="91440" bIns="45720" rtlCol="1" anchor="b"/>
          <a:lstStyle>
            <a:lvl1pPr algn="r">
              <a:defRPr sz="1200"/>
            </a:lvl1pPr>
          </a:lstStyle>
          <a:p>
            <a:r>
              <a:rPr lang="en-US" smtClean="0"/>
              <a:t>the lecture is simple and you are smart enough to understand it.</a:t>
            </a:r>
            <a:endParaRPr lang="ar-SA"/>
          </a:p>
        </p:txBody>
      </p:sp>
      <p:sp>
        <p:nvSpPr>
          <p:cNvPr id="7" name="Slide Number Placeholder 6"/>
          <p:cNvSpPr>
            <a:spLocks noGrp="1"/>
          </p:cNvSpPr>
          <p:nvPr>
            <p:ph type="sldNum" sz="quarter" idx="5"/>
          </p:nvPr>
        </p:nvSpPr>
        <p:spPr>
          <a:xfrm>
            <a:off x="1588" y="4156075"/>
            <a:ext cx="3368675" cy="219075"/>
          </a:xfrm>
          <a:prstGeom prst="rect">
            <a:avLst/>
          </a:prstGeom>
        </p:spPr>
        <p:txBody>
          <a:bodyPr vert="horz" lIns="91440" tIns="45720" rIns="91440" bIns="45720" rtlCol="1" anchor="b"/>
          <a:lstStyle>
            <a:lvl1pPr algn="l">
              <a:defRPr sz="1200"/>
            </a:lvl1pPr>
          </a:lstStyle>
          <a:p>
            <a:fld id="{E48275A6-A4BD-46AA-9286-DDEA71A3715E}" type="slidenum">
              <a:rPr lang="ar-SA" smtClean="0"/>
              <a:t>‹#›</a:t>
            </a:fld>
            <a:endParaRPr lang="ar-SA"/>
          </a:p>
        </p:txBody>
      </p:sp>
    </p:spTree>
    <p:extLst>
      <p:ext uri="{BB962C8B-B14F-4D97-AF65-F5344CB8AC3E}">
        <p14:creationId xmlns:p14="http://schemas.microsoft.com/office/powerpoint/2010/main" val="1663212863"/>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the lecture is simple and you are smart enough to understand it.</a:t>
            </a:r>
            <a:endParaRPr lang="ar-SA"/>
          </a:p>
        </p:txBody>
      </p:sp>
      <p:sp>
        <p:nvSpPr>
          <p:cNvPr id="5" name="Slide Number Placeholder 4"/>
          <p:cNvSpPr>
            <a:spLocks noGrp="1"/>
          </p:cNvSpPr>
          <p:nvPr>
            <p:ph type="sldNum" sz="quarter" idx="11"/>
          </p:nvPr>
        </p:nvSpPr>
        <p:spPr/>
        <p:txBody>
          <a:bodyPr/>
          <a:lstStyle/>
          <a:p>
            <a:fld id="{E48275A6-A4BD-46AA-9286-DDEA71A3715E}" type="slidenum">
              <a:rPr lang="ar-SA" smtClean="0"/>
              <a:t>8</a:t>
            </a:fld>
            <a:endParaRPr lang="ar-SA"/>
          </a:p>
        </p:txBody>
      </p:sp>
    </p:spTree>
    <p:extLst>
      <p:ext uri="{BB962C8B-B14F-4D97-AF65-F5344CB8AC3E}">
        <p14:creationId xmlns:p14="http://schemas.microsoft.com/office/powerpoint/2010/main" val="81197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777240" y="2105541"/>
            <a:ext cx="6217920" cy="1722787"/>
          </a:xfrm>
          <a:prstGeom prst="rect">
            <a:avLst/>
          </a:prstGeom>
        </p:spPr>
        <p:txBody>
          <a:bodyPr lIns="91425" tIns="91425" rIns="91425" bIns="91425" anchor="t" anchorCtr="0">
            <a:noAutofit/>
          </a:bodyPr>
          <a:lstStyle/>
          <a:p>
            <a:pPr lvl="0" rtl="0">
              <a:spcBef>
                <a:spcPts val="0"/>
              </a:spcBef>
              <a:buNone/>
            </a:pPr>
            <a:endParaRPr/>
          </a:p>
        </p:txBody>
      </p:sp>
      <p:sp>
        <p:nvSpPr>
          <p:cNvPr id="108" name="Shape 108"/>
          <p:cNvSpPr>
            <a:spLocks noGrp="1" noRot="1" noChangeAspect="1"/>
          </p:cNvSpPr>
          <p:nvPr>
            <p:ph type="sldImg" idx="2"/>
          </p:nvPr>
        </p:nvSpPr>
        <p:spPr>
          <a:xfrm>
            <a:off x="2574925" y="547688"/>
            <a:ext cx="2622550" cy="14763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Footer Placeholder 1"/>
          <p:cNvSpPr>
            <a:spLocks noGrp="1"/>
          </p:cNvSpPr>
          <p:nvPr>
            <p:ph type="ftr" sz="quarter" idx="10"/>
          </p:nvPr>
        </p:nvSpPr>
        <p:spPr/>
        <p:txBody>
          <a:bodyPr/>
          <a:lstStyle/>
          <a:p>
            <a:r>
              <a:rPr lang="en-US" smtClean="0"/>
              <a:t>the lecture is simple and you are smart enough to understand it.</a:t>
            </a:r>
            <a:endParaRPr lang="ar-SA"/>
          </a:p>
        </p:txBody>
      </p:sp>
    </p:spTree>
    <p:extLst>
      <p:ext uri="{BB962C8B-B14F-4D97-AF65-F5344CB8AC3E}">
        <p14:creationId xmlns:p14="http://schemas.microsoft.com/office/powerpoint/2010/main" val="82329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777240" y="2105541"/>
            <a:ext cx="6217920" cy="1722787"/>
          </a:xfrm>
          <a:prstGeom prst="rect">
            <a:avLst/>
          </a:prstGeom>
        </p:spPr>
        <p:txBody>
          <a:bodyPr lIns="91425" tIns="91425" rIns="91425" bIns="91425" anchor="t" anchorCtr="0">
            <a:noAutofit/>
          </a:bodyPr>
          <a:lstStyle/>
          <a:p>
            <a:pPr lvl="0" rtl="0">
              <a:spcBef>
                <a:spcPts val="0"/>
              </a:spcBef>
              <a:buNone/>
            </a:pPr>
            <a:endParaRPr/>
          </a:p>
        </p:txBody>
      </p:sp>
      <p:sp>
        <p:nvSpPr>
          <p:cNvPr id="122" name="Shape 122"/>
          <p:cNvSpPr>
            <a:spLocks noGrp="1" noRot="1" noChangeAspect="1"/>
          </p:cNvSpPr>
          <p:nvPr>
            <p:ph type="sldImg" idx="2"/>
          </p:nvPr>
        </p:nvSpPr>
        <p:spPr>
          <a:xfrm>
            <a:off x="2574925" y="547688"/>
            <a:ext cx="2622550" cy="14763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Footer Placeholder 1"/>
          <p:cNvSpPr>
            <a:spLocks noGrp="1"/>
          </p:cNvSpPr>
          <p:nvPr>
            <p:ph type="ftr" sz="quarter" idx="10"/>
          </p:nvPr>
        </p:nvSpPr>
        <p:spPr/>
        <p:txBody>
          <a:bodyPr/>
          <a:lstStyle/>
          <a:p>
            <a:r>
              <a:rPr lang="en-US" smtClean="0"/>
              <a:t>the lecture is simple and you are smart enough to understand it.</a:t>
            </a:r>
            <a:endParaRPr lang="ar-SA"/>
          </a:p>
        </p:txBody>
      </p:sp>
    </p:spTree>
    <p:extLst>
      <p:ext uri="{BB962C8B-B14F-4D97-AF65-F5344CB8AC3E}">
        <p14:creationId xmlns:p14="http://schemas.microsoft.com/office/powerpoint/2010/main" val="93086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777240" y="2105541"/>
            <a:ext cx="6217920" cy="1722787"/>
          </a:xfrm>
          <a:prstGeom prst="rect">
            <a:avLst/>
          </a:prstGeom>
        </p:spPr>
        <p:txBody>
          <a:bodyPr lIns="91425" tIns="91425" rIns="91425" bIns="91425" anchor="t" anchorCtr="0">
            <a:noAutofit/>
          </a:bodyPr>
          <a:lstStyle/>
          <a:p>
            <a:pPr lvl="0" rtl="0">
              <a:spcBef>
                <a:spcPts val="0"/>
              </a:spcBef>
              <a:buNone/>
            </a:pPr>
            <a:endParaRPr/>
          </a:p>
        </p:txBody>
      </p:sp>
      <p:sp>
        <p:nvSpPr>
          <p:cNvPr id="136" name="Shape 136"/>
          <p:cNvSpPr>
            <a:spLocks noGrp="1" noRot="1" noChangeAspect="1"/>
          </p:cNvSpPr>
          <p:nvPr>
            <p:ph type="sldImg" idx="2"/>
          </p:nvPr>
        </p:nvSpPr>
        <p:spPr>
          <a:xfrm>
            <a:off x="2574925" y="547688"/>
            <a:ext cx="2622550" cy="14763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Footer Placeholder 1"/>
          <p:cNvSpPr>
            <a:spLocks noGrp="1"/>
          </p:cNvSpPr>
          <p:nvPr>
            <p:ph type="ftr" sz="quarter" idx="10"/>
          </p:nvPr>
        </p:nvSpPr>
        <p:spPr/>
        <p:txBody>
          <a:bodyPr/>
          <a:lstStyle/>
          <a:p>
            <a:r>
              <a:rPr lang="en-US" smtClean="0"/>
              <a:t>the lecture is simple and you are smart enough to understand it.</a:t>
            </a:r>
            <a:endParaRPr lang="ar-SA"/>
          </a:p>
        </p:txBody>
      </p:sp>
    </p:spTree>
    <p:extLst>
      <p:ext uri="{BB962C8B-B14F-4D97-AF65-F5344CB8AC3E}">
        <p14:creationId xmlns:p14="http://schemas.microsoft.com/office/powerpoint/2010/main" val="70301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777240" y="2105541"/>
            <a:ext cx="6217920" cy="1722787"/>
          </a:xfrm>
          <a:prstGeom prst="rect">
            <a:avLst/>
          </a:prstGeom>
        </p:spPr>
        <p:txBody>
          <a:bodyPr lIns="91425" tIns="91425" rIns="91425" bIns="91425" anchor="t" anchorCtr="0">
            <a:noAutofit/>
          </a:bodyPr>
          <a:lstStyle/>
          <a:p>
            <a:pPr lvl="0" rtl="0">
              <a:spcBef>
                <a:spcPts val="0"/>
              </a:spcBef>
              <a:buNone/>
            </a:pPr>
            <a:endParaRPr/>
          </a:p>
        </p:txBody>
      </p:sp>
      <p:sp>
        <p:nvSpPr>
          <p:cNvPr id="152" name="Shape 152"/>
          <p:cNvSpPr>
            <a:spLocks noGrp="1" noRot="1" noChangeAspect="1"/>
          </p:cNvSpPr>
          <p:nvPr>
            <p:ph type="sldImg" idx="2"/>
          </p:nvPr>
        </p:nvSpPr>
        <p:spPr>
          <a:xfrm>
            <a:off x="2574925" y="547688"/>
            <a:ext cx="2622550" cy="14763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Footer Placeholder 1"/>
          <p:cNvSpPr>
            <a:spLocks noGrp="1"/>
          </p:cNvSpPr>
          <p:nvPr>
            <p:ph type="ftr" sz="quarter" idx="10"/>
          </p:nvPr>
        </p:nvSpPr>
        <p:spPr/>
        <p:txBody>
          <a:bodyPr/>
          <a:lstStyle/>
          <a:p>
            <a:r>
              <a:rPr lang="en-US" smtClean="0"/>
              <a:t>the lecture is simple and you are smart enough to understand it.</a:t>
            </a:r>
            <a:endParaRPr lang="ar-SA"/>
          </a:p>
        </p:txBody>
      </p:sp>
    </p:spTree>
    <p:extLst>
      <p:ext uri="{BB962C8B-B14F-4D97-AF65-F5344CB8AC3E}">
        <p14:creationId xmlns:p14="http://schemas.microsoft.com/office/powerpoint/2010/main" val="127255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the lecture is simple and you are smart enough to understand it.</a:t>
            </a:r>
            <a:endParaRPr lang="ar-SA"/>
          </a:p>
        </p:txBody>
      </p:sp>
      <p:sp>
        <p:nvSpPr>
          <p:cNvPr id="5" name="Slide Number Placeholder 4"/>
          <p:cNvSpPr>
            <a:spLocks noGrp="1"/>
          </p:cNvSpPr>
          <p:nvPr>
            <p:ph type="sldNum" sz="quarter" idx="11"/>
          </p:nvPr>
        </p:nvSpPr>
        <p:spPr/>
        <p:txBody>
          <a:bodyPr/>
          <a:lstStyle/>
          <a:p>
            <a:fld id="{E48275A6-A4BD-46AA-9286-DDEA71A3715E}" type="slidenum">
              <a:rPr lang="ar-SA" smtClean="0"/>
              <a:t>14</a:t>
            </a:fld>
            <a:endParaRPr lang="ar-SA"/>
          </a:p>
        </p:txBody>
      </p:sp>
    </p:spTree>
    <p:extLst>
      <p:ext uri="{BB962C8B-B14F-4D97-AF65-F5344CB8AC3E}">
        <p14:creationId xmlns:p14="http://schemas.microsoft.com/office/powerpoint/2010/main" val="2755215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1356296"/>
            <a:ext cx="6606540" cy="91878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2450084"/>
            <a:ext cx="5440680" cy="10937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3/26/17</a:t>
            </a:fld>
            <a:endParaRPr lang="en-US"/>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25400">
              <a:lnSpc>
                <a:spcPts val="1005"/>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C4C2C5"/>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75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3/26/17</a:t>
            </a:fld>
            <a:endParaRPr lang="en-US"/>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25400">
              <a:lnSpc>
                <a:spcPts val="1005"/>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578"/>
            <a:ext cx="7772400" cy="4371975"/>
          </a:xfrm>
          <a:custGeom>
            <a:avLst/>
            <a:gdLst/>
            <a:ahLst/>
            <a:cxnLst/>
            <a:rect l="l" t="t" r="r" b="b"/>
            <a:pathLst>
              <a:path w="7772400" h="4371975">
                <a:moveTo>
                  <a:pt x="0" y="0"/>
                </a:moveTo>
                <a:lnTo>
                  <a:pt x="7772400" y="0"/>
                </a:lnTo>
                <a:lnTo>
                  <a:pt x="7772400" y="4371975"/>
                </a:lnTo>
                <a:lnTo>
                  <a:pt x="0" y="4371975"/>
                </a:lnTo>
                <a:lnTo>
                  <a:pt x="0" y="0"/>
                </a:lnTo>
                <a:close/>
              </a:path>
            </a:pathLst>
          </a:custGeom>
          <a:solidFill>
            <a:srgbClr val="243542"/>
          </a:solidFill>
        </p:spPr>
        <p:txBody>
          <a:bodyPr wrap="square" lIns="0" tIns="0" rIns="0" bIns="0" rtlCol="0"/>
          <a:lstStyle/>
          <a:p>
            <a:endParaRPr/>
          </a:p>
        </p:txBody>
      </p:sp>
      <p:sp>
        <p:nvSpPr>
          <p:cNvPr id="17" name="bk object 17"/>
          <p:cNvSpPr/>
          <p:nvPr/>
        </p:nvSpPr>
        <p:spPr>
          <a:xfrm>
            <a:off x="1542338" y="1253451"/>
            <a:ext cx="1465580" cy="1424940"/>
          </a:xfrm>
          <a:custGeom>
            <a:avLst/>
            <a:gdLst/>
            <a:ahLst/>
            <a:cxnLst/>
            <a:rect l="l" t="t" r="r" b="b"/>
            <a:pathLst>
              <a:path w="1465580" h="1424939">
                <a:moveTo>
                  <a:pt x="0" y="0"/>
                </a:moveTo>
                <a:lnTo>
                  <a:pt x="1465414" y="0"/>
                </a:lnTo>
                <a:lnTo>
                  <a:pt x="1465414" y="1424939"/>
                </a:lnTo>
                <a:lnTo>
                  <a:pt x="0" y="1424939"/>
                </a:lnTo>
                <a:lnTo>
                  <a:pt x="0" y="0"/>
                </a:lnTo>
                <a:close/>
              </a:path>
            </a:pathLst>
          </a:custGeom>
          <a:solidFill>
            <a:srgbClr val="5B8B6B"/>
          </a:solidFill>
        </p:spPr>
        <p:txBody>
          <a:bodyPr wrap="square" lIns="0" tIns="0" rIns="0" bIns="0" rtlCol="0"/>
          <a:lstStyle/>
          <a:p>
            <a:endParaRPr/>
          </a:p>
        </p:txBody>
      </p:sp>
      <p:sp>
        <p:nvSpPr>
          <p:cNvPr id="18" name="bk object 18"/>
          <p:cNvSpPr/>
          <p:nvPr/>
        </p:nvSpPr>
        <p:spPr>
          <a:xfrm>
            <a:off x="1542338" y="1253451"/>
            <a:ext cx="1465580" cy="1424940"/>
          </a:xfrm>
          <a:custGeom>
            <a:avLst/>
            <a:gdLst/>
            <a:ahLst/>
            <a:cxnLst/>
            <a:rect l="l" t="t" r="r" b="b"/>
            <a:pathLst>
              <a:path w="1465580" h="1424939">
                <a:moveTo>
                  <a:pt x="0" y="0"/>
                </a:moveTo>
                <a:lnTo>
                  <a:pt x="1465419" y="0"/>
                </a:lnTo>
                <a:lnTo>
                  <a:pt x="1465419" y="1424938"/>
                </a:lnTo>
                <a:lnTo>
                  <a:pt x="0" y="1424938"/>
                </a:lnTo>
                <a:lnTo>
                  <a:pt x="0" y="0"/>
                </a:lnTo>
                <a:close/>
              </a:path>
            </a:pathLst>
          </a:custGeom>
          <a:ln w="8096">
            <a:solidFill>
              <a:srgbClr val="5B8B6B"/>
            </a:solidFill>
          </a:ln>
        </p:spPr>
        <p:txBody>
          <a:bodyPr wrap="square" lIns="0" tIns="0" rIns="0" bIns="0" rtlCol="0"/>
          <a:lstStyle/>
          <a:p>
            <a:endParaRPr/>
          </a:p>
        </p:txBody>
      </p:sp>
      <p:sp>
        <p:nvSpPr>
          <p:cNvPr id="19" name="bk object 19"/>
          <p:cNvSpPr/>
          <p:nvPr/>
        </p:nvSpPr>
        <p:spPr>
          <a:xfrm>
            <a:off x="3444951" y="686714"/>
            <a:ext cx="0" cy="3031490"/>
          </a:xfrm>
          <a:custGeom>
            <a:avLst/>
            <a:gdLst/>
            <a:ahLst/>
            <a:cxnLst/>
            <a:rect l="l" t="t" r="r" b="b"/>
            <a:pathLst>
              <a:path h="3031490">
                <a:moveTo>
                  <a:pt x="0" y="0"/>
                </a:moveTo>
                <a:lnTo>
                  <a:pt x="0" y="3031232"/>
                </a:lnTo>
              </a:path>
            </a:pathLst>
          </a:custGeom>
          <a:ln w="40481">
            <a:solidFill>
              <a:srgbClr val="BFBFBF"/>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rgbClr val="C4C2C5"/>
                </a:solidFill>
                <a:latin typeface="Century Gothic"/>
                <a:cs typeface="Century Gothic"/>
              </a:defRPr>
            </a:lvl1pPr>
          </a:lstStyle>
          <a:p>
            <a:endParaRPr/>
          </a:p>
        </p:txBody>
      </p:sp>
      <p:sp>
        <p:nvSpPr>
          <p:cNvPr id="3" name="Holder 3"/>
          <p:cNvSpPr>
            <a:spLocks noGrp="1"/>
          </p:cNvSpPr>
          <p:nvPr>
            <p:ph sz="half" idx="2"/>
          </p:nvPr>
        </p:nvSpPr>
        <p:spPr>
          <a:xfrm>
            <a:off x="388620" y="1006284"/>
            <a:ext cx="3380994" cy="28875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1006284"/>
            <a:ext cx="3380994" cy="28875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3/26/17</a:t>
            </a:fld>
            <a:endParaRPr lang="en-US"/>
          </a:p>
        </p:txBody>
      </p:sp>
      <p:sp>
        <p:nvSpPr>
          <p:cNvPr id="7" name="Holder 7"/>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25400">
              <a:lnSpc>
                <a:spcPts val="1005"/>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C4C2C5"/>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3/26/17</a:t>
            </a:fld>
            <a:endParaRPr lang="en-US"/>
          </a:p>
        </p:txBody>
      </p:sp>
      <p:sp>
        <p:nvSpPr>
          <p:cNvPr id="5" name="Holder 5"/>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25400">
              <a:lnSpc>
                <a:spcPts val="1005"/>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3/26/17</a:t>
            </a:fld>
            <a:endParaRPr lang="en-US"/>
          </a:p>
        </p:txBody>
      </p:sp>
      <p:sp>
        <p:nvSpPr>
          <p:cNvPr id="4" name="Holder 4"/>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25400">
              <a:lnSpc>
                <a:spcPts val="1005"/>
              </a:lnSpc>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96277" y="2578"/>
            <a:ext cx="7076440" cy="4371975"/>
          </a:xfrm>
          <a:custGeom>
            <a:avLst/>
            <a:gdLst/>
            <a:ahLst/>
            <a:cxnLst/>
            <a:rect l="l" t="t" r="r" b="b"/>
            <a:pathLst>
              <a:path w="7076440" h="4371975">
                <a:moveTo>
                  <a:pt x="0" y="4371975"/>
                </a:moveTo>
                <a:lnTo>
                  <a:pt x="7076122" y="4371975"/>
                </a:lnTo>
                <a:lnTo>
                  <a:pt x="7076122" y="0"/>
                </a:lnTo>
                <a:lnTo>
                  <a:pt x="0" y="0"/>
                </a:lnTo>
                <a:lnTo>
                  <a:pt x="0" y="4371975"/>
                </a:lnTo>
                <a:close/>
              </a:path>
            </a:pathLst>
          </a:custGeom>
          <a:solidFill>
            <a:srgbClr val="EEEEEE"/>
          </a:solidFill>
        </p:spPr>
        <p:txBody>
          <a:bodyPr wrap="square" lIns="0" tIns="0" rIns="0" bIns="0" rtlCol="0"/>
          <a:lstStyle/>
          <a:p>
            <a:endParaRPr/>
          </a:p>
        </p:txBody>
      </p:sp>
      <p:sp>
        <p:nvSpPr>
          <p:cNvPr id="2" name="Holder 2"/>
          <p:cNvSpPr>
            <a:spLocks noGrp="1"/>
          </p:cNvSpPr>
          <p:nvPr>
            <p:ph type="title"/>
          </p:nvPr>
        </p:nvSpPr>
        <p:spPr>
          <a:xfrm>
            <a:off x="774245" y="4800"/>
            <a:ext cx="6223909" cy="739140"/>
          </a:xfrm>
          <a:prstGeom prst="rect">
            <a:avLst/>
          </a:prstGeom>
        </p:spPr>
        <p:txBody>
          <a:bodyPr wrap="square" lIns="0" tIns="0" rIns="0" bIns="0">
            <a:spAutoFit/>
          </a:bodyPr>
          <a:lstStyle>
            <a:lvl1pPr>
              <a:defRPr sz="2800" b="1" i="0">
                <a:solidFill>
                  <a:srgbClr val="C4C2C5"/>
                </a:solidFill>
                <a:latin typeface="Century Gothic"/>
                <a:cs typeface="Century Gothic"/>
              </a:defRPr>
            </a:lvl1pPr>
          </a:lstStyle>
          <a:p>
            <a:endParaRPr/>
          </a:p>
        </p:txBody>
      </p:sp>
      <p:sp>
        <p:nvSpPr>
          <p:cNvPr id="3" name="Holder 3"/>
          <p:cNvSpPr>
            <a:spLocks noGrp="1"/>
          </p:cNvSpPr>
          <p:nvPr>
            <p:ph type="body" idx="1"/>
          </p:nvPr>
        </p:nvSpPr>
        <p:spPr>
          <a:xfrm>
            <a:off x="772811" y="1281912"/>
            <a:ext cx="4924425" cy="912494"/>
          </a:xfrm>
          <a:prstGeom prst="rect">
            <a:avLst/>
          </a:prstGeom>
        </p:spPr>
        <p:txBody>
          <a:bodyPr wrap="square" lIns="0" tIns="0" rIns="0" bIns="0">
            <a:spAutoFit/>
          </a:bodyPr>
          <a:lstStyle>
            <a:lvl1pPr>
              <a:defRPr sz="175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2642616" y="4068889"/>
            <a:ext cx="2487168" cy="21875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4068889"/>
            <a:ext cx="1787652" cy="21875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3/26/17</a:t>
            </a:fld>
            <a:endParaRPr lang="en-US"/>
          </a:p>
        </p:txBody>
      </p:sp>
      <p:sp>
        <p:nvSpPr>
          <p:cNvPr id="6" name="Holder 6"/>
          <p:cNvSpPr>
            <a:spLocks noGrp="1"/>
          </p:cNvSpPr>
          <p:nvPr>
            <p:ph type="sldNum" sz="quarter" idx="7"/>
          </p:nvPr>
        </p:nvSpPr>
        <p:spPr>
          <a:xfrm>
            <a:off x="5522137" y="4111918"/>
            <a:ext cx="176529" cy="139064"/>
          </a:xfrm>
          <a:prstGeom prst="rect">
            <a:avLst/>
          </a:prstGeom>
        </p:spPr>
        <p:txBody>
          <a:bodyPr wrap="square" lIns="0" tIns="0" rIns="0" bIns="0">
            <a:spAutoFit/>
          </a:bodyPr>
          <a:lstStyle>
            <a:lvl1pPr>
              <a:defRPr sz="900" b="0" i="0">
                <a:solidFill>
                  <a:schemeClr val="tx1"/>
                </a:solidFill>
                <a:latin typeface="Arial"/>
                <a:cs typeface="Arial"/>
              </a:defRPr>
            </a:lvl1pPr>
          </a:lstStyle>
          <a:p>
            <a:pPr marL="25400">
              <a:lnSpc>
                <a:spcPts val="1005"/>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s://www.onlineexambuilder.com/lactic-acidosis-saq/exam-139442" TargetMode="External"/><Relationship Id="rId4" Type="http://schemas.openxmlformats.org/officeDocument/2006/relationships/hyperlink" Target="https://www.onlineexambuilder.com/lactic-acidosis/exam-139197" TargetMode="External"/><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1"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578"/>
            <a:ext cx="7772393" cy="437197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57563" y="510844"/>
            <a:ext cx="2720975" cy="525780"/>
          </a:xfrm>
          <a:prstGeom prst="rect">
            <a:avLst/>
          </a:prstGeom>
        </p:spPr>
        <p:txBody>
          <a:bodyPr vert="horz" wrap="square" lIns="0" tIns="0" rIns="0" bIns="0" rtlCol="0">
            <a:spAutoFit/>
          </a:bodyPr>
          <a:lstStyle/>
          <a:p>
            <a:pPr marL="12700">
              <a:lnSpc>
                <a:spcPct val="100000"/>
              </a:lnSpc>
            </a:pPr>
            <a:r>
              <a:rPr sz="3450" spc="-5" dirty="0">
                <a:solidFill>
                  <a:srgbClr val="FFFFFF"/>
                </a:solidFill>
              </a:rPr>
              <a:t>Bioc</a:t>
            </a:r>
            <a:r>
              <a:rPr sz="3450" spc="-10" dirty="0">
                <a:solidFill>
                  <a:srgbClr val="FFFFFF"/>
                </a:solidFill>
              </a:rPr>
              <a:t>h</a:t>
            </a:r>
            <a:r>
              <a:rPr sz="3450" spc="-5" dirty="0">
                <a:solidFill>
                  <a:srgbClr val="FFFFFF"/>
                </a:solidFill>
              </a:rPr>
              <a:t>emist</a:t>
            </a:r>
            <a:r>
              <a:rPr sz="3450" spc="-10" dirty="0">
                <a:solidFill>
                  <a:srgbClr val="FFFFFF"/>
                </a:solidFill>
              </a:rPr>
              <a:t>r</a:t>
            </a:r>
            <a:r>
              <a:rPr sz="3450" spc="-5" dirty="0">
                <a:solidFill>
                  <a:srgbClr val="FFFFFF"/>
                </a:solidFill>
              </a:rPr>
              <a:t>y</a:t>
            </a:r>
            <a:endParaRPr sz="3450"/>
          </a:p>
        </p:txBody>
      </p:sp>
      <p:sp>
        <p:nvSpPr>
          <p:cNvPr id="4" name="object 4"/>
          <p:cNvSpPr/>
          <p:nvPr/>
        </p:nvSpPr>
        <p:spPr>
          <a:xfrm>
            <a:off x="3351847" y="3726853"/>
            <a:ext cx="1003935" cy="647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513772" y="124028"/>
            <a:ext cx="518160" cy="615314"/>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116648" y="4106650"/>
            <a:ext cx="74930" cy="129539"/>
          </a:xfrm>
          <a:prstGeom prst="rect">
            <a:avLst/>
          </a:prstGeom>
        </p:spPr>
        <p:txBody>
          <a:bodyPr vert="horz" wrap="square" lIns="0" tIns="0" rIns="0" bIns="0" rtlCol="0">
            <a:spAutoFit/>
          </a:bodyPr>
          <a:lstStyle/>
          <a:p>
            <a:pPr marL="12700">
              <a:lnSpc>
                <a:spcPct val="100000"/>
              </a:lnSpc>
            </a:pPr>
            <a:r>
              <a:rPr sz="750" spc="5" dirty="0">
                <a:solidFill>
                  <a:srgbClr val="888888"/>
                </a:solidFill>
                <a:latin typeface="Calibri"/>
                <a:cs typeface="Calibri"/>
              </a:rPr>
              <a:t>1</a:t>
            </a:r>
            <a:endParaRPr sz="750">
              <a:latin typeface="Calibri"/>
              <a:cs typeface="Calibri"/>
            </a:endParaRPr>
          </a:p>
        </p:txBody>
      </p:sp>
      <p:sp>
        <p:nvSpPr>
          <p:cNvPr id="7" name="object 7"/>
          <p:cNvSpPr/>
          <p:nvPr/>
        </p:nvSpPr>
        <p:spPr>
          <a:xfrm>
            <a:off x="279319" y="3407050"/>
            <a:ext cx="1943100" cy="850265"/>
          </a:xfrm>
          <a:custGeom>
            <a:avLst/>
            <a:gdLst/>
            <a:ahLst/>
            <a:cxnLst/>
            <a:rect l="l" t="t" r="r" b="b"/>
            <a:pathLst>
              <a:path w="1943100" h="850264">
                <a:moveTo>
                  <a:pt x="0" y="0"/>
                </a:moveTo>
                <a:lnTo>
                  <a:pt x="1943098" y="0"/>
                </a:lnTo>
                <a:lnTo>
                  <a:pt x="1943098" y="850105"/>
                </a:lnTo>
                <a:lnTo>
                  <a:pt x="0" y="850105"/>
                </a:lnTo>
                <a:lnTo>
                  <a:pt x="0" y="0"/>
                </a:lnTo>
                <a:close/>
              </a:path>
            </a:pathLst>
          </a:custGeom>
          <a:ln w="24288">
            <a:solidFill>
              <a:srgbClr val="BFBFBF"/>
            </a:solidFill>
          </a:ln>
        </p:spPr>
        <p:txBody>
          <a:bodyPr wrap="square" lIns="0" tIns="0" rIns="0" bIns="0" rtlCol="0"/>
          <a:lstStyle/>
          <a:p>
            <a:endParaRPr/>
          </a:p>
        </p:txBody>
      </p:sp>
      <p:sp>
        <p:nvSpPr>
          <p:cNvPr id="8" name="object 8"/>
          <p:cNvSpPr txBox="1"/>
          <p:nvPr/>
        </p:nvSpPr>
        <p:spPr>
          <a:xfrm>
            <a:off x="322933" y="3393344"/>
            <a:ext cx="1527175" cy="869469"/>
          </a:xfrm>
          <a:prstGeom prst="rect">
            <a:avLst/>
          </a:prstGeom>
        </p:spPr>
        <p:txBody>
          <a:bodyPr vert="horz" wrap="square" lIns="0" tIns="0" rIns="0" bIns="0" rtlCol="0">
            <a:spAutoFit/>
          </a:bodyPr>
          <a:lstStyle/>
          <a:p>
            <a:pPr marL="12700" algn="l">
              <a:lnSpc>
                <a:spcPts val="1670"/>
              </a:lnSpc>
              <a:tabLst>
                <a:tab pos="194945" algn="l"/>
              </a:tabLst>
            </a:pPr>
            <a:r>
              <a:rPr sz="1400" spc="-5" dirty="0">
                <a:solidFill>
                  <a:srgbClr val="FF0000"/>
                </a:solidFill>
                <a:latin typeface="Calibri"/>
                <a:cs typeface="Calibri"/>
              </a:rPr>
              <a:t>Important</a:t>
            </a:r>
            <a:r>
              <a:rPr sz="1400" b="1" spc="-5" dirty="0">
                <a:solidFill>
                  <a:srgbClr val="FF0000"/>
                </a:solidFill>
                <a:latin typeface="Calibri"/>
                <a:cs typeface="Calibri"/>
              </a:rPr>
              <a: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a:solidFill>
                  <a:srgbClr val="7F7F7F"/>
                </a:solidFill>
                <a:latin typeface="Calibri"/>
                <a:cs typeface="Calibri"/>
              </a:rPr>
              <a:t>Information.</a:t>
            </a:r>
            <a:endParaRPr sz="1400" dirty="0">
              <a:latin typeface="Calibri"/>
              <a:cs typeface="Calibri"/>
            </a:endParaRPr>
          </a:p>
          <a:p>
            <a:pPr marL="12700" algn="l">
              <a:lnSpc>
                <a:spcPts val="1670"/>
              </a:lnSpc>
              <a:buClr>
                <a:srgbClr val="0C0C0C"/>
              </a:buClr>
              <a:tabLst>
                <a:tab pos="194945" algn="l"/>
              </a:tabLst>
            </a:pPr>
            <a:r>
              <a:rPr sz="1400" b="1" dirty="0">
                <a:latin typeface="Calibri"/>
                <a:cs typeface="Calibri"/>
              </a:rPr>
              <a:t>Doctors</a:t>
            </a:r>
            <a:r>
              <a:rPr sz="1400" b="1" spc="-80" dirty="0">
                <a:latin typeface="Calibri"/>
                <a:cs typeface="Calibri"/>
              </a:rPr>
              <a:t> </a:t>
            </a:r>
            <a:r>
              <a:rPr sz="1400" b="1" spc="-5" dirty="0">
                <a:latin typeface="Calibri"/>
                <a:cs typeface="Calibri"/>
              </a:rPr>
              <a:t>slides</a:t>
            </a:r>
            <a:endParaRPr sz="1400" dirty="0">
              <a:latin typeface="Calibri"/>
              <a:cs typeface="Calibri"/>
            </a:endParaRPr>
          </a:p>
          <a:p>
            <a:pPr marL="12700" algn="l">
              <a:lnSpc>
                <a:spcPct val="100000"/>
              </a:lnSpc>
              <a:spcBef>
                <a:spcPts val="40"/>
              </a:spcBef>
              <a:tabLst>
                <a:tab pos="194945" algn="l"/>
              </a:tabLst>
            </a:pPr>
            <a:r>
              <a:rPr sz="1400" b="1" dirty="0">
                <a:solidFill>
                  <a:srgbClr val="00FF00"/>
                </a:solidFill>
                <a:latin typeface="Calibri"/>
                <a:cs typeface="Calibri"/>
              </a:rPr>
              <a:t>Doctors</a:t>
            </a:r>
            <a:r>
              <a:rPr sz="1400" b="1" spc="-95" dirty="0">
                <a:solidFill>
                  <a:srgbClr val="00FF00"/>
                </a:solidFill>
                <a:latin typeface="Calibri"/>
                <a:cs typeface="Calibri"/>
              </a:rPr>
              <a:t> </a:t>
            </a:r>
            <a:r>
              <a:rPr sz="1400" b="1" dirty="0">
                <a:solidFill>
                  <a:srgbClr val="00FF00"/>
                </a:solidFill>
                <a:latin typeface="Calibri"/>
                <a:cs typeface="Calibri"/>
              </a:rPr>
              <a:t>notes</a:t>
            </a:r>
            <a:endParaRPr sz="1400" dirty="0">
              <a:latin typeface="Calibri"/>
              <a:cs typeface="Calibri"/>
            </a:endParaRPr>
          </a:p>
        </p:txBody>
      </p:sp>
      <p:sp>
        <p:nvSpPr>
          <p:cNvPr id="9" name="object 9"/>
          <p:cNvSpPr/>
          <p:nvPr/>
        </p:nvSpPr>
        <p:spPr>
          <a:xfrm>
            <a:off x="2040254" y="2455741"/>
            <a:ext cx="1603057" cy="1068705"/>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3452088" y="3826958"/>
            <a:ext cx="1600200" cy="186690"/>
          </a:xfrm>
          <a:prstGeom prst="rect">
            <a:avLst/>
          </a:prstGeom>
        </p:spPr>
        <p:txBody>
          <a:bodyPr vert="horz" wrap="square" lIns="0" tIns="0" rIns="0" bIns="0" rtlCol="0">
            <a:spAutoFit/>
          </a:bodyPr>
          <a:lstStyle/>
          <a:p>
            <a:pPr marL="12700">
              <a:lnSpc>
                <a:spcPct val="100000"/>
              </a:lnSpc>
            </a:pPr>
            <a:r>
              <a:rPr sz="1150" b="1" spc="-5" dirty="0">
                <a:solidFill>
                  <a:srgbClr val="323F4F"/>
                </a:solidFill>
                <a:latin typeface="Trebuchet MS"/>
                <a:cs typeface="Trebuchet MS"/>
              </a:rPr>
              <a:t>436 Biochemistry</a:t>
            </a:r>
            <a:r>
              <a:rPr sz="1150" b="1" spc="-80" dirty="0">
                <a:solidFill>
                  <a:srgbClr val="323F4F"/>
                </a:solidFill>
                <a:latin typeface="Trebuchet MS"/>
                <a:cs typeface="Trebuchet MS"/>
              </a:rPr>
              <a:t> </a:t>
            </a:r>
            <a:r>
              <a:rPr sz="1150" b="1" spc="-5" dirty="0">
                <a:solidFill>
                  <a:srgbClr val="323F4F"/>
                </a:solidFill>
                <a:latin typeface="Trebuchet MS"/>
                <a:cs typeface="Trebuchet MS"/>
              </a:rPr>
              <a:t>team</a:t>
            </a:r>
            <a:endParaRPr sz="1150">
              <a:latin typeface="Trebuchet MS"/>
              <a:cs typeface="Trebuchet MS"/>
            </a:endParaRPr>
          </a:p>
        </p:txBody>
      </p:sp>
      <p:sp>
        <p:nvSpPr>
          <p:cNvPr id="11" name="object 11"/>
          <p:cNvSpPr txBox="1"/>
          <p:nvPr/>
        </p:nvSpPr>
        <p:spPr>
          <a:xfrm>
            <a:off x="45592" y="1160780"/>
            <a:ext cx="4573270" cy="430887"/>
          </a:xfrm>
          <a:prstGeom prst="rect">
            <a:avLst/>
          </a:prstGeom>
        </p:spPr>
        <p:txBody>
          <a:bodyPr vert="horz" wrap="square" lIns="0" tIns="0" rIns="0" bIns="0" rtlCol="0">
            <a:spAutoFit/>
          </a:bodyPr>
          <a:lstStyle/>
          <a:p>
            <a:pPr marL="348615">
              <a:lnSpc>
                <a:spcPct val="100000"/>
              </a:lnSpc>
            </a:pPr>
            <a:r>
              <a:rPr sz="2800" i="1" dirty="0">
                <a:solidFill>
                  <a:srgbClr val="5B8B6B"/>
                </a:solidFill>
                <a:latin typeface="Century Gothic"/>
                <a:cs typeface="Century Gothic"/>
              </a:rPr>
              <a:t>Lactic</a:t>
            </a:r>
            <a:r>
              <a:rPr sz="2800" i="1" spc="-70" dirty="0">
                <a:solidFill>
                  <a:srgbClr val="5B8B6B"/>
                </a:solidFill>
                <a:latin typeface="Century Gothic"/>
                <a:cs typeface="Century Gothic"/>
              </a:rPr>
              <a:t> </a:t>
            </a:r>
            <a:r>
              <a:rPr sz="2800" i="1" spc="-5" dirty="0" smtClean="0">
                <a:solidFill>
                  <a:srgbClr val="5B8B6B"/>
                </a:solidFill>
                <a:latin typeface="Century Gothic"/>
                <a:cs typeface="Century Gothic"/>
              </a:rPr>
              <a:t>acidosis</a:t>
            </a:r>
            <a:endParaRPr sz="2800" dirty="0">
              <a:latin typeface="Century Gothic"/>
              <a:cs typeface="Century Gothic"/>
            </a:endParaRPr>
          </a:p>
        </p:txBody>
      </p:sp>
      <p:sp>
        <p:nvSpPr>
          <p:cNvPr id="12" name="object 12"/>
          <p:cNvSpPr/>
          <p:nvPr/>
        </p:nvSpPr>
        <p:spPr>
          <a:xfrm>
            <a:off x="0" y="2578"/>
            <a:ext cx="7772400" cy="4371975"/>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a:p>
        </p:txBody>
      </p:sp>
      <p:sp>
        <p:nvSpPr>
          <p:cNvPr id="13" name="TextBox 12"/>
          <p:cNvSpPr txBox="1"/>
          <p:nvPr/>
        </p:nvSpPr>
        <p:spPr>
          <a:xfrm>
            <a:off x="382786" y="2538219"/>
            <a:ext cx="1476337"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r>
              <a:rPr lang="en-US" sz="1100" b="1" dirty="0" smtClean="0"/>
              <a:t>Don’t wait for opportunity ..</a:t>
            </a:r>
          </a:p>
          <a:p>
            <a:pPr algn="ctr" rtl="0"/>
            <a:r>
              <a:rPr lang="en-US" sz="1100" b="1" dirty="0" smtClean="0"/>
              <a:t>Create it .</a:t>
            </a:r>
            <a:endParaRPr lang="en-US" sz="11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sldNum" idx="4294967295"/>
          </p:nvPr>
        </p:nvSpPr>
        <p:spPr>
          <a:xfrm>
            <a:off x="5489258" y="4055116"/>
            <a:ext cx="1748790" cy="232920"/>
          </a:xfrm>
          <a:prstGeom prst="rect">
            <a:avLst/>
          </a:prstGeom>
          <a:noFill/>
          <a:ln>
            <a:noFill/>
          </a:ln>
        </p:spPr>
        <p:txBody>
          <a:bodyPr lIns="58293" tIns="29138" rIns="58293" bIns="29138" anchor="ctr" anchorCtr="0">
            <a:noAutofit/>
          </a:bodyPr>
          <a:lstStyle/>
          <a:p>
            <a:pPr rtl="0">
              <a:buClr>
                <a:srgbClr val="000000"/>
              </a:buClr>
              <a:buSzPct val="25000"/>
            </a:pPr>
            <a:fld id="{00000000-1234-1234-1234-123412341234}" type="slidenum">
              <a:rPr lang="en-US"/>
              <a:pPr rtl="0">
                <a:buClr>
                  <a:srgbClr val="000000"/>
                </a:buClr>
                <a:buSzPct val="25000"/>
              </a:pPr>
              <a:t>10</a:t>
            </a:fld>
            <a:endParaRPr lang="en-US"/>
          </a:p>
        </p:txBody>
      </p:sp>
      <p:sp>
        <p:nvSpPr>
          <p:cNvPr id="111" name="Shape 111"/>
          <p:cNvSpPr/>
          <p:nvPr/>
        </p:nvSpPr>
        <p:spPr>
          <a:xfrm>
            <a:off x="0" y="0"/>
            <a:ext cx="692325" cy="4375150"/>
          </a:xfrm>
          <a:prstGeom prst="rect">
            <a:avLst/>
          </a:prstGeom>
          <a:solidFill>
            <a:srgbClr val="2C4451"/>
          </a:solidFill>
          <a:ln>
            <a:noFill/>
          </a:ln>
        </p:spPr>
        <p:txBody>
          <a:bodyPr lIns="58293" tIns="29138" rIns="58293" bIns="29138" anchor="ctr" anchorCtr="0">
            <a:noAutofit/>
          </a:bodyPr>
          <a:lstStyle/>
          <a:p>
            <a:pPr algn="ctr" rtl="0"/>
            <a:endParaRPr sz="1100">
              <a:solidFill>
                <a:schemeClr val="lt1"/>
              </a:solidFill>
              <a:latin typeface="Calibri"/>
              <a:ea typeface="Calibri"/>
              <a:cs typeface="Calibri"/>
              <a:sym typeface="Calibri"/>
            </a:endParaRPr>
          </a:p>
        </p:txBody>
      </p:sp>
      <p:cxnSp>
        <p:nvCxnSpPr>
          <p:cNvPr id="112" name="Shape 112"/>
          <p:cNvCxnSpPr/>
          <p:nvPr/>
        </p:nvCxnSpPr>
        <p:spPr>
          <a:xfrm rot="10800000">
            <a:off x="780278" y="552894"/>
            <a:ext cx="5537835" cy="0"/>
          </a:xfrm>
          <a:prstGeom prst="straightConnector1">
            <a:avLst/>
          </a:prstGeom>
          <a:noFill/>
          <a:ln w="28575" cap="rnd" cmpd="sng">
            <a:solidFill>
              <a:srgbClr val="7F7F7F"/>
            </a:solidFill>
            <a:prstDash val="solid"/>
            <a:miter/>
            <a:headEnd type="none" w="med" len="med"/>
            <a:tailEnd type="none" w="med" len="med"/>
          </a:ln>
        </p:spPr>
      </p:cxnSp>
      <p:sp>
        <p:nvSpPr>
          <p:cNvPr id="114" name="Shape 114"/>
          <p:cNvSpPr/>
          <p:nvPr/>
        </p:nvSpPr>
        <p:spPr>
          <a:xfrm>
            <a:off x="888630" y="93689"/>
            <a:ext cx="5406829" cy="530147"/>
          </a:xfrm>
          <a:prstGeom prst="rect">
            <a:avLst/>
          </a:prstGeom>
          <a:noFill/>
          <a:ln>
            <a:noFill/>
          </a:ln>
        </p:spPr>
        <p:txBody>
          <a:bodyPr lIns="58293" tIns="29138" rIns="58293" bIns="29138" anchor="t" anchorCtr="0">
            <a:noAutofit/>
          </a:bodyPr>
          <a:lstStyle/>
          <a:p>
            <a:pPr algn="l" rtl="0">
              <a:buSzPct val="25000"/>
            </a:pPr>
            <a:r>
              <a:rPr lang="en-US" sz="2300" spc="-5" dirty="0">
                <a:solidFill>
                  <a:srgbClr val="517A91"/>
                </a:solidFill>
                <a:latin typeface="Century Gothic"/>
                <a:ea typeface="+mj-ea"/>
                <a:cs typeface="Century Gothic"/>
                <a:sym typeface="Century Gothic"/>
              </a:rPr>
              <a:t>Metabolic acidosis: </a:t>
            </a:r>
          </a:p>
        </p:txBody>
      </p:sp>
      <p:sp>
        <p:nvSpPr>
          <p:cNvPr id="115" name="Shape 115"/>
          <p:cNvSpPr txBox="1"/>
          <p:nvPr/>
        </p:nvSpPr>
        <p:spPr>
          <a:xfrm>
            <a:off x="911290" y="605634"/>
            <a:ext cx="5537835" cy="530147"/>
          </a:xfrm>
          <a:prstGeom prst="rect">
            <a:avLst/>
          </a:prstGeom>
          <a:noFill/>
          <a:ln>
            <a:noFill/>
          </a:ln>
        </p:spPr>
        <p:txBody>
          <a:bodyPr lIns="58293" tIns="58293" rIns="58293" bIns="58293" anchor="t" anchorCtr="0">
            <a:noAutofit/>
          </a:bodyPr>
          <a:lstStyle/>
          <a:p>
            <a:pPr marL="291511" indent="-242926" algn="l" rtl="0">
              <a:buSzPct val="100000"/>
              <a:buChar char="●"/>
            </a:pPr>
            <a:r>
              <a:rPr lang="en-US" sz="1500" dirty="0"/>
              <a:t>Reduction in bicarbonate concentration of ECF.</a:t>
            </a:r>
          </a:p>
        </p:txBody>
      </p:sp>
      <p:sp>
        <p:nvSpPr>
          <p:cNvPr id="116" name="Shape 116"/>
          <p:cNvSpPr/>
          <p:nvPr/>
        </p:nvSpPr>
        <p:spPr>
          <a:xfrm>
            <a:off x="3057992" y="1800555"/>
            <a:ext cx="1847475" cy="1427570"/>
          </a:xfrm>
          <a:prstGeom prst="leftRightUpArrow">
            <a:avLst>
              <a:gd name="adj1" fmla="val 25000"/>
              <a:gd name="adj2" fmla="val 25000"/>
              <a:gd name="adj3" fmla="val 25000"/>
            </a:avLst>
          </a:prstGeom>
          <a:solidFill>
            <a:schemeClr val="lt2"/>
          </a:solidFill>
          <a:ln w="9525" cap="flat" cmpd="sng">
            <a:solidFill>
              <a:srgbClr val="1F4E79"/>
            </a:solidFill>
            <a:prstDash val="solid"/>
            <a:round/>
            <a:headEnd type="none" w="med" len="med"/>
            <a:tailEnd type="none" w="med" len="med"/>
          </a:ln>
        </p:spPr>
        <p:txBody>
          <a:bodyPr lIns="58293" tIns="58293" rIns="58293" bIns="58293" anchor="ctr" anchorCtr="0">
            <a:noAutofit/>
          </a:bodyPr>
          <a:lstStyle/>
          <a:p>
            <a:pPr algn="ctr"/>
            <a:r>
              <a:rPr lang="en-US" sz="1500"/>
              <a:t>Causes are:</a:t>
            </a:r>
          </a:p>
        </p:txBody>
      </p:sp>
      <p:sp>
        <p:nvSpPr>
          <p:cNvPr id="117" name="Shape 117"/>
          <p:cNvSpPr txBox="1"/>
          <p:nvPr/>
        </p:nvSpPr>
        <p:spPr>
          <a:xfrm>
            <a:off x="3098920" y="1303231"/>
            <a:ext cx="1847475" cy="433496"/>
          </a:xfrm>
          <a:prstGeom prst="rect">
            <a:avLst/>
          </a:prstGeom>
          <a:noFill/>
          <a:ln w="9525" cap="flat" cmpd="sng">
            <a:solidFill>
              <a:srgbClr val="1F4E79"/>
            </a:solidFill>
            <a:prstDash val="dashDot"/>
            <a:round/>
            <a:headEnd type="none" w="med" len="med"/>
            <a:tailEnd type="none" w="med" len="med"/>
          </a:ln>
        </p:spPr>
        <p:txBody>
          <a:bodyPr lIns="58293" tIns="58293" rIns="58293" bIns="58293" anchor="t" anchorCtr="0">
            <a:noAutofit/>
          </a:bodyPr>
          <a:lstStyle/>
          <a:p>
            <a:pPr algn="ctr"/>
            <a:r>
              <a:rPr lang="en-US" sz="1100" dirty="0"/>
              <a:t>Increased production of </a:t>
            </a:r>
            <a:r>
              <a:rPr lang="en-US" sz="1100" dirty="0">
                <a:solidFill>
                  <a:schemeClr val="dk1"/>
                </a:solidFill>
              </a:rPr>
              <a:t>H</a:t>
            </a:r>
            <a:r>
              <a:rPr lang="en-US" sz="1100" baseline="30000" dirty="0">
                <a:solidFill>
                  <a:schemeClr val="dk1"/>
                </a:solidFill>
              </a:rPr>
              <a:t>+</a:t>
            </a:r>
            <a:r>
              <a:rPr lang="en-US" sz="1100" dirty="0"/>
              <a:t> ions.</a:t>
            </a:r>
          </a:p>
        </p:txBody>
      </p:sp>
      <p:sp>
        <p:nvSpPr>
          <p:cNvPr id="118" name="Shape 118"/>
          <p:cNvSpPr txBox="1"/>
          <p:nvPr/>
        </p:nvSpPr>
        <p:spPr>
          <a:xfrm>
            <a:off x="4946425" y="2597228"/>
            <a:ext cx="1759205" cy="1397669"/>
          </a:xfrm>
          <a:prstGeom prst="rect">
            <a:avLst/>
          </a:prstGeom>
          <a:noFill/>
          <a:ln w="9525" cap="flat" cmpd="sng">
            <a:solidFill>
              <a:srgbClr val="1F4E79"/>
            </a:solidFill>
            <a:prstDash val="dashDot"/>
            <a:round/>
            <a:headEnd type="none" w="med" len="med"/>
            <a:tailEnd type="none" w="med" len="med"/>
          </a:ln>
        </p:spPr>
        <p:txBody>
          <a:bodyPr lIns="58293" tIns="58293" rIns="58293" bIns="58293" anchor="t" anchorCtr="0">
            <a:noAutofit/>
          </a:bodyPr>
          <a:lstStyle/>
          <a:p>
            <a:pPr algn="ctr" rtl="0"/>
            <a:r>
              <a:rPr lang="en-US" sz="1100" dirty="0"/>
              <a:t>Ingestion of </a:t>
            </a:r>
            <a:r>
              <a:rPr lang="en-US" sz="1100" dirty="0">
                <a:solidFill>
                  <a:schemeClr val="dk1"/>
                </a:solidFill>
              </a:rPr>
              <a:t>H</a:t>
            </a:r>
            <a:r>
              <a:rPr lang="en-US" sz="1100" baseline="30000" dirty="0">
                <a:solidFill>
                  <a:schemeClr val="dk1"/>
                </a:solidFill>
              </a:rPr>
              <a:t>+ </a:t>
            </a:r>
            <a:r>
              <a:rPr lang="en-US" sz="1100" dirty="0"/>
              <a:t>or drugs metabolized to acids</a:t>
            </a:r>
            <a:r>
              <a:rPr lang="en-US" sz="1100" dirty="0" smtClean="0"/>
              <a:t>.</a:t>
            </a:r>
          </a:p>
          <a:p>
            <a:pPr algn="ctr" rtl="0"/>
            <a:r>
              <a:rPr lang="en-US" sz="1200" dirty="0">
                <a:solidFill>
                  <a:srgbClr val="92D050"/>
                </a:solidFill>
                <a:latin typeface="Calibri" panose="020F0502020204030204" pitchFamily="34" charset="0"/>
                <a:ea typeface="Calibri" panose="020F0502020204030204" pitchFamily="34" charset="0"/>
                <a:cs typeface="Arial" panose="020B0604020202020204" pitchFamily="34" charset="0"/>
              </a:rPr>
              <a:t>Whether it is because of increased lactic acid or ketone bodies production causing an increase in giving off hydrogen ions.</a:t>
            </a:r>
          </a:p>
        </p:txBody>
      </p:sp>
      <p:sp>
        <p:nvSpPr>
          <p:cNvPr id="119" name="Shape 119"/>
          <p:cNvSpPr txBox="1"/>
          <p:nvPr/>
        </p:nvSpPr>
        <p:spPr>
          <a:xfrm>
            <a:off x="1295400" y="2597228"/>
            <a:ext cx="1721633" cy="657148"/>
          </a:xfrm>
          <a:prstGeom prst="rect">
            <a:avLst/>
          </a:prstGeom>
          <a:noFill/>
          <a:ln w="9525" cap="flat" cmpd="sng">
            <a:solidFill>
              <a:srgbClr val="1F4E79"/>
            </a:solidFill>
            <a:prstDash val="dashDot"/>
            <a:round/>
            <a:headEnd type="none" w="med" len="med"/>
            <a:tailEnd type="none" w="med" len="med"/>
          </a:ln>
        </p:spPr>
        <p:txBody>
          <a:bodyPr lIns="58293" tIns="58293" rIns="58293" bIns="58293" anchor="t" anchorCtr="0">
            <a:noAutofit/>
          </a:bodyPr>
          <a:lstStyle/>
          <a:p>
            <a:pPr algn="ctr" rtl="0"/>
            <a:r>
              <a:rPr lang="en-US" sz="1100" dirty="0"/>
              <a:t>Impaired excretion of </a:t>
            </a:r>
            <a:r>
              <a:rPr lang="en-US" sz="1100" dirty="0">
                <a:solidFill>
                  <a:schemeClr val="dk1"/>
                </a:solidFill>
              </a:rPr>
              <a:t>H</a:t>
            </a:r>
            <a:r>
              <a:rPr lang="en-US" sz="1100" baseline="30000" dirty="0">
                <a:solidFill>
                  <a:schemeClr val="dk1"/>
                </a:solidFill>
              </a:rPr>
              <a:t>+</a:t>
            </a:r>
            <a:r>
              <a:rPr lang="en-US" sz="1100" dirty="0"/>
              <a:t>.</a:t>
            </a:r>
          </a:p>
        </p:txBody>
      </p:sp>
      <p:pic>
        <p:nvPicPr>
          <p:cNvPr id="12" name="Shape 157" descr="bio logo 436.png"/>
          <p:cNvPicPr preferRelativeResize="0"/>
          <p:nvPr/>
        </p:nvPicPr>
        <p:blipFill rotWithShape="1">
          <a:blip r:embed="rId3">
            <a:alphaModFix/>
          </a:blip>
          <a:srcRect/>
          <a:stretch/>
        </p:blipFill>
        <p:spPr>
          <a:xfrm>
            <a:off x="3351380" y="3727713"/>
            <a:ext cx="1007505" cy="988524"/>
          </a:xfrm>
          <a:prstGeom prst="rect">
            <a:avLst/>
          </a:prstGeom>
          <a:noFill/>
          <a:ln>
            <a:noFill/>
          </a:ln>
        </p:spPr>
      </p:pic>
    </p:spTree>
    <p:extLst>
      <p:ext uri="{BB962C8B-B14F-4D97-AF65-F5344CB8AC3E}">
        <p14:creationId xmlns:p14="http://schemas.microsoft.com/office/powerpoint/2010/main" val="2731870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sldNum" idx="4294967295"/>
          </p:nvPr>
        </p:nvSpPr>
        <p:spPr>
          <a:xfrm>
            <a:off x="5489258" y="4055116"/>
            <a:ext cx="1748790" cy="232920"/>
          </a:xfrm>
          <a:prstGeom prst="rect">
            <a:avLst/>
          </a:prstGeom>
          <a:noFill/>
          <a:ln>
            <a:noFill/>
          </a:ln>
        </p:spPr>
        <p:txBody>
          <a:bodyPr lIns="58293" tIns="29138" rIns="58293" bIns="29138" anchor="ctr" anchorCtr="0">
            <a:noAutofit/>
          </a:bodyPr>
          <a:lstStyle/>
          <a:p>
            <a:pPr rtl="0">
              <a:buClr>
                <a:srgbClr val="000000"/>
              </a:buClr>
              <a:buSzPct val="25000"/>
            </a:pPr>
            <a:fld id="{00000000-1234-1234-1234-123412341234}" type="slidenum">
              <a:rPr lang="en-US"/>
              <a:pPr rtl="0">
                <a:buClr>
                  <a:srgbClr val="000000"/>
                </a:buClr>
                <a:buSzPct val="25000"/>
              </a:pPr>
              <a:t>11</a:t>
            </a:fld>
            <a:endParaRPr lang="en-US" dirty="0"/>
          </a:p>
        </p:txBody>
      </p:sp>
      <p:sp>
        <p:nvSpPr>
          <p:cNvPr id="125" name="Shape 125"/>
          <p:cNvSpPr/>
          <p:nvPr/>
        </p:nvSpPr>
        <p:spPr>
          <a:xfrm>
            <a:off x="0" y="0"/>
            <a:ext cx="692325" cy="4375150"/>
          </a:xfrm>
          <a:prstGeom prst="rect">
            <a:avLst/>
          </a:prstGeom>
          <a:solidFill>
            <a:srgbClr val="2C4451"/>
          </a:solidFill>
          <a:ln>
            <a:noFill/>
          </a:ln>
        </p:spPr>
        <p:txBody>
          <a:bodyPr lIns="58293" tIns="29138" rIns="58293" bIns="29138" anchor="ctr" anchorCtr="0">
            <a:noAutofit/>
          </a:bodyPr>
          <a:lstStyle/>
          <a:p>
            <a:pPr algn="ctr" rtl="0"/>
            <a:endParaRPr sz="1100">
              <a:solidFill>
                <a:schemeClr val="lt1"/>
              </a:solidFill>
              <a:latin typeface="Calibri"/>
              <a:ea typeface="Calibri"/>
              <a:cs typeface="Calibri"/>
              <a:sym typeface="Calibri"/>
            </a:endParaRPr>
          </a:p>
        </p:txBody>
      </p:sp>
      <p:cxnSp>
        <p:nvCxnSpPr>
          <p:cNvPr id="126" name="Shape 126"/>
          <p:cNvCxnSpPr/>
          <p:nvPr/>
        </p:nvCxnSpPr>
        <p:spPr>
          <a:xfrm rot="10800000">
            <a:off x="780278" y="552894"/>
            <a:ext cx="5537835" cy="0"/>
          </a:xfrm>
          <a:prstGeom prst="straightConnector1">
            <a:avLst/>
          </a:prstGeom>
          <a:noFill/>
          <a:ln w="28575" cap="rnd" cmpd="sng">
            <a:solidFill>
              <a:srgbClr val="7F7F7F"/>
            </a:solidFill>
            <a:prstDash val="solid"/>
            <a:miter/>
            <a:headEnd type="none" w="med" len="med"/>
            <a:tailEnd type="none" w="med" len="med"/>
          </a:ln>
        </p:spPr>
      </p:cxnSp>
      <p:pic>
        <p:nvPicPr>
          <p:cNvPr id="127" name="Shape 127" descr="bio logo 436.png"/>
          <p:cNvPicPr preferRelativeResize="0"/>
          <p:nvPr/>
        </p:nvPicPr>
        <p:blipFill rotWithShape="1">
          <a:blip r:embed="rId3">
            <a:alphaModFix/>
          </a:blip>
          <a:srcRect/>
          <a:stretch/>
        </p:blipFill>
        <p:spPr>
          <a:xfrm>
            <a:off x="3351380" y="3727713"/>
            <a:ext cx="1007505" cy="988524"/>
          </a:xfrm>
          <a:prstGeom prst="rect">
            <a:avLst/>
          </a:prstGeom>
          <a:noFill/>
          <a:ln>
            <a:noFill/>
          </a:ln>
        </p:spPr>
      </p:pic>
      <p:sp>
        <p:nvSpPr>
          <p:cNvPr id="128" name="Shape 128"/>
          <p:cNvSpPr/>
          <p:nvPr/>
        </p:nvSpPr>
        <p:spPr>
          <a:xfrm>
            <a:off x="845787" y="70462"/>
            <a:ext cx="5406829" cy="530147"/>
          </a:xfrm>
          <a:prstGeom prst="rect">
            <a:avLst/>
          </a:prstGeom>
          <a:noFill/>
          <a:ln>
            <a:noFill/>
          </a:ln>
        </p:spPr>
        <p:txBody>
          <a:bodyPr lIns="58293" tIns="29138" rIns="58293" bIns="29138" anchor="t" anchorCtr="0">
            <a:noAutofit/>
          </a:bodyPr>
          <a:lstStyle/>
          <a:p>
            <a:pPr algn="l" rtl="0">
              <a:buSzPct val="25000"/>
            </a:pPr>
            <a:r>
              <a:rPr lang="en-US" sz="2300" spc="-5" dirty="0">
                <a:solidFill>
                  <a:srgbClr val="517A91"/>
                </a:solidFill>
                <a:latin typeface="Century Gothic"/>
                <a:ea typeface="+mj-ea"/>
                <a:cs typeface="Century Gothic"/>
                <a:sym typeface="Century Gothic"/>
              </a:rPr>
              <a:t>Anion gap: </a:t>
            </a:r>
          </a:p>
        </p:txBody>
      </p:sp>
      <p:sp>
        <p:nvSpPr>
          <p:cNvPr id="129" name="Shape 129"/>
          <p:cNvSpPr txBox="1"/>
          <p:nvPr/>
        </p:nvSpPr>
        <p:spPr>
          <a:xfrm>
            <a:off x="845787" y="552891"/>
            <a:ext cx="5537835" cy="1046706"/>
          </a:xfrm>
          <a:prstGeom prst="rect">
            <a:avLst/>
          </a:prstGeom>
          <a:noFill/>
          <a:ln>
            <a:noFill/>
          </a:ln>
        </p:spPr>
        <p:txBody>
          <a:bodyPr lIns="58293" tIns="58293" rIns="58293" bIns="58293" anchor="t" anchorCtr="0">
            <a:noAutofit/>
          </a:bodyPr>
          <a:lstStyle/>
          <a:p>
            <a:pPr marL="291511" indent="-218633" algn="l" rtl="0">
              <a:buSzPct val="100000"/>
              <a:buChar char="●"/>
            </a:pPr>
            <a:r>
              <a:rPr lang="en-US" sz="1400" b="1" dirty="0"/>
              <a:t>What is “Anion gap”?</a:t>
            </a:r>
          </a:p>
          <a:p>
            <a:pPr marL="583021" lvl="1" indent="-218633" algn="l" rtl="0">
              <a:buSzPct val="100000"/>
              <a:buChar char="○"/>
            </a:pPr>
            <a:r>
              <a:rPr lang="en-US" sz="1100" dirty="0"/>
              <a:t>It is the difference between the sum of Na</a:t>
            </a:r>
            <a:r>
              <a:rPr lang="en-US" sz="1500" baseline="30000" dirty="0">
                <a:solidFill>
                  <a:schemeClr val="dk1"/>
                </a:solidFill>
              </a:rPr>
              <a:t>+</a:t>
            </a:r>
            <a:r>
              <a:rPr lang="en-US" sz="1100" dirty="0"/>
              <a:t> and K</a:t>
            </a:r>
            <a:r>
              <a:rPr lang="en-US" sz="1500" baseline="30000" dirty="0">
                <a:solidFill>
                  <a:schemeClr val="dk1"/>
                </a:solidFill>
              </a:rPr>
              <a:t>+</a:t>
            </a:r>
            <a:r>
              <a:rPr lang="en-US" sz="1100" dirty="0"/>
              <a:t> (cations) and the sum of Cl</a:t>
            </a:r>
            <a:r>
              <a:rPr lang="en-US" sz="1500" baseline="30000" dirty="0">
                <a:solidFill>
                  <a:schemeClr val="dk1"/>
                </a:solidFill>
              </a:rPr>
              <a:t>-</a:t>
            </a:r>
            <a:r>
              <a:rPr lang="en-US" sz="1100" dirty="0"/>
              <a:t> and HC</a:t>
            </a:r>
            <a:r>
              <a:rPr lang="en-US" sz="1100" dirty="0">
                <a:solidFill>
                  <a:schemeClr val="dk1"/>
                </a:solidFill>
              </a:rPr>
              <a:t>O</a:t>
            </a:r>
            <a:r>
              <a:rPr lang="en-US" sz="1100" baseline="-25000" dirty="0">
                <a:solidFill>
                  <a:schemeClr val="dk1"/>
                </a:solidFill>
              </a:rPr>
              <a:t>3</a:t>
            </a:r>
            <a:r>
              <a:rPr lang="en-US" sz="1500" baseline="30000" dirty="0">
                <a:solidFill>
                  <a:schemeClr val="dk1"/>
                </a:solidFill>
              </a:rPr>
              <a:t>-</a:t>
            </a:r>
            <a:r>
              <a:rPr lang="en-US" sz="1100" dirty="0"/>
              <a:t> (anions</a:t>
            </a:r>
            <a:r>
              <a:rPr lang="en-US" sz="1100" dirty="0" smtClean="0"/>
              <a:t>). </a:t>
            </a:r>
            <a:r>
              <a:rPr lang="en-US" sz="1100" dirty="0">
                <a:solidFill>
                  <a:schemeClr val="bg1">
                    <a:lumMod val="65000"/>
                  </a:schemeClr>
                </a:solidFill>
                <a:latin typeface="Calibri" panose="020F0502020204030204" pitchFamily="34" charset="0"/>
                <a:ea typeface="Calibri" panose="020F0502020204030204" pitchFamily="34" charset="0"/>
                <a:cs typeface="Arial" panose="020B0604020202020204" pitchFamily="34" charset="0"/>
              </a:rPr>
              <a:t>{ </a:t>
            </a:r>
            <a:r>
              <a:rPr lang="en-US" sz="1100" dirty="0" err="1">
                <a:solidFill>
                  <a:schemeClr val="bg1">
                    <a:lumMod val="65000"/>
                  </a:schemeClr>
                </a:solidFill>
                <a:latin typeface="Calibri" panose="020F0502020204030204" pitchFamily="34" charset="0"/>
                <a:ea typeface="Calibri" panose="020F0502020204030204" pitchFamily="34" charset="0"/>
                <a:cs typeface="Arial" panose="020B0604020202020204" pitchFamily="34" charset="0"/>
              </a:rPr>
              <a:t>Cations</a:t>
            </a:r>
            <a:r>
              <a:rPr lang="en-US" sz="1100" dirty="0">
                <a:solidFill>
                  <a:schemeClr val="bg1">
                    <a:lumMod val="65000"/>
                  </a:schemeClr>
                </a:solidFill>
                <a:latin typeface="Calibri" panose="020F0502020204030204" pitchFamily="34" charset="0"/>
                <a:ea typeface="Calibri" panose="020F0502020204030204" pitchFamily="34" charset="0"/>
                <a:cs typeface="Arial" panose="020B0604020202020204" pitchFamily="34" charset="0"/>
              </a:rPr>
              <a:t> (Na+ + K+ ) – Anions (Cl- + HCO3- ) }</a:t>
            </a:r>
          </a:p>
          <a:p>
            <a:pPr marL="291511" indent="-218633" algn="l" rtl="0">
              <a:buSzPct val="100000"/>
              <a:buChar char="●"/>
            </a:pPr>
            <a:r>
              <a:rPr lang="en-US" sz="1400" b="1" dirty="0"/>
              <a:t>What does it help in?</a:t>
            </a:r>
          </a:p>
          <a:p>
            <a:pPr marL="583021" lvl="1" indent="-218633" algn="l" rtl="0">
              <a:buSzPct val="100000"/>
              <a:buChar char="○"/>
            </a:pPr>
            <a:r>
              <a:rPr lang="en-US" sz="1100" dirty="0"/>
              <a:t>It helps in assessing acid-base problems.</a:t>
            </a:r>
          </a:p>
        </p:txBody>
      </p:sp>
      <p:sp>
        <p:nvSpPr>
          <p:cNvPr id="130" name="Shape 130"/>
          <p:cNvSpPr/>
          <p:nvPr/>
        </p:nvSpPr>
        <p:spPr>
          <a:xfrm>
            <a:off x="2803024" y="1736934"/>
            <a:ext cx="2038725" cy="624885"/>
          </a:xfrm>
          <a:prstGeom prst="leftRightArrow">
            <a:avLst>
              <a:gd name="adj1" fmla="val 50000"/>
              <a:gd name="adj2" fmla="val 50000"/>
            </a:avLst>
          </a:prstGeom>
          <a:solidFill>
            <a:schemeClr val="lt2"/>
          </a:solidFill>
          <a:ln w="9525" cap="flat" cmpd="sng">
            <a:solidFill>
              <a:srgbClr val="1F4E79"/>
            </a:solidFill>
            <a:prstDash val="solid"/>
            <a:round/>
            <a:headEnd type="none" w="med" len="med"/>
            <a:tailEnd type="none" w="med" len="med"/>
          </a:ln>
        </p:spPr>
        <p:txBody>
          <a:bodyPr lIns="58293" tIns="58293" rIns="58293" bIns="58293" anchor="ctr" anchorCtr="0">
            <a:noAutofit/>
          </a:bodyPr>
          <a:lstStyle/>
          <a:p>
            <a:pPr algn="ctr" rtl="0"/>
            <a:r>
              <a:rPr lang="en-US" sz="1000" b="1" dirty="0"/>
              <a:t>Normal anion gap:</a:t>
            </a:r>
          </a:p>
          <a:p>
            <a:pPr algn="ctr"/>
            <a:r>
              <a:rPr lang="en-US" sz="1000" dirty="0"/>
              <a:t>3-11 </a:t>
            </a:r>
            <a:r>
              <a:rPr lang="en-US" sz="1000" dirty="0" err="1"/>
              <a:t>mEq</a:t>
            </a:r>
            <a:r>
              <a:rPr lang="en-US" sz="1000" dirty="0"/>
              <a:t>/L</a:t>
            </a:r>
          </a:p>
        </p:txBody>
      </p:sp>
      <p:sp>
        <p:nvSpPr>
          <p:cNvPr id="131" name="Shape 131"/>
          <p:cNvSpPr txBox="1"/>
          <p:nvPr/>
        </p:nvSpPr>
        <p:spPr>
          <a:xfrm>
            <a:off x="4960116" y="1717508"/>
            <a:ext cx="1503608" cy="663737"/>
          </a:xfrm>
          <a:prstGeom prst="rect">
            <a:avLst/>
          </a:prstGeom>
          <a:noFill/>
          <a:ln w="9525" cap="flat" cmpd="sng">
            <a:solidFill>
              <a:srgbClr val="1F4E79"/>
            </a:solidFill>
            <a:prstDash val="dashDot"/>
            <a:round/>
            <a:headEnd type="none" w="med" len="med"/>
            <a:tailEnd type="none" w="med" len="med"/>
          </a:ln>
        </p:spPr>
        <p:txBody>
          <a:bodyPr lIns="58293" tIns="58293" rIns="58293" bIns="58293" anchor="t" anchorCtr="0">
            <a:noAutofit/>
          </a:bodyPr>
          <a:lstStyle/>
          <a:p>
            <a:pPr algn="ctr"/>
            <a:r>
              <a:rPr lang="en-US" sz="1100"/>
              <a:t>High anion gap:</a:t>
            </a:r>
          </a:p>
          <a:p>
            <a:pPr algn="ctr"/>
            <a:r>
              <a:rPr lang="en-US" sz="1100"/>
              <a:t>&gt; 11 mEq/L (acidosis)</a:t>
            </a:r>
          </a:p>
        </p:txBody>
      </p:sp>
      <p:sp>
        <p:nvSpPr>
          <p:cNvPr id="132" name="Shape 132"/>
          <p:cNvSpPr txBox="1"/>
          <p:nvPr/>
        </p:nvSpPr>
        <p:spPr>
          <a:xfrm>
            <a:off x="1181048" y="1717508"/>
            <a:ext cx="1503608" cy="663737"/>
          </a:xfrm>
          <a:prstGeom prst="rect">
            <a:avLst/>
          </a:prstGeom>
          <a:noFill/>
          <a:ln w="9525" cap="flat" cmpd="sng">
            <a:solidFill>
              <a:srgbClr val="1F4E79"/>
            </a:solidFill>
            <a:prstDash val="dashDot"/>
            <a:round/>
            <a:headEnd type="none" w="med" len="med"/>
            <a:tailEnd type="none" w="med" len="med"/>
          </a:ln>
        </p:spPr>
        <p:txBody>
          <a:bodyPr lIns="58293" tIns="58293" rIns="58293" bIns="58293" anchor="t" anchorCtr="0">
            <a:noAutofit/>
          </a:bodyPr>
          <a:lstStyle/>
          <a:p>
            <a:pPr algn="ctr" rtl="0"/>
            <a:r>
              <a:rPr lang="en-US" sz="1100"/>
              <a:t>Low anion gap:</a:t>
            </a:r>
          </a:p>
          <a:p>
            <a:pPr algn="ctr" rtl="0"/>
            <a:r>
              <a:rPr lang="en-US" sz="1100"/>
              <a:t>&lt; 3 mEq/L</a:t>
            </a:r>
          </a:p>
          <a:p>
            <a:pPr algn="ctr" rtl="0"/>
            <a:r>
              <a:rPr lang="en-US" sz="1100"/>
              <a:t>(alkalosis)</a:t>
            </a:r>
          </a:p>
        </p:txBody>
      </p:sp>
      <p:sp>
        <p:nvSpPr>
          <p:cNvPr id="133" name="Shape 133"/>
          <p:cNvSpPr txBox="1"/>
          <p:nvPr/>
        </p:nvSpPr>
        <p:spPr>
          <a:xfrm>
            <a:off x="1181048" y="2499156"/>
            <a:ext cx="5282708" cy="1515417"/>
          </a:xfrm>
          <a:prstGeom prst="rect">
            <a:avLst/>
          </a:prstGeom>
          <a:noFill/>
          <a:ln w="9525" cap="flat" cmpd="sng">
            <a:solidFill>
              <a:srgbClr val="1F4E79"/>
            </a:solidFill>
            <a:prstDash val="dashDot"/>
            <a:round/>
            <a:headEnd type="none" w="med" len="med"/>
            <a:tailEnd type="none" w="med" len="med"/>
          </a:ln>
        </p:spPr>
        <p:txBody>
          <a:bodyPr lIns="58293" tIns="58293" rIns="58293" bIns="58293" anchor="t" anchorCtr="0">
            <a:noAutofit/>
          </a:bodyPr>
          <a:lstStyle/>
          <a:p>
            <a:pPr algn="l" rtl="0"/>
            <a:r>
              <a:rPr lang="en-US" sz="1400" b="1" dirty="0"/>
              <a:t>Metabolic acidosis (high anion gap)</a:t>
            </a:r>
          </a:p>
          <a:p>
            <a:pPr marL="291511" indent="-218633" algn="l" rtl="0">
              <a:buSzPct val="100000"/>
              <a:buChar char="●"/>
            </a:pPr>
            <a:r>
              <a:rPr lang="en-US" sz="1400" b="1" dirty="0"/>
              <a:t>Occurs in:</a:t>
            </a:r>
          </a:p>
          <a:p>
            <a:pPr marL="583021" lvl="1" indent="-218633" algn="l" rtl="0">
              <a:buSzPct val="100000"/>
              <a:buChar char="○"/>
            </a:pPr>
            <a:r>
              <a:rPr lang="en-US" sz="1100" dirty="0"/>
              <a:t>Renal disease</a:t>
            </a:r>
            <a:r>
              <a:rPr lang="en-US" sz="1100" dirty="0" smtClean="0"/>
              <a:t>. </a:t>
            </a:r>
            <a:r>
              <a:rPr lang="en-US" sz="1100" dirty="0">
                <a:solidFill>
                  <a:srgbClr val="92D050"/>
                </a:solidFill>
              </a:rPr>
              <a:t>Impaired excretion.</a:t>
            </a:r>
          </a:p>
          <a:p>
            <a:pPr marL="583021" lvl="1" indent="-218633" algn="l" rtl="0">
              <a:buSzPct val="100000"/>
              <a:buChar char="○"/>
            </a:pPr>
            <a:r>
              <a:rPr lang="en-US" sz="1100" dirty="0" smtClean="0"/>
              <a:t>Diabetic ketoacidosis. </a:t>
            </a:r>
            <a:r>
              <a:rPr lang="en-US" sz="1100" dirty="0" smtClean="0">
                <a:solidFill>
                  <a:srgbClr val="92D050"/>
                </a:solidFill>
              </a:rPr>
              <a:t>Too much ketone bodies produced.</a:t>
            </a:r>
          </a:p>
          <a:p>
            <a:pPr marL="583021" lvl="1" indent="-218633" algn="l" rtl="0">
              <a:buSzPct val="100000"/>
              <a:buFontTx/>
              <a:buChar char="○"/>
            </a:pPr>
            <a:r>
              <a:rPr lang="en-US" sz="1100" dirty="0"/>
              <a:t>Lactic acidosis</a:t>
            </a:r>
            <a:r>
              <a:rPr lang="en-US" sz="1100" dirty="0" smtClean="0"/>
              <a:t>.</a:t>
            </a:r>
            <a:endParaRPr lang="en-US" sz="1100" dirty="0" smtClean="0">
              <a:solidFill>
                <a:srgbClr val="92D050"/>
              </a:solidFill>
            </a:endParaRPr>
          </a:p>
          <a:p>
            <a:pPr marL="583021" lvl="1" indent="-218633" algn="l" rtl="0">
              <a:buSzPct val="100000"/>
              <a:buFontTx/>
              <a:buChar char="○"/>
            </a:pPr>
            <a:r>
              <a:rPr lang="en-US" sz="1100" dirty="0" smtClean="0"/>
              <a:t>Chronic </a:t>
            </a:r>
            <a:r>
              <a:rPr lang="en-US" sz="1100" dirty="0"/>
              <a:t>diarrhea</a:t>
            </a:r>
            <a:r>
              <a:rPr lang="en-US" sz="1100" dirty="0" smtClean="0"/>
              <a:t>.</a:t>
            </a:r>
            <a:endParaRPr lang="en-US" sz="1100" dirty="0">
              <a:solidFill>
                <a:srgbClr val="92D050"/>
              </a:solidFill>
            </a:endParaRPr>
          </a:p>
          <a:p>
            <a:pPr marL="583021" lvl="1" indent="-218633" algn="l" rtl="0">
              <a:buSzPct val="100000"/>
              <a:buFontTx/>
              <a:buChar char="○"/>
            </a:pPr>
            <a:r>
              <a:rPr lang="en-US" sz="1100" dirty="0" smtClean="0"/>
              <a:t>Renal </a:t>
            </a:r>
            <a:r>
              <a:rPr lang="en-US" sz="1100" dirty="0"/>
              <a:t>tubular acidosis</a:t>
            </a:r>
            <a:r>
              <a:rPr lang="en-US" sz="1100" dirty="0" smtClean="0"/>
              <a:t>.</a:t>
            </a:r>
            <a:endParaRPr lang="en-US" sz="1100" dirty="0"/>
          </a:p>
          <a:p>
            <a:pPr marL="583021" lvl="1" indent="-218633" algn="l" rtl="0">
              <a:buSzPct val="100000"/>
              <a:buChar char="○"/>
            </a:pPr>
            <a:r>
              <a:rPr lang="en-US" sz="1100" dirty="0" smtClean="0"/>
              <a:t>Poisoning</a:t>
            </a:r>
            <a:r>
              <a:rPr lang="en-US" sz="1100" dirty="0"/>
              <a:t>. </a:t>
            </a:r>
            <a:r>
              <a:rPr lang="en-US" sz="1100" dirty="0">
                <a:solidFill>
                  <a:srgbClr val="92D050"/>
                </a:solidFill>
              </a:rPr>
              <a:t>Aspirin poisoning lead to lactic </a:t>
            </a:r>
            <a:r>
              <a:rPr lang="en-US" sz="1100" dirty="0" smtClean="0">
                <a:solidFill>
                  <a:srgbClr val="92D050"/>
                </a:solidFill>
              </a:rPr>
              <a:t>acidosis, or any salicylate poisoning.</a:t>
            </a:r>
            <a:endParaRPr lang="en-US" sz="1100" dirty="0">
              <a:solidFill>
                <a:srgbClr val="92D050"/>
              </a:solidFill>
            </a:endParaRPr>
          </a:p>
        </p:txBody>
      </p:sp>
      <p:sp>
        <p:nvSpPr>
          <p:cNvPr id="2" name="Rectangle 1"/>
          <p:cNvSpPr/>
          <p:nvPr/>
        </p:nvSpPr>
        <p:spPr>
          <a:xfrm>
            <a:off x="6463725" y="770790"/>
            <a:ext cx="1308675" cy="2549737"/>
          </a:xfrm>
          <a:prstGeom prst="rect">
            <a:avLst/>
          </a:prstGeom>
        </p:spPr>
        <p:txBody>
          <a:bodyPr wrap="square">
            <a:spAutoFit/>
          </a:bodyPr>
          <a:lstStyle/>
          <a:p>
            <a:pPr algn="l" rtl="0">
              <a:lnSpc>
                <a:spcPct val="107000"/>
              </a:lnSpc>
              <a:spcAft>
                <a:spcPts val="800"/>
              </a:spcAft>
            </a:pPr>
            <a:r>
              <a:rPr lang="en-US" sz="1100" dirty="0" smtClean="0">
                <a:solidFill>
                  <a:srgbClr val="92D050"/>
                </a:solidFill>
                <a:latin typeface="Calibri" panose="020F0502020204030204" pitchFamily="34" charset="0"/>
                <a:ea typeface="Calibri" panose="020F0502020204030204" pitchFamily="34" charset="0"/>
                <a:cs typeface="Arial" panose="020B0604020202020204" pitchFamily="34" charset="0"/>
              </a:rPr>
              <a:t>-There </a:t>
            </a:r>
            <a:r>
              <a:rPr lang="en-US" sz="1100" dirty="0">
                <a:solidFill>
                  <a:srgbClr val="92D050"/>
                </a:solidFill>
                <a:latin typeface="Calibri" panose="020F0502020204030204" pitchFamily="34" charset="0"/>
                <a:ea typeface="Calibri" panose="020F0502020204030204" pitchFamily="34" charset="0"/>
                <a:cs typeface="Arial" panose="020B0604020202020204" pitchFamily="34" charset="0"/>
              </a:rPr>
              <a:t>are a lot of other cations and anions within the body but in this calculation we consider only those.</a:t>
            </a:r>
          </a:p>
          <a:p>
            <a:pPr algn="l" rtl="0">
              <a:lnSpc>
                <a:spcPct val="107000"/>
              </a:lnSpc>
              <a:spcAft>
                <a:spcPts val="800"/>
              </a:spcAft>
            </a:pPr>
            <a:r>
              <a:rPr lang="en-US" sz="1100" dirty="0" smtClean="0">
                <a:solidFill>
                  <a:srgbClr val="92D050"/>
                </a:solidFill>
                <a:latin typeface="Calibri" panose="020F0502020204030204" pitchFamily="34" charset="0"/>
                <a:ea typeface="Calibri" panose="020F0502020204030204" pitchFamily="34" charset="0"/>
                <a:cs typeface="Arial" panose="020B0604020202020204" pitchFamily="34" charset="0"/>
              </a:rPr>
              <a:t>-When </a:t>
            </a:r>
            <a:r>
              <a:rPr lang="en-US" sz="1100" dirty="0">
                <a:solidFill>
                  <a:srgbClr val="92D050"/>
                </a:solidFill>
                <a:latin typeface="Calibri" panose="020F0502020204030204" pitchFamily="34" charset="0"/>
                <a:ea typeface="Calibri" panose="020F0502020204030204" pitchFamily="34" charset="0"/>
                <a:cs typeface="Arial" panose="020B0604020202020204" pitchFamily="34" charset="0"/>
              </a:rPr>
              <a:t>a molecule donates its hydrogen then it is called </a:t>
            </a:r>
            <a:r>
              <a:rPr lang="en-US" sz="1100" b="1" u="sng" dirty="0">
                <a:solidFill>
                  <a:srgbClr val="92D050"/>
                </a:solidFill>
                <a:latin typeface="Calibri" panose="020F0502020204030204" pitchFamily="34" charset="0"/>
                <a:ea typeface="Calibri" panose="020F0502020204030204" pitchFamily="34" charset="0"/>
                <a:cs typeface="Arial" panose="020B0604020202020204" pitchFamily="34" charset="0"/>
              </a:rPr>
              <a:t>anion </a:t>
            </a:r>
            <a:r>
              <a:rPr lang="en-US" sz="1100" dirty="0">
                <a:solidFill>
                  <a:srgbClr val="92D050"/>
                </a:solidFill>
                <a:latin typeface="Calibri" panose="020F0502020204030204" pitchFamily="34" charset="0"/>
                <a:ea typeface="Calibri" panose="020F0502020204030204" pitchFamily="34" charset="0"/>
                <a:cs typeface="Arial" panose="020B0604020202020204" pitchFamily="34" charset="0"/>
              </a:rPr>
              <a:t>because it has </a:t>
            </a:r>
            <a:r>
              <a:rPr lang="en-US" sz="1100" b="1" u="sng" dirty="0">
                <a:solidFill>
                  <a:srgbClr val="92D050"/>
                </a:solidFill>
                <a:latin typeface="Calibri" panose="020F0502020204030204" pitchFamily="34" charset="0"/>
                <a:ea typeface="Calibri" panose="020F0502020204030204" pitchFamily="34" charset="0"/>
                <a:cs typeface="Arial" panose="020B0604020202020204" pitchFamily="34" charset="0"/>
              </a:rPr>
              <a:t>negative charge</a:t>
            </a:r>
          </a:p>
        </p:txBody>
      </p:sp>
    </p:spTree>
    <p:extLst>
      <p:ext uri="{BB962C8B-B14F-4D97-AF65-F5344CB8AC3E}">
        <p14:creationId xmlns:p14="http://schemas.microsoft.com/office/powerpoint/2010/main" val="3598044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sldNum" idx="4294967295"/>
          </p:nvPr>
        </p:nvSpPr>
        <p:spPr>
          <a:xfrm>
            <a:off x="5489258" y="4055116"/>
            <a:ext cx="1748790" cy="232920"/>
          </a:xfrm>
          <a:prstGeom prst="rect">
            <a:avLst/>
          </a:prstGeom>
          <a:noFill/>
          <a:ln>
            <a:noFill/>
          </a:ln>
        </p:spPr>
        <p:txBody>
          <a:bodyPr lIns="58293" tIns="29138" rIns="58293" bIns="29138" anchor="ctr" anchorCtr="0">
            <a:noAutofit/>
          </a:bodyPr>
          <a:lstStyle/>
          <a:p>
            <a:pPr rtl="0">
              <a:buClr>
                <a:srgbClr val="000000"/>
              </a:buClr>
              <a:buSzPct val="25000"/>
            </a:pPr>
            <a:fld id="{00000000-1234-1234-1234-123412341234}" type="slidenum">
              <a:rPr lang="en-US"/>
              <a:pPr rtl="0">
                <a:buClr>
                  <a:srgbClr val="000000"/>
                </a:buClr>
                <a:buSzPct val="25000"/>
              </a:pPr>
              <a:t>12</a:t>
            </a:fld>
            <a:endParaRPr lang="en-US"/>
          </a:p>
        </p:txBody>
      </p:sp>
      <p:sp>
        <p:nvSpPr>
          <p:cNvPr id="139" name="Shape 139"/>
          <p:cNvSpPr/>
          <p:nvPr/>
        </p:nvSpPr>
        <p:spPr>
          <a:xfrm>
            <a:off x="0" y="0"/>
            <a:ext cx="692325" cy="4375150"/>
          </a:xfrm>
          <a:prstGeom prst="rect">
            <a:avLst/>
          </a:prstGeom>
          <a:solidFill>
            <a:srgbClr val="2C4451"/>
          </a:solidFill>
          <a:ln>
            <a:noFill/>
          </a:ln>
        </p:spPr>
        <p:txBody>
          <a:bodyPr lIns="58293" tIns="29138" rIns="58293" bIns="29138" anchor="ctr" anchorCtr="0">
            <a:noAutofit/>
          </a:bodyPr>
          <a:lstStyle/>
          <a:p>
            <a:pPr algn="ctr" rtl="0"/>
            <a:endParaRPr sz="1100">
              <a:solidFill>
                <a:schemeClr val="lt1"/>
              </a:solidFill>
              <a:latin typeface="Calibri"/>
              <a:ea typeface="Calibri"/>
              <a:cs typeface="Calibri"/>
              <a:sym typeface="Calibri"/>
            </a:endParaRPr>
          </a:p>
        </p:txBody>
      </p:sp>
      <p:cxnSp>
        <p:nvCxnSpPr>
          <p:cNvPr id="140" name="Shape 140"/>
          <p:cNvCxnSpPr/>
          <p:nvPr/>
        </p:nvCxnSpPr>
        <p:spPr>
          <a:xfrm rot="10800000">
            <a:off x="692325" y="573785"/>
            <a:ext cx="5537835" cy="0"/>
          </a:xfrm>
          <a:prstGeom prst="straightConnector1">
            <a:avLst/>
          </a:prstGeom>
          <a:noFill/>
          <a:ln w="28575" cap="rnd" cmpd="sng">
            <a:solidFill>
              <a:srgbClr val="7F7F7F"/>
            </a:solidFill>
            <a:prstDash val="solid"/>
            <a:miter/>
            <a:headEnd type="none" w="med" len="med"/>
            <a:tailEnd type="none" w="med" len="med"/>
          </a:ln>
        </p:spPr>
      </p:cxnSp>
      <p:pic>
        <p:nvPicPr>
          <p:cNvPr id="141" name="Shape 141" descr="bio logo 436.png"/>
          <p:cNvPicPr preferRelativeResize="0"/>
          <p:nvPr/>
        </p:nvPicPr>
        <p:blipFill rotWithShape="1">
          <a:blip r:embed="rId3">
            <a:alphaModFix/>
          </a:blip>
          <a:srcRect/>
          <a:stretch/>
        </p:blipFill>
        <p:spPr>
          <a:xfrm>
            <a:off x="3351380" y="3727713"/>
            <a:ext cx="1007505" cy="988524"/>
          </a:xfrm>
          <a:prstGeom prst="rect">
            <a:avLst/>
          </a:prstGeom>
          <a:noFill/>
          <a:ln>
            <a:noFill/>
          </a:ln>
        </p:spPr>
      </p:pic>
      <p:sp>
        <p:nvSpPr>
          <p:cNvPr id="142" name="Shape 142"/>
          <p:cNvSpPr/>
          <p:nvPr/>
        </p:nvSpPr>
        <p:spPr>
          <a:xfrm>
            <a:off x="746433" y="145591"/>
            <a:ext cx="5406829" cy="530147"/>
          </a:xfrm>
          <a:prstGeom prst="rect">
            <a:avLst/>
          </a:prstGeom>
          <a:noFill/>
          <a:ln>
            <a:noFill/>
          </a:ln>
        </p:spPr>
        <p:txBody>
          <a:bodyPr lIns="58293" tIns="29138" rIns="58293" bIns="29138" anchor="t" anchorCtr="0">
            <a:noAutofit/>
          </a:bodyPr>
          <a:lstStyle/>
          <a:p>
            <a:pPr algn="l" rtl="0">
              <a:buSzPct val="25000"/>
            </a:pPr>
            <a:r>
              <a:rPr lang="en-US" sz="2300" spc="-5" dirty="0">
                <a:solidFill>
                  <a:srgbClr val="517A91"/>
                </a:solidFill>
                <a:latin typeface="Century Gothic"/>
                <a:ea typeface="+mj-ea"/>
                <a:cs typeface="Century Gothic"/>
                <a:sym typeface="Century Gothic"/>
              </a:rPr>
              <a:t>Clinical effects of acidosis: </a:t>
            </a:r>
          </a:p>
        </p:txBody>
      </p:sp>
      <p:sp>
        <p:nvSpPr>
          <p:cNvPr id="143" name="Shape 143"/>
          <p:cNvSpPr/>
          <p:nvPr/>
        </p:nvSpPr>
        <p:spPr>
          <a:xfrm>
            <a:off x="2309407" y="1133725"/>
            <a:ext cx="1569971" cy="1123453"/>
          </a:xfrm>
          <a:prstGeom prst="quadArrow">
            <a:avLst>
              <a:gd name="adj1" fmla="val 22500"/>
              <a:gd name="adj2" fmla="val 14639"/>
              <a:gd name="adj3" fmla="val 22500"/>
            </a:avLst>
          </a:prstGeom>
          <a:solidFill>
            <a:srgbClr val="93C47D"/>
          </a:solidFill>
          <a:ln w="9525" cap="flat" cmpd="sng">
            <a:solidFill>
              <a:schemeClr val="dk2"/>
            </a:solidFill>
            <a:prstDash val="solid"/>
            <a:round/>
            <a:headEnd type="none" w="med" len="med"/>
            <a:tailEnd type="none" w="med" len="med"/>
          </a:ln>
        </p:spPr>
        <p:txBody>
          <a:bodyPr lIns="58293" tIns="58293" rIns="58293" bIns="58293" anchor="t" anchorCtr="0">
            <a:noAutofit/>
          </a:bodyPr>
          <a:lstStyle/>
          <a:p>
            <a:endParaRPr/>
          </a:p>
        </p:txBody>
      </p:sp>
      <p:sp>
        <p:nvSpPr>
          <p:cNvPr id="144" name="Shape 144"/>
          <p:cNvSpPr txBox="1"/>
          <p:nvPr/>
        </p:nvSpPr>
        <p:spPr>
          <a:xfrm>
            <a:off x="2343469" y="521140"/>
            <a:ext cx="1670378" cy="703354"/>
          </a:xfrm>
          <a:prstGeom prst="rect">
            <a:avLst/>
          </a:prstGeom>
          <a:noFill/>
          <a:ln>
            <a:noFill/>
          </a:ln>
        </p:spPr>
        <p:txBody>
          <a:bodyPr lIns="58293" tIns="58293" rIns="58293" bIns="58293" anchor="t" anchorCtr="0">
            <a:noAutofit/>
          </a:bodyPr>
          <a:lstStyle/>
          <a:p>
            <a:pPr algn="ctr" rtl="0"/>
            <a:r>
              <a:rPr lang="en-US" sz="1100" dirty="0"/>
              <a:t>Hyperventilation: deep, rapid, and gasping respiratory pattern</a:t>
            </a:r>
          </a:p>
        </p:txBody>
      </p:sp>
      <p:sp>
        <p:nvSpPr>
          <p:cNvPr id="145" name="Shape 145"/>
          <p:cNvSpPr txBox="1"/>
          <p:nvPr/>
        </p:nvSpPr>
        <p:spPr>
          <a:xfrm>
            <a:off x="799328" y="1399355"/>
            <a:ext cx="1478554" cy="703354"/>
          </a:xfrm>
          <a:prstGeom prst="rect">
            <a:avLst/>
          </a:prstGeom>
          <a:noFill/>
          <a:ln>
            <a:noFill/>
          </a:ln>
        </p:spPr>
        <p:txBody>
          <a:bodyPr lIns="58293" tIns="58293" rIns="58293" bIns="58293" anchor="t" anchorCtr="0">
            <a:noAutofit/>
          </a:bodyPr>
          <a:lstStyle/>
          <a:p>
            <a:pPr algn="ctr" rtl="0"/>
            <a:r>
              <a:rPr lang="en-US" sz="1100" dirty="0"/>
              <a:t>Increased H+ conc. stimulates respiratory response </a:t>
            </a:r>
          </a:p>
        </p:txBody>
      </p:sp>
      <p:sp>
        <p:nvSpPr>
          <p:cNvPr id="146" name="Shape 146"/>
          <p:cNvSpPr txBox="1"/>
          <p:nvPr/>
        </p:nvSpPr>
        <p:spPr>
          <a:xfrm>
            <a:off x="3779927" y="1387614"/>
            <a:ext cx="1478554" cy="858571"/>
          </a:xfrm>
          <a:prstGeom prst="rect">
            <a:avLst/>
          </a:prstGeom>
          <a:noFill/>
          <a:ln>
            <a:noFill/>
          </a:ln>
        </p:spPr>
        <p:txBody>
          <a:bodyPr lIns="58293" tIns="58293" rIns="58293" bIns="58293" anchor="t" anchorCtr="0">
            <a:noAutofit/>
          </a:bodyPr>
          <a:lstStyle/>
          <a:p>
            <a:pPr algn="ctr" rtl="0"/>
            <a:r>
              <a:rPr lang="en-US" sz="1100" dirty="0" smtClean="0"/>
              <a:t>Loss of consciousness, coma and death.</a:t>
            </a:r>
            <a:endParaRPr lang="en-US" sz="1100" dirty="0"/>
          </a:p>
        </p:txBody>
      </p:sp>
      <p:sp>
        <p:nvSpPr>
          <p:cNvPr id="147" name="Shape 147"/>
          <p:cNvSpPr txBox="1"/>
          <p:nvPr/>
        </p:nvSpPr>
        <p:spPr>
          <a:xfrm>
            <a:off x="2408856" y="2261838"/>
            <a:ext cx="1371071" cy="749096"/>
          </a:xfrm>
          <a:prstGeom prst="rect">
            <a:avLst/>
          </a:prstGeom>
          <a:noFill/>
          <a:ln>
            <a:noFill/>
          </a:ln>
        </p:spPr>
        <p:txBody>
          <a:bodyPr lIns="58293" tIns="58293" rIns="58293" bIns="58293" anchor="t" anchorCtr="0">
            <a:noAutofit/>
          </a:bodyPr>
          <a:lstStyle/>
          <a:p>
            <a:pPr algn="ctr" rtl="0"/>
            <a:r>
              <a:rPr lang="en-US" sz="1100"/>
              <a:t>Arrhythmia, cardiac arrest</a:t>
            </a:r>
          </a:p>
        </p:txBody>
      </p:sp>
      <p:sp>
        <p:nvSpPr>
          <p:cNvPr id="148" name="Shape 148"/>
          <p:cNvSpPr txBox="1"/>
          <p:nvPr/>
        </p:nvSpPr>
        <p:spPr>
          <a:xfrm>
            <a:off x="4190465" y="603751"/>
            <a:ext cx="1924549" cy="795604"/>
          </a:xfrm>
          <a:prstGeom prst="rect">
            <a:avLst/>
          </a:prstGeom>
          <a:solidFill>
            <a:srgbClr val="D0E0E3"/>
          </a:solidFill>
          <a:ln>
            <a:noFill/>
          </a:ln>
        </p:spPr>
        <p:txBody>
          <a:bodyPr lIns="58293" tIns="58293" rIns="58293" bIns="58293" anchor="t" anchorCtr="0">
            <a:noAutofit/>
          </a:bodyPr>
          <a:lstStyle/>
          <a:p>
            <a:pPr algn="l" rtl="0"/>
            <a:r>
              <a:rPr lang="en-US" sz="1100" u="sng" dirty="0">
                <a:solidFill>
                  <a:schemeClr val="accent4"/>
                </a:solidFill>
              </a:rPr>
              <a:t>Hyperventilation </a:t>
            </a:r>
          </a:p>
          <a:p>
            <a:pPr algn="l" rtl="0"/>
            <a:r>
              <a:rPr lang="en-US" sz="1100" dirty="0"/>
              <a:t>is the compensatory physiological response to acidosis.</a:t>
            </a:r>
          </a:p>
        </p:txBody>
      </p:sp>
      <p:pic>
        <p:nvPicPr>
          <p:cNvPr id="149" name="Shape 149"/>
          <p:cNvPicPr preferRelativeResize="0"/>
          <p:nvPr/>
        </p:nvPicPr>
        <p:blipFill>
          <a:blip r:embed="rId4">
            <a:alphaModFix/>
          </a:blip>
          <a:stretch>
            <a:fillRect/>
          </a:stretch>
        </p:blipFill>
        <p:spPr>
          <a:xfrm>
            <a:off x="754671" y="2842422"/>
            <a:ext cx="6833489" cy="1238094"/>
          </a:xfrm>
          <a:prstGeom prst="rect">
            <a:avLst/>
          </a:prstGeom>
          <a:noFill/>
          <a:ln>
            <a:noFill/>
          </a:ln>
        </p:spPr>
      </p:pic>
      <p:sp>
        <p:nvSpPr>
          <p:cNvPr id="2" name="Rectangle 1"/>
          <p:cNvSpPr/>
          <p:nvPr/>
        </p:nvSpPr>
        <p:spPr>
          <a:xfrm>
            <a:off x="3753299" y="1816899"/>
            <a:ext cx="4111191" cy="1061829"/>
          </a:xfrm>
          <a:prstGeom prst="rect">
            <a:avLst/>
          </a:prstGeom>
        </p:spPr>
        <p:txBody>
          <a:bodyPr wrap="square">
            <a:spAutoFit/>
          </a:bodyPr>
          <a:lstStyle/>
          <a:p>
            <a:pPr algn="l" rtl="0"/>
            <a:r>
              <a:rPr lang="en-US" sz="1050" dirty="0">
                <a:solidFill>
                  <a:srgbClr val="92D050"/>
                </a:solidFill>
              </a:rPr>
              <a:t>When there is a high hydrogen concentration in the extracellular fluid the cells will try to take up the hydrogen and bump out potassium so acidosis is accompanied by hyperkalemia.</a:t>
            </a:r>
          </a:p>
          <a:p>
            <a:pPr algn="l" rtl="0"/>
            <a:r>
              <a:rPr lang="en-US" sz="1050" dirty="0">
                <a:solidFill>
                  <a:srgbClr val="92D050"/>
                </a:solidFill>
              </a:rPr>
              <a:t>Whenever the potassium levels are disturbed this leads to neuromuscular irritability -&gt; muscle </a:t>
            </a:r>
            <a:r>
              <a:rPr lang="en-US" sz="1050" dirty="0" smtClean="0">
                <a:solidFill>
                  <a:srgbClr val="92D050"/>
                </a:solidFill>
              </a:rPr>
              <a:t>weakness, cardiac arrhythmia and cardiac arrest..</a:t>
            </a:r>
            <a:endParaRPr lang="en-US" sz="1050" dirty="0">
              <a:solidFill>
                <a:srgbClr val="92D050"/>
              </a:solidFill>
            </a:endParaRPr>
          </a:p>
        </p:txBody>
      </p:sp>
      <p:sp>
        <p:nvSpPr>
          <p:cNvPr id="3" name="Rectangle 2"/>
          <p:cNvSpPr/>
          <p:nvPr/>
        </p:nvSpPr>
        <p:spPr>
          <a:xfrm>
            <a:off x="726387" y="573785"/>
            <a:ext cx="1799243" cy="430887"/>
          </a:xfrm>
          <a:prstGeom prst="rect">
            <a:avLst/>
          </a:prstGeom>
        </p:spPr>
        <p:txBody>
          <a:bodyPr wrap="square">
            <a:spAutoFit/>
          </a:bodyPr>
          <a:lstStyle/>
          <a:p>
            <a:r>
              <a:rPr lang="en-US" sz="1100" dirty="0" err="1">
                <a:solidFill>
                  <a:srgbClr val="92D050"/>
                </a:solidFill>
              </a:rPr>
              <a:t>Kussmaul</a:t>
            </a:r>
            <a:r>
              <a:rPr lang="en-US" sz="1100" dirty="0">
                <a:solidFill>
                  <a:srgbClr val="92D050"/>
                </a:solidFill>
              </a:rPr>
              <a:t> </a:t>
            </a:r>
            <a:r>
              <a:rPr lang="en-US" sz="1100" dirty="0" smtClean="0">
                <a:solidFill>
                  <a:srgbClr val="92D050"/>
                </a:solidFill>
              </a:rPr>
              <a:t>breathing</a:t>
            </a:r>
          </a:p>
          <a:p>
            <a:r>
              <a:rPr lang="en-US" sz="1100" dirty="0" smtClean="0">
                <a:solidFill>
                  <a:srgbClr val="92D050"/>
                </a:solidFill>
              </a:rPr>
              <a:t>Which is exhaling forcefully.</a:t>
            </a:r>
            <a:endParaRPr lang="en-US" sz="1100" dirty="0">
              <a:solidFill>
                <a:srgbClr val="92D050"/>
              </a:solidFill>
            </a:endParaRPr>
          </a:p>
        </p:txBody>
      </p:sp>
    </p:spTree>
    <p:extLst>
      <p:ext uri="{BB962C8B-B14F-4D97-AF65-F5344CB8AC3E}">
        <p14:creationId xmlns:p14="http://schemas.microsoft.com/office/powerpoint/2010/main" val="3672205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sldNum" idx="4294967295"/>
          </p:nvPr>
        </p:nvSpPr>
        <p:spPr>
          <a:xfrm>
            <a:off x="5489258" y="4055116"/>
            <a:ext cx="1748790" cy="232920"/>
          </a:xfrm>
          <a:prstGeom prst="rect">
            <a:avLst/>
          </a:prstGeom>
          <a:noFill/>
          <a:ln>
            <a:noFill/>
          </a:ln>
        </p:spPr>
        <p:txBody>
          <a:bodyPr lIns="58293" tIns="29138" rIns="58293" bIns="29138" anchor="ctr" anchorCtr="0">
            <a:noAutofit/>
          </a:bodyPr>
          <a:lstStyle/>
          <a:p>
            <a:pPr rtl="0">
              <a:buClr>
                <a:srgbClr val="000000"/>
              </a:buClr>
              <a:buSzPct val="25000"/>
            </a:pPr>
            <a:fld id="{00000000-1234-1234-1234-123412341234}" type="slidenum">
              <a:rPr lang="en-US"/>
              <a:pPr rtl="0">
                <a:buClr>
                  <a:srgbClr val="000000"/>
                </a:buClr>
                <a:buSzPct val="25000"/>
              </a:pPr>
              <a:t>13</a:t>
            </a:fld>
            <a:endParaRPr lang="en-US"/>
          </a:p>
        </p:txBody>
      </p:sp>
      <p:sp>
        <p:nvSpPr>
          <p:cNvPr id="155" name="Shape 155"/>
          <p:cNvSpPr/>
          <p:nvPr/>
        </p:nvSpPr>
        <p:spPr>
          <a:xfrm>
            <a:off x="0" y="0"/>
            <a:ext cx="692325" cy="4375150"/>
          </a:xfrm>
          <a:prstGeom prst="rect">
            <a:avLst/>
          </a:prstGeom>
          <a:solidFill>
            <a:srgbClr val="2C4451"/>
          </a:solidFill>
          <a:ln>
            <a:noFill/>
          </a:ln>
        </p:spPr>
        <p:txBody>
          <a:bodyPr lIns="58293" tIns="29138" rIns="58293" bIns="29138" anchor="ctr" anchorCtr="0">
            <a:noAutofit/>
          </a:bodyPr>
          <a:lstStyle/>
          <a:p>
            <a:pPr algn="ctr" rtl="0"/>
            <a:endParaRPr sz="1100">
              <a:solidFill>
                <a:schemeClr val="lt1"/>
              </a:solidFill>
              <a:latin typeface="Calibri"/>
              <a:ea typeface="Calibri"/>
              <a:cs typeface="Calibri"/>
              <a:sym typeface="Calibri"/>
            </a:endParaRPr>
          </a:p>
        </p:txBody>
      </p:sp>
      <p:cxnSp>
        <p:nvCxnSpPr>
          <p:cNvPr id="156" name="Shape 156"/>
          <p:cNvCxnSpPr/>
          <p:nvPr/>
        </p:nvCxnSpPr>
        <p:spPr>
          <a:xfrm rot="10800000">
            <a:off x="692319" y="552894"/>
            <a:ext cx="5537835" cy="0"/>
          </a:xfrm>
          <a:prstGeom prst="straightConnector1">
            <a:avLst/>
          </a:prstGeom>
          <a:noFill/>
          <a:ln w="28575" cap="rnd" cmpd="sng">
            <a:solidFill>
              <a:srgbClr val="7F7F7F"/>
            </a:solidFill>
            <a:prstDash val="solid"/>
            <a:miter/>
            <a:headEnd type="none" w="med" len="med"/>
            <a:tailEnd type="none" w="med" len="med"/>
          </a:ln>
        </p:spPr>
      </p:cxnSp>
      <p:pic>
        <p:nvPicPr>
          <p:cNvPr id="157" name="Shape 157" descr="bio logo 436.png"/>
          <p:cNvPicPr preferRelativeResize="0"/>
          <p:nvPr/>
        </p:nvPicPr>
        <p:blipFill rotWithShape="1">
          <a:blip r:embed="rId3">
            <a:alphaModFix/>
          </a:blip>
          <a:srcRect/>
          <a:stretch/>
        </p:blipFill>
        <p:spPr>
          <a:xfrm>
            <a:off x="3351380" y="3727713"/>
            <a:ext cx="1007505" cy="988524"/>
          </a:xfrm>
          <a:prstGeom prst="rect">
            <a:avLst/>
          </a:prstGeom>
          <a:noFill/>
          <a:ln>
            <a:noFill/>
          </a:ln>
        </p:spPr>
      </p:pic>
      <p:sp>
        <p:nvSpPr>
          <p:cNvPr id="158" name="Shape 158"/>
          <p:cNvSpPr/>
          <p:nvPr/>
        </p:nvSpPr>
        <p:spPr>
          <a:xfrm>
            <a:off x="757825" y="132664"/>
            <a:ext cx="5406829" cy="530147"/>
          </a:xfrm>
          <a:prstGeom prst="rect">
            <a:avLst/>
          </a:prstGeom>
          <a:noFill/>
          <a:ln>
            <a:noFill/>
          </a:ln>
        </p:spPr>
        <p:txBody>
          <a:bodyPr lIns="58293" tIns="29138" rIns="58293" bIns="29138" anchor="t" anchorCtr="0">
            <a:noAutofit/>
          </a:bodyPr>
          <a:lstStyle/>
          <a:p>
            <a:pPr algn="l" rtl="0">
              <a:buSzPct val="25000"/>
            </a:pPr>
            <a:r>
              <a:rPr lang="en-US" sz="2300" spc="-5" dirty="0">
                <a:solidFill>
                  <a:srgbClr val="517A91"/>
                </a:solidFill>
                <a:latin typeface="Century Gothic"/>
                <a:ea typeface="+mj-ea"/>
                <a:cs typeface="Century Gothic"/>
                <a:sym typeface="Century Gothic"/>
              </a:rPr>
              <a:t>Metabolic alkalosis:</a:t>
            </a:r>
          </a:p>
        </p:txBody>
      </p:sp>
      <p:sp>
        <p:nvSpPr>
          <p:cNvPr id="159" name="Shape 159"/>
          <p:cNvSpPr txBox="1"/>
          <p:nvPr/>
        </p:nvSpPr>
        <p:spPr>
          <a:xfrm>
            <a:off x="1768425" y="592237"/>
            <a:ext cx="4018163" cy="338376"/>
          </a:xfrm>
          <a:prstGeom prst="rect">
            <a:avLst/>
          </a:prstGeom>
          <a:solidFill>
            <a:srgbClr val="FFF2CC"/>
          </a:solidFill>
          <a:ln>
            <a:noFill/>
          </a:ln>
        </p:spPr>
        <p:txBody>
          <a:bodyPr lIns="58293" tIns="58293" rIns="58293" bIns="58293" anchor="t" anchorCtr="0">
            <a:noAutofit/>
          </a:bodyPr>
          <a:lstStyle/>
          <a:p>
            <a:r>
              <a:rPr lang="en-US" sz="1500"/>
              <a:t>Increase in bicarbonate concentration in ECF </a:t>
            </a:r>
          </a:p>
        </p:txBody>
      </p:sp>
      <p:sp>
        <p:nvSpPr>
          <p:cNvPr id="160" name="Shape 160"/>
          <p:cNvSpPr txBox="1"/>
          <p:nvPr/>
        </p:nvSpPr>
        <p:spPr>
          <a:xfrm>
            <a:off x="864227" y="930612"/>
            <a:ext cx="762705" cy="291103"/>
          </a:xfrm>
          <a:prstGeom prst="rect">
            <a:avLst/>
          </a:prstGeom>
          <a:solidFill>
            <a:srgbClr val="B6D7A8"/>
          </a:solidFill>
          <a:ln>
            <a:noFill/>
          </a:ln>
        </p:spPr>
        <p:txBody>
          <a:bodyPr lIns="58293" tIns="58293" rIns="58293" bIns="58293" anchor="t" anchorCtr="0">
            <a:noAutofit/>
          </a:bodyPr>
          <a:lstStyle/>
          <a:p>
            <a:pPr algn="ctr"/>
            <a:r>
              <a:rPr lang="en-US" sz="1100" b="1" dirty="0"/>
              <a:t>causes:</a:t>
            </a:r>
          </a:p>
        </p:txBody>
      </p:sp>
      <p:sp>
        <p:nvSpPr>
          <p:cNvPr id="161" name="Shape 161"/>
          <p:cNvSpPr txBox="1"/>
          <p:nvPr/>
        </p:nvSpPr>
        <p:spPr>
          <a:xfrm>
            <a:off x="864227" y="1281675"/>
            <a:ext cx="4018163" cy="338376"/>
          </a:xfrm>
          <a:prstGeom prst="rect">
            <a:avLst/>
          </a:prstGeom>
          <a:solidFill>
            <a:srgbClr val="D0E0E3"/>
          </a:solidFill>
          <a:ln w="9525" cap="flat" cmpd="sng">
            <a:solidFill>
              <a:schemeClr val="accent2"/>
            </a:solidFill>
            <a:prstDash val="solid"/>
            <a:round/>
            <a:headEnd type="none" w="med" len="med"/>
            <a:tailEnd type="none" w="med" len="med"/>
          </a:ln>
        </p:spPr>
        <p:txBody>
          <a:bodyPr lIns="58293" tIns="58293" rIns="58293" bIns="58293" anchor="t" anchorCtr="0">
            <a:noAutofit/>
          </a:bodyPr>
          <a:lstStyle/>
          <a:p>
            <a:pPr marL="291511" indent="-218633" algn="l">
              <a:buSzPct val="100000"/>
              <a:buChar char="●"/>
            </a:pPr>
            <a:r>
              <a:rPr lang="en-US" sz="1100" dirty="0"/>
              <a:t>Loss of H+ ions in gastric fluid due to </a:t>
            </a:r>
            <a:r>
              <a:rPr lang="en-US" sz="1100" dirty="0" smtClean="0"/>
              <a:t>chronic vomiting </a:t>
            </a:r>
            <a:endParaRPr lang="en-US" sz="1100" dirty="0"/>
          </a:p>
        </p:txBody>
      </p:sp>
      <p:sp>
        <p:nvSpPr>
          <p:cNvPr id="162" name="Shape 162"/>
          <p:cNvSpPr txBox="1"/>
          <p:nvPr/>
        </p:nvSpPr>
        <p:spPr>
          <a:xfrm>
            <a:off x="4670054" y="1281683"/>
            <a:ext cx="2924978" cy="338376"/>
          </a:xfrm>
          <a:prstGeom prst="rect">
            <a:avLst/>
          </a:prstGeom>
          <a:solidFill>
            <a:srgbClr val="D0E0E3"/>
          </a:solidFill>
          <a:ln w="9525" cap="flat" cmpd="sng">
            <a:solidFill>
              <a:schemeClr val="accent2"/>
            </a:solidFill>
            <a:prstDash val="solid"/>
            <a:round/>
            <a:headEnd type="none" w="med" len="med"/>
            <a:tailEnd type="none" w="med" len="med"/>
          </a:ln>
        </p:spPr>
        <p:txBody>
          <a:bodyPr lIns="58293" tIns="58293" rIns="58293" bIns="58293" anchor="t" anchorCtr="0">
            <a:noAutofit/>
          </a:bodyPr>
          <a:lstStyle/>
          <a:p>
            <a:pPr marL="291511" indent="-218633" algn="l" rtl="0">
              <a:buSzPct val="100000"/>
              <a:buChar char="●"/>
            </a:pPr>
            <a:r>
              <a:rPr lang="en-US" sz="1100" dirty="0"/>
              <a:t>Ingestion of sodium bicarbonate </a:t>
            </a:r>
          </a:p>
        </p:txBody>
      </p:sp>
      <p:sp>
        <p:nvSpPr>
          <p:cNvPr id="163" name="Shape 163"/>
          <p:cNvSpPr txBox="1"/>
          <p:nvPr/>
        </p:nvSpPr>
        <p:spPr>
          <a:xfrm>
            <a:off x="864227" y="1599437"/>
            <a:ext cx="6730853" cy="338376"/>
          </a:xfrm>
          <a:prstGeom prst="rect">
            <a:avLst/>
          </a:prstGeom>
          <a:solidFill>
            <a:srgbClr val="D0E0E3"/>
          </a:solidFill>
          <a:ln w="9525" cap="flat" cmpd="sng">
            <a:solidFill>
              <a:schemeClr val="accent2"/>
            </a:solidFill>
            <a:prstDash val="solid"/>
            <a:round/>
            <a:headEnd type="none" w="med" len="med"/>
            <a:tailEnd type="none" w="med" len="med"/>
          </a:ln>
        </p:spPr>
        <p:txBody>
          <a:bodyPr lIns="58293" tIns="58293" rIns="58293" bIns="58293" anchor="t" anchorCtr="0">
            <a:noAutofit/>
          </a:bodyPr>
          <a:lstStyle/>
          <a:p>
            <a:pPr marL="291511" indent="-218633" algn="l" rtl="0">
              <a:buSzPct val="100000"/>
              <a:buChar char="●"/>
            </a:pPr>
            <a:r>
              <a:rPr lang="en-US" sz="1100" dirty="0"/>
              <a:t>Potassium deficiency as a result of diuretic therapy</a:t>
            </a:r>
          </a:p>
        </p:txBody>
      </p:sp>
      <p:sp>
        <p:nvSpPr>
          <p:cNvPr id="164" name="Shape 164"/>
          <p:cNvSpPr txBox="1"/>
          <p:nvPr/>
        </p:nvSpPr>
        <p:spPr>
          <a:xfrm>
            <a:off x="864227" y="2078228"/>
            <a:ext cx="2028589" cy="291103"/>
          </a:xfrm>
          <a:prstGeom prst="rect">
            <a:avLst/>
          </a:prstGeom>
          <a:solidFill>
            <a:srgbClr val="B6D7A8"/>
          </a:solidFill>
          <a:ln>
            <a:noFill/>
          </a:ln>
        </p:spPr>
        <p:txBody>
          <a:bodyPr lIns="58293" tIns="58293" rIns="58293" bIns="58293" anchor="t" anchorCtr="0">
            <a:noAutofit/>
          </a:bodyPr>
          <a:lstStyle/>
          <a:p>
            <a:pPr algn="ctr" rtl="0"/>
            <a:r>
              <a:rPr lang="en-US" sz="1100" b="1" dirty="0"/>
              <a:t>Clinical effects of alkalosis: </a:t>
            </a:r>
          </a:p>
        </p:txBody>
      </p:sp>
      <p:sp>
        <p:nvSpPr>
          <p:cNvPr id="165" name="Shape 165"/>
          <p:cNvSpPr txBox="1"/>
          <p:nvPr/>
        </p:nvSpPr>
        <p:spPr>
          <a:xfrm>
            <a:off x="864227" y="2434035"/>
            <a:ext cx="2028589" cy="1125139"/>
          </a:xfrm>
          <a:prstGeom prst="rect">
            <a:avLst/>
          </a:prstGeom>
          <a:solidFill>
            <a:srgbClr val="D0E0E3"/>
          </a:solidFill>
          <a:ln w="9525" cap="flat" cmpd="sng">
            <a:solidFill>
              <a:schemeClr val="accent2"/>
            </a:solidFill>
            <a:prstDash val="solid"/>
            <a:round/>
            <a:headEnd type="none" w="med" len="med"/>
            <a:tailEnd type="none" w="med" len="med"/>
          </a:ln>
        </p:spPr>
        <p:txBody>
          <a:bodyPr lIns="58293" tIns="58293" rIns="58293" bIns="58293" anchor="t" anchorCtr="0">
            <a:noAutofit/>
          </a:bodyPr>
          <a:lstStyle/>
          <a:p>
            <a:pPr marL="291511" indent="-218633" algn="l" rtl="0">
              <a:buSzPct val="100000"/>
              <a:buChar char="●"/>
            </a:pPr>
            <a:r>
              <a:rPr lang="en-US" sz="1100" dirty="0" smtClean="0"/>
              <a:t>Hypoventilation </a:t>
            </a:r>
            <a:r>
              <a:rPr lang="en-US" sz="1050" dirty="0">
                <a:solidFill>
                  <a:srgbClr val="92D050"/>
                </a:solidFill>
              </a:rPr>
              <a:t>increases CO2</a:t>
            </a:r>
          </a:p>
          <a:p>
            <a:pPr algn="l" rtl="0"/>
            <a:r>
              <a:rPr lang="en-US" sz="1100" dirty="0"/>
              <a:t>    (depressed breathing) </a:t>
            </a:r>
          </a:p>
          <a:p>
            <a:pPr marL="291511" indent="-218633" algn="l" rtl="0">
              <a:buSzPct val="100000"/>
              <a:buChar char="➢"/>
            </a:pPr>
            <a:r>
              <a:rPr lang="en-US" sz="1100" dirty="0"/>
              <a:t>Increases PCO2 to compensate alkalosis</a:t>
            </a:r>
          </a:p>
          <a:p>
            <a:pPr marL="291511" indent="-218633" algn="l" rtl="0">
              <a:buSzPct val="100000"/>
              <a:buChar char="➢"/>
            </a:pPr>
            <a:r>
              <a:rPr lang="en-US" sz="1100" dirty="0"/>
              <a:t>Respiratory arrest</a:t>
            </a:r>
          </a:p>
        </p:txBody>
      </p:sp>
      <p:sp>
        <p:nvSpPr>
          <p:cNvPr id="166" name="Shape 166"/>
          <p:cNvSpPr txBox="1"/>
          <p:nvPr/>
        </p:nvSpPr>
        <p:spPr>
          <a:xfrm>
            <a:off x="864227" y="3559175"/>
            <a:ext cx="2028589" cy="304800"/>
          </a:xfrm>
          <a:prstGeom prst="rect">
            <a:avLst/>
          </a:prstGeom>
          <a:solidFill>
            <a:srgbClr val="D0E0E3"/>
          </a:solidFill>
          <a:ln w="9525" cap="flat" cmpd="sng">
            <a:solidFill>
              <a:schemeClr val="accent2"/>
            </a:solidFill>
            <a:prstDash val="solid"/>
            <a:round/>
            <a:headEnd type="none" w="med" len="med"/>
            <a:tailEnd type="none" w="med" len="med"/>
          </a:ln>
        </p:spPr>
        <p:txBody>
          <a:bodyPr lIns="58293" tIns="58293" rIns="58293" bIns="58293" anchor="t" anchorCtr="0">
            <a:noAutofit/>
          </a:bodyPr>
          <a:lstStyle/>
          <a:p>
            <a:pPr marL="291511" indent="-218633" algn="l" rtl="0">
              <a:buSzPct val="100000"/>
              <a:buChar char="●"/>
            </a:pPr>
            <a:r>
              <a:rPr lang="en-US" sz="1100" dirty="0"/>
              <a:t>Confusion, coma, death</a:t>
            </a:r>
          </a:p>
        </p:txBody>
      </p:sp>
      <p:pic>
        <p:nvPicPr>
          <p:cNvPr id="167" name="Shape 167"/>
          <p:cNvPicPr preferRelativeResize="0"/>
          <p:nvPr/>
        </p:nvPicPr>
        <p:blipFill>
          <a:blip r:embed="rId4">
            <a:alphaModFix/>
          </a:blip>
          <a:stretch>
            <a:fillRect/>
          </a:stretch>
        </p:blipFill>
        <p:spPr>
          <a:xfrm>
            <a:off x="3183803" y="2434036"/>
            <a:ext cx="4411229" cy="1326899"/>
          </a:xfrm>
          <a:prstGeom prst="rect">
            <a:avLst/>
          </a:prstGeom>
          <a:noFill/>
          <a:ln>
            <a:noFill/>
          </a:ln>
        </p:spPr>
      </p:pic>
    </p:spTree>
    <p:extLst>
      <p:ext uri="{BB962C8B-B14F-4D97-AF65-F5344CB8AC3E}">
        <p14:creationId xmlns:p14="http://schemas.microsoft.com/office/powerpoint/2010/main" val="2482263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3177" y="84419"/>
            <a:ext cx="6223909" cy="484017"/>
          </a:xfrm>
          <a:prstGeom prst="rect">
            <a:avLst/>
          </a:prstGeom>
        </p:spPr>
        <p:txBody>
          <a:bodyPr vert="horz" wrap="square" lIns="0" tIns="128816" rIns="0" bIns="0" rtlCol="0">
            <a:spAutoFit/>
          </a:bodyPr>
          <a:lstStyle/>
          <a:p>
            <a:pPr marL="33020">
              <a:lnSpc>
                <a:spcPct val="100000"/>
              </a:lnSpc>
            </a:pPr>
            <a:r>
              <a:rPr sz="2300" b="0" kern="1200" spc="-5" dirty="0">
                <a:solidFill>
                  <a:srgbClr val="517A91"/>
                </a:solidFill>
              </a:rPr>
              <a:t>Lactic Acidosis:</a:t>
            </a:r>
          </a:p>
        </p:txBody>
      </p:sp>
      <p:sp>
        <p:nvSpPr>
          <p:cNvPr id="3" name="object 3"/>
          <p:cNvSpPr txBox="1"/>
          <p:nvPr/>
        </p:nvSpPr>
        <p:spPr>
          <a:xfrm>
            <a:off x="780318" y="1196975"/>
            <a:ext cx="6992082" cy="1681229"/>
          </a:xfrm>
          <a:prstGeom prst="rect">
            <a:avLst/>
          </a:prstGeom>
        </p:spPr>
        <p:txBody>
          <a:bodyPr vert="horz" wrap="square" lIns="0" tIns="0" rIns="0" bIns="0" rtlCol="0">
            <a:spAutoFit/>
          </a:bodyPr>
          <a:lstStyle/>
          <a:p>
            <a:pPr marL="12700" marR="5080" algn="l" rtl="0">
              <a:lnSpc>
                <a:spcPct val="154800"/>
              </a:lnSpc>
            </a:pPr>
            <a:r>
              <a:rPr sz="1750" spc="10" dirty="0">
                <a:latin typeface="Calibri"/>
                <a:cs typeface="Calibri"/>
              </a:rPr>
              <a:t>Lactic Acidosis: Elevated concentration of </a:t>
            </a:r>
            <a:r>
              <a:rPr sz="1750" spc="15" dirty="0">
                <a:latin typeface="Calibri"/>
                <a:cs typeface="Calibri"/>
              </a:rPr>
              <a:t>plasma </a:t>
            </a:r>
            <a:r>
              <a:rPr sz="1750" spc="5" dirty="0">
                <a:latin typeface="Calibri"/>
                <a:cs typeface="Calibri"/>
              </a:rPr>
              <a:t>lactate  </a:t>
            </a:r>
            <a:r>
              <a:rPr sz="1750" spc="15" dirty="0">
                <a:latin typeface="Calibri"/>
                <a:cs typeface="Calibri"/>
              </a:rPr>
              <a:t>Occurs </a:t>
            </a:r>
            <a:r>
              <a:rPr sz="1750" spc="10" dirty="0">
                <a:latin typeface="Calibri"/>
                <a:cs typeface="Calibri"/>
              </a:rPr>
              <a:t>either </a:t>
            </a:r>
            <a:r>
              <a:rPr sz="1750" spc="15" dirty="0">
                <a:latin typeface="Calibri"/>
                <a:cs typeface="Calibri"/>
              </a:rPr>
              <a:t>due</a:t>
            </a:r>
            <a:r>
              <a:rPr sz="1750" spc="-70" dirty="0">
                <a:latin typeface="Calibri"/>
                <a:cs typeface="Calibri"/>
              </a:rPr>
              <a:t> </a:t>
            </a:r>
            <a:r>
              <a:rPr sz="1750" spc="5" dirty="0">
                <a:latin typeface="Calibri"/>
                <a:cs typeface="Calibri"/>
              </a:rPr>
              <a:t>to:</a:t>
            </a:r>
            <a:endParaRPr sz="1750" dirty="0">
              <a:latin typeface="Calibri"/>
              <a:cs typeface="Calibri"/>
            </a:endParaRPr>
          </a:p>
          <a:p>
            <a:pPr marL="355600" indent="-342900" algn="l" rtl="0">
              <a:lnSpc>
                <a:spcPct val="100000"/>
              </a:lnSpc>
              <a:spcBef>
                <a:spcPts val="1150"/>
              </a:spcBef>
              <a:buFont typeface="+mj-lt"/>
              <a:buAutoNum type="arabicPeriod"/>
              <a:tabLst>
                <a:tab pos="177800" algn="l"/>
              </a:tabLst>
            </a:pPr>
            <a:r>
              <a:rPr sz="1750" spc="10" dirty="0">
                <a:latin typeface="Calibri"/>
                <a:cs typeface="Calibri"/>
              </a:rPr>
              <a:t>Failure of circulatory system (hypoxia) “Type</a:t>
            </a:r>
            <a:r>
              <a:rPr sz="1750" spc="-25" dirty="0">
                <a:latin typeface="Calibri"/>
                <a:cs typeface="Calibri"/>
              </a:rPr>
              <a:t> </a:t>
            </a:r>
            <a:r>
              <a:rPr sz="1750" spc="15" dirty="0">
                <a:latin typeface="Calibri"/>
                <a:cs typeface="Calibri"/>
              </a:rPr>
              <a:t>A</a:t>
            </a:r>
            <a:r>
              <a:rPr sz="1750" spc="15" dirty="0" smtClean="0">
                <a:latin typeface="Calibri"/>
                <a:cs typeface="Calibri"/>
              </a:rPr>
              <a:t>”</a:t>
            </a:r>
            <a:r>
              <a:rPr lang="en-US" sz="1750" spc="15" dirty="0" smtClean="0">
                <a:latin typeface="Calibri"/>
                <a:cs typeface="Calibri"/>
              </a:rPr>
              <a:t>. </a:t>
            </a:r>
            <a:r>
              <a:rPr lang="en-US" sz="1200" dirty="0">
                <a:solidFill>
                  <a:srgbClr val="92D050"/>
                </a:solidFill>
              </a:rPr>
              <a:t>Anything that causes hypoxia.</a:t>
            </a:r>
            <a:endParaRPr sz="1200" dirty="0">
              <a:solidFill>
                <a:srgbClr val="92D050"/>
              </a:solidFill>
            </a:endParaRPr>
          </a:p>
          <a:p>
            <a:pPr marL="355600" indent="-342900" algn="l" rtl="0">
              <a:lnSpc>
                <a:spcPct val="100000"/>
              </a:lnSpc>
              <a:spcBef>
                <a:spcPts val="1215"/>
              </a:spcBef>
              <a:buFont typeface="+mj-lt"/>
              <a:buAutoNum type="arabicPeriod"/>
              <a:tabLst>
                <a:tab pos="177800" algn="l"/>
              </a:tabLst>
            </a:pPr>
            <a:r>
              <a:rPr sz="1750" spc="10" dirty="0">
                <a:latin typeface="Calibri"/>
                <a:cs typeface="Calibri"/>
              </a:rPr>
              <a:t>Disorders of carbohydrate metabolism “Type</a:t>
            </a:r>
            <a:r>
              <a:rPr sz="1750" spc="35" dirty="0">
                <a:latin typeface="Calibri"/>
                <a:cs typeface="Calibri"/>
              </a:rPr>
              <a:t> </a:t>
            </a:r>
            <a:r>
              <a:rPr sz="1750" spc="15" dirty="0" smtClean="0">
                <a:latin typeface="Calibri"/>
                <a:cs typeface="Calibri"/>
              </a:rPr>
              <a:t>B”</a:t>
            </a:r>
            <a:r>
              <a:rPr lang="en-US" sz="1750" spc="15" dirty="0" smtClean="0">
                <a:latin typeface="Calibri"/>
                <a:cs typeface="Calibri"/>
              </a:rPr>
              <a:t>.</a:t>
            </a:r>
            <a:endParaRPr sz="1750" dirty="0">
              <a:latin typeface="Calibri"/>
              <a:cs typeface="Calibri"/>
            </a:endParaRPr>
          </a:p>
        </p:txBody>
      </p:sp>
      <p:sp>
        <p:nvSpPr>
          <p:cNvPr id="4" name="object 4"/>
          <p:cNvSpPr/>
          <p:nvPr/>
        </p:nvSpPr>
        <p:spPr>
          <a:xfrm>
            <a:off x="0" y="2578"/>
            <a:ext cx="696595" cy="4371975"/>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a:p>
        </p:txBody>
      </p:sp>
      <p:sp>
        <p:nvSpPr>
          <p:cNvPr id="5" name="object 5"/>
          <p:cNvSpPr/>
          <p:nvPr/>
        </p:nvSpPr>
        <p:spPr>
          <a:xfrm>
            <a:off x="696283" y="650277"/>
            <a:ext cx="5537835" cy="0"/>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endParaRPr/>
          </a:p>
        </p:txBody>
      </p:sp>
      <p:sp>
        <p:nvSpPr>
          <p:cNvPr id="6" name="object 6"/>
          <p:cNvSpPr/>
          <p:nvPr/>
        </p:nvSpPr>
        <p:spPr>
          <a:xfrm>
            <a:off x="0" y="2578"/>
            <a:ext cx="7772400" cy="4371975"/>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005"/>
              </a:lnSpc>
            </a:pPr>
            <a:fld id="{81D60167-4931-47E6-BA6A-407CBD079E47}" type="slidenum">
              <a:rPr spc="-5" dirty="0"/>
              <a:t>14</a:t>
            </a:fld>
            <a:endParaRPr spc="-5" dirty="0"/>
          </a:p>
        </p:txBody>
      </p:sp>
      <p:sp>
        <p:nvSpPr>
          <p:cNvPr id="8" name="Rectangle 7"/>
          <p:cNvSpPr/>
          <p:nvPr/>
        </p:nvSpPr>
        <p:spPr>
          <a:xfrm>
            <a:off x="844867" y="2998814"/>
            <a:ext cx="3389630" cy="1200329"/>
          </a:xfrm>
          <a:prstGeom prst="rect">
            <a:avLst/>
          </a:prstGeom>
        </p:spPr>
        <p:txBody>
          <a:bodyPr wrap="square">
            <a:spAutoFit/>
          </a:bodyPr>
          <a:lstStyle/>
          <a:p>
            <a:pPr algn="l" rtl="0"/>
            <a:r>
              <a:rPr lang="en-US" sz="1200" dirty="0">
                <a:solidFill>
                  <a:srgbClr val="92D050"/>
                </a:solidFill>
              </a:rPr>
              <a:t>Other causes at the level of circulatory system: </a:t>
            </a:r>
          </a:p>
          <a:p>
            <a:pPr algn="l" rtl="0"/>
            <a:r>
              <a:rPr lang="en-US" sz="1200" dirty="0">
                <a:solidFill>
                  <a:srgbClr val="92D050"/>
                </a:solidFill>
              </a:rPr>
              <a:t>-Cyanide or CO poisoning </a:t>
            </a:r>
          </a:p>
          <a:p>
            <a:pPr algn="l" rtl="0"/>
            <a:r>
              <a:rPr lang="en-US" sz="1200" dirty="0">
                <a:solidFill>
                  <a:srgbClr val="92D050"/>
                </a:solidFill>
              </a:rPr>
              <a:t>-</a:t>
            </a:r>
            <a:r>
              <a:rPr lang="en-US" sz="1200" dirty="0" err="1">
                <a:solidFill>
                  <a:srgbClr val="92D050"/>
                </a:solidFill>
              </a:rPr>
              <a:t>Hb</a:t>
            </a:r>
            <a:r>
              <a:rPr lang="en-US" sz="1200" dirty="0">
                <a:solidFill>
                  <a:srgbClr val="92D050"/>
                </a:solidFill>
              </a:rPr>
              <a:t> abnormality </a:t>
            </a:r>
            <a:endParaRPr lang="en-US" sz="1200" dirty="0" smtClean="0">
              <a:solidFill>
                <a:srgbClr val="92D050"/>
              </a:solidFill>
            </a:endParaRPr>
          </a:p>
          <a:p>
            <a:pPr algn="l" rtl="0"/>
            <a:r>
              <a:rPr lang="en-US" sz="1200" dirty="0" smtClean="0">
                <a:solidFill>
                  <a:srgbClr val="92D050"/>
                </a:solidFill>
              </a:rPr>
              <a:t>-Cardiac arrest (because blood flow is not there)</a:t>
            </a:r>
          </a:p>
          <a:p>
            <a:pPr algn="l" rtl="0"/>
            <a:r>
              <a:rPr lang="en-US" sz="1200" dirty="0" smtClean="0">
                <a:solidFill>
                  <a:srgbClr val="92D050"/>
                </a:solidFill>
              </a:rPr>
              <a:t>-Chronically ill patients.</a:t>
            </a:r>
          </a:p>
          <a:p>
            <a:pPr algn="l" rtl="0"/>
            <a:r>
              <a:rPr lang="en-US" sz="1200" dirty="0" smtClean="0">
                <a:solidFill>
                  <a:srgbClr val="92D050"/>
                </a:solidFill>
              </a:rPr>
              <a:t>-Hemorrhagic shock.</a:t>
            </a:r>
            <a:endParaRPr lang="en-US" sz="1200" dirty="0">
              <a:solidFill>
                <a:srgbClr val="92D050"/>
              </a:solidFill>
            </a:endParaRPr>
          </a:p>
        </p:txBody>
      </p:sp>
      <p:pic>
        <p:nvPicPr>
          <p:cNvPr id="9" name="Shape 157" descr="bio logo 436.png"/>
          <p:cNvPicPr preferRelativeResize="0"/>
          <p:nvPr/>
        </p:nvPicPr>
        <p:blipFill rotWithShape="1">
          <a:blip r:embed="rId3">
            <a:alphaModFix/>
          </a:blip>
          <a:srcRect/>
          <a:stretch/>
        </p:blipFill>
        <p:spPr>
          <a:xfrm>
            <a:off x="3351380" y="3727713"/>
            <a:ext cx="1007505" cy="988524"/>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6595" y="212216"/>
            <a:ext cx="6674402" cy="353943"/>
          </a:xfrm>
          <a:prstGeom prst="rect">
            <a:avLst/>
          </a:prstGeom>
        </p:spPr>
        <p:txBody>
          <a:bodyPr vert="horz" wrap="square" lIns="0" tIns="0" rIns="0" bIns="0" rtlCol="0">
            <a:spAutoFit/>
          </a:bodyPr>
          <a:lstStyle/>
          <a:p>
            <a:pPr marL="12700" rtl="0">
              <a:lnSpc>
                <a:spcPct val="100000"/>
              </a:lnSpc>
            </a:pPr>
            <a:r>
              <a:rPr sz="2300" b="0" kern="1200" spc="-5" dirty="0">
                <a:solidFill>
                  <a:srgbClr val="517A91"/>
                </a:solidFill>
              </a:rPr>
              <a:t>Lactate metabolism in tissue:</a:t>
            </a:r>
          </a:p>
        </p:txBody>
      </p:sp>
      <p:sp>
        <p:nvSpPr>
          <p:cNvPr id="3" name="object 3"/>
          <p:cNvSpPr txBox="1">
            <a:spLocks noGrp="1"/>
          </p:cNvSpPr>
          <p:nvPr>
            <p:ph type="body" idx="1"/>
          </p:nvPr>
        </p:nvSpPr>
        <p:spPr>
          <a:xfrm>
            <a:off x="741018" y="928137"/>
            <a:ext cx="4924425" cy="912494"/>
          </a:xfrm>
          <a:prstGeom prst="rect">
            <a:avLst/>
          </a:prstGeom>
        </p:spPr>
        <p:txBody>
          <a:bodyPr vert="horz" wrap="square" lIns="0" tIns="0" rIns="0" bIns="0" rtlCol="0">
            <a:spAutoFit/>
          </a:bodyPr>
          <a:lstStyle/>
          <a:p>
            <a:pPr marL="45085" marR="5080" indent="-32384" rtl="0">
              <a:lnSpc>
                <a:spcPts val="1910"/>
              </a:lnSpc>
              <a:buChar char="•"/>
              <a:tabLst>
                <a:tab pos="177800" algn="l"/>
              </a:tabLst>
            </a:pPr>
            <a:r>
              <a:rPr spc="15" dirty="0"/>
              <a:t>The body </a:t>
            </a:r>
            <a:r>
              <a:rPr spc="10" dirty="0"/>
              <a:t>tissues </a:t>
            </a:r>
            <a:r>
              <a:rPr spc="15" dirty="0"/>
              <a:t>produce ~ 1500 mmoles </a:t>
            </a:r>
            <a:r>
              <a:rPr spc="10" dirty="0"/>
              <a:t>of </a:t>
            </a:r>
            <a:r>
              <a:rPr spc="5" dirty="0"/>
              <a:t>lactate  </a:t>
            </a:r>
            <a:r>
              <a:rPr spc="10" dirty="0"/>
              <a:t>each</a:t>
            </a:r>
            <a:r>
              <a:rPr spc="-75" dirty="0"/>
              <a:t> </a:t>
            </a:r>
            <a:r>
              <a:rPr spc="15" dirty="0"/>
              <a:t>day</a:t>
            </a:r>
          </a:p>
          <a:p>
            <a:pPr marL="229235" lvl="1" indent="-165100" rtl="0">
              <a:lnSpc>
                <a:spcPct val="100000"/>
              </a:lnSpc>
              <a:spcBef>
                <a:spcPts val="1120"/>
              </a:spcBef>
              <a:buChar char="•"/>
              <a:tabLst>
                <a:tab pos="229870" algn="l"/>
              </a:tabLst>
            </a:pPr>
            <a:r>
              <a:rPr sz="1750" spc="15" dirty="0">
                <a:latin typeface="Calibri"/>
                <a:cs typeface="Calibri"/>
              </a:rPr>
              <a:t>The </a:t>
            </a:r>
            <a:r>
              <a:rPr sz="1750" spc="10" dirty="0">
                <a:latin typeface="Calibri"/>
                <a:cs typeface="Calibri"/>
              </a:rPr>
              <a:t>lactate enters bloodstream </a:t>
            </a:r>
            <a:r>
              <a:rPr sz="1750" spc="15" dirty="0">
                <a:latin typeface="Calibri"/>
                <a:cs typeface="Calibri"/>
              </a:rPr>
              <a:t>and</a:t>
            </a:r>
            <a:r>
              <a:rPr sz="1750" dirty="0">
                <a:latin typeface="Calibri"/>
                <a:cs typeface="Calibri"/>
              </a:rPr>
              <a:t> </a:t>
            </a:r>
            <a:r>
              <a:rPr sz="1750" spc="10" dirty="0">
                <a:latin typeface="Calibri"/>
                <a:cs typeface="Calibri"/>
              </a:rPr>
              <a:t>metabolized</a:t>
            </a:r>
            <a:endParaRPr sz="1750" dirty="0">
              <a:latin typeface="Calibri"/>
              <a:cs typeface="Calibri"/>
            </a:endParaRPr>
          </a:p>
        </p:txBody>
      </p:sp>
      <p:sp>
        <p:nvSpPr>
          <p:cNvPr id="4" name="object 4"/>
          <p:cNvSpPr txBox="1"/>
          <p:nvPr/>
        </p:nvSpPr>
        <p:spPr>
          <a:xfrm>
            <a:off x="801636" y="1944648"/>
            <a:ext cx="2792095" cy="269304"/>
          </a:xfrm>
          <a:prstGeom prst="rect">
            <a:avLst/>
          </a:prstGeom>
        </p:spPr>
        <p:txBody>
          <a:bodyPr vert="horz" wrap="square" lIns="0" tIns="0" rIns="0" bIns="0" rtlCol="0">
            <a:spAutoFit/>
          </a:bodyPr>
          <a:lstStyle/>
          <a:p>
            <a:pPr marL="12700" algn="l" rtl="0">
              <a:lnSpc>
                <a:spcPct val="100000"/>
              </a:lnSpc>
            </a:pPr>
            <a:r>
              <a:rPr sz="1750" spc="10" dirty="0">
                <a:latin typeface="Calibri"/>
                <a:cs typeface="Calibri"/>
              </a:rPr>
              <a:t>mainly </a:t>
            </a:r>
            <a:r>
              <a:rPr sz="1750" spc="15" dirty="0">
                <a:latin typeface="Calibri"/>
                <a:cs typeface="Calibri"/>
              </a:rPr>
              <a:t>by the </a:t>
            </a:r>
            <a:r>
              <a:rPr sz="1750" spc="5" dirty="0">
                <a:latin typeface="Calibri"/>
                <a:cs typeface="Calibri"/>
              </a:rPr>
              <a:t>liver </a:t>
            </a:r>
            <a:r>
              <a:rPr sz="1750" spc="10" dirty="0">
                <a:latin typeface="Calibri"/>
                <a:cs typeface="Calibri"/>
              </a:rPr>
              <a:t>(Cori</a:t>
            </a:r>
            <a:r>
              <a:rPr sz="1750" spc="-65" dirty="0">
                <a:latin typeface="Calibri"/>
                <a:cs typeface="Calibri"/>
              </a:rPr>
              <a:t> </a:t>
            </a:r>
            <a:r>
              <a:rPr sz="1750" spc="10" dirty="0">
                <a:latin typeface="Calibri"/>
                <a:cs typeface="Calibri"/>
              </a:rPr>
              <a:t>cycle)</a:t>
            </a:r>
            <a:endParaRPr sz="1750" dirty="0">
              <a:latin typeface="Calibri"/>
              <a:cs typeface="Calibri"/>
            </a:endParaRPr>
          </a:p>
        </p:txBody>
      </p:sp>
      <p:sp>
        <p:nvSpPr>
          <p:cNvPr id="5" name="object 5"/>
          <p:cNvSpPr txBox="1"/>
          <p:nvPr/>
        </p:nvSpPr>
        <p:spPr>
          <a:xfrm>
            <a:off x="772811" y="2345201"/>
            <a:ext cx="4543425" cy="1163955"/>
          </a:xfrm>
          <a:prstGeom prst="rect">
            <a:avLst/>
          </a:prstGeom>
        </p:spPr>
        <p:txBody>
          <a:bodyPr vert="horz" wrap="square" lIns="0" tIns="0" rIns="0" bIns="0" rtlCol="0">
            <a:spAutoFit/>
          </a:bodyPr>
          <a:lstStyle/>
          <a:p>
            <a:pPr marL="45085" marR="5080" indent="-32384" algn="l" rtl="0">
              <a:lnSpc>
                <a:spcPts val="1910"/>
              </a:lnSpc>
              <a:buChar char="•"/>
              <a:tabLst>
                <a:tab pos="177800" algn="l"/>
              </a:tabLst>
            </a:pPr>
            <a:r>
              <a:rPr sz="1750" spc="10" dirty="0">
                <a:latin typeface="Calibri"/>
                <a:cs typeface="Calibri"/>
              </a:rPr>
              <a:t>All tissues </a:t>
            </a:r>
            <a:r>
              <a:rPr sz="1750" spc="15" dirty="0">
                <a:latin typeface="Calibri"/>
                <a:cs typeface="Calibri"/>
              </a:rPr>
              <a:t>can produce </a:t>
            </a:r>
            <a:r>
              <a:rPr sz="1750" spc="10" dirty="0">
                <a:latin typeface="Calibri"/>
                <a:cs typeface="Calibri"/>
              </a:rPr>
              <a:t>lactate </a:t>
            </a:r>
            <a:r>
              <a:rPr sz="1750" spc="15" dirty="0">
                <a:latin typeface="Calibri"/>
                <a:cs typeface="Calibri"/>
              </a:rPr>
              <a:t>under </a:t>
            </a:r>
            <a:r>
              <a:rPr sz="1750" spc="10" dirty="0">
                <a:latin typeface="Calibri"/>
                <a:cs typeface="Calibri"/>
              </a:rPr>
              <a:t>anaerobic  conditions</a:t>
            </a:r>
            <a:endParaRPr sz="1750" dirty="0">
              <a:latin typeface="Calibri"/>
              <a:cs typeface="Calibri"/>
            </a:endParaRPr>
          </a:p>
          <a:p>
            <a:pPr marL="45085" marR="478790" indent="-32384" algn="l" rtl="0">
              <a:lnSpc>
                <a:spcPts val="1980"/>
              </a:lnSpc>
              <a:spcBef>
                <a:spcPts val="1285"/>
              </a:spcBef>
              <a:buChar char="•"/>
              <a:tabLst>
                <a:tab pos="177800" algn="l"/>
              </a:tabLst>
            </a:pPr>
            <a:r>
              <a:rPr sz="1750" spc="10" dirty="0">
                <a:latin typeface="Calibri"/>
                <a:cs typeface="Calibri"/>
              </a:rPr>
              <a:t>Pyruvate </a:t>
            </a:r>
            <a:r>
              <a:rPr sz="1750" spc="5" dirty="0">
                <a:latin typeface="Calibri"/>
                <a:cs typeface="Calibri"/>
              </a:rPr>
              <a:t>is </a:t>
            </a:r>
            <a:r>
              <a:rPr sz="1750" spc="10" dirty="0">
                <a:latin typeface="Calibri"/>
                <a:cs typeface="Calibri"/>
              </a:rPr>
              <a:t>converted </a:t>
            </a:r>
            <a:r>
              <a:rPr sz="1750" spc="15" dirty="0">
                <a:latin typeface="Calibri"/>
                <a:cs typeface="Calibri"/>
              </a:rPr>
              <a:t>to </a:t>
            </a:r>
            <a:r>
              <a:rPr sz="1750" spc="10" dirty="0">
                <a:latin typeface="Calibri"/>
                <a:cs typeface="Calibri"/>
              </a:rPr>
              <a:t>lactate </a:t>
            </a:r>
            <a:r>
              <a:rPr sz="1750" spc="15" dirty="0">
                <a:latin typeface="Calibri"/>
                <a:cs typeface="Calibri"/>
              </a:rPr>
              <a:t>by </a:t>
            </a:r>
            <a:r>
              <a:rPr sz="1750" spc="10" dirty="0">
                <a:latin typeface="Calibri"/>
                <a:cs typeface="Calibri"/>
              </a:rPr>
              <a:t>lactate  dehydrogenase</a:t>
            </a:r>
            <a:r>
              <a:rPr sz="1750" spc="-15" dirty="0">
                <a:latin typeface="Calibri"/>
                <a:cs typeface="Calibri"/>
              </a:rPr>
              <a:t> </a:t>
            </a:r>
            <a:r>
              <a:rPr sz="1750" spc="10" dirty="0">
                <a:latin typeface="Calibri"/>
                <a:cs typeface="Calibri"/>
              </a:rPr>
              <a:t>enzyme:</a:t>
            </a:r>
            <a:endParaRPr sz="1750" dirty="0">
              <a:latin typeface="Calibri"/>
              <a:cs typeface="Calibri"/>
            </a:endParaRPr>
          </a:p>
        </p:txBody>
      </p:sp>
      <p:sp>
        <p:nvSpPr>
          <p:cNvPr id="6" name="object 6"/>
          <p:cNvSpPr txBox="1"/>
          <p:nvPr/>
        </p:nvSpPr>
        <p:spPr>
          <a:xfrm>
            <a:off x="1034202" y="3640961"/>
            <a:ext cx="4932045" cy="269304"/>
          </a:xfrm>
          <a:prstGeom prst="rect">
            <a:avLst/>
          </a:prstGeom>
        </p:spPr>
        <p:txBody>
          <a:bodyPr vert="horz" wrap="square" lIns="0" tIns="0" rIns="0" bIns="0" rtlCol="0">
            <a:spAutoFit/>
          </a:bodyPr>
          <a:lstStyle/>
          <a:p>
            <a:pPr marL="12700" algn="l" rtl="0">
              <a:lnSpc>
                <a:spcPct val="100000"/>
              </a:lnSpc>
              <a:tabLst>
                <a:tab pos="3535045" algn="l"/>
              </a:tabLst>
            </a:pPr>
            <a:r>
              <a:rPr sz="1750" spc="10" dirty="0">
                <a:solidFill>
                  <a:srgbClr val="2E75B5"/>
                </a:solidFill>
                <a:latin typeface="Calibri"/>
                <a:cs typeface="Calibri"/>
              </a:rPr>
              <a:t>Pyruvate </a:t>
            </a:r>
            <a:r>
              <a:rPr sz="1750" spc="15" dirty="0">
                <a:solidFill>
                  <a:srgbClr val="2E75B5"/>
                </a:solidFill>
                <a:latin typeface="Calibri"/>
                <a:cs typeface="Calibri"/>
              </a:rPr>
              <a:t>+ </a:t>
            </a:r>
            <a:r>
              <a:rPr sz="1750" spc="20" dirty="0">
                <a:solidFill>
                  <a:srgbClr val="2E75B5"/>
                </a:solidFill>
                <a:latin typeface="Calibri"/>
                <a:cs typeface="Calibri"/>
              </a:rPr>
              <a:t>NADH</a:t>
            </a:r>
            <a:r>
              <a:rPr sz="1750" spc="15" dirty="0">
                <a:solidFill>
                  <a:srgbClr val="2E75B5"/>
                </a:solidFill>
                <a:latin typeface="Calibri"/>
                <a:cs typeface="Calibri"/>
              </a:rPr>
              <a:t> + </a:t>
            </a:r>
            <a:r>
              <a:rPr sz="1750" spc="10" dirty="0">
                <a:solidFill>
                  <a:srgbClr val="2E75B5"/>
                </a:solidFill>
                <a:latin typeface="Calibri"/>
                <a:cs typeface="Calibri"/>
              </a:rPr>
              <a:t>H</a:t>
            </a:r>
            <a:r>
              <a:rPr sz="1800" spc="15" baseline="23148" dirty="0">
                <a:solidFill>
                  <a:srgbClr val="2E75B5"/>
                </a:solidFill>
                <a:latin typeface="Calibri"/>
                <a:cs typeface="Calibri"/>
              </a:rPr>
              <a:t>+	</a:t>
            </a:r>
            <a:r>
              <a:rPr sz="1750" spc="10" dirty="0">
                <a:solidFill>
                  <a:srgbClr val="2E75B5"/>
                </a:solidFill>
                <a:latin typeface="Calibri"/>
                <a:cs typeface="Calibri"/>
              </a:rPr>
              <a:t>Lactate </a:t>
            </a:r>
            <a:r>
              <a:rPr sz="1750" spc="15" dirty="0">
                <a:solidFill>
                  <a:srgbClr val="2E75B5"/>
                </a:solidFill>
                <a:latin typeface="Calibri"/>
                <a:cs typeface="Calibri"/>
              </a:rPr>
              <a:t>+</a:t>
            </a:r>
            <a:r>
              <a:rPr sz="1750" spc="-75" dirty="0">
                <a:solidFill>
                  <a:srgbClr val="2E75B5"/>
                </a:solidFill>
                <a:latin typeface="Calibri"/>
                <a:cs typeface="Calibri"/>
              </a:rPr>
              <a:t> </a:t>
            </a:r>
            <a:r>
              <a:rPr sz="1750" spc="15" dirty="0">
                <a:solidFill>
                  <a:srgbClr val="2E75B5"/>
                </a:solidFill>
                <a:latin typeface="Calibri"/>
                <a:cs typeface="Calibri"/>
              </a:rPr>
              <a:t>NAD</a:t>
            </a:r>
            <a:r>
              <a:rPr sz="1800" spc="22" baseline="23148" dirty="0">
                <a:solidFill>
                  <a:srgbClr val="2E75B5"/>
                </a:solidFill>
                <a:latin typeface="Calibri"/>
                <a:cs typeface="Calibri"/>
              </a:rPr>
              <a:t>+</a:t>
            </a:r>
            <a:endParaRPr sz="1800" baseline="23148" dirty="0">
              <a:latin typeface="Calibri"/>
              <a:cs typeface="Calibri"/>
            </a:endParaRPr>
          </a:p>
        </p:txBody>
      </p:sp>
      <p:sp>
        <p:nvSpPr>
          <p:cNvPr id="7" name="object 7"/>
          <p:cNvSpPr txBox="1"/>
          <p:nvPr/>
        </p:nvSpPr>
        <p:spPr>
          <a:xfrm>
            <a:off x="6490868" y="4102165"/>
            <a:ext cx="151130" cy="138499"/>
          </a:xfrm>
          <a:prstGeom prst="rect">
            <a:avLst/>
          </a:prstGeom>
        </p:spPr>
        <p:txBody>
          <a:bodyPr vert="horz" wrap="square" lIns="0" tIns="0" rIns="0" bIns="0" rtlCol="0">
            <a:spAutoFit/>
          </a:bodyPr>
          <a:lstStyle/>
          <a:p>
            <a:pPr marL="12700" algn="l" rtl="0">
              <a:lnSpc>
                <a:spcPct val="100000"/>
              </a:lnSpc>
            </a:pPr>
            <a:r>
              <a:rPr sz="900" spc="-10" dirty="0">
                <a:latin typeface="Arial"/>
                <a:cs typeface="Arial"/>
              </a:rPr>
              <a:t>10</a:t>
            </a:r>
            <a:endParaRPr sz="900">
              <a:latin typeface="Arial"/>
              <a:cs typeface="Arial"/>
            </a:endParaRPr>
          </a:p>
        </p:txBody>
      </p:sp>
      <p:sp>
        <p:nvSpPr>
          <p:cNvPr id="8" name="object 8"/>
          <p:cNvSpPr/>
          <p:nvPr/>
        </p:nvSpPr>
        <p:spPr>
          <a:xfrm>
            <a:off x="696595" y="663575"/>
            <a:ext cx="5537835" cy="0"/>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pPr algn="l" rtl="0"/>
            <a:endParaRPr/>
          </a:p>
        </p:txBody>
      </p:sp>
      <p:sp>
        <p:nvSpPr>
          <p:cNvPr id="9" name="object 9"/>
          <p:cNvSpPr/>
          <p:nvPr/>
        </p:nvSpPr>
        <p:spPr>
          <a:xfrm>
            <a:off x="0" y="2578"/>
            <a:ext cx="696595" cy="4371975"/>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pPr algn="l" rtl="0"/>
            <a:endParaRPr/>
          </a:p>
        </p:txBody>
      </p:sp>
      <p:sp>
        <p:nvSpPr>
          <p:cNvPr id="10" name="object 10"/>
          <p:cNvSpPr/>
          <p:nvPr/>
        </p:nvSpPr>
        <p:spPr>
          <a:xfrm>
            <a:off x="5748337" y="1346555"/>
            <a:ext cx="2024062" cy="2088832"/>
          </a:xfrm>
          <a:prstGeom prst="rect">
            <a:avLst/>
          </a:prstGeom>
          <a:blipFill>
            <a:blip r:embed="rId2" cstate="print"/>
            <a:stretch>
              <a:fillRect/>
            </a:stretch>
          </a:blipFill>
        </p:spPr>
        <p:txBody>
          <a:bodyPr wrap="square" lIns="0" tIns="0" rIns="0" bIns="0" rtlCol="0"/>
          <a:lstStyle/>
          <a:p>
            <a:pPr algn="l" rtl="0"/>
            <a:endParaRPr/>
          </a:p>
        </p:txBody>
      </p:sp>
      <p:sp>
        <p:nvSpPr>
          <p:cNvPr id="11" name="object 11"/>
          <p:cNvSpPr/>
          <p:nvPr/>
        </p:nvSpPr>
        <p:spPr>
          <a:xfrm>
            <a:off x="3139604" y="3778328"/>
            <a:ext cx="1368425" cy="154305"/>
          </a:xfrm>
          <a:custGeom>
            <a:avLst/>
            <a:gdLst/>
            <a:ahLst/>
            <a:cxnLst/>
            <a:rect l="l" t="t" r="r" b="b"/>
            <a:pathLst>
              <a:path w="1368425" h="154304">
                <a:moveTo>
                  <a:pt x="1291348" y="0"/>
                </a:moveTo>
                <a:lnTo>
                  <a:pt x="1291348" y="38456"/>
                </a:lnTo>
                <a:lnTo>
                  <a:pt x="0" y="38456"/>
                </a:lnTo>
                <a:lnTo>
                  <a:pt x="0" y="115371"/>
                </a:lnTo>
                <a:lnTo>
                  <a:pt x="1291348" y="115371"/>
                </a:lnTo>
                <a:lnTo>
                  <a:pt x="1291348" y="153828"/>
                </a:lnTo>
                <a:lnTo>
                  <a:pt x="1368272" y="76913"/>
                </a:lnTo>
                <a:lnTo>
                  <a:pt x="1291348" y="0"/>
                </a:lnTo>
                <a:close/>
              </a:path>
            </a:pathLst>
          </a:custGeom>
          <a:solidFill>
            <a:srgbClr val="2E75B5"/>
          </a:solidFill>
        </p:spPr>
        <p:txBody>
          <a:bodyPr wrap="square" lIns="0" tIns="0" rIns="0" bIns="0" rtlCol="0"/>
          <a:lstStyle/>
          <a:p>
            <a:pPr algn="l" rtl="0"/>
            <a:endParaRPr/>
          </a:p>
        </p:txBody>
      </p:sp>
      <p:sp>
        <p:nvSpPr>
          <p:cNvPr id="12" name="object 12"/>
          <p:cNvSpPr/>
          <p:nvPr/>
        </p:nvSpPr>
        <p:spPr>
          <a:xfrm>
            <a:off x="3139604" y="3778328"/>
            <a:ext cx="1368425" cy="154305"/>
          </a:xfrm>
          <a:custGeom>
            <a:avLst/>
            <a:gdLst/>
            <a:ahLst/>
            <a:cxnLst/>
            <a:rect l="l" t="t" r="r" b="b"/>
            <a:pathLst>
              <a:path w="1368425" h="154304">
                <a:moveTo>
                  <a:pt x="0" y="38457"/>
                </a:moveTo>
                <a:lnTo>
                  <a:pt x="1291350" y="38457"/>
                </a:lnTo>
                <a:lnTo>
                  <a:pt x="1291350" y="0"/>
                </a:lnTo>
                <a:lnTo>
                  <a:pt x="1368264" y="76914"/>
                </a:lnTo>
                <a:lnTo>
                  <a:pt x="1291350" y="153828"/>
                </a:lnTo>
                <a:lnTo>
                  <a:pt x="1291350" y="115372"/>
                </a:lnTo>
                <a:lnTo>
                  <a:pt x="0" y="115372"/>
                </a:lnTo>
                <a:lnTo>
                  <a:pt x="0" y="38457"/>
                </a:lnTo>
                <a:close/>
              </a:path>
            </a:pathLst>
          </a:custGeom>
          <a:ln w="8096">
            <a:solidFill>
              <a:srgbClr val="2E75B5"/>
            </a:solidFill>
          </a:ln>
        </p:spPr>
        <p:txBody>
          <a:bodyPr wrap="square" lIns="0" tIns="0" rIns="0" bIns="0" rtlCol="0"/>
          <a:lstStyle/>
          <a:p>
            <a:pPr algn="l" rtl="0"/>
            <a:endParaRPr/>
          </a:p>
        </p:txBody>
      </p:sp>
      <p:sp>
        <p:nvSpPr>
          <p:cNvPr id="13" name="object 13"/>
          <p:cNvSpPr txBox="1"/>
          <p:nvPr/>
        </p:nvSpPr>
        <p:spPr>
          <a:xfrm>
            <a:off x="3177145" y="3654304"/>
            <a:ext cx="1205865" cy="138499"/>
          </a:xfrm>
          <a:prstGeom prst="rect">
            <a:avLst/>
          </a:prstGeom>
        </p:spPr>
        <p:txBody>
          <a:bodyPr vert="horz" wrap="square" lIns="0" tIns="0" rIns="0" bIns="0" rtlCol="0">
            <a:spAutoFit/>
          </a:bodyPr>
          <a:lstStyle/>
          <a:p>
            <a:pPr marL="12700" algn="l" rtl="0">
              <a:lnSpc>
                <a:spcPct val="100000"/>
              </a:lnSpc>
            </a:pPr>
            <a:r>
              <a:rPr sz="900" spc="-10" dirty="0">
                <a:latin typeface="Arial"/>
                <a:cs typeface="Arial"/>
              </a:rPr>
              <a:t>Lactate</a:t>
            </a:r>
            <a:r>
              <a:rPr sz="900" spc="-65" dirty="0">
                <a:latin typeface="Arial"/>
                <a:cs typeface="Arial"/>
              </a:rPr>
              <a:t> </a:t>
            </a:r>
            <a:r>
              <a:rPr sz="900" spc="-10" dirty="0">
                <a:latin typeface="Arial"/>
                <a:cs typeface="Arial"/>
              </a:rPr>
              <a:t>dehydrogenase</a:t>
            </a:r>
            <a:endParaRPr sz="900">
              <a:latin typeface="Arial"/>
              <a:cs typeface="Arial"/>
            </a:endParaRPr>
          </a:p>
        </p:txBody>
      </p:sp>
      <p:sp>
        <p:nvSpPr>
          <p:cNvPr id="14" name="object 14"/>
          <p:cNvSpPr txBox="1"/>
          <p:nvPr/>
        </p:nvSpPr>
        <p:spPr>
          <a:xfrm>
            <a:off x="6275742" y="3424203"/>
            <a:ext cx="1268057" cy="161583"/>
          </a:xfrm>
          <a:prstGeom prst="rect">
            <a:avLst/>
          </a:prstGeom>
        </p:spPr>
        <p:txBody>
          <a:bodyPr vert="horz" wrap="square" lIns="0" tIns="0" rIns="0" bIns="0" rtlCol="0">
            <a:spAutoFit/>
          </a:bodyPr>
          <a:lstStyle/>
          <a:p>
            <a:pPr marL="12700" algn="l" rtl="0">
              <a:lnSpc>
                <a:spcPct val="100000"/>
              </a:lnSpc>
            </a:pPr>
            <a:r>
              <a:rPr sz="1050" spc="-5" dirty="0">
                <a:solidFill>
                  <a:srgbClr val="7F7F7F"/>
                </a:solidFill>
                <a:latin typeface="Arial"/>
                <a:cs typeface="Arial"/>
              </a:rPr>
              <a:t>last </a:t>
            </a:r>
            <a:r>
              <a:rPr sz="1050" spc="-10" dirty="0">
                <a:solidFill>
                  <a:srgbClr val="7F7F7F"/>
                </a:solidFill>
                <a:latin typeface="Arial"/>
                <a:cs typeface="Arial"/>
              </a:rPr>
              <a:t>step </a:t>
            </a:r>
            <a:r>
              <a:rPr sz="1050" spc="-5" dirty="0">
                <a:solidFill>
                  <a:srgbClr val="7F7F7F"/>
                </a:solidFill>
                <a:latin typeface="Arial"/>
                <a:cs typeface="Arial"/>
              </a:rPr>
              <a:t>in</a:t>
            </a:r>
            <a:r>
              <a:rPr sz="1050" spc="-80" dirty="0">
                <a:solidFill>
                  <a:srgbClr val="7F7F7F"/>
                </a:solidFill>
                <a:latin typeface="Arial"/>
                <a:cs typeface="Arial"/>
              </a:rPr>
              <a:t> </a:t>
            </a:r>
            <a:r>
              <a:rPr sz="1050" spc="-5" dirty="0">
                <a:solidFill>
                  <a:srgbClr val="7F7F7F"/>
                </a:solidFill>
                <a:latin typeface="Arial"/>
                <a:cs typeface="Arial"/>
              </a:rPr>
              <a:t>glycolysis</a:t>
            </a:r>
            <a:endParaRPr sz="1050" dirty="0">
              <a:latin typeface="Arial"/>
              <a:cs typeface="Arial"/>
            </a:endParaRPr>
          </a:p>
        </p:txBody>
      </p:sp>
      <p:sp>
        <p:nvSpPr>
          <p:cNvPr id="15" name="object 15"/>
          <p:cNvSpPr txBox="1"/>
          <p:nvPr/>
        </p:nvSpPr>
        <p:spPr>
          <a:xfrm>
            <a:off x="3593731" y="2026251"/>
            <a:ext cx="812165" cy="138499"/>
          </a:xfrm>
          <a:prstGeom prst="rect">
            <a:avLst/>
          </a:prstGeom>
        </p:spPr>
        <p:txBody>
          <a:bodyPr vert="horz" wrap="square" lIns="0" tIns="0" rIns="0" bIns="0" rtlCol="0">
            <a:spAutoFit/>
          </a:bodyPr>
          <a:lstStyle/>
          <a:p>
            <a:pPr marL="12700" algn="l" rtl="0">
              <a:lnSpc>
                <a:spcPct val="100000"/>
              </a:lnSpc>
            </a:pPr>
            <a:r>
              <a:rPr sz="900" spc="-5" dirty="0">
                <a:solidFill>
                  <a:srgbClr val="666666"/>
                </a:solidFill>
                <a:latin typeface="Arial"/>
                <a:cs typeface="Arial"/>
              </a:rPr>
              <a:t>lactic acid</a:t>
            </a:r>
            <a:r>
              <a:rPr sz="900" spc="-100" dirty="0">
                <a:solidFill>
                  <a:srgbClr val="666666"/>
                </a:solidFill>
                <a:latin typeface="Arial"/>
                <a:cs typeface="Arial"/>
              </a:rPr>
              <a:t> </a:t>
            </a:r>
            <a:r>
              <a:rPr sz="900" spc="-5" dirty="0">
                <a:solidFill>
                  <a:srgbClr val="666666"/>
                </a:solidFill>
                <a:latin typeface="Arial"/>
                <a:cs typeface="Arial"/>
              </a:rPr>
              <a:t>cycle</a:t>
            </a:r>
            <a:endParaRPr sz="900" dirty="0">
              <a:latin typeface="Arial"/>
              <a:cs typeface="Arial"/>
            </a:endParaRPr>
          </a:p>
        </p:txBody>
      </p:sp>
      <p:sp>
        <p:nvSpPr>
          <p:cNvPr id="16" name="object 16"/>
          <p:cNvSpPr/>
          <p:nvPr/>
        </p:nvSpPr>
        <p:spPr>
          <a:xfrm>
            <a:off x="0" y="2578"/>
            <a:ext cx="7772400" cy="4371975"/>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pPr algn="l" rtl="0"/>
            <a:endParaRPr/>
          </a:p>
        </p:txBody>
      </p:sp>
      <p:pic>
        <p:nvPicPr>
          <p:cNvPr id="17" name="Shape 157" descr="bio logo 436.png"/>
          <p:cNvPicPr preferRelativeResize="0"/>
          <p:nvPr/>
        </p:nvPicPr>
        <p:blipFill rotWithShape="1">
          <a:blip r:embed="rId3">
            <a:alphaModFix/>
          </a:blip>
          <a:srcRect/>
          <a:stretch/>
        </p:blipFill>
        <p:spPr>
          <a:xfrm>
            <a:off x="3351380" y="3727713"/>
            <a:ext cx="1007505" cy="988524"/>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96277" y="2578"/>
            <a:ext cx="7076440" cy="4371975"/>
          </a:xfrm>
          <a:custGeom>
            <a:avLst/>
            <a:gdLst/>
            <a:ahLst/>
            <a:cxnLst/>
            <a:rect l="l" t="t" r="r" b="b"/>
            <a:pathLst>
              <a:path w="7076440" h="4371975">
                <a:moveTo>
                  <a:pt x="0" y="4371975"/>
                </a:moveTo>
                <a:lnTo>
                  <a:pt x="7076122" y="4371975"/>
                </a:lnTo>
                <a:lnTo>
                  <a:pt x="7076122" y="0"/>
                </a:lnTo>
                <a:lnTo>
                  <a:pt x="0" y="0"/>
                </a:lnTo>
                <a:lnTo>
                  <a:pt x="0" y="4371975"/>
                </a:lnTo>
                <a:close/>
              </a:path>
            </a:pathLst>
          </a:custGeom>
          <a:solidFill>
            <a:srgbClr val="EFEFEF"/>
          </a:solidFill>
        </p:spPr>
        <p:txBody>
          <a:bodyPr wrap="square" lIns="0" tIns="0" rIns="0" bIns="0" rtlCol="0"/>
          <a:lstStyle/>
          <a:p>
            <a:endParaRPr/>
          </a:p>
        </p:txBody>
      </p:sp>
      <p:sp>
        <p:nvSpPr>
          <p:cNvPr id="3" name="object 3"/>
          <p:cNvSpPr txBox="1">
            <a:spLocks noGrp="1"/>
          </p:cNvSpPr>
          <p:nvPr>
            <p:ph type="title"/>
          </p:nvPr>
        </p:nvSpPr>
        <p:spPr>
          <a:xfrm>
            <a:off x="692158" y="0"/>
            <a:ext cx="6223909" cy="581646"/>
          </a:xfrm>
          <a:prstGeom prst="rect">
            <a:avLst/>
          </a:prstGeom>
        </p:spPr>
        <p:txBody>
          <a:bodyPr vert="horz" wrap="square" lIns="0" tIns="225501" rIns="0" bIns="0" rtlCol="0">
            <a:spAutoFit/>
          </a:bodyPr>
          <a:lstStyle/>
          <a:p>
            <a:pPr>
              <a:lnSpc>
                <a:spcPct val="100000"/>
              </a:lnSpc>
            </a:pPr>
            <a:r>
              <a:rPr sz="2300" b="0" kern="1200" spc="-5" dirty="0">
                <a:solidFill>
                  <a:srgbClr val="517A91"/>
                </a:solidFill>
              </a:rPr>
              <a:t>Lactate metabolism in tissue:</a:t>
            </a:r>
          </a:p>
        </p:txBody>
      </p:sp>
      <p:sp>
        <p:nvSpPr>
          <p:cNvPr id="4" name="object 4"/>
          <p:cNvSpPr txBox="1"/>
          <p:nvPr/>
        </p:nvSpPr>
        <p:spPr>
          <a:xfrm>
            <a:off x="828992" y="919353"/>
            <a:ext cx="6114415" cy="1649169"/>
          </a:xfrm>
          <a:prstGeom prst="rect">
            <a:avLst/>
          </a:prstGeom>
        </p:spPr>
        <p:txBody>
          <a:bodyPr vert="horz" wrap="square" lIns="0" tIns="0" rIns="0" bIns="0" rtlCol="0">
            <a:spAutoFit/>
          </a:bodyPr>
          <a:lstStyle/>
          <a:p>
            <a:pPr marL="158115" marR="363855" indent="-145415" algn="l" rtl="0">
              <a:lnSpc>
                <a:spcPts val="1910"/>
              </a:lnSpc>
              <a:buFont typeface="Arial"/>
              <a:buChar char="•"/>
              <a:tabLst>
                <a:tab pos="158750" algn="l"/>
              </a:tabLst>
            </a:pPr>
            <a:r>
              <a:rPr sz="1750" spc="15" dirty="0">
                <a:latin typeface="Calibri"/>
                <a:cs typeface="Calibri"/>
              </a:rPr>
              <a:t>The </a:t>
            </a:r>
            <a:r>
              <a:rPr sz="1750" spc="10" dirty="0">
                <a:latin typeface="Calibri"/>
                <a:cs typeface="Calibri"/>
              </a:rPr>
              <a:t>skeletal muscles </a:t>
            </a:r>
            <a:r>
              <a:rPr sz="1750" spc="15" dirty="0">
                <a:latin typeface="Calibri"/>
                <a:cs typeface="Calibri"/>
              </a:rPr>
              <a:t>produce </a:t>
            </a:r>
            <a:r>
              <a:rPr sz="1750" spc="10" dirty="0">
                <a:latin typeface="Calibri"/>
                <a:cs typeface="Calibri"/>
              </a:rPr>
              <a:t>high </a:t>
            </a:r>
            <a:r>
              <a:rPr sz="1750" spc="15" dirty="0">
                <a:latin typeface="Calibri"/>
                <a:cs typeface="Calibri"/>
              </a:rPr>
              <a:t>amounts </a:t>
            </a:r>
            <a:r>
              <a:rPr sz="1750" spc="10" dirty="0">
                <a:latin typeface="Calibri"/>
                <a:cs typeface="Calibri"/>
              </a:rPr>
              <a:t>of lactate during  vigorous</a:t>
            </a:r>
            <a:r>
              <a:rPr sz="1750" spc="-70" dirty="0">
                <a:latin typeface="Calibri"/>
                <a:cs typeface="Calibri"/>
              </a:rPr>
              <a:t> </a:t>
            </a:r>
            <a:r>
              <a:rPr sz="1750" spc="10" dirty="0">
                <a:latin typeface="Calibri"/>
                <a:cs typeface="Calibri"/>
              </a:rPr>
              <a:t>exercise</a:t>
            </a:r>
            <a:endParaRPr sz="1750" dirty="0">
              <a:latin typeface="Calibri"/>
              <a:cs typeface="Calibri"/>
            </a:endParaRPr>
          </a:p>
          <a:p>
            <a:pPr algn="l" rtl="0">
              <a:lnSpc>
                <a:spcPct val="100000"/>
              </a:lnSpc>
              <a:spcBef>
                <a:spcPts val="5"/>
              </a:spcBef>
            </a:pPr>
            <a:endParaRPr sz="2050" dirty="0">
              <a:latin typeface="Times New Roman"/>
              <a:cs typeface="Times New Roman"/>
            </a:endParaRPr>
          </a:p>
          <a:p>
            <a:pPr marL="158115" indent="-145415" algn="l" rtl="0">
              <a:lnSpc>
                <a:spcPct val="100000"/>
              </a:lnSpc>
              <a:buFont typeface="Arial"/>
              <a:buChar char="•"/>
              <a:tabLst>
                <a:tab pos="158750" algn="l"/>
              </a:tabLst>
            </a:pPr>
            <a:r>
              <a:rPr sz="1750" spc="10" dirty="0">
                <a:latin typeface="Calibri"/>
                <a:cs typeface="Calibri"/>
              </a:rPr>
              <a:t>Lactate </a:t>
            </a:r>
            <a:r>
              <a:rPr sz="1750" spc="5" dirty="0">
                <a:latin typeface="Calibri"/>
                <a:cs typeface="Calibri"/>
              </a:rPr>
              <a:t>is </a:t>
            </a:r>
            <a:r>
              <a:rPr sz="1750" spc="10" dirty="0">
                <a:latin typeface="Calibri"/>
                <a:cs typeface="Calibri"/>
              </a:rPr>
              <a:t>metabolized in </a:t>
            </a:r>
            <a:r>
              <a:rPr sz="1750" spc="5" dirty="0">
                <a:latin typeface="Calibri"/>
                <a:cs typeface="Calibri"/>
              </a:rPr>
              <a:t>liver </a:t>
            </a:r>
            <a:r>
              <a:rPr sz="1750" spc="15" dirty="0">
                <a:solidFill>
                  <a:srgbClr val="CC0000"/>
                </a:solidFill>
                <a:latin typeface="Calibri"/>
                <a:cs typeface="Calibri"/>
              </a:rPr>
              <a:t>(60%) </a:t>
            </a:r>
            <a:r>
              <a:rPr sz="1750" spc="15" dirty="0">
                <a:latin typeface="Calibri"/>
                <a:cs typeface="Calibri"/>
              </a:rPr>
              <a:t>and </a:t>
            </a:r>
            <a:r>
              <a:rPr sz="1750" spc="10" dirty="0">
                <a:latin typeface="Calibri"/>
                <a:cs typeface="Calibri"/>
              </a:rPr>
              <a:t>kidney </a:t>
            </a:r>
            <a:r>
              <a:rPr sz="1750" spc="15" dirty="0">
                <a:solidFill>
                  <a:srgbClr val="CC0000"/>
                </a:solidFill>
                <a:latin typeface="Calibri"/>
                <a:cs typeface="Calibri"/>
              </a:rPr>
              <a:t>(30%) </a:t>
            </a:r>
            <a:r>
              <a:rPr sz="1750" spc="10" dirty="0">
                <a:latin typeface="Calibri"/>
                <a:cs typeface="Calibri"/>
              </a:rPr>
              <a:t>to glucose</a:t>
            </a:r>
            <a:endParaRPr sz="1750" dirty="0">
              <a:latin typeface="Calibri"/>
              <a:cs typeface="Calibri"/>
            </a:endParaRPr>
          </a:p>
          <a:p>
            <a:pPr algn="l" rtl="0">
              <a:lnSpc>
                <a:spcPct val="100000"/>
              </a:lnSpc>
              <a:spcBef>
                <a:spcPts val="30"/>
              </a:spcBef>
            </a:pPr>
            <a:endParaRPr sz="2000" dirty="0">
              <a:latin typeface="Times New Roman"/>
              <a:cs typeface="Times New Roman"/>
            </a:endParaRPr>
          </a:p>
          <a:p>
            <a:pPr marL="158115" indent="-145415" algn="l" rtl="0">
              <a:lnSpc>
                <a:spcPct val="100000"/>
              </a:lnSpc>
              <a:buFont typeface="Arial"/>
              <a:buChar char="•"/>
              <a:tabLst>
                <a:tab pos="158750" algn="l"/>
              </a:tabLst>
            </a:pPr>
            <a:r>
              <a:rPr sz="1750" spc="15" dirty="0">
                <a:latin typeface="Calibri"/>
                <a:cs typeface="Calibri"/>
              </a:rPr>
              <a:t>Some </a:t>
            </a:r>
            <a:r>
              <a:rPr sz="1750" spc="10" dirty="0">
                <a:latin typeface="Calibri"/>
                <a:cs typeface="Calibri"/>
              </a:rPr>
              <a:t>lactate </a:t>
            </a:r>
            <a:r>
              <a:rPr sz="1750" spc="5" dirty="0">
                <a:latin typeface="Calibri"/>
                <a:cs typeface="Calibri"/>
              </a:rPr>
              <a:t>is </a:t>
            </a:r>
            <a:r>
              <a:rPr sz="1750" spc="10" dirty="0">
                <a:latin typeface="Calibri"/>
                <a:cs typeface="Calibri"/>
              </a:rPr>
              <a:t>metabolized to </a:t>
            </a:r>
            <a:r>
              <a:rPr sz="1750" spc="15" dirty="0">
                <a:latin typeface="Calibri"/>
                <a:cs typeface="Calibri"/>
              </a:rPr>
              <a:t>CO2 and </a:t>
            </a:r>
            <a:r>
              <a:rPr sz="1750" spc="10" dirty="0">
                <a:latin typeface="Calibri"/>
                <a:cs typeface="Calibri"/>
              </a:rPr>
              <a:t>water (Krebs</a:t>
            </a:r>
            <a:r>
              <a:rPr sz="1750" spc="-20" dirty="0">
                <a:latin typeface="Calibri"/>
                <a:cs typeface="Calibri"/>
              </a:rPr>
              <a:t> </a:t>
            </a:r>
            <a:r>
              <a:rPr sz="1750" spc="10" dirty="0">
                <a:latin typeface="Calibri"/>
                <a:cs typeface="Calibri"/>
              </a:rPr>
              <a:t>cycle)</a:t>
            </a:r>
            <a:endParaRPr sz="1750" dirty="0">
              <a:latin typeface="Calibri"/>
              <a:cs typeface="Calibri"/>
            </a:endParaRPr>
          </a:p>
        </p:txBody>
      </p:sp>
      <p:sp>
        <p:nvSpPr>
          <p:cNvPr id="5" name="object 5"/>
          <p:cNvSpPr/>
          <p:nvPr/>
        </p:nvSpPr>
        <p:spPr>
          <a:xfrm>
            <a:off x="0" y="2578"/>
            <a:ext cx="696595" cy="4371975"/>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a:p>
        </p:txBody>
      </p:sp>
      <p:sp>
        <p:nvSpPr>
          <p:cNvPr id="6" name="object 6"/>
          <p:cNvSpPr/>
          <p:nvPr/>
        </p:nvSpPr>
        <p:spPr>
          <a:xfrm>
            <a:off x="692158" y="600628"/>
            <a:ext cx="5780717" cy="45719"/>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endParaRPr/>
          </a:p>
        </p:txBody>
      </p:sp>
      <p:sp>
        <p:nvSpPr>
          <p:cNvPr id="7" name="object 7"/>
          <p:cNvSpPr/>
          <p:nvPr/>
        </p:nvSpPr>
        <p:spPr>
          <a:xfrm>
            <a:off x="0" y="2578"/>
            <a:ext cx="7772400" cy="4371975"/>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1005"/>
              </a:lnSpc>
            </a:pPr>
            <a:fld id="{81D60167-4931-47E6-BA6A-407CBD079E47}" type="slidenum">
              <a:rPr spc="-5" dirty="0"/>
              <a:t>16</a:t>
            </a:fld>
            <a:endParaRPr spc="-5" dirty="0"/>
          </a:p>
        </p:txBody>
      </p:sp>
      <p:pic>
        <p:nvPicPr>
          <p:cNvPr id="9" name="Shape 157" descr="bio logo 436.png"/>
          <p:cNvPicPr preferRelativeResize="0"/>
          <p:nvPr/>
        </p:nvPicPr>
        <p:blipFill rotWithShape="1">
          <a:blip r:embed="rId2">
            <a:alphaModFix/>
          </a:blip>
          <a:srcRect/>
          <a:stretch/>
        </p:blipFill>
        <p:spPr>
          <a:xfrm>
            <a:off x="3351380" y="3727713"/>
            <a:ext cx="1007505" cy="988524"/>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78"/>
            <a:ext cx="696595" cy="4371975"/>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a:p>
        </p:txBody>
      </p:sp>
      <p:sp>
        <p:nvSpPr>
          <p:cNvPr id="15" name="object 15"/>
          <p:cNvSpPr/>
          <p:nvPr/>
        </p:nvSpPr>
        <p:spPr>
          <a:xfrm>
            <a:off x="0" y="2578"/>
            <a:ext cx="7772400" cy="4371975"/>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25400">
              <a:lnSpc>
                <a:spcPts val="1005"/>
              </a:lnSpc>
            </a:pPr>
            <a:fld id="{81D60167-4931-47E6-BA6A-407CBD079E47}" type="slidenum">
              <a:rPr spc="-5" dirty="0"/>
              <a:t>17</a:t>
            </a:fld>
            <a:endParaRPr spc="-5" dirty="0"/>
          </a:p>
        </p:txBody>
      </p:sp>
      <p:sp>
        <p:nvSpPr>
          <p:cNvPr id="19" name="Rectangle 18"/>
          <p:cNvSpPr/>
          <p:nvPr/>
        </p:nvSpPr>
        <p:spPr>
          <a:xfrm>
            <a:off x="679031" y="186180"/>
            <a:ext cx="5785558" cy="446276"/>
          </a:xfrm>
          <a:prstGeom prst="rect">
            <a:avLst/>
          </a:prstGeom>
        </p:spPr>
        <p:txBody>
          <a:bodyPr wrap="none">
            <a:spAutoFit/>
          </a:bodyPr>
          <a:lstStyle/>
          <a:p>
            <a:pPr algn="l"/>
            <a:r>
              <a:rPr lang="en-US" sz="2300" spc="-5" dirty="0">
                <a:solidFill>
                  <a:srgbClr val="517A91"/>
                </a:solidFill>
                <a:latin typeface="Century Gothic"/>
                <a:ea typeface="+mj-ea"/>
                <a:cs typeface="Century Gothic"/>
              </a:rPr>
              <a:t>Mechanisms involved in lactic </a:t>
            </a:r>
            <a:r>
              <a:rPr lang="en-US" sz="2300" spc="-5" dirty="0" smtClean="0">
                <a:solidFill>
                  <a:srgbClr val="517A91"/>
                </a:solidFill>
                <a:latin typeface="Century Gothic"/>
                <a:ea typeface="+mj-ea"/>
                <a:cs typeface="Century Gothic"/>
              </a:rPr>
              <a:t>acidosis:</a:t>
            </a:r>
            <a:r>
              <a:rPr lang="en-US" b="0" spc="-5" dirty="0" smtClean="0">
                <a:solidFill>
                  <a:srgbClr val="517A91"/>
                </a:solidFill>
              </a:rPr>
              <a:t> </a:t>
            </a:r>
            <a:endParaRPr lang="ar-SA" dirty="0"/>
          </a:p>
        </p:txBody>
      </p:sp>
      <p:sp>
        <p:nvSpPr>
          <p:cNvPr id="14" name="object 8"/>
          <p:cNvSpPr/>
          <p:nvPr/>
        </p:nvSpPr>
        <p:spPr>
          <a:xfrm>
            <a:off x="696595" y="602707"/>
            <a:ext cx="5814498" cy="45719"/>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pPr algn="l" rtl="0"/>
            <a:endParaRPr/>
          </a:p>
        </p:txBody>
      </p:sp>
      <p:pic>
        <p:nvPicPr>
          <p:cNvPr id="23" name="Shape 157" descr="bio logo 436.png"/>
          <p:cNvPicPr preferRelativeResize="0"/>
          <p:nvPr/>
        </p:nvPicPr>
        <p:blipFill rotWithShape="1">
          <a:blip r:embed="rId2">
            <a:alphaModFix/>
          </a:blip>
          <a:srcRect/>
          <a:stretch/>
        </p:blipFill>
        <p:spPr>
          <a:xfrm>
            <a:off x="3351847" y="3636718"/>
            <a:ext cx="1007505" cy="988524"/>
          </a:xfrm>
          <a:prstGeom prst="rect">
            <a:avLst/>
          </a:prstGeom>
          <a:noFill/>
          <a:ln>
            <a:noFill/>
          </a:ln>
        </p:spPr>
      </p:pic>
      <p:sp>
        <p:nvSpPr>
          <p:cNvPr id="16" name="object 7"/>
          <p:cNvSpPr txBox="1">
            <a:spLocks/>
          </p:cNvSpPr>
          <p:nvPr/>
        </p:nvSpPr>
        <p:spPr>
          <a:xfrm>
            <a:off x="800974" y="894555"/>
            <a:ext cx="2770836" cy="246221"/>
          </a:xfrm>
          <a:prstGeom prst="rect">
            <a:avLst/>
          </a:prstGeom>
          <a:solidFill>
            <a:schemeClr val="accent3">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spAutoFit/>
          </a:bodyPr>
          <a:lstStyle>
            <a:lvl1pPr>
              <a:defRPr sz="2800" b="1" i="0">
                <a:solidFill>
                  <a:srgbClr val="C4C2C5"/>
                </a:solidFill>
                <a:latin typeface="Century Gothic"/>
                <a:ea typeface="+mj-ea"/>
                <a:cs typeface="Century Gothic"/>
              </a:defRPr>
            </a:lvl1pPr>
          </a:lstStyle>
          <a:p>
            <a:pPr marL="12700" rtl="0"/>
            <a:r>
              <a:rPr lang="en-GB" sz="1600" b="0" kern="0" dirty="0" smtClean="0">
                <a:solidFill>
                  <a:srgbClr val="434343"/>
                </a:solidFill>
                <a:latin typeface="Calibri"/>
                <a:cs typeface="Calibri"/>
              </a:rPr>
              <a:t>Lactic acidosis can occur </a:t>
            </a:r>
            <a:r>
              <a:rPr lang="en-GB" sz="1600" b="0" kern="0" spc="5" dirty="0" smtClean="0">
                <a:solidFill>
                  <a:srgbClr val="434343"/>
                </a:solidFill>
                <a:latin typeface="Calibri"/>
                <a:cs typeface="Calibri"/>
              </a:rPr>
              <a:t>due</a:t>
            </a:r>
            <a:r>
              <a:rPr lang="en-GB" sz="1600" b="0" kern="0" spc="-40" dirty="0" smtClean="0">
                <a:solidFill>
                  <a:srgbClr val="434343"/>
                </a:solidFill>
                <a:latin typeface="Calibri"/>
                <a:cs typeface="Calibri"/>
              </a:rPr>
              <a:t> </a:t>
            </a:r>
            <a:r>
              <a:rPr lang="en-GB" sz="1600" b="0" kern="0" dirty="0" smtClean="0">
                <a:solidFill>
                  <a:srgbClr val="434343"/>
                </a:solidFill>
                <a:latin typeface="Calibri"/>
                <a:cs typeface="Calibri"/>
              </a:rPr>
              <a:t>to: </a:t>
            </a:r>
            <a:r>
              <a:rPr lang="en-GB" sz="1600" b="0" kern="0" dirty="0" smtClean="0">
                <a:latin typeface="Calibri"/>
                <a:cs typeface="Calibri"/>
              </a:rPr>
              <a:t> </a:t>
            </a:r>
            <a:endParaRPr lang="en-GB" sz="1600" b="0" kern="0" dirty="0" smtClean="0">
              <a:solidFill>
                <a:srgbClr val="434343"/>
              </a:solidFill>
              <a:latin typeface="Calibri"/>
              <a:cs typeface="Calibri"/>
            </a:endParaRPr>
          </a:p>
        </p:txBody>
      </p:sp>
      <p:sp>
        <p:nvSpPr>
          <p:cNvPr id="17" name="object 8"/>
          <p:cNvSpPr txBox="1"/>
          <p:nvPr/>
        </p:nvSpPr>
        <p:spPr>
          <a:xfrm>
            <a:off x="906114" y="1409764"/>
            <a:ext cx="5465445" cy="1000787"/>
          </a:xfrm>
          <a:prstGeom prst="rect">
            <a:avLst/>
          </a:prstGeom>
        </p:spPr>
        <p:txBody>
          <a:bodyPr vert="horz" wrap="square" lIns="0" tIns="0" rIns="0" bIns="0" rtlCol="0">
            <a:spAutoFit/>
          </a:bodyPr>
          <a:lstStyle/>
          <a:p>
            <a:pPr marL="45720" marR="3347720" indent="-33655" algn="l" rtl="0">
              <a:lnSpc>
                <a:spcPct val="110900"/>
              </a:lnSpc>
            </a:pPr>
            <a:r>
              <a:rPr sz="1150" b="1" spc="-10" dirty="0">
                <a:latin typeface="Calibri"/>
                <a:cs typeface="Calibri"/>
              </a:rPr>
              <a:t>Excessive </a:t>
            </a:r>
            <a:r>
              <a:rPr sz="1150" b="1" spc="-5" dirty="0">
                <a:latin typeface="Calibri"/>
                <a:cs typeface="Calibri"/>
              </a:rPr>
              <a:t>tissue lactate </a:t>
            </a:r>
            <a:r>
              <a:rPr sz="1150" b="1" spc="-10" dirty="0">
                <a:latin typeface="Calibri"/>
                <a:cs typeface="Calibri"/>
              </a:rPr>
              <a:t>production  OR</a:t>
            </a:r>
            <a:endParaRPr sz="1150" dirty="0">
              <a:latin typeface="Calibri"/>
              <a:cs typeface="Calibri"/>
            </a:endParaRPr>
          </a:p>
          <a:p>
            <a:pPr marL="12700" algn="l" rtl="0">
              <a:lnSpc>
                <a:spcPct val="100000"/>
              </a:lnSpc>
              <a:spcBef>
                <a:spcPts val="210"/>
              </a:spcBef>
            </a:pPr>
            <a:r>
              <a:rPr sz="1150" b="1" spc="-10" dirty="0">
                <a:latin typeface="Calibri"/>
                <a:cs typeface="Calibri"/>
              </a:rPr>
              <a:t>Impaired </a:t>
            </a:r>
            <a:r>
              <a:rPr sz="1150" b="1" spc="-5" dirty="0">
                <a:latin typeface="Calibri"/>
                <a:cs typeface="Calibri"/>
              </a:rPr>
              <a:t>hepatic </a:t>
            </a:r>
            <a:r>
              <a:rPr sz="1150" b="1" spc="-10" dirty="0">
                <a:latin typeface="Calibri"/>
                <a:cs typeface="Calibri"/>
              </a:rPr>
              <a:t>metabolism </a:t>
            </a:r>
            <a:r>
              <a:rPr sz="1150" b="1" spc="-5" dirty="0">
                <a:latin typeface="Calibri"/>
                <a:cs typeface="Calibri"/>
              </a:rPr>
              <a:t>of</a:t>
            </a:r>
            <a:r>
              <a:rPr sz="1150" b="1" spc="20" dirty="0">
                <a:latin typeface="Calibri"/>
                <a:cs typeface="Calibri"/>
              </a:rPr>
              <a:t> </a:t>
            </a:r>
            <a:r>
              <a:rPr sz="1150" b="1" spc="-5" dirty="0">
                <a:latin typeface="Calibri"/>
                <a:cs typeface="Calibri"/>
              </a:rPr>
              <a:t>lactate</a:t>
            </a:r>
            <a:r>
              <a:rPr sz="1150" b="1" spc="-5" dirty="0" smtClean="0">
                <a:latin typeface="Calibri"/>
                <a:cs typeface="Calibri"/>
              </a:rPr>
              <a:t>.</a:t>
            </a:r>
            <a:endParaRPr lang="en-US" sz="1150" b="1" spc="-5" dirty="0" smtClean="0">
              <a:latin typeface="Calibri"/>
              <a:cs typeface="Calibri"/>
            </a:endParaRPr>
          </a:p>
          <a:p>
            <a:pPr marL="12700" algn="l" rtl="0">
              <a:lnSpc>
                <a:spcPct val="100000"/>
              </a:lnSpc>
              <a:spcBef>
                <a:spcPts val="210"/>
              </a:spcBef>
            </a:pPr>
            <a:endParaRPr lang="en-US" sz="1150" b="1" spc="-5" dirty="0">
              <a:latin typeface="Calibri"/>
              <a:cs typeface="Calibri"/>
            </a:endParaRPr>
          </a:p>
          <a:p>
            <a:pPr marL="12700" algn="l" rtl="0">
              <a:lnSpc>
                <a:spcPct val="100000"/>
              </a:lnSpc>
              <a:spcBef>
                <a:spcPts val="210"/>
              </a:spcBef>
            </a:pPr>
            <a:endParaRPr sz="1150" dirty="0">
              <a:latin typeface="Calibri"/>
              <a:cs typeface="Calibri"/>
            </a:endParaRPr>
          </a:p>
        </p:txBody>
      </p:sp>
      <p:sp>
        <p:nvSpPr>
          <p:cNvPr id="20" name="Rectangle 19"/>
          <p:cNvSpPr/>
          <p:nvPr/>
        </p:nvSpPr>
        <p:spPr>
          <a:xfrm>
            <a:off x="3961987" y="1366113"/>
            <a:ext cx="3473357" cy="461665"/>
          </a:xfrm>
          <a:prstGeom prst="rect">
            <a:avLst/>
          </a:prstGeom>
          <a:noFill/>
          <a:ln>
            <a:solidFill>
              <a:schemeClr val="tx2">
                <a:lumMod val="40000"/>
                <a:lumOff val="60000"/>
              </a:schemeClr>
            </a:solidFill>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pPr algn="l" rtl="0"/>
            <a:r>
              <a:rPr lang="en-US" sz="1200">
                <a:solidFill>
                  <a:srgbClr val="92D050"/>
                </a:solidFill>
              </a:rPr>
              <a:t>Normal </a:t>
            </a:r>
            <a:r>
              <a:rPr lang="en-US" sz="1200" smtClean="0">
                <a:solidFill>
                  <a:srgbClr val="92D050"/>
                </a:solidFill>
              </a:rPr>
              <a:t>(5-1</a:t>
            </a:r>
            <a:r>
              <a:rPr lang="en-US" sz="1200" dirty="0">
                <a:solidFill>
                  <a:srgbClr val="92D050"/>
                </a:solidFill>
              </a:rPr>
              <a:t>) </a:t>
            </a:r>
            <a:r>
              <a:rPr lang="en-US" sz="1200" dirty="0" err="1">
                <a:solidFill>
                  <a:srgbClr val="92D050"/>
                </a:solidFill>
              </a:rPr>
              <a:t>mmols</a:t>
            </a:r>
            <a:r>
              <a:rPr lang="en-US" sz="1200" dirty="0">
                <a:solidFill>
                  <a:srgbClr val="92D050"/>
                </a:solidFill>
              </a:rPr>
              <a:t>/l</a:t>
            </a:r>
          </a:p>
          <a:p>
            <a:pPr algn="l" rtl="0"/>
            <a:r>
              <a:rPr lang="en-US" sz="1200" dirty="0">
                <a:solidFill>
                  <a:srgbClr val="92D050"/>
                </a:solidFill>
              </a:rPr>
              <a:t> </a:t>
            </a:r>
            <a:r>
              <a:rPr lang="en-US" sz="1200" dirty="0" err="1" smtClean="0">
                <a:solidFill>
                  <a:srgbClr val="92D050"/>
                </a:solidFill>
              </a:rPr>
              <a:t>Hyperlactemia</a:t>
            </a:r>
            <a:r>
              <a:rPr lang="en-US" sz="1200" dirty="0" smtClean="0">
                <a:solidFill>
                  <a:srgbClr val="92D050"/>
                </a:solidFill>
              </a:rPr>
              <a:t> </a:t>
            </a:r>
            <a:r>
              <a:rPr lang="en-US" sz="1200" dirty="0">
                <a:solidFill>
                  <a:srgbClr val="92D050"/>
                </a:solidFill>
              </a:rPr>
              <a:t>can be transient (</a:t>
            </a:r>
            <a:r>
              <a:rPr lang="ar-SA" sz="1200" dirty="0">
                <a:solidFill>
                  <a:srgbClr val="92D050"/>
                </a:solidFill>
              </a:rPr>
              <a:t>عابر</a:t>
            </a:r>
            <a:r>
              <a:rPr lang="en-US" sz="1200" dirty="0">
                <a:solidFill>
                  <a:srgbClr val="92D050"/>
                </a:solidFill>
              </a:rPr>
              <a:t>) or persistent </a:t>
            </a:r>
          </a:p>
        </p:txBody>
      </p:sp>
      <p:sp>
        <p:nvSpPr>
          <p:cNvPr id="21" name="Rectangle 20"/>
          <p:cNvSpPr/>
          <p:nvPr/>
        </p:nvSpPr>
        <p:spPr>
          <a:xfrm>
            <a:off x="823735" y="2488474"/>
            <a:ext cx="4047805" cy="234139"/>
          </a:xfrm>
          <a:prstGeom prst="rect">
            <a:avLst/>
          </a:prstGeom>
          <a:solidFill>
            <a:schemeClr val="accent3">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smtClean="0">
                <a:solidFill>
                  <a:schemeClr val="tx1"/>
                </a:solidFill>
              </a:rPr>
              <a:t>Its </a:t>
            </a:r>
            <a:r>
              <a:rPr lang="en-GB" sz="1400" dirty="0">
                <a:solidFill>
                  <a:schemeClr val="tx1"/>
                </a:solidFill>
              </a:rPr>
              <a:t>has two types A&amp;B ‘’based on the </a:t>
            </a:r>
            <a:r>
              <a:rPr lang="en-GB" sz="1400" dirty="0" smtClean="0">
                <a:solidFill>
                  <a:schemeClr val="tx1"/>
                </a:solidFill>
              </a:rPr>
              <a:t>cause’’</a:t>
            </a:r>
            <a:endParaRPr lang="en-GB" sz="5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06134" y="4144021"/>
            <a:ext cx="225299" cy="138499"/>
          </a:xfrm>
          <a:prstGeom prst="rect">
            <a:avLst/>
          </a:prstGeom>
        </p:spPr>
        <p:txBody>
          <a:bodyPr vert="horz" wrap="square" lIns="0" tIns="0" rIns="0" bIns="0" rtlCol="0">
            <a:spAutoFit/>
          </a:bodyPr>
          <a:lstStyle/>
          <a:p>
            <a:pPr marL="12700">
              <a:lnSpc>
                <a:spcPct val="100000"/>
              </a:lnSpc>
            </a:pPr>
            <a:r>
              <a:rPr sz="900" spc="-10" dirty="0">
                <a:latin typeface="Arial"/>
                <a:cs typeface="Arial"/>
              </a:rPr>
              <a:t>13</a:t>
            </a:r>
            <a:endParaRPr sz="900">
              <a:latin typeface="Arial"/>
              <a:cs typeface="Arial"/>
            </a:endParaRPr>
          </a:p>
        </p:txBody>
      </p:sp>
      <p:sp>
        <p:nvSpPr>
          <p:cNvPr id="3" name="object 3"/>
          <p:cNvSpPr/>
          <p:nvPr/>
        </p:nvSpPr>
        <p:spPr>
          <a:xfrm>
            <a:off x="0" y="2578"/>
            <a:ext cx="696595" cy="4371975"/>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a:p>
        </p:txBody>
      </p:sp>
      <p:sp>
        <p:nvSpPr>
          <p:cNvPr id="4" name="object 4"/>
          <p:cNvSpPr txBox="1">
            <a:spLocks noGrp="1"/>
          </p:cNvSpPr>
          <p:nvPr>
            <p:ph type="title"/>
          </p:nvPr>
        </p:nvSpPr>
        <p:spPr>
          <a:xfrm>
            <a:off x="762000" y="621026"/>
            <a:ext cx="4001135" cy="230832"/>
          </a:xfrm>
          <a:prstGeom prst="rect">
            <a:avLst/>
          </a:prstGeom>
        </p:spPr>
        <p:txBody>
          <a:bodyPr vert="horz" wrap="square" lIns="0" tIns="0" rIns="0" bIns="0" rtlCol="0">
            <a:spAutoFit/>
          </a:bodyPr>
          <a:lstStyle/>
          <a:p>
            <a:pPr marL="12700" rtl="0">
              <a:lnSpc>
                <a:spcPct val="100000"/>
              </a:lnSpc>
            </a:pPr>
            <a:r>
              <a:rPr sz="1500" b="0" spc="15" dirty="0">
                <a:solidFill>
                  <a:srgbClr val="000000"/>
                </a:solidFill>
                <a:latin typeface="Arial"/>
                <a:cs typeface="Arial"/>
              </a:rPr>
              <a:t>*Due </a:t>
            </a:r>
            <a:r>
              <a:rPr sz="1500" b="0" spc="10" dirty="0">
                <a:solidFill>
                  <a:srgbClr val="000000"/>
                </a:solidFill>
                <a:latin typeface="Arial"/>
                <a:cs typeface="Arial"/>
              </a:rPr>
              <a:t>to </a:t>
            </a:r>
            <a:r>
              <a:rPr sz="1500" b="0" spc="10" dirty="0">
                <a:solidFill>
                  <a:srgbClr val="FF0000"/>
                </a:solidFill>
                <a:latin typeface="Arial"/>
                <a:cs typeface="Arial"/>
              </a:rPr>
              <a:t>hypoxia </a:t>
            </a:r>
            <a:r>
              <a:rPr sz="1500" b="0" spc="10" dirty="0">
                <a:solidFill>
                  <a:srgbClr val="000000"/>
                </a:solidFill>
                <a:latin typeface="Arial"/>
                <a:cs typeface="Arial"/>
              </a:rPr>
              <a:t>in the tissue ( </a:t>
            </a:r>
            <a:r>
              <a:rPr sz="1500" b="0" spc="15" dirty="0">
                <a:solidFill>
                  <a:srgbClr val="000000"/>
                </a:solidFill>
                <a:latin typeface="Arial"/>
                <a:cs typeface="Arial"/>
              </a:rPr>
              <a:t>most</a:t>
            </a:r>
            <a:r>
              <a:rPr sz="1500" b="0" spc="-60" dirty="0">
                <a:solidFill>
                  <a:srgbClr val="000000"/>
                </a:solidFill>
                <a:latin typeface="Arial"/>
                <a:cs typeface="Arial"/>
              </a:rPr>
              <a:t> </a:t>
            </a:r>
            <a:r>
              <a:rPr sz="1500" b="0" spc="15" dirty="0">
                <a:solidFill>
                  <a:srgbClr val="000000"/>
                </a:solidFill>
                <a:latin typeface="Arial"/>
                <a:cs typeface="Arial"/>
              </a:rPr>
              <a:t>common).</a:t>
            </a:r>
            <a:endParaRPr sz="1500" dirty="0">
              <a:latin typeface="Arial"/>
              <a:cs typeface="Arial"/>
            </a:endParaRPr>
          </a:p>
        </p:txBody>
      </p:sp>
      <p:sp>
        <p:nvSpPr>
          <p:cNvPr id="6" name="object 6"/>
          <p:cNvSpPr/>
          <p:nvPr/>
        </p:nvSpPr>
        <p:spPr>
          <a:xfrm>
            <a:off x="1596243" y="1300977"/>
            <a:ext cx="33655" cy="52705"/>
          </a:xfrm>
          <a:custGeom>
            <a:avLst/>
            <a:gdLst/>
            <a:ahLst/>
            <a:cxnLst/>
            <a:rect l="l" t="t" r="r" b="b"/>
            <a:pathLst>
              <a:path w="33655" h="52705">
                <a:moveTo>
                  <a:pt x="0" y="0"/>
                </a:moveTo>
                <a:lnTo>
                  <a:pt x="8269" y="0"/>
                </a:lnTo>
                <a:lnTo>
                  <a:pt x="16539" y="0"/>
                </a:lnTo>
                <a:lnTo>
                  <a:pt x="24809" y="0"/>
                </a:lnTo>
                <a:lnTo>
                  <a:pt x="33078" y="0"/>
                </a:lnTo>
                <a:lnTo>
                  <a:pt x="33078" y="13167"/>
                </a:lnTo>
                <a:lnTo>
                  <a:pt x="33078" y="26335"/>
                </a:lnTo>
                <a:lnTo>
                  <a:pt x="33078" y="39502"/>
                </a:lnTo>
                <a:lnTo>
                  <a:pt x="33078" y="52670"/>
                </a:lnTo>
                <a:lnTo>
                  <a:pt x="24809" y="52670"/>
                </a:lnTo>
                <a:lnTo>
                  <a:pt x="16539" y="52670"/>
                </a:lnTo>
                <a:lnTo>
                  <a:pt x="8269" y="52670"/>
                </a:lnTo>
                <a:lnTo>
                  <a:pt x="0" y="52670"/>
                </a:lnTo>
                <a:lnTo>
                  <a:pt x="0" y="39502"/>
                </a:lnTo>
                <a:lnTo>
                  <a:pt x="0" y="26335"/>
                </a:lnTo>
                <a:lnTo>
                  <a:pt x="0" y="13167"/>
                </a:lnTo>
                <a:lnTo>
                  <a:pt x="0" y="0"/>
                </a:lnTo>
                <a:close/>
              </a:path>
            </a:pathLst>
          </a:custGeom>
          <a:ln w="8096">
            <a:solidFill>
              <a:srgbClr val="595959"/>
            </a:solidFill>
          </a:ln>
        </p:spPr>
        <p:txBody>
          <a:bodyPr wrap="square" lIns="0" tIns="0" rIns="0" bIns="0" rtlCol="0"/>
          <a:lstStyle/>
          <a:p>
            <a:endParaRPr/>
          </a:p>
        </p:txBody>
      </p:sp>
      <p:sp>
        <p:nvSpPr>
          <p:cNvPr id="14" name="object 14"/>
          <p:cNvSpPr/>
          <p:nvPr/>
        </p:nvSpPr>
        <p:spPr>
          <a:xfrm>
            <a:off x="416711" y="2600543"/>
            <a:ext cx="5043957" cy="1740687"/>
          </a:xfrm>
          <a:prstGeom prst="rect">
            <a:avLst/>
          </a:prstGeom>
          <a:blipFill>
            <a:blip r:embed="rId2" cstate="print"/>
            <a:stretch>
              <a:fillRect/>
            </a:stretch>
          </a:blipFill>
        </p:spPr>
        <p:txBody>
          <a:bodyPr wrap="square" lIns="0" tIns="0" rIns="0" bIns="0" rtlCol="0"/>
          <a:lstStyle/>
          <a:p>
            <a:endParaRPr dirty="0"/>
          </a:p>
        </p:txBody>
      </p:sp>
      <p:sp>
        <p:nvSpPr>
          <p:cNvPr id="17" name="object 17"/>
          <p:cNvSpPr/>
          <p:nvPr/>
        </p:nvSpPr>
        <p:spPr>
          <a:xfrm>
            <a:off x="5760136" y="2545444"/>
            <a:ext cx="1870227" cy="1667827"/>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0" y="2578"/>
            <a:ext cx="7772400" cy="4371975"/>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a:p>
        </p:txBody>
      </p:sp>
      <p:sp>
        <p:nvSpPr>
          <p:cNvPr id="24" name="Rectangle 23"/>
          <p:cNvSpPr/>
          <p:nvPr/>
        </p:nvSpPr>
        <p:spPr>
          <a:xfrm>
            <a:off x="696593" y="141427"/>
            <a:ext cx="1239763" cy="446276"/>
          </a:xfrm>
          <a:prstGeom prst="rect">
            <a:avLst/>
          </a:prstGeom>
        </p:spPr>
        <p:txBody>
          <a:bodyPr wrap="none">
            <a:spAutoFit/>
          </a:bodyPr>
          <a:lstStyle/>
          <a:p>
            <a:r>
              <a:rPr lang="en-US" sz="2300" spc="-5" dirty="0">
                <a:solidFill>
                  <a:srgbClr val="517A91"/>
                </a:solidFill>
                <a:latin typeface="Century Gothic"/>
                <a:ea typeface="+mj-ea"/>
                <a:cs typeface="Century Gothic"/>
              </a:rPr>
              <a:t>Type A:</a:t>
            </a:r>
            <a:endParaRPr lang="ar-SA" sz="2300" spc="-5" dirty="0">
              <a:solidFill>
                <a:srgbClr val="517A91"/>
              </a:solidFill>
              <a:latin typeface="Century Gothic"/>
              <a:ea typeface="+mj-ea"/>
              <a:cs typeface="Century Gothic"/>
            </a:endParaRPr>
          </a:p>
        </p:txBody>
      </p:sp>
      <p:sp>
        <p:nvSpPr>
          <p:cNvPr id="25" name="Shape 228"/>
          <p:cNvSpPr txBox="1"/>
          <p:nvPr/>
        </p:nvSpPr>
        <p:spPr>
          <a:xfrm>
            <a:off x="743627" y="2188565"/>
            <a:ext cx="5951622" cy="349718"/>
          </a:xfrm>
          <a:prstGeom prst="rect">
            <a:avLst/>
          </a:prstGeom>
          <a:noFill/>
          <a:ln>
            <a:noFill/>
          </a:ln>
        </p:spPr>
        <p:txBody>
          <a:bodyPr lIns="91425" tIns="91425" rIns="91425" bIns="91425" anchor="t" anchorCtr="0">
            <a:noAutofit/>
          </a:bodyPr>
          <a:lstStyle/>
          <a:p>
            <a:pPr lvl="0" algn="l" rtl="0">
              <a:lnSpc>
                <a:spcPct val="115000"/>
              </a:lnSpc>
              <a:spcBef>
                <a:spcPts val="0"/>
              </a:spcBef>
              <a:buClr>
                <a:schemeClr val="dk1"/>
              </a:buClr>
              <a:buSzPct val="45833"/>
              <a:buFont typeface="Arial"/>
              <a:buNone/>
            </a:pPr>
            <a:r>
              <a:rPr lang="en-US" dirty="0">
                <a:solidFill>
                  <a:srgbClr val="1F4E79"/>
                </a:solidFill>
                <a:latin typeface="Calibri"/>
                <a:ea typeface="Calibri"/>
                <a:cs typeface="Calibri"/>
                <a:sym typeface="Calibri"/>
              </a:rPr>
              <a:t>Type A is due to inadequate supply of oxygen to </a:t>
            </a:r>
            <a:r>
              <a:rPr lang="en-US" dirty="0" smtClean="0">
                <a:solidFill>
                  <a:srgbClr val="1F4E79"/>
                </a:solidFill>
                <a:latin typeface="Calibri"/>
                <a:ea typeface="Calibri"/>
                <a:cs typeface="Calibri"/>
                <a:sym typeface="Calibri"/>
              </a:rPr>
              <a:t>tissues in:   </a:t>
            </a:r>
            <a:endParaRPr lang="en-US" sz="2000" dirty="0">
              <a:solidFill>
                <a:srgbClr val="1F4E79"/>
              </a:solidFill>
              <a:latin typeface="Calibri"/>
              <a:ea typeface="Calibri"/>
              <a:cs typeface="Calibri"/>
              <a:sym typeface="Calibri"/>
            </a:endParaRPr>
          </a:p>
          <a:p>
            <a:pPr lvl="0" algn="l">
              <a:spcBef>
                <a:spcPts val="0"/>
              </a:spcBef>
              <a:buNone/>
            </a:pPr>
            <a:endParaRPr sz="1400" dirty="0"/>
          </a:p>
        </p:txBody>
      </p:sp>
      <p:graphicFrame>
        <p:nvGraphicFramePr>
          <p:cNvPr id="21" name="Diagram 20"/>
          <p:cNvGraphicFramePr/>
          <p:nvPr>
            <p:extLst>
              <p:ext uri="{D42A27DB-BD31-4B8C-83A1-F6EECF244321}">
                <p14:modId xmlns:p14="http://schemas.microsoft.com/office/powerpoint/2010/main" val="3887504908"/>
              </p:ext>
            </p:extLst>
          </p:nvPr>
        </p:nvGraphicFramePr>
        <p:xfrm>
          <a:off x="935233" y="39845"/>
          <a:ext cx="6643762" cy="3559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p:nvPr/>
        </p:nvSpPr>
        <p:spPr>
          <a:xfrm>
            <a:off x="935233" y="968375"/>
            <a:ext cx="1322019" cy="369332"/>
          </a:xfrm>
          <a:prstGeom prst="rect">
            <a:avLst/>
          </a:prstGeom>
          <a:noFill/>
        </p:spPr>
        <p:txBody>
          <a:bodyPr wrap="square" rtlCol="0">
            <a:spAutoFit/>
          </a:bodyPr>
          <a:lstStyle/>
          <a:p>
            <a:pPr algn="l"/>
            <a:r>
              <a:rPr lang="en-US" dirty="0" smtClean="0"/>
              <a:t>How ?</a:t>
            </a:r>
            <a:endParaRPr lang="en-US" dirty="0"/>
          </a:p>
        </p:txBody>
      </p:sp>
      <p:sp>
        <p:nvSpPr>
          <p:cNvPr id="22" name="object 8"/>
          <p:cNvSpPr/>
          <p:nvPr/>
        </p:nvSpPr>
        <p:spPr>
          <a:xfrm>
            <a:off x="696594" y="565484"/>
            <a:ext cx="5537835" cy="0"/>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pPr algn="l" rtl="0"/>
            <a:endParaRPr/>
          </a:p>
        </p:txBody>
      </p:sp>
      <p:sp>
        <p:nvSpPr>
          <p:cNvPr id="15" name="TextBox 14"/>
          <p:cNvSpPr txBox="1"/>
          <p:nvPr/>
        </p:nvSpPr>
        <p:spPr>
          <a:xfrm>
            <a:off x="4257114" y="3428733"/>
            <a:ext cx="1842634" cy="861774"/>
          </a:xfrm>
          <a:prstGeom prst="rect">
            <a:avLst/>
          </a:prstGeom>
          <a:noFill/>
          <a:ln w="12700">
            <a:solidFill>
              <a:srgbClr val="C00000"/>
            </a:solidFill>
          </a:ln>
        </p:spPr>
        <p:txBody>
          <a:bodyPr wrap="square" rtlCol="0">
            <a:spAutoFit/>
          </a:bodyPr>
          <a:lstStyle/>
          <a:p>
            <a:r>
              <a:rPr lang="en-US" sz="1000" dirty="0" smtClean="0">
                <a:solidFill>
                  <a:srgbClr val="92D050"/>
                </a:solidFill>
              </a:rPr>
              <a:t>does not result in lactic acidosis because we don’t have lactic acid every time we exercise, the body shifts to aerobic if anaerobic is </a:t>
            </a:r>
            <a:r>
              <a:rPr lang="en-US" sz="1000" dirty="0" err="1" smtClean="0">
                <a:solidFill>
                  <a:srgbClr val="92D050"/>
                </a:solidFill>
              </a:rPr>
              <a:t>persistant</a:t>
            </a:r>
            <a:r>
              <a:rPr lang="en-US" sz="1000" dirty="0" smtClean="0">
                <a:solidFill>
                  <a:srgbClr val="92D050"/>
                </a:solidFill>
              </a:rPr>
              <a:t>.</a:t>
            </a:r>
            <a:endParaRPr lang="en-US" sz="1000" dirty="0">
              <a:solidFill>
                <a:srgbClr val="92D050"/>
              </a:solidFill>
            </a:endParaRPr>
          </a:p>
        </p:txBody>
      </p:sp>
      <p:pic>
        <p:nvPicPr>
          <p:cNvPr id="16" name="Shape 157" descr="bio logo 436.png"/>
          <p:cNvPicPr preferRelativeResize="0"/>
          <p:nvPr/>
        </p:nvPicPr>
        <p:blipFill rotWithShape="1">
          <a:blip r:embed="rId9">
            <a:alphaModFix/>
          </a:blip>
          <a:srcRect/>
          <a:stretch/>
        </p:blipFill>
        <p:spPr>
          <a:xfrm>
            <a:off x="3351380" y="3727713"/>
            <a:ext cx="1007505" cy="988524"/>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78"/>
            <a:ext cx="696595" cy="4371975"/>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a:p>
        </p:txBody>
      </p:sp>
      <p:sp>
        <p:nvSpPr>
          <p:cNvPr id="3" name="object 3"/>
          <p:cNvSpPr/>
          <p:nvPr/>
        </p:nvSpPr>
        <p:spPr>
          <a:xfrm>
            <a:off x="3351847" y="3726853"/>
            <a:ext cx="1003935" cy="647700"/>
          </a:xfrm>
          <a:prstGeom prst="rect">
            <a:avLst/>
          </a:prstGeom>
          <a:blipFill>
            <a:blip r:embed="rId2"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762000" y="587375"/>
            <a:ext cx="5537835" cy="461665"/>
          </a:xfrm>
          <a:prstGeom prst="rect">
            <a:avLst/>
          </a:prstGeom>
        </p:spPr>
        <p:txBody>
          <a:bodyPr vert="horz" wrap="square" lIns="0" tIns="0" rIns="0" bIns="0" rtlCol="0">
            <a:spAutoFit/>
          </a:bodyPr>
          <a:lstStyle/>
          <a:p>
            <a:pPr marL="12700" algn="l">
              <a:lnSpc>
                <a:spcPct val="100000"/>
              </a:lnSpc>
            </a:pPr>
            <a:r>
              <a:rPr sz="1800" b="0" spc="10" dirty="0">
                <a:solidFill>
                  <a:srgbClr val="000000"/>
                </a:solidFill>
                <a:latin typeface="Calibri"/>
                <a:cs typeface="Calibri"/>
              </a:rPr>
              <a:t>Due to disorders </a:t>
            </a:r>
            <a:r>
              <a:rPr sz="1800" b="0" spc="5" dirty="0">
                <a:solidFill>
                  <a:srgbClr val="000000"/>
                </a:solidFill>
                <a:latin typeface="Calibri"/>
                <a:cs typeface="Calibri"/>
              </a:rPr>
              <a:t>in </a:t>
            </a:r>
            <a:r>
              <a:rPr sz="1800" b="0" spc="10" dirty="0">
                <a:solidFill>
                  <a:srgbClr val="FF0000"/>
                </a:solidFill>
                <a:latin typeface="Calibri"/>
                <a:cs typeface="Calibri"/>
              </a:rPr>
              <a:t>carbohydrate</a:t>
            </a:r>
            <a:r>
              <a:rPr sz="1800" b="0" spc="-55" dirty="0">
                <a:solidFill>
                  <a:srgbClr val="FF0000"/>
                </a:solidFill>
                <a:latin typeface="Calibri"/>
                <a:cs typeface="Calibri"/>
              </a:rPr>
              <a:t> </a:t>
            </a:r>
            <a:r>
              <a:rPr sz="1800" b="0" spc="10" dirty="0" smtClean="0">
                <a:solidFill>
                  <a:srgbClr val="FF0000"/>
                </a:solidFill>
                <a:latin typeface="Calibri"/>
                <a:cs typeface="Calibri"/>
              </a:rPr>
              <a:t>metabolism</a:t>
            </a:r>
            <a:r>
              <a:rPr lang="en-US" sz="1800" b="0" spc="10" dirty="0" smtClean="0">
                <a:solidFill>
                  <a:srgbClr val="FF0000"/>
                </a:solidFill>
                <a:latin typeface="Calibri"/>
                <a:cs typeface="Calibri"/>
              </a:rPr>
              <a:t> </a:t>
            </a:r>
            <a:r>
              <a:rPr lang="en-US" sz="1200" kern="1200" dirty="0">
                <a:solidFill>
                  <a:srgbClr val="92D050"/>
                </a:solidFill>
                <a:latin typeface="+mn-lt"/>
                <a:ea typeface="+mn-ea"/>
                <a:cs typeface="+mn-cs"/>
              </a:rPr>
              <a:t>(congenital defect in enzymes).</a:t>
            </a:r>
            <a:endParaRPr sz="1200" kern="1200" dirty="0">
              <a:solidFill>
                <a:srgbClr val="92D050"/>
              </a:solidFill>
              <a:latin typeface="+mn-lt"/>
              <a:ea typeface="+mn-ea"/>
              <a:cs typeface="+mn-cs"/>
            </a:endParaRPr>
          </a:p>
        </p:txBody>
      </p:sp>
      <p:sp>
        <p:nvSpPr>
          <p:cNvPr id="10" name="object 10"/>
          <p:cNvSpPr/>
          <p:nvPr/>
        </p:nvSpPr>
        <p:spPr>
          <a:xfrm>
            <a:off x="0" y="2578"/>
            <a:ext cx="7772400" cy="4371975"/>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1005"/>
              </a:lnSpc>
            </a:pPr>
            <a:fld id="{81D60167-4931-47E6-BA6A-407CBD079E47}" type="slidenum">
              <a:rPr spc="-5" dirty="0"/>
              <a:t>19</a:t>
            </a:fld>
            <a:endParaRPr spc="-5" dirty="0"/>
          </a:p>
        </p:txBody>
      </p:sp>
      <p:sp>
        <p:nvSpPr>
          <p:cNvPr id="12" name="Rectangle 11"/>
          <p:cNvSpPr/>
          <p:nvPr/>
        </p:nvSpPr>
        <p:spPr>
          <a:xfrm>
            <a:off x="706885" y="141098"/>
            <a:ext cx="1191673" cy="446276"/>
          </a:xfrm>
          <a:prstGeom prst="rect">
            <a:avLst/>
          </a:prstGeom>
        </p:spPr>
        <p:txBody>
          <a:bodyPr wrap="none">
            <a:spAutoFit/>
          </a:bodyPr>
          <a:lstStyle/>
          <a:p>
            <a:r>
              <a:rPr lang="en-US" sz="2300" spc="-5" dirty="0">
                <a:solidFill>
                  <a:srgbClr val="517A91"/>
                </a:solidFill>
                <a:latin typeface="Century Gothic"/>
                <a:ea typeface="+mj-ea"/>
                <a:cs typeface="Century Gothic"/>
              </a:rPr>
              <a:t>Type B:</a:t>
            </a:r>
            <a:endParaRPr lang="ar-SA" sz="2300" spc="-5" dirty="0">
              <a:solidFill>
                <a:srgbClr val="517A91"/>
              </a:solidFill>
              <a:latin typeface="Century Gothic"/>
              <a:ea typeface="+mj-ea"/>
              <a:cs typeface="Century Gothic"/>
            </a:endParaRPr>
          </a:p>
        </p:txBody>
      </p:sp>
      <p:graphicFrame>
        <p:nvGraphicFramePr>
          <p:cNvPr id="4" name="Diagram 3"/>
          <p:cNvGraphicFramePr/>
          <p:nvPr>
            <p:extLst>
              <p:ext uri="{D42A27DB-BD31-4B8C-83A1-F6EECF244321}">
                <p14:modId xmlns:p14="http://schemas.microsoft.com/office/powerpoint/2010/main" val="1981111374"/>
              </p:ext>
            </p:extLst>
          </p:nvPr>
        </p:nvGraphicFramePr>
        <p:xfrm>
          <a:off x="879763" y="956500"/>
          <a:ext cx="5181600" cy="345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object 8"/>
          <p:cNvSpPr/>
          <p:nvPr/>
        </p:nvSpPr>
        <p:spPr>
          <a:xfrm>
            <a:off x="706885" y="593981"/>
            <a:ext cx="5537835" cy="0"/>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pPr algn="l" rtl="0"/>
            <a:endParaRPr/>
          </a:p>
        </p:txBody>
      </p:sp>
      <p:sp>
        <p:nvSpPr>
          <p:cNvPr id="5" name="Rectangle 4"/>
          <p:cNvSpPr/>
          <p:nvPr/>
        </p:nvSpPr>
        <p:spPr>
          <a:xfrm>
            <a:off x="1066889" y="1957732"/>
            <a:ext cx="2282979" cy="461665"/>
          </a:xfrm>
          <a:prstGeom prst="rect">
            <a:avLst/>
          </a:prstGeom>
        </p:spPr>
        <p:txBody>
          <a:bodyPr wrap="square">
            <a:spAutoFit/>
          </a:bodyPr>
          <a:lstStyle/>
          <a:p>
            <a:pPr lvl="0" algn="l" rtl="0"/>
            <a:r>
              <a:rPr lang="en-US" sz="1200" dirty="0">
                <a:solidFill>
                  <a:srgbClr val="92D050"/>
                </a:solidFill>
              </a:rPr>
              <a:t>Methanol and alcohol consumption in big amounts.</a:t>
            </a:r>
          </a:p>
        </p:txBody>
      </p:sp>
      <p:sp>
        <p:nvSpPr>
          <p:cNvPr id="13" name="TextBox 12"/>
          <p:cNvSpPr txBox="1"/>
          <p:nvPr/>
        </p:nvSpPr>
        <p:spPr>
          <a:xfrm>
            <a:off x="6304782" y="504226"/>
            <a:ext cx="1412503" cy="3785652"/>
          </a:xfrm>
          <a:prstGeom prst="rect">
            <a:avLst/>
          </a:prstGeom>
          <a:noFill/>
          <a:ln>
            <a:solidFill>
              <a:schemeClr val="tx2">
                <a:lumMod val="60000"/>
                <a:lumOff val="40000"/>
              </a:schemeClr>
            </a:solidFill>
            <a:prstDash val="sysDot"/>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u="sng" dirty="0" smtClean="0">
                <a:solidFill>
                  <a:srgbClr val="92D050"/>
                </a:solidFill>
              </a:rPr>
              <a:t>Why?</a:t>
            </a:r>
          </a:p>
          <a:p>
            <a:pPr algn="ctr"/>
            <a:r>
              <a:rPr lang="en-US" sz="1200" dirty="0" smtClean="0">
                <a:solidFill>
                  <a:srgbClr val="92D050"/>
                </a:solidFill>
              </a:rPr>
              <a:t>There are two enzyme what will work on pyruvate </a:t>
            </a:r>
          </a:p>
          <a:p>
            <a:pPr algn="ctr"/>
            <a:r>
              <a:rPr lang="en-US" sz="1200" dirty="0" smtClean="0">
                <a:solidFill>
                  <a:srgbClr val="92D050"/>
                </a:solidFill>
              </a:rPr>
              <a:t>Ether </a:t>
            </a:r>
          </a:p>
          <a:p>
            <a:pPr algn="ctr"/>
            <a:r>
              <a:rPr lang="en-US" sz="1200" dirty="0" smtClean="0">
                <a:solidFill>
                  <a:srgbClr val="92D050"/>
                </a:solidFill>
              </a:rPr>
              <a:t>pyruvate dehydrogenase producing </a:t>
            </a:r>
            <a:r>
              <a:rPr lang="en-US" sz="1200" dirty="0" err="1" smtClean="0">
                <a:solidFill>
                  <a:srgbClr val="92D050"/>
                </a:solidFill>
              </a:rPr>
              <a:t>coQ</a:t>
            </a:r>
            <a:r>
              <a:rPr lang="en-US" sz="1200" dirty="0" smtClean="0">
                <a:solidFill>
                  <a:srgbClr val="92D050"/>
                </a:solidFill>
              </a:rPr>
              <a:t> enzyme , or  </a:t>
            </a:r>
          </a:p>
          <a:p>
            <a:pPr algn="ctr"/>
            <a:r>
              <a:rPr lang="en-US" sz="1200" dirty="0" smtClean="0">
                <a:solidFill>
                  <a:srgbClr val="92D050"/>
                </a:solidFill>
              </a:rPr>
              <a:t>lactate dehydrogenase producing lactate .</a:t>
            </a:r>
          </a:p>
          <a:p>
            <a:pPr algn="ctr"/>
            <a:r>
              <a:rPr lang="en-US" sz="1200" dirty="0" smtClean="0">
                <a:solidFill>
                  <a:srgbClr val="92D050"/>
                </a:solidFill>
              </a:rPr>
              <a:t>So, if the pyruvate dehydrogenase enzyme is not present </a:t>
            </a:r>
            <a:r>
              <a:rPr lang="en-US" sz="1200" u="sng" dirty="0" smtClean="0">
                <a:solidFill>
                  <a:srgbClr val="92D050"/>
                </a:solidFill>
              </a:rPr>
              <a:t>All</a:t>
            </a:r>
            <a:r>
              <a:rPr lang="en-US" sz="1200" dirty="0" smtClean="0">
                <a:solidFill>
                  <a:srgbClr val="92D050"/>
                </a:solidFill>
              </a:rPr>
              <a:t> of pyruvate will be converted into lactate by the other enzyme.</a:t>
            </a:r>
            <a:endParaRPr lang="en-GB" sz="1200" dirty="0">
              <a:solidFill>
                <a:srgbClr val="92D05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578"/>
            <a:ext cx="7772400" cy="4371975"/>
          </a:xfrm>
          <a:custGeom>
            <a:avLst/>
            <a:gdLst/>
            <a:ahLst/>
            <a:cxnLst/>
            <a:rect l="l" t="t" r="r" b="b"/>
            <a:pathLst>
              <a:path w="7772400" h="4371975">
                <a:moveTo>
                  <a:pt x="0" y="0"/>
                </a:moveTo>
                <a:lnTo>
                  <a:pt x="7772400" y="0"/>
                </a:lnTo>
                <a:lnTo>
                  <a:pt x="7772400" y="4371975"/>
                </a:lnTo>
                <a:lnTo>
                  <a:pt x="0" y="4371975"/>
                </a:lnTo>
                <a:lnTo>
                  <a:pt x="0" y="0"/>
                </a:lnTo>
                <a:close/>
              </a:path>
            </a:pathLst>
          </a:custGeom>
          <a:solidFill>
            <a:srgbClr val="EEEEEE"/>
          </a:solidFill>
        </p:spPr>
        <p:txBody>
          <a:bodyPr wrap="square" lIns="0" tIns="0" rIns="0" bIns="0" rtlCol="0"/>
          <a:lstStyle/>
          <a:p>
            <a:endParaRPr/>
          </a:p>
        </p:txBody>
      </p:sp>
      <p:sp>
        <p:nvSpPr>
          <p:cNvPr id="3" name="object 3"/>
          <p:cNvSpPr txBox="1">
            <a:spLocks noGrp="1"/>
          </p:cNvSpPr>
          <p:nvPr>
            <p:ph type="title"/>
          </p:nvPr>
        </p:nvSpPr>
        <p:spPr>
          <a:xfrm>
            <a:off x="766439" y="368120"/>
            <a:ext cx="1607185" cy="394970"/>
          </a:xfrm>
          <a:prstGeom prst="rect">
            <a:avLst/>
          </a:prstGeom>
        </p:spPr>
        <p:txBody>
          <a:bodyPr vert="horz" wrap="square" lIns="0" tIns="0" rIns="0" bIns="0" rtlCol="0">
            <a:spAutoFit/>
          </a:bodyPr>
          <a:lstStyle/>
          <a:p>
            <a:pPr marL="12700">
              <a:lnSpc>
                <a:spcPct val="100000"/>
              </a:lnSpc>
            </a:pPr>
            <a:r>
              <a:rPr sz="2550" b="0" spc="-5" dirty="0">
                <a:solidFill>
                  <a:srgbClr val="2E75B5"/>
                </a:solidFill>
                <a:latin typeface="Century Gothic"/>
                <a:cs typeface="Century Gothic"/>
              </a:rPr>
              <a:t>Ov</a:t>
            </a:r>
            <a:r>
              <a:rPr sz="2550" b="0" dirty="0">
                <a:solidFill>
                  <a:srgbClr val="2E75B5"/>
                </a:solidFill>
                <a:latin typeface="Century Gothic"/>
                <a:cs typeface="Century Gothic"/>
              </a:rPr>
              <a:t>e</a:t>
            </a:r>
            <a:r>
              <a:rPr sz="2550" b="0" spc="-5" dirty="0">
                <a:solidFill>
                  <a:srgbClr val="2E75B5"/>
                </a:solidFill>
                <a:latin typeface="Century Gothic"/>
                <a:cs typeface="Century Gothic"/>
              </a:rPr>
              <a:t>rvie</a:t>
            </a:r>
            <a:r>
              <a:rPr sz="2550" b="0" dirty="0">
                <a:solidFill>
                  <a:srgbClr val="2E75B5"/>
                </a:solidFill>
                <a:latin typeface="Century Gothic"/>
                <a:cs typeface="Century Gothic"/>
              </a:rPr>
              <a:t>w:</a:t>
            </a:r>
            <a:endParaRPr sz="2550" dirty="0">
              <a:latin typeface="Century Gothic"/>
              <a:cs typeface="Century Gothic"/>
            </a:endParaRPr>
          </a:p>
        </p:txBody>
      </p:sp>
      <p:sp>
        <p:nvSpPr>
          <p:cNvPr id="4" name="object 4"/>
          <p:cNvSpPr txBox="1"/>
          <p:nvPr/>
        </p:nvSpPr>
        <p:spPr>
          <a:xfrm>
            <a:off x="762000" y="892175"/>
            <a:ext cx="5257800" cy="2954655"/>
          </a:xfrm>
          <a:prstGeom prst="rect">
            <a:avLst/>
          </a:prstGeom>
        </p:spPr>
        <p:txBody>
          <a:bodyPr vert="horz" wrap="square" lIns="0" tIns="0" rIns="0" bIns="0" rtlCol="0">
            <a:spAutoFit/>
          </a:bodyPr>
          <a:lstStyle/>
          <a:p>
            <a:pPr lvl="0" algn="l" rtl="0"/>
            <a:endParaRPr lang="en-US" sz="1600" dirty="0" smtClean="0">
              <a:solidFill>
                <a:srgbClr val="2E75B5"/>
              </a:solidFill>
              <a:latin typeface="Century Gothic"/>
              <a:ea typeface="Century Gothic"/>
              <a:cs typeface="Century Gothic"/>
              <a:sym typeface="Century Gothic"/>
            </a:endParaRPr>
          </a:p>
          <a:p>
            <a:pPr marL="457200" marR="0" lvl="0" indent="-381000" algn="l" rtl="0">
              <a:spcBef>
                <a:spcPts val="0"/>
              </a:spcBef>
              <a:buClr>
                <a:schemeClr val="dk1"/>
              </a:buClr>
              <a:buSzPct val="100000"/>
              <a:buFont typeface="Calibri"/>
              <a:buChar char="➔"/>
            </a:pPr>
            <a:r>
              <a:rPr lang="en-US" sz="1600" dirty="0" smtClean="0">
                <a:solidFill>
                  <a:schemeClr val="dk1"/>
                </a:solidFill>
                <a:latin typeface="Arimo" panose="020B0604020202020204" pitchFamily="34" charset="0"/>
                <a:ea typeface="Arimo" panose="020B0604020202020204" pitchFamily="34" charset="0"/>
                <a:cs typeface="Arimo" panose="020B0604020202020204" pitchFamily="34" charset="0"/>
                <a:sym typeface="Calibri"/>
              </a:rPr>
              <a:t>Introduction to metabolic acid-base disorders</a:t>
            </a:r>
          </a:p>
          <a:p>
            <a:pPr marL="990600" marR="0" lvl="1" indent="-457200" algn="l" rtl="0">
              <a:spcBef>
                <a:spcPts val="0"/>
              </a:spcBef>
              <a:buClr>
                <a:schemeClr val="dk1"/>
              </a:buClr>
              <a:buSzPct val="100000"/>
              <a:buFont typeface="Arial" panose="020B0604020202020204" pitchFamily="34" charset="0"/>
              <a:buChar char="•"/>
            </a:pPr>
            <a:r>
              <a:rPr lang="en-US" sz="1600" dirty="0" smtClean="0">
                <a:solidFill>
                  <a:schemeClr val="dk1"/>
                </a:solidFill>
                <a:latin typeface="Arimo" panose="020B0604020202020204" pitchFamily="34" charset="0"/>
                <a:ea typeface="Arimo" panose="020B0604020202020204" pitchFamily="34" charset="0"/>
                <a:cs typeface="Arimo" panose="020B0604020202020204" pitchFamily="34" charset="0"/>
                <a:sym typeface="Calibri"/>
              </a:rPr>
              <a:t>Metabolic acidosis and alkalosis.</a:t>
            </a:r>
          </a:p>
          <a:p>
            <a:pPr marL="457200" marR="0" lvl="0" indent="-381000" algn="l" rtl="0">
              <a:spcBef>
                <a:spcPts val="0"/>
              </a:spcBef>
              <a:buClr>
                <a:schemeClr val="dk1"/>
              </a:buClr>
              <a:buSzPct val="100000"/>
              <a:buFont typeface="Calibri"/>
              <a:buChar char="➔"/>
            </a:pPr>
            <a:r>
              <a:rPr lang="en-US" sz="1600" dirty="0" smtClean="0">
                <a:solidFill>
                  <a:schemeClr val="dk1"/>
                </a:solidFill>
                <a:latin typeface="Arimo" panose="020B0604020202020204" pitchFamily="34" charset="0"/>
                <a:ea typeface="Arimo" panose="020B0604020202020204" pitchFamily="34" charset="0"/>
                <a:cs typeface="Arimo" panose="020B0604020202020204" pitchFamily="34" charset="0"/>
                <a:sym typeface="Calibri"/>
              </a:rPr>
              <a:t>Lactic acidosis:</a:t>
            </a:r>
          </a:p>
          <a:p>
            <a:pPr marL="990600" marR="0" lvl="1" indent="-457200" algn="l" rtl="0">
              <a:spcBef>
                <a:spcPts val="0"/>
              </a:spcBef>
              <a:buClr>
                <a:schemeClr val="dk1"/>
              </a:buClr>
              <a:buSzPct val="100000"/>
              <a:buFont typeface="Arial" panose="020B0604020202020204" pitchFamily="34" charset="0"/>
              <a:buChar char="•"/>
            </a:pPr>
            <a:r>
              <a:rPr lang="en-US" sz="1600" dirty="0" smtClean="0">
                <a:solidFill>
                  <a:schemeClr val="dk1"/>
                </a:solidFill>
                <a:latin typeface="Arimo" panose="020B0604020202020204" pitchFamily="34" charset="0"/>
                <a:ea typeface="Arimo" panose="020B0604020202020204" pitchFamily="34" charset="0"/>
                <a:cs typeface="Arimo" panose="020B0604020202020204" pitchFamily="34" charset="0"/>
                <a:sym typeface="Calibri"/>
              </a:rPr>
              <a:t>Definition.</a:t>
            </a:r>
          </a:p>
          <a:p>
            <a:pPr marL="990600" marR="0" lvl="1" indent="-457200" algn="l" rtl="0">
              <a:spcBef>
                <a:spcPts val="0"/>
              </a:spcBef>
              <a:buClr>
                <a:schemeClr val="dk1"/>
              </a:buClr>
              <a:buSzPct val="100000"/>
              <a:buFont typeface="Arial" panose="020B0604020202020204" pitchFamily="34" charset="0"/>
              <a:buChar char="•"/>
            </a:pPr>
            <a:r>
              <a:rPr lang="en-US" sz="1600" dirty="0" smtClean="0">
                <a:solidFill>
                  <a:schemeClr val="dk1"/>
                </a:solidFill>
                <a:latin typeface="Arimo" panose="020B0604020202020204" pitchFamily="34" charset="0"/>
                <a:ea typeface="Arimo" panose="020B0604020202020204" pitchFamily="34" charset="0"/>
                <a:cs typeface="Arimo" panose="020B0604020202020204" pitchFamily="34" charset="0"/>
                <a:sym typeface="Calibri"/>
              </a:rPr>
              <a:t>Lactic metabolism in tissue.</a:t>
            </a:r>
          </a:p>
          <a:p>
            <a:pPr marL="990600" marR="0" lvl="1" indent="-457200" algn="l" rtl="0">
              <a:spcBef>
                <a:spcPts val="0"/>
              </a:spcBef>
              <a:buClr>
                <a:schemeClr val="dk1"/>
              </a:buClr>
              <a:buSzPct val="100000"/>
              <a:buFont typeface="Arial" panose="020B0604020202020204" pitchFamily="34" charset="0"/>
              <a:buChar char="•"/>
            </a:pPr>
            <a:r>
              <a:rPr lang="en-US" sz="1600" dirty="0" smtClean="0">
                <a:solidFill>
                  <a:schemeClr val="dk1"/>
                </a:solidFill>
                <a:latin typeface="Arimo" panose="020B0604020202020204" pitchFamily="34" charset="0"/>
                <a:ea typeface="Arimo" panose="020B0604020202020204" pitchFamily="34" charset="0"/>
                <a:cs typeface="Arimo" panose="020B0604020202020204" pitchFamily="34" charset="0"/>
                <a:sym typeface="Calibri"/>
              </a:rPr>
              <a:t>Mechanism involved in lactic acidosis.</a:t>
            </a:r>
          </a:p>
          <a:p>
            <a:pPr marL="990600" marR="0" lvl="1" indent="-457200" algn="l" rtl="0">
              <a:spcBef>
                <a:spcPts val="0"/>
              </a:spcBef>
              <a:buClr>
                <a:schemeClr val="dk1"/>
              </a:buClr>
              <a:buSzPct val="100000"/>
              <a:buFont typeface="Arial" panose="020B0604020202020204" pitchFamily="34" charset="0"/>
              <a:buChar char="•"/>
            </a:pPr>
            <a:r>
              <a:rPr lang="en-US" sz="1600" dirty="0" smtClean="0">
                <a:solidFill>
                  <a:schemeClr val="dk1"/>
                </a:solidFill>
                <a:latin typeface="Arimo" panose="020B0604020202020204" pitchFamily="34" charset="0"/>
                <a:ea typeface="Arimo" panose="020B0604020202020204" pitchFamily="34" charset="0"/>
                <a:cs typeface="Arimo" panose="020B0604020202020204" pitchFamily="34" charset="0"/>
                <a:sym typeface="Calibri"/>
              </a:rPr>
              <a:t>Types and causes of lactic acidosis.</a:t>
            </a:r>
          </a:p>
          <a:p>
            <a:pPr marL="990600" marR="0" lvl="1" indent="-457200" algn="l" rtl="0">
              <a:spcBef>
                <a:spcPts val="0"/>
              </a:spcBef>
              <a:buClr>
                <a:schemeClr val="dk1"/>
              </a:buClr>
              <a:buSzPct val="100000"/>
              <a:buFont typeface="Arial" panose="020B0604020202020204" pitchFamily="34" charset="0"/>
              <a:buChar char="•"/>
            </a:pPr>
            <a:r>
              <a:rPr lang="en-US" sz="1600" dirty="0" smtClean="0">
                <a:solidFill>
                  <a:schemeClr val="dk1"/>
                </a:solidFill>
                <a:latin typeface="Arimo" panose="020B0604020202020204" pitchFamily="34" charset="0"/>
                <a:ea typeface="Arimo" panose="020B0604020202020204" pitchFamily="34" charset="0"/>
                <a:cs typeface="Arimo" panose="020B0604020202020204" pitchFamily="34" charset="0"/>
                <a:sym typeface="Calibri"/>
              </a:rPr>
              <a:t>Diagnosis and treatment.</a:t>
            </a:r>
          </a:p>
          <a:p>
            <a:pPr marL="533400" lvl="1">
              <a:buClr>
                <a:schemeClr val="dk1"/>
              </a:buClr>
              <a:buSzPct val="100000"/>
            </a:pPr>
            <a:endParaRPr lang="en-US" sz="1600" dirty="0">
              <a:solidFill>
                <a:schemeClr val="dk1"/>
              </a:solidFill>
              <a:ea typeface="Calibri"/>
              <a:cs typeface="Calibri"/>
              <a:sym typeface="Calibri"/>
            </a:endParaRPr>
          </a:p>
          <a:p>
            <a:pPr lvl="0" algn="l" rtl="0"/>
            <a:endParaRPr lang="en-US" sz="1600" dirty="0" smtClean="0">
              <a:solidFill>
                <a:srgbClr val="C4C2C5"/>
              </a:solidFill>
              <a:latin typeface="Century Gothic"/>
              <a:ea typeface="Century Gothic"/>
              <a:cs typeface="Century Gothic"/>
              <a:sym typeface="Century Gothic"/>
            </a:endParaRPr>
          </a:p>
          <a:p>
            <a:pPr marL="546735" indent="-242570" algn="l" rtl="0">
              <a:lnSpc>
                <a:spcPct val="100000"/>
              </a:lnSpc>
              <a:spcBef>
                <a:spcPts val="45"/>
              </a:spcBef>
              <a:buFont typeface="MS Mincho"/>
              <a:buChar char="◆"/>
              <a:tabLst>
                <a:tab pos="547370" algn="l"/>
              </a:tabLst>
            </a:pPr>
            <a:endParaRPr sz="1600" dirty="0">
              <a:latin typeface="Calibri"/>
              <a:cs typeface="Calibri"/>
            </a:endParaRPr>
          </a:p>
        </p:txBody>
      </p:sp>
      <p:sp>
        <p:nvSpPr>
          <p:cNvPr id="5" name="object 5"/>
          <p:cNvSpPr/>
          <p:nvPr/>
        </p:nvSpPr>
        <p:spPr>
          <a:xfrm>
            <a:off x="0" y="2578"/>
            <a:ext cx="7772400" cy="4371975"/>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005"/>
              </a:lnSpc>
            </a:pPr>
            <a:fld id="{81D60167-4931-47E6-BA6A-407CBD079E47}" type="slidenum">
              <a:rPr spc="-5" dirty="0"/>
              <a:t>2</a:t>
            </a:fld>
            <a:endParaRPr spc="-5" dirty="0"/>
          </a:p>
        </p:txBody>
      </p:sp>
      <p:sp>
        <p:nvSpPr>
          <p:cNvPr id="7" name="object 2"/>
          <p:cNvSpPr/>
          <p:nvPr/>
        </p:nvSpPr>
        <p:spPr>
          <a:xfrm>
            <a:off x="0" y="2578"/>
            <a:ext cx="696595" cy="4371975"/>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78"/>
            <a:ext cx="696595" cy="4371975"/>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a:p>
        </p:txBody>
      </p:sp>
      <p:sp>
        <p:nvSpPr>
          <p:cNvPr id="15" name="object 15"/>
          <p:cNvSpPr/>
          <p:nvPr/>
        </p:nvSpPr>
        <p:spPr>
          <a:xfrm>
            <a:off x="0" y="2578"/>
            <a:ext cx="7772400" cy="4371975"/>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25400">
              <a:lnSpc>
                <a:spcPts val="1005"/>
              </a:lnSpc>
            </a:pPr>
            <a:fld id="{81D60167-4931-47E6-BA6A-407CBD079E47}" type="slidenum">
              <a:rPr spc="-5" dirty="0"/>
              <a:t>20</a:t>
            </a:fld>
            <a:endParaRPr spc="-5" dirty="0"/>
          </a:p>
        </p:txBody>
      </p:sp>
      <p:sp>
        <p:nvSpPr>
          <p:cNvPr id="19" name="Rectangle 18"/>
          <p:cNvSpPr/>
          <p:nvPr/>
        </p:nvSpPr>
        <p:spPr>
          <a:xfrm>
            <a:off x="692476" y="118193"/>
            <a:ext cx="3899786" cy="446276"/>
          </a:xfrm>
          <a:prstGeom prst="rect">
            <a:avLst/>
          </a:prstGeom>
        </p:spPr>
        <p:txBody>
          <a:bodyPr wrap="none">
            <a:spAutoFit/>
          </a:bodyPr>
          <a:lstStyle/>
          <a:p>
            <a:pPr algn="l"/>
            <a:r>
              <a:rPr lang="en-US" sz="2300" spc="-5" dirty="0" smtClean="0">
                <a:solidFill>
                  <a:srgbClr val="517A91"/>
                </a:solidFill>
                <a:latin typeface="Century Gothic"/>
                <a:ea typeface="+mj-ea"/>
                <a:cs typeface="Century Gothic"/>
              </a:rPr>
              <a:t>Diagnosis and treatment:</a:t>
            </a:r>
            <a:r>
              <a:rPr lang="en-US" b="0" spc="-5" dirty="0" smtClean="0">
                <a:solidFill>
                  <a:srgbClr val="517A91"/>
                </a:solidFill>
              </a:rPr>
              <a:t> </a:t>
            </a:r>
            <a:endParaRPr lang="ar-SA" dirty="0"/>
          </a:p>
        </p:txBody>
      </p:sp>
      <p:sp>
        <p:nvSpPr>
          <p:cNvPr id="14" name="object 8"/>
          <p:cNvSpPr/>
          <p:nvPr/>
        </p:nvSpPr>
        <p:spPr>
          <a:xfrm>
            <a:off x="696595" y="536306"/>
            <a:ext cx="5814498" cy="45719"/>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pPr algn="l" rtl="0"/>
            <a:endParaRPr/>
          </a:p>
        </p:txBody>
      </p:sp>
      <p:pic>
        <p:nvPicPr>
          <p:cNvPr id="23" name="Shape 157" descr="bio logo 436.png"/>
          <p:cNvPicPr preferRelativeResize="0"/>
          <p:nvPr/>
        </p:nvPicPr>
        <p:blipFill rotWithShape="1">
          <a:blip r:embed="rId2">
            <a:alphaModFix/>
          </a:blip>
          <a:srcRect/>
          <a:stretch/>
        </p:blipFill>
        <p:spPr>
          <a:xfrm>
            <a:off x="3319741" y="3617511"/>
            <a:ext cx="1007505" cy="988524"/>
          </a:xfrm>
          <a:prstGeom prst="rect">
            <a:avLst/>
          </a:prstGeom>
          <a:noFill/>
          <a:ln>
            <a:noFill/>
          </a:ln>
        </p:spPr>
      </p:pic>
      <p:sp>
        <p:nvSpPr>
          <p:cNvPr id="13" name="object 9"/>
          <p:cNvSpPr txBox="1"/>
          <p:nvPr/>
        </p:nvSpPr>
        <p:spPr>
          <a:xfrm>
            <a:off x="786731" y="1166815"/>
            <a:ext cx="6071269" cy="1243930"/>
          </a:xfrm>
          <a:prstGeom prst="rect">
            <a:avLst/>
          </a:prstGeom>
        </p:spPr>
        <p:txBody>
          <a:bodyPr vert="horz" wrap="square" lIns="0" tIns="0" rIns="0" bIns="0" rtlCol="0">
            <a:spAutoFit/>
          </a:bodyPr>
          <a:lstStyle/>
          <a:p>
            <a:pPr marL="55880" algn="l" rtl="0">
              <a:lnSpc>
                <a:spcPct val="100000"/>
              </a:lnSpc>
            </a:pPr>
            <a:r>
              <a:rPr sz="1600" b="1" spc="-5" dirty="0">
                <a:latin typeface="Calibri"/>
                <a:cs typeface="Calibri"/>
              </a:rPr>
              <a:t>if (2 – 5 mmols/L)  : </a:t>
            </a:r>
            <a:r>
              <a:rPr sz="1600" b="1" spc="40" dirty="0">
                <a:latin typeface="Calibri"/>
                <a:cs typeface="Calibri"/>
              </a:rPr>
              <a:t> </a:t>
            </a:r>
            <a:r>
              <a:rPr sz="1600" b="1" spc="-10" dirty="0">
                <a:latin typeface="Calibri"/>
                <a:cs typeface="Calibri"/>
              </a:rPr>
              <a:t>hyperlactemia</a:t>
            </a:r>
            <a:endParaRPr sz="1600" dirty="0">
              <a:latin typeface="Calibri"/>
              <a:cs typeface="Calibri"/>
            </a:endParaRPr>
          </a:p>
          <a:p>
            <a:pPr marL="12700" algn="l" rtl="0">
              <a:lnSpc>
                <a:spcPct val="100000"/>
              </a:lnSpc>
              <a:spcBef>
                <a:spcPts val="370"/>
              </a:spcBef>
            </a:pPr>
            <a:r>
              <a:rPr sz="1600" b="1" spc="-5" dirty="0">
                <a:latin typeface="Calibri"/>
                <a:cs typeface="Calibri"/>
              </a:rPr>
              <a:t>If </a:t>
            </a:r>
            <a:r>
              <a:rPr sz="1600" b="1" spc="-10" dirty="0">
                <a:solidFill>
                  <a:srgbClr val="FF0000"/>
                </a:solidFill>
                <a:latin typeface="Calibri"/>
                <a:cs typeface="Calibri"/>
              </a:rPr>
              <a:t>more </a:t>
            </a:r>
            <a:r>
              <a:rPr sz="1600" b="1" spc="-5" dirty="0">
                <a:solidFill>
                  <a:srgbClr val="FF0000"/>
                </a:solidFill>
                <a:latin typeface="Calibri"/>
                <a:cs typeface="Calibri"/>
              </a:rPr>
              <a:t>than </a:t>
            </a:r>
            <a:r>
              <a:rPr sz="1600" b="1" spc="-5" dirty="0">
                <a:latin typeface="Calibri"/>
                <a:cs typeface="Calibri"/>
              </a:rPr>
              <a:t>5 mmols/L :  </a:t>
            </a:r>
            <a:r>
              <a:rPr sz="1600" b="1" spc="-10" dirty="0">
                <a:latin typeface="Calibri"/>
                <a:cs typeface="Calibri"/>
              </a:rPr>
              <a:t>severe </a:t>
            </a:r>
            <a:r>
              <a:rPr sz="1600" b="1" spc="-5" dirty="0">
                <a:latin typeface="Calibri"/>
                <a:cs typeface="Calibri"/>
              </a:rPr>
              <a:t>lactate</a:t>
            </a:r>
            <a:r>
              <a:rPr sz="1600" b="1" spc="25" dirty="0">
                <a:latin typeface="Calibri"/>
                <a:cs typeface="Calibri"/>
              </a:rPr>
              <a:t> </a:t>
            </a:r>
            <a:r>
              <a:rPr sz="1600" b="1" spc="-5" dirty="0" smtClean="0">
                <a:latin typeface="Calibri"/>
                <a:cs typeface="Calibri"/>
              </a:rPr>
              <a:t>acidosi</a:t>
            </a:r>
            <a:r>
              <a:rPr lang="en-US" sz="1600" b="1" spc="-5" dirty="0" smtClean="0">
                <a:latin typeface="Calibri"/>
                <a:cs typeface="Calibri"/>
              </a:rPr>
              <a:t>s </a:t>
            </a:r>
            <a:r>
              <a:rPr lang="en-US" sz="1400" dirty="0">
                <a:solidFill>
                  <a:srgbClr val="92D050"/>
                </a:solidFill>
              </a:rPr>
              <a:t>(life threatning, can lead to coma and death).</a:t>
            </a:r>
          </a:p>
          <a:p>
            <a:pPr marL="12700" algn="l" rtl="0">
              <a:lnSpc>
                <a:spcPct val="100000"/>
              </a:lnSpc>
              <a:spcBef>
                <a:spcPts val="370"/>
              </a:spcBef>
            </a:pPr>
            <a:endParaRPr sz="1500" dirty="0">
              <a:latin typeface="Calibri"/>
              <a:cs typeface="Calibri"/>
            </a:endParaRPr>
          </a:p>
          <a:p>
            <a:pPr marL="131445" indent="-118745" algn="l" rtl="0">
              <a:lnSpc>
                <a:spcPct val="100000"/>
              </a:lnSpc>
              <a:spcBef>
                <a:spcPts val="210"/>
              </a:spcBef>
              <a:buAutoNum type="arabicPlain"/>
              <a:tabLst>
                <a:tab pos="132080" algn="l"/>
              </a:tabLst>
            </a:pPr>
            <a:endParaRPr sz="1150" dirty="0">
              <a:latin typeface="Calibri"/>
              <a:cs typeface="Calibri"/>
            </a:endParaRPr>
          </a:p>
        </p:txBody>
      </p:sp>
      <p:sp>
        <p:nvSpPr>
          <p:cNvPr id="16" name="Rectangle 15"/>
          <p:cNvSpPr/>
          <p:nvPr/>
        </p:nvSpPr>
        <p:spPr>
          <a:xfrm>
            <a:off x="786730" y="648895"/>
            <a:ext cx="5004469" cy="311987"/>
          </a:xfrm>
          <a:prstGeom prst="rect">
            <a:avLst/>
          </a:prstGeom>
          <a:solidFill>
            <a:schemeClr val="accent3">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solidFill>
                  <a:sysClr val="windowText" lastClr="000000"/>
                </a:solidFill>
              </a:rPr>
              <a:t>Diagnosis </a:t>
            </a:r>
            <a:r>
              <a:rPr lang="en-GB" dirty="0">
                <a:solidFill>
                  <a:sysClr val="windowText" lastClr="000000"/>
                </a:solidFill>
              </a:rPr>
              <a:t>done by measuring blood lactate levels</a:t>
            </a:r>
            <a:r>
              <a:rPr lang="en-GB" dirty="0" smtClean="0">
                <a:solidFill>
                  <a:sysClr val="windowText" lastClr="000000"/>
                </a:solidFill>
              </a:rPr>
              <a:t>:</a:t>
            </a:r>
            <a:endParaRPr lang="en-GB" dirty="0">
              <a:solidFill>
                <a:sysClr val="windowText" lastClr="000000"/>
              </a:solidFill>
            </a:endParaRPr>
          </a:p>
        </p:txBody>
      </p:sp>
      <p:sp>
        <p:nvSpPr>
          <p:cNvPr id="21" name="Rectangle 20"/>
          <p:cNvSpPr/>
          <p:nvPr/>
        </p:nvSpPr>
        <p:spPr>
          <a:xfrm>
            <a:off x="801574" y="2158447"/>
            <a:ext cx="2775043" cy="224135"/>
          </a:xfrm>
          <a:prstGeom prst="rect">
            <a:avLst/>
          </a:prstGeom>
          <a:solidFill>
            <a:schemeClr val="accent3">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solidFill>
                  <a:schemeClr val="tx1"/>
                </a:solidFill>
              </a:rPr>
              <a:t>Treatment</a:t>
            </a:r>
            <a:r>
              <a:rPr lang="en-GB" sz="1600" dirty="0" smtClean="0">
                <a:solidFill>
                  <a:schemeClr val="tx1"/>
                </a:solidFill>
              </a:rPr>
              <a:t>:                    </a:t>
            </a:r>
            <a:endParaRPr lang="en-GB" sz="1600" dirty="0">
              <a:solidFill>
                <a:schemeClr val="tx1"/>
              </a:solidFill>
            </a:endParaRPr>
          </a:p>
        </p:txBody>
      </p:sp>
      <p:sp>
        <p:nvSpPr>
          <p:cNvPr id="3" name="Rectangle 2"/>
          <p:cNvSpPr/>
          <p:nvPr/>
        </p:nvSpPr>
        <p:spPr>
          <a:xfrm>
            <a:off x="770896" y="2586787"/>
            <a:ext cx="4258303" cy="882293"/>
          </a:xfrm>
          <a:prstGeom prst="rect">
            <a:avLst/>
          </a:prstGeom>
        </p:spPr>
        <p:txBody>
          <a:bodyPr wrap="square">
            <a:spAutoFit/>
          </a:bodyPr>
          <a:lstStyle/>
          <a:p>
            <a:pPr marL="131445" indent="-118745" algn="l" rtl="0">
              <a:spcBef>
                <a:spcPts val="315"/>
              </a:spcBef>
              <a:buAutoNum type="arabicPlain"/>
              <a:tabLst>
                <a:tab pos="132080" algn="l"/>
              </a:tabLst>
            </a:pPr>
            <a:r>
              <a:rPr lang="en-US" sz="1600" b="1" spc="-5" dirty="0">
                <a:latin typeface="Calibri"/>
                <a:cs typeface="Calibri"/>
              </a:rPr>
              <a:t>Correcting the underlying conditions.</a:t>
            </a:r>
          </a:p>
          <a:p>
            <a:pPr marL="131445" indent="-118745" algn="l" rtl="0">
              <a:spcBef>
                <a:spcPts val="210"/>
              </a:spcBef>
              <a:buAutoNum type="arabicPlain"/>
              <a:tabLst>
                <a:tab pos="132080" algn="l"/>
              </a:tabLst>
            </a:pPr>
            <a:r>
              <a:rPr lang="en-US" sz="1600" b="1" spc="-5" dirty="0">
                <a:latin typeface="Calibri"/>
                <a:cs typeface="Calibri"/>
              </a:rPr>
              <a:t>Restoring adequate tissue oxygen. </a:t>
            </a:r>
            <a:r>
              <a:rPr lang="en-US" sz="1600" b="1" spc="-5" dirty="0">
                <a:solidFill>
                  <a:schemeClr val="bg1">
                    <a:lumMod val="50000"/>
                  </a:schemeClr>
                </a:solidFill>
                <a:latin typeface="Calibri"/>
                <a:cs typeface="Calibri"/>
              </a:rPr>
              <a:t>if type A</a:t>
            </a:r>
          </a:p>
          <a:p>
            <a:pPr marL="12700" algn="l" rtl="0">
              <a:spcBef>
                <a:spcPts val="210"/>
              </a:spcBef>
              <a:tabLst>
                <a:tab pos="132080" algn="l"/>
              </a:tabLst>
            </a:pPr>
            <a:r>
              <a:rPr lang="en-US" sz="1600" b="1" spc="-5" dirty="0">
                <a:latin typeface="Calibri"/>
                <a:cs typeface="Calibri"/>
                <a:sym typeface="Calibri"/>
              </a:rPr>
              <a:t>3-Avoiding sodium bicarbonate .</a:t>
            </a:r>
          </a:p>
        </p:txBody>
      </p:sp>
    </p:spTree>
    <p:extLst>
      <p:ext uri="{BB962C8B-B14F-4D97-AF65-F5344CB8AC3E}">
        <p14:creationId xmlns:p14="http://schemas.microsoft.com/office/powerpoint/2010/main" val="1336918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6277" y="2578"/>
            <a:ext cx="7076440" cy="4371975"/>
          </a:xfrm>
          <a:custGeom>
            <a:avLst/>
            <a:gdLst/>
            <a:ahLst/>
            <a:cxnLst/>
            <a:rect l="l" t="t" r="r" b="b"/>
            <a:pathLst>
              <a:path w="7076440" h="4371975">
                <a:moveTo>
                  <a:pt x="0" y="4371975"/>
                </a:moveTo>
                <a:lnTo>
                  <a:pt x="7076122" y="4371975"/>
                </a:lnTo>
                <a:lnTo>
                  <a:pt x="7076122" y="0"/>
                </a:lnTo>
                <a:lnTo>
                  <a:pt x="0" y="0"/>
                </a:lnTo>
                <a:lnTo>
                  <a:pt x="0" y="4371975"/>
                </a:lnTo>
                <a:close/>
              </a:path>
            </a:pathLst>
          </a:custGeom>
          <a:solidFill>
            <a:srgbClr val="EEEEEE"/>
          </a:solidFill>
        </p:spPr>
        <p:txBody>
          <a:bodyPr wrap="square" lIns="0" tIns="0" rIns="0" bIns="0" rtlCol="0"/>
          <a:lstStyle/>
          <a:p>
            <a:endParaRPr dirty="0"/>
          </a:p>
        </p:txBody>
      </p:sp>
      <p:sp>
        <p:nvSpPr>
          <p:cNvPr id="3" name="object 3"/>
          <p:cNvSpPr/>
          <p:nvPr/>
        </p:nvSpPr>
        <p:spPr>
          <a:xfrm>
            <a:off x="0" y="2578"/>
            <a:ext cx="696595" cy="4371975"/>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a:p>
        </p:txBody>
      </p:sp>
      <p:sp>
        <p:nvSpPr>
          <p:cNvPr id="4" name="object 4"/>
          <p:cNvSpPr/>
          <p:nvPr/>
        </p:nvSpPr>
        <p:spPr>
          <a:xfrm>
            <a:off x="777245" y="553123"/>
            <a:ext cx="5537835" cy="0"/>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endParaRPr/>
          </a:p>
        </p:txBody>
      </p:sp>
      <p:sp>
        <p:nvSpPr>
          <p:cNvPr id="5" name="object 5"/>
          <p:cNvSpPr/>
          <p:nvPr/>
        </p:nvSpPr>
        <p:spPr>
          <a:xfrm>
            <a:off x="3351847" y="3726853"/>
            <a:ext cx="1003935" cy="647700"/>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0" y="2578"/>
            <a:ext cx="7772400" cy="4371975"/>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1005"/>
              </a:lnSpc>
            </a:pPr>
            <a:fld id="{81D60167-4931-47E6-BA6A-407CBD079E47}" type="slidenum">
              <a:rPr spc="-5" dirty="0"/>
              <a:t>21</a:t>
            </a:fld>
            <a:endParaRPr spc="-5" dirty="0"/>
          </a:p>
        </p:txBody>
      </p:sp>
      <p:sp>
        <p:nvSpPr>
          <p:cNvPr id="12" name="Title 11"/>
          <p:cNvSpPr>
            <a:spLocks noGrp="1"/>
          </p:cNvSpPr>
          <p:nvPr>
            <p:ph type="title"/>
          </p:nvPr>
        </p:nvSpPr>
        <p:spPr>
          <a:xfrm>
            <a:off x="777245" y="122236"/>
            <a:ext cx="6223909" cy="430887"/>
          </a:xfrm>
        </p:spPr>
        <p:txBody>
          <a:bodyPr/>
          <a:lstStyle/>
          <a:p>
            <a:r>
              <a:rPr lang="en-US" dirty="0" err="1" smtClean="0">
                <a:solidFill>
                  <a:srgbClr val="92D050"/>
                </a:solidFill>
              </a:rPr>
              <a:t>Dr.Sumbul</a:t>
            </a:r>
            <a:r>
              <a:rPr lang="en-US" dirty="0" smtClean="0">
                <a:solidFill>
                  <a:srgbClr val="92D050"/>
                </a:solidFill>
              </a:rPr>
              <a:t> Explanation:</a:t>
            </a:r>
            <a:endParaRPr lang="en-US" dirty="0">
              <a:solidFill>
                <a:srgbClr val="92D050"/>
              </a:solidFill>
            </a:endParaRPr>
          </a:p>
        </p:txBody>
      </p:sp>
      <p:sp>
        <p:nvSpPr>
          <p:cNvPr id="13" name="TextBox 12"/>
          <p:cNvSpPr txBox="1"/>
          <p:nvPr/>
        </p:nvSpPr>
        <p:spPr>
          <a:xfrm>
            <a:off x="777245" y="849737"/>
            <a:ext cx="6400800" cy="2677656"/>
          </a:xfrm>
          <a:prstGeom prst="rect">
            <a:avLst/>
          </a:prstGeom>
          <a:noFill/>
          <a:ln w="12700">
            <a:solidFill>
              <a:srgbClr val="C00000"/>
            </a:solidFill>
          </a:ln>
        </p:spPr>
        <p:txBody>
          <a:bodyPr wrap="square" rtlCol="0">
            <a:spAutoFit/>
          </a:bodyPr>
          <a:lstStyle/>
          <a:p>
            <a:pPr lvl="0" algn="l" rtl="0"/>
            <a:r>
              <a:rPr lang="en-US" sz="1400" dirty="0">
                <a:solidFill>
                  <a:srgbClr val="92D050"/>
                </a:solidFill>
              </a:rPr>
              <a:t>If the patient has metabolic acidosis because </a:t>
            </a:r>
            <a:r>
              <a:rPr lang="en-US" sz="1400" u="sng" dirty="0">
                <a:solidFill>
                  <a:srgbClr val="92D050"/>
                </a:solidFill>
              </a:rPr>
              <a:t>of diabetes or any other cause than lactic acid</a:t>
            </a:r>
            <a:r>
              <a:rPr lang="en-US" sz="1400" dirty="0">
                <a:solidFill>
                  <a:srgbClr val="92D050"/>
                </a:solidFill>
              </a:rPr>
              <a:t> then you can treat him by </a:t>
            </a:r>
            <a:r>
              <a:rPr lang="en-US" sz="1400" u="sng" dirty="0">
                <a:solidFill>
                  <a:srgbClr val="92D050"/>
                </a:solidFill>
              </a:rPr>
              <a:t>bicarbonate</a:t>
            </a:r>
            <a:endParaRPr lang="en-US" sz="1400" dirty="0">
              <a:solidFill>
                <a:srgbClr val="92D050"/>
              </a:solidFill>
            </a:endParaRPr>
          </a:p>
          <a:p>
            <a:pPr lvl="0" algn="l" rtl="0"/>
            <a:r>
              <a:rPr lang="en-US" sz="1400" dirty="0">
                <a:solidFill>
                  <a:srgbClr val="92D050"/>
                </a:solidFill>
              </a:rPr>
              <a:t>If the patient has metabolic acidosis because </a:t>
            </a:r>
            <a:r>
              <a:rPr lang="en-US" sz="1400" u="sng" dirty="0">
                <a:solidFill>
                  <a:srgbClr val="92D050"/>
                </a:solidFill>
              </a:rPr>
              <a:t>of lactic acid</a:t>
            </a:r>
            <a:r>
              <a:rPr lang="en-US" sz="1400" dirty="0">
                <a:solidFill>
                  <a:srgbClr val="92D050"/>
                </a:solidFill>
              </a:rPr>
              <a:t> production, then you </a:t>
            </a:r>
            <a:r>
              <a:rPr lang="en-US" sz="1400" u="sng" dirty="0">
                <a:solidFill>
                  <a:srgbClr val="92D050"/>
                </a:solidFill>
              </a:rPr>
              <a:t>cannot</a:t>
            </a:r>
            <a:r>
              <a:rPr lang="en-US" sz="1400" dirty="0">
                <a:solidFill>
                  <a:srgbClr val="92D050"/>
                </a:solidFill>
              </a:rPr>
              <a:t> treat the patient with </a:t>
            </a:r>
            <a:r>
              <a:rPr lang="en-US" sz="1400" u="sng" dirty="0">
                <a:solidFill>
                  <a:srgbClr val="92D050"/>
                </a:solidFill>
              </a:rPr>
              <a:t>bicarbonate</a:t>
            </a:r>
            <a:endParaRPr lang="en-US" sz="1400" dirty="0">
              <a:solidFill>
                <a:srgbClr val="92D050"/>
              </a:solidFill>
            </a:endParaRPr>
          </a:p>
          <a:p>
            <a:pPr lvl="0" algn="l" rtl="0"/>
            <a:r>
              <a:rPr lang="en-US" sz="1400" dirty="0">
                <a:solidFill>
                  <a:srgbClr val="92D050"/>
                </a:solidFill>
              </a:rPr>
              <a:t>Reason? </a:t>
            </a:r>
          </a:p>
          <a:p>
            <a:pPr lvl="0" algn="l" rtl="0"/>
            <a:r>
              <a:rPr lang="en-US" sz="1400" dirty="0">
                <a:solidFill>
                  <a:srgbClr val="92D050"/>
                </a:solidFill>
              </a:rPr>
              <a:t>Acidosis inhibit (PFK) phosphofructokinase kinase 1 which is an enzyme in glycolysis, glycolysis is inhibited as well as the pyruvate and lactate production are decreased. While treating the patient was bicarbonate it will cancel the inhibition and the glycolysis will continue and will lead to further increase of lactic acid.</a:t>
            </a:r>
          </a:p>
          <a:p>
            <a:pPr lvl="0" algn="l" rtl="0"/>
            <a:r>
              <a:rPr lang="en-US" sz="1400" dirty="0">
                <a:solidFill>
                  <a:srgbClr val="92D050"/>
                </a:solidFill>
              </a:rPr>
              <a:t>Metabolic acidosis because of lactic acid cannot be treated by bicarbonate.</a:t>
            </a:r>
          </a:p>
          <a:p>
            <a:pPr lvl="0" algn="l" rtl="0"/>
            <a:r>
              <a:rPr lang="en-US" sz="1400" dirty="0">
                <a:solidFill>
                  <a:srgbClr val="92D050"/>
                </a:solidFill>
              </a:rPr>
              <a:t>Metabolic acidosis because of any other cause (diabetes) can be treated by bicarbonate.</a:t>
            </a:r>
          </a:p>
        </p:txBody>
      </p:sp>
    </p:spTree>
    <p:extLst>
      <p:ext uri="{BB962C8B-B14F-4D97-AF65-F5344CB8AC3E}">
        <p14:creationId xmlns:p14="http://schemas.microsoft.com/office/powerpoint/2010/main" val="4264516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96277" y="2578"/>
            <a:ext cx="7076440" cy="4371975"/>
          </a:xfrm>
          <a:custGeom>
            <a:avLst/>
            <a:gdLst/>
            <a:ahLst/>
            <a:cxnLst/>
            <a:rect l="l" t="t" r="r" b="b"/>
            <a:pathLst>
              <a:path w="7076440" h="4371975">
                <a:moveTo>
                  <a:pt x="0" y="4371975"/>
                </a:moveTo>
                <a:lnTo>
                  <a:pt x="7076122" y="4371975"/>
                </a:lnTo>
                <a:lnTo>
                  <a:pt x="7076122" y="0"/>
                </a:lnTo>
                <a:lnTo>
                  <a:pt x="0" y="0"/>
                </a:lnTo>
                <a:lnTo>
                  <a:pt x="0" y="4371975"/>
                </a:lnTo>
                <a:close/>
              </a:path>
            </a:pathLst>
          </a:custGeom>
          <a:solidFill>
            <a:srgbClr val="EEEEEE"/>
          </a:solidFill>
        </p:spPr>
        <p:txBody>
          <a:bodyPr wrap="square" lIns="0" tIns="0" rIns="0" bIns="0" rtlCol="0"/>
          <a:lstStyle/>
          <a:p>
            <a:endParaRPr/>
          </a:p>
        </p:txBody>
      </p:sp>
      <p:sp>
        <p:nvSpPr>
          <p:cNvPr id="3" name="object 3"/>
          <p:cNvSpPr/>
          <p:nvPr/>
        </p:nvSpPr>
        <p:spPr>
          <a:xfrm>
            <a:off x="0" y="2578"/>
            <a:ext cx="696595" cy="4371975"/>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a:p>
        </p:txBody>
      </p:sp>
      <p:sp>
        <p:nvSpPr>
          <p:cNvPr id="4" name="object 4"/>
          <p:cNvSpPr/>
          <p:nvPr/>
        </p:nvSpPr>
        <p:spPr>
          <a:xfrm>
            <a:off x="777245" y="553123"/>
            <a:ext cx="5537835" cy="0"/>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endParaRPr/>
          </a:p>
        </p:txBody>
      </p:sp>
      <p:sp>
        <p:nvSpPr>
          <p:cNvPr id="5" name="object 5"/>
          <p:cNvSpPr/>
          <p:nvPr/>
        </p:nvSpPr>
        <p:spPr>
          <a:xfrm>
            <a:off x="3351847" y="3726853"/>
            <a:ext cx="1003935" cy="647700"/>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42811" rIns="0" bIns="0" rtlCol="0">
            <a:spAutoFit/>
          </a:bodyPr>
          <a:lstStyle/>
          <a:p>
            <a:pPr marL="194945">
              <a:lnSpc>
                <a:spcPct val="100000"/>
              </a:lnSpc>
            </a:pPr>
            <a:r>
              <a:rPr sz="3050" b="0" spc="5" dirty="0">
                <a:solidFill>
                  <a:srgbClr val="517A91"/>
                </a:solidFill>
                <a:latin typeface="Century Gothic"/>
                <a:cs typeface="Century Gothic"/>
              </a:rPr>
              <a:t>Q</a:t>
            </a:r>
            <a:r>
              <a:rPr sz="3050" b="0" dirty="0">
                <a:solidFill>
                  <a:srgbClr val="517A91"/>
                </a:solidFill>
                <a:latin typeface="Century Gothic"/>
                <a:cs typeface="Century Gothic"/>
              </a:rPr>
              <a:t>uiz</a:t>
            </a:r>
            <a:endParaRPr sz="3050">
              <a:latin typeface="Century Gothic"/>
              <a:cs typeface="Century Gothic"/>
            </a:endParaRPr>
          </a:p>
        </p:txBody>
      </p:sp>
      <p:sp>
        <p:nvSpPr>
          <p:cNvPr id="7" name="object 7"/>
          <p:cNvSpPr txBox="1"/>
          <p:nvPr/>
        </p:nvSpPr>
        <p:spPr>
          <a:xfrm>
            <a:off x="784542" y="780669"/>
            <a:ext cx="3375817" cy="984885"/>
          </a:xfrm>
          <a:prstGeom prst="rect">
            <a:avLst/>
          </a:prstGeom>
        </p:spPr>
        <p:txBody>
          <a:bodyPr vert="horz" wrap="square" lIns="0" tIns="0" rIns="0" bIns="0" rtlCol="0">
            <a:spAutoFit/>
          </a:bodyPr>
          <a:lstStyle/>
          <a:p>
            <a:pPr marL="12700" algn="ctr" rtl="0">
              <a:lnSpc>
                <a:spcPct val="100000"/>
              </a:lnSpc>
            </a:pPr>
            <a:r>
              <a:rPr sz="2800" b="1" spc="-10" dirty="0" smtClean="0">
                <a:latin typeface="Bradley Hand ITC" panose="03070402050302030203" pitchFamily="66" charset="0"/>
                <a:cs typeface="Times New Roman"/>
              </a:rPr>
              <a:t>S</a:t>
            </a:r>
            <a:r>
              <a:rPr sz="2800" b="1" spc="-5" dirty="0" smtClean="0">
                <a:latin typeface="Bradley Hand ITC" panose="03070402050302030203" pitchFamily="66" charset="0"/>
                <a:cs typeface="Times New Roman"/>
              </a:rPr>
              <a:t>AQ</a:t>
            </a:r>
            <a:endParaRPr lang="en-US" sz="2800" b="1" spc="-5" dirty="0" smtClean="0">
              <a:latin typeface="Bradley Hand ITC" panose="03070402050302030203" pitchFamily="66" charset="0"/>
              <a:cs typeface="Times New Roman"/>
            </a:endParaRPr>
          </a:p>
          <a:p>
            <a:pPr marL="12700" algn="l" rtl="0">
              <a:lnSpc>
                <a:spcPct val="100000"/>
              </a:lnSpc>
            </a:pPr>
            <a:r>
              <a:rPr lang="en-US" dirty="0">
                <a:hlinkClick r:id="rId3"/>
              </a:rPr>
              <a:t>https://www.onlineexambuilder.com/lactic-acidosis-saq/exam-139442</a:t>
            </a:r>
            <a:endParaRPr dirty="0"/>
          </a:p>
        </p:txBody>
      </p:sp>
      <p:sp>
        <p:nvSpPr>
          <p:cNvPr id="8" name="object 8"/>
          <p:cNvSpPr txBox="1"/>
          <p:nvPr/>
        </p:nvSpPr>
        <p:spPr>
          <a:xfrm>
            <a:off x="891383" y="2460142"/>
            <a:ext cx="2497455" cy="1431161"/>
          </a:xfrm>
          <a:prstGeom prst="rect">
            <a:avLst/>
          </a:prstGeom>
        </p:spPr>
        <p:txBody>
          <a:bodyPr vert="horz" wrap="square" lIns="0" tIns="0" rIns="0" bIns="0" rtlCol="0">
            <a:spAutoFit/>
          </a:bodyPr>
          <a:lstStyle/>
          <a:p>
            <a:pPr marL="12700">
              <a:lnSpc>
                <a:spcPct val="100000"/>
              </a:lnSpc>
            </a:pPr>
            <a:r>
              <a:rPr sz="3050" dirty="0">
                <a:solidFill>
                  <a:srgbClr val="517A91"/>
                </a:solidFill>
                <a:latin typeface="Century Gothic"/>
                <a:cs typeface="Century Gothic"/>
              </a:rPr>
              <a:t>Helpful</a:t>
            </a:r>
            <a:r>
              <a:rPr sz="3050" spc="-75" dirty="0">
                <a:solidFill>
                  <a:srgbClr val="517A91"/>
                </a:solidFill>
                <a:latin typeface="Century Gothic"/>
                <a:cs typeface="Century Gothic"/>
              </a:rPr>
              <a:t> </a:t>
            </a:r>
            <a:r>
              <a:rPr sz="3050" spc="5" dirty="0" smtClean="0">
                <a:solidFill>
                  <a:srgbClr val="517A91"/>
                </a:solidFill>
                <a:latin typeface="Century Gothic"/>
                <a:cs typeface="Century Gothic"/>
              </a:rPr>
              <a:t>video</a:t>
            </a:r>
            <a:endParaRPr lang="en-US" sz="3050" spc="5" dirty="0" smtClean="0">
              <a:solidFill>
                <a:srgbClr val="517A91"/>
              </a:solidFill>
              <a:latin typeface="Century Gothic"/>
              <a:cs typeface="Century Gothic"/>
            </a:endParaRPr>
          </a:p>
          <a:p>
            <a:pPr marL="12700">
              <a:lnSpc>
                <a:spcPct val="100000"/>
              </a:lnSpc>
            </a:pPr>
            <a:endParaRPr lang="en-US" sz="3050" spc="5" dirty="0" smtClean="0">
              <a:solidFill>
                <a:srgbClr val="517A91"/>
              </a:solidFill>
              <a:latin typeface="Century Gothic"/>
              <a:cs typeface="Century Gothic"/>
            </a:endParaRPr>
          </a:p>
          <a:p>
            <a:pPr marL="12700" algn="l" rtl="0"/>
            <a:r>
              <a:rPr lang="en-US" sz="1600" dirty="0">
                <a:solidFill>
                  <a:schemeClr val="accent1"/>
                </a:solidFill>
              </a:rPr>
              <a:t>https://</a:t>
            </a:r>
            <a:r>
              <a:rPr lang="en-US" sz="1600" dirty="0" smtClean="0">
                <a:solidFill>
                  <a:schemeClr val="accent1"/>
                </a:solidFill>
              </a:rPr>
              <a:t>www.youtube.com/watch?v=gjKmQ501sAg</a:t>
            </a:r>
            <a:endParaRPr lang="en-US" sz="1600" dirty="0">
              <a:solidFill>
                <a:schemeClr val="accent1"/>
              </a:solidFill>
            </a:endParaRPr>
          </a:p>
        </p:txBody>
      </p:sp>
      <p:sp>
        <p:nvSpPr>
          <p:cNvPr id="9" name="object 9"/>
          <p:cNvSpPr txBox="1"/>
          <p:nvPr/>
        </p:nvSpPr>
        <p:spPr>
          <a:xfrm>
            <a:off x="4295573" y="789041"/>
            <a:ext cx="3341612" cy="1261884"/>
          </a:xfrm>
          <a:prstGeom prst="rect">
            <a:avLst/>
          </a:prstGeom>
        </p:spPr>
        <p:txBody>
          <a:bodyPr vert="horz" wrap="square" lIns="0" tIns="0" rIns="0" bIns="0" rtlCol="0">
            <a:spAutoFit/>
          </a:bodyPr>
          <a:lstStyle/>
          <a:p>
            <a:pPr marL="12700" algn="ctr">
              <a:lnSpc>
                <a:spcPct val="100000"/>
              </a:lnSpc>
            </a:pPr>
            <a:r>
              <a:rPr sz="2800" b="1" spc="-10" dirty="0" smtClean="0">
                <a:latin typeface="Bradley Hand ITC" panose="03070402050302030203" pitchFamily="66" charset="0"/>
                <a:cs typeface="Times New Roman"/>
              </a:rPr>
              <a:t>MCQ’s</a:t>
            </a:r>
            <a:endParaRPr lang="en-US" sz="2800" b="1" spc="-10" dirty="0" smtClean="0">
              <a:latin typeface="Bradley Hand ITC" panose="03070402050302030203" pitchFamily="66" charset="0"/>
              <a:cs typeface="Times New Roman"/>
            </a:endParaRPr>
          </a:p>
          <a:p>
            <a:pPr marL="12700" algn="l">
              <a:lnSpc>
                <a:spcPct val="100000"/>
              </a:lnSpc>
            </a:pPr>
            <a:r>
              <a:rPr lang="en-US" dirty="0">
                <a:hlinkClick r:id="rId4"/>
              </a:rPr>
              <a:t>https://</a:t>
            </a:r>
            <a:r>
              <a:rPr lang="en-US" dirty="0" smtClean="0">
                <a:hlinkClick r:id="rId4"/>
              </a:rPr>
              <a:t>www.onlineexambuilder.com/lactic-acidosis/exam-139197</a:t>
            </a:r>
            <a:endParaRPr lang="en-US" dirty="0" smtClean="0"/>
          </a:p>
          <a:p>
            <a:pPr marL="12700" algn="l">
              <a:lnSpc>
                <a:spcPct val="100000"/>
              </a:lnSpc>
            </a:pPr>
            <a:endParaRPr b="1" spc="-10" dirty="0">
              <a:latin typeface="Bradley Hand ITC" panose="03070402050302030203" pitchFamily="66" charset="0"/>
              <a:cs typeface="Times New Roman"/>
            </a:endParaRPr>
          </a:p>
        </p:txBody>
      </p:sp>
      <p:sp>
        <p:nvSpPr>
          <p:cNvPr id="10" name="object 10"/>
          <p:cNvSpPr/>
          <p:nvPr/>
        </p:nvSpPr>
        <p:spPr>
          <a:xfrm>
            <a:off x="0" y="2578"/>
            <a:ext cx="7772400" cy="4371975"/>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1005"/>
              </a:lnSpc>
            </a:pPr>
            <a:fld id="{81D60167-4931-47E6-BA6A-407CBD079E47}" type="slidenum">
              <a:rPr spc="-5" dirty="0"/>
              <a:t>22</a:t>
            </a:fld>
            <a:endParaRPr spc="-5"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5400"/>
            <a:ext cx="7772400" cy="4371975"/>
          </a:xfrm>
          <a:custGeom>
            <a:avLst/>
            <a:gdLst/>
            <a:ahLst/>
            <a:cxnLst/>
            <a:rect l="l" t="t" r="r" b="b"/>
            <a:pathLst>
              <a:path w="7772400" h="4371975">
                <a:moveTo>
                  <a:pt x="0" y="0"/>
                </a:moveTo>
                <a:lnTo>
                  <a:pt x="7772400" y="0"/>
                </a:lnTo>
                <a:lnTo>
                  <a:pt x="7772400" y="4371975"/>
                </a:lnTo>
                <a:lnTo>
                  <a:pt x="0" y="4371975"/>
                </a:lnTo>
                <a:lnTo>
                  <a:pt x="0" y="0"/>
                </a:lnTo>
                <a:close/>
              </a:path>
            </a:pathLst>
          </a:custGeom>
          <a:solidFill>
            <a:srgbClr val="243542"/>
          </a:solidFill>
        </p:spPr>
        <p:txBody>
          <a:bodyPr wrap="square" lIns="0" tIns="0" rIns="0" bIns="0" rtlCol="0"/>
          <a:lstStyle/>
          <a:p>
            <a:endParaRPr/>
          </a:p>
        </p:txBody>
      </p:sp>
      <p:sp>
        <p:nvSpPr>
          <p:cNvPr id="3" name="object 3"/>
          <p:cNvSpPr/>
          <p:nvPr/>
        </p:nvSpPr>
        <p:spPr>
          <a:xfrm>
            <a:off x="40481" y="957935"/>
            <a:ext cx="793750" cy="906780"/>
          </a:xfrm>
          <a:custGeom>
            <a:avLst/>
            <a:gdLst/>
            <a:ahLst/>
            <a:cxnLst/>
            <a:rect l="l" t="t" r="r" b="b"/>
            <a:pathLst>
              <a:path w="793750" h="906780">
                <a:moveTo>
                  <a:pt x="793432" y="0"/>
                </a:moveTo>
                <a:lnTo>
                  <a:pt x="132241" y="0"/>
                </a:lnTo>
                <a:lnTo>
                  <a:pt x="90442" y="6741"/>
                </a:lnTo>
                <a:lnTo>
                  <a:pt x="54141" y="25515"/>
                </a:lnTo>
                <a:lnTo>
                  <a:pt x="25514" y="54142"/>
                </a:lnTo>
                <a:lnTo>
                  <a:pt x="6741" y="90445"/>
                </a:lnTo>
                <a:lnTo>
                  <a:pt x="0" y="132245"/>
                </a:lnTo>
                <a:lnTo>
                  <a:pt x="0" y="774534"/>
                </a:lnTo>
                <a:lnTo>
                  <a:pt x="6741" y="816334"/>
                </a:lnTo>
                <a:lnTo>
                  <a:pt x="25514" y="852637"/>
                </a:lnTo>
                <a:lnTo>
                  <a:pt x="54141" y="881264"/>
                </a:lnTo>
                <a:lnTo>
                  <a:pt x="90442" y="900038"/>
                </a:lnTo>
                <a:lnTo>
                  <a:pt x="132241" y="906779"/>
                </a:lnTo>
                <a:lnTo>
                  <a:pt x="793432" y="906779"/>
                </a:lnTo>
                <a:lnTo>
                  <a:pt x="793432" y="0"/>
                </a:lnTo>
                <a:close/>
              </a:path>
            </a:pathLst>
          </a:custGeom>
          <a:solidFill>
            <a:srgbClr val="5B8B6B"/>
          </a:solidFill>
        </p:spPr>
        <p:txBody>
          <a:bodyPr wrap="square" lIns="0" tIns="0" rIns="0" bIns="0" rtlCol="0"/>
          <a:lstStyle/>
          <a:p>
            <a:endParaRPr/>
          </a:p>
        </p:txBody>
      </p:sp>
      <p:sp>
        <p:nvSpPr>
          <p:cNvPr id="4" name="object 4"/>
          <p:cNvSpPr/>
          <p:nvPr/>
        </p:nvSpPr>
        <p:spPr>
          <a:xfrm>
            <a:off x="72866" y="1014615"/>
            <a:ext cx="728662" cy="72055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33913" y="957936"/>
            <a:ext cx="1692275" cy="3231654"/>
          </a:xfrm>
          <a:custGeom>
            <a:avLst/>
            <a:gdLst/>
            <a:ahLst/>
            <a:cxnLst/>
            <a:rect l="l" t="t" r="r" b="b"/>
            <a:pathLst>
              <a:path w="1692275" h="3287395">
                <a:moveTo>
                  <a:pt x="0" y="0"/>
                </a:moveTo>
                <a:lnTo>
                  <a:pt x="1692116" y="0"/>
                </a:lnTo>
                <a:lnTo>
                  <a:pt x="1692116" y="3287077"/>
                </a:lnTo>
                <a:lnTo>
                  <a:pt x="0" y="3287077"/>
                </a:lnTo>
                <a:lnTo>
                  <a:pt x="0" y="0"/>
                </a:lnTo>
                <a:close/>
              </a:path>
            </a:pathLst>
          </a:custGeom>
          <a:solidFill>
            <a:srgbClr val="C4C2C5"/>
          </a:solidFill>
        </p:spPr>
        <p:txBody>
          <a:bodyPr wrap="square" lIns="0" tIns="0" rIns="0" bIns="0" rtlCol="0"/>
          <a:lstStyle/>
          <a:p>
            <a:pPr algn="ctr"/>
            <a:endParaRPr lang="en-US" dirty="0"/>
          </a:p>
          <a:p>
            <a:pPr algn="ctr"/>
            <a:endParaRPr lang="en-US" dirty="0" smtClean="0"/>
          </a:p>
          <a:p>
            <a:pPr algn="ctr"/>
            <a:endParaRPr lang="en-US" dirty="0"/>
          </a:p>
          <a:p>
            <a:pPr algn="ctr"/>
            <a:r>
              <a:rPr lang="en-US" sz="1500" dirty="0" err="1">
                <a:latin typeface="Times New Roman"/>
                <a:cs typeface="Times New Roman"/>
              </a:rPr>
              <a:t>Talal</a:t>
            </a:r>
            <a:r>
              <a:rPr lang="en-US" sz="1500" dirty="0">
                <a:latin typeface="Times New Roman"/>
                <a:cs typeface="Times New Roman"/>
              </a:rPr>
              <a:t> </a:t>
            </a:r>
            <a:r>
              <a:rPr lang="en-US" sz="1500" dirty="0" err="1">
                <a:latin typeface="Times New Roman"/>
                <a:cs typeface="Times New Roman"/>
              </a:rPr>
              <a:t>altokhaim</a:t>
            </a:r>
            <a:endParaRPr sz="1500" dirty="0">
              <a:latin typeface="Times New Roman"/>
              <a:cs typeface="Times New Roman"/>
            </a:endParaRPr>
          </a:p>
        </p:txBody>
      </p:sp>
      <p:sp>
        <p:nvSpPr>
          <p:cNvPr id="6" name="object 6"/>
          <p:cNvSpPr/>
          <p:nvPr/>
        </p:nvSpPr>
        <p:spPr>
          <a:xfrm>
            <a:off x="6922287" y="957935"/>
            <a:ext cx="793750" cy="906780"/>
          </a:xfrm>
          <a:custGeom>
            <a:avLst/>
            <a:gdLst/>
            <a:ahLst/>
            <a:cxnLst/>
            <a:rect l="l" t="t" r="r" b="b"/>
            <a:pathLst>
              <a:path w="793750" h="906780">
                <a:moveTo>
                  <a:pt x="661200" y="0"/>
                </a:moveTo>
                <a:lnTo>
                  <a:pt x="0" y="0"/>
                </a:lnTo>
                <a:lnTo>
                  <a:pt x="0" y="906779"/>
                </a:lnTo>
                <a:lnTo>
                  <a:pt x="661200" y="906779"/>
                </a:lnTo>
                <a:lnTo>
                  <a:pt x="702998" y="900038"/>
                </a:lnTo>
                <a:lnTo>
                  <a:pt x="739298" y="881264"/>
                </a:lnTo>
                <a:lnTo>
                  <a:pt x="767921" y="852637"/>
                </a:lnTo>
                <a:lnTo>
                  <a:pt x="786691" y="816334"/>
                </a:lnTo>
                <a:lnTo>
                  <a:pt x="793432" y="774534"/>
                </a:lnTo>
                <a:lnTo>
                  <a:pt x="793432" y="132245"/>
                </a:lnTo>
                <a:lnTo>
                  <a:pt x="786691" y="90445"/>
                </a:lnTo>
                <a:lnTo>
                  <a:pt x="767921" y="54142"/>
                </a:lnTo>
                <a:lnTo>
                  <a:pt x="739298" y="25515"/>
                </a:lnTo>
                <a:lnTo>
                  <a:pt x="702998" y="6741"/>
                </a:lnTo>
                <a:lnTo>
                  <a:pt x="661200" y="0"/>
                </a:lnTo>
                <a:close/>
              </a:path>
            </a:pathLst>
          </a:custGeom>
          <a:solidFill>
            <a:srgbClr val="5B8B6B"/>
          </a:solidFill>
        </p:spPr>
        <p:txBody>
          <a:bodyPr wrap="square" lIns="0" tIns="0" rIns="0" bIns="0" rtlCol="0"/>
          <a:lstStyle/>
          <a:p>
            <a:endParaRPr/>
          </a:p>
        </p:txBody>
      </p:sp>
      <p:sp>
        <p:nvSpPr>
          <p:cNvPr id="7" name="object 7"/>
          <p:cNvSpPr txBox="1"/>
          <p:nvPr/>
        </p:nvSpPr>
        <p:spPr>
          <a:xfrm>
            <a:off x="5230177" y="957935"/>
            <a:ext cx="1692275" cy="3231654"/>
          </a:xfrm>
          <a:prstGeom prst="rect">
            <a:avLst/>
          </a:prstGeom>
          <a:solidFill>
            <a:srgbClr val="C4C2C5"/>
          </a:solidFill>
        </p:spPr>
        <p:txBody>
          <a:bodyPr vert="horz" wrap="square" lIns="0" tIns="0" rIns="0" bIns="0" rtlCol="0">
            <a:spAutoFit/>
          </a:bodyPr>
          <a:lstStyle/>
          <a:p>
            <a:pPr algn="ctr">
              <a:lnSpc>
                <a:spcPct val="100000"/>
              </a:lnSpc>
            </a:pPr>
            <a:endParaRPr sz="1500" dirty="0">
              <a:latin typeface="Times New Roman"/>
              <a:cs typeface="Times New Roman"/>
            </a:endParaRPr>
          </a:p>
          <a:p>
            <a:pPr algn="ctr">
              <a:lnSpc>
                <a:spcPct val="100000"/>
              </a:lnSpc>
            </a:pPr>
            <a:endParaRPr sz="1500" dirty="0">
              <a:latin typeface="Times New Roman"/>
              <a:cs typeface="Times New Roman"/>
            </a:endParaRPr>
          </a:p>
          <a:p>
            <a:pPr algn="ctr">
              <a:lnSpc>
                <a:spcPct val="100000"/>
              </a:lnSpc>
            </a:pPr>
            <a:endParaRPr sz="1500" dirty="0">
              <a:latin typeface="Times New Roman"/>
              <a:cs typeface="Times New Roman"/>
            </a:endParaRPr>
          </a:p>
          <a:p>
            <a:pPr algn="ctr">
              <a:lnSpc>
                <a:spcPct val="100000"/>
              </a:lnSpc>
            </a:pPr>
            <a:r>
              <a:rPr lang="en-US" sz="1500" dirty="0" err="1" smtClean="0">
                <a:latin typeface="Times New Roman"/>
                <a:cs typeface="Times New Roman"/>
              </a:rPr>
              <a:t>Amaal</a:t>
            </a:r>
            <a:r>
              <a:rPr lang="en-US" sz="1500" dirty="0" smtClean="0">
                <a:latin typeface="Times New Roman"/>
                <a:cs typeface="Times New Roman"/>
              </a:rPr>
              <a:t> </a:t>
            </a:r>
            <a:r>
              <a:rPr lang="en-US" sz="1500" dirty="0" err="1" smtClean="0">
                <a:latin typeface="Times New Roman"/>
                <a:cs typeface="Times New Roman"/>
              </a:rPr>
              <a:t>Alqarni</a:t>
            </a:r>
            <a:endParaRPr lang="en-US" sz="1500" dirty="0" smtClean="0">
              <a:latin typeface="Times New Roman"/>
              <a:cs typeface="Times New Roman"/>
            </a:endParaRPr>
          </a:p>
          <a:p>
            <a:pPr algn="ctr">
              <a:lnSpc>
                <a:spcPct val="100000"/>
              </a:lnSpc>
            </a:pPr>
            <a:r>
              <a:rPr lang="en-US" sz="1500" dirty="0" err="1" smtClean="0">
                <a:latin typeface="Times New Roman"/>
                <a:cs typeface="Times New Roman"/>
              </a:rPr>
              <a:t>Heba</a:t>
            </a:r>
            <a:r>
              <a:rPr lang="en-US" sz="1500" dirty="0" smtClean="0">
                <a:latin typeface="Times New Roman"/>
                <a:cs typeface="Times New Roman"/>
              </a:rPr>
              <a:t> </a:t>
            </a:r>
            <a:r>
              <a:rPr lang="en-US" sz="1500" dirty="0" err="1" smtClean="0">
                <a:latin typeface="Times New Roman"/>
                <a:cs typeface="Times New Roman"/>
              </a:rPr>
              <a:t>Alnasser</a:t>
            </a:r>
            <a:endParaRPr lang="en-US" sz="1500" dirty="0" smtClean="0">
              <a:latin typeface="Times New Roman"/>
              <a:cs typeface="Times New Roman"/>
            </a:endParaRPr>
          </a:p>
          <a:p>
            <a:pPr algn="ctr">
              <a:lnSpc>
                <a:spcPct val="100000"/>
              </a:lnSpc>
            </a:pPr>
            <a:r>
              <a:rPr lang="en-US" sz="1500" dirty="0" smtClean="0">
                <a:latin typeface="Times New Roman"/>
                <a:cs typeface="Times New Roman"/>
              </a:rPr>
              <a:t>Haifa </a:t>
            </a:r>
            <a:r>
              <a:rPr lang="en-US" sz="1500" dirty="0" err="1" smtClean="0">
                <a:latin typeface="Times New Roman"/>
                <a:cs typeface="Times New Roman"/>
              </a:rPr>
              <a:t>Alwael</a:t>
            </a:r>
            <a:endParaRPr lang="en-US" sz="1500" dirty="0" smtClean="0">
              <a:latin typeface="Times New Roman"/>
              <a:cs typeface="Times New Roman"/>
            </a:endParaRPr>
          </a:p>
          <a:p>
            <a:pPr algn="ctr">
              <a:lnSpc>
                <a:spcPct val="100000"/>
              </a:lnSpc>
            </a:pPr>
            <a:r>
              <a:rPr lang="en-US" sz="1500" dirty="0" smtClean="0">
                <a:latin typeface="Times New Roman"/>
                <a:cs typeface="Times New Roman"/>
              </a:rPr>
              <a:t>Lama </a:t>
            </a:r>
            <a:r>
              <a:rPr lang="en-US" sz="1500" dirty="0" err="1" smtClean="0">
                <a:latin typeface="Times New Roman"/>
                <a:cs typeface="Times New Roman"/>
              </a:rPr>
              <a:t>Altamimi</a:t>
            </a:r>
            <a:endParaRPr lang="en-US" sz="1500" dirty="0" smtClean="0">
              <a:latin typeface="Times New Roman"/>
              <a:cs typeface="Times New Roman"/>
            </a:endParaRPr>
          </a:p>
          <a:p>
            <a:pPr algn="ctr">
              <a:lnSpc>
                <a:spcPct val="100000"/>
              </a:lnSpc>
            </a:pPr>
            <a:r>
              <a:rPr lang="en-US" sz="1500" dirty="0" err="1" smtClean="0">
                <a:latin typeface="Times New Roman"/>
                <a:cs typeface="Times New Roman"/>
              </a:rPr>
              <a:t>Reema</a:t>
            </a:r>
            <a:r>
              <a:rPr lang="en-US" sz="1500" dirty="0" smtClean="0">
                <a:latin typeface="Times New Roman"/>
                <a:cs typeface="Times New Roman"/>
              </a:rPr>
              <a:t> </a:t>
            </a:r>
            <a:r>
              <a:rPr lang="en-US" sz="1500" dirty="0" err="1" smtClean="0">
                <a:latin typeface="Times New Roman"/>
                <a:cs typeface="Times New Roman"/>
              </a:rPr>
              <a:t>Alshaea</a:t>
            </a:r>
            <a:endParaRPr lang="en-US" sz="1500" dirty="0" smtClean="0">
              <a:latin typeface="Times New Roman"/>
              <a:cs typeface="Times New Roman"/>
            </a:endParaRPr>
          </a:p>
          <a:p>
            <a:pPr algn="ctr">
              <a:lnSpc>
                <a:spcPct val="100000"/>
              </a:lnSpc>
            </a:pPr>
            <a:r>
              <a:rPr lang="en-US" sz="1500" dirty="0" err="1" smtClean="0">
                <a:latin typeface="Times New Roman"/>
                <a:cs typeface="Times New Roman"/>
              </a:rPr>
              <a:t>Bushra</a:t>
            </a:r>
            <a:r>
              <a:rPr lang="en-US" sz="1500" dirty="0" smtClean="0">
                <a:latin typeface="Times New Roman"/>
                <a:cs typeface="Times New Roman"/>
              </a:rPr>
              <a:t> </a:t>
            </a:r>
            <a:r>
              <a:rPr lang="en-US" sz="1500" dirty="0" err="1" smtClean="0">
                <a:latin typeface="Times New Roman"/>
                <a:cs typeface="Times New Roman"/>
              </a:rPr>
              <a:t>Quqandy</a:t>
            </a:r>
            <a:endParaRPr lang="en-US" sz="1500" dirty="0" smtClean="0">
              <a:latin typeface="Times New Roman"/>
              <a:cs typeface="Times New Roman"/>
            </a:endParaRPr>
          </a:p>
          <a:p>
            <a:pPr algn="ctr">
              <a:lnSpc>
                <a:spcPct val="100000"/>
              </a:lnSpc>
            </a:pPr>
            <a:r>
              <a:rPr lang="en-US" sz="1500" dirty="0" err="1" smtClean="0">
                <a:latin typeface="Times New Roman"/>
                <a:cs typeface="Times New Roman"/>
              </a:rPr>
              <a:t>Ruba</a:t>
            </a:r>
            <a:r>
              <a:rPr lang="en-US" sz="1500" dirty="0" smtClean="0">
                <a:latin typeface="Times New Roman"/>
                <a:cs typeface="Times New Roman"/>
              </a:rPr>
              <a:t> </a:t>
            </a:r>
            <a:r>
              <a:rPr lang="en-US" sz="1500" dirty="0" err="1" smtClean="0">
                <a:latin typeface="Times New Roman"/>
                <a:cs typeface="Times New Roman"/>
              </a:rPr>
              <a:t>Barnawy</a:t>
            </a:r>
            <a:endParaRPr lang="en-US" sz="1500" dirty="0" smtClean="0">
              <a:latin typeface="Times New Roman"/>
              <a:cs typeface="Times New Roman"/>
            </a:endParaRPr>
          </a:p>
          <a:p>
            <a:pPr algn="ctr">
              <a:lnSpc>
                <a:spcPct val="100000"/>
              </a:lnSpc>
            </a:pPr>
            <a:endParaRPr lang="en-US" sz="1500" dirty="0">
              <a:latin typeface="Times New Roman"/>
              <a:cs typeface="Times New Roman"/>
            </a:endParaRPr>
          </a:p>
          <a:p>
            <a:pPr algn="ctr">
              <a:lnSpc>
                <a:spcPct val="100000"/>
              </a:lnSpc>
            </a:pPr>
            <a:endParaRPr lang="en-US" sz="1500" dirty="0" smtClean="0">
              <a:latin typeface="Times New Roman"/>
              <a:cs typeface="Times New Roman"/>
            </a:endParaRPr>
          </a:p>
          <a:p>
            <a:pPr algn="ctr">
              <a:lnSpc>
                <a:spcPct val="100000"/>
              </a:lnSpc>
            </a:pPr>
            <a:endParaRPr lang="en-US" sz="1500" dirty="0">
              <a:latin typeface="Times New Roman"/>
              <a:cs typeface="Times New Roman"/>
            </a:endParaRPr>
          </a:p>
          <a:p>
            <a:pPr algn="ctr">
              <a:lnSpc>
                <a:spcPct val="100000"/>
              </a:lnSpc>
            </a:pPr>
            <a:endParaRPr lang="en-US" sz="1500" dirty="0" smtClean="0">
              <a:latin typeface="Times New Roman"/>
              <a:cs typeface="Times New Roman"/>
            </a:endParaRPr>
          </a:p>
        </p:txBody>
      </p:sp>
      <p:sp>
        <p:nvSpPr>
          <p:cNvPr id="8" name="object 8"/>
          <p:cNvSpPr/>
          <p:nvPr/>
        </p:nvSpPr>
        <p:spPr>
          <a:xfrm>
            <a:off x="6954672" y="1006519"/>
            <a:ext cx="720566" cy="720566"/>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0" y="415493"/>
            <a:ext cx="1012190" cy="356235"/>
          </a:xfrm>
          <a:custGeom>
            <a:avLst/>
            <a:gdLst/>
            <a:ahLst/>
            <a:cxnLst/>
            <a:rect l="l" t="t" r="r" b="b"/>
            <a:pathLst>
              <a:path w="1012190" h="356234">
                <a:moveTo>
                  <a:pt x="952657" y="0"/>
                </a:moveTo>
                <a:lnTo>
                  <a:pt x="0" y="0"/>
                </a:lnTo>
                <a:lnTo>
                  <a:pt x="0" y="356235"/>
                </a:lnTo>
                <a:lnTo>
                  <a:pt x="952657" y="356235"/>
                </a:lnTo>
                <a:lnTo>
                  <a:pt x="975768" y="351567"/>
                </a:lnTo>
                <a:lnTo>
                  <a:pt x="994641" y="338839"/>
                </a:lnTo>
                <a:lnTo>
                  <a:pt x="1007365" y="319962"/>
                </a:lnTo>
                <a:lnTo>
                  <a:pt x="1012031" y="296849"/>
                </a:lnTo>
                <a:lnTo>
                  <a:pt x="1012031" y="59372"/>
                </a:lnTo>
                <a:lnTo>
                  <a:pt x="1007365" y="36261"/>
                </a:lnTo>
                <a:lnTo>
                  <a:pt x="994641" y="17389"/>
                </a:lnTo>
                <a:lnTo>
                  <a:pt x="975768" y="4665"/>
                </a:lnTo>
                <a:lnTo>
                  <a:pt x="952657" y="0"/>
                </a:lnTo>
                <a:close/>
              </a:path>
            </a:pathLst>
          </a:custGeom>
          <a:solidFill>
            <a:srgbClr val="C4C2C5"/>
          </a:solidFill>
        </p:spPr>
        <p:txBody>
          <a:bodyPr wrap="square" lIns="0" tIns="0" rIns="0" bIns="0" rtlCol="0"/>
          <a:lstStyle/>
          <a:p>
            <a:endParaRPr/>
          </a:p>
        </p:txBody>
      </p:sp>
      <p:sp>
        <p:nvSpPr>
          <p:cNvPr id="15" name="object 15"/>
          <p:cNvSpPr/>
          <p:nvPr/>
        </p:nvSpPr>
        <p:spPr>
          <a:xfrm>
            <a:off x="0" y="2578"/>
            <a:ext cx="712470" cy="502284"/>
          </a:xfrm>
          <a:custGeom>
            <a:avLst/>
            <a:gdLst/>
            <a:ahLst/>
            <a:cxnLst/>
            <a:rect l="l" t="t" r="r" b="b"/>
            <a:pathLst>
              <a:path w="712470" h="502284">
                <a:moveTo>
                  <a:pt x="628807" y="0"/>
                </a:moveTo>
                <a:lnTo>
                  <a:pt x="0" y="0"/>
                </a:lnTo>
                <a:lnTo>
                  <a:pt x="0" y="501967"/>
                </a:lnTo>
                <a:lnTo>
                  <a:pt x="628807" y="501967"/>
                </a:lnTo>
                <a:lnTo>
                  <a:pt x="661372" y="495393"/>
                </a:lnTo>
                <a:lnTo>
                  <a:pt x="687965" y="477464"/>
                </a:lnTo>
                <a:lnTo>
                  <a:pt x="705895" y="450870"/>
                </a:lnTo>
                <a:lnTo>
                  <a:pt x="712470" y="418299"/>
                </a:lnTo>
                <a:lnTo>
                  <a:pt x="712470" y="83667"/>
                </a:lnTo>
                <a:lnTo>
                  <a:pt x="705895" y="51097"/>
                </a:lnTo>
                <a:lnTo>
                  <a:pt x="687965" y="24503"/>
                </a:lnTo>
                <a:lnTo>
                  <a:pt x="661372" y="6574"/>
                </a:lnTo>
                <a:lnTo>
                  <a:pt x="628807" y="0"/>
                </a:lnTo>
                <a:close/>
              </a:path>
            </a:pathLst>
          </a:custGeom>
          <a:solidFill>
            <a:srgbClr val="517A91"/>
          </a:solidFill>
        </p:spPr>
        <p:txBody>
          <a:bodyPr wrap="square" lIns="0" tIns="0" rIns="0" bIns="0" rtlCol="0"/>
          <a:lstStyle/>
          <a:p>
            <a:endParaRPr/>
          </a:p>
        </p:txBody>
      </p:sp>
      <p:sp>
        <p:nvSpPr>
          <p:cNvPr id="16" name="object 16"/>
          <p:cNvSpPr txBox="1">
            <a:spLocks noGrp="1"/>
          </p:cNvSpPr>
          <p:nvPr>
            <p:ph type="title"/>
          </p:nvPr>
        </p:nvSpPr>
        <p:spPr>
          <a:prstGeom prst="rect">
            <a:avLst/>
          </a:prstGeom>
        </p:spPr>
        <p:txBody>
          <a:bodyPr vert="horz" wrap="square" lIns="0" tIns="0" rIns="0" bIns="0" rtlCol="0">
            <a:spAutoFit/>
          </a:bodyPr>
          <a:lstStyle/>
          <a:p>
            <a:pPr marL="12700">
              <a:lnSpc>
                <a:spcPts val="3185"/>
              </a:lnSpc>
            </a:pPr>
            <a:r>
              <a:rPr dirty="0"/>
              <a:t>TEAM</a:t>
            </a:r>
          </a:p>
          <a:p>
            <a:pPr marL="294640">
              <a:lnSpc>
                <a:spcPts val="2585"/>
              </a:lnSpc>
            </a:pPr>
            <a:r>
              <a:rPr sz="2300" spc="-10" dirty="0">
                <a:solidFill>
                  <a:srgbClr val="517A91"/>
                </a:solidFill>
              </a:rPr>
              <a:t>M</a:t>
            </a:r>
            <a:r>
              <a:rPr sz="2300" spc="-5" dirty="0">
                <a:solidFill>
                  <a:srgbClr val="517A91"/>
                </a:solidFill>
              </a:rPr>
              <a:t>E</a:t>
            </a:r>
            <a:r>
              <a:rPr sz="2300" spc="-10" dirty="0">
                <a:solidFill>
                  <a:srgbClr val="517A91"/>
                </a:solidFill>
              </a:rPr>
              <a:t>M</a:t>
            </a:r>
            <a:r>
              <a:rPr sz="2300" spc="-5" dirty="0">
                <a:solidFill>
                  <a:srgbClr val="517A91"/>
                </a:solidFill>
              </a:rPr>
              <a:t>BERS</a:t>
            </a:r>
            <a:endParaRPr sz="2300"/>
          </a:p>
        </p:txBody>
      </p:sp>
      <p:sp>
        <p:nvSpPr>
          <p:cNvPr id="17" name="object 17"/>
          <p:cNvSpPr/>
          <p:nvPr/>
        </p:nvSpPr>
        <p:spPr>
          <a:xfrm>
            <a:off x="3351847" y="3726853"/>
            <a:ext cx="1003935" cy="647700"/>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0" y="2578"/>
            <a:ext cx="7772400" cy="4371975"/>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25400">
              <a:lnSpc>
                <a:spcPts val="1005"/>
              </a:lnSpc>
            </a:pPr>
            <a:fld id="{81D60167-4931-47E6-BA6A-407CBD079E47}" type="slidenum">
              <a:rPr spc="-5" dirty="0"/>
              <a:t>23</a:t>
            </a:fld>
            <a:endParaRPr spc="-5" dirty="0"/>
          </a:p>
        </p:txBody>
      </p:sp>
      <p:pic>
        <p:nvPicPr>
          <p:cNvPr id="25" name="Picture 24"/>
          <p:cNvPicPr>
            <a:picLocks noChangeAspect="1"/>
          </p:cNvPicPr>
          <p:nvPr/>
        </p:nvPicPr>
        <p:blipFill>
          <a:blip r:embed="rId5"/>
          <a:stretch>
            <a:fillRect/>
          </a:stretch>
        </p:blipFill>
        <p:spPr>
          <a:xfrm>
            <a:off x="2599727" y="1288751"/>
            <a:ext cx="2572945" cy="262576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991" y="1828114"/>
            <a:ext cx="2466340" cy="529590"/>
          </a:xfrm>
          <a:prstGeom prst="rect">
            <a:avLst/>
          </a:prstGeom>
        </p:spPr>
        <p:txBody>
          <a:bodyPr vert="horz" wrap="square" lIns="0" tIns="0" rIns="0" bIns="0" rtlCol="0">
            <a:spAutoFit/>
          </a:bodyPr>
          <a:lstStyle/>
          <a:p>
            <a:pPr marL="12700">
              <a:lnSpc>
                <a:spcPct val="100000"/>
              </a:lnSpc>
            </a:pPr>
            <a:r>
              <a:rPr sz="3450" spc="-10" dirty="0"/>
              <a:t>THANK</a:t>
            </a:r>
            <a:r>
              <a:rPr sz="3450" spc="-70" dirty="0"/>
              <a:t> </a:t>
            </a:r>
            <a:r>
              <a:rPr sz="3450" spc="-15" dirty="0"/>
              <a:t>YOU</a:t>
            </a:r>
            <a:endParaRPr sz="3450"/>
          </a:p>
        </p:txBody>
      </p:sp>
      <p:sp>
        <p:nvSpPr>
          <p:cNvPr id="3" name="object 3"/>
          <p:cNvSpPr txBox="1"/>
          <p:nvPr/>
        </p:nvSpPr>
        <p:spPr>
          <a:xfrm>
            <a:off x="163991" y="2360396"/>
            <a:ext cx="2820670" cy="629285"/>
          </a:xfrm>
          <a:prstGeom prst="rect">
            <a:avLst/>
          </a:prstGeom>
        </p:spPr>
        <p:txBody>
          <a:bodyPr vert="horz" wrap="square" lIns="0" tIns="635" rIns="0" bIns="0" rtlCol="0">
            <a:spAutoFit/>
          </a:bodyPr>
          <a:lstStyle/>
          <a:p>
            <a:pPr marL="12700" marR="5080">
              <a:lnSpc>
                <a:spcPts val="2490"/>
              </a:lnSpc>
              <a:spcBef>
                <a:spcPts val="5"/>
              </a:spcBef>
            </a:pPr>
            <a:r>
              <a:rPr sz="2000" b="1" spc="15" dirty="0">
                <a:solidFill>
                  <a:srgbClr val="C4C2C5"/>
                </a:solidFill>
                <a:latin typeface="Century Gothic"/>
                <a:cs typeface="Century Gothic"/>
              </a:rPr>
              <a:t>PLEASE </a:t>
            </a:r>
            <a:r>
              <a:rPr sz="2000" b="1" spc="20" dirty="0">
                <a:solidFill>
                  <a:srgbClr val="C4C2C5"/>
                </a:solidFill>
                <a:latin typeface="Century Gothic"/>
                <a:cs typeface="Century Gothic"/>
              </a:rPr>
              <a:t>CONTACT US</a:t>
            </a:r>
            <a:r>
              <a:rPr sz="2000" b="1" spc="-40" dirty="0">
                <a:solidFill>
                  <a:srgbClr val="C4C2C5"/>
                </a:solidFill>
                <a:latin typeface="Century Gothic"/>
                <a:cs typeface="Century Gothic"/>
              </a:rPr>
              <a:t> </a:t>
            </a:r>
            <a:r>
              <a:rPr sz="2000" b="1" spc="15" dirty="0">
                <a:solidFill>
                  <a:srgbClr val="C4C2C5"/>
                </a:solidFill>
                <a:latin typeface="Century Gothic"/>
                <a:cs typeface="Century Gothic"/>
              </a:rPr>
              <a:t>IF  </a:t>
            </a:r>
            <a:r>
              <a:rPr sz="2000" b="1" spc="25" dirty="0">
                <a:solidFill>
                  <a:srgbClr val="C4C2C5"/>
                </a:solidFill>
                <a:latin typeface="Century Gothic"/>
                <a:cs typeface="Century Gothic"/>
              </a:rPr>
              <a:t>YOU </a:t>
            </a:r>
            <a:r>
              <a:rPr sz="2000" b="1" spc="20" dirty="0">
                <a:solidFill>
                  <a:srgbClr val="C4C2C5"/>
                </a:solidFill>
                <a:latin typeface="Century Gothic"/>
                <a:cs typeface="Century Gothic"/>
              </a:rPr>
              <a:t>HAVE ANY</a:t>
            </a:r>
            <a:r>
              <a:rPr sz="2000" b="1" spc="-65" dirty="0">
                <a:solidFill>
                  <a:srgbClr val="C4C2C5"/>
                </a:solidFill>
                <a:latin typeface="Century Gothic"/>
                <a:cs typeface="Century Gothic"/>
              </a:rPr>
              <a:t> </a:t>
            </a:r>
            <a:r>
              <a:rPr sz="2000" b="1" spc="15" dirty="0">
                <a:solidFill>
                  <a:srgbClr val="C4C2C5"/>
                </a:solidFill>
                <a:latin typeface="Century Gothic"/>
                <a:cs typeface="Century Gothic"/>
              </a:rPr>
              <a:t>ISSUE</a:t>
            </a:r>
            <a:endParaRPr sz="2000">
              <a:latin typeface="Century Gothic"/>
              <a:cs typeface="Century Gothic"/>
            </a:endParaRPr>
          </a:p>
        </p:txBody>
      </p:sp>
      <p:sp>
        <p:nvSpPr>
          <p:cNvPr id="4" name="object 4"/>
          <p:cNvSpPr/>
          <p:nvPr/>
        </p:nvSpPr>
        <p:spPr>
          <a:xfrm>
            <a:off x="3578542" y="1273695"/>
            <a:ext cx="599122" cy="59910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743210" y="654936"/>
            <a:ext cx="852716" cy="58172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570439" y="1929491"/>
            <a:ext cx="599122" cy="60721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610927" y="2601480"/>
            <a:ext cx="599122" cy="59911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870007" y="3257270"/>
            <a:ext cx="599122" cy="607218"/>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4307204" y="1346555"/>
            <a:ext cx="3319779" cy="429259"/>
          </a:xfrm>
          <a:custGeom>
            <a:avLst/>
            <a:gdLst/>
            <a:ahLst/>
            <a:cxnLst/>
            <a:rect l="l" t="t" r="r" b="b"/>
            <a:pathLst>
              <a:path w="3319779" h="429260">
                <a:moveTo>
                  <a:pt x="0" y="0"/>
                </a:moveTo>
                <a:lnTo>
                  <a:pt x="3319462" y="0"/>
                </a:lnTo>
                <a:lnTo>
                  <a:pt x="3319462" y="429107"/>
                </a:lnTo>
                <a:lnTo>
                  <a:pt x="0" y="429107"/>
                </a:lnTo>
                <a:lnTo>
                  <a:pt x="0" y="0"/>
                </a:lnTo>
                <a:close/>
              </a:path>
            </a:pathLst>
          </a:custGeom>
          <a:solidFill>
            <a:srgbClr val="BFBFBF"/>
          </a:solidFill>
        </p:spPr>
        <p:txBody>
          <a:bodyPr wrap="square" lIns="0" tIns="0" rIns="0" bIns="0" numCol="1" rtlCol="0"/>
          <a:lstStyle/>
          <a:p>
            <a:pPr marL="171450" indent="-171450" algn="ctr" rtl="0">
              <a:buFont typeface="Arial" panose="020B0604020202020204" pitchFamily="34" charset="0"/>
              <a:buChar char="•"/>
            </a:pPr>
            <a:r>
              <a:rPr lang="en-US" sz="1400" dirty="0" smtClean="0">
                <a:solidFill>
                  <a:schemeClr val="accent1"/>
                </a:solidFill>
              </a:rPr>
              <a:t>https</a:t>
            </a:r>
            <a:r>
              <a:rPr lang="en-US" sz="1400" dirty="0">
                <a:solidFill>
                  <a:schemeClr val="accent1"/>
                </a:solidFill>
              </a:rPr>
              <a:t>://www.youtube.com/watch?v=gjKmQ501sAg</a:t>
            </a:r>
            <a:endParaRPr sz="1400" dirty="0">
              <a:solidFill>
                <a:schemeClr val="accent1"/>
              </a:solidFill>
            </a:endParaRPr>
          </a:p>
        </p:txBody>
      </p:sp>
      <p:sp>
        <p:nvSpPr>
          <p:cNvPr id="14" name="object 14"/>
          <p:cNvSpPr/>
          <p:nvPr/>
        </p:nvSpPr>
        <p:spPr>
          <a:xfrm>
            <a:off x="3351847" y="3726853"/>
            <a:ext cx="1003935" cy="647700"/>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0" y="2578"/>
            <a:ext cx="7772400" cy="4371975"/>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25400">
              <a:lnSpc>
                <a:spcPts val="1005"/>
              </a:lnSpc>
            </a:pPr>
            <a:fld id="{81D60167-4931-47E6-BA6A-407CBD079E47}" type="slidenum">
              <a:rPr spc="-5" dirty="0"/>
              <a:t>24</a:t>
            </a:fld>
            <a:endParaRPr spc="-5" dirty="0"/>
          </a:p>
        </p:txBody>
      </p:sp>
      <p:pic>
        <p:nvPicPr>
          <p:cNvPr id="17" name="Picture 16"/>
          <p:cNvPicPr>
            <a:picLocks noChangeAspect="1"/>
          </p:cNvPicPr>
          <p:nvPr/>
        </p:nvPicPr>
        <p:blipFill>
          <a:blip r:embed="rId8"/>
          <a:stretch>
            <a:fillRect/>
          </a:stretch>
        </p:blipFill>
        <p:spPr>
          <a:xfrm>
            <a:off x="4550091" y="737341"/>
            <a:ext cx="3076575" cy="437267"/>
          </a:xfrm>
          <a:prstGeom prst="rect">
            <a:avLst/>
          </a:prstGeom>
        </p:spPr>
      </p:pic>
      <p:pic>
        <p:nvPicPr>
          <p:cNvPr id="18" name="Picture 17"/>
          <p:cNvPicPr>
            <a:picLocks noChangeAspect="1"/>
          </p:cNvPicPr>
          <p:nvPr/>
        </p:nvPicPr>
        <p:blipFill>
          <a:blip r:embed="rId9"/>
          <a:stretch>
            <a:fillRect/>
          </a:stretch>
        </p:blipFill>
        <p:spPr>
          <a:xfrm>
            <a:off x="4288317" y="2006903"/>
            <a:ext cx="3345747" cy="431469"/>
          </a:xfrm>
          <a:prstGeom prst="rect">
            <a:avLst/>
          </a:prstGeom>
        </p:spPr>
      </p:pic>
      <p:pic>
        <p:nvPicPr>
          <p:cNvPr id="20" name="Picture 19"/>
          <p:cNvPicPr>
            <a:picLocks noChangeAspect="1"/>
          </p:cNvPicPr>
          <p:nvPr/>
        </p:nvPicPr>
        <p:blipFill>
          <a:blip r:embed="rId10"/>
          <a:stretch>
            <a:fillRect/>
          </a:stretch>
        </p:blipFill>
        <p:spPr>
          <a:xfrm>
            <a:off x="4280919" y="2684365"/>
            <a:ext cx="3345747" cy="435426"/>
          </a:xfrm>
          <a:prstGeom prst="rect">
            <a:avLst/>
          </a:prstGeom>
        </p:spPr>
      </p:pic>
      <p:pic>
        <p:nvPicPr>
          <p:cNvPr id="21" name="Picture 20"/>
          <p:cNvPicPr>
            <a:picLocks noChangeAspect="1"/>
          </p:cNvPicPr>
          <p:nvPr/>
        </p:nvPicPr>
        <p:blipFill>
          <a:blip r:embed="rId11"/>
          <a:stretch>
            <a:fillRect/>
          </a:stretch>
        </p:blipFill>
        <p:spPr>
          <a:xfrm>
            <a:off x="4578204" y="3344566"/>
            <a:ext cx="3059587" cy="4326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78"/>
            <a:ext cx="7772400" cy="4371975"/>
          </a:xfrm>
          <a:custGeom>
            <a:avLst/>
            <a:gdLst/>
            <a:ahLst/>
            <a:cxnLst/>
            <a:rect l="l" t="t" r="r" b="b"/>
            <a:pathLst>
              <a:path w="7772400" h="4371975">
                <a:moveTo>
                  <a:pt x="0" y="0"/>
                </a:moveTo>
                <a:lnTo>
                  <a:pt x="7772400" y="0"/>
                </a:lnTo>
                <a:lnTo>
                  <a:pt x="7772400" y="4371975"/>
                </a:lnTo>
                <a:lnTo>
                  <a:pt x="0" y="4371975"/>
                </a:lnTo>
                <a:lnTo>
                  <a:pt x="0" y="0"/>
                </a:lnTo>
                <a:close/>
              </a:path>
            </a:pathLst>
          </a:custGeom>
          <a:solidFill>
            <a:srgbClr val="EEEEEE"/>
          </a:solidFill>
        </p:spPr>
        <p:txBody>
          <a:bodyPr wrap="square" lIns="0" tIns="0" rIns="0" bIns="0" rtlCol="0"/>
          <a:lstStyle/>
          <a:p>
            <a:endParaRPr/>
          </a:p>
        </p:txBody>
      </p:sp>
      <p:sp>
        <p:nvSpPr>
          <p:cNvPr id="3" name="object 3"/>
          <p:cNvSpPr txBox="1">
            <a:spLocks noGrp="1"/>
          </p:cNvSpPr>
          <p:nvPr>
            <p:ph type="title"/>
          </p:nvPr>
        </p:nvSpPr>
        <p:spPr>
          <a:xfrm>
            <a:off x="766439" y="368120"/>
            <a:ext cx="5100961" cy="392415"/>
          </a:xfrm>
          <a:prstGeom prst="rect">
            <a:avLst/>
          </a:prstGeom>
        </p:spPr>
        <p:txBody>
          <a:bodyPr vert="horz" wrap="square" lIns="0" tIns="0" rIns="0" bIns="0" rtlCol="0">
            <a:spAutoFit/>
          </a:bodyPr>
          <a:lstStyle/>
          <a:p>
            <a:pPr marL="12700">
              <a:lnSpc>
                <a:spcPct val="100000"/>
              </a:lnSpc>
            </a:pPr>
            <a:r>
              <a:rPr lang="en-US" sz="2550" b="0" spc="-5" dirty="0" smtClean="0">
                <a:solidFill>
                  <a:srgbClr val="92D050"/>
                </a:solidFill>
                <a:latin typeface="Century Gothic"/>
                <a:cs typeface="Century Gothic"/>
              </a:rPr>
              <a:t>Recall what you studied before: </a:t>
            </a:r>
            <a:endParaRPr sz="2550" dirty="0">
              <a:solidFill>
                <a:srgbClr val="92D050"/>
              </a:solidFill>
              <a:latin typeface="Century Gothic"/>
              <a:cs typeface="Century Gothic"/>
            </a:endParaRPr>
          </a:p>
        </p:txBody>
      </p:sp>
      <p:sp>
        <p:nvSpPr>
          <p:cNvPr id="5" name="object 5"/>
          <p:cNvSpPr/>
          <p:nvPr/>
        </p:nvSpPr>
        <p:spPr>
          <a:xfrm>
            <a:off x="0" y="2578"/>
            <a:ext cx="7772400" cy="4371975"/>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005"/>
              </a:lnSpc>
            </a:pPr>
            <a:fld id="{81D60167-4931-47E6-BA6A-407CBD079E47}" type="slidenum">
              <a:rPr spc="-5" dirty="0"/>
              <a:t>3</a:t>
            </a:fld>
            <a:endParaRPr spc="-5" dirty="0"/>
          </a:p>
        </p:txBody>
      </p:sp>
      <p:sp>
        <p:nvSpPr>
          <p:cNvPr id="7" name="object 2"/>
          <p:cNvSpPr/>
          <p:nvPr/>
        </p:nvSpPr>
        <p:spPr>
          <a:xfrm>
            <a:off x="0" y="2578"/>
            <a:ext cx="696595" cy="4371975"/>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a:p>
        </p:txBody>
      </p:sp>
      <p:sp>
        <p:nvSpPr>
          <p:cNvPr id="9" name="Text Placeholder 2"/>
          <p:cNvSpPr>
            <a:spLocks noGrp="1"/>
          </p:cNvSpPr>
          <p:nvPr>
            <p:ph type="body" idx="1"/>
          </p:nvPr>
        </p:nvSpPr>
        <p:spPr>
          <a:xfrm>
            <a:off x="734695" y="815975"/>
            <a:ext cx="7037706" cy="3046988"/>
          </a:xfrm>
          <a:ln w="19050">
            <a:noFill/>
          </a:ln>
        </p:spPr>
        <p:txBody>
          <a:bodyPr/>
          <a:lstStyle/>
          <a:p>
            <a:pPr marL="171450" indent="-171450">
              <a:buFont typeface="Arial" panose="020B0604020202020204" pitchFamily="34" charset="0"/>
              <a:buChar char="•"/>
            </a:pPr>
            <a:r>
              <a:rPr lang="en-US" sz="1800" b="1" u="sng" dirty="0">
                <a:solidFill>
                  <a:srgbClr val="92D050"/>
                </a:solidFill>
              </a:rPr>
              <a:t>What is lactic acid?</a:t>
            </a:r>
          </a:p>
          <a:p>
            <a:pPr lvl="1"/>
            <a:r>
              <a:rPr lang="en-US" dirty="0">
                <a:solidFill>
                  <a:srgbClr val="92D050"/>
                </a:solidFill>
              </a:rPr>
              <a:t>Lactic acid is the end product of anaerobic </a:t>
            </a:r>
            <a:r>
              <a:rPr lang="en-US" dirty="0" smtClean="0">
                <a:solidFill>
                  <a:srgbClr val="92D050"/>
                </a:solidFill>
              </a:rPr>
              <a:t>glycolysis.</a:t>
            </a:r>
          </a:p>
          <a:p>
            <a:pPr lvl="1"/>
            <a:r>
              <a:rPr lang="en-US" dirty="0" smtClean="0">
                <a:solidFill>
                  <a:srgbClr val="92D050"/>
                </a:solidFill>
              </a:rPr>
              <a:t>Pyruvate </a:t>
            </a:r>
            <a:r>
              <a:rPr lang="en-US" dirty="0">
                <a:solidFill>
                  <a:srgbClr val="92D050"/>
                </a:solidFill>
              </a:rPr>
              <a:t>is converted to lactate </a:t>
            </a:r>
          </a:p>
          <a:p>
            <a:pPr marL="171450" indent="-171450">
              <a:buFont typeface="Arial" panose="020B0604020202020204" pitchFamily="34" charset="0"/>
              <a:buChar char="•"/>
            </a:pPr>
            <a:r>
              <a:rPr lang="en-US" sz="1800" b="1" u="sng" dirty="0" smtClean="0">
                <a:solidFill>
                  <a:srgbClr val="92D050"/>
                </a:solidFill>
              </a:rPr>
              <a:t>What </a:t>
            </a:r>
            <a:r>
              <a:rPr lang="en-US" sz="1800" b="1" u="sng" dirty="0">
                <a:solidFill>
                  <a:srgbClr val="92D050"/>
                </a:solidFill>
              </a:rPr>
              <a:t>is the cause?</a:t>
            </a:r>
          </a:p>
          <a:p>
            <a:pPr lvl="1"/>
            <a:r>
              <a:rPr lang="en-US" dirty="0">
                <a:solidFill>
                  <a:srgbClr val="92D050"/>
                </a:solidFill>
              </a:rPr>
              <a:t>The tissues are not receiving enough oxygen instead of producing ATP by going through the normal glycolysis and then TCA cycle, it starts producing lactic acid.</a:t>
            </a:r>
          </a:p>
          <a:p>
            <a:pPr marL="171450" indent="-171450">
              <a:buFont typeface="Arial" panose="020B0604020202020204" pitchFamily="34" charset="0"/>
              <a:buChar char="•"/>
            </a:pPr>
            <a:r>
              <a:rPr lang="en-US" sz="1800" b="1" u="sng" dirty="0">
                <a:solidFill>
                  <a:srgbClr val="92D050"/>
                </a:solidFill>
              </a:rPr>
              <a:t>The difference between lactate and lactic acid?</a:t>
            </a:r>
          </a:p>
          <a:p>
            <a:pPr lvl="1"/>
            <a:r>
              <a:rPr lang="en-US" dirty="0">
                <a:solidFill>
                  <a:srgbClr val="92D050"/>
                </a:solidFill>
              </a:rPr>
              <a:t> Is the lost Hydrogen ion </a:t>
            </a:r>
          </a:p>
          <a:p>
            <a:pPr marL="171450" indent="-171450">
              <a:buFont typeface="Arial" panose="020B0604020202020204" pitchFamily="34" charset="0"/>
              <a:buChar char="•"/>
            </a:pPr>
            <a:r>
              <a:rPr lang="en-US" sz="1800" b="1" u="sng" dirty="0">
                <a:solidFill>
                  <a:srgbClr val="92D050"/>
                </a:solidFill>
              </a:rPr>
              <a:t>What is acidosis? </a:t>
            </a:r>
          </a:p>
          <a:p>
            <a:pPr lvl="1"/>
            <a:r>
              <a:rPr lang="en-US" dirty="0">
                <a:solidFill>
                  <a:srgbClr val="92D050"/>
                </a:solidFill>
              </a:rPr>
              <a:t>increased acid in the body and pH </a:t>
            </a:r>
            <a:r>
              <a:rPr lang="en-US" dirty="0" smtClean="0">
                <a:solidFill>
                  <a:srgbClr val="92D050"/>
                </a:solidFill>
              </a:rPr>
              <a:t>decrease</a:t>
            </a:r>
            <a:endParaRPr lang="en-US" dirty="0">
              <a:solidFill>
                <a:srgbClr val="92D050"/>
              </a:solidFill>
            </a:endParaRPr>
          </a:p>
        </p:txBody>
      </p:sp>
      <p:pic>
        <p:nvPicPr>
          <p:cNvPr id="8" name="Shape 157" descr="bio logo 436.png"/>
          <p:cNvPicPr preferRelativeResize="0"/>
          <p:nvPr/>
        </p:nvPicPr>
        <p:blipFill rotWithShape="1">
          <a:blip r:embed="rId2">
            <a:alphaModFix/>
          </a:blip>
          <a:srcRect/>
          <a:stretch/>
        </p:blipFill>
        <p:spPr>
          <a:xfrm>
            <a:off x="3351380" y="3727713"/>
            <a:ext cx="1007505" cy="988524"/>
          </a:xfrm>
          <a:prstGeom prst="rect">
            <a:avLst/>
          </a:prstGeom>
          <a:noFill/>
          <a:ln>
            <a:noFill/>
          </a:ln>
        </p:spPr>
      </p:pic>
    </p:spTree>
    <p:extLst>
      <p:ext uri="{BB962C8B-B14F-4D97-AF65-F5344CB8AC3E}">
        <p14:creationId xmlns:p14="http://schemas.microsoft.com/office/powerpoint/2010/main" val="413570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78"/>
            <a:ext cx="7772400" cy="4371975"/>
          </a:xfrm>
          <a:custGeom>
            <a:avLst/>
            <a:gdLst/>
            <a:ahLst/>
            <a:cxnLst/>
            <a:rect l="l" t="t" r="r" b="b"/>
            <a:pathLst>
              <a:path w="7772400" h="4371975">
                <a:moveTo>
                  <a:pt x="0" y="0"/>
                </a:moveTo>
                <a:lnTo>
                  <a:pt x="7772400" y="0"/>
                </a:lnTo>
                <a:lnTo>
                  <a:pt x="7772400" y="4371975"/>
                </a:lnTo>
                <a:lnTo>
                  <a:pt x="0" y="4371975"/>
                </a:lnTo>
                <a:lnTo>
                  <a:pt x="0" y="0"/>
                </a:lnTo>
                <a:close/>
              </a:path>
            </a:pathLst>
          </a:custGeom>
          <a:solidFill>
            <a:srgbClr val="EEEEEE"/>
          </a:solidFill>
        </p:spPr>
        <p:txBody>
          <a:bodyPr wrap="square" lIns="0" tIns="0" rIns="0" bIns="0" rtlCol="0"/>
          <a:lstStyle/>
          <a:p>
            <a:endParaRPr dirty="0"/>
          </a:p>
        </p:txBody>
      </p:sp>
      <p:sp>
        <p:nvSpPr>
          <p:cNvPr id="3" name="object 3"/>
          <p:cNvSpPr txBox="1">
            <a:spLocks noGrp="1"/>
          </p:cNvSpPr>
          <p:nvPr>
            <p:ph type="title"/>
          </p:nvPr>
        </p:nvSpPr>
        <p:spPr>
          <a:xfrm>
            <a:off x="762000" y="130175"/>
            <a:ext cx="5100961" cy="392415"/>
          </a:xfrm>
          <a:prstGeom prst="rect">
            <a:avLst/>
          </a:prstGeom>
        </p:spPr>
        <p:txBody>
          <a:bodyPr vert="horz" wrap="square" lIns="0" tIns="0" rIns="0" bIns="0" rtlCol="0">
            <a:spAutoFit/>
          </a:bodyPr>
          <a:lstStyle/>
          <a:p>
            <a:pPr marL="12700">
              <a:lnSpc>
                <a:spcPct val="100000"/>
              </a:lnSpc>
            </a:pPr>
            <a:r>
              <a:rPr lang="en-US" sz="2550" b="0" spc="-5" dirty="0" smtClean="0">
                <a:solidFill>
                  <a:srgbClr val="92D050"/>
                </a:solidFill>
                <a:latin typeface="Century Gothic"/>
                <a:cs typeface="Century Gothic"/>
              </a:rPr>
              <a:t>Recall what you studied before: </a:t>
            </a:r>
            <a:endParaRPr sz="2550" dirty="0">
              <a:solidFill>
                <a:srgbClr val="92D050"/>
              </a:solidFill>
              <a:latin typeface="Century Gothic"/>
              <a:cs typeface="Century Gothic"/>
            </a:endParaRPr>
          </a:p>
        </p:txBody>
      </p:sp>
      <p:sp>
        <p:nvSpPr>
          <p:cNvPr id="5" name="object 5"/>
          <p:cNvSpPr/>
          <p:nvPr/>
        </p:nvSpPr>
        <p:spPr>
          <a:xfrm>
            <a:off x="0" y="2578"/>
            <a:ext cx="7772400" cy="4371975"/>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005"/>
              </a:lnSpc>
            </a:pPr>
            <a:fld id="{81D60167-4931-47E6-BA6A-407CBD079E47}" type="slidenum">
              <a:rPr spc="-5" dirty="0"/>
              <a:t>4</a:t>
            </a:fld>
            <a:endParaRPr spc="-5" dirty="0"/>
          </a:p>
        </p:txBody>
      </p:sp>
      <p:sp>
        <p:nvSpPr>
          <p:cNvPr id="7" name="object 2"/>
          <p:cNvSpPr/>
          <p:nvPr/>
        </p:nvSpPr>
        <p:spPr>
          <a:xfrm>
            <a:off x="0" y="2578"/>
            <a:ext cx="696595" cy="4371975"/>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a:p>
        </p:txBody>
      </p:sp>
      <p:sp>
        <p:nvSpPr>
          <p:cNvPr id="8" name="Rectangle 7"/>
          <p:cNvSpPr/>
          <p:nvPr/>
        </p:nvSpPr>
        <p:spPr>
          <a:xfrm>
            <a:off x="696595" y="511175"/>
            <a:ext cx="6934200" cy="3970318"/>
          </a:xfrm>
          <a:prstGeom prst="rect">
            <a:avLst/>
          </a:prstGeom>
        </p:spPr>
        <p:txBody>
          <a:bodyPr wrap="square">
            <a:spAutoFit/>
          </a:bodyPr>
          <a:lstStyle/>
          <a:p>
            <a:pPr algn="l"/>
            <a:r>
              <a:rPr lang="en-US" b="1" u="sng" dirty="0">
                <a:solidFill>
                  <a:srgbClr val="92D050"/>
                </a:solidFill>
              </a:rPr>
              <a:t>What is pH? </a:t>
            </a:r>
          </a:p>
          <a:p>
            <a:pPr lvl="1" algn="l"/>
            <a:r>
              <a:rPr lang="en-US" dirty="0">
                <a:solidFill>
                  <a:srgbClr val="92D050"/>
                </a:solidFill>
              </a:rPr>
              <a:t>Negative logarithm of Hydrogen concentration (inversely proportional)</a:t>
            </a:r>
          </a:p>
          <a:p>
            <a:pPr algn="l"/>
            <a:r>
              <a:rPr lang="en-US" b="1" u="sng" dirty="0" smtClean="0">
                <a:solidFill>
                  <a:srgbClr val="92D050"/>
                </a:solidFill>
              </a:rPr>
              <a:t>What is the </a:t>
            </a:r>
            <a:r>
              <a:rPr lang="en-US" b="1" u="sng" dirty="0">
                <a:solidFill>
                  <a:srgbClr val="92D050"/>
                </a:solidFill>
              </a:rPr>
              <a:t>normal pH of the body (physiological pH)?</a:t>
            </a:r>
          </a:p>
          <a:p>
            <a:pPr lvl="1" algn="l"/>
            <a:r>
              <a:rPr lang="en-US" dirty="0">
                <a:solidFill>
                  <a:srgbClr val="92D050"/>
                </a:solidFill>
              </a:rPr>
              <a:t>(</a:t>
            </a:r>
            <a:r>
              <a:rPr lang="en-US" dirty="0" smtClean="0">
                <a:solidFill>
                  <a:srgbClr val="92D050"/>
                </a:solidFill>
              </a:rPr>
              <a:t>7.34 </a:t>
            </a:r>
            <a:r>
              <a:rPr lang="en-US" dirty="0">
                <a:solidFill>
                  <a:srgbClr val="92D050"/>
                </a:solidFill>
              </a:rPr>
              <a:t>- </a:t>
            </a:r>
            <a:r>
              <a:rPr lang="en-US" dirty="0" smtClean="0">
                <a:solidFill>
                  <a:srgbClr val="92D050"/>
                </a:solidFill>
              </a:rPr>
              <a:t>7.45)</a:t>
            </a:r>
            <a:endParaRPr lang="en-US" dirty="0">
              <a:solidFill>
                <a:srgbClr val="92D050"/>
              </a:solidFill>
            </a:endParaRPr>
          </a:p>
          <a:p>
            <a:pPr algn="l"/>
            <a:r>
              <a:rPr lang="en-US" dirty="0">
                <a:solidFill>
                  <a:srgbClr val="92D050"/>
                </a:solidFill>
              </a:rPr>
              <a:t>If pH is above 7.45 it is alkalosis</a:t>
            </a:r>
          </a:p>
          <a:p>
            <a:pPr algn="l"/>
            <a:r>
              <a:rPr lang="en-US" dirty="0" smtClean="0">
                <a:solidFill>
                  <a:srgbClr val="92D050"/>
                </a:solidFill>
              </a:rPr>
              <a:t>If </a:t>
            </a:r>
            <a:r>
              <a:rPr lang="en-US" dirty="0">
                <a:solidFill>
                  <a:srgbClr val="92D050"/>
                </a:solidFill>
              </a:rPr>
              <a:t>pH is under 7.34 it is </a:t>
            </a:r>
            <a:r>
              <a:rPr lang="en-US" dirty="0" smtClean="0">
                <a:solidFill>
                  <a:srgbClr val="92D050"/>
                </a:solidFill>
              </a:rPr>
              <a:t>acidosis</a:t>
            </a:r>
          </a:p>
          <a:p>
            <a:pPr lvl="0" algn="l" rtl="0"/>
            <a:r>
              <a:rPr lang="en-US" dirty="0" smtClean="0">
                <a:solidFill>
                  <a:srgbClr val="92D050"/>
                </a:solidFill>
              </a:rPr>
              <a:t> </a:t>
            </a:r>
            <a:r>
              <a:rPr lang="en-US" b="1" u="sng" kern="0" dirty="0">
                <a:solidFill>
                  <a:srgbClr val="92D050"/>
                </a:solidFill>
                <a:cs typeface="Calibri"/>
              </a:rPr>
              <a:t>If there were alkalosis or acidosis the body will fight back by the compensatory mechanisms </a:t>
            </a:r>
          </a:p>
          <a:p>
            <a:pPr lvl="0" algn="l" rtl="0"/>
            <a:r>
              <a:rPr lang="en-US" b="1" u="sng" kern="0" dirty="0">
                <a:solidFill>
                  <a:srgbClr val="92D050"/>
                </a:solidFill>
                <a:cs typeface="Calibri"/>
              </a:rPr>
              <a:t>What is respiratory acidosis? </a:t>
            </a:r>
          </a:p>
          <a:p>
            <a:pPr lvl="0" algn="l" rtl="0"/>
            <a:r>
              <a:rPr lang="en-US" kern="0" dirty="0">
                <a:solidFill>
                  <a:srgbClr val="92D050"/>
                </a:solidFill>
                <a:cs typeface="Calibri"/>
              </a:rPr>
              <a:t>Increase</a:t>
            </a:r>
            <a:r>
              <a:rPr lang="en-US" kern="0" dirty="0">
                <a:solidFill>
                  <a:prstClr val="black"/>
                </a:solidFill>
                <a:cs typeface="Calibri"/>
              </a:rPr>
              <a:t> </a:t>
            </a:r>
            <a:r>
              <a:rPr lang="en-US" kern="0" dirty="0">
                <a:solidFill>
                  <a:srgbClr val="92D050"/>
                </a:solidFill>
                <a:cs typeface="Calibri"/>
              </a:rPr>
              <a:t>in CO2 concentration and pH decreases </a:t>
            </a:r>
          </a:p>
          <a:p>
            <a:pPr lvl="0" algn="l" rtl="0"/>
            <a:r>
              <a:rPr lang="en-US" b="1" u="sng" kern="0" dirty="0">
                <a:solidFill>
                  <a:srgbClr val="92D050"/>
                </a:solidFill>
                <a:cs typeface="Calibri"/>
              </a:rPr>
              <a:t>What is the compensatory mechanism in this case? </a:t>
            </a:r>
          </a:p>
          <a:p>
            <a:pPr lvl="0" algn="l" rtl="0"/>
            <a:r>
              <a:rPr lang="en-US" kern="0" dirty="0">
                <a:solidFill>
                  <a:srgbClr val="92D050"/>
                </a:solidFill>
                <a:cs typeface="Calibri"/>
              </a:rPr>
              <a:t>Hyperventilation </a:t>
            </a:r>
          </a:p>
          <a:p>
            <a:pPr algn="l"/>
            <a:endParaRPr lang="en-US" dirty="0">
              <a:solidFill>
                <a:srgbClr val="92D050"/>
              </a:solidFill>
            </a:endParaRPr>
          </a:p>
        </p:txBody>
      </p:sp>
      <p:pic>
        <p:nvPicPr>
          <p:cNvPr id="9" name="Shape 157" descr="bio logo 436.png"/>
          <p:cNvPicPr preferRelativeResize="0"/>
          <p:nvPr/>
        </p:nvPicPr>
        <p:blipFill rotWithShape="1">
          <a:blip r:embed="rId2">
            <a:alphaModFix/>
          </a:blip>
          <a:srcRect/>
          <a:stretch/>
        </p:blipFill>
        <p:spPr>
          <a:xfrm>
            <a:off x="3351380" y="3727713"/>
            <a:ext cx="1007505" cy="988524"/>
          </a:xfrm>
          <a:prstGeom prst="rect">
            <a:avLst/>
          </a:prstGeom>
          <a:noFill/>
          <a:ln>
            <a:noFill/>
          </a:ln>
        </p:spPr>
      </p:pic>
    </p:spTree>
    <p:extLst>
      <p:ext uri="{BB962C8B-B14F-4D97-AF65-F5344CB8AC3E}">
        <p14:creationId xmlns:p14="http://schemas.microsoft.com/office/powerpoint/2010/main" val="2576564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78"/>
            <a:ext cx="696595" cy="4371975"/>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dirty="0"/>
          </a:p>
        </p:txBody>
      </p:sp>
      <p:sp>
        <p:nvSpPr>
          <p:cNvPr id="3" name="object 3"/>
          <p:cNvSpPr/>
          <p:nvPr/>
        </p:nvSpPr>
        <p:spPr>
          <a:xfrm>
            <a:off x="777245" y="553123"/>
            <a:ext cx="5537835" cy="0"/>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38061" rIns="0" bIns="0" rtlCol="0">
            <a:spAutoFit/>
          </a:bodyPr>
          <a:lstStyle/>
          <a:p>
            <a:pPr marL="194945">
              <a:lnSpc>
                <a:spcPct val="100000"/>
              </a:lnSpc>
            </a:pPr>
            <a:r>
              <a:rPr sz="2300" b="0" spc="-5" dirty="0">
                <a:solidFill>
                  <a:srgbClr val="517A91"/>
                </a:solidFill>
                <a:latin typeface="Century Gothic"/>
                <a:cs typeface="Century Gothic"/>
              </a:rPr>
              <a:t>Metabolic acid base</a:t>
            </a:r>
            <a:r>
              <a:rPr sz="2300" b="0" spc="-85" dirty="0">
                <a:solidFill>
                  <a:srgbClr val="517A91"/>
                </a:solidFill>
                <a:latin typeface="Century Gothic"/>
                <a:cs typeface="Century Gothic"/>
              </a:rPr>
              <a:t> </a:t>
            </a:r>
            <a:r>
              <a:rPr sz="2300" b="0" spc="-5" dirty="0">
                <a:solidFill>
                  <a:srgbClr val="517A91"/>
                </a:solidFill>
                <a:latin typeface="Century Gothic"/>
                <a:cs typeface="Century Gothic"/>
              </a:rPr>
              <a:t>disorders:</a:t>
            </a:r>
            <a:endParaRPr sz="2300" dirty="0">
              <a:latin typeface="Century Gothic"/>
              <a:cs typeface="Century Gothic"/>
            </a:endParaRPr>
          </a:p>
        </p:txBody>
      </p:sp>
      <p:sp>
        <p:nvSpPr>
          <p:cNvPr id="6" name="object 6"/>
          <p:cNvSpPr txBox="1"/>
          <p:nvPr/>
        </p:nvSpPr>
        <p:spPr>
          <a:xfrm>
            <a:off x="786770" y="655598"/>
            <a:ext cx="4852035" cy="713272"/>
          </a:xfrm>
          <a:prstGeom prst="rect">
            <a:avLst/>
          </a:prstGeom>
        </p:spPr>
        <p:txBody>
          <a:bodyPr vert="horz" wrap="square" lIns="0" tIns="0" rIns="0" bIns="0" rtlCol="0">
            <a:spAutoFit/>
          </a:bodyPr>
          <a:lstStyle/>
          <a:p>
            <a:pPr marL="255270" marR="5080" indent="-242570" algn="l" rtl="0">
              <a:lnSpc>
                <a:spcPct val="102699"/>
              </a:lnSpc>
              <a:buChar char="●"/>
              <a:tabLst>
                <a:tab pos="255904" algn="l"/>
              </a:tabLst>
            </a:pPr>
            <a:r>
              <a:rPr sz="1500" spc="15" dirty="0">
                <a:latin typeface="Arial"/>
                <a:cs typeface="Arial"/>
              </a:rPr>
              <a:t>They </a:t>
            </a:r>
            <a:r>
              <a:rPr sz="1500" spc="10" dirty="0">
                <a:latin typeface="Arial"/>
                <a:cs typeface="Arial"/>
              </a:rPr>
              <a:t>are </a:t>
            </a:r>
            <a:r>
              <a:rPr sz="1500" spc="15" dirty="0">
                <a:latin typeface="Arial"/>
                <a:cs typeface="Arial"/>
              </a:rPr>
              <a:t>changes </a:t>
            </a:r>
            <a:r>
              <a:rPr sz="1500" spc="10" dirty="0">
                <a:latin typeface="Arial"/>
                <a:cs typeface="Arial"/>
              </a:rPr>
              <a:t>in </a:t>
            </a:r>
            <a:r>
              <a:rPr sz="1500" spc="10" dirty="0">
                <a:solidFill>
                  <a:srgbClr val="FF0000"/>
                </a:solidFill>
                <a:latin typeface="Arial"/>
                <a:cs typeface="Arial"/>
              </a:rPr>
              <a:t>bicarbonate</a:t>
            </a:r>
            <a:r>
              <a:rPr sz="1500" spc="10" dirty="0">
                <a:latin typeface="Arial"/>
                <a:cs typeface="Arial"/>
              </a:rPr>
              <a:t> </a:t>
            </a:r>
            <a:r>
              <a:rPr sz="1500" spc="10" dirty="0" smtClean="0">
                <a:latin typeface="Arial"/>
                <a:cs typeface="Arial"/>
              </a:rPr>
              <a:t>concentration</a:t>
            </a:r>
            <a:r>
              <a:rPr lang="en-US" sz="1500" spc="10" dirty="0" smtClean="0">
                <a:latin typeface="Arial"/>
                <a:cs typeface="Arial"/>
              </a:rPr>
              <a:t>*</a:t>
            </a:r>
            <a:r>
              <a:rPr sz="1500" spc="10" dirty="0" smtClean="0">
                <a:latin typeface="Arial"/>
                <a:cs typeface="Arial"/>
              </a:rPr>
              <a:t> </a:t>
            </a:r>
            <a:r>
              <a:rPr sz="1500" spc="10" dirty="0">
                <a:latin typeface="Arial"/>
                <a:cs typeface="Arial"/>
              </a:rPr>
              <a:t>in the  extracellular fluid (ECF) </a:t>
            </a:r>
            <a:r>
              <a:rPr sz="1500" spc="15" dirty="0">
                <a:latin typeface="Arial"/>
                <a:cs typeface="Arial"/>
              </a:rPr>
              <a:t>cause </a:t>
            </a:r>
            <a:r>
              <a:rPr sz="1500" spc="10" dirty="0">
                <a:latin typeface="Arial"/>
                <a:cs typeface="Arial"/>
              </a:rPr>
              <a:t>acid-base</a:t>
            </a:r>
            <a:r>
              <a:rPr sz="1500" dirty="0">
                <a:latin typeface="Arial"/>
                <a:cs typeface="Arial"/>
              </a:rPr>
              <a:t> </a:t>
            </a:r>
            <a:r>
              <a:rPr sz="1500" spc="10" dirty="0">
                <a:latin typeface="Arial"/>
                <a:cs typeface="Arial"/>
              </a:rPr>
              <a:t>disorders</a:t>
            </a:r>
            <a:r>
              <a:rPr sz="1500" spc="10" dirty="0" smtClean="0">
                <a:latin typeface="Arial"/>
                <a:cs typeface="Arial"/>
              </a:rPr>
              <a:t>.</a:t>
            </a:r>
            <a:endParaRPr lang="en-US" sz="1500" spc="10" dirty="0" smtClean="0">
              <a:latin typeface="Arial"/>
              <a:cs typeface="Arial"/>
            </a:endParaRPr>
          </a:p>
        </p:txBody>
      </p:sp>
      <p:sp>
        <p:nvSpPr>
          <p:cNvPr id="8" name="object 8"/>
          <p:cNvSpPr/>
          <p:nvPr/>
        </p:nvSpPr>
        <p:spPr>
          <a:xfrm>
            <a:off x="2298473" y="1765538"/>
            <a:ext cx="1719739" cy="1117600"/>
          </a:xfrm>
          <a:custGeom>
            <a:avLst/>
            <a:gdLst/>
            <a:ahLst/>
            <a:cxnLst/>
            <a:rect l="l" t="t" r="r" b="b"/>
            <a:pathLst>
              <a:path w="2283460" h="1117600">
                <a:moveTo>
                  <a:pt x="0" y="558640"/>
                </a:moveTo>
                <a:lnTo>
                  <a:pt x="558640" y="0"/>
                </a:lnTo>
                <a:lnTo>
                  <a:pt x="558640" y="279320"/>
                </a:lnTo>
                <a:lnTo>
                  <a:pt x="1724499" y="279320"/>
                </a:lnTo>
                <a:lnTo>
                  <a:pt x="1724499" y="0"/>
                </a:lnTo>
                <a:lnTo>
                  <a:pt x="2283140" y="558640"/>
                </a:lnTo>
                <a:lnTo>
                  <a:pt x="1724499" y="1117281"/>
                </a:lnTo>
                <a:lnTo>
                  <a:pt x="1724499" y="837961"/>
                </a:lnTo>
                <a:lnTo>
                  <a:pt x="558640" y="837961"/>
                </a:lnTo>
                <a:lnTo>
                  <a:pt x="558640" y="1117281"/>
                </a:lnTo>
                <a:lnTo>
                  <a:pt x="0" y="558640"/>
                </a:lnTo>
                <a:close/>
              </a:path>
            </a:pathLst>
          </a:custGeom>
          <a:ln w="8096">
            <a:solidFill>
              <a:srgbClr val="1F4E79"/>
            </a:solidFill>
          </a:ln>
        </p:spPr>
        <p:txBody>
          <a:bodyPr wrap="square" lIns="0" tIns="0" rIns="0" bIns="0" rtlCol="0"/>
          <a:lstStyle/>
          <a:p>
            <a:endParaRPr/>
          </a:p>
        </p:txBody>
      </p:sp>
      <p:sp>
        <p:nvSpPr>
          <p:cNvPr id="9" name="object 9"/>
          <p:cNvSpPr txBox="1"/>
          <p:nvPr/>
        </p:nvSpPr>
        <p:spPr>
          <a:xfrm>
            <a:off x="2562394" y="2220871"/>
            <a:ext cx="1191895" cy="240665"/>
          </a:xfrm>
          <a:prstGeom prst="rect">
            <a:avLst/>
          </a:prstGeom>
        </p:spPr>
        <p:txBody>
          <a:bodyPr vert="horz" wrap="square" lIns="0" tIns="0" rIns="0" bIns="0" rtlCol="0">
            <a:spAutoFit/>
          </a:bodyPr>
          <a:lstStyle/>
          <a:p>
            <a:pPr marL="12700">
              <a:lnSpc>
                <a:spcPct val="100000"/>
              </a:lnSpc>
            </a:pPr>
            <a:r>
              <a:rPr sz="1500" spc="15" dirty="0">
                <a:latin typeface="Arial"/>
                <a:cs typeface="Arial"/>
              </a:rPr>
              <a:t>Occur due</a:t>
            </a:r>
            <a:r>
              <a:rPr sz="1500" spc="-90" dirty="0">
                <a:latin typeface="Arial"/>
                <a:cs typeface="Arial"/>
              </a:rPr>
              <a:t> </a:t>
            </a:r>
            <a:r>
              <a:rPr sz="1500" spc="5" dirty="0">
                <a:latin typeface="Arial"/>
                <a:cs typeface="Arial"/>
              </a:rPr>
              <a:t>to:</a:t>
            </a:r>
            <a:endParaRPr sz="1500" dirty="0">
              <a:latin typeface="Arial"/>
              <a:cs typeface="Arial"/>
            </a:endParaRPr>
          </a:p>
        </p:txBody>
      </p:sp>
      <p:sp>
        <p:nvSpPr>
          <p:cNvPr id="13" name="object 13"/>
          <p:cNvSpPr txBox="1"/>
          <p:nvPr/>
        </p:nvSpPr>
        <p:spPr>
          <a:xfrm>
            <a:off x="777245" y="1471244"/>
            <a:ext cx="1504754" cy="1623521"/>
          </a:xfrm>
          <a:prstGeom prst="rect">
            <a:avLst/>
          </a:prstGeom>
          <a:ln w="8096">
            <a:solidFill>
              <a:srgbClr val="1F4E79"/>
            </a:solidFill>
          </a:ln>
        </p:spPr>
        <p:txBody>
          <a:bodyPr vert="horz" wrap="square" lIns="0" tIns="53340" rIns="0" bIns="0" rtlCol="0">
            <a:spAutoFit/>
          </a:bodyPr>
          <a:lstStyle/>
          <a:p>
            <a:pPr marR="635" algn="ctr">
              <a:lnSpc>
                <a:spcPct val="100000"/>
              </a:lnSpc>
              <a:spcBef>
                <a:spcPts val="420"/>
              </a:spcBef>
            </a:pPr>
            <a:r>
              <a:rPr sz="1150" spc="-5" dirty="0">
                <a:latin typeface="Arial"/>
                <a:cs typeface="Arial"/>
              </a:rPr>
              <a:t>Loss of </a:t>
            </a:r>
            <a:r>
              <a:rPr sz="1150" dirty="0">
                <a:latin typeface="Arial"/>
                <a:cs typeface="Arial"/>
              </a:rPr>
              <a:t>H</a:t>
            </a:r>
            <a:r>
              <a:rPr sz="1125" baseline="22222" dirty="0">
                <a:latin typeface="Arial"/>
                <a:cs typeface="Arial"/>
              </a:rPr>
              <a:t>+</a:t>
            </a:r>
            <a:r>
              <a:rPr sz="1125" spc="-127" baseline="22222" dirty="0">
                <a:latin typeface="Arial"/>
                <a:cs typeface="Arial"/>
              </a:rPr>
              <a:t> </a:t>
            </a:r>
            <a:r>
              <a:rPr sz="1150" spc="-5" dirty="0">
                <a:latin typeface="Arial"/>
                <a:cs typeface="Arial"/>
              </a:rPr>
              <a:t>ions</a:t>
            </a:r>
            <a:endParaRPr sz="1150" dirty="0">
              <a:latin typeface="Arial"/>
              <a:cs typeface="Arial"/>
            </a:endParaRPr>
          </a:p>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marR="635" algn="ctr">
              <a:lnSpc>
                <a:spcPct val="100000"/>
              </a:lnSpc>
            </a:pPr>
            <a:endParaRPr lang="en-US" sz="1150" spc="-5" dirty="0" smtClean="0">
              <a:latin typeface="Arial"/>
              <a:cs typeface="Arial"/>
            </a:endParaRPr>
          </a:p>
          <a:p>
            <a:pPr marR="635" algn="ctr">
              <a:lnSpc>
                <a:spcPct val="100000"/>
              </a:lnSpc>
            </a:pPr>
            <a:r>
              <a:rPr sz="1150" spc="-5" dirty="0" smtClean="0">
                <a:latin typeface="Arial"/>
                <a:cs typeface="Arial"/>
              </a:rPr>
              <a:t>Metabolic</a:t>
            </a:r>
            <a:r>
              <a:rPr sz="1150" spc="-75" dirty="0" smtClean="0">
                <a:latin typeface="Arial"/>
                <a:cs typeface="Arial"/>
              </a:rPr>
              <a:t> </a:t>
            </a:r>
            <a:r>
              <a:rPr sz="1150" spc="-5" dirty="0" smtClean="0">
                <a:latin typeface="Arial"/>
                <a:cs typeface="Arial"/>
              </a:rPr>
              <a:t>alkalosis</a:t>
            </a:r>
            <a:endParaRPr lang="en-US" sz="1150" dirty="0" smtClean="0">
              <a:solidFill>
                <a:srgbClr val="92D050"/>
              </a:solidFill>
              <a:latin typeface="Arial"/>
              <a:cs typeface="Arial"/>
            </a:endParaRPr>
          </a:p>
          <a:p>
            <a:pPr marR="635" algn="ctr">
              <a:lnSpc>
                <a:spcPct val="100000"/>
              </a:lnSpc>
            </a:pPr>
            <a:r>
              <a:rPr lang="en-US" sz="1150" dirty="0" smtClean="0">
                <a:solidFill>
                  <a:srgbClr val="92D050"/>
                </a:solidFill>
                <a:latin typeface="Arial"/>
                <a:cs typeface="Arial"/>
              </a:rPr>
              <a:t>More than 7.45</a:t>
            </a:r>
          </a:p>
          <a:p>
            <a:pPr marR="635" algn="ctr">
              <a:lnSpc>
                <a:spcPct val="100000"/>
              </a:lnSpc>
            </a:pPr>
            <a:r>
              <a:rPr lang="en-US" sz="1150" dirty="0" smtClean="0">
                <a:solidFill>
                  <a:srgbClr val="92D050"/>
                </a:solidFill>
                <a:latin typeface="Arial"/>
                <a:cs typeface="Arial"/>
              </a:rPr>
              <a:t>Increasing in bicarbonate.</a:t>
            </a:r>
          </a:p>
        </p:txBody>
      </p:sp>
      <p:sp>
        <p:nvSpPr>
          <p:cNvPr id="14" name="object 14"/>
          <p:cNvSpPr/>
          <p:nvPr/>
        </p:nvSpPr>
        <p:spPr>
          <a:xfrm>
            <a:off x="1367697" y="1808167"/>
            <a:ext cx="323850" cy="567055"/>
          </a:xfrm>
          <a:custGeom>
            <a:avLst/>
            <a:gdLst/>
            <a:ahLst/>
            <a:cxnLst/>
            <a:rect l="l" t="t" r="r" b="b"/>
            <a:pathLst>
              <a:path w="323850" h="567055">
                <a:moveTo>
                  <a:pt x="323850" y="404812"/>
                </a:moveTo>
                <a:lnTo>
                  <a:pt x="0" y="404812"/>
                </a:lnTo>
                <a:lnTo>
                  <a:pt x="161925" y="566737"/>
                </a:lnTo>
                <a:lnTo>
                  <a:pt x="323850" y="404812"/>
                </a:lnTo>
                <a:close/>
              </a:path>
              <a:path w="323850" h="567055">
                <a:moveTo>
                  <a:pt x="242887" y="0"/>
                </a:moveTo>
                <a:lnTo>
                  <a:pt x="80962" y="0"/>
                </a:lnTo>
                <a:lnTo>
                  <a:pt x="80962" y="404812"/>
                </a:lnTo>
                <a:lnTo>
                  <a:pt x="242887" y="404812"/>
                </a:lnTo>
                <a:lnTo>
                  <a:pt x="242887" y="0"/>
                </a:lnTo>
                <a:close/>
              </a:path>
            </a:pathLst>
          </a:custGeom>
          <a:solidFill>
            <a:srgbClr val="1F4E79"/>
          </a:solidFill>
        </p:spPr>
        <p:txBody>
          <a:bodyPr wrap="square" lIns="0" tIns="0" rIns="0" bIns="0" rtlCol="0"/>
          <a:lstStyle/>
          <a:p>
            <a:endParaRPr/>
          </a:p>
        </p:txBody>
      </p:sp>
      <p:sp>
        <p:nvSpPr>
          <p:cNvPr id="15" name="object 15"/>
          <p:cNvSpPr/>
          <p:nvPr/>
        </p:nvSpPr>
        <p:spPr>
          <a:xfrm>
            <a:off x="1367697" y="1808167"/>
            <a:ext cx="323850" cy="567055"/>
          </a:xfrm>
          <a:custGeom>
            <a:avLst/>
            <a:gdLst/>
            <a:ahLst/>
            <a:cxnLst/>
            <a:rect l="l" t="t" r="r" b="b"/>
            <a:pathLst>
              <a:path w="323850" h="567055">
                <a:moveTo>
                  <a:pt x="0" y="404812"/>
                </a:moveTo>
                <a:lnTo>
                  <a:pt x="80963" y="404812"/>
                </a:lnTo>
                <a:lnTo>
                  <a:pt x="80963" y="0"/>
                </a:lnTo>
                <a:lnTo>
                  <a:pt x="242887" y="0"/>
                </a:lnTo>
                <a:lnTo>
                  <a:pt x="242887" y="404812"/>
                </a:lnTo>
                <a:lnTo>
                  <a:pt x="323849" y="404812"/>
                </a:lnTo>
                <a:lnTo>
                  <a:pt x="161924" y="566736"/>
                </a:lnTo>
                <a:lnTo>
                  <a:pt x="0" y="404812"/>
                </a:lnTo>
                <a:close/>
              </a:path>
            </a:pathLst>
          </a:custGeom>
          <a:ln w="8096">
            <a:solidFill>
              <a:srgbClr val="595959"/>
            </a:solidFill>
          </a:ln>
        </p:spPr>
        <p:txBody>
          <a:bodyPr wrap="square" lIns="0" tIns="0" rIns="0" bIns="0" rtlCol="0"/>
          <a:lstStyle/>
          <a:p>
            <a:endParaRPr/>
          </a:p>
        </p:txBody>
      </p:sp>
      <p:sp>
        <p:nvSpPr>
          <p:cNvPr id="16" name="object 16"/>
          <p:cNvSpPr/>
          <p:nvPr/>
        </p:nvSpPr>
        <p:spPr>
          <a:xfrm>
            <a:off x="0" y="2578"/>
            <a:ext cx="7772400" cy="4371975"/>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5400">
              <a:lnSpc>
                <a:spcPts val="1005"/>
              </a:lnSpc>
            </a:pPr>
            <a:fld id="{81D60167-4931-47E6-BA6A-407CBD079E47}" type="slidenum">
              <a:rPr spc="-5" dirty="0"/>
              <a:t>5</a:t>
            </a:fld>
            <a:endParaRPr spc="-5" dirty="0"/>
          </a:p>
        </p:txBody>
      </p:sp>
      <p:sp>
        <p:nvSpPr>
          <p:cNvPr id="18" name="object 13"/>
          <p:cNvSpPr txBox="1"/>
          <p:nvPr/>
        </p:nvSpPr>
        <p:spPr>
          <a:xfrm>
            <a:off x="4047562" y="1407420"/>
            <a:ext cx="1519777" cy="1656864"/>
          </a:xfrm>
          <a:prstGeom prst="rect">
            <a:avLst/>
          </a:prstGeom>
          <a:ln w="8096">
            <a:solidFill>
              <a:srgbClr val="1F4E79"/>
            </a:solidFill>
          </a:ln>
        </p:spPr>
        <p:txBody>
          <a:bodyPr vert="horz" wrap="square" lIns="0" tIns="53340" rIns="0" bIns="0" rtlCol="0">
            <a:spAutoFit/>
          </a:bodyPr>
          <a:lstStyle/>
          <a:p>
            <a:pPr marL="147955" marR="142875" algn="ctr">
              <a:lnSpc>
                <a:spcPts val="1340"/>
              </a:lnSpc>
              <a:spcBef>
                <a:spcPts val="495"/>
              </a:spcBef>
            </a:pPr>
            <a:r>
              <a:rPr lang="en-US" sz="1150" spc="-5" dirty="0" smtClean="0">
                <a:latin typeface="Arial"/>
                <a:cs typeface="Arial"/>
              </a:rPr>
              <a:t>High concentration</a:t>
            </a:r>
            <a:r>
              <a:rPr lang="en-US" sz="1150" spc="-70" dirty="0" smtClean="0">
                <a:latin typeface="Arial"/>
                <a:cs typeface="Arial"/>
              </a:rPr>
              <a:t> </a:t>
            </a:r>
            <a:r>
              <a:rPr lang="en-US" sz="1150" spc="-5" dirty="0" smtClean="0">
                <a:latin typeface="Arial"/>
                <a:cs typeface="Arial"/>
              </a:rPr>
              <a:t>of  </a:t>
            </a:r>
            <a:r>
              <a:rPr lang="en-US" sz="1150" dirty="0" smtClean="0">
                <a:latin typeface="Arial"/>
                <a:cs typeface="Arial"/>
              </a:rPr>
              <a:t>H</a:t>
            </a:r>
            <a:r>
              <a:rPr lang="en-US" sz="1125" baseline="22222" dirty="0" smtClean="0">
                <a:latin typeface="Arial"/>
                <a:cs typeface="Arial"/>
              </a:rPr>
              <a:t>+</a:t>
            </a:r>
            <a:r>
              <a:rPr lang="en-US" sz="1125" spc="-240" baseline="22222" dirty="0" smtClean="0">
                <a:latin typeface="Arial"/>
                <a:cs typeface="Arial"/>
              </a:rPr>
              <a:t> </a:t>
            </a:r>
            <a:r>
              <a:rPr lang="en-US" sz="1150" spc="-5" dirty="0" smtClean="0">
                <a:latin typeface="Arial"/>
                <a:cs typeface="Arial"/>
              </a:rPr>
              <a:t>ions</a:t>
            </a:r>
            <a:endParaRPr lang="en-US" sz="1150" dirty="0" smtClean="0">
              <a:latin typeface="Arial"/>
              <a:cs typeface="Arial"/>
            </a:endParaRPr>
          </a:p>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spcBef>
                <a:spcPts val="40"/>
              </a:spcBef>
            </a:pPr>
            <a:endParaRPr sz="1450" dirty="0">
              <a:latin typeface="Times New Roman"/>
              <a:cs typeface="Times New Roman"/>
            </a:endParaRPr>
          </a:p>
          <a:p>
            <a:pPr marR="635" algn="ctr">
              <a:lnSpc>
                <a:spcPct val="100000"/>
              </a:lnSpc>
            </a:pPr>
            <a:r>
              <a:rPr sz="1150" spc="-5" dirty="0" smtClean="0">
                <a:latin typeface="Arial"/>
                <a:cs typeface="Arial"/>
              </a:rPr>
              <a:t>Metabolic</a:t>
            </a:r>
            <a:r>
              <a:rPr lang="en-US" sz="1150" spc="-75" dirty="0" smtClean="0">
                <a:latin typeface="Arial"/>
                <a:cs typeface="Arial"/>
              </a:rPr>
              <a:t> </a:t>
            </a:r>
            <a:r>
              <a:rPr lang="en-US" sz="1150" spc="-5" dirty="0" smtClean="0">
                <a:latin typeface="Arial"/>
                <a:cs typeface="Arial"/>
              </a:rPr>
              <a:t>acidosis</a:t>
            </a:r>
          </a:p>
          <a:p>
            <a:pPr marR="635" algn="ctr">
              <a:lnSpc>
                <a:spcPct val="100000"/>
              </a:lnSpc>
            </a:pPr>
            <a:r>
              <a:rPr lang="en-US" sz="1150" spc="-5" dirty="0" smtClean="0">
                <a:solidFill>
                  <a:srgbClr val="92D050"/>
                </a:solidFill>
                <a:latin typeface="Arial"/>
                <a:cs typeface="Arial"/>
              </a:rPr>
              <a:t>Less than 7.34</a:t>
            </a:r>
          </a:p>
          <a:p>
            <a:pPr marR="635" algn="ctr">
              <a:lnSpc>
                <a:spcPct val="100000"/>
              </a:lnSpc>
            </a:pPr>
            <a:r>
              <a:rPr lang="en-US" sz="1150" spc="-5" dirty="0" smtClean="0">
                <a:solidFill>
                  <a:srgbClr val="92D050"/>
                </a:solidFill>
                <a:latin typeface="Arial"/>
                <a:cs typeface="Arial"/>
              </a:rPr>
              <a:t>Decreasing in bicarbonate.</a:t>
            </a:r>
          </a:p>
        </p:txBody>
      </p:sp>
      <p:sp>
        <p:nvSpPr>
          <p:cNvPr id="19" name="object 14"/>
          <p:cNvSpPr/>
          <p:nvPr/>
        </p:nvSpPr>
        <p:spPr>
          <a:xfrm>
            <a:off x="4645526" y="1825426"/>
            <a:ext cx="323850" cy="567055"/>
          </a:xfrm>
          <a:custGeom>
            <a:avLst/>
            <a:gdLst/>
            <a:ahLst/>
            <a:cxnLst/>
            <a:rect l="l" t="t" r="r" b="b"/>
            <a:pathLst>
              <a:path w="323850" h="567055">
                <a:moveTo>
                  <a:pt x="323850" y="404812"/>
                </a:moveTo>
                <a:lnTo>
                  <a:pt x="0" y="404812"/>
                </a:lnTo>
                <a:lnTo>
                  <a:pt x="161925" y="566737"/>
                </a:lnTo>
                <a:lnTo>
                  <a:pt x="323850" y="404812"/>
                </a:lnTo>
                <a:close/>
              </a:path>
              <a:path w="323850" h="567055">
                <a:moveTo>
                  <a:pt x="242887" y="0"/>
                </a:moveTo>
                <a:lnTo>
                  <a:pt x="80962" y="0"/>
                </a:lnTo>
                <a:lnTo>
                  <a:pt x="80962" y="404812"/>
                </a:lnTo>
                <a:lnTo>
                  <a:pt x="242887" y="404812"/>
                </a:lnTo>
                <a:lnTo>
                  <a:pt x="242887" y="0"/>
                </a:lnTo>
                <a:close/>
              </a:path>
            </a:pathLst>
          </a:custGeom>
          <a:solidFill>
            <a:srgbClr val="1F4E79"/>
          </a:solidFill>
        </p:spPr>
        <p:txBody>
          <a:bodyPr wrap="square" lIns="0" tIns="0" rIns="0" bIns="0" rtlCol="0"/>
          <a:lstStyle/>
          <a:p>
            <a:endParaRPr/>
          </a:p>
        </p:txBody>
      </p:sp>
      <p:sp>
        <p:nvSpPr>
          <p:cNvPr id="20" name="object 15"/>
          <p:cNvSpPr/>
          <p:nvPr/>
        </p:nvSpPr>
        <p:spPr>
          <a:xfrm>
            <a:off x="4645526" y="1820310"/>
            <a:ext cx="323850" cy="567055"/>
          </a:xfrm>
          <a:custGeom>
            <a:avLst/>
            <a:gdLst/>
            <a:ahLst/>
            <a:cxnLst/>
            <a:rect l="l" t="t" r="r" b="b"/>
            <a:pathLst>
              <a:path w="323850" h="567055">
                <a:moveTo>
                  <a:pt x="0" y="404812"/>
                </a:moveTo>
                <a:lnTo>
                  <a:pt x="80963" y="404812"/>
                </a:lnTo>
                <a:lnTo>
                  <a:pt x="80963" y="0"/>
                </a:lnTo>
                <a:lnTo>
                  <a:pt x="242887" y="0"/>
                </a:lnTo>
                <a:lnTo>
                  <a:pt x="242887" y="404812"/>
                </a:lnTo>
                <a:lnTo>
                  <a:pt x="323849" y="404812"/>
                </a:lnTo>
                <a:lnTo>
                  <a:pt x="161924" y="566736"/>
                </a:lnTo>
                <a:lnTo>
                  <a:pt x="0" y="404812"/>
                </a:lnTo>
                <a:close/>
              </a:path>
            </a:pathLst>
          </a:custGeom>
          <a:ln w="8096">
            <a:solidFill>
              <a:srgbClr val="595959"/>
            </a:solidFill>
          </a:ln>
        </p:spPr>
        <p:txBody>
          <a:bodyPr wrap="square" lIns="0" tIns="0" rIns="0" bIns="0" rtlCol="0"/>
          <a:lstStyle/>
          <a:p>
            <a:endParaRPr/>
          </a:p>
        </p:txBody>
      </p:sp>
      <p:sp>
        <p:nvSpPr>
          <p:cNvPr id="7" name="Rectangle 6"/>
          <p:cNvSpPr/>
          <p:nvPr/>
        </p:nvSpPr>
        <p:spPr>
          <a:xfrm>
            <a:off x="5867401" y="1499678"/>
            <a:ext cx="1676400" cy="1938992"/>
          </a:xfrm>
          <a:prstGeom prst="rect">
            <a:avLst/>
          </a:prstGeom>
        </p:spPr>
        <p:txBody>
          <a:bodyPr wrap="square">
            <a:spAutoFit/>
          </a:bodyPr>
          <a:lstStyle/>
          <a:p>
            <a:pPr marL="171450" lvl="0" indent="-171450" algn="l" rtl="0">
              <a:buFont typeface="Arial" panose="020B0604020202020204" pitchFamily="34" charset="0"/>
              <a:buChar char="•"/>
            </a:pPr>
            <a:r>
              <a:rPr lang="en-US" sz="1200" kern="0" dirty="0">
                <a:solidFill>
                  <a:srgbClr val="92D050"/>
                </a:solidFill>
                <a:cs typeface="Calibri"/>
              </a:rPr>
              <a:t>If we want to assess </a:t>
            </a:r>
            <a:r>
              <a:rPr lang="en-US" sz="1200" b="1" u="sng" kern="0" dirty="0">
                <a:solidFill>
                  <a:srgbClr val="92D050"/>
                </a:solidFill>
                <a:cs typeface="Calibri"/>
              </a:rPr>
              <a:t>respiratory acidosis or alkalosis</a:t>
            </a:r>
            <a:r>
              <a:rPr lang="en-US" sz="1200" kern="0" dirty="0">
                <a:solidFill>
                  <a:srgbClr val="92D050"/>
                </a:solidFill>
                <a:cs typeface="Calibri"/>
              </a:rPr>
              <a:t>, we check CO2 concentration.</a:t>
            </a:r>
          </a:p>
          <a:p>
            <a:pPr marL="171450" lvl="0" indent="-171450" algn="l" rtl="0">
              <a:buFont typeface="Arial" panose="020B0604020202020204" pitchFamily="34" charset="0"/>
              <a:buChar char="•"/>
            </a:pPr>
            <a:r>
              <a:rPr lang="en-US" sz="1200" kern="0" dirty="0">
                <a:solidFill>
                  <a:srgbClr val="92D050"/>
                </a:solidFill>
                <a:cs typeface="Calibri"/>
              </a:rPr>
              <a:t>If we want to assess </a:t>
            </a:r>
            <a:r>
              <a:rPr lang="en-US" sz="1200" b="1" u="sng" kern="0" dirty="0">
                <a:solidFill>
                  <a:srgbClr val="92D050"/>
                </a:solidFill>
                <a:cs typeface="Calibri"/>
              </a:rPr>
              <a:t>metabolic acidosis or alkalosis</a:t>
            </a:r>
            <a:r>
              <a:rPr lang="en-US" sz="1200" kern="0" dirty="0">
                <a:solidFill>
                  <a:srgbClr val="92D050"/>
                </a:solidFill>
                <a:cs typeface="Calibri"/>
              </a:rPr>
              <a:t>, we check bicarbonate concentration.</a:t>
            </a:r>
          </a:p>
        </p:txBody>
      </p:sp>
      <p:sp>
        <p:nvSpPr>
          <p:cNvPr id="11" name="Rectangle 10"/>
          <p:cNvSpPr/>
          <p:nvPr/>
        </p:nvSpPr>
        <p:spPr>
          <a:xfrm>
            <a:off x="5867401" y="599761"/>
            <a:ext cx="1904999" cy="1015663"/>
          </a:xfrm>
          <a:prstGeom prst="rect">
            <a:avLst/>
          </a:prstGeom>
        </p:spPr>
        <p:txBody>
          <a:bodyPr wrap="square">
            <a:spAutoFit/>
          </a:bodyPr>
          <a:lstStyle/>
          <a:p>
            <a:pPr marL="171450" lvl="0" indent="-171450" algn="l" rtl="0">
              <a:buFont typeface="Arial" panose="020B0604020202020204" pitchFamily="34" charset="0"/>
              <a:buChar char="•"/>
            </a:pPr>
            <a:r>
              <a:rPr lang="en-US" sz="1200" b="1" u="sng" kern="0" dirty="0">
                <a:solidFill>
                  <a:srgbClr val="92D050"/>
                </a:solidFill>
                <a:cs typeface="Calibri"/>
              </a:rPr>
              <a:t>Buffer</a:t>
            </a:r>
            <a:r>
              <a:rPr lang="en-US" sz="1200" kern="0" dirty="0">
                <a:solidFill>
                  <a:srgbClr val="92D050"/>
                </a:solidFill>
                <a:cs typeface="Calibri"/>
              </a:rPr>
              <a:t> tries to fight the abnormal change in </a:t>
            </a:r>
            <a:r>
              <a:rPr lang="en-US" sz="1200" kern="0" dirty="0" err="1">
                <a:solidFill>
                  <a:srgbClr val="92D050"/>
                </a:solidFill>
                <a:cs typeface="Calibri"/>
              </a:rPr>
              <a:t>pH.</a:t>
            </a:r>
            <a:r>
              <a:rPr lang="en-US" sz="1200" kern="0" dirty="0">
                <a:solidFill>
                  <a:srgbClr val="92D050"/>
                </a:solidFill>
                <a:cs typeface="Calibri"/>
              </a:rPr>
              <a:t> The physiological buffer in the body is bicarbonate.</a:t>
            </a:r>
          </a:p>
        </p:txBody>
      </p:sp>
      <p:sp>
        <p:nvSpPr>
          <p:cNvPr id="23" name="Rectangle 22"/>
          <p:cNvSpPr/>
          <p:nvPr/>
        </p:nvSpPr>
        <p:spPr>
          <a:xfrm>
            <a:off x="696595" y="3564429"/>
            <a:ext cx="6974974" cy="461665"/>
          </a:xfrm>
          <a:prstGeom prst="rect">
            <a:avLst/>
          </a:prstGeom>
        </p:spPr>
        <p:txBody>
          <a:bodyPr wrap="square">
            <a:spAutoFit/>
          </a:bodyPr>
          <a:lstStyle/>
          <a:p>
            <a:pPr algn="l" rtl="0">
              <a:spcAft>
                <a:spcPts val="800"/>
              </a:spcAft>
            </a:pPr>
            <a:r>
              <a:rPr lang="en-US" sz="1200" smtClean="0">
                <a:solidFill>
                  <a:srgbClr val="92D050"/>
                </a:solidFill>
                <a:latin typeface="Calibri" panose="020F0502020204030204" pitchFamily="34" charset="0"/>
                <a:ea typeface="Calibri" panose="020F0502020204030204" pitchFamily="34" charset="0"/>
                <a:cs typeface="Arial" panose="020B0604020202020204" pitchFamily="34" charset="0"/>
              </a:rPr>
              <a:t>*</a:t>
            </a:r>
            <a:r>
              <a:rPr lang="en-US" sz="1200" dirty="0" smtClean="0">
                <a:solidFill>
                  <a:srgbClr val="92D050"/>
                </a:solidFill>
                <a:latin typeface="Calibri" panose="020F0502020204030204" pitchFamily="34" charset="0"/>
                <a:ea typeface="Calibri" panose="020F0502020204030204" pitchFamily="34" charset="0"/>
                <a:cs typeface="Arial" panose="020B0604020202020204" pitchFamily="34" charset="0"/>
              </a:rPr>
              <a:t>Why not in blood? Because it’s not depletion or increase in the ion itself, instead, it is redistribution of the ions between intra and extracellular fluid causing increased concentration in either of them.</a:t>
            </a:r>
            <a:endParaRPr lang="en-US" sz="1200" dirty="0">
              <a:solidFill>
                <a:srgbClr val="92D050"/>
              </a:solidFill>
              <a:latin typeface="Calibri" panose="020F0502020204030204" pitchFamily="34" charset="0"/>
              <a:ea typeface="Calibri" panose="020F0502020204030204" pitchFamily="34" charset="0"/>
              <a:cs typeface="Arial" panose="020B0604020202020204" pitchFamily="34" charset="0"/>
            </a:endParaRPr>
          </a:p>
        </p:txBody>
      </p:sp>
      <p:pic>
        <p:nvPicPr>
          <p:cNvPr id="21" name="Shape 157" descr="bio logo 436.png"/>
          <p:cNvPicPr preferRelativeResize="0"/>
          <p:nvPr/>
        </p:nvPicPr>
        <p:blipFill rotWithShape="1">
          <a:blip r:embed="rId2">
            <a:alphaModFix/>
          </a:blip>
          <a:srcRect/>
          <a:stretch/>
        </p:blipFill>
        <p:spPr>
          <a:xfrm>
            <a:off x="3351380" y="3727713"/>
            <a:ext cx="1007505" cy="988524"/>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78"/>
            <a:ext cx="696595" cy="4371975"/>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dirty="0"/>
          </a:p>
        </p:txBody>
      </p:sp>
      <p:sp>
        <p:nvSpPr>
          <p:cNvPr id="3" name="object 3"/>
          <p:cNvSpPr/>
          <p:nvPr/>
        </p:nvSpPr>
        <p:spPr>
          <a:xfrm>
            <a:off x="777245" y="553123"/>
            <a:ext cx="5537835" cy="0"/>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endParaRPr/>
          </a:p>
        </p:txBody>
      </p:sp>
      <p:sp>
        <p:nvSpPr>
          <p:cNvPr id="5" name="object 5"/>
          <p:cNvSpPr txBox="1">
            <a:spLocks noGrp="1"/>
          </p:cNvSpPr>
          <p:nvPr>
            <p:ph type="title"/>
          </p:nvPr>
        </p:nvSpPr>
        <p:spPr>
          <a:xfrm>
            <a:off x="774245" y="4800"/>
            <a:ext cx="6223909" cy="493352"/>
          </a:xfrm>
          <a:prstGeom prst="rect">
            <a:avLst/>
          </a:prstGeom>
        </p:spPr>
        <p:txBody>
          <a:bodyPr vert="horz" wrap="square" lIns="0" tIns="138061" rIns="0" bIns="0" rtlCol="0">
            <a:spAutoFit/>
          </a:bodyPr>
          <a:lstStyle/>
          <a:p>
            <a:pPr marL="194945">
              <a:lnSpc>
                <a:spcPct val="100000"/>
              </a:lnSpc>
            </a:pPr>
            <a:r>
              <a:rPr lang="en-US" sz="2300" b="0" spc="-5" dirty="0" smtClean="0">
                <a:solidFill>
                  <a:srgbClr val="517A91"/>
                </a:solidFill>
                <a:latin typeface="Century Gothic"/>
                <a:cs typeface="Century Gothic"/>
              </a:rPr>
              <a:t>Extra explanation</a:t>
            </a:r>
            <a:r>
              <a:rPr sz="2300" b="0" spc="-5" dirty="0" smtClean="0">
                <a:solidFill>
                  <a:srgbClr val="517A91"/>
                </a:solidFill>
                <a:latin typeface="Century Gothic"/>
                <a:cs typeface="Century Gothic"/>
              </a:rPr>
              <a:t>:</a:t>
            </a:r>
            <a:endParaRPr sz="2300" dirty="0">
              <a:latin typeface="Century Gothic"/>
              <a:cs typeface="Century Gothic"/>
            </a:endParaRPr>
          </a:p>
        </p:txBody>
      </p:sp>
      <p:sp>
        <p:nvSpPr>
          <p:cNvPr id="16" name="object 16"/>
          <p:cNvSpPr/>
          <p:nvPr/>
        </p:nvSpPr>
        <p:spPr>
          <a:xfrm>
            <a:off x="0" y="2578"/>
            <a:ext cx="7772400" cy="4371975"/>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5400">
              <a:lnSpc>
                <a:spcPts val="1005"/>
              </a:lnSpc>
            </a:pPr>
            <a:fld id="{81D60167-4931-47E6-BA6A-407CBD079E47}" type="slidenum">
              <a:rPr spc="-5" dirty="0"/>
              <a:t>6</a:t>
            </a:fld>
            <a:endParaRPr spc="-5" dirty="0"/>
          </a:p>
        </p:txBody>
      </p:sp>
      <p:sp>
        <p:nvSpPr>
          <p:cNvPr id="23" name="Rectangle 22"/>
          <p:cNvSpPr/>
          <p:nvPr/>
        </p:nvSpPr>
        <p:spPr>
          <a:xfrm>
            <a:off x="682582" y="1373462"/>
            <a:ext cx="6974974" cy="923330"/>
          </a:xfrm>
          <a:prstGeom prst="rect">
            <a:avLst/>
          </a:prstGeom>
        </p:spPr>
        <p:txBody>
          <a:bodyPr wrap="square">
            <a:spAutoFit/>
          </a:bodyPr>
          <a:lstStyle/>
          <a:p>
            <a:pPr algn="l" rtl="0">
              <a:spcAft>
                <a:spcPts val="800"/>
              </a:spcAft>
            </a:pPr>
            <a:r>
              <a:rPr lang="en-US" dirty="0" smtClean="0">
                <a:solidFill>
                  <a:srgbClr val="92D050"/>
                </a:solidFill>
                <a:latin typeface="Calibri" panose="020F0502020204030204" pitchFamily="34" charset="0"/>
                <a:ea typeface="Calibri" panose="020F0502020204030204" pitchFamily="34" charset="0"/>
                <a:cs typeface="Arial" panose="020B0604020202020204" pitchFamily="34" charset="0"/>
              </a:rPr>
              <a:t>In diabetes there’s no enough insulin so the tissue can not take glucose from blood so the tissue starts glycolysis by breaking fatty acid causing an increase in ketones bodies acidosis.</a:t>
            </a:r>
            <a:endParaRPr lang="en-US" dirty="0">
              <a:solidFill>
                <a:srgbClr val="92D050"/>
              </a:solidFill>
              <a:latin typeface="Calibri" panose="020F0502020204030204" pitchFamily="34" charset="0"/>
              <a:ea typeface="Calibri" panose="020F0502020204030204" pitchFamily="34" charset="0"/>
              <a:cs typeface="Arial" panose="020B0604020202020204" pitchFamily="34" charset="0"/>
            </a:endParaRPr>
          </a:p>
        </p:txBody>
      </p:sp>
      <p:pic>
        <p:nvPicPr>
          <p:cNvPr id="21" name="Shape 157" descr="bio logo 436.png"/>
          <p:cNvPicPr preferRelativeResize="0"/>
          <p:nvPr/>
        </p:nvPicPr>
        <p:blipFill rotWithShape="1">
          <a:blip r:embed="rId2">
            <a:alphaModFix/>
          </a:blip>
          <a:srcRect/>
          <a:stretch/>
        </p:blipFill>
        <p:spPr>
          <a:xfrm>
            <a:off x="3351380" y="3727713"/>
            <a:ext cx="1007505" cy="988524"/>
          </a:xfrm>
          <a:prstGeom prst="rect">
            <a:avLst/>
          </a:prstGeom>
          <a:noFill/>
          <a:ln>
            <a:noFill/>
          </a:ln>
        </p:spPr>
      </p:pic>
    </p:spTree>
    <p:extLst>
      <p:ext uri="{BB962C8B-B14F-4D97-AF65-F5344CB8AC3E}">
        <p14:creationId xmlns:p14="http://schemas.microsoft.com/office/powerpoint/2010/main" val="1735234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78"/>
            <a:ext cx="696595" cy="4371975"/>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a:p>
        </p:txBody>
      </p:sp>
      <p:sp>
        <p:nvSpPr>
          <p:cNvPr id="3" name="object 3"/>
          <p:cNvSpPr/>
          <p:nvPr/>
        </p:nvSpPr>
        <p:spPr>
          <a:xfrm>
            <a:off x="777245" y="553123"/>
            <a:ext cx="5537835" cy="0"/>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endParaRPr/>
          </a:p>
        </p:txBody>
      </p:sp>
      <p:sp>
        <p:nvSpPr>
          <p:cNvPr id="16" name="object 16"/>
          <p:cNvSpPr/>
          <p:nvPr/>
        </p:nvSpPr>
        <p:spPr>
          <a:xfrm>
            <a:off x="0" y="2578"/>
            <a:ext cx="7772400" cy="4371975"/>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5400">
              <a:lnSpc>
                <a:spcPts val="1005"/>
              </a:lnSpc>
            </a:pPr>
            <a:fld id="{81D60167-4931-47E6-BA6A-407CBD079E47}" type="slidenum">
              <a:rPr spc="-5" dirty="0"/>
              <a:t>7</a:t>
            </a:fld>
            <a:endParaRPr spc="-5" dirty="0"/>
          </a:p>
        </p:txBody>
      </p:sp>
      <p:sp>
        <p:nvSpPr>
          <p:cNvPr id="23" name="object 6"/>
          <p:cNvSpPr/>
          <p:nvPr/>
        </p:nvSpPr>
        <p:spPr>
          <a:xfrm>
            <a:off x="838200" y="739775"/>
            <a:ext cx="4419600" cy="2675670"/>
          </a:xfrm>
          <a:prstGeom prst="rect">
            <a:avLst/>
          </a:prstGeom>
          <a:blipFill>
            <a:blip r:embed="rId2" cstate="print"/>
            <a:stretch>
              <a:fillRect/>
            </a:stretch>
          </a:blipFill>
        </p:spPr>
        <p:txBody>
          <a:bodyPr wrap="square" lIns="0" tIns="0" rIns="0" bIns="0" rtlCol="0"/>
          <a:lstStyle/>
          <a:p>
            <a:endParaRPr/>
          </a:p>
        </p:txBody>
      </p:sp>
      <p:sp>
        <p:nvSpPr>
          <p:cNvPr id="11" name="Rectangle 10"/>
          <p:cNvSpPr/>
          <p:nvPr/>
        </p:nvSpPr>
        <p:spPr>
          <a:xfrm>
            <a:off x="5343525" y="553123"/>
            <a:ext cx="2343150" cy="2862322"/>
          </a:xfrm>
          <a:prstGeom prst="rect">
            <a:avLst/>
          </a:prstGeom>
        </p:spPr>
        <p:txBody>
          <a:bodyPr wrap="square">
            <a:spAutoFit/>
          </a:bodyPr>
          <a:lstStyle/>
          <a:p>
            <a:pPr algn="l" rtl="0"/>
            <a:r>
              <a:rPr lang="en-US" sz="1200" dirty="0" smtClean="0">
                <a:solidFill>
                  <a:srgbClr val="92D050"/>
                </a:solidFill>
                <a:latin typeface="Calibri" panose="020F0502020204030204" pitchFamily="34" charset="0"/>
                <a:ea typeface="Calibri" panose="020F0502020204030204" pitchFamily="34" charset="0"/>
                <a:cs typeface="Arial" panose="020B0604020202020204" pitchFamily="34" charset="0"/>
              </a:rPr>
              <a:t>If we suspect the patient has acidosis:</a:t>
            </a:r>
          </a:p>
          <a:p>
            <a:pPr algn="l" rtl="0"/>
            <a:r>
              <a:rPr lang="en-US" sz="1200" dirty="0" smtClean="0">
                <a:solidFill>
                  <a:srgbClr val="92D050"/>
                </a:solidFill>
                <a:latin typeface="Calibri" panose="020F0502020204030204" pitchFamily="34" charset="0"/>
                <a:ea typeface="Calibri" panose="020F0502020204030204" pitchFamily="34" charset="0"/>
                <a:cs typeface="Arial" panose="020B0604020202020204" pitchFamily="34" charset="0"/>
              </a:rPr>
              <a:t>1</a:t>
            </a:r>
            <a:r>
              <a:rPr lang="en-US" sz="1200" baseline="30000" dirty="0" smtClean="0">
                <a:solidFill>
                  <a:srgbClr val="92D050"/>
                </a:solidFill>
                <a:latin typeface="Calibri" panose="020F0502020204030204" pitchFamily="34" charset="0"/>
                <a:ea typeface="Calibri" panose="020F0502020204030204" pitchFamily="34" charset="0"/>
                <a:cs typeface="Arial" panose="020B0604020202020204" pitchFamily="34" charset="0"/>
              </a:rPr>
              <a:t>st</a:t>
            </a:r>
            <a:r>
              <a:rPr lang="en-US" sz="1200" dirty="0" smtClean="0">
                <a:solidFill>
                  <a:srgbClr val="92D050"/>
                </a:solidFill>
                <a:latin typeface="Calibri" panose="020F0502020204030204" pitchFamily="34" charset="0"/>
                <a:ea typeface="Calibri" panose="020F0502020204030204" pitchFamily="34" charset="0"/>
                <a:cs typeface="Arial" panose="020B0604020202020204" pitchFamily="34" charset="0"/>
              </a:rPr>
              <a:t> measure the concentration of pH (to know if it’s acidosis or alkalosis).</a:t>
            </a:r>
          </a:p>
          <a:p>
            <a:pPr algn="l" rtl="0"/>
            <a:r>
              <a:rPr lang="en-US" sz="1200" dirty="0" smtClean="0">
                <a:solidFill>
                  <a:srgbClr val="92D050"/>
                </a:solidFill>
                <a:latin typeface="Calibri" panose="020F0502020204030204" pitchFamily="34" charset="0"/>
                <a:ea typeface="Calibri" panose="020F0502020204030204" pitchFamily="34" charset="0"/>
                <a:cs typeface="Arial" panose="020B0604020202020204" pitchFamily="34" charset="0"/>
              </a:rPr>
              <a:t>2</a:t>
            </a:r>
            <a:r>
              <a:rPr lang="en-US" sz="1200" baseline="30000" dirty="0" smtClean="0">
                <a:solidFill>
                  <a:srgbClr val="92D050"/>
                </a:solidFill>
                <a:latin typeface="Calibri" panose="020F0502020204030204" pitchFamily="34" charset="0"/>
                <a:ea typeface="Calibri" panose="020F0502020204030204" pitchFamily="34" charset="0"/>
                <a:cs typeface="Arial" panose="020B0604020202020204" pitchFamily="34" charset="0"/>
              </a:rPr>
              <a:t>nd</a:t>
            </a:r>
            <a:r>
              <a:rPr lang="en-US" sz="1200" dirty="0" smtClean="0">
                <a:solidFill>
                  <a:srgbClr val="92D050"/>
                </a:solidFill>
                <a:latin typeface="Calibri" panose="020F0502020204030204" pitchFamily="34" charset="0"/>
                <a:ea typeface="Calibri" panose="020F0502020204030204" pitchFamily="34" charset="0"/>
                <a:cs typeface="Arial" panose="020B0604020202020204" pitchFamily="34" charset="0"/>
              </a:rPr>
              <a:t> measure bicarbonate ions (to know if it’s metabolic or respiratory) </a:t>
            </a:r>
          </a:p>
          <a:p>
            <a:pPr algn="l" rtl="0"/>
            <a:r>
              <a:rPr lang="en-US" sz="1200" dirty="0" smtClean="0">
                <a:solidFill>
                  <a:srgbClr val="92D050"/>
                </a:solidFill>
                <a:latin typeface="Calibri" panose="020F0502020204030204" pitchFamily="34" charset="0"/>
                <a:ea typeface="Calibri" panose="020F0502020204030204" pitchFamily="34" charset="0"/>
                <a:cs typeface="Arial" panose="020B0604020202020204" pitchFamily="34" charset="0"/>
              </a:rPr>
              <a:t>For example:</a:t>
            </a:r>
            <a:endParaRPr lang="en-US" sz="1200" dirty="0">
              <a:solidFill>
                <a:srgbClr val="92D050"/>
              </a:solidFill>
              <a:latin typeface="Calibri" panose="020F0502020204030204" pitchFamily="34" charset="0"/>
              <a:ea typeface="Calibri" panose="020F0502020204030204" pitchFamily="34" charset="0"/>
              <a:cs typeface="Arial" panose="020B0604020202020204" pitchFamily="34" charset="0"/>
            </a:endParaRPr>
          </a:p>
          <a:p>
            <a:pPr algn="l" rtl="0"/>
            <a:r>
              <a:rPr lang="en-US" sz="1200" dirty="0" smtClean="0">
                <a:solidFill>
                  <a:srgbClr val="92D050"/>
                </a:solidFill>
                <a:latin typeface="Calibri" panose="020F0502020204030204" pitchFamily="34" charset="0"/>
                <a:ea typeface="Calibri" panose="020F0502020204030204" pitchFamily="34" charset="0"/>
                <a:cs typeface="Arial" panose="020B0604020202020204" pitchFamily="34" charset="0"/>
              </a:rPr>
              <a:t>If the bicarbonate concentrations are decreased we say it’s metabolic acidosis, but if there weren’t any changes in bicarbonate levels we say it’s respiratory acidosis.</a:t>
            </a:r>
          </a:p>
        </p:txBody>
      </p:sp>
      <p:sp>
        <p:nvSpPr>
          <p:cNvPr id="25" name="object 5"/>
          <p:cNvSpPr txBox="1">
            <a:spLocks noGrp="1"/>
          </p:cNvSpPr>
          <p:nvPr>
            <p:ph type="title"/>
          </p:nvPr>
        </p:nvSpPr>
        <p:spPr>
          <a:xfrm>
            <a:off x="774245" y="4800"/>
            <a:ext cx="6223909" cy="739140"/>
          </a:xfrm>
          <a:prstGeom prst="rect">
            <a:avLst/>
          </a:prstGeom>
        </p:spPr>
        <p:txBody>
          <a:bodyPr vert="horz" wrap="square" lIns="0" tIns="138061" rIns="0" bIns="0" rtlCol="0">
            <a:spAutoFit/>
          </a:bodyPr>
          <a:lstStyle/>
          <a:p>
            <a:pPr marL="194945">
              <a:lnSpc>
                <a:spcPct val="100000"/>
              </a:lnSpc>
            </a:pPr>
            <a:r>
              <a:rPr sz="2300" b="0" spc="-5" dirty="0">
                <a:solidFill>
                  <a:srgbClr val="517A91"/>
                </a:solidFill>
                <a:latin typeface="Century Gothic"/>
                <a:cs typeface="Century Gothic"/>
              </a:rPr>
              <a:t>Metabolic acid base</a:t>
            </a:r>
            <a:r>
              <a:rPr sz="2300" b="0" spc="-85" dirty="0">
                <a:solidFill>
                  <a:srgbClr val="517A91"/>
                </a:solidFill>
                <a:latin typeface="Century Gothic"/>
                <a:cs typeface="Century Gothic"/>
              </a:rPr>
              <a:t> </a:t>
            </a:r>
            <a:r>
              <a:rPr sz="2300" b="0" spc="-5" dirty="0">
                <a:solidFill>
                  <a:srgbClr val="517A91"/>
                </a:solidFill>
                <a:latin typeface="Century Gothic"/>
                <a:cs typeface="Century Gothic"/>
              </a:rPr>
              <a:t>disorders:</a:t>
            </a:r>
            <a:endParaRPr sz="2300" dirty="0">
              <a:latin typeface="Century Gothic"/>
              <a:cs typeface="Century Gothic"/>
            </a:endParaRPr>
          </a:p>
        </p:txBody>
      </p:sp>
      <p:sp>
        <p:nvSpPr>
          <p:cNvPr id="12" name="TextBox 11"/>
          <p:cNvSpPr txBox="1"/>
          <p:nvPr/>
        </p:nvSpPr>
        <p:spPr>
          <a:xfrm>
            <a:off x="5257800" y="3330613"/>
            <a:ext cx="2514600" cy="1015663"/>
          </a:xfrm>
          <a:prstGeom prst="rect">
            <a:avLst/>
          </a:prstGeom>
          <a:noFill/>
        </p:spPr>
        <p:txBody>
          <a:bodyPr wrap="square" rtlCol="0">
            <a:spAutoFit/>
          </a:bodyPr>
          <a:lstStyle/>
          <a:p>
            <a:r>
              <a:rPr lang="ar-SA" sz="1200" dirty="0" smtClean="0">
                <a:solidFill>
                  <a:schemeClr val="bg1">
                    <a:lumMod val="65000"/>
                  </a:schemeClr>
                </a:solidFill>
              </a:rPr>
              <a:t>أعراض الاسيدوسيز هي قلة في مقدار الـ </a:t>
            </a:r>
            <a:r>
              <a:rPr lang="en-US" sz="1200" dirty="0" smtClean="0">
                <a:solidFill>
                  <a:schemeClr val="bg1">
                    <a:lumMod val="65000"/>
                  </a:schemeClr>
                </a:solidFill>
              </a:rPr>
              <a:t>PH</a:t>
            </a:r>
            <a:r>
              <a:rPr lang="ar-SA" sz="1200" dirty="0" smtClean="0">
                <a:solidFill>
                  <a:schemeClr val="bg1">
                    <a:lumMod val="65000"/>
                  </a:schemeClr>
                </a:solidFill>
              </a:rPr>
              <a:t> وارتفاع في مقدار الهيدروجين (علاقة عكسية), الشي الي يفرق لي اذا كانت ميتابوليك او ريسبايرتوري هي مقدار البايكربونيت حيث انها لا تتاثر في الريسبايرتوري</a:t>
            </a:r>
            <a:endParaRPr lang="en-US" sz="1200" dirty="0">
              <a:solidFill>
                <a:schemeClr val="bg1">
                  <a:lumMod val="65000"/>
                </a:schemeClr>
              </a:solidFill>
            </a:endParaRPr>
          </a:p>
        </p:txBody>
      </p:sp>
      <p:sp>
        <p:nvSpPr>
          <p:cNvPr id="5" name="Rectangle 4"/>
          <p:cNvSpPr/>
          <p:nvPr/>
        </p:nvSpPr>
        <p:spPr>
          <a:xfrm>
            <a:off x="696595" y="3363068"/>
            <a:ext cx="4825542" cy="1036181"/>
          </a:xfrm>
          <a:prstGeom prst="rect">
            <a:avLst/>
          </a:prstGeom>
        </p:spPr>
        <p:txBody>
          <a:bodyPr wrap="square">
            <a:spAutoFit/>
          </a:bodyPr>
          <a:lstStyle/>
          <a:p>
            <a:pPr algn="l" rtl="0">
              <a:spcAft>
                <a:spcPts val="800"/>
              </a:spcAft>
            </a:pPr>
            <a:r>
              <a:rPr lang="en-US" sz="1200" dirty="0" smtClean="0">
                <a:solidFill>
                  <a:srgbClr val="92D050"/>
                </a:solidFill>
                <a:latin typeface="Calibri" panose="020F0502020204030204" pitchFamily="34" charset="0"/>
                <a:ea typeface="Calibri" panose="020F0502020204030204" pitchFamily="34" charset="0"/>
                <a:cs typeface="Arial" panose="020B0604020202020204" pitchFamily="34" charset="0"/>
              </a:rPr>
              <a:t>If a patient gets metabolic acidosis, he can get a respiratory compensation. </a:t>
            </a:r>
            <a:r>
              <a:rPr lang="en-US" sz="1200" dirty="0">
                <a:solidFill>
                  <a:srgbClr val="92D050"/>
                </a:solidFill>
                <a:latin typeface="Calibri" panose="020F0502020204030204" pitchFamily="34" charset="0"/>
                <a:ea typeface="Calibri" panose="020F0502020204030204" pitchFamily="34" charset="0"/>
                <a:cs typeface="Arial" panose="020B0604020202020204" pitchFamily="34" charset="0"/>
              </a:rPr>
              <a:t>HOW? </a:t>
            </a:r>
          </a:p>
          <a:p>
            <a:pPr algn="l" rtl="0">
              <a:spcAft>
                <a:spcPts val="800"/>
              </a:spcAft>
            </a:pPr>
            <a:r>
              <a:rPr lang="en-US" sz="1200" dirty="0">
                <a:solidFill>
                  <a:srgbClr val="92D050"/>
                </a:solidFill>
                <a:latin typeface="Calibri" panose="020F0502020204030204" pitchFamily="34" charset="0"/>
                <a:ea typeface="Calibri" panose="020F0502020204030204" pitchFamily="34" charset="0"/>
                <a:cs typeface="Arial" panose="020B0604020202020204" pitchFamily="34" charset="0"/>
              </a:rPr>
              <a:t>Metabolic acidosis by </a:t>
            </a:r>
            <a:r>
              <a:rPr lang="en-US" sz="1200" b="1" u="sng" dirty="0">
                <a:solidFill>
                  <a:srgbClr val="92D050"/>
                </a:solidFill>
                <a:latin typeface="Calibri" panose="020F0502020204030204" pitchFamily="34" charset="0"/>
                <a:ea typeface="Calibri" panose="020F0502020204030204" pitchFamily="34" charset="0"/>
                <a:cs typeface="Arial" panose="020B0604020202020204" pitchFamily="34" charset="0"/>
              </a:rPr>
              <a:t>hyperventilation</a:t>
            </a:r>
          </a:p>
          <a:p>
            <a:pPr algn="l" rtl="0">
              <a:spcAft>
                <a:spcPts val="800"/>
              </a:spcAft>
            </a:pPr>
            <a:r>
              <a:rPr lang="en-US" sz="1200" dirty="0">
                <a:solidFill>
                  <a:srgbClr val="92D050"/>
                </a:solidFill>
                <a:latin typeface="Calibri" panose="020F0502020204030204" pitchFamily="34" charset="0"/>
                <a:ea typeface="Calibri" panose="020F0502020204030204" pitchFamily="34" charset="0"/>
                <a:cs typeface="Arial" panose="020B0604020202020204" pitchFamily="34" charset="0"/>
              </a:rPr>
              <a:t>Metabolic alkalosis by </a:t>
            </a:r>
            <a:r>
              <a:rPr lang="en-US" sz="1200" b="1" u="sng" dirty="0">
                <a:solidFill>
                  <a:srgbClr val="92D050"/>
                </a:solidFill>
                <a:latin typeface="Calibri" panose="020F0502020204030204" pitchFamily="34" charset="0"/>
                <a:ea typeface="Calibri" panose="020F0502020204030204" pitchFamily="34" charset="0"/>
                <a:cs typeface="Arial" panose="020B0604020202020204" pitchFamily="34" charset="0"/>
              </a:rPr>
              <a:t>hypoventilation </a:t>
            </a:r>
          </a:p>
        </p:txBody>
      </p:sp>
      <p:pic>
        <p:nvPicPr>
          <p:cNvPr id="13" name="Shape 157" descr="bio logo 436.png"/>
          <p:cNvPicPr preferRelativeResize="0"/>
          <p:nvPr/>
        </p:nvPicPr>
        <p:blipFill rotWithShape="1">
          <a:blip r:embed="rId3">
            <a:alphaModFix/>
          </a:blip>
          <a:srcRect/>
          <a:stretch/>
        </p:blipFill>
        <p:spPr>
          <a:xfrm>
            <a:off x="3351380" y="3727713"/>
            <a:ext cx="1007505" cy="988524"/>
          </a:xfrm>
          <a:prstGeom prst="rect">
            <a:avLst/>
          </a:prstGeom>
          <a:noFill/>
          <a:ln>
            <a:noFill/>
          </a:ln>
        </p:spPr>
      </p:pic>
    </p:spTree>
    <p:extLst>
      <p:ext uri="{BB962C8B-B14F-4D97-AF65-F5344CB8AC3E}">
        <p14:creationId xmlns:p14="http://schemas.microsoft.com/office/powerpoint/2010/main" val="2163094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78"/>
            <a:ext cx="696595" cy="4371975"/>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a:p>
        </p:txBody>
      </p:sp>
      <p:sp>
        <p:nvSpPr>
          <p:cNvPr id="3" name="object 3"/>
          <p:cNvSpPr/>
          <p:nvPr/>
        </p:nvSpPr>
        <p:spPr>
          <a:xfrm>
            <a:off x="777245" y="553122"/>
            <a:ext cx="5537835" cy="0"/>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38061" rIns="0" bIns="0" rtlCol="0">
            <a:spAutoFit/>
          </a:bodyPr>
          <a:lstStyle/>
          <a:p>
            <a:pPr marL="194945">
              <a:lnSpc>
                <a:spcPct val="100000"/>
              </a:lnSpc>
            </a:pPr>
            <a:r>
              <a:rPr sz="2300" b="0" spc="-5" dirty="0">
                <a:solidFill>
                  <a:srgbClr val="517A91"/>
                </a:solidFill>
                <a:latin typeface="Century Gothic"/>
                <a:cs typeface="Century Gothic"/>
              </a:rPr>
              <a:t>Metabolic acid base</a:t>
            </a:r>
            <a:r>
              <a:rPr sz="2300" b="0" spc="-85" dirty="0">
                <a:solidFill>
                  <a:srgbClr val="517A91"/>
                </a:solidFill>
                <a:latin typeface="Century Gothic"/>
                <a:cs typeface="Century Gothic"/>
              </a:rPr>
              <a:t> </a:t>
            </a:r>
            <a:r>
              <a:rPr sz="2300" b="0" spc="-5" dirty="0">
                <a:solidFill>
                  <a:srgbClr val="517A91"/>
                </a:solidFill>
                <a:latin typeface="Century Gothic"/>
                <a:cs typeface="Century Gothic"/>
              </a:rPr>
              <a:t>disorders:</a:t>
            </a:r>
            <a:endParaRPr sz="2300">
              <a:latin typeface="Century Gothic"/>
              <a:cs typeface="Century Gothic"/>
            </a:endParaRPr>
          </a:p>
        </p:txBody>
      </p:sp>
      <p:sp>
        <p:nvSpPr>
          <p:cNvPr id="7" name="object 7"/>
          <p:cNvSpPr/>
          <p:nvPr/>
        </p:nvSpPr>
        <p:spPr>
          <a:xfrm>
            <a:off x="1724500" y="706959"/>
            <a:ext cx="4323397" cy="334374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0" y="2578"/>
            <a:ext cx="7772400" cy="4371975"/>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005"/>
              </a:lnSpc>
            </a:pPr>
            <a:fld id="{81D60167-4931-47E6-BA6A-407CBD079E47}" type="slidenum">
              <a:rPr spc="-5" dirty="0"/>
              <a:t>8</a:t>
            </a:fld>
            <a:endParaRPr spc="-5" dirty="0"/>
          </a:p>
        </p:txBody>
      </p:sp>
      <p:sp>
        <p:nvSpPr>
          <p:cNvPr id="10" name="TextBox 9"/>
          <p:cNvSpPr txBox="1"/>
          <p:nvPr/>
        </p:nvSpPr>
        <p:spPr>
          <a:xfrm>
            <a:off x="28219" y="3027961"/>
            <a:ext cx="1737976" cy="735522"/>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pPr lvl="0" algn="l" rtl="0">
              <a:lnSpc>
                <a:spcPct val="107000"/>
              </a:lnSpc>
              <a:spcAft>
                <a:spcPts val="800"/>
              </a:spcAft>
            </a:pPr>
            <a:r>
              <a:rPr lang="en-US" sz="900" dirty="0">
                <a:solidFill>
                  <a:srgbClr val="92D050"/>
                </a:solidFill>
                <a:latin typeface="Calibri" panose="020F0502020204030204" pitchFamily="34" charset="0"/>
                <a:ea typeface="Calibri" panose="020F0502020204030204" pitchFamily="34" charset="0"/>
                <a:cs typeface="Arial" panose="020B0604020202020204" pitchFamily="34" charset="0"/>
              </a:rPr>
              <a:t>loss of bicarbonate can be due to</a:t>
            </a:r>
          </a:p>
          <a:p>
            <a:pPr lvl="0" algn="l" rtl="0">
              <a:lnSpc>
                <a:spcPct val="107000"/>
              </a:lnSpc>
              <a:spcAft>
                <a:spcPts val="800"/>
              </a:spcAft>
            </a:pPr>
            <a:r>
              <a:rPr lang="en-US" sz="900" dirty="0" smtClean="0">
                <a:solidFill>
                  <a:srgbClr val="92D050"/>
                </a:solidFill>
                <a:latin typeface="Calibri" panose="020F0502020204030204" pitchFamily="34" charset="0"/>
                <a:ea typeface="Calibri" panose="020F0502020204030204" pitchFamily="34" charset="0"/>
                <a:cs typeface="Arial" panose="020B0604020202020204" pitchFamily="34" charset="0"/>
              </a:rPr>
              <a:t>-Chronic </a:t>
            </a:r>
            <a:r>
              <a:rPr lang="en-US" sz="900" dirty="0">
                <a:solidFill>
                  <a:srgbClr val="92D050"/>
                </a:solidFill>
                <a:latin typeface="Calibri" panose="020F0502020204030204" pitchFamily="34" charset="0"/>
                <a:ea typeface="Calibri" panose="020F0502020204030204" pitchFamily="34" charset="0"/>
                <a:cs typeface="Arial" panose="020B0604020202020204" pitchFamily="34" charset="0"/>
              </a:rPr>
              <a:t>diarrhea </a:t>
            </a:r>
          </a:p>
          <a:p>
            <a:pPr lvl="0" algn="l" rtl="0">
              <a:lnSpc>
                <a:spcPct val="107000"/>
              </a:lnSpc>
              <a:spcAft>
                <a:spcPts val="800"/>
              </a:spcAft>
            </a:pPr>
            <a:r>
              <a:rPr lang="en-US" sz="900" dirty="0">
                <a:solidFill>
                  <a:srgbClr val="92D050"/>
                </a:solidFill>
                <a:latin typeface="Calibri" panose="020F0502020204030204" pitchFamily="34" charset="0"/>
                <a:ea typeface="Calibri" panose="020F0502020204030204" pitchFamily="34" charset="0"/>
                <a:cs typeface="Arial" panose="020B0604020202020204" pitchFamily="34" charset="0"/>
              </a:rPr>
              <a:t>-excessive loss through urine</a:t>
            </a:r>
          </a:p>
        </p:txBody>
      </p:sp>
      <p:sp>
        <p:nvSpPr>
          <p:cNvPr id="11" name="TextBox 10"/>
          <p:cNvSpPr txBox="1"/>
          <p:nvPr/>
        </p:nvSpPr>
        <p:spPr>
          <a:xfrm>
            <a:off x="157357" y="1920126"/>
            <a:ext cx="1567143" cy="53687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l" rtl="0">
              <a:lnSpc>
                <a:spcPct val="107000"/>
              </a:lnSpc>
              <a:spcAft>
                <a:spcPts val="800"/>
              </a:spcAft>
            </a:pPr>
            <a:r>
              <a:rPr lang="en-US" sz="900" dirty="0">
                <a:solidFill>
                  <a:srgbClr val="92D050"/>
                </a:solidFill>
                <a:latin typeface="Calibri" panose="020F0502020204030204" pitchFamily="34" charset="0"/>
                <a:ea typeface="Calibri" panose="020F0502020204030204" pitchFamily="34" charset="0"/>
                <a:cs typeface="Arial" panose="020B0604020202020204" pitchFamily="34" charset="0"/>
              </a:rPr>
              <a:t>Increased hydrogen production can be caused by some drugs.</a:t>
            </a:r>
          </a:p>
        </p:txBody>
      </p:sp>
      <p:sp>
        <p:nvSpPr>
          <p:cNvPr id="12" name="TextBox 11"/>
          <p:cNvSpPr txBox="1"/>
          <p:nvPr/>
        </p:nvSpPr>
        <p:spPr>
          <a:xfrm>
            <a:off x="6047897" y="968375"/>
            <a:ext cx="1267303" cy="41549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sz="1050" dirty="0" smtClean="0">
                <a:solidFill>
                  <a:srgbClr val="92D050"/>
                </a:solidFill>
              </a:rPr>
              <a:t>It has to be chronic </a:t>
            </a:r>
            <a:r>
              <a:rPr lang="en-US" sz="1050" dirty="0">
                <a:solidFill>
                  <a:srgbClr val="92D050"/>
                </a:solidFill>
              </a:rPr>
              <a:t>vomiting!</a:t>
            </a:r>
          </a:p>
        </p:txBody>
      </p:sp>
      <p:sp>
        <p:nvSpPr>
          <p:cNvPr id="13" name="TextBox 12"/>
          <p:cNvSpPr txBox="1"/>
          <p:nvPr/>
        </p:nvSpPr>
        <p:spPr>
          <a:xfrm>
            <a:off x="6047897" y="2035490"/>
            <a:ext cx="1648303" cy="41549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sz="1050" dirty="0" smtClean="0">
                <a:solidFill>
                  <a:srgbClr val="92D050"/>
                </a:solidFill>
              </a:rPr>
              <a:t>Too much of alkali not the daily normal consumption.</a:t>
            </a:r>
            <a:endParaRPr lang="en-US" sz="1050" dirty="0">
              <a:solidFill>
                <a:srgbClr val="92D050"/>
              </a:solidFill>
            </a:endParaRPr>
          </a:p>
        </p:txBody>
      </p:sp>
      <p:sp>
        <p:nvSpPr>
          <p:cNvPr id="14" name="TextBox 13"/>
          <p:cNvSpPr txBox="1"/>
          <p:nvPr/>
        </p:nvSpPr>
        <p:spPr>
          <a:xfrm>
            <a:off x="6047897" y="3102605"/>
            <a:ext cx="1648303" cy="41549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sz="1050" dirty="0" smtClean="0">
                <a:solidFill>
                  <a:srgbClr val="92D050"/>
                </a:solidFill>
              </a:rPr>
              <a:t>Very important molecule in </a:t>
            </a:r>
            <a:r>
              <a:rPr lang="en-US" sz="1050" smtClean="0">
                <a:solidFill>
                  <a:srgbClr val="92D050"/>
                </a:solidFill>
              </a:rPr>
              <a:t>metabolic disorders.</a:t>
            </a:r>
            <a:endParaRPr lang="en-US" sz="1050" dirty="0">
              <a:solidFill>
                <a:srgbClr val="92D050"/>
              </a:solidFill>
            </a:endParaRPr>
          </a:p>
        </p:txBody>
      </p:sp>
      <p:pic>
        <p:nvPicPr>
          <p:cNvPr id="15" name="Shape 157" descr="bio logo 436.png"/>
          <p:cNvPicPr preferRelativeResize="0"/>
          <p:nvPr/>
        </p:nvPicPr>
        <p:blipFill rotWithShape="1">
          <a:blip r:embed="rId4">
            <a:alphaModFix/>
          </a:blip>
          <a:srcRect/>
          <a:stretch/>
        </p:blipFill>
        <p:spPr>
          <a:xfrm>
            <a:off x="3351380" y="3727713"/>
            <a:ext cx="1007505" cy="98852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5960" y="-3175"/>
            <a:ext cx="7076440" cy="4371975"/>
          </a:xfrm>
          <a:custGeom>
            <a:avLst/>
            <a:gdLst/>
            <a:ahLst/>
            <a:cxnLst/>
            <a:rect l="l" t="t" r="r" b="b"/>
            <a:pathLst>
              <a:path w="7076440" h="4371975">
                <a:moveTo>
                  <a:pt x="0" y="4371975"/>
                </a:moveTo>
                <a:lnTo>
                  <a:pt x="7076122" y="4371975"/>
                </a:lnTo>
                <a:lnTo>
                  <a:pt x="7076122" y="0"/>
                </a:lnTo>
                <a:lnTo>
                  <a:pt x="0" y="0"/>
                </a:lnTo>
                <a:lnTo>
                  <a:pt x="0" y="4371975"/>
                </a:lnTo>
                <a:close/>
              </a:path>
            </a:pathLst>
          </a:custGeom>
          <a:solidFill>
            <a:srgbClr val="EEEEEE"/>
          </a:solidFill>
        </p:spPr>
        <p:txBody>
          <a:bodyPr wrap="square" lIns="0" tIns="0" rIns="0" bIns="0" rtlCol="0"/>
          <a:lstStyle/>
          <a:p>
            <a:endParaRPr/>
          </a:p>
        </p:txBody>
      </p:sp>
      <p:sp>
        <p:nvSpPr>
          <p:cNvPr id="3" name="object 3"/>
          <p:cNvSpPr/>
          <p:nvPr/>
        </p:nvSpPr>
        <p:spPr>
          <a:xfrm>
            <a:off x="0" y="2578"/>
            <a:ext cx="696595" cy="4371975"/>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a:p>
        </p:txBody>
      </p:sp>
      <p:sp>
        <p:nvSpPr>
          <p:cNvPr id="4" name="object 4"/>
          <p:cNvSpPr/>
          <p:nvPr/>
        </p:nvSpPr>
        <p:spPr>
          <a:xfrm>
            <a:off x="777245" y="553122"/>
            <a:ext cx="6690355" cy="45719"/>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endParaRPr/>
          </a:p>
        </p:txBody>
      </p:sp>
      <p:sp>
        <p:nvSpPr>
          <p:cNvPr id="6" name="object 6"/>
          <p:cNvSpPr txBox="1">
            <a:spLocks noGrp="1"/>
          </p:cNvSpPr>
          <p:nvPr>
            <p:ph type="title"/>
          </p:nvPr>
        </p:nvSpPr>
        <p:spPr>
          <a:xfrm>
            <a:off x="677545" y="130175"/>
            <a:ext cx="6998155" cy="320228"/>
          </a:xfrm>
          <a:prstGeom prst="rect">
            <a:avLst/>
          </a:prstGeom>
        </p:spPr>
        <p:txBody>
          <a:bodyPr vert="horz" wrap="square" lIns="0" tIns="42811" rIns="0" bIns="0" rtlCol="0">
            <a:spAutoFit/>
          </a:bodyPr>
          <a:lstStyle/>
          <a:p>
            <a:pPr marL="194945">
              <a:lnSpc>
                <a:spcPct val="100000"/>
              </a:lnSpc>
            </a:pPr>
            <a:r>
              <a:rPr lang="en-US" sz="1800" b="0" spc="5" dirty="0" smtClean="0">
                <a:solidFill>
                  <a:srgbClr val="517A91"/>
                </a:solidFill>
              </a:rPr>
              <a:t>Extra Explanation that </a:t>
            </a:r>
            <a:r>
              <a:rPr lang="en-US" sz="1800" b="0" spc="5" dirty="0" err="1" smtClean="0">
                <a:solidFill>
                  <a:srgbClr val="517A91"/>
                </a:solidFill>
              </a:rPr>
              <a:t>Dr.sumbul</a:t>
            </a:r>
            <a:r>
              <a:rPr lang="en-US" sz="1800" b="0" spc="5" dirty="0" smtClean="0">
                <a:solidFill>
                  <a:srgbClr val="517A91"/>
                </a:solidFill>
              </a:rPr>
              <a:t> added during the lecture:</a:t>
            </a:r>
            <a:endParaRPr sz="1800" dirty="0"/>
          </a:p>
        </p:txBody>
      </p:sp>
      <p:sp>
        <p:nvSpPr>
          <p:cNvPr id="10" name="object 10"/>
          <p:cNvSpPr/>
          <p:nvPr/>
        </p:nvSpPr>
        <p:spPr>
          <a:xfrm>
            <a:off x="0" y="2578"/>
            <a:ext cx="7772400" cy="4371975"/>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1005"/>
              </a:lnSpc>
            </a:pPr>
            <a:fld id="{81D60167-4931-47E6-BA6A-407CBD079E47}" type="slidenum">
              <a:rPr spc="-5" dirty="0"/>
              <a:t>9</a:t>
            </a:fld>
            <a:endParaRPr spc="-5" dirty="0"/>
          </a:p>
        </p:txBody>
      </p:sp>
      <p:sp>
        <p:nvSpPr>
          <p:cNvPr id="13" name="Rectangle 12"/>
          <p:cNvSpPr/>
          <p:nvPr/>
        </p:nvSpPr>
        <p:spPr>
          <a:xfrm>
            <a:off x="777245" y="598841"/>
            <a:ext cx="6966580" cy="3356368"/>
          </a:xfrm>
          <a:prstGeom prst="rect">
            <a:avLst/>
          </a:prstGeom>
        </p:spPr>
        <p:txBody>
          <a:bodyPr wrap="square">
            <a:spAutoFit/>
          </a:bodyPr>
          <a:lstStyle/>
          <a:p>
            <a:pPr algn="l" rtl="0">
              <a:lnSpc>
                <a:spcPct val="107000"/>
              </a:lnSpc>
              <a:spcAft>
                <a:spcPts val="800"/>
              </a:spcAft>
            </a:pPr>
            <a:r>
              <a:rPr lang="en-US" sz="1400" dirty="0">
                <a:solidFill>
                  <a:schemeClr val="bg1">
                    <a:lumMod val="65000"/>
                  </a:schemeClr>
                </a:solidFill>
                <a:latin typeface="Calibri" panose="020F0502020204030204" pitchFamily="34" charset="0"/>
                <a:ea typeface="Calibri" panose="020F0502020204030204" pitchFamily="34" charset="0"/>
                <a:cs typeface="Arial" panose="020B0604020202020204" pitchFamily="34" charset="0"/>
              </a:rPr>
              <a:t>Potassium deficiency explanations</a:t>
            </a:r>
          </a:p>
          <a:p>
            <a:pPr algn="l" rtl="0">
              <a:lnSpc>
                <a:spcPct val="107000"/>
              </a:lnSpc>
              <a:spcAft>
                <a:spcPts val="800"/>
              </a:spcAft>
            </a:pPr>
            <a:r>
              <a:rPr lang="en-US" sz="1400" dirty="0">
                <a:solidFill>
                  <a:schemeClr val="bg1">
                    <a:lumMod val="65000"/>
                  </a:schemeClr>
                </a:solidFill>
                <a:latin typeface="Calibri" panose="020F0502020204030204" pitchFamily="34" charset="0"/>
                <a:ea typeface="Calibri" panose="020F0502020204030204" pitchFamily="34" charset="0"/>
                <a:cs typeface="Arial" panose="020B0604020202020204" pitchFamily="34" charset="0"/>
              </a:rPr>
              <a:t>Hypertensive patients take diuretics which makes the patients urinate more and can lead to potassium deficiency, when there is potassium deficiency in the cells the hydrogen ions that are present in the extracellular fluid will enter to the cells.</a:t>
            </a:r>
          </a:p>
          <a:p>
            <a:pPr algn="l" rtl="0">
              <a:lnSpc>
                <a:spcPct val="107000"/>
              </a:lnSpc>
              <a:spcAft>
                <a:spcPts val="800"/>
              </a:spcAft>
            </a:pPr>
            <a:r>
              <a:rPr lang="en-US" sz="1400" dirty="0">
                <a:solidFill>
                  <a:schemeClr val="bg1">
                    <a:lumMod val="65000"/>
                  </a:schemeClr>
                </a:solidFill>
                <a:latin typeface="Calibri" panose="020F0502020204030204" pitchFamily="34" charset="0"/>
                <a:ea typeface="Calibri" panose="020F0502020204030204" pitchFamily="34" charset="0"/>
                <a:cs typeface="Arial" panose="020B0604020202020204" pitchFamily="34" charset="0"/>
              </a:rPr>
              <a:t>The entrance of hydrogen ions into the cells makes the hydrogen concentration in the extracellular fluid less and this leads to alkalosis.</a:t>
            </a:r>
          </a:p>
          <a:p>
            <a:pPr algn="l" rtl="0">
              <a:lnSpc>
                <a:spcPct val="107000"/>
              </a:lnSpc>
              <a:spcAft>
                <a:spcPts val="800"/>
              </a:spcAft>
            </a:pPr>
            <a:r>
              <a:rPr lang="en-US" sz="1400" dirty="0">
                <a:solidFill>
                  <a:schemeClr val="bg1">
                    <a:lumMod val="65000"/>
                  </a:schemeClr>
                </a:solidFill>
                <a:latin typeface="Calibri" panose="020F0502020204030204" pitchFamily="34" charset="0"/>
                <a:ea typeface="Calibri" panose="020F0502020204030204" pitchFamily="34" charset="0"/>
                <a:cs typeface="Arial" panose="020B0604020202020204" pitchFamily="34" charset="0"/>
              </a:rPr>
              <a:t>Furthermore,</a:t>
            </a:r>
          </a:p>
          <a:p>
            <a:pPr algn="l" rtl="0">
              <a:lnSpc>
                <a:spcPct val="107000"/>
              </a:lnSpc>
              <a:spcAft>
                <a:spcPts val="800"/>
              </a:spcAft>
            </a:pPr>
            <a:r>
              <a:rPr lang="en-US" sz="1400" dirty="0">
                <a:solidFill>
                  <a:schemeClr val="bg1">
                    <a:lumMod val="65000"/>
                  </a:schemeClr>
                </a:solidFill>
                <a:latin typeface="Calibri" panose="020F0502020204030204" pitchFamily="34" charset="0"/>
                <a:ea typeface="Calibri" panose="020F0502020204030204" pitchFamily="34" charset="0"/>
                <a:cs typeface="Arial" panose="020B0604020202020204" pitchFamily="34" charset="0"/>
              </a:rPr>
              <a:t>Normally when there is sodium reabsorption in the kidney as the sodium is reabsorbed the potassium should be kicked out, but because the potassium levels are already decreased the hydrogen is kicked out instead of potassium and this results in very acidic urine while there is alkalosis in the body and this is called </a:t>
            </a:r>
            <a:r>
              <a:rPr lang="en-US" sz="1400" u="sng" dirty="0">
                <a:solidFill>
                  <a:schemeClr val="bg1">
                    <a:lumMod val="65000"/>
                  </a:schemeClr>
                </a:solidFill>
                <a:latin typeface="Calibri" panose="020F0502020204030204" pitchFamily="34" charset="0"/>
                <a:ea typeface="Calibri" panose="020F0502020204030204" pitchFamily="34" charset="0"/>
                <a:cs typeface="Arial" panose="020B0604020202020204" pitchFamily="34" charset="0"/>
              </a:rPr>
              <a:t>paradoxical urine</a:t>
            </a:r>
            <a:endParaRPr lang="en-US" sz="1400" dirty="0">
              <a:solidFill>
                <a:schemeClr val="bg1">
                  <a:lumMod val="65000"/>
                </a:schemeClr>
              </a:solidFill>
              <a:latin typeface="Calibri" panose="020F0502020204030204" pitchFamily="34" charset="0"/>
              <a:ea typeface="Calibri" panose="020F0502020204030204" pitchFamily="34" charset="0"/>
              <a:cs typeface="Arial" panose="020B0604020202020204" pitchFamily="34" charset="0"/>
            </a:endParaRPr>
          </a:p>
          <a:p>
            <a:pPr algn="l" rtl="0"/>
            <a:r>
              <a:rPr lang="en-US" sz="1400" dirty="0">
                <a:solidFill>
                  <a:schemeClr val="bg1">
                    <a:lumMod val="65000"/>
                  </a:schemeClr>
                </a:solidFill>
                <a:latin typeface="Calibri" panose="020F0502020204030204" pitchFamily="34" charset="0"/>
                <a:ea typeface="Calibri" panose="020F0502020204030204" pitchFamily="34" charset="0"/>
                <a:cs typeface="Arial" panose="020B0604020202020204" pitchFamily="34" charset="0"/>
              </a:rPr>
              <a:t>That is extra =)</a:t>
            </a:r>
            <a:endParaRPr lang="en-US" sz="1400" dirty="0">
              <a:solidFill>
                <a:schemeClr val="bg1">
                  <a:lumMod val="65000"/>
                </a:schemeClr>
              </a:solidFill>
            </a:endParaRPr>
          </a:p>
        </p:txBody>
      </p:sp>
      <p:pic>
        <p:nvPicPr>
          <p:cNvPr id="12" name="Shape 157" descr="bio logo 436.png"/>
          <p:cNvPicPr preferRelativeResize="0"/>
          <p:nvPr/>
        </p:nvPicPr>
        <p:blipFill rotWithShape="1">
          <a:blip r:embed="rId2">
            <a:alphaModFix/>
          </a:blip>
          <a:srcRect/>
          <a:stretch/>
        </p:blipFill>
        <p:spPr>
          <a:xfrm>
            <a:off x="3351380" y="3727713"/>
            <a:ext cx="1007505" cy="988524"/>
          </a:xfrm>
          <a:prstGeom prst="rect">
            <a:avLst/>
          </a:prstGeom>
          <a:noFill/>
          <a:ln>
            <a:noFill/>
          </a:ln>
        </p:spPr>
      </p:pic>
    </p:spTree>
    <p:extLst>
      <p:ext uri="{BB962C8B-B14F-4D97-AF65-F5344CB8AC3E}">
        <p14:creationId xmlns:p14="http://schemas.microsoft.com/office/powerpoint/2010/main" val="3551942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75B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1438</TotalTime>
  <Words>1901</Words>
  <Application>Microsoft Macintosh PowerPoint</Application>
  <PresentationFormat>Custom</PresentationFormat>
  <Paragraphs>275</Paragraphs>
  <Slides>24</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Arimo</vt:lpstr>
      <vt:lpstr>Bradley Hand ITC</vt:lpstr>
      <vt:lpstr>Calibri</vt:lpstr>
      <vt:lpstr>Century Gothic</vt:lpstr>
      <vt:lpstr>MS Mincho</vt:lpstr>
      <vt:lpstr>Times New Roman</vt:lpstr>
      <vt:lpstr>Trebuchet MS</vt:lpstr>
      <vt:lpstr>Office Theme</vt:lpstr>
      <vt:lpstr>Biochemistry</vt:lpstr>
      <vt:lpstr>Overview:</vt:lpstr>
      <vt:lpstr>Recall what you studied before: </vt:lpstr>
      <vt:lpstr>Recall what you studied before: </vt:lpstr>
      <vt:lpstr>Metabolic acid base disorders:</vt:lpstr>
      <vt:lpstr>Extra explanation:</vt:lpstr>
      <vt:lpstr>Metabolic acid base disorders:</vt:lpstr>
      <vt:lpstr>Metabolic acid base disorders:</vt:lpstr>
      <vt:lpstr>Extra Explanation that Dr.sumbul added during the lecture:</vt:lpstr>
      <vt:lpstr>PowerPoint Presentation</vt:lpstr>
      <vt:lpstr>PowerPoint Presentation</vt:lpstr>
      <vt:lpstr>PowerPoint Presentation</vt:lpstr>
      <vt:lpstr>PowerPoint Presentation</vt:lpstr>
      <vt:lpstr>Lactic Acidosis:</vt:lpstr>
      <vt:lpstr>Lactate metabolism in tissue:</vt:lpstr>
      <vt:lpstr>Lactate metabolism in tissue:</vt:lpstr>
      <vt:lpstr>PowerPoint Presentation</vt:lpstr>
      <vt:lpstr>*Due to hypoxia in the tissue ( most common).</vt:lpstr>
      <vt:lpstr>Due to disorders in carbohydrate metabolism (congenital defect in enzymes).</vt:lpstr>
      <vt:lpstr>PowerPoint Presentation</vt:lpstr>
      <vt:lpstr>Dr.Sumbul Explanation:</vt:lpstr>
      <vt:lpstr>Quiz</vt:lpstr>
      <vt:lpstr>TEAM MEMBERS</vt:lpstr>
      <vt:lpstr>THANK YOU</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Biochemistry</dc:title>
  <dc:creator>abdulrahman almutlaq</dc:creator>
  <cp:lastModifiedBy>sh.a.13@outlook.com</cp:lastModifiedBy>
  <cp:revision>78</cp:revision>
  <dcterms:created xsi:type="dcterms:W3CDTF">2017-03-18T20:01:52Z</dcterms:created>
  <dcterms:modified xsi:type="dcterms:W3CDTF">2017-03-26T15:52:03Z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2017-03-18T00:00:00Z</vt:filetime>
  </property>
</Properties>
</file>