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68" r:id="rId2"/>
    <p:sldId id="271" r:id="rId3"/>
    <p:sldId id="287" r:id="rId4"/>
    <p:sldId id="294" r:id="rId5"/>
    <p:sldId id="296" r:id="rId6"/>
    <p:sldId id="312" r:id="rId7"/>
    <p:sldId id="297" r:id="rId8"/>
    <p:sldId id="309" r:id="rId9"/>
    <p:sldId id="313" r:id="rId10"/>
    <p:sldId id="298" r:id="rId11"/>
    <p:sldId id="299" r:id="rId12"/>
    <p:sldId id="300" r:id="rId13"/>
    <p:sldId id="311" r:id="rId14"/>
    <p:sldId id="301" r:id="rId15"/>
    <p:sldId id="314" r:id="rId16"/>
    <p:sldId id="304" r:id="rId17"/>
    <p:sldId id="307" r:id="rId18"/>
    <p:sldId id="308" r:id="rId19"/>
    <p:sldId id="305" r:id="rId20"/>
    <p:sldId id="306" r:id="rId21"/>
    <p:sldId id="310" r:id="rId22"/>
    <p:sldId id="258" r:id="rId23"/>
    <p:sldId id="25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6275"/>
    <a:srgbClr val="517A91"/>
    <a:srgbClr val="2A4452"/>
    <a:srgbClr val="41719C"/>
    <a:srgbClr val="243542"/>
    <a:srgbClr val="334E5D"/>
    <a:srgbClr val="497085"/>
    <a:srgbClr val="7292A4"/>
    <a:srgbClr val="D2DEEF"/>
    <a:srgbClr val="5B8B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13" autoAdjust="0"/>
    <p:restoredTop sz="94512" autoAdjust="0"/>
  </p:normalViewPr>
  <p:slideViewPr>
    <p:cSldViewPr snapToGrid="0" snapToObjects="1">
      <p:cViewPr>
        <p:scale>
          <a:sx n="89" d="100"/>
          <a:sy n="89" d="100"/>
        </p:scale>
        <p:origin x="-544" y="5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4438D2-3A10-CC43-842F-62950D0F0E66}" type="doc">
      <dgm:prSet loTypeId="urn:microsoft.com/office/officeart/2005/8/layout/process5" loCatId="" qsTypeId="urn:microsoft.com/office/officeart/2005/8/quickstyle/simple4" qsCatId="simple" csTypeId="urn:microsoft.com/office/officeart/2005/8/colors/accent1_2" csCatId="accent1" phldr="1"/>
      <dgm:spPr/>
      <dgm:t>
        <a:bodyPr/>
        <a:lstStyle/>
        <a:p>
          <a:endParaRPr lang="en-US"/>
        </a:p>
      </dgm:t>
    </dgm:pt>
    <dgm:pt modelId="{12448E37-BF96-6D4C-8E51-FB7AF6C22325}">
      <dgm:prSet phldrT="[Text]"/>
      <dgm:spPr>
        <a:solidFill>
          <a:srgbClr val="406275"/>
        </a:solidFill>
      </dgm:spPr>
      <dgm:t>
        <a:bodyPr/>
        <a:lstStyle/>
        <a:p>
          <a:r>
            <a:rPr lang="en-US" dirty="0" smtClean="0"/>
            <a:t>Vitamin D3</a:t>
          </a:r>
          <a:endParaRPr lang="en-US" dirty="0"/>
        </a:p>
      </dgm:t>
    </dgm:pt>
    <dgm:pt modelId="{A0CB9E73-D5E5-CE44-9F57-F72F1F2505AB}" type="parTrans" cxnId="{43BEE919-F772-BC42-A299-EC3A63089FD8}">
      <dgm:prSet/>
      <dgm:spPr/>
      <dgm:t>
        <a:bodyPr/>
        <a:lstStyle/>
        <a:p>
          <a:endParaRPr lang="en-US"/>
        </a:p>
      </dgm:t>
    </dgm:pt>
    <dgm:pt modelId="{D150FBC6-6D2F-6A44-B9A5-A1BC700BABC5}" type="sibTrans" cxnId="{43BEE919-F772-BC42-A299-EC3A63089FD8}">
      <dgm:prSet/>
      <dgm:spPr/>
      <dgm:t>
        <a:bodyPr/>
        <a:lstStyle/>
        <a:p>
          <a:endParaRPr lang="en-US"/>
        </a:p>
      </dgm:t>
    </dgm:pt>
    <dgm:pt modelId="{C4A6CD31-BC76-9240-9947-172330B996DF}" type="pres">
      <dgm:prSet presAssocID="{544438D2-3A10-CC43-842F-62950D0F0E66}" presName="diagram" presStyleCnt="0">
        <dgm:presLayoutVars>
          <dgm:dir/>
          <dgm:resizeHandles val="exact"/>
        </dgm:presLayoutVars>
      </dgm:prSet>
      <dgm:spPr/>
      <dgm:t>
        <a:bodyPr/>
        <a:lstStyle/>
        <a:p>
          <a:endParaRPr lang="en-US"/>
        </a:p>
      </dgm:t>
    </dgm:pt>
    <dgm:pt modelId="{0488ACDC-C5BB-3745-BBB7-0CE8F63EA460}" type="pres">
      <dgm:prSet presAssocID="{12448E37-BF96-6D4C-8E51-FB7AF6C22325}" presName="node" presStyleLbl="node1" presStyleIdx="0" presStyleCnt="1" custLinFactNeighborX="13171" custLinFactNeighborY="1483">
        <dgm:presLayoutVars>
          <dgm:bulletEnabled val="1"/>
        </dgm:presLayoutVars>
      </dgm:prSet>
      <dgm:spPr/>
      <dgm:t>
        <a:bodyPr/>
        <a:lstStyle/>
        <a:p>
          <a:endParaRPr lang="en-US"/>
        </a:p>
      </dgm:t>
    </dgm:pt>
  </dgm:ptLst>
  <dgm:cxnLst>
    <dgm:cxn modelId="{DCF8E8CD-4C76-244D-A109-8973102D7CA2}" type="presOf" srcId="{12448E37-BF96-6D4C-8E51-FB7AF6C22325}" destId="{0488ACDC-C5BB-3745-BBB7-0CE8F63EA460}" srcOrd="0" destOrd="0" presId="urn:microsoft.com/office/officeart/2005/8/layout/process5"/>
    <dgm:cxn modelId="{149DC0E0-790B-A445-83A8-5E08A03F3B05}" type="presOf" srcId="{544438D2-3A10-CC43-842F-62950D0F0E66}" destId="{C4A6CD31-BC76-9240-9947-172330B996DF}" srcOrd="0" destOrd="0" presId="urn:microsoft.com/office/officeart/2005/8/layout/process5"/>
    <dgm:cxn modelId="{43BEE919-F772-BC42-A299-EC3A63089FD8}" srcId="{544438D2-3A10-CC43-842F-62950D0F0E66}" destId="{12448E37-BF96-6D4C-8E51-FB7AF6C22325}" srcOrd="0" destOrd="0" parTransId="{A0CB9E73-D5E5-CE44-9F57-F72F1F2505AB}" sibTransId="{D150FBC6-6D2F-6A44-B9A5-A1BC700BABC5}"/>
    <dgm:cxn modelId="{034BFC06-AE87-8241-B5B9-82E6D442CDE5}" type="presParOf" srcId="{C4A6CD31-BC76-9240-9947-172330B996DF}" destId="{0488ACDC-C5BB-3745-BBB7-0CE8F63EA460}" srcOrd="0"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4438D2-3A10-CC43-842F-62950D0F0E66}" type="doc">
      <dgm:prSet loTypeId="urn:microsoft.com/office/officeart/2005/8/layout/process5" loCatId="" qsTypeId="urn:microsoft.com/office/officeart/2005/8/quickstyle/simple4" qsCatId="simple" csTypeId="urn:microsoft.com/office/officeart/2005/8/colors/accent1_2" csCatId="accent1" phldr="1"/>
      <dgm:spPr/>
      <dgm:t>
        <a:bodyPr/>
        <a:lstStyle/>
        <a:p>
          <a:endParaRPr lang="en-US"/>
        </a:p>
      </dgm:t>
    </dgm:pt>
    <dgm:pt modelId="{12448E37-BF96-6D4C-8E51-FB7AF6C22325}">
      <dgm:prSet phldrT="[Text]"/>
      <dgm:spPr>
        <a:solidFill>
          <a:srgbClr val="406275"/>
        </a:solidFill>
      </dgm:spPr>
      <dgm:t>
        <a:bodyPr/>
        <a:lstStyle/>
        <a:p>
          <a:r>
            <a:rPr lang="en-US" dirty="0" smtClean="0"/>
            <a:t>Steroid hormones</a:t>
          </a:r>
          <a:endParaRPr lang="en-US" dirty="0"/>
        </a:p>
      </dgm:t>
    </dgm:pt>
    <dgm:pt modelId="{A0CB9E73-D5E5-CE44-9F57-F72F1F2505AB}" type="parTrans" cxnId="{43BEE919-F772-BC42-A299-EC3A63089FD8}">
      <dgm:prSet/>
      <dgm:spPr/>
      <dgm:t>
        <a:bodyPr/>
        <a:lstStyle/>
        <a:p>
          <a:endParaRPr lang="en-US"/>
        </a:p>
      </dgm:t>
    </dgm:pt>
    <dgm:pt modelId="{D150FBC6-6D2F-6A44-B9A5-A1BC700BABC5}" type="sibTrans" cxnId="{43BEE919-F772-BC42-A299-EC3A63089FD8}">
      <dgm:prSet/>
      <dgm:spPr/>
      <dgm:t>
        <a:bodyPr/>
        <a:lstStyle/>
        <a:p>
          <a:endParaRPr lang="en-US"/>
        </a:p>
      </dgm:t>
    </dgm:pt>
    <dgm:pt modelId="{C4A6CD31-BC76-9240-9947-172330B996DF}" type="pres">
      <dgm:prSet presAssocID="{544438D2-3A10-CC43-842F-62950D0F0E66}" presName="diagram" presStyleCnt="0">
        <dgm:presLayoutVars>
          <dgm:dir/>
          <dgm:resizeHandles val="exact"/>
        </dgm:presLayoutVars>
      </dgm:prSet>
      <dgm:spPr/>
      <dgm:t>
        <a:bodyPr/>
        <a:lstStyle/>
        <a:p>
          <a:endParaRPr lang="en-US"/>
        </a:p>
      </dgm:t>
    </dgm:pt>
    <dgm:pt modelId="{0488ACDC-C5BB-3745-BBB7-0CE8F63EA460}" type="pres">
      <dgm:prSet presAssocID="{12448E37-BF96-6D4C-8E51-FB7AF6C22325}" presName="node" presStyleLbl="node1" presStyleIdx="0" presStyleCnt="1" custLinFactNeighborX="13171" custLinFactNeighborY="1483">
        <dgm:presLayoutVars>
          <dgm:bulletEnabled val="1"/>
        </dgm:presLayoutVars>
      </dgm:prSet>
      <dgm:spPr/>
      <dgm:t>
        <a:bodyPr/>
        <a:lstStyle/>
        <a:p>
          <a:endParaRPr lang="en-US"/>
        </a:p>
      </dgm:t>
    </dgm:pt>
  </dgm:ptLst>
  <dgm:cxnLst>
    <dgm:cxn modelId="{9A9E633B-8E64-924B-A2B1-E8891CBBB6A7}" type="presOf" srcId="{544438D2-3A10-CC43-842F-62950D0F0E66}" destId="{C4A6CD31-BC76-9240-9947-172330B996DF}" srcOrd="0" destOrd="0" presId="urn:microsoft.com/office/officeart/2005/8/layout/process5"/>
    <dgm:cxn modelId="{43BEE919-F772-BC42-A299-EC3A63089FD8}" srcId="{544438D2-3A10-CC43-842F-62950D0F0E66}" destId="{12448E37-BF96-6D4C-8E51-FB7AF6C22325}" srcOrd="0" destOrd="0" parTransId="{A0CB9E73-D5E5-CE44-9F57-F72F1F2505AB}" sibTransId="{D150FBC6-6D2F-6A44-B9A5-A1BC700BABC5}"/>
    <dgm:cxn modelId="{047BEF04-857C-A246-9BBB-8A836F45F040}" type="presOf" srcId="{12448E37-BF96-6D4C-8E51-FB7AF6C22325}" destId="{0488ACDC-C5BB-3745-BBB7-0CE8F63EA460}" srcOrd="0" destOrd="0" presId="urn:microsoft.com/office/officeart/2005/8/layout/process5"/>
    <dgm:cxn modelId="{629D2B8B-B29A-1A42-8B32-E3156E7AF486}" type="presParOf" srcId="{C4A6CD31-BC76-9240-9947-172330B996DF}" destId="{0488ACDC-C5BB-3745-BBB7-0CE8F63EA460}" srcOrd="0" destOrd="0" presId="urn:microsoft.com/office/officeart/2005/8/layout/process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4438D2-3A10-CC43-842F-62950D0F0E66}" type="doc">
      <dgm:prSet loTypeId="urn:microsoft.com/office/officeart/2005/8/layout/process5" loCatId="" qsTypeId="urn:microsoft.com/office/officeart/2005/8/quickstyle/simple4" qsCatId="simple" csTypeId="urn:microsoft.com/office/officeart/2005/8/colors/accent1_2" csCatId="accent1" phldr="1"/>
      <dgm:spPr/>
      <dgm:t>
        <a:bodyPr/>
        <a:lstStyle/>
        <a:p>
          <a:endParaRPr lang="en-US"/>
        </a:p>
      </dgm:t>
    </dgm:pt>
    <dgm:pt modelId="{12448E37-BF96-6D4C-8E51-FB7AF6C22325}">
      <dgm:prSet phldrT="[Text]"/>
      <dgm:spPr>
        <a:solidFill>
          <a:srgbClr val="406275"/>
        </a:solidFill>
      </dgm:spPr>
      <dgm:t>
        <a:bodyPr/>
        <a:lstStyle/>
        <a:p>
          <a:r>
            <a:rPr lang="en-US" dirty="0" smtClean="0"/>
            <a:t>Bile acids and bile salts</a:t>
          </a:r>
          <a:endParaRPr lang="en-US" dirty="0"/>
        </a:p>
      </dgm:t>
    </dgm:pt>
    <dgm:pt modelId="{A0CB9E73-D5E5-CE44-9F57-F72F1F2505AB}" type="parTrans" cxnId="{43BEE919-F772-BC42-A299-EC3A63089FD8}">
      <dgm:prSet/>
      <dgm:spPr/>
      <dgm:t>
        <a:bodyPr/>
        <a:lstStyle/>
        <a:p>
          <a:endParaRPr lang="en-US"/>
        </a:p>
      </dgm:t>
    </dgm:pt>
    <dgm:pt modelId="{D150FBC6-6D2F-6A44-B9A5-A1BC700BABC5}" type="sibTrans" cxnId="{43BEE919-F772-BC42-A299-EC3A63089FD8}">
      <dgm:prSet/>
      <dgm:spPr/>
      <dgm:t>
        <a:bodyPr/>
        <a:lstStyle/>
        <a:p>
          <a:endParaRPr lang="en-US"/>
        </a:p>
      </dgm:t>
    </dgm:pt>
    <dgm:pt modelId="{C4A6CD31-BC76-9240-9947-172330B996DF}" type="pres">
      <dgm:prSet presAssocID="{544438D2-3A10-CC43-842F-62950D0F0E66}" presName="diagram" presStyleCnt="0">
        <dgm:presLayoutVars>
          <dgm:dir/>
          <dgm:resizeHandles val="exact"/>
        </dgm:presLayoutVars>
      </dgm:prSet>
      <dgm:spPr/>
      <dgm:t>
        <a:bodyPr/>
        <a:lstStyle/>
        <a:p>
          <a:endParaRPr lang="en-US"/>
        </a:p>
      </dgm:t>
    </dgm:pt>
    <dgm:pt modelId="{0488ACDC-C5BB-3745-BBB7-0CE8F63EA460}" type="pres">
      <dgm:prSet presAssocID="{12448E37-BF96-6D4C-8E51-FB7AF6C22325}" presName="node" presStyleLbl="node1" presStyleIdx="0" presStyleCnt="1" custLinFactNeighborX="13171" custLinFactNeighborY="1483">
        <dgm:presLayoutVars>
          <dgm:bulletEnabled val="1"/>
        </dgm:presLayoutVars>
      </dgm:prSet>
      <dgm:spPr/>
      <dgm:t>
        <a:bodyPr/>
        <a:lstStyle/>
        <a:p>
          <a:endParaRPr lang="en-US"/>
        </a:p>
      </dgm:t>
    </dgm:pt>
  </dgm:ptLst>
  <dgm:cxnLst>
    <dgm:cxn modelId="{D8908BE4-47E4-8D4C-AA14-0667D5768C4A}" type="presOf" srcId="{544438D2-3A10-CC43-842F-62950D0F0E66}" destId="{C4A6CD31-BC76-9240-9947-172330B996DF}" srcOrd="0" destOrd="0" presId="urn:microsoft.com/office/officeart/2005/8/layout/process5"/>
    <dgm:cxn modelId="{43BEE919-F772-BC42-A299-EC3A63089FD8}" srcId="{544438D2-3A10-CC43-842F-62950D0F0E66}" destId="{12448E37-BF96-6D4C-8E51-FB7AF6C22325}" srcOrd="0" destOrd="0" parTransId="{A0CB9E73-D5E5-CE44-9F57-F72F1F2505AB}" sibTransId="{D150FBC6-6D2F-6A44-B9A5-A1BC700BABC5}"/>
    <dgm:cxn modelId="{A8A0ECBE-F60E-E54A-BF82-E51140C71A67}" type="presOf" srcId="{12448E37-BF96-6D4C-8E51-FB7AF6C22325}" destId="{0488ACDC-C5BB-3745-BBB7-0CE8F63EA460}" srcOrd="0" destOrd="0" presId="urn:microsoft.com/office/officeart/2005/8/layout/process5"/>
    <dgm:cxn modelId="{815B4ED6-8025-4948-BA75-EC86CBD45B38}" type="presParOf" srcId="{C4A6CD31-BC76-9240-9947-172330B996DF}" destId="{0488ACDC-C5BB-3745-BBB7-0CE8F63EA460}" srcOrd="0" destOrd="0" presId="urn:microsoft.com/office/officeart/2005/8/layout/process5"/>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A15376-D6B9-FE40-BA7F-DF9D0DCEBA4E}" type="doc">
      <dgm:prSet loTypeId="urn:microsoft.com/office/officeart/2005/8/layout/chevron2" loCatId="" qsTypeId="urn:microsoft.com/office/officeart/2005/8/quickstyle/simple4" qsCatId="simple" csTypeId="urn:microsoft.com/office/officeart/2005/8/colors/accent5_5" csCatId="accent5" phldr="1"/>
      <dgm:spPr/>
      <dgm:t>
        <a:bodyPr/>
        <a:lstStyle/>
        <a:p>
          <a:endParaRPr lang="en-US"/>
        </a:p>
      </dgm:t>
    </dgm:pt>
    <dgm:pt modelId="{7F3526B8-59F3-184A-8BC1-02DB5348AD61}">
      <dgm:prSet phldrT="[Text]"/>
      <dgm:spPr/>
      <dgm:t>
        <a:bodyPr/>
        <a:lstStyle/>
        <a:p>
          <a:r>
            <a:rPr lang="en-US" dirty="0" smtClean="0"/>
            <a:t>In liver</a:t>
          </a:r>
          <a:endParaRPr lang="en-US" dirty="0"/>
        </a:p>
      </dgm:t>
    </dgm:pt>
    <dgm:pt modelId="{2DAF7B13-FBD6-5148-9A3C-3DAE3918595E}" type="parTrans" cxnId="{AE38E55E-9851-6F41-92F0-6B98AD2AF85A}">
      <dgm:prSet/>
      <dgm:spPr/>
      <dgm:t>
        <a:bodyPr/>
        <a:lstStyle/>
        <a:p>
          <a:endParaRPr lang="en-US"/>
        </a:p>
      </dgm:t>
    </dgm:pt>
    <dgm:pt modelId="{A8ECABCB-E545-664D-8B13-435A611DE667}" type="sibTrans" cxnId="{AE38E55E-9851-6F41-92F0-6B98AD2AF85A}">
      <dgm:prSet/>
      <dgm:spPr/>
      <dgm:t>
        <a:bodyPr/>
        <a:lstStyle/>
        <a:p>
          <a:endParaRPr lang="en-US"/>
        </a:p>
      </dgm:t>
    </dgm:pt>
    <dgm:pt modelId="{EA2EEE25-1A90-D747-AFCA-2DE2BA2AD8FC}">
      <dgm:prSet phldrT="[Text]"/>
      <dgm:spPr/>
      <dgm:t>
        <a:bodyPr/>
        <a:lstStyle/>
        <a:p>
          <a:r>
            <a:rPr lang="en-US" dirty="0" smtClean="0"/>
            <a:t>HMG</a:t>
          </a:r>
          <a:r>
            <a:rPr lang="en-US" baseline="0" dirty="0" smtClean="0"/>
            <a:t>-CoA synthase is present in both cytosol and mitochondria of liver.</a:t>
          </a:r>
          <a:endParaRPr lang="en-US" dirty="0"/>
        </a:p>
      </dgm:t>
    </dgm:pt>
    <dgm:pt modelId="{4BC78755-2FE9-E74B-A298-A031387611A2}" type="parTrans" cxnId="{23DD9AB0-478F-9E46-86D4-DB0A574002C8}">
      <dgm:prSet/>
      <dgm:spPr/>
      <dgm:t>
        <a:bodyPr/>
        <a:lstStyle/>
        <a:p>
          <a:endParaRPr lang="en-US"/>
        </a:p>
      </dgm:t>
    </dgm:pt>
    <dgm:pt modelId="{C219F6D7-BE30-1445-809F-379F11F4515C}" type="sibTrans" cxnId="{23DD9AB0-478F-9E46-86D4-DB0A574002C8}">
      <dgm:prSet/>
      <dgm:spPr/>
      <dgm:t>
        <a:bodyPr/>
        <a:lstStyle/>
        <a:p>
          <a:endParaRPr lang="en-US"/>
        </a:p>
      </dgm:t>
    </dgm:pt>
    <dgm:pt modelId="{5D444528-B915-5642-94FD-C0E82EBB81F1}">
      <dgm:prSet phldrT="[Text]"/>
      <dgm:spPr/>
      <dgm:t>
        <a:bodyPr/>
        <a:lstStyle/>
        <a:p>
          <a:r>
            <a:rPr lang="en-US" dirty="0" smtClean="0"/>
            <a:t>In liver’s</a:t>
          </a:r>
          <a:r>
            <a:rPr lang="en-US" baseline="0" dirty="0" smtClean="0"/>
            <a:t> mitochondria</a:t>
          </a:r>
          <a:endParaRPr lang="en-US" dirty="0"/>
        </a:p>
      </dgm:t>
    </dgm:pt>
    <dgm:pt modelId="{BC803ED8-C568-4A43-8654-ABAB0E831F25}" type="parTrans" cxnId="{27EA3131-7ABE-B44B-BAF8-452B4E44714D}">
      <dgm:prSet/>
      <dgm:spPr/>
      <dgm:t>
        <a:bodyPr/>
        <a:lstStyle/>
        <a:p>
          <a:endParaRPr lang="en-US"/>
        </a:p>
      </dgm:t>
    </dgm:pt>
    <dgm:pt modelId="{F7ED7FE6-552E-494E-962F-37B228985A73}" type="sibTrans" cxnId="{27EA3131-7ABE-B44B-BAF8-452B4E44714D}">
      <dgm:prSet/>
      <dgm:spPr/>
      <dgm:t>
        <a:bodyPr/>
        <a:lstStyle/>
        <a:p>
          <a:endParaRPr lang="en-US"/>
        </a:p>
      </dgm:t>
    </dgm:pt>
    <dgm:pt modelId="{D0AD97D8-8BCB-0444-A1F9-ED18D1A925B0}">
      <dgm:prSet phldrT="[Text]" custT="1"/>
      <dgm:spPr/>
      <dgm:t>
        <a:bodyPr/>
        <a:lstStyle/>
        <a:p>
          <a:r>
            <a:rPr lang="en-US" sz="2500" kern="1200" dirty="0" smtClean="0"/>
            <a:t>Its function is</a:t>
          </a:r>
          <a:r>
            <a:rPr lang="en-US" sz="2500" kern="1200" baseline="0" dirty="0" smtClean="0"/>
            <a:t> </a:t>
          </a:r>
          <a:r>
            <a:rPr lang="en-US" sz="2500" kern="1200" baseline="0" dirty="0" err="1" smtClean="0"/>
            <a:t>ketogenesis</a:t>
          </a:r>
          <a:r>
            <a:rPr lang="en-US" sz="2500" kern="1200" baseline="0" dirty="0" smtClean="0"/>
            <a:t> </a:t>
          </a:r>
          <a:r>
            <a:rPr lang="en-US" sz="1600" kern="1200" dirty="0" smtClean="0">
              <a:solidFill>
                <a:srgbClr val="92D050"/>
              </a:solidFill>
              <a:latin typeface="+mn-lt"/>
              <a:ea typeface="+mn-ea"/>
              <a:cs typeface="+mn-cs"/>
            </a:rPr>
            <a:t>(ketone body synthesis).</a:t>
          </a:r>
          <a:endParaRPr lang="en-US" sz="1600" kern="1200" dirty="0">
            <a:solidFill>
              <a:srgbClr val="92D050"/>
            </a:solidFill>
            <a:latin typeface="+mn-lt"/>
            <a:ea typeface="+mn-ea"/>
            <a:cs typeface="+mn-cs"/>
          </a:endParaRPr>
        </a:p>
      </dgm:t>
    </dgm:pt>
    <dgm:pt modelId="{5335D542-0957-4C48-BB00-BAF755BAFA2A}" type="parTrans" cxnId="{9DCFACFF-70AD-1945-8F8A-A532C9EBB233}">
      <dgm:prSet/>
      <dgm:spPr/>
      <dgm:t>
        <a:bodyPr/>
        <a:lstStyle/>
        <a:p>
          <a:endParaRPr lang="en-US"/>
        </a:p>
      </dgm:t>
    </dgm:pt>
    <dgm:pt modelId="{6542D630-2CB6-5F48-8E7D-F57E13E5B41B}" type="sibTrans" cxnId="{9DCFACFF-70AD-1945-8F8A-A532C9EBB233}">
      <dgm:prSet/>
      <dgm:spPr/>
      <dgm:t>
        <a:bodyPr/>
        <a:lstStyle/>
        <a:p>
          <a:endParaRPr lang="en-US"/>
        </a:p>
      </dgm:t>
    </dgm:pt>
    <dgm:pt modelId="{530EDBB6-E0B3-0745-BA0A-617BCB5D1A41}">
      <dgm:prSet phldrT="[Text]"/>
      <dgm:spPr/>
      <dgm:t>
        <a:bodyPr/>
        <a:lstStyle/>
        <a:p>
          <a:r>
            <a:rPr lang="en-US" dirty="0" smtClean="0"/>
            <a:t>In </a:t>
          </a:r>
          <a:r>
            <a:rPr lang="en-US" smtClean="0"/>
            <a:t>liver’s cytosol</a:t>
          </a:r>
          <a:r>
            <a:rPr lang="en-US" baseline="0" smtClean="0"/>
            <a:t> (cytoplasm)</a:t>
          </a:r>
          <a:endParaRPr lang="en-US" dirty="0"/>
        </a:p>
      </dgm:t>
    </dgm:pt>
    <dgm:pt modelId="{10B5A4EC-1B84-954D-B5EA-25BF54E85230}" type="parTrans" cxnId="{39D87E38-5C9D-974E-80B8-D5D189CEB7E2}">
      <dgm:prSet/>
      <dgm:spPr/>
      <dgm:t>
        <a:bodyPr/>
        <a:lstStyle/>
        <a:p>
          <a:endParaRPr lang="en-US"/>
        </a:p>
      </dgm:t>
    </dgm:pt>
    <dgm:pt modelId="{02AB4833-194A-B640-AF1C-CD6904C0F366}" type="sibTrans" cxnId="{39D87E38-5C9D-974E-80B8-D5D189CEB7E2}">
      <dgm:prSet/>
      <dgm:spPr/>
      <dgm:t>
        <a:bodyPr/>
        <a:lstStyle/>
        <a:p>
          <a:endParaRPr lang="en-US"/>
        </a:p>
      </dgm:t>
    </dgm:pt>
    <dgm:pt modelId="{39FB2C71-EEBA-9D4B-B733-0A6868915F85}">
      <dgm:prSet phldrT="[Text]"/>
      <dgm:spPr/>
      <dgm:t>
        <a:bodyPr/>
        <a:lstStyle/>
        <a:p>
          <a:r>
            <a:rPr lang="en-US" dirty="0" smtClean="0"/>
            <a:t>Its function is </a:t>
          </a:r>
          <a:r>
            <a:rPr lang="en-US" smtClean="0"/>
            <a:t>cholesterol synthesis.</a:t>
          </a:r>
          <a:endParaRPr lang="en-US" dirty="0"/>
        </a:p>
      </dgm:t>
    </dgm:pt>
    <dgm:pt modelId="{A921D5E3-A8FD-434F-9D2B-60069D340A50}" type="parTrans" cxnId="{97387CA8-2E46-5B42-BAFF-BDD4CE9A57F9}">
      <dgm:prSet/>
      <dgm:spPr/>
      <dgm:t>
        <a:bodyPr/>
        <a:lstStyle/>
        <a:p>
          <a:endParaRPr lang="en-US"/>
        </a:p>
      </dgm:t>
    </dgm:pt>
    <dgm:pt modelId="{063A4B17-EB62-4E49-B321-61098DF7AE74}" type="sibTrans" cxnId="{97387CA8-2E46-5B42-BAFF-BDD4CE9A57F9}">
      <dgm:prSet/>
      <dgm:spPr/>
      <dgm:t>
        <a:bodyPr/>
        <a:lstStyle/>
        <a:p>
          <a:endParaRPr lang="en-US"/>
        </a:p>
      </dgm:t>
    </dgm:pt>
    <dgm:pt modelId="{18DD64EB-4FD4-844B-99B8-AF24D8C662BB}" type="pres">
      <dgm:prSet presAssocID="{1AA15376-D6B9-FE40-BA7F-DF9D0DCEBA4E}" presName="linearFlow" presStyleCnt="0">
        <dgm:presLayoutVars>
          <dgm:dir/>
          <dgm:animLvl val="lvl"/>
          <dgm:resizeHandles val="exact"/>
        </dgm:presLayoutVars>
      </dgm:prSet>
      <dgm:spPr/>
      <dgm:t>
        <a:bodyPr/>
        <a:lstStyle/>
        <a:p>
          <a:endParaRPr lang="en-US"/>
        </a:p>
      </dgm:t>
    </dgm:pt>
    <dgm:pt modelId="{24B91EDE-5768-A24F-B49F-607CFE03439E}" type="pres">
      <dgm:prSet presAssocID="{7F3526B8-59F3-184A-8BC1-02DB5348AD61}" presName="composite" presStyleCnt="0"/>
      <dgm:spPr/>
      <dgm:t>
        <a:bodyPr/>
        <a:lstStyle/>
        <a:p>
          <a:endParaRPr lang="en-US"/>
        </a:p>
      </dgm:t>
    </dgm:pt>
    <dgm:pt modelId="{8B9FCF3E-EE04-9E48-9357-770650BB831B}" type="pres">
      <dgm:prSet presAssocID="{7F3526B8-59F3-184A-8BC1-02DB5348AD61}" presName="parentText" presStyleLbl="alignNode1" presStyleIdx="0" presStyleCnt="3">
        <dgm:presLayoutVars>
          <dgm:chMax val="1"/>
          <dgm:bulletEnabled val="1"/>
        </dgm:presLayoutVars>
      </dgm:prSet>
      <dgm:spPr/>
      <dgm:t>
        <a:bodyPr/>
        <a:lstStyle/>
        <a:p>
          <a:endParaRPr lang="en-US"/>
        </a:p>
      </dgm:t>
    </dgm:pt>
    <dgm:pt modelId="{6DA3A154-21DD-D44B-BCAF-3FDF645AEBEF}" type="pres">
      <dgm:prSet presAssocID="{7F3526B8-59F3-184A-8BC1-02DB5348AD61}" presName="descendantText" presStyleLbl="alignAcc1" presStyleIdx="0" presStyleCnt="3">
        <dgm:presLayoutVars>
          <dgm:bulletEnabled val="1"/>
        </dgm:presLayoutVars>
      </dgm:prSet>
      <dgm:spPr/>
      <dgm:t>
        <a:bodyPr/>
        <a:lstStyle/>
        <a:p>
          <a:endParaRPr lang="en-US"/>
        </a:p>
      </dgm:t>
    </dgm:pt>
    <dgm:pt modelId="{2BC5D4BF-6FA4-E840-969A-414175AD71AE}" type="pres">
      <dgm:prSet presAssocID="{A8ECABCB-E545-664D-8B13-435A611DE667}" presName="sp" presStyleCnt="0"/>
      <dgm:spPr/>
      <dgm:t>
        <a:bodyPr/>
        <a:lstStyle/>
        <a:p>
          <a:endParaRPr lang="en-US"/>
        </a:p>
      </dgm:t>
    </dgm:pt>
    <dgm:pt modelId="{49F1B778-6F78-4246-96EF-3E6F4DD4FB70}" type="pres">
      <dgm:prSet presAssocID="{5D444528-B915-5642-94FD-C0E82EBB81F1}" presName="composite" presStyleCnt="0"/>
      <dgm:spPr/>
      <dgm:t>
        <a:bodyPr/>
        <a:lstStyle/>
        <a:p>
          <a:endParaRPr lang="en-US"/>
        </a:p>
      </dgm:t>
    </dgm:pt>
    <dgm:pt modelId="{5C2619EE-624F-984D-B858-D44F41E4656E}" type="pres">
      <dgm:prSet presAssocID="{5D444528-B915-5642-94FD-C0E82EBB81F1}" presName="parentText" presStyleLbl="alignNode1" presStyleIdx="1" presStyleCnt="3">
        <dgm:presLayoutVars>
          <dgm:chMax val="1"/>
          <dgm:bulletEnabled val="1"/>
        </dgm:presLayoutVars>
      </dgm:prSet>
      <dgm:spPr/>
      <dgm:t>
        <a:bodyPr/>
        <a:lstStyle/>
        <a:p>
          <a:endParaRPr lang="en-US"/>
        </a:p>
      </dgm:t>
    </dgm:pt>
    <dgm:pt modelId="{303CED48-9C66-FF4E-8905-CC215DC47308}" type="pres">
      <dgm:prSet presAssocID="{5D444528-B915-5642-94FD-C0E82EBB81F1}" presName="descendantText" presStyleLbl="alignAcc1" presStyleIdx="1" presStyleCnt="3">
        <dgm:presLayoutVars>
          <dgm:bulletEnabled val="1"/>
        </dgm:presLayoutVars>
      </dgm:prSet>
      <dgm:spPr/>
      <dgm:t>
        <a:bodyPr/>
        <a:lstStyle/>
        <a:p>
          <a:endParaRPr lang="en-US"/>
        </a:p>
      </dgm:t>
    </dgm:pt>
    <dgm:pt modelId="{77AEE990-ACC9-A345-B2DC-5E3E6B8ED3ED}" type="pres">
      <dgm:prSet presAssocID="{F7ED7FE6-552E-494E-962F-37B228985A73}" presName="sp" presStyleCnt="0"/>
      <dgm:spPr/>
      <dgm:t>
        <a:bodyPr/>
        <a:lstStyle/>
        <a:p>
          <a:endParaRPr lang="en-US"/>
        </a:p>
      </dgm:t>
    </dgm:pt>
    <dgm:pt modelId="{8B534DE2-3F15-FF4E-9AB9-CA1366011F81}" type="pres">
      <dgm:prSet presAssocID="{530EDBB6-E0B3-0745-BA0A-617BCB5D1A41}" presName="composite" presStyleCnt="0"/>
      <dgm:spPr/>
      <dgm:t>
        <a:bodyPr/>
        <a:lstStyle/>
        <a:p>
          <a:endParaRPr lang="en-US"/>
        </a:p>
      </dgm:t>
    </dgm:pt>
    <dgm:pt modelId="{7D808D93-2AF1-2F4C-8684-37E39CCE4C80}" type="pres">
      <dgm:prSet presAssocID="{530EDBB6-E0B3-0745-BA0A-617BCB5D1A41}" presName="parentText" presStyleLbl="alignNode1" presStyleIdx="2" presStyleCnt="3">
        <dgm:presLayoutVars>
          <dgm:chMax val="1"/>
          <dgm:bulletEnabled val="1"/>
        </dgm:presLayoutVars>
      </dgm:prSet>
      <dgm:spPr/>
      <dgm:t>
        <a:bodyPr/>
        <a:lstStyle/>
        <a:p>
          <a:endParaRPr lang="en-US"/>
        </a:p>
      </dgm:t>
    </dgm:pt>
    <dgm:pt modelId="{7D419796-CA94-FF41-98CF-65E5E4CA4F68}" type="pres">
      <dgm:prSet presAssocID="{530EDBB6-E0B3-0745-BA0A-617BCB5D1A41}" presName="descendantText" presStyleLbl="alignAcc1" presStyleIdx="2" presStyleCnt="3">
        <dgm:presLayoutVars>
          <dgm:bulletEnabled val="1"/>
        </dgm:presLayoutVars>
      </dgm:prSet>
      <dgm:spPr/>
      <dgm:t>
        <a:bodyPr/>
        <a:lstStyle/>
        <a:p>
          <a:endParaRPr lang="en-US"/>
        </a:p>
      </dgm:t>
    </dgm:pt>
  </dgm:ptLst>
  <dgm:cxnLst>
    <dgm:cxn modelId="{7C97F742-6C35-FF4E-A073-7553B9B4F943}" type="presOf" srcId="{D0AD97D8-8BCB-0444-A1F9-ED18D1A925B0}" destId="{303CED48-9C66-FF4E-8905-CC215DC47308}" srcOrd="0" destOrd="0" presId="urn:microsoft.com/office/officeart/2005/8/layout/chevron2"/>
    <dgm:cxn modelId="{BB07DDC5-F198-764B-AA03-69D63935C65F}" type="presOf" srcId="{EA2EEE25-1A90-D747-AFCA-2DE2BA2AD8FC}" destId="{6DA3A154-21DD-D44B-BCAF-3FDF645AEBEF}" srcOrd="0" destOrd="0" presId="urn:microsoft.com/office/officeart/2005/8/layout/chevron2"/>
    <dgm:cxn modelId="{BCE6577C-0317-E542-A59F-AF961736018A}" type="presOf" srcId="{530EDBB6-E0B3-0745-BA0A-617BCB5D1A41}" destId="{7D808D93-2AF1-2F4C-8684-37E39CCE4C80}" srcOrd="0" destOrd="0" presId="urn:microsoft.com/office/officeart/2005/8/layout/chevron2"/>
    <dgm:cxn modelId="{97387CA8-2E46-5B42-BAFF-BDD4CE9A57F9}" srcId="{530EDBB6-E0B3-0745-BA0A-617BCB5D1A41}" destId="{39FB2C71-EEBA-9D4B-B733-0A6868915F85}" srcOrd="0" destOrd="0" parTransId="{A921D5E3-A8FD-434F-9D2B-60069D340A50}" sibTransId="{063A4B17-EB62-4E49-B321-61098DF7AE74}"/>
    <dgm:cxn modelId="{AE38E55E-9851-6F41-92F0-6B98AD2AF85A}" srcId="{1AA15376-D6B9-FE40-BA7F-DF9D0DCEBA4E}" destId="{7F3526B8-59F3-184A-8BC1-02DB5348AD61}" srcOrd="0" destOrd="0" parTransId="{2DAF7B13-FBD6-5148-9A3C-3DAE3918595E}" sibTransId="{A8ECABCB-E545-664D-8B13-435A611DE667}"/>
    <dgm:cxn modelId="{27EA3131-7ABE-B44B-BAF8-452B4E44714D}" srcId="{1AA15376-D6B9-FE40-BA7F-DF9D0DCEBA4E}" destId="{5D444528-B915-5642-94FD-C0E82EBB81F1}" srcOrd="1" destOrd="0" parTransId="{BC803ED8-C568-4A43-8654-ABAB0E831F25}" sibTransId="{F7ED7FE6-552E-494E-962F-37B228985A73}"/>
    <dgm:cxn modelId="{93979244-20FD-4847-8F44-FE86822D6BFA}" type="presOf" srcId="{7F3526B8-59F3-184A-8BC1-02DB5348AD61}" destId="{8B9FCF3E-EE04-9E48-9357-770650BB831B}" srcOrd="0" destOrd="0" presId="urn:microsoft.com/office/officeart/2005/8/layout/chevron2"/>
    <dgm:cxn modelId="{9FA33CD3-663C-7A41-86F5-241710BA5EA6}" type="presOf" srcId="{39FB2C71-EEBA-9D4B-B733-0A6868915F85}" destId="{7D419796-CA94-FF41-98CF-65E5E4CA4F68}" srcOrd="0" destOrd="0" presId="urn:microsoft.com/office/officeart/2005/8/layout/chevron2"/>
    <dgm:cxn modelId="{118AD705-704B-9F41-B93A-B41BACD40F29}" type="presOf" srcId="{1AA15376-D6B9-FE40-BA7F-DF9D0DCEBA4E}" destId="{18DD64EB-4FD4-844B-99B8-AF24D8C662BB}" srcOrd="0" destOrd="0" presId="urn:microsoft.com/office/officeart/2005/8/layout/chevron2"/>
    <dgm:cxn modelId="{430B3016-A6DB-AD4C-8166-2D1DA4A21DE5}" type="presOf" srcId="{5D444528-B915-5642-94FD-C0E82EBB81F1}" destId="{5C2619EE-624F-984D-B858-D44F41E4656E}" srcOrd="0" destOrd="0" presId="urn:microsoft.com/office/officeart/2005/8/layout/chevron2"/>
    <dgm:cxn modelId="{39D87E38-5C9D-974E-80B8-D5D189CEB7E2}" srcId="{1AA15376-D6B9-FE40-BA7F-DF9D0DCEBA4E}" destId="{530EDBB6-E0B3-0745-BA0A-617BCB5D1A41}" srcOrd="2" destOrd="0" parTransId="{10B5A4EC-1B84-954D-B5EA-25BF54E85230}" sibTransId="{02AB4833-194A-B640-AF1C-CD6904C0F366}"/>
    <dgm:cxn modelId="{23DD9AB0-478F-9E46-86D4-DB0A574002C8}" srcId="{7F3526B8-59F3-184A-8BC1-02DB5348AD61}" destId="{EA2EEE25-1A90-D747-AFCA-2DE2BA2AD8FC}" srcOrd="0" destOrd="0" parTransId="{4BC78755-2FE9-E74B-A298-A031387611A2}" sibTransId="{C219F6D7-BE30-1445-809F-379F11F4515C}"/>
    <dgm:cxn modelId="{9DCFACFF-70AD-1945-8F8A-A532C9EBB233}" srcId="{5D444528-B915-5642-94FD-C0E82EBB81F1}" destId="{D0AD97D8-8BCB-0444-A1F9-ED18D1A925B0}" srcOrd="0" destOrd="0" parTransId="{5335D542-0957-4C48-BB00-BAF755BAFA2A}" sibTransId="{6542D630-2CB6-5F48-8E7D-F57E13E5B41B}"/>
    <dgm:cxn modelId="{61F046C2-37ED-3F43-B476-5AFEBEFA5BFA}" type="presParOf" srcId="{18DD64EB-4FD4-844B-99B8-AF24D8C662BB}" destId="{24B91EDE-5768-A24F-B49F-607CFE03439E}" srcOrd="0" destOrd="0" presId="urn:microsoft.com/office/officeart/2005/8/layout/chevron2"/>
    <dgm:cxn modelId="{D532D1F8-AED3-D64D-9014-7EA5494E5041}" type="presParOf" srcId="{24B91EDE-5768-A24F-B49F-607CFE03439E}" destId="{8B9FCF3E-EE04-9E48-9357-770650BB831B}" srcOrd="0" destOrd="0" presId="urn:microsoft.com/office/officeart/2005/8/layout/chevron2"/>
    <dgm:cxn modelId="{B28E0308-8609-6E4E-A480-9BB1F3B2BF0B}" type="presParOf" srcId="{24B91EDE-5768-A24F-B49F-607CFE03439E}" destId="{6DA3A154-21DD-D44B-BCAF-3FDF645AEBEF}" srcOrd="1" destOrd="0" presId="urn:microsoft.com/office/officeart/2005/8/layout/chevron2"/>
    <dgm:cxn modelId="{896F9FA4-DEF5-DE42-A3A9-A9104623D959}" type="presParOf" srcId="{18DD64EB-4FD4-844B-99B8-AF24D8C662BB}" destId="{2BC5D4BF-6FA4-E840-969A-414175AD71AE}" srcOrd="1" destOrd="0" presId="urn:microsoft.com/office/officeart/2005/8/layout/chevron2"/>
    <dgm:cxn modelId="{97B84CF5-CD75-CA42-A414-9F61D95FA9D9}" type="presParOf" srcId="{18DD64EB-4FD4-844B-99B8-AF24D8C662BB}" destId="{49F1B778-6F78-4246-96EF-3E6F4DD4FB70}" srcOrd="2" destOrd="0" presId="urn:microsoft.com/office/officeart/2005/8/layout/chevron2"/>
    <dgm:cxn modelId="{C17058F8-4747-2749-9542-F290837B503A}" type="presParOf" srcId="{49F1B778-6F78-4246-96EF-3E6F4DD4FB70}" destId="{5C2619EE-624F-984D-B858-D44F41E4656E}" srcOrd="0" destOrd="0" presId="urn:microsoft.com/office/officeart/2005/8/layout/chevron2"/>
    <dgm:cxn modelId="{4D106724-8EAF-B449-ADBD-F2ABD82FEDD0}" type="presParOf" srcId="{49F1B778-6F78-4246-96EF-3E6F4DD4FB70}" destId="{303CED48-9C66-FF4E-8905-CC215DC47308}" srcOrd="1" destOrd="0" presId="urn:microsoft.com/office/officeart/2005/8/layout/chevron2"/>
    <dgm:cxn modelId="{3E28F704-D258-B642-90E5-572B27BA7957}" type="presParOf" srcId="{18DD64EB-4FD4-844B-99B8-AF24D8C662BB}" destId="{77AEE990-ACC9-A345-B2DC-5E3E6B8ED3ED}" srcOrd="3" destOrd="0" presId="urn:microsoft.com/office/officeart/2005/8/layout/chevron2"/>
    <dgm:cxn modelId="{21768E85-72CC-B041-8898-96E547A1537B}" type="presParOf" srcId="{18DD64EB-4FD4-844B-99B8-AF24D8C662BB}" destId="{8B534DE2-3F15-FF4E-9AB9-CA1366011F81}" srcOrd="4" destOrd="0" presId="urn:microsoft.com/office/officeart/2005/8/layout/chevron2"/>
    <dgm:cxn modelId="{512E2156-D743-9F4D-8088-550A8D38A682}" type="presParOf" srcId="{8B534DE2-3F15-FF4E-9AB9-CA1366011F81}" destId="{7D808D93-2AF1-2F4C-8684-37E39CCE4C80}" srcOrd="0" destOrd="0" presId="urn:microsoft.com/office/officeart/2005/8/layout/chevron2"/>
    <dgm:cxn modelId="{6856D438-457E-7E4E-8F1C-E6C726478419}" type="presParOf" srcId="{8B534DE2-3F15-FF4E-9AB9-CA1366011F81}" destId="{7D419796-CA94-FF41-98CF-65E5E4CA4F68}" srcOrd="1" destOrd="0" presId="urn:microsoft.com/office/officeart/2005/8/layout/chevron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C3F787-CD45-6640-AC12-94D95932817A}" type="doc">
      <dgm:prSet loTypeId="urn:microsoft.com/office/officeart/2005/8/layout/hierarchy3" loCatId="" qsTypeId="urn:microsoft.com/office/officeart/2005/8/quickstyle/simple4" qsCatId="simple" csTypeId="urn:microsoft.com/office/officeart/2005/8/colors/accent5_3" csCatId="accent5" phldr="1"/>
      <dgm:spPr/>
      <dgm:t>
        <a:bodyPr/>
        <a:lstStyle/>
        <a:p>
          <a:endParaRPr lang="en-US"/>
        </a:p>
      </dgm:t>
    </dgm:pt>
    <dgm:pt modelId="{6970EAC5-DECB-8A45-B6FB-160355E19559}">
      <dgm:prSet phldrT="[Text]"/>
      <dgm:spPr>
        <a:solidFill>
          <a:srgbClr val="406275"/>
        </a:solidFill>
      </dgm:spPr>
      <dgm:t>
        <a:bodyPr/>
        <a:lstStyle/>
        <a:p>
          <a:r>
            <a:rPr lang="en-US" dirty="0" smtClean="0"/>
            <a:t>Statin drugs</a:t>
          </a:r>
          <a:endParaRPr lang="en-US" dirty="0"/>
        </a:p>
      </dgm:t>
    </dgm:pt>
    <dgm:pt modelId="{558943D8-DB8A-1144-822D-5194E9B7C145}" type="parTrans" cxnId="{C6D9CD5D-DD93-184B-B820-AA384BDFCCEB}">
      <dgm:prSet/>
      <dgm:spPr/>
      <dgm:t>
        <a:bodyPr/>
        <a:lstStyle/>
        <a:p>
          <a:endParaRPr lang="en-US"/>
        </a:p>
      </dgm:t>
    </dgm:pt>
    <dgm:pt modelId="{630CCB44-F7F0-4E41-AA9F-D594941635FD}" type="sibTrans" cxnId="{C6D9CD5D-DD93-184B-B820-AA384BDFCCEB}">
      <dgm:prSet/>
      <dgm:spPr/>
      <dgm:t>
        <a:bodyPr/>
        <a:lstStyle/>
        <a:p>
          <a:endParaRPr lang="en-US"/>
        </a:p>
      </dgm:t>
    </dgm:pt>
    <dgm:pt modelId="{CACB29FB-D4AD-5349-BE2D-E1D678ECAB05}">
      <dgm:prSet phldrT="[Text]"/>
      <dgm:spPr/>
      <dgm:t>
        <a:bodyPr/>
        <a:lstStyle/>
        <a:p>
          <a:r>
            <a:rPr lang="en-US" dirty="0" smtClean="0"/>
            <a:t>They are drugs used to </a:t>
          </a:r>
          <a:r>
            <a:rPr lang="en-US" u="sng" dirty="0" smtClean="0"/>
            <a:t>decrease</a:t>
          </a:r>
          <a:r>
            <a:rPr lang="en-US" dirty="0" smtClean="0"/>
            <a:t> </a:t>
          </a:r>
          <a:r>
            <a:rPr lang="en-US" b="1" dirty="0" smtClean="0"/>
            <a:t>plasma cholesterol levels.</a:t>
          </a:r>
          <a:endParaRPr lang="en-US" b="1" dirty="0"/>
        </a:p>
      </dgm:t>
    </dgm:pt>
    <dgm:pt modelId="{D0AD1185-58FE-9444-A200-B090DE7FB383}" type="parTrans" cxnId="{52A2CBDC-71E0-2340-BE1B-2EB5743330B9}">
      <dgm:prSet/>
      <dgm:spPr/>
      <dgm:t>
        <a:bodyPr/>
        <a:lstStyle/>
        <a:p>
          <a:endParaRPr lang="en-US"/>
        </a:p>
      </dgm:t>
    </dgm:pt>
    <dgm:pt modelId="{1CBFFF62-EA46-CD48-9DCA-571BABC66B35}" type="sibTrans" cxnId="{52A2CBDC-71E0-2340-BE1B-2EB5743330B9}">
      <dgm:prSet/>
      <dgm:spPr/>
      <dgm:t>
        <a:bodyPr/>
        <a:lstStyle/>
        <a:p>
          <a:endParaRPr lang="en-US"/>
        </a:p>
      </dgm:t>
    </dgm:pt>
    <dgm:pt modelId="{BD407104-C53D-2640-B06C-8503CD0E06DA}">
      <dgm:prSet phldrT="[Text]"/>
      <dgm:spPr/>
      <dgm:t>
        <a:bodyPr/>
        <a:lstStyle/>
        <a:p>
          <a:r>
            <a:rPr lang="en-US" dirty="0" smtClean="0"/>
            <a:t>Structural analogs of </a:t>
          </a:r>
          <a:r>
            <a:rPr lang="en-US" b="1" dirty="0" smtClean="0"/>
            <a:t>HMG-CoA</a:t>
          </a:r>
          <a:r>
            <a:rPr lang="en-US" b="1" baseline="0" dirty="0" smtClean="0"/>
            <a:t> </a:t>
          </a:r>
          <a:r>
            <a:rPr lang="en-US" dirty="0" smtClean="0"/>
            <a:t>(have </a:t>
          </a:r>
          <a:r>
            <a:rPr lang="en-US" dirty="0" smtClean="0"/>
            <a:t>the same structure as the </a:t>
          </a:r>
          <a:r>
            <a:rPr lang="en-US" dirty="0" smtClean="0"/>
            <a:t>molecule) and</a:t>
          </a:r>
          <a:r>
            <a:rPr lang="en-US" baseline="0" dirty="0" smtClean="0"/>
            <a:t> are </a:t>
          </a:r>
          <a:r>
            <a:rPr lang="en-US" u="sng" baseline="0" dirty="0" smtClean="0"/>
            <a:t>reversible, competitive inhibitors of HMG-CoA reductase</a:t>
          </a:r>
          <a:r>
            <a:rPr lang="en-US" dirty="0" smtClean="0"/>
            <a:t>.</a:t>
          </a:r>
          <a:endParaRPr lang="en-US" dirty="0"/>
        </a:p>
      </dgm:t>
    </dgm:pt>
    <dgm:pt modelId="{2B277ED8-17A5-8C4B-A618-8CB6BB7D2421}" type="parTrans" cxnId="{F7F1C041-66C2-1345-9C81-20B096BE47F4}">
      <dgm:prSet/>
      <dgm:spPr/>
      <dgm:t>
        <a:bodyPr/>
        <a:lstStyle/>
        <a:p>
          <a:endParaRPr lang="en-US"/>
        </a:p>
      </dgm:t>
    </dgm:pt>
    <dgm:pt modelId="{36BB25CD-5930-3547-AFC7-8D3A7A2C3DAC}" type="sibTrans" cxnId="{F7F1C041-66C2-1345-9C81-20B096BE47F4}">
      <dgm:prSet/>
      <dgm:spPr/>
      <dgm:t>
        <a:bodyPr/>
        <a:lstStyle/>
        <a:p>
          <a:endParaRPr lang="en-US"/>
        </a:p>
      </dgm:t>
    </dgm:pt>
    <dgm:pt modelId="{B77AD1FB-F550-F343-AFF5-BB1EB9A65C47}" type="pres">
      <dgm:prSet presAssocID="{92C3F787-CD45-6640-AC12-94D95932817A}" presName="diagram" presStyleCnt="0">
        <dgm:presLayoutVars>
          <dgm:chPref val="1"/>
          <dgm:dir/>
          <dgm:animOne val="branch"/>
          <dgm:animLvl val="lvl"/>
          <dgm:resizeHandles/>
        </dgm:presLayoutVars>
      </dgm:prSet>
      <dgm:spPr/>
      <dgm:t>
        <a:bodyPr/>
        <a:lstStyle/>
        <a:p>
          <a:endParaRPr lang="en-US"/>
        </a:p>
      </dgm:t>
    </dgm:pt>
    <dgm:pt modelId="{E1485C85-FAD6-B049-B4BD-E1EEA77917DC}" type="pres">
      <dgm:prSet presAssocID="{6970EAC5-DECB-8A45-B6FB-160355E19559}" presName="root" presStyleCnt="0"/>
      <dgm:spPr/>
      <dgm:t>
        <a:bodyPr/>
        <a:lstStyle/>
        <a:p>
          <a:endParaRPr lang="en-US"/>
        </a:p>
      </dgm:t>
    </dgm:pt>
    <dgm:pt modelId="{8772E502-95D6-A24D-9477-CCF32C984317}" type="pres">
      <dgm:prSet presAssocID="{6970EAC5-DECB-8A45-B6FB-160355E19559}" presName="rootComposite" presStyleCnt="0"/>
      <dgm:spPr/>
      <dgm:t>
        <a:bodyPr/>
        <a:lstStyle/>
        <a:p>
          <a:endParaRPr lang="en-US"/>
        </a:p>
      </dgm:t>
    </dgm:pt>
    <dgm:pt modelId="{FB566D64-51B3-5346-AA9E-4DE80B254650}" type="pres">
      <dgm:prSet presAssocID="{6970EAC5-DECB-8A45-B6FB-160355E19559}" presName="rootText" presStyleLbl="node1" presStyleIdx="0" presStyleCnt="1"/>
      <dgm:spPr/>
      <dgm:t>
        <a:bodyPr/>
        <a:lstStyle/>
        <a:p>
          <a:endParaRPr lang="en-US"/>
        </a:p>
      </dgm:t>
    </dgm:pt>
    <dgm:pt modelId="{50D35DD7-EF74-FA47-AD59-B86A657912C7}" type="pres">
      <dgm:prSet presAssocID="{6970EAC5-DECB-8A45-B6FB-160355E19559}" presName="rootConnector" presStyleLbl="node1" presStyleIdx="0" presStyleCnt="1"/>
      <dgm:spPr/>
      <dgm:t>
        <a:bodyPr/>
        <a:lstStyle/>
        <a:p>
          <a:endParaRPr lang="en-US"/>
        </a:p>
      </dgm:t>
    </dgm:pt>
    <dgm:pt modelId="{CA82B89B-6C0A-474B-B45A-6C39E767A136}" type="pres">
      <dgm:prSet presAssocID="{6970EAC5-DECB-8A45-B6FB-160355E19559}" presName="childShape" presStyleCnt="0"/>
      <dgm:spPr/>
      <dgm:t>
        <a:bodyPr/>
        <a:lstStyle/>
        <a:p>
          <a:endParaRPr lang="en-US"/>
        </a:p>
      </dgm:t>
    </dgm:pt>
    <dgm:pt modelId="{BD5F89DC-1898-4C41-88E7-F2D9D565A492}" type="pres">
      <dgm:prSet presAssocID="{D0AD1185-58FE-9444-A200-B090DE7FB383}" presName="Name13" presStyleLbl="parChTrans1D2" presStyleIdx="0" presStyleCnt="2"/>
      <dgm:spPr/>
      <dgm:t>
        <a:bodyPr/>
        <a:lstStyle/>
        <a:p>
          <a:endParaRPr lang="en-US"/>
        </a:p>
      </dgm:t>
    </dgm:pt>
    <dgm:pt modelId="{E294B85A-8296-E649-ABEB-88936D5A34ED}" type="pres">
      <dgm:prSet presAssocID="{CACB29FB-D4AD-5349-BE2D-E1D678ECAB05}" presName="childText" presStyleLbl="bgAcc1" presStyleIdx="0" presStyleCnt="2" custScaleX="202579">
        <dgm:presLayoutVars>
          <dgm:bulletEnabled val="1"/>
        </dgm:presLayoutVars>
      </dgm:prSet>
      <dgm:spPr/>
      <dgm:t>
        <a:bodyPr/>
        <a:lstStyle/>
        <a:p>
          <a:endParaRPr lang="en-US"/>
        </a:p>
      </dgm:t>
    </dgm:pt>
    <dgm:pt modelId="{D6352F72-2596-7041-8D7A-486D9FB14B95}" type="pres">
      <dgm:prSet presAssocID="{2B277ED8-17A5-8C4B-A618-8CB6BB7D2421}" presName="Name13" presStyleLbl="parChTrans1D2" presStyleIdx="1" presStyleCnt="2"/>
      <dgm:spPr/>
      <dgm:t>
        <a:bodyPr/>
        <a:lstStyle/>
        <a:p>
          <a:endParaRPr lang="en-US"/>
        </a:p>
      </dgm:t>
    </dgm:pt>
    <dgm:pt modelId="{834F9099-545B-D14F-8059-AA5ACDF68C2A}" type="pres">
      <dgm:prSet presAssocID="{BD407104-C53D-2640-B06C-8503CD0E06DA}" presName="childText" presStyleLbl="bgAcc1" presStyleIdx="1" presStyleCnt="2" custScaleX="202579">
        <dgm:presLayoutVars>
          <dgm:bulletEnabled val="1"/>
        </dgm:presLayoutVars>
      </dgm:prSet>
      <dgm:spPr/>
      <dgm:t>
        <a:bodyPr/>
        <a:lstStyle/>
        <a:p>
          <a:endParaRPr lang="en-US"/>
        </a:p>
      </dgm:t>
    </dgm:pt>
  </dgm:ptLst>
  <dgm:cxnLst>
    <dgm:cxn modelId="{F7F1C041-66C2-1345-9C81-20B096BE47F4}" srcId="{6970EAC5-DECB-8A45-B6FB-160355E19559}" destId="{BD407104-C53D-2640-B06C-8503CD0E06DA}" srcOrd="1" destOrd="0" parTransId="{2B277ED8-17A5-8C4B-A618-8CB6BB7D2421}" sibTransId="{36BB25CD-5930-3547-AFC7-8D3A7A2C3DAC}"/>
    <dgm:cxn modelId="{53E366B1-8DE9-494B-9B8E-1D3F754A375B}" type="presOf" srcId="{6970EAC5-DECB-8A45-B6FB-160355E19559}" destId="{FB566D64-51B3-5346-AA9E-4DE80B254650}" srcOrd="0" destOrd="0" presId="urn:microsoft.com/office/officeart/2005/8/layout/hierarchy3"/>
    <dgm:cxn modelId="{AAB74DC6-D6FC-EE41-9995-6A4441DF1C24}" type="presOf" srcId="{D0AD1185-58FE-9444-A200-B090DE7FB383}" destId="{BD5F89DC-1898-4C41-88E7-F2D9D565A492}" srcOrd="0" destOrd="0" presId="urn:microsoft.com/office/officeart/2005/8/layout/hierarchy3"/>
    <dgm:cxn modelId="{52A2CBDC-71E0-2340-BE1B-2EB5743330B9}" srcId="{6970EAC5-DECB-8A45-B6FB-160355E19559}" destId="{CACB29FB-D4AD-5349-BE2D-E1D678ECAB05}" srcOrd="0" destOrd="0" parTransId="{D0AD1185-58FE-9444-A200-B090DE7FB383}" sibTransId="{1CBFFF62-EA46-CD48-9DCA-571BABC66B35}"/>
    <dgm:cxn modelId="{9EEC0D17-DB5B-4145-8745-5040A2DE9BF4}" type="presOf" srcId="{92C3F787-CD45-6640-AC12-94D95932817A}" destId="{B77AD1FB-F550-F343-AFF5-BB1EB9A65C47}" srcOrd="0" destOrd="0" presId="urn:microsoft.com/office/officeart/2005/8/layout/hierarchy3"/>
    <dgm:cxn modelId="{D8EA11A9-7084-0C49-82C3-7B696027D763}" type="presOf" srcId="{6970EAC5-DECB-8A45-B6FB-160355E19559}" destId="{50D35DD7-EF74-FA47-AD59-B86A657912C7}" srcOrd="1" destOrd="0" presId="urn:microsoft.com/office/officeart/2005/8/layout/hierarchy3"/>
    <dgm:cxn modelId="{C3C04BCB-6D33-5E40-A610-1437470E0B48}" type="presOf" srcId="{2B277ED8-17A5-8C4B-A618-8CB6BB7D2421}" destId="{D6352F72-2596-7041-8D7A-486D9FB14B95}" srcOrd="0" destOrd="0" presId="urn:microsoft.com/office/officeart/2005/8/layout/hierarchy3"/>
    <dgm:cxn modelId="{4C250DDC-8200-5A49-AC65-49C52F4DC1D9}" type="presOf" srcId="{CACB29FB-D4AD-5349-BE2D-E1D678ECAB05}" destId="{E294B85A-8296-E649-ABEB-88936D5A34ED}" srcOrd="0" destOrd="0" presId="urn:microsoft.com/office/officeart/2005/8/layout/hierarchy3"/>
    <dgm:cxn modelId="{1AC7A7D6-1FE0-F143-B829-113B1EF5CEB3}" type="presOf" srcId="{BD407104-C53D-2640-B06C-8503CD0E06DA}" destId="{834F9099-545B-D14F-8059-AA5ACDF68C2A}" srcOrd="0" destOrd="0" presId="urn:microsoft.com/office/officeart/2005/8/layout/hierarchy3"/>
    <dgm:cxn modelId="{C6D9CD5D-DD93-184B-B820-AA384BDFCCEB}" srcId="{92C3F787-CD45-6640-AC12-94D95932817A}" destId="{6970EAC5-DECB-8A45-B6FB-160355E19559}" srcOrd="0" destOrd="0" parTransId="{558943D8-DB8A-1144-822D-5194E9B7C145}" sibTransId="{630CCB44-F7F0-4E41-AA9F-D594941635FD}"/>
    <dgm:cxn modelId="{5E531EAA-0A2A-2F40-A75E-F78EE065B17D}" type="presParOf" srcId="{B77AD1FB-F550-F343-AFF5-BB1EB9A65C47}" destId="{E1485C85-FAD6-B049-B4BD-E1EEA77917DC}" srcOrd="0" destOrd="0" presId="urn:microsoft.com/office/officeart/2005/8/layout/hierarchy3"/>
    <dgm:cxn modelId="{BF0D4146-D5E0-2044-944E-1DA793B44B80}" type="presParOf" srcId="{E1485C85-FAD6-B049-B4BD-E1EEA77917DC}" destId="{8772E502-95D6-A24D-9477-CCF32C984317}" srcOrd="0" destOrd="0" presId="urn:microsoft.com/office/officeart/2005/8/layout/hierarchy3"/>
    <dgm:cxn modelId="{4BDE102F-9AEA-564B-A636-A2CE8AC05571}" type="presParOf" srcId="{8772E502-95D6-A24D-9477-CCF32C984317}" destId="{FB566D64-51B3-5346-AA9E-4DE80B254650}" srcOrd="0" destOrd="0" presId="urn:microsoft.com/office/officeart/2005/8/layout/hierarchy3"/>
    <dgm:cxn modelId="{68C78D1F-BF13-B949-A2AF-68B2454D52C4}" type="presParOf" srcId="{8772E502-95D6-A24D-9477-CCF32C984317}" destId="{50D35DD7-EF74-FA47-AD59-B86A657912C7}" srcOrd="1" destOrd="0" presId="urn:microsoft.com/office/officeart/2005/8/layout/hierarchy3"/>
    <dgm:cxn modelId="{6800EBF0-BB93-F041-8042-0058853AAC8E}" type="presParOf" srcId="{E1485C85-FAD6-B049-B4BD-E1EEA77917DC}" destId="{CA82B89B-6C0A-474B-B45A-6C39E767A136}" srcOrd="1" destOrd="0" presId="urn:microsoft.com/office/officeart/2005/8/layout/hierarchy3"/>
    <dgm:cxn modelId="{374C65BE-1581-134C-B4E6-D6E2284B232D}" type="presParOf" srcId="{CA82B89B-6C0A-474B-B45A-6C39E767A136}" destId="{BD5F89DC-1898-4C41-88E7-F2D9D565A492}" srcOrd="0" destOrd="0" presId="urn:microsoft.com/office/officeart/2005/8/layout/hierarchy3"/>
    <dgm:cxn modelId="{6E2C73AD-517E-324A-9CE4-27B7DD3AFC83}" type="presParOf" srcId="{CA82B89B-6C0A-474B-B45A-6C39E767A136}" destId="{E294B85A-8296-E649-ABEB-88936D5A34ED}" srcOrd="1" destOrd="0" presId="urn:microsoft.com/office/officeart/2005/8/layout/hierarchy3"/>
    <dgm:cxn modelId="{03390E67-E113-F540-8E34-ABBE9CE20322}" type="presParOf" srcId="{CA82B89B-6C0A-474B-B45A-6C39E767A136}" destId="{D6352F72-2596-7041-8D7A-486D9FB14B95}" srcOrd="2" destOrd="0" presId="urn:microsoft.com/office/officeart/2005/8/layout/hierarchy3"/>
    <dgm:cxn modelId="{FC8BC36B-3661-0748-A6EA-482E82A9F211}" type="presParOf" srcId="{CA82B89B-6C0A-474B-B45A-6C39E767A136}" destId="{834F9099-545B-D14F-8059-AA5ACDF68C2A}"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C3F787-CD45-6640-AC12-94D95932817A}"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6970EAC5-DECB-8A45-B6FB-160355E19559}">
      <dgm:prSet phldrT="[Text]"/>
      <dgm:spPr>
        <a:solidFill>
          <a:srgbClr val="406275"/>
        </a:solidFill>
      </dgm:spPr>
      <dgm:t>
        <a:bodyPr/>
        <a:lstStyle/>
        <a:p>
          <a:r>
            <a:rPr lang="en-US" dirty="0" err="1" smtClean="0"/>
            <a:t>Ezetimibe</a:t>
          </a:r>
          <a:endParaRPr lang="en-US" dirty="0"/>
        </a:p>
      </dgm:t>
    </dgm:pt>
    <dgm:pt modelId="{558943D8-DB8A-1144-822D-5194E9B7C145}" type="parTrans" cxnId="{C6D9CD5D-DD93-184B-B820-AA384BDFCCEB}">
      <dgm:prSet/>
      <dgm:spPr/>
      <dgm:t>
        <a:bodyPr/>
        <a:lstStyle/>
        <a:p>
          <a:endParaRPr lang="en-US"/>
        </a:p>
      </dgm:t>
    </dgm:pt>
    <dgm:pt modelId="{630CCB44-F7F0-4E41-AA9F-D594941635FD}" type="sibTrans" cxnId="{C6D9CD5D-DD93-184B-B820-AA384BDFCCEB}">
      <dgm:prSet/>
      <dgm:spPr/>
      <dgm:t>
        <a:bodyPr/>
        <a:lstStyle/>
        <a:p>
          <a:endParaRPr lang="en-US"/>
        </a:p>
      </dgm:t>
    </dgm:pt>
    <dgm:pt modelId="{CACB29FB-D4AD-5349-BE2D-E1D678ECAB05}">
      <dgm:prSet phldrT="[Text]"/>
      <dgm:spPr/>
      <dgm:t>
        <a:bodyPr/>
        <a:lstStyle/>
        <a:p>
          <a:r>
            <a:rPr lang="en-US" dirty="0" smtClean="0"/>
            <a:t>A drug that </a:t>
          </a:r>
          <a:r>
            <a:rPr lang="en-US" u="sng" dirty="0" smtClean="0"/>
            <a:t>reduces</a:t>
          </a:r>
          <a:r>
            <a:rPr lang="en-US" dirty="0" smtClean="0"/>
            <a:t> the absorption of </a:t>
          </a:r>
          <a:r>
            <a:rPr lang="en-US" b="1" dirty="0" smtClean="0"/>
            <a:t>dietary cholesterol</a:t>
          </a:r>
          <a:r>
            <a:rPr lang="en-US" dirty="0" smtClean="0"/>
            <a:t>.</a:t>
          </a:r>
          <a:endParaRPr lang="en-US" dirty="0"/>
        </a:p>
      </dgm:t>
    </dgm:pt>
    <dgm:pt modelId="{D0AD1185-58FE-9444-A200-B090DE7FB383}" type="parTrans" cxnId="{52A2CBDC-71E0-2340-BE1B-2EB5743330B9}">
      <dgm:prSet/>
      <dgm:spPr/>
      <dgm:t>
        <a:bodyPr/>
        <a:lstStyle/>
        <a:p>
          <a:endParaRPr lang="en-US"/>
        </a:p>
      </dgm:t>
    </dgm:pt>
    <dgm:pt modelId="{1CBFFF62-EA46-CD48-9DCA-571BABC66B35}" type="sibTrans" cxnId="{52A2CBDC-71E0-2340-BE1B-2EB5743330B9}">
      <dgm:prSet/>
      <dgm:spPr/>
      <dgm:t>
        <a:bodyPr/>
        <a:lstStyle/>
        <a:p>
          <a:endParaRPr lang="en-US"/>
        </a:p>
      </dgm:t>
    </dgm:pt>
    <dgm:pt modelId="{BD407104-C53D-2640-B06C-8503CD0E06DA}">
      <dgm:prSet phldrT="[Text]"/>
      <dgm:spPr/>
      <dgm:t>
        <a:bodyPr/>
        <a:lstStyle/>
        <a:p>
          <a:r>
            <a:rPr lang="en-US" dirty="0" smtClean="0"/>
            <a:t>It blocks </a:t>
          </a:r>
          <a:r>
            <a:rPr lang="en-US" b="1" dirty="0" err="1" smtClean="0"/>
            <a:t>Neimann</a:t>
          </a:r>
          <a:r>
            <a:rPr lang="en-US" b="1" dirty="0" smtClean="0"/>
            <a:t>-Pick C1 like protein </a:t>
          </a:r>
          <a:r>
            <a:rPr lang="en-US" dirty="0" smtClean="0"/>
            <a:t>(NPC1-L1) which is a protein that partly mediates intestinal uptake of cholesterol.</a:t>
          </a:r>
          <a:endParaRPr lang="en-US" dirty="0"/>
        </a:p>
      </dgm:t>
    </dgm:pt>
    <dgm:pt modelId="{2B277ED8-17A5-8C4B-A618-8CB6BB7D2421}" type="parTrans" cxnId="{F7F1C041-66C2-1345-9C81-20B096BE47F4}">
      <dgm:prSet/>
      <dgm:spPr/>
      <dgm:t>
        <a:bodyPr/>
        <a:lstStyle/>
        <a:p>
          <a:endParaRPr lang="en-US"/>
        </a:p>
      </dgm:t>
    </dgm:pt>
    <dgm:pt modelId="{36BB25CD-5930-3547-AFC7-8D3A7A2C3DAC}" type="sibTrans" cxnId="{F7F1C041-66C2-1345-9C81-20B096BE47F4}">
      <dgm:prSet/>
      <dgm:spPr/>
      <dgm:t>
        <a:bodyPr/>
        <a:lstStyle/>
        <a:p>
          <a:endParaRPr lang="en-US"/>
        </a:p>
      </dgm:t>
    </dgm:pt>
    <dgm:pt modelId="{B77AD1FB-F550-F343-AFF5-BB1EB9A65C47}" type="pres">
      <dgm:prSet presAssocID="{92C3F787-CD45-6640-AC12-94D95932817A}" presName="diagram" presStyleCnt="0">
        <dgm:presLayoutVars>
          <dgm:chPref val="1"/>
          <dgm:dir/>
          <dgm:animOne val="branch"/>
          <dgm:animLvl val="lvl"/>
          <dgm:resizeHandles/>
        </dgm:presLayoutVars>
      </dgm:prSet>
      <dgm:spPr/>
      <dgm:t>
        <a:bodyPr/>
        <a:lstStyle/>
        <a:p>
          <a:endParaRPr lang="en-US"/>
        </a:p>
      </dgm:t>
    </dgm:pt>
    <dgm:pt modelId="{E1485C85-FAD6-B049-B4BD-E1EEA77917DC}" type="pres">
      <dgm:prSet presAssocID="{6970EAC5-DECB-8A45-B6FB-160355E19559}" presName="root" presStyleCnt="0"/>
      <dgm:spPr/>
    </dgm:pt>
    <dgm:pt modelId="{8772E502-95D6-A24D-9477-CCF32C984317}" type="pres">
      <dgm:prSet presAssocID="{6970EAC5-DECB-8A45-B6FB-160355E19559}" presName="rootComposite" presStyleCnt="0"/>
      <dgm:spPr/>
    </dgm:pt>
    <dgm:pt modelId="{FB566D64-51B3-5346-AA9E-4DE80B254650}" type="pres">
      <dgm:prSet presAssocID="{6970EAC5-DECB-8A45-B6FB-160355E19559}" presName="rootText" presStyleLbl="node1" presStyleIdx="0" presStyleCnt="1"/>
      <dgm:spPr/>
      <dgm:t>
        <a:bodyPr/>
        <a:lstStyle/>
        <a:p>
          <a:endParaRPr lang="en-US"/>
        </a:p>
      </dgm:t>
    </dgm:pt>
    <dgm:pt modelId="{50D35DD7-EF74-FA47-AD59-B86A657912C7}" type="pres">
      <dgm:prSet presAssocID="{6970EAC5-DECB-8A45-B6FB-160355E19559}" presName="rootConnector" presStyleLbl="node1" presStyleIdx="0" presStyleCnt="1"/>
      <dgm:spPr/>
      <dgm:t>
        <a:bodyPr/>
        <a:lstStyle/>
        <a:p>
          <a:endParaRPr lang="en-US"/>
        </a:p>
      </dgm:t>
    </dgm:pt>
    <dgm:pt modelId="{CA82B89B-6C0A-474B-B45A-6C39E767A136}" type="pres">
      <dgm:prSet presAssocID="{6970EAC5-DECB-8A45-B6FB-160355E19559}" presName="childShape" presStyleCnt="0"/>
      <dgm:spPr/>
    </dgm:pt>
    <dgm:pt modelId="{BD5F89DC-1898-4C41-88E7-F2D9D565A492}" type="pres">
      <dgm:prSet presAssocID="{D0AD1185-58FE-9444-A200-B090DE7FB383}" presName="Name13" presStyleLbl="parChTrans1D2" presStyleIdx="0" presStyleCnt="2"/>
      <dgm:spPr/>
      <dgm:t>
        <a:bodyPr/>
        <a:lstStyle/>
        <a:p>
          <a:endParaRPr lang="en-US"/>
        </a:p>
      </dgm:t>
    </dgm:pt>
    <dgm:pt modelId="{E294B85A-8296-E649-ABEB-88936D5A34ED}" type="pres">
      <dgm:prSet presAssocID="{CACB29FB-D4AD-5349-BE2D-E1D678ECAB05}" presName="childText" presStyleLbl="bgAcc1" presStyleIdx="0" presStyleCnt="2" custScaleX="201817">
        <dgm:presLayoutVars>
          <dgm:bulletEnabled val="1"/>
        </dgm:presLayoutVars>
      </dgm:prSet>
      <dgm:spPr/>
      <dgm:t>
        <a:bodyPr/>
        <a:lstStyle/>
        <a:p>
          <a:endParaRPr lang="en-US"/>
        </a:p>
      </dgm:t>
    </dgm:pt>
    <dgm:pt modelId="{D6352F72-2596-7041-8D7A-486D9FB14B95}" type="pres">
      <dgm:prSet presAssocID="{2B277ED8-17A5-8C4B-A618-8CB6BB7D2421}" presName="Name13" presStyleLbl="parChTrans1D2" presStyleIdx="1" presStyleCnt="2"/>
      <dgm:spPr/>
      <dgm:t>
        <a:bodyPr/>
        <a:lstStyle/>
        <a:p>
          <a:endParaRPr lang="en-US"/>
        </a:p>
      </dgm:t>
    </dgm:pt>
    <dgm:pt modelId="{834F9099-545B-D14F-8059-AA5ACDF68C2A}" type="pres">
      <dgm:prSet presAssocID="{BD407104-C53D-2640-B06C-8503CD0E06DA}" presName="childText" presStyleLbl="bgAcc1" presStyleIdx="1" presStyleCnt="2" custScaleX="201240">
        <dgm:presLayoutVars>
          <dgm:bulletEnabled val="1"/>
        </dgm:presLayoutVars>
      </dgm:prSet>
      <dgm:spPr/>
      <dgm:t>
        <a:bodyPr/>
        <a:lstStyle/>
        <a:p>
          <a:endParaRPr lang="en-US"/>
        </a:p>
      </dgm:t>
    </dgm:pt>
  </dgm:ptLst>
  <dgm:cxnLst>
    <dgm:cxn modelId="{B8D44D86-E87B-4542-BB7F-C607A866AD9B}" type="presOf" srcId="{D0AD1185-58FE-9444-A200-B090DE7FB383}" destId="{BD5F89DC-1898-4C41-88E7-F2D9D565A492}" srcOrd="0" destOrd="0" presId="urn:microsoft.com/office/officeart/2005/8/layout/hierarchy3"/>
    <dgm:cxn modelId="{F7F1C041-66C2-1345-9C81-20B096BE47F4}" srcId="{6970EAC5-DECB-8A45-B6FB-160355E19559}" destId="{BD407104-C53D-2640-B06C-8503CD0E06DA}" srcOrd="1" destOrd="0" parTransId="{2B277ED8-17A5-8C4B-A618-8CB6BB7D2421}" sibTransId="{36BB25CD-5930-3547-AFC7-8D3A7A2C3DAC}"/>
    <dgm:cxn modelId="{AC277CE1-6D47-CE45-BAB2-2266EFDC69EA}" type="presOf" srcId="{92C3F787-CD45-6640-AC12-94D95932817A}" destId="{B77AD1FB-F550-F343-AFF5-BB1EB9A65C47}" srcOrd="0" destOrd="0" presId="urn:microsoft.com/office/officeart/2005/8/layout/hierarchy3"/>
    <dgm:cxn modelId="{91D93CFC-ACFE-DA42-828D-4819AE3F14E3}" type="presOf" srcId="{6970EAC5-DECB-8A45-B6FB-160355E19559}" destId="{FB566D64-51B3-5346-AA9E-4DE80B254650}" srcOrd="0" destOrd="0" presId="urn:microsoft.com/office/officeart/2005/8/layout/hierarchy3"/>
    <dgm:cxn modelId="{904F7BC6-85E6-6449-8CA0-100FCC347B4D}" type="presOf" srcId="{BD407104-C53D-2640-B06C-8503CD0E06DA}" destId="{834F9099-545B-D14F-8059-AA5ACDF68C2A}" srcOrd="0" destOrd="0" presId="urn:microsoft.com/office/officeart/2005/8/layout/hierarchy3"/>
    <dgm:cxn modelId="{52A2CBDC-71E0-2340-BE1B-2EB5743330B9}" srcId="{6970EAC5-DECB-8A45-B6FB-160355E19559}" destId="{CACB29FB-D4AD-5349-BE2D-E1D678ECAB05}" srcOrd="0" destOrd="0" parTransId="{D0AD1185-58FE-9444-A200-B090DE7FB383}" sibTransId="{1CBFFF62-EA46-CD48-9DCA-571BABC66B35}"/>
    <dgm:cxn modelId="{C4F9EDAB-C105-1E4E-B6AA-063A3D2CCCC0}" type="presOf" srcId="{6970EAC5-DECB-8A45-B6FB-160355E19559}" destId="{50D35DD7-EF74-FA47-AD59-B86A657912C7}" srcOrd="1" destOrd="0" presId="urn:microsoft.com/office/officeart/2005/8/layout/hierarchy3"/>
    <dgm:cxn modelId="{B278A63A-5787-3D44-823C-A5F3A2961B9C}" type="presOf" srcId="{2B277ED8-17A5-8C4B-A618-8CB6BB7D2421}" destId="{D6352F72-2596-7041-8D7A-486D9FB14B95}" srcOrd="0" destOrd="0" presId="urn:microsoft.com/office/officeart/2005/8/layout/hierarchy3"/>
    <dgm:cxn modelId="{A6EC77BB-110D-4D48-986D-9388880DA2D0}" type="presOf" srcId="{CACB29FB-D4AD-5349-BE2D-E1D678ECAB05}" destId="{E294B85A-8296-E649-ABEB-88936D5A34ED}" srcOrd="0" destOrd="0" presId="urn:microsoft.com/office/officeart/2005/8/layout/hierarchy3"/>
    <dgm:cxn modelId="{C6D9CD5D-DD93-184B-B820-AA384BDFCCEB}" srcId="{92C3F787-CD45-6640-AC12-94D95932817A}" destId="{6970EAC5-DECB-8A45-B6FB-160355E19559}" srcOrd="0" destOrd="0" parTransId="{558943D8-DB8A-1144-822D-5194E9B7C145}" sibTransId="{630CCB44-F7F0-4E41-AA9F-D594941635FD}"/>
    <dgm:cxn modelId="{14A8AB2A-3B31-ED41-84FF-D38EA19E4323}" type="presParOf" srcId="{B77AD1FB-F550-F343-AFF5-BB1EB9A65C47}" destId="{E1485C85-FAD6-B049-B4BD-E1EEA77917DC}" srcOrd="0" destOrd="0" presId="urn:microsoft.com/office/officeart/2005/8/layout/hierarchy3"/>
    <dgm:cxn modelId="{4B311CD5-8CB9-2A47-9F01-0ABC7731D191}" type="presParOf" srcId="{E1485C85-FAD6-B049-B4BD-E1EEA77917DC}" destId="{8772E502-95D6-A24D-9477-CCF32C984317}" srcOrd="0" destOrd="0" presId="urn:microsoft.com/office/officeart/2005/8/layout/hierarchy3"/>
    <dgm:cxn modelId="{8D93E8C5-3147-AE48-B67A-32BE9997FAFF}" type="presParOf" srcId="{8772E502-95D6-A24D-9477-CCF32C984317}" destId="{FB566D64-51B3-5346-AA9E-4DE80B254650}" srcOrd="0" destOrd="0" presId="urn:microsoft.com/office/officeart/2005/8/layout/hierarchy3"/>
    <dgm:cxn modelId="{ABDBCCC1-08E4-3C4A-823F-CF1BEA86D871}" type="presParOf" srcId="{8772E502-95D6-A24D-9477-CCF32C984317}" destId="{50D35DD7-EF74-FA47-AD59-B86A657912C7}" srcOrd="1" destOrd="0" presId="urn:microsoft.com/office/officeart/2005/8/layout/hierarchy3"/>
    <dgm:cxn modelId="{955DEB40-84C4-1E45-986C-B79DF0BCA09B}" type="presParOf" srcId="{E1485C85-FAD6-B049-B4BD-E1EEA77917DC}" destId="{CA82B89B-6C0A-474B-B45A-6C39E767A136}" srcOrd="1" destOrd="0" presId="urn:microsoft.com/office/officeart/2005/8/layout/hierarchy3"/>
    <dgm:cxn modelId="{4455915E-E117-3543-9E97-6733AB3A905C}" type="presParOf" srcId="{CA82B89B-6C0A-474B-B45A-6C39E767A136}" destId="{BD5F89DC-1898-4C41-88E7-F2D9D565A492}" srcOrd="0" destOrd="0" presId="urn:microsoft.com/office/officeart/2005/8/layout/hierarchy3"/>
    <dgm:cxn modelId="{B8BD48BD-A45F-094B-9A53-7E94BD17472F}" type="presParOf" srcId="{CA82B89B-6C0A-474B-B45A-6C39E767A136}" destId="{E294B85A-8296-E649-ABEB-88936D5A34ED}" srcOrd="1" destOrd="0" presId="urn:microsoft.com/office/officeart/2005/8/layout/hierarchy3"/>
    <dgm:cxn modelId="{837C3994-BE59-634D-8EF0-F65AEBEF93C9}" type="presParOf" srcId="{CA82B89B-6C0A-474B-B45A-6C39E767A136}" destId="{D6352F72-2596-7041-8D7A-486D9FB14B95}" srcOrd="2" destOrd="0" presId="urn:microsoft.com/office/officeart/2005/8/layout/hierarchy3"/>
    <dgm:cxn modelId="{79D0E336-2730-0B41-9873-2866CB9C7699}" type="presParOf" srcId="{CA82B89B-6C0A-474B-B45A-6C39E767A136}" destId="{834F9099-545B-D14F-8059-AA5ACDF68C2A}" srcOrd="3" destOrd="0" presId="urn:microsoft.com/office/officeart/2005/8/layout/hierarchy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2C3F787-CD45-6640-AC12-94D95932817A}"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6970EAC5-DECB-8A45-B6FB-160355E19559}">
      <dgm:prSet phldrT="[Text]"/>
      <dgm:spPr>
        <a:solidFill>
          <a:srgbClr val="406275"/>
        </a:solidFill>
      </dgm:spPr>
      <dgm:t>
        <a:bodyPr/>
        <a:lstStyle/>
        <a:p>
          <a:r>
            <a:rPr lang="el-GR" dirty="0" smtClean="0"/>
            <a:t>β</a:t>
          </a:r>
          <a:r>
            <a:rPr lang="en-US" dirty="0" smtClean="0"/>
            <a:t>-</a:t>
          </a:r>
          <a:r>
            <a:rPr lang="en-US" dirty="0" err="1" smtClean="0"/>
            <a:t>Sitosterols</a:t>
          </a:r>
          <a:r>
            <a:rPr lang="en-US" dirty="0" smtClean="0"/>
            <a:t> / </a:t>
          </a:r>
          <a:r>
            <a:rPr lang="en-US" dirty="0" err="1" smtClean="0"/>
            <a:t>Phytosterols</a:t>
          </a:r>
          <a:endParaRPr lang="en-US" dirty="0"/>
        </a:p>
      </dgm:t>
    </dgm:pt>
    <dgm:pt modelId="{558943D8-DB8A-1144-822D-5194E9B7C145}" type="parTrans" cxnId="{C6D9CD5D-DD93-184B-B820-AA384BDFCCEB}">
      <dgm:prSet/>
      <dgm:spPr/>
      <dgm:t>
        <a:bodyPr/>
        <a:lstStyle/>
        <a:p>
          <a:endParaRPr lang="en-US"/>
        </a:p>
      </dgm:t>
    </dgm:pt>
    <dgm:pt modelId="{630CCB44-F7F0-4E41-AA9F-D594941635FD}" type="sibTrans" cxnId="{C6D9CD5D-DD93-184B-B820-AA384BDFCCEB}">
      <dgm:prSet/>
      <dgm:spPr/>
      <dgm:t>
        <a:bodyPr/>
        <a:lstStyle/>
        <a:p>
          <a:endParaRPr lang="en-US"/>
        </a:p>
      </dgm:t>
    </dgm:pt>
    <dgm:pt modelId="{CACB29FB-D4AD-5349-BE2D-E1D678ECAB05}">
      <dgm:prSet phldrT="[Text]" custT="1"/>
      <dgm:spPr/>
      <dgm:t>
        <a:bodyPr/>
        <a:lstStyle/>
        <a:p>
          <a:r>
            <a:rPr lang="en-US" sz="1200" dirty="0" smtClean="0"/>
            <a:t>They are plant sterols and are poorly</a:t>
          </a:r>
          <a:r>
            <a:rPr lang="en-US" sz="1200" baseline="0" dirty="0" smtClean="0"/>
            <a:t> absorbed by human, </a:t>
          </a:r>
          <a:r>
            <a:rPr lang="en-US" sz="1200" i="0" u="sng" baseline="0" dirty="0" smtClean="0"/>
            <a:t>clinically useful in</a:t>
          </a:r>
          <a:r>
            <a:rPr lang="en-US" sz="1200" baseline="0" dirty="0" smtClean="0"/>
            <a:t>: the </a:t>
          </a:r>
          <a:r>
            <a:rPr lang="en-US" sz="1200" b="1" baseline="0" dirty="0" smtClean="0"/>
            <a:t>dietary treatment </a:t>
          </a:r>
          <a:r>
            <a:rPr lang="en-US" sz="1200" baseline="0" dirty="0" smtClean="0"/>
            <a:t>of hypercholesterolemia by </a:t>
          </a:r>
          <a:r>
            <a:rPr lang="en-US" sz="1200" u="sng" baseline="0" dirty="0" smtClean="0"/>
            <a:t>decreasing</a:t>
          </a:r>
          <a:r>
            <a:rPr lang="en-US" sz="1200" baseline="0" dirty="0" smtClean="0"/>
            <a:t> cholesterol levels.</a:t>
          </a:r>
          <a:endParaRPr lang="en-US" sz="1200" dirty="0"/>
        </a:p>
      </dgm:t>
    </dgm:pt>
    <dgm:pt modelId="{D0AD1185-58FE-9444-A200-B090DE7FB383}" type="parTrans" cxnId="{52A2CBDC-71E0-2340-BE1B-2EB5743330B9}">
      <dgm:prSet/>
      <dgm:spPr/>
      <dgm:t>
        <a:bodyPr/>
        <a:lstStyle/>
        <a:p>
          <a:endParaRPr lang="en-US"/>
        </a:p>
      </dgm:t>
    </dgm:pt>
    <dgm:pt modelId="{1CBFFF62-EA46-CD48-9DCA-571BABC66B35}" type="sibTrans" cxnId="{52A2CBDC-71E0-2340-BE1B-2EB5743330B9}">
      <dgm:prSet/>
      <dgm:spPr/>
      <dgm:t>
        <a:bodyPr/>
        <a:lstStyle/>
        <a:p>
          <a:endParaRPr lang="en-US"/>
        </a:p>
      </dgm:t>
    </dgm:pt>
    <dgm:pt modelId="{BD407104-C53D-2640-B06C-8503CD0E06DA}">
      <dgm:prSet phldrT="[Text]" custT="1"/>
      <dgm:spPr/>
      <dgm:t>
        <a:bodyPr/>
        <a:lstStyle/>
        <a:p>
          <a:r>
            <a:rPr lang="en-US" sz="1300" dirty="0" smtClean="0"/>
            <a:t>They block the absorption of dietary cholesterol.</a:t>
          </a:r>
          <a:endParaRPr lang="en-US" sz="1300" dirty="0"/>
        </a:p>
      </dgm:t>
    </dgm:pt>
    <dgm:pt modelId="{2B277ED8-17A5-8C4B-A618-8CB6BB7D2421}" type="parTrans" cxnId="{F7F1C041-66C2-1345-9C81-20B096BE47F4}">
      <dgm:prSet/>
      <dgm:spPr/>
      <dgm:t>
        <a:bodyPr/>
        <a:lstStyle/>
        <a:p>
          <a:endParaRPr lang="en-US"/>
        </a:p>
      </dgm:t>
    </dgm:pt>
    <dgm:pt modelId="{36BB25CD-5930-3547-AFC7-8D3A7A2C3DAC}" type="sibTrans" cxnId="{F7F1C041-66C2-1345-9C81-20B096BE47F4}">
      <dgm:prSet/>
      <dgm:spPr/>
      <dgm:t>
        <a:bodyPr/>
        <a:lstStyle/>
        <a:p>
          <a:endParaRPr lang="en-US"/>
        </a:p>
      </dgm:t>
    </dgm:pt>
    <dgm:pt modelId="{B77AD1FB-F550-F343-AFF5-BB1EB9A65C47}" type="pres">
      <dgm:prSet presAssocID="{92C3F787-CD45-6640-AC12-94D95932817A}" presName="diagram" presStyleCnt="0">
        <dgm:presLayoutVars>
          <dgm:chPref val="1"/>
          <dgm:dir/>
          <dgm:animOne val="branch"/>
          <dgm:animLvl val="lvl"/>
          <dgm:resizeHandles/>
        </dgm:presLayoutVars>
      </dgm:prSet>
      <dgm:spPr/>
      <dgm:t>
        <a:bodyPr/>
        <a:lstStyle/>
        <a:p>
          <a:endParaRPr lang="en-US"/>
        </a:p>
      </dgm:t>
    </dgm:pt>
    <dgm:pt modelId="{E1485C85-FAD6-B049-B4BD-E1EEA77917DC}" type="pres">
      <dgm:prSet presAssocID="{6970EAC5-DECB-8A45-B6FB-160355E19559}" presName="root" presStyleCnt="0"/>
      <dgm:spPr/>
    </dgm:pt>
    <dgm:pt modelId="{8772E502-95D6-A24D-9477-CCF32C984317}" type="pres">
      <dgm:prSet presAssocID="{6970EAC5-DECB-8A45-B6FB-160355E19559}" presName="rootComposite" presStyleCnt="0"/>
      <dgm:spPr/>
    </dgm:pt>
    <dgm:pt modelId="{FB566D64-51B3-5346-AA9E-4DE80B254650}" type="pres">
      <dgm:prSet presAssocID="{6970EAC5-DECB-8A45-B6FB-160355E19559}" presName="rootText" presStyleLbl="node1" presStyleIdx="0" presStyleCnt="1"/>
      <dgm:spPr/>
      <dgm:t>
        <a:bodyPr/>
        <a:lstStyle/>
        <a:p>
          <a:endParaRPr lang="en-US"/>
        </a:p>
      </dgm:t>
    </dgm:pt>
    <dgm:pt modelId="{50D35DD7-EF74-FA47-AD59-B86A657912C7}" type="pres">
      <dgm:prSet presAssocID="{6970EAC5-DECB-8A45-B6FB-160355E19559}" presName="rootConnector" presStyleLbl="node1" presStyleIdx="0" presStyleCnt="1"/>
      <dgm:spPr/>
      <dgm:t>
        <a:bodyPr/>
        <a:lstStyle/>
        <a:p>
          <a:endParaRPr lang="en-US"/>
        </a:p>
      </dgm:t>
    </dgm:pt>
    <dgm:pt modelId="{CA82B89B-6C0A-474B-B45A-6C39E767A136}" type="pres">
      <dgm:prSet presAssocID="{6970EAC5-DECB-8A45-B6FB-160355E19559}" presName="childShape" presStyleCnt="0"/>
      <dgm:spPr/>
    </dgm:pt>
    <dgm:pt modelId="{BD5F89DC-1898-4C41-88E7-F2D9D565A492}" type="pres">
      <dgm:prSet presAssocID="{D0AD1185-58FE-9444-A200-B090DE7FB383}" presName="Name13" presStyleLbl="parChTrans1D2" presStyleIdx="0" presStyleCnt="2"/>
      <dgm:spPr/>
      <dgm:t>
        <a:bodyPr/>
        <a:lstStyle/>
        <a:p>
          <a:endParaRPr lang="en-US"/>
        </a:p>
      </dgm:t>
    </dgm:pt>
    <dgm:pt modelId="{E294B85A-8296-E649-ABEB-88936D5A34ED}" type="pres">
      <dgm:prSet presAssocID="{CACB29FB-D4AD-5349-BE2D-E1D678ECAB05}" presName="childText" presStyleLbl="bgAcc1" presStyleIdx="0" presStyleCnt="2" custScaleX="202708">
        <dgm:presLayoutVars>
          <dgm:bulletEnabled val="1"/>
        </dgm:presLayoutVars>
      </dgm:prSet>
      <dgm:spPr/>
      <dgm:t>
        <a:bodyPr/>
        <a:lstStyle/>
        <a:p>
          <a:endParaRPr lang="en-US"/>
        </a:p>
      </dgm:t>
    </dgm:pt>
    <dgm:pt modelId="{D6352F72-2596-7041-8D7A-486D9FB14B95}" type="pres">
      <dgm:prSet presAssocID="{2B277ED8-17A5-8C4B-A618-8CB6BB7D2421}" presName="Name13" presStyleLbl="parChTrans1D2" presStyleIdx="1" presStyleCnt="2"/>
      <dgm:spPr/>
      <dgm:t>
        <a:bodyPr/>
        <a:lstStyle/>
        <a:p>
          <a:endParaRPr lang="en-US"/>
        </a:p>
      </dgm:t>
    </dgm:pt>
    <dgm:pt modelId="{834F9099-545B-D14F-8059-AA5ACDF68C2A}" type="pres">
      <dgm:prSet presAssocID="{BD407104-C53D-2640-B06C-8503CD0E06DA}" presName="childText" presStyleLbl="bgAcc1" presStyleIdx="1" presStyleCnt="2" custScaleX="204626">
        <dgm:presLayoutVars>
          <dgm:bulletEnabled val="1"/>
        </dgm:presLayoutVars>
      </dgm:prSet>
      <dgm:spPr/>
      <dgm:t>
        <a:bodyPr/>
        <a:lstStyle/>
        <a:p>
          <a:endParaRPr lang="en-US"/>
        </a:p>
      </dgm:t>
    </dgm:pt>
  </dgm:ptLst>
  <dgm:cxnLst>
    <dgm:cxn modelId="{C73A1839-2E31-EB4E-BA37-3EFA83910A16}" type="presOf" srcId="{6970EAC5-DECB-8A45-B6FB-160355E19559}" destId="{50D35DD7-EF74-FA47-AD59-B86A657912C7}" srcOrd="1" destOrd="0" presId="urn:microsoft.com/office/officeart/2005/8/layout/hierarchy3"/>
    <dgm:cxn modelId="{F7F1C041-66C2-1345-9C81-20B096BE47F4}" srcId="{6970EAC5-DECB-8A45-B6FB-160355E19559}" destId="{BD407104-C53D-2640-B06C-8503CD0E06DA}" srcOrd="1" destOrd="0" parTransId="{2B277ED8-17A5-8C4B-A618-8CB6BB7D2421}" sibTransId="{36BB25CD-5930-3547-AFC7-8D3A7A2C3DAC}"/>
    <dgm:cxn modelId="{C6D9CD5D-DD93-184B-B820-AA384BDFCCEB}" srcId="{92C3F787-CD45-6640-AC12-94D95932817A}" destId="{6970EAC5-DECB-8A45-B6FB-160355E19559}" srcOrd="0" destOrd="0" parTransId="{558943D8-DB8A-1144-822D-5194E9B7C145}" sibTransId="{630CCB44-F7F0-4E41-AA9F-D594941635FD}"/>
    <dgm:cxn modelId="{22BAAD67-9204-F048-8348-1632C31DCA25}" type="presOf" srcId="{CACB29FB-D4AD-5349-BE2D-E1D678ECAB05}" destId="{E294B85A-8296-E649-ABEB-88936D5A34ED}" srcOrd="0" destOrd="0" presId="urn:microsoft.com/office/officeart/2005/8/layout/hierarchy3"/>
    <dgm:cxn modelId="{5D9FA73E-9FD6-CE4D-A512-37F94A55CECD}" type="presOf" srcId="{2B277ED8-17A5-8C4B-A618-8CB6BB7D2421}" destId="{D6352F72-2596-7041-8D7A-486D9FB14B95}" srcOrd="0" destOrd="0" presId="urn:microsoft.com/office/officeart/2005/8/layout/hierarchy3"/>
    <dgm:cxn modelId="{51D38070-DB58-3E48-90F4-BD56E4C7A66D}" type="presOf" srcId="{92C3F787-CD45-6640-AC12-94D95932817A}" destId="{B77AD1FB-F550-F343-AFF5-BB1EB9A65C47}" srcOrd="0" destOrd="0" presId="urn:microsoft.com/office/officeart/2005/8/layout/hierarchy3"/>
    <dgm:cxn modelId="{7CC2EBD9-F0D0-544D-9E11-3F47836C1C3C}" type="presOf" srcId="{D0AD1185-58FE-9444-A200-B090DE7FB383}" destId="{BD5F89DC-1898-4C41-88E7-F2D9D565A492}" srcOrd="0" destOrd="0" presId="urn:microsoft.com/office/officeart/2005/8/layout/hierarchy3"/>
    <dgm:cxn modelId="{52A2CBDC-71E0-2340-BE1B-2EB5743330B9}" srcId="{6970EAC5-DECB-8A45-B6FB-160355E19559}" destId="{CACB29FB-D4AD-5349-BE2D-E1D678ECAB05}" srcOrd="0" destOrd="0" parTransId="{D0AD1185-58FE-9444-A200-B090DE7FB383}" sibTransId="{1CBFFF62-EA46-CD48-9DCA-571BABC66B35}"/>
    <dgm:cxn modelId="{11A85F6B-6CBD-B04D-AEB0-75A3E70ED970}" type="presOf" srcId="{6970EAC5-DECB-8A45-B6FB-160355E19559}" destId="{FB566D64-51B3-5346-AA9E-4DE80B254650}" srcOrd="0" destOrd="0" presId="urn:microsoft.com/office/officeart/2005/8/layout/hierarchy3"/>
    <dgm:cxn modelId="{AF391BFE-1AD9-764D-91BD-1CE5885AF406}" type="presOf" srcId="{BD407104-C53D-2640-B06C-8503CD0E06DA}" destId="{834F9099-545B-D14F-8059-AA5ACDF68C2A}" srcOrd="0" destOrd="0" presId="urn:microsoft.com/office/officeart/2005/8/layout/hierarchy3"/>
    <dgm:cxn modelId="{BA5EEF67-422A-FD48-AB11-129F1E02E1FC}" type="presParOf" srcId="{B77AD1FB-F550-F343-AFF5-BB1EB9A65C47}" destId="{E1485C85-FAD6-B049-B4BD-E1EEA77917DC}" srcOrd="0" destOrd="0" presId="urn:microsoft.com/office/officeart/2005/8/layout/hierarchy3"/>
    <dgm:cxn modelId="{780AEAD0-18C1-404E-A168-E1740BD82A82}" type="presParOf" srcId="{E1485C85-FAD6-B049-B4BD-E1EEA77917DC}" destId="{8772E502-95D6-A24D-9477-CCF32C984317}" srcOrd="0" destOrd="0" presId="urn:microsoft.com/office/officeart/2005/8/layout/hierarchy3"/>
    <dgm:cxn modelId="{56F5CC52-2703-1243-A9D6-685DA9F81F26}" type="presParOf" srcId="{8772E502-95D6-A24D-9477-CCF32C984317}" destId="{FB566D64-51B3-5346-AA9E-4DE80B254650}" srcOrd="0" destOrd="0" presId="urn:microsoft.com/office/officeart/2005/8/layout/hierarchy3"/>
    <dgm:cxn modelId="{58FBF8EA-EAC1-CF40-82EC-F48F8603D613}" type="presParOf" srcId="{8772E502-95D6-A24D-9477-CCF32C984317}" destId="{50D35DD7-EF74-FA47-AD59-B86A657912C7}" srcOrd="1" destOrd="0" presId="urn:microsoft.com/office/officeart/2005/8/layout/hierarchy3"/>
    <dgm:cxn modelId="{834D4E3E-9C7C-8F4A-8785-70E4F2BC05FE}" type="presParOf" srcId="{E1485C85-FAD6-B049-B4BD-E1EEA77917DC}" destId="{CA82B89B-6C0A-474B-B45A-6C39E767A136}" srcOrd="1" destOrd="0" presId="urn:microsoft.com/office/officeart/2005/8/layout/hierarchy3"/>
    <dgm:cxn modelId="{12970864-D62F-9840-9AF6-76ABFC5B7505}" type="presParOf" srcId="{CA82B89B-6C0A-474B-B45A-6C39E767A136}" destId="{BD5F89DC-1898-4C41-88E7-F2D9D565A492}" srcOrd="0" destOrd="0" presId="urn:microsoft.com/office/officeart/2005/8/layout/hierarchy3"/>
    <dgm:cxn modelId="{49FF411B-B7FC-4B4D-9DD0-FA5A8C24A287}" type="presParOf" srcId="{CA82B89B-6C0A-474B-B45A-6C39E767A136}" destId="{E294B85A-8296-E649-ABEB-88936D5A34ED}" srcOrd="1" destOrd="0" presId="urn:microsoft.com/office/officeart/2005/8/layout/hierarchy3"/>
    <dgm:cxn modelId="{2939FCBB-EB22-4749-A46E-7D1819D3216A}" type="presParOf" srcId="{CA82B89B-6C0A-474B-B45A-6C39E767A136}" destId="{D6352F72-2596-7041-8D7A-486D9FB14B95}" srcOrd="2" destOrd="0" presId="urn:microsoft.com/office/officeart/2005/8/layout/hierarchy3"/>
    <dgm:cxn modelId="{85F7670D-029D-8F41-82FF-FB617DB180F1}" type="presParOf" srcId="{CA82B89B-6C0A-474B-B45A-6C39E767A136}" destId="{834F9099-545B-D14F-8059-AA5ACDF68C2A}" srcOrd="3" destOrd="0" presId="urn:microsoft.com/office/officeart/2005/8/layout/hierarchy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8ACDC-C5BB-3745-BBB7-0CE8F63EA460}">
      <dsp:nvSpPr>
        <dsp:cNvPr id="0" name=""/>
        <dsp:cNvSpPr/>
      </dsp:nvSpPr>
      <dsp:spPr>
        <a:xfrm>
          <a:off x="0" y="226531"/>
          <a:ext cx="1859280" cy="1115568"/>
        </a:xfrm>
        <a:prstGeom prst="roundRect">
          <a:avLst>
            <a:gd name="adj" fmla="val 10000"/>
          </a:avLst>
        </a:prstGeom>
        <a:solidFill>
          <a:srgbClr val="406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Vitamin D3</a:t>
          </a:r>
          <a:endParaRPr lang="en-US" sz="2900" kern="1200" dirty="0"/>
        </a:p>
      </dsp:txBody>
      <dsp:txXfrm>
        <a:off x="32674" y="259205"/>
        <a:ext cx="1793932" cy="10502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8ACDC-C5BB-3745-BBB7-0CE8F63EA460}">
      <dsp:nvSpPr>
        <dsp:cNvPr id="0" name=""/>
        <dsp:cNvSpPr/>
      </dsp:nvSpPr>
      <dsp:spPr>
        <a:xfrm>
          <a:off x="0" y="226531"/>
          <a:ext cx="1859280" cy="1115568"/>
        </a:xfrm>
        <a:prstGeom prst="roundRect">
          <a:avLst>
            <a:gd name="adj" fmla="val 10000"/>
          </a:avLst>
        </a:prstGeom>
        <a:solidFill>
          <a:srgbClr val="406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Steroid hormones</a:t>
          </a:r>
          <a:endParaRPr lang="en-US" sz="2900" kern="1200" dirty="0"/>
        </a:p>
      </dsp:txBody>
      <dsp:txXfrm>
        <a:off x="32674" y="259205"/>
        <a:ext cx="1793932" cy="10502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8ACDC-C5BB-3745-BBB7-0CE8F63EA460}">
      <dsp:nvSpPr>
        <dsp:cNvPr id="0" name=""/>
        <dsp:cNvSpPr/>
      </dsp:nvSpPr>
      <dsp:spPr>
        <a:xfrm>
          <a:off x="0" y="226531"/>
          <a:ext cx="1859280" cy="1115568"/>
        </a:xfrm>
        <a:prstGeom prst="roundRect">
          <a:avLst>
            <a:gd name="adj" fmla="val 10000"/>
          </a:avLst>
        </a:prstGeom>
        <a:solidFill>
          <a:srgbClr val="406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Bile acids and bile salts</a:t>
          </a:r>
          <a:endParaRPr lang="en-US" sz="2300" kern="1200" dirty="0"/>
        </a:p>
      </dsp:txBody>
      <dsp:txXfrm>
        <a:off x="32674" y="259205"/>
        <a:ext cx="1793932" cy="10502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FCF3E-EE04-9E48-9357-770650BB831B}">
      <dsp:nvSpPr>
        <dsp:cNvPr id="0" name=""/>
        <dsp:cNvSpPr/>
      </dsp:nvSpPr>
      <dsp:spPr>
        <a:xfrm rot="5400000">
          <a:off x="-219149" y="220975"/>
          <a:ext cx="1460995" cy="1022696"/>
        </a:xfrm>
        <a:prstGeom prst="chevron">
          <a:avLst/>
        </a:prstGeom>
        <a:gradFill rotWithShape="0">
          <a:gsLst>
            <a:gs pos="0">
              <a:schemeClr val="accent5">
                <a:alpha val="90000"/>
                <a:hueOff val="0"/>
                <a:satOff val="0"/>
                <a:lumOff val="0"/>
                <a:alphaOff val="0"/>
                <a:satMod val="103000"/>
                <a:lumMod val="102000"/>
                <a:tint val="94000"/>
              </a:schemeClr>
            </a:gs>
            <a:gs pos="50000">
              <a:schemeClr val="accent5">
                <a:alpha val="90000"/>
                <a:hueOff val="0"/>
                <a:satOff val="0"/>
                <a:lumOff val="0"/>
                <a:alphaOff val="0"/>
                <a:satMod val="110000"/>
                <a:lumMod val="100000"/>
                <a:shade val="100000"/>
              </a:schemeClr>
            </a:gs>
            <a:gs pos="100000">
              <a:schemeClr val="accent5">
                <a:alpha val="90000"/>
                <a:hueOff val="0"/>
                <a:satOff val="0"/>
                <a:lumOff val="0"/>
                <a:alphaOff val="0"/>
                <a:lumMod val="99000"/>
                <a:satMod val="120000"/>
                <a:shade val="78000"/>
              </a:schemeClr>
            </a:gs>
          </a:gsLst>
          <a:lin ang="5400000" scaled="0"/>
        </a:gradFill>
        <a:ln w="6350" cap="flat" cmpd="sng" algn="ctr">
          <a:solidFill>
            <a:schemeClr val="accent5">
              <a:alpha val="9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In liver</a:t>
          </a:r>
          <a:endParaRPr lang="en-US" sz="1200" kern="1200" dirty="0"/>
        </a:p>
      </dsp:txBody>
      <dsp:txXfrm rot="-5400000">
        <a:off x="1" y="513173"/>
        <a:ext cx="1022696" cy="438299"/>
      </dsp:txXfrm>
    </dsp:sp>
    <dsp:sp modelId="{6DA3A154-21DD-D44B-BCAF-3FDF645AEBEF}">
      <dsp:nvSpPr>
        <dsp:cNvPr id="0" name=""/>
        <dsp:cNvSpPr/>
      </dsp:nvSpPr>
      <dsp:spPr>
        <a:xfrm rot="5400000">
          <a:off x="3282644" y="-2258122"/>
          <a:ext cx="949646" cy="5469543"/>
        </a:xfrm>
        <a:prstGeom prst="round2SameRect">
          <a:avLst/>
        </a:prstGeom>
        <a:solidFill>
          <a:schemeClr val="lt1">
            <a:alpha val="90000"/>
            <a:hueOff val="0"/>
            <a:satOff val="0"/>
            <a:lumOff val="0"/>
            <a:alphaOff val="0"/>
          </a:schemeClr>
        </a:solidFill>
        <a:ln w="6350" cap="flat" cmpd="sng" algn="ctr">
          <a:solidFill>
            <a:schemeClr val="accent5">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t>HMG</a:t>
          </a:r>
          <a:r>
            <a:rPr lang="en-US" sz="2500" kern="1200" baseline="0" dirty="0" smtClean="0"/>
            <a:t>-CoA synthase is present in both cytosol and mitochondria of liver.</a:t>
          </a:r>
          <a:endParaRPr lang="en-US" sz="2500" kern="1200" dirty="0"/>
        </a:p>
      </dsp:txBody>
      <dsp:txXfrm rot="-5400000">
        <a:off x="1022696" y="48184"/>
        <a:ext cx="5423185" cy="856930"/>
      </dsp:txXfrm>
    </dsp:sp>
    <dsp:sp modelId="{5C2619EE-624F-984D-B858-D44F41E4656E}">
      <dsp:nvSpPr>
        <dsp:cNvPr id="0" name=""/>
        <dsp:cNvSpPr/>
      </dsp:nvSpPr>
      <dsp:spPr>
        <a:xfrm rot="5400000">
          <a:off x="-219149" y="1486060"/>
          <a:ext cx="1460995" cy="1022696"/>
        </a:xfrm>
        <a:prstGeom prst="chevron">
          <a:avLst/>
        </a:prstGeom>
        <a:gradFill rotWithShape="0">
          <a:gsLst>
            <a:gs pos="0">
              <a:schemeClr val="accent5">
                <a:alpha val="90000"/>
                <a:hueOff val="0"/>
                <a:satOff val="0"/>
                <a:lumOff val="0"/>
                <a:alphaOff val="-20000"/>
                <a:satMod val="103000"/>
                <a:lumMod val="102000"/>
                <a:tint val="94000"/>
              </a:schemeClr>
            </a:gs>
            <a:gs pos="50000">
              <a:schemeClr val="accent5">
                <a:alpha val="90000"/>
                <a:hueOff val="0"/>
                <a:satOff val="0"/>
                <a:lumOff val="0"/>
                <a:alphaOff val="-20000"/>
                <a:satMod val="110000"/>
                <a:lumMod val="100000"/>
                <a:shade val="100000"/>
              </a:schemeClr>
            </a:gs>
            <a:gs pos="100000">
              <a:schemeClr val="accent5">
                <a:alpha val="90000"/>
                <a:hueOff val="0"/>
                <a:satOff val="0"/>
                <a:lumOff val="0"/>
                <a:alphaOff val="-20000"/>
                <a:lumMod val="99000"/>
                <a:satMod val="120000"/>
                <a:shade val="78000"/>
              </a:schemeClr>
            </a:gs>
          </a:gsLst>
          <a:lin ang="5400000" scaled="0"/>
        </a:gradFill>
        <a:ln w="6350" cap="flat" cmpd="sng" algn="ctr">
          <a:solidFill>
            <a:schemeClr val="accent5">
              <a:alpha val="90000"/>
              <a:hueOff val="0"/>
              <a:satOff val="0"/>
              <a:lumOff val="0"/>
              <a:alphaOff val="-2000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In liver’s</a:t>
          </a:r>
          <a:r>
            <a:rPr lang="en-US" sz="1200" kern="1200" baseline="0" dirty="0" smtClean="0"/>
            <a:t> mitochondria</a:t>
          </a:r>
          <a:endParaRPr lang="en-US" sz="1200" kern="1200" dirty="0"/>
        </a:p>
      </dsp:txBody>
      <dsp:txXfrm rot="-5400000">
        <a:off x="1" y="1778258"/>
        <a:ext cx="1022696" cy="438299"/>
      </dsp:txXfrm>
    </dsp:sp>
    <dsp:sp modelId="{303CED48-9C66-FF4E-8905-CC215DC47308}">
      <dsp:nvSpPr>
        <dsp:cNvPr id="0" name=""/>
        <dsp:cNvSpPr/>
      </dsp:nvSpPr>
      <dsp:spPr>
        <a:xfrm rot="5400000">
          <a:off x="3282644" y="-993037"/>
          <a:ext cx="949646" cy="5469543"/>
        </a:xfrm>
        <a:prstGeom prst="round2SameRect">
          <a:avLst/>
        </a:prstGeom>
        <a:solidFill>
          <a:schemeClr val="lt1">
            <a:alpha val="90000"/>
            <a:hueOff val="0"/>
            <a:satOff val="0"/>
            <a:lumOff val="0"/>
            <a:alphaOff val="0"/>
          </a:schemeClr>
        </a:solidFill>
        <a:ln w="6350" cap="flat" cmpd="sng" algn="ctr">
          <a:solidFill>
            <a:schemeClr val="accent5">
              <a:alpha val="90000"/>
              <a:hueOff val="0"/>
              <a:satOff val="0"/>
              <a:lumOff val="0"/>
              <a:alphaOff val="-2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t>Its function is</a:t>
          </a:r>
          <a:r>
            <a:rPr lang="en-US" sz="2500" kern="1200" baseline="0" dirty="0" smtClean="0"/>
            <a:t> </a:t>
          </a:r>
          <a:r>
            <a:rPr lang="en-US" sz="2500" kern="1200" baseline="0" dirty="0" err="1" smtClean="0"/>
            <a:t>ketogenesis</a:t>
          </a:r>
          <a:r>
            <a:rPr lang="en-US" sz="2500" kern="1200" baseline="0" dirty="0" smtClean="0"/>
            <a:t> </a:t>
          </a:r>
          <a:r>
            <a:rPr lang="en-US" sz="1600" kern="1200" dirty="0" smtClean="0">
              <a:solidFill>
                <a:srgbClr val="92D050"/>
              </a:solidFill>
              <a:latin typeface="+mn-lt"/>
              <a:ea typeface="+mn-ea"/>
              <a:cs typeface="+mn-cs"/>
            </a:rPr>
            <a:t>(ketone body synthesis).</a:t>
          </a:r>
          <a:endParaRPr lang="en-US" sz="1600" kern="1200" dirty="0">
            <a:solidFill>
              <a:srgbClr val="92D050"/>
            </a:solidFill>
            <a:latin typeface="+mn-lt"/>
            <a:ea typeface="+mn-ea"/>
            <a:cs typeface="+mn-cs"/>
          </a:endParaRPr>
        </a:p>
      </dsp:txBody>
      <dsp:txXfrm rot="-5400000">
        <a:off x="1022696" y="1313269"/>
        <a:ext cx="5423185" cy="856930"/>
      </dsp:txXfrm>
    </dsp:sp>
    <dsp:sp modelId="{7D808D93-2AF1-2F4C-8684-37E39CCE4C80}">
      <dsp:nvSpPr>
        <dsp:cNvPr id="0" name=""/>
        <dsp:cNvSpPr/>
      </dsp:nvSpPr>
      <dsp:spPr>
        <a:xfrm rot="5400000">
          <a:off x="-219149" y="2751144"/>
          <a:ext cx="1460995" cy="1022696"/>
        </a:xfrm>
        <a:prstGeom prst="chevron">
          <a:avLst/>
        </a:prstGeom>
        <a:gradFill rotWithShape="0">
          <a:gsLst>
            <a:gs pos="0">
              <a:schemeClr val="accent5">
                <a:alpha val="90000"/>
                <a:hueOff val="0"/>
                <a:satOff val="0"/>
                <a:lumOff val="0"/>
                <a:alphaOff val="-40000"/>
                <a:satMod val="103000"/>
                <a:lumMod val="102000"/>
                <a:tint val="94000"/>
              </a:schemeClr>
            </a:gs>
            <a:gs pos="50000">
              <a:schemeClr val="accent5">
                <a:alpha val="90000"/>
                <a:hueOff val="0"/>
                <a:satOff val="0"/>
                <a:lumOff val="0"/>
                <a:alphaOff val="-40000"/>
                <a:satMod val="110000"/>
                <a:lumMod val="100000"/>
                <a:shade val="100000"/>
              </a:schemeClr>
            </a:gs>
            <a:gs pos="100000">
              <a:schemeClr val="accent5">
                <a:alpha val="90000"/>
                <a:hueOff val="0"/>
                <a:satOff val="0"/>
                <a:lumOff val="0"/>
                <a:alphaOff val="-40000"/>
                <a:lumMod val="99000"/>
                <a:satMod val="120000"/>
                <a:shade val="78000"/>
              </a:schemeClr>
            </a:gs>
          </a:gsLst>
          <a:lin ang="5400000" scaled="0"/>
        </a:gradFill>
        <a:ln w="6350" cap="flat" cmpd="sng" algn="ctr">
          <a:solidFill>
            <a:schemeClr val="accent5">
              <a:alpha val="90000"/>
              <a:hueOff val="0"/>
              <a:satOff val="0"/>
              <a:lumOff val="0"/>
              <a:alphaOff val="-4000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In </a:t>
          </a:r>
          <a:r>
            <a:rPr lang="en-US" sz="1200" kern="1200" smtClean="0"/>
            <a:t>liver’s cytosol</a:t>
          </a:r>
          <a:r>
            <a:rPr lang="en-US" sz="1200" kern="1200" baseline="0" smtClean="0"/>
            <a:t> (cytoplasm)</a:t>
          </a:r>
          <a:endParaRPr lang="en-US" sz="1200" kern="1200" dirty="0"/>
        </a:p>
      </dsp:txBody>
      <dsp:txXfrm rot="-5400000">
        <a:off x="1" y="3043342"/>
        <a:ext cx="1022696" cy="438299"/>
      </dsp:txXfrm>
    </dsp:sp>
    <dsp:sp modelId="{7D419796-CA94-FF41-98CF-65E5E4CA4F68}">
      <dsp:nvSpPr>
        <dsp:cNvPr id="0" name=""/>
        <dsp:cNvSpPr/>
      </dsp:nvSpPr>
      <dsp:spPr>
        <a:xfrm rot="5400000">
          <a:off x="3282644" y="272047"/>
          <a:ext cx="949646" cy="5469543"/>
        </a:xfrm>
        <a:prstGeom prst="round2SameRect">
          <a:avLst/>
        </a:prstGeom>
        <a:solidFill>
          <a:schemeClr val="lt1">
            <a:alpha val="90000"/>
            <a:hueOff val="0"/>
            <a:satOff val="0"/>
            <a:lumOff val="0"/>
            <a:alphaOff val="0"/>
          </a:schemeClr>
        </a:solidFill>
        <a:ln w="6350" cap="flat" cmpd="sng" algn="ctr">
          <a:solidFill>
            <a:schemeClr val="accent5">
              <a:alpha val="90000"/>
              <a:hueOff val="0"/>
              <a:satOff val="0"/>
              <a:lumOff val="0"/>
              <a:alphaOff val="-4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t>Its function is </a:t>
          </a:r>
          <a:r>
            <a:rPr lang="en-US" sz="2500" kern="1200" smtClean="0"/>
            <a:t>cholesterol synthesis.</a:t>
          </a:r>
          <a:endParaRPr lang="en-US" sz="2500" kern="1200" dirty="0"/>
        </a:p>
      </dsp:txBody>
      <dsp:txXfrm rot="-5400000">
        <a:off x="1022696" y="2578353"/>
        <a:ext cx="5423185" cy="8569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66D64-51B3-5346-AA9E-4DE80B254650}">
      <dsp:nvSpPr>
        <dsp:cNvPr id="0" name=""/>
        <dsp:cNvSpPr/>
      </dsp:nvSpPr>
      <dsp:spPr>
        <a:xfrm>
          <a:off x="508557" y="138"/>
          <a:ext cx="1678660" cy="839330"/>
        </a:xfrm>
        <a:prstGeom prst="roundRect">
          <a:avLst>
            <a:gd name="adj" fmla="val 10000"/>
          </a:avLst>
        </a:prstGeom>
        <a:solidFill>
          <a:srgbClr val="406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dirty="0" smtClean="0"/>
            <a:t>Statin drugs</a:t>
          </a:r>
          <a:endParaRPr lang="en-US" sz="2500" kern="1200" dirty="0"/>
        </a:p>
      </dsp:txBody>
      <dsp:txXfrm>
        <a:off x="533140" y="24721"/>
        <a:ext cx="1629494" cy="790164"/>
      </dsp:txXfrm>
    </dsp:sp>
    <dsp:sp modelId="{BD5F89DC-1898-4C41-88E7-F2D9D565A492}">
      <dsp:nvSpPr>
        <dsp:cNvPr id="0" name=""/>
        <dsp:cNvSpPr/>
      </dsp:nvSpPr>
      <dsp:spPr>
        <a:xfrm>
          <a:off x="676423" y="839469"/>
          <a:ext cx="167866" cy="629497"/>
        </a:xfrm>
        <a:custGeom>
          <a:avLst/>
          <a:gdLst/>
          <a:ahLst/>
          <a:cxnLst/>
          <a:rect l="0" t="0" r="0" b="0"/>
          <a:pathLst>
            <a:path>
              <a:moveTo>
                <a:pt x="0" y="0"/>
              </a:moveTo>
              <a:lnTo>
                <a:pt x="0" y="629497"/>
              </a:lnTo>
              <a:lnTo>
                <a:pt x="167866" y="629497"/>
              </a:lnTo>
            </a:path>
          </a:pathLst>
        </a:custGeom>
        <a:noFill/>
        <a:ln w="6350" cap="flat" cmpd="sng" algn="ctr">
          <a:solidFill>
            <a:schemeClr val="accent5">
              <a:tint val="99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294B85A-8296-E649-ABEB-88936D5A34ED}">
      <dsp:nvSpPr>
        <dsp:cNvPr id="0" name=""/>
        <dsp:cNvSpPr/>
      </dsp:nvSpPr>
      <dsp:spPr>
        <a:xfrm>
          <a:off x="844289" y="1049301"/>
          <a:ext cx="2720491" cy="839330"/>
        </a:xfrm>
        <a:prstGeom prst="roundRect">
          <a:avLst>
            <a:gd name="adj" fmla="val 10000"/>
          </a:avLst>
        </a:prstGeom>
        <a:solidFill>
          <a:schemeClr val="lt1">
            <a:alpha val="90000"/>
            <a:hueOff val="0"/>
            <a:satOff val="0"/>
            <a:lumOff val="0"/>
            <a:alphaOff val="0"/>
          </a:schemeClr>
        </a:solidFill>
        <a:ln w="6350" cap="flat" cmpd="sng" algn="ctr">
          <a:solidFill>
            <a:schemeClr val="accent5">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They are drugs used to </a:t>
          </a:r>
          <a:r>
            <a:rPr lang="en-US" sz="1300" u="sng" kern="1200" dirty="0" smtClean="0"/>
            <a:t>decrease</a:t>
          </a:r>
          <a:r>
            <a:rPr lang="en-US" sz="1300" kern="1200" dirty="0" smtClean="0"/>
            <a:t> </a:t>
          </a:r>
          <a:r>
            <a:rPr lang="en-US" sz="1300" b="1" kern="1200" dirty="0" smtClean="0"/>
            <a:t>plasma cholesterol levels.</a:t>
          </a:r>
          <a:endParaRPr lang="en-US" sz="1300" b="1" kern="1200" dirty="0"/>
        </a:p>
      </dsp:txBody>
      <dsp:txXfrm>
        <a:off x="868872" y="1073884"/>
        <a:ext cx="2671325" cy="790164"/>
      </dsp:txXfrm>
    </dsp:sp>
    <dsp:sp modelId="{D6352F72-2596-7041-8D7A-486D9FB14B95}">
      <dsp:nvSpPr>
        <dsp:cNvPr id="0" name=""/>
        <dsp:cNvSpPr/>
      </dsp:nvSpPr>
      <dsp:spPr>
        <a:xfrm>
          <a:off x="676423" y="839469"/>
          <a:ext cx="167866" cy="1678660"/>
        </a:xfrm>
        <a:custGeom>
          <a:avLst/>
          <a:gdLst/>
          <a:ahLst/>
          <a:cxnLst/>
          <a:rect l="0" t="0" r="0" b="0"/>
          <a:pathLst>
            <a:path>
              <a:moveTo>
                <a:pt x="0" y="0"/>
              </a:moveTo>
              <a:lnTo>
                <a:pt x="0" y="1678660"/>
              </a:lnTo>
              <a:lnTo>
                <a:pt x="167866" y="1678660"/>
              </a:lnTo>
            </a:path>
          </a:pathLst>
        </a:custGeom>
        <a:noFill/>
        <a:ln w="6350" cap="flat" cmpd="sng" algn="ctr">
          <a:solidFill>
            <a:schemeClr val="accent5">
              <a:tint val="99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34F9099-545B-D14F-8059-AA5ACDF68C2A}">
      <dsp:nvSpPr>
        <dsp:cNvPr id="0" name=""/>
        <dsp:cNvSpPr/>
      </dsp:nvSpPr>
      <dsp:spPr>
        <a:xfrm>
          <a:off x="844289" y="2098464"/>
          <a:ext cx="2720491" cy="839330"/>
        </a:xfrm>
        <a:prstGeom prst="roundRect">
          <a:avLst>
            <a:gd name="adj" fmla="val 10000"/>
          </a:avLst>
        </a:prstGeom>
        <a:solidFill>
          <a:schemeClr val="lt1">
            <a:alpha val="90000"/>
            <a:hueOff val="0"/>
            <a:satOff val="0"/>
            <a:lumOff val="0"/>
            <a:alphaOff val="0"/>
          </a:schemeClr>
        </a:solidFill>
        <a:ln w="6350" cap="flat" cmpd="sng" algn="ctr">
          <a:solidFill>
            <a:schemeClr val="accent5">
              <a:shade val="80000"/>
              <a:hueOff val="349281"/>
              <a:satOff val="-6256"/>
              <a:lumOff val="2658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Structural analogs of </a:t>
          </a:r>
          <a:r>
            <a:rPr lang="en-US" sz="1300" b="1" kern="1200" dirty="0" smtClean="0"/>
            <a:t>HMG-CoA</a:t>
          </a:r>
          <a:r>
            <a:rPr lang="en-US" sz="1300" b="1" kern="1200" baseline="0" dirty="0" smtClean="0"/>
            <a:t> </a:t>
          </a:r>
          <a:r>
            <a:rPr lang="en-US" sz="1300" kern="1200" dirty="0" smtClean="0"/>
            <a:t>(have </a:t>
          </a:r>
          <a:r>
            <a:rPr lang="en-US" sz="1300" kern="1200" dirty="0" smtClean="0"/>
            <a:t>the same structure as the </a:t>
          </a:r>
          <a:r>
            <a:rPr lang="en-US" sz="1300" kern="1200" dirty="0" smtClean="0"/>
            <a:t>molecule) and</a:t>
          </a:r>
          <a:r>
            <a:rPr lang="en-US" sz="1300" kern="1200" baseline="0" dirty="0" smtClean="0"/>
            <a:t> are </a:t>
          </a:r>
          <a:r>
            <a:rPr lang="en-US" sz="1300" u="sng" kern="1200" baseline="0" dirty="0" smtClean="0"/>
            <a:t>reversible, competitive inhibitors of HMG-CoA reductase</a:t>
          </a:r>
          <a:r>
            <a:rPr lang="en-US" sz="1300" kern="1200" dirty="0" smtClean="0"/>
            <a:t>.</a:t>
          </a:r>
          <a:endParaRPr lang="en-US" sz="1300" kern="1200" dirty="0"/>
        </a:p>
      </dsp:txBody>
      <dsp:txXfrm>
        <a:off x="868872" y="2123047"/>
        <a:ext cx="2671325" cy="7901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66D64-51B3-5346-AA9E-4DE80B254650}">
      <dsp:nvSpPr>
        <dsp:cNvPr id="0" name=""/>
        <dsp:cNvSpPr/>
      </dsp:nvSpPr>
      <dsp:spPr>
        <a:xfrm>
          <a:off x="1262744" y="416"/>
          <a:ext cx="1678343" cy="839171"/>
        </a:xfrm>
        <a:prstGeom prst="roundRect">
          <a:avLst>
            <a:gd name="adj" fmla="val 10000"/>
          </a:avLst>
        </a:prstGeom>
        <a:solidFill>
          <a:srgbClr val="406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kern="1200" dirty="0" err="1" smtClean="0"/>
            <a:t>Ezetimibe</a:t>
          </a:r>
          <a:endParaRPr lang="en-US" sz="3000" kern="1200" dirty="0"/>
        </a:p>
      </dsp:txBody>
      <dsp:txXfrm>
        <a:off x="1287322" y="24994"/>
        <a:ext cx="1629187" cy="790015"/>
      </dsp:txXfrm>
    </dsp:sp>
    <dsp:sp modelId="{BD5F89DC-1898-4C41-88E7-F2D9D565A492}">
      <dsp:nvSpPr>
        <dsp:cNvPr id="0" name=""/>
        <dsp:cNvSpPr/>
      </dsp:nvSpPr>
      <dsp:spPr>
        <a:xfrm>
          <a:off x="1430578" y="839588"/>
          <a:ext cx="167834" cy="629378"/>
        </a:xfrm>
        <a:custGeom>
          <a:avLst/>
          <a:gdLst/>
          <a:ahLst/>
          <a:cxnLst/>
          <a:rect l="0" t="0" r="0" b="0"/>
          <a:pathLst>
            <a:path>
              <a:moveTo>
                <a:pt x="0" y="0"/>
              </a:moveTo>
              <a:lnTo>
                <a:pt x="0" y="629378"/>
              </a:lnTo>
              <a:lnTo>
                <a:pt x="167834" y="62937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294B85A-8296-E649-ABEB-88936D5A34ED}">
      <dsp:nvSpPr>
        <dsp:cNvPr id="0" name=""/>
        <dsp:cNvSpPr/>
      </dsp:nvSpPr>
      <dsp:spPr>
        <a:xfrm>
          <a:off x="1598412" y="1049381"/>
          <a:ext cx="2709745" cy="83917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A drug that </a:t>
          </a:r>
          <a:r>
            <a:rPr lang="en-US" sz="1300" u="sng" kern="1200" dirty="0" smtClean="0"/>
            <a:t>reduces</a:t>
          </a:r>
          <a:r>
            <a:rPr lang="en-US" sz="1300" kern="1200" dirty="0" smtClean="0"/>
            <a:t> the absorption of </a:t>
          </a:r>
          <a:r>
            <a:rPr lang="en-US" sz="1300" b="1" kern="1200" dirty="0" smtClean="0"/>
            <a:t>dietary cholesterol</a:t>
          </a:r>
          <a:r>
            <a:rPr lang="en-US" sz="1300" kern="1200" dirty="0" smtClean="0"/>
            <a:t>.</a:t>
          </a:r>
          <a:endParaRPr lang="en-US" sz="1300" kern="1200" dirty="0"/>
        </a:p>
      </dsp:txBody>
      <dsp:txXfrm>
        <a:off x="1622990" y="1073959"/>
        <a:ext cx="2660589" cy="790015"/>
      </dsp:txXfrm>
    </dsp:sp>
    <dsp:sp modelId="{D6352F72-2596-7041-8D7A-486D9FB14B95}">
      <dsp:nvSpPr>
        <dsp:cNvPr id="0" name=""/>
        <dsp:cNvSpPr/>
      </dsp:nvSpPr>
      <dsp:spPr>
        <a:xfrm>
          <a:off x="1430578" y="839588"/>
          <a:ext cx="167834" cy="1678343"/>
        </a:xfrm>
        <a:custGeom>
          <a:avLst/>
          <a:gdLst/>
          <a:ahLst/>
          <a:cxnLst/>
          <a:rect l="0" t="0" r="0" b="0"/>
          <a:pathLst>
            <a:path>
              <a:moveTo>
                <a:pt x="0" y="0"/>
              </a:moveTo>
              <a:lnTo>
                <a:pt x="0" y="1678343"/>
              </a:lnTo>
              <a:lnTo>
                <a:pt x="167834" y="1678343"/>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34F9099-545B-D14F-8059-AA5ACDF68C2A}">
      <dsp:nvSpPr>
        <dsp:cNvPr id="0" name=""/>
        <dsp:cNvSpPr/>
      </dsp:nvSpPr>
      <dsp:spPr>
        <a:xfrm>
          <a:off x="1598412" y="2098345"/>
          <a:ext cx="2701998" cy="83917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It blocks </a:t>
          </a:r>
          <a:r>
            <a:rPr lang="en-US" sz="1300" b="1" kern="1200" dirty="0" err="1" smtClean="0"/>
            <a:t>Neimann</a:t>
          </a:r>
          <a:r>
            <a:rPr lang="en-US" sz="1300" b="1" kern="1200" dirty="0" smtClean="0"/>
            <a:t>-Pick C1 like protein </a:t>
          </a:r>
          <a:r>
            <a:rPr lang="en-US" sz="1300" kern="1200" dirty="0" smtClean="0"/>
            <a:t>(NPC1-L1) which is a protein that partly mediates intestinal uptake of cholesterol.</a:t>
          </a:r>
          <a:endParaRPr lang="en-US" sz="1300" kern="1200" dirty="0"/>
        </a:p>
      </dsp:txBody>
      <dsp:txXfrm>
        <a:off x="1622990" y="2122923"/>
        <a:ext cx="2652842" cy="7900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66D64-51B3-5346-AA9E-4DE80B254650}">
      <dsp:nvSpPr>
        <dsp:cNvPr id="0" name=""/>
        <dsp:cNvSpPr/>
      </dsp:nvSpPr>
      <dsp:spPr>
        <a:xfrm>
          <a:off x="1243886" y="416"/>
          <a:ext cx="1678343" cy="839171"/>
        </a:xfrm>
        <a:prstGeom prst="roundRect">
          <a:avLst>
            <a:gd name="adj" fmla="val 10000"/>
          </a:avLst>
        </a:prstGeom>
        <a:solidFill>
          <a:srgbClr val="406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l-GR" sz="2100" kern="1200" dirty="0" smtClean="0"/>
            <a:t>β</a:t>
          </a:r>
          <a:r>
            <a:rPr lang="en-US" sz="2100" kern="1200" dirty="0" smtClean="0"/>
            <a:t>-</a:t>
          </a:r>
          <a:r>
            <a:rPr lang="en-US" sz="2100" kern="1200" dirty="0" err="1" smtClean="0"/>
            <a:t>Sitosterols</a:t>
          </a:r>
          <a:r>
            <a:rPr lang="en-US" sz="2100" kern="1200" dirty="0" smtClean="0"/>
            <a:t> / </a:t>
          </a:r>
          <a:r>
            <a:rPr lang="en-US" sz="2100" kern="1200" dirty="0" err="1" smtClean="0"/>
            <a:t>Phytosterols</a:t>
          </a:r>
          <a:endParaRPr lang="en-US" sz="2100" kern="1200" dirty="0"/>
        </a:p>
      </dsp:txBody>
      <dsp:txXfrm>
        <a:off x="1268464" y="24994"/>
        <a:ext cx="1629187" cy="790015"/>
      </dsp:txXfrm>
    </dsp:sp>
    <dsp:sp modelId="{BD5F89DC-1898-4C41-88E7-F2D9D565A492}">
      <dsp:nvSpPr>
        <dsp:cNvPr id="0" name=""/>
        <dsp:cNvSpPr/>
      </dsp:nvSpPr>
      <dsp:spPr>
        <a:xfrm>
          <a:off x="1411720" y="839588"/>
          <a:ext cx="167834" cy="629378"/>
        </a:xfrm>
        <a:custGeom>
          <a:avLst/>
          <a:gdLst/>
          <a:ahLst/>
          <a:cxnLst/>
          <a:rect l="0" t="0" r="0" b="0"/>
          <a:pathLst>
            <a:path>
              <a:moveTo>
                <a:pt x="0" y="0"/>
              </a:moveTo>
              <a:lnTo>
                <a:pt x="0" y="629378"/>
              </a:lnTo>
              <a:lnTo>
                <a:pt x="167834" y="62937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294B85A-8296-E649-ABEB-88936D5A34ED}">
      <dsp:nvSpPr>
        <dsp:cNvPr id="0" name=""/>
        <dsp:cNvSpPr/>
      </dsp:nvSpPr>
      <dsp:spPr>
        <a:xfrm>
          <a:off x="1579554" y="1049381"/>
          <a:ext cx="2721708" cy="83917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They are plant sterols and are poorly</a:t>
          </a:r>
          <a:r>
            <a:rPr lang="en-US" sz="1200" kern="1200" baseline="0" dirty="0" smtClean="0"/>
            <a:t> absorbed by human, </a:t>
          </a:r>
          <a:r>
            <a:rPr lang="en-US" sz="1200" i="0" u="sng" kern="1200" baseline="0" dirty="0" smtClean="0"/>
            <a:t>clinically useful in</a:t>
          </a:r>
          <a:r>
            <a:rPr lang="en-US" sz="1200" kern="1200" baseline="0" dirty="0" smtClean="0"/>
            <a:t>: the </a:t>
          </a:r>
          <a:r>
            <a:rPr lang="en-US" sz="1200" b="1" kern="1200" baseline="0" dirty="0" smtClean="0"/>
            <a:t>dietary treatment </a:t>
          </a:r>
          <a:r>
            <a:rPr lang="en-US" sz="1200" kern="1200" baseline="0" dirty="0" smtClean="0"/>
            <a:t>of hypercholesterolemia by </a:t>
          </a:r>
          <a:r>
            <a:rPr lang="en-US" sz="1200" u="sng" kern="1200" baseline="0" dirty="0" smtClean="0"/>
            <a:t>decreasing</a:t>
          </a:r>
          <a:r>
            <a:rPr lang="en-US" sz="1200" kern="1200" baseline="0" dirty="0" smtClean="0"/>
            <a:t> cholesterol levels.</a:t>
          </a:r>
          <a:endParaRPr lang="en-US" sz="1200" kern="1200" dirty="0"/>
        </a:p>
      </dsp:txBody>
      <dsp:txXfrm>
        <a:off x="1604132" y="1073959"/>
        <a:ext cx="2672552" cy="790015"/>
      </dsp:txXfrm>
    </dsp:sp>
    <dsp:sp modelId="{D6352F72-2596-7041-8D7A-486D9FB14B95}">
      <dsp:nvSpPr>
        <dsp:cNvPr id="0" name=""/>
        <dsp:cNvSpPr/>
      </dsp:nvSpPr>
      <dsp:spPr>
        <a:xfrm>
          <a:off x="1411720" y="839588"/>
          <a:ext cx="167834" cy="1678343"/>
        </a:xfrm>
        <a:custGeom>
          <a:avLst/>
          <a:gdLst/>
          <a:ahLst/>
          <a:cxnLst/>
          <a:rect l="0" t="0" r="0" b="0"/>
          <a:pathLst>
            <a:path>
              <a:moveTo>
                <a:pt x="0" y="0"/>
              </a:moveTo>
              <a:lnTo>
                <a:pt x="0" y="1678343"/>
              </a:lnTo>
              <a:lnTo>
                <a:pt x="167834" y="1678343"/>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34F9099-545B-D14F-8059-AA5ACDF68C2A}">
      <dsp:nvSpPr>
        <dsp:cNvPr id="0" name=""/>
        <dsp:cNvSpPr/>
      </dsp:nvSpPr>
      <dsp:spPr>
        <a:xfrm>
          <a:off x="1579554" y="2098345"/>
          <a:ext cx="2747460" cy="83917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They block the absorption of dietary cholesterol.</a:t>
          </a:r>
          <a:endParaRPr lang="en-US" sz="1300" kern="1200" dirty="0"/>
        </a:p>
      </dsp:txBody>
      <dsp:txXfrm>
        <a:off x="1604132" y="2122923"/>
        <a:ext cx="2698304" cy="79001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8346AE-0A59-E94F-ADD5-3B217F65208C}" type="datetimeFigureOut">
              <a:rPr lang="en-GB" smtClean="0"/>
              <a:t>03/04/2017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507FB5-1CE7-0F44-AA6C-E045B64D0093}" type="slidenum">
              <a:rPr lang="en-GB" smtClean="0"/>
              <a:t>‹#›</a:t>
            </a:fld>
            <a:endParaRPr lang="en-GB"/>
          </a:p>
        </p:txBody>
      </p:sp>
    </p:spTree>
    <p:extLst>
      <p:ext uri="{BB962C8B-B14F-4D97-AF65-F5344CB8AC3E}">
        <p14:creationId xmlns:p14="http://schemas.microsoft.com/office/powerpoint/2010/main" val="2016090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DB79F-1051-6C42-97FB-5292AFD24D0C}" type="datetimeFigureOut">
              <a:rPr lang="en-US" smtClean="0"/>
              <a:t>4/3/17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EE893F-5FEC-9748-B4B9-39ADF81ACA72}" type="slidenum">
              <a:rPr lang="en-US" smtClean="0"/>
              <a:t>‹#›</a:t>
            </a:fld>
            <a:endParaRPr lang="en-US"/>
          </a:p>
        </p:txBody>
      </p:sp>
    </p:spTree>
    <p:extLst>
      <p:ext uri="{BB962C8B-B14F-4D97-AF65-F5344CB8AC3E}">
        <p14:creationId xmlns:p14="http://schemas.microsoft.com/office/powerpoint/2010/main" val="490688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E893F-5FEC-9748-B4B9-39ADF81ACA72}" type="slidenum">
              <a:rPr lang="en-US" smtClean="0"/>
              <a:t>1</a:t>
            </a:fld>
            <a:endParaRPr lang="en-US"/>
          </a:p>
        </p:txBody>
      </p:sp>
    </p:spTree>
    <p:extLst>
      <p:ext uri="{BB962C8B-B14F-4D97-AF65-F5344CB8AC3E}">
        <p14:creationId xmlns:p14="http://schemas.microsoft.com/office/powerpoint/2010/main" val="1654001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E893F-5FEC-9748-B4B9-39ADF81ACA72}" type="slidenum">
              <a:rPr lang="en-US" smtClean="0"/>
              <a:t>2</a:t>
            </a:fld>
            <a:endParaRPr lang="en-US"/>
          </a:p>
        </p:txBody>
      </p:sp>
    </p:spTree>
    <p:extLst>
      <p:ext uri="{BB962C8B-B14F-4D97-AF65-F5344CB8AC3E}">
        <p14:creationId xmlns:p14="http://schemas.microsoft.com/office/powerpoint/2010/main" val="352682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8A196C-6807-7A45-9D85-0CAD3D00C859}" type="datetime1">
              <a:rPr lang="en-US" smtClean="0"/>
              <a:t>4/3/17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943411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ED828F-B589-2E48-A53B-28568755860F}" type="datetime1">
              <a:rPr lang="en-US" smtClean="0"/>
              <a:t>4/3/17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766019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C9311C-3121-9A43-B377-43D701372CF9}" type="datetime1">
              <a:rPr lang="en-US" smtClean="0"/>
              <a:t>4/3/17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329877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E1C348-46EB-FC43-BFCC-90E8FFEA4243}" type="datetime1">
              <a:rPr lang="en-US" smtClean="0"/>
              <a:t>4/3/17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103275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0EB21F-9D8A-4341-81B8-4EBB0608D5AD}" type="datetime1">
              <a:rPr lang="en-US" smtClean="0"/>
              <a:t>4/3/17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1505928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EC93CE-DE32-7C47-AD8D-66F53A612117}" type="datetime1">
              <a:rPr lang="en-US" smtClean="0"/>
              <a:t>4/3/17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2040527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433B8-0CB6-5B4B-901C-B3A6CB39BCD9}" type="datetime1">
              <a:rPr lang="en-US" smtClean="0"/>
              <a:t>4/3/17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1986493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5E6A2D-6601-554A-8767-409F1F081550}" type="datetime1">
              <a:rPr lang="en-US" smtClean="0"/>
              <a:t>4/3/17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65288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F17D96-DEDE-4047-9CF3-9F8095760A6F}" type="datetime1">
              <a:rPr lang="en-US" smtClean="0"/>
              <a:t>4/3/17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208991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E617A-7328-B04F-AED5-07F522F45EAA}" type="datetime1">
              <a:rPr lang="en-US" smtClean="0"/>
              <a:t>4/3/17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973631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D9599B-AA12-8043-95F7-F9EC88127C43}" type="datetime1">
              <a:rPr lang="en-US" smtClean="0"/>
              <a:t>4/3/17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21419072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78BF24-E1A2-A445-B2FE-3B7903BB80E0}" type="datetime1">
              <a:rPr lang="en-US" smtClean="0"/>
              <a:t>4/3/17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61B80-718B-8E4C-9CE5-C64D512E4DAF}" type="slidenum">
              <a:rPr lang="en-US" smtClean="0"/>
              <a:t>‹#›</a:t>
            </a:fld>
            <a:endParaRPr lang="en-US"/>
          </a:p>
        </p:txBody>
      </p:sp>
    </p:spTree>
    <p:extLst>
      <p:ext uri="{BB962C8B-B14F-4D97-AF65-F5344CB8AC3E}">
        <p14:creationId xmlns:p14="http://schemas.microsoft.com/office/powerpoint/2010/main" val="109813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microsoft.com/office/2007/relationships/hdphoto" Target="../media/hdphoto1.wdp"/><Relationship Id="rId6" Type="http://schemas.openxmlformats.org/officeDocument/2006/relationships/image" Target="../media/image3.png"/><Relationship Id="rId7" Type="http://schemas.microsoft.com/office/2007/relationships/hdphoto" Target="../media/hdphoto2.wdp"/><Relationship Id="rId8"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microsoft.com/office/2007/relationships/hdphoto" Target="../media/hdphoto2.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3.png"/><Relationship Id="rId6"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diagramQuickStyle" Target="../diagrams/quickStyle6.xml"/><Relationship Id="rId12" Type="http://schemas.openxmlformats.org/officeDocument/2006/relationships/diagramColors" Target="../diagrams/colors6.xml"/><Relationship Id="rId13" Type="http://schemas.microsoft.com/office/2007/relationships/diagramDrawing" Target="../diagrams/drawing6.xml"/><Relationship Id="rId14" Type="http://schemas.openxmlformats.org/officeDocument/2006/relationships/diagramData" Target="../diagrams/data7.xml"/><Relationship Id="rId15" Type="http://schemas.openxmlformats.org/officeDocument/2006/relationships/diagramLayout" Target="../diagrams/layout7.xml"/><Relationship Id="rId16" Type="http://schemas.openxmlformats.org/officeDocument/2006/relationships/diagramQuickStyle" Target="../diagrams/quickStyle7.xml"/><Relationship Id="rId17" Type="http://schemas.openxmlformats.org/officeDocument/2006/relationships/diagramColors" Target="../diagrams/colors7.xml"/><Relationship Id="rId18"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image" Target="../media/image3.png"/><Relationship Id="rId3" Type="http://schemas.microsoft.com/office/2007/relationships/hdphoto" Target="../media/hdphoto2.wdp"/><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9" Type="http://schemas.openxmlformats.org/officeDocument/2006/relationships/diagramData" Target="../diagrams/data6.xml"/><Relationship Id="rId10"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onlineexambuilder.com/cholesterol-metabolism-saq-s/exam-140473" TargetMode="External"/><Relationship Id="rId4" Type="http://schemas.openxmlformats.org/officeDocument/2006/relationships/hyperlink" Target="https://www.youtube.com/watch?v=q0YiPqmsXRg" TargetMode="External"/><Relationship Id="rId5" Type="http://schemas.openxmlformats.org/officeDocument/2006/relationships/hyperlink" Target="https://www.onlineexambuilder.com/cholesterol-metabolism/exam-140410" TargetMode="External"/><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3.png"/><Relationship Id="rId5"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jpg"/><Relationship Id="rId6" Type="http://schemas.openxmlformats.org/officeDocument/2006/relationships/image" Target="../media/image30.png"/><Relationship Id="rId7" Type="http://schemas.openxmlformats.org/officeDocument/2006/relationships/image" Target="../media/image3.png"/><Relationship Id="rId8"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3.xml.rels><?xml version="1.0" encoding="UTF-8" standalone="yes"?>
<Relationships xmlns="http://schemas.openxmlformats.org/package/2006/relationships"><Relationship Id="rId11" Type="http://schemas.openxmlformats.org/officeDocument/2006/relationships/diagramLayout" Target="../diagrams/layout2.xml"/><Relationship Id="rId12" Type="http://schemas.openxmlformats.org/officeDocument/2006/relationships/diagramQuickStyle" Target="../diagrams/quickStyle2.xml"/><Relationship Id="rId13" Type="http://schemas.openxmlformats.org/officeDocument/2006/relationships/diagramColors" Target="../diagrams/colors2.xml"/><Relationship Id="rId14" Type="http://schemas.microsoft.com/office/2007/relationships/diagramDrawing" Target="../diagrams/drawing2.xml"/><Relationship Id="rId15" Type="http://schemas.openxmlformats.org/officeDocument/2006/relationships/diagramData" Target="../diagrams/data3.xml"/><Relationship Id="rId16" Type="http://schemas.openxmlformats.org/officeDocument/2006/relationships/diagramLayout" Target="../diagrams/layout3.xml"/><Relationship Id="rId17" Type="http://schemas.openxmlformats.org/officeDocument/2006/relationships/diagramQuickStyle" Target="../diagrams/quickStyle3.xml"/><Relationship Id="rId18" Type="http://schemas.openxmlformats.org/officeDocument/2006/relationships/diagramColors" Target="../diagrams/colors3.xml"/><Relationship Id="rId19"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image" Target="../media/image3.png"/><Relationship Id="rId3" Type="http://schemas.microsoft.com/office/2007/relationships/hdphoto" Target="../media/hdphoto2.wdp"/><Relationship Id="rId4" Type="http://schemas.openxmlformats.org/officeDocument/2006/relationships/image" Target="../media/image5.pn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0"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8.png"/><Relationship Id="rId5" Type="http://schemas.openxmlformats.org/officeDocument/2006/relationships/diagramData" Target="../diagrams/data4.xml"/><Relationship Id="rId6" Type="http://schemas.openxmlformats.org/officeDocument/2006/relationships/diagramLayout" Target="../diagrams/layout4.xml"/><Relationship Id="rId7" Type="http://schemas.openxmlformats.org/officeDocument/2006/relationships/diagramQuickStyle" Target="../diagrams/quickStyle4.xml"/><Relationship Id="rId8" Type="http://schemas.openxmlformats.org/officeDocument/2006/relationships/diagramColors" Target="../diagrams/colors4.xml"/><Relationship Id="rId9"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400"/>
            <a:ext cx="12304294" cy="6858000"/>
          </a:xfrm>
          <a:prstGeom prst="rect">
            <a:avLst/>
          </a:prstGeom>
        </p:spPr>
      </p:pic>
      <p:sp>
        <p:nvSpPr>
          <p:cNvPr id="7" name="Rectangle 6"/>
          <p:cNvSpPr/>
          <p:nvPr/>
        </p:nvSpPr>
        <p:spPr>
          <a:xfrm>
            <a:off x="489382" y="308552"/>
            <a:ext cx="5239265"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smtClean="0">
                <a:solidFill>
                  <a:schemeClr val="bg1"/>
                </a:solidFill>
                <a:latin typeface="Century Gothic" charset="0"/>
                <a:ea typeface="Century Gothic" charset="0"/>
                <a:cs typeface="Century Gothic" charset="0"/>
              </a:rPr>
              <a:t>Biochemistry</a:t>
            </a:r>
            <a:endParaRPr lang="en-US" sz="5400" b="1" dirty="0">
              <a:solidFill>
                <a:schemeClr val="bg1"/>
              </a:solidFill>
              <a:latin typeface="Century Gothic" charset="0"/>
              <a:ea typeface="Century Gothic" charset="0"/>
              <a:cs typeface="Century Gothic" charset="0"/>
            </a:endParaRPr>
          </a:p>
        </p:txBody>
      </p:sp>
      <p:sp>
        <p:nvSpPr>
          <p:cNvPr id="8" name="Rectangle 7"/>
          <p:cNvSpPr/>
          <p:nvPr/>
        </p:nvSpPr>
        <p:spPr>
          <a:xfrm>
            <a:off x="-134079" y="1494061"/>
            <a:ext cx="6135074" cy="1915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600" dirty="0" smtClean="0">
                <a:solidFill>
                  <a:srgbClr val="5B8B6B"/>
                </a:solidFill>
                <a:latin typeface="Century Gothic" charset="0"/>
                <a:ea typeface="Century Gothic" charset="0"/>
                <a:cs typeface="Century Gothic" charset="0"/>
              </a:rPr>
              <a:t>Cholesterol Metabolism </a:t>
            </a:r>
            <a:endParaRPr lang="en-US" sz="3600" i="1" dirty="0">
              <a:solidFill>
                <a:srgbClr val="5B8B6B"/>
              </a:solidFill>
              <a:latin typeface="Century Gothic" charset="0"/>
              <a:ea typeface="Century Gothic" charset="0"/>
              <a:cs typeface="Century Gothic" charset="0"/>
            </a:endParaRPr>
          </a:p>
        </p:txBody>
      </p:sp>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5514126" y="189763"/>
            <a:ext cx="812518" cy="965820"/>
          </a:xfrm>
          <a:prstGeom prst="rect">
            <a:avLst/>
          </a:prstGeom>
        </p:spPr>
      </p:pic>
      <p:sp>
        <p:nvSpPr>
          <p:cNvPr id="2" name="Rectangle 1"/>
          <p:cNvSpPr/>
          <p:nvPr/>
        </p:nvSpPr>
        <p:spPr>
          <a:xfrm>
            <a:off x="209591" y="5567680"/>
            <a:ext cx="2015449" cy="1101544"/>
          </a:xfrm>
          <a:prstGeom prst="rect">
            <a:avLst/>
          </a:prstGeom>
          <a:noFill/>
          <a:ln w="381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670"/>
              </a:lnSpc>
              <a:buClr>
                <a:srgbClr val="FF0000"/>
              </a:buClr>
              <a:tabLst>
                <a:tab pos="194945" algn="l"/>
              </a:tabLst>
            </a:pPr>
            <a:r>
              <a:rPr lang="en-US" sz="1400" spc="-5" dirty="0">
                <a:solidFill>
                  <a:srgbClr val="FF0000"/>
                </a:solidFill>
                <a:latin typeface="Calibri"/>
                <a:cs typeface="Calibri"/>
              </a:rPr>
              <a:t>Important.</a:t>
            </a:r>
          </a:p>
          <a:p>
            <a:pPr>
              <a:lnSpc>
                <a:spcPts val="1660"/>
              </a:lnSpc>
              <a:buClr>
                <a:schemeClr val="tx1">
                  <a:lumMod val="50000"/>
                  <a:lumOff val="50000"/>
                </a:schemeClr>
              </a:buClr>
              <a:tabLst>
                <a:tab pos="194945" algn="l"/>
              </a:tabLst>
            </a:pPr>
            <a:r>
              <a:rPr lang="en-US" sz="1400" spc="-5" dirty="0">
                <a:solidFill>
                  <a:srgbClr val="7F7F7F"/>
                </a:solidFill>
                <a:latin typeface="Calibri"/>
                <a:cs typeface="Calibri"/>
              </a:rPr>
              <a:t>Extra Information.</a:t>
            </a:r>
          </a:p>
          <a:p>
            <a:pPr>
              <a:lnSpc>
                <a:spcPts val="1670"/>
              </a:lnSpc>
              <a:buClr>
                <a:srgbClr val="0C0C0C"/>
              </a:buClr>
              <a:tabLst>
                <a:tab pos="194945" algn="l"/>
              </a:tabLst>
            </a:pPr>
            <a:r>
              <a:rPr lang="en-US" sz="1400" b="1" dirty="0">
                <a:solidFill>
                  <a:schemeClr val="tx1"/>
                </a:solidFill>
                <a:latin typeface="Calibri"/>
                <a:cs typeface="Calibri"/>
              </a:rPr>
              <a:t>Doctors slides</a:t>
            </a:r>
          </a:p>
          <a:p>
            <a:pPr>
              <a:spcBef>
                <a:spcPts val="40"/>
              </a:spcBef>
              <a:buClr>
                <a:schemeClr val="tx1">
                  <a:lumMod val="95000"/>
                  <a:lumOff val="5000"/>
                </a:schemeClr>
              </a:buClr>
              <a:tabLst>
                <a:tab pos="194945" algn="l"/>
              </a:tabLst>
            </a:pPr>
            <a:r>
              <a:rPr lang="en-US" sz="1400" b="1" dirty="0">
                <a:solidFill>
                  <a:srgbClr val="00FF00"/>
                </a:solidFill>
                <a:latin typeface="Calibri"/>
                <a:cs typeface="Calibri"/>
              </a:rPr>
              <a:t>Doctor’s notes</a:t>
            </a:r>
          </a:p>
        </p:txBody>
      </p:sp>
      <p:sp>
        <p:nvSpPr>
          <p:cNvPr id="4" name="Slide Number Placeholder 3"/>
          <p:cNvSpPr>
            <a:spLocks noGrp="1"/>
          </p:cNvSpPr>
          <p:nvPr>
            <p:ph type="sldNum" sz="quarter" idx="12"/>
          </p:nvPr>
        </p:nvSpPr>
        <p:spPr/>
        <p:txBody>
          <a:bodyPr/>
          <a:lstStyle/>
          <a:p>
            <a:fld id="{C6A61B80-718B-8E4C-9CE5-C64D512E4DAF}" type="slidenum">
              <a:rPr lang="en-US" smtClean="0"/>
              <a:t>1</a:t>
            </a:fld>
            <a:endParaRPr lang="en-US"/>
          </a:p>
        </p:txBody>
      </p:sp>
      <p:pic>
        <p:nvPicPr>
          <p:cNvPr id="9" name="صورة 6" descr="bio logo 436.png"/>
          <p:cNvPicPr>
            <a:picLocks noChangeAspect="1"/>
          </p:cNvPicPr>
          <p:nvPr/>
        </p:nvPicPr>
        <p:blipFill>
          <a:blip r:embed="rId6">
            <a:extLst>
              <a:ext uri="{BEBA8EAE-BF5A-486C-A8C5-ECC9F3942E4B}">
                <a14:imgProps xmlns:a14="http://schemas.microsoft.com/office/drawing/2010/main">
                  <a14:imgLayer r:embed="rId7">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13" name="object 9"/>
          <p:cNvSpPr/>
          <p:nvPr/>
        </p:nvSpPr>
        <p:spPr>
          <a:xfrm>
            <a:off x="3512839" y="3885503"/>
            <a:ext cx="2001287" cy="1446919"/>
          </a:xfrm>
          <a:prstGeom prst="rect">
            <a:avLst/>
          </a:prstGeom>
          <a:blipFill>
            <a:blip r:embed="rId8" cstate="print"/>
            <a:stretch>
              <a:fillRect/>
            </a:stretch>
          </a:blipFill>
        </p:spPr>
        <p:txBody>
          <a:bodyPr wrap="square" lIns="0" tIns="0" rIns="0" bIns="0" rtlCol="0"/>
          <a:lstStyle/>
          <a:p>
            <a:endParaRPr/>
          </a:p>
        </p:txBody>
      </p:sp>
      <p:sp>
        <p:nvSpPr>
          <p:cNvPr id="10" name="TextBox 12"/>
          <p:cNvSpPr txBox="1"/>
          <p:nvPr/>
        </p:nvSpPr>
        <p:spPr>
          <a:xfrm>
            <a:off x="644675" y="4117495"/>
            <a:ext cx="1966994"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ar-SA"/>
            </a:defPPr>
            <a:lvl1pPr marL="0" algn="r" defTabSz="914400" rtl="1" eaLnBrk="1" latinLnBrk="0" hangingPunct="1">
              <a:defRPr sz="1800" kern="1200">
                <a:solidFill>
                  <a:schemeClr val="dk1"/>
                </a:solidFill>
                <a:latin typeface="+mn-lt"/>
                <a:ea typeface="+mn-ea"/>
                <a:cs typeface="+mn-cs"/>
              </a:defRPr>
            </a:lvl1pPr>
            <a:lvl2pPr marL="457200" algn="r" defTabSz="914400" rtl="1" eaLnBrk="1" latinLnBrk="0" hangingPunct="1">
              <a:defRPr sz="1800" kern="1200">
                <a:solidFill>
                  <a:schemeClr val="dk1"/>
                </a:solidFill>
                <a:latin typeface="+mn-lt"/>
                <a:ea typeface="+mn-ea"/>
                <a:cs typeface="+mn-cs"/>
              </a:defRPr>
            </a:lvl2pPr>
            <a:lvl3pPr marL="914400" algn="r" defTabSz="914400" rtl="1" eaLnBrk="1" latinLnBrk="0" hangingPunct="1">
              <a:defRPr sz="1800" kern="1200">
                <a:solidFill>
                  <a:schemeClr val="dk1"/>
                </a:solidFill>
                <a:latin typeface="+mn-lt"/>
                <a:ea typeface="+mn-ea"/>
                <a:cs typeface="+mn-cs"/>
              </a:defRPr>
            </a:lvl3pPr>
            <a:lvl4pPr marL="1371600" algn="r" defTabSz="914400" rtl="1" eaLnBrk="1" latinLnBrk="0" hangingPunct="1">
              <a:defRPr sz="1800" kern="1200">
                <a:solidFill>
                  <a:schemeClr val="dk1"/>
                </a:solidFill>
                <a:latin typeface="+mn-lt"/>
                <a:ea typeface="+mn-ea"/>
                <a:cs typeface="+mn-cs"/>
              </a:defRPr>
            </a:lvl4pPr>
            <a:lvl5pPr marL="1828800" algn="r" defTabSz="914400" rtl="1" eaLnBrk="1" latinLnBrk="0" hangingPunct="1">
              <a:defRPr sz="1800" kern="1200">
                <a:solidFill>
                  <a:schemeClr val="dk1"/>
                </a:solidFill>
                <a:latin typeface="+mn-lt"/>
                <a:ea typeface="+mn-ea"/>
                <a:cs typeface="+mn-cs"/>
              </a:defRPr>
            </a:lvl5pPr>
            <a:lvl6pPr marL="2286000" algn="r" defTabSz="914400" rtl="1" eaLnBrk="1" latinLnBrk="0" hangingPunct="1">
              <a:defRPr sz="1800" kern="1200">
                <a:solidFill>
                  <a:schemeClr val="dk1"/>
                </a:solidFill>
                <a:latin typeface="+mn-lt"/>
                <a:ea typeface="+mn-ea"/>
                <a:cs typeface="+mn-cs"/>
              </a:defRPr>
            </a:lvl6pPr>
            <a:lvl7pPr marL="2743200" algn="r" defTabSz="914400" rtl="1" eaLnBrk="1" latinLnBrk="0" hangingPunct="1">
              <a:defRPr sz="1800" kern="1200">
                <a:solidFill>
                  <a:schemeClr val="dk1"/>
                </a:solidFill>
                <a:latin typeface="+mn-lt"/>
                <a:ea typeface="+mn-ea"/>
                <a:cs typeface="+mn-cs"/>
              </a:defRPr>
            </a:lvl7pPr>
            <a:lvl8pPr marL="3200400" algn="r" defTabSz="914400" rtl="1" eaLnBrk="1" latinLnBrk="0" hangingPunct="1">
              <a:defRPr sz="1800" kern="1200">
                <a:solidFill>
                  <a:schemeClr val="dk1"/>
                </a:solidFill>
                <a:latin typeface="+mn-lt"/>
                <a:ea typeface="+mn-ea"/>
                <a:cs typeface="+mn-cs"/>
              </a:defRPr>
            </a:lvl8pPr>
            <a:lvl9pPr marL="3657600" algn="r" defTabSz="914400" rtl="1" eaLnBrk="1" latinLnBrk="0" hangingPunct="1">
              <a:defRPr sz="1800" kern="1200">
                <a:solidFill>
                  <a:schemeClr val="dk1"/>
                </a:solidFill>
                <a:latin typeface="+mn-lt"/>
                <a:ea typeface="+mn-ea"/>
                <a:cs typeface="+mn-cs"/>
              </a:defRPr>
            </a:lvl9pPr>
          </a:lstStyle>
          <a:p>
            <a:pPr algn="ctr" rtl="0"/>
            <a:r>
              <a:rPr lang="en-US" sz="1600" b="1" dirty="0" smtClean="0"/>
              <a:t>A little progress each day adds up to big results ..</a:t>
            </a:r>
            <a:endParaRPr lang="en-US" sz="1100" b="1" dirty="0"/>
          </a:p>
        </p:txBody>
      </p:sp>
    </p:spTree>
    <p:extLst>
      <p:ext uri="{BB962C8B-B14F-4D97-AF65-F5344CB8AC3E}">
        <p14:creationId xmlns:p14="http://schemas.microsoft.com/office/powerpoint/2010/main" val="1369457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C6A61B80-718B-8E4C-9CE5-C64D512E4DAF}" type="slidenum">
              <a:rPr lang="en-US" smtClean="0"/>
              <a:t>10</a:t>
            </a:fld>
            <a:endParaRPr lang="en-US" dirty="0"/>
          </a:p>
        </p:txBody>
      </p:sp>
      <p:grpSp>
        <p:nvGrpSpPr>
          <p:cNvPr id="11" name="Group 10"/>
          <p:cNvGrpSpPr>
            <a:grpSpLocks/>
          </p:cNvGrpSpPr>
          <p:nvPr/>
        </p:nvGrpSpPr>
        <p:grpSpPr bwMode="auto">
          <a:xfrm>
            <a:off x="1766764" y="783377"/>
            <a:ext cx="9913317" cy="5974663"/>
            <a:chOff x="1363743" y="977438"/>
            <a:chExt cx="6103857" cy="5360649"/>
          </a:xfrm>
        </p:grpSpPr>
        <p:pic>
          <p:nvPicPr>
            <p:cNvPr id="13" name="Picture 12" descr="C:\Documents and Settings\aa\Desktop\141-repeaters\New Folder\chapter18\chapter18\jpg\1805_Synthesis_cholesterol.jpg"/>
            <p:cNvPicPr>
              <a:picLocks noChangeAspect="1" noChangeArrowheads="1"/>
            </p:cNvPicPr>
            <p:nvPr/>
          </p:nvPicPr>
          <p:blipFill>
            <a:blip r:embed="rId2">
              <a:extLst>
                <a:ext uri="{28A0092B-C50C-407E-A947-70E740481C1C}">
                  <a14:useLocalDpi xmlns:a14="http://schemas.microsoft.com/office/drawing/2010/main" val="0"/>
                </a:ext>
              </a:extLst>
            </a:blip>
            <a:srcRect t="2467" b="2528"/>
            <a:stretch>
              <a:fillRect/>
            </a:stretch>
          </p:blipFill>
          <p:spPr bwMode="auto">
            <a:xfrm>
              <a:off x="1363743" y="977438"/>
              <a:ext cx="6027657" cy="5360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p:cNvSpPr>
              <a:spLocks noChangeArrowheads="1"/>
            </p:cNvSpPr>
            <p:nvPr/>
          </p:nvSpPr>
          <p:spPr bwMode="auto">
            <a:xfrm>
              <a:off x="6172200" y="1447800"/>
              <a:ext cx="1295400" cy="533400"/>
            </a:xfrm>
            <a:prstGeom prst="ellipse">
              <a:avLst/>
            </a:prstGeom>
            <a:solidFill>
              <a:schemeClr val="accent1">
                <a:alpha val="0"/>
              </a:schemeClr>
            </a:solidFill>
            <a:ln w="25400">
              <a:solidFill>
                <a:srgbClr val="FF0000"/>
              </a:solidFill>
              <a:round/>
              <a:headEnd/>
              <a:tailE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r" defTabSz="914400" rtl="1"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r" defTabSz="914400" rtl="1"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r" defTabSz="914400" rtl="1"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r" defTabSz="914400" rtl="1"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endParaRPr lang="ar-SA" altLang="ar-SA"/>
            </a:p>
          </p:txBody>
        </p:sp>
        <p:sp>
          <p:nvSpPr>
            <p:cNvPr id="15" name="Oval 14"/>
            <p:cNvSpPr>
              <a:spLocks noChangeArrowheads="1"/>
            </p:cNvSpPr>
            <p:nvPr/>
          </p:nvSpPr>
          <p:spPr bwMode="auto">
            <a:xfrm>
              <a:off x="1600200" y="2971800"/>
              <a:ext cx="1600200" cy="685800"/>
            </a:xfrm>
            <a:prstGeom prst="ellipse">
              <a:avLst/>
            </a:prstGeom>
            <a:solidFill>
              <a:schemeClr val="accent1">
                <a:alpha val="0"/>
              </a:schemeClr>
            </a:solidFill>
            <a:ln w="25400">
              <a:solidFill>
                <a:srgbClr val="FF0000"/>
              </a:solidFill>
              <a:round/>
              <a:headEnd/>
              <a:tailE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r" defTabSz="914400" rtl="1"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r" defTabSz="914400" rtl="1"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r" defTabSz="914400" rtl="1"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r" defTabSz="914400" rtl="1"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endParaRPr lang="ar-SA" altLang="ar-SA"/>
            </a:p>
          </p:txBody>
        </p:sp>
        <p:sp>
          <p:nvSpPr>
            <p:cNvPr id="16" name="Oval 15"/>
            <p:cNvSpPr>
              <a:spLocks noChangeArrowheads="1"/>
            </p:cNvSpPr>
            <p:nvPr/>
          </p:nvSpPr>
          <p:spPr bwMode="auto">
            <a:xfrm>
              <a:off x="1371600" y="1371600"/>
              <a:ext cx="1219200" cy="609600"/>
            </a:xfrm>
            <a:prstGeom prst="ellipse">
              <a:avLst/>
            </a:prstGeom>
            <a:solidFill>
              <a:schemeClr val="accent1">
                <a:alpha val="0"/>
              </a:schemeClr>
            </a:solidFill>
            <a:ln w="25400">
              <a:solidFill>
                <a:srgbClr val="FF0000"/>
              </a:solidFill>
              <a:round/>
              <a:headEnd/>
              <a:tailE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r" defTabSz="914400" rtl="1"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r" defTabSz="914400" rtl="1"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r" defTabSz="914400" rtl="1"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r" defTabSz="914400" rtl="1"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endParaRPr lang="ar-SA" altLang="ar-SA"/>
            </a:p>
          </p:txBody>
        </p:sp>
        <p:sp>
          <p:nvSpPr>
            <p:cNvPr id="17" name="Oval 16"/>
            <p:cNvSpPr>
              <a:spLocks noChangeArrowheads="1"/>
            </p:cNvSpPr>
            <p:nvPr/>
          </p:nvSpPr>
          <p:spPr bwMode="auto">
            <a:xfrm>
              <a:off x="1447800" y="5867400"/>
              <a:ext cx="1143000" cy="381000"/>
            </a:xfrm>
            <a:prstGeom prst="ellipse">
              <a:avLst/>
            </a:prstGeom>
            <a:solidFill>
              <a:schemeClr val="accent1">
                <a:alpha val="0"/>
              </a:schemeClr>
            </a:solidFill>
            <a:ln w="25400">
              <a:solidFill>
                <a:srgbClr val="FF0000"/>
              </a:solidFill>
              <a:round/>
              <a:headEnd/>
              <a:tailE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r" defTabSz="914400" rtl="1"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r" defTabSz="914400" rtl="1"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r" defTabSz="914400" rtl="1"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r" defTabSz="914400" rtl="1"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endParaRPr lang="ar-SA" altLang="ar-SA"/>
            </a:p>
          </p:txBody>
        </p:sp>
        <p:sp>
          <p:nvSpPr>
            <p:cNvPr id="18" name="Oval 17"/>
            <p:cNvSpPr>
              <a:spLocks noChangeArrowheads="1"/>
            </p:cNvSpPr>
            <p:nvPr/>
          </p:nvSpPr>
          <p:spPr bwMode="auto">
            <a:xfrm>
              <a:off x="4038600" y="5943600"/>
              <a:ext cx="1143000" cy="381000"/>
            </a:xfrm>
            <a:prstGeom prst="ellipse">
              <a:avLst/>
            </a:prstGeom>
            <a:solidFill>
              <a:schemeClr val="accent1">
                <a:alpha val="0"/>
              </a:schemeClr>
            </a:solidFill>
            <a:ln w="25400">
              <a:solidFill>
                <a:srgbClr val="FF0000"/>
              </a:solidFill>
              <a:round/>
              <a:headEnd/>
              <a:tailE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r" defTabSz="914400" rtl="1"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r" defTabSz="914400" rtl="1"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r" defTabSz="914400" rtl="1"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r" defTabSz="914400" rtl="1"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endParaRPr lang="ar-SA" altLang="ar-SA"/>
            </a:p>
          </p:txBody>
        </p:sp>
        <p:sp>
          <p:nvSpPr>
            <p:cNvPr id="19" name="Oval 18"/>
            <p:cNvSpPr>
              <a:spLocks noChangeArrowheads="1"/>
            </p:cNvSpPr>
            <p:nvPr/>
          </p:nvSpPr>
          <p:spPr bwMode="auto">
            <a:xfrm>
              <a:off x="5867400" y="5867400"/>
              <a:ext cx="1143000" cy="381000"/>
            </a:xfrm>
            <a:prstGeom prst="ellipse">
              <a:avLst/>
            </a:prstGeom>
            <a:solidFill>
              <a:schemeClr val="accent1">
                <a:alpha val="0"/>
              </a:schemeClr>
            </a:solidFill>
            <a:ln w="25400">
              <a:solidFill>
                <a:srgbClr val="FF0000"/>
              </a:solidFill>
              <a:round/>
              <a:headEnd/>
              <a:tailE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r" defTabSz="914400" rtl="1"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r" defTabSz="914400" rtl="1"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r" defTabSz="914400" rtl="1"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r" defTabSz="914400" rtl="1"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endParaRPr lang="ar-SA" altLang="ar-SA"/>
            </a:p>
          </p:txBody>
        </p:sp>
      </p:grpSp>
      <p:sp>
        <p:nvSpPr>
          <p:cNvPr id="2" name="TextBox 1"/>
          <p:cNvSpPr txBox="1"/>
          <p:nvPr/>
        </p:nvSpPr>
        <p:spPr>
          <a:xfrm>
            <a:off x="4340993" y="65965"/>
            <a:ext cx="4870383" cy="58477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dirty="0">
                <a:solidFill>
                  <a:srgbClr val="92D050"/>
                </a:solidFill>
              </a:rPr>
              <a:t>The doctor said this is not required.. Just know the marked steps .</a:t>
            </a:r>
          </a:p>
        </p:txBody>
      </p:sp>
      <p:sp>
        <p:nvSpPr>
          <p:cNvPr id="20" name="TextBox 19"/>
          <p:cNvSpPr txBox="1"/>
          <p:nvPr/>
        </p:nvSpPr>
        <p:spPr>
          <a:xfrm>
            <a:off x="2831459" y="3078113"/>
            <a:ext cx="1411842" cy="276999"/>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wrap="square" rtlCol="1">
            <a:spAutoFit/>
          </a:bodyPr>
          <a:lstStyle/>
          <a:p>
            <a:pPr algn="ctr"/>
            <a:r>
              <a:rPr lang="en-US" altLang="ar-SA" sz="1200" smtClean="0">
                <a:solidFill>
                  <a:srgbClr val="92D050"/>
                </a:solidFill>
              </a:rPr>
              <a:t>Anchors proteins</a:t>
            </a:r>
            <a:endParaRPr lang="en-US" altLang="ar-SA" sz="1200" dirty="0">
              <a:solidFill>
                <a:srgbClr val="92D050"/>
              </a:solidFill>
            </a:endParaRPr>
          </a:p>
        </p:txBody>
      </p:sp>
      <p:sp>
        <p:nvSpPr>
          <p:cNvPr id="23" name="TextBox 22"/>
          <p:cNvSpPr txBox="1"/>
          <p:nvPr/>
        </p:nvSpPr>
        <p:spPr>
          <a:xfrm>
            <a:off x="7669343" y="5474624"/>
            <a:ext cx="1411842" cy="461665"/>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wrap="square" rtlCol="1">
            <a:spAutoFit/>
          </a:bodyPr>
          <a:lstStyle/>
          <a:p>
            <a:pPr algn="ctr"/>
            <a:r>
              <a:rPr lang="en-US" altLang="ar-SA" sz="1200" dirty="0" smtClean="0">
                <a:solidFill>
                  <a:srgbClr val="92D050"/>
                </a:solidFill>
              </a:rPr>
              <a:t>3 steps of cleaving </a:t>
            </a:r>
            <a:r>
              <a:rPr lang="en-US" altLang="ar-SA" sz="1200" dirty="0" err="1" smtClean="0">
                <a:solidFill>
                  <a:srgbClr val="92D050"/>
                </a:solidFill>
              </a:rPr>
              <a:t>lanosterol</a:t>
            </a:r>
            <a:endParaRPr lang="en-US" altLang="ar-SA" sz="1200" dirty="0">
              <a:solidFill>
                <a:srgbClr val="92D050"/>
              </a:solidFill>
            </a:endParaRPr>
          </a:p>
        </p:txBody>
      </p:sp>
    </p:spTree>
    <p:extLst>
      <p:ext uri="{BB962C8B-B14F-4D97-AF65-F5344CB8AC3E}">
        <p14:creationId xmlns:p14="http://schemas.microsoft.com/office/powerpoint/2010/main" val="1350054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319714" y="5836595"/>
            <a:ext cx="1580444" cy="1549544"/>
          </a:xfrm>
          <a:prstGeom prst="rect">
            <a:avLst/>
          </a:prstGeom>
        </p:spPr>
      </p:pic>
      <p:sp>
        <p:nvSpPr>
          <p:cNvPr id="8" name="Rectangle 7"/>
          <p:cNvSpPr/>
          <p:nvPr/>
        </p:nvSpPr>
        <p:spPr>
          <a:xfrm>
            <a:off x="1429417" y="86458"/>
            <a:ext cx="9578263" cy="769441"/>
          </a:xfrm>
          <a:prstGeom prst="rect">
            <a:avLst/>
          </a:prstGeom>
        </p:spPr>
        <p:txBody>
          <a:bodyPr wrap="none">
            <a:spAutoFit/>
          </a:bodyPr>
          <a:lstStyle/>
          <a:p>
            <a:r>
              <a:rPr lang="en-US" altLang="ar-SA" sz="4400" dirty="0">
                <a:solidFill>
                  <a:srgbClr val="517A91"/>
                </a:solidFill>
                <a:latin typeface="Century Gothic" charset="0"/>
                <a:ea typeface="Century Gothic" charset="0"/>
                <a:cs typeface="Century Gothic" charset="0"/>
              </a:rPr>
              <a:t>Regulation</a:t>
            </a:r>
            <a:r>
              <a:rPr lang="en-US" altLang="ar-SA" sz="4400" dirty="0">
                <a:solidFill>
                  <a:schemeClr val="bg2"/>
                </a:solidFill>
                <a:ea typeface="ＭＳ Ｐゴシック" panose="020B0600070205080204" pitchFamily="34" charset="-128"/>
              </a:rPr>
              <a:t> </a:t>
            </a:r>
            <a:r>
              <a:rPr lang="en-US" altLang="ar-SA" sz="4400" dirty="0">
                <a:solidFill>
                  <a:srgbClr val="517A91"/>
                </a:solidFill>
                <a:latin typeface="Century Gothic" charset="0"/>
                <a:ea typeface="Century Gothic" charset="0"/>
                <a:cs typeface="Century Gothic" charset="0"/>
              </a:rPr>
              <a:t>of Cholesterol Synthesis</a:t>
            </a:r>
            <a:endParaRPr lang="en-US" sz="4400" dirty="0">
              <a:solidFill>
                <a:srgbClr val="517A91"/>
              </a:solidFill>
              <a:latin typeface="Century Gothic" charset="0"/>
              <a:ea typeface="Century Gothic" charset="0"/>
              <a:cs typeface="Century Gothic" charset="0"/>
            </a:endParaRPr>
          </a:p>
        </p:txBody>
      </p:sp>
      <p:sp>
        <p:nvSpPr>
          <p:cNvPr id="3" name="Slide Number Placeholder 2"/>
          <p:cNvSpPr>
            <a:spLocks noGrp="1"/>
          </p:cNvSpPr>
          <p:nvPr>
            <p:ph type="sldNum" sz="quarter" idx="12"/>
          </p:nvPr>
        </p:nvSpPr>
        <p:spPr/>
        <p:txBody>
          <a:bodyPr/>
          <a:lstStyle/>
          <a:p>
            <a:fld id="{C6A61B80-718B-8E4C-9CE5-C64D512E4DAF}" type="slidenum">
              <a:rPr lang="en-US" smtClean="0"/>
              <a:t>11</a:t>
            </a:fld>
            <a:endParaRPr lang="en-US" dirty="0"/>
          </a:p>
        </p:txBody>
      </p:sp>
      <p:sp>
        <p:nvSpPr>
          <p:cNvPr id="11" name="Rectangle 10"/>
          <p:cNvSpPr/>
          <p:nvPr/>
        </p:nvSpPr>
        <p:spPr>
          <a:xfrm>
            <a:off x="1085850" y="1058420"/>
            <a:ext cx="10968034" cy="800219"/>
          </a:xfrm>
          <a:prstGeom prst="rect">
            <a:avLst/>
          </a:prstGeom>
        </p:spPr>
        <p:txBody>
          <a:bodyPr wrap="square">
            <a:spAutoFit/>
          </a:bodyPr>
          <a:lstStyle/>
          <a:p>
            <a:pPr marL="457200" indent="-457200">
              <a:buFont typeface="Arial" panose="020B0604020202020204" pitchFamily="34" charset="0"/>
              <a:buChar char="•"/>
            </a:pPr>
            <a:r>
              <a:rPr lang="en-US" altLang="ar-SA" sz="2800" dirty="0">
                <a:solidFill>
                  <a:srgbClr val="334E5D"/>
                </a:solidFill>
                <a:ea typeface="ＭＳ Ｐゴシック" charset="-128"/>
              </a:rPr>
              <a:t>HMG CoA reductase is the rate-limiting enzyme of cholesterol synthesis</a:t>
            </a:r>
          </a:p>
          <a:p>
            <a:pPr marL="457200" indent="-457200">
              <a:buFont typeface="Arial" panose="020B0604020202020204" pitchFamily="34" charset="0"/>
              <a:buChar char="•"/>
            </a:pPr>
            <a:endParaRPr lang="en-US" altLang="ar-SA" dirty="0" smtClean="0">
              <a:solidFill>
                <a:srgbClr val="334E5D"/>
              </a:solidFill>
              <a:ea typeface="ＭＳ Ｐゴシック" charset="-128"/>
            </a:endParaRPr>
          </a:p>
        </p:txBody>
      </p:sp>
      <p:sp>
        <p:nvSpPr>
          <p:cNvPr id="13" name="TextBox 12"/>
          <p:cNvSpPr txBox="1"/>
          <p:nvPr/>
        </p:nvSpPr>
        <p:spPr>
          <a:xfrm>
            <a:off x="1544320" y="1858639"/>
            <a:ext cx="9052560" cy="523220"/>
          </a:xfrm>
          <a:prstGeom prst="rect">
            <a:avLst/>
          </a:prstGeom>
          <a:noFill/>
          <a:ln>
            <a:solidFill>
              <a:schemeClr val="bg1"/>
            </a:solidFill>
          </a:ln>
        </p:spPr>
        <p:txBody>
          <a:bodyPr wrap="square" rtlCol="1">
            <a:spAutoFit/>
          </a:bodyPr>
          <a:lstStyle/>
          <a:p>
            <a:pPr algn="ctr"/>
            <a:r>
              <a:rPr lang="en-US" altLang="ar-SA" sz="2800" dirty="0" smtClean="0">
                <a:solidFill>
                  <a:srgbClr val="517A91"/>
                </a:solidFill>
                <a:latin typeface="Century Gothic" charset="0"/>
                <a:ea typeface="Century Gothic" charset="0"/>
                <a:cs typeface="Century Gothic" charset="0"/>
              </a:rPr>
              <a:t>HMG-CoA </a:t>
            </a:r>
            <a:r>
              <a:rPr lang="en-US" altLang="ar-SA" sz="2800" dirty="0">
                <a:solidFill>
                  <a:srgbClr val="517A91"/>
                </a:solidFill>
                <a:latin typeface="Century Gothic" charset="0"/>
                <a:ea typeface="Century Gothic" charset="0"/>
                <a:cs typeface="Century Gothic" charset="0"/>
              </a:rPr>
              <a:t>Reductase Regulation</a:t>
            </a:r>
            <a:endParaRPr lang="ar-SA" sz="2800" dirty="0">
              <a:solidFill>
                <a:srgbClr val="517A91"/>
              </a:solidFill>
              <a:latin typeface="Century Gothic" charset="0"/>
              <a:ea typeface="Century Gothic" charset="0"/>
              <a:cs typeface="Century Gothic" charset="0"/>
            </a:endParaRPr>
          </a:p>
        </p:txBody>
      </p:sp>
      <p:sp>
        <p:nvSpPr>
          <p:cNvPr id="2" name="Rectangle 1"/>
          <p:cNvSpPr/>
          <p:nvPr/>
        </p:nvSpPr>
        <p:spPr>
          <a:xfrm>
            <a:off x="1401371" y="2674788"/>
            <a:ext cx="9606309" cy="3293209"/>
          </a:xfrm>
          <a:prstGeom prst="rect">
            <a:avLst/>
          </a:prstGeom>
        </p:spPr>
        <p:txBody>
          <a:bodyPr wrap="square">
            <a:spAutoFit/>
          </a:bodyPr>
          <a:lstStyle/>
          <a:p>
            <a:pPr algn="ctr"/>
            <a:r>
              <a:rPr lang="en-US" altLang="ar-SA" sz="2800" dirty="0" smtClean="0">
                <a:solidFill>
                  <a:srgbClr val="334E5D"/>
                </a:solidFill>
                <a:ea typeface="ＭＳ Ｐゴシック" charset="-128"/>
              </a:rPr>
              <a:t>By four mechanisms </a:t>
            </a:r>
          </a:p>
          <a:p>
            <a:pPr marL="514350" indent="-514350">
              <a:buFont typeface="+mj-lt"/>
              <a:buAutoNum type="arabicPeriod"/>
            </a:pPr>
            <a:r>
              <a:rPr lang="en-US" altLang="ar-SA" sz="3000" dirty="0" smtClean="0">
                <a:solidFill>
                  <a:srgbClr val="334E5D"/>
                </a:solidFill>
                <a:ea typeface="ＭＳ Ｐゴシック" charset="-128"/>
              </a:rPr>
              <a:t>Sterol-dependent </a:t>
            </a:r>
            <a:r>
              <a:rPr lang="en-US" altLang="ar-SA" sz="3000" dirty="0">
                <a:solidFill>
                  <a:srgbClr val="334E5D"/>
                </a:solidFill>
                <a:ea typeface="ＭＳ Ｐゴシック" charset="-128"/>
              </a:rPr>
              <a:t>regulation of gene </a:t>
            </a:r>
            <a:r>
              <a:rPr lang="en-US" altLang="ar-SA" sz="3000" dirty="0" smtClean="0">
                <a:solidFill>
                  <a:srgbClr val="334E5D"/>
                </a:solidFill>
                <a:ea typeface="ＭＳ Ｐゴシック" charset="-128"/>
              </a:rPr>
              <a:t>expression .</a:t>
            </a:r>
            <a:endParaRPr lang="en-US" altLang="ar-SA" sz="3000" dirty="0">
              <a:solidFill>
                <a:srgbClr val="334E5D"/>
              </a:solidFill>
              <a:ea typeface="ＭＳ Ｐゴシック" charset="-128"/>
            </a:endParaRPr>
          </a:p>
          <a:p>
            <a:pPr marL="514350" indent="-514350">
              <a:buFont typeface="+mj-lt"/>
              <a:buAutoNum type="arabicPeriod"/>
            </a:pPr>
            <a:r>
              <a:rPr lang="en-US" altLang="ar-SA" sz="3000" dirty="0">
                <a:solidFill>
                  <a:srgbClr val="334E5D"/>
                </a:solidFill>
                <a:ea typeface="ＭＳ Ｐゴシック" charset="-128"/>
              </a:rPr>
              <a:t>Sterol-accelerated enzyme </a:t>
            </a:r>
            <a:r>
              <a:rPr lang="en-US" altLang="ar-SA" sz="3000" dirty="0" smtClean="0">
                <a:solidFill>
                  <a:srgbClr val="334E5D"/>
                </a:solidFill>
                <a:ea typeface="ＭＳ Ｐゴシック" charset="-128"/>
              </a:rPr>
              <a:t>degradation .</a:t>
            </a:r>
            <a:endParaRPr lang="en-US" altLang="ar-SA" sz="3000" dirty="0">
              <a:solidFill>
                <a:srgbClr val="334E5D"/>
              </a:solidFill>
              <a:ea typeface="ＭＳ Ｐゴシック" charset="-128"/>
            </a:endParaRPr>
          </a:p>
          <a:p>
            <a:pPr marL="514350" indent="-514350">
              <a:buFont typeface="+mj-lt"/>
              <a:buAutoNum type="arabicPeriod"/>
            </a:pPr>
            <a:r>
              <a:rPr lang="en-US" altLang="ar-SA" sz="3000" dirty="0">
                <a:solidFill>
                  <a:srgbClr val="334E5D"/>
                </a:solidFill>
                <a:ea typeface="ＭＳ Ｐゴシック" charset="-128"/>
              </a:rPr>
              <a:t>Sterol-independent </a:t>
            </a:r>
            <a:r>
              <a:rPr lang="en-US" altLang="ar-SA" sz="3000" dirty="0" smtClean="0">
                <a:solidFill>
                  <a:srgbClr val="334E5D"/>
                </a:solidFill>
                <a:ea typeface="ＭＳ Ｐゴシック" charset="-128"/>
              </a:rPr>
              <a:t>phosphorylation/</a:t>
            </a:r>
            <a:r>
              <a:rPr lang="en-US" altLang="ar-SA" sz="3000" dirty="0" err="1" smtClean="0">
                <a:solidFill>
                  <a:srgbClr val="334E5D"/>
                </a:solidFill>
                <a:ea typeface="ＭＳ Ｐゴシック" charset="-128"/>
              </a:rPr>
              <a:t>dephosphorylation</a:t>
            </a:r>
            <a:r>
              <a:rPr lang="en-US" altLang="ar-SA" sz="3000" dirty="0" smtClean="0">
                <a:solidFill>
                  <a:srgbClr val="334E5D"/>
                </a:solidFill>
                <a:ea typeface="ＭＳ Ｐゴシック" charset="-128"/>
              </a:rPr>
              <a:t> .</a:t>
            </a:r>
            <a:endParaRPr lang="en-US" altLang="ar-SA" sz="3000" dirty="0">
              <a:solidFill>
                <a:srgbClr val="334E5D"/>
              </a:solidFill>
              <a:ea typeface="ＭＳ Ｐゴシック" charset="-128"/>
            </a:endParaRPr>
          </a:p>
          <a:p>
            <a:pPr marL="514350" indent="-514350">
              <a:buFont typeface="+mj-lt"/>
              <a:buAutoNum type="arabicPeriod"/>
            </a:pPr>
            <a:r>
              <a:rPr lang="en-US" altLang="ar-SA" sz="3000" dirty="0">
                <a:solidFill>
                  <a:srgbClr val="334E5D"/>
                </a:solidFill>
                <a:ea typeface="ＭＳ Ｐゴシック" charset="-128"/>
              </a:rPr>
              <a:t>Hormonal </a:t>
            </a:r>
            <a:r>
              <a:rPr lang="en-US" altLang="ar-SA" sz="3000" dirty="0" smtClean="0">
                <a:solidFill>
                  <a:srgbClr val="334E5D"/>
                </a:solidFill>
                <a:ea typeface="ＭＳ Ｐゴシック" charset="-128"/>
              </a:rPr>
              <a:t>regulation .</a:t>
            </a:r>
          </a:p>
          <a:p>
            <a:pPr algn="ctr"/>
            <a:endParaRPr lang="en-US" altLang="ar-SA" sz="2000" dirty="0" smtClean="0">
              <a:solidFill>
                <a:schemeClr val="bg1">
                  <a:lumMod val="65000"/>
                </a:schemeClr>
              </a:solidFill>
              <a:ea typeface="ＭＳ Ｐゴシック" charset="-128"/>
            </a:endParaRPr>
          </a:p>
          <a:p>
            <a:pPr algn="ctr"/>
            <a:r>
              <a:rPr lang="en-US" altLang="ar-SA" sz="2000" dirty="0" smtClean="0">
                <a:solidFill>
                  <a:schemeClr val="bg1">
                    <a:lumMod val="65000"/>
                  </a:schemeClr>
                </a:solidFill>
                <a:ea typeface="ＭＳ Ｐゴシック" charset="-128"/>
              </a:rPr>
              <a:t>( Next slides will explain them )</a:t>
            </a:r>
          </a:p>
          <a:p>
            <a:pPr algn="ctr"/>
            <a:r>
              <a:rPr lang="en-US" altLang="ar-SA" sz="2000" dirty="0" smtClean="0">
                <a:solidFill>
                  <a:schemeClr val="bg1">
                    <a:lumMod val="65000"/>
                  </a:schemeClr>
                </a:solidFill>
                <a:ea typeface="ＭＳ Ｐゴシック" charset="-128"/>
              </a:rPr>
              <a:t>(Slide No. 17&amp;18 from Lippincott)</a:t>
            </a:r>
          </a:p>
        </p:txBody>
      </p:sp>
    </p:spTree>
    <p:extLst>
      <p:ext uri="{BB962C8B-B14F-4D97-AF65-F5344CB8AC3E}">
        <p14:creationId xmlns:p14="http://schemas.microsoft.com/office/powerpoint/2010/main" val="1640019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1162078"/>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8" name="Rectangle 7"/>
          <p:cNvSpPr/>
          <p:nvPr/>
        </p:nvSpPr>
        <p:spPr>
          <a:xfrm>
            <a:off x="1429417" y="86458"/>
            <a:ext cx="6579045" cy="1077218"/>
          </a:xfrm>
          <a:prstGeom prst="rect">
            <a:avLst/>
          </a:prstGeom>
        </p:spPr>
        <p:txBody>
          <a:bodyPr wrap="none">
            <a:spAutoFit/>
          </a:bodyPr>
          <a:lstStyle/>
          <a:p>
            <a:r>
              <a:rPr lang="en-US" altLang="ar-SA" sz="3200" dirty="0" smtClean="0">
                <a:solidFill>
                  <a:srgbClr val="517A91"/>
                </a:solidFill>
                <a:latin typeface="Century Gothic" charset="0"/>
                <a:ea typeface="Century Gothic" charset="0"/>
                <a:cs typeface="Century Gothic" charset="0"/>
              </a:rPr>
              <a:t>1-Sterol-dependent </a:t>
            </a:r>
            <a:r>
              <a:rPr lang="en-US" altLang="ar-SA" sz="3200" dirty="0">
                <a:solidFill>
                  <a:srgbClr val="517A91"/>
                </a:solidFill>
                <a:latin typeface="Century Gothic" charset="0"/>
                <a:ea typeface="Century Gothic" charset="0"/>
                <a:cs typeface="Century Gothic" charset="0"/>
              </a:rPr>
              <a:t>regulation </a:t>
            </a:r>
            <a:endParaRPr lang="en-US" altLang="ar-SA" sz="3200" dirty="0" smtClean="0">
              <a:solidFill>
                <a:srgbClr val="517A91"/>
              </a:solidFill>
              <a:latin typeface="Century Gothic" charset="0"/>
              <a:ea typeface="Century Gothic" charset="0"/>
              <a:cs typeface="Century Gothic" charset="0"/>
            </a:endParaRPr>
          </a:p>
          <a:p>
            <a:r>
              <a:rPr lang="en-US" altLang="ar-SA" sz="3200" dirty="0" smtClean="0">
                <a:solidFill>
                  <a:srgbClr val="517A91"/>
                </a:solidFill>
                <a:latin typeface="Century Gothic" charset="0"/>
                <a:ea typeface="Century Gothic" charset="0"/>
                <a:cs typeface="Century Gothic" charset="0"/>
              </a:rPr>
              <a:t>of </a:t>
            </a:r>
            <a:r>
              <a:rPr lang="en-US" altLang="ar-SA" sz="3200" dirty="0">
                <a:solidFill>
                  <a:srgbClr val="517A91"/>
                </a:solidFill>
                <a:latin typeface="Century Gothic" charset="0"/>
                <a:ea typeface="Century Gothic" charset="0"/>
                <a:cs typeface="Century Gothic" charset="0"/>
              </a:rPr>
              <a:t>gene expression of HMG CoA</a:t>
            </a:r>
            <a:endParaRPr lang="en-US" sz="3200" dirty="0">
              <a:solidFill>
                <a:srgbClr val="517A91"/>
              </a:solidFill>
              <a:latin typeface="Century Gothic" charset="0"/>
              <a:ea typeface="Century Gothic" charset="0"/>
              <a:cs typeface="Century Gothic" charset="0"/>
            </a:endParaRPr>
          </a:p>
        </p:txBody>
      </p:sp>
      <p:sp>
        <p:nvSpPr>
          <p:cNvPr id="3" name="Slide Number Placeholder 2"/>
          <p:cNvSpPr>
            <a:spLocks noGrp="1"/>
          </p:cNvSpPr>
          <p:nvPr>
            <p:ph type="sldNum" sz="quarter" idx="12"/>
          </p:nvPr>
        </p:nvSpPr>
        <p:spPr/>
        <p:txBody>
          <a:bodyPr/>
          <a:lstStyle/>
          <a:p>
            <a:fld id="{C6A61B80-718B-8E4C-9CE5-C64D512E4DAF}" type="slidenum">
              <a:rPr lang="en-US" smtClean="0"/>
              <a:t>12</a:t>
            </a:fld>
            <a:endParaRPr lang="en-US" dirty="0"/>
          </a:p>
        </p:txBody>
      </p:sp>
      <p:sp>
        <p:nvSpPr>
          <p:cNvPr id="4" name="Rectangle 3"/>
          <p:cNvSpPr/>
          <p:nvPr/>
        </p:nvSpPr>
        <p:spPr>
          <a:xfrm>
            <a:off x="1223966" y="1382286"/>
            <a:ext cx="8266543" cy="5016758"/>
          </a:xfrm>
          <a:prstGeom prst="rect">
            <a:avLst/>
          </a:prstGeom>
        </p:spPr>
        <p:txBody>
          <a:bodyPr wrap="square">
            <a:spAutoFit/>
          </a:bodyPr>
          <a:lstStyle/>
          <a:p>
            <a:pPr marL="457200" indent="-457200">
              <a:buFont typeface="Wingdings" panose="05000000000000000000" pitchFamily="2" charset="2"/>
              <a:buChar char="ü"/>
            </a:pPr>
            <a:r>
              <a:rPr lang="en-US" altLang="ar-SA" sz="2400" dirty="0">
                <a:solidFill>
                  <a:srgbClr val="334E5D"/>
                </a:solidFill>
                <a:ea typeface="ＭＳ Ｐゴシック" charset="-128"/>
              </a:rPr>
              <a:t>When sufficient cholesterol is present, transcription is suppressed and vice </a:t>
            </a:r>
            <a:r>
              <a:rPr lang="en-US" altLang="ar-SA" sz="2400" dirty="0" smtClean="0">
                <a:solidFill>
                  <a:srgbClr val="334E5D"/>
                </a:solidFill>
                <a:ea typeface="ＭＳ Ｐゴシック" charset="-128"/>
              </a:rPr>
              <a:t>versa </a:t>
            </a:r>
            <a:r>
              <a:rPr lang="en-US" altLang="ar-SA" sz="1600" dirty="0">
                <a:solidFill>
                  <a:srgbClr val="92D050"/>
                </a:solidFill>
              </a:rPr>
              <a:t>(transcription factor is the portion that interacts with DNA either to increase or inhibit cholesterol synthesis)</a:t>
            </a:r>
            <a:r>
              <a:rPr lang="en-US" altLang="ar-SA" sz="2400" dirty="0" smtClean="0">
                <a:solidFill>
                  <a:srgbClr val="334E5D"/>
                </a:solidFill>
                <a:ea typeface="ＭＳ Ｐゴシック" charset="-128"/>
              </a:rPr>
              <a:t>.</a:t>
            </a:r>
            <a:endParaRPr lang="ar-SA" altLang="ar-SA" sz="2400" dirty="0" smtClean="0">
              <a:solidFill>
                <a:srgbClr val="334E5D"/>
              </a:solidFill>
              <a:ea typeface="ＭＳ Ｐゴシック" charset="-128"/>
            </a:endParaRPr>
          </a:p>
          <a:p>
            <a:pPr marL="457200" indent="-457200">
              <a:buFont typeface="Wingdings" panose="05000000000000000000" pitchFamily="2" charset="2"/>
              <a:buChar char="ü"/>
            </a:pPr>
            <a:endParaRPr lang="en-US" altLang="ar-SA" sz="2400" dirty="0" smtClean="0">
              <a:solidFill>
                <a:srgbClr val="334E5D"/>
              </a:solidFill>
              <a:ea typeface="ＭＳ Ｐゴシック" charset="-128"/>
            </a:endParaRPr>
          </a:p>
          <a:p>
            <a:pPr marL="457200" indent="-457200">
              <a:buFont typeface="Wingdings" panose="05000000000000000000" pitchFamily="2" charset="2"/>
              <a:buChar char="ü"/>
            </a:pPr>
            <a:r>
              <a:rPr lang="en-US" altLang="ar-SA" sz="2400" dirty="0" smtClean="0">
                <a:solidFill>
                  <a:srgbClr val="334E5D"/>
                </a:solidFill>
                <a:ea typeface="ＭＳ Ｐゴシック" charset="-128"/>
              </a:rPr>
              <a:t>Sterol </a:t>
            </a:r>
            <a:r>
              <a:rPr lang="en-US" altLang="ar-SA" sz="2400" dirty="0">
                <a:solidFill>
                  <a:srgbClr val="334E5D"/>
                </a:solidFill>
                <a:ea typeface="ＭＳ Ｐゴシック" charset="-128"/>
              </a:rPr>
              <a:t>Regulatory Element (SRE) is a recognition </a:t>
            </a:r>
            <a:r>
              <a:rPr lang="ar-SA" altLang="ar-SA" sz="2400" dirty="0" smtClean="0">
                <a:solidFill>
                  <a:srgbClr val="334E5D"/>
                </a:solidFill>
                <a:ea typeface="ＭＳ Ｐゴシック" charset="-128"/>
              </a:rPr>
              <a:t>        </a:t>
            </a:r>
            <a:r>
              <a:rPr lang="en-US" altLang="ar-SA" sz="2400" dirty="0" smtClean="0">
                <a:solidFill>
                  <a:srgbClr val="334E5D"/>
                </a:solidFill>
                <a:ea typeface="ＭＳ Ｐゴシック" charset="-128"/>
              </a:rPr>
              <a:t>sequence </a:t>
            </a:r>
            <a:r>
              <a:rPr lang="en-US" altLang="ar-SA" sz="2400" dirty="0">
                <a:solidFill>
                  <a:srgbClr val="334E5D"/>
                </a:solidFill>
                <a:ea typeface="ＭＳ Ｐゴシック" charset="-128"/>
              </a:rPr>
              <a:t>in the </a:t>
            </a:r>
            <a:r>
              <a:rPr lang="en-US" altLang="ar-SA" sz="2400" dirty="0" smtClean="0">
                <a:solidFill>
                  <a:srgbClr val="334E5D"/>
                </a:solidFill>
                <a:ea typeface="ＭＳ Ｐゴシック" charset="-128"/>
              </a:rPr>
              <a:t>DNA </a:t>
            </a:r>
            <a:r>
              <a:rPr lang="en-US" altLang="ar-SA" sz="1600" dirty="0">
                <a:solidFill>
                  <a:srgbClr val="92D050"/>
                </a:solidFill>
              </a:rPr>
              <a:t>(the area that binds with the transcription factor)</a:t>
            </a:r>
            <a:r>
              <a:rPr lang="en-US" altLang="ar-SA" sz="2400" dirty="0" smtClean="0">
                <a:solidFill>
                  <a:srgbClr val="334E5D"/>
                </a:solidFill>
                <a:ea typeface="ＭＳ Ｐゴシック" charset="-128"/>
              </a:rPr>
              <a:t>.</a:t>
            </a:r>
            <a:endParaRPr lang="ar-SA" altLang="ar-SA" sz="2400" dirty="0" smtClean="0">
              <a:solidFill>
                <a:srgbClr val="334E5D"/>
              </a:solidFill>
              <a:ea typeface="ＭＳ Ｐゴシック" charset="-128"/>
            </a:endParaRPr>
          </a:p>
          <a:p>
            <a:pPr marL="457200" indent="-457200">
              <a:buFont typeface="Wingdings" panose="05000000000000000000" pitchFamily="2" charset="2"/>
              <a:buChar char="ü"/>
            </a:pPr>
            <a:endParaRPr lang="en-US" altLang="ar-SA" sz="2400" dirty="0">
              <a:solidFill>
                <a:srgbClr val="334E5D"/>
              </a:solidFill>
              <a:ea typeface="ＭＳ Ｐゴシック" charset="-128"/>
            </a:endParaRPr>
          </a:p>
          <a:p>
            <a:pPr marL="457200" indent="-457200">
              <a:buFont typeface="Wingdings" panose="05000000000000000000" pitchFamily="2" charset="2"/>
              <a:buChar char="ü"/>
            </a:pPr>
            <a:r>
              <a:rPr lang="en-US" altLang="ar-SA" sz="2400" dirty="0" smtClean="0">
                <a:solidFill>
                  <a:srgbClr val="334E5D"/>
                </a:solidFill>
                <a:ea typeface="ＭＳ Ｐゴシック" charset="-128"/>
              </a:rPr>
              <a:t>SREBP </a:t>
            </a:r>
            <a:r>
              <a:rPr lang="en-US" altLang="ar-SA" sz="2400" dirty="0">
                <a:solidFill>
                  <a:srgbClr val="92D050"/>
                </a:solidFill>
              </a:rPr>
              <a:t>type 2</a:t>
            </a:r>
            <a:r>
              <a:rPr lang="en-US" altLang="ar-SA" sz="1600" dirty="0">
                <a:solidFill>
                  <a:srgbClr val="92D050"/>
                </a:solidFill>
              </a:rPr>
              <a:t> </a:t>
            </a:r>
            <a:r>
              <a:rPr lang="en-US" altLang="ar-SA" sz="2400" dirty="0">
                <a:solidFill>
                  <a:srgbClr val="334E5D"/>
                </a:solidFill>
                <a:ea typeface="ＭＳ Ｐゴシック" charset="-128"/>
              </a:rPr>
              <a:t>(SRE binding </a:t>
            </a:r>
            <a:r>
              <a:rPr lang="en-US" altLang="ar-SA" sz="2400" dirty="0" smtClean="0">
                <a:solidFill>
                  <a:srgbClr val="334E5D"/>
                </a:solidFill>
                <a:ea typeface="ＭＳ Ｐゴシック" charset="-128"/>
              </a:rPr>
              <a:t>protein) binding </a:t>
            </a:r>
            <a:r>
              <a:rPr lang="en-US" altLang="ar-SA" sz="2400" dirty="0">
                <a:solidFill>
                  <a:srgbClr val="334E5D"/>
                </a:solidFill>
                <a:ea typeface="ＭＳ Ｐゴシック" charset="-128"/>
              </a:rPr>
              <a:t>to SRE is essential for </a:t>
            </a:r>
            <a:r>
              <a:rPr lang="en-US" altLang="ar-SA" sz="2400" dirty="0" smtClean="0">
                <a:solidFill>
                  <a:srgbClr val="334E5D"/>
                </a:solidFill>
                <a:ea typeface="ＭＳ Ｐゴシック" charset="-128"/>
              </a:rPr>
              <a:t>transcription </a:t>
            </a:r>
            <a:r>
              <a:rPr lang="en-US" altLang="ar-SA" sz="2400" dirty="0">
                <a:solidFill>
                  <a:srgbClr val="334E5D"/>
                </a:solidFill>
                <a:ea typeface="ＭＳ Ｐゴシック" charset="-128"/>
              </a:rPr>
              <a:t>of this </a:t>
            </a:r>
            <a:r>
              <a:rPr lang="en-US" altLang="ar-SA" sz="2400" dirty="0" smtClean="0">
                <a:solidFill>
                  <a:srgbClr val="334E5D"/>
                </a:solidFill>
                <a:ea typeface="ＭＳ Ｐゴシック" charset="-128"/>
              </a:rPr>
              <a:t>gene .</a:t>
            </a:r>
            <a:endParaRPr lang="ar-SA" altLang="ar-SA" sz="2400" dirty="0" smtClean="0">
              <a:solidFill>
                <a:srgbClr val="334E5D"/>
              </a:solidFill>
              <a:ea typeface="ＭＳ Ｐゴシック" charset="-128"/>
            </a:endParaRPr>
          </a:p>
          <a:p>
            <a:pPr marL="457200" indent="-457200">
              <a:buFont typeface="Wingdings" panose="05000000000000000000" pitchFamily="2" charset="2"/>
              <a:buChar char="ü"/>
            </a:pPr>
            <a:endParaRPr lang="en-US" altLang="ar-SA" sz="2400" dirty="0">
              <a:solidFill>
                <a:srgbClr val="334E5D"/>
              </a:solidFill>
              <a:ea typeface="ＭＳ Ｐゴシック" charset="-128"/>
            </a:endParaRPr>
          </a:p>
          <a:p>
            <a:pPr marL="457200" indent="-457200">
              <a:buFont typeface="Wingdings" panose="05000000000000000000" pitchFamily="2" charset="2"/>
              <a:buChar char="ü"/>
            </a:pPr>
            <a:r>
              <a:rPr lang="en-US" altLang="ar-SA" sz="2400" dirty="0">
                <a:solidFill>
                  <a:srgbClr val="334E5D"/>
                </a:solidFill>
                <a:ea typeface="ＭＳ Ｐゴシック" charset="-128"/>
              </a:rPr>
              <a:t>SREBP cleavage-activating protein (SCAP) is an </a:t>
            </a:r>
            <a:r>
              <a:rPr lang="en-US" altLang="ar-SA" sz="2400" dirty="0" smtClean="0">
                <a:solidFill>
                  <a:srgbClr val="334E5D"/>
                </a:solidFill>
                <a:ea typeface="ＭＳ Ｐゴシック" charset="-128"/>
              </a:rPr>
              <a:t>intracellular</a:t>
            </a:r>
            <a:r>
              <a:rPr lang="ar-SA" altLang="ar-SA" sz="2400" dirty="0" smtClean="0">
                <a:solidFill>
                  <a:srgbClr val="334E5D"/>
                </a:solidFill>
                <a:ea typeface="ＭＳ Ｐゴシック" charset="-128"/>
              </a:rPr>
              <a:t> </a:t>
            </a:r>
            <a:r>
              <a:rPr lang="en-US" altLang="ar-SA" sz="2400" dirty="0" smtClean="0">
                <a:solidFill>
                  <a:srgbClr val="334E5D"/>
                </a:solidFill>
                <a:ea typeface="ＭＳ Ｐゴシック" charset="-128"/>
              </a:rPr>
              <a:t>cholesterol sensor, </a:t>
            </a:r>
            <a:r>
              <a:rPr lang="en-US" altLang="ar-SA" sz="1600" dirty="0">
                <a:solidFill>
                  <a:srgbClr val="92D050"/>
                </a:solidFill>
              </a:rPr>
              <a:t>so when the levels of cholesterol decrease, SCAP will take SREBP to the ER and cleaves it to synthesize more </a:t>
            </a:r>
            <a:r>
              <a:rPr lang="en-US" altLang="ar-SA" sz="1600" dirty="0" smtClean="0">
                <a:solidFill>
                  <a:srgbClr val="92D050"/>
                </a:solidFill>
              </a:rPr>
              <a:t>cholesterol, and if cholesterol levels increase the cleavage will be stopped.</a:t>
            </a:r>
            <a:endParaRPr lang="en-US" altLang="ar-SA" sz="1600" dirty="0">
              <a:solidFill>
                <a:srgbClr val="92D050"/>
              </a:solidFill>
            </a:endParaRPr>
          </a:p>
        </p:txBody>
      </p:sp>
      <p:sp>
        <p:nvSpPr>
          <p:cNvPr id="10" name="TextBox 9"/>
          <p:cNvSpPr txBox="1"/>
          <p:nvPr/>
        </p:nvSpPr>
        <p:spPr>
          <a:xfrm>
            <a:off x="9490509" y="1284129"/>
            <a:ext cx="2144338" cy="2246769"/>
          </a:xfrm>
          <a:prstGeom prst="rect">
            <a:avLst/>
          </a:prstGeom>
          <a:noFill/>
          <a:ln>
            <a:solidFill>
              <a:schemeClr val="accent1">
                <a:lumMod val="75000"/>
              </a:schemeClr>
            </a:solidFill>
            <a:prstDash val="sysDash"/>
          </a:ln>
        </p:spPr>
        <p:txBody>
          <a:bodyPr wrap="square" rtlCol="1">
            <a:spAutoFit/>
          </a:bodyPr>
          <a:lstStyle/>
          <a:p>
            <a:pPr algn="ctr"/>
            <a:r>
              <a:rPr lang="ar-SA" altLang="ar-SA" sz="2000" dirty="0">
                <a:solidFill>
                  <a:schemeClr val="bg1">
                    <a:lumMod val="65000"/>
                  </a:schemeClr>
                </a:solidFill>
                <a:ea typeface="ＭＳ Ｐゴシック" charset="-128"/>
              </a:rPr>
              <a:t>(يعني إذا صارت كمية الكوليسترول كافية .. الكوليسترول نفسه راح يثبط الجين المسؤول عن تكوين هذا الإنزيم وتوقف عملية تكوين الكوليسترول بالكامل ) </a:t>
            </a:r>
            <a:endParaRPr lang="en-US" altLang="ar-SA" sz="2000" dirty="0">
              <a:solidFill>
                <a:schemeClr val="bg1">
                  <a:lumMod val="65000"/>
                </a:schemeClr>
              </a:solidFill>
              <a:ea typeface="ＭＳ Ｐゴシック" charset="-128"/>
            </a:endParaRPr>
          </a:p>
        </p:txBody>
      </p:sp>
    </p:spTree>
    <p:extLst>
      <p:ext uri="{BB962C8B-B14F-4D97-AF65-F5344CB8AC3E}">
        <p14:creationId xmlns:p14="http://schemas.microsoft.com/office/powerpoint/2010/main" val="3090207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1162078"/>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8" name="Rectangle 7"/>
          <p:cNvSpPr/>
          <p:nvPr/>
        </p:nvSpPr>
        <p:spPr>
          <a:xfrm>
            <a:off x="1429417" y="86458"/>
            <a:ext cx="6579045" cy="1077218"/>
          </a:xfrm>
          <a:prstGeom prst="rect">
            <a:avLst/>
          </a:prstGeom>
        </p:spPr>
        <p:txBody>
          <a:bodyPr wrap="none">
            <a:spAutoFit/>
          </a:bodyPr>
          <a:lstStyle/>
          <a:p>
            <a:r>
              <a:rPr lang="en-US" altLang="ar-SA" sz="3200" dirty="0" smtClean="0">
                <a:solidFill>
                  <a:srgbClr val="517A91"/>
                </a:solidFill>
                <a:latin typeface="Century Gothic" charset="0"/>
                <a:ea typeface="Century Gothic" charset="0"/>
                <a:cs typeface="Century Gothic" charset="0"/>
              </a:rPr>
              <a:t>1-Sterol-dependent </a:t>
            </a:r>
            <a:r>
              <a:rPr lang="en-US" altLang="ar-SA" sz="3200" dirty="0">
                <a:solidFill>
                  <a:srgbClr val="517A91"/>
                </a:solidFill>
                <a:latin typeface="Century Gothic" charset="0"/>
                <a:ea typeface="Century Gothic" charset="0"/>
                <a:cs typeface="Century Gothic" charset="0"/>
              </a:rPr>
              <a:t>regulation </a:t>
            </a:r>
            <a:endParaRPr lang="en-US" altLang="ar-SA" sz="3200" dirty="0" smtClean="0">
              <a:solidFill>
                <a:srgbClr val="517A91"/>
              </a:solidFill>
              <a:latin typeface="Century Gothic" charset="0"/>
              <a:ea typeface="Century Gothic" charset="0"/>
              <a:cs typeface="Century Gothic" charset="0"/>
            </a:endParaRPr>
          </a:p>
          <a:p>
            <a:r>
              <a:rPr lang="en-US" altLang="ar-SA" sz="3200" dirty="0" smtClean="0">
                <a:solidFill>
                  <a:srgbClr val="517A91"/>
                </a:solidFill>
                <a:latin typeface="Century Gothic" charset="0"/>
                <a:ea typeface="Century Gothic" charset="0"/>
                <a:cs typeface="Century Gothic" charset="0"/>
              </a:rPr>
              <a:t>of </a:t>
            </a:r>
            <a:r>
              <a:rPr lang="en-US" altLang="ar-SA" sz="3200" dirty="0">
                <a:solidFill>
                  <a:srgbClr val="517A91"/>
                </a:solidFill>
                <a:latin typeface="Century Gothic" charset="0"/>
                <a:ea typeface="Century Gothic" charset="0"/>
                <a:cs typeface="Century Gothic" charset="0"/>
              </a:rPr>
              <a:t>gene expression of HMG CoA</a:t>
            </a:r>
            <a:endParaRPr lang="en-US" sz="3200" dirty="0">
              <a:solidFill>
                <a:srgbClr val="517A91"/>
              </a:solidFill>
              <a:latin typeface="Century Gothic" charset="0"/>
              <a:ea typeface="Century Gothic" charset="0"/>
              <a:cs typeface="Century Gothic" charset="0"/>
            </a:endParaRPr>
          </a:p>
        </p:txBody>
      </p:sp>
      <p:sp>
        <p:nvSpPr>
          <p:cNvPr id="3" name="Slide Number Placeholder 2"/>
          <p:cNvSpPr>
            <a:spLocks noGrp="1"/>
          </p:cNvSpPr>
          <p:nvPr>
            <p:ph type="sldNum" sz="quarter" idx="12"/>
          </p:nvPr>
        </p:nvSpPr>
        <p:spPr/>
        <p:txBody>
          <a:bodyPr/>
          <a:lstStyle/>
          <a:p>
            <a:fld id="{C6A61B80-718B-8E4C-9CE5-C64D512E4DAF}" type="slidenum">
              <a:rPr lang="en-US" smtClean="0"/>
              <a:t>13</a:t>
            </a:fld>
            <a:endParaRPr lang="en-US" dirty="0"/>
          </a:p>
        </p:txBody>
      </p:sp>
      <p:sp>
        <p:nvSpPr>
          <p:cNvPr id="10" name="TextBox 9"/>
          <p:cNvSpPr txBox="1"/>
          <p:nvPr/>
        </p:nvSpPr>
        <p:spPr>
          <a:xfrm>
            <a:off x="2613886" y="1316873"/>
            <a:ext cx="7718834" cy="338554"/>
          </a:xfrm>
          <a:prstGeom prst="rect">
            <a:avLst/>
          </a:prstGeom>
          <a:ln/>
        </p:spPr>
        <p:style>
          <a:lnRef idx="2">
            <a:schemeClr val="accent6"/>
          </a:lnRef>
          <a:fillRef idx="1">
            <a:schemeClr val="lt1"/>
          </a:fillRef>
          <a:effectRef idx="0">
            <a:schemeClr val="accent6"/>
          </a:effectRef>
          <a:fontRef idx="minor">
            <a:schemeClr val="dk1"/>
          </a:fontRef>
        </p:style>
        <p:txBody>
          <a:bodyPr wrap="square" rtlCol="1">
            <a:spAutoFit/>
          </a:bodyPr>
          <a:lstStyle/>
          <a:p>
            <a:pPr algn="ctr"/>
            <a:r>
              <a:rPr lang="en-US" altLang="ar-SA" sz="1600" dirty="0">
                <a:solidFill>
                  <a:srgbClr val="92D050"/>
                </a:solidFill>
              </a:rPr>
              <a:t>Know the site where this mechanism of regulation takes a place and how</a:t>
            </a:r>
          </a:p>
        </p:txBody>
      </p:sp>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737" y="1803308"/>
            <a:ext cx="9699978" cy="443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974080" y="1953218"/>
            <a:ext cx="5029200" cy="3889931"/>
          </a:xfrm>
          <a:prstGeom prst="rect">
            <a:avLst/>
          </a:prstGeom>
          <a:noFill/>
          <a:ln w="19050">
            <a:solidFill>
              <a:srgbClr val="FF0000"/>
            </a:solidFill>
            <a:prstDash val="solid"/>
          </a:ln>
        </p:spPr>
        <p:txBody>
          <a:bodyPr wrap="square" rtlCol="1">
            <a:spAutoFit/>
          </a:bodyPr>
          <a:lstStyle/>
          <a:p>
            <a:pPr algn="ctr"/>
            <a:endParaRPr lang="en-US" altLang="ar-SA" sz="2000" dirty="0">
              <a:solidFill>
                <a:schemeClr val="bg1">
                  <a:lumMod val="65000"/>
                </a:schemeClr>
              </a:solidFill>
              <a:ea typeface="ＭＳ Ｐゴシック" charset="-128"/>
            </a:endParaRPr>
          </a:p>
        </p:txBody>
      </p:sp>
    </p:spTree>
    <p:extLst>
      <p:ext uri="{BB962C8B-B14F-4D97-AF65-F5344CB8AC3E}">
        <p14:creationId xmlns:p14="http://schemas.microsoft.com/office/powerpoint/2010/main" val="3292037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1162078"/>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8" name="Rectangle 7"/>
          <p:cNvSpPr/>
          <p:nvPr/>
        </p:nvSpPr>
        <p:spPr>
          <a:xfrm>
            <a:off x="1429417" y="86458"/>
            <a:ext cx="6579045" cy="1077218"/>
          </a:xfrm>
          <a:prstGeom prst="rect">
            <a:avLst/>
          </a:prstGeom>
        </p:spPr>
        <p:txBody>
          <a:bodyPr wrap="none">
            <a:spAutoFit/>
          </a:bodyPr>
          <a:lstStyle/>
          <a:p>
            <a:r>
              <a:rPr lang="en-US" altLang="ar-SA" sz="3200" dirty="0" smtClean="0">
                <a:solidFill>
                  <a:srgbClr val="517A91"/>
                </a:solidFill>
                <a:latin typeface="Century Gothic" charset="0"/>
                <a:ea typeface="Century Gothic" charset="0"/>
                <a:cs typeface="Century Gothic" charset="0"/>
              </a:rPr>
              <a:t>1-Sterol-dependent </a:t>
            </a:r>
            <a:r>
              <a:rPr lang="en-US" altLang="ar-SA" sz="3200" dirty="0">
                <a:solidFill>
                  <a:srgbClr val="517A91"/>
                </a:solidFill>
                <a:latin typeface="Century Gothic" charset="0"/>
                <a:ea typeface="Century Gothic" charset="0"/>
                <a:cs typeface="Century Gothic" charset="0"/>
              </a:rPr>
              <a:t>regulation </a:t>
            </a:r>
            <a:endParaRPr lang="en-US" altLang="ar-SA" sz="3200" dirty="0" smtClean="0">
              <a:solidFill>
                <a:srgbClr val="517A91"/>
              </a:solidFill>
              <a:latin typeface="Century Gothic" charset="0"/>
              <a:ea typeface="Century Gothic" charset="0"/>
              <a:cs typeface="Century Gothic" charset="0"/>
            </a:endParaRPr>
          </a:p>
          <a:p>
            <a:r>
              <a:rPr lang="en-US" altLang="ar-SA" sz="3200" dirty="0" smtClean="0">
                <a:solidFill>
                  <a:srgbClr val="517A91"/>
                </a:solidFill>
                <a:latin typeface="Century Gothic" charset="0"/>
                <a:ea typeface="Century Gothic" charset="0"/>
                <a:cs typeface="Century Gothic" charset="0"/>
              </a:rPr>
              <a:t>of </a:t>
            </a:r>
            <a:r>
              <a:rPr lang="en-US" altLang="ar-SA" sz="3200" dirty="0">
                <a:solidFill>
                  <a:srgbClr val="517A91"/>
                </a:solidFill>
                <a:latin typeface="Century Gothic" charset="0"/>
                <a:ea typeface="Century Gothic" charset="0"/>
                <a:cs typeface="Century Gothic" charset="0"/>
              </a:rPr>
              <a:t>gene expression of HMG CoA</a:t>
            </a:r>
            <a:endParaRPr lang="en-US" sz="3200" dirty="0">
              <a:solidFill>
                <a:srgbClr val="517A91"/>
              </a:solidFill>
              <a:latin typeface="Century Gothic" charset="0"/>
              <a:ea typeface="Century Gothic" charset="0"/>
              <a:cs typeface="Century Gothic" charset="0"/>
            </a:endParaRPr>
          </a:p>
        </p:txBody>
      </p:sp>
      <p:sp>
        <p:nvSpPr>
          <p:cNvPr id="3" name="Slide Number Placeholder 2"/>
          <p:cNvSpPr>
            <a:spLocks noGrp="1"/>
          </p:cNvSpPr>
          <p:nvPr>
            <p:ph type="sldNum" sz="quarter" idx="12"/>
          </p:nvPr>
        </p:nvSpPr>
        <p:spPr/>
        <p:txBody>
          <a:bodyPr/>
          <a:lstStyle/>
          <a:p>
            <a:fld id="{C6A61B80-718B-8E4C-9CE5-C64D512E4DAF}" type="slidenum">
              <a:rPr lang="en-US" smtClean="0"/>
              <a:t>14</a:t>
            </a:fld>
            <a:endParaRPr lang="en-US" dirty="0"/>
          </a:p>
        </p:txBody>
      </p:sp>
      <p:pic>
        <p:nvPicPr>
          <p:cNvPr id="2" name="Picture 1"/>
          <p:cNvPicPr>
            <a:picLocks noChangeAspect="1"/>
          </p:cNvPicPr>
          <p:nvPr/>
        </p:nvPicPr>
        <p:blipFill>
          <a:blip r:embed="rId4"/>
          <a:stretch>
            <a:fillRect/>
          </a:stretch>
        </p:blipFill>
        <p:spPr>
          <a:xfrm>
            <a:off x="2660546" y="1361035"/>
            <a:ext cx="7266235" cy="4777872"/>
          </a:xfrm>
          <a:prstGeom prst="rect">
            <a:avLst/>
          </a:prstGeom>
        </p:spPr>
      </p:pic>
    </p:spTree>
    <p:extLst>
      <p:ext uri="{BB962C8B-B14F-4D97-AF65-F5344CB8AC3E}">
        <p14:creationId xmlns:p14="http://schemas.microsoft.com/office/powerpoint/2010/main" val="3365033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671233"/>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8" name="Rectangle 7"/>
          <p:cNvSpPr/>
          <p:nvPr/>
        </p:nvSpPr>
        <p:spPr>
          <a:xfrm>
            <a:off x="1085850" y="86458"/>
            <a:ext cx="8731878" cy="584775"/>
          </a:xfrm>
          <a:prstGeom prst="rect">
            <a:avLst/>
          </a:prstGeom>
        </p:spPr>
        <p:txBody>
          <a:bodyPr wrap="none">
            <a:spAutoFit/>
          </a:bodyPr>
          <a:lstStyle/>
          <a:p>
            <a:r>
              <a:rPr lang="en-US" altLang="ar-SA" sz="3200" dirty="0" smtClean="0">
                <a:solidFill>
                  <a:srgbClr val="517A91"/>
                </a:solidFill>
                <a:latin typeface="Century Gothic" charset="0"/>
                <a:ea typeface="Century Gothic" charset="0"/>
                <a:cs typeface="Century Gothic" charset="0"/>
              </a:rPr>
              <a:t>2-Sterol-accelarated enzyme degradation:</a:t>
            </a:r>
            <a:endParaRPr lang="en-US" sz="3200" dirty="0">
              <a:solidFill>
                <a:srgbClr val="517A91"/>
              </a:solidFill>
              <a:latin typeface="Century Gothic" charset="0"/>
              <a:ea typeface="Century Gothic" charset="0"/>
              <a:cs typeface="Century Gothic" charset="0"/>
            </a:endParaRPr>
          </a:p>
        </p:txBody>
      </p:sp>
      <p:sp>
        <p:nvSpPr>
          <p:cNvPr id="3" name="Slide Number Placeholder 2"/>
          <p:cNvSpPr>
            <a:spLocks noGrp="1"/>
          </p:cNvSpPr>
          <p:nvPr>
            <p:ph type="sldNum" sz="quarter" idx="12"/>
          </p:nvPr>
        </p:nvSpPr>
        <p:spPr/>
        <p:txBody>
          <a:bodyPr/>
          <a:lstStyle/>
          <a:p>
            <a:fld id="{C6A61B80-718B-8E4C-9CE5-C64D512E4DAF}" type="slidenum">
              <a:rPr lang="en-US" smtClean="0"/>
              <a:t>15</a:t>
            </a:fld>
            <a:endParaRPr lang="en-US" dirty="0"/>
          </a:p>
        </p:txBody>
      </p:sp>
      <p:sp>
        <p:nvSpPr>
          <p:cNvPr id="4" name="Rectangle 3"/>
          <p:cNvSpPr/>
          <p:nvPr/>
        </p:nvSpPr>
        <p:spPr>
          <a:xfrm>
            <a:off x="1085850" y="2987566"/>
            <a:ext cx="5613545" cy="4154984"/>
          </a:xfrm>
          <a:prstGeom prst="rect">
            <a:avLst/>
          </a:prstGeom>
        </p:spPr>
        <p:txBody>
          <a:bodyPr wrap="square">
            <a:spAutoFit/>
          </a:bodyPr>
          <a:lstStyle/>
          <a:p>
            <a:pPr marL="457200" indent="-457200">
              <a:buFont typeface="Wingdings" panose="05000000000000000000" pitchFamily="2" charset="2"/>
              <a:buChar char="ü"/>
            </a:pPr>
            <a:r>
              <a:rPr lang="en-US" altLang="ar-SA" sz="2400" dirty="0" smtClean="0">
                <a:solidFill>
                  <a:srgbClr val="334E5D"/>
                </a:solidFill>
                <a:ea typeface="ＭＳ Ｐゴシック" charset="-128"/>
              </a:rPr>
              <a:t>AMP- </a:t>
            </a:r>
            <a:r>
              <a:rPr lang="en-US" altLang="ar-SA" sz="2400" dirty="0">
                <a:solidFill>
                  <a:srgbClr val="334E5D"/>
                </a:solidFill>
                <a:ea typeface="ＭＳ Ｐゴシック" charset="-128"/>
              </a:rPr>
              <a:t>activated protein kinase (AMPK) for phosphorylation</a:t>
            </a:r>
          </a:p>
          <a:p>
            <a:pPr marL="457200" indent="-457200">
              <a:buFont typeface="Wingdings" panose="05000000000000000000" pitchFamily="2" charset="2"/>
              <a:buChar char="ü"/>
            </a:pPr>
            <a:r>
              <a:rPr lang="en-US" altLang="ar-SA" sz="2400" dirty="0">
                <a:solidFill>
                  <a:srgbClr val="334E5D"/>
                </a:solidFill>
                <a:ea typeface="ＭＳ Ｐゴシック" charset="-128"/>
              </a:rPr>
              <a:t>Phosphorylated form of enzyme is inactive </a:t>
            </a:r>
          </a:p>
          <a:p>
            <a:pPr marL="457200" indent="-457200">
              <a:buFont typeface="Wingdings" panose="05000000000000000000" pitchFamily="2" charset="2"/>
              <a:buChar char="ü"/>
            </a:pPr>
            <a:r>
              <a:rPr lang="en-US" altLang="ar-SA" sz="2400" dirty="0">
                <a:solidFill>
                  <a:srgbClr val="334E5D"/>
                </a:solidFill>
                <a:ea typeface="ＭＳ Ｐゴシック" charset="-128"/>
              </a:rPr>
              <a:t>Dephosphorylated form is active</a:t>
            </a:r>
          </a:p>
          <a:p>
            <a:pPr marL="457200" indent="-457200">
              <a:buFont typeface="Wingdings" panose="05000000000000000000" pitchFamily="2" charset="2"/>
              <a:buChar char="ü"/>
            </a:pPr>
            <a:r>
              <a:rPr lang="en-US" altLang="ar-SA" sz="2400" dirty="0">
                <a:solidFill>
                  <a:srgbClr val="334E5D"/>
                </a:solidFill>
                <a:ea typeface="ＭＳ Ｐゴシック" charset="-128"/>
              </a:rPr>
              <a:t>Low ATP or High AMP </a:t>
            </a:r>
            <a:r>
              <a:rPr lang="en-US" altLang="ar-SA" sz="2400" dirty="0">
                <a:solidFill>
                  <a:srgbClr val="334E5D"/>
                </a:solidFill>
                <a:ea typeface="ＭＳ Ｐゴシック" charset="-128"/>
                <a:sym typeface="Wingdings" panose="05000000000000000000" pitchFamily="2" charset="2"/>
              </a:rPr>
              <a:t> </a:t>
            </a:r>
            <a:r>
              <a:rPr lang="en-US" altLang="ar-SA" sz="2400" dirty="0" smtClean="0">
                <a:solidFill>
                  <a:srgbClr val="334E5D"/>
                </a:solidFill>
                <a:ea typeface="ＭＳ Ｐゴシック" charset="-128"/>
                <a:sym typeface="Wingdings" panose="05000000000000000000" pitchFamily="2" charset="2"/>
              </a:rPr>
              <a:t>Cholesterol </a:t>
            </a:r>
            <a:r>
              <a:rPr lang="en-US" altLang="ar-SA" sz="2400" dirty="0">
                <a:solidFill>
                  <a:srgbClr val="334E5D"/>
                </a:solidFill>
                <a:ea typeface="ＭＳ Ｐゴシック" charset="-128"/>
                <a:sym typeface="Wingdings" panose="05000000000000000000" pitchFamily="2" charset="2"/>
              </a:rPr>
              <a:t>synthesis </a:t>
            </a:r>
            <a:r>
              <a:rPr lang="en-US" altLang="ar-SA" sz="2400" u="sng" dirty="0" smtClean="0">
                <a:solidFill>
                  <a:srgbClr val="334E5D"/>
                </a:solidFill>
                <a:ea typeface="ＭＳ Ｐゴシック" charset="-128"/>
                <a:sym typeface="Wingdings" panose="05000000000000000000" pitchFamily="2" charset="2"/>
              </a:rPr>
              <a:t>decreases</a:t>
            </a:r>
            <a:r>
              <a:rPr lang="en-US" altLang="ar-SA" sz="2400" dirty="0" smtClean="0">
                <a:solidFill>
                  <a:srgbClr val="334E5D"/>
                </a:solidFill>
                <a:ea typeface="ＭＳ Ｐゴシック" charset="-128"/>
                <a:sym typeface="Wingdings" panose="05000000000000000000" pitchFamily="2" charset="2"/>
              </a:rPr>
              <a:t>     </a:t>
            </a:r>
            <a:r>
              <a:rPr lang="en-US" altLang="ar-SA" sz="2000" dirty="0" smtClean="0">
                <a:solidFill>
                  <a:schemeClr val="bg1">
                    <a:lumMod val="65000"/>
                  </a:schemeClr>
                </a:solidFill>
                <a:ea typeface="ＭＳ Ｐゴシック" charset="-128"/>
                <a:sym typeface="Wingdings" panose="05000000000000000000" pitchFamily="2" charset="2"/>
              </a:rPr>
              <a:t>( So we will have more phosphorylation and inactivation in this case  ) ..  </a:t>
            </a:r>
          </a:p>
          <a:p>
            <a:pPr marL="457200" indent="-457200">
              <a:buFont typeface="Wingdings" panose="05000000000000000000" pitchFamily="2" charset="2"/>
              <a:buChar char="ü"/>
            </a:pPr>
            <a:endParaRPr lang="en-US" altLang="ar-SA" sz="2800" dirty="0">
              <a:solidFill>
                <a:schemeClr val="bg1">
                  <a:lumMod val="65000"/>
                </a:schemeClr>
              </a:solidFill>
              <a:ea typeface="ＭＳ Ｐゴシック" charset="-128"/>
              <a:sym typeface="Wingdings" panose="05000000000000000000" pitchFamily="2" charset="2"/>
            </a:endParaRPr>
          </a:p>
          <a:p>
            <a:pPr marL="457200" indent="-457200">
              <a:buFont typeface="Wingdings" panose="05000000000000000000" pitchFamily="2" charset="2"/>
              <a:buChar char="ü"/>
            </a:pPr>
            <a:endParaRPr lang="en-US" altLang="ar-SA" sz="2800" dirty="0">
              <a:solidFill>
                <a:srgbClr val="334E5D"/>
              </a:solidFill>
              <a:ea typeface="ＭＳ Ｐゴシック" charset="-128"/>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0381" y="2031862"/>
            <a:ext cx="5661991" cy="4303588"/>
          </a:xfrm>
          <a:prstGeom prst="rect">
            <a:avLst/>
          </a:prstGeom>
        </p:spPr>
      </p:pic>
      <p:sp>
        <p:nvSpPr>
          <p:cNvPr id="9" name="TextBox 8"/>
          <p:cNvSpPr txBox="1"/>
          <p:nvPr/>
        </p:nvSpPr>
        <p:spPr>
          <a:xfrm>
            <a:off x="1223966" y="2031862"/>
            <a:ext cx="4976061" cy="954107"/>
          </a:xfrm>
          <a:prstGeom prst="rect">
            <a:avLst/>
          </a:prstGeom>
          <a:noFill/>
          <a:ln>
            <a:solidFill>
              <a:schemeClr val="bg1"/>
            </a:solidFill>
          </a:ln>
        </p:spPr>
        <p:txBody>
          <a:bodyPr wrap="square" rtlCol="1">
            <a:spAutoFit/>
          </a:bodyPr>
          <a:lstStyle/>
          <a:p>
            <a:pPr algn="ctr"/>
            <a:r>
              <a:rPr lang="en-US" sz="2800" dirty="0" smtClean="0">
                <a:solidFill>
                  <a:srgbClr val="517A91"/>
                </a:solidFill>
                <a:latin typeface="Century Gothic" charset="0"/>
                <a:ea typeface="Century Gothic" charset="0"/>
                <a:cs typeface="Century Gothic" charset="0"/>
              </a:rPr>
              <a:t>3-Enzyme phosphorylation and </a:t>
            </a:r>
            <a:r>
              <a:rPr lang="en-US" sz="2800" dirty="0" err="1" smtClean="0">
                <a:solidFill>
                  <a:srgbClr val="517A91"/>
                </a:solidFill>
                <a:latin typeface="Century Gothic" charset="0"/>
                <a:ea typeface="Century Gothic" charset="0"/>
                <a:cs typeface="Century Gothic" charset="0"/>
              </a:rPr>
              <a:t>dephosphorylation</a:t>
            </a:r>
            <a:endParaRPr lang="ar-SA" sz="2800" dirty="0">
              <a:solidFill>
                <a:srgbClr val="517A91"/>
              </a:solidFill>
              <a:latin typeface="Century Gothic" charset="0"/>
              <a:ea typeface="Century Gothic" charset="0"/>
              <a:cs typeface="Century Gothic" charset="0"/>
            </a:endParaRPr>
          </a:p>
        </p:txBody>
      </p:sp>
      <p:sp>
        <p:nvSpPr>
          <p:cNvPr id="10" name="Rectangle 9"/>
          <p:cNvSpPr/>
          <p:nvPr/>
        </p:nvSpPr>
        <p:spPr>
          <a:xfrm>
            <a:off x="1085850" y="850363"/>
            <a:ext cx="9439614" cy="1692771"/>
          </a:xfrm>
          <a:prstGeom prst="rect">
            <a:avLst/>
          </a:prstGeom>
        </p:spPr>
        <p:txBody>
          <a:bodyPr wrap="square">
            <a:spAutoFit/>
          </a:bodyPr>
          <a:lstStyle/>
          <a:p>
            <a:pPr marL="457200" indent="-457200">
              <a:buFont typeface="Wingdings" panose="05000000000000000000" pitchFamily="2" charset="2"/>
              <a:buChar char="ü"/>
            </a:pPr>
            <a:r>
              <a:rPr lang="en-US" altLang="ar-SA" sz="2400" dirty="0" smtClean="0">
                <a:solidFill>
                  <a:srgbClr val="334E5D"/>
                </a:solidFill>
                <a:ea typeface="ＭＳ Ｐゴシック" charset="-128"/>
              </a:rPr>
              <a:t>When cholesterol is high, HMG-CoA reductase itself binds to </a:t>
            </a:r>
            <a:r>
              <a:rPr lang="en-US" altLang="ar-SA" sz="2400" dirty="0" err="1" smtClean="0">
                <a:solidFill>
                  <a:srgbClr val="334E5D"/>
                </a:solidFill>
                <a:ea typeface="ＭＳ Ｐゴシック" charset="-128"/>
              </a:rPr>
              <a:t>insigs</a:t>
            </a:r>
            <a:r>
              <a:rPr lang="en-US" altLang="ar-SA" sz="2400" dirty="0" smtClean="0">
                <a:solidFill>
                  <a:srgbClr val="334E5D"/>
                </a:solidFill>
                <a:ea typeface="ＭＳ Ｐゴシック" charset="-128"/>
              </a:rPr>
              <a:t>.</a:t>
            </a:r>
          </a:p>
          <a:p>
            <a:pPr marL="457200" indent="-457200">
              <a:buFont typeface="Wingdings" panose="05000000000000000000" pitchFamily="2" charset="2"/>
              <a:buChar char="ü"/>
            </a:pPr>
            <a:r>
              <a:rPr lang="en-US" altLang="ar-SA" sz="2400" dirty="0" smtClean="0">
                <a:solidFill>
                  <a:srgbClr val="334E5D"/>
                </a:solidFill>
                <a:ea typeface="ＭＳ Ｐゴシック" charset="-128"/>
                <a:sym typeface="Wingdings" panose="05000000000000000000" pitchFamily="2" charset="2"/>
              </a:rPr>
              <a:t>Leading to degradation of enzyme.</a:t>
            </a:r>
            <a:endParaRPr lang="en-US" altLang="ar-SA" sz="2400" dirty="0" smtClean="0">
              <a:solidFill>
                <a:schemeClr val="bg1">
                  <a:lumMod val="65000"/>
                </a:schemeClr>
              </a:solidFill>
              <a:ea typeface="ＭＳ Ｐゴシック" charset="-128"/>
              <a:sym typeface="Wingdings" panose="05000000000000000000" pitchFamily="2" charset="2"/>
            </a:endParaRPr>
          </a:p>
          <a:p>
            <a:pPr marL="457200" indent="-457200">
              <a:buFont typeface="Wingdings" panose="05000000000000000000" pitchFamily="2" charset="2"/>
              <a:buChar char="ü"/>
            </a:pPr>
            <a:endParaRPr lang="en-US" altLang="ar-SA" sz="2800" dirty="0">
              <a:solidFill>
                <a:schemeClr val="bg1">
                  <a:lumMod val="65000"/>
                </a:schemeClr>
              </a:solidFill>
              <a:ea typeface="ＭＳ Ｐゴシック" charset="-128"/>
              <a:sym typeface="Wingdings" panose="05000000000000000000" pitchFamily="2" charset="2"/>
            </a:endParaRPr>
          </a:p>
          <a:p>
            <a:pPr marL="457200" indent="-457200">
              <a:buFont typeface="Wingdings" panose="05000000000000000000" pitchFamily="2" charset="2"/>
              <a:buChar char="ü"/>
            </a:pPr>
            <a:endParaRPr lang="en-US" altLang="ar-SA" sz="2800" dirty="0">
              <a:solidFill>
                <a:srgbClr val="334E5D"/>
              </a:solidFill>
              <a:ea typeface="ＭＳ Ｐゴシック" charset="-128"/>
            </a:endParaRPr>
          </a:p>
        </p:txBody>
      </p:sp>
    </p:spTree>
    <p:extLst>
      <p:ext uri="{BB962C8B-B14F-4D97-AF65-F5344CB8AC3E}">
        <p14:creationId xmlns:p14="http://schemas.microsoft.com/office/powerpoint/2010/main" val="1759368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C6A61B80-718B-8E4C-9CE5-C64D512E4DAF}" type="slidenum">
              <a:rPr lang="en-US" smtClean="0"/>
              <a:t>16</a:t>
            </a:fld>
            <a:endParaRPr lang="en-US"/>
          </a:p>
        </p:txBody>
      </p:sp>
      <p:sp>
        <p:nvSpPr>
          <p:cNvPr id="12" name="TextBox 11"/>
          <p:cNvSpPr txBox="1"/>
          <p:nvPr/>
        </p:nvSpPr>
        <p:spPr>
          <a:xfrm>
            <a:off x="1172977" y="1485107"/>
            <a:ext cx="5268684" cy="3231654"/>
          </a:xfrm>
          <a:prstGeom prst="rect">
            <a:avLst/>
          </a:prstGeom>
          <a:noFill/>
        </p:spPr>
        <p:txBody>
          <a:bodyPr wrap="square" rtlCol="0">
            <a:spAutoFit/>
          </a:bodyPr>
          <a:lstStyle/>
          <a:p>
            <a:pPr marL="457200" indent="-457200">
              <a:buFont typeface="Wingdings" panose="05000000000000000000" pitchFamily="2" charset="2"/>
              <a:buChar char="§"/>
            </a:pPr>
            <a:r>
              <a:rPr lang="en-US" altLang="ar-SA" sz="2800" dirty="0" smtClean="0">
                <a:solidFill>
                  <a:srgbClr val="334E5D"/>
                </a:solidFill>
                <a:ea typeface="ＭＳ Ｐゴシック" charset="-128"/>
              </a:rPr>
              <a:t>Insulin </a:t>
            </a:r>
            <a:r>
              <a:rPr lang="en-US" altLang="ar-SA" sz="2800" dirty="0">
                <a:solidFill>
                  <a:srgbClr val="334E5D"/>
                </a:solidFill>
                <a:ea typeface="ＭＳ Ｐゴシック" charset="-128"/>
              </a:rPr>
              <a:t>and thyroxine increase upregulation of enzyme </a:t>
            </a:r>
            <a:r>
              <a:rPr lang="en-US" altLang="ar-SA" sz="2800" dirty="0" smtClean="0">
                <a:solidFill>
                  <a:srgbClr val="334E5D"/>
                </a:solidFill>
                <a:ea typeface="ＭＳ Ｐゴシック" charset="-128"/>
              </a:rPr>
              <a:t>expression . </a:t>
            </a:r>
            <a:r>
              <a:rPr lang="en-US" altLang="ar-SA" sz="1600" dirty="0">
                <a:solidFill>
                  <a:srgbClr val="92D050"/>
                </a:solidFill>
              </a:rPr>
              <a:t>( </a:t>
            </a:r>
            <a:r>
              <a:rPr lang="en-US" altLang="ar-SA" sz="1600" dirty="0" smtClean="0">
                <a:solidFill>
                  <a:srgbClr val="92D050"/>
                </a:solidFill>
              </a:rPr>
              <a:t>They </a:t>
            </a:r>
            <a:r>
              <a:rPr lang="en-US" altLang="ar-SA" sz="1600" dirty="0">
                <a:solidFill>
                  <a:srgbClr val="92D050"/>
                </a:solidFill>
              </a:rPr>
              <a:t>increase enzyme concentration, thus increase </a:t>
            </a:r>
            <a:r>
              <a:rPr lang="en-US" altLang="ar-SA" sz="1600" dirty="0" smtClean="0">
                <a:solidFill>
                  <a:srgbClr val="92D050"/>
                </a:solidFill>
              </a:rPr>
              <a:t>cholesterol </a:t>
            </a:r>
            <a:r>
              <a:rPr lang="en-US" altLang="ar-SA" sz="1600" dirty="0">
                <a:solidFill>
                  <a:srgbClr val="92D050"/>
                </a:solidFill>
              </a:rPr>
              <a:t>synthesis, because insulin has a major role in lipogenesis ) .</a:t>
            </a:r>
          </a:p>
          <a:p>
            <a:pPr marL="457200" indent="-457200">
              <a:buFont typeface="Wingdings" panose="05000000000000000000" pitchFamily="2" charset="2"/>
              <a:buChar char="§"/>
            </a:pPr>
            <a:r>
              <a:rPr lang="en-US" altLang="ar-SA" sz="2800" dirty="0">
                <a:solidFill>
                  <a:srgbClr val="334E5D"/>
                </a:solidFill>
                <a:ea typeface="ＭＳ Ｐゴシック" charset="-128"/>
              </a:rPr>
              <a:t>Glucagon and cortisol have opposite effect </a:t>
            </a:r>
            <a:r>
              <a:rPr lang="en-US" altLang="ar-SA" sz="2800" dirty="0" smtClean="0">
                <a:solidFill>
                  <a:srgbClr val="334E5D"/>
                </a:solidFill>
                <a:ea typeface="ＭＳ Ｐゴシック" charset="-128"/>
              </a:rPr>
              <a:t>. </a:t>
            </a:r>
          </a:p>
          <a:p>
            <a:pPr marL="457200" indent="-457200">
              <a:buFont typeface="Wingdings" panose="05000000000000000000" pitchFamily="2" charset="2"/>
              <a:buChar char="§"/>
            </a:pPr>
            <a:r>
              <a:rPr lang="en-US" altLang="ar-SA" sz="1600" dirty="0">
                <a:solidFill>
                  <a:srgbClr val="92D050"/>
                </a:solidFill>
                <a:sym typeface="Wingdings" panose="05000000000000000000" pitchFamily="2" charset="2"/>
              </a:rPr>
              <a:t>( Cholesterol concentration itself controlling the </a:t>
            </a:r>
            <a:r>
              <a:rPr lang="en-US" altLang="ar-SA" sz="1600" dirty="0" smtClean="0">
                <a:solidFill>
                  <a:srgbClr val="92D050"/>
                </a:solidFill>
                <a:sym typeface="Wingdings" panose="05000000000000000000" pitchFamily="2" charset="2"/>
              </a:rPr>
              <a:t>gene</a:t>
            </a:r>
            <a:r>
              <a:rPr lang="en-US" altLang="ar-SA" sz="1600" dirty="0">
                <a:solidFill>
                  <a:srgbClr val="92D050"/>
                </a:solidFill>
                <a:sym typeface="Wingdings" panose="05000000000000000000" pitchFamily="2" charset="2"/>
              </a:rPr>
              <a:t>, while hormones are controlling the </a:t>
            </a:r>
            <a:r>
              <a:rPr lang="en-US" altLang="ar-SA" sz="1600" dirty="0" smtClean="0">
                <a:solidFill>
                  <a:srgbClr val="92D050"/>
                </a:solidFill>
                <a:sym typeface="Wingdings" panose="05000000000000000000" pitchFamily="2" charset="2"/>
              </a:rPr>
              <a:t>enzyme </a:t>
            </a:r>
            <a:r>
              <a:rPr lang="en-US" altLang="ar-SA" sz="1600" dirty="0">
                <a:solidFill>
                  <a:srgbClr val="92D050"/>
                </a:solidFill>
                <a:sym typeface="Wingdings" panose="05000000000000000000" pitchFamily="2" charset="2"/>
              </a:rPr>
              <a:t>) .</a:t>
            </a:r>
            <a:endParaRPr lang="en-US" altLang="ar-SA" sz="1600" dirty="0">
              <a:solidFill>
                <a:srgbClr val="92D050"/>
              </a:solidFill>
            </a:endParaRPr>
          </a:p>
        </p:txBody>
      </p:sp>
      <p:cxnSp>
        <p:nvCxnSpPr>
          <p:cNvPr id="15" name="Straight Connector 14"/>
          <p:cNvCxnSpPr/>
          <p:nvPr/>
        </p:nvCxnSpPr>
        <p:spPr>
          <a:xfrm flipH="1">
            <a:off x="6540798" y="1105540"/>
            <a:ext cx="0" cy="4854410"/>
          </a:xfrm>
          <a:prstGeom prst="line">
            <a:avLst/>
          </a:prstGeom>
          <a:ln w="38100" cap="rnd">
            <a:solidFill>
              <a:srgbClr val="243542">
                <a:alpha val="61000"/>
              </a:srgbClr>
            </a:solidFill>
            <a:prstDash val="sysDot"/>
            <a:round/>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p:nvPr>
        </p:nvSpPr>
        <p:spPr>
          <a:xfrm>
            <a:off x="1184987" y="128074"/>
            <a:ext cx="6292773" cy="1182749"/>
          </a:xfrm>
        </p:spPr>
        <p:txBody>
          <a:bodyPr>
            <a:noAutofit/>
          </a:bodyPr>
          <a:lstStyle/>
          <a:p>
            <a:r>
              <a:rPr lang="en-US" altLang="en-US" sz="3200" dirty="0" smtClean="0">
                <a:solidFill>
                  <a:srgbClr val="517A91"/>
                </a:solidFill>
                <a:latin typeface="Century Gothic" charset="0"/>
                <a:ea typeface="Century Gothic" charset="0"/>
                <a:cs typeface="Century Gothic" charset="0"/>
              </a:rPr>
              <a:t>4-Hormonal Regulation</a:t>
            </a:r>
            <a:endParaRPr lang="en-US" sz="3200" dirty="0">
              <a:solidFill>
                <a:srgbClr val="517A91"/>
              </a:solidFill>
              <a:latin typeface="Century Gothic" charset="0"/>
              <a:ea typeface="Century Gothic" charset="0"/>
              <a:cs typeface="Century Gothic" charset="0"/>
            </a:endParaRPr>
          </a:p>
        </p:txBody>
      </p: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21" name="TextBox 20"/>
          <p:cNvSpPr txBox="1"/>
          <p:nvPr/>
        </p:nvSpPr>
        <p:spPr>
          <a:xfrm>
            <a:off x="6926703" y="88560"/>
            <a:ext cx="4799644" cy="1077218"/>
          </a:xfrm>
          <a:prstGeom prst="rect">
            <a:avLst/>
          </a:prstGeom>
          <a:noFill/>
        </p:spPr>
        <p:txBody>
          <a:bodyPr wrap="square" rtlCol="0">
            <a:spAutoFit/>
          </a:bodyPr>
          <a:lstStyle/>
          <a:p>
            <a:pPr algn="ctr"/>
            <a:r>
              <a:rPr lang="en-US" altLang="ar-SA" sz="3200" dirty="0">
                <a:solidFill>
                  <a:srgbClr val="517A91"/>
                </a:solidFill>
                <a:latin typeface="Century Gothic" charset="0"/>
                <a:ea typeface="Century Gothic" charset="0"/>
                <a:cs typeface="Century Gothic" charset="0"/>
              </a:rPr>
              <a:t>HMG</a:t>
            </a:r>
            <a:r>
              <a:rPr lang="en-US" altLang="ar-SA" sz="3200" dirty="0">
                <a:solidFill>
                  <a:schemeClr val="bg2"/>
                </a:solidFill>
                <a:ea typeface="ＭＳ Ｐゴシック" panose="020B0600070205080204" pitchFamily="34" charset="-128"/>
              </a:rPr>
              <a:t> </a:t>
            </a:r>
            <a:r>
              <a:rPr lang="en-US" altLang="ar-SA" sz="3200" dirty="0">
                <a:solidFill>
                  <a:srgbClr val="517A91"/>
                </a:solidFill>
                <a:latin typeface="Century Gothic" charset="0"/>
                <a:ea typeface="Century Gothic" charset="0"/>
                <a:cs typeface="Century Gothic" charset="0"/>
              </a:rPr>
              <a:t>CoA </a:t>
            </a:r>
            <a:endParaRPr lang="en-US" altLang="ar-SA" sz="3200" dirty="0" smtClean="0">
              <a:solidFill>
                <a:srgbClr val="517A91"/>
              </a:solidFill>
              <a:latin typeface="Century Gothic" charset="0"/>
              <a:ea typeface="Century Gothic" charset="0"/>
              <a:cs typeface="Century Gothic" charset="0"/>
            </a:endParaRPr>
          </a:p>
          <a:p>
            <a:pPr algn="ctr"/>
            <a:r>
              <a:rPr lang="en-US" altLang="ar-SA" sz="3200" dirty="0" smtClean="0">
                <a:solidFill>
                  <a:srgbClr val="517A91"/>
                </a:solidFill>
                <a:latin typeface="Century Gothic" charset="0"/>
                <a:ea typeface="Century Gothic" charset="0"/>
                <a:cs typeface="Century Gothic" charset="0"/>
              </a:rPr>
              <a:t>Reductase </a:t>
            </a:r>
            <a:r>
              <a:rPr lang="en-US" altLang="ar-SA" sz="3200" dirty="0">
                <a:solidFill>
                  <a:srgbClr val="517A91"/>
                </a:solidFill>
                <a:latin typeface="Century Gothic" charset="0"/>
                <a:ea typeface="Century Gothic" charset="0"/>
                <a:cs typeface="Century Gothic" charset="0"/>
              </a:rPr>
              <a:t>Regulation</a:t>
            </a:r>
            <a:endParaRPr lang="en-US" sz="3200" dirty="0">
              <a:solidFill>
                <a:srgbClr val="517A91"/>
              </a:solidFill>
              <a:latin typeface="Century Gothic" charset="0"/>
              <a:ea typeface="Century Gothic" charset="0"/>
              <a:cs typeface="Century Gothic" charset="0"/>
            </a:endParaRPr>
          </a:p>
        </p:txBody>
      </p:sp>
      <p:pic>
        <p:nvPicPr>
          <p:cNvPr id="8" name="Picture 7"/>
          <p:cNvPicPr>
            <a:picLocks noChangeAspect="1"/>
          </p:cNvPicPr>
          <p:nvPr/>
        </p:nvPicPr>
        <p:blipFill>
          <a:blip r:embed="rId4"/>
          <a:stretch>
            <a:fillRect/>
          </a:stretch>
        </p:blipFill>
        <p:spPr>
          <a:xfrm>
            <a:off x="6639936" y="1186640"/>
            <a:ext cx="5373178" cy="5169709"/>
          </a:xfrm>
          <a:prstGeom prst="rect">
            <a:avLst/>
          </a:prstGeom>
        </p:spPr>
      </p:pic>
      <p:cxnSp>
        <p:nvCxnSpPr>
          <p:cNvPr id="10" name="Straight Connector 9"/>
          <p:cNvCxnSpPr/>
          <p:nvPr/>
        </p:nvCxnSpPr>
        <p:spPr>
          <a:xfrm flipH="1">
            <a:off x="1307336" y="911416"/>
            <a:ext cx="4473704" cy="20994"/>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14" name="TextBox 13"/>
          <p:cNvSpPr txBox="1"/>
          <p:nvPr/>
        </p:nvSpPr>
        <p:spPr>
          <a:xfrm>
            <a:off x="10110989" y="4821357"/>
            <a:ext cx="1042183" cy="30777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1">
            <a:spAutoFit/>
          </a:bodyPr>
          <a:lstStyle/>
          <a:p>
            <a:pPr algn="ctr"/>
            <a:r>
              <a:rPr lang="en-US" altLang="ar-SA" sz="1400" dirty="0" smtClean="0">
                <a:solidFill>
                  <a:srgbClr val="92D050"/>
                </a:solidFill>
              </a:rPr>
              <a:t>Stimulation</a:t>
            </a:r>
            <a:endParaRPr lang="en-US" altLang="ar-SA" sz="1400" dirty="0">
              <a:solidFill>
                <a:srgbClr val="92D050"/>
              </a:solidFill>
            </a:endParaRPr>
          </a:p>
        </p:txBody>
      </p:sp>
      <p:sp>
        <p:nvSpPr>
          <p:cNvPr id="16" name="TextBox 15"/>
          <p:cNvSpPr txBox="1"/>
          <p:nvPr/>
        </p:nvSpPr>
        <p:spPr>
          <a:xfrm>
            <a:off x="7742986" y="5323314"/>
            <a:ext cx="1042183" cy="30777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1">
            <a:spAutoFit/>
          </a:bodyPr>
          <a:lstStyle/>
          <a:p>
            <a:pPr algn="ctr"/>
            <a:r>
              <a:rPr lang="en-US" altLang="ar-SA" sz="1400" smtClean="0">
                <a:solidFill>
                  <a:srgbClr val="92D050"/>
                </a:solidFill>
              </a:rPr>
              <a:t>Inhibition</a:t>
            </a:r>
            <a:endParaRPr lang="en-US" altLang="ar-SA" sz="1400" dirty="0">
              <a:solidFill>
                <a:srgbClr val="92D050"/>
              </a:solidFill>
            </a:endParaRPr>
          </a:p>
        </p:txBody>
      </p:sp>
      <p:sp>
        <p:nvSpPr>
          <p:cNvPr id="20" name="TextBox 19"/>
          <p:cNvSpPr txBox="1"/>
          <p:nvPr/>
        </p:nvSpPr>
        <p:spPr>
          <a:xfrm>
            <a:off x="4237323" y="5323314"/>
            <a:ext cx="2144338" cy="584775"/>
          </a:xfrm>
          <a:prstGeom prst="rect">
            <a:avLst/>
          </a:prstGeom>
          <a:noFill/>
          <a:ln>
            <a:solidFill>
              <a:schemeClr val="accent1">
                <a:lumMod val="75000"/>
              </a:schemeClr>
            </a:solidFill>
            <a:prstDash val="sysDash"/>
          </a:ln>
        </p:spPr>
        <p:txBody>
          <a:bodyPr wrap="square" rtlCol="1">
            <a:spAutoFit/>
          </a:bodyPr>
          <a:lstStyle/>
          <a:p>
            <a:pPr algn="ctr"/>
            <a:r>
              <a:rPr lang="en-US" altLang="ar-SA" sz="1600" dirty="0" smtClean="0">
                <a:solidFill>
                  <a:schemeClr val="bg1">
                    <a:lumMod val="65000"/>
                  </a:schemeClr>
                </a:solidFill>
                <a:ea typeface="ＭＳ Ｐゴシック" charset="-128"/>
              </a:rPr>
              <a:t>Further explanation of statins in slide 20</a:t>
            </a:r>
            <a:endParaRPr lang="en-US" altLang="ar-SA" sz="1600" dirty="0">
              <a:solidFill>
                <a:schemeClr val="bg1">
                  <a:lumMod val="65000"/>
                </a:schemeClr>
              </a:solidFill>
              <a:ea typeface="ＭＳ Ｐゴシック" charset="-128"/>
            </a:endParaRPr>
          </a:p>
        </p:txBody>
      </p:sp>
      <p:cxnSp>
        <p:nvCxnSpPr>
          <p:cNvPr id="22" name="Straight Arrow Connector 21"/>
          <p:cNvCxnSpPr>
            <a:endCxn id="20" idx="3"/>
          </p:cNvCxnSpPr>
          <p:nvPr/>
        </p:nvCxnSpPr>
        <p:spPr>
          <a:xfrm flipH="1">
            <a:off x="6381661" y="5615701"/>
            <a:ext cx="374739" cy="1"/>
          </a:xfrm>
          <a:prstGeom prst="straightConnector1">
            <a:avLst/>
          </a:prstGeom>
          <a:ln>
            <a:solidFill>
              <a:srgbClr val="517A9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719308" y="1186639"/>
            <a:ext cx="1042183" cy="7386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1">
            <a:spAutoFit/>
          </a:bodyPr>
          <a:lstStyle/>
          <a:p>
            <a:pPr algn="ctr"/>
            <a:r>
              <a:rPr lang="en-US" altLang="ar-SA" sz="1400" dirty="0" smtClean="0">
                <a:solidFill>
                  <a:srgbClr val="92D050"/>
                </a:solidFill>
              </a:rPr>
              <a:t>Inhibition </a:t>
            </a:r>
            <a:r>
              <a:rPr lang="en-US" altLang="ar-SA" sz="1400" smtClean="0">
                <a:solidFill>
                  <a:srgbClr val="92D050"/>
                </a:solidFill>
              </a:rPr>
              <a:t>or stimulation</a:t>
            </a:r>
            <a:endParaRPr lang="en-US" altLang="ar-SA" sz="1400" dirty="0">
              <a:solidFill>
                <a:srgbClr val="92D050"/>
              </a:solidFill>
            </a:endParaRPr>
          </a:p>
        </p:txBody>
      </p:sp>
    </p:spTree>
    <p:extLst>
      <p:ext uri="{BB962C8B-B14F-4D97-AF65-F5344CB8AC3E}">
        <p14:creationId xmlns:p14="http://schemas.microsoft.com/office/powerpoint/2010/main" val="2226738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1162078"/>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8" name="Rectangle 7"/>
          <p:cNvSpPr/>
          <p:nvPr/>
        </p:nvSpPr>
        <p:spPr>
          <a:xfrm>
            <a:off x="1429417" y="86458"/>
            <a:ext cx="8598829" cy="1077218"/>
          </a:xfrm>
          <a:prstGeom prst="rect">
            <a:avLst/>
          </a:prstGeom>
        </p:spPr>
        <p:txBody>
          <a:bodyPr wrap="none">
            <a:spAutoFit/>
          </a:bodyPr>
          <a:lstStyle/>
          <a:p>
            <a:r>
              <a:rPr lang="en-US" altLang="ar-SA" sz="3200" dirty="0">
                <a:solidFill>
                  <a:srgbClr val="517A91"/>
                </a:solidFill>
                <a:latin typeface="Century Gothic" charset="0"/>
                <a:ea typeface="Century Gothic" charset="0"/>
                <a:cs typeface="Century Gothic" charset="0"/>
              </a:rPr>
              <a:t>HMG-CoA Reductase </a:t>
            </a:r>
            <a:r>
              <a:rPr lang="en-US" altLang="ar-SA" sz="3200" dirty="0" smtClean="0">
                <a:solidFill>
                  <a:srgbClr val="517A91"/>
                </a:solidFill>
                <a:latin typeface="Century Gothic" charset="0"/>
                <a:ea typeface="Century Gothic" charset="0"/>
                <a:cs typeface="Century Gothic" charset="0"/>
              </a:rPr>
              <a:t>Regulation </a:t>
            </a:r>
          </a:p>
          <a:p>
            <a:r>
              <a:rPr lang="en-US" sz="3200" dirty="0" smtClean="0">
                <a:solidFill>
                  <a:srgbClr val="517A91"/>
                </a:solidFill>
                <a:latin typeface="Century Gothic" charset="0"/>
                <a:ea typeface="Century Gothic" charset="0"/>
                <a:cs typeface="Century Gothic" charset="0"/>
              </a:rPr>
              <a:t>From Lippincott </a:t>
            </a:r>
            <a:r>
              <a:rPr lang="en-US" sz="2000" dirty="0" smtClean="0">
                <a:solidFill>
                  <a:schemeClr val="bg1">
                    <a:lumMod val="65000"/>
                  </a:schemeClr>
                </a:solidFill>
                <a:latin typeface="Century Gothic" charset="0"/>
                <a:ea typeface="Century Gothic" charset="0"/>
                <a:cs typeface="Century Gothic" charset="0"/>
              </a:rPr>
              <a:t>( More explanation </a:t>
            </a:r>
            <a:r>
              <a:rPr lang="en-US" sz="2000" dirty="0">
                <a:solidFill>
                  <a:schemeClr val="bg1">
                    <a:lumMod val="65000"/>
                  </a:schemeClr>
                </a:solidFill>
                <a:latin typeface="Century Gothic" charset="0"/>
                <a:ea typeface="Century Gothic" charset="0"/>
                <a:cs typeface="Century Gothic" charset="0"/>
              </a:rPr>
              <a:t>for the previous slides</a:t>
            </a:r>
            <a:r>
              <a:rPr lang="en-US" sz="2000" dirty="0" smtClean="0">
                <a:solidFill>
                  <a:schemeClr val="bg1">
                    <a:lumMod val="65000"/>
                  </a:schemeClr>
                </a:solidFill>
                <a:latin typeface="Century Gothic" charset="0"/>
                <a:ea typeface="Century Gothic" charset="0"/>
                <a:cs typeface="Century Gothic" charset="0"/>
              </a:rPr>
              <a:t> )</a:t>
            </a:r>
            <a:endParaRPr lang="ar-SA" sz="3200" dirty="0">
              <a:solidFill>
                <a:schemeClr val="bg1">
                  <a:lumMod val="65000"/>
                </a:schemeClr>
              </a:solidFill>
              <a:latin typeface="Century Gothic" charset="0"/>
              <a:ea typeface="Century Gothic" charset="0"/>
              <a:cs typeface="Century Gothic" charset="0"/>
            </a:endParaRPr>
          </a:p>
        </p:txBody>
      </p:sp>
      <p:sp>
        <p:nvSpPr>
          <p:cNvPr id="3" name="Slide Number Placeholder 2"/>
          <p:cNvSpPr>
            <a:spLocks noGrp="1"/>
          </p:cNvSpPr>
          <p:nvPr>
            <p:ph type="sldNum" sz="quarter" idx="12"/>
          </p:nvPr>
        </p:nvSpPr>
        <p:spPr/>
        <p:txBody>
          <a:bodyPr/>
          <a:lstStyle/>
          <a:p>
            <a:fld id="{C6A61B80-718B-8E4C-9CE5-C64D512E4DAF}" type="slidenum">
              <a:rPr lang="en-US" smtClean="0"/>
              <a:t>17</a:t>
            </a:fld>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685" y="1284545"/>
            <a:ext cx="5413022" cy="341953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0355" y="1284544"/>
            <a:ext cx="5338125" cy="5420887"/>
          </a:xfrm>
          <a:prstGeom prst="rect">
            <a:avLst/>
          </a:prstGeom>
        </p:spPr>
      </p:pic>
    </p:spTree>
    <p:extLst>
      <p:ext uri="{BB962C8B-B14F-4D97-AF65-F5344CB8AC3E}">
        <p14:creationId xmlns:p14="http://schemas.microsoft.com/office/powerpoint/2010/main" val="3454893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1162078"/>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8" name="Rectangle 7"/>
          <p:cNvSpPr/>
          <p:nvPr/>
        </p:nvSpPr>
        <p:spPr>
          <a:xfrm>
            <a:off x="1429417" y="86458"/>
            <a:ext cx="8528297" cy="1077218"/>
          </a:xfrm>
          <a:prstGeom prst="rect">
            <a:avLst/>
          </a:prstGeom>
        </p:spPr>
        <p:txBody>
          <a:bodyPr wrap="none">
            <a:spAutoFit/>
          </a:bodyPr>
          <a:lstStyle/>
          <a:p>
            <a:r>
              <a:rPr lang="en-US" altLang="ar-SA" sz="3200" dirty="0">
                <a:solidFill>
                  <a:srgbClr val="517A91"/>
                </a:solidFill>
                <a:latin typeface="Century Gothic" charset="0"/>
                <a:ea typeface="Century Gothic" charset="0"/>
                <a:cs typeface="Century Gothic" charset="0"/>
              </a:rPr>
              <a:t>HMG-CoA Reductase </a:t>
            </a:r>
            <a:r>
              <a:rPr lang="en-US" altLang="ar-SA" sz="3200" dirty="0" smtClean="0">
                <a:solidFill>
                  <a:srgbClr val="517A91"/>
                </a:solidFill>
                <a:latin typeface="Century Gothic" charset="0"/>
                <a:ea typeface="Century Gothic" charset="0"/>
                <a:cs typeface="Century Gothic" charset="0"/>
              </a:rPr>
              <a:t>Regulation </a:t>
            </a:r>
          </a:p>
          <a:p>
            <a:r>
              <a:rPr lang="en-US" sz="3200" dirty="0" smtClean="0">
                <a:solidFill>
                  <a:srgbClr val="517A91"/>
                </a:solidFill>
                <a:latin typeface="Century Gothic" charset="0"/>
                <a:ea typeface="Century Gothic" charset="0"/>
                <a:cs typeface="Century Gothic" charset="0"/>
              </a:rPr>
              <a:t>From Lippincott </a:t>
            </a:r>
            <a:r>
              <a:rPr lang="en-US" sz="2000" dirty="0" smtClean="0">
                <a:solidFill>
                  <a:schemeClr val="bg1">
                    <a:lumMod val="65000"/>
                  </a:schemeClr>
                </a:solidFill>
                <a:latin typeface="Century Gothic" charset="0"/>
                <a:ea typeface="Century Gothic" charset="0"/>
                <a:cs typeface="Century Gothic" charset="0"/>
              </a:rPr>
              <a:t>( More </a:t>
            </a:r>
            <a:r>
              <a:rPr lang="en-US" sz="2000" dirty="0">
                <a:solidFill>
                  <a:schemeClr val="bg1">
                    <a:lumMod val="65000"/>
                  </a:schemeClr>
                </a:solidFill>
                <a:latin typeface="Century Gothic" charset="0"/>
                <a:ea typeface="Century Gothic" charset="0"/>
                <a:cs typeface="Century Gothic" charset="0"/>
              </a:rPr>
              <a:t>explanation </a:t>
            </a:r>
            <a:r>
              <a:rPr lang="en-US" sz="2000" dirty="0" smtClean="0">
                <a:solidFill>
                  <a:schemeClr val="bg1">
                    <a:lumMod val="65000"/>
                  </a:schemeClr>
                </a:solidFill>
                <a:latin typeface="Century Gothic" charset="0"/>
                <a:ea typeface="Century Gothic" charset="0"/>
                <a:cs typeface="Century Gothic" charset="0"/>
              </a:rPr>
              <a:t>for the previous slides )</a:t>
            </a:r>
            <a:endParaRPr lang="ar-SA" sz="3200" dirty="0">
              <a:solidFill>
                <a:schemeClr val="bg1">
                  <a:lumMod val="65000"/>
                </a:schemeClr>
              </a:solidFill>
              <a:latin typeface="Century Gothic" charset="0"/>
              <a:ea typeface="Century Gothic" charset="0"/>
              <a:cs typeface="Century Gothic" charset="0"/>
            </a:endParaRPr>
          </a:p>
        </p:txBody>
      </p:sp>
      <p:sp>
        <p:nvSpPr>
          <p:cNvPr id="3" name="Slide Number Placeholder 2"/>
          <p:cNvSpPr>
            <a:spLocks noGrp="1"/>
          </p:cNvSpPr>
          <p:nvPr>
            <p:ph type="sldNum" sz="quarter" idx="12"/>
          </p:nvPr>
        </p:nvSpPr>
        <p:spPr/>
        <p:txBody>
          <a:bodyPr/>
          <a:lstStyle/>
          <a:p>
            <a:fld id="{C6A61B80-718B-8E4C-9CE5-C64D512E4DAF}" type="slidenum">
              <a:rPr lang="en-US" smtClean="0"/>
              <a:t>18</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0603" y="1423585"/>
            <a:ext cx="6639005" cy="1352201"/>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417" y="2942149"/>
            <a:ext cx="6644400" cy="162022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676" y="1423586"/>
            <a:ext cx="2767387" cy="5131527"/>
          </a:xfrm>
          <a:prstGeom prst="rect">
            <a:avLst/>
          </a:prstGeom>
        </p:spPr>
      </p:pic>
      <p:pic>
        <p:nvPicPr>
          <p:cNvPr id="13" name="صورة 6" descr="bio logo 436.png"/>
          <p:cNvPicPr>
            <a:picLocks noChangeAspect="1"/>
          </p:cNvPicPr>
          <p:nvPr/>
        </p:nvPicPr>
        <p:blipFill>
          <a:blip r:embed="rId5">
            <a:extLst>
              <a:ext uri="{BEBA8EAE-BF5A-486C-A8C5-ECC9F3942E4B}">
                <a14:imgProps xmlns:a14="http://schemas.microsoft.com/office/drawing/2010/main">
                  <a14:imgLayer r:embed="rId6">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Tree>
    <p:extLst>
      <p:ext uri="{BB962C8B-B14F-4D97-AF65-F5344CB8AC3E}">
        <p14:creationId xmlns:p14="http://schemas.microsoft.com/office/powerpoint/2010/main" val="505460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05828" y="5874735"/>
            <a:ext cx="1580444" cy="1549544"/>
          </a:xfrm>
          <a:prstGeom prst="rect">
            <a:avLst/>
          </a:prstGeom>
        </p:spPr>
      </p:pic>
      <p:sp>
        <p:nvSpPr>
          <p:cNvPr id="8" name="Rectangle 7"/>
          <p:cNvSpPr/>
          <p:nvPr/>
        </p:nvSpPr>
        <p:spPr>
          <a:xfrm>
            <a:off x="1429417" y="86458"/>
            <a:ext cx="6614311" cy="769441"/>
          </a:xfrm>
          <a:prstGeom prst="rect">
            <a:avLst/>
          </a:prstGeom>
        </p:spPr>
        <p:txBody>
          <a:bodyPr wrap="none">
            <a:spAutoFit/>
          </a:bodyPr>
          <a:lstStyle/>
          <a:p>
            <a:r>
              <a:rPr lang="en-US" sz="4400" dirty="0" smtClean="0">
                <a:solidFill>
                  <a:srgbClr val="517A91"/>
                </a:solidFill>
                <a:latin typeface="Century Gothic" charset="0"/>
                <a:ea typeface="Century Gothic" charset="0"/>
                <a:cs typeface="Century Gothic" charset="0"/>
              </a:rPr>
              <a:t>Excretion of Cholesterol</a:t>
            </a:r>
            <a:endParaRPr lang="en-US" sz="4400" dirty="0">
              <a:solidFill>
                <a:srgbClr val="517A91"/>
              </a:solidFill>
              <a:latin typeface="Century Gothic" charset="0"/>
              <a:ea typeface="Century Gothic" charset="0"/>
              <a:cs typeface="Century Gothic" charset="0"/>
            </a:endParaRPr>
          </a:p>
        </p:txBody>
      </p:sp>
      <p:sp>
        <p:nvSpPr>
          <p:cNvPr id="3" name="Slide Number Placeholder 2"/>
          <p:cNvSpPr>
            <a:spLocks noGrp="1"/>
          </p:cNvSpPr>
          <p:nvPr>
            <p:ph type="sldNum" sz="quarter" idx="12"/>
          </p:nvPr>
        </p:nvSpPr>
        <p:spPr/>
        <p:txBody>
          <a:bodyPr/>
          <a:lstStyle/>
          <a:p>
            <a:fld id="{C6A61B80-718B-8E4C-9CE5-C64D512E4DAF}" type="slidenum">
              <a:rPr lang="en-US" smtClean="0"/>
              <a:t>19</a:t>
            </a:fld>
            <a:endParaRPr lang="en-US" dirty="0"/>
          </a:p>
        </p:txBody>
      </p:sp>
      <p:sp>
        <p:nvSpPr>
          <p:cNvPr id="13" name="object 8"/>
          <p:cNvSpPr txBox="1"/>
          <p:nvPr/>
        </p:nvSpPr>
        <p:spPr>
          <a:xfrm>
            <a:off x="5852915" y="1043363"/>
            <a:ext cx="3858495" cy="1140056"/>
          </a:xfrm>
          <a:prstGeom prst="rect">
            <a:avLst/>
          </a:prstGeom>
          <a:ln w="19050">
            <a:prstDash val="dash"/>
          </a:ln>
        </p:spPr>
        <p:style>
          <a:lnRef idx="2">
            <a:schemeClr val="accent1"/>
          </a:lnRef>
          <a:fillRef idx="1">
            <a:schemeClr val="lt1"/>
          </a:fillRef>
          <a:effectRef idx="0">
            <a:schemeClr val="accent1"/>
          </a:effectRef>
          <a:fontRef idx="minor">
            <a:schemeClr val="dk1"/>
          </a:fontRef>
        </p:style>
        <p:txBody>
          <a:bodyPr vert="horz" wrap="square" lIns="0" tIns="31750" rIns="0" bIns="0" rtlCol="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0"/>
            <a:r>
              <a:rPr lang="en-US" dirty="0"/>
              <a:t>In the intestine, some cholesterol is converted </a:t>
            </a:r>
            <a:r>
              <a:rPr lang="en-US" dirty="0" smtClean="0"/>
              <a:t>by </a:t>
            </a:r>
            <a:r>
              <a:rPr lang="en-US" dirty="0"/>
              <a:t>bacteria </a:t>
            </a:r>
            <a:r>
              <a:rPr lang="en-US" dirty="0" smtClean="0"/>
              <a:t>into </a:t>
            </a:r>
            <a:r>
              <a:rPr sz="1800" spc="-10" dirty="0" err="1" smtClean="0">
                <a:solidFill>
                  <a:srgbClr val="006FC0"/>
                </a:solidFill>
                <a:latin typeface="Calibri"/>
                <a:cs typeface="Calibri"/>
              </a:rPr>
              <a:t>coprostanol</a:t>
            </a:r>
            <a:r>
              <a:rPr sz="1800" spc="-10" dirty="0" smtClean="0">
                <a:solidFill>
                  <a:srgbClr val="006FC0"/>
                </a:solidFill>
                <a:latin typeface="Calibri"/>
                <a:cs typeface="Calibri"/>
              </a:rPr>
              <a:t> </a:t>
            </a:r>
            <a:r>
              <a:rPr sz="1800" dirty="0">
                <a:latin typeface="Calibri"/>
                <a:cs typeface="Calibri"/>
              </a:rPr>
              <a:t>and </a:t>
            </a:r>
            <a:r>
              <a:rPr sz="1800" spc="-10" dirty="0">
                <a:solidFill>
                  <a:srgbClr val="006FC0"/>
                </a:solidFill>
                <a:latin typeface="Calibri"/>
                <a:cs typeface="Calibri"/>
              </a:rPr>
              <a:t>cholestanol </a:t>
            </a:r>
            <a:r>
              <a:rPr sz="1800" spc="-5" dirty="0">
                <a:latin typeface="Calibri"/>
                <a:cs typeface="Calibri"/>
              </a:rPr>
              <a:t>(</a:t>
            </a:r>
            <a:r>
              <a:rPr sz="1800" spc="-5" dirty="0">
                <a:solidFill>
                  <a:srgbClr val="A6A6A6"/>
                </a:solidFill>
                <a:latin typeface="Calibri"/>
                <a:cs typeface="Calibri"/>
              </a:rPr>
              <a:t>Both </a:t>
            </a:r>
            <a:r>
              <a:rPr sz="1800" spc="-10" dirty="0">
                <a:solidFill>
                  <a:srgbClr val="A6A6A6"/>
                </a:solidFill>
                <a:latin typeface="Calibri"/>
                <a:cs typeface="Calibri"/>
              </a:rPr>
              <a:t>are </a:t>
            </a:r>
            <a:r>
              <a:rPr sz="1800" spc="-15" dirty="0" smtClean="0">
                <a:solidFill>
                  <a:srgbClr val="A6A6A6"/>
                </a:solidFill>
                <a:latin typeface="Calibri"/>
                <a:cs typeface="Calibri"/>
              </a:rPr>
              <a:t>sterols</a:t>
            </a:r>
            <a:r>
              <a:rPr sz="1800" spc="-15" dirty="0">
                <a:solidFill>
                  <a:srgbClr val="A6A6A6"/>
                </a:solidFill>
                <a:latin typeface="Calibri"/>
                <a:cs typeface="Calibri"/>
              </a:rPr>
              <a:t>) </a:t>
            </a:r>
            <a:r>
              <a:rPr sz="1800" spc="-15" dirty="0">
                <a:latin typeface="Calibri"/>
                <a:cs typeface="Calibri"/>
              </a:rPr>
              <a:t>before </a:t>
            </a:r>
            <a:r>
              <a:rPr sz="1800" spc="-15" dirty="0" smtClean="0">
                <a:latin typeface="Calibri"/>
                <a:cs typeface="Calibri"/>
              </a:rPr>
              <a:t>excretion</a:t>
            </a:r>
            <a:r>
              <a:rPr lang="en-US" sz="1800" spc="-15" dirty="0" smtClean="0">
                <a:latin typeface="Calibri"/>
                <a:cs typeface="Calibri"/>
              </a:rPr>
              <a:t>,</a:t>
            </a:r>
            <a:r>
              <a:rPr sz="1800" spc="-15" dirty="0" smtClean="0">
                <a:latin typeface="Calibri"/>
                <a:cs typeface="Calibri"/>
              </a:rPr>
              <a:t> </a:t>
            </a:r>
            <a:r>
              <a:rPr sz="1800" spc="-5" dirty="0" smtClean="0">
                <a:latin typeface="Calibri"/>
                <a:cs typeface="Calibri"/>
              </a:rPr>
              <a:t>but mainly</a:t>
            </a:r>
            <a:r>
              <a:rPr lang="en-US" sz="1800" spc="-5" dirty="0" smtClean="0">
                <a:latin typeface="Calibri"/>
                <a:cs typeface="Calibri"/>
              </a:rPr>
              <a:t> excreted</a:t>
            </a:r>
            <a:r>
              <a:rPr sz="1800" spc="-5" dirty="0" smtClean="0">
                <a:latin typeface="Calibri"/>
                <a:cs typeface="Calibri"/>
              </a:rPr>
              <a:t> </a:t>
            </a:r>
            <a:r>
              <a:rPr sz="1800" spc="-5" dirty="0">
                <a:latin typeface="Calibri"/>
                <a:cs typeface="Calibri"/>
              </a:rPr>
              <a:t>in</a:t>
            </a:r>
            <a:r>
              <a:rPr sz="1800" spc="95" dirty="0">
                <a:latin typeface="Calibri"/>
                <a:cs typeface="Calibri"/>
              </a:rPr>
              <a:t> </a:t>
            </a:r>
            <a:r>
              <a:rPr sz="1800" spc="-5" dirty="0" smtClean="0">
                <a:latin typeface="Calibri"/>
                <a:cs typeface="Calibri"/>
              </a:rPr>
              <a:t>Bile</a:t>
            </a:r>
            <a:r>
              <a:rPr lang="en-US" sz="1800" spc="-5" dirty="0" smtClean="0">
                <a:latin typeface="Calibri"/>
                <a:cs typeface="Calibri"/>
              </a:rPr>
              <a:t> </a:t>
            </a:r>
            <a:r>
              <a:rPr sz="1800" spc="-5" dirty="0" smtClean="0">
                <a:latin typeface="Calibri"/>
                <a:cs typeface="Calibri"/>
              </a:rPr>
              <a:t>.</a:t>
            </a:r>
            <a:endParaRPr sz="1800" dirty="0">
              <a:latin typeface="Calibri"/>
              <a:cs typeface="Calibri"/>
            </a:endParaRPr>
          </a:p>
        </p:txBody>
      </p:sp>
      <p:pic>
        <p:nvPicPr>
          <p:cNvPr id="2" name="Picture 1"/>
          <p:cNvPicPr>
            <a:picLocks noChangeAspect="1"/>
          </p:cNvPicPr>
          <p:nvPr/>
        </p:nvPicPr>
        <p:blipFill>
          <a:blip r:embed="rId4"/>
          <a:stretch>
            <a:fillRect/>
          </a:stretch>
        </p:blipFill>
        <p:spPr>
          <a:xfrm>
            <a:off x="1126800" y="1216149"/>
            <a:ext cx="7016929" cy="468672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0272" y="4071487"/>
            <a:ext cx="5215952" cy="2284864"/>
          </a:xfrm>
          <a:prstGeom prst="rect">
            <a:avLst/>
          </a:prstGeom>
        </p:spPr>
      </p:pic>
      <p:sp>
        <p:nvSpPr>
          <p:cNvPr id="12" name="TextBox 11"/>
          <p:cNvSpPr txBox="1"/>
          <p:nvPr/>
        </p:nvSpPr>
        <p:spPr>
          <a:xfrm>
            <a:off x="8336230" y="3631088"/>
            <a:ext cx="2497129" cy="400110"/>
          </a:xfrm>
          <a:prstGeom prst="rect">
            <a:avLst/>
          </a:prstGeom>
          <a:noFill/>
          <a:ln>
            <a:solidFill>
              <a:schemeClr val="accent1">
                <a:lumMod val="75000"/>
              </a:schemeClr>
            </a:solidFill>
            <a:prstDash val="sysDash"/>
          </a:ln>
        </p:spPr>
        <p:txBody>
          <a:bodyPr wrap="square" rtlCol="1">
            <a:spAutoFit/>
          </a:bodyPr>
          <a:lstStyle/>
          <a:p>
            <a:pPr algn="ctr"/>
            <a:r>
              <a:rPr lang="en-US" altLang="ar-SA" sz="2000" dirty="0" smtClean="0">
                <a:solidFill>
                  <a:schemeClr val="bg1">
                    <a:lumMod val="65000"/>
                  </a:schemeClr>
                </a:solidFill>
                <a:ea typeface="ＭＳ Ｐゴシック" charset="-128"/>
              </a:rPr>
              <a:t>Further explanation</a:t>
            </a:r>
            <a:endParaRPr lang="en-US" altLang="ar-SA" sz="2000" dirty="0">
              <a:solidFill>
                <a:schemeClr val="bg1">
                  <a:lumMod val="65000"/>
                </a:schemeClr>
              </a:solidFill>
              <a:ea typeface="ＭＳ Ｐゴシック" charset="-128"/>
            </a:endParaRPr>
          </a:p>
        </p:txBody>
      </p:sp>
    </p:spTree>
    <p:extLst>
      <p:ext uri="{BB962C8B-B14F-4D97-AF65-F5344CB8AC3E}">
        <p14:creationId xmlns:p14="http://schemas.microsoft.com/office/powerpoint/2010/main" val="216002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Rectangle 5"/>
          <p:cNvSpPr/>
          <p:nvPr/>
        </p:nvSpPr>
        <p:spPr>
          <a:xfrm>
            <a:off x="626088" y="866656"/>
            <a:ext cx="10363645"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nSpc>
                <a:spcPct val="150000"/>
              </a:lnSpc>
              <a:buFont typeface="Wingdings" charset="2"/>
              <a:buChar char="§"/>
            </a:pPr>
            <a:r>
              <a:rPr lang="en-US" sz="3200" dirty="0" smtClean="0">
                <a:solidFill>
                  <a:srgbClr val="334E5D"/>
                </a:solidFill>
              </a:rPr>
              <a:t>By </a:t>
            </a:r>
            <a:r>
              <a:rPr lang="en-US" sz="3200" dirty="0">
                <a:solidFill>
                  <a:srgbClr val="334E5D"/>
                </a:solidFill>
              </a:rPr>
              <a:t>the end of this lecture the </a:t>
            </a:r>
            <a:r>
              <a:rPr lang="en-US" sz="3200" dirty="0" smtClean="0">
                <a:solidFill>
                  <a:srgbClr val="334E5D"/>
                </a:solidFill>
              </a:rPr>
              <a:t>students </a:t>
            </a:r>
            <a:r>
              <a:rPr lang="en-US" sz="3200" dirty="0">
                <a:solidFill>
                  <a:srgbClr val="334E5D"/>
                </a:solidFill>
              </a:rPr>
              <a:t>will be able to</a:t>
            </a:r>
            <a:r>
              <a:rPr lang="en-US" sz="3200" dirty="0" smtClean="0">
                <a:solidFill>
                  <a:srgbClr val="334E5D"/>
                </a:solidFill>
              </a:rPr>
              <a:t>:</a:t>
            </a:r>
            <a:endParaRPr lang="en-US" sz="3200" dirty="0">
              <a:solidFill>
                <a:srgbClr val="334E5D"/>
              </a:solidFill>
            </a:endParaRPr>
          </a:p>
          <a:p>
            <a:pPr marL="457200" indent="-457200">
              <a:lnSpc>
                <a:spcPct val="150000"/>
              </a:lnSpc>
              <a:buFont typeface="Wingdings" charset="2"/>
              <a:buChar char="§"/>
            </a:pPr>
            <a:endParaRPr lang="en-US" sz="2800" dirty="0" smtClean="0">
              <a:solidFill>
                <a:schemeClr val="accent5">
                  <a:lumMod val="50000"/>
                </a:schemeClr>
              </a:solidFill>
              <a:latin typeface="Adobe Devanagari" pitchFamily="18" charset="0"/>
              <a:cs typeface="Adobe Devanagari" pitchFamily="18" charset="0"/>
            </a:endParaRPr>
          </a:p>
          <a:p>
            <a:pPr marL="914400" lvl="1" indent="-457200">
              <a:buFont typeface="Arial" panose="020B0604020202020204" pitchFamily="34" charset="0"/>
              <a:buChar char="•"/>
            </a:pPr>
            <a:r>
              <a:rPr lang="en-US" sz="2800" dirty="0">
                <a:solidFill>
                  <a:schemeClr val="accent5">
                    <a:lumMod val="50000"/>
                  </a:schemeClr>
                </a:solidFill>
                <a:latin typeface="Adobe Devanagari" pitchFamily="18" charset="0"/>
                <a:cs typeface="Adobe Devanagari" pitchFamily="18" charset="0"/>
              </a:rPr>
              <a:t>Know the structure and function of cholesterol </a:t>
            </a:r>
            <a:endParaRPr lang="en-US" sz="2800" dirty="0" smtClean="0">
              <a:solidFill>
                <a:schemeClr val="accent5">
                  <a:lumMod val="50000"/>
                </a:schemeClr>
              </a:solidFill>
              <a:latin typeface="Adobe Devanagari" pitchFamily="18" charset="0"/>
              <a:cs typeface="Adobe Devanagari" pitchFamily="18" charset="0"/>
            </a:endParaRPr>
          </a:p>
          <a:p>
            <a:pPr marL="914400" lvl="1" indent="-457200">
              <a:buFont typeface="Arial" panose="020B0604020202020204" pitchFamily="34" charset="0"/>
              <a:buChar char="•"/>
            </a:pPr>
            <a:endParaRPr lang="en-US" sz="2800" dirty="0">
              <a:solidFill>
                <a:schemeClr val="accent5">
                  <a:lumMod val="50000"/>
                </a:schemeClr>
              </a:solidFill>
              <a:latin typeface="Adobe Devanagari" pitchFamily="18" charset="0"/>
              <a:cs typeface="Adobe Devanagari" pitchFamily="18" charset="0"/>
            </a:endParaRPr>
          </a:p>
          <a:p>
            <a:pPr marL="914400" lvl="1" indent="-457200">
              <a:buFont typeface="Arial" panose="020B0604020202020204" pitchFamily="34" charset="0"/>
              <a:buChar char="•"/>
            </a:pPr>
            <a:r>
              <a:rPr lang="en-US" sz="2800" dirty="0">
                <a:solidFill>
                  <a:schemeClr val="accent5">
                    <a:lumMod val="50000"/>
                  </a:schemeClr>
                </a:solidFill>
                <a:latin typeface="Adobe Devanagari" pitchFamily="18" charset="0"/>
                <a:cs typeface="Adobe Devanagari" pitchFamily="18" charset="0"/>
              </a:rPr>
              <a:t>Relate hypercholesterolemia and atherosclerosis. </a:t>
            </a:r>
            <a:endParaRPr lang="en-US" sz="2800" dirty="0" smtClean="0">
              <a:solidFill>
                <a:schemeClr val="accent5">
                  <a:lumMod val="50000"/>
                </a:schemeClr>
              </a:solidFill>
              <a:latin typeface="Adobe Devanagari" pitchFamily="18" charset="0"/>
              <a:cs typeface="Adobe Devanagari" pitchFamily="18" charset="0"/>
            </a:endParaRPr>
          </a:p>
          <a:p>
            <a:pPr marL="914400" lvl="1" indent="-457200">
              <a:buFont typeface="Arial" panose="020B0604020202020204" pitchFamily="34" charset="0"/>
              <a:buChar char="•"/>
            </a:pPr>
            <a:endParaRPr lang="en-US" sz="2800" dirty="0">
              <a:solidFill>
                <a:schemeClr val="accent5">
                  <a:lumMod val="50000"/>
                </a:schemeClr>
              </a:solidFill>
              <a:latin typeface="Adobe Devanagari" pitchFamily="18" charset="0"/>
              <a:cs typeface="Adobe Devanagari" pitchFamily="18" charset="0"/>
            </a:endParaRPr>
          </a:p>
          <a:p>
            <a:pPr marL="914400" lvl="1" indent="-457200">
              <a:buFont typeface="Arial" panose="020B0604020202020204" pitchFamily="34" charset="0"/>
              <a:buChar char="•"/>
            </a:pPr>
            <a:r>
              <a:rPr lang="en-US" sz="2800" dirty="0">
                <a:solidFill>
                  <a:schemeClr val="accent5">
                    <a:lumMod val="50000"/>
                  </a:schemeClr>
                </a:solidFill>
                <a:latin typeface="Adobe Devanagari" pitchFamily="18" charset="0"/>
                <a:cs typeface="Adobe Devanagari" pitchFamily="18" charset="0"/>
              </a:rPr>
              <a:t>Define cholesterol biosynthesis and its regulation. </a:t>
            </a:r>
            <a:endParaRPr lang="en-US" sz="2800" dirty="0" smtClean="0">
              <a:solidFill>
                <a:schemeClr val="accent5">
                  <a:lumMod val="50000"/>
                </a:schemeClr>
              </a:solidFill>
              <a:latin typeface="Adobe Devanagari" pitchFamily="18" charset="0"/>
              <a:cs typeface="Adobe Devanagari" pitchFamily="18" charset="0"/>
            </a:endParaRPr>
          </a:p>
          <a:p>
            <a:pPr marL="914400" lvl="1" indent="-457200">
              <a:buFont typeface="Arial" panose="020B0604020202020204" pitchFamily="34" charset="0"/>
              <a:buChar char="•"/>
            </a:pPr>
            <a:endParaRPr lang="en-US" sz="2800" dirty="0">
              <a:solidFill>
                <a:schemeClr val="accent5">
                  <a:lumMod val="50000"/>
                </a:schemeClr>
              </a:solidFill>
              <a:latin typeface="Adobe Devanagari" pitchFamily="18" charset="0"/>
              <a:cs typeface="Adobe Devanagari" pitchFamily="18" charset="0"/>
            </a:endParaRPr>
          </a:p>
          <a:p>
            <a:pPr marL="914400" lvl="1" indent="-457200">
              <a:buFont typeface="Arial" panose="020B0604020202020204" pitchFamily="34" charset="0"/>
              <a:buChar char="•"/>
            </a:pPr>
            <a:r>
              <a:rPr lang="en-US" sz="2800" dirty="0">
                <a:solidFill>
                  <a:schemeClr val="accent5">
                    <a:lumMod val="50000"/>
                  </a:schemeClr>
                </a:solidFill>
                <a:latin typeface="Adobe Devanagari" pitchFamily="18" charset="0"/>
                <a:cs typeface="Adobe Devanagari" pitchFamily="18" charset="0"/>
              </a:rPr>
              <a:t>List the factors that decrease blood cholesterol level. </a:t>
            </a:r>
            <a:endParaRPr lang="en-US" sz="2800" dirty="0" smtClean="0">
              <a:solidFill>
                <a:schemeClr val="accent5">
                  <a:lumMod val="50000"/>
                </a:schemeClr>
              </a:solidFill>
              <a:latin typeface="Adobe Devanagari" pitchFamily="18" charset="0"/>
              <a:cs typeface="Adobe Devanagari" pitchFamily="18" charset="0"/>
            </a:endParaRPr>
          </a:p>
          <a:p>
            <a:pPr marL="914400" lvl="1" indent="-457200">
              <a:buFont typeface="Arial" panose="020B0604020202020204" pitchFamily="34" charset="0"/>
              <a:buChar char="•"/>
            </a:pPr>
            <a:endParaRPr lang="en-US" sz="2800" dirty="0">
              <a:solidFill>
                <a:schemeClr val="accent5">
                  <a:lumMod val="50000"/>
                </a:schemeClr>
              </a:solidFill>
              <a:latin typeface="Adobe Devanagari" pitchFamily="18" charset="0"/>
              <a:cs typeface="Adobe Devanagari" pitchFamily="18" charset="0"/>
            </a:endParaRPr>
          </a:p>
          <a:p>
            <a:pPr marL="914400" lvl="1" indent="-457200">
              <a:buFont typeface="Arial" panose="020B0604020202020204" pitchFamily="34" charset="0"/>
              <a:buChar char="•"/>
            </a:pPr>
            <a:r>
              <a:rPr lang="en-US" sz="2800" dirty="0">
                <a:solidFill>
                  <a:schemeClr val="accent5">
                    <a:lumMod val="50000"/>
                  </a:schemeClr>
                </a:solidFill>
                <a:latin typeface="Adobe Devanagari" pitchFamily="18" charset="0"/>
                <a:cs typeface="Adobe Devanagari" pitchFamily="18" charset="0"/>
              </a:rPr>
              <a:t>Identify bile salt functions and cholesterol </a:t>
            </a:r>
            <a:r>
              <a:rPr lang="en-US" sz="2800" dirty="0" smtClean="0">
                <a:solidFill>
                  <a:schemeClr val="accent5">
                    <a:lumMod val="50000"/>
                  </a:schemeClr>
                </a:solidFill>
                <a:latin typeface="Adobe Devanagari" pitchFamily="18" charset="0"/>
                <a:cs typeface="Adobe Devanagari" pitchFamily="18" charset="0"/>
              </a:rPr>
              <a:t>excretion.</a:t>
            </a:r>
            <a:endParaRPr lang="en-US" sz="2800" dirty="0">
              <a:solidFill>
                <a:schemeClr val="accent5">
                  <a:lumMod val="50000"/>
                </a:schemeClr>
              </a:solidFill>
              <a:latin typeface="Adobe Devanagari" pitchFamily="18" charset="0"/>
              <a:cs typeface="Adobe Devanagari" pitchFamily="18" charset="0"/>
            </a:endParaRPr>
          </a:p>
          <a:p>
            <a:pPr marL="457200" indent="-457200">
              <a:lnSpc>
                <a:spcPct val="150000"/>
              </a:lnSpc>
              <a:buFont typeface="+mj-lt"/>
              <a:buAutoNum type="arabicPeriod"/>
            </a:pPr>
            <a:endParaRPr lang="en-US" sz="2400" dirty="0" smtClean="0">
              <a:solidFill>
                <a:srgbClr val="517A91"/>
              </a:solidFill>
              <a:latin typeface="Century Gothic" charset="0"/>
              <a:ea typeface="Century Gothic" charset="0"/>
              <a:cs typeface="Century Gothic" charset="0"/>
            </a:endParaRPr>
          </a:p>
          <a:p>
            <a:pPr marL="457200" indent="-457200">
              <a:lnSpc>
                <a:spcPct val="150000"/>
              </a:lnSpc>
              <a:buFont typeface="+mj-lt"/>
              <a:buAutoNum type="arabicPeriod"/>
            </a:pPr>
            <a:endParaRPr lang="en-US" sz="2400" dirty="0" smtClean="0">
              <a:solidFill>
                <a:srgbClr val="517A91"/>
              </a:solidFill>
              <a:latin typeface="Century Gothic" charset="0"/>
              <a:ea typeface="Century Gothic" charset="0"/>
              <a:cs typeface="Century Gothic" charset="0"/>
            </a:endParaRPr>
          </a:p>
          <a:p>
            <a:pPr>
              <a:lnSpc>
                <a:spcPct val="150000"/>
              </a:lnSpc>
            </a:pPr>
            <a:endParaRPr lang="en-US" sz="2400" dirty="0" smtClean="0">
              <a:solidFill>
                <a:srgbClr val="517A91"/>
              </a:solidFill>
              <a:latin typeface="Century Gothic" charset="0"/>
              <a:ea typeface="Century Gothic" charset="0"/>
              <a:cs typeface="Century Gothic" charset="0"/>
            </a:endParaRPr>
          </a:p>
        </p:txBody>
      </p:sp>
      <p:sp>
        <p:nvSpPr>
          <p:cNvPr id="3" name="Triangle 2"/>
          <p:cNvSpPr/>
          <p:nvPr/>
        </p:nvSpPr>
        <p:spPr>
          <a:xfrm rot="8040000">
            <a:off x="9113922" y="4828699"/>
            <a:ext cx="4634570" cy="2360301"/>
          </a:xfrm>
          <a:prstGeom prst="triangle">
            <a:avLst>
              <a:gd name="adj" fmla="val 51719"/>
            </a:avLst>
          </a:prstGeom>
          <a:solidFill>
            <a:srgbClr val="2A4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C6A61B80-718B-8E4C-9CE5-C64D512E4DAF}" type="slidenum">
              <a:rPr lang="en-US" smtClean="0"/>
              <a:t>2</a:t>
            </a:fld>
            <a:endParaRPr lang="en-US"/>
          </a:p>
        </p:txBody>
      </p:sp>
      <p:cxnSp>
        <p:nvCxnSpPr>
          <p:cNvPr id="7" name="Straight Connector 6"/>
          <p:cNvCxnSpPr/>
          <p:nvPr/>
        </p:nvCxnSpPr>
        <p:spPr>
          <a:xfrm flipH="1">
            <a:off x="1088502"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8" name="TextBox 7"/>
          <p:cNvSpPr txBox="1"/>
          <p:nvPr/>
        </p:nvSpPr>
        <p:spPr>
          <a:xfrm>
            <a:off x="1156234" y="77339"/>
            <a:ext cx="6180667" cy="1107996"/>
          </a:xfrm>
          <a:prstGeom prst="rect">
            <a:avLst/>
          </a:prstGeom>
          <a:noFill/>
        </p:spPr>
        <p:txBody>
          <a:bodyPr wrap="square" rtlCol="0">
            <a:spAutoFit/>
          </a:bodyPr>
          <a:lstStyle/>
          <a:p>
            <a:r>
              <a:rPr lang="en-US" sz="4800" dirty="0" smtClean="0">
                <a:solidFill>
                  <a:srgbClr val="243542"/>
                </a:solidFill>
                <a:latin typeface="Century Gothic" charset="0"/>
                <a:ea typeface="Century Gothic" charset="0"/>
                <a:cs typeface="Century Gothic" charset="0"/>
              </a:rPr>
              <a:t>OBJECTIVES</a:t>
            </a:r>
            <a:r>
              <a:rPr lang="en-US" sz="4800" dirty="0" smtClean="0">
                <a:solidFill>
                  <a:srgbClr val="2A4452"/>
                </a:solidFill>
                <a:latin typeface="Century Gothic" charset="0"/>
                <a:ea typeface="Century Gothic" charset="0"/>
                <a:cs typeface="Century Gothic" charset="0"/>
              </a:rPr>
              <a:t>:</a:t>
            </a:r>
          </a:p>
          <a:p>
            <a:endParaRPr lang="en-US" dirty="0"/>
          </a:p>
        </p:txBody>
      </p:sp>
      <p:pic>
        <p:nvPicPr>
          <p:cNvPr id="9" name="صورة 6" descr="bio logo 436.png"/>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Tree>
    <p:extLst>
      <p:ext uri="{BB962C8B-B14F-4D97-AF65-F5344CB8AC3E}">
        <p14:creationId xmlns:p14="http://schemas.microsoft.com/office/powerpoint/2010/main" val="39136666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3953" y="5874735"/>
            <a:ext cx="1580444" cy="1549544"/>
          </a:xfrm>
          <a:prstGeom prst="rect">
            <a:avLst/>
          </a:prstGeom>
        </p:spPr>
      </p:pic>
      <p:sp>
        <p:nvSpPr>
          <p:cNvPr id="8" name="Rectangle 7"/>
          <p:cNvSpPr/>
          <p:nvPr/>
        </p:nvSpPr>
        <p:spPr>
          <a:xfrm>
            <a:off x="1429417" y="86458"/>
            <a:ext cx="6173485" cy="769441"/>
          </a:xfrm>
          <a:prstGeom prst="rect">
            <a:avLst/>
          </a:prstGeom>
        </p:spPr>
        <p:txBody>
          <a:bodyPr wrap="none">
            <a:spAutoFit/>
          </a:bodyPr>
          <a:lstStyle/>
          <a:p>
            <a:r>
              <a:rPr lang="en-US" altLang="ar-SA" sz="4400" dirty="0">
                <a:solidFill>
                  <a:srgbClr val="517A91"/>
                </a:solidFill>
                <a:latin typeface="Century Gothic" charset="0"/>
                <a:ea typeface="Century Gothic" charset="0"/>
                <a:cs typeface="Century Gothic" charset="0"/>
              </a:rPr>
              <a:t>Hypercholesterolemia</a:t>
            </a:r>
            <a:endParaRPr lang="en-US" sz="4400" dirty="0">
              <a:solidFill>
                <a:srgbClr val="517A91"/>
              </a:solidFill>
              <a:latin typeface="Century Gothic" charset="0"/>
              <a:ea typeface="Century Gothic" charset="0"/>
              <a:cs typeface="Century Gothic" charset="0"/>
            </a:endParaRPr>
          </a:p>
        </p:txBody>
      </p:sp>
      <p:sp>
        <p:nvSpPr>
          <p:cNvPr id="3" name="Slide Number Placeholder 2"/>
          <p:cNvSpPr>
            <a:spLocks noGrp="1"/>
          </p:cNvSpPr>
          <p:nvPr>
            <p:ph type="sldNum" sz="quarter" idx="12"/>
          </p:nvPr>
        </p:nvSpPr>
        <p:spPr/>
        <p:txBody>
          <a:bodyPr/>
          <a:lstStyle/>
          <a:p>
            <a:fld id="{C6A61B80-718B-8E4C-9CE5-C64D512E4DAF}" type="slidenum">
              <a:rPr lang="en-US" smtClean="0"/>
              <a:t>20</a:t>
            </a:fld>
            <a:endParaRPr lang="en-US" dirty="0"/>
          </a:p>
        </p:txBody>
      </p:sp>
      <p:sp>
        <p:nvSpPr>
          <p:cNvPr id="11" name="object 7"/>
          <p:cNvSpPr/>
          <p:nvPr/>
        </p:nvSpPr>
        <p:spPr>
          <a:xfrm>
            <a:off x="6306376" y="4779694"/>
            <a:ext cx="5015865" cy="923925"/>
          </a:xfrm>
          <a:custGeom>
            <a:avLst/>
            <a:gdLst/>
            <a:ahLst/>
            <a:cxnLst/>
            <a:rect l="l" t="t" r="r" b="b"/>
            <a:pathLst>
              <a:path w="5015865" h="923925">
                <a:moveTo>
                  <a:pt x="12191" y="850391"/>
                </a:moveTo>
                <a:lnTo>
                  <a:pt x="0" y="850391"/>
                </a:lnTo>
                <a:lnTo>
                  <a:pt x="0" y="923544"/>
                </a:lnTo>
                <a:lnTo>
                  <a:pt x="3048" y="923544"/>
                </a:lnTo>
                <a:lnTo>
                  <a:pt x="3048" y="911351"/>
                </a:lnTo>
                <a:lnTo>
                  <a:pt x="12191" y="911351"/>
                </a:lnTo>
                <a:lnTo>
                  <a:pt x="12191" y="850391"/>
                </a:lnTo>
                <a:close/>
              </a:path>
              <a:path w="5015865" h="923925">
                <a:moveTo>
                  <a:pt x="12191" y="911351"/>
                </a:moveTo>
                <a:lnTo>
                  <a:pt x="3048" y="911351"/>
                </a:lnTo>
                <a:lnTo>
                  <a:pt x="3048" y="923544"/>
                </a:lnTo>
                <a:lnTo>
                  <a:pt x="12191" y="923544"/>
                </a:lnTo>
                <a:lnTo>
                  <a:pt x="12191" y="911351"/>
                </a:lnTo>
                <a:close/>
              </a:path>
              <a:path w="5015865" h="923925">
                <a:moveTo>
                  <a:pt x="76200" y="911351"/>
                </a:moveTo>
                <a:lnTo>
                  <a:pt x="12191" y="911351"/>
                </a:lnTo>
                <a:lnTo>
                  <a:pt x="12191" y="923544"/>
                </a:lnTo>
                <a:lnTo>
                  <a:pt x="76200" y="923544"/>
                </a:lnTo>
                <a:lnTo>
                  <a:pt x="76200" y="911351"/>
                </a:lnTo>
                <a:close/>
              </a:path>
              <a:path w="5015865" h="923925">
                <a:moveTo>
                  <a:pt x="12191" y="752856"/>
                </a:moveTo>
                <a:lnTo>
                  <a:pt x="0" y="752856"/>
                </a:lnTo>
                <a:lnTo>
                  <a:pt x="0" y="826007"/>
                </a:lnTo>
                <a:lnTo>
                  <a:pt x="12191" y="826007"/>
                </a:lnTo>
                <a:lnTo>
                  <a:pt x="12191" y="752856"/>
                </a:lnTo>
                <a:close/>
              </a:path>
              <a:path w="5015865" h="923925">
                <a:moveTo>
                  <a:pt x="12191" y="655319"/>
                </a:moveTo>
                <a:lnTo>
                  <a:pt x="0" y="655319"/>
                </a:lnTo>
                <a:lnTo>
                  <a:pt x="0" y="728472"/>
                </a:lnTo>
                <a:lnTo>
                  <a:pt x="12191" y="728472"/>
                </a:lnTo>
                <a:lnTo>
                  <a:pt x="12191" y="655319"/>
                </a:lnTo>
                <a:close/>
              </a:path>
              <a:path w="5015865" h="923925">
                <a:moveTo>
                  <a:pt x="12191" y="557783"/>
                </a:moveTo>
                <a:lnTo>
                  <a:pt x="0" y="557783"/>
                </a:lnTo>
                <a:lnTo>
                  <a:pt x="0" y="630935"/>
                </a:lnTo>
                <a:lnTo>
                  <a:pt x="12191" y="630935"/>
                </a:lnTo>
                <a:lnTo>
                  <a:pt x="12191" y="557783"/>
                </a:lnTo>
                <a:close/>
              </a:path>
              <a:path w="5015865" h="923925">
                <a:moveTo>
                  <a:pt x="12191" y="460248"/>
                </a:moveTo>
                <a:lnTo>
                  <a:pt x="0" y="460248"/>
                </a:lnTo>
                <a:lnTo>
                  <a:pt x="0" y="533400"/>
                </a:lnTo>
                <a:lnTo>
                  <a:pt x="12191" y="533400"/>
                </a:lnTo>
                <a:lnTo>
                  <a:pt x="12191" y="460248"/>
                </a:lnTo>
                <a:close/>
              </a:path>
              <a:path w="5015865" h="923925">
                <a:moveTo>
                  <a:pt x="12191" y="362712"/>
                </a:moveTo>
                <a:lnTo>
                  <a:pt x="0" y="362712"/>
                </a:lnTo>
                <a:lnTo>
                  <a:pt x="0" y="435863"/>
                </a:lnTo>
                <a:lnTo>
                  <a:pt x="12191" y="435863"/>
                </a:lnTo>
                <a:lnTo>
                  <a:pt x="12191" y="362712"/>
                </a:lnTo>
                <a:close/>
              </a:path>
              <a:path w="5015865" h="923925">
                <a:moveTo>
                  <a:pt x="12191" y="265175"/>
                </a:moveTo>
                <a:lnTo>
                  <a:pt x="0" y="265175"/>
                </a:lnTo>
                <a:lnTo>
                  <a:pt x="0" y="338327"/>
                </a:lnTo>
                <a:lnTo>
                  <a:pt x="12191" y="338327"/>
                </a:lnTo>
                <a:lnTo>
                  <a:pt x="12191" y="265175"/>
                </a:lnTo>
                <a:close/>
              </a:path>
              <a:path w="5015865" h="923925">
                <a:moveTo>
                  <a:pt x="12191" y="167639"/>
                </a:moveTo>
                <a:lnTo>
                  <a:pt x="0" y="167639"/>
                </a:lnTo>
                <a:lnTo>
                  <a:pt x="0" y="240792"/>
                </a:lnTo>
                <a:lnTo>
                  <a:pt x="12191" y="240792"/>
                </a:lnTo>
                <a:lnTo>
                  <a:pt x="12191" y="167639"/>
                </a:lnTo>
                <a:close/>
              </a:path>
              <a:path w="5015865" h="923925">
                <a:moveTo>
                  <a:pt x="12191" y="70103"/>
                </a:moveTo>
                <a:lnTo>
                  <a:pt x="0" y="70103"/>
                </a:lnTo>
                <a:lnTo>
                  <a:pt x="0" y="143256"/>
                </a:lnTo>
                <a:lnTo>
                  <a:pt x="12191" y="143256"/>
                </a:lnTo>
                <a:lnTo>
                  <a:pt x="12191" y="70103"/>
                </a:lnTo>
                <a:close/>
              </a:path>
              <a:path w="5015865" h="923925">
                <a:moveTo>
                  <a:pt x="12191" y="0"/>
                </a:moveTo>
                <a:lnTo>
                  <a:pt x="0" y="12192"/>
                </a:lnTo>
                <a:lnTo>
                  <a:pt x="0" y="45719"/>
                </a:lnTo>
                <a:lnTo>
                  <a:pt x="12191" y="45719"/>
                </a:lnTo>
                <a:lnTo>
                  <a:pt x="12191" y="0"/>
                </a:lnTo>
                <a:close/>
              </a:path>
              <a:path w="5015865" h="923925">
                <a:moveTo>
                  <a:pt x="12191" y="0"/>
                </a:moveTo>
                <a:lnTo>
                  <a:pt x="0" y="0"/>
                </a:lnTo>
                <a:lnTo>
                  <a:pt x="0" y="12192"/>
                </a:lnTo>
                <a:lnTo>
                  <a:pt x="12191" y="0"/>
                </a:lnTo>
                <a:close/>
              </a:path>
              <a:path w="5015865" h="923925">
                <a:moveTo>
                  <a:pt x="27432" y="0"/>
                </a:moveTo>
                <a:lnTo>
                  <a:pt x="12191" y="0"/>
                </a:lnTo>
                <a:lnTo>
                  <a:pt x="12191" y="12192"/>
                </a:lnTo>
                <a:lnTo>
                  <a:pt x="27432" y="12192"/>
                </a:lnTo>
                <a:lnTo>
                  <a:pt x="27432" y="0"/>
                </a:lnTo>
                <a:close/>
              </a:path>
              <a:path w="5015865" h="923925">
                <a:moveTo>
                  <a:pt x="124967" y="0"/>
                </a:moveTo>
                <a:lnTo>
                  <a:pt x="51815" y="0"/>
                </a:lnTo>
                <a:lnTo>
                  <a:pt x="51815" y="12192"/>
                </a:lnTo>
                <a:lnTo>
                  <a:pt x="124967" y="12192"/>
                </a:lnTo>
                <a:lnTo>
                  <a:pt x="124967" y="0"/>
                </a:lnTo>
                <a:close/>
              </a:path>
              <a:path w="5015865" h="923925">
                <a:moveTo>
                  <a:pt x="222503" y="0"/>
                </a:moveTo>
                <a:lnTo>
                  <a:pt x="149351" y="0"/>
                </a:lnTo>
                <a:lnTo>
                  <a:pt x="149351" y="12192"/>
                </a:lnTo>
                <a:lnTo>
                  <a:pt x="222503" y="12192"/>
                </a:lnTo>
                <a:lnTo>
                  <a:pt x="222503" y="0"/>
                </a:lnTo>
                <a:close/>
              </a:path>
              <a:path w="5015865" h="923925">
                <a:moveTo>
                  <a:pt x="320039" y="0"/>
                </a:moveTo>
                <a:lnTo>
                  <a:pt x="246887" y="0"/>
                </a:lnTo>
                <a:lnTo>
                  <a:pt x="246887" y="12192"/>
                </a:lnTo>
                <a:lnTo>
                  <a:pt x="320039" y="12192"/>
                </a:lnTo>
                <a:lnTo>
                  <a:pt x="320039" y="0"/>
                </a:lnTo>
                <a:close/>
              </a:path>
              <a:path w="5015865" h="923925">
                <a:moveTo>
                  <a:pt x="417575" y="0"/>
                </a:moveTo>
                <a:lnTo>
                  <a:pt x="344424" y="0"/>
                </a:lnTo>
                <a:lnTo>
                  <a:pt x="344424" y="12192"/>
                </a:lnTo>
                <a:lnTo>
                  <a:pt x="417575" y="12192"/>
                </a:lnTo>
                <a:lnTo>
                  <a:pt x="417575" y="0"/>
                </a:lnTo>
                <a:close/>
              </a:path>
              <a:path w="5015865" h="923925">
                <a:moveTo>
                  <a:pt x="515111" y="0"/>
                </a:moveTo>
                <a:lnTo>
                  <a:pt x="441959" y="0"/>
                </a:lnTo>
                <a:lnTo>
                  <a:pt x="441959" y="12192"/>
                </a:lnTo>
                <a:lnTo>
                  <a:pt x="515111" y="12192"/>
                </a:lnTo>
                <a:lnTo>
                  <a:pt x="515111" y="0"/>
                </a:lnTo>
                <a:close/>
              </a:path>
              <a:path w="5015865" h="923925">
                <a:moveTo>
                  <a:pt x="612648" y="0"/>
                </a:moveTo>
                <a:lnTo>
                  <a:pt x="539496" y="0"/>
                </a:lnTo>
                <a:lnTo>
                  <a:pt x="539496" y="12192"/>
                </a:lnTo>
                <a:lnTo>
                  <a:pt x="612648" y="12192"/>
                </a:lnTo>
                <a:lnTo>
                  <a:pt x="612648" y="0"/>
                </a:lnTo>
                <a:close/>
              </a:path>
              <a:path w="5015865" h="923925">
                <a:moveTo>
                  <a:pt x="710183" y="0"/>
                </a:moveTo>
                <a:lnTo>
                  <a:pt x="637031" y="0"/>
                </a:lnTo>
                <a:lnTo>
                  <a:pt x="637031" y="12192"/>
                </a:lnTo>
                <a:lnTo>
                  <a:pt x="710183" y="12192"/>
                </a:lnTo>
                <a:lnTo>
                  <a:pt x="710183" y="0"/>
                </a:lnTo>
                <a:close/>
              </a:path>
              <a:path w="5015865" h="923925">
                <a:moveTo>
                  <a:pt x="807720" y="0"/>
                </a:moveTo>
                <a:lnTo>
                  <a:pt x="734568" y="0"/>
                </a:lnTo>
                <a:lnTo>
                  <a:pt x="734568" y="12192"/>
                </a:lnTo>
                <a:lnTo>
                  <a:pt x="807720" y="12192"/>
                </a:lnTo>
                <a:lnTo>
                  <a:pt x="807720" y="0"/>
                </a:lnTo>
                <a:close/>
              </a:path>
              <a:path w="5015865" h="923925">
                <a:moveTo>
                  <a:pt x="905255" y="0"/>
                </a:moveTo>
                <a:lnTo>
                  <a:pt x="832103" y="0"/>
                </a:lnTo>
                <a:lnTo>
                  <a:pt x="832103" y="12192"/>
                </a:lnTo>
                <a:lnTo>
                  <a:pt x="905255" y="12192"/>
                </a:lnTo>
                <a:lnTo>
                  <a:pt x="905255" y="0"/>
                </a:lnTo>
                <a:close/>
              </a:path>
              <a:path w="5015865" h="923925">
                <a:moveTo>
                  <a:pt x="1002792" y="0"/>
                </a:moveTo>
                <a:lnTo>
                  <a:pt x="929640" y="0"/>
                </a:lnTo>
                <a:lnTo>
                  <a:pt x="929640" y="12192"/>
                </a:lnTo>
                <a:lnTo>
                  <a:pt x="1002792" y="12192"/>
                </a:lnTo>
                <a:lnTo>
                  <a:pt x="1002792" y="0"/>
                </a:lnTo>
                <a:close/>
              </a:path>
              <a:path w="5015865" h="923925">
                <a:moveTo>
                  <a:pt x="1100327" y="0"/>
                </a:moveTo>
                <a:lnTo>
                  <a:pt x="1027176" y="0"/>
                </a:lnTo>
                <a:lnTo>
                  <a:pt x="1027176" y="12192"/>
                </a:lnTo>
                <a:lnTo>
                  <a:pt x="1100327" y="12192"/>
                </a:lnTo>
                <a:lnTo>
                  <a:pt x="1100327" y="0"/>
                </a:lnTo>
                <a:close/>
              </a:path>
              <a:path w="5015865" h="923925">
                <a:moveTo>
                  <a:pt x="1197864" y="0"/>
                </a:moveTo>
                <a:lnTo>
                  <a:pt x="1124711" y="0"/>
                </a:lnTo>
                <a:lnTo>
                  <a:pt x="1124711" y="12192"/>
                </a:lnTo>
                <a:lnTo>
                  <a:pt x="1197864" y="12192"/>
                </a:lnTo>
                <a:lnTo>
                  <a:pt x="1197864" y="0"/>
                </a:lnTo>
                <a:close/>
              </a:path>
              <a:path w="5015865" h="923925">
                <a:moveTo>
                  <a:pt x="1295400" y="0"/>
                </a:moveTo>
                <a:lnTo>
                  <a:pt x="1222248" y="0"/>
                </a:lnTo>
                <a:lnTo>
                  <a:pt x="1222248" y="12192"/>
                </a:lnTo>
                <a:lnTo>
                  <a:pt x="1295400" y="12192"/>
                </a:lnTo>
                <a:lnTo>
                  <a:pt x="1295400" y="0"/>
                </a:lnTo>
                <a:close/>
              </a:path>
              <a:path w="5015865" h="923925">
                <a:moveTo>
                  <a:pt x="1392935" y="0"/>
                </a:moveTo>
                <a:lnTo>
                  <a:pt x="1319783" y="0"/>
                </a:lnTo>
                <a:lnTo>
                  <a:pt x="1319783" y="12192"/>
                </a:lnTo>
                <a:lnTo>
                  <a:pt x="1392935" y="12192"/>
                </a:lnTo>
                <a:lnTo>
                  <a:pt x="1392935" y="0"/>
                </a:lnTo>
                <a:close/>
              </a:path>
              <a:path w="5015865" h="923925">
                <a:moveTo>
                  <a:pt x="1490472" y="0"/>
                </a:moveTo>
                <a:lnTo>
                  <a:pt x="1417320" y="0"/>
                </a:lnTo>
                <a:lnTo>
                  <a:pt x="1417320" y="12192"/>
                </a:lnTo>
                <a:lnTo>
                  <a:pt x="1490472" y="12192"/>
                </a:lnTo>
                <a:lnTo>
                  <a:pt x="1490472" y="0"/>
                </a:lnTo>
                <a:close/>
              </a:path>
              <a:path w="5015865" h="923925">
                <a:moveTo>
                  <a:pt x="1588007" y="0"/>
                </a:moveTo>
                <a:lnTo>
                  <a:pt x="1514855" y="0"/>
                </a:lnTo>
                <a:lnTo>
                  <a:pt x="1514855" y="12192"/>
                </a:lnTo>
                <a:lnTo>
                  <a:pt x="1588007" y="12192"/>
                </a:lnTo>
                <a:lnTo>
                  <a:pt x="1588007" y="0"/>
                </a:lnTo>
                <a:close/>
              </a:path>
              <a:path w="5015865" h="923925">
                <a:moveTo>
                  <a:pt x="1685544" y="0"/>
                </a:moveTo>
                <a:lnTo>
                  <a:pt x="1612392" y="0"/>
                </a:lnTo>
                <a:lnTo>
                  <a:pt x="1612392" y="12192"/>
                </a:lnTo>
                <a:lnTo>
                  <a:pt x="1685544" y="12192"/>
                </a:lnTo>
                <a:lnTo>
                  <a:pt x="1685544" y="0"/>
                </a:lnTo>
                <a:close/>
              </a:path>
              <a:path w="5015865" h="923925">
                <a:moveTo>
                  <a:pt x="1783079" y="0"/>
                </a:moveTo>
                <a:lnTo>
                  <a:pt x="1709927" y="0"/>
                </a:lnTo>
                <a:lnTo>
                  <a:pt x="1709927" y="12192"/>
                </a:lnTo>
                <a:lnTo>
                  <a:pt x="1783079" y="12192"/>
                </a:lnTo>
                <a:lnTo>
                  <a:pt x="1783079" y="0"/>
                </a:lnTo>
                <a:close/>
              </a:path>
              <a:path w="5015865" h="923925">
                <a:moveTo>
                  <a:pt x="1880616" y="0"/>
                </a:moveTo>
                <a:lnTo>
                  <a:pt x="1807464" y="0"/>
                </a:lnTo>
                <a:lnTo>
                  <a:pt x="1807464" y="12192"/>
                </a:lnTo>
                <a:lnTo>
                  <a:pt x="1880616" y="12192"/>
                </a:lnTo>
                <a:lnTo>
                  <a:pt x="1880616" y="0"/>
                </a:lnTo>
                <a:close/>
              </a:path>
              <a:path w="5015865" h="923925">
                <a:moveTo>
                  <a:pt x="1978152" y="0"/>
                </a:moveTo>
                <a:lnTo>
                  <a:pt x="1905000" y="0"/>
                </a:lnTo>
                <a:lnTo>
                  <a:pt x="1905000" y="12192"/>
                </a:lnTo>
                <a:lnTo>
                  <a:pt x="1978152" y="12192"/>
                </a:lnTo>
                <a:lnTo>
                  <a:pt x="1978152" y="0"/>
                </a:lnTo>
                <a:close/>
              </a:path>
              <a:path w="5015865" h="923925">
                <a:moveTo>
                  <a:pt x="2075688" y="0"/>
                </a:moveTo>
                <a:lnTo>
                  <a:pt x="2002535" y="0"/>
                </a:lnTo>
                <a:lnTo>
                  <a:pt x="2002535" y="12192"/>
                </a:lnTo>
                <a:lnTo>
                  <a:pt x="2075688" y="12192"/>
                </a:lnTo>
                <a:lnTo>
                  <a:pt x="2075688" y="0"/>
                </a:lnTo>
                <a:close/>
              </a:path>
              <a:path w="5015865" h="923925">
                <a:moveTo>
                  <a:pt x="2173224" y="0"/>
                </a:moveTo>
                <a:lnTo>
                  <a:pt x="2100072" y="0"/>
                </a:lnTo>
                <a:lnTo>
                  <a:pt x="2100072" y="12192"/>
                </a:lnTo>
                <a:lnTo>
                  <a:pt x="2173224" y="12192"/>
                </a:lnTo>
                <a:lnTo>
                  <a:pt x="2173224" y="0"/>
                </a:lnTo>
                <a:close/>
              </a:path>
              <a:path w="5015865" h="923925">
                <a:moveTo>
                  <a:pt x="2270759" y="0"/>
                </a:moveTo>
                <a:lnTo>
                  <a:pt x="2197607" y="0"/>
                </a:lnTo>
                <a:lnTo>
                  <a:pt x="2197607" y="12192"/>
                </a:lnTo>
                <a:lnTo>
                  <a:pt x="2270759" y="12192"/>
                </a:lnTo>
                <a:lnTo>
                  <a:pt x="2270759" y="0"/>
                </a:lnTo>
                <a:close/>
              </a:path>
              <a:path w="5015865" h="923925">
                <a:moveTo>
                  <a:pt x="2368296" y="0"/>
                </a:moveTo>
                <a:lnTo>
                  <a:pt x="2295144" y="0"/>
                </a:lnTo>
                <a:lnTo>
                  <a:pt x="2295144" y="12192"/>
                </a:lnTo>
                <a:lnTo>
                  <a:pt x="2368296" y="12192"/>
                </a:lnTo>
                <a:lnTo>
                  <a:pt x="2368296" y="0"/>
                </a:lnTo>
                <a:close/>
              </a:path>
              <a:path w="5015865" h="923925">
                <a:moveTo>
                  <a:pt x="2465831" y="0"/>
                </a:moveTo>
                <a:lnTo>
                  <a:pt x="2392679" y="0"/>
                </a:lnTo>
                <a:lnTo>
                  <a:pt x="2392679" y="12192"/>
                </a:lnTo>
                <a:lnTo>
                  <a:pt x="2465831" y="12192"/>
                </a:lnTo>
                <a:lnTo>
                  <a:pt x="2465831" y="0"/>
                </a:lnTo>
                <a:close/>
              </a:path>
              <a:path w="5015865" h="923925">
                <a:moveTo>
                  <a:pt x="2563368" y="0"/>
                </a:moveTo>
                <a:lnTo>
                  <a:pt x="2490216" y="0"/>
                </a:lnTo>
                <a:lnTo>
                  <a:pt x="2490216" y="12192"/>
                </a:lnTo>
                <a:lnTo>
                  <a:pt x="2563368" y="12192"/>
                </a:lnTo>
                <a:lnTo>
                  <a:pt x="2563368" y="0"/>
                </a:lnTo>
                <a:close/>
              </a:path>
              <a:path w="5015865" h="923925">
                <a:moveTo>
                  <a:pt x="2660904" y="0"/>
                </a:moveTo>
                <a:lnTo>
                  <a:pt x="2587752" y="0"/>
                </a:lnTo>
                <a:lnTo>
                  <a:pt x="2587752" y="12192"/>
                </a:lnTo>
                <a:lnTo>
                  <a:pt x="2660904" y="12192"/>
                </a:lnTo>
                <a:lnTo>
                  <a:pt x="2660904" y="0"/>
                </a:lnTo>
                <a:close/>
              </a:path>
              <a:path w="5015865" h="923925">
                <a:moveTo>
                  <a:pt x="2758440" y="0"/>
                </a:moveTo>
                <a:lnTo>
                  <a:pt x="2685288" y="0"/>
                </a:lnTo>
                <a:lnTo>
                  <a:pt x="2685288" y="12192"/>
                </a:lnTo>
                <a:lnTo>
                  <a:pt x="2758440" y="12192"/>
                </a:lnTo>
                <a:lnTo>
                  <a:pt x="2758440" y="0"/>
                </a:lnTo>
                <a:close/>
              </a:path>
              <a:path w="5015865" h="923925">
                <a:moveTo>
                  <a:pt x="2855976" y="0"/>
                </a:moveTo>
                <a:lnTo>
                  <a:pt x="2782824" y="0"/>
                </a:lnTo>
                <a:lnTo>
                  <a:pt x="2782824" y="12192"/>
                </a:lnTo>
                <a:lnTo>
                  <a:pt x="2855976" y="12192"/>
                </a:lnTo>
                <a:lnTo>
                  <a:pt x="2855976" y="0"/>
                </a:lnTo>
                <a:close/>
              </a:path>
              <a:path w="5015865" h="923925">
                <a:moveTo>
                  <a:pt x="2953511" y="0"/>
                </a:moveTo>
                <a:lnTo>
                  <a:pt x="2880359" y="0"/>
                </a:lnTo>
                <a:lnTo>
                  <a:pt x="2880359" y="12192"/>
                </a:lnTo>
                <a:lnTo>
                  <a:pt x="2953511" y="12192"/>
                </a:lnTo>
                <a:lnTo>
                  <a:pt x="2953511" y="0"/>
                </a:lnTo>
                <a:close/>
              </a:path>
              <a:path w="5015865" h="923925">
                <a:moveTo>
                  <a:pt x="3051048" y="0"/>
                </a:moveTo>
                <a:lnTo>
                  <a:pt x="2977896" y="0"/>
                </a:lnTo>
                <a:lnTo>
                  <a:pt x="2977896" y="12192"/>
                </a:lnTo>
                <a:lnTo>
                  <a:pt x="3051048" y="12192"/>
                </a:lnTo>
                <a:lnTo>
                  <a:pt x="3051048" y="0"/>
                </a:lnTo>
                <a:close/>
              </a:path>
              <a:path w="5015865" h="923925">
                <a:moveTo>
                  <a:pt x="3148583" y="0"/>
                </a:moveTo>
                <a:lnTo>
                  <a:pt x="3075431" y="0"/>
                </a:lnTo>
                <a:lnTo>
                  <a:pt x="3075431" y="12192"/>
                </a:lnTo>
                <a:lnTo>
                  <a:pt x="3148583" y="12192"/>
                </a:lnTo>
                <a:lnTo>
                  <a:pt x="3148583" y="0"/>
                </a:lnTo>
                <a:close/>
              </a:path>
              <a:path w="5015865" h="923925">
                <a:moveTo>
                  <a:pt x="3246120" y="0"/>
                </a:moveTo>
                <a:lnTo>
                  <a:pt x="3172968" y="0"/>
                </a:lnTo>
                <a:lnTo>
                  <a:pt x="3172968" y="12192"/>
                </a:lnTo>
                <a:lnTo>
                  <a:pt x="3246120" y="12192"/>
                </a:lnTo>
                <a:lnTo>
                  <a:pt x="3246120" y="0"/>
                </a:lnTo>
                <a:close/>
              </a:path>
              <a:path w="5015865" h="923925">
                <a:moveTo>
                  <a:pt x="3343655" y="0"/>
                </a:moveTo>
                <a:lnTo>
                  <a:pt x="3270504" y="0"/>
                </a:lnTo>
                <a:lnTo>
                  <a:pt x="3270504" y="12192"/>
                </a:lnTo>
                <a:lnTo>
                  <a:pt x="3343655" y="12192"/>
                </a:lnTo>
                <a:lnTo>
                  <a:pt x="3343655" y="0"/>
                </a:lnTo>
                <a:close/>
              </a:path>
              <a:path w="5015865" h="923925">
                <a:moveTo>
                  <a:pt x="3441192" y="0"/>
                </a:moveTo>
                <a:lnTo>
                  <a:pt x="3368040" y="0"/>
                </a:lnTo>
                <a:lnTo>
                  <a:pt x="3368040" y="12192"/>
                </a:lnTo>
                <a:lnTo>
                  <a:pt x="3441192" y="12192"/>
                </a:lnTo>
                <a:lnTo>
                  <a:pt x="3441192" y="0"/>
                </a:lnTo>
                <a:close/>
              </a:path>
              <a:path w="5015865" h="923925">
                <a:moveTo>
                  <a:pt x="3538728" y="0"/>
                </a:moveTo>
                <a:lnTo>
                  <a:pt x="3465576" y="0"/>
                </a:lnTo>
                <a:lnTo>
                  <a:pt x="3465576" y="12192"/>
                </a:lnTo>
                <a:lnTo>
                  <a:pt x="3538728" y="12192"/>
                </a:lnTo>
                <a:lnTo>
                  <a:pt x="3538728" y="0"/>
                </a:lnTo>
                <a:close/>
              </a:path>
              <a:path w="5015865" h="923925">
                <a:moveTo>
                  <a:pt x="3636264" y="0"/>
                </a:moveTo>
                <a:lnTo>
                  <a:pt x="3563111" y="0"/>
                </a:lnTo>
                <a:lnTo>
                  <a:pt x="3563111" y="12192"/>
                </a:lnTo>
                <a:lnTo>
                  <a:pt x="3636264" y="12192"/>
                </a:lnTo>
                <a:lnTo>
                  <a:pt x="3636264" y="0"/>
                </a:lnTo>
                <a:close/>
              </a:path>
              <a:path w="5015865" h="923925">
                <a:moveTo>
                  <a:pt x="3733800" y="0"/>
                </a:moveTo>
                <a:lnTo>
                  <a:pt x="3660648" y="0"/>
                </a:lnTo>
                <a:lnTo>
                  <a:pt x="3660648" y="12192"/>
                </a:lnTo>
                <a:lnTo>
                  <a:pt x="3733800" y="12192"/>
                </a:lnTo>
                <a:lnTo>
                  <a:pt x="3733800" y="0"/>
                </a:lnTo>
                <a:close/>
              </a:path>
              <a:path w="5015865" h="923925">
                <a:moveTo>
                  <a:pt x="3831335" y="0"/>
                </a:moveTo>
                <a:lnTo>
                  <a:pt x="3758183" y="0"/>
                </a:lnTo>
                <a:lnTo>
                  <a:pt x="3758183" y="12192"/>
                </a:lnTo>
                <a:lnTo>
                  <a:pt x="3831335" y="12192"/>
                </a:lnTo>
                <a:lnTo>
                  <a:pt x="3831335" y="0"/>
                </a:lnTo>
                <a:close/>
              </a:path>
              <a:path w="5015865" h="923925">
                <a:moveTo>
                  <a:pt x="3928872" y="0"/>
                </a:moveTo>
                <a:lnTo>
                  <a:pt x="3855720" y="0"/>
                </a:lnTo>
                <a:lnTo>
                  <a:pt x="3855720" y="12192"/>
                </a:lnTo>
                <a:lnTo>
                  <a:pt x="3928872" y="12192"/>
                </a:lnTo>
                <a:lnTo>
                  <a:pt x="3928872" y="0"/>
                </a:lnTo>
                <a:close/>
              </a:path>
              <a:path w="5015865" h="923925">
                <a:moveTo>
                  <a:pt x="4026407" y="0"/>
                </a:moveTo>
                <a:lnTo>
                  <a:pt x="3953255" y="0"/>
                </a:lnTo>
                <a:lnTo>
                  <a:pt x="3953255" y="12192"/>
                </a:lnTo>
                <a:lnTo>
                  <a:pt x="4026407" y="12192"/>
                </a:lnTo>
                <a:lnTo>
                  <a:pt x="4026407" y="0"/>
                </a:lnTo>
                <a:close/>
              </a:path>
              <a:path w="5015865" h="923925">
                <a:moveTo>
                  <a:pt x="4123944" y="0"/>
                </a:moveTo>
                <a:lnTo>
                  <a:pt x="4050792" y="0"/>
                </a:lnTo>
                <a:lnTo>
                  <a:pt x="4050792" y="12192"/>
                </a:lnTo>
                <a:lnTo>
                  <a:pt x="4123944" y="12192"/>
                </a:lnTo>
                <a:lnTo>
                  <a:pt x="4123944" y="0"/>
                </a:lnTo>
                <a:close/>
              </a:path>
              <a:path w="5015865" h="923925">
                <a:moveTo>
                  <a:pt x="4221480" y="0"/>
                </a:moveTo>
                <a:lnTo>
                  <a:pt x="4148328" y="0"/>
                </a:lnTo>
                <a:lnTo>
                  <a:pt x="4148328" y="12192"/>
                </a:lnTo>
                <a:lnTo>
                  <a:pt x="4221480" y="12192"/>
                </a:lnTo>
                <a:lnTo>
                  <a:pt x="4221480" y="0"/>
                </a:lnTo>
                <a:close/>
              </a:path>
              <a:path w="5015865" h="923925">
                <a:moveTo>
                  <a:pt x="4319016" y="0"/>
                </a:moveTo>
                <a:lnTo>
                  <a:pt x="4245864" y="0"/>
                </a:lnTo>
                <a:lnTo>
                  <a:pt x="4245864" y="12192"/>
                </a:lnTo>
                <a:lnTo>
                  <a:pt x="4319016" y="12192"/>
                </a:lnTo>
                <a:lnTo>
                  <a:pt x="4319016" y="0"/>
                </a:lnTo>
                <a:close/>
              </a:path>
              <a:path w="5015865" h="923925">
                <a:moveTo>
                  <a:pt x="4416552" y="0"/>
                </a:moveTo>
                <a:lnTo>
                  <a:pt x="4343400" y="0"/>
                </a:lnTo>
                <a:lnTo>
                  <a:pt x="4343400" y="12192"/>
                </a:lnTo>
                <a:lnTo>
                  <a:pt x="4416552" y="12192"/>
                </a:lnTo>
                <a:lnTo>
                  <a:pt x="4416552" y="0"/>
                </a:lnTo>
                <a:close/>
              </a:path>
              <a:path w="5015865" h="923925">
                <a:moveTo>
                  <a:pt x="4514088" y="0"/>
                </a:moveTo>
                <a:lnTo>
                  <a:pt x="4440935" y="0"/>
                </a:lnTo>
                <a:lnTo>
                  <a:pt x="4440935" y="12192"/>
                </a:lnTo>
                <a:lnTo>
                  <a:pt x="4514088" y="12192"/>
                </a:lnTo>
                <a:lnTo>
                  <a:pt x="4514088" y="0"/>
                </a:lnTo>
                <a:close/>
              </a:path>
              <a:path w="5015865" h="923925">
                <a:moveTo>
                  <a:pt x="4611624" y="0"/>
                </a:moveTo>
                <a:lnTo>
                  <a:pt x="4538472" y="0"/>
                </a:lnTo>
                <a:lnTo>
                  <a:pt x="4538472" y="12192"/>
                </a:lnTo>
                <a:lnTo>
                  <a:pt x="4611624" y="12192"/>
                </a:lnTo>
                <a:lnTo>
                  <a:pt x="4611624" y="0"/>
                </a:lnTo>
                <a:close/>
              </a:path>
              <a:path w="5015865" h="923925">
                <a:moveTo>
                  <a:pt x="4709159" y="0"/>
                </a:moveTo>
                <a:lnTo>
                  <a:pt x="4636008" y="0"/>
                </a:lnTo>
                <a:lnTo>
                  <a:pt x="4636008" y="12192"/>
                </a:lnTo>
                <a:lnTo>
                  <a:pt x="4709159" y="12192"/>
                </a:lnTo>
                <a:lnTo>
                  <a:pt x="4709159" y="0"/>
                </a:lnTo>
                <a:close/>
              </a:path>
              <a:path w="5015865" h="923925">
                <a:moveTo>
                  <a:pt x="4806696" y="0"/>
                </a:moveTo>
                <a:lnTo>
                  <a:pt x="4733544" y="0"/>
                </a:lnTo>
                <a:lnTo>
                  <a:pt x="4733544" y="12192"/>
                </a:lnTo>
                <a:lnTo>
                  <a:pt x="4806696" y="12192"/>
                </a:lnTo>
                <a:lnTo>
                  <a:pt x="4806696" y="0"/>
                </a:lnTo>
                <a:close/>
              </a:path>
              <a:path w="5015865" h="923925">
                <a:moveTo>
                  <a:pt x="4904232" y="0"/>
                </a:moveTo>
                <a:lnTo>
                  <a:pt x="4831080" y="0"/>
                </a:lnTo>
                <a:lnTo>
                  <a:pt x="4831080" y="12192"/>
                </a:lnTo>
                <a:lnTo>
                  <a:pt x="4904232" y="12192"/>
                </a:lnTo>
                <a:lnTo>
                  <a:pt x="4904232" y="0"/>
                </a:lnTo>
                <a:close/>
              </a:path>
              <a:path w="5015865" h="923925">
                <a:moveTo>
                  <a:pt x="5001768" y="0"/>
                </a:moveTo>
                <a:lnTo>
                  <a:pt x="4928616" y="0"/>
                </a:lnTo>
                <a:lnTo>
                  <a:pt x="4928616" y="12192"/>
                </a:lnTo>
                <a:lnTo>
                  <a:pt x="5001768" y="12192"/>
                </a:lnTo>
                <a:lnTo>
                  <a:pt x="5001768" y="0"/>
                </a:lnTo>
                <a:close/>
              </a:path>
              <a:path w="5015865" h="923925">
                <a:moveTo>
                  <a:pt x="5015483" y="10668"/>
                </a:moveTo>
                <a:lnTo>
                  <a:pt x="5003292" y="10668"/>
                </a:lnTo>
                <a:lnTo>
                  <a:pt x="5003292" y="83819"/>
                </a:lnTo>
                <a:lnTo>
                  <a:pt x="5015483" y="83819"/>
                </a:lnTo>
                <a:lnTo>
                  <a:pt x="5015483" y="10668"/>
                </a:lnTo>
                <a:close/>
              </a:path>
              <a:path w="5015865" h="923925">
                <a:moveTo>
                  <a:pt x="5015483" y="108203"/>
                </a:moveTo>
                <a:lnTo>
                  <a:pt x="5003292" y="108203"/>
                </a:lnTo>
                <a:lnTo>
                  <a:pt x="5003292" y="181356"/>
                </a:lnTo>
                <a:lnTo>
                  <a:pt x="5015483" y="181356"/>
                </a:lnTo>
                <a:lnTo>
                  <a:pt x="5015483" y="108203"/>
                </a:lnTo>
                <a:close/>
              </a:path>
              <a:path w="5015865" h="923925">
                <a:moveTo>
                  <a:pt x="5015483" y="205739"/>
                </a:moveTo>
                <a:lnTo>
                  <a:pt x="5003292" y="205739"/>
                </a:lnTo>
                <a:lnTo>
                  <a:pt x="5003292" y="278892"/>
                </a:lnTo>
                <a:lnTo>
                  <a:pt x="5015483" y="278892"/>
                </a:lnTo>
                <a:lnTo>
                  <a:pt x="5015483" y="205739"/>
                </a:lnTo>
                <a:close/>
              </a:path>
              <a:path w="5015865" h="923925">
                <a:moveTo>
                  <a:pt x="5015483" y="303275"/>
                </a:moveTo>
                <a:lnTo>
                  <a:pt x="5003292" y="303275"/>
                </a:lnTo>
                <a:lnTo>
                  <a:pt x="5003292" y="376427"/>
                </a:lnTo>
                <a:lnTo>
                  <a:pt x="5015483" y="376427"/>
                </a:lnTo>
                <a:lnTo>
                  <a:pt x="5015483" y="303275"/>
                </a:lnTo>
                <a:close/>
              </a:path>
              <a:path w="5015865" h="923925">
                <a:moveTo>
                  <a:pt x="5015483" y="400812"/>
                </a:moveTo>
                <a:lnTo>
                  <a:pt x="5003292" y="400812"/>
                </a:lnTo>
                <a:lnTo>
                  <a:pt x="5003292" y="473963"/>
                </a:lnTo>
                <a:lnTo>
                  <a:pt x="5015483" y="473963"/>
                </a:lnTo>
                <a:lnTo>
                  <a:pt x="5015483" y="400812"/>
                </a:lnTo>
                <a:close/>
              </a:path>
              <a:path w="5015865" h="923925">
                <a:moveTo>
                  <a:pt x="5015483" y="498348"/>
                </a:moveTo>
                <a:lnTo>
                  <a:pt x="5003292" y="498348"/>
                </a:lnTo>
                <a:lnTo>
                  <a:pt x="5003292" y="571500"/>
                </a:lnTo>
                <a:lnTo>
                  <a:pt x="5015483" y="571500"/>
                </a:lnTo>
                <a:lnTo>
                  <a:pt x="5015483" y="498348"/>
                </a:lnTo>
                <a:close/>
              </a:path>
              <a:path w="5015865" h="923925">
                <a:moveTo>
                  <a:pt x="5015483" y="595883"/>
                </a:moveTo>
                <a:lnTo>
                  <a:pt x="5003292" y="595883"/>
                </a:lnTo>
                <a:lnTo>
                  <a:pt x="5003292" y="669035"/>
                </a:lnTo>
                <a:lnTo>
                  <a:pt x="5015483" y="669035"/>
                </a:lnTo>
                <a:lnTo>
                  <a:pt x="5015483" y="595883"/>
                </a:lnTo>
                <a:close/>
              </a:path>
              <a:path w="5015865" h="923925">
                <a:moveTo>
                  <a:pt x="5015483" y="693419"/>
                </a:moveTo>
                <a:lnTo>
                  <a:pt x="5003292" y="693419"/>
                </a:lnTo>
                <a:lnTo>
                  <a:pt x="5003292" y="766572"/>
                </a:lnTo>
                <a:lnTo>
                  <a:pt x="5015483" y="766572"/>
                </a:lnTo>
                <a:lnTo>
                  <a:pt x="5015483" y="693419"/>
                </a:lnTo>
                <a:close/>
              </a:path>
              <a:path w="5015865" h="923925">
                <a:moveTo>
                  <a:pt x="5015483" y="790956"/>
                </a:moveTo>
                <a:lnTo>
                  <a:pt x="5003292" y="790956"/>
                </a:lnTo>
                <a:lnTo>
                  <a:pt x="5003292" y="864107"/>
                </a:lnTo>
                <a:lnTo>
                  <a:pt x="5015483" y="864107"/>
                </a:lnTo>
                <a:lnTo>
                  <a:pt x="5015483" y="790956"/>
                </a:lnTo>
                <a:close/>
              </a:path>
              <a:path w="5015865" h="923925">
                <a:moveTo>
                  <a:pt x="5003292" y="911351"/>
                </a:moveTo>
                <a:lnTo>
                  <a:pt x="4977383" y="911351"/>
                </a:lnTo>
                <a:lnTo>
                  <a:pt x="4977383" y="923544"/>
                </a:lnTo>
                <a:lnTo>
                  <a:pt x="5003292" y="923544"/>
                </a:lnTo>
                <a:lnTo>
                  <a:pt x="5003292" y="911351"/>
                </a:lnTo>
                <a:close/>
              </a:path>
              <a:path w="5015865" h="923925">
                <a:moveTo>
                  <a:pt x="5015483" y="888491"/>
                </a:moveTo>
                <a:lnTo>
                  <a:pt x="5003292" y="888491"/>
                </a:lnTo>
                <a:lnTo>
                  <a:pt x="5003292" y="923544"/>
                </a:lnTo>
                <a:lnTo>
                  <a:pt x="5015483" y="911351"/>
                </a:lnTo>
                <a:lnTo>
                  <a:pt x="5015483" y="888491"/>
                </a:lnTo>
                <a:close/>
              </a:path>
              <a:path w="5015865" h="923925">
                <a:moveTo>
                  <a:pt x="5015483" y="911351"/>
                </a:moveTo>
                <a:lnTo>
                  <a:pt x="5003292" y="923544"/>
                </a:lnTo>
                <a:lnTo>
                  <a:pt x="5015483" y="923544"/>
                </a:lnTo>
                <a:lnTo>
                  <a:pt x="5015483" y="911351"/>
                </a:lnTo>
                <a:close/>
              </a:path>
              <a:path w="5015865" h="923925">
                <a:moveTo>
                  <a:pt x="4953000" y="911351"/>
                </a:moveTo>
                <a:lnTo>
                  <a:pt x="4879848" y="911351"/>
                </a:lnTo>
                <a:lnTo>
                  <a:pt x="4879848" y="923544"/>
                </a:lnTo>
                <a:lnTo>
                  <a:pt x="4953000" y="923544"/>
                </a:lnTo>
                <a:lnTo>
                  <a:pt x="4953000" y="911351"/>
                </a:lnTo>
                <a:close/>
              </a:path>
              <a:path w="5015865" h="923925">
                <a:moveTo>
                  <a:pt x="4855464" y="911351"/>
                </a:moveTo>
                <a:lnTo>
                  <a:pt x="4782311" y="911351"/>
                </a:lnTo>
                <a:lnTo>
                  <a:pt x="4782311" y="923544"/>
                </a:lnTo>
                <a:lnTo>
                  <a:pt x="4855464" y="923544"/>
                </a:lnTo>
                <a:lnTo>
                  <a:pt x="4855464" y="911351"/>
                </a:lnTo>
                <a:close/>
              </a:path>
              <a:path w="5015865" h="923925">
                <a:moveTo>
                  <a:pt x="4757928" y="911351"/>
                </a:moveTo>
                <a:lnTo>
                  <a:pt x="4684776" y="911351"/>
                </a:lnTo>
                <a:lnTo>
                  <a:pt x="4684776" y="923544"/>
                </a:lnTo>
                <a:lnTo>
                  <a:pt x="4757928" y="923544"/>
                </a:lnTo>
                <a:lnTo>
                  <a:pt x="4757928" y="911351"/>
                </a:lnTo>
                <a:close/>
              </a:path>
              <a:path w="5015865" h="923925">
                <a:moveTo>
                  <a:pt x="4660392" y="911351"/>
                </a:moveTo>
                <a:lnTo>
                  <a:pt x="4587240" y="911351"/>
                </a:lnTo>
                <a:lnTo>
                  <a:pt x="4587240" y="923544"/>
                </a:lnTo>
                <a:lnTo>
                  <a:pt x="4660392" y="923544"/>
                </a:lnTo>
                <a:lnTo>
                  <a:pt x="4660392" y="911351"/>
                </a:lnTo>
                <a:close/>
              </a:path>
              <a:path w="5015865" h="923925">
                <a:moveTo>
                  <a:pt x="4562856" y="911351"/>
                </a:moveTo>
                <a:lnTo>
                  <a:pt x="4489704" y="911351"/>
                </a:lnTo>
                <a:lnTo>
                  <a:pt x="4489704" y="923544"/>
                </a:lnTo>
                <a:lnTo>
                  <a:pt x="4562856" y="923544"/>
                </a:lnTo>
                <a:lnTo>
                  <a:pt x="4562856" y="911351"/>
                </a:lnTo>
                <a:close/>
              </a:path>
              <a:path w="5015865" h="923925">
                <a:moveTo>
                  <a:pt x="4465320" y="911351"/>
                </a:moveTo>
                <a:lnTo>
                  <a:pt x="4392168" y="911351"/>
                </a:lnTo>
                <a:lnTo>
                  <a:pt x="4392168" y="923544"/>
                </a:lnTo>
                <a:lnTo>
                  <a:pt x="4465320" y="923544"/>
                </a:lnTo>
                <a:lnTo>
                  <a:pt x="4465320" y="911351"/>
                </a:lnTo>
                <a:close/>
              </a:path>
              <a:path w="5015865" h="923925">
                <a:moveTo>
                  <a:pt x="4367783" y="911351"/>
                </a:moveTo>
                <a:lnTo>
                  <a:pt x="4294632" y="911351"/>
                </a:lnTo>
                <a:lnTo>
                  <a:pt x="4294632" y="923544"/>
                </a:lnTo>
                <a:lnTo>
                  <a:pt x="4367783" y="923544"/>
                </a:lnTo>
                <a:lnTo>
                  <a:pt x="4367783" y="911351"/>
                </a:lnTo>
                <a:close/>
              </a:path>
              <a:path w="5015865" h="923925">
                <a:moveTo>
                  <a:pt x="4270248" y="911351"/>
                </a:moveTo>
                <a:lnTo>
                  <a:pt x="4197096" y="911351"/>
                </a:lnTo>
                <a:lnTo>
                  <a:pt x="4197096" y="923544"/>
                </a:lnTo>
                <a:lnTo>
                  <a:pt x="4270248" y="923544"/>
                </a:lnTo>
                <a:lnTo>
                  <a:pt x="4270248" y="911351"/>
                </a:lnTo>
                <a:close/>
              </a:path>
              <a:path w="5015865" h="923925">
                <a:moveTo>
                  <a:pt x="4172711" y="911351"/>
                </a:moveTo>
                <a:lnTo>
                  <a:pt x="4099559" y="911351"/>
                </a:lnTo>
                <a:lnTo>
                  <a:pt x="4099559" y="923544"/>
                </a:lnTo>
                <a:lnTo>
                  <a:pt x="4172711" y="923544"/>
                </a:lnTo>
                <a:lnTo>
                  <a:pt x="4172711" y="911351"/>
                </a:lnTo>
                <a:close/>
              </a:path>
              <a:path w="5015865" h="923925">
                <a:moveTo>
                  <a:pt x="4075176" y="911351"/>
                </a:moveTo>
                <a:lnTo>
                  <a:pt x="4002024" y="911351"/>
                </a:lnTo>
                <a:lnTo>
                  <a:pt x="4002024" y="923544"/>
                </a:lnTo>
                <a:lnTo>
                  <a:pt x="4075176" y="923544"/>
                </a:lnTo>
                <a:lnTo>
                  <a:pt x="4075176" y="911351"/>
                </a:lnTo>
                <a:close/>
              </a:path>
              <a:path w="5015865" h="923925">
                <a:moveTo>
                  <a:pt x="3977640" y="911351"/>
                </a:moveTo>
                <a:lnTo>
                  <a:pt x="3904488" y="911351"/>
                </a:lnTo>
                <a:lnTo>
                  <a:pt x="3904488" y="923544"/>
                </a:lnTo>
                <a:lnTo>
                  <a:pt x="3977640" y="923544"/>
                </a:lnTo>
                <a:lnTo>
                  <a:pt x="3977640" y="911351"/>
                </a:lnTo>
                <a:close/>
              </a:path>
              <a:path w="5015865" h="923925">
                <a:moveTo>
                  <a:pt x="3880104" y="911351"/>
                </a:moveTo>
                <a:lnTo>
                  <a:pt x="3806952" y="911351"/>
                </a:lnTo>
                <a:lnTo>
                  <a:pt x="3806952" y="923544"/>
                </a:lnTo>
                <a:lnTo>
                  <a:pt x="3880104" y="923544"/>
                </a:lnTo>
                <a:lnTo>
                  <a:pt x="3880104" y="911351"/>
                </a:lnTo>
                <a:close/>
              </a:path>
              <a:path w="5015865" h="923925">
                <a:moveTo>
                  <a:pt x="3782568" y="911351"/>
                </a:moveTo>
                <a:lnTo>
                  <a:pt x="3709416" y="911351"/>
                </a:lnTo>
                <a:lnTo>
                  <a:pt x="3709416" y="923544"/>
                </a:lnTo>
                <a:lnTo>
                  <a:pt x="3782568" y="923544"/>
                </a:lnTo>
                <a:lnTo>
                  <a:pt x="3782568" y="911351"/>
                </a:lnTo>
                <a:close/>
              </a:path>
              <a:path w="5015865" h="923925">
                <a:moveTo>
                  <a:pt x="3685031" y="911351"/>
                </a:moveTo>
                <a:lnTo>
                  <a:pt x="3611879" y="911351"/>
                </a:lnTo>
                <a:lnTo>
                  <a:pt x="3611879" y="923544"/>
                </a:lnTo>
                <a:lnTo>
                  <a:pt x="3685031" y="923544"/>
                </a:lnTo>
                <a:lnTo>
                  <a:pt x="3685031" y="911351"/>
                </a:lnTo>
                <a:close/>
              </a:path>
              <a:path w="5015865" h="923925">
                <a:moveTo>
                  <a:pt x="3587496" y="911351"/>
                </a:moveTo>
                <a:lnTo>
                  <a:pt x="3514344" y="911351"/>
                </a:lnTo>
                <a:lnTo>
                  <a:pt x="3514344" y="923544"/>
                </a:lnTo>
                <a:lnTo>
                  <a:pt x="3587496" y="923544"/>
                </a:lnTo>
                <a:lnTo>
                  <a:pt x="3587496" y="911351"/>
                </a:lnTo>
                <a:close/>
              </a:path>
              <a:path w="5015865" h="923925">
                <a:moveTo>
                  <a:pt x="3489959" y="911351"/>
                </a:moveTo>
                <a:lnTo>
                  <a:pt x="3416807" y="911351"/>
                </a:lnTo>
                <a:lnTo>
                  <a:pt x="3416807" y="923544"/>
                </a:lnTo>
                <a:lnTo>
                  <a:pt x="3489959" y="923544"/>
                </a:lnTo>
                <a:lnTo>
                  <a:pt x="3489959" y="911351"/>
                </a:lnTo>
                <a:close/>
              </a:path>
              <a:path w="5015865" h="923925">
                <a:moveTo>
                  <a:pt x="3392424" y="911351"/>
                </a:moveTo>
                <a:lnTo>
                  <a:pt x="3319272" y="911351"/>
                </a:lnTo>
                <a:lnTo>
                  <a:pt x="3319272" y="923544"/>
                </a:lnTo>
                <a:lnTo>
                  <a:pt x="3392424" y="923544"/>
                </a:lnTo>
                <a:lnTo>
                  <a:pt x="3392424" y="911351"/>
                </a:lnTo>
                <a:close/>
              </a:path>
              <a:path w="5015865" h="923925">
                <a:moveTo>
                  <a:pt x="3294888" y="911351"/>
                </a:moveTo>
                <a:lnTo>
                  <a:pt x="3221735" y="911351"/>
                </a:lnTo>
                <a:lnTo>
                  <a:pt x="3221735" y="923544"/>
                </a:lnTo>
                <a:lnTo>
                  <a:pt x="3294888" y="923544"/>
                </a:lnTo>
                <a:lnTo>
                  <a:pt x="3294888" y="911351"/>
                </a:lnTo>
                <a:close/>
              </a:path>
              <a:path w="5015865" h="923925">
                <a:moveTo>
                  <a:pt x="3197352" y="911351"/>
                </a:moveTo>
                <a:lnTo>
                  <a:pt x="3124200" y="911351"/>
                </a:lnTo>
                <a:lnTo>
                  <a:pt x="3124200" y="923544"/>
                </a:lnTo>
                <a:lnTo>
                  <a:pt x="3197352" y="923544"/>
                </a:lnTo>
                <a:lnTo>
                  <a:pt x="3197352" y="911351"/>
                </a:lnTo>
                <a:close/>
              </a:path>
              <a:path w="5015865" h="923925">
                <a:moveTo>
                  <a:pt x="3099816" y="911351"/>
                </a:moveTo>
                <a:lnTo>
                  <a:pt x="3026664" y="911351"/>
                </a:lnTo>
                <a:lnTo>
                  <a:pt x="3026664" y="923544"/>
                </a:lnTo>
                <a:lnTo>
                  <a:pt x="3099816" y="923544"/>
                </a:lnTo>
                <a:lnTo>
                  <a:pt x="3099816" y="911351"/>
                </a:lnTo>
                <a:close/>
              </a:path>
              <a:path w="5015865" h="923925">
                <a:moveTo>
                  <a:pt x="3002279" y="911351"/>
                </a:moveTo>
                <a:lnTo>
                  <a:pt x="2929128" y="911351"/>
                </a:lnTo>
                <a:lnTo>
                  <a:pt x="2929128" y="923544"/>
                </a:lnTo>
                <a:lnTo>
                  <a:pt x="3002279" y="923544"/>
                </a:lnTo>
                <a:lnTo>
                  <a:pt x="3002279" y="911351"/>
                </a:lnTo>
                <a:close/>
              </a:path>
              <a:path w="5015865" h="923925">
                <a:moveTo>
                  <a:pt x="2904744" y="911351"/>
                </a:moveTo>
                <a:lnTo>
                  <a:pt x="2831592" y="911351"/>
                </a:lnTo>
                <a:lnTo>
                  <a:pt x="2831592" y="923544"/>
                </a:lnTo>
                <a:lnTo>
                  <a:pt x="2904744" y="923544"/>
                </a:lnTo>
                <a:lnTo>
                  <a:pt x="2904744" y="911351"/>
                </a:lnTo>
                <a:close/>
              </a:path>
              <a:path w="5015865" h="923925">
                <a:moveTo>
                  <a:pt x="2807207" y="911351"/>
                </a:moveTo>
                <a:lnTo>
                  <a:pt x="2734055" y="911351"/>
                </a:lnTo>
                <a:lnTo>
                  <a:pt x="2734055" y="923544"/>
                </a:lnTo>
                <a:lnTo>
                  <a:pt x="2807207" y="923544"/>
                </a:lnTo>
                <a:lnTo>
                  <a:pt x="2807207" y="911351"/>
                </a:lnTo>
                <a:close/>
              </a:path>
              <a:path w="5015865" h="923925">
                <a:moveTo>
                  <a:pt x="2709672" y="911351"/>
                </a:moveTo>
                <a:lnTo>
                  <a:pt x="2636520" y="911351"/>
                </a:lnTo>
                <a:lnTo>
                  <a:pt x="2636520" y="923544"/>
                </a:lnTo>
                <a:lnTo>
                  <a:pt x="2709672" y="923544"/>
                </a:lnTo>
                <a:lnTo>
                  <a:pt x="2709672" y="911351"/>
                </a:lnTo>
                <a:close/>
              </a:path>
              <a:path w="5015865" h="923925">
                <a:moveTo>
                  <a:pt x="2612135" y="911351"/>
                </a:moveTo>
                <a:lnTo>
                  <a:pt x="2538983" y="911351"/>
                </a:lnTo>
                <a:lnTo>
                  <a:pt x="2538983" y="923544"/>
                </a:lnTo>
                <a:lnTo>
                  <a:pt x="2612135" y="923544"/>
                </a:lnTo>
                <a:lnTo>
                  <a:pt x="2612135" y="911351"/>
                </a:lnTo>
                <a:close/>
              </a:path>
              <a:path w="5015865" h="923925">
                <a:moveTo>
                  <a:pt x="2514600" y="911351"/>
                </a:moveTo>
                <a:lnTo>
                  <a:pt x="2441448" y="911351"/>
                </a:lnTo>
                <a:lnTo>
                  <a:pt x="2441448" y="923544"/>
                </a:lnTo>
                <a:lnTo>
                  <a:pt x="2514600" y="923544"/>
                </a:lnTo>
                <a:lnTo>
                  <a:pt x="2514600" y="911351"/>
                </a:lnTo>
                <a:close/>
              </a:path>
              <a:path w="5015865" h="923925">
                <a:moveTo>
                  <a:pt x="2417064" y="911351"/>
                </a:moveTo>
                <a:lnTo>
                  <a:pt x="2343911" y="911351"/>
                </a:lnTo>
                <a:lnTo>
                  <a:pt x="2343911" y="923544"/>
                </a:lnTo>
                <a:lnTo>
                  <a:pt x="2417064" y="923544"/>
                </a:lnTo>
                <a:lnTo>
                  <a:pt x="2417064" y="911351"/>
                </a:lnTo>
                <a:close/>
              </a:path>
              <a:path w="5015865" h="923925">
                <a:moveTo>
                  <a:pt x="2319528" y="911351"/>
                </a:moveTo>
                <a:lnTo>
                  <a:pt x="2246376" y="911351"/>
                </a:lnTo>
                <a:lnTo>
                  <a:pt x="2246376" y="923544"/>
                </a:lnTo>
                <a:lnTo>
                  <a:pt x="2319528" y="923544"/>
                </a:lnTo>
                <a:lnTo>
                  <a:pt x="2319528" y="911351"/>
                </a:lnTo>
                <a:close/>
              </a:path>
              <a:path w="5015865" h="923925">
                <a:moveTo>
                  <a:pt x="2221992" y="911351"/>
                </a:moveTo>
                <a:lnTo>
                  <a:pt x="2148840" y="911351"/>
                </a:lnTo>
                <a:lnTo>
                  <a:pt x="2148840" y="923544"/>
                </a:lnTo>
                <a:lnTo>
                  <a:pt x="2221992" y="923544"/>
                </a:lnTo>
                <a:lnTo>
                  <a:pt x="2221992" y="911351"/>
                </a:lnTo>
                <a:close/>
              </a:path>
              <a:path w="5015865" h="923925">
                <a:moveTo>
                  <a:pt x="2124455" y="911351"/>
                </a:moveTo>
                <a:lnTo>
                  <a:pt x="2051303" y="911351"/>
                </a:lnTo>
                <a:lnTo>
                  <a:pt x="2051303" y="923544"/>
                </a:lnTo>
                <a:lnTo>
                  <a:pt x="2124455" y="923544"/>
                </a:lnTo>
                <a:lnTo>
                  <a:pt x="2124455" y="911351"/>
                </a:lnTo>
                <a:close/>
              </a:path>
              <a:path w="5015865" h="923925">
                <a:moveTo>
                  <a:pt x="2026920" y="911351"/>
                </a:moveTo>
                <a:lnTo>
                  <a:pt x="1953768" y="911351"/>
                </a:lnTo>
                <a:lnTo>
                  <a:pt x="1953768" y="923544"/>
                </a:lnTo>
                <a:lnTo>
                  <a:pt x="2026920" y="923544"/>
                </a:lnTo>
                <a:lnTo>
                  <a:pt x="2026920" y="911351"/>
                </a:lnTo>
                <a:close/>
              </a:path>
              <a:path w="5015865" h="923925">
                <a:moveTo>
                  <a:pt x="1929383" y="911351"/>
                </a:moveTo>
                <a:lnTo>
                  <a:pt x="1856231" y="911351"/>
                </a:lnTo>
                <a:lnTo>
                  <a:pt x="1856231" y="923544"/>
                </a:lnTo>
                <a:lnTo>
                  <a:pt x="1929383" y="923544"/>
                </a:lnTo>
                <a:lnTo>
                  <a:pt x="1929383" y="911351"/>
                </a:lnTo>
                <a:close/>
              </a:path>
              <a:path w="5015865" h="923925">
                <a:moveTo>
                  <a:pt x="1831848" y="911351"/>
                </a:moveTo>
                <a:lnTo>
                  <a:pt x="1758696" y="911351"/>
                </a:lnTo>
                <a:lnTo>
                  <a:pt x="1758696" y="923544"/>
                </a:lnTo>
                <a:lnTo>
                  <a:pt x="1831848" y="923544"/>
                </a:lnTo>
                <a:lnTo>
                  <a:pt x="1831848" y="911351"/>
                </a:lnTo>
                <a:close/>
              </a:path>
              <a:path w="5015865" h="923925">
                <a:moveTo>
                  <a:pt x="1734311" y="911351"/>
                </a:moveTo>
                <a:lnTo>
                  <a:pt x="1661159" y="911351"/>
                </a:lnTo>
                <a:lnTo>
                  <a:pt x="1661159" y="923544"/>
                </a:lnTo>
                <a:lnTo>
                  <a:pt x="1734311" y="923544"/>
                </a:lnTo>
                <a:lnTo>
                  <a:pt x="1734311" y="911351"/>
                </a:lnTo>
                <a:close/>
              </a:path>
              <a:path w="5015865" h="923925">
                <a:moveTo>
                  <a:pt x="1636776" y="911351"/>
                </a:moveTo>
                <a:lnTo>
                  <a:pt x="1563624" y="911351"/>
                </a:lnTo>
                <a:lnTo>
                  <a:pt x="1563624" y="923544"/>
                </a:lnTo>
                <a:lnTo>
                  <a:pt x="1636776" y="923544"/>
                </a:lnTo>
                <a:lnTo>
                  <a:pt x="1636776" y="911351"/>
                </a:lnTo>
                <a:close/>
              </a:path>
              <a:path w="5015865" h="923925">
                <a:moveTo>
                  <a:pt x="1539240" y="911351"/>
                </a:moveTo>
                <a:lnTo>
                  <a:pt x="1466088" y="911351"/>
                </a:lnTo>
                <a:lnTo>
                  <a:pt x="1466088" y="923544"/>
                </a:lnTo>
                <a:lnTo>
                  <a:pt x="1539240" y="923544"/>
                </a:lnTo>
                <a:lnTo>
                  <a:pt x="1539240" y="911351"/>
                </a:lnTo>
                <a:close/>
              </a:path>
              <a:path w="5015865" h="923925">
                <a:moveTo>
                  <a:pt x="1441703" y="911351"/>
                </a:moveTo>
                <a:lnTo>
                  <a:pt x="1368552" y="911351"/>
                </a:lnTo>
                <a:lnTo>
                  <a:pt x="1368552" y="923544"/>
                </a:lnTo>
                <a:lnTo>
                  <a:pt x="1441703" y="923544"/>
                </a:lnTo>
                <a:lnTo>
                  <a:pt x="1441703" y="911351"/>
                </a:lnTo>
                <a:close/>
              </a:path>
              <a:path w="5015865" h="923925">
                <a:moveTo>
                  <a:pt x="1344168" y="911351"/>
                </a:moveTo>
                <a:lnTo>
                  <a:pt x="1271016" y="911351"/>
                </a:lnTo>
                <a:lnTo>
                  <a:pt x="1271016" y="923544"/>
                </a:lnTo>
                <a:lnTo>
                  <a:pt x="1344168" y="923544"/>
                </a:lnTo>
                <a:lnTo>
                  <a:pt x="1344168" y="911351"/>
                </a:lnTo>
                <a:close/>
              </a:path>
              <a:path w="5015865" h="923925">
                <a:moveTo>
                  <a:pt x="1246631" y="911351"/>
                </a:moveTo>
                <a:lnTo>
                  <a:pt x="1173479" y="911351"/>
                </a:lnTo>
                <a:lnTo>
                  <a:pt x="1173479" y="923544"/>
                </a:lnTo>
                <a:lnTo>
                  <a:pt x="1246631" y="923544"/>
                </a:lnTo>
                <a:lnTo>
                  <a:pt x="1246631" y="911351"/>
                </a:lnTo>
                <a:close/>
              </a:path>
              <a:path w="5015865" h="923925">
                <a:moveTo>
                  <a:pt x="1149096" y="911351"/>
                </a:moveTo>
                <a:lnTo>
                  <a:pt x="1075944" y="911351"/>
                </a:lnTo>
                <a:lnTo>
                  <a:pt x="1075944" y="923544"/>
                </a:lnTo>
                <a:lnTo>
                  <a:pt x="1149096" y="923544"/>
                </a:lnTo>
                <a:lnTo>
                  <a:pt x="1149096" y="911351"/>
                </a:lnTo>
                <a:close/>
              </a:path>
              <a:path w="5015865" h="923925">
                <a:moveTo>
                  <a:pt x="1051559" y="911351"/>
                </a:moveTo>
                <a:lnTo>
                  <a:pt x="978407" y="911351"/>
                </a:lnTo>
                <a:lnTo>
                  <a:pt x="978407" y="923544"/>
                </a:lnTo>
                <a:lnTo>
                  <a:pt x="1051559" y="923544"/>
                </a:lnTo>
                <a:lnTo>
                  <a:pt x="1051559" y="911351"/>
                </a:lnTo>
                <a:close/>
              </a:path>
              <a:path w="5015865" h="923925">
                <a:moveTo>
                  <a:pt x="954024" y="911351"/>
                </a:moveTo>
                <a:lnTo>
                  <a:pt x="880872" y="911351"/>
                </a:lnTo>
                <a:lnTo>
                  <a:pt x="880872" y="923544"/>
                </a:lnTo>
                <a:lnTo>
                  <a:pt x="954024" y="923544"/>
                </a:lnTo>
                <a:lnTo>
                  <a:pt x="954024" y="911351"/>
                </a:lnTo>
                <a:close/>
              </a:path>
              <a:path w="5015865" h="923925">
                <a:moveTo>
                  <a:pt x="856488" y="911351"/>
                </a:moveTo>
                <a:lnTo>
                  <a:pt x="783335" y="911351"/>
                </a:lnTo>
                <a:lnTo>
                  <a:pt x="783335" y="923544"/>
                </a:lnTo>
                <a:lnTo>
                  <a:pt x="856488" y="923544"/>
                </a:lnTo>
                <a:lnTo>
                  <a:pt x="856488" y="911351"/>
                </a:lnTo>
                <a:close/>
              </a:path>
              <a:path w="5015865" h="923925">
                <a:moveTo>
                  <a:pt x="758951" y="911351"/>
                </a:moveTo>
                <a:lnTo>
                  <a:pt x="685800" y="911351"/>
                </a:lnTo>
                <a:lnTo>
                  <a:pt x="685800" y="923544"/>
                </a:lnTo>
                <a:lnTo>
                  <a:pt x="758951" y="923544"/>
                </a:lnTo>
                <a:lnTo>
                  <a:pt x="758951" y="911351"/>
                </a:lnTo>
                <a:close/>
              </a:path>
              <a:path w="5015865" h="923925">
                <a:moveTo>
                  <a:pt x="661416" y="911351"/>
                </a:moveTo>
                <a:lnTo>
                  <a:pt x="588264" y="911351"/>
                </a:lnTo>
                <a:lnTo>
                  <a:pt x="588264" y="923544"/>
                </a:lnTo>
                <a:lnTo>
                  <a:pt x="661416" y="923544"/>
                </a:lnTo>
                <a:lnTo>
                  <a:pt x="661416" y="911351"/>
                </a:lnTo>
                <a:close/>
              </a:path>
              <a:path w="5015865" h="923925">
                <a:moveTo>
                  <a:pt x="563879" y="911351"/>
                </a:moveTo>
                <a:lnTo>
                  <a:pt x="490727" y="911351"/>
                </a:lnTo>
                <a:lnTo>
                  <a:pt x="490727" y="923544"/>
                </a:lnTo>
                <a:lnTo>
                  <a:pt x="563879" y="923544"/>
                </a:lnTo>
                <a:lnTo>
                  <a:pt x="563879" y="911351"/>
                </a:lnTo>
                <a:close/>
              </a:path>
              <a:path w="5015865" h="923925">
                <a:moveTo>
                  <a:pt x="466344" y="911351"/>
                </a:moveTo>
                <a:lnTo>
                  <a:pt x="393191" y="911351"/>
                </a:lnTo>
                <a:lnTo>
                  <a:pt x="393191" y="923544"/>
                </a:lnTo>
                <a:lnTo>
                  <a:pt x="466344" y="923544"/>
                </a:lnTo>
                <a:lnTo>
                  <a:pt x="466344" y="911351"/>
                </a:lnTo>
                <a:close/>
              </a:path>
              <a:path w="5015865" h="923925">
                <a:moveTo>
                  <a:pt x="368808" y="911351"/>
                </a:moveTo>
                <a:lnTo>
                  <a:pt x="295655" y="911351"/>
                </a:lnTo>
                <a:lnTo>
                  <a:pt x="295655" y="923544"/>
                </a:lnTo>
                <a:lnTo>
                  <a:pt x="368808" y="923544"/>
                </a:lnTo>
                <a:lnTo>
                  <a:pt x="368808" y="911351"/>
                </a:lnTo>
                <a:close/>
              </a:path>
              <a:path w="5015865" h="923925">
                <a:moveTo>
                  <a:pt x="271272" y="911351"/>
                </a:moveTo>
                <a:lnTo>
                  <a:pt x="198120" y="911351"/>
                </a:lnTo>
                <a:lnTo>
                  <a:pt x="198120" y="923544"/>
                </a:lnTo>
                <a:lnTo>
                  <a:pt x="271272" y="923544"/>
                </a:lnTo>
                <a:lnTo>
                  <a:pt x="271272" y="911351"/>
                </a:lnTo>
                <a:close/>
              </a:path>
              <a:path w="5015865" h="923925">
                <a:moveTo>
                  <a:pt x="173736" y="911351"/>
                </a:moveTo>
                <a:lnTo>
                  <a:pt x="100584" y="911351"/>
                </a:lnTo>
                <a:lnTo>
                  <a:pt x="100584" y="923544"/>
                </a:lnTo>
                <a:lnTo>
                  <a:pt x="173736" y="923544"/>
                </a:lnTo>
                <a:lnTo>
                  <a:pt x="173736" y="911351"/>
                </a:lnTo>
                <a:close/>
              </a:path>
            </a:pathLst>
          </a:custGeom>
          <a:solidFill>
            <a:srgbClr val="FAE7AE"/>
          </a:solidFill>
        </p:spPr>
        <p:txBody>
          <a:bodyPr wrap="square" lIns="0" tIns="0" rIns="0" bIns="0" rtlCol="0"/>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endParaRPr/>
          </a:p>
        </p:txBody>
      </p:sp>
      <p:sp>
        <p:nvSpPr>
          <p:cNvPr id="10" name="Rectangle 9"/>
          <p:cNvSpPr/>
          <p:nvPr/>
        </p:nvSpPr>
        <p:spPr>
          <a:xfrm>
            <a:off x="1100312" y="1077486"/>
            <a:ext cx="10696735" cy="1815882"/>
          </a:xfrm>
          <a:prstGeom prst="rect">
            <a:avLst/>
          </a:prstGeom>
        </p:spPr>
        <p:txBody>
          <a:bodyPr wrap="square">
            <a:spAutoFit/>
          </a:bodyPr>
          <a:lstStyle/>
          <a:p>
            <a:pPr marL="457200" indent="-457200">
              <a:buFont typeface="Wingdings" panose="05000000000000000000" pitchFamily="2" charset="2"/>
              <a:buChar char="ü"/>
            </a:pPr>
            <a:r>
              <a:rPr lang="en-US" altLang="ar-SA" sz="2800" dirty="0" smtClean="0">
                <a:solidFill>
                  <a:srgbClr val="334E5D"/>
                </a:solidFill>
                <a:ea typeface="ＭＳ Ｐゴシック" charset="-128"/>
              </a:rPr>
              <a:t>High concentration </a:t>
            </a:r>
            <a:r>
              <a:rPr lang="en-US" altLang="ar-SA" sz="2800" dirty="0">
                <a:solidFill>
                  <a:srgbClr val="334E5D"/>
                </a:solidFill>
                <a:ea typeface="ＭＳ Ｐゴシック" charset="-128"/>
              </a:rPr>
              <a:t>of cholesterol in </a:t>
            </a:r>
            <a:r>
              <a:rPr lang="en-US" altLang="ar-SA" sz="2800" dirty="0" smtClean="0">
                <a:solidFill>
                  <a:srgbClr val="334E5D"/>
                </a:solidFill>
                <a:ea typeface="ＭＳ Ｐゴシック" charset="-128"/>
              </a:rPr>
              <a:t>blood that can</a:t>
            </a:r>
            <a:r>
              <a:rPr lang="en-US" altLang="ar-SA" sz="2800" dirty="0">
                <a:solidFill>
                  <a:srgbClr val="334E5D"/>
                </a:solidFill>
                <a:ea typeface="ＭＳ Ｐゴシック" charset="-128"/>
              </a:rPr>
              <a:t> </a:t>
            </a:r>
            <a:r>
              <a:rPr lang="en-US" altLang="ar-SA" sz="2800" dirty="0" smtClean="0">
                <a:solidFill>
                  <a:srgbClr val="334E5D"/>
                </a:solidFill>
                <a:ea typeface="ＭＳ Ｐゴシック" charset="-128"/>
              </a:rPr>
              <a:t>lead </a:t>
            </a:r>
            <a:r>
              <a:rPr lang="en-US" altLang="ar-SA" sz="2800" dirty="0">
                <a:solidFill>
                  <a:srgbClr val="334E5D"/>
                </a:solidFill>
                <a:ea typeface="ＭＳ Ｐゴシック" charset="-128"/>
              </a:rPr>
              <a:t>to </a:t>
            </a:r>
            <a:r>
              <a:rPr lang="en-US" altLang="ar-SA" sz="2800" dirty="0" smtClean="0">
                <a:solidFill>
                  <a:srgbClr val="334E5D"/>
                </a:solidFill>
                <a:ea typeface="ＭＳ Ｐゴシック" charset="-128"/>
              </a:rPr>
              <a:t>atherosclerosis </a:t>
            </a:r>
            <a:r>
              <a:rPr lang="en-US" altLang="ar-SA" sz="1600" dirty="0">
                <a:solidFill>
                  <a:srgbClr val="92D050"/>
                </a:solidFill>
              </a:rPr>
              <a:t>or shock or hemorrhage</a:t>
            </a:r>
            <a:r>
              <a:rPr lang="en-US" altLang="ar-SA" sz="2800" dirty="0" smtClean="0">
                <a:solidFill>
                  <a:srgbClr val="334E5D"/>
                </a:solidFill>
                <a:ea typeface="ＭＳ Ｐゴシック" charset="-128"/>
              </a:rPr>
              <a:t>. </a:t>
            </a:r>
            <a:r>
              <a:rPr lang="en-US" sz="1600" dirty="0" smtClean="0">
                <a:solidFill>
                  <a:srgbClr val="92D050"/>
                </a:solidFill>
              </a:rPr>
              <a:t>(</a:t>
            </a:r>
            <a:r>
              <a:rPr lang="en-US" sz="1600" dirty="0">
                <a:solidFill>
                  <a:srgbClr val="92D050"/>
                </a:solidFill>
              </a:rPr>
              <a:t>due to the loss of regulation of cholesterol synthesis )</a:t>
            </a:r>
            <a:endParaRPr lang="en-US" altLang="ar-SA" sz="1600" dirty="0">
              <a:solidFill>
                <a:srgbClr val="92D050"/>
              </a:solidFill>
            </a:endParaRPr>
          </a:p>
          <a:p>
            <a:pPr marL="457200" indent="-457200">
              <a:buFont typeface="Wingdings" panose="05000000000000000000" pitchFamily="2" charset="2"/>
              <a:buChar char="ü"/>
            </a:pPr>
            <a:endParaRPr lang="en-US" altLang="ar-SA" sz="2800" dirty="0" smtClean="0">
              <a:solidFill>
                <a:srgbClr val="334E5D"/>
              </a:solidFill>
              <a:ea typeface="ＭＳ Ｐゴシック" charset="-128"/>
            </a:endParaRPr>
          </a:p>
          <a:p>
            <a:pPr marL="457200" indent="-457200">
              <a:buFont typeface="Wingdings" panose="05000000000000000000" pitchFamily="2" charset="2"/>
              <a:buChar char="ü"/>
            </a:pPr>
            <a:r>
              <a:rPr lang="en-US" altLang="ar-SA" sz="2800" dirty="0" smtClean="0">
                <a:solidFill>
                  <a:srgbClr val="334E5D"/>
                </a:solidFill>
                <a:ea typeface="ＭＳ Ｐゴシック" charset="-128"/>
              </a:rPr>
              <a:t>Treatment:</a:t>
            </a:r>
            <a:endParaRPr lang="en-US" altLang="ar-SA" sz="2800" dirty="0">
              <a:solidFill>
                <a:srgbClr val="334E5D"/>
              </a:solidFill>
              <a:ea typeface="ＭＳ Ｐゴシック" charset="-128"/>
            </a:endParaRPr>
          </a:p>
        </p:txBody>
      </p:sp>
      <p:graphicFrame>
        <p:nvGraphicFramePr>
          <p:cNvPr id="9" name="Diagram 8"/>
          <p:cNvGraphicFramePr/>
          <p:nvPr>
            <p:extLst>
              <p:ext uri="{D42A27DB-BD31-4B8C-83A1-F6EECF244321}">
                <p14:modId xmlns:p14="http://schemas.microsoft.com/office/powerpoint/2010/main" val="1198488704"/>
              </p:ext>
            </p:extLst>
          </p:nvPr>
        </p:nvGraphicFramePr>
        <p:xfrm>
          <a:off x="671933" y="3190265"/>
          <a:ext cx="4073338" cy="29379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3" name="Diagram 12"/>
          <p:cNvGraphicFramePr/>
          <p:nvPr>
            <p:extLst>
              <p:ext uri="{D42A27DB-BD31-4B8C-83A1-F6EECF244321}">
                <p14:modId xmlns:p14="http://schemas.microsoft.com/office/powerpoint/2010/main" val="1823469232"/>
              </p:ext>
            </p:extLst>
          </p:nvPr>
        </p:nvGraphicFramePr>
        <p:xfrm>
          <a:off x="6176552" y="3190265"/>
          <a:ext cx="5570902" cy="293793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4" name="Diagram 13"/>
          <p:cNvGraphicFramePr/>
          <p:nvPr>
            <p:extLst>
              <p:ext uri="{D42A27DB-BD31-4B8C-83A1-F6EECF244321}">
                <p14:modId xmlns:p14="http://schemas.microsoft.com/office/powerpoint/2010/main" val="1350819820"/>
              </p:ext>
            </p:extLst>
          </p:nvPr>
        </p:nvGraphicFramePr>
        <p:xfrm>
          <a:off x="3039698" y="3190265"/>
          <a:ext cx="5570902" cy="293793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7" name="TextBox 16"/>
          <p:cNvSpPr txBox="1"/>
          <p:nvPr/>
        </p:nvSpPr>
        <p:spPr>
          <a:xfrm>
            <a:off x="9209462" y="3279798"/>
            <a:ext cx="2144338" cy="523220"/>
          </a:xfrm>
          <a:prstGeom prst="rect">
            <a:avLst/>
          </a:prstGeom>
          <a:noFill/>
          <a:ln>
            <a:solidFill>
              <a:schemeClr val="accent1">
                <a:lumMod val="75000"/>
              </a:schemeClr>
            </a:solidFill>
            <a:prstDash val="sysDash"/>
          </a:ln>
        </p:spPr>
        <p:txBody>
          <a:bodyPr wrap="square" rtlCol="1">
            <a:spAutoFit/>
          </a:bodyPr>
          <a:lstStyle/>
          <a:p>
            <a:pPr algn="ctr"/>
            <a:r>
              <a:rPr lang="en-US" altLang="ar-SA" sz="1400" dirty="0" smtClean="0">
                <a:solidFill>
                  <a:schemeClr val="bg1">
                    <a:lumMod val="65000"/>
                  </a:schemeClr>
                </a:solidFill>
                <a:ea typeface="ＭＳ Ｐゴシック" charset="-128"/>
              </a:rPr>
              <a:t>From </a:t>
            </a:r>
            <a:r>
              <a:rPr lang="en-US" altLang="ar-SA" sz="1400" dirty="0" err="1" smtClean="0">
                <a:solidFill>
                  <a:schemeClr val="bg1">
                    <a:lumMod val="65000"/>
                  </a:schemeClr>
                </a:solidFill>
                <a:ea typeface="ＭＳ Ｐゴシック" charset="-128"/>
              </a:rPr>
              <a:t>lippincott</a:t>
            </a:r>
            <a:r>
              <a:rPr lang="en-US" altLang="ar-SA" sz="1400" dirty="0" smtClean="0">
                <a:solidFill>
                  <a:schemeClr val="bg1">
                    <a:lumMod val="65000"/>
                  </a:schemeClr>
                </a:solidFill>
                <a:ea typeface="ＭＳ Ｐゴシック" charset="-128"/>
              </a:rPr>
              <a:t> 6</a:t>
            </a:r>
            <a:r>
              <a:rPr lang="en-US" altLang="ar-SA" sz="1400" baseline="30000" dirty="0" smtClean="0">
                <a:solidFill>
                  <a:schemeClr val="bg1">
                    <a:lumMod val="65000"/>
                  </a:schemeClr>
                </a:solidFill>
                <a:ea typeface="ＭＳ Ｐゴシック" charset="-128"/>
              </a:rPr>
              <a:t>th</a:t>
            </a:r>
            <a:r>
              <a:rPr lang="en-US" altLang="ar-SA" sz="1400" dirty="0" smtClean="0">
                <a:solidFill>
                  <a:schemeClr val="bg1">
                    <a:lumMod val="65000"/>
                  </a:schemeClr>
                </a:solidFill>
                <a:ea typeface="ＭＳ Ｐゴシック" charset="-128"/>
              </a:rPr>
              <a:t> edition and </a:t>
            </a:r>
            <a:r>
              <a:rPr lang="en-US" altLang="ar-SA" sz="1400" dirty="0" err="1" smtClean="0">
                <a:solidFill>
                  <a:schemeClr val="bg1">
                    <a:lumMod val="65000"/>
                  </a:schemeClr>
                </a:solidFill>
                <a:ea typeface="ＭＳ Ｐゴシック" charset="-128"/>
              </a:rPr>
              <a:t>Dr.Sumbul</a:t>
            </a:r>
            <a:r>
              <a:rPr lang="en-US" altLang="ar-SA" sz="1400" dirty="0" smtClean="0">
                <a:solidFill>
                  <a:schemeClr val="bg1">
                    <a:lumMod val="65000"/>
                  </a:schemeClr>
                </a:solidFill>
                <a:ea typeface="ＭＳ Ｐゴシック" charset="-128"/>
              </a:rPr>
              <a:t>.</a:t>
            </a:r>
            <a:endParaRPr lang="en-US" altLang="ar-SA" sz="1400" dirty="0">
              <a:solidFill>
                <a:schemeClr val="bg1">
                  <a:lumMod val="65000"/>
                </a:schemeClr>
              </a:solidFill>
              <a:ea typeface="ＭＳ Ｐゴシック" charset="-128"/>
            </a:endParaRPr>
          </a:p>
        </p:txBody>
      </p:sp>
    </p:spTree>
    <p:extLst>
      <p:ext uri="{BB962C8B-B14F-4D97-AF65-F5344CB8AC3E}">
        <p14:creationId xmlns:p14="http://schemas.microsoft.com/office/powerpoint/2010/main" val="42093284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94835" y="5124"/>
            <a:ext cx="11092243" cy="6853023"/>
          </a:xfrm>
          <a:custGeom>
            <a:avLst/>
            <a:gdLst/>
            <a:ahLst/>
            <a:cxnLst/>
            <a:rect l="l" t="t" r="r" b="b"/>
            <a:pathLst>
              <a:path w="7076440" h="4371975">
                <a:moveTo>
                  <a:pt x="0" y="4371975"/>
                </a:moveTo>
                <a:lnTo>
                  <a:pt x="7076122" y="4371975"/>
                </a:lnTo>
                <a:lnTo>
                  <a:pt x="7076122" y="0"/>
                </a:lnTo>
                <a:lnTo>
                  <a:pt x="0" y="0"/>
                </a:lnTo>
                <a:lnTo>
                  <a:pt x="0" y="4371975"/>
                </a:lnTo>
                <a:close/>
              </a:path>
            </a:pathLst>
          </a:custGeom>
          <a:solidFill>
            <a:srgbClr val="EEEEEE"/>
          </a:solidFill>
        </p:spPr>
        <p:txBody>
          <a:bodyPr wrap="square" lIns="0" tIns="0" rIns="0" bIns="0" rtlCol="0"/>
          <a:lstStyle/>
          <a:p>
            <a:endParaRPr sz="2822"/>
          </a:p>
        </p:txBody>
      </p:sp>
      <p:sp>
        <p:nvSpPr>
          <p:cNvPr id="3" name="object 3"/>
          <p:cNvSpPr/>
          <p:nvPr/>
        </p:nvSpPr>
        <p:spPr>
          <a:xfrm>
            <a:off x="4425" y="4042"/>
            <a:ext cx="1091905" cy="6853023"/>
          </a:xfrm>
          <a:custGeom>
            <a:avLst/>
            <a:gdLst/>
            <a:ahLst/>
            <a:cxnLst/>
            <a:rect l="l" t="t" r="r" b="b"/>
            <a:pathLst>
              <a:path w="696595" h="4371975">
                <a:moveTo>
                  <a:pt x="0" y="0"/>
                </a:moveTo>
                <a:lnTo>
                  <a:pt x="696277" y="0"/>
                </a:lnTo>
                <a:lnTo>
                  <a:pt x="696277" y="4371975"/>
                </a:lnTo>
                <a:lnTo>
                  <a:pt x="0" y="4371975"/>
                </a:lnTo>
                <a:lnTo>
                  <a:pt x="0" y="0"/>
                </a:lnTo>
                <a:close/>
              </a:path>
            </a:pathLst>
          </a:custGeom>
          <a:solidFill>
            <a:srgbClr val="2C4451"/>
          </a:solidFill>
        </p:spPr>
        <p:txBody>
          <a:bodyPr wrap="square" lIns="0" tIns="0" rIns="0" bIns="0" rtlCol="0"/>
          <a:lstStyle/>
          <a:p>
            <a:endParaRPr sz="2822"/>
          </a:p>
        </p:txBody>
      </p:sp>
      <p:sp>
        <p:nvSpPr>
          <p:cNvPr id="4" name="object 4"/>
          <p:cNvSpPr/>
          <p:nvPr/>
        </p:nvSpPr>
        <p:spPr>
          <a:xfrm>
            <a:off x="1222748" y="867014"/>
            <a:ext cx="8680496" cy="0"/>
          </a:xfrm>
          <a:custGeom>
            <a:avLst/>
            <a:gdLst/>
            <a:ahLst/>
            <a:cxnLst/>
            <a:rect l="l" t="t" r="r" b="b"/>
            <a:pathLst>
              <a:path w="5537835">
                <a:moveTo>
                  <a:pt x="5537829" y="0"/>
                </a:moveTo>
                <a:lnTo>
                  <a:pt x="0" y="0"/>
                </a:lnTo>
              </a:path>
            </a:pathLst>
          </a:custGeom>
          <a:ln w="16192">
            <a:solidFill>
              <a:srgbClr val="7F7F7F"/>
            </a:solidFill>
          </a:ln>
        </p:spPr>
        <p:txBody>
          <a:bodyPr wrap="square" lIns="0" tIns="0" rIns="0" bIns="0" rtlCol="0"/>
          <a:lstStyle/>
          <a:p>
            <a:endParaRPr sz="2822"/>
          </a:p>
        </p:txBody>
      </p:sp>
      <p:sp>
        <p:nvSpPr>
          <p:cNvPr id="5" name="object 5"/>
          <p:cNvSpPr/>
          <p:nvPr/>
        </p:nvSpPr>
        <p:spPr>
          <a:xfrm>
            <a:off x="5258408" y="5841801"/>
            <a:ext cx="1573657" cy="1015263"/>
          </a:xfrm>
          <a:prstGeom prst="rect">
            <a:avLst/>
          </a:prstGeom>
          <a:blipFill>
            <a:blip r:embed="rId2" cstate="print"/>
            <a:stretch>
              <a:fillRect/>
            </a:stretch>
          </a:blipFill>
        </p:spPr>
        <p:txBody>
          <a:bodyPr wrap="square" lIns="0" tIns="0" rIns="0" bIns="0" rtlCol="0"/>
          <a:lstStyle/>
          <a:p>
            <a:endParaRPr sz="2822"/>
          </a:p>
        </p:txBody>
      </p:sp>
      <p:sp>
        <p:nvSpPr>
          <p:cNvPr id="6" name="object 6"/>
          <p:cNvSpPr txBox="1">
            <a:spLocks noGrp="1"/>
          </p:cNvSpPr>
          <p:nvPr>
            <p:ph type="title"/>
          </p:nvPr>
        </p:nvSpPr>
        <p:spPr>
          <a:xfrm>
            <a:off x="1259960" y="-33396"/>
            <a:ext cx="7450904" cy="803476"/>
          </a:xfrm>
          <a:prstGeom prst="rect">
            <a:avLst/>
          </a:prstGeom>
        </p:spPr>
        <p:txBody>
          <a:bodyPr vert="horz" wrap="square" lIns="0" tIns="67106" rIns="0" bIns="0" rtlCol="0" anchor="ctr">
            <a:spAutoFit/>
          </a:bodyPr>
          <a:lstStyle/>
          <a:p>
            <a:pPr marL="305576">
              <a:lnSpc>
                <a:spcPct val="100000"/>
              </a:lnSpc>
            </a:pPr>
            <a:r>
              <a:rPr sz="4781" spc="8" dirty="0">
                <a:solidFill>
                  <a:srgbClr val="517A91"/>
                </a:solidFill>
                <a:latin typeface="Century Gothic"/>
                <a:cs typeface="Century Gothic"/>
              </a:rPr>
              <a:t>Q</a:t>
            </a:r>
            <a:r>
              <a:rPr sz="4781" dirty="0">
                <a:solidFill>
                  <a:srgbClr val="517A91"/>
                </a:solidFill>
                <a:latin typeface="Century Gothic"/>
                <a:cs typeface="Century Gothic"/>
              </a:rPr>
              <a:t>uiz</a:t>
            </a:r>
            <a:endParaRPr sz="4781" dirty="0">
              <a:latin typeface="Century Gothic"/>
              <a:cs typeface="Century Gothic"/>
            </a:endParaRPr>
          </a:p>
        </p:txBody>
      </p:sp>
      <p:sp>
        <p:nvSpPr>
          <p:cNvPr id="7" name="object 7"/>
          <p:cNvSpPr txBox="1"/>
          <p:nvPr/>
        </p:nvSpPr>
        <p:spPr>
          <a:xfrm>
            <a:off x="1302520" y="1223690"/>
            <a:ext cx="4572132" cy="1783437"/>
          </a:xfrm>
          <a:prstGeom prst="rect">
            <a:avLst/>
          </a:prstGeom>
        </p:spPr>
        <p:txBody>
          <a:bodyPr vert="horz" wrap="square" lIns="0" tIns="0" rIns="0" bIns="0" rtlCol="0">
            <a:spAutoFit/>
          </a:bodyPr>
          <a:lstStyle/>
          <a:p>
            <a:pPr marL="19907" algn="ctr"/>
            <a:r>
              <a:rPr sz="4389" b="1" spc="-16" dirty="0" smtClean="0">
                <a:latin typeface="Bradley Hand ITC" panose="03070402050302030203" pitchFamily="66" charset="0"/>
                <a:cs typeface="Times New Roman"/>
              </a:rPr>
              <a:t>S</a:t>
            </a:r>
            <a:r>
              <a:rPr sz="4389" b="1" spc="-8" dirty="0" smtClean="0">
                <a:latin typeface="Bradley Hand ITC" panose="03070402050302030203" pitchFamily="66" charset="0"/>
                <a:cs typeface="Times New Roman"/>
              </a:rPr>
              <a:t>AQ</a:t>
            </a:r>
            <a:endParaRPr lang="en-US" sz="4389" b="1" spc="-8" dirty="0" smtClean="0">
              <a:latin typeface="Bradley Hand ITC" panose="03070402050302030203" pitchFamily="66" charset="0"/>
              <a:cs typeface="Times New Roman"/>
            </a:endParaRPr>
          </a:p>
          <a:p>
            <a:pPr marL="19907" algn="ctr"/>
            <a:r>
              <a:rPr lang="en-US" sz="2400" dirty="0">
                <a:hlinkClick r:id="rId3"/>
              </a:rPr>
              <a:t>https://www.onlineexambuilder.com/cholesterol-metabolism-saq-s/exam-140473</a:t>
            </a:r>
            <a:endParaRPr sz="2400" b="1" dirty="0">
              <a:latin typeface="Bradley Hand ITC" panose="03070402050302030203" pitchFamily="66" charset="0"/>
              <a:cs typeface="Times New Roman"/>
            </a:endParaRPr>
          </a:p>
        </p:txBody>
      </p:sp>
      <p:sp>
        <p:nvSpPr>
          <p:cNvPr id="8" name="object 8"/>
          <p:cNvSpPr txBox="1"/>
          <p:nvPr/>
        </p:nvSpPr>
        <p:spPr>
          <a:xfrm>
            <a:off x="1401657" y="3856246"/>
            <a:ext cx="3914734" cy="1105046"/>
          </a:xfrm>
          <a:prstGeom prst="rect">
            <a:avLst/>
          </a:prstGeom>
        </p:spPr>
        <p:txBody>
          <a:bodyPr vert="horz" wrap="square" lIns="0" tIns="0" rIns="0" bIns="0" rtlCol="0">
            <a:spAutoFit/>
          </a:bodyPr>
          <a:lstStyle/>
          <a:p>
            <a:pPr marL="19907"/>
            <a:r>
              <a:rPr sz="4781" dirty="0">
                <a:solidFill>
                  <a:srgbClr val="517A91"/>
                </a:solidFill>
                <a:latin typeface="Century Gothic"/>
                <a:cs typeface="Century Gothic"/>
              </a:rPr>
              <a:t>Helpful</a:t>
            </a:r>
            <a:r>
              <a:rPr sz="4781" spc="-118" dirty="0">
                <a:solidFill>
                  <a:srgbClr val="517A91"/>
                </a:solidFill>
                <a:latin typeface="Century Gothic"/>
                <a:cs typeface="Century Gothic"/>
              </a:rPr>
              <a:t> </a:t>
            </a:r>
            <a:r>
              <a:rPr sz="4781" spc="8" dirty="0" smtClean="0">
                <a:solidFill>
                  <a:srgbClr val="517A91"/>
                </a:solidFill>
                <a:latin typeface="Century Gothic"/>
                <a:cs typeface="Century Gothic"/>
              </a:rPr>
              <a:t>video</a:t>
            </a:r>
            <a:endParaRPr lang="en-US" sz="4781" spc="8" dirty="0" smtClean="0">
              <a:solidFill>
                <a:srgbClr val="517A91"/>
              </a:solidFill>
              <a:latin typeface="Century Gothic"/>
              <a:cs typeface="Century Gothic"/>
            </a:endParaRPr>
          </a:p>
          <a:p>
            <a:pPr marL="19907" algn="ctr"/>
            <a:r>
              <a:rPr lang="en-US" sz="2400" spc="8" dirty="0" smtClean="0">
                <a:solidFill>
                  <a:schemeClr val="bg1">
                    <a:lumMod val="65000"/>
                  </a:schemeClr>
                </a:solidFill>
                <a:latin typeface="Century Gothic"/>
                <a:cs typeface="Century Gothic"/>
                <a:hlinkClick r:id="rId4"/>
              </a:rPr>
              <a:t>Cholesterol excretion</a:t>
            </a:r>
            <a:endParaRPr lang="en-US" sz="2400" spc="8" dirty="0" smtClean="0">
              <a:solidFill>
                <a:schemeClr val="bg1">
                  <a:lumMod val="65000"/>
                </a:schemeClr>
              </a:solidFill>
              <a:latin typeface="Century Gothic"/>
              <a:cs typeface="Century Gothic"/>
            </a:endParaRPr>
          </a:p>
        </p:txBody>
      </p:sp>
      <p:sp>
        <p:nvSpPr>
          <p:cNvPr id="9" name="object 9"/>
          <p:cNvSpPr txBox="1"/>
          <p:nvPr/>
        </p:nvSpPr>
        <p:spPr>
          <a:xfrm>
            <a:off x="5874652" y="1223691"/>
            <a:ext cx="1654660" cy="554767"/>
          </a:xfrm>
          <a:prstGeom prst="rect">
            <a:avLst/>
          </a:prstGeom>
        </p:spPr>
        <p:txBody>
          <a:bodyPr vert="horz" wrap="square" lIns="0" tIns="0" rIns="0" bIns="0" rtlCol="0">
            <a:spAutoFit/>
          </a:bodyPr>
          <a:lstStyle/>
          <a:p>
            <a:pPr marL="19907"/>
            <a:endParaRPr sz="3605" b="1" spc="-16" dirty="0">
              <a:latin typeface="Bradley Hand ITC" panose="03070402050302030203" pitchFamily="66" charset="0"/>
              <a:cs typeface="Times New Roman"/>
            </a:endParaRPr>
          </a:p>
        </p:txBody>
      </p:sp>
      <p:sp>
        <p:nvSpPr>
          <p:cNvPr id="10" name="object 10"/>
          <p:cNvSpPr/>
          <p:nvPr/>
        </p:nvSpPr>
        <p:spPr>
          <a:xfrm>
            <a:off x="4424" y="4042"/>
            <a:ext cx="12183152" cy="6853023"/>
          </a:xfrm>
          <a:custGeom>
            <a:avLst/>
            <a:gdLst/>
            <a:ahLst/>
            <a:cxnLst/>
            <a:rect l="l" t="t" r="r" b="b"/>
            <a:pathLst>
              <a:path w="7772400" h="4371975">
                <a:moveTo>
                  <a:pt x="0" y="0"/>
                </a:moveTo>
                <a:lnTo>
                  <a:pt x="7772399" y="0"/>
                </a:lnTo>
                <a:lnTo>
                  <a:pt x="7772399" y="4371974"/>
                </a:lnTo>
                <a:lnTo>
                  <a:pt x="0" y="4371974"/>
                </a:lnTo>
                <a:lnTo>
                  <a:pt x="0" y="0"/>
                </a:lnTo>
                <a:close/>
              </a:path>
            </a:pathLst>
          </a:custGeom>
          <a:ln w="8096">
            <a:solidFill>
              <a:srgbClr val="000000"/>
            </a:solidFill>
          </a:ln>
        </p:spPr>
        <p:txBody>
          <a:bodyPr wrap="square" lIns="0" tIns="0" rIns="0" bIns="0" rtlCol="0"/>
          <a:lstStyle/>
          <a:p>
            <a:endParaRPr sz="2822"/>
          </a:p>
        </p:txBody>
      </p:sp>
      <p:sp>
        <p:nvSpPr>
          <p:cNvPr id="11" name="object 11"/>
          <p:cNvSpPr txBox="1">
            <a:spLocks noGrp="1"/>
          </p:cNvSpPr>
          <p:nvPr>
            <p:ph type="sldNum" sz="quarter" idx="4294967295"/>
          </p:nvPr>
        </p:nvSpPr>
        <p:spPr>
          <a:xfrm>
            <a:off x="8660314" y="6445387"/>
            <a:ext cx="276707" cy="410369"/>
          </a:xfrm>
          <a:prstGeom prst="rect">
            <a:avLst/>
          </a:prstGeom>
        </p:spPr>
        <p:txBody>
          <a:bodyPr vert="horz" wrap="square" lIns="0" tIns="0" rIns="0" bIns="0" rtlCol="0">
            <a:spAutoFit/>
          </a:bodyPr>
          <a:lstStyle/>
          <a:p>
            <a:pPr marL="39815">
              <a:lnSpc>
                <a:spcPts val="1575"/>
              </a:lnSpc>
            </a:pPr>
            <a:fld id="{81D60167-4931-47E6-BA6A-407CBD079E47}" type="slidenum">
              <a:rPr spc="-8" dirty="0"/>
              <a:pPr marL="39815">
                <a:lnSpc>
                  <a:spcPts val="1575"/>
                </a:lnSpc>
              </a:pPr>
              <a:t>21</a:t>
            </a:fld>
            <a:endParaRPr spc="-8" dirty="0"/>
          </a:p>
        </p:txBody>
      </p:sp>
      <p:cxnSp>
        <p:nvCxnSpPr>
          <p:cNvPr id="12" name="Straight Connector 11"/>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13" name="object 7"/>
          <p:cNvSpPr txBox="1"/>
          <p:nvPr/>
        </p:nvSpPr>
        <p:spPr>
          <a:xfrm>
            <a:off x="6065559" y="1223691"/>
            <a:ext cx="4618484" cy="1783437"/>
          </a:xfrm>
          <a:prstGeom prst="rect">
            <a:avLst/>
          </a:prstGeom>
        </p:spPr>
        <p:txBody>
          <a:bodyPr vert="horz" wrap="square" lIns="0" tIns="0" rIns="0" bIns="0" rtlCol="0">
            <a:spAutoFit/>
          </a:bodyPr>
          <a:lstStyle/>
          <a:p>
            <a:pPr marL="19907" algn="ctr"/>
            <a:r>
              <a:rPr lang="en-US" sz="4389" b="1" spc="-16" dirty="0" smtClean="0">
                <a:latin typeface="Bradley Hand ITC" panose="03070402050302030203" pitchFamily="66" charset="0"/>
                <a:cs typeface="Times New Roman"/>
              </a:rPr>
              <a:t>MCQ’s</a:t>
            </a:r>
            <a:endParaRPr lang="en-US" sz="4389" b="1" spc="-8" dirty="0" smtClean="0">
              <a:latin typeface="Bradley Hand ITC" panose="03070402050302030203" pitchFamily="66" charset="0"/>
              <a:cs typeface="Times New Roman"/>
            </a:endParaRPr>
          </a:p>
          <a:p>
            <a:pPr marL="19907" algn="ctr"/>
            <a:r>
              <a:rPr lang="en-US" sz="2400" dirty="0">
                <a:hlinkClick r:id="rId5"/>
              </a:rPr>
              <a:t>https://www.onlineexambuilder.com/cholesterol-metabolism/exam-140410</a:t>
            </a:r>
            <a:endParaRPr sz="2400" b="1" dirty="0">
              <a:latin typeface="Bradley Hand ITC" panose="03070402050302030203" pitchFamily="66" charset="0"/>
              <a:cs typeface="Times New Roman"/>
            </a:endParaRPr>
          </a:p>
        </p:txBody>
      </p:sp>
    </p:spTree>
    <p:extLst>
      <p:ext uri="{BB962C8B-B14F-4D97-AF65-F5344CB8AC3E}">
        <p14:creationId xmlns:p14="http://schemas.microsoft.com/office/powerpoint/2010/main" val="25232572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43542"/>
        </a:solidFill>
        <a:effectLst/>
      </p:bgPr>
    </p:bg>
    <p:spTree>
      <p:nvGrpSpPr>
        <p:cNvPr id="1" name=""/>
        <p:cNvGrpSpPr/>
        <p:nvPr/>
      </p:nvGrpSpPr>
      <p:grpSpPr>
        <a:xfrm>
          <a:off x="0" y="0"/>
          <a:ext cx="0" cy="0"/>
          <a:chOff x="0" y="0"/>
          <a:chExt cx="0" cy="0"/>
        </a:xfrm>
      </p:grpSpPr>
      <p:sp>
        <p:nvSpPr>
          <p:cNvPr id="5" name="Round Same Side Corner Rectangle 4"/>
          <p:cNvSpPr/>
          <p:nvPr/>
        </p:nvSpPr>
        <p:spPr>
          <a:xfrm rot="16200000">
            <a:off x="-19053" y="1581155"/>
            <a:ext cx="1412083" cy="1254920"/>
          </a:xfrm>
          <a:prstGeom prst="round2SameRect">
            <a:avLst/>
          </a:prstGeom>
          <a:solidFill>
            <a:srgbClr val="5B8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4C2C5"/>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64" y="1582941"/>
            <a:ext cx="1137047" cy="1137047"/>
          </a:xfrm>
          <a:prstGeom prst="rect">
            <a:avLst/>
          </a:prstGeom>
          <a:ln>
            <a:noFill/>
          </a:ln>
        </p:spPr>
      </p:pic>
      <p:sp>
        <p:nvSpPr>
          <p:cNvPr id="7" name="Rectangle 6"/>
          <p:cNvSpPr/>
          <p:nvPr/>
        </p:nvSpPr>
        <p:spPr>
          <a:xfrm>
            <a:off x="1314446" y="1502573"/>
            <a:ext cx="2651760" cy="5155408"/>
          </a:xfrm>
          <a:prstGeom prst="rect">
            <a:avLst/>
          </a:prstGeom>
          <a:solidFill>
            <a:srgbClr val="C4C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Same Side Corner Rectangle 7"/>
          <p:cNvSpPr/>
          <p:nvPr/>
        </p:nvSpPr>
        <p:spPr>
          <a:xfrm rot="5400000">
            <a:off x="10772920" y="1582252"/>
            <a:ext cx="1412083" cy="1252728"/>
          </a:xfrm>
          <a:prstGeom prst="round2SameRect">
            <a:avLst/>
          </a:prstGeom>
          <a:solidFill>
            <a:srgbClr val="5B8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4C2C5"/>
              </a:solidFill>
            </a:endParaRPr>
          </a:p>
        </p:txBody>
      </p:sp>
      <p:sp>
        <p:nvSpPr>
          <p:cNvPr id="9" name="Rectangle 8"/>
          <p:cNvSpPr/>
          <p:nvPr/>
        </p:nvSpPr>
        <p:spPr>
          <a:xfrm>
            <a:off x="8200838" y="1502573"/>
            <a:ext cx="2651760" cy="5155408"/>
          </a:xfrm>
          <a:prstGeom prst="rect">
            <a:avLst/>
          </a:prstGeom>
          <a:solidFill>
            <a:srgbClr val="C4C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smtClean="0">
                <a:solidFill>
                  <a:srgbClr val="2A4452"/>
                </a:solidFill>
              </a:rPr>
              <a:t>هبه الناصر</a:t>
            </a:r>
            <a:endParaRPr lang="en-US" sz="2400" dirty="0" smtClean="0">
              <a:solidFill>
                <a:srgbClr val="2A4452"/>
              </a:solidFill>
            </a:endParaRPr>
          </a:p>
          <a:p>
            <a:pPr algn="ctr"/>
            <a:r>
              <a:rPr lang="ar-SA" sz="2400" dirty="0" smtClean="0">
                <a:solidFill>
                  <a:srgbClr val="2A4452"/>
                </a:solidFill>
              </a:rPr>
              <a:t>ربا برناوي</a:t>
            </a:r>
          </a:p>
          <a:p>
            <a:pPr algn="ctr"/>
            <a:r>
              <a:rPr lang="ar-SA" sz="2400" dirty="0" smtClean="0">
                <a:solidFill>
                  <a:srgbClr val="2A4452"/>
                </a:solidFill>
              </a:rPr>
              <a:t>ريما الشايع</a:t>
            </a:r>
          </a:p>
          <a:p>
            <a:pPr algn="ctr"/>
            <a:r>
              <a:rPr lang="ar-SA" sz="2400" dirty="0" smtClean="0">
                <a:solidFill>
                  <a:srgbClr val="2A4452"/>
                </a:solidFill>
              </a:rPr>
              <a:t>رنا باراسين</a:t>
            </a:r>
            <a:endParaRPr lang="en-US" sz="2400" dirty="0" smtClean="0">
              <a:solidFill>
                <a:srgbClr val="2A4452"/>
              </a:solidFill>
            </a:endParaRPr>
          </a:p>
          <a:p>
            <a:pPr algn="ctr"/>
            <a:r>
              <a:rPr lang="ar-SA" sz="2400" dirty="0" smtClean="0">
                <a:solidFill>
                  <a:srgbClr val="2A4452"/>
                </a:solidFill>
              </a:rPr>
              <a:t>أمل القرني</a:t>
            </a:r>
            <a:endParaRPr lang="en-US" sz="2400" dirty="0" smtClean="0">
              <a:solidFill>
                <a:srgbClr val="2A4452"/>
              </a:solidFill>
            </a:endParaRPr>
          </a:p>
          <a:p>
            <a:pPr algn="ctr"/>
            <a:r>
              <a:rPr lang="ar-SA" sz="2400" dirty="0" smtClean="0">
                <a:solidFill>
                  <a:srgbClr val="2A4452"/>
                </a:solidFill>
              </a:rPr>
              <a:t>هيفاء بن طالب</a:t>
            </a:r>
            <a:endParaRPr lang="en-US" sz="2400" dirty="0">
              <a:solidFill>
                <a:srgbClr val="2A4452"/>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2033" y="1571845"/>
            <a:ext cx="1133856" cy="1133856"/>
          </a:xfrm>
          <a:prstGeom prst="rect">
            <a:avLst/>
          </a:prstGeom>
        </p:spPr>
      </p:pic>
      <p:sp>
        <p:nvSpPr>
          <p:cNvPr id="11" name="16-Point Star 10"/>
          <p:cNvSpPr/>
          <p:nvPr/>
        </p:nvSpPr>
        <p:spPr>
          <a:xfrm>
            <a:off x="4153209" y="2028831"/>
            <a:ext cx="3788163" cy="3899005"/>
          </a:xfrm>
          <a:prstGeom prst="star16">
            <a:avLst>
              <a:gd name="adj" fmla="val 42872"/>
            </a:avLst>
          </a:prstGeom>
          <a:solidFill>
            <a:srgbClr val="5B8B6B"/>
          </a:solidFill>
          <a:ln>
            <a:solidFill>
              <a:srgbClr val="5B8B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16-Point Star 11"/>
          <p:cNvSpPr/>
          <p:nvPr/>
        </p:nvSpPr>
        <p:spPr>
          <a:xfrm>
            <a:off x="3990783" y="1865245"/>
            <a:ext cx="4136331" cy="4221236"/>
          </a:xfrm>
          <a:prstGeom prst="star16">
            <a:avLst>
              <a:gd name="adj" fmla="val 42872"/>
            </a:avLst>
          </a:prstGeom>
          <a:noFill/>
          <a:ln>
            <a:solidFill>
              <a:srgbClr val="5B8B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395061" y="3506570"/>
            <a:ext cx="3124113" cy="1754326"/>
          </a:xfrm>
          <a:prstGeom prst="rect">
            <a:avLst/>
          </a:prstGeom>
          <a:noFill/>
        </p:spPr>
        <p:txBody>
          <a:bodyPr wrap="square" rtlCol="0">
            <a:spAutoFit/>
          </a:bodyPr>
          <a:lstStyle/>
          <a:p>
            <a:pPr marL="285750" indent="-285750" algn="ctr">
              <a:buFont typeface="Arial" charset="0"/>
              <a:buChar char="•"/>
            </a:pPr>
            <a:r>
              <a:rPr lang="en-US" sz="2600" b="1" dirty="0" smtClean="0">
                <a:solidFill>
                  <a:schemeClr val="bg1">
                    <a:lumMod val="75000"/>
                  </a:schemeClr>
                </a:solidFill>
                <a:latin typeface="Century Gothic" charset="0"/>
                <a:ea typeface="Century Gothic" charset="0"/>
                <a:cs typeface="Century Gothic" charset="0"/>
              </a:rPr>
              <a:t>Rania </a:t>
            </a:r>
            <a:r>
              <a:rPr lang="en-US" sz="2600" b="1" dirty="0" err="1" smtClean="0">
                <a:solidFill>
                  <a:schemeClr val="bg1">
                    <a:lumMod val="75000"/>
                  </a:schemeClr>
                </a:solidFill>
                <a:latin typeface="Century Gothic" charset="0"/>
                <a:ea typeface="Century Gothic" charset="0"/>
                <a:cs typeface="Century Gothic" charset="0"/>
              </a:rPr>
              <a:t>Alessa</a:t>
            </a:r>
            <a:endParaRPr lang="en-US" sz="2600" b="1" dirty="0" smtClean="0">
              <a:solidFill>
                <a:schemeClr val="bg1">
                  <a:lumMod val="75000"/>
                </a:schemeClr>
              </a:solidFill>
              <a:latin typeface="Century Gothic" charset="0"/>
              <a:ea typeface="Century Gothic" charset="0"/>
              <a:cs typeface="Century Gothic" charset="0"/>
            </a:endParaRPr>
          </a:p>
          <a:p>
            <a:pPr marL="285750" indent="-285750" algn="ctr">
              <a:buFont typeface="Arial" charset="0"/>
              <a:buChar char="•"/>
            </a:pPr>
            <a:r>
              <a:rPr lang="en-US" sz="2600" b="1" dirty="0" smtClean="0">
                <a:solidFill>
                  <a:schemeClr val="bg1">
                    <a:lumMod val="75000"/>
                  </a:schemeClr>
                </a:solidFill>
                <a:latin typeface="Century Gothic" charset="0"/>
                <a:ea typeface="Century Gothic" charset="0"/>
                <a:cs typeface="Century Gothic" charset="0"/>
              </a:rPr>
              <a:t>Mohammad </a:t>
            </a:r>
            <a:r>
              <a:rPr lang="en-US" sz="2600" b="1" dirty="0" err="1" smtClean="0">
                <a:solidFill>
                  <a:schemeClr val="bg1">
                    <a:lumMod val="75000"/>
                  </a:schemeClr>
                </a:solidFill>
                <a:latin typeface="Century Gothic" charset="0"/>
                <a:ea typeface="Century Gothic" charset="0"/>
                <a:cs typeface="Century Gothic" charset="0"/>
              </a:rPr>
              <a:t>Almutlaq</a:t>
            </a:r>
            <a:endParaRPr lang="en-US" sz="2600" b="1" dirty="0" smtClean="0">
              <a:solidFill>
                <a:schemeClr val="bg1">
                  <a:lumMod val="75000"/>
                </a:schemeClr>
              </a:solidFill>
              <a:latin typeface="Century Gothic" charset="0"/>
              <a:ea typeface="Century Gothic" charset="0"/>
              <a:cs typeface="Century Gothic" charset="0"/>
            </a:endParaRPr>
          </a:p>
          <a:p>
            <a:pPr marL="285750" indent="-285750">
              <a:buFont typeface="Arial" charset="0"/>
              <a:buChar char="•"/>
            </a:pPr>
            <a:endParaRPr lang="en-US" sz="3000" b="1" dirty="0" smtClean="0">
              <a:solidFill>
                <a:schemeClr val="tx1">
                  <a:lumMod val="85000"/>
                  <a:lumOff val="15000"/>
                </a:schemeClr>
              </a:solidFill>
              <a:latin typeface="Century Gothic" charset="0"/>
              <a:ea typeface="Century Gothic" charset="0"/>
              <a:cs typeface="Century Gothic" charset="0"/>
            </a:endParaRPr>
          </a:p>
        </p:txBody>
      </p:sp>
      <p:sp>
        <p:nvSpPr>
          <p:cNvPr id="14" name="Oval 13"/>
          <p:cNvSpPr/>
          <p:nvPr/>
        </p:nvSpPr>
        <p:spPr>
          <a:xfrm>
            <a:off x="4448928" y="2427901"/>
            <a:ext cx="3196723" cy="3079490"/>
          </a:xfrm>
          <a:prstGeom prst="ellipse">
            <a:avLst/>
          </a:prstGeom>
          <a:noFill/>
          <a:ln w="3175">
            <a:solidFill>
              <a:schemeClr val="bg2">
                <a:lumMod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rot="5400000">
            <a:off x="514348" y="135432"/>
            <a:ext cx="557216" cy="1585913"/>
          </a:xfrm>
          <a:prstGeom prst="round2SameRect">
            <a:avLst/>
          </a:prstGeom>
          <a:solidFill>
            <a:srgbClr val="C4C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Same Side Corner Rectangle 16"/>
          <p:cNvSpPr/>
          <p:nvPr/>
        </p:nvSpPr>
        <p:spPr>
          <a:xfrm rot="5400000">
            <a:off x="164305" y="-164305"/>
            <a:ext cx="785816" cy="1114425"/>
          </a:xfrm>
          <a:prstGeom prst="round2SameRect">
            <a:avLst/>
          </a:prstGeom>
          <a:solidFill>
            <a:srgbClr val="517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30517"/>
            <a:ext cx="3243263" cy="769441"/>
          </a:xfrm>
          <a:prstGeom prst="rect">
            <a:avLst/>
          </a:prstGeom>
          <a:noFill/>
        </p:spPr>
        <p:txBody>
          <a:bodyPr wrap="square" rtlCol="0">
            <a:spAutoFit/>
          </a:bodyPr>
          <a:lstStyle/>
          <a:p>
            <a:r>
              <a:rPr lang="en-US" sz="4400" b="1" dirty="0" smtClean="0">
                <a:solidFill>
                  <a:srgbClr val="C4C2C5"/>
                </a:solidFill>
                <a:latin typeface="Century Gothic" charset="0"/>
                <a:ea typeface="Century Gothic" charset="0"/>
                <a:cs typeface="Century Gothic" charset="0"/>
              </a:rPr>
              <a:t>TEAM</a:t>
            </a:r>
            <a:endParaRPr lang="en-US" sz="4400" b="1" dirty="0">
              <a:solidFill>
                <a:srgbClr val="C4C2C5"/>
              </a:solidFill>
              <a:latin typeface="Century Gothic" charset="0"/>
              <a:ea typeface="Century Gothic" charset="0"/>
              <a:cs typeface="Century Gothic" charset="0"/>
            </a:endParaRPr>
          </a:p>
        </p:txBody>
      </p:sp>
      <p:sp>
        <p:nvSpPr>
          <p:cNvPr id="19" name="TextBox 18"/>
          <p:cNvSpPr txBox="1"/>
          <p:nvPr/>
        </p:nvSpPr>
        <p:spPr>
          <a:xfrm>
            <a:off x="1585913" y="570263"/>
            <a:ext cx="2800350" cy="1200329"/>
          </a:xfrm>
          <a:prstGeom prst="rect">
            <a:avLst/>
          </a:prstGeom>
          <a:noFill/>
        </p:spPr>
        <p:txBody>
          <a:bodyPr wrap="square" rtlCol="0">
            <a:spAutoFit/>
          </a:bodyPr>
          <a:lstStyle/>
          <a:p>
            <a:r>
              <a:rPr lang="en-US" sz="3600" b="1" dirty="0" smtClean="0">
                <a:solidFill>
                  <a:srgbClr val="517A91"/>
                </a:solidFill>
                <a:latin typeface="Century Gothic" charset="0"/>
                <a:ea typeface="Century Gothic" charset="0"/>
                <a:cs typeface="Century Gothic" charset="0"/>
              </a:rPr>
              <a:t>MEMBERS</a:t>
            </a:r>
          </a:p>
          <a:p>
            <a:endParaRPr lang="en-US" sz="3600" b="1" dirty="0">
              <a:solidFill>
                <a:srgbClr val="C4C2C5"/>
              </a:solidFill>
              <a:latin typeface="Century Gothic" charset="0"/>
              <a:ea typeface="Century Gothic" charset="0"/>
              <a:cs typeface="Century Gothic" charset="0"/>
            </a:endParaRPr>
          </a:p>
        </p:txBody>
      </p:sp>
      <p:pic>
        <p:nvPicPr>
          <p:cNvPr id="21" name="صورة 6" descr="bio logo 436.png"/>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20" name="TextBox 19"/>
          <p:cNvSpPr txBox="1"/>
          <p:nvPr/>
        </p:nvSpPr>
        <p:spPr>
          <a:xfrm>
            <a:off x="1220331" y="1506996"/>
            <a:ext cx="2745875" cy="4524315"/>
          </a:xfrm>
          <a:prstGeom prst="rect">
            <a:avLst/>
          </a:prstGeom>
          <a:noFill/>
        </p:spPr>
        <p:txBody>
          <a:bodyPr wrap="square" rtlCol="0">
            <a:spAutoFit/>
          </a:bodyPr>
          <a:lstStyle/>
          <a:p>
            <a:pPr algn="ctr">
              <a:lnSpc>
                <a:spcPct val="150000"/>
              </a:lnSpc>
            </a:pPr>
            <a:r>
              <a:rPr lang="ar-SA" sz="2400" dirty="0" smtClean="0">
                <a:solidFill>
                  <a:srgbClr val="2A4452"/>
                </a:solidFill>
              </a:rPr>
              <a:t>مهند الزهراني </a:t>
            </a:r>
          </a:p>
          <a:p>
            <a:pPr algn="ctr">
              <a:lnSpc>
                <a:spcPct val="150000"/>
              </a:lnSpc>
            </a:pPr>
            <a:r>
              <a:rPr lang="ar-SA" sz="2400" dirty="0" smtClean="0">
                <a:solidFill>
                  <a:srgbClr val="2A4452"/>
                </a:solidFill>
              </a:rPr>
              <a:t>طلال </a:t>
            </a:r>
            <a:r>
              <a:rPr lang="ar-SA" sz="2400" dirty="0" err="1" smtClean="0">
                <a:solidFill>
                  <a:srgbClr val="2A4452"/>
                </a:solidFill>
              </a:rPr>
              <a:t>الطخيم</a:t>
            </a:r>
            <a:r>
              <a:rPr lang="ar-SA" sz="2400" dirty="0" smtClean="0">
                <a:solidFill>
                  <a:srgbClr val="2A4452"/>
                </a:solidFill>
              </a:rPr>
              <a:t> </a:t>
            </a:r>
          </a:p>
          <a:p>
            <a:pPr algn="ctr">
              <a:lnSpc>
                <a:spcPct val="150000"/>
              </a:lnSpc>
            </a:pPr>
            <a:r>
              <a:rPr lang="ar-SA" sz="2400" dirty="0" smtClean="0">
                <a:solidFill>
                  <a:srgbClr val="2A4452"/>
                </a:solidFill>
              </a:rPr>
              <a:t>فهد العتيبي</a:t>
            </a:r>
          </a:p>
          <a:p>
            <a:pPr algn="ctr">
              <a:lnSpc>
                <a:spcPct val="150000"/>
              </a:lnSpc>
            </a:pPr>
            <a:r>
              <a:rPr lang="ar-SA" sz="2400" dirty="0" smtClean="0">
                <a:solidFill>
                  <a:srgbClr val="2A4452"/>
                </a:solidFill>
              </a:rPr>
              <a:t>عبدالعزيز الصومالي</a:t>
            </a:r>
          </a:p>
          <a:p>
            <a:pPr algn="ctr">
              <a:lnSpc>
                <a:spcPct val="150000"/>
              </a:lnSpc>
            </a:pPr>
            <a:r>
              <a:rPr lang="ar-SA" sz="2400" dirty="0" smtClean="0">
                <a:solidFill>
                  <a:srgbClr val="2A4452"/>
                </a:solidFill>
              </a:rPr>
              <a:t>سعود </a:t>
            </a:r>
            <a:r>
              <a:rPr lang="ar-SA" sz="2400" dirty="0" err="1" smtClean="0">
                <a:solidFill>
                  <a:srgbClr val="2A4452"/>
                </a:solidFill>
              </a:rPr>
              <a:t>الشنيفي</a:t>
            </a:r>
            <a:endParaRPr lang="ar-SA" sz="2400" dirty="0" smtClean="0">
              <a:solidFill>
                <a:srgbClr val="2A4452"/>
              </a:solidFill>
            </a:endParaRPr>
          </a:p>
          <a:p>
            <a:pPr algn="ctr">
              <a:lnSpc>
                <a:spcPct val="150000"/>
              </a:lnSpc>
            </a:pPr>
            <a:r>
              <a:rPr lang="ar-SA" sz="2400" dirty="0" smtClean="0">
                <a:solidFill>
                  <a:srgbClr val="2A4452"/>
                </a:solidFill>
              </a:rPr>
              <a:t>صالح التويجري </a:t>
            </a:r>
          </a:p>
          <a:p>
            <a:pPr algn="ctr">
              <a:lnSpc>
                <a:spcPct val="150000"/>
              </a:lnSpc>
            </a:pPr>
            <a:r>
              <a:rPr lang="ar-SA" sz="2400" dirty="0" smtClean="0">
                <a:solidFill>
                  <a:srgbClr val="2A4452"/>
                </a:solidFill>
              </a:rPr>
              <a:t>حمد الحسون </a:t>
            </a:r>
          </a:p>
          <a:p>
            <a:pPr algn="ctr">
              <a:lnSpc>
                <a:spcPct val="150000"/>
              </a:lnSpc>
            </a:pPr>
            <a:r>
              <a:rPr lang="ar-SA" sz="2400" dirty="0" smtClean="0">
                <a:solidFill>
                  <a:srgbClr val="2A4452"/>
                </a:solidFill>
              </a:rPr>
              <a:t>محمد العسيري</a:t>
            </a:r>
            <a:endParaRPr lang="en-US" sz="2400" dirty="0" smtClean="0">
              <a:solidFill>
                <a:srgbClr val="2A4452"/>
              </a:solidFill>
            </a:endParaRPr>
          </a:p>
        </p:txBody>
      </p:sp>
      <p:sp>
        <p:nvSpPr>
          <p:cNvPr id="4" name="Slide Number Placeholder 3"/>
          <p:cNvSpPr>
            <a:spLocks noGrp="1"/>
          </p:cNvSpPr>
          <p:nvPr>
            <p:ph type="sldNum" sz="quarter" idx="12"/>
          </p:nvPr>
        </p:nvSpPr>
        <p:spPr/>
        <p:txBody>
          <a:bodyPr/>
          <a:lstStyle/>
          <a:p>
            <a:fld id="{C6A61B80-718B-8E4C-9CE5-C64D512E4DAF}" type="slidenum">
              <a:rPr lang="en-US" smtClean="0"/>
              <a:t>22</a:t>
            </a:fld>
            <a:endParaRPr lang="en-US"/>
          </a:p>
        </p:txBody>
      </p:sp>
      <p:sp>
        <p:nvSpPr>
          <p:cNvPr id="15" name="TextBox 14"/>
          <p:cNvSpPr txBox="1"/>
          <p:nvPr/>
        </p:nvSpPr>
        <p:spPr>
          <a:xfrm>
            <a:off x="4747530" y="2914657"/>
            <a:ext cx="3092042" cy="800219"/>
          </a:xfrm>
          <a:prstGeom prst="rect">
            <a:avLst/>
          </a:prstGeom>
          <a:noFill/>
        </p:spPr>
        <p:txBody>
          <a:bodyPr wrap="square" rtlCol="0">
            <a:spAutoFit/>
          </a:bodyPr>
          <a:lstStyle/>
          <a:p>
            <a:r>
              <a:rPr lang="en-US" sz="2800" b="1" dirty="0">
                <a:solidFill>
                  <a:srgbClr val="243542"/>
                </a:solidFill>
                <a:latin typeface="Century Gothic" charset="0"/>
                <a:ea typeface="Century Gothic" charset="0"/>
                <a:cs typeface="Century Gothic" charset="0"/>
              </a:rPr>
              <a:t>TEAM LEADERS </a:t>
            </a:r>
          </a:p>
          <a:p>
            <a:endParaRPr lang="en-US" dirty="0"/>
          </a:p>
        </p:txBody>
      </p:sp>
    </p:spTree>
    <p:extLst>
      <p:ext uri="{BB962C8B-B14F-4D97-AF65-F5344CB8AC3E}">
        <p14:creationId xmlns:p14="http://schemas.microsoft.com/office/powerpoint/2010/main" val="2601194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43542"/>
        </a:solidFill>
        <a:effectLst/>
      </p:bgPr>
    </p:bg>
    <p:spTree>
      <p:nvGrpSpPr>
        <p:cNvPr id="1" name=""/>
        <p:cNvGrpSpPr/>
        <p:nvPr/>
      </p:nvGrpSpPr>
      <p:grpSpPr>
        <a:xfrm>
          <a:off x="0" y="0"/>
          <a:ext cx="0" cy="0"/>
          <a:chOff x="0" y="0"/>
          <a:chExt cx="0" cy="0"/>
        </a:xfrm>
      </p:grpSpPr>
      <p:sp>
        <p:nvSpPr>
          <p:cNvPr id="4" name="Rectangle 3"/>
          <p:cNvSpPr/>
          <p:nvPr/>
        </p:nvSpPr>
        <p:spPr>
          <a:xfrm>
            <a:off x="2414588" y="1957388"/>
            <a:ext cx="2300287" cy="2228850"/>
          </a:xfrm>
          <a:prstGeom prst="rect">
            <a:avLst/>
          </a:prstGeom>
          <a:solidFill>
            <a:srgbClr val="5B8B6B"/>
          </a:solidFill>
          <a:ln>
            <a:solidFill>
              <a:srgbClr val="5B8B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5397619" y="1065522"/>
            <a:ext cx="0" cy="4754880"/>
          </a:xfrm>
          <a:prstGeom prst="line">
            <a:avLst/>
          </a:prstGeom>
          <a:ln w="66675" cap="rnd">
            <a:solidFill>
              <a:schemeClr val="bg1">
                <a:lumMod val="75000"/>
              </a:schemeClr>
            </a:solidFill>
          </a:ln>
        </p:spPr>
        <p:style>
          <a:lnRef idx="3">
            <a:schemeClr val="accent5"/>
          </a:lnRef>
          <a:fillRef idx="0">
            <a:schemeClr val="accent5"/>
          </a:fillRef>
          <a:effectRef idx="2">
            <a:schemeClr val="accent5"/>
          </a:effectRef>
          <a:fontRef idx="minor">
            <a:schemeClr val="tx1"/>
          </a:fontRef>
        </p:style>
      </p:cxnSp>
      <p:sp>
        <p:nvSpPr>
          <p:cNvPr id="9" name="TextBox 8"/>
          <p:cNvSpPr txBox="1"/>
          <p:nvPr/>
        </p:nvSpPr>
        <p:spPr>
          <a:xfrm>
            <a:off x="185738" y="2832079"/>
            <a:ext cx="5400675" cy="1908215"/>
          </a:xfrm>
          <a:prstGeom prst="rect">
            <a:avLst/>
          </a:prstGeom>
          <a:noFill/>
        </p:spPr>
        <p:txBody>
          <a:bodyPr wrap="square" rtlCol="0">
            <a:spAutoFit/>
          </a:bodyPr>
          <a:lstStyle/>
          <a:p>
            <a:r>
              <a:rPr lang="en-US" sz="5400" b="1" dirty="0" smtClean="0">
                <a:solidFill>
                  <a:srgbClr val="C4C2C5"/>
                </a:solidFill>
                <a:latin typeface="Century Gothic" charset="0"/>
                <a:ea typeface="Century Gothic" charset="0"/>
                <a:cs typeface="Century Gothic" charset="0"/>
              </a:rPr>
              <a:t>THANK YOU </a:t>
            </a:r>
          </a:p>
          <a:p>
            <a:r>
              <a:rPr lang="en-US" sz="3200" b="1" dirty="0" smtClean="0">
                <a:solidFill>
                  <a:srgbClr val="C4C2C5"/>
                </a:solidFill>
                <a:latin typeface="Century Gothic" charset="0"/>
                <a:ea typeface="Century Gothic" charset="0"/>
                <a:cs typeface="Century Gothic" charset="0"/>
              </a:rPr>
              <a:t>PLEASE CONTACT US IF YOU HAVE ANY ISSUE  </a:t>
            </a: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612659" y="1988136"/>
            <a:ext cx="941832" cy="941832"/>
          </a:xfrm>
          <a:prstGeom prst="ellipse">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62037" t="-23068" r="-62037" b="-23068"/>
          <a:stretch/>
        </p:blipFill>
        <p:spPr>
          <a:xfrm>
            <a:off x="5039913" y="811386"/>
            <a:ext cx="3001329" cy="1328738"/>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1225" y="3028276"/>
            <a:ext cx="944575" cy="94457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1167" y="4071159"/>
            <a:ext cx="941832" cy="941832"/>
          </a:xfrm>
          <a:prstGeom prst="ellipse">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9662" y="5111298"/>
            <a:ext cx="941832" cy="941832"/>
          </a:xfrm>
          <a:prstGeom prst="rect">
            <a:avLst/>
          </a:prstGeom>
        </p:spPr>
      </p:pic>
      <p:sp>
        <p:nvSpPr>
          <p:cNvPr id="17" name="Rectangle 16"/>
          <p:cNvSpPr/>
          <p:nvPr/>
        </p:nvSpPr>
        <p:spPr>
          <a:xfrm>
            <a:off x="7134536" y="5246458"/>
            <a:ext cx="4832546" cy="6715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dirty="0" smtClean="0">
                <a:solidFill>
                  <a:schemeClr val="accent1">
                    <a:lumMod val="75000"/>
                  </a:schemeClr>
                </a:solidFill>
              </a:rPr>
              <a:t>Biochemistryteam436@gmail.com</a:t>
            </a:r>
            <a:endParaRPr lang="en-US" dirty="0">
              <a:solidFill>
                <a:schemeClr val="accent1">
                  <a:lumMod val="75000"/>
                </a:schemeClr>
              </a:solidFill>
            </a:endParaRPr>
          </a:p>
        </p:txBody>
      </p:sp>
      <p:sp>
        <p:nvSpPr>
          <p:cNvPr id="23" name="Rectangle 22"/>
          <p:cNvSpPr/>
          <p:nvPr/>
        </p:nvSpPr>
        <p:spPr>
          <a:xfrm>
            <a:off x="6755001" y="4208438"/>
            <a:ext cx="5212080" cy="6715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dirty="0" smtClean="0">
                <a:solidFill>
                  <a:schemeClr val="accent1">
                    <a:lumMod val="75000"/>
                  </a:schemeClr>
                </a:solidFill>
              </a:rPr>
              <a:t>@436Biochemteam</a:t>
            </a:r>
            <a:endParaRPr lang="en-US" dirty="0">
              <a:solidFill>
                <a:schemeClr val="accent1">
                  <a:lumMod val="75000"/>
                </a:schemeClr>
              </a:solidFill>
            </a:endParaRPr>
          </a:p>
        </p:txBody>
      </p:sp>
      <p:sp>
        <p:nvSpPr>
          <p:cNvPr id="24" name="Rectangle 23"/>
          <p:cNvSpPr/>
          <p:nvPr/>
        </p:nvSpPr>
        <p:spPr>
          <a:xfrm>
            <a:off x="6603000" y="3170419"/>
            <a:ext cx="5364082" cy="67151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dirty="0">
                <a:solidFill>
                  <a:schemeClr val="accent1">
                    <a:lumMod val="75000"/>
                  </a:schemeClr>
                </a:solidFill>
              </a:rPr>
              <a:t>Lippincott's Illustrated Reviews: Biochemistry, </a:t>
            </a:r>
            <a:r>
              <a:rPr lang="en-US" dirty="0" smtClean="0">
                <a:solidFill>
                  <a:schemeClr val="accent1">
                    <a:lumMod val="75000"/>
                  </a:schemeClr>
                </a:solidFill>
              </a:rPr>
              <a:t>6</a:t>
            </a:r>
            <a:r>
              <a:rPr lang="en-US" baseline="30000" dirty="0" smtClean="0">
                <a:solidFill>
                  <a:schemeClr val="accent1">
                    <a:lumMod val="75000"/>
                  </a:schemeClr>
                </a:solidFill>
              </a:rPr>
              <a:t>th</a:t>
            </a:r>
            <a:r>
              <a:rPr lang="en-US" dirty="0" smtClean="0">
                <a:solidFill>
                  <a:schemeClr val="accent1">
                    <a:lumMod val="75000"/>
                  </a:schemeClr>
                </a:solidFill>
              </a:rPr>
              <a:t> E</a:t>
            </a:r>
            <a:endParaRPr lang="en-US" dirty="0">
              <a:solidFill>
                <a:schemeClr val="accent1">
                  <a:lumMod val="75000"/>
                </a:schemeClr>
              </a:solidFill>
            </a:endParaRPr>
          </a:p>
        </p:txBody>
      </p:sp>
      <p:sp>
        <p:nvSpPr>
          <p:cNvPr id="25" name="Rectangle 24"/>
          <p:cNvSpPr/>
          <p:nvPr/>
        </p:nvSpPr>
        <p:spPr>
          <a:xfrm>
            <a:off x="6755001" y="2113998"/>
            <a:ext cx="5212080" cy="6715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ar-SA" altLang="ar-SA" sz="2800" dirty="0" smtClean="0">
                <a:solidFill>
                  <a:schemeClr val="tx1"/>
                </a:solidFill>
              </a:rPr>
              <a:t> </a:t>
            </a:r>
            <a:endParaRPr lang="ar-SA" altLang="ar-SA" sz="4400" dirty="0">
              <a:solidFill>
                <a:schemeClr val="tx1"/>
              </a:solidFill>
              <a:latin typeface="Arial" panose="020B0604020202020204" pitchFamily="34" charset="0"/>
            </a:endParaRPr>
          </a:p>
        </p:txBody>
      </p:sp>
      <p:sp>
        <p:nvSpPr>
          <p:cNvPr id="26" name="Rectangle 25"/>
          <p:cNvSpPr/>
          <p:nvPr/>
        </p:nvSpPr>
        <p:spPr>
          <a:xfrm>
            <a:off x="7134535" y="1094381"/>
            <a:ext cx="4832547" cy="6715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sz="2000" dirty="0" smtClean="0">
                <a:solidFill>
                  <a:schemeClr val="accent1">
                    <a:lumMod val="75000"/>
                  </a:schemeClr>
                </a:solidFill>
              </a:rPr>
              <a:t>Review the notes</a:t>
            </a:r>
            <a:endParaRPr lang="en-US" dirty="0">
              <a:solidFill>
                <a:schemeClr val="accent1">
                  <a:lumMod val="75000"/>
                </a:schemeClr>
              </a:solidFill>
            </a:endParaRPr>
          </a:p>
        </p:txBody>
      </p:sp>
      <p:pic>
        <p:nvPicPr>
          <p:cNvPr id="19" name="صورة 6" descr="bio logo 436.png"/>
          <p:cNvPicPr>
            <a:picLocks noChangeAspect="1"/>
          </p:cNvPicPr>
          <p:nvPr/>
        </p:nvPicPr>
        <p:blipFill>
          <a:blip r:embed="rId7">
            <a:extLst>
              <a:ext uri="{BEBA8EAE-BF5A-486C-A8C5-ECC9F3942E4B}">
                <a14:imgProps xmlns:a14="http://schemas.microsoft.com/office/drawing/2010/main">
                  <a14:imgLayer r:embed="rId8">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3" name="Slide Number Placeholder 2"/>
          <p:cNvSpPr>
            <a:spLocks noGrp="1"/>
          </p:cNvSpPr>
          <p:nvPr>
            <p:ph type="sldNum" sz="quarter" idx="12"/>
          </p:nvPr>
        </p:nvSpPr>
        <p:spPr/>
        <p:txBody>
          <a:bodyPr/>
          <a:lstStyle/>
          <a:p>
            <a:fld id="{C6A61B80-718B-8E4C-9CE5-C64D512E4DAF}" type="slidenum">
              <a:rPr lang="en-US" smtClean="0"/>
              <a:t>23</a:t>
            </a:fld>
            <a:endParaRPr lang="en-US"/>
          </a:p>
        </p:txBody>
      </p:sp>
    </p:spTree>
    <p:extLst>
      <p:ext uri="{BB962C8B-B14F-4D97-AF65-F5344CB8AC3E}">
        <p14:creationId xmlns:p14="http://schemas.microsoft.com/office/powerpoint/2010/main" val="339017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55899"/>
            <a:ext cx="7248961" cy="10758"/>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8" name="Rectangle 7"/>
          <p:cNvSpPr/>
          <p:nvPr/>
        </p:nvSpPr>
        <p:spPr>
          <a:xfrm>
            <a:off x="1429417" y="86458"/>
            <a:ext cx="3264035" cy="769441"/>
          </a:xfrm>
          <a:prstGeom prst="rect">
            <a:avLst/>
          </a:prstGeom>
        </p:spPr>
        <p:txBody>
          <a:bodyPr wrap="none">
            <a:spAutoFit/>
          </a:bodyPr>
          <a:lstStyle/>
          <a:p>
            <a:r>
              <a:rPr lang="en-US" altLang="en-US" sz="4400" dirty="0" smtClean="0">
                <a:solidFill>
                  <a:srgbClr val="517A91"/>
                </a:solidFill>
                <a:latin typeface="Century Gothic" charset="0"/>
                <a:ea typeface="Century Gothic" charset="0"/>
                <a:cs typeface="Century Gothic" charset="0"/>
              </a:rPr>
              <a:t>Cholesterol</a:t>
            </a:r>
            <a:endParaRPr lang="en-US" sz="4400" dirty="0">
              <a:solidFill>
                <a:srgbClr val="517A91"/>
              </a:solidFill>
              <a:latin typeface="Century Gothic" charset="0"/>
              <a:ea typeface="Century Gothic" charset="0"/>
              <a:cs typeface="Century Gothic" charset="0"/>
            </a:endParaRPr>
          </a:p>
        </p:txBody>
      </p:sp>
      <p:sp>
        <p:nvSpPr>
          <p:cNvPr id="3" name="Slide Number Placeholder 2"/>
          <p:cNvSpPr>
            <a:spLocks noGrp="1"/>
          </p:cNvSpPr>
          <p:nvPr>
            <p:ph type="sldNum" sz="quarter" idx="12"/>
          </p:nvPr>
        </p:nvSpPr>
        <p:spPr/>
        <p:txBody>
          <a:bodyPr/>
          <a:lstStyle/>
          <a:p>
            <a:fld id="{C6A61B80-718B-8E4C-9CE5-C64D512E4DAF}" type="slidenum">
              <a:rPr lang="en-US" smtClean="0"/>
              <a:t>3</a:t>
            </a:fld>
            <a:endParaRPr lang="en-US" dirty="0"/>
          </a:p>
        </p:txBody>
      </p:sp>
      <p:pic>
        <p:nvPicPr>
          <p:cNvPr id="11" name="Picture 10" descr="DA3C18FF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944862"/>
            <a:ext cx="3581400" cy="352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704307" y="332504"/>
            <a:ext cx="3393986" cy="584775"/>
          </a:xfrm>
          <a:prstGeom prst="rect">
            <a:avLst/>
          </a:prstGeom>
          <a:noFill/>
          <a:ln>
            <a:solidFill>
              <a:schemeClr val="accent5">
                <a:lumMod val="75000"/>
              </a:schemeClr>
            </a:solidFill>
            <a:prstDash val="sysDash"/>
          </a:ln>
        </p:spPr>
        <p:style>
          <a:lnRef idx="2">
            <a:schemeClr val="dk1"/>
          </a:lnRef>
          <a:fillRef idx="1">
            <a:schemeClr val="lt1"/>
          </a:fillRef>
          <a:effectRef idx="0">
            <a:schemeClr val="dk1"/>
          </a:effectRef>
          <a:fontRef idx="minor">
            <a:schemeClr val="dk1"/>
          </a:fontRef>
        </p:style>
        <p:txBody>
          <a:bodyPr wrap="square" rtlCol="1">
            <a:spAutoFit/>
          </a:bodyPr>
          <a:lstStyle/>
          <a:p>
            <a:r>
              <a:rPr lang="en-US" sz="1600" dirty="0" smtClean="0">
                <a:solidFill>
                  <a:srgbClr val="406275"/>
                </a:solidFill>
              </a:rPr>
              <a:t>Liver plays a central role in the regulation of cholesterol homeostasis </a:t>
            </a:r>
            <a:endParaRPr lang="ar-SA" sz="1600" dirty="0">
              <a:solidFill>
                <a:srgbClr val="406275"/>
              </a:solidFill>
            </a:endParaRPr>
          </a:p>
        </p:txBody>
      </p:sp>
      <p:sp>
        <p:nvSpPr>
          <p:cNvPr id="12" name="TextBox 11"/>
          <p:cNvSpPr txBox="1"/>
          <p:nvPr/>
        </p:nvSpPr>
        <p:spPr>
          <a:xfrm>
            <a:off x="8610600" y="944862"/>
            <a:ext cx="3581400" cy="320499"/>
          </a:xfrm>
          <a:prstGeom prst="rect">
            <a:avLst/>
          </a:prstGeom>
          <a:noFill/>
          <a:ln w="28575">
            <a:solidFill>
              <a:srgbClr val="FF0000"/>
            </a:solidFill>
            <a:prstDash val="solid"/>
          </a:ln>
        </p:spPr>
        <p:txBody>
          <a:bodyPr wrap="square" rtlCol="1">
            <a:spAutoFit/>
          </a:bodyPr>
          <a:lstStyle/>
          <a:p>
            <a:pPr algn="ctr"/>
            <a:endParaRPr lang="en-US" altLang="ar-SA" sz="2000" dirty="0">
              <a:solidFill>
                <a:schemeClr val="bg1">
                  <a:lumMod val="65000"/>
                </a:schemeClr>
              </a:solidFill>
              <a:ea typeface="ＭＳ Ｐゴシック" charset="-128"/>
            </a:endParaRPr>
          </a:p>
        </p:txBody>
      </p:sp>
      <p:sp>
        <p:nvSpPr>
          <p:cNvPr id="14" name="TextBox 13"/>
          <p:cNvSpPr txBox="1"/>
          <p:nvPr/>
        </p:nvSpPr>
        <p:spPr>
          <a:xfrm>
            <a:off x="1370088" y="877414"/>
            <a:ext cx="5631783" cy="2862322"/>
          </a:xfrm>
          <a:prstGeom prst="rect">
            <a:avLst/>
          </a:prstGeom>
          <a:noFill/>
        </p:spPr>
        <p:txBody>
          <a:bodyPr wrap="square" rtlCol="0">
            <a:spAutoFit/>
          </a:bodyPr>
          <a:lstStyle/>
          <a:p>
            <a:pPr marL="285750" indent="-285750">
              <a:buFont typeface="Arial" charset="0"/>
              <a:buChar char="•"/>
            </a:pPr>
            <a:r>
              <a:rPr lang="en-US" sz="2400" dirty="0" smtClean="0">
                <a:solidFill>
                  <a:srgbClr val="406275"/>
                </a:solidFill>
              </a:rPr>
              <a:t>Most important animal steroid </a:t>
            </a:r>
            <a:r>
              <a:rPr lang="en-US" dirty="0">
                <a:solidFill>
                  <a:srgbClr val="92D050"/>
                </a:solidFill>
              </a:rPr>
              <a:t>because it is the structural component of all cell membranes</a:t>
            </a:r>
            <a:r>
              <a:rPr lang="en-US" sz="2400" dirty="0" smtClean="0">
                <a:solidFill>
                  <a:srgbClr val="406275"/>
                </a:solidFill>
              </a:rPr>
              <a:t>.</a:t>
            </a:r>
          </a:p>
          <a:p>
            <a:pPr marL="285750" indent="-285750">
              <a:buFont typeface="Arial" charset="0"/>
              <a:buChar char="•"/>
            </a:pPr>
            <a:r>
              <a:rPr lang="en-US" sz="2400" dirty="0" smtClean="0">
                <a:solidFill>
                  <a:srgbClr val="406275"/>
                </a:solidFill>
              </a:rPr>
              <a:t>Maintains membrane fluidity</a:t>
            </a:r>
            <a:r>
              <a:rPr lang="en-US" sz="2400" dirty="0">
                <a:solidFill>
                  <a:srgbClr val="92D050"/>
                </a:solidFill>
              </a:rPr>
              <a:t> </a:t>
            </a:r>
            <a:r>
              <a:rPr lang="en-US" dirty="0" smtClean="0">
                <a:solidFill>
                  <a:srgbClr val="92D050"/>
                </a:solidFill>
              </a:rPr>
              <a:t>and integrity which affects </a:t>
            </a:r>
            <a:r>
              <a:rPr lang="en-US" dirty="0">
                <a:solidFill>
                  <a:srgbClr val="92D050"/>
                </a:solidFill>
              </a:rPr>
              <a:t>permeability and interaction with other </a:t>
            </a:r>
            <a:r>
              <a:rPr lang="en-US" dirty="0" smtClean="0">
                <a:solidFill>
                  <a:srgbClr val="92D050"/>
                </a:solidFill>
              </a:rPr>
              <a:t>cells</a:t>
            </a:r>
            <a:r>
              <a:rPr lang="en-US" sz="2400" dirty="0">
                <a:solidFill>
                  <a:srgbClr val="406275"/>
                </a:solidFill>
              </a:rPr>
              <a:t>.</a:t>
            </a:r>
            <a:endParaRPr lang="en-US" sz="2400" dirty="0" smtClean="0">
              <a:solidFill>
                <a:srgbClr val="406275"/>
              </a:solidFill>
            </a:endParaRPr>
          </a:p>
          <a:p>
            <a:pPr marL="285750" indent="-285750">
              <a:buFont typeface="Arial" charset="0"/>
              <a:buChar char="•"/>
            </a:pPr>
            <a:r>
              <a:rPr lang="en-US" sz="2400" dirty="0" smtClean="0">
                <a:solidFill>
                  <a:srgbClr val="406275"/>
                </a:solidFill>
              </a:rPr>
              <a:t>Insulating effect on nerve fibers </a:t>
            </a:r>
            <a:r>
              <a:rPr lang="en-US" dirty="0">
                <a:solidFill>
                  <a:srgbClr val="92D050"/>
                </a:solidFill>
              </a:rPr>
              <a:t>such as myelin </a:t>
            </a:r>
            <a:r>
              <a:rPr lang="en-US" dirty="0" smtClean="0">
                <a:solidFill>
                  <a:srgbClr val="92D050"/>
                </a:solidFill>
              </a:rPr>
              <a:t>sheath</a:t>
            </a:r>
            <a:r>
              <a:rPr lang="en-US" dirty="0" smtClean="0">
                <a:solidFill>
                  <a:srgbClr val="406275"/>
                </a:solidFill>
              </a:rPr>
              <a:t>.</a:t>
            </a:r>
            <a:endParaRPr lang="en-US" dirty="0">
              <a:solidFill>
                <a:srgbClr val="92D050"/>
              </a:solidFill>
            </a:endParaRPr>
          </a:p>
          <a:p>
            <a:pPr marL="285750" indent="-285750">
              <a:buFont typeface="Arial" charset="0"/>
              <a:buChar char="•"/>
            </a:pPr>
            <a:r>
              <a:rPr lang="en-US" sz="2400" dirty="0" smtClean="0">
                <a:solidFill>
                  <a:srgbClr val="406275"/>
                </a:solidFill>
              </a:rPr>
              <a:t>Cholesterol is the parent molecule for</a:t>
            </a:r>
            <a:endParaRPr lang="en-US" sz="2400" dirty="0">
              <a:solidFill>
                <a:srgbClr val="406275"/>
              </a:solidFill>
            </a:endParaRPr>
          </a:p>
        </p:txBody>
      </p:sp>
      <p:graphicFrame>
        <p:nvGraphicFramePr>
          <p:cNvPr id="10" name="Diagram 9"/>
          <p:cNvGraphicFramePr/>
          <p:nvPr>
            <p:extLst>
              <p:ext uri="{D42A27DB-BD31-4B8C-83A1-F6EECF244321}">
                <p14:modId xmlns:p14="http://schemas.microsoft.com/office/powerpoint/2010/main" val="2143050362"/>
              </p:ext>
            </p:extLst>
          </p:nvPr>
        </p:nvGraphicFramePr>
        <p:xfrm>
          <a:off x="1223966" y="3563893"/>
          <a:ext cx="1859280" cy="15355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5" name="Diagram 14"/>
          <p:cNvGraphicFramePr/>
          <p:nvPr>
            <p:extLst>
              <p:ext uri="{D42A27DB-BD31-4B8C-83A1-F6EECF244321}">
                <p14:modId xmlns:p14="http://schemas.microsoft.com/office/powerpoint/2010/main" val="1067066850"/>
              </p:ext>
            </p:extLst>
          </p:nvPr>
        </p:nvGraphicFramePr>
        <p:xfrm>
          <a:off x="3013987" y="4684936"/>
          <a:ext cx="1859280" cy="153554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6" name="Diagram 15"/>
          <p:cNvGraphicFramePr/>
          <p:nvPr>
            <p:extLst>
              <p:ext uri="{D42A27DB-BD31-4B8C-83A1-F6EECF244321}">
                <p14:modId xmlns:p14="http://schemas.microsoft.com/office/powerpoint/2010/main" val="536647039"/>
              </p:ext>
            </p:extLst>
          </p:nvPr>
        </p:nvGraphicFramePr>
        <p:xfrm>
          <a:off x="4830766" y="3594373"/>
          <a:ext cx="1859280" cy="1535543"/>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17" name="TextBox 16"/>
          <p:cNvSpPr txBox="1"/>
          <p:nvPr/>
        </p:nvSpPr>
        <p:spPr>
          <a:xfrm>
            <a:off x="6742235" y="3707006"/>
            <a:ext cx="1730692" cy="132343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600" dirty="0">
                <a:solidFill>
                  <a:srgbClr val="92D050"/>
                </a:solidFill>
              </a:rPr>
              <a:t>Important </a:t>
            </a:r>
            <a:r>
              <a:rPr lang="en-US" sz="1600" dirty="0" smtClean="0">
                <a:solidFill>
                  <a:srgbClr val="92D050"/>
                </a:solidFill>
              </a:rPr>
              <a:t>for digestion of lipid and fat soluble vitamins such as vitamin A,D,E,K</a:t>
            </a:r>
            <a:endParaRPr lang="en-US" sz="1600" dirty="0">
              <a:solidFill>
                <a:srgbClr val="92D050"/>
              </a:solidFill>
            </a:endParaRPr>
          </a:p>
        </p:txBody>
      </p:sp>
      <p:sp>
        <p:nvSpPr>
          <p:cNvPr id="18" name="TextBox 17"/>
          <p:cNvSpPr txBox="1"/>
          <p:nvPr/>
        </p:nvSpPr>
        <p:spPr>
          <a:xfrm>
            <a:off x="8610600" y="4501613"/>
            <a:ext cx="3581400" cy="230832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600" dirty="0" smtClean="0">
                <a:solidFill>
                  <a:srgbClr val="92D050"/>
                </a:solidFill>
              </a:rPr>
              <a:t>Cholesterol enters the liver’s cholesterol pool from a number of sources including dietary cholesterol, as well as cholesterol synthesized</a:t>
            </a:r>
            <a:r>
              <a:rPr lang="en-US" sz="1600" b="1" dirty="0" smtClean="0">
                <a:solidFill>
                  <a:srgbClr val="92D050"/>
                </a:solidFill>
              </a:rPr>
              <a:t> De novo </a:t>
            </a:r>
            <a:r>
              <a:rPr lang="en-US" sz="1600" dirty="0" smtClean="0">
                <a:solidFill>
                  <a:srgbClr val="92D050"/>
                </a:solidFill>
              </a:rPr>
              <a:t>by </a:t>
            </a:r>
            <a:r>
              <a:rPr lang="en-US" sz="1600" dirty="0" err="1" smtClean="0">
                <a:solidFill>
                  <a:srgbClr val="92D050"/>
                </a:solidFill>
              </a:rPr>
              <a:t>extrahepatic</a:t>
            </a:r>
            <a:r>
              <a:rPr lang="en-US" sz="1600" dirty="0" smtClean="0">
                <a:solidFill>
                  <a:srgbClr val="92D050"/>
                </a:solidFill>
              </a:rPr>
              <a:t> tissues and by the liver itself. Cholesterol is eliminated from liver as unmodified cholesterol in the bile, or it can be converted to bile salts that are secreted into the intestinal lumen.</a:t>
            </a:r>
            <a:endParaRPr lang="en-US" sz="1600" b="1" dirty="0">
              <a:solidFill>
                <a:srgbClr val="92D050"/>
              </a:solidFill>
            </a:endParaRPr>
          </a:p>
        </p:txBody>
      </p:sp>
    </p:spTree>
    <p:extLst>
      <p:ext uri="{BB962C8B-B14F-4D97-AF65-F5344CB8AC3E}">
        <p14:creationId xmlns:p14="http://schemas.microsoft.com/office/powerpoint/2010/main" val="371041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C6A61B80-718B-8E4C-9CE5-C64D512E4DAF}" type="slidenum">
              <a:rPr lang="en-US" smtClean="0"/>
              <a:t>4</a:t>
            </a:fld>
            <a:endParaRPr lang="en-US"/>
          </a:p>
        </p:txBody>
      </p:sp>
      <p:sp>
        <p:nvSpPr>
          <p:cNvPr id="12" name="TextBox 11"/>
          <p:cNvSpPr txBox="1"/>
          <p:nvPr/>
        </p:nvSpPr>
        <p:spPr>
          <a:xfrm>
            <a:off x="1190584" y="1040883"/>
            <a:ext cx="5268684" cy="3046988"/>
          </a:xfrm>
          <a:prstGeom prst="rect">
            <a:avLst/>
          </a:prstGeom>
          <a:noFill/>
        </p:spPr>
        <p:txBody>
          <a:bodyPr wrap="square" rtlCol="0">
            <a:spAutoFit/>
          </a:bodyPr>
          <a:lstStyle/>
          <a:p>
            <a:pPr marL="285750" indent="-285750">
              <a:buFont typeface="Arial" charset="0"/>
              <a:buChar char="•"/>
            </a:pPr>
            <a:r>
              <a:rPr lang="en-US" altLang="en-US" sz="2400" dirty="0" smtClean="0">
                <a:solidFill>
                  <a:srgbClr val="334E5D"/>
                </a:solidFill>
                <a:ea typeface="ＭＳ Ｐゴシック" charset="-128"/>
              </a:rPr>
              <a:t>Four rings called (Steroid nucleus).</a:t>
            </a:r>
          </a:p>
          <a:p>
            <a:pPr marL="285750" indent="-285750">
              <a:buFont typeface="Arial" charset="0"/>
              <a:buChar char="•"/>
            </a:pPr>
            <a:r>
              <a:rPr lang="en-US" altLang="en-US" sz="2400" dirty="0" smtClean="0">
                <a:solidFill>
                  <a:srgbClr val="334E5D"/>
                </a:solidFill>
                <a:ea typeface="ＭＳ Ｐゴシック" charset="-128"/>
              </a:rPr>
              <a:t>At carbon atom no.17</a:t>
            </a:r>
          </a:p>
          <a:p>
            <a:r>
              <a:rPr lang="en-US" altLang="en-US" sz="2400" dirty="0" smtClean="0">
                <a:solidFill>
                  <a:srgbClr val="334E5D"/>
                </a:solidFill>
                <a:ea typeface="ＭＳ Ｐゴシック" charset="-128"/>
              </a:rPr>
              <a:t>( </a:t>
            </a:r>
            <a:r>
              <a:rPr lang="en-US" altLang="en-US" sz="2400" dirty="0">
                <a:solidFill>
                  <a:srgbClr val="334E5D"/>
                </a:solidFill>
                <a:ea typeface="ＭＳ Ｐゴシック" charset="-128"/>
              </a:rPr>
              <a:t>hydrocarbon tail ) attaches </a:t>
            </a:r>
            <a:r>
              <a:rPr lang="en-US" altLang="en-US" sz="2400" dirty="0" smtClean="0">
                <a:solidFill>
                  <a:srgbClr val="334E5D"/>
                </a:solidFill>
                <a:ea typeface="ＭＳ Ｐゴシック" charset="-128"/>
              </a:rPr>
              <a:t>.</a:t>
            </a:r>
          </a:p>
          <a:p>
            <a:pPr marL="285750" indent="-285750">
              <a:buFont typeface="Arial" charset="0"/>
              <a:buChar char="•"/>
            </a:pPr>
            <a:r>
              <a:rPr lang="en-US" altLang="en-US" sz="1600" dirty="0">
                <a:solidFill>
                  <a:srgbClr val="92D050"/>
                </a:solidFill>
              </a:rPr>
              <a:t>Hydrophobic because of the presence of fatty acid.</a:t>
            </a:r>
          </a:p>
          <a:p>
            <a:endParaRPr lang="en-US" altLang="en-US" sz="2600" dirty="0" smtClean="0">
              <a:solidFill>
                <a:srgbClr val="334E5D"/>
              </a:solidFill>
              <a:ea typeface="ＭＳ Ｐゴシック" charset="-128"/>
            </a:endParaRPr>
          </a:p>
          <a:p>
            <a:pPr marL="285750" indent="-285750">
              <a:buFont typeface="Arial" charset="0"/>
              <a:buChar char="•"/>
            </a:pPr>
            <a:endParaRPr lang="en-US" altLang="en-US" sz="2600" dirty="0" smtClean="0">
              <a:solidFill>
                <a:srgbClr val="334E5D"/>
              </a:solidFill>
              <a:ea typeface="ＭＳ Ｐゴシック" charset="-128"/>
            </a:endParaRPr>
          </a:p>
          <a:p>
            <a:pPr marL="457200" indent="-457200">
              <a:buFont typeface="Arial" panose="020B0604020202020204" pitchFamily="34" charset="0"/>
              <a:buChar char="•"/>
            </a:pPr>
            <a:endParaRPr lang="en-US" altLang="en-US" sz="2800" dirty="0">
              <a:solidFill>
                <a:srgbClr val="243542"/>
              </a:solidFill>
              <a:ea typeface="ＭＳ Ｐゴシック" charset="-128"/>
            </a:endParaRPr>
          </a:p>
          <a:p>
            <a:endParaRPr lang="en-US" dirty="0"/>
          </a:p>
        </p:txBody>
      </p:sp>
      <p:cxnSp>
        <p:nvCxnSpPr>
          <p:cNvPr id="15" name="Straight Connector 14"/>
          <p:cNvCxnSpPr/>
          <p:nvPr/>
        </p:nvCxnSpPr>
        <p:spPr>
          <a:xfrm flipH="1">
            <a:off x="6540798" y="1105540"/>
            <a:ext cx="0" cy="4854410"/>
          </a:xfrm>
          <a:prstGeom prst="line">
            <a:avLst/>
          </a:prstGeom>
          <a:ln w="38100" cap="rnd">
            <a:solidFill>
              <a:srgbClr val="243542">
                <a:alpha val="61000"/>
              </a:srgbClr>
            </a:solidFill>
            <a:prstDash val="sysDot"/>
            <a:round/>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p:nvPr>
        </p:nvSpPr>
        <p:spPr>
          <a:xfrm>
            <a:off x="1199504" y="-77210"/>
            <a:ext cx="5613545" cy="1039427"/>
          </a:xfrm>
        </p:spPr>
        <p:txBody>
          <a:bodyPr>
            <a:noAutofit/>
          </a:bodyPr>
          <a:lstStyle/>
          <a:p>
            <a:r>
              <a:rPr lang="en-US" altLang="en-US" sz="4000" dirty="0">
                <a:solidFill>
                  <a:srgbClr val="517A91"/>
                </a:solidFill>
                <a:latin typeface="Century Gothic" charset="0"/>
                <a:ea typeface="Century Gothic" charset="0"/>
                <a:cs typeface="Century Gothic" charset="0"/>
              </a:rPr>
              <a:t>Cholesterol structure</a:t>
            </a:r>
            <a:endParaRPr lang="en-US" sz="4000" dirty="0">
              <a:solidFill>
                <a:srgbClr val="517A91"/>
              </a:solidFill>
              <a:latin typeface="Century Gothic" charset="0"/>
              <a:ea typeface="Century Gothic" charset="0"/>
              <a:cs typeface="Century Gothic" charset="0"/>
            </a:endParaRPr>
          </a:p>
        </p:txBody>
      </p: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98632" y="5843150"/>
            <a:ext cx="1580444" cy="1549544"/>
          </a:xfrm>
          <a:prstGeom prst="rect">
            <a:avLst/>
          </a:prstGeom>
        </p:spPr>
      </p:pic>
      <p:sp>
        <p:nvSpPr>
          <p:cNvPr id="21" name="TextBox 20"/>
          <p:cNvSpPr txBox="1"/>
          <p:nvPr/>
        </p:nvSpPr>
        <p:spPr>
          <a:xfrm>
            <a:off x="6926703" y="88560"/>
            <a:ext cx="5113868" cy="707886"/>
          </a:xfrm>
          <a:prstGeom prst="rect">
            <a:avLst/>
          </a:prstGeom>
          <a:noFill/>
        </p:spPr>
        <p:txBody>
          <a:bodyPr wrap="square" rtlCol="0">
            <a:spAutoFit/>
          </a:bodyPr>
          <a:lstStyle/>
          <a:p>
            <a:r>
              <a:rPr lang="en-US" altLang="ar-SA" sz="4000" dirty="0">
                <a:solidFill>
                  <a:srgbClr val="517A91"/>
                </a:solidFill>
                <a:latin typeface="Century Gothic" charset="0"/>
                <a:ea typeface="Century Gothic" charset="0"/>
                <a:cs typeface="Century Gothic" charset="0"/>
              </a:rPr>
              <a:t>Cholesteryl</a:t>
            </a:r>
            <a:r>
              <a:rPr lang="en-US" altLang="ar-SA" sz="4000" dirty="0">
                <a:solidFill>
                  <a:schemeClr val="bg2"/>
                </a:solidFill>
                <a:ea typeface="ＭＳ Ｐゴシック" panose="020B0600070205080204" pitchFamily="34" charset="-128"/>
              </a:rPr>
              <a:t> </a:t>
            </a:r>
            <a:r>
              <a:rPr lang="en-US" altLang="ar-SA" sz="4000" dirty="0">
                <a:solidFill>
                  <a:srgbClr val="517A91"/>
                </a:solidFill>
                <a:latin typeface="Century Gothic" charset="0"/>
                <a:ea typeface="Century Gothic" charset="0"/>
                <a:cs typeface="Century Gothic" charset="0"/>
              </a:rPr>
              <a:t>esters</a:t>
            </a:r>
            <a:endParaRPr lang="en-US" sz="4000" dirty="0">
              <a:solidFill>
                <a:srgbClr val="517A91"/>
              </a:solidFill>
              <a:latin typeface="Century Gothic" charset="0"/>
              <a:ea typeface="Century Gothic" charset="0"/>
              <a:cs typeface="Century Gothic" charset="0"/>
            </a:endParaRPr>
          </a:p>
        </p:txBody>
      </p:sp>
      <p:pic>
        <p:nvPicPr>
          <p:cNvPr id="16" name="Picture 15" descr="DA3C18FF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584" y="2794000"/>
            <a:ext cx="2690536" cy="371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926703" y="1108434"/>
            <a:ext cx="4799644" cy="4524315"/>
          </a:xfrm>
          <a:prstGeom prst="rect">
            <a:avLst/>
          </a:prstGeom>
        </p:spPr>
        <p:txBody>
          <a:bodyPr wrap="square">
            <a:spAutoFit/>
          </a:bodyPr>
          <a:lstStyle/>
          <a:p>
            <a:pPr marL="457200" indent="-457200">
              <a:buFont typeface="Arial" panose="020B0604020202020204" pitchFamily="34" charset="0"/>
              <a:buChar char="•"/>
            </a:pPr>
            <a:r>
              <a:rPr lang="en-US" altLang="ar-SA" sz="2600" dirty="0">
                <a:solidFill>
                  <a:srgbClr val="334E5D"/>
                </a:solidFill>
                <a:ea typeface="ＭＳ Ｐゴシック" charset="-128"/>
              </a:rPr>
              <a:t>Most plasma cholesterol is esterified with a fatty </a:t>
            </a:r>
            <a:r>
              <a:rPr lang="en-US" altLang="ar-SA" sz="2600" dirty="0" smtClean="0">
                <a:solidFill>
                  <a:srgbClr val="334E5D"/>
                </a:solidFill>
                <a:ea typeface="ＭＳ Ｐゴシック" charset="-128"/>
              </a:rPr>
              <a:t>acid </a:t>
            </a:r>
            <a:r>
              <a:rPr lang="en-US" altLang="ar-SA" sz="1600" dirty="0">
                <a:solidFill>
                  <a:srgbClr val="92D050"/>
                </a:solidFill>
              </a:rPr>
              <a:t>(the cholesterol found in the body and blood (plasma) is in the form of </a:t>
            </a:r>
            <a:r>
              <a:rPr lang="en-US" altLang="ar-SA" sz="1600" dirty="0" err="1">
                <a:solidFill>
                  <a:srgbClr val="92D050"/>
                </a:solidFill>
              </a:rPr>
              <a:t>cholesteryl</a:t>
            </a:r>
            <a:r>
              <a:rPr lang="en-US" altLang="ar-SA" sz="1600" dirty="0">
                <a:solidFill>
                  <a:srgbClr val="92D050"/>
                </a:solidFill>
              </a:rPr>
              <a:t> ester).</a:t>
            </a:r>
          </a:p>
          <a:p>
            <a:pPr marL="457200" indent="-457200">
              <a:buFont typeface="Arial" panose="020B0604020202020204" pitchFamily="34" charset="0"/>
              <a:buChar char="•"/>
            </a:pPr>
            <a:r>
              <a:rPr lang="en-US" altLang="ar-SA" sz="2600" dirty="0">
                <a:solidFill>
                  <a:srgbClr val="334E5D"/>
                </a:solidFill>
                <a:ea typeface="ＭＳ Ｐゴシック" charset="-128"/>
              </a:rPr>
              <a:t>CEs are not present in </a:t>
            </a:r>
            <a:r>
              <a:rPr lang="en-US" altLang="ar-SA" sz="2600" dirty="0" smtClean="0">
                <a:solidFill>
                  <a:srgbClr val="334E5D"/>
                </a:solidFill>
                <a:ea typeface="ＭＳ Ｐゴシック" charset="-128"/>
              </a:rPr>
              <a:t>membranes </a:t>
            </a:r>
            <a:r>
              <a:rPr lang="en-US" altLang="ar-SA" sz="1600" dirty="0">
                <a:solidFill>
                  <a:srgbClr val="92D050"/>
                </a:solidFill>
              </a:rPr>
              <a:t>(only free cholesterol)</a:t>
            </a:r>
            <a:r>
              <a:rPr lang="en-US" altLang="ar-SA" sz="2600" dirty="0" smtClean="0">
                <a:solidFill>
                  <a:srgbClr val="334E5D"/>
                </a:solidFill>
                <a:ea typeface="ＭＳ Ｐゴシック" charset="-128"/>
              </a:rPr>
              <a:t>.</a:t>
            </a:r>
            <a:endParaRPr lang="en-US" altLang="ar-SA" sz="2600" dirty="0">
              <a:solidFill>
                <a:srgbClr val="334E5D"/>
              </a:solidFill>
              <a:ea typeface="ＭＳ Ｐゴシック" charset="-128"/>
            </a:endParaRPr>
          </a:p>
          <a:p>
            <a:pPr marL="457200" indent="-457200">
              <a:buFont typeface="Arial" panose="020B0604020202020204" pitchFamily="34" charset="0"/>
              <a:buChar char="•"/>
            </a:pPr>
            <a:r>
              <a:rPr lang="en-US" altLang="ar-SA" sz="2600" dirty="0">
                <a:solidFill>
                  <a:srgbClr val="334E5D"/>
                </a:solidFill>
                <a:ea typeface="ＭＳ Ｐゴシック" charset="-128"/>
              </a:rPr>
              <a:t>Present in small amounts in most </a:t>
            </a:r>
            <a:r>
              <a:rPr lang="en-US" altLang="ar-SA" sz="2600" dirty="0" smtClean="0">
                <a:solidFill>
                  <a:srgbClr val="334E5D"/>
                </a:solidFill>
                <a:ea typeface="ＭＳ Ｐゴシック" charset="-128"/>
              </a:rPr>
              <a:t>cells .</a:t>
            </a:r>
            <a:endParaRPr lang="en-US" altLang="ar-SA" sz="2600" dirty="0">
              <a:solidFill>
                <a:srgbClr val="334E5D"/>
              </a:solidFill>
              <a:ea typeface="ＭＳ Ｐゴシック" charset="-128"/>
            </a:endParaRPr>
          </a:p>
          <a:p>
            <a:pPr marL="457200" indent="-457200">
              <a:buFont typeface="Arial" panose="020B0604020202020204" pitchFamily="34" charset="0"/>
              <a:buChar char="•"/>
            </a:pPr>
            <a:r>
              <a:rPr lang="en-US" altLang="ar-SA" sz="2600" dirty="0">
                <a:solidFill>
                  <a:srgbClr val="FF0000"/>
                </a:solidFill>
                <a:ea typeface="ＭＳ Ｐゴシック" charset="-128"/>
              </a:rPr>
              <a:t>More hydrophobic </a:t>
            </a:r>
            <a:r>
              <a:rPr lang="en-US" altLang="ar-SA" sz="2600" dirty="0">
                <a:solidFill>
                  <a:srgbClr val="334E5D"/>
                </a:solidFill>
                <a:ea typeface="ＭＳ Ｐゴシック" charset="-128"/>
              </a:rPr>
              <a:t>than </a:t>
            </a:r>
            <a:r>
              <a:rPr lang="en-US" altLang="ar-SA" sz="2600" dirty="0" smtClean="0">
                <a:solidFill>
                  <a:srgbClr val="334E5D"/>
                </a:solidFill>
                <a:ea typeface="ＭＳ Ｐゴシック" charset="-128"/>
              </a:rPr>
              <a:t>cholesterol </a:t>
            </a:r>
            <a:r>
              <a:rPr lang="en-US" altLang="ar-SA" sz="1600" dirty="0">
                <a:solidFill>
                  <a:srgbClr val="92D050"/>
                </a:solidFill>
              </a:rPr>
              <a:t>(because of the fatty acid </a:t>
            </a:r>
            <a:r>
              <a:rPr lang="en-US" altLang="ar-SA" sz="1600" dirty="0" smtClean="0">
                <a:solidFill>
                  <a:srgbClr val="92D050"/>
                </a:solidFill>
              </a:rPr>
              <a:t>group, so it must be transported in association with proteins as a compound of lipoproteins or be solubilized by bile salts).</a:t>
            </a:r>
            <a:endParaRPr lang="en-US" altLang="ar-SA" sz="1600" dirty="0">
              <a:solidFill>
                <a:srgbClr val="92D050"/>
              </a:solidFill>
            </a:endParaRPr>
          </a:p>
        </p:txBody>
      </p:sp>
      <p:sp>
        <p:nvSpPr>
          <p:cNvPr id="13" name="TextBox 12"/>
          <p:cNvSpPr txBox="1"/>
          <p:nvPr/>
        </p:nvSpPr>
        <p:spPr>
          <a:xfrm>
            <a:off x="1190584" y="6507045"/>
            <a:ext cx="3748047" cy="338554"/>
          </a:xfrm>
          <a:prstGeom prst="rect">
            <a:avLst/>
          </a:prstGeom>
          <a:noFill/>
          <a:ln>
            <a:solidFill>
              <a:schemeClr val="accent1">
                <a:lumMod val="75000"/>
              </a:schemeClr>
            </a:solidFill>
            <a:prstDash val="sysDash"/>
          </a:ln>
        </p:spPr>
        <p:txBody>
          <a:bodyPr wrap="square" rtlCol="1">
            <a:spAutoFit/>
          </a:bodyPr>
          <a:lstStyle/>
          <a:p>
            <a:pPr algn="ctr"/>
            <a:r>
              <a:rPr lang="en-US" altLang="ar-SA" sz="1600" dirty="0" smtClean="0">
                <a:solidFill>
                  <a:schemeClr val="bg1">
                    <a:lumMod val="65000"/>
                  </a:schemeClr>
                </a:solidFill>
                <a:ea typeface="ＭＳ Ｐゴシック" charset="-128"/>
              </a:rPr>
              <a:t>You don’t have to memorize </a:t>
            </a:r>
            <a:r>
              <a:rPr lang="en-US" altLang="ar-SA" sz="1600" smtClean="0">
                <a:solidFill>
                  <a:schemeClr val="bg1">
                    <a:lumMod val="65000"/>
                  </a:schemeClr>
                </a:solidFill>
                <a:ea typeface="ＭＳ Ｐゴシック" charset="-128"/>
              </a:rPr>
              <a:t>the structures</a:t>
            </a:r>
            <a:endParaRPr lang="en-US" altLang="ar-SA" sz="1600" dirty="0">
              <a:solidFill>
                <a:schemeClr val="bg1">
                  <a:lumMod val="65000"/>
                </a:schemeClr>
              </a:solidFill>
              <a:ea typeface="ＭＳ Ｐゴシック" charset="-128"/>
            </a:endParaRPr>
          </a:p>
        </p:txBody>
      </p:sp>
      <p:sp>
        <p:nvSpPr>
          <p:cNvPr id="14" name="TextBox 13"/>
          <p:cNvSpPr txBox="1"/>
          <p:nvPr/>
        </p:nvSpPr>
        <p:spPr>
          <a:xfrm>
            <a:off x="3921885" y="3627928"/>
            <a:ext cx="2578148" cy="107721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600" dirty="0" smtClean="0">
                <a:solidFill>
                  <a:srgbClr val="92D050"/>
                </a:solidFill>
              </a:rPr>
              <a:t>Sterols: a class of steroids that contain a hydrocarbon tail on C17 and a hydroxyl group on C3.</a:t>
            </a:r>
            <a:endParaRPr lang="en-US" sz="1600" dirty="0">
              <a:solidFill>
                <a:srgbClr val="92D050"/>
              </a:solidFill>
            </a:endParaRPr>
          </a:p>
        </p:txBody>
      </p:sp>
    </p:spTree>
    <p:extLst>
      <p:ext uri="{BB962C8B-B14F-4D97-AF65-F5344CB8AC3E}">
        <p14:creationId xmlns:p14="http://schemas.microsoft.com/office/powerpoint/2010/main" val="3436890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96879" y="5857005"/>
            <a:ext cx="1580444" cy="1549544"/>
          </a:xfrm>
          <a:prstGeom prst="rect">
            <a:avLst/>
          </a:prstGeom>
        </p:spPr>
      </p:pic>
      <p:sp>
        <p:nvSpPr>
          <p:cNvPr id="8" name="Rectangle 7"/>
          <p:cNvSpPr/>
          <p:nvPr/>
        </p:nvSpPr>
        <p:spPr>
          <a:xfrm>
            <a:off x="1429417" y="86458"/>
            <a:ext cx="5740674" cy="769441"/>
          </a:xfrm>
          <a:prstGeom prst="rect">
            <a:avLst/>
          </a:prstGeom>
        </p:spPr>
        <p:txBody>
          <a:bodyPr wrap="none">
            <a:spAutoFit/>
          </a:bodyPr>
          <a:lstStyle/>
          <a:p>
            <a:r>
              <a:rPr lang="en-US" altLang="en-US" sz="4400" dirty="0" smtClean="0">
                <a:solidFill>
                  <a:srgbClr val="517A91"/>
                </a:solidFill>
                <a:latin typeface="Century Gothic" charset="0"/>
                <a:ea typeface="Century Gothic" charset="0"/>
                <a:cs typeface="Century Gothic" charset="0"/>
              </a:rPr>
              <a:t>Cholesterol synthesis</a:t>
            </a:r>
            <a:endParaRPr lang="en-US" sz="4400" dirty="0">
              <a:solidFill>
                <a:srgbClr val="517A91"/>
              </a:solidFill>
              <a:latin typeface="Century Gothic" charset="0"/>
              <a:ea typeface="Century Gothic" charset="0"/>
              <a:cs typeface="Century Gothic" charset="0"/>
            </a:endParaRPr>
          </a:p>
        </p:txBody>
      </p:sp>
      <p:sp>
        <p:nvSpPr>
          <p:cNvPr id="3" name="Slide Number Placeholder 2"/>
          <p:cNvSpPr>
            <a:spLocks noGrp="1"/>
          </p:cNvSpPr>
          <p:nvPr>
            <p:ph type="sldNum" sz="quarter" idx="12"/>
          </p:nvPr>
        </p:nvSpPr>
        <p:spPr/>
        <p:txBody>
          <a:bodyPr/>
          <a:lstStyle/>
          <a:p>
            <a:fld id="{C6A61B80-718B-8E4C-9CE5-C64D512E4DAF}" type="slidenum">
              <a:rPr lang="en-US" smtClean="0"/>
              <a:t>5</a:t>
            </a:fld>
            <a:endParaRPr lang="en-US" dirty="0"/>
          </a:p>
        </p:txBody>
      </p:sp>
      <p:sp>
        <p:nvSpPr>
          <p:cNvPr id="9" name="Rectangle 8"/>
          <p:cNvSpPr/>
          <p:nvPr/>
        </p:nvSpPr>
        <p:spPr>
          <a:xfrm>
            <a:off x="1223966" y="965329"/>
            <a:ext cx="9626914" cy="2677656"/>
          </a:xfrm>
          <a:prstGeom prst="rect">
            <a:avLst/>
          </a:prstGeom>
        </p:spPr>
        <p:txBody>
          <a:bodyPr wrap="square">
            <a:spAutoFit/>
          </a:bodyPr>
          <a:lstStyle/>
          <a:p>
            <a:pPr marL="457200" indent="-457200">
              <a:buFont typeface="Arial" panose="020B0604020202020204" pitchFamily="34" charset="0"/>
              <a:buChar char="•"/>
            </a:pPr>
            <a:r>
              <a:rPr lang="en-US" altLang="ar-SA" sz="2800" dirty="0">
                <a:solidFill>
                  <a:srgbClr val="334E5D"/>
                </a:solidFill>
                <a:ea typeface="ＭＳ Ｐゴシック" charset="-128"/>
              </a:rPr>
              <a:t>Synthesized in all tissues</a:t>
            </a:r>
          </a:p>
          <a:p>
            <a:pPr marL="457200" indent="-457200">
              <a:buFont typeface="Arial" panose="020B0604020202020204" pitchFamily="34" charset="0"/>
              <a:buChar char="•"/>
            </a:pPr>
            <a:r>
              <a:rPr lang="en-US" altLang="ar-SA" sz="2800" dirty="0">
                <a:solidFill>
                  <a:srgbClr val="334E5D"/>
                </a:solidFill>
                <a:ea typeface="ＭＳ Ｐゴシック" charset="-128"/>
              </a:rPr>
              <a:t>Major sites for synthesis: liver, adrenal cortex, testes, ovaries and </a:t>
            </a:r>
            <a:r>
              <a:rPr lang="en-US" altLang="ar-SA" sz="2800" dirty="0" smtClean="0">
                <a:solidFill>
                  <a:srgbClr val="334E5D"/>
                </a:solidFill>
                <a:ea typeface="ＭＳ Ｐゴシック" charset="-128"/>
              </a:rPr>
              <a:t>intestine.</a:t>
            </a:r>
            <a:endParaRPr lang="en-US" altLang="ar-SA" sz="2800" dirty="0">
              <a:solidFill>
                <a:srgbClr val="334E5D"/>
              </a:solidFill>
              <a:ea typeface="ＭＳ Ｐゴシック" charset="-128"/>
            </a:endParaRPr>
          </a:p>
          <a:p>
            <a:pPr marL="457200" indent="-457200">
              <a:buFont typeface="Arial" panose="020B0604020202020204" pitchFamily="34" charset="0"/>
              <a:buChar char="•"/>
            </a:pPr>
            <a:r>
              <a:rPr lang="en-US" altLang="ar-SA" sz="2800" dirty="0">
                <a:solidFill>
                  <a:srgbClr val="334E5D"/>
                </a:solidFill>
                <a:ea typeface="ＭＳ Ｐゴシック" charset="-128"/>
              </a:rPr>
              <a:t>All carbon atoms are derived from acetyl </a:t>
            </a:r>
            <a:r>
              <a:rPr lang="en-US" altLang="ar-SA" sz="2800" dirty="0" smtClean="0">
                <a:solidFill>
                  <a:srgbClr val="334E5D"/>
                </a:solidFill>
                <a:ea typeface="ＭＳ Ｐゴシック" charset="-128"/>
              </a:rPr>
              <a:t>CoA </a:t>
            </a:r>
            <a:r>
              <a:rPr lang="en-US" altLang="ar-SA" sz="1600" dirty="0">
                <a:solidFill>
                  <a:srgbClr val="92D050"/>
                </a:solidFill>
              </a:rPr>
              <a:t>(has 2 carbons</a:t>
            </a:r>
            <a:r>
              <a:rPr lang="en-US" altLang="ar-SA" sz="1600" dirty="0" smtClean="0">
                <a:solidFill>
                  <a:srgbClr val="92D050"/>
                </a:solidFill>
              </a:rPr>
              <a:t>)</a:t>
            </a:r>
            <a:r>
              <a:rPr lang="en-US" altLang="ar-SA" sz="1600" dirty="0">
                <a:solidFill>
                  <a:srgbClr val="334E5D"/>
                </a:solidFill>
                <a:ea typeface="ＭＳ Ｐゴシック" charset="-128"/>
              </a:rPr>
              <a:t> .</a:t>
            </a:r>
            <a:endParaRPr lang="en-US" altLang="ar-SA" sz="1600" dirty="0">
              <a:solidFill>
                <a:srgbClr val="92D050"/>
              </a:solidFill>
            </a:endParaRPr>
          </a:p>
          <a:p>
            <a:pPr marL="457200" indent="-457200">
              <a:buFont typeface="Arial" panose="020B0604020202020204" pitchFamily="34" charset="0"/>
              <a:buChar char="•"/>
            </a:pPr>
            <a:r>
              <a:rPr lang="en-US" altLang="ar-SA" sz="2800" dirty="0">
                <a:solidFill>
                  <a:srgbClr val="334E5D"/>
                </a:solidFill>
                <a:ea typeface="ＭＳ Ｐゴシック" charset="-128"/>
              </a:rPr>
              <a:t>Enzymes involved in biosynthesis are partly located in </a:t>
            </a:r>
            <a:r>
              <a:rPr lang="en-US" altLang="ar-SA" sz="2800" dirty="0" smtClean="0">
                <a:solidFill>
                  <a:srgbClr val="334E5D"/>
                </a:solidFill>
                <a:ea typeface="ＭＳ Ｐゴシック" charset="-128"/>
              </a:rPr>
              <a:t>ER</a:t>
            </a:r>
            <a:r>
              <a:rPr lang="en-US" altLang="ar-SA" sz="1600" dirty="0">
                <a:solidFill>
                  <a:srgbClr val="92D050"/>
                </a:solidFill>
              </a:rPr>
              <a:t>(smooth endoplasmic reticulum) </a:t>
            </a:r>
            <a:r>
              <a:rPr lang="en-US" altLang="ar-SA" sz="2800" dirty="0">
                <a:solidFill>
                  <a:srgbClr val="334E5D"/>
                </a:solidFill>
                <a:ea typeface="ＭＳ Ｐゴシック" charset="-128"/>
              </a:rPr>
              <a:t>and partly in </a:t>
            </a:r>
            <a:r>
              <a:rPr lang="en-US" altLang="ar-SA" sz="2800" dirty="0" smtClean="0">
                <a:solidFill>
                  <a:srgbClr val="334E5D"/>
                </a:solidFill>
                <a:ea typeface="ＭＳ Ｐゴシック" charset="-128"/>
              </a:rPr>
              <a:t>cytoplasm </a:t>
            </a:r>
            <a:r>
              <a:rPr lang="en-US" altLang="ar-SA" sz="1600" dirty="0" smtClean="0">
                <a:solidFill>
                  <a:srgbClr val="92D050"/>
                </a:solidFill>
              </a:rPr>
              <a:t>or both</a:t>
            </a:r>
            <a:r>
              <a:rPr lang="en-US" altLang="ar-SA" sz="2800" dirty="0" smtClean="0">
                <a:solidFill>
                  <a:srgbClr val="334E5D"/>
                </a:solidFill>
                <a:ea typeface="ＭＳ Ｐゴシック" charset="-128"/>
              </a:rPr>
              <a:t>.</a:t>
            </a:r>
            <a:endParaRPr lang="en-US" altLang="ar-SA" sz="2800" dirty="0">
              <a:solidFill>
                <a:srgbClr val="334E5D"/>
              </a:solidFill>
              <a:ea typeface="ＭＳ Ｐゴシック" charset="-128"/>
            </a:endParaRPr>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1120" y="3860800"/>
            <a:ext cx="6380480" cy="2255520"/>
          </a:xfrm>
          <a:prstGeom prst="rect">
            <a:avLst/>
          </a:prstGeom>
        </p:spPr>
      </p:pic>
    </p:spTree>
    <p:extLst>
      <p:ext uri="{BB962C8B-B14F-4D97-AF65-F5344CB8AC3E}">
        <p14:creationId xmlns:p14="http://schemas.microsoft.com/office/powerpoint/2010/main" val="4203301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96879" y="5857005"/>
            <a:ext cx="1580444" cy="1549544"/>
          </a:xfrm>
          <a:prstGeom prst="rect">
            <a:avLst/>
          </a:prstGeom>
        </p:spPr>
      </p:pic>
      <p:sp>
        <p:nvSpPr>
          <p:cNvPr id="8" name="Rectangle 7"/>
          <p:cNvSpPr/>
          <p:nvPr/>
        </p:nvSpPr>
        <p:spPr>
          <a:xfrm>
            <a:off x="1429417" y="86458"/>
            <a:ext cx="5487400" cy="769441"/>
          </a:xfrm>
          <a:prstGeom prst="rect">
            <a:avLst/>
          </a:prstGeom>
        </p:spPr>
        <p:txBody>
          <a:bodyPr wrap="none">
            <a:spAutoFit/>
          </a:bodyPr>
          <a:lstStyle/>
          <a:p>
            <a:r>
              <a:rPr lang="en-US" altLang="en-US" sz="4400" dirty="0" smtClean="0">
                <a:solidFill>
                  <a:srgbClr val="517A91"/>
                </a:solidFill>
                <a:latin typeface="Century Gothic" charset="0"/>
                <a:ea typeface="Century Gothic" charset="0"/>
                <a:cs typeface="Century Gothic" charset="0"/>
              </a:rPr>
              <a:t>HMG-CoA synthesis</a:t>
            </a:r>
            <a:endParaRPr lang="en-US" sz="4400" dirty="0">
              <a:solidFill>
                <a:srgbClr val="517A91"/>
              </a:solidFill>
              <a:latin typeface="Century Gothic" charset="0"/>
              <a:ea typeface="Century Gothic" charset="0"/>
              <a:cs typeface="Century Gothic" charset="0"/>
            </a:endParaRPr>
          </a:p>
        </p:txBody>
      </p:sp>
      <p:sp>
        <p:nvSpPr>
          <p:cNvPr id="3" name="Slide Number Placeholder 2"/>
          <p:cNvSpPr>
            <a:spLocks noGrp="1"/>
          </p:cNvSpPr>
          <p:nvPr>
            <p:ph type="sldNum" sz="quarter" idx="12"/>
          </p:nvPr>
        </p:nvSpPr>
        <p:spPr/>
        <p:txBody>
          <a:bodyPr/>
          <a:lstStyle/>
          <a:p>
            <a:fld id="{C6A61B80-718B-8E4C-9CE5-C64D512E4DAF}" type="slidenum">
              <a:rPr lang="en-US" smtClean="0"/>
              <a:t>6</a:t>
            </a:fld>
            <a:endParaRPr lang="en-US" dirty="0"/>
          </a:p>
        </p:txBody>
      </p:sp>
      <p:pic>
        <p:nvPicPr>
          <p:cNvPr id="19" name="Picture 18"/>
          <p:cNvPicPr>
            <a:picLocks noChangeAspect="1"/>
          </p:cNvPicPr>
          <p:nvPr/>
        </p:nvPicPr>
        <p:blipFill rotWithShape="1">
          <a:blip r:embed="rId4"/>
          <a:srcRect r="52546"/>
          <a:stretch/>
        </p:blipFill>
        <p:spPr>
          <a:xfrm>
            <a:off x="1158991" y="944477"/>
            <a:ext cx="2732290" cy="5776998"/>
          </a:xfrm>
          <a:prstGeom prst="rect">
            <a:avLst/>
          </a:prstGeom>
        </p:spPr>
      </p:pic>
      <p:graphicFrame>
        <p:nvGraphicFramePr>
          <p:cNvPr id="4" name="Diagram 3"/>
          <p:cNvGraphicFramePr/>
          <p:nvPr>
            <p:extLst>
              <p:ext uri="{D42A27DB-BD31-4B8C-83A1-F6EECF244321}">
                <p14:modId xmlns:p14="http://schemas.microsoft.com/office/powerpoint/2010/main" val="825802786"/>
              </p:ext>
            </p:extLst>
          </p:nvPr>
        </p:nvGraphicFramePr>
        <p:xfrm>
          <a:off x="4145280" y="2314543"/>
          <a:ext cx="6492240" cy="39948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p:nvSpPr>
        <p:spPr>
          <a:xfrm>
            <a:off x="5296879" y="1041233"/>
            <a:ext cx="3540882" cy="107721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600" dirty="0">
                <a:solidFill>
                  <a:srgbClr val="92D050"/>
                </a:solidFill>
              </a:rPr>
              <a:t>HMG-CoA is a molecule that forms cholesterol after certain reactions.</a:t>
            </a:r>
          </a:p>
          <a:p>
            <a:r>
              <a:rPr lang="en-US" sz="1600" dirty="0">
                <a:solidFill>
                  <a:srgbClr val="92D050"/>
                </a:solidFill>
              </a:rPr>
              <a:t>We need 3 Acetyl CoA to get HMG CoA which has 6 carbon atoms.</a:t>
            </a:r>
          </a:p>
        </p:txBody>
      </p:sp>
    </p:spTree>
    <p:extLst>
      <p:ext uri="{BB962C8B-B14F-4D97-AF65-F5344CB8AC3E}">
        <p14:creationId xmlns:p14="http://schemas.microsoft.com/office/powerpoint/2010/main" val="270394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98610" y="5855580"/>
            <a:ext cx="1580444" cy="1549544"/>
          </a:xfrm>
          <a:prstGeom prst="rect">
            <a:avLst/>
          </a:prstGeom>
        </p:spPr>
      </p:pic>
      <p:sp>
        <p:nvSpPr>
          <p:cNvPr id="8" name="Rectangle 7"/>
          <p:cNvSpPr/>
          <p:nvPr/>
        </p:nvSpPr>
        <p:spPr>
          <a:xfrm>
            <a:off x="1429417" y="86458"/>
            <a:ext cx="7151317" cy="769441"/>
          </a:xfrm>
          <a:prstGeom prst="rect">
            <a:avLst/>
          </a:prstGeom>
        </p:spPr>
        <p:txBody>
          <a:bodyPr wrap="none">
            <a:spAutoFit/>
          </a:bodyPr>
          <a:lstStyle/>
          <a:p>
            <a:r>
              <a:rPr lang="en-US" altLang="ar-SA" sz="4400" dirty="0" err="1" smtClean="0">
                <a:solidFill>
                  <a:srgbClr val="517A91"/>
                </a:solidFill>
                <a:latin typeface="Century Gothic" charset="0"/>
                <a:ea typeface="Century Gothic" charset="0"/>
                <a:cs typeface="Century Gothic" charset="0"/>
              </a:rPr>
              <a:t>Mevalonic</a:t>
            </a:r>
            <a:r>
              <a:rPr lang="en-US" altLang="ar-SA" sz="4400" dirty="0" smtClean="0">
                <a:solidFill>
                  <a:srgbClr val="517A91"/>
                </a:solidFill>
                <a:latin typeface="Century Gothic" charset="0"/>
                <a:ea typeface="Century Gothic" charset="0"/>
                <a:cs typeface="Century Gothic" charset="0"/>
              </a:rPr>
              <a:t> acid</a:t>
            </a:r>
            <a:r>
              <a:rPr lang="en-US" altLang="ar-SA" sz="4400" dirty="0">
                <a:solidFill>
                  <a:srgbClr val="517A91"/>
                </a:solidFill>
                <a:latin typeface="Century Gothic" charset="0"/>
                <a:ea typeface="Century Gothic" charset="0"/>
                <a:cs typeface="Century Gothic" charset="0"/>
              </a:rPr>
              <a:t> Synthesis</a:t>
            </a:r>
            <a:r>
              <a:rPr lang="en-US" altLang="ar-SA" sz="4400" b="1" dirty="0">
                <a:solidFill>
                  <a:schemeClr val="bg2"/>
                </a:solidFill>
                <a:ea typeface="ＭＳ Ｐゴシック" panose="020B0600070205080204" pitchFamily="34" charset="-128"/>
              </a:rPr>
              <a:t> </a:t>
            </a:r>
            <a:endParaRPr lang="en-US" sz="4400" dirty="0">
              <a:solidFill>
                <a:srgbClr val="517A91"/>
              </a:solidFill>
              <a:latin typeface="Century Gothic" charset="0"/>
              <a:ea typeface="Century Gothic" charset="0"/>
              <a:cs typeface="Century Gothic" charset="0"/>
            </a:endParaRPr>
          </a:p>
        </p:txBody>
      </p:sp>
      <p:sp>
        <p:nvSpPr>
          <p:cNvPr id="3" name="Slide Number Placeholder 2"/>
          <p:cNvSpPr>
            <a:spLocks noGrp="1"/>
          </p:cNvSpPr>
          <p:nvPr>
            <p:ph type="sldNum" sz="quarter" idx="12"/>
          </p:nvPr>
        </p:nvSpPr>
        <p:spPr/>
        <p:txBody>
          <a:bodyPr/>
          <a:lstStyle/>
          <a:p>
            <a:fld id="{C6A61B80-718B-8E4C-9CE5-C64D512E4DAF}" type="slidenum">
              <a:rPr lang="en-US" smtClean="0"/>
              <a:t>7</a:t>
            </a:fld>
            <a:endParaRPr lang="en-US" dirty="0"/>
          </a:p>
        </p:txBody>
      </p:sp>
      <p:sp>
        <p:nvSpPr>
          <p:cNvPr id="9" name="Rectangle 8"/>
          <p:cNvSpPr/>
          <p:nvPr/>
        </p:nvSpPr>
        <p:spPr>
          <a:xfrm>
            <a:off x="1223966" y="1058420"/>
            <a:ext cx="6821714" cy="4678204"/>
          </a:xfrm>
          <a:prstGeom prst="rect">
            <a:avLst/>
          </a:prstGeom>
        </p:spPr>
        <p:txBody>
          <a:bodyPr wrap="square">
            <a:spAutoFit/>
          </a:bodyPr>
          <a:lstStyle/>
          <a:p>
            <a:pPr marL="457200" indent="-457200">
              <a:buFont typeface="Wingdings" panose="05000000000000000000" pitchFamily="2" charset="2"/>
              <a:buChar char="Ø"/>
            </a:pPr>
            <a:r>
              <a:rPr lang="en-US" altLang="ar-SA" sz="2400" dirty="0">
                <a:solidFill>
                  <a:schemeClr val="accent1">
                    <a:lumMod val="75000"/>
                  </a:schemeClr>
                </a:solidFill>
                <a:latin typeface="Century Gothic" panose="020B0502020202020204" pitchFamily="34" charset="0"/>
                <a:ea typeface="ＭＳ Ｐゴシック" charset="-128"/>
              </a:rPr>
              <a:t>Why is it important </a:t>
            </a:r>
            <a:r>
              <a:rPr lang="en-US" altLang="ar-SA" sz="2400" dirty="0" smtClean="0">
                <a:solidFill>
                  <a:schemeClr val="accent1">
                    <a:lumMod val="75000"/>
                  </a:schemeClr>
                </a:solidFill>
                <a:latin typeface="Century Gothic" panose="020B0502020202020204" pitchFamily="34" charset="0"/>
                <a:ea typeface="ＭＳ Ｐゴシック" charset="-128"/>
              </a:rPr>
              <a:t>?</a:t>
            </a:r>
          </a:p>
          <a:p>
            <a:r>
              <a:rPr lang="en-US" altLang="ar-SA" sz="2400" dirty="0" smtClean="0">
                <a:solidFill>
                  <a:srgbClr val="FF0000"/>
                </a:solidFill>
                <a:ea typeface="ＭＳ Ｐゴシック" charset="-128"/>
              </a:rPr>
              <a:t>Rate </a:t>
            </a:r>
            <a:r>
              <a:rPr lang="en-US" altLang="ar-SA" sz="2400" dirty="0">
                <a:solidFill>
                  <a:srgbClr val="FF0000"/>
                </a:solidFill>
                <a:ea typeface="ＭＳ Ｐゴシック" charset="-128"/>
              </a:rPr>
              <a:t>limiting and key </a:t>
            </a:r>
            <a:r>
              <a:rPr lang="en-US" altLang="ar-SA" sz="2400" dirty="0" smtClean="0">
                <a:solidFill>
                  <a:srgbClr val="FF0000"/>
                </a:solidFill>
                <a:ea typeface="ＭＳ Ｐゴシック" charset="-128"/>
              </a:rPr>
              <a:t>step of cholesterol synthesis</a:t>
            </a:r>
            <a:r>
              <a:rPr lang="en-US" altLang="ar-SA" sz="3600" dirty="0" smtClean="0">
                <a:solidFill>
                  <a:srgbClr val="FF0000"/>
                </a:solidFill>
                <a:ea typeface="ＭＳ Ｐゴシック" charset="-128"/>
              </a:rPr>
              <a:t>.    </a:t>
            </a:r>
            <a:r>
              <a:rPr lang="en-US" altLang="ar-SA" sz="1600" dirty="0">
                <a:solidFill>
                  <a:srgbClr val="92D050"/>
                </a:solidFill>
              </a:rPr>
              <a:t>( step that regulates the whole pathway, which is an irreversible and slow step, and is the target for inhibitors )</a:t>
            </a:r>
          </a:p>
          <a:p>
            <a:pPr marL="171450" indent="-171450">
              <a:buFont typeface="Wingdings" panose="05000000000000000000" pitchFamily="2" charset="2"/>
              <a:buChar char="Ø"/>
            </a:pPr>
            <a:endParaRPr lang="en-US" altLang="ar-SA" sz="1400" dirty="0">
              <a:solidFill>
                <a:schemeClr val="accent1">
                  <a:lumMod val="75000"/>
                </a:schemeClr>
              </a:solidFill>
              <a:ea typeface="ＭＳ Ｐゴシック" charset="-128"/>
            </a:endParaRPr>
          </a:p>
          <a:p>
            <a:pPr marL="457200" indent="-457200">
              <a:buFont typeface="Wingdings" panose="05000000000000000000" pitchFamily="2" charset="2"/>
              <a:buChar char="Ø"/>
            </a:pPr>
            <a:r>
              <a:rPr lang="en-US" altLang="ar-SA" sz="2400" dirty="0" smtClean="0">
                <a:solidFill>
                  <a:schemeClr val="accent1">
                    <a:lumMod val="75000"/>
                  </a:schemeClr>
                </a:solidFill>
                <a:latin typeface="Century Gothic" panose="020B0502020202020204" pitchFamily="34" charset="0"/>
                <a:ea typeface="ＭＳ Ｐゴシック" charset="-128"/>
              </a:rPr>
              <a:t>Where does it occur ?</a:t>
            </a:r>
          </a:p>
          <a:p>
            <a:r>
              <a:rPr lang="en-US" altLang="ar-SA" sz="2400" dirty="0" smtClean="0">
                <a:solidFill>
                  <a:srgbClr val="334E5D"/>
                </a:solidFill>
                <a:ea typeface="ＭＳ Ｐゴシック" charset="-128"/>
              </a:rPr>
              <a:t>It occurs in the </a:t>
            </a:r>
            <a:r>
              <a:rPr lang="en-US" altLang="ar-SA" sz="2400" dirty="0" smtClean="0">
                <a:solidFill>
                  <a:srgbClr val="FF0000"/>
                </a:solidFill>
                <a:ea typeface="ＭＳ Ｐゴシック" charset="-128"/>
              </a:rPr>
              <a:t>Cytosol.</a:t>
            </a:r>
          </a:p>
          <a:p>
            <a:endParaRPr lang="en-US" altLang="ar-SA" sz="2400" dirty="0" smtClean="0">
              <a:solidFill>
                <a:srgbClr val="FF0000"/>
              </a:solidFill>
              <a:ea typeface="ＭＳ Ｐゴシック" charset="-128"/>
            </a:endParaRPr>
          </a:p>
          <a:p>
            <a:pPr marL="342900" indent="-342900">
              <a:buFont typeface="Wingdings" panose="05000000000000000000" pitchFamily="2" charset="2"/>
              <a:buChar char="Ø"/>
            </a:pPr>
            <a:r>
              <a:rPr lang="en-US" sz="2400" dirty="0">
                <a:solidFill>
                  <a:schemeClr val="accent1">
                    <a:lumMod val="75000"/>
                  </a:schemeClr>
                </a:solidFill>
                <a:latin typeface="Century Gothic" panose="020B0502020202020204" pitchFamily="34" charset="0"/>
                <a:ea typeface="ＭＳ Ｐゴシック" charset="-128"/>
              </a:rPr>
              <a:t>Why does it occur in the cytosol even though HMG </a:t>
            </a:r>
            <a:r>
              <a:rPr lang="en-US" sz="2400" dirty="0" smtClean="0">
                <a:solidFill>
                  <a:schemeClr val="accent1">
                    <a:lumMod val="75000"/>
                  </a:schemeClr>
                </a:solidFill>
                <a:latin typeface="Century Gothic" panose="020B0502020202020204" pitchFamily="34" charset="0"/>
                <a:ea typeface="ＭＳ Ｐゴシック" charset="-128"/>
              </a:rPr>
              <a:t>CoA </a:t>
            </a:r>
            <a:r>
              <a:rPr lang="en-US" sz="2400" dirty="0">
                <a:solidFill>
                  <a:schemeClr val="accent1">
                    <a:lumMod val="75000"/>
                  </a:schemeClr>
                </a:solidFill>
                <a:latin typeface="Century Gothic" panose="020B0502020202020204" pitchFamily="34" charset="0"/>
                <a:ea typeface="ＭＳ Ｐゴシック" charset="-128"/>
              </a:rPr>
              <a:t>reductase is an ER membrane enzyme</a:t>
            </a:r>
            <a:r>
              <a:rPr lang="en-US" sz="2400" dirty="0" smtClean="0">
                <a:solidFill>
                  <a:schemeClr val="accent1">
                    <a:lumMod val="75000"/>
                  </a:schemeClr>
                </a:solidFill>
                <a:latin typeface="Century Gothic" panose="020B0502020202020204" pitchFamily="34" charset="0"/>
                <a:ea typeface="ＭＳ Ｐゴシック" charset="-128"/>
              </a:rPr>
              <a:t>?</a:t>
            </a:r>
            <a:endParaRPr lang="en-US" sz="2400" dirty="0">
              <a:solidFill>
                <a:schemeClr val="accent1">
                  <a:lumMod val="75000"/>
                </a:schemeClr>
              </a:solidFill>
              <a:latin typeface="Century Gothic" panose="020B0502020202020204" pitchFamily="34" charset="0"/>
              <a:ea typeface="ＭＳ Ｐゴシック" charset="-128"/>
            </a:endParaRPr>
          </a:p>
          <a:p>
            <a:r>
              <a:rPr lang="en-US" sz="2400" dirty="0">
                <a:solidFill>
                  <a:srgbClr val="334E5D"/>
                </a:solidFill>
                <a:ea typeface="ＭＳ Ｐゴシック" charset="-128"/>
              </a:rPr>
              <a:t>Because it has active (catalytic) unit hanging in the </a:t>
            </a:r>
            <a:r>
              <a:rPr lang="en-US" sz="2400" dirty="0" smtClean="0">
                <a:solidFill>
                  <a:srgbClr val="334E5D"/>
                </a:solidFill>
                <a:ea typeface="ＭＳ Ｐゴシック" charset="-128"/>
              </a:rPr>
              <a:t>cytosol .</a:t>
            </a:r>
            <a:endParaRPr lang="en-US" altLang="ar-SA" sz="2400" dirty="0">
              <a:solidFill>
                <a:srgbClr val="334E5D"/>
              </a:solidFill>
              <a:ea typeface="ＭＳ Ｐゴシック" charset="-128"/>
            </a:endParaRPr>
          </a:p>
        </p:txBody>
      </p:sp>
      <p:pic>
        <p:nvPicPr>
          <p:cNvPr id="12" name="Picture 11" descr="DA3C18FF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7180" y="1113267"/>
            <a:ext cx="2740111" cy="4996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043988" y="3014663"/>
            <a:ext cx="866778" cy="369332"/>
          </a:xfrm>
          <a:prstGeom prst="rect">
            <a:avLst/>
          </a:prstGeom>
          <a:noFill/>
          <a:ln>
            <a:solidFill>
              <a:srgbClr val="FF0000"/>
            </a:solidFill>
          </a:ln>
        </p:spPr>
        <p:txBody>
          <a:bodyPr wrap="square" rtlCol="0">
            <a:spAutoFit/>
          </a:bodyPr>
          <a:lstStyle/>
          <a:p>
            <a:endParaRPr lang="en-US"/>
          </a:p>
        </p:txBody>
      </p:sp>
      <p:sp>
        <p:nvSpPr>
          <p:cNvPr id="10" name="TextBox 9"/>
          <p:cNvSpPr txBox="1"/>
          <p:nvPr/>
        </p:nvSpPr>
        <p:spPr>
          <a:xfrm>
            <a:off x="8307027" y="3630605"/>
            <a:ext cx="1108435" cy="369332"/>
          </a:xfrm>
          <a:prstGeom prst="rect">
            <a:avLst/>
          </a:prstGeom>
          <a:noFill/>
          <a:ln>
            <a:solidFill>
              <a:srgbClr val="FF0000"/>
            </a:solidFill>
          </a:ln>
        </p:spPr>
        <p:txBody>
          <a:bodyPr wrap="square" rtlCol="0">
            <a:spAutoFit/>
          </a:bodyPr>
          <a:lstStyle/>
          <a:p>
            <a:endParaRPr lang="en-US"/>
          </a:p>
        </p:txBody>
      </p:sp>
      <p:sp>
        <p:nvSpPr>
          <p:cNvPr id="11" name="TextBox 10"/>
          <p:cNvSpPr txBox="1"/>
          <p:nvPr/>
        </p:nvSpPr>
        <p:spPr>
          <a:xfrm>
            <a:off x="8958261" y="5670914"/>
            <a:ext cx="1057277" cy="369332"/>
          </a:xfrm>
          <a:prstGeom prst="rect">
            <a:avLst/>
          </a:prstGeom>
          <a:noFill/>
          <a:ln>
            <a:solidFill>
              <a:srgbClr val="FF0000"/>
            </a:solidFill>
          </a:ln>
        </p:spPr>
        <p:txBody>
          <a:bodyPr wrap="square" rtlCol="0">
            <a:spAutoFit/>
          </a:bodyPr>
          <a:lstStyle/>
          <a:p>
            <a:endParaRPr lang="en-US"/>
          </a:p>
        </p:txBody>
      </p:sp>
    </p:spTree>
    <p:extLst>
      <p:ext uri="{BB962C8B-B14F-4D97-AF65-F5344CB8AC3E}">
        <p14:creationId xmlns:p14="http://schemas.microsoft.com/office/powerpoint/2010/main" val="2674765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315947" y="5845420"/>
            <a:ext cx="1580444" cy="1549544"/>
          </a:xfrm>
          <a:prstGeom prst="rect">
            <a:avLst/>
          </a:prstGeom>
        </p:spPr>
      </p:pic>
      <p:sp>
        <p:nvSpPr>
          <p:cNvPr id="8" name="Rectangle 7"/>
          <p:cNvSpPr/>
          <p:nvPr/>
        </p:nvSpPr>
        <p:spPr>
          <a:xfrm>
            <a:off x="1429417" y="86458"/>
            <a:ext cx="7151317" cy="769441"/>
          </a:xfrm>
          <a:prstGeom prst="rect">
            <a:avLst/>
          </a:prstGeom>
        </p:spPr>
        <p:txBody>
          <a:bodyPr wrap="none">
            <a:spAutoFit/>
          </a:bodyPr>
          <a:lstStyle/>
          <a:p>
            <a:r>
              <a:rPr lang="en-US" altLang="ar-SA" sz="4400" dirty="0" err="1" smtClean="0">
                <a:solidFill>
                  <a:srgbClr val="517A91"/>
                </a:solidFill>
                <a:latin typeface="Century Gothic" charset="0"/>
                <a:ea typeface="Century Gothic" charset="0"/>
                <a:cs typeface="Century Gothic" charset="0"/>
              </a:rPr>
              <a:t>Mevalonic</a:t>
            </a:r>
            <a:r>
              <a:rPr lang="en-US" altLang="ar-SA" sz="4400" dirty="0" smtClean="0">
                <a:solidFill>
                  <a:srgbClr val="517A91"/>
                </a:solidFill>
                <a:latin typeface="Century Gothic" charset="0"/>
                <a:ea typeface="Century Gothic" charset="0"/>
                <a:cs typeface="Century Gothic" charset="0"/>
              </a:rPr>
              <a:t> acid</a:t>
            </a:r>
            <a:r>
              <a:rPr lang="en-US" altLang="ar-SA" sz="4400" dirty="0">
                <a:solidFill>
                  <a:srgbClr val="517A91"/>
                </a:solidFill>
                <a:latin typeface="Century Gothic" charset="0"/>
                <a:ea typeface="Century Gothic" charset="0"/>
                <a:cs typeface="Century Gothic" charset="0"/>
              </a:rPr>
              <a:t> Synthesis</a:t>
            </a:r>
            <a:r>
              <a:rPr lang="en-US" altLang="ar-SA" sz="4400" b="1" dirty="0">
                <a:solidFill>
                  <a:schemeClr val="bg2"/>
                </a:solidFill>
                <a:ea typeface="ＭＳ Ｐゴシック" panose="020B0600070205080204" pitchFamily="34" charset="-128"/>
              </a:rPr>
              <a:t> </a:t>
            </a:r>
            <a:endParaRPr lang="en-US" sz="4400" dirty="0">
              <a:solidFill>
                <a:srgbClr val="517A91"/>
              </a:solidFill>
              <a:latin typeface="Century Gothic" charset="0"/>
              <a:ea typeface="Century Gothic" charset="0"/>
              <a:cs typeface="Century Gothic" charset="0"/>
            </a:endParaRPr>
          </a:p>
        </p:txBody>
      </p:sp>
      <p:sp>
        <p:nvSpPr>
          <p:cNvPr id="3" name="Slide Number Placeholder 2"/>
          <p:cNvSpPr>
            <a:spLocks noGrp="1"/>
          </p:cNvSpPr>
          <p:nvPr>
            <p:ph type="sldNum" sz="quarter" idx="12"/>
          </p:nvPr>
        </p:nvSpPr>
        <p:spPr/>
        <p:txBody>
          <a:bodyPr/>
          <a:lstStyle/>
          <a:p>
            <a:fld id="{C6A61B80-718B-8E4C-9CE5-C64D512E4DAF}" type="slidenum">
              <a:rPr lang="en-US" smtClean="0"/>
              <a:t>8</a:t>
            </a:fld>
            <a:endParaRPr lang="en-US" dirty="0"/>
          </a:p>
        </p:txBody>
      </p:sp>
      <p:sp>
        <p:nvSpPr>
          <p:cNvPr id="9" name="Rectangle 8"/>
          <p:cNvSpPr/>
          <p:nvPr/>
        </p:nvSpPr>
        <p:spPr>
          <a:xfrm>
            <a:off x="1223966" y="866656"/>
            <a:ext cx="6035816" cy="1200329"/>
          </a:xfrm>
          <a:prstGeom prst="rect">
            <a:avLst/>
          </a:prstGeom>
        </p:spPr>
        <p:txBody>
          <a:bodyPr wrap="square">
            <a:spAutoFit/>
          </a:bodyPr>
          <a:lstStyle/>
          <a:p>
            <a:r>
              <a:rPr lang="en-US" altLang="ar-SA" sz="2400" dirty="0" smtClean="0">
                <a:solidFill>
                  <a:srgbClr val="334E5D"/>
                </a:solidFill>
                <a:ea typeface="ＭＳ Ｐゴシック" charset="-128"/>
              </a:rPr>
              <a:t>After being a </a:t>
            </a:r>
            <a:r>
              <a:rPr lang="en-US" altLang="ar-SA" sz="2400" dirty="0" err="1" smtClean="0">
                <a:solidFill>
                  <a:srgbClr val="334E5D"/>
                </a:solidFill>
                <a:ea typeface="ＭＳ Ｐゴシック" charset="-128"/>
              </a:rPr>
              <a:t>Mevalonic</a:t>
            </a:r>
            <a:r>
              <a:rPr lang="en-US" altLang="ar-SA" sz="2400" dirty="0" smtClean="0">
                <a:solidFill>
                  <a:srgbClr val="334E5D"/>
                </a:solidFill>
                <a:ea typeface="ＭＳ Ｐゴシック" charset="-128"/>
              </a:rPr>
              <a:t> acid, the complex undergoes some reactions to become a cholesterol, those steps are </a:t>
            </a:r>
            <a:r>
              <a:rPr lang="en-US" altLang="ar-SA" sz="2400" dirty="0">
                <a:solidFill>
                  <a:srgbClr val="334E5D"/>
                </a:solidFill>
                <a:ea typeface="ＭＳ Ｐゴシック" charset="-128"/>
              </a:rPr>
              <a:t>: </a:t>
            </a:r>
            <a:endParaRPr lang="en-US" altLang="ar-SA" sz="2400" dirty="0" smtClean="0">
              <a:solidFill>
                <a:srgbClr val="334E5D"/>
              </a:solidFill>
              <a:ea typeface="ＭＳ Ｐゴシック" charset="-128"/>
            </a:endParaRPr>
          </a:p>
        </p:txBody>
      </p:sp>
      <p:sp>
        <p:nvSpPr>
          <p:cNvPr id="10" name="TextBox 9"/>
          <p:cNvSpPr txBox="1"/>
          <p:nvPr/>
        </p:nvSpPr>
        <p:spPr>
          <a:xfrm>
            <a:off x="1223966" y="2066985"/>
            <a:ext cx="7356768" cy="3046988"/>
          </a:xfrm>
          <a:prstGeom prst="rect">
            <a:avLst/>
          </a:prstGeom>
          <a:noFill/>
          <a:ln w="28575">
            <a:solidFill>
              <a:schemeClr val="accent1">
                <a:lumMod val="75000"/>
              </a:schemeClr>
            </a:solidFill>
            <a:prstDash val="sysDash"/>
          </a:ln>
        </p:spPr>
        <p:txBody>
          <a:bodyPr wrap="square" rtlCol="1">
            <a:spAutoFit/>
          </a:bodyPr>
          <a:lstStyle/>
          <a:p>
            <a:pPr marL="342900" indent="-342900">
              <a:buFont typeface="Arial" panose="020B0604020202020204" pitchFamily="34" charset="0"/>
              <a:buChar char="•"/>
            </a:pPr>
            <a:r>
              <a:rPr lang="en-US" altLang="ar-SA" sz="2400" dirty="0">
                <a:solidFill>
                  <a:srgbClr val="334E5D"/>
                </a:solidFill>
                <a:ea typeface="ＭＳ Ｐゴシック" charset="-128"/>
              </a:rPr>
              <a:t>Production of a </a:t>
            </a:r>
            <a:r>
              <a:rPr lang="en-US" altLang="ar-SA" sz="2400" dirty="0">
                <a:solidFill>
                  <a:srgbClr val="FF0000"/>
                </a:solidFill>
                <a:ea typeface="ＭＳ Ｐゴシック" charset="-128"/>
              </a:rPr>
              <a:t>5-carbon </a:t>
            </a:r>
            <a:r>
              <a:rPr lang="en-US" altLang="ar-SA" sz="2400" dirty="0" smtClean="0">
                <a:solidFill>
                  <a:srgbClr val="FF0000"/>
                </a:solidFill>
                <a:ea typeface="ＭＳ Ｐゴシック" charset="-128"/>
              </a:rPr>
              <a:t>unit</a:t>
            </a:r>
            <a:r>
              <a:rPr lang="en-US" altLang="ar-SA" sz="2400" dirty="0" smtClean="0">
                <a:solidFill>
                  <a:srgbClr val="334E5D"/>
                </a:solidFill>
                <a:ea typeface="ＭＳ Ｐゴシック" charset="-128"/>
              </a:rPr>
              <a:t>:</a:t>
            </a:r>
          </a:p>
          <a:p>
            <a:r>
              <a:rPr lang="en-US" altLang="ar-SA" sz="2400" dirty="0" smtClean="0">
                <a:solidFill>
                  <a:srgbClr val="334E5D"/>
                </a:solidFill>
                <a:ea typeface="ＭＳ Ｐゴシック" charset="-128"/>
              </a:rPr>
              <a:t>- </a:t>
            </a:r>
            <a:r>
              <a:rPr lang="en-US" altLang="ar-SA" sz="2400" dirty="0" err="1" smtClean="0">
                <a:solidFill>
                  <a:srgbClr val="334E5D"/>
                </a:solidFill>
                <a:ea typeface="ＭＳ Ｐゴシック" charset="-128"/>
              </a:rPr>
              <a:t>Isopentinyl</a:t>
            </a:r>
            <a:r>
              <a:rPr lang="en-US" altLang="ar-SA" sz="2400" dirty="0" smtClean="0">
                <a:solidFill>
                  <a:srgbClr val="334E5D"/>
                </a:solidFill>
                <a:ea typeface="ＭＳ Ｐゴシック" charset="-128"/>
              </a:rPr>
              <a:t> </a:t>
            </a:r>
            <a:r>
              <a:rPr lang="en-US" altLang="ar-SA" sz="2400" dirty="0">
                <a:solidFill>
                  <a:srgbClr val="334E5D"/>
                </a:solidFill>
                <a:ea typeface="ＭＳ Ｐゴシック" charset="-128"/>
              </a:rPr>
              <a:t>pyrophosphate (IPP</a:t>
            </a:r>
            <a:r>
              <a:rPr lang="en-US" altLang="ar-SA" sz="2400" dirty="0" smtClean="0">
                <a:solidFill>
                  <a:srgbClr val="334E5D"/>
                </a:solidFill>
                <a:ea typeface="ＭＳ Ｐゴシック" charset="-128"/>
              </a:rPr>
              <a:t>) </a:t>
            </a:r>
            <a:r>
              <a:rPr lang="en-US" altLang="ar-SA" sz="1600" dirty="0">
                <a:solidFill>
                  <a:srgbClr val="92D050"/>
                </a:solidFill>
              </a:rPr>
              <a:t>(which is the patent sterol for all sterols, and the building block of cholesterol)</a:t>
            </a:r>
          </a:p>
          <a:p>
            <a:pPr marL="342900" indent="-342900">
              <a:buFont typeface="Arial" panose="020B0604020202020204" pitchFamily="34" charset="0"/>
              <a:buChar char="•"/>
            </a:pPr>
            <a:r>
              <a:rPr lang="en-US" altLang="ar-SA" sz="2400" dirty="0">
                <a:solidFill>
                  <a:srgbClr val="334E5D"/>
                </a:solidFill>
                <a:ea typeface="ＭＳ Ｐゴシック" charset="-128"/>
              </a:rPr>
              <a:t>Condensation to a </a:t>
            </a:r>
            <a:r>
              <a:rPr lang="en-US" altLang="ar-SA" sz="2400" dirty="0">
                <a:solidFill>
                  <a:srgbClr val="FF0000"/>
                </a:solidFill>
                <a:ea typeface="ＭＳ Ｐゴシック" charset="-128"/>
              </a:rPr>
              <a:t>30C </a:t>
            </a:r>
            <a:r>
              <a:rPr lang="en-US" altLang="ar-SA" sz="2400" dirty="0">
                <a:solidFill>
                  <a:srgbClr val="334E5D"/>
                </a:solidFill>
                <a:ea typeface="ＭＳ Ｐゴシック" charset="-128"/>
              </a:rPr>
              <a:t>compound: </a:t>
            </a:r>
            <a:r>
              <a:rPr lang="en-US" altLang="ar-SA" sz="2400" dirty="0" err="1" smtClean="0">
                <a:solidFill>
                  <a:srgbClr val="334E5D"/>
                </a:solidFill>
                <a:ea typeface="ＭＳ Ｐゴシック" charset="-128"/>
              </a:rPr>
              <a:t>squalene</a:t>
            </a:r>
            <a:r>
              <a:rPr lang="en-US" altLang="ar-SA" sz="2400" dirty="0" smtClean="0">
                <a:solidFill>
                  <a:srgbClr val="334E5D"/>
                </a:solidFill>
                <a:ea typeface="ＭＳ Ｐゴシック" charset="-128"/>
              </a:rPr>
              <a:t> </a:t>
            </a:r>
            <a:r>
              <a:rPr lang="en-US" altLang="ar-SA" sz="1600" dirty="0">
                <a:solidFill>
                  <a:srgbClr val="92D050"/>
                </a:solidFill>
              </a:rPr>
              <a:t>(which is an opened </a:t>
            </a:r>
            <a:r>
              <a:rPr lang="en-US" altLang="ar-SA" sz="1600" dirty="0" smtClean="0">
                <a:solidFill>
                  <a:srgbClr val="92D050"/>
                </a:solidFill>
              </a:rPr>
              <a:t>ring molecule</a:t>
            </a:r>
            <a:r>
              <a:rPr lang="en-US" altLang="ar-SA" sz="1600" dirty="0">
                <a:solidFill>
                  <a:srgbClr val="92D050"/>
                </a:solidFill>
              </a:rPr>
              <a:t>)</a:t>
            </a:r>
          </a:p>
          <a:p>
            <a:pPr marL="342900" indent="-342900">
              <a:buFont typeface="Arial" panose="020B0604020202020204" pitchFamily="34" charset="0"/>
              <a:buChar char="•"/>
            </a:pPr>
            <a:r>
              <a:rPr lang="en-US" altLang="ar-SA" sz="2400" dirty="0">
                <a:solidFill>
                  <a:srgbClr val="334E5D"/>
                </a:solidFill>
                <a:ea typeface="ＭＳ Ｐゴシック" charset="-128"/>
              </a:rPr>
              <a:t>Cyclization of squalene to </a:t>
            </a:r>
            <a:r>
              <a:rPr lang="en-US" altLang="ar-SA" sz="2400" dirty="0">
                <a:solidFill>
                  <a:srgbClr val="FF0000"/>
                </a:solidFill>
                <a:ea typeface="ＭＳ Ｐゴシック" charset="-128"/>
              </a:rPr>
              <a:t>30C</a:t>
            </a:r>
            <a:r>
              <a:rPr lang="en-US" altLang="ar-SA" sz="2400" dirty="0">
                <a:solidFill>
                  <a:srgbClr val="334E5D"/>
                </a:solidFill>
                <a:ea typeface="ＭＳ Ｐゴシック" charset="-128"/>
              </a:rPr>
              <a:t> </a:t>
            </a:r>
            <a:r>
              <a:rPr lang="en-US" altLang="ar-SA" sz="2400" dirty="0" err="1">
                <a:solidFill>
                  <a:srgbClr val="334E5D"/>
                </a:solidFill>
                <a:ea typeface="ＭＳ Ｐゴシック" charset="-128"/>
              </a:rPr>
              <a:t>Lanosterol</a:t>
            </a:r>
            <a:endParaRPr lang="en-US" altLang="ar-SA" sz="2400" dirty="0">
              <a:solidFill>
                <a:srgbClr val="334E5D"/>
              </a:solidFill>
              <a:ea typeface="ＭＳ Ｐゴシック" charset="-128"/>
            </a:endParaRPr>
          </a:p>
          <a:p>
            <a:pPr marL="342900" indent="-342900">
              <a:buFont typeface="Arial" panose="020B0604020202020204" pitchFamily="34" charset="0"/>
              <a:buChar char="•"/>
            </a:pPr>
            <a:r>
              <a:rPr lang="en-US" altLang="ar-SA" sz="2400" dirty="0">
                <a:solidFill>
                  <a:srgbClr val="334E5D"/>
                </a:solidFill>
                <a:ea typeface="ＭＳ Ｐゴシック" charset="-128"/>
              </a:rPr>
              <a:t>Synthesis of </a:t>
            </a:r>
            <a:r>
              <a:rPr lang="en-US" altLang="ar-SA" sz="2400" dirty="0">
                <a:solidFill>
                  <a:srgbClr val="FF0000"/>
                </a:solidFill>
                <a:ea typeface="ＭＳ Ｐゴシック" charset="-128"/>
              </a:rPr>
              <a:t>27-Carbon</a:t>
            </a:r>
            <a:r>
              <a:rPr lang="en-US" altLang="ar-SA" sz="2400" dirty="0">
                <a:solidFill>
                  <a:srgbClr val="334E5D"/>
                </a:solidFill>
                <a:ea typeface="ＭＳ Ｐゴシック" charset="-128"/>
              </a:rPr>
              <a:t> cholesterol (defect in this leads to </a:t>
            </a:r>
            <a:r>
              <a:rPr lang="en-US" altLang="ar-SA" sz="2400" dirty="0">
                <a:solidFill>
                  <a:srgbClr val="FF0000"/>
                </a:solidFill>
                <a:ea typeface="ＭＳ Ｐゴシック" charset="-128"/>
              </a:rPr>
              <a:t>Smith-</a:t>
            </a:r>
            <a:r>
              <a:rPr lang="en-US" altLang="ar-SA" sz="2400" dirty="0" err="1">
                <a:solidFill>
                  <a:srgbClr val="FF0000"/>
                </a:solidFill>
                <a:ea typeface="ＭＳ Ｐゴシック" charset="-128"/>
              </a:rPr>
              <a:t>Lemli</a:t>
            </a:r>
            <a:r>
              <a:rPr lang="en-US" altLang="ar-SA" sz="2400" dirty="0">
                <a:solidFill>
                  <a:srgbClr val="FF0000"/>
                </a:solidFill>
                <a:ea typeface="ＭＳ Ｐゴシック" charset="-128"/>
              </a:rPr>
              <a:t>-</a:t>
            </a:r>
            <a:r>
              <a:rPr lang="en-US" altLang="ar-SA" sz="2400" dirty="0" err="1">
                <a:solidFill>
                  <a:srgbClr val="FF0000"/>
                </a:solidFill>
                <a:ea typeface="ＭＳ Ｐゴシック" charset="-128"/>
              </a:rPr>
              <a:t>Opitz</a:t>
            </a:r>
            <a:r>
              <a:rPr lang="en-US" altLang="ar-SA" sz="2400" dirty="0">
                <a:solidFill>
                  <a:srgbClr val="FF0000"/>
                </a:solidFill>
                <a:ea typeface="ＭＳ Ｐゴシック" charset="-128"/>
              </a:rPr>
              <a:t> </a:t>
            </a:r>
            <a:r>
              <a:rPr lang="en-US" altLang="ar-SA" sz="2400" dirty="0" smtClean="0">
                <a:solidFill>
                  <a:srgbClr val="FF0000"/>
                </a:solidFill>
                <a:ea typeface="ＭＳ Ｐゴシック" charset="-128"/>
              </a:rPr>
              <a:t>Syndrome </a:t>
            </a:r>
            <a:r>
              <a:rPr lang="en-US" altLang="ar-SA" sz="1600" dirty="0" smtClean="0">
                <a:solidFill>
                  <a:srgbClr val="92D050"/>
                </a:solidFill>
              </a:rPr>
              <a:t>(SLOS – An autosomal recessive disorder caused by a partial deficiency in 7-dehydrocholesterol-7-reducatse)</a:t>
            </a:r>
            <a:endParaRPr lang="en-US" altLang="ar-SA" sz="2400" dirty="0">
              <a:solidFill>
                <a:srgbClr val="334E5D"/>
              </a:solidFill>
              <a:ea typeface="ＭＳ Ｐゴシック" charset="-128"/>
            </a:endParaRPr>
          </a:p>
        </p:txBody>
      </p:sp>
      <p:sp>
        <p:nvSpPr>
          <p:cNvPr id="11" name="TextBox 10"/>
          <p:cNvSpPr txBox="1"/>
          <p:nvPr/>
        </p:nvSpPr>
        <p:spPr>
          <a:xfrm>
            <a:off x="1223966" y="5296753"/>
            <a:ext cx="4089935" cy="1323439"/>
          </a:xfrm>
          <a:prstGeom prst="rect">
            <a:avLst/>
          </a:prstGeom>
          <a:ln/>
        </p:spPr>
        <p:style>
          <a:lnRef idx="2">
            <a:schemeClr val="accent6"/>
          </a:lnRef>
          <a:fillRef idx="1">
            <a:schemeClr val="lt1"/>
          </a:fillRef>
          <a:effectRef idx="0">
            <a:schemeClr val="accent6"/>
          </a:effectRef>
          <a:fontRef idx="minor">
            <a:schemeClr val="dk1"/>
          </a:fontRef>
        </p:style>
        <p:txBody>
          <a:bodyPr wrap="square" rtlCol="1">
            <a:spAutoFit/>
          </a:bodyPr>
          <a:lstStyle/>
          <a:p>
            <a:r>
              <a:rPr lang="en-US" sz="1600" dirty="0">
                <a:solidFill>
                  <a:srgbClr val="FF0000"/>
                </a:solidFill>
              </a:rPr>
              <a:t>Important </a:t>
            </a:r>
            <a:r>
              <a:rPr lang="en-US" sz="1600" dirty="0" smtClean="0">
                <a:solidFill>
                  <a:srgbClr val="FF0000"/>
                </a:solidFill>
              </a:rPr>
              <a:t>note: </a:t>
            </a:r>
            <a:r>
              <a:rPr lang="en-US" sz="1600" dirty="0" err="1">
                <a:solidFill>
                  <a:srgbClr val="92D050"/>
                </a:solidFill>
              </a:rPr>
              <a:t>Lanosterol</a:t>
            </a:r>
            <a:r>
              <a:rPr lang="en-US" sz="1600" dirty="0">
                <a:solidFill>
                  <a:srgbClr val="92D050"/>
                </a:solidFill>
              </a:rPr>
              <a:t> is the first Sterol made by the body .. Because it was a result for cyclization of other non cycled molecule . Check the chemical structure in next page for better understanding .</a:t>
            </a:r>
            <a:endParaRPr lang="ar-SA" sz="1600" dirty="0">
              <a:solidFill>
                <a:srgbClr val="92D050"/>
              </a:solidFill>
            </a:endParaRPr>
          </a:p>
        </p:txBody>
      </p:sp>
      <p:pic>
        <p:nvPicPr>
          <p:cNvPr id="12" name="Picture 11"/>
          <p:cNvPicPr>
            <a:picLocks noChangeAspect="1"/>
          </p:cNvPicPr>
          <p:nvPr/>
        </p:nvPicPr>
        <p:blipFill>
          <a:blip r:embed="rId4"/>
          <a:stretch>
            <a:fillRect/>
          </a:stretch>
        </p:blipFill>
        <p:spPr>
          <a:xfrm>
            <a:off x="8610600" y="981590"/>
            <a:ext cx="3317848" cy="5821680"/>
          </a:xfrm>
          <a:prstGeom prst="rect">
            <a:avLst/>
          </a:prstGeom>
        </p:spPr>
      </p:pic>
    </p:spTree>
    <p:extLst>
      <p:ext uri="{BB962C8B-B14F-4D97-AF65-F5344CB8AC3E}">
        <p14:creationId xmlns:p14="http://schemas.microsoft.com/office/powerpoint/2010/main" val="3412286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315947" y="5845420"/>
            <a:ext cx="1580444" cy="1549544"/>
          </a:xfrm>
          <a:prstGeom prst="rect">
            <a:avLst/>
          </a:prstGeom>
        </p:spPr>
      </p:pic>
      <p:sp>
        <p:nvSpPr>
          <p:cNvPr id="8" name="Rectangle 7"/>
          <p:cNvSpPr/>
          <p:nvPr/>
        </p:nvSpPr>
        <p:spPr>
          <a:xfrm>
            <a:off x="1429417" y="86458"/>
            <a:ext cx="8343951" cy="646331"/>
          </a:xfrm>
          <a:prstGeom prst="rect">
            <a:avLst/>
          </a:prstGeom>
        </p:spPr>
        <p:txBody>
          <a:bodyPr wrap="none">
            <a:spAutoFit/>
          </a:bodyPr>
          <a:lstStyle/>
          <a:p>
            <a:r>
              <a:rPr lang="en-US" altLang="ar-SA" sz="3600" dirty="0" err="1" smtClean="0">
                <a:solidFill>
                  <a:srgbClr val="517A91"/>
                </a:solidFill>
                <a:latin typeface="Century Gothic" charset="0"/>
                <a:ea typeface="Century Gothic" charset="0"/>
                <a:cs typeface="Century Gothic" charset="0"/>
              </a:rPr>
              <a:t>Mevalonic</a:t>
            </a:r>
            <a:r>
              <a:rPr lang="en-US" altLang="ar-SA" sz="3600" dirty="0" smtClean="0">
                <a:solidFill>
                  <a:srgbClr val="517A91"/>
                </a:solidFill>
                <a:latin typeface="Century Gothic" charset="0"/>
                <a:ea typeface="Century Gothic" charset="0"/>
                <a:cs typeface="Century Gothic" charset="0"/>
              </a:rPr>
              <a:t> acid</a:t>
            </a:r>
            <a:r>
              <a:rPr lang="en-US" altLang="ar-SA" sz="3600" dirty="0">
                <a:solidFill>
                  <a:srgbClr val="517A91"/>
                </a:solidFill>
                <a:latin typeface="Century Gothic" charset="0"/>
                <a:ea typeface="Century Gothic" charset="0"/>
                <a:cs typeface="Century Gothic" charset="0"/>
              </a:rPr>
              <a:t> </a:t>
            </a:r>
            <a:r>
              <a:rPr lang="en-US" altLang="ar-SA" sz="3600" dirty="0" smtClean="0">
                <a:solidFill>
                  <a:srgbClr val="517A91"/>
                </a:solidFill>
                <a:latin typeface="Century Gothic" charset="0"/>
                <a:ea typeface="Century Gothic" charset="0"/>
                <a:cs typeface="Century Gothic" charset="0"/>
              </a:rPr>
              <a:t>Synthesis – Summary</a:t>
            </a:r>
            <a:endParaRPr lang="en-US" sz="3600" dirty="0">
              <a:solidFill>
                <a:srgbClr val="517A91"/>
              </a:solidFill>
              <a:latin typeface="Century Gothic" charset="0"/>
              <a:ea typeface="Century Gothic" charset="0"/>
              <a:cs typeface="Century Gothic" charset="0"/>
            </a:endParaRPr>
          </a:p>
        </p:txBody>
      </p:sp>
      <p:sp>
        <p:nvSpPr>
          <p:cNvPr id="3" name="Slide Number Placeholder 2"/>
          <p:cNvSpPr>
            <a:spLocks noGrp="1"/>
          </p:cNvSpPr>
          <p:nvPr>
            <p:ph type="sldNum" sz="quarter" idx="12"/>
          </p:nvPr>
        </p:nvSpPr>
        <p:spPr/>
        <p:txBody>
          <a:bodyPr/>
          <a:lstStyle/>
          <a:p>
            <a:fld id="{C6A61B80-718B-8E4C-9CE5-C64D512E4DAF}" type="slidenum">
              <a:rPr lang="en-US" smtClean="0"/>
              <a:t>9</a:t>
            </a:fld>
            <a:endParaRPr lang="en-US" dirty="0"/>
          </a:p>
        </p:txBody>
      </p:sp>
      <p:sp>
        <p:nvSpPr>
          <p:cNvPr id="9" name="Rectangle 8"/>
          <p:cNvSpPr/>
          <p:nvPr/>
        </p:nvSpPr>
        <p:spPr>
          <a:xfrm>
            <a:off x="1223966" y="981590"/>
            <a:ext cx="7747314" cy="5170646"/>
          </a:xfrm>
          <a:prstGeom prst="rect">
            <a:avLst/>
          </a:prstGeom>
        </p:spPr>
        <p:txBody>
          <a:bodyPr wrap="square">
            <a:spAutoFit/>
          </a:bodyPr>
          <a:lstStyle/>
          <a:p>
            <a:r>
              <a:rPr lang="en-US" altLang="ar-SA" sz="2200" dirty="0">
                <a:solidFill>
                  <a:schemeClr val="bg1">
                    <a:lumMod val="65000"/>
                  </a:schemeClr>
                </a:solidFill>
                <a:ea typeface="ＭＳ Ｐゴシック" charset="-128"/>
              </a:rPr>
              <a:t>Step 1: Acetyl CoA + Acetyl CoA = </a:t>
            </a:r>
            <a:r>
              <a:rPr lang="en-US" altLang="ar-SA" sz="2200" dirty="0" err="1">
                <a:solidFill>
                  <a:schemeClr val="bg1">
                    <a:lumMod val="65000"/>
                  </a:schemeClr>
                </a:solidFill>
                <a:ea typeface="ＭＳ Ｐゴシック" charset="-128"/>
              </a:rPr>
              <a:t>Acetoacetyl</a:t>
            </a:r>
            <a:r>
              <a:rPr lang="en-US" altLang="ar-SA" sz="2200" dirty="0">
                <a:solidFill>
                  <a:schemeClr val="bg1">
                    <a:lumMod val="65000"/>
                  </a:schemeClr>
                </a:solidFill>
                <a:ea typeface="ＭＳ Ｐゴシック" charset="-128"/>
              </a:rPr>
              <a:t> CoA (enzyme : </a:t>
            </a:r>
            <a:r>
              <a:rPr lang="en-US" altLang="ar-SA" sz="2200" dirty="0" err="1">
                <a:solidFill>
                  <a:schemeClr val="bg1">
                    <a:lumMod val="65000"/>
                  </a:schemeClr>
                </a:solidFill>
                <a:ea typeface="ＭＳ Ｐゴシック" charset="-128"/>
              </a:rPr>
              <a:t>thiolase</a:t>
            </a:r>
            <a:r>
              <a:rPr lang="en-US" altLang="ar-SA" sz="2200" dirty="0">
                <a:solidFill>
                  <a:schemeClr val="bg1">
                    <a:lumMod val="65000"/>
                  </a:schemeClr>
                </a:solidFill>
                <a:ea typeface="ＭＳ Ｐゴシック" charset="-128"/>
              </a:rPr>
              <a:t>)</a:t>
            </a:r>
          </a:p>
          <a:p>
            <a:r>
              <a:rPr lang="en-US" altLang="ar-SA" sz="2200" dirty="0" err="1">
                <a:solidFill>
                  <a:schemeClr val="bg1">
                    <a:lumMod val="65000"/>
                  </a:schemeClr>
                </a:solidFill>
                <a:ea typeface="ＭＳ Ｐゴシック" charset="-128"/>
              </a:rPr>
              <a:t>Acetoacetyl</a:t>
            </a:r>
            <a:r>
              <a:rPr lang="en-US" altLang="ar-SA" sz="2200" dirty="0">
                <a:solidFill>
                  <a:schemeClr val="bg1">
                    <a:lumMod val="65000"/>
                  </a:schemeClr>
                </a:solidFill>
                <a:ea typeface="ＭＳ Ｐゴシック" charset="-128"/>
              </a:rPr>
              <a:t> CoA + Acetyl CoA = HMG-CoA (enzyme : HMG-CoA synthase)</a:t>
            </a:r>
          </a:p>
          <a:p>
            <a:r>
              <a:rPr lang="en-US" altLang="ar-SA" sz="2200" dirty="0">
                <a:solidFill>
                  <a:schemeClr val="bg1">
                    <a:lumMod val="65000"/>
                  </a:schemeClr>
                </a:solidFill>
                <a:ea typeface="ＭＳ Ｐゴシック" charset="-128"/>
              </a:rPr>
              <a:t>Step 2: HMG-CoA is reduced into </a:t>
            </a:r>
            <a:r>
              <a:rPr lang="en-US" altLang="ar-SA" sz="2200" dirty="0" err="1">
                <a:solidFill>
                  <a:schemeClr val="bg1">
                    <a:lumMod val="65000"/>
                  </a:schemeClr>
                </a:solidFill>
                <a:ea typeface="ＭＳ Ｐゴシック" charset="-128"/>
              </a:rPr>
              <a:t>mevalonic</a:t>
            </a:r>
            <a:r>
              <a:rPr lang="en-US" altLang="ar-SA" sz="2200" dirty="0">
                <a:solidFill>
                  <a:schemeClr val="bg1">
                    <a:lumMod val="65000"/>
                  </a:schemeClr>
                </a:solidFill>
                <a:ea typeface="ＭＳ Ｐゴシック" charset="-128"/>
              </a:rPr>
              <a:t> acid (enzyme : HMG-CoA reductase) – most important step, rate limiting.</a:t>
            </a:r>
          </a:p>
          <a:p>
            <a:r>
              <a:rPr lang="en-US" altLang="ar-SA" sz="2200" dirty="0">
                <a:solidFill>
                  <a:schemeClr val="bg1">
                    <a:lumMod val="65000"/>
                  </a:schemeClr>
                </a:solidFill>
                <a:ea typeface="ＭＳ Ｐゴシック" charset="-128"/>
              </a:rPr>
              <a:t>Step 3: </a:t>
            </a:r>
            <a:r>
              <a:rPr lang="en-US" altLang="ar-SA" sz="2200" dirty="0" err="1">
                <a:solidFill>
                  <a:schemeClr val="bg1">
                    <a:lumMod val="65000"/>
                  </a:schemeClr>
                </a:solidFill>
                <a:ea typeface="ＭＳ Ｐゴシック" charset="-128"/>
              </a:rPr>
              <a:t>Mevalonic</a:t>
            </a:r>
            <a:r>
              <a:rPr lang="en-US" altLang="ar-SA" sz="2200" dirty="0">
                <a:solidFill>
                  <a:schemeClr val="bg1">
                    <a:lumMod val="65000"/>
                  </a:schemeClr>
                </a:solidFill>
                <a:ea typeface="ＭＳ Ｐゴシック" charset="-128"/>
              </a:rPr>
              <a:t> acid is converted into </a:t>
            </a:r>
            <a:r>
              <a:rPr lang="en-US" altLang="ar-SA" sz="2200" dirty="0" err="1">
                <a:solidFill>
                  <a:schemeClr val="bg1">
                    <a:lumMod val="65000"/>
                  </a:schemeClr>
                </a:solidFill>
                <a:ea typeface="ＭＳ Ｐゴシック" charset="-128"/>
              </a:rPr>
              <a:t>Isopentinyl</a:t>
            </a:r>
            <a:r>
              <a:rPr lang="en-US" altLang="ar-SA" sz="2200" dirty="0">
                <a:solidFill>
                  <a:schemeClr val="bg1">
                    <a:lumMod val="65000"/>
                  </a:schemeClr>
                </a:solidFill>
                <a:ea typeface="ＭＳ Ｐゴシック" charset="-128"/>
              </a:rPr>
              <a:t> pyrophosphate (IPP - 5 carbons)</a:t>
            </a:r>
          </a:p>
          <a:p>
            <a:r>
              <a:rPr lang="en-US" altLang="ar-SA" sz="2200" dirty="0">
                <a:solidFill>
                  <a:schemeClr val="bg1">
                    <a:lumMod val="65000"/>
                  </a:schemeClr>
                </a:solidFill>
                <a:ea typeface="ＭＳ Ｐゴシック" charset="-128"/>
              </a:rPr>
              <a:t>Step 4: We put 3 IPPs together to get </a:t>
            </a:r>
            <a:r>
              <a:rPr lang="en-US" altLang="ar-SA" sz="2200" dirty="0" err="1">
                <a:solidFill>
                  <a:schemeClr val="bg1">
                    <a:lumMod val="65000"/>
                  </a:schemeClr>
                </a:solidFill>
                <a:ea typeface="ＭＳ Ｐゴシック" charset="-128"/>
              </a:rPr>
              <a:t>Farnesyl</a:t>
            </a:r>
            <a:r>
              <a:rPr lang="en-US" altLang="ar-SA" sz="2200" dirty="0">
                <a:solidFill>
                  <a:schemeClr val="bg1">
                    <a:lumMod val="65000"/>
                  </a:schemeClr>
                </a:solidFill>
                <a:ea typeface="ＭＳ Ｐゴシック" charset="-128"/>
              </a:rPr>
              <a:t> pyrophosphate (FPP - 15 carbons)</a:t>
            </a:r>
          </a:p>
          <a:p>
            <a:r>
              <a:rPr lang="en-US" altLang="ar-SA" sz="2200" dirty="0">
                <a:solidFill>
                  <a:schemeClr val="bg1">
                    <a:lumMod val="65000"/>
                  </a:schemeClr>
                </a:solidFill>
                <a:ea typeface="ＭＳ Ｐゴシック" charset="-128"/>
              </a:rPr>
              <a:t>Step 5: We put 2 FPPs to get a 30 carbon unit compound : </a:t>
            </a:r>
            <a:r>
              <a:rPr lang="en-US" altLang="ar-SA" sz="2200" dirty="0" err="1">
                <a:solidFill>
                  <a:schemeClr val="bg1">
                    <a:lumMod val="65000"/>
                  </a:schemeClr>
                </a:solidFill>
                <a:ea typeface="ＭＳ Ｐゴシック" charset="-128"/>
              </a:rPr>
              <a:t>Squalene</a:t>
            </a:r>
            <a:r>
              <a:rPr lang="en-US" altLang="ar-SA" sz="2200" dirty="0">
                <a:solidFill>
                  <a:schemeClr val="bg1">
                    <a:lumMod val="65000"/>
                  </a:schemeClr>
                </a:solidFill>
                <a:ea typeface="ＭＳ Ｐゴシック" charset="-128"/>
              </a:rPr>
              <a:t>.</a:t>
            </a:r>
          </a:p>
          <a:p>
            <a:r>
              <a:rPr lang="en-US" altLang="ar-SA" sz="2200" dirty="0" err="1">
                <a:solidFill>
                  <a:schemeClr val="bg1">
                    <a:lumMod val="65000"/>
                  </a:schemeClr>
                </a:solidFill>
                <a:ea typeface="ＭＳ Ｐゴシック" charset="-128"/>
              </a:rPr>
              <a:t>Squalene</a:t>
            </a:r>
            <a:r>
              <a:rPr lang="en-US" altLang="ar-SA" sz="2200" dirty="0">
                <a:solidFill>
                  <a:schemeClr val="bg1">
                    <a:lumMod val="65000"/>
                  </a:schemeClr>
                </a:solidFill>
                <a:ea typeface="ＭＳ Ｐゴシック" charset="-128"/>
              </a:rPr>
              <a:t> is then cyclized to give the first sterol in the body with 4 rings: </a:t>
            </a:r>
            <a:r>
              <a:rPr lang="en-US" altLang="ar-SA" sz="2200" dirty="0" err="1">
                <a:solidFill>
                  <a:schemeClr val="bg1">
                    <a:lumMod val="65000"/>
                  </a:schemeClr>
                </a:solidFill>
                <a:ea typeface="ＭＳ Ｐゴシック" charset="-128"/>
              </a:rPr>
              <a:t>Lanosterol</a:t>
            </a:r>
            <a:r>
              <a:rPr lang="en-US" altLang="ar-SA" sz="2200" dirty="0">
                <a:solidFill>
                  <a:schemeClr val="bg1">
                    <a:lumMod val="65000"/>
                  </a:schemeClr>
                </a:solidFill>
                <a:ea typeface="ＭＳ Ｐゴシック" charset="-128"/>
              </a:rPr>
              <a:t>.</a:t>
            </a:r>
          </a:p>
          <a:p>
            <a:r>
              <a:rPr lang="en-US" altLang="ar-SA" sz="2200" dirty="0" err="1">
                <a:solidFill>
                  <a:schemeClr val="bg1">
                    <a:lumMod val="65000"/>
                  </a:schemeClr>
                </a:solidFill>
                <a:ea typeface="ＭＳ Ｐゴシック" charset="-128"/>
              </a:rPr>
              <a:t>Lanosterol</a:t>
            </a:r>
            <a:r>
              <a:rPr lang="en-US" altLang="ar-SA" sz="2200" dirty="0">
                <a:solidFill>
                  <a:schemeClr val="bg1">
                    <a:lumMod val="65000"/>
                  </a:schemeClr>
                </a:solidFill>
                <a:ea typeface="ＭＳ Ｐゴシック" charset="-128"/>
              </a:rPr>
              <a:t> is cleaved into a 27 carbon cholesterol.</a:t>
            </a:r>
          </a:p>
        </p:txBody>
      </p:sp>
      <p:pic>
        <p:nvPicPr>
          <p:cNvPr id="46" name="Picture 45"/>
          <p:cNvPicPr>
            <a:picLocks noChangeAspect="1"/>
          </p:cNvPicPr>
          <p:nvPr/>
        </p:nvPicPr>
        <p:blipFill>
          <a:blip r:embed="rId4"/>
          <a:stretch>
            <a:fillRect/>
          </a:stretch>
        </p:blipFill>
        <p:spPr>
          <a:xfrm>
            <a:off x="8610600" y="981590"/>
            <a:ext cx="3317848" cy="5821680"/>
          </a:xfrm>
          <a:prstGeom prst="rect">
            <a:avLst/>
          </a:prstGeom>
        </p:spPr>
      </p:pic>
    </p:spTree>
    <p:extLst>
      <p:ext uri="{BB962C8B-B14F-4D97-AF65-F5344CB8AC3E}">
        <p14:creationId xmlns:p14="http://schemas.microsoft.com/office/powerpoint/2010/main" val="969733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5072</TotalTime>
  <Words>1516</Words>
  <Application>Microsoft Macintosh PowerPoint</Application>
  <PresentationFormat>Widescreen</PresentationFormat>
  <Paragraphs>211</Paragraphs>
  <Slides>23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Adobe Devanagari</vt:lpstr>
      <vt:lpstr>Bradley Hand ITC</vt:lpstr>
      <vt:lpstr>Calibri</vt:lpstr>
      <vt:lpstr>Calibri Light</vt:lpstr>
      <vt:lpstr>Century Gothic</vt:lpstr>
      <vt:lpstr>ＭＳ Ｐゴシック</vt:lpstr>
      <vt:lpstr>Times New Roman</vt:lpstr>
      <vt:lpstr>Wingdings</vt:lpstr>
      <vt:lpstr>Arial</vt:lpstr>
      <vt:lpstr>Office Theme</vt:lpstr>
      <vt:lpstr>PowerPoint Presentation</vt:lpstr>
      <vt:lpstr>PowerPoint Presentation</vt:lpstr>
      <vt:lpstr>PowerPoint Presentation</vt:lpstr>
      <vt:lpstr>Cholesterol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4-Hormonal Regulation</vt:lpstr>
      <vt:lpstr>PowerPoint Presentation</vt:lpstr>
      <vt:lpstr>PowerPoint Presentation</vt:lpstr>
      <vt:lpstr>PowerPoint Presentation</vt:lpstr>
      <vt:lpstr>PowerPoint Presentation</vt:lpstr>
      <vt:lpstr>Quiz</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مهند الزهراني</dc:creator>
  <cp:lastModifiedBy>Heba alnasser</cp:lastModifiedBy>
  <cp:revision>298</cp:revision>
  <dcterms:created xsi:type="dcterms:W3CDTF">2017-02-08T18:43:55Z</dcterms:created>
  <dcterms:modified xsi:type="dcterms:W3CDTF">2017-04-03T20:58:56Z</dcterms:modified>
</cp:coreProperties>
</file>