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8" r:id="rId2"/>
    <p:sldId id="271" r:id="rId3"/>
    <p:sldId id="323" r:id="rId4"/>
    <p:sldId id="324" r:id="rId5"/>
    <p:sldId id="327" r:id="rId6"/>
    <p:sldId id="311" r:id="rId7"/>
    <p:sldId id="312" r:id="rId8"/>
    <p:sldId id="329" r:id="rId9"/>
    <p:sldId id="313" r:id="rId10"/>
    <p:sldId id="314" r:id="rId11"/>
    <p:sldId id="315" r:id="rId12"/>
    <p:sldId id="316" r:id="rId13"/>
    <p:sldId id="317" r:id="rId14"/>
    <p:sldId id="328" r:id="rId15"/>
    <p:sldId id="318" r:id="rId16"/>
    <p:sldId id="319" r:id="rId17"/>
    <p:sldId id="320" r:id="rId18"/>
    <p:sldId id="333" r:id="rId19"/>
    <p:sldId id="322" r:id="rId20"/>
    <p:sldId id="310" r:id="rId21"/>
    <p:sldId id="258"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85"/>
    <a:srgbClr val="406275"/>
    <a:srgbClr val="2A4452"/>
    <a:srgbClr val="243542"/>
    <a:srgbClr val="334E5D"/>
    <a:srgbClr val="7292A4"/>
    <a:srgbClr val="517A91"/>
    <a:srgbClr val="D2DEEF"/>
    <a:srgbClr val="41719C"/>
    <a:srgbClr val="5B8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4" autoAdjust="0"/>
    <p:restoredTop sz="94662" autoAdjust="0"/>
  </p:normalViewPr>
  <p:slideViewPr>
    <p:cSldViewPr snapToGrid="0" snapToObjects="1">
      <p:cViewPr varScale="1">
        <p:scale>
          <a:sx n="93" d="100"/>
          <a:sy n="93" d="100"/>
        </p:scale>
        <p:origin x="8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346AE-0A59-E94F-ADD5-3B217F65208C}" type="datetimeFigureOut">
              <a:rPr lang="en-GB" smtClean="0"/>
              <a:t>18/04/2017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7FB5-1CE7-0F44-AA6C-E045B64D0093}" type="slidenum">
              <a:rPr lang="en-GB" smtClean="0"/>
              <a:t>‹#›</a:t>
            </a:fld>
            <a:endParaRPr lang="en-GB"/>
          </a:p>
        </p:txBody>
      </p:sp>
    </p:spTree>
    <p:extLst>
      <p:ext uri="{BB962C8B-B14F-4D97-AF65-F5344CB8AC3E}">
        <p14:creationId xmlns:p14="http://schemas.microsoft.com/office/powerpoint/2010/main" val="2016090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35268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A196C-6807-7A45-9D85-0CAD3D00C859}" type="datetime1">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D828F-B589-2E48-A53B-28568755860F}" type="datetime1">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9311C-3121-9A43-B377-43D701372CF9}" type="datetime1">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1C348-46EB-FC43-BFCC-90E8FFEA4243}" type="datetime1">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EB21F-9D8A-4341-81B8-4EBB0608D5AD}" type="datetime1">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EC93CE-DE32-7C47-AD8D-66F53A612117}" type="datetime1">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9433B8-0CB6-5B4B-901C-B3A6CB39BCD9}" type="datetime1">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5E6A2D-6601-554A-8767-409F1F081550}" type="datetime1">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7D96-DEDE-4047-9CF3-9F8095760A6F}" type="datetime1">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BE617A-7328-B04F-AED5-07F522F45EAA}" type="datetime1">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9599B-AA12-8043-95F7-F9EC88127C43}" type="datetime1">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8BF24-E1A2-A445-B2FE-3B7903BB80E0}" type="datetime1">
              <a:rPr lang="en-US" smtClean="0"/>
              <a:t>4/18/2017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s://www.onlineexambuilder.com/oxidative-stress/exam-144499"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onlineexambuilder.com/oxidative-stress-saq-s/exam-14451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latin typeface="Century Gothic" charset="0"/>
                <a:ea typeface="Century Gothic" charset="0"/>
                <a:cs typeface="Century Gothic" charset="0"/>
              </a:rPr>
              <a:t>Biochemistry</a:t>
            </a:r>
          </a:p>
        </p:txBody>
      </p:sp>
      <p:sp>
        <p:nvSpPr>
          <p:cNvPr id="8" name="Rectangle 7"/>
          <p:cNvSpPr/>
          <p:nvPr/>
        </p:nvSpPr>
        <p:spPr>
          <a:xfrm>
            <a:off x="-134079" y="1494061"/>
            <a:ext cx="6135074"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dirty="0">
                <a:solidFill>
                  <a:srgbClr val="5B8B6B"/>
                </a:solidFill>
                <a:latin typeface="Century Gothic" charset="0"/>
                <a:ea typeface="Century Gothic" charset="0"/>
                <a:cs typeface="Century Gothic" charset="0"/>
              </a:rPr>
              <a:t>Oxidative Stress</a:t>
            </a:r>
            <a:endParaRPr lang="en-US" sz="3600" i="1" dirty="0">
              <a:solidFill>
                <a:srgbClr val="5B8B6B"/>
              </a:solidFill>
              <a:latin typeface="Century Gothic" charset="0"/>
              <a:ea typeface="Century Gothic" charset="0"/>
              <a:cs typeface="Century Gothic"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2" name="Rectangle 1"/>
          <p:cNvSpPr/>
          <p:nvPr/>
        </p:nvSpPr>
        <p:spPr>
          <a:xfrm>
            <a:off x="209591" y="5334000"/>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a:solidFill>
                  <a:schemeClr val="bg1">
                    <a:lumMod val="50000"/>
                  </a:schemeClr>
                </a:solidFill>
              </a:rPr>
              <a:t>Extra Information.</a:t>
            </a:r>
          </a:p>
          <a:p>
            <a:pPr marL="285750" indent="-285750">
              <a:buClr>
                <a:schemeClr val="tx1">
                  <a:lumMod val="95000"/>
                  <a:lumOff val="5000"/>
                </a:schemeClr>
              </a:buClr>
              <a:buFont typeface="Wingdings" panose="05000000000000000000" pitchFamily="2" charset="2"/>
              <a:buChar char="§"/>
            </a:pPr>
            <a:r>
              <a:rPr lang="en-US" sz="2200" dirty="0">
                <a:solidFill>
                  <a:schemeClr val="tx1"/>
                </a:solidFill>
              </a:rPr>
              <a:t>Doctors slides.</a:t>
            </a:r>
          </a:p>
          <a:p>
            <a:pPr marL="342900" indent="-342900">
              <a:buClr>
                <a:srgbClr val="00B050"/>
              </a:buClr>
              <a:buFont typeface="Wingdings" panose="05000000000000000000" pitchFamily="2" charset="2"/>
              <a:buChar char="§"/>
            </a:pPr>
            <a:r>
              <a:rPr lang="en-US" sz="2200" dirty="0">
                <a:solidFill>
                  <a:srgbClr val="00B050"/>
                </a:solidFill>
              </a:rPr>
              <a:t>Doctors notes.</a:t>
            </a:r>
          </a:p>
        </p:txBody>
      </p:sp>
      <p:pic>
        <p:nvPicPr>
          <p:cNvPr id="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3" name="object 9"/>
          <p:cNvSpPr/>
          <p:nvPr/>
        </p:nvSpPr>
        <p:spPr>
          <a:xfrm>
            <a:off x="3512839" y="3885503"/>
            <a:ext cx="2001287" cy="1446919"/>
          </a:xfrm>
          <a:prstGeom prst="rect">
            <a:avLst/>
          </a:prstGeom>
          <a:blipFill>
            <a:blip r:embed="rId8" cstate="print"/>
            <a:stretch>
              <a:fillRect/>
            </a:stretch>
          </a:blipFill>
        </p:spPr>
        <p:txBody>
          <a:bodyPr wrap="square" lIns="0" tIns="0" rIns="0" bIns="0" rtlCol="0"/>
          <a:lstStyle/>
          <a:p>
            <a:endParaRPr/>
          </a:p>
        </p:txBody>
      </p:sp>
      <p:sp>
        <p:nvSpPr>
          <p:cNvPr id="10" name="TextBox 12"/>
          <p:cNvSpPr txBox="1"/>
          <p:nvPr/>
        </p:nvSpPr>
        <p:spPr>
          <a:xfrm>
            <a:off x="489382" y="4254563"/>
            <a:ext cx="217552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b="1" dirty="0"/>
              <a:t>Stars can’t shine without darkness ..</a:t>
            </a:r>
            <a:endParaRPr lang="en-US" sz="1200" b="1" dirty="0"/>
          </a:p>
        </p:txBody>
      </p:sp>
    </p:spTree>
    <p:extLst>
      <p:ext uri="{BB962C8B-B14F-4D97-AF65-F5344CB8AC3E}">
        <p14:creationId xmlns:p14="http://schemas.microsoft.com/office/powerpoint/2010/main" val="136945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63" name="Straight Arrow Connector 62"/>
          <p:cNvCxnSpPr>
            <a:cxnSpLocks/>
          </p:cNvCxnSpPr>
          <p:nvPr/>
        </p:nvCxnSpPr>
        <p:spPr>
          <a:xfrm>
            <a:off x="2550364" y="4132299"/>
            <a:ext cx="0" cy="1081145"/>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a:off x="4437326" y="4553515"/>
            <a:ext cx="0" cy="659929"/>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6750886" y="4561662"/>
            <a:ext cx="0" cy="659929"/>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a:off x="5576561" y="2989914"/>
            <a:ext cx="0" cy="1563601"/>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5576561" y="2884143"/>
            <a:ext cx="0" cy="659929"/>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2550364" y="2875906"/>
            <a:ext cx="0" cy="659929"/>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Rectangle: Rounded Corners 2"/>
          <p:cNvSpPr/>
          <p:nvPr/>
        </p:nvSpPr>
        <p:spPr>
          <a:xfrm>
            <a:off x="3164273" y="1251648"/>
            <a:ext cx="1874460" cy="964911"/>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497085"/>
                </a:solidFill>
              </a:rPr>
              <a:t>Types of ROS</a:t>
            </a:r>
          </a:p>
        </p:txBody>
      </p:sp>
      <p:cxnSp>
        <p:nvCxnSpPr>
          <p:cNvPr id="4" name="Straight Arrow Connector 3"/>
          <p:cNvCxnSpPr>
            <a:cxnSpLocks/>
            <a:stCxn id="3" idx="2"/>
          </p:cNvCxnSpPr>
          <p:nvPr/>
        </p:nvCxnSpPr>
        <p:spPr>
          <a:xfrm>
            <a:off x="4101503" y="2216559"/>
            <a:ext cx="0" cy="659929"/>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1613134" y="3167389"/>
            <a:ext cx="1874460" cy="964911"/>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497085"/>
                </a:solidFill>
              </a:rPr>
              <a:t>Non-free radicals</a:t>
            </a:r>
          </a:p>
        </p:txBody>
      </p:sp>
      <p:sp>
        <p:nvSpPr>
          <p:cNvPr id="14" name="Rectangle: Rounded Corners 13"/>
          <p:cNvSpPr/>
          <p:nvPr/>
        </p:nvSpPr>
        <p:spPr>
          <a:xfrm>
            <a:off x="4639331" y="3167388"/>
            <a:ext cx="1874460" cy="964911"/>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497085"/>
                </a:solidFill>
              </a:rPr>
              <a:t>Free radicals</a:t>
            </a:r>
          </a:p>
        </p:txBody>
      </p:sp>
      <p:sp>
        <p:nvSpPr>
          <p:cNvPr id="15" name="Rectangle: Rounded Corners 14"/>
          <p:cNvSpPr/>
          <p:nvPr/>
        </p:nvSpPr>
        <p:spPr>
          <a:xfrm>
            <a:off x="3487594" y="5083128"/>
            <a:ext cx="1874460" cy="964911"/>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97085"/>
              </a:solidFill>
              <a:effectLst/>
              <a:latin typeface="Calisto MT" panose="02040603050505030304" pitchFamily="18" charset="77"/>
            </a:endParaRPr>
          </a:p>
          <a:p>
            <a:pPr algn="ctr"/>
            <a:endParaRPr lang="en-US" dirty="0">
              <a:solidFill>
                <a:srgbClr val="497085"/>
              </a:solidFill>
              <a:latin typeface="Calisto MT" panose="02040603050505030304" pitchFamily="18" charset="77"/>
            </a:endParaRPr>
          </a:p>
          <a:p>
            <a:pPr algn="ctr"/>
            <a:r>
              <a:rPr lang="en-US" sz="1800" dirty="0">
                <a:solidFill>
                  <a:srgbClr val="497085"/>
                </a:solidFill>
                <a:effectLst/>
                <a:latin typeface="Calisto MT" panose="02040603050505030304" pitchFamily="18" charset="77"/>
              </a:rPr>
              <a:t>Superoxide (O2</a:t>
            </a:r>
            <a:r>
              <a:rPr lang="en-US" sz="1800" dirty="0">
                <a:solidFill>
                  <a:srgbClr val="497085"/>
                </a:solidFill>
                <a:effectLst/>
                <a:latin typeface="Wingdings" pitchFamily="2" charset="2"/>
              </a:rPr>
              <a:t></a:t>
            </a:r>
            <a:r>
              <a:rPr lang="en-US" sz="1800" dirty="0">
                <a:solidFill>
                  <a:srgbClr val="497085"/>
                </a:solidFill>
                <a:effectLst/>
                <a:latin typeface="Calisto MT" panose="02040603050505030304" pitchFamily="18" charset="77"/>
              </a:rPr>
              <a:t>-)</a:t>
            </a:r>
            <a:br>
              <a:rPr lang="en-US" sz="1800" dirty="0">
                <a:solidFill>
                  <a:srgbClr val="497085"/>
                </a:solidFill>
                <a:effectLst/>
                <a:latin typeface="Calisto MT" panose="02040603050505030304" pitchFamily="18" charset="77"/>
              </a:rPr>
            </a:br>
            <a:endParaRPr lang="en-US" dirty="0">
              <a:solidFill>
                <a:srgbClr val="497085"/>
              </a:solidFill>
            </a:endParaRPr>
          </a:p>
          <a:p>
            <a:pPr algn="ctr"/>
            <a:endParaRPr lang="en-US" dirty="0">
              <a:solidFill>
                <a:srgbClr val="497085"/>
              </a:solidFill>
            </a:endParaRPr>
          </a:p>
        </p:txBody>
      </p:sp>
      <p:sp>
        <p:nvSpPr>
          <p:cNvPr id="16" name="Rectangle: Rounded Corners 15"/>
          <p:cNvSpPr/>
          <p:nvPr/>
        </p:nvSpPr>
        <p:spPr>
          <a:xfrm>
            <a:off x="5845474" y="5083127"/>
            <a:ext cx="1874460" cy="964911"/>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97085"/>
              </a:solidFill>
              <a:effectLst/>
              <a:latin typeface="Calisto MT" panose="02040603050505030304" pitchFamily="18" charset="77"/>
            </a:endParaRPr>
          </a:p>
          <a:p>
            <a:pPr algn="ctr"/>
            <a:r>
              <a:rPr lang="en-US" sz="1800" dirty="0">
                <a:solidFill>
                  <a:srgbClr val="497085"/>
                </a:solidFill>
                <a:effectLst/>
                <a:latin typeface="Calisto MT" panose="02040603050505030304" pitchFamily="18" charset="77"/>
              </a:rPr>
              <a:t>Hydroxyl radical (OH</a:t>
            </a:r>
            <a:r>
              <a:rPr lang="en-US" sz="1800" dirty="0">
                <a:solidFill>
                  <a:srgbClr val="497085"/>
                </a:solidFill>
                <a:effectLst/>
                <a:latin typeface="Wingdings" pitchFamily="2" charset="2"/>
              </a:rPr>
              <a:t></a:t>
            </a:r>
            <a:r>
              <a:rPr lang="en-US" sz="1800" dirty="0">
                <a:solidFill>
                  <a:srgbClr val="497085"/>
                </a:solidFill>
                <a:effectLst/>
                <a:latin typeface="Calisto MT" panose="02040603050505030304" pitchFamily="18" charset="77"/>
              </a:rPr>
              <a:t>) </a:t>
            </a:r>
            <a:endParaRPr lang="en-US" dirty="0">
              <a:solidFill>
                <a:srgbClr val="497085"/>
              </a:solidFill>
            </a:endParaRPr>
          </a:p>
          <a:p>
            <a:pPr algn="ctr"/>
            <a:endParaRPr lang="en-US" dirty="0">
              <a:solidFill>
                <a:srgbClr val="497085"/>
              </a:solidFill>
            </a:endParaRPr>
          </a:p>
        </p:txBody>
      </p:sp>
      <p:cxnSp>
        <p:nvCxnSpPr>
          <p:cNvPr id="22" name="Straight Arrow Connector 21"/>
          <p:cNvCxnSpPr>
            <a:cxnSpLocks/>
          </p:cNvCxnSpPr>
          <p:nvPr/>
        </p:nvCxnSpPr>
        <p:spPr>
          <a:xfrm>
            <a:off x="4101503" y="2875906"/>
            <a:ext cx="1475058" cy="16474"/>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2550364" y="2875906"/>
            <a:ext cx="1630191" cy="0"/>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flipH="1" flipV="1">
            <a:off x="5576561" y="4571287"/>
            <a:ext cx="1174325" cy="2"/>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flipH="1" flipV="1">
            <a:off x="4435965" y="4571287"/>
            <a:ext cx="1174325" cy="2"/>
          </a:xfrm>
          <a:prstGeom prst="straightConnector1">
            <a:avLst/>
          </a:prstGeom>
          <a:ln>
            <a:solidFill>
              <a:srgbClr val="497085"/>
            </a:solidFill>
          </a:ln>
        </p:spPr>
        <p:style>
          <a:lnRef idx="1">
            <a:schemeClr val="accent1"/>
          </a:lnRef>
          <a:fillRef idx="0">
            <a:schemeClr val="accent1"/>
          </a:fillRef>
          <a:effectRef idx="0">
            <a:schemeClr val="accent1"/>
          </a:effectRef>
          <a:fontRef idx="minor">
            <a:schemeClr val="tx1"/>
          </a:fontRef>
        </p:style>
      </p:cxnSp>
      <p:sp>
        <p:nvSpPr>
          <p:cNvPr id="62" name="Rectangle: Rounded Corners 61"/>
          <p:cNvSpPr/>
          <p:nvPr/>
        </p:nvSpPr>
        <p:spPr>
          <a:xfrm>
            <a:off x="1557595" y="5083127"/>
            <a:ext cx="1874460" cy="964911"/>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97085"/>
              </a:solidFill>
              <a:effectLst/>
              <a:latin typeface="Calisto MT" panose="020F0502020204030204" pitchFamily="34" charset="0"/>
            </a:endParaRPr>
          </a:p>
          <a:p>
            <a:pPr algn="ctr"/>
            <a:r>
              <a:rPr lang="en-US" sz="1800" dirty="0">
                <a:solidFill>
                  <a:srgbClr val="497085"/>
                </a:solidFill>
                <a:effectLst/>
                <a:latin typeface="Calisto MT" panose="020F0502020204030204" pitchFamily="34" charset="0"/>
              </a:rPr>
              <a:t>Hydrogen peroxide (H2O2) </a:t>
            </a:r>
            <a:endParaRPr lang="en-US" dirty="0">
              <a:solidFill>
                <a:srgbClr val="497085"/>
              </a:solidFill>
            </a:endParaRPr>
          </a:p>
          <a:p>
            <a:pPr algn="ctr"/>
            <a:endParaRPr lang="en-US" dirty="0">
              <a:solidFill>
                <a:srgbClr val="497085"/>
              </a:solidFill>
            </a:endParaRPr>
          </a:p>
        </p:txBody>
      </p:sp>
      <p:sp>
        <p:nvSpPr>
          <p:cNvPr id="65" name="Rectangle: Rounded Corners 64"/>
          <p:cNvSpPr/>
          <p:nvPr/>
        </p:nvSpPr>
        <p:spPr>
          <a:xfrm>
            <a:off x="8435738" y="1803234"/>
            <a:ext cx="3139089" cy="4039916"/>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8653518" y="1890276"/>
            <a:ext cx="2768909" cy="40934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2A4452"/>
                </a:solidFill>
              </a:rPr>
              <a:t>Cells have protective antioxidants mechanisms that neutralize ROS</a:t>
            </a:r>
          </a:p>
          <a:p>
            <a:endParaRPr lang="en-US" sz="2000" b="1" dirty="0">
              <a:solidFill>
                <a:srgbClr val="2A4452"/>
              </a:solidFill>
            </a:endParaRPr>
          </a:p>
          <a:p>
            <a:r>
              <a:rPr lang="en-US" sz="2000" b="1" dirty="0">
                <a:solidFill>
                  <a:srgbClr val="2A4452"/>
                </a:solidFill>
              </a:rPr>
              <a:t>Sources: </a:t>
            </a:r>
            <a:endParaRPr lang="en-US" sz="2000" dirty="0">
              <a:solidFill>
                <a:srgbClr val="2A4452"/>
              </a:solidFill>
            </a:endParaRPr>
          </a:p>
          <a:p>
            <a:pPr marL="342900" indent="-342900">
              <a:buFont typeface="Wingdings" pitchFamily="2" charset="2"/>
              <a:buChar char="§"/>
            </a:pPr>
            <a:r>
              <a:rPr lang="en-US" sz="2000" dirty="0">
                <a:solidFill>
                  <a:srgbClr val="2A4452"/>
                </a:solidFill>
              </a:rPr>
              <a:t>Aerobic metabolism.</a:t>
            </a:r>
          </a:p>
          <a:p>
            <a:pPr marL="342900" indent="-342900">
              <a:buFont typeface="Wingdings" pitchFamily="2" charset="2"/>
              <a:buChar char="§"/>
            </a:pPr>
            <a:r>
              <a:rPr lang="en-US" sz="2000" dirty="0">
                <a:solidFill>
                  <a:srgbClr val="2A4452"/>
                </a:solidFill>
              </a:rPr>
              <a:t>Partial reduction of molecular oxygen in ETC.</a:t>
            </a:r>
          </a:p>
          <a:p>
            <a:pPr marL="342900" indent="-342900">
              <a:buFont typeface="Wingdings" pitchFamily="2" charset="2"/>
              <a:buChar char="§"/>
            </a:pPr>
            <a:r>
              <a:rPr lang="en-US" sz="2000" dirty="0">
                <a:solidFill>
                  <a:srgbClr val="2A4452"/>
                </a:solidFill>
              </a:rPr>
              <a:t>Ingestion of drugs, toxins, chemicals.</a:t>
            </a:r>
          </a:p>
          <a:p>
            <a:endParaRPr lang="en-US" sz="2000" dirty="0">
              <a:solidFill>
                <a:srgbClr val="2A4452"/>
              </a:solidFill>
            </a:endParaRPr>
          </a:p>
        </p:txBody>
      </p:sp>
      <p:cxnSp>
        <p:nvCxnSpPr>
          <p:cNvPr id="25" name="Straight Connector 24"/>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1430823" y="141416"/>
            <a:ext cx="8011559" cy="707886"/>
          </a:xfrm>
          <a:prstGeom prst="rect">
            <a:avLst/>
          </a:prstGeom>
          <a:noFill/>
        </p:spPr>
        <p:txBody>
          <a:bodyPr wrap="square" rtlCol="0">
            <a:spAutoFit/>
          </a:bodyPr>
          <a:lstStyle/>
          <a:p>
            <a:r>
              <a:rPr lang="en-US" sz="4000" dirty="0">
                <a:solidFill>
                  <a:srgbClr val="517A91"/>
                </a:solidFill>
                <a:latin typeface="Century Gothic" charset="0"/>
                <a:ea typeface="Century Gothic" charset="0"/>
                <a:cs typeface="Century Gothic" charset="0"/>
              </a:rPr>
              <a:t>Types and sources of ROS</a:t>
            </a:r>
          </a:p>
        </p:txBody>
      </p:sp>
      <p:sp>
        <p:nvSpPr>
          <p:cNvPr id="2" name="TextBox 1"/>
          <p:cNvSpPr txBox="1"/>
          <p:nvPr/>
        </p:nvSpPr>
        <p:spPr>
          <a:xfrm>
            <a:off x="5897057" y="1749303"/>
            <a:ext cx="2018366" cy="1477328"/>
          </a:xfrm>
          <a:prstGeom prst="rect">
            <a:avLst/>
          </a:prstGeom>
          <a:noFill/>
        </p:spPr>
        <p:txBody>
          <a:bodyPr wrap="square" rtlCol="0">
            <a:spAutoFit/>
          </a:bodyPr>
          <a:lstStyle/>
          <a:p>
            <a:pPr algn="ctr"/>
            <a:r>
              <a:rPr lang="en-US" dirty="0">
                <a:solidFill>
                  <a:srgbClr val="00B050"/>
                </a:solidFill>
              </a:rPr>
              <a:t>Free, aggressive and non stable until reacting with substances to make it stable</a:t>
            </a:r>
          </a:p>
        </p:txBody>
      </p:sp>
      <p:cxnSp>
        <p:nvCxnSpPr>
          <p:cNvPr id="8" name="Straight Arrow Connector 7"/>
          <p:cNvCxnSpPr/>
          <p:nvPr/>
        </p:nvCxnSpPr>
        <p:spPr>
          <a:xfrm flipV="1">
            <a:off x="5775158" y="2989914"/>
            <a:ext cx="269507" cy="177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925" y="849302"/>
            <a:ext cx="243505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6101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3" name="TextBox 12"/>
          <p:cNvSpPr txBox="1"/>
          <p:nvPr/>
        </p:nvSpPr>
        <p:spPr>
          <a:xfrm>
            <a:off x="1223966" y="1738384"/>
            <a:ext cx="4540162" cy="1815882"/>
          </a:xfrm>
          <a:prstGeom prst="rect">
            <a:avLst/>
          </a:prstGeom>
          <a:noFill/>
        </p:spPr>
        <p:txBody>
          <a:bodyPr wrap="square" rtlCol="0">
            <a:spAutoFit/>
          </a:bodyPr>
          <a:lstStyle/>
          <a:p>
            <a:r>
              <a:rPr lang="en-US" sz="2800" dirty="0">
                <a:solidFill>
                  <a:srgbClr val="FF0000"/>
                </a:solidFill>
              </a:rPr>
              <a:t>Enzymes:</a:t>
            </a:r>
          </a:p>
          <a:p>
            <a:pPr marL="971550" lvl="1" indent="-514350">
              <a:buFont typeface="Arial" panose="020B0604020202020204" pitchFamily="34" charset="0"/>
              <a:buChar char="•"/>
            </a:pPr>
            <a:r>
              <a:rPr lang="en-US" sz="2800" dirty="0">
                <a:solidFill>
                  <a:srgbClr val="FF0000"/>
                </a:solidFill>
              </a:rPr>
              <a:t>Superoxide dismutase</a:t>
            </a:r>
          </a:p>
          <a:p>
            <a:pPr marL="971550" lvl="1" indent="-514350">
              <a:buFont typeface="Arial" panose="020B0604020202020204" pitchFamily="34" charset="0"/>
              <a:buChar char="•"/>
            </a:pPr>
            <a:r>
              <a:rPr lang="en-US" sz="2800" dirty="0">
                <a:solidFill>
                  <a:srgbClr val="FF0000"/>
                </a:solidFill>
              </a:rPr>
              <a:t>Catalase</a:t>
            </a:r>
          </a:p>
          <a:p>
            <a:pPr marL="971550" lvl="1" indent="-514350">
              <a:buFont typeface="Arial" panose="020B0604020202020204" pitchFamily="34" charset="0"/>
              <a:buChar char="•"/>
            </a:pPr>
            <a:r>
              <a:rPr lang="en-US" sz="2800" dirty="0">
                <a:solidFill>
                  <a:srgbClr val="FF0000"/>
                </a:solidFill>
              </a:rPr>
              <a:t>Glutathione system</a:t>
            </a:r>
          </a:p>
        </p:txBody>
      </p:sp>
      <p:sp>
        <p:nvSpPr>
          <p:cNvPr id="14" name="TextBox 13"/>
          <p:cNvSpPr txBox="1"/>
          <p:nvPr/>
        </p:nvSpPr>
        <p:spPr>
          <a:xfrm>
            <a:off x="1469512" y="3721146"/>
            <a:ext cx="3967090" cy="1384995"/>
          </a:xfrm>
          <a:prstGeom prst="rect">
            <a:avLst/>
          </a:prstGeom>
          <a:noFill/>
        </p:spPr>
        <p:txBody>
          <a:bodyPr wrap="square" rtlCol="0">
            <a:spAutoFit/>
          </a:bodyPr>
          <a:lstStyle/>
          <a:p>
            <a:r>
              <a:rPr lang="en-US" sz="2800" dirty="0">
                <a:solidFill>
                  <a:srgbClr val="FF0000"/>
                </a:solidFill>
              </a:rPr>
              <a:t>Vitamins:</a:t>
            </a:r>
          </a:p>
          <a:p>
            <a:pPr marL="914400" lvl="1" indent="-457200">
              <a:buFont typeface="Arial" panose="020B0604020202020204" pitchFamily="34" charset="0"/>
              <a:buChar char="•"/>
            </a:pPr>
            <a:r>
              <a:rPr lang="en-US" sz="2800" dirty="0">
                <a:solidFill>
                  <a:srgbClr val="FF0000"/>
                </a:solidFill>
              </a:rPr>
              <a:t>Vitamins A, C, E</a:t>
            </a:r>
          </a:p>
          <a:p>
            <a:pPr marL="914400" lvl="1" indent="-457200">
              <a:buFont typeface="Arial" panose="020B0604020202020204" pitchFamily="34" charset="0"/>
              <a:buChar char="•"/>
            </a:pPr>
            <a:r>
              <a:rPr lang="en-US" sz="2800" dirty="0">
                <a:solidFill>
                  <a:srgbClr val="FF0000"/>
                </a:solidFill>
              </a:rPr>
              <a:t>β-Carotene</a:t>
            </a:r>
          </a:p>
        </p:txBody>
      </p:sp>
      <p:cxnSp>
        <p:nvCxnSpPr>
          <p:cNvPr id="16" name="Straight Connector 15"/>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1430823" y="141416"/>
            <a:ext cx="8011559" cy="707886"/>
          </a:xfrm>
          <a:prstGeom prst="rect">
            <a:avLst/>
          </a:prstGeom>
          <a:noFill/>
        </p:spPr>
        <p:txBody>
          <a:bodyPr wrap="square" rtlCol="0">
            <a:spAutoFit/>
          </a:bodyPr>
          <a:lstStyle/>
          <a:p>
            <a:r>
              <a:rPr lang="en-US" sz="4000" dirty="0">
                <a:solidFill>
                  <a:srgbClr val="FF0000"/>
                </a:solidFill>
                <a:latin typeface="Century Gothic" charset="0"/>
                <a:ea typeface="Century Gothic" charset="0"/>
                <a:cs typeface="Century Gothic" charset="0"/>
              </a:rPr>
              <a:t>Antioxidants</a:t>
            </a:r>
          </a:p>
        </p:txBody>
      </p:sp>
      <p:sp>
        <p:nvSpPr>
          <p:cNvPr id="8" name="Rectangle 7"/>
          <p:cNvSpPr/>
          <p:nvPr/>
        </p:nvSpPr>
        <p:spPr>
          <a:xfrm>
            <a:off x="6203739" y="2060908"/>
            <a:ext cx="5389091" cy="1015663"/>
          </a:xfrm>
          <a:prstGeom prst="rect">
            <a:avLst/>
          </a:prstGeom>
        </p:spPr>
        <p:txBody>
          <a:bodyPr wrap="square">
            <a:spAutoFit/>
          </a:bodyPr>
          <a:lstStyle/>
          <a:p>
            <a:r>
              <a:rPr lang="en-US" sz="2000" dirty="0">
                <a:solidFill>
                  <a:srgbClr val="92D050"/>
                </a:solidFill>
              </a:rPr>
              <a:t>Imbalance between oxidants and antioxidants in the cells can result in the development of many diseases including atherosclerosis.</a:t>
            </a:r>
          </a:p>
        </p:txBody>
      </p:sp>
      <p:sp>
        <p:nvSpPr>
          <p:cNvPr id="9" name="TextBox 8"/>
          <p:cNvSpPr txBox="1"/>
          <p:nvPr/>
        </p:nvSpPr>
        <p:spPr>
          <a:xfrm>
            <a:off x="6306633" y="3183302"/>
            <a:ext cx="4467632" cy="369332"/>
          </a:xfrm>
          <a:prstGeom prst="rect">
            <a:avLst/>
          </a:prstGeom>
          <a:noFill/>
        </p:spPr>
        <p:txBody>
          <a:bodyPr wrap="square" rtlCol="0">
            <a:spAutoFit/>
          </a:bodyPr>
          <a:lstStyle/>
          <a:p>
            <a:pPr algn="ctr"/>
            <a:r>
              <a:rPr lang="en-US" dirty="0">
                <a:solidFill>
                  <a:schemeClr val="bg1">
                    <a:lumMod val="65000"/>
                  </a:schemeClr>
                </a:solidFill>
              </a:rPr>
              <a:t>Selenium is an anti oxidant trace element ..</a:t>
            </a:r>
          </a:p>
        </p:txBody>
      </p:sp>
      <p:sp>
        <p:nvSpPr>
          <p:cNvPr id="2" name="TextBox 1"/>
          <p:cNvSpPr txBox="1"/>
          <p:nvPr/>
        </p:nvSpPr>
        <p:spPr>
          <a:xfrm>
            <a:off x="4626459" y="342895"/>
            <a:ext cx="2226320" cy="377664"/>
          </a:xfrm>
          <a:prstGeom prst="rect">
            <a:avLst/>
          </a:prstGeom>
          <a:noFill/>
        </p:spPr>
        <p:txBody>
          <a:bodyPr wrap="square" rtlCol="0">
            <a:spAutoFit/>
          </a:bodyPr>
          <a:lstStyle/>
          <a:p>
            <a:r>
              <a:rPr lang="en-US" dirty="0">
                <a:solidFill>
                  <a:srgbClr val="92D050"/>
                </a:solidFill>
              </a:rPr>
              <a:t>Utilization of oxidants  </a:t>
            </a:r>
          </a:p>
        </p:txBody>
      </p:sp>
      <p:pic>
        <p:nvPicPr>
          <p:cNvPr id="11" name="Picture 10"/>
          <p:cNvPicPr>
            <a:picLocks noChangeAspect="1"/>
          </p:cNvPicPr>
          <p:nvPr/>
        </p:nvPicPr>
        <p:blipFill>
          <a:blip r:embed="rId4"/>
          <a:stretch>
            <a:fillRect/>
          </a:stretch>
        </p:blipFill>
        <p:spPr>
          <a:xfrm>
            <a:off x="5431943" y="3759454"/>
            <a:ext cx="1487041" cy="1873185"/>
          </a:xfrm>
          <a:prstGeom prst="rect">
            <a:avLst/>
          </a:prstGeom>
        </p:spPr>
      </p:pic>
      <p:cxnSp>
        <p:nvCxnSpPr>
          <p:cNvPr id="4" name="Straight Arrow Connector 3"/>
          <p:cNvCxnSpPr/>
          <p:nvPr/>
        </p:nvCxnSpPr>
        <p:spPr>
          <a:xfrm>
            <a:off x="4795520" y="4439920"/>
            <a:ext cx="461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91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223966" y="1031691"/>
            <a:ext cx="5716247" cy="2230700"/>
          </a:xfrm>
        </p:spPr>
        <p:txBody>
          <a:bodyPr/>
          <a:lstStyle/>
          <a:p>
            <a:pPr algn="l" rtl="0">
              <a:buFont typeface="Wingdings" panose="05000000000000000000" pitchFamily="2" charset="2"/>
              <a:buChar char="ü"/>
            </a:pPr>
            <a:r>
              <a:rPr lang="en-US" dirty="0">
                <a:solidFill>
                  <a:srgbClr val="2A4452"/>
                </a:solidFill>
              </a:rPr>
              <a:t>Present in most cells </a:t>
            </a:r>
          </a:p>
          <a:p>
            <a:pPr>
              <a:buFont typeface="Wingdings" panose="05000000000000000000" pitchFamily="2" charset="2"/>
              <a:buChar char="ü"/>
            </a:pPr>
            <a:r>
              <a:rPr lang="en-US" dirty="0">
                <a:solidFill>
                  <a:srgbClr val="2A4452"/>
                </a:solidFill>
              </a:rPr>
              <a:t>Chemically detoxifies H₂O₂ </a:t>
            </a:r>
          </a:p>
          <a:p>
            <a:pPr algn="l" rtl="0">
              <a:buFont typeface="Wingdings" panose="05000000000000000000" pitchFamily="2" charset="2"/>
              <a:buChar char="ü"/>
            </a:pPr>
            <a:r>
              <a:rPr lang="en-US" dirty="0">
                <a:solidFill>
                  <a:srgbClr val="2A4452"/>
                </a:solidFill>
              </a:rPr>
              <a:t>Catalyzed by glutathione reductase</a:t>
            </a:r>
          </a:p>
          <a:p>
            <a:pPr>
              <a:buFont typeface="Wingdings" panose="05000000000000000000" pitchFamily="2" charset="2"/>
              <a:buChar char="ü"/>
            </a:pPr>
            <a:r>
              <a:rPr lang="en-US" dirty="0">
                <a:solidFill>
                  <a:srgbClr val="2A4452"/>
                </a:solidFill>
              </a:rPr>
              <a:t>Produces NADPH that reduces H₂O₂</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722" y="1008404"/>
            <a:ext cx="3750644" cy="5665526"/>
          </a:xfrm>
          <a:prstGeom prst="rect">
            <a:avLst/>
          </a:prstGeom>
        </p:spPr>
      </p:pic>
      <p:sp>
        <p:nvSpPr>
          <p:cNvPr id="7" name="مربع نص 6"/>
          <p:cNvSpPr txBox="1"/>
          <p:nvPr/>
        </p:nvSpPr>
        <p:spPr>
          <a:xfrm>
            <a:off x="2381872" y="5119658"/>
            <a:ext cx="5036457" cy="155427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SA" sz="1900" dirty="0">
                <a:solidFill>
                  <a:schemeClr val="bg1">
                    <a:lumMod val="65000"/>
                  </a:schemeClr>
                </a:solidFill>
              </a:rPr>
              <a:t>بعد ما حولنا الـ </a:t>
            </a:r>
            <a:r>
              <a:rPr lang="en-US" sz="1900" dirty="0">
                <a:solidFill>
                  <a:schemeClr val="bg1">
                    <a:lumMod val="65000"/>
                  </a:schemeClr>
                </a:solidFill>
              </a:rPr>
              <a:t>H2O2</a:t>
            </a:r>
            <a:r>
              <a:rPr lang="ar-SA" sz="1900" dirty="0">
                <a:solidFill>
                  <a:schemeClr val="bg1">
                    <a:lumMod val="65000"/>
                  </a:schemeClr>
                </a:solidFill>
              </a:rPr>
              <a:t>، إلى نتائج أقل ضررا على الخلية</a:t>
            </a:r>
            <a:r>
              <a:rPr lang="en-US" sz="1900" dirty="0">
                <a:solidFill>
                  <a:schemeClr val="bg1">
                    <a:lumMod val="65000"/>
                  </a:schemeClr>
                </a:solidFill>
              </a:rPr>
              <a:t> </a:t>
            </a:r>
            <a:r>
              <a:rPr lang="ar-SA" sz="1900" dirty="0">
                <a:solidFill>
                  <a:schemeClr val="bg1">
                    <a:lumMod val="65000"/>
                  </a:schemeClr>
                </a:solidFill>
              </a:rPr>
              <a:t>، نحتاج نرجع </a:t>
            </a:r>
            <a:r>
              <a:rPr lang="en-US" sz="1900" dirty="0">
                <a:solidFill>
                  <a:schemeClr val="bg1">
                    <a:lumMod val="65000"/>
                  </a:schemeClr>
                </a:solidFill>
              </a:rPr>
              <a:t> ( G-SH )</a:t>
            </a:r>
            <a:r>
              <a:rPr lang="ar-SA" sz="1900" dirty="0">
                <a:solidFill>
                  <a:schemeClr val="bg1">
                    <a:lumMod val="65000"/>
                  </a:schemeClr>
                </a:solidFill>
              </a:rPr>
              <a:t>زي ماكان عشان نستخدمه مرة ثانية ، كيف؟ عن طريق </a:t>
            </a:r>
            <a:r>
              <a:rPr lang="en-US" sz="1900" dirty="0">
                <a:solidFill>
                  <a:schemeClr val="bg1">
                    <a:lumMod val="65000"/>
                  </a:schemeClr>
                </a:solidFill>
              </a:rPr>
              <a:t> ( Glutathione reductase )</a:t>
            </a:r>
            <a:r>
              <a:rPr lang="ar-SA" sz="1900" dirty="0">
                <a:solidFill>
                  <a:schemeClr val="bg1">
                    <a:lumMod val="65000"/>
                  </a:schemeClr>
                </a:solidFill>
              </a:rPr>
              <a:t>اللي راح يأخذ هيدروجينز من </a:t>
            </a:r>
            <a:r>
              <a:rPr lang="en-US" sz="1900" dirty="0">
                <a:solidFill>
                  <a:schemeClr val="bg1">
                    <a:lumMod val="65000"/>
                  </a:schemeClr>
                </a:solidFill>
              </a:rPr>
              <a:t>NADPH</a:t>
            </a:r>
            <a:r>
              <a:rPr lang="ar-SA" sz="1900" dirty="0">
                <a:solidFill>
                  <a:schemeClr val="bg1">
                    <a:lumMod val="65000"/>
                  </a:schemeClr>
                </a:solidFill>
              </a:rPr>
              <a:t> ويحوله من </a:t>
            </a:r>
            <a:r>
              <a:rPr lang="en-US" sz="1900" dirty="0">
                <a:solidFill>
                  <a:schemeClr val="bg1">
                    <a:lumMod val="65000"/>
                  </a:schemeClr>
                </a:solidFill>
              </a:rPr>
              <a:t>Oxidized form</a:t>
            </a:r>
            <a:r>
              <a:rPr lang="ar-SA" sz="1900" dirty="0">
                <a:solidFill>
                  <a:schemeClr val="bg1">
                    <a:lumMod val="65000"/>
                  </a:schemeClr>
                </a:solidFill>
              </a:rPr>
              <a:t> إلى </a:t>
            </a:r>
            <a:r>
              <a:rPr lang="en-US" sz="1900" dirty="0">
                <a:solidFill>
                  <a:schemeClr val="bg1">
                    <a:lumMod val="65000"/>
                  </a:schemeClr>
                </a:solidFill>
              </a:rPr>
              <a:t>Reduced form</a:t>
            </a:r>
            <a:r>
              <a:rPr lang="ar-SA" sz="1900" dirty="0">
                <a:solidFill>
                  <a:schemeClr val="bg1">
                    <a:lumMod val="65000"/>
                  </a:schemeClr>
                </a:solidFill>
              </a:rPr>
              <a:t> اللي ينفعنا ونحتاجه</a:t>
            </a:r>
            <a:r>
              <a:rPr lang="en-US" sz="1900" dirty="0">
                <a:solidFill>
                  <a:schemeClr val="bg1">
                    <a:lumMod val="65000"/>
                  </a:schemeClr>
                </a:solidFill>
              </a:rPr>
              <a:t>  .. </a:t>
            </a:r>
          </a:p>
        </p:txBody>
      </p:sp>
      <p:sp>
        <p:nvSpPr>
          <p:cNvPr id="8" name="Rectangle 7"/>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430823" y="141416"/>
            <a:ext cx="8011559" cy="707886"/>
          </a:xfrm>
          <a:prstGeom prst="rect">
            <a:avLst/>
          </a:prstGeom>
          <a:noFill/>
        </p:spPr>
        <p:txBody>
          <a:bodyPr wrap="square" rtlCol="0">
            <a:spAutoFit/>
          </a:bodyPr>
          <a:lstStyle/>
          <a:p>
            <a:r>
              <a:rPr lang="en-US" sz="4000" dirty="0">
                <a:solidFill>
                  <a:srgbClr val="517A91"/>
                </a:solidFill>
                <a:latin typeface="Century Gothic" charset="0"/>
                <a:ea typeface="Century Gothic" charset="0"/>
                <a:cs typeface="Century Gothic" charset="0"/>
              </a:rPr>
              <a:t>Glutathione system:</a:t>
            </a:r>
          </a:p>
        </p:txBody>
      </p:sp>
      <p:sp>
        <p:nvSpPr>
          <p:cNvPr id="4" name="TextBox 3"/>
          <p:cNvSpPr txBox="1"/>
          <p:nvPr/>
        </p:nvSpPr>
        <p:spPr>
          <a:xfrm>
            <a:off x="9365375" y="4613154"/>
            <a:ext cx="1857677" cy="400110"/>
          </a:xfrm>
          <a:prstGeom prst="rect">
            <a:avLst/>
          </a:prstGeom>
          <a:noFill/>
          <a:ln>
            <a:solidFill>
              <a:srgbClr val="FF0000"/>
            </a:solidFill>
          </a:ln>
        </p:spPr>
        <p:txBody>
          <a:bodyPr wrap="square" rtlCol="0">
            <a:spAutoFit/>
          </a:bodyPr>
          <a:lstStyle/>
          <a:p>
            <a:r>
              <a:rPr lang="en-US" sz="2000" dirty="0">
                <a:solidFill>
                  <a:schemeClr val="bg1">
                    <a:lumMod val="50000"/>
                  </a:schemeClr>
                </a:solidFill>
              </a:rPr>
              <a:t>Redox reactions</a:t>
            </a:r>
          </a:p>
        </p:txBody>
      </p:sp>
      <p:sp>
        <p:nvSpPr>
          <p:cNvPr id="3" name="TextBox 2"/>
          <p:cNvSpPr txBox="1"/>
          <p:nvPr/>
        </p:nvSpPr>
        <p:spPr>
          <a:xfrm>
            <a:off x="1223966" y="3081272"/>
            <a:ext cx="6603164" cy="2031325"/>
          </a:xfrm>
          <a:prstGeom prst="rect">
            <a:avLst/>
          </a:prstGeom>
          <a:noFill/>
        </p:spPr>
        <p:txBody>
          <a:bodyPr wrap="square" rtlCol="0">
            <a:spAutoFit/>
          </a:bodyPr>
          <a:lstStyle/>
          <a:p>
            <a:r>
              <a:rPr lang="en-US" dirty="0">
                <a:solidFill>
                  <a:srgbClr val="92D050"/>
                </a:solidFill>
              </a:rPr>
              <a:t>You need an enzyme called </a:t>
            </a:r>
            <a:r>
              <a:rPr lang="en-US" b="1" u="sng" dirty="0">
                <a:solidFill>
                  <a:srgbClr val="92D050"/>
                </a:solidFill>
              </a:rPr>
              <a:t>glutathione reductase </a:t>
            </a:r>
            <a:r>
              <a:rPr lang="en-US" dirty="0">
                <a:solidFill>
                  <a:srgbClr val="92D050"/>
                </a:solidFill>
              </a:rPr>
              <a:t>to convert NADP+ to NADPH then it will be oxidized to </a:t>
            </a:r>
            <a:r>
              <a:rPr lang="en-US" b="1" u="sng" dirty="0">
                <a:solidFill>
                  <a:srgbClr val="92D050"/>
                </a:solidFill>
              </a:rPr>
              <a:t>GSSG</a:t>
            </a:r>
            <a:r>
              <a:rPr lang="en-US" dirty="0">
                <a:solidFill>
                  <a:srgbClr val="92D050"/>
                </a:solidFill>
              </a:rPr>
              <a:t> to reduce glutathione and the advantage of this to reduce </a:t>
            </a:r>
            <a:r>
              <a:rPr lang="en-US" b="1" u="sng" dirty="0">
                <a:solidFill>
                  <a:srgbClr val="92D050"/>
                </a:solidFill>
              </a:rPr>
              <a:t>G-SH</a:t>
            </a:r>
            <a:r>
              <a:rPr lang="en-US" dirty="0">
                <a:solidFill>
                  <a:srgbClr val="92D050"/>
                </a:solidFill>
              </a:rPr>
              <a:t> which can take care of the hydrogen peroxide and this’s the antioxidant machinery which is present in the RBCs.</a:t>
            </a:r>
          </a:p>
          <a:p>
            <a:r>
              <a:rPr lang="en-US" dirty="0">
                <a:solidFill>
                  <a:srgbClr val="92D050"/>
                </a:solidFill>
              </a:rPr>
              <a:t>So in this system you need glutathione reductase and glutathione peroxidase .</a:t>
            </a:r>
          </a:p>
        </p:txBody>
      </p:sp>
    </p:spTree>
    <p:extLst>
      <p:ext uri="{BB962C8B-B14F-4D97-AF65-F5344CB8AC3E}">
        <p14:creationId xmlns:p14="http://schemas.microsoft.com/office/powerpoint/2010/main" val="34430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0823" y="1853514"/>
            <a:ext cx="9402845" cy="2977977"/>
          </a:xfrm>
          <a:ln w="19050">
            <a:solidFill>
              <a:srgbClr val="0070C0"/>
            </a:solidFill>
            <a:prstDash val="dash"/>
          </a:ln>
        </p:spPr>
        <p:txBody>
          <a:bodyPr>
            <a:normAutofit fontScale="85000" lnSpcReduction="20000"/>
          </a:bodyPr>
          <a:lstStyle/>
          <a:p>
            <a:pPr algn="l" rtl="0"/>
            <a:r>
              <a:rPr lang="en-US" dirty="0">
                <a:solidFill>
                  <a:srgbClr val="2A4452"/>
                </a:solidFill>
              </a:rPr>
              <a:t>Leads to NADPH deficiency . </a:t>
            </a:r>
            <a:r>
              <a:rPr lang="en-US" dirty="0">
                <a:solidFill>
                  <a:srgbClr val="92D050"/>
                </a:solidFill>
              </a:rPr>
              <a:t>Because you need the enzyme to produce it.1- ATP synthesis is going to be defected. 2-they are not going to protect the RBCs from oxidative damage so if the oxidative damage continues because of the free radicals the cellular proteins DNA and lipids get oxidized. they get targeted by this free radicals and that leads to the death of RBCs which cause hemolytic anemia for G6PD deficiency. </a:t>
            </a:r>
          </a:p>
          <a:p>
            <a:pPr algn="l" rtl="0"/>
            <a:r>
              <a:rPr lang="en-US" dirty="0">
                <a:solidFill>
                  <a:srgbClr val="2A4452"/>
                </a:solidFill>
              </a:rPr>
              <a:t>Cells are unable to reduce free radicals.</a:t>
            </a:r>
          </a:p>
          <a:p>
            <a:pPr algn="l" rtl="0"/>
            <a:r>
              <a:rPr lang="en-US" dirty="0">
                <a:solidFill>
                  <a:srgbClr val="2A4452"/>
                </a:solidFill>
              </a:rPr>
              <a:t>Oxidation of cellular proteins is increased causing impaired cell functions.</a:t>
            </a:r>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1267862" y="997018"/>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267862" y="170239"/>
            <a:ext cx="8011559" cy="707886"/>
          </a:xfrm>
          <a:prstGeom prst="rect">
            <a:avLst/>
          </a:prstGeom>
          <a:noFill/>
        </p:spPr>
        <p:txBody>
          <a:bodyPr wrap="square" rtlCol="0">
            <a:spAutoFit/>
          </a:bodyPr>
          <a:lstStyle/>
          <a:p>
            <a:r>
              <a:rPr lang="en-US" sz="4000" dirty="0">
                <a:solidFill>
                  <a:srgbClr val="517A91"/>
                </a:solidFill>
                <a:latin typeface="Century Gothic" charset="0"/>
                <a:ea typeface="Century Gothic" charset="0"/>
                <a:cs typeface="Century Gothic" charset="0"/>
              </a:rPr>
              <a:t>G6PD deficiency  </a:t>
            </a:r>
          </a:p>
        </p:txBody>
      </p:sp>
    </p:spTree>
    <p:extLst>
      <p:ext uri="{BB962C8B-B14F-4D97-AF65-F5344CB8AC3E}">
        <p14:creationId xmlns:p14="http://schemas.microsoft.com/office/powerpoint/2010/main" val="397579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cxnSp>
        <p:nvCxnSpPr>
          <p:cNvPr id="16" name="Straight Connector 15"/>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4260698" y="261615"/>
            <a:ext cx="3369462" cy="523220"/>
          </a:xfrm>
          <a:prstGeom prst="rect">
            <a:avLst/>
          </a:prstGeom>
          <a:noFill/>
        </p:spPr>
        <p:txBody>
          <a:bodyPr wrap="square" rtlCol="0">
            <a:spAutoFit/>
          </a:bodyPr>
          <a:lstStyle/>
          <a:p>
            <a:pPr algn="ctr"/>
            <a:r>
              <a:rPr lang="en-US" sz="2800" dirty="0">
                <a:solidFill>
                  <a:srgbClr val="92D050"/>
                </a:solidFill>
              </a:rPr>
              <a:t>Utilization of oxidants</a:t>
            </a:r>
            <a:r>
              <a:rPr lang="en-US" sz="2000" dirty="0">
                <a:solidFill>
                  <a:srgbClr val="92D050"/>
                </a:solidFill>
              </a:rPr>
              <a:t>  </a:t>
            </a:r>
          </a:p>
        </p:txBody>
      </p:sp>
      <p:pic>
        <p:nvPicPr>
          <p:cNvPr id="11"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2057" y="2823243"/>
            <a:ext cx="9445385" cy="3522556"/>
          </a:xfrm>
          <a:prstGeom prst="rect">
            <a:avLst/>
          </a:prstGeom>
        </p:spPr>
      </p:pic>
      <p:sp>
        <p:nvSpPr>
          <p:cNvPr id="15" name="TextBox 14"/>
          <p:cNvSpPr txBox="1"/>
          <p:nvPr/>
        </p:nvSpPr>
        <p:spPr>
          <a:xfrm>
            <a:off x="1085851" y="1060587"/>
            <a:ext cx="10628354" cy="1754326"/>
          </a:xfrm>
          <a:prstGeom prst="rect">
            <a:avLst/>
          </a:prstGeom>
          <a:noFill/>
        </p:spPr>
        <p:txBody>
          <a:bodyPr wrap="square" rtlCol="0">
            <a:spAutoFit/>
          </a:bodyPr>
          <a:lstStyle/>
          <a:p>
            <a:r>
              <a:rPr lang="en-US" b="1" u="sng" dirty="0">
                <a:solidFill>
                  <a:srgbClr val="92D050"/>
                </a:solidFill>
              </a:rPr>
              <a:t>HMS or </a:t>
            </a:r>
            <a:r>
              <a:rPr lang="en-US" b="1" u="sng" dirty="0" err="1">
                <a:solidFill>
                  <a:srgbClr val="92D050"/>
                </a:solidFill>
              </a:rPr>
              <a:t>mentose</a:t>
            </a:r>
            <a:r>
              <a:rPr lang="en-US" b="1" u="sng" dirty="0">
                <a:solidFill>
                  <a:srgbClr val="92D050"/>
                </a:solidFill>
              </a:rPr>
              <a:t> phosphate pathway </a:t>
            </a:r>
            <a:r>
              <a:rPr lang="en-US" dirty="0">
                <a:solidFill>
                  <a:srgbClr val="92D050"/>
                </a:solidFill>
              </a:rPr>
              <a:t>you have G6P that is acted upon by the enzyme G6PD and that’s how its  producing NADPH.</a:t>
            </a:r>
          </a:p>
          <a:p>
            <a:r>
              <a:rPr lang="en-US" dirty="0">
                <a:solidFill>
                  <a:srgbClr val="92D050"/>
                </a:solidFill>
              </a:rPr>
              <a:t>This is one of the early steps of HMP pathway.</a:t>
            </a:r>
          </a:p>
          <a:p>
            <a:r>
              <a:rPr lang="en-US" dirty="0">
                <a:solidFill>
                  <a:srgbClr val="92D050"/>
                </a:solidFill>
              </a:rPr>
              <a:t>And as a byproduct you are making NADPH which is going to be used by glycolysis in the RBCs at the same time this NADPH can be utilized in the antioxidants machinery in the RBCs which is the glutathione system so if there is oxidative stress and that  could be because of certain drugs or infections  and lead to the production of H2O2</a:t>
            </a:r>
          </a:p>
        </p:txBody>
      </p:sp>
    </p:spTree>
    <p:extLst>
      <p:ext uri="{BB962C8B-B14F-4D97-AF65-F5344CB8AC3E}">
        <p14:creationId xmlns:p14="http://schemas.microsoft.com/office/powerpoint/2010/main" val="53445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315320" y="1040358"/>
            <a:ext cx="10515600" cy="5261655"/>
          </a:xfrm>
        </p:spPr>
        <p:txBody>
          <a:bodyPr>
            <a:normAutofit fontScale="92500" lnSpcReduction="20000"/>
          </a:bodyPr>
          <a:lstStyle/>
          <a:p>
            <a:pPr marL="514350" indent="-514350">
              <a:buFont typeface="+mj-lt"/>
              <a:buAutoNum type="arabicPeriod"/>
            </a:pPr>
            <a:r>
              <a:rPr lang="en-US" dirty="0">
                <a:solidFill>
                  <a:srgbClr val="2A4452"/>
                </a:solidFill>
              </a:rPr>
              <a:t>Lipid peroxidation (polyunsaturated fatty acids) </a:t>
            </a:r>
            <a:r>
              <a:rPr lang="en-US" sz="2100" dirty="0">
                <a:solidFill>
                  <a:srgbClr val="92D050"/>
                </a:solidFill>
              </a:rPr>
              <a:t>the preferable target is where you have the double bonds because you are sharing the electrons between 2 atoms they are not so tightly held together by the atom itself so they are softer target for this free radicals  the more double bond you have the more lipid peroxidation will happen. So if you eat unsaturated fatty acid in your diet you are protecting your body from free radicals.</a:t>
            </a:r>
            <a:endParaRPr lang="en-US" sz="2100" dirty="0">
              <a:solidFill>
                <a:srgbClr val="2A4452"/>
              </a:solidFill>
            </a:endParaRPr>
          </a:p>
          <a:p>
            <a:pPr marL="514350" indent="-514350" algn="l" rtl="0">
              <a:buFont typeface="+mj-lt"/>
              <a:buAutoNum type="arabicPeriod"/>
            </a:pPr>
            <a:r>
              <a:rPr lang="en-US" dirty="0">
                <a:solidFill>
                  <a:srgbClr val="2A4452"/>
                </a:solidFill>
              </a:rPr>
              <a:t>DNA damage  </a:t>
            </a:r>
          </a:p>
          <a:p>
            <a:pPr marL="514350" indent="-514350" algn="l" rtl="0">
              <a:buFont typeface="+mj-lt"/>
              <a:buAutoNum type="arabicPeriod"/>
            </a:pPr>
            <a:r>
              <a:rPr lang="en-US" dirty="0">
                <a:solidFill>
                  <a:srgbClr val="2A4452"/>
                </a:solidFill>
              </a:rPr>
              <a:t>Protein denaturation</a:t>
            </a:r>
          </a:p>
          <a:p>
            <a:pPr marL="514350" indent="-514350" algn="l" rtl="0">
              <a:buFont typeface="+mj-lt"/>
              <a:buAutoNum type="arabicPeriod"/>
            </a:pPr>
            <a:r>
              <a:rPr lang="en-US" dirty="0">
                <a:solidFill>
                  <a:srgbClr val="2A4452"/>
                </a:solidFill>
              </a:rPr>
              <a:t>Cytoskeletal damage </a:t>
            </a:r>
          </a:p>
          <a:p>
            <a:pPr marL="514350" indent="-514350" algn="l" rtl="0">
              <a:buFont typeface="+mj-lt"/>
              <a:buAutoNum type="arabicPeriod"/>
            </a:pPr>
            <a:r>
              <a:rPr lang="en-US" dirty="0">
                <a:solidFill>
                  <a:srgbClr val="2A4452"/>
                </a:solidFill>
              </a:rPr>
              <a:t>Chemotaxis </a:t>
            </a:r>
          </a:p>
          <a:p>
            <a:pPr marL="514350" indent="-514350" algn="l" rtl="0">
              <a:buFont typeface="+mj-lt"/>
              <a:buAutoNum type="arabicPeriod"/>
            </a:pPr>
            <a:r>
              <a:rPr lang="en-US" dirty="0">
                <a:solidFill>
                  <a:srgbClr val="2A4452"/>
                </a:solidFill>
              </a:rPr>
              <a:t>Cell signaling effects </a:t>
            </a:r>
          </a:p>
          <a:p>
            <a:pPr marL="514350" indent="-514350" algn="l" rtl="0">
              <a:buFont typeface="+mj-lt"/>
              <a:buAutoNum type="arabicPeriod"/>
            </a:pPr>
            <a:r>
              <a:rPr lang="en-US" dirty="0">
                <a:solidFill>
                  <a:srgbClr val="2A4452"/>
                </a:solidFill>
              </a:rPr>
              <a:t>Release of Ca2+ from intracellular stores </a:t>
            </a:r>
          </a:p>
          <a:p>
            <a:pPr marL="514350" indent="-514350" algn="l" rtl="0">
              <a:buFont typeface="+mj-lt"/>
              <a:buAutoNum type="arabicPeriod"/>
            </a:pPr>
            <a:r>
              <a:rPr lang="en-US" dirty="0">
                <a:solidFill>
                  <a:srgbClr val="2A4452"/>
                </a:solidFill>
              </a:rPr>
              <a:t>Altered vascular tone </a:t>
            </a:r>
          </a:p>
          <a:p>
            <a:pPr marL="514350" indent="-514350" algn="l" rtl="0">
              <a:buFont typeface="+mj-lt"/>
              <a:buAutoNum type="arabicPeriod"/>
            </a:pPr>
            <a:r>
              <a:rPr lang="en-US" dirty="0">
                <a:solidFill>
                  <a:srgbClr val="2A4452"/>
                </a:solidFill>
              </a:rPr>
              <a:t>Increased endothelial cell permeability</a:t>
            </a:r>
          </a:p>
          <a:p>
            <a:pPr marL="0" indent="0" algn="l" rtl="0">
              <a:buNone/>
            </a:pPr>
            <a:r>
              <a:rPr lang="en-US" sz="2400" dirty="0"/>
              <a:t>      </a:t>
            </a:r>
            <a:r>
              <a:rPr lang="en-US" sz="2400" dirty="0">
                <a:solidFill>
                  <a:schemeClr val="bg1">
                    <a:lumMod val="50000"/>
                  </a:schemeClr>
                </a:solidFill>
              </a:rPr>
              <a:t>(that’s why there is usually an inflammation and edema with oxidative stress)</a:t>
            </a:r>
          </a:p>
        </p:txBody>
      </p:sp>
      <p:sp>
        <p:nvSpPr>
          <p:cNvPr id="4" name="Rectangle 3"/>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430823" y="141416"/>
            <a:ext cx="8011559" cy="707886"/>
          </a:xfrm>
          <a:prstGeom prst="rect">
            <a:avLst/>
          </a:prstGeom>
          <a:noFill/>
        </p:spPr>
        <p:txBody>
          <a:bodyPr wrap="square" rtlCol="0">
            <a:spAutoFit/>
          </a:bodyPr>
          <a:lstStyle/>
          <a:p>
            <a:r>
              <a:rPr lang="en-US" sz="4000" dirty="0">
                <a:solidFill>
                  <a:srgbClr val="517A91"/>
                </a:solidFill>
                <a:latin typeface="Century Gothic" charset="0"/>
                <a:ea typeface="Century Gothic" charset="0"/>
                <a:cs typeface="Century Gothic" charset="0"/>
              </a:rPr>
              <a:t>Effects of ROS</a:t>
            </a:r>
          </a:p>
        </p:txBody>
      </p:sp>
      <p:pic>
        <p:nvPicPr>
          <p:cNvPr id="9"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408341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object 2"/>
          <p:cNvSpPr/>
          <p:nvPr/>
        </p:nvSpPr>
        <p:spPr>
          <a:xfrm>
            <a:off x="4425" y="4042"/>
            <a:ext cx="1215624"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12" name="العنوان 11"/>
          <p:cNvSpPr>
            <a:spLocks noGrp="1"/>
          </p:cNvSpPr>
          <p:nvPr>
            <p:ph type="title"/>
          </p:nvPr>
        </p:nvSpPr>
        <p:spPr>
          <a:xfrm>
            <a:off x="4851113" y="2762064"/>
            <a:ext cx="4966654" cy="1221193"/>
          </a:xfrm>
        </p:spPr>
        <p:txBody>
          <a:bodyPr>
            <a:normAutofit/>
          </a:bodyPr>
          <a:lstStyle/>
          <a:p>
            <a:r>
              <a:rPr lang="en-US" sz="5400" dirty="0">
                <a:solidFill>
                  <a:srgbClr val="2A4452"/>
                </a:solidFill>
                <a:latin typeface="+mn-lt"/>
                <a:ea typeface="+mn-ea"/>
                <a:cs typeface="+mn-cs"/>
              </a:rPr>
              <a:t>Nitric oxide (NO)</a:t>
            </a:r>
            <a:endParaRPr lang="ar-SA" sz="5400" dirty="0">
              <a:solidFill>
                <a:srgbClr val="2A4452"/>
              </a:solidFill>
              <a:latin typeface="+mn-lt"/>
              <a:ea typeface="+mn-ea"/>
              <a:cs typeface="+mn-cs"/>
            </a:endParaRPr>
          </a:p>
        </p:txBody>
      </p:sp>
      <p:sp>
        <p:nvSpPr>
          <p:cNvPr id="13" name="سهم: لليسار 12"/>
          <p:cNvSpPr/>
          <p:nvPr/>
        </p:nvSpPr>
        <p:spPr>
          <a:xfrm>
            <a:off x="4066660" y="3650302"/>
            <a:ext cx="4776560" cy="2946317"/>
          </a:xfrm>
          <a:prstGeom prst="lef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r>
              <a:rPr lang="en-US" sz="2800" dirty="0">
                <a:solidFill>
                  <a:srgbClr val="2A4452"/>
                </a:solidFill>
              </a:rPr>
              <a:t>NO is a gas with short half-life (3-10 seconds)</a:t>
            </a:r>
            <a:endParaRPr lang="ar-SA" sz="2800" dirty="0">
              <a:solidFill>
                <a:srgbClr val="2A4452"/>
              </a:solidFill>
            </a:endParaRPr>
          </a:p>
        </p:txBody>
      </p:sp>
      <p:sp>
        <p:nvSpPr>
          <p:cNvPr id="14" name="سهم: لليمين 13"/>
          <p:cNvSpPr/>
          <p:nvPr/>
        </p:nvSpPr>
        <p:spPr>
          <a:xfrm>
            <a:off x="4066660" y="-8708"/>
            <a:ext cx="5622245" cy="2969088"/>
          </a:xfrm>
          <a:prstGeom prst="rightArrow">
            <a:avLst>
              <a:gd name="adj1" fmla="val 50000"/>
              <a:gd name="adj2" fmla="val 3745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r>
              <a:rPr lang="en-US" sz="2800" dirty="0">
                <a:solidFill>
                  <a:srgbClr val="2A4452"/>
                </a:solidFill>
              </a:rPr>
              <a:t>Endothelial-derived relaxing factor (EDRF)</a:t>
            </a:r>
            <a:endParaRPr lang="ar-SA" sz="2800" dirty="0">
              <a:solidFill>
                <a:srgbClr val="2A4452"/>
              </a:solidFill>
            </a:endParaRPr>
          </a:p>
        </p:txBody>
      </p:sp>
      <p:sp>
        <p:nvSpPr>
          <p:cNvPr id="15" name="سهم: لأسفل 14"/>
          <p:cNvSpPr/>
          <p:nvPr/>
        </p:nvSpPr>
        <p:spPr>
          <a:xfrm>
            <a:off x="8843221" y="1217414"/>
            <a:ext cx="3373233" cy="5196322"/>
          </a:xfrm>
          <a:prstGeom prst="downArrow">
            <a:avLst>
              <a:gd name="adj1" fmla="val 50000"/>
              <a:gd name="adj2" fmla="val 4950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r>
              <a:rPr lang="en-US" sz="2000" dirty="0">
                <a:solidFill>
                  <a:srgbClr val="2A4452"/>
                </a:solidFill>
              </a:rPr>
              <a:t>Causes vasodilation by relaxing vascular smooth</a:t>
            </a:r>
          </a:p>
          <a:p>
            <a:pPr algn="ctr"/>
            <a:r>
              <a:rPr lang="en-US" sz="2000" dirty="0">
                <a:solidFill>
                  <a:srgbClr val="2A4452"/>
                </a:solidFill>
              </a:rPr>
              <a:t>muscle</a:t>
            </a:r>
            <a:endParaRPr lang="ar-SA" sz="2000" dirty="0">
              <a:solidFill>
                <a:srgbClr val="2A4452"/>
              </a:solidFill>
            </a:endParaRPr>
          </a:p>
        </p:txBody>
      </p:sp>
      <p:sp>
        <p:nvSpPr>
          <p:cNvPr id="16" name="سهم: لأعلى 15"/>
          <p:cNvSpPr/>
          <p:nvPr/>
        </p:nvSpPr>
        <p:spPr>
          <a:xfrm flipH="1">
            <a:off x="1195335" y="1236221"/>
            <a:ext cx="3739800" cy="4596245"/>
          </a:xfrm>
          <a:prstGeom prst="up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marL="285750" indent="-285750" algn="ctr">
              <a:buFont typeface="Wingdings" panose="05000000000000000000" pitchFamily="2" charset="2"/>
              <a:buChar char="ü"/>
            </a:pPr>
            <a:r>
              <a:rPr lang="en-US" sz="1750" dirty="0">
                <a:solidFill>
                  <a:srgbClr val="2A4452"/>
                </a:solidFill>
              </a:rPr>
              <a:t>NO with  </a:t>
            </a:r>
            <a:r>
              <a:rPr lang="en-US" sz="1724" dirty="0">
                <a:solidFill>
                  <a:srgbClr val="00B050"/>
                </a:solidFill>
              </a:rPr>
              <a:t>Oxygen</a:t>
            </a:r>
            <a:r>
              <a:rPr lang="en-US" sz="1724" dirty="0">
                <a:solidFill>
                  <a:schemeClr val="tx1"/>
                </a:solidFill>
              </a:rPr>
              <a:t> </a:t>
            </a:r>
            <a:r>
              <a:rPr lang="en-US" sz="1750" dirty="0">
                <a:solidFill>
                  <a:srgbClr val="2A4452"/>
                </a:solidFill>
              </a:rPr>
              <a:t>or</a:t>
            </a:r>
            <a:r>
              <a:rPr lang="en-US" sz="1724" dirty="0">
                <a:solidFill>
                  <a:schemeClr val="tx1"/>
                </a:solidFill>
              </a:rPr>
              <a:t> </a:t>
            </a:r>
            <a:r>
              <a:rPr lang="en-US" sz="1724" dirty="0">
                <a:solidFill>
                  <a:srgbClr val="FFC000"/>
                </a:solidFill>
              </a:rPr>
              <a:t>Superoxide</a:t>
            </a:r>
            <a:r>
              <a:rPr lang="en-US" sz="1724" dirty="0">
                <a:solidFill>
                  <a:schemeClr val="tx1"/>
                </a:solidFill>
              </a:rPr>
              <a:t>  </a:t>
            </a:r>
            <a:r>
              <a:rPr lang="en-US" sz="1750" dirty="0">
                <a:solidFill>
                  <a:srgbClr val="2A4452"/>
                </a:solidFill>
              </a:rPr>
              <a:t>will give : </a:t>
            </a:r>
          </a:p>
          <a:p>
            <a:pPr marL="342900" indent="-342900" algn="ctr">
              <a:buFont typeface="+mj-lt"/>
              <a:buAutoNum type="arabicPeriod"/>
            </a:pPr>
            <a:r>
              <a:rPr lang="en-US" sz="1750" dirty="0">
                <a:solidFill>
                  <a:srgbClr val="2A4452"/>
                </a:solidFill>
              </a:rPr>
              <a:t>Nitrates </a:t>
            </a:r>
          </a:p>
          <a:p>
            <a:pPr marL="342900" indent="-342900" algn="ctr">
              <a:buFont typeface="+mj-lt"/>
              <a:buAutoNum type="arabicPeriod"/>
            </a:pPr>
            <a:r>
              <a:rPr lang="en-US" sz="1750" dirty="0">
                <a:solidFill>
                  <a:srgbClr val="2A4452"/>
                </a:solidFill>
              </a:rPr>
              <a:t> Nitrites</a:t>
            </a:r>
          </a:p>
          <a:p>
            <a:pPr marL="342900" indent="-342900" algn="ctr">
              <a:buFont typeface="+mj-lt"/>
              <a:buAutoNum type="arabicPeriod"/>
            </a:pPr>
            <a:r>
              <a:rPr lang="en-US" sz="1750" dirty="0" err="1">
                <a:solidFill>
                  <a:srgbClr val="FF0000"/>
                </a:solidFill>
              </a:rPr>
              <a:t>Peroxynitrite</a:t>
            </a:r>
            <a:r>
              <a:rPr lang="en-US" sz="1750" dirty="0">
                <a:solidFill>
                  <a:srgbClr val="FF0000"/>
                </a:solidFill>
              </a:rPr>
              <a:t> (O=NOO-)</a:t>
            </a:r>
          </a:p>
          <a:p>
            <a:pPr algn="ctr"/>
            <a:endParaRPr lang="en-US" sz="1724" dirty="0">
              <a:solidFill>
                <a:schemeClr val="tx1"/>
              </a:solidFill>
            </a:endParaRPr>
          </a:p>
          <a:p>
            <a:pPr marL="285750" indent="-285750" algn="ctr">
              <a:buFont typeface="Wingdings" panose="05000000000000000000" pitchFamily="2" charset="2"/>
              <a:buChar char="ü"/>
            </a:pPr>
            <a:r>
              <a:rPr lang="en-US" sz="1750" dirty="0" err="1">
                <a:solidFill>
                  <a:srgbClr val="2A4452"/>
                </a:solidFill>
              </a:rPr>
              <a:t>Peroxynitrite</a:t>
            </a:r>
            <a:r>
              <a:rPr lang="en-US" sz="1750" dirty="0">
                <a:solidFill>
                  <a:srgbClr val="2A4452"/>
                </a:solidFill>
              </a:rPr>
              <a:t> is one of  Reactive Nitrogen Species (RNS)</a:t>
            </a:r>
            <a:endParaRPr lang="ar-SA" sz="1750" dirty="0">
              <a:solidFill>
                <a:srgbClr val="2A4452"/>
              </a:solidFill>
            </a:endParaRPr>
          </a:p>
        </p:txBody>
      </p:sp>
    </p:spTree>
    <p:extLst>
      <p:ext uri="{BB962C8B-B14F-4D97-AF65-F5344CB8AC3E}">
        <p14:creationId xmlns:p14="http://schemas.microsoft.com/office/powerpoint/2010/main" val="181923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bject 5"/>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7" name="object 2"/>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pic>
        <p:nvPicPr>
          <p:cNvPr id="8" name="Shape 157" descr="bio logo 436.png"/>
          <p:cNvPicPr preferRelativeResize="0"/>
          <p:nvPr/>
        </p:nvPicPr>
        <p:blipFill rotWithShape="1">
          <a:blip r:embed="rId2">
            <a:alphaModFix/>
          </a:blip>
          <a:srcRect/>
          <a:stretch/>
        </p:blipFill>
        <p:spPr>
          <a:xfrm>
            <a:off x="5257676" y="5843149"/>
            <a:ext cx="1579253" cy="1549501"/>
          </a:xfrm>
          <a:prstGeom prst="rect">
            <a:avLst/>
          </a:prstGeom>
          <a:noFill/>
          <a:ln>
            <a:noFill/>
          </a:ln>
        </p:spPr>
      </p:pic>
      <p:pic>
        <p:nvPicPr>
          <p:cNvPr id="11" name="صورة 11"/>
          <p:cNvPicPr>
            <a:picLocks noChangeAspect="1"/>
          </p:cNvPicPr>
          <p:nvPr/>
        </p:nvPicPr>
        <p:blipFill rotWithShape="1">
          <a:blip r:embed="rId3">
            <a:extLst>
              <a:ext uri="{28A0092B-C50C-407E-A947-70E740481C1C}">
                <a14:useLocalDpi xmlns:a14="http://schemas.microsoft.com/office/drawing/2010/main" val="0"/>
              </a:ext>
            </a:extLst>
          </a:blip>
          <a:srcRect l="4207" t="1423" r="3547" b="1739"/>
          <a:stretch/>
        </p:blipFill>
        <p:spPr>
          <a:xfrm>
            <a:off x="8007178" y="222422"/>
            <a:ext cx="3744098" cy="6395477"/>
          </a:xfrm>
          <a:prstGeom prst="rect">
            <a:avLst/>
          </a:prstGeom>
        </p:spPr>
      </p:pic>
      <p:pic>
        <p:nvPicPr>
          <p:cNvPr id="13" name="صورة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405" y="2100649"/>
            <a:ext cx="5397702" cy="3304061"/>
          </a:xfrm>
          <a:prstGeom prst="rect">
            <a:avLst/>
          </a:prstGeom>
        </p:spPr>
      </p:pic>
      <p:cxnSp>
        <p:nvCxnSpPr>
          <p:cNvPr id="9" name="Straight Connector 8"/>
          <p:cNvCxnSpPr/>
          <p:nvPr/>
        </p:nvCxnSpPr>
        <p:spPr>
          <a:xfrm flipH="1">
            <a:off x="1223966" y="931116"/>
            <a:ext cx="6351116"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1430824" y="128389"/>
            <a:ext cx="3487686" cy="720913"/>
          </a:xfrm>
          <a:prstGeom prst="rect">
            <a:avLst/>
          </a:prstGeom>
          <a:noFill/>
        </p:spPr>
        <p:txBody>
          <a:bodyPr wrap="square" rtlCol="0">
            <a:spAutoFit/>
          </a:bodyPr>
          <a:lstStyle/>
          <a:p>
            <a:r>
              <a:rPr lang="en-US" sz="4000" dirty="0">
                <a:solidFill>
                  <a:srgbClr val="517A91"/>
                </a:solidFill>
                <a:latin typeface="Century Gothic" charset="0"/>
                <a:ea typeface="Century Gothic" charset="0"/>
                <a:cs typeface="Century Gothic" charset="0"/>
              </a:rPr>
              <a:t>Nitric Oxide</a:t>
            </a:r>
          </a:p>
        </p:txBody>
      </p:sp>
      <p:sp>
        <p:nvSpPr>
          <p:cNvPr id="2" name="TextBox 1"/>
          <p:cNvSpPr txBox="1"/>
          <p:nvPr/>
        </p:nvSpPr>
        <p:spPr>
          <a:xfrm>
            <a:off x="1224487" y="1583036"/>
            <a:ext cx="5796095" cy="369332"/>
          </a:xfrm>
          <a:prstGeom prst="rect">
            <a:avLst/>
          </a:prstGeom>
          <a:noFill/>
        </p:spPr>
        <p:txBody>
          <a:bodyPr wrap="square" rtlCol="0">
            <a:spAutoFit/>
          </a:bodyPr>
          <a:lstStyle/>
          <a:p>
            <a:r>
              <a:rPr lang="en-US" dirty="0">
                <a:solidFill>
                  <a:srgbClr val="92D050"/>
                </a:solidFill>
              </a:rPr>
              <a:t>L-Arginine + NADPH + O2 make NO and L-</a:t>
            </a:r>
            <a:r>
              <a:rPr lang="en-US" dirty="0" err="1">
                <a:solidFill>
                  <a:srgbClr val="92D050"/>
                </a:solidFill>
              </a:rPr>
              <a:t>Citrulline</a:t>
            </a:r>
            <a:endParaRPr lang="en-US" dirty="0">
              <a:solidFill>
                <a:srgbClr val="92D050"/>
              </a:solidFill>
            </a:endParaRPr>
          </a:p>
        </p:txBody>
      </p:sp>
      <p:sp>
        <p:nvSpPr>
          <p:cNvPr id="4" name="Rectangle 3"/>
          <p:cNvSpPr/>
          <p:nvPr/>
        </p:nvSpPr>
        <p:spPr>
          <a:xfrm>
            <a:off x="1219279" y="1106416"/>
            <a:ext cx="5999399" cy="400110"/>
          </a:xfrm>
          <a:prstGeom prst="rect">
            <a:avLst/>
          </a:prstGeom>
        </p:spPr>
        <p:txBody>
          <a:bodyPr wrap="none">
            <a:spAutoFit/>
          </a:bodyPr>
          <a:lstStyle/>
          <a:p>
            <a:r>
              <a:rPr lang="en-US" sz="2000" dirty="0">
                <a:solidFill>
                  <a:srgbClr val="2A4452"/>
                </a:solidFill>
              </a:rPr>
              <a:t>NO is produced by nitric oxide synthase from L-arginine </a:t>
            </a:r>
            <a:endParaRPr lang="en-US" sz="2000" dirty="0"/>
          </a:p>
        </p:txBody>
      </p:sp>
    </p:spTree>
    <p:extLst>
      <p:ext uri="{BB962C8B-B14F-4D97-AF65-F5344CB8AC3E}">
        <p14:creationId xmlns:p14="http://schemas.microsoft.com/office/powerpoint/2010/main" val="191955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bject 5"/>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7" name="object 2"/>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pic>
        <p:nvPicPr>
          <p:cNvPr id="8" name="Shape 157" descr="bio logo 436.png"/>
          <p:cNvPicPr preferRelativeResize="0"/>
          <p:nvPr/>
        </p:nvPicPr>
        <p:blipFill rotWithShape="1">
          <a:blip r:embed="rId2">
            <a:alphaModFix/>
          </a:blip>
          <a:srcRect/>
          <a:stretch/>
        </p:blipFill>
        <p:spPr>
          <a:xfrm>
            <a:off x="6365116" y="5843149"/>
            <a:ext cx="1579253" cy="1549501"/>
          </a:xfrm>
          <a:prstGeom prst="rect">
            <a:avLst/>
          </a:prstGeom>
          <a:noFill/>
          <a:ln>
            <a:noFill/>
          </a:ln>
        </p:spPr>
      </p:pic>
      <p:cxnSp>
        <p:nvCxnSpPr>
          <p:cNvPr id="9" name="Straight Connector 8"/>
          <p:cNvCxnSpPr/>
          <p:nvPr/>
        </p:nvCxnSpPr>
        <p:spPr>
          <a:xfrm flipH="1">
            <a:off x="1223966" y="931117"/>
            <a:ext cx="7503474"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2" name="Slide Number Placeholder 3"/>
          <p:cNvSpPr>
            <a:spLocks noGrp="1"/>
          </p:cNvSpPr>
          <p:nvPr>
            <p:ph type="sldNum" sz="quarter" idx="12"/>
          </p:nvPr>
        </p:nvSpPr>
        <p:spPr>
          <a:xfrm>
            <a:off x="8610600" y="6356350"/>
            <a:ext cx="2743200" cy="365125"/>
          </a:xfrm>
        </p:spPr>
        <p:txBody>
          <a:bodyPr/>
          <a:lstStyle/>
          <a:p>
            <a:fld id="{C6A61B80-718B-8E4C-9CE5-C64D512E4DAF}" type="slidenum">
              <a:rPr lang="en-US" smtClean="0"/>
              <a:t>18</a:t>
            </a:fld>
            <a:endParaRPr lang="en-US"/>
          </a:p>
        </p:txBody>
      </p:sp>
      <p:sp>
        <p:nvSpPr>
          <p:cNvPr id="17" name="مستطيل 11"/>
          <p:cNvSpPr/>
          <p:nvPr/>
        </p:nvSpPr>
        <p:spPr>
          <a:xfrm>
            <a:off x="9265920" y="4500880"/>
            <a:ext cx="2540656" cy="1736706"/>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r>
              <a:rPr lang="en-US" sz="2400" dirty="0">
                <a:solidFill>
                  <a:srgbClr val="2A4452"/>
                </a:solidFill>
              </a:rPr>
              <a:t>Increased </a:t>
            </a:r>
            <a:r>
              <a:rPr lang="en-US" sz="2400" dirty="0" err="1">
                <a:solidFill>
                  <a:srgbClr val="2A4452"/>
                </a:solidFill>
              </a:rPr>
              <a:t>i</a:t>
            </a:r>
            <a:r>
              <a:rPr lang="en-US" sz="2400" dirty="0">
                <a:solidFill>
                  <a:srgbClr val="2A4452"/>
                </a:solidFill>
              </a:rPr>
              <a:t>-NOS activity → free radicals → </a:t>
            </a:r>
            <a:r>
              <a:rPr lang="en-US" sz="2800" dirty="0">
                <a:solidFill>
                  <a:srgbClr val="FF0000"/>
                </a:solidFill>
              </a:rPr>
              <a:t>oxidative stress</a:t>
            </a:r>
            <a:endParaRPr lang="ar-SA" sz="2800" dirty="0">
              <a:solidFill>
                <a:srgbClr val="FF0000"/>
              </a:solidFill>
            </a:endParaRPr>
          </a:p>
        </p:txBody>
      </p:sp>
      <p:grpSp>
        <p:nvGrpSpPr>
          <p:cNvPr id="34" name="Group 33"/>
          <p:cNvGrpSpPr/>
          <p:nvPr/>
        </p:nvGrpSpPr>
        <p:grpSpPr>
          <a:xfrm>
            <a:off x="1213806" y="1070023"/>
            <a:ext cx="848350" cy="1211929"/>
            <a:chOff x="1" y="79534"/>
            <a:chExt cx="848350" cy="1211929"/>
          </a:xfrm>
        </p:grpSpPr>
        <p:sp>
          <p:nvSpPr>
            <p:cNvPr id="35" name="Chevron 34"/>
            <p:cNvSpPr/>
            <p:nvPr/>
          </p:nvSpPr>
          <p:spPr>
            <a:xfrm rot="5400000">
              <a:off x="-181789" y="261324"/>
              <a:ext cx="1211929" cy="848350"/>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Chevron 4"/>
            <p:cNvSpPr/>
            <p:nvPr/>
          </p:nvSpPr>
          <p:spPr>
            <a:xfrm>
              <a:off x="1" y="503709"/>
              <a:ext cx="848350" cy="363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u="none" kern="1200" dirty="0">
                  <a:solidFill>
                    <a:schemeClr val="bg1"/>
                  </a:solidFill>
                </a:rPr>
                <a:t>Type 1</a:t>
              </a:r>
              <a:endParaRPr lang="en-US" sz="2800" b="0" u="none" kern="1200" dirty="0">
                <a:solidFill>
                  <a:schemeClr val="bg1"/>
                </a:solidFill>
              </a:endParaRPr>
            </a:p>
          </p:txBody>
        </p:sp>
      </p:grpSp>
      <p:grpSp>
        <p:nvGrpSpPr>
          <p:cNvPr id="37" name="Group 36"/>
          <p:cNvGrpSpPr/>
          <p:nvPr/>
        </p:nvGrpSpPr>
        <p:grpSpPr>
          <a:xfrm>
            <a:off x="2062155" y="1070025"/>
            <a:ext cx="6927795" cy="788168"/>
            <a:chOff x="848350" y="79536"/>
            <a:chExt cx="7279649" cy="788168"/>
          </a:xfrm>
        </p:grpSpPr>
        <p:sp>
          <p:nvSpPr>
            <p:cNvPr id="38" name="Round Same Side Corner Rectangle 37"/>
            <p:cNvSpPr/>
            <p:nvPr/>
          </p:nvSpPr>
          <p:spPr>
            <a:xfrm rot="5400000">
              <a:off x="4094091" y="-3166205"/>
              <a:ext cx="788168" cy="7279649"/>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 Same Side Corner Rectangle 6"/>
            <p:cNvSpPr/>
            <p:nvPr/>
          </p:nvSpPr>
          <p:spPr>
            <a:xfrm>
              <a:off x="848351" y="118010"/>
              <a:ext cx="7241174" cy="7112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5750" lvl="1" indent="-285750" algn="l" defTabSz="800100">
                <a:lnSpc>
                  <a:spcPct val="90000"/>
                </a:lnSpc>
                <a:spcBef>
                  <a:spcPct val="0"/>
                </a:spcBef>
                <a:spcAft>
                  <a:spcPct val="15000"/>
                </a:spcAft>
                <a:buFont typeface="Wingdings" panose="05000000000000000000" pitchFamily="2" charset="2"/>
                <a:buChar char="§"/>
              </a:pPr>
              <a:r>
                <a:rPr lang="en-US" sz="1800" kern="1200" dirty="0">
                  <a:solidFill>
                    <a:srgbClr val="00B0F0"/>
                  </a:solidFill>
                </a:rPr>
                <a:t>n</a:t>
              </a:r>
              <a:r>
                <a:rPr lang="en-US" sz="1800" kern="1200" dirty="0">
                  <a:solidFill>
                    <a:srgbClr val="2A4452"/>
                  </a:solidFill>
                </a:rPr>
                <a:t>-NOS in the </a:t>
              </a:r>
              <a:r>
                <a:rPr lang="en-US" sz="1800" kern="1200" dirty="0">
                  <a:solidFill>
                    <a:srgbClr val="00B0F0"/>
                  </a:solidFill>
                </a:rPr>
                <a:t>n</a:t>
              </a:r>
              <a:r>
                <a:rPr lang="en-US" sz="1800" kern="1200" dirty="0">
                  <a:solidFill>
                    <a:srgbClr val="2A4452"/>
                  </a:solidFill>
                </a:rPr>
                <a:t>eural tissue (neurotransmission) in both central and peripheral nervous system</a:t>
              </a:r>
              <a:endParaRPr lang="en-US" sz="1800" kern="1200" dirty="0"/>
            </a:p>
          </p:txBody>
        </p:sp>
      </p:grpSp>
      <p:grpSp>
        <p:nvGrpSpPr>
          <p:cNvPr id="40" name="Group 39"/>
          <p:cNvGrpSpPr/>
          <p:nvPr/>
        </p:nvGrpSpPr>
        <p:grpSpPr>
          <a:xfrm>
            <a:off x="1213806" y="1940769"/>
            <a:ext cx="848350" cy="1211929"/>
            <a:chOff x="1" y="1171655"/>
            <a:chExt cx="848350" cy="1211929"/>
          </a:xfrm>
        </p:grpSpPr>
        <p:sp>
          <p:nvSpPr>
            <p:cNvPr id="41" name="Chevron 40"/>
            <p:cNvSpPr/>
            <p:nvPr/>
          </p:nvSpPr>
          <p:spPr>
            <a:xfrm rot="5400000">
              <a:off x="-181789" y="1353445"/>
              <a:ext cx="1211929" cy="848350"/>
            </a:xfrm>
            <a:prstGeom prst="chevron">
              <a:avLst/>
            </a:prstGeom>
          </p:spPr>
          <p:style>
            <a:lnRef idx="2">
              <a:schemeClr val="accent5">
                <a:hueOff val="-2451115"/>
                <a:satOff val="-3409"/>
                <a:lumOff val="-1307"/>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sp>
        <p:sp>
          <p:nvSpPr>
            <p:cNvPr id="42" name="Chevron 8"/>
            <p:cNvSpPr/>
            <p:nvPr/>
          </p:nvSpPr>
          <p:spPr>
            <a:xfrm>
              <a:off x="1" y="1595830"/>
              <a:ext cx="848350" cy="363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0" u="none" kern="1200" dirty="0">
                  <a:solidFill>
                    <a:schemeClr val="bg1"/>
                  </a:solidFill>
                </a:rPr>
                <a:t>Type 2</a:t>
              </a:r>
              <a:endParaRPr lang="en-US" sz="2300" kern="1200" dirty="0"/>
            </a:p>
          </p:txBody>
        </p:sp>
      </p:grpSp>
      <p:grpSp>
        <p:nvGrpSpPr>
          <p:cNvPr id="43" name="Group 42"/>
          <p:cNvGrpSpPr/>
          <p:nvPr/>
        </p:nvGrpSpPr>
        <p:grpSpPr>
          <a:xfrm>
            <a:off x="2062156" y="1940771"/>
            <a:ext cx="6927794" cy="787754"/>
            <a:chOff x="848350" y="1171657"/>
            <a:chExt cx="7279649" cy="787754"/>
          </a:xfrm>
        </p:grpSpPr>
        <p:sp>
          <p:nvSpPr>
            <p:cNvPr id="44" name="Round Same Side Corner Rectangle 43"/>
            <p:cNvSpPr/>
            <p:nvPr/>
          </p:nvSpPr>
          <p:spPr>
            <a:xfrm rot="5400000">
              <a:off x="4094298" y="-2074291"/>
              <a:ext cx="787754" cy="7279649"/>
            </a:xfrm>
            <a:prstGeom prst="round2SameRect">
              <a:avLst/>
            </a:prstGeom>
          </p:spPr>
          <p:style>
            <a:lnRef idx="2">
              <a:schemeClr val="accent5">
                <a:hueOff val="-2451115"/>
                <a:satOff val="-3409"/>
                <a:lumOff val="-13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ound Same Side Corner Rectangle 10"/>
            <p:cNvSpPr/>
            <p:nvPr/>
          </p:nvSpPr>
          <p:spPr>
            <a:xfrm>
              <a:off x="848351" y="1210111"/>
              <a:ext cx="7241194" cy="7108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5750" lvl="1" indent="-285750" algn="l" defTabSz="800100">
                <a:lnSpc>
                  <a:spcPct val="90000"/>
                </a:lnSpc>
                <a:spcBef>
                  <a:spcPct val="0"/>
                </a:spcBef>
                <a:spcAft>
                  <a:spcPct val="15000"/>
                </a:spcAft>
                <a:buFont typeface="Wingdings" panose="05000000000000000000" pitchFamily="2" charset="2"/>
                <a:buChar char="§"/>
              </a:pPr>
              <a:r>
                <a:rPr lang="en-US" sz="1800" kern="1200" dirty="0">
                  <a:solidFill>
                    <a:srgbClr val="00B0F0"/>
                  </a:solidFill>
                </a:rPr>
                <a:t>e</a:t>
              </a:r>
              <a:r>
                <a:rPr lang="en-US" sz="1800" kern="1200" dirty="0">
                  <a:solidFill>
                    <a:srgbClr val="2A4452"/>
                  </a:solidFill>
                </a:rPr>
                <a:t>-NOS in </a:t>
              </a:r>
              <a:r>
                <a:rPr lang="en-US" sz="1800" kern="1200" dirty="0">
                  <a:solidFill>
                    <a:srgbClr val="00B0F0"/>
                  </a:solidFill>
                </a:rPr>
                <a:t>e</a:t>
              </a:r>
              <a:r>
                <a:rPr lang="en-US" sz="1800" kern="1200" dirty="0">
                  <a:solidFill>
                    <a:srgbClr val="2A4452"/>
                  </a:solidFill>
                </a:rPr>
                <a:t>ndothelium (</a:t>
              </a:r>
              <a:r>
                <a:rPr lang="en-US" sz="1800" kern="1200" dirty="0" err="1">
                  <a:solidFill>
                    <a:srgbClr val="2A4452"/>
                  </a:solidFill>
                </a:rPr>
                <a:t>vaso</a:t>
              </a:r>
              <a:r>
                <a:rPr lang="en-US" sz="1800" kern="1200" dirty="0">
                  <a:solidFill>
                    <a:srgbClr val="2A4452"/>
                  </a:solidFill>
                </a:rPr>
                <a:t>-relaxation)</a:t>
              </a:r>
              <a:endParaRPr lang="en-US" sz="1800" kern="1200" dirty="0"/>
            </a:p>
          </p:txBody>
        </p:sp>
      </p:grpSp>
      <p:grpSp>
        <p:nvGrpSpPr>
          <p:cNvPr id="46" name="Group 45"/>
          <p:cNvGrpSpPr/>
          <p:nvPr/>
        </p:nvGrpSpPr>
        <p:grpSpPr>
          <a:xfrm>
            <a:off x="1213806" y="2811102"/>
            <a:ext cx="848350" cy="2557835"/>
            <a:chOff x="1" y="2861516"/>
            <a:chExt cx="848350" cy="1211929"/>
          </a:xfrm>
        </p:grpSpPr>
        <p:sp>
          <p:nvSpPr>
            <p:cNvPr id="47" name="Chevron 46"/>
            <p:cNvSpPr/>
            <p:nvPr/>
          </p:nvSpPr>
          <p:spPr>
            <a:xfrm rot="5400000">
              <a:off x="-181789" y="3043306"/>
              <a:ext cx="1211929" cy="848350"/>
            </a:xfrm>
            <a:prstGeom prst="chevron">
              <a:avLst/>
            </a:prstGeom>
          </p:spPr>
          <p:style>
            <a:lnRef idx="2">
              <a:schemeClr val="accent5">
                <a:hueOff val="-4902230"/>
                <a:satOff val="-6819"/>
                <a:lumOff val="-2615"/>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48" name="Chevron 12"/>
            <p:cNvSpPr/>
            <p:nvPr/>
          </p:nvSpPr>
          <p:spPr>
            <a:xfrm>
              <a:off x="1" y="3285691"/>
              <a:ext cx="848350" cy="363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Type 3</a:t>
              </a:r>
            </a:p>
          </p:txBody>
        </p:sp>
      </p:grpSp>
      <p:grpSp>
        <p:nvGrpSpPr>
          <p:cNvPr id="49" name="Group 48"/>
          <p:cNvGrpSpPr/>
          <p:nvPr/>
        </p:nvGrpSpPr>
        <p:grpSpPr>
          <a:xfrm>
            <a:off x="2062155" y="2801891"/>
            <a:ext cx="6927793" cy="2194897"/>
            <a:chOff x="848350" y="2263778"/>
            <a:chExt cx="7279649" cy="1983234"/>
          </a:xfrm>
        </p:grpSpPr>
        <p:sp>
          <p:nvSpPr>
            <p:cNvPr id="50" name="Round Same Side Corner Rectangle 49"/>
            <p:cNvSpPr/>
            <p:nvPr/>
          </p:nvSpPr>
          <p:spPr>
            <a:xfrm rot="5400000">
              <a:off x="3496558" y="-384430"/>
              <a:ext cx="1983234" cy="7279649"/>
            </a:xfrm>
            <a:prstGeom prst="round2SameRect">
              <a:avLst/>
            </a:prstGeom>
          </p:spPr>
          <p:style>
            <a:lnRef idx="2">
              <a:schemeClr val="accent5">
                <a:hueOff val="-4902230"/>
                <a:satOff val="-6819"/>
                <a:lumOff val="-26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Round Same Side Corner Rectangle 14"/>
            <p:cNvSpPr/>
            <p:nvPr/>
          </p:nvSpPr>
          <p:spPr>
            <a:xfrm>
              <a:off x="848351" y="2360591"/>
              <a:ext cx="7182835" cy="17896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285750" lvl="1" indent="-285750" algn="l" defTabSz="800100">
                <a:lnSpc>
                  <a:spcPct val="90000"/>
                </a:lnSpc>
                <a:spcBef>
                  <a:spcPct val="0"/>
                </a:spcBef>
                <a:spcAft>
                  <a:spcPct val="15000"/>
                </a:spcAft>
                <a:buFont typeface="Wingdings" panose="05000000000000000000" pitchFamily="2" charset="2"/>
                <a:buChar char="§"/>
              </a:pPr>
              <a:r>
                <a:rPr lang="en-US" sz="1800" kern="1200" dirty="0" err="1">
                  <a:solidFill>
                    <a:srgbClr val="00B0F0"/>
                  </a:solidFill>
                </a:rPr>
                <a:t>i</a:t>
              </a:r>
              <a:r>
                <a:rPr lang="en-US" sz="1800" kern="1200" dirty="0">
                  <a:solidFill>
                    <a:srgbClr val="2A4452"/>
                  </a:solidFill>
                </a:rPr>
                <a:t>-NOS </a:t>
              </a:r>
              <a:r>
                <a:rPr lang="en-US" sz="1800" kern="1200" dirty="0">
                  <a:solidFill>
                    <a:srgbClr val="00B0F0"/>
                  </a:solidFill>
                </a:rPr>
                <a:t>I</a:t>
              </a:r>
              <a:r>
                <a:rPr lang="en-US" sz="1800" kern="1200" dirty="0">
                  <a:solidFill>
                    <a:srgbClr val="92D050"/>
                  </a:solidFill>
                </a:rPr>
                <a:t> </a:t>
              </a:r>
              <a:r>
                <a:rPr lang="en-US" sz="1800" kern="1200" dirty="0">
                  <a:solidFill>
                    <a:schemeClr val="tx1"/>
                  </a:solidFill>
                </a:rPr>
                <a:t>for</a:t>
              </a:r>
              <a:r>
                <a:rPr lang="en-US" sz="1800" kern="1200" dirty="0">
                  <a:solidFill>
                    <a:srgbClr val="92D050"/>
                  </a:solidFill>
                </a:rPr>
                <a:t> </a:t>
              </a:r>
              <a:r>
                <a:rPr lang="en-US" sz="1800" kern="1200" dirty="0">
                  <a:solidFill>
                    <a:srgbClr val="00B0F0"/>
                  </a:solidFill>
                </a:rPr>
                <a:t>inducible</a:t>
              </a:r>
              <a:r>
                <a:rPr lang="en-US" sz="1800" kern="1200" dirty="0">
                  <a:solidFill>
                    <a:srgbClr val="92D050"/>
                  </a:solidFill>
                </a:rPr>
                <a:t> </a:t>
              </a:r>
              <a:r>
                <a:rPr lang="en-US" sz="1800" kern="1200" dirty="0">
                  <a:solidFill>
                    <a:srgbClr val="2A4452"/>
                  </a:solidFill>
                </a:rPr>
                <a:t>in macrophages, neutrophils (infection)</a:t>
              </a:r>
              <a:endParaRPr lang="en-US" sz="1800" kern="1200" dirty="0"/>
            </a:p>
            <a:p>
              <a:pPr marL="171450" lvl="1" indent="-171450" algn="l" defTabSz="800100">
                <a:lnSpc>
                  <a:spcPct val="90000"/>
                </a:lnSpc>
                <a:spcBef>
                  <a:spcPct val="0"/>
                </a:spcBef>
                <a:spcAft>
                  <a:spcPct val="15000"/>
                </a:spcAft>
                <a:buChar char="••"/>
              </a:pPr>
              <a:r>
                <a:rPr lang="en-US" sz="1800" kern="1200" dirty="0">
                  <a:solidFill>
                    <a:srgbClr val="92D050"/>
                  </a:solidFill>
                </a:rPr>
                <a:t>Normally in macrophages the I-NOS activity is very low when it gets activated by TNF-alpha, IL-6 and the bacterial </a:t>
              </a:r>
              <a:r>
                <a:rPr lang="en-US" sz="1800" kern="1200" dirty="0" err="1">
                  <a:solidFill>
                    <a:srgbClr val="92D050"/>
                  </a:solidFill>
                </a:rPr>
                <a:t>micropolysacharide</a:t>
              </a:r>
              <a:r>
                <a:rPr lang="en-US" sz="1800" kern="1200" dirty="0">
                  <a:solidFill>
                    <a:srgbClr val="92D050"/>
                  </a:solidFill>
                </a:rPr>
                <a:t> so it gets activated when there is infection or tumor </a:t>
              </a:r>
              <a:r>
                <a:rPr lang="en-US" sz="1800" kern="1200" dirty="0" err="1">
                  <a:solidFill>
                    <a:srgbClr val="92D050"/>
                  </a:solidFill>
                </a:rPr>
                <a:t>etc</a:t>
              </a:r>
              <a:r>
                <a:rPr lang="en-US" sz="1800" kern="1200" dirty="0">
                  <a:solidFill>
                    <a:srgbClr val="92D050"/>
                  </a:solidFill>
                </a:rPr>
                <a:t> …</a:t>
              </a:r>
            </a:p>
            <a:p>
              <a:pPr marL="285750" lvl="1" indent="-285750" algn="l" defTabSz="800100">
                <a:lnSpc>
                  <a:spcPct val="90000"/>
                </a:lnSpc>
                <a:spcBef>
                  <a:spcPct val="0"/>
                </a:spcBef>
                <a:spcAft>
                  <a:spcPct val="15000"/>
                </a:spcAft>
                <a:buFont typeface="Wingdings" panose="05000000000000000000" pitchFamily="2" charset="2"/>
                <a:buChar char="ü"/>
              </a:pPr>
              <a:r>
                <a:rPr lang="en-US" sz="1800" kern="1200" dirty="0">
                  <a:solidFill>
                    <a:srgbClr val="92D050"/>
                  </a:solidFill>
                </a:rPr>
                <a:t>No synthesis increases so the enzyme is induced </a:t>
              </a:r>
            </a:p>
            <a:p>
              <a:pPr marL="171450" lvl="1" indent="-171450" algn="l" defTabSz="800100">
                <a:lnSpc>
                  <a:spcPct val="90000"/>
                </a:lnSpc>
                <a:spcBef>
                  <a:spcPct val="0"/>
                </a:spcBef>
                <a:spcAft>
                  <a:spcPct val="15000"/>
                </a:spcAft>
                <a:buChar char="••"/>
              </a:pPr>
              <a:r>
                <a:rPr lang="en-US" sz="1800" kern="1200" dirty="0" err="1">
                  <a:solidFill>
                    <a:srgbClr val="2A4452"/>
                  </a:solidFill>
                </a:rPr>
                <a:t>i</a:t>
              </a:r>
              <a:r>
                <a:rPr lang="en-US" sz="1800" kern="1200" dirty="0">
                  <a:solidFill>
                    <a:srgbClr val="2A4452"/>
                  </a:solidFill>
                </a:rPr>
                <a:t>-NOS activity (normally low) increased by infection and </a:t>
              </a:r>
              <a:endParaRPr lang="en-US" dirty="0"/>
            </a:p>
            <a:p>
              <a:pPr marL="0" lvl="1" algn="l" defTabSz="800100">
                <a:lnSpc>
                  <a:spcPct val="90000"/>
                </a:lnSpc>
                <a:spcBef>
                  <a:spcPct val="0"/>
                </a:spcBef>
                <a:spcAft>
                  <a:spcPct val="15000"/>
                </a:spcAft>
              </a:pPr>
              <a:r>
                <a:rPr lang="en-US" sz="1800" kern="1200" dirty="0">
                  <a:solidFill>
                    <a:srgbClr val="2A4452"/>
                  </a:solidFill>
                </a:rPr>
                <a:t>pro-inflammatory cytokines . Most reactive O2 free radicals </a:t>
              </a:r>
              <a:endParaRPr lang="en-US" sz="1800" kern="1200" dirty="0"/>
            </a:p>
          </p:txBody>
        </p:sp>
      </p:grpSp>
      <p:grpSp>
        <p:nvGrpSpPr>
          <p:cNvPr id="52" name="Group 51"/>
          <p:cNvGrpSpPr/>
          <p:nvPr/>
        </p:nvGrpSpPr>
        <p:grpSpPr>
          <a:xfrm>
            <a:off x="1213806" y="5021650"/>
            <a:ext cx="848350" cy="1379150"/>
            <a:chOff x="1" y="4127201"/>
            <a:chExt cx="848350" cy="1211929"/>
          </a:xfrm>
        </p:grpSpPr>
        <p:sp>
          <p:nvSpPr>
            <p:cNvPr id="53" name="Chevron 52"/>
            <p:cNvSpPr/>
            <p:nvPr/>
          </p:nvSpPr>
          <p:spPr>
            <a:xfrm rot="5400000">
              <a:off x="-181789" y="4308991"/>
              <a:ext cx="1211929" cy="848350"/>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54" name="Chevron 16"/>
            <p:cNvSpPr/>
            <p:nvPr/>
          </p:nvSpPr>
          <p:spPr>
            <a:xfrm>
              <a:off x="1" y="4551376"/>
              <a:ext cx="848350" cy="363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Type 4</a:t>
              </a:r>
            </a:p>
          </p:txBody>
        </p:sp>
      </p:grpSp>
      <p:grpSp>
        <p:nvGrpSpPr>
          <p:cNvPr id="55" name="Group 54"/>
          <p:cNvGrpSpPr/>
          <p:nvPr/>
        </p:nvGrpSpPr>
        <p:grpSpPr>
          <a:xfrm>
            <a:off x="2062156" y="5040676"/>
            <a:ext cx="6927794" cy="899002"/>
            <a:chOff x="848350" y="4127202"/>
            <a:chExt cx="7279649" cy="787754"/>
          </a:xfrm>
        </p:grpSpPr>
        <p:sp>
          <p:nvSpPr>
            <p:cNvPr id="56" name="Round Same Side Corner Rectangle 55"/>
            <p:cNvSpPr/>
            <p:nvPr/>
          </p:nvSpPr>
          <p:spPr>
            <a:xfrm rot="5400000">
              <a:off x="4094298" y="881254"/>
              <a:ext cx="787754" cy="7279649"/>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Round Same Side Corner Rectangle 18"/>
            <p:cNvSpPr/>
            <p:nvPr/>
          </p:nvSpPr>
          <p:spPr>
            <a:xfrm>
              <a:off x="848351" y="4161770"/>
              <a:ext cx="7241194" cy="7147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285750" lvl="1" indent="-285750" algn="l" defTabSz="666750">
                <a:lnSpc>
                  <a:spcPct val="90000"/>
                </a:lnSpc>
                <a:spcBef>
                  <a:spcPct val="0"/>
                </a:spcBef>
                <a:spcAft>
                  <a:spcPct val="15000"/>
                </a:spcAft>
                <a:buFont typeface="Wingdings" panose="05000000000000000000" pitchFamily="2" charset="2"/>
                <a:buChar char="§"/>
              </a:pPr>
              <a:r>
                <a:rPr lang="en-US" kern="1200" dirty="0">
                  <a:solidFill>
                    <a:srgbClr val="00B0F0"/>
                  </a:solidFill>
                </a:rPr>
                <a:t>b</a:t>
              </a:r>
              <a:r>
                <a:rPr lang="en-US" kern="1200" dirty="0">
                  <a:solidFill>
                    <a:srgbClr val="2A4452"/>
                  </a:solidFill>
                </a:rPr>
                <a:t>-NOS (</a:t>
              </a:r>
              <a:r>
                <a:rPr lang="en-US" kern="1200" dirty="0">
                  <a:solidFill>
                    <a:srgbClr val="00B0F0"/>
                  </a:solidFill>
                </a:rPr>
                <a:t>b</a:t>
              </a:r>
              <a:r>
                <a:rPr lang="en-US" kern="1200" dirty="0">
                  <a:solidFill>
                    <a:srgbClr val="2A4452"/>
                  </a:solidFill>
                </a:rPr>
                <a:t>acterial) not present in the human being because it’s protective for the bacteria itself so if you target it you develop  .</a:t>
              </a:r>
              <a:endParaRPr lang="en-US" kern="1200" dirty="0"/>
            </a:p>
          </p:txBody>
        </p:sp>
      </p:grpSp>
      <p:sp>
        <p:nvSpPr>
          <p:cNvPr id="58" name="Circular Arrow 57"/>
          <p:cNvSpPr/>
          <p:nvPr/>
        </p:nvSpPr>
        <p:spPr>
          <a:xfrm>
            <a:off x="10251625" y="726485"/>
            <a:ext cx="1535292" cy="1535426"/>
          </a:xfrm>
          <a:prstGeom prst="circularArrow">
            <a:avLst>
              <a:gd name="adj1" fmla="val 10980"/>
              <a:gd name="adj2" fmla="val 1142322"/>
              <a:gd name="adj3" fmla="val 4500000"/>
              <a:gd name="adj4" fmla="val 14747848"/>
              <a:gd name="adj5" fmla="val 125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59" name="Shape 58"/>
          <p:cNvSpPr/>
          <p:nvPr/>
        </p:nvSpPr>
        <p:spPr>
          <a:xfrm rot="21438892">
            <a:off x="9905833" y="1722906"/>
            <a:ext cx="1535292" cy="1535426"/>
          </a:xfrm>
          <a:prstGeom prst="leftCircularArrow">
            <a:avLst>
              <a:gd name="adj1" fmla="val 10980"/>
              <a:gd name="adj2" fmla="val 1142322"/>
              <a:gd name="adj3" fmla="val 6300000"/>
              <a:gd name="adj4" fmla="val 18357594"/>
              <a:gd name="adj5" fmla="val 125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grpSp>
        <p:nvGrpSpPr>
          <p:cNvPr id="60" name="Group 59"/>
          <p:cNvGrpSpPr/>
          <p:nvPr/>
        </p:nvGrpSpPr>
        <p:grpSpPr>
          <a:xfrm>
            <a:off x="10191222" y="2195326"/>
            <a:ext cx="856780" cy="428225"/>
            <a:chOff x="4765608" y="1439966"/>
            <a:chExt cx="856780" cy="428225"/>
          </a:xfrm>
        </p:grpSpPr>
        <p:sp>
          <p:nvSpPr>
            <p:cNvPr id="61" name="Rectangle 60"/>
            <p:cNvSpPr/>
            <p:nvPr/>
          </p:nvSpPr>
          <p:spPr>
            <a:xfrm>
              <a:off x="4765608" y="1439966"/>
              <a:ext cx="856780" cy="428225"/>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62" name="Rectangle 61"/>
            <p:cNvSpPr/>
            <p:nvPr/>
          </p:nvSpPr>
          <p:spPr>
            <a:xfrm>
              <a:off x="4765608" y="1439966"/>
              <a:ext cx="856780" cy="4282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 </a:t>
              </a:r>
            </a:p>
          </p:txBody>
        </p:sp>
      </p:grpSp>
      <p:sp>
        <p:nvSpPr>
          <p:cNvPr id="63" name="Rectangle 62"/>
          <p:cNvSpPr/>
          <p:nvPr/>
        </p:nvSpPr>
        <p:spPr>
          <a:xfrm>
            <a:off x="9174335" y="1311313"/>
            <a:ext cx="2308471"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solidFill>
                  <a:srgbClr val="2A4452"/>
                </a:solidFill>
              </a:rPr>
              <a:t>Activated macrophages produce O2●-radical</a:t>
            </a:r>
            <a:endParaRPr lang="en-US" kern="1200" dirty="0">
              <a:solidFill>
                <a:srgbClr val="243542"/>
              </a:solidFill>
            </a:endParaRPr>
          </a:p>
        </p:txBody>
      </p:sp>
      <p:sp>
        <p:nvSpPr>
          <p:cNvPr id="64" name="Rectangle 63"/>
          <p:cNvSpPr/>
          <p:nvPr/>
        </p:nvSpPr>
        <p:spPr>
          <a:xfrm>
            <a:off x="10241999" y="2167453"/>
            <a:ext cx="1126515" cy="646331"/>
          </a:xfrm>
          <a:prstGeom prst="rect">
            <a:avLst/>
          </a:prstGeom>
        </p:spPr>
        <p:txBody>
          <a:bodyPr wrap="square">
            <a:spAutoFit/>
          </a:bodyPr>
          <a:lstStyle/>
          <a:p>
            <a:r>
              <a:rPr lang="en-US" dirty="0">
                <a:solidFill>
                  <a:srgbClr val="2A4452"/>
                </a:solidFill>
              </a:rPr>
              <a:t> Interacts</a:t>
            </a:r>
          </a:p>
          <a:p>
            <a:r>
              <a:rPr lang="en-US" dirty="0">
                <a:solidFill>
                  <a:srgbClr val="2A4452"/>
                </a:solidFill>
              </a:rPr>
              <a:t> with NO</a:t>
            </a:r>
            <a:endParaRPr lang="en-US" dirty="0"/>
          </a:p>
        </p:txBody>
      </p:sp>
      <p:sp>
        <p:nvSpPr>
          <p:cNvPr id="65" name="Circular Arrow 64"/>
          <p:cNvSpPr/>
          <p:nvPr/>
        </p:nvSpPr>
        <p:spPr>
          <a:xfrm>
            <a:off x="10182649" y="2726935"/>
            <a:ext cx="1535292" cy="1535426"/>
          </a:xfrm>
          <a:prstGeom prst="circularArrow">
            <a:avLst>
              <a:gd name="adj1" fmla="val 10980"/>
              <a:gd name="adj2" fmla="val 1142322"/>
              <a:gd name="adj3" fmla="val 4500000"/>
              <a:gd name="adj4" fmla="val 14747848"/>
              <a:gd name="adj5" fmla="val 125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66" name="Rectangle 65"/>
          <p:cNvSpPr/>
          <p:nvPr/>
        </p:nvSpPr>
        <p:spPr>
          <a:xfrm>
            <a:off x="9584820" y="3463585"/>
            <a:ext cx="170561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solidFill>
                  <a:srgbClr val="2A4452"/>
                </a:solidFill>
              </a:rPr>
              <a:t> Forms OH● radical which is </a:t>
            </a:r>
          </a:p>
          <a:p>
            <a:pPr lvl="0" algn="ctr" defTabSz="533400">
              <a:lnSpc>
                <a:spcPct val="90000"/>
              </a:lnSpc>
              <a:spcBef>
                <a:spcPct val="0"/>
              </a:spcBef>
              <a:spcAft>
                <a:spcPct val="35000"/>
              </a:spcAft>
            </a:pPr>
            <a:r>
              <a:rPr lang="en-US" dirty="0">
                <a:solidFill>
                  <a:srgbClr val="2A4452"/>
                </a:solidFill>
              </a:rPr>
              <a:t>highly bactericidal .</a:t>
            </a:r>
          </a:p>
        </p:txBody>
      </p:sp>
      <p:sp>
        <p:nvSpPr>
          <p:cNvPr id="67" name="TextBox 66"/>
          <p:cNvSpPr txBox="1"/>
          <p:nvPr/>
        </p:nvSpPr>
        <p:spPr>
          <a:xfrm>
            <a:off x="1187770" y="155072"/>
            <a:ext cx="10656635" cy="707886"/>
          </a:xfrm>
          <a:prstGeom prst="rect">
            <a:avLst/>
          </a:prstGeom>
          <a:noFill/>
        </p:spPr>
        <p:txBody>
          <a:bodyPr wrap="square" rtlCol="0">
            <a:spAutoFit/>
          </a:bodyPr>
          <a:lstStyle/>
          <a:p>
            <a:r>
              <a:rPr lang="en-US" sz="4000" dirty="0">
                <a:solidFill>
                  <a:srgbClr val="517A91"/>
                </a:solidFill>
                <a:latin typeface="Century Gothic" charset="0"/>
                <a:ea typeface="Century Gothic" charset="0"/>
                <a:cs typeface="Century Gothic" charset="0"/>
              </a:rPr>
              <a:t>Nitric Oxide </a:t>
            </a:r>
            <a:r>
              <a:rPr lang="en-US" dirty="0">
                <a:solidFill>
                  <a:srgbClr val="92D050"/>
                </a:solidFill>
                <a:latin typeface="Century Gothic" charset="0"/>
                <a:ea typeface="Century Gothic" charset="0"/>
                <a:cs typeface="Century Gothic" charset="0"/>
              </a:rPr>
              <a:t>they are synthesized in different locations by different enzymes</a:t>
            </a:r>
            <a:endParaRPr lang="en-US" dirty="0">
              <a:solidFill>
                <a:srgbClr val="517A9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5623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bject 2"/>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dirty="0"/>
          </a:p>
        </p:txBody>
      </p:sp>
      <p:sp>
        <p:nvSpPr>
          <p:cNvPr id="3" name="object 3"/>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dirty="0"/>
          </a:p>
        </p:txBody>
      </p:sp>
      <p:sp>
        <p:nvSpPr>
          <p:cNvPr id="5" name="object 5"/>
          <p:cNvSpPr txBox="1">
            <a:spLocks noGrp="1"/>
          </p:cNvSpPr>
          <p:nvPr>
            <p:ph type="title"/>
          </p:nvPr>
        </p:nvSpPr>
        <p:spPr>
          <a:xfrm>
            <a:off x="1218045" y="7559"/>
            <a:ext cx="9755910" cy="1328057"/>
          </a:xfrm>
          <a:prstGeom prst="rect">
            <a:avLst/>
          </a:prstGeom>
        </p:spPr>
        <p:txBody>
          <a:bodyPr vert="horz" wrap="square" lIns="0" tIns="216409" rIns="0" bIns="0" rtlCol="0" anchor="ctr">
            <a:spAutoFit/>
          </a:bodyPr>
          <a:lstStyle/>
          <a:p>
            <a:pPr marL="305576">
              <a:lnSpc>
                <a:spcPct val="100000"/>
              </a:lnSpc>
            </a:pPr>
            <a:r>
              <a:rPr lang="en-US" sz="3605" spc="-8" dirty="0">
                <a:solidFill>
                  <a:srgbClr val="517A91"/>
                </a:solidFill>
                <a:latin typeface="Century Gothic"/>
                <a:cs typeface="Century Gothic"/>
              </a:rPr>
              <a:t>Oxidative stress and atherosclerosis :</a:t>
            </a:r>
            <a:br>
              <a:rPr lang="en-US" sz="3605" spc="-8" dirty="0">
                <a:solidFill>
                  <a:srgbClr val="517A91"/>
                </a:solidFill>
                <a:latin typeface="Century Gothic"/>
                <a:cs typeface="Century Gothic"/>
              </a:rPr>
            </a:br>
            <a:endParaRPr sz="3605" dirty="0">
              <a:latin typeface="Century Gothic"/>
              <a:cs typeface="Century Gothic"/>
            </a:endParaRPr>
          </a:p>
        </p:txBody>
      </p:sp>
      <p:sp>
        <p:nvSpPr>
          <p:cNvPr id="16" name="object 16"/>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pic>
        <p:nvPicPr>
          <p:cNvPr id="21" name="Shape 157" descr="bio logo 436.png"/>
          <p:cNvPicPr preferRelativeResize="0"/>
          <p:nvPr/>
        </p:nvPicPr>
        <p:blipFill rotWithShape="1">
          <a:blip r:embed="rId2">
            <a:alphaModFix/>
          </a:blip>
          <a:srcRect/>
          <a:stretch/>
        </p:blipFill>
        <p:spPr>
          <a:xfrm>
            <a:off x="5257676" y="5843149"/>
            <a:ext cx="1579253" cy="1549501"/>
          </a:xfrm>
          <a:prstGeom prst="rect">
            <a:avLst/>
          </a:prstGeom>
          <a:noFill/>
          <a:ln>
            <a:noFill/>
          </a:ln>
        </p:spPr>
      </p:pic>
      <p:pic>
        <p:nvPicPr>
          <p:cNvPr id="4"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48" y="940053"/>
            <a:ext cx="7810452" cy="5298659"/>
          </a:xfrm>
          <a:prstGeom prst="rect">
            <a:avLst/>
          </a:prstGeom>
        </p:spPr>
      </p:pic>
      <p:sp>
        <p:nvSpPr>
          <p:cNvPr id="6" name="Rectangle 5"/>
          <p:cNvSpPr/>
          <p:nvPr/>
        </p:nvSpPr>
        <p:spPr>
          <a:xfrm>
            <a:off x="9053913" y="1318834"/>
            <a:ext cx="3138087" cy="4247317"/>
          </a:xfrm>
          <a:prstGeom prst="rect">
            <a:avLst/>
          </a:prstGeom>
        </p:spPr>
        <p:txBody>
          <a:bodyPr wrap="square">
            <a:spAutoFit/>
          </a:bodyPr>
          <a:lstStyle/>
          <a:p>
            <a:r>
              <a:rPr lang="en-US" b="1" dirty="0">
                <a:solidFill>
                  <a:schemeClr val="bg1">
                    <a:lumMod val="65000"/>
                  </a:schemeClr>
                </a:solidFill>
              </a:rPr>
              <a:t>Extra explanation for memory </a:t>
            </a:r>
          </a:p>
          <a:p>
            <a:r>
              <a:rPr lang="en-US" b="1" dirty="0">
                <a:solidFill>
                  <a:schemeClr val="bg1">
                    <a:lumMod val="65000"/>
                  </a:schemeClr>
                </a:solidFill>
              </a:rPr>
              <a:t>refreshing:  </a:t>
            </a:r>
            <a:endParaRPr lang="en-US" dirty="0">
              <a:solidFill>
                <a:schemeClr val="bg1">
                  <a:lumMod val="65000"/>
                </a:schemeClr>
              </a:solidFill>
            </a:endParaRPr>
          </a:p>
          <a:p>
            <a:pPr marL="342900" indent="-342900">
              <a:buFont typeface="+mj-lt"/>
              <a:buAutoNum type="arabicPeriod"/>
            </a:pPr>
            <a:r>
              <a:rPr lang="en-US" dirty="0">
                <a:solidFill>
                  <a:schemeClr val="bg1">
                    <a:lumMod val="65000"/>
                  </a:schemeClr>
                </a:solidFill>
              </a:rPr>
              <a:t>If the superoxide, NO, hydrogen peroxide, or other oxidants are increased, LDL will turn to oxidized LDL.</a:t>
            </a:r>
          </a:p>
          <a:p>
            <a:pPr marL="342900" indent="-342900">
              <a:buFont typeface="+mj-lt"/>
              <a:buAutoNum type="arabicPeriod"/>
            </a:pPr>
            <a:r>
              <a:rPr lang="en-US" dirty="0">
                <a:solidFill>
                  <a:schemeClr val="bg1">
                    <a:lumMod val="65000"/>
                  </a:schemeClr>
                </a:solidFill>
              </a:rPr>
              <a:t>Then, it will bind to scavenger receptors type A.</a:t>
            </a:r>
          </a:p>
          <a:p>
            <a:pPr marL="342900" indent="-342900">
              <a:buFont typeface="+mj-lt"/>
              <a:buAutoNum type="arabicPeriod"/>
            </a:pPr>
            <a:r>
              <a:rPr lang="en-US" dirty="0">
                <a:solidFill>
                  <a:schemeClr val="bg1">
                    <a:lumMod val="65000"/>
                  </a:schemeClr>
                </a:solidFill>
              </a:rPr>
              <a:t>After that, the cell will be filled of cholesterol , so the macrophage will turn to foam cell.</a:t>
            </a:r>
          </a:p>
          <a:p>
            <a:pPr marL="342900" indent="-342900">
              <a:buFont typeface="+mj-lt"/>
              <a:buAutoNum type="arabicPeriod"/>
            </a:pPr>
            <a:r>
              <a:rPr lang="en-US" dirty="0">
                <a:solidFill>
                  <a:schemeClr val="bg1">
                    <a:lumMod val="65000"/>
                  </a:schemeClr>
                </a:solidFill>
              </a:rPr>
              <a:t>Foam cells secrete growth factors and cytokines.</a:t>
            </a:r>
          </a:p>
        </p:txBody>
      </p:sp>
    </p:spTree>
    <p:extLst>
      <p:ext uri="{BB962C8B-B14F-4D97-AF65-F5344CB8AC3E}">
        <p14:creationId xmlns:p14="http://schemas.microsoft.com/office/powerpoint/2010/main" val="201226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185351" y="421814"/>
            <a:ext cx="11906451" cy="592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rgbClr val="334E5D"/>
                </a:solidFill>
              </a:rPr>
              <a:t>By the end of this lecture the students will be able to:</a:t>
            </a:r>
            <a:endParaRPr lang="en-US" sz="2400" dirty="0">
              <a:solidFill>
                <a:schemeClr val="accent5">
                  <a:lumMod val="50000"/>
                </a:schemeClr>
              </a:solidFill>
              <a:cs typeface="Adobe Devanagari" pitchFamily="18" charset="0"/>
            </a:endParaRPr>
          </a:p>
          <a:p>
            <a:pPr marL="914400" lvl="1" indent="-4572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Define oxidative stress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Understand the harmful effects of oxidative stress to the cell and its diseases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List the types, sources and effects of Reactive Oxygen Species (ROS)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List various antioxidants in the body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Understand the role of glutathione system in detoxifying oxidants in the body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Discuss how G6PD deficiency leads to oxidative stress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Understand the role of Reactive Nitrogen Species (RNS) in contributing to oxidative stress .</a:t>
            </a:r>
          </a:p>
          <a:p>
            <a:pPr marL="800100" lvl="1" indent="-342900">
              <a:lnSpc>
                <a:spcPct val="150000"/>
              </a:lnSpc>
              <a:buFont typeface="Wingdings" panose="05000000000000000000" pitchFamily="2" charset="2"/>
              <a:buChar char="§"/>
            </a:pPr>
            <a:r>
              <a:rPr lang="en-US" sz="2000" dirty="0">
                <a:solidFill>
                  <a:schemeClr val="accent5">
                    <a:lumMod val="50000"/>
                  </a:schemeClr>
                </a:solidFill>
                <a:cs typeface="Adobe Devanagari" pitchFamily="18" charset="0"/>
              </a:rPr>
              <a:t> Correlate the role of oxidative stress to pathogenesis of atherosclerosis</a:t>
            </a:r>
            <a:endParaRPr lang="en-US" dirty="0">
              <a:solidFill>
                <a:srgbClr val="517A91"/>
              </a:solidFill>
              <a:ea typeface="Century Gothic" charset="0"/>
              <a:cs typeface="Century Gothic" charset="0"/>
            </a:endParaRPr>
          </a:p>
          <a:p>
            <a:pPr>
              <a:lnSpc>
                <a:spcPct val="150000"/>
              </a:lnSpc>
            </a:pPr>
            <a:endParaRPr lang="en-US" sz="2000" dirty="0">
              <a:solidFill>
                <a:srgbClr val="517A91"/>
              </a:solidFill>
              <a:ea typeface="Century Gothic" charset="0"/>
              <a:cs typeface="Century Gothic"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33594" y="1002580"/>
            <a:ext cx="9352957"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97670" y="279305"/>
            <a:ext cx="6180667" cy="1446550"/>
          </a:xfrm>
          <a:prstGeom prst="rect">
            <a:avLst/>
          </a:prstGeom>
          <a:noFill/>
        </p:spPr>
        <p:txBody>
          <a:bodyPr wrap="square" rtlCol="0">
            <a:spAutoFit/>
          </a:bodyPr>
          <a:lstStyle/>
          <a:p>
            <a:r>
              <a:rPr lang="en-US" sz="4400" b="1" dirty="0">
                <a:solidFill>
                  <a:srgbClr val="497085"/>
                </a:solidFill>
                <a:latin typeface="Century Gothic" charset="0"/>
                <a:ea typeface="Century Gothic" charset="0"/>
                <a:cs typeface="Century Gothic" charset="0"/>
              </a:rPr>
              <a:t>Objectives:</a:t>
            </a:r>
          </a:p>
          <a:p>
            <a:endParaRPr lang="en-US" sz="4400" b="1" dirty="0">
              <a:solidFill>
                <a:srgbClr val="497085"/>
              </a:solidFill>
            </a:endParaRPr>
          </a:p>
        </p:txBody>
      </p:sp>
      <p:pic>
        <p:nvPicPr>
          <p:cNvPr id="9"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391366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5124"/>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sz="2822"/>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6" name="object 6"/>
          <p:cNvSpPr txBox="1">
            <a:spLocks noGrp="1"/>
          </p:cNvSpPr>
          <p:nvPr>
            <p:ph type="title"/>
          </p:nvPr>
        </p:nvSpPr>
        <p:spPr>
          <a:xfrm>
            <a:off x="1259960" y="-33396"/>
            <a:ext cx="7450904" cy="803476"/>
          </a:xfrm>
          <a:prstGeom prst="rect">
            <a:avLst/>
          </a:prstGeom>
        </p:spPr>
        <p:txBody>
          <a:bodyPr vert="horz" wrap="square" lIns="0" tIns="67106" rIns="0" bIns="0" rtlCol="0" anchor="ctr">
            <a:spAutoFit/>
          </a:bodyPr>
          <a:lstStyle/>
          <a:p>
            <a:pPr marL="305576">
              <a:lnSpc>
                <a:spcPct val="100000"/>
              </a:lnSpc>
            </a:pPr>
            <a:r>
              <a:rPr sz="4781" spc="8" dirty="0">
                <a:solidFill>
                  <a:srgbClr val="517A91"/>
                </a:solidFill>
                <a:latin typeface="Century Gothic"/>
                <a:cs typeface="Century Gothic"/>
              </a:rPr>
              <a:t>Q</a:t>
            </a:r>
            <a:r>
              <a:rPr sz="4781" dirty="0">
                <a:solidFill>
                  <a:srgbClr val="517A91"/>
                </a:solidFill>
                <a:latin typeface="Century Gothic"/>
                <a:cs typeface="Century Gothic"/>
              </a:rPr>
              <a:t>uiz</a:t>
            </a:r>
            <a:endParaRPr sz="4781" dirty="0">
              <a:latin typeface="Century Gothic"/>
              <a:cs typeface="Century Gothic"/>
            </a:endParaRPr>
          </a:p>
        </p:txBody>
      </p:sp>
      <p:sp>
        <p:nvSpPr>
          <p:cNvPr id="7" name="object 7"/>
          <p:cNvSpPr txBox="1"/>
          <p:nvPr/>
        </p:nvSpPr>
        <p:spPr>
          <a:xfrm>
            <a:off x="1302520" y="1223690"/>
            <a:ext cx="4572132" cy="1414105"/>
          </a:xfrm>
          <a:prstGeom prst="rect">
            <a:avLst/>
          </a:prstGeom>
        </p:spPr>
        <p:txBody>
          <a:bodyPr vert="horz" wrap="square" lIns="0" tIns="0" rIns="0" bIns="0" rtlCol="0">
            <a:spAutoFit/>
          </a:bodyPr>
          <a:lstStyle/>
          <a:p>
            <a:pPr marL="19907" algn="ctr"/>
            <a:r>
              <a:rPr sz="4389" b="1" spc="-16" dirty="0">
                <a:latin typeface="Bradley Hand ITC" panose="03070402050302030203" pitchFamily="66" charset="0"/>
                <a:cs typeface="Times New Roman"/>
              </a:rPr>
              <a:t>S</a:t>
            </a:r>
            <a:r>
              <a:rPr sz="4389" b="1" spc="-8" dirty="0">
                <a:latin typeface="Bradley Hand ITC" panose="03070402050302030203" pitchFamily="66" charset="0"/>
                <a:cs typeface="Times New Roman"/>
              </a:rPr>
              <a:t>AQ</a:t>
            </a:r>
            <a:endParaRPr lang="en-US" sz="4389" b="1" spc="-8" dirty="0">
              <a:latin typeface="Bradley Hand ITC" panose="03070402050302030203" pitchFamily="66" charset="0"/>
              <a:cs typeface="Times New Roman"/>
            </a:endParaRPr>
          </a:p>
          <a:p>
            <a:pPr marL="19907" algn="ctr"/>
            <a:r>
              <a:rPr lang="en-US" sz="2400" dirty="0">
                <a:hlinkClick r:id="rId3"/>
              </a:rPr>
              <a:t>https://www.onlineexambuilder.com/oxidative-stress/exam-144499</a:t>
            </a:r>
            <a:endParaRPr sz="2400" b="1" dirty="0">
              <a:latin typeface="Bradley Hand ITC" panose="03070402050302030203" pitchFamily="66" charset="0"/>
              <a:cs typeface="Times New Roman"/>
            </a:endParaRPr>
          </a:p>
        </p:txBody>
      </p:sp>
      <p:sp>
        <p:nvSpPr>
          <p:cNvPr id="8" name="object 8"/>
          <p:cNvSpPr txBox="1"/>
          <p:nvPr/>
        </p:nvSpPr>
        <p:spPr>
          <a:xfrm>
            <a:off x="1401657" y="3856246"/>
            <a:ext cx="4354250" cy="1474378"/>
          </a:xfrm>
          <a:prstGeom prst="rect">
            <a:avLst/>
          </a:prstGeom>
        </p:spPr>
        <p:txBody>
          <a:bodyPr vert="horz" wrap="square" lIns="0" tIns="0" rIns="0" bIns="0" rtlCol="0">
            <a:spAutoFit/>
          </a:bodyPr>
          <a:lstStyle/>
          <a:p>
            <a:pPr marL="19907" algn="ctr"/>
            <a:r>
              <a:rPr sz="4781" dirty="0">
                <a:solidFill>
                  <a:srgbClr val="517A91"/>
                </a:solidFill>
                <a:latin typeface="Century Gothic"/>
                <a:cs typeface="Century Gothic"/>
              </a:rPr>
              <a:t>Helpful</a:t>
            </a:r>
            <a:r>
              <a:rPr sz="4781" spc="-118" dirty="0">
                <a:solidFill>
                  <a:srgbClr val="517A91"/>
                </a:solidFill>
                <a:latin typeface="Century Gothic"/>
                <a:cs typeface="Century Gothic"/>
              </a:rPr>
              <a:t> </a:t>
            </a:r>
            <a:r>
              <a:rPr sz="4781" spc="8" dirty="0">
                <a:solidFill>
                  <a:srgbClr val="517A91"/>
                </a:solidFill>
                <a:latin typeface="Century Gothic"/>
                <a:cs typeface="Century Gothic"/>
              </a:rPr>
              <a:t>video</a:t>
            </a:r>
            <a:endParaRPr lang="en-US" sz="4781" spc="8" dirty="0">
              <a:solidFill>
                <a:srgbClr val="517A91"/>
              </a:solidFill>
              <a:latin typeface="Century Gothic"/>
              <a:cs typeface="Century Gothic"/>
            </a:endParaRPr>
          </a:p>
          <a:p>
            <a:pPr marL="19907" algn="ctr"/>
            <a:r>
              <a:rPr lang="en-US" sz="2400" dirty="0">
                <a:solidFill>
                  <a:srgbClr val="0070C0"/>
                </a:solidFill>
              </a:rPr>
              <a:t>https://www.youtube.com/watch?v=dlZ5ROca0KI&amp;feature=youtu.be</a:t>
            </a:r>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20</a:t>
            </a:fld>
            <a:endParaRPr spc="-8" dirty="0"/>
          </a:p>
        </p:txBody>
      </p:sp>
      <p:cxnSp>
        <p:nvCxnSpPr>
          <p:cNvPr id="12" name="Straight Connector 11"/>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object 7"/>
          <p:cNvSpPr txBox="1"/>
          <p:nvPr/>
        </p:nvSpPr>
        <p:spPr>
          <a:xfrm>
            <a:off x="6065559" y="1223691"/>
            <a:ext cx="4618484" cy="1414105"/>
          </a:xfrm>
          <a:prstGeom prst="rect">
            <a:avLst/>
          </a:prstGeom>
        </p:spPr>
        <p:txBody>
          <a:bodyPr vert="horz" wrap="square" lIns="0" tIns="0" rIns="0" bIns="0" rtlCol="0">
            <a:spAutoFit/>
          </a:bodyPr>
          <a:lstStyle/>
          <a:p>
            <a:pPr marL="19907" algn="ctr"/>
            <a:r>
              <a:rPr lang="en-US" sz="4389" b="1" spc="-16" dirty="0">
                <a:latin typeface="Bradley Hand ITC" panose="03070402050302030203" pitchFamily="66" charset="0"/>
                <a:cs typeface="Times New Roman"/>
              </a:rPr>
              <a:t>MCQ’s</a:t>
            </a:r>
            <a:endParaRPr lang="en-US" sz="4389" b="1" spc="-8" dirty="0">
              <a:latin typeface="Bradley Hand ITC" panose="03070402050302030203" pitchFamily="66" charset="0"/>
              <a:cs typeface="Times New Roman"/>
            </a:endParaRPr>
          </a:p>
          <a:p>
            <a:pPr marL="19907" algn="ctr"/>
            <a:r>
              <a:rPr lang="en-US" sz="2400" dirty="0">
                <a:hlinkClick r:id="rId4"/>
              </a:rPr>
              <a:t>https://www.onlineexambuilder.com/oxidative-stress-saq-s/exam-144511</a:t>
            </a:r>
            <a:endParaRPr sz="2400" b="1" dirty="0">
              <a:latin typeface="Bradley Hand ITC" panose="03070402050302030203" pitchFamily="66" charset="0"/>
              <a:cs typeface="Times New Roman"/>
            </a:endParaRPr>
          </a:p>
        </p:txBody>
      </p:sp>
    </p:spTree>
    <p:extLst>
      <p:ext uri="{BB962C8B-B14F-4D97-AF65-F5344CB8AC3E}">
        <p14:creationId xmlns:p14="http://schemas.microsoft.com/office/powerpoint/2010/main" val="252325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400" dirty="0">
                <a:solidFill>
                  <a:srgbClr val="2A4452"/>
                </a:solidFill>
              </a:rPr>
              <a:t>هبه الناصر</a:t>
            </a:r>
            <a:endParaRPr lang="en-US" sz="2400" dirty="0">
              <a:solidFill>
                <a:srgbClr val="2A4452"/>
              </a:solidFill>
            </a:endParaRPr>
          </a:p>
          <a:p>
            <a:pPr marL="0" algn="ctr" defTabSz="914400" rtl="1" eaLnBrk="1" latinLnBrk="0" hangingPunct="1"/>
            <a:r>
              <a:rPr lang="ar-SA" sz="2400" dirty="0">
                <a:solidFill>
                  <a:srgbClr val="2A4452"/>
                </a:solidFill>
              </a:rPr>
              <a:t>نورة الشبيب</a:t>
            </a:r>
          </a:p>
          <a:p>
            <a:pPr marL="0" algn="ctr" defTabSz="914400" rtl="1" eaLnBrk="1" latinLnBrk="0" hangingPunct="1"/>
            <a:endParaRPr lang="en-US" sz="2400" dirty="0">
              <a:solidFill>
                <a:srgbClr val="2A445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395061" y="3506570"/>
            <a:ext cx="3124113" cy="1015663"/>
          </a:xfrm>
          <a:prstGeom prst="rect">
            <a:avLst/>
          </a:prstGeom>
          <a:noFill/>
        </p:spPr>
        <p:txBody>
          <a:bodyPr wrap="square" rtlCol="0">
            <a:spAutoFit/>
          </a:bodyPr>
          <a:lstStyle/>
          <a:p>
            <a:pPr algn="ctr"/>
            <a:r>
              <a:rPr lang="ar-SA" sz="3000" b="1" dirty="0">
                <a:solidFill>
                  <a:schemeClr val="tx1">
                    <a:lumMod val="85000"/>
                    <a:lumOff val="15000"/>
                  </a:schemeClr>
                </a:solidFill>
                <a:latin typeface="Century Gothic" charset="0"/>
                <a:ea typeface="Century Gothic" charset="0"/>
                <a:cs typeface="Century Gothic" charset="0"/>
              </a:rPr>
              <a:t>محمد المطلق</a:t>
            </a:r>
          </a:p>
          <a:p>
            <a:pPr algn="ctr"/>
            <a:r>
              <a:rPr lang="ar-SA" sz="3000" b="1" dirty="0">
                <a:solidFill>
                  <a:schemeClr val="tx1">
                    <a:lumMod val="85000"/>
                    <a:lumOff val="15000"/>
                  </a:schemeClr>
                </a:solidFill>
                <a:latin typeface="Century Gothic" charset="0"/>
                <a:ea typeface="Century Gothic" charset="0"/>
                <a:cs typeface="Century Gothic" charset="0"/>
              </a:rPr>
              <a:t>رانيا العيسى</a:t>
            </a: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a:solidFill>
                  <a:srgbClr val="C4C2C5"/>
                </a:solidFill>
                <a:latin typeface="Century Gothic" charset="0"/>
                <a:ea typeface="Century Gothic" charset="0"/>
                <a:cs typeface="Century Gothic" charset="0"/>
              </a:rPr>
              <a:t>TEAM</a:t>
            </a: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0" name="TextBox 19"/>
          <p:cNvSpPr txBox="1"/>
          <p:nvPr/>
        </p:nvSpPr>
        <p:spPr>
          <a:xfrm>
            <a:off x="1201851" y="2267703"/>
            <a:ext cx="2745875" cy="3416320"/>
          </a:xfrm>
          <a:prstGeom prst="rect">
            <a:avLst/>
          </a:prstGeom>
          <a:noFill/>
        </p:spPr>
        <p:txBody>
          <a:bodyPr wrap="square" rtlCol="0">
            <a:spAutoFit/>
          </a:bodyPr>
          <a:lstStyle/>
          <a:p>
            <a:pPr algn="ctr">
              <a:lnSpc>
                <a:spcPct val="150000"/>
              </a:lnSpc>
            </a:pPr>
            <a:r>
              <a:rPr lang="ar-SA" sz="2400" dirty="0">
                <a:solidFill>
                  <a:srgbClr val="2A4452"/>
                </a:solidFill>
              </a:rPr>
              <a:t>طلال الطخيم </a:t>
            </a:r>
          </a:p>
          <a:p>
            <a:pPr algn="ctr">
              <a:lnSpc>
                <a:spcPct val="150000"/>
              </a:lnSpc>
            </a:pPr>
            <a:r>
              <a:rPr lang="ar-SA" sz="2400" dirty="0">
                <a:solidFill>
                  <a:srgbClr val="2A4452"/>
                </a:solidFill>
              </a:rPr>
              <a:t>فهد العتيبي</a:t>
            </a:r>
          </a:p>
          <a:p>
            <a:pPr algn="ctr">
              <a:lnSpc>
                <a:spcPct val="150000"/>
              </a:lnSpc>
            </a:pPr>
            <a:r>
              <a:rPr lang="ar-SA" sz="2400" dirty="0">
                <a:solidFill>
                  <a:srgbClr val="2A4452"/>
                </a:solidFill>
              </a:rPr>
              <a:t>عبدالعزيز الصومالي</a:t>
            </a:r>
          </a:p>
          <a:p>
            <a:pPr algn="ctr">
              <a:lnSpc>
                <a:spcPct val="150000"/>
              </a:lnSpc>
            </a:pPr>
            <a:r>
              <a:rPr lang="ar-SA" sz="2400" dirty="0">
                <a:solidFill>
                  <a:srgbClr val="2A4452"/>
                </a:solidFill>
              </a:rPr>
              <a:t>سعود </a:t>
            </a:r>
            <a:r>
              <a:rPr lang="ar-SA" sz="2400" dirty="0" err="1">
                <a:solidFill>
                  <a:srgbClr val="2A4452"/>
                </a:solidFill>
              </a:rPr>
              <a:t>الشنيفي</a:t>
            </a:r>
            <a:endParaRPr lang="ar-SA" sz="2400" dirty="0">
              <a:solidFill>
                <a:srgbClr val="2A4452"/>
              </a:solidFill>
            </a:endParaRPr>
          </a:p>
          <a:p>
            <a:pPr algn="ctr">
              <a:lnSpc>
                <a:spcPct val="150000"/>
              </a:lnSpc>
            </a:pPr>
            <a:r>
              <a:rPr lang="ar-SA" sz="2400" dirty="0">
                <a:solidFill>
                  <a:srgbClr val="2A4452"/>
                </a:solidFill>
              </a:rPr>
              <a:t>صالح التويجري </a:t>
            </a:r>
          </a:p>
          <a:p>
            <a:pPr algn="ctr">
              <a:lnSpc>
                <a:spcPct val="150000"/>
              </a:lnSpc>
            </a:pPr>
            <a:r>
              <a:rPr lang="ar-SA" sz="2400" dirty="0">
                <a:solidFill>
                  <a:srgbClr val="2A4452"/>
                </a:solidFill>
              </a:rPr>
              <a:t>محمد العسيري</a:t>
            </a:r>
            <a:endParaRPr lang="en-US" sz="2400" dirty="0">
              <a:solidFill>
                <a:srgbClr val="2A4452"/>
              </a:solidFill>
            </a:endParaRPr>
          </a:p>
        </p:txBody>
      </p:sp>
      <p:sp>
        <p:nvSpPr>
          <p:cNvPr id="4" name="Slide Number Placeholder 3"/>
          <p:cNvSpPr>
            <a:spLocks noGrp="1"/>
          </p:cNvSpPr>
          <p:nvPr>
            <p:ph type="sldNum" sz="quarter" idx="12"/>
          </p:nvPr>
        </p:nvSpPr>
        <p:spPr/>
        <p:txBody>
          <a:bodyPr/>
          <a:lstStyle/>
          <a:p>
            <a:fld id="{C6A61B80-718B-8E4C-9CE5-C64D512E4DAF}" type="slidenum">
              <a:rPr lang="en-US" smtClean="0"/>
              <a:t>21</a:t>
            </a:fld>
            <a:endParaRPr lang="en-US"/>
          </a:p>
        </p:txBody>
      </p:sp>
      <p:sp>
        <p:nvSpPr>
          <p:cNvPr id="15" name="TextBox 14"/>
          <p:cNvSpPr txBox="1"/>
          <p:nvPr/>
        </p:nvSpPr>
        <p:spPr>
          <a:xfrm>
            <a:off x="4747530" y="2914657"/>
            <a:ext cx="3092042" cy="800219"/>
          </a:xfrm>
          <a:prstGeom prst="rect">
            <a:avLst/>
          </a:prstGeom>
          <a:noFill/>
        </p:spPr>
        <p:txBody>
          <a:bodyPr wrap="square" rtlCol="0">
            <a:spAutoFit/>
          </a:bodyPr>
          <a:lstStyle/>
          <a:p>
            <a:r>
              <a:rPr lang="en-US" sz="2800" b="1" dirty="0">
                <a:solidFill>
                  <a:srgbClr val="243542"/>
                </a:solidFill>
                <a:latin typeface="Century Gothic" charset="0"/>
                <a:ea typeface="Century Gothic" charset="0"/>
                <a:cs typeface="Century Gothic" charset="0"/>
              </a:rPr>
              <a:t>TEAM LEADERS </a:t>
            </a:r>
          </a:p>
          <a:p>
            <a:endParaRPr lang="en-US" dirty="0"/>
          </a:p>
        </p:txBody>
      </p:sp>
    </p:spTree>
    <p:extLst>
      <p:ext uri="{BB962C8B-B14F-4D97-AF65-F5344CB8AC3E}">
        <p14:creationId xmlns:p14="http://schemas.microsoft.com/office/powerpoint/2010/main" val="26011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a:solidFill>
                  <a:srgbClr val="C4C2C5"/>
                </a:solidFill>
                <a:latin typeface="Century Gothic" charset="0"/>
                <a:ea typeface="Century Gothic" charset="0"/>
                <a:cs typeface="Century Gothic" charset="0"/>
              </a:rPr>
              <a:t>THANK YOU </a:t>
            </a:r>
          </a:p>
          <a:p>
            <a:r>
              <a:rPr lang="en-US" sz="3200" b="1" dirty="0">
                <a:solidFill>
                  <a:srgbClr val="C4C2C5"/>
                </a:solidFill>
                <a:latin typeface="Century Gothic" charset="0"/>
                <a:ea typeface="Century Gothic" charset="0"/>
                <a:cs typeface="Century Gothic" charset="0"/>
              </a:rPr>
              <a:t>PLEASE CONTACT US IF YOU HAVE ANY ISSUE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12659" y="1988136"/>
            <a:ext cx="941832" cy="941832"/>
          </a:xfrm>
          <a:prstGeom prst="ellipse">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2037" t="-23068" r="-62037" b="-23068"/>
          <a:stretch/>
        </p:blipFill>
        <p:spPr>
          <a:xfrm>
            <a:off x="5039913" y="811386"/>
            <a:ext cx="3001329" cy="132873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25" y="3028276"/>
            <a:ext cx="944575" cy="9445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167" y="4071159"/>
            <a:ext cx="941832" cy="941832"/>
          </a:xfrm>
          <a:prstGeom prst="ellipse">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662" y="5111298"/>
            <a:ext cx="941832" cy="941832"/>
          </a:xfrm>
          <a:prstGeom prst="rect">
            <a:avLst/>
          </a:prstGeom>
        </p:spPr>
      </p:pic>
      <p:sp>
        <p:nvSpPr>
          <p:cNvPr id="17" name="Rectangle 16"/>
          <p:cNvSpPr/>
          <p:nvPr/>
        </p:nvSpPr>
        <p:spPr>
          <a:xfrm>
            <a:off x="7134536" y="52464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Biochemistryteam436@gmail.com</a:t>
            </a:r>
          </a:p>
        </p:txBody>
      </p:sp>
      <p:sp>
        <p:nvSpPr>
          <p:cNvPr id="23" name="Rectangle 22"/>
          <p:cNvSpPr/>
          <p:nvPr/>
        </p:nvSpPr>
        <p:spPr>
          <a:xfrm>
            <a:off x="6755001" y="42084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@436Biochemteam</a:t>
            </a:r>
          </a:p>
        </p:txBody>
      </p:sp>
      <p:sp>
        <p:nvSpPr>
          <p:cNvPr id="24" name="Rectangle 23"/>
          <p:cNvSpPr/>
          <p:nvPr/>
        </p:nvSpPr>
        <p:spPr>
          <a:xfrm>
            <a:off x="6603000" y="31704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6</a:t>
            </a:r>
            <a:r>
              <a:rPr lang="en-US" baseline="30000" dirty="0">
                <a:solidFill>
                  <a:schemeClr val="accent1">
                    <a:lumMod val="75000"/>
                  </a:schemeClr>
                </a:solidFill>
              </a:rPr>
              <a:t>th</a:t>
            </a:r>
            <a:r>
              <a:rPr lang="en-US" dirty="0">
                <a:solidFill>
                  <a:schemeClr val="accent1">
                    <a:lumMod val="75000"/>
                  </a:schemeClr>
                </a:solidFill>
              </a:rPr>
              <a:t> E</a:t>
            </a:r>
          </a:p>
        </p:txBody>
      </p:sp>
      <p:sp>
        <p:nvSpPr>
          <p:cNvPr id="25" name="Rectangle 24"/>
          <p:cNvSpPr/>
          <p:nvPr/>
        </p:nvSpPr>
        <p:spPr>
          <a:xfrm>
            <a:off x="6755001" y="211399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2807" indent="-342900" algn="ctr">
              <a:buFont typeface="Arial" panose="020B0604020202020204" pitchFamily="34" charset="0"/>
              <a:buChar char="•"/>
            </a:pPr>
            <a:r>
              <a:rPr lang="en-US" sz="2000" dirty="0">
                <a:solidFill>
                  <a:srgbClr val="0070C0"/>
                </a:solidFill>
              </a:rPr>
              <a:t>https://www.youtube.com/watch?v=dlZ5ROca0KI&amp;feature=youtu.be</a:t>
            </a:r>
          </a:p>
        </p:txBody>
      </p:sp>
      <p:sp>
        <p:nvSpPr>
          <p:cNvPr id="26" name="Rectangle 25"/>
          <p:cNvSpPr/>
          <p:nvPr/>
        </p:nvSpPr>
        <p:spPr>
          <a:xfrm>
            <a:off x="7134535" y="109438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22</a:t>
            </a:fld>
            <a:endParaRPr lang="en-US"/>
          </a:p>
        </p:txBody>
      </p:sp>
    </p:spTree>
    <p:extLst>
      <p:ext uri="{BB962C8B-B14F-4D97-AF65-F5344CB8AC3E}">
        <p14:creationId xmlns:p14="http://schemas.microsoft.com/office/powerpoint/2010/main" val="33901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5124"/>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sz="2822"/>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6" name="object 6"/>
          <p:cNvSpPr txBox="1">
            <a:spLocks noGrp="1"/>
          </p:cNvSpPr>
          <p:nvPr>
            <p:ph type="title"/>
          </p:nvPr>
        </p:nvSpPr>
        <p:spPr>
          <a:xfrm>
            <a:off x="936765" y="415406"/>
            <a:ext cx="9430553" cy="344760"/>
          </a:xfrm>
          <a:prstGeom prst="rect">
            <a:avLst/>
          </a:prstGeom>
        </p:spPr>
        <p:txBody>
          <a:bodyPr vert="horz" wrap="square" lIns="0" tIns="67106" rIns="0" bIns="0" rtlCol="0" anchor="ctr">
            <a:spAutoFit/>
          </a:bodyPr>
          <a:lstStyle/>
          <a:p>
            <a:pPr marL="305576">
              <a:lnSpc>
                <a:spcPct val="100000"/>
              </a:lnSpc>
            </a:pPr>
            <a:r>
              <a:rPr lang="en-US" sz="1800" spc="8" dirty="0" err="1">
                <a:solidFill>
                  <a:srgbClr val="92D050"/>
                </a:solidFill>
                <a:latin typeface="Century Gothic"/>
                <a:cs typeface="Century Gothic"/>
              </a:rPr>
              <a:t>Dr.Sumbul</a:t>
            </a:r>
            <a:r>
              <a:rPr lang="en-US" sz="1800" spc="8" dirty="0">
                <a:solidFill>
                  <a:srgbClr val="92D050"/>
                </a:solidFill>
                <a:latin typeface="Century Gothic"/>
                <a:cs typeface="Century Gothic"/>
              </a:rPr>
              <a:t> recall information which will make the lecture easier to understand:</a:t>
            </a:r>
            <a:endParaRPr sz="1800" dirty="0">
              <a:solidFill>
                <a:srgbClr val="92D050"/>
              </a:solidFill>
              <a:latin typeface="Century Gothic"/>
              <a:cs typeface="Century Gothic"/>
            </a:endParaRPr>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3</a:t>
            </a:fld>
            <a:endParaRPr spc="-8" dirty="0"/>
          </a:p>
        </p:txBody>
      </p:sp>
      <p:cxnSp>
        <p:nvCxnSpPr>
          <p:cNvPr id="12" name="Straight Connector 11"/>
          <p:cNvCxnSpPr/>
          <p:nvPr/>
        </p:nvCxnSpPr>
        <p:spPr>
          <a:xfrm flipH="1">
            <a:off x="1223966" y="866656"/>
            <a:ext cx="8883861"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222748" y="872177"/>
            <a:ext cx="10009544" cy="5355312"/>
          </a:xfrm>
          <a:prstGeom prst="rect">
            <a:avLst/>
          </a:prstGeom>
          <a:noFill/>
        </p:spPr>
        <p:txBody>
          <a:bodyPr wrap="square" rtlCol="0">
            <a:spAutoFit/>
          </a:bodyPr>
          <a:lstStyle/>
          <a:p>
            <a:pPr marL="285750" indent="-285750">
              <a:buFont typeface="Arial" panose="020B0604020202020204" pitchFamily="34" charset="0"/>
              <a:buChar char="•"/>
            </a:pPr>
            <a:r>
              <a:rPr lang="en-US" b="1" u="sng" dirty="0">
                <a:solidFill>
                  <a:srgbClr val="92D050"/>
                </a:solidFill>
              </a:rPr>
              <a:t>Oxidative stress are: </a:t>
            </a:r>
            <a:r>
              <a:rPr lang="en-US" dirty="0">
                <a:solidFill>
                  <a:srgbClr val="92D050"/>
                </a:solidFill>
              </a:rPr>
              <a:t>Oxygen species attack cells, oxygen and nitrogen free radicals.</a:t>
            </a:r>
          </a:p>
          <a:p>
            <a:pPr marL="285750" indent="-285750">
              <a:buFont typeface="Arial" panose="020B0604020202020204" pitchFamily="34" charset="0"/>
              <a:buChar char="•"/>
            </a:pPr>
            <a:r>
              <a:rPr lang="en-US" b="1" u="sng" dirty="0">
                <a:solidFill>
                  <a:srgbClr val="92D050"/>
                </a:solidFill>
              </a:rPr>
              <a:t>ETC: </a:t>
            </a:r>
            <a:r>
              <a:rPr lang="en-US" dirty="0">
                <a:solidFill>
                  <a:srgbClr val="92D050"/>
                </a:solidFill>
              </a:rPr>
              <a:t>is an oxidative phosphorylation and generation of this oxidative species but we don’t have the oxidative stress always , we have antioxidant machinery , there is transferring of electrons and the final acceptor is O2 which gets converted into water.</a:t>
            </a:r>
          </a:p>
          <a:p>
            <a:pPr marL="285750" indent="-285750">
              <a:buFont typeface="Arial" panose="020B0604020202020204" pitchFamily="34" charset="0"/>
              <a:buChar char="•"/>
            </a:pPr>
            <a:r>
              <a:rPr lang="en-US" dirty="0">
                <a:solidFill>
                  <a:srgbClr val="92D050"/>
                </a:solidFill>
              </a:rPr>
              <a:t>Some of the antioxidants are vitamins such as C, E and A</a:t>
            </a:r>
          </a:p>
          <a:p>
            <a:pPr marL="285750" indent="-285750">
              <a:buFont typeface="Arial" panose="020B0604020202020204" pitchFamily="34" charset="0"/>
              <a:buChar char="•"/>
            </a:pPr>
            <a:r>
              <a:rPr lang="en-US" dirty="0">
                <a:solidFill>
                  <a:srgbClr val="92D050"/>
                </a:solidFill>
              </a:rPr>
              <a:t>When this balance is disturbed between oxidative stress (generation of reactive species) and antioxidant machinery that will lead to the oxidative stress of the body.</a:t>
            </a:r>
          </a:p>
          <a:p>
            <a:pPr marL="285750" indent="-285750">
              <a:buFont typeface="Arial" panose="020B0604020202020204" pitchFamily="34" charset="0"/>
              <a:buChar char="•"/>
            </a:pPr>
            <a:r>
              <a:rPr lang="en-US" b="1" u="sng" dirty="0">
                <a:solidFill>
                  <a:srgbClr val="92D050"/>
                </a:solidFill>
              </a:rPr>
              <a:t>Reduction of water:</a:t>
            </a:r>
          </a:p>
          <a:p>
            <a:r>
              <a:rPr lang="en-US" dirty="0">
                <a:solidFill>
                  <a:srgbClr val="92D050"/>
                </a:solidFill>
              </a:rPr>
              <a:t>O2 receives 4 electrons and get reduced to water.</a:t>
            </a:r>
          </a:p>
          <a:p>
            <a:r>
              <a:rPr lang="en-US" dirty="0">
                <a:solidFill>
                  <a:srgbClr val="92D050"/>
                </a:solidFill>
              </a:rPr>
              <a:t>When this water is being reduced the O2 is reduced.</a:t>
            </a:r>
          </a:p>
          <a:p>
            <a:pPr marL="285750" indent="-285750">
              <a:buFont typeface="Arial" panose="020B0604020202020204" pitchFamily="34" charset="0"/>
              <a:buChar char="•"/>
            </a:pPr>
            <a:r>
              <a:rPr lang="en-US" dirty="0">
                <a:solidFill>
                  <a:srgbClr val="92D050"/>
                </a:solidFill>
              </a:rPr>
              <a:t>When something gives off the electrons we call it </a:t>
            </a:r>
            <a:r>
              <a:rPr lang="en-US" b="1" u="sng" dirty="0">
                <a:solidFill>
                  <a:srgbClr val="92D050"/>
                </a:solidFill>
              </a:rPr>
              <a:t>“oxidant” and it’s the reducing agent (it gets oxidized)</a:t>
            </a:r>
          </a:p>
          <a:p>
            <a:pPr marL="285750" indent="-285750">
              <a:buFont typeface="Arial" panose="020B0604020202020204" pitchFamily="34" charset="0"/>
              <a:buChar char="•"/>
            </a:pPr>
            <a:r>
              <a:rPr lang="en-US" dirty="0">
                <a:solidFill>
                  <a:srgbClr val="92D050"/>
                </a:solidFill>
              </a:rPr>
              <a:t>When something takes the electron </a:t>
            </a:r>
            <a:r>
              <a:rPr lang="en-US" b="1" u="sng" dirty="0">
                <a:solidFill>
                  <a:srgbClr val="92D050"/>
                </a:solidFill>
              </a:rPr>
              <a:t>it’s reduced </a:t>
            </a:r>
            <a:r>
              <a:rPr lang="en-US" b="1" u="sng" dirty="0">
                <a:solidFill>
                  <a:schemeClr val="bg1">
                    <a:lumMod val="65000"/>
                  </a:schemeClr>
                </a:solidFill>
              </a:rPr>
              <a:t>and it’s called the oxidative agent</a:t>
            </a:r>
          </a:p>
          <a:p>
            <a:pPr marL="285750" indent="-285750">
              <a:buFont typeface="Arial" panose="020B0604020202020204" pitchFamily="34" charset="0"/>
              <a:buChar char="•"/>
            </a:pPr>
            <a:r>
              <a:rPr lang="en-US" dirty="0">
                <a:solidFill>
                  <a:srgbClr val="92D050"/>
                </a:solidFill>
              </a:rPr>
              <a:t>When reduction of O2 to water is happening it requires 1 molecule of O2 which requires 4 electrons</a:t>
            </a:r>
          </a:p>
          <a:p>
            <a:pPr marL="285750" indent="-285750">
              <a:buFont typeface="Arial" panose="020B0604020202020204" pitchFamily="34" charset="0"/>
              <a:buChar char="•"/>
            </a:pPr>
            <a:r>
              <a:rPr lang="en-US" dirty="0">
                <a:solidFill>
                  <a:srgbClr val="92D050"/>
                </a:solidFill>
              </a:rPr>
              <a:t>Sometimes the reduction is not complete “partial reduction” so it receives one electron so it won’t make water it will make free radicals (reactive O2 species)</a:t>
            </a:r>
          </a:p>
          <a:p>
            <a:pPr marL="285750" indent="-285750">
              <a:buFont typeface="Arial" panose="020B0604020202020204" pitchFamily="34" charset="0"/>
              <a:buChar char="•"/>
            </a:pPr>
            <a:r>
              <a:rPr lang="en-US" dirty="0">
                <a:solidFill>
                  <a:srgbClr val="92D050"/>
                </a:solidFill>
              </a:rPr>
              <a:t>If it’s 4 it’s a neutral molecule (water) but if it’s partial reduction of O2 it will lead to the production of reactive O2 and that </a:t>
            </a:r>
            <a:r>
              <a:rPr lang="en-US" b="1" u="sng" dirty="0">
                <a:solidFill>
                  <a:srgbClr val="92D050"/>
                </a:solidFill>
              </a:rPr>
              <a:t>can cause oxidative damage</a:t>
            </a:r>
            <a:r>
              <a:rPr lang="en-US" dirty="0">
                <a:solidFill>
                  <a:srgbClr val="92D050"/>
                </a:solidFill>
              </a:rPr>
              <a:t>.</a:t>
            </a:r>
          </a:p>
          <a:p>
            <a:pPr marL="285750" indent="-285750">
              <a:buFont typeface="Arial" panose="020B0604020202020204" pitchFamily="34" charset="0"/>
              <a:buChar char="•"/>
            </a:pPr>
            <a:r>
              <a:rPr lang="en-US" dirty="0">
                <a:solidFill>
                  <a:srgbClr val="92D050"/>
                </a:solidFill>
              </a:rPr>
              <a:t>Reactive oxygen species can also have nitrogen reactive species which </a:t>
            </a:r>
            <a:r>
              <a:rPr lang="en-US" b="1" u="sng" dirty="0">
                <a:solidFill>
                  <a:srgbClr val="92D050"/>
                </a:solidFill>
              </a:rPr>
              <a:t>can cause oxidative damage</a:t>
            </a:r>
          </a:p>
        </p:txBody>
      </p:sp>
    </p:spTree>
    <p:extLst>
      <p:ext uri="{BB962C8B-B14F-4D97-AF65-F5344CB8AC3E}">
        <p14:creationId xmlns:p14="http://schemas.microsoft.com/office/powerpoint/2010/main" val="312951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5124"/>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lang="en-US" sz="3200" dirty="0"/>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4</a:t>
            </a:fld>
            <a:endParaRPr spc="-8" dirty="0"/>
          </a:p>
        </p:txBody>
      </p:sp>
      <p:cxnSp>
        <p:nvCxnSpPr>
          <p:cNvPr id="12" name="Straight Connector 11"/>
          <p:cNvCxnSpPr/>
          <p:nvPr/>
        </p:nvCxnSpPr>
        <p:spPr>
          <a:xfrm flipH="1">
            <a:off x="1223966" y="866656"/>
            <a:ext cx="8883861"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1223966" y="991641"/>
            <a:ext cx="9358558" cy="2862322"/>
          </a:xfrm>
          <a:prstGeom prst="rect">
            <a:avLst/>
          </a:prstGeom>
          <a:noFill/>
        </p:spPr>
        <p:txBody>
          <a:bodyPr wrap="square" rtlCol="0">
            <a:spAutoFit/>
          </a:bodyPr>
          <a:lstStyle/>
          <a:p>
            <a:r>
              <a:rPr lang="en-US" b="1" u="sng" dirty="0">
                <a:solidFill>
                  <a:srgbClr val="92D050"/>
                </a:solidFill>
              </a:rPr>
              <a:t>Recall what you studied in chemistry:</a:t>
            </a:r>
          </a:p>
          <a:p>
            <a:r>
              <a:rPr lang="en-US" dirty="0">
                <a:solidFill>
                  <a:srgbClr val="92D050"/>
                </a:solidFill>
              </a:rPr>
              <a:t>S </a:t>
            </a:r>
            <a:r>
              <a:rPr lang="en-US" dirty="0" err="1">
                <a:solidFill>
                  <a:srgbClr val="92D050"/>
                </a:solidFill>
              </a:rPr>
              <a:t>arpital</a:t>
            </a:r>
            <a:r>
              <a:rPr lang="en-US" dirty="0">
                <a:solidFill>
                  <a:srgbClr val="92D050"/>
                </a:solidFill>
              </a:rPr>
              <a:t> </a:t>
            </a:r>
          </a:p>
          <a:p>
            <a:r>
              <a:rPr lang="en-US" dirty="0">
                <a:solidFill>
                  <a:srgbClr val="92D050"/>
                </a:solidFill>
              </a:rPr>
              <a:t>P </a:t>
            </a:r>
            <a:r>
              <a:rPr lang="en-US" dirty="0" err="1">
                <a:solidFill>
                  <a:srgbClr val="92D050"/>
                </a:solidFill>
              </a:rPr>
              <a:t>arpital</a:t>
            </a:r>
            <a:r>
              <a:rPr lang="en-US" dirty="0">
                <a:solidFill>
                  <a:srgbClr val="92D050"/>
                </a:solidFill>
              </a:rPr>
              <a:t> the electron is present as pairs so if you have electrons which are not present as pairs and that electron become highly reactive and that is what is present in the free radicals so when that happens this electron tries to find a pair if you have a free radical species it will try to attack a protein, lipid and the other molecules to get that electron so when it attacks it will try to take an electron so it will oxidize to take the other things</a:t>
            </a:r>
          </a:p>
          <a:p>
            <a:r>
              <a:rPr lang="en-US" dirty="0">
                <a:solidFill>
                  <a:srgbClr val="92D050"/>
                </a:solidFill>
              </a:rPr>
              <a:t>If the lipid was in the cell it will cause damage to the cell</a:t>
            </a:r>
          </a:p>
          <a:p>
            <a:r>
              <a:rPr lang="en-US" dirty="0">
                <a:solidFill>
                  <a:srgbClr val="92D050"/>
                </a:solidFill>
              </a:rPr>
              <a:t>If it was a protein such as an enzyme the enzyme will get loss and that’s how it attacks the DNA</a:t>
            </a:r>
          </a:p>
          <a:p>
            <a:r>
              <a:rPr lang="en-US" dirty="0">
                <a:solidFill>
                  <a:srgbClr val="92D050"/>
                </a:solidFill>
              </a:rPr>
              <a:t>Affecting the genes at the basic level which will complicate to cause cell death</a:t>
            </a:r>
          </a:p>
        </p:txBody>
      </p:sp>
      <p:sp>
        <p:nvSpPr>
          <p:cNvPr id="15" name="object 6"/>
          <p:cNvSpPr txBox="1">
            <a:spLocks noGrp="1"/>
          </p:cNvSpPr>
          <p:nvPr>
            <p:ph type="title"/>
          </p:nvPr>
        </p:nvSpPr>
        <p:spPr>
          <a:xfrm>
            <a:off x="936765" y="415406"/>
            <a:ext cx="9430553" cy="344760"/>
          </a:xfrm>
          <a:prstGeom prst="rect">
            <a:avLst/>
          </a:prstGeom>
        </p:spPr>
        <p:txBody>
          <a:bodyPr vert="horz" wrap="square" lIns="0" tIns="67106" rIns="0" bIns="0" rtlCol="0" anchor="ctr">
            <a:spAutoFit/>
          </a:bodyPr>
          <a:lstStyle/>
          <a:p>
            <a:pPr marL="305576">
              <a:lnSpc>
                <a:spcPct val="100000"/>
              </a:lnSpc>
            </a:pPr>
            <a:r>
              <a:rPr lang="en-US" sz="1800" spc="8" dirty="0" err="1">
                <a:solidFill>
                  <a:srgbClr val="92D050"/>
                </a:solidFill>
                <a:latin typeface="Century Gothic"/>
                <a:cs typeface="Century Gothic"/>
              </a:rPr>
              <a:t>Dr.Sumbul</a:t>
            </a:r>
            <a:r>
              <a:rPr lang="en-US" sz="1800" spc="8" dirty="0">
                <a:solidFill>
                  <a:srgbClr val="92D050"/>
                </a:solidFill>
                <a:latin typeface="Century Gothic"/>
                <a:cs typeface="Century Gothic"/>
              </a:rPr>
              <a:t> recall information which will make the lecture easier to understand:</a:t>
            </a:r>
            <a:endParaRPr sz="1800" dirty="0">
              <a:solidFill>
                <a:srgbClr val="92D050"/>
              </a:solidFill>
              <a:latin typeface="Century Gothic"/>
              <a:cs typeface="Century Gothic"/>
            </a:endParaRPr>
          </a:p>
        </p:txBody>
      </p:sp>
      <p:sp>
        <p:nvSpPr>
          <p:cNvPr id="16" name="TextBox 15"/>
          <p:cNvSpPr txBox="1"/>
          <p:nvPr/>
        </p:nvSpPr>
        <p:spPr>
          <a:xfrm>
            <a:off x="1223966" y="4473594"/>
            <a:ext cx="10663234"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92D050"/>
                </a:solidFill>
              </a:rPr>
              <a:t>Xomonophosphate</a:t>
            </a:r>
            <a:r>
              <a:rPr lang="en-US" dirty="0">
                <a:solidFill>
                  <a:srgbClr val="92D050"/>
                </a:solidFill>
              </a:rPr>
              <a:t> shunt the role of it is: </a:t>
            </a:r>
          </a:p>
          <a:p>
            <a:r>
              <a:rPr lang="en-US" dirty="0">
                <a:solidFill>
                  <a:srgbClr val="92D050"/>
                </a:solidFill>
              </a:rPr>
              <a:t>1- Generation of NADPH (reducing Co-enzymes and it’s required in the glycolysis).</a:t>
            </a:r>
          </a:p>
          <a:p>
            <a:r>
              <a:rPr lang="en-US" dirty="0">
                <a:solidFill>
                  <a:srgbClr val="92D050"/>
                </a:solidFill>
              </a:rPr>
              <a:t>Other cells have other enzymes and can make NADPH even if their HMP is not working but when it comes to your RBCs the only way to generate NADPH is by HMP pathway </a:t>
            </a:r>
          </a:p>
          <a:p>
            <a:r>
              <a:rPr lang="en-US" dirty="0">
                <a:solidFill>
                  <a:srgbClr val="92D050"/>
                </a:solidFill>
              </a:rPr>
              <a:t>2- production of 5 carbon molecules (ribose -5- phosphate) the only way to produce it is by </a:t>
            </a:r>
            <a:r>
              <a:rPr lang="en-US" dirty="0" err="1">
                <a:solidFill>
                  <a:srgbClr val="92D050"/>
                </a:solidFill>
              </a:rPr>
              <a:t>xomonophosphate</a:t>
            </a:r>
            <a:r>
              <a:rPr lang="en-US" dirty="0">
                <a:solidFill>
                  <a:srgbClr val="92D050"/>
                </a:solidFill>
              </a:rPr>
              <a:t> and it’s required in the synthesis of nucleotide </a:t>
            </a:r>
          </a:p>
        </p:txBody>
      </p:sp>
      <p:sp>
        <p:nvSpPr>
          <p:cNvPr id="8" name="TextBox 7"/>
          <p:cNvSpPr txBox="1"/>
          <p:nvPr/>
        </p:nvSpPr>
        <p:spPr>
          <a:xfrm>
            <a:off x="1223966" y="4104262"/>
            <a:ext cx="5238618" cy="369332"/>
          </a:xfrm>
          <a:prstGeom prst="rect">
            <a:avLst/>
          </a:prstGeom>
          <a:noFill/>
        </p:spPr>
        <p:txBody>
          <a:bodyPr wrap="square" rtlCol="0">
            <a:spAutoFit/>
          </a:bodyPr>
          <a:lstStyle/>
          <a:p>
            <a:r>
              <a:rPr lang="en-US" b="1" u="sng" dirty="0">
                <a:solidFill>
                  <a:srgbClr val="92D050"/>
                </a:solidFill>
              </a:rPr>
              <a:t>Recall what you studied in foundation:</a:t>
            </a:r>
          </a:p>
        </p:txBody>
      </p:sp>
      <p:sp>
        <p:nvSpPr>
          <p:cNvPr id="17" name="TextBox 16"/>
          <p:cNvSpPr txBox="1"/>
          <p:nvPr/>
        </p:nvSpPr>
        <p:spPr>
          <a:xfrm>
            <a:off x="1301506" y="3827904"/>
            <a:ext cx="6227806" cy="369332"/>
          </a:xfrm>
          <a:prstGeom prst="rect">
            <a:avLst/>
          </a:prstGeom>
          <a:noFill/>
        </p:spPr>
        <p:txBody>
          <a:bodyPr wrap="square" rtlCol="0">
            <a:spAutoFit/>
          </a:bodyPr>
          <a:lstStyle/>
          <a:p>
            <a:r>
              <a:rPr lang="en-US" dirty="0">
                <a:solidFill>
                  <a:srgbClr val="92D050"/>
                </a:solidFill>
              </a:rPr>
              <a:t>Reduction is the gain of hydrogen or loss of oxygen</a:t>
            </a:r>
          </a:p>
        </p:txBody>
      </p:sp>
    </p:spTree>
    <p:extLst>
      <p:ext uri="{BB962C8B-B14F-4D97-AF65-F5344CB8AC3E}">
        <p14:creationId xmlns:p14="http://schemas.microsoft.com/office/powerpoint/2010/main" val="361731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17481"/>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sz="2822"/>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5</a:t>
            </a:fld>
            <a:endParaRPr spc="-8" dirty="0"/>
          </a:p>
        </p:txBody>
      </p:sp>
      <p:cxnSp>
        <p:nvCxnSpPr>
          <p:cNvPr id="12" name="Straight Connector 11"/>
          <p:cNvCxnSpPr/>
          <p:nvPr/>
        </p:nvCxnSpPr>
        <p:spPr>
          <a:xfrm flipH="1">
            <a:off x="1223966" y="866656"/>
            <a:ext cx="8883861"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5" name="object 6"/>
          <p:cNvSpPr txBox="1">
            <a:spLocks noGrp="1"/>
          </p:cNvSpPr>
          <p:nvPr>
            <p:ph type="title"/>
          </p:nvPr>
        </p:nvSpPr>
        <p:spPr>
          <a:xfrm>
            <a:off x="936765" y="415406"/>
            <a:ext cx="9430553" cy="344760"/>
          </a:xfrm>
          <a:prstGeom prst="rect">
            <a:avLst/>
          </a:prstGeom>
        </p:spPr>
        <p:txBody>
          <a:bodyPr vert="horz" wrap="square" lIns="0" tIns="67106" rIns="0" bIns="0" rtlCol="0" anchor="ctr">
            <a:spAutoFit/>
          </a:bodyPr>
          <a:lstStyle/>
          <a:p>
            <a:pPr marL="305576">
              <a:lnSpc>
                <a:spcPct val="100000"/>
              </a:lnSpc>
            </a:pPr>
            <a:r>
              <a:rPr lang="en-US" sz="1800" spc="8" dirty="0" err="1">
                <a:solidFill>
                  <a:srgbClr val="92D050"/>
                </a:solidFill>
                <a:latin typeface="Century Gothic"/>
                <a:cs typeface="Century Gothic"/>
              </a:rPr>
              <a:t>Dr.Sumbul</a:t>
            </a:r>
            <a:r>
              <a:rPr lang="en-US" sz="1800" spc="8" dirty="0">
                <a:solidFill>
                  <a:srgbClr val="92D050"/>
                </a:solidFill>
                <a:latin typeface="Century Gothic"/>
                <a:cs typeface="Century Gothic"/>
              </a:rPr>
              <a:t> recall information which will make the lecture easier to understand:</a:t>
            </a:r>
            <a:endParaRPr sz="1800" dirty="0">
              <a:solidFill>
                <a:srgbClr val="92D050"/>
              </a:solidFill>
              <a:latin typeface="Century Gothic"/>
              <a:cs typeface="Century Gothic"/>
            </a:endParaRPr>
          </a:p>
        </p:txBody>
      </p:sp>
      <p:sp>
        <p:nvSpPr>
          <p:cNvPr id="6" name="TextBox 5"/>
          <p:cNvSpPr txBox="1"/>
          <p:nvPr/>
        </p:nvSpPr>
        <p:spPr>
          <a:xfrm>
            <a:off x="1310463" y="1223691"/>
            <a:ext cx="6128952" cy="369332"/>
          </a:xfrm>
          <a:prstGeom prst="rect">
            <a:avLst/>
          </a:prstGeom>
          <a:noFill/>
        </p:spPr>
        <p:txBody>
          <a:bodyPr wrap="square" rtlCol="0">
            <a:spAutoFit/>
          </a:bodyPr>
          <a:lstStyle/>
          <a:p>
            <a:r>
              <a:rPr lang="en-US" b="1" u="sng" dirty="0">
                <a:solidFill>
                  <a:srgbClr val="92D050"/>
                </a:solidFill>
              </a:rPr>
              <a:t>Recall what you studied about NO in respiratory block:</a:t>
            </a:r>
          </a:p>
        </p:txBody>
      </p:sp>
      <p:sp>
        <p:nvSpPr>
          <p:cNvPr id="17" name="TextBox 16"/>
          <p:cNvSpPr txBox="1"/>
          <p:nvPr/>
        </p:nvSpPr>
        <p:spPr>
          <a:xfrm>
            <a:off x="1310463" y="1722066"/>
            <a:ext cx="1019367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It’s a vasodilator that prevents the contraction of smooth muscles.</a:t>
            </a:r>
          </a:p>
          <a:p>
            <a:pPr marL="285750" indent="-285750">
              <a:buFont typeface="Arial" panose="020B0604020202020204" pitchFamily="34" charset="0"/>
              <a:buChar char="•"/>
            </a:pPr>
            <a:r>
              <a:rPr lang="en-US" dirty="0">
                <a:solidFill>
                  <a:srgbClr val="92D050"/>
                </a:solidFill>
              </a:rPr>
              <a:t>It’s produced in the endothelium.</a:t>
            </a:r>
          </a:p>
          <a:p>
            <a:pPr marL="285750" indent="-285750">
              <a:buFont typeface="Arial" panose="020B0604020202020204" pitchFamily="34" charset="0"/>
              <a:buChar char="•"/>
            </a:pPr>
            <a:r>
              <a:rPr lang="en-US" dirty="0">
                <a:solidFill>
                  <a:srgbClr val="92D050"/>
                </a:solidFill>
              </a:rPr>
              <a:t>It increases the </a:t>
            </a:r>
            <a:r>
              <a:rPr lang="en-US" b="1" u="sng" dirty="0">
                <a:solidFill>
                  <a:srgbClr val="92D050"/>
                </a:solidFill>
              </a:rPr>
              <a:t>cyclic GMP </a:t>
            </a:r>
            <a:r>
              <a:rPr lang="en-US" dirty="0">
                <a:solidFill>
                  <a:srgbClr val="92D050"/>
                </a:solidFill>
              </a:rPr>
              <a:t>production by the action of the </a:t>
            </a:r>
            <a:r>
              <a:rPr lang="en-US" b="1" u="sng" dirty="0">
                <a:solidFill>
                  <a:srgbClr val="92D050"/>
                </a:solidFill>
              </a:rPr>
              <a:t>enzyme guanylate cyclase </a:t>
            </a:r>
            <a:r>
              <a:rPr lang="en-US" dirty="0">
                <a:solidFill>
                  <a:srgbClr val="92D050"/>
                </a:solidFill>
              </a:rPr>
              <a:t>which activates </a:t>
            </a:r>
            <a:r>
              <a:rPr lang="en-US" b="1" u="sng" dirty="0">
                <a:solidFill>
                  <a:srgbClr val="92D050"/>
                </a:solidFill>
              </a:rPr>
              <a:t>protein kinase G </a:t>
            </a:r>
            <a:r>
              <a:rPr lang="en-US" dirty="0">
                <a:solidFill>
                  <a:srgbClr val="92D050"/>
                </a:solidFill>
              </a:rPr>
              <a:t>and that acts on calcium channels and then close the Ca channels so they can not get inside the smooth muscle cells so the contraction can not start.</a:t>
            </a:r>
          </a:p>
        </p:txBody>
      </p:sp>
      <p:sp>
        <p:nvSpPr>
          <p:cNvPr id="7" name="TextBox 6"/>
          <p:cNvSpPr txBox="1"/>
          <p:nvPr/>
        </p:nvSpPr>
        <p:spPr>
          <a:xfrm>
            <a:off x="1519881" y="3334434"/>
            <a:ext cx="7814952" cy="646331"/>
          </a:xfrm>
          <a:prstGeom prst="rect">
            <a:avLst/>
          </a:prstGeom>
          <a:noFill/>
        </p:spPr>
        <p:txBody>
          <a:bodyPr wrap="square" rtlCol="0">
            <a:spAutoFit/>
          </a:bodyPr>
          <a:lstStyle/>
          <a:p>
            <a:r>
              <a:rPr lang="en-US" b="1" u="sng" dirty="0">
                <a:solidFill>
                  <a:srgbClr val="92D050"/>
                </a:solidFill>
              </a:rPr>
              <a:t>Recall what you studied in MSK block:</a:t>
            </a:r>
          </a:p>
          <a:p>
            <a:r>
              <a:rPr lang="en-US" dirty="0">
                <a:solidFill>
                  <a:srgbClr val="92D050"/>
                </a:solidFill>
              </a:rPr>
              <a:t>G6PD deficiency is common in </a:t>
            </a:r>
            <a:r>
              <a:rPr lang="en-US" dirty="0" err="1">
                <a:solidFill>
                  <a:srgbClr val="92D050"/>
                </a:solidFill>
              </a:rPr>
              <a:t>saudi</a:t>
            </a:r>
            <a:r>
              <a:rPr lang="en-US" dirty="0">
                <a:solidFill>
                  <a:srgbClr val="92D050"/>
                </a:solidFill>
              </a:rPr>
              <a:t> </a:t>
            </a:r>
            <a:r>
              <a:rPr lang="en-US" dirty="0" err="1">
                <a:solidFill>
                  <a:srgbClr val="92D050"/>
                </a:solidFill>
              </a:rPr>
              <a:t>arabia</a:t>
            </a:r>
            <a:endParaRPr lang="en-US" dirty="0">
              <a:solidFill>
                <a:srgbClr val="92D050"/>
              </a:solidFill>
            </a:endParaRPr>
          </a:p>
        </p:txBody>
      </p:sp>
    </p:spTree>
    <p:extLst>
      <p:ext uri="{BB962C8B-B14F-4D97-AF65-F5344CB8AC3E}">
        <p14:creationId xmlns:p14="http://schemas.microsoft.com/office/powerpoint/2010/main" val="342387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sp>
        <p:nvSpPr>
          <p:cNvPr id="4" name="TextBox 3"/>
          <p:cNvSpPr txBox="1"/>
          <p:nvPr/>
        </p:nvSpPr>
        <p:spPr>
          <a:xfrm>
            <a:off x="1085850" y="141416"/>
            <a:ext cx="4756688" cy="769441"/>
          </a:xfrm>
          <a:prstGeom prst="rect">
            <a:avLst/>
          </a:prstGeom>
          <a:noFill/>
        </p:spPr>
        <p:txBody>
          <a:bodyPr wrap="square" rtlCol="0">
            <a:spAutoFit/>
          </a:bodyPr>
          <a:lstStyle/>
          <a:p>
            <a:pPr algn="l"/>
            <a:r>
              <a:rPr lang="en-US" sz="4400" dirty="0">
                <a:solidFill>
                  <a:srgbClr val="517A91"/>
                </a:solidFill>
                <a:latin typeface="Century Gothic" charset="0"/>
                <a:ea typeface="Century Gothic" charset="0"/>
                <a:cs typeface="Century Gothic" charset="0"/>
              </a:rPr>
              <a:t>Oxidative stress:</a:t>
            </a:r>
          </a:p>
        </p:txBody>
      </p:sp>
      <p:sp>
        <p:nvSpPr>
          <p:cNvPr id="8" name="TextBox 7"/>
          <p:cNvSpPr txBox="1"/>
          <p:nvPr/>
        </p:nvSpPr>
        <p:spPr>
          <a:xfrm>
            <a:off x="1265599" y="2222098"/>
            <a:ext cx="8744253" cy="461665"/>
          </a:xfrm>
          <a:prstGeom prst="rect">
            <a:avLst/>
          </a:prstGeom>
          <a:noFill/>
        </p:spPr>
        <p:txBody>
          <a:bodyPr wrap="square" rtlCol="0">
            <a:spAutoFit/>
          </a:bodyPr>
          <a:lstStyle/>
          <a:p>
            <a:pPr marL="285750" indent="-285750" algn="l">
              <a:buFont typeface="Wingdings" pitchFamily="2" charset="2"/>
              <a:buChar char="v"/>
            </a:pPr>
            <a:r>
              <a:rPr lang="en-US" sz="2400" dirty="0">
                <a:solidFill>
                  <a:srgbClr val="2A4452"/>
                </a:solidFill>
              </a:rPr>
              <a:t>A condition in which cells are exposed to excessive levels of :</a:t>
            </a:r>
          </a:p>
        </p:txBody>
      </p:sp>
      <p:sp>
        <p:nvSpPr>
          <p:cNvPr id="9" name="TextBox 8"/>
          <p:cNvSpPr txBox="1"/>
          <p:nvPr/>
        </p:nvSpPr>
        <p:spPr>
          <a:xfrm>
            <a:off x="1223966" y="2732345"/>
            <a:ext cx="4029310" cy="646331"/>
          </a:xfrm>
          <a:prstGeom prst="rect">
            <a:avLst/>
          </a:prstGeom>
          <a:noFill/>
        </p:spPr>
        <p:txBody>
          <a:bodyPr wrap="square" rtlCol="0">
            <a:spAutoFit/>
          </a:bodyPr>
          <a:lstStyle/>
          <a:p>
            <a:pPr marL="285750" indent="-285750" fontAlgn="t">
              <a:buFont typeface="Wingdings" pitchFamily="2" charset="2"/>
              <a:buChar char="Ø"/>
            </a:pPr>
            <a:r>
              <a:rPr lang="en-US" b="1" dirty="0">
                <a:solidFill>
                  <a:srgbClr val="000000"/>
                </a:solidFill>
                <a:effectLst/>
                <a:latin typeface="(null)"/>
              </a:rPr>
              <a:t>Reactive Oxygen Species (ROS) </a:t>
            </a:r>
            <a:endParaRPr lang="en-US" dirty="0">
              <a:effectLst/>
              <a:latin typeface="(null)"/>
            </a:endParaRPr>
          </a:p>
          <a:p>
            <a:pPr fontAlgn="t"/>
            <a:endParaRPr lang="en-US" dirty="0">
              <a:effectLst/>
              <a:latin typeface="(null)"/>
            </a:endParaRPr>
          </a:p>
        </p:txBody>
      </p:sp>
      <p:sp>
        <p:nvSpPr>
          <p:cNvPr id="11" name="TextBox 10"/>
          <p:cNvSpPr txBox="1"/>
          <p:nvPr/>
        </p:nvSpPr>
        <p:spPr>
          <a:xfrm>
            <a:off x="5237284" y="2680087"/>
            <a:ext cx="4074281" cy="646331"/>
          </a:xfrm>
          <a:prstGeom prst="rect">
            <a:avLst/>
          </a:prstGeom>
          <a:noFill/>
        </p:spPr>
        <p:txBody>
          <a:bodyPr wrap="square" rtlCol="0">
            <a:spAutoFit/>
          </a:bodyPr>
          <a:lstStyle/>
          <a:p>
            <a:pPr marL="285750" indent="-285750" fontAlgn="t">
              <a:buFont typeface="Wingdings" pitchFamily="2" charset="2"/>
              <a:buChar char="Ø"/>
            </a:pPr>
            <a:r>
              <a:rPr lang="en-US" b="1" dirty="0">
                <a:solidFill>
                  <a:srgbClr val="000000"/>
                </a:solidFill>
                <a:effectLst/>
                <a:latin typeface="(null)"/>
              </a:rPr>
              <a:t>Reactive Nitrogen Species (RNS)</a:t>
            </a:r>
            <a:endParaRPr lang="en-US" b="1" dirty="0">
              <a:effectLst/>
              <a:latin typeface="(null)"/>
            </a:endParaRPr>
          </a:p>
          <a:p>
            <a:pPr algn="l"/>
            <a:endParaRPr lang="en-US" b="1" dirty="0"/>
          </a:p>
        </p:txBody>
      </p:sp>
      <p:sp>
        <p:nvSpPr>
          <p:cNvPr id="12" name="TextBox 11"/>
          <p:cNvSpPr txBox="1"/>
          <p:nvPr/>
        </p:nvSpPr>
        <p:spPr>
          <a:xfrm>
            <a:off x="1473419" y="3910849"/>
            <a:ext cx="5510591" cy="477054"/>
          </a:xfrm>
          <a:prstGeom prst="rect">
            <a:avLst/>
          </a:prstGeom>
          <a:noFill/>
        </p:spPr>
        <p:txBody>
          <a:bodyPr wrap="square" rtlCol="0">
            <a:spAutoFit/>
          </a:bodyPr>
          <a:lstStyle/>
          <a:p>
            <a:pPr marL="285750" indent="-285750">
              <a:buFont typeface="Wingdings" pitchFamily="2" charset="2"/>
              <a:buChar char="v"/>
            </a:pPr>
            <a:r>
              <a:rPr lang="en-US" sz="2400" dirty="0">
                <a:solidFill>
                  <a:srgbClr val="2A4452"/>
                </a:solidFill>
              </a:rPr>
              <a:t>Oxidative stress is implicated in: </a:t>
            </a:r>
          </a:p>
        </p:txBody>
      </p:sp>
      <p:sp>
        <p:nvSpPr>
          <p:cNvPr id="13" name="TextBox 12"/>
          <p:cNvSpPr txBox="1"/>
          <p:nvPr/>
        </p:nvSpPr>
        <p:spPr>
          <a:xfrm>
            <a:off x="1459182" y="4563967"/>
            <a:ext cx="2009588" cy="461665"/>
          </a:xfrm>
          <a:prstGeom prst="rect">
            <a:avLst/>
          </a:prstGeom>
          <a:noFill/>
        </p:spPr>
        <p:txBody>
          <a:bodyPr wrap="square" rtlCol="0">
            <a:spAutoFit/>
          </a:bodyPr>
          <a:lstStyle/>
          <a:p>
            <a:pPr marL="285750" indent="-285750" algn="l">
              <a:buFont typeface="Wingdings" panose="05000000000000000000" pitchFamily="2" charset="2"/>
              <a:buChar char="ü"/>
            </a:pPr>
            <a:r>
              <a:rPr lang="en-US" sz="2400" dirty="0"/>
              <a:t>Aging</a:t>
            </a:r>
          </a:p>
        </p:txBody>
      </p:sp>
      <p:sp>
        <p:nvSpPr>
          <p:cNvPr id="14" name="TextBox 13"/>
          <p:cNvSpPr txBox="1"/>
          <p:nvPr/>
        </p:nvSpPr>
        <p:spPr>
          <a:xfrm>
            <a:off x="2949940" y="4563966"/>
            <a:ext cx="2009588" cy="461665"/>
          </a:xfrm>
          <a:prstGeom prst="rect">
            <a:avLst/>
          </a:prstGeom>
          <a:noFill/>
        </p:spPr>
        <p:txBody>
          <a:bodyPr wrap="square" rtlCol="0">
            <a:spAutoFit/>
          </a:bodyPr>
          <a:lstStyle/>
          <a:p>
            <a:pPr marL="285750" indent="-285750" algn="l">
              <a:buFont typeface="Wingdings" panose="05000000000000000000" pitchFamily="2" charset="2"/>
              <a:buChar char="ü"/>
            </a:pPr>
            <a:r>
              <a:rPr lang="en-US" sz="2400" dirty="0"/>
              <a:t>CAD</a:t>
            </a:r>
          </a:p>
        </p:txBody>
      </p:sp>
      <p:sp>
        <p:nvSpPr>
          <p:cNvPr id="15" name="TextBox 14"/>
          <p:cNvSpPr txBox="1"/>
          <p:nvPr/>
        </p:nvSpPr>
        <p:spPr>
          <a:xfrm>
            <a:off x="4323370" y="4563967"/>
            <a:ext cx="2433568" cy="461665"/>
          </a:xfrm>
          <a:prstGeom prst="rect">
            <a:avLst/>
          </a:prstGeom>
          <a:noFill/>
        </p:spPr>
        <p:txBody>
          <a:bodyPr wrap="square" rtlCol="0">
            <a:spAutoFit/>
          </a:bodyPr>
          <a:lstStyle/>
          <a:p>
            <a:pPr marL="285750" indent="-285750" algn="l">
              <a:buFont typeface="Wingdings" panose="05000000000000000000" pitchFamily="2" charset="2"/>
              <a:buChar char="ü"/>
            </a:pPr>
            <a:r>
              <a:rPr lang="en-US" sz="2400" dirty="0"/>
              <a:t>Atherosclerosis </a:t>
            </a:r>
          </a:p>
        </p:txBody>
      </p:sp>
      <p:sp>
        <p:nvSpPr>
          <p:cNvPr id="16" name="TextBox 15"/>
          <p:cNvSpPr txBox="1"/>
          <p:nvPr/>
        </p:nvSpPr>
        <p:spPr>
          <a:xfrm>
            <a:off x="1265599" y="3378676"/>
            <a:ext cx="8777054" cy="707886"/>
          </a:xfrm>
          <a:prstGeom prst="rect">
            <a:avLst/>
          </a:prstGeom>
          <a:noFill/>
        </p:spPr>
        <p:txBody>
          <a:bodyPr wrap="square" rtlCol="0">
            <a:spAutoFit/>
          </a:bodyPr>
          <a:lstStyle/>
          <a:p>
            <a:pPr marL="285750" indent="-285750">
              <a:buFont typeface="Wingdings" pitchFamily="2" charset="2"/>
              <a:buChar char="v"/>
            </a:pPr>
            <a:r>
              <a:rPr lang="en-US" sz="2000" b="1" dirty="0">
                <a:effectLst/>
              </a:rPr>
              <a:t>Cells are unable to neutralize their deleterious effects with antioxidants .</a:t>
            </a:r>
            <a:endParaRPr lang="en-US" sz="2000" b="1" dirty="0"/>
          </a:p>
          <a:p>
            <a:pPr algn="l"/>
            <a:endParaRPr lang="en-US" sz="2000" b="1" dirty="0"/>
          </a:p>
        </p:txBody>
      </p:sp>
      <p:sp>
        <p:nvSpPr>
          <p:cNvPr id="17" name="TextBox 16"/>
          <p:cNvSpPr txBox="1"/>
          <p:nvPr/>
        </p:nvSpPr>
        <p:spPr>
          <a:xfrm>
            <a:off x="1223966" y="5260744"/>
            <a:ext cx="8169731" cy="461665"/>
          </a:xfrm>
          <a:prstGeom prst="rect">
            <a:avLst/>
          </a:prstGeom>
          <a:noFill/>
        </p:spPr>
        <p:txBody>
          <a:bodyPr wrap="square" rtlCol="0">
            <a:spAutoFit/>
          </a:bodyPr>
          <a:lstStyle/>
          <a:p>
            <a:pPr marL="285750" indent="-285750">
              <a:buFont typeface="Wingdings" pitchFamily="2" charset="2"/>
              <a:buChar char="v"/>
            </a:pPr>
            <a:r>
              <a:rPr lang="en-US" sz="2400" dirty="0">
                <a:solidFill>
                  <a:srgbClr val="2A4452"/>
                </a:solidFill>
              </a:rPr>
              <a:t>Cellular imbalance of</a:t>
            </a:r>
            <a:r>
              <a:rPr lang="en-US" sz="2400" dirty="0">
                <a:solidFill>
                  <a:srgbClr val="497085"/>
                </a:solidFill>
              </a:rPr>
              <a:t> oxidants </a:t>
            </a:r>
            <a:r>
              <a:rPr lang="en-US" sz="2400" dirty="0">
                <a:solidFill>
                  <a:srgbClr val="2A4452"/>
                </a:solidFill>
              </a:rPr>
              <a:t>and </a:t>
            </a:r>
            <a:r>
              <a:rPr lang="en-US" sz="2400" dirty="0">
                <a:solidFill>
                  <a:schemeClr val="accent2">
                    <a:lumMod val="75000"/>
                  </a:schemeClr>
                </a:solidFill>
              </a:rPr>
              <a:t>antioxidants</a:t>
            </a:r>
            <a:r>
              <a:rPr lang="en-US" sz="2400" dirty="0">
                <a:solidFill>
                  <a:srgbClr val="2A4452"/>
                </a:solidFill>
              </a:rPr>
              <a:t> damages: </a:t>
            </a:r>
          </a:p>
        </p:txBody>
      </p:sp>
      <p:sp>
        <p:nvSpPr>
          <p:cNvPr id="18" name="TextBox 17"/>
          <p:cNvSpPr txBox="1"/>
          <p:nvPr/>
        </p:nvSpPr>
        <p:spPr>
          <a:xfrm>
            <a:off x="1639970" y="5867519"/>
            <a:ext cx="1828800" cy="461665"/>
          </a:xfrm>
          <a:prstGeom prst="rect">
            <a:avLst/>
          </a:prstGeom>
          <a:noFill/>
        </p:spPr>
        <p:txBody>
          <a:bodyPr wrap="square" rtlCol="0">
            <a:spAutoFit/>
          </a:bodyPr>
          <a:lstStyle/>
          <a:p>
            <a:pPr marL="285750" indent="-285750" algn="l">
              <a:buFont typeface="Wingdings" pitchFamily="2" charset="2"/>
              <a:buChar char="Ø"/>
            </a:pPr>
            <a:r>
              <a:rPr lang="en-US" sz="2400" dirty="0"/>
              <a:t>DNA</a:t>
            </a:r>
          </a:p>
        </p:txBody>
      </p:sp>
      <p:sp>
        <p:nvSpPr>
          <p:cNvPr id="19" name="TextBox 18"/>
          <p:cNvSpPr txBox="1"/>
          <p:nvPr/>
        </p:nvSpPr>
        <p:spPr>
          <a:xfrm>
            <a:off x="3130728" y="5876177"/>
            <a:ext cx="1828800" cy="461665"/>
          </a:xfrm>
          <a:prstGeom prst="rect">
            <a:avLst/>
          </a:prstGeom>
          <a:noFill/>
        </p:spPr>
        <p:txBody>
          <a:bodyPr wrap="square" rtlCol="0">
            <a:spAutoFit/>
          </a:bodyPr>
          <a:lstStyle/>
          <a:p>
            <a:pPr marL="285750" indent="-285750" algn="l">
              <a:buFont typeface="Wingdings" pitchFamily="2" charset="2"/>
              <a:buChar char="Ø"/>
            </a:pPr>
            <a:r>
              <a:rPr lang="en-US" sz="2400" dirty="0"/>
              <a:t>Proteins</a:t>
            </a:r>
            <a:r>
              <a:rPr lang="en-US" b="1" dirty="0"/>
              <a:t> </a:t>
            </a:r>
          </a:p>
        </p:txBody>
      </p:sp>
      <p:sp>
        <p:nvSpPr>
          <p:cNvPr id="20" name="TextBox 19"/>
          <p:cNvSpPr txBox="1"/>
          <p:nvPr/>
        </p:nvSpPr>
        <p:spPr>
          <a:xfrm>
            <a:off x="4928138" y="5820119"/>
            <a:ext cx="1828800" cy="461665"/>
          </a:xfrm>
          <a:prstGeom prst="rect">
            <a:avLst/>
          </a:prstGeom>
          <a:noFill/>
        </p:spPr>
        <p:txBody>
          <a:bodyPr wrap="square" rtlCol="0">
            <a:spAutoFit/>
          </a:bodyPr>
          <a:lstStyle/>
          <a:p>
            <a:pPr marL="285750" indent="-285750" algn="l">
              <a:buFont typeface="Wingdings" pitchFamily="2" charset="2"/>
              <a:buChar char="Ø"/>
            </a:pPr>
            <a:r>
              <a:rPr lang="en-US" sz="2400" dirty="0"/>
              <a:t>Lipids</a:t>
            </a:r>
            <a:r>
              <a:rPr lang="en-US" b="1" dirty="0"/>
              <a:t> </a:t>
            </a:r>
          </a:p>
        </p:txBody>
      </p:sp>
      <p:sp>
        <p:nvSpPr>
          <p:cNvPr id="21" name="Rectangle: Rounded Corners 20"/>
          <p:cNvSpPr/>
          <p:nvPr/>
        </p:nvSpPr>
        <p:spPr>
          <a:xfrm>
            <a:off x="9712715" y="1514999"/>
            <a:ext cx="2380453" cy="4702143"/>
          </a:xfrm>
          <a:prstGeom prst="roundRect">
            <a:avLst/>
          </a:prstGeom>
          <a:solidFill>
            <a:schemeClr val="bg1"/>
          </a:solidFill>
          <a:ln>
            <a:solidFill>
              <a:srgbClr val="2A4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782260" y="1809015"/>
            <a:ext cx="2326601" cy="923330"/>
          </a:xfrm>
          <a:prstGeom prst="rect">
            <a:avLst/>
          </a:prstGeom>
          <a:noFill/>
        </p:spPr>
        <p:txBody>
          <a:bodyPr wrap="square" rtlCol="0">
            <a:spAutoFit/>
          </a:bodyPr>
          <a:lstStyle/>
          <a:p>
            <a:pPr marL="285750" indent="-285750">
              <a:buFont typeface="Wingdings" pitchFamily="2" charset="2"/>
              <a:buChar char="v"/>
            </a:pPr>
            <a:r>
              <a:rPr lang="en-US" sz="1800" b="1" dirty="0">
                <a:solidFill>
                  <a:srgbClr val="3F3F3F"/>
                </a:solidFill>
                <a:effectLst/>
              </a:rPr>
              <a:t>Diseases due to Oxidative stress: </a:t>
            </a:r>
            <a:endParaRPr lang="en-US" b="1" dirty="0"/>
          </a:p>
          <a:p>
            <a:pPr marL="285750" indent="-285750" algn="l">
              <a:buFont typeface="Wingdings" pitchFamily="2" charset="2"/>
              <a:buChar char="v"/>
            </a:pPr>
            <a:endParaRPr lang="en-US" b="1" dirty="0"/>
          </a:p>
        </p:txBody>
      </p:sp>
      <p:sp>
        <p:nvSpPr>
          <p:cNvPr id="23" name="TextBox 22"/>
          <p:cNvSpPr txBox="1"/>
          <p:nvPr/>
        </p:nvSpPr>
        <p:spPr>
          <a:xfrm>
            <a:off x="9782260" y="2512319"/>
            <a:ext cx="2241365" cy="1220300"/>
          </a:xfrm>
          <a:prstGeom prst="rect">
            <a:avLst/>
          </a:prstGeom>
          <a:noFill/>
        </p:spPr>
        <p:txBody>
          <a:bodyPr wrap="square" rtlCol="0">
            <a:spAutoFit/>
          </a:bodyPr>
          <a:lstStyle/>
          <a:p>
            <a:pPr marL="285750" indent="-285750">
              <a:buFont typeface="Wingdings" pitchFamily="2" charset="2"/>
              <a:buChar char="Ø"/>
            </a:pPr>
            <a:r>
              <a:rPr lang="en-US" dirty="0">
                <a:effectLst/>
              </a:rPr>
              <a:t>Inflammatory diseases (rheumatoid arthritis) </a:t>
            </a:r>
            <a:endParaRPr lang="en-US" dirty="0"/>
          </a:p>
        </p:txBody>
      </p:sp>
      <p:sp>
        <p:nvSpPr>
          <p:cNvPr id="24" name="TextBox 23"/>
          <p:cNvSpPr txBox="1"/>
          <p:nvPr/>
        </p:nvSpPr>
        <p:spPr>
          <a:xfrm>
            <a:off x="9763325" y="3741818"/>
            <a:ext cx="2544169" cy="375477"/>
          </a:xfrm>
          <a:prstGeom prst="rect">
            <a:avLst/>
          </a:prstGeom>
          <a:noFill/>
        </p:spPr>
        <p:txBody>
          <a:bodyPr wrap="square" rtlCol="0">
            <a:spAutoFit/>
          </a:bodyPr>
          <a:lstStyle/>
          <a:p>
            <a:pPr marL="285750" indent="-285750" algn="l">
              <a:buFont typeface="Wingdings" pitchFamily="2" charset="2"/>
              <a:buChar char="Ø"/>
            </a:pPr>
            <a:r>
              <a:rPr lang="en-US" dirty="0"/>
              <a:t>Atherosclerosis </a:t>
            </a:r>
          </a:p>
        </p:txBody>
      </p:sp>
      <p:sp>
        <p:nvSpPr>
          <p:cNvPr id="26" name="TextBox 25"/>
          <p:cNvSpPr txBox="1"/>
          <p:nvPr/>
        </p:nvSpPr>
        <p:spPr>
          <a:xfrm>
            <a:off x="9782260" y="4137715"/>
            <a:ext cx="2241365" cy="657085"/>
          </a:xfrm>
          <a:prstGeom prst="rect">
            <a:avLst/>
          </a:prstGeom>
          <a:noFill/>
        </p:spPr>
        <p:txBody>
          <a:bodyPr wrap="square" rtlCol="0">
            <a:spAutoFit/>
          </a:bodyPr>
          <a:lstStyle/>
          <a:p>
            <a:pPr marL="285750" indent="-285750" algn="l">
              <a:buFont typeface="Wingdings" pitchFamily="2" charset="2"/>
              <a:buChar char="Ø"/>
            </a:pPr>
            <a:r>
              <a:rPr lang="en-US" dirty="0"/>
              <a:t>CAD ( Coronary Artery Disease )</a:t>
            </a:r>
          </a:p>
        </p:txBody>
      </p:sp>
      <p:sp>
        <p:nvSpPr>
          <p:cNvPr id="27" name="TextBox 26"/>
          <p:cNvSpPr txBox="1"/>
          <p:nvPr/>
        </p:nvSpPr>
        <p:spPr>
          <a:xfrm>
            <a:off x="9802242" y="4701500"/>
            <a:ext cx="1980521" cy="375477"/>
          </a:xfrm>
          <a:prstGeom prst="rect">
            <a:avLst/>
          </a:prstGeom>
          <a:noFill/>
        </p:spPr>
        <p:txBody>
          <a:bodyPr wrap="square" rtlCol="0">
            <a:spAutoFit/>
          </a:bodyPr>
          <a:lstStyle/>
          <a:p>
            <a:pPr marL="285750" indent="-285750" algn="l">
              <a:buFont typeface="Wingdings" pitchFamily="2" charset="2"/>
              <a:buChar char="Ø"/>
            </a:pPr>
            <a:r>
              <a:rPr lang="en-US" dirty="0"/>
              <a:t>Obesity </a:t>
            </a:r>
          </a:p>
        </p:txBody>
      </p:sp>
      <p:sp>
        <p:nvSpPr>
          <p:cNvPr id="28" name="TextBox 27"/>
          <p:cNvSpPr txBox="1"/>
          <p:nvPr/>
        </p:nvSpPr>
        <p:spPr>
          <a:xfrm>
            <a:off x="9802242" y="5093972"/>
            <a:ext cx="1980521" cy="375477"/>
          </a:xfrm>
          <a:prstGeom prst="rect">
            <a:avLst/>
          </a:prstGeom>
          <a:noFill/>
        </p:spPr>
        <p:txBody>
          <a:bodyPr wrap="square" rtlCol="0">
            <a:spAutoFit/>
          </a:bodyPr>
          <a:lstStyle/>
          <a:p>
            <a:pPr marL="285750" indent="-285750" algn="l">
              <a:buFont typeface="Wingdings" pitchFamily="2" charset="2"/>
              <a:buChar char="Ø"/>
            </a:pPr>
            <a:r>
              <a:rPr lang="en-US" dirty="0"/>
              <a:t>Cancer</a:t>
            </a:r>
          </a:p>
        </p:txBody>
      </p:sp>
      <p:sp>
        <p:nvSpPr>
          <p:cNvPr id="29" name="TextBox 28"/>
          <p:cNvSpPr txBox="1"/>
          <p:nvPr/>
        </p:nvSpPr>
        <p:spPr>
          <a:xfrm>
            <a:off x="9777557" y="5491577"/>
            <a:ext cx="2331304" cy="657085"/>
          </a:xfrm>
          <a:prstGeom prst="rect">
            <a:avLst/>
          </a:prstGeom>
          <a:noFill/>
        </p:spPr>
        <p:txBody>
          <a:bodyPr wrap="square" rtlCol="0">
            <a:spAutoFit/>
          </a:bodyPr>
          <a:lstStyle/>
          <a:p>
            <a:pPr marL="285750" indent="-285750">
              <a:buFont typeface="Wingdings" pitchFamily="2" charset="2"/>
              <a:buChar char="Ø"/>
            </a:pPr>
            <a:r>
              <a:rPr lang="en-US" dirty="0">
                <a:effectLst/>
              </a:rPr>
              <a:t>G6PD deficiency hemolytic anemia </a:t>
            </a:r>
            <a:endParaRPr lang="en-US" dirty="0"/>
          </a:p>
        </p:txBody>
      </p:sp>
      <p:sp>
        <p:nvSpPr>
          <p:cNvPr id="2" name="TextBox 1"/>
          <p:cNvSpPr txBox="1"/>
          <p:nvPr/>
        </p:nvSpPr>
        <p:spPr>
          <a:xfrm>
            <a:off x="1687824" y="6365840"/>
            <a:ext cx="1531422" cy="369332"/>
          </a:xfrm>
          <a:prstGeom prst="rect">
            <a:avLst/>
          </a:prstGeom>
          <a:noFill/>
        </p:spPr>
        <p:txBody>
          <a:bodyPr wrap="square" rtlCol="0">
            <a:spAutoFit/>
          </a:bodyPr>
          <a:lstStyle/>
          <a:p>
            <a:r>
              <a:rPr lang="en-US" dirty="0">
                <a:solidFill>
                  <a:srgbClr val="00B050"/>
                </a:solidFill>
              </a:rPr>
              <a:t>Targets of ROS</a:t>
            </a:r>
          </a:p>
        </p:txBody>
      </p:sp>
      <p:sp>
        <p:nvSpPr>
          <p:cNvPr id="25" name="TextBox 24"/>
          <p:cNvSpPr txBox="1"/>
          <p:nvPr/>
        </p:nvSpPr>
        <p:spPr>
          <a:xfrm>
            <a:off x="1133846" y="931117"/>
            <a:ext cx="8908808" cy="1477328"/>
          </a:xfrm>
          <a:prstGeom prst="rect">
            <a:avLst/>
          </a:prstGeom>
          <a:noFill/>
        </p:spPr>
        <p:txBody>
          <a:bodyPr wrap="square" rtlCol="0">
            <a:spAutoFit/>
          </a:bodyPr>
          <a:lstStyle/>
          <a:p>
            <a:r>
              <a:rPr lang="en-US" dirty="0">
                <a:solidFill>
                  <a:srgbClr val="92D050"/>
                </a:solidFill>
              </a:rPr>
              <a:t>We have the oxidizing molecule that are being produced which are the reactive oxygen species and they are the reactive nitrogen species and the body has its own antioxidants machinery (the different sets of enzymes) we call them scavenger molecules like these Vitamins or Carotene so they can eat up these free radicals so if there is imbalance it will lead </a:t>
            </a:r>
          </a:p>
          <a:p>
            <a:r>
              <a:rPr lang="en-US" dirty="0">
                <a:solidFill>
                  <a:srgbClr val="92D050"/>
                </a:solidFill>
              </a:rPr>
              <a:t>to oxidative stress</a:t>
            </a:r>
          </a:p>
        </p:txBody>
      </p:sp>
      <p:sp>
        <p:nvSpPr>
          <p:cNvPr id="34" name="TextBox 33"/>
          <p:cNvSpPr txBox="1"/>
          <p:nvPr/>
        </p:nvSpPr>
        <p:spPr>
          <a:xfrm>
            <a:off x="5420042" y="202970"/>
            <a:ext cx="6998663" cy="646331"/>
          </a:xfrm>
          <a:prstGeom prst="rect">
            <a:avLst/>
          </a:prstGeom>
          <a:noFill/>
        </p:spPr>
        <p:txBody>
          <a:bodyPr wrap="square" rtlCol="0">
            <a:spAutoFit/>
          </a:bodyPr>
          <a:lstStyle/>
          <a:p>
            <a:r>
              <a:rPr lang="en-US" dirty="0">
                <a:solidFill>
                  <a:srgbClr val="92D050"/>
                </a:solidFill>
              </a:rPr>
              <a:t>We don't have it always because we have natural antioxidants in our bodies like vitamins.</a:t>
            </a:r>
          </a:p>
        </p:txBody>
      </p:sp>
      <p:cxnSp>
        <p:nvCxnSpPr>
          <p:cNvPr id="31" name="Straight Arrow Connector 30"/>
          <p:cNvCxnSpPr/>
          <p:nvPr/>
        </p:nvCxnSpPr>
        <p:spPr>
          <a:xfrm flipV="1">
            <a:off x="3130728" y="6269971"/>
            <a:ext cx="209238" cy="204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80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Rounded Corners 19"/>
          <p:cNvSpPr/>
          <p:nvPr/>
        </p:nvSpPr>
        <p:spPr>
          <a:xfrm>
            <a:off x="8973298" y="5483078"/>
            <a:ext cx="1725700" cy="54295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17A91"/>
                </a:solidFill>
              </a:rPr>
              <a:t>Cell death</a:t>
            </a:r>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sp>
        <p:nvSpPr>
          <p:cNvPr id="12" name="TextBox 11"/>
          <p:cNvSpPr txBox="1"/>
          <p:nvPr/>
        </p:nvSpPr>
        <p:spPr>
          <a:xfrm>
            <a:off x="1185466" y="1026916"/>
            <a:ext cx="7726128" cy="510909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2A4452"/>
                </a:solidFill>
              </a:rPr>
              <a:t>Incomplete reduction of oxygen to water produces ROS.</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dirty="0">
                <a:solidFill>
                  <a:srgbClr val="FF0000"/>
                </a:solidFill>
              </a:rPr>
              <a:t>ROS</a:t>
            </a:r>
            <a:r>
              <a:rPr lang="en-US" sz="2400" dirty="0"/>
              <a:t> </a:t>
            </a:r>
            <a:r>
              <a:rPr lang="en-US" sz="2400" dirty="0">
                <a:solidFill>
                  <a:srgbClr val="2A4452"/>
                </a:solidFill>
              </a:rPr>
              <a:t>are continuously formed:</a:t>
            </a:r>
          </a:p>
          <a:p>
            <a:pPr marL="800100" lvl="1" indent="-342900">
              <a:buFont typeface="Arial" panose="020B0604020202020204" pitchFamily="34" charset="0"/>
              <a:buChar char="•"/>
            </a:pPr>
            <a:r>
              <a:rPr lang="en-US" sz="2000" dirty="0">
                <a:solidFill>
                  <a:srgbClr val="517A91"/>
                </a:solidFill>
              </a:rPr>
              <a:t>As byproducts of aerobic metabolism.</a:t>
            </a:r>
          </a:p>
          <a:p>
            <a:pPr lvl="1"/>
            <a:r>
              <a:rPr lang="en-US" dirty="0">
                <a:solidFill>
                  <a:srgbClr val="92D050"/>
                </a:solidFill>
              </a:rPr>
              <a:t>Not just by the oxidative phosphorylation that is one place</a:t>
            </a:r>
          </a:p>
          <a:p>
            <a:pPr lvl="1"/>
            <a:r>
              <a:rPr lang="en-US" dirty="0">
                <a:solidFill>
                  <a:srgbClr val="92D050"/>
                </a:solidFill>
              </a:rPr>
              <a:t>where  lots of reactive oxygen species are produced</a:t>
            </a:r>
          </a:p>
          <a:p>
            <a:pPr lvl="1"/>
            <a:r>
              <a:rPr lang="en-US" dirty="0">
                <a:solidFill>
                  <a:srgbClr val="92D050"/>
                </a:solidFill>
              </a:rPr>
              <a:t>and a lot of enzymes when they are doing their</a:t>
            </a:r>
          </a:p>
          <a:p>
            <a:pPr lvl="1"/>
            <a:r>
              <a:rPr lang="en-US" dirty="0">
                <a:solidFill>
                  <a:srgbClr val="92D050"/>
                </a:solidFill>
              </a:rPr>
              <a:t>Normal function like xanthine oxidase (which</a:t>
            </a:r>
          </a:p>
          <a:p>
            <a:pPr lvl="1"/>
            <a:r>
              <a:rPr lang="en-US" dirty="0">
                <a:solidFill>
                  <a:srgbClr val="92D050"/>
                </a:solidFill>
              </a:rPr>
              <a:t>Participates in purine metabolism - gout) which </a:t>
            </a:r>
          </a:p>
          <a:p>
            <a:pPr lvl="1"/>
            <a:r>
              <a:rPr lang="en-US" dirty="0">
                <a:solidFill>
                  <a:srgbClr val="92D050"/>
                </a:solidFill>
              </a:rPr>
              <a:t>Produces hydrogen peroxide </a:t>
            </a:r>
          </a:p>
          <a:p>
            <a:pPr marL="800100" lvl="1" indent="-342900">
              <a:buFont typeface="Arial" panose="020B0604020202020204" pitchFamily="34" charset="0"/>
              <a:buChar char="•"/>
            </a:pPr>
            <a:r>
              <a:rPr lang="en-US" sz="2000" dirty="0">
                <a:solidFill>
                  <a:srgbClr val="517A91"/>
                </a:solidFill>
              </a:rPr>
              <a:t>Through reactions with drugs and toxins. </a:t>
            </a:r>
            <a:r>
              <a:rPr lang="en-US" sz="2000" dirty="0">
                <a:solidFill>
                  <a:srgbClr val="92D050"/>
                </a:solidFill>
              </a:rPr>
              <a:t>+radiation</a:t>
            </a:r>
          </a:p>
          <a:p>
            <a:pPr marL="800100" lvl="1" indent="-342900">
              <a:buFont typeface="Arial" panose="020B0604020202020204" pitchFamily="34" charset="0"/>
              <a:buChar char="•"/>
            </a:pPr>
            <a:r>
              <a:rPr lang="en-US" sz="2000" dirty="0">
                <a:solidFill>
                  <a:srgbClr val="517A91"/>
                </a:solidFill>
              </a:rPr>
              <a:t>When cellular antioxidant level is low.</a:t>
            </a:r>
          </a:p>
          <a:p>
            <a:pPr marL="800100" lvl="1" indent="-342900">
              <a:buFont typeface="Arial" panose="020B0604020202020204" pitchFamily="34" charset="0"/>
              <a:buChar char="•"/>
            </a:pPr>
            <a:r>
              <a:rPr lang="en-US" sz="2000" dirty="0">
                <a:solidFill>
                  <a:srgbClr val="517A91"/>
                </a:solidFill>
              </a:rPr>
              <a:t>Creating oxidative stress in a cell.</a:t>
            </a:r>
            <a:endParaRPr lang="en-US" sz="2400" dirty="0">
              <a:solidFill>
                <a:schemeClr val="accent6">
                  <a:lumMod val="60000"/>
                  <a:lumOff val="40000"/>
                </a:schemeClr>
              </a:solidFill>
            </a:endParaRPr>
          </a:p>
          <a:p>
            <a:pPr lvl="1"/>
            <a:endParaRPr lang="en-US" sz="2400" dirty="0">
              <a:solidFill>
                <a:schemeClr val="accent6">
                  <a:lumMod val="60000"/>
                  <a:lumOff val="40000"/>
                </a:schemeClr>
              </a:solidFill>
            </a:endParaRPr>
          </a:p>
          <a:p>
            <a:pPr marL="342900" lvl="1" indent="-342900">
              <a:buFont typeface="Arial" panose="020B0604020202020204" pitchFamily="34" charset="0"/>
              <a:buChar char="•"/>
            </a:pPr>
            <a:r>
              <a:rPr lang="en-US" sz="2400" dirty="0">
                <a:solidFill>
                  <a:srgbClr val="2A4452"/>
                </a:solidFill>
              </a:rPr>
              <a:t>Cells have protective antioxidant mechanisms that neutralize ROS.</a:t>
            </a:r>
          </a:p>
        </p:txBody>
      </p:sp>
      <p:sp>
        <p:nvSpPr>
          <p:cNvPr id="2" name="Rectangle: Rounded Corners 1"/>
          <p:cNvSpPr/>
          <p:nvPr/>
        </p:nvSpPr>
        <p:spPr>
          <a:xfrm>
            <a:off x="9028189" y="2591716"/>
            <a:ext cx="1615921" cy="635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06275"/>
                </a:solidFill>
              </a:rPr>
              <a:t>DNA</a:t>
            </a:r>
          </a:p>
        </p:txBody>
      </p:sp>
      <p:sp>
        <p:nvSpPr>
          <p:cNvPr id="13" name="Rectangle: Rounded Corners 12"/>
          <p:cNvSpPr/>
          <p:nvPr/>
        </p:nvSpPr>
        <p:spPr>
          <a:xfrm>
            <a:off x="9028189" y="3294380"/>
            <a:ext cx="1615921" cy="635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17A91"/>
                </a:solidFill>
              </a:rPr>
              <a:t>Proteins </a:t>
            </a:r>
          </a:p>
        </p:txBody>
      </p:sp>
      <p:sp>
        <p:nvSpPr>
          <p:cNvPr id="14" name="Rectangle: Rounded Corners 13"/>
          <p:cNvSpPr/>
          <p:nvPr/>
        </p:nvSpPr>
        <p:spPr>
          <a:xfrm>
            <a:off x="9028189" y="4035802"/>
            <a:ext cx="1615921" cy="635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17A91"/>
                </a:solidFill>
              </a:rPr>
              <a:t>Unsaturated lipids </a:t>
            </a:r>
          </a:p>
        </p:txBody>
      </p:sp>
      <p:sp>
        <p:nvSpPr>
          <p:cNvPr id="3" name="TextBox 2"/>
          <p:cNvSpPr txBox="1"/>
          <p:nvPr/>
        </p:nvSpPr>
        <p:spPr>
          <a:xfrm>
            <a:off x="8497175" y="2047988"/>
            <a:ext cx="2760105" cy="477054"/>
          </a:xfrm>
          <a:prstGeom prst="rect">
            <a:avLst/>
          </a:prstGeom>
          <a:noFill/>
        </p:spPr>
        <p:txBody>
          <a:bodyPr wrap="square" rtlCol="0">
            <a:spAutoFit/>
          </a:bodyPr>
          <a:lstStyle/>
          <a:p>
            <a:pPr marL="342900" indent="-342900" algn="l">
              <a:buFont typeface="Wingdings" panose="05000000000000000000" pitchFamily="2" charset="2"/>
              <a:buChar char="ü"/>
            </a:pPr>
            <a:r>
              <a:rPr lang="en-US" sz="2400" dirty="0">
                <a:solidFill>
                  <a:srgbClr val="2A4452"/>
                </a:solidFill>
              </a:rPr>
              <a:t>ROS can damage:</a:t>
            </a:r>
          </a:p>
        </p:txBody>
      </p:sp>
      <p:sp>
        <p:nvSpPr>
          <p:cNvPr id="9" name="Arrow: Right 8"/>
          <p:cNvSpPr/>
          <p:nvPr/>
        </p:nvSpPr>
        <p:spPr>
          <a:xfrm rot="5400000">
            <a:off x="9546772" y="4797501"/>
            <a:ext cx="578753" cy="592052"/>
          </a:xfrm>
          <a:prstGeom prst="rightArrow">
            <a:avLst>
              <a:gd name="adj1" fmla="val 50000"/>
              <a:gd name="adj2" fmla="val 343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1430823" y="141416"/>
            <a:ext cx="8011559" cy="646331"/>
          </a:xfrm>
          <a:prstGeom prst="rect">
            <a:avLst/>
          </a:prstGeom>
          <a:noFill/>
        </p:spPr>
        <p:txBody>
          <a:bodyPr wrap="square" rtlCol="0">
            <a:spAutoFit/>
          </a:bodyPr>
          <a:lstStyle/>
          <a:p>
            <a:r>
              <a:rPr lang="en-US" sz="3600" dirty="0">
                <a:solidFill>
                  <a:srgbClr val="517A91"/>
                </a:solidFill>
                <a:latin typeface="Century Gothic" charset="0"/>
                <a:ea typeface="Century Gothic" charset="0"/>
                <a:cs typeface="Century Gothic" charset="0"/>
              </a:rPr>
              <a:t>Reactive Oxygen Species (ROS):</a:t>
            </a:r>
          </a:p>
        </p:txBody>
      </p:sp>
      <p:sp>
        <p:nvSpPr>
          <p:cNvPr id="4" name="TextBox 3"/>
          <p:cNvSpPr txBox="1"/>
          <p:nvPr/>
        </p:nvSpPr>
        <p:spPr>
          <a:xfrm>
            <a:off x="1695472" y="1422881"/>
            <a:ext cx="7482259" cy="369332"/>
          </a:xfrm>
          <a:prstGeom prst="rect">
            <a:avLst/>
          </a:prstGeom>
          <a:noFill/>
        </p:spPr>
        <p:txBody>
          <a:bodyPr wrap="square" rtlCol="0">
            <a:spAutoFit/>
          </a:bodyPr>
          <a:lstStyle/>
          <a:p>
            <a:pPr algn="ctr"/>
            <a:r>
              <a:rPr lang="en-US" dirty="0">
                <a:solidFill>
                  <a:srgbClr val="92D050"/>
                </a:solidFill>
              </a:rPr>
              <a:t>ROS normally is produced by the body and then </a:t>
            </a:r>
            <a:r>
              <a:rPr lang="en-US" dirty="0">
                <a:solidFill>
                  <a:srgbClr val="FF0000"/>
                </a:solidFill>
              </a:rPr>
              <a:t>utilized</a:t>
            </a:r>
            <a:r>
              <a:rPr lang="en-US" dirty="0">
                <a:solidFill>
                  <a:srgbClr val="00B050"/>
                </a:solidFill>
              </a:rPr>
              <a:t> </a:t>
            </a:r>
            <a:r>
              <a:rPr lang="en-US" dirty="0">
                <a:solidFill>
                  <a:srgbClr val="92D050"/>
                </a:solidFill>
              </a:rPr>
              <a:t>after doing their job </a:t>
            </a:r>
          </a:p>
        </p:txBody>
      </p:sp>
    </p:spTree>
    <p:extLst>
      <p:ext uri="{BB962C8B-B14F-4D97-AF65-F5344CB8AC3E}">
        <p14:creationId xmlns:p14="http://schemas.microsoft.com/office/powerpoint/2010/main" val="148288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19"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8</a:t>
            </a:fld>
            <a:endParaRPr spc="-8" dirty="0"/>
          </a:p>
        </p:txBody>
      </p:sp>
      <p:cxnSp>
        <p:nvCxnSpPr>
          <p:cNvPr id="22" name="Straight Connector 21"/>
          <p:cNvCxnSpPr/>
          <p:nvPr/>
        </p:nvCxnSpPr>
        <p:spPr>
          <a:xfrm flipH="1">
            <a:off x="1309120" y="888410"/>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22"/>
          <p:cNvPicPr>
            <a:picLocks noChangeAspect="1"/>
          </p:cNvPicPr>
          <p:nvPr/>
        </p:nvPicPr>
        <p:blipFill rotWithShape="1">
          <a:blip r:embed="rId3"/>
          <a:srcRect l="1278" t="3721" r="1043" b="73008"/>
          <a:stretch/>
        </p:blipFill>
        <p:spPr>
          <a:xfrm>
            <a:off x="1359244" y="1784475"/>
            <a:ext cx="9663555" cy="815546"/>
          </a:xfrm>
          <a:prstGeom prst="rect">
            <a:avLst/>
          </a:prstGeom>
        </p:spPr>
      </p:pic>
      <p:sp>
        <p:nvSpPr>
          <p:cNvPr id="24" name="TextBox 23"/>
          <p:cNvSpPr txBox="1"/>
          <p:nvPr/>
        </p:nvSpPr>
        <p:spPr>
          <a:xfrm>
            <a:off x="1264222" y="3372888"/>
            <a:ext cx="995954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The dot means the electron </a:t>
            </a:r>
          </a:p>
          <a:p>
            <a:pPr marL="285750" indent="-285750">
              <a:buFont typeface="Arial" panose="020B0604020202020204" pitchFamily="34" charset="0"/>
              <a:buChar char="•"/>
            </a:pPr>
            <a:r>
              <a:rPr lang="en-US" dirty="0">
                <a:solidFill>
                  <a:srgbClr val="92D050"/>
                </a:solidFill>
              </a:rPr>
              <a:t>the negative means it received an electron.</a:t>
            </a:r>
          </a:p>
          <a:p>
            <a:pPr marL="285750" indent="-285750">
              <a:buFont typeface="Arial" panose="020B0604020202020204" pitchFamily="34" charset="0"/>
              <a:buChar char="•"/>
            </a:pPr>
            <a:r>
              <a:rPr lang="en-US" dirty="0">
                <a:solidFill>
                  <a:srgbClr val="92D050"/>
                </a:solidFill>
              </a:rPr>
              <a:t>O2 is not paired and that’s why it’s a free Radical</a:t>
            </a:r>
          </a:p>
          <a:p>
            <a:pPr marL="285750" indent="-285750">
              <a:buFont typeface="Arial" panose="020B0604020202020204" pitchFamily="34" charset="0"/>
              <a:buChar char="•"/>
            </a:pPr>
            <a:r>
              <a:rPr lang="en-US" dirty="0">
                <a:solidFill>
                  <a:srgbClr val="92D050"/>
                </a:solidFill>
              </a:rPr>
              <a:t>H2O2 is not a free radical but it is a reactive oxygen species that can cause oxidative damage.</a:t>
            </a:r>
          </a:p>
          <a:p>
            <a:pPr marL="285750" indent="-285750">
              <a:buFont typeface="Arial" panose="020B0604020202020204" pitchFamily="34" charset="0"/>
              <a:buChar char="•"/>
            </a:pPr>
            <a:r>
              <a:rPr lang="en-US" dirty="0">
                <a:solidFill>
                  <a:srgbClr val="92D050"/>
                </a:solidFill>
              </a:rPr>
              <a:t>Hydroxyl radical is the most reactive radicals. </a:t>
            </a:r>
          </a:p>
        </p:txBody>
      </p:sp>
      <p:sp>
        <p:nvSpPr>
          <p:cNvPr id="25" name="TextBox 24"/>
          <p:cNvSpPr txBox="1"/>
          <p:nvPr/>
        </p:nvSpPr>
        <p:spPr>
          <a:xfrm>
            <a:off x="1359244" y="2752312"/>
            <a:ext cx="4884751"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92D050"/>
                </a:solidFill>
              </a:rPr>
              <a:t>This is showing you the O2 is receiving an electrons</a:t>
            </a:r>
          </a:p>
        </p:txBody>
      </p:sp>
      <p:sp>
        <p:nvSpPr>
          <p:cNvPr id="26" name="TextBox 25"/>
          <p:cNvSpPr txBox="1"/>
          <p:nvPr/>
        </p:nvSpPr>
        <p:spPr>
          <a:xfrm>
            <a:off x="9370236" y="3049748"/>
            <a:ext cx="2817340"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92D050"/>
                </a:solidFill>
              </a:rPr>
              <a:t>The final product is water</a:t>
            </a:r>
          </a:p>
        </p:txBody>
      </p:sp>
      <p:sp>
        <p:nvSpPr>
          <p:cNvPr id="27" name="TextBox 26"/>
          <p:cNvSpPr txBox="1"/>
          <p:nvPr/>
        </p:nvSpPr>
        <p:spPr>
          <a:xfrm>
            <a:off x="1283735" y="4850215"/>
            <a:ext cx="9940033"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Hydroxyl radical is more reactive than H2O2 but the good thing that it’s short lived.</a:t>
            </a:r>
          </a:p>
          <a:p>
            <a:pPr marL="285750" indent="-285750">
              <a:buFont typeface="Arial" panose="020B0604020202020204" pitchFamily="34" charset="0"/>
              <a:buChar char="•"/>
            </a:pPr>
            <a:r>
              <a:rPr lang="en-US" dirty="0">
                <a:solidFill>
                  <a:srgbClr val="92D050"/>
                </a:solidFill>
              </a:rPr>
              <a:t>Free radicals are more reactive than hydrogen peroxide</a:t>
            </a:r>
          </a:p>
        </p:txBody>
      </p:sp>
      <p:sp>
        <p:nvSpPr>
          <p:cNvPr id="28" name="TextBox 27"/>
          <p:cNvSpPr txBox="1"/>
          <p:nvPr/>
        </p:nvSpPr>
        <p:spPr>
          <a:xfrm>
            <a:off x="1401796" y="1313934"/>
            <a:ext cx="8501448" cy="369332"/>
          </a:xfrm>
          <a:prstGeom prst="rect">
            <a:avLst/>
          </a:prstGeom>
          <a:noFill/>
        </p:spPr>
        <p:txBody>
          <a:bodyPr wrap="square" rtlCol="0">
            <a:spAutoFit/>
          </a:bodyPr>
          <a:lstStyle/>
          <a:p>
            <a:r>
              <a:rPr lang="en-US" dirty="0">
                <a:solidFill>
                  <a:schemeClr val="tx1">
                    <a:lumMod val="85000"/>
                    <a:lumOff val="15000"/>
                  </a:schemeClr>
                </a:solidFill>
              </a:rPr>
              <a:t>Formation of reactive intermediates from molecular oxygen. e-= electrons</a:t>
            </a:r>
          </a:p>
        </p:txBody>
      </p:sp>
      <p:sp>
        <p:nvSpPr>
          <p:cNvPr id="29" name="TextBox 28"/>
          <p:cNvSpPr txBox="1"/>
          <p:nvPr/>
        </p:nvSpPr>
        <p:spPr>
          <a:xfrm>
            <a:off x="1247793" y="127557"/>
            <a:ext cx="8011559" cy="707886"/>
          </a:xfrm>
          <a:prstGeom prst="rect">
            <a:avLst/>
          </a:prstGeom>
          <a:noFill/>
        </p:spPr>
        <p:txBody>
          <a:bodyPr wrap="square" rtlCol="0">
            <a:spAutoFit/>
          </a:bodyPr>
          <a:lstStyle/>
          <a:p>
            <a:r>
              <a:rPr lang="en-US" sz="4000" dirty="0">
                <a:solidFill>
                  <a:srgbClr val="FF0000"/>
                </a:solidFill>
                <a:latin typeface="Century Gothic" charset="0"/>
                <a:ea typeface="Century Gothic" charset="0"/>
                <a:cs typeface="Century Gothic" charset="0"/>
              </a:rPr>
              <a:t>Reactive Oxygen Species (ROS)</a:t>
            </a:r>
          </a:p>
        </p:txBody>
      </p:sp>
    </p:spTree>
    <p:extLst>
      <p:ext uri="{BB962C8B-B14F-4D97-AF65-F5344CB8AC3E}">
        <p14:creationId xmlns:p14="http://schemas.microsoft.com/office/powerpoint/2010/main" val="179867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cxnSp>
        <p:nvCxnSpPr>
          <p:cNvPr id="11" name="Straight Connector 10"/>
          <p:cNvCxnSpPr/>
          <p:nvPr/>
        </p:nvCxnSpPr>
        <p:spPr>
          <a:xfrm flipH="1">
            <a:off x="1223966" y="93111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1430823" y="141416"/>
            <a:ext cx="8011559" cy="707886"/>
          </a:xfrm>
          <a:prstGeom prst="rect">
            <a:avLst/>
          </a:prstGeom>
          <a:noFill/>
        </p:spPr>
        <p:txBody>
          <a:bodyPr wrap="square" rtlCol="0">
            <a:spAutoFit/>
          </a:bodyPr>
          <a:lstStyle/>
          <a:p>
            <a:r>
              <a:rPr lang="en-US" sz="4000" dirty="0">
                <a:solidFill>
                  <a:srgbClr val="FF0000"/>
                </a:solidFill>
                <a:latin typeface="Century Gothic" charset="0"/>
                <a:ea typeface="Century Gothic" charset="0"/>
                <a:cs typeface="Century Gothic" charset="0"/>
              </a:rPr>
              <a:t>Reactive Oxygen Species (ROS)</a:t>
            </a:r>
          </a:p>
        </p:txBody>
      </p:sp>
      <p:pic>
        <p:nvPicPr>
          <p:cNvPr id="20" name="Picture 19"/>
          <p:cNvPicPr>
            <a:picLocks noChangeAspect="1"/>
          </p:cNvPicPr>
          <p:nvPr/>
        </p:nvPicPr>
        <p:blipFill rotWithShape="1">
          <a:blip r:embed="rId4"/>
          <a:srcRect l="1197" t="28720" r="1254" b="26503"/>
          <a:stretch/>
        </p:blipFill>
        <p:spPr>
          <a:xfrm>
            <a:off x="1603818" y="1668162"/>
            <a:ext cx="9650627" cy="1569308"/>
          </a:xfrm>
          <a:prstGeom prst="rect">
            <a:avLst/>
          </a:prstGeom>
        </p:spPr>
      </p:pic>
      <p:sp>
        <p:nvSpPr>
          <p:cNvPr id="21" name="TextBox 20"/>
          <p:cNvSpPr txBox="1"/>
          <p:nvPr/>
        </p:nvSpPr>
        <p:spPr>
          <a:xfrm>
            <a:off x="1312311" y="1297459"/>
            <a:ext cx="9469956" cy="369332"/>
          </a:xfrm>
          <a:prstGeom prst="rect">
            <a:avLst/>
          </a:prstGeom>
          <a:noFill/>
        </p:spPr>
        <p:txBody>
          <a:bodyPr wrap="square" rtlCol="0">
            <a:spAutoFit/>
          </a:bodyPr>
          <a:lstStyle/>
          <a:p>
            <a:r>
              <a:rPr lang="en-US" dirty="0"/>
              <a:t>Actions of antioxidant enzymes. G-SH= reduced glutathione. G-S-S-G= oxidized glutathione</a:t>
            </a:r>
          </a:p>
        </p:txBody>
      </p:sp>
      <p:sp>
        <p:nvSpPr>
          <p:cNvPr id="22" name="TextBox 21"/>
          <p:cNvSpPr txBox="1"/>
          <p:nvPr/>
        </p:nvSpPr>
        <p:spPr>
          <a:xfrm>
            <a:off x="1312311" y="3429000"/>
            <a:ext cx="969025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This picture shows the antioxidant machinery that’s there in the system. </a:t>
            </a:r>
          </a:p>
          <a:p>
            <a:pPr marL="285750" indent="-285750">
              <a:buFont typeface="Arial" panose="020B0604020202020204" pitchFamily="34" charset="0"/>
              <a:buChar char="•"/>
            </a:pPr>
            <a:r>
              <a:rPr lang="en-US" dirty="0">
                <a:solidFill>
                  <a:srgbClr val="92D050"/>
                </a:solidFill>
              </a:rPr>
              <a:t>H₂O₂:can be taking care of by </a:t>
            </a:r>
            <a:r>
              <a:rPr lang="en-US" b="1" u="sng" dirty="0">
                <a:solidFill>
                  <a:srgbClr val="92D050"/>
                </a:solidFill>
              </a:rPr>
              <a:t>catalase enzyme</a:t>
            </a:r>
            <a:r>
              <a:rPr lang="en-US" dirty="0">
                <a:solidFill>
                  <a:srgbClr val="92D050"/>
                </a:solidFill>
              </a:rPr>
              <a:t> which will break it down into oxygen and water so 2 neutral molecules </a:t>
            </a:r>
          </a:p>
        </p:txBody>
      </p:sp>
      <p:sp>
        <p:nvSpPr>
          <p:cNvPr id="23" name="TextBox 22"/>
          <p:cNvSpPr txBox="1"/>
          <p:nvPr/>
        </p:nvSpPr>
        <p:spPr>
          <a:xfrm>
            <a:off x="1312311" y="4369058"/>
            <a:ext cx="93145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a:solidFill>
                  <a:srgbClr val="92D050"/>
                </a:solidFill>
              </a:rPr>
              <a:t>Glutathione peroxidase: </a:t>
            </a:r>
            <a:r>
              <a:rPr lang="en-US" dirty="0">
                <a:solidFill>
                  <a:srgbClr val="92D050"/>
                </a:solidFill>
              </a:rPr>
              <a:t>is going to take care of the hydrogen peroxide and It’s short lived </a:t>
            </a:r>
          </a:p>
        </p:txBody>
      </p:sp>
      <p:sp>
        <p:nvSpPr>
          <p:cNvPr id="24" name="TextBox 23"/>
          <p:cNvSpPr txBox="1"/>
          <p:nvPr/>
        </p:nvSpPr>
        <p:spPr>
          <a:xfrm>
            <a:off x="1341071" y="4738390"/>
            <a:ext cx="10632626" cy="646331"/>
          </a:xfrm>
          <a:prstGeom prst="rect">
            <a:avLst/>
          </a:prstGeom>
          <a:noFill/>
        </p:spPr>
        <p:txBody>
          <a:bodyPr wrap="square" rtlCol="0">
            <a:spAutoFit/>
          </a:bodyPr>
          <a:lstStyle/>
          <a:p>
            <a:r>
              <a:rPr lang="en-US" b="1" u="sng" dirty="0">
                <a:solidFill>
                  <a:srgbClr val="92D050"/>
                </a:solidFill>
              </a:rPr>
              <a:t>Superoxide dismutase : </a:t>
            </a:r>
            <a:r>
              <a:rPr lang="en-US" dirty="0">
                <a:solidFill>
                  <a:srgbClr val="92D050"/>
                </a:solidFill>
              </a:rPr>
              <a:t>it can take care of superoxide free radical which will attach on it and produce the o2 and H₂O₂</a:t>
            </a:r>
          </a:p>
        </p:txBody>
      </p:sp>
      <p:sp>
        <p:nvSpPr>
          <p:cNvPr id="25" name="Rectangle 24"/>
          <p:cNvSpPr/>
          <p:nvPr/>
        </p:nvSpPr>
        <p:spPr>
          <a:xfrm>
            <a:off x="1268329" y="5392790"/>
            <a:ext cx="10828936"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92D050"/>
                </a:solidFill>
              </a:rPr>
              <a:t>They change the structure of the molecule they react with to abnormal structure causing damage and dysfunction </a:t>
            </a:r>
          </a:p>
        </p:txBody>
      </p:sp>
      <p:sp>
        <p:nvSpPr>
          <p:cNvPr id="26" name="TextBox 25"/>
          <p:cNvSpPr txBox="1"/>
          <p:nvPr/>
        </p:nvSpPr>
        <p:spPr>
          <a:xfrm>
            <a:off x="448423" y="6009985"/>
            <a:ext cx="6928562"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rgbClr val="92D050"/>
                </a:solidFill>
              </a:rPr>
              <a:t>So incomplete reduction of O₂ leads to ROS Formation </a:t>
            </a:r>
          </a:p>
        </p:txBody>
      </p:sp>
    </p:spTree>
    <p:extLst>
      <p:ext uri="{BB962C8B-B14F-4D97-AF65-F5344CB8AC3E}">
        <p14:creationId xmlns:p14="http://schemas.microsoft.com/office/powerpoint/2010/main" val="655745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2312</Words>
  <Application>Microsoft Office PowerPoint</Application>
  <PresentationFormat>Widescreen</PresentationFormat>
  <Paragraphs>252</Paragraphs>
  <Slides>22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ＭＳ Ｐゴシック</vt:lpstr>
      <vt:lpstr>(null)</vt:lpstr>
      <vt:lpstr>Adobe Devanagari</vt:lpstr>
      <vt:lpstr>Arial</vt:lpstr>
      <vt:lpstr>Bradley Hand ITC</vt:lpstr>
      <vt:lpstr>Calibri</vt:lpstr>
      <vt:lpstr>Calibri Light</vt:lpstr>
      <vt:lpstr>Calisto MT</vt:lpstr>
      <vt:lpstr>Century Gothic</vt:lpstr>
      <vt:lpstr>Times New Roman</vt:lpstr>
      <vt:lpstr>Wingdings</vt:lpstr>
      <vt:lpstr>Office Theme</vt:lpstr>
      <vt:lpstr>PowerPoint Presentation</vt:lpstr>
      <vt:lpstr>PowerPoint Presentation</vt:lpstr>
      <vt:lpstr>Dr.Sumbul recall information which will make the lecture easier to understand:</vt:lpstr>
      <vt:lpstr>Dr.Sumbul recall information which will make the lecture easier to understand:</vt:lpstr>
      <vt:lpstr>Dr.Sumbul recall information which will make the lecture easier to understand: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Nitric oxide (NO)</vt:lpstr>
      <vt:lpstr>PowerPoint Presentation</vt:lpstr>
      <vt:lpstr>PowerPoint Presentation</vt:lpstr>
      <vt:lpstr>Oxidative stress and atherosclerosis : </vt:lpstr>
      <vt:lpstr>Quiz</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trad</cp:lastModifiedBy>
  <cp:revision>231</cp:revision>
  <dcterms:created xsi:type="dcterms:W3CDTF">2017-02-08T18:43:55Z</dcterms:created>
  <dcterms:modified xsi:type="dcterms:W3CDTF">2017-04-18T11:56:34Z</dcterms:modified>
</cp:coreProperties>
</file>