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56" r:id="rId3"/>
    <p:sldId id="257" r:id="rId4"/>
    <p:sldId id="280" r:id="rId5"/>
    <p:sldId id="260" r:id="rId6"/>
    <p:sldId id="261" r:id="rId7"/>
    <p:sldId id="262" r:id="rId8"/>
    <p:sldId id="263" r:id="rId9"/>
    <p:sldId id="264" r:id="rId10"/>
    <p:sldId id="265" r:id="rId11"/>
    <p:sldId id="266" r:id="rId12"/>
    <p:sldId id="285" r:id="rId13"/>
    <p:sldId id="267" r:id="rId14"/>
    <p:sldId id="268" r:id="rId15"/>
    <p:sldId id="269" r:id="rId16"/>
    <p:sldId id="270" r:id="rId17"/>
    <p:sldId id="282" r:id="rId18"/>
    <p:sldId id="272" r:id="rId19"/>
    <p:sldId id="273" r:id="rId20"/>
    <p:sldId id="274" r:id="rId21"/>
    <p:sldId id="275" r:id="rId22"/>
    <p:sldId id="276" r:id="rId23"/>
    <p:sldId id="277" r:id="rId24"/>
    <p:sldId id="283" r:id="rId25"/>
    <p:sldId id="284" r:id="rId26"/>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A5A5A5"/>
              </a:solidFill>
              <a:prstDash val="solid"/>
              <a:bevel/>
            </a:ln>
          </a:left>
          <a:right>
            <a:ln w="12700" cap="flat">
              <a:solidFill>
                <a:srgbClr val="A5A5A5"/>
              </a:solidFill>
              <a:prstDash val="solid"/>
              <a:bevel/>
            </a:ln>
          </a:right>
          <a:top>
            <a:ln w="12700" cap="flat">
              <a:solidFill>
                <a:srgbClr val="A5A5A5"/>
              </a:solidFill>
              <a:prstDash val="solid"/>
              <a:bevel/>
            </a:ln>
          </a:top>
          <a:bottom>
            <a:ln w="12700" cap="flat">
              <a:solidFill>
                <a:srgbClr val="A5A5A5"/>
              </a:solidFill>
              <a:prstDash val="solid"/>
              <a:bevel/>
            </a:ln>
          </a:bottom>
          <a:insideH>
            <a:ln w="12700" cap="flat">
              <a:solidFill>
                <a:srgbClr val="A5A5A5"/>
              </a:solidFill>
              <a:prstDash val="solid"/>
              <a:bevel/>
            </a:ln>
          </a:insideH>
          <a:insideV>
            <a:ln w="12700" cap="flat">
              <a:solidFill>
                <a:srgbClr val="A5A5A5"/>
              </a:solidFill>
              <a:prstDash val="solid"/>
              <a:bevel/>
            </a:ln>
          </a:insideV>
        </a:tcBdr>
        <a:fill>
          <a:solidFill>
            <a:srgbClr val="A5A5A5">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A5A5A5"/>
              </a:solidFill>
              <a:prstDash val="solid"/>
              <a:bevel/>
            </a:ln>
          </a:left>
          <a:right>
            <a:ln w="12700" cap="flat">
              <a:solidFill>
                <a:srgbClr val="A5A5A5"/>
              </a:solidFill>
              <a:prstDash val="solid"/>
              <a:bevel/>
            </a:ln>
          </a:right>
          <a:top>
            <a:ln w="12700" cap="flat">
              <a:solidFill>
                <a:srgbClr val="A5A5A5"/>
              </a:solidFill>
              <a:prstDash val="solid"/>
              <a:bevel/>
            </a:ln>
          </a:top>
          <a:bottom>
            <a:ln w="12700" cap="flat">
              <a:solidFill>
                <a:srgbClr val="A5A5A5"/>
              </a:solidFill>
              <a:prstDash val="solid"/>
              <a:bevel/>
            </a:ln>
          </a:bottom>
          <a:insideH>
            <a:ln w="12700" cap="flat">
              <a:solidFill>
                <a:srgbClr val="A5A5A5"/>
              </a:solidFill>
              <a:prstDash val="solid"/>
              <a:bevel/>
            </a:ln>
          </a:insideH>
          <a:insideV>
            <a:ln w="12700" cap="flat">
              <a:solidFill>
                <a:srgbClr val="A5A5A5"/>
              </a:solidFill>
              <a:prstDash val="solid"/>
              <a:bevel/>
            </a:ln>
          </a:insideV>
        </a:tcBdr>
        <a:fill>
          <a:solidFill>
            <a:srgbClr val="A5A5A5">
              <a:alpha val="20000"/>
            </a:srgbClr>
          </a:solidFill>
        </a:fill>
      </a:tcStyle>
    </a:firstCol>
    <a:lastRow>
      <a:tcTxStyle b="on" i="on">
        <a:font>
          <a:latin typeface="Calibri"/>
          <a:ea typeface="Calibri"/>
          <a:cs typeface="Calibri"/>
        </a:font>
        <a:srgbClr val="000000"/>
      </a:tcTxStyle>
      <a:tcStyle>
        <a:tcBdr>
          <a:left>
            <a:ln w="12700" cap="flat">
              <a:solidFill>
                <a:srgbClr val="A5A5A5"/>
              </a:solidFill>
              <a:prstDash val="solid"/>
              <a:bevel/>
            </a:ln>
          </a:left>
          <a:right>
            <a:ln w="12700" cap="flat">
              <a:solidFill>
                <a:srgbClr val="A5A5A5"/>
              </a:solidFill>
              <a:prstDash val="solid"/>
              <a:bevel/>
            </a:ln>
          </a:right>
          <a:top>
            <a:ln w="50800" cap="flat">
              <a:solidFill>
                <a:srgbClr val="A5A5A5"/>
              </a:solidFill>
              <a:prstDash val="solid"/>
              <a:bevel/>
            </a:ln>
          </a:top>
          <a:bottom>
            <a:ln w="12700" cap="flat">
              <a:solidFill>
                <a:srgbClr val="A5A5A5"/>
              </a:solidFill>
              <a:prstDash val="solid"/>
              <a:bevel/>
            </a:ln>
          </a:bottom>
          <a:insideH>
            <a:ln w="12700" cap="flat">
              <a:solidFill>
                <a:srgbClr val="A5A5A5"/>
              </a:solidFill>
              <a:prstDash val="solid"/>
              <a:bevel/>
            </a:ln>
          </a:insideH>
          <a:insideV>
            <a:ln w="12700" cap="flat">
              <a:solidFill>
                <a:srgbClr val="A5A5A5"/>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A5A5A5"/>
              </a:solidFill>
              <a:prstDash val="solid"/>
              <a:bevel/>
            </a:ln>
          </a:left>
          <a:right>
            <a:ln w="12700" cap="flat">
              <a:solidFill>
                <a:srgbClr val="A5A5A5"/>
              </a:solidFill>
              <a:prstDash val="solid"/>
              <a:bevel/>
            </a:ln>
          </a:right>
          <a:top>
            <a:ln w="12700" cap="flat">
              <a:solidFill>
                <a:srgbClr val="A5A5A5"/>
              </a:solidFill>
              <a:prstDash val="solid"/>
              <a:bevel/>
            </a:ln>
          </a:top>
          <a:bottom>
            <a:ln w="25400" cap="flat">
              <a:solidFill>
                <a:srgbClr val="A5A5A5"/>
              </a:solidFill>
              <a:prstDash val="solid"/>
              <a:bevel/>
            </a:ln>
          </a:bottom>
          <a:insideH>
            <a:ln w="12700" cap="flat">
              <a:solidFill>
                <a:srgbClr val="A5A5A5"/>
              </a:solidFill>
              <a:prstDash val="solid"/>
              <a:bevel/>
            </a:ln>
          </a:insideH>
          <a:insideV>
            <a:ln w="12700" cap="flat">
              <a:solidFill>
                <a:srgbClr val="A5A5A5"/>
              </a:solidFill>
              <a:prstDash val="solid"/>
              <a:bevel/>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00919736"/>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24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36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Click to edit Master title style</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stStyle>
          <a:p>
            <a:pPr lvl="0">
              <a:defRPr sz="1800"/>
            </a:pPr>
            <a:r>
              <a:rPr sz="2400"/>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A196C-6807-7A45-9D85-0CAD3D00C859}" type="datetime1">
              <a:rPr lang="en-US" smtClean="0">
                <a:solidFill>
                  <a:prstClr val="black">
                    <a:tint val="75000"/>
                  </a:prstClr>
                </a:solidFill>
              </a:rPr>
              <a:pPr/>
              <a:t>4/20/2017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43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1C348-46EB-FC43-BFCC-90E8FFEA4243}" type="datetime1">
              <a:rPr lang="en-US" smtClean="0">
                <a:solidFill>
                  <a:prstClr val="black">
                    <a:tint val="75000"/>
                  </a:prstClr>
                </a:solidFill>
              </a:rPr>
              <a:pPr/>
              <a:t>4/20/2017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250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EB21F-9D8A-4341-81B8-4EBB0608D5AD}" type="datetime1">
              <a:rPr lang="en-US" smtClean="0">
                <a:solidFill>
                  <a:prstClr val="black">
                    <a:tint val="75000"/>
                  </a:prstClr>
                </a:solidFill>
              </a:rPr>
              <a:pPr/>
              <a:t>4/20/2017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91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EC93CE-DE32-7C47-AD8D-66F53A612117}" type="datetime1">
              <a:rPr lang="en-US" smtClean="0">
                <a:solidFill>
                  <a:prstClr val="black">
                    <a:tint val="75000"/>
                  </a:prstClr>
                </a:solidFill>
              </a:rPr>
              <a:pPr/>
              <a:t>4/20/2017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72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9433B8-0CB6-5B4B-901C-B3A6CB39BCD9}" type="datetime1">
              <a:rPr lang="en-US" smtClean="0">
                <a:solidFill>
                  <a:prstClr val="black">
                    <a:tint val="75000"/>
                  </a:prstClr>
                </a:solidFill>
              </a:rPr>
              <a:pPr/>
              <a:t>4/20/2017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988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5E6A2D-6601-554A-8767-409F1F081550}" type="datetime1">
              <a:rPr lang="en-US" smtClean="0">
                <a:solidFill>
                  <a:prstClr val="black">
                    <a:tint val="75000"/>
                  </a:prstClr>
                </a:solidFill>
              </a:rPr>
              <a:pPr/>
              <a:t>4/20/2017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37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7D96-DEDE-4047-9CF3-9F8095760A6F}" type="datetime1">
              <a:rPr lang="en-US" smtClean="0">
                <a:solidFill>
                  <a:prstClr val="black">
                    <a:tint val="75000"/>
                  </a:prstClr>
                </a:solidFill>
              </a:rPr>
              <a:pPr/>
              <a:t>4/20/2017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07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BE617A-7328-B04F-AED5-07F522F45EAA}" type="datetime1">
              <a:rPr lang="en-US" smtClean="0">
                <a:solidFill>
                  <a:prstClr val="black">
                    <a:tint val="75000"/>
                  </a:prstClr>
                </a:solidFill>
              </a:rPr>
              <a:pPr/>
              <a:t>4/20/2017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87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D9599B-AA12-8043-95F7-F9EC88127C43}" type="datetime1">
              <a:rPr lang="en-US" smtClean="0">
                <a:solidFill>
                  <a:prstClr val="black">
                    <a:tint val="75000"/>
                  </a:prstClr>
                </a:solidFill>
              </a:rPr>
              <a:pPr/>
              <a:t>4/20/2017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9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D828F-B589-2E48-A53B-28568755860F}" type="datetime1">
              <a:rPr lang="en-US" smtClean="0">
                <a:solidFill>
                  <a:prstClr val="black">
                    <a:tint val="75000"/>
                  </a:prstClr>
                </a:solidFill>
              </a:rPr>
              <a:pPr/>
              <a:t>4/20/2017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55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9311C-3121-9A43-B377-43D701372CF9}" type="datetime1">
              <a:rPr lang="en-US" smtClean="0">
                <a:solidFill>
                  <a:prstClr val="black">
                    <a:tint val="75000"/>
                  </a:prstClr>
                </a:solidFill>
              </a:rPr>
              <a:pPr/>
              <a:t>4/20/2017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A61B80-718B-8E4C-9CE5-C64D512E4D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4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Click to edit Master title style</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stStyle>
          <a:p>
            <a:pPr lvl="0">
              <a:defRPr sz="1800">
                <a:solidFill>
                  <a:srgbClr val="000000"/>
                </a:solidFill>
              </a:defRPr>
            </a:pPr>
            <a:r>
              <a:rPr sz="24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stStyle>
          <a:p>
            <a:pPr lvl="0">
              <a:defRPr sz="1800"/>
            </a:pPr>
            <a:r>
              <a:rPr sz="16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Click to edit Master title style</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C78BF24-E1A2-A445-B2FE-3B7903BB80E0}" type="datetime1">
              <a:rPr lang="en-US" kern="1200" smtClean="0">
                <a:solidFill>
                  <a:prstClr val="black">
                    <a:tint val="75000"/>
                  </a:prstClr>
                </a:solidFill>
                <a:ea typeface="+mn-ea"/>
                <a:cs typeface="+mn-cs"/>
              </a:rPr>
              <a:pPr rtl="0"/>
              <a:t>4/20/2017</a:t>
            </a:fld>
            <a:endParaRPr lang="en-US" kern="1200">
              <a:solidFill>
                <a:prstClr val="black">
                  <a:tint val="75000"/>
                </a:prstClr>
              </a:solidFill>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6A61B80-718B-8E4C-9CE5-C64D512E4DAF}" type="slidenum">
              <a:rPr lang="en-US" kern="1200" smtClean="0">
                <a:solidFill>
                  <a:prstClr val="black">
                    <a:tint val="75000"/>
                  </a:prstClr>
                </a:solidFill>
                <a:ea typeface="+mn-ea"/>
                <a:cs typeface="+mn-cs"/>
              </a:rPr>
              <a:pPr rtl="0"/>
              <a:t>‹#›</a:t>
            </a:fld>
            <a:endParaRPr lang="en-US" kern="1200">
              <a:solidFill>
                <a:prstClr val="black">
                  <a:tint val="75000"/>
                </a:prstClr>
              </a:solidFill>
              <a:ea typeface="+mn-ea"/>
              <a:cs typeface="+mn-cs"/>
            </a:endParaRPr>
          </a:p>
        </p:txBody>
      </p:sp>
    </p:spTree>
    <p:extLst>
      <p:ext uri="{BB962C8B-B14F-4D97-AF65-F5344CB8AC3E}">
        <p14:creationId xmlns:p14="http://schemas.microsoft.com/office/powerpoint/2010/main" val="40844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nlineexambuilder.com/lipoproteins-saq/exam-14584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onlineexambuilder.com/lipoproteins/exam-14584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1.png"/>
          <p:cNvPicPr/>
          <p:nvPr/>
        </p:nvPicPr>
        <p:blipFill>
          <a:blip r:embed="rId2">
            <a:extLst/>
          </a:blip>
          <a:stretch>
            <a:fillRect/>
          </a:stretch>
        </p:blipFill>
        <p:spPr>
          <a:xfrm>
            <a:off x="-112295" y="0"/>
            <a:ext cx="12304295" cy="6858000"/>
          </a:xfrm>
          <a:prstGeom prst="rect">
            <a:avLst/>
          </a:prstGeom>
          <a:ln w="12700">
            <a:miter lim="400000"/>
          </a:ln>
        </p:spPr>
      </p:pic>
      <p:sp>
        <p:nvSpPr>
          <p:cNvPr id="50" name="Shape 50"/>
          <p:cNvSpPr/>
          <p:nvPr/>
        </p:nvSpPr>
        <p:spPr>
          <a:xfrm>
            <a:off x="489381" y="758132"/>
            <a:ext cx="5239267" cy="9296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54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5400" b="1">
                <a:solidFill>
                  <a:srgbClr val="FFFFFF"/>
                </a:solidFill>
              </a:rPr>
              <a:t>Biochemistry</a:t>
            </a:r>
          </a:p>
        </p:txBody>
      </p:sp>
      <p:sp>
        <p:nvSpPr>
          <p:cNvPr id="51" name="Shape 51"/>
          <p:cNvSpPr/>
          <p:nvPr/>
        </p:nvSpPr>
        <p:spPr>
          <a:xfrm>
            <a:off x="435058" y="1607622"/>
            <a:ext cx="6826247" cy="14630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4400" i="1">
                <a:solidFill>
                  <a:srgbClr val="5B8B6B"/>
                </a:solidFill>
                <a:latin typeface="Century Gothic"/>
                <a:ea typeface="Century Gothic"/>
                <a:cs typeface="Century Gothic"/>
                <a:sym typeface="Century Gothic"/>
              </a:defRPr>
            </a:lvl1pPr>
          </a:lstStyle>
          <a:p>
            <a:pPr lvl="0">
              <a:defRPr sz="1800" i="0">
                <a:solidFill>
                  <a:srgbClr val="000000"/>
                </a:solidFill>
              </a:defRPr>
            </a:pPr>
            <a:r>
              <a:rPr sz="4400" i="1">
                <a:solidFill>
                  <a:srgbClr val="5B8B6B"/>
                </a:solidFill>
              </a:rPr>
              <a:t>Lipoprotein and atherosclerosis </a:t>
            </a:r>
          </a:p>
        </p:txBody>
      </p:sp>
      <p:pic>
        <p:nvPicPr>
          <p:cNvPr id="52" name="image2.png" descr="bio logo 436.png"/>
          <p:cNvPicPr/>
          <p:nvPr/>
        </p:nvPicPr>
        <p:blipFill>
          <a:blip r:embed="rId3">
            <a:extLst/>
          </a:blip>
          <a:stretch>
            <a:fillRect/>
          </a:stretch>
        </p:blipFill>
        <p:spPr>
          <a:xfrm>
            <a:off x="5257067" y="5843149"/>
            <a:ext cx="1580445" cy="1549545"/>
          </a:xfrm>
          <a:prstGeom prst="rect">
            <a:avLst/>
          </a:prstGeom>
          <a:ln w="12700">
            <a:miter lim="400000"/>
          </a:ln>
        </p:spPr>
      </p:pic>
      <p:pic>
        <p:nvPicPr>
          <p:cNvPr id="53" name="image3.png"/>
          <p:cNvPicPr/>
          <p:nvPr/>
        </p:nvPicPr>
        <p:blipFill>
          <a:blip r:embed="rId4">
            <a:extLst/>
          </a:blip>
          <a:stretch>
            <a:fillRect/>
          </a:stretch>
        </p:blipFill>
        <p:spPr>
          <a:xfrm>
            <a:off x="5514125" y="189763"/>
            <a:ext cx="812519" cy="965821"/>
          </a:xfrm>
          <a:prstGeom prst="rect">
            <a:avLst/>
          </a:prstGeom>
          <a:ln w="12700">
            <a:miter lim="400000"/>
          </a:ln>
        </p:spPr>
      </p:pic>
      <p:sp>
        <p:nvSpPr>
          <p:cNvPr id="54" name="Shape 54"/>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a:t>
            </a:fld>
            <a:endParaRPr sz="1200">
              <a:solidFill>
                <a:srgbClr val="888888"/>
              </a:solidFill>
            </a:endParaRPr>
          </a:p>
        </p:txBody>
      </p:sp>
      <p:grpSp>
        <p:nvGrpSpPr>
          <p:cNvPr id="57" name="Group 57"/>
          <p:cNvGrpSpPr/>
          <p:nvPr/>
        </p:nvGrpSpPr>
        <p:grpSpPr>
          <a:xfrm>
            <a:off x="435058" y="5333999"/>
            <a:ext cx="3048921" cy="1335226"/>
            <a:chOff x="0" y="0"/>
            <a:chExt cx="3048919" cy="1335224"/>
          </a:xfrm>
        </p:grpSpPr>
        <p:sp>
          <p:nvSpPr>
            <p:cNvPr id="55" name="Shape 55"/>
            <p:cNvSpPr/>
            <p:nvPr/>
          </p:nvSpPr>
          <p:spPr>
            <a:xfrm>
              <a:off x="-1" y="-1"/>
              <a:ext cx="3048921" cy="1335226"/>
            </a:xfrm>
            <a:prstGeom prst="rect">
              <a:avLst/>
            </a:prstGeom>
            <a:noFill/>
            <a:ln w="38100" cap="flat">
              <a:solidFill>
                <a:srgbClr val="BFBFBF"/>
              </a:solidFill>
              <a:prstDash val="sysDot"/>
              <a:miter lim="800000"/>
            </a:ln>
            <a:effectLst/>
          </p:spPr>
          <p:txBody>
            <a:bodyPr wrap="square" lIns="0" tIns="0" rIns="0" bIns="0" numCol="1" anchor="ctr">
              <a:noAutofit/>
            </a:bodyPr>
            <a:lstStyle/>
            <a:p>
              <a:pPr lvl="0">
                <a:defRPr sz="2200" b="1"/>
              </a:pPr>
              <a:endParaRPr/>
            </a:p>
          </p:txBody>
        </p:sp>
        <p:sp>
          <p:nvSpPr>
            <p:cNvPr id="56" name="Shape 56"/>
            <p:cNvSpPr/>
            <p:nvPr/>
          </p:nvSpPr>
          <p:spPr>
            <a:xfrm>
              <a:off x="-1" y="107541"/>
              <a:ext cx="3048921" cy="1120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349250" lvl="0" indent="-349250">
                <a:buClr>
                  <a:srgbClr val="FF0000"/>
                </a:buClr>
                <a:buSzPct val="100000"/>
                <a:buFont typeface="Wingdings"/>
                <a:buChar char="▪"/>
              </a:pPr>
              <a:r>
                <a:rPr sz="2200">
                  <a:solidFill>
                    <a:srgbClr val="FF0000"/>
                  </a:solidFill>
                </a:rPr>
                <a:t>Important</a:t>
              </a:r>
              <a:r>
                <a:rPr sz="2200" b="1">
                  <a:solidFill>
                    <a:srgbClr val="FF0000"/>
                  </a:solidFill>
                </a:rPr>
                <a:t>.</a:t>
              </a:r>
              <a:endParaRPr>
                <a:solidFill>
                  <a:srgbClr val="FFFFFF"/>
                </a:solidFill>
              </a:endParaRPr>
            </a:p>
            <a:p>
              <a:pPr marL="349250" lvl="0" indent="-349250">
                <a:buClr>
                  <a:srgbClr val="808080"/>
                </a:buClr>
                <a:buSzPct val="100000"/>
                <a:buFont typeface="Wingdings"/>
                <a:buChar char="▪"/>
              </a:pPr>
              <a:r>
                <a:rPr sz="2200">
                  <a:solidFill>
                    <a:srgbClr val="808080"/>
                  </a:solidFill>
                </a:rPr>
                <a:t>Extra Information.</a:t>
              </a:r>
              <a:endParaRPr>
                <a:solidFill>
                  <a:srgbClr val="FFFFFF"/>
                </a:solidFill>
              </a:endParaRPr>
            </a:p>
            <a:p>
              <a:pPr marL="349250" lvl="0" indent="-349250">
                <a:buClr>
                  <a:srgbClr val="0D0D0D"/>
                </a:buClr>
                <a:buSzPct val="100000"/>
                <a:buFont typeface="Wingdings"/>
                <a:buChar char="▪"/>
              </a:pPr>
              <a:r>
                <a:rPr sz="2200" b="1"/>
                <a:t>Doctors slides</a:t>
              </a:r>
            </a:p>
          </p:txBody>
        </p:sp>
      </p:grpSp>
      <p:pic>
        <p:nvPicPr>
          <p:cNvPr id="58" name="image4.png" descr="C:\Users\TOSHIBA\Downloads\sticker.png"/>
          <p:cNvPicPr/>
          <p:nvPr/>
        </p:nvPicPr>
        <p:blipFill>
          <a:blip r:embed="rId5">
            <a:extLst/>
          </a:blip>
          <a:stretch>
            <a:fillRect/>
          </a:stretch>
        </p:blipFill>
        <p:spPr>
          <a:xfrm>
            <a:off x="3523029" y="3092433"/>
            <a:ext cx="2516824" cy="1673053"/>
          </a:xfrm>
          <a:prstGeom prst="rect">
            <a:avLst/>
          </a:prstGeom>
          <a:ln w="12700">
            <a:miter lim="400000"/>
          </a:ln>
        </p:spPr>
      </p:pic>
      <p:sp>
        <p:nvSpPr>
          <p:cNvPr id="59" name="Shape 59"/>
          <p:cNvSpPr/>
          <p:nvPr/>
        </p:nvSpPr>
        <p:spPr>
          <a:xfrm>
            <a:off x="5343528" y="5966526"/>
            <a:ext cx="3743569"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a:solidFill>
                  <a:srgbClr val="333F50"/>
                </a:solidFill>
                <a:latin typeface="Trebuchet MS Bold"/>
                <a:ea typeface="Trebuchet MS Bold"/>
                <a:cs typeface="Trebuchet MS Bold"/>
                <a:sym typeface="Trebuchet MS Bold"/>
              </a:defRPr>
            </a:lvl1pPr>
          </a:lstStyle>
          <a:p>
            <a:pPr lvl="0">
              <a:defRPr>
                <a:solidFill>
                  <a:srgbClr val="000000"/>
                </a:solidFill>
              </a:defRPr>
            </a:pPr>
            <a:r>
              <a:rPr>
                <a:solidFill>
                  <a:srgbClr val="333F50"/>
                </a:solidFill>
              </a:rPr>
              <a:t>436 Biochemistry team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10</a:t>
            </a:fld>
            <a:endParaRPr sz="1200">
              <a:solidFill>
                <a:srgbClr val="888888"/>
              </a:solidFill>
            </a:endParaRPr>
          </a:p>
        </p:txBody>
      </p:sp>
      <p:sp>
        <p:nvSpPr>
          <p:cNvPr id="130" name="Shape 130"/>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31" name="Shape 131"/>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32"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133" name="Shape 133"/>
          <p:cNvSpPr>
            <a:spLocks noGrp="1"/>
          </p:cNvSpPr>
          <p:nvPr>
            <p:ph type="title"/>
          </p:nvPr>
        </p:nvSpPr>
        <p:spPr>
          <a:xfrm>
            <a:off x="1212736" y="176387"/>
            <a:ext cx="7753351" cy="620715"/>
          </a:xfrm>
          <a:prstGeom prst="rect">
            <a:avLst/>
          </a:prstGeom>
        </p:spPr>
        <p:txBody>
          <a:bodyPr>
            <a:normAutofit fontScale="90000"/>
          </a:bodyPr>
          <a:lstStyle>
            <a:lvl1pPr defTabSz="795527">
              <a:defRPr sz="4176">
                <a:solidFill>
                  <a:srgbClr val="517A91"/>
                </a:solidFill>
              </a:defRPr>
            </a:lvl1pPr>
          </a:lstStyle>
          <a:p>
            <a:pPr lvl="0">
              <a:defRPr sz="1800">
                <a:solidFill>
                  <a:srgbClr val="000000"/>
                </a:solidFill>
              </a:defRPr>
            </a:pPr>
            <a:r>
              <a:rPr sz="4176" dirty="0">
                <a:solidFill>
                  <a:srgbClr val="517A91"/>
                </a:solidFill>
              </a:rPr>
              <a:t>High density lipoprotein (HDL):</a:t>
            </a:r>
          </a:p>
        </p:txBody>
      </p:sp>
      <p:sp>
        <p:nvSpPr>
          <p:cNvPr id="134" name="Shape 134"/>
          <p:cNvSpPr>
            <a:spLocks noGrp="1"/>
          </p:cNvSpPr>
          <p:nvPr>
            <p:ph type="body" idx="1"/>
          </p:nvPr>
        </p:nvSpPr>
        <p:spPr>
          <a:xfrm>
            <a:off x="1371600" y="1752599"/>
            <a:ext cx="6858000" cy="3810001"/>
          </a:xfrm>
          <a:prstGeom prst="rect">
            <a:avLst/>
          </a:prstGeom>
        </p:spPr>
        <p:txBody>
          <a:bodyPr>
            <a:normAutofit/>
          </a:bodyPr>
          <a:lstStyle/>
          <a:p>
            <a:pPr lvl="0">
              <a:lnSpc>
                <a:spcPct val="81000"/>
              </a:lnSpc>
              <a:buFont typeface="Wingdings" panose="05000000000000000000" pitchFamily="2" charset="2"/>
              <a:buChar char="v"/>
              <a:defRPr sz="1800"/>
            </a:pPr>
            <a:r>
              <a:rPr sz="2200" dirty="0"/>
              <a:t>HDL particles mainly contain:</a:t>
            </a:r>
            <a:endParaRPr lang="en-US" sz="2500" dirty="0"/>
          </a:p>
          <a:p>
            <a:pPr marL="457200" lvl="0" indent="-457200">
              <a:lnSpc>
                <a:spcPct val="81000"/>
              </a:lnSpc>
              <a:buFont typeface="+mj-lt"/>
              <a:buAutoNum type="arabicParenR"/>
              <a:defRPr sz="1800"/>
            </a:pPr>
            <a:r>
              <a:rPr sz="2200" dirty="0"/>
              <a:t>Protein, phospholipids, cholesterol, cholesteryl esters</a:t>
            </a:r>
          </a:p>
          <a:p>
            <a:pPr marL="457200" lvl="0" indent="-457200">
              <a:lnSpc>
                <a:spcPct val="81000"/>
              </a:lnSpc>
              <a:buFont typeface="+mj-lt"/>
              <a:buAutoNum type="arabicParenR"/>
              <a:defRPr sz="1800"/>
            </a:pPr>
            <a:r>
              <a:rPr sz="2200" b="1" u="sng" dirty="0"/>
              <a:t>Produced in </a:t>
            </a:r>
            <a:r>
              <a:rPr sz="2200" dirty="0"/>
              <a:t>the blood </a:t>
            </a:r>
            <a:r>
              <a:rPr sz="2200" dirty="0">
                <a:solidFill>
                  <a:srgbClr val="00B050"/>
                </a:solidFill>
              </a:rPr>
              <a:t>(mainly)</a:t>
            </a:r>
            <a:r>
              <a:rPr sz="2200" dirty="0"/>
              <a:t>, liver and intestine</a:t>
            </a:r>
            <a:endParaRPr lang="en-US" sz="2200" dirty="0"/>
          </a:p>
          <a:p>
            <a:pPr marL="457200" lvl="0" indent="-457200">
              <a:lnSpc>
                <a:spcPct val="81000"/>
              </a:lnSpc>
              <a:buFont typeface="+mj-lt"/>
              <a:buAutoNum type="arabicParenR"/>
              <a:defRPr sz="1800"/>
            </a:pPr>
            <a:endParaRPr sz="2500" dirty="0"/>
          </a:p>
          <a:p>
            <a:pPr marL="457200" lvl="0" indent="-457200">
              <a:lnSpc>
                <a:spcPct val="81000"/>
              </a:lnSpc>
              <a:buFont typeface="+mj-lt"/>
              <a:buAutoNum type="arabicParenR"/>
              <a:defRPr sz="1800"/>
            </a:pPr>
            <a:r>
              <a:rPr sz="2200" b="1" u="sng" dirty="0"/>
              <a:t>Contains</a:t>
            </a:r>
            <a:r>
              <a:rPr sz="2200" dirty="0"/>
              <a:t> Apo A-1 </a:t>
            </a:r>
            <a:r>
              <a:rPr sz="2200" dirty="0">
                <a:solidFill>
                  <a:srgbClr val="00B050"/>
                </a:solidFill>
              </a:rPr>
              <a:t>(70%)</a:t>
            </a:r>
            <a:r>
              <a:rPr sz="2200" dirty="0"/>
              <a:t>, C-2 and E lipoproteins</a:t>
            </a:r>
            <a:endParaRPr lang="en-US" sz="2200" dirty="0"/>
          </a:p>
          <a:p>
            <a:pPr marL="457200" lvl="0" indent="-457200">
              <a:lnSpc>
                <a:spcPct val="81000"/>
              </a:lnSpc>
              <a:buFont typeface="+mj-lt"/>
              <a:buAutoNum type="arabicParenR"/>
              <a:defRPr sz="1800"/>
            </a:pPr>
            <a:endParaRPr sz="2500" dirty="0"/>
          </a:p>
          <a:p>
            <a:pPr marL="457200" lvl="0" indent="-457200">
              <a:lnSpc>
                <a:spcPct val="81000"/>
              </a:lnSpc>
              <a:buFont typeface="+mj-lt"/>
              <a:buAutoNum type="arabicParenR"/>
              <a:defRPr sz="1800"/>
            </a:pPr>
            <a:r>
              <a:rPr sz="2200" dirty="0"/>
              <a:t>Take up cholesterol </a:t>
            </a:r>
            <a:r>
              <a:rPr sz="2200" b="1" u="sng" dirty="0"/>
              <a:t>from</a:t>
            </a:r>
            <a:r>
              <a:rPr sz="2200" dirty="0"/>
              <a:t> peripheral tissues to the liver. </a:t>
            </a:r>
            <a:endParaRPr lang="en-US" sz="2200" dirty="0"/>
          </a:p>
          <a:p>
            <a:pPr marL="0" lvl="0" indent="0">
              <a:lnSpc>
                <a:spcPct val="81000"/>
              </a:lnSpc>
              <a:buNone/>
              <a:defRPr sz="1800"/>
            </a:pPr>
            <a:r>
              <a:rPr sz="2000" dirty="0">
                <a:solidFill>
                  <a:srgbClr val="00B050"/>
                </a:solidFill>
              </a:rPr>
              <a:t>(therefore less cholesterol accumulates there. This decreases </a:t>
            </a:r>
            <a:endParaRPr lang="en-US" sz="2000" dirty="0">
              <a:solidFill>
                <a:srgbClr val="00B050"/>
              </a:solidFill>
            </a:endParaRPr>
          </a:p>
          <a:p>
            <a:pPr marL="0" lvl="0" indent="0">
              <a:lnSpc>
                <a:spcPct val="81000"/>
              </a:lnSpc>
              <a:buNone/>
              <a:defRPr sz="1800"/>
            </a:pPr>
            <a:r>
              <a:rPr sz="2000" dirty="0">
                <a:solidFill>
                  <a:srgbClr val="00B050"/>
                </a:solidFill>
              </a:rPr>
              <a:t>the risk of atherosclerosis; hence HDL is the “good cholesterol”)</a:t>
            </a:r>
          </a:p>
        </p:txBody>
      </p:sp>
      <p:pic>
        <p:nvPicPr>
          <p:cNvPr id="135" name="image8.png"/>
          <p:cNvPicPr/>
          <p:nvPr/>
        </p:nvPicPr>
        <p:blipFill>
          <a:blip r:embed="rId3">
            <a:extLst/>
          </a:blip>
          <a:srcRect l="7932" r="18582"/>
          <a:stretch>
            <a:fillRect/>
          </a:stretch>
        </p:blipFill>
        <p:spPr>
          <a:xfrm>
            <a:off x="8635211" y="1005766"/>
            <a:ext cx="2938465" cy="546282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11</a:t>
            </a:fld>
            <a:endParaRPr sz="1200">
              <a:solidFill>
                <a:srgbClr val="888888"/>
              </a:solidFill>
            </a:endParaRPr>
          </a:p>
        </p:txBody>
      </p:sp>
      <p:sp>
        <p:nvSpPr>
          <p:cNvPr id="130" name="Shape 130"/>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31" name="Shape 131"/>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32"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133" name="Shape 133"/>
          <p:cNvSpPr>
            <a:spLocks noGrp="1"/>
          </p:cNvSpPr>
          <p:nvPr>
            <p:ph type="title"/>
          </p:nvPr>
        </p:nvSpPr>
        <p:spPr>
          <a:xfrm>
            <a:off x="1212736" y="176387"/>
            <a:ext cx="7753351" cy="620715"/>
          </a:xfrm>
          <a:prstGeom prst="rect">
            <a:avLst/>
          </a:prstGeom>
        </p:spPr>
        <p:txBody>
          <a:bodyPr>
            <a:normAutofit fontScale="90000"/>
          </a:bodyPr>
          <a:lstStyle>
            <a:lvl1pPr defTabSz="795527">
              <a:defRPr sz="4176">
                <a:solidFill>
                  <a:srgbClr val="517A91"/>
                </a:solidFill>
              </a:defRPr>
            </a:lvl1pPr>
          </a:lstStyle>
          <a:p>
            <a:pPr lvl="0">
              <a:defRPr sz="1800">
                <a:solidFill>
                  <a:srgbClr val="000000"/>
                </a:solidFill>
              </a:defRPr>
            </a:pPr>
            <a:r>
              <a:rPr sz="4176" dirty="0">
                <a:solidFill>
                  <a:srgbClr val="517A91"/>
                </a:solidFill>
              </a:rPr>
              <a:t>High density lipoprotein (HDL):</a:t>
            </a:r>
          </a:p>
        </p:txBody>
      </p:sp>
      <p:pic>
        <p:nvPicPr>
          <p:cNvPr id="135" name="image8.png"/>
          <p:cNvPicPr/>
          <p:nvPr/>
        </p:nvPicPr>
        <p:blipFill>
          <a:blip r:embed="rId3">
            <a:extLst/>
          </a:blip>
          <a:srcRect l="7932" r="18582"/>
          <a:stretch>
            <a:fillRect/>
          </a:stretch>
        </p:blipFill>
        <p:spPr>
          <a:xfrm>
            <a:off x="8635211" y="1005766"/>
            <a:ext cx="2938465" cy="5462826"/>
          </a:xfrm>
          <a:prstGeom prst="rect">
            <a:avLst/>
          </a:prstGeom>
          <a:ln w="12700">
            <a:miter lim="400000"/>
          </a:ln>
        </p:spPr>
      </p:pic>
      <p:sp>
        <p:nvSpPr>
          <p:cNvPr id="136" name="Shape 136"/>
          <p:cNvSpPr/>
          <p:nvPr/>
        </p:nvSpPr>
        <p:spPr>
          <a:xfrm>
            <a:off x="1223965" y="1955289"/>
            <a:ext cx="8169276" cy="31700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79614" lvl="0" indent="-179614">
              <a:lnSpc>
                <a:spcPct val="90000"/>
              </a:lnSpc>
              <a:spcBef>
                <a:spcPts val="300"/>
              </a:spcBef>
              <a:buClr>
                <a:srgbClr val="000000"/>
              </a:buClr>
              <a:buSzPct val="100000"/>
              <a:buFont typeface="Arial"/>
              <a:buChar char="•"/>
            </a:pPr>
            <a:r>
              <a:rPr sz="2200" dirty="0">
                <a:solidFill>
                  <a:srgbClr val="00B050"/>
                </a:solidFill>
              </a:rPr>
              <a:t>When HDL is first produced it is in the form of </a:t>
            </a:r>
            <a:r>
              <a:rPr sz="2200" dirty="0">
                <a:solidFill>
                  <a:srgbClr val="FF0000"/>
                </a:solidFill>
              </a:rPr>
              <a:t>Nascent HDL:</a:t>
            </a:r>
            <a:endParaRPr sz="2800" dirty="0">
              <a:solidFill>
                <a:srgbClr val="FF0000"/>
              </a:solidFill>
            </a:endParaRPr>
          </a:p>
          <a:p>
            <a:pPr marL="552450" lvl="1" indent="-209550">
              <a:lnSpc>
                <a:spcPct val="90000"/>
              </a:lnSpc>
              <a:spcBef>
                <a:spcPts val="300"/>
              </a:spcBef>
              <a:buSzPct val="100000"/>
              <a:buFont typeface="Arial"/>
              <a:buChar char="•"/>
            </a:pPr>
            <a:r>
              <a:rPr sz="2200" b="1" dirty="0"/>
              <a:t>Disk-shaped</a:t>
            </a:r>
            <a:endParaRPr sz="2400" b="1" dirty="0"/>
          </a:p>
          <a:p>
            <a:pPr marL="552450" lvl="1" indent="-209550">
              <a:lnSpc>
                <a:spcPct val="90000"/>
              </a:lnSpc>
              <a:spcBef>
                <a:spcPts val="300"/>
              </a:spcBef>
              <a:buSzPct val="100000"/>
              <a:buFont typeface="Arial"/>
              <a:buChar char="•"/>
            </a:pPr>
            <a:r>
              <a:rPr sz="2200" dirty="0"/>
              <a:t>Contains </a:t>
            </a:r>
            <a:r>
              <a:rPr sz="2200" dirty="0" err="1"/>
              <a:t>apo</a:t>
            </a:r>
            <a:r>
              <a:rPr sz="2200" dirty="0"/>
              <a:t> </a:t>
            </a:r>
            <a:r>
              <a:rPr sz="2200" b="1" dirty="0"/>
              <a:t>A-I</a:t>
            </a:r>
            <a:r>
              <a:rPr sz="2200" dirty="0"/>
              <a:t>, </a:t>
            </a:r>
            <a:r>
              <a:rPr sz="2200" b="1" dirty="0"/>
              <a:t>C-II</a:t>
            </a:r>
            <a:r>
              <a:rPr sz="2200" dirty="0"/>
              <a:t> and </a:t>
            </a:r>
            <a:r>
              <a:rPr sz="2200" b="1" dirty="0"/>
              <a:t>E</a:t>
            </a:r>
            <a:r>
              <a:rPr sz="2200" dirty="0"/>
              <a:t> lipoproteins</a:t>
            </a:r>
            <a:endParaRPr sz="2400" dirty="0"/>
          </a:p>
          <a:p>
            <a:pPr marL="552450" lvl="1" indent="-209550">
              <a:lnSpc>
                <a:spcPct val="90000"/>
              </a:lnSpc>
              <a:spcBef>
                <a:spcPts val="300"/>
              </a:spcBef>
              <a:buSzPct val="100000"/>
              <a:buFont typeface="Arial"/>
              <a:buChar char="•"/>
            </a:pPr>
            <a:r>
              <a:rPr sz="2200" dirty="0"/>
              <a:t>Mainly contains phospholipids</a:t>
            </a:r>
            <a:endParaRPr lang="en-US" sz="2200" dirty="0"/>
          </a:p>
          <a:p>
            <a:pPr marL="342900" lvl="1" indent="0">
              <a:lnSpc>
                <a:spcPct val="90000"/>
              </a:lnSpc>
              <a:spcBef>
                <a:spcPts val="300"/>
              </a:spcBef>
              <a:buSzPct val="100000"/>
            </a:pPr>
            <a:endParaRPr sz="2400" dirty="0"/>
          </a:p>
          <a:p>
            <a:pPr marL="179614" lvl="0" indent="-179614">
              <a:lnSpc>
                <a:spcPct val="90000"/>
              </a:lnSpc>
              <a:spcBef>
                <a:spcPts val="300"/>
              </a:spcBef>
              <a:buClr>
                <a:srgbClr val="000000"/>
              </a:buClr>
              <a:buSzPct val="100000"/>
              <a:buFont typeface="Arial"/>
              <a:buChar char="•"/>
            </a:pPr>
            <a:r>
              <a:rPr sz="2200" b="1" dirty="0"/>
              <a:t>How does it become Mature HDL?</a:t>
            </a:r>
            <a:endParaRPr sz="2800" dirty="0"/>
          </a:p>
          <a:p>
            <a:pPr marL="604837" lvl="1" indent="-261937">
              <a:lnSpc>
                <a:spcPct val="90000"/>
              </a:lnSpc>
              <a:spcBef>
                <a:spcPts val="300"/>
              </a:spcBef>
              <a:buSzPct val="100000"/>
              <a:buAutoNum type="arabicPeriod"/>
            </a:pPr>
            <a:r>
              <a:rPr sz="2200" dirty="0"/>
              <a:t>Nascent HDL + cholesteryl esters </a:t>
            </a:r>
            <a:r>
              <a:rPr sz="2200" dirty="0">
                <a:solidFill>
                  <a:srgbClr val="808080"/>
                </a:solidFill>
              </a:rPr>
              <a:t>(CE) </a:t>
            </a:r>
            <a:r>
              <a:rPr sz="2200" dirty="0">
                <a:latin typeface="Wingdings"/>
                <a:ea typeface="Wingdings"/>
                <a:cs typeface="Wingdings"/>
                <a:sym typeface="Wingdings"/>
              </a:rPr>
              <a:t></a:t>
            </a:r>
            <a:r>
              <a:rPr sz="2200" dirty="0"/>
              <a:t>HDL</a:t>
            </a:r>
            <a:r>
              <a:rPr sz="2200" baseline="-25000" dirty="0"/>
              <a:t>3 </a:t>
            </a:r>
            <a:r>
              <a:rPr sz="2200" dirty="0"/>
              <a:t> </a:t>
            </a:r>
            <a:r>
              <a:rPr sz="2200" dirty="0">
                <a:solidFill>
                  <a:srgbClr val="00B050"/>
                </a:solidFill>
              </a:rPr>
              <a:t>(CE poor)</a:t>
            </a:r>
            <a:endParaRPr sz="2200" baseline="-25000" dirty="0">
              <a:solidFill>
                <a:srgbClr val="00B050"/>
              </a:solidFill>
            </a:endParaRPr>
          </a:p>
          <a:p>
            <a:pPr marL="604837" lvl="1" indent="-261937">
              <a:lnSpc>
                <a:spcPct val="90000"/>
              </a:lnSpc>
              <a:spcBef>
                <a:spcPts val="300"/>
              </a:spcBef>
              <a:buSzPct val="100000"/>
              <a:buAutoNum type="arabicPeriod"/>
            </a:pPr>
            <a:r>
              <a:rPr sz="2200" dirty="0"/>
              <a:t>HDL</a:t>
            </a:r>
            <a:r>
              <a:rPr sz="2200" baseline="-25000" dirty="0"/>
              <a:t>3</a:t>
            </a:r>
            <a:r>
              <a:rPr sz="2200" dirty="0"/>
              <a:t> + more cholesteryl esters </a:t>
            </a:r>
            <a:r>
              <a:rPr sz="2200" dirty="0">
                <a:latin typeface="Wingdings"/>
                <a:ea typeface="Wingdings"/>
                <a:cs typeface="Wingdings"/>
                <a:sym typeface="Wingdings"/>
              </a:rPr>
              <a:t></a:t>
            </a:r>
            <a:r>
              <a:rPr sz="2200" b="1" dirty="0"/>
              <a:t>spherical</a:t>
            </a:r>
            <a:r>
              <a:rPr sz="2200" dirty="0"/>
              <a:t> HDL</a:t>
            </a:r>
            <a:r>
              <a:rPr sz="2200" baseline="-25000" dirty="0"/>
              <a:t>2</a:t>
            </a:r>
            <a:r>
              <a:rPr sz="2200" dirty="0"/>
              <a:t> </a:t>
            </a:r>
            <a:r>
              <a:rPr sz="2200" dirty="0">
                <a:solidFill>
                  <a:srgbClr val="00B050"/>
                </a:solidFill>
              </a:rPr>
              <a:t>(CE rich)</a:t>
            </a:r>
            <a:endParaRPr sz="2400" dirty="0">
              <a:solidFill>
                <a:srgbClr val="00B050"/>
              </a:solidFill>
            </a:endParaRPr>
          </a:p>
          <a:p>
            <a:pPr marL="604837" lvl="1" indent="-261937">
              <a:lnSpc>
                <a:spcPct val="90000"/>
              </a:lnSpc>
              <a:spcBef>
                <a:spcPts val="300"/>
              </a:spcBef>
              <a:buSzPct val="100000"/>
              <a:buAutoNum type="arabicPeriod"/>
            </a:pPr>
            <a:r>
              <a:rPr sz="2200" dirty="0"/>
              <a:t>HDL</a:t>
            </a:r>
            <a:r>
              <a:rPr sz="2200" baseline="-25000" dirty="0"/>
              <a:t>2</a:t>
            </a:r>
            <a:r>
              <a:rPr sz="2200" dirty="0"/>
              <a:t> transfers cholesterol to the liver.</a:t>
            </a:r>
          </a:p>
        </p:txBody>
      </p:sp>
    </p:spTree>
    <p:extLst>
      <p:ext uri="{BB962C8B-B14F-4D97-AF65-F5344CB8AC3E}">
        <p14:creationId xmlns:p14="http://schemas.microsoft.com/office/powerpoint/2010/main" val="2092660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12</a:t>
            </a:fld>
            <a:endParaRPr sz="1200">
              <a:solidFill>
                <a:srgbClr val="888888"/>
              </a:solidFill>
            </a:endParaRPr>
          </a:p>
        </p:txBody>
      </p:sp>
      <p:sp>
        <p:nvSpPr>
          <p:cNvPr id="139" name="Shape 139"/>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40" name="Shape 140"/>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41"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142" name="Shape 142"/>
          <p:cNvSpPr>
            <a:spLocks noGrp="1"/>
          </p:cNvSpPr>
          <p:nvPr>
            <p:ph type="title"/>
          </p:nvPr>
        </p:nvSpPr>
        <p:spPr>
          <a:xfrm>
            <a:off x="1223965" y="211138"/>
            <a:ext cx="7315201" cy="768351"/>
          </a:xfrm>
          <a:prstGeom prst="rect">
            <a:avLst/>
          </a:prstGeom>
        </p:spPr>
        <p:txBody>
          <a:bodyPr/>
          <a:lstStyle>
            <a:lvl1pPr>
              <a:defRPr sz="4800">
                <a:solidFill>
                  <a:srgbClr val="517A91"/>
                </a:solidFill>
              </a:defRPr>
            </a:lvl1pPr>
          </a:lstStyle>
          <a:p>
            <a:pPr lvl="0">
              <a:defRPr sz="1800">
                <a:solidFill>
                  <a:srgbClr val="000000"/>
                </a:solidFill>
              </a:defRPr>
            </a:pPr>
            <a:r>
              <a:rPr sz="4800" dirty="0">
                <a:solidFill>
                  <a:srgbClr val="517A91"/>
                </a:solidFill>
              </a:rPr>
              <a:t>Functions of HDL:</a:t>
            </a:r>
          </a:p>
        </p:txBody>
      </p:sp>
      <p:sp>
        <p:nvSpPr>
          <p:cNvPr id="143" name="Shape 143"/>
          <p:cNvSpPr>
            <a:spLocks noGrp="1"/>
          </p:cNvSpPr>
          <p:nvPr>
            <p:ph type="body" idx="1"/>
          </p:nvPr>
        </p:nvSpPr>
        <p:spPr>
          <a:xfrm>
            <a:off x="1195383" y="1308539"/>
            <a:ext cx="7643817" cy="4863661"/>
          </a:xfrm>
          <a:prstGeom prst="rect">
            <a:avLst/>
          </a:prstGeom>
        </p:spPr>
        <p:txBody>
          <a:bodyPr>
            <a:normAutofit/>
          </a:bodyPr>
          <a:lstStyle/>
          <a:p>
            <a:pPr marL="179614" lvl="0" indent="-179614">
              <a:lnSpc>
                <a:spcPct val="100000"/>
              </a:lnSpc>
              <a:spcBef>
                <a:spcPts val="800"/>
              </a:spcBef>
              <a:defRPr sz="1800"/>
            </a:pPr>
            <a:r>
              <a:rPr sz="2200" dirty="0"/>
              <a:t>Reservoir of </a:t>
            </a:r>
            <a:r>
              <a:rPr sz="2200" dirty="0" err="1"/>
              <a:t>apoproteins</a:t>
            </a:r>
            <a:r>
              <a:rPr sz="2200" dirty="0"/>
              <a:t>: </a:t>
            </a:r>
          </a:p>
          <a:p>
            <a:pPr marL="651328" lvl="0" indent="-359228">
              <a:lnSpc>
                <a:spcPct val="100000"/>
              </a:lnSpc>
              <a:spcBef>
                <a:spcPts val="800"/>
              </a:spcBef>
              <a:buFontTx/>
              <a:buAutoNum type="arabicParenBoth"/>
              <a:defRPr sz="1800"/>
            </a:pPr>
            <a:r>
              <a:rPr sz="2200" dirty="0"/>
              <a:t>Apo C-II </a:t>
            </a:r>
            <a:endParaRPr lang="en-US" sz="2200" dirty="0"/>
          </a:p>
          <a:p>
            <a:pPr marL="651328" lvl="0" indent="-359228">
              <a:lnSpc>
                <a:spcPct val="100000"/>
              </a:lnSpc>
              <a:spcBef>
                <a:spcPts val="800"/>
              </a:spcBef>
              <a:buFontTx/>
              <a:buAutoNum type="arabicParenBoth"/>
              <a:defRPr sz="1800"/>
            </a:pPr>
            <a:r>
              <a:rPr sz="2200" dirty="0"/>
              <a:t>Apo </a:t>
            </a:r>
            <a:r>
              <a:rPr lang="en-US" sz="2200" dirty="0"/>
              <a:t> E</a:t>
            </a:r>
            <a:endParaRPr sz="1600" dirty="0">
              <a:solidFill>
                <a:srgbClr val="808080"/>
              </a:solidFill>
            </a:endParaRPr>
          </a:p>
          <a:p>
            <a:pPr marL="179614" lvl="0" indent="-179614">
              <a:lnSpc>
                <a:spcPct val="100000"/>
              </a:lnSpc>
              <a:spcBef>
                <a:spcPts val="800"/>
              </a:spcBef>
              <a:defRPr sz="1800"/>
            </a:pPr>
            <a:r>
              <a:rPr sz="2200" dirty="0"/>
              <a:t>Transports cholesterol to liver from:</a:t>
            </a:r>
          </a:p>
          <a:p>
            <a:pPr marL="666750" lvl="1" indent="-209550">
              <a:lnSpc>
                <a:spcPct val="100000"/>
              </a:lnSpc>
              <a:spcBef>
                <a:spcPts val="800"/>
              </a:spcBef>
              <a:defRPr sz="1800"/>
            </a:pPr>
            <a:r>
              <a:rPr sz="2200" dirty="0"/>
              <a:t>Peripheral tissues</a:t>
            </a:r>
            <a:endParaRPr sz="2400" dirty="0"/>
          </a:p>
          <a:p>
            <a:pPr marL="666750" lvl="1" indent="-209550">
              <a:lnSpc>
                <a:spcPct val="100000"/>
              </a:lnSpc>
              <a:spcBef>
                <a:spcPts val="800"/>
              </a:spcBef>
              <a:defRPr sz="1800"/>
            </a:pPr>
            <a:r>
              <a:rPr sz="2200" dirty="0"/>
              <a:t>Other lipoproteins</a:t>
            </a:r>
            <a:endParaRPr sz="2400" dirty="0"/>
          </a:p>
          <a:p>
            <a:pPr marL="666750" lvl="1" indent="-209550">
              <a:lnSpc>
                <a:spcPct val="100000"/>
              </a:lnSpc>
              <a:spcBef>
                <a:spcPts val="800"/>
              </a:spcBef>
              <a:defRPr sz="1800"/>
            </a:pPr>
            <a:r>
              <a:rPr sz="2200" dirty="0"/>
              <a:t>Cell membranes</a:t>
            </a:r>
            <a:endParaRPr sz="2400" dirty="0"/>
          </a:p>
          <a:p>
            <a:pPr marL="179614" lvl="0" indent="-179614">
              <a:lnSpc>
                <a:spcPct val="100000"/>
              </a:lnSpc>
              <a:spcBef>
                <a:spcPts val="800"/>
              </a:spcBef>
              <a:defRPr sz="1800"/>
            </a:pPr>
            <a:r>
              <a:rPr sz="2200" dirty="0"/>
              <a:t>Suitable for cholesterol uptake due to:</a:t>
            </a:r>
          </a:p>
          <a:p>
            <a:pPr marL="666750" lvl="1" indent="-209550">
              <a:lnSpc>
                <a:spcPct val="100000"/>
              </a:lnSpc>
              <a:spcBef>
                <a:spcPts val="800"/>
              </a:spcBef>
              <a:defRPr sz="1800"/>
            </a:pPr>
            <a:r>
              <a:rPr sz="2200" dirty="0"/>
              <a:t>High content of phospholipids</a:t>
            </a:r>
            <a:endParaRPr sz="2400" dirty="0"/>
          </a:p>
          <a:p>
            <a:pPr marL="666750" lvl="1" indent="-209550">
              <a:lnSpc>
                <a:spcPct val="100000"/>
              </a:lnSpc>
              <a:spcBef>
                <a:spcPts val="800"/>
              </a:spcBef>
              <a:defRPr sz="1800"/>
            </a:pPr>
            <a:r>
              <a:rPr sz="2200" dirty="0"/>
              <a:t>Phospholipids solubilize cholesterol and provide fatty acids for cholesterol esterification.</a:t>
            </a:r>
            <a:endParaRPr sz="2400" dirty="0"/>
          </a:p>
        </p:txBody>
      </p:sp>
      <p:sp>
        <p:nvSpPr>
          <p:cNvPr id="2" name="Rectangle 1"/>
          <p:cNvSpPr/>
          <p:nvPr/>
        </p:nvSpPr>
        <p:spPr>
          <a:xfrm>
            <a:off x="7315200" y="957028"/>
            <a:ext cx="4038600" cy="2133918"/>
          </a:xfrm>
          <a:prstGeom prst="rect">
            <a:avLst/>
          </a:prstGeom>
        </p:spPr>
        <p:txBody>
          <a:bodyPr wrap="square">
            <a:spAutoFit/>
          </a:bodyPr>
          <a:lstStyle/>
          <a:p>
            <a:pPr marL="292100" lvl="0">
              <a:lnSpc>
                <a:spcPct val="100000"/>
              </a:lnSpc>
              <a:spcBef>
                <a:spcPts val="800"/>
              </a:spcBef>
              <a:defRPr sz="1800"/>
            </a:pPr>
            <a:r>
              <a:rPr lang="en-US" dirty="0">
                <a:solidFill>
                  <a:srgbClr val="808080"/>
                </a:solidFill>
              </a:rPr>
              <a:t>Apo C-II : (the apolipoprotein that is transferred to VLDL and chylomicrons and is an activator of LPL)</a:t>
            </a:r>
          </a:p>
          <a:p>
            <a:pPr marL="292100" lvl="0">
              <a:lnSpc>
                <a:spcPct val="100000"/>
              </a:lnSpc>
              <a:spcBef>
                <a:spcPts val="800"/>
              </a:spcBef>
              <a:defRPr sz="1800"/>
            </a:pPr>
            <a:r>
              <a:rPr lang="en-US" dirty="0">
                <a:solidFill>
                  <a:srgbClr val="808080"/>
                </a:solidFill>
              </a:rPr>
              <a:t> Apo E (the apolipoprotein required for the receptor mediated endocytosis of ILDs and chylomicron remnants).</a:t>
            </a:r>
            <a:endParaRPr lang="en-US" dirty="0">
              <a:solidFill>
                <a:srgbClr val="00EE00"/>
              </a:solidFill>
            </a:endParaRPr>
          </a:p>
        </p:txBody>
      </p:sp>
      <p:sp>
        <p:nvSpPr>
          <p:cNvPr id="3" name="Rectangle 2"/>
          <p:cNvSpPr/>
          <p:nvPr/>
        </p:nvSpPr>
        <p:spPr>
          <a:xfrm>
            <a:off x="7467600" y="3261209"/>
            <a:ext cx="4129085" cy="1631216"/>
          </a:xfrm>
          <a:prstGeom prst="rect">
            <a:avLst/>
          </a:prstGeom>
          <a:ln w="19050">
            <a:solidFill>
              <a:schemeClr val="tx2">
                <a:lumMod val="75000"/>
              </a:schemeClr>
            </a:solidFill>
          </a:ln>
        </p:spPr>
        <p:txBody>
          <a:bodyPr wrap="square">
            <a:spAutoFit/>
          </a:bodyPr>
          <a:lstStyle/>
          <a:p>
            <a:pPr marL="0" lvl="1" indent="0">
              <a:lnSpc>
                <a:spcPct val="100000"/>
              </a:lnSpc>
              <a:spcBef>
                <a:spcPts val="800"/>
              </a:spcBef>
              <a:buSzTx/>
              <a:buNone/>
              <a:defRPr sz="1800"/>
            </a:pPr>
            <a:r>
              <a:rPr lang="en-US" sz="2000" dirty="0">
                <a:solidFill>
                  <a:srgbClr val="808080"/>
                </a:solidFill>
              </a:rPr>
              <a:t>Note: HDL particles are excellent acceptors of </a:t>
            </a:r>
            <a:r>
              <a:rPr lang="en-US" sz="2000" dirty="0" err="1">
                <a:solidFill>
                  <a:srgbClr val="808080"/>
                </a:solidFill>
              </a:rPr>
              <a:t>unesterified</a:t>
            </a:r>
            <a:r>
              <a:rPr lang="en-US" sz="2000" dirty="0">
                <a:solidFill>
                  <a:srgbClr val="808080"/>
                </a:solidFill>
              </a:rPr>
              <a:t> cholesterol as a result of their high concentration of phospholipids, which are important </a:t>
            </a:r>
            <a:r>
              <a:rPr lang="en-US" sz="2000" dirty="0" err="1">
                <a:solidFill>
                  <a:srgbClr val="808080"/>
                </a:solidFill>
              </a:rPr>
              <a:t>solubilizers</a:t>
            </a:r>
            <a:r>
              <a:rPr lang="en-US" sz="2000" dirty="0">
                <a:solidFill>
                  <a:srgbClr val="808080"/>
                </a:solidFill>
              </a:rPr>
              <a:t> of cholesterol.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13</a:t>
            </a:fld>
            <a:endParaRPr sz="1200">
              <a:solidFill>
                <a:srgbClr val="888888"/>
              </a:solidFill>
            </a:endParaRPr>
          </a:p>
        </p:txBody>
      </p:sp>
      <p:sp>
        <p:nvSpPr>
          <p:cNvPr id="146" name="Shape 146"/>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47" name="Shape 147"/>
          <p:cNvSpPr/>
          <p:nvPr/>
        </p:nvSpPr>
        <p:spPr>
          <a:xfrm flipH="1">
            <a:off x="1223965" y="85166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48"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149" name="Shape 149"/>
          <p:cNvSpPr>
            <a:spLocks noGrp="1"/>
          </p:cNvSpPr>
          <p:nvPr>
            <p:ph type="title"/>
          </p:nvPr>
        </p:nvSpPr>
        <p:spPr>
          <a:xfrm>
            <a:off x="1223966" y="211138"/>
            <a:ext cx="7315201" cy="768351"/>
          </a:xfrm>
          <a:prstGeom prst="rect">
            <a:avLst/>
          </a:prstGeom>
        </p:spPr>
        <p:txBody>
          <a:bodyPr/>
          <a:lstStyle>
            <a:lvl1pPr>
              <a:defRPr>
                <a:solidFill>
                  <a:srgbClr val="517A91"/>
                </a:solidFill>
              </a:defRPr>
            </a:lvl1pPr>
          </a:lstStyle>
          <a:p>
            <a:pPr lvl="0">
              <a:defRPr sz="1800">
                <a:solidFill>
                  <a:srgbClr val="000000"/>
                </a:solidFill>
              </a:defRPr>
            </a:pPr>
            <a:r>
              <a:rPr sz="4400">
                <a:solidFill>
                  <a:srgbClr val="517A91"/>
                </a:solidFill>
              </a:rPr>
              <a:t>HDL metabolism:</a:t>
            </a:r>
          </a:p>
        </p:txBody>
      </p:sp>
      <p:grpSp>
        <p:nvGrpSpPr>
          <p:cNvPr id="159" name="Group 159"/>
          <p:cNvGrpSpPr/>
          <p:nvPr/>
        </p:nvGrpSpPr>
        <p:grpSpPr>
          <a:xfrm>
            <a:off x="1343025" y="943927"/>
            <a:ext cx="9705975" cy="4540779"/>
            <a:chOff x="0" y="0"/>
            <a:chExt cx="10372725" cy="4888166"/>
          </a:xfrm>
        </p:grpSpPr>
        <p:pic>
          <p:nvPicPr>
            <p:cNvPr id="150" name="image9.png"/>
            <p:cNvPicPr/>
            <p:nvPr/>
          </p:nvPicPr>
          <p:blipFill>
            <a:blip r:embed="rId3">
              <a:extLst/>
            </a:blip>
            <a:srcRect l="1828" t="4523" r="1686" b="2243"/>
            <a:stretch>
              <a:fillRect/>
            </a:stretch>
          </p:blipFill>
          <p:spPr>
            <a:xfrm>
              <a:off x="0" y="0"/>
              <a:ext cx="10372725" cy="4888168"/>
            </a:xfrm>
            <a:prstGeom prst="rect">
              <a:avLst/>
            </a:prstGeom>
            <a:ln w="12700" cap="flat">
              <a:noFill/>
              <a:miter lim="400000"/>
            </a:ln>
            <a:effectLst/>
          </p:spPr>
        </p:pic>
        <p:sp>
          <p:nvSpPr>
            <p:cNvPr id="151" name="Shape 151"/>
            <p:cNvSpPr/>
            <p:nvPr/>
          </p:nvSpPr>
          <p:spPr>
            <a:xfrm>
              <a:off x="9525001" y="730124"/>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1</a:t>
              </a:r>
            </a:p>
          </p:txBody>
        </p:sp>
        <p:sp>
          <p:nvSpPr>
            <p:cNvPr id="152" name="Shape 152"/>
            <p:cNvSpPr/>
            <p:nvPr/>
          </p:nvSpPr>
          <p:spPr>
            <a:xfrm>
              <a:off x="9039227" y="1861474"/>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2</a:t>
              </a:r>
            </a:p>
          </p:txBody>
        </p:sp>
        <p:sp>
          <p:nvSpPr>
            <p:cNvPr id="153" name="Shape 153"/>
            <p:cNvSpPr/>
            <p:nvPr/>
          </p:nvSpPr>
          <p:spPr>
            <a:xfrm>
              <a:off x="7327056" y="1876916"/>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3</a:t>
              </a:r>
            </a:p>
          </p:txBody>
        </p:sp>
        <p:sp>
          <p:nvSpPr>
            <p:cNvPr id="154" name="Shape 154"/>
            <p:cNvSpPr/>
            <p:nvPr/>
          </p:nvSpPr>
          <p:spPr>
            <a:xfrm>
              <a:off x="4943474" y="3942402"/>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4</a:t>
              </a:r>
            </a:p>
          </p:txBody>
        </p:sp>
        <p:sp>
          <p:nvSpPr>
            <p:cNvPr id="155" name="Shape 155"/>
            <p:cNvSpPr/>
            <p:nvPr/>
          </p:nvSpPr>
          <p:spPr>
            <a:xfrm>
              <a:off x="2162175" y="2602706"/>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5</a:t>
              </a:r>
            </a:p>
          </p:txBody>
        </p:sp>
        <p:sp>
          <p:nvSpPr>
            <p:cNvPr id="156" name="Shape 156"/>
            <p:cNvSpPr/>
            <p:nvPr/>
          </p:nvSpPr>
          <p:spPr>
            <a:xfrm>
              <a:off x="443360" y="2660247"/>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6</a:t>
              </a:r>
            </a:p>
          </p:txBody>
        </p:sp>
        <p:sp>
          <p:nvSpPr>
            <p:cNvPr id="157" name="Shape 157"/>
            <p:cNvSpPr/>
            <p:nvPr/>
          </p:nvSpPr>
          <p:spPr>
            <a:xfrm>
              <a:off x="1174356" y="1759152"/>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7</a:t>
              </a:r>
            </a:p>
          </p:txBody>
        </p:sp>
        <p:sp>
          <p:nvSpPr>
            <p:cNvPr id="158" name="Shape 158"/>
            <p:cNvSpPr/>
            <p:nvPr/>
          </p:nvSpPr>
          <p:spPr>
            <a:xfrm>
              <a:off x="4218489" y="2034567"/>
              <a:ext cx="485775"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b="1">
                  <a:ln w="10160">
                    <a:solidFill>
                      <a:srgbClr val="7ABC32"/>
                    </a:solidFill>
                  </a:ln>
                  <a:solidFill>
                    <a:srgbClr val="FFFFFF"/>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2800" b="1">
                  <a:ln w="10160">
                    <a:solidFill>
                      <a:srgbClr val="7ABC32"/>
                    </a:solidFill>
                  </a:ln>
                  <a:solidFill>
                    <a:srgbClr val="FFFFFF"/>
                  </a:solidFill>
                  <a:effectLst>
                    <a:outerShdw blurRad="38100" dist="22860" dir="5400000" rotWithShape="0">
                      <a:srgbClr val="000000">
                        <a:alpha val="30000"/>
                      </a:srgbClr>
                    </a:outerShdw>
                  </a:effectLst>
                </a:rPr>
                <a:t>8</a:t>
              </a:r>
            </a:p>
          </p:txBody>
        </p:sp>
      </p:grpSp>
      <p:sp>
        <p:nvSpPr>
          <p:cNvPr id="160" name="Shape 160"/>
          <p:cNvSpPr/>
          <p:nvPr/>
        </p:nvSpPr>
        <p:spPr>
          <a:xfrm>
            <a:off x="1716143" y="5638800"/>
            <a:ext cx="9332857" cy="584775"/>
          </a:xfrm>
          <a:prstGeom prst="rect">
            <a:avLst/>
          </a:prstGeom>
          <a:ln w="12700">
            <a:solidFill>
              <a:schemeClr val="tx2">
                <a:lumMod val="75000"/>
              </a:schemeClr>
            </a:solidFill>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sz="1600" dirty="0">
                <a:solidFill>
                  <a:srgbClr val="808080"/>
                </a:solidFill>
                <a:latin typeface="Arial"/>
                <a:ea typeface="Arial"/>
                <a:cs typeface="Arial"/>
                <a:sym typeface="Arial"/>
              </a:rPr>
              <a:t>ABCA1 = Transport protein, C = Cholesterol, CE= Cholesteryl Ester, LCAT = Lecithin Cholesterol Acetyl Transferase, CETP = Cholesteryl Ester Transfer Protein, SR-B1 = Scavenger Receptor B1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14</a:t>
            </a:fld>
            <a:endParaRPr sz="1200">
              <a:solidFill>
                <a:srgbClr val="888888"/>
              </a:solidFill>
            </a:endParaRPr>
          </a:p>
        </p:txBody>
      </p:sp>
      <p:sp>
        <p:nvSpPr>
          <p:cNvPr id="163" name="Shape 163"/>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64" name="Shape 164"/>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65"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166" name="Shape 166"/>
          <p:cNvSpPr>
            <a:spLocks noGrp="1"/>
          </p:cNvSpPr>
          <p:nvPr>
            <p:ph type="title"/>
          </p:nvPr>
        </p:nvSpPr>
        <p:spPr>
          <a:xfrm>
            <a:off x="1223966" y="211138"/>
            <a:ext cx="7315201" cy="768351"/>
          </a:xfrm>
          <a:prstGeom prst="rect">
            <a:avLst/>
          </a:prstGeom>
        </p:spPr>
        <p:txBody>
          <a:bodyPr/>
          <a:lstStyle>
            <a:lvl1pPr>
              <a:defRPr>
                <a:solidFill>
                  <a:srgbClr val="517A91"/>
                </a:solidFill>
              </a:defRPr>
            </a:lvl1pPr>
          </a:lstStyle>
          <a:p>
            <a:pPr lvl="0">
              <a:defRPr sz="1800">
                <a:solidFill>
                  <a:srgbClr val="000000"/>
                </a:solidFill>
              </a:defRPr>
            </a:pPr>
            <a:r>
              <a:rPr sz="4400">
                <a:solidFill>
                  <a:srgbClr val="517A91"/>
                </a:solidFill>
              </a:rPr>
              <a:t>HDL metabolism:</a:t>
            </a:r>
          </a:p>
        </p:txBody>
      </p:sp>
      <p:sp>
        <p:nvSpPr>
          <p:cNvPr id="167" name="Shape 167"/>
          <p:cNvSpPr/>
          <p:nvPr/>
        </p:nvSpPr>
        <p:spPr>
          <a:xfrm>
            <a:off x="1290642" y="1041835"/>
            <a:ext cx="10653708" cy="536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19100" lvl="0" indent="-419100">
              <a:spcBef>
                <a:spcPts val="800"/>
              </a:spcBef>
              <a:buClr>
                <a:srgbClr val="92D050"/>
              </a:buClr>
              <a:buSzPct val="100000"/>
              <a:buAutoNum type="arabicPeriod"/>
            </a:pPr>
            <a:r>
              <a:rPr sz="2200" dirty="0">
                <a:solidFill>
                  <a:srgbClr val="00B050"/>
                </a:solidFill>
              </a:rPr>
              <a:t>Nascent HDL is present in the circulation.</a:t>
            </a:r>
          </a:p>
          <a:p>
            <a:pPr marL="419100" lvl="0" indent="-419100">
              <a:spcBef>
                <a:spcPts val="800"/>
              </a:spcBef>
              <a:buClr>
                <a:srgbClr val="92D050"/>
              </a:buClr>
              <a:buSzPct val="100000"/>
              <a:buAutoNum type="arabicPeriod"/>
            </a:pPr>
            <a:r>
              <a:rPr sz="2200" dirty="0">
                <a:solidFill>
                  <a:srgbClr val="00B050"/>
                </a:solidFill>
              </a:rPr>
              <a:t>Free cholesterol from the peripheral tissues is taken up by HDL with the help of ABCA1. </a:t>
            </a:r>
          </a:p>
          <a:p>
            <a:pPr marL="419100" lvl="0" indent="-419100">
              <a:spcBef>
                <a:spcPts val="800"/>
              </a:spcBef>
              <a:buClr>
                <a:srgbClr val="92D050"/>
              </a:buClr>
              <a:buSzPct val="100000"/>
              <a:buAutoNum type="arabicPeriod"/>
            </a:pPr>
            <a:r>
              <a:rPr sz="2200" dirty="0">
                <a:solidFill>
                  <a:srgbClr val="00B050"/>
                </a:solidFill>
              </a:rPr>
              <a:t>The free cholesterol is converted (inside HDL) into an ester through LCAT* </a:t>
            </a:r>
            <a:r>
              <a:rPr sz="2200" dirty="0">
                <a:solidFill>
                  <a:srgbClr val="808080"/>
                </a:solidFill>
              </a:rPr>
              <a:t>(or PCAT) </a:t>
            </a:r>
            <a:r>
              <a:rPr sz="2200" dirty="0">
                <a:solidFill>
                  <a:srgbClr val="00B050"/>
                </a:solidFill>
              </a:rPr>
              <a:t>by adding a fatty acid.  The source of the fatty acid is PC </a:t>
            </a:r>
            <a:r>
              <a:rPr sz="2200" dirty="0">
                <a:solidFill>
                  <a:srgbClr val="808080"/>
                </a:solidFill>
              </a:rPr>
              <a:t>(phosphatidylcholine)</a:t>
            </a:r>
            <a:r>
              <a:rPr sz="2200" dirty="0">
                <a:solidFill>
                  <a:srgbClr val="00EE00"/>
                </a:solidFill>
              </a:rPr>
              <a:t> </a:t>
            </a:r>
            <a:r>
              <a:rPr sz="2200" dirty="0">
                <a:solidFill>
                  <a:srgbClr val="00B050"/>
                </a:solidFill>
              </a:rPr>
              <a:t>which becomes </a:t>
            </a:r>
            <a:r>
              <a:rPr sz="2200" dirty="0" err="1">
                <a:solidFill>
                  <a:srgbClr val="00B050"/>
                </a:solidFill>
              </a:rPr>
              <a:t>lyso</a:t>
            </a:r>
            <a:r>
              <a:rPr sz="2200" dirty="0">
                <a:solidFill>
                  <a:srgbClr val="00B050"/>
                </a:solidFill>
              </a:rPr>
              <a:t>-PC after losing the fatty acid. HDL is now CE-poor HDL3.</a:t>
            </a:r>
          </a:p>
          <a:p>
            <a:pPr lvl="1">
              <a:spcBef>
                <a:spcPts val="800"/>
              </a:spcBef>
            </a:pPr>
            <a:r>
              <a:rPr sz="2200" dirty="0">
                <a:solidFill>
                  <a:srgbClr val="00B050"/>
                </a:solidFill>
              </a:rPr>
              <a:t>*note: LCAT is activated by Apo – A1</a:t>
            </a:r>
          </a:p>
          <a:p>
            <a:pPr marL="419100" lvl="0" indent="-419100">
              <a:spcBef>
                <a:spcPts val="800"/>
              </a:spcBef>
              <a:buClr>
                <a:srgbClr val="92D050"/>
              </a:buClr>
              <a:buSzPct val="100000"/>
              <a:buAutoNum type="arabicPeriod" startAt="4"/>
            </a:pPr>
            <a:r>
              <a:rPr sz="2200" dirty="0">
                <a:solidFill>
                  <a:srgbClr val="00B050"/>
                </a:solidFill>
              </a:rPr>
              <a:t>It takes up more cholesterol which is also </a:t>
            </a:r>
            <a:r>
              <a:rPr sz="2200" dirty="0" err="1">
                <a:solidFill>
                  <a:srgbClr val="00B050"/>
                </a:solidFill>
              </a:rPr>
              <a:t>esterfied</a:t>
            </a:r>
            <a:r>
              <a:rPr sz="2200" dirty="0">
                <a:solidFill>
                  <a:srgbClr val="00B050"/>
                </a:solidFill>
              </a:rPr>
              <a:t> by LCAT and becomes CE-rich HDL2.</a:t>
            </a:r>
          </a:p>
          <a:p>
            <a:pPr marL="419100" lvl="0" indent="-419100">
              <a:spcBef>
                <a:spcPts val="800"/>
              </a:spcBef>
              <a:buClr>
                <a:srgbClr val="92D050"/>
              </a:buClr>
              <a:buSzPct val="100000"/>
              <a:buAutoNum type="arabicPeriod" startAt="4"/>
            </a:pPr>
            <a:r>
              <a:rPr sz="2200" dirty="0">
                <a:solidFill>
                  <a:srgbClr val="00B050"/>
                </a:solidFill>
              </a:rPr>
              <a:t>CETP moves some of the cholesteryl esters from HDL to VLDL in exchange for TAG.</a:t>
            </a:r>
          </a:p>
          <a:p>
            <a:pPr marL="419100" lvl="0" indent="-419100">
              <a:spcBef>
                <a:spcPts val="800"/>
              </a:spcBef>
              <a:buClr>
                <a:srgbClr val="92D050"/>
              </a:buClr>
              <a:buSzPct val="100000"/>
              <a:buAutoNum type="arabicPeriod" startAt="4"/>
            </a:pPr>
            <a:r>
              <a:rPr sz="2200" dirty="0">
                <a:solidFill>
                  <a:srgbClr val="00B050"/>
                </a:solidFill>
              </a:rPr>
              <a:t>VLDL is then converted to IDL and LDL</a:t>
            </a:r>
          </a:p>
          <a:p>
            <a:pPr marL="419100" lvl="0" indent="-419100">
              <a:spcBef>
                <a:spcPts val="800"/>
              </a:spcBef>
              <a:buClr>
                <a:srgbClr val="92D050"/>
              </a:buClr>
              <a:buSzPct val="100000"/>
              <a:buAutoNum type="arabicPeriod" startAt="4"/>
            </a:pPr>
            <a:r>
              <a:rPr sz="2200" dirty="0">
                <a:solidFill>
                  <a:srgbClr val="00B050"/>
                </a:solidFill>
              </a:rPr>
              <a:t>When HDL reaches the liver, the scavenger receptors (SR-B1) will take up the CE and C from the HDL to the liver.</a:t>
            </a:r>
          </a:p>
          <a:p>
            <a:pPr marL="419100" lvl="0" indent="-419100">
              <a:spcBef>
                <a:spcPts val="800"/>
              </a:spcBef>
              <a:buClr>
                <a:srgbClr val="92D050"/>
              </a:buClr>
              <a:buSzPct val="100000"/>
              <a:buAutoNum type="arabicPeriod" startAt="4"/>
            </a:pPr>
            <a:r>
              <a:rPr sz="2200" dirty="0">
                <a:solidFill>
                  <a:srgbClr val="00B050"/>
                </a:solidFill>
              </a:rPr>
              <a:t>Hepatic lipase will then act on the TAG in the HDL (which it got from the VLDL). This converts HDL2 back to HDL3 and the cycle continues.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15</a:t>
            </a:fld>
            <a:endParaRPr sz="1200">
              <a:solidFill>
                <a:srgbClr val="888888"/>
              </a:solidFill>
            </a:endParaRPr>
          </a:p>
        </p:txBody>
      </p:sp>
      <p:sp>
        <p:nvSpPr>
          <p:cNvPr id="170" name="Shape 170"/>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71" name="Shape 171"/>
          <p:cNvSpPr/>
          <p:nvPr/>
        </p:nvSpPr>
        <p:spPr>
          <a:xfrm flipH="1" flipV="1">
            <a:off x="1223966" y="866657"/>
            <a:ext cx="7177084" cy="48599"/>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sp>
        <p:nvSpPr>
          <p:cNvPr id="173" name="Shape 173"/>
          <p:cNvSpPr>
            <a:spLocks noGrp="1"/>
          </p:cNvSpPr>
          <p:nvPr>
            <p:ph type="title"/>
          </p:nvPr>
        </p:nvSpPr>
        <p:spPr>
          <a:xfrm>
            <a:off x="1366840" y="126982"/>
            <a:ext cx="7315200" cy="768351"/>
          </a:xfrm>
          <a:prstGeom prst="rect">
            <a:avLst/>
          </a:prstGeom>
        </p:spPr>
        <p:txBody>
          <a:bodyPr/>
          <a:lstStyle>
            <a:lvl1pPr>
              <a:defRPr>
                <a:solidFill>
                  <a:srgbClr val="517A91"/>
                </a:solidFill>
              </a:defRPr>
            </a:lvl1pPr>
          </a:lstStyle>
          <a:p>
            <a:pPr lvl="0">
              <a:defRPr sz="1800">
                <a:solidFill>
                  <a:srgbClr val="000000"/>
                </a:solidFill>
              </a:defRPr>
            </a:pPr>
            <a:r>
              <a:rPr sz="4400" dirty="0">
                <a:solidFill>
                  <a:srgbClr val="517A91"/>
                </a:solidFill>
              </a:rPr>
              <a:t>HDL is a good cholesterol:</a:t>
            </a:r>
          </a:p>
        </p:txBody>
      </p:sp>
      <p:sp>
        <p:nvSpPr>
          <p:cNvPr id="174" name="Shape 174"/>
          <p:cNvSpPr>
            <a:spLocks noGrp="1"/>
          </p:cNvSpPr>
          <p:nvPr>
            <p:ph type="body" idx="1"/>
          </p:nvPr>
        </p:nvSpPr>
        <p:spPr>
          <a:xfrm>
            <a:off x="1366840" y="976274"/>
            <a:ext cx="8401051" cy="1331832"/>
          </a:xfrm>
          <a:prstGeom prst="rect">
            <a:avLst/>
          </a:prstGeom>
        </p:spPr>
        <p:txBody>
          <a:bodyPr/>
          <a:lstStyle/>
          <a:p>
            <a:pPr marL="163285" lvl="0" indent="-163285">
              <a:buClr>
                <a:srgbClr val="FF0000"/>
              </a:buClr>
              <a:defRPr sz="1800"/>
            </a:pPr>
            <a:r>
              <a:rPr sz="2000" b="1" dirty="0">
                <a:solidFill>
                  <a:srgbClr val="FF0000"/>
                </a:solidFill>
              </a:rPr>
              <a:t>HDL</a:t>
            </a:r>
            <a:r>
              <a:rPr sz="2000" dirty="0"/>
              <a:t> transports cholesterol from </a:t>
            </a:r>
            <a:r>
              <a:rPr sz="2000" b="1" dirty="0">
                <a:solidFill>
                  <a:srgbClr val="FF0000"/>
                </a:solidFill>
              </a:rPr>
              <a:t>peripheral tissues </a:t>
            </a:r>
            <a:r>
              <a:rPr sz="2000" b="1" dirty="0"/>
              <a:t>to</a:t>
            </a:r>
            <a:r>
              <a:rPr sz="2000" b="1" dirty="0">
                <a:solidFill>
                  <a:srgbClr val="FF0000"/>
                </a:solidFill>
              </a:rPr>
              <a:t> the liver </a:t>
            </a:r>
            <a:r>
              <a:rPr sz="2000" dirty="0"/>
              <a:t>for degradation</a:t>
            </a:r>
          </a:p>
          <a:p>
            <a:pPr marL="163285" lvl="0" indent="-163285">
              <a:buClr>
                <a:srgbClr val="FF0000"/>
              </a:buClr>
              <a:defRPr sz="1800"/>
            </a:pPr>
            <a:r>
              <a:rPr sz="2000" b="1" dirty="0">
                <a:solidFill>
                  <a:srgbClr val="FF0000"/>
                </a:solidFill>
              </a:rPr>
              <a:t>High HDL levels</a:t>
            </a:r>
            <a:r>
              <a:rPr sz="2000" dirty="0"/>
              <a:t> have </a:t>
            </a:r>
            <a:r>
              <a:rPr sz="2000" b="1" dirty="0">
                <a:solidFill>
                  <a:srgbClr val="385724"/>
                </a:solidFill>
              </a:rPr>
              <a:t>inverse correlation </a:t>
            </a:r>
            <a:r>
              <a:rPr sz="2000" dirty="0"/>
              <a:t>with</a:t>
            </a:r>
            <a:r>
              <a:rPr lang="en-US" sz="2000" dirty="0"/>
              <a:t> incidence of</a:t>
            </a:r>
            <a:r>
              <a:rPr sz="2000" dirty="0"/>
              <a:t> </a:t>
            </a:r>
            <a:r>
              <a:rPr sz="2000" b="1" dirty="0">
                <a:solidFill>
                  <a:srgbClr val="FF0000"/>
                </a:solidFill>
              </a:rPr>
              <a:t>atherosclerosis</a:t>
            </a:r>
          </a:p>
        </p:txBody>
      </p:sp>
      <p:grpSp>
        <p:nvGrpSpPr>
          <p:cNvPr id="186" name="Group 186"/>
          <p:cNvGrpSpPr/>
          <p:nvPr/>
        </p:nvGrpSpPr>
        <p:grpSpPr>
          <a:xfrm>
            <a:off x="1592075" y="1815770"/>
            <a:ext cx="7104921" cy="1861134"/>
            <a:chOff x="0" y="0"/>
            <a:chExt cx="3350038" cy="1861133"/>
          </a:xfrm>
        </p:grpSpPr>
        <p:grpSp>
          <p:nvGrpSpPr>
            <p:cNvPr id="177" name="Group 177"/>
            <p:cNvGrpSpPr/>
            <p:nvPr/>
          </p:nvGrpSpPr>
          <p:grpSpPr>
            <a:xfrm>
              <a:off x="930565" y="0"/>
              <a:ext cx="1493823" cy="744453"/>
              <a:chOff x="0" y="0"/>
              <a:chExt cx="1493822" cy="744452"/>
            </a:xfrm>
          </p:grpSpPr>
          <p:sp>
            <p:nvSpPr>
              <p:cNvPr id="175" name="Shape 175"/>
              <p:cNvSpPr/>
              <p:nvPr/>
            </p:nvSpPr>
            <p:spPr>
              <a:xfrm>
                <a:off x="0" y="0"/>
                <a:ext cx="1488906" cy="744452"/>
              </a:xfrm>
              <a:prstGeom prst="rect">
                <a:avLst/>
              </a:prstGeom>
              <a:solidFill>
                <a:srgbClr val="FFF2CC"/>
              </a:solidFill>
              <a:ln w="19050" cap="flat">
                <a:solidFill>
                  <a:srgbClr val="528CC0"/>
                </a:solidFill>
                <a:prstDash val="solid"/>
                <a:miter lim="800000"/>
              </a:ln>
              <a:effectLst/>
            </p:spPr>
            <p:txBody>
              <a:bodyPr wrap="square" lIns="0" tIns="0" rIns="0" bIns="0" numCol="1" anchor="t">
                <a:noAutofit/>
              </a:bodyPr>
              <a:lstStyle/>
              <a:p>
                <a:pPr lvl="0" algn="ctr"/>
                <a:endParaRPr/>
              </a:p>
            </p:txBody>
          </p:sp>
          <p:sp>
            <p:nvSpPr>
              <p:cNvPr id="176" name="Shape 176"/>
              <p:cNvSpPr/>
              <p:nvPr/>
            </p:nvSpPr>
            <p:spPr>
              <a:xfrm>
                <a:off x="4916" y="134836"/>
                <a:ext cx="1488906"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a:latin typeface="Arial Unicode MS"/>
                    <a:ea typeface="Arial Unicode MS"/>
                    <a:cs typeface="Arial Unicode MS"/>
                    <a:sym typeface="Arial Unicode MS"/>
                  </a:defRPr>
                </a:lvl1pPr>
              </a:lstStyle>
              <a:p>
                <a:pPr lvl="0" algn="ctr"/>
                <a:r>
                  <a:t>Reverse cholesterol transport </a:t>
                </a:r>
              </a:p>
            </p:txBody>
          </p:sp>
        </p:grpSp>
        <p:grpSp>
          <p:nvGrpSpPr>
            <p:cNvPr id="180" name="Group 180"/>
            <p:cNvGrpSpPr/>
            <p:nvPr/>
          </p:nvGrpSpPr>
          <p:grpSpPr>
            <a:xfrm>
              <a:off x="0" y="1116679"/>
              <a:ext cx="1488907" cy="744453"/>
              <a:chOff x="0" y="0"/>
              <a:chExt cx="1488906" cy="744452"/>
            </a:xfrm>
          </p:grpSpPr>
          <p:sp>
            <p:nvSpPr>
              <p:cNvPr id="178" name="Shape 178"/>
              <p:cNvSpPr/>
              <p:nvPr/>
            </p:nvSpPr>
            <p:spPr>
              <a:xfrm>
                <a:off x="0" y="0"/>
                <a:ext cx="1488906" cy="744452"/>
              </a:xfrm>
              <a:prstGeom prst="rect">
                <a:avLst/>
              </a:prstGeom>
              <a:solidFill>
                <a:srgbClr val="DEEBF7"/>
              </a:solidFill>
              <a:ln w="19050" cap="flat">
                <a:solidFill>
                  <a:srgbClr val="528CC0"/>
                </a:solidFill>
                <a:prstDash val="solid"/>
                <a:miter lim="800000"/>
              </a:ln>
              <a:effectLst/>
            </p:spPr>
            <p:txBody>
              <a:bodyPr wrap="square" lIns="0" tIns="0" rIns="0" bIns="0" numCol="1" anchor="t">
                <a:noAutofit/>
              </a:bodyPr>
              <a:lstStyle/>
              <a:p>
                <a:pPr lvl="0" algn="ctr"/>
                <a:endParaRPr/>
              </a:p>
            </p:txBody>
          </p:sp>
          <p:sp>
            <p:nvSpPr>
              <p:cNvPr id="179" name="Shape 179"/>
              <p:cNvSpPr/>
              <p:nvPr/>
            </p:nvSpPr>
            <p:spPr>
              <a:xfrm>
                <a:off x="0" y="0"/>
                <a:ext cx="1488906"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lgn="ctr"/>
                <a:r>
                  <a:rPr dirty="0">
                    <a:latin typeface="Arial Unicode MS"/>
                    <a:ea typeface="Arial Unicode MS"/>
                    <a:cs typeface="Arial Unicode MS"/>
                    <a:sym typeface="Arial Unicode MS"/>
                  </a:rPr>
                  <a:t>Reduces cholesterol level in tissues and circulation </a:t>
                </a:r>
                <a:r>
                  <a:rPr dirty="0"/>
                  <a:t> </a:t>
                </a:r>
              </a:p>
            </p:txBody>
          </p:sp>
        </p:grpSp>
        <p:sp>
          <p:nvSpPr>
            <p:cNvPr id="181" name="Shape 181"/>
            <p:cNvSpPr/>
            <p:nvPr/>
          </p:nvSpPr>
          <p:spPr>
            <a:xfrm>
              <a:off x="744504" y="744247"/>
              <a:ext cx="930515" cy="3721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0"/>
                  </a:lnTo>
                  <a:lnTo>
                    <a:pt x="0" y="10800"/>
                  </a:lnTo>
                  <a:lnTo>
                    <a:pt x="0" y="21600"/>
                  </a:lnTo>
                </a:path>
              </a:pathLst>
            </a:custGeom>
            <a:noFill/>
            <a:ln w="12700" cap="flat">
              <a:solidFill>
                <a:srgbClr val="487BA9"/>
              </a:solidFill>
              <a:prstDash val="solid"/>
              <a:miter lim="800000"/>
            </a:ln>
            <a:effectLst/>
          </p:spPr>
          <p:txBody>
            <a:bodyPr wrap="square" lIns="0" tIns="0" rIns="0" bIns="0" numCol="1" anchor="ctr">
              <a:noAutofit/>
            </a:bodyPr>
            <a:lstStyle/>
            <a:p>
              <a:pPr lvl="0" algn="ctr"/>
              <a:endParaRPr/>
            </a:p>
          </p:txBody>
        </p:sp>
        <p:grpSp>
          <p:nvGrpSpPr>
            <p:cNvPr id="184" name="Group 184"/>
            <p:cNvGrpSpPr/>
            <p:nvPr/>
          </p:nvGrpSpPr>
          <p:grpSpPr>
            <a:xfrm>
              <a:off x="1861130" y="1116679"/>
              <a:ext cx="1488908" cy="744454"/>
              <a:chOff x="-1" y="0"/>
              <a:chExt cx="1488907" cy="744452"/>
            </a:xfrm>
          </p:grpSpPr>
          <p:sp>
            <p:nvSpPr>
              <p:cNvPr id="182" name="Shape 182"/>
              <p:cNvSpPr/>
              <p:nvPr/>
            </p:nvSpPr>
            <p:spPr>
              <a:xfrm>
                <a:off x="-1" y="0"/>
                <a:ext cx="1488907" cy="744452"/>
              </a:xfrm>
              <a:prstGeom prst="rect">
                <a:avLst/>
              </a:prstGeom>
              <a:solidFill>
                <a:srgbClr val="E2F0D9"/>
              </a:solidFill>
              <a:ln w="19050" cap="flat">
                <a:solidFill>
                  <a:srgbClr val="528CC0"/>
                </a:solidFill>
                <a:prstDash val="solid"/>
                <a:miter lim="800000"/>
              </a:ln>
              <a:effectLst/>
            </p:spPr>
            <p:txBody>
              <a:bodyPr wrap="square" lIns="0" tIns="0" rIns="0" bIns="0" numCol="1" anchor="t">
                <a:noAutofit/>
              </a:bodyPr>
              <a:lstStyle/>
              <a:p>
                <a:pPr lvl="0" algn="ctr">
                  <a:defRPr sz="2400"/>
                </a:pPr>
                <a:endParaRPr/>
              </a:p>
            </p:txBody>
          </p:sp>
          <p:sp>
            <p:nvSpPr>
              <p:cNvPr id="183" name="Shape 183"/>
              <p:cNvSpPr/>
              <p:nvPr/>
            </p:nvSpPr>
            <p:spPr>
              <a:xfrm>
                <a:off x="-1" y="0"/>
                <a:ext cx="1488907" cy="461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a:lvl1pPr>
              </a:lstStyle>
              <a:p>
                <a:pPr lvl="0" algn="ctr">
                  <a:defRPr sz="1800"/>
                </a:pPr>
                <a:r>
                  <a:rPr lang="en-US" sz="2400" dirty="0"/>
                  <a:t>Includes the following</a:t>
                </a:r>
                <a:endParaRPr sz="2400" dirty="0"/>
              </a:p>
            </p:txBody>
          </p:sp>
        </p:grpSp>
        <p:sp>
          <p:nvSpPr>
            <p:cNvPr id="185" name="Shape 185"/>
            <p:cNvSpPr/>
            <p:nvPr/>
          </p:nvSpPr>
          <p:spPr>
            <a:xfrm>
              <a:off x="1675018" y="744247"/>
              <a:ext cx="930515" cy="3721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21600" y="10800"/>
                  </a:lnTo>
                  <a:lnTo>
                    <a:pt x="21600" y="21600"/>
                  </a:lnTo>
                </a:path>
              </a:pathLst>
            </a:custGeom>
            <a:noFill/>
            <a:ln w="12700" cap="flat">
              <a:solidFill>
                <a:srgbClr val="487BA9"/>
              </a:solidFill>
              <a:prstDash val="solid"/>
              <a:miter lim="800000"/>
            </a:ln>
            <a:effectLst/>
          </p:spPr>
          <p:txBody>
            <a:bodyPr wrap="square" lIns="0" tIns="0" rIns="0" bIns="0" numCol="1" anchor="ctr">
              <a:noAutofit/>
            </a:bodyPr>
            <a:lstStyle/>
            <a:p>
              <a:pPr lvl="0" algn="ctr"/>
              <a:endParaRPr/>
            </a:p>
          </p:txBody>
        </p:sp>
      </p:grpSp>
      <p:grpSp>
        <p:nvGrpSpPr>
          <p:cNvPr id="189" name="Group 189"/>
          <p:cNvGrpSpPr/>
          <p:nvPr/>
        </p:nvGrpSpPr>
        <p:grpSpPr>
          <a:xfrm>
            <a:off x="9584497" y="1371600"/>
            <a:ext cx="2455103" cy="2283265"/>
            <a:chOff x="0" y="227318"/>
            <a:chExt cx="2455101" cy="2430804"/>
          </a:xfrm>
        </p:grpSpPr>
        <p:sp>
          <p:nvSpPr>
            <p:cNvPr id="187" name="Shape 187"/>
            <p:cNvSpPr/>
            <p:nvPr/>
          </p:nvSpPr>
          <p:spPr>
            <a:xfrm>
              <a:off x="0" y="227318"/>
              <a:ext cx="2455101" cy="2430804"/>
            </a:xfrm>
            <a:prstGeom prst="rect">
              <a:avLst/>
            </a:prstGeom>
            <a:noFill/>
            <a:ln w="28575" cap="flat">
              <a:solidFill>
                <a:srgbClr val="CEBAC9"/>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188" name="Shape 188"/>
            <p:cNvSpPr/>
            <p:nvPr/>
          </p:nvSpPr>
          <p:spPr>
            <a:xfrm>
              <a:off x="0" y="410577"/>
              <a:ext cx="2455101" cy="20642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b="1" dirty="0">
                  <a:solidFill>
                    <a:srgbClr val="767171"/>
                  </a:solidFill>
                </a:rPr>
                <a:t>Why?</a:t>
              </a:r>
              <a:r>
                <a:rPr dirty="0">
                  <a:solidFill>
                    <a:srgbClr val="767171"/>
                  </a:solidFill>
                </a:rPr>
                <a:t> HDL will transport cholesterol from the tissues to the liver, then the liver will excrete it as bile so, it is percentage will decrease and the risk of atherosclerosis as well .</a:t>
              </a:r>
            </a:p>
          </p:txBody>
        </p:sp>
      </p:grpSp>
      <p:grpSp>
        <p:nvGrpSpPr>
          <p:cNvPr id="206" name="Group 206"/>
          <p:cNvGrpSpPr/>
          <p:nvPr/>
        </p:nvGrpSpPr>
        <p:grpSpPr>
          <a:xfrm>
            <a:off x="1223966" y="4179705"/>
            <a:ext cx="10751250" cy="1515687"/>
            <a:chOff x="0" y="332675"/>
            <a:chExt cx="10751248" cy="1515686"/>
          </a:xfrm>
        </p:grpSpPr>
        <p:grpSp>
          <p:nvGrpSpPr>
            <p:cNvPr id="193" name="Group 193"/>
            <p:cNvGrpSpPr/>
            <p:nvPr/>
          </p:nvGrpSpPr>
          <p:grpSpPr>
            <a:xfrm>
              <a:off x="0" y="332676"/>
              <a:ext cx="2020913" cy="1515685"/>
              <a:chOff x="0" y="303878"/>
              <a:chExt cx="2020912" cy="1515684"/>
            </a:xfrm>
          </p:grpSpPr>
          <p:sp>
            <p:nvSpPr>
              <p:cNvPr id="191" name="Shape 191"/>
              <p:cNvSpPr/>
              <p:nvPr/>
            </p:nvSpPr>
            <p:spPr>
              <a:xfrm>
                <a:off x="0" y="303878"/>
                <a:ext cx="2020912" cy="1515684"/>
              </a:xfrm>
              <a:prstGeom prst="roundRect">
                <a:avLst>
                  <a:gd name="adj" fmla="val 7500"/>
                </a:avLst>
              </a:prstGeom>
              <a:solidFill>
                <a:srgbClr val="FFFFFF"/>
              </a:solidFill>
              <a:ln w="19050" cap="flat">
                <a:solidFill>
                  <a:srgbClr val="D6712C"/>
                </a:solidFill>
                <a:prstDash val="solid"/>
                <a:miter lim="800000"/>
              </a:ln>
              <a:effectLst/>
            </p:spPr>
            <p:txBody>
              <a:bodyPr wrap="square" lIns="0" tIns="0" rIns="0" bIns="0" numCol="1" anchor="ctr">
                <a:noAutofit/>
              </a:bodyPr>
              <a:lstStyle/>
              <a:p>
                <a:pPr lvl="0" algn="ctr">
                  <a:defRPr sz="2386"/>
                </a:pPr>
                <a:endParaRPr/>
              </a:p>
            </p:txBody>
          </p:sp>
          <p:sp>
            <p:nvSpPr>
              <p:cNvPr id="192" name="Shape 192"/>
              <p:cNvSpPr/>
              <p:nvPr/>
            </p:nvSpPr>
            <p:spPr>
              <a:xfrm>
                <a:off x="33260" y="446168"/>
                <a:ext cx="1954391" cy="1231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386">
                    <a:latin typeface="Arial Unicode MS"/>
                    <a:ea typeface="Arial Unicode MS"/>
                    <a:cs typeface="Arial Unicode MS"/>
                    <a:sym typeface="Arial Unicode MS"/>
                  </a:defRPr>
                </a:lvl1pPr>
              </a:lstStyle>
              <a:p>
                <a:pPr lvl="0">
                  <a:defRPr sz="1800"/>
                </a:pPr>
                <a:r>
                  <a:rPr sz="2000" dirty="0"/>
                  <a:t>Cholesterol efflux from peripheral tissues to HDL</a:t>
                </a:r>
              </a:p>
            </p:txBody>
          </p:sp>
        </p:grpSp>
        <p:sp>
          <p:nvSpPr>
            <p:cNvPr id="194" name="Shape 194"/>
            <p:cNvSpPr/>
            <p:nvPr/>
          </p:nvSpPr>
          <p:spPr>
            <a:xfrm>
              <a:off x="2243211" y="868217"/>
              <a:ext cx="444601" cy="444602"/>
            </a:xfrm>
            <a:prstGeom prst="rightArrow">
              <a:avLst>
                <a:gd name="adj1" fmla="val 64000"/>
                <a:gd name="adj2" fmla="val 50000"/>
              </a:avLst>
            </a:prstGeom>
            <a:solidFill>
              <a:srgbClr val="F4BEAB"/>
            </a:solidFill>
            <a:ln w="12700" cap="flat">
              <a:noFill/>
              <a:miter lim="400000"/>
            </a:ln>
            <a:effectLst/>
          </p:spPr>
          <p:txBody>
            <a:bodyPr wrap="square" lIns="0" tIns="0" rIns="0" bIns="0" numCol="1" anchor="ctr">
              <a:noAutofit/>
            </a:bodyPr>
            <a:lstStyle/>
            <a:p>
              <a:pPr lvl="0"/>
              <a:endParaRPr/>
            </a:p>
          </p:txBody>
        </p:sp>
        <p:grpSp>
          <p:nvGrpSpPr>
            <p:cNvPr id="197" name="Group 197"/>
            <p:cNvGrpSpPr/>
            <p:nvPr/>
          </p:nvGrpSpPr>
          <p:grpSpPr>
            <a:xfrm>
              <a:off x="2910112" y="332676"/>
              <a:ext cx="2020913" cy="1515685"/>
              <a:chOff x="0" y="0"/>
              <a:chExt cx="2020912" cy="1515684"/>
            </a:xfrm>
          </p:grpSpPr>
          <p:sp>
            <p:nvSpPr>
              <p:cNvPr id="195" name="Shape 195"/>
              <p:cNvSpPr/>
              <p:nvPr/>
            </p:nvSpPr>
            <p:spPr>
              <a:xfrm>
                <a:off x="0" y="0"/>
                <a:ext cx="2020912" cy="1515684"/>
              </a:xfrm>
              <a:prstGeom prst="roundRect">
                <a:avLst>
                  <a:gd name="adj" fmla="val 7500"/>
                </a:avLst>
              </a:prstGeom>
              <a:solidFill>
                <a:srgbClr val="FFFFFF"/>
              </a:solidFill>
              <a:ln w="19050" cap="flat">
                <a:solidFill>
                  <a:srgbClr val="D6712C"/>
                </a:solidFill>
                <a:prstDash val="solid"/>
                <a:miter lim="800000"/>
              </a:ln>
              <a:effectLst/>
            </p:spPr>
            <p:txBody>
              <a:bodyPr wrap="square" lIns="0" tIns="0" rIns="0" bIns="0" numCol="1" anchor="ctr">
                <a:noAutofit/>
              </a:bodyPr>
              <a:lstStyle/>
              <a:p>
                <a:pPr lvl="0" algn="ctr">
                  <a:defRPr sz="2386"/>
                </a:pPr>
                <a:endParaRPr/>
              </a:p>
            </p:txBody>
          </p:sp>
          <p:sp>
            <p:nvSpPr>
              <p:cNvPr id="196" name="Shape 196"/>
              <p:cNvSpPr/>
              <p:nvPr/>
            </p:nvSpPr>
            <p:spPr>
              <a:xfrm>
                <a:off x="33260" y="450064"/>
                <a:ext cx="1954391" cy="615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386">
                    <a:latin typeface="Arial Unicode MS"/>
                    <a:ea typeface="Arial Unicode MS"/>
                    <a:cs typeface="Arial Unicode MS"/>
                    <a:sym typeface="Arial Unicode MS"/>
                  </a:defRPr>
                </a:lvl1pPr>
              </a:lstStyle>
              <a:p>
                <a:pPr lvl="0">
                  <a:defRPr sz="1800"/>
                </a:pPr>
                <a:r>
                  <a:rPr sz="2000" dirty="0"/>
                  <a:t>Cholesterol esterification </a:t>
                </a:r>
              </a:p>
            </p:txBody>
          </p:sp>
        </p:grpSp>
        <p:sp>
          <p:nvSpPr>
            <p:cNvPr id="198" name="Shape 198"/>
            <p:cNvSpPr/>
            <p:nvPr/>
          </p:nvSpPr>
          <p:spPr>
            <a:xfrm>
              <a:off x="5153323" y="868217"/>
              <a:ext cx="444601" cy="444602"/>
            </a:xfrm>
            <a:prstGeom prst="rightArrow">
              <a:avLst>
                <a:gd name="adj1" fmla="val 64000"/>
                <a:gd name="adj2" fmla="val 50000"/>
              </a:avLst>
            </a:prstGeom>
            <a:solidFill>
              <a:srgbClr val="F4BEAB"/>
            </a:solidFill>
            <a:ln w="12700" cap="flat">
              <a:noFill/>
              <a:miter lim="400000"/>
            </a:ln>
            <a:effectLst/>
          </p:spPr>
          <p:txBody>
            <a:bodyPr wrap="square" lIns="0" tIns="0" rIns="0" bIns="0" numCol="1" anchor="ctr">
              <a:noAutofit/>
            </a:bodyPr>
            <a:lstStyle/>
            <a:p>
              <a:pPr lvl="0"/>
              <a:endParaRPr/>
            </a:p>
          </p:txBody>
        </p:sp>
        <p:grpSp>
          <p:nvGrpSpPr>
            <p:cNvPr id="201" name="Group 201"/>
            <p:cNvGrpSpPr/>
            <p:nvPr/>
          </p:nvGrpSpPr>
          <p:grpSpPr>
            <a:xfrm>
              <a:off x="5820224" y="332675"/>
              <a:ext cx="2020913" cy="1515685"/>
              <a:chOff x="0" y="332676"/>
              <a:chExt cx="2020912" cy="1515684"/>
            </a:xfrm>
          </p:grpSpPr>
          <p:sp>
            <p:nvSpPr>
              <p:cNvPr id="199" name="Shape 199"/>
              <p:cNvSpPr/>
              <p:nvPr/>
            </p:nvSpPr>
            <p:spPr>
              <a:xfrm>
                <a:off x="0" y="332676"/>
                <a:ext cx="2020912" cy="1515684"/>
              </a:xfrm>
              <a:prstGeom prst="roundRect">
                <a:avLst>
                  <a:gd name="adj" fmla="val 7500"/>
                </a:avLst>
              </a:prstGeom>
              <a:solidFill>
                <a:srgbClr val="FFFFFF"/>
              </a:solidFill>
              <a:ln w="19050" cap="flat">
                <a:solidFill>
                  <a:srgbClr val="D6712C"/>
                </a:solidFill>
                <a:prstDash val="solid"/>
                <a:miter lim="800000"/>
              </a:ln>
              <a:effectLst/>
            </p:spPr>
            <p:txBody>
              <a:bodyPr wrap="square" lIns="0" tIns="0" rIns="0" bIns="0" numCol="1" anchor="ctr">
                <a:noAutofit/>
              </a:bodyPr>
              <a:lstStyle/>
              <a:p>
                <a:pPr lvl="0" algn="ctr">
                  <a:defRPr sz="2386"/>
                </a:pPr>
                <a:endParaRPr/>
              </a:p>
            </p:txBody>
          </p:sp>
          <p:sp>
            <p:nvSpPr>
              <p:cNvPr id="200" name="Shape 200"/>
              <p:cNvSpPr/>
              <p:nvPr/>
            </p:nvSpPr>
            <p:spPr>
              <a:xfrm>
                <a:off x="33260" y="474965"/>
                <a:ext cx="1954391" cy="123110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000" dirty="0">
                    <a:latin typeface="Arial Unicode MS"/>
                    <a:ea typeface="Arial Unicode MS"/>
                    <a:cs typeface="Arial Unicode MS"/>
                    <a:sym typeface="Arial Unicode MS"/>
                  </a:rPr>
                  <a:t>Binding and transfer of cholesteryl ester-rich HDL</a:t>
                </a:r>
                <a:r>
                  <a:rPr sz="2000" baseline="-25000" dirty="0">
                    <a:latin typeface="Arial Unicode MS"/>
                    <a:ea typeface="Arial Unicode MS"/>
                    <a:cs typeface="Arial Unicode MS"/>
                    <a:sym typeface="Arial Unicode MS"/>
                  </a:rPr>
                  <a:t>2</a:t>
                </a:r>
                <a:r>
                  <a:rPr sz="2000" dirty="0">
                    <a:latin typeface="Arial Unicode MS"/>
                    <a:ea typeface="Arial Unicode MS"/>
                    <a:cs typeface="Arial Unicode MS"/>
                    <a:sym typeface="Arial Unicode MS"/>
                  </a:rPr>
                  <a:t> to liver</a:t>
                </a:r>
              </a:p>
            </p:txBody>
          </p:sp>
        </p:grpSp>
        <p:sp>
          <p:nvSpPr>
            <p:cNvPr id="202" name="Shape 202"/>
            <p:cNvSpPr/>
            <p:nvPr/>
          </p:nvSpPr>
          <p:spPr>
            <a:xfrm>
              <a:off x="8063435" y="868217"/>
              <a:ext cx="444601" cy="444602"/>
            </a:xfrm>
            <a:prstGeom prst="rightArrow">
              <a:avLst>
                <a:gd name="adj1" fmla="val 64000"/>
                <a:gd name="adj2" fmla="val 50000"/>
              </a:avLst>
            </a:prstGeom>
            <a:solidFill>
              <a:srgbClr val="F4BEAB"/>
            </a:solidFill>
            <a:ln w="12700" cap="flat">
              <a:noFill/>
              <a:miter lim="400000"/>
            </a:ln>
            <a:effectLst/>
          </p:spPr>
          <p:txBody>
            <a:bodyPr wrap="square" lIns="0" tIns="0" rIns="0" bIns="0" numCol="1" anchor="ctr">
              <a:noAutofit/>
            </a:bodyPr>
            <a:lstStyle/>
            <a:p>
              <a:pPr lvl="0"/>
              <a:endParaRPr/>
            </a:p>
          </p:txBody>
        </p:sp>
        <p:grpSp>
          <p:nvGrpSpPr>
            <p:cNvPr id="205" name="Group 205"/>
            <p:cNvGrpSpPr/>
            <p:nvPr/>
          </p:nvGrpSpPr>
          <p:grpSpPr>
            <a:xfrm>
              <a:off x="8730336" y="332676"/>
              <a:ext cx="2020912" cy="1515684"/>
              <a:chOff x="0" y="0"/>
              <a:chExt cx="2020911" cy="1515683"/>
            </a:xfrm>
          </p:grpSpPr>
          <p:sp>
            <p:nvSpPr>
              <p:cNvPr id="203" name="Shape 203"/>
              <p:cNvSpPr/>
              <p:nvPr/>
            </p:nvSpPr>
            <p:spPr>
              <a:xfrm>
                <a:off x="0" y="0"/>
                <a:ext cx="2020912" cy="1515684"/>
              </a:xfrm>
              <a:prstGeom prst="roundRect">
                <a:avLst>
                  <a:gd name="adj" fmla="val 7500"/>
                </a:avLst>
              </a:prstGeom>
              <a:solidFill>
                <a:srgbClr val="FFFFFF"/>
              </a:solidFill>
              <a:ln w="19050" cap="flat">
                <a:solidFill>
                  <a:srgbClr val="D6712C"/>
                </a:solidFill>
                <a:prstDash val="solid"/>
                <a:miter lim="800000"/>
              </a:ln>
              <a:effectLst/>
            </p:spPr>
            <p:txBody>
              <a:bodyPr wrap="square" lIns="0" tIns="0" rIns="0" bIns="0" numCol="1" anchor="ctr">
                <a:noAutofit/>
              </a:bodyPr>
              <a:lstStyle/>
              <a:p>
                <a:pPr lvl="0" algn="ctr">
                  <a:defRPr sz="2386"/>
                </a:pPr>
                <a:endParaRPr/>
              </a:p>
            </p:txBody>
          </p:sp>
          <p:sp>
            <p:nvSpPr>
              <p:cNvPr id="204" name="Shape 204"/>
              <p:cNvSpPr/>
              <p:nvPr/>
            </p:nvSpPr>
            <p:spPr>
              <a:xfrm>
                <a:off x="33260" y="73723"/>
                <a:ext cx="1954391" cy="1368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386">
                    <a:latin typeface="Arial Unicode MS"/>
                    <a:ea typeface="Arial Unicode MS"/>
                    <a:cs typeface="Arial Unicode MS"/>
                    <a:sym typeface="Arial Unicode MS"/>
                  </a:rPr>
                  <a:t>Release of lipid-depleted HDL</a:t>
                </a:r>
                <a:r>
                  <a:rPr sz="2386" baseline="-25000">
                    <a:latin typeface="Arial Unicode MS"/>
                    <a:ea typeface="Arial Unicode MS"/>
                    <a:cs typeface="Arial Unicode MS"/>
                    <a:sym typeface="Arial Unicode MS"/>
                  </a:rPr>
                  <a:t>3</a:t>
                </a:r>
                <a:r>
                  <a:rPr sz="2386">
                    <a:latin typeface="Arial Unicode MS"/>
                    <a:ea typeface="Arial Unicode MS"/>
                    <a:cs typeface="Arial Unicode MS"/>
                    <a:sym typeface="Arial Unicode MS"/>
                  </a:rPr>
                  <a:t> </a:t>
                </a:r>
              </a:p>
            </p:txBody>
          </p:sp>
        </p:grpSp>
      </p:grpSp>
      <p:grpSp>
        <p:nvGrpSpPr>
          <p:cNvPr id="209" name="Group 209"/>
          <p:cNvGrpSpPr/>
          <p:nvPr/>
        </p:nvGrpSpPr>
        <p:grpSpPr>
          <a:xfrm>
            <a:off x="7388859" y="5885338"/>
            <a:ext cx="1907541" cy="650241"/>
            <a:chOff x="0" y="0"/>
            <a:chExt cx="1907539" cy="650240"/>
          </a:xfrm>
        </p:grpSpPr>
        <p:sp>
          <p:nvSpPr>
            <p:cNvPr id="207" name="Shape 207"/>
            <p:cNvSpPr/>
            <p:nvPr/>
          </p:nvSpPr>
          <p:spPr>
            <a:xfrm>
              <a:off x="0" y="64574"/>
              <a:ext cx="1907540" cy="521092"/>
            </a:xfrm>
            <a:prstGeom prst="rect">
              <a:avLst/>
            </a:prstGeom>
            <a:noFill/>
            <a:ln w="28575" cap="flat">
              <a:solidFill>
                <a:srgbClr val="CEBAC9"/>
              </a:solidFill>
              <a:prstDash val="solid"/>
              <a:miter lim="800000"/>
            </a:ln>
            <a:effectLst/>
          </p:spPr>
          <p:txBody>
            <a:bodyPr wrap="square" lIns="0" tIns="0" rIns="0" bIns="0" numCol="1" anchor="ctr">
              <a:noAutofit/>
            </a:bodyPr>
            <a:lstStyle/>
            <a:p>
              <a:pPr lvl="0" algn="ctr">
                <a:defRPr>
                  <a:solidFill>
                    <a:srgbClr val="767171"/>
                  </a:solidFill>
                </a:defRPr>
              </a:pPr>
              <a:endParaRPr/>
            </a:p>
          </p:txBody>
        </p:sp>
        <p:sp>
          <p:nvSpPr>
            <p:cNvPr id="208" name="Shape 208"/>
            <p:cNvSpPr/>
            <p:nvPr/>
          </p:nvSpPr>
          <p:spPr>
            <a:xfrm>
              <a:off x="0" y="0"/>
              <a:ext cx="1907540" cy="650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a:solidFill>
                    <a:srgbClr val="767171"/>
                  </a:solidFill>
                </a:rPr>
                <a:t>HDL2  LARGE </a:t>
              </a:r>
              <a:endParaRPr>
                <a:solidFill>
                  <a:srgbClr val="FFFFFF"/>
                </a:solidFill>
              </a:endParaRPr>
            </a:p>
            <a:p>
              <a:pPr lvl="0" algn="ctr"/>
              <a:r>
                <a:rPr>
                  <a:solidFill>
                    <a:srgbClr val="767171"/>
                  </a:solidFill>
                </a:rPr>
                <a:t>HDL3  SMALL </a:t>
              </a:r>
            </a:p>
          </p:txBody>
        </p:sp>
      </p:grpSp>
      <p:grpSp>
        <p:nvGrpSpPr>
          <p:cNvPr id="212" name="Group 212"/>
          <p:cNvGrpSpPr/>
          <p:nvPr/>
        </p:nvGrpSpPr>
        <p:grpSpPr>
          <a:xfrm>
            <a:off x="1963742" y="5806225"/>
            <a:ext cx="4132258" cy="884794"/>
            <a:chOff x="0" y="860624"/>
            <a:chExt cx="4132256" cy="884793"/>
          </a:xfrm>
        </p:grpSpPr>
        <p:sp>
          <p:nvSpPr>
            <p:cNvPr id="210" name="Shape 210"/>
            <p:cNvSpPr/>
            <p:nvPr/>
          </p:nvSpPr>
          <p:spPr>
            <a:xfrm>
              <a:off x="0" y="860624"/>
              <a:ext cx="4132256" cy="884793"/>
            </a:xfrm>
            <a:prstGeom prst="rect">
              <a:avLst/>
            </a:prstGeom>
            <a:noFill/>
            <a:ln w="28575" cap="flat">
              <a:solidFill>
                <a:srgbClr val="CEBAC9"/>
              </a:solidFill>
              <a:prstDash val="solid"/>
              <a:miter lim="800000"/>
            </a:ln>
            <a:effectLst/>
          </p:spPr>
          <p:txBody>
            <a:bodyPr wrap="square" lIns="0" tIns="0" rIns="0" bIns="0" numCol="1" anchor="ctr">
              <a:noAutofit/>
            </a:bodyPr>
            <a:lstStyle/>
            <a:p>
              <a:pPr lvl="0" algn="ctr">
                <a:defRPr>
                  <a:solidFill>
                    <a:srgbClr val="767171"/>
                  </a:solidFill>
                </a:defRPr>
              </a:pPr>
              <a:endParaRPr/>
            </a:p>
          </p:txBody>
        </p:sp>
        <p:sp>
          <p:nvSpPr>
            <p:cNvPr id="211" name="Shape 211"/>
            <p:cNvSpPr/>
            <p:nvPr/>
          </p:nvSpPr>
          <p:spPr>
            <a:xfrm>
              <a:off x="0" y="887521"/>
              <a:ext cx="4132256" cy="8309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dirty="0">
                  <a:solidFill>
                    <a:srgbClr val="767171"/>
                  </a:solidFill>
                </a:rPr>
                <a:t>esterification : transform into ester by the reaction between an acid and an alcohol with elimination of water</a:t>
              </a:r>
              <a:endParaRPr dirty="0">
                <a:solidFill>
                  <a:srgbClr val="FFFFFF"/>
                </a:solidFill>
              </a:endParaRPr>
            </a:p>
          </p:txBody>
        </p:sp>
      </p:grpSp>
      <p:pic>
        <p:nvPicPr>
          <p:cNvPr id="213" name="image11.png"/>
          <p:cNvPicPr/>
          <p:nvPr/>
        </p:nvPicPr>
        <p:blipFill>
          <a:blip r:embed="rId2">
            <a:extLst/>
          </a:blip>
          <a:stretch>
            <a:fillRect/>
          </a:stretch>
        </p:blipFill>
        <p:spPr>
          <a:xfrm>
            <a:off x="1369678" y="5715000"/>
            <a:ext cx="869803" cy="1067242"/>
          </a:xfrm>
          <a:prstGeom prst="rect">
            <a:avLst/>
          </a:prstGeom>
          <a:ln w="12700">
            <a:miter lim="400000"/>
          </a:ln>
        </p:spPr>
      </p:pic>
      <p:pic>
        <p:nvPicPr>
          <p:cNvPr id="214" name="image11.png"/>
          <p:cNvPicPr/>
          <p:nvPr/>
        </p:nvPicPr>
        <p:blipFill>
          <a:blip r:embed="rId2">
            <a:extLst/>
          </a:blip>
          <a:stretch>
            <a:fillRect/>
          </a:stretch>
        </p:blipFill>
        <p:spPr>
          <a:xfrm>
            <a:off x="6832492" y="5638358"/>
            <a:ext cx="869803" cy="106724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sldNum" sz="quarter" idx="2"/>
          </p:nvPr>
        </p:nvSpPr>
        <p:spPr>
          <a:xfrm>
            <a:off x="8610600" y="6356350"/>
            <a:ext cx="27432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16</a:t>
            </a:fld>
            <a:endParaRPr sz="1200">
              <a:solidFill>
                <a:srgbClr val="888888"/>
              </a:solidFill>
            </a:endParaRPr>
          </a:p>
        </p:txBody>
      </p:sp>
      <p:sp>
        <p:nvSpPr>
          <p:cNvPr id="217" name="Shape 217"/>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218" name="Shape 218"/>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219" name="image2.png" descr="bio logo 436.png"/>
          <p:cNvPicPr/>
          <p:nvPr/>
        </p:nvPicPr>
        <p:blipFill>
          <a:blip r:embed="rId2">
            <a:extLst/>
          </a:blip>
          <a:stretch>
            <a:fillRect/>
          </a:stretch>
        </p:blipFill>
        <p:spPr>
          <a:xfrm>
            <a:off x="5257067" y="5838147"/>
            <a:ext cx="1580445" cy="1549545"/>
          </a:xfrm>
          <a:prstGeom prst="rect">
            <a:avLst/>
          </a:prstGeom>
          <a:ln w="12700">
            <a:miter lim="400000"/>
          </a:ln>
        </p:spPr>
      </p:pic>
      <p:sp>
        <p:nvSpPr>
          <p:cNvPr id="220" name="Shape 220"/>
          <p:cNvSpPr>
            <a:spLocks noGrp="1"/>
          </p:cNvSpPr>
          <p:nvPr>
            <p:ph type="title"/>
          </p:nvPr>
        </p:nvSpPr>
        <p:spPr>
          <a:xfrm>
            <a:off x="1223965" y="211138"/>
            <a:ext cx="7315201" cy="768351"/>
          </a:xfrm>
          <a:prstGeom prst="rect">
            <a:avLst/>
          </a:prstGeom>
        </p:spPr>
        <p:txBody>
          <a:bodyPr/>
          <a:lstStyle>
            <a:lvl1pPr>
              <a:defRPr>
                <a:solidFill>
                  <a:srgbClr val="517A91"/>
                </a:solidFill>
              </a:defRPr>
            </a:lvl1pPr>
          </a:lstStyle>
          <a:p>
            <a:pPr lvl="0">
              <a:defRPr sz="1800">
                <a:solidFill>
                  <a:srgbClr val="000000"/>
                </a:solidFill>
              </a:defRPr>
            </a:pPr>
            <a:r>
              <a:rPr sz="4400">
                <a:solidFill>
                  <a:srgbClr val="517A91"/>
                </a:solidFill>
              </a:rPr>
              <a:t>Atherosclerosis:</a:t>
            </a:r>
          </a:p>
        </p:txBody>
      </p:sp>
      <p:grpSp>
        <p:nvGrpSpPr>
          <p:cNvPr id="264" name="Group 264"/>
          <p:cNvGrpSpPr/>
          <p:nvPr/>
        </p:nvGrpSpPr>
        <p:grpSpPr>
          <a:xfrm>
            <a:off x="2170473" y="1054566"/>
            <a:ext cx="6059126" cy="5117634"/>
            <a:chOff x="-18656" y="-1"/>
            <a:chExt cx="2874201" cy="5117632"/>
          </a:xfrm>
        </p:grpSpPr>
        <p:grpSp>
          <p:nvGrpSpPr>
            <p:cNvPr id="223" name="Group 223"/>
            <p:cNvGrpSpPr/>
            <p:nvPr/>
          </p:nvGrpSpPr>
          <p:grpSpPr>
            <a:xfrm>
              <a:off x="751830" y="-1"/>
              <a:ext cx="1204912" cy="602076"/>
              <a:chOff x="-762" y="0"/>
              <a:chExt cx="1204911" cy="602074"/>
            </a:xfrm>
          </p:grpSpPr>
          <p:sp>
            <p:nvSpPr>
              <p:cNvPr id="221" name="Shape 221"/>
              <p:cNvSpPr/>
              <p:nvPr/>
            </p:nvSpPr>
            <p:spPr>
              <a:xfrm>
                <a:off x="-1" y="0"/>
                <a:ext cx="1204150" cy="602074"/>
              </a:xfrm>
              <a:prstGeom prst="rect">
                <a:avLst/>
              </a:prstGeom>
              <a:solidFill>
                <a:srgbClr val="E2F0D9"/>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22" name="Shape 222"/>
              <p:cNvSpPr/>
              <p:nvPr/>
            </p:nvSpPr>
            <p:spPr>
              <a:xfrm>
                <a:off x="-762" y="63256"/>
                <a:ext cx="1204150"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948"/>
                </a:lvl1pPr>
              </a:lstStyle>
              <a:p>
                <a:pPr lvl="0" algn="ctr">
                  <a:defRPr sz="1800"/>
                </a:pPr>
                <a:r>
                  <a:rPr sz="2000" dirty="0"/>
                  <a:t>Important receptors </a:t>
                </a:r>
              </a:p>
            </p:txBody>
          </p:sp>
        </p:grpSp>
        <p:grpSp>
          <p:nvGrpSpPr>
            <p:cNvPr id="226" name="Group 226"/>
            <p:cNvGrpSpPr/>
            <p:nvPr/>
          </p:nvGrpSpPr>
          <p:grpSpPr>
            <a:xfrm>
              <a:off x="-1" y="903111"/>
              <a:ext cx="1204151" cy="602076"/>
              <a:chOff x="-1" y="0"/>
              <a:chExt cx="1204150" cy="602074"/>
            </a:xfrm>
          </p:grpSpPr>
          <p:sp>
            <p:nvSpPr>
              <p:cNvPr id="224" name="Shape 224"/>
              <p:cNvSpPr/>
              <p:nvPr/>
            </p:nvSpPr>
            <p:spPr>
              <a:xfrm>
                <a:off x="-1" y="0"/>
                <a:ext cx="1204150" cy="602074"/>
              </a:xfrm>
              <a:prstGeom prst="rect">
                <a:avLst/>
              </a:prstGeom>
              <a:solidFill>
                <a:srgbClr val="FBE5D6"/>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25" name="Shape 225"/>
              <p:cNvSpPr/>
              <p:nvPr/>
            </p:nvSpPr>
            <p:spPr>
              <a:xfrm>
                <a:off x="-1" y="113960"/>
                <a:ext cx="1204150" cy="369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948" b="1">
                    <a:latin typeface="Garamond"/>
                    <a:ea typeface="Garamond"/>
                    <a:cs typeface="Garamond"/>
                    <a:sym typeface="Garamond"/>
                  </a:defRPr>
                </a:lvl1pPr>
              </a:lstStyle>
              <a:p>
                <a:pPr lvl="0" algn="ctr">
                  <a:defRPr sz="1800" b="0"/>
                </a:pPr>
                <a:r>
                  <a:rPr sz="1800" b="1" dirty="0"/>
                  <a:t>LDL receptors </a:t>
                </a:r>
              </a:p>
            </p:txBody>
          </p:sp>
        </p:grpSp>
        <p:sp>
          <p:nvSpPr>
            <p:cNvPr id="227" name="Shape 227"/>
            <p:cNvSpPr/>
            <p:nvPr/>
          </p:nvSpPr>
          <p:spPr>
            <a:xfrm>
              <a:off x="602450" y="601697"/>
              <a:ext cx="752217" cy="3014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13"/>
                  </a:lnTo>
                  <a:lnTo>
                    <a:pt x="0" y="10813"/>
                  </a:lnTo>
                  <a:lnTo>
                    <a:pt x="0" y="21600"/>
                  </a:lnTo>
                </a:path>
              </a:pathLst>
            </a:custGeom>
            <a:noFill/>
            <a:ln w="12700" cap="flat">
              <a:solidFill>
                <a:srgbClr val="838383"/>
              </a:solidFill>
              <a:prstDash val="solid"/>
              <a:miter lim="800000"/>
            </a:ln>
            <a:effectLst/>
          </p:spPr>
          <p:txBody>
            <a:bodyPr wrap="square" lIns="0" tIns="0" rIns="0" bIns="0" numCol="1" anchor="ctr">
              <a:noAutofit/>
            </a:bodyPr>
            <a:lstStyle/>
            <a:p>
              <a:pPr lvl="0"/>
              <a:endParaRPr/>
            </a:p>
          </p:txBody>
        </p:sp>
        <p:grpSp>
          <p:nvGrpSpPr>
            <p:cNvPr id="230" name="Group 230"/>
            <p:cNvGrpSpPr/>
            <p:nvPr/>
          </p:nvGrpSpPr>
          <p:grpSpPr>
            <a:xfrm>
              <a:off x="-18656" y="1806222"/>
              <a:ext cx="1222806" cy="602076"/>
              <a:chOff x="-18656" y="0"/>
              <a:chExt cx="1222805" cy="602074"/>
            </a:xfrm>
          </p:grpSpPr>
          <p:sp>
            <p:nvSpPr>
              <p:cNvPr id="228" name="Shape 228"/>
              <p:cNvSpPr/>
              <p:nvPr/>
            </p:nvSpPr>
            <p:spPr>
              <a:xfrm>
                <a:off x="-1" y="0"/>
                <a:ext cx="1204150"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29" name="Shape 229"/>
              <p:cNvSpPr/>
              <p:nvPr/>
            </p:nvSpPr>
            <p:spPr>
              <a:xfrm>
                <a:off x="-18656" y="131762"/>
                <a:ext cx="1204150" cy="338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948"/>
                </a:lvl1pPr>
              </a:lstStyle>
              <a:p>
                <a:pPr lvl="0" algn="ctr">
                  <a:defRPr sz="1800"/>
                </a:pPr>
                <a:r>
                  <a:rPr sz="1600" dirty="0"/>
                  <a:t>On body cell </a:t>
                </a:r>
              </a:p>
            </p:txBody>
          </p:sp>
        </p:grpSp>
        <p:grpSp>
          <p:nvGrpSpPr>
            <p:cNvPr id="234" name="Group 234"/>
            <p:cNvGrpSpPr/>
            <p:nvPr/>
          </p:nvGrpSpPr>
          <p:grpSpPr>
            <a:xfrm>
              <a:off x="-1" y="2709333"/>
              <a:ext cx="1204151" cy="602076"/>
              <a:chOff x="-1" y="0"/>
              <a:chExt cx="1204150" cy="602074"/>
            </a:xfrm>
          </p:grpSpPr>
          <p:sp>
            <p:nvSpPr>
              <p:cNvPr id="232" name="Shape 232"/>
              <p:cNvSpPr/>
              <p:nvPr/>
            </p:nvSpPr>
            <p:spPr>
              <a:xfrm>
                <a:off x="-1" y="0"/>
                <a:ext cx="1204150"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b="1">
                    <a:solidFill>
                      <a:srgbClr val="FF0000"/>
                    </a:solidFill>
                  </a:defRPr>
                </a:pPr>
                <a:endParaRPr/>
              </a:p>
            </p:txBody>
          </p:sp>
          <p:sp>
            <p:nvSpPr>
              <p:cNvPr id="233" name="Shape 233"/>
              <p:cNvSpPr/>
              <p:nvPr/>
            </p:nvSpPr>
            <p:spPr>
              <a:xfrm>
                <a:off x="-1" y="0"/>
                <a:ext cx="1204150" cy="5847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r>
                  <a:rPr sz="1600" dirty="0">
                    <a:latin typeface="Garamond"/>
                    <a:ea typeface="Garamond"/>
                    <a:cs typeface="Garamond"/>
                    <a:sym typeface="Garamond"/>
                  </a:rPr>
                  <a:t>mediates the endocytosis and uptake of </a:t>
                </a:r>
                <a:r>
                  <a:rPr sz="1600" b="1" dirty="0">
                    <a:solidFill>
                      <a:srgbClr val="FF0000"/>
                    </a:solidFill>
                    <a:latin typeface="Garamond"/>
                    <a:ea typeface="Garamond"/>
                    <a:cs typeface="Garamond"/>
                    <a:sym typeface="Garamond"/>
                  </a:rPr>
                  <a:t>LDL</a:t>
                </a:r>
              </a:p>
            </p:txBody>
          </p:sp>
        </p:grpSp>
        <p:grpSp>
          <p:nvGrpSpPr>
            <p:cNvPr id="238" name="Group 238"/>
            <p:cNvGrpSpPr/>
            <p:nvPr/>
          </p:nvGrpSpPr>
          <p:grpSpPr>
            <a:xfrm>
              <a:off x="-1" y="3612444"/>
              <a:ext cx="1204151" cy="602076"/>
              <a:chOff x="-1" y="0"/>
              <a:chExt cx="1204150" cy="602074"/>
            </a:xfrm>
          </p:grpSpPr>
          <p:sp>
            <p:nvSpPr>
              <p:cNvPr id="236" name="Shape 236"/>
              <p:cNvSpPr/>
              <p:nvPr/>
            </p:nvSpPr>
            <p:spPr>
              <a:xfrm>
                <a:off x="-1" y="0"/>
                <a:ext cx="1204150"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37" name="Shape 237"/>
              <p:cNvSpPr/>
              <p:nvPr/>
            </p:nvSpPr>
            <p:spPr>
              <a:xfrm>
                <a:off x="-1" y="0"/>
                <a:ext cx="1204150" cy="5232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948">
                    <a:latin typeface="Garamond"/>
                    <a:ea typeface="Garamond"/>
                    <a:cs typeface="Garamond"/>
                    <a:sym typeface="Garamond"/>
                  </a:defRPr>
                </a:lvl1pPr>
              </a:lstStyle>
              <a:p>
                <a:pPr lvl="0" algn="ctr">
                  <a:defRPr sz="1800"/>
                </a:pPr>
                <a:r>
                  <a:rPr sz="1400" dirty="0"/>
                  <a:t>It is down-regulated in response to high intracellular cholesterol</a:t>
                </a:r>
              </a:p>
            </p:txBody>
          </p:sp>
        </p:grpSp>
        <p:grpSp>
          <p:nvGrpSpPr>
            <p:cNvPr id="242" name="Group 242"/>
            <p:cNvGrpSpPr/>
            <p:nvPr/>
          </p:nvGrpSpPr>
          <p:grpSpPr>
            <a:xfrm>
              <a:off x="-1" y="4515555"/>
              <a:ext cx="1204151" cy="602076"/>
              <a:chOff x="-1" y="0"/>
              <a:chExt cx="1204150" cy="602074"/>
            </a:xfrm>
          </p:grpSpPr>
          <p:sp>
            <p:nvSpPr>
              <p:cNvPr id="240" name="Shape 240"/>
              <p:cNvSpPr/>
              <p:nvPr/>
            </p:nvSpPr>
            <p:spPr>
              <a:xfrm>
                <a:off x="-1" y="0"/>
                <a:ext cx="1204150"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41" name="Shape 241"/>
              <p:cNvSpPr/>
              <p:nvPr/>
            </p:nvSpPr>
            <p:spPr>
              <a:xfrm>
                <a:off x="-1" y="129524"/>
                <a:ext cx="1204150" cy="338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948"/>
                </a:lvl1pPr>
              </a:lstStyle>
              <a:p>
                <a:pPr lvl="0" algn="ctr">
                  <a:defRPr sz="1800"/>
                </a:pPr>
                <a:r>
                  <a:rPr sz="1600" dirty="0"/>
                  <a:t>High affinity, specific </a:t>
                </a:r>
              </a:p>
            </p:txBody>
          </p:sp>
        </p:grpSp>
        <p:grpSp>
          <p:nvGrpSpPr>
            <p:cNvPr id="246" name="Group 246"/>
            <p:cNvGrpSpPr/>
            <p:nvPr/>
          </p:nvGrpSpPr>
          <p:grpSpPr>
            <a:xfrm>
              <a:off x="1497674" y="903110"/>
              <a:ext cx="1321725" cy="602077"/>
              <a:chOff x="-7511" y="-1"/>
              <a:chExt cx="1321724" cy="602075"/>
            </a:xfrm>
          </p:grpSpPr>
          <p:sp>
            <p:nvSpPr>
              <p:cNvPr id="244" name="Shape 244"/>
              <p:cNvSpPr/>
              <p:nvPr/>
            </p:nvSpPr>
            <p:spPr>
              <a:xfrm>
                <a:off x="-1" y="0"/>
                <a:ext cx="1314214" cy="602074"/>
              </a:xfrm>
              <a:prstGeom prst="rect">
                <a:avLst/>
              </a:prstGeom>
              <a:solidFill>
                <a:srgbClr val="DEEBF7"/>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45" name="Shape 245"/>
              <p:cNvSpPr/>
              <p:nvPr/>
            </p:nvSpPr>
            <p:spPr>
              <a:xfrm>
                <a:off x="-7511" y="-1"/>
                <a:ext cx="1314214" cy="5232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r>
                  <a:rPr sz="1400" dirty="0">
                    <a:latin typeface="Garamond"/>
                    <a:ea typeface="Garamond"/>
                    <a:cs typeface="Garamond"/>
                    <a:sym typeface="Garamond"/>
                  </a:rPr>
                  <a:t>Scavenger receptors called </a:t>
                </a:r>
                <a:r>
                  <a:rPr sz="1400" b="1" dirty="0">
                    <a:solidFill>
                      <a:srgbClr val="385724"/>
                    </a:solidFill>
                    <a:latin typeface="Garamond"/>
                    <a:ea typeface="Garamond"/>
                    <a:cs typeface="Garamond"/>
                    <a:sym typeface="Garamond"/>
                  </a:rPr>
                  <a:t>scavenger</a:t>
                </a:r>
                <a:r>
                  <a:rPr sz="1400" b="1" dirty="0">
                    <a:latin typeface="Garamond"/>
                    <a:ea typeface="Garamond"/>
                    <a:cs typeface="Garamond"/>
                    <a:sym typeface="Garamond"/>
                  </a:rPr>
                  <a:t> </a:t>
                </a:r>
                <a:r>
                  <a:rPr sz="1400" b="1" dirty="0">
                    <a:solidFill>
                      <a:srgbClr val="C55A11"/>
                    </a:solidFill>
                    <a:latin typeface="Garamond"/>
                    <a:ea typeface="Garamond"/>
                    <a:cs typeface="Garamond"/>
                    <a:sym typeface="Garamond"/>
                  </a:rPr>
                  <a:t>receptor</a:t>
                </a:r>
                <a:r>
                  <a:rPr sz="1400" b="1" dirty="0">
                    <a:latin typeface="Garamond"/>
                    <a:ea typeface="Garamond"/>
                    <a:cs typeface="Garamond"/>
                    <a:sym typeface="Garamond"/>
                  </a:rPr>
                  <a:t> </a:t>
                </a:r>
                <a:r>
                  <a:rPr sz="1400" b="1" dirty="0">
                    <a:solidFill>
                      <a:srgbClr val="BF9000"/>
                    </a:solidFill>
                    <a:latin typeface="Garamond"/>
                    <a:ea typeface="Garamond"/>
                    <a:cs typeface="Garamond"/>
                    <a:sym typeface="Garamond"/>
                  </a:rPr>
                  <a:t>class A</a:t>
                </a:r>
                <a:r>
                  <a:rPr sz="1400" b="1" dirty="0">
                    <a:latin typeface="Garamond"/>
                    <a:ea typeface="Garamond"/>
                    <a:cs typeface="Garamond"/>
                    <a:sym typeface="Garamond"/>
                  </a:rPr>
                  <a:t> (</a:t>
                </a:r>
                <a:r>
                  <a:rPr sz="1400" b="1" dirty="0">
                    <a:solidFill>
                      <a:srgbClr val="385724"/>
                    </a:solidFill>
                    <a:latin typeface="Garamond"/>
                    <a:ea typeface="Garamond"/>
                    <a:cs typeface="Garamond"/>
                    <a:sym typeface="Garamond"/>
                  </a:rPr>
                  <a:t>S</a:t>
                </a:r>
                <a:r>
                  <a:rPr sz="1400" b="1" dirty="0">
                    <a:solidFill>
                      <a:srgbClr val="C55A11"/>
                    </a:solidFill>
                    <a:latin typeface="Garamond"/>
                    <a:ea typeface="Garamond"/>
                    <a:cs typeface="Garamond"/>
                    <a:sym typeface="Garamond"/>
                  </a:rPr>
                  <a:t>R</a:t>
                </a:r>
                <a:r>
                  <a:rPr sz="1400" b="1" dirty="0">
                    <a:latin typeface="Garamond"/>
                    <a:ea typeface="Garamond"/>
                    <a:cs typeface="Garamond"/>
                    <a:sym typeface="Garamond"/>
                  </a:rPr>
                  <a:t>-</a:t>
                </a:r>
                <a:r>
                  <a:rPr sz="1400" b="1" dirty="0">
                    <a:solidFill>
                      <a:srgbClr val="BF9000"/>
                    </a:solidFill>
                    <a:latin typeface="Garamond"/>
                    <a:ea typeface="Garamond"/>
                    <a:cs typeface="Garamond"/>
                    <a:sym typeface="Garamond"/>
                  </a:rPr>
                  <a:t>A</a:t>
                </a:r>
                <a:r>
                  <a:rPr sz="1400" b="1" dirty="0">
                    <a:latin typeface="Garamond"/>
                    <a:ea typeface="Garamond"/>
                    <a:cs typeface="Garamond"/>
                    <a:sym typeface="Garamond"/>
                  </a:rPr>
                  <a:t>)</a:t>
                </a:r>
              </a:p>
            </p:txBody>
          </p:sp>
        </p:grpSp>
        <p:sp>
          <p:nvSpPr>
            <p:cNvPr id="247" name="Shape 247"/>
            <p:cNvSpPr/>
            <p:nvPr/>
          </p:nvSpPr>
          <p:spPr>
            <a:xfrm>
              <a:off x="1354666" y="601697"/>
              <a:ext cx="752217" cy="301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13"/>
                  </a:lnTo>
                  <a:lnTo>
                    <a:pt x="21600" y="10813"/>
                  </a:lnTo>
                  <a:lnTo>
                    <a:pt x="21600" y="21600"/>
                  </a:lnTo>
                </a:path>
              </a:pathLst>
            </a:custGeom>
            <a:noFill/>
            <a:ln w="12700" cap="flat">
              <a:solidFill>
                <a:srgbClr val="838383"/>
              </a:solidFill>
              <a:prstDash val="solid"/>
              <a:miter lim="800000"/>
            </a:ln>
            <a:effectLst/>
          </p:spPr>
          <p:txBody>
            <a:bodyPr wrap="square" lIns="0" tIns="0" rIns="0" bIns="0" numCol="1" anchor="ctr">
              <a:noAutofit/>
            </a:bodyPr>
            <a:lstStyle/>
            <a:p>
              <a:pPr lvl="0"/>
              <a:endParaRPr/>
            </a:p>
          </p:txBody>
        </p:sp>
        <p:grpSp>
          <p:nvGrpSpPr>
            <p:cNvPr id="250" name="Group 250"/>
            <p:cNvGrpSpPr/>
            <p:nvPr/>
          </p:nvGrpSpPr>
          <p:grpSpPr>
            <a:xfrm>
              <a:off x="1505184" y="1806222"/>
              <a:ext cx="1314215" cy="602076"/>
              <a:chOff x="-1" y="0"/>
              <a:chExt cx="1314214" cy="602074"/>
            </a:xfrm>
          </p:grpSpPr>
          <p:sp>
            <p:nvSpPr>
              <p:cNvPr id="248" name="Shape 248"/>
              <p:cNvSpPr/>
              <p:nvPr/>
            </p:nvSpPr>
            <p:spPr>
              <a:xfrm>
                <a:off x="-1" y="0"/>
                <a:ext cx="1314214"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49" name="Shape 249"/>
              <p:cNvSpPr/>
              <p:nvPr/>
            </p:nvSpPr>
            <p:spPr>
              <a:xfrm>
                <a:off x="50391" y="116478"/>
                <a:ext cx="1204150" cy="338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948"/>
                </a:lvl1pPr>
              </a:lstStyle>
              <a:p>
                <a:pPr lvl="0" algn="ctr">
                  <a:defRPr sz="1800"/>
                </a:pPr>
                <a:r>
                  <a:rPr sz="1600" dirty="0"/>
                  <a:t>On macrophages </a:t>
                </a:r>
              </a:p>
            </p:txBody>
          </p:sp>
        </p:grpSp>
        <p:grpSp>
          <p:nvGrpSpPr>
            <p:cNvPr id="254" name="Group 254"/>
            <p:cNvGrpSpPr/>
            <p:nvPr/>
          </p:nvGrpSpPr>
          <p:grpSpPr>
            <a:xfrm>
              <a:off x="1505184" y="2709333"/>
              <a:ext cx="1314215" cy="602076"/>
              <a:chOff x="-1" y="0"/>
              <a:chExt cx="1314214" cy="602074"/>
            </a:xfrm>
          </p:grpSpPr>
          <p:sp>
            <p:nvSpPr>
              <p:cNvPr id="252" name="Shape 252"/>
              <p:cNvSpPr/>
              <p:nvPr/>
            </p:nvSpPr>
            <p:spPr>
              <a:xfrm>
                <a:off x="-1" y="0"/>
                <a:ext cx="1314214"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53" name="Shape 253"/>
              <p:cNvSpPr/>
              <p:nvPr/>
            </p:nvSpPr>
            <p:spPr>
              <a:xfrm>
                <a:off x="-1" y="0"/>
                <a:ext cx="1314214" cy="523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r>
                  <a:rPr sz="1400" dirty="0">
                    <a:latin typeface="Garamond"/>
                    <a:ea typeface="Garamond"/>
                    <a:cs typeface="Garamond"/>
                    <a:sym typeface="Garamond"/>
                  </a:rPr>
                  <a:t>recognize </a:t>
                </a:r>
                <a:r>
                  <a:rPr sz="1400" b="1" dirty="0">
                    <a:solidFill>
                      <a:srgbClr val="FF0000"/>
                    </a:solidFill>
                    <a:latin typeface="Garamond"/>
                    <a:ea typeface="Garamond"/>
                    <a:cs typeface="Garamond"/>
                    <a:sym typeface="Garamond"/>
                  </a:rPr>
                  <a:t>chemically modified LDL  </a:t>
                </a:r>
                <a:r>
                  <a:rPr sz="1400" dirty="0">
                    <a:latin typeface="Garamond"/>
                    <a:ea typeface="Garamond"/>
                    <a:cs typeface="Garamond"/>
                    <a:sym typeface="Garamond"/>
                  </a:rPr>
                  <a:t>then take it up by endocytosis </a:t>
                </a:r>
              </a:p>
            </p:txBody>
          </p:sp>
        </p:grpSp>
        <p:grpSp>
          <p:nvGrpSpPr>
            <p:cNvPr id="258" name="Group 258"/>
            <p:cNvGrpSpPr/>
            <p:nvPr/>
          </p:nvGrpSpPr>
          <p:grpSpPr>
            <a:xfrm>
              <a:off x="1469038" y="3612444"/>
              <a:ext cx="1386507" cy="602076"/>
              <a:chOff x="-36147" y="0"/>
              <a:chExt cx="1386506" cy="602074"/>
            </a:xfrm>
          </p:grpSpPr>
          <p:sp>
            <p:nvSpPr>
              <p:cNvPr id="256" name="Shape 256"/>
              <p:cNvSpPr/>
              <p:nvPr/>
            </p:nvSpPr>
            <p:spPr>
              <a:xfrm>
                <a:off x="-1" y="0"/>
                <a:ext cx="1314214"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57" name="Shape 257"/>
              <p:cNvSpPr/>
              <p:nvPr/>
            </p:nvSpPr>
            <p:spPr>
              <a:xfrm>
                <a:off x="-36147" y="67569"/>
                <a:ext cx="1386506" cy="523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r>
                  <a:rPr sz="1400" dirty="0">
                    <a:latin typeface="Garamond"/>
                    <a:ea typeface="Garamond"/>
                    <a:cs typeface="Garamond"/>
                    <a:sym typeface="Garamond"/>
                  </a:rPr>
                  <a:t>SR-A is </a:t>
                </a:r>
                <a:r>
                  <a:rPr sz="1400" b="1" dirty="0">
                    <a:solidFill>
                      <a:srgbClr val="FF0000"/>
                    </a:solidFill>
                    <a:latin typeface="Garamond"/>
                    <a:ea typeface="Garamond"/>
                    <a:cs typeface="Garamond"/>
                    <a:sym typeface="Garamond"/>
                  </a:rPr>
                  <a:t>not </a:t>
                </a:r>
                <a:r>
                  <a:rPr sz="1400" dirty="0">
                    <a:latin typeface="Garamond"/>
                    <a:ea typeface="Garamond"/>
                    <a:cs typeface="Garamond"/>
                    <a:sym typeface="Garamond"/>
                  </a:rPr>
                  <a:t>down-regulated in response to high intracellular cholesterol</a:t>
                </a:r>
              </a:p>
            </p:txBody>
          </p:sp>
        </p:grpSp>
        <p:grpSp>
          <p:nvGrpSpPr>
            <p:cNvPr id="262" name="Group 262"/>
            <p:cNvGrpSpPr/>
            <p:nvPr/>
          </p:nvGrpSpPr>
          <p:grpSpPr>
            <a:xfrm>
              <a:off x="1505184" y="4515555"/>
              <a:ext cx="1314215" cy="602076"/>
              <a:chOff x="-1" y="0"/>
              <a:chExt cx="1314214" cy="602074"/>
            </a:xfrm>
          </p:grpSpPr>
          <p:sp>
            <p:nvSpPr>
              <p:cNvPr id="260" name="Shape 260"/>
              <p:cNvSpPr/>
              <p:nvPr/>
            </p:nvSpPr>
            <p:spPr>
              <a:xfrm>
                <a:off x="-1" y="0"/>
                <a:ext cx="1314214" cy="602074"/>
              </a:xfrm>
              <a:prstGeom prst="rect">
                <a:avLst/>
              </a:prstGeom>
              <a:solidFill>
                <a:srgbClr val="FFFFFF"/>
              </a:solidFill>
              <a:ln w="19050" cap="flat">
                <a:solidFill>
                  <a:srgbClr val="959595"/>
                </a:solidFill>
                <a:prstDash val="solid"/>
                <a:miter lim="800000"/>
              </a:ln>
              <a:effectLst/>
            </p:spPr>
            <p:txBody>
              <a:bodyPr wrap="square" lIns="0" tIns="0" rIns="0" bIns="0" numCol="1" anchor="t">
                <a:noAutofit/>
              </a:bodyPr>
              <a:lstStyle/>
              <a:p>
                <a:pPr lvl="0">
                  <a:defRPr sz="948"/>
                </a:pPr>
                <a:endParaRPr/>
              </a:p>
            </p:txBody>
          </p:sp>
          <p:sp>
            <p:nvSpPr>
              <p:cNvPr id="261" name="Shape 261"/>
              <p:cNvSpPr/>
              <p:nvPr/>
            </p:nvSpPr>
            <p:spPr>
              <a:xfrm>
                <a:off x="47521" y="135137"/>
                <a:ext cx="1204150" cy="338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948"/>
                </a:lvl1pPr>
              </a:lstStyle>
              <a:p>
                <a:pPr lvl="0" algn="ctr">
                  <a:defRPr sz="1800"/>
                </a:pPr>
                <a:r>
                  <a:rPr sz="1600" dirty="0"/>
                  <a:t>Low affinity, non specific </a:t>
                </a:r>
              </a:p>
            </p:txBody>
          </p:sp>
        </p:grpSp>
      </p:grpSp>
      <p:grpSp>
        <p:nvGrpSpPr>
          <p:cNvPr id="267" name="Group 267"/>
          <p:cNvGrpSpPr/>
          <p:nvPr/>
        </p:nvGrpSpPr>
        <p:grpSpPr>
          <a:xfrm>
            <a:off x="8365509" y="2966041"/>
            <a:ext cx="2720933" cy="2180491"/>
            <a:chOff x="0" y="0"/>
            <a:chExt cx="2720931" cy="2180489"/>
          </a:xfrm>
        </p:grpSpPr>
        <p:sp>
          <p:nvSpPr>
            <p:cNvPr id="265" name="Shape 265"/>
            <p:cNvSpPr/>
            <p:nvPr/>
          </p:nvSpPr>
          <p:spPr>
            <a:xfrm>
              <a:off x="0" y="0"/>
              <a:ext cx="2720933" cy="21804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22" y="6683"/>
                  </a:lnTo>
                  <a:lnTo>
                    <a:pt x="5322" y="8809"/>
                  </a:lnTo>
                  <a:lnTo>
                    <a:pt x="5913" y="8809"/>
                  </a:lnTo>
                  <a:lnTo>
                    <a:pt x="5913" y="0"/>
                  </a:lnTo>
                  <a:lnTo>
                    <a:pt x="21600" y="0"/>
                  </a:lnTo>
                  <a:lnTo>
                    <a:pt x="21600" y="21600"/>
                  </a:lnTo>
                  <a:lnTo>
                    <a:pt x="5913" y="21600"/>
                  </a:lnTo>
                  <a:lnTo>
                    <a:pt x="5913" y="12791"/>
                  </a:lnTo>
                  <a:lnTo>
                    <a:pt x="5322" y="12791"/>
                  </a:lnTo>
                  <a:lnTo>
                    <a:pt x="5322" y="14917"/>
                  </a:lnTo>
                  <a:close/>
                </a:path>
              </a:pathLst>
            </a:custGeom>
            <a:solidFill>
              <a:srgbClr val="FFFFFF"/>
            </a:solidFill>
            <a:ln w="12700" cap="flat">
              <a:solidFill>
                <a:srgbClr val="5B9BD5"/>
              </a:solidFill>
              <a:prstDash val="solid"/>
              <a:miter lim="800000"/>
            </a:ln>
            <a:effectLst/>
          </p:spPr>
          <p:txBody>
            <a:bodyPr wrap="square" lIns="45719" tIns="45719" rIns="45719" bIns="45719" numCol="1" anchor="ctr">
              <a:noAutofit/>
            </a:bodyPr>
            <a:lstStyle/>
            <a:p>
              <a:pPr lvl="0" algn="ctr"/>
              <a:endParaRPr/>
            </a:p>
          </p:txBody>
        </p:sp>
        <p:sp>
          <p:nvSpPr>
            <p:cNvPr id="266" name="Shape 266"/>
            <p:cNvSpPr/>
            <p:nvPr/>
          </p:nvSpPr>
          <p:spPr>
            <a:xfrm>
              <a:off x="744854" y="149175"/>
              <a:ext cx="1976079" cy="1882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spcBef>
                  <a:spcPts val="900"/>
                </a:spcBef>
              </a:pPr>
              <a:r>
                <a:rPr sz="2000" b="1">
                  <a:solidFill>
                    <a:srgbClr val="FF0000"/>
                  </a:solidFill>
                  <a:latin typeface="Garamond"/>
                  <a:ea typeface="Garamond"/>
                  <a:cs typeface="Garamond"/>
                  <a:sym typeface="Garamond"/>
                </a:rPr>
                <a:t>Chemically-modified LDL </a:t>
              </a:r>
              <a:r>
                <a:rPr sz="2000" b="1">
                  <a:latin typeface="Garamond"/>
                  <a:ea typeface="Garamond"/>
                  <a:cs typeface="Garamond"/>
                  <a:sym typeface="Garamond"/>
                </a:rPr>
                <a:t>contains oxidized lipids and Apo B</a:t>
              </a:r>
            </a:p>
          </p:txBody>
        </p:sp>
      </p:grpSp>
    </p:spTree>
    <p:extLst>
      <p:ext uri="{BB962C8B-B14F-4D97-AF65-F5344CB8AC3E}">
        <p14:creationId xmlns:p14="http://schemas.microsoft.com/office/powerpoint/2010/main" val="27743606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17</a:t>
            </a:fld>
            <a:endParaRPr sz="1200">
              <a:solidFill>
                <a:srgbClr val="888888"/>
              </a:solidFill>
            </a:endParaRPr>
          </a:p>
        </p:txBody>
      </p:sp>
      <p:sp>
        <p:nvSpPr>
          <p:cNvPr id="270" name="Shape 270"/>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271" name="Shape 271"/>
          <p:cNvSpPr/>
          <p:nvPr/>
        </p:nvSpPr>
        <p:spPr>
          <a:xfrm flipH="1">
            <a:off x="1223965" y="866656"/>
            <a:ext cx="8686801" cy="2"/>
          </a:xfrm>
          <a:prstGeom prst="line">
            <a:avLst/>
          </a:prstGeom>
          <a:ln w="12700">
            <a:solidFill/>
            <a:miter/>
          </a:ln>
        </p:spPr>
        <p:txBody>
          <a:bodyPr lIns="0" tIns="0" rIns="0" bIns="0"/>
          <a:lstStyle/>
          <a:p>
            <a:pPr lvl="0" defTabSz="457200">
              <a:defRPr sz="1200">
                <a:latin typeface="+mj-lt"/>
                <a:ea typeface="+mj-ea"/>
                <a:cs typeface="+mj-cs"/>
                <a:sym typeface="Helvetica"/>
              </a:defRPr>
            </a:pPr>
            <a:endParaRPr/>
          </a:p>
        </p:txBody>
      </p:sp>
      <p:pic>
        <p:nvPicPr>
          <p:cNvPr id="272" name="image2.png" descr="bio logo 436.png"/>
          <p:cNvPicPr/>
          <p:nvPr/>
        </p:nvPicPr>
        <p:blipFill>
          <a:blip r:embed="rId2">
            <a:extLst/>
          </a:blip>
          <a:stretch>
            <a:fillRect/>
          </a:stretch>
        </p:blipFill>
        <p:spPr>
          <a:xfrm>
            <a:off x="5257067" y="5838147"/>
            <a:ext cx="1580445" cy="1549545"/>
          </a:xfrm>
          <a:prstGeom prst="rect">
            <a:avLst/>
          </a:prstGeom>
          <a:ln w="12700">
            <a:miter lim="400000"/>
          </a:ln>
        </p:spPr>
      </p:pic>
      <p:sp>
        <p:nvSpPr>
          <p:cNvPr id="273" name="Shape 273"/>
          <p:cNvSpPr>
            <a:spLocks noGrp="1"/>
          </p:cNvSpPr>
          <p:nvPr>
            <p:ph type="title"/>
          </p:nvPr>
        </p:nvSpPr>
        <p:spPr>
          <a:xfrm>
            <a:off x="1223965" y="211138"/>
            <a:ext cx="7315201" cy="768351"/>
          </a:xfrm>
          <a:prstGeom prst="rect">
            <a:avLst/>
          </a:prstGeom>
        </p:spPr>
        <p:txBody>
          <a:bodyPr/>
          <a:lstStyle>
            <a:lvl1pPr>
              <a:defRPr>
                <a:solidFill>
                  <a:srgbClr val="517A91"/>
                </a:solidFill>
              </a:defRPr>
            </a:lvl1pPr>
          </a:lstStyle>
          <a:p>
            <a:pPr lvl="0">
              <a:defRPr sz="1800">
                <a:solidFill>
                  <a:srgbClr val="000000"/>
                </a:solidFill>
              </a:defRPr>
            </a:pPr>
            <a:r>
              <a:rPr sz="4400">
                <a:solidFill>
                  <a:srgbClr val="517A91"/>
                </a:solidFill>
              </a:rPr>
              <a:t>Atherosclerosis overview:</a:t>
            </a:r>
          </a:p>
        </p:txBody>
      </p:sp>
      <p:grpSp>
        <p:nvGrpSpPr>
          <p:cNvPr id="317" name="Group 317"/>
          <p:cNvGrpSpPr/>
          <p:nvPr/>
        </p:nvGrpSpPr>
        <p:grpSpPr>
          <a:xfrm>
            <a:off x="1223966" y="1320310"/>
            <a:ext cx="9110008" cy="4557748"/>
            <a:chOff x="0" y="0"/>
            <a:chExt cx="9110007" cy="4557747"/>
          </a:xfrm>
        </p:grpSpPr>
        <p:grpSp>
          <p:nvGrpSpPr>
            <p:cNvPr id="276" name="Group 276"/>
            <p:cNvGrpSpPr/>
            <p:nvPr/>
          </p:nvGrpSpPr>
          <p:grpSpPr>
            <a:xfrm>
              <a:off x="0" y="0"/>
              <a:ext cx="1751925" cy="1051155"/>
              <a:chOff x="0" y="0"/>
              <a:chExt cx="1751924" cy="1051154"/>
            </a:xfrm>
          </p:grpSpPr>
          <p:sp>
            <p:nvSpPr>
              <p:cNvPr id="274" name="Shape 274"/>
              <p:cNvSpPr/>
              <p:nvPr/>
            </p:nvSpPr>
            <p:spPr>
              <a:xfrm>
                <a:off x="0" y="0"/>
                <a:ext cx="1751925" cy="1051155"/>
              </a:xfrm>
              <a:prstGeom prst="roundRect">
                <a:avLst>
                  <a:gd name="adj" fmla="val 10000"/>
                </a:avLst>
              </a:prstGeom>
              <a:solidFill>
                <a:srgbClr val="9DC3E6"/>
              </a:solidFill>
              <a:ln w="19050" cap="flat">
                <a:solidFill>
                  <a:srgbClr val="959595"/>
                </a:solidFill>
                <a:prstDash val="solid"/>
                <a:miter lim="800000"/>
              </a:ln>
              <a:effectLst/>
            </p:spPr>
            <p:txBody>
              <a:bodyPr wrap="square" lIns="0" tIns="0" rIns="0" bIns="0" numCol="1" anchor="ctr">
                <a:noAutofit/>
              </a:bodyPr>
              <a:lstStyle/>
              <a:p>
                <a:pPr lvl="0" algn="ctr">
                  <a:defRPr sz="2000"/>
                </a:pPr>
                <a:endParaRPr/>
              </a:p>
            </p:txBody>
          </p:sp>
          <p:sp>
            <p:nvSpPr>
              <p:cNvPr id="275" name="Shape 275"/>
              <p:cNvSpPr/>
              <p:nvPr/>
            </p:nvSpPr>
            <p:spPr>
              <a:xfrm>
                <a:off x="30804" y="22657"/>
                <a:ext cx="1690316" cy="1005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000"/>
                </a:lvl1pPr>
              </a:lstStyle>
              <a:p>
                <a:pPr lvl="0">
                  <a:defRPr sz="1800"/>
                </a:pPr>
                <a:r>
                  <a:rPr sz="2000"/>
                  <a:t>Imbalance between LDL and HDL</a:t>
                </a:r>
              </a:p>
            </p:txBody>
          </p:sp>
        </p:grpSp>
        <p:sp>
          <p:nvSpPr>
            <p:cNvPr id="277" name="Shape 277"/>
            <p:cNvSpPr/>
            <p:nvPr/>
          </p:nvSpPr>
          <p:spPr>
            <a:xfrm>
              <a:off x="1906794" y="308338"/>
              <a:ext cx="391031" cy="434478"/>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280" name="Group 280"/>
            <p:cNvGrpSpPr/>
            <p:nvPr/>
          </p:nvGrpSpPr>
          <p:grpSpPr>
            <a:xfrm>
              <a:off x="2452694" y="0"/>
              <a:ext cx="1751925" cy="1051155"/>
              <a:chOff x="0" y="0"/>
              <a:chExt cx="1751924" cy="1051154"/>
            </a:xfrm>
          </p:grpSpPr>
          <p:sp>
            <p:nvSpPr>
              <p:cNvPr id="278" name="Shape 278"/>
              <p:cNvSpPr/>
              <p:nvPr/>
            </p:nvSpPr>
            <p:spPr>
              <a:xfrm>
                <a:off x="0" y="0"/>
                <a:ext cx="1751925" cy="1051155"/>
              </a:xfrm>
              <a:prstGeom prst="roundRect">
                <a:avLst>
                  <a:gd name="adj" fmla="val 10000"/>
                </a:avLst>
              </a:prstGeom>
              <a:solidFill>
                <a:srgbClr val="A9D18E"/>
              </a:solidFill>
              <a:ln w="19050" cap="flat">
                <a:solidFill>
                  <a:srgbClr val="959595"/>
                </a:solidFill>
                <a:prstDash val="solid"/>
                <a:miter lim="800000"/>
              </a:ln>
              <a:effectLst/>
            </p:spPr>
            <p:txBody>
              <a:bodyPr wrap="square" lIns="0" tIns="0" rIns="0" bIns="0" numCol="1" anchor="ctr">
                <a:noAutofit/>
              </a:bodyPr>
              <a:lstStyle/>
              <a:p>
                <a:pPr lvl="0" algn="ctr">
                  <a:defRPr sz="2000"/>
                </a:pPr>
                <a:endParaRPr/>
              </a:p>
            </p:txBody>
          </p:sp>
          <p:sp>
            <p:nvSpPr>
              <p:cNvPr id="279" name="Shape 279"/>
              <p:cNvSpPr/>
              <p:nvPr/>
            </p:nvSpPr>
            <p:spPr>
              <a:xfrm>
                <a:off x="30804" y="22657"/>
                <a:ext cx="1690316" cy="1005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000"/>
                </a:lvl1pPr>
              </a:lstStyle>
              <a:p>
                <a:pPr lvl="0">
                  <a:defRPr sz="1800"/>
                </a:pPr>
                <a:r>
                  <a:rPr sz="2000"/>
                  <a:t>Cholesterol deposition in the walls  </a:t>
                </a:r>
              </a:p>
            </p:txBody>
          </p:sp>
        </p:grpSp>
        <p:sp>
          <p:nvSpPr>
            <p:cNvPr id="281" name="Shape 281"/>
            <p:cNvSpPr/>
            <p:nvPr/>
          </p:nvSpPr>
          <p:spPr>
            <a:xfrm>
              <a:off x="4359488" y="308338"/>
              <a:ext cx="391031" cy="434478"/>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284" name="Group 284"/>
            <p:cNvGrpSpPr/>
            <p:nvPr/>
          </p:nvGrpSpPr>
          <p:grpSpPr>
            <a:xfrm>
              <a:off x="4905388" y="0"/>
              <a:ext cx="1751925" cy="1051155"/>
              <a:chOff x="0" y="0"/>
              <a:chExt cx="1751924" cy="1051154"/>
            </a:xfrm>
          </p:grpSpPr>
          <p:sp>
            <p:nvSpPr>
              <p:cNvPr id="282" name="Shape 282"/>
              <p:cNvSpPr/>
              <p:nvPr/>
            </p:nvSpPr>
            <p:spPr>
              <a:xfrm>
                <a:off x="0" y="0"/>
                <a:ext cx="1751925" cy="1051155"/>
              </a:xfrm>
              <a:prstGeom prst="roundRect">
                <a:avLst>
                  <a:gd name="adj" fmla="val 10000"/>
                </a:avLst>
              </a:prstGeom>
              <a:solidFill>
                <a:srgbClr val="FFE699"/>
              </a:solidFill>
              <a:ln w="19050" cap="flat">
                <a:solidFill>
                  <a:srgbClr val="959595"/>
                </a:solidFill>
                <a:prstDash val="solid"/>
                <a:miter lim="800000"/>
              </a:ln>
              <a:effectLst/>
            </p:spPr>
            <p:txBody>
              <a:bodyPr wrap="square" lIns="0" tIns="0" rIns="0" bIns="0" numCol="1" anchor="ctr">
                <a:noAutofit/>
              </a:bodyPr>
              <a:lstStyle/>
              <a:p>
                <a:pPr lvl="0" algn="ctr"/>
                <a:endParaRPr/>
              </a:p>
            </p:txBody>
          </p:sp>
          <p:sp>
            <p:nvSpPr>
              <p:cNvPr id="283" name="Shape 283"/>
              <p:cNvSpPr/>
              <p:nvPr/>
            </p:nvSpPr>
            <p:spPr>
              <a:xfrm>
                <a:off x="30804" y="60757"/>
                <a:ext cx="1690316" cy="929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stStyle>
              <a:p>
                <a:pPr lvl="0"/>
                <a:r>
                  <a:t>(LDL) particles in blood plasma become oxidized</a:t>
                </a:r>
              </a:p>
            </p:txBody>
          </p:sp>
        </p:grpSp>
        <p:sp>
          <p:nvSpPr>
            <p:cNvPr id="285" name="Shape 285"/>
            <p:cNvSpPr/>
            <p:nvPr/>
          </p:nvSpPr>
          <p:spPr>
            <a:xfrm>
              <a:off x="6812182" y="308338"/>
              <a:ext cx="391031" cy="434478"/>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288" name="Group 288"/>
            <p:cNvGrpSpPr/>
            <p:nvPr/>
          </p:nvGrpSpPr>
          <p:grpSpPr>
            <a:xfrm>
              <a:off x="7358082" y="0"/>
              <a:ext cx="1751925" cy="1051155"/>
              <a:chOff x="0" y="0"/>
              <a:chExt cx="1751924" cy="1051154"/>
            </a:xfrm>
          </p:grpSpPr>
          <p:sp>
            <p:nvSpPr>
              <p:cNvPr id="286" name="Shape 286"/>
              <p:cNvSpPr/>
              <p:nvPr/>
            </p:nvSpPr>
            <p:spPr>
              <a:xfrm>
                <a:off x="0" y="0"/>
                <a:ext cx="1751925" cy="1051155"/>
              </a:xfrm>
              <a:prstGeom prst="roundRect">
                <a:avLst>
                  <a:gd name="adj" fmla="val 10000"/>
                </a:avLst>
              </a:prstGeom>
              <a:solidFill>
                <a:srgbClr val="F4B183"/>
              </a:solidFill>
              <a:ln w="19050" cap="flat">
                <a:solidFill>
                  <a:srgbClr val="959595"/>
                </a:solidFill>
                <a:prstDash val="solid"/>
                <a:miter lim="800000"/>
              </a:ln>
              <a:effectLst/>
            </p:spPr>
            <p:txBody>
              <a:bodyPr wrap="square" lIns="0" tIns="0" rIns="0" bIns="0" numCol="1" anchor="ctr">
                <a:noAutofit/>
              </a:bodyPr>
              <a:lstStyle/>
              <a:p>
                <a:pPr lvl="0" algn="ctr"/>
                <a:endParaRPr/>
              </a:p>
            </p:txBody>
          </p:sp>
          <p:sp>
            <p:nvSpPr>
              <p:cNvPr id="287" name="Shape 287"/>
              <p:cNvSpPr/>
              <p:nvPr/>
            </p:nvSpPr>
            <p:spPr>
              <a:xfrm>
                <a:off x="30804" y="200457"/>
                <a:ext cx="1690316" cy="6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stStyle>
              <a:p>
                <a:pPr lvl="0"/>
                <a:r>
                  <a:t>invade the endothelium</a:t>
                </a:r>
              </a:p>
            </p:txBody>
          </p:sp>
        </p:grpSp>
        <p:sp>
          <p:nvSpPr>
            <p:cNvPr id="289" name="Shape 289"/>
            <p:cNvSpPr/>
            <p:nvPr/>
          </p:nvSpPr>
          <p:spPr>
            <a:xfrm rot="5400000">
              <a:off x="8038529" y="1184300"/>
              <a:ext cx="391031" cy="434479"/>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292" name="Group 292"/>
            <p:cNvGrpSpPr/>
            <p:nvPr/>
          </p:nvGrpSpPr>
          <p:grpSpPr>
            <a:xfrm>
              <a:off x="7358082" y="1751924"/>
              <a:ext cx="1751925" cy="1051156"/>
              <a:chOff x="0" y="0"/>
              <a:chExt cx="1751924" cy="1051154"/>
            </a:xfrm>
          </p:grpSpPr>
          <p:sp>
            <p:nvSpPr>
              <p:cNvPr id="290" name="Shape 290"/>
              <p:cNvSpPr/>
              <p:nvPr/>
            </p:nvSpPr>
            <p:spPr>
              <a:xfrm>
                <a:off x="0" y="0"/>
                <a:ext cx="1751925" cy="1051155"/>
              </a:xfrm>
              <a:prstGeom prst="roundRect">
                <a:avLst>
                  <a:gd name="adj" fmla="val 10000"/>
                </a:avLst>
              </a:prstGeom>
              <a:solidFill>
                <a:srgbClr val="9DC3E6"/>
              </a:solidFill>
              <a:ln w="19050" cap="flat">
                <a:solidFill>
                  <a:srgbClr val="959595"/>
                </a:solidFill>
                <a:prstDash val="solid"/>
                <a:miter lim="800000"/>
              </a:ln>
              <a:effectLst/>
            </p:spPr>
            <p:txBody>
              <a:bodyPr wrap="square" lIns="0" tIns="0" rIns="0" bIns="0" numCol="1" anchor="ctr">
                <a:noAutofit/>
              </a:bodyPr>
              <a:lstStyle/>
              <a:p>
                <a:pPr lvl="0" algn="ctr"/>
                <a:endParaRPr/>
              </a:p>
            </p:txBody>
          </p:sp>
          <p:sp>
            <p:nvSpPr>
              <p:cNvPr id="291" name="Shape 291"/>
              <p:cNvSpPr/>
              <p:nvPr/>
            </p:nvSpPr>
            <p:spPr>
              <a:xfrm>
                <a:off x="30804" y="60757"/>
                <a:ext cx="1690316" cy="929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stStyle>
              <a:p>
                <a:pPr lvl="0"/>
                <a:r>
                  <a:t>Causes damage or injury to the endothelium</a:t>
                </a:r>
              </a:p>
            </p:txBody>
          </p:sp>
        </p:grpSp>
        <p:sp>
          <p:nvSpPr>
            <p:cNvPr id="293" name="Shape 293"/>
            <p:cNvSpPr/>
            <p:nvPr/>
          </p:nvSpPr>
          <p:spPr>
            <a:xfrm rot="10800000">
              <a:off x="6812182" y="2060262"/>
              <a:ext cx="391031" cy="434479"/>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296" name="Group 296"/>
            <p:cNvGrpSpPr/>
            <p:nvPr/>
          </p:nvGrpSpPr>
          <p:grpSpPr>
            <a:xfrm>
              <a:off x="4905388" y="1738893"/>
              <a:ext cx="1751926" cy="1077218"/>
              <a:chOff x="0" y="351662"/>
              <a:chExt cx="1751925" cy="1077216"/>
            </a:xfrm>
          </p:grpSpPr>
          <p:sp>
            <p:nvSpPr>
              <p:cNvPr id="294" name="Shape 294"/>
              <p:cNvSpPr/>
              <p:nvPr/>
            </p:nvSpPr>
            <p:spPr>
              <a:xfrm>
                <a:off x="0" y="364692"/>
                <a:ext cx="1751925" cy="1051156"/>
              </a:xfrm>
              <a:prstGeom prst="roundRect">
                <a:avLst>
                  <a:gd name="adj" fmla="val 10000"/>
                </a:avLst>
              </a:prstGeom>
              <a:solidFill>
                <a:srgbClr val="A9D18E"/>
              </a:solidFill>
              <a:ln w="19050" cap="flat">
                <a:solidFill>
                  <a:srgbClr val="959595"/>
                </a:solidFill>
                <a:prstDash val="solid"/>
                <a:miter lim="800000"/>
              </a:ln>
              <a:effectLst/>
            </p:spPr>
            <p:txBody>
              <a:bodyPr wrap="square" lIns="0" tIns="0" rIns="0" bIns="0" numCol="1" anchor="ctr">
                <a:noAutofit/>
              </a:bodyPr>
              <a:lstStyle/>
              <a:p>
                <a:pPr lvl="0" algn="ctr">
                  <a:defRPr sz="1600"/>
                </a:pPr>
                <a:endParaRPr/>
              </a:p>
            </p:txBody>
          </p:sp>
          <p:sp>
            <p:nvSpPr>
              <p:cNvPr id="295" name="Shape 295"/>
              <p:cNvSpPr/>
              <p:nvPr/>
            </p:nvSpPr>
            <p:spPr>
              <a:xfrm>
                <a:off x="30804" y="351662"/>
                <a:ext cx="1690316" cy="10772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400" dirty="0"/>
                  <a:t>Inflammatory response:</a:t>
                </a:r>
                <a:endParaRPr sz="1600" dirty="0"/>
              </a:p>
              <a:p>
                <a:pPr lvl="0" algn="ctr"/>
                <a:r>
                  <a:rPr sz="1400" dirty="0"/>
                  <a:t>Monocytes converted into macrophages and consumes the </a:t>
                </a:r>
                <a:r>
                  <a:rPr sz="1400" dirty="0" err="1"/>
                  <a:t>oxLDL</a:t>
                </a:r>
                <a:endParaRPr sz="1400" dirty="0"/>
              </a:p>
            </p:txBody>
          </p:sp>
        </p:grpSp>
        <p:sp>
          <p:nvSpPr>
            <p:cNvPr id="297" name="Shape 297"/>
            <p:cNvSpPr/>
            <p:nvPr/>
          </p:nvSpPr>
          <p:spPr>
            <a:xfrm rot="10800000">
              <a:off x="4359488" y="2060262"/>
              <a:ext cx="391031" cy="434479"/>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300" name="Group 300"/>
            <p:cNvGrpSpPr/>
            <p:nvPr/>
          </p:nvGrpSpPr>
          <p:grpSpPr>
            <a:xfrm>
              <a:off x="2421890" y="1751923"/>
              <a:ext cx="1782730" cy="1051158"/>
              <a:chOff x="-30804" y="123392"/>
              <a:chExt cx="1782729" cy="1051156"/>
            </a:xfrm>
          </p:grpSpPr>
          <p:sp>
            <p:nvSpPr>
              <p:cNvPr id="298" name="Shape 298"/>
              <p:cNvSpPr/>
              <p:nvPr/>
            </p:nvSpPr>
            <p:spPr>
              <a:xfrm>
                <a:off x="0" y="123392"/>
                <a:ext cx="1751925" cy="1051156"/>
              </a:xfrm>
              <a:prstGeom prst="roundRect">
                <a:avLst>
                  <a:gd name="adj" fmla="val 10000"/>
                </a:avLst>
              </a:prstGeom>
              <a:solidFill>
                <a:srgbClr val="FFE699"/>
              </a:solidFill>
              <a:ln w="19050" cap="flat">
                <a:solidFill>
                  <a:srgbClr val="959595"/>
                </a:solidFill>
                <a:prstDash val="solid"/>
                <a:miter lim="800000"/>
              </a:ln>
              <a:effectLst/>
            </p:spPr>
            <p:txBody>
              <a:bodyPr wrap="square" lIns="0" tIns="0" rIns="0" bIns="0" numCol="1" anchor="ctr">
                <a:noAutofit/>
              </a:bodyPr>
              <a:lstStyle/>
              <a:p>
                <a:pPr lvl="0" algn="ctr">
                  <a:defRPr sz="1600"/>
                </a:pPr>
                <a:endParaRPr/>
              </a:p>
            </p:txBody>
          </p:sp>
          <p:sp>
            <p:nvSpPr>
              <p:cNvPr id="299" name="Shape 299"/>
              <p:cNvSpPr/>
              <p:nvPr/>
            </p:nvSpPr>
            <p:spPr>
              <a:xfrm>
                <a:off x="-30804" y="218084"/>
                <a:ext cx="1751925" cy="861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lvl1pPr>
              </a:lstStyle>
              <a:p>
                <a:pPr lvl="0">
                  <a:defRPr sz="1800"/>
                </a:pPr>
                <a:r>
                  <a:rPr sz="1400" dirty="0"/>
                  <a:t>Cholesteryl esters accumulate in macrophages converting to foam cells</a:t>
                </a:r>
              </a:p>
            </p:txBody>
          </p:sp>
        </p:grpSp>
        <p:sp>
          <p:nvSpPr>
            <p:cNvPr id="301" name="Shape 301"/>
            <p:cNvSpPr/>
            <p:nvPr/>
          </p:nvSpPr>
          <p:spPr>
            <a:xfrm rot="10800000">
              <a:off x="1906794" y="2060262"/>
              <a:ext cx="391031" cy="434479"/>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304" name="Group 304"/>
            <p:cNvGrpSpPr/>
            <p:nvPr/>
          </p:nvGrpSpPr>
          <p:grpSpPr>
            <a:xfrm>
              <a:off x="0" y="1749181"/>
              <a:ext cx="1751925" cy="1056641"/>
              <a:chOff x="0" y="0"/>
              <a:chExt cx="1751924" cy="1056639"/>
            </a:xfrm>
          </p:grpSpPr>
          <p:sp>
            <p:nvSpPr>
              <p:cNvPr id="302" name="Shape 302"/>
              <p:cNvSpPr/>
              <p:nvPr/>
            </p:nvSpPr>
            <p:spPr>
              <a:xfrm>
                <a:off x="0" y="2742"/>
                <a:ext cx="1751925" cy="1051156"/>
              </a:xfrm>
              <a:prstGeom prst="roundRect">
                <a:avLst>
                  <a:gd name="adj" fmla="val 10000"/>
                </a:avLst>
              </a:prstGeom>
              <a:solidFill>
                <a:srgbClr val="F4B183"/>
              </a:solidFill>
              <a:ln w="19050" cap="flat">
                <a:solidFill>
                  <a:srgbClr val="959595"/>
                </a:solidFill>
                <a:prstDash val="solid"/>
                <a:miter lim="800000"/>
              </a:ln>
              <a:effectLst/>
            </p:spPr>
            <p:txBody>
              <a:bodyPr wrap="square" lIns="0" tIns="0" rIns="0" bIns="0" numCol="1" anchor="ctr">
                <a:noAutofit/>
              </a:bodyPr>
              <a:lstStyle/>
              <a:p>
                <a:pPr lvl="0" algn="ctr">
                  <a:defRPr sz="1600"/>
                </a:pPr>
                <a:endParaRPr/>
              </a:p>
            </p:txBody>
          </p:sp>
          <p:sp>
            <p:nvSpPr>
              <p:cNvPr id="303" name="Shape 303"/>
              <p:cNvSpPr/>
              <p:nvPr/>
            </p:nvSpPr>
            <p:spPr>
              <a:xfrm>
                <a:off x="30804" y="0"/>
                <a:ext cx="1690316" cy="10566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lvl1pPr>
              </a:lstStyle>
              <a:p>
                <a:pPr lvl="0">
                  <a:defRPr sz="1800"/>
                </a:pPr>
                <a:r>
                  <a:rPr sz="1600"/>
                  <a:t>Foam cells accumulate and release cytokines and growth factors</a:t>
                </a:r>
              </a:p>
            </p:txBody>
          </p:sp>
        </p:grpSp>
        <p:sp>
          <p:nvSpPr>
            <p:cNvPr id="305" name="Shape 305"/>
            <p:cNvSpPr/>
            <p:nvPr/>
          </p:nvSpPr>
          <p:spPr>
            <a:xfrm rot="5400000">
              <a:off x="680447" y="2936225"/>
              <a:ext cx="391030" cy="434478"/>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308" name="Group 308"/>
            <p:cNvGrpSpPr/>
            <p:nvPr/>
          </p:nvGrpSpPr>
          <p:grpSpPr>
            <a:xfrm>
              <a:off x="0" y="3501106"/>
              <a:ext cx="1751925" cy="1056641"/>
              <a:chOff x="0" y="0"/>
              <a:chExt cx="1751924" cy="1056639"/>
            </a:xfrm>
          </p:grpSpPr>
          <p:sp>
            <p:nvSpPr>
              <p:cNvPr id="306" name="Shape 306"/>
              <p:cNvSpPr/>
              <p:nvPr/>
            </p:nvSpPr>
            <p:spPr>
              <a:xfrm>
                <a:off x="0" y="2742"/>
                <a:ext cx="1751925" cy="1051156"/>
              </a:xfrm>
              <a:prstGeom prst="roundRect">
                <a:avLst>
                  <a:gd name="adj" fmla="val 10000"/>
                </a:avLst>
              </a:prstGeom>
              <a:solidFill>
                <a:srgbClr val="9DC3E6"/>
              </a:solidFill>
              <a:ln w="19050" cap="flat">
                <a:solidFill>
                  <a:srgbClr val="959595"/>
                </a:solidFill>
                <a:prstDash val="solid"/>
                <a:miter lim="800000"/>
              </a:ln>
              <a:effectLst/>
            </p:spPr>
            <p:txBody>
              <a:bodyPr wrap="square" lIns="0" tIns="0" rIns="0" bIns="0" numCol="1" anchor="ctr">
                <a:noAutofit/>
              </a:bodyPr>
              <a:lstStyle/>
              <a:p>
                <a:pPr lvl="0" algn="ctr">
                  <a:defRPr sz="1600"/>
                </a:pPr>
                <a:endParaRPr/>
              </a:p>
            </p:txBody>
          </p:sp>
          <p:sp>
            <p:nvSpPr>
              <p:cNvPr id="307" name="Shape 307"/>
              <p:cNvSpPr/>
              <p:nvPr/>
            </p:nvSpPr>
            <p:spPr>
              <a:xfrm>
                <a:off x="30804" y="0"/>
                <a:ext cx="1690316" cy="10566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lvl1pPr>
              </a:lstStyle>
              <a:p>
                <a:pPr lvl="0">
                  <a:defRPr sz="1800"/>
                </a:pPr>
                <a:r>
                  <a:rPr sz="1600"/>
                  <a:t>Migration of smooth muscle cells and formation of fibrous cap  </a:t>
                </a:r>
              </a:p>
            </p:txBody>
          </p:sp>
        </p:grpSp>
        <p:sp>
          <p:nvSpPr>
            <p:cNvPr id="309" name="Shape 309"/>
            <p:cNvSpPr/>
            <p:nvPr/>
          </p:nvSpPr>
          <p:spPr>
            <a:xfrm>
              <a:off x="1906794" y="3812187"/>
              <a:ext cx="391031" cy="434478"/>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312" name="Group 312"/>
            <p:cNvGrpSpPr/>
            <p:nvPr/>
          </p:nvGrpSpPr>
          <p:grpSpPr>
            <a:xfrm>
              <a:off x="2452694" y="3503848"/>
              <a:ext cx="1751925" cy="1051156"/>
              <a:chOff x="0" y="0"/>
              <a:chExt cx="1751924" cy="1051154"/>
            </a:xfrm>
          </p:grpSpPr>
          <p:sp>
            <p:nvSpPr>
              <p:cNvPr id="310" name="Shape 310"/>
              <p:cNvSpPr/>
              <p:nvPr/>
            </p:nvSpPr>
            <p:spPr>
              <a:xfrm>
                <a:off x="0" y="0"/>
                <a:ext cx="1751925" cy="1051155"/>
              </a:xfrm>
              <a:prstGeom prst="roundRect">
                <a:avLst>
                  <a:gd name="adj" fmla="val 10000"/>
                </a:avLst>
              </a:prstGeom>
              <a:solidFill>
                <a:srgbClr val="A9D18E"/>
              </a:solidFill>
              <a:ln w="19050" cap="flat">
                <a:solidFill>
                  <a:srgbClr val="959595"/>
                </a:solidFill>
                <a:prstDash val="solid"/>
                <a:miter lim="800000"/>
              </a:ln>
              <a:effectLst/>
            </p:spPr>
            <p:txBody>
              <a:bodyPr wrap="square" lIns="0" tIns="0" rIns="0" bIns="0" numCol="1" anchor="ctr">
                <a:noAutofit/>
              </a:bodyPr>
              <a:lstStyle/>
              <a:p>
                <a:pPr lvl="0" algn="ctr"/>
                <a:endParaRPr/>
              </a:p>
            </p:txBody>
          </p:sp>
          <p:sp>
            <p:nvSpPr>
              <p:cNvPr id="311" name="Shape 311"/>
              <p:cNvSpPr/>
              <p:nvPr/>
            </p:nvSpPr>
            <p:spPr>
              <a:xfrm>
                <a:off x="30804" y="200457"/>
                <a:ext cx="1690316" cy="6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stStyle>
              <a:p>
                <a:pPr lvl="0"/>
                <a:r>
                  <a:t>Plaque formation </a:t>
                </a:r>
              </a:p>
            </p:txBody>
          </p:sp>
        </p:grpSp>
        <p:sp>
          <p:nvSpPr>
            <p:cNvPr id="313" name="Shape 313"/>
            <p:cNvSpPr/>
            <p:nvPr/>
          </p:nvSpPr>
          <p:spPr>
            <a:xfrm>
              <a:off x="4359488" y="3812187"/>
              <a:ext cx="391031" cy="434478"/>
            </a:xfrm>
            <a:prstGeom prst="rightArrow">
              <a:avLst>
                <a:gd name="adj1" fmla="val 70000"/>
                <a:gd name="adj2" fmla="val 50000"/>
              </a:avLst>
            </a:prstGeom>
            <a:solidFill>
              <a:srgbClr val="2A4452"/>
            </a:solidFill>
            <a:ln w="12700" cap="flat">
              <a:noFill/>
              <a:miter lim="400000"/>
            </a:ln>
            <a:effectLst/>
          </p:spPr>
          <p:txBody>
            <a:bodyPr wrap="square" lIns="0" tIns="0" rIns="0" bIns="0" numCol="1" anchor="ctr">
              <a:noAutofit/>
            </a:bodyPr>
            <a:lstStyle/>
            <a:p>
              <a:pPr lvl="0"/>
              <a:endParaRPr/>
            </a:p>
          </p:txBody>
        </p:sp>
        <p:grpSp>
          <p:nvGrpSpPr>
            <p:cNvPr id="316" name="Group 316"/>
            <p:cNvGrpSpPr/>
            <p:nvPr/>
          </p:nvGrpSpPr>
          <p:grpSpPr>
            <a:xfrm>
              <a:off x="4905388" y="3503848"/>
              <a:ext cx="1751925" cy="1051156"/>
              <a:chOff x="0" y="0"/>
              <a:chExt cx="1751924" cy="1051154"/>
            </a:xfrm>
          </p:grpSpPr>
          <p:sp>
            <p:nvSpPr>
              <p:cNvPr id="314" name="Shape 314"/>
              <p:cNvSpPr/>
              <p:nvPr/>
            </p:nvSpPr>
            <p:spPr>
              <a:xfrm>
                <a:off x="0" y="0"/>
                <a:ext cx="1751925" cy="1051155"/>
              </a:xfrm>
              <a:prstGeom prst="roundRect">
                <a:avLst>
                  <a:gd name="adj" fmla="val 10000"/>
                </a:avLst>
              </a:prstGeom>
              <a:solidFill>
                <a:srgbClr val="FFE699"/>
              </a:solidFill>
              <a:ln w="19050" cap="flat">
                <a:solidFill>
                  <a:srgbClr val="959595"/>
                </a:solidFill>
                <a:prstDash val="solid"/>
                <a:miter lim="800000"/>
              </a:ln>
              <a:effectLst/>
            </p:spPr>
            <p:txBody>
              <a:bodyPr wrap="square" lIns="0" tIns="0" rIns="0" bIns="0" numCol="1" anchor="ctr">
                <a:noAutofit/>
              </a:bodyPr>
              <a:lstStyle/>
              <a:p>
                <a:pPr lvl="0" algn="ctr"/>
                <a:endParaRPr/>
              </a:p>
            </p:txBody>
          </p:sp>
          <p:sp>
            <p:nvSpPr>
              <p:cNvPr id="315" name="Shape 315"/>
              <p:cNvSpPr/>
              <p:nvPr/>
            </p:nvSpPr>
            <p:spPr>
              <a:xfrm>
                <a:off x="30804" y="340157"/>
                <a:ext cx="169031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stStyle>
              <a:p>
                <a:pPr lvl="0"/>
                <a:r>
                  <a:t>Atherosclerosis</a:t>
                </a:r>
              </a:p>
            </p:txBody>
          </p:sp>
        </p:grpSp>
      </p:grpSp>
      <p:pic>
        <p:nvPicPr>
          <p:cNvPr id="318" name="image12.png"/>
          <p:cNvPicPr/>
          <p:nvPr/>
        </p:nvPicPr>
        <p:blipFill>
          <a:blip r:embed="rId3">
            <a:extLst/>
          </a:blip>
          <a:stretch>
            <a:fillRect/>
          </a:stretch>
        </p:blipFill>
        <p:spPr>
          <a:xfrm>
            <a:off x="8129423" y="4403968"/>
            <a:ext cx="3091656" cy="204634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18</a:t>
            </a:fld>
            <a:endParaRPr sz="1200">
              <a:solidFill>
                <a:srgbClr val="888888"/>
              </a:solidFill>
            </a:endParaRPr>
          </a:p>
        </p:txBody>
      </p:sp>
      <p:sp>
        <p:nvSpPr>
          <p:cNvPr id="321" name="Shape 321"/>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pic>
        <p:nvPicPr>
          <p:cNvPr id="324" name="image13.png"/>
          <p:cNvPicPr/>
          <p:nvPr/>
        </p:nvPicPr>
        <p:blipFill>
          <a:blip r:embed="rId2">
            <a:extLst/>
          </a:blip>
          <a:srcRect l="1548" t="1792" r="1416"/>
          <a:stretch>
            <a:fillRect/>
          </a:stretch>
        </p:blipFill>
        <p:spPr>
          <a:xfrm>
            <a:off x="1085850" y="0"/>
            <a:ext cx="11106150" cy="6858000"/>
          </a:xfrm>
          <a:prstGeom prst="rect">
            <a:avLst/>
          </a:prstGeom>
          <a:ln w="12700">
            <a:miter lim="400000"/>
          </a:ln>
        </p:spPr>
      </p:pic>
      <p:pic>
        <p:nvPicPr>
          <p:cNvPr id="323" name="image2.png" descr="bio logo 436.png"/>
          <p:cNvPicPr/>
          <p:nvPr/>
        </p:nvPicPr>
        <p:blipFill>
          <a:blip r:embed="rId3">
            <a:extLst/>
          </a:blip>
          <a:stretch>
            <a:fillRect/>
          </a:stretch>
        </p:blipFill>
        <p:spPr>
          <a:xfrm>
            <a:off x="10563577" y="5867400"/>
            <a:ext cx="1580445" cy="1549545"/>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19</a:t>
            </a:fld>
            <a:endParaRPr sz="1200">
              <a:solidFill>
                <a:srgbClr val="888888"/>
              </a:solidFill>
            </a:endParaRPr>
          </a:p>
        </p:txBody>
      </p:sp>
      <p:sp>
        <p:nvSpPr>
          <p:cNvPr id="327" name="Shape 327"/>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328" name="Shape 328"/>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329"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330" name="Shape 330"/>
          <p:cNvSpPr>
            <a:spLocks noGrp="1"/>
          </p:cNvSpPr>
          <p:nvPr>
            <p:ph type="title"/>
          </p:nvPr>
        </p:nvSpPr>
        <p:spPr>
          <a:xfrm>
            <a:off x="542925" y="64870"/>
            <a:ext cx="10439400" cy="1058864"/>
          </a:xfrm>
          <a:prstGeom prst="rect">
            <a:avLst/>
          </a:prstGeom>
        </p:spPr>
        <p:txBody>
          <a:bodyPr/>
          <a:lstStyle>
            <a:lvl1pPr algn="ctr">
              <a:defRPr sz="4800">
                <a:solidFill>
                  <a:srgbClr val="517A91"/>
                </a:solidFill>
              </a:defRPr>
            </a:lvl1pPr>
          </a:lstStyle>
          <a:p>
            <a:pPr lvl="0">
              <a:defRPr sz="1800">
                <a:solidFill>
                  <a:srgbClr val="000000"/>
                </a:solidFill>
              </a:defRPr>
            </a:pPr>
            <a:r>
              <a:rPr sz="4800">
                <a:solidFill>
                  <a:srgbClr val="517A91"/>
                </a:solidFill>
              </a:rPr>
              <a:t>Lab investigations of atherosclerosis:</a:t>
            </a:r>
          </a:p>
        </p:txBody>
      </p:sp>
      <p:sp>
        <p:nvSpPr>
          <p:cNvPr id="331" name="Shape 331"/>
          <p:cNvSpPr>
            <a:spLocks noGrp="1"/>
          </p:cNvSpPr>
          <p:nvPr>
            <p:ph type="body" idx="1"/>
          </p:nvPr>
        </p:nvSpPr>
        <p:spPr>
          <a:xfrm>
            <a:off x="1223966" y="1411832"/>
            <a:ext cx="7920034" cy="3922168"/>
          </a:xfrm>
          <a:prstGeom prst="rect">
            <a:avLst/>
          </a:prstGeom>
        </p:spPr>
        <p:txBody>
          <a:bodyPr/>
          <a:lstStyle/>
          <a:p>
            <a:pPr marL="0" lvl="0" indent="0">
              <a:buSzTx/>
              <a:buNone/>
              <a:defRPr sz="1800"/>
            </a:pPr>
            <a:r>
              <a:rPr sz="2000" dirty="0">
                <a:latin typeface="Arial"/>
                <a:ea typeface="Arial"/>
                <a:cs typeface="Arial"/>
                <a:sym typeface="Arial"/>
              </a:rPr>
              <a:t>Fasting serum lipid profile:</a:t>
            </a:r>
          </a:p>
          <a:p>
            <a:pPr marL="914400" lvl="1" indent="-457200">
              <a:spcBef>
                <a:spcPts val="900"/>
              </a:spcBef>
              <a:buFont typeface="+mj-lt"/>
              <a:buAutoNum type="arabicParenR"/>
              <a:defRPr sz="1800"/>
            </a:pPr>
            <a:r>
              <a:rPr sz="2000" dirty="0">
                <a:latin typeface="Arial"/>
                <a:ea typeface="Arial"/>
                <a:cs typeface="Arial"/>
                <a:sym typeface="Arial"/>
              </a:rPr>
              <a:t>TAG level (reflects chylomicron and VLDL levels)</a:t>
            </a:r>
            <a:endParaRPr sz="2400" dirty="0"/>
          </a:p>
          <a:p>
            <a:pPr marL="914400" lvl="1" indent="-457200">
              <a:spcBef>
                <a:spcPts val="900"/>
              </a:spcBef>
              <a:buFont typeface="+mj-lt"/>
              <a:buAutoNum type="arabicParenR"/>
              <a:defRPr sz="1800"/>
            </a:pPr>
            <a:r>
              <a:rPr sz="2000" dirty="0">
                <a:latin typeface="Arial"/>
                <a:ea typeface="Arial"/>
                <a:cs typeface="Arial"/>
                <a:sym typeface="Arial"/>
              </a:rPr>
              <a:t>LDL, HDL levels</a:t>
            </a:r>
            <a:endParaRPr sz="2400" dirty="0"/>
          </a:p>
          <a:p>
            <a:pPr marL="914400" lvl="1" indent="-457200">
              <a:spcBef>
                <a:spcPts val="1200"/>
              </a:spcBef>
              <a:buFont typeface="+mj-lt"/>
              <a:buAutoNum type="arabicParenR"/>
              <a:defRPr sz="1800"/>
            </a:pPr>
            <a:r>
              <a:rPr sz="2000" dirty="0">
                <a:latin typeface="Arial"/>
                <a:ea typeface="Arial"/>
                <a:cs typeface="Arial"/>
                <a:sym typeface="Arial"/>
              </a:rPr>
              <a:t>Total cholesterol level (reflects LDL, HDL and cholesterol levels)</a:t>
            </a:r>
            <a:endParaRPr sz="2400" dirty="0"/>
          </a:p>
          <a:p>
            <a:pPr marL="0" lvl="0" indent="0">
              <a:buSzTx/>
              <a:buNone/>
              <a:defRPr sz="1800"/>
            </a:pPr>
            <a:r>
              <a:rPr sz="2000" dirty="0">
                <a:latin typeface="Arial"/>
                <a:ea typeface="Arial"/>
                <a:cs typeface="Arial"/>
                <a:sym typeface="Arial"/>
              </a:rPr>
              <a:t>Other tests:</a:t>
            </a:r>
          </a:p>
          <a:p>
            <a:pPr lvl="1">
              <a:spcBef>
                <a:spcPts val="900"/>
              </a:spcBef>
              <a:buFont typeface="Wingdings" panose="05000000000000000000" pitchFamily="2" charset="2"/>
              <a:buChar char="ü"/>
              <a:defRPr sz="1800"/>
            </a:pPr>
            <a:r>
              <a:rPr sz="2000" dirty="0">
                <a:latin typeface="Arial"/>
                <a:ea typeface="Arial"/>
                <a:cs typeface="Arial"/>
                <a:sym typeface="Arial"/>
              </a:rPr>
              <a:t>Serum lipoprotein electrophoresis</a:t>
            </a:r>
            <a:endParaRPr sz="2400" dirty="0"/>
          </a:p>
          <a:p>
            <a:pPr lvl="1">
              <a:spcBef>
                <a:spcPts val="900"/>
              </a:spcBef>
              <a:buFont typeface="Wingdings" panose="05000000000000000000" pitchFamily="2" charset="2"/>
              <a:buChar char="ü"/>
              <a:defRPr sz="1800"/>
            </a:pPr>
            <a:r>
              <a:rPr sz="2000" dirty="0">
                <a:latin typeface="Arial"/>
                <a:ea typeface="Arial"/>
                <a:cs typeface="Arial"/>
                <a:sym typeface="Arial"/>
              </a:rPr>
              <a:t>Serum </a:t>
            </a:r>
            <a:r>
              <a:rPr sz="2000" dirty="0" err="1">
                <a:latin typeface="Arial"/>
                <a:ea typeface="Arial"/>
                <a:cs typeface="Arial"/>
                <a:sym typeface="Arial"/>
              </a:rPr>
              <a:t>apoprotein</a:t>
            </a:r>
            <a:r>
              <a:rPr sz="2000" dirty="0">
                <a:latin typeface="Arial"/>
                <a:ea typeface="Arial"/>
                <a:cs typeface="Arial"/>
                <a:sym typeface="Arial"/>
              </a:rPr>
              <a:t> levels (e.g., </a:t>
            </a:r>
            <a:r>
              <a:rPr sz="2000" dirty="0" err="1">
                <a:latin typeface="Arial"/>
                <a:ea typeface="Arial"/>
                <a:cs typeface="Arial"/>
                <a:sym typeface="Arial"/>
              </a:rPr>
              <a:t>apo</a:t>
            </a:r>
            <a:r>
              <a:rPr sz="2000" dirty="0">
                <a:latin typeface="Arial"/>
                <a:ea typeface="Arial"/>
                <a:cs typeface="Arial"/>
                <a:sym typeface="Arial"/>
              </a:rPr>
              <a:t>-B)</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a:t>
            </a:fld>
            <a:endParaRPr sz="1200">
              <a:solidFill>
                <a:srgbClr val="888888"/>
              </a:solidFill>
            </a:endParaRPr>
          </a:p>
        </p:txBody>
      </p:sp>
      <p:sp>
        <p:nvSpPr>
          <p:cNvPr id="62" name="Shape 62"/>
          <p:cNvSpPr/>
          <p:nvPr/>
        </p:nvSpPr>
        <p:spPr>
          <a:xfrm>
            <a:off x="228600" y="387066"/>
            <a:ext cx="11664870" cy="637097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nSpc>
                <a:spcPct val="150000"/>
              </a:lnSpc>
            </a:pPr>
            <a:r>
              <a:rPr sz="4000" dirty="0">
                <a:solidFill>
                  <a:srgbClr val="517A91"/>
                </a:solidFill>
                <a:latin typeface="Century Gothic"/>
                <a:ea typeface="Century Gothic"/>
                <a:cs typeface="Century Gothic"/>
                <a:sym typeface="Century Gothic"/>
              </a:rPr>
              <a:t>Objectives:</a:t>
            </a:r>
            <a:endParaRPr dirty="0">
              <a:solidFill>
                <a:srgbClr val="FFFFFF"/>
              </a:solidFill>
            </a:endParaRPr>
          </a:p>
          <a:p>
            <a:pPr lvl="0">
              <a:lnSpc>
                <a:spcPct val="150000"/>
              </a:lnSpc>
            </a:pPr>
            <a:r>
              <a:rPr sz="2400" b="1" u="sng" dirty="0">
                <a:solidFill>
                  <a:srgbClr val="2A4452"/>
                </a:solidFill>
              </a:rPr>
              <a:t>By the end of this lecture, the First Year students will be able to:</a:t>
            </a:r>
          </a:p>
          <a:p>
            <a:pPr lvl="0">
              <a:lnSpc>
                <a:spcPct val="150000"/>
              </a:lnSpc>
              <a:buClr>
                <a:srgbClr val="2A4452"/>
              </a:buClr>
              <a:buSzPct val="100000"/>
            </a:pPr>
            <a:r>
              <a:rPr lang="en-US" sz="2400" dirty="0">
                <a:solidFill>
                  <a:srgbClr val="2A4452"/>
                </a:solidFill>
              </a:rPr>
              <a:t>1-</a:t>
            </a:r>
            <a:r>
              <a:rPr sz="2400" dirty="0">
                <a:solidFill>
                  <a:srgbClr val="2A4452"/>
                </a:solidFill>
              </a:rPr>
              <a:t>Correlate the imbalance in lipoprotein metabolism with the development of atherosclerosis</a:t>
            </a:r>
            <a:endParaRPr sz="2400" b="1" u="sng" dirty="0">
              <a:solidFill>
                <a:srgbClr val="2A4452"/>
              </a:solidFill>
            </a:endParaRPr>
          </a:p>
          <a:p>
            <a:pPr lvl="0">
              <a:lnSpc>
                <a:spcPct val="150000"/>
              </a:lnSpc>
              <a:buClr>
                <a:srgbClr val="2A4452"/>
              </a:buClr>
              <a:buSzPct val="100000"/>
            </a:pPr>
            <a:r>
              <a:rPr lang="en-US" sz="2400" dirty="0">
                <a:solidFill>
                  <a:srgbClr val="2A4452"/>
                </a:solidFill>
              </a:rPr>
              <a:t>2-</a:t>
            </a:r>
            <a:r>
              <a:rPr sz="2400" dirty="0">
                <a:solidFill>
                  <a:srgbClr val="2A4452"/>
                </a:solidFill>
              </a:rPr>
              <a:t>Understand the functions and metabolism of LDL and HDL cholesterol</a:t>
            </a:r>
            <a:endParaRPr sz="2400" b="1" u="sng" dirty="0">
              <a:solidFill>
                <a:srgbClr val="2A4452"/>
              </a:solidFill>
            </a:endParaRPr>
          </a:p>
          <a:p>
            <a:pPr lvl="0">
              <a:lnSpc>
                <a:spcPct val="150000"/>
              </a:lnSpc>
              <a:buClr>
                <a:srgbClr val="2A4452"/>
              </a:buClr>
              <a:buSzPct val="100000"/>
            </a:pPr>
            <a:r>
              <a:rPr lang="en-US" sz="2400" dirty="0">
                <a:solidFill>
                  <a:srgbClr val="2A4452"/>
                </a:solidFill>
              </a:rPr>
              <a:t>3-</a:t>
            </a:r>
            <a:r>
              <a:rPr sz="2400" dirty="0">
                <a:solidFill>
                  <a:srgbClr val="2A4452"/>
                </a:solidFill>
              </a:rPr>
              <a:t>Describe the receptor-mediated endocytosis of LDL and its regulation</a:t>
            </a:r>
            <a:endParaRPr sz="2400" b="1" u="sng" dirty="0">
              <a:solidFill>
                <a:srgbClr val="2A4452"/>
              </a:solidFill>
            </a:endParaRPr>
          </a:p>
          <a:p>
            <a:pPr lvl="0">
              <a:lnSpc>
                <a:spcPct val="150000"/>
              </a:lnSpc>
              <a:buClr>
                <a:srgbClr val="2A4452"/>
              </a:buClr>
              <a:buSzPct val="100000"/>
            </a:pPr>
            <a:r>
              <a:rPr lang="en-US" sz="2400" dirty="0">
                <a:solidFill>
                  <a:srgbClr val="2A4452"/>
                </a:solidFill>
              </a:rPr>
              <a:t>4-</a:t>
            </a:r>
            <a:r>
              <a:rPr sz="2400" dirty="0">
                <a:solidFill>
                  <a:srgbClr val="2A4452"/>
                </a:solidFill>
              </a:rPr>
              <a:t>Recognize how LDL is considered a bad cholesterol whereas HDL a good cholesterol</a:t>
            </a:r>
            <a:endParaRPr sz="2400" b="1" u="sng" dirty="0">
              <a:solidFill>
                <a:srgbClr val="2A4452"/>
              </a:solidFill>
            </a:endParaRPr>
          </a:p>
          <a:p>
            <a:pPr lvl="0">
              <a:lnSpc>
                <a:spcPct val="150000"/>
              </a:lnSpc>
              <a:buClr>
                <a:srgbClr val="2A4452"/>
              </a:buClr>
              <a:buSzPct val="100000"/>
            </a:pPr>
            <a:r>
              <a:rPr lang="en-US" sz="2400" dirty="0">
                <a:solidFill>
                  <a:srgbClr val="2A4452"/>
                </a:solidFill>
              </a:rPr>
              <a:t>5-</a:t>
            </a:r>
            <a:r>
              <a:rPr sz="2400" dirty="0">
                <a:solidFill>
                  <a:srgbClr val="2A4452"/>
                </a:solidFill>
              </a:rPr>
              <a:t>Understand the biochemistry of atherosclerosis and its laboratory investigations</a:t>
            </a:r>
            <a:endParaRPr sz="2400" b="1" u="sng" dirty="0">
              <a:solidFill>
                <a:srgbClr val="2A4452"/>
              </a:solidFill>
            </a:endParaRPr>
          </a:p>
          <a:p>
            <a:pPr lvl="0">
              <a:lnSpc>
                <a:spcPct val="150000"/>
              </a:lnSpc>
              <a:buClr>
                <a:srgbClr val="2A4452"/>
              </a:buClr>
              <a:buSzPct val="100000"/>
            </a:pPr>
            <a:r>
              <a:rPr lang="en-US" sz="2400" dirty="0">
                <a:solidFill>
                  <a:srgbClr val="2A4452"/>
                </a:solidFill>
              </a:rPr>
              <a:t>6-</a:t>
            </a:r>
            <a:r>
              <a:rPr sz="2400" dirty="0">
                <a:solidFill>
                  <a:srgbClr val="2A4452"/>
                </a:solidFill>
              </a:rPr>
              <a:t>Discuss the role of lipoprotein(a) in the development of heart disease</a:t>
            </a:r>
            <a:endParaRPr sz="2400" b="1" u="sng" dirty="0">
              <a:solidFill>
                <a:srgbClr val="2A4452"/>
              </a:solidFill>
            </a:endParaRPr>
          </a:p>
          <a:p>
            <a:pPr lvl="0">
              <a:lnSpc>
                <a:spcPct val="150000"/>
              </a:lnSpc>
            </a:pPr>
            <a:endParaRPr sz="2000" dirty="0">
              <a:solidFill>
                <a:srgbClr val="2A4452"/>
              </a:solidFill>
              <a:latin typeface="Century Gothic"/>
              <a:ea typeface="Century Gothic"/>
              <a:cs typeface="Century Gothic"/>
              <a:sym typeface="Century Gothic"/>
            </a:endParaRPr>
          </a:p>
          <a:p>
            <a:pPr lvl="0">
              <a:lnSpc>
                <a:spcPct val="150000"/>
              </a:lnSpc>
            </a:pPr>
            <a:endParaRPr sz="2400" dirty="0">
              <a:solidFill>
                <a:srgbClr val="2A4452"/>
              </a:solidFill>
              <a:latin typeface="Century Gothic"/>
              <a:ea typeface="Century Gothic"/>
              <a:cs typeface="Century Gothic"/>
              <a:sym typeface="Century Gothic"/>
            </a:endParaRPr>
          </a:p>
          <a:p>
            <a:pPr lvl="0">
              <a:lnSpc>
                <a:spcPct val="150000"/>
              </a:lnSpc>
              <a:buClr>
                <a:srgbClr val="2A4452"/>
              </a:buClr>
              <a:buSzPct val="100000"/>
            </a:pPr>
            <a:endParaRPr sz="2400" dirty="0">
              <a:solidFill>
                <a:srgbClr val="2A4452"/>
              </a:solidFill>
              <a:latin typeface="Century Gothic"/>
              <a:ea typeface="Century Gothic"/>
              <a:cs typeface="Century Gothic"/>
              <a:sym typeface="Century Gothic"/>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20</a:t>
            </a:fld>
            <a:endParaRPr sz="1200">
              <a:solidFill>
                <a:srgbClr val="888888"/>
              </a:solidFill>
            </a:endParaRPr>
          </a:p>
        </p:txBody>
      </p:sp>
      <p:sp>
        <p:nvSpPr>
          <p:cNvPr id="334" name="Shape 334"/>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335" name="Shape 335"/>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336"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337" name="Shape 337"/>
          <p:cNvSpPr>
            <a:spLocks noGrp="1"/>
          </p:cNvSpPr>
          <p:nvPr>
            <p:ph type="title"/>
          </p:nvPr>
        </p:nvSpPr>
        <p:spPr>
          <a:xfrm>
            <a:off x="1223965" y="179269"/>
            <a:ext cx="7315201" cy="687389"/>
          </a:xfrm>
          <a:prstGeom prst="rect">
            <a:avLst/>
          </a:prstGeom>
        </p:spPr>
        <p:txBody>
          <a:bodyPr>
            <a:normAutofit fontScale="90000"/>
          </a:bodyPr>
          <a:lstStyle>
            <a:lvl1pPr defTabSz="868680">
              <a:defRPr sz="4560">
                <a:solidFill>
                  <a:srgbClr val="517A91"/>
                </a:solidFill>
              </a:defRPr>
            </a:lvl1pPr>
          </a:lstStyle>
          <a:p>
            <a:pPr lvl="0">
              <a:defRPr sz="1800">
                <a:solidFill>
                  <a:srgbClr val="000000"/>
                </a:solidFill>
              </a:defRPr>
            </a:pPr>
            <a:r>
              <a:rPr sz="4560" dirty="0">
                <a:solidFill>
                  <a:srgbClr val="517A91"/>
                </a:solidFill>
              </a:rPr>
              <a:t>Lipoprotein (a):</a:t>
            </a:r>
          </a:p>
        </p:txBody>
      </p:sp>
      <p:grpSp>
        <p:nvGrpSpPr>
          <p:cNvPr id="340" name="Group 340"/>
          <p:cNvGrpSpPr/>
          <p:nvPr/>
        </p:nvGrpSpPr>
        <p:grpSpPr>
          <a:xfrm>
            <a:off x="2025745" y="3520337"/>
            <a:ext cx="5510005" cy="745158"/>
            <a:chOff x="0" y="0"/>
            <a:chExt cx="5510003" cy="745157"/>
          </a:xfrm>
        </p:grpSpPr>
        <p:sp>
          <p:nvSpPr>
            <p:cNvPr id="338" name="Shape 338"/>
            <p:cNvSpPr/>
            <p:nvPr/>
          </p:nvSpPr>
          <p:spPr>
            <a:xfrm>
              <a:off x="0" y="0"/>
              <a:ext cx="5510003" cy="745157"/>
            </a:xfrm>
            <a:prstGeom prst="roundRect">
              <a:avLst>
                <a:gd name="adj" fmla="val 16667"/>
              </a:avLst>
            </a:prstGeom>
            <a:noFill/>
            <a:ln w="28575" cap="flat">
              <a:solidFill>
                <a:srgbClr val="A9D18E"/>
              </a:solidFill>
              <a:prstDash val="solid"/>
              <a:miter lim="800000"/>
            </a:ln>
            <a:effectLst/>
          </p:spPr>
          <p:txBody>
            <a:bodyPr wrap="square" lIns="0" tIns="0" rIns="0" bIns="0" numCol="1" anchor="ctr">
              <a:noAutofit/>
            </a:bodyPr>
            <a:lstStyle/>
            <a:p>
              <a:pPr lvl="0" algn="ctr"/>
              <a:endParaRPr/>
            </a:p>
          </p:txBody>
        </p:sp>
        <p:sp>
          <p:nvSpPr>
            <p:cNvPr id="339" name="Shape 339"/>
            <p:cNvSpPr/>
            <p:nvPr/>
          </p:nvSpPr>
          <p:spPr>
            <a:xfrm>
              <a:off x="36376" y="64802"/>
              <a:ext cx="5437251" cy="615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1" indent="0" algn="ctr"/>
              <a:r>
                <a:rPr sz="2000" dirty="0">
                  <a:latin typeface="Arial"/>
                  <a:ea typeface="Arial"/>
                  <a:cs typeface="Arial"/>
                  <a:sym typeface="Arial"/>
                </a:rPr>
                <a:t>High plasma </a:t>
              </a:r>
              <a:r>
                <a:rPr sz="2000" dirty="0" err="1">
                  <a:latin typeface="Arial"/>
                  <a:ea typeface="Arial"/>
                  <a:cs typeface="Arial"/>
                  <a:sym typeface="Arial"/>
                </a:rPr>
                <a:t>Lp</a:t>
              </a:r>
              <a:r>
                <a:rPr lang="en-US" sz="2000" dirty="0">
                  <a:latin typeface="Arial"/>
                  <a:ea typeface="Arial"/>
                  <a:cs typeface="Arial"/>
                  <a:sym typeface="Arial"/>
                </a:rPr>
                <a:t> </a:t>
              </a:r>
              <a:r>
                <a:rPr sz="2000" dirty="0">
                  <a:latin typeface="Arial"/>
                  <a:ea typeface="Arial"/>
                  <a:cs typeface="Arial"/>
                  <a:sym typeface="Arial"/>
                </a:rPr>
                <a:t>(a) level is associated with increased risk of </a:t>
              </a:r>
              <a:r>
                <a:rPr sz="2000" dirty="0">
                  <a:latin typeface="Arial Bold"/>
                  <a:ea typeface="Arial Bold"/>
                  <a:cs typeface="Arial Bold"/>
                  <a:sym typeface="Arial Bold"/>
                </a:rPr>
                <a:t>coronary heart disease</a:t>
              </a:r>
            </a:p>
          </p:txBody>
        </p:sp>
      </p:grpSp>
      <p:sp>
        <p:nvSpPr>
          <p:cNvPr id="341" name="Shape 341"/>
          <p:cNvSpPr/>
          <p:nvPr/>
        </p:nvSpPr>
        <p:spPr>
          <a:xfrm rot="16200000">
            <a:off x="1130122" y="3901491"/>
            <a:ext cx="81145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i="1">
                <a:solidFill>
                  <a:srgbClr val="808080"/>
                </a:solidFill>
              </a:defRPr>
            </a:lvl1pPr>
          </a:lstStyle>
          <a:p>
            <a:pPr lvl="0">
              <a:defRPr b="0" i="0">
                <a:solidFill>
                  <a:srgbClr val="000000"/>
                </a:solidFill>
              </a:defRPr>
            </a:pPr>
            <a:r>
              <a:rPr b="1" i="1">
                <a:solidFill>
                  <a:srgbClr val="808080"/>
                </a:solidFill>
              </a:rPr>
              <a:t>Why?</a:t>
            </a:r>
          </a:p>
        </p:txBody>
      </p:sp>
      <p:sp>
        <p:nvSpPr>
          <p:cNvPr id="342" name="Shape 342"/>
          <p:cNvSpPr/>
          <p:nvPr/>
        </p:nvSpPr>
        <p:spPr>
          <a:xfrm>
            <a:off x="1649315" y="3620546"/>
            <a:ext cx="343568" cy="1077297"/>
          </a:xfrm>
          <a:custGeom>
            <a:avLst/>
            <a:gdLst/>
            <a:ahLst/>
            <a:cxnLst>
              <a:cxn ang="0">
                <a:pos x="wd2" y="hd2"/>
              </a:cxn>
              <a:cxn ang="5400000">
                <a:pos x="wd2" y="hd2"/>
              </a:cxn>
              <a:cxn ang="10800000">
                <a:pos x="wd2" y="hd2"/>
              </a:cxn>
              <a:cxn ang="16200000">
                <a:pos x="wd2" y="hd2"/>
              </a:cxn>
            </a:cxnLst>
            <a:rect l="0" t="0" r="r" b="b"/>
            <a:pathLst>
              <a:path w="21600" h="21600" extrusionOk="0">
                <a:moveTo>
                  <a:pt x="0" y="9939"/>
                </a:moveTo>
                <a:cubicBezTo>
                  <a:pt x="0" y="15428"/>
                  <a:pt x="9671" y="19878"/>
                  <a:pt x="21600" y="19878"/>
                </a:cubicBezTo>
                <a:lnTo>
                  <a:pt x="21600" y="19017"/>
                </a:lnTo>
                <a:lnTo>
                  <a:pt x="21600" y="21600"/>
                </a:lnTo>
                <a:cubicBezTo>
                  <a:pt x="9671" y="21600"/>
                  <a:pt x="0" y="17150"/>
                  <a:pt x="0" y="11661"/>
                </a:cubicBezTo>
                <a:lnTo>
                  <a:pt x="0" y="9939"/>
                </a:lnTo>
                <a:cubicBezTo>
                  <a:pt x="0" y="4450"/>
                  <a:pt x="9671" y="0"/>
                  <a:pt x="21600" y="0"/>
                </a:cubicBezTo>
                <a:lnTo>
                  <a:pt x="21600" y="1722"/>
                </a:lnTo>
                <a:cubicBezTo>
                  <a:pt x="10396" y="1722"/>
                  <a:pt x="1052" y="5664"/>
                  <a:pt x="81" y="10800"/>
                </a:cubicBezTo>
              </a:path>
            </a:pathLst>
          </a:custGeom>
          <a:ln w="12700">
            <a:solidFill>
              <a:srgbClr val="808080"/>
            </a:solidFill>
            <a:miter/>
          </a:ln>
        </p:spPr>
        <p:txBody>
          <a:bodyPr lIns="0" tIns="0" rIns="0" bIns="0" anchor="ctr"/>
          <a:lstStyle/>
          <a:p>
            <a:pPr lvl="0" algn="ctr"/>
            <a:endParaRPr/>
          </a:p>
        </p:txBody>
      </p:sp>
      <p:sp>
        <p:nvSpPr>
          <p:cNvPr id="343" name="Shape 343"/>
          <p:cNvSpPr/>
          <p:nvPr/>
        </p:nvSpPr>
        <p:spPr>
          <a:xfrm rot="16200000">
            <a:off x="1117596" y="5190317"/>
            <a:ext cx="81145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i="1">
                <a:solidFill>
                  <a:srgbClr val="808080"/>
                </a:solidFill>
              </a:defRPr>
            </a:lvl1pPr>
          </a:lstStyle>
          <a:p>
            <a:pPr lvl="0">
              <a:defRPr b="0" i="0">
                <a:solidFill>
                  <a:srgbClr val="000000"/>
                </a:solidFill>
              </a:defRPr>
            </a:pPr>
            <a:r>
              <a:rPr b="1" i="1">
                <a:solidFill>
                  <a:srgbClr val="808080"/>
                </a:solidFill>
              </a:rPr>
              <a:t>How?</a:t>
            </a:r>
          </a:p>
        </p:txBody>
      </p:sp>
      <p:sp>
        <p:nvSpPr>
          <p:cNvPr id="344" name="Shape 344"/>
          <p:cNvSpPr/>
          <p:nvPr/>
        </p:nvSpPr>
        <p:spPr>
          <a:xfrm>
            <a:off x="1651403" y="4862707"/>
            <a:ext cx="343568" cy="1077297"/>
          </a:xfrm>
          <a:custGeom>
            <a:avLst/>
            <a:gdLst/>
            <a:ahLst/>
            <a:cxnLst>
              <a:cxn ang="0">
                <a:pos x="wd2" y="hd2"/>
              </a:cxn>
              <a:cxn ang="5400000">
                <a:pos x="wd2" y="hd2"/>
              </a:cxn>
              <a:cxn ang="10800000">
                <a:pos x="wd2" y="hd2"/>
              </a:cxn>
              <a:cxn ang="16200000">
                <a:pos x="wd2" y="hd2"/>
              </a:cxn>
            </a:cxnLst>
            <a:rect l="0" t="0" r="r" b="b"/>
            <a:pathLst>
              <a:path w="21600" h="21600" extrusionOk="0">
                <a:moveTo>
                  <a:pt x="0" y="9939"/>
                </a:moveTo>
                <a:cubicBezTo>
                  <a:pt x="0" y="15428"/>
                  <a:pt x="9671" y="19878"/>
                  <a:pt x="21600" y="19878"/>
                </a:cubicBezTo>
                <a:lnTo>
                  <a:pt x="21600" y="19017"/>
                </a:lnTo>
                <a:lnTo>
                  <a:pt x="21600" y="21600"/>
                </a:lnTo>
                <a:cubicBezTo>
                  <a:pt x="9671" y="21600"/>
                  <a:pt x="0" y="17150"/>
                  <a:pt x="0" y="11661"/>
                </a:cubicBezTo>
                <a:lnTo>
                  <a:pt x="0" y="9939"/>
                </a:lnTo>
                <a:cubicBezTo>
                  <a:pt x="0" y="4450"/>
                  <a:pt x="9671" y="0"/>
                  <a:pt x="21600" y="0"/>
                </a:cubicBezTo>
                <a:lnTo>
                  <a:pt x="21600" y="1722"/>
                </a:lnTo>
                <a:cubicBezTo>
                  <a:pt x="10396" y="1722"/>
                  <a:pt x="1052" y="5664"/>
                  <a:pt x="81" y="10800"/>
                </a:cubicBezTo>
              </a:path>
            </a:pathLst>
          </a:custGeom>
          <a:ln w="12700">
            <a:solidFill>
              <a:srgbClr val="808080"/>
            </a:solidFill>
            <a:miter/>
          </a:ln>
        </p:spPr>
        <p:txBody>
          <a:bodyPr lIns="0" tIns="0" rIns="0" bIns="0" anchor="ctr"/>
          <a:lstStyle/>
          <a:p>
            <a:pPr lvl="0" algn="ctr"/>
            <a:endParaRPr/>
          </a:p>
        </p:txBody>
      </p:sp>
      <p:grpSp>
        <p:nvGrpSpPr>
          <p:cNvPr id="347" name="Group 347"/>
          <p:cNvGrpSpPr/>
          <p:nvPr/>
        </p:nvGrpSpPr>
        <p:grpSpPr>
          <a:xfrm>
            <a:off x="2038271" y="4403280"/>
            <a:ext cx="5497478" cy="764089"/>
            <a:chOff x="0" y="0"/>
            <a:chExt cx="5497476" cy="764088"/>
          </a:xfrm>
        </p:grpSpPr>
        <p:sp>
          <p:nvSpPr>
            <p:cNvPr id="345" name="Shape 345"/>
            <p:cNvSpPr/>
            <p:nvPr/>
          </p:nvSpPr>
          <p:spPr>
            <a:xfrm>
              <a:off x="0" y="0"/>
              <a:ext cx="5497477" cy="764089"/>
            </a:xfrm>
            <a:prstGeom prst="roundRect">
              <a:avLst>
                <a:gd name="adj" fmla="val 16667"/>
              </a:avLst>
            </a:prstGeom>
            <a:noFill/>
            <a:ln w="28575" cap="flat">
              <a:solidFill>
                <a:srgbClr val="F4B183"/>
              </a:solidFill>
              <a:prstDash val="solid"/>
              <a:miter lim="800000"/>
            </a:ln>
            <a:effectLst/>
          </p:spPr>
          <p:txBody>
            <a:bodyPr wrap="square" lIns="0" tIns="0" rIns="0" bIns="0" numCol="1" anchor="ctr">
              <a:noAutofit/>
            </a:bodyPr>
            <a:lstStyle/>
            <a:p>
              <a:pPr lvl="0" algn="ctr"/>
              <a:endParaRPr/>
            </a:p>
          </p:txBody>
        </p:sp>
        <p:sp>
          <p:nvSpPr>
            <p:cNvPr id="346" name="Shape 346"/>
            <p:cNvSpPr/>
            <p:nvPr/>
          </p:nvSpPr>
          <p:spPr>
            <a:xfrm>
              <a:off x="37299" y="48378"/>
              <a:ext cx="5422879" cy="667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1" indent="0" algn="ctr"/>
              <a:r>
                <a:rPr sz="2000">
                  <a:latin typeface="Arial"/>
                  <a:ea typeface="Arial"/>
                  <a:cs typeface="Arial"/>
                  <a:sym typeface="Arial"/>
                </a:rPr>
                <a:t>It slows the break down of blood clots that trigger heart attacks</a:t>
              </a:r>
            </a:p>
          </p:txBody>
        </p:sp>
      </p:grpSp>
      <p:grpSp>
        <p:nvGrpSpPr>
          <p:cNvPr id="350" name="Group 350"/>
          <p:cNvGrpSpPr/>
          <p:nvPr/>
        </p:nvGrpSpPr>
        <p:grpSpPr>
          <a:xfrm>
            <a:off x="2032007" y="5292628"/>
            <a:ext cx="5497478" cy="1001093"/>
            <a:chOff x="0" y="0"/>
            <a:chExt cx="5497476" cy="1001091"/>
          </a:xfrm>
        </p:grpSpPr>
        <p:sp>
          <p:nvSpPr>
            <p:cNvPr id="348" name="Shape 348"/>
            <p:cNvSpPr/>
            <p:nvPr/>
          </p:nvSpPr>
          <p:spPr>
            <a:xfrm>
              <a:off x="0" y="0"/>
              <a:ext cx="5497477" cy="1001092"/>
            </a:xfrm>
            <a:prstGeom prst="roundRect">
              <a:avLst>
                <a:gd name="adj" fmla="val 16667"/>
              </a:avLst>
            </a:prstGeom>
            <a:noFill/>
            <a:ln w="28575" cap="flat">
              <a:solidFill>
                <a:srgbClr val="8FAADC"/>
              </a:solidFill>
              <a:prstDash val="solid"/>
              <a:miter lim="800000"/>
            </a:ln>
            <a:effectLst/>
          </p:spPr>
          <p:txBody>
            <a:bodyPr wrap="square" lIns="0" tIns="0" rIns="0" bIns="0" numCol="1" anchor="ctr">
              <a:noAutofit/>
            </a:bodyPr>
            <a:lstStyle/>
            <a:p>
              <a:pPr lvl="0" algn="ctr"/>
              <a:endParaRPr/>
            </a:p>
          </p:txBody>
        </p:sp>
        <p:sp>
          <p:nvSpPr>
            <p:cNvPr id="349" name="Shape 349"/>
            <p:cNvSpPr/>
            <p:nvPr/>
          </p:nvSpPr>
          <p:spPr>
            <a:xfrm>
              <a:off x="48868" y="20830"/>
              <a:ext cx="5399741" cy="9594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1" indent="0" algn="ctr"/>
              <a:r>
                <a:rPr sz="2000">
                  <a:latin typeface="Arial"/>
                  <a:ea typeface="Arial"/>
                  <a:cs typeface="Arial"/>
                  <a:sym typeface="Arial"/>
                </a:rPr>
                <a:t>because the apo(a) protein is structurally similar to plasminogen, it competes with plasminogen for binding to fibrin</a:t>
              </a:r>
            </a:p>
          </p:txBody>
        </p:sp>
      </p:grpSp>
      <p:sp>
        <p:nvSpPr>
          <p:cNvPr id="351" name="Shape 351"/>
          <p:cNvSpPr/>
          <p:nvPr/>
        </p:nvSpPr>
        <p:spPr>
          <a:xfrm>
            <a:off x="1649315" y="1851463"/>
            <a:ext cx="5953164" cy="140038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400"/>
              </a:spcBef>
            </a:pPr>
            <a:r>
              <a:rPr sz="2000" b="1" dirty="0">
                <a:latin typeface="Arial"/>
                <a:ea typeface="Arial"/>
                <a:cs typeface="Arial"/>
                <a:sym typeface="Arial"/>
              </a:rPr>
              <a:t>Circulating levels of </a:t>
            </a:r>
            <a:r>
              <a:rPr sz="2000" b="1" dirty="0" err="1">
                <a:latin typeface="Arial"/>
                <a:ea typeface="Arial"/>
                <a:cs typeface="Arial"/>
                <a:sym typeface="Arial"/>
              </a:rPr>
              <a:t>Lp</a:t>
            </a:r>
            <a:r>
              <a:rPr lang="en-US" sz="2000" b="1" dirty="0">
                <a:latin typeface="Arial"/>
                <a:ea typeface="Arial"/>
                <a:cs typeface="Arial"/>
                <a:sym typeface="Arial"/>
              </a:rPr>
              <a:t> </a:t>
            </a:r>
            <a:r>
              <a:rPr sz="2000" b="1" dirty="0">
                <a:latin typeface="Arial"/>
                <a:ea typeface="Arial"/>
                <a:cs typeface="Arial"/>
                <a:sym typeface="Arial"/>
              </a:rPr>
              <a:t>(a) are determined by</a:t>
            </a:r>
            <a:r>
              <a:rPr sz="2000" dirty="0">
                <a:latin typeface="Arial"/>
                <a:ea typeface="Arial"/>
                <a:cs typeface="Arial"/>
                <a:sym typeface="Arial"/>
              </a:rPr>
              <a:t>:</a:t>
            </a:r>
          </a:p>
          <a:p>
            <a:pPr marL="800100" lvl="1" indent="-342900">
              <a:spcBef>
                <a:spcPts val="600"/>
              </a:spcBef>
              <a:buSzPct val="100000"/>
              <a:buFont typeface="Wingdings" panose="05000000000000000000" pitchFamily="2" charset="2"/>
              <a:buChar char="Ø"/>
            </a:pPr>
            <a:r>
              <a:rPr sz="2000" dirty="0">
                <a:latin typeface="Arial"/>
                <a:ea typeface="Arial"/>
                <a:cs typeface="Arial"/>
                <a:sym typeface="Arial"/>
              </a:rPr>
              <a:t>Genetics (mainly)</a:t>
            </a:r>
          </a:p>
          <a:p>
            <a:pPr marL="800100" lvl="1" indent="-342900">
              <a:buSzPct val="100000"/>
              <a:buFont typeface="Wingdings" panose="05000000000000000000" pitchFamily="2" charset="2"/>
              <a:buChar char="Ø"/>
            </a:pPr>
            <a:r>
              <a:rPr sz="2000" dirty="0">
                <a:latin typeface="Arial"/>
                <a:ea typeface="Arial"/>
                <a:cs typeface="Arial"/>
                <a:sym typeface="Arial"/>
              </a:rPr>
              <a:t>Diet (trans fatty acids increase</a:t>
            </a:r>
            <a:r>
              <a:rPr lang="en-US" sz="2000" dirty="0">
                <a:latin typeface="Arial"/>
                <a:ea typeface="Arial"/>
                <a:cs typeface="Arial"/>
                <a:sym typeface="Arial"/>
              </a:rPr>
              <a:t> </a:t>
            </a:r>
            <a:r>
              <a:rPr lang="en-US" sz="2000" dirty="0" err="1">
                <a:latin typeface="Arial"/>
                <a:ea typeface="Arial"/>
                <a:cs typeface="Arial"/>
                <a:sym typeface="Arial"/>
              </a:rPr>
              <a:t>Lp</a:t>
            </a:r>
            <a:r>
              <a:rPr sz="2000" dirty="0">
                <a:latin typeface="Arial"/>
                <a:ea typeface="Arial"/>
                <a:cs typeface="Arial"/>
                <a:sym typeface="Arial"/>
              </a:rPr>
              <a:t> (a) levels)</a:t>
            </a:r>
          </a:p>
          <a:p>
            <a:pPr marL="800100" lvl="1" indent="-342900">
              <a:buSzPct val="100000"/>
              <a:buFont typeface="Wingdings" panose="05000000000000000000" pitchFamily="2" charset="2"/>
              <a:buChar char="Ø"/>
            </a:pPr>
            <a:r>
              <a:rPr sz="2000" dirty="0">
                <a:latin typeface="Arial"/>
                <a:ea typeface="Arial"/>
                <a:cs typeface="Arial"/>
                <a:sym typeface="Arial"/>
              </a:rPr>
              <a:t>Estrogen (decreases </a:t>
            </a:r>
            <a:r>
              <a:rPr sz="2000" dirty="0" err="1">
                <a:latin typeface="Arial"/>
                <a:ea typeface="Arial"/>
                <a:cs typeface="Arial"/>
                <a:sym typeface="Arial"/>
              </a:rPr>
              <a:t>Lp</a:t>
            </a:r>
            <a:r>
              <a:rPr lang="en-US" sz="2000" dirty="0">
                <a:latin typeface="Arial"/>
                <a:ea typeface="Arial"/>
                <a:cs typeface="Arial"/>
                <a:sym typeface="Arial"/>
              </a:rPr>
              <a:t> </a:t>
            </a:r>
            <a:r>
              <a:rPr sz="2000" dirty="0">
                <a:latin typeface="Arial"/>
                <a:ea typeface="Arial"/>
                <a:cs typeface="Arial"/>
                <a:sym typeface="Arial"/>
              </a:rPr>
              <a:t>(a) levels)</a:t>
            </a:r>
          </a:p>
        </p:txBody>
      </p:sp>
      <p:sp>
        <p:nvSpPr>
          <p:cNvPr id="352" name="Shape 352"/>
          <p:cNvSpPr/>
          <p:nvPr/>
        </p:nvSpPr>
        <p:spPr>
          <a:xfrm>
            <a:off x="1328555" y="1035111"/>
            <a:ext cx="7793961"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000" dirty="0" err="1">
                <a:latin typeface="Arial"/>
                <a:ea typeface="Arial"/>
                <a:cs typeface="Arial"/>
                <a:sym typeface="Arial"/>
              </a:rPr>
              <a:t>Lp</a:t>
            </a:r>
            <a:r>
              <a:rPr lang="en-US" sz="2000" dirty="0">
                <a:latin typeface="Arial"/>
                <a:ea typeface="Arial"/>
                <a:cs typeface="Arial"/>
                <a:sym typeface="Arial"/>
              </a:rPr>
              <a:t> </a:t>
            </a:r>
            <a:r>
              <a:rPr sz="2000" dirty="0">
                <a:latin typeface="Arial"/>
                <a:ea typeface="Arial"/>
                <a:cs typeface="Arial"/>
                <a:sym typeface="Arial"/>
              </a:rPr>
              <a:t>(a) is identical in structure to LDL particle. </a:t>
            </a:r>
            <a:r>
              <a:rPr sz="2000" dirty="0">
                <a:solidFill>
                  <a:srgbClr val="808080"/>
                </a:solidFill>
                <a:latin typeface="Arial"/>
                <a:ea typeface="Arial"/>
                <a:cs typeface="Arial"/>
                <a:sym typeface="Arial"/>
              </a:rPr>
              <a:t>Its distinguishing feature is &gt;</a:t>
            </a:r>
            <a:r>
              <a:rPr sz="2000" dirty="0">
                <a:latin typeface="Arial"/>
                <a:ea typeface="Arial"/>
                <a:cs typeface="Arial"/>
                <a:sym typeface="Arial"/>
              </a:rPr>
              <a:t> It contains </a:t>
            </a:r>
            <a:r>
              <a:rPr sz="2000" dirty="0" err="1">
                <a:latin typeface="Arial"/>
                <a:ea typeface="Arial"/>
                <a:cs typeface="Arial"/>
                <a:sym typeface="Arial"/>
              </a:rPr>
              <a:t>apo</a:t>
            </a:r>
            <a:r>
              <a:rPr lang="en-US" sz="2000" dirty="0">
                <a:latin typeface="Arial"/>
                <a:ea typeface="Arial"/>
                <a:cs typeface="Arial"/>
                <a:sym typeface="Arial"/>
              </a:rPr>
              <a:t> </a:t>
            </a:r>
            <a:r>
              <a:rPr sz="2000" dirty="0">
                <a:latin typeface="Arial"/>
                <a:ea typeface="Arial"/>
                <a:cs typeface="Arial"/>
                <a:sym typeface="Arial"/>
              </a:rPr>
              <a:t>(a) in addition to </a:t>
            </a:r>
            <a:r>
              <a:rPr sz="2000" dirty="0" err="1">
                <a:latin typeface="Arial"/>
                <a:ea typeface="Arial"/>
                <a:cs typeface="Arial"/>
                <a:sym typeface="Arial"/>
              </a:rPr>
              <a:t>apo</a:t>
            </a:r>
            <a:r>
              <a:rPr sz="2000" dirty="0">
                <a:latin typeface="Arial"/>
                <a:ea typeface="Arial"/>
                <a:cs typeface="Arial"/>
                <a:sym typeface="Arial"/>
              </a:rPr>
              <a:t> B-100</a:t>
            </a:r>
          </a:p>
        </p:txBody>
      </p:sp>
      <p:sp>
        <p:nvSpPr>
          <p:cNvPr id="356" name="Shape 356"/>
          <p:cNvSpPr/>
          <p:nvPr/>
        </p:nvSpPr>
        <p:spPr>
          <a:xfrm>
            <a:off x="8046955" y="3708106"/>
            <a:ext cx="2151121" cy="2154436"/>
          </a:xfrm>
          <a:prstGeom prst="rect">
            <a:avLst/>
          </a:prstGeom>
          <a:solidFill>
            <a:srgbClr val="FFFFFF"/>
          </a:solidFill>
          <a:ln w="19050">
            <a:solidFill>
              <a:schemeClr val="tx2">
                <a:lumMod val="75000"/>
              </a:schemeClr>
            </a:solidFill>
            <a:prstDash val="solid"/>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1" indent="0"/>
            <a:r>
              <a:rPr lang="en-US" sz="1400" dirty="0">
                <a:solidFill>
                  <a:srgbClr val="808080"/>
                </a:solidFill>
                <a:latin typeface="Arial Bold"/>
                <a:ea typeface="Arial Bold"/>
                <a:cs typeface="Arial Bold"/>
                <a:sym typeface="Arial Bold"/>
              </a:rPr>
              <a:t> </a:t>
            </a:r>
            <a:r>
              <a:rPr sz="1400" dirty="0">
                <a:solidFill>
                  <a:srgbClr val="808080"/>
                </a:solidFill>
                <a:latin typeface="Arial Bold"/>
                <a:ea typeface="Arial Bold"/>
                <a:cs typeface="Arial Bold"/>
                <a:sym typeface="Arial Bold"/>
              </a:rPr>
              <a:t>Plasminogen</a:t>
            </a:r>
            <a:r>
              <a:rPr sz="1400" dirty="0">
                <a:solidFill>
                  <a:srgbClr val="808080"/>
                </a:solidFill>
                <a:latin typeface="Arial"/>
                <a:ea typeface="Arial"/>
                <a:cs typeface="Arial"/>
                <a:sym typeface="Arial"/>
              </a:rPr>
              <a:t> (pro-enzyme) &gt; Plasmin (active </a:t>
            </a:r>
            <a:r>
              <a:rPr lang="en-US" sz="1400" dirty="0">
                <a:solidFill>
                  <a:srgbClr val="808080"/>
                </a:solidFill>
                <a:latin typeface="Arial"/>
                <a:ea typeface="Arial"/>
                <a:cs typeface="Arial"/>
                <a:sym typeface="Arial"/>
              </a:rPr>
              <a:t> </a:t>
            </a:r>
            <a:r>
              <a:rPr sz="1400" dirty="0">
                <a:solidFill>
                  <a:srgbClr val="808080"/>
                </a:solidFill>
                <a:latin typeface="Arial"/>
                <a:ea typeface="Arial"/>
                <a:cs typeface="Arial"/>
                <a:sym typeface="Arial"/>
              </a:rPr>
              <a:t>enzyme) </a:t>
            </a:r>
            <a:endParaRPr dirty="0">
              <a:solidFill>
                <a:srgbClr val="FFFFFF"/>
              </a:solidFill>
            </a:endParaRPr>
          </a:p>
          <a:p>
            <a:pPr lvl="1" indent="0"/>
            <a:r>
              <a:rPr lang="en-US" sz="1400" dirty="0">
                <a:solidFill>
                  <a:srgbClr val="808080"/>
                </a:solidFill>
                <a:latin typeface="Arial"/>
                <a:ea typeface="Arial"/>
                <a:cs typeface="Arial"/>
                <a:sym typeface="Arial"/>
              </a:rPr>
              <a:t> </a:t>
            </a:r>
            <a:r>
              <a:rPr sz="1400" dirty="0">
                <a:solidFill>
                  <a:srgbClr val="808080"/>
                </a:solidFill>
                <a:latin typeface="Arial"/>
                <a:ea typeface="Arial"/>
                <a:cs typeface="Arial"/>
                <a:sym typeface="Arial"/>
              </a:rPr>
              <a:t>Plasmin: is a nonspecific protease capable of </a:t>
            </a:r>
            <a:r>
              <a:rPr lang="en-US" sz="1400" dirty="0">
                <a:solidFill>
                  <a:srgbClr val="808080"/>
                </a:solidFill>
                <a:latin typeface="Arial"/>
                <a:ea typeface="Arial"/>
                <a:cs typeface="Arial"/>
                <a:sym typeface="Arial"/>
              </a:rPr>
              <a:t> </a:t>
            </a:r>
            <a:r>
              <a:rPr sz="1400" u="sng" dirty="0">
                <a:solidFill>
                  <a:srgbClr val="808080"/>
                </a:solidFill>
                <a:latin typeface="Arial"/>
                <a:ea typeface="Arial"/>
                <a:cs typeface="Arial"/>
                <a:sym typeface="Arial"/>
              </a:rPr>
              <a:t>breaking down fibrin </a:t>
            </a:r>
            <a:r>
              <a:rPr sz="1400" dirty="0">
                <a:solidFill>
                  <a:srgbClr val="808080"/>
                </a:solidFill>
                <a:latin typeface="Arial"/>
                <a:ea typeface="Arial"/>
                <a:cs typeface="Arial"/>
                <a:sym typeface="Arial"/>
              </a:rPr>
              <a:t>and other circulating proteins </a:t>
            </a:r>
            <a:r>
              <a:rPr lang="en-US" sz="1400" dirty="0">
                <a:solidFill>
                  <a:srgbClr val="808080"/>
                </a:solidFill>
                <a:latin typeface="Arial"/>
                <a:ea typeface="Arial"/>
                <a:cs typeface="Arial"/>
                <a:sym typeface="Arial"/>
              </a:rPr>
              <a:t> </a:t>
            </a:r>
            <a:r>
              <a:rPr sz="1400" dirty="0">
                <a:solidFill>
                  <a:srgbClr val="808080"/>
                </a:solidFill>
                <a:latin typeface="Arial"/>
                <a:ea typeface="Arial"/>
                <a:cs typeface="Arial"/>
                <a:sym typeface="Arial"/>
              </a:rPr>
              <a:t>including fibrinogen, clotting factor V &amp; factor VIII.)</a:t>
            </a:r>
          </a:p>
        </p:txBody>
      </p:sp>
      <p:sp>
        <p:nvSpPr>
          <p:cNvPr id="3" name="TextBox 2"/>
          <p:cNvSpPr txBox="1"/>
          <p:nvPr/>
        </p:nvSpPr>
        <p:spPr>
          <a:xfrm>
            <a:off x="7480618" y="1912197"/>
            <a:ext cx="2667000" cy="461663"/>
          </a:xfrm>
          <a:prstGeom prst="rect">
            <a:avLst/>
          </a:prstGeom>
          <a:noFill/>
          <a:ln w="285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Calibri"/>
                <a:ea typeface="Calibri"/>
                <a:cs typeface="Calibri"/>
                <a:sym typeface="Calibri"/>
              </a:rPr>
              <a:t>A risk factor</a:t>
            </a:r>
            <a:r>
              <a:rPr kumimoji="0" lang="en-US" sz="2400" b="0" i="0" u="none" strike="noStrike" cap="none" spc="0" normalizeH="0" dirty="0">
                <a:ln>
                  <a:noFill/>
                </a:ln>
                <a:solidFill>
                  <a:srgbClr val="000000"/>
                </a:solidFill>
                <a:effectLst/>
                <a:uFillTx/>
                <a:latin typeface="Calibri"/>
                <a:ea typeface="Calibri"/>
                <a:cs typeface="Calibri"/>
                <a:sym typeface="Calibri"/>
              </a:rPr>
              <a:t> for </a:t>
            </a:r>
            <a:r>
              <a:rPr kumimoji="0" lang="en-US" sz="2400" b="1" i="0" u="none" strike="noStrike" cap="none" spc="0" normalizeH="0" dirty="0">
                <a:ln>
                  <a:noFill/>
                </a:ln>
                <a:solidFill>
                  <a:srgbClr val="000000"/>
                </a:solidFill>
                <a:effectLst/>
                <a:uFillTx/>
                <a:latin typeface="Calibri"/>
                <a:ea typeface="Calibri"/>
                <a:cs typeface="Calibri"/>
                <a:sym typeface="Calibri"/>
              </a:rPr>
              <a:t>CAD</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21</a:t>
            </a:fld>
            <a:endParaRPr sz="1200">
              <a:solidFill>
                <a:srgbClr val="888888"/>
              </a:solidFill>
            </a:endParaRPr>
          </a:p>
        </p:txBody>
      </p:sp>
      <p:sp>
        <p:nvSpPr>
          <p:cNvPr id="359" name="Shape 359"/>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360" name="Shape 360"/>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361"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362" name="Shape 362"/>
          <p:cNvSpPr>
            <a:spLocks noGrp="1"/>
          </p:cNvSpPr>
          <p:nvPr>
            <p:ph type="title"/>
          </p:nvPr>
        </p:nvSpPr>
        <p:spPr>
          <a:xfrm>
            <a:off x="1295400" y="265113"/>
            <a:ext cx="7315200" cy="687388"/>
          </a:xfrm>
          <a:prstGeom prst="rect">
            <a:avLst/>
          </a:prstGeom>
        </p:spPr>
        <p:txBody>
          <a:bodyPr/>
          <a:lstStyle>
            <a:lvl1pPr>
              <a:defRPr sz="3900">
                <a:solidFill>
                  <a:srgbClr val="517A91"/>
                </a:solidFill>
              </a:defRPr>
            </a:lvl1pPr>
          </a:lstStyle>
          <a:p>
            <a:pPr lvl="0">
              <a:defRPr sz="1800">
                <a:solidFill>
                  <a:srgbClr val="000000"/>
                </a:solidFill>
              </a:defRPr>
            </a:pPr>
            <a:r>
              <a:rPr sz="3900">
                <a:solidFill>
                  <a:srgbClr val="517A91"/>
                </a:solidFill>
              </a:rPr>
              <a:t>Take home message:</a:t>
            </a:r>
          </a:p>
        </p:txBody>
      </p:sp>
      <p:sp>
        <p:nvSpPr>
          <p:cNvPr id="363" name="Shape 363"/>
          <p:cNvSpPr>
            <a:spLocks noGrp="1"/>
          </p:cNvSpPr>
          <p:nvPr>
            <p:ph type="body" idx="1"/>
          </p:nvPr>
        </p:nvSpPr>
        <p:spPr>
          <a:xfrm>
            <a:off x="1600200" y="1299467"/>
            <a:ext cx="7010400" cy="4796988"/>
          </a:xfrm>
          <a:prstGeom prst="rect">
            <a:avLst/>
          </a:prstGeom>
        </p:spPr>
        <p:txBody>
          <a:bodyPr/>
          <a:lstStyle/>
          <a:p>
            <a:pPr marL="388620" indent="-342900" algn="l">
              <a:lnSpc>
                <a:spcPct val="150000"/>
              </a:lnSpc>
              <a:buFont typeface="Wingdings" panose="05000000000000000000" pitchFamily="2" charset="2"/>
              <a:buChar char="ü"/>
              <a:defRPr sz="1800"/>
            </a:pPr>
            <a:r>
              <a:rPr sz="2000" dirty="0">
                <a:latin typeface="Arial"/>
                <a:ea typeface="Arial"/>
                <a:cs typeface="Arial"/>
                <a:sym typeface="Arial"/>
              </a:rPr>
              <a:t>Imbalance in the LDL and HDL metabolism causes increased accumulation of lipids in the body</a:t>
            </a:r>
            <a:r>
              <a:rPr lang="en-US" sz="2000" dirty="0">
                <a:latin typeface="Arial"/>
                <a:ea typeface="Arial"/>
                <a:cs typeface="Arial"/>
                <a:sym typeface="Arial"/>
              </a:rPr>
              <a:t> .</a:t>
            </a:r>
            <a:endParaRPr sz="2000" u="sng" dirty="0">
              <a:latin typeface="Arial Bold"/>
              <a:ea typeface="Arial Bold"/>
              <a:cs typeface="Arial Bold"/>
              <a:sym typeface="Arial Bold"/>
            </a:endParaRPr>
          </a:p>
          <a:p>
            <a:pPr marL="388620" indent="-342900" algn="l">
              <a:lnSpc>
                <a:spcPct val="150000"/>
              </a:lnSpc>
              <a:buFont typeface="Wingdings" panose="05000000000000000000" pitchFamily="2" charset="2"/>
              <a:buChar char="ü"/>
              <a:defRPr sz="1800"/>
            </a:pPr>
            <a:r>
              <a:rPr sz="2000" dirty="0">
                <a:latin typeface="Arial"/>
                <a:ea typeface="Arial"/>
                <a:cs typeface="Arial"/>
                <a:sym typeface="Arial"/>
              </a:rPr>
              <a:t>LDL is bad cholesterol whereas HDL is good cholesterol</a:t>
            </a:r>
            <a:r>
              <a:rPr lang="en-US" sz="2000" dirty="0">
                <a:latin typeface="Arial"/>
                <a:ea typeface="Arial"/>
                <a:cs typeface="Arial"/>
                <a:sym typeface="Arial"/>
              </a:rPr>
              <a:t> .</a:t>
            </a:r>
            <a:endParaRPr sz="2000" u="sng" dirty="0">
              <a:latin typeface="Arial Bold"/>
              <a:ea typeface="Arial Bold"/>
              <a:cs typeface="Arial Bold"/>
              <a:sym typeface="Arial Bold"/>
            </a:endParaRPr>
          </a:p>
          <a:p>
            <a:pPr marL="388620" indent="-342900" algn="l">
              <a:lnSpc>
                <a:spcPct val="150000"/>
              </a:lnSpc>
              <a:buFont typeface="Wingdings" panose="05000000000000000000" pitchFamily="2" charset="2"/>
              <a:buChar char="ü"/>
              <a:defRPr sz="1800"/>
            </a:pPr>
            <a:r>
              <a:rPr sz="2000" dirty="0">
                <a:latin typeface="Arial"/>
                <a:ea typeface="Arial"/>
                <a:cs typeface="Arial"/>
                <a:sym typeface="Arial"/>
              </a:rPr>
              <a:t>The pathogenesis of atherosclerosis includes the uptake of oxidized LDL by macrophages through scavenger receptor class A (SR-A) producing foam cells and atherosclerotic plaque</a:t>
            </a:r>
            <a:r>
              <a:rPr lang="en-US" sz="2000" dirty="0">
                <a:latin typeface="Arial"/>
                <a:ea typeface="Arial"/>
                <a:cs typeface="Arial"/>
                <a:sym typeface="Arial"/>
              </a:rPr>
              <a:t> .</a:t>
            </a:r>
            <a:endParaRPr sz="2000" u="sng" dirty="0">
              <a:latin typeface="Arial Bold"/>
              <a:ea typeface="Arial Bold"/>
              <a:cs typeface="Arial Bold"/>
              <a:sym typeface="Arial Bold"/>
            </a:endParaRPr>
          </a:p>
          <a:p>
            <a:pPr marL="388620" indent="-342900" algn="l">
              <a:lnSpc>
                <a:spcPct val="150000"/>
              </a:lnSpc>
              <a:buFont typeface="Wingdings" panose="05000000000000000000" pitchFamily="2" charset="2"/>
              <a:buChar char="ü"/>
              <a:defRPr sz="1800"/>
            </a:pPr>
            <a:r>
              <a:rPr sz="2000" dirty="0">
                <a:latin typeface="Arial"/>
                <a:ea typeface="Arial"/>
                <a:cs typeface="Arial"/>
                <a:sym typeface="Arial"/>
              </a:rPr>
              <a:t>Individuals with high level of plasma </a:t>
            </a:r>
            <a:r>
              <a:rPr sz="2000" dirty="0" err="1">
                <a:latin typeface="Arial"/>
                <a:ea typeface="Arial"/>
                <a:cs typeface="Arial"/>
                <a:sym typeface="Arial"/>
              </a:rPr>
              <a:t>Lp</a:t>
            </a:r>
            <a:r>
              <a:rPr sz="2000" dirty="0">
                <a:latin typeface="Arial"/>
                <a:ea typeface="Arial"/>
                <a:cs typeface="Arial"/>
                <a:sym typeface="Arial"/>
              </a:rPr>
              <a:t> (a) are at higher risk for coronary heart disease</a:t>
            </a:r>
            <a:r>
              <a:rPr lang="en-US" sz="2000" dirty="0">
                <a:latin typeface="Arial"/>
                <a:ea typeface="Arial"/>
                <a:cs typeface="Arial"/>
                <a:sym typeface="Arial"/>
              </a:rPr>
              <a:t> .</a:t>
            </a:r>
            <a:endParaRPr sz="2000" dirty="0">
              <a:latin typeface="Arial"/>
              <a:ea typeface="Arial"/>
              <a:cs typeface="Arial"/>
              <a:sym typeface="Aria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22</a:t>
            </a:fld>
            <a:endParaRPr sz="1200">
              <a:solidFill>
                <a:srgbClr val="888888"/>
              </a:solidFill>
            </a:endParaRPr>
          </a:p>
        </p:txBody>
      </p:sp>
      <p:sp>
        <p:nvSpPr>
          <p:cNvPr id="366" name="Shape 366"/>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367" name="Shape 367"/>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368"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369" name="Shape 369"/>
          <p:cNvSpPr/>
          <p:nvPr/>
        </p:nvSpPr>
        <p:spPr>
          <a:xfrm>
            <a:off x="1429416" y="35658"/>
            <a:ext cx="1386742" cy="840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517A91"/>
                </a:solidFill>
                <a:latin typeface="Century Gothic"/>
                <a:ea typeface="Century Gothic"/>
                <a:cs typeface="Century Gothic"/>
                <a:sym typeface="Century Gothic"/>
              </a:defRPr>
            </a:lvl1pPr>
          </a:lstStyle>
          <a:p>
            <a:pPr lvl="0">
              <a:defRPr sz="1800">
                <a:solidFill>
                  <a:srgbClr val="000000"/>
                </a:solidFill>
              </a:defRPr>
            </a:pPr>
            <a:r>
              <a:rPr sz="4800">
                <a:solidFill>
                  <a:srgbClr val="517A91"/>
                </a:solidFill>
              </a:rPr>
              <a:t>Quiz</a:t>
            </a:r>
          </a:p>
        </p:txBody>
      </p:sp>
      <p:sp>
        <p:nvSpPr>
          <p:cNvPr id="370" name="Shape 370"/>
          <p:cNvSpPr/>
          <p:nvPr/>
        </p:nvSpPr>
        <p:spPr>
          <a:xfrm>
            <a:off x="1583922" y="1188532"/>
            <a:ext cx="3931052" cy="18158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rPr sz="4000" b="1" dirty="0">
                <a:latin typeface="Bradley Hand ITC"/>
                <a:ea typeface="Bradley Hand ITC"/>
                <a:cs typeface="Bradley Hand ITC"/>
                <a:sym typeface="Bradley Hand ITC"/>
              </a:rPr>
              <a:t>SAQ</a:t>
            </a:r>
            <a:endParaRPr sz="3600" dirty="0">
              <a:latin typeface="Bradley Hand ITC"/>
              <a:ea typeface="Bradley Hand ITC"/>
              <a:cs typeface="Bradley Hand ITC"/>
              <a:sym typeface="Bradley Hand ITC"/>
            </a:endParaRPr>
          </a:p>
          <a:p>
            <a:pPr lvl="0" algn="ctr"/>
            <a:r>
              <a:rPr lang="en-US" sz="2400" dirty="0">
                <a:solidFill>
                  <a:srgbClr val="00B050"/>
                </a:solidFill>
                <a:hlinkClick r:id="rId3"/>
              </a:rPr>
              <a:t>https://www.onlineexambuilder.com/lipoproteins-saq/exam-145844</a:t>
            </a:r>
            <a:endParaRPr sz="3600" dirty="0">
              <a:solidFill>
                <a:srgbClr val="00B050"/>
              </a:solidFill>
              <a:latin typeface="Bradley Hand ITC"/>
              <a:ea typeface="Bradley Hand ITC"/>
              <a:cs typeface="Bradley Hand ITC"/>
              <a:sym typeface="Bradley Hand ITC"/>
            </a:endParaRPr>
          </a:p>
        </p:txBody>
      </p:sp>
      <p:sp>
        <p:nvSpPr>
          <p:cNvPr id="372" name="Shape 372"/>
          <p:cNvSpPr/>
          <p:nvPr/>
        </p:nvSpPr>
        <p:spPr>
          <a:xfrm>
            <a:off x="5802998" y="1188532"/>
            <a:ext cx="3931053" cy="18158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rPr sz="4000" b="1" dirty="0">
                <a:latin typeface="Bradley Hand ITC"/>
                <a:ea typeface="Bradley Hand ITC"/>
                <a:cs typeface="Bradley Hand ITC"/>
                <a:sym typeface="Bradley Hand ITC"/>
              </a:rPr>
              <a:t>MCQ’s</a:t>
            </a:r>
            <a:endParaRPr lang="en-US" sz="4000" b="1" dirty="0">
              <a:latin typeface="Bradley Hand ITC"/>
              <a:ea typeface="Bradley Hand ITC"/>
              <a:cs typeface="Bradley Hand ITC"/>
              <a:sym typeface="Bradley Hand ITC"/>
            </a:endParaRPr>
          </a:p>
          <a:p>
            <a:pPr lvl="0" algn="ctr"/>
            <a:r>
              <a:rPr lang="en-US" sz="2400" dirty="0">
                <a:hlinkClick r:id="rId4"/>
              </a:rPr>
              <a:t>https://www.onlineexambuilder.com/lipoproteins/exam-145842</a:t>
            </a:r>
            <a:endParaRPr sz="2400" b="1" dirty="0">
              <a:latin typeface="Bradley Hand ITC"/>
              <a:ea typeface="Bradley Hand ITC"/>
              <a:cs typeface="Bradley Hand ITC"/>
              <a:sym typeface="Bradley Hand ITC"/>
            </a:endParaRPr>
          </a:p>
        </p:txBody>
      </p:sp>
      <p:sp>
        <p:nvSpPr>
          <p:cNvPr id="2" name="Rectangle 1"/>
          <p:cNvSpPr/>
          <p:nvPr/>
        </p:nvSpPr>
        <p:spPr>
          <a:xfrm>
            <a:off x="4114800" y="4295661"/>
            <a:ext cx="3177473" cy="769441"/>
          </a:xfrm>
          <a:prstGeom prst="rect">
            <a:avLst/>
          </a:prstGeom>
        </p:spPr>
        <p:txBody>
          <a:bodyPr wrap="none">
            <a:spAutoFit/>
          </a:bodyPr>
          <a:lstStyle/>
          <a:p>
            <a:pPr lvl="0" algn="ctr"/>
            <a:r>
              <a:rPr lang="en-US" sz="4400" b="1" dirty="0">
                <a:solidFill>
                  <a:srgbClr val="00B050"/>
                </a:solidFill>
                <a:latin typeface="Bradley Hand ITC"/>
                <a:ea typeface="Bradley Hand ITC"/>
                <a:cs typeface="Bradley Hand ITC"/>
                <a:sym typeface="Bradley Hand ITC"/>
              </a:rPr>
              <a:t>Good Luck ..</a:t>
            </a:r>
            <a:endParaRPr lang="en-US" sz="4000" dirty="0">
              <a:solidFill>
                <a:srgbClr val="00B050"/>
              </a:solidFill>
              <a:latin typeface="Bradley Hand ITC"/>
              <a:ea typeface="Bradley Hand ITC"/>
              <a:cs typeface="Bradley Hand ITC"/>
              <a:sym typeface="Bradley Hand ITC"/>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kern="1200" dirty="0" err="1">
                <a:solidFill>
                  <a:srgbClr val="2A4452"/>
                </a:solidFill>
              </a:rPr>
              <a:t>Hanin</a:t>
            </a:r>
            <a:r>
              <a:rPr lang="en-US" sz="2400" kern="1200" dirty="0">
                <a:solidFill>
                  <a:srgbClr val="2A4452"/>
                </a:solidFill>
              </a:rPr>
              <a:t> </a:t>
            </a:r>
            <a:r>
              <a:rPr lang="en-US" sz="2400" kern="1200" dirty="0" err="1">
                <a:solidFill>
                  <a:srgbClr val="2A4452"/>
                </a:solidFill>
              </a:rPr>
              <a:t>bashaikh</a:t>
            </a:r>
            <a:endParaRPr lang="en-US" sz="2400" kern="1200" dirty="0">
              <a:solidFill>
                <a:srgbClr val="2A4452"/>
              </a:solidFill>
            </a:endParaRPr>
          </a:p>
          <a:p>
            <a:pPr lvl="0" algn="ctr"/>
            <a:r>
              <a:rPr lang="en-US" sz="2400" kern="1200" dirty="0" err="1">
                <a:solidFill>
                  <a:srgbClr val="2A4452"/>
                </a:solidFill>
              </a:rPr>
              <a:t>Leen</a:t>
            </a:r>
            <a:r>
              <a:rPr lang="en-US" sz="2400" kern="1200" dirty="0">
                <a:solidFill>
                  <a:srgbClr val="2A4452"/>
                </a:solidFill>
              </a:rPr>
              <a:t> </a:t>
            </a:r>
            <a:r>
              <a:rPr lang="en-US" sz="2400" kern="1200" dirty="0" err="1">
                <a:solidFill>
                  <a:srgbClr val="2A4452"/>
                </a:solidFill>
              </a:rPr>
              <a:t>altamimi</a:t>
            </a:r>
            <a:endParaRPr lang="en-US" sz="2400" kern="1200" dirty="0">
              <a:solidFill>
                <a:srgbClr val="2A4452"/>
              </a:solidFill>
            </a:endParaRPr>
          </a:p>
          <a:p>
            <a:pPr lvl="0" algn="ctr"/>
            <a:r>
              <a:rPr lang="en-US" sz="2400" kern="1200" dirty="0" err="1">
                <a:solidFill>
                  <a:srgbClr val="2A4452"/>
                </a:solidFill>
              </a:rPr>
              <a:t>Abeer</a:t>
            </a:r>
            <a:r>
              <a:rPr lang="en-US" sz="2400" kern="1200" dirty="0">
                <a:solidFill>
                  <a:srgbClr val="2A4452"/>
                </a:solidFill>
              </a:rPr>
              <a:t> </a:t>
            </a:r>
            <a:r>
              <a:rPr lang="en-US" sz="2400" kern="1200" dirty="0" err="1">
                <a:solidFill>
                  <a:srgbClr val="2A4452"/>
                </a:solidFill>
              </a:rPr>
              <a:t>almotairi</a:t>
            </a:r>
            <a:endParaRPr lang="en-US" sz="2400" kern="1200" dirty="0">
              <a:solidFill>
                <a:srgbClr val="2A4452"/>
              </a:solidFill>
            </a:endParaRPr>
          </a:p>
          <a:p>
            <a:pPr lvl="0" algn="ctr"/>
            <a:r>
              <a:rPr lang="en-US" sz="2400" kern="1200" dirty="0" err="1">
                <a:solidFill>
                  <a:srgbClr val="2A4452"/>
                </a:solidFill>
              </a:rPr>
              <a:t>Jawaher</a:t>
            </a:r>
            <a:r>
              <a:rPr lang="en-US" sz="2400" kern="1200" dirty="0">
                <a:solidFill>
                  <a:srgbClr val="2A4452"/>
                </a:solidFill>
              </a:rPr>
              <a:t> </a:t>
            </a:r>
            <a:r>
              <a:rPr lang="en-US" sz="2400" kern="1200" dirty="0" err="1">
                <a:solidFill>
                  <a:srgbClr val="2A4452"/>
                </a:solidFill>
              </a:rPr>
              <a:t>abanmy</a:t>
            </a:r>
            <a:endParaRPr lang="en-US" sz="2400" kern="1200" dirty="0">
              <a:solidFill>
                <a:srgbClr val="2A4452"/>
              </a:solidFill>
            </a:endParaRPr>
          </a:p>
          <a:p>
            <a:pPr lvl="0" algn="ctr"/>
            <a:r>
              <a:rPr lang="en-US" sz="2400" kern="1200" dirty="0">
                <a:solidFill>
                  <a:srgbClr val="2A4452"/>
                </a:solidFill>
              </a:rPr>
              <a:t>Lama </a:t>
            </a:r>
            <a:r>
              <a:rPr lang="en-US" sz="2400" kern="1200" dirty="0" err="1">
                <a:solidFill>
                  <a:srgbClr val="2A4452"/>
                </a:solidFill>
              </a:rPr>
              <a:t>altamimi</a:t>
            </a:r>
            <a:endParaRPr lang="en-US" sz="2400" kern="1200" dirty="0">
              <a:solidFill>
                <a:srgbClr val="2A4452"/>
              </a:solidFill>
            </a:endParaRPr>
          </a:p>
          <a:p>
            <a:pPr lvl="0" algn="ctr"/>
            <a:r>
              <a:rPr lang="en-US" sz="2400" kern="1200" dirty="0" err="1">
                <a:solidFill>
                  <a:srgbClr val="2A4452"/>
                </a:solidFill>
              </a:rPr>
              <a:t>Reem</a:t>
            </a:r>
            <a:r>
              <a:rPr lang="en-US" sz="2400" kern="1200" dirty="0">
                <a:solidFill>
                  <a:srgbClr val="2A4452"/>
                </a:solidFill>
              </a:rPr>
              <a:t> </a:t>
            </a:r>
            <a:r>
              <a:rPr lang="en-US" sz="2400" kern="1200" dirty="0" err="1">
                <a:solidFill>
                  <a:srgbClr val="2A4452"/>
                </a:solidFill>
              </a:rPr>
              <a:t>alserjani</a:t>
            </a:r>
            <a:endParaRPr lang="en-US" sz="2400" kern="1200" dirty="0">
              <a:solidFill>
                <a:srgbClr val="2A4452"/>
              </a:solidFill>
            </a:endParaRPr>
          </a:p>
          <a:p>
            <a:pPr lvl="0" algn="ctr"/>
            <a:r>
              <a:rPr lang="en-US" sz="2400" kern="1200" dirty="0" err="1">
                <a:solidFill>
                  <a:srgbClr val="2A4452"/>
                </a:solidFill>
              </a:rPr>
              <a:t>Bushra</a:t>
            </a:r>
            <a:r>
              <a:rPr lang="en-US" sz="2400" kern="1200" dirty="0">
                <a:solidFill>
                  <a:srgbClr val="2A4452"/>
                </a:solidFill>
              </a:rPr>
              <a:t> </a:t>
            </a:r>
            <a:r>
              <a:rPr lang="en-US" sz="2400" kern="1200" dirty="0" err="1">
                <a:solidFill>
                  <a:srgbClr val="2A4452"/>
                </a:solidFill>
              </a:rPr>
              <a:t>quqandy</a:t>
            </a:r>
            <a:endParaRPr lang="en-US" sz="2400" kern="1200" dirty="0">
              <a:solidFill>
                <a:srgbClr val="2A4452"/>
              </a:solidFill>
            </a:endParaRPr>
          </a:p>
          <a:p>
            <a:pPr lvl="0" algn="ctr"/>
            <a:r>
              <a:rPr lang="en-US" sz="2400" kern="1200" dirty="0">
                <a:solidFill>
                  <a:srgbClr val="2A4452"/>
                </a:solidFill>
              </a:rPr>
              <a:t>AMAL </a:t>
            </a:r>
            <a:r>
              <a:rPr lang="en-US" sz="2400" kern="1200" dirty="0" err="1">
                <a:solidFill>
                  <a:srgbClr val="2A4452"/>
                </a:solidFill>
              </a:rPr>
              <a:t>ALQarni</a:t>
            </a:r>
            <a:endParaRPr lang="en-US" sz="2400" kern="1200" dirty="0">
              <a:solidFill>
                <a:srgbClr val="2A4452"/>
              </a:solidFill>
            </a:endParaRPr>
          </a:p>
          <a:p>
            <a:pPr lvl="0" algn="ctr"/>
            <a:r>
              <a:rPr lang="en-US" sz="2400" kern="1200" dirty="0">
                <a:solidFill>
                  <a:srgbClr val="2A4452"/>
                </a:solidFill>
              </a:rPr>
              <a:t>Norah </a:t>
            </a:r>
            <a:r>
              <a:rPr lang="en-US" sz="2400" kern="1200" dirty="0" err="1">
                <a:solidFill>
                  <a:srgbClr val="2A4452"/>
                </a:solidFill>
              </a:rPr>
              <a:t>alshabib</a:t>
            </a:r>
            <a:endParaRPr lang="en-US" sz="2400" kern="1200" dirty="0">
              <a:solidFill>
                <a:srgbClr val="2A4452"/>
              </a:solidFill>
            </a:endParaRPr>
          </a:p>
          <a:p>
            <a:pPr algn="ctr" rtl="0"/>
            <a:endParaRPr lang="en-US" sz="2400" kern="1200" dirty="0">
              <a:solidFill>
                <a:srgbClr val="2A445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endParaRPr>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endParaRPr>
          </a:p>
        </p:txBody>
      </p:sp>
      <p:sp>
        <p:nvSpPr>
          <p:cNvPr id="13" name="TextBox 12"/>
          <p:cNvSpPr txBox="1"/>
          <p:nvPr/>
        </p:nvSpPr>
        <p:spPr>
          <a:xfrm>
            <a:off x="4395061" y="3506570"/>
            <a:ext cx="3124113" cy="1754326"/>
          </a:xfrm>
          <a:prstGeom prst="rect">
            <a:avLst/>
          </a:prstGeom>
          <a:noFill/>
        </p:spPr>
        <p:txBody>
          <a:bodyPr wrap="square" rtlCol="0">
            <a:spAutoFit/>
          </a:bodyPr>
          <a:lstStyle/>
          <a:p>
            <a:pPr marL="285750" indent="-285750" algn="ctr" rtl="0">
              <a:buFont typeface="Arial" charset="0"/>
              <a:buChar char="•"/>
            </a:pPr>
            <a:r>
              <a:rPr lang="en-US" sz="2600" b="1" kern="1200" dirty="0">
                <a:solidFill>
                  <a:prstClr val="white">
                    <a:lumMod val="75000"/>
                  </a:prstClr>
                </a:solidFill>
                <a:latin typeface="Century Gothic" charset="0"/>
                <a:ea typeface="Century Gothic" charset="0"/>
                <a:cs typeface="Century Gothic" charset="0"/>
              </a:rPr>
              <a:t>Rania </a:t>
            </a:r>
            <a:r>
              <a:rPr lang="en-US" sz="2600" b="1" kern="1200" dirty="0" err="1">
                <a:solidFill>
                  <a:prstClr val="white">
                    <a:lumMod val="75000"/>
                  </a:prstClr>
                </a:solidFill>
                <a:latin typeface="Century Gothic" charset="0"/>
                <a:ea typeface="Century Gothic" charset="0"/>
                <a:cs typeface="Century Gothic" charset="0"/>
              </a:rPr>
              <a:t>Alessa</a:t>
            </a:r>
            <a:endParaRPr lang="en-US" sz="2600" b="1" kern="1200" dirty="0">
              <a:solidFill>
                <a:prstClr val="white">
                  <a:lumMod val="75000"/>
                </a:prstClr>
              </a:solidFill>
              <a:latin typeface="Century Gothic" charset="0"/>
              <a:ea typeface="Century Gothic" charset="0"/>
              <a:cs typeface="Century Gothic" charset="0"/>
            </a:endParaRPr>
          </a:p>
          <a:p>
            <a:pPr marL="285750" indent="-285750" algn="ctr" rtl="0">
              <a:buFont typeface="Arial" charset="0"/>
              <a:buChar char="•"/>
            </a:pPr>
            <a:r>
              <a:rPr lang="en-US" sz="2600" b="1" kern="1200" dirty="0">
                <a:solidFill>
                  <a:prstClr val="white">
                    <a:lumMod val="75000"/>
                  </a:prstClr>
                </a:solidFill>
                <a:latin typeface="Century Gothic" charset="0"/>
                <a:ea typeface="Century Gothic" charset="0"/>
                <a:cs typeface="Century Gothic" charset="0"/>
              </a:rPr>
              <a:t>Mohammad </a:t>
            </a:r>
            <a:r>
              <a:rPr lang="en-US" sz="2600" b="1" kern="1200" dirty="0" err="1">
                <a:solidFill>
                  <a:prstClr val="white">
                    <a:lumMod val="75000"/>
                  </a:prstClr>
                </a:solidFill>
                <a:latin typeface="Century Gothic" charset="0"/>
                <a:ea typeface="Century Gothic" charset="0"/>
                <a:cs typeface="Century Gothic" charset="0"/>
              </a:rPr>
              <a:t>Almutlaq</a:t>
            </a:r>
            <a:endParaRPr lang="en-US" sz="2600" b="1" kern="1200" dirty="0">
              <a:solidFill>
                <a:prstClr val="white">
                  <a:lumMod val="75000"/>
                </a:prstClr>
              </a:solidFill>
              <a:latin typeface="Century Gothic" charset="0"/>
              <a:ea typeface="Century Gothic" charset="0"/>
              <a:cs typeface="Century Gothic" charset="0"/>
            </a:endParaRPr>
          </a:p>
          <a:p>
            <a:pPr marL="285750" indent="-285750" algn="l" rtl="0">
              <a:buFont typeface="Arial" charset="0"/>
              <a:buChar char="•"/>
            </a:pPr>
            <a:endParaRPr lang="en-US" sz="3000" b="1" kern="1200" dirty="0">
              <a:solidFill>
                <a:prstClr val="black">
                  <a:lumMod val="85000"/>
                  <a:lumOff val="15000"/>
                </a:prstClr>
              </a:solidFill>
              <a:latin typeface="Century Gothic" charset="0"/>
              <a:ea typeface="Century Gothic" charset="0"/>
              <a:cs typeface="Century Gothic" charset="0"/>
            </a:endParaRP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8" name="TextBox 17"/>
          <p:cNvSpPr txBox="1"/>
          <p:nvPr/>
        </p:nvSpPr>
        <p:spPr>
          <a:xfrm>
            <a:off x="1143000" y="-30517"/>
            <a:ext cx="3243263" cy="769441"/>
          </a:xfrm>
          <a:prstGeom prst="rect">
            <a:avLst/>
          </a:prstGeom>
          <a:noFill/>
        </p:spPr>
        <p:txBody>
          <a:bodyPr wrap="square" rtlCol="0">
            <a:spAutoFit/>
          </a:bodyPr>
          <a:lstStyle/>
          <a:p>
            <a:pPr algn="l" rtl="0"/>
            <a:r>
              <a:rPr lang="en-US" sz="4400" b="1" kern="1200" dirty="0">
                <a:solidFill>
                  <a:srgbClr val="C4C2C5"/>
                </a:solidFill>
                <a:latin typeface="Century Gothic" charset="0"/>
                <a:ea typeface="Century Gothic" charset="0"/>
                <a:cs typeface="Century Gothic" charset="0"/>
              </a:rPr>
              <a:t>TEAM</a:t>
            </a:r>
          </a:p>
        </p:txBody>
      </p:sp>
      <p:sp>
        <p:nvSpPr>
          <p:cNvPr id="19" name="TextBox 18"/>
          <p:cNvSpPr txBox="1"/>
          <p:nvPr/>
        </p:nvSpPr>
        <p:spPr>
          <a:xfrm>
            <a:off x="1585913" y="570263"/>
            <a:ext cx="2800350" cy="1200329"/>
          </a:xfrm>
          <a:prstGeom prst="rect">
            <a:avLst/>
          </a:prstGeom>
          <a:noFill/>
        </p:spPr>
        <p:txBody>
          <a:bodyPr wrap="square" rtlCol="0">
            <a:spAutoFit/>
          </a:bodyPr>
          <a:lstStyle/>
          <a:p>
            <a:pPr algn="l" rtl="0"/>
            <a:r>
              <a:rPr lang="en-US" sz="3600" b="1" kern="1200" dirty="0">
                <a:solidFill>
                  <a:srgbClr val="517A91"/>
                </a:solidFill>
                <a:latin typeface="Century Gothic" charset="0"/>
                <a:ea typeface="Century Gothic" charset="0"/>
                <a:cs typeface="Century Gothic" charset="0"/>
              </a:rPr>
              <a:t>MEMBERS</a:t>
            </a:r>
          </a:p>
          <a:p>
            <a:pPr algn="l" rtl="0"/>
            <a:endParaRPr lang="en-US" sz="3600" b="1" kern="1200"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4" name="Slide Number Placeholder 3"/>
          <p:cNvSpPr>
            <a:spLocks noGrp="1"/>
          </p:cNvSpPr>
          <p:nvPr>
            <p:ph type="sldNum" sz="quarter" idx="12"/>
          </p:nvPr>
        </p:nvSpPr>
        <p:spPr/>
        <p:txBody>
          <a:bodyPr/>
          <a:lstStyle/>
          <a:p>
            <a:fld id="{C6A61B80-718B-8E4C-9CE5-C64D512E4DAF}" type="slidenum">
              <a:rPr lang="en-US" smtClean="0">
                <a:solidFill>
                  <a:prstClr val="black">
                    <a:tint val="75000"/>
                  </a:prstClr>
                </a:solidFill>
              </a:rPr>
              <a:pPr/>
              <a:t>23</a:t>
            </a:fld>
            <a:endParaRPr lang="en-US">
              <a:solidFill>
                <a:prstClr val="black">
                  <a:tint val="75000"/>
                </a:prstClr>
              </a:solidFill>
            </a:endParaRPr>
          </a:p>
        </p:txBody>
      </p:sp>
      <p:sp>
        <p:nvSpPr>
          <p:cNvPr id="15" name="TextBox 14"/>
          <p:cNvSpPr txBox="1"/>
          <p:nvPr/>
        </p:nvSpPr>
        <p:spPr>
          <a:xfrm>
            <a:off x="4747530" y="2914657"/>
            <a:ext cx="3092042" cy="800219"/>
          </a:xfrm>
          <a:prstGeom prst="rect">
            <a:avLst/>
          </a:prstGeom>
          <a:noFill/>
        </p:spPr>
        <p:txBody>
          <a:bodyPr wrap="square" rtlCol="0">
            <a:spAutoFit/>
          </a:bodyPr>
          <a:lstStyle/>
          <a:p>
            <a:pPr algn="l" rtl="0"/>
            <a:r>
              <a:rPr lang="en-US" sz="2800" b="1" kern="1200" dirty="0">
                <a:solidFill>
                  <a:srgbClr val="243542"/>
                </a:solidFill>
                <a:latin typeface="Century Gothic" charset="0"/>
                <a:ea typeface="Century Gothic" charset="0"/>
                <a:cs typeface="Century Gothic" charset="0"/>
              </a:rPr>
              <a:t>TEAM LEADERS </a:t>
            </a:r>
          </a:p>
          <a:p>
            <a:pPr algn="l" rtl="0"/>
            <a:endParaRPr lang="en-US" kern="1200" dirty="0">
              <a:solidFill>
                <a:prstClr val="black"/>
              </a:solidFill>
              <a:ea typeface="+mn-ea"/>
              <a:cs typeface="+mn-cs"/>
            </a:endParaRPr>
          </a:p>
        </p:txBody>
      </p:sp>
    </p:spTree>
    <p:extLst>
      <p:ext uri="{BB962C8B-B14F-4D97-AF65-F5344CB8AC3E}">
        <p14:creationId xmlns:p14="http://schemas.microsoft.com/office/powerpoint/2010/main" val="16010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pPr algn="l" rtl="0"/>
            <a:r>
              <a:rPr lang="en-US" sz="5400" b="1" kern="1200" dirty="0">
                <a:solidFill>
                  <a:srgbClr val="C4C2C5"/>
                </a:solidFill>
                <a:latin typeface="Century Gothic" charset="0"/>
                <a:ea typeface="Century Gothic" charset="0"/>
                <a:cs typeface="Century Gothic" charset="0"/>
              </a:rPr>
              <a:t>THANK YOU </a:t>
            </a:r>
          </a:p>
          <a:p>
            <a:pPr algn="l" rtl="0"/>
            <a:r>
              <a:rPr lang="en-US" sz="3200" b="1" kern="1200" dirty="0">
                <a:solidFill>
                  <a:srgbClr val="C4C2C5"/>
                </a:solidFill>
                <a:latin typeface="Century Gothic" charset="0"/>
                <a:ea typeface="Century Gothic" charset="0"/>
                <a:cs typeface="Century Gothic" charset="0"/>
              </a:rPr>
              <a:t>PLEASE CONTACT US IF YOU HAVE ANY ISSUE  </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12659" y="1988136"/>
            <a:ext cx="941832" cy="941832"/>
          </a:xfrm>
          <a:prstGeom prst="ellipse">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037" t="-23068" r="-62037" b="-23068"/>
          <a:stretch/>
        </p:blipFill>
        <p:spPr>
          <a:xfrm>
            <a:off x="5039913" y="811386"/>
            <a:ext cx="3001329" cy="132873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225" y="3028276"/>
            <a:ext cx="944575" cy="94457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1167" y="4071159"/>
            <a:ext cx="941832" cy="941832"/>
          </a:xfrm>
          <a:prstGeom prst="ellipse">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662" y="5111298"/>
            <a:ext cx="941832" cy="941832"/>
          </a:xfrm>
          <a:prstGeom prst="rect">
            <a:avLst/>
          </a:prstGeom>
        </p:spPr>
      </p:pic>
      <p:sp>
        <p:nvSpPr>
          <p:cNvPr id="17" name="Rectangle 16"/>
          <p:cNvSpPr/>
          <p:nvPr/>
        </p:nvSpPr>
        <p:spPr>
          <a:xfrm>
            <a:off x="7134536" y="5246458"/>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rtl="0">
              <a:buFont typeface="Arial" charset="0"/>
              <a:buChar char="•"/>
            </a:pPr>
            <a:r>
              <a:rPr lang="en-US" kern="1200" dirty="0">
                <a:solidFill>
                  <a:srgbClr val="5B9BD5">
                    <a:lumMod val="75000"/>
                  </a:srgbClr>
                </a:solidFill>
              </a:rPr>
              <a:t>Biochemistryteam436@gmail.com</a:t>
            </a:r>
          </a:p>
        </p:txBody>
      </p:sp>
      <p:sp>
        <p:nvSpPr>
          <p:cNvPr id="23" name="Rectangle 22"/>
          <p:cNvSpPr/>
          <p:nvPr/>
        </p:nvSpPr>
        <p:spPr>
          <a:xfrm>
            <a:off x="6755001" y="420843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rtl="0">
              <a:buFont typeface="Arial" charset="0"/>
              <a:buChar char="•"/>
            </a:pPr>
            <a:r>
              <a:rPr lang="en-US" kern="1200" dirty="0">
                <a:solidFill>
                  <a:srgbClr val="5B9BD5">
                    <a:lumMod val="75000"/>
                  </a:srgbClr>
                </a:solidFill>
              </a:rPr>
              <a:t>@436Biochemteam</a:t>
            </a:r>
          </a:p>
        </p:txBody>
      </p:sp>
      <p:sp>
        <p:nvSpPr>
          <p:cNvPr id="24" name="Rectangle 23"/>
          <p:cNvSpPr/>
          <p:nvPr/>
        </p:nvSpPr>
        <p:spPr>
          <a:xfrm>
            <a:off x="6603000" y="3170419"/>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rtl="0">
              <a:buFont typeface="Arial" charset="0"/>
              <a:buChar char="•"/>
            </a:pPr>
            <a:r>
              <a:rPr lang="en-US" kern="1200" dirty="0">
                <a:solidFill>
                  <a:srgbClr val="5B9BD5">
                    <a:lumMod val="75000"/>
                  </a:srgbClr>
                </a:solidFill>
              </a:rPr>
              <a:t>Lippincott's Illustrated Reviews: Biochemistry, 6</a:t>
            </a:r>
            <a:r>
              <a:rPr lang="en-US" kern="1200" baseline="30000" dirty="0">
                <a:solidFill>
                  <a:srgbClr val="5B9BD5">
                    <a:lumMod val="75000"/>
                  </a:srgbClr>
                </a:solidFill>
              </a:rPr>
              <a:t>th</a:t>
            </a:r>
            <a:r>
              <a:rPr lang="en-US" kern="1200" dirty="0">
                <a:solidFill>
                  <a:srgbClr val="5B9BD5">
                    <a:lumMod val="75000"/>
                  </a:srgbClr>
                </a:solidFill>
              </a:rPr>
              <a:t> E</a:t>
            </a:r>
          </a:p>
        </p:txBody>
      </p:sp>
      <p:sp>
        <p:nvSpPr>
          <p:cNvPr id="25" name="Rectangle 24"/>
          <p:cNvSpPr/>
          <p:nvPr/>
        </p:nvSpPr>
        <p:spPr>
          <a:xfrm>
            <a:off x="6755001" y="211399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eaLnBrk="0" fontAlgn="base" hangingPunct="0">
              <a:spcBef>
                <a:spcPct val="0"/>
              </a:spcBef>
              <a:spcAft>
                <a:spcPct val="0"/>
              </a:spcAft>
            </a:pPr>
            <a:r>
              <a:rPr lang="ar-SA" altLang="ar-SA" sz="2800" kern="1200" dirty="0">
                <a:solidFill>
                  <a:prstClr val="black"/>
                </a:solidFill>
              </a:rPr>
              <a:t> </a:t>
            </a:r>
            <a:endParaRPr lang="ar-SA" altLang="ar-SA" sz="4400" kern="1200" dirty="0">
              <a:solidFill>
                <a:prstClr val="black"/>
              </a:solidFill>
              <a:latin typeface="Arial" panose="020B0604020202020204" pitchFamily="34" charset="0"/>
            </a:endParaRPr>
          </a:p>
        </p:txBody>
      </p:sp>
      <p:sp>
        <p:nvSpPr>
          <p:cNvPr id="26" name="Rectangle 25"/>
          <p:cNvSpPr/>
          <p:nvPr/>
        </p:nvSpPr>
        <p:spPr>
          <a:xfrm>
            <a:off x="7134535" y="109438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rtl="0">
              <a:buFont typeface="Arial" charset="0"/>
              <a:buChar char="•"/>
            </a:pPr>
            <a:r>
              <a:rPr lang="en-US" sz="2000" kern="1200" dirty="0">
                <a:solidFill>
                  <a:srgbClr val="5B9BD5">
                    <a:lumMod val="75000"/>
                  </a:srgbClr>
                </a:solidFill>
              </a:rPr>
              <a:t>Review the notes</a:t>
            </a:r>
            <a:endParaRPr lang="en-US" kern="1200" dirty="0">
              <a:solidFill>
                <a:srgbClr val="5B9BD5">
                  <a:lumMod val="75000"/>
                </a:srgbClr>
              </a:solidFill>
            </a:endParaRPr>
          </a:p>
        </p:txBody>
      </p:sp>
      <p:pic>
        <p:nvPicPr>
          <p:cNvPr id="19" name="صورة 6" descr="bio logo 436.png"/>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99163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3</a:t>
            </a:fld>
            <a:endParaRPr sz="1200">
              <a:solidFill>
                <a:srgbClr val="888888"/>
              </a:solidFill>
            </a:endParaRPr>
          </a:p>
        </p:txBody>
      </p:sp>
      <p:sp>
        <p:nvSpPr>
          <p:cNvPr id="62" name="Shape 62"/>
          <p:cNvSpPr/>
          <p:nvPr/>
        </p:nvSpPr>
        <p:spPr>
          <a:xfrm>
            <a:off x="304800" y="491103"/>
            <a:ext cx="11664870" cy="609397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nSpc>
                <a:spcPct val="150000"/>
              </a:lnSpc>
            </a:pPr>
            <a:r>
              <a:rPr lang="en-US" sz="2400" b="1" u="sng" dirty="0">
                <a:solidFill>
                  <a:srgbClr val="00B050"/>
                </a:solidFill>
                <a:latin typeface="Century Gothic"/>
                <a:ea typeface="Century Gothic"/>
                <a:cs typeface="Century Gothic"/>
                <a:sym typeface="Century Gothic"/>
              </a:rPr>
              <a:t>Recall what you studied in the previous lectures:</a:t>
            </a:r>
          </a:p>
          <a:p>
            <a:pPr lvl="0">
              <a:lnSpc>
                <a:spcPct val="150000"/>
              </a:lnSpc>
            </a:pPr>
            <a:r>
              <a:rPr lang="en-US" sz="2000" b="1" dirty="0">
                <a:solidFill>
                  <a:srgbClr val="00B050"/>
                </a:solidFill>
                <a:latin typeface="Century Gothic"/>
                <a:ea typeface="Century Gothic"/>
                <a:cs typeface="Century Gothic"/>
                <a:sym typeface="Century Gothic"/>
              </a:rPr>
              <a:t>Lipoproteins carry cholesterol and TAGs so if there’s a problem there will be accumulation of these structures.</a:t>
            </a:r>
          </a:p>
          <a:p>
            <a:pPr lvl="0">
              <a:lnSpc>
                <a:spcPct val="150000"/>
              </a:lnSpc>
            </a:pPr>
            <a:r>
              <a:rPr lang="en-US" sz="2000" b="1" dirty="0">
                <a:solidFill>
                  <a:srgbClr val="00B050"/>
                </a:solidFill>
                <a:latin typeface="Century Gothic"/>
                <a:ea typeface="Century Gothic"/>
                <a:cs typeface="Century Gothic"/>
                <a:sym typeface="Century Gothic"/>
              </a:rPr>
              <a:t>Cholesterol deposition starts with the monocytes and get larger in the intima and then move to the media and then effect the cytokines that are released and other smooth muscle cells which leads to narrowing blood vessels and that’s lead to Atherosclerosis</a:t>
            </a:r>
          </a:p>
          <a:p>
            <a:pPr lvl="0">
              <a:lnSpc>
                <a:spcPct val="150000"/>
              </a:lnSpc>
            </a:pPr>
            <a:r>
              <a:rPr lang="en-US" sz="2000" b="1" dirty="0">
                <a:solidFill>
                  <a:srgbClr val="00B050"/>
                </a:solidFill>
                <a:latin typeface="Century Gothic"/>
                <a:ea typeface="Century Gothic"/>
                <a:cs typeface="Century Gothic"/>
                <a:sym typeface="Century Gothic"/>
              </a:rPr>
              <a:t> chylomicron transports TAG to the liver.</a:t>
            </a:r>
          </a:p>
          <a:p>
            <a:pPr lvl="0">
              <a:lnSpc>
                <a:spcPct val="150000"/>
              </a:lnSpc>
            </a:pPr>
            <a:r>
              <a:rPr lang="en-US" sz="2000" b="1" dirty="0">
                <a:solidFill>
                  <a:srgbClr val="00B050"/>
                </a:solidFill>
                <a:latin typeface="Century Gothic"/>
                <a:ea typeface="Century Gothic"/>
                <a:cs typeface="Century Gothic"/>
                <a:sym typeface="Century Gothic"/>
              </a:rPr>
              <a:t>VLDL transports TAG from the liver to the adipose tissues.</a:t>
            </a:r>
          </a:p>
          <a:p>
            <a:pPr lvl="0">
              <a:lnSpc>
                <a:spcPct val="150000"/>
              </a:lnSpc>
            </a:pPr>
            <a:r>
              <a:rPr lang="en-US" sz="2000" b="1" dirty="0">
                <a:solidFill>
                  <a:srgbClr val="00B050"/>
                </a:solidFill>
                <a:latin typeface="Century Gothic"/>
                <a:ea typeface="Century Gothic"/>
                <a:cs typeface="Century Gothic"/>
                <a:sym typeface="Century Gothic"/>
              </a:rPr>
              <a:t>After the delivery of TAG the chylomicron becomes chylomicron remnant which has mainly cholesterol.</a:t>
            </a:r>
          </a:p>
          <a:p>
            <a:pPr lvl="0">
              <a:lnSpc>
                <a:spcPct val="150000"/>
              </a:lnSpc>
            </a:pPr>
            <a:r>
              <a:rPr lang="en-US" sz="2000" b="1" dirty="0">
                <a:solidFill>
                  <a:srgbClr val="00B050"/>
                </a:solidFill>
                <a:latin typeface="Century Gothic"/>
                <a:ea typeface="Century Gothic"/>
                <a:cs typeface="Century Gothic"/>
                <a:sym typeface="Century Gothic"/>
              </a:rPr>
              <a:t>These molecules they are not clear from the circulation and they will increase the amount of cholesterol in the blood and the other molecule is HDL , all these 3 to be clear from the circulation they are recognized by ABO-e ABO-B100 BY the liver cells receptors .</a:t>
            </a:r>
          </a:p>
        </p:txBody>
      </p:sp>
    </p:spTree>
    <p:extLst>
      <p:ext uri="{BB962C8B-B14F-4D97-AF65-F5344CB8AC3E}">
        <p14:creationId xmlns:p14="http://schemas.microsoft.com/office/powerpoint/2010/main" val="16277222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4</a:t>
            </a:fld>
            <a:endParaRPr sz="1200">
              <a:solidFill>
                <a:srgbClr val="888888"/>
              </a:solidFill>
            </a:endParaRPr>
          </a:p>
        </p:txBody>
      </p:sp>
      <p:sp>
        <p:nvSpPr>
          <p:cNvPr id="78" name="Shape 78"/>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79" name="Shape 79"/>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80"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81" name="Shape 81"/>
          <p:cNvSpPr>
            <a:spLocks noGrp="1"/>
          </p:cNvSpPr>
          <p:nvPr>
            <p:ph type="title"/>
          </p:nvPr>
        </p:nvSpPr>
        <p:spPr>
          <a:xfrm>
            <a:off x="1223964" y="219074"/>
            <a:ext cx="8320869" cy="620715"/>
          </a:xfrm>
          <a:prstGeom prst="rect">
            <a:avLst/>
          </a:prstGeom>
        </p:spPr>
        <p:txBody>
          <a:bodyPr>
            <a:normAutofit fontScale="90000"/>
          </a:bodyPr>
          <a:lstStyle>
            <a:lvl1pPr defTabSz="795527">
              <a:defRPr sz="4176">
                <a:solidFill>
                  <a:srgbClr val="517A91"/>
                </a:solidFill>
              </a:defRPr>
            </a:lvl1pPr>
          </a:lstStyle>
          <a:p>
            <a:pPr lvl="0">
              <a:defRPr sz="1800">
                <a:solidFill>
                  <a:srgbClr val="000000"/>
                </a:solidFill>
              </a:defRPr>
            </a:pPr>
            <a:r>
              <a:rPr sz="4176">
                <a:solidFill>
                  <a:srgbClr val="517A91"/>
                </a:solidFill>
              </a:rPr>
              <a:t>Low density lipoprotein (LDL):</a:t>
            </a:r>
          </a:p>
        </p:txBody>
      </p:sp>
      <p:sp>
        <p:nvSpPr>
          <p:cNvPr id="82" name="Shape 82"/>
          <p:cNvSpPr>
            <a:spLocks noGrp="1"/>
          </p:cNvSpPr>
          <p:nvPr>
            <p:ph type="body" idx="1"/>
          </p:nvPr>
        </p:nvSpPr>
        <p:spPr>
          <a:xfrm>
            <a:off x="1334392" y="1185321"/>
            <a:ext cx="10857608" cy="2710275"/>
          </a:xfrm>
          <a:prstGeom prst="rect">
            <a:avLst/>
          </a:prstGeom>
        </p:spPr>
        <p:txBody>
          <a:bodyPr/>
          <a:lstStyle/>
          <a:p>
            <a:pPr marL="163285" lvl="0" indent="-163285">
              <a:defRPr sz="1800"/>
            </a:pPr>
            <a:r>
              <a:rPr sz="2000" dirty="0">
                <a:latin typeface="Arial"/>
                <a:ea typeface="Arial"/>
                <a:cs typeface="Arial"/>
                <a:sym typeface="Arial"/>
              </a:rPr>
              <a:t>LDL particles mainly </a:t>
            </a:r>
            <a:r>
              <a:rPr sz="2000" u="sng" dirty="0">
                <a:solidFill>
                  <a:srgbClr val="FF0000"/>
                </a:solidFill>
                <a:latin typeface="Arial Bold"/>
                <a:ea typeface="Arial Bold"/>
                <a:cs typeface="Arial Bold"/>
                <a:sym typeface="Arial Bold"/>
              </a:rPr>
              <a:t>contain</a:t>
            </a:r>
            <a:r>
              <a:rPr sz="2000" dirty="0">
                <a:latin typeface="Arial"/>
                <a:ea typeface="Arial"/>
                <a:cs typeface="Arial"/>
                <a:sym typeface="Arial"/>
              </a:rPr>
              <a:t> cholesterol and cholesteryl esters</a:t>
            </a:r>
          </a:p>
          <a:p>
            <a:pPr marL="163285" lvl="0" indent="-163285">
              <a:defRPr sz="1800"/>
            </a:pPr>
            <a:r>
              <a:rPr sz="2000" u="sng" dirty="0">
                <a:solidFill>
                  <a:srgbClr val="FF0000"/>
                </a:solidFill>
                <a:latin typeface="Arial Bold"/>
                <a:ea typeface="Arial Bold"/>
                <a:cs typeface="Arial Bold"/>
                <a:sym typeface="Arial Bold"/>
              </a:rPr>
              <a:t>Produced from </a:t>
            </a:r>
            <a:r>
              <a:rPr sz="2000" dirty="0">
                <a:latin typeface="Arial"/>
                <a:ea typeface="Arial"/>
                <a:cs typeface="Arial"/>
                <a:sym typeface="Arial"/>
              </a:rPr>
              <a:t>VLDL particles</a:t>
            </a:r>
          </a:p>
          <a:p>
            <a:pPr marL="163285" lvl="0" indent="-163285">
              <a:defRPr sz="1800"/>
            </a:pPr>
            <a:r>
              <a:rPr sz="2000" u="sng" dirty="0">
                <a:solidFill>
                  <a:srgbClr val="FF0000"/>
                </a:solidFill>
                <a:latin typeface="Arial Bold"/>
                <a:ea typeface="Arial Bold"/>
                <a:cs typeface="Arial Bold"/>
                <a:sym typeface="Arial Bold"/>
              </a:rPr>
              <a:t>Contain</a:t>
            </a:r>
            <a:r>
              <a:rPr sz="2000" dirty="0">
                <a:latin typeface="Arial"/>
                <a:ea typeface="Arial"/>
                <a:cs typeface="Arial"/>
                <a:sym typeface="Arial"/>
              </a:rPr>
              <a:t> Apo B-100 lipoprotein</a:t>
            </a:r>
          </a:p>
          <a:p>
            <a:pPr marL="163285" lvl="0" indent="-163285">
              <a:defRPr sz="1800"/>
            </a:pPr>
            <a:r>
              <a:rPr sz="2000" u="sng" dirty="0">
                <a:solidFill>
                  <a:srgbClr val="FF0000"/>
                </a:solidFill>
                <a:latin typeface="Arial Bold"/>
                <a:ea typeface="Arial Bold"/>
                <a:cs typeface="Arial Bold"/>
                <a:sym typeface="Arial Bold"/>
              </a:rPr>
              <a:t>Provides</a:t>
            </a:r>
            <a:r>
              <a:rPr sz="2000" dirty="0">
                <a:latin typeface="Arial"/>
                <a:ea typeface="Arial"/>
                <a:cs typeface="Arial"/>
                <a:sym typeface="Arial"/>
              </a:rPr>
              <a:t> cholesterol to peripheral tissue</a:t>
            </a:r>
          </a:p>
          <a:p>
            <a:pPr marL="163285" lvl="0" indent="-163285">
              <a:defRPr sz="1800"/>
            </a:pPr>
            <a:r>
              <a:rPr sz="2000" dirty="0">
                <a:latin typeface="Arial"/>
                <a:ea typeface="Arial"/>
                <a:cs typeface="Arial"/>
                <a:sym typeface="Arial"/>
              </a:rPr>
              <a:t>LDL </a:t>
            </a:r>
            <a:r>
              <a:rPr sz="2000" u="sng" dirty="0">
                <a:solidFill>
                  <a:srgbClr val="FF0000"/>
                </a:solidFill>
                <a:latin typeface="Arial Bold"/>
                <a:ea typeface="Arial Bold"/>
                <a:cs typeface="Arial Bold"/>
                <a:sym typeface="Arial Bold"/>
              </a:rPr>
              <a:t>binds</a:t>
            </a:r>
            <a:r>
              <a:rPr sz="2000" dirty="0">
                <a:latin typeface="Arial"/>
                <a:ea typeface="Arial"/>
                <a:cs typeface="Arial"/>
                <a:sym typeface="Arial"/>
              </a:rPr>
              <a:t> to cell surface receptors thru Apo B-100                  receptor-mediated</a:t>
            </a:r>
            <a:r>
              <a:rPr lang="en-US" sz="2000" dirty="0">
                <a:latin typeface="Arial"/>
                <a:ea typeface="Arial"/>
                <a:cs typeface="Arial"/>
                <a:sym typeface="Arial"/>
              </a:rPr>
              <a:t> </a:t>
            </a:r>
            <a:r>
              <a:rPr sz="2000" dirty="0">
                <a:latin typeface="Arial"/>
                <a:ea typeface="Arial"/>
                <a:cs typeface="Arial"/>
                <a:sym typeface="Arial"/>
              </a:rPr>
              <a:t>endocytosis.</a:t>
            </a:r>
          </a:p>
        </p:txBody>
      </p:sp>
      <p:pic>
        <p:nvPicPr>
          <p:cNvPr id="83" name="image5.png"/>
          <p:cNvPicPr/>
          <p:nvPr/>
        </p:nvPicPr>
        <p:blipFill>
          <a:blip r:embed="rId3">
            <a:extLst/>
          </a:blip>
          <a:srcRect l="17886" t="8653" r="17685" b="5199"/>
          <a:stretch>
            <a:fillRect/>
          </a:stretch>
        </p:blipFill>
        <p:spPr>
          <a:xfrm>
            <a:off x="1589066" y="3557935"/>
            <a:ext cx="3668002" cy="2905496"/>
          </a:xfrm>
          <a:prstGeom prst="rect">
            <a:avLst/>
          </a:prstGeom>
          <a:ln w="12700">
            <a:miter lim="400000"/>
          </a:ln>
        </p:spPr>
      </p:pic>
      <p:pic>
        <p:nvPicPr>
          <p:cNvPr id="84" name="image6.png"/>
          <p:cNvPicPr/>
          <p:nvPr/>
        </p:nvPicPr>
        <p:blipFill>
          <a:blip r:embed="rId4">
            <a:extLst/>
          </a:blip>
          <a:stretch>
            <a:fillRect/>
          </a:stretch>
        </p:blipFill>
        <p:spPr>
          <a:xfrm>
            <a:off x="6837511" y="3557935"/>
            <a:ext cx="3668001" cy="2905496"/>
          </a:xfrm>
          <a:prstGeom prst="rect">
            <a:avLst/>
          </a:prstGeom>
          <a:ln w="12700">
            <a:miter lim="400000"/>
          </a:ln>
        </p:spPr>
      </p:pic>
      <p:sp>
        <p:nvSpPr>
          <p:cNvPr id="85" name="Shape 85"/>
          <p:cNvSpPr/>
          <p:nvPr/>
        </p:nvSpPr>
        <p:spPr>
          <a:xfrm>
            <a:off x="7391400" y="3026299"/>
            <a:ext cx="1022928" cy="0"/>
          </a:xfrm>
          <a:prstGeom prst="line">
            <a:avLst/>
          </a:prstGeom>
          <a:ln w="19050">
            <a:solidFill>
              <a:srgbClr val="A5A5A5"/>
            </a:solidFill>
            <a:miter/>
            <a:tailEnd type="triangle"/>
          </a:ln>
        </p:spPr>
        <p:txBody>
          <a:bodyPr lIns="0" tIns="0" rIns="0" bIns="0"/>
          <a:lstStyle/>
          <a:p>
            <a:pPr lvl="0" defTabSz="457200">
              <a:defRPr sz="1200">
                <a:latin typeface="+mj-lt"/>
                <a:ea typeface="+mj-ea"/>
                <a:cs typeface="+mj-cs"/>
                <a:sym typeface="Helvetica"/>
              </a:defRPr>
            </a:pPr>
            <a:endParaRPr/>
          </a:p>
        </p:txBody>
      </p:sp>
      <p:sp>
        <p:nvSpPr>
          <p:cNvPr id="86" name="Shape 86"/>
          <p:cNvSpPr/>
          <p:nvPr/>
        </p:nvSpPr>
        <p:spPr>
          <a:xfrm>
            <a:off x="7391400" y="2718522"/>
            <a:ext cx="855360" cy="30777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lvl1pPr>
          </a:lstStyle>
          <a:p>
            <a:pPr lvl="0">
              <a:defRPr sz="1800"/>
            </a:pPr>
            <a:r>
              <a:rPr sz="1400" dirty="0"/>
              <a:t>Leading to</a:t>
            </a:r>
          </a:p>
        </p:txBody>
      </p:sp>
      <p:sp>
        <p:nvSpPr>
          <p:cNvPr id="12" name="Shape 75"/>
          <p:cNvSpPr/>
          <p:nvPr/>
        </p:nvSpPr>
        <p:spPr>
          <a:xfrm>
            <a:off x="5257068" y="1742162"/>
            <a:ext cx="4877532" cy="523220"/>
          </a:xfrm>
          <a:prstGeom prst="rect">
            <a:avLst/>
          </a:prstGeom>
          <a:ln w="12700">
            <a:solidFill>
              <a:schemeClr val="tx2">
                <a:lumMod val="75000"/>
              </a:schemeClr>
            </a:solidFill>
            <a:prstDash val="dash"/>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200">
              <a:defRPr sz="1200">
                <a:solidFill>
                  <a:srgbClr val="848484"/>
                </a:solidFill>
                <a:latin typeface="+mj-lt"/>
                <a:ea typeface="+mj-ea"/>
                <a:cs typeface="+mj-cs"/>
                <a:sym typeface="Helvetica"/>
              </a:defRPr>
            </a:lvl1pPr>
          </a:lstStyle>
          <a:p>
            <a:pPr lvl="0">
              <a:defRPr sz="1800">
                <a:solidFill>
                  <a:srgbClr val="000000"/>
                </a:solidFill>
              </a:defRPr>
            </a:pPr>
            <a:r>
              <a:rPr sz="1400" dirty="0">
                <a:solidFill>
                  <a:srgbClr val="848484"/>
                </a:solidFill>
              </a:rPr>
              <a:t>cholesterol blood level indicates the level of these lipoprotein only; since no free floating cholesterol in the blood</a:t>
            </a:r>
            <a:r>
              <a:rPr lang="en-US" sz="1400" dirty="0">
                <a:solidFill>
                  <a:srgbClr val="848484"/>
                </a:solidFill>
              </a:rPr>
              <a:t> .</a:t>
            </a:r>
            <a:endParaRPr sz="1400" dirty="0">
              <a:solidFill>
                <a:srgbClr val="848484"/>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5</a:t>
            </a:fld>
            <a:endParaRPr sz="1200" dirty="0">
              <a:solidFill>
                <a:srgbClr val="888888"/>
              </a:solidFill>
            </a:endParaRPr>
          </a:p>
        </p:txBody>
      </p:sp>
      <p:sp>
        <p:nvSpPr>
          <p:cNvPr id="89" name="Shape 89"/>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90" name="Shape 90"/>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91"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93" name="Shape 93"/>
          <p:cNvSpPr>
            <a:spLocks noGrp="1"/>
          </p:cNvSpPr>
          <p:nvPr>
            <p:ph type="title"/>
          </p:nvPr>
        </p:nvSpPr>
        <p:spPr>
          <a:xfrm>
            <a:off x="706674" y="27272"/>
            <a:ext cx="10647126" cy="1011239"/>
          </a:xfrm>
          <a:prstGeom prst="rect">
            <a:avLst/>
          </a:prstGeom>
        </p:spPr>
        <p:txBody>
          <a:bodyPr/>
          <a:lstStyle>
            <a:lvl1pPr algn="ctr">
              <a:defRPr sz="3900">
                <a:solidFill>
                  <a:srgbClr val="517A91"/>
                </a:solidFill>
              </a:defRPr>
            </a:lvl1pPr>
          </a:lstStyle>
          <a:p>
            <a:pPr lvl="0">
              <a:defRPr sz="1800">
                <a:solidFill>
                  <a:srgbClr val="000000"/>
                </a:solidFill>
              </a:defRPr>
            </a:pPr>
            <a:r>
              <a:rPr sz="3900" dirty="0">
                <a:solidFill>
                  <a:srgbClr val="517A91"/>
                </a:solidFill>
              </a:rPr>
              <a:t>Receptor-mediated endocytosis of LDL particles:</a:t>
            </a:r>
          </a:p>
        </p:txBody>
      </p:sp>
      <p:pic>
        <p:nvPicPr>
          <p:cNvPr id="79" name="image7.png"/>
          <p:cNvPicPr/>
          <p:nvPr/>
        </p:nvPicPr>
        <p:blipFill>
          <a:blip r:embed="rId3">
            <a:extLst/>
          </a:blip>
          <a:srcRect l="2575" t="1701" r="1730" b="2538"/>
          <a:stretch>
            <a:fillRect/>
          </a:stretch>
        </p:blipFill>
        <p:spPr>
          <a:xfrm>
            <a:off x="8305801" y="914400"/>
            <a:ext cx="3810000" cy="5562600"/>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50" y="1103277"/>
            <a:ext cx="7260129" cy="5297523"/>
          </a:xfrm>
          <a:prstGeom prst="rect">
            <a:avLst/>
          </a:prstGeom>
        </p:spPr>
      </p:pic>
      <p:sp>
        <p:nvSpPr>
          <p:cNvPr id="3" name="TextBox 2"/>
          <p:cNvSpPr txBox="1"/>
          <p:nvPr/>
        </p:nvSpPr>
        <p:spPr>
          <a:xfrm>
            <a:off x="1219200" y="914400"/>
            <a:ext cx="12954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Major steps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sldNum" sz="quarter" idx="2"/>
          </p:nvPr>
        </p:nvSpPr>
        <p:spPr>
          <a:xfrm>
            <a:off x="8610600" y="6399112"/>
            <a:ext cx="2743200" cy="36512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6</a:t>
            </a:fld>
            <a:endParaRPr sz="1200" dirty="0">
              <a:solidFill>
                <a:srgbClr val="888888"/>
              </a:solidFill>
            </a:endParaRPr>
          </a:p>
        </p:txBody>
      </p:sp>
      <p:sp>
        <p:nvSpPr>
          <p:cNvPr id="97" name="Shape 97"/>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98" name="Shape 98"/>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99" name="image7.png"/>
          <p:cNvPicPr/>
          <p:nvPr/>
        </p:nvPicPr>
        <p:blipFill>
          <a:blip r:embed="rId3">
            <a:extLst/>
          </a:blip>
          <a:srcRect l="47745" t="1701" r="1730" b="47325"/>
          <a:stretch>
            <a:fillRect/>
          </a:stretch>
        </p:blipFill>
        <p:spPr>
          <a:xfrm>
            <a:off x="6296795" y="1705507"/>
            <a:ext cx="5264729" cy="4137643"/>
          </a:xfrm>
          <a:prstGeom prst="rect">
            <a:avLst/>
          </a:prstGeom>
          <a:ln w="12700">
            <a:miter lim="400000"/>
          </a:ln>
        </p:spPr>
      </p:pic>
      <p:sp>
        <p:nvSpPr>
          <p:cNvPr id="100" name="Shape 100"/>
          <p:cNvSpPr>
            <a:spLocks noGrp="1"/>
          </p:cNvSpPr>
          <p:nvPr>
            <p:ph type="title"/>
          </p:nvPr>
        </p:nvSpPr>
        <p:spPr>
          <a:xfrm>
            <a:off x="914398" y="33294"/>
            <a:ext cx="10647126" cy="1011239"/>
          </a:xfrm>
          <a:prstGeom prst="rect">
            <a:avLst/>
          </a:prstGeom>
        </p:spPr>
        <p:txBody>
          <a:bodyPr/>
          <a:lstStyle>
            <a:lvl1pPr algn="ctr">
              <a:defRPr>
                <a:solidFill>
                  <a:srgbClr val="517A91"/>
                </a:solidFill>
              </a:defRPr>
            </a:lvl1pPr>
          </a:lstStyle>
          <a:p>
            <a:pPr lvl="0">
              <a:defRPr sz="1800">
                <a:solidFill>
                  <a:srgbClr val="000000"/>
                </a:solidFill>
              </a:defRPr>
            </a:pPr>
            <a:r>
              <a:rPr sz="4400" dirty="0">
                <a:solidFill>
                  <a:srgbClr val="517A91"/>
                </a:solidFill>
              </a:rPr>
              <a:t>Cellular up take &amp; regulation of LDL </a:t>
            </a:r>
            <a:r>
              <a:rPr sz="4400" dirty="0" err="1">
                <a:solidFill>
                  <a:srgbClr val="517A91"/>
                </a:solidFill>
              </a:rPr>
              <a:t>particals</a:t>
            </a:r>
            <a:r>
              <a:rPr sz="4400" dirty="0">
                <a:solidFill>
                  <a:srgbClr val="517A91"/>
                </a:solidFill>
              </a:rPr>
              <a:t>:</a:t>
            </a:r>
          </a:p>
        </p:txBody>
      </p:sp>
      <p:sp>
        <p:nvSpPr>
          <p:cNvPr id="101" name="Shape 101"/>
          <p:cNvSpPr/>
          <p:nvPr/>
        </p:nvSpPr>
        <p:spPr>
          <a:xfrm>
            <a:off x="1272351" y="1373671"/>
            <a:ext cx="4879507" cy="4801314"/>
          </a:xfrm>
          <a:prstGeom prst="rect">
            <a:avLst/>
          </a:prstGeom>
          <a:solidFill>
            <a:srgbClr val="FFFFFF"/>
          </a:solidFill>
          <a:ln w="19050">
            <a:solidFill>
              <a:srgbClr val="808080"/>
            </a:solidFill>
            <a:prstDash val="dash"/>
          </a:ln>
          <a:extLst>
            <a:ext uri="{C572A759-6A51-4108-AA02-DFA0A04FC94B}">
              <ma14:wrappingTextBoxFlag xmlns:ma14="http://schemas.microsoft.com/office/mac/drawingml/2011/main" xmlns="" val="1"/>
            </a:ext>
          </a:extLst>
        </p:spPr>
        <p:txBody>
          <a:bodyPr wrap="square" lIns="0" tIns="0" rIns="0" bIns="0">
            <a:spAutoFit/>
          </a:bodyPr>
          <a:lstStyle/>
          <a:p>
            <a:pPr marL="342900" lvl="0" indent="-342900" algn="ctr">
              <a:buSzPct val="100000"/>
              <a:buAutoNum type="alphaLcParenR"/>
            </a:pPr>
            <a:r>
              <a:rPr sz="2400" b="1" dirty="0">
                <a:solidFill>
                  <a:srgbClr val="00B050"/>
                </a:solidFill>
              </a:rPr>
              <a:t>Receptor mediated endocytosis: </a:t>
            </a:r>
          </a:p>
          <a:p>
            <a:pPr lvl="0" algn="ctr"/>
            <a:r>
              <a:rPr dirty="0">
                <a:solidFill>
                  <a:srgbClr val="00B050"/>
                </a:solidFill>
                <a:latin typeface="Arial"/>
                <a:ea typeface="Arial"/>
                <a:cs typeface="Arial"/>
                <a:sym typeface="Arial"/>
              </a:rPr>
              <a:t>Binding of </a:t>
            </a:r>
            <a:r>
              <a:rPr dirty="0">
                <a:solidFill>
                  <a:srgbClr val="FF0000"/>
                </a:solidFill>
                <a:latin typeface="Arial"/>
                <a:ea typeface="Arial"/>
                <a:cs typeface="Arial"/>
                <a:sym typeface="Arial"/>
              </a:rPr>
              <a:t>Apo B-100 </a:t>
            </a:r>
            <a:r>
              <a:rPr dirty="0">
                <a:solidFill>
                  <a:srgbClr val="00B050"/>
                </a:solidFill>
                <a:latin typeface="Arial"/>
                <a:ea typeface="Arial"/>
                <a:cs typeface="Arial"/>
                <a:sym typeface="Arial"/>
              </a:rPr>
              <a:t>to LDL receptor glycoprotein.</a:t>
            </a:r>
          </a:p>
          <a:p>
            <a:pPr lvl="0" algn="ct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1</a:t>
            </a: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a:t>
            </a:r>
            <a:r>
              <a:rPr lang="en-US" dirty="0">
                <a:solidFill>
                  <a:srgbClr val="00B050"/>
                </a:solidFill>
                <a:latin typeface="Arial"/>
                <a:ea typeface="Arial"/>
                <a:cs typeface="Arial"/>
                <a:sym typeface="Arial"/>
              </a:rPr>
              <a:t> </a:t>
            </a:r>
            <a:r>
              <a:rPr dirty="0">
                <a:solidFill>
                  <a:srgbClr val="00B050"/>
                </a:solidFill>
                <a:latin typeface="Arial"/>
                <a:ea typeface="Arial"/>
                <a:cs typeface="Arial"/>
                <a:sym typeface="Arial"/>
              </a:rPr>
              <a:t>LDL receptors are clustered in pits </a:t>
            </a:r>
            <a:r>
              <a:rPr lang="en-US" dirty="0">
                <a:solidFill>
                  <a:srgbClr val="00B050"/>
                </a:solidFill>
                <a:latin typeface="Arial"/>
                <a:ea typeface="Arial"/>
                <a:cs typeface="Arial"/>
                <a:sym typeface="Arial"/>
              </a:rPr>
              <a:t>          </a:t>
            </a:r>
            <a:r>
              <a:rPr dirty="0">
                <a:solidFill>
                  <a:srgbClr val="00B050"/>
                </a:solidFill>
                <a:latin typeface="Arial"/>
                <a:ea typeface="Arial"/>
                <a:cs typeface="Arial"/>
                <a:sym typeface="Arial"/>
              </a:rPr>
              <a:t>(depressions on the cell surface) which is </a:t>
            </a:r>
            <a:r>
              <a:rPr lang="en-US" dirty="0">
                <a:solidFill>
                  <a:srgbClr val="00B050"/>
                </a:solidFill>
                <a:latin typeface="Arial"/>
                <a:ea typeface="Arial"/>
                <a:cs typeface="Arial"/>
                <a:sym typeface="Arial"/>
              </a:rPr>
              <a:t>     </a:t>
            </a:r>
            <a:r>
              <a:rPr dirty="0">
                <a:solidFill>
                  <a:srgbClr val="00B050"/>
                </a:solidFill>
                <a:latin typeface="Arial"/>
                <a:ea typeface="Arial"/>
                <a:cs typeface="Arial"/>
                <a:sym typeface="Arial"/>
              </a:rPr>
              <a:t>coated with the protein </a:t>
            </a:r>
            <a:r>
              <a:rPr lang="en-US" dirty="0" err="1">
                <a:solidFill>
                  <a:srgbClr val="00B050"/>
                </a:solidFill>
                <a:latin typeface="Arial"/>
                <a:ea typeface="Arial"/>
                <a:cs typeface="Arial"/>
                <a:sym typeface="Arial"/>
              </a:rPr>
              <a:t>C</a:t>
            </a:r>
            <a:r>
              <a:rPr dirty="0" err="1">
                <a:solidFill>
                  <a:srgbClr val="00B050"/>
                </a:solidFill>
                <a:latin typeface="Arial"/>
                <a:ea typeface="Arial"/>
                <a:cs typeface="Arial"/>
                <a:sym typeface="Arial"/>
              </a:rPr>
              <a:t>lathrin</a:t>
            </a:r>
            <a:r>
              <a:rPr dirty="0">
                <a:solidFill>
                  <a:srgbClr val="00B050"/>
                </a:solidFill>
                <a:latin typeface="Arial"/>
                <a:ea typeface="Arial"/>
                <a:cs typeface="Arial"/>
                <a:sym typeface="Arial"/>
              </a:rPr>
              <a:t>.</a:t>
            </a:r>
          </a:p>
          <a:p>
            <a:pPr lvl="0" algn="ct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2</a:t>
            </a: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a:t>
            </a:r>
            <a:r>
              <a:rPr lang="en-US" dirty="0">
                <a:solidFill>
                  <a:srgbClr val="00B050"/>
                </a:solidFill>
                <a:latin typeface="Arial"/>
                <a:ea typeface="Arial"/>
                <a:cs typeface="Arial"/>
                <a:sym typeface="Arial"/>
              </a:rPr>
              <a:t> </a:t>
            </a:r>
            <a:r>
              <a:rPr dirty="0">
                <a:solidFill>
                  <a:srgbClr val="00B050"/>
                </a:solidFill>
                <a:latin typeface="Arial"/>
                <a:ea typeface="Arial"/>
                <a:cs typeface="Arial"/>
                <a:sym typeface="Arial"/>
              </a:rPr>
              <a:t>After binding, LDL receptors is taken in by endocytosis. </a:t>
            </a:r>
          </a:p>
          <a:p>
            <a:pPr lvl="0" algn="ct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3</a:t>
            </a: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a:t>
            </a:r>
            <a:r>
              <a:rPr lang="en-US" dirty="0">
                <a:solidFill>
                  <a:srgbClr val="00B050"/>
                </a:solidFill>
                <a:latin typeface="Arial"/>
                <a:ea typeface="Arial"/>
                <a:cs typeface="Arial"/>
                <a:sym typeface="Arial"/>
              </a:rPr>
              <a:t> </a:t>
            </a:r>
            <a:r>
              <a:rPr dirty="0">
                <a:solidFill>
                  <a:srgbClr val="00B050"/>
                </a:solidFill>
                <a:latin typeface="Arial"/>
                <a:ea typeface="Arial"/>
                <a:cs typeface="Arial"/>
                <a:sym typeface="Arial"/>
              </a:rPr>
              <a:t> The vesicle containing LDL loses its </a:t>
            </a:r>
            <a:r>
              <a:rPr lang="en-US" dirty="0" err="1">
                <a:solidFill>
                  <a:srgbClr val="00B050"/>
                </a:solidFill>
                <a:latin typeface="Arial"/>
                <a:ea typeface="Arial"/>
                <a:cs typeface="Arial"/>
                <a:sym typeface="Arial"/>
              </a:rPr>
              <a:t>C</a:t>
            </a:r>
            <a:r>
              <a:rPr dirty="0" err="1">
                <a:solidFill>
                  <a:srgbClr val="00B050"/>
                </a:solidFill>
                <a:latin typeface="Arial"/>
                <a:ea typeface="Arial"/>
                <a:cs typeface="Arial"/>
                <a:sym typeface="Arial"/>
              </a:rPr>
              <a:t>lathrin</a:t>
            </a:r>
            <a:r>
              <a:rPr dirty="0">
                <a:solidFill>
                  <a:srgbClr val="00B050"/>
                </a:solidFill>
                <a:latin typeface="Arial"/>
                <a:ea typeface="Arial"/>
                <a:cs typeface="Arial"/>
                <a:sym typeface="Arial"/>
              </a:rPr>
              <a:t> coat, forming an endosome (</a:t>
            </a:r>
            <a:r>
              <a:rPr lang="en-US" dirty="0" err="1">
                <a:solidFill>
                  <a:srgbClr val="00B050"/>
                </a:solidFill>
                <a:latin typeface="Arial"/>
                <a:ea typeface="Arial"/>
                <a:cs typeface="Arial"/>
                <a:sym typeface="Arial"/>
              </a:rPr>
              <a:t>C</a:t>
            </a:r>
            <a:r>
              <a:rPr dirty="0" err="1">
                <a:solidFill>
                  <a:srgbClr val="00B050"/>
                </a:solidFill>
                <a:latin typeface="Arial"/>
                <a:ea typeface="Arial"/>
                <a:cs typeface="Arial"/>
                <a:sym typeface="Arial"/>
              </a:rPr>
              <a:t>lathrin</a:t>
            </a:r>
            <a:r>
              <a:rPr dirty="0">
                <a:solidFill>
                  <a:srgbClr val="00B050"/>
                </a:solidFill>
                <a:latin typeface="Arial"/>
                <a:ea typeface="Arial"/>
                <a:cs typeface="Arial"/>
                <a:sym typeface="Arial"/>
              </a:rPr>
              <a:t> is responsible for maintaining and protecting the vesicle from being degraded or detached).</a:t>
            </a:r>
          </a:p>
          <a:p>
            <a:pPr lvl="0" algn="ct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4</a:t>
            </a: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a:t>
            </a:r>
            <a:r>
              <a:rPr lang="en-US" dirty="0">
                <a:solidFill>
                  <a:srgbClr val="00B050"/>
                </a:solidFill>
                <a:latin typeface="Arial"/>
                <a:ea typeface="Arial"/>
                <a:cs typeface="Arial"/>
                <a:sym typeface="Arial"/>
              </a:rPr>
              <a:t> </a:t>
            </a:r>
            <a:r>
              <a:rPr dirty="0">
                <a:solidFill>
                  <a:srgbClr val="00B050"/>
                </a:solidFill>
                <a:latin typeface="Arial"/>
                <a:ea typeface="Arial"/>
                <a:cs typeface="Arial"/>
                <a:sym typeface="Arial"/>
              </a:rPr>
              <a:t> The PH of the endosome falls (due to the proton pumping activity of endosomal ATPase), which allows the separation of the LDL from its receptor. </a:t>
            </a:r>
          </a:p>
          <a:p>
            <a:pPr lvl="0" algn="ctr"/>
            <a:r>
              <a:rPr lang="en-US" dirty="0">
                <a:solidFill>
                  <a:srgbClr val="00B050"/>
                </a:solidFill>
                <a:latin typeface="Arial"/>
                <a:ea typeface="Arial"/>
                <a:cs typeface="Arial"/>
                <a:sym typeface="Arial"/>
              </a:rPr>
              <a:t> </a:t>
            </a:r>
            <a:r>
              <a:rPr lang="en-US" dirty="0">
                <a:solidFill>
                  <a:schemeClr val="tx1"/>
                </a:solidFill>
                <a:latin typeface="Arial"/>
                <a:ea typeface="Arial"/>
                <a:cs typeface="Arial"/>
                <a:sym typeface="Arial"/>
              </a:rPr>
              <a:t>5 .</a:t>
            </a:r>
            <a:r>
              <a:rPr lang="en-US" dirty="0">
                <a:solidFill>
                  <a:srgbClr val="00B050"/>
                </a:solidFill>
                <a:latin typeface="Arial"/>
                <a:ea typeface="Arial"/>
                <a:cs typeface="Arial"/>
                <a:sym typeface="Arial"/>
              </a:rPr>
              <a:t> </a:t>
            </a:r>
            <a:r>
              <a:rPr dirty="0">
                <a:solidFill>
                  <a:srgbClr val="00B050"/>
                </a:solidFill>
                <a:latin typeface="Arial"/>
                <a:ea typeface="Arial"/>
                <a:cs typeface="Arial"/>
                <a:sym typeface="Arial"/>
              </a:rPr>
              <a:t>The receptors can be recycled.</a:t>
            </a:r>
          </a:p>
        </p:txBody>
      </p:sp>
      <p:sp>
        <p:nvSpPr>
          <p:cNvPr id="102" name="Shape 102"/>
          <p:cNvSpPr/>
          <p:nvPr/>
        </p:nvSpPr>
        <p:spPr>
          <a:xfrm>
            <a:off x="1011958" y="815182"/>
            <a:ext cx="9269664" cy="5056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a:lnSpc>
                <a:spcPct val="90000"/>
              </a:lnSpc>
              <a:defRPr sz="1600">
                <a:solidFill>
                  <a:srgbClr val="808080"/>
                </a:solidFill>
                <a:latin typeface="Calibri Light"/>
                <a:ea typeface="Calibri Light"/>
                <a:cs typeface="Calibri Light"/>
                <a:sym typeface="Calibri Light"/>
              </a:defRPr>
            </a:lvl1pPr>
          </a:lstStyle>
          <a:p>
            <a:pPr lvl="0">
              <a:defRPr sz="1800">
                <a:solidFill>
                  <a:srgbClr val="000000"/>
                </a:solidFill>
              </a:defRPr>
            </a:pPr>
            <a:r>
              <a:rPr sz="1600">
                <a:solidFill>
                  <a:srgbClr val="808080"/>
                </a:solidFill>
              </a:rPr>
              <a:t>This slide and the following one shows detailed explanation (Dr. Sumbul explained it in a similar way)</a:t>
            </a:r>
          </a:p>
        </p:txBody>
      </p:sp>
      <p:pic>
        <p:nvPicPr>
          <p:cNvPr id="103" name="image2.png" descr="bio logo 436.png"/>
          <p:cNvPicPr/>
          <p:nvPr/>
        </p:nvPicPr>
        <p:blipFill>
          <a:blip r:embed="rId4">
            <a:extLst/>
          </a:blip>
          <a:stretch>
            <a:fillRect/>
          </a:stretch>
        </p:blipFill>
        <p:spPr>
          <a:xfrm>
            <a:off x="5257067" y="5843149"/>
            <a:ext cx="1580445" cy="154954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7</a:t>
            </a:fld>
            <a:endParaRPr sz="1200">
              <a:solidFill>
                <a:srgbClr val="888888"/>
              </a:solidFill>
            </a:endParaRPr>
          </a:p>
        </p:txBody>
      </p:sp>
      <p:sp>
        <p:nvSpPr>
          <p:cNvPr id="106" name="Shape 106"/>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07" name="Shape 107"/>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08" name="image7.png"/>
          <p:cNvPicPr/>
          <p:nvPr/>
        </p:nvPicPr>
        <p:blipFill>
          <a:blip r:embed="rId3">
            <a:extLst/>
          </a:blip>
          <a:srcRect l="2575" t="1701" r="1730" b="2538"/>
          <a:stretch>
            <a:fillRect/>
          </a:stretch>
        </p:blipFill>
        <p:spPr>
          <a:xfrm>
            <a:off x="6248400" y="1077827"/>
            <a:ext cx="5783238" cy="4508186"/>
          </a:xfrm>
          <a:prstGeom prst="rect">
            <a:avLst/>
          </a:prstGeom>
          <a:ln w="12700">
            <a:miter lim="400000"/>
          </a:ln>
        </p:spPr>
      </p:pic>
      <p:sp>
        <p:nvSpPr>
          <p:cNvPr id="109" name="Shape 109"/>
          <p:cNvSpPr>
            <a:spLocks noGrp="1"/>
          </p:cNvSpPr>
          <p:nvPr>
            <p:ph type="title"/>
          </p:nvPr>
        </p:nvSpPr>
        <p:spPr>
          <a:xfrm>
            <a:off x="914398" y="33294"/>
            <a:ext cx="10647126" cy="1011239"/>
          </a:xfrm>
          <a:prstGeom prst="rect">
            <a:avLst/>
          </a:prstGeom>
        </p:spPr>
        <p:txBody>
          <a:bodyPr/>
          <a:lstStyle>
            <a:lvl1pPr algn="ctr">
              <a:defRPr>
                <a:solidFill>
                  <a:srgbClr val="517A91"/>
                </a:solidFill>
              </a:defRPr>
            </a:lvl1pPr>
          </a:lstStyle>
          <a:p>
            <a:pPr lvl="0">
              <a:defRPr sz="1800">
                <a:solidFill>
                  <a:srgbClr val="000000"/>
                </a:solidFill>
              </a:defRPr>
            </a:pPr>
            <a:r>
              <a:rPr sz="4400">
                <a:solidFill>
                  <a:srgbClr val="517A91"/>
                </a:solidFill>
              </a:rPr>
              <a:t>Cellular up take &amp; regulation of LDL particals:</a:t>
            </a:r>
          </a:p>
        </p:txBody>
      </p:sp>
      <p:sp>
        <p:nvSpPr>
          <p:cNvPr id="110" name="Shape 110"/>
          <p:cNvSpPr/>
          <p:nvPr/>
        </p:nvSpPr>
        <p:spPr>
          <a:xfrm>
            <a:off x="1353987" y="1371600"/>
            <a:ext cx="4597400" cy="4708981"/>
          </a:xfrm>
          <a:prstGeom prst="rect">
            <a:avLst/>
          </a:prstGeom>
          <a:solidFill>
            <a:srgbClr val="FFFFFF"/>
          </a:solidFill>
          <a:ln w="19050">
            <a:solidFill>
              <a:srgbClr val="808080"/>
            </a:solidFill>
            <a:prstDash val="dash"/>
          </a:ln>
          <a:extLst>
            <a:ext uri="{C572A759-6A51-4108-AA02-DFA0A04FC94B}">
              <ma14:wrappingTextBoxFlag xmlns:ma14="http://schemas.microsoft.com/office/mac/drawingml/2011/main" xmlns="" val="1"/>
            </a:ext>
          </a:extLst>
        </p:spPr>
        <p:txBody>
          <a:bodyPr wrap="square" lIns="0" tIns="0" rIns="0" bIns="0">
            <a:spAutoFit/>
          </a:bodyPr>
          <a:lstStyle/>
          <a:p>
            <a:pPr algn="ctr"/>
            <a:r>
              <a:rPr dirty="0">
                <a:solidFill>
                  <a:srgbClr val="00B050"/>
                </a:solidFill>
                <a:latin typeface="Arial"/>
                <a:ea typeface="Arial"/>
                <a:cs typeface="Arial"/>
                <a:sym typeface="Arial"/>
              </a:rPr>
              <a:t>After the separation of LDL receptors and the vesicle, the remnants in the endosome are transferred to lysosomes and degraded by its enzymes into its primary components: The proteins into amino acids, the </a:t>
            </a:r>
            <a:r>
              <a:rPr dirty="0" err="1">
                <a:solidFill>
                  <a:srgbClr val="00B050"/>
                </a:solidFill>
                <a:latin typeface="Arial"/>
                <a:ea typeface="Arial"/>
                <a:cs typeface="Arial"/>
                <a:sym typeface="Arial"/>
              </a:rPr>
              <a:t>triacylglycrides</a:t>
            </a:r>
            <a:r>
              <a:rPr dirty="0">
                <a:solidFill>
                  <a:srgbClr val="00B050"/>
                </a:solidFill>
                <a:latin typeface="Arial"/>
                <a:ea typeface="Arial"/>
                <a:cs typeface="Arial"/>
                <a:sym typeface="Arial"/>
              </a:rPr>
              <a:t> into fatty acids and free cholesterol. Theses components can be reutilized (re-used) by the cell.</a:t>
            </a:r>
          </a:p>
          <a:p>
            <a:pPr algn="ctr"/>
            <a:r>
              <a:rPr b="1" dirty="0">
                <a:solidFill>
                  <a:srgbClr val="00B050"/>
                </a:solidFill>
                <a:latin typeface="Arial"/>
                <a:ea typeface="Arial"/>
                <a:cs typeface="Arial"/>
                <a:sym typeface="Arial Bold"/>
              </a:rPr>
              <a:t>b) Effect of endocytosed cholesterol on cellular cholesterol homeostasis:</a:t>
            </a:r>
          </a:p>
          <a:p>
            <a:pPr algn="ctr"/>
            <a:r>
              <a:rPr dirty="0">
                <a:solidFill>
                  <a:schemeClr val="tx1"/>
                </a:solidFill>
                <a:latin typeface="Arial"/>
                <a:ea typeface="Arial"/>
                <a:cs typeface="Arial"/>
                <a:sym typeface="Arial"/>
              </a:rPr>
              <a:t>1</a:t>
            </a:r>
            <a:r>
              <a:rPr lang="en-US" dirty="0">
                <a:solidFill>
                  <a:schemeClr val="tx1"/>
                </a:solidFill>
                <a:latin typeface="Arial"/>
                <a:ea typeface="Arial"/>
                <a:cs typeface="Arial"/>
                <a:sym typeface="Arial"/>
              </a:rPr>
              <a:t>.</a:t>
            </a:r>
            <a:r>
              <a:rPr dirty="0">
                <a:solidFill>
                  <a:srgbClr val="00B050"/>
                </a:solidFill>
                <a:latin typeface="Arial"/>
                <a:ea typeface="Arial"/>
                <a:cs typeface="Arial"/>
                <a:sym typeface="Arial"/>
              </a:rPr>
              <a:t> Inhibition of the gene expression for HMG CoA reductase.</a:t>
            </a:r>
          </a:p>
          <a:p>
            <a:pPr algn="ctr"/>
            <a:r>
              <a:rPr dirty="0">
                <a:solidFill>
                  <a:schemeClr val="tx1"/>
                </a:solidFill>
                <a:latin typeface="Arial"/>
                <a:ea typeface="Arial"/>
                <a:cs typeface="Arial"/>
                <a:sym typeface="Arial"/>
              </a:rPr>
              <a:t>2</a:t>
            </a:r>
            <a:r>
              <a:rPr lang="en-US" dirty="0">
                <a:solidFill>
                  <a:schemeClr val="tx1"/>
                </a:solidFill>
                <a:latin typeface="Arial"/>
                <a:ea typeface="Arial"/>
                <a:cs typeface="Arial"/>
                <a:sym typeface="Arial"/>
              </a:rPr>
              <a:t>.</a:t>
            </a:r>
            <a:r>
              <a:rPr dirty="0">
                <a:solidFill>
                  <a:srgbClr val="00B050"/>
                </a:solidFill>
                <a:latin typeface="Arial"/>
                <a:ea typeface="Arial"/>
                <a:cs typeface="Arial"/>
                <a:sym typeface="Arial"/>
              </a:rPr>
              <a:t> Reduction of new LDL receptor synthesis.</a:t>
            </a:r>
          </a:p>
          <a:p>
            <a:pPr algn="ctr"/>
            <a:r>
              <a:rPr dirty="0">
                <a:solidFill>
                  <a:schemeClr val="tx1"/>
                </a:solidFill>
                <a:latin typeface="Arial"/>
                <a:ea typeface="Arial"/>
                <a:cs typeface="Arial"/>
                <a:sym typeface="Arial"/>
              </a:rPr>
              <a:t>3</a:t>
            </a:r>
            <a:r>
              <a:rPr lang="en-US" dirty="0">
                <a:solidFill>
                  <a:schemeClr val="tx1"/>
                </a:solidFill>
                <a:latin typeface="Arial"/>
                <a:ea typeface="Arial"/>
                <a:cs typeface="Arial"/>
                <a:sym typeface="Arial"/>
              </a:rPr>
              <a:t>.</a:t>
            </a:r>
            <a:r>
              <a:rPr dirty="0">
                <a:solidFill>
                  <a:srgbClr val="00B050"/>
                </a:solidFill>
                <a:latin typeface="Arial"/>
                <a:ea typeface="Arial"/>
                <a:cs typeface="Arial"/>
                <a:sym typeface="Arial"/>
              </a:rPr>
              <a:t> Use for cell requirements. If not or there is excess amount, it is esterified by (ACAT) producing a cholesterol ester that can be stored in the cell.</a:t>
            </a:r>
          </a:p>
        </p:txBody>
      </p:sp>
      <p:sp>
        <p:nvSpPr>
          <p:cNvPr id="111" name="Shape 111"/>
          <p:cNvSpPr/>
          <p:nvPr/>
        </p:nvSpPr>
        <p:spPr>
          <a:xfrm>
            <a:off x="9032347" y="1077828"/>
            <a:ext cx="2999291" cy="2327560"/>
          </a:xfrm>
          <a:prstGeom prst="rect">
            <a:avLst/>
          </a:prstGeom>
          <a:solidFill>
            <a:srgbClr val="A6A6A6">
              <a:alpha val="70000"/>
            </a:srgbClr>
          </a:solidFill>
          <a:ln w="12700">
            <a:miter lim="400000"/>
          </a:ln>
        </p:spPr>
        <p:txBody>
          <a:bodyPr lIns="0" tIns="0" rIns="0" bIns="0" anchor="ctr"/>
          <a:lstStyle/>
          <a:p>
            <a:pPr lvl="0" algn="ctr">
              <a:defRPr>
                <a:solidFill>
                  <a:srgbClr val="FFFFFF"/>
                </a:solidFill>
              </a:defRPr>
            </a:pPr>
            <a:endParaRPr/>
          </a:p>
        </p:txBody>
      </p:sp>
      <p:pic>
        <p:nvPicPr>
          <p:cNvPr id="112" name="image2.png" descr="bio logo 436.png"/>
          <p:cNvPicPr/>
          <p:nvPr/>
        </p:nvPicPr>
        <p:blipFill>
          <a:blip r:embed="rId4">
            <a:extLst/>
          </a:blip>
          <a:stretch>
            <a:fillRect/>
          </a:stretch>
        </p:blipFill>
        <p:spPr>
          <a:xfrm>
            <a:off x="5257067" y="5843149"/>
            <a:ext cx="1580445" cy="1549545"/>
          </a:xfrm>
          <a:prstGeom prst="rect">
            <a:avLst/>
          </a:prstGeom>
          <a:ln w="12700">
            <a:miter lim="400000"/>
          </a:ln>
        </p:spPr>
      </p:pic>
      <p:sp>
        <p:nvSpPr>
          <p:cNvPr id="113" name="Shape 113"/>
          <p:cNvSpPr/>
          <p:nvPr/>
        </p:nvSpPr>
        <p:spPr>
          <a:xfrm>
            <a:off x="6934200" y="5619307"/>
            <a:ext cx="3276599" cy="415498"/>
          </a:xfrm>
          <a:prstGeom prst="rect">
            <a:avLst/>
          </a:prstGeom>
          <a:ln w="12700">
            <a:solidFill>
              <a:schemeClr val="tx2">
                <a:lumMod val="75000"/>
              </a:schemeClr>
            </a:solidFill>
            <a:prstDash val="dash"/>
            <a:miter lim="400000"/>
          </a:ln>
          <a:extLst>
            <a:ext uri="{C572A759-6A51-4108-AA02-DFA0A04FC94B}">
              <ma14:wrappingTextBoxFlag xmlns:ma14="http://schemas.microsoft.com/office/mac/drawingml/2011/main" xmlns="" val="1"/>
            </a:ext>
          </a:extLst>
        </p:spPr>
        <p:txBody>
          <a:bodyPr wrap="square" lIns="45719" rIns="45719">
            <a:spAutoFit/>
          </a:bodyPr>
          <a:lstStyle/>
          <a:p>
            <a:pPr marL="95250" lvl="0" indent="-95250">
              <a:buClr>
                <a:srgbClr val="808080"/>
              </a:buClr>
              <a:buSzPct val="100000"/>
              <a:buFont typeface="Arial"/>
              <a:buChar char="•"/>
            </a:pPr>
            <a:r>
              <a:rPr sz="1050" dirty="0">
                <a:solidFill>
                  <a:srgbClr val="808080"/>
                </a:solidFill>
                <a:latin typeface="Arial Bold"/>
                <a:ea typeface="Arial Bold"/>
                <a:cs typeface="Arial Bold"/>
                <a:sym typeface="Arial Bold"/>
              </a:rPr>
              <a:t>ACAT= acyl CoA: cholesterol acyltransferase.</a:t>
            </a:r>
          </a:p>
          <a:p>
            <a:pPr marL="95250" lvl="0" indent="-95250">
              <a:buClr>
                <a:srgbClr val="808080"/>
              </a:buClr>
              <a:buSzPct val="100000"/>
              <a:buFont typeface="Arial"/>
              <a:buChar char="•"/>
            </a:pPr>
            <a:r>
              <a:rPr sz="1050" dirty="0">
                <a:solidFill>
                  <a:srgbClr val="808080"/>
                </a:solidFill>
                <a:latin typeface="Arial Bold"/>
                <a:ea typeface="Arial Bold"/>
                <a:cs typeface="Arial Bold"/>
                <a:sym typeface="Arial Bold"/>
              </a:rPr>
              <a:t>HMG CoA= </a:t>
            </a:r>
            <a:r>
              <a:rPr sz="1050" dirty="0" err="1">
                <a:solidFill>
                  <a:srgbClr val="808080"/>
                </a:solidFill>
                <a:latin typeface="Arial Bold"/>
                <a:ea typeface="Arial Bold"/>
                <a:cs typeface="Arial Bold"/>
                <a:sym typeface="Arial Bold"/>
              </a:rPr>
              <a:t>hydroxymethyl-glutaryl</a:t>
            </a:r>
            <a:r>
              <a:rPr sz="1050" dirty="0">
                <a:solidFill>
                  <a:srgbClr val="808080"/>
                </a:solidFill>
                <a:latin typeface="Arial Bold"/>
                <a:ea typeface="Arial Bold"/>
                <a:cs typeface="Arial Bold"/>
                <a:sym typeface="Arial Bold"/>
              </a:rPr>
              <a:t> coenzyme 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8</a:t>
            </a:fld>
            <a:endParaRPr sz="1200">
              <a:solidFill>
                <a:srgbClr val="888888"/>
              </a:solidFill>
            </a:endParaRPr>
          </a:p>
        </p:txBody>
      </p:sp>
      <p:sp>
        <p:nvSpPr>
          <p:cNvPr id="116" name="Shape 116"/>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17" name="Shape 117"/>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18"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119" name="Shape 119"/>
          <p:cNvSpPr>
            <a:spLocks noGrp="1"/>
          </p:cNvSpPr>
          <p:nvPr>
            <p:ph type="title"/>
          </p:nvPr>
        </p:nvSpPr>
        <p:spPr>
          <a:xfrm>
            <a:off x="802855" y="145888"/>
            <a:ext cx="8401051" cy="762001"/>
          </a:xfrm>
          <a:prstGeom prst="rect">
            <a:avLst/>
          </a:prstGeom>
        </p:spPr>
        <p:txBody>
          <a:bodyPr/>
          <a:lstStyle>
            <a:lvl1pPr algn="ctr">
              <a:defRPr sz="4800">
                <a:solidFill>
                  <a:srgbClr val="517A91"/>
                </a:solidFill>
              </a:defRPr>
            </a:lvl1pPr>
          </a:lstStyle>
          <a:p>
            <a:pPr lvl="0">
              <a:defRPr sz="1800">
                <a:solidFill>
                  <a:srgbClr val="000000"/>
                </a:solidFill>
              </a:defRPr>
            </a:pPr>
            <a:r>
              <a:rPr sz="4800">
                <a:solidFill>
                  <a:srgbClr val="517A91"/>
                </a:solidFill>
              </a:rPr>
              <a:t>Regulation of LDL endocytosis:</a:t>
            </a:r>
          </a:p>
        </p:txBody>
      </p:sp>
      <p:graphicFrame>
        <p:nvGraphicFramePr>
          <p:cNvPr id="120" name="Table 120"/>
          <p:cNvGraphicFramePr/>
          <p:nvPr>
            <p:extLst>
              <p:ext uri="{D42A27DB-BD31-4B8C-83A1-F6EECF244321}">
                <p14:modId xmlns:p14="http://schemas.microsoft.com/office/powerpoint/2010/main" val="3071118100"/>
              </p:ext>
            </p:extLst>
          </p:nvPr>
        </p:nvGraphicFramePr>
        <p:xfrm>
          <a:off x="2404997" y="1140758"/>
          <a:ext cx="7505769" cy="4983474"/>
        </p:xfrm>
        <a:graphic>
          <a:graphicData uri="http://schemas.openxmlformats.org/drawingml/2006/table">
            <a:tbl>
              <a:tblPr firstRow="1">
                <a:tableStyleId>{4C3C2611-4C71-4FC5-86AE-919BDF0F9419}</a:tableStyleId>
              </a:tblPr>
              <a:tblGrid>
                <a:gridCol w="2501923">
                  <a:extLst>
                    <a:ext uri="{9D8B030D-6E8A-4147-A177-3AD203B41FA5}">
                      <a16:colId xmlns:a16="http://schemas.microsoft.com/office/drawing/2014/main" val="20000"/>
                    </a:ext>
                  </a:extLst>
                </a:gridCol>
                <a:gridCol w="2501923">
                  <a:extLst>
                    <a:ext uri="{9D8B030D-6E8A-4147-A177-3AD203B41FA5}">
                      <a16:colId xmlns:a16="http://schemas.microsoft.com/office/drawing/2014/main" val="20001"/>
                    </a:ext>
                  </a:extLst>
                </a:gridCol>
                <a:gridCol w="2501923">
                  <a:extLst>
                    <a:ext uri="{9D8B030D-6E8A-4147-A177-3AD203B41FA5}">
                      <a16:colId xmlns:a16="http://schemas.microsoft.com/office/drawing/2014/main" val="20002"/>
                    </a:ext>
                  </a:extLst>
                </a:gridCol>
              </a:tblGrid>
              <a:tr h="369853">
                <a:tc>
                  <a:txBody>
                    <a:bodyPr/>
                    <a:lstStyle/>
                    <a:p>
                      <a:pPr lvl="0" algn="ctr">
                        <a:defRPr sz="1800" b="0" i="0"/>
                      </a:pPr>
                      <a:endParaRPr i="0" dirty="0"/>
                    </a:p>
                  </a:txBody>
                  <a:tcPr marL="45720" marR="45720" horzOverflow="overflow"/>
                </a:tc>
                <a:tc>
                  <a:txBody>
                    <a:bodyPr/>
                    <a:lstStyle/>
                    <a:p>
                      <a:pPr lvl="0" algn="ctr">
                        <a:defRPr sz="1800" b="0" i="0"/>
                      </a:pPr>
                      <a:r>
                        <a:rPr sz="2000" i="0" dirty="0">
                          <a:solidFill>
                            <a:srgbClr val="548235"/>
                          </a:solidFill>
                          <a:latin typeface="Arial Bold"/>
                          <a:ea typeface="Arial Bold"/>
                          <a:cs typeface="Arial Bold"/>
                          <a:sym typeface="Arial Bold"/>
                        </a:rPr>
                        <a:t>Down regulation:</a:t>
                      </a:r>
                    </a:p>
                  </a:txBody>
                  <a:tcPr marL="45720" marR="45720" horzOverflow="overflow"/>
                </a:tc>
                <a:tc>
                  <a:txBody>
                    <a:bodyPr/>
                    <a:lstStyle/>
                    <a:p>
                      <a:pPr lvl="0" algn="ctr">
                        <a:defRPr sz="1800" b="0" i="0"/>
                      </a:pPr>
                      <a:r>
                        <a:rPr sz="2000" i="0" dirty="0">
                          <a:solidFill>
                            <a:srgbClr val="548235"/>
                          </a:solidFill>
                          <a:latin typeface="Arial Bold"/>
                          <a:ea typeface="Arial Bold"/>
                          <a:cs typeface="Arial Bold"/>
                          <a:sym typeface="Arial Bold"/>
                        </a:rPr>
                        <a:t>Up regulation:</a:t>
                      </a:r>
                    </a:p>
                  </a:txBody>
                  <a:tcPr marL="45720" marR="45720" horzOverflow="overflow"/>
                </a:tc>
                <a:extLst>
                  <a:ext uri="{0D108BD9-81ED-4DB2-BD59-A6C34878D82A}">
                    <a16:rowId xmlns:a16="http://schemas.microsoft.com/office/drawing/2014/main" val="10000"/>
                  </a:ext>
                </a:extLst>
              </a:tr>
              <a:tr h="534578">
                <a:tc>
                  <a:txBody>
                    <a:bodyPr/>
                    <a:lstStyle/>
                    <a:p>
                      <a:pPr lvl="0" algn="ctr">
                        <a:defRPr sz="1800" b="0" i="0"/>
                      </a:pPr>
                      <a:endParaRPr i="0"/>
                    </a:p>
                  </a:txBody>
                  <a:tcPr marL="45720" marR="45720" horzOverflow="overflow"/>
                </a:tc>
                <a:tc>
                  <a:txBody>
                    <a:bodyPr/>
                    <a:lstStyle/>
                    <a:p>
                      <a:pPr lvl="0" algn="ctr">
                        <a:defRPr sz="1800" b="0" i="0"/>
                      </a:pPr>
                      <a:r>
                        <a:rPr b="1" i="0"/>
                        <a:t>High intracellular cholesterol level causes:</a:t>
                      </a:r>
                    </a:p>
                  </a:txBody>
                  <a:tcPr marL="45720" marR="45720" horzOverflow="overflow"/>
                </a:tc>
                <a:tc>
                  <a:txBody>
                    <a:bodyPr/>
                    <a:lstStyle/>
                    <a:p>
                      <a:pPr lvl="0" algn="ctr">
                        <a:defRPr sz="1800" b="0" i="0"/>
                      </a:pPr>
                      <a:r>
                        <a:rPr b="1" i="0" dirty="0"/>
                        <a:t>Low intracellular cholesterol level causes:</a:t>
                      </a:r>
                    </a:p>
                  </a:txBody>
                  <a:tcPr marL="45720" marR="45720" horzOverflow="overflow"/>
                </a:tc>
                <a:extLst>
                  <a:ext uri="{0D108BD9-81ED-4DB2-BD59-A6C34878D82A}">
                    <a16:rowId xmlns:a16="http://schemas.microsoft.com/office/drawing/2014/main" val="10001"/>
                  </a:ext>
                </a:extLst>
              </a:tr>
              <a:tr h="661995">
                <a:tc>
                  <a:txBody>
                    <a:bodyPr/>
                    <a:lstStyle/>
                    <a:p>
                      <a:pPr lvl="1" indent="0" algn="ctr">
                        <a:defRPr sz="1800" b="0" i="0"/>
                      </a:pPr>
                      <a:r>
                        <a:rPr sz="2000" b="1" i="0" dirty="0"/>
                        <a:t>LDL receptors:</a:t>
                      </a:r>
                    </a:p>
                  </a:txBody>
                  <a:tcPr marL="45720" marR="45720" horzOverflow="overflow">
                    <a:noFill/>
                  </a:tcPr>
                </a:tc>
                <a:tc>
                  <a:txBody>
                    <a:bodyPr/>
                    <a:lstStyle/>
                    <a:p>
                      <a:pPr lvl="1" indent="0" algn="ctr">
                        <a:defRPr sz="1800" b="0" i="0"/>
                      </a:pPr>
                      <a:r>
                        <a:rPr sz="2200" i="0" dirty="0"/>
                        <a:t>Degradation</a:t>
                      </a:r>
                    </a:p>
                  </a:txBody>
                  <a:tcPr marL="45720" marR="45720" horzOverflow="overflow">
                    <a:noFill/>
                  </a:tcPr>
                </a:tc>
                <a:tc>
                  <a:txBody>
                    <a:bodyPr/>
                    <a:lstStyle/>
                    <a:p>
                      <a:pPr lvl="1" indent="0" algn="ctr">
                        <a:defRPr sz="1800" b="0" i="0"/>
                      </a:pPr>
                      <a:r>
                        <a:rPr sz="2200" i="0"/>
                        <a:t>Recycling</a:t>
                      </a:r>
                    </a:p>
                  </a:txBody>
                  <a:tcPr marL="45720" marR="45720" horzOverflow="overflow">
                    <a:noFill/>
                  </a:tcPr>
                </a:tc>
                <a:extLst>
                  <a:ext uri="{0D108BD9-81ED-4DB2-BD59-A6C34878D82A}">
                    <a16:rowId xmlns:a16="http://schemas.microsoft.com/office/drawing/2014/main" val="10002"/>
                  </a:ext>
                </a:extLst>
              </a:tr>
              <a:tr h="1017096">
                <a:tc>
                  <a:txBody>
                    <a:bodyPr/>
                    <a:lstStyle/>
                    <a:p>
                      <a:pPr lvl="1" indent="0" algn="ctr">
                        <a:defRPr sz="1800" b="0" i="0"/>
                      </a:pPr>
                      <a:r>
                        <a:rPr sz="2000" b="1" i="0"/>
                        <a:t>Receptor synthesis at gene level</a:t>
                      </a:r>
                    </a:p>
                  </a:txBody>
                  <a:tcPr marL="45720" marR="45720" horzOverflow="overflow"/>
                </a:tc>
                <a:tc>
                  <a:txBody>
                    <a:bodyPr/>
                    <a:lstStyle/>
                    <a:p>
                      <a:pPr lvl="1" indent="0" algn="ctr">
                        <a:defRPr sz="1800" b="0" i="0"/>
                      </a:pPr>
                      <a:r>
                        <a:rPr sz="2200" b="1" i="0" dirty="0">
                          <a:solidFill>
                            <a:srgbClr val="FF0000"/>
                          </a:solidFill>
                        </a:rPr>
                        <a:t>Inhibited</a:t>
                      </a:r>
                    </a:p>
                  </a:txBody>
                  <a:tcPr marL="45720" marR="45720" horzOverflow="overflow"/>
                </a:tc>
                <a:tc>
                  <a:txBody>
                    <a:bodyPr/>
                    <a:lstStyle/>
                    <a:p>
                      <a:pPr lvl="1" indent="0" algn="ctr">
                        <a:defRPr sz="1800" b="0" i="0"/>
                      </a:pPr>
                      <a:r>
                        <a:rPr sz="2200" b="1" i="0" dirty="0">
                          <a:solidFill>
                            <a:srgbClr val="FF0000"/>
                          </a:solidFill>
                        </a:rPr>
                        <a:t>Increased</a:t>
                      </a:r>
                    </a:p>
                  </a:txBody>
                  <a:tcPr marL="45720" marR="45720" horzOverflow="overflow"/>
                </a:tc>
                <a:extLst>
                  <a:ext uri="{0D108BD9-81ED-4DB2-BD59-A6C34878D82A}">
                    <a16:rowId xmlns:a16="http://schemas.microsoft.com/office/drawing/2014/main" val="10003"/>
                  </a:ext>
                </a:extLst>
              </a:tr>
              <a:tr h="708885">
                <a:tc>
                  <a:txBody>
                    <a:bodyPr/>
                    <a:lstStyle/>
                    <a:p>
                      <a:pPr lvl="1" indent="0" algn="ctr">
                        <a:defRPr sz="1800" b="0" i="0"/>
                      </a:pPr>
                      <a:r>
                        <a:rPr sz="2000" b="1" i="0"/>
                        <a:t>cell surface receptors</a:t>
                      </a:r>
                    </a:p>
                  </a:txBody>
                  <a:tcPr marL="45720" marR="45720" horzOverflow="overflow">
                    <a:noFill/>
                  </a:tcPr>
                </a:tc>
                <a:tc>
                  <a:txBody>
                    <a:bodyPr/>
                    <a:lstStyle/>
                    <a:p>
                      <a:pPr lvl="1" indent="0" algn="ctr">
                        <a:defRPr sz="1800" b="0" i="0"/>
                      </a:pPr>
                      <a:r>
                        <a:rPr sz="2200" i="0"/>
                        <a:t>Reduction</a:t>
                      </a:r>
                    </a:p>
                  </a:txBody>
                  <a:tcPr marL="45720" marR="45720" horzOverflow="overflow">
                    <a:noFill/>
                  </a:tcPr>
                </a:tc>
                <a:tc>
                  <a:txBody>
                    <a:bodyPr/>
                    <a:lstStyle/>
                    <a:p>
                      <a:pPr lvl="1" indent="0" algn="ctr">
                        <a:defRPr sz="1800" b="0" i="0"/>
                      </a:pPr>
                      <a:r>
                        <a:rPr sz="2200" i="0"/>
                        <a:t>Synthesis</a:t>
                      </a:r>
                    </a:p>
                  </a:txBody>
                  <a:tcPr marL="45720" marR="45720" horzOverflow="overflow">
                    <a:noFill/>
                  </a:tcPr>
                </a:tc>
                <a:extLst>
                  <a:ext uri="{0D108BD9-81ED-4DB2-BD59-A6C34878D82A}">
                    <a16:rowId xmlns:a16="http://schemas.microsoft.com/office/drawing/2014/main" val="10004"/>
                  </a:ext>
                </a:extLst>
              </a:tr>
              <a:tr h="542082">
                <a:tc>
                  <a:txBody>
                    <a:bodyPr/>
                    <a:lstStyle/>
                    <a:p>
                      <a:pPr lvl="1" indent="0" algn="ctr">
                        <a:defRPr sz="1800" b="0" i="0"/>
                      </a:pPr>
                      <a:r>
                        <a:rPr sz="2000" b="1" i="0"/>
                        <a:t>uptake of LDL by cells</a:t>
                      </a:r>
                    </a:p>
                  </a:txBody>
                  <a:tcPr marL="45720" marR="45720" horzOverflow="overflow"/>
                </a:tc>
                <a:tc>
                  <a:txBody>
                    <a:bodyPr/>
                    <a:lstStyle/>
                    <a:p>
                      <a:pPr lvl="1" indent="0" algn="ctr">
                        <a:defRPr sz="1800" b="0" i="0"/>
                      </a:pPr>
                      <a:r>
                        <a:rPr sz="2200" b="1" i="0" dirty="0">
                          <a:solidFill>
                            <a:srgbClr val="FF0000"/>
                          </a:solidFill>
                        </a:rPr>
                        <a:t>Decreased</a:t>
                      </a:r>
                    </a:p>
                  </a:txBody>
                  <a:tcPr marL="45720" marR="45720" horzOverflow="overflow"/>
                </a:tc>
                <a:tc>
                  <a:txBody>
                    <a:bodyPr/>
                    <a:lstStyle/>
                    <a:p>
                      <a:pPr lvl="1" indent="0" algn="ctr">
                        <a:defRPr sz="1800" b="0" i="0"/>
                      </a:pPr>
                      <a:r>
                        <a:rPr sz="2200" b="1" i="0" dirty="0">
                          <a:solidFill>
                            <a:srgbClr val="FF0000"/>
                          </a:solidFill>
                        </a:rPr>
                        <a:t>Increased</a:t>
                      </a:r>
                    </a:p>
                  </a:txBody>
                  <a:tcPr marL="45720" marR="45720" horzOverflow="overflow"/>
                </a:tc>
                <a:extLst>
                  <a:ext uri="{0D108BD9-81ED-4DB2-BD59-A6C34878D82A}">
                    <a16:rowId xmlns:a16="http://schemas.microsoft.com/office/drawing/2014/main" val="10005"/>
                  </a:ext>
                </a:extLst>
              </a:tr>
              <a:tr h="1017096">
                <a:tc>
                  <a:txBody>
                    <a:bodyPr/>
                    <a:lstStyle/>
                    <a:p>
                      <a:pPr lvl="1" indent="0" algn="ctr">
                        <a:defRPr sz="1800" b="0" i="0"/>
                      </a:pPr>
                      <a:r>
                        <a:rPr sz="2000" b="1" i="0"/>
                        <a:t>de novo synthesis of cholesterol</a:t>
                      </a:r>
                    </a:p>
                  </a:txBody>
                  <a:tcPr marL="45720" marR="45720" horzOverflow="overflow">
                    <a:noFill/>
                  </a:tcPr>
                </a:tc>
                <a:tc>
                  <a:txBody>
                    <a:bodyPr/>
                    <a:lstStyle/>
                    <a:p>
                      <a:pPr lvl="1" indent="0" algn="ctr">
                        <a:defRPr sz="1800" b="0" i="0"/>
                      </a:pPr>
                      <a:r>
                        <a:rPr sz="2200" i="0"/>
                        <a:t>Decreased</a:t>
                      </a:r>
                    </a:p>
                  </a:txBody>
                  <a:tcPr marL="45720" marR="45720" horzOverflow="overflow">
                    <a:noFill/>
                  </a:tcPr>
                </a:tc>
                <a:tc>
                  <a:txBody>
                    <a:bodyPr/>
                    <a:lstStyle/>
                    <a:p>
                      <a:pPr lvl="1" indent="0" algn="ctr">
                        <a:defRPr sz="1800" b="0" i="0"/>
                      </a:pPr>
                      <a:r>
                        <a:rPr sz="2200" i="0" dirty="0"/>
                        <a:t>Increased</a:t>
                      </a:r>
                    </a:p>
                  </a:txBody>
                  <a:tcPr marL="45720" marR="45720" horzOverflow="overflow">
                    <a:no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sldNum" sz="quarter" idx="2"/>
          </p:nvPr>
        </p:nvSpPr>
        <p:spPr>
          <a:xfrm>
            <a:off x="8610600" y="6356350"/>
            <a:ext cx="27432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9</a:t>
            </a:fld>
            <a:endParaRPr sz="1200">
              <a:solidFill>
                <a:srgbClr val="888888"/>
              </a:solidFill>
            </a:endParaRPr>
          </a:p>
        </p:txBody>
      </p:sp>
      <p:sp>
        <p:nvSpPr>
          <p:cNvPr id="123" name="Shape 123"/>
          <p:cNvSpPr/>
          <p:nvPr/>
        </p:nvSpPr>
        <p:spPr>
          <a:xfrm>
            <a:off x="0" y="0"/>
            <a:ext cx="1085850" cy="6858000"/>
          </a:xfrm>
          <a:prstGeom prst="rect">
            <a:avLst/>
          </a:prstGeom>
          <a:solidFill>
            <a:srgbClr val="2C4451"/>
          </a:solidFill>
          <a:ln w="12700">
            <a:miter lim="400000"/>
          </a:ln>
        </p:spPr>
        <p:txBody>
          <a:bodyPr lIns="0" tIns="0" rIns="0" bIns="0" anchor="ctr"/>
          <a:lstStyle/>
          <a:p>
            <a:pPr lvl="0" algn="ctr">
              <a:defRPr>
                <a:solidFill>
                  <a:srgbClr val="FFFFFF"/>
                </a:solidFill>
              </a:defRPr>
            </a:pPr>
            <a:endParaRPr/>
          </a:p>
        </p:txBody>
      </p:sp>
      <p:sp>
        <p:nvSpPr>
          <p:cNvPr id="124" name="Shape 124"/>
          <p:cNvSpPr/>
          <p:nvPr/>
        </p:nvSpPr>
        <p:spPr>
          <a:xfrm flipH="1">
            <a:off x="1223965" y="866656"/>
            <a:ext cx="8686801" cy="2"/>
          </a:xfrm>
          <a:prstGeom prst="line">
            <a:avLst/>
          </a:prstGeom>
          <a:ln w="28575" cap="rnd">
            <a:solidFill>
              <a:srgbClr val="808080"/>
            </a:solidFill>
            <a:miter/>
          </a:ln>
        </p:spPr>
        <p:txBody>
          <a:bodyPr lIns="0" tIns="0" rIns="0" bIns="0"/>
          <a:lstStyle/>
          <a:p>
            <a:pPr lvl="0" defTabSz="457200">
              <a:defRPr sz="1200">
                <a:latin typeface="+mj-lt"/>
                <a:ea typeface="+mj-ea"/>
                <a:cs typeface="+mj-cs"/>
                <a:sym typeface="Helvetica"/>
              </a:defRPr>
            </a:pPr>
            <a:endParaRPr/>
          </a:p>
        </p:txBody>
      </p:sp>
      <p:pic>
        <p:nvPicPr>
          <p:cNvPr id="125" name="image2.png" descr="bio logo 436.png"/>
          <p:cNvPicPr/>
          <p:nvPr/>
        </p:nvPicPr>
        <p:blipFill>
          <a:blip r:embed="rId2">
            <a:extLst/>
          </a:blip>
          <a:stretch>
            <a:fillRect/>
          </a:stretch>
        </p:blipFill>
        <p:spPr>
          <a:xfrm>
            <a:off x="5257067" y="5843149"/>
            <a:ext cx="1580445" cy="1549545"/>
          </a:xfrm>
          <a:prstGeom prst="rect">
            <a:avLst/>
          </a:prstGeom>
          <a:ln w="12700">
            <a:miter lim="400000"/>
          </a:ln>
        </p:spPr>
      </p:pic>
      <p:sp>
        <p:nvSpPr>
          <p:cNvPr id="126" name="Shape 126"/>
          <p:cNvSpPr>
            <a:spLocks noGrp="1"/>
          </p:cNvSpPr>
          <p:nvPr>
            <p:ph type="title"/>
          </p:nvPr>
        </p:nvSpPr>
        <p:spPr>
          <a:xfrm>
            <a:off x="1212535" y="245941"/>
            <a:ext cx="7315200" cy="620715"/>
          </a:xfrm>
          <a:prstGeom prst="rect">
            <a:avLst/>
          </a:prstGeom>
        </p:spPr>
        <p:txBody>
          <a:bodyPr>
            <a:normAutofit fontScale="90000"/>
          </a:bodyPr>
          <a:lstStyle>
            <a:lvl1pPr defTabSz="795527">
              <a:defRPr sz="4176">
                <a:solidFill>
                  <a:srgbClr val="517A91"/>
                </a:solidFill>
              </a:defRPr>
            </a:lvl1pPr>
          </a:lstStyle>
          <a:p>
            <a:pPr lvl="0">
              <a:defRPr sz="1800">
                <a:solidFill>
                  <a:srgbClr val="000000"/>
                </a:solidFill>
              </a:defRPr>
            </a:pPr>
            <a:r>
              <a:rPr sz="4176" dirty="0">
                <a:solidFill>
                  <a:srgbClr val="517A91"/>
                </a:solidFill>
              </a:rPr>
              <a:t>LDL is bad cholesterol:</a:t>
            </a:r>
          </a:p>
        </p:txBody>
      </p:sp>
      <p:sp>
        <p:nvSpPr>
          <p:cNvPr id="127" name="Shape 127"/>
          <p:cNvSpPr>
            <a:spLocks noGrp="1"/>
          </p:cNvSpPr>
          <p:nvPr>
            <p:ph type="body" idx="1"/>
          </p:nvPr>
        </p:nvSpPr>
        <p:spPr>
          <a:xfrm>
            <a:off x="1327209" y="1144618"/>
            <a:ext cx="7073841" cy="4813270"/>
          </a:xfrm>
          <a:prstGeom prst="rect">
            <a:avLst/>
          </a:prstGeom>
        </p:spPr>
        <p:txBody>
          <a:bodyPr>
            <a:normAutofit fontScale="92500" lnSpcReduction="10000"/>
          </a:bodyPr>
          <a:lstStyle/>
          <a:p>
            <a:pPr marL="195942" lvl="0" indent="-195942">
              <a:defRPr sz="1800"/>
            </a:pPr>
            <a:r>
              <a:rPr sz="2400" dirty="0"/>
              <a:t> Transports cholesterol to peripheral tissues. </a:t>
            </a:r>
            <a:endParaRPr lang="en-US" sz="2400" dirty="0"/>
          </a:p>
          <a:p>
            <a:pPr marL="195942" lvl="0" indent="-195942">
              <a:defRPr sz="1800"/>
            </a:pPr>
            <a:endParaRPr lang="en-US" sz="2400" dirty="0"/>
          </a:p>
          <a:p>
            <a:pPr marL="195942" lvl="0" indent="-195942">
              <a:defRPr sz="1800"/>
            </a:pPr>
            <a:r>
              <a:rPr sz="2400" dirty="0"/>
              <a:t>Elevated LDL levels </a:t>
            </a:r>
            <a:r>
              <a:rPr sz="2400" dirty="0">
                <a:latin typeface="Wingdings"/>
                <a:ea typeface="Wingdings"/>
                <a:cs typeface="Wingdings"/>
                <a:sym typeface="Wingdings"/>
              </a:rPr>
              <a:t></a:t>
            </a:r>
            <a:r>
              <a:rPr sz="2400" dirty="0">
                <a:solidFill>
                  <a:srgbClr val="808080"/>
                </a:solidFill>
              </a:rPr>
              <a:t>increased accumulation of cholesterol </a:t>
            </a:r>
            <a:r>
              <a:rPr sz="2400" dirty="0">
                <a:solidFill>
                  <a:srgbClr val="808080"/>
                </a:solidFill>
                <a:latin typeface="Wingdings"/>
                <a:ea typeface="Wingdings"/>
                <a:cs typeface="Wingdings"/>
                <a:sym typeface="Wingdings"/>
              </a:rPr>
              <a:t></a:t>
            </a:r>
            <a:r>
              <a:rPr sz="2400" dirty="0"/>
              <a:t>increased risk for atherosclerosis / heart disease</a:t>
            </a:r>
            <a:r>
              <a:rPr lang="en-US" sz="2400" dirty="0"/>
              <a:t> .</a:t>
            </a:r>
          </a:p>
          <a:p>
            <a:pPr marL="195942" lvl="0" indent="-195942">
              <a:defRPr sz="1800"/>
            </a:pPr>
            <a:endParaRPr sz="2400" dirty="0"/>
          </a:p>
          <a:p>
            <a:pPr marL="195942" lvl="0" indent="-195942">
              <a:defRPr sz="1800"/>
            </a:pPr>
            <a:r>
              <a:rPr sz="2400" b="1" dirty="0"/>
              <a:t>Deficiency or defects in LDL receptors results in:</a:t>
            </a:r>
          </a:p>
          <a:p>
            <a:pPr marL="685800" lvl="1" indent="-228600">
              <a:spcBef>
                <a:spcPts val="500"/>
              </a:spcBef>
              <a:defRPr sz="1800"/>
            </a:pPr>
            <a:r>
              <a:rPr sz="2400" dirty="0"/>
              <a:t> Decreased uptake of cholesterol by cells</a:t>
            </a:r>
          </a:p>
          <a:p>
            <a:pPr marL="685800" lvl="1" indent="-228600">
              <a:spcBef>
                <a:spcPts val="500"/>
              </a:spcBef>
              <a:defRPr sz="1800"/>
            </a:pPr>
            <a:r>
              <a:rPr sz="2400" dirty="0"/>
              <a:t>Increased accumulation of cholesterol in blood vessels</a:t>
            </a:r>
            <a:endParaRPr lang="en-US" sz="2400" dirty="0"/>
          </a:p>
          <a:p>
            <a:pPr marL="685800" lvl="1" indent="-228600">
              <a:spcBef>
                <a:spcPts val="500"/>
              </a:spcBef>
              <a:defRPr sz="1800"/>
            </a:pPr>
            <a:endParaRPr sz="2400" dirty="0"/>
          </a:p>
          <a:p>
            <a:pPr marL="195942" lvl="0" indent="-195942">
              <a:buClr>
                <a:srgbClr val="000000"/>
              </a:buClr>
              <a:defRPr sz="1800"/>
            </a:pPr>
            <a:r>
              <a:rPr sz="2400" b="1" dirty="0">
                <a:solidFill>
                  <a:schemeClr val="tx1"/>
                </a:solidFill>
              </a:rPr>
              <a:t>This type of deficiency is called </a:t>
            </a:r>
            <a:r>
              <a:rPr sz="2400" b="1" dirty="0">
                <a:solidFill>
                  <a:srgbClr val="FF0000"/>
                </a:solidFill>
              </a:rPr>
              <a:t>Familial Hypercholesterolemia</a:t>
            </a:r>
          </a:p>
          <a:p>
            <a:pPr marL="685800" lvl="1" indent="-228600">
              <a:spcBef>
                <a:spcPts val="500"/>
              </a:spcBef>
              <a:defRPr sz="1800"/>
            </a:pPr>
            <a:r>
              <a:rPr sz="2400" dirty="0"/>
              <a:t>Patients are unable to clear LDL from blood</a:t>
            </a:r>
          </a:p>
          <a:p>
            <a:pPr marL="685800" lvl="1" indent="-228600">
              <a:spcBef>
                <a:spcPts val="500"/>
              </a:spcBef>
              <a:defRPr sz="1800"/>
            </a:pPr>
            <a:r>
              <a:rPr sz="2400" dirty="0"/>
              <a:t>Premature atherosclerosis and heart disease</a:t>
            </a:r>
          </a:p>
        </p:txBody>
      </p:sp>
      <p:sp>
        <p:nvSpPr>
          <p:cNvPr id="2" name="Rectangle 1"/>
          <p:cNvSpPr/>
          <p:nvPr/>
        </p:nvSpPr>
        <p:spPr>
          <a:xfrm>
            <a:off x="7853366" y="1033998"/>
            <a:ext cx="4114800" cy="1477328"/>
          </a:xfrm>
          <a:prstGeom prst="rect">
            <a:avLst/>
          </a:prstGeom>
          <a:ln w="19050">
            <a:solidFill>
              <a:srgbClr val="00B050"/>
            </a:solidFill>
            <a:prstDash val="dash"/>
          </a:ln>
        </p:spPr>
        <p:txBody>
          <a:bodyPr wrap="square">
            <a:spAutoFit/>
          </a:bodyPr>
          <a:lstStyle/>
          <a:p>
            <a:pPr marL="195942" lvl="0" indent="-195942" algn="l">
              <a:defRPr sz="1800"/>
            </a:pPr>
            <a:r>
              <a:rPr lang="en-US" dirty="0">
                <a:solidFill>
                  <a:srgbClr val="00B050"/>
                </a:solidFill>
              </a:rPr>
              <a:t>(when cholesterol is transported to the liver, by HDL, it can be converted to bile acid or disposed via the bile but when in it transported to the tissues it only accumulates there).</a:t>
            </a:r>
          </a:p>
        </p:txBody>
      </p:sp>
      <p:cxnSp>
        <p:nvCxnSpPr>
          <p:cNvPr id="4" name="Straight Arrow Connector 3"/>
          <p:cNvCxnSpPr/>
          <p:nvPr/>
        </p:nvCxnSpPr>
        <p:spPr>
          <a:xfrm>
            <a:off x="6781800" y="1371600"/>
            <a:ext cx="838200" cy="0"/>
          </a:xfrm>
          <a:prstGeom prst="straightConnector1">
            <a:avLst/>
          </a:prstGeom>
          <a:noFill/>
          <a:ln w="12700" cap="flat">
            <a:solidFill>
              <a:srgbClr val="00B050"/>
            </a:solidFill>
            <a:prstDash val="solid"/>
            <a:miter lim="800000"/>
            <a:tailEnd type="triangle"/>
          </a:ln>
          <a:effectLst/>
        </p:spPr>
        <p:style>
          <a:lnRef idx="0">
            <a:scrgbClr r="0" g="0" b="0"/>
          </a:lnRef>
          <a:fillRef idx="0">
            <a:scrgbClr r="0" g="0" b="0"/>
          </a:fillRef>
          <a:effectRef idx="0">
            <a:scrgbClr r="0" g="0" b="0"/>
          </a:effectRef>
          <a:fontRef idx="none"/>
        </p:style>
      </p:cxn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E7E6E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1890</Words>
  <Application>Microsoft Office PowerPoint</Application>
  <PresentationFormat>Widescreen</PresentationFormat>
  <Paragraphs>254</Paragraphs>
  <Slides>24</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Arial Bold</vt:lpstr>
      <vt:lpstr>Arial Unicode MS</vt:lpstr>
      <vt:lpstr>Avenir Roman</vt:lpstr>
      <vt:lpstr>Bradley Hand ITC</vt:lpstr>
      <vt:lpstr>Calibri</vt:lpstr>
      <vt:lpstr>Calibri Light</vt:lpstr>
      <vt:lpstr>Century Gothic</vt:lpstr>
      <vt:lpstr>Garamond</vt:lpstr>
      <vt:lpstr>Helvetica</vt:lpstr>
      <vt:lpstr>Trebuchet MS Bold</vt:lpstr>
      <vt:lpstr>Wingdings</vt:lpstr>
      <vt:lpstr>Default</vt:lpstr>
      <vt:lpstr>Office Theme</vt:lpstr>
      <vt:lpstr>PowerPoint Presentation</vt:lpstr>
      <vt:lpstr>PowerPoint Presentation</vt:lpstr>
      <vt:lpstr>PowerPoint Presentation</vt:lpstr>
      <vt:lpstr>Low density lipoprotein (LDL):</vt:lpstr>
      <vt:lpstr>Receptor-mediated endocytosis of LDL particles:</vt:lpstr>
      <vt:lpstr>Cellular up take &amp; regulation of LDL particals:</vt:lpstr>
      <vt:lpstr>Cellular up take &amp; regulation of LDL particals:</vt:lpstr>
      <vt:lpstr>Regulation of LDL endocytosis:</vt:lpstr>
      <vt:lpstr>LDL is bad cholesterol:</vt:lpstr>
      <vt:lpstr>High density lipoprotein (HDL):</vt:lpstr>
      <vt:lpstr>High density lipoprotein (HDL):</vt:lpstr>
      <vt:lpstr>Functions of HDL:</vt:lpstr>
      <vt:lpstr>HDL metabolism:</vt:lpstr>
      <vt:lpstr>HDL metabolism:</vt:lpstr>
      <vt:lpstr>HDL is a good cholesterol:</vt:lpstr>
      <vt:lpstr>Atherosclerosis:</vt:lpstr>
      <vt:lpstr>Atherosclerosis overview:</vt:lpstr>
      <vt:lpstr>PowerPoint Presentation</vt:lpstr>
      <vt:lpstr>Lab investigations of atherosclerosis:</vt:lpstr>
      <vt:lpstr>Lipoprotein (a):</vt:lpstr>
      <vt:lpstr>Take home message: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trad</cp:lastModifiedBy>
  <cp:revision>24</cp:revision>
  <dcterms:modified xsi:type="dcterms:W3CDTF">2017-04-20T12:53:09Z</dcterms:modified>
</cp:coreProperties>
</file>