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theme/themeOverride2.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68" r:id="rId2"/>
    <p:sldId id="271" r:id="rId3"/>
    <p:sldId id="334" r:id="rId4"/>
    <p:sldId id="313" r:id="rId5"/>
    <p:sldId id="314" r:id="rId6"/>
    <p:sldId id="332" r:id="rId7"/>
    <p:sldId id="315" r:id="rId8"/>
    <p:sldId id="316" r:id="rId9"/>
    <p:sldId id="330" r:id="rId10"/>
    <p:sldId id="317" r:id="rId11"/>
    <p:sldId id="318" r:id="rId12"/>
    <p:sldId id="319" r:id="rId13"/>
    <p:sldId id="326" r:id="rId14"/>
    <p:sldId id="327" r:id="rId15"/>
    <p:sldId id="328" r:id="rId16"/>
    <p:sldId id="329" r:id="rId17"/>
    <p:sldId id="320" r:id="rId18"/>
    <p:sldId id="321" r:id="rId19"/>
    <p:sldId id="333" r:id="rId20"/>
    <p:sldId id="322" r:id="rId21"/>
    <p:sldId id="323" r:id="rId22"/>
    <p:sldId id="324" r:id="rId23"/>
    <p:sldId id="325" r:id="rId24"/>
    <p:sldId id="258" r:id="rId25"/>
    <p:sldId id="25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452"/>
    <a:srgbClr val="517A91"/>
    <a:srgbClr val="5B8B6B"/>
    <a:srgbClr val="406275"/>
    <a:srgbClr val="243542"/>
    <a:srgbClr val="334E5D"/>
    <a:srgbClr val="497085"/>
    <a:srgbClr val="7292A4"/>
    <a:srgbClr val="D2DEEF"/>
    <a:srgbClr val="417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29" autoAdjust="0"/>
    <p:restoredTop sz="94316" autoAdjust="0"/>
  </p:normalViewPr>
  <p:slideViewPr>
    <p:cSldViewPr snapToGrid="0" snapToObjects="1">
      <p:cViewPr>
        <p:scale>
          <a:sx n="77" d="100"/>
          <a:sy n="77" d="100"/>
        </p:scale>
        <p:origin x="1136" y="-12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94BBE3-A725-4BD7-BB44-696590D0BA10}" type="doc">
      <dgm:prSet loTypeId="urn:microsoft.com/office/officeart/2005/8/layout/StepDownProcess" loCatId="process" qsTypeId="urn:microsoft.com/office/officeart/2005/8/quickstyle/simple1" qsCatId="simple" csTypeId="urn:microsoft.com/office/officeart/2005/8/colors/accent0_3" csCatId="mainScheme" phldr="1"/>
      <dgm:spPr/>
      <dgm:t>
        <a:bodyPr/>
        <a:lstStyle/>
        <a:p>
          <a:endParaRPr lang="en-US"/>
        </a:p>
      </dgm:t>
    </dgm:pt>
    <dgm:pt modelId="{90A4E246-0E85-415D-9BA7-F5EAECA937EB}">
      <dgm:prSet phldrT="[Text]" custT="1"/>
      <dgm:spPr/>
      <dgm:t>
        <a:bodyPr/>
        <a:lstStyle/>
        <a:p>
          <a:r>
            <a:rPr lang="en-US" sz="2000" dirty="0"/>
            <a:t>Occlusion</a:t>
          </a:r>
          <a:r>
            <a:rPr lang="en-US" sz="2000" baseline="0" dirty="0"/>
            <a:t> of the coronary </a:t>
          </a:r>
          <a:r>
            <a:rPr lang="en-US" sz="2000" baseline="0" dirty="0" smtClean="0"/>
            <a:t>arteries</a:t>
          </a:r>
          <a:endParaRPr lang="en-US" sz="2000" dirty="0"/>
        </a:p>
      </dgm:t>
    </dgm:pt>
    <dgm:pt modelId="{A19DFD96-2C1F-4992-AF39-2066E6EEC8FA}" type="parTrans" cxnId="{0AFAFBEF-741C-48E4-B2AE-54169686B60F}">
      <dgm:prSet/>
      <dgm:spPr/>
      <dgm:t>
        <a:bodyPr/>
        <a:lstStyle/>
        <a:p>
          <a:endParaRPr lang="en-US"/>
        </a:p>
      </dgm:t>
    </dgm:pt>
    <dgm:pt modelId="{081E4027-167E-4B67-8DC6-D74E7C28E88C}" type="sibTrans" cxnId="{0AFAFBEF-741C-48E4-B2AE-54169686B60F}">
      <dgm:prSet/>
      <dgm:spPr/>
      <dgm:t>
        <a:bodyPr/>
        <a:lstStyle/>
        <a:p>
          <a:endParaRPr lang="en-US"/>
        </a:p>
      </dgm:t>
    </dgm:pt>
    <dgm:pt modelId="{9861CD4D-09D8-417E-A1FE-7737D753BCFC}">
      <dgm:prSet phldrT="[Text]" custT="1"/>
      <dgm:spPr/>
      <dgm:t>
        <a:bodyPr/>
        <a:lstStyle/>
        <a:p>
          <a:r>
            <a:rPr lang="en-US" sz="2000" dirty="0"/>
            <a:t>Damage to the heart tissue</a:t>
          </a:r>
        </a:p>
      </dgm:t>
    </dgm:pt>
    <dgm:pt modelId="{F88594FF-D6C5-408E-9F61-D276961F492B}" type="parTrans" cxnId="{8C670995-84A6-48F7-A983-F8248D339826}">
      <dgm:prSet/>
      <dgm:spPr/>
      <dgm:t>
        <a:bodyPr/>
        <a:lstStyle/>
        <a:p>
          <a:endParaRPr lang="en-US"/>
        </a:p>
      </dgm:t>
    </dgm:pt>
    <dgm:pt modelId="{3357D133-10B3-4CE0-83D6-8CCDC704DCA9}" type="sibTrans" cxnId="{8C670995-84A6-48F7-A983-F8248D339826}">
      <dgm:prSet/>
      <dgm:spPr/>
      <dgm:t>
        <a:bodyPr/>
        <a:lstStyle/>
        <a:p>
          <a:endParaRPr lang="en-US"/>
        </a:p>
      </dgm:t>
    </dgm:pt>
    <dgm:pt modelId="{058647EA-C148-4E87-AC75-24E0F34A27EA}">
      <dgm:prSet phldrT="[Text]" custT="1"/>
      <dgm:spPr/>
      <dgm:t>
        <a:bodyPr/>
        <a:lstStyle/>
        <a:p>
          <a:r>
            <a:rPr lang="en-US" sz="2000" dirty="0"/>
            <a:t>Release of enzymes and proteins into the blood</a:t>
          </a:r>
        </a:p>
      </dgm:t>
    </dgm:pt>
    <dgm:pt modelId="{56A4EC08-4E0F-424C-870E-31383B11DA85}" type="parTrans" cxnId="{03E719C4-1C93-4D31-BDC4-7EAB5C4EFC39}">
      <dgm:prSet/>
      <dgm:spPr/>
      <dgm:t>
        <a:bodyPr/>
        <a:lstStyle/>
        <a:p>
          <a:endParaRPr lang="en-US"/>
        </a:p>
      </dgm:t>
    </dgm:pt>
    <dgm:pt modelId="{BD4556ED-EE04-4EC1-A051-1CD0348BE0F8}" type="sibTrans" cxnId="{03E719C4-1C93-4D31-BDC4-7EAB5C4EFC39}">
      <dgm:prSet/>
      <dgm:spPr/>
      <dgm:t>
        <a:bodyPr/>
        <a:lstStyle/>
        <a:p>
          <a:endParaRPr lang="en-US"/>
        </a:p>
      </dgm:t>
    </dgm:pt>
    <dgm:pt modelId="{74B47B4D-FE48-490B-9F85-3E6407F18D03}">
      <dgm:prSet custT="1"/>
      <dgm:spPr/>
      <dgm:t>
        <a:bodyPr/>
        <a:lstStyle/>
        <a:p>
          <a:r>
            <a:rPr lang="en-US" sz="2000" dirty="0"/>
            <a:t>Restricted blood supply to the heart tissue </a:t>
          </a:r>
        </a:p>
      </dgm:t>
    </dgm:pt>
    <dgm:pt modelId="{3632F6D1-E1D3-4968-966E-5093A1877912}" type="parTrans" cxnId="{D7F0A213-8168-4B72-81FF-AD4FFE0F071C}">
      <dgm:prSet/>
      <dgm:spPr/>
      <dgm:t>
        <a:bodyPr/>
        <a:lstStyle/>
        <a:p>
          <a:endParaRPr lang="en-US"/>
        </a:p>
      </dgm:t>
    </dgm:pt>
    <dgm:pt modelId="{50842455-07F2-489C-AD40-2CE1E54740C9}" type="sibTrans" cxnId="{D7F0A213-8168-4B72-81FF-AD4FFE0F071C}">
      <dgm:prSet/>
      <dgm:spPr/>
      <dgm:t>
        <a:bodyPr/>
        <a:lstStyle/>
        <a:p>
          <a:endParaRPr lang="en-US"/>
        </a:p>
      </dgm:t>
    </dgm:pt>
    <dgm:pt modelId="{A38EF8B6-3A3D-4D6D-AB6A-AC5C6BE2AE7A}" type="pres">
      <dgm:prSet presAssocID="{9694BBE3-A725-4BD7-BB44-696590D0BA10}" presName="rootnode" presStyleCnt="0">
        <dgm:presLayoutVars>
          <dgm:chMax/>
          <dgm:chPref/>
          <dgm:dir/>
          <dgm:animLvl val="lvl"/>
        </dgm:presLayoutVars>
      </dgm:prSet>
      <dgm:spPr/>
      <dgm:t>
        <a:bodyPr/>
        <a:lstStyle/>
        <a:p>
          <a:endParaRPr lang="en-US"/>
        </a:p>
      </dgm:t>
    </dgm:pt>
    <dgm:pt modelId="{C8D82FF2-FD8A-439E-8754-512B9FB3409A}" type="pres">
      <dgm:prSet presAssocID="{90A4E246-0E85-415D-9BA7-F5EAECA937EB}" presName="composite" presStyleCnt="0"/>
      <dgm:spPr/>
    </dgm:pt>
    <dgm:pt modelId="{1EA5006D-B1C5-4103-B7F8-D879F6610BE8}" type="pres">
      <dgm:prSet presAssocID="{90A4E246-0E85-415D-9BA7-F5EAECA937EB}" presName="bentUpArrow1" presStyleLbl="alignImgPlace1" presStyleIdx="0" presStyleCnt="3"/>
      <dgm:spPr/>
    </dgm:pt>
    <dgm:pt modelId="{415D0FDA-5BB3-4324-A1EE-CC24202E1E48}" type="pres">
      <dgm:prSet presAssocID="{90A4E246-0E85-415D-9BA7-F5EAECA937EB}" presName="ParentText" presStyleLbl="node1" presStyleIdx="0" presStyleCnt="4">
        <dgm:presLayoutVars>
          <dgm:chMax val="1"/>
          <dgm:chPref val="1"/>
          <dgm:bulletEnabled val="1"/>
        </dgm:presLayoutVars>
      </dgm:prSet>
      <dgm:spPr/>
      <dgm:t>
        <a:bodyPr/>
        <a:lstStyle/>
        <a:p>
          <a:endParaRPr lang="en-US"/>
        </a:p>
      </dgm:t>
    </dgm:pt>
    <dgm:pt modelId="{1562C019-F08B-4670-82FD-1EB8FBED9065}" type="pres">
      <dgm:prSet presAssocID="{90A4E246-0E85-415D-9BA7-F5EAECA937EB}" presName="ChildText" presStyleLbl="revTx" presStyleIdx="0" presStyleCnt="3">
        <dgm:presLayoutVars>
          <dgm:chMax val="0"/>
          <dgm:chPref val="0"/>
          <dgm:bulletEnabled val="1"/>
        </dgm:presLayoutVars>
      </dgm:prSet>
      <dgm:spPr/>
    </dgm:pt>
    <dgm:pt modelId="{303238F6-0FD9-47C6-9E2C-3C2861FDF7B3}" type="pres">
      <dgm:prSet presAssocID="{081E4027-167E-4B67-8DC6-D74E7C28E88C}" presName="sibTrans" presStyleCnt="0"/>
      <dgm:spPr/>
    </dgm:pt>
    <dgm:pt modelId="{81C8F030-CAC9-4390-BD76-441FA8493D82}" type="pres">
      <dgm:prSet presAssocID="{74B47B4D-FE48-490B-9F85-3E6407F18D03}" presName="composite" presStyleCnt="0"/>
      <dgm:spPr/>
    </dgm:pt>
    <dgm:pt modelId="{1D70664B-C5CD-4763-8890-0FDCB0486CBC}" type="pres">
      <dgm:prSet presAssocID="{74B47B4D-FE48-490B-9F85-3E6407F18D03}" presName="bentUpArrow1" presStyleLbl="alignImgPlace1" presStyleIdx="1" presStyleCnt="3"/>
      <dgm:spPr/>
    </dgm:pt>
    <dgm:pt modelId="{42EDDCAF-744D-4B12-A5F5-B06BB87F640B}" type="pres">
      <dgm:prSet presAssocID="{74B47B4D-FE48-490B-9F85-3E6407F18D03}" presName="ParentText" presStyleLbl="node1" presStyleIdx="1" presStyleCnt="4" custScaleY="111605">
        <dgm:presLayoutVars>
          <dgm:chMax val="1"/>
          <dgm:chPref val="1"/>
          <dgm:bulletEnabled val="1"/>
        </dgm:presLayoutVars>
      </dgm:prSet>
      <dgm:spPr/>
      <dgm:t>
        <a:bodyPr/>
        <a:lstStyle/>
        <a:p>
          <a:endParaRPr lang="en-US"/>
        </a:p>
      </dgm:t>
    </dgm:pt>
    <dgm:pt modelId="{C403E3F4-6987-4CD5-9253-AE524510DA03}" type="pres">
      <dgm:prSet presAssocID="{74B47B4D-FE48-490B-9F85-3E6407F18D03}" presName="ChildText" presStyleLbl="revTx" presStyleIdx="1" presStyleCnt="3">
        <dgm:presLayoutVars>
          <dgm:chMax val="0"/>
          <dgm:chPref val="0"/>
          <dgm:bulletEnabled val="1"/>
        </dgm:presLayoutVars>
      </dgm:prSet>
      <dgm:spPr/>
    </dgm:pt>
    <dgm:pt modelId="{4DB74541-F26D-47A2-9A79-33163D722282}" type="pres">
      <dgm:prSet presAssocID="{50842455-07F2-489C-AD40-2CE1E54740C9}" presName="sibTrans" presStyleCnt="0"/>
      <dgm:spPr/>
    </dgm:pt>
    <dgm:pt modelId="{FADED7F1-3B6B-4FB0-BFC5-2DFE37FB51C0}" type="pres">
      <dgm:prSet presAssocID="{9861CD4D-09D8-417E-A1FE-7737D753BCFC}" presName="composite" presStyleCnt="0"/>
      <dgm:spPr/>
    </dgm:pt>
    <dgm:pt modelId="{5F59C54A-A412-4AA0-9410-F3ED60797B5C}" type="pres">
      <dgm:prSet presAssocID="{9861CD4D-09D8-417E-A1FE-7737D753BCFC}" presName="bentUpArrow1" presStyleLbl="alignImgPlace1" presStyleIdx="2" presStyleCnt="3"/>
      <dgm:spPr/>
    </dgm:pt>
    <dgm:pt modelId="{86A529AD-4DCB-48B0-B56D-995C7FEF8F07}" type="pres">
      <dgm:prSet presAssocID="{9861CD4D-09D8-417E-A1FE-7737D753BCFC}" presName="ParentText" presStyleLbl="node1" presStyleIdx="2" presStyleCnt="4">
        <dgm:presLayoutVars>
          <dgm:chMax val="1"/>
          <dgm:chPref val="1"/>
          <dgm:bulletEnabled val="1"/>
        </dgm:presLayoutVars>
      </dgm:prSet>
      <dgm:spPr/>
      <dgm:t>
        <a:bodyPr/>
        <a:lstStyle/>
        <a:p>
          <a:endParaRPr lang="en-US"/>
        </a:p>
      </dgm:t>
    </dgm:pt>
    <dgm:pt modelId="{765C669F-D4AC-4CEE-A47B-51D6582BBF16}" type="pres">
      <dgm:prSet presAssocID="{9861CD4D-09D8-417E-A1FE-7737D753BCFC}" presName="ChildText" presStyleLbl="revTx" presStyleIdx="2" presStyleCnt="3">
        <dgm:presLayoutVars>
          <dgm:chMax val="0"/>
          <dgm:chPref val="0"/>
          <dgm:bulletEnabled val="1"/>
        </dgm:presLayoutVars>
      </dgm:prSet>
      <dgm:spPr/>
    </dgm:pt>
    <dgm:pt modelId="{C4CAA2B3-F84A-460D-B162-852DAC98A55E}" type="pres">
      <dgm:prSet presAssocID="{3357D133-10B3-4CE0-83D6-8CCDC704DCA9}" presName="sibTrans" presStyleCnt="0"/>
      <dgm:spPr/>
    </dgm:pt>
    <dgm:pt modelId="{54D0407C-8FBD-477E-BF40-7B03B29B6261}" type="pres">
      <dgm:prSet presAssocID="{058647EA-C148-4E87-AC75-24E0F34A27EA}" presName="composite" presStyleCnt="0"/>
      <dgm:spPr/>
    </dgm:pt>
    <dgm:pt modelId="{0F84B06E-C8B3-485E-BC07-2A7322D78EE0}" type="pres">
      <dgm:prSet presAssocID="{058647EA-C148-4E87-AC75-24E0F34A27EA}" presName="ParentText" presStyleLbl="node1" presStyleIdx="3" presStyleCnt="4">
        <dgm:presLayoutVars>
          <dgm:chMax val="1"/>
          <dgm:chPref val="1"/>
          <dgm:bulletEnabled val="1"/>
        </dgm:presLayoutVars>
      </dgm:prSet>
      <dgm:spPr/>
      <dgm:t>
        <a:bodyPr/>
        <a:lstStyle/>
        <a:p>
          <a:endParaRPr lang="en-US"/>
        </a:p>
      </dgm:t>
    </dgm:pt>
  </dgm:ptLst>
  <dgm:cxnLst>
    <dgm:cxn modelId="{5E6E80E6-7C61-43C8-8597-9E49811126BF}" type="presOf" srcId="{90A4E246-0E85-415D-9BA7-F5EAECA937EB}" destId="{415D0FDA-5BB3-4324-A1EE-CC24202E1E48}" srcOrd="0" destOrd="0" presId="urn:microsoft.com/office/officeart/2005/8/layout/StepDownProcess"/>
    <dgm:cxn modelId="{D7F0A213-8168-4B72-81FF-AD4FFE0F071C}" srcId="{9694BBE3-A725-4BD7-BB44-696590D0BA10}" destId="{74B47B4D-FE48-490B-9F85-3E6407F18D03}" srcOrd="1" destOrd="0" parTransId="{3632F6D1-E1D3-4968-966E-5093A1877912}" sibTransId="{50842455-07F2-489C-AD40-2CE1E54740C9}"/>
    <dgm:cxn modelId="{0AFAFBEF-741C-48E4-B2AE-54169686B60F}" srcId="{9694BBE3-A725-4BD7-BB44-696590D0BA10}" destId="{90A4E246-0E85-415D-9BA7-F5EAECA937EB}" srcOrd="0" destOrd="0" parTransId="{A19DFD96-2C1F-4992-AF39-2066E6EEC8FA}" sibTransId="{081E4027-167E-4B67-8DC6-D74E7C28E88C}"/>
    <dgm:cxn modelId="{0925E202-DD06-4482-BB8C-A7B4DBB75FB2}" type="presOf" srcId="{9861CD4D-09D8-417E-A1FE-7737D753BCFC}" destId="{86A529AD-4DCB-48B0-B56D-995C7FEF8F07}" srcOrd="0" destOrd="0" presId="urn:microsoft.com/office/officeart/2005/8/layout/StepDownProcess"/>
    <dgm:cxn modelId="{03E719C4-1C93-4D31-BDC4-7EAB5C4EFC39}" srcId="{9694BBE3-A725-4BD7-BB44-696590D0BA10}" destId="{058647EA-C148-4E87-AC75-24E0F34A27EA}" srcOrd="3" destOrd="0" parTransId="{56A4EC08-4E0F-424C-870E-31383B11DA85}" sibTransId="{BD4556ED-EE04-4EC1-A051-1CD0348BE0F8}"/>
    <dgm:cxn modelId="{50E8FE1A-D697-429C-B85A-DBAF7D263142}" type="presOf" srcId="{74B47B4D-FE48-490B-9F85-3E6407F18D03}" destId="{42EDDCAF-744D-4B12-A5F5-B06BB87F640B}" srcOrd="0" destOrd="0" presId="urn:microsoft.com/office/officeart/2005/8/layout/StepDownProcess"/>
    <dgm:cxn modelId="{8C670995-84A6-48F7-A983-F8248D339826}" srcId="{9694BBE3-A725-4BD7-BB44-696590D0BA10}" destId="{9861CD4D-09D8-417E-A1FE-7737D753BCFC}" srcOrd="2" destOrd="0" parTransId="{F88594FF-D6C5-408E-9F61-D276961F492B}" sibTransId="{3357D133-10B3-4CE0-83D6-8CCDC704DCA9}"/>
    <dgm:cxn modelId="{9F5CF1D0-5CED-4070-BC76-D455C347C33D}" type="presOf" srcId="{9694BBE3-A725-4BD7-BB44-696590D0BA10}" destId="{A38EF8B6-3A3D-4D6D-AB6A-AC5C6BE2AE7A}" srcOrd="0" destOrd="0" presId="urn:microsoft.com/office/officeart/2005/8/layout/StepDownProcess"/>
    <dgm:cxn modelId="{647CDE32-20CF-4325-9CAA-28DAAF72031C}" type="presOf" srcId="{058647EA-C148-4E87-AC75-24E0F34A27EA}" destId="{0F84B06E-C8B3-485E-BC07-2A7322D78EE0}" srcOrd="0" destOrd="0" presId="urn:microsoft.com/office/officeart/2005/8/layout/StepDownProcess"/>
    <dgm:cxn modelId="{73947A68-336A-4439-A5FF-CE7BEDAA7801}" type="presParOf" srcId="{A38EF8B6-3A3D-4D6D-AB6A-AC5C6BE2AE7A}" destId="{C8D82FF2-FD8A-439E-8754-512B9FB3409A}" srcOrd="0" destOrd="0" presId="urn:microsoft.com/office/officeart/2005/8/layout/StepDownProcess"/>
    <dgm:cxn modelId="{5AAC7424-93E4-4FEB-A9F4-559DF0BAA05B}" type="presParOf" srcId="{C8D82FF2-FD8A-439E-8754-512B9FB3409A}" destId="{1EA5006D-B1C5-4103-B7F8-D879F6610BE8}" srcOrd="0" destOrd="0" presId="urn:microsoft.com/office/officeart/2005/8/layout/StepDownProcess"/>
    <dgm:cxn modelId="{FF9B44FF-8A8A-41F0-90D5-EED72EBD0BD0}" type="presParOf" srcId="{C8D82FF2-FD8A-439E-8754-512B9FB3409A}" destId="{415D0FDA-5BB3-4324-A1EE-CC24202E1E48}" srcOrd="1" destOrd="0" presId="urn:microsoft.com/office/officeart/2005/8/layout/StepDownProcess"/>
    <dgm:cxn modelId="{89C01B54-2DAA-4A24-8BE2-1322B3894A28}" type="presParOf" srcId="{C8D82FF2-FD8A-439E-8754-512B9FB3409A}" destId="{1562C019-F08B-4670-82FD-1EB8FBED9065}" srcOrd="2" destOrd="0" presId="urn:microsoft.com/office/officeart/2005/8/layout/StepDownProcess"/>
    <dgm:cxn modelId="{C05F2D4F-6832-4B51-8B7B-ABBA996A1455}" type="presParOf" srcId="{A38EF8B6-3A3D-4D6D-AB6A-AC5C6BE2AE7A}" destId="{303238F6-0FD9-47C6-9E2C-3C2861FDF7B3}" srcOrd="1" destOrd="0" presId="urn:microsoft.com/office/officeart/2005/8/layout/StepDownProcess"/>
    <dgm:cxn modelId="{A1CE9962-AB26-49F5-8AF1-CA9FC44AD059}" type="presParOf" srcId="{A38EF8B6-3A3D-4D6D-AB6A-AC5C6BE2AE7A}" destId="{81C8F030-CAC9-4390-BD76-441FA8493D82}" srcOrd="2" destOrd="0" presId="urn:microsoft.com/office/officeart/2005/8/layout/StepDownProcess"/>
    <dgm:cxn modelId="{1A4BE76F-5CF3-42B5-A1C4-F1D02C4BE7CB}" type="presParOf" srcId="{81C8F030-CAC9-4390-BD76-441FA8493D82}" destId="{1D70664B-C5CD-4763-8890-0FDCB0486CBC}" srcOrd="0" destOrd="0" presId="urn:microsoft.com/office/officeart/2005/8/layout/StepDownProcess"/>
    <dgm:cxn modelId="{2990C247-5662-451E-A870-A13E298C4237}" type="presParOf" srcId="{81C8F030-CAC9-4390-BD76-441FA8493D82}" destId="{42EDDCAF-744D-4B12-A5F5-B06BB87F640B}" srcOrd="1" destOrd="0" presId="urn:microsoft.com/office/officeart/2005/8/layout/StepDownProcess"/>
    <dgm:cxn modelId="{671A5E62-802C-4147-B778-6B31F038AE06}" type="presParOf" srcId="{81C8F030-CAC9-4390-BD76-441FA8493D82}" destId="{C403E3F4-6987-4CD5-9253-AE524510DA03}" srcOrd="2" destOrd="0" presId="urn:microsoft.com/office/officeart/2005/8/layout/StepDownProcess"/>
    <dgm:cxn modelId="{07849E2D-785B-47B2-A385-AF40AAA60A09}" type="presParOf" srcId="{A38EF8B6-3A3D-4D6D-AB6A-AC5C6BE2AE7A}" destId="{4DB74541-F26D-47A2-9A79-33163D722282}" srcOrd="3" destOrd="0" presId="urn:microsoft.com/office/officeart/2005/8/layout/StepDownProcess"/>
    <dgm:cxn modelId="{6282F71D-FEE4-48EF-928E-09CABED25145}" type="presParOf" srcId="{A38EF8B6-3A3D-4D6D-AB6A-AC5C6BE2AE7A}" destId="{FADED7F1-3B6B-4FB0-BFC5-2DFE37FB51C0}" srcOrd="4" destOrd="0" presId="urn:microsoft.com/office/officeart/2005/8/layout/StepDownProcess"/>
    <dgm:cxn modelId="{A7FDCF24-5EE9-4D5D-A93B-9B6344451EA4}" type="presParOf" srcId="{FADED7F1-3B6B-4FB0-BFC5-2DFE37FB51C0}" destId="{5F59C54A-A412-4AA0-9410-F3ED60797B5C}" srcOrd="0" destOrd="0" presId="urn:microsoft.com/office/officeart/2005/8/layout/StepDownProcess"/>
    <dgm:cxn modelId="{27E493EC-2ECA-46AC-95AF-60DCA23E4D70}" type="presParOf" srcId="{FADED7F1-3B6B-4FB0-BFC5-2DFE37FB51C0}" destId="{86A529AD-4DCB-48B0-B56D-995C7FEF8F07}" srcOrd="1" destOrd="0" presId="urn:microsoft.com/office/officeart/2005/8/layout/StepDownProcess"/>
    <dgm:cxn modelId="{566B5D16-B6F7-4CF6-B5E2-292C5BC1F507}" type="presParOf" srcId="{FADED7F1-3B6B-4FB0-BFC5-2DFE37FB51C0}" destId="{765C669F-D4AC-4CEE-A47B-51D6582BBF16}" srcOrd="2" destOrd="0" presId="urn:microsoft.com/office/officeart/2005/8/layout/StepDownProcess"/>
    <dgm:cxn modelId="{96607B1F-F332-48B1-9FB9-CF0689F5F4B6}" type="presParOf" srcId="{A38EF8B6-3A3D-4D6D-AB6A-AC5C6BE2AE7A}" destId="{C4CAA2B3-F84A-460D-B162-852DAC98A55E}" srcOrd="5" destOrd="0" presId="urn:microsoft.com/office/officeart/2005/8/layout/StepDownProcess"/>
    <dgm:cxn modelId="{86E5282D-3953-4FF5-9965-7FBF633E55E8}" type="presParOf" srcId="{A38EF8B6-3A3D-4D6D-AB6A-AC5C6BE2AE7A}" destId="{54D0407C-8FBD-477E-BF40-7B03B29B6261}" srcOrd="6" destOrd="0" presId="urn:microsoft.com/office/officeart/2005/8/layout/StepDownProcess"/>
    <dgm:cxn modelId="{F6EA6A54-1D89-422D-AD3A-850BFCFF9B9A}" type="presParOf" srcId="{54D0407C-8FBD-477E-BF40-7B03B29B6261}" destId="{0F84B06E-C8B3-485E-BC07-2A7322D78EE0}"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CFF05F-21E5-445F-A245-1E9666C9BB2F}"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ED15BB2B-F8AF-4F29-A63C-10BC30899D49}">
      <dgm:prSet phldrT="[Text]" custT="1"/>
      <dgm:spPr/>
      <dgm:t>
        <a:bodyPr/>
        <a:lstStyle/>
        <a:p>
          <a:r>
            <a:rPr lang="en-US" sz="2000" smtClean="0"/>
            <a:t>High concentration in the myocardium .</a:t>
          </a:r>
          <a:endParaRPr lang="en-US" sz="2000" dirty="0"/>
        </a:p>
      </dgm:t>
    </dgm:pt>
    <dgm:pt modelId="{81E51607-0D5A-439D-AF7B-96A9E49BEF3D}" type="parTrans" cxnId="{B944C576-9D11-423D-899F-E7C67E095D2B}">
      <dgm:prSet/>
      <dgm:spPr/>
      <dgm:t>
        <a:bodyPr/>
        <a:lstStyle/>
        <a:p>
          <a:endParaRPr lang="en-US"/>
        </a:p>
      </dgm:t>
    </dgm:pt>
    <dgm:pt modelId="{7AC0C336-97B1-47A7-A407-0C0D41E93212}" type="sibTrans" cxnId="{B944C576-9D11-423D-899F-E7C67E095D2B}">
      <dgm:prSet/>
      <dgm:spPr/>
      <dgm:t>
        <a:bodyPr/>
        <a:lstStyle/>
        <a:p>
          <a:endParaRPr lang="en-US"/>
        </a:p>
      </dgm:t>
    </dgm:pt>
    <dgm:pt modelId="{CA4EF519-0033-4EFD-9186-FBFE90668E64}">
      <dgm:prSet phldrT="[Text]" custT="1"/>
      <dgm:spPr/>
      <dgm:t>
        <a:bodyPr/>
        <a:lstStyle/>
        <a:p>
          <a:r>
            <a:rPr lang="en-US" sz="2000" dirty="0" smtClean="0">
              <a:solidFill>
                <a:srgbClr val="FF0000"/>
              </a:solidFill>
            </a:rPr>
            <a:t>High sensitivity </a:t>
          </a:r>
          <a:r>
            <a:rPr lang="en-US" sz="2000" dirty="0" smtClean="0"/>
            <a:t>(detected even in low concentration at early stages of the disease) .</a:t>
          </a:r>
          <a:endParaRPr lang="en-US" sz="2000" dirty="0"/>
        </a:p>
      </dgm:t>
    </dgm:pt>
    <dgm:pt modelId="{ED33A12C-2D49-4129-A261-E77D7BE1FBB9}" type="parTrans" cxnId="{20242583-7F84-4CA8-A8CF-050F54C22F32}">
      <dgm:prSet/>
      <dgm:spPr/>
      <dgm:t>
        <a:bodyPr/>
        <a:lstStyle/>
        <a:p>
          <a:endParaRPr lang="en-US"/>
        </a:p>
      </dgm:t>
    </dgm:pt>
    <dgm:pt modelId="{110664CD-23E9-4C0E-93A6-4A8667F2F7DE}" type="sibTrans" cxnId="{20242583-7F84-4CA8-A8CF-050F54C22F32}">
      <dgm:prSet/>
      <dgm:spPr/>
      <dgm:t>
        <a:bodyPr/>
        <a:lstStyle/>
        <a:p>
          <a:endParaRPr lang="en-US"/>
        </a:p>
      </dgm:t>
    </dgm:pt>
    <dgm:pt modelId="{F8481FCD-04B6-47CE-B086-ECE06C94450B}">
      <dgm:prSet phldrT="[Text]" custT="1"/>
      <dgm:spPr/>
      <dgm:t>
        <a:bodyPr/>
        <a:lstStyle/>
        <a:p>
          <a:r>
            <a:rPr lang="en-US" sz="2000" dirty="0" smtClean="0">
              <a:solidFill>
                <a:srgbClr val="FF0000"/>
              </a:solidFill>
            </a:rPr>
            <a:t>High specificity </a:t>
          </a:r>
          <a:r>
            <a:rPr lang="en-US" sz="2000" dirty="0" smtClean="0"/>
            <a:t>(specifically detecting damage of cardiac tissue, and is absent in non-myocardial tissue injury) .</a:t>
          </a:r>
          <a:endParaRPr lang="en-US" sz="2000" dirty="0"/>
        </a:p>
      </dgm:t>
    </dgm:pt>
    <dgm:pt modelId="{D69BACA1-C230-46F1-B846-303093814162}" type="parTrans" cxnId="{5B8E1E62-F88F-453F-A610-C1291AB4C954}">
      <dgm:prSet/>
      <dgm:spPr/>
      <dgm:t>
        <a:bodyPr/>
        <a:lstStyle/>
        <a:p>
          <a:endParaRPr lang="en-US"/>
        </a:p>
      </dgm:t>
    </dgm:pt>
    <dgm:pt modelId="{B4BCF73F-7E3E-4156-9FDC-C3C06EB52EDD}" type="sibTrans" cxnId="{5B8E1E62-F88F-453F-A610-C1291AB4C954}">
      <dgm:prSet/>
      <dgm:spPr/>
      <dgm:t>
        <a:bodyPr/>
        <a:lstStyle/>
        <a:p>
          <a:endParaRPr lang="en-US"/>
        </a:p>
      </dgm:t>
    </dgm:pt>
    <dgm:pt modelId="{E6C12A1C-7C8D-4BA9-B8F3-9D9B2A074C92}">
      <dgm:prSet phldrT="[Text]" custT="1"/>
      <dgm:spPr/>
      <dgm:t>
        <a:bodyPr/>
        <a:lstStyle/>
        <a:p>
          <a:r>
            <a:rPr lang="en-US" sz="2000" smtClean="0"/>
            <a:t>Rapid release into plasma following myocardial injury .</a:t>
          </a:r>
          <a:endParaRPr lang="en-US" sz="2000" dirty="0"/>
        </a:p>
      </dgm:t>
    </dgm:pt>
    <dgm:pt modelId="{3D7AF664-88B7-4A7C-8465-754E29037015}" type="parTrans" cxnId="{323AB493-FC59-4E42-8B4E-F3FD887F0D29}">
      <dgm:prSet/>
      <dgm:spPr/>
      <dgm:t>
        <a:bodyPr/>
        <a:lstStyle/>
        <a:p>
          <a:endParaRPr lang="en-US"/>
        </a:p>
      </dgm:t>
    </dgm:pt>
    <dgm:pt modelId="{34140F98-B828-4C85-A739-1DD119AB41C2}" type="sibTrans" cxnId="{323AB493-FC59-4E42-8B4E-F3FD887F0D29}">
      <dgm:prSet/>
      <dgm:spPr/>
      <dgm:t>
        <a:bodyPr/>
        <a:lstStyle/>
        <a:p>
          <a:endParaRPr lang="en-US"/>
        </a:p>
      </dgm:t>
    </dgm:pt>
    <dgm:pt modelId="{5F04403C-1FD3-4659-B92B-65C031628FDF}">
      <dgm:prSet phldrT="[Text]" custT="1"/>
      <dgm:spPr/>
      <dgm:t>
        <a:bodyPr/>
        <a:lstStyle/>
        <a:p>
          <a:r>
            <a:rPr lang="en-US" sz="2000" dirty="0" smtClean="0"/>
            <a:t>Easily measured (detectable by rapid, simple and automated assay methods) </a:t>
          </a:r>
          <a:r>
            <a:rPr lang="en-US" sz="2000" dirty="0" smtClean="0">
              <a:latin typeface="Century Schoolbook" charset="0"/>
            </a:rPr>
            <a:t>.</a:t>
          </a:r>
          <a:endParaRPr lang="en-US" sz="2000" dirty="0"/>
        </a:p>
      </dgm:t>
    </dgm:pt>
    <dgm:pt modelId="{E04C3E7E-C2C9-46F7-BC36-435BAA04AF5F}" type="parTrans" cxnId="{43AFE56A-DB77-42F3-ABCD-29984C2F9FA3}">
      <dgm:prSet/>
      <dgm:spPr/>
      <dgm:t>
        <a:bodyPr/>
        <a:lstStyle/>
        <a:p>
          <a:endParaRPr lang="en-US"/>
        </a:p>
      </dgm:t>
    </dgm:pt>
    <dgm:pt modelId="{8592C0F7-1C16-40F4-8E8E-8F7B3EF68037}" type="sibTrans" cxnId="{43AFE56A-DB77-42F3-ABCD-29984C2F9FA3}">
      <dgm:prSet/>
      <dgm:spPr/>
      <dgm:t>
        <a:bodyPr/>
        <a:lstStyle/>
        <a:p>
          <a:endParaRPr lang="en-US"/>
        </a:p>
      </dgm:t>
    </dgm:pt>
    <dgm:pt modelId="{1D026D1A-8BC3-4220-80C4-FB2685AB3B8E}">
      <dgm:prSet phldrT="[Text]" custT="1"/>
      <dgm:spPr/>
      <dgm:t>
        <a:bodyPr/>
        <a:lstStyle/>
        <a:p>
          <a:r>
            <a:rPr lang="en-US" sz="2000" smtClean="0"/>
            <a:t>Good prognostic value (strong correlation between plasma level and extent of myocardial injury) .</a:t>
          </a:r>
          <a:endParaRPr lang="en-US" sz="2000" dirty="0"/>
        </a:p>
      </dgm:t>
    </dgm:pt>
    <dgm:pt modelId="{F3358E5C-16F9-468C-A8A9-C5A0B2D078F3}" type="parTrans" cxnId="{2C4B275E-BDA3-48E5-BFDB-A49E8B7ED4E9}">
      <dgm:prSet/>
      <dgm:spPr/>
      <dgm:t>
        <a:bodyPr/>
        <a:lstStyle/>
        <a:p>
          <a:endParaRPr lang="en-US"/>
        </a:p>
      </dgm:t>
    </dgm:pt>
    <dgm:pt modelId="{B1751D36-1A1B-4E22-837A-DB7F8849A876}" type="sibTrans" cxnId="{2C4B275E-BDA3-48E5-BFDB-A49E8B7ED4E9}">
      <dgm:prSet/>
      <dgm:spPr/>
      <dgm:t>
        <a:bodyPr/>
        <a:lstStyle/>
        <a:p>
          <a:endParaRPr lang="en-US"/>
        </a:p>
      </dgm:t>
    </dgm:pt>
    <dgm:pt modelId="{684B4ABC-2789-473D-81FE-3D6B69F85E83}" type="pres">
      <dgm:prSet presAssocID="{98CFF05F-21E5-445F-A245-1E9666C9BB2F}" presName="Name0" presStyleCnt="0">
        <dgm:presLayoutVars>
          <dgm:chMax val="7"/>
          <dgm:chPref val="7"/>
          <dgm:dir/>
        </dgm:presLayoutVars>
      </dgm:prSet>
      <dgm:spPr/>
      <dgm:t>
        <a:bodyPr/>
        <a:lstStyle/>
        <a:p>
          <a:endParaRPr lang="en-US"/>
        </a:p>
      </dgm:t>
    </dgm:pt>
    <dgm:pt modelId="{8AFA5A11-A929-44F8-8227-57F2A336CC22}" type="pres">
      <dgm:prSet presAssocID="{98CFF05F-21E5-445F-A245-1E9666C9BB2F}" presName="Name1" presStyleCnt="0"/>
      <dgm:spPr/>
    </dgm:pt>
    <dgm:pt modelId="{1E485DC7-9A4E-4240-A7B7-5994C7DD1B02}" type="pres">
      <dgm:prSet presAssocID="{98CFF05F-21E5-445F-A245-1E9666C9BB2F}" presName="cycle" presStyleCnt="0"/>
      <dgm:spPr/>
    </dgm:pt>
    <dgm:pt modelId="{3F478B06-0051-4FDA-9705-F932CA02C923}" type="pres">
      <dgm:prSet presAssocID="{98CFF05F-21E5-445F-A245-1E9666C9BB2F}" presName="srcNode" presStyleLbl="node1" presStyleIdx="0" presStyleCnt="6"/>
      <dgm:spPr/>
    </dgm:pt>
    <dgm:pt modelId="{0B1342B4-73F7-406A-BC0E-50BC8702ED3B}" type="pres">
      <dgm:prSet presAssocID="{98CFF05F-21E5-445F-A245-1E9666C9BB2F}" presName="conn" presStyleLbl="parChTrans1D2" presStyleIdx="0" presStyleCnt="1"/>
      <dgm:spPr/>
      <dgm:t>
        <a:bodyPr/>
        <a:lstStyle/>
        <a:p>
          <a:endParaRPr lang="en-US"/>
        </a:p>
      </dgm:t>
    </dgm:pt>
    <dgm:pt modelId="{8914FEC1-D5B7-44FC-BF53-BCF288FC4095}" type="pres">
      <dgm:prSet presAssocID="{98CFF05F-21E5-445F-A245-1E9666C9BB2F}" presName="extraNode" presStyleLbl="node1" presStyleIdx="0" presStyleCnt="6"/>
      <dgm:spPr/>
    </dgm:pt>
    <dgm:pt modelId="{21C5420D-01BA-4AA1-9948-9AAABF8F0CC4}" type="pres">
      <dgm:prSet presAssocID="{98CFF05F-21E5-445F-A245-1E9666C9BB2F}" presName="dstNode" presStyleLbl="node1" presStyleIdx="0" presStyleCnt="6"/>
      <dgm:spPr/>
    </dgm:pt>
    <dgm:pt modelId="{8113E9AE-7E19-4828-87C2-EFDE7929F516}" type="pres">
      <dgm:prSet presAssocID="{ED15BB2B-F8AF-4F29-A63C-10BC30899D49}" presName="text_1" presStyleLbl="node1" presStyleIdx="0" presStyleCnt="6">
        <dgm:presLayoutVars>
          <dgm:bulletEnabled val="1"/>
        </dgm:presLayoutVars>
      </dgm:prSet>
      <dgm:spPr/>
      <dgm:t>
        <a:bodyPr/>
        <a:lstStyle/>
        <a:p>
          <a:endParaRPr lang="en-US"/>
        </a:p>
      </dgm:t>
    </dgm:pt>
    <dgm:pt modelId="{5C56B406-AC40-4159-A0AF-4A0247C1F877}" type="pres">
      <dgm:prSet presAssocID="{ED15BB2B-F8AF-4F29-A63C-10BC30899D49}" presName="accent_1" presStyleCnt="0"/>
      <dgm:spPr/>
    </dgm:pt>
    <dgm:pt modelId="{E41529A7-22AB-49E0-8A0F-D1873561197E}" type="pres">
      <dgm:prSet presAssocID="{ED15BB2B-F8AF-4F29-A63C-10BC30899D49}" presName="accentRepeatNode" presStyleLbl="solidFgAcc1" presStyleIdx="0" presStyleCnt="6"/>
      <dgm:spPr/>
    </dgm:pt>
    <dgm:pt modelId="{99D50C75-8F6D-4717-93DF-414B8B33A3C0}" type="pres">
      <dgm:prSet presAssocID="{CA4EF519-0033-4EFD-9186-FBFE90668E64}" presName="text_2" presStyleLbl="node1" presStyleIdx="1" presStyleCnt="6">
        <dgm:presLayoutVars>
          <dgm:bulletEnabled val="1"/>
        </dgm:presLayoutVars>
      </dgm:prSet>
      <dgm:spPr/>
      <dgm:t>
        <a:bodyPr/>
        <a:lstStyle/>
        <a:p>
          <a:endParaRPr lang="en-US"/>
        </a:p>
      </dgm:t>
    </dgm:pt>
    <dgm:pt modelId="{B2DD3829-AE5A-4A80-A74D-642BA029E7DE}" type="pres">
      <dgm:prSet presAssocID="{CA4EF519-0033-4EFD-9186-FBFE90668E64}" presName="accent_2" presStyleCnt="0"/>
      <dgm:spPr/>
    </dgm:pt>
    <dgm:pt modelId="{FACD60C0-CDF1-4972-9AEE-A16FE2DC1CCC}" type="pres">
      <dgm:prSet presAssocID="{CA4EF519-0033-4EFD-9186-FBFE90668E64}" presName="accentRepeatNode" presStyleLbl="solidFgAcc1" presStyleIdx="1" presStyleCnt="6"/>
      <dgm:spPr/>
    </dgm:pt>
    <dgm:pt modelId="{E20ACC7D-80FB-4B84-8DCE-C67265542713}" type="pres">
      <dgm:prSet presAssocID="{F8481FCD-04B6-47CE-B086-ECE06C94450B}" presName="text_3" presStyleLbl="node1" presStyleIdx="2" presStyleCnt="6">
        <dgm:presLayoutVars>
          <dgm:bulletEnabled val="1"/>
        </dgm:presLayoutVars>
      </dgm:prSet>
      <dgm:spPr/>
      <dgm:t>
        <a:bodyPr/>
        <a:lstStyle/>
        <a:p>
          <a:endParaRPr lang="en-US"/>
        </a:p>
      </dgm:t>
    </dgm:pt>
    <dgm:pt modelId="{3CCABE23-1AAF-4DBB-BBC5-4A541828ED24}" type="pres">
      <dgm:prSet presAssocID="{F8481FCD-04B6-47CE-B086-ECE06C94450B}" presName="accent_3" presStyleCnt="0"/>
      <dgm:spPr/>
    </dgm:pt>
    <dgm:pt modelId="{6744F89A-BC31-4979-BB41-A93BBFCFFA32}" type="pres">
      <dgm:prSet presAssocID="{F8481FCD-04B6-47CE-B086-ECE06C94450B}" presName="accentRepeatNode" presStyleLbl="solidFgAcc1" presStyleIdx="2" presStyleCnt="6"/>
      <dgm:spPr/>
    </dgm:pt>
    <dgm:pt modelId="{60A2E34A-3DDD-4627-B64B-AF762C422351}" type="pres">
      <dgm:prSet presAssocID="{E6C12A1C-7C8D-4BA9-B8F3-9D9B2A074C92}" presName="text_4" presStyleLbl="node1" presStyleIdx="3" presStyleCnt="6">
        <dgm:presLayoutVars>
          <dgm:bulletEnabled val="1"/>
        </dgm:presLayoutVars>
      </dgm:prSet>
      <dgm:spPr/>
      <dgm:t>
        <a:bodyPr/>
        <a:lstStyle/>
        <a:p>
          <a:endParaRPr lang="en-US"/>
        </a:p>
      </dgm:t>
    </dgm:pt>
    <dgm:pt modelId="{EE5AE48B-F13E-4192-9E34-AA2FD6E18D10}" type="pres">
      <dgm:prSet presAssocID="{E6C12A1C-7C8D-4BA9-B8F3-9D9B2A074C92}" presName="accent_4" presStyleCnt="0"/>
      <dgm:spPr/>
    </dgm:pt>
    <dgm:pt modelId="{2BDBA341-B7FD-442A-A8D5-C3F5DB1302FE}" type="pres">
      <dgm:prSet presAssocID="{E6C12A1C-7C8D-4BA9-B8F3-9D9B2A074C92}" presName="accentRepeatNode" presStyleLbl="solidFgAcc1" presStyleIdx="3" presStyleCnt="6"/>
      <dgm:spPr/>
    </dgm:pt>
    <dgm:pt modelId="{EF77CD31-1F40-4A56-A4BC-CBDA683A7BDE}" type="pres">
      <dgm:prSet presAssocID="{5F04403C-1FD3-4659-B92B-65C031628FDF}" presName="text_5" presStyleLbl="node1" presStyleIdx="4" presStyleCnt="6">
        <dgm:presLayoutVars>
          <dgm:bulletEnabled val="1"/>
        </dgm:presLayoutVars>
      </dgm:prSet>
      <dgm:spPr/>
      <dgm:t>
        <a:bodyPr/>
        <a:lstStyle/>
        <a:p>
          <a:endParaRPr lang="en-US"/>
        </a:p>
      </dgm:t>
    </dgm:pt>
    <dgm:pt modelId="{31DE1F29-E4ED-42ED-9970-C96752E8752F}" type="pres">
      <dgm:prSet presAssocID="{5F04403C-1FD3-4659-B92B-65C031628FDF}" presName="accent_5" presStyleCnt="0"/>
      <dgm:spPr/>
    </dgm:pt>
    <dgm:pt modelId="{2CFCF6B7-2C5B-4281-85FE-F8F59C8B1EAF}" type="pres">
      <dgm:prSet presAssocID="{5F04403C-1FD3-4659-B92B-65C031628FDF}" presName="accentRepeatNode" presStyleLbl="solidFgAcc1" presStyleIdx="4" presStyleCnt="6"/>
      <dgm:spPr/>
    </dgm:pt>
    <dgm:pt modelId="{E8B94BFB-63BF-40F4-A8BF-F46020364EC3}" type="pres">
      <dgm:prSet presAssocID="{1D026D1A-8BC3-4220-80C4-FB2685AB3B8E}" presName="text_6" presStyleLbl="node1" presStyleIdx="5" presStyleCnt="6">
        <dgm:presLayoutVars>
          <dgm:bulletEnabled val="1"/>
        </dgm:presLayoutVars>
      </dgm:prSet>
      <dgm:spPr/>
      <dgm:t>
        <a:bodyPr/>
        <a:lstStyle/>
        <a:p>
          <a:endParaRPr lang="en-US"/>
        </a:p>
      </dgm:t>
    </dgm:pt>
    <dgm:pt modelId="{7F4325D4-66D7-4E30-B09F-0B9167624BA8}" type="pres">
      <dgm:prSet presAssocID="{1D026D1A-8BC3-4220-80C4-FB2685AB3B8E}" presName="accent_6" presStyleCnt="0"/>
      <dgm:spPr/>
    </dgm:pt>
    <dgm:pt modelId="{98CFE628-8E91-4537-B43F-91E6E8A7AC71}" type="pres">
      <dgm:prSet presAssocID="{1D026D1A-8BC3-4220-80C4-FB2685AB3B8E}" presName="accentRepeatNode" presStyleLbl="solidFgAcc1" presStyleIdx="5" presStyleCnt="6"/>
      <dgm:spPr/>
    </dgm:pt>
  </dgm:ptLst>
  <dgm:cxnLst>
    <dgm:cxn modelId="{43AFE56A-DB77-42F3-ABCD-29984C2F9FA3}" srcId="{98CFF05F-21E5-445F-A245-1E9666C9BB2F}" destId="{5F04403C-1FD3-4659-B92B-65C031628FDF}" srcOrd="4" destOrd="0" parTransId="{E04C3E7E-C2C9-46F7-BC36-435BAA04AF5F}" sibTransId="{8592C0F7-1C16-40F4-8E8E-8F7B3EF68037}"/>
    <dgm:cxn modelId="{20242583-7F84-4CA8-A8CF-050F54C22F32}" srcId="{98CFF05F-21E5-445F-A245-1E9666C9BB2F}" destId="{CA4EF519-0033-4EFD-9186-FBFE90668E64}" srcOrd="1" destOrd="0" parTransId="{ED33A12C-2D49-4129-A261-E77D7BE1FBB9}" sibTransId="{110664CD-23E9-4C0E-93A6-4A8667F2F7DE}"/>
    <dgm:cxn modelId="{E2031979-FB97-496D-AAF1-E8EB8DBF861F}" type="presOf" srcId="{F8481FCD-04B6-47CE-B086-ECE06C94450B}" destId="{E20ACC7D-80FB-4B84-8DCE-C67265542713}" srcOrd="0" destOrd="0" presId="urn:microsoft.com/office/officeart/2008/layout/VerticalCurvedList"/>
    <dgm:cxn modelId="{B944C576-9D11-423D-899F-E7C67E095D2B}" srcId="{98CFF05F-21E5-445F-A245-1E9666C9BB2F}" destId="{ED15BB2B-F8AF-4F29-A63C-10BC30899D49}" srcOrd="0" destOrd="0" parTransId="{81E51607-0D5A-439D-AF7B-96A9E49BEF3D}" sibTransId="{7AC0C336-97B1-47A7-A407-0C0D41E93212}"/>
    <dgm:cxn modelId="{5B8E1E62-F88F-453F-A610-C1291AB4C954}" srcId="{98CFF05F-21E5-445F-A245-1E9666C9BB2F}" destId="{F8481FCD-04B6-47CE-B086-ECE06C94450B}" srcOrd="2" destOrd="0" parTransId="{D69BACA1-C230-46F1-B846-303093814162}" sibTransId="{B4BCF73F-7E3E-4156-9FDC-C3C06EB52EDD}"/>
    <dgm:cxn modelId="{D6717AC0-7556-40B5-A48E-EDB1F8C77AF3}" type="presOf" srcId="{98CFF05F-21E5-445F-A245-1E9666C9BB2F}" destId="{684B4ABC-2789-473D-81FE-3D6B69F85E83}" srcOrd="0" destOrd="0" presId="urn:microsoft.com/office/officeart/2008/layout/VerticalCurvedList"/>
    <dgm:cxn modelId="{323AB493-FC59-4E42-8B4E-F3FD887F0D29}" srcId="{98CFF05F-21E5-445F-A245-1E9666C9BB2F}" destId="{E6C12A1C-7C8D-4BA9-B8F3-9D9B2A074C92}" srcOrd="3" destOrd="0" parTransId="{3D7AF664-88B7-4A7C-8465-754E29037015}" sibTransId="{34140F98-B828-4C85-A739-1DD119AB41C2}"/>
    <dgm:cxn modelId="{9C13B0FE-AAD2-46EA-A021-640118264C8D}" type="presOf" srcId="{E6C12A1C-7C8D-4BA9-B8F3-9D9B2A074C92}" destId="{60A2E34A-3DDD-4627-B64B-AF762C422351}" srcOrd="0" destOrd="0" presId="urn:microsoft.com/office/officeart/2008/layout/VerticalCurvedList"/>
    <dgm:cxn modelId="{CAD80A4D-F18D-4AE3-B2DE-48F61DB3FD25}" type="presOf" srcId="{1D026D1A-8BC3-4220-80C4-FB2685AB3B8E}" destId="{E8B94BFB-63BF-40F4-A8BF-F46020364EC3}" srcOrd="0" destOrd="0" presId="urn:microsoft.com/office/officeart/2008/layout/VerticalCurvedList"/>
    <dgm:cxn modelId="{2C4B275E-BDA3-48E5-BFDB-A49E8B7ED4E9}" srcId="{98CFF05F-21E5-445F-A245-1E9666C9BB2F}" destId="{1D026D1A-8BC3-4220-80C4-FB2685AB3B8E}" srcOrd="5" destOrd="0" parTransId="{F3358E5C-16F9-468C-A8A9-C5A0B2D078F3}" sibTransId="{B1751D36-1A1B-4E22-837A-DB7F8849A876}"/>
    <dgm:cxn modelId="{806E3C78-F6E5-44B6-A7A0-C7F5EC8EE170}" type="presOf" srcId="{5F04403C-1FD3-4659-B92B-65C031628FDF}" destId="{EF77CD31-1F40-4A56-A4BC-CBDA683A7BDE}" srcOrd="0" destOrd="0" presId="urn:microsoft.com/office/officeart/2008/layout/VerticalCurvedList"/>
    <dgm:cxn modelId="{27604DF5-895F-4439-AF1B-A1C665BE59EC}" type="presOf" srcId="{CA4EF519-0033-4EFD-9186-FBFE90668E64}" destId="{99D50C75-8F6D-4717-93DF-414B8B33A3C0}" srcOrd="0" destOrd="0" presId="urn:microsoft.com/office/officeart/2008/layout/VerticalCurvedList"/>
    <dgm:cxn modelId="{61936735-C2B9-4E18-86D5-1757902C4C5C}" type="presOf" srcId="{ED15BB2B-F8AF-4F29-A63C-10BC30899D49}" destId="{8113E9AE-7E19-4828-87C2-EFDE7929F516}" srcOrd="0" destOrd="0" presId="urn:microsoft.com/office/officeart/2008/layout/VerticalCurvedList"/>
    <dgm:cxn modelId="{28A9D8BD-D79C-4763-9F08-71563F0222BC}" type="presOf" srcId="{7AC0C336-97B1-47A7-A407-0C0D41E93212}" destId="{0B1342B4-73F7-406A-BC0E-50BC8702ED3B}" srcOrd="0" destOrd="0" presId="urn:microsoft.com/office/officeart/2008/layout/VerticalCurvedList"/>
    <dgm:cxn modelId="{AADCC7A8-8A16-42F2-9FF0-A52153F5A5CA}" type="presParOf" srcId="{684B4ABC-2789-473D-81FE-3D6B69F85E83}" destId="{8AFA5A11-A929-44F8-8227-57F2A336CC22}" srcOrd="0" destOrd="0" presId="urn:microsoft.com/office/officeart/2008/layout/VerticalCurvedList"/>
    <dgm:cxn modelId="{F99D12A1-42B5-44D6-A03B-6B02267D38EB}" type="presParOf" srcId="{8AFA5A11-A929-44F8-8227-57F2A336CC22}" destId="{1E485DC7-9A4E-4240-A7B7-5994C7DD1B02}" srcOrd="0" destOrd="0" presId="urn:microsoft.com/office/officeart/2008/layout/VerticalCurvedList"/>
    <dgm:cxn modelId="{830AEA71-A506-41EF-8700-A34AF54ECB51}" type="presParOf" srcId="{1E485DC7-9A4E-4240-A7B7-5994C7DD1B02}" destId="{3F478B06-0051-4FDA-9705-F932CA02C923}" srcOrd="0" destOrd="0" presId="urn:microsoft.com/office/officeart/2008/layout/VerticalCurvedList"/>
    <dgm:cxn modelId="{A8A1FF56-B321-4357-BEF1-645FC4297BC3}" type="presParOf" srcId="{1E485DC7-9A4E-4240-A7B7-5994C7DD1B02}" destId="{0B1342B4-73F7-406A-BC0E-50BC8702ED3B}" srcOrd="1" destOrd="0" presId="urn:microsoft.com/office/officeart/2008/layout/VerticalCurvedList"/>
    <dgm:cxn modelId="{E1375993-7EAB-4A45-8FCE-F9153A698E01}" type="presParOf" srcId="{1E485DC7-9A4E-4240-A7B7-5994C7DD1B02}" destId="{8914FEC1-D5B7-44FC-BF53-BCF288FC4095}" srcOrd="2" destOrd="0" presId="urn:microsoft.com/office/officeart/2008/layout/VerticalCurvedList"/>
    <dgm:cxn modelId="{EBB685AC-856D-4877-8E25-F65B606A76F6}" type="presParOf" srcId="{1E485DC7-9A4E-4240-A7B7-5994C7DD1B02}" destId="{21C5420D-01BA-4AA1-9948-9AAABF8F0CC4}" srcOrd="3" destOrd="0" presId="urn:microsoft.com/office/officeart/2008/layout/VerticalCurvedList"/>
    <dgm:cxn modelId="{62930C4E-CA4E-405F-8C39-38657A8437E5}" type="presParOf" srcId="{8AFA5A11-A929-44F8-8227-57F2A336CC22}" destId="{8113E9AE-7E19-4828-87C2-EFDE7929F516}" srcOrd="1" destOrd="0" presId="urn:microsoft.com/office/officeart/2008/layout/VerticalCurvedList"/>
    <dgm:cxn modelId="{3C529C55-6FBE-4CD7-9074-2A7E4E728D1C}" type="presParOf" srcId="{8AFA5A11-A929-44F8-8227-57F2A336CC22}" destId="{5C56B406-AC40-4159-A0AF-4A0247C1F877}" srcOrd="2" destOrd="0" presId="urn:microsoft.com/office/officeart/2008/layout/VerticalCurvedList"/>
    <dgm:cxn modelId="{2078E243-A31B-4228-BABE-E63EECE805AF}" type="presParOf" srcId="{5C56B406-AC40-4159-A0AF-4A0247C1F877}" destId="{E41529A7-22AB-49E0-8A0F-D1873561197E}" srcOrd="0" destOrd="0" presId="urn:microsoft.com/office/officeart/2008/layout/VerticalCurvedList"/>
    <dgm:cxn modelId="{09CA3845-F61D-4175-9CE9-79B9A57C8FBE}" type="presParOf" srcId="{8AFA5A11-A929-44F8-8227-57F2A336CC22}" destId="{99D50C75-8F6D-4717-93DF-414B8B33A3C0}" srcOrd="3" destOrd="0" presId="urn:microsoft.com/office/officeart/2008/layout/VerticalCurvedList"/>
    <dgm:cxn modelId="{40617C9C-BD02-4EF9-A489-2CDFF71328AF}" type="presParOf" srcId="{8AFA5A11-A929-44F8-8227-57F2A336CC22}" destId="{B2DD3829-AE5A-4A80-A74D-642BA029E7DE}" srcOrd="4" destOrd="0" presId="urn:microsoft.com/office/officeart/2008/layout/VerticalCurvedList"/>
    <dgm:cxn modelId="{B741B452-38EC-49D4-85BF-A3A1677D2CE6}" type="presParOf" srcId="{B2DD3829-AE5A-4A80-A74D-642BA029E7DE}" destId="{FACD60C0-CDF1-4972-9AEE-A16FE2DC1CCC}" srcOrd="0" destOrd="0" presId="urn:microsoft.com/office/officeart/2008/layout/VerticalCurvedList"/>
    <dgm:cxn modelId="{022E2363-B2AC-4AE2-8BC7-9C4D8AFCB266}" type="presParOf" srcId="{8AFA5A11-A929-44F8-8227-57F2A336CC22}" destId="{E20ACC7D-80FB-4B84-8DCE-C67265542713}" srcOrd="5" destOrd="0" presId="urn:microsoft.com/office/officeart/2008/layout/VerticalCurvedList"/>
    <dgm:cxn modelId="{E3F5ABC9-2F30-4456-89A2-EB2B8B7A9792}" type="presParOf" srcId="{8AFA5A11-A929-44F8-8227-57F2A336CC22}" destId="{3CCABE23-1AAF-4DBB-BBC5-4A541828ED24}" srcOrd="6" destOrd="0" presId="urn:microsoft.com/office/officeart/2008/layout/VerticalCurvedList"/>
    <dgm:cxn modelId="{F7A3CEB4-9F9D-44C0-84A7-969394CA298E}" type="presParOf" srcId="{3CCABE23-1AAF-4DBB-BBC5-4A541828ED24}" destId="{6744F89A-BC31-4979-BB41-A93BBFCFFA32}" srcOrd="0" destOrd="0" presId="urn:microsoft.com/office/officeart/2008/layout/VerticalCurvedList"/>
    <dgm:cxn modelId="{00223B2C-506A-424F-93B5-F023F6E062B7}" type="presParOf" srcId="{8AFA5A11-A929-44F8-8227-57F2A336CC22}" destId="{60A2E34A-3DDD-4627-B64B-AF762C422351}" srcOrd="7" destOrd="0" presId="urn:microsoft.com/office/officeart/2008/layout/VerticalCurvedList"/>
    <dgm:cxn modelId="{E2A60C0D-646F-494C-8474-0D3E4C073327}" type="presParOf" srcId="{8AFA5A11-A929-44F8-8227-57F2A336CC22}" destId="{EE5AE48B-F13E-4192-9E34-AA2FD6E18D10}" srcOrd="8" destOrd="0" presId="urn:microsoft.com/office/officeart/2008/layout/VerticalCurvedList"/>
    <dgm:cxn modelId="{E7116709-632D-4A44-95FC-79FFBD9EBF31}" type="presParOf" srcId="{EE5AE48B-F13E-4192-9E34-AA2FD6E18D10}" destId="{2BDBA341-B7FD-442A-A8D5-C3F5DB1302FE}" srcOrd="0" destOrd="0" presId="urn:microsoft.com/office/officeart/2008/layout/VerticalCurvedList"/>
    <dgm:cxn modelId="{3D665E8B-10F0-49E4-9587-1CA5A1DCBC4E}" type="presParOf" srcId="{8AFA5A11-A929-44F8-8227-57F2A336CC22}" destId="{EF77CD31-1F40-4A56-A4BC-CBDA683A7BDE}" srcOrd="9" destOrd="0" presId="urn:microsoft.com/office/officeart/2008/layout/VerticalCurvedList"/>
    <dgm:cxn modelId="{F868117A-07A1-4880-9DBD-AC340F95DF79}" type="presParOf" srcId="{8AFA5A11-A929-44F8-8227-57F2A336CC22}" destId="{31DE1F29-E4ED-42ED-9970-C96752E8752F}" srcOrd="10" destOrd="0" presId="urn:microsoft.com/office/officeart/2008/layout/VerticalCurvedList"/>
    <dgm:cxn modelId="{38729378-A950-4EF6-8F73-38E1A42626E1}" type="presParOf" srcId="{31DE1F29-E4ED-42ED-9970-C96752E8752F}" destId="{2CFCF6B7-2C5B-4281-85FE-F8F59C8B1EAF}" srcOrd="0" destOrd="0" presId="urn:microsoft.com/office/officeart/2008/layout/VerticalCurvedList"/>
    <dgm:cxn modelId="{7E289328-54D8-42DF-9CCE-F4DCD70BDC5D}" type="presParOf" srcId="{8AFA5A11-A929-44F8-8227-57F2A336CC22}" destId="{E8B94BFB-63BF-40F4-A8BF-F46020364EC3}" srcOrd="11" destOrd="0" presId="urn:microsoft.com/office/officeart/2008/layout/VerticalCurvedList"/>
    <dgm:cxn modelId="{C574B6E5-EE6B-44ED-AA08-91595774ADE2}" type="presParOf" srcId="{8AFA5A11-A929-44F8-8227-57F2A336CC22}" destId="{7F4325D4-66D7-4E30-B09F-0B9167624BA8}" srcOrd="12" destOrd="0" presId="urn:microsoft.com/office/officeart/2008/layout/VerticalCurvedList"/>
    <dgm:cxn modelId="{970481AB-40BA-43E1-B064-CB7FE3B56AF4}" type="presParOf" srcId="{7F4325D4-66D7-4E30-B09F-0B9167624BA8}" destId="{98CFE628-8E91-4537-B43F-91E6E8A7AC7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EA95A3-312A-4629-BEC4-1D0A0DF6CA6C}" type="doc">
      <dgm:prSet loTypeId="urn:microsoft.com/office/officeart/2008/layout/HorizontalMultiLevelHierarchy" loCatId="hierarchy" qsTypeId="urn:microsoft.com/office/officeart/2005/8/quickstyle/simple1" qsCatId="simple" csTypeId="urn:microsoft.com/office/officeart/2005/8/colors/accent0_3" csCatId="mainScheme" phldr="1"/>
      <dgm:spPr/>
      <dgm:t>
        <a:bodyPr/>
        <a:lstStyle/>
        <a:p>
          <a:endParaRPr lang="en-US"/>
        </a:p>
      </dgm:t>
    </dgm:pt>
    <dgm:pt modelId="{44C10492-5394-42EE-82E3-7B84FC80C1E4}">
      <dgm:prSet phldrT="[Text]" custT="1"/>
      <dgm:spPr/>
      <dgm:t>
        <a:bodyPr/>
        <a:lstStyle/>
        <a:p>
          <a:r>
            <a:rPr lang="en-US" sz="3600" dirty="0"/>
            <a:t>Plasma cardiac markers</a:t>
          </a:r>
        </a:p>
      </dgm:t>
    </dgm:pt>
    <dgm:pt modelId="{2EFB2223-3B68-4346-AAB7-2CC443FCEC2A}" type="parTrans" cxnId="{5EFC06F7-944D-4F98-971B-D29FA4C75224}">
      <dgm:prSet/>
      <dgm:spPr/>
      <dgm:t>
        <a:bodyPr/>
        <a:lstStyle/>
        <a:p>
          <a:endParaRPr lang="en-US"/>
        </a:p>
      </dgm:t>
    </dgm:pt>
    <dgm:pt modelId="{CC68099C-1033-4AE8-BEEB-1D33A63EDFD2}" type="sibTrans" cxnId="{5EFC06F7-944D-4F98-971B-D29FA4C75224}">
      <dgm:prSet/>
      <dgm:spPr/>
      <dgm:t>
        <a:bodyPr/>
        <a:lstStyle/>
        <a:p>
          <a:endParaRPr lang="en-US"/>
        </a:p>
      </dgm:t>
    </dgm:pt>
    <dgm:pt modelId="{0CF9A3C1-6CF0-4799-AE80-F5CC8348AF59}">
      <dgm:prSet phldrT="[Text]"/>
      <dgm:spPr/>
      <dgm:t>
        <a:bodyPr/>
        <a:lstStyle/>
        <a:p>
          <a:pPr>
            <a:buFont typeface="Wingdings"/>
            <a:buNone/>
          </a:pPr>
          <a:r>
            <a:rPr lang="en-US" dirty="0">
              <a:ea typeface="+mn-ea"/>
              <a:cs typeface="+mn-cs"/>
            </a:rPr>
            <a:t>CURRENT MI MARKERS</a:t>
          </a:r>
          <a:endParaRPr lang="en-US" dirty="0"/>
        </a:p>
      </dgm:t>
    </dgm:pt>
    <dgm:pt modelId="{3C15C2B5-FB8D-4302-9F8E-FE27F7D9922C}" type="parTrans" cxnId="{5AEC7676-6EA7-43A1-9489-69BB24F0B8A9}">
      <dgm:prSet/>
      <dgm:spPr/>
      <dgm:t>
        <a:bodyPr/>
        <a:lstStyle/>
        <a:p>
          <a:endParaRPr lang="en-US"/>
        </a:p>
      </dgm:t>
    </dgm:pt>
    <dgm:pt modelId="{5CD4D78A-8823-48C0-973B-27CB159B0D52}" type="sibTrans" cxnId="{5AEC7676-6EA7-43A1-9489-69BB24F0B8A9}">
      <dgm:prSet/>
      <dgm:spPr/>
      <dgm:t>
        <a:bodyPr/>
        <a:lstStyle/>
        <a:p>
          <a:endParaRPr lang="en-US"/>
        </a:p>
      </dgm:t>
    </dgm:pt>
    <dgm:pt modelId="{443534CB-AD89-48DC-BF73-27025B515F5D}">
      <dgm:prSet phldrT="[Text]"/>
      <dgm:spPr/>
      <dgm:t>
        <a:bodyPr/>
        <a:lstStyle/>
        <a:p>
          <a:pPr>
            <a:buFont typeface="Wingdings 2"/>
            <a:buChar char=""/>
          </a:pPr>
          <a:r>
            <a:rPr lang="en-US" dirty="0">
              <a:ea typeface="+mn-ea"/>
            </a:rPr>
            <a:t>Cardiac troponin T (</a:t>
          </a:r>
          <a:r>
            <a:rPr lang="en-US" dirty="0" err="1">
              <a:ea typeface="+mn-ea"/>
            </a:rPr>
            <a:t>cTnT</a:t>
          </a:r>
          <a:r>
            <a:rPr lang="en-US" dirty="0">
              <a:ea typeface="+mn-ea"/>
            </a:rPr>
            <a:t>)</a:t>
          </a:r>
          <a:endParaRPr lang="en-US" dirty="0"/>
        </a:p>
      </dgm:t>
    </dgm:pt>
    <dgm:pt modelId="{E6DF415F-69A0-4A65-AD48-3DB89F9C2289}" type="parTrans" cxnId="{B36EC30E-7F82-425D-9206-219FA42448E1}">
      <dgm:prSet/>
      <dgm:spPr/>
      <dgm:t>
        <a:bodyPr/>
        <a:lstStyle/>
        <a:p>
          <a:endParaRPr lang="en-US"/>
        </a:p>
      </dgm:t>
    </dgm:pt>
    <dgm:pt modelId="{E344E882-2945-4F58-99DF-24D34BC8F3E2}" type="sibTrans" cxnId="{B36EC30E-7F82-425D-9206-219FA42448E1}">
      <dgm:prSet/>
      <dgm:spPr/>
      <dgm:t>
        <a:bodyPr/>
        <a:lstStyle/>
        <a:p>
          <a:endParaRPr lang="en-US"/>
        </a:p>
      </dgm:t>
    </dgm:pt>
    <dgm:pt modelId="{2414FD4E-DEB7-471F-9E8B-39B79A2ED4A5}">
      <dgm:prSet phldrT="[Text]"/>
      <dgm:spPr/>
      <dgm:t>
        <a:bodyPr/>
        <a:lstStyle/>
        <a:p>
          <a:pPr>
            <a:buFont typeface="Wingdings 2"/>
            <a:buChar char=""/>
          </a:pPr>
          <a:r>
            <a:rPr lang="en-US" dirty="0">
              <a:ea typeface="+mn-ea"/>
            </a:rPr>
            <a:t>Cardiac troponin I (</a:t>
          </a:r>
          <a:r>
            <a:rPr lang="en-US" dirty="0" err="1">
              <a:ea typeface="+mn-ea"/>
            </a:rPr>
            <a:t>cTnI</a:t>
          </a:r>
          <a:r>
            <a:rPr lang="en-US" dirty="0">
              <a:ea typeface="+mn-ea"/>
            </a:rPr>
            <a:t>)</a:t>
          </a:r>
          <a:endParaRPr lang="en-US" dirty="0"/>
        </a:p>
      </dgm:t>
    </dgm:pt>
    <dgm:pt modelId="{73F3759A-B6C0-4492-8C14-EC6E912CA588}" type="parTrans" cxnId="{1C354148-3C21-4B18-AACA-073BEFC54A5D}">
      <dgm:prSet/>
      <dgm:spPr/>
      <dgm:t>
        <a:bodyPr/>
        <a:lstStyle/>
        <a:p>
          <a:endParaRPr lang="en-US"/>
        </a:p>
      </dgm:t>
    </dgm:pt>
    <dgm:pt modelId="{111535D5-24EE-4D66-8038-DACD2CD35947}" type="sibTrans" cxnId="{1C354148-3C21-4B18-AACA-073BEFC54A5D}">
      <dgm:prSet/>
      <dgm:spPr/>
      <dgm:t>
        <a:bodyPr/>
        <a:lstStyle/>
        <a:p>
          <a:endParaRPr lang="en-US"/>
        </a:p>
      </dgm:t>
    </dgm:pt>
    <dgm:pt modelId="{95EFC966-9BF7-4FB0-A10B-EBF296C1C964}">
      <dgm:prSet phldrT="[Text]"/>
      <dgm:spPr/>
      <dgm:t>
        <a:bodyPr/>
        <a:lstStyle/>
        <a:p>
          <a:pPr>
            <a:buFont typeface="Wingdings"/>
            <a:buNone/>
          </a:pPr>
          <a:r>
            <a:rPr lang="en-US" dirty="0">
              <a:ea typeface="+mn-ea"/>
              <a:cs typeface="+mn-cs"/>
            </a:rPr>
            <a:t>MARKERS WITH POTENTIAL CLINICAL USE</a:t>
          </a:r>
          <a:endParaRPr lang="en-US" dirty="0"/>
        </a:p>
      </dgm:t>
    </dgm:pt>
    <dgm:pt modelId="{87BECBA1-3AE2-4561-BF5C-7B0B95924784}" type="parTrans" cxnId="{6CE13842-4780-42B5-987D-531144D03C98}">
      <dgm:prSet/>
      <dgm:spPr/>
      <dgm:t>
        <a:bodyPr/>
        <a:lstStyle/>
        <a:p>
          <a:endParaRPr lang="en-US"/>
        </a:p>
      </dgm:t>
    </dgm:pt>
    <dgm:pt modelId="{6F208F4D-B74D-4E9F-A03C-5633E4B377E7}" type="sibTrans" cxnId="{6CE13842-4780-42B5-987D-531144D03C98}">
      <dgm:prSet/>
      <dgm:spPr/>
      <dgm:t>
        <a:bodyPr/>
        <a:lstStyle/>
        <a:p>
          <a:endParaRPr lang="en-US"/>
        </a:p>
      </dgm:t>
    </dgm:pt>
    <dgm:pt modelId="{FF74633D-8AEF-40BB-AF78-1F427CF9C4E8}">
      <dgm:prSet phldrT="[Text]"/>
      <dgm:spPr/>
      <dgm:t>
        <a:bodyPr/>
        <a:lstStyle/>
        <a:p>
          <a:pPr>
            <a:buFont typeface="Wingdings 2"/>
            <a:buChar char=""/>
          </a:pPr>
          <a:r>
            <a:rPr lang="en-US" dirty="0">
              <a:ea typeface="+mn-ea"/>
            </a:rPr>
            <a:t>Heart fatty acid binding protein (h-FABP) </a:t>
          </a:r>
        </a:p>
      </dgm:t>
    </dgm:pt>
    <dgm:pt modelId="{75838FF6-782F-4C5C-84B7-BFC1A6A39F61}" type="parTrans" cxnId="{3D1DF69B-056B-4B35-A71E-F1B4A6D64044}">
      <dgm:prSet/>
      <dgm:spPr/>
      <dgm:t>
        <a:bodyPr/>
        <a:lstStyle/>
        <a:p>
          <a:endParaRPr lang="en-US"/>
        </a:p>
      </dgm:t>
    </dgm:pt>
    <dgm:pt modelId="{ADECC6F2-A80D-470B-BCB5-92775431B029}" type="sibTrans" cxnId="{3D1DF69B-056B-4B35-A71E-F1B4A6D64044}">
      <dgm:prSet/>
      <dgm:spPr/>
      <dgm:t>
        <a:bodyPr/>
        <a:lstStyle/>
        <a:p>
          <a:endParaRPr lang="en-US"/>
        </a:p>
      </dgm:t>
    </dgm:pt>
    <dgm:pt modelId="{B37C35BF-860E-499A-B84A-E6DC0B9144A4}">
      <dgm:prSet/>
      <dgm:spPr/>
      <dgm:t>
        <a:bodyPr/>
        <a:lstStyle/>
        <a:p>
          <a:r>
            <a:rPr lang="en-US" dirty="0">
              <a:ea typeface="+mn-ea"/>
            </a:rPr>
            <a:t>Creatine kinase-MB (CK-MB)</a:t>
          </a:r>
        </a:p>
      </dgm:t>
    </dgm:pt>
    <dgm:pt modelId="{560667C2-7740-497C-916A-AE751B4DE931}" type="parTrans" cxnId="{7927C687-537D-4014-8B94-ABAF8E376808}">
      <dgm:prSet/>
      <dgm:spPr/>
      <dgm:t>
        <a:bodyPr/>
        <a:lstStyle/>
        <a:p>
          <a:endParaRPr lang="en-US"/>
        </a:p>
      </dgm:t>
    </dgm:pt>
    <dgm:pt modelId="{022E0F74-8360-4FE5-8C16-76AB658E17FF}" type="sibTrans" cxnId="{7927C687-537D-4014-8B94-ABAF8E376808}">
      <dgm:prSet/>
      <dgm:spPr/>
      <dgm:t>
        <a:bodyPr/>
        <a:lstStyle/>
        <a:p>
          <a:endParaRPr lang="en-US"/>
        </a:p>
      </dgm:t>
    </dgm:pt>
    <dgm:pt modelId="{BABF035D-43E8-4AA2-AD19-AACB28938F29}" type="pres">
      <dgm:prSet presAssocID="{4BEA95A3-312A-4629-BEC4-1D0A0DF6CA6C}" presName="Name0" presStyleCnt="0">
        <dgm:presLayoutVars>
          <dgm:chPref val="1"/>
          <dgm:dir/>
          <dgm:animOne val="branch"/>
          <dgm:animLvl val="lvl"/>
          <dgm:resizeHandles val="exact"/>
        </dgm:presLayoutVars>
      </dgm:prSet>
      <dgm:spPr/>
      <dgm:t>
        <a:bodyPr/>
        <a:lstStyle/>
        <a:p>
          <a:endParaRPr lang="en-US"/>
        </a:p>
      </dgm:t>
    </dgm:pt>
    <dgm:pt modelId="{AD19FB7A-0A0C-4D76-A505-A953F51BB83B}" type="pres">
      <dgm:prSet presAssocID="{44C10492-5394-42EE-82E3-7B84FC80C1E4}" presName="root1" presStyleCnt="0"/>
      <dgm:spPr/>
    </dgm:pt>
    <dgm:pt modelId="{C77F8692-8B2D-4F7A-96C5-BF2645C5046F}" type="pres">
      <dgm:prSet presAssocID="{44C10492-5394-42EE-82E3-7B84FC80C1E4}" presName="LevelOneTextNode" presStyleLbl="node0" presStyleIdx="0" presStyleCnt="1" custLinFactNeighborY="-380">
        <dgm:presLayoutVars>
          <dgm:chPref val="3"/>
        </dgm:presLayoutVars>
      </dgm:prSet>
      <dgm:spPr/>
      <dgm:t>
        <a:bodyPr/>
        <a:lstStyle/>
        <a:p>
          <a:endParaRPr lang="en-US"/>
        </a:p>
      </dgm:t>
    </dgm:pt>
    <dgm:pt modelId="{17DDB35E-A48C-4D28-9B05-FDA6C211B9F5}" type="pres">
      <dgm:prSet presAssocID="{44C10492-5394-42EE-82E3-7B84FC80C1E4}" presName="level2hierChild" presStyleCnt="0"/>
      <dgm:spPr/>
    </dgm:pt>
    <dgm:pt modelId="{2A1FC675-DEE6-4C8B-BCCF-FDA99DD924B5}" type="pres">
      <dgm:prSet presAssocID="{3C15C2B5-FB8D-4302-9F8E-FE27F7D9922C}" presName="conn2-1" presStyleLbl="parChTrans1D2" presStyleIdx="0" presStyleCnt="2"/>
      <dgm:spPr/>
      <dgm:t>
        <a:bodyPr/>
        <a:lstStyle/>
        <a:p>
          <a:endParaRPr lang="en-US"/>
        </a:p>
      </dgm:t>
    </dgm:pt>
    <dgm:pt modelId="{6F766315-F7D0-45A8-B262-3B22B13FFFDB}" type="pres">
      <dgm:prSet presAssocID="{3C15C2B5-FB8D-4302-9F8E-FE27F7D9922C}" presName="connTx" presStyleLbl="parChTrans1D2" presStyleIdx="0" presStyleCnt="2"/>
      <dgm:spPr/>
      <dgm:t>
        <a:bodyPr/>
        <a:lstStyle/>
        <a:p>
          <a:endParaRPr lang="en-US"/>
        </a:p>
      </dgm:t>
    </dgm:pt>
    <dgm:pt modelId="{8FA6391C-893D-49D3-B2A9-3D279E3209F9}" type="pres">
      <dgm:prSet presAssocID="{0CF9A3C1-6CF0-4799-AE80-F5CC8348AF59}" presName="root2" presStyleCnt="0"/>
      <dgm:spPr/>
    </dgm:pt>
    <dgm:pt modelId="{9E440CAD-D459-4195-B420-9E0E81038CEB}" type="pres">
      <dgm:prSet presAssocID="{0CF9A3C1-6CF0-4799-AE80-F5CC8348AF59}" presName="LevelTwoTextNode" presStyleLbl="node2" presStyleIdx="0" presStyleCnt="2">
        <dgm:presLayoutVars>
          <dgm:chPref val="3"/>
        </dgm:presLayoutVars>
      </dgm:prSet>
      <dgm:spPr/>
      <dgm:t>
        <a:bodyPr/>
        <a:lstStyle/>
        <a:p>
          <a:endParaRPr lang="en-US"/>
        </a:p>
      </dgm:t>
    </dgm:pt>
    <dgm:pt modelId="{3CC6801A-3092-4053-BDB2-490AC25C35A0}" type="pres">
      <dgm:prSet presAssocID="{0CF9A3C1-6CF0-4799-AE80-F5CC8348AF59}" presName="level3hierChild" presStyleCnt="0"/>
      <dgm:spPr/>
    </dgm:pt>
    <dgm:pt modelId="{5D528715-DB24-45A5-9770-D1718D21CCFF}" type="pres">
      <dgm:prSet presAssocID="{E6DF415F-69A0-4A65-AD48-3DB89F9C2289}" presName="conn2-1" presStyleLbl="parChTrans1D3" presStyleIdx="0" presStyleCnt="4"/>
      <dgm:spPr/>
      <dgm:t>
        <a:bodyPr/>
        <a:lstStyle/>
        <a:p>
          <a:endParaRPr lang="en-US"/>
        </a:p>
      </dgm:t>
    </dgm:pt>
    <dgm:pt modelId="{E13A1BF6-727C-464C-88F8-D24EE87C87E8}" type="pres">
      <dgm:prSet presAssocID="{E6DF415F-69A0-4A65-AD48-3DB89F9C2289}" presName="connTx" presStyleLbl="parChTrans1D3" presStyleIdx="0" presStyleCnt="4"/>
      <dgm:spPr/>
      <dgm:t>
        <a:bodyPr/>
        <a:lstStyle/>
        <a:p>
          <a:endParaRPr lang="en-US"/>
        </a:p>
      </dgm:t>
    </dgm:pt>
    <dgm:pt modelId="{DAC7CA67-F54C-471C-83B4-BA8BD5A3EE2A}" type="pres">
      <dgm:prSet presAssocID="{443534CB-AD89-48DC-BF73-27025B515F5D}" presName="root2" presStyleCnt="0"/>
      <dgm:spPr/>
    </dgm:pt>
    <dgm:pt modelId="{FB727103-2059-49A9-BF0B-E32A4DAEECED}" type="pres">
      <dgm:prSet presAssocID="{443534CB-AD89-48DC-BF73-27025B515F5D}" presName="LevelTwoTextNode" presStyleLbl="node3" presStyleIdx="0" presStyleCnt="4">
        <dgm:presLayoutVars>
          <dgm:chPref val="3"/>
        </dgm:presLayoutVars>
      </dgm:prSet>
      <dgm:spPr/>
      <dgm:t>
        <a:bodyPr/>
        <a:lstStyle/>
        <a:p>
          <a:endParaRPr lang="en-US"/>
        </a:p>
      </dgm:t>
    </dgm:pt>
    <dgm:pt modelId="{73AA37E1-674F-42D2-8306-14BC09DBC797}" type="pres">
      <dgm:prSet presAssocID="{443534CB-AD89-48DC-BF73-27025B515F5D}" presName="level3hierChild" presStyleCnt="0"/>
      <dgm:spPr/>
    </dgm:pt>
    <dgm:pt modelId="{BF6308E4-0757-42D7-B08A-76B7803206ED}" type="pres">
      <dgm:prSet presAssocID="{73F3759A-B6C0-4492-8C14-EC6E912CA588}" presName="conn2-1" presStyleLbl="parChTrans1D3" presStyleIdx="1" presStyleCnt="4"/>
      <dgm:spPr/>
      <dgm:t>
        <a:bodyPr/>
        <a:lstStyle/>
        <a:p>
          <a:endParaRPr lang="en-US"/>
        </a:p>
      </dgm:t>
    </dgm:pt>
    <dgm:pt modelId="{DD70E7A3-0071-49FD-AA6F-49A14F9FB6FC}" type="pres">
      <dgm:prSet presAssocID="{73F3759A-B6C0-4492-8C14-EC6E912CA588}" presName="connTx" presStyleLbl="parChTrans1D3" presStyleIdx="1" presStyleCnt="4"/>
      <dgm:spPr/>
      <dgm:t>
        <a:bodyPr/>
        <a:lstStyle/>
        <a:p>
          <a:endParaRPr lang="en-US"/>
        </a:p>
      </dgm:t>
    </dgm:pt>
    <dgm:pt modelId="{A283D7BE-4222-4140-ADD2-0AE6DF223C0F}" type="pres">
      <dgm:prSet presAssocID="{2414FD4E-DEB7-471F-9E8B-39B79A2ED4A5}" presName="root2" presStyleCnt="0"/>
      <dgm:spPr/>
    </dgm:pt>
    <dgm:pt modelId="{CB9EB314-F00E-499F-AB4E-906CD6AB193A}" type="pres">
      <dgm:prSet presAssocID="{2414FD4E-DEB7-471F-9E8B-39B79A2ED4A5}" presName="LevelTwoTextNode" presStyleLbl="node3" presStyleIdx="1" presStyleCnt="4">
        <dgm:presLayoutVars>
          <dgm:chPref val="3"/>
        </dgm:presLayoutVars>
      </dgm:prSet>
      <dgm:spPr/>
      <dgm:t>
        <a:bodyPr/>
        <a:lstStyle/>
        <a:p>
          <a:endParaRPr lang="en-US"/>
        </a:p>
      </dgm:t>
    </dgm:pt>
    <dgm:pt modelId="{966B8A69-4A44-4FFD-A2D6-46BD0C6043D1}" type="pres">
      <dgm:prSet presAssocID="{2414FD4E-DEB7-471F-9E8B-39B79A2ED4A5}" presName="level3hierChild" presStyleCnt="0"/>
      <dgm:spPr/>
    </dgm:pt>
    <dgm:pt modelId="{6DCDA5DA-FEB5-4B46-8B3A-3FFC2B94147E}" type="pres">
      <dgm:prSet presAssocID="{560667C2-7740-497C-916A-AE751B4DE931}" presName="conn2-1" presStyleLbl="parChTrans1D3" presStyleIdx="2" presStyleCnt="4"/>
      <dgm:spPr/>
      <dgm:t>
        <a:bodyPr/>
        <a:lstStyle/>
        <a:p>
          <a:endParaRPr lang="en-US"/>
        </a:p>
      </dgm:t>
    </dgm:pt>
    <dgm:pt modelId="{7C2684A8-7B1D-4EDE-A3DB-DEB66B568D5B}" type="pres">
      <dgm:prSet presAssocID="{560667C2-7740-497C-916A-AE751B4DE931}" presName="connTx" presStyleLbl="parChTrans1D3" presStyleIdx="2" presStyleCnt="4"/>
      <dgm:spPr/>
      <dgm:t>
        <a:bodyPr/>
        <a:lstStyle/>
        <a:p>
          <a:endParaRPr lang="en-US"/>
        </a:p>
      </dgm:t>
    </dgm:pt>
    <dgm:pt modelId="{C8DD0E26-8B6A-4D29-B202-9B696FE65D64}" type="pres">
      <dgm:prSet presAssocID="{B37C35BF-860E-499A-B84A-E6DC0B9144A4}" presName="root2" presStyleCnt="0"/>
      <dgm:spPr/>
    </dgm:pt>
    <dgm:pt modelId="{5D322D51-BCF8-4E0A-AACB-ABB46D926BC8}" type="pres">
      <dgm:prSet presAssocID="{B37C35BF-860E-499A-B84A-E6DC0B9144A4}" presName="LevelTwoTextNode" presStyleLbl="node3" presStyleIdx="2" presStyleCnt="4">
        <dgm:presLayoutVars>
          <dgm:chPref val="3"/>
        </dgm:presLayoutVars>
      </dgm:prSet>
      <dgm:spPr/>
      <dgm:t>
        <a:bodyPr/>
        <a:lstStyle/>
        <a:p>
          <a:endParaRPr lang="en-US"/>
        </a:p>
      </dgm:t>
    </dgm:pt>
    <dgm:pt modelId="{326FF900-DE0E-4DA1-937A-32E1F503DE82}" type="pres">
      <dgm:prSet presAssocID="{B37C35BF-860E-499A-B84A-E6DC0B9144A4}" presName="level3hierChild" presStyleCnt="0"/>
      <dgm:spPr/>
    </dgm:pt>
    <dgm:pt modelId="{1B826444-8FC9-4CA3-A8B8-92A43B9FCBA2}" type="pres">
      <dgm:prSet presAssocID="{87BECBA1-3AE2-4561-BF5C-7B0B95924784}" presName="conn2-1" presStyleLbl="parChTrans1D2" presStyleIdx="1" presStyleCnt="2"/>
      <dgm:spPr/>
      <dgm:t>
        <a:bodyPr/>
        <a:lstStyle/>
        <a:p>
          <a:endParaRPr lang="en-US"/>
        </a:p>
      </dgm:t>
    </dgm:pt>
    <dgm:pt modelId="{33841CD8-B800-494F-99CE-59A9A4A36439}" type="pres">
      <dgm:prSet presAssocID="{87BECBA1-3AE2-4561-BF5C-7B0B95924784}" presName="connTx" presStyleLbl="parChTrans1D2" presStyleIdx="1" presStyleCnt="2"/>
      <dgm:spPr/>
      <dgm:t>
        <a:bodyPr/>
        <a:lstStyle/>
        <a:p>
          <a:endParaRPr lang="en-US"/>
        </a:p>
      </dgm:t>
    </dgm:pt>
    <dgm:pt modelId="{DAB86B09-13D1-41F9-8F77-7401CB84D85E}" type="pres">
      <dgm:prSet presAssocID="{95EFC966-9BF7-4FB0-A10B-EBF296C1C964}" presName="root2" presStyleCnt="0"/>
      <dgm:spPr/>
    </dgm:pt>
    <dgm:pt modelId="{C2E0E780-943F-42A7-82EF-1A5097B72090}" type="pres">
      <dgm:prSet presAssocID="{95EFC966-9BF7-4FB0-A10B-EBF296C1C964}" presName="LevelTwoTextNode" presStyleLbl="node2" presStyleIdx="1" presStyleCnt="2">
        <dgm:presLayoutVars>
          <dgm:chPref val="3"/>
        </dgm:presLayoutVars>
      </dgm:prSet>
      <dgm:spPr/>
      <dgm:t>
        <a:bodyPr/>
        <a:lstStyle/>
        <a:p>
          <a:endParaRPr lang="en-US"/>
        </a:p>
      </dgm:t>
    </dgm:pt>
    <dgm:pt modelId="{1A22A245-FF60-4BC3-9502-BB38DA879B53}" type="pres">
      <dgm:prSet presAssocID="{95EFC966-9BF7-4FB0-A10B-EBF296C1C964}" presName="level3hierChild" presStyleCnt="0"/>
      <dgm:spPr/>
    </dgm:pt>
    <dgm:pt modelId="{6298BCD3-FA37-40E6-85A7-5D7B50E2BED5}" type="pres">
      <dgm:prSet presAssocID="{75838FF6-782F-4C5C-84B7-BFC1A6A39F61}" presName="conn2-1" presStyleLbl="parChTrans1D3" presStyleIdx="3" presStyleCnt="4"/>
      <dgm:spPr/>
      <dgm:t>
        <a:bodyPr/>
        <a:lstStyle/>
        <a:p>
          <a:endParaRPr lang="en-US"/>
        </a:p>
      </dgm:t>
    </dgm:pt>
    <dgm:pt modelId="{A0D74C99-50DB-4D90-AF95-48EFFE442250}" type="pres">
      <dgm:prSet presAssocID="{75838FF6-782F-4C5C-84B7-BFC1A6A39F61}" presName="connTx" presStyleLbl="parChTrans1D3" presStyleIdx="3" presStyleCnt="4"/>
      <dgm:spPr/>
      <dgm:t>
        <a:bodyPr/>
        <a:lstStyle/>
        <a:p>
          <a:endParaRPr lang="en-US"/>
        </a:p>
      </dgm:t>
    </dgm:pt>
    <dgm:pt modelId="{3A0845F4-8D9B-4BEF-86F6-565DC6592649}" type="pres">
      <dgm:prSet presAssocID="{FF74633D-8AEF-40BB-AF78-1F427CF9C4E8}" presName="root2" presStyleCnt="0"/>
      <dgm:spPr/>
    </dgm:pt>
    <dgm:pt modelId="{0AECB089-457A-4B22-A453-F7FB00A62BE8}" type="pres">
      <dgm:prSet presAssocID="{FF74633D-8AEF-40BB-AF78-1F427CF9C4E8}" presName="LevelTwoTextNode" presStyleLbl="node3" presStyleIdx="3" presStyleCnt="4">
        <dgm:presLayoutVars>
          <dgm:chPref val="3"/>
        </dgm:presLayoutVars>
      </dgm:prSet>
      <dgm:spPr/>
      <dgm:t>
        <a:bodyPr/>
        <a:lstStyle/>
        <a:p>
          <a:endParaRPr lang="en-US"/>
        </a:p>
      </dgm:t>
    </dgm:pt>
    <dgm:pt modelId="{6383A95F-251C-464A-A7A9-F47CD9D31B78}" type="pres">
      <dgm:prSet presAssocID="{FF74633D-8AEF-40BB-AF78-1F427CF9C4E8}" presName="level3hierChild" presStyleCnt="0"/>
      <dgm:spPr/>
    </dgm:pt>
  </dgm:ptLst>
  <dgm:cxnLst>
    <dgm:cxn modelId="{5AD25742-A863-4F3E-B9E4-F39D45287E3A}" type="presOf" srcId="{3C15C2B5-FB8D-4302-9F8E-FE27F7D9922C}" destId="{2A1FC675-DEE6-4C8B-BCCF-FDA99DD924B5}" srcOrd="0" destOrd="0" presId="urn:microsoft.com/office/officeart/2008/layout/HorizontalMultiLevelHierarchy"/>
    <dgm:cxn modelId="{3501033D-D2A9-47E7-9B6D-50691A1DF4B2}" type="presOf" srcId="{75838FF6-782F-4C5C-84B7-BFC1A6A39F61}" destId="{6298BCD3-FA37-40E6-85A7-5D7B50E2BED5}" srcOrd="0" destOrd="0" presId="urn:microsoft.com/office/officeart/2008/layout/HorizontalMultiLevelHierarchy"/>
    <dgm:cxn modelId="{82219365-6FBF-4D78-A245-E4A8F14C97BC}" type="presOf" srcId="{87BECBA1-3AE2-4561-BF5C-7B0B95924784}" destId="{1B826444-8FC9-4CA3-A8B8-92A43B9FCBA2}" srcOrd="0" destOrd="0" presId="urn:microsoft.com/office/officeart/2008/layout/HorizontalMultiLevelHierarchy"/>
    <dgm:cxn modelId="{8BAEFB9B-4DBC-40D5-9AF7-037C57338570}" type="presOf" srcId="{560667C2-7740-497C-916A-AE751B4DE931}" destId="{7C2684A8-7B1D-4EDE-A3DB-DEB66B568D5B}" srcOrd="1" destOrd="0" presId="urn:microsoft.com/office/officeart/2008/layout/HorizontalMultiLevelHierarchy"/>
    <dgm:cxn modelId="{21DB046A-F305-4FAE-A18D-02CC8B55239F}" type="presOf" srcId="{0CF9A3C1-6CF0-4799-AE80-F5CC8348AF59}" destId="{9E440CAD-D459-4195-B420-9E0E81038CEB}" srcOrd="0" destOrd="0" presId="urn:microsoft.com/office/officeart/2008/layout/HorizontalMultiLevelHierarchy"/>
    <dgm:cxn modelId="{71C8947B-6D70-4B7C-80E8-B7EB74AAFC2A}" type="presOf" srcId="{87BECBA1-3AE2-4561-BF5C-7B0B95924784}" destId="{33841CD8-B800-494F-99CE-59A9A4A36439}" srcOrd="1" destOrd="0" presId="urn:microsoft.com/office/officeart/2008/layout/HorizontalMultiLevelHierarchy"/>
    <dgm:cxn modelId="{B22E461D-DABE-4BD1-A39B-072586C6DA67}" type="presOf" srcId="{B37C35BF-860E-499A-B84A-E6DC0B9144A4}" destId="{5D322D51-BCF8-4E0A-AACB-ABB46D926BC8}" srcOrd="0" destOrd="0" presId="urn:microsoft.com/office/officeart/2008/layout/HorizontalMultiLevelHierarchy"/>
    <dgm:cxn modelId="{B36EC30E-7F82-425D-9206-219FA42448E1}" srcId="{0CF9A3C1-6CF0-4799-AE80-F5CC8348AF59}" destId="{443534CB-AD89-48DC-BF73-27025B515F5D}" srcOrd="0" destOrd="0" parTransId="{E6DF415F-69A0-4A65-AD48-3DB89F9C2289}" sibTransId="{E344E882-2945-4F58-99DF-24D34BC8F3E2}"/>
    <dgm:cxn modelId="{3D1DF69B-056B-4B35-A71E-F1B4A6D64044}" srcId="{95EFC966-9BF7-4FB0-A10B-EBF296C1C964}" destId="{FF74633D-8AEF-40BB-AF78-1F427CF9C4E8}" srcOrd="0" destOrd="0" parTransId="{75838FF6-782F-4C5C-84B7-BFC1A6A39F61}" sibTransId="{ADECC6F2-A80D-470B-BCB5-92775431B029}"/>
    <dgm:cxn modelId="{1FA94A8C-896A-4807-952A-58E0E5CBDE5E}" type="presOf" srcId="{95EFC966-9BF7-4FB0-A10B-EBF296C1C964}" destId="{C2E0E780-943F-42A7-82EF-1A5097B72090}" srcOrd="0" destOrd="0" presId="urn:microsoft.com/office/officeart/2008/layout/HorizontalMultiLevelHierarchy"/>
    <dgm:cxn modelId="{7927C687-537D-4014-8B94-ABAF8E376808}" srcId="{0CF9A3C1-6CF0-4799-AE80-F5CC8348AF59}" destId="{B37C35BF-860E-499A-B84A-E6DC0B9144A4}" srcOrd="2" destOrd="0" parTransId="{560667C2-7740-497C-916A-AE751B4DE931}" sibTransId="{022E0F74-8360-4FE5-8C16-76AB658E17FF}"/>
    <dgm:cxn modelId="{FBD9132F-B2FC-4852-9D2E-47602EA0D13C}" type="presOf" srcId="{443534CB-AD89-48DC-BF73-27025B515F5D}" destId="{FB727103-2059-49A9-BF0B-E32A4DAEECED}" srcOrd="0" destOrd="0" presId="urn:microsoft.com/office/officeart/2008/layout/HorizontalMultiLevelHierarchy"/>
    <dgm:cxn modelId="{788F7878-935A-4EAC-B9F3-C07DD3D0FBF2}" type="presOf" srcId="{FF74633D-8AEF-40BB-AF78-1F427CF9C4E8}" destId="{0AECB089-457A-4B22-A453-F7FB00A62BE8}" srcOrd="0" destOrd="0" presId="urn:microsoft.com/office/officeart/2008/layout/HorizontalMultiLevelHierarchy"/>
    <dgm:cxn modelId="{9370B1F4-A727-4A62-B11D-8CA512797806}" type="presOf" srcId="{73F3759A-B6C0-4492-8C14-EC6E912CA588}" destId="{BF6308E4-0757-42D7-B08A-76B7803206ED}" srcOrd="0" destOrd="0" presId="urn:microsoft.com/office/officeart/2008/layout/HorizontalMultiLevelHierarchy"/>
    <dgm:cxn modelId="{1C354148-3C21-4B18-AACA-073BEFC54A5D}" srcId="{0CF9A3C1-6CF0-4799-AE80-F5CC8348AF59}" destId="{2414FD4E-DEB7-471F-9E8B-39B79A2ED4A5}" srcOrd="1" destOrd="0" parTransId="{73F3759A-B6C0-4492-8C14-EC6E912CA588}" sibTransId="{111535D5-24EE-4D66-8038-DACD2CD35947}"/>
    <dgm:cxn modelId="{5EFC06F7-944D-4F98-971B-D29FA4C75224}" srcId="{4BEA95A3-312A-4629-BEC4-1D0A0DF6CA6C}" destId="{44C10492-5394-42EE-82E3-7B84FC80C1E4}" srcOrd="0" destOrd="0" parTransId="{2EFB2223-3B68-4346-AAB7-2CC443FCEC2A}" sibTransId="{CC68099C-1033-4AE8-BEEB-1D33A63EDFD2}"/>
    <dgm:cxn modelId="{6CE13842-4780-42B5-987D-531144D03C98}" srcId="{44C10492-5394-42EE-82E3-7B84FC80C1E4}" destId="{95EFC966-9BF7-4FB0-A10B-EBF296C1C964}" srcOrd="1" destOrd="0" parTransId="{87BECBA1-3AE2-4561-BF5C-7B0B95924784}" sibTransId="{6F208F4D-B74D-4E9F-A03C-5633E4B377E7}"/>
    <dgm:cxn modelId="{8FBD1A91-F92E-4EF3-833F-4F8B0E0423F3}" type="presOf" srcId="{3C15C2B5-FB8D-4302-9F8E-FE27F7D9922C}" destId="{6F766315-F7D0-45A8-B262-3B22B13FFFDB}" srcOrd="1" destOrd="0" presId="urn:microsoft.com/office/officeart/2008/layout/HorizontalMultiLevelHierarchy"/>
    <dgm:cxn modelId="{28EE7D0B-FBE4-47D8-A26E-3F6B09548785}" type="presOf" srcId="{4BEA95A3-312A-4629-BEC4-1D0A0DF6CA6C}" destId="{BABF035D-43E8-4AA2-AD19-AACB28938F29}" srcOrd="0" destOrd="0" presId="urn:microsoft.com/office/officeart/2008/layout/HorizontalMultiLevelHierarchy"/>
    <dgm:cxn modelId="{5AEC7676-6EA7-43A1-9489-69BB24F0B8A9}" srcId="{44C10492-5394-42EE-82E3-7B84FC80C1E4}" destId="{0CF9A3C1-6CF0-4799-AE80-F5CC8348AF59}" srcOrd="0" destOrd="0" parTransId="{3C15C2B5-FB8D-4302-9F8E-FE27F7D9922C}" sibTransId="{5CD4D78A-8823-48C0-973B-27CB159B0D52}"/>
    <dgm:cxn modelId="{59C2B740-E0C1-412D-BF10-C8484953E680}" type="presOf" srcId="{75838FF6-782F-4C5C-84B7-BFC1A6A39F61}" destId="{A0D74C99-50DB-4D90-AF95-48EFFE442250}" srcOrd="1" destOrd="0" presId="urn:microsoft.com/office/officeart/2008/layout/HorizontalMultiLevelHierarchy"/>
    <dgm:cxn modelId="{8A7C897D-99EA-403E-91A3-CA5B26B95FE6}" type="presOf" srcId="{E6DF415F-69A0-4A65-AD48-3DB89F9C2289}" destId="{5D528715-DB24-45A5-9770-D1718D21CCFF}" srcOrd="0" destOrd="0" presId="urn:microsoft.com/office/officeart/2008/layout/HorizontalMultiLevelHierarchy"/>
    <dgm:cxn modelId="{104AF47E-BFE7-4FC2-80E8-43C4F27FDF7C}" type="presOf" srcId="{2414FD4E-DEB7-471F-9E8B-39B79A2ED4A5}" destId="{CB9EB314-F00E-499F-AB4E-906CD6AB193A}" srcOrd="0" destOrd="0" presId="urn:microsoft.com/office/officeart/2008/layout/HorizontalMultiLevelHierarchy"/>
    <dgm:cxn modelId="{8E28D668-8DF8-4A07-9DA6-6CF933734AB0}" type="presOf" srcId="{560667C2-7740-497C-916A-AE751B4DE931}" destId="{6DCDA5DA-FEB5-4B46-8B3A-3FFC2B94147E}" srcOrd="0" destOrd="0" presId="urn:microsoft.com/office/officeart/2008/layout/HorizontalMultiLevelHierarchy"/>
    <dgm:cxn modelId="{D4DCD0A4-5AA5-4083-9450-EC47832BB0E4}" type="presOf" srcId="{44C10492-5394-42EE-82E3-7B84FC80C1E4}" destId="{C77F8692-8B2D-4F7A-96C5-BF2645C5046F}" srcOrd="0" destOrd="0" presId="urn:microsoft.com/office/officeart/2008/layout/HorizontalMultiLevelHierarchy"/>
    <dgm:cxn modelId="{5ED61059-6885-41A5-B8A8-2CB6CD0F7FBF}" type="presOf" srcId="{73F3759A-B6C0-4492-8C14-EC6E912CA588}" destId="{DD70E7A3-0071-49FD-AA6F-49A14F9FB6FC}" srcOrd="1" destOrd="0" presId="urn:microsoft.com/office/officeart/2008/layout/HorizontalMultiLevelHierarchy"/>
    <dgm:cxn modelId="{DBA5C6DA-23A4-4E1C-BF26-BBE9E3D374A1}" type="presOf" srcId="{E6DF415F-69A0-4A65-AD48-3DB89F9C2289}" destId="{E13A1BF6-727C-464C-88F8-D24EE87C87E8}" srcOrd="1" destOrd="0" presId="urn:microsoft.com/office/officeart/2008/layout/HorizontalMultiLevelHierarchy"/>
    <dgm:cxn modelId="{7364B70F-9EAE-40FC-8856-7B52A19B1154}" type="presParOf" srcId="{BABF035D-43E8-4AA2-AD19-AACB28938F29}" destId="{AD19FB7A-0A0C-4D76-A505-A953F51BB83B}" srcOrd="0" destOrd="0" presId="urn:microsoft.com/office/officeart/2008/layout/HorizontalMultiLevelHierarchy"/>
    <dgm:cxn modelId="{083EA414-B0AF-46F6-B412-E6D809B73876}" type="presParOf" srcId="{AD19FB7A-0A0C-4D76-A505-A953F51BB83B}" destId="{C77F8692-8B2D-4F7A-96C5-BF2645C5046F}" srcOrd="0" destOrd="0" presId="urn:microsoft.com/office/officeart/2008/layout/HorizontalMultiLevelHierarchy"/>
    <dgm:cxn modelId="{0E1A7ABF-DBAB-4D44-B852-EB8B2A14FE67}" type="presParOf" srcId="{AD19FB7A-0A0C-4D76-A505-A953F51BB83B}" destId="{17DDB35E-A48C-4D28-9B05-FDA6C211B9F5}" srcOrd="1" destOrd="0" presId="urn:microsoft.com/office/officeart/2008/layout/HorizontalMultiLevelHierarchy"/>
    <dgm:cxn modelId="{8654C643-8D81-4102-BF79-7946F1296AA5}" type="presParOf" srcId="{17DDB35E-A48C-4D28-9B05-FDA6C211B9F5}" destId="{2A1FC675-DEE6-4C8B-BCCF-FDA99DD924B5}" srcOrd="0" destOrd="0" presId="urn:microsoft.com/office/officeart/2008/layout/HorizontalMultiLevelHierarchy"/>
    <dgm:cxn modelId="{C36FF1EC-770F-4EFD-B0BA-4E64D5BD1A70}" type="presParOf" srcId="{2A1FC675-DEE6-4C8B-BCCF-FDA99DD924B5}" destId="{6F766315-F7D0-45A8-B262-3B22B13FFFDB}" srcOrd="0" destOrd="0" presId="urn:microsoft.com/office/officeart/2008/layout/HorizontalMultiLevelHierarchy"/>
    <dgm:cxn modelId="{4B7B33F7-D0E5-414D-94CA-D473E3817DFF}" type="presParOf" srcId="{17DDB35E-A48C-4D28-9B05-FDA6C211B9F5}" destId="{8FA6391C-893D-49D3-B2A9-3D279E3209F9}" srcOrd="1" destOrd="0" presId="urn:microsoft.com/office/officeart/2008/layout/HorizontalMultiLevelHierarchy"/>
    <dgm:cxn modelId="{AED8E944-D8FC-4456-A299-4842C3427004}" type="presParOf" srcId="{8FA6391C-893D-49D3-B2A9-3D279E3209F9}" destId="{9E440CAD-D459-4195-B420-9E0E81038CEB}" srcOrd="0" destOrd="0" presId="urn:microsoft.com/office/officeart/2008/layout/HorizontalMultiLevelHierarchy"/>
    <dgm:cxn modelId="{0477CBC8-D03D-4DA2-A4B6-437E965BF542}" type="presParOf" srcId="{8FA6391C-893D-49D3-B2A9-3D279E3209F9}" destId="{3CC6801A-3092-4053-BDB2-490AC25C35A0}" srcOrd="1" destOrd="0" presId="urn:microsoft.com/office/officeart/2008/layout/HorizontalMultiLevelHierarchy"/>
    <dgm:cxn modelId="{FDFBDD43-E6EE-48EB-A59D-FD9DFD35D0D7}" type="presParOf" srcId="{3CC6801A-3092-4053-BDB2-490AC25C35A0}" destId="{5D528715-DB24-45A5-9770-D1718D21CCFF}" srcOrd="0" destOrd="0" presId="urn:microsoft.com/office/officeart/2008/layout/HorizontalMultiLevelHierarchy"/>
    <dgm:cxn modelId="{00795A7E-9AA7-42A4-BAD8-A8486E70FF4C}" type="presParOf" srcId="{5D528715-DB24-45A5-9770-D1718D21CCFF}" destId="{E13A1BF6-727C-464C-88F8-D24EE87C87E8}" srcOrd="0" destOrd="0" presId="urn:microsoft.com/office/officeart/2008/layout/HorizontalMultiLevelHierarchy"/>
    <dgm:cxn modelId="{E0EBA4EA-1FEF-4786-83B2-ECD043030D0F}" type="presParOf" srcId="{3CC6801A-3092-4053-BDB2-490AC25C35A0}" destId="{DAC7CA67-F54C-471C-83B4-BA8BD5A3EE2A}" srcOrd="1" destOrd="0" presId="urn:microsoft.com/office/officeart/2008/layout/HorizontalMultiLevelHierarchy"/>
    <dgm:cxn modelId="{6A1D13BA-F284-48E4-874A-F90FE82F3148}" type="presParOf" srcId="{DAC7CA67-F54C-471C-83B4-BA8BD5A3EE2A}" destId="{FB727103-2059-49A9-BF0B-E32A4DAEECED}" srcOrd="0" destOrd="0" presId="urn:microsoft.com/office/officeart/2008/layout/HorizontalMultiLevelHierarchy"/>
    <dgm:cxn modelId="{D3AF68AF-2131-46E7-AE1A-B1AC3401ED03}" type="presParOf" srcId="{DAC7CA67-F54C-471C-83B4-BA8BD5A3EE2A}" destId="{73AA37E1-674F-42D2-8306-14BC09DBC797}" srcOrd="1" destOrd="0" presId="urn:microsoft.com/office/officeart/2008/layout/HorizontalMultiLevelHierarchy"/>
    <dgm:cxn modelId="{8DF65964-AF49-45D1-9892-6C3453EFDE7F}" type="presParOf" srcId="{3CC6801A-3092-4053-BDB2-490AC25C35A0}" destId="{BF6308E4-0757-42D7-B08A-76B7803206ED}" srcOrd="2" destOrd="0" presId="urn:microsoft.com/office/officeart/2008/layout/HorizontalMultiLevelHierarchy"/>
    <dgm:cxn modelId="{B168C94E-F403-4111-A17F-8A9F9EA654F1}" type="presParOf" srcId="{BF6308E4-0757-42D7-B08A-76B7803206ED}" destId="{DD70E7A3-0071-49FD-AA6F-49A14F9FB6FC}" srcOrd="0" destOrd="0" presId="urn:microsoft.com/office/officeart/2008/layout/HorizontalMultiLevelHierarchy"/>
    <dgm:cxn modelId="{CB10B08E-73A0-4287-A475-6469B2DB349A}" type="presParOf" srcId="{3CC6801A-3092-4053-BDB2-490AC25C35A0}" destId="{A283D7BE-4222-4140-ADD2-0AE6DF223C0F}" srcOrd="3" destOrd="0" presId="urn:microsoft.com/office/officeart/2008/layout/HorizontalMultiLevelHierarchy"/>
    <dgm:cxn modelId="{69EDF896-BE49-447B-93FE-3AB0CA39BF65}" type="presParOf" srcId="{A283D7BE-4222-4140-ADD2-0AE6DF223C0F}" destId="{CB9EB314-F00E-499F-AB4E-906CD6AB193A}" srcOrd="0" destOrd="0" presId="urn:microsoft.com/office/officeart/2008/layout/HorizontalMultiLevelHierarchy"/>
    <dgm:cxn modelId="{9EB0655B-A3EA-4190-951E-6A06B3C90D31}" type="presParOf" srcId="{A283D7BE-4222-4140-ADD2-0AE6DF223C0F}" destId="{966B8A69-4A44-4FFD-A2D6-46BD0C6043D1}" srcOrd="1" destOrd="0" presId="urn:microsoft.com/office/officeart/2008/layout/HorizontalMultiLevelHierarchy"/>
    <dgm:cxn modelId="{2D2F3591-AB27-4A0B-9E30-A63CBE8CD883}" type="presParOf" srcId="{3CC6801A-3092-4053-BDB2-490AC25C35A0}" destId="{6DCDA5DA-FEB5-4B46-8B3A-3FFC2B94147E}" srcOrd="4" destOrd="0" presId="urn:microsoft.com/office/officeart/2008/layout/HorizontalMultiLevelHierarchy"/>
    <dgm:cxn modelId="{238FB11E-CD38-41FF-94D8-0A8E0B39D82F}" type="presParOf" srcId="{6DCDA5DA-FEB5-4B46-8B3A-3FFC2B94147E}" destId="{7C2684A8-7B1D-4EDE-A3DB-DEB66B568D5B}" srcOrd="0" destOrd="0" presId="urn:microsoft.com/office/officeart/2008/layout/HorizontalMultiLevelHierarchy"/>
    <dgm:cxn modelId="{FBCC9500-C3BF-4135-8470-D643157850CA}" type="presParOf" srcId="{3CC6801A-3092-4053-BDB2-490AC25C35A0}" destId="{C8DD0E26-8B6A-4D29-B202-9B696FE65D64}" srcOrd="5" destOrd="0" presId="urn:microsoft.com/office/officeart/2008/layout/HorizontalMultiLevelHierarchy"/>
    <dgm:cxn modelId="{C09DAA22-4880-4AE6-B068-1BBE9E0E8A59}" type="presParOf" srcId="{C8DD0E26-8B6A-4D29-B202-9B696FE65D64}" destId="{5D322D51-BCF8-4E0A-AACB-ABB46D926BC8}" srcOrd="0" destOrd="0" presId="urn:microsoft.com/office/officeart/2008/layout/HorizontalMultiLevelHierarchy"/>
    <dgm:cxn modelId="{6BCFCE20-F63C-4BA0-9F31-DF653D668DDD}" type="presParOf" srcId="{C8DD0E26-8B6A-4D29-B202-9B696FE65D64}" destId="{326FF900-DE0E-4DA1-937A-32E1F503DE82}" srcOrd="1" destOrd="0" presId="urn:microsoft.com/office/officeart/2008/layout/HorizontalMultiLevelHierarchy"/>
    <dgm:cxn modelId="{3FFAEECB-26BC-48C2-9FBD-9F3AEEDAFAA2}" type="presParOf" srcId="{17DDB35E-A48C-4D28-9B05-FDA6C211B9F5}" destId="{1B826444-8FC9-4CA3-A8B8-92A43B9FCBA2}" srcOrd="2" destOrd="0" presId="urn:microsoft.com/office/officeart/2008/layout/HorizontalMultiLevelHierarchy"/>
    <dgm:cxn modelId="{BC8C725E-593B-4788-8A99-61C56FF8FC30}" type="presParOf" srcId="{1B826444-8FC9-4CA3-A8B8-92A43B9FCBA2}" destId="{33841CD8-B800-494F-99CE-59A9A4A36439}" srcOrd="0" destOrd="0" presId="urn:microsoft.com/office/officeart/2008/layout/HorizontalMultiLevelHierarchy"/>
    <dgm:cxn modelId="{0F08B305-3A97-45B2-B6DD-BF4FF7C277C4}" type="presParOf" srcId="{17DDB35E-A48C-4D28-9B05-FDA6C211B9F5}" destId="{DAB86B09-13D1-41F9-8F77-7401CB84D85E}" srcOrd="3" destOrd="0" presId="urn:microsoft.com/office/officeart/2008/layout/HorizontalMultiLevelHierarchy"/>
    <dgm:cxn modelId="{3A6F3A3C-D3BE-4D5E-A73D-F8A6F181BDC0}" type="presParOf" srcId="{DAB86B09-13D1-41F9-8F77-7401CB84D85E}" destId="{C2E0E780-943F-42A7-82EF-1A5097B72090}" srcOrd="0" destOrd="0" presId="urn:microsoft.com/office/officeart/2008/layout/HorizontalMultiLevelHierarchy"/>
    <dgm:cxn modelId="{3E45E2EE-4195-4DC0-88CA-2BCFB2810D09}" type="presParOf" srcId="{DAB86B09-13D1-41F9-8F77-7401CB84D85E}" destId="{1A22A245-FF60-4BC3-9502-BB38DA879B53}" srcOrd="1" destOrd="0" presId="urn:microsoft.com/office/officeart/2008/layout/HorizontalMultiLevelHierarchy"/>
    <dgm:cxn modelId="{2840D145-5E01-4C10-AC34-23D6A40A61C4}" type="presParOf" srcId="{1A22A245-FF60-4BC3-9502-BB38DA879B53}" destId="{6298BCD3-FA37-40E6-85A7-5D7B50E2BED5}" srcOrd="0" destOrd="0" presId="urn:microsoft.com/office/officeart/2008/layout/HorizontalMultiLevelHierarchy"/>
    <dgm:cxn modelId="{D7D5CA5B-F0ED-4025-A352-7C3931938E8D}" type="presParOf" srcId="{6298BCD3-FA37-40E6-85A7-5D7B50E2BED5}" destId="{A0D74C99-50DB-4D90-AF95-48EFFE442250}" srcOrd="0" destOrd="0" presId="urn:microsoft.com/office/officeart/2008/layout/HorizontalMultiLevelHierarchy"/>
    <dgm:cxn modelId="{01AE311A-F971-41ED-A4A7-C8EE5F54F80A}" type="presParOf" srcId="{1A22A245-FF60-4BC3-9502-BB38DA879B53}" destId="{3A0845F4-8D9B-4BEF-86F6-565DC6592649}" srcOrd="1" destOrd="0" presId="urn:microsoft.com/office/officeart/2008/layout/HorizontalMultiLevelHierarchy"/>
    <dgm:cxn modelId="{A481EFD7-EC9C-4A65-B328-439D297843BC}" type="presParOf" srcId="{3A0845F4-8D9B-4BEF-86F6-565DC6592649}" destId="{0AECB089-457A-4B22-A453-F7FB00A62BE8}" srcOrd="0" destOrd="0" presId="urn:microsoft.com/office/officeart/2008/layout/HorizontalMultiLevelHierarchy"/>
    <dgm:cxn modelId="{E012C31D-4409-4A19-BA32-2C69BF91D954}" type="presParOf" srcId="{3A0845F4-8D9B-4BEF-86F6-565DC6592649}" destId="{6383A95F-251C-464A-A7A9-F47CD9D31B78}"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EEDACB-A679-455F-A047-0B4A3C1067D0}" type="doc">
      <dgm:prSet loTypeId="urn:microsoft.com/office/officeart/2005/8/layout/hierarchy1" loCatId="hierarchy" qsTypeId="urn:microsoft.com/office/officeart/2005/8/quickstyle/3d4" qsCatId="3D" csTypeId="urn:microsoft.com/office/officeart/2005/8/colors/accent0_1" csCatId="mainScheme" phldr="1"/>
      <dgm:spPr/>
      <dgm:t>
        <a:bodyPr/>
        <a:lstStyle/>
        <a:p>
          <a:endParaRPr lang="en-US"/>
        </a:p>
      </dgm:t>
    </dgm:pt>
    <dgm:pt modelId="{2074A2CE-BE19-4D90-8B12-22962E1CF45E}">
      <dgm:prSet phldrT="[Text]" custT="1"/>
      <dgm:spPr/>
      <dgm:t>
        <a:bodyPr/>
        <a:lstStyle/>
        <a:p>
          <a:r>
            <a:rPr lang="en-US" sz="2000" dirty="0"/>
            <a:t>Plasma cardiac marker</a:t>
          </a:r>
        </a:p>
      </dgm:t>
    </dgm:pt>
    <dgm:pt modelId="{3E3342AD-640B-463D-8D3F-55D66D8E9CF3}" type="parTrans" cxnId="{47431AAE-A26D-45DC-8B17-BD53895BE66D}">
      <dgm:prSet/>
      <dgm:spPr/>
      <dgm:t>
        <a:bodyPr/>
        <a:lstStyle/>
        <a:p>
          <a:endParaRPr lang="en-US"/>
        </a:p>
      </dgm:t>
    </dgm:pt>
    <dgm:pt modelId="{247F1D59-F295-4881-B812-19CD57E4EFB0}" type="sibTrans" cxnId="{47431AAE-A26D-45DC-8B17-BD53895BE66D}">
      <dgm:prSet/>
      <dgm:spPr/>
      <dgm:t>
        <a:bodyPr/>
        <a:lstStyle/>
        <a:p>
          <a:endParaRPr lang="en-US"/>
        </a:p>
      </dgm:t>
    </dgm:pt>
    <dgm:pt modelId="{A6E90959-B315-4C9E-B3BD-BCE4E22B35CE}">
      <dgm:prSet phldrT="[Text]" custT="1"/>
      <dgm:spPr/>
      <dgm:t>
        <a:bodyPr/>
        <a:lstStyle/>
        <a:p>
          <a:r>
            <a:rPr lang="en-US" sz="1600" b="1" i="1" dirty="0">
              <a:latin typeface="+mj-lt"/>
            </a:rPr>
            <a:t>Markers of diagnostic value in heart failure</a:t>
          </a:r>
        </a:p>
      </dgm:t>
    </dgm:pt>
    <dgm:pt modelId="{75A2C94B-74F2-4BF9-805D-A9E4FD16ED26}" type="parTrans" cxnId="{C7C32156-7791-4A05-BD51-1688741B61A2}">
      <dgm:prSet/>
      <dgm:spPr/>
      <dgm:t>
        <a:bodyPr/>
        <a:lstStyle/>
        <a:p>
          <a:endParaRPr lang="en-US"/>
        </a:p>
      </dgm:t>
    </dgm:pt>
    <dgm:pt modelId="{40B2DF4A-A5AF-4426-B02D-57BAE4204DB7}" type="sibTrans" cxnId="{C7C32156-7791-4A05-BD51-1688741B61A2}">
      <dgm:prSet/>
      <dgm:spPr/>
      <dgm:t>
        <a:bodyPr/>
        <a:lstStyle/>
        <a:p>
          <a:endParaRPr lang="en-US"/>
        </a:p>
      </dgm:t>
    </dgm:pt>
    <dgm:pt modelId="{9AFAD86E-2941-4698-B1E0-D0BDA6464E53}">
      <dgm:prSet phldrT="[Text]"/>
      <dgm:spPr/>
      <dgm:t>
        <a:bodyPr/>
        <a:lstStyle/>
        <a:p>
          <a:r>
            <a:rPr lang="en-US" i="0" dirty="0" smtClean="0">
              <a:solidFill>
                <a:schemeClr val="tx1"/>
              </a:solidFill>
              <a:effectLst>
                <a:outerShdw blurRad="38100" dist="38100" dir="2700000" algn="tl">
                  <a:srgbClr val="DDDDDD"/>
                </a:outerShdw>
              </a:effectLst>
              <a:latin typeface="Palatino" charset="0"/>
            </a:rPr>
            <a:t>B-type </a:t>
          </a:r>
          <a:r>
            <a:rPr lang="en-US" dirty="0" smtClean="0">
              <a:solidFill>
                <a:schemeClr val="tx1"/>
              </a:solidFill>
              <a:effectLst>
                <a:outerShdw blurRad="38100" dist="38100" dir="2700000" algn="tl">
                  <a:srgbClr val="DDDDDD"/>
                </a:outerShdw>
              </a:effectLst>
              <a:latin typeface="Palatino" charset="0"/>
            </a:rPr>
            <a:t>Natriuretic Peptide (BNP)</a:t>
          </a:r>
          <a:endParaRPr lang="en-US" i="0" dirty="0">
            <a:solidFill>
              <a:schemeClr val="tx1"/>
            </a:solidFill>
          </a:endParaRPr>
        </a:p>
      </dgm:t>
    </dgm:pt>
    <dgm:pt modelId="{4A6E2783-F992-46FB-960C-387348C2ED8B}" type="parTrans" cxnId="{AC65624E-08CC-465E-8E2D-BA7F9CB51138}">
      <dgm:prSet/>
      <dgm:spPr/>
      <dgm:t>
        <a:bodyPr/>
        <a:lstStyle/>
        <a:p>
          <a:endParaRPr lang="en-US"/>
        </a:p>
      </dgm:t>
    </dgm:pt>
    <dgm:pt modelId="{650E132F-A376-49AA-805D-837D29E9C5DE}" type="sibTrans" cxnId="{AC65624E-08CC-465E-8E2D-BA7F9CB51138}">
      <dgm:prSet/>
      <dgm:spPr/>
      <dgm:t>
        <a:bodyPr/>
        <a:lstStyle/>
        <a:p>
          <a:endParaRPr lang="en-US"/>
        </a:p>
      </dgm:t>
    </dgm:pt>
    <dgm:pt modelId="{17DB2827-533B-445E-B84B-C4F88E161EE7}">
      <dgm:prSet phldrT="[Text]" custT="1"/>
      <dgm:spPr/>
      <dgm:t>
        <a:bodyPr/>
        <a:lstStyle/>
        <a:p>
          <a:pPr>
            <a:buClr>
              <a:srgbClr val="33CC33"/>
            </a:buClr>
          </a:pPr>
          <a:r>
            <a:rPr lang="en-US" sz="1800" dirty="0">
              <a:solidFill>
                <a:schemeClr val="tx1"/>
              </a:solidFill>
              <a:effectLst>
                <a:outerShdw blurRad="38100" dist="38100" dir="2700000" algn="tl">
                  <a:srgbClr val="000000">
                    <a:alpha val="43137"/>
                  </a:srgbClr>
                </a:outerShdw>
              </a:effectLst>
              <a:latin typeface="Palatino" charset="0"/>
            </a:rPr>
            <a:t>Cardiac troponins T and I</a:t>
          </a:r>
          <a:endParaRPr lang="en-US" sz="1800" dirty="0">
            <a:solidFill>
              <a:schemeClr val="tx1"/>
            </a:solidFill>
            <a:effectLst>
              <a:outerShdw blurRad="38100" dist="38100" dir="2700000" algn="tl">
                <a:srgbClr val="000000">
                  <a:alpha val="43137"/>
                </a:srgbClr>
              </a:outerShdw>
            </a:effectLst>
          </a:endParaRPr>
        </a:p>
      </dgm:t>
    </dgm:pt>
    <dgm:pt modelId="{921A031E-AD31-4D4E-A27D-A7CE2DFA3CD9}" type="parTrans" cxnId="{BB8BD859-89B1-4493-9A57-294E55F63866}">
      <dgm:prSet/>
      <dgm:spPr/>
      <dgm:t>
        <a:bodyPr/>
        <a:lstStyle/>
        <a:p>
          <a:endParaRPr lang="en-US"/>
        </a:p>
      </dgm:t>
    </dgm:pt>
    <dgm:pt modelId="{ED876D0D-ACC8-4618-B3F8-4E93DF8FEB82}" type="sibTrans" cxnId="{BB8BD859-89B1-4493-9A57-294E55F63866}">
      <dgm:prSet/>
      <dgm:spPr/>
      <dgm:t>
        <a:bodyPr/>
        <a:lstStyle/>
        <a:p>
          <a:endParaRPr lang="en-US"/>
        </a:p>
      </dgm:t>
    </dgm:pt>
    <dgm:pt modelId="{9AA5203C-CFCC-46B7-BCF5-27BB142C8720}">
      <dgm:prSet custT="1"/>
      <dgm:spPr/>
      <dgm:t>
        <a:bodyPr/>
        <a:lstStyle/>
        <a:p>
          <a:r>
            <a:rPr lang="en-US" sz="1600" b="1" i="1" dirty="0">
              <a:latin typeface="+mj-lt"/>
            </a:rPr>
            <a:t>Markers of diagnostic value in ischemia</a:t>
          </a:r>
        </a:p>
      </dgm:t>
    </dgm:pt>
    <dgm:pt modelId="{FE116843-B3EF-4754-8F2A-6FE6FC3695CD}" type="parTrans" cxnId="{875C6B90-1B78-443D-9C00-B38CCC76901B}">
      <dgm:prSet/>
      <dgm:spPr/>
      <dgm:t>
        <a:bodyPr/>
        <a:lstStyle/>
        <a:p>
          <a:endParaRPr lang="en-US"/>
        </a:p>
      </dgm:t>
    </dgm:pt>
    <dgm:pt modelId="{73FD55C4-1156-43F4-B802-37A9FF996F61}" type="sibTrans" cxnId="{875C6B90-1B78-443D-9C00-B38CCC76901B}">
      <dgm:prSet/>
      <dgm:spPr/>
      <dgm:t>
        <a:bodyPr/>
        <a:lstStyle/>
        <a:p>
          <a:endParaRPr lang="en-US"/>
        </a:p>
      </dgm:t>
    </dgm:pt>
    <dgm:pt modelId="{695F511D-E89E-4590-947E-744500465185}">
      <dgm:prSet custT="1"/>
      <dgm:spPr/>
      <dgm:t>
        <a:bodyPr/>
        <a:lstStyle/>
        <a:p>
          <a:r>
            <a:rPr lang="en-US" sz="1800" dirty="0">
              <a:solidFill>
                <a:schemeClr val="tx1"/>
              </a:solidFill>
              <a:effectLst>
                <a:outerShdw blurRad="38100" dist="38100" dir="2700000" algn="tl">
                  <a:srgbClr val="000000">
                    <a:alpha val="43137"/>
                  </a:srgbClr>
                </a:outerShdw>
              </a:effectLst>
              <a:latin typeface="Palatino" charset="0"/>
            </a:rPr>
            <a:t>Creatine kinase (CK-MB)</a:t>
          </a:r>
        </a:p>
      </dgm:t>
    </dgm:pt>
    <dgm:pt modelId="{216560F7-2563-4C72-91DE-FD750B0EB413}" type="parTrans" cxnId="{26DE0DC1-354C-4730-8372-2DB303652DA3}">
      <dgm:prSet/>
      <dgm:spPr/>
      <dgm:t>
        <a:bodyPr/>
        <a:lstStyle/>
        <a:p>
          <a:endParaRPr lang="en-US"/>
        </a:p>
      </dgm:t>
    </dgm:pt>
    <dgm:pt modelId="{79B032F8-550E-4C4A-BF22-CE195B3854D3}" type="sibTrans" cxnId="{26DE0DC1-354C-4730-8372-2DB303652DA3}">
      <dgm:prSet/>
      <dgm:spPr/>
      <dgm:t>
        <a:bodyPr/>
        <a:lstStyle/>
        <a:p>
          <a:endParaRPr lang="en-US"/>
        </a:p>
      </dgm:t>
    </dgm:pt>
    <dgm:pt modelId="{FC01D6A9-335C-45FD-BBCD-0A71D677883A}">
      <dgm:prSet custT="1"/>
      <dgm:spPr/>
      <dgm:t>
        <a:bodyPr/>
        <a:lstStyle/>
        <a:p>
          <a:r>
            <a:rPr lang="en-US" sz="1400" dirty="0">
              <a:solidFill>
                <a:schemeClr val="tx1"/>
              </a:solidFill>
              <a:effectLst>
                <a:outerShdw blurRad="38100" dist="38100" dir="2700000" algn="tl">
                  <a:srgbClr val="000000">
                    <a:alpha val="43137"/>
                  </a:srgbClr>
                </a:outerShdw>
              </a:effectLst>
              <a:latin typeface="Palatino" charset="0"/>
            </a:rPr>
            <a:t>Heart fatty acid binding protein </a:t>
          </a:r>
          <a:endParaRPr lang="en-US" sz="1400" dirty="0" smtClean="0">
            <a:solidFill>
              <a:schemeClr val="tx1"/>
            </a:solidFill>
            <a:effectLst>
              <a:outerShdw blurRad="38100" dist="38100" dir="2700000" algn="tl">
                <a:srgbClr val="000000">
                  <a:alpha val="43137"/>
                </a:srgbClr>
              </a:outerShdw>
            </a:effectLst>
            <a:latin typeface="Palatino" charset="0"/>
          </a:endParaRPr>
        </a:p>
        <a:p>
          <a:r>
            <a:rPr lang="en-US" sz="1400" dirty="0" smtClean="0">
              <a:solidFill>
                <a:schemeClr val="tx1"/>
              </a:solidFill>
              <a:effectLst>
                <a:outerShdw blurRad="38100" dist="38100" dir="2700000" algn="tl">
                  <a:srgbClr val="000000">
                    <a:alpha val="43137"/>
                  </a:srgbClr>
                </a:outerShdw>
              </a:effectLst>
              <a:latin typeface="Palatino" charset="0"/>
            </a:rPr>
            <a:t>(</a:t>
          </a:r>
          <a:r>
            <a:rPr lang="en-US" sz="1400" dirty="0">
              <a:solidFill>
                <a:schemeClr val="tx1"/>
              </a:solidFill>
              <a:effectLst>
                <a:outerShdw blurRad="38100" dist="38100" dir="2700000" algn="tl">
                  <a:srgbClr val="000000">
                    <a:alpha val="43137"/>
                  </a:srgbClr>
                </a:outerShdw>
              </a:effectLst>
              <a:latin typeface="Palatino" charset="0"/>
            </a:rPr>
            <a:t>h-FABP)</a:t>
          </a:r>
        </a:p>
      </dgm:t>
    </dgm:pt>
    <dgm:pt modelId="{A2B3631F-B68D-49F9-816A-B0CE6C0FBAE9}" type="parTrans" cxnId="{28F1EB93-DCB8-4222-B04C-72448E1FB515}">
      <dgm:prSet/>
      <dgm:spPr/>
      <dgm:t>
        <a:bodyPr/>
        <a:lstStyle/>
        <a:p>
          <a:endParaRPr lang="en-US"/>
        </a:p>
      </dgm:t>
    </dgm:pt>
    <dgm:pt modelId="{7A90D365-A877-46E6-BCA2-E36165D8EF91}" type="sibTrans" cxnId="{28F1EB93-DCB8-4222-B04C-72448E1FB515}">
      <dgm:prSet/>
      <dgm:spPr/>
      <dgm:t>
        <a:bodyPr/>
        <a:lstStyle/>
        <a:p>
          <a:endParaRPr lang="en-US"/>
        </a:p>
      </dgm:t>
    </dgm:pt>
    <dgm:pt modelId="{DF47B839-BE38-445B-A8ED-C15A6D90CAC4}">
      <dgm:prSet phldrT="[Text]" custT="1"/>
      <dgm:spPr/>
      <dgm:t>
        <a:bodyPr/>
        <a:lstStyle/>
        <a:p>
          <a:pPr>
            <a:buClr>
              <a:srgbClr val="33CC33"/>
            </a:buClr>
          </a:pPr>
          <a:r>
            <a:rPr lang="en-US" sz="2000" b="1" i="1" dirty="0">
              <a:latin typeface="+mj-lt"/>
            </a:rPr>
            <a:t>Markers of diagnostic value in MI</a:t>
          </a:r>
        </a:p>
      </dgm:t>
    </dgm:pt>
    <dgm:pt modelId="{26BC8594-618E-4A4E-9D56-CDDD535887F8}" type="sibTrans" cxnId="{CD98721C-3CAB-494E-A13A-3CF06462FCE7}">
      <dgm:prSet/>
      <dgm:spPr/>
      <dgm:t>
        <a:bodyPr/>
        <a:lstStyle/>
        <a:p>
          <a:endParaRPr lang="en-US"/>
        </a:p>
      </dgm:t>
    </dgm:pt>
    <dgm:pt modelId="{2C34EE80-3DFC-4ACE-8475-1BD0BB546F3D}" type="parTrans" cxnId="{CD98721C-3CAB-494E-A13A-3CF06462FCE7}">
      <dgm:prSet/>
      <dgm:spPr/>
      <dgm:t>
        <a:bodyPr/>
        <a:lstStyle/>
        <a:p>
          <a:endParaRPr lang="en-US"/>
        </a:p>
      </dgm:t>
    </dgm:pt>
    <dgm:pt modelId="{04ECBF0B-FEC8-4B8E-94C1-4CD2B2394CC6}" type="pres">
      <dgm:prSet presAssocID="{08EEDACB-A679-455F-A047-0B4A3C1067D0}" presName="hierChild1" presStyleCnt="0">
        <dgm:presLayoutVars>
          <dgm:chPref val="1"/>
          <dgm:dir/>
          <dgm:animOne val="branch"/>
          <dgm:animLvl val="lvl"/>
          <dgm:resizeHandles/>
        </dgm:presLayoutVars>
      </dgm:prSet>
      <dgm:spPr/>
      <dgm:t>
        <a:bodyPr/>
        <a:lstStyle/>
        <a:p>
          <a:endParaRPr lang="en-US"/>
        </a:p>
      </dgm:t>
    </dgm:pt>
    <dgm:pt modelId="{1039A235-B016-41CD-8C60-80DB7190022D}" type="pres">
      <dgm:prSet presAssocID="{2074A2CE-BE19-4D90-8B12-22962E1CF45E}" presName="hierRoot1" presStyleCnt="0"/>
      <dgm:spPr/>
    </dgm:pt>
    <dgm:pt modelId="{C52F598F-E0AE-4780-AA06-60A74A576EC4}" type="pres">
      <dgm:prSet presAssocID="{2074A2CE-BE19-4D90-8B12-22962E1CF45E}" presName="composite" presStyleCnt="0"/>
      <dgm:spPr/>
    </dgm:pt>
    <dgm:pt modelId="{6E7A3364-99E5-4920-8A53-C85E58EE5F71}" type="pres">
      <dgm:prSet presAssocID="{2074A2CE-BE19-4D90-8B12-22962E1CF45E}" presName="background" presStyleLbl="node0" presStyleIdx="0" presStyleCnt="1"/>
      <dgm:spPr/>
    </dgm:pt>
    <dgm:pt modelId="{418DD85D-E447-4B6C-8602-65D7A7C04D19}" type="pres">
      <dgm:prSet presAssocID="{2074A2CE-BE19-4D90-8B12-22962E1CF45E}" presName="text" presStyleLbl="fgAcc0" presStyleIdx="0" presStyleCnt="1">
        <dgm:presLayoutVars>
          <dgm:chPref val="3"/>
        </dgm:presLayoutVars>
      </dgm:prSet>
      <dgm:spPr/>
      <dgm:t>
        <a:bodyPr/>
        <a:lstStyle/>
        <a:p>
          <a:endParaRPr lang="en-US"/>
        </a:p>
      </dgm:t>
    </dgm:pt>
    <dgm:pt modelId="{93FFB17E-72C3-4D3D-85F4-4AA8B6BCC7C7}" type="pres">
      <dgm:prSet presAssocID="{2074A2CE-BE19-4D90-8B12-22962E1CF45E}" presName="hierChild2" presStyleCnt="0"/>
      <dgm:spPr/>
    </dgm:pt>
    <dgm:pt modelId="{FDCB999D-EB52-4F5C-8EB9-95F942A3E85D}" type="pres">
      <dgm:prSet presAssocID="{75A2C94B-74F2-4BF9-805D-A9E4FD16ED26}" presName="Name10" presStyleLbl="parChTrans1D2" presStyleIdx="0" presStyleCnt="3"/>
      <dgm:spPr/>
      <dgm:t>
        <a:bodyPr/>
        <a:lstStyle/>
        <a:p>
          <a:endParaRPr lang="en-US"/>
        </a:p>
      </dgm:t>
    </dgm:pt>
    <dgm:pt modelId="{4837B8BA-6DE9-4B54-A936-3087529C63F8}" type="pres">
      <dgm:prSet presAssocID="{A6E90959-B315-4C9E-B3BD-BCE4E22B35CE}" presName="hierRoot2" presStyleCnt="0"/>
      <dgm:spPr/>
    </dgm:pt>
    <dgm:pt modelId="{8A8622BE-88E3-42CB-9F2D-39250EB3B1D1}" type="pres">
      <dgm:prSet presAssocID="{A6E90959-B315-4C9E-B3BD-BCE4E22B35CE}" presName="composite2" presStyleCnt="0"/>
      <dgm:spPr/>
    </dgm:pt>
    <dgm:pt modelId="{F211E324-8CF1-4631-81FF-6CB4D2F4CA36}" type="pres">
      <dgm:prSet presAssocID="{A6E90959-B315-4C9E-B3BD-BCE4E22B35CE}" presName="background2" presStyleLbl="node2" presStyleIdx="0" presStyleCnt="3"/>
      <dgm:spPr/>
    </dgm:pt>
    <dgm:pt modelId="{C1FE7F63-7D84-42CE-B7B2-4BA0CEF7F569}" type="pres">
      <dgm:prSet presAssocID="{A6E90959-B315-4C9E-B3BD-BCE4E22B35CE}" presName="text2" presStyleLbl="fgAcc2" presStyleIdx="0" presStyleCnt="3">
        <dgm:presLayoutVars>
          <dgm:chPref val="3"/>
        </dgm:presLayoutVars>
      </dgm:prSet>
      <dgm:spPr/>
      <dgm:t>
        <a:bodyPr/>
        <a:lstStyle/>
        <a:p>
          <a:endParaRPr lang="en-US"/>
        </a:p>
      </dgm:t>
    </dgm:pt>
    <dgm:pt modelId="{7FDE43E9-DFBD-4B65-B8E6-DF7458FD0ED3}" type="pres">
      <dgm:prSet presAssocID="{A6E90959-B315-4C9E-B3BD-BCE4E22B35CE}" presName="hierChild3" presStyleCnt="0"/>
      <dgm:spPr/>
    </dgm:pt>
    <dgm:pt modelId="{58CBC266-8CEF-4D0B-A8F4-A09772AB3E6C}" type="pres">
      <dgm:prSet presAssocID="{4A6E2783-F992-46FB-960C-387348C2ED8B}" presName="Name17" presStyleLbl="parChTrans1D3" presStyleIdx="0" presStyleCnt="4"/>
      <dgm:spPr/>
      <dgm:t>
        <a:bodyPr/>
        <a:lstStyle/>
        <a:p>
          <a:endParaRPr lang="en-US"/>
        </a:p>
      </dgm:t>
    </dgm:pt>
    <dgm:pt modelId="{2BAB39BD-491A-46C3-A89D-9743F9BEF41B}" type="pres">
      <dgm:prSet presAssocID="{9AFAD86E-2941-4698-B1E0-D0BDA6464E53}" presName="hierRoot3" presStyleCnt="0"/>
      <dgm:spPr/>
    </dgm:pt>
    <dgm:pt modelId="{CB38DE62-7295-4330-B194-C8E605EA2416}" type="pres">
      <dgm:prSet presAssocID="{9AFAD86E-2941-4698-B1E0-D0BDA6464E53}" presName="composite3" presStyleCnt="0"/>
      <dgm:spPr/>
    </dgm:pt>
    <dgm:pt modelId="{116702E9-CF9A-4516-9732-09C58CA725B5}" type="pres">
      <dgm:prSet presAssocID="{9AFAD86E-2941-4698-B1E0-D0BDA6464E53}" presName="background3" presStyleLbl="node3" presStyleIdx="0" presStyleCnt="4"/>
      <dgm:spPr/>
    </dgm:pt>
    <dgm:pt modelId="{476E8294-8D06-4135-AF4A-F3EEE275F5C9}" type="pres">
      <dgm:prSet presAssocID="{9AFAD86E-2941-4698-B1E0-D0BDA6464E53}" presName="text3" presStyleLbl="fgAcc3" presStyleIdx="0" presStyleCnt="4">
        <dgm:presLayoutVars>
          <dgm:chPref val="3"/>
        </dgm:presLayoutVars>
      </dgm:prSet>
      <dgm:spPr/>
      <dgm:t>
        <a:bodyPr/>
        <a:lstStyle/>
        <a:p>
          <a:endParaRPr lang="en-US"/>
        </a:p>
      </dgm:t>
    </dgm:pt>
    <dgm:pt modelId="{2A2DF560-B67B-4C5F-A913-ACE1F5B9A4E6}" type="pres">
      <dgm:prSet presAssocID="{9AFAD86E-2941-4698-B1E0-D0BDA6464E53}" presName="hierChild4" presStyleCnt="0"/>
      <dgm:spPr/>
    </dgm:pt>
    <dgm:pt modelId="{F75576E4-24FB-4442-A840-3CC7190330BA}" type="pres">
      <dgm:prSet presAssocID="{2C34EE80-3DFC-4ACE-8475-1BD0BB546F3D}" presName="Name10" presStyleLbl="parChTrans1D2" presStyleIdx="1" presStyleCnt="3"/>
      <dgm:spPr/>
      <dgm:t>
        <a:bodyPr/>
        <a:lstStyle/>
        <a:p>
          <a:endParaRPr lang="en-US"/>
        </a:p>
      </dgm:t>
    </dgm:pt>
    <dgm:pt modelId="{15D61F04-C3F1-47C2-B06E-C356FC0EBC83}" type="pres">
      <dgm:prSet presAssocID="{DF47B839-BE38-445B-A8ED-C15A6D90CAC4}" presName="hierRoot2" presStyleCnt="0"/>
      <dgm:spPr/>
    </dgm:pt>
    <dgm:pt modelId="{F0B7FB3D-3442-4673-8427-7790317DE40F}" type="pres">
      <dgm:prSet presAssocID="{DF47B839-BE38-445B-A8ED-C15A6D90CAC4}" presName="composite2" presStyleCnt="0"/>
      <dgm:spPr/>
    </dgm:pt>
    <dgm:pt modelId="{0DD8AC77-4525-49F7-B6D7-D5B0C1546C4F}" type="pres">
      <dgm:prSet presAssocID="{DF47B839-BE38-445B-A8ED-C15A6D90CAC4}" presName="background2" presStyleLbl="node2" presStyleIdx="1" presStyleCnt="3"/>
      <dgm:spPr/>
    </dgm:pt>
    <dgm:pt modelId="{6885BE80-8817-42A0-8EFF-87E9B9851DAB}" type="pres">
      <dgm:prSet presAssocID="{DF47B839-BE38-445B-A8ED-C15A6D90CAC4}" presName="text2" presStyleLbl="fgAcc2" presStyleIdx="1" presStyleCnt="3" custScaleX="149816">
        <dgm:presLayoutVars>
          <dgm:chPref val="3"/>
        </dgm:presLayoutVars>
      </dgm:prSet>
      <dgm:spPr/>
      <dgm:t>
        <a:bodyPr/>
        <a:lstStyle/>
        <a:p>
          <a:endParaRPr lang="en-US"/>
        </a:p>
      </dgm:t>
    </dgm:pt>
    <dgm:pt modelId="{2FABD1F4-E34A-41EC-8B69-AAADACCA830D}" type="pres">
      <dgm:prSet presAssocID="{DF47B839-BE38-445B-A8ED-C15A6D90CAC4}" presName="hierChild3" presStyleCnt="0"/>
      <dgm:spPr/>
    </dgm:pt>
    <dgm:pt modelId="{256BE0B1-9B14-4930-85C8-42B74714DC22}" type="pres">
      <dgm:prSet presAssocID="{921A031E-AD31-4D4E-A27D-A7CE2DFA3CD9}" presName="Name17" presStyleLbl="parChTrans1D3" presStyleIdx="1" presStyleCnt="4"/>
      <dgm:spPr/>
      <dgm:t>
        <a:bodyPr/>
        <a:lstStyle/>
        <a:p>
          <a:endParaRPr lang="en-US"/>
        </a:p>
      </dgm:t>
    </dgm:pt>
    <dgm:pt modelId="{6AFB6BE8-BBB3-4C68-958E-DCB46A114BEF}" type="pres">
      <dgm:prSet presAssocID="{17DB2827-533B-445E-B84B-C4F88E161EE7}" presName="hierRoot3" presStyleCnt="0"/>
      <dgm:spPr/>
    </dgm:pt>
    <dgm:pt modelId="{81BD3466-2A34-4DE4-B1DC-AA4D54FB2228}" type="pres">
      <dgm:prSet presAssocID="{17DB2827-533B-445E-B84B-C4F88E161EE7}" presName="composite3" presStyleCnt="0"/>
      <dgm:spPr/>
    </dgm:pt>
    <dgm:pt modelId="{B7698630-64D4-4A62-93AB-79DEEB9F5278}" type="pres">
      <dgm:prSet presAssocID="{17DB2827-533B-445E-B84B-C4F88E161EE7}" presName="background3" presStyleLbl="node3" presStyleIdx="1" presStyleCnt="4"/>
      <dgm:spPr/>
    </dgm:pt>
    <dgm:pt modelId="{65805E52-63DE-4E18-8AED-8F48F9B0B870}" type="pres">
      <dgm:prSet presAssocID="{17DB2827-533B-445E-B84B-C4F88E161EE7}" presName="text3" presStyleLbl="fgAcc3" presStyleIdx="1" presStyleCnt="4" custScaleX="113478">
        <dgm:presLayoutVars>
          <dgm:chPref val="3"/>
        </dgm:presLayoutVars>
      </dgm:prSet>
      <dgm:spPr/>
      <dgm:t>
        <a:bodyPr/>
        <a:lstStyle/>
        <a:p>
          <a:endParaRPr lang="en-US"/>
        </a:p>
      </dgm:t>
    </dgm:pt>
    <dgm:pt modelId="{5504C123-6C8D-4AD4-99B6-B687257C7E84}" type="pres">
      <dgm:prSet presAssocID="{17DB2827-533B-445E-B84B-C4F88E161EE7}" presName="hierChild4" presStyleCnt="0"/>
      <dgm:spPr/>
    </dgm:pt>
    <dgm:pt modelId="{F424EB33-171C-48E0-81D9-12A9ACF7E43E}" type="pres">
      <dgm:prSet presAssocID="{216560F7-2563-4C72-91DE-FD750B0EB413}" presName="Name17" presStyleLbl="parChTrans1D3" presStyleIdx="2" presStyleCnt="4"/>
      <dgm:spPr/>
      <dgm:t>
        <a:bodyPr/>
        <a:lstStyle/>
        <a:p>
          <a:endParaRPr lang="en-US"/>
        </a:p>
      </dgm:t>
    </dgm:pt>
    <dgm:pt modelId="{6250BF91-91E0-4599-9E57-98BCB306DBAB}" type="pres">
      <dgm:prSet presAssocID="{695F511D-E89E-4590-947E-744500465185}" presName="hierRoot3" presStyleCnt="0"/>
      <dgm:spPr/>
    </dgm:pt>
    <dgm:pt modelId="{FCF5B32F-777F-4327-A516-A9F0B98D3F54}" type="pres">
      <dgm:prSet presAssocID="{695F511D-E89E-4590-947E-744500465185}" presName="composite3" presStyleCnt="0"/>
      <dgm:spPr/>
    </dgm:pt>
    <dgm:pt modelId="{14B7B32A-3C8A-487B-8E5C-D247086CF4E6}" type="pres">
      <dgm:prSet presAssocID="{695F511D-E89E-4590-947E-744500465185}" presName="background3" presStyleLbl="node3" presStyleIdx="2" presStyleCnt="4"/>
      <dgm:spPr/>
    </dgm:pt>
    <dgm:pt modelId="{D6B8FE1D-5511-4780-9D52-23C5C764CC0E}" type="pres">
      <dgm:prSet presAssocID="{695F511D-E89E-4590-947E-744500465185}" presName="text3" presStyleLbl="fgAcc3" presStyleIdx="2" presStyleCnt="4">
        <dgm:presLayoutVars>
          <dgm:chPref val="3"/>
        </dgm:presLayoutVars>
      </dgm:prSet>
      <dgm:spPr/>
      <dgm:t>
        <a:bodyPr/>
        <a:lstStyle/>
        <a:p>
          <a:endParaRPr lang="en-US"/>
        </a:p>
      </dgm:t>
    </dgm:pt>
    <dgm:pt modelId="{6BD67FAB-EBC5-4BF7-993C-46BE893AD2AE}" type="pres">
      <dgm:prSet presAssocID="{695F511D-E89E-4590-947E-744500465185}" presName="hierChild4" presStyleCnt="0"/>
      <dgm:spPr/>
    </dgm:pt>
    <dgm:pt modelId="{476634F3-ABE3-47E8-937E-E419CC07B593}" type="pres">
      <dgm:prSet presAssocID="{FE116843-B3EF-4754-8F2A-6FE6FC3695CD}" presName="Name10" presStyleLbl="parChTrans1D2" presStyleIdx="2" presStyleCnt="3"/>
      <dgm:spPr/>
      <dgm:t>
        <a:bodyPr/>
        <a:lstStyle/>
        <a:p>
          <a:endParaRPr lang="en-US"/>
        </a:p>
      </dgm:t>
    </dgm:pt>
    <dgm:pt modelId="{3C4815B7-FA99-49D8-81ED-2B4877761312}" type="pres">
      <dgm:prSet presAssocID="{9AA5203C-CFCC-46B7-BCF5-27BB142C8720}" presName="hierRoot2" presStyleCnt="0"/>
      <dgm:spPr/>
    </dgm:pt>
    <dgm:pt modelId="{6FBF4E20-B692-4554-A10E-06C60E57C1E6}" type="pres">
      <dgm:prSet presAssocID="{9AA5203C-CFCC-46B7-BCF5-27BB142C8720}" presName="composite2" presStyleCnt="0"/>
      <dgm:spPr/>
    </dgm:pt>
    <dgm:pt modelId="{2DAC19B0-17E5-461C-9AB5-C17C05D10424}" type="pres">
      <dgm:prSet presAssocID="{9AA5203C-CFCC-46B7-BCF5-27BB142C8720}" presName="background2" presStyleLbl="node2" presStyleIdx="2" presStyleCnt="3"/>
      <dgm:spPr/>
    </dgm:pt>
    <dgm:pt modelId="{32A6AEB6-065A-4DA7-B209-F77B96D2F785}" type="pres">
      <dgm:prSet presAssocID="{9AA5203C-CFCC-46B7-BCF5-27BB142C8720}" presName="text2" presStyleLbl="fgAcc2" presStyleIdx="2" presStyleCnt="3">
        <dgm:presLayoutVars>
          <dgm:chPref val="3"/>
        </dgm:presLayoutVars>
      </dgm:prSet>
      <dgm:spPr/>
      <dgm:t>
        <a:bodyPr/>
        <a:lstStyle/>
        <a:p>
          <a:endParaRPr lang="en-US"/>
        </a:p>
      </dgm:t>
    </dgm:pt>
    <dgm:pt modelId="{F63219BD-A6A7-4F90-9C69-B28663951034}" type="pres">
      <dgm:prSet presAssocID="{9AA5203C-CFCC-46B7-BCF5-27BB142C8720}" presName="hierChild3" presStyleCnt="0"/>
      <dgm:spPr/>
    </dgm:pt>
    <dgm:pt modelId="{C0F1DEB7-AD96-4190-81DF-CAF8FEA91FDA}" type="pres">
      <dgm:prSet presAssocID="{A2B3631F-B68D-49F9-816A-B0CE6C0FBAE9}" presName="Name17" presStyleLbl="parChTrans1D3" presStyleIdx="3" presStyleCnt="4"/>
      <dgm:spPr/>
      <dgm:t>
        <a:bodyPr/>
        <a:lstStyle/>
        <a:p>
          <a:endParaRPr lang="en-US"/>
        </a:p>
      </dgm:t>
    </dgm:pt>
    <dgm:pt modelId="{5DC890A2-88F8-4E3F-BC18-4B78CF678770}" type="pres">
      <dgm:prSet presAssocID="{FC01D6A9-335C-45FD-BBCD-0A71D677883A}" presName="hierRoot3" presStyleCnt="0"/>
      <dgm:spPr/>
    </dgm:pt>
    <dgm:pt modelId="{FDBA09B1-7768-4021-A09C-B77306E6919F}" type="pres">
      <dgm:prSet presAssocID="{FC01D6A9-335C-45FD-BBCD-0A71D677883A}" presName="composite3" presStyleCnt="0"/>
      <dgm:spPr/>
    </dgm:pt>
    <dgm:pt modelId="{97AB9471-C157-469A-A4C5-D4EEDBBE4F83}" type="pres">
      <dgm:prSet presAssocID="{FC01D6A9-335C-45FD-BBCD-0A71D677883A}" presName="background3" presStyleLbl="node3" presStyleIdx="3" presStyleCnt="4"/>
      <dgm:spPr/>
    </dgm:pt>
    <dgm:pt modelId="{5BCD568D-8E66-4330-8B1D-2EDCFDE1A1BE}" type="pres">
      <dgm:prSet presAssocID="{FC01D6A9-335C-45FD-BBCD-0A71D677883A}" presName="text3" presStyleLbl="fgAcc3" presStyleIdx="3" presStyleCnt="4">
        <dgm:presLayoutVars>
          <dgm:chPref val="3"/>
        </dgm:presLayoutVars>
      </dgm:prSet>
      <dgm:spPr/>
      <dgm:t>
        <a:bodyPr/>
        <a:lstStyle/>
        <a:p>
          <a:endParaRPr lang="en-US"/>
        </a:p>
      </dgm:t>
    </dgm:pt>
    <dgm:pt modelId="{653E4B7D-D440-4B8A-A934-E089B5BD0A86}" type="pres">
      <dgm:prSet presAssocID="{FC01D6A9-335C-45FD-BBCD-0A71D677883A}" presName="hierChild4" presStyleCnt="0"/>
      <dgm:spPr/>
    </dgm:pt>
  </dgm:ptLst>
  <dgm:cxnLst>
    <dgm:cxn modelId="{F10BE39C-CA3C-4106-BFA1-E72F5D464CBA}" type="presOf" srcId="{2C34EE80-3DFC-4ACE-8475-1BD0BB546F3D}" destId="{F75576E4-24FB-4442-A840-3CC7190330BA}" srcOrd="0" destOrd="0" presId="urn:microsoft.com/office/officeart/2005/8/layout/hierarchy1"/>
    <dgm:cxn modelId="{AC65624E-08CC-465E-8E2D-BA7F9CB51138}" srcId="{A6E90959-B315-4C9E-B3BD-BCE4E22B35CE}" destId="{9AFAD86E-2941-4698-B1E0-D0BDA6464E53}" srcOrd="0" destOrd="0" parTransId="{4A6E2783-F992-46FB-960C-387348C2ED8B}" sibTransId="{650E132F-A376-49AA-805D-837D29E9C5DE}"/>
    <dgm:cxn modelId="{69CBB8D5-C41E-494B-9494-CCE0283495B2}" type="presOf" srcId="{9AFAD86E-2941-4698-B1E0-D0BDA6464E53}" destId="{476E8294-8D06-4135-AF4A-F3EEE275F5C9}" srcOrd="0" destOrd="0" presId="urn:microsoft.com/office/officeart/2005/8/layout/hierarchy1"/>
    <dgm:cxn modelId="{BB8BD859-89B1-4493-9A57-294E55F63866}" srcId="{DF47B839-BE38-445B-A8ED-C15A6D90CAC4}" destId="{17DB2827-533B-445E-B84B-C4F88E161EE7}" srcOrd="0" destOrd="0" parTransId="{921A031E-AD31-4D4E-A27D-A7CE2DFA3CD9}" sibTransId="{ED876D0D-ACC8-4618-B3F8-4E93DF8FEB82}"/>
    <dgm:cxn modelId="{CD98721C-3CAB-494E-A13A-3CF06462FCE7}" srcId="{2074A2CE-BE19-4D90-8B12-22962E1CF45E}" destId="{DF47B839-BE38-445B-A8ED-C15A6D90CAC4}" srcOrd="1" destOrd="0" parTransId="{2C34EE80-3DFC-4ACE-8475-1BD0BB546F3D}" sibTransId="{26BC8594-618E-4A4E-9D56-CDDD535887F8}"/>
    <dgm:cxn modelId="{28F1EB93-DCB8-4222-B04C-72448E1FB515}" srcId="{9AA5203C-CFCC-46B7-BCF5-27BB142C8720}" destId="{FC01D6A9-335C-45FD-BBCD-0A71D677883A}" srcOrd="0" destOrd="0" parTransId="{A2B3631F-B68D-49F9-816A-B0CE6C0FBAE9}" sibTransId="{7A90D365-A877-46E6-BCA2-E36165D8EF91}"/>
    <dgm:cxn modelId="{B80C2F1B-7887-4337-92AA-32A7EFCE6A39}" type="presOf" srcId="{DF47B839-BE38-445B-A8ED-C15A6D90CAC4}" destId="{6885BE80-8817-42A0-8EFF-87E9B9851DAB}" srcOrd="0" destOrd="0" presId="urn:microsoft.com/office/officeart/2005/8/layout/hierarchy1"/>
    <dgm:cxn modelId="{01CA7EEC-8A80-4E69-9CF1-5759053D2D2A}" type="presOf" srcId="{A6E90959-B315-4C9E-B3BD-BCE4E22B35CE}" destId="{C1FE7F63-7D84-42CE-B7B2-4BA0CEF7F569}" srcOrd="0" destOrd="0" presId="urn:microsoft.com/office/officeart/2005/8/layout/hierarchy1"/>
    <dgm:cxn modelId="{129A78CC-87B0-42DD-A38E-CBDD6EDAD753}" type="presOf" srcId="{921A031E-AD31-4D4E-A27D-A7CE2DFA3CD9}" destId="{256BE0B1-9B14-4930-85C8-42B74714DC22}" srcOrd="0" destOrd="0" presId="urn:microsoft.com/office/officeart/2005/8/layout/hierarchy1"/>
    <dgm:cxn modelId="{7B6AF641-676B-45B0-8D8B-AC675F757809}" type="presOf" srcId="{75A2C94B-74F2-4BF9-805D-A9E4FD16ED26}" destId="{FDCB999D-EB52-4F5C-8EB9-95F942A3E85D}" srcOrd="0" destOrd="0" presId="urn:microsoft.com/office/officeart/2005/8/layout/hierarchy1"/>
    <dgm:cxn modelId="{7FA5C3FD-DDD3-40F4-B4A9-8E3F67AC6B87}" type="presOf" srcId="{9AA5203C-CFCC-46B7-BCF5-27BB142C8720}" destId="{32A6AEB6-065A-4DA7-B209-F77B96D2F785}" srcOrd="0" destOrd="0" presId="urn:microsoft.com/office/officeart/2005/8/layout/hierarchy1"/>
    <dgm:cxn modelId="{C7C32156-7791-4A05-BD51-1688741B61A2}" srcId="{2074A2CE-BE19-4D90-8B12-22962E1CF45E}" destId="{A6E90959-B315-4C9E-B3BD-BCE4E22B35CE}" srcOrd="0" destOrd="0" parTransId="{75A2C94B-74F2-4BF9-805D-A9E4FD16ED26}" sibTransId="{40B2DF4A-A5AF-4426-B02D-57BAE4204DB7}"/>
    <dgm:cxn modelId="{601E6BF6-CE9C-474D-B6B2-AFBEEF42F471}" type="presOf" srcId="{2074A2CE-BE19-4D90-8B12-22962E1CF45E}" destId="{418DD85D-E447-4B6C-8602-65D7A7C04D19}" srcOrd="0" destOrd="0" presId="urn:microsoft.com/office/officeart/2005/8/layout/hierarchy1"/>
    <dgm:cxn modelId="{9087CEB7-A6D5-4035-9728-FA3E778D94C7}" type="presOf" srcId="{17DB2827-533B-445E-B84B-C4F88E161EE7}" destId="{65805E52-63DE-4E18-8AED-8F48F9B0B870}" srcOrd="0" destOrd="0" presId="urn:microsoft.com/office/officeart/2005/8/layout/hierarchy1"/>
    <dgm:cxn modelId="{9D6FF0B6-3DDF-42F0-AF06-6539A7D64794}" type="presOf" srcId="{4A6E2783-F992-46FB-960C-387348C2ED8B}" destId="{58CBC266-8CEF-4D0B-A8F4-A09772AB3E6C}" srcOrd="0" destOrd="0" presId="urn:microsoft.com/office/officeart/2005/8/layout/hierarchy1"/>
    <dgm:cxn modelId="{26DE0DC1-354C-4730-8372-2DB303652DA3}" srcId="{DF47B839-BE38-445B-A8ED-C15A6D90CAC4}" destId="{695F511D-E89E-4590-947E-744500465185}" srcOrd="1" destOrd="0" parTransId="{216560F7-2563-4C72-91DE-FD750B0EB413}" sibTransId="{79B032F8-550E-4C4A-BF22-CE195B3854D3}"/>
    <dgm:cxn modelId="{881469B2-D154-4195-8D53-1ADD1D37B13C}" type="presOf" srcId="{216560F7-2563-4C72-91DE-FD750B0EB413}" destId="{F424EB33-171C-48E0-81D9-12A9ACF7E43E}" srcOrd="0" destOrd="0" presId="urn:microsoft.com/office/officeart/2005/8/layout/hierarchy1"/>
    <dgm:cxn modelId="{DC73D3FF-695A-45B4-936D-34D6D71A61E6}" type="presOf" srcId="{FC01D6A9-335C-45FD-BBCD-0A71D677883A}" destId="{5BCD568D-8E66-4330-8B1D-2EDCFDE1A1BE}" srcOrd="0" destOrd="0" presId="urn:microsoft.com/office/officeart/2005/8/layout/hierarchy1"/>
    <dgm:cxn modelId="{875C6B90-1B78-443D-9C00-B38CCC76901B}" srcId="{2074A2CE-BE19-4D90-8B12-22962E1CF45E}" destId="{9AA5203C-CFCC-46B7-BCF5-27BB142C8720}" srcOrd="2" destOrd="0" parTransId="{FE116843-B3EF-4754-8F2A-6FE6FC3695CD}" sibTransId="{73FD55C4-1156-43F4-B802-37A9FF996F61}"/>
    <dgm:cxn modelId="{47431AAE-A26D-45DC-8B17-BD53895BE66D}" srcId="{08EEDACB-A679-455F-A047-0B4A3C1067D0}" destId="{2074A2CE-BE19-4D90-8B12-22962E1CF45E}" srcOrd="0" destOrd="0" parTransId="{3E3342AD-640B-463D-8D3F-55D66D8E9CF3}" sibTransId="{247F1D59-F295-4881-B812-19CD57E4EFB0}"/>
    <dgm:cxn modelId="{A016E4B3-FB62-4D05-B21A-7DD49718A9A1}" type="presOf" srcId="{FE116843-B3EF-4754-8F2A-6FE6FC3695CD}" destId="{476634F3-ABE3-47E8-937E-E419CC07B593}" srcOrd="0" destOrd="0" presId="urn:microsoft.com/office/officeart/2005/8/layout/hierarchy1"/>
    <dgm:cxn modelId="{9B709217-5CA4-489C-8155-3E0F3A077582}" type="presOf" srcId="{695F511D-E89E-4590-947E-744500465185}" destId="{D6B8FE1D-5511-4780-9D52-23C5C764CC0E}" srcOrd="0" destOrd="0" presId="urn:microsoft.com/office/officeart/2005/8/layout/hierarchy1"/>
    <dgm:cxn modelId="{E10B2CA7-99CB-41E8-A91C-8F4C1A533D9B}" type="presOf" srcId="{08EEDACB-A679-455F-A047-0B4A3C1067D0}" destId="{04ECBF0B-FEC8-4B8E-94C1-4CD2B2394CC6}" srcOrd="0" destOrd="0" presId="urn:microsoft.com/office/officeart/2005/8/layout/hierarchy1"/>
    <dgm:cxn modelId="{9F777C75-B328-4933-8364-47F1D93C561B}" type="presOf" srcId="{A2B3631F-B68D-49F9-816A-B0CE6C0FBAE9}" destId="{C0F1DEB7-AD96-4190-81DF-CAF8FEA91FDA}" srcOrd="0" destOrd="0" presId="urn:microsoft.com/office/officeart/2005/8/layout/hierarchy1"/>
    <dgm:cxn modelId="{D40457BA-4616-4BE5-8E16-7787625471C3}" type="presParOf" srcId="{04ECBF0B-FEC8-4B8E-94C1-4CD2B2394CC6}" destId="{1039A235-B016-41CD-8C60-80DB7190022D}" srcOrd="0" destOrd="0" presId="urn:microsoft.com/office/officeart/2005/8/layout/hierarchy1"/>
    <dgm:cxn modelId="{C46C753B-4082-4183-AF0C-F44FF2F254C9}" type="presParOf" srcId="{1039A235-B016-41CD-8C60-80DB7190022D}" destId="{C52F598F-E0AE-4780-AA06-60A74A576EC4}" srcOrd="0" destOrd="0" presId="urn:microsoft.com/office/officeart/2005/8/layout/hierarchy1"/>
    <dgm:cxn modelId="{A425A8EC-E0A1-4937-A556-AAD7F66531AE}" type="presParOf" srcId="{C52F598F-E0AE-4780-AA06-60A74A576EC4}" destId="{6E7A3364-99E5-4920-8A53-C85E58EE5F71}" srcOrd="0" destOrd="0" presId="urn:microsoft.com/office/officeart/2005/8/layout/hierarchy1"/>
    <dgm:cxn modelId="{16DCDD72-6B08-4F50-BEB0-027D6A30B119}" type="presParOf" srcId="{C52F598F-E0AE-4780-AA06-60A74A576EC4}" destId="{418DD85D-E447-4B6C-8602-65D7A7C04D19}" srcOrd="1" destOrd="0" presId="urn:microsoft.com/office/officeart/2005/8/layout/hierarchy1"/>
    <dgm:cxn modelId="{C76E1DB1-BAC5-4A6D-8539-2FB7F3F00756}" type="presParOf" srcId="{1039A235-B016-41CD-8C60-80DB7190022D}" destId="{93FFB17E-72C3-4D3D-85F4-4AA8B6BCC7C7}" srcOrd="1" destOrd="0" presId="urn:microsoft.com/office/officeart/2005/8/layout/hierarchy1"/>
    <dgm:cxn modelId="{EA336F10-15EC-4749-B17B-E369C03DFF2F}" type="presParOf" srcId="{93FFB17E-72C3-4D3D-85F4-4AA8B6BCC7C7}" destId="{FDCB999D-EB52-4F5C-8EB9-95F942A3E85D}" srcOrd="0" destOrd="0" presId="urn:microsoft.com/office/officeart/2005/8/layout/hierarchy1"/>
    <dgm:cxn modelId="{094E550D-A4BD-4334-88FA-4DA9564B7C3B}" type="presParOf" srcId="{93FFB17E-72C3-4D3D-85F4-4AA8B6BCC7C7}" destId="{4837B8BA-6DE9-4B54-A936-3087529C63F8}" srcOrd="1" destOrd="0" presId="urn:microsoft.com/office/officeart/2005/8/layout/hierarchy1"/>
    <dgm:cxn modelId="{52780CB7-CDC3-43BB-9874-9E527BFCFDFE}" type="presParOf" srcId="{4837B8BA-6DE9-4B54-A936-3087529C63F8}" destId="{8A8622BE-88E3-42CB-9F2D-39250EB3B1D1}" srcOrd="0" destOrd="0" presId="urn:microsoft.com/office/officeart/2005/8/layout/hierarchy1"/>
    <dgm:cxn modelId="{C57DED7D-D7EB-49A7-87B1-D1404E40933F}" type="presParOf" srcId="{8A8622BE-88E3-42CB-9F2D-39250EB3B1D1}" destId="{F211E324-8CF1-4631-81FF-6CB4D2F4CA36}" srcOrd="0" destOrd="0" presId="urn:microsoft.com/office/officeart/2005/8/layout/hierarchy1"/>
    <dgm:cxn modelId="{DC237F2D-BCBA-46E8-A5F4-42ED02000F82}" type="presParOf" srcId="{8A8622BE-88E3-42CB-9F2D-39250EB3B1D1}" destId="{C1FE7F63-7D84-42CE-B7B2-4BA0CEF7F569}" srcOrd="1" destOrd="0" presId="urn:microsoft.com/office/officeart/2005/8/layout/hierarchy1"/>
    <dgm:cxn modelId="{D6EBF7D6-3783-4377-A147-8F33818F4F5A}" type="presParOf" srcId="{4837B8BA-6DE9-4B54-A936-3087529C63F8}" destId="{7FDE43E9-DFBD-4B65-B8E6-DF7458FD0ED3}" srcOrd="1" destOrd="0" presId="urn:microsoft.com/office/officeart/2005/8/layout/hierarchy1"/>
    <dgm:cxn modelId="{A2FAC0D2-3DAD-4FDC-948A-393856A7CB78}" type="presParOf" srcId="{7FDE43E9-DFBD-4B65-B8E6-DF7458FD0ED3}" destId="{58CBC266-8CEF-4D0B-A8F4-A09772AB3E6C}" srcOrd="0" destOrd="0" presId="urn:microsoft.com/office/officeart/2005/8/layout/hierarchy1"/>
    <dgm:cxn modelId="{65990971-2349-42E0-A9CD-1B8E8D3DA518}" type="presParOf" srcId="{7FDE43E9-DFBD-4B65-B8E6-DF7458FD0ED3}" destId="{2BAB39BD-491A-46C3-A89D-9743F9BEF41B}" srcOrd="1" destOrd="0" presId="urn:microsoft.com/office/officeart/2005/8/layout/hierarchy1"/>
    <dgm:cxn modelId="{9B20F57B-8CD8-4B34-84CC-2D9E6C7BD2B1}" type="presParOf" srcId="{2BAB39BD-491A-46C3-A89D-9743F9BEF41B}" destId="{CB38DE62-7295-4330-B194-C8E605EA2416}" srcOrd="0" destOrd="0" presId="urn:microsoft.com/office/officeart/2005/8/layout/hierarchy1"/>
    <dgm:cxn modelId="{A7EFF75F-F6F7-47C3-ADDE-D57C355268D9}" type="presParOf" srcId="{CB38DE62-7295-4330-B194-C8E605EA2416}" destId="{116702E9-CF9A-4516-9732-09C58CA725B5}" srcOrd="0" destOrd="0" presId="urn:microsoft.com/office/officeart/2005/8/layout/hierarchy1"/>
    <dgm:cxn modelId="{D34C3BCC-1A06-4846-87BF-FD96B580C7F7}" type="presParOf" srcId="{CB38DE62-7295-4330-B194-C8E605EA2416}" destId="{476E8294-8D06-4135-AF4A-F3EEE275F5C9}" srcOrd="1" destOrd="0" presId="urn:microsoft.com/office/officeart/2005/8/layout/hierarchy1"/>
    <dgm:cxn modelId="{D889705A-2183-46EC-9CF2-F130FAFF1803}" type="presParOf" srcId="{2BAB39BD-491A-46C3-A89D-9743F9BEF41B}" destId="{2A2DF560-B67B-4C5F-A913-ACE1F5B9A4E6}" srcOrd="1" destOrd="0" presId="urn:microsoft.com/office/officeart/2005/8/layout/hierarchy1"/>
    <dgm:cxn modelId="{E7A59C4C-99A7-47F7-9325-CCDD5F64BA7C}" type="presParOf" srcId="{93FFB17E-72C3-4D3D-85F4-4AA8B6BCC7C7}" destId="{F75576E4-24FB-4442-A840-3CC7190330BA}" srcOrd="2" destOrd="0" presId="urn:microsoft.com/office/officeart/2005/8/layout/hierarchy1"/>
    <dgm:cxn modelId="{B00834E0-836B-47F7-98C9-418E5600DD36}" type="presParOf" srcId="{93FFB17E-72C3-4D3D-85F4-4AA8B6BCC7C7}" destId="{15D61F04-C3F1-47C2-B06E-C356FC0EBC83}" srcOrd="3" destOrd="0" presId="urn:microsoft.com/office/officeart/2005/8/layout/hierarchy1"/>
    <dgm:cxn modelId="{B6F3767D-C896-4F71-9160-5D55B2375910}" type="presParOf" srcId="{15D61F04-C3F1-47C2-B06E-C356FC0EBC83}" destId="{F0B7FB3D-3442-4673-8427-7790317DE40F}" srcOrd="0" destOrd="0" presId="urn:microsoft.com/office/officeart/2005/8/layout/hierarchy1"/>
    <dgm:cxn modelId="{D01FAC3D-EBAC-48EA-BB0B-3E55C4CB01AF}" type="presParOf" srcId="{F0B7FB3D-3442-4673-8427-7790317DE40F}" destId="{0DD8AC77-4525-49F7-B6D7-D5B0C1546C4F}" srcOrd="0" destOrd="0" presId="urn:microsoft.com/office/officeart/2005/8/layout/hierarchy1"/>
    <dgm:cxn modelId="{476FF7A9-52FA-47B2-8434-4DE8CB72CEAB}" type="presParOf" srcId="{F0B7FB3D-3442-4673-8427-7790317DE40F}" destId="{6885BE80-8817-42A0-8EFF-87E9B9851DAB}" srcOrd="1" destOrd="0" presId="urn:microsoft.com/office/officeart/2005/8/layout/hierarchy1"/>
    <dgm:cxn modelId="{5A268F37-90D2-4475-98A6-2E713730B864}" type="presParOf" srcId="{15D61F04-C3F1-47C2-B06E-C356FC0EBC83}" destId="{2FABD1F4-E34A-41EC-8B69-AAADACCA830D}" srcOrd="1" destOrd="0" presId="urn:microsoft.com/office/officeart/2005/8/layout/hierarchy1"/>
    <dgm:cxn modelId="{756422B9-3D6F-4B62-8A5B-DF060918C938}" type="presParOf" srcId="{2FABD1F4-E34A-41EC-8B69-AAADACCA830D}" destId="{256BE0B1-9B14-4930-85C8-42B74714DC22}" srcOrd="0" destOrd="0" presId="urn:microsoft.com/office/officeart/2005/8/layout/hierarchy1"/>
    <dgm:cxn modelId="{BD9FA377-E185-42F8-B784-620C89D27910}" type="presParOf" srcId="{2FABD1F4-E34A-41EC-8B69-AAADACCA830D}" destId="{6AFB6BE8-BBB3-4C68-958E-DCB46A114BEF}" srcOrd="1" destOrd="0" presId="urn:microsoft.com/office/officeart/2005/8/layout/hierarchy1"/>
    <dgm:cxn modelId="{F4A8D937-E93F-4A7D-94A9-7D0A90A91474}" type="presParOf" srcId="{6AFB6BE8-BBB3-4C68-958E-DCB46A114BEF}" destId="{81BD3466-2A34-4DE4-B1DC-AA4D54FB2228}" srcOrd="0" destOrd="0" presId="urn:microsoft.com/office/officeart/2005/8/layout/hierarchy1"/>
    <dgm:cxn modelId="{ECDD7B1B-5C4F-4068-A6F7-386210C52BE6}" type="presParOf" srcId="{81BD3466-2A34-4DE4-B1DC-AA4D54FB2228}" destId="{B7698630-64D4-4A62-93AB-79DEEB9F5278}" srcOrd="0" destOrd="0" presId="urn:microsoft.com/office/officeart/2005/8/layout/hierarchy1"/>
    <dgm:cxn modelId="{1BA9DB5E-5A54-4C42-B45E-463B740B7139}" type="presParOf" srcId="{81BD3466-2A34-4DE4-B1DC-AA4D54FB2228}" destId="{65805E52-63DE-4E18-8AED-8F48F9B0B870}" srcOrd="1" destOrd="0" presId="urn:microsoft.com/office/officeart/2005/8/layout/hierarchy1"/>
    <dgm:cxn modelId="{D564CC95-A2F3-470C-8717-991358435804}" type="presParOf" srcId="{6AFB6BE8-BBB3-4C68-958E-DCB46A114BEF}" destId="{5504C123-6C8D-4AD4-99B6-B687257C7E84}" srcOrd="1" destOrd="0" presId="urn:microsoft.com/office/officeart/2005/8/layout/hierarchy1"/>
    <dgm:cxn modelId="{99B9301C-2542-44A4-9A8D-70B5C728F3A6}" type="presParOf" srcId="{2FABD1F4-E34A-41EC-8B69-AAADACCA830D}" destId="{F424EB33-171C-48E0-81D9-12A9ACF7E43E}" srcOrd="2" destOrd="0" presId="urn:microsoft.com/office/officeart/2005/8/layout/hierarchy1"/>
    <dgm:cxn modelId="{4F433136-30A6-47A0-9227-0628CEEF0FAC}" type="presParOf" srcId="{2FABD1F4-E34A-41EC-8B69-AAADACCA830D}" destId="{6250BF91-91E0-4599-9E57-98BCB306DBAB}" srcOrd="3" destOrd="0" presId="urn:microsoft.com/office/officeart/2005/8/layout/hierarchy1"/>
    <dgm:cxn modelId="{31BAD63A-FDE8-46CE-BC70-9DF4F30558CF}" type="presParOf" srcId="{6250BF91-91E0-4599-9E57-98BCB306DBAB}" destId="{FCF5B32F-777F-4327-A516-A9F0B98D3F54}" srcOrd="0" destOrd="0" presId="urn:microsoft.com/office/officeart/2005/8/layout/hierarchy1"/>
    <dgm:cxn modelId="{D1531A65-E259-43D7-BA36-C6F002EB2D62}" type="presParOf" srcId="{FCF5B32F-777F-4327-A516-A9F0B98D3F54}" destId="{14B7B32A-3C8A-487B-8E5C-D247086CF4E6}" srcOrd="0" destOrd="0" presId="urn:microsoft.com/office/officeart/2005/8/layout/hierarchy1"/>
    <dgm:cxn modelId="{D646570B-3D3D-451A-9054-55F64B039E53}" type="presParOf" srcId="{FCF5B32F-777F-4327-A516-A9F0B98D3F54}" destId="{D6B8FE1D-5511-4780-9D52-23C5C764CC0E}" srcOrd="1" destOrd="0" presId="urn:microsoft.com/office/officeart/2005/8/layout/hierarchy1"/>
    <dgm:cxn modelId="{51F9CEA5-9702-4348-AA33-C25D49F93A5F}" type="presParOf" srcId="{6250BF91-91E0-4599-9E57-98BCB306DBAB}" destId="{6BD67FAB-EBC5-4BF7-993C-46BE893AD2AE}" srcOrd="1" destOrd="0" presId="urn:microsoft.com/office/officeart/2005/8/layout/hierarchy1"/>
    <dgm:cxn modelId="{DCCDA402-FE8C-4DB3-B103-4F2A168DA106}" type="presParOf" srcId="{93FFB17E-72C3-4D3D-85F4-4AA8B6BCC7C7}" destId="{476634F3-ABE3-47E8-937E-E419CC07B593}" srcOrd="4" destOrd="0" presId="urn:microsoft.com/office/officeart/2005/8/layout/hierarchy1"/>
    <dgm:cxn modelId="{9431B6AA-BA73-4078-AF98-0FD49FB0C900}" type="presParOf" srcId="{93FFB17E-72C3-4D3D-85F4-4AA8B6BCC7C7}" destId="{3C4815B7-FA99-49D8-81ED-2B4877761312}" srcOrd="5" destOrd="0" presId="urn:microsoft.com/office/officeart/2005/8/layout/hierarchy1"/>
    <dgm:cxn modelId="{558EC7CF-B357-4D0C-8DD9-1D71EDCFBE42}" type="presParOf" srcId="{3C4815B7-FA99-49D8-81ED-2B4877761312}" destId="{6FBF4E20-B692-4554-A10E-06C60E57C1E6}" srcOrd="0" destOrd="0" presId="urn:microsoft.com/office/officeart/2005/8/layout/hierarchy1"/>
    <dgm:cxn modelId="{A8BE2627-4F3E-4A41-B53F-813DCA957BC0}" type="presParOf" srcId="{6FBF4E20-B692-4554-A10E-06C60E57C1E6}" destId="{2DAC19B0-17E5-461C-9AB5-C17C05D10424}" srcOrd="0" destOrd="0" presId="urn:microsoft.com/office/officeart/2005/8/layout/hierarchy1"/>
    <dgm:cxn modelId="{4EE0CD60-72BE-4238-9B1C-11848B7E137F}" type="presParOf" srcId="{6FBF4E20-B692-4554-A10E-06C60E57C1E6}" destId="{32A6AEB6-065A-4DA7-B209-F77B96D2F785}" srcOrd="1" destOrd="0" presId="urn:microsoft.com/office/officeart/2005/8/layout/hierarchy1"/>
    <dgm:cxn modelId="{009768C6-E631-4688-96DB-EA4C217900F0}" type="presParOf" srcId="{3C4815B7-FA99-49D8-81ED-2B4877761312}" destId="{F63219BD-A6A7-4F90-9C69-B28663951034}" srcOrd="1" destOrd="0" presId="urn:microsoft.com/office/officeart/2005/8/layout/hierarchy1"/>
    <dgm:cxn modelId="{4B421775-033F-4C9A-ACCC-3FB6F185BCCB}" type="presParOf" srcId="{F63219BD-A6A7-4F90-9C69-B28663951034}" destId="{C0F1DEB7-AD96-4190-81DF-CAF8FEA91FDA}" srcOrd="0" destOrd="0" presId="urn:microsoft.com/office/officeart/2005/8/layout/hierarchy1"/>
    <dgm:cxn modelId="{181E6941-B539-4F07-8E3A-DA02E04C8EE4}" type="presParOf" srcId="{F63219BD-A6A7-4F90-9C69-B28663951034}" destId="{5DC890A2-88F8-4E3F-BC18-4B78CF678770}" srcOrd="1" destOrd="0" presId="urn:microsoft.com/office/officeart/2005/8/layout/hierarchy1"/>
    <dgm:cxn modelId="{C11E6BF7-7EA8-4372-ACE0-063FBCFD2AFC}" type="presParOf" srcId="{5DC890A2-88F8-4E3F-BC18-4B78CF678770}" destId="{FDBA09B1-7768-4021-A09C-B77306E6919F}" srcOrd="0" destOrd="0" presId="urn:microsoft.com/office/officeart/2005/8/layout/hierarchy1"/>
    <dgm:cxn modelId="{AB9D8CD2-AAA6-41D3-89A8-86EA92337579}" type="presParOf" srcId="{FDBA09B1-7768-4021-A09C-B77306E6919F}" destId="{97AB9471-C157-469A-A4C5-D4EEDBBE4F83}" srcOrd="0" destOrd="0" presId="urn:microsoft.com/office/officeart/2005/8/layout/hierarchy1"/>
    <dgm:cxn modelId="{BB3E7E03-ECF7-4591-B247-10F7011377ED}" type="presParOf" srcId="{FDBA09B1-7768-4021-A09C-B77306E6919F}" destId="{5BCD568D-8E66-4330-8B1D-2EDCFDE1A1BE}" srcOrd="1" destOrd="0" presId="urn:microsoft.com/office/officeart/2005/8/layout/hierarchy1"/>
    <dgm:cxn modelId="{12196632-7E3A-4ACA-A2BE-5A25D008ACB2}" type="presParOf" srcId="{5DC890A2-88F8-4E3F-BC18-4B78CF678770}" destId="{653E4B7D-D440-4B8A-A934-E089B5BD0A86}"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07F5C0-3CC4-A54A-9CD5-FBE2CDAD3A8B}" type="doc">
      <dgm:prSet loTypeId="urn:microsoft.com/office/officeart/2009/layout/CircleArrowProcess" loCatId="" qsTypeId="urn:microsoft.com/office/officeart/2005/8/quickstyle/simple2" qsCatId="simple" csTypeId="urn:microsoft.com/office/officeart/2005/8/colors/accent0_3" csCatId="mainScheme" phldr="1"/>
      <dgm:spPr/>
      <dgm:t>
        <a:bodyPr/>
        <a:lstStyle/>
        <a:p>
          <a:endParaRPr lang="en-US"/>
        </a:p>
      </dgm:t>
    </dgm:pt>
    <dgm:pt modelId="{879ABA60-31D3-2449-9D63-EDA3B030BCC7}">
      <dgm:prSet/>
      <dgm:spPr/>
      <dgm:t>
        <a:bodyPr/>
        <a:lstStyle/>
        <a:p>
          <a:r>
            <a:rPr lang="en-US" dirty="0" smtClean="0"/>
            <a:t> </a:t>
          </a:r>
          <a:endParaRPr lang="en-US" dirty="0"/>
        </a:p>
      </dgm:t>
    </dgm:pt>
    <dgm:pt modelId="{352DC869-19B2-D046-979A-A756D1EF644D}" type="parTrans" cxnId="{4DDE1621-D953-9C4F-8801-64EDDB169785}">
      <dgm:prSet/>
      <dgm:spPr/>
      <dgm:t>
        <a:bodyPr/>
        <a:lstStyle/>
        <a:p>
          <a:endParaRPr lang="en-US"/>
        </a:p>
      </dgm:t>
    </dgm:pt>
    <dgm:pt modelId="{1BDDFDE3-9370-584D-8D52-5C9F0BC213A0}" type="sibTrans" cxnId="{4DDE1621-D953-9C4F-8801-64EDDB169785}">
      <dgm:prSet/>
      <dgm:spPr/>
      <dgm:t>
        <a:bodyPr/>
        <a:lstStyle/>
        <a:p>
          <a:endParaRPr lang="en-US"/>
        </a:p>
      </dgm:t>
    </dgm:pt>
    <dgm:pt modelId="{8E8FADD8-F817-A349-8710-87A75E34F63F}">
      <dgm:prSet/>
      <dgm:spPr/>
      <dgm:t>
        <a:bodyPr/>
        <a:lstStyle/>
        <a:p>
          <a:r>
            <a:rPr lang="en-US" dirty="0" smtClean="0"/>
            <a:t> </a:t>
          </a:r>
          <a:endParaRPr lang="en-US" dirty="0"/>
        </a:p>
      </dgm:t>
    </dgm:pt>
    <dgm:pt modelId="{E5C4AA3D-90D1-434F-A02F-8516C72AFC29}" type="parTrans" cxnId="{1A74598C-2B3A-9343-838F-BE3618E55CB3}">
      <dgm:prSet/>
      <dgm:spPr/>
      <dgm:t>
        <a:bodyPr/>
        <a:lstStyle/>
        <a:p>
          <a:endParaRPr lang="en-US"/>
        </a:p>
      </dgm:t>
    </dgm:pt>
    <dgm:pt modelId="{70BDD716-917F-7B4B-8A00-120B80A4E3FA}" type="sibTrans" cxnId="{1A74598C-2B3A-9343-838F-BE3618E55CB3}">
      <dgm:prSet/>
      <dgm:spPr/>
      <dgm:t>
        <a:bodyPr/>
        <a:lstStyle/>
        <a:p>
          <a:endParaRPr lang="en-US"/>
        </a:p>
      </dgm:t>
    </dgm:pt>
    <dgm:pt modelId="{560E64C6-A925-4841-89BC-E447034216B0}">
      <dgm:prSet/>
      <dgm:spPr/>
      <dgm:t>
        <a:bodyPr/>
        <a:lstStyle/>
        <a:p>
          <a:r>
            <a:rPr lang="en-US" dirty="0" smtClean="0"/>
            <a:t>  </a:t>
          </a:r>
          <a:endParaRPr lang="en-US" dirty="0"/>
        </a:p>
      </dgm:t>
    </dgm:pt>
    <dgm:pt modelId="{5446A955-6E9C-CF4E-B81A-2927E6F7FCF7}" type="parTrans" cxnId="{F567E1BB-6081-FB4C-BDA4-A0B067657057}">
      <dgm:prSet/>
      <dgm:spPr/>
      <dgm:t>
        <a:bodyPr/>
        <a:lstStyle/>
        <a:p>
          <a:endParaRPr lang="en-US"/>
        </a:p>
      </dgm:t>
    </dgm:pt>
    <dgm:pt modelId="{6F273DF0-5A14-E043-9965-EB343F2EE230}" type="sibTrans" cxnId="{F567E1BB-6081-FB4C-BDA4-A0B067657057}">
      <dgm:prSet/>
      <dgm:spPr/>
      <dgm:t>
        <a:bodyPr/>
        <a:lstStyle/>
        <a:p>
          <a:endParaRPr lang="en-US"/>
        </a:p>
      </dgm:t>
    </dgm:pt>
    <dgm:pt modelId="{B02546B2-8D74-0247-B689-E72D0285B9DE}">
      <dgm:prSet/>
      <dgm:spPr/>
      <dgm:t>
        <a:bodyPr/>
        <a:lstStyle/>
        <a:p>
          <a:endParaRPr lang="en-US" dirty="0"/>
        </a:p>
      </dgm:t>
    </dgm:pt>
    <dgm:pt modelId="{5EF8EEBC-4586-8E46-8FDF-1A9F0B8DF46F}" type="parTrans" cxnId="{C16ABA53-B091-0E4B-B770-E9A6CBDDFB93}">
      <dgm:prSet/>
      <dgm:spPr/>
      <dgm:t>
        <a:bodyPr/>
        <a:lstStyle/>
        <a:p>
          <a:endParaRPr lang="en-US"/>
        </a:p>
      </dgm:t>
    </dgm:pt>
    <dgm:pt modelId="{56717DC4-3400-284C-A3AA-D45288DE9808}" type="sibTrans" cxnId="{C16ABA53-B091-0E4B-B770-E9A6CBDDFB93}">
      <dgm:prSet/>
      <dgm:spPr/>
      <dgm:t>
        <a:bodyPr/>
        <a:lstStyle/>
        <a:p>
          <a:endParaRPr lang="en-US"/>
        </a:p>
      </dgm:t>
    </dgm:pt>
    <dgm:pt modelId="{9A8941D3-0C52-5C48-8A90-0027E74A78C1}">
      <dgm:prSet/>
      <dgm:spPr/>
      <dgm:t>
        <a:bodyPr/>
        <a:lstStyle/>
        <a:p>
          <a:endParaRPr lang="en-US"/>
        </a:p>
      </dgm:t>
    </dgm:pt>
    <dgm:pt modelId="{AAFA9B72-E471-0C41-8FF8-31A75CCC8A5D}" type="parTrans" cxnId="{B16EEAC7-2470-9845-B926-CAEA2F1A4D55}">
      <dgm:prSet/>
      <dgm:spPr/>
      <dgm:t>
        <a:bodyPr/>
        <a:lstStyle/>
        <a:p>
          <a:endParaRPr lang="en-US"/>
        </a:p>
      </dgm:t>
    </dgm:pt>
    <dgm:pt modelId="{D7FCDBB6-9E78-D44F-A931-09247112A497}" type="sibTrans" cxnId="{B16EEAC7-2470-9845-B926-CAEA2F1A4D55}">
      <dgm:prSet/>
      <dgm:spPr/>
      <dgm:t>
        <a:bodyPr/>
        <a:lstStyle/>
        <a:p>
          <a:endParaRPr lang="en-US"/>
        </a:p>
      </dgm:t>
    </dgm:pt>
    <dgm:pt modelId="{40E1298F-28EC-2041-BF91-4375FB57D21D}">
      <dgm:prSet/>
      <dgm:spPr/>
      <dgm:t>
        <a:bodyPr/>
        <a:lstStyle/>
        <a:p>
          <a:endParaRPr lang="en-US"/>
        </a:p>
      </dgm:t>
    </dgm:pt>
    <dgm:pt modelId="{689F8D46-F295-EA47-BD8D-7BD364FF49BC}" type="parTrans" cxnId="{8F65BFCC-7CEE-C946-B9AE-11E2E79B0671}">
      <dgm:prSet/>
      <dgm:spPr/>
      <dgm:t>
        <a:bodyPr/>
        <a:lstStyle/>
        <a:p>
          <a:endParaRPr lang="en-US"/>
        </a:p>
      </dgm:t>
    </dgm:pt>
    <dgm:pt modelId="{0736A4EF-15A5-E54A-ADA6-E22A2E72AF6B}" type="sibTrans" cxnId="{8F65BFCC-7CEE-C946-B9AE-11E2E79B0671}">
      <dgm:prSet/>
      <dgm:spPr/>
      <dgm:t>
        <a:bodyPr/>
        <a:lstStyle/>
        <a:p>
          <a:endParaRPr lang="en-US"/>
        </a:p>
      </dgm:t>
    </dgm:pt>
    <dgm:pt modelId="{9766FA2D-FC72-A241-8485-ADD021571D5E}">
      <dgm:prSet/>
      <dgm:spPr/>
      <dgm:t>
        <a:bodyPr/>
        <a:lstStyle/>
        <a:p>
          <a:endParaRPr lang="en-US"/>
        </a:p>
      </dgm:t>
    </dgm:pt>
    <dgm:pt modelId="{5213880C-F364-864E-86A8-7F2486986346}" type="parTrans" cxnId="{983505D0-212A-A84B-8624-F5C7DF47879B}">
      <dgm:prSet/>
      <dgm:spPr/>
      <dgm:t>
        <a:bodyPr/>
        <a:lstStyle/>
        <a:p>
          <a:endParaRPr lang="en-US"/>
        </a:p>
      </dgm:t>
    </dgm:pt>
    <dgm:pt modelId="{AAE883A6-201A-ED41-8B27-971F21D52D3A}" type="sibTrans" cxnId="{983505D0-212A-A84B-8624-F5C7DF47879B}">
      <dgm:prSet/>
      <dgm:spPr/>
      <dgm:t>
        <a:bodyPr/>
        <a:lstStyle/>
        <a:p>
          <a:endParaRPr lang="en-US"/>
        </a:p>
      </dgm:t>
    </dgm:pt>
    <dgm:pt modelId="{6060E996-F9FD-3146-877D-56C46050C6C7}" type="pres">
      <dgm:prSet presAssocID="{7F07F5C0-3CC4-A54A-9CD5-FBE2CDAD3A8B}" presName="Name0" presStyleCnt="0">
        <dgm:presLayoutVars>
          <dgm:chMax val="7"/>
          <dgm:chPref val="7"/>
          <dgm:dir/>
          <dgm:animLvl val="lvl"/>
        </dgm:presLayoutVars>
      </dgm:prSet>
      <dgm:spPr/>
      <dgm:t>
        <a:bodyPr/>
        <a:lstStyle/>
        <a:p>
          <a:endParaRPr lang="en-US"/>
        </a:p>
      </dgm:t>
    </dgm:pt>
    <dgm:pt modelId="{F458F910-B426-0D4D-A051-44F9AF6A2038}" type="pres">
      <dgm:prSet presAssocID="{879ABA60-31D3-2449-9D63-EDA3B030BCC7}" presName="Accent1" presStyleCnt="0"/>
      <dgm:spPr/>
    </dgm:pt>
    <dgm:pt modelId="{50C8D340-3B4A-8945-86AC-607453FC8AD9}" type="pres">
      <dgm:prSet presAssocID="{879ABA60-31D3-2449-9D63-EDA3B030BCC7}" presName="Accent" presStyleLbl="node1" presStyleIdx="0" presStyleCnt="7"/>
      <dgm:spPr/>
    </dgm:pt>
    <dgm:pt modelId="{D6289BF9-70BC-494F-9923-3BE4385E9432}" type="pres">
      <dgm:prSet presAssocID="{879ABA60-31D3-2449-9D63-EDA3B030BCC7}" presName="Parent1" presStyleLbl="revTx" presStyleIdx="0" presStyleCnt="7">
        <dgm:presLayoutVars>
          <dgm:chMax val="1"/>
          <dgm:chPref val="1"/>
          <dgm:bulletEnabled val="1"/>
        </dgm:presLayoutVars>
      </dgm:prSet>
      <dgm:spPr/>
      <dgm:t>
        <a:bodyPr/>
        <a:lstStyle/>
        <a:p>
          <a:endParaRPr lang="en-US"/>
        </a:p>
      </dgm:t>
    </dgm:pt>
    <dgm:pt modelId="{ED0574B5-8220-0B40-AD97-3DF4DFBF0B0E}" type="pres">
      <dgm:prSet presAssocID="{8E8FADD8-F817-A349-8710-87A75E34F63F}" presName="Accent2" presStyleCnt="0"/>
      <dgm:spPr/>
    </dgm:pt>
    <dgm:pt modelId="{E86C934B-30AA-2F48-B482-7D3D4385D9ED}" type="pres">
      <dgm:prSet presAssocID="{8E8FADD8-F817-A349-8710-87A75E34F63F}" presName="Accent" presStyleLbl="node1" presStyleIdx="1" presStyleCnt="7"/>
      <dgm:spPr/>
    </dgm:pt>
    <dgm:pt modelId="{6F78CB76-980F-4B43-9DA9-0101653C62F0}" type="pres">
      <dgm:prSet presAssocID="{8E8FADD8-F817-A349-8710-87A75E34F63F}" presName="Parent2" presStyleLbl="revTx" presStyleIdx="1" presStyleCnt="7">
        <dgm:presLayoutVars>
          <dgm:chMax val="1"/>
          <dgm:chPref val="1"/>
          <dgm:bulletEnabled val="1"/>
        </dgm:presLayoutVars>
      </dgm:prSet>
      <dgm:spPr/>
      <dgm:t>
        <a:bodyPr/>
        <a:lstStyle/>
        <a:p>
          <a:endParaRPr lang="en-US"/>
        </a:p>
      </dgm:t>
    </dgm:pt>
    <dgm:pt modelId="{EACE53A3-8B40-DB4B-B1BD-A9961A65B2F5}" type="pres">
      <dgm:prSet presAssocID="{560E64C6-A925-4841-89BC-E447034216B0}" presName="Accent3" presStyleCnt="0"/>
      <dgm:spPr/>
    </dgm:pt>
    <dgm:pt modelId="{A73ED588-1179-1941-8F32-EA99C338A19B}" type="pres">
      <dgm:prSet presAssocID="{560E64C6-A925-4841-89BC-E447034216B0}" presName="Accent" presStyleLbl="node1" presStyleIdx="2" presStyleCnt="7"/>
      <dgm:spPr/>
    </dgm:pt>
    <dgm:pt modelId="{CC7D1652-B8C9-2A4F-9BCB-39576B784C4E}" type="pres">
      <dgm:prSet presAssocID="{560E64C6-A925-4841-89BC-E447034216B0}" presName="Parent3" presStyleLbl="revTx" presStyleIdx="2" presStyleCnt="7">
        <dgm:presLayoutVars>
          <dgm:chMax val="1"/>
          <dgm:chPref val="1"/>
          <dgm:bulletEnabled val="1"/>
        </dgm:presLayoutVars>
      </dgm:prSet>
      <dgm:spPr/>
      <dgm:t>
        <a:bodyPr/>
        <a:lstStyle/>
        <a:p>
          <a:endParaRPr lang="en-US"/>
        </a:p>
      </dgm:t>
    </dgm:pt>
    <dgm:pt modelId="{CD2A3964-38BB-0D41-8C2B-36318C27B1BA}" type="pres">
      <dgm:prSet presAssocID="{B02546B2-8D74-0247-B689-E72D0285B9DE}" presName="Accent4" presStyleCnt="0"/>
      <dgm:spPr/>
    </dgm:pt>
    <dgm:pt modelId="{6C650AB1-5EAA-AC4A-AE93-8F4357294A2D}" type="pres">
      <dgm:prSet presAssocID="{B02546B2-8D74-0247-B689-E72D0285B9DE}" presName="Accent" presStyleLbl="node1" presStyleIdx="3" presStyleCnt="7"/>
      <dgm:spPr/>
    </dgm:pt>
    <dgm:pt modelId="{7B990564-2CB6-F44E-967A-1234B4BE56F4}" type="pres">
      <dgm:prSet presAssocID="{B02546B2-8D74-0247-B689-E72D0285B9DE}" presName="Parent4" presStyleLbl="revTx" presStyleIdx="3" presStyleCnt="7">
        <dgm:presLayoutVars>
          <dgm:chMax val="1"/>
          <dgm:chPref val="1"/>
          <dgm:bulletEnabled val="1"/>
        </dgm:presLayoutVars>
      </dgm:prSet>
      <dgm:spPr/>
      <dgm:t>
        <a:bodyPr/>
        <a:lstStyle/>
        <a:p>
          <a:endParaRPr lang="en-US"/>
        </a:p>
      </dgm:t>
    </dgm:pt>
    <dgm:pt modelId="{1F61EB68-4B69-F54A-A30C-C9B242E07A32}" type="pres">
      <dgm:prSet presAssocID="{9766FA2D-FC72-A241-8485-ADD021571D5E}" presName="Accent5" presStyleCnt="0"/>
      <dgm:spPr/>
    </dgm:pt>
    <dgm:pt modelId="{085180F3-002C-E14B-9992-1E243C5BFB9B}" type="pres">
      <dgm:prSet presAssocID="{9766FA2D-FC72-A241-8485-ADD021571D5E}" presName="Accent" presStyleLbl="node1" presStyleIdx="4" presStyleCnt="7"/>
      <dgm:spPr/>
    </dgm:pt>
    <dgm:pt modelId="{50BDC8F3-B51E-9C4F-82F4-993E7E72C56A}" type="pres">
      <dgm:prSet presAssocID="{9766FA2D-FC72-A241-8485-ADD021571D5E}" presName="Parent5" presStyleLbl="revTx" presStyleIdx="4" presStyleCnt="7">
        <dgm:presLayoutVars>
          <dgm:chMax val="1"/>
          <dgm:chPref val="1"/>
          <dgm:bulletEnabled val="1"/>
        </dgm:presLayoutVars>
      </dgm:prSet>
      <dgm:spPr/>
      <dgm:t>
        <a:bodyPr/>
        <a:lstStyle/>
        <a:p>
          <a:endParaRPr lang="en-US"/>
        </a:p>
      </dgm:t>
    </dgm:pt>
    <dgm:pt modelId="{C8E259BE-A310-C14E-97C2-F4A8C06880C9}" type="pres">
      <dgm:prSet presAssocID="{9A8941D3-0C52-5C48-8A90-0027E74A78C1}" presName="Accent6" presStyleCnt="0"/>
      <dgm:spPr/>
    </dgm:pt>
    <dgm:pt modelId="{7DF87B0B-A188-F24F-84FC-DAE95BE8DD03}" type="pres">
      <dgm:prSet presAssocID="{9A8941D3-0C52-5C48-8A90-0027E74A78C1}" presName="Accent" presStyleLbl="node1" presStyleIdx="5" presStyleCnt="7"/>
      <dgm:spPr/>
    </dgm:pt>
    <dgm:pt modelId="{E2BB0609-A93A-9D4A-A74C-E1F6AC16D31D}" type="pres">
      <dgm:prSet presAssocID="{9A8941D3-0C52-5C48-8A90-0027E74A78C1}" presName="Parent6" presStyleLbl="revTx" presStyleIdx="5" presStyleCnt="7">
        <dgm:presLayoutVars>
          <dgm:chMax val="1"/>
          <dgm:chPref val="1"/>
          <dgm:bulletEnabled val="1"/>
        </dgm:presLayoutVars>
      </dgm:prSet>
      <dgm:spPr/>
      <dgm:t>
        <a:bodyPr/>
        <a:lstStyle/>
        <a:p>
          <a:endParaRPr lang="en-US"/>
        </a:p>
      </dgm:t>
    </dgm:pt>
    <dgm:pt modelId="{342A83FC-5A4C-1542-A707-6D55F139EC58}" type="pres">
      <dgm:prSet presAssocID="{40E1298F-28EC-2041-BF91-4375FB57D21D}" presName="Accent7" presStyleCnt="0"/>
      <dgm:spPr/>
    </dgm:pt>
    <dgm:pt modelId="{02923A97-F492-4048-88E7-C8ECB80722B0}" type="pres">
      <dgm:prSet presAssocID="{40E1298F-28EC-2041-BF91-4375FB57D21D}" presName="Accent" presStyleLbl="node1" presStyleIdx="6" presStyleCnt="7"/>
      <dgm:spPr/>
    </dgm:pt>
    <dgm:pt modelId="{EF37607D-E01E-9B49-A9F1-FA17AC4BF41A}" type="pres">
      <dgm:prSet presAssocID="{40E1298F-28EC-2041-BF91-4375FB57D21D}" presName="Parent7" presStyleLbl="revTx" presStyleIdx="6" presStyleCnt="7">
        <dgm:presLayoutVars>
          <dgm:chMax val="1"/>
          <dgm:chPref val="1"/>
          <dgm:bulletEnabled val="1"/>
        </dgm:presLayoutVars>
      </dgm:prSet>
      <dgm:spPr/>
      <dgm:t>
        <a:bodyPr/>
        <a:lstStyle/>
        <a:p>
          <a:endParaRPr lang="en-US"/>
        </a:p>
      </dgm:t>
    </dgm:pt>
  </dgm:ptLst>
  <dgm:cxnLst>
    <dgm:cxn modelId="{4DDE1621-D953-9C4F-8801-64EDDB169785}" srcId="{7F07F5C0-3CC4-A54A-9CD5-FBE2CDAD3A8B}" destId="{879ABA60-31D3-2449-9D63-EDA3B030BCC7}" srcOrd="0" destOrd="0" parTransId="{352DC869-19B2-D046-979A-A756D1EF644D}" sibTransId="{1BDDFDE3-9370-584D-8D52-5C9F0BC213A0}"/>
    <dgm:cxn modelId="{1A74598C-2B3A-9343-838F-BE3618E55CB3}" srcId="{7F07F5C0-3CC4-A54A-9CD5-FBE2CDAD3A8B}" destId="{8E8FADD8-F817-A349-8710-87A75E34F63F}" srcOrd="1" destOrd="0" parTransId="{E5C4AA3D-90D1-434F-A02F-8516C72AFC29}" sibTransId="{70BDD716-917F-7B4B-8A00-120B80A4E3FA}"/>
    <dgm:cxn modelId="{39BCDF2B-02A7-4B74-9764-BEB0B0530B24}" type="presOf" srcId="{B02546B2-8D74-0247-B689-E72D0285B9DE}" destId="{7B990564-2CB6-F44E-967A-1234B4BE56F4}" srcOrd="0" destOrd="0" presId="urn:microsoft.com/office/officeart/2009/layout/CircleArrowProcess"/>
    <dgm:cxn modelId="{790A9E72-F8D5-436D-ADEE-E456CC3D0CB2}" type="presOf" srcId="{9A8941D3-0C52-5C48-8A90-0027E74A78C1}" destId="{E2BB0609-A93A-9D4A-A74C-E1F6AC16D31D}" srcOrd="0" destOrd="0" presId="urn:microsoft.com/office/officeart/2009/layout/CircleArrowProcess"/>
    <dgm:cxn modelId="{C16ABA53-B091-0E4B-B770-E9A6CBDDFB93}" srcId="{7F07F5C0-3CC4-A54A-9CD5-FBE2CDAD3A8B}" destId="{B02546B2-8D74-0247-B689-E72D0285B9DE}" srcOrd="3" destOrd="0" parTransId="{5EF8EEBC-4586-8E46-8FDF-1A9F0B8DF46F}" sibTransId="{56717DC4-3400-284C-A3AA-D45288DE9808}"/>
    <dgm:cxn modelId="{82F65CDA-F9D8-4C8A-A025-36541BAC4530}" type="presOf" srcId="{560E64C6-A925-4841-89BC-E447034216B0}" destId="{CC7D1652-B8C9-2A4F-9BCB-39576B784C4E}" srcOrd="0" destOrd="0" presId="urn:microsoft.com/office/officeart/2009/layout/CircleArrowProcess"/>
    <dgm:cxn modelId="{6900DDDB-6783-48A8-BCDF-1496276F1551}" type="presOf" srcId="{40E1298F-28EC-2041-BF91-4375FB57D21D}" destId="{EF37607D-E01E-9B49-A9F1-FA17AC4BF41A}" srcOrd="0" destOrd="0" presId="urn:microsoft.com/office/officeart/2009/layout/CircleArrowProcess"/>
    <dgm:cxn modelId="{983505D0-212A-A84B-8624-F5C7DF47879B}" srcId="{7F07F5C0-3CC4-A54A-9CD5-FBE2CDAD3A8B}" destId="{9766FA2D-FC72-A241-8485-ADD021571D5E}" srcOrd="4" destOrd="0" parTransId="{5213880C-F364-864E-86A8-7F2486986346}" sibTransId="{AAE883A6-201A-ED41-8B27-971F21D52D3A}"/>
    <dgm:cxn modelId="{EC316A8A-5124-4A3C-977F-29962070EA1A}" type="presOf" srcId="{9766FA2D-FC72-A241-8485-ADD021571D5E}" destId="{50BDC8F3-B51E-9C4F-82F4-993E7E72C56A}" srcOrd="0" destOrd="0" presId="urn:microsoft.com/office/officeart/2009/layout/CircleArrowProcess"/>
    <dgm:cxn modelId="{B16EEAC7-2470-9845-B926-CAEA2F1A4D55}" srcId="{7F07F5C0-3CC4-A54A-9CD5-FBE2CDAD3A8B}" destId="{9A8941D3-0C52-5C48-8A90-0027E74A78C1}" srcOrd="5" destOrd="0" parTransId="{AAFA9B72-E471-0C41-8FF8-31A75CCC8A5D}" sibTransId="{D7FCDBB6-9E78-D44F-A931-09247112A497}"/>
    <dgm:cxn modelId="{EA7A7B5E-FBED-49FD-B80F-75DAA21B36A6}" type="presOf" srcId="{879ABA60-31D3-2449-9D63-EDA3B030BCC7}" destId="{D6289BF9-70BC-494F-9923-3BE4385E9432}" srcOrd="0" destOrd="0" presId="urn:microsoft.com/office/officeart/2009/layout/CircleArrowProcess"/>
    <dgm:cxn modelId="{F567E1BB-6081-FB4C-BDA4-A0B067657057}" srcId="{7F07F5C0-3CC4-A54A-9CD5-FBE2CDAD3A8B}" destId="{560E64C6-A925-4841-89BC-E447034216B0}" srcOrd="2" destOrd="0" parTransId="{5446A955-6E9C-CF4E-B81A-2927E6F7FCF7}" sibTransId="{6F273DF0-5A14-E043-9965-EB343F2EE230}"/>
    <dgm:cxn modelId="{8F65BFCC-7CEE-C946-B9AE-11E2E79B0671}" srcId="{7F07F5C0-3CC4-A54A-9CD5-FBE2CDAD3A8B}" destId="{40E1298F-28EC-2041-BF91-4375FB57D21D}" srcOrd="6" destOrd="0" parTransId="{689F8D46-F295-EA47-BD8D-7BD364FF49BC}" sibTransId="{0736A4EF-15A5-E54A-ADA6-E22A2E72AF6B}"/>
    <dgm:cxn modelId="{00FA09B5-2EE1-4731-B75E-BF15DEB7138D}" type="presOf" srcId="{8E8FADD8-F817-A349-8710-87A75E34F63F}" destId="{6F78CB76-980F-4B43-9DA9-0101653C62F0}" srcOrd="0" destOrd="0" presId="urn:microsoft.com/office/officeart/2009/layout/CircleArrowProcess"/>
    <dgm:cxn modelId="{51D7DB90-670A-42D2-AB78-3A57DC7201EA}" type="presOf" srcId="{7F07F5C0-3CC4-A54A-9CD5-FBE2CDAD3A8B}" destId="{6060E996-F9FD-3146-877D-56C46050C6C7}" srcOrd="0" destOrd="0" presId="urn:microsoft.com/office/officeart/2009/layout/CircleArrowProcess"/>
    <dgm:cxn modelId="{7F2E4768-1A66-40E9-B7E2-6DA2FD0E7F0A}" type="presParOf" srcId="{6060E996-F9FD-3146-877D-56C46050C6C7}" destId="{F458F910-B426-0D4D-A051-44F9AF6A2038}" srcOrd="0" destOrd="0" presId="urn:microsoft.com/office/officeart/2009/layout/CircleArrowProcess"/>
    <dgm:cxn modelId="{4A483C34-EC1A-4312-9BD1-A6676E8E38CD}" type="presParOf" srcId="{F458F910-B426-0D4D-A051-44F9AF6A2038}" destId="{50C8D340-3B4A-8945-86AC-607453FC8AD9}" srcOrd="0" destOrd="0" presId="urn:microsoft.com/office/officeart/2009/layout/CircleArrowProcess"/>
    <dgm:cxn modelId="{0CBFB99E-18F3-427C-AD24-CB075BA1DEAD}" type="presParOf" srcId="{6060E996-F9FD-3146-877D-56C46050C6C7}" destId="{D6289BF9-70BC-494F-9923-3BE4385E9432}" srcOrd="1" destOrd="0" presId="urn:microsoft.com/office/officeart/2009/layout/CircleArrowProcess"/>
    <dgm:cxn modelId="{A3CBA328-CA8D-47FB-8E3A-006D23710F69}" type="presParOf" srcId="{6060E996-F9FD-3146-877D-56C46050C6C7}" destId="{ED0574B5-8220-0B40-AD97-3DF4DFBF0B0E}" srcOrd="2" destOrd="0" presId="urn:microsoft.com/office/officeart/2009/layout/CircleArrowProcess"/>
    <dgm:cxn modelId="{2A95F072-649E-44A7-94AE-597E241DE185}" type="presParOf" srcId="{ED0574B5-8220-0B40-AD97-3DF4DFBF0B0E}" destId="{E86C934B-30AA-2F48-B482-7D3D4385D9ED}" srcOrd="0" destOrd="0" presId="urn:microsoft.com/office/officeart/2009/layout/CircleArrowProcess"/>
    <dgm:cxn modelId="{DEFDA355-7196-4108-B13C-81B42FCE0556}" type="presParOf" srcId="{6060E996-F9FD-3146-877D-56C46050C6C7}" destId="{6F78CB76-980F-4B43-9DA9-0101653C62F0}" srcOrd="3" destOrd="0" presId="urn:microsoft.com/office/officeart/2009/layout/CircleArrowProcess"/>
    <dgm:cxn modelId="{F86203CD-F063-4349-9093-7244E2DA2793}" type="presParOf" srcId="{6060E996-F9FD-3146-877D-56C46050C6C7}" destId="{EACE53A3-8B40-DB4B-B1BD-A9961A65B2F5}" srcOrd="4" destOrd="0" presId="urn:microsoft.com/office/officeart/2009/layout/CircleArrowProcess"/>
    <dgm:cxn modelId="{605E278F-5A83-46C1-A8A2-759491B92C47}" type="presParOf" srcId="{EACE53A3-8B40-DB4B-B1BD-A9961A65B2F5}" destId="{A73ED588-1179-1941-8F32-EA99C338A19B}" srcOrd="0" destOrd="0" presId="urn:microsoft.com/office/officeart/2009/layout/CircleArrowProcess"/>
    <dgm:cxn modelId="{29AFC3F0-957E-4D85-9983-40463B36DB3E}" type="presParOf" srcId="{6060E996-F9FD-3146-877D-56C46050C6C7}" destId="{CC7D1652-B8C9-2A4F-9BCB-39576B784C4E}" srcOrd="5" destOrd="0" presId="urn:microsoft.com/office/officeart/2009/layout/CircleArrowProcess"/>
    <dgm:cxn modelId="{81FB744B-88BC-48C6-AEF7-2719110B1BB2}" type="presParOf" srcId="{6060E996-F9FD-3146-877D-56C46050C6C7}" destId="{CD2A3964-38BB-0D41-8C2B-36318C27B1BA}" srcOrd="6" destOrd="0" presId="urn:microsoft.com/office/officeart/2009/layout/CircleArrowProcess"/>
    <dgm:cxn modelId="{657A06DE-AA5C-4779-9086-299CB2A3393B}" type="presParOf" srcId="{CD2A3964-38BB-0D41-8C2B-36318C27B1BA}" destId="{6C650AB1-5EAA-AC4A-AE93-8F4357294A2D}" srcOrd="0" destOrd="0" presId="urn:microsoft.com/office/officeart/2009/layout/CircleArrowProcess"/>
    <dgm:cxn modelId="{6D9A3424-CE7A-4560-BD2B-56F8C0166E48}" type="presParOf" srcId="{6060E996-F9FD-3146-877D-56C46050C6C7}" destId="{7B990564-2CB6-F44E-967A-1234B4BE56F4}" srcOrd="7" destOrd="0" presId="urn:microsoft.com/office/officeart/2009/layout/CircleArrowProcess"/>
    <dgm:cxn modelId="{86051E30-A125-40C2-9222-2CB03A901DB3}" type="presParOf" srcId="{6060E996-F9FD-3146-877D-56C46050C6C7}" destId="{1F61EB68-4B69-F54A-A30C-C9B242E07A32}" srcOrd="8" destOrd="0" presId="urn:microsoft.com/office/officeart/2009/layout/CircleArrowProcess"/>
    <dgm:cxn modelId="{1B5D6518-EBA2-41FD-933E-5F6DE694080A}" type="presParOf" srcId="{1F61EB68-4B69-F54A-A30C-C9B242E07A32}" destId="{085180F3-002C-E14B-9992-1E243C5BFB9B}" srcOrd="0" destOrd="0" presId="urn:microsoft.com/office/officeart/2009/layout/CircleArrowProcess"/>
    <dgm:cxn modelId="{2E413BB9-149C-4CFA-BBCC-903938E5FC92}" type="presParOf" srcId="{6060E996-F9FD-3146-877D-56C46050C6C7}" destId="{50BDC8F3-B51E-9C4F-82F4-993E7E72C56A}" srcOrd="9" destOrd="0" presId="urn:microsoft.com/office/officeart/2009/layout/CircleArrowProcess"/>
    <dgm:cxn modelId="{1C0A9640-73E9-46B9-B973-4EBAF4D86122}" type="presParOf" srcId="{6060E996-F9FD-3146-877D-56C46050C6C7}" destId="{C8E259BE-A310-C14E-97C2-F4A8C06880C9}" srcOrd="10" destOrd="0" presId="urn:microsoft.com/office/officeart/2009/layout/CircleArrowProcess"/>
    <dgm:cxn modelId="{13F98A96-C95F-41A6-B2FB-CF1358ED1513}" type="presParOf" srcId="{C8E259BE-A310-C14E-97C2-F4A8C06880C9}" destId="{7DF87B0B-A188-F24F-84FC-DAE95BE8DD03}" srcOrd="0" destOrd="0" presId="urn:microsoft.com/office/officeart/2009/layout/CircleArrowProcess"/>
    <dgm:cxn modelId="{A8E19B82-8251-4A57-B255-B2CA10C32736}" type="presParOf" srcId="{6060E996-F9FD-3146-877D-56C46050C6C7}" destId="{E2BB0609-A93A-9D4A-A74C-E1F6AC16D31D}" srcOrd="11" destOrd="0" presId="urn:microsoft.com/office/officeart/2009/layout/CircleArrowProcess"/>
    <dgm:cxn modelId="{1BDF6406-300B-4F64-B4CE-1CEC7ACB95AB}" type="presParOf" srcId="{6060E996-F9FD-3146-877D-56C46050C6C7}" destId="{342A83FC-5A4C-1542-A707-6D55F139EC58}" srcOrd="12" destOrd="0" presId="urn:microsoft.com/office/officeart/2009/layout/CircleArrowProcess"/>
    <dgm:cxn modelId="{C7FDE70C-1B1E-4E2F-AFC4-565FA7D411A6}" type="presParOf" srcId="{342A83FC-5A4C-1542-A707-6D55F139EC58}" destId="{02923A97-F492-4048-88E7-C8ECB80722B0}" srcOrd="0" destOrd="0" presId="urn:microsoft.com/office/officeart/2009/layout/CircleArrowProcess"/>
    <dgm:cxn modelId="{B062776A-E16B-40BF-A995-8F7C946F8FB3}" type="presParOf" srcId="{6060E996-F9FD-3146-877D-56C46050C6C7}" destId="{EF37607D-E01E-9B49-A9F1-FA17AC4BF41A}" srcOrd="13"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5006D-B1C5-4103-B7F8-D879F6610BE8}">
      <dsp:nvSpPr>
        <dsp:cNvPr id="0" name=""/>
        <dsp:cNvSpPr/>
      </dsp:nvSpPr>
      <dsp:spPr>
        <a:xfrm rot="5400000">
          <a:off x="1480315" y="1179260"/>
          <a:ext cx="1035972" cy="1179418"/>
        </a:xfrm>
        <a:prstGeom prst="bentUpArrow">
          <a:avLst>
            <a:gd name="adj1" fmla="val 32840"/>
            <a:gd name="adj2" fmla="val 25000"/>
            <a:gd name="adj3" fmla="val 35780"/>
          </a:avLst>
        </a:prstGeom>
        <a:solidFill>
          <a:schemeClr val="dk2">
            <a:tint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5D0FDA-5BB3-4324-A1EE-CC24202E1E48}">
      <dsp:nvSpPr>
        <dsp:cNvPr id="0" name=""/>
        <dsp:cNvSpPr/>
      </dsp:nvSpPr>
      <dsp:spPr>
        <a:xfrm>
          <a:off x="1205845" y="30864"/>
          <a:ext cx="1743967" cy="1220720"/>
        </a:xfrm>
        <a:prstGeom prst="roundRect">
          <a:avLst>
            <a:gd name="adj" fmla="val 166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Occlusion</a:t>
          </a:r>
          <a:r>
            <a:rPr lang="en-US" sz="2000" kern="1200" baseline="0" dirty="0"/>
            <a:t> of the coronary </a:t>
          </a:r>
          <a:r>
            <a:rPr lang="en-US" sz="2000" kern="1200" baseline="0" dirty="0" smtClean="0"/>
            <a:t>arteries</a:t>
          </a:r>
          <a:endParaRPr lang="en-US" sz="2000" kern="1200" dirty="0"/>
        </a:p>
      </dsp:txBody>
      <dsp:txXfrm>
        <a:off x="1265446" y="90465"/>
        <a:ext cx="1624765" cy="1101518"/>
      </dsp:txXfrm>
    </dsp:sp>
    <dsp:sp modelId="{1562C019-F08B-4670-82FD-1EB8FBED9065}">
      <dsp:nvSpPr>
        <dsp:cNvPr id="0" name=""/>
        <dsp:cNvSpPr/>
      </dsp:nvSpPr>
      <dsp:spPr>
        <a:xfrm>
          <a:off x="2949813" y="147287"/>
          <a:ext cx="1268396" cy="986640"/>
        </a:xfrm>
        <a:prstGeom prst="rect">
          <a:avLst/>
        </a:prstGeom>
        <a:noFill/>
        <a:ln>
          <a:noFill/>
        </a:ln>
        <a:effectLst/>
      </dsp:spPr>
      <dsp:style>
        <a:lnRef idx="0">
          <a:scrgbClr r="0" g="0" b="0"/>
        </a:lnRef>
        <a:fillRef idx="0">
          <a:scrgbClr r="0" g="0" b="0"/>
        </a:fillRef>
        <a:effectRef idx="0">
          <a:scrgbClr r="0" g="0" b="0"/>
        </a:effectRef>
        <a:fontRef idx="minor"/>
      </dsp:style>
    </dsp:sp>
    <dsp:sp modelId="{1D70664B-C5CD-4763-8890-0FDCB0486CBC}">
      <dsp:nvSpPr>
        <dsp:cNvPr id="0" name=""/>
        <dsp:cNvSpPr/>
      </dsp:nvSpPr>
      <dsp:spPr>
        <a:xfrm rot="5400000">
          <a:off x="2926250" y="2621365"/>
          <a:ext cx="1035972" cy="1179418"/>
        </a:xfrm>
        <a:prstGeom prst="bentUpArrow">
          <a:avLst>
            <a:gd name="adj1" fmla="val 32840"/>
            <a:gd name="adj2" fmla="val 25000"/>
            <a:gd name="adj3" fmla="val 35780"/>
          </a:avLst>
        </a:prstGeom>
        <a:solidFill>
          <a:schemeClr val="dk2">
            <a:tint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EDDCAF-744D-4B12-A5F5-B06BB87F640B}">
      <dsp:nvSpPr>
        <dsp:cNvPr id="0" name=""/>
        <dsp:cNvSpPr/>
      </dsp:nvSpPr>
      <dsp:spPr>
        <a:xfrm>
          <a:off x="2651780" y="1402136"/>
          <a:ext cx="1743967" cy="1362385"/>
        </a:xfrm>
        <a:prstGeom prst="roundRect">
          <a:avLst>
            <a:gd name="adj" fmla="val 166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Restricted blood supply to the heart tissue </a:t>
          </a:r>
        </a:p>
      </dsp:txBody>
      <dsp:txXfrm>
        <a:off x="2718298" y="1468654"/>
        <a:ext cx="1610931" cy="1229349"/>
      </dsp:txXfrm>
    </dsp:sp>
    <dsp:sp modelId="{C403E3F4-6987-4CD5-9253-AE524510DA03}">
      <dsp:nvSpPr>
        <dsp:cNvPr id="0" name=""/>
        <dsp:cNvSpPr/>
      </dsp:nvSpPr>
      <dsp:spPr>
        <a:xfrm>
          <a:off x="4395748" y="1589392"/>
          <a:ext cx="1268396" cy="986640"/>
        </a:xfrm>
        <a:prstGeom prst="rect">
          <a:avLst/>
        </a:prstGeom>
        <a:noFill/>
        <a:ln>
          <a:noFill/>
        </a:ln>
        <a:effectLst/>
      </dsp:spPr>
      <dsp:style>
        <a:lnRef idx="0">
          <a:scrgbClr r="0" g="0" b="0"/>
        </a:lnRef>
        <a:fillRef idx="0">
          <a:scrgbClr r="0" g="0" b="0"/>
        </a:fillRef>
        <a:effectRef idx="0">
          <a:scrgbClr r="0" g="0" b="0"/>
        </a:effectRef>
        <a:fontRef idx="minor"/>
      </dsp:style>
    </dsp:sp>
    <dsp:sp modelId="{5F59C54A-A412-4AA0-9410-F3ED60797B5C}">
      <dsp:nvSpPr>
        <dsp:cNvPr id="0" name=""/>
        <dsp:cNvSpPr/>
      </dsp:nvSpPr>
      <dsp:spPr>
        <a:xfrm rot="5400000">
          <a:off x="4372185" y="3992637"/>
          <a:ext cx="1035972" cy="1179418"/>
        </a:xfrm>
        <a:prstGeom prst="bentUpArrow">
          <a:avLst>
            <a:gd name="adj1" fmla="val 32840"/>
            <a:gd name="adj2" fmla="val 25000"/>
            <a:gd name="adj3" fmla="val 35780"/>
          </a:avLst>
        </a:prstGeom>
        <a:solidFill>
          <a:schemeClr val="dk2">
            <a:tint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A529AD-4DCB-48B0-B56D-995C7FEF8F07}">
      <dsp:nvSpPr>
        <dsp:cNvPr id="0" name=""/>
        <dsp:cNvSpPr/>
      </dsp:nvSpPr>
      <dsp:spPr>
        <a:xfrm>
          <a:off x="4097715" y="2844241"/>
          <a:ext cx="1743967" cy="1220720"/>
        </a:xfrm>
        <a:prstGeom prst="roundRect">
          <a:avLst>
            <a:gd name="adj" fmla="val 166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Damage to the heart tissue</a:t>
          </a:r>
        </a:p>
      </dsp:txBody>
      <dsp:txXfrm>
        <a:off x="4157316" y="2903842"/>
        <a:ext cx="1624765" cy="1101518"/>
      </dsp:txXfrm>
    </dsp:sp>
    <dsp:sp modelId="{765C669F-D4AC-4CEE-A47B-51D6582BBF16}">
      <dsp:nvSpPr>
        <dsp:cNvPr id="0" name=""/>
        <dsp:cNvSpPr/>
      </dsp:nvSpPr>
      <dsp:spPr>
        <a:xfrm>
          <a:off x="5841683" y="2960664"/>
          <a:ext cx="1268396" cy="986640"/>
        </a:xfrm>
        <a:prstGeom prst="rect">
          <a:avLst/>
        </a:prstGeom>
        <a:noFill/>
        <a:ln>
          <a:noFill/>
        </a:ln>
        <a:effectLst/>
      </dsp:spPr>
      <dsp:style>
        <a:lnRef idx="0">
          <a:scrgbClr r="0" g="0" b="0"/>
        </a:lnRef>
        <a:fillRef idx="0">
          <a:scrgbClr r="0" g="0" b="0"/>
        </a:fillRef>
        <a:effectRef idx="0">
          <a:scrgbClr r="0" g="0" b="0"/>
        </a:effectRef>
        <a:fontRef idx="minor"/>
      </dsp:style>
    </dsp:sp>
    <dsp:sp modelId="{0F84B06E-C8B3-485E-BC07-2A7322D78EE0}">
      <dsp:nvSpPr>
        <dsp:cNvPr id="0" name=""/>
        <dsp:cNvSpPr/>
      </dsp:nvSpPr>
      <dsp:spPr>
        <a:xfrm>
          <a:off x="5543650" y="4215513"/>
          <a:ext cx="1743967" cy="1220720"/>
        </a:xfrm>
        <a:prstGeom prst="roundRect">
          <a:avLst>
            <a:gd name="adj" fmla="val 166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Release of enzymes and proteins into the blood</a:t>
          </a:r>
        </a:p>
      </dsp:txBody>
      <dsp:txXfrm>
        <a:off x="5603251" y="4275114"/>
        <a:ext cx="1624765" cy="1101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342B4-73F7-406A-BC0E-50BC8702ED3B}">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13E9AE-7E19-4828-87C2-EFDE7929F516}">
      <dsp:nvSpPr>
        <dsp:cNvPr id="0" name=""/>
        <dsp:cNvSpPr/>
      </dsp:nvSpPr>
      <dsp:spPr>
        <a:xfrm>
          <a:off x="434398" y="285347"/>
          <a:ext cx="7617019" cy="5704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0800" rIns="50800" bIns="50800" numCol="1" spcCol="1270" anchor="ctr" anchorCtr="0">
          <a:noAutofit/>
        </a:bodyPr>
        <a:lstStyle/>
        <a:p>
          <a:pPr lvl="0" algn="l" defTabSz="889000">
            <a:lnSpc>
              <a:spcPct val="90000"/>
            </a:lnSpc>
            <a:spcBef>
              <a:spcPct val="0"/>
            </a:spcBef>
            <a:spcAft>
              <a:spcPct val="35000"/>
            </a:spcAft>
          </a:pPr>
          <a:r>
            <a:rPr lang="en-US" sz="2000" kern="1200" smtClean="0"/>
            <a:t>High concentration in the myocardium .</a:t>
          </a:r>
          <a:endParaRPr lang="en-US" sz="2000" kern="1200" dirty="0"/>
        </a:p>
      </dsp:txBody>
      <dsp:txXfrm>
        <a:off x="434398" y="285347"/>
        <a:ext cx="7617019" cy="570477"/>
      </dsp:txXfrm>
    </dsp:sp>
    <dsp:sp modelId="{E41529A7-22AB-49E0-8A0F-D1873561197E}">
      <dsp:nvSpPr>
        <dsp:cNvPr id="0" name=""/>
        <dsp:cNvSpPr/>
      </dsp:nvSpPr>
      <dsp:spPr>
        <a:xfrm>
          <a:off x="77849" y="214037"/>
          <a:ext cx="713096" cy="71309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D50C75-8F6D-4717-93DF-414B8B33A3C0}">
      <dsp:nvSpPr>
        <dsp:cNvPr id="0" name=""/>
        <dsp:cNvSpPr/>
      </dsp:nvSpPr>
      <dsp:spPr>
        <a:xfrm>
          <a:off x="903654" y="1140954"/>
          <a:ext cx="7147763" cy="570477"/>
        </a:xfrm>
        <a:prstGeom prst="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solidFill>
                <a:srgbClr val="FF0000"/>
              </a:solidFill>
            </a:rPr>
            <a:t>High sensitivity </a:t>
          </a:r>
          <a:r>
            <a:rPr lang="en-US" sz="2000" kern="1200" dirty="0" smtClean="0"/>
            <a:t>(detected even in low concentration at early stages of the disease) .</a:t>
          </a:r>
          <a:endParaRPr lang="en-US" sz="2000" kern="1200" dirty="0"/>
        </a:p>
      </dsp:txBody>
      <dsp:txXfrm>
        <a:off x="903654" y="1140954"/>
        <a:ext cx="7147763" cy="570477"/>
      </dsp:txXfrm>
    </dsp:sp>
    <dsp:sp modelId="{FACD60C0-CDF1-4972-9AEE-A16FE2DC1CCC}">
      <dsp:nvSpPr>
        <dsp:cNvPr id="0" name=""/>
        <dsp:cNvSpPr/>
      </dsp:nvSpPr>
      <dsp:spPr>
        <a:xfrm>
          <a:off x="547106" y="1069644"/>
          <a:ext cx="713096" cy="713096"/>
        </a:xfrm>
        <a:prstGeom prst="ellipse">
          <a:avLst/>
        </a:prstGeom>
        <a:solidFill>
          <a:schemeClr val="lt1">
            <a:hueOff val="0"/>
            <a:satOff val="0"/>
            <a:lumOff val="0"/>
            <a:alphaOff val="0"/>
          </a:schemeClr>
        </a:solidFill>
        <a:ln w="12700" cap="flat" cmpd="sng" algn="ctr">
          <a:solidFill>
            <a:schemeClr val="accent5">
              <a:hueOff val="-1470669"/>
              <a:satOff val="-2046"/>
              <a:lumOff val="-7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0ACC7D-80FB-4B84-8DCE-C67265542713}">
      <dsp:nvSpPr>
        <dsp:cNvPr id="0" name=""/>
        <dsp:cNvSpPr/>
      </dsp:nvSpPr>
      <dsp:spPr>
        <a:xfrm>
          <a:off x="1118233" y="1996562"/>
          <a:ext cx="6933183" cy="570477"/>
        </a:xfrm>
        <a:prstGeom prst="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solidFill>
                <a:srgbClr val="FF0000"/>
              </a:solidFill>
            </a:rPr>
            <a:t>High specificity </a:t>
          </a:r>
          <a:r>
            <a:rPr lang="en-US" sz="2000" kern="1200" dirty="0" smtClean="0"/>
            <a:t>(specifically detecting damage of cardiac tissue, and is absent in non-myocardial tissue injury) .</a:t>
          </a:r>
          <a:endParaRPr lang="en-US" sz="2000" kern="1200" dirty="0"/>
        </a:p>
      </dsp:txBody>
      <dsp:txXfrm>
        <a:off x="1118233" y="1996562"/>
        <a:ext cx="6933183" cy="570477"/>
      </dsp:txXfrm>
    </dsp:sp>
    <dsp:sp modelId="{6744F89A-BC31-4979-BB41-A93BBFCFFA32}">
      <dsp:nvSpPr>
        <dsp:cNvPr id="0" name=""/>
        <dsp:cNvSpPr/>
      </dsp:nvSpPr>
      <dsp:spPr>
        <a:xfrm>
          <a:off x="761685" y="1925252"/>
          <a:ext cx="713096" cy="713096"/>
        </a:xfrm>
        <a:prstGeom prst="ellipse">
          <a:avLst/>
        </a:prstGeom>
        <a:solidFill>
          <a:schemeClr val="lt1">
            <a:hueOff val="0"/>
            <a:satOff val="0"/>
            <a:lumOff val="0"/>
            <a:alphaOff val="0"/>
          </a:schemeClr>
        </a:solidFill>
        <a:ln w="12700" cap="flat" cmpd="sng" algn="ctr">
          <a:solidFill>
            <a:schemeClr val="accent5">
              <a:hueOff val="-2941338"/>
              <a:satOff val="-4091"/>
              <a:lumOff val="-15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A2E34A-3DDD-4627-B64B-AF762C422351}">
      <dsp:nvSpPr>
        <dsp:cNvPr id="0" name=""/>
        <dsp:cNvSpPr/>
      </dsp:nvSpPr>
      <dsp:spPr>
        <a:xfrm>
          <a:off x="1118233" y="2851627"/>
          <a:ext cx="6933183" cy="570477"/>
        </a:xfrm>
        <a:prstGeom prst="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0800" rIns="50800" bIns="50800" numCol="1" spcCol="1270" anchor="ctr" anchorCtr="0">
          <a:noAutofit/>
        </a:bodyPr>
        <a:lstStyle/>
        <a:p>
          <a:pPr lvl="0" algn="l" defTabSz="889000">
            <a:lnSpc>
              <a:spcPct val="90000"/>
            </a:lnSpc>
            <a:spcBef>
              <a:spcPct val="0"/>
            </a:spcBef>
            <a:spcAft>
              <a:spcPct val="35000"/>
            </a:spcAft>
          </a:pPr>
          <a:r>
            <a:rPr lang="en-US" sz="2000" kern="1200" smtClean="0"/>
            <a:t>Rapid release into plasma following myocardial injury .</a:t>
          </a:r>
          <a:endParaRPr lang="en-US" sz="2000" kern="1200" dirty="0"/>
        </a:p>
      </dsp:txBody>
      <dsp:txXfrm>
        <a:off x="1118233" y="2851627"/>
        <a:ext cx="6933183" cy="570477"/>
      </dsp:txXfrm>
    </dsp:sp>
    <dsp:sp modelId="{2BDBA341-B7FD-442A-A8D5-C3F5DB1302FE}">
      <dsp:nvSpPr>
        <dsp:cNvPr id="0" name=""/>
        <dsp:cNvSpPr/>
      </dsp:nvSpPr>
      <dsp:spPr>
        <a:xfrm>
          <a:off x="761685" y="2780318"/>
          <a:ext cx="713096" cy="713096"/>
        </a:xfrm>
        <a:prstGeom prst="ellipse">
          <a:avLst/>
        </a:prstGeom>
        <a:solidFill>
          <a:schemeClr val="lt1">
            <a:hueOff val="0"/>
            <a:satOff val="0"/>
            <a:lumOff val="0"/>
            <a:alphaOff val="0"/>
          </a:schemeClr>
        </a:solidFill>
        <a:ln w="12700" cap="flat" cmpd="sng" algn="ctr">
          <a:solidFill>
            <a:schemeClr val="accent5">
              <a:hueOff val="-4412007"/>
              <a:satOff val="-6137"/>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77CD31-1F40-4A56-A4BC-CBDA683A7BDE}">
      <dsp:nvSpPr>
        <dsp:cNvPr id="0" name=""/>
        <dsp:cNvSpPr/>
      </dsp:nvSpPr>
      <dsp:spPr>
        <a:xfrm>
          <a:off x="903654" y="3707235"/>
          <a:ext cx="7147763" cy="570477"/>
        </a:xfrm>
        <a:prstGeom prst="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Easily measured (detectable by rapid, simple and automated assay methods) </a:t>
          </a:r>
          <a:r>
            <a:rPr lang="en-US" sz="2000" kern="1200" dirty="0" smtClean="0">
              <a:latin typeface="Century Schoolbook" charset="0"/>
            </a:rPr>
            <a:t>.</a:t>
          </a:r>
          <a:endParaRPr lang="en-US" sz="2000" kern="1200" dirty="0"/>
        </a:p>
      </dsp:txBody>
      <dsp:txXfrm>
        <a:off x="903654" y="3707235"/>
        <a:ext cx="7147763" cy="570477"/>
      </dsp:txXfrm>
    </dsp:sp>
    <dsp:sp modelId="{2CFCF6B7-2C5B-4281-85FE-F8F59C8B1EAF}">
      <dsp:nvSpPr>
        <dsp:cNvPr id="0" name=""/>
        <dsp:cNvSpPr/>
      </dsp:nvSpPr>
      <dsp:spPr>
        <a:xfrm>
          <a:off x="547106" y="3635925"/>
          <a:ext cx="713096" cy="713096"/>
        </a:xfrm>
        <a:prstGeom prst="ellipse">
          <a:avLst/>
        </a:prstGeom>
        <a:solidFill>
          <a:schemeClr val="lt1">
            <a:hueOff val="0"/>
            <a:satOff val="0"/>
            <a:lumOff val="0"/>
            <a:alphaOff val="0"/>
          </a:schemeClr>
        </a:solidFill>
        <a:ln w="12700" cap="flat" cmpd="sng" algn="ctr">
          <a:solidFill>
            <a:schemeClr val="accent5">
              <a:hueOff val="-5882676"/>
              <a:satOff val="-8182"/>
              <a:lumOff val="-3138"/>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B94BFB-63BF-40F4-A8BF-F46020364EC3}">
      <dsp:nvSpPr>
        <dsp:cNvPr id="0" name=""/>
        <dsp:cNvSpPr/>
      </dsp:nvSpPr>
      <dsp:spPr>
        <a:xfrm>
          <a:off x="434398" y="4562842"/>
          <a:ext cx="7617019" cy="570477"/>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0800" rIns="50800" bIns="50800" numCol="1" spcCol="1270" anchor="ctr" anchorCtr="0">
          <a:noAutofit/>
        </a:bodyPr>
        <a:lstStyle/>
        <a:p>
          <a:pPr lvl="0" algn="l" defTabSz="889000">
            <a:lnSpc>
              <a:spcPct val="90000"/>
            </a:lnSpc>
            <a:spcBef>
              <a:spcPct val="0"/>
            </a:spcBef>
            <a:spcAft>
              <a:spcPct val="35000"/>
            </a:spcAft>
          </a:pPr>
          <a:r>
            <a:rPr lang="en-US" sz="2000" kern="1200" smtClean="0"/>
            <a:t>Good prognostic value (strong correlation between plasma level and extent of myocardial injury) .</a:t>
          </a:r>
          <a:endParaRPr lang="en-US" sz="2000" kern="1200" dirty="0"/>
        </a:p>
      </dsp:txBody>
      <dsp:txXfrm>
        <a:off x="434398" y="4562842"/>
        <a:ext cx="7617019" cy="570477"/>
      </dsp:txXfrm>
    </dsp:sp>
    <dsp:sp modelId="{98CFE628-8E91-4537-B43F-91E6E8A7AC71}">
      <dsp:nvSpPr>
        <dsp:cNvPr id="0" name=""/>
        <dsp:cNvSpPr/>
      </dsp:nvSpPr>
      <dsp:spPr>
        <a:xfrm>
          <a:off x="77849" y="4491533"/>
          <a:ext cx="713096" cy="713096"/>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8BCD3-FA37-40E6-85A7-5D7B50E2BED5}">
      <dsp:nvSpPr>
        <dsp:cNvPr id="0" name=""/>
        <dsp:cNvSpPr/>
      </dsp:nvSpPr>
      <dsp:spPr>
        <a:xfrm>
          <a:off x="4660803" y="4260468"/>
          <a:ext cx="618945" cy="91440"/>
        </a:xfrm>
        <a:custGeom>
          <a:avLst/>
          <a:gdLst/>
          <a:ahLst/>
          <a:cxnLst/>
          <a:rect l="0" t="0" r="0" b="0"/>
          <a:pathLst>
            <a:path>
              <a:moveTo>
                <a:pt x="0" y="45720"/>
              </a:moveTo>
              <a:lnTo>
                <a:pt x="618945" y="4572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54802" y="4290714"/>
        <a:ext cx="30947" cy="30947"/>
      </dsp:txXfrm>
    </dsp:sp>
    <dsp:sp modelId="{1B826444-8FC9-4CA3-A8B8-92A43B9FCBA2}">
      <dsp:nvSpPr>
        <dsp:cNvPr id="0" name=""/>
        <dsp:cNvSpPr/>
      </dsp:nvSpPr>
      <dsp:spPr>
        <a:xfrm>
          <a:off x="947129" y="3107924"/>
          <a:ext cx="618945" cy="1198263"/>
        </a:xfrm>
        <a:custGeom>
          <a:avLst/>
          <a:gdLst/>
          <a:ahLst/>
          <a:cxnLst/>
          <a:rect l="0" t="0" r="0" b="0"/>
          <a:pathLst>
            <a:path>
              <a:moveTo>
                <a:pt x="0" y="0"/>
              </a:moveTo>
              <a:lnTo>
                <a:pt x="309472" y="0"/>
              </a:lnTo>
              <a:lnTo>
                <a:pt x="309472" y="1198263"/>
              </a:lnTo>
              <a:lnTo>
                <a:pt x="618945" y="119826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222885" y="3673339"/>
        <a:ext cx="67433" cy="67433"/>
      </dsp:txXfrm>
    </dsp:sp>
    <dsp:sp modelId="{6DCDA5DA-FEB5-4B46-8B3A-3FFC2B94147E}">
      <dsp:nvSpPr>
        <dsp:cNvPr id="0" name=""/>
        <dsp:cNvSpPr/>
      </dsp:nvSpPr>
      <dsp:spPr>
        <a:xfrm>
          <a:off x="4660803" y="1947401"/>
          <a:ext cx="618945" cy="1179393"/>
        </a:xfrm>
        <a:custGeom>
          <a:avLst/>
          <a:gdLst/>
          <a:ahLst/>
          <a:cxnLst/>
          <a:rect l="0" t="0" r="0" b="0"/>
          <a:pathLst>
            <a:path>
              <a:moveTo>
                <a:pt x="0" y="0"/>
              </a:moveTo>
              <a:lnTo>
                <a:pt x="309472" y="0"/>
              </a:lnTo>
              <a:lnTo>
                <a:pt x="309472" y="1179393"/>
              </a:lnTo>
              <a:lnTo>
                <a:pt x="618945" y="1179393"/>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36977" y="2503799"/>
        <a:ext cx="66596" cy="66596"/>
      </dsp:txXfrm>
    </dsp:sp>
    <dsp:sp modelId="{BF6308E4-0757-42D7-B08A-76B7803206ED}">
      <dsp:nvSpPr>
        <dsp:cNvPr id="0" name=""/>
        <dsp:cNvSpPr/>
      </dsp:nvSpPr>
      <dsp:spPr>
        <a:xfrm>
          <a:off x="4660803" y="1901681"/>
          <a:ext cx="618945" cy="91440"/>
        </a:xfrm>
        <a:custGeom>
          <a:avLst/>
          <a:gdLst/>
          <a:ahLst/>
          <a:cxnLst/>
          <a:rect l="0" t="0" r="0" b="0"/>
          <a:pathLst>
            <a:path>
              <a:moveTo>
                <a:pt x="0" y="45720"/>
              </a:moveTo>
              <a:lnTo>
                <a:pt x="618945" y="4572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54802" y="1931927"/>
        <a:ext cx="30947" cy="30947"/>
      </dsp:txXfrm>
    </dsp:sp>
    <dsp:sp modelId="{5D528715-DB24-45A5-9770-D1718D21CCFF}">
      <dsp:nvSpPr>
        <dsp:cNvPr id="0" name=""/>
        <dsp:cNvSpPr/>
      </dsp:nvSpPr>
      <dsp:spPr>
        <a:xfrm>
          <a:off x="4660803" y="768007"/>
          <a:ext cx="618945" cy="1179393"/>
        </a:xfrm>
        <a:custGeom>
          <a:avLst/>
          <a:gdLst/>
          <a:ahLst/>
          <a:cxnLst/>
          <a:rect l="0" t="0" r="0" b="0"/>
          <a:pathLst>
            <a:path>
              <a:moveTo>
                <a:pt x="0" y="1179393"/>
              </a:moveTo>
              <a:lnTo>
                <a:pt x="309472" y="1179393"/>
              </a:lnTo>
              <a:lnTo>
                <a:pt x="309472" y="0"/>
              </a:lnTo>
              <a:lnTo>
                <a:pt x="618945" y="0"/>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36977" y="1324406"/>
        <a:ext cx="66596" cy="66596"/>
      </dsp:txXfrm>
    </dsp:sp>
    <dsp:sp modelId="{2A1FC675-DEE6-4C8B-BCCF-FDA99DD924B5}">
      <dsp:nvSpPr>
        <dsp:cNvPr id="0" name=""/>
        <dsp:cNvSpPr/>
      </dsp:nvSpPr>
      <dsp:spPr>
        <a:xfrm>
          <a:off x="947129" y="1947401"/>
          <a:ext cx="618945" cy="1160523"/>
        </a:xfrm>
        <a:custGeom>
          <a:avLst/>
          <a:gdLst/>
          <a:ahLst/>
          <a:cxnLst/>
          <a:rect l="0" t="0" r="0" b="0"/>
          <a:pathLst>
            <a:path>
              <a:moveTo>
                <a:pt x="0" y="1160523"/>
              </a:moveTo>
              <a:lnTo>
                <a:pt x="309472" y="1160523"/>
              </a:lnTo>
              <a:lnTo>
                <a:pt x="309472" y="0"/>
              </a:lnTo>
              <a:lnTo>
                <a:pt x="618945"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223720" y="2494781"/>
        <a:ext cx="65762" cy="65762"/>
      </dsp:txXfrm>
    </dsp:sp>
    <dsp:sp modelId="{C77F8692-8B2D-4F7A-96C5-BF2645C5046F}">
      <dsp:nvSpPr>
        <dsp:cNvPr id="0" name=""/>
        <dsp:cNvSpPr/>
      </dsp:nvSpPr>
      <dsp:spPr>
        <a:xfrm rot="16200000">
          <a:off x="-2007561" y="2636167"/>
          <a:ext cx="4965867" cy="9435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a:t>Plasma cardiac markers</a:t>
          </a:r>
        </a:p>
      </dsp:txBody>
      <dsp:txXfrm>
        <a:off x="-2007561" y="2636167"/>
        <a:ext cx="4965867" cy="943514"/>
      </dsp:txXfrm>
    </dsp:sp>
    <dsp:sp modelId="{9E440CAD-D459-4195-B420-9E0E81038CEB}">
      <dsp:nvSpPr>
        <dsp:cNvPr id="0" name=""/>
        <dsp:cNvSpPr/>
      </dsp:nvSpPr>
      <dsp:spPr>
        <a:xfrm>
          <a:off x="1566074" y="1475644"/>
          <a:ext cx="3094728" cy="9435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buFont typeface="Wingdings"/>
            <a:buNone/>
          </a:pPr>
          <a:r>
            <a:rPr lang="en-US" sz="2300" kern="1200" dirty="0">
              <a:ea typeface="+mn-ea"/>
              <a:cs typeface="+mn-cs"/>
            </a:rPr>
            <a:t>CURRENT MI MARKERS</a:t>
          </a:r>
          <a:endParaRPr lang="en-US" sz="2300" kern="1200" dirty="0"/>
        </a:p>
      </dsp:txBody>
      <dsp:txXfrm>
        <a:off x="1566074" y="1475644"/>
        <a:ext cx="3094728" cy="943514"/>
      </dsp:txXfrm>
    </dsp:sp>
    <dsp:sp modelId="{FB727103-2059-49A9-BF0B-E32A4DAEECED}">
      <dsp:nvSpPr>
        <dsp:cNvPr id="0" name=""/>
        <dsp:cNvSpPr/>
      </dsp:nvSpPr>
      <dsp:spPr>
        <a:xfrm>
          <a:off x="5279749" y="296250"/>
          <a:ext cx="3094728" cy="9435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buFont typeface="Wingdings 2"/>
            <a:buChar char=""/>
          </a:pPr>
          <a:r>
            <a:rPr lang="en-US" sz="2300" kern="1200" dirty="0">
              <a:ea typeface="+mn-ea"/>
            </a:rPr>
            <a:t>Cardiac troponin T (</a:t>
          </a:r>
          <a:r>
            <a:rPr lang="en-US" sz="2300" kern="1200" dirty="0" err="1">
              <a:ea typeface="+mn-ea"/>
            </a:rPr>
            <a:t>cTnT</a:t>
          </a:r>
          <a:r>
            <a:rPr lang="en-US" sz="2300" kern="1200" dirty="0">
              <a:ea typeface="+mn-ea"/>
            </a:rPr>
            <a:t>)</a:t>
          </a:r>
          <a:endParaRPr lang="en-US" sz="2300" kern="1200" dirty="0"/>
        </a:p>
      </dsp:txBody>
      <dsp:txXfrm>
        <a:off x="5279749" y="296250"/>
        <a:ext cx="3094728" cy="943514"/>
      </dsp:txXfrm>
    </dsp:sp>
    <dsp:sp modelId="{CB9EB314-F00E-499F-AB4E-906CD6AB193A}">
      <dsp:nvSpPr>
        <dsp:cNvPr id="0" name=""/>
        <dsp:cNvSpPr/>
      </dsp:nvSpPr>
      <dsp:spPr>
        <a:xfrm>
          <a:off x="5279749" y="1475644"/>
          <a:ext cx="3094728" cy="9435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buFont typeface="Wingdings 2"/>
            <a:buChar char=""/>
          </a:pPr>
          <a:r>
            <a:rPr lang="en-US" sz="2300" kern="1200" dirty="0">
              <a:ea typeface="+mn-ea"/>
            </a:rPr>
            <a:t>Cardiac troponin I (</a:t>
          </a:r>
          <a:r>
            <a:rPr lang="en-US" sz="2300" kern="1200" dirty="0" err="1">
              <a:ea typeface="+mn-ea"/>
            </a:rPr>
            <a:t>cTnI</a:t>
          </a:r>
          <a:r>
            <a:rPr lang="en-US" sz="2300" kern="1200" dirty="0">
              <a:ea typeface="+mn-ea"/>
            </a:rPr>
            <a:t>)</a:t>
          </a:r>
          <a:endParaRPr lang="en-US" sz="2300" kern="1200" dirty="0"/>
        </a:p>
      </dsp:txBody>
      <dsp:txXfrm>
        <a:off x="5279749" y="1475644"/>
        <a:ext cx="3094728" cy="943514"/>
      </dsp:txXfrm>
    </dsp:sp>
    <dsp:sp modelId="{5D322D51-BCF8-4E0A-AACB-ABB46D926BC8}">
      <dsp:nvSpPr>
        <dsp:cNvPr id="0" name=""/>
        <dsp:cNvSpPr/>
      </dsp:nvSpPr>
      <dsp:spPr>
        <a:xfrm>
          <a:off x="5279749" y="2655037"/>
          <a:ext cx="3094728" cy="9435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ea typeface="+mn-ea"/>
            </a:rPr>
            <a:t>Creatine kinase-MB (CK-MB)</a:t>
          </a:r>
        </a:p>
      </dsp:txBody>
      <dsp:txXfrm>
        <a:off x="5279749" y="2655037"/>
        <a:ext cx="3094728" cy="943514"/>
      </dsp:txXfrm>
    </dsp:sp>
    <dsp:sp modelId="{C2E0E780-943F-42A7-82EF-1A5097B72090}">
      <dsp:nvSpPr>
        <dsp:cNvPr id="0" name=""/>
        <dsp:cNvSpPr/>
      </dsp:nvSpPr>
      <dsp:spPr>
        <a:xfrm>
          <a:off x="1566074" y="3834430"/>
          <a:ext cx="3094728" cy="9435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buFont typeface="Wingdings"/>
            <a:buNone/>
          </a:pPr>
          <a:r>
            <a:rPr lang="en-US" sz="2300" kern="1200" dirty="0">
              <a:ea typeface="+mn-ea"/>
              <a:cs typeface="+mn-cs"/>
            </a:rPr>
            <a:t>MARKERS WITH POTENTIAL CLINICAL USE</a:t>
          </a:r>
          <a:endParaRPr lang="en-US" sz="2300" kern="1200" dirty="0"/>
        </a:p>
      </dsp:txBody>
      <dsp:txXfrm>
        <a:off x="1566074" y="3834430"/>
        <a:ext cx="3094728" cy="943514"/>
      </dsp:txXfrm>
    </dsp:sp>
    <dsp:sp modelId="{0AECB089-457A-4B22-A453-F7FB00A62BE8}">
      <dsp:nvSpPr>
        <dsp:cNvPr id="0" name=""/>
        <dsp:cNvSpPr/>
      </dsp:nvSpPr>
      <dsp:spPr>
        <a:xfrm>
          <a:off x="5279749" y="3834430"/>
          <a:ext cx="3094728" cy="9435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buFont typeface="Wingdings 2"/>
            <a:buChar char=""/>
          </a:pPr>
          <a:r>
            <a:rPr lang="en-US" sz="2300" kern="1200" dirty="0">
              <a:ea typeface="+mn-ea"/>
            </a:rPr>
            <a:t>Heart fatty acid binding protein (h-FABP) </a:t>
          </a:r>
        </a:p>
      </dsp:txBody>
      <dsp:txXfrm>
        <a:off x="5279749" y="3834430"/>
        <a:ext cx="3094728" cy="9435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1DEB7-AD96-4190-81DF-CAF8FEA91FDA}">
      <dsp:nvSpPr>
        <dsp:cNvPr id="0" name=""/>
        <dsp:cNvSpPr/>
      </dsp:nvSpPr>
      <dsp:spPr>
        <a:xfrm>
          <a:off x="8398265" y="2812561"/>
          <a:ext cx="91440" cy="523666"/>
        </a:xfrm>
        <a:custGeom>
          <a:avLst/>
          <a:gdLst/>
          <a:ahLst/>
          <a:cxnLst/>
          <a:rect l="0" t="0" r="0" b="0"/>
          <a:pathLst>
            <a:path>
              <a:moveTo>
                <a:pt x="45720" y="0"/>
              </a:moveTo>
              <a:lnTo>
                <a:pt x="45720" y="523666"/>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476634F3-ABE3-47E8-937E-E419CC07B593}">
      <dsp:nvSpPr>
        <dsp:cNvPr id="0" name=""/>
        <dsp:cNvSpPr/>
      </dsp:nvSpPr>
      <dsp:spPr>
        <a:xfrm>
          <a:off x="5021595" y="1145531"/>
          <a:ext cx="3422389" cy="523666"/>
        </a:xfrm>
        <a:custGeom>
          <a:avLst/>
          <a:gdLst/>
          <a:ahLst/>
          <a:cxnLst/>
          <a:rect l="0" t="0" r="0" b="0"/>
          <a:pathLst>
            <a:path>
              <a:moveTo>
                <a:pt x="0" y="0"/>
              </a:moveTo>
              <a:lnTo>
                <a:pt x="0" y="356863"/>
              </a:lnTo>
              <a:lnTo>
                <a:pt x="3422389" y="356863"/>
              </a:lnTo>
              <a:lnTo>
                <a:pt x="3422389" y="523666"/>
              </a:lnTo>
            </a:path>
          </a:pathLst>
        </a:custGeom>
        <a:noFill/>
        <a:ln w="12700" cap="flat" cmpd="sng" algn="ctr">
          <a:solidFill>
            <a:schemeClr val="dk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F424EB33-171C-48E0-81D9-12A9ACF7E43E}">
      <dsp:nvSpPr>
        <dsp:cNvPr id="0" name=""/>
        <dsp:cNvSpPr/>
      </dsp:nvSpPr>
      <dsp:spPr>
        <a:xfrm>
          <a:off x="5021595" y="2812561"/>
          <a:ext cx="1221690" cy="523666"/>
        </a:xfrm>
        <a:custGeom>
          <a:avLst/>
          <a:gdLst/>
          <a:ahLst/>
          <a:cxnLst/>
          <a:rect l="0" t="0" r="0" b="0"/>
          <a:pathLst>
            <a:path>
              <a:moveTo>
                <a:pt x="0" y="0"/>
              </a:moveTo>
              <a:lnTo>
                <a:pt x="0" y="356863"/>
              </a:lnTo>
              <a:lnTo>
                <a:pt x="1221690" y="356863"/>
              </a:lnTo>
              <a:lnTo>
                <a:pt x="1221690" y="523666"/>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56BE0B1-9B14-4930-85C8-42B74714DC22}">
      <dsp:nvSpPr>
        <dsp:cNvPr id="0" name=""/>
        <dsp:cNvSpPr/>
      </dsp:nvSpPr>
      <dsp:spPr>
        <a:xfrm>
          <a:off x="3921246" y="2812561"/>
          <a:ext cx="1100349" cy="523666"/>
        </a:xfrm>
        <a:custGeom>
          <a:avLst/>
          <a:gdLst/>
          <a:ahLst/>
          <a:cxnLst/>
          <a:rect l="0" t="0" r="0" b="0"/>
          <a:pathLst>
            <a:path>
              <a:moveTo>
                <a:pt x="1100349" y="0"/>
              </a:moveTo>
              <a:lnTo>
                <a:pt x="1100349" y="356863"/>
              </a:lnTo>
              <a:lnTo>
                <a:pt x="0" y="356863"/>
              </a:lnTo>
              <a:lnTo>
                <a:pt x="0" y="523666"/>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75576E4-24FB-4442-A840-3CC7190330BA}">
      <dsp:nvSpPr>
        <dsp:cNvPr id="0" name=""/>
        <dsp:cNvSpPr/>
      </dsp:nvSpPr>
      <dsp:spPr>
        <a:xfrm>
          <a:off x="4975875" y="1145531"/>
          <a:ext cx="91440" cy="523666"/>
        </a:xfrm>
        <a:custGeom>
          <a:avLst/>
          <a:gdLst/>
          <a:ahLst/>
          <a:cxnLst/>
          <a:rect l="0" t="0" r="0" b="0"/>
          <a:pathLst>
            <a:path>
              <a:moveTo>
                <a:pt x="45720" y="0"/>
              </a:moveTo>
              <a:lnTo>
                <a:pt x="45720" y="523666"/>
              </a:lnTo>
            </a:path>
          </a:pathLst>
        </a:custGeom>
        <a:noFill/>
        <a:ln w="12700" cap="flat" cmpd="sng" algn="ctr">
          <a:solidFill>
            <a:schemeClr val="dk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58CBC266-8CEF-4D0B-A8F4-A09772AB3E6C}">
      <dsp:nvSpPr>
        <dsp:cNvPr id="0" name=""/>
        <dsp:cNvSpPr/>
      </dsp:nvSpPr>
      <dsp:spPr>
        <a:xfrm>
          <a:off x="1553486" y="2812561"/>
          <a:ext cx="91440" cy="523666"/>
        </a:xfrm>
        <a:custGeom>
          <a:avLst/>
          <a:gdLst/>
          <a:ahLst/>
          <a:cxnLst/>
          <a:rect l="0" t="0" r="0" b="0"/>
          <a:pathLst>
            <a:path>
              <a:moveTo>
                <a:pt x="45720" y="0"/>
              </a:moveTo>
              <a:lnTo>
                <a:pt x="45720" y="523666"/>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DCB999D-EB52-4F5C-8EB9-95F942A3E85D}">
      <dsp:nvSpPr>
        <dsp:cNvPr id="0" name=""/>
        <dsp:cNvSpPr/>
      </dsp:nvSpPr>
      <dsp:spPr>
        <a:xfrm>
          <a:off x="1599206" y="1145531"/>
          <a:ext cx="3422389" cy="523666"/>
        </a:xfrm>
        <a:custGeom>
          <a:avLst/>
          <a:gdLst/>
          <a:ahLst/>
          <a:cxnLst/>
          <a:rect l="0" t="0" r="0" b="0"/>
          <a:pathLst>
            <a:path>
              <a:moveTo>
                <a:pt x="3422389" y="0"/>
              </a:moveTo>
              <a:lnTo>
                <a:pt x="3422389" y="356863"/>
              </a:lnTo>
              <a:lnTo>
                <a:pt x="0" y="356863"/>
              </a:lnTo>
              <a:lnTo>
                <a:pt x="0" y="523666"/>
              </a:lnTo>
            </a:path>
          </a:pathLst>
        </a:custGeom>
        <a:noFill/>
        <a:ln w="12700" cap="flat" cmpd="sng" algn="ctr">
          <a:solidFill>
            <a:schemeClr val="dk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6E7A3364-99E5-4920-8A53-C85E58EE5F71}">
      <dsp:nvSpPr>
        <dsp:cNvPr id="0" name=""/>
        <dsp:cNvSpPr/>
      </dsp:nvSpPr>
      <dsp:spPr>
        <a:xfrm>
          <a:off x="4121309" y="2168"/>
          <a:ext cx="1800572" cy="1143363"/>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18DD85D-E447-4B6C-8602-65D7A7C04D19}">
      <dsp:nvSpPr>
        <dsp:cNvPr id="0" name=""/>
        <dsp:cNvSpPr/>
      </dsp:nvSpPr>
      <dsp:spPr>
        <a:xfrm>
          <a:off x="4321373" y="192228"/>
          <a:ext cx="1800572" cy="1143363"/>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Plasma cardiac marker</a:t>
          </a:r>
        </a:p>
      </dsp:txBody>
      <dsp:txXfrm>
        <a:off x="4354861" y="225716"/>
        <a:ext cx="1733596" cy="1076387"/>
      </dsp:txXfrm>
    </dsp:sp>
    <dsp:sp modelId="{F211E324-8CF1-4631-81FF-6CB4D2F4CA36}">
      <dsp:nvSpPr>
        <dsp:cNvPr id="0" name=""/>
        <dsp:cNvSpPr/>
      </dsp:nvSpPr>
      <dsp:spPr>
        <a:xfrm>
          <a:off x="698920" y="1669198"/>
          <a:ext cx="1800572" cy="1143363"/>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1FE7F63-7D84-42CE-B7B2-4BA0CEF7F569}">
      <dsp:nvSpPr>
        <dsp:cNvPr id="0" name=""/>
        <dsp:cNvSpPr/>
      </dsp:nvSpPr>
      <dsp:spPr>
        <a:xfrm>
          <a:off x="898983" y="1859258"/>
          <a:ext cx="1800572" cy="1143363"/>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1" kern="1200" dirty="0">
              <a:latin typeface="+mj-lt"/>
            </a:rPr>
            <a:t>Markers of diagnostic value in heart failure</a:t>
          </a:r>
        </a:p>
      </dsp:txBody>
      <dsp:txXfrm>
        <a:off x="932471" y="1892746"/>
        <a:ext cx="1733596" cy="1076387"/>
      </dsp:txXfrm>
    </dsp:sp>
    <dsp:sp modelId="{116702E9-CF9A-4516-9732-09C58CA725B5}">
      <dsp:nvSpPr>
        <dsp:cNvPr id="0" name=""/>
        <dsp:cNvSpPr/>
      </dsp:nvSpPr>
      <dsp:spPr>
        <a:xfrm>
          <a:off x="698920" y="3336227"/>
          <a:ext cx="1800572" cy="1143363"/>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76E8294-8D06-4135-AF4A-F3EEE275F5C9}">
      <dsp:nvSpPr>
        <dsp:cNvPr id="0" name=""/>
        <dsp:cNvSpPr/>
      </dsp:nvSpPr>
      <dsp:spPr>
        <a:xfrm>
          <a:off x="898983" y="3526288"/>
          <a:ext cx="1800572" cy="1143363"/>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i="0" kern="1200" dirty="0" smtClean="0">
              <a:solidFill>
                <a:schemeClr val="tx1"/>
              </a:solidFill>
              <a:effectLst>
                <a:outerShdw blurRad="38100" dist="38100" dir="2700000" algn="tl">
                  <a:srgbClr val="DDDDDD"/>
                </a:outerShdw>
              </a:effectLst>
              <a:latin typeface="Palatino" charset="0"/>
            </a:rPr>
            <a:t>B-type </a:t>
          </a:r>
          <a:r>
            <a:rPr lang="en-US" sz="1900" kern="1200" dirty="0" smtClean="0">
              <a:solidFill>
                <a:schemeClr val="tx1"/>
              </a:solidFill>
              <a:effectLst>
                <a:outerShdw blurRad="38100" dist="38100" dir="2700000" algn="tl">
                  <a:srgbClr val="DDDDDD"/>
                </a:outerShdw>
              </a:effectLst>
              <a:latin typeface="Palatino" charset="0"/>
            </a:rPr>
            <a:t>Natriuretic Peptide (BNP)</a:t>
          </a:r>
          <a:endParaRPr lang="en-US" sz="1900" i="0" kern="1200" dirty="0">
            <a:solidFill>
              <a:schemeClr val="tx1"/>
            </a:solidFill>
          </a:endParaRPr>
        </a:p>
      </dsp:txBody>
      <dsp:txXfrm>
        <a:off x="932471" y="3559776"/>
        <a:ext cx="1733596" cy="1076387"/>
      </dsp:txXfrm>
    </dsp:sp>
    <dsp:sp modelId="{0DD8AC77-4525-49F7-B6D7-D5B0C1546C4F}">
      <dsp:nvSpPr>
        <dsp:cNvPr id="0" name=""/>
        <dsp:cNvSpPr/>
      </dsp:nvSpPr>
      <dsp:spPr>
        <a:xfrm>
          <a:off x="3672823" y="1669198"/>
          <a:ext cx="2697545" cy="1143363"/>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885BE80-8817-42A0-8EFF-87E9B9851DAB}">
      <dsp:nvSpPr>
        <dsp:cNvPr id="0" name=""/>
        <dsp:cNvSpPr/>
      </dsp:nvSpPr>
      <dsp:spPr>
        <a:xfrm>
          <a:off x="3872886" y="1859258"/>
          <a:ext cx="2697545" cy="1143363"/>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Clr>
              <a:srgbClr val="33CC33"/>
            </a:buClr>
          </a:pPr>
          <a:r>
            <a:rPr lang="en-US" sz="2000" b="1" i="1" kern="1200" dirty="0">
              <a:latin typeface="+mj-lt"/>
            </a:rPr>
            <a:t>Markers of diagnostic value in MI</a:t>
          </a:r>
        </a:p>
      </dsp:txBody>
      <dsp:txXfrm>
        <a:off x="3906374" y="1892746"/>
        <a:ext cx="2630569" cy="1076387"/>
      </dsp:txXfrm>
    </dsp:sp>
    <dsp:sp modelId="{B7698630-64D4-4A62-93AB-79DEEB9F5278}">
      <dsp:nvSpPr>
        <dsp:cNvPr id="0" name=""/>
        <dsp:cNvSpPr/>
      </dsp:nvSpPr>
      <dsp:spPr>
        <a:xfrm>
          <a:off x="2899619" y="3336227"/>
          <a:ext cx="2043253" cy="1143363"/>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5805E52-63DE-4E18-8AED-8F48F9B0B870}">
      <dsp:nvSpPr>
        <dsp:cNvPr id="0" name=""/>
        <dsp:cNvSpPr/>
      </dsp:nvSpPr>
      <dsp:spPr>
        <a:xfrm>
          <a:off x="3099682" y="3526288"/>
          <a:ext cx="2043253" cy="1143363"/>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Clr>
              <a:srgbClr val="33CC33"/>
            </a:buClr>
          </a:pPr>
          <a:r>
            <a:rPr lang="en-US" sz="1800" kern="1200" dirty="0">
              <a:solidFill>
                <a:schemeClr val="tx1"/>
              </a:solidFill>
              <a:effectLst>
                <a:outerShdw blurRad="38100" dist="38100" dir="2700000" algn="tl">
                  <a:srgbClr val="000000">
                    <a:alpha val="43137"/>
                  </a:srgbClr>
                </a:outerShdw>
              </a:effectLst>
              <a:latin typeface="Palatino" charset="0"/>
            </a:rPr>
            <a:t>Cardiac troponins T and I</a:t>
          </a:r>
          <a:endParaRPr lang="en-US" sz="1800" kern="1200" dirty="0">
            <a:solidFill>
              <a:schemeClr val="tx1"/>
            </a:solidFill>
            <a:effectLst>
              <a:outerShdw blurRad="38100" dist="38100" dir="2700000" algn="tl">
                <a:srgbClr val="000000">
                  <a:alpha val="43137"/>
                </a:srgbClr>
              </a:outerShdw>
            </a:effectLst>
          </a:endParaRPr>
        </a:p>
      </dsp:txBody>
      <dsp:txXfrm>
        <a:off x="3133170" y="3559776"/>
        <a:ext cx="1976277" cy="1076387"/>
      </dsp:txXfrm>
    </dsp:sp>
    <dsp:sp modelId="{14B7B32A-3C8A-487B-8E5C-D247086CF4E6}">
      <dsp:nvSpPr>
        <dsp:cNvPr id="0" name=""/>
        <dsp:cNvSpPr/>
      </dsp:nvSpPr>
      <dsp:spPr>
        <a:xfrm>
          <a:off x="5342999" y="3336227"/>
          <a:ext cx="1800572" cy="1143363"/>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6B8FE1D-5511-4780-9D52-23C5C764CC0E}">
      <dsp:nvSpPr>
        <dsp:cNvPr id="0" name=""/>
        <dsp:cNvSpPr/>
      </dsp:nvSpPr>
      <dsp:spPr>
        <a:xfrm>
          <a:off x="5543063" y="3526288"/>
          <a:ext cx="1800572" cy="1143363"/>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effectLst>
                <a:outerShdw blurRad="38100" dist="38100" dir="2700000" algn="tl">
                  <a:srgbClr val="000000">
                    <a:alpha val="43137"/>
                  </a:srgbClr>
                </a:outerShdw>
              </a:effectLst>
              <a:latin typeface="Palatino" charset="0"/>
            </a:rPr>
            <a:t>Creatine kinase (CK-MB)</a:t>
          </a:r>
        </a:p>
      </dsp:txBody>
      <dsp:txXfrm>
        <a:off x="5576551" y="3559776"/>
        <a:ext cx="1733596" cy="1076387"/>
      </dsp:txXfrm>
    </dsp:sp>
    <dsp:sp modelId="{2DAC19B0-17E5-461C-9AB5-C17C05D10424}">
      <dsp:nvSpPr>
        <dsp:cNvPr id="0" name=""/>
        <dsp:cNvSpPr/>
      </dsp:nvSpPr>
      <dsp:spPr>
        <a:xfrm>
          <a:off x="7543699" y="1669198"/>
          <a:ext cx="1800572" cy="1143363"/>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2A6AEB6-065A-4DA7-B209-F77B96D2F785}">
      <dsp:nvSpPr>
        <dsp:cNvPr id="0" name=""/>
        <dsp:cNvSpPr/>
      </dsp:nvSpPr>
      <dsp:spPr>
        <a:xfrm>
          <a:off x="7743762" y="1859258"/>
          <a:ext cx="1800572" cy="1143363"/>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1" kern="1200" dirty="0">
              <a:latin typeface="+mj-lt"/>
            </a:rPr>
            <a:t>Markers of diagnostic value in ischemia</a:t>
          </a:r>
        </a:p>
      </dsp:txBody>
      <dsp:txXfrm>
        <a:off x="7777250" y="1892746"/>
        <a:ext cx="1733596" cy="1076387"/>
      </dsp:txXfrm>
    </dsp:sp>
    <dsp:sp modelId="{97AB9471-C157-469A-A4C5-D4EEDBBE4F83}">
      <dsp:nvSpPr>
        <dsp:cNvPr id="0" name=""/>
        <dsp:cNvSpPr/>
      </dsp:nvSpPr>
      <dsp:spPr>
        <a:xfrm>
          <a:off x="7543699" y="3336227"/>
          <a:ext cx="1800572" cy="1143363"/>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BCD568D-8E66-4330-8B1D-2EDCFDE1A1BE}">
      <dsp:nvSpPr>
        <dsp:cNvPr id="0" name=""/>
        <dsp:cNvSpPr/>
      </dsp:nvSpPr>
      <dsp:spPr>
        <a:xfrm>
          <a:off x="7743762" y="3526288"/>
          <a:ext cx="1800572" cy="1143363"/>
        </a:xfrm>
        <a:prstGeom prst="roundRect">
          <a:avLst>
            <a:gd name="adj" fmla="val 10000"/>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effectLst>
                <a:outerShdw blurRad="38100" dist="38100" dir="2700000" algn="tl">
                  <a:srgbClr val="000000">
                    <a:alpha val="43137"/>
                  </a:srgbClr>
                </a:outerShdw>
              </a:effectLst>
              <a:latin typeface="Palatino" charset="0"/>
            </a:rPr>
            <a:t>Heart fatty acid binding protein </a:t>
          </a:r>
          <a:endParaRPr lang="en-US" sz="1400" kern="1200" dirty="0" smtClean="0">
            <a:solidFill>
              <a:schemeClr val="tx1"/>
            </a:solidFill>
            <a:effectLst>
              <a:outerShdw blurRad="38100" dist="38100" dir="2700000" algn="tl">
                <a:srgbClr val="000000">
                  <a:alpha val="43137"/>
                </a:srgbClr>
              </a:outerShdw>
            </a:effectLst>
            <a:latin typeface="Palatino" charset="0"/>
          </a:endParaRPr>
        </a:p>
        <a:p>
          <a:pPr lvl="0" algn="ctr" defTabSz="622300">
            <a:lnSpc>
              <a:spcPct val="90000"/>
            </a:lnSpc>
            <a:spcBef>
              <a:spcPct val="0"/>
            </a:spcBef>
            <a:spcAft>
              <a:spcPct val="35000"/>
            </a:spcAft>
          </a:pPr>
          <a:r>
            <a:rPr lang="en-US" sz="1400" kern="1200" dirty="0" smtClean="0">
              <a:solidFill>
                <a:schemeClr val="tx1"/>
              </a:solidFill>
              <a:effectLst>
                <a:outerShdw blurRad="38100" dist="38100" dir="2700000" algn="tl">
                  <a:srgbClr val="000000">
                    <a:alpha val="43137"/>
                  </a:srgbClr>
                </a:outerShdw>
              </a:effectLst>
              <a:latin typeface="Palatino" charset="0"/>
            </a:rPr>
            <a:t>(</a:t>
          </a:r>
          <a:r>
            <a:rPr lang="en-US" sz="1400" kern="1200" dirty="0">
              <a:solidFill>
                <a:schemeClr val="tx1"/>
              </a:solidFill>
              <a:effectLst>
                <a:outerShdw blurRad="38100" dist="38100" dir="2700000" algn="tl">
                  <a:srgbClr val="000000">
                    <a:alpha val="43137"/>
                  </a:srgbClr>
                </a:outerShdw>
              </a:effectLst>
              <a:latin typeface="Palatino" charset="0"/>
            </a:rPr>
            <a:t>h-FABP)</a:t>
          </a:r>
        </a:p>
      </dsp:txBody>
      <dsp:txXfrm>
        <a:off x="7777250" y="3559776"/>
        <a:ext cx="1733596" cy="10763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8D340-3B4A-8945-86AC-607453FC8AD9}">
      <dsp:nvSpPr>
        <dsp:cNvPr id="0" name=""/>
        <dsp:cNvSpPr/>
      </dsp:nvSpPr>
      <dsp:spPr>
        <a:xfrm>
          <a:off x="4854886" y="0"/>
          <a:ext cx="1535292" cy="1535426"/>
        </a:xfrm>
        <a:prstGeom prst="circularArrow">
          <a:avLst>
            <a:gd name="adj1" fmla="val 10980"/>
            <a:gd name="adj2" fmla="val 1142322"/>
            <a:gd name="adj3" fmla="val 4500000"/>
            <a:gd name="adj4" fmla="val 10800000"/>
            <a:gd name="adj5" fmla="val 125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6289BF9-70BC-494F-9923-3BE4385E9432}">
      <dsp:nvSpPr>
        <dsp:cNvPr id="0" name=""/>
        <dsp:cNvSpPr/>
      </dsp:nvSpPr>
      <dsp:spPr>
        <a:xfrm>
          <a:off x="5193854" y="555953"/>
          <a:ext cx="856780" cy="428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 </a:t>
          </a:r>
          <a:endParaRPr lang="en-US" sz="2800" kern="1200" dirty="0"/>
        </a:p>
      </dsp:txBody>
      <dsp:txXfrm>
        <a:off x="5193854" y="555953"/>
        <a:ext cx="856780" cy="428225"/>
      </dsp:txXfrm>
    </dsp:sp>
    <dsp:sp modelId="{E86C934B-30AA-2F48-B482-7D3D4385D9ED}">
      <dsp:nvSpPr>
        <dsp:cNvPr id="0" name=""/>
        <dsp:cNvSpPr/>
      </dsp:nvSpPr>
      <dsp:spPr>
        <a:xfrm>
          <a:off x="4428368" y="881996"/>
          <a:ext cx="1535292" cy="1535426"/>
        </a:xfrm>
        <a:prstGeom prst="leftCircularArrow">
          <a:avLst>
            <a:gd name="adj1" fmla="val 10980"/>
            <a:gd name="adj2" fmla="val 1142322"/>
            <a:gd name="adj3" fmla="val 6300000"/>
            <a:gd name="adj4" fmla="val 18900000"/>
            <a:gd name="adj5" fmla="val 125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F78CB76-980F-4B43-9DA9-0101653C62F0}">
      <dsp:nvSpPr>
        <dsp:cNvPr id="0" name=""/>
        <dsp:cNvSpPr/>
      </dsp:nvSpPr>
      <dsp:spPr>
        <a:xfrm>
          <a:off x="4765608" y="1439966"/>
          <a:ext cx="856780" cy="428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 </a:t>
          </a:r>
          <a:endParaRPr lang="en-US" sz="2800" kern="1200" dirty="0"/>
        </a:p>
      </dsp:txBody>
      <dsp:txXfrm>
        <a:off x="4765608" y="1439966"/>
        <a:ext cx="856780" cy="428225"/>
      </dsp:txXfrm>
    </dsp:sp>
    <dsp:sp modelId="{A73ED588-1179-1941-8F32-EA99C338A19B}">
      <dsp:nvSpPr>
        <dsp:cNvPr id="0" name=""/>
        <dsp:cNvSpPr/>
      </dsp:nvSpPr>
      <dsp:spPr>
        <a:xfrm>
          <a:off x="4854886" y="1768026"/>
          <a:ext cx="1535292" cy="1535426"/>
        </a:xfrm>
        <a:prstGeom prst="circularArrow">
          <a:avLst>
            <a:gd name="adj1" fmla="val 10980"/>
            <a:gd name="adj2" fmla="val 1142322"/>
            <a:gd name="adj3" fmla="val 4500000"/>
            <a:gd name="adj4" fmla="val 13500000"/>
            <a:gd name="adj5" fmla="val 125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C7D1652-B8C9-2A4F-9BCB-39576B784C4E}">
      <dsp:nvSpPr>
        <dsp:cNvPr id="0" name=""/>
        <dsp:cNvSpPr/>
      </dsp:nvSpPr>
      <dsp:spPr>
        <a:xfrm>
          <a:off x="5193854" y="2323980"/>
          <a:ext cx="856780" cy="428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  </a:t>
          </a:r>
          <a:endParaRPr lang="en-US" sz="2800" kern="1200" dirty="0"/>
        </a:p>
      </dsp:txBody>
      <dsp:txXfrm>
        <a:off x="5193854" y="2323980"/>
        <a:ext cx="856780" cy="428225"/>
      </dsp:txXfrm>
    </dsp:sp>
    <dsp:sp modelId="{6C650AB1-5EAA-AC4A-AE93-8F4357294A2D}">
      <dsp:nvSpPr>
        <dsp:cNvPr id="0" name=""/>
        <dsp:cNvSpPr/>
      </dsp:nvSpPr>
      <dsp:spPr>
        <a:xfrm>
          <a:off x="4428368" y="2652039"/>
          <a:ext cx="1535292" cy="1535426"/>
        </a:xfrm>
        <a:prstGeom prst="leftCircularArrow">
          <a:avLst>
            <a:gd name="adj1" fmla="val 10980"/>
            <a:gd name="adj2" fmla="val 1142322"/>
            <a:gd name="adj3" fmla="val 6300000"/>
            <a:gd name="adj4" fmla="val 18900000"/>
            <a:gd name="adj5" fmla="val 125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B990564-2CB6-F44E-967A-1234B4BE56F4}">
      <dsp:nvSpPr>
        <dsp:cNvPr id="0" name=""/>
        <dsp:cNvSpPr/>
      </dsp:nvSpPr>
      <dsp:spPr>
        <a:xfrm>
          <a:off x="4765608" y="3207993"/>
          <a:ext cx="856780" cy="428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4765608" y="3207993"/>
        <a:ext cx="856780" cy="428225"/>
      </dsp:txXfrm>
    </dsp:sp>
    <dsp:sp modelId="{085180F3-002C-E14B-9992-1E243C5BFB9B}">
      <dsp:nvSpPr>
        <dsp:cNvPr id="0" name=""/>
        <dsp:cNvSpPr/>
      </dsp:nvSpPr>
      <dsp:spPr>
        <a:xfrm>
          <a:off x="4854886" y="3534708"/>
          <a:ext cx="1535292" cy="1535426"/>
        </a:xfrm>
        <a:prstGeom prst="circularArrow">
          <a:avLst>
            <a:gd name="adj1" fmla="val 10980"/>
            <a:gd name="adj2" fmla="val 1142322"/>
            <a:gd name="adj3" fmla="val 4500000"/>
            <a:gd name="adj4" fmla="val 13500000"/>
            <a:gd name="adj5" fmla="val 125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0BDC8F3-B51E-9C4F-82F4-993E7E72C56A}">
      <dsp:nvSpPr>
        <dsp:cNvPr id="0" name=""/>
        <dsp:cNvSpPr/>
      </dsp:nvSpPr>
      <dsp:spPr>
        <a:xfrm>
          <a:off x="5193854" y="4090661"/>
          <a:ext cx="856780" cy="428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a:p>
      </dsp:txBody>
      <dsp:txXfrm>
        <a:off x="5193854" y="4090661"/>
        <a:ext cx="856780" cy="428225"/>
      </dsp:txXfrm>
    </dsp:sp>
    <dsp:sp modelId="{7DF87B0B-A188-F24F-84FC-DAE95BE8DD03}">
      <dsp:nvSpPr>
        <dsp:cNvPr id="0" name=""/>
        <dsp:cNvSpPr/>
      </dsp:nvSpPr>
      <dsp:spPr>
        <a:xfrm>
          <a:off x="4428368" y="4418721"/>
          <a:ext cx="1535292" cy="1535426"/>
        </a:xfrm>
        <a:prstGeom prst="leftCircularArrow">
          <a:avLst>
            <a:gd name="adj1" fmla="val 10980"/>
            <a:gd name="adj2" fmla="val 1142322"/>
            <a:gd name="adj3" fmla="val 6300000"/>
            <a:gd name="adj4" fmla="val 18900000"/>
            <a:gd name="adj5" fmla="val 125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2BB0609-A93A-9D4A-A74C-E1F6AC16D31D}">
      <dsp:nvSpPr>
        <dsp:cNvPr id="0" name=""/>
        <dsp:cNvSpPr/>
      </dsp:nvSpPr>
      <dsp:spPr>
        <a:xfrm>
          <a:off x="4765608" y="4974675"/>
          <a:ext cx="856780" cy="428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a:p>
      </dsp:txBody>
      <dsp:txXfrm>
        <a:off x="4765608" y="4974675"/>
        <a:ext cx="856780" cy="428225"/>
      </dsp:txXfrm>
    </dsp:sp>
    <dsp:sp modelId="{02923A97-F492-4048-88E7-C8ECB80722B0}">
      <dsp:nvSpPr>
        <dsp:cNvPr id="0" name=""/>
        <dsp:cNvSpPr/>
      </dsp:nvSpPr>
      <dsp:spPr>
        <a:xfrm>
          <a:off x="4964035" y="5402900"/>
          <a:ext cx="1319009" cy="1319633"/>
        </a:xfrm>
        <a:prstGeom prst="blockArc">
          <a:avLst>
            <a:gd name="adj1" fmla="val 13500000"/>
            <a:gd name="adj2" fmla="val 10800000"/>
            <a:gd name="adj3" fmla="val 1274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F37607D-E01E-9B49-A9F1-FA17AC4BF41A}">
      <dsp:nvSpPr>
        <dsp:cNvPr id="0" name=""/>
        <dsp:cNvSpPr/>
      </dsp:nvSpPr>
      <dsp:spPr>
        <a:xfrm>
          <a:off x="5193854" y="5858688"/>
          <a:ext cx="856780" cy="428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a:p>
      </dsp:txBody>
      <dsp:txXfrm>
        <a:off x="5193854" y="5858688"/>
        <a:ext cx="856780" cy="42822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8346AE-0A59-E94F-ADD5-3B217F65208C}" type="datetimeFigureOut">
              <a:rPr lang="en-GB" smtClean="0"/>
              <a:t>18/04/2017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507FB5-1CE7-0F44-AA6C-E045B64D0093}" type="slidenum">
              <a:rPr lang="en-GB" smtClean="0"/>
              <a:t>‹#›</a:t>
            </a:fld>
            <a:endParaRPr lang="en-GB"/>
          </a:p>
        </p:txBody>
      </p:sp>
    </p:spTree>
    <p:extLst>
      <p:ext uri="{BB962C8B-B14F-4D97-AF65-F5344CB8AC3E}">
        <p14:creationId xmlns:p14="http://schemas.microsoft.com/office/powerpoint/2010/main" val="2016090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DB79F-1051-6C42-97FB-5292AFD24D0C}" type="datetimeFigureOut">
              <a:rPr lang="en-US" smtClean="0"/>
              <a:t>4/18/17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E893F-5FEC-9748-B4B9-39ADF81ACA72}" type="slidenum">
              <a:rPr lang="en-US" smtClean="0"/>
              <a:t>‹#›</a:t>
            </a:fld>
            <a:endParaRPr lang="en-US"/>
          </a:p>
        </p:txBody>
      </p:sp>
    </p:spTree>
    <p:extLst>
      <p:ext uri="{BB962C8B-B14F-4D97-AF65-F5344CB8AC3E}">
        <p14:creationId xmlns:p14="http://schemas.microsoft.com/office/powerpoint/2010/main" val="49068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E893F-5FEC-9748-B4B9-39ADF81ACA72}" type="slidenum">
              <a:rPr lang="en-US" smtClean="0"/>
              <a:t>1</a:t>
            </a:fld>
            <a:endParaRPr lang="en-US"/>
          </a:p>
        </p:txBody>
      </p:sp>
    </p:spTree>
    <p:extLst>
      <p:ext uri="{BB962C8B-B14F-4D97-AF65-F5344CB8AC3E}">
        <p14:creationId xmlns:p14="http://schemas.microsoft.com/office/powerpoint/2010/main" val="165400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2</a:t>
            </a:fld>
            <a:endParaRPr lang="en-US"/>
          </a:p>
        </p:txBody>
      </p:sp>
    </p:spTree>
    <p:extLst>
      <p:ext uri="{BB962C8B-B14F-4D97-AF65-F5344CB8AC3E}">
        <p14:creationId xmlns:p14="http://schemas.microsoft.com/office/powerpoint/2010/main" val="352682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3</a:t>
            </a:fld>
            <a:endParaRPr lang="en-US"/>
          </a:p>
        </p:txBody>
      </p:sp>
    </p:spTree>
    <p:extLst>
      <p:ext uri="{BB962C8B-B14F-4D97-AF65-F5344CB8AC3E}">
        <p14:creationId xmlns:p14="http://schemas.microsoft.com/office/powerpoint/2010/main" val="352682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36EE893F-5FEC-9748-B4B9-39ADF81ACA72}" type="slidenum">
              <a:rPr lang="en-US" smtClean="0"/>
              <a:t>8</a:t>
            </a:fld>
            <a:endParaRPr lang="en-US"/>
          </a:p>
        </p:txBody>
      </p:sp>
    </p:spTree>
    <p:extLst>
      <p:ext uri="{BB962C8B-B14F-4D97-AF65-F5344CB8AC3E}">
        <p14:creationId xmlns:p14="http://schemas.microsoft.com/office/powerpoint/2010/main" val="3655687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36EE893F-5FEC-9748-B4B9-39ADF81ACA72}" type="slidenum">
              <a:rPr lang="en-US" smtClean="0"/>
              <a:t>9</a:t>
            </a:fld>
            <a:endParaRPr lang="en-US"/>
          </a:p>
        </p:txBody>
      </p:sp>
    </p:spTree>
    <p:extLst>
      <p:ext uri="{BB962C8B-B14F-4D97-AF65-F5344CB8AC3E}">
        <p14:creationId xmlns:p14="http://schemas.microsoft.com/office/powerpoint/2010/main" val="1734311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36EE893F-5FEC-9748-B4B9-39ADF81ACA72}" type="slidenum">
              <a:rPr lang="en-US" smtClean="0"/>
              <a:t>10</a:t>
            </a:fld>
            <a:endParaRPr lang="en-US"/>
          </a:p>
        </p:txBody>
      </p:sp>
    </p:spTree>
    <p:extLst>
      <p:ext uri="{BB962C8B-B14F-4D97-AF65-F5344CB8AC3E}">
        <p14:creationId xmlns:p14="http://schemas.microsoft.com/office/powerpoint/2010/main" val="2319116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36EE893F-5FEC-9748-B4B9-39ADF81ACA72}" type="slidenum">
              <a:rPr lang="en-US" smtClean="0"/>
              <a:t>18</a:t>
            </a:fld>
            <a:endParaRPr lang="en-US"/>
          </a:p>
        </p:txBody>
      </p:sp>
    </p:spTree>
    <p:extLst>
      <p:ext uri="{BB962C8B-B14F-4D97-AF65-F5344CB8AC3E}">
        <p14:creationId xmlns:p14="http://schemas.microsoft.com/office/powerpoint/2010/main" val="3698115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8A196C-6807-7A45-9D85-0CAD3D00C859}" type="datetime1">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94341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ED828F-B589-2E48-A53B-28568755860F}" type="datetime1">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766019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9311C-3121-9A43-B377-43D701372CF9}" type="datetime1">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32987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1C348-46EB-FC43-BFCC-90E8FFEA4243}" type="datetime1">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103275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0EB21F-9D8A-4341-81B8-4EBB0608D5AD}" type="datetime1">
              <a:rPr lang="en-US" smtClean="0"/>
              <a:t>4/18/17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150592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EC93CE-DE32-7C47-AD8D-66F53A612117}" type="datetime1">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2040527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433B8-0CB6-5B4B-901C-B3A6CB39BCD9}" type="datetime1">
              <a:rPr lang="en-US" smtClean="0"/>
              <a:t>4/18/17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1986493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5E6A2D-6601-554A-8767-409F1F081550}" type="datetime1">
              <a:rPr lang="en-US" smtClean="0"/>
              <a:t>4/18/17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6528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17D96-DEDE-4047-9CF3-9F8095760A6F}" type="datetime1">
              <a:rPr lang="en-US" smtClean="0"/>
              <a:t>4/18/17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208991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E617A-7328-B04F-AED5-07F522F45EAA}" type="datetime1">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97363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D9599B-AA12-8043-95F7-F9EC88127C43}" type="datetime1">
              <a:rPr lang="en-US" smtClean="0"/>
              <a:t>4/18/17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21419072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8BF24-E1A2-A445-B2FE-3B7903BB80E0}" type="datetime1">
              <a:rPr lang="en-US" smtClean="0"/>
              <a:t>4/18/17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61B80-718B-8E4C-9CE5-C64D512E4DAF}" type="slidenum">
              <a:rPr lang="en-US" smtClean="0"/>
              <a:t>‹#›</a:t>
            </a:fld>
            <a:endParaRPr lang="en-US"/>
          </a:p>
        </p:txBody>
      </p:sp>
    </p:spTree>
    <p:extLst>
      <p:ext uri="{BB962C8B-B14F-4D97-AF65-F5344CB8AC3E}">
        <p14:creationId xmlns:p14="http://schemas.microsoft.com/office/powerpoint/2010/main" val="109813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3.png"/><Relationship Id="rId7" Type="http://schemas.microsoft.com/office/2007/relationships/hdphoto" Target="../media/hdphoto2.wdp"/><Relationship Id="rId8"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2.wdp"/><Relationship Id="rId5" Type="http://schemas.openxmlformats.org/officeDocument/2006/relationships/diagramData" Target="../diagrams/data4.xml"/><Relationship Id="rId6" Type="http://schemas.openxmlformats.org/officeDocument/2006/relationships/diagramLayout" Target="../diagrams/layout4.xml"/><Relationship Id="rId7" Type="http://schemas.openxmlformats.org/officeDocument/2006/relationships/diagramQuickStyle" Target="../diagrams/quickStyle4.xml"/><Relationship Id="rId8" Type="http://schemas.openxmlformats.org/officeDocument/2006/relationships/diagramColors" Target="../diagrams/colors4.xml"/><Relationship Id="rId9"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3.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2.wdp"/><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2.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hyperlink" Target="https://www.onlineexambuilder.com/mi-biomarkers-saq-s/exam-144724" TargetMode="External"/><Relationship Id="rId4" Type="http://schemas.openxmlformats.org/officeDocument/2006/relationships/hyperlink" Target="https://www.onlineexambuilder.com/mi-biomarkers/exam-144722" TargetMode="External"/><Relationship Id="rId5"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pn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jpg"/><Relationship Id="rId6" Type="http://schemas.openxmlformats.org/officeDocument/2006/relationships/image" Target="../media/image26.png"/><Relationship Id="rId7" Type="http://schemas.openxmlformats.org/officeDocument/2006/relationships/image" Target="../media/image3.png"/><Relationship Id="rId8"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2.wdp"/><Relationship Id="rId5" Type="http://schemas.openxmlformats.org/officeDocument/2006/relationships/diagramData" Target="../diagrams/data3.xml"/><Relationship Id="rId6" Type="http://schemas.openxmlformats.org/officeDocument/2006/relationships/diagramLayout" Target="../diagrams/layout3.xml"/><Relationship Id="rId7" Type="http://schemas.openxmlformats.org/officeDocument/2006/relationships/diagramQuickStyle" Target="../diagrams/quickStyle3.xml"/><Relationship Id="rId8" Type="http://schemas.openxmlformats.org/officeDocument/2006/relationships/diagramColors" Target="../diagrams/colors3.xml"/><Relationship Id="rId9"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2.wdp"/><Relationship Id="rId5" Type="http://schemas.openxmlformats.org/officeDocument/2006/relationships/image" Target="../media/image7.gi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00"/>
            <a:ext cx="12304294" cy="6858000"/>
          </a:xfrm>
          <a:prstGeom prst="rect">
            <a:avLst/>
          </a:prstGeom>
        </p:spPr>
      </p:pic>
      <p:sp>
        <p:nvSpPr>
          <p:cNvPr id="7" name="Rectangle 6"/>
          <p:cNvSpPr/>
          <p:nvPr/>
        </p:nvSpPr>
        <p:spPr>
          <a:xfrm>
            <a:off x="489382" y="308552"/>
            <a:ext cx="5239265"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solidFill>
                  <a:schemeClr val="bg1"/>
                </a:solidFill>
                <a:latin typeface="Century Gothic" charset="0"/>
                <a:ea typeface="Century Gothic" charset="0"/>
                <a:cs typeface="Century Gothic" charset="0"/>
              </a:rPr>
              <a:t>Biochemistry</a:t>
            </a:r>
            <a:endParaRPr lang="en-US" sz="5400" b="1" dirty="0">
              <a:solidFill>
                <a:schemeClr val="bg1"/>
              </a:solidFill>
              <a:latin typeface="Century Gothic" charset="0"/>
              <a:ea typeface="Century Gothic" charset="0"/>
              <a:cs typeface="Century Gothic" charset="0"/>
            </a:endParaRPr>
          </a:p>
        </p:txBody>
      </p:sp>
      <p:sp>
        <p:nvSpPr>
          <p:cNvPr id="8" name="Rectangle 7"/>
          <p:cNvSpPr/>
          <p:nvPr/>
        </p:nvSpPr>
        <p:spPr>
          <a:xfrm>
            <a:off x="-134079" y="1494061"/>
            <a:ext cx="6135074" cy="1915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600" dirty="0" smtClean="0">
                <a:solidFill>
                  <a:srgbClr val="5B8B6B"/>
                </a:solidFill>
                <a:latin typeface="Century Gothic" charset="0"/>
                <a:ea typeface="Century Gothic" charset="0"/>
                <a:cs typeface="Century Gothic" charset="0"/>
              </a:rPr>
              <a:t>MI Biomarkers </a:t>
            </a:r>
            <a:endParaRPr lang="en-US" sz="3600" i="1" dirty="0">
              <a:solidFill>
                <a:srgbClr val="5B8B6B"/>
              </a:solidFill>
              <a:latin typeface="Century Gothic" charset="0"/>
              <a:ea typeface="Century Gothic" charset="0"/>
              <a:cs typeface="Century Gothic" charset="0"/>
            </a:endParaRPr>
          </a:p>
        </p:txBody>
      </p:sp>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5514126" y="189763"/>
            <a:ext cx="812518" cy="965820"/>
          </a:xfrm>
          <a:prstGeom prst="rect">
            <a:avLst/>
          </a:prstGeom>
        </p:spPr>
      </p:pic>
      <p:sp>
        <p:nvSpPr>
          <p:cNvPr id="2" name="Rectangle 1"/>
          <p:cNvSpPr/>
          <p:nvPr/>
        </p:nvSpPr>
        <p:spPr>
          <a:xfrm>
            <a:off x="209591" y="5334000"/>
            <a:ext cx="3048919" cy="1335224"/>
          </a:xfrm>
          <a:prstGeom prst="rect">
            <a:avLst/>
          </a:prstGeom>
          <a:noFill/>
          <a:ln w="381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FF0000"/>
              </a:buClr>
              <a:buFont typeface="Wingdings" panose="05000000000000000000" pitchFamily="2" charset="2"/>
              <a:buChar char="§"/>
            </a:pPr>
            <a:r>
              <a:rPr lang="en-US" sz="2200" dirty="0">
                <a:solidFill>
                  <a:srgbClr val="FF0000"/>
                </a:solidFill>
              </a:rPr>
              <a:t>Important</a:t>
            </a:r>
            <a:r>
              <a:rPr lang="en-US" sz="2200" b="1" dirty="0">
                <a:solidFill>
                  <a:srgbClr val="FF0000"/>
                </a:solidFill>
              </a:rPr>
              <a:t>.</a:t>
            </a:r>
          </a:p>
          <a:p>
            <a:pPr marL="285750" indent="-285750">
              <a:buClr>
                <a:schemeClr val="tx1">
                  <a:lumMod val="50000"/>
                  <a:lumOff val="50000"/>
                </a:schemeClr>
              </a:buClr>
              <a:buFont typeface="Wingdings" panose="05000000000000000000" pitchFamily="2" charset="2"/>
              <a:buChar char="§"/>
            </a:pPr>
            <a:r>
              <a:rPr lang="en-US" sz="2200" dirty="0">
                <a:solidFill>
                  <a:schemeClr val="bg1">
                    <a:lumMod val="50000"/>
                  </a:schemeClr>
                </a:solidFill>
              </a:rPr>
              <a:t>Extra Information.</a:t>
            </a:r>
          </a:p>
          <a:p>
            <a:pPr marL="285750" indent="-285750">
              <a:buClr>
                <a:schemeClr val="tx1">
                  <a:lumMod val="95000"/>
                  <a:lumOff val="5000"/>
                </a:schemeClr>
              </a:buClr>
              <a:buFont typeface="Wingdings" panose="05000000000000000000" pitchFamily="2" charset="2"/>
              <a:buChar char="§"/>
            </a:pPr>
            <a:r>
              <a:rPr lang="en-US" sz="2200" dirty="0" smtClean="0">
                <a:solidFill>
                  <a:schemeClr val="tx1"/>
                </a:solidFill>
              </a:rPr>
              <a:t>Doctors slides.</a:t>
            </a:r>
          </a:p>
          <a:p>
            <a:pPr marL="342900" indent="-342900">
              <a:buClr>
                <a:srgbClr val="00B050"/>
              </a:buClr>
              <a:buFont typeface="Wingdings" panose="05000000000000000000" pitchFamily="2" charset="2"/>
              <a:buChar char="§"/>
            </a:pPr>
            <a:r>
              <a:rPr lang="en-US" sz="2200" dirty="0" smtClean="0">
                <a:solidFill>
                  <a:srgbClr val="00B050"/>
                </a:solidFill>
              </a:rPr>
              <a:t>Doctors notes.</a:t>
            </a:r>
            <a:endParaRPr lang="en-US" sz="2200" dirty="0">
              <a:solidFill>
                <a:srgbClr val="00B050"/>
              </a:solidFill>
            </a:endParaRPr>
          </a:p>
        </p:txBody>
      </p:sp>
      <p:sp>
        <p:nvSpPr>
          <p:cNvPr id="4" name="Slide Number Placeholder 3"/>
          <p:cNvSpPr>
            <a:spLocks noGrp="1"/>
          </p:cNvSpPr>
          <p:nvPr>
            <p:ph type="sldNum" sz="quarter" idx="12"/>
          </p:nvPr>
        </p:nvSpPr>
        <p:spPr/>
        <p:txBody>
          <a:bodyPr/>
          <a:lstStyle/>
          <a:p>
            <a:fld id="{C6A61B80-718B-8E4C-9CE5-C64D512E4DAF}" type="slidenum">
              <a:rPr lang="en-US" smtClean="0"/>
              <a:t>1</a:t>
            </a:fld>
            <a:endParaRPr lang="en-US"/>
          </a:p>
        </p:txBody>
      </p:sp>
      <p:pic>
        <p:nvPicPr>
          <p:cNvPr id="9" name="صورة 6" descr="bio logo 436.png"/>
          <p:cNvPicPr>
            <a:picLocks noChangeAspect="1"/>
          </p:cNvPicPr>
          <p:nvPr/>
        </p:nvPicPr>
        <p:blipFill>
          <a:blip r:embed="rId6">
            <a:extLst>
              <a:ext uri="{BEBA8EAE-BF5A-486C-A8C5-ECC9F3942E4B}">
                <a14:imgProps xmlns:a14="http://schemas.microsoft.com/office/drawing/2010/main">
                  <a14:imgLayer r:embed="rId7">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13" name="object 9"/>
          <p:cNvSpPr/>
          <p:nvPr/>
        </p:nvSpPr>
        <p:spPr>
          <a:xfrm>
            <a:off x="3512839" y="3885503"/>
            <a:ext cx="2001287" cy="1446919"/>
          </a:xfrm>
          <a:prstGeom prst="rect">
            <a:avLst/>
          </a:prstGeom>
          <a:blipFill>
            <a:blip r:embed="rId8" cstate="print"/>
            <a:stretch>
              <a:fillRect/>
            </a:stretch>
          </a:blipFill>
        </p:spPr>
        <p:txBody>
          <a:bodyPr wrap="square" lIns="0" tIns="0" rIns="0" bIns="0" rtlCol="0"/>
          <a:lstStyle/>
          <a:p>
            <a:endParaRPr/>
          </a:p>
        </p:txBody>
      </p:sp>
      <p:sp>
        <p:nvSpPr>
          <p:cNvPr id="10" name="TextBox 12"/>
          <p:cNvSpPr txBox="1"/>
          <p:nvPr/>
        </p:nvSpPr>
        <p:spPr>
          <a:xfrm>
            <a:off x="904551" y="4086165"/>
            <a:ext cx="2353959"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ar-SA"/>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lgn="ctr" rtl="0"/>
            <a:r>
              <a:rPr lang="en-US" sz="2000" b="1" dirty="0" smtClean="0">
                <a:latin typeface="Calibri Light" panose="020F0302020204030204" pitchFamily="34" charset="0"/>
              </a:rPr>
              <a:t>You never lose. </a:t>
            </a:r>
          </a:p>
          <a:p>
            <a:pPr algn="ctr" rtl="0"/>
            <a:r>
              <a:rPr lang="en-US" sz="2000" b="1" dirty="0" smtClean="0">
                <a:latin typeface="Calibri Light" panose="020F0302020204030204" pitchFamily="34" charset="0"/>
              </a:rPr>
              <a:t>Either you win </a:t>
            </a:r>
          </a:p>
          <a:p>
            <a:pPr algn="ctr" rtl="0"/>
            <a:r>
              <a:rPr lang="en-US" sz="2000" b="1" dirty="0" smtClean="0">
                <a:latin typeface="Calibri Light" panose="020F0302020204030204" pitchFamily="34" charset="0"/>
              </a:rPr>
              <a:t>or you learn ..</a:t>
            </a:r>
            <a:endParaRPr lang="en-US" sz="1400" b="1" dirty="0">
              <a:latin typeface="Calibri Light" panose="020F0302020204030204" pitchFamily="34" charset="0"/>
            </a:endParaRPr>
          </a:p>
        </p:txBody>
      </p:sp>
    </p:spTree>
    <p:extLst>
      <p:ext uri="{BB962C8B-B14F-4D97-AF65-F5344CB8AC3E}">
        <p14:creationId xmlns:p14="http://schemas.microsoft.com/office/powerpoint/2010/main" val="1369457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graphicFrame>
        <p:nvGraphicFramePr>
          <p:cNvPr id="12" name="Diagram 11"/>
          <p:cNvGraphicFramePr/>
          <p:nvPr>
            <p:extLst>
              <p:ext uri="{D42A27DB-BD31-4B8C-83A1-F6EECF244321}">
                <p14:modId xmlns:p14="http://schemas.microsoft.com/office/powerpoint/2010/main" val="3310447437"/>
              </p:ext>
            </p:extLst>
          </p:nvPr>
        </p:nvGraphicFramePr>
        <p:xfrm>
          <a:off x="1308665" y="1008235"/>
          <a:ext cx="10243255" cy="46718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8" name="Straight Connector 7"/>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9" name="Rectangle 8"/>
          <p:cNvSpPr/>
          <p:nvPr/>
        </p:nvSpPr>
        <p:spPr>
          <a:xfrm>
            <a:off x="1429417" y="86458"/>
            <a:ext cx="6752169" cy="769441"/>
          </a:xfrm>
          <a:prstGeom prst="rect">
            <a:avLst/>
          </a:prstGeom>
        </p:spPr>
        <p:txBody>
          <a:bodyPr wrap="none">
            <a:spAutoFit/>
          </a:bodyPr>
          <a:lstStyle/>
          <a:p>
            <a:r>
              <a:rPr lang="en-US" altLang="en-US" sz="4400" dirty="0" smtClean="0">
                <a:solidFill>
                  <a:srgbClr val="517A91"/>
                </a:solidFill>
                <a:latin typeface="Century Gothic" charset="0"/>
                <a:ea typeface="Century Gothic" charset="0"/>
                <a:cs typeface="Century Gothic" charset="0"/>
              </a:rPr>
              <a:t>Plasma cardiac markers</a:t>
            </a:r>
            <a:endParaRPr lang="en-US" sz="4400" dirty="0">
              <a:solidFill>
                <a:srgbClr val="517A91"/>
              </a:solidFill>
              <a:latin typeface="Century Gothic" charset="0"/>
              <a:ea typeface="Century Gothic" charset="0"/>
              <a:cs typeface="Century Gothic" charset="0"/>
            </a:endParaRPr>
          </a:p>
        </p:txBody>
      </p:sp>
      <p:sp>
        <p:nvSpPr>
          <p:cNvPr id="10" name="Slide Number Placeholder 4"/>
          <p:cNvSpPr>
            <a:spLocks noGrp="1"/>
          </p:cNvSpPr>
          <p:nvPr>
            <p:ph type="sldNum" sz="quarter" idx="12"/>
          </p:nvPr>
        </p:nvSpPr>
        <p:spPr>
          <a:xfrm>
            <a:off x="8610600" y="6356350"/>
            <a:ext cx="2743200" cy="365125"/>
          </a:xfrm>
        </p:spPr>
        <p:txBody>
          <a:bodyPr/>
          <a:lstStyle/>
          <a:p>
            <a:r>
              <a:rPr lang="en-US" dirty="0" smtClean="0"/>
              <a:t>7</a:t>
            </a:r>
            <a:endParaRPr lang="en-US" dirty="0"/>
          </a:p>
        </p:txBody>
      </p:sp>
      <p:sp>
        <p:nvSpPr>
          <p:cNvPr id="11" name="TextBox 10"/>
          <p:cNvSpPr txBox="1"/>
          <p:nvPr/>
        </p:nvSpPr>
        <p:spPr>
          <a:xfrm>
            <a:off x="1223966" y="5787341"/>
            <a:ext cx="10561634" cy="738664"/>
          </a:xfrm>
          <a:prstGeom prst="rect">
            <a:avLst/>
          </a:prstGeom>
          <a:noFill/>
          <a:ln w="38100">
            <a:noFill/>
          </a:ln>
        </p:spPr>
        <p:txBody>
          <a:bodyPr wrap="square" rtlCol="0">
            <a:spAutoFit/>
          </a:bodyPr>
          <a:lstStyle/>
          <a:p>
            <a:pPr marL="285750" indent="-285750">
              <a:buFont typeface="Wingdings" panose="05000000000000000000" pitchFamily="2" charset="2"/>
              <a:buChar char="§"/>
            </a:pPr>
            <a:r>
              <a:rPr lang="en-US" sz="1400" dirty="0">
                <a:solidFill>
                  <a:srgbClr val="00B050"/>
                </a:solidFill>
              </a:rPr>
              <a:t>Troponins are present in skeletal muscle and the cardiac </a:t>
            </a:r>
            <a:r>
              <a:rPr lang="en-US" sz="1400" dirty="0" smtClean="0">
                <a:solidFill>
                  <a:srgbClr val="00B050"/>
                </a:solidFill>
              </a:rPr>
              <a:t>muscle. </a:t>
            </a:r>
          </a:p>
          <a:p>
            <a:pPr marL="285750" indent="-285750">
              <a:buFont typeface="Wingdings" panose="05000000000000000000" pitchFamily="2" charset="2"/>
              <a:buChar char="§"/>
            </a:pPr>
            <a:r>
              <a:rPr lang="en-US" sz="1400" dirty="0" smtClean="0">
                <a:solidFill>
                  <a:srgbClr val="00B050"/>
                </a:solidFill>
              </a:rPr>
              <a:t>The </a:t>
            </a:r>
            <a:r>
              <a:rPr lang="en-US" sz="1400" dirty="0">
                <a:solidFill>
                  <a:srgbClr val="00B050"/>
                </a:solidFill>
              </a:rPr>
              <a:t>cardiac troponins are structurally different </a:t>
            </a:r>
            <a:r>
              <a:rPr lang="en-US" sz="1400" dirty="0" smtClean="0">
                <a:solidFill>
                  <a:srgbClr val="00B050"/>
                </a:solidFill>
              </a:rPr>
              <a:t>where the body can make specific antibodies </a:t>
            </a:r>
            <a:r>
              <a:rPr lang="en-US" sz="1400" dirty="0">
                <a:solidFill>
                  <a:srgbClr val="00B050"/>
                </a:solidFill>
              </a:rPr>
              <a:t>to </a:t>
            </a:r>
            <a:r>
              <a:rPr lang="en-US" sz="1400" dirty="0" smtClean="0">
                <a:solidFill>
                  <a:srgbClr val="00B050"/>
                </a:solidFill>
              </a:rPr>
              <a:t>them, and make specific </a:t>
            </a:r>
            <a:r>
              <a:rPr lang="en-US" sz="1400" dirty="0">
                <a:solidFill>
                  <a:srgbClr val="00B050"/>
                </a:solidFill>
              </a:rPr>
              <a:t>antibodies for skeletal muscle </a:t>
            </a:r>
            <a:r>
              <a:rPr lang="en-US" sz="1400" dirty="0" smtClean="0">
                <a:solidFill>
                  <a:srgbClr val="00B050"/>
                </a:solidFill>
              </a:rPr>
              <a:t>troponins too. </a:t>
            </a:r>
            <a:endParaRPr lang="en-US" sz="1400" dirty="0">
              <a:solidFill>
                <a:srgbClr val="00B050"/>
              </a:solidFill>
            </a:endParaRPr>
          </a:p>
        </p:txBody>
      </p:sp>
      <p:sp>
        <p:nvSpPr>
          <p:cNvPr id="13" name="TextBox 12"/>
          <p:cNvSpPr txBox="1"/>
          <p:nvPr/>
        </p:nvSpPr>
        <p:spPr>
          <a:xfrm>
            <a:off x="7536154" y="1281330"/>
            <a:ext cx="2446046" cy="954107"/>
          </a:xfrm>
          <a:prstGeom prst="rect">
            <a:avLst/>
          </a:prstGeom>
          <a:noFill/>
          <a:ln w="3175">
            <a:solidFill>
              <a:schemeClr val="tx1"/>
            </a:solidFill>
            <a:prstDash val="dash"/>
          </a:ln>
        </p:spPr>
        <p:txBody>
          <a:bodyPr wrap="square" rtlCol="0">
            <a:spAutoFit/>
          </a:bodyPr>
          <a:lstStyle/>
          <a:p>
            <a:r>
              <a:rPr lang="en-US" sz="1400" dirty="0">
                <a:solidFill>
                  <a:srgbClr val="00B050"/>
                </a:solidFill>
              </a:rPr>
              <a:t>Creatine kinase </a:t>
            </a:r>
            <a:r>
              <a:rPr lang="en-US" sz="1400" dirty="0" smtClean="0">
                <a:solidFill>
                  <a:srgbClr val="00B050"/>
                </a:solidFill>
              </a:rPr>
              <a:t>catalyzes creatine </a:t>
            </a:r>
            <a:r>
              <a:rPr lang="en-US" sz="1400" dirty="0">
                <a:solidFill>
                  <a:srgbClr val="00B050"/>
                </a:solidFill>
              </a:rPr>
              <a:t>to </a:t>
            </a:r>
            <a:r>
              <a:rPr lang="en-US" sz="1400" dirty="0" smtClean="0">
                <a:solidFill>
                  <a:srgbClr val="00B050"/>
                </a:solidFill>
              </a:rPr>
              <a:t>creatine </a:t>
            </a:r>
            <a:r>
              <a:rPr lang="en-US" sz="1400" dirty="0">
                <a:solidFill>
                  <a:srgbClr val="00B050"/>
                </a:solidFill>
              </a:rPr>
              <a:t>phosphate </a:t>
            </a:r>
            <a:r>
              <a:rPr lang="en-US" sz="1400" dirty="0" smtClean="0">
                <a:solidFill>
                  <a:srgbClr val="00B050"/>
                </a:solidFill>
              </a:rPr>
              <a:t>(which is the energy </a:t>
            </a:r>
            <a:r>
              <a:rPr lang="en-US" sz="1400" dirty="0">
                <a:solidFill>
                  <a:srgbClr val="00B050"/>
                </a:solidFill>
              </a:rPr>
              <a:t>source when </a:t>
            </a:r>
            <a:r>
              <a:rPr lang="en-US" sz="1400" dirty="0" smtClean="0">
                <a:solidFill>
                  <a:srgbClr val="00B050"/>
                </a:solidFill>
              </a:rPr>
              <a:t>starting an </a:t>
            </a:r>
            <a:r>
              <a:rPr lang="en-US" sz="1400" dirty="0">
                <a:solidFill>
                  <a:srgbClr val="00B050"/>
                </a:solidFill>
              </a:rPr>
              <a:t>exercise)</a:t>
            </a:r>
          </a:p>
        </p:txBody>
      </p:sp>
      <p:cxnSp>
        <p:nvCxnSpPr>
          <p:cNvPr id="3" name="Straight Connector 2"/>
          <p:cNvCxnSpPr/>
          <p:nvPr/>
        </p:nvCxnSpPr>
        <p:spPr>
          <a:xfrm>
            <a:off x="8181586" y="2235437"/>
            <a:ext cx="0" cy="22984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54426" y="1002385"/>
            <a:ext cx="3011395" cy="1384995"/>
          </a:xfrm>
          <a:prstGeom prst="rect">
            <a:avLst/>
          </a:prstGeom>
          <a:noFill/>
          <a:ln w="3175">
            <a:solidFill>
              <a:schemeClr val="tx1"/>
            </a:solidFill>
            <a:prstDash val="dash"/>
          </a:ln>
        </p:spPr>
        <p:txBody>
          <a:bodyPr wrap="square" rtlCol="0">
            <a:spAutoFit/>
          </a:bodyPr>
          <a:lstStyle/>
          <a:p>
            <a:r>
              <a:rPr lang="en-US" sz="1200" dirty="0">
                <a:solidFill>
                  <a:srgbClr val="00B050"/>
                </a:solidFill>
              </a:rPr>
              <a:t>Heart failure: inability to meet metabolic requirements of the body, as compensation, the heart increases in extent and the cardiac muscle becomes weakened.</a:t>
            </a:r>
          </a:p>
          <a:p>
            <a:r>
              <a:rPr lang="en-US" sz="1200" dirty="0">
                <a:solidFill>
                  <a:srgbClr val="00B050"/>
                </a:solidFill>
              </a:rPr>
              <a:t>The enlargement of the heart ventricles will lead to the release of </a:t>
            </a:r>
            <a:r>
              <a:rPr lang="en-US" sz="1200" u="sng" dirty="0">
                <a:solidFill>
                  <a:srgbClr val="00B050"/>
                </a:solidFill>
              </a:rPr>
              <a:t>B-type natriuretic peptide.</a:t>
            </a:r>
          </a:p>
        </p:txBody>
      </p:sp>
      <p:cxnSp>
        <p:nvCxnSpPr>
          <p:cNvPr id="15" name="Straight Connector 14"/>
          <p:cNvCxnSpPr/>
          <p:nvPr/>
        </p:nvCxnSpPr>
        <p:spPr>
          <a:xfrm>
            <a:off x="1666486" y="2400080"/>
            <a:ext cx="0" cy="248942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79186" y="4833618"/>
            <a:ext cx="50521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268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6A61B80-718B-8E4C-9CE5-C64D512E4DAF}" type="slidenum">
              <a:rPr lang="en-US" smtClean="0"/>
              <a:t>11</a:t>
            </a:fld>
            <a:endParaRPr lang="en-US"/>
          </a:p>
        </p:txBody>
      </p:sp>
      <p:sp>
        <p:nvSpPr>
          <p:cNvPr id="12" name="TextBox 11"/>
          <p:cNvSpPr txBox="1"/>
          <p:nvPr/>
        </p:nvSpPr>
        <p:spPr>
          <a:xfrm>
            <a:off x="1178981" y="1319592"/>
            <a:ext cx="4755867" cy="4093428"/>
          </a:xfrm>
          <a:prstGeom prst="rect">
            <a:avLst/>
          </a:prstGeom>
          <a:noFill/>
        </p:spPr>
        <p:txBody>
          <a:bodyPr wrap="square" rtlCol="0">
            <a:spAutoFit/>
          </a:bodyPr>
          <a:lstStyle/>
          <a:p>
            <a:pPr marL="457200" indent="-457200">
              <a:buFont typeface="Wingdings" panose="05000000000000000000" pitchFamily="2" charset="2"/>
              <a:buChar char="ü"/>
            </a:pPr>
            <a:r>
              <a:rPr lang="en-US" altLang="en-US" sz="2600" dirty="0" smtClean="0">
                <a:solidFill>
                  <a:srgbClr val="334E5D"/>
                </a:solidFill>
                <a:ea typeface="ＭＳ Ｐゴシック" charset="-128"/>
              </a:rPr>
              <a:t>Plasma </a:t>
            </a:r>
            <a:r>
              <a:rPr lang="en-US" altLang="en-US" sz="2600" dirty="0">
                <a:solidFill>
                  <a:srgbClr val="334E5D"/>
                </a:solidFill>
                <a:ea typeface="ＭＳ Ｐゴシック" charset="-128"/>
              </a:rPr>
              <a:t>enzymes follow a pattern </a:t>
            </a:r>
            <a:r>
              <a:rPr lang="en-US" altLang="en-US" sz="2600" dirty="0" smtClean="0">
                <a:solidFill>
                  <a:srgbClr val="334E5D"/>
                </a:solidFill>
                <a:ea typeface="ＭＳ Ｐゴシック" charset="-128"/>
              </a:rPr>
              <a:t>of activities </a:t>
            </a:r>
            <a:r>
              <a:rPr lang="en-US" altLang="en-US" sz="2600" dirty="0">
                <a:solidFill>
                  <a:srgbClr val="334E5D"/>
                </a:solidFill>
                <a:ea typeface="ＭＳ Ｐゴシック" charset="-128"/>
              </a:rPr>
              <a:t>after </a:t>
            </a:r>
            <a:r>
              <a:rPr lang="en-US" altLang="en-US" sz="2600" dirty="0" smtClean="0">
                <a:solidFill>
                  <a:srgbClr val="334E5D"/>
                </a:solidFill>
                <a:ea typeface="ＭＳ Ｐゴシック" charset="-128"/>
              </a:rPr>
              <a:t>MI .</a:t>
            </a:r>
            <a:endParaRPr lang="en-US" altLang="en-US" sz="2600" dirty="0">
              <a:solidFill>
                <a:srgbClr val="334E5D"/>
              </a:solidFill>
              <a:ea typeface="ＭＳ Ｐゴシック" charset="-128"/>
            </a:endParaRPr>
          </a:p>
          <a:p>
            <a:pPr marL="457200" indent="-457200">
              <a:buFont typeface="Wingdings" panose="05000000000000000000" pitchFamily="2" charset="2"/>
              <a:buChar char="ü"/>
            </a:pPr>
            <a:r>
              <a:rPr lang="en-US" altLang="en-US" sz="2600" dirty="0" smtClean="0">
                <a:solidFill>
                  <a:srgbClr val="334E5D"/>
                </a:solidFill>
                <a:ea typeface="ＭＳ Ｐゴシック" charset="-128"/>
              </a:rPr>
              <a:t>The </a:t>
            </a:r>
            <a:r>
              <a:rPr lang="en-US" altLang="en-US" sz="2600" dirty="0">
                <a:solidFill>
                  <a:srgbClr val="334E5D"/>
                </a:solidFill>
                <a:ea typeface="ＭＳ Ｐゴシック" charset="-128"/>
              </a:rPr>
              <a:t>initial lag </a:t>
            </a:r>
            <a:r>
              <a:rPr lang="en-US" altLang="en-US" sz="2600" dirty="0" smtClean="0">
                <a:solidFill>
                  <a:srgbClr val="334E5D"/>
                </a:solidFill>
                <a:ea typeface="ＭＳ Ｐゴシック" charset="-128"/>
              </a:rPr>
              <a:t>phase* </a:t>
            </a:r>
            <a:r>
              <a:rPr lang="en-US" altLang="en-US" sz="2600" dirty="0">
                <a:solidFill>
                  <a:srgbClr val="334E5D"/>
                </a:solidFill>
                <a:ea typeface="ＭＳ Ｐゴシック" charset="-128"/>
              </a:rPr>
              <a:t>lasts for about 3 </a:t>
            </a:r>
            <a:r>
              <a:rPr lang="en-US" altLang="en-US" sz="2600" dirty="0" smtClean="0">
                <a:solidFill>
                  <a:srgbClr val="334E5D"/>
                </a:solidFill>
                <a:ea typeface="ＭＳ Ｐゴシック" charset="-128"/>
              </a:rPr>
              <a:t>hours .</a:t>
            </a:r>
            <a:endParaRPr lang="en-US" altLang="en-US" sz="2600" dirty="0">
              <a:solidFill>
                <a:srgbClr val="334E5D"/>
              </a:solidFill>
              <a:ea typeface="ＭＳ Ｐゴシック" charset="-128"/>
            </a:endParaRPr>
          </a:p>
          <a:p>
            <a:pPr marL="457200" indent="-457200">
              <a:buFont typeface="Wingdings" panose="05000000000000000000" pitchFamily="2" charset="2"/>
              <a:buChar char="ü"/>
            </a:pPr>
            <a:r>
              <a:rPr lang="en-US" altLang="en-US" sz="2600" dirty="0" smtClean="0">
                <a:solidFill>
                  <a:srgbClr val="334E5D"/>
                </a:solidFill>
                <a:ea typeface="ＭＳ Ｐゴシック" charset="-128"/>
              </a:rPr>
              <a:t>Enzymes </a:t>
            </a:r>
            <a:r>
              <a:rPr lang="en-US" altLang="en-US" sz="2600" dirty="0">
                <a:solidFill>
                  <a:srgbClr val="C00000"/>
                </a:solidFill>
                <a:ea typeface="ＭＳ Ｐゴシック" charset="-128"/>
              </a:rPr>
              <a:t>rise rapidly </a:t>
            </a:r>
            <a:r>
              <a:rPr lang="en-US" altLang="en-US" sz="2600" dirty="0">
                <a:solidFill>
                  <a:srgbClr val="334E5D"/>
                </a:solidFill>
                <a:ea typeface="ＭＳ Ｐゴシック" charset="-128"/>
              </a:rPr>
              <a:t>to peak levels in </a:t>
            </a:r>
            <a:r>
              <a:rPr lang="en-US" altLang="en-US" sz="2600" dirty="0" smtClean="0">
                <a:solidFill>
                  <a:srgbClr val="334E5D"/>
                </a:solidFill>
                <a:ea typeface="ＭＳ Ｐゴシック" charset="-128"/>
              </a:rPr>
              <a:t>18-36 hours .</a:t>
            </a:r>
            <a:endParaRPr lang="en-US" altLang="en-US" sz="2600" dirty="0">
              <a:solidFill>
                <a:srgbClr val="334E5D"/>
              </a:solidFill>
              <a:ea typeface="ＭＳ Ｐゴシック" charset="-128"/>
            </a:endParaRPr>
          </a:p>
          <a:p>
            <a:pPr marL="457200" indent="-457200">
              <a:buFont typeface="Wingdings" panose="05000000000000000000" pitchFamily="2" charset="2"/>
              <a:buChar char="ü"/>
            </a:pPr>
            <a:r>
              <a:rPr lang="en-US" altLang="en-US" sz="2600" dirty="0" smtClean="0">
                <a:solidFill>
                  <a:srgbClr val="334E5D"/>
                </a:solidFill>
                <a:ea typeface="ＭＳ Ｐゴシック" charset="-128"/>
              </a:rPr>
              <a:t>The </a:t>
            </a:r>
            <a:r>
              <a:rPr lang="en-US" altLang="en-US" sz="2600" dirty="0">
                <a:solidFill>
                  <a:srgbClr val="334E5D"/>
                </a:solidFill>
                <a:ea typeface="ＭＳ Ｐゴシック" charset="-128"/>
              </a:rPr>
              <a:t>levels </a:t>
            </a:r>
            <a:r>
              <a:rPr lang="en-US" altLang="en-US" sz="2600" dirty="0">
                <a:solidFill>
                  <a:srgbClr val="C00000"/>
                </a:solidFill>
                <a:ea typeface="ＭＳ Ｐゴシック" charset="-128"/>
              </a:rPr>
              <a:t>return to normal </a:t>
            </a:r>
            <a:r>
              <a:rPr lang="en-US" altLang="en-US" sz="2600" dirty="0">
                <a:solidFill>
                  <a:srgbClr val="334E5D"/>
                </a:solidFill>
                <a:ea typeface="ＭＳ Ｐゴシック" charset="-128"/>
              </a:rPr>
              <a:t>based </a:t>
            </a:r>
            <a:r>
              <a:rPr lang="en-US" altLang="en-US" sz="2600" dirty="0" smtClean="0">
                <a:solidFill>
                  <a:srgbClr val="334E5D"/>
                </a:solidFill>
                <a:ea typeface="ＭＳ Ｐゴシック" charset="-128"/>
              </a:rPr>
              <a:t>on enzyme half-life .</a:t>
            </a:r>
            <a:endParaRPr lang="en-US" altLang="en-US" sz="2600" dirty="0">
              <a:solidFill>
                <a:srgbClr val="334E5D"/>
              </a:solidFill>
              <a:ea typeface="ＭＳ Ｐゴシック" charset="-128"/>
            </a:endParaRPr>
          </a:p>
          <a:p>
            <a:pPr marL="457200" indent="-457200">
              <a:buFont typeface="Wingdings" panose="05000000000000000000" pitchFamily="2" charset="2"/>
              <a:buChar char="ü"/>
            </a:pPr>
            <a:r>
              <a:rPr lang="en-US" altLang="en-US" sz="2600" dirty="0" smtClean="0">
                <a:solidFill>
                  <a:srgbClr val="334E5D"/>
                </a:solidFill>
                <a:ea typeface="ＭＳ Ｐゴシック" charset="-128"/>
              </a:rPr>
              <a:t>Rapid </a:t>
            </a:r>
            <a:r>
              <a:rPr lang="en-US" altLang="en-US" sz="2600" dirty="0">
                <a:solidFill>
                  <a:srgbClr val="334E5D"/>
                </a:solidFill>
                <a:ea typeface="ＭＳ Ｐゴシック" charset="-128"/>
              </a:rPr>
              <a:t>rise and fall indicates </a:t>
            </a:r>
            <a:r>
              <a:rPr lang="en-US" altLang="en-US" sz="2600" dirty="0" smtClean="0">
                <a:solidFill>
                  <a:srgbClr val="334E5D"/>
                </a:solidFill>
                <a:ea typeface="ＭＳ Ｐゴシック" charset="-128"/>
              </a:rPr>
              <a:t>diagnostic value .</a:t>
            </a:r>
          </a:p>
        </p:txBody>
      </p:sp>
      <p:sp>
        <p:nvSpPr>
          <p:cNvPr id="18" name="Title 1"/>
          <p:cNvSpPr>
            <a:spLocks noGrp="1"/>
          </p:cNvSpPr>
          <p:nvPr>
            <p:ph type="title"/>
          </p:nvPr>
        </p:nvSpPr>
        <p:spPr>
          <a:xfrm>
            <a:off x="1309233" y="66113"/>
            <a:ext cx="10330832" cy="1039427"/>
          </a:xfrm>
        </p:spPr>
        <p:txBody>
          <a:bodyPr>
            <a:noAutofit/>
          </a:bodyPr>
          <a:lstStyle/>
          <a:p>
            <a:r>
              <a:rPr lang="en-US" altLang="en-US" sz="4000" dirty="0">
                <a:solidFill>
                  <a:srgbClr val="517A91"/>
                </a:solidFill>
                <a:latin typeface="Century Gothic" charset="0"/>
                <a:ea typeface="Century Gothic" charset="0"/>
                <a:cs typeface="Century Gothic" charset="0"/>
              </a:rPr>
              <a:t>Time-course of plasma </a:t>
            </a:r>
            <a:r>
              <a:rPr lang="en-US" altLang="en-US" sz="4000" dirty="0" smtClean="0">
                <a:solidFill>
                  <a:srgbClr val="517A91"/>
                </a:solidFill>
                <a:latin typeface="Century Gothic" charset="0"/>
                <a:ea typeface="Century Gothic" charset="0"/>
                <a:cs typeface="Century Gothic" charset="0"/>
              </a:rPr>
              <a:t>enzyme changes:</a:t>
            </a:r>
            <a:endParaRPr lang="en-US" sz="4000" dirty="0">
              <a:solidFill>
                <a:srgbClr val="517A91"/>
              </a:solidFill>
              <a:latin typeface="Century Gothic" charset="0"/>
              <a:ea typeface="Century Gothic" charset="0"/>
              <a:cs typeface="Century Gothic" charset="0"/>
            </a:endParaRPr>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98632" y="5843150"/>
            <a:ext cx="1580444" cy="154954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6835" y="1272744"/>
            <a:ext cx="5996541" cy="4997272"/>
          </a:xfrm>
          <a:prstGeom prst="rect">
            <a:avLst/>
          </a:prstGeom>
        </p:spPr>
      </p:pic>
      <p:cxnSp>
        <p:nvCxnSpPr>
          <p:cNvPr id="13" name="Straight Connector 12"/>
          <p:cNvCxnSpPr/>
          <p:nvPr/>
        </p:nvCxnSpPr>
        <p:spPr>
          <a:xfrm flipH="1">
            <a:off x="1223966" y="1184282"/>
            <a:ext cx="10304888" cy="0"/>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0" name="Rectangle 9"/>
          <p:cNvSpPr/>
          <p:nvPr/>
        </p:nvSpPr>
        <p:spPr>
          <a:xfrm>
            <a:off x="6822306" y="4940466"/>
            <a:ext cx="150395" cy="20453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1" name="Straight Arrow Connector 10"/>
          <p:cNvCxnSpPr>
            <a:stCxn id="10" idx="2"/>
          </p:cNvCxnSpPr>
          <p:nvPr/>
        </p:nvCxnSpPr>
        <p:spPr>
          <a:xfrm flipH="1">
            <a:off x="6897503" y="5145002"/>
            <a:ext cx="1" cy="5880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8"/>
          <p:cNvSpPr txBox="1"/>
          <p:nvPr/>
        </p:nvSpPr>
        <p:spPr>
          <a:xfrm>
            <a:off x="6396118" y="5786547"/>
            <a:ext cx="1114408" cy="369332"/>
          </a:xfrm>
          <a:prstGeom prst="rect">
            <a:avLst/>
          </a:prstGeom>
          <a:ln w="28575"/>
        </p:spPr>
        <p:style>
          <a:lnRef idx="2">
            <a:schemeClr val="accent1"/>
          </a:lnRef>
          <a:fillRef idx="1">
            <a:schemeClr val="lt1"/>
          </a:fillRef>
          <a:effectRef idx="0">
            <a:schemeClr val="accent1"/>
          </a:effectRef>
          <a:fontRef idx="minor">
            <a:schemeClr val="dk1"/>
          </a:fontRef>
        </p:style>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tx2"/>
                </a:solidFill>
              </a:rPr>
              <a:t>Lag phase</a:t>
            </a:r>
            <a:endParaRPr lang="en-US" dirty="0">
              <a:solidFill>
                <a:schemeClr val="tx2"/>
              </a:solidFill>
            </a:endParaRPr>
          </a:p>
        </p:txBody>
      </p:sp>
      <p:sp>
        <p:nvSpPr>
          <p:cNvPr id="6" name="TextBox 5"/>
          <p:cNvSpPr txBox="1"/>
          <p:nvPr/>
        </p:nvSpPr>
        <p:spPr>
          <a:xfrm>
            <a:off x="1309233" y="5413020"/>
            <a:ext cx="2406119" cy="1200329"/>
          </a:xfrm>
          <a:prstGeom prst="rect">
            <a:avLst/>
          </a:prstGeom>
          <a:noFill/>
          <a:ln w="6350">
            <a:solidFill>
              <a:schemeClr val="tx1"/>
            </a:solidFill>
            <a:prstDash val="dash"/>
          </a:ln>
        </p:spPr>
        <p:txBody>
          <a:bodyPr wrap="square" rtlCol="0">
            <a:spAutoFit/>
          </a:bodyPr>
          <a:lstStyle/>
          <a:p>
            <a:r>
              <a:rPr lang="en-US" dirty="0" smtClean="0">
                <a:solidFill>
                  <a:srgbClr val="00B050"/>
                </a:solidFill>
              </a:rPr>
              <a:t>*Lag phase : a phase where plasma enzymes conc. are not changed yet ..</a:t>
            </a:r>
            <a:endParaRPr lang="en-US" dirty="0">
              <a:solidFill>
                <a:srgbClr val="00B050"/>
              </a:solidFill>
            </a:endParaRPr>
          </a:p>
        </p:txBody>
      </p:sp>
      <p:sp>
        <p:nvSpPr>
          <p:cNvPr id="15" name="TextBox 14"/>
          <p:cNvSpPr txBox="1"/>
          <p:nvPr/>
        </p:nvSpPr>
        <p:spPr>
          <a:xfrm>
            <a:off x="3810044" y="5416964"/>
            <a:ext cx="1701756" cy="1169551"/>
          </a:xfrm>
          <a:prstGeom prst="rect">
            <a:avLst/>
          </a:prstGeom>
          <a:noFill/>
          <a:ln w="6350">
            <a:solidFill>
              <a:schemeClr val="tx1"/>
            </a:solidFill>
            <a:prstDash val="dash"/>
          </a:ln>
        </p:spPr>
        <p:txBody>
          <a:bodyPr wrap="square" rtlCol="0">
            <a:spAutoFit/>
          </a:bodyPr>
          <a:lstStyle/>
          <a:p>
            <a:pPr algn="r" rtl="1"/>
            <a:r>
              <a:rPr lang="en-US" sz="1400" u="sng" dirty="0">
                <a:solidFill>
                  <a:srgbClr val="00B050"/>
                </a:solidFill>
                <a:cs typeface="+mn-cs"/>
              </a:rPr>
              <a:t>Lag Phase</a:t>
            </a:r>
          </a:p>
          <a:p>
            <a:pPr algn="r" rtl="1"/>
            <a:r>
              <a:rPr lang="ar-SA" sz="1400" dirty="0">
                <a:solidFill>
                  <a:srgbClr val="00B050"/>
                </a:solidFill>
                <a:cs typeface="+mn-cs"/>
              </a:rPr>
              <a:t>الفترة ما بين حصول الضرر في النسيج والمقدرة على حساب تركيز المادة المُفرَزة في الدم</a:t>
            </a:r>
            <a:endParaRPr lang="en-US" sz="1400" dirty="0">
              <a:solidFill>
                <a:srgbClr val="00B050"/>
              </a:solidFill>
              <a:cs typeface="+mn-cs"/>
            </a:endParaRPr>
          </a:p>
        </p:txBody>
      </p:sp>
      <p:sp>
        <p:nvSpPr>
          <p:cNvPr id="16" name="TextBox 15"/>
          <p:cNvSpPr txBox="1"/>
          <p:nvPr/>
        </p:nvSpPr>
        <p:spPr>
          <a:xfrm>
            <a:off x="6864398" y="6360289"/>
            <a:ext cx="5088978" cy="461665"/>
          </a:xfrm>
          <a:prstGeom prst="rect">
            <a:avLst/>
          </a:prstGeom>
          <a:noFill/>
          <a:ln w="3175">
            <a:solidFill>
              <a:schemeClr val="tx1"/>
            </a:solidFill>
            <a:prstDash val="dash"/>
          </a:ln>
        </p:spPr>
        <p:txBody>
          <a:bodyPr wrap="square" rtlCol="0">
            <a:spAutoFit/>
          </a:bodyPr>
          <a:lstStyle/>
          <a:p>
            <a:pPr algn="r" rtl="1"/>
            <a:r>
              <a:rPr lang="ar-SA" sz="1200" dirty="0">
                <a:solidFill>
                  <a:srgbClr val="00B050"/>
                </a:solidFill>
                <a:cs typeface="+mn-cs"/>
              </a:rPr>
              <a:t>المحور الرأسي: الحد الطبيعي الأعلى للانزيم مضروب في عدد تضاعفه</a:t>
            </a:r>
            <a:endParaRPr lang="en-US" sz="1200" dirty="0">
              <a:solidFill>
                <a:srgbClr val="00B050"/>
              </a:solidFill>
              <a:cs typeface="+mn-cs"/>
            </a:endParaRPr>
          </a:p>
          <a:p>
            <a:pPr algn="r" rtl="1"/>
            <a:r>
              <a:rPr lang="ar-SA" sz="1200" dirty="0">
                <a:solidFill>
                  <a:srgbClr val="00B050"/>
                </a:solidFill>
                <a:cs typeface="+mn-cs"/>
              </a:rPr>
              <a:t>يعني اقول: تضاعف التروبونين ٢٥ مرة، أو ارتفع التروبونين ٢٥ مرة ضعف المعدل الطبيعي الأعلى</a:t>
            </a:r>
            <a:endParaRPr lang="en-US" sz="1200" dirty="0">
              <a:solidFill>
                <a:srgbClr val="00B050"/>
              </a:solidFill>
              <a:cs typeface="+mn-cs"/>
            </a:endParaRPr>
          </a:p>
        </p:txBody>
      </p:sp>
    </p:spTree>
    <p:extLst>
      <p:ext uri="{BB962C8B-B14F-4D97-AF65-F5344CB8AC3E}">
        <p14:creationId xmlns:p14="http://schemas.microsoft.com/office/powerpoint/2010/main" val="262537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6A61B80-718B-8E4C-9CE5-C64D512E4DAF}" type="slidenum">
              <a:rPr lang="en-US" smtClean="0"/>
              <a:t>12</a:t>
            </a:fld>
            <a:endParaRPr lang="en-US"/>
          </a:p>
        </p:txBody>
      </p:sp>
      <p:sp>
        <p:nvSpPr>
          <p:cNvPr id="12" name="TextBox 11"/>
          <p:cNvSpPr txBox="1"/>
          <p:nvPr/>
        </p:nvSpPr>
        <p:spPr>
          <a:xfrm>
            <a:off x="1190584" y="1548884"/>
            <a:ext cx="4843748" cy="3108543"/>
          </a:xfrm>
          <a:prstGeom prst="rect">
            <a:avLst/>
          </a:prstGeom>
          <a:noFill/>
        </p:spPr>
        <p:txBody>
          <a:bodyPr wrap="square" rtlCol="0">
            <a:spAutoFit/>
          </a:bodyPr>
          <a:lstStyle/>
          <a:p>
            <a:r>
              <a:rPr lang="en-US" altLang="ar-SA" sz="2800" dirty="0" smtClean="0">
                <a:solidFill>
                  <a:srgbClr val="334E5D"/>
                </a:solidFill>
                <a:ea typeface="ＭＳ Ｐゴシック" charset="-128"/>
              </a:rPr>
              <a:t>The types of blood samples taken depends on the time :</a:t>
            </a:r>
          </a:p>
          <a:p>
            <a:endParaRPr lang="en-US" altLang="ar-SA" sz="2800" dirty="0" smtClean="0">
              <a:solidFill>
                <a:srgbClr val="334E5D"/>
              </a:solidFill>
              <a:ea typeface="ＭＳ Ｐゴシック" charset="-128"/>
            </a:endParaRPr>
          </a:p>
          <a:p>
            <a:pPr marL="457200" indent="-457200">
              <a:buFont typeface="Wingdings" panose="05000000000000000000" pitchFamily="2" charset="2"/>
              <a:buChar char="ü"/>
            </a:pPr>
            <a:r>
              <a:rPr lang="en-US" altLang="ar-SA" sz="2800" dirty="0" smtClean="0">
                <a:solidFill>
                  <a:srgbClr val="334E5D"/>
                </a:solidFill>
                <a:ea typeface="ＭＳ Ｐゴシック" charset="-128"/>
              </a:rPr>
              <a:t> </a:t>
            </a:r>
            <a:r>
              <a:rPr lang="en-US" altLang="ar-SA" sz="2800" dirty="0">
                <a:solidFill>
                  <a:srgbClr val="334E5D"/>
                </a:solidFill>
                <a:ea typeface="ＭＳ Ｐゴシック" charset="-128"/>
              </a:rPr>
              <a:t>Baseline (upon admission</a:t>
            </a:r>
            <a:r>
              <a:rPr lang="en-US" altLang="ar-SA" sz="2800" dirty="0" smtClean="0">
                <a:solidFill>
                  <a:srgbClr val="334E5D"/>
                </a:solidFill>
                <a:ea typeface="ＭＳ Ｐゴシック" charset="-128"/>
              </a:rPr>
              <a:t>).</a:t>
            </a:r>
          </a:p>
          <a:p>
            <a:pPr marL="457200" indent="-457200">
              <a:buFont typeface="Wingdings" panose="05000000000000000000" pitchFamily="2" charset="2"/>
              <a:buChar char="ü"/>
            </a:pPr>
            <a:endParaRPr lang="en-US" altLang="ar-SA" sz="2800" dirty="0">
              <a:solidFill>
                <a:srgbClr val="334E5D"/>
              </a:solidFill>
              <a:ea typeface="ＭＳ Ｐゴシック" charset="-128"/>
            </a:endParaRPr>
          </a:p>
          <a:p>
            <a:pPr marL="457200" indent="-457200">
              <a:buFont typeface="Wingdings" panose="05000000000000000000" pitchFamily="2" charset="2"/>
              <a:buChar char="ü"/>
            </a:pPr>
            <a:r>
              <a:rPr lang="en-US" altLang="ar-SA" sz="2800" dirty="0" smtClean="0">
                <a:solidFill>
                  <a:srgbClr val="334E5D"/>
                </a:solidFill>
                <a:ea typeface="ＭＳ Ｐゴシック" charset="-128"/>
              </a:rPr>
              <a:t> </a:t>
            </a:r>
            <a:r>
              <a:rPr lang="en-US" altLang="ar-SA" sz="2800" dirty="0">
                <a:solidFill>
                  <a:srgbClr val="334E5D"/>
                </a:solidFill>
                <a:ea typeface="ＭＳ Ｐゴシック" charset="-128"/>
              </a:rPr>
              <a:t>Between 12 and 24 hours after the onset </a:t>
            </a:r>
            <a:r>
              <a:rPr lang="en-US" altLang="ar-SA" sz="2800" dirty="0" smtClean="0">
                <a:solidFill>
                  <a:srgbClr val="334E5D"/>
                </a:solidFill>
                <a:ea typeface="ＭＳ Ｐゴシック" charset="-128"/>
              </a:rPr>
              <a:t>of symptoms.</a:t>
            </a:r>
            <a:endParaRPr lang="en-US" altLang="ar-SA" sz="2000" dirty="0" smtClean="0">
              <a:solidFill>
                <a:srgbClr val="334E5D"/>
              </a:solidFill>
              <a:ea typeface="ＭＳ Ｐゴシック" charset="-128"/>
            </a:endParaRPr>
          </a:p>
        </p:txBody>
      </p:sp>
      <p:cxnSp>
        <p:nvCxnSpPr>
          <p:cNvPr id="15" name="Straight Connector 14"/>
          <p:cNvCxnSpPr/>
          <p:nvPr/>
        </p:nvCxnSpPr>
        <p:spPr>
          <a:xfrm flipH="1">
            <a:off x="6175930" y="1105540"/>
            <a:ext cx="0" cy="4854410"/>
          </a:xfrm>
          <a:prstGeom prst="line">
            <a:avLst/>
          </a:prstGeom>
          <a:ln w="38100" cap="rnd">
            <a:solidFill>
              <a:srgbClr val="243542">
                <a:alpha val="61000"/>
              </a:srgbClr>
            </a:solidFill>
            <a:prstDash val="sysDot"/>
            <a:round/>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1199505" y="203200"/>
            <a:ext cx="4937136" cy="1039427"/>
          </a:xfrm>
        </p:spPr>
        <p:txBody>
          <a:bodyPr>
            <a:noAutofit/>
          </a:bodyPr>
          <a:lstStyle/>
          <a:p>
            <a:pPr algn="ctr"/>
            <a:r>
              <a:rPr lang="en-US" altLang="en-US" sz="3200" dirty="0">
                <a:solidFill>
                  <a:srgbClr val="517A91"/>
                </a:solidFill>
                <a:latin typeface="Century Gothic" charset="0"/>
                <a:ea typeface="Century Gothic" charset="0"/>
                <a:cs typeface="Century Gothic" charset="0"/>
              </a:rPr>
              <a:t>Blood samples collected after MI</a:t>
            </a:r>
            <a:endParaRPr lang="en-US" sz="3200" dirty="0">
              <a:solidFill>
                <a:srgbClr val="517A91"/>
              </a:solidFill>
              <a:latin typeface="Century Gothic" charset="0"/>
              <a:ea typeface="Century Gothic" charset="0"/>
              <a:cs typeface="Century Gothic" charset="0"/>
            </a:endParaRPr>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21" name="TextBox 20"/>
          <p:cNvSpPr txBox="1"/>
          <p:nvPr/>
        </p:nvSpPr>
        <p:spPr>
          <a:xfrm>
            <a:off x="6753982" y="152730"/>
            <a:ext cx="5086411" cy="1077218"/>
          </a:xfrm>
          <a:prstGeom prst="rect">
            <a:avLst/>
          </a:prstGeom>
          <a:noFill/>
        </p:spPr>
        <p:txBody>
          <a:bodyPr wrap="square" rtlCol="0">
            <a:spAutoFit/>
          </a:bodyPr>
          <a:lstStyle/>
          <a:p>
            <a:pPr algn="ctr"/>
            <a:r>
              <a:rPr lang="en-US" altLang="ar-SA" sz="3200" dirty="0">
                <a:solidFill>
                  <a:srgbClr val="517A91"/>
                </a:solidFill>
                <a:latin typeface="Century Gothic" charset="0"/>
                <a:ea typeface="Century Gothic" charset="0"/>
                <a:cs typeface="Century Gothic" charset="0"/>
              </a:rPr>
              <a:t>Time-course of plasma</a:t>
            </a:r>
          </a:p>
          <a:p>
            <a:pPr algn="ctr"/>
            <a:r>
              <a:rPr lang="en-US" altLang="ar-SA" sz="3200" dirty="0">
                <a:solidFill>
                  <a:srgbClr val="517A91"/>
                </a:solidFill>
                <a:latin typeface="Century Gothic" charset="0"/>
                <a:ea typeface="Century Gothic" charset="0"/>
                <a:cs typeface="Century Gothic" charset="0"/>
              </a:rPr>
              <a:t>marker changes after MI</a:t>
            </a:r>
            <a:endParaRPr lang="en-US" sz="3200" dirty="0">
              <a:solidFill>
                <a:srgbClr val="517A91"/>
              </a:solidFill>
              <a:latin typeface="Century Gothic" charset="0"/>
              <a:ea typeface="Century Gothic" charset="0"/>
              <a:cs typeface="Century Gothic" charset="0"/>
            </a:endParaRPr>
          </a:p>
        </p:txBody>
      </p:sp>
      <p:graphicFrame>
        <p:nvGraphicFramePr>
          <p:cNvPr id="3" name="Table 2"/>
          <p:cNvGraphicFramePr>
            <a:graphicFrameLocks noGrp="1"/>
          </p:cNvGraphicFramePr>
          <p:nvPr>
            <p:extLst/>
          </p:nvPr>
        </p:nvGraphicFramePr>
        <p:xfrm>
          <a:off x="6277530" y="1971969"/>
          <a:ext cx="5837183" cy="2599157"/>
        </p:xfrm>
        <a:graphic>
          <a:graphicData uri="http://schemas.openxmlformats.org/drawingml/2006/table">
            <a:tbl>
              <a:tblPr firstRow="1" bandRow="1">
                <a:tableStyleId>{22838BEF-8BB2-4498-84A7-C5851F593DF1}</a:tableStyleId>
              </a:tblPr>
              <a:tblGrid>
                <a:gridCol w="1581439"/>
                <a:gridCol w="1472635"/>
                <a:gridCol w="1408607"/>
                <a:gridCol w="1374502"/>
              </a:tblGrid>
              <a:tr h="1351562">
                <a:tc>
                  <a:txBody>
                    <a:bodyPr/>
                    <a:lstStyle/>
                    <a:p>
                      <a:pPr algn="ctr"/>
                      <a:endParaRPr lang="en-US" sz="2000" dirty="0" smtClean="0"/>
                    </a:p>
                    <a:p>
                      <a:pPr algn="ctr"/>
                      <a:r>
                        <a:rPr lang="en-US" sz="2000" dirty="0" smtClean="0"/>
                        <a:t>Enzyme</a:t>
                      </a:r>
                      <a:endParaRPr lang="en-US" sz="2000" dirty="0"/>
                    </a:p>
                  </a:txBody>
                  <a:tcPr/>
                </a:tc>
                <a:tc>
                  <a:txBody>
                    <a:bodyPr/>
                    <a:lstStyle/>
                    <a:p>
                      <a:pPr algn="ctr"/>
                      <a:r>
                        <a:rPr lang="en-US" dirty="0" smtClean="0"/>
                        <a:t>Abnormal</a:t>
                      </a:r>
                      <a:r>
                        <a:rPr lang="en-US" baseline="0" dirty="0" smtClean="0"/>
                        <a:t> activity detectable</a:t>
                      </a:r>
                    </a:p>
                    <a:p>
                      <a:pPr algn="ctr"/>
                      <a:r>
                        <a:rPr lang="en-US" baseline="0" dirty="0" smtClean="0"/>
                        <a:t>( Hours )</a:t>
                      </a:r>
                      <a:endParaRPr lang="en-US" dirty="0"/>
                    </a:p>
                  </a:txBody>
                  <a:tcPr/>
                </a:tc>
                <a:tc>
                  <a:txBody>
                    <a:bodyPr/>
                    <a:lstStyle/>
                    <a:p>
                      <a:pPr algn="ctr"/>
                      <a:r>
                        <a:rPr lang="en-US" dirty="0" smtClean="0"/>
                        <a:t>Peak value of abnormality</a:t>
                      </a:r>
                      <a:r>
                        <a:rPr lang="en-US" baseline="0" dirty="0" smtClean="0"/>
                        <a:t> </a:t>
                      </a:r>
                    </a:p>
                    <a:p>
                      <a:pPr algn="ctr"/>
                      <a:r>
                        <a:rPr lang="en-US" baseline="0" dirty="0" smtClean="0"/>
                        <a:t>( Hours )</a:t>
                      </a:r>
                      <a:endParaRPr lang="en-US" dirty="0"/>
                    </a:p>
                  </a:txBody>
                  <a:tcPr/>
                </a:tc>
                <a:tc>
                  <a:txBody>
                    <a:bodyPr/>
                    <a:lstStyle/>
                    <a:p>
                      <a:pPr algn="ctr"/>
                      <a:r>
                        <a:rPr lang="en-US" dirty="0" smtClean="0"/>
                        <a:t>Duration</a:t>
                      </a:r>
                      <a:r>
                        <a:rPr lang="en-US" baseline="0" dirty="0" smtClean="0"/>
                        <a:t> of abnormality</a:t>
                      </a:r>
                    </a:p>
                    <a:p>
                      <a:pPr algn="ctr"/>
                      <a:r>
                        <a:rPr lang="en-US" baseline="0" dirty="0" smtClean="0"/>
                        <a:t>( Days )</a:t>
                      </a:r>
                      <a:endParaRPr lang="en-US" dirty="0"/>
                    </a:p>
                  </a:txBody>
                  <a:tcPr/>
                </a:tc>
              </a:tr>
              <a:tr h="415865">
                <a:tc>
                  <a:txBody>
                    <a:bodyPr/>
                    <a:lstStyle/>
                    <a:p>
                      <a:pPr algn="ctr"/>
                      <a:r>
                        <a:rPr lang="en-US" dirty="0" smtClean="0"/>
                        <a:t>Troponin T , I </a:t>
                      </a:r>
                      <a:endParaRPr lang="en-US" dirty="0"/>
                    </a:p>
                  </a:txBody>
                  <a:tcPr/>
                </a:tc>
                <a:tc>
                  <a:txBody>
                    <a:bodyPr/>
                    <a:lstStyle/>
                    <a:p>
                      <a:pPr algn="ctr"/>
                      <a:r>
                        <a:rPr lang="en-US" dirty="0" smtClean="0"/>
                        <a:t>4 –</a:t>
                      </a:r>
                      <a:r>
                        <a:rPr lang="en-US" baseline="0" dirty="0" smtClean="0"/>
                        <a:t> 6</a:t>
                      </a:r>
                      <a:endParaRPr lang="en-US" dirty="0"/>
                    </a:p>
                  </a:txBody>
                  <a:tcPr/>
                </a:tc>
                <a:tc>
                  <a:txBody>
                    <a:bodyPr/>
                    <a:lstStyle/>
                    <a:p>
                      <a:pPr algn="ctr"/>
                      <a:r>
                        <a:rPr lang="en-US" dirty="0" smtClean="0"/>
                        <a:t>12 – 24 </a:t>
                      </a:r>
                      <a:endParaRPr lang="en-US" dirty="0"/>
                    </a:p>
                  </a:txBody>
                  <a:tcPr/>
                </a:tc>
                <a:tc>
                  <a:txBody>
                    <a:bodyPr/>
                    <a:lstStyle/>
                    <a:p>
                      <a:pPr algn="ctr"/>
                      <a:r>
                        <a:rPr lang="en-US" dirty="0" smtClean="0"/>
                        <a:t>3 – 10 </a:t>
                      </a:r>
                      <a:endParaRPr lang="en-US" dirty="0"/>
                    </a:p>
                  </a:txBody>
                  <a:tcPr/>
                </a:tc>
              </a:tr>
              <a:tr h="415865">
                <a:tc>
                  <a:txBody>
                    <a:bodyPr/>
                    <a:lstStyle/>
                    <a:p>
                      <a:pPr algn="ctr"/>
                      <a:r>
                        <a:rPr lang="en-US" dirty="0" smtClean="0"/>
                        <a:t>CK-MB</a:t>
                      </a:r>
                      <a:endParaRPr lang="en-US" dirty="0"/>
                    </a:p>
                  </a:txBody>
                  <a:tcPr/>
                </a:tc>
                <a:tc>
                  <a:txBody>
                    <a:bodyPr/>
                    <a:lstStyle/>
                    <a:p>
                      <a:pPr algn="ctr"/>
                      <a:r>
                        <a:rPr lang="en-US" dirty="0" smtClean="0"/>
                        <a:t>3 – 10</a:t>
                      </a:r>
                      <a:endParaRPr lang="en-US" dirty="0"/>
                    </a:p>
                  </a:txBody>
                  <a:tcPr/>
                </a:tc>
                <a:tc>
                  <a:txBody>
                    <a:bodyPr/>
                    <a:lstStyle/>
                    <a:p>
                      <a:pPr algn="ctr"/>
                      <a:r>
                        <a:rPr lang="en-US" dirty="0" smtClean="0"/>
                        <a:t>12 – 24 </a:t>
                      </a:r>
                      <a:endParaRPr lang="en-US" dirty="0"/>
                    </a:p>
                  </a:txBody>
                  <a:tcPr/>
                </a:tc>
                <a:tc>
                  <a:txBody>
                    <a:bodyPr/>
                    <a:lstStyle/>
                    <a:p>
                      <a:pPr algn="ctr"/>
                      <a:r>
                        <a:rPr lang="en-US" dirty="0" smtClean="0"/>
                        <a:t>1,5 – 3 </a:t>
                      </a:r>
                      <a:endParaRPr lang="en-US" dirty="0"/>
                    </a:p>
                  </a:txBody>
                  <a:tcPr/>
                </a:tc>
              </a:tr>
              <a:tr h="415865">
                <a:tc>
                  <a:txBody>
                    <a:bodyPr/>
                    <a:lstStyle/>
                    <a:p>
                      <a:pPr algn="ctr"/>
                      <a:r>
                        <a:rPr lang="en-US" dirty="0" smtClean="0"/>
                        <a:t>Total CK</a:t>
                      </a:r>
                      <a:endParaRPr lang="en-US" dirty="0"/>
                    </a:p>
                  </a:txBody>
                  <a:tcPr/>
                </a:tc>
                <a:tc>
                  <a:txBody>
                    <a:bodyPr/>
                    <a:lstStyle/>
                    <a:p>
                      <a:pPr algn="ctr"/>
                      <a:r>
                        <a:rPr lang="en-US" dirty="0" smtClean="0"/>
                        <a:t>5 – 12</a:t>
                      </a:r>
                      <a:endParaRPr lang="en-US" dirty="0"/>
                    </a:p>
                  </a:txBody>
                  <a:tcPr/>
                </a:tc>
                <a:tc>
                  <a:txBody>
                    <a:bodyPr/>
                    <a:lstStyle/>
                    <a:p>
                      <a:pPr algn="ctr"/>
                      <a:r>
                        <a:rPr lang="en-US" dirty="0" smtClean="0"/>
                        <a:t>18 – 30</a:t>
                      </a:r>
                      <a:r>
                        <a:rPr lang="en-US" baseline="0" dirty="0" smtClean="0"/>
                        <a:t> </a:t>
                      </a:r>
                      <a:endParaRPr lang="en-US" dirty="0"/>
                    </a:p>
                  </a:txBody>
                  <a:tcPr/>
                </a:tc>
                <a:tc>
                  <a:txBody>
                    <a:bodyPr/>
                    <a:lstStyle/>
                    <a:p>
                      <a:pPr algn="ctr"/>
                      <a:r>
                        <a:rPr lang="en-US" dirty="0" smtClean="0"/>
                        <a:t>2 – 5 </a:t>
                      </a:r>
                      <a:endParaRPr lang="en-US" dirty="0"/>
                    </a:p>
                  </a:txBody>
                  <a:tcPr/>
                </a:tc>
              </a:tr>
            </a:tbl>
          </a:graphicData>
        </a:graphic>
      </p:graphicFrame>
      <p:sp>
        <p:nvSpPr>
          <p:cNvPr id="4" name="TextBox 3"/>
          <p:cNvSpPr txBox="1"/>
          <p:nvPr/>
        </p:nvSpPr>
        <p:spPr>
          <a:xfrm>
            <a:off x="8094847" y="4774760"/>
            <a:ext cx="2464068" cy="646331"/>
          </a:xfrm>
          <a:prstGeom prst="rect">
            <a:avLst/>
          </a:prstGeom>
          <a:noFill/>
        </p:spPr>
        <p:txBody>
          <a:bodyPr wrap="square" rtlCol="0">
            <a:spAutoFit/>
          </a:bodyPr>
          <a:lstStyle/>
          <a:p>
            <a:pPr algn="ctr"/>
            <a:r>
              <a:rPr lang="en-US" dirty="0" smtClean="0">
                <a:solidFill>
                  <a:schemeClr val="bg1">
                    <a:lumMod val="65000"/>
                  </a:schemeClr>
                </a:solidFill>
              </a:rPr>
              <a:t>Check the figure in the previous slide ..</a:t>
            </a:r>
            <a:endParaRPr lang="en-US" dirty="0">
              <a:solidFill>
                <a:schemeClr val="bg1">
                  <a:lumMod val="65000"/>
                </a:schemeClr>
              </a:solidFill>
            </a:endParaRPr>
          </a:p>
        </p:txBody>
      </p:sp>
    </p:spTree>
    <p:extLst>
      <p:ext uri="{BB962C8B-B14F-4D97-AF65-F5344CB8AC3E}">
        <p14:creationId xmlns:p14="http://schemas.microsoft.com/office/powerpoint/2010/main" val="2365503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10" name="Rectangle 9"/>
          <p:cNvSpPr/>
          <p:nvPr/>
        </p:nvSpPr>
        <p:spPr>
          <a:xfrm>
            <a:off x="1085850" y="850363"/>
            <a:ext cx="9439614" cy="954107"/>
          </a:xfrm>
          <a:prstGeom prst="rect">
            <a:avLst/>
          </a:prstGeom>
        </p:spPr>
        <p:txBody>
          <a:bodyPr wrap="square">
            <a:spAutoFit/>
          </a:bodyPr>
          <a:lstStyle/>
          <a:p>
            <a:endParaRPr lang="en-US" altLang="ar-SA" sz="2800" dirty="0">
              <a:solidFill>
                <a:schemeClr val="bg1">
                  <a:lumMod val="65000"/>
                </a:schemeClr>
              </a:solidFill>
              <a:ea typeface="ＭＳ Ｐゴシック" charset="-128"/>
              <a:sym typeface="Wingdings" panose="05000000000000000000" pitchFamily="2" charset="2"/>
            </a:endParaRPr>
          </a:p>
          <a:p>
            <a:pPr marL="457200" indent="-457200">
              <a:buFont typeface="Wingdings" panose="05000000000000000000" pitchFamily="2" charset="2"/>
              <a:buChar char="ü"/>
            </a:pPr>
            <a:endParaRPr lang="en-US" altLang="ar-SA" sz="2800" dirty="0">
              <a:solidFill>
                <a:srgbClr val="334E5D"/>
              </a:solidFill>
              <a:ea typeface="ＭＳ Ｐゴシック" charset="-128"/>
            </a:endParaRPr>
          </a:p>
        </p:txBody>
      </p:sp>
      <p:sp>
        <p:nvSpPr>
          <p:cNvPr id="8" name="TextBox 7"/>
          <p:cNvSpPr txBox="1"/>
          <p:nvPr/>
        </p:nvSpPr>
        <p:spPr>
          <a:xfrm>
            <a:off x="1536697" y="1181222"/>
            <a:ext cx="4888897" cy="1246495"/>
          </a:xfrm>
          <a:prstGeom prst="rect">
            <a:avLst/>
          </a:prstGeom>
          <a:noFill/>
        </p:spPr>
        <p:txBody>
          <a:bodyPr wrap="square" rtlCol="0">
            <a:spAutoFit/>
          </a:bodyPr>
          <a:lstStyle/>
          <a:p>
            <a:pPr marL="342900" indent="-342900">
              <a:buFont typeface="Wingdings" pitchFamily="2" charset="2"/>
              <a:buChar char="v"/>
            </a:pPr>
            <a:r>
              <a:rPr lang="en-US" sz="2500" dirty="0">
                <a:solidFill>
                  <a:srgbClr val="406275"/>
                </a:solidFill>
                <a:effectLst/>
              </a:rPr>
              <a:t>Troponins are structural proteins in cardiac myocytes and in skeletal muscle.</a:t>
            </a:r>
          </a:p>
        </p:txBody>
      </p:sp>
      <p:sp>
        <p:nvSpPr>
          <p:cNvPr id="2" name="TextBox 1"/>
          <p:cNvSpPr txBox="1"/>
          <p:nvPr/>
        </p:nvSpPr>
        <p:spPr>
          <a:xfrm>
            <a:off x="1536697" y="2825307"/>
            <a:ext cx="4888897" cy="1631216"/>
          </a:xfrm>
          <a:prstGeom prst="rect">
            <a:avLst/>
          </a:prstGeom>
          <a:noFill/>
        </p:spPr>
        <p:txBody>
          <a:bodyPr wrap="square" rtlCol="0">
            <a:spAutoFit/>
          </a:bodyPr>
          <a:lstStyle/>
          <a:p>
            <a:pPr marL="342900" indent="-342900">
              <a:buFont typeface="Wingdings" pitchFamily="2" charset="2"/>
              <a:buChar char="v"/>
            </a:pPr>
            <a:r>
              <a:rPr lang="en-US" sz="2500" dirty="0">
                <a:solidFill>
                  <a:srgbClr val="406275"/>
                </a:solidFill>
                <a:effectLst/>
              </a:rPr>
              <a:t>Involved in the interaction between actin and myosin </a:t>
            </a:r>
            <a:r>
              <a:rPr lang="en-US" sz="2500" dirty="0" smtClean="0">
                <a:solidFill>
                  <a:srgbClr val="406275"/>
                </a:solidFill>
                <a:effectLst/>
              </a:rPr>
              <a:t>fibers for </a:t>
            </a:r>
            <a:r>
              <a:rPr lang="en-US" sz="2500" dirty="0">
                <a:solidFill>
                  <a:srgbClr val="406275"/>
                </a:solidFill>
                <a:effectLst/>
              </a:rPr>
              <a:t>muscle contraction.</a:t>
            </a:r>
          </a:p>
          <a:p>
            <a:pPr marL="342900" indent="-342900" algn="l">
              <a:buFont typeface="Wingdings" pitchFamily="2" charset="2"/>
              <a:buChar char="v"/>
            </a:pPr>
            <a:endParaRPr lang="en-US" sz="2500" dirty="0">
              <a:solidFill>
                <a:srgbClr val="406275"/>
              </a:solidFill>
            </a:endParaRPr>
          </a:p>
        </p:txBody>
      </p:sp>
      <p:sp>
        <p:nvSpPr>
          <p:cNvPr id="3" name="TextBox 2"/>
          <p:cNvSpPr txBox="1"/>
          <p:nvPr/>
        </p:nvSpPr>
        <p:spPr>
          <a:xfrm>
            <a:off x="1536698" y="4456523"/>
            <a:ext cx="4888897" cy="1246495"/>
          </a:xfrm>
          <a:prstGeom prst="rect">
            <a:avLst/>
          </a:prstGeom>
          <a:noFill/>
        </p:spPr>
        <p:txBody>
          <a:bodyPr wrap="square" rtlCol="0">
            <a:spAutoFit/>
          </a:bodyPr>
          <a:lstStyle/>
          <a:p>
            <a:pPr marL="342900" indent="-342900">
              <a:buFont typeface="Wingdings" pitchFamily="2" charset="2"/>
              <a:buChar char="v"/>
            </a:pPr>
            <a:r>
              <a:rPr lang="en-US" sz="2500" dirty="0">
                <a:solidFill>
                  <a:srgbClr val="406275"/>
                </a:solidFill>
              </a:rPr>
              <a:t>Cardiac troponins (cTn) are </a:t>
            </a:r>
            <a:r>
              <a:rPr lang="en-US" sz="2500" dirty="0">
                <a:solidFill>
                  <a:srgbClr val="FF0000"/>
                </a:solidFill>
              </a:rPr>
              <a:t>structurally different </a:t>
            </a:r>
            <a:r>
              <a:rPr lang="en-US" sz="2500" dirty="0">
                <a:solidFill>
                  <a:srgbClr val="406275"/>
                </a:solidFill>
              </a:rPr>
              <a:t>from muscle troponins.</a:t>
            </a:r>
          </a:p>
        </p:txBody>
      </p:sp>
      <p:pic>
        <p:nvPicPr>
          <p:cNvPr id="25" name="Picture 29"/>
          <p:cNvPicPr>
            <a:picLocks noChangeAspect="1"/>
          </p:cNvPicPr>
          <p:nvPr/>
        </p:nvPicPr>
        <p:blipFill>
          <a:blip r:embed="rId4"/>
          <a:stretch>
            <a:fillRect/>
          </a:stretch>
        </p:blipFill>
        <p:spPr>
          <a:xfrm>
            <a:off x="6531429" y="1233898"/>
            <a:ext cx="5306671" cy="45519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cxnSp>
        <p:nvCxnSpPr>
          <p:cNvPr id="11" name="Straight Connector 10"/>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2" name="Rectangle 11"/>
          <p:cNvSpPr/>
          <p:nvPr/>
        </p:nvSpPr>
        <p:spPr>
          <a:xfrm>
            <a:off x="1429417" y="86458"/>
            <a:ext cx="2738250" cy="769441"/>
          </a:xfrm>
          <a:prstGeom prst="rect">
            <a:avLst/>
          </a:prstGeom>
        </p:spPr>
        <p:txBody>
          <a:bodyPr wrap="none">
            <a:spAutoFit/>
          </a:bodyPr>
          <a:lstStyle/>
          <a:p>
            <a:r>
              <a:rPr lang="en-US" altLang="en-US" sz="4400" dirty="0" smtClean="0">
                <a:solidFill>
                  <a:srgbClr val="517A91"/>
                </a:solidFill>
                <a:latin typeface="Century Gothic" charset="0"/>
                <a:ea typeface="Century Gothic" charset="0"/>
                <a:cs typeface="Century Gothic" charset="0"/>
              </a:rPr>
              <a:t>Troponins</a:t>
            </a:r>
            <a:endParaRPr lang="en-US" sz="4400" dirty="0">
              <a:solidFill>
                <a:srgbClr val="517A91"/>
              </a:solidFill>
              <a:latin typeface="Century Gothic" charset="0"/>
              <a:ea typeface="Century Gothic" charset="0"/>
              <a:cs typeface="Century Gothic" charset="0"/>
            </a:endParaRPr>
          </a:p>
        </p:txBody>
      </p:sp>
      <p:sp>
        <p:nvSpPr>
          <p:cNvPr id="13" name="Slide Number Placeholder 1"/>
          <p:cNvSpPr>
            <a:spLocks noGrp="1"/>
          </p:cNvSpPr>
          <p:nvPr>
            <p:ph type="sldNum" sz="quarter" idx="12"/>
          </p:nvPr>
        </p:nvSpPr>
        <p:spPr>
          <a:xfrm>
            <a:off x="8610600" y="6356350"/>
            <a:ext cx="2743200" cy="365125"/>
          </a:xfrm>
        </p:spPr>
        <p:txBody>
          <a:bodyPr/>
          <a:lstStyle/>
          <a:p>
            <a:r>
              <a:rPr lang="en-US" dirty="0" smtClean="0"/>
              <a:t>10</a:t>
            </a:r>
            <a:endParaRPr lang="en-US" dirty="0"/>
          </a:p>
        </p:txBody>
      </p:sp>
    </p:spTree>
    <p:extLst>
      <p:ext uri="{BB962C8B-B14F-4D97-AF65-F5344CB8AC3E}">
        <p14:creationId xmlns:p14="http://schemas.microsoft.com/office/powerpoint/2010/main" val="62608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10" name="Rectangle 9"/>
          <p:cNvSpPr/>
          <p:nvPr/>
        </p:nvSpPr>
        <p:spPr>
          <a:xfrm>
            <a:off x="1085850" y="850363"/>
            <a:ext cx="9439614" cy="954107"/>
          </a:xfrm>
          <a:prstGeom prst="rect">
            <a:avLst/>
          </a:prstGeom>
        </p:spPr>
        <p:txBody>
          <a:bodyPr wrap="square">
            <a:spAutoFit/>
          </a:bodyPr>
          <a:lstStyle/>
          <a:p>
            <a:endParaRPr lang="en-US" altLang="ar-SA" sz="2800" dirty="0">
              <a:solidFill>
                <a:schemeClr val="bg1">
                  <a:lumMod val="65000"/>
                </a:schemeClr>
              </a:solidFill>
              <a:ea typeface="ＭＳ Ｐゴシック" charset="-128"/>
              <a:sym typeface="Wingdings" panose="05000000000000000000" pitchFamily="2" charset="2"/>
            </a:endParaRPr>
          </a:p>
          <a:p>
            <a:pPr marL="457200" indent="-457200">
              <a:buFont typeface="Wingdings" panose="05000000000000000000" pitchFamily="2" charset="2"/>
              <a:buChar char="ü"/>
            </a:pPr>
            <a:endParaRPr lang="en-US" altLang="ar-SA" sz="2800" dirty="0">
              <a:solidFill>
                <a:srgbClr val="334E5D"/>
              </a:solidFill>
              <a:ea typeface="ＭＳ Ｐゴシック" charset="-128"/>
            </a:endParaRPr>
          </a:p>
        </p:txBody>
      </p:sp>
      <p:sp>
        <p:nvSpPr>
          <p:cNvPr id="8" name="TextBox 7"/>
          <p:cNvSpPr txBox="1"/>
          <p:nvPr/>
        </p:nvSpPr>
        <p:spPr>
          <a:xfrm>
            <a:off x="1395848" y="1308577"/>
            <a:ext cx="7973063" cy="3554819"/>
          </a:xfrm>
          <a:prstGeom prst="rect">
            <a:avLst/>
          </a:prstGeom>
          <a:noFill/>
        </p:spPr>
        <p:txBody>
          <a:bodyPr wrap="square" rtlCol="0">
            <a:spAutoFit/>
          </a:bodyPr>
          <a:lstStyle/>
          <a:p>
            <a:pPr marL="342900" indent="-342900">
              <a:buFont typeface="Wingdings" pitchFamily="2" charset="2"/>
              <a:buChar char="v"/>
            </a:pPr>
            <a:r>
              <a:rPr lang="en-US" sz="2500" dirty="0">
                <a:solidFill>
                  <a:srgbClr val="406275"/>
                </a:solidFill>
                <a:effectLst/>
              </a:rPr>
              <a:t>cTn</a:t>
            </a:r>
            <a:r>
              <a:rPr lang="en-US" sz="2500" dirty="0">
                <a:solidFill>
                  <a:schemeClr val="bg1">
                    <a:lumMod val="75000"/>
                  </a:schemeClr>
                </a:solidFill>
                <a:effectLst/>
              </a:rPr>
              <a:t> </a:t>
            </a:r>
            <a:r>
              <a:rPr lang="en-US" sz="2500" dirty="0">
                <a:solidFill>
                  <a:schemeClr val="bg1">
                    <a:lumMod val="50000"/>
                  </a:schemeClr>
                </a:solidFill>
                <a:effectLst/>
              </a:rPr>
              <a:t>( cardiac </a:t>
            </a:r>
            <a:r>
              <a:rPr lang="en-US" sz="2500" dirty="0">
                <a:solidFill>
                  <a:schemeClr val="bg1">
                    <a:lumMod val="50000"/>
                  </a:schemeClr>
                </a:solidFill>
              </a:rPr>
              <a:t>troponins )</a:t>
            </a:r>
            <a:r>
              <a:rPr lang="en-US" sz="2500" dirty="0">
                <a:solidFill>
                  <a:srgbClr val="406275"/>
                </a:solidFill>
              </a:rPr>
              <a:t> </a:t>
            </a:r>
            <a:r>
              <a:rPr lang="en-US" sz="2500" dirty="0">
                <a:solidFill>
                  <a:srgbClr val="406275"/>
                </a:solidFill>
                <a:effectLst/>
              </a:rPr>
              <a:t>are mainly bound to proteins, with small amount soluble in the cytosol.</a:t>
            </a:r>
          </a:p>
          <a:p>
            <a:endParaRPr lang="en-US" sz="2500" dirty="0">
              <a:solidFill>
                <a:srgbClr val="406275"/>
              </a:solidFill>
              <a:effectLst/>
            </a:endParaRPr>
          </a:p>
          <a:p>
            <a:pPr marL="342900" indent="-342900">
              <a:buFont typeface="Wingdings" pitchFamily="2" charset="2"/>
              <a:buChar char="v"/>
            </a:pPr>
            <a:r>
              <a:rPr lang="en-US" sz="2500" dirty="0">
                <a:solidFill>
                  <a:srgbClr val="406275"/>
                </a:solidFill>
                <a:effectLst/>
              </a:rPr>
              <a:t>Highly specific markers for detecting MI.</a:t>
            </a:r>
          </a:p>
          <a:p>
            <a:endParaRPr lang="en-US" sz="2500" dirty="0">
              <a:solidFill>
                <a:srgbClr val="406275"/>
              </a:solidFill>
              <a:effectLst/>
            </a:endParaRPr>
          </a:p>
          <a:p>
            <a:pPr marL="342900" indent="-342900">
              <a:buFont typeface="Wingdings" pitchFamily="2" charset="2"/>
              <a:buChar char="v"/>
            </a:pPr>
            <a:r>
              <a:rPr lang="en-US" sz="2500" dirty="0">
                <a:solidFill>
                  <a:srgbClr val="406275"/>
                </a:solidFill>
                <a:effectLst/>
              </a:rPr>
              <a:t>Two main cardiac troponins (cTn):</a:t>
            </a:r>
          </a:p>
          <a:p>
            <a:pPr marL="342900" indent="-342900">
              <a:buFont typeface="Wingdings" pitchFamily="2" charset="2"/>
              <a:buChar char="v"/>
            </a:pPr>
            <a:endParaRPr lang="en-US" sz="2500" dirty="0">
              <a:solidFill>
                <a:srgbClr val="406275"/>
              </a:solidFill>
            </a:endParaRPr>
          </a:p>
          <a:p>
            <a:pPr marL="342900" indent="-342900">
              <a:buFont typeface="Wingdings" pitchFamily="2" charset="2"/>
              <a:buChar char="Ø"/>
            </a:pPr>
            <a:r>
              <a:rPr lang="en-US" sz="2500" dirty="0">
                <a:solidFill>
                  <a:srgbClr val="406275"/>
                </a:solidFill>
                <a:effectLst/>
              </a:rPr>
              <a:t>  </a:t>
            </a:r>
            <a:r>
              <a:rPr lang="en-US" sz="2500" b="1" dirty="0">
                <a:solidFill>
                  <a:srgbClr val="334E5D"/>
                </a:solidFill>
                <a:effectLst/>
              </a:rPr>
              <a:t>cTn</a:t>
            </a:r>
            <a:r>
              <a:rPr lang="en-US" sz="2500" b="1" dirty="0">
                <a:solidFill>
                  <a:srgbClr val="FF0000"/>
                </a:solidFill>
                <a:effectLst/>
              </a:rPr>
              <a:t>I</a:t>
            </a:r>
            <a:r>
              <a:rPr lang="en-US" sz="2500" dirty="0">
                <a:solidFill>
                  <a:srgbClr val="406275"/>
                </a:solidFill>
                <a:effectLst/>
              </a:rPr>
              <a:t>: inhibitory protein</a:t>
            </a:r>
            <a:r>
              <a:rPr lang="en-US" sz="2500" dirty="0" smtClean="0">
                <a:solidFill>
                  <a:srgbClr val="406275"/>
                </a:solidFill>
                <a:effectLst/>
              </a:rPr>
              <a:t>.</a:t>
            </a:r>
            <a:endParaRPr lang="en-US" sz="2500" dirty="0">
              <a:solidFill>
                <a:srgbClr val="406275"/>
              </a:solidFill>
            </a:endParaRPr>
          </a:p>
          <a:p>
            <a:pPr marL="342900" indent="-342900">
              <a:buFont typeface="Wingdings" pitchFamily="2" charset="2"/>
              <a:buChar char="Ø"/>
            </a:pPr>
            <a:r>
              <a:rPr lang="en-US" sz="2500" b="1" dirty="0" smtClean="0">
                <a:solidFill>
                  <a:srgbClr val="334E5D"/>
                </a:solidFill>
                <a:effectLst/>
              </a:rPr>
              <a:t>  </a:t>
            </a:r>
            <a:r>
              <a:rPr lang="en-US" sz="2500" b="1" dirty="0" err="1" smtClean="0">
                <a:solidFill>
                  <a:srgbClr val="334E5D"/>
                </a:solidFill>
                <a:effectLst/>
              </a:rPr>
              <a:t>cTn</a:t>
            </a:r>
            <a:r>
              <a:rPr lang="en-US" sz="2500" b="1" dirty="0" err="1" smtClean="0">
                <a:solidFill>
                  <a:srgbClr val="FF0000"/>
                </a:solidFill>
                <a:effectLst/>
              </a:rPr>
              <a:t>T</a:t>
            </a:r>
            <a:r>
              <a:rPr lang="en-US" sz="2500" dirty="0">
                <a:solidFill>
                  <a:srgbClr val="406275"/>
                </a:solidFill>
                <a:effectLst/>
              </a:rPr>
              <a:t>: </a:t>
            </a:r>
            <a:r>
              <a:rPr lang="en-US" sz="2500" dirty="0">
                <a:solidFill>
                  <a:srgbClr val="406275"/>
                </a:solidFill>
              </a:rPr>
              <a:t>binds to tropomyosin.</a:t>
            </a:r>
          </a:p>
        </p:txBody>
      </p:sp>
      <p:cxnSp>
        <p:nvCxnSpPr>
          <p:cNvPr id="9" name="Straight Connector 8"/>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1" name="Rectangle 10"/>
          <p:cNvSpPr/>
          <p:nvPr/>
        </p:nvSpPr>
        <p:spPr>
          <a:xfrm>
            <a:off x="1429417" y="86458"/>
            <a:ext cx="2738250" cy="769441"/>
          </a:xfrm>
          <a:prstGeom prst="rect">
            <a:avLst/>
          </a:prstGeom>
        </p:spPr>
        <p:txBody>
          <a:bodyPr wrap="none">
            <a:spAutoFit/>
          </a:bodyPr>
          <a:lstStyle/>
          <a:p>
            <a:r>
              <a:rPr lang="en-US" altLang="en-US" sz="4400" dirty="0" smtClean="0">
                <a:solidFill>
                  <a:srgbClr val="517A91"/>
                </a:solidFill>
                <a:latin typeface="Century Gothic" charset="0"/>
                <a:ea typeface="Century Gothic" charset="0"/>
                <a:cs typeface="Century Gothic" charset="0"/>
              </a:rPr>
              <a:t>Troponins</a:t>
            </a:r>
            <a:endParaRPr lang="en-US" sz="4400" dirty="0">
              <a:solidFill>
                <a:srgbClr val="517A91"/>
              </a:solidFill>
              <a:latin typeface="Century Gothic" charset="0"/>
              <a:ea typeface="Century Gothic" charset="0"/>
              <a:cs typeface="Century Gothic" charset="0"/>
            </a:endParaRPr>
          </a:p>
        </p:txBody>
      </p:sp>
      <p:sp>
        <p:nvSpPr>
          <p:cNvPr id="12" name="Slide Number Placeholder 1"/>
          <p:cNvSpPr>
            <a:spLocks noGrp="1"/>
          </p:cNvSpPr>
          <p:nvPr>
            <p:ph type="sldNum" sz="quarter" idx="12"/>
          </p:nvPr>
        </p:nvSpPr>
        <p:spPr>
          <a:xfrm>
            <a:off x="8610600" y="6356350"/>
            <a:ext cx="2743200" cy="365125"/>
          </a:xfrm>
        </p:spPr>
        <p:txBody>
          <a:bodyPr/>
          <a:lstStyle/>
          <a:p>
            <a:r>
              <a:rPr lang="en-US" dirty="0" smtClean="0"/>
              <a:t>11</a:t>
            </a:r>
            <a:endParaRPr lang="en-US" dirty="0"/>
          </a:p>
        </p:txBody>
      </p:sp>
    </p:spTree>
    <p:extLst>
      <p:ext uri="{BB962C8B-B14F-4D97-AF65-F5344CB8AC3E}">
        <p14:creationId xmlns:p14="http://schemas.microsoft.com/office/powerpoint/2010/main" val="4026515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10" name="Rectangle 9"/>
          <p:cNvSpPr/>
          <p:nvPr/>
        </p:nvSpPr>
        <p:spPr>
          <a:xfrm>
            <a:off x="1085850" y="850363"/>
            <a:ext cx="9439614" cy="954107"/>
          </a:xfrm>
          <a:prstGeom prst="rect">
            <a:avLst/>
          </a:prstGeom>
        </p:spPr>
        <p:txBody>
          <a:bodyPr wrap="square">
            <a:spAutoFit/>
          </a:bodyPr>
          <a:lstStyle/>
          <a:p>
            <a:endParaRPr lang="en-US" altLang="ar-SA" sz="2800" dirty="0">
              <a:solidFill>
                <a:schemeClr val="bg1">
                  <a:lumMod val="65000"/>
                </a:schemeClr>
              </a:solidFill>
              <a:ea typeface="ＭＳ Ｐゴシック" charset="-128"/>
              <a:sym typeface="Wingdings" panose="05000000000000000000" pitchFamily="2" charset="2"/>
            </a:endParaRPr>
          </a:p>
          <a:p>
            <a:pPr marL="457200" indent="-457200">
              <a:buFont typeface="Wingdings" panose="05000000000000000000" pitchFamily="2" charset="2"/>
              <a:buChar char="ü"/>
            </a:pPr>
            <a:endParaRPr lang="en-US" altLang="ar-SA" sz="2800" dirty="0">
              <a:solidFill>
                <a:srgbClr val="334E5D"/>
              </a:solidFill>
              <a:ea typeface="ＭＳ Ｐゴシック" charset="-128"/>
            </a:endParaRPr>
          </a:p>
        </p:txBody>
      </p:sp>
      <p:sp>
        <p:nvSpPr>
          <p:cNvPr id="11" name="TextBox 10"/>
          <p:cNvSpPr txBox="1"/>
          <p:nvPr/>
        </p:nvSpPr>
        <p:spPr>
          <a:xfrm>
            <a:off x="1536699" y="1198431"/>
            <a:ext cx="6092976" cy="784830"/>
          </a:xfrm>
          <a:prstGeom prst="rect">
            <a:avLst/>
          </a:prstGeom>
          <a:noFill/>
        </p:spPr>
        <p:txBody>
          <a:bodyPr wrap="square">
            <a:spAutoFit/>
          </a:bodyPr>
          <a:lstStyle/>
          <a:p>
            <a:pPr marL="342900" indent="-342900">
              <a:buFont typeface="Wingdings" pitchFamily="2" charset="2"/>
              <a:buChar char="v"/>
            </a:pPr>
            <a:r>
              <a:rPr lang="en-US" sz="2500" dirty="0">
                <a:solidFill>
                  <a:srgbClr val="406275"/>
                </a:solidFill>
              </a:rPr>
              <a:t>Detectable in plasma in 4-6 h. after MI.</a:t>
            </a:r>
          </a:p>
          <a:p>
            <a:pPr marL="342900" indent="-342900">
              <a:buFont typeface="Wingdings" pitchFamily="2" charset="2"/>
              <a:buChar char="v"/>
            </a:pPr>
            <a:endParaRPr lang="en-US" sz="2000" dirty="0">
              <a:solidFill>
                <a:srgbClr val="334E5D"/>
              </a:solidFill>
            </a:endParaRPr>
          </a:p>
        </p:txBody>
      </p:sp>
      <p:sp>
        <p:nvSpPr>
          <p:cNvPr id="9" name="TextBox 8"/>
          <p:cNvSpPr txBox="1"/>
          <p:nvPr/>
        </p:nvSpPr>
        <p:spPr>
          <a:xfrm>
            <a:off x="1536699" y="2094474"/>
            <a:ext cx="5188447" cy="3093154"/>
          </a:xfrm>
          <a:prstGeom prst="rect">
            <a:avLst/>
          </a:prstGeom>
          <a:noFill/>
        </p:spPr>
        <p:txBody>
          <a:bodyPr wrap="square" rtlCol="0">
            <a:spAutoFit/>
          </a:bodyPr>
          <a:lstStyle/>
          <a:p>
            <a:pPr marL="285750" indent="-285750">
              <a:buFont typeface="Wingdings" pitchFamily="2" charset="2"/>
              <a:buChar char="v"/>
            </a:pPr>
            <a:r>
              <a:rPr lang="en-US" sz="2500" dirty="0">
                <a:solidFill>
                  <a:srgbClr val="406275"/>
                </a:solidFill>
              </a:rPr>
              <a:t>Level peaks in 12-24 h.</a:t>
            </a:r>
          </a:p>
          <a:p>
            <a:pPr marL="285750" indent="-285750">
              <a:buFont typeface="Wingdings" pitchFamily="2" charset="2"/>
              <a:buChar char="v"/>
            </a:pPr>
            <a:endParaRPr lang="en-US" sz="2500" dirty="0">
              <a:solidFill>
                <a:srgbClr val="406275"/>
              </a:solidFill>
            </a:endParaRPr>
          </a:p>
          <a:p>
            <a:pPr marL="285750" indent="-285750">
              <a:buFont typeface="Wingdings" pitchFamily="2" charset="2"/>
              <a:buChar char="v"/>
            </a:pPr>
            <a:r>
              <a:rPr lang="en-US" sz="2500" dirty="0">
                <a:solidFill>
                  <a:srgbClr val="406275"/>
                </a:solidFill>
              </a:rPr>
              <a:t>Remain elevated for up </a:t>
            </a:r>
            <a:r>
              <a:rPr lang="en-US" sz="2500" dirty="0" smtClean="0">
                <a:solidFill>
                  <a:srgbClr val="406275"/>
                </a:solidFill>
              </a:rPr>
              <a:t>to </a:t>
            </a:r>
            <a:r>
              <a:rPr lang="en-US" sz="2500" dirty="0">
                <a:solidFill>
                  <a:srgbClr val="406275"/>
                </a:solidFill>
              </a:rPr>
              <a:t>10 days.</a:t>
            </a:r>
          </a:p>
          <a:p>
            <a:pPr marL="285750" indent="-285750">
              <a:buFont typeface="Wingdings" pitchFamily="2" charset="2"/>
              <a:buChar char="v"/>
            </a:pPr>
            <a:endParaRPr lang="en-US" sz="2500" dirty="0">
              <a:solidFill>
                <a:srgbClr val="406275"/>
              </a:solidFill>
            </a:endParaRPr>
          </a:p>
          <a:p>
            <a:pPr marL="285750" indent="-285750">
              <a:buFont typeface="Wingdings" pitchFamily="2" charset="2"/>
              <a:buChar char="v"/>
            </a:pPr>
            <a:r>
              <a:rPr lang="en-US" sz="2500" dirty="0">
                <a:solidFill>
                  <a:srgbClr val="406275"/>
                </a:solidFill>
              </a:rPr>
              <a:t>After MI, cytosolic troponins are released rapidly into the blood </a:t>
            </a:r>
            <a:endParaRPr lang="en-US" sz="2500" dirty="0" smtClean="0">
              <a:solidFill>
                <a:srgbClr val="406275"/>
              </a:solidFill>
            </a:endParaRPr>
          </a:p>
          <a:p>
            <a:r>
              <a:rPr lang="en-US" sz="2500" dirty="0">
                <a:solidFill>
                  <a:srgbClr val="406275"/>
                </a:solidFill>
              </a:rPr>
              <a:t> </a:t>
            </a:r>
            <a:r>
              <a:rPr lang="en-US" sz="2500" dirty="0" smtClean="0">
                <a:solidFill>
                  <a:srgbClr val="406275"/>
                </a:solidFill>
              </a:rPr>
              <a:t>   (</a:t>
            </a:r>
            <a:r>
              <a:rPr lang="en-US" sz="2500" dirty="0">
                <a:solidFill>
                  <a:srgbClr val="406275"/>
                </a:solidFill>
              </a:rPr>
              <a:t>first few hours).</a:t>
            </a:r>
          </a:p>
          <a:p>
            <a:pPr algn="l"/>
            <a:endParaRPr lang="en-US" sz="2000" dirty="0">
              <a:solidFill>
                <a:srgbClr val="334E5D"/>
              </a:solidFill>
            </a:endParaRPr>
          </a:p>
        </p:txBody>
      </p:sp>
      <p:sp>
        <p:nvSpPr>
          <p:cNvPr id="12" name="TextBox 11"/>
          <p:cNvSpPr txBox="1"/>
          <p:nvPr/>
        </p:nvSpPr>
        <p:spPr>
          <a:xfrm>
            <a:off x="1536699" y="4953225"/>
            <a:ext cx="4074829" cy="1554272"/>
          </a:xfrm>
          <a:prstGeom prst="rect">
            <a:avLst/>
          </a:prstGeom>
          <a:noFill/>
        </p:spPr>
        <p:txBody>
          <a:bodyPr wrap="square" rtlCol="0">
            <a:spAutoFit/>
          </a:bodyPr>
          <a:lstStyle/>
          <a:p>
            <a:pPr marL="285750" indent="-285750">
              <a:buFont typeface="Wingdings" pitchFamily="2" charset="2"/>
              <a:buChar char="v"/>
            </a:pPr>
            <a:r>
              <a:rPr lang="en-US" sz="2500" dirty="0">
                <a:solidFill>
                  <a:srgbClr val="406275"/>
                </a:solidFill>
              </a:rPr>
              <a:t>Structurally bound </a:t>
            </a:r>
            <a:r>
              <a:rPr lang="en-US" sz="2500" dirty="0" err="1">
                <a:solidFill>
                  <a:srgbClr val="406275"/>
                </a:solidFill>
              </a:rPr>
              <a:t>troponins</a:t>
            </a:r>
            <a:r>
              <a:rPr lang="en-US" sz="2500" dirty="0">
                <a:solidFill>
                  <a:srgbClr val="406275"/>
                </a:solidFill>
              </a:rPr>
              <a:t> are released later for several days.</a:t>
            </a:r>
          </a:p>
          <a:p>
            <a:pPr marL="285750" indent="-285750" algn="l">
              <a:buFont typeface="Wingdings" pitchFamily="2" charset="2"/>
              <a:buChar char="v"/>
            </a:pPr>
            <a:endParaRPr lang="en-US" sz="2000" dirty="0">
              <a:solidFill>
                <a:srgbClr val="334E5D"/>
              </a:solidFill>
            </a:endParaRPr>
          </a:p>
        </p:txBody>
      </p:sp>
      <p:pic>
        <p:nvPicPr>
          <p:cNvPr id="13" name="Picture 13"/>
          <p:cNvPicPr>
            <a:picLocks noChangeAspect="1"/>
          </p:cNvPicPr>
          <p:nvPr/>
        </p:nvPicPr>
        <p:blipFill rotWithShape="1">
          <a:blip r:embed="rId4"/>
          <a:srcRect l="49651" t="39226" r="5288" b="15866"/>
          <a:stretch/>
        </p:blipFill>
        <p:spPr>
          <a:xfrm>
            <a:off x="6751092" y="1983261"/>
            <a:ext cx="5161607" cy="385895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14" name="Straight Connector 13"/>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5" name="Rectangle 14"/>
          <p:cNvSpPr/>
          <p:nvPr/>
        </p:nvSpPr>
        <p:spPr>
          <a:xfrm>
            <a:off x="1429417" y="86458"/>
            <a:ext cx="2738250" cy="769441"/>
          </a:xfrm>
          <a:prstGeom prst="rect">
            <a:avLst/>
          </a:prstGeom>
        </p:spPr>
        <p:txBody>
          <a:bodyPr wrap="none">
            <a:spAutoFit/>
          </a:bodyPr>
          <a:lstStyle/>
          <a:p>
            <a:r>
              <a:rPr lang="en-US" altLang="en-US" sz="4400" dirty="0" smtClean="0">
                <a:solidFill>
                  <a:srgbClr val="517A91"/>
                </a:solidFill>
                <a:latin typeface="Century Gothic" charset="0"/>
                <a:ea typeface="Century Gothic" charset="0"/>
                <a:cs typeface="Century Gothic" charset="0"/>
              </a:rPr>
              <a:t>Troponins</a:t>
            </a:r>
            <a:endParaRPr lang="en-US" sz="4400" dirty="0">
              <a:solidFill>
                <a:srgbClr val="517A91"/>
              </a:solidFill>
              <a:latin typeface="Century Gothic" charset="0"/>
              <a:ea typeface="Century Gothic" charset="0"/>
              <a:cs typeface="Century Gothic" charset="0"/>
            </a:endParaRPr>
          </a:p>
        </p:txBody>
      </p:sp>
      <p:sp>
        <p:nvSpPr>
          <p:cNvPr id="16" name="Slide Number Placeholder 1"/>
          <p:cNvSpPr>
            <a:spLocks noGrp="1"/>
          </p:cNvSpPr>
          <p:nvPr>
            <p:ph type="sldNum" sz="quarter" idx="12"/>
          </p:nvPr>
        </p:nvSpPr>
        <p:spPr>
          <a:xfrm>
            <a:off x="8610600" y="6356350"/>
            <a:ext cx="2743200" cy="365125"/>
          </a:xfrm>
        </p:spPr>
        <p:txBody>
          <a:bodyPr/>
          <a:lstStyle/>
          <a:p>
            <a:r>
              <a:rPr lang="en-US" dirty="0" smtClean="0"/>
              <a:t>12</a:t>
            </a:r>
            <a:endParaRPr lang="en-US" dirty="0"/>
          </a:p>
        </p:txBody>
      </p:sp>
    </p:spTree>
    <p:extLst>
      <p:ext uri="{BB962C8B-B14F-4D97-AF65-F5344CB8AC3E}">
        <p14:creationId xmlns:p14="http://schemas.microsoft.com/office/powerpoint/2010/main" val="2009321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Rounded Corners 16"/>
          <p:cNvSpPr/>
          <p:nvPr/>
        </p:nvSpPr>
        <p:spPr>
          <a:xfrm>
            <a:off x="1169608" y="3624610"/>
            <a:ext cx="3970867" cy="2528842"/>
          </a:xfrm>
          <a:prstGeom prst="roundRect">
            <a:avLst/>
          </a:prstGeom>
          <a:solidFill>
            <a:schemeClr val="bg1"/>
          </a:solidFill>
          <a:ln>
            <a:solidFill>
              <a:srgbClr val="497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10" name="Rectangle 9"/>
          <p:cNvSpPr/>
          <p:nvPr/>
        </p:nvSpPr>
        <p:spPr>
          <a:xfrm>
            <a:off x="1085850" y="850363"/>
            <a:ext cx="9439614" cy="954107"/>
          </a:xfrm>
          <a:prstGeom prst="rect">
            <a:avLst/>
          </a:prstGeom>
        </p:spPr>
        <p:txBody>
          <a:bodyPr wrap="square">
            <a:spAutoFit/>
          </a:bodyPr>
          <a:lstStyle/>
          <a:p>
            <a:endParaRPr lang="en-US" altLang="ar-SA" sz="2800" dirty="0">
              <a:solidFill>
                <a:schemeClr val="bg1">
                  <a:lumMod val="65000"/>
                </a:schemeClr>
              </a:solidFill>
              <a:ea typeface="ＭＳ Ｐゴシック" charset="-128"/>
              <a:sym typeface="Wingdings" panose="05000000000000000000" pitchFamily="2" charset="2"/>
            </a:endParaRPr>
          </a:p>
          <a:p>
            <a:pPr marL="457200" indent="-457200">
              <a:buFont typeface="Wingdings" panose="05000000000000000000" pitchFamily="2" charset="2"/>
              <a:buChar char="ü"/>
            </a:pPr>
            <a:endParaRPr lang="en-US" altLang="ar-SA" sz="2800" dirty="0">
              <a:solidFill>
                <a:srgbClr val="334E5D"/>
              </a:solidFill>
              <a:ea typeface="ＭＳ Ｐゴシック" charset="-128"/>
            </a:endParaRPr>
          </a:p>
        </p:txBody>
      </p:sp>
      <p:pic>
        <p:nvPicPr>
          <p:cNvPr id="2" name="Picture 2"/>
          <p:cNvPicPr>
            <a:picLocks noChangeAspect="1"/>
          </p:cNvPicPr>
          <p:nvPr/>
        </p:nvPicPr>
        <p:blipFill rotWithShape="1">
          <a:blip r:embed="rId4"/>
          <a:srcRect l="20254" t="30918" r="20914" b="14348"/>
          <a:stretch/>
        </p:blipFill>
        <p:spPr>
          <a:xfrm>
            <a:off x="5257067" y="1209524"/>
            <a:ext cx="6413560" cy="483017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4" name="TextBox 13"/>
          <p:cNvSpPr txBox="1"/>
          <p:nvPr/>
        </p:nvSpPr>
        <p:spPr>
          <a:xfrm>
            <a:off x="1415747" y="1209523"/>
            <a:ext cx="3165324" cy="2015936"/>
          </a:xfrm>
          <a:prstGeom prst="rect">
            <a:avLst/>
          </a:prstGeom>
          <a:noFill/>
        </p:spPr>
        <p:txBody>
          <a:bodyPr wrap="square" rtlCol="0">
            <a:spAutoFit/>
          </a:bodyPr>
          <a:lstStyle/>
          <a:p>
            <a:pPr marL="285750" indent="-285750">
              <a:buFont typeface="Wingdings" pitchFamily="2" charset="2"/>
              <a:buChar char="v"/>
            </a:pPr>
            <a:r>
              <a:rPr lang="en-US" sz="2500" dirty="0">
                <a:solidFill>
                  <a:srgbClr val="497085"/>
                </a:solidFill>
                <a:effectLst/>
              </a:rPr>
              <a:t>Three main CK isoenzymes with two polypeptide chains B or M.</a:t>
            </a:r>
          </a:p>
          <a:p>
            <a:pPr algn="l"/>
            <a:endParaRPr lang="en-US" sz="2500" dirty="0">
              <a:solidFill>
                <a:srgbClr val="497085"/>
              </a:solidFill>
            </a:endParaRPr>
          </a:p>
        </p:txBody>
      </p:sp>
      <p:pic>
        <p:nvPicPr>
          <p:cNvPr id="15" name="Picture 15"/>
          <p:cNvPicPr>
            <a:picLocks noChangeAspect="1"/>
          </p:cNvPicPr>
          <p:nvPr/>
        </p:nvPicPr>
        <p:blipFill>
          <a:blip r:embed="rId5"/>
          <a:stretch>
            <a:fillRect/>
          </a:stretch>
        </p:blipFill>
        <p:spPr>
          <a:xfrm>
            <a:off x="1313301" y="3900714"/>
            <a:ext cx="3716315" cy="2138983"/>
          </a:xfrm>
          <a:prstGeom prst="rect">
            <a:avLst/>
          </a:prstGeom>
        </p:spPr>
      </p:pic>
      <p:cxnSp>
        <p:nvCxnSpPr>
          <p:cNvPr id="11" name="Straight Connector 10"/>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2" name="Rectangle 11"/>
          <p:cNvSpPr/>
          <p:nvPr/>
        </p:nvSpPr>
        <p:spPr>
          <a:xfrm>
            <a:off x="1429417" y="86458"/>
            <a:ext cx="5444119" cy="1446550"/>
          </a:xfrm>
          <a:prstGeom prst="rect">
            <a:avLst/>
          </a:prstGeom>
        </p:spPr>
        <p:txBody>
          <a:bodyPr wrap="none">
            <a:spAutoFit/>
          </a:bodyPr>
          <a:lstStyle/>
          <a:p>
            <a:r>
              <a:rPr lang="en-US" altLang="en-US" sz="4400" dirty="0">
                <a:solidFill>
                  <a:srgbClr val="517A91"/>
                </a:solidFill>
                <a:latin typeface="Century Gothic" charset="0"/>
                <a:ea typeface="Century Gothic" charset="0"/>
                <a:cs typeface="Century Gothic" charset="0"/>
              </a:rPr>
              <a:t>Creatine Kinase CK</a:t>
            </a:r>
          </a:p>
          <a:p>
            <a:endParaRPr lang="en-US" sz="4400" dirty="0">
              <a:solidFill>
                <a:srgbClr val="517A91"/>
              </a:solidFill>
              <a:latin typeface="Century Gothic" charset="0"/>
              <a:ea typeface="Century Gothic" charset="0"/>
              <a:cs typeface="Century Gothic" charset="0"/>
            </a:endParaRPr>
          </a:p>
        </p:txBody>
      </p:sp>
      <p:sp>
        <p:nvSpPr>
          <p:cNvPr id="3" name="TextBox 2"/>
          <p:cNvSpPr txBox="1"/>
          <p:nvPr/>
        </p:nvSpPr>
        <p:spPr>
          <a:xfrm>
            <a:off x="7485882" y="6134202"/>
            <a:ext cx="3522846" cy="646331"/>
          </a:xfrm>
          <a:prstGeom prst="rect">
            <a:avLst/>
          </a:prstGeom>
          <a:noFill/>
          <a:ln w="19050">
            <a:solidFill>
              <a:srgbClr val="00B050"/>
            </a:solidFill>
            <a:prstDash val="dash"/>
          </a:ln>
        </p:spPr>
        <p:txBody>
          <a:bodyPr wrap="square" rtlCol="0">
            <a:spAutoFit/>
          </a:bodyPr>
          <a:lstStyle/>
          <a:p>
            <a:r>
              <a:rPr lang="en-US" dirty="0" smtClean="0">
                <a:solidFill>
                  <a:srgbClr val="00B050"/>
                </a:solidFill>
              </a:rPr>
              <a:t>CK-MB can be found in the plasma in case of skeletal muscle injury ..</a:t>
            </a:r>
            <a:endParaRPr lang="en-US" dirty="0">
              <a:solidFill>
                <a:srgbClr val="00B050"/>
              </a:solidFill>
            </a:endParaRPr>
          </a:p>
        </p:txBody>
      </p:sp>
      <p:sp>
        <p:nvSpPr>
          <p:cNvPr id="16" name="Slide Number Placeholder 1"/>
          <p:cNvSpPr>
            <a:spLocks noGrp="1"/>
          </p:cNvSpPr>
          <p:nvPr>
            <p:ph type="sldNum" sz="quarter" idx="12"/>
          </p:nvPr>
        </p:nvSpPr>
        <p:spPr>
          <a:xfrm>
            <a:off x="8610600" y="6356350"/>
            <a:ext cx="2743200" cy="365125"/>
          </a:xfrm>
        </p:spPr>
        <p:txBody>
          <a:bodyPr/>
          <a:lstStyle/>
          <a:p>
            <a:r>
              <a:rPr lang="en-US" dirty="0" smtClean="0"/>
              <a:t>13</a:t>
            </a:r>
            <a:endParaRPr lang="en-US" dirty="0"/>
          </a:p>
        </p:txBody>
      </p:sp>
      <p:sp>
        <p:nvSpPr>
          <p:cNvPr id="13" name="TextBox 12"/>
          <p:cNvSpPr txBox="1"/>
          <p:nvPr/>
        </p:nvSpPr>
        <p:spPr>
          <a:xfrm>
            <a:off x="1223966" y="2829661"/>
            <a:ext cx="3805650" cy="738664"/>
          </a:xfrm>
          <a:prstGeom prst="rect">
            <a:avLst/>
          </a:prstGeom>
          <a:noFill/>
          <a:ln w="6350">
            <a:solidFill>
              <a:schemeClr val="tx1"/>
            </a:solidFill>
            <a:prstDash val="dash"/>
          </a:ln>
        </p:spPr>
        <p:txBody>
          <a:bodyPr wrap="square" rtlCol="0">
            <a:spAutoFit/>
          </a:bodyPr>
          <a:lstStyle/>
          <a:p>
            <a:r>
              <a:rPr lang="en-US" sz="1400" dirty="0" smtClean="0">
                <a:solidFill>
                  <a:srgbClr val="00B050"/>
                </a:solidFill>
              </a:rPr>
              <a:t>Creatine </a:t>
            </a:r>
            <a:r>
              <a:rPr lang="en-US" sz="1400" dirty="0">
                <a:solidFill>
                  <a:srgbClr val="00B050"/>
                </a:solidFill>
              </a:rPr>
              <a:t>kinase MB are less specific than troponins; because creatine kinase MB is present at 2% in skeletal muscle too!</a:t>
            </a:r>
          </a:p>
        </p:txBody>
      </p:sp>
    </p:spTree>
    <p:extLst>
      <p:ext uri="{BB962C8B-B14F-4D97-AF65-F5344CB8AC3E}">
        <p14:creationId xmlns:p14="http://schemas.microsoft.com/office/powerpoint/2010/main" val="3922982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8610600" y="6211975"/>
            <a:ext cx="2743200" cy="365125"/>
          </a:xfrm>
        </p:spPr>
        <p:txBody>
          <a:bodyPr/>
          <a:lstStyle/>
          <a:p>
            <a:fld id="{C6A61B80-718B-8E4C-9CE5-C64D512E4DAF}" type="slidenum">
              <a:rPr lang="en-US" smtClean="0"/>
              <a:t>17</a:t>
            </a:fld>
            <a:endParaRPr lang="en-US"/>
          </a:p>
        </p:txBody>
      </p:sp>
      <p:sp>
        <p:nvSpPr>
          <p:cNvPr id="18" name="Title 1"/>
          <p:cNvSpPr>
            <a:spLocks noGrp="1"/>
          </p:cNvSpPr>
          <p:nvPr>
            <p:ph type="title"/>
          </p:nvPr>
        </p:nvSpPr>
        <p:spPr>
          <a:xfrm>
            <a:off x="1309233" y="402999"/>
            <a:ext cx="2839255" cy="752034"/>
          </a:xfrm>
        </p:spPr>
        <p:txBody>
          <a:bodyPr>
            <a:noAutofit/>
          </a:bodyPr>
          <a:lstStyle/>
          <a:p>
            <a:r>
              <a:rPr lang="en-US" altLang="en-US" sz="4000" dirty="0" smtClean="0">
                <a:solidFill>
                  <a:srgbClr val="517A91"/>
                </a:solidFill>
                <a:latin typeface="Century Gothic" charset="0"/>
                <a:ea typeface="Century Gothic" charset="0"/>
                <a:cs typeface="Century Gothic" charset="0"/>
              </a:rPr>
              <a:t>CK-MB</a:t>
            </a:r>
            <a:endParaRPr lang="en-US" sz="4000" dirty="0">
              <a:solidFill>
                <a:srgbClr val="517A91"/>
              </a:solidFill>
              <a:latin typeface="Century Gothic" charset="0"/>
              <a:ea typeface="Century Gothic" charset="0"/>
              <a:cs typeface="Century Gothic" charset="0"/>
            </a:endParaRPr>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98632" y="5843150"/>
            <a:ext cx="1580444" cy="1549544"/>
          </a:xfrm>
          <a:prstGeom prst="rect">
            <a:avLst/>
          </a:prstGeom>
        </p:spPr>
      </p:pic>
      <p:cxnSp>
        <p:nvCxnSpPr>
          <p:cNvPr id="13" name="Straight Connector 12"/>
          <p:cNvCxnSpPr/>
          <p:nvPr/>
        </p:nvCxnSpPr>
        <p:spPr>
          <a:xfrm flipH="1">
            <a:off x="1223966" y="1184281"/>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3" name="Picture 2"/>
          <p:cNvPicPr>
            <a:picLocks noChangeAspect="1"/>
          </p:cNvPicPr>
          <p:nvPr/>
        </p:nvPicPr>
        <p:blipFill>
          <a:blip r:embed="rId4"/>
          <a:stretch>
            <a:fillRect/>
          </a:stretch>
        </p:blipFill>
        <p:spPr>
          <a:xfrm>
            <a:off x="1212770" y="1266792"/>
            <a:ext cx="8465351" cy="507626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8855" y="1276417"/>
            <a:ext cx="6004222" cy="4997272"/>
          </a:xfrm>
          <a:prstGeom prst="rect">
            <a:avLst/>
          </a:prstGeom>
        </p:spPr>
      </p:pic>
    </p:spTree>
    <p:extLst>
      <p:ext uri="{BB962C8B-B14F-4D97-AF65-F5344CB8AC3E}">
        <p14:creationId xmlns:p14="http://schemas.microsoft.com/office/powerpoint/2010/main" val="1120261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6A61B80-718B-8E4C-9CE5-C64D512E4DAF}" type="slidenum">
              <a:rPr lang="en-US" smtClean="0"/>
              <a:t>18</a:t>
            </a:fld>
            <a:endParaRPr lang="en-US"/>
          </a:p>
        </p:txBody>
      </p:sp>
      <p:sp>
        <p:nvSpPr>
          <p:cNvPr id="18" name="Title 1"/>
          <p:cNvSpPr>
            <a:spLocks noGrp="1"/>
          </p:cNvSpPr>
          <p:nvPr>
            <p:ph type="title"/>
          </p:nvPr>
        </p:nvSpPr>
        <p:spPr>
          <a:xfrm>
            <a:off x="1309233" y="383747"/>
            <a:ext cx="2694876" cy="790535"/>
          </a:xfrm>
        </p:spPr>
        <p:txBody>
          <a:bodyPr>
            <a:noAutofit/>
          </a:bodyPr>
          <a:lstStyle/>
          <a:p>
            <a:r>
              <a:rPr lang="en-US" altLang="en-US" sz="4000" dirty="0" smtClean="0">
                <a:solidFill>
                  <a:srgbClr val="517A91"/>
                </a:solidFill>
                <a:latin typeface="Century Gothic" charset="0"/>
                <a:ea typeface="Century Gothic" charset="0"/>
                <a:cs typeface="Century Gothic" charset="0"/>
              </a:rPr>
              <a:t>CK-MB</a:t>
            </a:r>
            <a:endParaRPr lang="en-US" sz="4000" dirty="0">
              <a:solidFill>
                <a:srgbClr val="517A91"/>
              </a:solidFill>
              <a:latin typeface="Century Gothic" charset="0"/>
              <a:ea typeface="Century Gothic" charset="0"/>
              <a:cs typeface="Century Gothic" charset="0"/>
            </a:endParaRPr>
          </a:p>
        </p:txBody>
      </p:sp>
      <p:pic>
        <p:nvPicPr>
          <p:cNvPr id="7"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5298632" y="5843150"/>
            <a:ext cx="1580444" cy="1549544"/>
          </a:xfrm>
          <a:prstGeom prst="rect">
            <a:avLst/>
          </a:prstGeom>
        </p:spPr>
      </p:pic>
      <p:cxnSp>
        <p:nvCxnSpPr>
          <p:cNvPr id="13" name="Straight Connector 12"/>
          <p:cNvCxnSpPr/>
          <p:nvPr/>
        </p:nvCxnSpPr>
        <p:spPr>
          <a:xfrm flipH="1">
            <a:off x="1223966" y="1184281"/>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5"/>
          <a:stretch>
            <a:fillRect/>
          </a:stretch>
        </p:blipFill>
        <p:spPr>
          <a:xfrm>
            <a:off x="1636853" y="1365289"/>
            <a:ext cx="9716947" cy="3749227"/>
          </a:xfrm>
          <a:prstGeom prst="rect">
            <a:avLst/>
          </a:prstGeom>
        </p:spPr>
      </p:pic>
      <p:sp>
        <p:nvSpPr>
          <p:cNvPr id="8" name="TextBox 7"/>
          <p:cNvSpPr txBox="1"/>
          <p:nvPr/>
        </p:nvSpPr>
        <p:spPr>
          <a:xfrm>
            <a:off x="1914218" y="5151815"/>
            <a:ext cx="2309893" cy="923330"/>
          </a:xfrm>
          <a:prstGeom prst="rect">
            <a:avLst/>
          </a:prstGeom>
          <a:noFill/>
          <a:ln w="3175">
            <a:solidFill>
              <a:schemeClr val="tx1"/>
            </a:solidFill>
            <a:prstDash val="dash"/>
          </a:ln>
        </p:spPr>
        <p:txBody>
          <a:bodyPr wrap="square" rtlCol="0">
            <a:spAutoFit/>
          </a:bodyPr>
          <a:lstStyle/>
          <a:p>
            <a:r>
              <a:rPr lang="en-US" dirty="0" smtClean="0">
                <a:solidFill>
                  <a:srgbClr val="00B050"/>
                </a:solidFill>
              </a:rPr>
              <a:t>Creatine </a:t>
            </a:r>
            <a:r>
              <a:rPr lang="en-US" dirty="0">
                <a:solidFill>
                  <a:srgbClr val="00B050"/>
                </a:solidFill>
              </a:rPr>
              <a:t>kinase MB is released to blood earlier than troponin.</a:t>
            </a:r>
          </a:p>
        </p:txBody>
      </p:sp>
      <p:sp>
        <p:nvSpPr>
          <p:cNvPr id="9" name="TextBox 8"/>
          <p:cNvSpPr txBox="1"/>
          <p:nvPr/>
        </p:nvSpPr>
        <p:spPr>
          <a:xfrm>
            <a:off x="7028192" y="5151815"/>
            <a:ext cx="4943724" cy="1569660"/>
          </a:xfrm>
          <a:prstGeom prst="rect">
            <a:avLst/>
          </a:prstGeom>
          <a:noFill/>
          <a:ln w="6350">
            <a:solidFill>
              <a:schemeClr val="tx1"/>
            </a:solidFill>
            <a:prstDash val="dash"/>
          </a:ln>
        </p:spPr>
        <p:txBody>
          <a:bodyPr wrap="square" rtlCol="0">
            <a:spAutoFit/>
          </a:bodyPr>
          <a:lstStyle/>
          <a:p>
            <a:r>
              <a:rPr lang="en-US" sz="1600" dirty="0">
                <a:solidFill>
                  <a:srgbClr val="00B050"/>
                </a:solidFill>
              </a:rPr>
              <a:t>It is expected for a MI patient to have recurrent MI. Because troponin can be present in blood for 10 days, then we can't tell if the patient had another MI or not! But because the CK-MB falls within 3 days, we can detect that it fell down and re-raised again which tells us that the patient had another </a:t>
            </a:r>
            <a:r>
              <a:rPr lang="en-US" sz="1600" dirty="0" smtClean="0">
                <a:solidFill>
                  <a:srgbClr val="00B050"/>
                </a:solidFill>
              </a:rPr>
              <a:t>MI.</a:t>
            </a:r>
            <a:endParaRPr lang="en-US" sz="1600" dirty="0">
              <a:solidFill>
                <a:srgbClr val="00B050"/>
              </a:solidFill>
            </a:endParaRPr>
          </a:p>
        </p:txBody>
      </p:sp>
      <p:cxnSp>
        <p:nvCxnSpPr>
          <p:cNvPr id="4" name="Elbow Connector 3"/>
          <p:cNvCxnSpPr>
            <a:stCxn id="8" idx="1"/>
          </p:cNvCxnSpPr>
          <p:nvPr/>
        </p:nvCxnSpPr>
        <p:spPr>
          <a:xfrm rot="10800000">
            <a:off x="1309234" y="3239902"/>
            <a:ext cx="604985" cy="2373578"/>
          </a:xfrm>
          <a:prstGeom prst="bentConnector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24731" y="3239902"/>
            <a:ext cx="327620"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1"/>
          </p:cNvCxnSpPr>
          <p:nvPr/>
        </p:nvCxnSpPr>
        <p:spPr>
          <a:xfrm flipH="1">
            <a:off x="5298632" y="5936645"/>
            <a:ext cx="172956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98632" y="4977614"/>
            <a:ext cx="0" cy="97452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437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129" t="2703" r="1851" b="2882"/>
          <a:stretch/>
        </p:blipFill>
        <p:spPr>
          <a:xfrm>
            <a:off x="2842054" y="185350"/>
            <a:ext cx="6623222" cy="6474941"/>
          </a:xfrm>
          <a:prstGeom prst="rect">
            <a:avLst/>
          </a:prstGeom>
        </p:spPr>
      </p:pic>
      <p:cxnSp>
        <p:nvCxnSpPr>
          <p:cNvPr id="4" name="Straight Connector 3"/>
          <p:cNvCxnSpPr/>
          <p:nvPr/>
        </p:nvCxnSpPr>
        <p:spPr>
          <a:xfrm>
            <a:off x="5867400" y="5728957"/>
            <a:ext cx="2743200"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3429000" y="6047714"/>
            <a:ext cx="5334000"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429000" y="6386843"/>
            <a:ext cx="1905000"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1084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0" y="731903"/>
            <a:ext cx="1162901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smtClean="0">
                <a:solidFill>
                  <a:srgbClr val="334E5D"/>
                </a:solidFill>
              </a:rPr>
              <a:t>By </a:t>
            </a:r>
            <a:r>
              <a:rPr lang="en-US" sz="3200" dirty="0">
                <a:solidFill>
                  <a:srgbClr val="334E5D"/>
                </a:solidFill>
              </a:rPr>
              <a:t>the end of this lecture the </a:t>
            </a:r>
            <a:r>
              <a:rPr lang="en-US" sz="3200" dirty="0" smtClean="0">
                <a:solidFill>
                  <a:srgbClr val="334E5D"/>
                </a:solidFill>
              </a:rPr>
              <a:t>students </a:t>
            </a:r>
            <a:r>
              <a:rPr lang="en-US" sz="3200" dirty="0">
                <a:solidFill>
                  <a:srgbClr val="334E5D"/>
                </a:solidFill>
              </a:rPr>
              <a:t>will be able to</a:t>
            </a:r>
            <a:r>
              <a:rPr lang="en-US" sz="3200" dirty="0" smtClean="0">
                <a:solidFill>
                  <a:srgbClr val="334E5D"/>
                </a:solidFill>
              </a:rPr>
              <a:t>:</a:t>
            </a:r>
            <a:endParaRPr lang="en-US" sz="2800" dirty="0">
              <a:solidFill>
                <a:schemeClr val="accent5">
                  <a:lumMod val="50000"/>
                </a:schemeClr>
              </a:solidFill>
              <a:latin typeface="Adobe Devanagari" pitchFamily="18" charset="0"/>
              <a:cs typeface="Adobe Devanagari" pitchFamily="18" charset="0"/>
            </a:endParaRPr>
          </a:p>
          <a:p>
            <a:pPr lvl="1">
              <a:lnSpc>
                <a:spcPct val="150000"/>
              </a:lnSpc>
            </a:pPr>
            <a:r>
              <a:rPr lang="en-US" sz="2800" dirty="0" smtClean="0">
                <a:solidFill>
                  <a:schemeClr val="accent5">
                    <a:lumMod val="50000"/>
                  </a:schemeClr>
                </a:solidFill>
                <a:latin typeface="Adobe Devanagari" pitchFamily="18" charset="0"/>
                <a:cs typeface="Adobe Devanagari" pitchFamily="18" charset="0"/>
              </a:rPr>
              <a:t>• Describe </a:t>
            </a:r>
            <a:r>
              <a:rPr lang="en-US" sz="2800" dirty="0">
                <a:solidFill>
                  <a:schemeClr val="accent5">
                    <a:lumMod val="50000"/>
                  </a:schemeClr>
                </a:solidFill>
                <a:latin typeface="Adobe Devanagari" pitchFamily="18" charset="0"/>
                <a:cs typeface="Adobe Devanagari" pitchFamily="18" charset="0"/>
              </a:rPr>
              <a:t>the general sequence of events of myocardial infarction (MI) </a:t>
            </a:r>
            <a:endParaRPr lang="en-US" sz="2800" dirty="0" smtClean="0">
              <a:solidFill>
                <a:schemeClr val="accent5">
                  <a:lumMod val="50000"/>
                </a:schemeClr>
              </a:solidFill>
              <a:latin typeface="Adobe Devanagari" pitchFamily="18" charset="0"/>
              <a:cs typeface="Adobe Devanagari" pitchFamily="18" charset="0"/>
            </a:endParaRPr>
          </a:p>
          <a:p>
            <a:pPr lvl="1">
              <a:lnSpc>
                <a:spcPct val="150000"/>
              </a:lnSpc>
            </a:pPr>
            <a:r>
              <a:rPr lang="en-US" sz="2800" dirty="0" smtClean="0">
                <a:solidFill>
                  <a:schemeClr val="accent5">
                    <a:lumMod val="50000"/>
                  </a:schemeClr>
                </a:solidFill>
                <a:latin typeface="Adobe Devanagari" pitchFamily="18" charset="0"/>
                <a:cs typeface="Adobe Devanagari" pitchFamily="18" charset="0"/>
              </a:rPr>
              <a:t>• List </a:t>
            </a:r>
            <a:r>
              <a:rPr lang="en-US" sz="2800" dirty="0">
                <a:solidFill>
                  <a:schemeClr val="accent5">
                    <a:lumMod val="50000"/>
                  </a:schemeClr>
                </a:solidFill>
                <a:latin typeface="Adobe Devanagari" pitchFamily="18" charset="0"/>
                <a:cs typeface="Adobe Devanagari" pitchFamily="18" charset="0"/>
              </a:rPr>
              <a:t>the criteria for diagnosis of MI </a:t>
            </a:r>
            <a:endParaRPr lang="en-US" sz="2800" dirty="0" smtClean="0">
              <a:solidFill>
                <a:schemeClr val="accent5">
                  <a:lumMod val="50000"/>
                </a:schemeClr>
              </a:solidFill>
              <a:latin typeface="Adobe Devanagari" pitchFamily="18" charset="0"/>
              <a:cs typeface="Adobe Devanagari" pitchFamily="18" charset="0"/>
            </a:endParaRPr>
          </a:p>
          <a:p>
            <a:pPr lvl="1">
              <a:lnSpc>
                <a:spcPct val="150000"/>
              </a:lnSpc>
            </a:pPr>
            <a:r>
              <a:rPr lang="en-US" sz="2800" dirty="0" smtClean="0">
                <a:solidFill>
                  <a:schemeClr val="accent5">
                    <a:lumMod val="50000"/>
                  </a:schemeClr>
                </a:solidFill>
                <a:latin typeface="Adobe Devanagari" pitchFamily="18" charset="0"/>
                <a:cs typeface="Adobe Devanagari" pitchFamily="18" charset="0"/>
              </a:rPr>
              <a:t>• Discuss </a:t>
            </a:r>
            <a:r>
              <a:rPr lang="en-US" sz="2800" dirty="0">
                <a:solidFill>
                  <a:schemeClr val="accent5">
                    <a:lumMod val="50000"/>
                  </a:schemeClr>
                </a:solidFill>
                <a:latin typeface="Adobe Devanagari" pitchFamily="18" charset="0"/>
                <a:cs typeface="Adobe Devanagari" pitchFamily="18" charset="0"/>
              </a:rPr>
              <a:t>the features of an ideal MI marker </a:t>
            </a:r>
            <a:endParaRPr lang="en-US" sz="2800" dirty="0" smtClean="0">
              <a:solidFill>
                <a:schemeClr val="accent5">
                  <a:lumMod val="50000"/>
                </a:schemeClr>
              </a:solidFill>
              <a:latin typeface="Adobe Devanagari" pitchFamily="18" charset="0"/>
              <a:cs typeface="Adobe Devanagari" pitchFamily="18" charset="0"/>
            </a:endParaRPr>
          </a:p>
          <a:p>
            <a:pPr lvl="1">
              <a:lnSpc>
                <a:spcPct val="150000"/>
              </a:lnSpc>
            </a:pPr>
            <a:r>
              <a:rPr lang="en-US" sz="2800" dirty="0" smtClean="0">
                <a:solidFill>
                  <a:schemeClr val="accent5">
                    <a:lumMod val="50000"/>
                  </a:schemeClr>
                </a:solidFill>
                <a:latin typeface="Adobe Devanagari" pitchFamily="18" charset="0"/>
                <a:cs typeface="Adobe Devanagari" pitchFamily="18" charset="0"/>
              </a:rPr>
              <a:t>• Understand </a:t>
            </a:r>
            <a:r>
              <a:rPr lang="en-US" sz="2800" dirty="0">
                <a:solidFill>
                  <a:schemeClr val="accent5">
                    <a:lumMod val="50000"/>
                  </a:schemeClr>
                </a:solidFill>
                <a:latin typeface="Adobe Devanagari" pitchFamily="18" charset="0"/>
                <a:cs typeface="Adobe Devanagari" pitchFamily="18" charset="0"/>
              </a:rPr>
              <a:t>the significance of changes in plasma marker levels over time </a:t>
            </a:r>
            <a:endParaRPr lang="en-US" sz="2800" dirty="0" smtClean="0">
              <a:solidFill>
                <a:schemeClr val="accent5">
                  <a:lumMod val="50000"/>
                </a:schemeClr>
              </a:solidFill>
              <a:latin typeface="Adobe Devanagari" pitchFamily="18" charset="0"/>
              <a:cs typeface="Adobe Devanagari" pitchFamily="18" charset="0"/>
            </a:endParaRPr>
          </a:p>
          <a:p>
            <a:pPr lvl="1">
              <a:lnSpc>
                <a:spcPct val="150000"/>
              </a:lnSpc>
            </a:pPr>
            <a:r>
              <a:rPr lang="en-US" sz="2800" dirty="0" smtClean="0">
                <a:solidFill>
                  <a:schemeClr val="accent5">
                    <a:lumMod val="50000"/>
                  </a:schemeClr>
                </a:solidFill>
                <a:latin typeface="Adobe Devanagari" pitchFamily="18" charset="0"/>
                <a:cs typeface="Adobe Devanagari" pitchFamily="18" charset="0"/>
              </a:rPr>
              <a:t>• Identify </a:t>
            </a:r>
            <a:r>
              <a:rPr lang="en-US" sz="2800" dirty="0">
                <a:solidFill>
                  <a:schemeClr val="accent5">
                    <a:lumMod val="50000"/>
                  </a:schemeClr>
                </a:solidFill>
                <a:latin typeface="Adobe Devanagari" pitchFamily="18" charset="0"/>
                <a:cs typeface="Adobe Devanagari" pitchFamily="18" charset="0"/>
              </a:rPr>
              <a:t>the properties and diagnostic value of cardiac troponins, </a:t>
            </a:r>
            <a:endParaRPr lang="en-US" sz="2800" dirty="0" smtClean="0">
              <a:solidFill>
                <a:schemeClr val="accent5">
                  <a:lumMod val="50000"/>
                </a:schemeClr>
              </a:solidFill>
              <a:latin typeface="Adobe Devanagari" pitchFamily="18" charset="0"/>
              <a:cs typeface="Adobe Devanagari" pitchFamily="18" charset="0"/>
            </a:endParaRPr>
          </a:p>
          <a:p>
            <a:pPr lvl="1">
              <a:lnSpc>
                <a:spcPct val="150000"/>
              </a:lnSpc>
            </a:pPr>
            <a:r>
              <a:rPr lang="en-US" sz="2800" dirty="0" smtClean="0">
                <a:solidFill>
                  <a:schemeClr val="accent5">
                    <a:lumMod val="50000"/>
                  </a:schemeClr>
                </a:solidFill>
                <a:latin typeface="Adobe Devanagari" pitchFamily="18" charset="0"/>
                <a:cs typeface="Adobe Devanagari" pitchFamily="18" charset="0"/>
              </a:rPr>
              <a:t>Creatine </a:t>
            </a:r>
            <a:r>
              <a:rPr lang="en-US" sz="2800" dirty="0">
                <a:solidFill>
                  <a:schemeClr val="accent5">
                    <a:lumMod val="50000"/>
                  </a:schemeClr>
                </a:solidFill>
                <a:latin typeface="Adobe Devanagari" pitchFamily="18" charset="0"/>
                <a:cs typeface="Adobe Devanagari" pitchFamily="18" charset="0"/>
              </a:rPr>
              <a:t>kinase, h-FABP and BNP </a:t>
            </a:r>
            <a:endParaRPr lang="en-US" sz="2800" dirty="0" smtClean="0">
              <a:solidFill>
                <a:schemeClr val="accent5">
                  <a:lumMod val="50000"/>
                </a:schemeClr>
              </a:solidFill>
              <a:latin typeface="Adobe Devanagari" pitchFamily="18" charset="0"/>
              <a:cs typeface="Adobe Devanagari" pitchFamily="18" charset="0"/>
            </a:endParaRPr>
          </a:p>
          <a:p>
            <a:pPr lvl="1">
              <a:lnSpc>
                <a:spcPct val="150000"/>
              </a:lnSpc>
            </a:pPr>
            <a:r>
              <a:rPr lang="en-US" sz="2800" dirty="0" smtClean="0">
                <a:solidFill>
                  <a:schemeClr val="accent5">
                    <a:lumMod val="50000"/>
                  </a:schemeClr>
                </a:solidFill>
                <a:latin typeface="Adobe Devanagari" pitchFamily="18" charset="0"/>
                <a:cs typeface="Adobe Devanagari" pitchFamily="18" charset="0"/>
              </a:rPr>
              <a:t>• Know </a:t>
            </a:r>
            <a:r>
              <a:rPr lang="en-US" sz="2800" dirty="0">
                <a:solidFill>
                  <a:schemeClr val="accent5">
                    <a:lumMod val="50000"/>
                  </a:schemeClr>
                </a:solidFill>
                <a:latin typeface="Adobe Devanagari" pitchFamily="18" charset="0"/>
                <a:cs typeface="Adobe Devanagari" pitchFamily="18" charset="0"/>
              </a:rPr>
              <a:t>about markers with potential clinical use</a:t>
            </a:r>
          </a:p>
          <a:p>
            <a:pPr>
              <a:lnSpc>
                <a:spcPct val="150000"/>
              </a:lnSpc>
            </a:pPr>
            <a:endParaRPr lang="en-US" sz="2400" dirty="0" smtClean="0">
              <a:solidFill>
                <a:srgbClr val="517A91"/>
              </a:solidFill>
              <a:latin typeface="Century Gothic" charset="0"/>
              <a:ea typeface="Century Gothic" charset="0"/>
              <a:cs typeface="Century Gothic" charset="0"/>
            </a:endParaRPr>
          </a:p>
          <a:p>
            <a:pPr>
              <a:lnSpc>
                <a:spcPct val="150000"/>
              </a:lnSpc>
            </a:pPr>
            <a:endParaRPr lang="en-US" sz="2400" dirty="0" smtClean="0">
              <a:solidFill>
                <a:srgbClr val="517A91"/>
              </a:solidFill>
              <a:latin typeface="Century Gothic" charset="0"/>
              <a:ea typeface="Century Gothic" charset="0"/>
              <a:cs typeface="Century Gothic" charset="0"/>
            </a:endParaRPr>
          </a:p>
        </p:txBody>
      </p:sp>
      <p:sp>
        <p:nvSpPr>
          <p:cNvPr id="3" name="Triangle 2"/>
          <p:cNvSpPr/>
          <p:nvPr/>
        </p:nvSpPr>
        <p:spPr>
          <a:xfrm rot="8040000">
            <a:off x="9113922" y="4828699"/>
            <a:ext cx="4634570" cy="2360301"/>
          </a:xfrm>
          <a:prstGeom prst="triangle">
            <a:avLst>
              <a:gd name="adj" fmla="val 51719"/>
            </a:avLst>
          </a:prstGeom>
          <a:solidFill>
            <a:srgbClr val="2A4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C6A61B80-718B-8E4C-9CE5-C64D512E4DAF}" type="slidenum">
              <a:rPr lang="en-US" smtClean="0"/>
              <a:t>2</a:t>
            </a:fld>
            <a:endParaRPr lang="en-US" dirty="0"/>
          </a:p>
        </p:txBody>
      </p:sp>
      <p:cxnSp>
        <p:nvCxnSpPr>
          <p:cNvPr id="7" name="Straight Connector 6"/>
          <p:cNvCxnSpPr/>
          <p:nvPr/>
        </p:nvCxnSpPr>
        <p:spPr>
          <a:xfrm flipH="1">
            <a:off x="1088502"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8" name="TextBox 7"/>
          <p:cNvSpPr txBox="1"/>
          <p:nvPr/>
        </p:nvSpPr>
        <p:spPr>
          <a:xfrm>
            <a:off x="1156234" y="77339"/>
            <a:ext cx="6180667" cy="1107996"/>
          </a:xfrm>
          <a:prstGeom prst="rect">
            <a:avLst/>
          </a:prstGeom>
          <a:noFill/>
        </p:spPr>
        <p:txBody>
          <a:bodyPr wrap="square" rtlCol="0">
            <a:spAutoFit/>
          </a:bodyPr>
          <a:lstStyle/>
          <a:p>
            <a:r>
              <a:rPr lang="en-US" sz="4800" dirty="0" smtClean="0">
                <a:solidFill>
                  <a:srgbClr val="243542"/>
                </a:solidFill>
                <a:latin typeface="Century Gothic" charset="0"/>
                <a:ea typeface="Century Gothic" charset="0"/>
                <a:cs typeface="Century Gothic" charset="0"/>
              </a:rPr>
              <a:t>OBJECTIVES</a:t>
            </a:r>
            <a:r>
              <a:rPr lang="en-US" sz="4800" dirty="0" smtClean="0">
                <a:solidFill>
                  <a:srgbClr val="2A4452"/>
                </a:solidFill>
                <a:latin typeface="Century Gothic" charset="0"/>
                <a:ea typeface="Century Gothic" charset="0"/>
                <a:cs typeface="Century Gothic" charset="0"/>
              </a:rPr>
              <a:t>:</a:t>
            </a:r>
          </a:p>
          <a:p>
            <a:endParaRPr lang="en-US" dirty="0"/>
          </a:p>
        </p:txBody>
      </p:sp>
      <p:pic>
        <p:nvPicPr>
          <p:cNvPr id="9"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Tree>
    <p:extLst>
      <p:ext uri="{BB962C8B-B14F-4D97-AF65-F5344CB8AC3E}">
        <p14:creationId xmlns:p14="http://schemas.microsoft.com/office/powerpoint/2010/main" val="3913666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8610600" y="6521428"/>
            <a:ext cx="2743200" cy="365125"/>
          </a:xfrm>
        </p:spPr>
        <p:txBody>
          <a:bodyPr/>
          <a:lstStyle/>
          <a:p>
            <a:fld id="{C6A61B80-718B-8E4C-9CE5-C64D512E4DAF}" type="slidenum">
              <a:rPr lang="en-US" smtClean="0"/>
              <a:t>20</a:t>
            </a:fld>
            <a:endParaRPr lang="en-US" dirty="0"/>
          </a:p>
        </p:txBody>
      </p:sp>
      <p:sp>
        <p:nvSpPr>
          <p:cNvPr id="18" name="Title 1"/>
          <p:cNvSpPr>
            <a:spLocks noGrp="1"/>
          </p:cNvSpPr>
          <p:nvPr>
            <p:ph type="title"/>
          </p:nvPr>
        </p:nvSpPr>
        <p:spPr>
          <a:xfrm>
            <a:off x="1309233" y="66113"/>
            <a:ext cx="8027808" cy="1039427"/>
          </a:xfrm>
        </p:spPr>
        <p:txBody>
          <a:bodyPr>
            <a:noAutofit/>
          </a:bodyPr>
          <a:lstStyle/>
          <a:p>
            <a:r>
              <a:rPr lang="en-US" altLang="en-US" sz="3200" dirty="0">
                <a:solidFill>
                  <a:srgbClr val="517A91"/>
                </a:solidFill>
                <a:latin typeface="Century Gothic" charset="0"/>
                <a:ea typeface="Century Gothic" charset="0"/>
                <a:cs typeface="Century Gothic" charset="0"/>
              </a:rPr>
              <a:t>Heart fatty acid binding protein </a:t>
            </a:r>
            <a:r>
              <a:rPr lang="en-US" altLang="en-US" sz="3200" dirty="0" smtClean="0">
                <a:solidFill>
                  <a:srgbClr val="517A91"/>
                </a:solidFill>
                <a:latin typeface="Century Gothic" charset="0"/>
                <a:ea typeface="Century Gothic" charset="0"/>
                <a:cs typeface="Century Gothic" charset="0"/>
              </a:rPr>
              <a:t/>
            </a:r>
            <a:br>
              <a:rPr lang="en-US" altLang="en-US" sz="3200" dirty="0" smtClean="0">
                <a:solidFill>
                  <a:srgbClr val="517A91"/>
                </a:solidFill>
                <a:latin typeface="Century Gothic" charset="0"/>
                <a:ea typeface="Century Gothic" charset="0"/>
                <a:cs typeface="Century Gothic" charset="0"/>
              </a:rPr>
            </a:br>
            <a:r>
              <a:rPr lang="en-US" altLang="en-US" sz="3200" dirty="0" smtClean="0">
                <a:solidFill>
                  <a:srgbClr val="517A91"/>
                </a:solidFill>
                <a:latin typeface="Century Gothic" charset="0"/>
                <a:ea typeface="Century Gothic" charset="0"/>
                <a:cs typeface="Century Gothic" charset="0"/>
              </a:rPr>
              <a:t>(</a:t>
            </a:r>
            <a:r>
              <a:rPr lang="en-US" altLang="en-US" sz="3200" dirty="0">
                <a:solidFill>
                  <a:srgbClr val="517A91"/>
                </a:solidFill>
                <a:latin typeface="Century Gothic" charset="0"/>
                <a:ea typeface="Century Gothic" charset="0"/>
                <a:cs typeface="Century Gothic" charset="0"/>
              </a:rPr>
              <a:t>h-FABP) (Heart tissue ischemia marker)</a:t>
            </a:r>
            <a:endParaRPr lang="en-US" sz="3200" dirty="0">
              <a:solidFill>
                <a:srgbClr val="517A91"/>
              </a:solidFill>
              <a:latin typeface="Century Gothic" charset="0"/>
              <a:ea typeface="Century Gothic" charset="0"/>
              <a:cs typeface="Century Gothic" charset="0"/>
            </a:endParaRPr>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98632" y="5843150"/>
            <a:ext cx="1580444" cy="1549544"/>
          </a:xfrm>
          <a:prstGeom prst="rect">
            <a:avLst/>
          </a:prstGeom>
        </p:spPr>
      </p:pic>
      <p:cxnSp>
        <p:nvCxnSpPr>
          <p:cNvPr id="13" name="Straight Connector 12"/>
          <p:cNvCxnSpPr/>
          <p:nvPr/>
        </p:nvCxnSpPr>
        <p:spPr>
          <a:xfrm flipH="1">
            <a:off x="1223966" y="1184281"/>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3" name="Rectangle 2"/>
          <p:cNvSpPr/>
          <p:nvPr/>
        </p:nvSpPr>
        <p:spPr>
          <a:xfrm>
            <a:off x="1309233" y="1367861"/>
            <a:ext cx="9755987" cy="4647426"/>
          </a:xfrm>
          <a:prstGeom prst="rect">
            <a:avLst/>
          </a:prstGeom>
        </p:spPr>
        <p:txBody>
          <a:bodyPr wrap="square">
            <a:spAutoFit/>
          </a:bodyPr>
          <a:lstStyle/>
          <a:p>
            <a:pPr marL="342900" indent="-342900">
              <a:lnSpc>
                <a:spcPct val="200000"/>
              </a:lnSpc>
              <a:buFont typeface="Wingdings" panose="05000000000000000000" pitchFamily="2" charset="2"/>
              <a:buChar char="Ø"/>
            </a:pPr>
            <a:r>
              <a:rPr lang="en-US" sz="2400" dirty="0">
                <a:solidFill>
                  <a:srgbClr val="334E5D"/>
                </a:solidFill>
                <a:ea typeface="ＭＳ Ｐゴシック" charset="-128"/>
              </a:rPr>
              <a:t>A cytosolic protein involved in fatty acid transport and metabolism </a:t>
            </a:r>
            <a:r>
              <a:rPr lang="en-US" sz="2400" dirty="0" smtClean="0">
                <a:solidFill>
                  <a:srgbClr val="334E5D"/>
                </a:solidFill>
                <a:ea typeface="ＭＳ Ｐゴシック" charset="-128"/>
              </a:rPr>
              <a:t> .</a:t>
            </a:r>
            <a:endParaRPr lang="en-US" sz="2400" dirty="0">
              <a:solidFill>
                <a:srgbClr val="334E5D"/>
              </a:solidFill>
              <a:ea typeface="ＭＳ Ｐゴシック" charset="-128"/>
            </a:endParaRPr>
          </a:p>
          <a:p>
            <a:pPr marL="342900" indent="-342900">
              <a:lnSpc>
                <a:spcPct val="200000"/>
              </a:lnSpc>
              <a:buFont typeface="Wingdings" panose="05000000000000000000" pitchFamily="2" charset="2"/>
              <a:buChar char="ü"/>
            </a:pPr>
            <a:r>
              <a:rPr lang="en-US" sz="2400" dirty="0">
                <a:solidFill>
                  <a:srgbClr val="334E5D"/>
                </a:solidFill>
                <a:ea typeface="ＭＳ Ｐゴシック" charset="-128"/>
              </a:rPr>
              <a:t>A promising marker to be </a:t>
            </a:r>
            <a:r>
              <a:rPr lang="en-US" sz="2400" dirty="0">
                <a:solidFill>
                  <a:srgbClr val="FF0000"/>
                </a:solidFill>
                <a:ea typeface="ＭＳ Ｐゴシック" charset="-128"/>
              </a:rPr>
              <a:t>used in combination with troponins </a:t>
            </a:r>
            <a:r>
              <a:rPr lang="en-US" sz="2400" dirty="0" smtClean="0">
                <a:solidFill>
                  <a:srgbClr val="334E5D"/>
                </a:solidFill>
                <a:ea typeface="ＭＳ Ｐゴシック" charset="-128"/>
              </a:rPr>
              <a:t>.</a:t>
            </a:r>
            <a:endParaRPr lang="en-US" sz="2400" dirty="0">
              <a:solidFill>
                <a:srgbClr val="334E5D"/>
              </a:solidFill>
              <a:ea typeface="ＭＳ Ｐゴシック" charset="-128"/>
            </a:endParaRPr>
          </a:p>
          <a:p>
            <a:pPr marL="342900" indent="-342900">
              <a:lnSpc>
                <a:spcPct val="200000"/>
              </a:lnSpc>
              <a:buFont typeface="Wingdings" panose="05000000000000000000" pitchFamily="2" charset="2"/>
              <a:buChar char="Ø"/>
            </a:pPr>
            <a:r>
              <a:rPr lang="en-US" sz="2400" dirty="0">
                <a:solidFill>
                  <a:srgbClr val="334E5D"/>
                </a:solidFill>
                <a:ea typeface="ＭＳ Ｐゴシック" charset="-128"/>
              </a:rPr>
              <a:t>Higher amounts in myocardium than in brain, kidney and skeletal muscle </a:t>
            </a:r>
          </a:p>
          <a:p>
            <a:pPr marL="342900" indent="-342900">
              <a:lnSpc>
                <a:spcPct val="200000"/>
              </a:lnSpc>
              <a:buFont typeface="Wingdings" panose="05000000000000000000" pitchFamily="2" charset="2"/>
              <a:buChar char="ü"/>
            </a:pPr>
            <a:r>
              <a:rPr lang="en-US" sz="2400" dirty="0">
                <a:solidFill>
                  <a:srgbClr val="334E5D"/>
                </a:solidFill>
                <a:ea typeface="ＭＳ Ｐゴシック" charset="-128"/>
              </a:rPr>
              <a:t>Appears in plasma as early as </a:t>
            </a:r>
            <a:r>
              <a:rPr lang="en-US" sz="2400" dirty="0">
                <a:solidFill>
                  <a:schemeClr val="accent1">
                    <a:lumMod val="50000"/>
                  </a:schemeClr>
                </a:solidFill>
              </a:rPr>
              <a:t>30 min</a:t>
            </a:r>
            <a:r>
              <a:rPr lang="en-US" sz="1600" dirty="0"/>
              <a:t>. </a:t>
            </a:r>
            <a:r>
              <a:rPr lang="en-US" sz="2400" dirty="0">
                <a:solidFill>
                  <a:srgbClr val="334E5D"/>
                </a:solidFill>
                <a:ea typeface="ＭＳ Ｐゴシック" charset="-128"/>
              </a:rPr>
              <a:t>after acute </a:t>
            </a:r>
            <a:r>
              <a:rPr lang="en-US" sz="2400" dirty="0">
                <a:solidFill>
                  <a:srgbClr val="FF0000"/>
                </a:solidFill>
              </a:rPr>
              <a:t>ischemia</a:t>
            </a:r>
            <a:r>
              <a:rPr lang="en-US" sz="2400" dirty="0"/>
              <a:t> </a:t>
            </a:r>
            <a:endParaRPr lang="en-US" sz="1600" dirty="0"/>
          </a:p>
          <a:p>
            <a:pPr marL="342900" indent="-342900">
              <a:lnSpc>
                <a:spcPct val="200000"/>
              </a:lnSpc>
              <a:buFont typeface="Wingdings" panose="05000000000000000000" pitchFamily="2" charset="2"/>
              <a:buChar char="Ø"/>
            </a:pPr>
            <a:r>
              <a:rPr lang="en-US" sz="2400" dirty="0">
                <a:solidFill>
                  <a:srgbClr val="334E5D"/>
                </a:solidFill>
                <a:ea typeface="ＭＳ Ｐゴシック" charset="-128"/>
              </a:rPr>
              <a:t>Peaks in blood in </a:t>
            </a:r>
            <a:r>
              <a:rPr lang="en-US" sz="2400" dirty="0">
                <a:solidFill>
                  <a:schemeClr val="accent1">
                    <a:lumMod val="50000"/>
                  </a:schemeClr>
                </a:solidFill>
              </a:rPr>
              <a:t>6-8 h</a:t>
            </a:r>
            <a:r>
              <a:rPr lang="en-US" sz="2400" dirty="0"/>
              <a:t>. </a:t>
            </a:r>
            <a:r>
              <a:rPr lang="en-US" sz="1600" dirty="0">
                <a:solidFill>
                  <a:schemeClr val="bg1">
                    <a:lumMod val="50000"/>
                  </a:schemeClr>
                </a:solidFill>
              </a:rPr>
              <a:t>(Due to rapid renal clearance of this marker)</a:t>
            </a:r>
          </a:p>
          <a:p>
            <a:pPr marL="342900" indent="-342900">
              <a:lnSpc>
                <a:spcPct val="200000"/>
              </a:lnSpc>
              <a:buFont typeface="Wingdings" panose="05000000000000000000" pitchFamily="2" charset="2"/>
              <a:buChar char="ü"/>
            </a:pPr>
            <a:r>
              <a:rPr lang="en-US" sz="2400" dirty="0">
                <a:solidFill>
                  <a:srgbClr val="334E5D"/>
                </a:solidFill>
                <a:ea typeface="ＭＳ Ｐゴシック" charset="-128"/>
              </a:rPr>
              <a:t>Returns to normal levels in </a:t>
            </a:r>
            <a:r>
              <a:rPr lang="en-US" sz="2400" dirty="0">
                <a:solidFill>
                  <a:schemeClr val="accent1">
                    <a:lumMod val="50000"/>
                  </a:schemeClr>
                </a:solidFill>
              </a:rPr>
              <a:t>24-30 h</a:t>
            </a:r>
            <a:r>
              <a:rPr lang="en-US" sz="2400" dirty="0"/>
              <a:t>.</a:t>
            </a:r>
            <a:endParaRPr lang="en-US" sz="16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7077" y="4226560"/>
            <a:ext cx="3756978" cy="2346960"/>
          </a:xfrm>
          <a:prstGeom prst="rect">
            <a:avLst/>
          </a:prstGeom>
        </p:spPr>
      </p:pic>
    </p:spTree>
    <p:extLst>
      <p:ext uri="{BB962C8B-B14F-4D97-AF65-F5344CB8AC3E}">
        <p14:creationId xmlns:p14="http://schemas.microsoft.com/office/powerpoint/2010/main" val="1393059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8610600" y="6521428"/>
            <a:ext cx="2743200" cy="365125"/>
          </a:xfrm>
        </p:spPr>
        <p:txBody>
          <a:bodyPr/>
          <a:lstStyle/>
          <a:p>
            <a:fld id="{C6A61B80-718B-8E4C-9CE5-C64D512E4DAF}" type="slidenum">
              <a:rPr lang="en-US" smtClean="0"/>
              <a:t>21</a:t>
            </a:fld>
            <a:endParaRPr lang="en-US" dirty="0"/>
          </a:p>
        </p:txBody>
      </p:sp>
      <p:sp>
        <p:nvSpPr>
          <p:cNvPr id="18" name="Title 1"/>
          <p:cNvSpPr>
            <a:spLocks noGrp="1"/>
          </p:cNvSpPr>
          <p:nvPr>
            <p:ph type="title"/>
          </p:nvPr>
        </p:nvSpPr>
        <p:spPr>
          <a:xfrm>
            <a:off x="1309233" y="66113"/>
            <a:ext cx="6015592" cy="1039427"/>
          </a:xfrm>
        </p:spPr>
        <p:txBody>
          <a:bodyPr>
            <a:noAutofit/>
          </a:bodyPr>
          <a:lstStyle/>
          <a:p>
            <a:r>
              <a:rPr lang="en-US" altLang="en-US" sz="3200" dirty="0">
                <a:solidFill>
                  <a:srgbClr val="517A91"/>
                </a:solidFill>
                <a:latin typeface="Century Gothic" charset="0"/>
                <a:ea typeface="Century Gothic" charset="0"/>
                <a:cs typeface="Century Gothic" charset="0"/>
              </a:rPr>
              <a:t>B-type natriuretic peptide </a:t>
            </a:r>
            <a:r>
              <a:rPr lang="en-US" altLang="en-US" sz="3200" dirty="0" smtClean="0">
                <a:solidFill>
                  <a:srgbClr val="517A91"/>
                </a:solidFill>
                <a:latin typeface="Century Gothic" charset="0"/>
                <a:ea typeface="Century Gothic" charset="0"/>
                <a:cs typeface="Century Gothic" charset="0"/>
              </a:rPr>
              <a:t/>
            </a:r>
            <a:br>
              <a:rPr lang="en-US" altLang="en-US" sz="3200" dirty="0" smtClean="0">
                <a:solidFill>
                  <a:srgbClr val="517A91"/>
                </a:solidFill>
                <a:latin typeface="Century Gothic" charset="0"/>
                <a:ea typeface="Century Gothic" charset="0"/>
                <a:cs typeface="Century Gothic" charset="0"/>
              </a:rPr>
            </a:br>
            <a:r>
              <a:rPr lang="en-US" altLang="en-US" sz="3200" dirty="0" smtClean="0">
                <a:solidFill>
                  <a:srgbClr val="517A91"/>
                </a:solidFill>
                <a:latin typeface="Century Gothic" charset="0"/>
                <a:ea typeface="Century Gothic" charset="0"/>
                <a:cs typeface="Century Gothic" charset="0"/>
              </a:rPr>
              <a:t>(</a:t>
            </a:r>
            <a:r>
              <a:rPr lang="en-US" altLang="en-US" sz="3200" dirty="0">
                <a:solidFill>
                  <a:srgbClr val="517A91"/>
                </a:solidFill>
                <a:latin typeface="Century Gothic" charset="0"/>
                <a:ea typeface="Century Gothic" charset="0"/>
                <a:cs typeface="Century Gothic" charset="0"/>
              </a:rPr>
              <a:t>BNP) (Heart failure marker)</a:t>
            </a:r>
            <a:endParaRPr lang="en-US" sz="3200" dirty="0">
              <a:solidFill>
                <a:srgbClr val="517A91"/>
              </a:solidFill>
              <a:latin typeface="Century Gothic" charset="0"/>
              <a:ea typeface="Century Gothic" charset="0"/>
              <a:cs typeface="Century Gothic" charset="0"/>
            </a:endParaRPr>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98632" y="5843150"/>
            <a:ext cx="1580444" cy="1549544"/>
          </a:xfrm>
          <a:prstGeom prst="rect">
            <a:avLst/>
          </a:prstGeom>
        </p:spPr>
      </p:pic>
      <p:cxnSp>
        <p:nvCxnSpPr>
          <p:cNvPr id="13" name="Straight Connector 12"/>
          <p:cNvCxnSpPr/>
          <p:nvPr/>
        </p:nvCxnSpPr>
        <p:spPr>
          <a:xfrm flipH="1">
            <a:off x="1223966" y="1184281"/>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3" name="Rectangle 2"/>
          <p:cNvSpPr/>
          <p:nvPr/>
        </p:nvSpPr>
        <p:spPr>
          <a:xfrm>
            <a:off x="1309233" y="1367861"/>
            <a:ext cx="8601533" cy="4185761"/>
          </a:xfrm>
          <a:prstGeom prst="rect">
            <a:avLst/>
          </a:prstGeom>
        </p:spPr>
        <p:txBody>
          <a:bodyPr wrap="square">
            <a:spAutoFit/>
          </a:bodyPr>
          <a:lstStyle/>
          <a:p>
            <a:pPr marL="342900" lvl="0" indent="-342900">
              <a:spcBef>
                <a:spcPts val="1000"/>
              </a:spcBef>
              <a:buFont typeface="Wingdings" panose="05000000000000000000" pitchFamily="2" charset="2"/>
              <a:buChar char="§"/>
            </a:pPr>
            <a:r>
              <a:rPr lang="en-US" sz="2400" dirty="0">
                <a:solidFill>
                  <a:srgbClr val="334E5D"/>
                </a:solidFill>
                <a:ea typeface="ＭＳ Ｐゴシック" charset="-128"/>
              </a:rPr>
              <a:t>A peptide produced by the ventricles of the heart in response to: </a:t>
            </a:r>
          </a:p>
          <a:p>
            <a:pPr lvl="0">
              <a:spcBef>
                <a:spcPts val="1000"/>
              </a:spcBef>
            </a:pPr>
            <a:r>
              <a:rPr lang="en-US" sz="2400" dirty="0">
                <a:solidFill>
                  <a:srgbClr val="334E5D"/>
                </a:solidFill>
                <a:ea typeface="ＭＳ Ｐゴシック" charset="-128"/>
              </a:rPr>
              <a:t>     </a:t>
            </a:r>
            <a:r>
              <a:rPr lang="en-US" sz="2400" dirty="0" smtClean="0">
                <a:solidFill>
                  <a:srgbClr val="334E5D"/>
                </a:solidFill>
                <a:ea typeface="ＭＳ Ｐゴシック" charset="-128"/>
              </a:rPr>
              <a:t>           </a:t>
            </a:r>
            <a:r>
              <a:rPr lang="en-US" sz="2400" dirty="0">
                <a:solidFill>
                  <a:srgbClr val="334E5D"/>
                </a:solidFill>
                <a:ea typeface="ＭＳ Ｐゴシック" charset="-128"/>
              </a:rPr>
              <a:t>Myocardial stretching and ventricular dysfunction </a:t>
            </a:r>
            <a:r>
              <a:rPr lang="en-US" sz="2400" dirty="0">
                <a:solidFill>
                  <a:srgbClr val="FF0000"/>
                </a:solidFill>
                <a:ea typeface="ＭＳ Ｐゴシック" charset="-128"/>
              </a:rPr>
              <a:t>after MI </a:t>
            </a:r>
          </a:p>
          <a:p>
            <a:pPr marL="342900" lvl="0" indent="-342900">
              <a:spcBef>
                <a:spcPts val="1000"/>
              </a:spcBef>
              <a:buFont typeface="Wingdings" panose="05000000000000000000" pitchFamily="2" charset="2"/>
              <a:buChar char="§"/>
            </a:pPr>
            <a:r>
              <a:rPr lang="en-US" sz="2400" dirty="0">
                <a:solidFill>
                  <a:srgbClr val="334E5D"/>
                </a:solidFill>
                <a:ea typeface="ＭＳ Ｐゴシック" charset="-128"/>
              </a:rPr>
              <a:t>Causes : vasodilation, sodium and water excretion and reduces blood pressure </a:t>
            </a:r>
            <a:r>
              <a:rPr lang="en-US" sz="2400" dirty="0" smtClean="0">
                <a:solidFill>
                  <a:srgbClr val="334E5D"/>
                </a:solidFill>
                <a:ea typeface="ＭＳ Ｐゴシック" charset="-128"/>
              </a:rPr>
              <a:t>.</a:t>
            </a:r>
            <a:endParaRPr lang="en-US" sz="2400" dirty="0">
              <a:solidFill>
                <a:srgbClr val="334E5D"/>
              </a:solidFill>
              <a:ea typeface="ＭＳ Ｐゴシック" charset="-128"/>
            </a:endParaRPr>
          </a:p>
          <a:p>
            <a:pPr marL="342900" lvl="0" indent="-342900">
              <a:spcBef>
                <a:spcPts val="1000"/>
              </a:spcBef>
              <a:buFont typeface="Wingdings" panose="05000000000000000000" pitchFamily="2" charset="2"/>
              <a:buChar char="§"/>
            </a:pPr>
            <a:r>
              <a:rPr lang="en-US" sz="2400" dirty="0">
                <a:solidFill>
                  <a:srgbClr val="334E5D"/>
                </a:solidFill>
                <a:ea typeface="ＭＳ Ｐゴシック" charset="-128"/>
              </a:rPr>
              <a:t>A marker for detecting </a:t>
            </a:r>
            <a:r>
              <a:rPr lang="en-US" sz="2400" dirty="0">
                <a:solidFill>
                  <a:srgbClr val="FF0000"/>
                </a:solidFill>
                <a:ea typeface="ＭＳ Ｐゴシック" charset="-128"/>
              </a:rPr>
              <a:t>Congestive heart failure .</a:t>
            </a:r>
          </a:p>
          <a:p>
            <a:pPr marL="342900" lvl="0" indent="-342900">
              <a:spcBef>
                <a:spcPts val="1000"/>
              </a:spcBef>
              <a:buFont typeface="Wingdings" panose="05000000000000000000" pitchFamily="2" charset="2"/>
              <a:buChar char="§"/>
            </a:pPr>
            <a:r>
              <a:rPr lang="en-US" sz="2400" dirty="0">
                <a:solidFill>
                  <a:srgbClr val="334E5D"/>
                </a:solidFill>
                <a:ea typeface="ＭＳ Ｐゴシック" charset="-128"/>
              </a:rPr>
              <a:t>Its serum levels are high in some pulmonary </a:t>
            </a:r>
            <a:r>
              <a:rPr lang="en-US" sz="2400" dirty="0" smtClean="0">
                <a:solidFill>
                  <a:srgbClr val="334E5D"/>
                </a:solidFill>
                <a:ea typeface="ＭＳ Ｐゴシック" charset="-128"/>
              </a:rPr>
              <a:t>diseases .</a:t>
            </a:r>
            <a:endParaRPr lang="en-US" sz="2400" dirty="0">
              <a:solidFill>
                <a:srgbClr val="334E5D"/>
              </a:solidFill>
              <a:ea typeface="ＭＳ Ｐゴシック" charset="-128"/>
            </a:endParaRPr>
          </a:p>
          <a:p>
            <a:pPr marL="342900" lvl="0" indent="-342900">
              <a:spcBef>
                <a:spcPts val="1000"/>
              </a:spcBef>
              <a:buFont typeface="Wingdings" panose="05000000000000000000" pitchFamily="2" charset="2"/>
              <a:buChar char="§"/>
            </a:pPr>
            <a:r>
              <a:rPr lang="en-US" sz="2400" dirty="0">
                <a:solidFill>
                  <a:srgbClr val="334E5D"/>
                </a:solidFill>
                <a:ea typeface="ＭＳ Ｐゴシック" charset="-128"/>
              </a:rPr>
              <a:t>But in heart failure its levels are markedly </a:t>
            </a:r>
            <a:r>
              <a:rPr lang="en-US" sz="2400" dirty="0" smtClean="0">
                <a:solidFill>
                  <a:srgbClr val="334E5D"/>
                </a:solidFill>
                <a:ea typeface="ＭＳ Ｐゴシック" charset="-128"/>
              </a:rPr>
              <a:t>high .</a:t>
            </a:r>
            <a:endParaRPr lang="en-US" sz="2400" dirty="0">
              <a:solidFill>
                <a:srgbClr val="334E5D"/>
              </a:solidFill>
              <a:ea typeface="ＭＳ Ｐゴシック" charset="-128"/>
            </a:endParaRPr>
          </a:p>
          <a:p>
            <a:pPr marL="342900" lvl="0" indent="-342900">
              <a:spcBef>
                <a:spcPts val="1000"/>
              </a:spcBef>
              <a:buFont typeface="Wingdings" panose="05000000000000000000" pitchFamily="2" charset="2"/>
              <a:buChar char="§"/>
            </a:pPr>
            <a:r>
              <a:rPr lang="en-US" sz="2400" dirty="0">
                <a:solidFill>
                  <a:srgbClr val="334E5D"/>
                </a:solidFill>
                <a:ea typeface="ＭＳ Ｐゴシック" charset="-128"/>
              </a:rPr>
              <a:t>An important marker </a:t>
            </a:r>
            <a:r>
              <a:rPr lang="en-US" sz="2400" dirty="0">
                <a:solidFill>
                  <a:srgbClr val="FF0000"/>
                </a:solidFill>
                <a:ea typeface="ＭＳ Ｐゴシック" charset="-128"/>
              </a:rPr>
              <a:t>for differential diagnosis of pulmonary diseases and congestive heart failure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9128" y="2830126"/>
            <a:ext cx="2787559" cy="3270789"/>
          </a:xfrm>
          <a:prstGeom prst="rect">
            <a:avLst/>
          </a:prstGeom>
        </p:spPr>
      </p:pic>
    </p:spTree>
    <p:extLst>
      <p:ext uri="{BB962C8B-B14F-4D97-AF65-F5344CB8AC3E}">
        <p14:creationId xmlns:p14="http://schemas.microsoft.com/office/powerpoint/2010/main" val="894827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1223966" y="1325673"/>
            <a:ext cx="6717535" cy="4800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2"/>
          </p:nvPr>
        </p:nvSpPr>
        <p:spPr/>
        <p:txBody>
          <a:bodyPr/>
          <a:lstStyle/>
          <a:p>
            <a:fld id="{C6A61B80-718B-8E4C-9CE5-C64D512E4DAF}" type="slidenum">
              <a:rPr lang="en-US" smtClean="0"/>
              <a:t>22</a:t>
            </a:fld>
            <a:endParaRPr lang="en-US"/>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3" name="TextBox 2"/>
          <p:cNvSpPr txBox="1"/>
          <p:nvPr/>
        </p:nvSpPr>
        <p:spPr>
          <a:xfrm>
            <a:off x="1377424" y="0"/>
            <a:ext cx="6183084" cy="830997"/>
          </a:xfrm>
          <a:prstGeom prst="rect">
            <a:avLst/>
          </a:prstGeom>
          <a:noFill/>
        </p:spPr>
        <p:txBody>
          <a:bodyPr wrap="square" rtlCol="0">
            <a:spAutoFit/>
          </a:bodyPr>
          <a:lstStyle/>
          <a:p>
            <a:r>
              <a:rPr lang="en-US" sz="4800" dirty="0">
                <a:solidFill>
                  <a:srgbClr val="517A91"/>
                </a:solidFill>
                <a:latin typeface="Century Gothic" charset="0"/>
                <a:ea typeface="Century Gothic" charset="0"/>
                <a:cs typeface="Century Gothic" charset="0"/>
              </a:rPr>
              <a:t>Pathogenesis of MI</a:t>
            </a:r>
          </a:p>
        </p:txBody>
      </p:sp>
      <p:cxnSp>
        <p:nvCxnSpPr>
          <p:cNvPr id="9" name="Straight Connector 8"/>
          <p:cNvCxnSpPr/>
          <p:nvPr/>
        </p:nvCxnSpPr>
        <p:spPr>
          <a:xfrm flipH="1">
            <a:off x="1309692" y="830997"/>
            <a:ext cx="7106175"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graphicFrame>
        <p:nvGraphicFramePr>
          <p:cNvPr id="4" name="Diagram 3"/>
          <p:cNvGraphicFramePr/>
          <p:nvPr>
            <p:extLst/>
          </p:nvPr>
        </p:nvGraphicFramePr>
        <p:xfrm>
          <a:off x="4521200" y="0"/>
          <a:ext cx="10818547" cy="6722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1" name="Group 10"/>
          <p:cNvGrpSpPr/>
          <p:nvPr/>
        </p:nvGrpSpPr>
        <p:grpSpPr>
          <a:xfrm>
            <a:off x="9229038" y="4954115"/>
            <a:ext cx="1238762" cy="499371"/>
            <a:chOff x="2603283" y="5727503"/>
            <a:chExt cx="779626" cy="389663"/>
          </a:xfrm>
        </p:grpSpPr>
        <p:sp>
          <p:nvSpPr>
            <p:cNvPr id="12" name="Rectangle 11"/>
            <p:cNvSpPr/>
            <p:nvPr/>
          </p:nvSpPr>
          <p:spPr>
            <a:xfrm>
              <a:off x="2603283" y="5727503"/>
              <a:ext cx="779626" cy="389663"/>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2603283" y="5727503"/>
              <a:ext cx="779626" cy="3896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kern="1200" smtClean="0">
                  <a:solidFill>
                    <a:srgbClr val="243542"/>
                  </a:solidFill>
                </a:rPr>
                <a:t>Myocardial Dysfunction </a:t>
              </a:r>
              <a:endParaRPr lang="en-US" kern="1200" dirty="0">
                <a:solidFill>
                  <a:srgbClr val="243542"/>
                </a:solidFill>
              </a:endParaRPr>
            </a:p>
          </p:txBody>
        </p:sp>
      </p:grpSp>
      <p:grpSp>
        <p:nvGrpSpPr>
          <p:cNvPr id="14" name="Group 13"/>
          <p:cNvGrpSpPr/>
          <p:nvPr/>
        </p:nvGrpSpPr>
        <p:grpSpPr>
          <a:xfrm>
            <a:off x="9525088" y="4057125"/>
            <a:ext cx="1380357" cy="1063751"/>
            <a:chOff x="4278691" y="3048208"/>
            <a:chExt cx="848602" cy="1063751"/>
          </a:xfrm>
        </p:grpSpPr>
        <p:sp>
          <p:nvSpPr>
            <p:cNvPr id="15" name="Rectangle 14"/>
            <p:cNvSpPr/>
            <p:nvPr/>
          </p:nvSpPr>
          <p:spPr>
            <a:xfrm>
              <a:off x="4347667" y="3722296"/>
              <a:ext cx="779626" cy="389663"/>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6" name="Rectangle 15"/>
            <p:cNvSpPr/>
            <p:nvPr/>
          </p:nvSpPr>
          <p:spPr>
            <a:xfrm>
              <a:off x="4278691" y="3048208"/>
              <a:ext cx="779626" cy="3896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2000" kern="1200" dirty="0" smtClean="0">
                  <a:solidFill>
                    <a:srgbClr val="243542"/>
                  </a:solidFill>
                </a:rPr>
                <a:t>Tissue Necrosis</a:t>
              </a:r>
              <a:endParaRPr lang="en-US" sz="2000" kern="1200" dirty="0">
                <a:solidFill>
                  <a:srgbClr val="243542"/>
                </a:solidFill>
              </a:endParaRPr>
            </a:p>
          </p:txBody>
        </p:sp>
      </p:grpSp>
      <p:grpSp>
        <p:nvGrpSpPr>
          <p:cNvPr id="17" name="Group 16"/>
          <p:cNvGrpSpPr/>
          <p:nvPr/>
        </p:nvGrpSpPr>
        <p:grpSpPr>
          <a:xfrm>
            <a:off x="5975565" y="1779530"/>
            <a:ext cx="4239702" cy="1829545"/>
            <a:chOff x="3957985" y="2919112"/>
            <a:chExt cx="3478139" cy="1829545"/>
          </a:xfrm>
        </p:grpSpPr>
        <p:sp>
          <p:nvSpPr>
            <p:cNvPr id="18" name="Rectangle 17"/>
            <p:cNvSpPr/>
            <p:nvPr/>
          </p:nvSpPr>
          <p:spPr>
            <a:xfrm>
              <a:off x="3957985" y="2919112"/>
              <a:ext cx="779626" cy="389663"/>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6656498" y="4358994"/>
              <a:ext cx="779626" cy="3896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2000" kern="1200" dirty="0" smtClean="0">
                  <a:solidFill>
                    <a:srgbClr val="243542"/>
                  </a:solidFill>
                </a:rPr>
                <a:t>Tissue Ischemia</a:t>
              </a:r>
              <a:endParaRPr lang="en-US" sz="2000" kern="1200" dirty="0">
                <a:solidFill>
                  <a:srgbClr val="243542"/>
                </a:solidFill>
              </a:endParaRPr>
            </a:p>
          </p:txBody>
        </p:sp>
      </p:grpSp>
      <p:grpSp>
        <p:nvGrpSpPr>
          <p:cNvPr id="20" name="Group 19"/>
          <p:cNvGrpSpPr/>
          <p:nvPr/>
        </p:nvGrpSpPr>
        <p:grpSpPr>
          <a:xfrm>
            <a:off x="9268194" y="2267668"/>
            <a:ext cx="1418360" cy="3575481"/>
            <a:chOff x="4347667" y="-128306"/>
            <a:chExt cx="815613" cy="2632673"/>
          </a:xfrm>
        </p:grpSpPr>
        <p:sp>
          <p:nvSpPr>
            <p:cNvPr id="21" name="Rectangle 20"/>
            <p:cNvSpPr/>
            <p:nvPr/>
          </p:nvSpPr>
          <p:spPr>
            <a:xfrm>
              <a:off x="4347667" y="2114704"/>
              <a:ext cx="779626" cy="389663"/>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22" name="Rectangle 21"/>
            <p:cNvSpPr/>
            <p:nvPr/>
          </p:nvSpPr>
          <p:spPr>
            <a:xfrm>
              <a:off x="4383654" y="-128306"/>
              <a:ext cx="779626" cy="3896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kern="1200" dirty="0" smtClean="0">
                  <a:solidFill>
                    <a:srgbClr val="243542"/>
                  </a:solidFill>
                </a:rPr>
                <a:t>Thrombosis</a:t>
              </a:r>
              <a:endParaRPr lang="en-US" kern="1200" dirty="0">
                <a:solidFill>
                  <a:srgbClr val="243542"/>
                </a:solidFill>
              </a:endParaRPr>
            </a:p>
          </p:txBody>
        </p:sp>
      </p:grpSp>
      <p:grpSp>
        <p:nvGrpSpPr>
          <p:cNvPr id="23" name="Group 22"/>
          <p:cNvGrpSpPr/>
          <p:nvPr/>
        </p:nvGrpSpPr>
        <p:grpSpPr>
          <a:xfrm>
            <a:off x="9229038" y="1427992"/>
            <a:ext cx="1493464" cy="795402"/>
            <a:chOff x="3589874" y="904558"/>
            <a:chExt cx="1147737" cy="795402"/>
          </a:xfrm>
        </p:grpSpPr>
        <p:sp>
          <p:nvSpPr>
            <p:cNvPr id="24" name="Rectangle 23"/>
            <p:cNvSpPr/>
            <p:nvPr/>
          </p:nvSpPr>
          <p:spPr>
            <a:xfrm>
              <a:off x="3957985" y="1310297"/>
              <a:ext cx="779626" cy="389663"/>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25" name="Rectangle 24"/>
            <p:cNvSpPr/>
            <p:nvPr/>
          </p:nvSpPr>
          <p:spPr>
            <a:xfrm>
              <a:off x="3589874" y="904558"/>
              <a:ext cx="779626" cy="3896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2000" kern="1200" dirty="0" smtClean="0">
                  <a:solidFill>
                    <a:srgbClr val="243542"/>
                  </a:solidFill>
                </a:rPr>
                <a:t>Plaque Rupture</a:t>
              </a:r>
              <a:endParaRPr lang="en-US" sz="2000" kern="1200" dirty="0">
                <a:solidFill>
                  <a:srgbClr val="243542"/>
                </a:solidFill>
              </a:endParaRPr>
            </a:p>
          </p:txBody>
        </p:sp>
      </p:grpSp>
      <p:sp>
        <p:nvSpPr>
          <p:cNvPr id="8" name="Rectangle 7"/>
          <p:cNvSpPr/>
          <p:nvPr/>
        </p:nvSpPr>
        <p:spPr>
          <a:xfrm>
            <a:off x="9371841" y="462902"/>
            <a:ext cx="476578" cy="35410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7761142" y="552148"/>
            <a:ext cx="2946033" cy="5352770"/>
            <a:chOff x="4347667" y="-4457218"/>
            <a:chExt cx="1307555" cy="5352770"/>
          </a:xfrm>
        </p:grpSpPr>
        <p:sp>
          <p:nvSpPr>
            <p:cNvPr id="27" name="Rectangle 26"/>
            <p:cNvSpPr/>
            <p:nvPr/>
          </p:nvSpPr>
          <p:spPr>
            <a:xfrm>
              <a:off x="4347667" y="505889"/>
              <a:ext cx="779626" cy="389663"/>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28" name="Rectangle 27"/>
            <p:cNvSpPr/>
            <p:nvPr/>
          </p:nvSpPr>
          <p:spPr>
            <a:xfrm>
              <a:off x="4875596" y="-4457218"/>
              <a:ext cx="779626" cy="3896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900" kern="1200" dirty="0" smtClean="0">
                  <a:solidFill>
                    <a:srgbClr val="243542"/>
                  </a:solidFill>
                </a:rPr>
                <a:t>Atherosclerotic Plaque</a:t>
              </a:r>
              <a:endParaRPr lang="en-US" sz="1900" kern="1200" dirty="0">
                <a:solidFill>
                  <a:srgbClr val="243542"/>
                </a:solidFill>
              </a:endParaRPr>
            </a:p>
          </p:txBody>
        </p:sp>
      </p:grpSp>
      <p:sp>
        <p:nvSpPr>
          <p:cNvPr id="29" name="Rectangle 28"/>
          <p:cNvSpPr/>
          <p:nvPr/>
        </p:nvSpPr>
        <p:spPr>
          <a:xfrm>
            <a:off x="9565585" y="5251116"/>
            <a:ext cx="1202267" cy="15761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243542"/>
                </a:solidFill>
              </a:rPr>
              <a:t>Heart Failure</a:t>
            </a:r>
            <a:endParaRPr lang="en-US" sz="2000">
              <a:solidFill>
                <a:srgbClr val="243542"/>
              </a:solidFill>
            </a:endParaRPr>
          </a:p>
        </p:txBody>
      </p:sp>
      <p:sp>
        <p:nvSpPr>
          <p:cNvPr id="36" name="TextBox 35"/>
          <p:cNvSpPr txBox="1"/>
          <p:nvPr/>
        </p:nvSpPr>
        <p:spPr>
          <a:xfrm>
            <a:off x="10905445" y="3942669"/>
            <a:ext cx="1187736" cy="646331"/>
          </a:xfrm>
          <a:prstGeom prst="rect">
            <a:avLst/>
          </a:prstGeom>
          <a:noFill/>
          <a:ln w="28575">
            <a:solidFill>
              <a:srgbClr val="7292A4"/>
            </a:solidFill>
            <a:prstDash val="sysDash"/>
          </a:ln>
        </p:spPr>
        <p:txBody>
          <a:bodyPr wrap="square" rtlCol="0">
            <a:spAutoFit/>
          </a:bodyPr>
          <a:lstStyle/>
          <a:p>
            <a:r>
              <a:rPr lang="en-US" dirty="0" err="1" smtClean="0">
                <a:solidFill>
                  <a:srgbClr val="2A4452"/>
                </a:solidFill>
              </a:rPr>
              <a:t>cTn</a:t>
            </a:r>
            <a:r>
              <a:rPr lang="en-US" dirty="0" smtClean="0">
                <a:solidFill>
                  <a:srgbClr val="2A4452"/>
                </a:solidFill>
              </a:rPr>
              <a:t> CK-MB</a:t>
            </a:r>
          </a:p>
          <a:p>
            <a:r>
              <a:rPr lang="en-US" dirty="0" smtClean="0">
                <a:solidFill>
                  <a:schemeClr val="bg1">
                    <a:lumMod val="65000"/>
                  </a:schemeClr>
                </a:solidFill>
              </a:rPr>
              <a:t>Myoglobin</a:t>
            </a:r>
          </a:p>
        </p:txBody>
      </p:sp>
      <p:cxnSp>
        <p:nvCxnSpPr>
          <p:cNvPr id="39" name="Straight Connector 38"/>
          <p:cNvCxnSpPr>
            <a:stCxn id="36" idx="1"/>
          </p:cNvCxnSpPr>
          <p:nvPr/>
        </p:nvCxnSpPr>
        <p:spPr>
          <a:xfrm flipH="1" flipV="1">
            <a:off x="10793247" y="4265834"/>
            <a:ext cx="112198" cy="1"/>
          </a:xfrm>
          <a:prstGeom prst="line">
            <a:avLst/>
          </a:prstGeom>
          <a:ln w="25400">
            <a:solidFill>
              <a:srgbClr val="7292A4"/>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077272" y="3238500"/>
            <a:ext cx="897467" cy="381000"/>
          </a:xfrm>
          <a:prstGeom prst="rect">
            <a:avLst/>
          </a:prstGeom>
          <a:noFill/>
          <a:ln w="25400">
            <a:solidFill>
              <a:srgbClr val="7292A4"/>
            </a:solidFill>
            <a:prstDash val="sysDash"/>
          </a:ln>
        </p:spPr>
        <p:txBody>
          <a:bodyPr wrap="square" rtlCol="0">
            <a:spAutoFit/>
          </a:bodyPr>
          <a:lstStyle/>
          <a:p>
            <a:r>
              <a:rPr lang="en-US" dirty="0" smtClean="0">
                <a:solidFill>
                  <a:schemeClr val="bg1">
                    <a:lumMod val="65000"/>
                  </a:schemeClr>
                </a:solidFill>
              </a:rPr>
              <a:t>H-FABP</a:t>
            </a:r>
            <a:endParaRPr lang="en-US" dirty="0">
              <a:solidFill>
                <a:schemeClr val="bg1">
                  <a:lumMod val="65000"/>
                </a:schemeClr>
              </a:solidFill>
            </a:endParaRPr>
          </a:p>
        </p:txBody>
      </p:sp>
      <p:cxnSp>
        <p:nvCxnSpPr>
          <p:cNvPr id="42" name="Straight Connector 41"/>
          <p:cNvCxnSpPr/>
          <p:nvPr/>
        </p:nvCxnSpPr>
        <p:spPr>
          <a:xfrm flipH="1" flipV="1">
            <a:off x="8957806" y="3414244"/>
            <a:ext cx="91440" cy="0"/>
          </a:xfrm>
          <a:prstGeom prst="line">
            <a:avLst/>
          </a:prstGeom>
          <a:ln w="25400">
            <a:solidFill>
              <a:srgbClr val="7292A4"/>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297333" y="5017518"/>
            <a:ext cx="643467" cy="369332"/>
          </a:xfrm>
          <a:prstGeom prst="rect">
            <a:avLst/>
          </a:prstGeom>
          <a:noFill/>
          <a:ln w="25400">
            <a:solidFill>
              <a:srgbClr val="7292A4"/>
            </a:solidFill>
            <a:prstDash val="sysDash"/>
          </a:ln>
        </p:spPr>
        <p:txBody>
          <a:bodyPr wrap="square" rtlCol="0">
            <a:spAutoFit/>
          </a:bodyPr>
          <a:lstStyle/>
          <a:p>
            <a:r>
              <a:rPr lang="en-US" smtClean="0">
                <a:solidFill>
                  <a:srgbClr val="2A4452"/>
                </a:solidFill>
              </a:rPr>
              <a:t>BNP</a:t>
            </a:r>
            <a:endParaRPr lang="en-US">
              <a:solidFill>
                <a:srgbClr val="2A4452"/>
              </a:solidFill>
            </a:endParaRPr>
          </a:p>
        </p:txBody>
      </p:sp>
      <p:cxnSp>
        <p:nvCxnSpPr>
          <p:cNvPr id="46" name="Straight Connector 45"/>
          <p:cNvCxnSpPr/>
          <p:nvPr/>
        </p:nvCxnSpPr>
        <p:spPr>
          <a:xfrm>
            <a:off x="8957806" y="5203800"/>
            <a:ext cx="115060" cy="0"/>
          </a:xfrm>
          <a:prstGeom prst="line">
            <a:avLst/>
          </a:prstGeom>
          <a:ln w="25400">
            <a:solidFill>
              <a:srgbClr val="7292A4"/>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0922378" y="5857371"/>
            <a:ext cx="643467" cy="369332"/>
          </a:xfrm>
          <a:prstGeom prst="rect">
            <a:avLst/>
          </a:prstGeom>
          <a:noFill/>
          <a:ln w="25400">
            <a:solidFill>
              <a:srgbClr val="7292A4"/>
            </a:solidFill>
            <a:prstDash val="sysDash"/>
          </a:ln>
        </p:spPr>
        <p:txBody>
          <a:bodyPr wrap="square" rtlCol="0">
            <a:spAutoFit/>
          </a:bodyPr>
          <a:lstStyle/>
          <a:p>
            <a:r>
              <a:rPr lang="en-US" smtClean="0">
                <a:solidFill>
                  <a:srgbClr val="2A4452"/>
                </a:solidFill>
              </a:rPr>
              <a:t>BNP</a:t>
            </a:r>
            <a:endParaRPr lang="en-US">
              <a:solidFill>
                <a:srgbClr val="2A4452"/>
              </a:solidFill>
            </a:endParaRPr>
          </a:p>
        </p:txBody>
      </p:sp>
      <p:cxnSp>
        <p:nvCxnSpPr>
          <p:cNvPr id="48" name="Straight Connector 47"/>
          <p:cNvCxnSpPr/>
          <p:nvPr/>
        </p:nvCxnSpPr>
        <p:spPr>
          <a:xfrm>
            <a:off x="10803924" y="6043653"/>
            <a:ext cx="115060" cy="0"/>
          </a:xfrm>
          <a:prstGeom prst="line">
            <a:avLst/>
          </a:prstGeom>
          <a:ln w="25400">
            <a:solidFill>
              <a:srgbClr val="7292A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586126" y="1385761"/>
            <a:ext cx="0" cy="4535829"/>
          </a:xfrm>
          <a:prstGeom prst="line">
            <a:avLst/>
          </a:prstGeom>
          <a:ln w="38100" cap="rnd" cmpd="sng">
            <a:solidFill>
              <a:srgbClr val="2A4452"/>
            </a:solidFill>
            <a:prstDash val="sysDash"/>
            <a:round/>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2353733" y="1083733"/>
            <a:ext cx="2658534" cy="539090"/>
          </a:xfrm>
          <a:prstGeom prst="rect">
            <a:avLst/>
          </a:prstGeom>
          <a:noFill/>
          <a:ln w="25400">
            <a:solidFill>
              <a:srgbClr val="334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2A4452"/>
                </a:solidFill>
              </a:rPr>
              <a:t>Diagnosis of MI</a:t>
            </a:r>
            <a:endParaRPr lang="en-US" sz="2800" b="1" dirty="0">
              <a:solidFill>
                <a:srgbClr val="2A4452"/>
              </a:solidFill>
            </a:endParaRPr>
          </a:p>
        </p:txBody>
      </p:sp>
      <p:cxnSp>
        <p:nvCxnSpPr>
          <p:cNvPr id="56" name="Straight Connector 55"/>
          <p:cNvCxnSpPr>
            <a:stCxn id="54" idx="2"/>
          </p:cNvCxnSpPr>
          <p:nvPr/>
        </p:nvCxnSpPr>
        <p:spPr>
          <a:xfrm>
            <a:off x="3683000" y="1622823"/>
            <a:ext cx="0" cy="405739"/>
          </a:xfrm>
          <a:prstGeom prst="line">
            <a:avLst/>
          </a:prstGeom>
          <a:ln w="28575">
            <a:solidFill>
              <a:srgbClr val="2A445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666067" y="2025160"/>
            <a:ext cx="2364289" cy="0"/>
          </a:xfrm>
          <a:prstGeom prst="line">
            <a:avLst/>
          </a:prstGeom>
          <a:ln w="28575">
            <a:solidFill>
              <a:srgbClr val="2A445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038823" y="2017417"/>
            <a:ext cx="0" cy="405739"/>
          </a:xfrm>
          <a:prstGeom prst="line">
            <a:avLst/>
          </a:prstGeom>
          <a:ln w="28575">
            <a:solidFill>
              <a:srgbClr val="2A4452"/>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5012267" y="2414050"/>
            <a:ext cx="2032080" cy="691660"/>
          </a:xfrm>
          <a:prstGeom prst="rect">
            <a:avLst/>
          </a:prstGeom>
          <a:noFill/>
          <a:ln w="25400">
            <a:solidFill>
              <a:srgbClr val="334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334E5D"/>
                </a:solidFill>
                <a:ea typeface="ＭＳ Ｐゴシック" charset="-128"/>
              </a:rPr>
              <a:t>Typical ECG pattern(changes)</a:t>
            </a:r>
          </a:p>
        </p:txBody>
      </p:sp>
      <p:cxnSp>
        <p:nvCxnSpPr>
          <p:cNvPr id="64" name="Straight Connector 63"/>
          <p:cNvCxnSpPr/>
          <p:nvPr/>
        </p:nvCxnSpPr>
        <p:spPr>
          <a:xfrm flipH="1">
            <a:off x="3683000" y="1927620"/>
            <a:ext cx="3" cy="1361679"/>
          </a:xfrm>
          <a:prstGeom prst="line">
            <a:avLst/>
          </a:prstGeom>
          <a:ln w="28575">
            <a:solidFill>
              <a:srgbClr val="2A445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972724" y="2025163"/>
            <a:ext cx="1737360" cy="0"/>
          </a:xfrm>
          <a:prstGeom prst="line">
            <a:avLst/>
          </a:prstGeom>
          <a:ln w="28575">
            <a:solidFill>
              <a:srgbClr val="2A445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972737" y="2012286"/>
            <a:ext cx="0" cy="405739"/>
          </a:xfrm>
          <a:prstGeom prst="line">
            <a:avLst/>
          </a:prstGeom>
          <a:ln w="28575">
            <a:solidFill>
              <a:srgbClr val="2A4452"/>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139378" y="2413969"/>
            <a:ext cx="2204396" cy="691660"/>
          </a:xfrm>
          <a:prstGeom prst="rect">
            <a:avLst/>
          </a:prstGeom>
          <a:noFill/>
          <a:ln w="25400">
            <a:solidFill>
              <a:srgbClr val="334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334E5D"/>
                </a:solidFill>
                <a:ea typeface="ＭＳ Ｐゴシック" charset="-128"/>
              </a:rPr>
              <a:t>Typical heart </a:t>
            </a:r>
            <a:r>
              <a:rPr lang="en-US" sz="2000" dirty="0" smtClean="0">
                <a:solidFill>
                  <a:srgbClr val="334E5D"/>
                </a:solidFill>
                <a:ea typeface="ＭＳ Ｐゴシック" charset="-128"/>
              </a:rPr>
              <a:t>attack  </a:t>
            </a:r>
            <a:r>
              <a:rPr lang="en-US" sz="2000" dirty="0">
                <a:solidFill>
                  <a:srgbClr val="334E5D"/>
                </a:solidFill>
                <a:ea typeface="ＭＳ Ｐゴシック" charset="-128"/>
              </a:rPr>
              <a:t>symptoms</a:t>
            </a:r>
          </a:p>
        </p:txBody>
      </p:sp>
      <p:sp>
        <p:nvSpPr>
          <p:cNvPr id="69" name="Rectangle 68"/>
          <p:cNvSpPr/>
          <p:nvPr/>
        </p:nvSpPr>
        <p:spPr>
          <a:xfrm>
            <a:off x="2040429" y="3297126"/>
            <a:ext cx="3308605" cy="691660"/>
          </a:xfrm>
          <a:prstGeom prst="rect">
            <a:avLst/>
          </a:prstGeom>
          <a:noFill/>
          <a:ln w="25400">
            <a:solidFill>
              <a:srgbClr val="334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34E5D"/>
                </a:solidFill>
                <a:ea typeface="ＭＳ Ｐゴシック" charset="-128"/>
              </a:rPr>
              <a:t>Typical rise and fall pattern of a cardiac marker in plasma</a:t>
            </a:r>
          </a:p>
        </p:txBody>
      </p:sp>
      <p:cxnSp>
        <p:nvCxnSpPr>
          <p:cNvPr id="70" name="Straight Connector 69"/>
          <p:cNvCxnSpPr/>
          <p:nvPr/>
        </p:nvCxnSpPr>
        <p:spPr>
          <a:xfrm>
            <a:off x="3683000" y="3988786"/>
            <a:ext cx="0" cy="405739"/>
          </a:xfrm>
          <a:prstGeom prst="line">
            <a:avLst/>
          </a:prstGeom>
          <a:ln w="28575">
            <a:solidFill>
              <a:srgbClr val="2A445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683000" y="4378675"/>
            <a:ext cx="976279" cy="638843"/>
          </a:xfrm>
          <a:prstGeom prst="line">
            <a:avLst/>
          </a:prstGeom>
          <a:ln w="28575">
            <a:solidFill>
              <a:srgbClr val="2A445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754668" y="4384434"/>
            <a:ext cx="940064" cy="633084"/>
          </a:xfrm>
          <a:prstGeom prst="line">
            <a:avLst/>
          </a:prstGeom>
          <a:ln w="28575">
            <a:solidFill>
              <a:srgbClr val="2A4452"/>
            </a:solidFill>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4297408" y="4880427"/>
            <a:ext cx="2540387" cy="960193"/>
          </a:xfrm>
          <a:prstGeom prst="ellipse">
            <a:avLst/>
          </a:prstGeom>
          <a:noFill/>
          <a:ln w="25400">
            <a:solidFill>
              <a:srgbClr val="334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34E5D"/>
                </a:solidFill>
                <a:ea typeface="ＭＳ Ｐゴシック" charset="-128"/>
              </a:rPr>
              <a:t>Typical rise and gradual fall of cardiac troponins</a:t>
            </a:r>
          </a:p>
        </p:txBody>
      </p:sp>
      <p:sp>
        <p:nvSpPr>
          <p:cNvPr id="86" name="Oval 85"/>
          <p:cNvSpPr/>
          <p:nvPr/>
        </p:nvSpPr>
        <p:spPr>
          <a:xfrm>
            <a:off x="1183468" y="4983653"/>
            <a:ext cx="2160306" cy="823102"/>
          </a:xfrm>
          <a:prstGeom prst="ellipse">
            <a:avLst/>
          </a:prstGeom>
          <a:noFill/>
          <a:ln w="25400">
            <a:solidFill>
              <a:srgbClr val="334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34E5D"/>
                </a:solidFill>
                <a:ea typeface="ＭＳ Ｐゴシック" charset="-128"/>
              </a:rPr>
              <a:t>More rapid rise and fall of CK-MB</a:t>
            </a:r>
          </a:p>
        </p:txBody>
      </p:sp>
      <p:sp>
        <p:nvSpPr>
          <p:cNvPr id="87" name="Rectangle 86"/>
          <p:cNvSpPr/>
          <p:nvPr/>
        </p:nvSpPr>
        <p:spPr>
          <a:xfrm>
            <a:off x="1305665" y="5996897"/>
            <a:ext cx="3318988" cy="677822"/>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NOTE: </a:t>
            </a:r>
            <a:r>
              <a:rPr lang="en-US" dirty="0" smtClean="0">
                <a:solidFill>
                  <a:schemeClr val="bg1">
                    <a:lumMod val="65000"/>
                  </a:schemeClr>
                </a:solidFill>
              </a:rPr>
              <a:t>Requires </a:t>
            </a:r>
            <a:r>
              <a:rPr lang="en-US" dirty="0">
                <a:solidFill>
                  <a:schemeClr val="bg1">
                    <a:lumMod val="65000"/>
                  </a:schemeClr>
                </a:solidFill>
              </a:rPr>
              <a:t>presence of at least</a:t>
            </a:r>
            <a:r>
              <a:rPr lang="en-US" dirty="0">
                <a:solidFill>
                  <a:srgbClr val="2A4452"/>
                </a:solidFill>
              </a:rPr>
              <a:t> </a:t>
            </a:r>
            <a:r>
              <a:rPr lang="en-US" dirty="0">
                <a:solidFill>
                  <a:srgbClr val="FF0000"/>
                </a:solidFill>
              </a:rPr>
              <a:t>two</a:t>
            </a:r>
            <a:r>
              <a:rPr lang="en-US" dirty="0">
                <a:solidFill>
                  <a:srgbClr val="2A4452"/>
                </a:solidFill>
              </a:rPr>
              <a:t> </a:t>
            </a:r>
            <a:r>
              <a:rPr lang="en-US" dirty="0">
                <a:solidFill>
                  <a:schemeClr val="bg1">
                    <a:lumMod val="65000"/>
                  </a:schemeClr>
                </a:solidFill>
              </a:rPr>
              <a:t>of these characteristics</a:t>
            </a:r>
          </a:p>
        </p:txBody>
      </p:sp>
      <p:sp>
        <p:nvSpPr>
          <p:cNvPr id="90" name="Freeform 89"/>
          <p:cNvSpPr/>
          <p:nvPr/>
        </p:nvSpPr>
        <p:spPr>
          <a:xfrm>
            <a:off x="6942830" y="135468"/>
            <a:ext cx="1667770" cy="442794"/>
          </a:xfrm>
          <a:custGeom>
            <a:avLst/>
            <a:gdLst>
              <a:gd name="connsiteX0" fmla="*/ 0 w 1270000"/>
              <a:gd name="connsiteY0" fmla="*/ 355600 h 474133"/>
              <a:gd name="connsiteX1" fmla="*/ 33867 w 1270000"/>
              <a:gd name="connsiteY1" fmla="*/ 287867 h 474133"/>
              <a:gd name="connsiteX2" fmla="*/ 50800 w 1270000"/>
              <a:gd name="connsiteY2" fmla="*/ 237067 h 474133"/>
              <a:gd name="connsiteX3" fmla="*/ 101600 w 1270000"/>
              <a:gd name="connsiteY3" fmla="*/ 186267 h 474133"/>
              <a:gd name="connsiteX4" fmla="*/ 169333 w 1270000"/>
              <a:gd name="connsiteY4" fmla="*/ 101600 h 474133"/>
              <a:gd name="connsiteX5" fmla="*/ 270933 w 1270000"/>
              <a:gd name="connsiteY5" fmla="*/ 16933 h 474133"/>
              <a:gd name="connsiteX6" fmla="*/ 338667 w 1270000"/>
              <a:gd name="connsiteY6" fmla="*/ 0 h 474133"/>
              <a:gd name="connsiteX7" fmla="*/ 609600 w 1270000"/>
              <a:gd name="connsiteY7" fmla="*/ 33867 h 474133"/>
              <a:gd name="connsiteX8" fmla="*/ 660400 w 1270000"/>
              <a:gd name="connsiteY8" fmla="*/ 50800 h 474133"/>
              <a:gd name="connsiteX9" fmla="*/ 728133 w 1270000"/>
              <a:gd name="connsiteY9" fmla="*/ 152400 h 474133"/>
              <a:gd name="connsiteX10" fmla="*/ 762000 w 1270000"/>
              <a:gd name="connsiteY10" fmla="*/ 254000 h 474133"/>
              <a:gd name="connsiteX11" fmla="*/ 745067 w 1270000"/>
              <a:gd name="connsiteY11" fmla="*/ 321733 h 474133"/>
              <a:gd name="connsiteX12" fmla="*/ 660400 w 1270000"/>
              <a:gd name="connsiteY12" fmla="*/ 423333 h 474133"/>
              <a:gd name="connsiteX13" fmla="*/ 558800 w 1270000"/>
              <a:gd name="connsiteY13" fmla="*/ 457200 h 474133"/>
              <a:gd name="connsiteX14" fmla="*/ 508000 w 1270000"/>
              <a:gd name="connsiteY14" fmla="*/ 474133 h 474133"/>
              <a:gd name="connsiteX15" fmla="*/ 389467 w 1270000"/>
              <a:gd name="connsiteY15" fmla="*/ 440267 h 474133"/>
              <a:gd name="connsiteX16" fmla="*/ 355600 w 1270000"/>
              <a:gd name="connsiteY16" fmla="*/ 389467 h 474133"/>
              <a:gd name="connsiteX17" fmla="*/ 355600 w 1270000"/>
              <a:gd name="connsiteY17" fmla="*/ 220133 h 474133"/>
              <a:gd name="connsiteX18" fmla="*/ 372533 w 1270000"/>
              <a:gd name="connsiteY18" fmla="*/ 169333 h 474133"/>
              <a:gd name="connsiteX19" fmla="*/ 423333 w 1270000"/>
              <a:gd name="connsiteY19" fmla="*/ 135467 h 474133"/>
              <a:gd name="connsiteX20" fmla="*/ 524933 w 1270000"/>
              <a:gd name="connsiteY20" fmla="*/ 101600 h 474133"/>
              <a:gd name="connsiteX21" fmla="*/ 1032933 w 1270000"/>
              <a:gd name="connsiteY21" fmla="*/ 135467 h 474133"/>
              <a:gd name="connsiteX22" fmla="*/ 1185333 w 1270000"/>
              <a:gd name="connsiteY22" fmla="*/ 169333 h 474133"/>
              <a:gd name="connsiteX23" fmla="*/ 1270000 w 1270000"/>
              <a:gd name="connsiteY23" fmla="*/ 186267 h 47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0000" h="474133">
                <a:moveTo>
                  <a:pt x="0" y="355600"/>
                </a:moveTo>
                <a:cubicBezTo>
                  <a:pt x="11289" y="333022"/>
                  <a:pt x="23923" y="311069"/>
                  <a:pt x="33867" y="287867"/>
                </a:cubicBezTo>
                <a:cubicBezTo>
                  <a:pt x="40898" y="271461"/>
                  <a:pt x="40899" y="251919"/>
                  <a:pt x="50800" y="237067"/>
                </a:cubicBezTo>
                <a:cubicBezTo>
                  <a:pt x="64084" y="217142"/>
                  <a:pt x="84667" y="203200"/>
                  <a:pt x="101600" y="186267"/>
                </a:cubicBezTo>
                <a:cubicBezTo>
                  <a:pt x="129398" y="102873"/>
                  <a:pt x="98632" y="160518"/>
                  <a:pt x="169333" y="101600"/>
                </a:cubicBezTo>
                <a:cubicBezTo>
                  <a:pt x="212411" y="65702"/>
                  <a:pt x="219000" y="39190"/>
                  <a:pt x="270933" y="16933"/>
                </a:cubicBezTo>
                <a:cubicBezTo>
                  <a:pt x="292324" y="7765"/>
                  <a:pt x="316089" y="5644"/>
                  <a:pt x="338667" y="0"/>
                </a:cubicBezTo>
                <a:cubicBezTo>
                  <a:pt x="423855" y="8519"/>
                  <a:pt x="523654" y="14768"/>
                  <a:pt x="609600" y="33867"/>
                </a:cubicBezTo>
                <a:cubicBezTo>
                  <a:pt x="627024" y="37739"/>
                  <a:pt x="643467" y="45156"/>
                  <a:pt x="660400" y="50800"/>
                </a:cubicBezTo>
                <a:cubicBezTo>
                  <a:pt x="682978" y="84667"/>
                  <a:pt x="715262" y="113786"/>
                  <a:pt x="728133" y="152400"/>
                </a:cubicBezTo>
                <a:lnTo>
                  <a:pt x="762000" y="254000"/>
                </a:lnTo>
                <a:cubicBezTo>
                  <a:pt x="756356" y="276578"/>
                  <a:pt x="754235" y="300342"/>
                  <a:pt x="745067" y="321733"/>
                </a:cubicBezTo>
                <a:cubicBezTo>
                  <a:pt x="733869" y="347862"/>
                  <a:pt x="683285" y="410619"/>
                  <a:pt x="660400" y="423333"/>
                </a:cubicBezTo>
                <a:cubicBezTo>
                  <a:pt x="629194" y="440670"/>
                  <a:pt x="592667" y="445911"/>
                  <a:pt x="558800" y="457200"/>
                </a:cubicBezTo>
                <a:lnTo>
                  <a:pt x="508000" y="474133"/>
                </a:lnTo>
                <a:cubicBezTo>
                  <a:pt x="503575" y="473027"/>
                  <a:pt x="400509" y="449100"/>
                  <a:pt x="389467" y="440267"/>
                </a:cubicBezTo>
                <a:cubicBezTo>
                  <a:pt x="373575" y="427554"/>
                  <a:pt x="366889" y="406400"/>
                  <a:pt x="355600" y="389467"/>
                </a:cubicBezTo>
                <a:cubicBezTo>
                  <a:pt x="328221" y="307329"/>
                  <a:pt x="331278" y="341744"/>
                  <a:pt x="355600" y="220133"/>
                </a:cubicBezTo>
                <a:cubicBezTo>
                  <a:pt x="359100" y="202630"/>
                  <a:pt x="361383" y="183271"/>
                  <a:pt x="372533" y="169333"/>
                </a:cubicBezTo>
                <a:cubicBezTo>
                  <a:pt x="385246" y="153441"/>
                  <a:pt x="404736" y="143732"/>
                  <a:pt x="423333" y="135467"/>
                </a:cubicBezTo>
                <a:cubicBezTo>
                  <a:pt x="455955" y="120968"/>
                  <a:pt x="524933" y="101600"/>
                  <a:pt x="524933" y="101600"/>
                </a:cubicBezTo>
                <a:cubicBezTo>
                  <a:pt x="694266" y="112889"/>
                  <a:pt x="866519" y="102185"/>
                  <a:pt x="1032933" y="135467"/>
                </a:cubicBezTo>
                <a:cubicBezTo>
                  <a:pt x="1091125" y="147105"/>
                  <a:pt x="1129539" y="153392"/>
                  <a:pt x="1185333" y="169333"/>
                </a:cubicBezTo>
                <a:cubicBezTo>
                  <a:pt x="1257096" y="189837"/>
                  <a:pt x="1211799" y="186267"/>
                  <a:pt x="1270000" y="186267"/>
                </a:cubicBezTo>
              </a:path>
            </a:pathLst>
          </a:custGeom>
          <a:noFill/>
          <a:ln w="44450">
            <a:solidFill>
              <a:srgbClr val="517A9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8500534" y="152401"/>
            <a:ext cx="350792" cy="310501"/>
          </a:xfrm>
          <a:custGeom>
            <a:avLst/>
            <a:gdLst>
              <a:gd name="connsiteX0" fmla="*/ 101600 w 225091"/>
              <a:gd name="connsiteY0" fmla="*/ 0 h 228713"/>
              <a:gd name="connsiteX1" fmla="*/ 135466 w 225091"/>
              <a:gd name="connsiteY1" fmla="*/ 67733 h 228713"/>
              <a:gd name="connsiteX2" fmla="*/ 169333 w 225091"/>
              <a:gd name="connsiteY2" fmla="*/ 118533 h 228713"/>
              <a:gd name="connsiteX3" fmla="*/ 186266 w 225091"/>
              <a:gd name="connsiteY3" fmla="*/ 169333 h 228713"/>
              <a:gd name="connsiteX4" fmla="*/ 220133 w 225091"/>
              <a:gd name="connsiteY4" fmla="*/ 220133 h 228713"/>
              <a:gd name="connsiteX5" fmla="*/ 0 w 225091"/>
              <a:gd name="connsiteY5" fmla="*/ 220133 h 22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91" h="228713">
                <a:moveTo>
                  <a:pt x="101600" y="0"/>
                </a:moveTo>
                <a:cubicBezTo>
                  <a:pt x="112889" y="22578"/>
                  <a:pt x="122942" y="45816"/>
                  <a:pt x="135466" y="67733"/>
                </a:cubicBezTo>
                <a:cubicBezTo>
                  <a:pt x="145563" y="85403"/>
                  <a:pt x="160232" y="100330"/>
                  <a:pt x="169333" y="118533"/>
                </a:cubicBezTo>
                <a:cubicBezTo>
                  <a:pt x="177315" y="134498"/>
                  <a:pt x="178284" y="153368"/>
                  <a:pt x="186266" y="169333"/>
                </a:cubicBezTo>
                <a:cubicBezTo>
                  <a:pt x="195367" y="187536"/>
                  <a:pt x="239767" y="214778"/>
                  <a:pt x="220133" y="220133"/>
                </a:cubicBezTo>
                <a:cubicBezTo>
                  <a:pt x="149341" y="239440"/>
                  <a:pt x="73378" y="220133"/>
                  <a:pt x="0" y="220133"/>
                </a:cubicBezTo>
              </a:path>
            </a:pathLst>
          </a:custGeom>
          <a:noFill/>
          <a:ln w="444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652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94835" y="5124"/>
            <a:ext cx="11092243" cy="6853023"/>
          </a:xfrm>
          <a:custGeom>
            <a:avLst/>
            <a:gdLst/>
            <a:ahLst/>
            <a:cxnLst/>
            <a:rect l="l" t="t" r="r" b="b"/>
            <a:pathLst>
              <a:path w="7076440" h="4371975">
                <a:moveTo>
                  <a:pt x="0" y="4371975"/>
                </a:moveTo>
                <a:lnTo>
                  <a:pt x="7076122" y="4371975"/>
                </a:lnTo>
                <a:lnTo>
                  <a:pt x="7076122" y="0"/>
                </a:lnTo>
                <a:lnTo>
                  <a:pt x="0" y="0"/>
                </a:lnTo>
                <a:lnTo>
                  <a:pt x="0" y="4371975"/>
                </a:lnTo>
                <a:close/>
              </a:path>
            </a:pathLst>
          </a:custGeom>
          <a:solidFill>
            <a:srgbClr val="EEEEEE"/>
          </a:solidFill>
        </p:spPr>
        <p:txBody>
          <a:bodyPr wrap="square" lIns="0" tIns="0" rIns="0" bIns="0" rtlCol="0"/>
          <a:lstStyle/>
          <a:p>
            <a:endParaRPr sz="2822"/>
          </a:p>
        </p:txBody>
      </p:sp>
      <p:sp>
        <p:nvSpPr>
          <p:cNvPr id="3" name="object 3"/>
          <p:cNvSpPr/>
          <p:nvPr/>
        </p:nvSpPr>
        <p:spPr>
          <a:xfrm>
            <a:off x="4425" y="4042"/>
            <a:ext cx="1091905" cy="6853023"/>
          </a:xfrm>
          <a:custGeom>
            <a:avLst/>
            <a:gdLst/>
            <a:ahLst/>
            <a:cxnLst/>
            <a:rect l="l" t="t" r="r" b="b"/>
            <a:pathLst>
              <a:path w="696595" h="4371975">
                <a:moveTo>
                  <a:pt x="0" y="0"/>
                </a:moveTo>
                <a:lnTo>
                  <a:pt x="696277" y="0"/>
                </a:lnTo>
                <a:lnTo>
                  <a:pt x="696277" y="4371975"/>
                </a:lnTo>
                <a:lnTo>
                  <a:pt x="0" y="4371975"/>
                </a:lnTo>
                <a:lnTo>
                  <a:pt x="0" y="0"/>
                </a:lnTo>
                <a:close/>
              </a:path>
            </a:pathLst>
          </a:custGeom>
          <a:solidFill>
            <a:srgbClr val="2C4451"/>
          </a:solidFill>
        </p:spPr>
        <p:txBody>
          <a:bodyPr wrap="square" lIns="0" tIns="0" rIns="0" bIns="0" rtlCol="0"/>
          <a:lstStyle/>
          <a:p>
            <a:endParaRPr sz="2822"/>
          </a:p>
        </p:txBody>
      </p:sp>
      <p:sp>
        <p:nvSpPr>
          <p:cNvPr id="4" name="object 4"/>
          <p:cNvSpPr/>
          <p:nvPr/>
        </p:nvSpPr>
        <p:spPr>
          <a:xfrm>
            <a:off x="1222748" y="867014"/>
            <a:ext cx="8680496" cy="0"/>
          </a:xfrm>
          <a:custGeom>
            <a:avLst/>
            <a:gdLst/>
            <a:ahLst/>
            <a:cxnLst/>
            <a:rect l="l" t="t" r="r" b="b"/>
            <a:pathLst>
              <a:path w="5537835">
                <a:moveTo>
                  <a:pt x="5537829" y="0"/>
                </a:moveTo>
                <a:lnTo>
                  <a:pt x="0" y="0"/>
                </a:lnTo>
              </a:path>
            </a:pathLst>
          </a:custGeom>
          <a:ln w="16192">
            <a:solidFill>
              <a:srgbClr val="7F7F7F"/>
            </a:solidFill>
          </a:ln>
        </p:spPr>
        <p:txBody>
          <a:bodyPr wrap="square" lIns="0" tIns="0" rIns="0" bIns="0" rtlCol="0"/>
          <a:lstStyle/>
          <a:p>
            <a:endParaRPr sz="2822"/>
          </a:p>
        </p:txBody>
      </p:sp>
      <p:sp>
        <p:nvSpPr>
          <p:cNvPr id="5" name="object 5"/>
          <p:cNvSpPr/>
          <p:nvPr/>
        </p:nvSpPr>
        <p:spPr>
          <a:xfrm>
            <a:off x="5258408" y="5841801"/>
            <a:ext cx="1573657" cy="1015263"/>
          </a:xfrm>
          <a:prstGeom prst="rect">
            <a:avLst/>
          </a:prstGeom>
          <a:blipFill>
            <a:blip r:embed="rId2" cstate="print"/>
            <a:stretch>
              <a:fillRect/>
            </a:stretch>
          </a:blipFill>
        </p:spPr>
        <p:txBody>
          <a:bodyPr wrap="square" lIns="0" tIns="0" rIns="0" bIns="0" rtlCol="0"/>
          <a:lstStyle/>
          <a:p>
            <a:endParaRPr sz="2822"/>
          </a:p>
        </p:txBody>
      </p:sp>
      <p:sp>
        <p:nvSpPr>
          <p:cNvPr id="6" name="object 6"/>
          <p:cNvSpPr txBox="1">
            <a:spLocks noGrp="1"/>
          </p:cNvSpPr>
          <p:nvPr>
            <p:ph type="title"/>
          </p:nvPr>
        </p:nvSpPr>
        <p:spPr>
          <a:xfrm>
            <a:off x="1259960" y="-33396"/>
            <a:ext cx="7450904" cy="803476"/>
          </a:xfrm>
          <a:prstGeom prst="rect">
            <a:avLst/>
          </a:prstGeom>
        </p:spPr>
        <p:txBody>
          <a:bodyPr vert="horz" wrap="square" lIns="0" tIns="67106" rIns="0" bIns="0" rtlCol="0" anchor="ctr">
            <a:spAutoFit/>
          </a:bodyPr>
          <a:lstStyle/>
          <a:p>
            <a:pPr marL="305576">
              <a:lnSpc>
                <a:spcPct val="100000"/>
              </a:lnSpc>
            </a:pPr>
            <a:r>
              <a:rPr sz="4781" spc="8" dirty="0">
                <a:solidFill>
                  <a:srgbClr val="517A91"/>
                </a:solidFill>
                <a:latin typeface="Century Gothic"/>
                <a:cs typeface="Century Gothic"/>
              </a:rPr>
              <a:t>Q</a:t>
            </a:r>
            <a:r>
              <a:rPr sz="4781" dirty="0">
                <a:solidFill>
                  <a:srgbClr val="517A91"/>
                </a:solidFill>
                <a:latin typeface="Century Gothic"/>
                <a:cs typeface="Century Gothic"/>
              </a:rPr>
              <a:t>uiz</a:t>
            </a:r>
            <a:endParaRPr sz="4781" dirty="0">
              <a:latin typeface="Century Gothic"/>
              <a:cs typeface="Century Gothic"/>
            </a:endParaRPr>
          </a:p>
        </p:txBody>
      </p:sp>
      <p:sp>
        <p:nvSpPr>
          <p:cNvPr id="7" name="object 7"/>
          <p:cNvSpPr txBox="1"/>
          <p:nvPr/>
        </p:nvSpPr>
        <p:spPr>
          <a:xfrm>
            <a:off x="1302520" y="1223690"/>
            <a:ext cx="4572132" cy="1414105"/>
          </a:xfrm>
          <a:prstGeom prst="rect">
            <a:avLst/>
          </a:prstGeom>
        </p:spPr>
        <p:txBody>
          <a:bodyPr vert="horz" wrap="square" lIns="0" tIns="0" rIns="0" bIns="0" rtlCol="0">
            <a:spAutoFit/>
          </a:bodyPr>
          <a:lstStyle/>
          <a:p>
            <a:pPr marL="19907" algn="ctr"/>
            <a:r>
              <a:rPr sz="4389" b="1" spc="-16" dirty="0" smtClean="0">
                <a:latin typeface="Bradley Hand ITC" panose="03070402050302030203" pitchFamily="66" charset="0"/>
                <a:cs typeface="Times New Roman"/>
              </a:rPr>
              <a:t>S</a:t>
            </a:r>
            <a:r>
              <a:rPr sz="4389" b="1" spc="-8" dirty="0" smtClean="0">
                <a:latin typeface="Bradley Hand ITC" panose="03070402050302030203" pitchFamily="66" charset="0"/>
                <a:cs typeface="Times New Roman"/>
              </a:rPr>
              <a:t>AQ</a:t>
            </a:r>
            <a:endParaRPr lang="en-US" sz="4389" b="1" spc="-8" dirty="0" smtClean="0">
              <a:latin typeface="Bradley Hand ITC" panose="03070402050302030203" pitchFamily="66" charset="0"/>
              <a:cs typeface="Times New Roman"/>
            </a:endParaRPr>
          </a:p>
          <a:p>
            <a:pPr marL="19907" algn="ctr"/>
            <a:r>
              <a:rPr lang="en-US" sz="2400" dirty="0">
                <a:hlinkClick r:id="rId3"/>
              </a:rPr>
              <a:t>https://www.onlineexambuilder.com/mi-biomarkers-saq-s/exam-144724</a:t>
            </a:r>
            <a:endParaRPr lang="en-US" sz="2400" b="1" spc="-8" dirty="0" smtClean="0">
              <a:latin typeface="Bradley Hand ITC" panose="03070402050302030203" pitchFamily="66" charset="0"/>
              <a:cs typeface="Times New Roman"/>
            </a:endParaRPr>
          </a:p>
        </p:txBody>
      </p:sp>
      <p:sp>
        <p:nvSpPr>
          <p:cNvPr id="8" name="object 8"/>
          <p:cNvSpPr txBox="1"/>
          <p:nvPr/>
        </p:nvSpPr>
        <p:spPr>
          <a:xfrm>
            <a:off x="1401657" y="3856246"/>
            <a:ext cx="4354250" cy="1474378"/>
          </a:xfrm>
          <a:prstGeom prst="rect">
            <a:avLst/>
          </a:prstGeom>
        </p:spPr>
        <p:txBody>
          <a:bodyPr vert="horz" wrap="square" lIns="0" tIns="0" rIns="0" bIns="0" rtlCol="0">
            <a:spAutoFit/>
          </a:bodyPr>
          <a:lstStyle/>
          <a:p>
            <a:pPr marL="19907" algn="ctr"/>
            <a:r>
              <a:rPr sz="4781" dirty="0">
                <a:solidFill>
                  <a:srgbClr val="517A91"/>
                </a:solidFill>
                <a:latin typeface="Century Gothic"/>
                <a:cs typeface="Century Gothic"/>
              </a:rPr>
              <a:t>Helpful</a:t>
            </a:r>
            <a:r>
              <a:rPr sz="4781" spc="-118" dirty="0">
                <a:solidFill>
                  <a:srgbClr val="517A91"/>
                </a:solidFill>
                <a:latin typeface="Century Gothic"/>
                <a:cs typeface="Century Gothic"/>
              </a:rPr>
              <a:t> </a:t>
            </a:r>
            <a:r>
              <a:rPr sz="4781" spc="8" dirty="0" smtClean="0">
                <a:solidFill>
                  <a:srgbClr val="517A91"/>
                </a:solidFill>
                <a:latin typeface="Century Gothic"/>
                <a:cs typeface="Century Gothic"/>
              </a:rPr>
              <a:t>video</a:t>
            </a:r>
            <a:endParaRPr lang="en-US" sz="4781" spc="8" dirty="0" smtClean="0">
              <a:solidFill>
                <a:srgbClr val="517A91"/>
              </a:solidFill>
              <a:latin typeface="Century Gothic"/>
              <a:cs typeface="Century Gothic"/>
            </a:endParaRPr>
          </a:p>
          <a:p>
            <a:pPr marL="19907" algn="ctr"/>
            <a:r>
              <a:rPr lang="en-US" sz="2400" u="sng" spc="8" dirty="0">
                <a:solidFill>
                  <a:schemeClr val="accent1">
                    <a:lumMod val="75000"/>
                  </a:schemeClr>
                </a:solidFill>
                <a:latin typeface="Century Gothic"/>
                <a:cs typeface="Century Gothic"/>
              </a:rPr>
              <a:t>https://www.youtube.com/watch?v=kO8-RPIkuLE</a:t>
            </a:r>
            <a:endParaRPr lang="en-US" sz="2400" u="sng" spc="8" dirty="0" smtClean="0">
              <a:solidFill>
                <a:schemeClr val="accent1">
                  <a:lumMod val="75000"/>
                </a:schemeClr>
              </a:solidFill>
              <a:latin typeface="Century Gothic"/>
              <a:cs typeface="Century Gothic"/>
            </a:endParaRPr>
          </a:p>
        </p:txBody>
      </p:sp>
      <p:sp>
        <p:nvSpPr>
          <p:cNvPr id="9" name="object 9"/>
          <p:cNvSpPr txBox="1"/>
          <p:nvPr/>
        </p:nvSpPr>
        <p:spPr>
          <a:xfrm>
            <a:off x="5874652" y="1223691"/>
            <a:ext cx="1654660" cy="554767"/>
          </a:xfrm>
          <a:prstGeom prst="rect">
            <a:avLst/>
          </a:prstGeom>
        </p:spPr>
        <p:txBody>
          <a:bodyPr vert="horz" wrap="square" lIns="0" tIns="0" rIns="0" bIns="0" rtlCol="0">
            <a:spAutoFit/>
          </a:bodyPr>
          <a:lstStyle/>
          <a:p>
            <a:pPr marL="19907"/>
            <a:endParaRPr sz="3605" b="1" spc="-16" dirty="0">
              <a:latin typeface="Bradley Hand ITC" panose="03070402050302030203" pitchFamily="66" charset="0"/>
              <a:cs typeface="Times New Roman"/>
            </a:endParaRPr>
          </a:p>
        </p:txBody>
      </p:sp>
      <p:sp>
        <p:nvSpPr>
          <p:cNvPr id="10" name="object 10"/>
          <p:cNvSpPr/>
          <p:nvPr/>
        </p:nvSpPr>
        <p:spPr>
          <a:xfrm>
            <a:off x="4424" y="4042"/>
            <a:ext cx="12183152" cy="6853023"/>
          </a:xfrm>
          <a:custGeom>
            <a:avLst/>
            <a:gdLst/>
            <a:ahLst/>
            <a:cxnLst/>
            <a:rect l="l" t="t" r="r" b="b"/>
            <a:pathLst>
              <a:path w="7772400" h="4371975">
                <a:moveTo>
                  <a:pt x="0" y="0"/>
                </a:moveTo>
                <a:lnTo>
                  <a:pt x="7772399" y="0"/>
                </a:lnTo>
                <a:lnTo>
                  <a:pt x="7772399" y="4371974"/>
                </a:lnTo>
                <a:lnTo>
                  <a:pt x="0" y="4371974"/>
                </a:lnTo>
                <a:lnTo>
                  <a:pt x="0" y="0"/>
                </a:lnTo>
                <a:close/>
              </a:path>
            </a:pathLst>
          </a:custGeom>
          <a:ln w="8096">
            <a:solidFill>
              <a:srgbClr val="000000"/>
            </a:solidFill>
          </a:ln>
        </p:spPr>
        <p:txBody>
          <a:bodyPr wrap="square" lIns="0" tIns="0" rIns="0" bIns="0" rtlCol="0"/>
          <a:lstStyle/>
          <a:p>
            <a:endParaRPr sz="2822"/>
          </a:p>
        </p:txBody>
      </p:sp>
      <p:sp>
        <p:nvSpPr>
          <p:cNvPr id="11" name="object 11"/>
          <p:cNvSpPr txBox="1">
            <a:spLocks noGrp="1"/>
          </p:cNvSpPr>
          <p:nvPr>
            <p:ph type="sldNum" sz="quarter" idx="4294967295"/>
          </p:nvPr>
        </p:nvSpPr>
        <p:spPr>
          <a:xfrm>
            <a:off x="8660314" y="6445387"/>
            <a:ext cx="276707" cy="410369"/>
          </a:xfrm>
          <a:prstGeom prst="rect">
            <a:avLst/>
          </a:prstGeom>
        </p:spPr>
        <p:txBody>
          <a:bodyPr vert="horz" wrap="square" lIns="0" tIns="0" rIns="0" bIns="0" rtlCol="0">
            <a:spAutoFit/>
          </a:bodyPr>
          <a:lstStyle/>
          <a:p>
            <a:pPr marL="39815">
              <a:lnSpc>
                <a:spcPts val="1575"/>
              </a:lnSpc>
            </a:pPr>
            <a:fld id="{81D60167-4931-47E6-BA6A-407CBD079E47}" type="slidenum">
              <a:rPr spc="-8" dirty="0"/>
              <a:pPr marL="39815">
                <a:lnSpc>
                  <a:spcPts val="1575"/>
                </a:lnSpc>
              </a:pPr>
              <a:t>23</a:t>
            </a:fld>
            <a:endParaRPr spc="-8" dirty="0"/>
          </a:p>
        </p:txBody>
      </p:sp>
      <p:cxnSp>
        <p:nvCxnSpPr>
          <p:cNvPr id="12" name="Straight Connector 11"/>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3" name="object 7"/>
          <p:cNvSpPr txBox="1"/>
          <p:nvPr/>
        </p:nvSpPr>
        <p:spPr>
          <a:xfrm>
            <a:off x="6065559" y="1223691"/>
            <a:ext cx="4618484" cy="1414105"/>
          </a:xfrm>
          <a:prstGeom prst="rect">
            <a:avLst/>
          </a:prstGeom>
        </p:spPr>
        <p:txBody>
          <a:bodyPr vert="horz" wrap="square" lIns="0" tIns="0" rIns="0" bIns="0" rtlCol="0">
            <a:spAutoFit/>
          </a:bodyPr>
          <a:lstStyle/>
          <a:p>
            <a:pPr marL="19907" algn="ctr"/>
            <a:r>
              <a:rPr lang="en-US" sz="4389" b="1" spc="-16" dirty="0" smtClean="0">
                <a:latin typeface="Bradley Hand ITC" panose="03070402050302030203" pitchFamily="66" charset="0"/>
                <a:cs typeface="Times New Roman"/>
              </a:rPr>
              <a:t>MCQ’s</a:t>
            </a:r>
          </a:p>
          <a:p>
            <a:pPr marL="19907" algn="ctr"/>
            <a:r>
              <a:rPr lang="en-US" sz="2400" dirty="0">
                <a:hlinkClick r:id="rId4"/>
              </a:rPr>
              <a:t>https://www.onlineexambuilder.com/mi-biomarkers/exam-144722</a:t>
            </a:r>
            <a:endParaRPr lang="en-US" sz="2400" b="1" spc="-8" dirty="0" smtClean="0">
              <a:latin typeface="Bradley Hand ITC" panose="03070402050302030203" pitchFamily="66" charset="0"/>
              <a:cs typeface="Times New Roman"/>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137" y="3721496"/>
            <a:ext cx="3012168" cy="2678005"/>
          </a:xfrm>
          <a:prstGeom prst="rect">
            <a:avLst/>
          </a:prstGeom>
        </p:spPr>
      </p:pic>
      <p:sp>
        <p:nvSpPr>
          <p:cNvPr id="15" name="TextBox 14"/>
          <p:cNvSpPr txBox="1"/>
          <p:nvPr/>
        </p:nvSpPr>
        <p:spPr>
          <a:xfrm>
            <a:off x="7703501" y="3254220"/>
            <a:ext cx="2577536" cy="400110"/>
          </a:xfrm>
          <a:prstGeom prst="rect">
            <a:avLst/>
          </a:prstGeom>
          <a:noFill/>
        </p:spPr>
        <p:txBody>
          <a:bodyPr wrap="square" rtlCol="0">
            <a:spAutoFit/>
          </a:bodyPr>
          <a:lstStyle/>
          <a:p>
            <a:pPr algn="ctr"/>
            <a:r>
              <a:rPr lang="en-US" sz="2000" dirty="0" smtClean="0">
                <a:solidFill>
                  <a:srgbClr val="00B050"/>
                </a:solidFill>
              </a:rPr>
              <a:t> See you next block </a:t>
            </a:r>
            <a:r>
              <a:rPr lang="en-US" sz="2000" dirty="0" smtClean="0">
                <a:solidFill>
                  <a:srgbClr val="00B050"/>
                </a:solidFill>
                <a:sym typeface="Wingdings" panose="05000000000000000000" pitchFamily="2" charset="2"/>
              </a:rPr>
              <a:t></a:t>
            </a:r>
            <a:endParaRPr lang="en-US" sz="2000" dirty="0">
              <a:solidFill>
                <a:srgbClr val="00B050"/>
              </a:solidFill>
            </a:endParaRPr>
          </a:p>
        </p:txBody>
      </p:sp>
    </p:spTree>
    <p:extLst>
      <p:ext uri="{BB962C8B-B14F-4D97-AF65-F5344CB8AC3E}">
        <p14:creationId xmlns:p14="http://schemas.microsoft.com/office/powerpoint/2010/main" val="2454259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43542"/>
        </a:solidFill>
        <a:effectLst/>
      </p:bgPr>
    </p:bg>
    <p:spTree>
      <p:nvGrpSpPr>
        <p:cNvPr id="1" name=""/>
        <p:cNvGrpSpPr/>
        <p:nvPr/>
      </p:nvGrpSpPr>
      <p:grpSpPr>
        <a:xfrm>
          <a:off x="0" y="0"/>
          <a:ext cx="0" cy="0"/>
          <a:chOff x="0" y="0"/>
          <a:chExt cx="0" cy="0"/>
        </a:xfrm>
      </p:grpSpPr>
      <p:sp>
        <p:nvSpPr>
          <p:cNvPr id="5" name="Round Same Side Corner Rectangle 4"/>
          <p:cNvSpPr/>
          <p:nvPr/>
        </p:nvSpPr>
        <p:spPr>
          <a:xfrm rot="16200000">
            <a:off x="-19053" y="1581155"/>
            <a:ext cx="1412083" cy="1254920"/>
          </a:xfrm>
          <a:prstGeom prst="round2SameRect">
            <a:avLst/>
          </a:prstGeom>
          <a:solidFill>
            <a:srgbClr val="5B8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4C2C5"/>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64" y="1582941"/>
            <a:ext cx="1137047" cy="1137047"/>
          </a:xfrm>
          <a:prstGeom prst="rect">
            <a:avLst/>
          </a:prstGeom>
          <a:ln>
            <a:noFill/>
          </a:ln>
        </p:spPr>
      </p:pic>
      <p:sp>
        <p:nvSpPr>
          <p:cNvPr id="7" name="Rectangle 6"/>
          <p:cNvSpPr/>
          <p:nvPr/>
        </p:nvSpPr>
        <p:spPr>
          <a:xfrm>
            <a:off x="1314446" y="1502573"/>
            <a:ext cx="2651760" cy="5155408"/>
          </a:xfrm>
          <a:prstGeom prst="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p:nvSpPr>
        <p:spPr>
          <a:xfrm rot="5400000">
            <a:off x="10772920" y="1582252"/>
            <a:ext cx="1412083" cy="1252728"/>
          </a:xfrm>
          <a:prstGeom prst="round2SameRect">
            <a:avLst/>
          </a:prstGeom>
          <a:solidFill>
            <a:srgbClr val="5B8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4C2C5"/>
              </a:solidFill>
            </a:endParaRPr>
          </a:p>
        </p:txBody>
      </p:sp>
      <p:sp>
        <p:nvSpPr>
          <p:cNvPr id="9" name="Rectangle 8"/>
          <p:cNvSpPr/>
          <p:nvPr/>
        </p:nvSpPr>
        <p:spPr>
          <a:xfrm>
            <a:off x="8200838" y="1521804"/>
            <a:ext cx="2651760" cy="5155408"/>
          </a:xfrm>
          <a:prstGeom prst="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2A4452"/>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2033" y="1571845"/>
            <a:ext cx="1133856" cy="1133856"/>
          </a:xfrm>
          <a:prstGeom prst="rect">
            <a:avLst/>
          </a:prstGeom>
        </p:spPr>
      </p:pic>
      <p:sp>
        <p:nvSpPr>
          <p:cNvPr id="11" name="16-Point Star 10"/>
          <p:cNvSpPr/>
          <p:nvPr/>
        </p:nvSpPr>
        <p:spPr>
          <a:xfrm>
            <a:off x="4153209" y="2028831"/>
            <a:ext cx="3788163" cy="3899005"/>
          </a:xfrm>
          <a:prstGeom prst="star16">
            <a:avLst>
              <a:gd name="adj" fmla="val 42872"/>
            </a:avLst>
          </a:prstGeom>
          <a:solidFill>
            <a:srgbClr val="5B8B6B"/>
          </a:solid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16-Point Star 11"/>
          <p:cNvSpPr/>
          <p:nvPr/>
        </p:nvSpPr>
        <p:spPr>
          <a:xfrm>
            <a:off x="3990783" y="1865245"/>
            <a:ext cx="4136331" cy="4221236"/>
          </a:xfrm>
          <a:prstGeom prst="star16">
            <a:avLst>
              <a:gd name="adj" fmla="val 42872"/>
            </a:avLst>
          </a:prstGeom>
          <a:no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395061" y="3506570"/>
            <a:ext cx="3124113" cy="1015663"/>
          </a:xfrm>
          <a:prstGeom prst="rect">
            <a:avLst/>
          </a:prstGeom>
          <a:noFill/>
        </p:spPr>
        <p:txBody>
          <a:bodyPr wrap="square" rtlCol="0">
            <a:spAutoFit/>
          </a:bodyPr>
          <a:lstStyle/>
          <a:p>
            <a:pPr algn="ctr"/>
            <a:r>
              <a:rPr lang="ar-SA" sz="3000" b="1" dirty="0" smtClean="0">
                <a:solidFill>
                  <a:schemeClr val="tx1">
                    <a:lumMod val="85000"/>
                    <a:lumOff val="15000"/>
                  </a:schemeClr>
                </a:solidFill>
                <a:latin typeface="Century Gothic" charset="0"/>
                <a:ea typeface="Century Gothic" charset="0"/>
                <a:cs typeface="Century Gothic" charset="0"/>
              </a:rPr>
              <a:t>محمد المطلق</a:t>
            </a:r>
          </a:p>
          <a:p>
            <a:pPr algn="ctr"/>
            <a:r>
              <a:rPr lang="ar-SA" sz="3000" b="1" dirty="0" smtClean="0">
                <a:solidFill>
                  <a:schemeClr val="tx1">
                    <a:lumMod val="85000"/>
                    <a:lumOff val="15000"/>
                  </a:schemeClr>
                </a:solidFill>
                <a:latin typeface="Century Gothic" charset="0"/>
                <a:ea typeface="Century Gothic" charset="0"/>
                <a:cs typeface="Century Gothic" charset="0"/>
              </a:rPr>
              <a:t>رانيا العيسى</a:t>
            </a:r>
            <a:endParaRPr lang="en-US" sz="3000" b="1" dirty="0" smtClean="0">
              <a:solidFill>
                <a:schemeClr val="tx1">
                  <a:lumMod val="85000"/>
                  <a:lumOff val="15000"/>
                </a:schemeClr>
              </a:solidFill>
              <a:latin typeface="Century Gothic" charset="0"/>
              <a:ea typeface="Century Gothic" charset="0"/>
              <a:cs typeface="Century Gothic" charset="0"/>
            </a:endParaRPr>
          </a:p>
        </p:txBody>
      </p:sp>
      <p:sp>
        <p:nvSpPr>
          <p:cNvPr id="14" name="Oval 13"/>
          <p:cNvSpPr/>
          <p:nvPr/>
        </p:nvSpPr>
        <p:spPr>
          <a:xfrm>
            <a:off x="4448928" y="2427901"/>
            <a:ext cx="3196723" cy="3079490"/>
          </a:xfrm>
          <a:prstGeom prst="ellipse">
            <a:avLst/>
          </a:prstGeom>
          <a:noFill/>
          <a:ln w="3175">
            <a:solidFill>
              <a:schemeClr val="bg2">
                <a:lumMod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rot="5400000">
            <a:off x="514348" y="135432"/>
            <a:ext cx="557216" cy="1585913"/>
          </a:xfrm>
          <a:prstGeom prst="round2Same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Same Side Corner Rectangle 16"/>
          <p:cNvSpPr/>
          <p:nvPr/>
        </p:nvSpPr>
        <p:spPr>
          <a:xfrm rot="5400000">
            <a:off x="164305" y="-164305"/>
            <a:ext cx="785816" cy="1114425"/>
          </a:xfrm>
          <a:prstGeom prst="round2SameRect">
            <a:avLst/>
          </a:prstGeom>
          <a:solidFill>
            <a:srgbClr val="517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0517"/>
            <a:ext cx="3243263" cy="769441"/>
          </a:xfrm>
          <a:prstGeom prst="rect">
            <a:avLst/>
          </a:prstGeom>
          <a:noFill/>
        </p:spPr>
        <p:txBody>
          <a:bodyPr wrap="square" rtlCol="0">
            <a:spAutoFit/>
          </a:bodyPr>
          <a:lstStyle/>
          <a:p>
            <a:r>
              <a:rPr lang="en-US" sz="4400" b="1" dirty="0" smtClean="0">
                <a:solidFill>
                  <a:srgbClr val="C4C2C5"/>
                </a:solidFill>
                <a:latin typeface="Century Gothic" charset="0"/>
                <a:ea typeface="Century Gothic" charset="0"/>
                <a:cs typeface="Century Gothic" charset="0"/>
              </a:rPr>
              <a:t>TEAM</a:t>
            </a:r>
            <a:endParaRPr lang="en-US" sz="4400" b="1" dirty="0">
              <a:solidFill>
                <a:srgbClr val="C4C2C5"/>
              </a:solidFill>
              <a:latin typeface="Century Gothic" charset="0"/>
              <a:ea typeface="Century Gothic" charset="0"/>
              <a:cs typeface="Century Gothic" charset="0"/>
            </a:endParaRPr>
          </a:p>
        </p:txBody>
      </p:sp>
      <p:sp>
        <p:nvSpPr>
          <p:cNvPr id="19" name="TextBox 18"/>
          <p:cNvSpPr txBox="1"/>
          <p:nvPr/>
        </p:nvSpPr>
        <p:spPr>
          <a:xfrm>
            <a:off x="1585913" y="570263"/>
            <a:ext cx="2800350" cy="1200329"/>
          </a:xfrm>
          <a:prstGeom prst="rect">
            <a:avLst/>
          </a:prstGeom>
          <a:noFill/>
        </p:spPr>
        <p:txBody>
          <a:bodyPr wrap="square" rtlCol="0">
            <a:spAutoFit/>
          </a:bodyPr>
          <a:lstStyle/>
          <a:p>
            <a:r>
              <a:rPr lang="en-US" sz="3600" b="1" dirty="0" smtClean="0">
                <a:solidFill>
                  <a:srgbClr val="517A91"/>
                </a:solidFill>
                <a:latin typeface="Century Gothic" charset="0"/>
                <a:ea typeface="Century Gothic" charset="0"/>
                <a:cs typeface="Century Gothic" charset="0"/>
              </a:rPr>
              <a:t>MEMBERS</a:t>
            </a:r>
          </a:p>
          <a:p>
            <a:endParaRPr lang="en-US" sz="3600" b="1" dirty="0">
              <a:solidFill>
                <a:srgbClr val="C4C2C5"/>
              </a:solidFill>
              <a:latin typeface="Century Gothic" charset="0"/>
              <a:ea typeface="Century Gothic" charset="0"/>
              <a:cs typeface="Century Gothic" charset="0"/>
            </a:endParaRPr>
          </a:p>
        </p:txBody>
      </p:sp>
      <p:pic>
        <p:nvPicPr>
          <p:cNvPr id="21" name="صورة 6" descr="bio logo 436.png"/>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20" name="TextBox 19"/>
          <p:cNvSpPr txBox="1"/>
          <p:nvPr/>
        </p:nvSpPr>
        <p:spPr>
          <a:xfrm>
            <a:off x="1349066" y="2286647"/>
            <a:ext cx="2597890" cy="3416320"/>
          </a:xfrm>
          <a:prstGeom prst="rect">
            <a:avLst/>
          </a:prstGeom>
          <a:noFill/>
        </p:spPr>
        <p:txBody>
          <a:bodyPr wrap="square" rtlCol="0">
            <a:spAutoFit/>
          </a:bodyPr>
          <a:lstStyle/>
          <a:p>
            <a:pPr algn="ctr">
              <a:lnSpc>
                <a:spcPct val="150000"/>
              </a:lnSpc>
            </a:pPr>
            <a:r>
              <a:rPr lang="ar-SA" sz="2400" dirty="0" smtClean="0">
                <a:solidFill>
                  <a:srgbClr val="2A4452"/>
                </a:solidFill>
              </a:rPr>
              <a:t>مهند الزهراني </a:t>
            </a:r>
          </a:p>
          <a:p>
            <a:pPr algn="ctr">
              <a:lnSpc>
                <a:spcPct val="150000"/>
              </a:lnSpc>
            </a:pPr>
            <a:r>
              <a:rPr lang="ar-SA" sz="2400" dirty="0" smtClean="0">
                <a:solidFill>
                  <a:srgbClr val="2A4452"/>
                </a:solidFill>
              </a:rPr>
              <a:t>طلال </a:t>
            </a:r>
            <a:r>
              <a:rPr lang="ar-SA" sz="2400" dirty="0" err="1" smtClean="0">
                <a:solidFill>
                  <a:srgbClr val="2A4452"/>
                </a:solidFill>
              </a:rPr>
              <a:t>الطخيم</a:t>
            </a:r>
            <a:r>
              <a:rPr lang="ar-SA" sz="2400" dirty="0" smtClean="0">
                <a:solidFill>
                  <a:srgbClr val="2A4452"/>
                </a:solidFill>
              </a:rPr>
              <a:t> </a:t>
            </a:r>
          </a:p>
          <a:p>
            <a:pPr algn="ctr">
              <a:lnSpc>
                <a:spcPct val="150000"/>
              </a:lnSpc>
            </a:pPr>
            <a:r>
              <a:rPr lang="ar-SA" sz="2400" dirty="0" smtClean="0">
                <a:solidFill>
                  <a:srgbClr val="2A4452"/>
                </a:solidFill>
              </a:rPr>
              <a:t>عبدالعزيز الصومالي</a:t>
            </a:r>
          </a:p>
          <a:p>
            <a:pPr algn="ctr">
              <a:lnSpc>
                <a:spcPct val="150000"/>
              </a:lnSpc>
            </a:pPr>
            <a:r>
              <a:rPr lang="ar-SA" sz="2400" dirty="0" smtClean="0">
                <a:solidFill>
                  <a:srgbClr val="2A4452"/>
                </a:solidFill>
              </a:rPr>
              <a:t>سعود </a:t>
            </a:r>
            <a:r>
              <a:rPr lang="ar-SA" sz="2400" dirty="0" err="1" smtClean="0">
                <a:solidFill>
                  <a:srgbClr val="2A4452"/>
                </a:solidFill>
              </a:rPr>
              <a:t>الشنيفي</a:t>
            </a:r>
            <a:endParaRPr lang="ar-SA" sz="2400" dirty="0" smtClean="0">
              <a:solidFill>
                <a:srgbClr val="2A4452"/>
              </a:solidFill>
            </a:endParaRPr>
          </a:p>
          <a:p>
            <a:pPr algn="ctr">
              <a:lnSpc>
                <a:spcPct val="150000"/>
              </a:lnSpc>
            </a:pPr>
            <a:r>
              <a:rPr lang="ar-SA" sz="2400" dirty="0" smtClean="0">
                <a:solidFill>
                  <a:srgbClr val="2A4452"/>
                </a:solidFill>
              </a:rPr>
              <a:t>صالح التويجري </a:t>
            </a:r>
          </a:p>
          <a:p>
            <a:pPr algn="ctr">
              <a:lnSpc>
                <a:spcPct val="150000"/>
              </a:lnSpc>
            </a:pPr>
            <a:r>
              <a:rPr lang="ar-SA" sz="2400" dirty="0" smtClean="0">
                <a:solidFill>
                  <a:srgbClr val="2A4452"/>
                </a:solidFill>
              </a:rPr>
              <a:t>محمد العسيري</a:t>
            </a:r>
            <a:endParaRPr lang="en-US" sz="2400" dirty="0" smtClean="0">
              <a:solidFill>
                <a:srgbClr val="2A4452"/>
              </a:solidFill>
            </a:endParaRPr>
          </a:p>
        </p:txBody>
      </p:sp>
      <p:sp>
        <p:nvSpPr>
          <p:cNvPr id="4" name="Slide Number Placeholder 3"/>
          <p:cNvSpPr>
            <a:spLocks noGrp="1"/>
          </p:cNvSpPr>
          <p:nvPr>
            <p:ph type="sldNum" sz="quarter" idx="12"/>
          </p:nvPr>
        </p:nvSpPr>
        <p:spPr/>
        <p:txBody>
          <a:bodyPr/>
          <a:lstStyle/>
          <a:p>
            <a:fld id="{C6A61B80-718B-8E4C-9CE5-C64D512E4DAF}" type="slidenum">
              <a:rPr lang="en-US" smtClean="0"/>
              <a:t>24</a:t>
            </a:fld>
            <a:endParaRPr lang="en-US"/>
          </a:p>
        </p:txBody>
      </p:sp>
      <p:sp>
        <p:nvSpPr>
          <p:cNvPr id="15" name="TextBox 14"/>
          <p:cNvSpPr txBox="1"/>
          <p:nvPr/>
        </p:nvSpPr>
        <p:spPr>
          <a:xfrm>
            <a:off x="4747530" y="2914657"/>
            <a:ext cx="3092042" cy="800219"/>
          </a:xfrm>
          <a:prstGeom prst="rect">
            <a:avLst/>
          </a:prstGeom>
          <a:noFill/>
        </p:spPr>
        <p:txBody>
          <a:bodyPr wrap="square" rtlCol="0">
            <a:spAutoFit/>
          </a:bodyPr>
          <a:lstStyle/>
          <a:p>
            <a:r>
              <a:rPr lang="en-US" sz="2800" b="1" dirty="0">
                <a:solidFill>
                  <a:srgbClr val="243542"/>
                </a:solidFill>
                <a:latin typeface="Century Gothic" charset="0"/>
                <a:ea typeface="Century Gothic" charset="0"/>
                <a:cs typeface="Century Gothic" charset="0"/>
              </a:rPr>
              <a:t>TEAM LEADERS </a:t>
            </a:r>
          </a:p>
          <a:p>
            <a:endParaRPr lang="en-US" dirty="0"/>
          </a:p>
        </p:txBody>
      </p:sp>
      <p:sp>
        <p:nvSpPr>
          <p:cNvPr id="2" name="TextBox 1"/>
          <p:cNvSpPr txBox="1"/>
          <p:nvPr/>
        </p:nvSpPr>
        <p:spPr>
          <a:xfrm>
            <a:off x="8127114" y="2675573"/>
            <a:ext cx="3076832" cy="1140697"/>
          </a:xfrm>
          <a:prstGeom prst="rect">
            <a:avLst/>
          </a:prstGeom>
          <a:noFill/>
        </p:spPr>
        <p:txBody>
          <a:bodyPr wrap="square" rtlCol="0">
            <a:spAutoFit/>
          </a:bodyPr>
          <a:lstStyle/>
          <a:p>
            <a:pPr algn="ctr">
              <a:lnSpc>
                <a:spcPct val="150000"/>
              </a:lnSpc>
            </a:pPr>
            <a:r>
              <a:rPr lang="ar-SA" sz="2400" dirty="0" smtClean="0">
                <a:solidFill>
                  <a:srgbClr val="2A4452"/>
                </a:solidFill>
              </a:rPr>
              <a:t>بشرى قوقندي</a:t>
            </a:r>
          </a:p>
          <a:p>
            <a:pPr algn="ctr">
              <a:lnSpc>
                <a:spcPct val="150000"/>
              </a:lnSpc>
            </a:pPr>
            <a:r>
              <a:rPr lang="ar-SA" sz="2400" dirty="0" smtClean="0">
                <a:solidFill>
                  <a:srgbClr val="2A4452"/>
                </a:solidFill>
              </a:rPr>
              <a:t>زينة الكاف</a:t>
            </a:r>
            <a:endParaRPr lang="en-US" sz="2400" dirty="0">
              <a:solidFill>
                <a:srgbClr val="2A4452"/>
              </a:solidFill>
            </a:endParaRPr>
          </a:p>
        </p:txBody>
      </p:sp>
    </p:spTree>
    <p:extLst>
      <p:ext uri="{BB962C8B-B14F-4D97-AF65-F5344CB8AC3E}">
        <p14:creationId xmlns:p14="http://schemas.microsoft.com/office/powerpoint/2010/main" val="260119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43542"/>
        </a:solidFill>
        <a:effectLst/>
      </p:bgPr>
    </p:bg>
    <p:spTree>
      <p:nvGrpSpPr>
        <p:cNvPr id="1" name=""/>
        <p:cNvGrpSpPr/>
        <p:nvPr/>
      </p:nvGrpSpPr>
      <p:grpSpPr>
        <a:xfrm>
          <a:off x="0" y="0"/>
          <a:ext cx="0" cy="0"/>
          <a:chOff x="0" y="0"/>
          <a:chExt cx="0" cy="0"/>
        </a:xfrm>
      </p:grpSpPr>
      <p:sp>
        <p:nvSpPr>
          <p:cNvPr id="4" name="Rectangle 3"/>
          <p:cNvSpPr/>
          <p:nvPr/>
        </p:nvSpPr>
        <p:spPr>
          <a:xfrm>
            <a:off x="2414588" y="1957388"/>
            <a:ext cx="2300287" cy="2228850"/>
          </a:xfrm>
          <a:prstGeom prst="rect">
            <a:avLst/>
          </a:prstGeom>
          <a:solidFill>
            <a:srgbClr val="5B8B6B"/>
          </a:solid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397619" y="1065522"/>
            <a:ext cx="0" cy="4754880"/>
          </a:xfrm>
          <a:prstGeom prst="line">
            <a:avLst/>
          </a:prstGeom>
          <a:ln w="66675" cap="rnd">
            <a:solidFill>
              <a:schemeClr val="bg1">
                <a:lumMod val="75000"/>
              </a:schemeClr>
            </a:solidFill>
          </a:ln>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185738" y="2832079"/>
            <a:ext cx="5400675" cy="1908215"/>
          </a:xfrm>
          <a:prstGeom prst="rect">
            <a:avLst/>
          </a:prstGeom>
          <a:noFill/>
        </p:spPr>
        <p:txBody>
          <a:bodyPr wrap="square" rtlCol="0">
            <a:spAutoFit/>
          </a:bodyPr>
          <a:lstStyle/>
          <a:p>
            <a:r>
              <a:rPr lang="en-US" sz="5400" b="1" dirty="0" smtClean="0">
                <a:solidFill>
                  <a:srgbClr val="C4C2C5"/>
                </a:solidFill>
                <a:latin typeface="Century Gothic" charset="0"/>
                <a:ea typeface="Century Gothic" charset="0"/>
                <a:cs typeface="Century Gothic" charset="0"/>
              </a:rPr>
              <a:t>THANK YOU </a:t>
            </a:r>
          </a:p>
          <a:p>
            <a:r>
              <a:rPr lang="en-US" sz="3200" b="1" dirty="0" smtClean="0">
                <a:solidFill>
                  <a:srgbClr val="C4C2C5"/>
                </a:solidFill>
                <a:latin typeface="Century Gothic" charset="0"/>
                <a:ea typeface="Century Gothic" charset="0"/>
                <a:cs typeface="Century Gothic" charset="0"/>
              </a:rPr>
              <a:t>PLEASE CONTACT US IF YOU HAVE ANY ISSUE  </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612659" y="1988136"/>
            <a:ext cx="941832" cy="941832"/>
          </a:xfrm>
          <a:prstGeom prst="ellipse">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62037" t="-23068" r="-62037" b="-23068"/>
          <a:stretch/>
        </p:blipFill>
        <p:spPr>
          <a:xfrm>
            <a:off x="5039913" y="811386"/>
            <a:ext cx="3001329" cy="132873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1225" y="3028276"/>
            <a:ext cx="944575" cy="94457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1167" y="4071159"/>
            <a:ext cx="941832" cy="941832"/>
          </a:xfrm>
          <a:prstGeom prst="ellipse">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9662" y="5111298"/>
            <a:ext cx="941832" cy="941832"/>
          </a:xfrm>
          <a:prstGeom prst="rect">
            <a:avLst/>
          </a:prstGeom>
        </p:spPr>
      </p:pic>
      <p:sp>
        <p:nvSpPr>
          <p:cNvPr id="17" name="Rectangle 16"/>
          <p:cNvSpPr/>
          <p:nvPr/>
        </p:nvSpPr>
        <p:spPr>
          <a:xfrm>
            <a:off x="7134536" y="5246458"/>
            <a:ext cx="4832546" cy="671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dirty="0" smtClean="0">
                <a:solidFill>
                  <a:schemeClr val="accent1">
                    <a:lumMod val="75000"/>
                  </a:schemeClr>
                </a:solidFill>
              </a:rPr>
              <a:t>Biochemistryteam436@gmail.com</a:t>
            </a:r>
            <a:endParaRPr lang="en-US" dirty="0">
              <a:solidFill>
                <a:schemeClr val="accent1">
                  <a:lumMod val="75000"/>
                </a:schemeClr>
              </a:solidFill>
            </a:endParaRPr>
          </a:p>
        </p:txBody>
      </p:sp>
      <p:sp>
        <p:nvSpPr>
          <p:cNvPr id="23" name="Rectangle 22"/>
          <p:cNvSpPr/>
          <p:nvPr/>
        </p:nvSpPr>
        <p:spPr>
          <a:xfrm>
            <a:off x="6755001" y="4208438"/>
            <a:ext cx="5212080" cy="6715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dirty="0" smtClean="0">
                <a:solidFill>
                  <a:schemeClr val="accent1">
                    <a:lumMod val="75000"/>
                  </a:schemeClr>
                </a:solidFill>
              </a:rPr>
              <a:t>@436Biochemteam</a:t>
            </a:r>
            <a:endParaRPr lang="en-US" dirty="0">
              <a:solidFill>
                <a:schemeClr val="accent1">
                  <a:lumMod val="75000"/>
                </a:schemeClr>
              </a:solidFill>
            </a:endParaRPr>
          </a:p>
        </p:txBody>
      </p:sp>
      <p:sp>
        <p:nvSpPr>
          <p:cNvPr id="24" name="Rectangle 23"/>
          <p:cNvSpPr/>
          <p:nvPr/>
        </p:nvSpPr>
        <p:spPr>
          <a:xfrm>
            <a:off x="6603000" y="3170419"/>
            <a:ext cx="5364082" cy="67151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dirty="0">
                <a:solidFill>
                  <a:schemeClr val="accent1">
                    <a:lumMod val="75000"/>
                  </a:schemeClr>
                </a:solidFill>
              </a:rPr>
              <a:t>Lippincott's Illustrated Reviews: Biochemistry, </a:t>
            </a:r>
            <a:r>
              <a:rPr lang="en-US" dirty="0" smtClean="0">
                <a:solidFill>
                  <a:schemeClr val="accent1">
                    <a:lumMod val="75000"/>
                  </a:schemeClr>
                </a:solidFill>
              </a:rPr>
              <a:t>6</a:t>
            </a:r>
            <a:r>
              <a:rPr lang="en-US" baseline="30000" dirty="0" smtClean="0">
                <a:solidFill>
                  <a:schemeClr val="accent1">
                    <a:lumMod val="75000"/>
                  </a:schemeClr>
                </a:solidFill>
              </a:rPr>
              <a:t>th</a:t>
            </a:r>
            <a:r>
              <a:rPr lang="en-US" dirty="0" smtClean="0">
                <a:solidFill>
                  <a:schemeClr val="accent1">
                    <a:lumMod val="75000"/>
                  </a:schemeClr>
                </a:solidFill>
              </a:rPr>
              <a:t> E</a:t>
            </a:r>
            <a:endParaRPr lang="en-US" dirty="0">
              <a:solidFill>
                <a:schemeClr val="accent1">
                  <a:lumMod val="75000"/>
                </a:schemeClr>
              </a:solidFill>
            </a:endParaRPr>
          </a:p>
        </p:txBody>
      </p:sp>
      <p:sp>
        <p:nvSpPr>
          <p:cNvPr id="25" name="Rectangle 24"/>
          <p:cNvSpPr/>
          <p:nvPr/>
        </p:nvSpPr>
        <p:spPr>
          <a:xfrm>
            <a:off x="6755001" y="2113998"/>
            <a:ext cx="5212080" cy="6715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5657" indent="-285750" algn="ctr">
              <a:buFont typeface="Arial" panose="020B0604020202020204" pitchFamily="34" charset="0"/>
              <a:buChar char="•"/>
            </a:pPr>
            <a:r>
              <a:rPr lang="en-US" u="sng" dirty="0">
                <a:solidFill>
                  <a:schemeClr val="accent1">
                    <a:lumMod val="75000"/>
                  </a:schemeClr>
                </a:solidFill>
              </a:rPr>
              <a:t>https://www.youtube.com/watch?v=kO8-RPIkuLE</a:t>
            </a:r>
          </a:p>
        </p:txBody>
      </p:sp>
      <p:sp>
        <p:nvSpPr>
          <p:cNvPr id="26" name="Rectangle 25"/>
          <p:cNvSpPr/>
          <p:nvPr/>
        </p:nvSpPr>
        <p:spPr>
          <a:xfrm>
            <a:off x="7134535" y="1094381"/>
            <a:ext cx="4832547" cy="671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sz="2000" dirty="0" smtClean="0">
                <a:solidFill>
                  <a:schemeClr val="accent1">
                    <a:lumMod val="75000"/>
                  </a:schemeClr>
                </a:solidFill>
              </a:rPr>
              <a:t>Review the notes</a:t>
            </a:r>
            <a:endParaRPr lang="en-US" dirty="0">
              <a:solidFill>
                <a:schemeClr val="accent1">
                  <a:lumMod val="75000"/>
                </a:schemeClr>
              </a:solidFill>
            </a:endParaRPr>
          </a:p>
        </p:txBody>
      </p:sp>
      <p:pic>
        <p:nvPicPr>
          <p:cNvPr id="19" name="صورة 6" descr="bio logo 436.png"/>
          <p:cNvPicPr>
            <a:picLocks noChangeAspect="1"/>
          </p:cNvPicPr>
          <p:nvPr/>
        </p:nvPicPr>
        <p:blipFill>
          <a:blip r:embed="rId7">
            <a:extLst>
              <a:ext uri="{BEBA8EAE-BF5A-486C-A8C5-ECC9F3942E4B}">
                <a14:imgProps xmlns:a14="http://schemas.microsoft.com/office/drawing/2010/main">
                  <a14:imgLayer r:embed="rId8">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3" name="Slide Number Placeholder 2"/>
          <p:cNvSpPr>
            <a:spLocks noGrp="1"/>
          </p:cNvSpPr>
          <p:nvPr>
            <p:ph type="sldNum" sz="quarter" idx="12"/>
          </p:nvPr>
        </p:nvSpPr>
        <p:spPr/>
        <p:txBody>
          <a:bodyPr/>
          <a:lstStyle/>
          <a:p>
            <a:fld id="{C6A61B80-718B-8E4C-9CE5-C64D512E4DAF}" type="slidenum">
              <a:rPr lang="en-US" smtClean="0"/>
              <a:t>25</a:t>
            </a:fld>
            <a:endParaRPr lang="en-US"/>
          </a:p>
        </p:txBody>
      </p:sp>
    </p:spTree>
    <p:extLst>
      <p:ext uri="{BB962C8B-B14F-4D97-AF65-F5344CB8AC3E}">
        <p14:creationId xmlns:p14="http://schemas.microsoft.com/office/powerpoint/2010/main" val="339017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0" y="731903"/>
            <a:ext cx="1162901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2400" dirty="0" smtClean="0">
              <a:solidFill>
                <a:srgbClr val="517A91"/>
              </a:solidFill>
              <a:latin typeface="Century Gothic" charset="0"/>
              <a:ea typeface="Century Gothic" charset="0"/>
              <a:cs typeface="Century Gothic" charset="0"/>
            </a:endParaRPr>
          </a:p>
          <a:p>
            <a:pPr>
              <a:lnSpc>
                <a:spcPct val="150000"/>
              </a:lnSpc>
            </a:pPr>
            <a:endParaRPr lang="en-US" sz="2400" dirty="0" smtClean="0">
              <a:solidFill>
                <a:srgbClr val="517A91"/>
              </a:solidFill>
              <a:latin typeface="Century Gothic" charset="0"/>
              <a:ea typeface="Century Gothic" charset="0"/>
              <a:cs typeface="Century Gothic" charset="0"/>
            </a:endParaRPr>
          </a:p>
        </p:txBody>
      </p:sp>
      <p:sp>
        <p:nvSpPr>
          <p:cNvPr id="3" name="Triangle 2"/>
          <p:cNvSpPr/>
          <p:nvPr/>
        </p:nvSpPr>
        <p:spPr>
          <a:xfrm rot="8040000">
            <a:off x="9113922" y="4828699"/>
            <a:ext cx="4634570" cy="2360301"/>
          </a:xfrm>
          <a:prstGeom prst="triangle">
            <a:avLst>
              <a:gd name="adj" fmla="val 51719"/>
            </a:avLst>
          </a:prstGeom>
          <a:solidFill>
            <a:srgbClr val="2A4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C6A61B80-718B-8E4C-9CE5-C64D512E4DAF}" type="slidenum">
              <a:rPr lang="en-US" smtClean="0"/>
              <a:t>3</a:t>
            </a:fld>
            <a:endParaRPr lang="en-US" dirty="0"/>
          </a:p>
        </p:txBody>
      </p:sp>
      <p:cxnSp>
        <p:nvCxnSpPr>
          <p:cNvPr id="7" name="Straight Connector 6"/>
          <p:cNvCxnSpPr/>
          <p:nvPr/>
        </p:nvCxnSpPr>
        <p:spPr>
          <a:xfrm flipH="1">
            <a:off x="285756" y="1225003"/>
            <a:ext cx="9395029" cy="0"/>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9"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2" name="TextBox 1"/>
          <p:cNvSpPr txBox="1"/>
          <p:nvPr/>
        </p:nvSpPr>
        <p:spPr>
          <a:xfrm>
            <a:off x="215510" y="1334529"/>
            <a:ext cx="9465275" cy="3139321"/>
          </a:xfrm>
          <a:prstGeom prst="rect">
            <a:avLst/>
          </a:prstGeom>
          <a:noFill/>
        </p:spPr>
        <p:txBody>
          <a:bodyPr wrap="square" rtlCol="0">
            <a:spAutoFit/>
          </a:bodyPr>
          <a:lstStyle/>
          <a:p>
            <a:r>
              <a:rPr lang="en-US" dirty="0" smtClean="0">
                <a:solidFill>
                  <a:srgbClr val="92D050"/>
                </a:solidFill>
              </a:rPr>
              <a:t>Irreversible Ischemia leads to infraction</a:t>
            </a:r>
          </a:p>
          <a:p>
            <a:r>
              <a:rPr lang="en-US" dirty="0" smtClean="0">
                <a:solidFill>
                  <a:srgbClr val="92D050"/>
                </a:solidFill>
              </a:rPr>
              <a:t>Infraction is the necrosis (cell death) because of the ischemia.</a:t>
            </a:r>
          </a:p>
          <a:p>
            <a:r>
              <a:rPr lang="en-US" dirty="0" smtClean="0">
                <a:solidFill>
                  <a:srgbClr val="92D050"/>
                </a:solidFill>
              </a:rPr>
              <a:t>If it’s with cardiac cells we call it myocardial infraction.</a:t>
            </a:r>
          </a:p>
          <a:p>
            <a:r>
              <a:rPr lang="en-US" dirty="0" smtClean="0">
                <a:solidFill>
                  <a:srgbClr val="92D050"/>
                </a:solidFill>
              </a:rPr>
              <a:t>The underline pathology of myocardial infraction:</a:t>
            </a:r>
          </a:p>
          <a:p>
            <a:r>
              <a:rPr lang="en-US" dirty="0" smtClean="0">
                <a:solidFill>
                  <a:srgbClr val="92D050"/>
                </a:solidFill>
              </a:rPr>
              <a:t>Atherosclerosis </a:t>
            </a:r>
          </a:p>
          <a:p>
            <a:r>
              <a:rPr lang="en-US" dirty="0" smtClean="0">
                <a:solidFill>
                  <a:srgbClr val="92D050"/>
                </a:solidFill>
              </a:rPr>
              <a:t>Atheroma blocking the artery.</a:t>
            </a:r>
          </a:p>
          <a:p>
            <a:r>
              <a:rPr lang="en-US" dirty="0" smtClean="0">
                <a:solidFill>
                  <a:srgbClr val="92D050"/>
                </a:solidFill>
              </a:rPr>
              <a:t>Blood clot formation if it’s big enough, it is going to completely </a:t>
            </a:r>
            <a:r>
              <a:rPr lang="en-US" dirty="0" err="1" smtClean="0">
                <a:solidFill>
                  <a:srgbClr val="92D050"/>
                </a:solidFill>
              </a:rPr>
              <a:t>acclot</a:t>
            </a:r>
            <a:r>
              <a:rPr lang="en-US" dirty="0" smtClean="0">
                <a:solidFill>
                  <a:srgbClr val="92D050"/>
                </a:solidFill>
              </a:rPr>
              <a:t> the artery which leads to ischemia.</a:t>
            </a:r>
          </a:p>
          <a:p>
            <a:r>
              <a:rPr lang="en-US" dirty="0" smtClean="0">
                <a:solidFill>
                  <a:srgbClr val="92D050"/>
                </a:solidFill>
              </a:rPr>
              <a:t>The blood will not reach the </a:t>
            </a:r>
            <a:r>
              <a:rPr lang="en-US" dirty="0" err="1" smtClean="0">
                <a:solidFill>
                  <a:srgbClr val="92D050"/>
                </a:solidFill>
              </a:rPr>
              <a:t>the</a:t>
            </a:r>
            <a:r>
              <a:rPr lang="en-US" dirty="0" smtClean="0">
                <a:solidFill>
                  <a:srgbClr val="92D050"/>
                </a:solidFill>
              </a:rPr>
              <a:t> region it will supply that part of the artery is suppling to and that will lead to the death of those cells</a:t>
            </a:r>
          </a:p>
          <a:p>
            <a:endParaRPr lang="en-US" dirty="0" smtClean="0">
              <a:solidFill>
                <a:srgbClr val="92D050"/>
              </a:solidFill>
            </a:endParaRPr>
          </a:p>
        </p:txBody>
      </p:sp>
      <p:sp>
        <p:nvSpPr>
          <p:cNvPr id="10" name="Rectangle 9"/>
          <p:cNvSpPr/>
          <p:nvPr/>
        </p:nvSpPr>
        <p:spPr>
          <a:xfrm>
            <a:off x="285755" y="640228"/>
            <a:ext cx="8389091" cy="584775"/>
          </a:xfrm>
          <a:prstGeom prst="rect">
            <a:avLst/>
          </a:prstGeom>
        </p:spPr>
        <p:txBody>
          <a:bodyPr wrap="none">
            <a:spAutoFit/>
          </a:bodyPr>
          <a:lstStyle/>
          <a:p>
            <a:r>
              <a:rPr lang="en-US" sz="3200" dirty="0">
                <a:solidFill>
                  <a:srgbClr val="92D050"/>
                </a:solidFill>
              </a:rPr>
              <a:t>Pathological information that </a:t>
            </a:r>
            <a:r>
              <a:rPr lang="en-US" sz="3200" dirty="0" err="1">
                <a:solidFill>
                  <a:srgbClr val="92D050"/>
                </a:solidFill>
              </a:rPr>
              <a:t>Dr.Sumbul</a:t>
            </a:r>
            <a:r>
              <a:rPr lang="en-US" sz="3200" dirty="0">
                <a:solidFill>
                  <a:srgbClr val="92D050"/>
                </a:solidFill>
              </a:rPr>
              <a:t> recalled:</a:t>
            </a:r>
          </a:p>
        </p:txBody>
      </p:sp>
    </p:spTree>
    <p:extLst>
      <p:ext uri="{BB962C8B-B14F-4D97-AF65-F5344CB8AC3E}">
        <p14:creationId xmlns:p14="http://schemas.microsoft.com/office/powerpoint/2010/main" val="944133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1050827" y="5843150"/>
            <a:ext cx="1580444" cy="1549544"/>
          </a:xfrm>
          <a:prstGeom prst="rect">
            <a:avLst/>
          </a:prstGeom>
        </p:spPr>
      </p:pic>
      <p:sp>
        <p:nvSpPr>
          <p:cNvPr id="10" name="Rectangle 9"/>
          <p:cNvSpPr/>
          <p:nvPr/>
        </p:nvSpPr>
        <p:spPr>
          <a:xfrm>
            <a:off x="1085850" y="850363"/>
            <a:ext cx="9439614" cy="954107"/>
          </a:xfrm>
          <a:prstGeom prst="rect">
            <a:avLst/>
          </a:prstGeom>
        </p:spPr>
        <p:txBody>
          <a:bodyPr wrap="square">
            <a:spAutoFit/>
          </a:bodyPr>
          <a:lstStyle/>
          <a:p>
            <a:endParaRPr lang="en-US" altLang="ar-SA" sz="2800" dirty="0">
              <a:solidFill>
                <a:schemeClr val="bg1">
                  <a:lumMod val="65000"/>
                </a:schemeClr>
              </a:solidFill>
              <a:ea typeface="ＭＳ Ｐゴシック" charset="-128"/>
              <a:sym typeface="Wingdings" panose="05000000000000000000" pitchFamily="2" charset="2"/>
            </a:endParaRPr>
          </a:p>
          <a:p>
            <a:pPr marL="457200" indent="-457200">
              <a:buFont typeface="Wingdings" panose="05000000000000000000" pitchFamily="2" charset="2"/>
              <a:buChar char="ü"/>
            </a:pPr>
            <a:endParaRPr lang="en-US" altLang="ar-SA" sz="2800" dirty="0">
              <a:solidFill>
                <a:srgbClr val="334E5D"/>
              </a:solidFill>
              <a:ea typeface="ＭＳ Ｐゴシック" charset="-128"/>
            </a:endParaRPr>
          </a:p>
        </p:txBody>
      </p:sp>
      <p:graphicFrame>
        <p:nvGraphicFramePr>
          <p:cNvPr id="14" name="Diagram 13"/>
          <p:cNvGraphicFramePr/>
          <p:nvPr>
            <p:extLst>
              <p:ext uri="{D42A27DB-BD31-4B8C-83A1-F6EECF244321}">
                <p14:modId xmlns:p14="http://schemas.microsoft.com/office/powerpoint/2010/main" val="3832146418"/>
              </p:ext>
            </p:extLst>
          </p:nvPr>
        </p:nvGraphicFramePr>
        <p:xfrm>
          <a:off x="146685" y="1094616"/>
          <a:ext cx="8493464" cy="5467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p:cNvSpPr txBox="1"/>
          <p:nvPr/>
        </p:nvSpPr>
        <p:spPr>
          <a:xfrm>
            <a:off x="4574480" y="2976240"/>
            <a:ext cx="2634841" cy="61555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i="1" u="sng" dirty="0" smtClean="0">
                <a:solidFill>
                  <a:srgbClr val="FF0000"/>
                </a:solidFill>
              </a:rPr>
              <a:t>Ischemia </a:t>
            </a:r>
            <a:r>
              <a:rPr lang="en-US" sz="1600" dirty="0" smtClean="0">
                <a:solidFill>
                  <a:srgbClr val="92D050"/>
                </a:solidFill>
              </a:rPr>
              <a:t>Because O2 supply is restricted.</a:t>
            </a:r>
            <a:endParaRPr lang="en-US" sz="1600" dirty="0">
              <a:solidFill>
                <a:srgbClr val="92D050"/>
              </a:solidFill>
            </a:endParaRPr>
          </a:p>
        </p:txBody>
      </p:sp>
      <p:sp>
        <p:nvSpPr>
          <p:cNvPr id="17" name="TextBox 16"/>
          <p:cNvSpPr txBox="1"/>
          <p:nvPr/>
        </p:nvSpPr>
        <p:spPr>
          <a:xfrm>
            <a:off x="6047288" y="4377820"/>
            <a:ext cx="116203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i="1" u="sng" dirty="0">
                <a:solidFill>
                  <a:srgbClr val="FF0000"/>
                </a:solidFill>
              </a:rPr>
              <a:t>Infarction</a:t>
            </a:r>
          </a:p>
        </p:txBody>
      </p:sp>
      <p:cxnSp>
        <p:nvCxnSpPr>
          <p:cNvPr id="11" name="Straight Connector 10"/>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2" name="Rectangle 11"/>
          <p:cNvSpPr/>
          <p:nvPr/>
        </p:nvSpPr>
        <p:spPr>
          <a:xfrm>
            <a:off x="1429417" y="86458"/>
            <a:ext cx="2428870" cy="769441"/>
          </a:xfrm>
          <a:prstGeom prst="rect">
            <a:avLst/>
          </a:prstGeom>
        </p:spPr>
        <p:txBody>
          <a:bodyPr wrap="none">
            <a:spAutoFit/>
          </a:bodyPr>
          <a:lstStyle/>
          <a:p>
            <a:r>
              <a:rPr lang="en-US" altLang="en-US" sz="4400" dirty="0" smtClean="0">
                <a:solidFill>
                  <a:srgbClr val="517A91"/>
                </a:solidFill>
                <a:latin typeface="Century Gothic" charset="0"/>
                <a:ea typeface="Century Gothic" charset="0"/>
                <a:cs typeface="Century Gothic" charset="0"/>
              </a:rPr>
              <a:t>MI Steps</a:t>
            </a:r>
            <a:endParaRPr lang="en-US" sz="4400" dirty="0">
              <a:solidFill>
                <a:srgbClr val="517A91"/>
              </a:solidFill>
              <a:latin typeface="Century Gothic" charset="0"/>
              <a:ea typeface="Century Gothic" charset="0"/>
              <a:cs typeface="Century Gothic" charset="0"/>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35715" y="1019711"/>
            <a:ext cx="3886179" cy="3984775"/>
          </a:xfrm>
          <a:prstGeom prst="rect">
            <a:avLst/>
          </a:prstGeom>
        </p:spPr>
      </p:pic>
      <p:sp>
        <p:nvSpPr>
          <p:cNvPr id="15" name="Slide Number Placeholder 4"/>
          <p:cNvSpPr>
            <a:spLocks noGrp="1"/>
          </p:cNvSpPr>
          <p:nvPr>
            <p:ph type="sldNum" sz="quarter" idx="12"/>
          </p:nvPr>
        </p:nvSpPr>
        <p:spPr>
          <a:xfrm>
            <a:off x="8610600" y="6356350"/>
            <a:ext cx="2743200" cy="365125"/>
          </a:xfrm>
        </p:spPr>
        <p:txBody>
          <a:bodyPr/>
          <a:lstStyle/>
          <a:p>
            <a:r>
              <a:rPr lang="en-US" dirty="0" smtClean="0"/>
              <a:t>3</a:t>
            </a:r>
            <a:endParaRPr lang="en-US" dirty="0"/>
          </a:p>
        </p:txBody>
      </p:sp>
      <p:sp>
        <p:nvSpPr>
          <p:cNvPr id="3" name="TextBox 2"/>
          <p:cNvSpPr txBox="1"/>
          <p:nvPr/>
        </p:nvSpPr>
        <p:spPr>
          <a:xfrm>
            <a:off x="7475836" y="5843149"/>
            <a:ext cx="339810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92D050"/>
                </a:solidFill>
              </a:rPr>
              <a:t>And these become the target to select the biomarker</a:t>
            </a:r>
            <a:endParaRPr lang="en-US" dirty="0">
              <a:solidFill>
                <a:srgbClr val="92D050"/>
              </a:solidFill>
            </a:endParaRPr>
          </a:p>
        </p:txBody>
      </p:sp>
    </p:spTree>
    <p:extLst>
      <p:ext uri="{BB962C8B-B14F-4D97-AF65-F5344CB8AC3E}">
        <p14:creationId xmlns:p14="http://schemas.microsoft.com/office/powerpoint/2010/main" val="3001144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2" name="TextBox 1"/>
          <p:cNvSpPr txBox="1"/>
          <p:nvPr/>
        </p:nvSpPr>
        <p:spPr>
          <a:xfrm>
            <a:off x="1144564" y="927104"/>
            <a:ext cx="9413554" cy="5293757"/>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solidFill>
                  <a:srgbClr val="334E5D"/>
                </a:solidFill>
              </a:rPr>
              <a:t>This criteria is recommended </a:t>
            </a:r>
            <a:r>
              <a:rPr lang="en-US" sz="3200" dirty="0">
                <a:solidFill>
                  <a:srgbClr val="334E5D"/>
                </a:solidFill>
              </a:rPr>
              <a:t>by the European Society of Cardiology and American College of </a:t>
            </a:r>
            <a:r>
              <a:rPr lang="en-US" sz="3200" dirty="0" smtClean="0">
                <a:solidFill>
                  <a:srgbClr val="334E5D"/>
                </a:solidFill>
              </a:rPr>
              <a:t>Cardiology .</a:t>
            </a:r>
            <a:endParaRPr lang="en-US" sz="3200" dirty="0">
              <a:solidFill>
                <a:srgbClr val="334E5D"/>
              </a:solidFill>
            </a:endParaRPr>
          </a:p>
          <a:p>
            <a:pPr marL="342900" indent="-342900">
              <a:buFont typeface="Arial" panose="020B0604020202020204" pitchFamily="34" charset="0"/>
              <a:buChar char="•"/>
            </a:pPr>
            <a:r>
              <a:rPr lang="en-US" sz="3200" dirty="0">
                <a:solidFill>
                  <a:srgbClr val="334E5D"/>
                </a:solidFill>
              </a:rPr>
              <a:t>Requires presence of </a:t>
            </a:r>
            <a:r>
              <a:rPr lang="en-US" sz="3200" dirty="0">
                <a:solidFill>
                  <a:srgbClr val="FF0000"/>
                </a:solidFill>
              </a:rPr>
              <a:t>at least two of the following characteristics</a:t>
            </a:r>
            <a:r>
              <a:rPr lang="en-US" sz="3200" dirty="0">
                <a:solidFill>
                  <a:srgbClr val="334E5D"/>
                </a:solidFill>
              </a:rPr>
              <a:t>:</a:t>
            </a:r>
          </a:p>
          <a:p>
            <a:pPr marL="881063" lvl="1" indent="-514350">
              <a:buFont typeface="+mj-lt"/>
              <a:buAutoNum type="arabicPeriod"/>
              <a:defRPr/>
            </a:pPr>
            <a:r>
              <a:rPr lang="en-US" sz="3200" dirty="0">
                <a:solidFill>
                  <a:srgbClr val="FF0000"/>
                </a:solidFill>
              </a:rPr>
              <a:t>Typical heart attack symptoms</a:t>
            </a:r>
          </a:p>
          <a:p>
            <a:pPr marL="881063" lvl="1" indent="-514350">
              <a:buFont typeface="+mj-lt"/>
              <a:buAutoNum type="arabicPeriod"/>
              <a:defRPr/>
            </a:pPr>
            <a:r>
              <a:rPr lang="en-US" sz="3200" dirty="0">
                <a:solidFill>
                  <a:srgbClr val="334E5D"/>
                </a:solidFill>
              </a:rPr>
              <a:t>Characteristic rise and fall pattern of a cardiac marker in plasma</a:t>
            </a:r>
          </a:p>
          <a:p>
            <a:pPr marL="1098550" lvl="2" indent="-457200">
              <a:buFont typeface="Wingdings" panose="05000000000000000000" pitchFamily="2" charset="2"/>
              <a:buChar char="Ø"/>
              <a:defRPr/>
            </a:pPr>
            <a:r>
              <a:rPr lang="en-US" sz="3200" dirty="0">
                <a:solidFill>
                  <a:srgbClr val="334E5D"/>
                </a:solidFill>
              </a:rPr>
              <a:t>Rise and gradual fall of cardiac troponins</a:t>
            </a:r>
          </a:p>
          <a:p>
            <a:pPr marL="1098550" lvl="2" indent="-457200">
              <a:buFont typeface="Wingdings" panose="05000000000000000000" pitchFamily="2" charset="2"/>
              <a:buChar char="Ø"/>
              <a:defRPr/>
            </a:pPr>
            <a:r>
              <a:rPr lang="en-US" sz="3200" dirty="0">
                <a:solidFill>
                  <a:srgbClr val="334E5D"/>
                </a:solidFill>
              </a:rPr>
              <a:t>More rapid rise and fall of CK-MB</a:t>
            </a:r>
          </a:p>
          <a:p>
            <a:pPr marL="881063" lvl="1" indent="-514350">
              <a:buFont typeface="+mj-lt"/>
              <a:buAutoNum type="arabicPeriod"/>
              <a:defRPr/>
            </a:pPr>
            <a:r>
              <a:rPr lang="en-US" sz="3200" dirty="0">
                <a:solidFill>
                  <a:srgbClr val="334E5D"/>
                </a:solidFill>
              </a:rPr>
              <a:t>Typical ECG pattern</a:t>
            </a:r>
          </a:p>
          <a:p>
            <a:endParaRPr lang="en-US" dirty="0"/>
          </a:p>
        </p:txBody>
      </p:sp>
      <p:cxnSp>
        <p:nvCxnSpPr>
          <p:cNvPr id="8" name="Straight Connector 7"/>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9" name="Rectangle 8"/>
          <p:cNvSpPr/>
          <p:nvPr/>
        </p:nvSpPr>
        <p:spPr>
          <a:xfrm>
            <a:off x="1429417" y="86458"/>
            <a:ext cx="6841938" cy="769441"/>
          </a:xfrm>
          <a:prstGeom prst="rect">
            <a:avLst/>
          </a:prstGeom>
        </p:spPr>
        <p:txBody>
          <a:bodyPr wrap="none">
            <a:spAutoFit/>
          </a:bodyPr>
          <a:lstStyle/>
          <a:p>
            <a:r>
              <a:rPr lang="en-US" altLang="en-US" sz="4400" dirty="0" smtClean="0">
                <a:solidFill>
                  <a:srgbClr val="517A91"/>
                </a:solidFill>
                <a:latin typeface="Century Gothic" charset="0"/>
                <a:ea typeface="Century Gothic" charset="0"/>
                <a:cs typeface="Century Gothic" charset="0"/>
              </a:rPr>
              <a:t>Criteria of diagnosing MI</a:t>
            </a:r>
            <a:endParaRPr lang="en-US" sz="4400" dirty="0">
              <a:solidFill>
                <a:srgbClr val="517A91"/>
              </a:solidFill>
              <a:latin typeface="Century Gothic" charset="0"/>
              <a:ea typeface="Century Gothic" charset="0"/>
              <a:cs typeface="Century Gothic" charset="0"/>
            </a:endParaRPr>
          </a:p>
        </p:txBody>
      </p:sp>
      <p:sp>
        <p:nvSpPr>
          <p:cNvPr id="10" name="Slide Number Placeholder 4"/>
          <p:cNvSpPr>
            <a:spLocks noGrp="1"/>
          </p:cNvSpPr>
          <p:nvPr>
            <p:ph type="sldNum" sz="quarter" idx="12"/>
          </p:nvPr>
        </p:nvSpPr>
        <p:spPr>
          <a:xfrm>
            <a:off x="8610600" y="6356350"/>
            <a:ext cx="2743200" cy="365125"/>
          </a:xfrm>
        </p:spPr>
        <p:txBody>
          <a:bodyPr/>
          <a:lstStyle/>
          <a:p>
            <a:r>
              <a:rPr lang="en-US" dirty="0" smtClean="0"/>
              <a:t>4</a:t>
            </a:r>
            <a:endParaRPr lang="en-US" dirty="0"/>
          </a:p>
        </p:txBody>
      </p:sp>
      <p:sp>
        <p:nvSpPr>
          <p:cNvPr id="11" name="TextBox 10"/>
          <p:cNvSpPr txBox="1"/>
          <p:nvPr/>
        </p:nvSpPr>
        <p:spPr>
          <a:xfrm>
            <a:off x="7397750" y="2844225"/>
            <a:ext cx="4439920" cy="584775"/>
          </a:xfrm>
          <a:prstGeom prst="rect">
            <a:avLst/>
          </a:prstGeom>
          <a:noFill/>
          <a:ln w="3175">
            <a:solidFill>
              <a:schemeClr val="tx1"/>
            </a:solidFill>
            <a:prstDash val="dash"/>
          </a:ln>
        </p:spPr>
        <p:txBody>
          <a:bodyPr wrap="square" rtlCol="0">
            <a:spAutoFit/>
          </a:bodyPr>
          <a:lstStyle/>
          <a:p>
            <a:r>
              <a:rPr lang="en-US" sz="1600" dirty="0" smtClean="0">
                <a:solidFill>
                  <a:srgbClr val="00B050"/>
                </a:solidFill>
              </a:rPr>
              <a:t>Which means </a:t>
            </a:r>
            <a:r>
              <a:rPr lang="en-US" sz="1600" dirty="0">
                <a:solidFill>
                  <a:srgbClr val="00B050"/>
                </a:solidFill>
              </a:rPr>
              <a:t>the </a:t>
            </a:r>
            <a:r>
              <a:rPr lang="en-US" sz="1600" dirty="0" smtClean="0">
                <a:solidFill>
                  <a:srgbClr val="00B050"/>
                </a:solidFill>
              </a:rPr>
              <a:t>patient </a:t>
            </a:r>
            <a:r>
              <a:rPr lang="en-US" sz="1600" dirty="0">
                <a:solidFill>
                  <a:srgbClr val="00B050"/>
                </a:solidFill>
              </a:rPr>
              <a:t>history such </a:t>
            </a:r>
            <a:r>
              <a:rPr lang="en-US" sz="1600" dirty="0" smtClean="0">
                <a:solidFill>
                  <a:srgbClr val="00B050"/>
                </a:solidFill>
              </a:rPr>
              <a:t>as: </a:t>
            </a:r>
            <a:r>
              <a:rPr lang="en-US" sz="1600" dirty="0">
                <a:solidFill>
                  <a:srgbClr val="00B050"/>
                </a:solidFill>
              </a:rPr>
              <a:t>chest pain, shortness of breath, tightness of the jaws.</a:t>
            </a:r>
          </a:p>
        </p:txBody>
      </p:sp>
      <p:sp>
        <p:nvSpPr>
          <p:cNvPr id="12" name="TextBox 11"/>
          <p:cNvSpPr txBox="1"/>
          <p:nvPr/>
        </p:nvSpPr>
        <p:spPr>
          <a:xfrm>
            <a:off x="6882614" y="5773476"/>
            <a:ext cx="5283986" cy="1015663"/>
          </a:xfrm>
          <a:prstGeom prst="rect">
            <a:avLst/>
          </a:prstGeom>
          <a:noFill/>
          <a:ln w="3175">
            <a:solidFill>
              <a:schemeClr val="tx1"/>
            </a:solidFill>
            <a:prstDash val="dash"/>
          </a:ln>
        </p:spPr>
        <p:txBody>
          <a:bodyPr wrap="square" rtlCol="0">
            <a:spAutoFit/>
          </a:bodyPr>
          <a:lstStyle/>
          <a:p>
            <a:r>
              <a:rPr lang="en-US" sz="1500" dirty="0">
                <a:solidFill>
                  <a:srgbClr val="00B050"/>
                </a:solidFill>
              </a:rPr>
              <a:t>Myocardial infarction can be </a:t>
            </a:r>
            <a:r>
              <a:rPr lang="en-US" sz="1500" dirty="0" smtClean="0">
                <a:solidFill>
                  <a:srgbClr val="00B050"/>
                </a:solidFill>
              </a:rPr>
              <a:t>present with:</a:t>
            </a:r>
          </a:p>
          <a:p>
            <a:pPr marL="285750" indent="-285750">
              <a:buFont typeface="Arial" panose="020B0604020202020204" pitchFamily="34" charset="0"/>
              <a:buChar char="•"/>
            </a:pPr>
            <a:r>
              <a:rPr lang="en-US" sz="1500" dirty="0" smtClean="0">
                <a:solidFill>
                  <a:srgbClr val="00B050"/>
                </a:solidFill>
              </a:rPr>
              <a:t>ST </a:t>
            </a:r>
            <a:r>
              <a:rPr lang="en-US" sz="1500" dirty="0">
                <a:solidFill>
                  <a:srgbClr val="00B050"/>
                </a:solidFill>
              </a:rPr>
              <a:t>elevation -&gt; STEMI </a:t>
            </a:r>
          </a:p>
          <a:p>
            <a:pPr marL="285750" indent="-285750">
              <a:buFont typeface="Arial" panose="020B0604020202020204" pitchFamily="34" charset="0"/>
              <a:buChar char="•"/>
            </a:pPr>
            <a:r>
              <a:rPr lang="en-US" sz="1500" dirty="0" smtClean="0">
                <a:solidFill>
                  <a:srgbClr val="00B050"/>
                </a:solidFill>
              </a:rPr>
              <a:t>without </a:t>
            </a:r>
            <a:r>
              <a:rPr lang="en-US" sz="1500" dirty="0">
                <a:solidFill>
                  <a:srgbClr val="00B050"/>
                </a:solidFill>
              </a:rPr>
              <a:t>ST elevation -&gt; NSTEMI (non-ST elevation myocardial infarction) </a:t>
            </a:r>
          </a:p>
        </p:txBody>
      </p:sp>
      <p:sp>
        <p:nvSpPr>
          <p:cNvPr id="13" name="TextBox 12"/>
          <p:cNvSpPr txBox="1"/>
          <p:nvPr/>
        </p:nvSpPr>
        <p:spPr>
          <a:xfrm>
            <a:off x="6882614" y="5369242"/>
            <a:ext cx="4035720" cy="338554"/>
          </a:xfrm>
          <a:prstGeom prst="rect">
            <a:avLst/>
          </a:prstGeom>
          <a:noFill/>
          <a:ln w="3175">
            <a:solidFill>
              <a:schemeClr val="tx1"/>
            </a:solidFill>
            <a:prstDash val="dash"/>
          </a:ln>
        </p:spPr>
        <p:txBody>
          <a:bodyPr wrap="none" rtlCol="0">
            <a:spAutoFit/>
          </a:bodyPr>
          <a:lstStyle/>
          <a:p>
            <a:r>
              <a:rPr lang="en-US" sz="1600" dirty="0" smtClean="0">
                <a:solidFill>
                  <a:srgbClr val="00B050"/>
                </a:solidFill>
              </a:rPr>
              <a:t>Sometimes </a:t>
            </a:r>
            <a:r>
              <a:rPr lang="en-US" sz="1600" dirty="0">
                <a:solidFill>
                  <a:srgbClr val="00B050"/>
                </a:solidFill>
              </a:rPr>
              <a:t>we see it and sometimes we don't </a:t>
            </a:r>
          </a:p>
        </p:txBody>
      </p:sp>
      <p:cxnSp>
        <p:nvCxnSpPr>
          <p:cNvPr id="4" name="Straight Connector 3"/>
          <p:cNvCxnSpPr/>
          <p:nvPr/>
        </p:nvCxnSpPr>
        <p:spPr>
          <a:xfrm flipH="1">
            <a:off x="5461000" y="5551219"/>
            <a:ext cx="142161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4724400" y="5856019"/>
            <a:ext cx="2170914" cy="152400"/>
            <a:chOff x="4724400" y="5856019"/>
            <a:chExt cx="2170914" cy="152400"/>
          </a:xfrm>
        </p:grpSpPr>
        <p:cxnSp>
          <p:nvCxnSpPr>
            <p:cNvPr id="14" name="Straight Connector 13"/>
            <p:cNvCxnSpPr/>
            <p:nvPr/>
          </p:nvCxnSpPr>
          <p:spPr>
            <a:xfrm flipH="1">
              <a:off x="4737100" y="5995719"/>
              <a:ext cx="215821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24400" y="5856019"/>
              <a:ext cx="0" cy="1524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H="1">
            <a:off x="7239000" y="3200112"/>
            <a:ext cx="15875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530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3" name="Group 22"/>
          <p:cNvGrpSpPr/>
          <p:nvPr/>
        </p:nvGrpSpPr>
        <p:grpSpPr>
          <a:xfrm>
            <a:off x="1512231" y="177799"/>
            <a:ext cx="9614084" cy="6450228"/>
            <a:chOff x="639600" y="210065"/>
            <a:chExt cx="8625543" cy="6450228"/>
          </a:xfrm>
        </p:grpSpPr>
        <p:grpSp>
          <p:nvGrpSpPr>
            <p:cNvPr id="19" name="Group 18"/>
            <p:cNvGrpSpPr/>
            <p:nvPr/>
          </p:nvGrpSpPr>
          <p:grpSpPr>
            <a:xfrm>
              <a:off x="639600" y="210065"/>
              <a:ext cx="6474940" cy="6450228"/>
              <a:chOff x="2201700" y="210065"/>
              <a:chExt cx="6474940" cy="6450228"/>
            </a:xfrm>
          </p:grpSpPr>
          <p:pic>
            <p:nvPicPr>
              <p:cNvPr id="4" name="Picture 3"/>
              <p:cNvPicPr>
                <a:picLocks noChangeAspect="1"/>
              </p:cNvPicPr>
              <p:nvPr/>
            </p:nvPicPr>
            <p:blipFill rotWithShape="1">
              <a:blip r:embed="rId3"/>
              <a:srcRect l="2321" t="3063" r="1861" b="2883"/>
              <a:stretch/>
            </p:blipFill>
            <p:spPr>
              <a:xfrm>
                <a:off x="2201700" y="210065"/>
                <a:ext cx="6474940" cy="6450228"/>
              </a:xfrm>
              <a:prstGeom prst="rect">
                <a:avLst/>
              </a:prstGeom>
            </p:spPr>
          </p:pic>
          <p:cxnSp>
            <p:nvCxnSpPr>
              <p:cNvPr id="5" name="Straight Connector 4"/>
              <p:cNvCxnSpPr/>
              <p:nvPr/>
            </p:nvCxnSpPr>
            <p:spPr>
              <a:xfrm>
                <a:off x="6781800" y="2167929"/>
                <a:ext cx="1600200"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2400300" y="2534305"/>
                <a:ext cx="5867400" cy="20372"/>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400300" y="2895600"/>
                <a:ext cx="5486400"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400300" y="3267173"/>
                <a:ext cx="609600"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819900" y="3595357"/>
                <a:ext cx="1524000" cy="0"/>
              </a:xfrm>
              <a:prstGeom prst="line">
                <a:avLst/>
              </a:prstGeom>
              <a:ln w="28575">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400300" y="3976357"/>
                <a:ext cx="2493818" cy="0"/>
              </a:xfrm>
              <a:prstGeom prst="line">
                <a:avLst/>
              </a:prstGeom>
              <a:ln w="28575">
                <a:solidFill>
                  <a:srgbClr val="0000FF"/>
                </a:solidFill>
              </a:ln>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7264531" y="2064603"/>
              <a:ext cx="1772024" cy="646331"/>
            </a:xfrm>
            <a:prstGeom prst="rect">
              <a:avLst/>
            </a:prstGeom>
            <a:noFill/>
          </p:spPr>
          <p:txBody>
            <a:bodyPr wrap="none" rtlCol="0">
              <a:spAutoFit/>
            </a:bodyPr>
            <a:lstStyle/>
            <a:p>
              <a:r>
                <a:rPr lang="en-US" dirty="0">
                  <a:solidFill>
                    <a:srgbClr val="FF0000"/>
                  </a:solidFill>
                </a:rPr>
                <a:t>1. Typical heart</a:t>
              </a:r>
            </a:p>
            <a:p>
              <a:r>
                <a:rPr lang="en-US" dirty="0">
                  <a:solidFill>
                    <a:srgbClr val="FF0000"/>
                  </a:solidFill>
                </a:rPr>
                <a:t>attack symptoms</a:t>
              </a:r>
            </a:p>
          </p:txBody>
        </p:sp>
        <p:sp>
          <p:nvSpPr>
            <p:cNvPr id="22" name="TextBox 21"/>
            <p:cNvSpPr txBox="1"/>
            <p:nvPr/>
          </p:nvSpPr>
          <p:spPr>
            <a:xfrm>
              <a:off x="7264531" y="3276600"/>
              <a:ext cx="2000612" cy="923330"/>
            </a:xfrm>
            <a:prstGeom prst="rect">
              <a:avLst/>
            </a:prstGeom>
            <a:noFill/>
          </p:spPr>
          <p:txBody>
            <a:bodyPr wrap="none" rtlCol="0">
              <a:spAutoFit/>
            </a:bodyPr>
            <a:lstStyle/>
            <a:p>
              <a:r>
                <a:rPr lang="en-US" dirty="0">
                  <a:solidFill>
                    <a:srgbClr val="0000FF"/>
                  </a:solidFill>
                </a:rPr>
                <a:t>2. Characteristic</a:t>
              </a:r>
            </a:p>
            <a:p>
              <a:r>
                <a:rPr lang="en-US" dirty="0">
                  <a:solidFill>
                    <a:srgbClr val="0000FF"/>
                  </a:solidFill>
                </a:rPr>
                <a:t>Pattern of a cardiac</a:t>
              </a:r>
            </a:p>
            <a:p>
              <a:r>
                <a:rPr lang="en-US" dirty="0">
                  <a:solidFill>
                    <a:srgbClr val="0000FF"/>
                  </a:solidFill>
                </a:rPr>
                <a:t>biomarker</a:t>
              </a:r>
            </a:p>
          </p:txBody>
        </p:sp>
      </p:grpSp>
      <p:sp>
        <p:nvSpPr>
          <p:cNvPr id="13" name="Rectangle 12"/>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78044" y="4349578"/>
            <a:ext cx="2211860" cy="370703"/>
          </a:xfrm>
          <a:prstGeom prst="rect">
            <a:avLst/>
          </a:prstGeom>
          <a:noFill/>
        </p:spPr>
        <p:txBody>
          <a:bodyPr wrap="square" rtlCol="0">
            <a:spAutoFit/>
          </a:bodyPr>
          <a:lstStyle/>
          <a:p>
            <a:r>
              <a:rPr lang="en-US" dirty="0" smtClean="0">
                <a:solidFill>
                  <a:srgbClr val="92D050"/>
                </a:solidFill>
              </a:rPr>
              <a:t>So we have 2 of the 3</a:t>
            </a:r>
            <a:endParaRPr lang="en-US" dirty="0">
              <a:solidFill>
                <a:srgbClr val="92D050"/>
              </a:solidFill>
            </a:endParaRPr>
          </a:p>
        </p:txBody>
      </p:sp>
    </p:spTree>
    <p:extLst>
      <p:ext uri="{BB962C8B-B14F-4D97-AF65-F5344CB8AC3E}">
        <p14:creationId xmlns:p14="http://schemas.microsoft.com/office/powerpoint/2010/main" val="26793026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10647235" y="5843150"/>
            <a:ext cx="1580444" cy="1549544"/>
          </a:xfrm>
          <a:prstGeom prst="rect">
            <a:avLst/>
          </a:prstGeom>
        </p:spPr>
      </p:pic>
      <p:sp>
        <p:nvSpPr>
          <p:cNvPr id="3" name="TextBox 2"/>
          <p:cNvSpPr txBox="1"/>
          <p:nvPr/>
        </p:nvSpPr>
        <p:spPr>
          <a:xfrm>
            <a:off x="1223965" y="957499"/>
            <a:ext cx="10884616" cy="461665"/>
          </a:xfrm>
          <a:prstGeom prst="rect">
            <a:avLst/>
          </a:prstGeom>
          <a:noFill/>
        </p:spPr>
        <p:txBody>
          <a:bodyPr wrap="square" rtlCol="0">
            <a:spAutoFit/>
          </a:bodyPr>
          <a:lstStyle/>
          <a:p>
            <a:r>
              <a:rPr lang="en-US" sz="2400" dirty="0" smtClean="0">
                <a:solidFill>
                  <a:srgbClr val="334E5D"/>
                </a:solidFill>
              </a:rPr>
              <a:t>What makes some markers better than others that they have more of these </a:t>
            </a:r>
            <a:r>
              <a:rPr lang="en-US" sz="2400" dirty="0" smtClean="0">
                <a:solidFill>
                  <a:srgbClr val="C00000"/>
                </a:solidFill>
              </a:rPr>
              <a:t>features</a:t>
            </a:r>
            <a:r>
              <a:rPr lang="en-US" sz="2400" dirty="0" smtClean="0">
                <a:solidFill>
                  <a:srgbClr val="334E5D"/>
                </a:solidFill>
              </a:rPr>
              <a:t> :</a:t>
            </a:r>
          </a:p>
        </p:txBody>
      </p:sp>
      <p:cxnSp>
        <p:nvCxnSpPr>
          <p:cNvPr id="8" name="Straight Connector 7"/>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9" name="Rectangle 8"/>
          <p:cNvSpPr/>
          <p:nvPr/>
        </p:nvSpPr>
        <p:spPr>
          <a:xfrm>
            <a:off x="1429417" y="86458"/>
            <a:ext cx="7821372" cy="769441"/>
          </a:xfrm>
          <a:prstGeom prst="rect">
            <a:avLst/>
          </a:prstGeom>
        </p:spPr>
        <p:txBody>
          <a:bodyPr wrap="none">
            <a:spAutoFit/>
          </a:bodyPr>
          <a:lstStyle/>
          <a:p>
            <a:r>
              <a:rPr lang="en-US" altLang="en-US" sz="4400" dirty="0" smtClean="0">
                <a:solidFill>
                  <a:srgbClr val="517A91"/>
                </a:solidFill>
                <a:latin typeface="Century Gothic" charset="0"/>
                <a:ea typeface="Century Gothic" charset="0"/>
                <a:cs typeface="Century Gothic" charset="0"/>
              </a:rPr>
              <a:t>Features of an ideal marker </a:t>
            </a:r>
            <a:endParaRPr lang="en-US" sz="4400" dirty="0">
              <a:solidFill>
                <a:srgbClr val="517A91"/>
              </a:solidFill>
              <a:latin typeface="Century Gothic" charset="0"/>
              <a:ea typeface="Century Gothic" charset="0"/>
              <a:cs typeface="Century Gothic" charset="0"/>
            </a:endParaRPr>
          </a:p>
        </p:txBody>
      </p:sp>
      <p:graphicFrame>
        <p:nvGraphicFramePr>
          <p:cNvPr id="10" name="Diagram 9"/>
          <p:cNvGraphicFramePr/>
          <p:nvPr>
            <p:extLst>
              <p:ext uri="{D42A27DB-BD31-4B8C-83A1-F6EECF244321}">
                <p14:modId xmlns:p14="http://schemas.microsoft.com/office/powerpoint/2010/main" val="278085471"/>
              </p:ext>
            </p:extLst>
          </p:nvPr>
        </p:nvGraphicFramePr>
        <p:xfrm>
          <a:off x="1276103" y="137121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Slide Number Placeholder 4"/>
          <p:cNvSpPr>
            <a:spLocks noGrp="1"/>
          </p:cNvSpPr>
          <p:nvPr>
            <p:ph type="sldNum" sz="quarter" idx="12"/>
          </p:nvPr>
        </p:nvSpPr>
        <p:spPr>
          <a:xfrm>
            <a:off x="8084641" y="6424753"/>
            <a:ext cx="2743200" cy="365125"/>
          </a:xfrm>
        </p:spPr>
        <p:txBody>
          <a:bodyPr/>
          <a:lstStyle/>
          <a:p>
            <a:r>
              <a:rPr lang="en-US" dirty="0" smtClean="0"/>
              <a:t>5</a:t>
            </a:r>
            <a:endParaRPr lang="en-US" dirty="0"/>
          </a:p>
        </p:txBody>
      </p:sp>
    </p:spTree>
    <p:extLst>
      <p:ext uri="{BB962C8B-B14F-4D97-AF65-F5344CB8AC3E}">
        <p14:creationId xmlns:p14="http://schemas.microsoft.com/office/powerpoint/2010/main" val="613433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graphicFrame>
        <p:nvGraphicFramePr>
          <p:cNvPr id="4" name="Diagram 3"/>
          <p:cNvGraphicFramePr/>
          <p:nvPr>
            <p:extLst>
              <p:ext uri="{D42A27DB-BD31-4B8C-83A1-F6EECF244321}">
                <p14:modId xmlns:p14="http://schemas.microsoft.com/office/powerpoint/2010/main" val="1342005560"/>
              </p:ext>
            </p:extLst>
          </p:nvPr>
        </p:nvGraphicFramePr>
        <p:xfrm>
          <a:off x="1086875" y="674872"/>
          <a:ext cx="8378092" cy="59059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Arrow: Right 8"/>
          <p:cNvSpPr/>
          <p:nvPr/>
        </p:nvSpPr>
        <p:spPr>
          <a:xfrm>
            <a:off x="9455540" y="5021826"/>
            <a:ext cx="581807" cy="2454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0" name="TextBox 9"/>
          <p:cNvSpPr txBox="1"/>
          <p:nvPr/>
        </p:nvSpPr>
        <p:spPr>
          <a:xfrm>
            <a:off x="10139680" y="4871553"/>
            <a:ext cx="190226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65760" lvl="1">
              <a:defRPr/>
            </a:pPr>
            <a:r>
              <a:rPr lang="en-US" dirty="0">
                <a:solidFill>
                  <a:srgbClr val="FF0000"/>
                </a:solidFill>
              </a:rPr>
              <a:t>(for detecting heart tissue ischemia)</a:t>
            </a:r>
          </a:p>
        </p:txBody>
      </p:sp>
      <p:sp>
        <p:nvSpPr>
          <p:cNvPr id="11" name="TextBox 10"/>
          <p:cNvSpPr txBox="1"/>
          <p:nvPr/>
        </p:nvSpPr>
        <p:spPr>
          <a:xfrm>
            <a:off x="9521609" y="1275253"/>
            <a:ext cx="2583766" cy="3416320"/>
          </a:xfrm>
          <a:prstGeom prst="rect">
            <a:avLst/>
          </a:prstGeom>
          <a:solidFill>
            <a:schemeClr val="bg2">
              <a:lumMod val="90000"/>
            </a:schemeClr>
          </a:solidFill>
        </p:spPr>
        <p:txBody>
          <a:bodyPr wrap="square" rtlCol="0">
            <a:spAutoFit/>
          </a:bodyPr>
          <a:lstStyle/>
          <a:p>
            <a:pPr marL="274320" indent="-274320">
              <a:buFont typeface="Wingdings"/>
              <a:buChar char=""/>
              <a:defRPr/>
            </a:pPr>
            <a:r>
              <a:rPr lang="en-US" b="1" i="1" dirty="0">
                <a:effectLst>
                  <a:outerShdw blurRad="38100" dist="38100" dir="2700000" algn="tl">
                    <a:srgbClr val="000000">
                      <a:alpha val="43137"/>
                    </a:srgbClr>
                  </a:outerShdw>
                </a:effectLst>
              </a:rPr>
              <a:t>MARKERS NO LONGER USED</a:t>
            </a:r>
          </a:p>
          <a:p>
            <a:pPr marL="708660" lvl="1" indent="-342900">
              <a:buFont typeface="+mj-lt"/>
              <a:buAutoNum type="arabicPeriod"/>
              <a:defRPr/>
            </a:pPr>
            <a:r>
              <a:rPr lang="en-US" dirty="0"/>
              <a:t>Aspartate Transaminase </a:t>
            </a:r>
            <a:r>
              <a:rPr lang="en-US" dirty="0">
                <a:solidFill>
                  <a:srgbClr val="C00000"/>
                </a:solidFill>
              </a:rPr>
              <a:t>(AST)</a:t>
            </a:r>
          </a:p>
          <a:p>
            <a:pPr marL="708660" lvl="1" indent="-342900">
              <a:buFont typeface="+mj-lt"/>
              <a:buAutoNum type="arabicPeriod"/>
              <a:defRPr/>
            </a:pPr>
            <a:r>
              <a:rPr lang="en-US" dirty="0"/>
              <a:t>Lactate dehydrogenase </a:t>
            </a:r>
            <a:r>
              <a:rPr lang="en-US" dirty="0">
                <a:solidFill>
                  <a:srgbClr val="C00000"/>
                </a:solidFill>
              </a:rPr>
              <a:t>(LDH)</a:t>
            </a:r>
          </a:p>
          <a:p>
            <a:pPr marL="708660" lvl="1" indent="-342900">
              <a:buFont typeface="+mj-lt"/>
              <a:buAutoNum type="arabicPeriod"/>
              <a:defRPr/>
            </a:pPr>
            <a:r>
              <a:rPr lang="en-US" dirty="0"/>
              <a:t>Ischemia modified albumin </a:t>
            </a:r>
            <a:r>
              <a:rPr lang="en-US" dirty="0">
                <a:solidFill>
                  <a:srgbClr val="C00000"/>
                </a:solidFill>
              </a:rPr>
              <a:t>(IMA)</a:t>
            </a:r>
          </a:p>
          <a:p>
            <a:pPr marL="708660" lvl="1" indent="-342900">
              <a:buFont typeface="+mj-lt"/>
              <a:buAutoNum type="arabicPeriod"/>
              <a:defRPr/>
            </a:pPr>
            <a:r>
              <a:rPr lang="en-US" dirty="0">
                <a:solidFill>
                  <a:srgbClr val="C00000"/>
                </a:solidFill>
              </a:rPr>
              <a:t>Myoglobin</a:t>
            </a:r>
          </a:p>
        </p:txBody>
      </p:sp>
      <p:cxnSp>
        <p:nvCxnSpPr>
          <p:cNvPr id="12" name="Straight Connector 11"/>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13" name="Rectangle 12"/>
          <p:cNvSpPr/>
          <p:nvPr/>
        </p:nvSpPr>
        <p:spPr>
          <a:xfrm>
            <a:off x="1429417" y="86458"/>
            <a:ext cx="6752169" cy="769441"/>
          </a:xfrm>
          <a:prstGeom prst="rect">
            <a:avLst/>
          </a:prstGeom>
        </p:spPr>
        <p:txBody>
          <a:bodyPr wrap="none">
            <a:spAutoFit/>
          </a:bodyPr>
          <a:lstStyle/>
          <a:p>
            <a:r>
              <a:rPr lang="en-US" altLang="en-US" sz="4400" dirty="0" smtClean="0">
                <a:solidFill>
                  <a:srgbClr val="517A91"/>
                </a:solidFill>
                <a:latin typeface="Century Gothic" charset="0"/>
                <a:ea typeface="Century Gothic" charset="0"/>
                <a:cs typeface="Century Gothic" charset="0"/>
              </a:rPr>
              <a:t>Plasma cardiac markers</a:t>
            </a:r>
            <a:endParaRPr lang="en-US" sz="4400" dirty="0">
              <a:solidFill>
                <a:srgbClr val="517A91"/>
              </a:solidFill>
              <a:latin typeface="Century Gothic" charset="0"/>
              <a:ea typeface="Century Gothic" charset="0"/>
              <a:cs typeface="Century Gothic" charset="0"/>
            </a:endParaRPr>
          </a:p>
        </p:txBody>
      </p:sp>
      <p:sp>
        <p:nvSpPr>
          <p:cNvPr id="14" name="Slide Number Placeholder 4"/>
          <p:cNvSpPr>
            <a:spLocks noGrp="1"/>
          </p:cNvSpPr>
          <p:nvPr>
            <p:ph type="sldNum" sz="quarter" idx="12"/>
          </p:nvPr>
        </p:nvSpPr>
        <p:spPr>
          <a:xfrm>
            <a:off x="8610600" y="6356350"/>
            <a:ext cx="2743200" cy="365125"/>
          </a:xfrm>
        </p:spPr>
        <p:txBody>
          <a:bodyPr/>
          <a:lstStyle/>
          <a:p>
            <a:r>
              <a:rPr lang="en-US" dirty="0" smtClean="0"/>
              <a:t>6</a:t>
            </a:r>
            <a:endParaRPr lang="en-US" dirty="0"/>
          </a:p>
        </p:txBody>
      </p:sp>
      <p:sp>
        <p:nvSpPr>
          <p:cNvPr id="15" name="TextBox 14"/>
          <p:cNvSpPr txBox="1"/>
          <p:nvPr/>
        </p:nvSpPr>
        <p:spPr>
          <a:xfrm>
            <a:off x="2237402" y="5561517"/>
            <a:ext cx="7015733" cy="892552"/>
          </a:xfrm>
          <a:prstGeom prst="rect">
            <a:avLst/>
          </a:prstGeom>
          <a:noFill/>
          <a:ln w="38100">
            <a:noFill/>
          </a:ln>
        </p:spPr>
        <p:txBody>
          <a:bodyPr wrap="square" rtlCol="0">
            <a:spAutoFit/>
          </a:bodyPr>
          <a:lstStyle/>
          <a:p>
            <a:pPr marL="285750" indent="-285750">
              <a:buFont typeface="Arial" panose="020B0604020202020204" pitchFamily="34" charset="0"/>
              <a:buChar char="•"/>
            </a:pPr>
            <a:r>
              <a:rPr lang="en-US" sz="1300" dirty="0">
                <a:solidFill>
                  <a:srgbClr val="92D050"/>
                </a:solidFill>
              </a:rPr>
              <a:t>If ischemia is for 20 </a:t>
            </a:r>
            <a:r>
              <a:rPr lang="en-US" sz="1300" dirty="0" smtClean="0">
                <a:solidFill>
                  <a:srgbClr val="92D050"/>
                </a:solidFill>
              </a:rPr>
              <a:t>minutes you </a:t>
            </a:r>
            <a:r>
              <a:rPr lang="en-US" sz="1300" dirty="0">
                <a:solidFill>
                  <a:srgbClr val="92D050"/>
                </a:solidFill>
              </a:rPr>
              <a:t>will have cell death.</a:t>
            </a:r>
          </a:p>
          <a:p>
            <a:pPr marL="285750" indent="-285750">
              <a:buFont typeface="Arial" panose="020B0604020202020204" pitchFamily="34" charset="0"/>
              <a:buChar char="•"/>
            </a:pPr>
            <a:r>
              <a:rPr lang="en-US" sz="1300" dirty="0">
                <a:solidFill>
                  <a:srgbClr val="92D050"/>
                </a:solidFill>
              </a:rPr>
              <a:t>If ischemia is short-lived like few seconds or minutes, then the changes can be reversed.</a:t>
            </a:r>
          </a:p>
          <a:p>
            <a:pPr marL="285750" indent="-285750">
              <a:buFont typeface="Arial" panose="020B0604020202020204" pitchFamily="34" charset="0"/>
              <a:buChar char="•"/>
            </a:pPr>
            <a:r>
              <a:rPr lang="en-US" sz="1300" dirty="0">
                <a:solidFill>
                  <a:srgbClr val="92D050"/>
                </a:solidFill>
              </a:rPr>
              <a:t>As soon as ischemia happen </a:t>
            </a:r>
            <a:r>
              <a:rPr lang="en-US" sz="1300" u="sng" dirty="0">
                <a:solidFill>
                  <a:srgbClr val="92D050"/>
                </a:solidFill>
              </a:rPr>
              <a:t>Heart fatty acid binding protein </a:t>
            </a:r>
            <a:r>
              <a:rPr lang="en-US" sz="1300" dirty="0">
                <a:solidFill>
                  <a:srgbClr val="92D050"/>
                </a:solidFill>
              </a:rPr>
              <a:t>are released, and you will be able to pick it in plasma within 30 minutes. </a:t>
            </a:r>
          </a:p>
        </p:txBody>
      </p:sp>
    </p:spTree>
    <p:extLst>
      <p:ext uri="{BB962C8B-B14F-4D97-AF65-F5344CB8AC3E}">
        <p14:creationId xmlns:p14="http://schemas.microsoft.com/office/powerpoint/2010/main" val="1290878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10" name="Slide Number Placeholder 4"/>
          <p:cNvSpPr>
            <a:spLocks noGrp="1"/>
          </p:cNvSpPr>
          <p:nvPr>
            <p:ph type="sldNum" sz="quarter" idx="12"/>
          </p:nvPr>
        </p:nvSpPr>
        <p:spPr>
          <a:xfrm>
            <a:off x="8610600" y="6356350"/>
            <a:ext cx="2743200" cy="365125"/>
          </a:xfrm>
        </p:spPr>
        <p:txBody>
          <a:bodyPr/>
          <a:lstStyle/>
          <a:p>
            <a:r>
              <a:rPr lang="en-US" dirty="0" smtClean="0"/>
              <a:t>8</a:t>
            </a:r>
            <a:endParaRPr lang="en-US" dirty="0"/>
          </a:p>
        </p:txBody>
      </p:sp>
      <p:sp>
        <p:nvSpPr>
          <p:cNvPr id="16" name="Content Placeholder 2"/>
          <p:cNvSpPr>
            <a:spLocks noGrp="1"/>
          </p:cNvSpPr>
          <p:nvPr>
            <p:ph sz="quarter" idx="1"/>
          </p:nvPr>
        </p:nvSpPr>
        <p:spPr>
          <a:xfrm>
            <a:off x="1373716" y="85921"/>
            <a:ext cx="10584543" cy="4702628"/>
          </a:xfrm>
          <a:ln w="38100">
            <a:noFill/>
          </a:ln>
        </p:spPr>
        <p:txBody>
          <a:bodyPr>
            <a:noAutofit/>
          </a:bodyPr>
          <a:lstStyle/>
          <a:p>
            <a:pPr marL="0" indent="0" algn="ctr">
              <a:buNone/>
            </a:pPr>
            <a:r>
              <a:rPr lang="en-US" sz="4800" u="sng" dirty="0">
                <a:solidFill>
                  <a:srgbClr val="5B8B6B"/>
                </a:solidFill>
                <a:latin typeface="Century Gothic" panose="020B0502020202020204" pitchFamily="34" charset="0"/>
              </a:rPr>
              <a:t>QUICK REVIEW</a:t>
            </a:r>
          </a:p>
          <a:p>
            <a:r>
              <a:rPr lang="en-US" sz="1800" dirty="0">
                <a:solidFill>
                  <a:srgbClr val="00B050"/>
                </a:solidFill>
              </a:rPr>
              <a:t>Troponin is formed of 3 subunits: </a:t>
            </a:r>
          </a:p>
          <a:p>
            <a:r>
              <a:rPr lang="en-US" sz="1800" dirty="0">
                <a:solidFill>
                  <a:srgbClr val="00B050"/>
                </a:solidFill>
              </a:rPr>
              <a:t>T: binds to tropomyosin.</a:t>
            </a:r>
          </a:p>
          <a:p>
            <a:r>
              <a:rPr lang="en-US" sz="1800" dirty="0">
                <a:solidFill>
                  <a:srgbClr val="00B050"/>
                </a:solidFill>
              </a:rPr>
              <a:t>C: binds to Ca. </a:t>
            </a:r>
          </a:p>
          <a:p>
            <a:r>
              <a:rPr lang="en-US" sz="1800" dirty="0">
                <a:solidFill>
                  <a:srgbClr val="00B050"/>
                </a:solidFill>
              </a:rPr>
              <a:t>I: inhibitory protein, masking the active site (where the myosin has to come and bind when the active site is not inhibited)</a:t>
            </a:r>
          </a:p>
          <a:p>
            <a:r>
              <a:rPr lang="en-US" sz="1800" dirty="0">
                <a:solidFill>
                  <a:srgbClr val="00B050"/>
                </a:solidFill>
              </a:rPr>
              <a:t> When the T subunit binds to tropomyosin, they form troponin-tropomyosin complex. You have actin filament and myosin filament, for contraction to happen actin and myosin must make a cross bridge, only then the contraction will happen.</a:t>
            </a:r>
          </a:p>
          <a:p>
            <a:r>
              <a:rPr lang="en-US" sz="1800" dirty="0">
                <a:solidFill>
                  <a:srgbClr val="00B050"/>
                </a:solidFill>
              </a:rPr>
              <a:t>When cardiac troponin C binds to Ca it causes conformational change in the cardiac troponin I which gets removed from the site of the actin protein.</a:t>
            </a:r>
          </a:p>
        </p:txBody>
      </p:sp>
      <p:pic>
        <p:nvPicPr>
          <p:cNvPr id="19" name="Picture 2" descr="Image result for tropon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250268"/>
            <a:ext cx="4250918"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796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5829</TotalTime>
  <Words>1685</Words>
  <Application>Microsoft Macintosh PowerPoint</Application>
  <PresentationFormat>Widescreen</PresentationFormat>
  <Paragraphs>268</Paragraphs>
  <Slides>25</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Adobe Devanagari</vt:lpstr>
      <vt:lpstr>Bradley Hand ITC</vt:lpstr>
      <vt:lpstr>Calibri</vt:lpstr>
      <vt:lpstr>Calibri Light</vt:lpstr>
      <vt:lpstr>Century Gothic</vt:lpstr>
      <vt:lpstr>Century Schoolbook</vt:lpstr>
      <vt:lpstr>ＭＳ Ｐゴシック</vt:lpstr>
      <vt:lpstr>Palatino</vt:lpstr>
      <vt:lpstr>Times New Roman</vt:lpstr>
      <vt:lpstr>Wingdings</vt:lpstr>
      <vt:lpstr>Wingdings 2</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Time-course of plasma enzyme changes:</vt:lpstr>
      <vt:lpstr>Blood samples collected after MI</vt:lpstr>
      <vt:lpstr>PowerPoint Presentation</vt:lpstr>
      <vt:lpstr>PowerPoint Presentation</vt:lpstr>
      <vt:lpstr>PowerPoint Presentation</vt:lpstr>
      <vt:lpstr>PowerPoint Presentation</vt:lpstr>
      <vt:lpstr>CK-MB</vt:lpstr>
      <vt:lpstr>CK-MB</vt:lpstr>
      <vt:lpstr>PowerPoint Presentation</vt:lpstr>
      <vt:lpstr>Heart fatty acid binding protein  (h-FABP) (Heart tissue ischemia marker)</vt:lpstr>
      <vt:lpstr>B-type natriuretic peptide  (BNP) (Heart failure marker)</vt:lpstr>
      <vt:lpstr>PowerPoint Presentation</vt:lpstr>
      <vt:lpstr>Quiz</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sh.a.13@outlook.com</cp:lastModifiedBy>
  <cp:revision>203</cp:revision>
  <dcterms:created xsi:type="dcterms:W3CDTF">2017-02-08T18:43:55Z</dcterms:created>
  <dcterms:modified xsi:type="dcterms:W3CDTF">2017-04-18T17:24:10Z</dcterms:modified>
</cp:coreProperties>
</file>