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هند الزهراني" initials="مهند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DA2"/>
    <a:srgbClr val="618E87"/>
    <a:srgbClr val="00203F"/>
    <a:srgbClr val="E7E5E5"/>
    <a:srgbClr val="D3E7E1"/>
    <a:srgbClr val="E6DBDD"/>
    <a:srgbClr val="DED3D4"/>
    <a:srgbClr val="00FF99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756C97-6D7B-430A-97ED-F031B4137404}">
  <a:tblStyle styleId="{FA756C97-6D7B-430A-97ED-F031B4137404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4316" autoAdjust="0"/>
  </p:normalViewPr>
  <p:slideViewPr>
    <p:cSldViewPr snapToGrid="0">
      <p:cViewPr>
        <p:scale>
          <a:sx n="75" d="100"/>
          <a:sy n="75" d="100"/>
        </p:scale>
        <p:origin x="5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5T10:50:15.44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1329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4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452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807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43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688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9062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9879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6282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355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390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28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191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84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0399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8556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310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543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555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3726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785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3" name="Shape 54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1786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526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006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6" name="Shape 5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0006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00" name="Shape 6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1292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015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2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Shape 6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05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732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87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105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374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89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895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3" Type="http://schemas.microsoft.com/office/2007/relationships/hdphoto" Target="../media/hdphoto1.wdp"/><Relationship Id="rId14" Type="http://schemas.openxmlformats.org/officeDocument/2006/relationships/image" Target="../media/image6.png"/><Relationship Id="rId15" Type="http://schemas.microsoft.com/office/2007/relationships/hdphoto" Target="../media/hdphoto2.wdp"/><Relationship Id="rId16" Type="http://schemas.openxmlformats.org/officeDocument/2006/relationships/hyperlink" Target="https://docs.google.com/presentation/d/1MbRq-daJTJ3fBGbIWUezZJGJmqNSjj3mY9-1wzvOfa8/edit?usp=shar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g"/><Relationship Id="rId7" Type="http://schemas.openxmlformats.org/officeDocument/2006/relationships/hyperlink" Target="https://www.onlineexambuilder.com/development-of-the-heart/exam-137724" TargetMode="External"/><Relationship Id="rId8" Type="http://schemas.openxmlformats.org/officeDocument/2006/relationships/hyperlink" Target="https://www.youtube.com/watch?v=FgTk57vE3A4&amp;feature=youtu.be" TargetMode="External"/><Relationship Id="rId9" Type="http://schemas.openxmlformats.org/officeDocument/2006/relationships/hyperlink" Target="https://www.youtube.com/watch?v=RpZHiwkFUM4&amp;feature=youtu.be" TargetMode="External"/><Relationship Id="rId10" Type="http://schemas.openxmlformats.org/officeDocument/2006/relationships/hyperlink" Target="https://www.youtube.com/watch?v=cY2H7X05lfM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gi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DIUk9IXUaI" TargetMode="External"/><Relationship Id="rId4" Type="http://schemas.openxmlformats.org/officeDocument/2006/relationships/hyperlink" Target="http://www.youtube.com/watch?v=OArR67aFze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2D3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6833069" y="0"/>
            <a:ext cx="5358931" cy="6857999"/>
            <a:chOff x="5807244" y="0"/>
            <a:chExt cx="6384755" cy="6857999"/>
          </a:xfrm>
        </p:grpSpPr>
        <p:sp>
          <p:nvSpPr>
            <p:cNvPr id="90" name="Shape 90"/>
            <p:cNvSpPr/>
            <p:nvPr/>
          </p:nvSpPr>
          <p:spPr>
            <a:xfrm rot="10800000">
              <a:off x="5814424" y="1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5807244" y="2290818"/>
              <a:ext cx="4156589" cy="2240231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ADEE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 rot="10800000">
              <a:off x="5821602" y="4617768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D2E6E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8028231" y="4617767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 rot="10800000">
              <a:off x="8035410" y="2326950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7AADA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8021053" y="0"/>
              <a:ext cx="4156589" cy="2240231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Shape 9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79368" y="112293"/>
              <a:ext cx="978568" cy="15315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" name="Shape 97"/>
            <p:cNvGrpSpPr/>
            <p:nvPr/>
          </p:nvGrpSpPr>
          <p:grpSpPr>
            <a:xfrm>
              <a:off x="6904753" y="4668251"/>
              <a:ext cx="4491789" cy="1499285"/>
              <a:chOff x="6904753" y="4652209"/>
              <a:chExt cx="4491789" cy="1499285"/>
            </a:xfrm>
          </p:grpSpPr>
          <p:grpSp>
            <p:nvGrpSpPr>
              <p:cNvPr id="98" name="Shape 98"/>
              <p:cNvGrpSpPr/>
              <p:nvPr/>
            </p:nvGrpSpPr>
            <p:grpSpPr>
              <a:xfrm>
                <a:off x="7170821" y="4652209"/>
                <a:ext cx="1588167" cy="1106907"/>
                <a:chOff x="7218946" y="4620126"/>
                <a:chExt cx="1427745" cy="1161171"/>
              </a:xfrm>
            </p:grpSpPr>
            <p:pic>
              <p:nvPicPr>
                <p:cNvPr id="99" name="Shape 9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4738" t="19447" r="24104" b="35394"/>
                <a:stretch/>
              </p:blipFill>
              <p:spPr>
                <a:xfrm>
                  <a:off x="7218946" y="4620126"/>
                  <a:ext cx="1315452" cy="11611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" name="Shape 10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56631" t="27658" r="23474" b="60658"/>
                <a:stretch/>
              </p:blipFill>
              <p:spPr>
                <a:xfrm>
                  <a:off x="7876671" y="4716380"/>
                  <a:ext cx="770020" cy="4522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01" name="Shape 101"/>
              <p:cNvSpPr txBox="1"/>
              <p:nvPr/>
            </p:nvSpPr>
            <p:spPr>
              <a:xfrm>
                <a:off x="6904753" y="5606716"/>
                <a:ext cx="4491789" cy="384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GB" sz="1600" b="1" i="0" u="none" strike="noStrike" cap="none">
                    <a:solidFill>
                      <a:srgbClr val="878688"/>
                    </a:solidFill>
                    <a:latin typeface="Cabin"/>
                    <a:ea typeface="Cabin"/>
                    <a:cs typeface="Cabin"/>
                    <a:sym typeface="Cabin"/>
                  </a:rPr>
                  <a:t>M E D I C I N E</a:t>
                </a:r>
              </a:p>
            </p:txBody>
          </p:sp>
          <p:sp>
            <p:nvSpPr>
              <p:cNvPr id="102" name="Shape 102"/>
              <p:cNvSpPr txBox="1"/>
              <p:nvPr/>
            </p:nvSpPr>
            <p:spPr>
              <a:xfrm>
                <a:off x="7177471" y="5889885"/>
                <a:ext cx="2273968" cy="2616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GB" sz="900">
                    <a:solidFill>
                      <a:srgbClr val="87868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KING SAUD UNIVERSITY</a:t>
                </a:r>
              </a:p>
            </p:txBody>
          </p:sp>
        </p:grpSp>
        <p:sp>
          <p:nvSpPr>
            <p:cNvPr id="103" name="Shape 103"/>
            <p:cNvSpPr/>
            <p:nvPr/>
          </p:nvSpPr>
          <p:spPr>
            <a:xfrm rot="5400000">
              <a:off x="7114673" y="2045371"/>
              <a:ext cx="978568" cy="449178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rgbClr val="87868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Shape 104"/>
          <p:cNvGrpSpPr/>
          <p:nvPr/>
        </p:nvGrpSpPr>
        <p:grpSpPr>
          <a:xfrm rot="5400000">
            <a:off x="449179" y="545433"/>
            <a:ext cx="417094" cy="417094"/>
            <a:chOff x="1010653" y="336884"/>
            <a:chExt cx="417094" cy="417094"/>
          </a:xfrm>
        </p:grpSpPr>
        <p:sp>
          <p:nvSpPr>
            <p:cNvPr id="105" name="Shape 105"/>
            <p:cNvSpPr/>
            <p:nvPr/>
          </p:nvSpPr>
          <p:spPr>
            <a:xfrm>
              <a:off x="1010654" y="3368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 rot="5400000">
              <a:off x="1163054" y="4892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Shape 107"/>
          <p:cNvGrpSpPr/>
          <p:nvPr/>
        </p:nvGrpSpPr>
        <p:grpSpPr>
          <a:xfrm rot="-5400000">
            <a:off x="4987971" y="1738321"/>
            <a:ext cx="417094" cy="417094"/>
            <a:chOff x="1010653" y="336884"/>
            <a:chExt cx="417094" cy="417094"/>
          </a:xfrm>
        </p:grpSpPr>
        <p:sp>
          <p:nvSpPr>
            <p:cNvPr id="108" name="Shape 108"/>
            <p:cNvSpPr/>
            <p:nvPr/>
          </p:nvSpPr>
          <p:spPr>
            <a:xfrm>
              <a:off x="1010654" y="3368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 rot="5400000">
              <a:off x="1163054" y="4892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Shape 110"/>
          <p:cNvSpPr txBox="1"/>
          <p:nvPr/>
        </p:nvSpPr>
        <p:spPr>
          <a:xfrm>
            <a:off x="545431" y="641685"/>
            <a:ext cx="4973052" cy="1446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400" b="1">
                <a:solidFill>
                  <a:srgbClr val="7AADA2"/>
                </a:solidFill>
                <a:latin typeface="Cabin"/>
                <a:ea typeface="Cabin"/>
                <a:cs typeface="Cabin"/>
                <a:sym typeface="Cabin"/>
              </a:rPr>
              <a:t>DEVELOPMENT OF THE HEART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9384920" y="2290816"/>
            <a:ext cx="2070099" cy="16220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﴿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إِنَّا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خَلَقْنَا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الإنسان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مِنْ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نُطْفَةٍ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أَمْشَاجٍ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نَبْتَلِيهِ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فَجَعَلْنَاهُ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سَمِيعًا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بَصِيرًا</a:t>
            </a:r>
            <a:r>
              <a:rPr lang="en-GB" sz="16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﴾ </a:t>
            </a:r>
            <a:r>
              <a:rPr lang="en-GB" sz="12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GB" sz="1200" b="1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الإنسان</a:t>
            </a:r>
            <a:r>
              <a:rPr lang="en-GB" sz="12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: 2].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47188" y="5140409"/>
            <a:ext cx="1453433" cy="815545"/>
            <a:chOff x="5283181" y="5833362"/>
            <a:chExt cx="1446586" cy="864000"/>
          </a:xfrm>
        </p:grpSpPr>
        <p:sp>
          <p:nvSpPr>
            <p:cNvPr id="117" name="Shape 117"/>
            <p:cNvSpPr/>
            <p:nvPr/>
          </p:nvSpPr>
          <p:spPr>
            <a:xfrm>
              <a:off x="5283181" y="6279272"/>
              <a:ext cx="109500" cy="1410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5287595" y="5998176"/>
              <a:ext cx="109500" cy="1410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5283182" y="6530990"/>
              <a:ext cx="109500" cy="1410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5352767" y="5833362"/>
              <a:ext cx="1377000" cy="8640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 sz="16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Important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GB" sz="1600" b="1" dirty="0" err="1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Dr.</a:t>
              </a:r>
              <a:r>
                <a:rPr lang="en-GB" sz="1600" b="1" dirty="0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 notes</a:t>
              </a:r>
              <a:r>
                <a:rPr lang="en-GB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b="1" dirty="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Explanation</a:t>
              </a:r>
            </a:p>
          </p:txBody>
        </p:sp>
      </p:grpSp>
      <p:sp>
        <p:nvSpPr>
          <p:cNvPr id="2" name="مربع نص 1"/>
          <p:cNvSpPr txBox="1"/>
          <p:nvPr/>
        </p:nvSpPr>
        <p:spPr>
          <a:xfrm>
            <a:off x="9502346" y="6042454"/>
            <a:ext cx="1902940" cy="738664"/>
          </a:xfrm>
          <a:prstGeom prst="rect">
            <a:avLst/>
          </a:prstGeom>
          <a:noFill/>
          <a:ln w="28575">
            <a:solidFill>
              <a:srgbClr val="E7E5E5"/>
            </a:solidFill>
            <a:prstDash val="sysDot"/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E7E5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We recommend you to study anatomy of the heart lecture first.</a:t>
            </a:r>
            <a:r>
              <a:rPr lang="en-US" b="1" dirty="0" smtClean="0">
                <a:solidFill>
                  <a:srgbClr val="E7E5E5"/>
                </a:solidFill>
              </a:rPr>
              <a:t> </a:t>
            </a:r>
            <a:endParaRPr lang="ar-SA" b="1" dirty="0">
              <a:solidFill>
                <a:srgbClr val="E7E5E5"/>
              </a:solidFill>
            </a:endParaRPr>
          </a:p>
        </p:txBody>
      </p:sp>
      <p:grpSp>
        <p:nvGrpSpPr>
          <p:cNvPr id="35" name="مجموعة 34"/>
          <p:cNvGrpSpPr/>
          <p:nvPr/>
        </p:nvGrpSpPr>
        <p:grpSpPr>
          <a:xfrm>
            <a:off x="-835060" y="1798049"/>
            <a:ext cx="12269343" cy="5334622"/>
            <a:chOff x="-967730" y="2167015"/>
            <a:chExt cx="12269343" cy="5334622"/>
          </a:xfrm>
        </p:grpSpPr>
        <p:grpSp>
          <p:nvGrpSpPr>
            <p:cNvPr id="36" name="Group 56"/>
            <p:cNvGrpSpPr/>
            <p:nvPr/>
          </p:nvGrpSpPr>
          <p:grpSpPr>
            <a:xfrm>
              <a:off x="-967730" y="2167015"/>
              <a:ext cx="4829059" cy="5334622"/>
              <a:chOff x="-29714" y="2020735"/>
              <a:chExt cx="4602883" cy="4750894"/>
            </a:xfrm>
          </p:grpSpPr>
          <p:pic>
            <p:nvPicPr>
              <p:cNvPr id="45" name="Picture 5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92" t="11645" r="18816" b="5855"/>
              <a:stretch/>
            </p:blipFill>
            <p:spPr>
              <a:xfrm>
                <a:off x="-29714" y="2071291"/>
                <a:ext cx="4602883" cy="4700338"/>
              </a:xfrm>
              <a:prstGeom prst="rect">
                <a:avLst/>
              </a:prstGeom>
            </p:spPr>
          </p:pic>
          <p:pic>
            <p:nvPicPr>
              <p:cNvPr id="46" name="Picture 54"/>
              <p:cNvPicPr>
                <a:picLocks noChangeAspect="1"/>
              </p:cNvPicPr>
              <p:nvPr/>
            </p:nvPicPr>
            <p:blipFill rotWithShape="1">
              <a:blip r:embed="rId7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" b="90000" l="10000" r="90000">
                            <a14:foregroundMark x1="58594" y1="5250" x2="58594" y2="5250"/>
                            <a14:backgroundMark x1="64258" y1="27313" x2="64258" y2="27313"/>
                            <a14:backgroundMark x1="66836" y1="20188" x2="66836" y2="20188"/>
                            <a14:backgroundMark x1="66367" y1="22688" x2="66367" y2="22688"/>
                            <a14:backgroundMark x1="66836" y1="26813" x2="66836" y2="26813"/>
                            <a14:backgroundMark x1="62852" y1="5250" x2="62852" y2="5250"/>
                            <a14:backgroundMark x1="67305" y1="10250" x2="67305" y2="10250"/>
                            <a14:backgroundMark x1="52695" y1="7125" x2="52695" y2="7125"/>
                            <a14:backgroundMark x1="54688" y1="3063" x2="54688" y2="3063"/>
                            <a14:backgroundMark x1="54688" y1="5625" x2="54688" y2="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5" t="-1793" r="27114" b="16045"/>
              <a:stretch/>
            </p:blipFill>
            <p:spPr>
              <a:xfrm rot="1152351">
                <a:off x="535606" y="2020735"/>
                <a:ext cx="2996926" cy="3947748"/>
              </a:xfrm>
              <a:prstGeom prst="rect">
                <a:avLst/>
              </a:prstGeom>
            </p:spPr>
          </p:pic>
        </p:grpSp>
        <p:grpSp>
          <p:nvGrpSpPr>
            <p:cNvPr id="37" name="مجموعة 36"/>
            <p:cNvGrpSpPr/>
            <p:nvPr/>
          </p:nvGrpSpPr>
          <p:grpSpPr>
            <a:xfrm>
              <a:off x="3558295" y="3651463"/>
              <a:ext cx="7743318" cy="956886"/>
              <a:chOff x="3143729" y="4645013"/>
              <a:chExt cx="7168055" cy="820456"/>
            </a:xfrm>
          </p:grpSpPr>
          <p:sp>
            <p:nvSpPr>
              <p:cNvPr id="39" name="TextBox 21"/>
              <p:cNvSpPr txBox="1"/>
              <p:nvPr/>
            </p:nvSpPr>
            <p:spPr>
              <a:xfrm>
                <a:off x="3143729" y="4645013"/>
                <a:ext cx="7168055" cy="497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18B95"/>
                    </a:solidFill>
                    <a:latin typeface="Kino MT" panose="040307050D0C02020703" pitchFamily="82" charset="0"/>
                  </a:rPr>
                  <a:t>Embryology</a:t>
                </a:r>
                <a:endParaRPr lang="en-US" sz="3200" dirty="0">
                  <a:solidFill>
                    <a:srgbClr val="F18B95"/>
                  </a:solidFill>
                  <a:latin typeface="Kino MT" panose="040307050D0C02020703" pitchFamily="82" charset="0"/>
                </a:endParaRPr>
              </a:p>
            </p:txBody>
          </p:sp>
          <p:sp>
            <p:nvSpPr>
              <p:cNvPr id="52" name="مربع نص 39"/>
              <p:cNvSpPr txBox="1"/>
              <p:nvPr/>
            </p:nvSpPr>
            <p:spPr>
              <a:xfrm>
                <a:off x="4167460" y="4990458"/>
                <a:ext cx="1717589" cy="475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 smtClean="0">
                    <a:solidFill>
                      <a:srgbClr val="E1B27F"/>
                    </a:solidFill>
                    <a:latin typeface="Kino MT" panose="040307050D0C02020703" pitchFamily="82" charset="0"/>
                  </a:rPr>
                  <a:t>436</a:t>
                </a:r>
                <a:endParaRPr lang="en-US" sz="3000" dirty="0">
                  <a:solidFill>
                    <a:srgbClr val="E1B27F"/>
                  </a:solidFill>
                  <a:latin typeface="Kino MT" panose="040307050D0C02020703" pitchFamily="82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2563189" y="2508421"/>
            <a:ext cx="2886142" cy="1960275"/>
            <a:chOff x="6851293" y="2529762"/>
            <a:chExt cx="2516468" cy="17984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51" b="97627" l="0" r="100000">
                          <a14:foregroundMark x1="24561" y1="15593" x2="24561" y2="15593"/>
                          <a14:foregroundMark x1="17043" y1="6780" x2="17043" y2="6780"/>
                          <a14:foregroundMark x1="7769" y1="24746" x2="7769" y2="24746"/>
                          <a14:foregroundMark x1="20301" y1="3051" x2="10025" y2="90847"/>
                          <a14:foregroundMark x1="7018" y1="87458" x2="501" y2="61017"/>
                          <a14:foregroundMark x1="16291" y1="39661" x2="9524" y2="34915"/>
                          <a14:foregroundMark x1="21303" y1="48475" x2="32331" y2="56610"/>
                          <a14:foregroundMark x1="34586" y1="72881" x2="37845" y2="55593"/>
                          <a14:foregroundMark x1="34336" y1="50847" x2="26065" y2="42712"/>
                          <a14:foregroundMark x1="37845" y1="92881" x2="45865" y2="88814"/>
                          <a14:foregroundMark x1="30075" y1="91525" x2="25313" y2="81695"/>
                          <a14:backgroundMark x1="4511" y1="41017" x2="4010" y2="42034"/>
                          <a14:backgroundMark x1="39348" y1="80678" x2="39098" y2="78983"/>
                          <a14:backgroundMark x1="20551" y1="88814" x2="20551" y2="88814"/>
                          <a14:backgroundMark x1="39098" y1="89831" x2="39098" y2="89831"/>
                          <a14:backgroundMark x1="29323" y1="82712" x2="29323" y2="82712"/>
                          <a14:backgroundMark x1="33584" y1="89492" x2="33584" y2="89492"/>
                          <a14:backgroundMark x1="32080" y1="85763" x2="32080" y2="85763"/>
                          <a14:backgroundMark x1="36090" y1="89492" x2="36090" y2="89492"/>
                          <a14:backgroundMark x1="38346" y1="74915" x2="38346" y2="74915"/>
                          <a14:backgroundMark x1="2005" y1="57966" x2="2005" y2="57966"/>
                          <a14:backgroundMark x1="11028" y1="35593" x2="11028" y2="35593"/>
                          <a14:backgroundMark x1="17293" y1="44068" x2="17293" y2="44068"/>
                          <a14:backgroundMark x1="21053" y1="44068" x2="21053" y2="44068"/>
                          <a14:backgroundMark x1="14286" y1="35593" x2="11028" y2="24746"/>
                          <a14:backgroundMark x1="11529" y1="22034" x2="13283" y2="16949"/>
                          <a14:backgroundMark x1="37594" y1="33898" x2="40852" y2="24068"/>
                          <a14:backgroundMark x1="40100" y1="23729" x2="37093" y2="11186"/>
                          <a14:backgroundMark x1="33083" y1="40678" x2="32832" y2="38983"/>
                          <a14:backgroundMark x1="30576" y1="42034" x2="28822" y2="42712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293" y="2529762"/>
              <a:ext cx="2516468" cy="1798476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 rot="19838218">
              <a:off x="7172584" y="2672499"/>
              <a:ext cx="417043" cy="209859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18606469">
              <a:off x="7635237" y="2589513"/>
              <a:ext cx="66831" cy="367447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19946827">
              <a:off x="7739437" y="2822452"/>
              <a:ext cx="72478" cy="166494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98" y="2951052"/>
            <a:ext cx="1820067" cy="1515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Shape 272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3" name="Shape 273"/>
          <p:cNvSpPr txBox="1"/>
          <p:nvPr/>
        </p:nvSpPr>
        <p:spPr>
          <a:xfrm>
            <a:off x="1057478" y="123568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Fate of sinus </a:t>
            </a:r>
            <a:r>
              <a:rPr lang="en-GB" sz="3100" dirty="0" err="1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venosus</a:t>
            </a:r>
            <a:r>
              <a:rPr lang="en-GB" sz="31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74" name="Shape 274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Shape 275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Shape 276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576870" y="1351255"/>
            <a:ext cx="6081328" cy="469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</a:t>
            </a:r>
            <a:r>
              <a:rPr lang="en-GB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right horn 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sinus 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forms the </a:t>
            </a:r>
            <a:r>
              <a:rPr lang="en-GB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smooth posterior wall of the right atrium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</a:t>
            </a:r>
            <a:r>
              <a:rPr lang="en-GB" sz="18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left horn 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 </a:t>
            </a:r>
            <a:r>
              <a:rPr lang="en-GB" sz="18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body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sinus 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atrophy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form the </a:t>
            </a:r>
            <a:r>
              <a:rPr lang="en-GB" sz="1800" b="1" i="0" u="none" strike="noStrike" cap="none" dirty="0">
                <a:solidFill>
                  <a:srgbClr val="FF0000"/>
                </a:solidFill>
                <a:sym typeface="Calibri"/>
              </a:rPr>
              <a:t>coronary sinus</a:t>
            </a:r>
            <a:r>
              <a:rPr lang="en-GB" sz="1800" b="1" dirty="0">
                <a:solidFill>
                  <a:srgbClr val="999999"/>
                </a:solidFill>
              </a:rPr>
              <a:t> </a:t>
            </a:r>
            <a:r>
              <a:rPr lang="en-GB" sz="1800" dirty="0" smtClean="0">
                <a:solidFill>
                  <a:srgbClr val="999999"/>
                </a:solidFill>
              </a:rPr>
              <a:t>(</a:t>
            </a:r>
            <a:r>
              <a:rPr lang="en-GB" sz="1400" dirty="0" smtClean="0">
                <a:solidFill>
                  <a:srgbClr val="999999"/>
                </a:solidFill>
              </a:rPr>
              <a:t>which </a:t>
            </a:r>
            <a:r>
              <a:rPr lang="en-GB" sz="1400" dirty="0">
                <a:solidFill>
                  <a:srgbClr val="999999"/>
                </a:solidFill>
              </a:rPr>
              <a:t>open in the right </a:t>
            </a:r>
            <a:r>
              <a:rPr lang="en-GB" sz="1400" dirty="0" smtClean="0">
                <a:solidFill>
                  <a:srgbClr val="999999"/>
                </a:solidFill>
              </a:rPr>
              <a:t>atrium).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GB" sz="1400" dirty="0">
              <a:solidFill>
                <a:srgbClr val="999999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</a:t>
            </a:r>
            <a:r>
              <a:rPr lang="en-GB" sz="18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left common cardinal vein 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forms the </a:t>
            </a:r>
            <a:r>
              <a:rPr lang="en-GB" sz="1800" b="1" i="0" u="none" strike="noStrike" cap="none" dirty="0">
                <a:solidFill>
                  <a:srgbClr val="FF0000"/>
                </a:solidFill>
                <a:sym typeface="Calibri"/>
              </a:rPr>
              <a:t>oblique vein of the left atrium</a:t>
            </a:r>
            <a:r>
              <a:rPr lang="en-GB" sz="1800" b="1" dirty="0"/>
              <a:t> </a:t>
            </a:r>
            <a:r>
              <a:rPr lang="en-GB" sz="1400" dirty="0">
                <a:solidFill>
                  <a:srgbClr val="999999"/>
                </a:solidFill>
              </a:rPr>
              <a:t>in the</a:t>
            </a:r>
            <a:r>
              <a:rPr lang="en-GB" sz="1800" dirty="0">
                <a:solidFill>
                  <a:srgbClr val="999999"/>
                </a:solidFill>
              </a:rPr>
              <a:t> </a:t>
            </a:r>
            <a:r>
              <a:rPr lang="en-GB" sz="1800" dirty="0">
                <a:solidFill>
                  <a:srgbClr val="FF0000"/>
                </a:solidFill>
              </a:rPr>
              <a:t>coronary sinus.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Shape 279" descr="841A56C2"/>
          <p:cNvPicPr preferRelativeResize="0"/>
          <p:nvPr/>
        </p:nvPicPr>
        <p:blipFill rotWithShape="1">
          <a:blip r:embed="rId3">
            <a:alphaModFix/>
          </a:blip>
          <a:srcRect l="5814" t="65590" r="29378" b="7498"/>
          <a:stretch/>
        </p:blipFill>
        <p:spPr>
          <a:xfrm>
            <a:off x="7080929" y="875385"/>
            <a:ext cx="4793895" cy="322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 descr="151A6420"/>
          <p:cNvPicPr preferRelativeResize="0"/>
          <p:nvPr/>
        </p:nvPicPr>
        <p:blipFill rotWithShape="1">
          <a:blip r:embed="rId4">
            <a:alphaModFix/>
          </a:blip>
          <a:srcRect l="33966" t="9354" r="6223" b="67870"/>
          <a:stretch/>
        </p:blipFill>
        <p:spPr>
          <a:xfrm>
            <a:off x="7191613" y="4258712"/>
            <a:ext cx="4572000" cy="250924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 txBox="1"/>
          <p:nvPr/>
        </p:nvSpPr>
        <p:spPr>
          <a:xfrm>
            <a:off x="592836" y="4647373"/>
            <a:ext cx="5680350" cy="5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*All 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veins will degrade except Umbilical vein will form al ligament , and the </a:t>
            </a:r>
            <a:r>
              <a:rPr lang="en-GB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left common cardinal vein 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which is the only vein that remains as a vein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8" name="Shape 288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9" name="Shape 289"/>
          <p:cNvSpPr txBox="1"/>
          <p:nvPr/>
        </p:nvSpPr>
        <p:spPr>
          <a:xfrm>
            <a:off x="1069835" y="98854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Right atrium </a:t>
            </a:r>
          </a:p>
        </p:txBody>
      </p:sp>
      <p:sp>
        <p:nvSpPr>
          <p:cNvPr id="290" name="Shape 290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502463" y="1373825"/>
            <a:ext cx="5803333" cy="5333999"/>
          </a:xfrm>
          <a:prstGeom prst="rect">
            <a:avLst/>
          </a:prstGeom>
          <a:noFill/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</a:t>
            </a:r>
            <a:r>
              <a:rPr lang="en-GB" sz="18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right horn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sinus </a:t>
            </a:r>
            <a:r>
              <a:rPr lang="en-GB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forms the 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smooth  posterior part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right atrium.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Rough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Trabeculated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  anterior part </a:t>
            </a:r>
            <a:r>
              <a:rPr lang="en-GB" sz="1800" u="sng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800" u="sng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musculi</a:t>
            </a:r>
            <a:r>
              <a:rPr lang="en-GB" sz="1800" u="sng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u="sng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pectinati</a:t>
            </a:r>
            <a:r>
              <a:rPr lang="en-GB" sz="18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right atrium is  derived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from the primordial common atrium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These 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parts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demarcated by the </a:t>
            </a:r>
            <a:r>
              <a:rPr lang="en-GB" sz="1800" u="sng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crista </a:t>
            </a:r>
            <a:r>
              <a:rPr lang="en-GB" sz="1800" u="sng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terminalis</a:t>
            </a:r>
            <a:r>
              <a:rPr lang="en-GB" sz="1800" u="sng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internally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sulcus 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terminalis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externally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295" name="Shape 295" descr="C:\Users\galmadani\Desktop\Documents\Documents\Student Gray\3. Thorax\F66122-003-f063.jpg"/>
          <p:cNvPicPr preferRelativeResize="0"/>
          <p:nvPr/>
        </p:nvPicPr>
        <p:blipFill rotWithShape="1">
          <a:blip r:embed="rId3">
            <a:alphaModFix/>
          </a:blip>
          <a:srcRect b="3116"/>
          <a:stretch/>
        </p:blipFill>
        <p:spPr>
          <a:xfrm>
            <a:off x="6479953" y="1091707"/>
            <a:ext cx="4818089" cy="407405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6" name="Shape 296"/>
          <p:cNvSpPr/>
          <p:nvPr/>
        </p:nvSpPr>
        <p:spPr>
          <a:xfrm>
            <a:off x="6495997" y="3105886"/>
            <a:ext cx="929388" cy="349447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6524294" y="3664263"/>
            <a:ext cx="929389" cy="289678"/>
          </a:xfrm>
          <a:prstGeom prst="rect">
            <a:avLst/>
          </a:prstGeom>
          <a:noFill/>
          <a:ln w="28575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3" name="Shape 303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" name="Shape 304"/>
          <p:cNvSpPr txBox="1"/>
          <p:nvPr/>
        </p:nvSpPr>
        <p:spPr>
          <a:xfrm>
            <a:off x="1045121" y="61784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Left atrium</a:t>
            </a:r>
            <a:r>
              <a:rPr lang="en-GB" sz="310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05" name="Shape 305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569284" y="1404028"/>
            <a:ext cx="5956169" cy="3848099"/>
          </a:xfrm>
          <a:prstGeom prst="rect">
            <a:avLst/>
          </a:prstGeom>
          <a:noFill/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Rough 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Trabeculated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part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derived from the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primitive or common primordial atrium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smooth part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derived from the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absorbed part of the Pulmonary Veins*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pic>
        <p:nvPicPr>
          <p:cNvPr id="310" name="Shape 310" descr="F07AD61C"/>
          <p:cNvPicPr preferRelativeResize="0"/>
          <p:nvPr/>
        </p:nvPicPr>
        <p:blipFill rotWithShape="1">
          <a:blip r:embed="rId3">
            <a:alphaModFix/>
          </a:blip>
          <a:srcRect l="57373" t="8076" r="12832" b="33968"/>
          <a:stretch/>
        </p:blipFill>
        <p:spPr>
          <a:xfrm>
            <a:off x="6673515" y="1489869"/>
            <a:ext cx="4809604" cy="42942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11" name="Shape 311"/>
          <p:cNvSpPr txBox="1"/>
          <p:nvPr/>
        </p:nvSpPr>
        <p:spPr>
          <a:xfrm>
            <a:off x="631067" y="3422083"/>
            <a:ext cx="5040685" cy="14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8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the pulmonary vein</a:t>
            </a:r>
            <a:r>
              <a:rPr lang="en-GB" sz="1600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 algn="l" rtl="1">
              <a:spcBef>
                <a:spcPts val="0"/>
              </a:spcBef>
              <a:buNone/>
            </a:pPr>
            <a:r>
              <a:rPr lang="en-GB" sz="1600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كان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وريد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واحد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لما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دخل</a:t>
            </a:r>
            <a:r>
              <a:rPr lang="ar-SA" sz="1600" dirty="0">
                <a:solidFill>
                  <a:srgbClr val="618E87"/>
                </a:solidFill>
                <a:highlight>
                  <a:srgbClr val="FFE599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dirty="0" err="1" smtClean="0">
                <a:solidFill>
                  <a:srgbClr val="618E87"/>
                </a:solidFill>
                <a:highlight>
                  <a:srgbClr val="FFE599"/>
                </a:highlight>
                <a:latin typeface="Calibri"/>
                <a:ea typeface="Calibri"/>
                <a:cs typeface="Calibri"/>
                <a:sym typeface="Calibri"/>
              </a:rPr>
              <a:t>الليفت</a:t>
            </a:r>
            <a:r>
              <a:rPr lang="ar-SA" sz="1600" dirty="0" smtClean="0">
                <a:solidFill>
                  <a:srgbClr val="618E87"/>
                </a:solidFill>
                <a:highlight>
                  <a:srgbClr val="FFE599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اتريم</a:t>
            </a:r>
            <a:r>
              <a:rPr lang="en-GB" sz="1600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انقسم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لاثنين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و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لما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دخل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زيادة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صار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أربعة</a:t>
            </a:r>
            <a:r>
              <a:rPr lang="en-GB" sz="1600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عشان</a:t>
            </a:r>
            <a:r>
              <a:rPr lang="en-GB" sz="1600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يعطيني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ال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smooth part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" name="Shape 317"/>
          <p:cNvCxnSpPr/>
          <p:nvPr/>
        </p:nvCxnSpPr>
        <p:spPr>
          <a:xfrm>
            <a:off x="873634" y="964900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Shape 318"/>
          <p:cNvSpPr txBox="1"/>
          <p:nvPr/>
        </p:nvSpPr>
        <p:spPr>
          <a:xfrm>
            <a:off x="933909" y="197708"/>
            <a:ext cx="6665495" cy="1046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0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Partitioning of primordial heart</a:t>
            </a:r>
          </a:p>
        </p:txBody>
      </p:sp>
      <p:sp>
        <p:nvSpPr>
          <p:cNvPr id="319" name="Shape 319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635848" y="1409300"/>
            <a:ext cx="6155024" cy="529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Partitioning 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of:</a:t>
            </a:r>
            <a:r>
              <a:rPr lang="en-GB" sz="1800" i="0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800" i="0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تقسيم</a:t>
            </a:r>
            <a:r>
              <a:rPr lang="en-GB" sz="1800" i="0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1- </a:t>
            </a:r>
            <a:r>
              <a:rPr lang="en-GB" sz="180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Atrioventricular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canal.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2- Common atrium.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3- Common ventricle.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4- </a:t>
            </a:r>
            <a:r>
              <a:rPr lang="en-GB" sz="180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Bulbus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cordis</a:t>
            </a:r>
            <a:r>
              <a:rPr lang="en-GB" sz="1800" dirty="0" smtClean="0"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5-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 err="1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Truncus</a:t>
            </a:r>
            <a:r>
              <a:rPr lang="en-GB" sz="1800" i="0" strike="noStrike" cap="none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800" i="0" strike="noStrike" cap="none" dirty="0" err="1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Arteriosus</a:t>
            </a:r>
            <a:r>
              <a:rPr lang="en-GB" sz="1800" i="0" strike="noStrike" cap="none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It </a:t>
            </a:r>
            <a:r>
              <a:rPr lang="en-GB" sz="180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begins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GB" sz="1800" i="0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middle of 4</a:t>
            </a:r>
            <a:r>
              <a:rPr lang="en-GB" sz="1800" i="0" strike="noStrike" cap="none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week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(24-28 days)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sz="18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en-GB" sz="180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by the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end of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5th week</a:t>
            </a:r>
            <a:r>
              <a:rPr lang="en-GB" sz="24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8475" y="1409300"/>
            <a:ext cx="4739159" cy="4287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Shape 325"/>
          <p:cNvCxnSpPr/>
          <p:nvPr/>
        </p:nvCxnSpPr>
        <p:spPr>
          <a:xfrm>
            <a:off x="3118341" y="1904482"/>
            <a:ext cx="2946269" cy="787389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26" name="Shape 326"/>
          <p:cNvCxnSpPr/>
          <p:nvPr/>
        </p:nvCxnSpPr>
        <p:spPr>
          <a:xfrm>
            <a:off x="2820262" y="2640880"/>
            <a:ext cx="3298297" cy="827703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27" name="Shape 327"/>
          <p:cNvCxnSpPr/>
          <p:nvPr/>
        </p:nvCxnSpPr>
        <p:spPr>
          <a:xfrm>
            <a:off x="2602247" y="2247862"/>
            <a:ext cx="3092109" cy="91083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328" name="Shape 328"/>
          <p:cNvSpPr txBox="1"/>
          <p:nvPr/>
        </p:nvSpPr>
        <p:spPr>
          <a:xfrm>
            <a:off x="592159" y="5420395"/>
            <a:ext cx="4313100" cy="9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اي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مشكلة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تصيب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الام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هذي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الفترة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ممكن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تأثر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على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الجنين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و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تخليه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يُولد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اما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ب ventricle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واحد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او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atrium 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واحد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4" name="Shape 334"/>
          <p:cNvCxnSpPr/>
          <p:nvPr/>
        </p:nvCxnSpPr>
        <p:spPr>
          <a:xfrm>
            <a:off x="873634" y="964900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5" name="Shape 335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Shape 336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Shape 337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997505" y="206790"/>
            <a:ext cx="5566499" cy="104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000" dirty="0" err="1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Endocardial</a:t>
            </a:r>
            <a:r>
              <a:rPr lang="en-GB" sz="3000" dirty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Cushions  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4059" y="1305856"/>
            <a:ext cx="4514850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0133" y="3925231"/>
            <a:ext cx="4514849" cy="176501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528214" y="983311"/>
            <a:ext cx="6322142" cy="4635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 smtClean="0">
                <a:latin typeface="Calibri"/>
                <a:ea typeface="Calibri"/>
                <a:cs typeface="Calibri"/>
                <a:sym typeface="Calibri"/>
              </a:rPr>
              <a:t>- They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appear around </a:t>
            </a:r>
            <a:r>
              <a:rPr lang="en-GB" sz="1800" dirty="0" smtClean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middle of the </a:t>
            </a:r>
            <a:r>
              <a:rPr lang="en-GB" sz="18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4th week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u="sng" dirty="0"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GB" sz="1800" b="1" u="sng" dirty="0" err="1">
                <a:latin typeface="Calibri"/>
                <a:ea typeface="Calibri"/>
                <a:cs typeface="Calibri"/>
                <a:sym typeface="Calibri"/>
              </a:rPr>
              <a:t>Mesenchymal</a:t>
            </a:r>
            <a:r>
              <a:rPr lang="en-GB" sz="1800" b="1" u="sng" dirty="0">
                <a:latin typeface="Calibri"/>
                <a:ea typeface="Calibri"/>
                <a:cs typeface="Calibri"/>
                <a:sym typeface="Calibri"/>
              </a:rPr>
              <a:t> Proliferation</a:t>
            </a:r>
            <a:r>
              <a:rPr lang="en-GB" sz="1800" u="sng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	 They participate in formation of: 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1- A.V canals and valves. 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2- Atrial septa.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3- Membranous part of Ventricular septum.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4- Aortic and Pulmonary channels (Spiral septum). 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445457" y="4695565"/>
            <a:ext cx="4531492" cy="57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*they are tissue cells that can proliferate, they appear on the atrium or ventricle walls or bulbous.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" name="Shape 349"/>
          <p:cNvCxnSpPr/>
          <p:nvPr/>
        </p:nvCxnSpPr>
        <p:spPr>
          <a:xfrm>
            <a:off x="978566" y="946491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" name="Shape 350"/>
          <p:cNvSpPr txBox="1"/>
          <p:nvPr/>
        </p:nvSpPr>
        <p:spPr>
          <a:xfrm>
            <a:off x="1032763" y="271040"/>
            <a:ext cx="7680835" cy="1046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 dirty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Partitioning of </a:t>
            </a:r>
            <a:r>
              <a:rPr lang="en-GB" sz="3100" dirty="0" err="1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atrioventricular</a:t>
            </a:r>
            <a:r>
              <a:rPr lang="en-GB" sz="3100" dirty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canal</a:t>
            </a:r>
            <a:r>
              <a:rPr lang="en-GB" sz="31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51" name="Shape 351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Shape 352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506464" y="1200926"/>
            <a:ext cx="6269290" cy="51152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dorsal and ventral </a:t>
            </a:r>
            <a:r>
              <a:rPr lang="en-GB" sz="1800" u="sng" dirty="0" err="1">
                <a:latin typeface="Calibri"/>
                <a:ea typeface="Calibri"/>
                <a:cs typeface="Calibri"/>
                <a:sym typeface="Calibri"/>
              </a:rPr>
              <a:t>Endocardial</a:t>
            </a:r>
            <a:r>
              <a:rPr lang="en-GB" sz="1800" u="sng" dirty="0">
                <a:latin typeface="Calibri"/>
                <a:ea typeface="Calibri"/>
                <a:cs typeface="Calibri"/>
                <a:sym typeface="Calibri"/>
              </a:rPr>
              <a:t> Cushions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formed on walls of the AV canal.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048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AV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err="1">
                <a:latin typeface="Calibri"/>
                <a:ea typeface="Calibri"/>
                <a:cs typeface="Calibri"/>
                <a:sym typeface="Calibri"/>
              </a:rPr>
              <a:t>endocardial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cushions approach each other and fuse together to form the </a:t>
            </a:r>
            <a:r>
              <a:rPr lang="en-GB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septum </a:t>
            </a:r>
            <a:r>
              <a:rPr lang="en-GB" sz="1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intermedium</a:t>
            </a:r>
            <a:r>
              <a:rPr lang="en-GB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048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Dividing the AV canal into right  &amp; left canals.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048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canals partially </a:t>
            </a:r>
            <a:r>
              <a:rPr lang="en-GB" sz="1800" u="sng" dirty="0">
                <a:latin typeface="Calibri"/>
                <a:ea typeface="Calibri"/>
                <a:cs typeface="Calibri"/>
                <a:sym typeface="Calibri"/>
              </a:rPr>
              <a:t>separate</a:t>
            </a:r>
            <a:r>
              <a:rPr lang="en-GB" sz="18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primordial atrium and primordial ventricle.</a:t>
            </a:r>
          </a:p>
          <a:p>
            <a:pPr marL="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ct val="25000"/>
              <a:buNone/>
            </a:pPr>
            <a:r>
              <a:rPr lang="en-GB" sz="16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AV = </a:t>
            </a:r>
            <a:r>
              <a:rPr lang="en-GB" sz="160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Atrioventricular</a:t>
            </a:r>
            <a:r>
              <a:rPr lang="en-GB" sz="16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9950" y="1317479"/>
            <a:ext cx="5182048" cy="4718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Shape 357"/>
          <p:cNvCxnSpPr/>
          <p:nvPr/>
        </p:nvCxnSpPr>
        <p:spPr>
          <a:xfrm>
            <a:off x="5029200" y="2483708"/>
            <a:ext cx="3007825" cy="839717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358" name="Shape 358"/>
          <p:cNvSpPr/>
          <p:nvPr/>
        </p:nvSpPr>
        <p:spPr>
          <a:xfrm>
            <a:off x="9475300" y="4770750"/>
            <a:ext cx="2236200" cy="314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مربع نص 1"/>
          <p:cNvSpPr txBox="1"/>
          <p:nvPr/>
        </p:nvSpPr>
        <p:spPr>
          <a:xfrm>
            <a:off x="4438061" y="4007844"/>
            <a:ext cx="2470487" cy="1169551"/>
          </a:xfrm>
          <a:prstGeom prst="rect">
            <a:avLst/>
          </a:prstGeom>
          <a:noFill/>
          <a:ln w="28575">
            <a:solidFill>
              <a:srgbClr val="618E87"/>
            </a:solidFill>
            <a:prstDash val="dash"/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-كأن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الدورسال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وول و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الفينترال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وول يضموا بعض بينهم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هتتكون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Septum </a:t>
            </a:r>
          </a:p>
          <a:p>
            <a:pPr algn="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وجوانبهم (كأنها يدهم )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هتتكون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and left canal 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ar-SA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4" r="17906" b="4515"/>
          <a:stretch/>
        </p:blipFill>
        <p:spPr>
          <a:xfrm>
            <a:off x="1510529" y="4592620"/>
            <a:ext cx="2423137" cy="1898833"/>
          </a:xfrm>
          <a:prstGeom prst="rect">
            <a:avLst/>
          </a:prstGeom>
        </p:spPr>
      </p:pic>
      <p:cxnSp>
        <p:nvCxnSpPr>
          <p:cNvPr id="5" name="رابط كسهم مستقيم 4"/>
          <p:cNvCxnSpPr>
            <a:endCxn id="14" idx="1"/>
          </p:cNvCxnSpPr>
          <p:nvPr/>
        </p:nvCxnSpPr>
        <p:spPr>
          <a:xfrm>
            <a:off x="2956586" y="5085450"/>
            <a:ext cx="1325951" cy="510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H="1">
            <a:off x="1106904" y="5085450"/>
            <a:ext cx="1232535" cy="365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2722097" y="5516006"/>
            <a:ext cx="1339264" cy="1211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2810899" y="5398740"/>
            <a:ext cx="1565705" cy="745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/>
          <p:cNvSpPr txBox="1"/>
          <p:nvPr/>
        </p:nvSpPr>
        <p:spPr>
          <a:xfrm>
            <a:off x="4282537" y="5441866"/>
            <a:ext cx="735927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Dorsal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347627" y="5315718"/>
            <a:ext cx="742390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ventral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376056" y="5706318"/>
            <a:ext cx="1302049" cy="89255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يدهم كأنها </a:t>
            </a:r>
          </a:p>
          <a:p>
            <a:pPr algn="r" rtl="1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Right canal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ومن الجهة الثانية </a:t>
            </a:r>
            <a:r>
              <a:rPr lang="ar-SA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هتكون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4132045" y="6550223"/>
            <a:ext cx="2458907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Septum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intermedium</a:t>
            </a:r>
            <a:r>
              <a:rPr lang="ar-SA" dirty="0" smtClean="0">
                <a:latin typeface="Calibri" panose="020F0502020204030204" pitchFamily="34" charset="0"/>
                <a:cs typeface="Calibri" panose="020F0502020204030204" pitchFamily="34" charset="0"/>
              </a:rPr>
              <a:t> بينهم ال 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4" name="Shape 364"/>
          <p:cNvCxnSpPr/>
          <p:nvPr/>
        </p:nvCxnSpPr>
        <p:spPr>
          <a:xfrm>
            <a:off x="978566" y="946491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Shape 365"/>
          <p:cNvSpPr txBox="1"/>
          <p:nvPr/>
        </p:nvSpPr>
        <p:spPr>
          <a:xfrm>
            <a:off x="1442778" y="347007"/>
            <a:ext cx="6113293" cy="1046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 dirty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Partitioning of common atrium</a:t>
            </a:r>
            <a:r>
              <a:rPr lang="en-GB" sz="31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66" name="Shape 366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Shape 367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Shape 368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Shape 369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256678" y="1285850"/>
            <a:ext cx="5958385" cy="509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Septum </a:t>
            </a:r>
            <a:r>
              <a:rPr lang="en-GB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endParaRPr lang="en-GB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79400">
              <a:spcBef>
                <a:spcPts val="56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sickle- shaped</a:t>
            </a:r>
            <a:r>
              <a:rPr lang="en-GB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شكل</a:t>
            </a:r>
            <a:r>
              <a:rPr lang="en-GB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هلال</a:t>
            </a:r>
            <a:r>
              <a:rPr lang="en-GB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18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septum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grows from the roof of the common atrium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towards </a:t>
            </a:r>
            <a:r>
              <a:rPr lang="en-GB" sz="1800" dirty="0" smtClean="0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ar-SA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smtClean="0">
                <a:latin typeface="Calibri"/>
                <a:ea typeface="Calibri"/>
                <a:cs typeface="Calibri"/>
                <a:sym typeface="Calibri"/>
              </a:rPr>
              <a:t>fusing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lang="en-GB" sz="1800" dirty="0" err="1">
                <a:latin typeface="Calibri"/>
                <a:ea typeface="Calibri"/>
                <a:cs typeface="Calibri"/>
                <a:sym typeface="Calibri"/>
              </a:rPr>
              <a:t>endocardial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cushions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800" b="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septum</a:t>
            </a:r>
            <a:r>
              <a:rPr lang="en-GB" sz="18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sng" strike="noStrike" cap="none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intermedium</a:t>
            </a:r>
            <a:r>
              <a:rPr lang="en-GB" sz="1800" b="0" i="0" u="sng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18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GB" sz="1800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GB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above </a:t>
            </a:r>
            <a:r>
              <a:rPr lang="en-GB" sz="1800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downward</a:t>
            </a:r>
            <a:endParaRPr lang="ar-SA" sz="1800" dirty="0" smtClean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79400">
              <a:spcBef>
                <a:spcPts val="56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ar-SA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(كل </a:t>
            </a:r>
            <a:r>
              <a:rPr lang="ar-SA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ماتقترب</a:t>
            </a:r>
            <a:r>
              <a:rPr lang="ar-SA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سيبتم</a:t>
            </a:r>
            <a:r>
              <a:rPr lang="ar-SA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800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بريمم</a:t>
            </a:r>
            <a:r>
              <a:rPr lang="ar-SA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من </a:t>
            </a:r>
            <a:r>
              <a:rPr lang="ar-SA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السبتم</a:t>
            </a:r>
            <a:r>
              <a:rPr lang="ar-SA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انترميديام</a:t>
            </a:r>
            <a:r>
              <a:rPr lang="ar-SA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ال               اللي بينهم يقل</a:t>
            </a:r>
            <a:r>
              <a:rPr lang="ar-SA" sz="1800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GB" sz="18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ar-SA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اخر </a:t>
            </a:r>
            <a:r>
              <a:rPr lang="ar-SA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شي</a:t>
            </a:r>
            <a:r>
              <a:rPr lang="ar-SA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يصير فيه فتحة صغيرة بسبب الفراغ الي بينهم نسميها </a:t>
            </a:r>
            <a:endParaRPr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79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divide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 the </a:t>
            </a:r>
            <a:r>
              <a:rPr lang="en-GB" sz="18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common atrium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into right &amp; left halves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3457" y="1188150"/>
            <a:ext cx="5530799" cy="509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Shape 372"/>
          <p:cNvCxnSpPr/>
          <p:nvPr/>
        </p:nvCxnSpPr>
        <p:spPr>
          <a:xfrm>
            <a:off x="4263081" y="1556951"/>
            <a:ext cx="4781344" cy="13252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373" name="Shape 373"/>
          <p:cNvSpPr/>
          <p:nvPr/>
        </p:nvSpPr>
        <p:spPr>
          <a:xfrm>
            <a:off x="10176375" y="1580175"/>
            <a:ext cx="1643400" cy="331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مربع نص 1"/>
          <p:cNvSpPr txBox="1"/>
          <p:nvPr/>
        </p:nvSpPr>
        <p:spPr>
          <a:xfrm>
            <a:off x="1787360" y="3097892"/>
            <a:ext cx="65974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space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12854" y="3389928"/>
            <a:ext cx="13566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u="sng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Ostium</a:t>
            </a:r>
            <a:r>
              <a:rPr lang="en-GB" u="sng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u="sng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u="sng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ar-SA" u="sn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9" name="Shape 379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0" name="Shape 380"/>
          <p:cNvSpPr txBox="1"/>
          <p:nvPr/>
        </p:nvSpPr>
        <p:spPr>
          <a:xfrm>
            <a:off x="1106905" y="0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Ostium primum</a:t>
            </a:r>
            <a:r>
              <a:rPr lang="en-GB" sz="310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81" name="Shape 381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Shape 382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Shape 383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/>
          <p:nvPr/>
        </p:nvSpPr>
        <p:spPr>
          <a:xfrm>
            <a:off x="168441" y="1475887"/>
            <a:ext cx="7741392" cy="51152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first 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two ends of the septum </a:t>
            </a:r>
            <a:r>
              <a:rPr lang="en-GB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reach to the growing </a:t>
            </a:r>
            <a:r>
              <a:rPr lang="en-GB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subendocardial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endocardial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)cushions before its central part.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now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GB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septum </a:t>
            </a:r>
            <a:r>
              <a:rPr lang="en-GB" sz="16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bounds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foramen called </a:t>
            </a:r>
            <a:r>
              <a:rPr lang="en-GB" sz="1600" i="0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ostium</a:t>
            </a:r>
            <a:r>
              <a:rPr lang="en-GB" sz="16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(opening)</a:t>
            </a:r>
            <a:r>
              <a:rPr lang="en-GB" sz="1600" i="0" strike="noStrike" cap="none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i="0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sz="16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lvl="0">
              <a:spcBef>
                <a:spcPts val="480"/>
              </a:spcBef>
              <a:buClr>
                <a:srgbClr val="000000"/>
              </a:buClr>
              <a:buSzPct val="100000"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serves as a shunt</a:t>
            </a:r>
            <a:r>
              <a:rPr lang="en-GB" sz="1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قناة</a:t>
            </a:r>
            <a:r>
              <a:rPr lang="en-GB" sz="1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enabling the oxygenated blood to pass from right atrium to left atrium</a:t>
            </a:r>
            <a:r>
              <a:rPr lang="en-GB" sz="16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GB" sz="1600" dirty="0">
              <a:latin typeface="Calibri"/>
              <a:ea typeface="Calibri"/>
              <a:cs typeface="Calibri"/>
              <a:sym typeface="Calibri"/>
            </a:endParaRPr>
          </a:p>
          <a:p>
            <a:pPr marL="38100" lvl="0" algn="r">
              <a:spcBef>
                <a:spcPts val="480"/>
              </a:spcBef>
              <a:buClr>
                <a:srgbClr val="000000"/>
              </a:buClr>
              <a:buSzPct val="100000"/>
            </a:pP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(فائدتها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بما ان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مافي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ف هي فتحة تسمح بمرور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الاكسجنيتد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بلود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من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الرايت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تو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الليفت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سايد)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6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ostium</a:t>
            </a:r>
            <a:r>
              <a:rPr lang="en-GB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become smaller and disappears as the </a:t>
            </a:r>
            <a:r>
              <a:rPr lang="en-GB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septum </a:t>
            </a:r>
            <a:r>
              <a:rPr lang="en-GB" sz="16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fuses completely with </a:t>
            </a:r>
            <a:r>
              <a:rPr lang="en-GB" sz="16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subendocardial</a:t>
            </a:r>
            <a:r>
              <a:rPr lang="en-GB" sz="1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cushions 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(septum </a:t>
            </a:r>
            <a:r>
              <a:rPr lang="en-GB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intermedium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to form the </a:t>
            </a:r>
            <a:r>
              <a:rPr lang="en-GB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interatrial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septum</a:t>
            </a:r>
            <a:r>
              <a:rPr lang="en-GB" sz="1600" dirty="0">
                <a:latin typeface="Calibri"/>
                <a:ea typeface="Calibri"/>
                <a:cs typeface="Calibri"/>
                <a:sym typeface="Calibri"/>
              </a:rPr>
              <a:t> (AV septum</a:t>
            </a:r>
            <a:r>
              <a:rPr lang="en-GB" sz="1600" dirty="0" smtClean="0">
                <a:latin typeface="Calibri"/>
                <a:ea typeface="Calibri"/>
                <a:cs typeface="Calibri"/>
                <a:sym typeface="Calibri"/>
              </a:rPr>
              <a:t>).</a:t>
            </a: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1812" y="946491"/>
            <a:ext cx="3894549" cy="547514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/>
          <p:nvPr/>
        </p:nvSpPr>
        <p:spPr>
          <a:xfrm>
            <a:off x="9364166" y="5090352"/>
            <a:ext cx="758400" cy="268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مربع نص 1"/>
          <p:cNvSpPr txBox="1"/>
          <p:nvPr/>
        </p:nvSpPr>
        <p:spPr>
          <a:xfrm>
            <a:off x="5897110" y="3434081"/>
            <a:ext cx="54162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lung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3" name="Shape 393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4" name="Shape 394"/>
          <p:cNvSpPr txBox="1"/>
          <p:nvPr/>
        </p:nvSpPr>
        <p:spPr>
          <a:xfrm>
            <a:off x="1106905" y="0"/>
            <a:ext cx="556661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Septum secondum</a:t>
            </a:r>
          </a:p>
        </p:txBody>
      </p:sp>
      <p:sp>
        <p:nvSpPr>
          <p:cNvPr id="395" name="Shape 395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Shape 396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92505" y="1325750"/>
            <a:ext cx="7425341" cy="47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upper part of septum </a:t>
            </a:r>
            <a:r>
              <a:rPr lang="en-GB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is attached to the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roof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common atrium shows gradual  </a:t>
            </a:r>
            <a:r>
              <a:rPr lang="en-GB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resorption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forming an opening called 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ostium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secundum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016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septum descends on the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right side of the septum 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called </a:t>
            </a:r>
            <a:r>
              <a:rPr lang="en-GB" sz="1800" u="sng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septum </a:t>
            </a:r>
            <a:r>
              <a:rPr lang="en-GB" sz="1800" u="sng" dirty="0" err="1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secundum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forms an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incomplete partition between the two atria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016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Consequently a 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valvular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oval foramen forms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(foramen </a:t>
            </a:r>
            <a:r>
              <a:rPr lang="en-GB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ovale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22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 l="7142" t="6465" r="12500" b="12727"/>
          <a:stretch/>
        </p:blipFill>
        <p:spPr>
          <a:xfrm>
            <a:off x="7808916" y="1124995"/>
            <a:ext cx="4316972" cy="324228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01" name="Shape 401"/>
          <p:cNvSpPr txBox="1"/>
          <p:nvPr/>
        </p:nvSpPr>
        <p:spPr>
          <a:xfrm>
            <a:off x="7367451" y="4869314"/>
            <a:ext cx="4130078" cy="1754325"/>
          </a:xfrm>
          <a:prstGeom prst="rect">
            <a:avLst/>
          </a:prstGeom>
          <a:noFill/>
          <a:ln w="31750">
            <a:solidFill>
              <a:srgbClr val="7AADA2"/>
            </a:solidFill>
            <a:prstDash val="dash"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 charset="0"/>
              <a:buChar char="•"/>
            </a:pP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بعد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ما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ينشد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        septum     </a:t>
            </a:r>
            <a:endParaRPr lang="ar-SA" sz="1600" b="0" i="0" u="none" strike="noStrike" cap="none" dirty="0" smtClean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 charset="0"/>
              <a:buChar char="•"/>
            </a:pPr>
            <a:r>
              <a:rPr lang="ar-SA" sz="1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عل</a:t>
            </a:r>
            <a:r>
              <a:rPr lang="ar-SA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شان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يغطي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الفتحه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اللي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تحت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اللي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اسمها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ostium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ينقطع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من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فوق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ويكون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فتحه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جديده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واسمها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ostium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secundum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Calibri"/>
              <a:buNone/>
            </a:pP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عشان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كذا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يبدا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يتكون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septum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secundum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عشان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يغطيها</a:t>
            </a:r>
            <a:r>
              <a:rPr lang="en-GB" sz="16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. </a:t>
            </a:r>
            <a:endParaRPr lang="en-GB" sz="16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915701" y="1124995"/>
            <a:ext cx="1405720" cy="5809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extBox 1"/>
          <p:cNvSpPr txBox="1"/>
          <p:nvPr/>
        </p:nvSpPr>
        <p:spPr>
          <a:xfrm>
            <a:off x="9138693" y="4876528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0" name="Shape 420"/>
          <p:cNvCxnSpPr/>
          <p:nvPr/>
        </p:nvCxnSpPr>
        <p:spPr>
          <a:xfrm>
            <a:off x="953852" y="589653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1" name="Shape 421"/>
          <p:cNvSpPr txBox="1"/>
          <p:nvPr/>
        </p:nvSpPr>
        <p:spPr>
          <a:xfrm>
            <a:off x="1106905" y="0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Fate of foramen ovale</a:t>
            </a:r>
            <a:r>
              <a:rPr lang="en-GB" sz="310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22" name="Shape 422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hape 424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532262" y="1007875"/>
            <a:ext cx="7846009" cy="45733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At birth 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when the lungs inflated and pulmonary circulation begins  the pressure in the left atrium increases and exceeds that of the right atrium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</a:t>
            </a:r>
            <a:endParaRPr lang="ar-SA" sz="1800" b="0" i="0" u="none" strike="noStrike" cap="none" dirty="0" smtClean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endParaRPr lang="en-GB"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-GB" sz="18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The valve of the foramen </a:t>
            </a:r>
            <a:r>
              <a:rPr lang="en-GB" sz="1800" dirty="0" err="1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ovale</a:t>
            </a:r>
            <a:r>
              <a:rPr lang="en-GB" sz="18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is pressed against the septum </a:t>
            </a:r>
            <a:r>
              <a:rPr lang="en-GB" sz="1800" dirty="0" err="1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secumdum</a:t>
            </a:r>
            <a:r>
              <a:rPr lang="en-GB" sz="18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and obliterates the foramen </a:t>
            </a:r>
            <a:r>
              <a:rPr lang="en-GB" sz="1800" dirty="0" err="1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ovale</a:t>
            </a:r>
            <a:r>
              <a:rPr lang="en-GB" sz="1800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GB" sz="18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So the two 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septae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oppose each other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GB"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Its site is represented by the </a:t>
            </a:r>
            <a:r>
              <a:rPr lang="en-GB" sz="1800" b="0" i="0" u="sng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Fossa </a:t>
            </a:r>
            <a:r>
              <a:rPr lang="en-GB" sz="1800" b="0" i="0" u="sng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Ovalis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GB"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228600" marR="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19"/>
              <a:buFont typeface="Arial"/>
              <a:buChar char="•"/>
            </a:pPr>
            <a:r>
              <a:rPr lang="en-GB" sz="1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Its </a:t>
            </a: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Floor </a:t>
            </a:r>
            <a:r>
              <a:rPr lang="en-GB" sz="1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represents the persistent part of the </a:t>
            </a: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Septum </a:t>
            </a:r>
            <a:r>
              <a:rPr lang="en-GB" sz="1800" dirty="0" err="1" smtClean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primum</a:t>
            </a:r>
            <a:endParaRPr lang="en-GB" sz="1800" dirty="0" smtClean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952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19"/>
              <a:buNone/>
            </a:pPr>
            <a:endParaRPr lang="en-GB" sz="1800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The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septum </a:t>
            </a:r>
            <a:r>
              <a:rPr lang="en-GB" sz="18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secondum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forms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the </a:t>
            </a:r>
            <a:r>
              <a:rPr lang="en-GB" sz="1800" b="0" i="0" u="sng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margin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of the fossa </a:t>
            </a:r>
            <a:r>
              <a:rPr lang="en-GB" sz="18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ovalis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which is called the </a:t>
            </a:r>
            <a:r>
              <a:rPr lang="en-GB" sz="1800" b="0" i="0" u="sng" strike="noStrike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limbus</a:t>
            </a:r>
            <a:r>
              <a:rPr lang="en-GB" sz="1800" b="0" i="0" u="sng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GB" sz="1800" b="0" i="0" u="sng" strike="noStrike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ovalis</a:t>
            </a:r>
            <a:r>
              <a:rPr lang="en-GB" sz="1800" b="0" i="0" u="sng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or annulus </a:t>
            </a:r>
            <a:r>
              <a:rPr lang="en-GB" sz="1800" b="0" i="0" u="sng" strike="noStrike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ovalis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marL="228600" marR="0" lvl="0" indent="-228600" algn="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Shape 4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7729" y="745434"/>
            <a:ext cx="2698621" cy="251121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 txBox="1"/>
          <p:nvPr/>
        </p:nvSpPr>
        <p:spPr>
          <a:xfrm>
            <a:off x="5868840" y="5819468"/>
            <a:ext cx="6063668" cy="939677"/>
          </a:xfrm>
          <a:prstGeom prst="rect">
            <a:avLst/>
          </a:prstGeom>
          <a:noFill/>
          <a:ln>
            <a:solidFill>
              <a:srgbClr val="7AADA2"/>
            </a:solidFill>
            <a:prstDash val="dash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ar-SA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اول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ما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ينولد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الطفل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تبدا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الرئتين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تشتغل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والضغط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يبدا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يزيد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Left atrium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ويضغط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على</a:t>
            </a:r>
            <a:r>
              <a:rPr lang="ar-SA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en-US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ar-SA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ويلتصق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ويكون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0" u="none" strike="noStrike" cap="none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</a:t>
            </a:r>
            <a:r>
              <a:rPr lang="en-GB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endParaRPr lang="ar-SA" sz="1600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ar-SA" sz="16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     صارت مكان </a:t>
            </a:r>
            <a:r>
              <a:rPr lang="ar-SA" sz="1600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الفورامين</a:t>
            </a:r>
            <a:r>
              <a:rPr lang="ar-SA" sz="16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اوفاليس</a:t>
            </a:r>
            <a:endParaRPr lang="en-GB" sz="1600" b="0" i="0" u="none" strike="noStrike" cap="none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Shape 4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4316" y="3334483"/>
            <a:ext cx="3260872" cy="17435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8394316" y="4472160"/>
            <a:ext cx="822255" cy="2612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/>
          <p:cNvSpPr txBox="1"/>
          <p:nvPr/>
        </p:nvSpPr>
        <p:spPr>
          <a:xfrm>
            <a:off x="8183311" y="5160958"/>
            <a:ext cx="3600915" cy="58477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sz="160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يعني( </a:t>
            </a:r>
            <a:r>
              <a:rPr lang="ar-SA" sz="1600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الفورامين</a:t>
            </a:r>
            <a:r>
              <a:rPr lang="ar-SA" sz="160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600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اوفالس</a:t>
            </a:r>
            <a:r>
              <a:rPr lang="ar-SA" sz="160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هي الفتحة الي بين سبتم </a:t>
            </a:r>
            <a:r>
              <a:rPr lang="ar-SA" sz="1600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سيكاندم</a:t>
            </a:r>
            <a:r>
              <a:rPr lang="ar-SA" sz="160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سيبتم </a:t>
            </a:r>
            <a:r>
              <a:rPr lang="ar-SA" sz="1600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بريمم</a:t>
            </a:r>
            <a:r>
              <a:rPr lang="ar-SA" sz="160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1600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4115" y="6101579"/>
            <a:ext cx="1397726" cy="3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septum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primum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23087" y="6101832"/>
            <a:ext cx="1541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septum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secondum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816045" y="6348549"/>
            <a:ext cx="113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fossa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ovalis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Shape 126"/>
          <p:cNvGrpSpPr/>
          <p:nvPr/>
        </p:nvGrpSpPr>
        <p:grpSpPr>
          <a:xfrm>
            <a:off x="8661400" y="0"/>
            <a:ext cx="3530600" cy="6858000"/>
            <a:chOff x="8661400" y="0"/>
            <a:chExt cx="3530600" cy="6858000"/>
          </a:xfrm>
        </p:grpSpPr>
        <p:sp>
          <p:nvSpPr>
            <p:cNvPr id="127" name="Shape 127"/>
            <p:cNvSpPr/>
            <p:nvPr/>
          </p:nvSpPr>
          <p:spPr>
            <a:xfrm>
              <a:off x="11493500" y="0"/>
              <a:ext cx="698500" cy="6858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0083800" y="0"/>
              <a:ext cx="698500" cy="6858000"/>
            </a:xfrm>
            <a:prstGeom prst="rect">
              <a:avLst/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8661400" y="0"/>
              <a:ext cx="698500" cy="6858000"/>
            </a:xfrm>
            <a:prstGeom prst="rect">
              <a:avLst/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0" name="Shape 130"/>
          <p:cNvCxnSpPr/>
          <p:nvPr/>
        </p:nvCxnSpPr>
        <p:spPr>
          <a:xfrm>
            <a:off x="898358" y="1171074"/>
            <a:ext cx="6416841" cy="0"/>
          </a:xfrm>
          <a:prstGeom prst="straightConnector1">
            <a:avLst/>
          </a:prstGeom>
          <a:noFill/>
          <a:ln w="25400" cap="flat" cmpd="sng">
            <a:solidFill>
              <a:srgbClr val="00213F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131" name="Shape 131"/>
          <p:cNvSpPr txBox="1"/>
          <p:nvPr/>
        </p:nvSpPr>
        <p:spPr>
          <a:xfrm>
            <a:off x="898357" y="192505"/>
            <a:ext cx="6882062" cy="1107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6600" b="1">
                <a:solidFill>
                  <a:srgbClr val="AEABA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B J E C T I V E 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1187115" y="1459832"/>
            <a:ext cx="5598695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00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site, formation, union, and division of the of the heart tube.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00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formation and fate  of the sinus venosus.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00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formation of the interatrial and the interventricular septae. 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00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formation of the two atria and the two  ventricles.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00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partitioning of the truncus arteriosus and formation of the aorta and pulmonary trunk.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00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List the most common cardiac anomalies.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5" name="Shape 435"/>
          <p:cNvCxnSpPr/>
          <p:nvPr/>
        </p:nvCxnSpPr>
        <p:spPr>
          <a:xfrm>
            <a:off x="978566" y="822921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6" name="Shape 436"/>
          <p:cNvSpPr txBox="1"/>
          <p:nvPr/>
        </p:nvSpPr>
        <p:spPr>
          <a:xfrm>
            <a:off x="1091098" y="214750"/>
            <a:ext cx="6825600" cy="104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Partitioning of Primordial Ventricle </a:t>
            </a:r>
          </a:p>
        </p:txBody>
      </p:sp>
      <p:sp>
        <p:nvSpPr>
          <p:cNvPr id="437" name="Shape 437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Shape 438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Shape 440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 txBox="1"/>
          <p:nvPr/>
        </p:nvSpPr>
        <p:spPr>
          <a:xfrm>
            <a:off x="382137" y="1232058"/>
            <a:ext cx="11450471" cy="25823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Muscular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part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en-GB" sz="180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interventricular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septum.</a:t>
            </a: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Division of the primordial ventricle is first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indicated by a </a:t>
            </a:r>
            <a:r>
              <a:rPr lang="en-GB" sz="180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median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muscular ridge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the primordial </a:t>
            </a:r>
            <a:r>
              <a:rPr lang="en-GB" sz="180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interventricular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septum</a:t>
            </a:r>
            <a:r>
              <a:rPr lang="en-GB" sz="18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lang="en-GB" sz="1800" i="0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is a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thick </a:t>
            </a:r>
            <a:r>
              <a:rPr lang="en-GB" sz="1800" i="0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crescentic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fold which has a </a:t>
            </a:r>
            <a:r>
              <a:rPr lang="en-GB" sz="180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concave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i="0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left ventricle)</a:t>
            </a:r>
            <a:r>
              <a:rPr lang="en-GB" sz="1800" i="0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upper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free edge</a:t>
            </a:r>
            <a:r>
              <a:rPr lang="en-GB" sz="18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(right ventricle is convex )</a:t>
            </a:r>
            <a:endParaRPr lang="en-GB" i="0" strike="noStrike" cap="none" dirty="0" smtClean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1800" i="0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septum bounds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GB" sz="180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temporary connection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between the two ventricles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called (IVF) </a:t>
            </a:r>
            <a:r>
              <a:rPr lang="en-GB" sz="180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interventricular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foramen.</a:t>
            </a:r>
          </a:p>
        </p:txBody>
      </p:sp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 t="10588"/>
          <a:stretch/>
        </p:blipFill>
        <p:spPr>
          <a:xfrm>
            <a:off x="839450" y="3869150"/>
            <a:ext cx="4443600" cy="26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4">
            <a:alphaModFix/>
          </a:blip>
          <a:srcRect t="25453"/>
          <a:stretch/>
        </p:blipFill>
        <p:spPr>
          <a:xfrm>
            <a:off x="5787625" y="3814400"/>
            <a:ext cx="5617200" cy="27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801505" y="6032310"/>
            <a:ext cx="2183641" cy="3203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168788" y="5745707"/>
            <a:ext cx="1023582" cy="1898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9" name="Shape 449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0" name="Shape 450"/>
          <p:cNvSpPr txBox="1"/>
          <p:nvPr/>
        </p:nvSpPr>
        <p:spPr>
          <a:xfrm>
            <a:off x="1082192" y="185351"/>
            <a:ext cx="556661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GB" sz="3200" dirty="0">
                <a:solidFill>
                  <a:srgbClr val="00203F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Interventricular Septum</a:t>
            </a:r>
          </a:p>
        </p:txBody>
      </p:sp>
      <p:sp>
        <p:nvSpPr>
          <p:cNvPr id="451" name="Shape 451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Shape 452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Shape 453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Shape 454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Shape 455"/>
          <p:cNvSpPr txBox="1"/>
          <p:nvPr/>
        </p:nvSpPr>
        <p:spPr>
          <a:xfrm>
            <a:off x="720425" y="1436500"/>
            <a:ext cx="6676662" cy="294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membranous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close upper</a:t>
            </a:r>
            <a:r>
              <a:rPr lang="en-GB" sz="18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the IV septum is derived from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A tissue extension from the right side of the </a:t>
            </a:r>
            <a:r>
              <a:rPr lang="en-GB" sz="1800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endocardial</a:t>
            </a:r>
            <a:r>
              <a:rPr lang="en-GB" sz="18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cushion.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Aorticopulmonary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septum.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 Thick 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muscular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part of the IV septum.</a:t>
            </a:r>
          </a:p>
        </p:txBody>
      </p:sp>
      <p:pic>
        <p:nvPicPr>
          <p:cNvPr id="456" name="Shape 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9058" y="853450"/>
            <a:ext cx="3178890" cy="297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873" y="4093799"/>
            <a:ext cx="3961075" cy="25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/>
          <p:cNvSpPr txBox="1"/>
          <p:nvPr/>
        </p:nvSpPr>
        <p:spPr>
          <a:xfrm>
            <a:off x="3709851" y="4061367"/>
            <a:ext cx="3813933" cy="307777"/>
          </a:xfrm>
          <a:prstGeom prst="rect">
            <a:avLst/>
          </a:prstGeom>
          <a:noFill/>
          <a:ln w="22225">
            <a:solidFill>
              <a:srgbClr val="7AADA2"/>
            </a:solidFill>
            <a:prstDash val="sysDash"/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-فايدة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الممبرين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يقفل الفتحة الي بين ال2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فينتركالز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3" name="Shape 463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4" name="Shape 464"/>
          <p:cNvSpPr txBox="1"/>
          <p:nvPr/>
        </p:nvSpPr>
        <p:spPr>
          <a:xfrm>
            <a:off x="958618" y="135925"/>
            <a:ext cx="72627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GB" sz="3200" dirty="0">
                <a:solidFill>
                  <a:srgbClr val="00203F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Spiral Aorticopulmonary Septum</a:t>
            </a:r>
          </a:p>
        </p:txBody>
      </p:sp>
      <p:sp>
        <p:nvSpPr>
          <p:cNvPr id="465" name="Shape 465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Shape 466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Shape 467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Shape 468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368490" y="1137540"/>
            <a:ext cx="7042244" cy="3802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spiral septum develops in the </a:t>
            </a: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Truncus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arteriosus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dividing it into </a:t>
            </a: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aorta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</a:t>
            </a:r>
            <a:r>
              <a:rPr lang="en-GB" sz="1800" b="1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pulmonary trunk</a:t>
            </a:r>
            <a:r>
              <a:rPr lang="en-GB" sz="18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endParaRPr lang="en-GB"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So, now the </a:t>
            </a:r>
            <a:r>
              <a:rPr lang="en-GB" sz="1800" b="1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pulmonary artery 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joins the </a:t>
            </a:r>
            <a:r>
              <a:rPr lang="en-GB" sz="1800" b="1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right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1800" b="1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ventricle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the 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aorta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joins the 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left ventricle</a:t>
            </a:r>
            <a:r>
              <a:rPr lang="en-GB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lang="en-GB" sz="1800" b="1" dirty="0">
              <a:solidFill>
                <a:srgbClr val="FF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70" name="Shape 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6607" y="1503863"/>
            <a:ext cx="4154968" cy="275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3767" y="4328764"/>
            <a:ext cx="3520647" cy="2529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/>
          <p:cNvSpPr txBox="1"/>
          <p:nvPr/>
        </p:nvSpPr>
        <p:spPr>
          <a:xfrm>
            <a:off x="9007522" y="946491"/>
            <a:ext cx="1705971" cy="307777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Only in boys</a:t>
            </a:r>
            <a:r>
              <a:rPr lang="ar-S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slides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7" name="Shape 477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8" name="Shape 478"/>
          <p:cNvSpPr txBox="1"/>
          <p:nvPr/>
        </p:nvSpPr>
        <p:spPr>
          <a:xfrm>
            <a:off x="1119261" y="135924"/>
            <a:ext cx="5566499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GB" sz="3200" dirty="0" err="1" smtClean="0">
                <a:solidFill>
                  <a:srgbClr val="00203F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Bulbus</a:t>
            </a:r>
            <a:r>
              <a:rPr lang="en-GB" sz="3200" dirty="0" smtClean="0">
                <a:solidFill>
                  <a:srgbClr val="00203F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 </a:t>
            </a:r>
            <a:r>
              <a:rPr lang="en-GB" sz="3200" dirty="0" err="1" smtClean="0">
                <a:solidFill>
                  <a:srgbClr val="00203F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Cordis</a:t>
            </a:r>
            <a:endParaRPr lang="en-GB" sz="3200" dirty="0">
              <a:solidFill>
                <a:srgbClr val="00203F"/>
              </a:solidFill>
              <a:latin typeface="Century Gothic" charset="0"/>
              <a:ea typeface="Century Gothic" charset="0"/>
              <a:cs typeface="Century Gothic" charset="0"/>
              <a:sym typeface="Calibri"/>
            </a:endParaRPr>
          </a:p>
        </p:txBody>
      </p:sp>
      <p:sp>
        <p:nvSpPr>
          <p:cNvPr id="479" name="Shape 479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Shape 480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Shape 481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395785" y="1793800"/>
            <a:ext cx="6974006" cy="32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GB" sz="18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bulbus</a:t>
            </a:r>
            <a:r>
              <a:rPr lang="en-GB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cordis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forms </a:t>
            </a:r>
            <a:r>
              <a:rPr lang="en-GB" sz="1800" u="sng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smooth upper part 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the two ventricles</a:t>
            </a:r>
            <a:r>
              <a:rPr lang="en-GB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Right Ventricle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1800" b="1" dirty="0" err="1">
                <a:solidFill>
                  <a:srgbClr val="618E8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Conus</a:t>
            </a:r>
            <a:r>
              <a:rPr lang="en-GB" sz="1800" b="1" dirty="0">
                <a:solidFill>
                  <a:srgbClr val="618E8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1800" b="1" dirty="0" err="1">
                <a:solidFill>
                  <a:srgbClr val="618E8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Arteriosus</a:t>
            </a:r>
            <a:r>
              <a:rPr lang="en-GB" sz="1800" b="1" dirty="0">
                <a:solidFill>
                  <a:srgbClr val="618E8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or (Infundibulum</a:t>
            </a:r>
            <a:r>
              <a:rPr lang="en-GB" sz="1800" dirty="0" smtClean="0">
                <a:solidFill>
                  <a:srgbClr val="618E8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): 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leads to the pulmonary trunk.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Left ventricle: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1800" b="1" dirty="0">
                <a:solidFill>
                  <a:srgbClr val="618E8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Aortic </a:t>
            </a:r>
            <a:r>
              <a:rPr lang="en-GB" sz="1800" b="1" dirty="0" smtClean="0">
                <a:solidFill>
                  <a:srgbClr val="618E8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Vestibule: </a:t>
            </a:r>
            <a:r>
              <a:rPr lang="en-GB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leading to ascending aorta.</a:t>
            </a:r>
          </a:p>
        </p:txBody>
      </p:sp>
      <p:pic>
        <p:nvPicPr>
          <p:cNvPr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7700" y="1224300"/>
            <a:ext cx="4122098" cy="3735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708749" y="2251881"/>
            <a:ext cx="413817" cy="4190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9130352" y="3697705"/>
            <a:ext cx="578397" cy="369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1191164" y="3280705"/>
            <a:ext cx="578634" cy="417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0" name="Shape 490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1" name="Shape 491"/>
          <p:cNvSpPr txBox="1"/>
          <p:nvPr/>
        </p:nvSpPr>
        <p:spPr>
          <a:xfrm>
            <a:off x="1032757" y="160637"/>
            <a:ext cx="71097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GB" sz="3200" dirty="0">
                <a:solidFill>
                  <a:srgbClr val="00203F"/>
                </a:solidFill>
                <a:latin typeface="Century Gothic" charset="0"/>
                <a:ea typeface="Century Gothic" charset="0"/>
                <a:cs typeface="Century Gothic" charset="0"/>
              </a:rPr>
              <a:t>Partition of Truncus Arteriosus</a:t>
            </a:r>
          </a:p>
        </p:txBody>
      </p:sp>
      <p:sp>
        <p:nvSpPr>
          <p:cNvPr id="492" name="Shape 492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Shape 494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Shape 495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Shape 496"/>
          <p:cNvSpPr txBox="1"/>
          <p:nvPr/>
        </p:nvSpPr>
        <p:spPr>
          <a:xfrm>
            <a:off x="355850" y="1004450"/>
            <a:ext cx="7291800" cy="523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•In the </a:t>
            </a:r>
            <a:r>
              <a:rPr lang="en-GB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GB" sz="2000" b="1" baseline="30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week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proliferation of </a:t>
            </a:r>
            <a:r>
              <a:rPr lang="en-GB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mesenchymal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cells </a:t>
            </a:r>
            <a:r>
              <a:rPr lang="en-GB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2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Endocardial</a:t>
            </a:r>
            <a:r>
              <a:rPr lang="en-GB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Cushions</a:t>
            </a:r>
            <a:r>
              <a:rPr lang="en-GB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appear in the wall of the </a:t>
            </a:r>
            <a:r>
              <a:rPr lang="en-GB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truncus</a:t>
            </a: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arteriosus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,they</a:t>
            </a:r>
            <a:r>
              <a:rPr lang="en-GB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lang="en-GB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Spiral Septum</a:t>
            </a:r>
            <a:r>
              <a:rPr lang="en-GB" sz="2000" b="1" u="sng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GB" sz="2000" b="1" u="sng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•A. It divides the</a:t>
            </a:r>
            <a:r>
              <a:rPr lang="en-GB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Lowe</a:t>
            </a:r>
            <a:r>
              <a:rPr lang="en-GB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 part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</a:t>
            </a:r>
            <a:r>
              <a:rPr lang="en-GB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en-GB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Right &amp; Left </a:t>
            </a: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parts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•B. It divides the </a:t>
            </a:r>
            <a:r>
              <a:rPr lang="en-GB" sz="20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Middle</a:t>
            </a:r>
            <a:r>
              <a:rPr lang="en-GB" sz="2000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part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TA into </a:t>
            </a:r>
            <a:r>
              <a:rPr lang="en-GB" sz="20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Anterior &amp; Posterior </a:t>
            </a: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parts.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•C. It divides the </a:t>
            </a:r>
            <a:r>
              <a:rPr lang="en-GB" sz="2000" b="1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Upper</a:t>
            </a:r>
            <a:r>
              <a:rPr lang="en-GB" sz="20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part of the TA into </a:t>
            </a:r>
            <a:r>
              <a:rPr lang="en-GB" sz="2000" b="1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Left &amp; Right parts.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•This explains the origin of pulmonary trunk from </a:t>
            </a:r>
            <a:r>
              <a:rPr lang="en-GB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 &amp; ascending aorta from </a:t>
            </a:r>
            <a:r>
              <a:rPr lang="en-GB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eft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their position to each other.</a:t>
            </a:r>
          </a:p>
        </p:txBody>
      </p:sp>
      <p:pic>
        <p:nvPicPr>
          <p:cNvPr id="497" name="Shape 4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874" y="1366575"/>
            <a:ext cx="4017249" cy="429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3" name="Shape 503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4" name="Shape 504"/>
          <p:cNvSpPr txBox="1"/>
          <p:nvPr/>
        </p:nvSpPr>
        <p:spPr>
          <a:xfrm>
            <a:off x="1094541" y="0"/>
            <a:ext cx="72555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GB" sz="3200" dirty="0" smtClean="0">
                <a:solidFill>
                  <a:srgbClr val="00203F"/>
                </a:solidFill>
                <a:latin typeface="Century Gothic" charset="0"/>
                <a:ea typeface="Century Gothic" charset="0"/>
                <a:cs typeface="Century Gothic" charset="0"/>
              </a:rPr>
              <a:t>Major Cardiac Anomalies</a:t>
            </a:r>
            <a:endParaRPr lang="en-GB" sz="3200" dirty="0">
              <a:solidFill>
                <a:srgbClr val="00203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05" name="Shape 505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Shape 506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Shape 508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17" y="1475965"/>
            <a:ext cx="5646126" cy="41991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/>
          <p:cNvSpPr txBox="1"/>
          <p:nvPr/>
        </p:nvSpPr>
        <p:spPr>
          <a:xfrm>
            <a:off x="6898641" y="2152468"/>
            <a:ext cx="4093028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SzPct val="25000"/>
            </a:pPr>
            <a:r>
              <a:rPr lang="ar-SA" sz="1600" b="1" dirty="0" smtClean="0">
                <a:solidFill>
                  <a:srgbClr val="00203F"/>
                </a:solidFill>
              </a:rPr>
              <a:t>ـ   </a:t>
            </a:r>
            <a:r>
              <a:rPr lang="en-GB" sz="1600" b="1" dirty="0" smtClean="0">
                <a:solidFill>
                  <a:srgbClr val="00203F"/>
                </a:solidFill>
              </a:rPr>
              <a:t>MAJOR </a:t>
            </a:r>
            <a:r>
              <a:rPr lang="en-GB" sz="1600" b="1" dirty="0">
                <a:solidFill>
                  <a:srgbClr val="00203F"/>
                </a:solidFill>
              </a:rPr>
              <a:t>CARDIAC </a:t>
            </a:r>
            <a:r>
              <a:rPr lang="en-GB" sz="1600" b="1" dirty="0" smtClean="0">
                <a:solidFill>
                  <a:srgbClr val="00203F"/>
                </a:solidFill>
              </a:rPr>
              <a:t>ANOMALIES:</a:t>
            </a:r>
            <a:endParaRPr lang="ar-SA" sz="1600" b="1" dirty="0" smtClean="0">
              <a:solidFill>
                <a:srgbClr val="00203F"/>
              </a:solidFill>
            </a:endParaRPr>
          </a:p>
          <a:p>
            <a:pPr marL="285750" indent="-285750">
              <a:buSzPct val="25000"/>
              <a:buFontTx/>
              <a:buChar char="-"/>
            </a:pPr>
            <a:endParaRPr lang="en-GB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lvl="0">
              <a:buSzPct val="25000"/>
            </a:pP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1-Tetralogy </a:t>
            </a: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of </a:t>
            </a:r>
            <a:r>
              <a:rPr lang="en-GB" sz="18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fallot</a:t>
            </a:r>
            <a:endParaRPr lang="en-GB" sz="1800" b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lvl="0">
              <a:buSzPct val="25000"/>
            </a:pPr>
            <a:endParaRPr lang="en-GB" sz="1800" b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>
              <a:buSzPct val="25000"/>
            </a:pP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2-Transposition of great arteries(TGA</a:t>
            </a: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  <a:p>
            <a:pPr>
              <a:buSzPct val="25000"/>
            </a:pPr>
            <a:endParaRPr lang="en-GB" sz="1800" b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>
              <a:buSzPct val="25000"/>
            </a:pP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3-Persistent </a:t>
            </a:r>
            <a:r>
              <a:rPr lang="en-GB" sz="18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truncus</a:t>
            </a: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8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arteriosus</a:t>
            </a: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</a:p>
          <a:p>
            <a:pPr>
              <a:buSzPct val="25000"/>
            </a:pPr>
            <a:endParaRPr lang="en-GB" dirty="0">
              <a:solidFill>
                <a:srgbClr val="0021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endParaRPr lang="en-GB" dirty="0" smtClean="0">
              <a:solidFill>
                <a:srgbClr val="0021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buSzPct val="25000"/>
            </a:pPr>
            <a:r>
              <a:rPr lang="en-GB" dirty="0" smtClean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dirty="0">
              <a:solidFill>
                <a:srgbClr val="0021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5" name="Shape 515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Shape 516"/>
          <p:cNvSpPr txBox="1"/>
          <p:nvPr/>
        </p:nvSpPr>
        <p:spPr>
          <a:xfrm>
            <a:off x="1057470" y="148281"/>
            <a:ext cx="67086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GB" sz="3200" dirty="0">
                <a:solidFill>
                  <a:srgbClr val="00203F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Atrial Septal Defects (ASD)</a:t>
            </a:r>
          </a:p>
        </p:txBody>
      </p:sp>
      <p:sp>
        <p:nvSpPr>
          <p:cNvPr id="517" name="Shape 517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Shape 5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Shape 5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Shape 5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476800" y="548196"/>
            <a:ext cx="8148247" cy="534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lang="en-GB" sz="1800" u="sng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types:</a:t>
            </a:r>
          </a:p>
          <a:p>
            <a:pPr marL="457200" lvl="0" indent="-38100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AutoNum type="arabicPeriod"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Absence of septum </a:t>
            </a:r>
            <a:r>
              <a:rPr lang="en-GB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primum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septum </a:t>
            </a:r>
            <a:r>
              <a:rPr lang="en-GB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secundum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leads to </a:t>
            </a:r>
            <a:r>
              <a:rPr lang="en-GB" sz="1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common atrium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457200" lvl="0" indent="-38100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AutoNum type="arabicPeriod"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Absence of Septum </a:t>
            </a:r>
            <a:r>
              <a:rPr lang="en-GB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Secundum</a:t>
            </a:r>
            <a:endParaRPr lang="en-GB"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100000"/>
              <a:buAutoNum type="arabicPeriod"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Large (Patent) foramen </a:t>
            </a:r>
            <a:r>
              <a:rPr lang="en-GB" sz="1800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ovale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فتحة تكون اكبر من اللازم 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28600" lvl="0" indent="-5080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Excessive </a:t>
            </a:r>
            <a:r>
              <a:rPr lang="en-GB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resorption</a:t>
            </a:r>
            <a:r>
              <a:rPr lang="en-GB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of septum </a:t>
            </a:r>
            <a:r>
              <a:rPr lang="en-GB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primum</a:t>
            </a:r>
            <a:endParaRPr lang="en-GB"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28600" lvl="0" indent="-50800" rtl="0">
              <a:lnSpc>
                <a:spcPct val="90000"/>
              </a:lnSpc>
              <a:spcBef>
                <a:spcPts val="1000"/>
              </a:spcBef>
              <a:buNone/>
            </a:pP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Shape 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8527" y="946500"/>
            <a:ext cx="3144575" cy="202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0739" y="3175412"/>
            <a:ext cx="2802363" cy="1643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Shape 524"/>
          <p:cNvCxnSpPr/>
          <p:nvPr/>
        </p:nvCxnSpPr>
        <p:spPr>
          <a:xfrm>
            <a:off x="4067033" y="2966824"/>
            <a:ext cx="5704764" cy="730882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525" name="Shape 5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7684" y="5319739"/>
            <a:ext cx="3192248" cy="130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8513" y="5027874"/>
            <a:ext cx="3144590" cy="15970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Elbow Connector 4"/>
          <p:cNvCxnSpPr/>
          <p:nvPr/>
        </p:nvCxnSpPr>
        <p:spPr>
          <a:xfrm>
            <a:off x="3432941" y="4533857"/>
            <a:ext cx="1956304" cy="133993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>
            <a:off x="3432941" y="3927214"/>
            <a:ext cx="0" cy="6066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2" name="Shape 532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3" name="Shape 533"/>
          <p:cNvSpPr txBox="1"/>
          <p:nvPr/>
        </p:nvSpPr>
        <p:spPr>
          <a:xfrm>
            <a:off x="1106904" y="0"/>
            <a:ext cx="6702969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 dirty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Ventricular septal defect(VSD)</a:t>
            </a:r>
            <a:r>
              <a:rPr lang="en-GB" sz="31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34" name="Shape 534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Shape 535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Shape 536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Shape 537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Shape 538"/>
          <p:cNvSpPr/>
          <p:nvPr/>
        </p:nvSpPr>
        <p:spPr>
          <a:xfrm>
            <a:off x="779791" y="1451700"/>
            <a:ext cx="5595200" cy="540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b="1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Roger’s disease</a:t>
            </a:r>
            <a:r>
              <a:rPr lang="en-GB" sz="2000" b="1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GB" sz="1800" b="1" i="0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GB" sz="1800" i="0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GB" sz="1800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</a:t>
            </a:r>
            <a:r>
              <a:rPr lang="en-GB" sz="180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Absence </a:t>
            </a:r>
            <a:r>
              <a:rPr lang="en-GB" sz="180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</a:t>
            </a:r>
            <a:r>
              <a:rPr lang="en-GB" sz="180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membranous part of </a:t>
            </a:r>
            <a:r>
              <a:rPr lang="en-GB" sz="1800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interventricular</a:t>
            </a:r>
            <a:r>
              <a:rPr lang="en-GB" sz="180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septum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presistent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IV </a:t>
            </a:r>
            <a:r>
              <a:rPr lang="en-GB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formen</a:t>
            </a:r>
            <a:r>
              <a:rPr lang="en-GB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(There is a space between 2 ventricles , so it leads to </a:t>
            </a:r>
          </a:p>
          <a:p>
            <a: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mix of Venus and arterial blood )</a:t>
            </a:r>
          </a:p>
          <a:p>
            <a: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en-US" dirty="0" smtClean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Usually </a:t>
            </a:r>
            <a:r>
              <a:rPr lang="en-GB" sz="180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accompanied by other cardiac defects. </a:t>
            </a:r>
          </a:p>
        </p:txBody>
      </p:sp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7278" y="1192851"/>
            <a:ext cx="5132069" cy="382942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40" name="Shape 540"/>
          <p:cNvSpPr/>
          <p:nvPr/>
        </p:nvSpPr>
        <p:spPr>
          <a:xfrm>
            <a:off x="9771797" y="2403925"/>
            <a:ext cx="575666" cy="58493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6" name="Shape 546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7" name="Shape 547"/>
          <p:cNvSpPr txBox="1"/>
          <p:nvPr/>
        </p:nvSpPr>
        <p:spPr>
          <a:xfrm>
            <a:off x="1316966" y="-18505"/>
            <a:ext cx="5146488" cy="5264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 dirty="0" smtClean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1-Tetralogy </a:t>
            </a:r>
            <a:r>
              <a:rPr lang="en-GB" sz="3100" dirty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</a:t>
            </a:r>
            <a:r>
              <a:rPr lang="en-GB" sz="3100" dirty="0" err="1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fallot</a:t>
            </a:r>
            <a:r>
              <a:rPr lang="en-GB" sz="31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48" name="Shape 548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Shape 549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Shape 550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Shape 551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Shape 552"/>
          <p:cNvSpPr/>
          <p:nvPr/>
        </p:nvSpPr>
        <p:spPr>
          <a:xfrm>
            <a:off x="696032" y="1047210"/>
            <a:ext cx="7442127" cy="58579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2000" b="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Fallot’s</a:t>
            </a:r>
            <a:r>
              <a:rPr lang="en-GB" sz="2000" b="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Tetralogyh</a:t>
            </a:r>
            <a:r>
              <a:rPr lang="ar-SA" b="0" i="0" strike="noStrike" cap="none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)                            </a:t>
            </a:r>
            <a:r>
              <a:rPr lang="en-GB" b="0" i="0" strike="noStrike" cap="none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very common) </a:t>
            </a:r>
            <a:r>
              <a:rPr lang="en-GB" sz="2000" b="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includes </a:t>
            </a:r>
            <a:r>
              <a:rPr lang="en-GB" sz="2000" b="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four heart malformations present together</a:t>
            </a:r>
            <a:r>
              <a:rPr lang="en-GB" sz="2000" b="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spcBef>
                <a:spcPts val="560"/>
              </a:spcBef>
              <a:buClr>
                <a:srgbClr val="000000"/>
              </a:buClr>
              <a:buSzPct val="25000"/>
            </a:pPr>
            <a:r>
              <a:rPr lang="en-GB" sz="1800" b="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</a:t>
            </a:r>
            <a:r>
              <a:rPr lang="en-GB" sz="1800" b="0" i="0" u="sng" strike="noStrike" cap="none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ventricular septal defect(VSD</a:t>
            </a:r>
            <a:r>
              <a:rPr lang="en-GB" sz="1800" b="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r>
              <a:rPr lang="en-GB" b="0" i="0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Absence of the membranous part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GB" b="0" i="0" strike="noStrike" cap="none" dirty="0" smtClean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GB" sz="1800" b="0" i="0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800" b="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</a:t>
            </a:r>
            <a:r>
              <a:rPr lang="en-GB" sz="1800" b="0" i="0" u="sng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Pulmonary stenosis</a:t>
            </a:r>
            <a:r>
              <a:rPr lang="en-GB" b="0" i="0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(narrowing of pulmonary </a:t>
            </a:r>
            <a:r>
              <a:rPr lang="en-GB" b="0" i="0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valves , so the aorta will be larger than pulmonary).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GB" sz="1800" b="0" i="0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560"/>
              </a:spcBef>
              <a:buClr>
                <a:srgbClr val="000000"/>
              </a:buClr>
              <a:buSzPct val="25000"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3-Right ventricular </a:t>
            </a:r>
            <a:r>
              <a:rPr lang="en-GB" sz="1800" u="sng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hypertrophy</a:t>
            </a:r>
            <a:r>
              <a:rPr lang="ar-SA" sz="1800" u="sng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(Enlarge)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(resistance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>
              <a:spcBef>
                <a:spcPts val="560"/>
              </a:spcBef>
              <a:buClr>
                <a:srgbClr val="000000"/>
              </a:buClr>
              <a:buSzPct val="25000"/>
            </a:pPr>
            <a:r>
              <a:rPr lang="en-GB" sz="1800" b="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4-</a:t>
            </a:r>
            <a:r>
              <a:rPr lang="en-GB" sz="1800" b="0" i="0" u="sng" strike="noStrike" cap="none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overriding </a:t>
            </a:r>
            <a:r>
              <a:rPr lang="en-GB" sz="1800" b="0" i="0" u="sng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GB" sz="1800" b="0" i="0" u="sng" strike="noStrike" cap="none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aorta</a:t>
            </a:r>
            <a:r>
              <a:rPr lang="ar-SA" sz="1800" b="0" i="0" u="sng" strike="noStrike" cap="none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0" i="0" strike="noStrike" cap="none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b="0" i="0" strike="noStrike" cap="none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blood</a:t>
            </a:r>
            <a:r>
              <a:rPr lang="en-GB" b="0" i="0" u="sng" strike="noStrike" cap="none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0" i="0" strike="noStrike" cap="none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enters the aorta from both ventricles).</a:t>
            </a:r>
            <a:endParaRPr lang="en-GB" sz="1800" b="0" i="0" strike="noStrike" cap="none" dirty="0">
              <a:solidFill>
                <a:srgbClr val="618E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3" name="Shape 553"/>
          <p:cNvPicPr preferRelativeResize="0"/>
          <p:nvPr/>
        </p:nvPicPr>
        <p:blipFill rotWithShape="1">
          <a:blip r:embed="rId3">
            <a:alphaModFix/>
          </a:blip>
          <a:srcRect l="30989" r="31445" b="9859"/>
          <a:stretch/>
        </p:blipFill>
        <p:spPr>
          <a:xfrm>
            <a:off x="8107391" y="1047210"/>
            <a:ext cx="3721191" cy="35719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54" name="Shape 554"/>
          <p:cNvSpPr/>
          <p:nvPr/>
        </p:nvSpPr>
        <p:spPr>
          <a:xfrm>
            <a:off x="10465476" y="1974364"/>
            <a:ext cx="944052" cy="488101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Shape 555"/>
          <p:cNvSpPr/>
          <p:nvPr/>
        </p:nvSpPr>
        <p:spPr>
          <a:xfrm>
            <a:off x="10294021" y="3785935"/>
            <a:ext cx="1286962" cy="667063"/>
          </a:xfrm>
          <a:prstGeom prst="rect">
            <a:avLst/>
          </a:prstGeom>
          <a:noFill/>
          <a:ln w="28575" cap="flat" cmpd="sng">
            <a:solidFill>
              <a:schemeClr val="accent4">
                <a:lumMod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Shape 556"/>
          <p:cNvSpPr/>
          <p:nvPr/>
        </p:nvSpPr>
        <p:spPr>
          <a:xfrm>
            <a:off x="8108183" y="3351288"/>
            <a:ext cx="776319" cy="487907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Shape 557"/>
          <p:cNvSpPr/>
          <p:nvPr/>
        </p:nvSpPr>
        <p:spPr>
          <a:xfrm>
            <a:off x="8107391" y="4064423"/>
            <a:ext cx="1122949" cy="499671"/>
          </a:xfrm>
          <a:prstGeom prst="rect">
            <a:avLst/>
          </a:prstGeom>
          <a:noFill/>
          <a:ln w="28575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01" y="4652883"/>
            <a:ext cx="3358209" cy="158282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025" y="6297489"/>
            <a:ext cx="1828959" cy="51210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818" y="5327007"/>
            <a:ext cx="1926503" cy="920576"/>
          </a:xfrm>
          <a:prstGeom prst="rect">
            <a:avLst/>
          </a:prstGeom>
          <a:ln w="19050">
            <a:solidFill>
              <a:srgbClr val="7AADA2"/>
            </a:solidFill>
            <a:prstDash val="dash"/>
          </a:ln>
        </p:spPr>
      </p:pic>
      <p:cxnSp>
        <p:nvCxnSpPr>
          <p:cNvPr id="6" name="رابط مستقيم 5"/>
          <p:cNvCxnSpPr/>
          <p:nvPr/>
        </p:nvCxnSpPr>
        <p:spPr>
          <a:xfrm>
            <a:off x="286377" y="4557351"/>
            <a:ext cx="72636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2234417" y="6395697"/>
            <a:ext cx="14224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(Cyanosis)</a:t>
            </a:r>
            <a:endParaRPr lang="ar-S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33257" y="3383279"/>
            <a:ext cx="3278777" cy="307777"/>
            <a:chOff x="7498080" y="156754"/>
            <a:chExt cx="3278777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498080" y="156754"/>
              <a:ext cx="32787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rtl="1"/>
              <a:r>
                <a:rPr lang="ar-SA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ar-SA" dirty="0" err="1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بولمنري</a:t>
              </a:r>
              <a:r>
                <a:rPr lang="ar-SA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ar-SA" dirty="0" err="1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ترنك</a:t>
              </a:r>
              <a:r>
                <a:rPr lang="ar-S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يكون ضيق </a:t>
              </a:r>
              <a:r>
                <a:rPr lang="ar-SA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فيحدث</a:t>
              </a:r>
              <a:r>
                <a:rPr lang="ar-SA" dirty="0" smtClean="0"/>
                <a:t> </a:t>
              </a:r>
              <a:endParaRPr lang="en-GB" sz="18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Left Arrow 6"/>
            <p:cNvSpPr/>
            <p:nvPr/>
          </p:nvSpPr>
          <p:spPr>
            <a:xfrm>
              <a:off x="8020594" y="248195"/>
              <a:ext cx="326571" cy="156754"/>
            </a:xfrm>
            <a:prstGeom prst="leftArrow">
              <a:avLst/>
            </a:prstGeom>
            <a:noFill/>
            <a:ln>
              <a:solidFill>
                <a:srgbClr val="618E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37359" y="1110342"/>
            <a:ext cx="214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(الرباعي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فالوز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6" name="Shape 576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Shape 577"/>
          <p:cNvSpPr txBox="1"/>
          <p:nvPr/>
        </p:nvSpPr>
        <p:spPr>
          <a:xfrm>
            <a:off x="1106904" y="0"/>
            <a:ext cx="8846563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 dirty="0" smtClean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2-Transposition </a:t>
            </a:r>
            <a:r>
              <a:rPr lang="en-GB" sz="31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of great arteries(TGA)</a:t>
            </a:r>
          </a:p>
        </p:txBody>
      </p:sp>
      <p:sp>
        <p:nvSpPr>
          <p:cNvPr id="578" name="Shape 578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Shape 579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Shape 580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Shape 581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272721" y="1447800"/>
            <a:ext cx="7748037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1800" i="0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TGA</a:t>
            </a:r>
            <a:r>
              <a:rPr lang="en-GB" sz="18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due to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abnormal</a:t>
            </a:r>
            <a:r>
              <a:rPr lang="en-GB" sz="180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rotation or malformation 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the </a:t>
            </a:r>
            <a:r>
              <a:rPr lang="en-GB" sz="1800" i="0" u="sng" strike="noStrike" cap="none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aorticopulmonary</a:t>
            </a:r>
            <a:r>
              <a:rPr lang="en-GB" sz="1800" i="0" u="sng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septum</a:t>
            </a:r>
            <a:r>
              <a:rPr lang="en-GB" sz="1800" i="0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i="0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(spiral), 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 the right ventricle joins the aorta, while the left ventricle joins the pulmonary artery</a:t>
            </a:r>
            <a:r>
              <a:rPr lang="en-GB" sz="18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endParaRPr lang="en-GB" sz="1800" i="0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of the most </a:t>
            </a:r>
            <a:r>
              <a:rPr lang="en-GB" sz="1800" i="0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common cause of </a:t>
            </a:r>
            <a:r>
              <a:rPr lang="en-GB" sz="1800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cyanotic heart disease</a:t>
            </a:r>
            <a:r>
              <a:rPr lang="en-GB" sz="1800" i="0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</a:t>
            </a:r>
            <a:r>
              <a:rPr lang="en-GB" sz="180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newborn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(blue baby</a:t>
            </a:r>
            <a:r>
              <a:rPr lang="en-GB" sz="1800" i="0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GB" sz="1800" i="0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Often associated with ASD(atrial </a:t>
            </a:r>
            <a:r>
              <a:rPr lang="en-GB" sz="180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septal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defect) or VSD(ventricular </a:t>
            </a:r>
            <a:r>
              <a:rPr lang="en-GB" sz="1800" i="0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septal</a:t>
            </a:r>
            <a:r>
              <a:rPr lang="en-GB" sz="1800" i="0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defect).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Shape 583"/>
          <p:cNvPicPr preferRelativeResize="0"/>
          <p:nvPr/>
        </p:nvPicPr>
        <p:blipFill rotWithShape="1">
          <a:blip r:embed="rId3">
            <a:alphaModFix/>
          </a:blip>
          <a:srcRect r="66013"/>
          <a:stretch/>
        </p:blipFill>
        <p:spPr>
          <a:xfrm>
            <a:off x="7935635" y="946491"/>
            <a:ext cx="4035664" cy="44307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مربع نص 1"/>
          <p:cNvSpPr txBox="1"/>
          <p:nvPr/>
        </p:nvSpPr>
        <p:spPr>
          <a:xfrm>
            <a:off x="2501486" y="4906501"/>
            <a:ext cx="5326743" cy="139256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 </a:t>
            </a:r>
            <a:r>
              <a:rPr lang="en-US" u="sn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arteries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1- aorta   2- pulmonary trunk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ar-SA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ar-SA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abnormal</a:t>
            </a:r>
            <a:r>
              <a:rPr lang="en-GB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rotation or malformation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the </a:t>
            </a:r>
            <a:r>
              <a:rPr lang="en-GB" sz="1449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aorticopulmonary</a:t>
            </a:r>
            <a:r>
              <a:rPr lang="en-GB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septum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ar-SA" dirty="0" smtClean="0"/>
              <a:t>  </a:t>
            </a:r>
            <a:endParaRPr lang="en-US" dirty="0" smtClean="0"/>
          </a:p>
        </p:txBody>
      </p:sp>
      <p:sp>
        <p:nvSpPr>
          <p:cNvPr id="3" name="مربع نص 2"/>
          <p:cNvSpPr txBox="1"/>
          <p:nvPr/>
        </p:nvSpPr>
        <p:spPr>
          <a:xfrm>
            <a:off x="4423524" y="5207111"/>
            <a:ext cx="108857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  side</a:t>
            </a:r>
            <a:endParaRPr lang="ar-SA" b="1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424195" y="5210867"/>
            <a:ext cx="1103086" cy="3170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side</a:t>
            </a:r>
            <a:endParaRPr lang="ar-SA" b="1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361837" y="5415664"/>
            <a:ext cx="365311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Pulmonary form left and aorta from right side</a:t>
            </a:r>
            <a:endParaRPr lang="ar-SA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3851" y="5185953"/>
            <a:ext cx="5682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المفروض 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الاورتا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يطلع من       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ا 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لبولمنري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</a:t>
            </a: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رح تتبدل أماكنهم                                                              </a:t>
            </a:r>
          </a:p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377440" y="4715691"/>
            <a:ext cx="4911634" cy="1789612"/>
          </a:xfrm>
          <a:prstGeom prst="rect">
            <a:avLst/>
          </a:prstGeom>
          <a:noFill/>
          <a:ln>
            <a:solidFill>
              <a:srgbClr val="618E8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Shape 138"/>
          <p:cNvCxnSpPr/>
          <p:nvPr/>
        </p:nvCxnSpPr>
        <p:spPr>
          <a:xfrm>
            <a:off x="953852" y="688509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Shape 139"/>
          <p:cNvSpPr txBox="1"/>
          <p:nvPr/>
        </p:nvSpPr>
        <p:spPr>
          <a:xfrm>
            <a:off x="933910" y="86497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Formation of the heart tube</a:t>
            </a:r>
          </a:p>
        </p:txBody>
      </p:sp>
      <p:sp>
        <p:nvSpPr>
          <p:cNvPr id="140" name="Shape 140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889531" y="842454"/>
            <a:ext cx="4921815" cy="1468260"/>
          </a:xfrm>
          <a:prstGeom prst="rect">
            <a:avLst/>
          </a:prstGeom>
          <a:solidFill>
            <a:srgbClr val="E6DBDD"/>
          </a:solidFill>
          <a:ln w="19050" cap="flat" cmpd="sng">
            <a:solidFill>
              <a:srgbClr val="7AADA2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 err="1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cvs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(heart) is the 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first functional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major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organ to develop, It begins to </a:t>
            </a:r>
            <a:r>
              <a:rPr lang="en-GB" sz="1800" b="1" u="sng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beat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i="1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at  </a:t>
            </a:r>
            <a:r>
              <a:rPr lang="en-GB" sz="18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  to 23 days. </a:t>
            </a:r>
            <a:r>
              <a:rPr lang="en-GB" sz="1800" b="1" i="1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1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(from fertilization)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i="1" dirty="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en-GB" sz="1800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dirty="0">
              <a:solidFill>
                <a:srgbClr val="0021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509968" y="2616600"/>
            <a:ext cx="5680939" cy="1624800"/>
          </a:xfrm>
          <a:prstGeom prst="rect">
            <a:avLst/>
          </a:prstGeom>
          <a:solidFill>
            <a:srgbClr val="E6DBDD"/>
          </a:solidFill>
          <a:ln w="9525" cap="flat" cmpd="sng">
            <a:solidFill>
              <a:srgbClr val="7AADA2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buSzPct val="250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develops from 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splanchnic mesoderm </a:t>
            </a:r>
            <a:r>
              <a:rPr lang="en-GB" b="1" dirty="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*the origin of the heart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in the wall of the yolk sac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(cardiogenic area</a:t>
            </a:r>
            <a:r>
              <a:rPr lang="en-GB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ar-SA" sz="1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ar-SA" sz="1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SzPct val="31000"/>
            </a:pPr>
            <a:r>
              <a:rPr lang="en-GB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sz="1800" u="sng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cranial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the developing </a:t>
            </a:r>
            <a:r>
              <a:rPr lang="en-GB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mouth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GB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nervous system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750" marR="0" lvl="0" indent="-285750" algn="l" rtl="0">
              <a:spcBef>
                <a:spcPts val="0"/>
              </a:spcBef>
              <a:buSzPct val="31000"/>
              <a:buFontTx/>
              <a:buChar char="-"/>
            </a:pPr>
            <a:endParaRPr lang="ar-SA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SzPct val="25000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1800" u="sng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ventral </a:t>
            </a:r>
            <a:r>
              <a:rPr lang="en-GB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developing  </a:t>
            </a:r>
            <a:r>
              <a:rPr lang="en-GB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pericardial </a:t>
            </a:r>
            <a:r>
              <a:rPr lang="en-GB" sz="1800" b="1" u="sng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081" t="4546" b="9091"/>
          <a:stretch/>
        </p:blipFill>
        <p:spPr>
          <a:xfrm>
            <a:off x="6735324" y="946500"/>
            <a:ext cx="5290500" cy="1928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7" name="Shape 147"/>
          <p:cNvSpPr/>
          <p:nvPr/>
        </p:nvSpPr>
        <p:spPr>
          <a:xfrm>
            <a:off x="379206" y="4124259"/>
            <a:ext cx="6416838" cy="2526300"/>
          </a:xfrm>
          <a:prstGeom prst="rect">
            <a:avLst/>
          </a:prstGeom>
          <a:solidFill>
            <a:srgbClr val="E6DBDD"/>
          </a:solidFill>
          <a:ln w="9525" cap="flat" cmpd="sng">
            <a:solidFill>
              <a:srgbClr val="6AA84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buSzPct val="25000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 </a:t>
            </a:r>
            <a:r>
              <a:rPr lang="en-GB" sz="1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primordium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first evident at 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 days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(as an </a:t>
            </a:r>
            <a:r>
              <a:rPr lang="en-GB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angioplastic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cords which soon canalize to form the 2 heart tubes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completion of the </a:t>
            </a:r>
            <a:r>
              <a:rPr lang="en-GB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 fold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developing heart tubes change their position and  become 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ventral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aspect of the embryo and 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dorsal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the developing pericardial sac.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Angioplastic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: means give rise of blood vessel </a:t>
            </a: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l="2222" t="6667" r="4443" b="10001"/>
          <a:stretch/>
        </p:blipFill>
        <p:spPr>
          <a:xfrm>
            <a:off x="6735335" y="3478346"/>
            <a:ext cx="5290500" cy="2375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مربع نص 1"/>
          <p:cNvSpPr txBox="1"/>
          <p:nvPr/>
        </p:nvSpPr>
        <p:spPr>
          <a:xfrm>
            <a:off x="3173950" y="1513735"/>
            <a:ext cx="2582436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-لما تروح الحامل تسوي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الالتراسوند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اول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ينسمع هو دقات قلب الجنين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9" name="Shape 589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0" name="Shape 590"/>
          <p:cNvSpPr txBox="1"/>
          <p:nvPr/>
        </p:nvSpPr>
        <p:spPr>
          <a:xfrm>
            <a:off x="1106905" y="0"/>
            <a:ext cx="6150238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 dirty="0" smtClean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3-Persistent </a:t>
            </a:r>
            <a:r>
              <a:rPr lang="en-GB" sz="3100" dirty="0" err="1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truncus</a:t>
            </a:r>
            <a:r>
              <a:rPr lang="en-GB" sz="3100" dirty="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100" dirty="0" err="1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arteriosus</a:t>
            </a:r>
            <a:r>
              <a:rPr lang="en-GB" sz="31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91" name="Shape 591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Shape 592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Shape 593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Shape 594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586853" y="1479900"/>
            <a:ext cx="6851176" cy="537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due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failure of 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ar-SA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development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of the </a:t>
            </a:r>
            <a:r>
              <a:rPr lang="en-GB" sz="180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aorticopulmonary</a:t>
            </a:r>
            <a:endParaRPr lang="en-GB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(spiral) 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septum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lang="ar-SA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accompanied with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VSD.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rtl="0">
              <a:lnSpc>
                <a:spcPct val="10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forms a single arterial trunk arising from the heart and supplies the systemic , pulmonary and coronary circulations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ar-SA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Shape 596"/>
          <p:cNvPicPr preferRelativeResize="0"/>
          <p:nvPr/>
        </p:nvPicPr>
        <p:blipFill rotWithShape="1">
          <a:blip r:embed="rId3">
            <a:alphaModFix/>
          </a:blip>
          <a:srcRect l="2499" t="6154" r="2499"/>
          <a:stretch/>
        </p:blipFill>
        <p:spPr>
          <a:xfrm>
            <a:off x="7601803" y="906488"/>
            <a:ext cx="4457168" cy="388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97" name="Shape 597"/>
          <p:cNvSpPr txBox="1"/>
          <p:nvPr/>
        </p:nvSpPr>
        <p:spPr>
          <a:xfrm>
            <a:off x="7177785" y="5025149"/>
            <a:ext cx="4585847" cy="621889"/>
          </a:xfrm>
          <a:prstGeom prst="rect">
            <a:avLst/>
          </a:prstGeom>
          <a:noFill/>
          <a:ln w="19050">
            <a:solidFill>
              <a:srgbClr val="7AADA2"/>
            </a:solidFill>
            <a:prstDash val="dash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800" dirty="0" smtClean="0">
                <a:solidFill>
                  <a:srgbClr val="00203F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GB" sz="1600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single </a:t>
            </a:r>
            <a:r>
              <a:rPr lang="en-GB" sz="1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artery arising from the two ventricles which gives rise to both the aortic and pulmonary vessels.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7132399" y="5719953"/>
            <a:ext cx="4412343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ماتكونت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عندي اساسا </a:t>
            </a:r>
            <a:r>
              <a:rPr lang="ar-SA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سبايرال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سبتمز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هيطلع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فيسلز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واحد فقط (ارتري) </a:t>
            </a:r>
          </a:p>
          <a:p>
            <a:pPr algn="r" rtl="1"/>
            <a:r>
              <a:rPr lang="ar-SA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البلود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سيركيوليشن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رح تجي من هذا </a:t>
            </a:r>
            <a:r>
              <a:rPr lang="ar-SA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الفيسلز</a:t>
            </a:r>
            <a:r>
              <a:rPr lang="ar-SA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الواحد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6457" y="6387736"/>
            <a:ext cx="425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has mixed blood  ,so it is ( very Difficult to treat)</a:t>
            </a:r>
            <a:endParaRPr lang="ar-SA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Process 3"/>
          <p:cNvSpPr/>
          <p:nvPr/>
        </p:nvSpPr>
        <p:spPr>
          <a:xfrm>
            <a:off x="7576456" y="5721532"/>
            <a:ext cx="4193177" cy="1097280"/>
          </a:xfrm>
          <a:prstGeom prst="flowChartProcess">
            <a:avLst/>
          </a:prstGeom>
          <a:noFill/>
          <a:ln>
            <a:solidFill>
              <a:srgbClr val="00203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3" name="Shape 603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4" name="Shape 604"/>
          <p:cNvSpPr txBox="1"/>
          <p:nvPr/>
        </p:nvSpPr>
        <p:spPr>
          <a:xfrm>
            <a:off x="1106905" y="0"/>
            <a:ext cx="5566499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Summary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05" name="Shape 605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Shape 606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Shape 607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Shape 608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9" name="Shape 609"/>
          <p:cNvGraphicFramePr/>
          <p:nvPr>
            <p:extLst>
              <p:ext uri="{D42A27DB-BD31-4B8C-83A1-F6EECF244321}">
                <p14:modId xmlns:p14="http://schemas.microsoft.com/office/powerpoint/2010/main" val="1516147174"/>
              </p:ext>
            </p:extLst>
          </p:nvPr>
        </p:nvGraphicFramePr>
        <p:xfrm>
          <a:off x="952500" y="1419225"/>
          <a:ext cx="10287000" cy="4760796"/>
        </p:xfrm>
        <a:graphic>
          <a:graphicData uri="http://schemas.openxmlformats.org/drawingml/2006/table">
            <a:tbl>
              <a:tblPr>
                <a:noFill/>
                <a:tableStyleId>{FA756C97-6D7B-430A-97ED-F031B4137404}</a:tableStyleId>
              </a:tblPr>
              <a:tblGrid>
                <a:gridCol w="5143500"/>
                <a:gridCol w="51435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dirty="0"/>
                        <a:t>Event 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Date 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2000" b="1">
                          <a:solidFill>
                            <a:srgbClr val="6E9E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Heart begins to beat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endParaRPr sz="2000" b="1">
                        <a:solidFill>
                          <a:srgbClr val="6E9E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r>
                        <a:rPr lang="en-GB" sz="1800" b="1" baseline="30000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18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-23</a:t>
                      </a:r>
                      <a:r>
                        <a:rPr lang="en-GB" sz="1800" b="1" baseline="30000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2000" b="1">
                          <a:solidFill>
                            <a:srgbClr val="6E9E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Heart primordium is the first evident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day 18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2000" b="1" dirty="0">
                          <a:solidFill>
                            <a:srgbClr val="6E9E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Partitioning of Primordial Heart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 begins by the middle of 4th week. It is completed by the end of 5th week.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2000" b="1">
                          <a:solidFill>
                            <a:srgbClr val="6E9E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Endocardia Cushions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around the middle of the 4th week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2000" b="1">
                          <a:solidFill>
                            <a:srgbClr val="6E9E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Partition of Truncus Arteriosus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the 5th week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937623" y="609144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6" name="Shape 616"/>
          <p:cNvSpPr txBox="1"/>
          <p:nvPr/>
        </p:nvSpPr>
        <p:spPr>
          <a:xfrm>
            <a:off x="1106905" y="-98856"/>
            <a:ext cx="5566499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Summary </a:t>
            </a:r>
          </a:p>
        </p:txBody>
      </p:sp>
      <p:sp>
        <p:nvSpPr>
          <p:cNvPr id="617" name="Shape 617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21" name="Shape 621"/>
          <p:cNvGraphicFramePr/>
          <p:nvPr>
            <p:extLst>
              <p:ext uri="{D42A27DB-BD31-4B8C-83A1-F6EECF244321}">
                <p14:modId xmlns:p14="http://schemas.microsoft.com/office/powerpoint/2010/main" val="1338368103"/>
              </p:ext>
            </p:extLst>
          </p:nvPr>
        </p:nvGraphicFramePr>
        <p:xfrm>
          <a:off x="852616" y="691978"/>
          <a:ext cx="10083114" cy="6086676"/>
        </p:xfrm>
        <a:graphic>
          <a:graphicData uri="http://schemas.openxmlformats.org/drawingml/2006/table">
            <a:tbl>
              <a:tblPr>
                <a:noFill/>
                <a:tableStyleId>{FA756C97-6D7B-430A-97ED-F031B4137404}</a:tableStyleId>
              </a:tblPr>
              <a:tblGrid>
                <a:gridCol w="4446261"/>
                <a:gridCol w="5636853"/>
              </a:tblGrid>
              <a:tr h="405919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Disease</a:t>
                      </a:r>
                      <a:endParaRPr lang="en-GB" sz="1600" b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Information</a:t>
                      </a:r>
                      <a:endParaRPr lang="en-GB" sz="1600" b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  <a:tr h="1342301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Atrial septal defects (ASD)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>
                        <a:solidFill>
                          <a:srgbClr val="618E87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</a:rPr>
                        <a:t>1)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Excessive </a:t>
                      </a:r>
                      <a:r>
                        <a:rPr lang="en-GB" sz="1400" b="1" dirty="0" err="1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resorption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of septum </a:t>
                      </a:r>
                      <a:r>
                        <a:rPr lang="en-GB" sz="1400" b="1" dirty="0" err="1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primum</a:t>
                      </a:r>
                      <a:endParaRPr lang="en-GB" sz="1400" b="1" dirty="0">
                        <a:solidFill>
                          <a:srgbClr val="EE9AB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</a:rPr>
                        <a:t>2)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Patent foramen </a:t>
                      </a:r>
                      <a:r>
                        <a:rPr lang="en-GB" sz="1400" b="1" dirty="0" err="1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ovale</a:t>
                      </a:r>
                      <a:endParaRPr lang="en-GB" sz="1400" b="1" dirty="0">
                        <a:solidFill>
                          <a:srgbClr val="EE9AB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3)  Absence of septum </a:t>
                      </a:r>
                      <a:r>
                        <a:rPr lang="en-GB" sz="1400" b="1" dirty="0" err="1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secundum</a:t>
                      </a:r>
                      <a:endParaRPr lang="en-GB" sz="1400" b="1" dirty="0">
                        <a:solidFill>
                          <a:srgbClr val="EE9AB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4) Absence of septum </a:t>
                      </a:r>
                      <a:r>
                        <a:rPr lang="en-GB" sz="1400" b="1" dirty="0" err="1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primum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septum </a:t>
                      </a:r>
                      <a:r>
                        <a:rPr lang="en-GB" sz="1400" b="1" dirty="0" err="1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secundum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lead to common atrium</a:t>
                      </a:r>
                    </a:p>
                  </a:txBody>
                  <a:tcPr marL="91425" marR="91425" marT="91425" marB="91425"/>
                </a:tc>
              </a:tr>
              <a:tr h="849753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VENTRICULAR SEPTAL DEFECT (VSD)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>
                        <a:solidFill>
                          <a:srgbClr val="618E87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-Roger’s disease 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-Absence of the membranous part of </a:t>
                      </a:r>
                      <a:r>
                        <a:rPr lang="ar-SA" sz="1400" b="1" dirty="0" smtClean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1400" b="1" dirty="0" err="1" smtClean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interventricular</a:t>
                      </a:r>
                      <a:r>
                        <a:rPr lang="en-GB" sz="1400" b="1" dirty="0" smtClean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septum.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/>
                    </a:p>
                  </a:txBody>
                  <a:tcPr marL="91425" marR="91425" marT="91425" marB="91425"/>
                </a:tc>
              </a:tr>
              <a:tr h="134771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TETRALOGY OF FALLOT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</a:rPr>
                        <a:t>1.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Pulmonary stenosis.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</a:rPr>
                        <a:t>2.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Right ventricular hypertrophy.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</a:rPr>
                        <a:t>3.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VSD (absent of membrane IV septum)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</a:rPr>
                        <a:t>4.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Overriding of the aorta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/>
                    </a:p>
                  </a:txBody>
                  <a:tcPr marL="91425" marR="91425" marT="91425" marB="91425"/>
                </a:tc>
              </a:tr>
              <a:tr h="1098733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(TGA) OR TRANSPOSITION OF GREAT ARTERIES</a:t>
                      </a:r>
                    </a:p>
                    <a:p>
                      <a:pPr lvl="0" rtl="1">
                        <a:spcBef>
                          <a:spcPts val="0"/>
                        </a:spcBef>
                        <a:buNone/>
                      </a:pPr>
                      <a:endParaRPr sz="1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-TGA is due to abnormal rotation or -malformation of the </a:t>
                      </a:r>
                      <a:r>
                        <a:rPr lang="en-GB" sz="1400" b="1" dirty="0" err="1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aorticopulmonary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septum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-It is one of the most common cause of cyanotic heart disease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/>
                    </a:p>
                  </a:txBody>
                  <a:tcPr marL="91425" marR="91425" marT="91425" marB="91425"/>
                </a:tc>
              </a:tr>
              <a:tr h="849753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Persistent </a:t>
                      </a:r>
                      <a:r>
                        <a:rPr lang="en-GB" sz="1400" b="1" dirty="0" err="1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Truncus</a:t>
                      </a:r>
                      <a:r>
                        <a:rPr lang="en-GB" sz="1400" b="1" dirty="0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ar-SA" sz="1400" b="1" dirty="0" smtClean="0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1400" b="1" dirty="0" err="1" smtClean="0">
                          <a:solidFill>
                            <a:srgbClr val="618E8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Arteriosus</a:t>
                      </a:r>
                      <a:endParaRPr lang="en-GB" sz="1400" b="1" dirty="0">
                        <a:solidFill>
                          <a:srgbClr val="618E87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due to failure of the development of the </a:t>
                      </a:r>
                      <a:r>
                        <a:rPr lang="ar-SA" sz="1400" b="1" dirty="0" smtClean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1400" b="1" dirty="0" err="1" smtClean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aorticopulmonary</a:t>
                      </a:r>
                      <a:r>
                        <a:rPr lang="en-GB" sz="1400" b="1" dirty="0" smtClean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GB" sz="1400" b="1" dirty="0" smtClean="0">
                          <a:solidFill>
                            <a:srgbClr val="EE9AB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spiral) septum</a:t>
                      </a:r>
                      <a:endParaRPr lang="en-GB" sz="1400" b="1" dirty="0">
                        <a:solidFill>
                          <a:srgbClr val="EE9AB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b="1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Shape 626"/>
          <p:cNvGrpSpPr/>
          <p:nvPr/>
        </p:nvGrpSpPr>
        <p:grpSpPr>
          <a:xfrm>
            <a:off x="333829" y="179293"/>
            <a:ext cx="3653971" cy="3156898"/>
            <a:chOff x="3793642" y="1056178"/>
            <a:chExt cx="3534257" cy="3452322"/>
          </a:xfrm>
        </p:grpSpPr>
        <p:sp>
          <p:nvSpPr>
            <p:cNvPr id="627" name="Shape 627"/>
            <p:cNvSpPr/>
            <p:nvPr/>
          </p:nvSpPr>
          <p:spPr>
            <a:xfrm>
              <a:off x="3949700" y="1206500"/>
              <a:ext cx="3225800" cy="3149600"/>
            </a:xfrm>
            <a:prstGeom prst="ellipse">
              <a:avLst/>
            </a:prstGeom>
            <a:solidFill>
              <a:srgbClr val="7AADA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Shape 628"/>
            <p:cNvSpPr/>
            <p:nvPr/>
          </p:nvSpPr>
          <p:spPr>
            <a:xfrm>
              <a:off x="3883610" y="1130300"/>
              <a:ext cx="3355175" cy="3291840"/>
            </a:xfrm>
            <a:prstGeom prst="ellipse">
              <a:avLst/>
            </a:prstGeom>
            <a:noFill/>
            <a:ln w="22225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Shape 629"/>
            <p:cNvSpPr/>
            <p:nvPr/>
          </p:nvSpPr>
          <p:spPr>
            <a:xfrm>
              <a:off x="3793642" y="1056178"/>
              <a:ext cx="3534257" cy="3452322"/>
            </a:xfrm>
            <a:prstGeom prst="ellipse">
              <a:avLst/>
            </a:prstGeom>
            <a:noFill/>
            <a:ln w="4445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0" name="Shape 630"/>
          <p:cNvSpPr txBox="1"/>
          <p:nvPr/>
        </p:nvSpPr>
        <p:spPr>
          <a:xfrm>
            <a:off x="660400" y="952500"/>
            <a:ext cx="3048000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b="1" dirty="0">
                <a:solidFill>
                  <a:srgbClr val="E6DBD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ANY SUGGESTION OR ISSUE </a:t>
            </a:r>
          </a:p>
        </p:txBody>
      </p:sp>
      <p:grpSp>
        <p:nvGrpSpPr>
          <p:cNvPr id="631" name="Shape 631"/>
          <p:cNvGrpSpPr/>
          <p:nvPr/>
        </p:nvGrpSpPr>
        <p:grpSpPr>
          <a:xfrm>
            <a:off x="3812821" y="2573589"/>
            <a:ext cx="1427996" cy="2811211"/>
            <a:chOff x="3644589" y="2937586"/>
            <a:chExt cx="2631462" cy="2726021"/>
          </a:xfrm>
        </p:grpSpPr>
        <p:sp>
          <p:nvSpPr>
            <p:cNvPr id="632" name="Shape 632"/>
            <p:cNvSpPr/>
            <p:nvPr/>
          </p:nvSpPr>
          <p:spPr>
            <a:xfrm rot="-432414">
              <a:off x="3644589" y="2937586"/>
              <a:ext cx="2285108" cy="26314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571" y="981"/>
                    <a:pt x="3776" y="2229"/>
                    <a:pt x="4978" y="3730"/>
                  </a:cubicBezTo>
                  <a:cubicBezTo>
                    <a:pt x="5475" y="4352"/>
                    <a:pt x="5915" y="5055"/>
                    <a:pt x="6471" y="5595"/>
                  </a:cubicBezTo>
                  <a:cubicBezTo>
                    <a:pt x="7416" y="6513"/>
                    <a:pt x="8612" y="7026"/>
                    <a:pt x="9458" y="8082"/>
                  </a:cubicBezTo>
                  <a:cubicBezTo>
                    <a:pt x="9956" y="8704"/>
                    <a:pt x="10396" y="9408"/>
                    <a:pt x="10951" y="9948"/>
                  </a:cubicBezTo>
                  <a:cubicBezTo>
                    <a:pt x="11896" y="10865"/>
                    <a:pt x="13938" y="12435"/>
                    <a:pt x="13938" y="12435"/>
                  </a:cubicBezTo>
                  <a:cubicBezTo>
                    <a:pt x="16593" y="17409"/>
                    <a:pt x="13108" y="11398"/>
                    <a:pt x="16427" y="15544"/>
                  </a:cubicBezTo>
                  <a:cubicBezTo>
                    <a:pt x="19746" y="19689"/>
                    <a:pt x="14934" y="15336"/>
                    <a:pt x="18916" y="18652"/>
                  </a:cubicBezTo>
                  <a:cubicBezTo>
                    <a:pt x="20968" y="22496"/>
                    <a:pt x="18690" y="18747"/>
                    <a:pt x="21405" y="21761"/>
                  </a:cubicBezTo>
                  <a:cubicBezTo>
                    <a:pt x="26520" y="27440"/>
                    <a:pt x="22496" y="23913"/>
                    <a:pt x="25886" y="26735"/>
                  </a:cubicBezTo>
                  <a:cubicBezTo>
                    <a:pt x="26217" y="27357"/>
                    <a:pt x="26484" y="28042"/>
                    <a:pt x="26881" y="28601"/>
                  </a:cubicBezTo>
                  <a:cubicBezTo>
                    <a:pt x="27817" y="29915"/>
                    <a:pt x="29023" y="30924"/>
                    <a:pt x="29868" y="32331"/>
                  </a:cubicBezTo>
                  <a:cubicBezTo>
                    <a:pt x="32079" y="36014"/>
                    <a:pt x="30901" y="33956"/>
                    <a:pt x="33353" y="38549"/>
                  </a:cubicBezTo>
                  <a:cubicBezTo>
                    <a:pt x="33685" y="39170"/>
                    <a:pt x="34159" y="39705"/>
                    <a:pt x="34348" y="40414"/>
                  </a:cubicBezTo>
                  <a:cubicBezTo>
                    <a:pt x="35315" y="44038"/>
                    <a:pt x="34611" y="41693"/>
                    <a:pt x="36837" y="47253"/>
                  </a:cubicBezTo>
                  <a:lnTo>
                    <a:pt x="38829" y="52227"/>
                  </a:lnTo>
                  <a:cubicBezTo>
                    <a:pt x="39160" y="53056"/>
                    <a:pt x="39590" y="53835"/>
                    <a:pt x="39824" y="54715"/>
                  </a:cubicBezTo>
                  <a:cubicBezTo>
                    <a:pt x="39990" y="55336"/>
                    <a:pt x="40115" y="55977"/>
                    <a:pt x="40322" y="56580"/>
                  </a:cubicBezTo>
                  <a:cubicBezTo>
                    <a:pt x="40614" y="57432"/>
                    <a:pt x="41057" y="58199"/>
                    <a:pt x="41318" y="59067"/>
                  </a:cubicBezTo>
                  <a:cubicBezTo>
                    <a:pt x="41558" y="59867"/>
                    <a:pt x="41627" y="60732"/>
                    <a:pt x="41815" y="61554"/>
                  </a:cubicBezTo>
                  <a:cubicBezTo>
                    <a:pt x="41960" y="62184"/>
                    <a:pt x="42186" y="62783"/>
                    <a:pt x="42313" y="63419"/>
                  </a:cubicBezTo>
                  <a:cubicBezTo>
                    <a:pt x="42518" y="64444"/>
                    <a:pt x="42627" y="65496"/>
                    <a:pt x="42811" y="66528"/>
                  </a:cubicBezTo>
                  <a:cubicBezTo>
                    <a:pt x="44217" y="74431"/>
                    <a:pt x="42305" y="62748"/>
                    <a:pt x="43807" y="72124"/>
                  </a:cubicBezTo>
                  <a:cubicBezTo>
                    <a:pt x="44451" y="80977"/>
                    <a:pt x="44513" y="76436"/>
                    <a:pt x="43807" y="83937"/>
                  </a:cubicBezTo>
                  <a:cubicBezTo>
                    <a:pt x="43708" y="84980"/>
                    <a:pt x="43624" y="89570"/>
                    <a:pt x="42811" y="91398"/>
                  </a:cubicBezTo>
                  <a:cubicBezTo>
                    <a:pt x="41823" y="93621"/>
                    <a:pt x="40471" y="96021"/>
                    <a:pt x="38829" y="97616"/>
                  </a:cubicBezTo>
                  <a:cubicBezTo>
                    <a:pt x="38065" y="98358"/>
                    <a:pt x="37185" y="98894"/>
                    <a:pt x="36340" y="99481"/>
                  </a:cubicBezTo>
                  <a:cubicBezTo>
                    <a:pt x="35691" y="99931"/>
                    <a:pt x="35030" y="100360"/>
                    <a:pt x="34348" y="100725"/>
                  </a:cubicBezTo>
                  <a:cubicBezTo>
                    <a:pt x="33348" y="101260"/>
                    <a:pt x="31874" y="101653"/>
                    <a:pt x="30864" y="101968"/>
                  </a:cubicBezTo>
                  <a:cubicBezTo>
                    <a:pt x="29121" y="101770"/>
                    <a:pt x="24391" y="101760"/>
                    <a:pt x="22401" y="100103"/>
                  </a:cubicBezTo>
                  <a:cubicBezTo>
                    <a:pt x="21903" y="99689"/>
                    <a:pt x="21355" y="99356"/>
                    <a:pt x="20907" y="98860"/>
                  </a:cubicBezTo>
                  <a:cubicBezTo>
                    <a:pt x="19855" y="97691"/>
                    <a:pt x="17921" y="95129"/>
                    <a:pt x="17921" y="95129"/>
                  </a:cubicBezTo>
                  <a:cubicBezTo>
                    <a:pt x="17589" y="93886"/>
                    <a:pt x="16845" y="92705"/>
                    <a:pt x="16925" y="91398"/>
                  </a:cubicBezTo>
                  <a:cubicBezTo>
                    <a:pt x="17091" y="88704"/>
                    <a:pt x="17154" y="85997"/>
                    <a:pt x="17423" y="83316"/>
                  </a:cubicBezTo>
                  <a:cubicBezTo>
                    <a:pt x="17488" y="82665"/>
                    <a:pt x="17630" y="81996"/>
                    <a:pt x="17921" y="81450"/>
                  </a:cubicBezTo>
                  <a:cubicBezTo>
                    <a:pt x="18624" y="80133"/>
                    <a:pt x="21610" y="77345"/>
                    <a:pt x="22401" y="77098"/>
                  </a:cubicBezTo>
                  <a:cubicBezTo>
                    <a:pt x="23065" y="76891"/>
                    <a:pt x="23743" y="76746"/>
                    <a:pt x="24392" y="76476"/>
                  </a:cubicBezTo>
                  <a:cubicBezTo>
                    <a:pt x="25763" y="75906"/>
                    <a:pt x="26976" y="75047"/>
                    <a:pt x="28375" y="74611"/>
                  </a:cubicBezTo>
                  <a:cubicBezTo>
                    <a:pt x="29195" y="74355"/>
                    <a:pt x="30034" y="74196"/>
                    <a:pt x="30864" y="73989"/>
                  </a:cubicBezTo>
                  <a:lnTo>
                    <a:pt x="45300" y="74611"/>
                  </a:lnTo>
                  <a:cubicBezTo>
                    <a:pt x="50805" y="74983"/>
                    <a:pt x="47553" y="75010"/>
                    <a:pt x="51274" y="75854"/>
                  </a:cubicBezTo>
                  <a:cubicBezTo>
                    <a:pt x="52428" y="76117"/>
                    <a:pt x="53597" y="76269"/>
                    <a:pt x="54758" y="76476"/>
                  </a:cubicBezTo>
                  <a:cubicBezTo>
                    <a:pt x="55422" y="76891"/>
                    <a:pt x="56046" y="77427"/>
                    <a:pt x="56750" y="77720"/>
                  </a:cubicBezTo>
                  <a:cubicBezTo>
                    <a:pt x="57552" y="78054"/>
                    <a:pt x="58418" y="78085"/>
                    <a:pt x="59239" y="78341"/>
                  </a:cubicBezTo>
                  <a:cubicBezTo>
                    <a:pt x="59748" y="78500"/>
                    <a:pt x="60223" y="78804"/>
                    <a:pt x="60732" y="78963"/>
                  </a:cubicBezTo>
                  <a:cubicBezTo>
                    <a:pt x="61553" y="79220"/>
                    <a:pt x="62392" y="79378"/>
                    <a:pt x="63221" y="79585"/>
                  </a:cubicBezTo>
                  <a:cubicBezTo>
                    <a:pt x="66248" y="82105"/>
                    <a:pt x="63032" y="79730"/>
                    <a:pt x="66706" y="81450"/>
                  </a:cubicBezTo>
                  <a:cubicBezTo>
                    <a:pt x="70197" y="83085"/>
                    <a:pt x="67302" y="82133"/>
                    <a:pt x="70191" y="83937"/>
                  </a:cubicBezTo>
                  <a:cubicBezTo>
                    <a:pt x="70660" y="84230"/>
                    <a:pt x="71215" y="84266"/>
                    <a:pt x="71684" y="84559"/>
                  </a:cubicBezTo>
                  <a:cubicBezTo>
                    <a:pt x="72219" y="84893"/>
                    <a:pt x="72699" y="85354"/>
                    <a:pt x="73177" y="85803"/>
                  </a:cubicBezTo>
                  <a:cubicBezTo>
                    <a:pt x="74691" y="87220"/>
                    <a:pt x="76320" y="88484"/>
                    <a:pt x="77658" y="90155"/>
                  </a:cubicBezTo>
                  <a:lnTo>
                    <a:pt x="81640" y="95129"/>
                  </a:lnTo>
                  <a:lnTo>
                    <a:pt x="83631" y="97616"/>
                  </a:lnTo>
                  <a:cubicBezTo>
                    <a:pt x="83797" y="98238"/>
                    <a:pt x="83801" y="98970"/>
                    <a:pt x="84129" y="99481"/>
                  </a:cubicBezTo>
                  <a:cubicBezTo>
                    <a:pt x="84503" y="100065"/>
                    <a:pt x="85200" y="100196"/>
                    <a:pt x="85623" y="100725"/>
                  </a:cubicBezTo>
                  <a:cubicBezTo>
                    <a:pt x="86046" y="101253"/>
                    <a:pt x="86286" y="101968"/>
                    <a:pt x="86618" y="102590"/>
                  </a:cubicBezTo>
                  <a:cubicBezTo>
                    <a:pt x="87436" y="106675"/>
                    <a:pt x="86584" y="103603"/>
                    <a:pt x="88112" y="106943"/>
                  </a:cubicBezTo>
                  <a:cubicBezTo>
                    <a:pt x="88833" y="108519"/>
                    <a:pt x="89133" y="109932"/>
                    <a:pt x="90103" y="111295"/>
                  </a:cubicBezTo>
                  <a:cubicBezTo>
                    <a:pt x="93202" y="115650"/>
                    <a:pt x="92050" y="114009"/>
                    <a:pt x="94583" y="116269"/>
                  </a:cubicBezTo>
                  <a:cubicBezTo>
                    <a:pt x="97750" y="119094"/>
                    <a:pt x="95252" y="117514"/>
                    <a:pt x="98566" y="118756"/>
                  </a:cubicBezTo>
                  <a:cubicBezTo>
                    <a:pt x="99571" y="119133"/>
                    <a:pt x="101553" y="120000"/>
                    <a:pt x="101553" y="120000"/>
                  </a:cubicBezTo>
                  <a:lnTo>
                    <a:pt x="111509" y="119378"/>
                  </a:lnTo>
                  <a:cubicBezTo>
                    <a:pt x="113173" y="119239"/>
                    <a:pt x="114836" y="119051"/>
                    <a:pt x="116487" y="118756"/>
                  </a:cubicBezTo>
                  <a:cubicBezTo>
                    <a:pt x="116933" y="118676"/>
                    <a:pt x="119404" y="117867"/>
                    <a:pt x="119971" y="117512"/>
                  </a:cubicBezTo>
                  <a:cubicBezTo>
                    <a:pt x="120120" y="117420"/>
                    <a:pt x="119640" y="117512"/>
                    <a:pt x="119474" y="117512"/>
                  </a:cubicBezTo>
                </a:path>
              </a:pathLst>
            </a:custGeom>
            <a:noFill/>
            <a:ln w="50800" cap="flat" cmpd="sng">
              <a:solidFill>
                <a:srgbClr val="7AADA2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 rot="320654">
              <a:off x="5880405" y="5232241"/>
              <a:ext cx="395646" cy="4313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664" y="4285"/>
                    <a:pt x="8778" y="9662"/>
                    <a:pt x="13993" y="12857"/>
                  </a:cubicBezTo>
                  <a:cubicBezTo>
                    <a:pt x="24922" y="19551"/>
                    <a:pt x="40411" y="23027"/>
                    <a:pt x="52475" y="25714"/>
                  </a:cubicBezTo>
                  <a:cubicBezTo>
                    <a:pt x="77151" y="31210"/>
                    <a:pt x="76434" y="30404"/>
                    <a:pt x="104950" y="34285"/>
                  </a:cubicBezTo>
                  <a:cubicBezTo>
                    <a:pt x="109615" y="35714"/>
                    <a:pt x="116059" y="33859"/>
                    <a:pt x="118944" y="38571"/>
                  </a:cubicBezTo>
                  <a:cubicBezTo>
                    <a:pt x="124446" y="47558"/>
                    <a:pt x="106736" y="58906"/>
                    <a:pt x="104950" y="60000"/>
                  </a:cubicBezTo>
                  <a:cubicBezTo>
                    <a:pt x="101652" y="62020"/>
                    <a:pt x="97679" y="62091"/>
                    <a:pt x="94455" y="64285"/>
                  </a:cubicBezTo>
                  <a:cubicBezTo>
                    <a:pt x="87105" y="69288"/>
                    <a:pt x="81443" y="78171"/>
                    <a:pt x="73465" y="81428"/>
                  </a:cubicBezTo>
                  <a:cubicBezTo>
                    <a:pt x="47086" y="92200"/>
                    <a:pt x="79602" y="77669"/>
                    <a:pt x="52475" y="94285"/>
                  </a:cubicBezTo>
                  <a:cubicBezTo>
                    <a:pt x="49177" y="96306"/>
                    <a:pt x="45203" y="96377"/>
                    <a:pt x="41980" y="98571"/>
                  </a:cubicBezTo>
                  <a:cubicBezTo>
                    <a:pt x="34629" y="103574"/>
                    <a:pt x="28967" y="112456"/>
                    <a:pt x="20990" y="115714"/>
                  </a:cubicBezTo>
                  <a:lnTo>
                    <a:pt x="10495" y="120000"/>
                  </a:lnTo>
                </a:path>
              </a:pathLst>
            </a:custGeom>
            <a:noFill/>
            <a:ln w="50800" cap="flat" cmpd="sng">
              <a:solidFill>
                <a:srgbClr val="7AADA2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4" name="Shape 634"/>
          <p:cNvSpPr txBox="1"/>
          <p:nvPr/>
        </p:nvSpPr>
        <p:spPr>
          <a:xfrm>
            <a:off x="6577296" y="4122155"/>
            <a:ext cx="296677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@Embryology436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6386033" y="5237524"/>
            <a:ext cx="434713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Embryology436@gmail.com</a:t>
            </a:r>
          </a:p>
        </p:txBody>
      </p:sp>
      <p:cxnSp>
        <p:nvCxnSpPr>
          <p:cNvPr id="637" name="Shape 637"/>
          <p:cNvCxnSpPr/>
          <p:nvPr/>
        </p:nvCxnSpPr>
        <p:spPr>
          <a:xfrm rot="10800000">
            <a:off x="5843326" y="3753918"/>
            <a:ext cx="5575300" cy="0"/>
          </a:xfrm>
          <a:prstGeom prst="straightConnector1">
            <a:avLst/>
          </a:prstGeom>
          <a:noFill/>
          <a:ln w="41275" cap="rnd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8" name="Shape 638"/>
          <p:cNvPicPr preferRelativeResize="0"/>
          <p:nvPr/>
        </p:nvPicPr>
        <p:blipFill rotWithShape="1">
          <a:blip r:embed="rId3">
            <a:alphaModFix/>
          </a:blip>
          <a:srcRect l="5390" t="9219" r="10146" b="4521"/>
          <a:stretch/>
        </p:blipFill>
        <p:spPr>
          <a:xfrm>
            <a:off x="5420814" y="4042494"/>
            <a:ext cx="716279" cy="7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Shape 6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3956" y="5099029"/>
            <a:ext cx="829997" cy="77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Shape 640"/>
          <p:cNvPicPr preferRelativeResize="0"/>
          <p:nvPr/>
        </p:nvPicPr>
        <p:blipFill rotWithShape="1">
          <a:blip r:embed="rId5">
            <a:alphaModFix/>
          </a:blip>
          <a:srcRect l="17968" t="12500" r="17968" b="12500"/>
          <a:stretch/>
        </p:blipFill>
        <p:spPr>
          <a:xfrm>
            <a:off x="5523964" y="932734"/>
            <a:ext cx="660399" cy="77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Shape 6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8378" y="2558952"/>
            <a:ext cx="742238" cy="77723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42" name="Shape 642"/>
          <p:cNvSpPr txBox="1"/>
          <p:nvPr/>
        </p:nvSpPr>
        <p:spPr>
          <a:xfrm>
            <a:off x="7158440" y="223202"/>
            <a:ext cx="35305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7AAD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MSQs </a:t>
            </a:r>
          </a:p>
        </p:txBody>
      </p:sp>
      <p:cxnSp>
        <p:nvCxnSpPr>
          <p:cNvPr id="643" name="Shape 643"/>
          <p:cNvCxnSpPr/>
          <p:nvPr/>
        </p:nvCxnSpPr>
        <p:spPr>
          <a:xfrm>
            <a:off x="7281052" y="858978"/>
            <a:ext cx="1198610" cy="0"/>
          </a:xfrm>
          <a:prstGeom prst="straightConnector1">
            <a:avLst/>
          </a:prstGeom>
          <a:noFill/>
          <a:ln w="22225" cap="flat" cmpd="sng">
            <a:solidFill>
              <a:srgbClr val="878688">
                <a:alpha val="44705"/>
              </a:srgbClr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644" name="Shape 644"/>
          <p:cNvSpPr txBox="1"/>
          <p:nvPr/>
        </p:nvSpPr>
        <p:spPr>
          <a:xfrm>
            <a:off x="6323325" y="1732838"/>
            <a:ext cx="347471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7AAD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USEFUL VIDEOS</a:t>
            </a:r>
          </a:p>
        </p:txBody>
      </p:sp>
      <p:cxnSp>
        <p:nvCxnSpPr>
          <p:cNvPr id="645" name="Shape 645"/>
          <p:cNvCxnSpPr/>
          <p:nvPr/>
        </p:nvCxnSpPr>
        <p:spPr>
          <a:xfrm>
            <a:off x="6323325" y="2397137"/>
            <a:ext cx="3301999" cy="0"/>
          </a:xfrm>
          <a:prstGeom prst="straightConnector1">
            <a:avLst/>
          </a:prstGeom>
          <a:noFill/>
          <a:ln w="22225" cap="flat" cmpd="sng">
            <a:solidFill>
              <a:srgbClr val="878688">
                <a:alpha val="44705"/>
              </a:srgbClr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646" name="Shape 646"/>
          <p:cNvSpPr txBox="1"/>
          <p:nvPr/>
        </p:nvSpPr>
        <p:spPr>
          <a:xfrm>
            <a:off x="6323325" y="998664"/>
            <a:ext cx="3925001" cy="506645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GB" u="sng" dirty="0">
                <a:solidFill>
                  <a:srgbClr val="00203F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https://www.onlineexambuilder.com/development-of-the-heart/exam-137724</a:t>
            </a:r>
          </a:p>
        </p:txBody>
      </p:sp>
      <p:sp>
        <p:nvSpPr>
          <p:cNvPr id="647" name="Shape 647"/>
          <p:cNvSpPr txBox="1"/>
          <p:nvPr/>
        </p:nvSpPr>
        <p:spPr>
          <a:xfrm>
            <a:off x="6140616" y="2562333"/>
            <a:ext cx="5924384" cy="791092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buClr>
                <a:srgbClr val="00213F"/>
              </a:buClr>
              <a:buSzPct val="100000"/>
              <a:buFont typeface="Arial"/>
              <a:buChar char="•"/>
            </a:pPr>
            <a:r>
              <a:rPr lang="en-GB" dirty="0">
                <a:hlinkClick r:id="rId8"/>
              </a:rPr>
              <a:t>https://</a:t>
            </a:r>
            <a:r>
              <a:rPr lang="en-GB" dirty="0" smtClean="0">
                <a:hlinkClick r:id="rId8"/>
              </a:rPr>
              <a:t>www.youtube.com/watch?v=FgTk57vE3A4&amp;feature=youtu.be</a:t>
            </a:r>
            <a:endParaRPr lang="en-GB" dirty="0" smtClean="0"/>
          </a:p>
          <a:p>
            <a:pPr marL="285750" lvl="0" indent="-285750">
              <a:buClr>
                <a:srgbClr val="00213F"/>
              </a:buClr>
              <a:buSzPct val="100000"/>
              <a:buFont typeface="Arial"/>
              <a:buChar char="•"/>
            </a:pPr>
            <a:r>
              <a:rPr lang="en-GB" dirty="0">
                <a:hlinkClick r:id="rId9"/>
              </a:rPr>
              <a:t>https://</a:t>
            </a:r>
            <a:r>
              <a:rPr lang="en-GB" dirty="0" smtClean="0">
                <a:hlinkClick r:id="rId9"/>
              </a:rPr>
              <a:t>www.youtube.com/watch?v=RpZHiwkFUM4&amp;feature=youtu.be</a:t>
            </a:r>
            <a:r>
              <a:rPr lang="en-GB" dirty="0" smtClean="0"/>
              <a:t> </a:t>
            </a:r>
            <a:endParaRPr lang="en-GB" dirty="0"/>
          </a:p>
          <a:p>
            <a:pPr marL="285750" lvl="0" indent="-285750">
              <a:buClr>
                <a:srgbClr val="00213F"/>
              </a:buClr>
              <a:buSzPct val="100000"/>
              <a:buFont typeface="Arial"/>
              <a:buChar char="•"/>
            </a:pPr>
            <a:r>
              <a:rPr lang="en-GB" dirty="0">
                <a:hlinkClick r:id="rId10"/>
              </a:rPr>
              <a:t>https://</a:t>
            </a:r>
            <a:r>
              <a:rPr lang="en-GB" dirty="0" smtClean="0">
                <a:hlinkClick r:id="rId10"/>
              </a:rPr>
              <a:t>www.youtube.com/watch?v=cY2H7X05lfM</a:t>
            </a:r>
            <a:r>
              <a:rPr lang="en-GB" dirty="0" smtClean="0"/>
              <a:t> </a:t>
            </a:r>
          </a:p>
          <a:p>
            <a:pPr marR="0" lvl="0" algn="l" rtl="0">
              <a:spcBef>
                <a:spcPts val="0"/>
              </a:spcBef>
              <a:buClr>
                <a:srgbClr val="00213F"/>
              </a:buClr>
              <a:buSzPct val="100000"/>
            </a:pPr>
            <a:endParaRPr lang="en-GB" sz="1800" dirty="0">
              <a:solidFill>
                <a:srgbClr val="0021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8" name="Shape 648"/>
          <p:cNvGrpSpPr/>
          <p:nvPr/>
        </p:nvGrpSpPr>
        <p:grpSpPr>
          <a:xfrm>
            <a:off x="10388797" y="0"/>
            <a:ext cx="1894305" cy="2379169"/>
            <a:chOff x="10297695" y="0"/>
            <a:chExt cx="1894305" cy="2149642"/>
          </a:xfrm>
        </p:grpSpPr>
        <p:sp>
          <p:nvSpPr>
            <p:cNvPr id="649" name="Shape 649"/>
            <p:cNvSpPr/>
            <p:nvPr/>
          </p:nvSpPr>
          <p:spPr>
            <a:xfrm>
              <a:off x="11734709" y="0"/>
              <a:ext cx="457291" cy="737936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11016202" y="0"/>
              <a:ext cx="457291" cy="2149641"/>
            </a:xfrm>
            <a:prstGeom prst="rect">
              <a:avLst/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Shape 651"/>
            <p:cNvSpPr/>
            <p:nvPr/>
          </p:nvSpPr>
          <p:spPr>
            <a:xfrm>
              <a:off x="10297695" y="0"/>
              <a:ext cx="457291" cy="1299410"/>
            </a:xfrm>
            <a:prstGeom prst="rect">
              <a:avLst/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مجموعة 32"/>
          <p:cNvGrpSpPr/>
          <p:nvPr/>
        </p:nvGrpSpPr>
        <p:grpSpPr>
          <a:xfrm>
            <a:off x="-296366" y="3182403"/>
            <a:ext cx="7268666" cy="3862133"/>
            <a:chOff x="-770021" y="2149642"/>
            <a:chExt cx="11984224" cy="5277854"/>
          </a:xfrm>
        </p:grpSpPr>
        <p:grpSp>
          <p:nvGrpSpPr>
            <p:cNvPr id="34" name="Group 56"/>
            <p:cNvGrpSpPr/>
            <p:nvPr/>
          </p:nvGrpSpPr>
          <p:grpSpPr>
            <a:xfrm>
              <a:off x="-770021" y="2149642"/>
              <a:ext cx="4829059" cy="5277854"/>
              <a:chOff x="158735" y="2005263"/>
              <a:chExt cx="4602883" cy="4700338"/>
            </a:xfrm>
          </p:grpSpPr>
          <p:pic>
            <p:nvPicPr>
              <p:cNvPr id="43" name="Picture 55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92" t="11645" r="18816" b="5855"/>
              <a:stretch/>
            </p:blipFill>
            <p:spPr>
              <a:xfrm>
                <a:off x="158735" y="2005263"/>
                <a:ext cx="4602883" cy="4700338"/>
              </a:xfrm>
              <a:prstGeom prst="rect">
                <a:avLst/>
              </a:prstGeom>
            </p:spPr>
          </p:pic>
          <p:pic>
            <p:nvPicPr>
              <p:cNvPr id="44" name="Picture 54"/>
              <p:cNvPicPr>
                <a:picLocks noChangeAspect="1"/>
              </p:cNvPicPr>
              <p:nvPr/>
            </p:nvPicPr>
            <p:blipFill rotWithShape="1">
              <a:blip r:embed="rId12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" b="90000" l="10000" r="90000">
                            <a14:foregroundMark x1="58594" y1="5250" x2="58594" y2="5250"/>
                            <a14:backgroundMark x1="64258" y1="27313" x2="64258" y2="27313"/>
                            <a14:backgroundMark x1="66836" y1="20188" x2="66836" y2="20188"/>
                            <a14:backgroundMark x1="66367" y1="22688" x2="66367" y2="22688"/>
                            <a14:backgroundMark x1="66836" y1="26813" x2="66836" y2="26813"/>
                            <a14:backgroundMark x1="62852" y1="5250" x2="62852" y2="5250"/>
                            <a14:backgroundMark x1="67305" y1="10250" x2="67305" y2="10250"/>
                            <a14:backgroundMark x1="52695" y1="7125" x2="52695" y2="7125"/>
                            <a14:backgroundMark x1="54688" y1="3063" x2="54688" y2="3063"/>
                            <a14:backgroundMark x1="54688" y1="5625" x2="54688" y2="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5" t="-1793" r="27114" b="16045"/>
              <a:stretch/>
            </p:blipFill>
            <p:spPr>
              <a:xfrm rot="1152351">
                <a:off x="382493" y="2196809"/>
                <a:ext cx="2996926" cy="3947748"/>
              </a:xfrm>
              <a:prstGeom prst="rect">
                <a:avLst/>
              </a:prstGeom>
            </p:spPr>
          </p:pic>
        </p:grpSp>
        <p:grpSp>
          <p:nvGrpSpPr>
            <p:cNvPr id="35" name="مجموعة 34"/>
            <p:cNvGrpSpPr/>
            <p:nvPr/>
          </p:nvGrpSpPr>
          <p:grpSpPr>
            <a:xfrm>
              <a:off x="2513487" y="2648367"/>
              <a:ext cx="8700716" cy="2097537"/>
              <a:chOff x="2176542" y="3784934"/>
              <a:chExt cx="8054326" cy="1798476"/>
            </a:xfrm>
          </p:grpSpPr>
          <p:grpSp>
            <p:nvGrpSpPr>
              <p:cNvPr id="36" name="Group 19"/>
              <p:cNvGrpSpPr/>
              <p:nvPr/>
            </p:nvGrpSpPr>
            <p:grpSpPr>
              <a:xfrm>
                <a:off x="2176542" y="3784934"/>
                <a:ext cx="2516467" cy="1798476"/>
                <a:chOff x="6851293" y="2529763"/>
                <a:chExt cx="2516467" cy="1798476"/>
              </a:xfrm>
            </p:grpSpPr>
            <p:pic>
              <p:nvPicPr>
                <p:cNvPr id="39" name="Picture 5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3051" b="97627" l="0" r="100000">
                              <a14:foregroundMark x1="24561" y1="15593" x2="24561" y2="15593"/>
                              <a14:foregroundMark x1="17043" y1="6780" x2="17043" y2="6780"/>
                              <a14:foregroundMark x1="7769" y1="24746" x2="7769" y2="24746"/>
                              <a14:foregroundMark x1="20301" y1="3051" x2="10025" y2="90847"/>
                              <a14:foregroundMark x1="7018" y1="87458" x2="501" y2="61017"/>
                              <a14:foregroundMark x1="16291" y1="39661" x2="9524" y2="34915"/>
                              <a14:foregroundMark x1="21303" y1="48475" x2="32331" y2="56610"/>
                              <a14:foregroundMark x1="34586" y1="72881" x2="37845" y2="55593"/>
                              <a14:foregroundMark x1="34336" y1="50847" x2="26065" y2="42712"/>
                              <a14:foregroundMark x1="37845" y1="92881" x2="45865" y2="88814"/>
                              <a14:foregroundMark x1="30075" y1="91525" x2="25313" y2="81695"/>
                              <a14:backgroundMark x1="4511" y1="41017" x2="4010" y2="42034"/>
                              <a14:backgroundMark x1="39348" y1="80678" x2="39098" y2="78983"/>
                              <a14:backgroundMark x1="20551" y1="88814" x2="20551" y2="88814"/>
                              <a14:backgroundMark x1="39098" y1="89831" x2="39098" y2="89831"/>
                              <a14:backgroundMark x1="29323" y1="82712" x2="29323" y2="82712"/>
                              <a14:backgroundMark x1="33584" y1="89492" x2="33584" y2="89492"/>
                              <a14:backgroundMark x1="32080" y1="85763" x2="32080" y2="85763"/>
                              <a14:backgroundMark x1="36090" y1="89492" x2="36090" y2="89492"/>
                              <a14:backgroundMark x1="38346" y1="74915" x2="38346" y2="74915"/>
                              <a14:backgroundMark x1="2005" y1="57966" x2="2005" y2="57966"/>
                              <a14:backgroundMark x1="11028" y1="35593" x2="11028" y2="35593"/>
                              <a14:backgroundMark x1="17293" y1="44068" x2="17293" y2="44068"/>
                              <a14:backgroundMark x1="21053" y1="44068" x2="21053" y2="44068"/>
                              <a14:backgroundMark x1="14286" y1="35593" x2="11028" y2="24746"/>
                              <a14:backgroundMark x1="11529" y1="22034" x2="13283" y2="16949"/>
                              <a14:backgroundMark x1="37594" y1="33898" x2="40852" y2="24068"/>
                              <a14:backgroundMark x1="40100" y1="23729" x2="37093" y2="11186"/>
                              <a14:backgroundMark x1="33083" y1="40678" x2="32832" y2="38983"/>
                              <a14:backgroundMark x1="30576" y1="42034" x2="28822" y2="42712"/>
                            </a14:backgroundRemoval>
                          </a14:imgEffect>
                          <a14:imgEffect>
                            <a14:sharpenSoften amount="-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1293" y="2529763"/>
                  <a:ext cx="2516467" cy="1798476"/>
                </a:xfrm>
                <a:prstGeom prst="rect">
                  <a:avLst/>
                </a:prstGeom>
              </p:spPr>
            </p:pic>
            <p:sp>
              <p:nvSpPr>
                <p:cNvPr id="40" name="Oval 9"/>
                <p:cNvSpPr/>
                <p:nvPr/>
              </p:nvSpPr>
              <p:spPr>
                <a:xfrm rot="19838218">
                  <a:off x="7172584" y="2672499"/>
                  <a:ext cx="417043" cy="209859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1" name="Oval 10"/>
                <p:cNvSpPr/>
                <p:nvPr/>
              </p:nvSpPr>
              <p:spPr>
                <a:xfrm rot="18606469">
                  <a:off x="7635237" y="2589513"/>
                  <a:ext cx="66831" cy="367447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2" name="Oval 18"/>
                <p:cNvSpPr/>
                <p:nvPr/>
              </p:nvSpPr>
              <p:spPr>
                <a:xfrm rot="19946827">
                  <a:off x="7760985" y="2822452"/>
                  <a:ext cx="72478" cy="166494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37" name="TextBox 21"/>
              <p:cNvSpPr txBox="1"/>
              <p:nvPr/>
            </p:nvSpPr>
            <p:spPr>
              <a:xfrm>
                <a:off x="3062813" y="4573946"/>
                <a:ext cx="7168055" cy="53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18B95"/>
                    </a:solidFill>
                    <a:effectLst/>
                    <a:uLnTx/>
                    <a:uFillTx/>
                    <a:latin typeface="Kino MT" panose="040307050D0C02020703" pitchFamily="82" charset="0"/>
                  </a:rPr>
                  <a:t>Embryology</a:t>
                </a:r>
              </a:p>
            </p:txBody>
          </p:sp>
          <p:sp>
            <p:nvSpPr>
              <p:cNvPr id="38" name="مربع نص 37"/>
              <p:cNvSpPr txBox="1"/>
              <p:nvPr/>
            </p:nvSpPr>
            <p:spPr>
              <a:xfrm>
                <a:off x="4247074" y="4902751"/>
                <a:ext cx="1717590" cy="497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1B27F"/>
                    </a:solidFill>
                    <a:effectLst/>
                    <a:uLnTx/>
                    <a:uFillTx/>
                    <a:latin typeface="Kino MT" panose="040307050D0C02020703" pitchFamily="82" charset="0"/>
                  </a:rPr>
                  <a:t>436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800073" y="5364392"/>
            <a:ext cx="1617816" cy="369332"/>
          </a:xfrm>
          <a:prstGeom prst="rect">
            <a:avLst/>
          </a:prstGeom>
          <a:noFill/>
          <a:ln w="28575">
            <a:solidFill>
              <a:srgbClr val="618E87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16"/>
              </a:rPr>
              <a:t>Editing file</a:t>
            </a:r>
            <a:endParaRPr lang="en-US" sz="1800" b="1" u="sng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Shape 662"/>
          <p:cNvGrpSpPr/>
          <p:nvPr/>
        </p:nvGrpSpPr>
        <p:grpSpPr>
          <a:xfrm>
            <a:off x="-71200" y="5949740"/>
            <a:ext cx="4561511" cy="874295"/>
            <a:chOff x="0" y="5969000"/>
            <a:chExt cx="4629149" cy="889000"/>
          </a:xfrm>
        </p:grpSpPr>
        <p:sp>
          <p:nvSpPr>
            <p:cNvPr id="663" name="Shape 663"/>
            <p:cNvSpPr/>
            <p:nvPr/>
          </p:nvSpPr>
          <p:spPr>
            <a:xfrm>
              <a:off x="0" y="5969000"/>
              <a:ext cx="800099" cy="889000"/>
            </a:xfrm>
            <a:prstGeom prst="mathPlus">
              <a:avLst>
                <a:gd name="adj1" fmla="val 23520"/>
              </a:avLst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Shape 664"/>
            <p:cNvSpPr txBox="1"/>
            <p:nvPr/>
          </p:nvSpPr>
          <p:spPr>
            <a:xfrm>
              <a:off x="482600" y="5994400"/>
              <a:ext cx="1625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GB" sz="1800" b="1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EDITING By:</a:t>
              </a:r>
            </a:p>
          </p:txBody>
        </p:sp>
        <p:sp>
          <p:nvSpPr>
            <p:cNvPr id="665" name="Shape 665"/>
            <p:cNvSpPr/>
            <p:nvPr/>
          </p:nvSpPr>
          <p:spPr>
            <a:xfrm>
              <a:off x="400049" y="5994400"/>
              <a:ext cx="4229100" cy="800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GB" sz="2400" b="1" dirty="0">
                  <a:solidFill>
                    <a:srgbClr val="618E87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MUHANNED ALZAHRANI</a:t>
              </a:r>
            </a:p>
          </p:txBody>
        </p:sp>
      </p:grpSp>
      <p:grpSp>
        <p:nvGrpSpPr>
          <p:cNvPr id="681" name="Shape 681"/>
          <p:cNvGrpSpPr/>
          <p:nvPr/>
        </p:nvGrpSpPr>
        <p:grpSpPr>
          <a:xfrm>
            <a:off x="5773777" y="64529"/>
            <a:ext cx="6316064" cy="6728957"/>
            <a:chOff x="5841214" y="240629"/>
            <a:chExt cx="6316064" cy="6728957"/>
          </a:xfrm>
        </p:grpSpPr>
        <p:grpSp>
          <p:nvGrpSpPr>
            <p:cNvPr id="682" name="Shape 682"/>
            <p:cNvGrpSpPr/>
            <p:nvPr/>
          </p:nvGrpSpPr>
          <p:grpSpPr>
            <a:xfrm>
              <a:off x="5841214" y="240629"/>
              <a:ext cx="6316064" cy="6455524"/>
              <a:chOff x="5841214" y="240629"/>
              <a:chExt cx="6316064" cy="6455524"/>
            </a:xfrm>
          </p:grpSpPr>
          <p:sp>
            <p:nvSpPr>
              <p:cNvPr id="683" name="Shape 683"/>
              <p:cNvSpPr/>
              <p:nvPr/>
            </p:nvSpPr>
            <p:spPr>
              <a:xfrm>
                <a:off x="6580524" y="1097279"/>
                <a:ext cx="4666595" cy="5598873"/>
              </a:xfrm>
              <a:prstGeom prst="rect">
                <a:avLst/>
              </a:prstGeom>
              <a:solidFill>
                <a:srgbClr val="E6DBDD"/>
              </a:solidFill>
              <a:ln w="53975" cap="flat" cmpd="sng">
                <a:solidFill>
                  <a:srgbClr val="618E87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4" name="Shape 684"/>
              <p:cNvGrpSpPr/>
              <p:nvPr/>
            </p:nvGrpSpPr>
            <p:grpSpPr>
              <a:xfrm>
                <a:off x="5841214" y="240629"/>
                <a:ext cx="6316064" cy="2011680"/>
                <a:chOff x="5841214" y="593556"/>
                <a:chExt cx="6316064" cy="2011680"/>
              </a:xfrm>
            </p:grpSpPr>
            <p:grpSp>
              <p:nvGrpSpPr>
                <p:cNvPr id="685" name="Shape 685"/>
                <p:cNvGrpSpPr/>
                <p:nvPr/>
              </p:nvGrpSpPr>
              <p:grpSpPr>
                <a:xfrm>
                  <a:off x="5841214" y="593556"/>
                  <a:ext cx="6316064" cy="2011680"/>
                  <a:chOff x="5841214" y="593556"/>
                  <a:chExt cx="6316064" cy="2011680"/>
                </a:xfrm>
              </p:grpSpPr>
              <p:grpSp>
                <p:nvGrpSpPr>
                  <p:cNvPr id="686" name="Shape 686"/>
                  <p:cNvGrpSpPr/>
                  <p:nvPr/>
                </p:nvGrpSpPr>
                <p:grpSpPr>
                  <a:xfrm>
                    <a:off x="5841214" y="1106905"/>
                    <a:ext cx="6316064" cy="974793"/>
                    <a:chOff x="6800149" y="1130969"/>
                    <a:chExt cx="5051261" cy="920637"/>
                  </a:xfrm>
                </p:grpSpPr>
                <p:sp>
                  <p:nvSpPr>
                    <p:cNvPr id="687" name="Shape 687"/>
                    <p:cNvSpPr/>
                    <p:nvPr/>
                  </p:nvSpPr>
                  <p:spPr>
                    <a:xfrm>
                      <a:off x="7010400" y="1251284"/>
                      <a:ext cx="4588041" cy="689811"/>
                    </a:xfrm>
                    <a:prstGeom prst="rect">
                      <a:avLst/>
                    </a:prstGeom>
                    <a:solidFill>
                      <a:srgbClr val="7AADA2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8" name="Shape 688"/>
                    <p:cNvSpPr/>
                    <p:nvPr/>
                  </p:nvSpPr>
                  <p:spPr>
                    <a:xfrm>
                      <a:off x="6914146" y="1187116"/>
                      <a:ext cx="4748463" cy="818146"/>
                    </a:xfrm>
                    <a:prstGeom prst="rect">
                      <a:avLst/>
                    </a:prstGeom>
                    <a:noFill/>
                    <a:ln w="47625" cap="flat" cmpd="sng">
                      <a:solidFill>
                        <a:srgbClr val="00213F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9" name="Shape 689"/>
                    <p:cNvSpPr/>
                    <p:nvPr/>
                  </p:nvSpPr>
                  <p:spPr>
                    <a:xfrm>
                      <a:off x="6800149" y="1137207"/>
                      <a:ext cx="240631" cy="914400"/>
                    </a:xfrm>
                    <a:prstGeom prst="rect">
                      <a:avLst/>
                    </a:prstGeom>
                    <a:solidFill>
                      <a:srgbClr val="E6DBDD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0" name="Shape 690"/>
                    <p:cNvSpPr/>
                    <p:nvPr/>
                  </p:nvSpPr>
                  <p:spPr>
                    <a:xfrm>
                      <a:off x="11602757" y="1130969"/>
                      <a:ext cx="248653" cy="914400"/>
                    </a:xfrm>
                    <a:prstGeom prst="rect">
                      <a:avLst/>
                    </a:prstGeom>
                    <a:solidFill>
                      <a:srgbClr val="E6DBDD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91" name="Shape 691"/>
                  <p:cNvSpPr/>
                  <p:nvPr/>
                </p:nvSpPr>
                <p:spPr>
                  <a:xfrm>
                    <a:off x="6898106" y="593556"/>
                    <a:ext cx="4186989" cy="2011680"/>
                  </a:xfrm>
                  <a:prstGeom prst="star6">
                    <a:avLst>
                      <a:gd name="adj" fmla="val 43154"/>
                      <a:gd name="hf" fmla="val 115470"/>
                    </a:avLst>
                  </a:prstGeom>
                  <a:solidFill>
                    <a:srgbClr val="00213F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692" name="Shape 692"/>
                  <p:cNvCxnSpPr>
                    <a:stCxn id="691" idx="4"/>
                    <a:endCxn id="691" idx="2"/>
                  </p:cNvCxnSpPr>
                  <p:nvPr/>
                </p:nvCxnSpPr>
                <p:spPr>
                  <a:xfrm>
                    <a:off x="6898107" y="1096476"/>
                    <a:ext cx="2093400" cy="1508699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3" name="Shape 693"/>
                  <p:cNvCxnSpPr>
                    <a:stCxn id="691" idx="0"/>
                    <a:endCxn id="691" idx="2"/>
                  </p:cNvCxnSpPr>
                  <p:nvPr/>
                </p:nvCxnSpPr>
                <p:spPr>
                  <a:xfrm flipH="1">
                    <a:off x="8991694" y="1096476"/>
                    <a:ext cx="2093400" cy="1508699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4" name="Shape 694"/>
                  <p:cNvCxnSpPr>
                    <a:stCxn id="691" idx="5"/>
                    <a:endCxn id="691" idx="1"/>
                  </p:cNvCxnSpPr>
                  <p:nvPr/>
                </p:nvCxnSpPr>
                <p:spPr>
                  <a:xfrm>
                    <a:off x="8991600" y="593556"/>
                    <a:ext cx="2093400" cy="150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5" name="Shape 695"/>
                  <p:cNvCxnSpPr>
                    <a:stCxn id="691" idx="5"/>
                    <a:endCxn id="691" idx="3"/>
                  </p:cNvCxnSpPr>
                  <p:nvPr/>
                </p:nvCxnSpPr>
                <p:spPr>
                  <a:xfrm flipH="1">
                    <a:off x="6898200" y="593556"/>
                    <a:ext cx="2093400" cy="150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696" name="Shape 696"/>
                <p:cNvSpPr txBox="1"/>
                <p:nvPr/>
              </p:nvSpPr>
              <p:spPr>
                <a:xfrm>
                  <a:off x="7161384" y="1267325"/>
                  <a:ext cx="4507832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GB" sz="3800" b="1">
                      <a:solidFill>
                        <a:srgbClr val="E6DBDD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TEAM MEMBERS</a:t>
                  </a:r>
                </a:p>
              </p:txBody>
            </p:sp>
          </p:grpSp>
        </p:grpSp>
        <p:grpSp>
          <p:nvGrpSpPr>
            <p:cNvPr id="697" name="Shape 697"/>
            <p:cNvGrpSpPr/>
            <p:nvPr/>
          </p:nvGrpSpPr>
          <p:grpSpPr>
            <a:xfrm>
              <a:off x="6898106" y="2254264"/>
              <a:ext cx="4090735" cy="2732565"/>
              <a:chOff x="6898106" y="2190096"/>
              <a:chExt cx="4090735" cy="2732565"/>
            </a:xfrm>
          </p:grpSpPr>
          <p:sp>
            <p:nvSpPr>
              <p:cNvPr id="698" name="Shape 698"/>
              <p:cNvSpPr txBox="1"/>
              <p:nvPr/>
            </p:nvSpPr>
            <p:spPr>
              <a:xfrm>
                <a:off x="6898106" y="2190096"/>
                <a:ext cx="3080085" cy="584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457200" marR="0" lvl="0" indent="-457200" algn="l" rtl="0">
                  <a:spcBef>
                    <a:spcPts val="0"/>
                  </a:spcBef>
                  <a:buClr>
                    <a:srgbClr val="618E87"/>
                  </a:buClr>
                  <a:buSzPct val="100000"/>
                  <a:buFont typeface="Noto Sans Symbols"/>
                  <a:buChar char="▪"/>
                </a:pPr>
                <a:r>
                  <a:rPr lang="en-GB" sz="3200" b="1">
                    <a:solidFill>
                      <a:srgbClr val="618E87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B O Y S  :</a:t>
                </a:r>
              </a:p>
            </p:txBody>
          </p:sp>
          <p:sp>
            <p:nvSpPr>
              <p:cNvPr id="699" name="Shape 699"/>
              <p:cNvSpPr txBox="1"/>
              <p:nvPr/>
            </p:nvSpPr>
            <p:spPr>
              <a:xfrm>
                <a:off x="7042484" y="2675892"/>
                <a:ext cx="3946357" cy="2246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Abdulrahman Alharbi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Abdulrahman Alrasheed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Rayan Alqarni 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Abdulkarim Alharbi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chemeClr val="dk1"/>
                  </a:buClr>
                  <a:buFont typeface="Arial"/>
                  <a:buNone/>
                </a:pPr>
                <a:endParaRPr sz="2000" b="1" i="1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700" name="Shape 700"/>
            <p:cNvGrpSpPr/>
            <p:nvPr/>
          </p:nvGrpSpPr>
          <p:grpSpPr>
            <a:xfrm>
              <a:off x="6906125" y="4314848"/>
              <a:ext cx="3517757" cy="2654738"/>
              <a:chOff x="6906125" y="4074216"/>
              <a:chExt cx="3517757" cy="2654738"/>
            </a:xfrm>
          </p:grpSpPr>
          <p:sp>
            <p:nvSpPr>
              <p:cNvPr id="701" name="Shape 701"/>
              <p:cNvSpPr txBox="1"/>
              <p:nvPr/>
            </p:nvSpPr>
            <p:spPr>
              <a:xfrm>
                <a:off x="6906125" y="4074216"/>
                <a:ext cx="30801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457200" marR="0" lvl="0" indent="-457200" algn="l" rtl="0">
                  <a:spcBef>
                    <a:spcPts val="0"/>
                  </a:spcBef>
                  <a:buClr>
                    <a:srgbClr val="EE9AB6"/>
                  </a:buClr>
                  <a:buSzPct val="100000"/>
                  <a:buFont typeface="Noto Sans Symbols"/>
                  <a:buChar char="▪"/>
                </a:pPr>
                <a:r>
                  <a:rPr lang="en-GB" sz="3200" b="1">
                    <a:solidFill>
                      <a:srgbClr val="EE9A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G I R L S  :</a:t>
                </a:r>
              </a:p>
            </p:txBody>
          </p:sp>
          <p:sp>
            <p:nvSpPr>
              <p:cNvPr id="702" name="Shape 702"/>
              <p:cNvSpPr txBox="1"/>
              <p:nvPr/>
            </p:nvSpPr>
            <p:spPr>
              <a:xfrm>
                <a:off x="7071082" y="4789962"/>
                <a:ext cx="3352799" cy="19389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Razan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Alotaibi</a:t>
                </a:r>
                <a:endParaRPr lang="en-GB"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Thikrayat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Omar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smtClean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Do</a:t>
                </a:r>
                <a:r>
                  <a:rPr lang="ar-SA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’</a:t>
                </a:r>
                <a:r>
                  <a:rPr lang="en-GB" sz="2000" b="1" i="1" dirty="0" err="1" smtClean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aa</a:t>
                </a:r>
                <a:r>
                  <a:rPr lang="en-GB" sz="2000" b="1" i="1" dirty="0" smtClean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Walid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Ohood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Abdullah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Nouf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Aloqili</a:t>
                </a:r>
                <a:endParaRPr lang="en-GB"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chemeClr val="dk1"/>
                  </a:buClr>
                  <a:buFont typeface="Arial"/>
                  <a:buNone/>
                </a:pPr>
                <a:endParaRPr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44" name="Group 78"/>
          <p:cNvGrpSpPr/>
          <p:nvPr/>
        </p:nvGrpSpPr>
        <p:grpSpPr>
          <a:xfrm>
            <a:off x="112295" y="0"/>
            <a:ext cx="9240251" cy="5759116"/>
            <a:chOff x="112295" y="0"/>
            <a:chExt cx="9240251" cy="5759116"/>
          </a:xfrm>
        </p:grpSpPr>
        <p:grpSp>
          <p:nvGrpSpPr>
            <p:cNvPr id="45" name="Group 22"/>
            <p:cNvGrpSpPr/>
            <p:nvPr/>
          </p:nvGrpSpPr>
          <p:grpSpPr>
            <a:xfrm>
              <a:off x="112295" y="0"/>
              <a:ext cx="9240251" cy="5759116"/>
              <a:chOff x="3238500" y="685800"/>
              <a:chExt cx="9399979" cy="5359400"/>
            </a:xfrm>
          </p:grpSpPr>
          <p:sp>
            <p:nvSpPr>
              <p:cNvPr id="47" name="10-Point Star 9"/>
              <p:cNvSpPr/>
              <p:nvPr/>
            </p:nvSpPr>
            <p:spPr>
              <a:xfrm>
                <a:off x="3367049" y="868062"/>
                <a:ext cx="5434052" cy="4973137"/>
              </a:xfrm>
              <a:prstGeom prst="star10">
                <a:avLst>
                  <a:gd name="adj" fmla="val 47106"/>
                  <a:gd name="hf" fmla="val 105146"/>
                </a:avLst>
              </a:prstGeom>
              <a:noFill/>
              <a:ln>
                <a:solidFill>
                  <a:srgbClr val="FAEFF4">
                    <a:alpha val="4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10-Point Star 10"/>
              <p:cNvSpPr/>
              <p:nvPr/>
            </p:nvSpPr>
            <p:spPr>
              <a:xfrm>
                <a:off x="3238500" y="685800"/>
                <a:ext cx="5751768" cy="5359400"/>
              </a:xfrm>
              <a:prstGeom prst="star10">
                <a:avLst>
                  <a:gd name="adj" fmla="val 40518"/>
                  <a:gd name="hf" fmla="val 105146"/>
                </a:avLst>
              </a:prstGeom>
              <a:noFill/>
              <a:ln>
                <a:solidFill>
                  <a:srgbClr val="FAEFF4">
                    <a:alpha val="4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6-Point Star 11"/>
              <p:cNvSpPr/>
              <p:nvPr/>
            </p:nvSpPr>
            <p:spPr>
              <a:xfrm>
                <a:off x="4064000" y="1117600"/>
                <a:ext cx="4191000" cy="4495800"/>
              </a:xfrm>
              <a:prstGeom prst="star6">
                <a:avLst>
                  <a:gd name="adj" fmla="val 42895"/>
                  <a:gd name="hf" fmla="val 115470"/>
                </a:avLst>
              </a:prstGeom>
              <a:noFill/>
              <a:ln>
                <a:solidFill>
                  <a:srgbClr val="FAEFF4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6-Point Star 12"/>
              <p:cNvSpPr/>
              <p:nvPr/>
            </p:nvSpPr>
            <p:spPr>
              <a:xfrm>
                <a:off x="4191000" y="1206500"/>
                <a:ext cx="3924300" cy="4343400"/>
              </a:xfrm>
              <a:prstGeom prst="star6">
                <a:avLst>
                  <a:gd name="adj" fmla="val 42895"/>
                  <a:gd name="hf" fmla="val 115470"/>
                </a:avLst>
              </a:prstGeom>
              <a:solidFill>
                <a:srgbClr val="7AADA2"/>
              </a:solidFill>
              <a:ln>
                <a:solidFill>
                  <a:srgbClr val="FAEFF4">
                    <a:alpha val="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riangle 13"/>
              <p:cNvSpPr/>
              <p:nvPr/>
            </p:nvSpPr>
            <p:spPr>
              <a:xfrm>
                <a:off x="4178300" y="1231900"/>
                <a:ext cx="3949700" cy="32131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riangle 14"/>
              <p:cNvSpPr/>
              <p:nvPr/>
            </p:nvSpPr>
            <p:spPr>
              <a:xfrm>
                <a:off x="4648200" y="1600200"/>
                <a:ext cx="3022600" cy="26035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riangle 15"/>
              <p:cNvSpPr/>
              <p:nvPr/>
            </p:nvSpPr>
            <p:spPr>
              <a:xfrm>
                <a:off x="5053935" y="1905000"/>
                <a:ext cx="2209800" cy="21463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4" name="Straight Connector 18"/>
              <p:cNvCxnSpPr/>
              <p:nvPr/>
            </p:nvCxnSpPr>
            <p:spPr>
              <a:xfrm>
                <a:off x="6153150" y="1231900"/>
                <a:ext cx="0" cy="2794000"/>
              </a:xfrm>
              <a:prstGeom prst="line">
                <a:avLst/>
              </a:prstGeom>
              <a:ln>
                <a:solidFill>
                  <a:srgbClr val="FAEFF4">
                    <a:alpha val="1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19"/>
              <p:cNvSpPr txBox="1"/>
              <p:nvPr/>
            </p:nvSpPr>
            <p:spPr>
              <a:xfrm>
                <a:off x="4144847" y="2348604"/>
                <a:ext cx="4446419" cy="51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charset="2"/>
                  <a:buChar char="§"/>
                </a:pPr>
                <a:r>
                  <a:rPr lang="en-GB" sz="3000" b="1" i="1" dirty="0" smtClean="0">
                    <a:solidFill>
                      <a:srgbClr val="E6DBDD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TEAM LEADERS :</a:t>
                </a:r>
              </a:p>
            </p:txBody>
          </p:sp>
          <p:sp>
            <p:nvSpPr>
              <p:cNvPr id="56" name="TextBox 20"/>
              <p:cNvSpPr txBox="1"/>
              <p:nvPr/>
            </p:nvSpPr>
            <p:spPr>
              <a:xfrm>
                <a:off x="4637478" y="3510260"/>
                <a:ext cx="8001001" cy="5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400" b="1" i="1" dirty="0" smtClean="0">
                    <a:solidFill>
                      <a:srgbClr val="E6DBDD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NEHAL BEYARI</a:t>
                </a:r>
                <a:endParaRPr lang="en-GB" sz="3400" b="1" i="1" dirty="0">
                  <a:solidFill>
                    <a:srgbClr val="E6DBDD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TextBox 21"/>
              <p:cNvSpPr txBox="1"/>
              <p:nvPr/>
            </p:nvSpPr>
            <p:spPr>
              <a:xfrm>
                <a:off x="4178200" y="3023044"/>
                <a:ext cx="6667500" cy="5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400" b="1" i="1" dirty="0" smtClean="0">
                    <a:solidFill>
                      <a:srgbClr val="E6DBDD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SAAD ALRUSHOUD</a:t>
                </a:r>
                <a:endParaRPr lang="en-GB" sz="3400" b="1" i="1" dirty="0">
                  <a:solidFill>
                    <a:srgbClr val="E6DBDD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46" name="Oval 16"/>
            <p:cNvSpPr/>
            <p:nvPr/>
          </p:nvSpPr>
          <p:spPr>
            <a:xfrm>
              <a:off x="2326104" y="2294021"/>
              <a:ext cx="1347538" cy="1251284"/>
            </a:xfrm>
            <a:prstGeom prst="ellipse">
              <a:avLst/>
            </a:prstGeom>
            <a:noFill/>
            <a:ln>
              <a:solidFill>
                <a:srgbClr val="FAEFF4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" name="Shape 154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Shape 155"/>
          <p:cNvSpPr/>
          <p:nvPr/>
        </p:nvSpPr>
        <p:spPr>
          <a:xfrm rot="5400000">
            <a:off x="3224441" y="252651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1194768" y="174283"/>
            <a:ext cx="4059000" cy="41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>
                <a:solidFill>
                  <a:srgbClr val="666666"/>
                </a:solidFill>
              </a:rPr>
              <a:t>Extra explanation: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751991" y="925400"/>
            <a:ext cx="5650800" cy="21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980000"/>
                </a:solidFill>
              </a:rPr>
              <a:t>Notochord</a:t>
            </a:r>
            <a:r>
              <a:rPr lang="en-GB" dirty="0">
                <a:solidFill>
                  <a:srgbClr val="666666"/>
                </a:solidFill>
              </a:rPr>
              <a:t>        this line is the axis of the embryo, it divide the body into right and left sides, </a:t>
            </a:r>
            <a:r>
              <a:rPr lang="en-GB" b="1" dirty="0">
                <a:solidFill>
                  <a:srgbClr val="666666"/>
                </a:solidFill>
              </a:rPr>
              <a:t>each side </a:t>
            </a:r>
            <a:r>
              <a:rPr lang="en-GB" dirty="0">
                <a:solidFill>
                  <a:srgbClr val="666666"/>
                </a:solidFill>
              </a:rPr>
              <a:t>has: 1- endoderm,  </a:t>
            </a:r>
            <a:r>
              <a:rPr lang="en-GB" dirty="0">
                <a:solidFill>
                  <a:srgbClr val="0000FF"/>
                </a:solidFill>
              </a:rPr>
              <a:t>2- mesoderm ( </a:t>
            </a:r>
            <a:r>
              <a:rPr lang="en-GB" dirty="0" err="1">
                <a:solidFill>
                  <a:srgbClr val="0000FF"/>
                </a:solidFill>
              </a:rPr>
              <a:t>intraembryonic</a:t>
            </a:r>
            <a:r>
              <a:rPr lang="en-GB" dirty="0">
                <a:solidFill>
                  <a:srgbClr val="0000FF"/>
                </a:solidFill>
              </a:rPr>
              <a:t> mesoderm )</a:t>
            </a:r>
            <a:r>
              <a:rPr lang="en-GB" dirty="0">
                <a:solidFill>
                  <a:srgbClr val="666666"/>
                </a:solidFill>
              </a:rPr>
              <a:t>, 3- ectoderm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666666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666666"/>
                </a:solidFill>
              </a:rPr>
              <a:t>The mesoderm is divided into </a:t>
            </a:r>
            <a:r>
              <a:rPr lang="en-GB" dirty="0" smtClean="0">
                <a:solidFill>
                  <a:srgbClr val="666666"/>
                </a:solidFill>
              </a:rPr>
              <a:t>somatic(from paraxial), </a:t>
            </a:r>
            <a:r>
              <a:rPr lang="en-GB" dirty="0">
                <a:solidFill>
                  <a:srgbClr val="666666"/>
                </a:solidFill>
              </a:rPr>
              <a:t>intermediate and </a:t>
            </a:r>
            <a:r>
              <a:rPr lang="en-GB" dirty="0">
                <a:solidFill>
                  <a:srgbClr val="FF0000"/>
                </a:solidFill>
              </a:rPr>
              <a:t>lateral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dirty="0" smtClean="0">
                <a:solidFill>
                  <a:srgbClr val="666666"/>
                </a:solidFill>
              </a:rPr>
              <a:t>Within </a:t>
            </a:r>
            <a:r>
              <a:rPr lang="en-GB" dirty="0">
                <a:solidFill>
                  <a:srgbClr val="666666"/>
                </a:solidFill>
              </a:rPr>
              <a:t>lateral mesoderm appears a </a:t>
            </a:r>
            <a:r>
              <a:rPr lang="en-GB" dirty="0">
                <a:solidFill>
                  <a:srgbClr val="9900FF"/>
                </a:solidFill>
              </a:rPr>
              <a:t>cavity</a:t>
            </a:r>
            <a:r>
              <a:rPr lang="en-GB" dirty="0">
                <a:solidFill>
                  <a:srgbClr val="666666"/>
                </a:solidFill>
              </a:rPr>
              <a:t> divide it into 1- somatic mesoderm (nearer to the ectoderm ), </a:t>
            </a:r>
            <a:r>
              <a:rPr lang="en-GB" b="1" dirty="0">
                <a:solidFill>
                  <a:srgbClr val="F1C232"/>
                </a:solidFill>
              </a:rPr>
              <a:t>2- splanchnic mesoderm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666666"/>
                </a:solidFill>
              </a:rPr>
              <a:t>(</a:t>
            </a:r>
            <a:r>
              <a:rPr lang="en-GB" dirty="0">
                <a:solidFill>
                  <a:srgbClr val="FF0000"/>
                </a:solidFill>
              </a:rPr>
              <a:t>nearer to the endoderm</a:t>
            </a:r>
            <a:r>
              <a:rPr lang="en-GB" dirty="0">
                <a:solidFill>
                  <a:srgbClr val="666666"/>
                </a:solidFill>
              </a:rPr>
              <a:t>). </a:t>
            </a:r>
            <a:r>
              <a:rPr lang="en-GB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61" name="Shape 161"/>
          <p:cNvCxnSpPr/>
          <p:nvPr/>
        </p:nvCxnSpPr>
        <p:spPr>
          <a:xfrm>
            <a:off x="1730750" y="1141421"/>
            <a:ext cx="26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2" name="Shape 162"/>
          <p:cNvSpPr txBox="1"/>
          <p:nvPr/>
        </p:nvSpPr>
        <p:spPr>
          <a:xfrm>
            <a:off x="8811183" y="5874599"/>
            <a:ext cx="1393692" cy="9834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you see  the mesoderm is between the ectoderm </a:t>
            </a:r>
            <a:r>
              <a:rPr lang="en-GB" sz="1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000" b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endoderm</a:t>
            </a:r>
            <a:r>
              <a:rPr lang="en-GB" sz="1600" b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GB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3" name="Shape 163"/>
          <p:cNvCxnSpPr/>
          <p:nvPr/>
        </p:nvCxnSpPr>
        <p:spPr>
          <a:xfrm>
            <a:off x="1612375" y="1694225"/>
            <a:ext cx="0" cy="22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" name="Shape 164"/>
          <p:cNvCxnSpPr/>
          <p:nvPr/>
        </p:nvCxnSpPr>
        <p:spPr>
          <a:xfrm>
            <a:off x="5593888" y="2102152"/>
            <a:ext cx="0" cy="22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65" name="Shape 165" descr="hfgggdd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899" y="1074500"/>
            <a:ext cx="4432175" cy="490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/>
          <p:nvPr/>
        </p:nvSpPr>
        <p:spPr>
          <a:xfrm>
            <a:off x="9910575" y="2260100"/>
            <a:ext cx="588600" cy="149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0008200" y="1424481"/>
            <a:ext cx="588600" cy="225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0596800" y="1424475"/>
            <a:ext cx="367800" cy="225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0376000" y="3919850"/>
            <a:ext cx="533700" cy="282600"/>
          </a:xfrm>
          <a:prstGeom prst="rect">
            <a:avLst/>
          </a:prstGeom>
          <a:noFill/>
          <a:ln w="952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11067700" y="3074300"/>
            <a:ext cx="588600" cy="225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10909700" y="4054250"/>
            <a:ext cx="533700" cy="225600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3" name="Shape 173" descr="germlayer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7647" y="5935675"/>
            <a:ext cx="1095124" cy="77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10118600" y="6240475"/>
            <a:ext cx="367800" cy="22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75" name="Shape 175"/>
          <p:cNvCxnSpPr/>
          <p:nvPr/>
        </p:nvCxnSpPr>
        <p:spPr>
          <a:xfrm rot="10800000" flipH="1">
            <a:off x="570400" y="3185781"/>
            <a:ext cx="67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graphicFrame>
        <p:nvGraphicFramePr>
          <p:cNvPr id="176" name="Shape 176"/>
          <p:cNvGraphicFramePr/>
          <p:nvPr>
            <p:extLst>
              <p:ext uri="{D42A27DB-BD31-4B8C-83A1-F6EECF244321}">
                <p14:modId xmlns:p14="http://schemas.microsoft.com/office/powerpoint/2010/main" val="134980265"/>
              </p:ext>
            </p:extLst>
          </p:nvPr>
        </p:nvGraphicFramePr>
        <p:xfrm>
          <a:off x="379938" y="3307548"/>
          <a:ext cx="6788987" cy="3369630"/>
        </p:xfrm>
        <a:graphic>
          <a:graphicData uri="http://schemas.openxmlformats.org/drawingml/2006/table">
            <a:tbl>
              <a:tblPr>
                <a:noFill/>
                <a:tableStyleId>{FA756C97-6D7B-430A-97ED-F031B4137404}</a:tableStyleId>
              </a:tblPr>
              <a:tblGrid>
                <a:gridCol w="3601056"/>
                <a:gridCol w="3187931"/>
              </a:tblGrid>
              <a:tr h="166975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this phase the embryo is </a:t>
                      </a:r>
                      <a:r>
                        <a:rPr lang="en-GB" sz="1100" b="1" u="sng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flat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has a cranial end </a:t>
                      </a:r>
                      <a:r>
                        <a:rPr lang="en-GB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         )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 caudal end </a:t>
                      </a:r>
                      <a:r>
                        <a:rPr lang="en-GB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        ).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 can see the developing brain and cranial </a:t>
                      </a:r>
                      <a:r>
                        <a:rPr lang="en-GB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it the  the developing mouth.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GB" sz="11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</a:t>
                      </a:r>
                      <a:r>
                        <a:rPr lang="en-GB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cranial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the developing mouth will appear</a:t>
                      </a:r>
                      <a:r>
                        <a:rPr lang="en-GB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two tubes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made of splanchnic mesoderm. This area is called cardiogenic area.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Behind the the tubes will appear the pericardial </a:t>
                      </a:r>
                      <a:r>
                        <a:rPr lang="en-GB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cavity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GB" sz="11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This 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appear in the 18th day of pregnancy. </a:t>
                      </a:r>
                      <a:r>
                        <a:rPr lang="en-GB" sz="1000" b="1" dirty="0">
                          <a:solidFill>
                            <a:srgbClr val="6666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embryo’s developing head will fold (head fold),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heart tubes will change: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canalization of the tubes after they were close</a:t>
                      </a:r>
                      <a:r>
                        <a:rPr lang="en-GB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 they will be ventral to the developing brain and mouth, and dorsal to the pericardial cavity.</a:t>
                      </a:r>
                    </a:p>
                  </a:txBody>
                  <a:tcPr marL="91425" marR="91425" marT="91425" marB="91425"/>
                </a:tc>
              </a:tr>
              <a:tr h="14799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177" name="Shape 17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4085" t="4542" b="9094"/>
          <a:stretch/>
        </p:blipFill>
        <p:spPr>
          <a:xfrm>
            <a:off x="826548" y="5363016"/>
            <a:ext cx="2623234" cy="11893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6">
            <a:alphaModFix/>
          </a:blip>
          <a:srcRect l="2221" t="6666" r="4442" b="10000"/>
          <a:stretch/>
        </p:blipFill>
        <p:spPr>
          <a:xfrm>
            <a:off x="4170875" y="5478302"/>
            <a:ext cx="2393100" cy="872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9" name="Shape 179"/>
          <p:cNvSpPr txBox="1"/>
          <p:nvPr/>
        </p:nvSpPr>
        <p:spPr>
          <a:xfrm>
            <a:off x="7195276" y="6080549"/>
            <a:ext cx="1757244" cy="7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5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*cranial: </a:t>
            </a:r>
          </a:p>
          <a:p>
            <a:pPr lvl="0" algn="l">
              <a:spcBef>
                <a:spcPts val="0"/>
              </a:spcBef>
              <a:buNone/>
            </a:pPr>
            <a:r>
              <a:rPr lang="en-GB" sz="105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ventrica</a:t>
            </a:r>
            <a:r>
              <a:rPr lang="en-GB" sz="105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</a:t>
            </a:r>
            <a:endParaRPr lang="en-GB" sz="1050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sz="105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*dorsal: </a:t>
            </a:r>
            <a:r>
              <a:rPr lang="en-GB" sz="900" dirty="0" smtClean="0">
                <a:solidFill>
                  <a:srgbClr val="0000FF"/>
                </a:solidFill>
              </a:rPr>
              <a:t>&lt;</a:t>
            </a:r>
            <a:endParaRPr lang="en-GB" sz="900" dirty="0">
              <a:solidFill>
                <a:srgbClr val="0000FF"/>
              </a:solidFill>
            </a:endParaRPr>
          </a:p>
        </p:txBody>
      </p:sp>
      <p:cxnSp>
        <p:nvCxnSpPr>
          <p:cNvPr id="180" name="Shape 180"/>
          <p:cNvCxnSpPr/>
          <p:nvPr/>
        </p:nvCxnSpPr>
        <p:spPr>
          <a:xfrm rot="10800000">
            <a:off x="2202419" y="5542797"/>
            <a:ext cx="411300" cy="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1" name="Shape 181"/>
          <p:cNvCxnSpPr/>
          <p:nvPr/>
        </p:nvCxnSpPr>
        <p:spPr>
          <a:xfrm>
            <a:off x="1683212" y="5728649"/>
            <a:ext cx="13200" cy="2919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2" name="Shape 182"/>
          <p:cNvCxnSpPr/>
          <p:nvPr/>
        </p:nvCxnSpPr>
        <p:spPr>
          <a:xfrm rot="10800000">
            <a:off x="5173325" y="5775150"/>
            <a:ext cx="0" cy="2787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" name="مربع نص 3"/>
          <p:cNvSpPr txBox="1"/>
          <p:nvPr/>
        </p:nvSpPr>
        <p:spPr>
          <a:xfrm>
            <a:off x="10306510" y="662907"/>
            <a:ext cx="1675693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Only on girls’ slides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3366655"/>
            <a:ext cx="498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sz="11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فوق</a:t>
            </a:r>
            <a:endParaRPr lang="en-GB" sz="1100" dirty="0">
              <a:solidFill>
                <a:srgbClr val="618E8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8863" y="3512127"/>
            <a:ext cx="477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sz="11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تحت</a:t>
            </a:r>
            <a:endParaRPr lang="en-GB" sz="1100" dirty="0">
              <a:solidFill>
                <a:srgbClr val="618E8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8474" y="3709554"/>
            <a:ext cx="2763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يعني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مستوى</a:t>
            </a:r>
            <a:endParaRPr lang="en-GB" sz="1050" dirty="0" smtClean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en-GB" sz="105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أعلى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منه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بس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كلهم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خط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مستقيم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واحد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050" dirty="0">
              <a:solidFill>
                <a:srgbClr val="618E8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5345" y="4520047"/>
            <a:ext cx="27639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en-GB" sz="1100" dirty="0" err="1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يعني</a:t>
            </a:r>
            <a:endParaRPr lang="en-GB" sz="1100" dirty="0" smtClean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/>
            <a:r>
              <a:rPr lang="en-GB" sz="1100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الانبوبين</a:t>
            </a:r>
            <a:r>
              <a:rPr lang="en-GB" sz="11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يكونون</a:t>
            </a:r>
            <a:r>
              <a:rPr lang="en-GB" sz="11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امام</a:t>
            </a:r>
            <a:r>
              <a:rPr lang="en-GB" sz="11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التجويف</a:t>
            </a:r>
            <a:r>
              <a:rPr lang="en-GB" sz="11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</a:t>
            </a:r>
            <a:r>
              <a:rPr lang="en-GB" sz="11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endParaRPr lang="en-GB" sz="1100" dirty="0">
              <a:solidFill>
                <a:srgbClr val="618E8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2790" y="6265717"/>
            <a:ext cx="1361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يقترب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لجهة</a:t>
            </a:r>
            <a:r>
              <a:rPr lang="en-GB" sz="105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البطن</a:t>
            </a:r>
            <a:endParaRPr lang="en-GB" sz="1050" dirty="0">
              <a:solidFill>
                <a:srgbClr val="618E8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5491" y="6101882"/>
            <a:ext cx="1274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sz="10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يقترب</a:t>
            </a:r>
            <a:r>
              <a:rPr lang="en-GB" sz="10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لأعلى</a:t>
            </a:r>
            <a:r>
              <a:rPr lang="en-GB" sz="10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الجسم</a:t>
            </a:r>
            <a:endParaRPr lang="en-GB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762008" y="6421583"/>
            <a:ext cx="1423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يقترب</a:t>
            </a:r>
            <a:r>
              <a:rPr lang="en-GB" sz="105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لجهة</a:t>
            </a:r>
            <a:r>
              <a:rPr lang="en-GB" sz="105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5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الظهر</a:t>
            </a:r>
            <a:endParaRPr lang="en-GB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Shape 189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Shape 190"/>
          <p:cNvSpPr txBox="1"/>
          <p:nvPr/>
        </p:nvSpPr>
        <p:spPr>
          <a:xfrm>
            <a:off x="1119261" y="12357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 explanation</a:t>
            </a:r>
            <a:r>
              <a:rPr lang="en-GB" sz="310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91" name="Shape 191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2642755" y="771869"/>
            <a:ext cx="6096000" cy="526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Calibri"/>
              <a:buNone/>
            </a:pPr>
            <a:r>
              <a:rPr lang="en-GB" sz="240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بإختصار</a:t>
            </a:r>
            <a: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b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اول</a:t>
            </a:r>
            <a: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عضو</a:t>
            </a:r>
            <a: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يتطور</a:t>
            </a:r>
            <a: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b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يجي</a:t>
            </a:r>
            <a: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من</a:t>
            </a:r>
            <a:r>
              <a:rPr lang="en-GB" sz="240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splanchnic 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mesoderm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Calibri"/>
              <a:buNone/>
            </a:pP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اول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مرحلة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يكون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فوق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الفم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النيرف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اقرب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للراس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b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ويكون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فنترال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امام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) 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البريكارديال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ساك</a:t>
            </a:r>
            <a:r>
              <a:rPr lang="en-GB" sz="24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ثم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يبدا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الانطواء</a:t>
            </a:r>
            <a:r>
              <a:rPr lang="en-GB" sz="2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.بعد18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يوم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نقدر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نشوفه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بعد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اتمام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طوية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الراس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المرحلة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٢ ,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التيوب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حق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تصير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اماميه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بنسبه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الامبريو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وتكون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خلفيه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بالنسبه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للبردي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كارديال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ساك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b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بعدين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طوي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جانبي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للامبريو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الانبوبين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يلتحمان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ويكونون</a:t>
            </a: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single endocardial heart tube .</a:t>
            </a:r>
            <a:b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يبدا</a:t>
            </a:r>
            <a:r>
              <a:rPr lang="en-GB" sz="20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النبض</a:t>
            </a:r>
            <a:r>
              <a:rPr lang="en-GB" sz="20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-GB" sz="20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اليوم</a:t>
            </a:r>
            <a:r>
              <a:rPr lang="en-GB" sz="20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22-23</a:t>
            </a:r>
          </a:p>
        </p:txBody>
      </p:sp>
      <p:sp>
        <p:nvSpPr>
          <p:cNvPr id="197" name="Shape 197">
            <a:hlinkClick r:id="rId3"/>
          </p:cNvPr>
          <p:cNvSpPr txBox="1"/>
          <p:nvPr/>
        </p:nvSpPr>
        <p:spPr>
          <a:xfrm>
            <a:off x="3675401" y="6361712"/>
            <a:ext cx="484119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80020" y="6030098"/>
            <a:ext cx="3867664" cy="432487"/>
            <a:chOff x="4337222" y="6042454"/>
            <a:chExt cx="3867664" cy="432487"/>
          </a:xfrm>
        </p:grpSpPr>
        <p:sp>
          <p:nvSpPr>
            <p:cNvPr id="196" name="Shape 196">
              <a:hlinkClick r:id="rId4"/>
            </p:cNvPr>
            <p:cNvSpPr txBox="1"/>
            <p:nvPr/>
          </p:nvSpPr>
          <p:spPr>
            <a:xfrm>
              <a:off x="4337222" y="6078876"/>
              <a:ext cx="2879126" cy="369332"/>
            </a:xfrm>
            <a:prstGeom prst="rect">
              <a:avLst/>
            </a:prstGeom>
            <a:noFill/>
            <a:ln w="22225">
              <a:solidFill>
                <a:srgbClr val="7AADA2"/>
              </a:solidFill>
              <a:prstDash val="sysDot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GB" sz="1800" dirty="0" smtClean="0">
                  <a:solidFill>
                    <a:srgbClr val="00203F"/>
                  </a:solidFill>
                  <a:latin typeface="Calibri"/>
                  <a:ea typeface="Calibri"/>
                  <a:cs typeface="Calibri"/>
                  <a:sym typeface="Calibri"/>
                </a:rPr>
                <a:t>HELP YOU TO UNDERSTAND</a:t>
              </a:r>
              <a:endParaRPr lang="en-GB" sz="1800" dirty="0">
                <a:solidFill>
                  <a:srgbClr val="0020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7203989" y="6128951"/>
              <a:ext cx="902043" cy="345990"/>
            </a:xfrm>
            <a:custGeom>
              <a:avLst/>
              <a:gdLst>
                <a:gd name="connsiteX0" fmla="*/ 0 w 902043"/>
                <a:gd name="connsiteY0" fmla="*/ 135925 h 345990"/>
                <a:gd name="connsiteX1" fmla="*/ 197708 w 902043"/>
                <a:gd name="connsiteY1" fmla="*/ 123568 h 345990"/>
                <a:gd name="connsiteX2" fmla="*/ 234779 w 902043"/>
                <a:gd name="connsiteY2" fmla="*/ 135925 h 345990"/>
                <a:gd name="connsiteX3" fmla="*/ 432487 w 902043"/>
                <a:gd name="connsiteY3" fmla="*/ 123568 h 345990"/>
                <a:gd name="connsiteX4" fmla="*/ 543697 w 902043"/>
                <a:gd name="connsiteY4" fmla="*/ 172995 h 345990"/>
                <a:gd name="connsiteX5" fmla="*/ 556054 w 902043"/>
                <a:gd name="connsiteY5" fmla="*/ 210065 h 345990"/>
                <a:gd name="connsiteX6" fmla="*/ 518984 w 902043"/>
                <a:gd name="connsiteY6" fmla="*/ 333633 h 345990"/>
                <a:gd name="connsiteX7" fmla="*/ 481914 w 902043"/>
                <a:gd name="connsiteY7" fmla="*/ 345990 h 345990"/>
                <a:gd name="connsiteX8" fmla="*/ 420130 w 902043"/>
                <a:gd name="connsiteY8" fmla="*/ 333633 h 345990"/>
                <a:gd name="connsiteX9" fmla="*/ 358346 w 902043"/>
                <a:gd name="connsiteY9" fmla="*/ 271849 h 345990"/>
                <a:gd name="connsiteX10" fmla="*/ 333633 w 902043"/>
                <a:gd name="connsiteY10" fmla="*/ 197708 h 345990"/>
                <a:gd name="connsiteX11" fmla="*/ 345989 w 902043"/>
                <a:gd name="connsiteY11" fmla="*/ 86498 h 345990"/>
                <a:gd name="connsiteX12" fmla="*/ 358346 w 902043"/>
                <a:gd name="connsiteY12" fmla="*/ 49427 h 345990"/>
                <a:gd name="connsiteX13" fmla="*/ 395416 w 902043"/>
                <a:gd name="connsiteY13" fmla="*/ 24714 h 345990"/>
                <a:gd name="connsiteX14" fmla="*/ 469557 w 902043"/>
                <a:gd name="connsiteY14" fmla="*/ 0 h 345990"/>
                <a:gd name="connsiteX15" fmla="*/ 766119 w 902043"/>
                <a:gd name="connsiteY15" fmla="*/ 12357 h 345990"/>
                <a:gd name="connsiteX16" fmla="*/ 815546 w 902043"/>
                <a:gd name="connsiteY16" fmla="*/ 24714 h 345990"/>
                <a:gd name="connsiteX17" fmla="*/ 889687 w 902043"/>
                <a:gd name="connsiteY17" fmla="*/ 49427 h 345990"/>
                <a:gd name="connsiteX18" fmla="*/ 902043 w 902043"/>
                <a:gd name="connsiteY18" fmla="*/ 49427 h 34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2043" h="345990">
                  <a:moveTo>
                    <a:pt x="0" y="135925"/>
                  </a:moveTo>
                  <a:cubicBezTo>
                    <a:pt x="65903" y="131806"/>
                    <a:pt x="131677" y="123568"/>
                    <a:pt x="197708" y="123568"/>
                  </a:cubicBezTo>
                  <a:cubicBezTo>
                    <a:pt x="210733" y="123568"/>
                    <a:pt x="221754" y="135925"/>
                    <a:pt x="234779" y="135925"/>
                  </a:cubicBezTo>
                  <a:cubicBezTo>
                    <a:pt x="300810" y="135925"/>
                    <a:pt x="366584" y="127687"/>
                    <a:pt x="432487" y="123568"/>
                  </a:cubicBezTo>
                  <a:cubicBezTo>
                    <a:pt x="520716" y="152977"/>
                    <a:pt x="484952" y="133831"/>
                    <a:pt x="543697" y="172995"/>
                  </a:cubicBezTo>
                  <a:cubicBezTo>
                    <a:pt x="547816" y="185352"/>
                    <a:pt x="556054" y="197040"/>
                    <a:pt x="556054" y="210065"/>
                  </a:cubicBezTo>
                  <a:cubicBezTo>
                    <a:pt x="556054" y="243592"/>
                    <a:pt x="552481" y="306835"/>
                    <a:pt x="518984" y="333633"/>
                  </a:cubicBezTo>
                  <a:cubicBezTo>
                    <a:pt x="508813" y="341770"/>
                    <a:pt x="494271" y="341871"/>
                    <a:pt x="481914" y="345990"/>
                  </a:cubicBezTo>
                  <a:cubicBezTo>
                    <a:pt x="461319" y="341871"/>
                    <a:pt x="439795" y="341008"/>
                    <a:pt x="420130" y="333633"/>
                  </a:cubicBezTo>
                  <a:cubicBezTo>
                    <a:pt x="391574" y="322924"/>
                    <a:pt x="370428" y="299032"/>
                    <a:pt x="358346" y="271849"/>
                  </a:cubicBezTo>
                  <a:cubicBezTo>
                    <a:pt x="347766" y="248044"/>
                    <a:pt x="333633" y="197708"/>
                    <a:pt x="333633" y="197708"/>
                  </a:cubicBezTo>
                  <a:cubicBezTo>
                    <a:pt x="337752" y="160638"/>
                    <a:pt x="339857" y="123289"/>
                    <a:pt x="345989" y="86498"/>
                  </a:cubicBezTo>
                  <a:cubicBezTo>
                    <a:pt x="348130" y="73650"/>
                    <a:pt x="350209" y="59598"/>
                    <a:pt x="358346" y="49427"/>
                  </a:cubicBezTo>
                  <a:cubicBezTo>
                    <a:pt x="367623" y="37830"/>
                    <a:pt x="381845" y="30745"/>
                    <a:pt x="395416" y="24714"/>
                  </a:cubicBezTo>
                  <a:cubicBezTo>
                    <a:pt x="419221" y="14134"/>
                    <a:pt x="469557" y="0"/>
                    <a:pt x="469557" y="0"/>
                  </a:cubicBezTo>
                  <a:cubicBezTo>
                    <a:pt x="568411" y="4119"/>
                    <a:pt x="667431" y="5308"/>
                    <a:pt x="766119" y="12357"/>
                  </a:cubicBezTo>
                  <a:cubicBezTo>
                    <a:pt x="783059" y="13567"/>
                    <a:pt x="799279" y="19834"/>
                    <a:pt x="815546" y="24714"/>
                  </a:cubicBezTo>
                  <a:cubicBezTo>
                    <a:pt x="840498" y="32199"/>
                    <a:pt x="863637" y="49427"/>
                    <a:pt x="889687" y="49427"/>
                  </a:cubicBezTo>
                  <a:lnTo>
                    <a:pt x="902043" y="49427"/>
                  </a:lnTo>
                </a:path>
              </a:pathLst>
            </a:custGeom>
            <a:noFill/>
            <a:ln>
              <a:solidFill>
                <a:srgbClr val="7AADA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 3"/>
            <p:cNvSpPr/>
            <p:nvPr/>
          </p:nvSpPr>
          <p:spPr>
            <a:xfrm>
              <a:off x="8056605" y="6042454"/>
              <a:ext cx="148281" cy="247135"/>
            </a:xfrm>
            <a:custGeom>
              <a:avLst/>
              <a:gdLst>
                <a:gd name="connsiteX0" fmla="*/ 0 w 148281"/>
                <a:gd name="connsiteY0" fmla="*/ 0 h 247135"/>
                <a:gd name="connsiteX1" fmla="*/ 37071 w 148281"/>
                <a:gd name="connsiteY1" fmla="*/ 49427 h 247135"/>
                <a:gd name="connsiteX2" fmla="*/ 74141 w 148281"/>
                <a:gd name="connsiteY2" fmla="*/ 61784 h 247135"/>
                <a:gd name="connsiteX3" fmla="*/ 98854 w 148281"/>
                <a:gd name="connsiteY3" fmla="*/ 98854 h 247135"/>
                <a:gd name="connsiteX4" fmla="*/ 148281 w 148281"/>
                <a:gd name="connsiteY4" fmla="*/ 148281 h 247135"/>
                <a:gd name="connsiteX5" fmla="*/ 135925 w 148281"/>
                <a:gd name="connsiteY5" fmla="*/ 185351 h 247135"/>
                <a:gd name="connsiteX6" fmla="*/ 98854 w 148281"/>
                <a:gd name="connsiteY6" fmla="*/ 197708 h 247135"/>
                <a:gd name="connsiteX7" fmla="*/ 61784 w 148281"/>
                <a:gd name="connsiteY7" fmla="*/ 222422 h 247135"/>
                <a:gd name="connsiteX8" fmla="*/ 12357 w 148281"/>
                <a:gd name="connsiteY8" fmla="*/ 247135 h 2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81" h="247135">
                  <a:moveTo>
                    <a:pt x="0" y="0"/>
                  </a:moveTo>
                  <a:cubicBezTo>
                    <a:pt x="12357" y="16476"/>
                    <a:pt x="21250" y="36243"/>
                    <a:pt x="37071" y="49427"/>
                  </a:cubicBezTo>
                  <a:cubicBezTo>
                    <a:pt x="47077" y="57765"/>
                    <a:pt x="63970" y="53647"/>
                    <a:pt x="74141" y="61784"/>
                  </a:cubicBezTo>
                  <a:cubicBezTo>
                    <a:pt x="85737" y="71061"/>
                    <a:pt x="89189" y="87578"/>
                    <a:pt x="98854" y="98854"/>
                  </a:cubicBezTo>
                  <a:cubicBezTo>
                    <a:pt x="114017" y="116545"/>
                    <a:pt x="131805" y="131805"/>
                    <a:pt x="148281" y="148281"/>
                  </a:cubicBezTo>
                  <a:cubicBezTo>
                    <a:pt x="144162" y="160638"/>
                    <a:pt x="145135" y="176141"/>
                    <a:pt x="135925" y="185351"/>
                  </a:cubicBezTo>
                  <a:cubicBezTo>
                    <a:pt x="126715" y="194561"/>
                    <a:pt x="110504" y="191883"/>
                    <a:pt x="98854" y="197708"/>
                  </a:cubicBezTo>
                  <a:cubicBezTo>
                    <a:pt x="85571" y="204350"/>
                    <a:pt x="75067" y="215780"/>
                    <a:pt x="61784" y="222422"/>
                  </a:cubicBezTo>
                  <a:cubicBezTo>
                    <a:pt x="4987" y="250820"/>
                    <a:pt x="40275" y="219217"/>
                    <a:pt x="12357" y="247135"/>
                  </a:cubicBezTo>
                </a:path>
              </a:pathLst>
            </a:custGeom>
            <a:noFill/>
            <a:ln>
              <a:solidFill>
                <a:srgbClr val="7AADA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مربع نص 1"/>
          <p:cNvSpPr txBox="1"/>
          <p:nvPr/>
        </p:nvSpPr>
        <p:spPr>
          <a:xfrm>
            <a:off x="7799303" y="5808818"/>
            <a:ext cx="4062457" cy="307777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wrap="square" rtlCol="1">
            <a:spAutoFit/>
          </a:bodyPr>
          <a:lstStyle/>
          <a:p>
            <a:r>
              <a:rPr lang="en-US"/>
              <a:t>https://www.youtube.com/watch?v=5DIUk9IXUaI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7799303" y="6201076"/>
            <a:ext cx="4200191" cy="307777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wrap="square" rtlCol="1">
            <a:spAutoFit/>
          </a:bodyPr>
          <a:lstStyle/>
          <a:p>
            <a:r>
              <a:rPr lang="en-US" dirty="0"/>
              <a:t>https://www.youtube.com/watch?v=OArR67aFze0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3" name="Shape 203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Shape 204"/>
          <p:cNvSpPr txBox="1"/>
          <p:nvPr/>
        </p:nvSpPr>
        <p:spPr>
          <a:xfrm>
            <a:off x="1106905" y="111211"/>
            <a:ext cx="5566610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8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Development and blood flow</a:t>
            </a:r>
            <a:r>
              <a:rPr lang="en-GB" sz="280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05" name="Shape 205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406019" y="1044530"/>
            <a:ext cx="7193572" cy="2062103"/>
          </a:xfrm>
          <a:prstGeom prst="rect">
            <a:avLst/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Clr>
                <a:schemeClr val="tx1"/>
              </a:buClr>
              <a:buSzPct val="800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Blood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 begins during the beginning of the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fourth week </a:t>
            </a:r>
            <a:r>
              <a:rPr lang="en-GB" sz="1800" b="1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*equal the 22 day after fertilization *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can be visualized by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Ultrasound Doppler.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3969" y="910833"/>
            <a:ext cx="3019348" cy="173736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406019" y="2997643"/>
            <a:ext cx="7245187" cy="2202900"/>
          </a:xfrm>
          <a:prstGeom prst="rect">
            <a:avLst/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ar-SA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lateral folding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embryo, the 2 heart tubes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approach each other and fuse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 </a:t>
            </a:r>
            <a:r>
              <a:rPr lang="en-GB" sz="1800" u="sng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craniocaudal</a:t>
            </a:r>
            <a:r>
              <a:rPr lang="en-GB" sz="18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*From </a:t>
            </a:r>
            <a:r>
              <a:rPr lang="en-US" sz="1800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top to bottom</a:t>
            </a:r>
            <a:r>
              <a:rPr lang="en-GB" sz="1800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direction to form a 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single  </a:t>
            </a:r>
            <a:r>
              <a:rPr lang="en-GB" sz="1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endocardial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heart tube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 the pericardial sac.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algn="r" rt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</a:pP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-(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بإختصار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بيكون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عندنا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2tube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راح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يندمجوا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مع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بعض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من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الاعلى الى الاسفل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ويصير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1tube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Shape 212" descr="fusion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6924" r="12307"/>
          <a:stretch/>
        </p:blipFill>
        <p:spPr>
          <a:xfrm>
            <a:off x="8003969" y="2997643"/>
            <a:ext cx="3205001" cy="3287380"/>
          </a:xfrm>
          <a:prstGeom prst="rect">
            <a:avLst/>
          </a:prstGeom>
          <a:noFill/>
          <a:ln w="9525" cap="flat" cmpd="sng">
            <a:solidFill>
              <a:srgbClr val="00213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13" name="Shape 213"/>
          <p:cNvSpPr txBox="1"/>
          <p:nvPr/>
        </p:nvSpPr>
        <p:spPr>
          <a:xfrm>
            <a:off x="315323" y="4500954"/>
            <a:ext cx="6524136" cy="69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ar-SA" b="1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b="1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Important </a:t>
            </a:r>
            <a:r>
              <a:rPr lang="en-GB" b="1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note: the fusion starts from </a:t>
            </a:r>
            <a:r>
              <a:rPr lang="en-GB" b="1" u="sng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the cranial </a:t>
            </a:r>
            <a:r>
              <a:rPr lang="en-GB" b="1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parts </a:t>
            </a:r>
            <a:r>
              <a:rPr lang="en-GB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craniocaudal</a:t>
            </a:r>
            <a:r>
              <a:rPr lang="en-GB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direction)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*the head fold changes the position of the heart tubes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*and the lateral fold will make the two tube a single one tube</a:t>
            </a:r>
            <a:r>
              <a:rPr lang="en-GB" dirty="0">
                <a:solidFill>
                  <a:srgbClr val="618E87"/>
                </a:solidFill>
              </a:rPr>
              <a:t>.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2636322" y="1682401"/>
            <a:ext cx="48213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(معنى كذا ان القلب أولا يبدا ينض ثم في الأسبوع الرابع يبدا ضخ و تدفق الدم)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96884" y="2462465"/>
            <a:ext cx="1210866" cy="307777"/>
          </a:xfrm>
          <a:prstGeom prst="rect">
            <a:avLst/>
          </a:prstGeom>
          <a:noFill/>
          <a:ln w="28575">
            <a:solidFill>
              <a:srgbClr val="7AADA2"/>
            </a:solidFill>
            <a:prstDash val="sysDot"/>
          </a:ln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00203F"/>
                </a:solidFill>
              </a:rPr>
              <a:t>Watch it first </a:t>
            </a:r>
            <a:endParaRPr lang="ar-SA" dirty="0">
              <a:solidFill>
                <a:srgbClr val="00203F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918652" y="2462464"/>
            <a:ext cx="5732554" cy="307777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wrap="square" rtlCol="1">
            <a:spAutoFit/>
          </a:bodyPr>
          <a:lstStyle/>
          <a:p>
            <a:r>
              <a:rPr lang="en-US"/>
              <a:t>https://www.youtube.com/watch?v=pxtnxwqNpOU&amp;feature=youtu.be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9" name="Shape 219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" name="Shape 220"/>
          <p:cNvSpPr txBox="1"/>
          <p:nvPr/>
        </p:nvSpPr>
        <p:spPr>
          <a:xfrm>
            <a:off x="1106905" y="98854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Count.</a:t>
            </a:r>
            <a:r>
              <a:rPr lang="en-GB" sz="310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21" name="Shape 221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491319" y="972725"/>
            <a:ext cx="6817631" cy="5261700"/>
          </a:xfrm>
          <a:prstGeom prst="rect">
            <a:avLst/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 tube </a:t>
            </a:r>
            <a:r>
              <a:rPr lang="en-GB" sz="18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(vertical) </a:t>
            </a:r>
            <a:r>
              <a:rPr lang="en-GB" sz="1800" b="1" u="sng" dirty="0">
                <a:solidFill>
                  <a:schemeClr val="dk1"/>
                </a:solidFill>
                <a:uFill>
                  <a:solidFill>
                    <a:srgbClr val="FF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grows </a:t>
            </a:r>
            <a:r>
              <a:rPr lang="en-GB" sz="1800" b="1" u="sng" dirty="0" smtClean="0">
                <a:solidFill>
                  <a:schemeClr val="dk1"/>
                </a:solidFill>
                <a:uFill>
                  <a:solidFill>
                    <a:srgbClr val="FF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faster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pericardial sac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so it shows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alternate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dilations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separated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GB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constrictions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ar-SA" sz="1600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تضيقات</a:t>
            </a:r>
            <a:r>
              <a:rPr lang="ar-SA" sz="16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ar-SA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Calibri"/>
              <a:buAutoNum type="arabicPeriod"/>
            </a:pPr>
            <a:r>
              <a:rPr lang="en-GB" sz="1800" b="0" i="0" u="none" strike="noStrike" cap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Sinus </a:t>
            </a:r>
            <a:r>
              <a:rPr lang="en-GB" sz="1800" b="0" i="0" u="none" strike="noStrike" cap="none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sz="1800" b="0" i="0" u="none" strike="noStrike" cap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GB" sz="1800" b="0" i="0" u="none" strike="noStrike" cap="none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800" b="0" i="0" u="none" strike="noStrike" cap="none" dirty="0" smtClea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GB" sz="18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wo </a:t>
            </a:r>
            <a:r>
              <a:rPr lang="en-GB" sz="18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tubes because as we mentioned it is the last part to get </a:t>
            </a:r>
            <a:r>
              <a:rPr lang="en-GB" sz="1800" b="0" i="0" u="none" strike="noStrike" cap="none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sed</a:t>
            </a:r>
            <a:r>
              <a:rPr lang="ar-SA" sz="18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18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Truncus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8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Arteriosus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Bulbus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Cordis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1800" b="0" i="0" u="none" strike="noStrike" cap="none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Ventricle.</a:t>
            </a:r>
          </a:p>
          <a:p>
            <a: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Atrium.</a:t>
            </a:r>
          </a:p>
          <a:p>
            <a:pPr marL="57150" marR="0" lvl="0" indent="-6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endocardial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heart tube has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ends:</a:t>
            </a: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GB" sz="1800" b="0" i="0" u="none" strike="noStrike" cap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Venous end</a:t>
            </a: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(Caudal) </a:t>
            </a:r>
            <a:r>
              <a:rPr lang="en-GB" sz="1800" b="0" i="0" u="none" strike="noStrike" cap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: Sinus </a:t>
            </a:r>
            <a:r>
              <a:rPr lang="en-GB" sz="1800" b="0" i="0" u="none" strike="noStrike" cap="none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sz="1800" b="0" i="0" u="none" strike="noStrike" cap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Arterial end(Cranial) : </a:t>
            </a:r>
            <a:r>
              <a:rPr lang="en-GB" sz="18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Truncus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arteriosus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226" name="Shape 226" descr="fusion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6924" r="12307"/>
          <a:stretch/>
        </p:blipFill>
        <p:spPr>
          <a:xfrm>
            <a:off x="7388602" y="1465594"/>
            <a:ext cx="4032600" cy="5325300"/>
          </a:xfrm>
          <a:prstGeom prst="rect">
            <a:avLst/>
          </a:prstGeom>
          <a:noFill/>
          <a:ln w="9525" cap="flat" cmpd="sng">
            <a:solidFill>
              <a:srgbClr val="00213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7" name="Shape 227"/>
          <p:cNvSpPr/>
          <p:nvPr/>
        </p:nvSpPr>
        <p:spPr>
          <a:xfrm>
            <a:off x="8224025" y="1702228"/>
            <a:ext cx="2188500" cy="569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7855325" y="5197576"/>
            <a:ext cx="2925900" cy="738000"/>
          </a:xfrm>
          <a:prstGeom prst="rect">
            <a:avLst/>
          </a:prstGeom>
          <a:noFill/>
          <a:ln w="38100" cap="flat" cmpd="sng">
            <a:solidFill>
              <a:srgbClr val="1E4E7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1648176" y="1569928"/>
            <a:ext cx="3727800" cy="41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b="1" u="sng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memorise</a:t>
            </a:r>
            <a:r>
              <a:rPr lang="en-GB" b="1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them by their mentioned </a:t>
            </a:r>
            <a:r>
              <a:rPr lang="en-GB" dirty="0" smtClean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order).</a:t>
            </a:r>
            <a:endParaRPr lang="en-GB" dirty="0">
              <a:solidFill>
                <a:srgbClr val="618E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 flipH="1">
            <a:off x="3208979" y="2968831"/>
            <a:ext cx="10982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H="1">
            <a:off x="3288631" y="2958457"/>
            <a:ext cx="938985" cy="3117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مربع نص 7"/>
          <p:cNvSpPr txBox="1"/>
          <p:nvPr/>
        </p:nvSpPr>
        <p:spPr>
          <a:xfrm>
            <a:off x="4510385" y="2880732"/>
            <a:ext cx="2319866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 faster than other parts</a:t>
            </a:r>
            <a:endParaRPr lang="ar-SA" b="1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7388602" y="973787"/>
            <a:ext cx="4353636" cy="307777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wrap="square" rtlCol="1">
            <a:spAutoFit/>
          </a:bodyPr>
          <a:lstStyle/>
          <a:p>
            <a:r>
              <a:rPr lang="en-US"/>
              <a:t>https://www.youtube.com/watch?v=oNMdqBUsGoY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" name="Shape 236"/>
          <p:cNvCxnSpPr/>
          <p:nvPr/>
        </p:nvCxnSpPr>
        <p:spPr>
          <a:xfrm>
            <a:off x="978566" y="737937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" name="Shape 237"/>
          <p:cNvSpPr txBox="1"/>
          <p:nvPr/>
        </p:nvSpPr>
        <p:spPr>
          <a:xfrm>
            <a:off x="1106905" y="135925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and S-shaped heart tube</a:t>
            </a:r>
            <a:r>
              <a:rPr lang="en-GB" sz="310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38" name="Shape 238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414719" y="1092895"/>
            <a:ext cx="6942045" cy="262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1800" b="0" i="0" u="sng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Bulbus</a:t>
            </a:r>
            <a:r>
              <a:rPr lang="en-GB" sz="1800" b="0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cordis</a:t>
            </a:r>
            <a:r>
              <a:rPr lang="en-GB" sz="1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sz="1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</a:t>
            </a:r>
            <a:r>
              <a:rPr lang="en-GB" sz="1800" b="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grow faster 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 the 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chambers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the heart bends upon itself                                  forming what is called: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U-shaped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heart tube, or (</a:t>
            </a:r>
            <a:r>
              <a:rPr lang="en-GB" sz="18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Bulboventricular</a:t>
            </a:r>
            <a:r>
              <a:rPr lang="en-GB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loop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Shape 243" descr="Tube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820" y="962234"/>
            <a:ext cx="4247607" cy="239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44" name="Shape 244"/>
          <p:cNvSpPr txBox="1"/>
          <p:nvPr/>
        </p:nvSpPr>
        <p:spPr>
          <a:xfrm>
            <a:off x="671425" y="2921199"/>
            <a:ext cx="5093100" cy="685800"/>
          </a:xfrm>
          <a:prstGeom prst="rect">
            <a:avLst/>
          </a:prstGeom>
          <a:noFill/>
          <a:ln w="38100" cap="flat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200" b="1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Loop formation (S-Shaped  Heart Tube):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619515" y="3759612"/>
            <a:ext cx="6054000" cy="295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buSzPct val="25000"/>
              <a:buFontTx/>
              <a:buChar char="-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 development the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 tube bends upon </a:t>
            </a:r>
            <a:r>
              <a:rPr lang="en-GB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itself</a:t>
            </a:r>
          </a:p>
          <a:p>
            <a:pPr marL="285750" lvl="0" indent="-285750">
              <a:buSzPct val="25000"/>
              <a:buFontTx/>
              <a:buChar char="-"/>
            </a:pPr>
            <a:r>
              <a:rPr lang="en-GB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GB" dirty="0" smtClean="0">
                <a:solidFill>
                  <a:srgbClr val="FFFFFF">
                    <a:lumMod val="5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                    </a:t>
            </a:r>
            <a:r>
              <a:rPr lang="en-GB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forms S-shaped heart tube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SzPct val="250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SO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atrium and sinus </a:t>
            </a:r>
            <a:r>
              <a:rPr lang="en-GB" sz="1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become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Cranial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position and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dorsal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</a:t>
            </a:r>
            <a:r>
              <a:rPr lang="en-GB" sz="1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truncus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arteriosus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bulbus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cordis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GB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this stage the </a:t>
            </a: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sinus </a:t>
            </a:r>
            <a:r>
              <a:rPr lang="en-GB" sz="18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(opens in the dorsal wall of the atrium)</a:t>
            </a: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developed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lateral expansions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8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ends)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called the 2 horns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 right and left horns) and a body.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4">
            <a:alphaModFix/>
          </a:blip>
          <a:srcRect l="909" r="909"/>
          <a:stretch/>
        </p:blipFill>
        <p:spPr>
          <a:xfrm>
            <a:off x="6903982" y="3880042"/>
            <a:ext cx="4971000" cy="23889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مستطيل 2"/>
          <p:cNvSpPr/>
          <p:nvPr/>
        </p:nvSpPr>
        <p:spPr>
          <a:xfrm>
            <a:off x="9714016" y="2683823"/>
            <a:ext cx="1436914" cy="59678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1496290"/>
            <a:ext cx="1984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القلب ينحني على نفسه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-1163782" y="4114801"/>
            <a:ext cx="3605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ar-SA" sz="1200" dirty="0" smtClean="0">
                <a:solidFill>
                  <a:srgbClr val="FFFFFF">
                    <a:lumMod val="5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القلب </a:t>
            </a:r>
            <a:r>
              <a:rPr lang="ar-SA" sz="1200" dirty="0">
                <a:solidFill>
                  <a:srgbClr val="FFFFFF">
                    <a:lumMod val="5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ينحني على نفسه</a:t>
            </a:r>
            <a:r>
              <a:rPr lang="ar-SA" sz="1200" dirty="0">
                <a:solidFill>
                  <a:srgbClr val="FFFFFF">
                    <a:lumMod val="50000"/>
                  </a:srgbClr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ar-SA" sz="1200" dirty="0">
                <a:solidFill>
                  <a:srgbClr val="FFFFFF">
                    <a:lumMod val="5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3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-32083" y="0"/>
            <a:ext cx="224589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Shape 252"/>
          <p:cNvCxnSpPr/>
          <p:nvPr/>
        </p:nvCxnSpPr>
        <p:spPr>
          <a:xfrm>
            <a:off x="978566" y="934920"/>
            <a:ext cx="9144000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" name="Shape 253"/>
          <p:cNvSpPr txBox="1"/>
          <p:nvPr/>
        </p:nvSpPr>
        <p:spPr>
          <a:xfrm>
            <a:off x="1082192" y="232812"/>
            <a:ext cx="8568436" cy="1046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100">
                <a:solidFill>
                  <a:srgbClr val="0021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Veins associated with heart development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54" name="Shape 254"/>
          <p:cNvSpPr/>
          <p:nvPr/>
        </p:nvSpPr>
        <p:spPr>
          <a:xfrm rot="5400000">
            <a:off x="3224464" y="2526633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/>
          <p:nvPr/>
        </p:nvSpPr>
        <p:spPr>
          <a:xfrm rot="-5400000">
            <a:off x="-128335" y="59356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/>
          <p:nvPr/>
        </p:nvSpPr>
        <p:spPr>
          <a:xfrm rot="-5400000">
            <a:off x="-144377" y="3344778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/>
          <p:nvPr/>
        </p:nvSpPr>
        <p:spPr>
          <a:xfrm rot="-5400000">
            <a:off x="-160421" y="5999744"/>
            <a:ext cx="417094" cy="288759"/>
          </a:xfrm>
          <a:prstGeom prst="triangle">
            <a:avLst>
              <a:gd name="adj" fmla="val 50000"/>
            </a:avLst>
          </a:prstGeom>
          <a:solidFill>
            <a:srgbClr val="E6DBD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9780" y="1046440"/>
            <a:ext cx="7049700" cy="35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346804" y="1669302"/>
            <a:ext cx="4053000" cy="2106299"/>
          </a:xfrm>
          <a:prstGeom prst="rect">
            <a:avLst/>
          </a:prstGeom>
          <a:noFill/>
          <a:ln w="9525" cap="flat" cmpd="sng">
            <a:solidFill>
              <a:srgbClr val="6AA84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buSzPct val="25000"/>
              <a:buFontTx/>
              <a:buChar char="-"/>
            </a:pPr>
            <a:r>
              <a:rPr lang="en-GB" sz="1800" dirty="0" smtClean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Each 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horn of the </a:t>
            </a: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sinus </a:t>
            </a:r>
            <a:r>
              <a:rPr lang="en-GB" sz="18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opens in the dorsal wall of the atrium) </a:t>
            </a:r>
            <a:r>
              <a:rPr lang="en-GB" sz="1800" dirty="0" smtClean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receives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GB" sz="2400" dirty="0">
                <a:solidFill>
                  <a:srgbClr val="00203F"/>
                </a:solidFill>
                <a:latin typeface="Calibri"/>
                <a:ea typeface="Calibri"/>
                <a:cs typeface="Calibri"/>
                <a:sym typeface="Calibri"/>
              </a:rPr>
              <a:t>vein pairs: </a:t>
            </a:r>
            <a:endParaRPr lang="en-GB" sz="1800" dirty="0" smtClean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ct val="25000"/>
              <a:buFontTx/>
              <a:buChar char="-"/>
            </a:pPr>
            <a:endParaRPr lang="en-GB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ct val="25000"/>
              <a:buFontTx/>
              <a:buChar char="-"/>
            </a:pPr>
            <a:endParaRPr lang="en-GB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ct val="25000"/>
              <a:buFontTx/>
              <a:buChar char="-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1- Common Cardinal vein 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fetal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body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GB" sz="18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*it’s fuse of posterior&amp; Anterior </a:t>
            </a:r>
            <a:r>
              <a:rPr lang="en-GB" sz="1800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cardic</a:t>
            </a:r>
            <a:r>
              <a:rPr lang="en-GB" sz="18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vein *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2- </a:t>
            </a:r>
            <a:r>
              <a:rPr lang="en-GB" sz="18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Vitelline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from the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yolk sac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3- Umbilical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 from the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placenta</a:t>
            </a:r>
            <a:r>
              <a:rPr lang="en-GB" sz="1800" dirty="0">
                <a:solidFill>
                  <a:srgbClr val="00213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5766" y="4488112"/>
            <a:ext cx="6897900" cy="23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6235907" y="4137285"/>
            <a:ext cx="2968052" cy="338554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Each vessel is paired at this stage</a:t>
            </a:r>
          </a:p>
        </p:txBody>
      </p:sp>
      <p:cxnSp>
        <p:nvCxnSpPr>
          <p:cNvPr id="262" name="Shape 262"/>
          <p:cNvCxnSpPr/>
          <p:nvPr/>
        </p:nvCxnSpPr>
        <p:spPr>
          <a:xfrm>
            <a:off x="7540542" y="4488110"/>
            <a:ext cx="251143" cy="35782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63" name="Shape 263"/>
          <p:cNvSpPr/>
          <p:nvPr/>
        </p:nvSpPr>
        <p:spPr>
          <a:xfrm>
            <a:off x="6105994" y="3738537"/>
            <a:ext cx="1295400" cy="400049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8932732" y="3398871"/>
            <a:ext cx="1113900" cy="449100"/>
          </a:xfrm>
          <a:prstGeom prst="rect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6673515" y="1162726"/>
            <a:ext cx="1780934" cy="400049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318273" y="5213812"/>
            <a:ext cx="4279500" cy="91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*Common Cardinal vein and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Vitelline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carry venous blood (deoxygenated) while Umbilical carries oxygenated blood.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and they all open in sinus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venosus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so it has mixed blood.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9545" y="2681747"/>
            <a:ext cx="3838296" cy="748146"/>
            <a:chOff x="519545" y="2524991"/>
            <a:chExt cx="3838296" cy="748146"/>
          </a:xfrm>
        </p:grpSpPr>
        <p:sp>
          <p:nvSpPr>
            <p:cNvPr id="2" name="مربع نص 1"/>
            <p:cNvSpPr txBox="1"/>
            <p:nvPr/>
          </p:nvSpPr>
          <p:spPr>
            <a:xfrm>
              <a:off x="624816" y="2596425"/>
              <a:ext cx="373302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</a:rPr>
                <a:t>                           Sinus ) </a:t>
              </a:r>
            </a:p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</a:rPr>
                <a:t>2ends </a:t>
              </a:r>
            </a:p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</a:rPr>
                <a:t>2horn (left and right ) each one has three veins. )</a:t>
              </a:r>
              <a:endParaRPr lang="ar-SA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19545" y="2597727"/>
              <a:ext cx="14235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ar-SA" sz="1100" b="1" dirty="0" smtClean="0">
                  <a:solidFill>
                    <a:schemeClr val="bg1">
                      <a:lumMod val="50000"/>
                    </a:schemeClr>
                  </a:solidFill>
                </a:rPr>
                <a:t>هو </a:t>
              </a:r>
              <a:r>
                <a:rPr lang="ar-SA" sz="1100" b="1" dirty="0">
                  <a:solidFill>
                    <a:schemeClr val="bg1">
                      <a:lumMod val="50000"/>
                    </a:schemeClr>
                  </a:solidFill>
                </a:rPr>
                <a:t>عبارة عن جيب عنده</a:t>
              </a:r>
              <a:endParaRPr lang="en-GB" sz="11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0651" y="2774373"/>
              <a:ext cx="4572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 smtClean="0">
                  <a:solidFill>
                    <a:schemeClr val="bg1">
                      <a:lumMod val="50000"/>
                    </a:schemeClr>
                  </a:solidFill>
                </a:rPr>
                <a:t>تمثل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33845" y="2524991"/>
              <a:ext cx="3699164" cy="748146"/>
            </a:xfrm>
            <a:prstGeom prst="rect">
              <a:avLst/>
            </a:prstGeom>
            <a:noFill/>
            <a:ln>
              <a:solidFill>
                <a:srgbClr val="618E87">
                  <a:alpha val="98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2845</Words>
  <Application>Microsoft Macintosh PowerPoint</Application>
  <PresentationFormat>Widescreen</PresentationFormat>
  <Paragraphs>394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Cabin</vt:lpstr>
      <vt:lpstr>Calibri</vt:lpstr>
      <vt:lpstr>Century Gothic</vt:lpstr>
      <vt:lpstr>Kino MT</vt:lpstr>
      <vt:lpstr>Noto Sans Symbols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sh.a.13@outlook.com</cp:lastModifiedBy>
  <cp:revision>78</cp:revision>
  <dcterms:modified xsi:type="dcterms:W3CDTF">2017-03-27T19:39:14Z</dcterms:modified>
</cp:coreProperties>
</file>