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71" r:id="rId6"/>
    <p:sldId id="265" r:id="rId7"/>
    <p:sldId id="266" r:id="rId8"/>
    <p:sldId id="268" r:id="rId9"/>
    <p:sldId id="262" r:id="rId10"/>
    <p:sldId id="263" r:id="rId11"/>
    <p:sldId id="272" r:id="rId12"/>
    <p:sldId id="273" r:id="rId13"/>
    <p:sldId id="270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q.faisal.pp@gmail.com" initials="q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008F00"/>
    <a:srgbClr val="FF2F92"/>
    <a:srgbClr val="C75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3"/>
    <p:restoredTop sz="93036"/>
  </p:normalViewPr>
  <p:slideViewPr>
    <p:cSldViewPr snapToGrid="0" snapToObjects="1">
      <p:cViewPr>
        <p:scale>
          <a:sx n="77" d="100"/>
          <a:sy n="77" d="100"/>
        </p:scale>
        <p:origin x="94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F6D0D-7831-8C43-BA48-89674BE900D5}" type="doc">
      <dgm:prSet loTypeId="urn:microsoft.com/office/officeart/2005/8/layout/hierarchy6" loCatId="" qsTypeId="urn:microsoft.com/office/officeart/2005/8/quickstyle/simple4" qsCatId="simple" csTypeId="urn:microsoft.com/office/officeart/2005/8/colors/accent1_2" csCatId="accent1" phldr="1"/>
      <dgm:spPr>
        <a:scene3d>
          <a:camera prst="orthographicFront"/>
          <a:lightRig rig="chilly" dir="t"/>
        </a:scene3d>
      </dgm:spPr>
      <dgm:t>
        <a:bodyPr/>
        <a:lstStyle/>
        <a:p>
          <a:endParaRPr lang="en-US"/>
        </a:p>
      </dgm:t>
    </dgm:pt>
    <dgm:pt modelId="{679DE362-1DA5-5642-83FC-FD5D35E7171E}">
      <dgm:prSet phldrT="[Text]"/>
      <dgm:spPr>
        <a:solidFill>
          <a:srgbClr val="FF8AD8">
            <a:alpha val="50000"/>
          </a:srgbClr>
        </a:solidFill>
        <a:ln w="63500">
          <a:solidFill>
            <a:srgbClr val="FF2F92"/>
          </a:solidFill>
        </a:ln>
        <a:scene3d>
          <a:camera prst="orthographicFront"/>
          <a:lightRig rig="chilly" dir="t"/>
        </a:scene3d>
        <a:sp3d extrusionH="76200" contourW="12700" prstMaterial="legacyWireframe">
          <a:extrusionClr>
            <a:srgbClr val="FF8AD8"/>
          </a:extrusionClr>
          <a:contourClr>
            <a:srgbClr val="C75A9B"/>
          </a:contourClr>
        </a:sp3d>
      </dgm:spPr>
      <dgm:t>
        <a:bodyPr/>
        <a:lstStyle/>
        <a:p>
          <a:r>
            <a:rPr lang="en-US" b="1" dirty="0">
              <a:solidFill>
                <a:srgbClr val="FF2F92"/>
              </a:solidFill>
              <a:latin typeface="+mj-lt"/>
            </a:rPr>
            <a:t>General Structure of Blood Vessels: </a:t>
          </a:r>
        </a:p>
        <a:p>
          <a:r>
            <a:rPr lang="en-US" b="1" dirty="0">
              <a:solidFill>
                <a:schemeClr val="tx1"/>
              </a:solidFill>
              <a:latin typeface="+mj-lt"/>
            </a:rPr>
            <a:t>The wall is made of three concentric layers </a:t>
          </a:r>
        </a:p>
      </dgm:t>
    </dgm:pt>
    <dgm:pt modelId="{E5FFF08F-F33A-3940-8A31-0ACF524A2679}" type="parTrans" cxnId="{B2301912-8EC6-C94C-8A96-4DE8351F538F}">
      <dgm:prSet/>
      <dgm:spPr/>
      <dgm:t>
        <a:bodyPr/>
        <a:lstStyle/>
        <a:p>
          <a:endParaRPr lang="en-US"/>
        </a:p>
      </dgm:t>
    </dgm:pt>
    <dgm:pt modelId="{FC08B3BC-3670-B64F-87A8-97515BC33B39}" type="sibTrans" cxnId="{B2301912-8EC6-C94C-8A96-4DE8351F538F}">
      <dgm:prSet/>
      <dgm:spPr/>
      <dgm:t>
        <a:bodyPr/>
        <a:lstStyle/>
        <a:p>
          <a:endParaRPr lang="en-US"/>
        </a:p>
      </dgm:t>
    </dgm:pt>
    <dgm:pt modelId="{8ED00CF1-19E3-3740-8530-866F52F1E589}">
      <dgm:prSet phldrT="[Text]" custT="1"/>
      <dgm:spPr>
        <a:noFill/>
        <a:ln w="63500">
          <a:solidFill>
            <a:srgbClr val="FF2F92"/>
          </a:solidFill>
        </a:ln>
        <a:scene3d>
          <a:camera prst="orthographicFront"/>
          <a:lightRig rig="chilly" dir="t"/>
        </a:scene3d>
        <a:sp3d extrusionH="76200" contourW="12700" prstMaterial="legacyWireframe">
          <a:extrusionClr>
            <a:srgbClr val="C75A9B"/>
          </a:extrusionClr>
          <a:contourClr>
            <a:srgbClr val="C75A9B"/>
          </a:contourClr>
        </a:sp3d>
      </dgm:spPr>
      <dgm:t>
        <a:bodyPr anchor="t"/>
        <a:lstStyle/>
        <a:p>
          <a:pPr algn="ctr"/>
          <a:r>
            <a:rPr lang="en-US" sz="1900" b="1" kern="1200" dirty="0">
              <a:solidFill>
                <a:srgbClr val="FF2F92"/>
              </a:solidFill>
              <a:latin typeface="+mj-lt"/>
            </a:rPr>
            <a:t>Tunica intima</a:t>
          </a:r>
        </a:p>
        <a:p>
          <a:pPr algn="l"/>
          <a:r>
            <a:rPr lang="en-US" sz="19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900" b="1" kern="1200" dirty="0">
              <a:solidFill>
                <a:srgbClr val="FF0000"/>
              </a:solidFill>
              <a:latin typeface="+mj-lt"/>
            </a:rPr>
            <a:t>Is the innermost layer </a:t>
          </a:r>
          <a:endParaRPr lang="en-US" sz="1900" b="1" kern="1200" dirty="0">
            <a:solidFill>
              <a:schemeClr val="tx1"/>
            </a:solidFill>
            <a:latin typeface="+mj-lt"/>
          </a:endParaRPr>
        </a:p>
        <a:p>
          <a:pPr algn="l"/>
          <a:r>
            <a:rPr lang="en-US" sz="1900" b="1" kern="1200" dirty="0">
              <a:solidFill>
                <a:schemeClr val="tx1"/>
              </a:solidFill>
              <a:latin typeface="+mj-lt"/>
            </a:rPr>
            <a:t>Composed of: </a:t>
          </a:r>
        </a:p>
        <a:p>
          <a:pPr algn="l"/>
          <a:r>
            <a:rPr lang="en-US" sz="1900" b="1" kern="1200" dirty="0">
              <a:solidFill>
                <a:schemeClr val="tx1"/>
              </a:solidFill>
              <a:latin typeface="+mj-lt"/>
            </a:rPr>
            <a:t>1-</a:t>
          </a:r>
          <a:r>
            <a:rPr lang="en-US" sz="1900" b="1" kern="1200" baseline="0" dirty="0">
              <a:solidFill>
                <a:schemeClr val="tx1"/>
              </a:solidFill>
              <a:latin typeface="+mj-lt"/>
            </a:rPr>
            <a:t> </a:t>
          </a:r>
          <a:r>
            <a:rPr lang="en-US" sz="1900" b="1" kern="1200" dirty="0">
              <a:solidFill>
                <a:schemeClr val="tx1"/>
              </a:solidFill>
              <a:latin typeface="+mj-lt"/>
            </a:rPr>
            <a:t>Endothelial cells:</a:t>
          </a:r>
          <a:br>
            <a:rPr lang="en-US" sz="1900" b="1" kern="1200" dirty="0">
              <a:solidFill>
                <a:schemeClr val="tx1"/>
              </a:solidFill>
              <a:latin typeface="+mj-lt"/>
            </a:rPr>
          </a:br>
          <a:r>
            <a:rPr lang="en-US" sz="1900" b="1" kern="1200" dirty="0">
              <a:solidFill>
                <a:schemeClr val="tx1"/>
              </a:solidFill>
              <a:latin typeface="+mj-lt"/>
            </a:rPr>
            <a:t>Simple squamous epithelium</a:t>
          </a:r>
        </a:p>
        <a:p>
          <a:pPr algn="l"/>
          <a:r>
            <a:rPr lang="en-US" sz="1900" b="1" kern="1200" dirty="0">
              <a:solidFill>
                <a:schemeClr val="tx1"/>
              </a:solidFill>
              <a:latin typeface="+mj-lt"/>
            </a:rPr>
            <a:t>2- Basal Lamina </a:t>
          </a:r>
        </a:p>
        <a:p>
          <a:pPr algn="l"/>
          <a:r>
            <a:rPr lang="en-US" sz="1900" b="1" kern="1200" dirty="0">
              <a:solidFill>
                <a:schemeClr val="tx1"/>
              </a:solidFill>
              <a:latin typeface="+mj-lt"/>
            </a:rPr>
            <a:t>3- </a:t>
          </a:r>
          <a:r>
            <a:rPr lang="en-US" sz="1900" b="1" kern="1200" dirty="0" err="1">
              <a:solidFill>
                <a:schemeClr val="tx1"/>
              </a:solidFill>
              <a:latin typeface="+mj-lt"/>
            </a:rPr>
            <a:t>Subendothelial</a:t>
          </a:r>
          <a:r>
            <a:rPr lang="en-US" sz="1900" b="1" kern="1200" dirty="0">
              <a:solidFill>
                <a:schemeClr val="tx1"/>
              </a:solidFill>
              <a:latin typeface="+mj-lt"/>
            </a:rPr>
            <a:t> layer: loose C.T. </a:t>
          </a:r>
        </a:p>
        <a:p>
          <a:pPr algn="l"/>
          <a:r>
            <a:rPr lang="en-US" sz="1900" b="1" kern="1200" dirty="0">
              <a:solidFill>
                <a:schemeClr val="tx1"/>
              </a:solidFill>
              <a:latin typeface="+mj-lt"/>
            </a:rPr>
            <a:t>4- Internal elastic lamina: fenestrated elastic sheet </a:t>
          </a:r>
        </a:p>
        <a:p>
          <a:pPr algn="l"/>
          <a:r>
            <a:rPr lang="en-US" sz="1900" b="1" kern="1200" dirty="0">
              <a:solidFill>
                <a:srgbClr val="008F00"/>
              </a:solidFill>
              <a:latin typeface="+mj-lt"/>
              <a:ea typeface="+mn-ea"/>
              <a:cs typeface="+mn-cs"/>
            </a:rPr>
            <a:t>fenestrated </a:t>
          </a:r>
          <a:r>
            <a:rPr lang="ar-SA" sz="1900" b="1" kern="1200" dirty="0">
              <a:solidFill>
                <a:srgbClr val="008F00"/>
              </a:solidFill>
              <a:latin typeface="+mj-lt"/>
              <a:ea typeface="+mn-ea"/>
              <a:cs typeface="+mn-cs"/>
            </a:rPr>
            <a:t> يعني في فتحات </a:t>
          </a:r>
          <a:endParaRPr lang="en-US" sz="1900" b="1" kern="1200" dirty="0">
            <a:solidFill>
              <a:schemeClr val="tx1"/>
            </a:solidFill>
            <a:latin typeface="+mj-lt"/>
          </a:endParaRPr>
        </a:p>
      </dgm:t>
    </dgm:pt>
    <dgm:pt modelId="{4F5210BA-9169-914B-B8FE-BBD112A6A6A7}" type="parTrans" cxnId="{F989241B-C666-9E44-9928-756B42EE005B}">
      <dgm:prSet/>
      <dgm:spPr>
        <a:scene3d>
          <a:camera prst="orthographicFront"/>
          <a:lightRig rig="chilly" dir="t"/>
        </a:scene3d>
        <a:sp3d extrusionH="76200" contourW="12700" prstMaterial="legacyWireframe">
          <a:extrusionClr>
            <a:srgbClr val="FF8AD8"/>
          </a:extrusionClr>
          <a:contourClr>
            <a:srgbClr val="C75A9B"/>
          </a:contourClr>
        </a:sp3d>
      </dgm:spPr>
      <dgm:t>
        <a:bodyPr/>
        <a:lstStyle/>
        <a:p>
          <a:endParaRPr lang="en-US"/>
        </a:p>
      </dgm:t>
    </dgm:pt>
    <dgm:pt modelId="{5CB57AD0-2F35-4549-9EA6-AA49D7C0831A}" type="sibTrans" cxnId="{F989241B-C666-9E44-9928-756B42EE005B}">
      <dgm:prSet/>
      <dgm:spPr/>
      <dgm:t>
        <a:bodyPr/>
        <a:lstStyle/>
        <a:p>
          <a:endParaRPr lang="en-US"/>
        </a:p>
      </dgm:t>
    </dgm:pt>
    <dgm:pt modelId="{578D705A-E540-C945-8F19-82428E3A3320}">
      <dgm:prSet phldrT="[Text]" custT="1"/>
      <dgm:spPr>
        <a:noFill/>
        <a:ln w="63500">
          <a:solidFill>
            <a:srgbClr val="FF2F92"/>
          </a:solidFill>
        </a:ln>
        <a:scene3d>
          <a:camera prst="orthographicFront"/>
          <a:lightRig rig="chilly" dir="t"/>
        </a:scene3d>
        <a:sp3d extrusionH="76200" contourW="12700" prstMaterial="legacyWireframe">
          <a:extrusionClr>
            <a:srgbClr val="FF8AD8"/>
          </a:extrusionClr>
          <a:contourClr>
            <a:srgbClr val="C75A9B"/>
          </a:contourClr>
        </a:sp3d>
      </dgm:spPr>
      <dgm:t>
        <a:bodyPr anchor="t"/>
        <a:lstStyle/>
        <a:p>
          <a:pPr algn="ctr"/>
          <a:r>
            <a:rPr lang="en-US" sz="1600" b="1" dirty="0">
              <a:solidFill>
                <a:srgbClr val="FF2F92"/>
              </a:solidFill>
              <a:latin typeface="+mj-lt"/>
            </a:rPr>
            <a:t> Tunica adventitia</a:t>
          </a:r>
        </a:p>
        <a:p>
          <a:pPr algn="l"/>
          <a:r>
            <a:rPr lang="en-US" sz="1600" b="1" dirty="0">
              <a:solidFill>
                <a:srgbClr val="FF0000"/>
              </a:solidFill>
              <a:latin typeface="+mj-lt"/>
            </a:rPr>
            <a:t>Outermost layer </a:t>
          </a:r>
        </a:p>
        <a:p>
          <a:pPr algn="l"/>
          <a:r>
            <a:rPr lang="en-US" sz="1600" b="1" dirty="0">
              <a:solidFill>
                <a:schemeClr val="tx1"/>
              </a:solidFill>
              <a:latin typeface="+mj-lt"/>
            </a:rPr>
            <a:t>Composed of connective tissue containing:</a:t>
          </a:r>
        </a:p>
        <a:p>
          <a:pPr algn="l"/>
          <a:r>
            <a:rPr lang="en-US" sz="1600" b="1" dirty="0">
              <a:solidFill>
                <a:srgbClr val="FF0000"/>
              </a:solidFill>
              <a:latin typeface="+mj-lt"/>
            </a:rPr>
            <a:t> Vasa </a:t>
          </a:r>
          <a:r>
            <a:rPr lang="en-US" sz="1600" b="1" dirty="0" err="1">
              <a:solidFill>
                <a:srgbClr val="FF0000"/>
              </a:solidFill>
              <a:latin typeface="+mj-lt"/>
            </a:rPr>
            <a:t>vasorum</a:t>
          </a:r>
          <a:endParaRPr lang="en-US" sz="1600" b="1" dirty="0">
            <a:solidFill>
              <a:srgbClr val="FF0000"/>
            </a:solidFill>
            <a:latin typeface="+mj-lt"/>
          </a:endParaRPr>
        </a:p>
        <a:p>
          <a:pPr algn="l"/>
          <a:r>
            <a:rPr lang="en-US" sz="1600" b="1" dirty="0">
              <a:solidFill>
                <a:schemeClr val="tx1"/>
              </a:solidFill>
              <a:latin typeface="+mj-lt"/>
            </a:rPr>
            <a:t>They are small arterioles in tunica </a:t>
          </a:r>
          <a:r>
            <a:rPr lang="en-US" sz="1600" b="1" u="sng" dirty="0">
              <a:solidFill>
                <a:schemeClr val="tx1"/>
              </a:solidFill>
              <a:latin typeface="+mj-lt"/>
            </a:rPr>
            <a:t>adventitia</a:t>
          </a:r>
          <a:r>
            <a:rPr lang="en-US" sz="1600" b="1" dirty="0">
              <a:solidFill>
                <a:schemeClr val="tx1"/>
              </a:solidFill>
              <a:latin typeface="+mj-lt"/>
            </a:rPr>
            <a:t> and the outer part of tunica </a:t>
          </a:r>
          <a:r>
            <a:rPr lang="en-US" sz="1600" b="1" u="sng" dirty="0">
              <a:solidFill>
                <a:schemeClr val="tx1"/>
              </a:solidFill>
              <a:latin typeface="+mj-lt"/>
            </a:rPr>
            <a:t>media.</a:t>
          </a:r>
          <a:br>
            <a:rPr lang="en-US" sz="1600" b="1" dirty="0">
              <a:solidFill>
                <a:schemeClr val="tx1"/>
              </a:solidFill>
              <a:latin typeface="+mj-lt"/>
            </a:rPr>
          </a:br>
          <a:r>
            <a:rPr lang="en-US" sz="1600" b="1" dirty="0">
              <a:solidFill>
                <a:schemeClr val="tx1"/>
              </a:solidFill>
              <a:latin typeface="+mj-lt"/>
            </a:rPr>
            <a:t>They are more prevalent in the</a:t>
          </a:r>
          <a:r>
            <a:rPr lang="en-US" sz="1600" b="1" baseline="0" dirty="0">
              <a:solidFill>
                <a:schemeClr val="tx1"/>
              </a:solidFill>
              <a:latin typeface="+mj-lt"/>
            </a:rPr>
            <a:t> </a:t>
          </a:r>
          <a:r>
            <a:rPr lang="en-US" sz="1600" b="1" dirty="0">
              <a:solidFill>
                <a:schemeClr val="tx1"/>
              </a:solidFill>
              <a:latin typeface="+mj-lt"/>
            </a:rPr>
            <a:t>walls of veins than arteries</a:t>
          </a:r>
          <a:r>
            <a:rPr lang="en-US" sz="1600" b="1" baseline="0" dirty="0">
              <a:solidFill>
                <a:schemeClr val="tx1"/>
              </a:solidFill>
              <a:latin typeface="+mj-lt"/>
            </a:rPr>
            <a:t> because</a:t>
          </a:r>
          <a:r>
            <a:rPr lang="en-US" sz="1600" b="1" dirty="0">
              <a:solidFill>
                <a:schemeClr val="tx1"/>
              </a:solidFill>
              <a:latin typeface="+mj-lt"/>
            </a:rPr>
            <a:t> venous blood contains less oxygen and nutrients than arterial blood </a:t>
          </a:r>
        </a:p>
        <a:p>
          <a:pPr algn="l"/>
          <a:r>
            <a:rPr lang="en-US" sz="1100" b="1" dirty="0">
              <a:solidFill>
                <a:srgbClr val="00B050"/>
              </a:solidFill>
              <a:latin typeface="+mj-lt"/>
            </a:rPr>
            <a:t>Greater numbers of Vasa </a:t>
          </a:r>
          <a:r>
            <a:rPr lang="en-US" sz="1100" b="1" dirty="0" err="1">
              <a:solidFill>
                <a:srgbClr val="00B050"/>
              </a:solidFill>
              <a:latin typeface="+mj-lt"/>
            </a:rPr>
            <a:t>Vasorum</a:t>
          </a:r>
          <a:r>
            <a:rPr lang="en-US" sz="1100" b="1" dirty="0">
              <a:solidFill>
                <a:srgbClr val="00B050"/>
              </a:solidFill>
              <a:latin typeface="+mj-lt"/>
            </a:rPr>
            <a:t> are found in the veins than the ones found in arteries , because the arteries carry oxygenated blood which can be beneficial for them as nutrition source unlike the veins so they need another source of blood which is the Vasa </a:t>
          </a:r>
          <a:r>
            <a:rPr lang="en-US" sz="1100" b="1" dirty="0" err="1">
              <a:solidFill>
                <a:srgbClr val="00B050"/>
              </a:solidFill>
              <a:latin typeface="+mj-lt"/>
            </a:rPr>
            <a:t>Vasorum</a:t>
          </a:r>
          <a:r>
            <a:rPr lang="en-US" sz="1100" b="1" dirty="0">
              <a:solidFill>
                <a:srgbClr val="00B050"/>
              </a:solidFill>
              <a:latin typeface="+mj-lt"/>
            </a:rPr>
            <a:t> </a:t>
          </a:r>
        </a:p>
      </dgm:t>
    </dgm:pt>
    <dgm:pt modelId="{15FB1408-FA34-0142-8276-F1C4ACBA81B0}" type="parTrans" cxnId="{4E0699EF-9F1A-6B44-83C3-E0DBB55F1095}">
      <dgm:prSet/>
      <dgm:spPr>
        <a:scene3d>
          <a:camera prst="orthographicFront"/>
          <a:lightRig rig="chilly" dir="t"/>
        </a:scene3d>
        <a:sp3d extrusionH="76200" contourW="12700" prstMaterial="legacyWireframe">
          <a:extrusionClr>
            <a:srgbClr val="FF8AD8"/>
          </a:extrusionClr>
          <a:contourClr>
            <a:srgbClr val="C75A9B"/>
          </a:contourClr>
        </a:sp3d>
      </dgm:spPr>
      <dgm:t>
        <a:bodyPr/>
        <a:lstStyle/>
        <a:p>
          <a:endParaRPr lang="en-US"/>
        </a:p>
      </dgm:t>
    </dgm:pt>
    <dgm:pt modelId="{E1E23EF8-BD8D-CE42-B8E9-316E8F39B6B0}" type="sibTrans" cxnId="{4E0699EF-9F1A-6B44-83C3-E0DBB55F1095}">
      <dgm:prSet/>
      <dgm:spPr/>
      <dgm:t>
        <a:bodyPr/>
        <a:lstStyle/>
        <a:p>
          <a:endParaRPr lang="en-US"/>
        </a:p>
      </dgm:t>
    </dgm:pt>
    <dgm:pt modelId="{4D601D7B-8D69-5A48-A207-8BBC67D3FECC}">
      <dgm:prSet custT="1"/>
      <dgm:spPr>
        <a:noFill/>
        <a:ln w="63500">
          <a:solidFill>
            <a:srgbClr val="FF2F92"/>
          </a:solidFill>
        </a:ln>
        <a:scene3d>
          <a:camera prst="orthographicFront"/>
          <a:lightRig rig="chilly" dir="t"/>
        </a:scene3d>
        <a:sp3d extrusionH="76200" contourW="12700" prstMaterial="legacyWireframe">
          <a:extrusionClr>
            <a:srgbClr val="FF8AD8"/>
          </a:extrusionClr>
          <a:contourClr>
            <a:srgbClr val="C75A9B"/>
          </a:contourClr>
        </a:sp3d>
      </dgm:spPr>
      <dgm:t>
        <a:bodyPr anchor="t"/>
        <a:lstStyle/>
        <a:p>
          <a:pPr algn="ctr"/>
          <a:r>
            <a:rPr lang="en-US" sz="1900" b="1" kern="1200" dirty="0">
              <a:solidFill>
                <a:srgbClr val="FF2F92"/>
              </a:solidFill>
              <a:latin typeface="+mj-lt"/>
            </a:rPr>
            <a:t>Tunica media</a:t>
          </a:r>
          <a:endParaRPr lang="en-US" sz="1900" b="1" kern="1200" dirty="0">
            <a:solidFill>
              <a:srgbClr val="FF0000"/>
            </a:solidFill>
            <a:latin typeface="+mj-lt"/>
          </a:endParaRPr>
        </a:p>
        <a:p>
          <a:pPr algn="l"/>
          <a:r>
            <a:rPr lang="en-US" sz="1900" b="1" kern="1200" dirty="0">
              <a:solidFill>
                <a:srgbClr val="FF0000"/>
              </a:solidFill>
              <a:latin typeface="+mj-lt"/>
            </a:rPr>
            <a:t>Intermediate layer </a:t>
          </a:r>
          <a:endParaRPr lang="en-US" sz="1900" b="1" kern="1200" dirty="0">
            <a:solidFill>
              <a:schemeClr val="tx1"/>
            </a:solidFill>
            <a:latin typeface="+mj-lt"/>
          </a:endParaRPr>
        </a:p>
        <a:p>
          <a:pPr algn="l"/>
          <a:r>
            <a:rPr lang="en-US" sz="1800" b="1" kern="1200" dirty="0">
              <a:solidFill>
                <a:schemeClr val="tx1"/>
              </a:solidFill>
              <a:latin typeface="+mj-lt"/>
            </a:rPr>
            <a:t>Composed of: </a:t>
          </a:r>
        </a:p>
        <a:p>
          <a:pPr algn="l"/>
          <a:r>
            <a:rPr lang="en-US" sz="1800" b="1" kern="1200" dirty="0">
              <a:solidFill>
                <a:schemeClr val="tx1"/>
              </a:solidFill>
              <a:latin typeface="+mj-lt"/>
            </a:rPr>
            <a:t>1- Smooth muscles. </a:t>
          </a:r>
        </a:p>
        <a:p>
          <a:pPr algn="l"/>
          <a:r>
            <a:rPr lang="en-US" sz="1800" b="1" kern="1200" dirty="0">
              <a:solidFill>
                <a:schemeClr val="tx1"/>
              </a:solidFill>
              <a:latin typeface="+mj-lt"/>
            </a:rPr>
            <a:t>2-  Elastic fibers. </a:t>
          </a:r>
        </a:p>
        <a:p>
          <a:pPr algn="l"/>
          <a:r>
            <a:rPr lang="en-US" sz="1800" b="1" kern="1200" dirty="0">
              <a:solidFill>
                <a:schemeClr val="tx1"/>
              </a:solidFill>
              <a:latin typeface="+mj-lt"/>
            </a:rPr>
            <a:t>3- Type III collagen  (reticular fibers). </a:t>
          </a:r>
        </a:p>
        <a:p>
          <a:pPr algn="l"/>
          <a:r>
            <a:rPr lang="en-US" sz="1800" b="1" kern="1200" dirty="0">
              <a:solidFill>
                <a:schemeClr val="tx1"/>
              </a:solidFill>
              <a:latin typeface="+mj-lt"/>
            </a:rPr>
            <a:t>4- Type I collagen </a:t>
          </a:r>
        </a:p>
        <a:p>
          <a:pPr algn="l"/>
          <a:r>
            <a:rPr lang="en-US" sz="1700" b="1" kern="1200" dirty="0">
              <a:solidFill>
                <a:srgbClr val="FF0000"/>
              </a:solidFill>
              <a:latin typeface="+mj-lt"/>
            </a:rPr>
            <a:t>* Large muscular arteries have external elastic lamina, separating the tunica media from the tunica adventitia.</a:t>
          </a:r>
        </a:p>
        <a:p>
          <a:pPr algn="l"/>
          <a:r>
            <a:rPr lang="en-US" sz="1800" b="1" kern="1200" dirty="0">
              <a:solidFill>
                <a:srgbClr val="008F00"/>
              </a:solidFill>
              <a:latin typeface="+mj-lt"/>
              <a:ea typeface="+mn-ea"/>
              <a:cs typeface="+mn-cs"/>
            </a:rPr>
            <a:t>But the internal elastic lamina is in all arteries.</a:t>
          </a:r>
        </a:p>
      </dgm:t>
    </dgm:pt>
    <dgm:pt modelId="{A22E98B5-6932-5C48-8B33-C065E21EB058}" type="parTrans" cxnId="{D7986870-8279-0D45-BE2E-11373F15D49B}">
      <dgm:prSet/>
      <dgm:spPr>
        <a:scene3d>
          <a:camera prst="orthographicFront"/>
          <a:lightRig rig="chilly" dir="t"/>
        </a:scene3d>
        <a:sp3d extrusionH="76200" contourW="12700" prstMaterial="legacyWireframe">
          <a:extrusionClr>
            <a:srgbClr val="FF8AD8"/>
          </a:extrusionClr>
          <a:contourClr>
            <a:srgbClr val="C75A9B"/>
          </a:contourClr>
        </a:sp3d>
      </dgm:spPr>
      <dgm:t>
        <a:bodyPr/>
        <a:lstStyle/>
        <a:p>
          <a:endParaRPr lang="en-US"/>
        </a:p>
      </dgm:t>
    </dgm:pt>
    <dgm:pt modelId="{EF479BCB-2F3F-B546-95D7-1C3AF3583CC3}" type="sibTrans" cxnId="{D7986870-8279-0D45-BE2E-11373F15D49B}">
      <dgm:prSet/>
      <dgm:spPr/>
      <dgm:t>
        <a:bodyPr/>
        <a:lstStyle/>
        <a:p>
          <a:endParaRPr lang="en-US"/>
        </a:p>
      </dgm:t>
    </dgm:pt>
    <dgm:pt modelId="{65557552-6AC6-114E-9D3D-9DA90849A5A7}" type="pres">
      <dgm:prSet presAssocID="{732F6D0D-7831-8C43-BA48-89674BE900D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631F0CE-185B-EC47-930E-A6858DA630BB}" type="pres">
      <dgm:prSet presAssocID="{732F6D0D-7831-8C43-BA48-89674BE900D5}" presName="hierFlow" presStyleCnt="0"/>
      <dgm:spPr>
        <a:sp3d extrusionH="76200" contourW="12700" prstMaterial="legacyWireframe">
          <a:extrusionClr>
            <a:srgbClr val="FF8AD8"/>
          </a:extrusionClr>
          <a:contourClr>
            <a:srgbClr val="FF8AD8"/>
          </a:contourClr>
        </a:sp3d>
      </dgm:spPr>
    </dgm:pt>
    <dgm:pt modelId="{84598239-8257-8748-BC49-0E1DCD19479A}" type="pres">
      <dgm:prSet presAssocID="{732F6D0D-7831-8C43-BA48-89674BE900D5}" presName="hierChild1" presStyleCnt="0">
        <dgm:presLayoutVars>
          <dgm:chPref val="1"/>
          <dgm:animOne val="branch"/>
          <dgm:animLvl val="lvl"/>
        </dgm:presLayoutVars>
      </dgm:prSet>
      <dgm:spPr>
        <a:sp3d extrusionH="76200" contourW="12700" prstMaterial="legacyWireframe">
          <a:extrusionClr>
            <a:srgbClr val="FF8AD8"/>
          </a:extrusionClr>
          <a:contourClr>
            <a:srgbClr val="FF8AD8"/>
          </a:contourClr>
        </a:sp3d>
      </dgm:spPr>
    </dgm:pt>
    <dgm:pt modelId="{C441974A-2EBD-1747-BECF-CB9A34CE01CE}" type="pres">
      <dgm:prSet presAssocID="{679DE362-1DA5-5642-83FC-FD5D35E7171E}" presName="Name14" presStyleCnt="0"/>
      <dgm:spPr>
        <a:sp3d extrusionH="76200" contourW="12700" prstMaterial="legacyWireframe">
          <a:extrusionClr>
            <a:srgbClr val="FF8AD8"/>
          </a:extrusionClr>
          <a:contourClr>
            <a:srgbClr val="FF8AD8"/>
          </a:contourClr>
        </a:sp3d>
      </dgm:spPr>
    </dgm:pt>
    <dgm:pt modelId="{E22F48A9-3FF1-9C43-9F9A-CAE99BC56CB8}" type="pres">
      <dgm:prSet presAssocID="{679DE362-1DA5-5642-83FC-FD5D35E7171E}" presName="level1Shape" presStyleLbl="node0" presStyleIdx="0" presStyleCnt="1" custScaleX="187545" custScaleY="41527" custLinFactNeighborY="8983">
        <dgm:presLayoutVars>
          <dgm:chPref val="3"/>
        </dgm:presLayoutVars>
      </dgm:prSet>
      <dgm:spPr/>
    </dgm:pt>
    <dgm:pt modelId="{02146719-AF5E-6C4D-8E9A-9738B67CC3B9}" type="pres">
      <dgm:prSet presAssocID="{679DE362-1DA5-5642-83FC-FD5D35E7171E}" presName="hierChild2" presStyleCnt="0"/>
      <dgm:spPr>
        <a:sp3d extrusionH="76200" contourW="12700" prstMaterial="legacyWireframe">
          <a:extrusionClr>
            <a:srgbClr val="FF8AD8"/>
          </a:extrusionClr>
          <a:contourClr>
            <a:srgbClr val="FF8AD8"/>
          </a:contourClr>
        </a:sp3d>
      </dgm:spPr>
    </dgm:pt>
    <dgm:pt modelId="{95328BB1-8E51-BD4F-BE97-ECA62BEDF817}" type="pres">
      <dgm:prSet presAssocID="{4F5210BA-9169-914B-B8FE-BBD112A6A6A7}" presName="Name19" presStyleLbl="parChTrans1D2" presStyleIdx="0" presStyleCnt="3"/>
      <dgm:spPr/>
    </dgm:pt>
    <dgm:pt modelId="{80A5CADC-8BDD-2543-BAD1-0AE8DD5484B4}" type="pres">
      <dgm:prSet presAssocID="{8ED00CF1-19E3-3740-8530-866F52F1E589}" presName="Name21" presStyleCnt="0"/>
      <dgm:spPr>
        <a:sp3d extrusionH="76200" contourW="12700" prstMaterial="legacyWireframe">
          <a:extrusionClr>
            <a:srgbClr val="FF8AD8"/>
          </a:extrusionClr>
          <a:contourClr>
            <a:srgbClr val="FF8AD8"/>
          </a:contourClr>
        </a:sp3d>
      </dgm:spPr>
    </dgm:pt>
    <dgm:pt modelId="{19B4569D-ED7E-E64E-AE35-7B40F131ED20}" type="pres">
      <dgm:prSet presAssocID="{8ED00CF1-19E3-3740-8530-866F52F1E589}" presName="level2Shape" presStyleLbl="node2" presStyleIdx="0" presStyleCnt="3" custScaleX="83894" custScaleY="210330"/>
      <dgm:spPr/>
    </dgm:pt>
    <dgm:pt modelId="{F90209F3-D7B1-3D44-B3D7-6EDCEAB39D87}" type="pres">
      <dgm:prSet presAssocID="{8ED00CF1-19E3-3740-8530-866F52F1E589}" presName="hierChild3" presStyleCnt="0"/>
      <dgm:spPr>
        <a:sp3d extrusionH="76200" contourW="12700" prstMaterial="legacyWireframe">
          <a:extrusionClr>
            <a:srgbClr val="FF8AD8"/>
          </a:extrusionClr>
          <a:contourClr>
            <a:srgbClr val="FF8AD8"/>
          </a:contourClr>
        </a:sp3d>
      </dgm:spPr>
    </dgm:pt>
    <dgm:pt modelId="{9C682C81-B3E3-5F48-9A4A-FC0F005AB766}" type="pres">
      <dgm:prSet presAssocID="{A22E98B5-6932-5C48-8B33-C065E21EB058}" presName="Name19" presStyleLbl="parChTrans1D2" presStyleIdx="1" presStyleCnt="3"/>
      <dgm:spPr/>
    </dgm:pt>
    <dgm:pt modelId="{4E2FBCFE-5F7A-F54F-8181-00D8850F615B}" type="pres">
      <dgm:prSet presAssocID="{4D601D7B-8D69-5A48-A207-8BBC67D3FECC}" presName="Name21" presStyleCnt="0"/>
      <dgm:spPr>
        <a:sp3d extrusionH="76200" contourW="12700" prstMaterial="legacyWireframe">
          <a:extrusionClr>
            <a:srgbClr val="FF8AD8"/>
          </a:extrusionClr>
          <a:contourClr>
            <a:srgbClr val="FF8AD8"/>
          </a:contourClr>
        </a:sp3d>
      </dgm:spPr>
    </dgm:pt>
    <dgm:pt modelId="{A8F77E72-6D25-A74C-95A4-ABA8EADAFAAC}" type="pres">
      <dgm:prSet presAssocID="{4D601D7B-8D69-5A48-A207-8BBC67D3FECC}" presName="level2Shape" presStyleLbl="node2" presStyleIdx="1" presStyleCnt="3" custScaleX="83894" custScaleY="210330" custLinFactNeighborX="-494" custLinFactNeighborY="1482"/>
      <dgm:spPr/>
    </dgm:pt>
    <dgm:pt modelId="{8E4FFD45-BC36-5C46-9E16-2C8BC0FACA0F}" type="pres">
      <dgm:prSet presAssocID="{4D601D7B-8D69-5A48-A207-8BBC67D3FECC}" presName="hierChild3" presStyleCnt="0"/>
      <dgm:spPr>
        <a:sp3d extrusionH="76200" contourW="12700" prstMaterial="legacyWireframe">
          <a:extrusionClr>
            <a:srgbClr val="FF8AD8"/>
          </a:extrusionClr>
          <a:contourClr>
            <a:srgbClr val="FF8AD8"/>
          </a:contourClr>
        </a:sp3d>
      </dgm:spPr>
    </dgm:pt>
    <dgm:pt modelId="{405056A7-3EB8-0548-8D6D-81657F83C2AA}" type="pres">
      <dgm:prSet presAssocID="{15FB1408-FA34-0142-8276-F1C4ACBA81B0}" presName="Name19" presStyleLbl="parChTrans1D2" presStyleIdx="2" presStyleCnt="3"/>
      <dgm:spPr/>
    </dgm:pt>
    <dgm:pt modelId="{FBBC759B-7B40-754B-A8C7-8064E50B645B}" type="pres">
      <dgm:prSet presAssocID="{578D705A-E540-C945-8F19-82428E3A3320}" presName="Name21" presStyleCnt="0"/>
      <dgm:spPr>
        <a:sp3d extrusionH="76200" contourW="12700" prstMaterial="legacyWireframe">
          <a:extrusionClr>
            <a:srgbClr val="FF8AD8"/>
          </a:extrusionClr>
          <a:contourClr>
            <a:srgbClr val="FF8AD8"/>
          </a:contourClr>
        </a:sp3d>
      </dgm:spPr>
    </dgm:pt>
    <dgm:pt modelId="{7DBB4512-E44A-9348-A7F2-ED6C5578F64B}" type="pres">
      <dgm:prSet presAssocID="{578D705A-E540-C945-8F19-82428E3A3320}" presName="level2Shape" presStyleLbl="node2" presStyleIdx="2" presStyleCnt="3" custScaleX="83894" custScaleY="210330"/>
      <dgm:spPr/>
    </dgm:pt>
    <dgm:pt modelId="{099FF81D-D501-8441-93E8-00CE1BC349FC}" type="pres">
      <dgm:prSet presAssocID="{578D705A-E540-C945-8F19-82428E3A3320}" presName="hierChild3" presStyleCnt="0"/>
      <dgm:spPr>
        <a:sp3d extrusionH="76200" contourW="12700" prstMaterial="legacyWireframe">
          <a:extrusionClr>
            <a:srgbClr val="FF8AD8"/>
          </a:extrusionClr>
          <a:contourClr>
            <a:srgbClr val="FF8AD8"/>
          </a:contourClr>
        </a:sp3d>
      </dgm:spPr>
    </dgm:pt>
    <dgm:pt modelId="{3271DE41-0FE7-D043-B960-FFDD0BC2AD9E}" type="pres">
      <dgm:prSet presAssocID="{732F6D0D-7831-8C43-BA48-89674BE900D5}" presName="bgShapesFlow" presStyleCnt="0"/>
      <dgm:spPr>
        <a:sp3d extrusionH="76200" contourW="12700" prstMaterial="legacyWireframe">
          <a:extrusionClr>
            <a:srgbClr val="FF8AD8"/>
          </a:extrusionClr>
          <a:contourClr>
            <a:srgbClr val="FF8AD8"/>
          </a:contourClr>
        </a:sp3d>
      </dgm:spPr>
    </dgm:pt>
  </dgm:ptLst>
  <dgm:cxnLst>
    <dgm:cxn modelId="{B2301912-8EC6-C94C-8A96-4DE8351F538F}" srcId="{732F6D0D-7831-8C43-BA48-89674BE900D5}" destId="{679DE362-1DA5-5642-83FC-FD5D35E7171E}" srcOrd="0" destOrd="0" parTransId="{E5FFF08F-F33A-3940-8A31-0ACF524A2679}" sibTransId="{FC08B3BC-3670-B64F-87A8-97515BC33B39}"/>
    <dgm:cxn modelId="{F989241B-C666-9E44-9928-756B42EE005B}" srcId="{679DE362-1DA5-5642-83FC-FD5D35E7171E}" destId="{8ED00CF1-19E3-3740-8530-866F52F1E589}" srcOrd="0" destOrd="0" parTransId="{4F5210BA-9169-914B-B8FE-BBD112A6A6A7}" sibTransId="{5CB57AD0-2F35-4549-9EA6-AA49D7C0831A}"/>
    <dgm:cxn modelId="{A4188A2C-92AB-1042-A170-838404576302}" type="presOf" srcId="{578D705A-E540-C945-8F19-82428E3A3320}" destId="{7DBB4512-E44A-9348-A7F2-ED6C5578F64B}" srcOrd="0" destOrd="0" presId="urn:microsoft.com/office/officeart/2005/8/layout/hierarchy6"/>
    <dgm:cxn modelId="{D150B42F-2D9B-6D4F-9BB4-5789C297461D}" type="presOf" srcId="{679DE362-1DA5-5642-83FC-FD5D35E7171E}" destId="{E22F48A9-3FF1-9C43-9F9A-CAE99BC56CB8}" srcOrd="0" destOrd="0" presId="urn:microsoft.com/office/officeart/2005/8/layout/hierarchy6"/>
    <dgm:cxn modelId="{5E277D35-01E6-424F-9ECB-687B43D88721}" type="presOf" srcId="{4F5210BA-9169-914B-B8FE-BBD112A6A6A7}" destId="{95328BB1-8E51-BD4F-BE97-ECA62BEDF817}" srcOrd="0" destOrd="0" presId="urn:microsoft.com/office/officeart/2005/8/layout/hierarchy6"/>
    <dgm:cxn modelId="{25AD9F36-2B56-074C-8328-148EDB3A6177}" type="presOf" srcId="{15FB1408-FA34-0142-8276-F1C4ACBA81B0}" destId="{405056A7-3EB8-0548-8D6D-81657F83C2AA}" srcOrd="0" destOrd="0" presId="urn:microsoft.com/office/officeart/2005/8/layout/hierarchy6"/>
    <dgm:cxn modelId="{75CA4A45-131E-C447-BD08-A40C3ED152AF}" type="presOf" srcId="{A22E98B5-6932-5C48-8B33-C065E21EB058}" destId="{9C682C81-B3E3-5F48-9A4A-FC0F005AB766}" srcOrd="0" destOrd="0" presId="urn:microsoft.com/office/officeart/2005/8/layout/hierarchy6"/>
    <dgm:cxn modelId="{D7986870-8279-0D45-BE2E-11373F15D49B}" srcId="{679DE362-1DA5-5642-83FC-FD5D35E7171E}" destId="{4D601D7B-8D69-5A48-A207-8BBC67D3FECC}" srcOrd="1" destOrd="0" parTransId="{A22E98B5-6932-5C48-8B33-C065E21EB058}" sibTransId="{EF479BCB-2F3F-B546-95D7-1C3AF3583CC3}"/>
    <dgm:cxn modelId="{755C2555-8658-A14B-959A-AE98FEA19600}" type="presOf" srcId="{8ED00CF1-19E3-3740-8530-866F52F1E589}" destId="{19B4569D-ED7E-E64E-AE35-7B40F131ED20}" srcOrd="0" destOrd="0" presId="urn:microsoft.com/office/officeart/2005/8/layout/hierarchy6"/>
    <dgm:cxn modelId="{CBF3EEB5-EAF8-E742-9A15-944DF7799DBF}" type="presOf" srcId="{732F6D0D-7831-8C43-BA48-89674BE900D5}" destId="{65557552-6AC6-114E-9D3D-9DA90849A5A7}" srcOrd="0" destOrd="0" presId="urn:microsoft.com/office/officeart/2005/8/layout/hierarchy6"/>
    <dgm:cxn modelId="{2CA053C5-00AC-B948-A0C8-7FFA1E319964}" type="presOf" srcId="{4D601D7B-8D69-5A48-A207-8BBC67D3FECC}" destId="{A8F77E72-6D25-A74C-95A4-ABA8EADAFAAC}" srcOrd="0" destOrd="0" presId="urn:microsoft.com/office/officeart/2005/8/layout/hierarchy6"/>
    <dgm:cxn modelId="{4E0699EF-9F1A-6B44-83C3-E0DBB55F1095}" srcId="{679DE362-1DA5-5642-83FC-FD5D35E7171E}" destId="{578D705A-E540-C945-8F19-82428E3A3320}" srcOrd="2" destOrd="0" parTransId="{15FB1408-FA34-0142-8276-F1C4ACBA81B0}" sibTransId="{E1E23EF8-BD8D-CE42-B8E9-316E8F39B6B0}"/>
    <dgm:cxn modelId="{970285E5-3F8B-9744-B6DD-E563B2423D25}" type="presParOf" srcId="{65557552-6AC6-114E-9D3D-9DA90849A5A7}" destId="{F631F0CE-185B-EC47-930E-A6858DA630BB}" srcOrd="0" destOrd="0" presId="urn:microsoft.com/office/officeart/2005/8/layout/hierarchy6"/>
    <dgm:cxn modelId="{13E3227D-5D7C-2D4A-9576-E1B4FEC3A4FB}" type="presParOf" srcId="{F631F0CE-185B-EC47-930E-A6858DA630BB}" destId="{84598239-8257-8748-BC49-0E1DCD19479A}" srcOrd="0" destOrd="0" presId="urn:microsoft.com/office/officeart/2005/8/layout/hierarchy6"/>
    <dgm:cxn modelId="{B4BA81F6-78F7-124B-900B-6916B157BC35}" type="presParOf" srcId="{84598239-8257-8748-BC49-0E1DCD19479A}" destId="{C441974A-2EBD-1747-BECF-CB9A34CE01CE}" srcOrd="0" destOrd="0" presId="urn:microsoft.com/office/officeart/2005/8/layout/hierarchy6"/>
    <dgm:cxn modelId="{1049FFE3-C101-3443-8A0A-9BFAF4661FBC}" type="presParOf" srcId="{C441974A-2EBD-1747-BECF-CB9A34CE01CE}" destId="{E22F48A9-3FF1-9C43-9F9A-CAE99BC56CB8}" srcOrd="0" destOrd="0" presId="urn:microsoft.com/office/officeart/2005/8/layout/hierarchy6"/>
    <dgm:cxn modelId="{DD175ADD-B5C4-3F49-887A-CADCC6D4A02D}" type="presParOf" srcId="{C441974A-2EBD-1747-BECF-CB9A34CE01CE}" destId="{02146719-AF5E-6C4D-8E9A-9738B67CC3B9}" srcOrd="1" destOrd="0" presId="urn:microsoft.com/office/officeart/2005/8/layout/hierarchy6"/>
    <dgm:cxn modelId="{DA80B9C4-7EA9-9848-A9A4-26E91E5C9C5D}" type="presParOf" srcId="{02146719-AF5E-6C4D-8E9A-9738B67CC3B9}" destId="{95328BB1-8E51-BD4F-BE97-ECA62BEDF817}" srcOrd="0" destOrd="0" presId="urn:microsoft.com/office/officeart/2005/8/layout/hierarchy6"/>
    <dgm:cxn modelId="{0249A3F2-7327-6042-A02A-E2C08E1DA527}" type="presParOf" srcId="{02146719-AF5E-6C4D-8E9A-9738B67CC3B9}" destId="{80A5CADC-8BDD-2543-BAD1-0AE8DD5484B4}" srcOrd="1" destOrd="0" presId="urn:microsoft.com/office/officeart/2005/8/layout/hierarchy6"/>
    <dgm:cxn modelId="{B629D702-A6B7-D34B-AD66-0B4769C6AD9C}" type="presParOf" srcId="{80A5CADC-8BDD-2543-BAD1-0AE8DD5484B4}" destId="{19B4569D-ED7E-E64E-AE35-7B40F131ED20}" srcOrd="0" destOrd="0" presId="urn:microsoft.com/office/officeart/2005/8/layout/hierarchy6"/>
    <dgm:cxn modelId="{7197B86C-D7A0-6E44-9E8E-8B98494C16F8}" type="presParOf" srcId="{80A5CADC-8BDD-2543-BAD1-0AE8DD5484B4}" destId="{F90209F3-D7B1-3D44-B3D7-6EDCEAB39D87}" srcOrd="1" destOrd="0" presId="urn:microsoft.com/office/officeart/2005/8/layout/hierarchy6"/>
    <dgm:cxn modelId="{E3D82C90-1243-A249-B0E5-37AA75DED972}" type="presParOf" srcId="{02146719-AF5E-6C4D-8E9A-9738B67CC3B9}" destId="{9C682C81-B3E3-5F48-9A4A-FC0F005AB766}" srcOrd="2" destOrd="0" presId="urn:microsoft.com/office/officeart/2005/8/layout/hierarchy6"/>
    <dgm:cxn modelId="{41655337-3271-FA4E-B659-0092757D345A}" type="presParOf" srcId="{02146719-AF5E-6C4D-8E9A-9738B67CC3B9}" destId="{4E2FBCFE-5F7A-F54F-8181-00D8850F615B}" srcOrd="3" destOrd="0" presId="urn:microsoft.com/office/officeart/2005/8/layout/hierarchy6"/>
    <dgm:cxn modelId="{F247D11C-DFF6-824C-910B-747499666402}" type="presParOf" srcId="{4E2FBCFE-5F7A-F54F-8181-00D8850F615B}" destId="{A8F77E72-6D25-A74C-95A4-ABA8EADAFAAC}" srcOrd="0" destOrd="0" presId="urn:microsoft.com/office/officeart/2005/8/layout/hierarchy6"/>
    <dgm:cxn modelId="{4098FF7B-95BE-7949-8C64-E44EEBAD5555}" type="presParOf" srcId="{4E2FBCFE-5F7A-F54F-8181-00D8850F615B}" destId="{8E4FFD45-BC36-5C46-9E16-2C8BC0FACA0F}" srcOrd="1" destOrd="0" presId="urn:microsoft.com/office/officeart/2005/8/layout/hierarchy6"/>
    <dgm:cxn modelId="{5EFB483F-B787-3F4B-B68E-1E6527E81A4D}" type="presParOf" srcId="{02146719-AF5E-6C4D-8E9A-9738B67CC3B9}" destId="{405056A7-3EB8-0548-8D6D-81657F83C2AA}" srcOrd="4" destOrd="0" presId="urn:microsoft.com/office/officeart/2005/8/layout/hierarchy6"/>
    <dgm:cxn modelId="{D97474DD-81C1-D448-8B26-A9868D05A122}" type="presParOf" srcId="{02146719-AF5E-6C4D-8E9A-9738B67CC3B9}" destId="{FBBC759B-7B40-754B-A8C7-8064E50B645B}" srcOrd="5" destOrd="0" presId="urn:microsoft.com/office/officeart/2005/8/layout/hierarchy6"/>
    <dgm:cxn modelId="{75497C86-FDA0-BA43-8DDD-1D19F8885466}" type="presParOf" srcId="{FBBC759B-7B40-754B-A8C7-8064E50B645B}" destId="{7DBB4512-E44A-9348-A7F2-ED6C5578F64B}" srcOrd="0" destOrd="0" presId="urn:microsoft.com/office/officeart/2005/8/layout/hierarchy6"/>
    <dgm:cxn modelId="{13F9D9A5-F59D-6F49-BDBD-B195030CDE10}" type="presParOf" srcId="{FBBC759B-7B40-754B-A8C7-8064E50B645B}" destId="{099FF81D-D501-8441-93E8-00CE1BC349FC}" srcOrd="1" destOrd="0" presId="urn:microsoft.com/office/officeart/2005/8/layout/hierarchy6"/>
    <dgm:cxn modelId="{8D6CFC3F-4054-5549-85B6-B76665E33CEC}" type="presParOf" srcId="{65557552-6AC6-114E-9D3D-9DA90849A5A7}" destId="{3271DE41-0FE7-D043-B960-FFDD0BC2AD9E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C0C2E3-5452-4D14-AE71-9BE1477EE12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A63BB1E-1D8A-4F1D-A056-6CD0FFAF2A7D}">
      <dgm:prSet phldrT="[نص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FF8AD8"/>
          </a:solidFill>
        </a:ln>
      </dgm:spPr>
      <dgm:t>
        <a:bodyPr/>
        <a:lstStyle/>
        <a:p>
          <a:pPr rtl="1"/>
          <a:r>
            <a:rPr lang="en-GB" sz="1800" b="1" dirty="0"/>
            <a:t>3 Types </a:t>
          </a:r>
          <a:r>
            <a:rPr lang="en-GB" sz="1800" b="0" dirty="0"/>
            <a:t>of </a:t>
          </a:r>
          <a:r>
            <a:rPr lang="en-US" sz="1800" b="1" dirty="0">
              <a:solidFill>
                <a:srgbClr val="FF8AD8"/>
              </a:solidFill>
            </a:rPr>
            <a:t>BLOOD CAPILLARIES</a:t>
          </a:r>
          <a:endParaRPr lang="ar-SA" sz="1400" b="1" dirty="0">
            <a:solidFill>
              <a:srgbClr val="FF8AD8"/>
            </a:solidFill>
          </a:endParaRPr>
        </a:p>
      </dgm:t>
    </dgm:pt>
    <dgm:pt modelId="{189333EF-C366-478C-923A-04F38D771493}" type="parTrans" cxnId="{442BF702-09E1-435B-9555-8046759BE1A9}">
      <dgm:prSet/>
      <dgm:spPr/>
      <dgm:t>
        <a:bodyPr/>
        <a:lstStyle/>
        <a:p>
          <a:pPr rtl="1"/>
          <a:endParaRPr lang="ar-SA"/>
        </a:p>
      </dgm:t>
    </dgm:pt>
    <dgm:pt modelId="{EFEA9DD1-029F-4F4F-A22E-3734067E1E3C}" type="sibTrans" cxnId="{442BF702-09E1-435B-9555-8046759BE1A9}">
      <dgm:prSet/>
      <dgm:spPr/>
      <dgm:t>
        <a:bodyPr/>
        <a:lstStyle/>
        <a:p>
          <a:pPr rtl="1"/>
          <a:endParaRPr lang="ar-SA"/>
        </a:p>
      </dgm:t>
    </dgm:pt>
    <dgm:pt modelId="{9AA301D1-EC9E-49EE-9784-D4C630793E1E}">
      <dgm:prSet phldrT="[نص]" custT="1"/>
      <dgm:spPr>
        <a:noFill/>
        <a:ln>
          <a:solidFill>
            <a:srgbClr val="FF8AD8"/>
          </a:solidFill>
        </a:ln>
      </dgm:spPr>
      <dgm:t>
        <a:bodyPr/>
        <a:lstStyle/>
        <a:p>
          <a:pPr rtl="1">
            <a:buFont typeface="Wingdings" panose="05000000000000000000" pitchFamily="2" charset="2"/>
            <a:buNone/>
          </a:pPr>
          <a:r>
            <a:rPr lang="en-US" sz="1600" b="1" u="sng" dirty="0">
              <a:solidFill>
                <a:srgbClr val="FF0000"/>
              </a:solidFill>
            </a:rPr>
            <a:t>Fenestrated blood </a:t>
          </a:r>
        </a:p>
        <a:p>
          <a:pPr rtl="1">
            <a:buFont typeface="Wingdings" panose="05000000000000000000" pitchFamily="2" charset="2"/>
            <a:buNone/>
          </a:pPr>
          <a:r>
            <a:rPr lang="en-US" sz="1600" b="1" u="sng" dirty="0">
              <a:solidFill>
                <a:srgbClr val="FF0000"/>
              </a:solidFill>
            </a:rPr>
            <a:t>capillaries</a:t>
          </a:r>
          <a:endParaRPr lang="ar-SA" sz="1600" dirty="0">
            <a:solidFill>
              <a:srgbClr val="FF0000"/>
            </a:solidFill>
          </a:endParaRPr>
        </a:p>
      </dgm:t>
    </dgm:pt>
    <dgm:pt modelId="{03AA44E9-844B-4743-A404-D9A15860268D}" type="parTrans" cxnId="{C23DB9E1-9CA4-4208-9A43-836BBA7AA14B}">
      <dgm:prSet/>
      <dgm:spPr>
        <a:ln>
          <a:solidFill>
            <a:srgbClr val="FF8AD8"/>
          </a:solidFill>
        </a:ln>
      </dgm:spPr>
      <dgm:t>
        <a:bodyPr/>
        <a:lstStyle/>
        <a:p>
          <a:pPr rtl="1"/>
          <a:endParaRPr lang="ar-SA"/>
        </a:p>
      </dgm:t>
    </dgm:pt>
    <dgm:pt modelId="{6CF79E16-0AF4-4296-B8D6-B67424D62B26}" type="sibTrans" cxnId="{C23DB9E1-9CA4-4208-9A43-836BBA7AA14B}">
      <dgm:prSet/>
      <dgm:spPr/>
      <dgm:t>
        <a:bodyPr/>
        <a:lstStyle/>
        <a:p>
          <a:pPr rtl="1"/>
          <a:endParaRPr lang="ar-SA"/>
        </a:p>
      </dgm:t>
    </dgm:pt>
    <dgm:pt modelId="{9494E914-4770-452E-96E0-75319BF2E922}">
      <dgm:prSet phldrT="[نص]" custT="1"/>
      <dgm:spPr>
        <a:noFill/>
        <a:ln>
          <a:solidFill>
            <a:srgbClr val="FF8AD8"/>
          </a:solidFill>
        </a:ln>
      </dgm:spPr>
      <dgm:t>
        <a:bodyPr/>
        <a:lstStyle/>
        <a:p>
          <a:pPr rtl="1">
            <a:buFontTx/>
            <a:buNone/>
          </a:pPr>
          <a:endParaRPr lang="en-US" sz="1600" b="1" dirty="0">
            <a:solidFill>
              <a:schemeClr val="bg1">
                <a:lumMod val="65000"/>
              </a:schemeClr>
            </a:solidFill>
          </a:endParaRPr>
        </a:p>
        <a:p>
          <a:pPr rtl="1">
            <a:buFontTx/>
            <a:buNone/>
          </a:pPr>
          <a:r>
            <a:rPr lang="en-US" sz="1600" b="1" dirty="0">
              <a:solidFill>
                <a:schemeClr val="tx1"/>
              </a:solidFill>
            </a:rPr>
            <a:t>without diaphragms</a:t>
          </a:r>
        </a:p>
        <a:p>
          <a:pPr rtl="1">
            <a:buFontTx/>
            <a:buNone/>
          </a:pPr>
          <a:endParaRPr lang="ar-SA" sz="1050" dirty="0"/>
        </a:p>
      </dgm:t>
    </dgm:pt>
    <dgm:pt modelId="{67AC4B25-259D-4B97-837E-6F324256825F}" type="parTrans" cxnId="{366245A4-7C89-4E1C-B5A7-E66C657C1DD6}">
      <dgm:prSet/>
      <dgm:spPr>
        <a:ln w="28575">
          <a:solidFill>
            <a:srgbClr val="FF8AD8"/>
          </a:solidFill>
        </a:ln>
      </dgm:spPr>
      <dgm:t>
        <a:bodyPr/>
        <a:lstStyle/>
        <a:p>
          <a:pPr rtl="1"/>
          <a:endParaRPr lang="ar-SA" dirty="0"/>
        </a:p>
      </dgm:t>
    </dgm:pt>
    <dgm:pt modelId="{2173647D-BECE-4D26-A849-9462E7C101C3}" type="sibTrans" cxnId="{366245A4-7C89-4E1C-B5A7-E66C657C1DD6}">
      <dgm:prSet/>
      <dgm:spPr/>
      <dgm:t>
        <a:bodyPr/>
        <a:lstStyle/>
        <a:p>
          <a:pPr rtl="1"/>
          <a:endParaRPr lang="ar-SA"/>
        </a:p>
      </dgm:t>
    </dgm:pt>
    <dgm:pt modelId="{7C4D67D3-1C1B-4770-A75E-3EA35EAD2809}">
      <dgm:prSet phldrT="[نص]" custT="1"/>
      <dgm:spPr>
        <a:noFill/>
        <a:ln>
          <a:solidFill>
            <a:srgbClr val="FF8AD8"/>
          </a:solidFill>
        </a:ln>
      </dgm:spPr>
      <dgm:t>
        <a:bodyPr/>
        <a:lstStyle/>
        <a:p>
          <a:pPr rtl="1"/>
          <a:r>
            <a:rPr lang="en-US" sz="1600" b="1" u="sng" dirty="0">
              <a:solidFill>
                <a:srgbClr val="FF0000"/>
              </a:solidFill>
            </a:rPr>
            <a:t>Sinusoidal blood capillaries</a:t>
          </a:r>
          <a:endParaRPr lang="ar-SA" sz="1600" dirty="0">
            <a:solidFill>
              <a:srgbClr val="FF0000"/>
            </a:solidFill>
          </a:endParaRPr>
        </a:p>
      </dgm:t>
    </dgm:pt>
    <dgm:pt modelId="{A3305D09-F439-41A8-AA81-94DC4B62877B}" type="parTrans" cxnId="{8855E476-A63E-4719-8A49-160B0FB26F84}">
      <dgm:prSet/>
      <dgm:spPr>
        <a:ln>
          <a:solidFill>
            <a:srgbClr val="FF8AD8"/>
          </a:solidFill>
        </a:ln>
      </dgm:spPr>
      <dgm:t>
        <a:bodyPr/>
        <a:lstStyle/>
        <a:p>
          <a:pPr rtl="1"/>
          <a:endParaRPr lang="ar-SA"/>
        </a:p>
      </dgm:t>
    </dgm:pt>
    <dgm:pt modelId="{F0359896-DDE2-4AC0-9B93-FE2C189E8E31}" type="sibTrans" cxnId="{8855E476-A63E-4719-8A49-160B0FB26F84}">
      <dgm:prSet/>
      <dgm:spPr/>
      <dgm:t>
        <a:bodyPr/>
        <a:lstStyle/>
        <a:p>
          <a:pPr rtl="1"/>
          <a:endParaRPr lang="ar-SA"/>
        </a:p>
      </dgm:t>
    </dgm:pt>
    <dgm:pt modelId="{B5D9122D-3477-4CB2-8ACD-07A46E8B7516}">
      <dgm:prSet/>
      <dgm:spPr>
        <a:noFill/>
        <a:ln>
          <a:solidFill>
            <a:srgbClr val="FF8AD8"/>
          </a:solidFill>
        </a:ln>
      </dgm:spPr>
      <dgm:t>
        <a:bodyPr/>
        <a:lstStyle/>
        <a:p>
          <a:pPr rtl="1"/>
          <a:r>
            <a:rPr lang="en-US" b="1" u="sng" dirty="0">
              <a:solidFill>
                <a:srgbClr val="FF0000"/>
              </a:solidFill>
            </a:rPr>
            <a:t>Continuous blood capillaries</a:t>
          </a:r>
          <a:endParaRPr lang="en-GB" dirty="0">
            <a:solidFill>
              <a:srgbClr val="FF0000"/>
            </a:solidFill>
          </a:endParaRPr>
        </a:p>
      </dgm:t>
    </dgm:pt>
    <dgm:pt modelId="{005B7A83-9066-414C-AAAA-903C3FA47A2D}" type="parTrans" cxnId="{D1D8C663-B572-433D-B0FA-69DDA141C6C0}">
      <dgm:prSet/>
      <dgm:spPr>
        <a:ln>
          <a:solidFill>
            <a:srgbClr val="FF8AD8"/>
          </a:solidFill>
        </a:ln>
      </dgm:spPr>
      <dgm:t>
        <a:bodyPr/>
        <a:lstStyle/>
        <a:p>
          <a:pPr rtl="1"/>
          <a:endParaRPr lang="ar-SA"/>
        </a:p>
      </dgm:t>
    </dgm:pt>
    <dgm:pt modelId="{C74A980F-4620-4E57-ACC9-5AE314F380FC}" type="sibTrans" cxnId="{D1D8C663-B572-433D-B0FA-69DDA141C6C0}">
      <dgm:prSet/>
      <dgm:spPr/>
      <dgm:t>
        <a:bodyPr/>
        <a:lstStyle/>
        <a:p>
          <a:pPr rtl="1"/>
          <a:endParaRPr lang="ar-SA"/>
        </a:p>
      </dgm:t>
    </dgm:pt>
    <dgm:pt modelId="{18413022-6FFC-4E25-B3E4-81F9F3E472DA}">
      <dgm:prSet custT="1"/>
      <dgm:spPr>
        <a:noFill/>
        <a:ln>
          <a:solidFill>
            <a:srgbClr val="FF8AD8"/>
          </a:solidFill>
        </a:ln>
      </dgm:spPr>
      <dgm:t>
        <a:bodyPr/>
        <a:lstStyle/>
        <a:p>
          <a:pPr rtl="1"/>
          <a:r>
            <a:rPr lang="en-US" sz="1600" b="1" dirty="0">
              <a:solidFill>
                <a:schemeClr val="tx1"/>
              </a:solidFill>
            </a:rPr>
            <a:t>with diaphragms</a:t>
          </a:r>
          <a:endParaRPr lang="en-GB" sz="1600" b="1" dirty="0">
            <a:solidFill>
              <a:schemeClr val="tx1"/>
            </a:solidFill>
          </a:endParaRPr>
        </a:p>
      </dgm:t>
    </dgm:pt>
    <dgm:pt modelId="{91ED4ED6-D45F-4140-9247-96123EB8922F}" type="parTrans" cxnId="{EA49E700-1A3E-49CC-9459-EBDDC2621CBB}">
      <dgm:prSet/>
      <dgm:spPr>
        <a:ln w="28575">
          <a:solidFill>
            <a:srgbClr val="FF8AD8"/>
          </a:solidFill>
        </a:ln>
      </dgm:spPr>
      <dgm:t>
        <a:bodyPr/>
        <a:lstStyle/>
        <a:p>
          <a:pPr rtl="1"/>
          <a:endParaRPr lang="ar-SA"/>
        </a:p>
      </dgm:t>
    </dgm:pt>
    <dgm:pt modelId="{061ADA6B-6153-4920-BB47-453D6EA0E466}" type="sibTrans" cxnId="{EA49E700-1A3E-49CC-9459-EBDDC2621CBB}">
      <dgm:prSet/>
      <dgm:spPr/>
      <dgm:t>
        <a:bodyPr/>
        <a:lstStyle/>
        <a:p>
          <a:pPr rtl="1"/>
          <a:endParaRPr lang="ar-SA"/>
        </a:p>
      </dgm:t>
    </dgm:pt>
    <dgm:pt modelId="{DD008F17-4C6B-4257-B9FA-6C6EE22EDA80}" type="pres">
      <dgm:prSet presAssocID="{61C0C2E3-5452-4D14-AE71-9BE1477EE12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9063934-3D7C-4099-887E-7FD1AD9DE66F}" type="pres">
      <dgm:prSet presAssocID="{6A63BB1E-1D8A-4F1D-A056-6CD0FFAF2A7D}" presName="root1" presStyleCnt="0"/>
      <dgm:spPr/>
    </dgm:pt>
    <dgm:pt modelId="{0C76ADCE-10C8-42B6-8549-8744A785C88B}" type="pres">
      <dgm:prSet presAssocID="{6A63BB1E-1D8A-4F1D-A056-6CD0FFAF2A7D}" presName="LevelOneTextNode" presStyleLbl="node0" presStyleIdx="0" presStyleCnt="1" custScaleX="285562" custScaleY="117196">
        <dgm:presLayoutVars>
          <dgm:chPref val="3"/>
        </dgm:presLayoutVars>
      </dgm:prSet>
      <dgm:spPr/>
    </dgm:pt>
    <dgm:pt modelId="{77E83BA2-0A40-4D68-B8DA-18EAA30E007B}" type="pres">
      <dgm:prSet presAssocID="{6A63BB1E-1D8A-4F1D-A056-6CD0FFAF2A7D}" presName="level2hierChild" presStyleCnt="0"/>
      <dgm:spPr/>
    </dgm:pt>
    <dgm:pt modelId="{2750C9B3-BA31-49AA-8FF1-030513808624}" type="pres">
      <dgm:prSet presAssocID="{03AA44E9-844B-4743-A404-D9A15860268D}" presName="conn2-1" presStyleLbl="parChTrans1D2" presStyleIdx="0" presStyleCnt="3"/>
      <dgm:spPr/>
    </dgm:pt>
    <dgm:pt modelId="{2E80E3BF-43B1-49D4-82B0-BE6DC0D28111}" type="pres">
      <dgm:prSet presAssocID="{03AA44E9-844B-4743-A404-D9A15860268D}" presName="connTx" presStyleLbl="parChTrans1D2" presStyleIdx="0" presStyleCnt="3"/>
      <dgm:spPr/>
    </dgm:pt>
    <dgm:pt modelId="{D9E1358D-F7A0-44C4-BC02-EF1171643FB2}" type="pres">
      <dgm:prSet presAssocID="{9AA301D1-EC9E-49EE-9784-D4C630793E1E}" presName="root2" presStyleCnt="0"/>
      <dgm:spPr/>
    </dgm:pt>
    <dgm:pt modelId="{A4832BFB-9E91-423C-9660-21D4B8B21FD0}" type="pres">
      <dgm:prSet presAssocID="{9AA301D1-EC9E-49EE-9784-D4C630793E1E}" presName="LevelTwoTextNode" presStyleLbl="node2" presStyleIdx="0" presStyleCnt="3" custScaleX="144589" custScaleY="94645" custLinFactY="11909" custLinFactNeighborX="10536" custLinFactNeighborY="100000">
        <dgm:presLayoutVars>
          <dgm:chPref val="3"/>
        </dgm:presLayoutVars>
      </dgm:prSet>
      <dgm:spPr/>
    </dgm:pt>
    <dgm:pt modelId="{6D49749F-A672-4418-9182-17AACAFB5313}" type="pres">
      <dgm:prSet presAssocID="{9AA301D1-EC9E-49EE-9784-D4C630793E1E}" presName="level3hierChild" presStyleCnt="0"/>
      <dgm:spPr/>
    </dgm:pt>
    <dgm:pt modelId="{161EF236-D473-4374-B196-D4AF5A7EA8B7}" type="pres">
      <dgm:prSet presAssocID="{91ED4ED6-D45F-4140-9247-96123EB8922F}" presName="conn2-1" presStyleLbl="parChTrans1D3" presStyleIdx="0" presStyleCnt="2"/>
      <dgm:spPr/>
    </dgm:pt>
    <dgm:pt modelId="{C92321A8-6F00-49D5-BA15-18C49E71300F}" type="pres">
      <dgm:prSet presAssocID="{91ED4ED6-D45F-4140-9247-96123EB8922F}" presName="connTx" presStyleLbl="parChTrans1D3" presStyleIdx="0" presStyleCnt="2"/>
      <dgm:spPr/>
    </dgm:pt>
    <dgm:pt modelId="{E210BB2B-72FD-4D78-8111-08505F016100}" type="pres">
      <dgm:prSet presAssocID="{18413022-6FFC-4E25-B3E4-81F9F3E472DA}" presName="root2" presStyleCnt="0"/>
      <dgm:spPr/>
    </dgm:pt>
    <dgm:pt modelId="{D251BCB7-4A90-4DAE-B9DB-9337332A32EC}" type="pres">
      <dgm:prSet presAssocID="{18413022-6FFC-4E25-B3E4-81F9F3E472DA}" presName="LevelTwoTextNode" presStyleLbl="node3" presStyleIdx="0" presStyleCnt="2" custLinFactNeighborX="19784" custLinFactNeighborY="62156">
        <dgm:presLayoutVars>
          <dgm:chPref val="3"/>
        </dgm:presLayoutVars>
      </dgm:prSet>
      <dgm:spPr/>
    </dgm:pt>
    <dgm:pt modelId="{E92685A4-3FC1-49DD-AADE-258052990C33}" type="pres">
      <dgm:prSet presAssocID="{18413022-6FFC-4E25-B3E4-81F9F3E472DA}" presName="level3hierChild" presStyleCnt="0"/>
      <dgm:spPr/>
    </dgm:pt>
    <dgm:pt modelId="{291B3109-7A33-4520-B269-4DDEFDDE05C2}" type="pres">
      <dgm:prSet presAssocID="{67AC4B25-259D-4B97-837E-6F324256825F}" presName="conn2-1" presStyleLbl="parChTrans1D3" presStyleIdx="1" presStyleCnt="2"/>
      <dgm:spPr/>
    </dgm:pt>
    <dgm:pt modelId="{BC1E53C6-646E-4BB6-B864-4427433E1485}" type="pres">
      <dgm:prSet presAssocID="{67AC4B25-259D-4B97-837E-6F324256825F}" presName="connTx" presStyleLbl="parChTrans1D3" presStyleIdx="1" presStyleCnt="2"/>
      <dgm:spPr/>
    </dgm:pt>
    <dgm:pt modelId="{9FF4A5F1-9A80-43F5-A6F8-7799A619C7CA}" type="pres">
      <dgm:prSet presAssocID="{9494E914-4770-452E-96E0-75319BF2E922}" presName="root2" presStyleCnt="0"/>
      <dgm:spPr/>
    </dgm:pt>
    <dgm:pt modelId="{086E2AFC-A6BB-4960-BC91-1EFA9718EDE1}" type="pres">
      <dgm:prSet presAssocID="{9494E914-4770-452E-96E0-75319BF2E922}" presName="LevelTwoTextNode" presStyleLbl="node3" presStyleIdx="1" presStyleCnt="2" custLinFactY="4116" custLinFactNeighborX="19784" custLinFactNeighborY="100000">
        <dgm:presLayoutVars>
          <dgm:chPref val="3"/>
        </dgm:presLayoutVars>
      </dgm:prSet>
      <dgm:spPr/>
    </dgm:pt>
    <dgm:pt modelId="{E0B7633B-0C7B-45E8-A8EC-FDA94995775C}" type="pres">
      <dgm:prSet presAssocID="{9494E914-4770-452E-96E0-75319BF2E922}" presName="level3hierChild" presStyleCnt="0"/>
      <dgm:spPr/>
    </dgm:pt>
    <dgm:pt modelId="{50EBEB03-913F-4ED8-9539-64DB44DBDE9C}" type="pres">
      <dgm:prSet presAssocID="{005B7A83-9066-414C-AAAA-903C3FA47A2D}" presName="conn2-1" presStyleLbl="parChTrans1D2" presStyleIdx="1" presStyleCnt="3"/>
      <dgm:spPr/>
    </dgm:pt>
    <dgm:pt modelId="{DED997D7-C05A-4023-AF1B-9BABFC45033E}" type="pres">
      <dgm:prSet presAssocID="{005B7A83-9066-414C-AAAA-903C3FA47A2D}" presName="connTx" presStyleLbl="parChTrans1D2" presStyleIdx="1" presStyleCnt="3"/>
      <dgm:spPr/>
    </dgm:pt>
    <dgm:pt modelId="{BB26CEF6-3F95-493E-9AE0-EEEDA8F8C543}" type="pres">
      <dgm:prSet presAssocID="{B5D9122D-3477-4CB2-8ACD-07A46E8B7516}" presName="root2" presStyleCnt="0"/>
      <dgm:spPr/>
    </dgm:pt>
    <dgm:pt modelId="{67598DDC-7026-4DD7-BEBE-860A9D897779}" type="pres">
      <dgm:prSet presAssocID="{B5D9122D-3477-4CB2-8ACD-07A46E8B7516}" presName="LevelTwoTextNode" presStyleLbl="node2" presStyleIdx="1" presStyleCnt="3" custScaleX="136549" custLinFactY="-17985" custLinFactNeighborX="11962" custLinFactNeighborY="-100000">
        <dgm:presLayoutVars>
          <dgm:chPref val="3"/>
        </dgm:presLayoutVars>
      </dgm:prSet>
      <dgm:spPr/>
    </dgm:pt>
    <dgm:pt modelId="{F299DD6F-0505-4491-B35B-DBDA6720DD12}" type="pres">
      <dgm:prSet presAssocID="{B5D9122D-3477-4CB2-8ACD-07A46E8B7516}" presName="level3hierChild" presStyleCnt="0"/>
      <dgm:spPr/>
    </dgm:pt>
    <dgm:pt modelId="{661642EE-3865-467B-A8CE-CD7EABF3F1EC}" type="pres">
      <dgm:prSet presAssocID="{A3305D09-F439-41A8-AA81-94DC4B62877B}" presName="conn2-1" presStyleLbl="parChTrans1D2" presStyleIdx="2" presStyleCnt="3"/>
      <dgm:spPr/>
    </dgm:pt>
    <dgm:pt modelId="{BC6992D1-C3E1-4A02-B763-59183BBD37F4}" type="pres">
      <dgm:prSet presAssocID="{A3305D09-F439-41A8-AA81-94DC4B62877B}" presName="connTx" presStyleLbl="parChTrans1D2" presStyleIdx="2" presStyleCnt="3"/>
      <dgm:spPr/>
    </dgm:pt>
    <dgm:pt modelId="{B8643362-EE74-42D3-9558-4BC2E8F4AE84}" type="pres">
      <dgm:prSet presAssocID="{7C4D67D3-1C1B-4770-A75E-3EA35EAD2809}" presName="root2" presStyleCnt="0"/>
      <dgm:spPr/>
    </dgm:pt>
    <dgm:pt modelId="{C316C970-B9D9-476D-89AA-0FAF94B5784F}" type="pres">
      <dgm:prSet presAssocID="{7C4D67D3-1C1B-4770-A75E-3EA35EAD2809}" presName="LevelTwoTextNode" presStyleLbl="node2" presStyleIdx="2" presStyleCnt="3" custScaleX="140822" custLinFactNeighborX="13896" custLinFactNeighborY="258">
        <dgm:presLayoutVars>
          <dgm:chPref val="3"/>
        </dgm:presLayoutVars>
      </dgm:prSet>
      <dgm:spPr/>
    </dgm:pt>
    <dgm:pt modelId="{9AC11500-0C0E-44A9-9848-5AFF4D4CFC4D}" type="pres">
      <dgm:prSet presAssocID="{7C4D67D3-1C1B-4770-A75E-3EA35EAD2809}" presName="level3hierChild" presStyleCnt="0"/>
      <dgm:spPr/>
    </dgm:pt>
  </dgm:ptLst>
  <dgm:cxnLst>
    <dgm:cxn modelId="{EA49E700-1A3E-49CC-9459-EBDDC2621CBB}" srcId="{9AA301D1-EC9E-49EE-9784-D4C630793E1E}" destId="{18413022-6FFC-4E25-B3E4-81F9F3E472DA}" srcOrd="0" destOrd="0" parTransId="{91ED4ED6-D45F-4140-9247-96123EB8922F}" sibTransId="{061ADA6B-6153-4920-BB47-453D6EA0E466}"/>
    <dgm:cxn modelId="{442BF702-09E1-435B-9555-8046759BE1A9}" srcId="{61C0C2E3-5452-4D14-AE71-9BE1477EE129}" destId="{6A63BB1E-1D8A-4F1D-A056-6CD0FFAF2A7D}" srcOrd="0" destOrd="0" parTransId="{189333EF-C366-478C-923A-04F38D771493}" sibTransId="{EFEA9DD1-029F-4F4F-A22E-3734067E1E3C}"/>
    <dgm:cxn modelId="{7C538221-2DC0-2B41-8591-C08E6171B744}" type="presOf" srcId="{91ED4ED6-D45F-4140-9247-96123EB8922F}" destId="{C92321A8-6F00-49D5-BA15-18C49E71300F}" srcOrd="1" destOrd="0" presId="urn:microsoft.com/office/officeart/2005/8/layout/hierarchy2"/>
    <dgm:cxn modelId="{3C871A33-6220-4147-979D-258EF9F2820B}" type="presOf" srcId="{7C4D67D3-1C1B-4770-A75E-3EA35EAD2809}" destId="{C316C970-B9D9-476D-89AA-0FAF94B5784F}" srcOrd="0" destOrd="0" presId="urn:microsoft.com/office/officeart/2005/8/layout/hierarchy2"/>
    <dgm:cxn modelId="{AF3E6338-F5DF-594F-A005-7E1B5B31BC29}" type="presOf" srcId="{005B7A83-9066-414C-AAAA-903C3FA47A2D}" destId="{50EBEB03-913F-4ED8-9539-64DB44DBDE9C}" srcOrd="0" destOrd="0" presId="urn:microsoft.com/office/officeart/2005/8/layout/hierarchy2"/>
    <dgm:cxn modelId="{4AA2E238-0620-E54C-9592-B2AB2F91687B}" type="presOf" srcId="{9AA301D1-EC9E-49EE-9784-D4C630793E1E}" destId="{A4832BFB-9E91-423C-9660-21D4B8B21FD0}" srcOrd="0" destOrd="0" presId="urn:microsoft.com/office/officeart/2005/8/layout/hierarchy2"/>
    <dgm:cxn modelId="{77751F3E-6871-6142-9DAB-0F5806CC096D}" type="presOf" srcId="{B5D9122D-3477-4CB2-8ACD-07A46E8B7516}" destId="{67598DDC-7026-4DD7-BEBE-860A9D897779}" srcOrd="0" destOrd="0" presId="urn:microsoft.com/office/officeart/2005/8/layout/hierarchy2"/>
    <dgm:cxn modelId="{022D0F60-1633-894E-9817-E744EE66E283}" type="presOf" srcId="{A3305D09-F439-41A8-AA81-94DC4B62877B}" destId="{661642EE-3865-467B-A8CE-CD7EABF3F1EC}" srcOrd="0" destOrd="0" presId="urn:microsoft.com/office/officeart/2005/8/layout/hierarchy2"/>
    <dgm:cxn modelId="{59715960-82A8-8F4C-8F9C-7EE0BEB2F0ED}" type="presOf" srcId="{91ED4ED6-D45F-4140-9247-96123EB8922F}" destId="{161EF236-D473-4374-B196-D4AF5A7EA8B7}" srcOrd="0" destOrd="0" presId="urn:microsoft.com/office/officeart/2005/8/layout/hierarchy2"/>
    <dgm:cxn modelId="{D6246B61-771A-CE40-88A6-290D51D0F99D}" type="presOf" srcId="{005B7A83-9066-414C-AAAA-903C3FA47A2D}" destId="{DED997D7-C05A-4023-AF1B-9BABFC45033E}" srcOrd="1" destOrd="0" presId="urn:microsoft.com/office/officeart/2005/8/layout/hierarchy2"/>
    <dgm:cxn modelId="{5A15E161-01FE-4D40-A9D0-7D51B0148044}" type="presOf" srcId="{03AA44E9-844B-4743-A404-D9A15860268D}" destId="{2E80E3BF-43B1-49D4-82B0-BE6DC0D28111}" srcOrd="1" destOrd="0" presId="urn:microsoft.com/office/officeart/2005/8/layout/hierarchy2"/>
    <dgm:cxn modelId="{FAEA3A42-B634-7F4C-9217-FEB2449B299E}" type="presOf" srcId="{67AC4B25-259D-4B97-837E-6F324256825F}" destId="{BC1E53C6-646E-4BB6-B864-4427433E1485}" srcOrd="1" destOrd="0" presId="urn:microsoft.com/office/officeart/2005/8/layout/hierarchy2"/>
    <dgm:cxn modelId="{98CDBD62-C24C-A240-A78B-F900A8D49C09}" type="presOf" srcId="{18413022-6FFC-4E25-B3E4-81F9F3E472DA}" destId="{D251BCB7-4A90-4DAE-B9DB-9337332A32EC}" srcOrd="0" destOrd="0" presId="urn:microsoft.com/office/officeart/2005/8/layout/hierarchy2"/>
    <dgm:cxn modelId="{D1D8C663-B572-433D-B0FA-69DDA141C6C0}" srcId="{6A63BB1E-1D8A-4F1D-A056-6CD0FFAF2A7D}" destId="{B5D9122D-3477-4CB2-8ACD-07A46E8B7516}" srcOrd="1" destOrd="0" parTransId="{005B7A83-9066-414C-AAAA-903C3FA47A2D}" sibTransId="{C74A980F-4620-4E57-ACC9-5AE314F380FC}"/>
    <dgm:cxn modelId="{8855E476-A63E-4719-8A49-160B0FB26F84}" srcId="{6A63BB1E-1D8A-4F1D-A056-6CD0FFAF2A7D}" destId="{7C4D67D3-1C1B-4770-A75E-3EA35EAD2809}" srcOrd="2" destOrd="0" parTransId="{A3305D09-F439-41A8-AA81-94DC4B62877B}" sibTransId="{F0359896-DDE2-4AC0-9B93-FE2C189E8E31}"/>
    <dgm:cxn modelId="{F9FBDC8B-CD27-BE4A-8A8D-4D1C3DDCB7A4}" type="presOf" srcId="{9494E914-4770-452E-96E0-75319BF2E922}" destId="{086E2AFC-A6BB-4960-BC91-1EFA9718EDE1}" srcOrd="0" destOrd="0" presId="urn:microsoft.com/office/officeart/2005/8/layout/hierarchy2"/>
    <dgm:cxn modelId="{BD170BA0-A763-634E-8C27-6BAA9E2673EE}" type="presOf" srcId="{61C0C2E3-5452-4D14-AE71-9BE1477EE129}" destId="{DD008F17-4C6B-4257-B9FA-6C6EE22EDA80}" srcOrd="0" destOrd="0" presId="urn:microsoft.com/office/officeart/2005/8/layout/hierarchy2"/>
    <dgm:cxn modelId="{366245A4-7C89-4E1C-B5A7-E66C657C1DD6}" srcId="{9AA301D1-EC9E-49EE-9784-D4C630793E1E}" destId="{9494E914-4770-452E-96E0-75319BF2E922}" srcOrd="1" destOrd="0" parTransId="{67AC4B25-259D-4B97-837E-6F324256825F}" sibTransId="{2173647D-BECE-4D26-A849-9462E7C101C3}"/>
    <dgm:cxn modelId="{FFF256AA-1CA3-BE40-B2CF-ADF6804917B8}" type="presOf" srcId="{67AC4B25-259D-4B97-837E-6F324256825F}" destId="{291B3109-7A33-4520-B269-4DDEFDDE05C2}" srcOrd="0" destOrd="0" presId="urn:microsoft.com/office/officeart/2005/8/layout/hierarchy2"/>
    <dgm:cxn modelId="{850129C6-4100-6247-9146-98F6D28516B3}" type="presOf" srcId="{A3305D09-F439-41A8-AA81-94DC4B62877B}" destId="{BC6992D1-C3E1-4A02-B763-59183BBD37F4}" srcOrd="1" destOrd="0" presId="urn:microsoft.com/office/officeart/2005/8/layout/hierarchy2"/>
    <dgm:cxn modelId="{12B1EAD7-90FB-B741-9DE2-17292A661233}" type="presOf" srcId="{6A63BB1E-1D8A-4F1D-A056-6CD0FFAF2A7D}" destId="{0C76ADCE-10C8-42B6-8549-8744A785C88B}" srcOrd="0" destOrd="0" presId="urn:microsoft.com/office/officeart/2005/8/layout/hierarchy2"/>
    <dgm:cxn modelId="{C23DB9E1-9CA4-4208-9A43-836BBA7AA14B}" srcId="{6A63BB1E-1D8A-4F1D-A056-6CD0FFAF2A7D}" destId="{9AA301D1-EC9E-49EE-9784-D4C630793E1E}" srcOrd="0" destOrd="0" parTransId="{03AA44E9-844B-4743-A404-D9A15860268D}" sibTransId="{6CF79E16-0AF4-4296-B8D6-B67424D62B26}"/>
    <dgm:cxn modelId="{32A57FFE-6B98-D149-B043-07BD539C182E}" type="presOf" srcId="{03AA44E9-844B-4743-A404-D9A15860268D}" destId="{2750C9B3-BA31-49AA-8FF1-030513808624}" srcOrd="0" destOrd="0" presId="urn:microsoft.com/office/officeart/2005/8/layout/hierarchy2"/>
    <dgm:cxn modelId="{837403B5-EDF8-0A47-9DD0-B22DC96714A7}" type="presParOf" srcId="{DD008F17-4C6B-4257-B9FA-6C6EE22EDA80}" destId="{F9063934-3D7C-4099-887E-7FD1AD9DE66F}" srcOrd="0" destOrd="0" presId="urn:microsoft.com/office/officeart/2005/8/layout/hierarchy2"/>
    <dgm:cxn modelId="{C21DA719-91CD-DF4B-90E9-0D48E159239E}" type="presParOf" srcId="{F9063934-3D7C-4099-887E-7FD1AD9DE66F}" destId="{0C76ADCE-10C8-42B6-8549-8744A785C88B}" srcOrd="0" destOrd="0" presId="urn:microsoft.com/office/officeart/2005/8/layout/hierarchy2"/>
    <dgm:cxn modelId="{6101B150-BA5F-4E47-A40E-3CB63A2AFA9E}" type="presParOf" srcId="{F9063934-3D7C-4099-887E-7FD1AD9DE66F}" destId="{77E83BA2-0A40-4D68-B8DA-18EAA30E007B}" srcOrd="1" destOrd="0" presId="urn:microsoft.com/office/officeart/2005/8/layout/hierarchy2"/>
    <dgm:cxn modelId="{AC30C45E-AC3B-2F44-9B11-9420E3B99448}" type="presParOf" srcId="{77E83BA2-0A40-4D68-B8DA-18EAA30E007B}" destId="{2750C9B3-BA31-49AA-8FF1-030513808624}" srcOrd="0" destOrd="0" presId="urn:microsoft.com/office/officeart/2005/8/layout/hierarchy2"/>
    <dgm:cxn modelId="{911E52EB-602A-C44D-9E7A-4751651BB135}" type="presParOf" srcId="{2750C9B3-BA31-49AA-8FF1-030513808624}" destId="{2E80E3BF-43B1-49D4-82B0-BE6DC0D28111}" srcOrd="0" destOrd="0" presId="urn:microsoft.com/office/officeart/2005/8/layout/hierarchy2"/>
    <dgm:cxn modelId="{3DB4F36F-6BE1-C549-B74A-B9C7383B2749}" type="presParOf" srcId="{77E83BA2-0A40-4D68-B8DA-18EAA30E007B}" destId="{D9E1358D-F7A0-44C4-BC02-EF1171643FB2}" srcOrd="1" destOrd="0" presId="urn:microsoft.com/office/officeart/2005/8/layout/hierarchy2"/>
    <dgm:cxn modelId="{4534162D-C5E1-CA4F-8686-AC5D326C43DB}" type="presParOf" srcId="{D9E1358D-F7A0-44C4-BC02-EF1171643FB2}" destId="{A4832BFB-9E91-423C-9660-21D4B8B21FD0}" srcOrd="0" destOrd="0" presId="urn:microsoft.com/office/officeart/2005/8/layout/hierarchy2"/>
    <dgm:cxn modelId="{AC775048-F8E5-3740-B05C-AB0B47F7E438}" type="presParOf" srcId="{D9E1358D-F7A0-44C4-BC02-EF1171643FB2}" destId="{6D49749F-A672-4418-9182-17AACAFB5313}" srcOrd="1" destOrd="0" presId="urn:microsoft.com/office/officeart/2005/8/layout/hierarchy2"/>
    <dgm:cxn modelId="{2F0C3DC9-AB0A-1E41-991B-EB778B46D46C}" type="presParOf" srcId="{6D49749F-A672-4418-9182-17AACAFB5313}" destId="{161EF236-D473-4374-B196-D4AF5A7EA8B7}" srcOrd="0" destOrd="0" presId="urn:microsoft.com/office/officeart/2005/8/layout/hierarchy2"/>
    <dgm:cxn modelId="{DB93CCB0-239A-B446-BFAC-ED8A27A5A6A8}" type="presParOf" srcId="{161EF236-D473-4374-B196-D4AF5A7EA8B7}" destId="{C92321A8-6F00-49D5-BA15-18C49E71300F}" srcOrd="0" destOrd="0" presId="urn:microsoft.com/office/officeart/2005/8/layout/hierarchy2"/>
    <dgm:cxn modelId="{34636D4E-824A-F349-80C4-9F97B032A039}" type="presParOf" srcId="{6D49749F-A672-4418-9182-17AACAFB5313}" destId="{E210BB2B-72FD-4D78-8111-08505F016100}" srcOrd="1" destOrd="0" presId="urn:microsoft.com/office/officeart/2005/8/layout/hierarchy2"/>
    <dgm:cxn modelId="{FFC1CA01-9C91-4840-A091-9798AA9EDFEE}" type="presParOf" srcId="{E210BB2B-72FD-4D78-8111-08505F016100}" destId="{D251BCB7-4A90-4DAE-B9DB-9337332A32EC}" srcOrd="0" destOrd="0" presId="urn:microsoft.com/office/officeart/2005/8/layout/hierarchy2"/>
    <dgm:cxn modelId="{44532A1B-AD86-2942-8ED5-614720A25310}" type="presParOf" srcId="{E210BB2B-72FD-4D78-8111-08505F016100}" destId="{E92685A4-3FC1-49DD-AADE-258052990C33}" srcOrd="1" destOrd="0" presId="urn:microsoft.com/office/officeart/2005/8/layout/hierarchy2"/>
    <dgm:cxn modelId="{5C3A14FC-A513-AC4C-9514-9693D18F6250}" type="presParOf" srcId="{6D49749F-A672-4418-9182-17AACAFB5313}" destId="{291B3109-7A33-4520-B269-4DDEFDDE05C2}" srcOrd="2" destOrd="0" presId="urn:microsoft.com/office/officeart/2005/8/layout/hierarchy2"/>
    <dgm:cxn modelId="{E2D2EE18-1506-6941-BFEC-6895C14A345F}" type="presParOf" srcId="{291B3109-7A33-4520-B269-4DDEFDDE05C2}" destId="{BC1E53C6-646E-4BB6-B864-4427433E1485}" srcOrd="0" destOrd="0" presId="urn:microsoft.com/office/officeart/2005/8/layout/hierarchy2"/>
    <dgm:cxn modelId="{7CAF8E18-DEE8-404F-875C-5D09612F7C2C}" type="presParOf" srcId="{6D49749F-A672-4418-9182-17AACAFB5313}" destId="{9FF4A5F1-9A80-43F5-A6F8-7799A619C7CA}" srcOrd="3" destOrd="0" presId="urn:microsoft.com/office/officeart/2005/8/layout/hierarchy2"/>
    <dgm:cxn modelId="{64742029-990C-F146-BF15-FF7647B440F8}" type="presParOf" srcId="{9FF4A5F1-9A80-43F5-A6F8-7799A619C7CA}" destId="{086E2AFC-A6BB-4960-BC91-1EFA9718EDE1}" srcOrd="0" destOrd="0" presId="urn:microsoft.com/office/officeart/2005/8/layout/hierarchy2"/>
    <dgm:cxn modelId="{B9A08505-7131-9A47-AE33-368B9C5A1535}" type="presParOf" srcId="{9FF4A5F1-9A80-43F5-A6F8-7799A619C7CA}" destId="{E0B7633B-0C7B-45E8-A8EC-FDA94995775C}" srcOrd="1" destOrd="0" presId="urn:microsoft.com/office/officeart/2005/8/layout/hierarchy2"/>
    <dgm:cxn modelId="{92398B7D-5DFF-924B-A4D2-9121F08EE4F6}" type="presParOf" srcId="{77E83BA2-0A40-4D68-B8DA-18EAA30E007B}" destId="{50EBEB03-913F-4ED8-9539-64DB44DBDE9C}" srcOrd="2" destOrd="0" presId="urn:microsoft.com/office/officeart/2005/8/layout/hierarchy2"/>
    <dgm:cxn modelId="{99EA5BAD-8EC4-0B49-887D-8B8EB5C3086C}" type="presParOf" srcId="{50EBEB03-913F-4ED8-9539-64DB44DBDE9C}" destId="{DED997D7-C05A-4023-AF1B-9BABFC45033E}" srcOrd="0" destOrd="0" presId="urn:microsoft.com/office/officeart/2005/8/layout/hierarchy2"/>
    <dgm:cxn modelId="{86416DF6-1782-0A48-A902-43BD4C9CB616}" type="presParOf" srcId="{77E83BA2-0A40-4D68-B8DA-18EAA30E007B}" destId="{BB26CEF6-3F95-493E-9AE0-EEEDA8F8C543}" srcOrd="3" destOrd="0" presId="urn:microsoft.com/office/officeart/2005/8/layout/hierarchy2"/>
    <dgm:cxn modelId="{AD06E519-1F4D-9E4E-8AF4-AA3BDC59C15B}" type="presParOf" srcId="{BB26CEF6-3F95-493E-9AE0-EEEDA8F8C543}" destId="{67598DDC-7026-4DD7-BEBE-860A9D897779}" srcOrd="0" destOrd="0" presId="urn:microsoft.com/office/officeart/2005/8/layout/hierarchy2"/>
    <dgm:cxn modelId="{51465A7E-9783-AA49-8728-8D8F4A7B5A8C}" type="presParOf" srcId="{BB26CEF6-3F95-493E-9AE0-EEEDA8F8C543}" destId="{F299DD6F-0505-4491-B35B-DBDA6720DD12}" srcOrd="1" destOrd="0" presId="urn:microsoft.com/office/officeart/2005/8/layout/hierarchy2"/>
    <dgm:cxn modelId="{19AEC3F1-A5D2-B648-B46D-E9512AA20CCD}" type="presParOf" srcId="{77E83BA2-0A40-4D68-B8DA-18EAA30E007B}" destId="{661642EE-3865-467B-A8CE-CD7EABF3F1EC}" srcOrd="4" destOrd="0" presId="urn:microsoft.com/office/officeart/2005/8/layout/hierarchy2"/>
    <dgm:cxn modelId="{688A0A22-42AE-A945-B0E2-A64F0FDC036A}" type="presParOf" srcId="{661642EE-3865-467B-A8CE-CD7EABF3F1EC}" destId="{BC6992D1-C3E1-4A02-B763-59183BBD37F4}" srcOrd="0" destOrd="0" presId="urn:microsoft.com/office/officeart/2005/8/layout/hierarchy2"/>
    <dgm:cxn modelId="{F4672544-6205-CD4A-8B2D-AFFDDAA08694}" type="presParOf" srcId="{77E83BA2-0A40-4D68-B8DA-18EAA30E007B}" destId="{B8643362-EE74-42D3-9558-4BC2E8F4AE84}" srcOrd="5" destOrd="0" presId="urn:microsoft.com/office/officeart/2005/8/layout/hierarchy2"/>
    <dgm:cxn modelId="{71562F30-D236-ED4B-B66F-32CDA6F3F34B}" type="presParOf" srcId="{B8643362-EE74-42D3-9558-4BC2E8F4AE84}" destId="{C316C970-B9D9-476D-89AA-0FAF94B5784F}" srcOrd="0" destOrd="0" presId="urn:microsoft.com/office/officeart/2005/8/layout/hierarchy2"/>
    <dgm:cxn modelId="{70E056AF-AE6E-8E4C-BCEF-C82787B7A4EC}" type="presParOf" srcId="{B8643362-EE74-42D3-9558-4BC2E8F4AE84}" destId="{9AC11500-0C0E-44A9-9848-5AFF4D4CFC4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F48A9-3FF1-9C43-9F9A-CAE99BC56CB8}">
      <dsp:nvSpPr>
        <dsp:cNvPr id="0" name=""/>
        <dsp:cNvSpPr/>
      </dsp:nvSpPr>
      <dsp:spPr>
        <a:xfrm>
          <a:off x="2520302" y="218825"/>
          <a:ext cx="6308994" cy="931309"/>
        </a:xfrm>
        <a:prstGeom prst="roundRect">
          <a:avLst>
            <a:gd name="adj" fmla="val 10000"/>
          </a:avLst>
        </a:prstGeom>
        <a:solidFill>
          <a:srgbClr val="FF8AD8">
            <a:alpha val="50000"/>
          </a:srgbClr>
        </a:solidFill>
        <a:ln w="63500">
          <a:solidFill>
            <a:srgbClr val="FF2F92"/>
          </a:solidFill>
        </a:ln>
        <a:effectLst/>
        <a:scene3d>
          <a:camera prst="orthographicFront"/>
          <a:lightRig rig="chilly" dir="t"/>
        </a:scene3d>
        <a:sp3d extrusionH="76200" contourW="12700" prstMaterial="legacyWireframe">
          <a:extrusionClr>
            <a:srgbClr val="FF8AD8"/>
          </a:extrusionClr>
          <a:contourClr>
            <a:srgbClr val="C75A9B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2F92"/>
              </a:solidFill>
              <a:latin typeface="+mj-lt"/>
            </a:rPr>
            <a:t>General Structure of Blood Vessels: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tx1"/>
              </a:solidFill>
              <a:latin typeface="+mj-lt"/>
            </a:rPr>
            <a:t>The wall is made of three concentric layers </a:t>
          </a:r>
        </a:p>
      </dsp:txBody>
      <dsp:txXfrm>
        <a:off x="2547579" y="246102"/>
        <a:ext cx="6254440" cy="876755"/>
      </dsp:txXfrm>
    </dsp:sp>
    <dsp:sp modelId="{95328BB1-8E51-BD4F-BE97-ECA62BEDF817}">
      <dsp:nvSpPr>
        <dsp:cNvPr id="0" name=""/>
        <dsp:cNvSpPr/>
      </dsp:nvSpPr>
      <dsp:spPr>
        <a:xfrm>
          <a:off x="1843417" y="1150134"/>
          <a:ext cx="3831382" cy="695605"/>
        </a:xfrm>
        <a:custGeom>
          <a:avLst/>
          <a:gdLst/>
          <a:ahLst/>
          <a:cxnLst/>
          <a:rect l="0" t="0" r="0" b="0"/>
          <a:pathLst>
            <a:path>
              <a:moveTo>
                <a:pt x="3831382" y="0"/>
              </a:moveTo>
              <a:lnTo>
                <a:pt x="3831382" y="347802"/>
              </a:lnTo>
              <a:lnTo>
                <a:pt x="0" y="347802"/>
              </a:lnTo>
              <a:lnTo>
                <a:pt x="0" y="69560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76200" contourW="12700" prstMaterial="legacyWireframe">
          <a:extrusionClr>
            <a:srgbClr val="FF8AD8"/>
          </a:extrusionClr>
          <a:contourClr>
            <a:srgbClr val="C75A9B"/>
          </a:contourClr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4569D-ED7E-E64E-AE35-7B40F131ED20}">
      <dsp:nvSpPr>
        <dsp:cNvPr id="0" name=""/>
        <dsp:cNvSpPr/>
      </dsp:nvSpPr>
      <dsp:spPr>
        <a:xfrm>
          <a:off x="432324" y="1845740"/>
          <a:ext cx="2822185" cy="4716986"/>
        </a:xfrm>
        <a:prstGeom prst="roundRect">
          <a:avLst>
            <a:gd name="adj" fmla="val 10000"/>
          </a:avLst>
        </a:prstGeom>
        <a:noFill/>
        <a:ln w="63500">
          <a:solidFill>
            <a:srgbClr val="FF2F92"/>
          </a:solidFill>
        </a:ln>
        <a:effectLst/>
        <a:scene3d>
          <a:camera prst="orthographicFront"/>
          <a:lightRig rig="chilly" dir="t"/>
        </a:scene3d>
        <a:sp3d extrusionH="76200" contourW="12700" prstMaterial="legacyWireframe">
          <a:extrusionClr>
            <a:srgbClr val="C75A9B"/>
          </a:extrusionClr>
          <a:contourClr>
            <a:srgbClr val="C75A9B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2F92"/>
              </a:solidFill>
              <a:latin typeface="+mj-lt"/>
            </a:rPr>
            <a:t>Tunica intima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900" b="1" kern="1200" dirty="0">
              <a:solidFill>
                <a:srgbClr val="FF0000"/>
              </a:solidFill>
              <a:latin typeface="+mj-lt"/>
            </a:rPr>
            <a:t>Is the innermost layer </a:t>
          </a:r>
          <a:endParaRPr lang="en-US" sz="1900" b="1" kern="1200" dirty="0">
            <a:solidFill>
              <a:schemeClr val="tx1"/>
            </a:solidFill>
            <a:latin typeface="+mj-lt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latin typeface="+mj-lt"/>
            </a:rPr>
            <a:t>Composed of: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latin typeface="+mj-lt"/>
            </a:rPr>
            <a:t>1-</a:t>
          </a:r>
          <a:r>
            <a:rPr lang="en-US" sz="1900" b="1" kern="1200" baseline="0" dirty="0">
              <a:solidFill>
                <a:schemeClr val="tx1"/>
              </a:solidFill>
              <a:latin typeface="+mj-lt"/>
            </a:rPr>
            <a:t> </a:t>
          </a:r>
          <a:r>
            <a:rPr lang="en-US" sz="1900" b="1" kern="1200" dirty="0">
              <a:solidFill>
                <a:schemeClr val="tx1"/>
              </a:solidFill>
              <a:latin typeface="+mj-lt"/>
            </a:rPr>
            <a:t>Endothelial cells:</a:t>
          </a:r>
          <a:br>
            <a:rPr lang="en-US" sz="1900" b="1" kern="1200" dirty="0">
              <a:solidFill>
                <a:schemeClr val="tx1"/>
              </a:solidFill>
              <a:latin typeface="+mj-lt"/>
            </a:rPr>
          </a:br>
          <a:r>
            <a:rPr lang="en-US" sz="1900" b="1" kern="1200" dirty="0">
              <a:solidFill>
                <a:schemeClr val="tx1"/>
              </a:solidFill>
              <a:latin typeface="+mj-lt"/>
            </a:rPr>
            <a:t>Simple squamous epithelium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latin typeface="+mj-lt"/>
            </a:rPr>
            <a:t>2- Basal Lamina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latin typeface="+mj-lt"/>
            </a:rPr>
            <a:t>3- </a:t>
          </a:r>
          <a:r>
            <a:rPr lang="en-US" sz="1900" b="1" kern="1200" dirty="0" err="1">
              <a:solidFill>
                <a:schemeClr val="tx1"/>
              </a:solidFill>
              <a:latin typeface="+mj-lt"/>
            </a:rPr>
            <a:t>Subendothelial</a:t>
          </a:r>
          <a:r>
            <a:rPr lang="en-US" sz="1900" b="1" kern="1200" dirty="0">
              <a:solidFill>
                <a:schemeClr val="tx1"/>
              </a:solidFill>
              <a:latin typeface="+mj-lt"/>
            </a:rPr>
            <a:t> layer: loose C.T.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latin typeface="+mj-lt"/>
            </a:rPr>
            <a:t>4- Internal elastic lamina: fenestrated elastic sheet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008F00"/>
              </a:solidFill>
              <a:latin typeface="+mj-lt"/>
              <a:ea typeface="+mn-ea"/>
              <a:cs typeface="+mn-cs"/>
            </a:rPr>
            <a:t>fenestrated </a:t>
          </a:r>
          <a:r>
            <a:rPr lang="ar-SA" sz="1900" b="1" kern="1200" dirty="0">
              <a:solidFill>
                <a:srgbClr val="008F00"/>
              </a:solidFill>
              <a:latin typeface="+mj-lt"/>
              <a:ea typeface="+mn-ea"/>
              <a:cs typeface="+mn-cs"/>
            </a:rPr>
            <a:t> يعني في فتحات </a:t>
          </a:r>
          <a:endParaRPr lang="en-US" sz="1900" b="1" kern="1200" dirty="0">
            <a:solidFill>
              <a:schemeClr val="tx1"/>
            </a:solidFill>
            <a:latin typeface="+mj-lt"/>
          </a:endParaRPr>
        </a:p>
      </dsp:txBody>
      <dsp:txXfrm>
        <a:off x="514983" y="1928399"/>
        <a:ext cx="2656867" cy="4551668"/>
      </dsp:txXfrm>
    </dsp:sp>
    <dsp:sp modelId="{9C682C81-B3E3-5F48-9A4A-FC0F005AB766}">
      <dsp:nvSpPr>
        <dsp:cNvPr id="0" name=""/>
        <dsp:cNvSpPr/>
      </dsp:nvSpPr>
      <dsp:spPr>
        <a:xfrm>
          <a:off x="5612461" y="1150134"/>
          <a:ext cx="91440" cy="712972"/>
        </a:xfrm>
        <a:custGeom>
          <a:avLst/>
          <a:gdLst/>
          <a:ahLst/>
          <a:cxnLst/>
          <a:rect l="0" t="0" r="0" b="0"/>
          <a:pathLst>
            <a:path>
              <a:moveTo>
                <a:pt x="62338" y="0"/>
              </a:moveTo>
              <a:lnTo>
                <a:pt x="62338" y="356486"/>
              </a:lnTo>
              <a:lnTo>
                <a:pt x="45720" y="356486"/>
              </a:lnTo>
              <a:lnTo>
                <a:pt x="45720" y="71297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76200" contourW="12700" prstMaterial="legacyWireframe">
          <a:extrusionClr>
            <a:srgbClr val="FF8AD8"/>
          </a:extrusionClr>
          <a:contourClr>
            <a:srgbClr val="C75A9B"/>
          </a:contourClr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77E72-6D25-A74C-95A4-ABA8EADAFAAC}">
      <dsp:nvSpPr>
        <dsp:cNvPr id="0" name=""/>
        <dsp:cNvSpPr/>
      </dsp:nvSpPr>
      <dsp:spPr>
        <a:xfrm>
          <a:off x="4247088" y="1863106"/>
          <a:ext cx="2822185" cy="4716986"/>
        </a:xfrm>
        <a:prstGeom prst="roundRect">
          <a:avLst>
            <a:gd name="adj" fmla="val 10000"/>
          </a:avLst>
        </a:prstGeom>
        <a:noFill/>
        <a:ln w="63500">
          <a:solidFill>
            <a:srgbClr val="FF2F92"/>
          </a:solidFill>
        </a:ln>
        <a:effectLst/>
        <a:scene3d>
          <a:camera prst="orthographicFront"/>
          <a:lightRig rig="chilly" dir="t"/>
        </a:scene3d>
        <a:sp3d extrusionH="76200" contourW="12700" prstMaterial="legacyWireframe">
          <a:extrusionClr>
            <a:srgbClr val="FF8AD8"/>
          </a:extrusionClr>
          <a:contourClr>
            <a:srgbClr val="C75A9B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2F92"/>
              </a:solidFill>
              <a:latin typeface="+mj-lt"/>
            </a:rPr>
            <a:t>Tunica media</a:t>
          </a:r>
          <a:endParaRPr lang="en-US" sz="1900" b="1" kern="1200" dirty="0">
            <a:solidFill>
              <a:srgbClr val="FF0000"/>
            </a:solidFill>
            <a:latin typeface="+mj-lt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0000"/>
              </a:solidFill>
              <a:latin typeface="+mj-lt"/>
            </a:rPr>
            <a:t>Intermediate layer </a:t>
          </a:r>
          <a:endParaRPr lang="en-US" sz="1900" b="1" kern="1200" dirty="0">
            <a:solidFill>
              <a:schemeClr val="tx1"/>
            </a:solidFill>
            <a:latin typeface="+mj-lt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j-lt"/>
            </a:rPr>
            <a:t>Composed of: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j-lt"/>
            </a:rPr>
            <a:t>1- Smooth muscles.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j-lt"/>
            </a:rPr>
            <a:t>2-  Elastic fibers.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j-lt"/>
            </a:rPr>
            <a:t>3- Type III collagen  (reticular fibers).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j-lt"/>
            </a:rPr>
            <a:t>4- Type I collagen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0000"/>
              </a:solidFill>
              <a:latin typeface="+mj-lt"/>
            </a:rPr>
            <a:t>* Large muscular arteries have external elastic lamina, separating the tunica media from the tunica adventitia.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8F00"/>
              </a:solidFill>
              <a:latin typeface="+mj-lt"/>
              <a:ea typeface="+mn-ea"/>
              <a:cs typeface="+mn-cs"/>
            </a:rPr>
            <a:t>But the internal elastic lamina is in all arteries.</a:t>
          </a:r>
        </a:p>
      </dsp:txBody>
      <dsp:txXfrm>
        <a:off x="4329747" y="1945765"/>
        <a:ext cx="2656867" cy="4551668"/>
      </dsp:txXfrm>
    </dsp:sp>
    <dsp:sp modelId="{405056A7-3EB8-0548-8D6D-81657F83C2AA}">
      <dsp:nvSpPr>
        <dsp:cNvPr id="0" name=""/>
        <dsp:cNvSpPr/>
      </dsp:nvSpPr>
      <dsp:spPr>
        <a:xfrm>
          <a:off x="5674799" y="1150134"/>
          <a:ext cx="3831382" cy="695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802"/>
              </a:lnTo>
              <a:lnTo>
                <a:pt x="3831382" y="347802"/>
              </a:lnTo>
              <a:lnTo>
                <a:pt x="3831382" y="69560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76200" contourW="12700" prstMaterial="legacyWireframe">
          <a:extrusionClr>
            <a:srgbClr val="FF8AD8"/>
          </a:extrusionClr>
          <a:contourClr>
            <a:srgbClr val="C75A9B"/>
          </a:contourClr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B4512-E44A-9348-A7F2-ED6C5578F64B}">
      <dsp:nvSpPr>
        <dsp:cNvPr id="0" name=""/>
        <dsp:cNvSpPr/>
      </dsp:nvSpPr>
      <dsp:spPr>
        <a:xfrm>
          <a:off x="8095089" y="1845740"/>
          <a:ext cx="2822185" cy="4716986"/>
        </a:xfrm>
        <a:prstGeom prst="roundRect">
          <a:avLst>
            <a:gd name="adj" fmla="val 10000"/>
          </a:avLst>
        </a:prstGeom>
        <a:noFill/>
        <a:ln w="63500">
          <a:solidFill>
            <a:srgbClr val="FF2F92"/>
          </a:solidFill>
        </a:ln>
        <a:effectLst/>
        <a:scene3d>
          <a:camera prst="orthographicFront"/>
          <a:lightRig rig="chilly" dir="t"/>
        </a:scene3d>
        <a:sp3d extrusionH="76200" contourW="12700" prstMaterial="legacyWireframe">
          <a:extrusionClr>
            <a:srgbClr val="FF8AD8"/>
          </a:extrusionClr>
          <a:contourClr>
            <a:srgbClr val="C75A9B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2F92"/>
              </a:solidFill>
              <a:latin typeface="+mj-lt"/>
            </a:rPr>
            <a:t> Tunica adventitia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  <a:latin typeface="+mj-lt"/>
            </a:rPr>
            <a:t>Outermost layer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+mj-lt"/>
            </a:rPr>
            <a:t>Composed of connective tissue containing: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  <a:latin typeface="+mj-lt"/>
            </a:rPr>
            <a:t> Vasa </a:t>
          </a:r>
          <a:r>
            <a:rPr lang="en-US" sz="1600" b="1" kern="1200" dirty="0" err="1">
              <a:solidFill>
                <a:srgbClr val="FF0000"/>
              </a:solidFill>
              <a:latin typeface="+mj-lt"/>
            </a:rPr>
            <a:t>vasorum</a:t>
          </a:r>
          <a:endParaRPr lang="en-US" sz="1600" b="1" kern="1200" dirty="0">
            <a:solidFill>
              <a:srgbClr val="FF0000"/>
            </a:solidFill>
            <a:latin typeface="+mj-lt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+mj-lt"/>
            </a:rPr>
            <a:t>They are small arterioles in tunica </a:t>
          </a:r>
          <a:r>
            <a:rPr lang="en-US" sz="1600" b="1" u="sng" kern="1200" dirty="0">
              <a:solidFill>
                <a:schemeClr val="tx1"/>
              </a:solidFill>
              <a:latin typeface="+mj-lt"/>
            </a:rPr>
            <a:t>adventitia</a:t>
          </a:r>
          <a:r>
            <a:rPr lang="en-US" sz="1600" b="1" kern="1200" dirty="0">
              <a:solidFill>
                <a:schemeClr val="tx1"/>
              </a:solidFill>
              <a:latin typeface="+mj-lt"/>
            </a:rPr>
            <a:t> and the outer part of tunica </a:t>
          </a:r>
          <a:r>
            <a:rPr lang="en-US" sz="1600" b="1" u="sng" kern="1200" dirty="0">
              <a:solidFill>
                <a:schemeClr val="tx1"/>
              </a:solidFill>
              <a:latin typeface="+mj-lt"/>
            </a:rPr>
            <a:t>media.</a:t>
          </a:r>
          <a:br>
            <a:rPr lang="en-US" sz="1600" b="1" kern="1200" dirty="0">
              <a:solidFill>
                <a:schemeClr val="tx1"/>
              </a:solidFill>
              <a:latin typeface="+mj-lt"/>
            </a:rPr>
          </a:br>
          <a:r>
            <a:rPr lang="en-US" sz="1600" b="1" kern="1200" dirty="0">
              <a:solidFill>
                <a:schemeClr val="tx1"/>
              </a:solidFill>
              <a:latin typeface="+mj-lt"/>
            </a:rPr>
            <a:t>They are more prevalent in the</a:t>
          </a:r>
          <a:r>
            <a:rPr lang="en-US" sz="1600" b="1" kern="1200" baseline="0" dirty="0">
              <a:solidFill>
                <a:schemeClr val="tx1"/>
              </a:solidFill>
              <a:latin typeface="+mj-lt"/>
            </a:rPr>
            <a:t> </a:t>
          </a:r>
          <a:r>
            <a:rPr lang="en-US" sz="1600" b="1" kern="1200" dirty="0">
              <a:solidFill>
                <a:schemeClr val="tx1"/>
              </a:solidFill>
              <a:latin typeface="+mj-lt"/>
            </a:rPr>
            <a:t>walls of veins than arteries</a:t>
          </a:r>
          <a:r>
            <a:rPr lang="en-US" sz="1600" b="1" kern="1200" baseline="0" dirty="0">
              <a:solidFill>
                <a:schemeClr val="tx1"/>
              </a:solidFill>
              <a:latin typeface="+mj-lt"/>
            </a:rPr>
            <a:t> because</a:t>
          </a:r>
          <a:r>
            <a:rPr lang="en-US" sz="1600" b="1" kern="1200" dirty="0">
              <a:solidFill>
                <a:schemeClr val="tx1"/>
              </a:solidFill>
              <a:latin typeface="+mj-lt"/>
            </a:rPr>
            <a:t> venous blood contains less oxygen and nutrients than arterial blood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00B050"/>
              </a:solidFill>
              <a:latin typeface="+mj-lt"/>
            </a:rPr>
            <a:t>Greater numbers of Vasa </a:t>
          </a:r>
          <a:r>
            <a:rPr lang="en-US" sz="1100" b="1" kern="1200" dirty="0" err="1">
              <a:solidFill>
                <a:srgbClr val="00B050"/>
              </a:solidFill>
              <a:latin typeface="+mj-lt"/>
            </a:rPr>
            <a:t>Vasorum</a:t>
          </a:r>
          <a:r>
            <a:rPr lang="en-US" sz="1100" b="1" kern="1200" dirty="0">
              <a:solidFill>
                <a:srgbClr val="00B050"/>
              </a:solidFill>
              <a:latin typeface="+mj-lt"/>
            </a:rPr>
            <a:t> are found in the veins than the ones found in arteries , because the arteries carry oxygenated blood which can be beneficial for them as nutrition source unlike the veins so they need another source of blood which is the Vasa </a:t>
          </a:r>
          <a:r>
            <a:rPr lang="en-US" sz="1100" b="1" kern="1200" dirty="0" err="1">
              <a:solidFill>
                <a:srgbClr val="00B050"/>
              </a:solidFill>
              <a:latin typeface="+mj-lt"/>
            </a:rPr>
            <a:t>Vasorum</a:t>
          </a:r>
          <a:r>
            <a:rPr lang="en-US" sz="1100" b="1" kern="1200" dirty="0">
              <a:solidFill>
                <a:srgbClr val="00B050"/>
              </a:solidFill>
              <a:latin typeface="+mj-lt"/>
            </a:rPr>
            <a:t> </a:t>
          </a:r>
        </a:p>
      </dsp:txBody>
      <dsp:txXfrm>
        <a:off x="8177748" y="1928399"/>
        <a:ext cx="2656867" cy="4551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6ADCE-10C8-42B6-8549-8744A785C88B}">
      <dsp:nvSpPr>
        <dsp:cNvPr id="0" name=""/>
        <dsp:cNvSpPr/>
      </dsp:nvSpPr>
      <dsp:spPr>
        <a:xfrm>
          <a:off x="1016202" y="964491"/>
          <a:ext cx="3355529" cy="68856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3 Types </a:t>
          </a:r>
          <a:r>
            <a:rPr lang="en-GB" sz="1800" b="0" kern="1200" dirty="0"/>
            <a:t>of </a:t>
          </a:r>
          <a:r>
            <a:rPr lang="en-US" sz="1800" b="1" kern="1200" dirty="0">
              <a:solidFill>
                <a:srgbClr val="FF8AD8"/>
              </a:solidFill>
            </a:rPr>
            <a:t>BLOOD CAPILLARIES</a:t>
          </a:r>
          <a:endParaRPr lang="ar-SA" sz="1400" b="1" kern="1200" dirty="0">
            <a:solidFill>
              <a:srgbClr val="FF8AD8"/>
            </a:solidFill>
          </a:endParaRPr>
        </a:p>
      </dsp:txBody>
      <dsp:txXfrm>
        <a:off x="1036369" y="984658"/>
        <a:ext cx="3315195" cy="648228"/>
      </dsp:txXfrm>
    </dsp:sp>
    <dsp:sp modelId="{2750C9B3-BA31-49AA-8FF1-030513808624}">
      <dsp:nvSpPr>
        <dsp:cNvPr id="0" name=""/>
        <dsp:cNvSpPr/>
      </dsp:nvSpPr>
      <dsp:spPr>
        <a:xfrm rot="21494899">
          <a:off x="4371594" y="1276336"/>
          <a:ext cx="594106" cy="46712"/>
        </a:xfrm>
        <a:custGeom>
          <a:avLst/>
          <a:gdLst/>
          <a:ahLst/>
          <a:cxnLst/>
          <a:rect l="0" t="0" r="0" b="0"/>
          <a:pathLst>
            <a:path>
              <a:moveTo>
                <a:pt x="0" y="23356"/>
              </a:moveTo>
              <a:lnTo>
                <a:pt x="594106" y="23356"/>
              </a:lnTo>
            </a:path>
          </a:pathLst>
        </a:cu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653794" y="1284839"/>
        <a:ext cx="29705" cy="29705"/>
      </dsp:txXfrm>
    </dsp:sp>
    <dsp:sp modelId="{A4832BFB-9E91-423C-9660-21D4B8B21FD0}">
      <dsp:nvSpPr>
        <dsp:cNvPr id="0" name=""/>
        <dsp:cNvSpPr/>
      </dsp:nvSpPr>
      <dsp:spPr>
        <a:xfrm>
          <a:off x="4965562" y="1012577"/>
          <a:ext cx="1699010" cy="55606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b="1" u="sng" kern="1200" dirty="0">
              <a:solidFill>
                <a:srgbClr val="FF0000"/>
              </a:solidFill>
            </a:rPr>
            <a:t>Fenestrated blood 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b="1" u="sng" kern="1200" dirty="0">
              <a:solidFill>
                <a:srgbClr val="FF0000"/>
              </a:solidFill>
            </a:rPr>
            <a:t>capillaries</a:t>
          </a:r>
          <a:endParaRPr lang="ar-SA" sz="1600" kern="1200" dirty="0">
            <a:solidFill>
              <a:srgbClr val="FF0000"/>
            </a:solidFill>
          </a:endParaRPr>
        </a:p>
      </dsp:txBody>
      <dsp:txXfrm>
        <a:off x="4981849" y="1028864"/>
        <a:ext cx="1666436" cy="523494"/>
      </dsp:txXfrm>
    </dsp:sp>
    <dsp:sp modelId="{161EF236-D473-4374-B196-D4AF5A7EA8B7}">
      <dsp:nvSpPr>
        <dsp:cNvPr id="0" name=""/>
        <dsp:cNvSpPr/>
      </dsp:nvSpPr>
      <dsp:spPr>
        <a:xfrm rot="18753772">
          <a:off x="6526143" y="952183"/>
          <a:ext cx="855552" cy="46712"/>
        </a:xfrm>
        <a:custGeom>
          <a:avLst/>
          <a:gdLst/>
          <a:ahLst/>
          <a:cxnLst/>
          <a:rect l="0" t="0" r="0" b="0"/>
          <a:pathLst>
            <a:path>
              <a:moveTo>
                <a:pt x="0" y="23356"/>
              </a:moveTo>
              <a:lnTo>
                <a:pt x="855552" y="23356"/>
              </a:lnTo>
            </a:path>
          </a:pathLst>
        </a:custGeom>
        <a:noFill/>
        <a:ln w="28575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6932530" y="954151"/>
        <a:ext cx="42777" cy="42777"/>
      </dsp:txXfrm>
    </dsp:sp>
    <dsp:sp modelId="{D251BCB7-4A90-4DAE-B9DB-9337332A32EC}">
      <dsp:nvSpPr>
        <dsp:cNvPr id="0" name=""/>
        <dsp:cNvSpPr/>
      </dsp:nvSpPr>
      <dsp:spPr>
        <a:xfrm>
          <a:off x="7243266" y="366702"/>
          <a:ext cx="1175061" cy="58753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with diaphragms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7260474" y="383910"/>
        <a:ext cx="1140645" cy="553114"/>
      </dsp:txXfrm>
    </dsp:sp>
    <dsp:sp modelId="{291B3109-7A33-4520-B269-4DDEFDDE05C2}">
      <dsp:nvSpPr>
        <dsp:cNvPr id="0" name=""/>
        <dsp:cNvSpPr/>
      </dsp:nvSpPr>
      <dsp:spPr>
        <a:xfrm rot="1606695">
          <a:off x="6629814" y="1413278"/>
          <a:ext cx="648210" cy="46712"/>
        </a:xfrm>
        <a:custGeom>
          <a:avLst/>
          <a:gdLst/>
          <a:ahLst/>
          <a:cxnLst/>
          <a:rect l="0" t="0" r="0" b="0"/>
          <a:pathLst>
            <a:path>
              <a:moveTo>
                <a:pt x="0" y="23356"/>
              </a:moveTo>
              <a:lnTo>
                <a:pt x="648210" y="23356"/>
              </a:lnTo>
            </a:path>
          </a:pathLst>
        </a:custGeom>
        <a:noFill/>
        <a:ln w="28575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 dirty="0"/>
        </a:p>
      </dsp:txBody>
      <dsp:txXfrm>
        <a:off x="6937714" y="1420428"/>
        <a:ext cx="32410" cy="32410"/>
      </dsp:txXfrm>
    </dsp:sp>
    <dsp:sp modelId="{086E2AFC-A6BB-4960-BC91-1EFA9718EDE1}">
      <dsp:nvSpPr>
        <dsp:cNvPr id="0" name=""/>
        <dsp:cNvSpPr/>
      </dsp:nvSpPr>
      <dsp:spPr>
        <a:xfrm>
          <a:off x="7243266" y="1288890"/>
          <a:ext cx="1175061" cy="58753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en-US" sz="1600" b="1" kern="1200" dirty="0">
            <a:solidFill>
              <a:schemeClr val="bg1">
                <a:lumMod val="65000"/>
              </a:schemeClr>
            </a:solidFill>
          </a:endParaRP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1600" b="1" kern="1200" dirty="0">
              <a:solidFill>
                <a:schemeClr val="tx1"/>
              </a:solidFill>
            </a:rPr>
            <a:t>without diaphragms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ar-SA" sz="1050" kern="1200" dirty="0"/>
        </a:p>
      </dsp:txBody>
      <dsp:txXfrm>
        <a:off x="7260474" y="1306098"/>
        <a:ext cx="1140645" cy="553114"/>
      </dsp:txXfrm>
    </dsp:sp>
    <dsp:sp modelId="{50EBEB03-913F-4ED8-9539-64DB44DBDE9C}">
      <dsp:nvSpPr>
        <dsp:cNvPr id="0" name=""/>
        <dsp:cNvSpPr/>
      </dsp:nvSpPr>
      <dsp:spPr>
        <a:xfrm rot="18644257">
          <a:off x="4209212" y="930951"/>
          <a:ext cx="935625" cy="46712"/>
        </a:xfrm>
        <a:custGeom>
          <a:avLst/>
          <a:gdLst/>
          <a:ahLst/>
          <a:cxnLst/>
          <a:rect l="0" t="0" r="0" b="0"/>
          <a:pathLst>
            <a:path>
              <a:moveTo>
                <a:pt x="0" y="23356"/>
              </a:moveTo>
              <a:lnTo>
                <a:pt x="935625" y="23356"/>
              </a:lnTo>
            </a:path>
          </a:pathLst>
        </a:cu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653634" y="930917"/>
        <a:ext cx="46781" cy="46781"/>
      </dsp:txXfrm>
    </dsp:sp>
    <dsp:sp modelId="{67598DDC-7026-4DD7-BEBE-860A9D897779}">
      <dsp:nvSpPr>
        <dsp:cNvPr id="0" name=""/>
        <dsp:cNvSpPr/>
      </dsp:nvSpPr>
      <dsp:spPr>
        <a:xfrm>
          <a:off x="4982318" y="306077"/>
          <a:ext cx="1604535" cy="58753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solidFill>
                <a:srgbClr val="FF0000"/>
              </a:solidFill>
            </a:rPr>
            <a:t>Continuous blood capillaries</a:t>
          </a:r>
          <a:endParaRPr lang="en-GB" sz="1600" kern="1200" dirty="0">
            <a:solidFill>
              <a:srgbClr val="FF0000"/>
            </a:solidFill>
          </a:endParaRPr>
        </a:p>
      </dsp:txBody>
      <dsp:txXfrm>
        <a:off x="4999526" y="323285"/>
        <a:ext cx="1570119" cy="553114"/>
      </dsp:txXfrm>
    </dsp:sp>
    <dsp:sp modelId="{661642EE-3865-467B-A8CE-CD7EABF3F1EC}">
      <dsp:nvSpPr>
        <dsp:cNvPr id="0" name=""/>
        <dsp:cNvSpPr/>
      </dsp:nvSpPr>
      <dsp:spPr>
        <a:xfrm rot="2774687">
          <a:off x="4230514" y="1616139"/>
          <a:ext cx="915747" cy="46712"/>
        </a:xfrm>
        <a:custGeom>
          <a:avLst/>
          <a:gdLst/>
          <a:ahLst/>
          <a:cxnLst/>
          <a:rect l="0" t="0" r="0" b="0"/>
          <a:pathLst>
            <a:path>
              <a:moveTo>
                <a:pt x="0" y="23356"/>
              </a:moveTo>
              <a:lnTo>
                <a:pt x="915747" y="23356"/>
              </a:lnTo>
            </a:path>
          </a:pathLst>
        </a:cu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665494" y="1616601"/>
        <a:ext cx="45787" cy="45787"/>
      </dsp:txXfrm>
    </dsp:sp>
    <dsp:sp modelId="{C316C970-B9D9-476D-89AA-0FAF94B5784F}">
      <dsp:nvSpPr>
        <dsp:cNvPr id="0" name=""/>
        <dsp:cNvSpPr/>
      </dsp:nvSpPr>
      <dsp:spPr>
        <a:xfrm>
          <a:off x="5005044" y="1676452"/>
          <a:ext cx="1654745" cy="58753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solidFill>
                <a:srgbClr val="FF0000"/>
              </a:solidFill>
            </a:rPr>
            <a:t>Sinusoidal blood capillaries</a:t>
          </a:r>
          <a:endParaRPr lang="ar-SA" sz="1600" kern="1200" dirty="0">
            <a:solidFill>
              <a:srgbClr val="FF0000"/>
            </a:solidFill>
          </a:endParaRPr>
        </a:p>
      </dsp:txBody>
      <dsp:txXfrm>
        <a:off x="5022252" y="1693660"/>
        <a:ext cx="1620329" cy="553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040C9-A672-5948-9B29-AE5423BD5FC3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A235-18DE-4845-8ACD-449801954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0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2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9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1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79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8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06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3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4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7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3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0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EB0C-2DBE-2E47-B69A-DE66AE3C7562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mailto:HistologyTeam436@gmail.com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chea-02.jpg"/>
          <p:cNvPicPr>
            <a:picLocks noGrp="1" noChangeAspect="1"/>
          </p:cNvPicPr>
          <p:nvPr isPhoto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69766" y="1986950"/>
            <a:ext cx="7055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8AD8"/>
                </a:solidFill>
                <a:latin typeface="+mj-lt"/>
              </a:rPr>
              <a:t>HISTOLOGY OF THE</a:t>
            </a:r>
          </a:p>
          <a:p>
            <a:pPr algn="ctr"/>
            <a:r>
              <a:rPr lang="en-US" sz="4800" b="1" dirty="0">
                <a:solidFill>
                  <a:srgbClr val="FF8AD8"/>
                </a:solidFill>
                <a:latin typeface="+mj-lt"/>
              </a:rPr>
              <a:t> BLOOD VESSELS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6425" r="55775" b="66127"/>
          <a:stretch/>
        </p:blipFill>
        <p:spPr>
          <a:xfrm>
            <a:off x="3015861" y="299546"/>
            <a:ext cx="2580897" cy="1102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2" y="86604"/>
            <a:ext cx="2059458" cy="1900346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3005841" y="6055833"/>
            <a:ext cx="3111180" cy="739783"/>
          </a:xfrm>
          <a:prstGeom prst="frame">
            <a:avLst>
              <a:gd name="adj1" fmla="val 211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8047" y="6148725"/>
            <a:ext cx="2866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2F92"/>
                </a:solidFill>
              </a:rPr>
              <a:t>Color index:</a:t>
            </a:r>
          </a:p>
          <a:p>
            <a:r>
              <a:rPr lang="en-US" sz="1400" dirty="0"/>
              <a:t>Slides.. </a:t>
            </a:r>
            <a:r>
              <a:rPr lang="en-US" sz="1400" dirty="0">
                <a:solidFill>
                  <a:srgbClr val="FF0000"/>
                </a:solidFill>
              </a:rPr>
              <a:t>Important ..</a:t>
            </a:r>
            <a:r>
              <a:rPr lang="en-US" sz="1400" dirty="0">
                <a:solidFill>
                  <a:srgbClr val="008F00"/>
                </a:solidFill>
              </a:rPr>
              <a:t>Notes ..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Extra..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425" y="5302468"/>
            <a:ext cx="2255692" cy="149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7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52500"/>
              </p:ext>
            </p:extLst>
          </p:nvPr>
        </p:nvGraphicFramePr>
        <p:xfrm>
          <a:off x="43548" y="0"/>
          <a:ext cx="12112593" cy="687649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52170">
                  <a:extLst>
                    <a:ext uri="{9D8B030D-6E8A-4147-A177-3AD203B41FA5}">
                      <a16:colId xmlns:a16="http://schemas.microsoft.com/office/drawing/2014/main" val="4074059240"/>
                    </a:ext>
                  </a:extLst>
                </a:gridCol>
                <a:gridCol w="1990164">
                  <a:extLst>
                    <a:ext uri="{9D8B030D-6E8A-4147-A177-3AD203B41FA5}">
                      <a16:colId xmlns:a16="http://schemas.microsoft.com/office/drawing/2014/main" val="3269470319"/>
                    </a:ext>
                  </a:extLst>
                </a:gridCol>
                <a:gridCol w="2958353">
                  <a:extLst>
                    <a:ext uri="{9D8B030D-6E8A-4147-A177-3AD203B41FA5}">
                      <a16:colId xmlns:a16="http://schemas.microsoft.com/office/drawing/2014/main" val="653717260"/>
                    </a:ext>
                  </a:extLst>
                </a:gridCol>
                <a:gridCol w="3012141">
                  <a:extLst>
                    <a:ext uri="{9D8B030D-6E8A-4147-A177-3AD203B41FA5}">
                      <a16:colId xmlns:a16="http://schemas.microsoft.com/office/drawing/2014/main" val="2816374595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4137000875"/>
                    </a:ext>
                  </a:extLst>
                </a:gridCol>
              </a:tblGrid>
              <a:tr h="1039906">
                <a:tc>
                  <a:txBody>
                    <a:bodyPr/>
                    <a:lstStyle/>
                    <a:p>
                      <a:r>
                        <a:rPr lang="en-GB" sz="2000" b="1" u="sng" dirty="0">
                          <a:solidFill>
                            <a:srgbClr val="FF2F92"/>
                          </a:solidFill>
                          <a:latin typeface="+mj-lt"/>
                        </a:rPr>
                        <a:t>Type</a:t>
                      </a:r>
                      <a:r>
                        <a:rPr lang="en-GB" b="1" dirty="0">
                          <a:solidFill>
                            <a:srgbClr val="FF2F92"/>
                          </a:solidFill>
                          <a:latin typeface="+mj-lt"/>
                        </a:rPr>
                        <a:t> of blood capillary: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8AD8"/>
                          </a:solidFill>
                          <a:latin typeface="+mj-lt"/>
                        </a:rPr>
                        <a:t>Continuous Blood Capillaries</a:t>
                      </a:r>
                      <a:endParaRPr lang="en-GB" b="1" dirty="0">
                        <a:solidFill>
                          <a:srgbClr val="FF8AD8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8AD8"/>
                          </a:solidFill>
                          <a:latin typeface="+mj-lt"/>
                        </a:rPr>
                        <a:t>Fenestrated Blood Capillaries </a:t>
                      </a:r>
                      <a:r>
                        <a:rPr lang="en-US" sz="1800" b="1" u="sng" dirty="0">
                          <a:solidFill>
                            <a:srgbClr val="FF8AD8"/>
                          </a:solidFill>
                          <a:latin typeface="+mj-lt"/>
                        </a:rPr>
                        <a:t>with Diaphragms</a:t>
                      </a:r>
                      <a:endParaRPr lang="en-GB" b="1" u="sng" dirty="0">
                        <a:solidFill>
                          <a:srgbClr val="FF8AD8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8AD8"/>
                          </a:solidFill>
                          <a:latin typeface="+mj-lt"/>
                        </a:rPr>
                        <a:t>Fenestrated Blood Capillaries</a:t>
                      </a:r>
                      <a:br>
                        <a:rPr lang="en-US" b="1" dirty="0">
                          <a:solidFill>
                            <a:srgbClr val="FF8AD8"/>
                          </a:solidFill>
                          <a:latin typeface="+mj-lt"/>
                        </a:rPr>
                      </a:br>
                      <a:r>
                        <a:rPr lang="en-US" b="1" dirty="0">
                          <a:solidFill>
                            <a:srgbClr val="FF8AD8"/>
                          </a:solidFill>
                          <a:latin typeface="+mj-lt"/>
                        </a:rPr>
                        <a:t> </a:t>
                      </a:r>
                      <a:r>
                        <a:rPr lang="en-US" b="1" u="sng" dirty="0">
                          <a:solidFill>
                            <a:srgbClr val="FF8AD8"/>
                          </a:solidFill>
                          <a:latin typeface="+mj-lt"/>
                        </a:rPr>
                        <a:t>without </a:t>
                      </a:r>
                      <a:r>
                        <a:rPr lang="en-US" b="1" dirty="0">
                          <a:solidFill>
                            <a:srgbClr val="FF8AD8"/>
                          </a:solidFill>
                          <a:latin typeface="+mj-lt"/>
                        </a:rPr>
                        <a:t>Diaphragms</a:t>
                      </a:r>
                      <a:endParaRPr lang="en-GB" b="1" dirty="0">
                        <a:solidFill>
                          <a:srgbClr val="FF8AD8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8AD8"/>
                          </a:solidFill>
                          <a:latin typeface="+mj-lt"/>
                          <a:ea typeface="+mn-ea"/>
                          <a:cs typeface="+mn-cs"/>
                        </a:rPr>
                        <a:t>SINUSOIDAL CAPILLARIES</a:t>
                      </a:r>
                      <a:endParaRPr lang="en-GB" sz="1800" b="1" kern="1200" dirty="0">
                        <a:solidFill>
                          <a:srgbClr val="FF8AD8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579500"/>
                  </a:ext>
                </a:extLst>
              </a:tr>
              <a:tr h="351915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2F92"/>
                          </a:solidFill>
                          <a:latin typeface="+mj-lt"/>
                        </a:rPr>
                        <a:t>Microscopic structure:</a:t>
                      </a:r>
                      <a:endParaRPr lang="en-GB" b="1" dirty="0">
                        <a:solidFill>
                          <a:srgbClr val="FF2F92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sz="2000" b="1" u="sng" dirty="0">
                          <a:solidFill>
                            <a:srgbClr val="FF0000"/>
                          </a:solidFill>
                          <a:latin typeface="+mj-lt"/>
                        </a:rPr>
                        <a:t>No pores </a:t>
                      </a:r>
                      <a:r>
                        <a:rPr lang="en-US" sz="2000" b="1" dirty="0">
                          <a:latin typeface="+mj-lt"/>
                        </a:rPr>
                        <a:t>or fenestrae in their walls.</a:t>
                      </a:r>
                    </a:p>
                    <a:p>
                      <a:pPr lvl="0" algn="ctr">
                        <a:defRPr/>
                      </a:pPr>
                      <a:r>
                        <a:rPr lang="en-US" sz="1100" b="0" dirty="0">
                          <a:solidFill>
                            <a:srgbClr val="008F00"/>
                          </a:solidFill>
                          <a:latin typeface="+mj-lt"/>
                        </a:rPr>
                        <a:t>This type of capillaries do not contain </a:t>
                      </a:r>
                      <a:r>
                        <a:rPr lang="en-US" sz="1100" b="0" kern="120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fenestrae why ? Because the fluid leakage could damage organs such as lungs and brain </a:t>
                      </a:r>
                      <a:endParaRPr lang="en-US" sz="1100" b="0" dirty="0">
                        <a:solidFill>
                          <a:srgbClr val="008F00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800" b="1" dirty="0">
                          <a:latin typeface="+mj-lt"/>
                        </a:rPr>
                        <a:t>The walls of their endothelial cells </a:t>
                      </a:r>
                    </a:p>
                    <a:p>
                      <a:pPr lvl="0" algn="l">
                        <a:buFontTx/>
                        <a:buNone/>
                        <a:defRPr/>
                      </a:pPr>
                      <a:r>
                        <a:rPr lang="en-US" sz="1800" b="1" u="none" dirty="0">
                          <a:solidFill>
                            <a:srgbClr val="FF0000"/>
                          </a:solidFill>
                          <a:latin typeface="+mj-lt"/>
                        </a:rPr>
                        <a:t>       have pores (fenestrae).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800" b="1" dirty="0">
                          <a:latin typeface="+mj-lt"/>
                        </a:rPr>
                        <a:t>These pores are covered by </a:t>
                      </a:r>
                      <a:r>
                        <a:rPr lang="en-US" sz="1800" b="1" u="sng" dirty="0">
                          <a:solidFill>
                            <a:srgbClr val="FF0000"/>
                          </a:solidFill>
                          <a:latin typeface="+mj-lt"/>
                        </a:rPr>
                        <a:t>diaphragm.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800" b="1" dirty="0">
                          <a:latin typeface="+mj-lt"/>
                        </a:rPr>
                        <a:t>The walls of their endothelial cells </a:t>
                      </a:r>
                    </a:p>
                    <a:p>
                      <a:pPr lvl="0" algn="l"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    have pores (fenestrae).</a:t>
                      </a: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800" b="1" dirty="0">
                          <a:latin typeface="+mj-lt"/>
                        </a:rPr>
                        <a:t>These pores are </a:t>
                      </a:r>
                      <a:r>
                        <a:rPr lang="en-US" sz="1800" b="1" i="1" u="sng" dirty="0">
                          <a:solidFill>
                            <a:srgbClr val="FF0000"/>
                          </a:solidFill>
                          <a:latin typeface="+mj-lt"/>
                        </a:rPr>
                        <a:t>NOT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 covered </a:t>
                      </a:r>
                    </a:p>
                    <a:p>
                      <a:pPr lvl="0" algn="l"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  By diaphragm</a:t>
                      </a:r>
                      <a:r>
                        <a:rPr lang="en-US" sz="1800" b="1" dirty="0">
                          <a:latin typeface="+mj-lt"/>
                        </a:rPr>
                        <a:t>.</a:t>
                      </a:r>
                    </a:p>
                    <a:p>
                      <a:pPr>
                        <a:defRPr/>
                      </a:pPr>
                      <a:endParaRPr lang="en-US" b="1" dirty="0">
                        <a:latin typeface="+mj-lt"/>
                      </a:endParaRPr>
                    </a:p>
                    <a:p>
                      <a:endParaRPr lang="en-GB" b="1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Diameter: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irregular</a:t>
                      </a:r>
                      <a:r>
                        <a:rPr lang="en-US" sz="1600" b="1" dirty="0">
                          <a:latin typeface="+mj-lt"/>
                        </a:rPr>
                        <a:t> (30-40 µm).  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 Their endothelial cells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 have </a:t>
                      </a:r>
                      <a:r>
                        <a:rPr lang="en-US" sz="1600" b="1" u="sng" dirty="0">
                          <a:solidFill>
                            <a:srgbClr val="FF0000"/>
                          </a:solidFill>
                          <a:latin typeface="+mj-lt"/>
                        </a:rPr>
                        <a:t>fenestrae without diaphragms.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They possess: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    - Discontinuous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latin typeface="+mj-lt"/>
                        </a:rPr>
                        <a:t>      </a:t>
                      </a:r>
                      <a:r>
                        <a:rPr lang="en-US" sz="1600" b="1" dirty="0">
                          <a:latin typeface="+mj-lt"/>
                        </a:rPr>
                        <a:t>endothelial cells.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    -</a:t>
                      </a:r>
                      <a:r>
                        <a:rPr lang="en-US" sz="1600" b="1" baseline="0" dirty="0">
                          <a:latin typeface="+mj-lt"/>
                        </a:rPr>
                        <a:t> D</a:t>
                      </a:r>
                      <a:r>
                        <a:rPr lang="en-US" sz="1600" b="1" dirty="0">
                          <a:latin typeface="+mj-lt"/>
                        </a:rPr>
                        <a:t>iscontinuous basal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       lamina.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Macrophages</a:t>
                      </a:r>
                      <a:r>
                        <a:rPr lang="en-US" sz="1600" b="1" dirty="0">
                          <a:latin typeface="+mj-lt"/>
                        </a:rPr>
                        <a:t> may be located in or along the outside of the endothelial wall.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320517"/>
                  </a:ext>
                </a:extLst>
              </a:tr>
              <a:tr h="67016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2F92"/>
                          </a:solidFill>
                          <a:latin typeface="+mj-lt"/>
                        </a:rPr>
                        <a:t>Distribution:</a:t>
                      </a:r>
                      <a:endParaRPr lang="en-GB" b="1" dirty="0">
                        <a:solidFill>
                          <a:srgbClr val="FF2F92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In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j-lt"/>
                        </a:rPr>
                        <a:t>muscles ,pulmonary capillaries</a:t>
                      </a:r>
                      <a:r>
                        <a:rPr lang="en-US" sz="1400" b="1" dirty="0">
                          <a:latin typeface="+mj-lt"/>
                        </a:rPr>
                        <a:t>,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j-lt"/>
                        </a:rPr>
                        <a:t>C.T, and</a:t>
                      </a:r>
                      <a:endParaRPr lang="en-US" sz="1400" b="1" dirty="0">
                        <a:latin typeface="+mj-lt"/>
                      </a:endParaRPr>
                    </a:p>
                    <a:p>
                      <a:pPr lvl="0" algn="ctr"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+mj-lt"/>
                        </a:rPr>
                        <a:t> nervous tissue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sz="1800" b="1" dirty="0">
                          <a:latin typeface="+mj-lt"/>
                        </a:rPr>
                        <a:t>In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intestine</a:t>
                      </a:r>
                      <a:r>
                        <a:rPr lang="en-US" sz="1800" b="1" dirty="0">
                          <a:latin typeface="+mj-lt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pancreas</a:t>
                      </a:r>
                    </a:p>
                    <a:p>
                      <a:pPr lvl="0" algn="ctr">
                        <a:buFontTx/>
                        <a:buNone/>
                        <a:defRPr/>
                      </a:pPr>
                      <a:r>
                        <a:rPr lang="en-US" sz="1800" b="1" dirty="0">
                          <a:latin typeface="+mj-lt"/>
                        </a:rPr>
                        <a:t> and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endocrine glands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In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+mj-lt"/>
                        </a:rPr>
                        <a:t> renal glomerulus.</a:t>
                      </a:r>
                    </a:p>
                    <a:p>
                      <a:endParaRPr lang="en-GB" b="1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Red bone marrow</a:t>
                      </a:r>
                      <a:r>
                        <a:rPr lang="en-US" sz="1600" b="1" dirty="0">
                          <a:latin typeface="+mj-lt"/>
                        </a:rPr>
                        <a:t>,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liver</a:t>
                      </a:r>
                      <a:r>
                        <a:rPr lang="en-US" sz="1600" b="1" dirty="0">
                          <a:latin typeface="+mj-lt"/>
                        </a:rPr>
                        <a:t>,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spleen </a:t>
                      </a:r>
                      <a:r>
                        <a:rPr lang="en-US" sz="1600" b="1" dirty="0">
                          <a:latin typeface="+mj-lt"/>
                        </a:rPr>
                        <a:t>and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certain endocrine glands</a:t>
                      </a:r>
                      <a:r>
                        <a:rPr lang="en-US" sz="1600" b="1" dirty="0">
                          <a:latin typeface="+mj-lt"/>
                        </a:rPr>
                        <a:t>.</a:t>
                      </a:r>
                      <a:endParaRPr lang="en-GB" sz="1600" b="1" dirty="0">
                        <a:latin typeface="+mj-lt"/>
                      </a:endParaRPr>
                    </a:p>
                    <a:p>
                      <a:r>
                        <a:rPr lang="en-GB" sz="3600" b="1" dirty="0">
                          <a:latin typeface="+mj-lt"/>
                        </a:rPr>
                        <a:t> </a:t>
                      </a:r>
                      <a:r>
                        <a:rPr lang="en-GB" sz="1000" b="1" u="none" dirty="0">
                          <a:solidFill>
                            <a:srgbClr val="008F00"/>
                          </a:solidFill>
                          <a:latin typeface="+mj-lt"/>
                        </a:rPr>
                        <a:t>here the entire wall contain </a:t>
                      </a:r>
                      <a:r>
                        <a:rPr lang="en-US" sz="1000" b="1" u="none" kern="120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fenestrae why ? Because areas like the red bone marrow they make RBCs and WBCs and therefore the wall of the its capillaries must contains large pores so these large cells can diffuse </a:t>
                      </a:r>
                      <a:endParaRPr lang="en-GB" sz="1000" b="1" u="none" dirty="0">
                        <a:solidFill>
                          <a:srgbClr val="008F00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690937"/>
                  </a:ext>
                </a:extLst>
              </a:tr>
              <a:tr h="1585913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2F92"/>
                          </a:solidFill>
                          <a:latin typeface="+mj-lt"/>
                        </a:rPr>
                        <a:t>EM: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ctr">
                        <a:buFontTx/>
                        <a:buNone/>
                        <a:defRPr/>
                      </a:pPr>
                      <a:endParaRPr lang="en-US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latin typeface="+mj-lt"/>
                      </a:endParaRPr>
                    </a:p>
                    <a:p>
                      <a:endParaRPr lang="en-GB" b="1" dirty="0">
                        <a:latin typeface="+mj-lt"/>
                      </a:endParaRPr>
                    </a:p>
                    <a:p>
                      <a:endParaRPr lang="en-GB" b="1" dirty="0">
                        <a:latin typeface="+mj-lt"/>
                      </a:endParaRPr>
                    </a:p>
                    <a:p>
                      <a:endParaRPr lang="en-GB" b="1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411341"/>
                  </a:ext>
                </a:extLst>
              </a:tr>
            </a:tbl>
          </a:graphicData>
        </a:graphic>
      </p:graphicFrame>
      <p:pic>
        <p:nvPicPr>
          <p:cNvPr id="5" name="Picture 4" descr="F11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65" y="5300663"/>
            <a:ext cx="1827901" cy="143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F11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671" y="5300663"/>
            <a:ext cx="2814918" cy="144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4"/>
          <a:srcRect t="5156"/>
          <a:stretch/>
        </p:blipFill>
        <p:spPr>
          <a:xfrm>
            <a:off x="6580994" y="5300664"/>
            <a:ext cx="2903665" cy="144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 Textbook of Histology, 3rd ED.pdf - Adobe Acrobat Reader DC"/>
          <p:cNvPicPr>
            <a:picLocks noChangeAspect="1"/>
          </p:cNvPicPr>
          <p:nvPr/>
        </p:nvPicPr>
        <p:blipFill rotWithShape="1">
          <a:blip r:embed="rId3"/>
          <a:srcRect l="49333" t="15133" r="25500"/>
          <a:stretch/>
        </p:blipFill>
        <p:spPr>
          <a:xfrm>
            <a:off x="4632960" y="741679"/>
            <a:ext cx="4206240" cy="5698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0"/>
            <a:ext cx="307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Extra picture for understanding the types of capillaries </a:t>
            </a:r>
          </a:p>
        </p:txBody>
      </p:sp>
    </p:spTree>
    <p:extLst>
      <p:ext uri="{BB962C8B-B14F-4D97-AF65-F5344CB8AC3E}">
        <p14:creationId xmlns:p14="http://schemas.microsoft.com/office/powerpoint/2010/main" val="189301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480" y="152400"/>
            <a:ext cx="419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Summary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608" r="-778"/>
          <a:stretch/>
        </p:blipFill>
        <p:spPr>
          <a:xfrm>
            <a:off x="1574418" y="0"/>
            <a:ext cx="10709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47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173295" y="5043185"/>
            <a:ext cx="2018706" cy="1814816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ربع نص 4"/>
          <p:cNvSpPr txBox="1"/>
          <p:nvPr/>
        </p:nvSpPr>
        <p:spPr>
          <a:xfrm>
            <a:off x="2861836" y="870037"/>
            <a:ext cx="4367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8AD8"/>
                </a:solidFill>
              </a:rPr>
              <a:t>1- The medium sized vein:</a:t>
            </a:r>
          </a:p>
          <a:p>
            <a:r>
              <a:rPr lang="en-US" sz="1600" dirty="0">
                <a:solidFill>
                  <a:srgbClr val="FF2F92"/>
                </a:solidFill>
              </a:rPr>
              <a:t>a. The wall is thicker than medium sized artery</a:t>
            </a:r>
          </a:p>
          <a:p>
            <a:r>
              <a:rPr lang="en-US" sz="1600" dirty="0">
                <a:solidFill>
                  <a:srgbClr val="FF2F92"/>
                </a:solidFill>
              </a:rPr>
              <a:t>b. Have internal elastic lamina</a:t>
            </a:r>
          </a:p>
          <a:p>
            <a:r>
              <a:rPr lang="en-US" sz="1600" dirty="0">
                <a:solidFill>
                  <a:srgbClr val="FF2F92"/>
                </a:solidFill>
              </a:rPr>
              <a:t>c. Form valves</a:t>
            </a:r>
          </a:p>
          <a:p>
            <a:endParaRPr lang="en-US" sz="1600" dirty="0">
              <a:solidFill>
                <a:srgbClr val="FF2F92"/>
              </a:solidFill>
            </a:endParaRPr>
          </a:p>
        </p:txBody>
      </p:sp>
      <p:sp>
        <p:nvSpPr>
          <p:cNvPr id="9" name="مربع نص 5"/>
          <p:cNvSpPr txBox="1"/>
          <p:nvPr/>
        </p:nvSpPr>
        <p:spPr>
          <a:xfrm>
            <a:off x="2861836" y="2048799"/>
            <a:ext cx="28124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8AD8"/>
                </a:solidFill>
              </a:rPr>
              <a:t>2-The </a:t>
            </a:r>
            <a:r>
              <a:rPr lang="en-US" sz="1600" dirty="0" err="1">
                <a:solidFill>
                  <a:srgbClr val="FF8AD8"/>
                </a:solidFill>
              </a:rPr>
              <a:t>T.adventitia</a:t>
            </a:r>
            <a:r>
              <a:rPr lang="en-US" sz="1600" dirty="0">
                <a:solidFill>
                  <a:srgbClr val="FF8AD8"/>
                </a:solidFill>
              </a:rPr>
              <a:t> in muscular artery is composed of?</a:t>
            </a:r>
          </a:p>
          <a:p>
            <a:r>
              <a:rPr lang="en-US" sz="1600" dirty="0">
                <a:solidFill>
                  <a:srgbClr val="FF2F92"/>
                </a:solidFill>
              </a:rPr>
              <a:t>a. Loose connective tissue</a:t>
            </a:r>
          </a:p>
          <a:p>
            <a:r>
              <a:rPr lang="en-US" sz="1600" dirty="0">
                <a:solidFill>
                  <a:srgbClr val="FF2F92"/>
                </a:solidFill>
              </a:rPr>
              <a:t>b. Vasa </a:t>
            </a:r>
            <a:r>
              <a:rPr lang="en-US" sz="1600" dirty="0" err="1">
                <a:solidFill>
                  <a:srgbClr val="FF2F92"/>
                </a:solidFill>
              </a:rPr>
              <a:t>vasorum</a:t>
            </a:r>
            <a:endParaRPr lang="en-US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c. Macrophages</a:t>
            </a:r>
          </a:p>
          <a:p>
            <a:endParaRPr lang="en-US" sz="1600" dirty="0">
              <a:solidFill>
                <a:srgbClr val="FF2F92"/>
              </a:solidFill>
            </a:endParaRPr>
          </a:p>
          <a:p>
            <a:endParaRPr lang="en-US" sz="1400" dirty="0">
              <a:solidFill>
                <a:srgbClr val="FF2F92"/>
              </a:solidFill>
            </a:endParaRPr>
          </a:p>
        </p:txBody>
      </p:sp>
      <p:sp>
        <p:nvSpPr>
          <p:cNvPr id="10" name="مربع نص 6"/>
          <p:cNvSpPr txBox="1"/>
          <p:nvPr/>
        </p:nvSpPr>
        <p:spPr>
          <a:xfrm>
            <a:off x="2903954" y="3414504"/>
            <a:ext cx="3042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8AD8"/>
                </a:solidFill>
              </a:rPr>
              <a:t>3-Squamous endothelial cells of blood capillaries are?</a:t>
            </a:r>
          </a:p>
          <a:p>
            <a:r>
              <a:rPr lang="en-US" sz="1600" dirty="0">
                <a:solidFill>
                  <a:srgbClr val="FF2F92"/>
                </a:solidFill>
              </a:rPr>
              <a:t>a. </a:t>
            </a:r>
            <a:r>
              <a:rPr lang="en-US" sz="1600" dirty="0" err="1">
                <a:solidFill>
                  <a:srgbClr val="FF2F92"/>
                </a:solidFill>
              </a:rPr>
              <a:t>Douple</a:t>
            </a:r>
            <a:r>
              <a:rPr lang="en-US" sz="1600" dirty="0">
                <a:solidFill>
                  <a:srgbClr val="FF2F92"/>
                </a:solidFill>
              </a:rPr>
              <a:t> layer</a:t>
            </a:r>
          </a:p>
          <a:p>
            <a:r>
              <a:rPr lang="en-US" sz="1600" dirty="0">
                <a:solidFill>
                  <a:srgbClr val="FF2F92"/>
                </a:solidFill>
              </a:rPr>
              <a:t>b. Single layer</a:t>
            </a:r>
          </a:p>
          <a:p>
            <a:r>
              <a:rPr lang="en-US" sz="1600" dirty="0">
                <a:solidFill>
                  <a:srgbClr val="FF2F92"/>
                </a:solidFill>
              </a:rPr>
              <a:t>c. Triple layer</a:t>
            </a: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2861836" y="200026"/>
            <a:ext cx="1228725" cy="7027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8AD8"/>
                </a:solidFill>
                <a:latin typeface="+mn-lt"/>
                <a:ea typeface="+mn-ea"/>
                <a:cs typeface="+mn-cs"/>
              </a:rPr>
              <a:t>MCQ’S</a:t>
            </a:r>
          </a:p>
        </p:txBody>
      </p:sp>
      <p:sp>
        <p:nvSpPr>
          <p:cNvPr id="12" name="مربع نص 7"/>
          <p:cNvSpPr txBox="1"/>
          <p:nvPr/>
        </p:nvSpPr>
        <p:spPr>
          <a:xfrm>
            <a:off x="2861836" y="4907313"/>
            <a:ext cx="35640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8AD8"/>
                </a:solidFill>
              </a:rPr>
              <a:t>4- The Distribution of Fenestrated Blood Capillaries without Diaphragms ?</a:t>
            </a:r>
          </a:p>
          <a:p>
            <a:r>
              <a:rPr lang="en-US" sz="1600" dirty="0">
                <a:solidFill>
                  <a:srgbClr val="FF2F92"/>
                </a:solidFill>
              </a:rPr>
              <a:t>a. Intestine</a:t>
            </a:r>
          </a:p>
          <a:p>
            <a:r>
              <a:rPr lang="en-US" sz="1600" dirty="0">
                <a:solidFill>
                  <a:srgbClr val="FF2F92"/>
                </a:solidFill>
              </a:rPr>
              <a:t>b. Pancreas</a:t>
            </a:r>
          </a:p>
          <a:p>
            <a:r>
              <a:rPr lang="en-US" sz="1600" dirty="0">
                <a:solidFill>
                  <a:srgbClr val="FF2F92"/>
                </a:solidFill>
              </a:rPr>
              <a:t>c. Renal glomerulus.</a:t>
            </a:r>
            <a:endParaRPr lang="en-GB" sz="1600" dirty="0">
              <a:solidFill>
                <a:srgbClr val="FF2F92"/>
              </a:solidFill>
            </a:endParaRPr>
          </a:p>
          <a:p>
            <a:endParaRPr lang="en-GB" b="1" dirty="0"/>
          </a:p>
        </p:txBody>
      </p:sp>
      <p:sp>
        <p:nvSpPr>
          <p:cNvPr id="13" name="مربع نص 8"/>
          <p:cNvSpPr txBox="1"/>
          <p:nvPr/>
        </p:nvSpPr>
        <p:spPr>
          <a:xfrm>
            <a:off x="7585440" y="355726"/>
            <a:ext cx="33497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8AD8"/>
                </a:solidFill>
              </a:rPr>
              <a:t>5- The Microscopic structure of Continuous Blood Capillaries</a:t>
            </a:r>
            <a:r>
              <a:rPr lang="en-GB" sz="1600" dirty="0">
                <a:solidFill>
                  <a:srgbClr val="FF8AD8"/>
                </a:solidFill>
              </a:rPr>
              <a:t>?</a:t>
            </a:r>
          </a:p>
          <a:p>
            <a:r>
              <a:rPr lang="en-GB" sz="1600" dirty="0">
                <a:solidFill>
                  <a:srgbClr val="FF2F92"/>
                </a:solidFill>
              </a:rPr>
              <a:t>a.</a:t>
            </a:r>
            <a:r>
              <a:rPr lang="en-US" sz="1600" dirty="0">
                <a:solidFill>
                  <a:srgbClr val="FF2F92"/>
                </a:solidFill>
              </a:rPr>
              <a:t> Have pores (fenestrae).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GB" sz="1600" dirty="0">
                <a:solidFill>
                  <a:srgbClr val="FF2F92"/>
                </a:solidFill>
              </a:rPr>
              <a:t>b.</a:t>
            </a:r>
            <a:r>
              <a:rPr lang="en-US" sz="1600" dirty="0">
                <a:solidFill>
                  <a:srgbClr val="FF2F92"/>
                </a:solidFill>
              </a:rPr>
              <a:t> No pores or fenestrae in their walls.</a:t>
            </a:r>
          </a:p>
          <a:p>
            <a:r>
              <a:rPr lang="en-US" sz="1600" dirty="0">
                <a:solidFill>
                  <a:srgbClr val="FF2F92"/>
                </a:solidFill>
              </a:rPr>
              <a:t>c. Pores are covered by diaphragm.</a:t>
            </a:r>
            <a:endParaRPr lang="en-US" b="1" dirty="0"/>
          </a:p>
          <a:p>
            <a:endParaRPr lang="en-GB" dirty="0"/>
          </a:p>
        </p:txBody>
      </p:sp>
      <p:sp>
        <p:nvSpPr>
          <p:cNvPr id="14" name="مربع نص 9"/>
          <p:cNvSpPr txBox="1"/>
          <p:nvPr/>
        </p:nvSpPr>
        <p:spPr>
          <a:xfrm>
            <a:off x="7585440" y="1937176"/>
            <a:ext cx="30354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8AD8"/>
                </a:solidFill>
              </a:rPr>
              <a:t>6- Vasa </a:t>
            </a:r>
            <a:r>
              <a:rPr lang="en-US" sz="1600" dirty="0" err="1">
                <a:solidFill>
                  <a:srgbClr val="FF8AD8"/>
                </a:solidFill>
              </a:rPr>
              <a:t>vasorum</a:t>
            </a:r>
            <a:r>
              <a:rPr lang="en-US" sz="1600" dirty="0">
                <a:solidFill>
                  <a:srgbClr val="FF8AD8"/>
                </a:solidFill>
              </a:rPr>
              <a:t> are small arterioles in: </a:t>
            </a:r>
          </a:p>
          <a:p>
            <a:r>
              <a:rPr lang="en-US" sz="1600" dirty="0">
                <a:solidFill>
                  <a:srgbClr val="FF2F92"/>
                </a:solidFill>
              </a:rPr>
              <a:t>a. T. Adventitia and outer </a:t>
            </a:r>
            <a:r>
              <a:rPr lang="en-US" sz="1600" dirty="0" err="1">
                <a:solidFill>
                  <a:srgbClr val="FF2F92"/>
                </a:solidFill>
              </a:rPr>
              <a:t>T.Media</a:t>
            </a:r>
            <a:endParaRPr lang="en-US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b. T. Media only</a:t>
            </a:r>
          </a:p>
          <a:p>
            <a:r>
              <a:rPr lang="en-US" sz="1600" dirty="0">
                <a:solidFill>
                  <a:srgbClr val="FF2F92"/>
                </a:solidFill>
              </a:rPr>
              <a:t>c. T. intima</a:t>
            </a:r>
          </a:p>
          <a:p>
            <a:endParaRPr lang="en-US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8AD8"/>
                </a:solidFill>
              </a:rPr>
              <a:t>7- The internal elastic lamina found in elastic arteries is</a:t>
            </a:r>
            <a:r>
              <a:rPr lang="en-US" sz="1600" dirty="0">
                <a:solidFill>
                  <a:srgbClr val="FF2F92"/>
                </a:solidFill>
              </a:rPr>
              <a:t>: </a:t>
            </a:r>
          </a:p>
          <a:p>
            <a:pPr marL="342900" indent="-342900">
              <a:buAutoNum type="alphaLcPeriod"/>
            </a:pPr>
            <a:r>
              <a:rPr lang="en-US" sz="1600" dirty="0">
                <a:solidFill>
                  <a:srgbClr val="FF2F92"/>
                </a:solidFill>
              </a:rPr>
              <a:t>Prominent </a:t>
            </a:r>
          </a:p>
          <a:p>
            <a:pPr marL="342900" indent="-342900">
              <a:buAutoNum type="alphaLcPeriod"/>
            </a:pPr>
            <a:r>
              <a:rPr lang="en-US" sz="1600" dirty="0">
                <a:solidFill>
                  <a:srgbClr val="FF2F92"/>
                </a:solidFill>
              </a:rPr>
              <a:t>Not prominent </a:t>
            </a:r>
          </a:p>
          <a:p>
            <a:pPr marL="342900" indent="-342900">
              <a:buAutoNum type="alphaLcPeriod"/>
            </a:pPr>
            <a:r>
              <a:rPr lang="en-US" sz="1600" dirty="0">
                <a:solidFill>
                  <a:srgbClr val="FF2F92"/>
                </a:solidFill>
              </a:rPr>
              <a:t>None of them </a:t>
            </a:r>
          </a:p>
          <a:p>
            <a:pPr marL="342900" indent="-342900">
              <a:buAutoNum type="alphaLcPeriod"/>
            </a:pPr>
            <a:endParaRPr lang="en-US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8AD8"/>
                </a:solidFill>
              </a:rPr>
              <a:t>8- Which of the following contains sinusoidal capillaries? </a:t>
            </a:r>
          </a:p>
          <a:p>
            <a:r>
              <a:rPr lang="en-US" sz="1600" dirty="0">
                <a:solidFill>
                  <a:srgbClr val="FF2F92"/>
                </a:solidFill>
              </a:rPr>
              <a:t>A- Pulmonary capillaries </a:t>
            </a:r>
          </a:p>
          <a:p>
            <a:r>
              <a:rPr lang="en-US" sz="1600" dirty="0">
                <a:solidFill>
                  <a:srgbClr val="FF2F92"/>
                </a:solidFill>
              </a:rPr>
              <a:t>B- Endocrine glands </a:t>
            </a:r>
          </a:p>
          <a:p>
            <a:r>
              <a:rPr lang="en-US" sz="1600" dirty="0">
                <a:solidFill>
                  <a:srgbClr val="FF2F92"/>
                </a:solidFill>
              </a:rPr>
              <a:t>C- Red bone marrow </a:t>
            </a:r>
          </a:p>
        </p:txBody>
      </p:sp>
      <p:sp>
        <p:nvSpPr>
          <p:cNvPr id="15" name="مستطيل 10"/>
          <p:cNvSpPr/>
          <p:nvPr/>
        </p:nvSpPr>
        <p:spPr>
          <a:xfrm rot="10800000">
            <a:off x="2029783" y="5350334"/>
            <a:ext cx="733860" cy="1200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1-C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2-A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3-B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 4-C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 5-B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 6-A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7- B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8-C</a:t>
            </a:r>
          </a:p>
        </p:txBody>
      </p:sp>
    </p:spTree>
    <p:extLst>
      <p:ext uri="{BB962C8B-B14F-4D97-AF65-F5344CB8AC3E}">
        <p14:creationId xmlns:p14="http://schemas.microsoft.com/office/powerpoint/2010/main" val="554845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579" y="572637"/>
            <a:ext cx="8031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FF8AD8"/>
                </a:solidFill>
                <a:latin typeface="+mj-lt"/>
              </a:rPr>
              <a:t>Thank you &amp; good luck </a:t>
            </a:r>
          </a:p>
          <a:p>
            <a:pPr algn="r"/>
            <a:r>
              <a:rPr lang="en-US" sz="1600" b="1" i="1" dirty="0">
                <a:solidFill>
                  <a:srgbClr val="FF8AD8"/>
                </a:solidFill>
              </a:rPr>
              <a:t>- Histology team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1909" y="2162432"/>
            <a:ext cx="2594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Done by :</a:t>
            </a:r>
          </a:p>
          <a:p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Reema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Albarrak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Shahad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Alanzan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Do’aa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Walid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We’am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Babaier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Amal </a:t>
            </a:r>
            <a:r>
              <a:rPr lang="en-US">
                <a:solidFill>
                  <a:schemeClr val="bg2">
                    <a:lumMod val="25000"/>
                  </a:schemeClr>
                </a:solidFill>
              </a:rPr>
              <a:t>AlQarni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4326" y="2162432"/>
            <a:ext cx="248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Team leaders: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Rana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Barasain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Faisal Alrabaii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51226" y="538155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2F92"/>
                </a:solidFill>
                <a:hlinkClick r:id="rId5"/>
              </a:rPr>
              <a:t>HistologyTeam436@gmail.com</a:t>
            </a:r>
            <a:endParaRPr lang="en-US" u="sng" dirty="0">
              <a:solidFill>
                <a:srgbClr val="FF2F92"/>
              </a:solidFill>
            </a:endParaRPr>
          </a:p>
          <a:p>
            <a:endParaRPr lang="en-US" u="sng" dirty="0">
              <a:solidFill>
                <a:srgbClr val="FF2F92"/>
              </a:solidFill>
            </a:endParaRPr>
          </a:p>
          <a:p>
            <a:r>
              <a:rPr lang="en-US" u="sng" dirty="0">
                <a:solidFill>
                  <a:srgbClr val="FF2F92"/>
                </a:solidFill>
              </a:rPr>
              <a:t>@histology436</a:t>
            </a:r>
            <a:endParaRPr lang="en-US" dirty="0">
              <a:solidFill>
                <a:srgbClr val="FF2F92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26" y="5376736"/>
            <a:ext cx="336900" cy="433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28" y="5950558"/>
            <a:ext cx="407298" cy="325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12288" y="4911135"/>
            <a:ext cx="741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if you need anything or even further explanation contact us on 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1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309" y="1287690"/>
            <a:ext cx="9209691" cy="762944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8AD8"/>
                </a:solidFill>
                <a:ea typeface="+mn-ea"/>
                <a:cs typeface="+mn-cs"/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308" y="2112344"/>
            <a:ext cx="76475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8AD8"/>
                </a:solidFill>
                <a:latin typeface="+mj-lt"/>
              </a:rPr>
              <a:t>The microscopic structure of the wall of the blood vessels including: </a:t>
            </a:r>
          </a:p>
          <a:p>
            <a:pPr>
              <a:buFont typeface="Wingdings" charset="2"/>
              <a:buChar char="ü"/>
            </a:pPr>
            <a:r>
              <a:rPr lang="en-US" sz="2000" b="1" dirty="0">
                <a:latin typeface="+mj-lt"/>
              </a:rPr>
              <a:t>Elastic arteries.</a:t>
            </a:r>
          </a:p>
          <a:p>
            <a:pPr>
              <a:buFont typeface="Wingdings" charset="2"/>
              <a:buChar char="ü"/>
            </a:pPr>
            <a:r>
              <a:rPr lang="en-US" sz="2000" b="1" dirty="0">
                <a:latin typeface="+mj-lt"/>
              </a:rPr>
              <a:t> Muscular (medium-sized) arteries. </a:t>
            </a:r>
            <a:endParaRPr lang="ar-SA" sz="2000" b="1" dirty="0">
              <a:latin typeface="+mj-lt"/>
            </a:endParaRPr>
          </a:p>
          <a:p>
            <a:pPr>
              <a:buFont typeface="Wingdings" charset="2"/>
              <a:buChar char="ü"/>
            </a:pPr>
            <a:r>
              <a:rPr lang="en-US" sz="2000" b="1" dirty="0">
                <a:latin typeface="+mj-lt"/>
              </a:rPr>
              <a:t>Medium-sized veins.</a:t>
            </a:r>
          </a:p>
          <a:p>
            <a:pPr>
              <a:buFont typeface="Wingdings" charset="2"/>
              <a:buChar char="ü"/>
            </a:pPr>
            <a:r>
              <a:rPr lang="en-US" sz="2000" b="1" dirty="0">
                <a:latin typeface="+mj-lt"/>
              </a:rPr>
              <a:t>Blood capillaries.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61" r="41184" b="50594"/>
          <a:stretch/>
        </p:blipFill>
        <p:spPr>
          <a:xfrm>
            <a:off x="6036381" y="315662"/>
            <a:ext cx="3101546" cy="627449"/>
          </a:xfrm>
          <a:prstGeom prst="rect">
            <a:avLst/>
          </a:prstGeom>
        </p:spPr>
      </p:pic>
      <p:pic>
        <p:nvPicPr>
          <p:cNvPr id="6" name="Picture 5" descr="Trachea-02.jpg"/>
          <p:cNvPicPr>
            <a:picLocks noGrp="1" noChangeAspect="1"/>
          </p:cNvPicPr>
          <p:nvPr isPhoto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6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9583" y="116491"/>
            <a:ext cx="5325762" cy="15388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2F92"/>
                </a:solidFill>
                <a:latin typeface="+mj-lt"/>
              </a:rPr>
              <a:t>Blood</a:t>
            </a:r>
            <a:r>
              <a:rPr lang="en-US" sz="6600" b="1" dirty="0">
                <a:latin typeface="+mj-lt"/>
              </a:rPr>
              <a:t> </a:t>
            </a:r>
            <a:r>
              <a:rPr lang="en-US" sz="4800" b="1" dirty="0">
                <a:solidFill>
                  <a:srgbClr val="FF2F92"/>
                </a:solidFill>
                <a:latin typeface="+mj-lt"/>
              </a:rPr>
              <a:t>vessels </a:t>
            </a:r>
          </a:p>
          <a:p>
            <a:pPr algn="ctr"/>
            <a:endParaRPr lang="en-US" sz="2800" b="1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9429" y="1655376"/>
            <a:ext cx="3458900" cy="4587769"/>
          </a:xfrm>
          <a:prstGeom prst="roundRect">
            <a:avLst/>
          </a:prstGeom>
          <a:solidFill>
            <a:srgbClr val="FF8AD8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>
                <a:solidFill>
                  <a:srgbClr val="FF2F92"/>
                </a:solidFill>
                <a:latin typeface="+mj-lt"/>
              </a:rPr>
              <a:t>1- Arteries :</a:t>
            </a:r>
          </a:p>
          <a:p>
            <a:pPr algn="ctr"/>
            <a:endParaRPr lang="en-US" sz="3200" b="1" dirty="0">
              <a:solidFill>
                <a:srgbClr val="FF2F92"/>
              </a:solidFill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Elastic artery.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Muscular (distributing) (medium-sized) artery.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 Arterioles. </a:t>
            </a:r>
          </a:p>
          <a:p>
            <a:endParaRPr lang="en-US" sz="3200" b="1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23014" y="1659107"/>
            <a:ext cx="3458900" cy="1041231"/>
          </a:xfrm>
          <a:prstGeom prst="roundRect">
            <a:avLst/>
          </a:prstGeom>
          <a:solidFill>
            <a:srgbClr val="FF8AD8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2F92"/>
              </a:solidFill>
              <a:latin typeface="+mj-lt"/>
            </a:endParaRPr>
          </a:p>
          <a:p>
            <a:pPr algn="ctr"/>
            <a:endParaRPr lang="en-US" sz="3200" b="1" dirty="0">
              <a:solidFill>
                <a:srgbClr val="FF2F92"/>
              </a:solidFill>
              <a:latin typeface="+mj-lt"/>
            </a:endParaRPr>
          </a:p>
          <a:p>
            <a:pPr algn="ctr"/>
            <a:r>
              <a:rPr lang="en-US" sz="3200" b="1" dirty="0">
                <a:solidFill>
                  <a:srgbClr val="FF2F92"/>
                </a:solidFill>
                <a:latin typeface="+mj-lt"/>
              </a:rPr>
              <a:t>2- Blood capillaries </a:t>
            </a:r>
          </a:p>
          <a:p>
            <a:pPr algn="ctr"/>
            <a:endParaRPr lang="en-US" sz="3200" b="1" dirty="0">
              <a:solidFill>
                <a:srgbClr val="FF2F92"/>
              </a:solidFill>
              <a:latin typeface="+mj-lt"/>
            </a:endParaRPr>
          </a:p>
          <a:p>
            <a:endParaRPr lang="en-US" sz="3200" b="1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16599" y="1655374"/>
            <a:ext cx="3458900" cy="4587769"/>
          </a:xfrm>
          <a:prstGeom prst="roundRect">
            <a:avLst/>
          </a:prstGeom>
          <a:solidFill>
            <a:srgbClr val="FF8AD8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>
                <a:solidFill>
                  <a:srgbClr val="FF2F92"/>
                </a:solidFill>
                <a:latin typeface="+mj-lt"/>
              </a:rPr>
              <a:t>3- Veins :</a:t>
            </a:r>
          </a:p>
          <a:p>
            <a:pPr algn="ctr"/>
            <a:endParaRPr lang="en-US" sz="3200" b="1" dirty="0">
              <a:solidFill>
                <a:srgbClr val="FF2F92"/>
              </a:solidFill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Venules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Small veins 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 Medium-sized veins 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Large veins </a:t>
            </a:r>
          </a:p>
          <a:p>
            <a:endParaRPr lang="en-US" sz="3200" b="1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986" y="285767"/>
            <a:ext cx="36017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n"/>
              <a:defRPr sz="3200">
                <a:solidFill>
                  <a:srgbClr val="FFFF66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 b="1" dirty="0">
                <a:solidFill>
                  <a:srgbClr val="008F00"/>
                </a:solidFill>
                <a:latin typeface="+mj-lt"/>
                <a:ea typeface="+mn-ea"/>
                <a:cs typeface="+mn-cs"/>
              </a:rPr>
              <a:t>Since the blood vessels are a continuation of the heart, so the structure of their walls should be similar with difference in thickness.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14" y="3157538"/>
            <a:ext cx="34589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82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876119"/>
              </p:ext>
            </p:extLst>
          </p:nvPr>
        </p:nvGraphicFramePr>
        <p:xfrm>
          <a:off x="38846" y="70224"/>
          <a:ext cx="2507130" cy="1739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Photo Editor Photo" r:id="rId3" imgW="5714286" imgH="5714286" progId="MSPhotoEd.3">
                  <p:embed/>
                </p:oleObj>
              </mc:Choice>
              <mc:Fallback>
                <p:oleObj name="Photo Editor Photo" r:id="rId3" imgW="5714286" imgH="57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0" t="20000" r="14000" b="3999"/>
                      <a:stretch>
                        <a:fillRect/>
                      </a:stretch>
                    </p:blipFill>
                    <p:spPr bwMode="auto">
                      <a:xfrm>
                        <a:off x="38846" y="70224"/>
                        <a:ext cx="2507130" cy="1739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55313582"/>
              </p:ext>
            </p:extLst>
          </p:nvPr>
        </p:nvGraphicFramePr>
        <p:xfrm>
          <a:off x="466165" y="143436"/>
          <a:ext cx="11349599" cy="6580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558337" y="570468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8F00"/>
                </a:solidFill>
                <a:latin typeface="+mj-lt"/>
              </a:rPr>
              <a:t>Tunica means Layer.</a:t>
            </a:r>
          </a:p>
        </p:txBody>
      </p:sp>
    </p:spTree>
    <p:extLst>
      <p:ext uri="{BB962C8B-B14F-4D97-AF65-F5344CB8AC3E}">
        <p14:creationId xmlns:p14="http://schemas.microsoft.com/office/powerpoint/2010/main" val="198225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0"/>
            <a:ext cx="10609093" cy="75779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74089" y="3767911"/>
            <a:ext cx="3245224" cy="682179"/>
          </a:xfrm>
          <a:prstGeom prst="ellipse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174089" y="4532099"/>
            <a:ext cx="3524924" cy="477521"/>
          </a:xfrm>
          <a:prstGeom prst="ellipse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26489" y="3170662"/>
            <a:ext cx="3524924" cy="618300"/>
          </a:xfrm>
          <a:prstGeom prst="ellipse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534933" y="2672820"/>
            <a:ext cx="2804160" cy="415832"/>
          </a:xfrm>
          <a:prstGeom prst="ellipse">
            <a:avLst/>
          </a:prstGeom>
          <a:noFill/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2003573" y="757713"/>
            <a:ext cx="2479040" cy="455641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n"/>
              <a:defRPr sz="3200">
                <a:solidFill>
                  <a:srgbClr val="FFFF66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x-none" sz="440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574372" y="2281713"/>
            <a:ext cx="2277041" cy="455641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n"/>
              <a:defRPr sz="3200">
                <a:solidFill>
                  <a:srgbClr val="FFFF66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x-none" sz="440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1188720" y="1103153"/>
            <a:ext cx="2277041" cy="455641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n"/>
              <a:defRPr sz="3200">
                <a:solidFill>
                  <a:srgbClr val="FFFF66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4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rgbClr val="FFFF66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x-none" sz="440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9378532" y="2732534"/>
            <a:ext cx="304800" cy="22763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28151" y="3547547"/>
            <a:ext cx="87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dirty="0"/>
              <a:t>Tunica intima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39093" y="2114462"/>
            <a:ext cx="111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Tunica media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6234" y="1558794"/>
            <a:ext cx="1662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Tunica adventitia</a:t>
            </a:r>
          </a:p>
          <a:p>
            <a:r>
              <a:rPr lang="en-US" dirty="0"/>
              <a:t>(vasa </a:t>
            </a:r>
            <a:r>
              <a:rPr lang="en-US" dirty="0" err="1"/>
              <a:t>vasorum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399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487242"/>
              </p:ext>
            </p:extLst>
          </p:nvPr>
        </p:nvGraphicFramePr>
        <p:xfrm>
          <a:off x="114300" y="128587"/>
          <a:ext cx="11972925" cy="666647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95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7649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Elastic Arteries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Muscular Arteries</a:t>
                      </a:r>
                      <a:br>
                        <a:rPr lang="en-US" sz="32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24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(Medium-sized Artery)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622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Examples: </a:t>
                      </a:r>
                      <a:r>
                        <a:rPr lang="en-US" b="1" dirty="0">
                          <a:latin typeface="+mj-lt"/>
                        </a:rPr>
                        <a:t>Aorta</a:t>
                      </a:r>
                      <a:r>
                        <a:rPr lang="en-US" b="1" baseline="0" dirty="0">
                          <a:latin typeface="+mj-lt"/>
                        </a:rPr>
                        <a:t> - </a:t>
                      </a:r>
                      <a:r>
                        <a:rPr lang="en-US" b="1" dirty="0">
                          <a:latin typeface="+mj-lt"/>
                        </a:rPr>
                        <a:t>Common Carotid Artery -</a:t>
                      </a:r>
                      <a:r>
                        <a:rPr lang="en-US" b="1" baseline="0" dirty="0">
                          <a:latin typeface="+mj-lt"/>
                        </a:rPr>
                        <a:t> </a:t>
                      </a:r>
                      <a:r>
                        <a:rPr lang="en-US" b="1" dirty="0" err="1">
                          <a:latin typeface="+mj-lt"/>
                        </a:rPr>
                        <a:t>Subclavian</a:t>
                      </a:r>
                      <a:r>
                        <a:rPr lang="en-US" b="1" dirty="0">
                          <a:latin typeface="+mj-lt"/>
                        </a:rPr>
                        <a:t> Artery - Common Iliac Artery</a:t>
                      </a:r>
                      <a:r>
                        <a:rPr lang="en-US" b="1" baseline="0" dirty="0">
                          <a:latin typeface="+mj-lt"/>
                        </a:rPr>
                        <a:t> -</a:t>
                      </a:r>
                      <a:r>
                        <a:rPr lang="en-US" b="1" dirty="0">
                          <a:latin typeface="+mj-lt"/>
                        </a:rPr>
                        <a:t> Pulmonary Trunk.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Examples: </a:t>
                      </a:r>
                      <a:r>
                        <a:rPr lang="en-US" b="1" dirty="0">
                          <a:latin typeface="+mj-lt"/>
                        </a:rPr>
                        <a:t>Brachial</a:t>
                      </a:r>
                      <a:r>
                        <a:rPr lang="en-US" b="1" baseline="0" dirty="0">
                          <a:latin typeface="+mj-lt"/>
                        </a:rPr>
                        <a:t> -</a:t>
                      </a:r>
                      <a:r>
                        <a:rPr lang="en-US" b="1" dirty="0">
                          <a:latin typeface="+mj-lt"/>
                        </a:rPr>
                        <a:t> Ulnar</a:t>
                      </a:r>
                      <a:r>
                        <a:rPr lang="en-US" b="1" baseline="0" dirty="0">
                          <a:latin typeface="+mj-lt"/>
                        </a:rPr>
                        <a:t> – </a:t>
                      </a:r>
                      <a:r>
                        <a:rPr lang="en-US" b="1" dirty="0">
                          <a:latin typeface="+mj-lt"/>
                        </a:rPr>
                        <a:t>Renal.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9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Microscopic structure</a:t>
                      </a:r>
                      <a:r>
                        <a:rPr lang="en-US" sz="20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indent="0">
                        <a:buSzPct val="100000"/>
                        <a:buFont typeface="+mj-lt"/>
                        <a:buNone/>
                        <a:defRPr/>
                      </a:pPr>
                      <a:r>
                        <a:rPr lang="en-US" sz="20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1" u="sng" dirty="0">
                          <a:solidFill>
                            <a:srgbClr val="FF2F92"/>
                          </a:solidFill>
                          <a:latin typeface="+mj-lt"/>
                        </a:rPr>
                        <a:t>T. Intima</a:t>
                      </a:r>
                      <a:r>
                        <a:rPr lang="en-US" sz="1600" b="1" u="sng" dirty="0">
                          <a:solidFill>
                            <a:srgbClr val="FF2F92"/>
                          </a:solidFill>
                          <a:latin typeface="+mj-lt"/>
                        </a:rPr>
                        <a:t>:</a:t>
                      </a:r>
                    </a:p>
                    <a:p>
                      <a:pPr marL="0" indent="0">
                        <a:buSzPct val="100000"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-  Endothelium</a:t>
                      </a:r>
                      <a:r>
                        <a:rPr lang="en-US" sz="1600" b="1" baseline="0" dirty="0">
                          <a:latin typeface="+mj-lt"/>
                        </a:rPr>
                        <a:t> and basal lamina.</a:t>
                      </a:r>
                      <a:endParaRPr lang="en-US" sz="1600" b="1" dirty="0">
                        <a:latin typeface="+mj-lt"/>
                      </a:endParaRPr>
                    </a:p>
                    <a:p>
                      <a:pPr marL="514350" indent="-514350">
                        <a:buSzPct val="10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-</a:t>
                      </a:r>
                      <a:r>
                        <a:rPr lang="en-US" sz="1600" b="1" baseline="0" dirty="0">
                          <a:latin typeface="+mj-lt"/>
                        </a:rPr>
                        <a:t>  </a:t>
                      </a:r>
                      <a:r>
                        <a:rPr lang="en-US" sz="1600" b="1" dirty="0" err="1">
                          <a:latin typeface="+mj-lt"/>
                        </a:rPr>
                        <a:t>Subendothelial</a:t>
                      </a:r>
                      <a:r>
                        <a:rPr lang="en-US" sz="1600" b="1" dirty="0">
                          <a:latin typeface="+mj-lt"/>
                        </a:rPr>
                        <a:t> C.T. </a:t>
                      </a:r>
                    </a:p>
                    <a:p>
                      <a:pPr marL="514350" indent="-514350">
                        <a:buSzPct val="100000"/>
                        <a:buFontTx/>
                        <a:buChar char="-"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Internal elastic lamina: (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not prominent</a:t>
                      </a:r>
                      <a:r>
                        <a:rPr lang="en-US" sz="1600" b="1" baseline="0" dirty="0">
                          <a:solidFill>
                            <a:schemeClr val="dk1"/>
                          </a:solidFill>
                          <a:latin typeface="+mj-lt"/>
                        </a:rPr>
                        <a:t>) (</a:t>
                      </a:r>
                      <a:r>
                        <a:rPr lang="en-US" sz="1600" b="1" dirty="0">
                          <a:latin typeface="+mj-lt"/>
                        </a:rPr>
                        <a:t>indistinct).</a:t>
                      </a:r>
                    </a:p>
                    <a:p>
                      <a:pPr marL="0" indent="0">
                        <a:buSzPct val="100000"/>
                        <a:buFontTx/>
                        <a:buNone/>
                        <a:defRPr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+mj-lt"/>
                        </a:rPr>
                        <a:t>Why the internal elastic lamina is not prominent ? Because the entire layer is rich in elastic fibers forming a lamina and this is the main distinguish feature between the elastic and muscular arteries</a:t>
                      </a:r>
                      <a:endParaRPr lang="en-US" sz="1800" b="1" u="none" kern="1200" dirty="0">
                        <a:solidFill>
                          <a:srgbClr val="FF2F9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>
                        <a:buSzPct val="100000"/>
                        <a:buFont typeface="+mj-lt"/>
                        <a:buNone/>
                        <a:defRPr/>
                      </a:pPr>
                      <a:r>
                        <a:rPr lang="en-US" sz="1800" b="1" u="none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1800" b="1" u="none" kern="1200" baseline="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b="1" u="sng" dirty="0">
                          <a:solidFill>
                            <a:srgbClr val="FF2F92"/>
                          </a:solidFill>
                          <a:latin typeface="+mj-lt"/>
                        </a:rPr>
                        <a:t>T. Media:</a:t>
                      </a:r>
                      <a:r>
                        <a:rPr lang="en-US" b="1" u="none" dirty="0">
                          <a:solidFill>
                            <a:srgbClr val="FF2F92"/>
                          </a:solidFill>
                          <a:latin typeface="+mj-lt"/>
                        </a:rPr>
                        <a:t> </a:t>
                      </a:r>
                      <a:r>
                        <a:rPr lang="en-US" b="1" u="none" baseline="0" dirty="0">
                          <a:solidFill>
                            <a:srgbClr val="FF2F92"/>
                          </a:solidFill>
                          <a:latin typeface="+mj-lt"/>
                        </a:rPr>
                        <a:t> *</a:t>
                      </a:r>
                      <a:r>
                        <a:rPr lang="en-US" sz="1800" b="1" i="1" dirty="0">
                          <a:latin typeface="+mj-lt"/>
                        </a:rPr>
                        <a:t>It Consists Of</a:t>
                      </a:r>
                      <a:r>
                        <a:rPr lang="en-US" sz="1600" b="1" dirty="0">
                          <a:latin typeface="+mj-lt"/>
                        </a:rPr>
                        <a:t>:</a:t>
                      </a:r>
                    </a:p>
                    <a:p>
                      <a:pPr marL="0" indent="0">
                        <a:buSzPct val="100000"/>
                        <a:buFont typeface="+mj-lt"/>
                        <a:buNone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       A-</a:t>
                      </a:r>
                      <a:r>
                        <a:rPr lang="en-US" sz="1600" b="1" baseline="0" dirty="0"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latin typeface="+mj-lt"/>
                        </a:rPr>
                        <a:t>Fenestrated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elastic membranes </a:t>
                      </a:r>
                      <a:r>
                        <a:rPr lang="en-US" sz="1600" b="1" dirty="0">
                          <a:latin typeface="+mj-lt"/>
                        </a:rPr>
                        <a:t>(sheets) (lamellae):</a:t>
                      </a:r>
                    </a:p>
                    <a:p>
                      <a:pPr marL="0" indent="0">
                        <a:buSzPct val="100000"/>
                        <a:buFont typeface="+mj-lt"/>
                        <a:buNone/>
                        <a:defRPr/>
                      </a:pPr>
                      <a:r>
                        <a:rPr lang="en-US" sz="1600" b="1" baseline="0" dirty="0">
                          <a:latin typeface="+mj-lt"/>
                        </a:rPr>
                        <a:t>                 - </a:t>
                      </a:r>
                      <a:r>
                        <a:rPr lang="en-US" sz="1600" b="1" dirty="0">
                          <a:latin typeface="+mj-lt"/>
                        </a:rPr>
                        <a:t>It is the main component of T.M.</a:t>
                      </a:r>
                    </a:p>
                    <a:p>
                      <a:pPr marL="0" indent="0">
                        <a:buSzPct val="100000"/>
                        <a:buFont typeface="+mj-lt"/>
                        <a:buNone/>
                        <a:defRPr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+mj-lt"/>
                        </a:rPr>
                        <a:t>Also here the elastic fibers are enormous in number and form a membrane ( lamina )</a:t>
                      </a:r>
                    </a:p>
                    <a:p>
                      <a:pPr marL="0" indent="0">
                        <a:buSzPct val="100000"/>
                        <a:buFont typeface="+mj-lt"/>
                        <a:buNone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       B</a:t>
                      </a:r>
                      <a:r>
                        <a:rPr lang="en-US" sz="1600" b="1" baseline="0" dirty="0">
                          <a:latin typeface="+mj-lt"/>
                        </a:rPr>
                        <a:t>- </a:t>
                      </a:r>
                      <a:r>
                        <a:rPr lang="en-US" sz="1600" b="1" dirty="0">
                          <a:latin typeface="+mj-lt"/>
                        </a:rPr>
                        <a:t>In between, there are:</a:t>
                      </a:r>
                    </a:p>
                    <a:p>
                      <a:pPr marL="0" indent="0">
                        <a:buSzPct val="100000"/>
                        <a:buFont typeface="+mj-lt"/>
                        <a:buNone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   1-</a:t>
                      </a:r>
                      <a:r>
                        <a:rPr lang="en-US" sz="1600" b="1" baseline="0" dirty="0"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latin typeface="+mj-lt"/>
                        </a:rPr>
                        <a:t>Smooth muscle cells.   </a:t>
                      </a:r>
                      <a:r>
                        <a:rPr lang="en-US" sz="1600" b="1" baseline="0" dirty="0"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2-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latin typeface="+mj-lt"/>
                        </a:rPr>
                        <a:t>Collagen fibers (type I collagen).</a:t>
                      </a:r>
                    </a:p>
                    <a:p>
                      <a:pPr marL="0" indent="0">
                        <a:buSzPct val="100000"/>
                        <a:buFont typeface="+mj-lt"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   3-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latin typeface="+mj-lt"/>
                        </a:rPr>
                        <a:t>Reticular fibers (type III collagen). </a:t>
                      </a:r>
                      <a:r>
                        <a:rPr lang="en-US" sz="1600" b="1" baseline="0" dirty="0">
                          <a:latin typeface="+mj-lt"/>
                        </a:rPr>
                        <a:t>  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4-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Elastic fibers</a:t>
                      </a:r>
                      <a:r>
                        <a:rPr lang="en-US" sz="1600" b="1" dirty="0">
                          <a:latin typeface="+mj-lt"/>
                        </a:rPr>
                        <a:t>.</a:t>
                      </a:r>
                    </a:p>
                    <a:p>
                      <a:pPr marL="0" indent="0">
                        <a:buSzPct val="100000"/>
                        <a:buFont typeface="+mj-lt"/>
                        <a:buNone/>
                        <a:defRPr/>
                      </a:pPr>
                      <a:endParaRPr lang="en-US" sz="1800" b="1" u="none" kern="1200" dirty="0">
                        <a:solidFill>
                          <a:srgbClr val="FF2F9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>
                        <a:buSzPct val="100000"/>
                        <a:buFont typeface="+mj-lt"/>
                        <a:buNone/>
                        <a:defRPr/>
                      </a:pPr>
                      <a:r>
                        <a:rPr lang="en-US" sz="1800" b="1" u="none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b="1" u="sng" dirty="0">
                          <a:solidFill>
                            <a:srgbClr val="FF2F92"/>
                          </a:solidFill>
                          <a:latin typeface="+mj-lt"/>
                        </a:rPr>
                        <a:t>T. Adventitia:</a:t>
                      </a:r>
                      <a:endParaRPr lang="en-US" b="1" u="none" dirty="0">
                        <a:solidFill>
                          <a:srgbClr val="FF2F92"/>
                        </a:solidFill>
                        <a:latin typeface="+mj-lt"/>
                      </a:endParaRPr>
                    </a:p>
                    <a:p>
                      <a:pPr marL="285750" indent="-285750">
                        <a:buSzPct val="100000"/>
                        <a:buFontTx/>
                        <a:buChar char="-"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Much thinner than T.M.</a:t>
                      </a:r>
                      <a:r>
                        <a:rPr lang="en-US" sz="1600" b="1" baseline="0" dirty="0">
                          <a:latin typeface="+mj-lt"/>
                        </a:rPr>
                        <a:t> (Tunica media)</a:t>
                      </a:r>
                      <a:endParaRPr lang="en-US" sz="1600" b="1" dirty="0">
                        <a:latin typeface="+mj-lt"/>
                      </a:endParaRPr>
                    </a:p>
                    <a:p>
                      <a:pPr marL="285750" indent="-285750">
                        <a:buSzPct val="100000"/>
                        <a:buFontTx/>
                        <a:buChar char="-"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It is composed of loose C.T.</a:t>
                      </a:r>
                    </a:p>
                    <a:p>
                      <a:pPr marL="285750" indent="-285750">
                        <a:buSzPct val="100000"/>
                        <a:buFontTx/>
                        <a:buChar char="-"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Contains vasa vasorum  →  send branches to the outer part of T.M.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Microscopic structure:</a:t>
                      </a:r>
                    </a:p>
                    <a:p>
                      <a:pPr marL="0" indent="0" algn="l" defTabSz="914400" rtl="0" eaLnBrk="1" latinLnBrk="0" hangingPunct="1">
                        <a:buSzPct val="100000"/>
                        <a:buFont typeface="+mj-lt"/>
                        <a:buNone/>
                        <a:defRPr/>
                      </a:pPr>
                      <a:r>
                        <a:rPr lang="en-US" sz="1800" b="1" u="none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1800" b="1" u="sng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T. Intima</a:t>
                      </a:r>
                      <a:r>
                        <a:rPr lang="en-US" sz="1800" b="1" u="none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285750" indent="-285750" algn="l" defTabSz="914400" rtl="0" eaLnBrk="1" latinLnBrk="0" hangingPunct="1">
                        <a:buSzPct val="100000"/>
                        <a:buFontTx/>
                        <a:buChar char="-"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Endothelium.</a:t>
                      </a:r>
                    </a:p>
                    <a:p>
                      <a:pPr marL="285750" indent="-285750" algn="l" defTabSz="914400" rtl="0" eaLnBrk="1" latinLnBrk="0" hangingPunct="1">
                        <a:buSzPct val="100000"/>
                        <a:buFontTx/>
                        <a:buChar char="-"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Subendothelial C.T. layer.</a:t>
                      </a:r>
                    </a:p>
                    <a:p>
                      <a:pPr marL="285750" indent="-285750" algn="l" defTabSz="914400" rtl="0" eaLnBrk="1" latinLnBrk="0" hangingPunct="1">
                        <a:buSzPct val="100000"/>
                        <a:buFontTx/>
                        <a:buChar char="-"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Internal elastic lamina:</a:t>
                      </a:r>
                    </a:p>
                    <a:p>
                      <a:pPr marL="0" indent="0" algn="l" defTabSz="914400" rtl="0" eaLnBrk="1" latinLnBrk="0" hangingPunct="1">
                        <a:buSzPct val="100000"/>
                        <a:buFontTx/>
                        <a:buNone/>
                        <a:defRPr/>
                      </a:pPr>
                      <a:r>
                        <a:rPr lang="en-US" sz="1600" b="1" u="sng" dirty="0">
                          <a:solidFill>
                            <a:srgbClr val="FF0000"/>
                          </a:solidFill>
                          <a:latin typeface="+mj-lt"/>
                        </a:rPr>
                        <a:t>Is prominent</a:t>
                      </a:r>
                      <a:r>
                        <a:rPr lang="en-US" sz="1600" b="1" u="sng" dirty="0">
                          <a:latin typeface="+mj-lt"/>
                        </a:rPr>
                        <a:t>.</a:t>
                      </a:r>
                    </a:p>
                    <a:p>
                      <a:pPr marL="0" indent="0" algn="l" defTabSz="914400" rtl="0" eaLnBrk="1" latinLnBrk="0" hangingPunct="1">
                        <a:buSzPct val="100000"/>
                        <a:buFontTx/>
                        <a:buNone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Displays an undulating surface</a:t>
                      </a:r>
                    </a:p>
                    <a:p>
                      <a:pPr marL="0" indent="0">
                        <a:buSzPct val="100000"/>
                        <a:buFont typeface="+mj-lt"/>
                        <a:buNone/>
                        <a:defRPr/>
                      </a:pPr>
                      <a:endParaRPr lang="en-US" sz="1800" b="1" u="none" kern="1200" dirty="0">
                        <a:solidFill>
                          <a:srgbClr val="FF2F9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>
                        <a:buSzPct val="100000"/>
                        <a:buFont typeface="+mj-lt"/>
                        <a:buNone/>
                        <a:defRPr/>
                      </a:pPr>
                      <a:r>
                        <a:rPr lang="en-US" sz="1800" b="1" u="none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1800" b="1" u="sng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T. Media:</a:t>
                      </a:r>
                      <a:r>
                        <a:rPr lang="en-US" b="1" u="none" dirty="0">
                          <a:latin typeface="+mj-lt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(Thicker than T. Adventitia</a:t>
                      </a:r>
                      <a:r>
                        <a:rPr lang="en-US" sz="1800" b="1" baseline="0" dirty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or similar in thickness)</a:t>
                      </a:r>
                    </a:p>
                    <a:p>
                      <a:pPr marL="0" indent="0">
                        <a:buSzPct val="10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400" b="1" dirty="0">
                          <a:latin typeface="+mj-lt"/>
                        </a:rPr>
                        <a:t>   </a:t>
                      </a:r>
                      <a:r>
                        <a:rPr lang="en-US" sz="1800" b="1" dirty="0">
                          <a:solidFill>
                            <a:srgbClr val="FF2F92"/>
                          </a:solidFill>
                          <a:latin typeface="+mj-lt"/>
                        </a:rPr>
                        <a:t>*</a:t>
                      </a:r>
                      <a:r>
                        <a:rPr lang="en-US" sz="1800" b="1" i="1" u="none" dirty="0">
                          <a:latin typeface="+mj-lt"/>
                        </a:rPr>
                        <a:t>Components</a:t>
                      </a:r>
                      <a:r>
                        <a:rPr lang="en-US" sz="1800" b="1" dirty="0">
                          <a:latin typeface="+mj-lt"/>
                        </a:rPr>
                        <a:t>:</a:t>
                      </a:r>
                    </a:p>
                    <a:p>
                      <a:pPr marL="400050" lvl="1"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A-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Smooth muscle </a:t>
                      </a:r>
                      <a:r>
                        <a:rPr lang="en-US" sz="1600" b="1" dirty="0">
                          <a:latin typeface="+mj-lt"/>
                        </a:rPr>
                        <a:t>cells (SMCs): </a:t>
                      </a:r>
                    </a:p>
                    <a:p>
                      <a:pPr marL="400050" lvl="1"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     are the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predominant component.</a:t>
                      </a:r>
                    </a:p>
                    <a:p>
                      <a:pPr marL="400050" lvl="1"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B- In between there are:</a:t>
                      </a:r>
                    </a:p>
                    <a:p>
                      <a:pPr marL="1314450" lvl="2" indent="-514350"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- Elastic fibers.</a:t>
                      </a:r>
                    </a:p>
                    <a:p>
                      <a:pPr marL="1314450" lvl="2" indent="-514350"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- Type III collagen fibers.</a:t>
                      </a:r>
                    </a:p>
                    <a:p>
                      <a:pPr marL="800100" lvl="2"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- Type I collagen fibers.</a:t>
                      </a:r>
                    </a:p>
                    <a:p>
                      <a:pPr marL="514350" marR="0" lvl="2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          C-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External elastic lamina</a:t>
                      </a:r>
                      <a:r>
                        <a:rPr lang="en-US" sz="1600" b="1" dirty="0">
                          <a:latin typeface="+mj-lt"/>
                        </a:rPr>
                        <a:t>: may be identifiable.</a:t>
                      </a:r>
                    </a:p>
                    <a:p>
                      <a:pPr marL="514350" indent="-514350">
                        <a:buSzPct val="100000"/>
                        <a:buFont typeface="Wingdings" panose="05000000000000000000" pitchFamily="2" charset="2"/>
                        <a:buNone/>
                        <a:defRPr/>
                      </a:pPr>
                      <a:endParaRPr lang="en-US" b="1" dirty="0">
                        <a:solidFill>
                          <a:srgbClr val="FF2F92"/>
                        </a:solidFill>
                        <a:latin typeface="+mj-lt"/>
                      </a:endParaRPr>
                    </a:p>
                    <a:p>
                      <a:pPr marL="514350" indent="-514350">
                        <a:buSzPct val="10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b="1" dirty="0">
                          <a:solidFill>
                            <a:srgbClr val="FF2F92"/>
                          </a:solidFill>
                          <a:latin typeface="+mj-lt"/>
                        </a:rPr>
                        <a:t>3.</a:t>
                      </a:r>
                      <a:r>
                        <a:rPr lang="en-US" b="1" baseline="0" dirty="0">
                          <a:solidFill>
                            <a:srgbClr val="FF2F92"/>
                          </a:solidFill>
                          <a:latin typeface="+mj-lt"/>
                        </a:rPr>
                        <a:t> </a:t>
                      </a:r>
                      <a:r>
                        <a:rPr lang="en-US" b="1" u="sng" dirty="0">
                          <a:solidFill>
                            <a:srgbClr val="FF2F92"/>
                          </a:solidFill>
                          <a:latin typeface="+mj-lt"/>
                        </a:rPr>
                        <a:t>T. Adventitia</a:t>
                      </a:r>
                      <a:r>
                        <a:rPr lang="en-US" b="1" dirty="0">
                          <a:solidFill>
                            <a:srgbClr val="FF2F92"/>
                          </a:solidFill>
                          <a:latin typeface="+mj-lt"/>
                        </a:rPr>
                        <a:t>: </a:t>
                      </a:r>
                      <a:r>
                        <a:rPr lang="en-US" b="1" dirty="0">
                          <a:latin typeface="+mj-lt"/>
                        </a:rPr>
                        <a:t>Loose C.T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0000" r="8888" b="31911"/>
          <a:stretch>
            <a:fillRect/>
          </a:stretch>
        </p:blipFill>
        <p:spPr bwMode="auto">
          <a:xfrm>
            <a:off x="9804400" y="4311958"/>
            <a:ext cx="2060575" cy="147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6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157342"/>
              </p:ext>
            </p:extLst>
          </p:nvPr>
        </p:nvGraphicFramePr>
        <p:xfrm>
          <a:off x="835747" y="368838"/>
          <a:ext cx="4992255" cy="431746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992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5020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Medium-sized Vein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5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dirty="0">
                          <a:solidFill>
                            <a:srgbClr val="FF2F92"/>
                          </a:solidFill>
                          <a:latin typeface="+mj-lt"/>
                        </a:rPr>
                        <a:t>Thickness of the wall</a:t>
                      </a:r>
                      <a:r>
                        <a:rPr lang="en-US" b="1" u="none" dirty="0">
                          <a:solidFill>
                            <a:srgbClr val="FF2F92"/>
                          </a:solidFill>
                          <a:latin typeface="+mj-lt"/>
                        </a:rPr>
                        <a:t>:</a:t>
                      </a:r>
                      <a:endParaRPr lang="en-US" b="1" dirty="0">
                        <a:solidFill>
                          <a:srgbClr val="FF2F92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+mj-lt"/>
                        </a:rPr>
                        <a:t>thinner than the accompanying artery.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875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000" b="1" u="sng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T. Intima: </a:t>
                      </a:r>
                      <a:r>
                        <a:rPr lang="en-US" sz="2000" b="1" dirty="0">
                          <a:latin typeface="+mj-lt"/>
                        </a:rPr>
                        <a:t>    </a:t>
                      </a:r>
                      <a:r>
                        <a:rPr lang="en-US" b="1" dirty="0">
                          <a:latin typeface="+mj-lt"/>
                        </a:rPr>
                        <a:t>*Usually forms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+mj-lt"/>
                        </a:rPr>
                        <a:t>valves</a:t>
                      </a:r>
                      <a:r>
                        <a:rPr lang="en-US" b="1" dirty="0">
                          <a:latin typeface="+mj-lt"/>
                        </a:rPr>
                        <a:t>.</a:t>
                      </a:r>
                    </a:p>
                    <a:p>
                      <a:pP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b="1" dirty="0">
                          <a:latin typeface="+mj-lt"/>
                        </a:rPr>
                        <a:t>                       *No internal elastic lamina.</a:t>
                      </a:r>
                    </a:p>
                    <a:p>
                      <a:pPr>
                        <a:buFont typeface="Wingdings" panose="05000000000000000000" pitchFamily="2" charset="2"/>
                        <a:buNone/>
                        <a:defRPr/>
                      </a:pPr>
                      <a:endParaRPr lang="en-US" sz="800" b="1" dirty="0">
                        <a:latin typeface="+mj-lt"/>
                      </a:endParaRPr>
                    </a:p>
                    <a:p>
                      <a:pPr marL="0" algn="l" defTabSz="914400" rtl="0" eaLnBrk="1" latinLnBrk="0" hangingPunct="1">
                        <a:defRPr/>
                      </a:pPr>
                      <a:r>
                        <a:rPr lang="en-US" sz="2000" b="1" u="sng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T. Media:</a:t>
                      </a:r>
                      <a:r>
                        <a:rPr lang="en-US" sz="1800" b="1" u="sng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1">
                        <a:defRPr/>
                      </a:pPr>
                      <a:r>
                        <a:rPr lang="en-US" b="1" dirty="0">
                          <a:latin typeface="+mj-lt"/>
                        </a:rPr>
                        <a:t>-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+mj-lt"/>
                        </a:rPr>
                        <a:t>Thinner than T. Adventitia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</a:p>
                    <a:p>
                      <a:pPr lvl="1">
                        <a:defRPr/>
                      </a:pPr>
                      <a:r>
                        <a:rPr lang="en-US" b="1" dirty="0">
                          <a:latin typeface="+mj-lt"/>
                        </a:rPr>
                        <a:t>- Consists of:</a:t>
                      </a:r>
                    </a:p>
                    <a:p>
                      <a:pPr lvl="2"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1-</a:t>
                      </a:r>
                      <a:r>
                        <a:rPr lang="en-US" sz="1600" b="1" baseline="0" dirty="0"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latin typeface="+mj-lt"/>
                        </a:rPr>
                        <a:t>Fewer SMCs.</a:t>
                      </a:r>
                    </a:p>
                    <a:p>
                      <a:pPr lvl="2"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2- Types I &amp; III Collagen fibers.</a:t>
                      </a:r>
                    </a:p>
                    <a:p>
                      <a:pPr lvl="2">
                        <a:defRPr/>
                      </a:pPr>
                      <a:endParaRPr lang="en-US" sz="900" b="1" dirty="0">
                        <a:latin typeface="+mj-lt"/>
                      </a:endParaRPr>
                    </a:p>
                    <a:p>
                      <a:pPr>
                        <a:defRPr/>
                      </a:pPr>
                      <a:r>
                        <a:rPr lang="en-US" sz="2000" b="1" u="sng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T. Adventitia:</a:t>
                      </a:r>
                      <a:r>
                        <a:rPr lang="en-US" sz="2000" b="1" dirty="0">
                          <a:latin typeface="+mj-lt"/>
                        </a:rPr>
                        <a:t> </a:t>
                      </a:r>
                    </a:p>
                    <a:p>
                      <a:pPr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  -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+mj-lt"/>
                        </a:rPr>
                        <a:t> Thicker than T. Media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626283"/>
              </p:ext>
            </p:extLst>
          </p:nvPr>
        </p:nvGraphicFramePr>
        <p:xfrm>
          <a:off x="6399069" y="368838"/>
          <a:ext cx="4964545" cy="271893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964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98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rgbClr val="FF2F92"/>
                          </a:solidFill>
                          <a:latin typeface="+mj-lt"/>
                          <a:ea typeface="+mn-ea"/>
                          <a:cs typeface="+mn-cs"/>
                        </a:rPr>
                        <a:t>Valves Of Veins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b="1" dirty="0">
                          <a:latin typeface="+mj-lt"/>
                        </a:rPr>
                        <a:t>Valve of a vein is composed of 2 leaflets.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b="1" dirty="0">
                          <a:latin typeface="+mj-lt"/>
                        </a:rPr>
                        <a:t>Each leaflet has a thin fold of the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+mj-lt"/>
                        </a:rPr>
                        <a:t>T. Intima.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612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 b="1" dirty="0">
                          <a:solidFill>
                            <a:srgbClr val="FF2F92"/>
                          </a:solidFill>
                          <a:latin typeface="+mj-lt"/>
                        </a:rPr>
                        <a:t>Components:</a:t>
                      </a:r>
                    </a:p>
                    <a:p>
                      <a:pPr lvl="1">
                        <a:defRPr/>
                      </a:pPr>
                      <a:r>
                        <a:rPr lang="en-US" b="1" dirty="0">
                          <a:latin typeface="+mj-lt"/>
                        </a:rPr>
                        <a:t>1- Endothelium</a:t>
                      </a:r>
                    </a:p>
                    <a:p>
                      <a:pPr lvl="1">
                        <a:defRPr/>
                      </a:pPr>
                      <a:r>
                        <a:rPr lang="en-US" b="1" dirty="0">
                          <a:latin typeface="+mj-lt"/>
                        </a:rPr>
                        <a:t>2-</a:t>
                      </a:r>
                      <a:r>
                        <a:rPr lang="en-US" b="1" baseline="0" dirty="0">
                          <a:latin typeface="+mj-lt"/>
                        </a:rPr>
                        <a:t> </a:t>
                      </a:r>
                      <a:r>
                        <a:rPr lang="en-US" b="1" dirty="0">
                          <a:latin typeface="+mj-lt"/>
                        </a:rPr>
                        <a:t>Core of C.T.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7953" y="3421777"/>
            <a:ext cx="2255652" cy="2073420"/>
          </a:xfrm>
          <a:prstGeom prst="rect">
            <a:avLst/>
          </a:prstGeom>
          <a:noFill/>
          <a:ln>
            <a:solidFill>
              <a:srgbClr val="FF8AD8"/>
            </a:solidFill>
          </a:ln>
          <a:extLst/>
        </p:spPr>
      </p:pic>
      <p:pic>
        <p:nvPicPr>
          <p:cNvPr id="8" name="Picture 12" descr="vev20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0" r="20000" b="50874"/>
          <a:stretch>
            <a:fillRect/>
          </a:stretch>
        </p:blipFill>
        <p:spPr bwMode="auto">
          <a:xfrm>
            <a:off x="8601075" y="3330661"/>
            <a:ext cx="2762540" cy="2247017"/>
          </a:xfrm>
          <a:prstGeom prst="rect">
            <a:avLst/>
          </a:prstGeom>
          <a:noFill/>
          <a:ln>
            <a:solidFill>
              <a:srgbClr val="FF8AD8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69756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11_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728787"/>
            <a:ext cx="5672138" cy="491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02152" y="249097"/>
            <a:ext cx="7772400" cy="10746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x-none" sz="3600" b="1" dirty="0">
                <a:solidFill>
                  <a:srgbClr val="FF2F92"/>
                </a:solidFill>
                <a:latin typeface="+mn-lt"/>
                <a:ea typeface="+mn-ea"/>
                <a:cs typeface="+mn-cs"/>
              </a:rPr>
              <a:t>MEDIUM-SIZED ARTERY</a:t>
            </a:r>
            <a:br>
              <a:rPr lang="en-US" altLang="x-none" sz="3600" b="1" dirty="0">
                <a:solidFill>
                  <a:srgbClr val="FF2F92"/>
                </a:solidFill>
                <a:latin typeface="+mn-lt"/>
                <a:ea typeface="+mn-ea"/>
                <a:cs typeface="+mn-cs"/>
              </a:rPr>
            </a:br>
            <a:r>
              <a:rPr lang="en-US" altLang="x-none" sz="3600" b="1" dirty="0">
                <a:solidFill>
                  <a:srgbClr val="FF2F92"/>
                </a:solidFill>
                <a:latin typeface="+mn-lt"/>
                <a:ea typeface="+mn-ea"/>
                <a:cs typeface="+mn-cs"/>
              </a:rPr>
              <a:t>AND MEDIUM-SIZED VEIN</a:t>
            </a:r>
            <a:endParaRPr lang="ar-SA" altLang="x-none" sz="3600" b="1" dirty="0">
              <a:solidFill>
                <a:srgbClr val="FF2F9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347E41C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t="12407" r="11046" b="8490"/>
          <a:stretch>
            <a:fillRect/>
          </a:stretch>
        </p:blipFill>
        <p:spPr bwMode="auto">
          <a:xfrm>
            <a:off x="9358314" y="2971801"/>
            <a:ext cx="2643185" cy="257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11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9"/>
          <a:stretch>
            <a:fillRect/>
          </a:stretch>
        </p:blipFill>
        <p:spPr bwMode="auto">
          <a:xfrm>
            <a:off x="942975" y="4214813"/>
            <a:ext cx="23717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11_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74094"/>
            <a:ext cx="3062287" cy="279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01125" y="5657671"/>
            <a:ext cx="3190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F00"/>
                </a:solidFill>
              </a:rPr>
              <a:t>we see blood in the lumen of veins (unlike arteries) because the blood is not pushed.</a:t>
            </a:r>
          </a:p>
        </p:txBody>
      </p:sp>
    </p:spTree>
    <p:extLst>
      <p:ext uri="{BB962C8B-B14F-4D97-AF65-F5344CB8AC3E}">
        <p14:creationId xmlns:p14="http://schemas.microsoft.com/office/powerpoint/2010/main" val="114058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142311" y="275267"/>
            <a:ext cx="5932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2F92"/>
                </a:solidFill>
              </a:rPr>
              <a:t>BLOOD CAPILLARIES</a:t>
            </a:r>
            <a:endParaRPr lang="en-GB" sz="4800" dirty="0">
              <a:solidFill>
                <a:srgbClr val="FF2F92"/>
              </a:solidFill>
            </a:endParaRPr>
          </a:p>
        </p:txBody>
      </p:sp>
      <p:sp>
        <p:nvSpPr>
          <p:cNvPr id="4" name="مستطيل: زوايا مستديرة 3"/>
          <p:cNvSpPr/>
          <p:nvPr/>
        </p:nvSpPr>
        <p:spPr>
          <a:xfrm>
            <a:off x="359228" y="1064120"/>
            <a:ext cx="7837715" cy="2373362"/>
          </a:xfrm>
          <a:prstGeom prst="roundRect">
            <a:avLst/>
          </a:prstGeom>
          <a:noFill/>
          <a:ln w="28575">
            <a:solidFill>
              <a:srgbClr val="FF8AD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مربع نص 4"/>
          <p:cNvSpPr txBox="1"/>
          <p:nvPr/>
        </p:nvSpPr>
        <p:spPr>
          <a:xfrm>
            <a:off x="566056" y="1137363"/>
            <a:ext cx="810985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75A9B"/>
                </a:solidFill>
              </a:rPr>
              <a:t>Diameter</a:t>
            </a:r>
            <a:r>
              <a:rPr lang="en-US" dirty="0"/>
              <a:t>: usually 8-10 µm.</a:t>
            </a:r>
          </a:p>
          <a:p>
            <a:pPr>
              <a:defRPr/>
            </a:pPr>
            <a:r>
              <a:rPr lang="en-US" dirty="0"/>
              <a:t>Microscopic structure: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u="sng" dirty="0">
                <a:solidFill>
                  <a:srgbClr val="FF0000"/>
                </a:solidFill>
              </a:rPr>
              <a:t>Single layer </a:t>
            </a:r>
            <a:r>
              <a:rPr lang="en-US" dirty="0"/>
              <a:t>of </a:t>
            </a:r>
            <a:r>
              <a:rPr lang="en-US" b="1" dirty="0"/>
              <a:t>squamous endothelial cells.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b="1" dirty="0"/>
              <a:t>Basal lamina: </a:t>
            </a:r>
            <a:r>
              <a:rPr lang="en-US" dirty="0"/>
              <a:t>surrounds the external surface of the endothelial cells.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b="1" dirty="0"/>
              <a:t>Pericytes: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Have processes.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Share the basal lamina </a:t>
            </a:r>
          </a:p>
          <a:p>
            <a:pPr lvl="2">
              <a:buFontTx/>
              <a:buNone/>
              <a:defRPr/>
            </a:pPr>
            <a:r>
              <a:rPr lang="en-US" dirty="0"/>
              <a:t>   of the endothelial cells</a:t>
            </a:r>
            <a:r>
              <a:rPr lang="ar-SA" dirty="0"/>
              <a:t> </a:t>
            </a:r>
            <a:r>
              <a:rPr lang="en-US" dirty="0"/>
              <a:t>.</a:t>
            </a:r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1864004436"/>
              </p:ext>
            </p:extLst>
          </p:nvPr>
        </p:nvGraphicFramePr>
        <p:xfrm>
          <a:off x="686480" y="3328988"/>
          <a:ext cx="9202057" cy="2263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44"/>
          <a:stretch/>
        </p:blipFill>
        <p:spPr bwMode="auto">
          <a:xfrm>
            <a:off x="9474136" y="371639"/>
            <a:ext cx="2502711" cy="2112297"/>
          </a:xfrm>
          <a:prstGeom prst="rect">
            <a:avLst/>
          </a:prstGeom>
          <a:noFill/>
          <a:ln w="12700">
            <a:solidFill>
              <a:srgbClr val="FF8AD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3" r="31984"/>
          <a:stretch/>
        </p:blipFill>
        <p:spPr bwMode="auto">
          <a:xfrm>
            <a:off x="9464073" y="2620019"/>
            <a:ext cx="2512657" cy="1862856"/>
          </a:xfrm>
          <a:prstGeom prst="rect">
            <a:avLst/>
          </a:prstGeom>
          <a:noFill/>
          <a:ln w="12700">
            <a:solidFill>
              <a:srgbClr val="FF8AD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6"/>
          <a:stretch/>
        </p:blipFill>
        <p:spPr bwMode="auto">
          <a:xfrm>
            <a:off x="9501650" y="4618959"/>
            <a:ext cx="2502710" cy="2112297"/>
          </a:xfrm>
          <a:prstGeom prst="rect">
            <a:avLst/>
          </a:prstGeom>
          <a:noFill/>
          <a:ln w="12700">
            <a:solidFill>
              <a:srgbClr val="FF8AD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 descr="CAPILLARY%20COMPARISON%20COMPOSI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83" y="5114830"/>
            <a:ext cx="3391382" cy="16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81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Microsoft Office PowerPoint</Application>
  <PresentationFormat>Widescreen</PresentationFormat>
  <Paragraphs>244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Photo Editor Photo</vt:lpstr>
      <vt:lpstr>PowerPoint Presentation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ريما العتيبي</dc:creator>
  <cp:lastModifiedBy>trad</cp:lastModifiedBy>
  <cp:revision>62</cp:revision>
  <dcterms:created xsi:type="dcterms:W3CDTF">2017-02-05T14:21:38Z</dcterms:created>
  <dcterms:modified xsi:type="dcterms:W3CDTF">2017-03-27T05:55:33Z</dcterms:modified>
</cp:coreProperties>
</file>