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70" r:id="rId11"/>
    <p:sldId id="272" r:id="rId12"/>
    <p:sldId id="274" r:id="rId13"/>
    <p:sldId id="276" r:id="rId14"/>
    <p:sldId id="278" r:id="rId15"/>
    <p:sldId id="279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6350" autoAdjust="0"/>
  </p:normalViewPr>
  <p:slideViewPr>
    <p:cSldViewPr snapToGrid="0">
      <p:cViewPr varScale="1">
        <p:scale>
          <a:sx n="87" d="100"/>
          <a:sy n="87" d="100"/>
        </p:scale>
        <p:origin x="30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B9309-1C38-4CFD-8841-5787E5F9465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2720-49B0-4EE2-8A2D-2AF42A262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52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D65E-45AB-42EE-B657-B0E5FE5958FE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61D7A-3006-44A0-A53D-F6F0E840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D7A-3006-44A0-A53D-F6F0E840F8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D7A-3006-44A0-A53D-F6F0E840F8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4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Heart transplant in patient with intractable heart failure and </a:t>
            </a:r>
            <a:r>
              <a:rPr lang="en-US" dirty="0" err="1"/>
              <a:t>cardiomyopathy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11BE-08AE-46EC-970A-E233C88D2D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61D7A-3006-44A0-A53D-F6F0E840F8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27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2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8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780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294783"/>
            <a:ext cx="12192000" cy="6626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15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6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5BE7-8C5D-493E-A9AD-7AA0CCDAEDE2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BB31-14F5-4F06-84B1-99A829433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imgres?imgurl=http://www.uninet.edu/cin2003/conf/agarwal/fig3.jpg&amp;imgrefurl=http://www.uninet.edu/cin2003/conf/agarwal/agarwal.html&amp;usg=__XqoT9tLmy_4hr0lWBHpgRXk6fCg=&amp;h=960&amp;w=1280&amp;sz=267&amp;hl=en&amp;start=35&amp;zoom=1&amp;tbnid=ErpFm17iWhxS3M:&amp;tbnh=113&amp;tbnw=150&amp;prev=/images?q=pericarditis&amp;start=20&amp;hl=en&amp;safe=active&amp;sa=N&amp;gbv=2&amp;tbs=isch:1&amp;itbs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presentation/d/1F-DMPtonrSXVixdbQ5FRViOu8CydxZwjvTflEwhoC-g/edit?usp=shar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google.com/imgres?imgurl=http://www.pathguy.com/lectures/giant_cell_myocarditis.jpg&amp;imgrefurl=http://arcticboy.arcticboy.com/myocarditis-picture&amp;usg=__7YE4bR0uznIanAA62F4eqqLUd_Y=&amp;h=400&amp;w=594&amp;sz=79&amp;hl=en&amp;start=2&amp;zoom=1&amp;tbnid=MweNbn2qR_mFOM:&amp;tbnh=91&amp;tbnw=135&amp;prev=/images?q=MYOCARDITIS&amp;hl=en&amp;safe=active&amp;gbv=2&amp;tbs=isch:1&amp;itbs=1" TargetMode="External"/><Relationship Id="rId7" Type="http://schemas.openxmlformats.org/officeDocument/2006/relationships/hyperlink" Target="http://www.google.com/imgres?imgurl=http://embryology.med.unsw.edu.au/Defect/images/Coxsackie_B4_virus.jpg&amp;imgrefurl=http://embryology.med.unsw.edu.au/Defect/virus.htm&amp;usg=__Xo_ro2D1ye2nOkXMCV7VsSSvmVQ=&amp;h=266&amp;w=400&amp;sz=14&amp;hl=en&amp;start=26&amp;zoom=1&amp;tbnid=cyuc8oIExzKr7M:&amp;tbnh=82&amp;tbnw=124&amp;prev=/images?q=COKSACKIE+VIRUS&amp;start=20&amp;hl=en&amp;safe=active&amp;sa=N&amp;gbv=2&amp;tbs=isch:1&amp;itbs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/imgres?imgurl=http://2.bp.blogspot.com/_uiyskjNZYt8/TGUw6IjivGI/AAAAAAAAB98/XnKD1mGoIsc/s1600/Myocarditis.jpg&amp;imgrefurl=http://medipptx.blogspot.com/2010/08/myocarditis_4287.html&amp;usg=__PU-XysimIqnDne7FEfljNrKp6pI=&amp;h=329&amp;w=504&amp;sz=29&amp;hl=en&amp;start=11&amp;zoom=1&amp;tbnid=Lpz7gAqoAMnefM:&amp;tbnh=85&amp;tbnw=130&amp;prev=/images?q=MYOCARDITIS&amp;hl=en&amp;safe=active&amp;gbv=2&amp;tbs=isch:1&amp;itbs=1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4531" y1="46567" x2="14531" y2="46567"/>
                        <a14:foregroundMark x1="22031" y1="46567" x2="22031" y2="46567"/>
                        <a14:backgroundMark x1="33594" y1="27817" x2="33594" y2="27817"/>
                        <a14:backgroundMark x1="20313" y1="47711" x2="20313" y2="47711"/>
                        <a14:backgroundMark x1="22969" y1="46919" x2="22969" y2="46919"/>
                        <a14:backgroundMark x1="24375" y1="39789" x2="24375" y2="39789"/>
                        <a14:backgroundMark x1="16250" y1="40581" x2="16250" y2="40581"/>
                        <a14:backgroundMark x1="24375" y1="31866" x2="24375" y2="31866"/>
                        <a14:backgroundMark x1="15156" y1="48680" x2="15156" y2="48680"/>
                        <a14:backgroundMark x1="15156" y1="48680" x2="15156" y2="48680"/>
                        <a14:backgroundMark x1="17500" y1="48327" x2="17500" y2="48327"/>
                        <a14:backgroundMark x1="17813" y1="48504" x2="17813" y2="48504"/>
                        <a14:backgroundMark x1="17813" y1="48680" x2="17813" y2="48680"/>
                        <a14:backgroundMark x1="23438" y1="37852" x2="23438" y2="37852"/>
                        <a14:backgroundMark x1="23438" y1="37852" x2="23438" y2="37852"/>
                        <a14:backgroundMark x1="51094" y1="30106" x2="51094" y2="30106"/>
                        <a14:backgroundMark x1="51094" y1="30106" x2="51094" y2="30106"/>
                        <a14:backgroundMark x1="20000" y1="70158" x2="20000" y2="70158"/>
                        <a14:backgroundMark x1="20000" y1="70158" x2="20000" y2="70158"/>
                        <a14:backgroundMark x1="19219" y1="60123" x2="19219" y2="60123"/>
                        <a14:backgroundMark x1="18906" y1="59859" x2="18906" y2="59859"/>
                        <a14:backgroundMark x1="16250" y1="58363" x2="16250" y2="58363"/>
                        <a14:backgroundMark x1="15469" y1="57746" x2="15469" y2="57746"/>
                        <a14:backgroundMark x1="14844" y1="55282" x2="14844" y2="55282"/>
                        <a14:backgroundMark x1="16875" y1="40141" x2="16875" y2="40141"/>
                        <a14:backgroundMark x1="29531" y1="28961" x2="21250" y2="28785"/>
                        <a14:backgroundMark x1="55625" y1="23151" x2="61406" y2="27025"/>
                        <a14:backgroundMark x1="72813" y1="26673" x2="72813" y2="26673"/>
                        <a14:backgroundMark x1="72813" y1="26673" x2="33281" y2="3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5" t="36137" r="5127" b="32050"/>
          <a:stretch/>
        </p:blipFill>
        <p:spPr>
          <a:xfrm>
            <a:off x="3180521" y="-92008"/>
            <a:ext cx="5579165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484" y="0"/>
            <a:ext cx="1766516" cy="140399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921564" y="3550649"/>
            <a:ext cx="85039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13111" y="3550649"/>
            <a:ext cx="75139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Lecture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3200" dirty="0"/>
              <a:t>Myocarditis and pericarditis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0649" y="5288340"/>
            <a:ext cx="27934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>
                <a:ln w="0"/>
                <a:solidFill>
                  <a:srgbClr val="FF0000"/>
                </a:solidFill>
              </a:rPr>
              <a:t>important</a:t>
            </a:r>
          </a:p>
          <a:p>
            <a:r>
              <a:rPr lang="en-US" sz="2400" b="0" cap="none" spc="0" dirty="0">
                <a:ln w="0"/>
                <a:solidFill>
                  <a:schemeClr val="bg1">
                    <a:lumMod val="50000"/>
                  </a:schemeClr>
                </a:solidFill>
              </a:rPr>
              <a:t>Extra notes</a:t>
            </a:r>
          </a:p>
          <a:p>
            <a:r>
              <a:rPr lang="en-US" sz="2400" dirty="0">
                <a:ln w="0"/>
                <a:solidFill>
                  <a:schemeClr val="accent1">
                    <a:lumMod val="75000"/>
                  </a:schemeClr>
                </a:solidFill>
              </a:rPr>
              <a:t>Doctors notes</a:t>
            </a:r>
          </a:p>
          <a:p>
            <a:pPr algn="ctr"/>
            <a:endParaRPr lang="en-US" sz="2400" b="0" cap="none" spc="0" dirty="0">
              <a:ln w="0"/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327374" y="5936760"/>
            <a:ext cx="6864626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0382" y="6137689"/>
            <a:ext cx="6758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7313" y="5473521"/>
            <a:ext cx="283336" cy="1159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7313" y="5810651"/>
            <a:ext cx="283336" cy="11591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87313" y="6184005"/>
            <a:ext cx="283336" cy="1159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13" y="-17329"/>
            <a:ext cx="1728037" cy="14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84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rsvenkatesan.files.wordpress.com/2008/09/pericardial-effusion-rub-plural-pleuro-pericadial.png?w=500&amp;h=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23490" y="0"/>
            <a:ext cx="2268510" cy="136118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9182" y="0"/>
            <a:ext cx="198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Pericarditis: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361186"/>
            <a:ext cx="12191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Pericarditis:</a:t>
            </a:r>
            <a:r>
              <a:rPr lang="en-US" sz="2000" dirty="0"/>
              <a:t> is an inflammation of the pericardium usually of </a:t>
            </a:r>
            <a:r>
              <a:rPr lang="en-US" sz="2000" dirty="0">
                <a:solidFill>
                  <a:srgbClr val="FF0000"/>
                </a:solidFill>
              </a:rPr>
              <a:t>infectious etiology </a:t>
            </a:r>
            <a:r>
              <a:rPr lang="en-US" sz="1600" dirty="0"/>
              <a:t>( viruses, bacterial, fungal or parasitic)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Etiology</a:t>
            </a:r>
            <a:r>
              <a:rPr lang="en-US" sz="2000" dirty="0"/>
              <a:t> 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Viral Pericarditis: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FF0000"/>
                </a:solidFill>
              </a:rPr>
              <a:t>Coxsackie virus  A and B, Echovirus are the most common causes.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/>
              <a:t>Other viruses includes Herpes viruses, Hepatitis B , Mumps, Influenza, Adenovirus ,Varicella  and HIV.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Bacterial Pericarditis</a:t>
            </a:r>
            <a:r>
              <a:rPr lang="ar-SA" sz="20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/>
              <a:t>usually a complication of pulmonary infections (e.g. pneumonia ,empyema):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/>
              <a:t> organisms :S. pneumonia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(gram positive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cocci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sz="2000" dirty="0">
                <a:solidFill>
                  <a:srgbClr val="FF0000"/>
                </a:solidFill>
              </a:rPr>
              <a:t>, M. tuberculosis (the most common) </a:t>
            </a:r>
            <a:r>
              <a:rPr lang="en-US" sz="2000" dirty="0"/>
              <a:t>, S. </a:t>
            </a:r>
            <a:r>
              <a:rPr lang="en-US" sz="2000" dirty="0" err="1"/>
              <a:t>aureus</a:t>
            </a:r>
            <a:r>
              <a:rPr lang="en-US" sz="2000" dirty="0"/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(gram positive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cocci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sz="2000" dirty="0"/>
              <a:t>, H. influenza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(gram negative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coccobacilli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en-US" sz="2000" dirty="0"/>
              <a:t>K. </a:t>
            </a:r>
            <a:r>
              <a:rPr lang="en-US" sz="2000" dirty="0" err="1"/>
              <a:t>pneumoniae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(gram negative bacilli) </a:t>
            </a:r>
            <a:r>
              <a:rPr lang="en-US" sz="2000" dirty="0"/>
              <a:t>&amp; Legionella.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HIV patients </a:t>
            </a:r>
            <a:r>
              <a:rPr lang="en-US" sz="2000" dirty="0"/>
              <a:t>may develop pericardial effusions </a:t>
            </a:r>
            <a:r>
              <a:rPr lang="en-US" sz="2000" dirty="0">
                <a:solidFill>
                  <a:srgbClr val="FF0000"/>
                </a:solidFill>
              </a:rPr>
              <a:t>caused by: </a:t>
            </a:r>
            <a:r>
              <a:rPr lang="en-US" sz="2000" dirty="0" err="1">
                <a:solidFill>
                  <a:srgbClr val="FF0000"/>
                </a:solidFill>
              </a:rPr>
              <a:t>M.tuberculosis</a:t>
            </a:r>
            <a:r>
              <a:rPr lang="en-US" sz="2000" dirty="0">
                <a:solidFill>
                  <a:srgbClr val="FF0000"/>
                </a:solidFill>
              </a:rPr>
              <a:t> or M. </a:t>
            </a:r>
            <a:r>
              <a:rPr lang="en-US" sz="2000" dirty="0" err="1">
                <a:solidFill>
                  <a:srgbClr val="FF0000"/>
                </a:solidFill>
              </a:rPr>
              <a:t>avium</a:t>
            </a:r>
            <a:r>
              <a:rPr lang="en-US" sz="2000" dirty="0">
                <a:solidFill>
                  <a:srgbClr val="FF0000"/>
                </a:solidFill>
              </a:rPr>
              <a:t> complex 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Disseminated fungal infection caused by</a:t>
            </a:r>
            <a:r>
              <a:rPr lang="ar-SA" sz="20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* usually affect immunosuppressed patients*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Histoplasma</a:t>
            </a:r>
            <a:r>
              <a:rPr lang="en-US" sz="2000" dirty="0"/>
              <a:t>, </a:t>
            </a:r>
            <a:r>
              <a:rPr lang="en-US" sz="2000" dirty="0" err="1"/>
              <a:t>Coccidioides</a:t>
            </a:r>
            <a:r>
              <a:rPr lang="en-US" sz="2000" dirty="0"/>
              <a:t>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Parasitic infections </a:t>
            </a:r>
            <a:r>
              <a:rPr lang="ar-SA" sz="20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sz="2000" dirty="0" err="1"/>
              <a:t>eg.disseminated</a:t>
            </a:r>
            <a:r>
              <a:rPr lang="en-US" sz="2000" dirty="0"/>
              <a:t> toxoplasmosis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2000" dirty="0"/>
              <a:t>, contagious spread of </a:t>
            </a:r>
            <a:r>
              <a:rPr lang="en-US" sz="2000" dirty="0" err="1"/>
              <a:t>Entamoeba</a:t>
            </a:r>
            <a:r>
              <a:rPr lang="en-US" sz="2000" dirty="0"/>
              <a:t> </a:t>
            </a:r>
            <a:r>
              <a:rPr lang="en-US" sz="2000" dirty="0" err="1"/>
              <a:t>histolytica</a:t>
            </a:r>
            <a:r>
              <a:rPr lang="en-US" sz="2000" dirty="0"/>
              <a:t> - are </a:t>
            </a:r>
            <a:r>
              <a:rPr lang="en-US" sz="2000" b="1" dirty="0"/>
              <a:t>rare causes</a:t>
            </a:r>
            <a:r>
              <a:rPr lang="en-US" sz="2000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9453750" y="6415691"/>
            <a:ext cx="2738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ar-SA" dirty="0">
                <a:solidFill>
                  <a:schemeClr val="accent1">
                    <a:lumMod val="75000"/>
                  </a:schemeClr>
                </a:solidFill>
              </a:rPr>
              <a:t>(طفيليات تنتقل عن طريق القطط)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8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1610"/>
            <a:ext cx="10515600" cy="1325563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Pathophysiology:</a:t>
            </a:r>
            <a:endParaRPr lang="en-US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99678" y="1181048"/>
            <a:ext cx="10515600" cy="2356631"/>
          </a:xfrm>
        </p:spPr>
        <p:txBody>
          <a:bodyPr/>
          <a:lstStyle/>
          <a:p>
            <a:r>
              <a:rPr lang="en-US" sz="2200" b="1" dirty="0"/>
              <a:t>Contiguous (directly) spread:</a:t>
            </a:r>
          </a:p>
          <a:p>
            <a:pPr lvl="1"/>
            <a:r>
              <a:rPr lang="en-US" sz="2200" dirty="0"/>
              <a:t>lungs, pleura, </a:t>
            </a:r>
            <a:r>
              <a:rPr lang="en-US" sz="2200" dirty="0" err="1"/>
              <a:t>mediastinal</a:t>
            </a:r>
            <a:r>
              <a:rPr lang="en-US" sz="2200" dirty="0"/>
              <a:t> lymph nodes, myocardium, aorta, esophagus, liver.</a:t>
            </a:r>
          </a:p>
          <a:p>
            <a:r>
              <a:rPr lang="en-US" sz="2200" b="1" dirty="0" err="1"/>
              <a:t>Hematogenous</a:t>
            </a:r>
            <a:r>
              <a:rPr lang="en-US" sz="2200" b="1" dirty="0"/>
              <a:t> (blood) spread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US" sz="2200" dirty="0"/>
              <a:t>septicemia, toxins, neoplasm, metabolic</a:t>
            </a:r>
          </a:p>
          <a:p>
            <a:r>
              <a:rPr lang="en-US" sz="2200" b="1" dirty="0" err="1"/>
              <a:t>Lymphangetic</a:t>
            </a:r>
            <a:r>
              <a:rPr lang="en-US" sz="2200" b="1" dirty="0"/>
              <a:t> spread:</a:t>
            </a:r>
          </a:p>
          <a:p>
            <a:pPr lvl="1"/>
            <a:r>
              <a:rPr lang="en-US" sz="2200" dirty="0"/>
              <a:t>Traumatic or irradiation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182" y="0"/>
            <a:ext cx="198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Pericarditis: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28765" y="3903119"/>
            <a:ext cx="114989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Inflammation</a:t>
            </a:r>
            <a:r>
              <a:rPr lang="en-US" dirty="0"/>
              <a:t> </a:t>
            </a:r>
            <a:r>
              <a:rPr lang="en-US" sz="2200" dirty="0"/>
              <a:t>provokes a</a:t>
            </a:r>
            <a:r>
              <a:rPr lang="en-US" dirty="0"/>
              <a:t> </a:t>
            </a:r>
            <a:r>
              <a:rPr lang="en-US" sz="2200" dirty="0" err="1">
                <a:solidFill>
                  <a:srgbClr val="FF0000"/>
                </a:solidFill>
              </a:rPr>
              <a:t>fibrinous</a:t>
            </a:r>
            <a:r>
              <a:rPr lang="en-US" sz="2200" dirty="0">
                <a:solidFill>
                  <a:srgbClr val="FF0000"/>
                </a:solidFill>
              </a:rPr>
              <a:t> exudate </a:t>
            </a:r>
            <a:r>
              <a:rPr lang="en-US" sz="2200" dirty="0"/>
              <a:t>with</a:t>
            </a:r>
            <a:r>
              <a:rPr lang="en-US" dirty="0"/>
              <a:t> </a:t>
            </a:r>
            <a:r>
              <a:rPr lang="en-US" sz="2200" dirty="0"/>
              <a:t>or</a:t>
            </a:r>
            <a:r>
              <a:rPr lang="en-US" dirty="0"/>
              <a:t> </a:t>
            </a:r>
            <a:r>
              <a:rPr lang="en-US" sz="2200" dirty="0"/>
              <a:t>without</a:t>
            </a:r>
            <a:r>
              <a:rPr lang="en-US" dirty="0"/>
              <a:t> </a:t>
            </a:r>
            <a:r>
              <a:rPr lang="en-US" sz="2200" dirty="0"/>
              <a:t>serous</a:t>
            </a:r>
            <a:r>
              <a:rPr lang="en-US" dirty="0"/>
              <a:t> </a:t>
            </a:r>
            <a:r>
              <a:rPr lang="en-US" sz="2200" dirty="0"/>
              <a:t>effusion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normal transparent and glistening pericardium is turned into a </a:t>
            </a:r>
            <a:r>
              <a:rPr lang="en-US" sz="2200" dirty="0">
                <a:solidFill>
                  <a:srgbClr val="FF0000"/>
                </a:solidFill>
              </a:rPr>
              <a:t>dull</a:t>
            </a:r>
            <a:r>
              <a:rPr lang="en-US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opaque</a:t>
            </a:r>
            <a:r>
              <a:rPr lang="en-US" dirty="0"/>
              <a:t>, </a:t>
            </a:r>
            <a:r>
              <a:rPr lang="en-US" sz="2200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sz="2200" dirty="0">
                <a:solidFill>
                  <a:srgbClr val="FF0000"/>
                </a:solidFill>
              </a:rPr>
              <a:t>sandy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sz="2200" dirty="0">
                <a:solidFill>
                  <a:srgbClr val="FF0000"/>
                </a:solidFill>
              </a:rPr>
              <a:t>sac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Can</a:t>
            </a:r>
            <a:r>
              <a:rPr lang="en-US" dirty="0"/>
              <a:t> </a:t>
            </a:r>
            <a:r>
              <a:rPr lang="en-US" sz="2200" dirty="0"/>
              <a:t>cause</a:t>
            </a:r>
            <a:r>
              <a:rPr lang="en-US" dirty="0"/>
              <a:t> </a:t>
            </a:r>
            <a:r>
              <a:rPr lang="en-US" sz="2200" dirty="0"/>
              <a:t>pericardial</a:t>
            </a:r>
            <a:r>
              <a:rPr lang="en-US" dirty="0"/>
              <a:t> </a:t>
            </a:r>
            <a:r>
              <a:rPr lang="en-US" sz="2200" dirty="0"/>
              <a:t>scarring</a:t>
            </a:r>
            <a:r>
              <a:rPr lang="en-US" dirty="0"/>
              <a:t> </a:t>
            </a:r>
            <a:r>
              <a:rPr lang="en-US" sz="2200" dirty="0"/>
              <a:t>with</a:t>
            </a:r>
            <a:r>
              <a:rPr lang="en-US" dirty="0"/>
              <a:t> </a:t>
            </a:r>
            <a:r>
              <a:rPr lang="en-US" sz="2200" dirty="0"/>
              <a:t>adhesions</a:t>
            </a:r>
            <a:r>
              <a:rPr lang="en-US" dirty="0"/>
              <a:t> </a:t>
            </a:r>
            <a:r>
              <a:rPr lang="en-US" sz="2200" dirty="0"/>
              <a:t>and</a:t>
            </a:r>
            <a:r>
              <a:rPr lang="en-US" dirty="0"/>
              <a:t> </a:t>
            </a:r>
            <a:r>
              <a:rPr lang="en-US" sz="2200" dirty="0"/>
              <a:t>fibrosis</a:t>
            </a:r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 for that  it will not move ). 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-13382" y="1809265"/>
            <a:ext cx="1579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spread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2570" y="5314799"/>
            <a:ext cx="9653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*Within time of inflammation fibrosis occur , cause restriction during diastole = heart can't expand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 If there is pus in the pericardium effusion that means it’s a bacterial infection.</a:t>
            </a:r>
          </a:p>
        </p:txBody>
      </p:sp>
    </p:spTree>
    <p:extLst>
      <p:ext uri="{BB962C8B-B14F-4D97-AF65-F5344CB8AC3E}">
        <p14:creationId xmlns:p14="http://schemas.microsoft.com/office/powerpoint/2010/main" val="73797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22227"/>
            <a:ext cx="10515600" cy="639216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Types of Pericarditis: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9705" y="1361443"/>
            <a:ext cx="11617377" cy="4351338"/>
          </a:xfrm>
        </p:spPr>
        <p:txBody>
          <a:bodyPr/>
          <a:lstStyle/>
          <a:p>
            <a:pPr lvl="0"/>
            <a:r>
              <a:rPr lang="en-US" sz="2200" b="1" u="sng" dirty="0" err="1">
                <a:solidFill>
                  <a:srgbClr val="FF0000"/>
                </a:solidFill>
              </a:rPr>
              <a:t>Caseous</a:t>
            </a:r>
            <a:r>
              <a:rPr lang="en-US" sz="2200" b="1" u="sng" dirty="0">
                <a:solidFill>
                  <a:srgbClr val="FF0000"/>
                </a:solidFill>
              </a:rPr>
              <a:t> Pericarditis: </a:t>
            </a:r>
            <a:r>
              <a:rPr lang="en-US" sz="2200" dirty="0"/>
              <a:t>commonly </a:t>
            </a:r>
            <a:r>
              <a:rPr lang="en-US" sz="2200" dirty="0" err="1"/>
              <a:t>tuberculous</a:t>
            </a:r>
            <a:r>
              <a:rPr lang="en-US" sz="2200" dirty="0"/>
              <a:t>  in origin.</a:t>
            </a:r>
          </a:p>
          <a:p>
            <a:pPr lvl="0"/>
            <a:r>
              <a:rPr lang="en-US" sz="2200" b="1" u="sng" dirty="0"/>
              <a:t>Serous Pericarditis: </a:t>
            </a:r>
            <a:r>
              <a:rPr lang="en-US" sz="2200" dirty="0"/>
              <a:t>due to autoimmune diseases (rheumatoid arthritis, SLE).</a:t>
            </a:r>
          </a:p>
          <a:p>
            <a:r>
              <a:rPr lang="en-US" sz="2200" b="1" u="sng" dirty="0"/>
              <a:t>Fibrous Pericarditis: </a:t>
            </a:r>
            <a:r>
              <a:rPr lang="en-US" sz="2200" dirty="0"/>
              <a:t>a chronic pericarditis usually </a:t>
            </a:r>
            <a:r>
              <a:rPr lang="en-US" sz="2200" dirty="0" err="1"/>
              <a:t>suppurative</a:t>
            </a:r>
            <a:r>
              <a:rPr lang="en-US" sz="2200" dirty="0"/>
              <a:t>, </a:t>
            </a:r>
            <a:r>
              <a:rPr lang="en-US" sz="2200" dirty="0" err="1"/>
              <a:t>caseous</a:t>
            </a:r>
            <a:r>
              <a:rPr lang="en-US" sz="2200" dirty="0"/>
              <a:t>, or encased in a thick layer of scar tissue.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*it causes destruction of the heart *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182" y="0"/>
            <a:ext cx="198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Pericarditis: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09182" y="3075446"/>
            <a:ext cx="3383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Types of  Effusive Fluid: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705" y="3537111"/>
            <a:ext cx="107159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/>
              <a:t>Serous: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 err="1"/>
              <a:t>Transudative</a:t>
            </a:r>
            <a:r>
              <a:rPr lang="en-US" sz="2200" dirty="0"/>
              <a:t> - heart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err="1"/>
              <a:t>Suppurative</a:t>
            </a:r>
            <a:r>
              <a:rPr lang="en-US" sz="2200" b="1" u="sng" dirty="0"/>
              <a:t>:</a:t>
            </a:r>
            <a:r>
              <a:rPr lang="en-US" sz="2200" dirty="0"/>
              <a:t> </a:t>
            </a:r>
            <a:r>
              <a:rPr lang="ar-SA" sz="220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discharge pus</a:t>
            </a:r>
            <a:r>
              <a:rPr lang="ar-SA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Pyogenic infection with cellular debris and large number of leukocytes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/>
              <a:t>Hemorrhagic: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Occurs with any type of pericarditis especially with infections and malignancies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u="sng" dirty="0" err="1"/>
              <a:t>Serosanguinous</a:t>
            </a:r>
            <a:r>
              <a:rPr lang="en-US" sz="2200" b="1" u="sng" dirty="0"/>
              <a:t>:</a:t>
            </a: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suppurative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+ serous)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5875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18615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Constrictive Pericarditis:</a:t>
            </a:r>
            <a:endParaRPr lang="en-US" sz="2200" dirty="0">
              <a:latin typeface="+mn-lt"/>
              <a:ea typeface="+mn-ea"/>
              <a:cs typeface="+mn-cs"/>
            </a:endParaRPr>
          </a:p>
        </p:txBody>
      </p:sp>
      <p:sp>
        <p:nvSpPr>
          <p:cNvPr id="307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4643" y="15091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Causes:</a:t>
            </a:r>
          </a:p>
          <a:p>
            <a:r>
              <a:rPr lang="en-US" sz="2000" dirty="0"/>
              <a:t>Idiopathic</a:t>
            </a:r>
          </a:p>
          <a:p>
            <a:r>
              <a:rPr lang="en-US" sz="2000" dirty="0"/>
              <a:t>Radiotherapy</a:t>
            </a:r>
          </a:p>
          <a:p>
            <a:r>
              <a:rPr lang="en-US" sz="2000" dirty="0"/>
              <a:t>Cardiac surgery</a:t>
            </a:r>
          </a:p>
          <a:p>
            <a:r>
              <a:rPr lang="en-US" sz="2000" dirty="0"/>
              <a:t>Connective tissue disorders</a:t>
            </a:r>
          </a:p>
          <a:p>
            <a:r>
              <a:rPr lang="en-US" sz="2000" dirty="0"/>
              <a:t>Dialysis</a:t>
            </a:r>
          </a:p>
          <a:p>
            <a:r>
              <a:rPr lang="en-US" sz="2000" dirty="0"/>
              <a:t>Bacterial infection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82" y="0"/>
            <a:ext cx="198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Pericarditis: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59573" y="949667"/>
            <a:ext cx="4831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Clinical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presentation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of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pericarditis: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4216" y="1509139"/>
            <a:ext cx="695303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Acute pericarditis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Sudden pleuritic chest pain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(stabbing pain) prominent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( positional retrosternal)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Dyspnea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Fever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Friction rub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On examination : Pericardial rub, exaggerated pulses , </a:t>
            </a:r>
            <a:r>
              <a:rPr lang="en-US" sz="2000" dirty="0" err="1">
                <a:solidFill>
                  <a:srgbClr val="FF0000"/>
                </a:solidFill>
              </a:rPr>
              <a:t>paradoxus</a:t>
            </a:r>
            <a:r>
              <a:rPr lang="en-US" sz="2000" dirty="0">
                <a:solidFill>
                  <a:srgbClr val="FF0000"/>
                </a:solidFill>
              </a:rPr>
              <a:t> JVP </a:t>
            </a:r>
            <a:r>
              <a:rPr lang="en-US" sz="2000" dirty="0"/>
              <a:t>and tachycardia.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As the pericardial pressure increases, palpitations , </a:t>
            </a:r>
            <a:r>
              <a:rPr lang="en-US" sz="2000" dirty="0" err="1"/>
              <a:t>presyncope</a:t>
            </a:r>
            <a:r>
              <a:rPr lang="en-US" sz="2000" dirty="0"/>
              <a:t> or syncope may occur.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/>
              <a:t>Chronic pericarditis: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Patient with </a:t>
            </a:r>
            <a:r>
              <a:rPr lang="en-US" sz="2000" dirty="0">
                <a:solidFill>
                  <a:srgbClr val="FF0000"/>
                </a:solidFill>
              </a:rPr>
              <a:t> Tuberculous </a:t>
            </a:r>
            <a:r>
              <a:rPr lang="en-US" sz="2000" dirty="0"/>
              <a:t>pericarditis has insidious onset of symptoms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346870"/>
            <a:ext cx="845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*Very severe pleural pain which generate  from the back and goes away if he sit down .</a:t>
            </a:r>
          </a:p>
        </p:txBody>
      </p:sp>
    </p:spTree>
    <p:extLst>
      <p:ext uri="{BB962C8B-B14F-4D97-AF65-F5344CB8AC3E}">
        <p14:creationId xmlns:p14="http://schemas.microsoft.com/office/powerpoint/2010/main" val="2063019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70539"/>
            <a:ext cx="5081666" cy="624226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Tuberculous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 Pericarditis :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(chronic)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2314" y="1236775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Incidence of </a:t>
            </a:r>
            <a:r>
              <a:rPr lang="en-US" sz="2000" dirty="0" err="1"/>
              <a:t>pericarditis</a:t>
            </a:r>
            <a:r>
              <a:rPr lang="en-US" sz="2000" dirty="0"/>
              <a:t> in patients with pulmonary TB ranges from 1 – 8 %</a:t>
            </a:r>
          </a:p>
          <a:p>
            <a:r>
              <a:rPr lang="en-US" sz="2000" dirty="0"/>
              <a:t>Clinical findings:  fever, pericardial friction rub, hepatomegaly</a:t>
            </a:r>
          </a:p>
          <a:p>
            <a:r>
              <a:rPr lang="en-US" sz="2000" dirty="0"/>
              <a:t>Tuberculin skin test usually positive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Fluid smear for acid fast bacilli (AFB ) often negative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Pericardial biopsy more definitive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59658"/>
            <a:ext cx="12441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Tuberculin skin test  : to detect pre-exposure to TB but It can cross reactions if the patient had vaccine.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5051" y="2836105"/>
            <a:ext cx="3574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Pericardial biopsy : to detect granuloma.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182" y="0"/>
            <a:ext cx="198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Pericarditis: 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2314" y="3946204"/>
            <a:ext cx="1164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(If not caused by virus, it can be commonly TB (it can affect any organ including commonly pericarditis , after lung and extrapulmonary)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(In TB, Pericarditis fluid is 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of the mycobacterium because it contains mycolic acid that have a waxy material that causes it to stick to the tissues )</a:t>
            </a:r>
          </a:p>
        </p:txBody>
      </p:sp>
    </p:spTree>
    <p:extLst>
      <p:ext uri="{BB962C8B-B14F-4D97-AF65-F5344CB8AC3E}">
        <p14:creationId xmlns:p14="http://schemas.microsoft.com/office/powerpoint/2010/main" val="266272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182" y="4468887"/>
            <a:ext cx="10515600" cy="818547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Acute Pericarditis: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endParaRPr lang="en-US" sz="2800" dirty="0">
              <a:solidFill>
                <a:schemeClr val="accent6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4762" y="5317544"/>
            <a:ext cx="5120032" cy="851333"/>
          </a:xfrm>
        </p:spPr>
        <p:txBody>
          <a:bodyPr/>
          <a:lstStyle/>
          <a:p>
            <a:r>
              <a:rPr lang="en-US" sz="2000" dirty="0"/>
              <a:t>Acute myocardial infarction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6376358"/>
            <a:ext cx="1022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BUT the identified symptom of acute pericarditis is the pericardial rub.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82" y="0"/>
            <a:ext cx="198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Pericarditis: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72386" y="4847433"/>
            <a:ext cx="2882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u="sng" dirty="0"/>
              <a:t>Differential Diagnosis: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182" y="548951"/>
            <a:ext cx="380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Investigations &amp; Diagnosis: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078" y="1006315"/>
            <a:ext cx="117049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ECG 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specific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/>
              <a:t> will show </a:t>
            </a:r>
            <a:r>
              <a:rPr lang="en-US" sz="2000" dirty="0">
                <a:solidFill>
                  <a:srgbClr val="FF0000"/>
                </a:solidFill>
              </a:rPr>
              <a:t>ST elevation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PR depression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FF0000"/>
                </a:solidFill>
              </a:rPr>
              <a:t>T-wave inversion </a:t>
            </a:r>
            <a:r>
              <a:rPr lang="en-US" sz="2000" dirty="0"/>
              <a:t>may occur later.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Echocardiogram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Blood culture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Leukocytosis and an elevated ESR are typical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Other routine testing : urea and creatinine.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Tuberculin (PPD) skin test is usually positive in </a:t>
            </a:r>
            <a:r>
              <a:rPr lang="en-US" sz="2000" dirty="0" err="1">
                <a:solidFill>
                  <a:srgbClr val="FF0000"/>
                </a:solidFill>
              </a:rPr>
              <a:t>tuberculous</a:t>
            </a:r>
            <a:r>
              <a:rPr lang="en-US" sz="2000" dirty="0">
                <a:solidFill>
                  <a:srgbClr val="FF0000"/>
                </a:solidFill>
              </a:rPr>
              <a:t> pericarditis.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Chest x-ray may show enlarged cardiac shadow or calcified pericardium and CT scan show </a:t>
            </a:r>
            <a:r>
              <a:rPr lang="en-US" sz="2000" dirty="0">
                <a:solidFill>
                  <a:srgbClr val="FF0000"/>
                </a:solidFill>
              </a:rPr>
              <a:t>pericardial thickening &gt;5mm.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Pericardial fluid or </a:t>
            </a:r>
            <a:r>
              <a:rPr lang="en-US" sz="2000" dirty="0">
                <a:solidFill>
                  <a:srgbClr val="FF0000"/>
                </a:solidFill>
              </a:rPr>
              <a:t>pericardial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biopsy</a:t>
            </a:r>
            <a:r>
              <a:rPr lang="en-US" sz="2000" dirty="0"/>
              <a:t> specimens for fungi.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 Immunology /Serology : Antinuclear antibody tests and </a:t>
            </a:r>
            <a:r>
              <a:rPr lang="en-US" sz="2000" dirty="0" err="1"/>
              <a:t>Histoplasmosis</a:t>
            </a:r>
            <a:r>
              <a:rPr lang="en-US" sz="2000" dirty="0"/>
              <a:t> complement fixation indicated in endemic area.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3665" y="53018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Pulmonary embolism</a:t>
            </a: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368524" y="5317544"/>
            <a:ext cx="1718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Pneumonia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09557" y="5297420"/>
            <a:ext cx="2260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Aortic</a:t>
            </a:r>
            <a:r>
              <a:rPr lang="en-US" dirty="0"/>
              <a:t> </a:t>
            </a:r>
            <a:r>
              <a:rPr lang="en-US" sz="2000" dirty="0"/>
              <a:t>dissection</a:t>
            </a:r>
          </a:p>
        </p:txBody>
      </p:sp>
    </p:spTree>
    <p:extLst>
      <p:ext uri="{BB962C8B-B14F-4D97-AF65-F5344CB8AC3E}">
        <p14:creationId xmlns:p14="http://schemas.microsoft.com/office/powerpoint/2010/main" val="349860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182" y="518615"/>
            <a:ext cx="10515600" cy="879059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Management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of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pericarditis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4656" y="1241008"/>
            <a:ext cx="11667344" cy="4351338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Management is largely supportive for cases of idiopathic and viral </a:t>
            </a:r>
            <a:r>
              <a:rPr lang="en-US" sz="2000" dirty="0" err="1"/>
              <a:t>pericarditis</a:t>
            </a:r>
            <a:r>
              <a:rPr lang="en-US" sz="2000" dirty="0"/>
              <a:t> including bed rest , NSAIDS and </a:t>
            </a:r>
            <a:r>
              <a:rPr lang="en-US" sz="2000" dirty="0" err="1"/>
              <a:t>Colchicine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Corticosteroid use is controversial and anticoagulants usually contraindicated.</a:t>
            </a:r>
          </a:p>
          <a:p>
            <a:pPr lvl="0"/>
            <a:r>
              <a:rPr lang="en-US" sz="2000" dirty="0"/>
              <a:t>Specific antibiotics must include activity against S. aureus and respiratory bacteria.</a:t>
            </a:r>
          </a:p>
          <a:p>
            <a:pPr lvl="0"/>
            <a:r>
              <a:rPr lang="en-US" sz="2000" dirty="0"/>
              <a:t>Antiviral: Acyclovir for Herpes simplex or Varicella . </a:t>
            </a:r>
            <a:r>
              <a:rPr lang="en-US" sz="2000" dirty="0" err="1"/>
              <a:t>Ganciclovir</a:t>
            </a:r>
            <a:r>
              <a:rPr lang="en-US" sz="2000" dirty="0"/>
              <a:t> for CMV .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09182" y="0"/>
            <a:ext cx="198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Pericarditis: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70077" y="3416677"/>
            <a:ext cx="1061200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7" name="Picture 4" descr="http://t2.gstatic.com/images?q=tbn:ErpFm17iWhxS3M:http://www.uninet.edu/cin2003/conf/agarwal/fig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3153" y="3874616"/>
            <a:ext cx="2537588" cy="2042591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56" y="3924508"/>
            <a:ext cx="3013023" cy="2042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215" y="3874616"/>
            <a:ext cx="3526939" cy="2042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381794"/>
            <a:ext cx="902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Accumulation of Fluid will cause restricted movement of heart and dyspnea </a:t>
            </a:r>
          </a:p>
        </p:txBody>
      </p:sp>
    </p:spTree>
    <p:extLst>
      <p:ext uri="{BB962C8B-B14F-4D97-AF65-F5344CB8AC3E}">
        <p14:creationId xmlns:p14="http://schemas.microsoft.com/office/powerpoint/2010/main" val="1330556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6125" y="576574"/>
            <a:ext cx="8229600" cy="762000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Management of pericarditis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9528" y="1160333"/>
            <a:ext cx="11207770" cy="2985304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200" dirty="0" err="1"/>
              <a:t>Pericardiocentesis</a:t>
            </a:r>
            <a:r>
              <a:rPr lang="en-US" sz="2200" dirty="0"/>
              <a:t> : a therapeutic procedure to remove fluid from the pericardium (to relief </a:t>
            </a:r>
            <a:r>
              <a:rPr lang="en-US" sz="2200" dirty="0" err="1"/>
              <a:t>Tamponade</a:t>
            </a:r>
            <a:r>
              <a:rPr lang="en-US" sz="2200" dirty="0"/>
              <a:t>).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Patients who recovered should be observed for recurrence.</a:t>
            </a:r>
          </a:p>
          <a:p>
            <a:pPr lvl="0">
              <a:lnSpc>
                <a:spcPct val="100000"/>
              </a:lnSpc>
            </a:pPr>
            <a:r>
              <a:rPr lang="en-US" sz="2200" dirty="0"/>
              <a:t>Symptoms due to viral pericarditis usually subsided within one month.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Uremic, rheumatic, collagen in 30% of patients include pericardial effusion and </a:t>
            </a:r>
            <a:r>
              <a:rPr lang="en-US" sz="2200" dirty="0" err="1"/>
              <a:t>tamponade</a:t>
            </a:r>
            <a:r>
              <a:rPr lang="en-US" sz="2200" dirty="0"/>
              <a:t>, constrictive Pericarditis and pleural effusion.</a:t>
            </a:r>
          </a:p>
          <a:p>
            <a:pPr marL="285750" indent="-285750">
              <a:lnSpc>
                <a:spcPct val="100000"/>
              </a:lnSpc>
            </a:pPr>
            <a:r>
              <a:rPr lang="en-US" sz="2200" dirty="0"/>
              <a:t>Restrictive Pericarditis and heart failure.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851" r="5141" b="7889"/>
          <a:stretch/>
        </p:blipFill>
        <p:spPr>
          <a:xfrm>
            <a:off x="9586227" y="3987385"/>
            <a:ext cx="2605773" cy="2264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358" y="3987385"/>
            <a:ext cx="2510870" cy="22648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5799843" y="4863262"/>
            <a:ext cx="2076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Pericardiocentesis</a:t>
            </a:r>
            <a:r>
              <a:rPr lang="en-US" sz="2000" b="1" dirty="0">
                <a:latin typeface="+mj-lt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182" y="0"/>
            <a:ext cx="1980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Pericarditis: </a:t>
            </a:r>
            <a:endParaRPr lang="en-US" sz="28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9182" y="6425116"/>
            <a:ext cx="10436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*Management similar to Myocarditis But steroid more effective here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43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498" y="0"/>
            <a:ext cx="33934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GOOD LUCK!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13147"/>
            <a:ext cx="8293711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MICROBIOLOGY TEAM:</a:t>
            </a: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2400" dirty="0">
              <a:ln w="0"/>
            </a:endParaRPr>
          </a:p>
          <a:p>
            <a:pPr algn="ctr"/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958" y="5648777"/>
            <a:ext cx="2411896" cy="524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B0F0"/>
                </a:solidFill>
              </a:rPr>
              <a:t>@microbio436</a:t>
            </a:r>
          </a:p>
        </p:txBody>
      </p:sp>
      <p:sp>
        <p:nvSpPr>
          <p:cNvPr id="6" name="Rectangle 5"/>
          <p:cNvSpPr/>
          <p:nvPr/>
        </p:nvSpPr>
        <p:spPr>
          <a:xfrm>
            <a:off x="7664972" y="6132204"/>
            <a:ext cx="4603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</a:rPr>
              <a:t>436microbiologyteam@gmail.com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765" y="5648777"/>
            <a:ext cx="567193" cy="5671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90960" y="4957329"/>
            <a:ext cx="5188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are waiting for your feedback  </a:t>
            </a:r>
          </a:p>
        </p:txBody>
      </p:sp>
      <p:sp>
        <p:nvSpPr>
          <p:cNvPr id="8" name="Arc 7"/>
          <p:cNvSpPr/>
          <p:nvPr/>
        </p:nvSpPr>
        <p:spPr>
          <a:xfrm rot="16024822">
            <a:off x="7225857" y="5210182"/>
            <a:ext cx="809103" cy="696180"/>
          </a:xfrm>
          <a:prstGeom prst="arc">
            <a:avLst>
              <a:gd name="adj1" fmla="val 8546526"/>
              <a:gd name="adj2" fmla="val 18822582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6024822">
            <a:off x="6987968" y="5133538"/>
            <a:ext cx="1229106" cy="1321490"/>
          </a:xfrm>
          <a:prstGeom prst="arc">
            <a:avLst>
              <a:gd name="adj1" fmla="val 9061474"/>
              <a:gd name="adj2" fmla="val 20115016"/>
            </a:avLst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15815" y="3079200"/>
            <a:ext cx="3132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The Editing File </a:t>
            </a:r>
            <a:endParaRPr lang="en-US" sz="360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999" y="2038776"/>
            <a:ext cx="329183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Waleed</a:t>
            </a:r>
            <a:r>
              <a:rPr lang="en-US" sz="2000" dirty="0"/>
              <a:t> </a:t>
            </a:r>
            <a:r>
              <a:rPr lang="en-US" sz="2000" dirty="0" err="1"/>
              <a:t>Aljamal</a:t>
            </a:r>
            <a:r>
              <a:rPr lang="en-US" sz="2000" dirty="0"/>
              <a:t> (leader)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Ibraheem</a:t>
            </a:r>
            <a:r>
              <a:rPr lang="en-US" sz="2000" dirty="0"/>
              <a:t> </a:t>
            </a:r>
            <a:r>
              <a:rPr lang="en-US" sz="2000" dirty="0" err="1"/>
              <a:t>Aldeeri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Ibrahim </a:t>
            </a:r>
            <a:r>
              <a:rPr lang="en-US" sz="2000" dirty="0" err="1"/>
              <a:t>Fetyani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Abdulaziz</a:t>
            </a:r>
            <a:r>
              <a:rPr lang="en-US" sz="2000" dirty="0"/>
              <a:t> </a:t>
            </a:r>
            <a:r>
              <a:rPr lang="en-US" sz="2000" dirty="0" err="1"/>
              <a:t>almohammed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Abdulmalik</a:t>
            </a:r>
            <a:r>
              <a:rPr lang="en-US" sz="2000" dirty="0"/>
              <a:t> </a:t>
            </a:r>
            <a:r>
              <a:rPr lang="en-US" sz="2000" dirty="0" err="1"/>
              <a:t>alghannam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Omar </a:t>
            </a:r>
            <a:r>
              <a:rPr lang="en-US" sz="2000" dirty="0" err="1"/>
              <a:t>albabtain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Turki</a:t>
            </a:r>
            <a:r>
              <a:rPr lang="en-US" sz="2000" dirty="0"/>
              <a:t> </a:t>
            </a:r>
            <a:r>
              <a:rPr lang="en-US" sz="2000" dirty="0" err="1"/>
              <a:t>maddi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Mohammad </a:t>
            </a:r>
            <a:r>
              <a:rPr lang="en-US" sz="2000" dirty="0" err="1"/>
              <a:t>alkahil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Meshal</a:t>
            </a:r>
            <a:r>
              <a:rPr lang="en-US" sz="2000" dirty="0"/>
              <a:t> </a:t>
            </a:r>
            <a:r>
              <a:rPr lang="en-US" sz="2000" dirty="0" err="1"/>
              <a:t>Eiaidi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Alhusainan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Khalid </a:t>
            </a:r>
            <a:r>
              <a:rPr lang="en-US" sz="2000" dirty="0" err="1"/>
              <a:t>Alshehri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Nasir </a:t>
            </a:r>
            <a:r>
              <a:rPr lang="en-US" sz="2000" dirty="0" err="1"/>
              <a:t>Aldosarie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36720" y="2061756"/>
            <a:ext cx="5136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Shrooq</a:t>
            </a:r>
            <a:r>
              <a:rPr lang="en-US" dirty="0"/>
              <a:t> </a:t>
            </a:r>
            <a:r>
              <a:rPr lang="en-US" dirty="0" err="1"/>
              <a:t>Alsomali</a:t>
            </a:r>
            <a:r>
              <a:rPr lang="en-US" dirty="0"/>
              <a:t> (leader)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Jawaher</a:t>
            </a:r>
            <a:r>
              <a:rPr lang="en-US" dirty="0"/>
              <a:t> </a:t>
            </a:r>
            <a:r>
              <a:rPr lang="en-US" dirty="0" err="1"/>
              <a:t>abanumy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Ohoud</a:t>
            </a:r>
            <a:r>
              <a:rPr lang="en-US" dirty="0"/>
              <a:t> Abdullah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jawaher</a:t>
            </a:r>
            <a:r>
              <a:rPr lang="en-US" dirty="0"/>
              <a:t> </a:t>
            </a:r>
            <a:r>
              <a:rPr lang="en-US" dirty="0" err="1"/>
              <a:t>Alkhayyal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Ghadah</a:t>
            </a:r>
            <a:r>
              <a:rPr lang="en-US" dirty="0"/>
              <a:t> </a:t>
            </a:r>
            <a:r>
              <a:rPr lang="en-US" dirty="0" err="1"/>
              <a:t>almazrou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Hayfaa</a:t>
            </a:r>
            <a:r>
              <a:rPr lang="en-US" dirty="0"/>
              <a:t> </a:t>
            </a:r>
            <a:r>
              <a:rPr lang="en-US" dirty="0" err="1"/>
              <a:t>Alshaalan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Razan</a:t>
            </a:r>
            <a:r>
              <a:rPr lang="en-US" dirty="0"/>
              <a:t> </a:t>
            </a:r>
            <a:r>
              <a:rPr lang="en-US" dirty="0" err="1"/>
              <a:t>Alotaibi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7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141668"/>
            <a:ext cx="29598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332095" y="1317839"/>
            <a:ext cx="11859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2095" y="1120338"/>
            <a:ext cx="116779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Describe the epidemiology, risk factor for myocarditis.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Explain the pathogenesis of </a:t>
            </a:r>
            <a:r>
              <a:rPr lang="en-US" sz="2200" dirty="0" err="1"/>
              <a:t>myopericarditis</a:t>
            </a:r>
            <a:r>
              <a:rPr lang="en-US" sz="2200" dirty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Differential between the various types of myocarditis and pericarditis.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Name various etiological agents causing myocarditis and pericarditis.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Describe the clinical presentation and differential diagnosis of myocarditis and pericarditis.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Discuss the microbiological and non microbiological methods for diagnosis of myocarditis and pericarditis.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/>
              <a:t>Explain the management ,complication and prognosis of patient with myocarditis and/or pericarditis. </a:t>
            </a:r>
          </a:p>
        </p:txBody>
      </p:sp>
    </p:spTree>
    <p:extLst>
      <p:ext uri="{BB962C8B-B14F-4D97-AF65-F5344CB8AC3E}">
        <p14:creationId xmlns:p14="http://schemas.microsoft.com/office/powerpoint/2010/main" val="407780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182" y="0"/>
            <a:ext cx="207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Myocarditis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09182" y="646820"/>
            <a:ext cx="1819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Introduction: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18615"/>
            <a:ext cx="3302758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8363" y="1108485"/>
            <a:ext cx="11818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Myocarditis : </a:t>
            </a:r>
            <a:r>
              <a:rPr lang="en-US" sz="2000" dirty="0"/>
              <a:t>is inflammatory disease of the heart muscle.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/>
              <a:t>Mild &amp; self-limited </a:t>
            </a:r>
            <a:r>
              <a:rPr lang="en-US" sz="2000" dirty="0"/>
              <a:t>with few symptoms </a:t>
            </a:r>
            <a:r>
              <a:rPr lang="en-US" sz="2000" u="sng" dirty="0"/>
              <a:t>OR</a:t>
            </a:r>
            <a:r>
              <a:rPr lang="en-US" sz="2000" dirty="0"/>
              <a:t> </a:t>
            </a:r>
            <a:r>
              <a:rPr lang="en-US" sz="2000" u="sng" dirty="0"/>
              <a:t>severe</a:t>
            </a:r>
            <a:r>
              <a:rPr lang="en-US" sz="2000" dirty="0"/>
              <a:t> with progression to congestive heart failure &amp; dilated cardiac muscle.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Very localized or diffuse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Myocarditis can be due to a variety of infectious and non infectious causes </a:t>
            </a:r>
            <a:r>
              <a:rPr lang="en-US" sz="2000" dirty="0" err="1"/>
              <a:t>eg</a:t>
            </a:r>
            <a:r>
              <a:rPr lang="en-US" sz="2000" dirty="0"/>
              <a:t>. Toxins, drugs &amp; hypersensitivity immune response.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Viral infection is the most common cause </a:t>
            </a:r>
          </a:p>
        </p:txBody>
      </p:sp>
      <p:pic>
        <p:nvPicPr>
          <p:cNvPr id="10" name="Picture 2" descr="http://www.ohiohealth.com/mayo/images/image_popup/r7_heartmus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26" y="4002074"/>
            <a:ext cx="3016155" cy="2198952"/>
          </a:xfrm>
          <a:prstGeom prst="rect">
            <a:avLst/>
          </a:prstGeom>
          <a:noFill/>
        </p:spPr>
      </p:pic>
      <p:pic>
        <p:nvPicPr>
          <p:cNvPr id="11" name="Picture 4" descr="http://t2.gstatic.com/images?q=tbn:MweNbn2qR_mFOM:http://www.pathguy.com/lectures/giant_cell_myocarditi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5680" y="4002074"/>
            <a:ext cx="2121149" cy="2160099"/>
          </a:xfrm>
          <a:prstGeom prst="rect">
            <a:avLst/>
          </a:prstGeom>
          <a:noFill/>
        </p:spPr>
      </p:pic>
      <p:pic>
        <p:nvPicPr>
          <p:cNvPr id="12" name="Picture 6" descr="http://t2.gstatic.com/images?q=tbn:Lpz7gAqoAMnefM:http://2.bp.blogspot.com/_uiyskjNZYt8/TGUw6IjivGI/AAAAAAAAB98/XnKD1mGoIsc/s1600/Myocarditi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9738" y="4002074"/>
            <a:ext cx="2503386" cy="2160099"/>
          </a:xfrm>
          <a:prstGeom prst="rect">
            <a:avLst/>
          </a:prstGeom>
          <a:noFill/>
        </p:spPr>
      </p:pic>
      <p:pic>
        <p:nvPicPr>
          <p:cNvPr id="13" name="Picture 8" descr="http://t2.gstatic.com/images?q=tbn:cyuc8oIExzKr7M:http://embryology.med.unsw.edu.au/Defect/images/Coxsackie_B4_virus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63052" y="4002074"/>
            <a:ext cx="2328948" cy="216009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41721" y="5172501"/>
            <a:ext cx="1042000" cy="636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887104" y="3416809"/>
            <a:ext cx="1061200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863052" y="4002074"/>
            <a:ext cx="536542" cy="2014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virus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732934" y="3632742"/>
            <a:ext cx="2366149" cy="369332"/>
            <a:chOff x="5732934" y="3632742"/>
            <a:chExt cx="2366149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6127844" y="3632742"/>
              <a:ext cx="1576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Inflamed heart</a:t>
              </a:r>
              <a:endParaRPr lang="en-GB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6" name="Elbow Connector 5"/>
            <p:cNvCxnSpPr/>
            <p:nvPr/>
          </p:nvCxnSpPr>
          <p:spPr>
            <a:xfrm>
              <a:off x="7704173" y="3786141"/>
              <a:ext cx="394910" cy="134430"/>
            </a:xfrm>
            <a:prstGeom prst="bentConnector3">
              <a:avLst>
                <a:gd name="adj1" fmla="val 10065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/>
            <p:nvPr/>
          </p:nvCxnSpPr>
          <p:spPr>
            <a:xfrm rot="10800000" flipV="1">
              <a:off x="5732934" y="3788175"/>
              <a:ext cx="393834" cy="132396"/>
            </a:xfrm>
            <a:prstGeom prst="bentConnector3">
              <a:avLst>
                <a:gd name="adj1" fmla="val 10078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914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8032" y="76944"/>
            <a:ext cx="381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Epidemiology \ Etiology \ Risk Factors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82" y="0"/>
            <a:ext cx="207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Myocarditis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7031" y="964891"/>
            <a:ext cx="114154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Epidemiology 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/>
              <a:t>no accurate estimate of incidence as many cases are mild &amp; brief and diagnosis is not made.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Etiology : </a:t>
            </a:r>
          </a:p>
          <a:p>
            <a:pPr lvl="1"/>
            <a:r>
              <a:rPr lang="en-US" sz="2200" dirty="0"/>
              <a:t>(in the next slide as a table)</a:t>
            </a:r>
          </a:p>
          <a:p>
            <a:pPr lvl="1"/>
            <a:endParaRPr lang="en-US" sz="2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Giant cell myocarditis due to </a:t>
            </a:r>
            <a:r>
              <a:rPr lang="en-US" sz="2200" dirty="0" err="1"/>
              <a:t>Thymoma</a:t>
            </a:r>
            <a:r>
              <a:rPr lang="en-US" sz="2200" dirty="0"/>
              <a:t>, SLE (systemic lupus </a:t>
            </a:r>
            <a:r>
              <a:rPr lang="en-US" sz="2200" dirty="0" err="1"/>
              <a:t>erythromatosis</a:t>
            </a:r>
            <a:r>
              <a:rPr lang="en-US" sz="2200" dirty="0"/>
              <a:t> ) or Thyrotoxicosis.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/>
          </a:p>
        </p:txBody>
      </p:sp>
      <p:sp>
        <p:nvSpPr>
          <p:cNvPr id="2" name="Rectangle 1"/>
          <p:cNvSpPr/>
          <p:nvPr/>
        </p:nvSpPr>
        <p:spPr>
          <a:xfrm>
            <a:off x="-352050" y="5218593"/>
            <a:ext cx="12544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ln w="0"/>
                <a:solidFill>
                  <a:schemeClr val="accent1">
                    <a:lumMod val="75000"/>
                  </a:schemeClr>
                </a:solidFill>
              </a:rPr>
              <a:t>(*the patients don’t usually go to the hospital because : they either present with flu-like symptoms or they die suddenly 10%)</a:t>
            </a:r>
            <a:endParaRPr lang="en-US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7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621"/>
              </p:ext>
            </p:extLst>
          </p:nvPr>
        </p:nvGraphicFramePr>
        <p:xfrm>
          <a:off x="314793" y="134910"/>
          <a:ext cx="11549137" cy="6593509"/>
        </p:xfrm>
        <a:graphic>
          <a:graphicData uri="http://schemas.openxmlformats.org/drawingml/2006/table">
            <a:tbl>
              <a:tblPr/>
              <a:tblGrid>
                <a:gridCol w="6795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3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Infectious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Noninfectious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6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Viruses: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Systemic Diseases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00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Coxsackie virus B </a:t>
                      </a:r>
                      <a:r>
                        <a:rPr lang="en-US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(an RNA) </a:t>
                      </a:r>
                      <a:r>
                        <a:rPr lang="en-US" sz="1800" dirty="0"/>
                        <a:t>is the </a:t>
                      </a:r>
                      <a:r>
                        <a:rPr lang="en-US" sz="1800" b="1" dirty="0"/>
                        <a:t>most common </a:t>
                      </a:r>
                      <a:r>
                        <a:rPr lang="en-US" sz="1800" dirty="0"/>
                        <a:t>cause.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ü"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HIV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800" dirty="0"/>
                        <a:t>Other virus : Coxsackie virus A, Echoviruses, Adenoviruses ,Influenza, EBV, Rubella, Varicella, Mumps, Rabies, Hepatitis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viruses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Sarcoidosis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Vasculities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(Wegener’s disease)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Celiac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Bacterial</a:t>
                      </a:r>
                      <a:r>
                        <a:rPr lang="ar-SA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Neoplastic infiltration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Corynebacterium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diphtheriae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diphtheria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8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(cause heart block)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en-US" sz="1800" dirty="0"/>
                        <a:t>2.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Treponema</a:t>
                      </a:r>
                      <a:r>
                        <a:rPr lang="en-US" sz="18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pallidum</a:t>
                      </a:r>
                      <a:r>
                        <a:rPr lang="en-US" sz="1800" b="1" i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aseline="0" dirty="0"/>
                        <a:t>(</a:t>
                      </a:r>
                      <a:r>
                        <a:rPr lang="en-US" sz="1800" b="1" u="sng" baseline="0" dirty="0"/>
                        <a:t>cause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Syphilis </a:t>
                      </a:r>
                      <a:r>
                        <a:rPr lang="ar-SA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داء</a:t>
                      </a:r>
                      <a:r>
                        <a:rPr lang="ar-SA" sz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الزهري</a:t>
                      </a:r>
                      <a:r>
                        <a:rPr lang="en-US" sz="1800" dirty="0"/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dirty="0"/>
                        <a:t>3.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Borrelia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burgdorferi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dirty="0"/>
                        <a:t>Lyme disease) it’s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Spirochete*</a:t>
                      </a:r>
                      <a:r>
                        <a:rPr lang="ar-SA" sz="1800" dirty="0"/>
                        <a:t> </a:t>
                      </a:r>
                      <a:endParaRPr lang="en-US" sz="180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en-US" sz="1800" dirty="0"/>
                        <a:t>4. or as a complication of bacterial endocarditis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en-US" sz="1800" dirty="0"/>
                        <a:t>Parasite</a:t>
                      </a:r>
                      <a:r>
                        <a:rPr lang="en-US" sz="1800" baseline="0" dirty="0"/>
                        <a:t>: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Drugs &amp; Toxins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4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Trypanosoma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cruzi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en-US" sz="18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cause</a:t>
                      </a:r>
                      <a:r>
                        <a:rPr 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Chagas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disease)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dirty="0"/>
                        <a:t>2.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 err="1"/>
                        <a:t>Trichinella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spiralis</a:t>
                      </a:r>
                      <a:endParaRPr lang="en-US" sz="1800" dirty="0"/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dirty="0"/>
                        <a:t>3.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 err="1"/>
                        <a:t>Taxoplasma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gondii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(from cats)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dirty="0"/>
                        <a:t>4.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 err="1"/>
                        <a:t>Echinococcus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(prevalent in Africa)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Ethanol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Cocaine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Radiation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Chemotherapeutic agents : Doxorubicin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dirty="0"/>
                        <a:t>Others organisms 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dirty="0" err="1"/>
                        <a:t>Rickettsiae</a:t>
                      </a:r>
                      <a:r>
                        <a:rPr lang="en-US" sz="1800" dirty="0"/>
                        <a:t>*, Fungi, Chlamydia*, enteric pathogens 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(salmonella </a:t>
                      </a:r>
                      <a:r>
                        <a:rPr lang="en-US" sz="1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typhi</a:t>
                      </a:r>
                      <a:r>
                        <a:rPr 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)</a:t>
                      </a:r>
                      <a:r>
                        <a:rPr lang="en-US" sz="1800" dirty="0"/>
                        <a:t>, , Legionella* and Mycobacterium tuberculosis.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AutoNum type="arabicPeriod"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8861200" y="3192905"/>
            <a:ext cx="942367" cy="26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371669" y="5780782"/>
            <a:ext cx="5100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C.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Diptheria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: gram positive bacilli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T. Pallidum: spirochete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B.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Burgdorferi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: spirochete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* Gram negative non spore forming</a:t>
            </a:r>
          </a:p>
        </p:txBody>
      </p:sp>
    </p:spTree>
    <p:extLst>
      <p:ext uri="{BB962C8B-B14F-4D97-AF65-F5344CB8AC3E}">
        <p14:creationId xmlns:p14="http://schemas.microsoft.com/office/powerpoint/2010/main" val="280669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Clinical Presentation of myocarditis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182" y="0"/>
            <a:ext cx="207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Myocarditis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4773" y="1236010"/>
            <a:ext cx="1184722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Highly variable :may occur days to weeks after onset of acute febrile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(with fever)</a:t>
            </a:r>
            <a:r>
              <a:rPr lang="en-US" sz="2000" dirty="0"/>
              <a:t> illness or with heart failure without any known antecedent symptoms 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Fever, headache, muscle aches, diarrhea, sore throat and rashes similar to most viral infections</a:t>
            </a:r>
          </a:p>
          <a:p>
            <a:pPr marL="285750" lvl="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Presenting symptoms: </a:t>
            </a:r>
            <a:r>
              <a:rPr lang="en-US" sz="2000" dirty="0"/>
              <a:t>Chest pain, arrhythmias ,sweating , fatigue and may present with congestive heart failure.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13392"/>
            <a:ext cx="3135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Differential Diagnosis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773" y="3375057"/>
            <a:ext cx="67155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(They have the same symptoms as myocarditis)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Acute Myocarditis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Vasculitis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Cardiomyopathy  ( due to drugs or  radiation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965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7097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Diagnosis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of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myocarditis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569" y="6386511"/>
            <a:ext cx="11768690" cy="4429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*CK-MB :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Creatine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Kinase – Muscle and Brain. CK-MB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is specific for heart (cardiac marker) </a:t>
            </a:r>
            <a:r>
              <a:rPr lang="en-US" sz="1800" dirty="0">
                <a:solidFill>
                  <a:srgbClr val="FF0000"/>
                </a:solidFill>
              </a:rPr>
              <a:t>//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CBC and Serology commonly done to detect Virus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182" y="0"/>
            <a:ext cx="207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Myocarditis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912663" y="4734155"/>
            <a:ext cx="455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ECGs of normal heart &amp; heart with myocarditis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40958" y="4024292"/>
            <a:ext cx="1061200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2" descr="http://zone.ni.com/cms/images/devzone/tut/2007-07-09_141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395" y="4093173"/>
            <a:ext cx="2582747" cy="206667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053" y="4093173"/>
            <a:ext cx="2300092" cy="20805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0395" y="4040231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Normal: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8740" y="4040231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Abnormal: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9153" y="1046699"/>
            <a:ext cx="11437496" cy="435133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Hematology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 :</a:t>
            </a:r>
            <a:r>
              <a:rPr lang="en-US" sz="2000" dirty="0"/>
              <a:t>WBCs, </a:t>
            </a:r>
            <a:r>
              <a:rPr lang="en-US" sz="2000" dirty="0">
                <a:solidFill>
                  <a:srgbClr val="FF0000"/>
                </a:solidFill>
              </a:rPr>
              <a:t>ESR</a:t>
            </a:r>
            <a:r>
              <a:rPr lang="en-US" sz="2000" dirty="0"/>
              <a:t>,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CBC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dirty="0"/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biochemistry</a:t>
            </a:r>
            <a:r>
              <a:rPr lang="en-US" sz="2000" dirty="0"/>
              <a:t> :</a:t>
            </a:r>
            <a:r>
              <a:rPr lang="en-US" sz="2000" dirty="0">
                <a:solidFill>
                  <a:srgbClr val="FF0000"/>
                </a:solidFill>
              </a:rPr>
              <a:t>Troponin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CK-MB</a:t>
            </a:r>
            <a:r>
              <a:rPr lang="en-US" sz="2000" dirty="0"/>
              <a:t>* usually elevated ECG (nonspecific ST-T changes and conduction delays are common)</a:t>
            </a:r>
          </a:p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microbiology</a:t>
            </a:r>
            <a:r>
              <a:rPr lang="en-US" sz="2000" dirty="0"/>
              <a:t> :Blood cultures / </a:t>
            </a:r>
            <a:r>
              <a:rPr lang="en-US" sz="2000" dirty="0">
                <a:solidFill>
                  <a:srgbClr val="FF0000"/>
                </a:solidFill>
              </a:rPr>
              <a:t>Viral serology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(blood sample to look for antibodies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</a:rPr>
              <a:t>IgM,IgG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000" dirty="0"/>
              <a:t>and other specific test for Lyme disease, diphtheria and Chagas disease may be indicated on a case by case basis.</a:t>
            </a:r>
          </a:p>
          <a:p>
            <a:r>
              <a:rPr lang="en-US" sz="2000" dirty="0"/>
              <a:t>Radiology : Chest X-rays shows cardiomegaly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(enlarged cardiac size)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/ </a:t>
            </a:r>
            <a:r>
              <a:rPr lang="en-US" sz="2000" dirty="0">
                <a:solidFill>
                  <a:srgbClr val="FF0000"/>
                </a:solidFill>
              </a:rPr>
              <a:t>ECG</a:t>
            </a:r>
            <a:r>
              <a:rPr lang="en-US" sz="2000" dirty="0">
                <a:solidFill>
                  <a:schemeClr val="tx1"/>
                </a:solidFill>
              </a:rPr>
              <a:t> changes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(but not specific like in pericarditis)</a:t>
            </a:r>
            <a:r>
              <a:rPr lang="en-US" sz="1800" dirty="0"/>
              <a:t> </a:t>
            </a:r>
            <a:r>
              <a:rPr lang="en-US" sz="2000" dirty="0"/>
              <a:t>/ MRI and </a:t>
            </a:r>
            <a:r>
              <a:rPr lang="en-US" sz="2000" dirty="0">
                <a:solidFill>
                  <a:srgbClr val="FF0000"/>
                </a:solidFill>
              </a:rPr>
              <a:t>Echocardiogram</a:t>
            </a:r>
            <a:r>
              <a:rPr lang="en-US" sz="2000" dirty="0"/>
              <a:t> </a:t>
            </a:r>
          </a:p>
          <a:p>
            <a:r>
              <a:rPr lang="en-US" sz="2000" dirty="0"/>
              <a:t>Heart muscle biopsy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(the last step)</a:t>
            </a:r>
          </a:p>
        </p:txBody>
      </p:sp>
    </p:spTree>
    <p:extLst>
      <p:ext uri="{BB962C8B-B14F-4D97-AF65-F5344CB8AC3E}">
        <p14:creationId xmlns:p14="http://schemas.microsoft.com/office/powerpoint/2010/main" val="386149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1610"/>
            <a:ext cx="10515600" cy="1325563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Courier New" panose="02070309020205020404" pitchFamily="49" charset="0"/>
              <a:buChar char="o"/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Endomyocardial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 Diagnosis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538199" y="1239941"/>
            <a:ext cx="11079177" cy="1773082"/>
          </a:xfrm>
        </p:spPr>
        <p:txBody>
          <a:bodyPr>
            <a:normAutofit/>
          </a:bodyPr>
          <a:lstStyle/>
          <a:p>
            <a:r>
              <a:rPr lang="en-US" sz="2000" dirty="0"/>
              <a:t>Pathologic examination is not sensitive because of the patchy areas of distribution. . It may reveal lymphocytic inflammatory response with necrosis.</a:t>
            </a:r>
          </a:p>
          <a:p>
            <a:r>
              <a:rPr lang="en-US" sz="2000" dirty="0"/>
              <a:t>“</a:t>
            </a:r>
            <a:r>
              <a:rPr lang="en-US" sz="2000" dirty="0">
                <a:solidFill>
                  <a:srgbClr val="FF0000"/>
                </a:solidFill>
              </a:rPr>
              <a:t>Giant cells</a:t>
            </a:r>
            <a:r>
              <a:rPr lang="en-US" sz="2000" dirty="0"/>
              <a:t>” may be seen</a:t>
            </a:r>
          </a:p>
          <a:p>
            <a:r>
              <a:rPr lang="en-US" sz="2000" dirty="0"/>
              <a:t>“Dallas” criteria for </a:t>
            </a:r>
            <a:r>
              <a:rPr lang="en-US" sz="2000" dirty="0" err="1"/>
              <a:t>histopathologic</a:t>
            </a:r>
            <a:r>
              <a:rPr lang="en-US" sz="2000" dirty="0"/>
              <a:t> diagnose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(only in males slides).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871" y="2303894"/>
            <a:ext cx="2354704" cy="1902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870" y="4206367"/>
            <a:ext cx="2391129" cy="1894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182" y="0"/>
            <a:ext cx="207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Myocarditis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59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9182" y="156679"/>
            <a:ext cx="10515600" cy="1325563"/>
          </a:xfrm>
        </p:spPr>
        <p:txBody>
          <a:bodyPr>
            <a:norm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Management of myocarditis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4655" y="1041835"/>
            <a:ext cx="11667345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</a:rPr>
              <a:t>Often supportive</a:t>
            </a:r>
            <a:r>
              <a:rPr lang="en-US" sz="2000" dirty="0"/>
              <a:t>: restricted physical activity in heart failure.</a:t>
            </a:r>
          </a:p>
          <a:p>
            <a:pPr lvl="0"/>
            <a:r>
              <a:rPr lang="en-US" sz="2000" dirty="0"/>
              <a:t>Specific antimicrobial therapy is indicated when an infecting agent is identified.</a:t>
            </a:r>
          </a:p>
          <a:p>
            <a:pPr lvl="0"/>
            <a:r>
              <a:rPr lang="en-US" sz="2000" dirty="0"/>
              <a:t>Treatment of heart failure arrhythmia</a:t>
            </a:r>
          </a:p>
          <a:p>
            <a:pPr lvl="0"/>
            <a:r>
              <a:rPr lang="en-US" sz="2000" dirty="0"/>
              <a:t>Other drugs indicated in special situations like </a:t>
            </a:r>
            <a:r>
              <a:rPr lang="en-US" sz="2000" dirty="0">
                <a:solidFill>
                  <a:srgbClr val="FF0000"/>
                </a:solidFill>
              </a:rPr>
              <a:t>anticoagulant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NSAID (nonsteroidal </a:t>
            </a:r>
            <a:r>
              <a:rPr lang="en-US" sz="2000" dirty="0" err="1">
                <a:solidFill>
                  <a:srgbClr val="FF0000"/>
                </a:solidFill>
              </a:rPr>
              <a:t>antiinflammatory</a:t>
            </a:r>
            <a:r>
              <a:rPr lang="en-US" sz="2000" dirty="0">
                <a:solidFill>
                  <a:srgbClr val="FF0000"/>
                </a:solidFill>
              </a:rPr>
              <a:t> drugs)</a:t>
            </a:r>
            <a:r>
              <a:rPr lang="en-US" sz="2000" dirty="0"/>
              <a:t> , steroid or immunosuppressive immunomodulatory agents.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Heart transplant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(last option)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</a:rPr>
              <a:t>Most cases of viral myocarditis are self limited</a:t>
            </a:r>
            <a:r>
              <a:rPr lang="en-US" sz="2000" dirty="0"/>
              <a:t>.</a:t>
            </a:r>
          </a:p>
          <a:p>
            <a:pPr lvl="0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Isolate and bed-rest</a:t>
            </a:r>
          </a:p>
          <a:p>
            <a:pPr lvl="0"/>
            <a:r>
              <a:rPr lang="en-US" sz="2000" dirty="0"/>
              <a:t>One third of the patients are left with lifelong complications, ranging from mild conduction defects to severe heart failure.</a:t>
            </a:r>
          </a:p>
          <a:p>
            <a:pPr lvl="0"/>
            <a:r>
              <a:rPr lang="en-US" sz="2000" dirty="0"/>
              <a:t>Patient should be followed regularly every 1-3 months.</a:t>
            </a:r>
          </a:p>
          <a:p>
            <a:pPr lvl="0"/>
            <a:r>
              <a:rPr lang="en-US" sz="2000" dirty="0"/>
              <a:t>Sudden death may be the presentation of myocarditis in about 10% of cases.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78329"/>
            <a:ext cx="1103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Coxsackie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virus B is usually </a:t>
            </a:r>
            <a:r>
              <a:rPr lang="en-US" dirty="0">
                <a:solidFill>
                  <a:srgbClr val="FF0000"/>
                </a:solidFill>
              </a:rPr>
              <a:t>self limiting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there is no need for antiviral.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82" y="0"/>
            <a:ext cx="207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Myocarditis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18615"/>
            <a:ext cx="5796000" cy="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68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1870</Words>
  <Application>Microsoft Office PowerPoint</Application>
  <PresentationFormat>Widescreen</PresentationFormat>
  <Paragraphs>248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Presentation of myocarditis</vt:lpstr>
      <vt:lpstr>Diagnosis of myocarditis</vt:lpstr>
      <vt:lpstr>Endomyocardial Diagnosis</vt:lpstr>
      <vt:lpstr>Management of myocarditis</vt:lpstr>
      <vt:lpstr>PowerPoint Presentation</vt:lpstr>
      <vt:lpstr>Pathophysiology:</vt:lpstr>
      <vt:lpstr>Types of Pericarditis:</vt:lpstr>
      <vt:lpstr>Constrictive Pericarditis:</vt:lpstr>
      <vt:lpstr>Tuberculous Pericarditis :(chronic)</vt:lpstr>
      <vt:lpstr>Acute Pericarditis: </vt:lpstr>
      <vt:lpstr>Management of pericarditis:</vt:lpstr>
      <vt:lpstr>Management of pericarditis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عامة </dc:title>
  <dc:creator>ABS</dc:creator>
  <cp:lastModifiedBy>trad</cp:lastModifiedBy>
  <cp:revision>50</cp:revision>
  <dcterms:created xsi:type="dcterms:W3CDTF">2017-02-13T00:33:29Z</dcterms:created>
  <dcterms:modified xsi:type="dcterms:W3CDTF">2017-03-28T22:19:35Z</dcterms:modified>
</cp:coreProperties>
</file>