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7" r:id="rId4"/>
    <p:sldId id="264" r:id="rId5"/>
    <p:sldId id="291" r:id="rId6"/>
    <p:sldId id="294" r:id="rId7"/>
    <p:sldId id="292" r:id="rId8"/>
    <p:sldId id="293" r:id="rId9"/>
    <p:sldId id="265" r:id="rId10"/>
    <p:sldId id="275" r:id="rId11"/>
    <p:sldId id="276" r:id="rId12"/>
    <p:sldId id="295" r:id="rId13"/>
    <p:sldId id="279" r:id="rId14"/>
    <p:sldId id="282" r:id="rId15"/>
    <p:sldId id="283" r:id="rId16"/>
    <p:sldId id="297" r:id="rId17"/>
    <p:sldId id="274" r:id="rId18"/>
    <p:sldId id="296" r:id="rId19"/>
    <p:sldId id="299" r:id="rId20"/>
    <p:sldId id="298" r:id="rId21"/>
    <p:sldId id="287" r:id="rId22"/>
    <p:sldId id="284" r:id="rId23"/>
    <p:sldId id="286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7" autoAdjust="0"/>
    <p:restoredTop sz="94316" autoAdjust="0"/>
  </p:normalViewPr>
  <p:slideViewPr>
    <p:cSldViewPr snapToGrid="0">
      <p:cViewPr varScale="1">
        <p:scale>
          <a:sx n="75" d="100"/>
          <a:sy n="75" d="100"/>
        </p:scale>
        <p:origin x="14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190B4-2A05-4E09-93FC-61A481B821ED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E9349DD-22ED-4BCB-9931-90DB78E8FC09}">
      <dgm:prSet/>
      <dgm:spPr/>
      <dgm:t>
        <a:bodyPr/>
        <a:lstStyle/>
        <a:p>
          <a:pPr rtl="0"/>
          <a:r>
            <a:rPr lang="en-US" dirty="0" smtClean="0"/>
            <a:t>Incidence: 1.7— 6.2 / 100 000 person years </a:t>
          </a:r>
          <a:endParaRPr lang="en-US" dirty="0"/>
        </a:p>
      </dgm:t>
    </dgm:pt>
    <dgm:pt modelId="{21FEE53B-13B7-4622-8D80-3FE6AD9E78AF}" type="parTrans" cxnId="{18CE28AF-7A52-48E8-99F0-BB9ED65C4D4B}">
      <dgm:prSet/>
      <dgm:spPr/>
      <dgm:t>
        <a:bodyPr/>
        <a:lstStyle/>
        <a:p>
          <a:endParaRPr lang="en-US"/>
        </a:p>
      </dgm:t>
    </dgm:pt>
    <dgm:pt modelId="{18D311ED-4002-4E5B-A0EB-DD574AFA5F85}" type="sibTrans" cxnId="{18CE28AF-7A52-48E8-99F0-BB9ED65C4D4B}">
      <dgm:prSet/>
      <dgm:spPr/>
      <dgm:t>
        <a:bodyPr/>
        <a:lstStyle/>
        <a:p>
          <a:endParaRPr lang="en-US"/>
        </a:p>
      </dgm:t>
    </dgm:pt>
    <dgm:pt modelId="{F0747F52-D6AD-41F4-896C-8B4BDA2CE085}">
      <dgm:prSet/>
      <dgm:spPr/>
      <dgm:t>
        <a:bodyPr/>
        <a:lstStyle/>
        <a:p>
          <a:pPr rtl="0"/>
          <a:r>
            <a:rPr lang="en-US" smtClean="0"/>
            <a:t>M:F 1.7</a:t>
          </a:r>
          <a:endParaRPr lang="en-US"/>
        </a:p>
      </dgm:t>
    </dgm:pt>
    <dgm:pt modelId="{CE75B3A2-5E78-4365-9BDB-2C5260A93526}" type="parTrans" cxnId="{582E6057-D8F9-49E0-907A-238291C60267}">
      <dgm:prSet/>
      <dgm:spPr/>
      <dgm:t>
        <a:bodyPr/>
        <a:lstStyle/>
        <a:p>
          <a:endParaRPr lang="en-US"/>
        </a:p>
      </dgm:t>
    </dgm:pt>
    <dgm:pt modelId="{4AC2DB72-25F2-42FE-95CE-CB7ABB5FB02C}" type="sibTrans" cxnId="{582E6057-D8F9-49E0-907A-238291C60267}">
      <dgm:prSet/>
      <dgm:spPr/>
      <dgm:t>
        <a:bodyPr/>
        <a:lstStyle/>
        <a:p>
          <a:endParaRPr lang="en-US"/>
        </a:p>
      </dgm:t>
    </dgm:pt>
    <dgm:pt modelId="{3CEEE802-EDF5-486F-A140-68C3094465A7}">
      <dgm:prSet/>
      <dgm:spPr/>
      <dgm:t>
        <a:bodyPr/>
        <a:lstStyle/>
        <a:p>
          <a:pPr rtl="0"/>
          <a:r>
            <a:rPr lang="en-GB" smtClean="0"/>
            <a:t>mortality  :  30 %</a:t>
          </a:r>
          <a:r>
            <a:rPr lang="en-US" smtClean="0"/>
            <a:t>  - </a:t>
          </a:r>
          <a:r>
            <a:rPr lang="en-GB" smtClean="0"/>
            <a:t>Damage  of heart or other organs</a:t>
          </a:r>
          <a:endParaRPr lang="en-US"/>
        </a:p>
      </dgm:t>
    </dgm:pt>
    <dgm:pt modelId="{64D5BCBC-ECFF-4E86-AD90-C1430C7EF452}" type="parTrans" cxnId="{1840ABB0-7FA3-49F0-96FE-96363739D4CF}">
      <dgm:prSet/>
      <dgm:spPr/>
      <dgm:t>
        <a:bodyPr/>
        <a:lstStyle/>
        <a:p>
          <a:endParaRPr lang="en-US"/>
        </a:p>
      </dgm:t>
    </dgm:pt>
    <dgm:pt modelId="{AAA3B756-D6EC-4168-8536-CC8764D07638}" type="sibTrans" cxnId="{1840ABB0-7FA3-49F0-96FE-96363739D4CF}">
      <dgm:prSet/>
      <dgm:spPr/>
      <dgm:t>
        <a:bodyPr/>
        <a:lstStyle/>
        <a:p>
          <a:endParaRPr lang="en-US"/>
        </a:p>
      </dgm:t>
    </dgm:pt>
    <dgm:pt modelId="{4DE96C05-3740-481F-9023-EA599E5EEADA}">
      <dgm:prSet/>
      <dgm:spPr/>
      <dgm:t>
        <a:bodyPr/>
        <a:lstStyle/>
        <a:p>
          <a:pPr rtl="0"/>
          <a:r>
            <a:rPr lang="en-US" dirty="0" smtClean="0"/>
            <a:t>Median age: Before antibiotics era 35y but </a:t>
          </a:r>
        </a:p>
        <a:p>
          <a:pPr rtl="0"/>
          <a:r>
            <a:rPr lang="en-US" dirty="0" smtClean="0"/>
            <a:t>Now 58y </a:t>
          </a:r>
          <a:endParaRPr lang="en-US" dirty="0"/>
        </a:p>
      </dgm:t>
    </dgm:pt>
    <dgm:pt modelId="{837DEA86-9750-48A9-8921-81CB9C7BFE70}" type="parTrans" cxnId="{7759C983-0981-473A-A113-82AF7698D91B}">
      <dgm:prSet/>
      <dgm:spPr/>
      <dgm:t>
        <a:bodyPr/>
        <a:lstStyle/>
        <a:p>
          <a:endParaRPr lang="en-US"/>
        </a:p>
      </dgm:t>
    </dgm:pt>
    <dgm:pt modelId="{6A04DF9F-128E-42AA-8752-09242D77F9B7}" type="sibTrans" cxnId="{7759C983-0981-473A-A113-82AF7698D91B}">
      <dgm:prSet/>
      <dgm:spPr/>
      <dgm:t>
        <a:bodyPr/>
        <a:lstStyle/>
        <a:p>
          <a:endParaRPr lang="en-US"/>
        </a:p>
      </dgm:t>
    </dgm:pt>
    <dgm:pt modelId="{C3B1765C-A043-46D2-BB5E-4D338A2CA9AA}" type="pres">
      <dgm:prSet presAssocID="{5C7190B4-2A05-4E09-93FC-61A481B821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A0DC20-B2E3-4C75-95E8-76D8695A39CD}" type="pres">
      <dgm:prSet presAssocID="{AE9349DD-22ED-4BCB-9931-90DB78E8FC0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67E9C-7533-4B2A-BB82-B7DA5AF5A4AE}" type="pres">
      <dgm:prSet presAssocID="{18D311ED-4002-4E5B-A0EB-DD574AFA5F85}" presName="parSpace" presStyleCnt="0"/>
      <dgm:spPr/>
    </dgm:pt>
    <dgm:pt modelId="{CD01636D-1EE3-4FC7-A3DE-67A8EA568953}" type="pres">
      <dgm:prSet presAssocID="{F0747F52-D6AD-41F4-896C-8B4BDA2CE085}" presName="parTxOnly" presStyleLbl="node1" presStyleIdx="1" presStyleCnt="4" custScaleX="75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2431E-794A-4703-B04E-469DA0E45F70}" type="pres">
      <dgm:prSet presAssocID="{4AC2DB72-25F2-42FE-95CE-CB7ABB5FB02C}" presName="parSpace" presStyleCnt="0"/>
      <dgm:spPr/>
    </dgm:pt>
    <dgm:pt modelId="{A7EFB49F-7DDD-44B2-8CD9-668EA95D3A9B}" type="pres">
      <dgm:prSet presAssocID="{3CEEE802-EDF5-486F-A140-68C3094465A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E68AE-1359-4D40-8907-55367212CA03}" type="pres">
      <dgm:prSet presAssocID="{AAA3B756-D6EC-4168-8536-CC8764D07638}" presName="parSpace" presStyleCnt="0"/>
      <dgm:spPr/>
    </dgm:pt>
    <dgm:pt modelId="{0BC21CF0-EA9D-4DFA-9325-CAB673AFCA6F}" type="pres">
      <dgm:prSet presAssocID="{4DE96C05-3740-481F-9023-EA599E5EEAD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0B0D2-AE16-4EB1-804B-28E9C058B390}" type="presOf" srcId="{AE9349DD-22ED-4BCB-9931-90DB78E8FC09}" destId="{69A0DC20-B2E3-4C75-95E8-76D8695A39CD}" srcOrd="0" destOrd="0" presId="urn:microsoft.com/office/officeart/2005/8/layout/hChevron3"/>
    <dgm:cxn modelId="{8C3A0E6F-E6FD-4B3C-9D75-EA044C436673}" type="presOf" srcId="{F0747F52-D6AD-41F4-896C-8B4BDA2CE085}" destId="{CD01636D-1EE3-4FC7-A3DE-67A8EA568953}" srcOrd="0" destOrd="0" presId="urn:microsoft.com/office/officeart/2005/8/layout/hChevron3"/>
    <dgm:cxn modelId="{582E6057-D8F9-49E0-907A-238291C60267}" srcId="{5C7190B4-2A05-4E09-93FC-61A481B821ED}" destId="{F0747F52-D6AD-41F4-896C-8B4BDA2CE085}" srcOrd="1" destOrd="0" parTransId="{CE75B3A2-5E78-4365-9BDB-2C5260A93526}" sibTransId="{4AC2DB72-25F2-42FE-95CE-CB7ABB5FB02C}"/>
    <dgm:cxn modelId="{1840ABB0-7FA3-49F0-96FE-96363739D4CF}" srcId="{5C7190B4-2A05-4E09-93FC-61A481B821ED}" destId="{3CEEE802-EDF5-486F-A140-68C3094465A7}" srcOrd="2" destOrd="0" parTransId="{64D5BCBC-ECFF-4E86-AD90-C1430C7EF452}" sibTransId="{AAA3B756-D6EC-4168-8536-CC8764D07638}"/>
    <dgm:cxn modelId="{F304A83D-CBFC-43D7-BFF4-1F32F9BFD76C}" type="presOf" srcId="{3CEEE802-EDF5-486F-A140-68C3094465A7}" destId="{A7EFB49F-7DDD-44B2-8CD9-668EA95D3A9B}" srcOrd="0" destOrd="0" presId="urn:microsoft.com/office/officeart/2005/8/layout/hChevron3"/>
    <dgm:cxn modelId="{A0A9C4D5-39DD-45E5-97FB-5F68F4280E09}" type="presOf" srcId="{5C7190B4-2A05-4E09-93FC-61A481B821ED}" destId="{C3B1765C-A043-46D2-BB5E-4D338A2CA9AA}" srcOrd="0" destOrd="0" presId="urn:microsoft.com/office/officeart/2005/8/layout/hChevron3"/>
    <dgm:cxn modelId="{7759C983-0981-473A-A113-82AF7698D91B}" srcId="{5C7190B4-2A05-4E09-93FC-61A481B821ED}" destId="{4DE96C05-3740-481F-9023-EA599E5EEADA}" srcOrd="3" destOrd="0" parTransId="{837DEA86-9750-48A9-8921-81CB9C7BFE70}" sibTransId="{6A04DF9F-128E-42AA-8752-09242D77F9B7}"/>
    <dgm:cxn modelId="{B2DA6B9E-ADFF-41D0-AF74-F8CA25C67CB3}" type="presOf" srcId="{4DE96C05-3740-481F-9023-EA599E5EEADA}" destId="{0BC21CF0-EA9D-4DFA-9325-CAB673AFCA6F}" srcOrd="0" destOrd="0" presId="urn:microsoft.com/office/officeart/2005/8/layout/hChevron3"/>
    <dgm:cxn modelId="{18CE28AF-7A52-48E8-99F0-BB9ED65C4D4B}" srcId="{5C7190B4-2A05-4E09-93FC-61A481B821ED}" destId="{AE9349DD-22ED-4BCB-9931-90DB78E8FC09}" srcOrd="0" destOrd="0" parTransId="{21FEE53B-13B7-4622-8D80-3FE6AD9E78AF}" sibTransId="{18D311ED-4002-4E5B-A0EB-DD574AFA5F85}"/>
    <dgm:cxn modelId="{005D09B7-7E75-4B09-92B3-84C19C73EE0B}" type="presParOf" srcId="{C3B1765C-A043-46D2-BB5E-4D338A2CA9AA}" destId="{69A0DC20-B2E3-4C75-95E8-76D8695A39CD}" srcOrd="0" destOrd="0" presId="urn:microsoft.com/office/officeart/2005/8/layout/hChevron3"/>
    <dgm:cxn modelId="{D9C08DD1-EA2E-4CBF-A3DF-0B15CB0ED40F}" type="presParOf" srcId="{C3B1765C-A043-46D2-BB5E-4D338A2CA9AA}" destId="{C8067E9C-7533-4B2A-BB82-B7DA5AF5A4AE}" srcOrd="1" destOrd="0" presId="urn:microsoft.com/office/officeart/2005/8/layout/hChevron3"/>
    <dgm:cxn modelId="{106CB05C-D8C8-47FF-940E-D98F3E8F7A3F}" type="presParOf" srcId="{C3B1765C-A043-46D2-BB5E-4D338A2CA9AA}" destId="{CD01636D-1EE3-4FC7-A3DE-67A8EA568953}" srcOrd="2" destOrd="0" presId="urn:microsoft.com/office/officeart/2005/8/layout/hChevron3"/>
    <dgm:cxn modelId="{F0FB6256-EC07-4ABD-9E4B-ED136D336D05}" type="presParOf" srcId="{C3B1765C-A043-46D2-BB5E-4D338A2CA9AA}" destId="{1452431E-794A-4703-B04E-469DA0E45F70}" srcOrd="3" destOrd="0" presId="urn:microsoft.com/office/officeart/2005/8/layout/hChevron3"/>
    <dgm:cxn modelId="{9D1F6369-DACD-455B-B940-780B0332B598}" type="presParOf" srcId="{C3B1765C-A043-46D2-BB5E-4D338A2CA9AA}" destId="{A7EFB49F-7DDD-44B2-8CD9-668EA95D3A9B}" srcOrd="4" destOrd="0" presId="urn:microsoft.com/office/officeart/2005/8/layout/hChevron3"/>
    <dgm:cxn modelId="{6643C2F0-CB45-4AED-BBB3-B67A53E81C0D}" type="presParOf" srcId="{C3B1765C-A043-46D2-BB5E-4D338A2CA9AA}" destId="{579E68AE-1359-4D40-8907-55367212CA03}" srcOrd="5" destOrd="0" presId="urn:microsoft.com/office/officeart/2005/8/layout/hChevron3"/>
    <dgm:cxn modelId="{ABCFB19D-262A-40D7-B454-21C577F2FD2E}" type="presParOf" srcId="{C3B1765C-A043-46D2-BB5E-4D338A2CA9AA}" destId="{0BC21CF0-EA9D-4DFA-9325-CAB673AFCA6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6C8A5-8D57-4A0E-8DEF-AB5CFA63DB2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E20426-D16E-47D9-A2C8-1DCE5C9384DA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1-virulence</a:t>
          </a:r>
          <a:endParaRPr lang="en-US" dirty="0">
            <a:solidFill>
              <a:schemeClr val="tx1"/>
            </a:solidFill>
          </a:endParaRPr>
        </a:p>
      </dgm:t>
    </dgm:pt>
    <dgm:pt modelId="{04931DA5-23EC-4BB9-9598-E004360C1ADD}" type="parTrans" cxnId="{AFD4B2D1-5D58-41D0-B740-C057E26CC734}">
      <dgm:prSet/>
      <dgm:spPr/>
      <dgm:t>
        <a:bodyPr/>
        <a:lstStyle/>
        <a:p>
          <a:endParaRPr lang="en-US"/>
        </a:p>
      </dgm:t>
    </dgm:pt>
    <dgm:pt modelId="{5F5BD63F-41FD-4DD5-9DB8-41BC3B9723E6}" type="sibTrans" cxnId="{AFD4B2D1-5D58-41D0-B740-C057E26CC734}">
      <dgm:prSet/>
      <dgm:spPr/>
      <dgm:t>
        <a:bodyPr/>
        <a:lstStyle/>
        <a:p>
          <a:endParaRPr lang="en-US"/>
        </a:p>
      </dgm:t>
    </dgm:pt>
    <dgm:pt modelId="{2153307E-74CE-4798-A2F4-19F53C5BABCD}">
      <dgm:prSet/>
      <dgm:spPr/>
      <dgm:t>
        <a:bodyPr/>
        <a:lstStyle/>
        <a:p>
          <a:pPr rtl="0"/>
          <a:r>
            <a:rPr lang="en-GB" dirty="0" smtClean="0"/>
            <a:t>2- number of bacteria  in  the  blood</a:t>
          </a:r>
          <a:endParaRPr lang="en-US" dirty="0"/>
        </a:p>
      </dgm:t>
    </dgm:pt>
    <dgm:pt modelId="{65DAA09F-EC01-44A3-94E6-0FB599749941}" type="parTrans" cxnId="{ADD801E7-E0D7-4F20-97BC-4914A2CF5CFA}">
      <dgm:prSet/>
      <dgm:spPr/>
      <dgm:t>
        <a:bodyPr/>
        <a:lstStyle/>
        <a:p>
          <a:endParaRPr lang="en-US"/>
        </a:p>
      </dgm:t>
    </dgm:pt>
    <dgm:pt modelId="{85C24F05-DD6C-4A01-BBBC-46AAC1EEC917}" type="sibTrans" cxnId="{ADD801E7-E0D7-4F20-97BC-4914A2CF5CFA}">
      <dgm:prSet/>
      <dgm:spPr/>
      <dgm:t>
        <a:bodyPr/>
        <a:lstStyle/>
        <a:p>
          <a:endParaRPr lang="en-US"/>
        </a:p>
      </dgm:t>
    </dgm:pt>
    <dgm:pt modelId="{95B2C306-12F5-44DE-A28B-DBF9A8CE89D6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virulent bacteria`, staph. </a:t>
          </a:r>
          <a:r>
            <a:rPr lang="en-GB" dirty="0" err="1" smtClean="0">
              <a:solidFill>
                <a:schemeClr val="tx1"/>
              </a:solidFill>
            </a:rPr>
            <a:t>aureus</a:t>
          </a:r>
          <a:r>
            <a:rPr lang="en-GB" dirty="0" smtClean="0">
              <a:solidFill>
                <a:schemeClr val="tx1"/>
              </a:solidFill>
            </a:rPr>
            <a:t>  and  </a:t>
          </a:r>
          <a:r>
            <a:rPr lang="en-GB" dirty="0" err="1" smtClean="0">
              <a:solidFill>
                <a:schemeClr val="tx1"/>
              </a:solidFill>
            </a:rPr>
            <a:t>strept</a:t>
          </a:r>
          <a:r>
            <a:rPr lang="en-GB" dirty="0" smtClean="0">
              <a:solidFill>
                <a:schemeClr val="tx1"/>
              </a:solidFill>
            </a:rPr>
            <a:t>. </a:t>
          </a:r>
          <a:r>
            <a:rPr lang="en-GB" dirty="0" err="1" smtClean="0">
              <a:solidFill>
                <a:schemeClr val="tx1"/>
              </a:solidFill>
            </a:rPr>
            <a:t>Pneumoniae</a:t>
          </a:r>
          <a:r>
            <a:rPr lang="en-GB" dirty="0" smtClean="0">
              <a:solidFill>
                <a:schemeClr val="tx1"/>
              </a:solidFill>
            </a:rPr>
            <a:t>  can  infect  normal  heart </a:t>
          </a:r>
          <a:endParaRPr lang="en-US" dirty="0">
            <a:solidFill>
              <a:schemeClr val="tx1"/>
            </a:solidFill>
          </a:endParaRPr>
        </a:p>
      </dgm:t>
    </dgm:pt>
    <dgm:pt modelId="{34174618-A937-45CF-A45E-A762FFA66040}" type="parTrans" cxnId="{AF51074B-AE77-4147-9F80-0B3CA2257FB4}">
      <dgm:prSet/>
      <dgm:spPr/>
      <dgm:t>
        <a:bodyPr/>
        <a:lstStyle/>
        <a:p>
          <a:endParaRPr lang="en-US"/>
        </a:p>
      </dgm:t>
    </dgm:pt>
    <dgm:pt modelId="{93B6CE70-9DEE-47E1-A456-8FA3B9E7D53B}" type="sibTrans" cxnId="{AF51074B-AE77-4147-9F80-0B3CA2257FB4}">
      <dgm:prSet/>
      <dgm:spPr/>
      <dgm:t>
        <a:bodyPr/>
        <a:lstStyle/>
        <a:p>
          <a:endParaRPr lang="en-US"/>
        </a:p>
      </dgm:t>
    </dgm:pt>
    <dgm:pt modelId="{5867A37A-C977-4255-AEC8-AB30EA606D89}" type="pres">
      <dgm:prSet presAssocID="{40B6C8A5-8D57-4A0E-8DEF-AB5CFA63D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6C4B4-1D1E-47C3-8AE6-FB3727A11504}" type="pres">
      <dgm:prSet presAssocID="{84E20426-D16E-47D9-A2C8-1DCE5C9384DA}" presName="composite" presStyleCnt="0"/>
      <dgm:spPr/>
    </dgm:pt>
    <dgm:pt modelId="{96C2CC71-B8E7-4EAF-91A3-CF9298172C90}" type="pres">
      <dgm:prSet presAssocID="{84E20426-D16E-47D9-A2C8-1DCE5C9384D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5042A-D672-4BF4-8205-F4C1960D5E42}" type="pres">
      <dgm:prSet presAssocID="{84E20426-D16E-47D9-A2C8-1DCE5C9384D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C024E-DC78-44E2-A43D-670B081E341A}" type="pres">
      <dgm:prSet presAssocID="{5F5BD63F-41FD-4DD5-9DB8-41BC3B9723E6}" presName="space" presStyleCnt="0"/>
      <dgm:spPr/>
    </dgm:pt>
    <dgm:pt modelId="{C56E9D3E-5FBF-47E9-AE78-D2DD773C9510}" type="pres">
      <dgm:prSet presAssocID="{2153307E-74CE-4798-A2F4-19F53C5BABCD}" presName="composite" presStyleCnt="0"/>
      <dgm:spPr/>
    </dgm:pt>
    <dgm:pt modelId="{1563B24E-7E68-4619-91F9-1C30FEE898C2}" type="pres">
      <dgm:prSet presAssocID="{2153307E-74CE-4798-A2F4-19F53C5BABC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A3BB3-B421-4CB3-A4E9-EC0D9F7E7984}" type="pres">
      <dgm:prSet presAssocID="{2153307E-74CE-4798-A2F4-19F53C5BABC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CDE34B7-2495-4780-8685-F9BB7A1139B9}" type="presOf" srcId="{2153307E-74CE-4798-A2F4-19F53C5BABCD}" destId="{1563B24E-7E68-4619-91F9-1C30FEE898C2}" srcOrd="0" destOrd="0" presId="urn:microsoft.com/office/officeart/2005/8/layout/hList1"/>
    <dgm:cxn modelId="{9B01AF10-F336-478F-8A72-B30390F22A9A}" type="presOf" srcId="{95B2C306-12F5-44DE-A28B-DBF9A8CE89D6}" destId="{75A5042A-D672-4BF4-8205-F4C1960D5E42}" srcOrd="0" destOrd="0" presId="urn:microsoft.com/office/officeart/2005/8/layout/hList1"/>
    <dgm:cxn modelId="{ADD801E7-E0D7-4F20-97BC-4914A2CF5CFA}" srcId="{40B6C8A5-8D57-4A0E-8DEF-AB5CFA63DB2B}" destId="{2153307E-74CE-4798-A2F4-19F53C5BABCD}" srcOrd="1" destOrd="0" parTransId="{65DAA09F-EC01-44A3-94E6-0FB599749941}" sibTransId="{85C24F05-DD6C-4A01-BBBC-46AAC1EEC917}"/>
    <dgm:cxn modelId="{DD2E02EA-777B-41A3-B93C-BC2AF733F9F9}" type="presOf" srcId="{40B6C8A5-8D57-4A0E-8DEF-AB5CFA63DB2B}" destId="{5867A37A-C977-4255-AEC8-AB30EA606D89}" srcOrd="0" destOrd="0" presId="urn:microsoft.com/office/officeart/2005/8/layout/hList1"/>
    <dgm:cxn modelId="{B7B07267-7DEC-4DD3-B538-BE698BE91ED0}" type="presOf" srcId="{84E20426-D16E-47D9-A2C8-1DCE5C9384DA}" destId="{96C2CC71-B8E7-4EAF-91A3-CF9298172C90}" srcOrd="0" destOrd="0" presId="urn:microsoft.com/office/officeart/2005/8/layout/hList1"/>
    <dgm:cxn modelId="{AF51074B-AE77-4147-9F80-0B3CA2257FB4}" srcId="{84E20426-D16E-47D9-A2C8-1DCE5C9384DA}" destId="{95B2C306-12F5-44DE-A28B-DBF9A8CE89D6}" srcOrd="0" destOrd="0" parTransId="{34174618-A937-45CF-A45E-A762FFA66040}" sibTransId="{93B6CE70-9DEE-47E1-A456-8FA3B9E7D53B}"/>
    <dgm:cxn modelId="{AFD4B2D1-5D58-41D0-B740-C057E26CC734}" srcId="{40B6C8A5-8D57-4A0E-8DEF-AB5CFA63DB2B}" destId="{84E20426-D16E-47D9-A2C8-1DCE5C9384DA}" srcOrd="0" destOrd="0" parTransId="{04931DA5-23EC-4BB9-9598-E004360C1ADD}" sibTransId="{5F5BD63F-41FD-4DD5-9DB8-41BC3B9723E6}"/>
    <dgm:cxn modelId="{B3866AC3-C253-4D49-B323-E8336DA0F8AE}" type="presParOf" srcId="{5867A37A-C977-4255-AEC8-AB30EA606D89}" destId="{0E16C4B4-1D1E-47C3-8AE6-FB3727A11504}" srcOrd="0" destOrd="0" presId="urn:microsoft.com/office/officeart/2005/8/layout/hList1"/>
    <dgm:cxn modelId="{5F5CD11A-0C47-48FA-8422-260317342649}" type="presParOf" srcId="{0E16C4B4-1D1E-47C3-8AE6-FB3727A11504}" destId="{96C2CC71-B8E7-4EAF-91A3-CF9298172C90}" srcOrd="0" destOrd="0" presId="urn:microsoft.com/office/officeart/2005/8/layout/hList1"/>
    <dgm:cxn modelId="{F06A952D-10E1-4C17-BCF4-F38309E558CD}" type="presParOf" srcId="{0E16C4B4-1D1E-47C3-8AE6-FB3727A11504}" destId="{75A5042A-D672-4BF4-8205-F4C1960D5E42}" srcOrd="1" destOrd="0" presId="urn:microsoft.com/office/officeart/2005/8/layout/hList1"/>
    <dgm:cxn modelId="{0919F6C3-CB1D-48DD-A141-12FC3E48B0CA}" type="presParOf" srcId="{5867A37A-C977-4255-AEC8-AB30EA606D89}" destId="{ABFC024E-DC78-44E2-A43D-670B081E341A}" srcOrd="1" destOrd="0" presId="urn:microsoft.com/office/officeart/2005/8/layout/hList1"/>
    <dgm:cxn modelId="{7C832DD9-380D-4FCC-8DE9-A8A61E0BFFF2}" type="presParOf" srcId="{5867A37A-C977-4255-AEC8-AB30EA606D89}" destId="{C56E9D3E-5FBF-47E9-AE78-D2DD773C9510}" srcOrd="2" destOrd="0" presId="urn:microsoft.com/office/officeart/2005/8/layout/hList1"/>
    <dgm:cxn modelId="{E769F630-A768-48E9-854C-44FBE87F37C1}" type="presParOf" srcId="{C56E9D3E-5FBF-47E9-AE78-D2DD773C9510}" destId="{1563B24E-7E68-4619-91F9-1C30FEE898C2}" srcOrd="0" destOrd="0" presId="urn:microsoft.com/office/officeart/2005/8/layout/hList1"/>
    <dgm:cxn modelId="{162F5B76-8A72-42D2-AD53-10164BCC3971}" type="presParOf" srcId="{C56E9D3E-5FBF-47E9-AE78-D2DD773C9510}" destId="{388A3BB3-B421-4CB3-A4E9-EC0D9F7E79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0DC20-B2E3-4C75-95E8-76D8695A39CD}">
      <dsp:nvSpPr>
        <dsp:cNvPr id="0" name=""/>
        <dsp:cNvSpPr/>
      </dsp:nvSpPr>
      <dsp:spPr>
        <a:xfrm>
          <a:off x="634" y="155202"/>
          <a:ext cx="2421944" cy="9687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Incidence: 1.7— 6.2 / 100 000 person years </a:t>
          </a:r>
          <a:endParaRPr lang="en-US" sz="1400" kern="1200" dirty="0"/>
        </a:p>
      </dsp:txBody>
      <dsp:txXfrm>
        <a:off x="634" y="155202"/>
        <a:ext cx="2179750" cy="968777"/>
      </dsp:txXfrm>
    </dsp:sp>
    <dsp:sp modelId="{CD01636D-1EE3-4FC7-A3DE-67A8EA568953}">
      <dsp:nvSpPr>
        <dsp:cNvPr id="0" name=""/>
        <dsp:cNvSpPr/>
      </dsp:nvSpPr>
      <dsp:spPr>
        <a:xfrm>
          <a:off x="1938190" y="155202"/>
          <a:ext cx="1828810" cy="9687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M:F 1.7</a:t>
          </a:r>
          <a:endParaRPr lang="en-US" sz="1400" kern="1200"/>
        </a:p>
      </dsp:txBody>
      <dsp:txXfrm>
        <a:off x="2422579" y="155202"/>
        <a:ext cx="860033" cy="968777"/>
      </dsp:txXfrm>
    </dsp:sp>
    <dsp:sp modelId="{A7EFB49F-7DDD-44B2-8CD9-668EA95D3A9B}">
      <dsp:nvSpPr>
        <dsp:cNvPr id="0" name=""/>
        <dsp:cNvSpPr/>
      </dsp:nvSpPr>
      <dsp:spPr>
        <a:xfrm>
          <a:off x="3282611" y="155202"/>
          <a:ext cx="2421944" cy="9687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mortality  :  30 %</a:t>
          </a:r>
          <a:r>
            <a:rPr lang="en-US" sz="1400" kern="1200" smtClean="0"/>
            <a:t>  - </a:t>
          </a:r>
          <a:r>
            <a:rPr lang="en-GB" sz="1400" kern="1200" smtClean="0"/>
            <a:t>Damage  of heart or other organs</a:t>
          </a:r>
          <a:endParaRPr lang="en-US" sz="1400" kern="1200"/>
        </a:p>
      </dsp:txBody>
      <dsp:txXfrm>
        <a:off x="3767000" y="155202"/>
        <a:ext cx="1453167" cy="968777"/>
      </dsp:txXfrm>
    </dsp:sp>
    <dsp:sp modelId="{0BC21CF0-EA9D-4DFA-9325-CAB673AFCA6F}">
      <dsp:nvSpPr>
        <dsp:cNvPr id="0" name=""/>
        <dsp:cNvSpPr/>
      </dsp:nvSpPr>
      <dsp:spPr>
        <a:xfrm>
          <a:off x="5220167" y="155202"/>
          <a:ext cx="2421944" cy="9687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Median age: Before antibiotics era 35y but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Now 58y </a:t>
          </a:r>
          <a:endParaRPr lang="en-US" sz="1400" kern="1200" dirty="0"/>
        </a:p>
      </dsp:txBody>
      <dsp:txXfrm>
        <a:off x="5704556" y="155202"/>
        <a:ext cx="1453167" cy="968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CC71-B8E7-4EAF-91A3-CF9298172C90}">
      <dsp:nvSpPr>
        <dsp:cNvPr id="0" name=""/>
        <dsp:cNvSpPr/>
      </dsp:nvSpPr>
      <dsp:spPr>
        <a:xfrm>
          <a:off x="24" y="29637"/>
          <a:ext cx="2308763" cy="6576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1-virulence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" y="29637"/>
        <a:ext cx="2308763" cy="657655"/>
      </dsp:txXfrm>
    </dsp:sp>
    <dsp:sp modelId="{75A5042A-D672-4BF4-8205-F4C1960D5E42}">
      <dsp:nvSpPr>
        <dsp:cNvPr id="0" name=""/>
        <dsp:cNvSpPr/>
      </dsp:nvSpPr>
      <dsp:spPr>
        <a:xfrm>
          <a:off x="24" y="687292"/>
          <a:ext cx="2308763" cy="15070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virulent bacteria`, staph. </a:t>
          </a:r>
          <a:r>
            <a:rPr lang="en-GB" sz="1800" kern="1200" dirty="0" err="1" smtClean="0">
              <a:solidFill>
                <a:schemeClr val="tx1"/>
              </a:solidFill>
            </a:rPr>
            <a:t>aureus</a:t>
          </a:r>
          <a:r>
            <a:rPr lang="en-GB" sz="1800" kern="1200" dirty="0" smtClean="0">
              <a:solidFill>
                <a:schemeClr val="tx1"/>
              </a:solidFill>
            </a:rPr>
            <a:t>  and  </a:t>
          </a:r>
          <a:r>
            <a:rPr lang="en-GB" sz="1800" kern="1200" dirty="0" err="1" smtClean="0">
              <a:solidFill>
                <a:schemeClr val="tx1"/>
              </a:solidFill>
            </a:rPr>
            <a:t>strept</a:t>
          </a:r>
          <a:r>
            <a:rPr lang="en-GB" sz="1800" kern="1200" dirty="0" smtClean="0">
              <a:solidFill>
                <a:schemeClr val="tx1"/>
              </a:solidFill>
            </a:rPr>
            <a:t>. </a:t>
          </a:r>
          <a:r>
            <a:rPr lang="en-GB" sz="1800" kern="1200" dirty="0" err="1" smtClean="0">
              <a:solidFill>
                <a:schemeClr val="tx1"/>
              </a:solidFill>
            </a:rPr>
            <a:t>Pneumoniae</a:t>
          </a:r>
          <a:r>
            <a:rPr lang="en-GB" sz="1800" kern="1200" dirty="0" smtClean="0">
              <a:solidFill>
                <a:schemeClr val="tx1"/>
              </a:solidFill>
            </a:rPr>
            <a:t>  can  infect  normal  heart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" y="687292"/>
        <a:ext cx="2308763" cy="1507005"/>
      </dsp:txXfrm>
    </dsp:sp>
    <dsp:sp modelId="{1563B24E-7E68-4619-91F9-1C30FEE898C2}">
      <dsp:nvSpPr>
        <dsp:cNvPr id="0" name=""/>
        <dsp:cNvSpPr/>
      </dsp:nvSpPr>
      <dsp:spPr>
        <a:xfrm>
          <a:off x="2632014" y="29637"/>
          <a:ext cx="2308763" cy="657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2- number of bacteria  in  the  blood</a:t>
          </a:r>
          <a:endParaRPr lang="en-US" sz="1800" kern="1200" dirty="0"/>
        </a:p>
      </dsp:txBody>
      <dsp:txXfrm>
        <a:off x="2632014" y="29637"/>
        <a:ext cx="2308763" cy="657655"/>
      </dsp:txXfrm>
    </dsp:sp>
    <dsp:sp modelId="{388A3BB3-B421-4CB3-A4E9-EC0D9F7E7984}">
      <dsp:nvSpPr>
        <dsp:cNvPr id="0" name=""/>
        <dsp:cNvSpPr/>
      </dsp:nvSpPr>
      <dsp:spPr>
        <a:xfrm>
          <a:off x="2632014" y="687292"/>
          <a:ext cx="2308763" cy="15070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s://docs.google.com/presentation/d/1F-DMPtonrSXVixdbQ5FRViOu8CydxZwjvTflEwhoC-g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GB" sz="3600" dirty="0"/>
              <a:t>Infective Endocarditis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</a:rPr>
              <a:t>important</a:t>
            </a:r>
            <a:endParaRPr lang="en-US" sz="2400" dirty="0">
              <a:ln w="0"/>
              <a:solidFill>
                <a:srgbClr val="FF0000"/>
              </a:solidFill>
            </a:endParaRPr>
          </a:p>
          <a:p>
            <a:r>
              <a:rPr lang="en-US" sz="2400" b="0" cap="none" spc="0" dirty="0" smtClean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</a:rPr>
              <a:t>Doctors 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u="sng" dirty="0">
                <a:solidFill>
                  <a:schemeClr val="accent1"/>
                </a:solidFill>
              </a:rPr>
              <a:t>"</a:t>
            </a:r>
            <a:r>
              <a:rPr lang="x-none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x-none" b="1" dirty="0">
                <a:solidFill>
                  <a:schemeClr val="accent1"/>
                </a:solidFill>
              </a:rPr>
              <a:t>" </a:t>
            </a:r>
            <a:r>
              <a:rPr lang="x-none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344419" cy="7254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Case Definition of Infective 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Endocarditis: 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5104" y="2298331"/>
            <a:ext cx="10378629" cy="761880"/>
          </a:xfrm>
        </p:spPr>
        <p:txBody>
          <a:bodyPr>
            <a:normAutofit/>
          </a:bodyPr>
          <a:lstStyle/>
          <a:p>
            <a:pPr marL="285750" lvl="1" indent="-285750"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Proposed: 2000, Addresses TEE, Broad “possible </a:t>
            </a:r>
            <a:r>
              <a:rPr lang="en-US" alt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catergorie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.</a:t>
            </a:r>
          </a:p>
          <a:p>
            <a:pPr marL="285750" lvl="1" indent="-285750">
              <a:defRPr/>
            </a:pPr>
            <a:r>
              <a:rPr lang="en-US" alt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S.aureus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risks (13-25% </a:t>
            </a:r>
            <a:r>
              <a:rPr lang="en-US" alt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S.aureus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bacetremia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have IE )</a:t>
            </a:r>
          </a:p>
          <a:p>
            <a:pPr marL="285750" lvl="1" indent="-285750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1068" y="587954"/>
            <a:ext cx="9662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Also </a:t>
            </a:r>
            <a:r>
              <a:rPr lang="en-US" alt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Duke </a:t>
            </a:r>
            <a:r>
              <a:rPr lang="en-US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criteria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	</a:t>
            </a:r>
          </a:p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In 1994 investigators from Duke University modified the previous criteria to include </a:t>
            </a:r>
          </a:p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The role of echocardiography in diagnosis</a:t>
            </a:r>
          </a:p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They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expanded the category of predisposing heart conditions to include intravenous drug use</a:t>
            </a: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05819" y="4010762"/>
            <a:ext cx="4835674" cy="3640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D16349"/>
              </a:buClr>
              <a:buFont typeface="Wingdings 2"/>
              <a:buChar char=""/>
              <a:defRPr/>
            </a:pPr>
            <a:endParaRPr lang="en-US" altLang="en-US" sz="2700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3773" y="1845451"/>
            <a:ext cx="5786284" cy="56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Modified Duke 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criteria: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73" y="3149132"/>
            <a:ext cx="6096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Definite IE</a:t>
            </a:r>
          </a:p>
          <a:p>
            <a:pPr lvl="1" indent="-457200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Microorganism (via culture or histology) in a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valvular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vegetation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embolized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vegetation, or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intracardiac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abscess</a:t>
            </a:r>
          </a:p>
          <a:p>
            <a:pPr indent="-457200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Histologic evidence of vegetation or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intracardiac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abscess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442" y="4435417"/>
            <a:ext cx="6096000" cy="15204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Possible IE</a:t>
            </a:r>
          </a:p>
          <a:p>
            <a:pPr marL="742950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2 major</a:t>
            </a:r>
          </a:p>
          <a:p>
            <a:pPr marL="742950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1 major and 3 minor</a:t>
            </a:r>
          </a:p>
          <a:p>
            <a:pPr marL="742950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5 minor</a:t>
            </a:r>
          </a:p>
          <a:p>
            <a:pPr marL="285750" lvl="1" indent="-2857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Rejected IE</a:t>
            </a:r>
          </a:p>
          <a:p>
            <a:pPr marL="742950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Resolution of illness with four days or less of antibiotics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-20471" y="6314043"/>
            <a:ext cx="123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Duke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criteria are a collection of major and minor criteria used to establish a diagnosis of infective endocarditis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8442" y="4549294"/>
            <a:ext cx="574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to know that duke criteria in general is important in the diagnosis in endocarditis</a:t>
            </a:r>
          </a:p>
        </p:txBody>
      </p:sp>
    </p:spTree>
    <p:extLst>
      <p:ext uri="{BB962C8B-B14F-4D97-AF65-F5344CB8AC3E}">
        <p14:creationId xmlns:p14="http://schemas.microsoft.com/office/powerpoint/2010/main" val="391394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5800300" y="23883"/>
            <a:ext cx="6782937" cy="3770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9966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27042"/>
              </p:ext>
            </p:extLst>
          </p:nvPr>
        </p:nvGraphicFramePr>
        <p:xfrm>
          <a:off x="368487" y="113792"/>
          <a:ext cx="11532360" cy="550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180"/>
                <a:gridCol w="5766180"/>
              </a:tblGrid>
              <a:tr h="76813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Major criteria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Minor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criteria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0420">
                <a:tc rowSpan="2">
                  <a:txBody>
                    <a:bodyPr/>
                    <a:lstStyle/>
                    <a:p>
                      <a:pPr marL="0" lvl="1" indent="0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1-microbiology</a:t>
                      </a:r>
                    </a:p>
                    <a:p>
                      <a:pPr marL="742950" lvl="2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Typical organism from 2 separate cultures OR Microorganism from persistently positive Blood culture OR Single Blood culture + for 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Coxiella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burnetii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, or titer &gt;1:800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1-Predisposition (heart condition or IV drug use)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2-Fever 38oC or more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1571">
                <a:tc rowSpan="2">
                  <a:txBody>
                    <a:bodyPr/>
                    <a:lstStyle/>
                    <a:p>
                      <a:pPr marL="0" lvl="1" indent="0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altLang="en-US" sz="18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2-endocardial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involvememt</a:t>
                      </a:r>
                      <a:endParaRPr lang="en-US" altLang="en-US" sz="1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Arial" charset="0"/>
                      </a:endParaRPr>
                    </a:p>
                    <a:p>
                      <a:pPr marL="742950" lvl="2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New (not changed) murmur of regurgitation</a:t>
                      </a:r>
                    </a:p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3-Vascular phenomenon (excludes 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petechia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, splinter hemorrhage)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6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4-major arterial emboli</a:t>
                      </a:r>
                    </a:p>
                    <a:p>
                      <a:pPr marL="636270" lvl="2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Mycotic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aneurysm, intracranial or 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conjunctival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hemorrhages. 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Janeway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9684">
                <a:tc rowSpan="2">
                  <a:txBody>
                    <a:bodyPr/>
                    <a:lstStyle/>
                    <a:p>
                      <a:pPr marL="0" lvl="1" indent="0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3-positive echo  </a:t>
                      </a:r>
                    </a:p>
                    <a:p>
                      <a:pPr marL="742950" lvl="2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(TEE if prosthetic valve, complicated, or pretest probability possible IE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5- Immunologic phenomena</a:t>
                      </a:r>
                    </a:p>
                    <a:p>
                      <a:pPr marL="636270" lvl="2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RF,.Roth’s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spots glomerulonephritis, Osler’s nodes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None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6-Microbiologic evidence </a:t>
                      </a:r>
                    </a:p>
                    <a:p>
                      <a:pPr marL="636270" lvl="2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Not meeting major criteria single BC not CNS serology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6326556"/>
            <a:ext cx="923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Major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:Cardiac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change &gt; murmur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regurgitation  /   Microbiology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2705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63521"/>
            <a:ext cx="3592286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CLINICAL 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FEATURES: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78079"/>
              </p:ext>
            </p:extLst>
          </p:nvPr>
        </p:nvGraphicFramePr>
        <p:xfrm>
          <a:off x="178721" y="642505"/>
          <a:ext cx="11612938" cy="4523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4467"/>
                <a:gridCol w="5638471"/>
              </a:tblGrid>
              <a:tr h="18718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Petechiae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/>
                      <a:r>
                        <a:rPr lang="en-US" sz="1600" dirty="0" smtClean="0"/>
                        <a:t>1.Nonspecific </a:t>
                      </a:r>
                    </a:p>
                    <a:p>
                      <a:pPr algn="l"/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2.Often located on extremities or mucous membranes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Splinter haemorrhage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dirty="0" smtClean="0"/>
                        <a:t>1.Nonspecific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2.Nonblanching </a:t>
                      </a:r>
                    </a:p>
                    <a:p>
                      <a:pPr algn="l"/>
                      <a:r>
                        <a:rPr lang="en-US" sz="1800" dirty="0" smtClean="0"/>
                        <a:t>3.Linear reddish-brown lesions found under the nail bed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l"/>
                      <a:r>
                        <a:rPr lang="en-US" sz="1800" dirty="0" smtClean="0"/>
                        <a:t>4.Usually do NOT extend the entire length of the nail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Subungal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 hemorrhages that extend the entire length of the nail or are primarily located at the proximal end of the nail (near the cuticle) are like due to trauma.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036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Osler's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Nodes </a:t>
                      </a:r>
                    </a:p>
                    <a:p>
                      <a:endParaRPr lang="en-US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symptom in the </a:t>
                      </a:r>
                      <a:r>
                        <a:rPr lang="en-US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diagnois</a:t>
                      </a:r>
                      <a:endParaRPr lang="en-US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600" dirty="0" smtClean="0"/>
                        <a:t>1.More specific </a:t>
                      </a: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2.Painful and erythematous nodules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600" dirty="0" smtClean="0"/>
                        <a:t>3.Located on pulp of fingers and toes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4.More common in </a:t>
                      </a:r>
                      <a:r>
                        <a:rPr lang="en-US" sz="1600" dirty="0" err="1" smtClean="0"/>
                        <a:t>subacute</a:t>
                      </a:r>
                      <a:r>
                        <a:rPr lang="en-US" sz="1600" dirty="0" smtClean="0"/>
                        <a:t> IE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Janeway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lesions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dirty="0" smtClean="0"/>
                        <a:t>1.More specific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2.Eryhtematous, blanching macules</a:t>
                      </a:r>
                    </a:p>
                    <a:p>
                      <a:pPr algn="l"/>
                      <a:r>
                        <a:rPr lang="en-US" sz="1800" dirty="0" smtClean="0"/>
                        <a:t>3.Nonpainful </a:t>
                      </a:r>
                      <a:r>
                        <a:rPr lang="en-US" sz="1800" baseline="0" dirty="0" smtClean="0"/>
                        <a:t>     </a:t>
                      </a:r>
                      <a:r>
                        <a:rPr lang="en-US" sz="1800" dirty="0" smtClean="0"/>
                        <a:t>4.Located on palms and soles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60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Embolic manifestations</a:t>
                      </a:r>
                    </a:p>
                    <a:p>
                      <a:endParaRPr lang="en-US" sz="16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CNS manifestations of endocarditis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Eye-Petechiae"/>
          <p:cNvPicPr>
            <a:picLocks noChangeAspect="1" noChangeArrowheads="1"/>
          </p:cNvPicPr>
          <p:nvPr/>
        </p:nvPicPr>
        <p:blipFill>
          <a:blip r:embed="rId2"/>
          <a:srcRect l="30020" t="20183" r="27728" b="15907"/>
          <a:stretch>
            <a:fillRect/>
          </a:stretch>
        </p:blipFill>
        <p:spPr>
          <a:xfrm>
            <a:off x="194316" y="1501394"/>
            <a:ext cx="1728066" cy="997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icture 3" descr="C:\Documents and Settings\Dr.Fauzia\My Documents\My Pictures\en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414" y="3986459"/>
            <a:ext cx="1504950" cy="1187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3" descr="C:\Documents and Settings\Dr.Fauzia\My Documents\My Pictures\splinter-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0348" y="673365"/>
            <a:ext cx="1405718" cy="887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4" descr="Osler's nod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27967" y="2498854"/>
            <a:ext cx="1418397" cy="858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" name="Picture 2" descr="C:\Documents and Settings\Dr.Fauzia\My Documents\My Pictures\ct-end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6830" y="4304260"/>
            <a:ext cx="2199236" cy="83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صورة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96" y="2507334"/>
            <a:ext cx="1705970" cy="8500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39117" y="53362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Malaise  , weight loss , weakness and </a:t>
            </a:r>
            <a:r>
              <a:rPr lang="en-GB" dirty="0">
                <a:solidFill>
                  <a:srgbClr val="FF0000"/>
                </a:solidFill>
              </a:rPr>
              <a:t>Changing murmurs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Anaemia</a:t>
            </a:r>
            <a:r>
              <a:rPr lang="en-GB" dirty="0"/>
              <a:t> , leucocytosis and </a:t>
            </a:r>
            <a:r>
              <a:rPr lang="en-GB" dirty="0" err="1" smtClean="0"/>
              <a:t>Hypergammaglobulinaemia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Microscopic  haematuria and </a:t>
            </a:r>
            <a:r>
              <a:rPr lang="en-GB" dirty="0" err="1"/>
              <a:t>Spleenomegaly</a:t>
            </a:r>
            <a:r>
              <a:rPr lang="en-GB" dirty="0"/>
              <a:t>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6268" y="5336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Onset  is insidious ( SBE) – 3 weeks  after extraction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Fever ( mild and prolonged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82715"/>
            <a:ext cx="1199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Hemotourea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because there is immune response  antigen-antibody complex which will accumulate in the glamour and cause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glamournephritis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95534" y="122830"/>
            <a:ext cx="2593075" cy="5033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Complications: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300252" y="626163"/>
            <a:ext cx="8666328" cy="18335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Four etiologies:</a:t>
            </a:r>
          </a:p>
          <a:p>
            <a:pPr lvl="1" algn="l"/>
            <a:r>
              <a:rPr lang="en-US" altLang="en-US" sz="1800" dirty="0">
                <a:cs typeface="Times New Roman" panose="02020603050405020304" pitchFamily="18" charset="0"/>
              </a:rPr>
              <a:t>Embolic</a:t>
            </a:r>
          </a:p>
          <a:p>
            <a:pPr lvl="1" algn="l"/>
            <a:r>
              <a:rPr lang="en-US" altLang="en-US" sz="1800" dirty="0">
                <a:cs typeface="Times New Roman" panose="02020603050405020304" pitchFamily="18" charset="0"/>
              </a:rPr>
              <a:t>Local spread of infection</a:t>
            </a:r>
          </a:p>
          <a:p>
            <a:pPr lvl="1" algn="l"/>
            <a:r>
              <a:rPr lang="en-US" altLang="en-US" sz="1800" dirty="0">
                <a:cs typeface="Times New Roman" panose="02020603050405020304" pitchFamily="18" charset="0"/>
              </a:rPr>
              <a:t>Metastatic spread of infection</a:t>
            </a:r>
          </a:p>
          <a:p>
            <a:pPr lvl="1" algn="l"/>
            <a:r>
              <a:rPr lang="en-US" altLang="en-US" sz="1800" dirty="0">
                <a:cs typeface="Times New Roman" panose="02020603050405020304" pitchFamily="18" charset="0"/>
              </a:rPr>
              <a:t>Formation of immune complexes – glomerulonephritis and arthritis</a:t>
            </a:r>
          </a:p>
          <a:p>
            <a:pPr marL="0" indent="0" algn="l">
              <a:buNone/>
            </a:pPr>
            <a:endParaRPr lang="en-US" sz="2200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95534" y="2146596"/>
            <a:ext cx="3684896" cy="62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Embolic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complications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300252" y="2795171"/>
            <a:ext cx="5636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Occur in up to 40% of patients with IE</a:t>
            </a:r>
          </a:p>
          <a:p>
            <a:pPr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Predictors of embolization</a:t>
            </a:r>
          </a:p>
          <a:p>
            <a:pPr marL="617220" lvl="1" indent="-342900">
              <a:buFont typeface="Wingdings" panose="05000000000000000000" pitchFamily="2" charset="2"/>
              <a:buChar char=""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Size of vegetation</a:t>
            </a:r>
          </a:p>
          <a:p>
            <a:pPr marL="617220" lvl="1" indent="-342900">
              <a:buFont typeface="Wingdings" panose="05000000000000000000" pitchFamily="2" charset="2"/>
              <a:buChar char=""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Left-sided </a:t>
            </a:r>
            <a:r>
              <a:rPr lang="en-US" altLang="en-US" sz="1800" dirty="0" err="1">
                <a:cs typeface="Times New Roman" panose="02020603050405020304" pitchFamily="18" charset="0"/>
              </a:rPr>
              <a:t>vegetations</a:t>
            </a:r>
            <a:endParaRPr lang="en-US" altLang="en-US" sz="1800" dirty="0">
              <a:cs typeface="Times New Roman" panose="02020603050405020304" pitchFamily="18" charset="0"/>
            </a:endParaRPr>
          </a:p>
          <a:p>
            <a:pPr marL="617220" lvl="1" indent="-342900">
              <a:buFont typeface="Wingdings" panose="05000000000000000000" pitchFamily="2" charset="2"/>
              <a:buChar char=""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Fungal pathogens, S. </a:t>
            </a:r>
            <a:r>
              <a:rPr lang="en-US" altLang="en-US" sz="1800" dirty="0" err="1">
                <a:cs typeface="Times New Roman" panose="02020603050405020304" pitchFamily="18" charset="0"/>
              </a:rPr>
              <a:t>aureus</a:t>
            </a:r>
            <a:r>
              <a:rPr lang="en-US" altLang="en-US" sz="1800" dirty="0">
                <a:cs typeface="Times New Roman" panose="02020603050405020304" pitchFamily="18" charset="0"/>
              </a:rPr>
              <a:t>, and Strep. </a:t>
            </a:r>
            <a:r>
              <a:rPr lang="en-US" altLang="en-US" sz="1800" dirty="0" err="1">
                <a:cs typeface="Times New Roman" panose="02020603050405020304" pitchFamily="18" charset="0"/>
              </a:rPr>
              <a:t>Bovis</a:t>
            </a:r>
            <a:endParaRPr lang="en-US" altLang="en-US" sz="1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Incidence decreases significantly after initiation of effective antibiotics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8" name="مربع نص 3"/>
          <p:cNvSpPr txBox="1"/>
          <p:nvPr/>
        </p:nvSpPr>
        <p:spPr>
          <a:xfrm>
            <a:off x="5936778" y="2795171"/>
            <a:ext cx="62293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Stroke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Myocardial Infarction</a:t>
            </a:r>
          </a:p>
          <a:p>
            <a:pPr marL="617220" lvl="1" indent="-342900" algn="l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Fragments of </a:t>
            </a:r>
            <a:r>
              <a:rPr lang="en-US" altLang="en-US" dirty="0" err="1">
                <a:cs typeface="Times New Roman" panose="02020603050405020304" pitchFamily="18" charset="0"/>
              </a:rPr>
              <a:t>valvular</a:t>
            </a:r>
            <a:r>
              <a:rPr lang="en-US" altLang="en-US" dirty="0">
                <a:cs typeface="Times New Roman" panose="02020603050405020304" pitchFamily="18" charset="0"/>
              </a:rPr>
              <a:t> vegetation or vegetation-induced stenosis of coronary </a:t>
            </a:r>
            <a:r>
              <a:rPr lang="en-US" altLang="en-US" dirty="0" err="1">
                <a:cs typeface="Times New Roman" panose="02020603050405020304" pitchFamily="18" charset="0"/>
              </a:rPr>
              <a:t>ostia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Ischemic limbs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Hypoxia from pulmonary emboli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Abdominal pain (splenic or renal infarction) </a:t>
            </a:r>
          </a:p>
          <a:p>
            <a:pPr marL="274320" indent="-274320" algn="l">
              <a:buFont typeface="Wingdings 2"/>
              <a:buChar char=""/>
              <a:defRPr/>
            </a:pPr>
            <a:endParaRPr lang="en-US" sz="2200" dirty="0"/>
          </a:p>
        </p:txBody>
      </p:sp>
      <p:pic>
        <p:nvPicPr>
          <p:cNvPr id="9" name="عنصر نائب للمحتوى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25" y="2"/>
            <a:ext cx="1892867" cy="1419366"/>
          </a:xfrm>
          <a:prstGeom prst="rect">
            <a:avLst/>
          </a:prstGeom>
        </p:spPr>
      </p:pic>
      <p:pic>
        <p:nvPicPr>
          <p:cNvPr id="10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8" y="1"/>
            <a:ext cx="1793827" cy="1419366"/>
          </a:xfrm>
          <a:prstGeom prst="rect">
            <a:avLst/>
          </a:prstGeom>
        </p:spPr>
      </p:pic>
      <p:sp>
        <p:nvSpPr>
          <p:cNvPr id="11" name="مربع نص 7"/>
          <p:cNvSpPr txBox="1"/>
          <p:nvPr/>
        </p:nvSpPr>
        <p:spPr>
          <a:xfrm>
            <a:off x="8397225" y="1463774"/>
            <a:ext cx="59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>
                <a:latin typeface="+mj-lt"/>
                <a:cs typeface="Times New Roman" pitchFamily="18" charset="0"/>
              </a:rPr>
              <a:t>Septic Retinal embolus</a:t>
            </a:r>
            <a:endParaRPr lang="en-US" sz="1400" b="1" dirty="0">
              <a:latin typeface="+mj-lt"/>
            </a:endParaRPr>
          </a:p>
        </p:txBody>
      </p:sp>
      <p:sp>
        <p:nvSpPr>
          <p:cNvPr id="12" name="مربع نص 8"/>
          <p:cNvSpPr txBox="1"/>
          <p:nvPr/>
        </p:nvSpPr>
        <p:spPr>
          <a:xfrm>
            <a:off x="6629033" y="1463774"/>
            <a:ext cx="542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>
                <a:latin typeface="+mj-lt"/>
                <a:cs typeface="Times New Roman" pitchFamily="18" charset="0"/>
              </a:rPr>
              <a:t>Septic Pulmonary Emboli</a:t>
            </a:r>
            <a:endParaRPr lang="en-US" sz="1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30" y="5542340"/>
            <a:ext cx="1084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*Systemic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emboli are among the most common complications of IE, occurring in up to 40% of patients.  Subclinical emboli are often found on autopsy.</a:t>
            </a:r>
          </a:p>
        </p:txBody>
      </p:sp>
    </p:spTree>
    <p:extLst>
      <p:ext uri="{BB962C8B-B14F-4D97-AF65-F5344CB8AC3E}">
        <p14:creationId xmlns:p14="http://schemas.microsoft.com/office/powerpoint/2010/main" val="30486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78" y="727788"/>
            <a:ext cx="10730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Heart failure</a:t>
            </a:r>
            <a:r>
              <a:rPr lang="en-US" sz="2000" dirty="0"/>
              <a:t>: Extensive valvular damage.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Paravalvular abscess </a:t>
            </a:r>
            <a:r>
              <a:rPr lang="en-US" sz="2000" dirty="0"/>
              <a:t>(30-40%):</a:t>
            </a:r>
          </a:p>
          <a:p>
            <a:r>
              <a:rPr lang="en-US" sz="2000" dirty="0"/>
              <a:t>  - Most common in aortic valve, IVDU, and S. aureus</a:t>
            </a:r>
          </a:p>
          <a:p>
            <a:r>
              <a:rPr lang="en-US" sz="2000" dirty="0"/>
              <a:t>  - May extend into adjacent conduction tissue causing arrhythmias</a:t>
            </a:r>
          </a:p>
          <a:p>
            <a:r>
              <a:rPr lang="en-US" sz="2000" dirty="0"/>
              <a:t>  - Higher rates of embolization and mortality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Pericarditis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Fistulous intracardiac connections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052" y="53296"/>
            <a:ext cx="3537385" cy="1839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45637" y="204568"/>
            <a:ext cx="500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Local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Spread: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052" y="2601014"/>
            <a:ext cx="3534948" cy="189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2278" y="1919694"/>
            <a:ext cx="503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Acute S. Aureus IE with perforation of the </a:t>
            </a:r>
          </a:p>
          <a:p>
            <a:r>
              <a:rPr lang="en-US" dirty="0"/>
              <a:t>aortic valve and aortic valve </a:t>
            </a:r>
            <a:r>
              <a:rPr lang="en-US" u="sng" dirty="0">
                <a:solidFill>
                  <a:srgbClr val="FF0000"/>
                </a:solidFill>
              </a:rPr>
              <a:t>vegetations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dirty="0"/>
              <a:t> 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5408" y="4523926"/>
            <a:ext cx="430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Acute S. Aureus IE with mitral valve ring </a:t>
            </a:r>
          </a:p>
          <a:p>
            <a:r>
              <a:rPr lang="en-US" dirty="0"/>
              <a:t>abscess extending into myocardium.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578" y="3583166"/>
            <a:ext cx="4954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Metastatic Spread of Infection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Metastatic abscess</a:t>
            </a:r>
            <a:r>
              <a:rPr lang="en-US" sz="2000" dirty="0"/>
              <a:t>:</a:t>
            </a:r>
          </a:p>
          <a:p>
            <a:r>
              <a:rPr lang="en-US" sz="2000" dirty="0"/>
              <a:t>   -Kidneys, spleen, brain, soft tissues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Meningitis and/or encephalitis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Vertebral osteomyelitis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Septic arthritis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58435"/>
            <a:ext cx="118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*Abnormal growth made of fibrin, fused platelets, and some microorganisms, all adherent (</a:t>
            </a:r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ملتصقة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to a valve.</a:t>
            </a:r>
          </a:p>
        </p:txBody>
      </p:sp>
    </p:spTree>
    <p:extLst>
      <p:ext uri="{BB962C8B-B14F-4D97-AF65-F5344CB8AC3E}">
        <p14:creationId xmlns:p14="http://schemas.microsoft.com/office/powerpoint/2010/main" val="419626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5021"/>
            <a:ext cx="490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Culture Negative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IE: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02" y="935339"/>
            <a:ext cx="5505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How hard did you look?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(50% culture neg are due to previous antibiotics)</a:t>
            </a:r>
          </a:p>
          <a:p>
            <a:r>
              <a:rPr lang="en-US" sz="2000" dirty="0"/>
              <a:t>HACEK: 2-3 wk incubation, subculturing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/>
              <a:t>Tend to see subacute w/ valve destruction/CHF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If you culture for 3 days and nothing appears, and they were sure it is IE, it is culture negative IE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6928" y="828241"/>
            <a:ext cx="6158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HACEK is 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u="sng" dirty="0"/>
              <a:t>H</a:t>
            </a:r>
            <a:r>
              <a:rPr lang="en-US" dirty="0"/>
              <a:t>emophilus paraphrophilus, aphrophilus.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/>
              <a:t>Parainfluenzae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u="sng" dirty="0"/>
              <a:t>A</a:t>
            </a:r>
            <a:r>
              <a:rPr lang="en-US" dirty="0"/>
              <a:t>ggregatibacter(Actinobacillus) actinomycetemcomitans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u="sng" dirty="0"/>
              <a:t>C</a:t>
            </a:r>
            <a:r>
              <a:rPr lang="en-US" dirty="0"/>
              <a:t>ardiobacterium hominis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u="sng" dirty="0"/>
              <a:t>E</a:t>
            </a:r>
            <a:r>
              <a:rPr lang="en-US" dirty="0"/>
              <a:t>ikenella corrodens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u="sng" dirty="0"/>
              <a:t>K</a:t>
            </a:r>
            <a:r>
              <a:rPr lang="en-US" dirty="0"/>
              <a:t>ingella spp.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02" y="3289207"/>
            <a:ext cx="1031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Lab Diagnosis! Etiologies“Culture Negative”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IE Based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on clinical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setting :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2" y="4194671"/>
            <a:ext cx="1158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PCR of vegetation/emboli: </a:t>
            </a:r>
            <a:r>
              <a:rPr lang="en-US" dirty="0"/>
              <a:t>Tropheryma whippelei, bartonella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Histology/stain /culture of vegetation/emboli: </a:t>
            </a:r>
            <a:r>
              <a:rPr lang="en-US" dirty="0"/>
              <a:t>Fungus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Prolonged, enriched cultures: </a:t>
            </a:r>
            <a:r>
              <a:rPr lang="en-US" dirty="0"/>
              <a:t>HACEK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Lysis centrifugation system (Isolator): </a:t>
            </a:r>
            <a:r>
              <a:rPr lang="en-US" dirty="0"/>
              <a:t>Bartonella, legionella (BCYE),fungal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Serology: </a:t>
            </a:r>
            <a:r>
              <a:rPr lang="it-IT" dirty="0"/>
              <a:t>Endemic fungi, bartonella, Q fever, brucella, legionella, chiamydia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Thioglycolate or cysteine supplemented media: </a:t>
            </a:r>
            <a:r>
              <a:rPr lang="en-US" dirty="0"/>
              <a:t>S.aureus satellitism: Abiotrophia (NVS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1448" y="391521"/>
            <a:ext cx="49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</a:rPr>
              <a:t>د.الصميلي </a:t>
            </a:r>
            <a:r>
              <a:rPr lang="x-none" b="1" dirty="0">
                <a:solidFill>
                  <a:schemeClr val="accent1">
                    <a:lumMod val="75000"/>
                  </a:schemeClr>
                </a:solidFill>
              </a:rPr>
              <a:t>يقول غالبا ما راح يسال عنها او الاورقانيزم المسبب.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1478" y="3690563"/>
            <a:ext cx="278052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x-none" sz="2000" dirty="0">
                <a:solidFill>
                  <a:schemeClr val="accent1">
                    <a:lumMod val="75000"/>
                  </a:schemeClr>
                </a:solidFill>
              </a:rPr>
              <a:t>اذا جاء للاب المايكرو صمام كان فيه اندوكاردايتيس و يبون يعرفون المسبب و لا طلع في الكلتشر العادي لازم نسوي كلتشر 10 ايام للدم مو 5 ايام, و نسوي كلتشر في سبيشال ميديا و نطلب سيرولوجي.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02" y="6392796"/>
            <a:ext cx="1164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*Some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the organism is culture negative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for endocarditis it has to be kept for 14 days </a:t>
            </a:r>
          </a:p>
        </p:txBody>
      </p:sp>
    </p:spTree>
    <p:extLst>
      <p:ext uri="{BB962C8B-B14F-4D97-AF65-F5344CB8AC3E}">
        <p14:creationId xmlns:p14="http://schemas.microsoft.com/office/powerpoint/2010/main" val="346659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88599" y="0"/>
            <a:ext cx="3339412" cy="534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Laboratory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Diagnosis: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681" y="735768"/>
            <a:ext cx="8229600" cy="4775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1-serial blood culture: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  <a:defRPr/>
            </a:pPr>
            <a:r>
              <a:rPr lang="en-GB" sz="2000" dirty="0"/>
              <a:t>( 2-3 sets before antibiotic therapy )</a:t>
            </a:r>
          </a:p>
          <a:p>
            <a:pPr lvl="2">
              <a:buSzPct val="70000"/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Aerobic </a:t>
            </a:r>
          </a:p>
          <a:p>
            <a:pPr lvl="2">
              <a:buSzPct val="70000"/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Anaerobic </a:t>
            </a:r>
          </a:p>
          <a:p>
            <a:pPr marL="0" indent="0">
              <a:buNone/>
              <a:defRPr/>
            </a:pPr>
            <a:r>
              <a:rPr lang="en-GB" sz="2000" b="1" dirty="0" smtClean="0"/>
              <a:t>2-serological tests: </a:t>
            </a:r>
          </a:p>
          <a:p>
            <a:pPr lvl="2">
              <a:buSzPct val="70000"/>
              <a:buFont typeface="Wingdings" panose="05000000000000000000" pitchFamily="2" charset="2"/>
              <a:buChar char="ü"/>
              <a:defRPr/>
            </a:pPr>
            <a:r>
              <a:rPr lang="en-GB" dirty="0"/>
              <a:t>CFT ( </a:t>
            </a:r>
            <a:r>
              <a:rPr lang="en-GB" dirty="0" err="1"/>
              <a:t>coxiella</a:t>
            </a:r>
            <a:r>
              <a:rPr lang="en-GB" dirty="0"/>
              <a:t> </a:t>
            </a:r>
            <a:r>
              <a:rPr lang="en-GB" dirty="0" err="1"/>
              <a:t>burniti</a:t>
            </a:r>
            <a:r>
              <a:rPr lang="en-GB" dirty="0"/>
              <a:t> )</a:t>
            </a:r>
          </a:p>
          <a:p>
            <a:pPr marL="0" indent="0">
              <a:buNone/>
              <a:defRPr/>
            </a:pPr>
            <a:r>
              <a:rPr lang="en-GB" sz="2000" b="1" dirty="0" smtClean="0"/>
              <a:t>3-sensitivity</a:t>
            </a:r>
            <a:r>
              <a:rPr lang="en-GB" sz="2000" dirty="0" smtClean="0"/>
              <a:t> </a:t>
            </a:r>
            <a:r>
              <a:rPr lang="en-GB" sz="2000" b="1" dirty="0"/>
              <a:t>test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66633" y="735768"/>
            <a:ext cx="5454072" cy="33435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SzPct val="86000"/>
              <a:defRPr/>
            </a:pPr>
            <a:r>
              <a:rPr lang="en-US" sz="2000" b="1" dirty="0" smtClean="0"/>
              <a:t>5-Imging</a:t>
            </a:r>
            <a:r>
              <a:rPr lang="en-US" sz="2000" dirty="0" smtClean="0"/>
              <a:t> :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Chest x-ray: </a:t>
            </a:r>
            <a:endParaRPr lang="en-US" sz="2000" dirty="0"/>
          </a:p>
          <a:p>
            <a:pPr marL="1257300" lvl="3" indent="-342900">
              <a:lnSpc>
                <a:spcPct val="90000"/>
              </a:lnSpc>
              <a:spcBef>
                <a:spcPts val="100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Look for multiple focal infiltrates and calcification of heart valves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ECG:</a:t>
            </a:r>
            <a:endParaRPr lang="en-US" sz="2000" dirty="0"/>
          </a:p>
          <a:p>
            <a:pPr marL="1257300" lvl="3" indent="-342900">
              <a:lnSpc>
                <a:spcPct val="90000"/>
              </a:lnSpc>
              <a:spcBef>
                <a:spcPts val="100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Rarely diagnostic</a:t>
            </a:r>
          </a:p>
          <a:p>
            <a:pPr marL="1257300" lvl="3" indent="-342900">
              <a:lnSpc>
                <a:spcPct val="90000"/>
              </a:lnSpc>
              <a:spcBef>
                <a:spcPts val="100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Look for evidence of ischemia, conduction delay, and arrhythmias</a:t>
            </a:r>
          </a:p>
          <a:p>
            <a:pPr marL="800100" lvl="1" indent="-342900">
              <a:spcBef>
                <a:spcPct val="20000"/>
              </a:spcBef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kern="0" dirty="0" smtClean="0">
                <a:solidFill>
                  <a:srgbClr val="FF0000"/>
                </a:solidFill>
                <a:latin typeface="+mn-lt"/>
                <a:cs typeface="+mn-cs"/>
              </a:rPr>
              <a:t>Echocardiography:</a:t>
            </a:r>
          </a:p>
          <a:p>
            <a:pPr marL="1257300" lvl="2" indent="-3429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looking for vegetation</a:t>
            </a:r>
            <a:endParaRPr lang="en-US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681" y="3617606"/>
            <a:ext cx="64586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2000" b="1" dirty="0" smtClean="0"/>
              <a:t>4-Additional </a:t>
            </a:r>
            <a:r>
              <a:rPr lang="en-GB" sz="2000" b="1" dirty="0"/>
              <a:t>tests </a:t>
            </a:r>
            <a:r>
              <a:rPr lang="en-GB" sz="2000" b="1" dirty="0" smtClean="0"/>
              <a:t>:</a:t>
            </a:r>
            <a:endParaRPr lang="en-GB" sz="2000" b="1" dirty="0"/>
          </a:p>
          <a:p>
            <a:pPr marL="800100" lvl="1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CBC, ESR and CRP, Complement levels (C3, C4, CH50)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RF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Urinalysis</a:t>
            </a:r>
          </a:p>
        </p:txBody>
      </p:sp>
    </p:spTree>
    <p:extLst>
      <p:ext uri="{BB962C8B-B14F-4D97-AF65-F5344CB8AC3E}">
        <p14:creationId xmlns:p14="http://schemas.microsoft.com/office/powerpoint/2010/main" val="416077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2231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Additional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laboratory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tests: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722312"/>
            <a:ext cx="10658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abnormal urinalysis</a:t>
            </a:r>
          </a:p>
          <a:p>
            <a:pPr marL="1017270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the combination of RBC casts on urinalysis and a low serum complement level may be an indicator of immune-mediated glomerular disease.</a:t>
            </a:r>
          </a:p>
          <a:p>
            <a:pPr marL="56007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ECG</a:t>
            </a:r>
          </a:p>
          <a:p>
            <a:pPr marL="1017270" lvl="2" indent="-285750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New AV, fascicular, or bundle branch block ,PERIVALVULAR INVAVSION ­monitoring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163" y="2435427"/>
            <a:ext cx="1072207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Classification of Endocarditis Depending upon where the infection is located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1-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Native Valve IE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  <a:sym typeface="Symbol" panose="05050102010706020507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-Strep. (55%), mostly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S.viridans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-Staph. (30%), mostly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S.aureus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-Enterococci (5-10%),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-HACEK (5%),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-Fungi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2- Prosthetic Valve IE:</a:t>
            </a:r>
          </a:p>
          <a:p>
            <a:pPr marL="274320" lvl="1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-Early (1-2 months) (1 - 3.1%)</a:t>
            </a:r>
          </a:p>
          <a:p>
            <a:pPr marL="274320" lvl="1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50% Staphylococci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S.epidermidis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&gt;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S.aureus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gnb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, enterococci	</a:t>
            </a:r>
          </a:p>
          <a:p>
            <a:pPr marL="274320" lvl="1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-Late (more than 12 months) 2 - 5.7%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3- IE in IV drug abusers: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     -Staph. Aureus (50-60%)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9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5" y="238125"/>
            <a:ext cx="8229600" cy="908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Endocarditiis</a:t>
            </a:r>
            <a:r>
              <a:rPr lang="en-GB" sz="3200" dirty="0" smtClean="0">
                <a:solidFill>
                  <a:srgbClr val="FFFF00"/>
                </a:solidFill>
              </a:rPr>
              <a:t> 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causes: continuous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Bacteraemia</a:t>
            </a:r>
            <a:endParaRPr lang="x-none" sz="2800" b="1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0825" y="692150"/>
            <a:ext cx="8713788" cy="5949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x-none" dirty="0"/>
          </a:p>
        </p:txBody>
      </p:sp>
      <p:sp>
        <p:nvSpPr>
          <p:cNvPr id="4" name="Rectangle 3"/>
          <p:cNvSpPr/>
          <p:nvPr/>
        </p:nvSpPr>
        <p:spPr>
          <a:xfrm>
            <a:off x="512083" y="909864"/>
            <a:ext cx="114735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/>
              <a:t>There are </a:t>
            </a:r>
            <a:r>
              <a:rPr lang="en-GB" sz="2000" b="1" dirty="0"/>
              <a:t>three</a:t>
            </a:r>
            <a:r>
              <a:rPr lang="en-GB" sz="2000" dirty="0"/>
              <a:t> clinical patterns of </a:t>
            </a:r>
            <a:r>
              <a:rPr lang="en-GB" sz="2000" b="1" dirty="0" err="1"/>
              <a:t>bacteremia</a:t>
            </a:r>
            <a:r>
              <a:rPr lang="en-GB" sz="20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/>
              <a:t>Transient:</a:t>
            </a:r>
            <a:endParaRPr lang="en-GB" sz="2400" b="1" dirty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lasts </a:t>
            </a:r>
            <a:r>
              <a:rPr lang="en-GB" sz="2000" dirty="0"/>
              <a:t>minutes to hours</a:t>
            </a:r>
            <a:r>
              <a:rPr lang="en-GB" sz="2000" dirty="0" smtClean="0"/>
              <a:t>:</a:t>
            </a:r>
          </a:p>
          <a:p>
            <a:pPr lvl="3">
              <a:defRPr/>
            </a:pPr>
            <a:r>
              <a:rPr lang="en-GB" sz="2000" dirty="0" smtClean="0"/>
              <a:t>1-following </a:t>
            </a:r>
            <a:r>
              <a:rPr lang="en-GB" sz="2000" dirty="0"/>
              <a:t>manipulation of infected tissues(</a:t>
            </a:r>
            <a:r>
              <a:rPr lang="en-GB" sz="2000" dirty="0" err="1"/>
              <a:t>abscess,furuncle,or</a:t>
            </a:r>
            <a:r>
              <a:rPr lang="en-GB" sz="2000" dirty="0"/>
              <a:t> during a surgical </a:t>
            </a:r>
            <a:r>
              <a:rPr lang="en-GB" sz="2000" dirty="0" smtClean="0"/>
              <a:t>procedure)</a:t>
            </a:r>
          </a:p>
          <a:p>
            <a:pPr lvl="3">
              <a:defRPr/>
            </a:pPr>
            <a:r>
              <a:rPr lang="en-GB" sz="2000" dirty="0" smtClean="0"/>
              <a:t>2-instrumentation </a:t>
            </a:r>
            <a:r>
              <a:rPr lang="en-GB" sz="2000" dirty="0"/>
              <a:t>of contaminated mucosal surfaces (dental </a:t>
            </a:r>
            <a:r>
              <a:rPr lang="en-GB" sz="2000" dirty="0" err="1"/>
              <a:t>procedures,cytoscopy,or</a:t>
            </a:r>
            <a:r>
              <a:rPr lang="en-GB" sz="2000" dirty="0"/>
              <a:t> </a:t>
            </a:r>
            <a:r>
              <a:rPr lang="en-GB" sz="2000" dirty="0" err="1" smtClean="0"/>
              <a:t>sigmoidoscopy</a:t>
            </a:r>
            <a:r>
              <a:rPr lang="en-GB" sz="2000" dirty="0" smtClean="0"/>
              <a:t>)</a:t>
            </a:r>
          </a:p>
          <a:p>
            <a:pPr lvl="3">
              <a:defRPr/>
            </a:pPr>
            <a:r>
              <a:rPr lang="en-GB" sz="2000" dirty="0" smtClean="0"/>
              <a:t>3-at </a:t>
            </a:r>
            <a:r>
              <a:rPr lang="en-GB" sz="2000" dirty="0"/>
              <a:t>the onset of  bacterial </a:t>
            </a:r>
            <a:r>
              <a:rPr lang="en-GB" sz="2000" dirty="0" err="1"/>
              <a:t>pneumonia,arthritis,osteomylitis,and</a:t>
            </a:r>
            <a:r>
              <a:rPr lang="en-GB" sz="2000" dirty="0"/>
              <a:t> meningitis</a:t>
            </a:r>
            <a:r>
              <a:rPr lang="en-GB" sz="2000" dirty="0" smtClean="0"/>
              <a:t>.</a:t>
            </a:r>
          </a:p>
          <a:p>
            <a:pPr lvl="2">
              <a:defRPr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GB" sz="2400" b="1" dirty="0"/>
              <a:t>Intermittent</a:t>
            </a:r>
            <a:r>
              <a:rPr lang="en-GB" sz="2000" dirty="0" smtClean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commonly </a:t>
            </a:r>
            <a:r>
              <a:rPr lang="en-GB" sz="2000" dirty="0"/>
              <a:t>occurs with </a:t>
            </a:r>
            <a:r>
              <a:rPr lang="en-GB" sz="2000" dirty="0" err="1"/>
              <a:t>undrained</a:t>
            </a:r>
            <a:r>
              <a:rPr lang="en-GB" sz="2000" dirty="0"/>
              <a:t> abscesses</a:t>
            </a:r>
            <a:r>
              <a:rPr lang="en-GB" sz="2000" dirty="0" smtClean="0"/>
              <a:t>.</a:t>
            </a:r>
          </a:p>
          <a:p>
            <a:pPr lvl="2">
              <a:defRPr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GB" sz="2400" b="1" dirty="0" err="1"/>
              <a:t>Contineous</a:t>
            </a:r>
            <a:r>
              <a:rPr lang="en-GB" sz="2000" dirty="0" smtClean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reflects </a:t>
            </a:r>
            <a:r>
              <a:rPr lang="en-GB" sz="2000" dirty="0"/>
              <a:t>an endovascular infection such as endocarditis or </a:t>
            </a:r>
            <a:r>
              <a:rPr lang="en-GB" sz="2000" dirty="0" err="1"/>
              <a:t>endarteritis,suppurative</a:t>
            </a:r>
            <a:r>
              <a:rPr lang="en-GB" sz="2000" dirty="0"/>
              <a:t> </a:t>
            </a:r>
            <a:r>
              <a:rPr lang="en-GB" sz="2000" dirty="0" err="1"/>
              <a:t>thrombophlebitis,or</a:t>
            </a:r>
            <a:r>
              <a:rPr lang="en-GB" sz="2000" dirty="0"/>
              <a:t> an infected </a:t>
            </a:r>
            <a:r>
              <a:rPr lang="en-GB" sz="2000" dirty="0" smtClean="0"/>
              <a:t>aneurysm.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It </a:t>
            </a:r>
            <a:r>
              <a:rPr lang="en-GB" sz="2000" dirty="0"/>
              <a:t>also occurs in the first two weeks of typhoid fever and brucellosis.</a:t>
            </a:r>
          </a:p>
        </p:txBody>
      </p:sp>
    </p:spTree>
    <p:extLst>
      <p:ext uri="{BB962C8B-B14F-4D97-AF65-F5344CB8AC3E}">
        <p14:creationId xmlns:p14="http://schemas.microsoft.com/office/powerpoint/2010/main" val="2124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Technique for collection of blood</a:t>
            </a:r>
            <a:r>
              <a:rPr lang="en-GB" dirty="0" smtClean="0"/>
              <a:t>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for</a:t>
            </a:r>
            <a:r>
              <a:rPr lang="en-GB" dirty="0" smtClean="0"/>
              <a:t>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culture:</a:t>
            </a:r>
            <a:endParaRPr lang="x-none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226" y="748360"/>
            <a:ext cx="1166948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/>
              <a:t>Blood for culture contaminated by normal skin flora e.g.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600" dirty="0"/>
              <a:t>   Staphylococcus </a:t>
            </a:r>
            <a:r>
              <a:rPr lang="en-GB" sz="1600" dirty="0" err="1"/>
              <a:t>epidermidis</a:t>
            </a:r>
            <a:endParaRPr lang="en-GB" sz="16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600" dirty="0"/>
              <a:t>   </a:t>
            </a:r>
            <a:r>
              <a:rPr lang="en-GB" sz="1600" dirty="0" err="1"/>
              <a:t>Diphtheriods</a:t>
            </a:r>
            <a:r>
              <a:rPr lang="en-GB" sz="1600" dirty="0"/>
              <a:t> and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600" dirty="0"/>
              <a:t>   </a:t>
            </a:r>
            <a:r>
              <a:rPr lang="en-GB" sz="1600" dirty="0" err="1"/>
              <a:t>Propioniobacteria</a:t>
            </a:r>
            <a:r>
              <a:rPr lang="en-GB" sz="1600" dirty="0"/>
              <a:t>(anaerobic </a:t>
            </a:r>
            <a:r>
              <a:rPr lang="en-GB" sz="1600" dirty="0" err="1"/>
              <a:t>diphtheroides</a:t>
            </a:r>
            <a:r>
              <a:rPr lang="en-GB" sz="1600" dirty="0"/>
              <a:t>)</a:t>
            </a:r>
          </a:p>
          <a:p>
            <a:pPr>
              <a:defRPr/>
            </a:pPr>
            <a:r>
              <a:rPr lang="en-GB" sz="2000" dirty="0"/>
              <a:t>So first </a:t>
            </a:r>
            <a:r>
              <a:rPr lang="en-GB" sz="2000" dirty="0" smtClean="0"/>
              <a:t>we have to clean </a:t>
            </a:r>
            <a:r>
              <a:rPr lang="en-GB" sz="2000" dirty="0"/>
              <a:t>the </a:t>
            </a:r>
            <a:r>
              <a:rPr lang="en-GB" sz="2000" dirty="0" smtClean="0"/>
              <a:t>site (</a:t>
            </a:r>
            <a:r>
              <a:rPr lang="en-GB" sz="2000" dirty="0"/>
              <a:t>mainly </a:t>
            </a:r>
            <a:r>
              <a:rPr lang="en-GB" sz="2000" dirty="0" err="1"/>
              <a:t>anticubital</a:t>
            </a:r>
            <a:r>
              <a:rPr lang="en-GB" sz="2000" dirty="0"/>
              <a:t> fossa)with alcohol 70%and leave for </a:t>
            </a:r>
            <a:r>
              <a:rPr lang="en-GB" sz="2000" dirty="0" smtClean="0"/>
              <a:t>(1-1.5 </a:t>
            </a:r>
            <a:r>
              <a:rPr lang="en-GB" sz="2000" dirty="0"/>
              <a:t>minutes</a:t>
            </a:r>
            <a:r>
              <a:rPr lang="en-GB" sz="2000" dirty="0" smtClean="0"/>
              <a:t>) or </a:t>
            </a:r>
            <a:r>
              <a:rPr lang="en-GB" sz="2000" dirty="0" err="1"/>
              <a:t>cholorhexidine</a:t>
            </a:r>
            <a:r>
              <a:rPr lang="en-GB" sz="2000" dirty="0"/>
              <a:t> or iodine</a:t>
            </a:r>
          </a:p>
          <a:p>
            <a:pPr marL="514350" indent="-514350">
              <a:buFont typeface="+mj-lt"/>
              <a:buAutoNum type="alphaUcPeriod"/>
              <a:defRPr/>
            </a:pPr>
            <a:endParaRPr lang="x-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1226" y="2754086"/>
            <a:ext cx="11669486" cy="1771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/>
              <a:t>Blood culture by automated machines e.g. </a:t>
            </a:r>
            <a:r>
              <a:rPr lang="en-GB" sz="2000" dirty="0" err="1"/>
              <a:t>Bactec</a:t>
            </a:r>
            <a:r>
              <a:rPr lang="en-GB" sz="2000" dirty="0"/>
              <a:t> or </a:t>
            </a:r>
            <a:r>
              <a:rPr lang="en-GB" sz="2000" dirty="0" err="1"/>
              <a:t>Bactalert-upto</a:t>
            </a:r>
            <a:r>
              <a:rPr lang="en-GB" sz="2000" dirty="0"/>
              <a:t> 5 days when signal positive, the specimen is gram stained                        </a:t>
            </a:r>
          </a:p>
          <a:p>
            <a:pPr>
              <a:defRPr/>
            </a:pPr>
            <a:r>
              <a:rPr lang="en-GB" sz="2000" dirty="0"/>
              <a:t>    reported to clinician then cultured identified and tested for antimicrobial susceptibility</a:t>
            </a:r>
            <a:endParaRPr lang="x-none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906438"/>
            <a:ext cx="2507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NOTE: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*from females slides*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894" y="4429658"/>
            <a:ext cx="12520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Bacteraemia  may follow  scaling , tooth brushing, endodontic  therapy 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</a:t>
            </a:r>
            <a:r>
              <a:rPr lang="en-GB" dirty="0"/>
              <a:t>of clinical effect of many bacteraemia is due to small number or low virulence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</a:t>
            </a:r>
            <a:r>
              <a:rPr lang="en-GB" dirty="0"/>
              <a:t>are rapidly cleared by normal body defence ( leucocytes 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Strept</a:t>
            </a:r>
            <a:r>
              <a:rPr lang="en-GB" dirty="0"/>
              <a:t>. </a:t>
            </a:r>
            <a:r>
              <a:rPr lang="en-GB" dirty="0" err="1"/>
              <a:t>Faecalis</a:t>
            </a:r>
            <a:r>
              <a:rPr lang="en-GB" dirty="0"/>
              <a:t> may cause endocarditis after genitourinary or gut procedures </a:t>
            </a:r>
            <a:br>
              <a:rPr lang="en-GB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667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Staph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arues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/ epidermis)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drug abusers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095" y="1317839"/>
            <a:ext cx="1185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7483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Introduction: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2094" y="1191952"/>
            <a:ext cx="11859905" cy="5113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Endocarditis, irrespective of the underlying cardiac condition,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 is a serious, life-threatening disease that was always fatal in the </a:t>
            </a:r>
            <a:r>
              <a:rPr lang="en-US" sz="2400" dirty="0" err="1" smtClean="0"/>
              <a:t>preantibiotic</a:t>
            </a:r>
            <a:r>
              <a:rPr lang="en-US" sz="2400" dirty="0" smtClean="0"/>
              <a:t> era.</a:t>
            </a:r>
          </a:p>
          <a:p>
            <a:pPr>
              <a:defRPr/>
            </a:pPr>
            <a:r>
              <a:rPr lang="en-US" sz="2400" dirty="0" smtClean="0"/>
              <a:t>Advances in antimicrobial therapy</a:t>
            </a:r>
          </a:p>
          <a:p>
            <a:pPr>
              <a:defRPr/>
            </a:pPr>
            <a:r>
              <a:rPr lang="en-US" sz="2400" dirty="0" smtClean="0"/>
              <a:t>Early recognition and management of complications of IE</a:t>
            </a:r>
          </a:p>
          <a:p>
            <a:pPr>
              <a:defRPr/>
            </a:pPr>
            <a:r>
              <a:rPr lang="en-US" sz="2400" dirty="0" smtClean="0"/>
              <a:t>Improved surgical technology have reduced the morbidity</a:t>
            </a:r>
          </a:p>
          <a:p>
            <a:pPr>
              <a:defRPr/>
            </a:pPr>
            <a:r>
              <a:rPr lang="en-US" sz="2400" dirty="0" smtClean="0"/>
              <a:t>and mortality of IE. </a:t>
            </a:r>
          </a:p>
          <a:p>
            <a:pPr>
              <a:defRPr/>
            </a:pPr>
            <a:r>
              <a:rPr lang="en-US" sz="2400" dirty="0" smtClean="0"/>
              <a:t>Numerous comorbid factors, may complicate IE such as</a:t>
            </a:r>
          </a:p>
          <a:p>
            <a:pPr lvl="1">
              <a:defRPr/>
            </a:pPr>
            <a:r>
              <a:rPr lang="en-US" sz="2000" dirty="0" smtClean="0"/>
              <a:t>older age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+ young age group (these two categories always at high risk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)*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2000" dirty="0" smtClean="0"/>
              <a:t>diabetes mellitus</a:t>
            </a:r>
          </a:p>
          <a:p>
            <a:pPr lvl="1">
              <a:defRPr/>
            </a:pPr>
            <a:r>
              <a:rPr lang="en-US" sz="2000" dirty="0" smtClean="0"/>
              <a:t>immunosuppressive conditions or therapy</a:t>
            </a:r>
          </a:p>
          <a:p>
            <a:pPr lvl="1">
              <a:defRPr/>
            </a:pPr>
            <a:r>
              <a:rPr lang="en-US" sz="2000" dirty="0" smtClean="0"/>
              <a:t>dialysis. </a:t>
            </a:r>
            <a:r>
              <a:rPr lang="x-non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2000" dirty="0">
                <a:solidFill>
                  <a:schemeClr val="bg1">
                    <a:lumMod val="50000"/>
                  </a:schemeClr>
                </a:solidFill>
              </a:rPr>
              <a:t>غسيل </a:t>
            </a:r>
            <a:r>
              <a:rPr lang="x-none" sz="2000" dirty="0" smtClean="0">
                <a:solidFill>
                  <a:schemeClr val="bg1">
                    <a:lumMod val="50000"/>
                  </a:schemeClr>
                </a:solidFill>
              </a:rPr>
              <a:t>الكلى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-370115" y="6340407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 The immune system in elderly become weak while in children not complete developed yet )</a:t>
            </a:r>
          </a:p>
        </p:txBody>
      </p:sp>
    </p:spTree>
    <p:extLst>
      <p:ext uri="{BB962C8B-B14F-4D97-AF65-F5344CB8AC3E}">
        <p14:creationId xmlns:p14="http://schemas.microsoft.com/office/powerpoint/2010/main" val="25077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0" y="0"/>
            <a:ext cx="2105330" cy="435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TREATMENT: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2693" y="572539"/>
            <a:ext cx="701933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9837" y="572539"/>
            <a:ext cx="79901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Disk diffusion test ( not sufficient 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MIC , </a:t>
            </a:r>
            <a:r>
              <a:rPr lang="en-GB" dirty="0" smtClean="0"/>
              <a:t>MBC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Criteria  </a:t>
            </a:r>
            <a:r>
              <a:rPr lang="en-GB" dirty="0"/>
              <a:t>of  </a:t>
            </a:r>
            <a:r>
              <a:rPr lang="en-GB" dirty="0" smtClean="0"/>
              <a:t>antibiotic: </a:t>
            </a: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dirty="0"/>
              <a:t>Bactericidal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dirty="0"/>
              <a:t>Parenteral 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High dose</a:t>
            </a: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dirty="0"/>
              <a:t>Prolonged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357" y="2563405"/>
            <a:ext cx="6565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FF0000"/>
                </a:solidFill>
              </a:rPr>
              <a:t>Viridans</a:t>
            </a:r>
            <a:r>
              <a:rPr lang="en-GB" dirty="0">
                <a:solidFill>
                  <a:srgbClr val="FF0000"/>
                </a:solidFill>
              </a:rPr>
              <a:t> streptococci</a:t>
            </a:r>
            <a:r>
              <a:rPr lang="en-GB" dirty="0"/>
              <a:t>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Benzyl penicillin I.V </a:t>
            </a:r>
            <a:r>
              <a:rPr lang="en-GB" dirty="0" smtClean="0"/>
              <a:t>(4 MU </a:t>
            </a:r>
            <a:r>
              <a:rPr lang="x-none" dirty="0" err="1" smtClean="0">
                <a:solidFill>
                  <a:schemeClr val="bg1">
                    <a:lumMod val="50000"/>
                  </a:schemeClr>
                </a:solidFill>
              </a:rPr>
              <a:t>الدوز</a:t>
            </a:r>
            <a:r>
              <a:rPr lang="en-GB" dirty="0" smtClean="0"/>
              <a:t>) </a:t>
            </a:r>
            <a:r>
              <a:rPr lang="en-GB" dirty="0"/>
              <a:t>every 4 </a:t>
            </a:r>
            <a:r>
              <a:rPr lang="en-GB" dirty="0" err="1"/>
              <a:t>hrs</a:t>
            </a:r>
            <a:r>
              <a:rPr lang="en-GB" dirty="0"/>
              <a:t> for 4 </a:t>
            </a:r>
            <a:r>
              <a:rPr lang="en-GB" dirty="0" smtClean="0"/>
              <a:t>weeks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GB" dirty="0" smtClean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 smtClean="0"/>
              <a:t>(OR) penicillin + gentamicin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Streptococcus </a:t>
            </a:r>
            <a:r>
              <a:rPr lang="en-GB" dirty="0" err="1">
                <a:solidFill>
                  <a:srgbClr val="FF0000"/>
                </a:solidFill>
              </a:rPr>
              <a:t>faecalis</a:t>
            </a:r>
            <a:endParaRPr lang="en-GB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ampicillin + gentamicin  </a:t>
            </a:r>
            <a:r>
              <a:rPr lang="en-GB" dirty="0" smtClean="0"/>
              <a:t>I.V</a:t>
            </a:r>
            <a:endParaRPr lang="en-GB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Recurrence </a:t>
            </a:r>
            <a:r>
              <a:rPr lang="en-GB" dirty="0"/>
              <a:t>after cure is common </a:t>
            </a:r>
            <a:r>
              <a:rPr lang="en-GB" dirty="0" smtClean="0"/>
              <a:t>in:</a:t>
            </a:r>
            <a:endParaRPr lang="en-US" dirty="0"/>
          </a:p>
          <a:p>
            <a:pPr lvl="1">
              <a:defRPr/>
            </a:pPr>
            <a:r>
              <a:rPr lang="en-GB" dirty="0" smtClean="0"/>
              <a:t>(drug addicts</a:t>
            </a:r>
            <a:r>
              <a:rPr lang="x-none" dirty="0" smtClean="0"/>
              <a:t> </a:t>
            </a:r>
            <a:r>
              <a:rPr lang="en-US" dirty="0" smtClean="0"/>
              <a:t>/ </a:t>
            </a:r>
            <a:r>
              <a:rPr lang="en-GB" dirty="0" err="1" smtClean="0"/>
              <a:t>immunodeficient</a:t>
            </a:r>
            <a:r>
              <a:rPr lang="en-GB" dirty="0" smtClean="0"/>
              <a:t> patients)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105330" y="2540659"/>
            <a:ext cx="3916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*we use bactericidal drugs only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853107" y="161178"/>
            <a:ext cx="3988160" cy="3642347"/>
          </a:xfrm>
          <a:prstGeom prst="roundRect">
            <a:avLst>
              <a:gd name="adj" fmla="val 11047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MORTALITY:</a:t>
            </a:r>
            <a:endParaRPr lang="en-GB" sz="1800" dirty="0" smtClean="0"/>
          </a:p>
          <a:p>
            <a:pPr>
              <a:lnSpc>
                <a:spcPct val="80000"/>
              </a:lnSpc>
              <a:defRPr/>
            </a:pPr>
            <a:r>
              <a:rPr lang="en-GB" sz="1800" dirty="0" smtClean="0"/>
              <a:t>With antibiotic treatment </a:t>
            </a:r>
            <a:r>
              <a:rPr lang="en-GB" sz="1600" dirty="0" smtClean="0"/>
              <a:t>30%</a:t>
            </a:r>
          </a:p>
          <a:p>
            <a:pPr>
              <a:lnSpc>
                <a:spcPct val="80000"/>
              </a:lnSpc>
              <a:defRPr/>
            </a:pPr>
            <a:r>
              <a:rPr lang="en-GB" sz="1800" dirty="0" smtClean="0"/>
              <a:t>High mortality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err="1" smtClean="0"/>
              <a:t>Virulance</a:t>
            </a:r>
            <a:r>
              <a:rPr lang="en-GB" sz="1600" dirty="0" smtClean="0"/>
              <a:t> of organism or sever infection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/>
              <a:t>Presence of underlying disease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/>
              <a:t>Elderly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/>
              <a:t>Inadequate treatment</a:t>
            </a:r>
          </a:p>
          <a:p>
            <a:pPr>
              <a:lnSpc>
                <a:spcPct val="80000"/>
              </a:lnSpc>
              <a:defRPr/>
            </a:pPr>
            <a:r>
              <a:rPr lang="en-GB" sz="1800" dirty="0" smtClean="0"/>
              <a:t>poor prognosis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err="1" smtClean="0"/>
              <a:t>Candidal</a:t>
            </a:r>
            <a:endParaRPr lang="en-GB" sz="1600" dirty="0" smtClean="0"/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/>
              <a:t>Staphylococcus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/>
              <a:t>Gram-negative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837" y="4916229"/>
            <a:ext cx="1183518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Doctor’s notes</a:t>
            </a:r>
          </a:p>
          <a:p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1-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Duration must be sufficient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2- We have to do MBC test ( minimum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bacteriocidal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Concentration) to determine the lowest concentration of antibacterial agent "antibiotic" required to kill this pathogen.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3- Also we need to do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MIC test ( minimum inhibitory concentration )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to determine the lowest concentration of chemicals needed to stop the growth of pathogen.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bacteriostatic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4- We need prolonged + combination therapy to treat endocarditis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27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79000"/>
              </p:ext>
            </p:extLst>
          </p:nvPr>
        </p:nvGraphicFramePr>
        <p:xfrm>
          <a:off x="115910" y="636558"/>
          <a:ext cx="981016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674"/>
                <a:gridCol w="61284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 </a:t>
                      </a:r>
                      <a:r>
                        <a:rPr lang="en-US" dirty="0" err="1" smtClean="0"/>
                        <a:t>viridans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Penicillin G + gentamycin</a:t>
                      </a:r>
                      <a:endParaRPr lang="en-US" dirty="0"/>
                    </a:p>
                  </a:txBody>
                  <a:tcPr/>
                </a:tc>
              </a:tr>
              <a:tr h="581279">
                <a:tc>
                  <a:txBody>
                    <a:bodyPr/>
                    <a:lstStyle/>
                    <a:p>
                      <a:r>
                        <a:rPr lang="en-US" dirty="0" smtClean="0"/>
                        <a:t>MSSA /</a:t>
                      </a:r>
                      <a:r>
                        <a:rPr lang="en-US" baseline="0" dirty="0" smtClean="0"/>
                        <a:t> MRSA  (most common)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Cloxacillin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vancomycin</a:t>
                      </a:r>
                      <a:r>
                        <a:rPr lang="en-US" dirty="0" smtClean="0"/>
                        <a:t> (we can use gentamycin or rifampicin instead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vancomycin</a:t>
                      </a:r>
                      <a:r>
                        <a:rPr lang="en-US" baseline="0" dirty="0" smtClean="0"/>
                        <a:t> </a:t>
                      </a:r>
                      <a:r>
                        <a:rPr lang="x-none" baseline="0" dirty="0" smtClean="0"/>
                        <a:t>لكن باختلاف فترة العلاج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 fever (</a:t>
                      </a:r>
                      <a:r>
                        <a:rPr lang="en-US" dirty="0" err="1" smtClean="0"/>
                        <a:t>coxiella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burant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Doxycylin</a:t>
                      </a:r>
                      <a:r>
                        <a:rPr lang="en-US" dirty="0" smtClean="0"/>
                        <a:t> (from </a:t>
                      </a:r>
                      <a:r>
                        <a:rPr lang="en-US" dirty="0" err="1" smtClean="0"/>
                        <a:t>tetracyclin</a:t>
                      </a:r>
                      <a:r>
                        <a:rPr lang="en-US" dirty="0" smtClean="0"/>
                        <a:t> family)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HACEK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Cephalosporin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generation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Burotonella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Aminoglycoside + </a:t>
                      </a:r>
                      <a:r>
                        <a:rPr lang="en-US" dirty="0" err="1" smtClean="0"/>
                        <a:t>flouroquinolones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1517" y="2877637"/>
            <a:ext cx="65204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x-none" dirty="0" smtClean="0"/>
              <a:t>خذ في عين الاعتبار أن فترة العلاج الزمنية تختلف باختلاف </a:t>
            </a:r>
            <a:r>
              <a:rPr lang="x-none" dirty="0" err="1" smtClean="0"/>
              <a:t>الفالف</a:t>
            </a:r>
            <a:r>
              <a:rPr lang="x-none" dirty="0" smtClean="0"/>
              <a:t>.</a:t>
            </a:r>
          </a:p>
          <a:p>
            <a:r>
              <a:rPr lang="en-US" dirty="0" smtClean="0"/>
              <a:t>Native valve or prosthetic valve (needs more time or even surgery)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2667" y="3523968"/>
            <a:ext cx="11727362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Prophylaxisis</a:t>
            </a:r>
            <a:r>
              <a:rPr lang="en-US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case he has </a:t>
            </a:r>
            <a:r>
              <a:rPr lang="en-US" dirty="0" err="1" smtClean="0"/>
              <a:t>prosthatic</a:t>
            </a:r>
            <a:r>
              <a:rPr lang="en-US" dirty="0" smtClean="0"/>
              <a:t> valve or abnormal valve he is more </a:t>
            </a:r>
            <a:r>
              <a:rPr lang="en-US" dirty="0" err="1" smtClean="0"/>
              <a:t>susciptable</a:t>
            </a:r>
            <a:r>
              <a:rPr lang="en-US" dirty="0" smtClean="0"/>
              <a:t> to be infected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give prophylaxis for certain people </a:t>
            </a:r>
            <a:endParaRPr lang="x-none" dirty="0"/>
          </a:p>
          <a:p>
            <a:pPr lvl="1"/>
            <a:r>
              <a:rPr lang="x-none" dirty="0" smtClean="0"/>
              <a:t>يعني </a:t>
            </a:r>
            <a:r>
              <a:rPr lang="x-none" dirty="0" err="1" smtClean="0"/>
              <a:t>مانعطي</a:t>
            </a:r>
            <a:r>
              <a:rPr lang="x-none" dirty="0" smtClean="0"/>
              <a:t> أي شخص لازم أشخاص معينين بحالات معينة ونعطيهم قبل العملية (غالبا) بساعة – نص ساعة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Mainly gram +</a:t>
            </a:r>
            <a:r>
              <a:rPr lang="en-US" dirty="0" err="1" smtClean="0"/>
              <a:t>ve</a:t>
            </a:r>
            <a:r>
              <a:rPr lang="en-US" dirty="0" smtClean="0"/>
              <a:t> bacteria </a:t>
            </a:r>
            <a:r>
              <a:rPr lang="en-US" dirty="0" smtClean="0">
                <a:sym typeface="Wingdings" panose="05000000000000000000" pitchFamily="2" charset="2"/>
              </a:rPr>
              <a:t> clindamycin , amoxicillin , </a:t>
            </a:r>
            <a:r>
              <a:rPr lang="en-US" dirty="0" err="1" smtClean="0">
                <a:sym typeface="Wingdings" panose="05000000000000000000" pitchFamily="2" charset="2"/>
              </a:rPr>
              <a:t>cephalexine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oraly</a:t>
            </a:r>
            <a:r>
              <a:rPr lang="en-US" dirty="0" smtClean="0">
                <a:sym typeface="Wingdings" panose="05000000000000000000" pitchFamily="2" charset="2"/>
              </a:rPr>
              <a:t>) , ampicillin (IM)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We give prophylaxis for 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1- previous history with cardiac disease (previous endocarditis)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2- dental extraction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3- bronchoscopy and others..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910" y="-95535"/>
            <a:ext cx="304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Notes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doctor’s notes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Arc 8"/>
          <p:cNvSpPr/>
          <p:nvPr/>
        </p:nvSpPr>
        <p:spPr>
          <a:xfrm>
            <a:off x="9109179" y="1400318"/>
            <a:ext cx="1633795" cy="2142699"/>
          </a:xfrm>
          <a:prstGeom prst="arc">
            <a:avLst>
              <a:gd name="adj1" fmla="val 16200000"/>
              <a:gd name="adj2" fmla="val 16877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42974" y="42964"/>
            <a:ext cx="126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1243"/>
            <a:ext cx="4386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Notes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doctor’s notes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095" y="1317839"/>
            <a:ext cx="1185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45346" y="671508"/>
            <a:ext cx="11946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Infective endocarditis has 2 types Native , prosthetic:</a:t>
            </a:r>
          </a:p>
          <a:p>
            <a:r>
              <a:rPr lang="en-US" dirty="0" smtClean="0"/>
              <a:t> 1-native Acute: staph aureus (</a:t>
            </a:r>
            <a:r>
              <a:rPr lang="en-US" dirty="0" smtClean="0">
                <a:solidFill>
                  <a:srgbClr val="FF0000"/>
                </a:solidFill>
              </a:rPr>
              <a:t>most common</a:t>
            </a:r>
            <a:r>
              <a:rPr lang="en-US" dirty="0" smtClean="0"/>
              <a:t>) , sub acute: streptococci viridians</a:t>
            </a:r>
          </a:p>
          <a:p>
            <a:r>
              <a:rPr lang="en-US" dirty="0" smtClean="0"/>
              <a:t> 2-Prothetic : staph epidermis 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General</a:t>
            </a:r>
            <a:r>
              <a:rPr lang="en-US" dirty="0" smtClean="0"/>
              <a:t> Risk factors: old age , HIV , Cardiac (valvular Heart diseases) , bad dental hygiene ,    DM, IV drug uses , congenital heard disease.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Moderate </a:t>
            </a:r>
            <a:r>
              <a:rPr lang="en-US" dirty="0" smtClean="0"/>
              <a:t>Risk factors: stenosis , prolapse.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</a:t>
            </a:r>
            <a:r>
              <a:rPr lang="en-US" dirty="0" smtClean="0"/>
              <a:t> Risk factors : Rheumatic valve , prosthetic valve</a:t>
            </a:r>
          </a:p>
          <a:p>
            <a:r>
              <a:rPr lang="en-US" dirty="0" smtClean="0"/>
              <a:t>- There has to be bacteremia in order for endocarditis to occur , YOU MUST do a minimum of 3 blood cultures</a:t>
            </a:r>
          </a:p>
          <a:p>
            <a:r>
              <a:rPr lang="en-US" dirty="0" smtClean="0"/>
              <a:t>- Physical examination signs Fever , Murmur , Positive Blood cultures , thrombus</a:t>
            </a:r>
            <a:endParaRPr lang="en-US" dirty="0"/>
          </a:p>
        </p:txBody>
      </p:sp>
      <p:sp>
        <p:nvSpPr>
          <p:cNvPr id="6" name="مربع نص 1"/>
          <p:cNvSpPr txBox="1"/>
          <p:nvPr/>
        </p:nvSpPr>
        <p:spPr>
          <a:xfrm>
            <a:off x="245346" y="3188656"/>
            <a:ext cx="10246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-Left valves are more serious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Treatment :</a:t>
            </a:r>
          </a:p>
          <a:p>
            <a:pPr marL="285750" indent="-285750">
              <a:buFontTx/>
              <a:buChar char="-"/>
            </a:pPr>
            <a:r>
              <a:rPr lang="en-US" dirty="0"/>
              <a:t>1- streptococci viridians; Penicillin , gentamycin</a:t>
            </a:r>
          </a:p>
          <a:p>
            <a:pPr marL="285750" indent="-285750">
              <a:buFontTx/>
              <a:buChar char="-"/>
            </a:pPr>
            <a:r>
              <a:rPr lang="en-US" dirty="0"/>
              <a:t>2-Staph </a:t>
            </a:r>
            <a:r>
              <a:rPr lang="en-US" dirty="0" err="1"/>
              <a:t>Areus</a:t>
            </a:r>
            <a:r>
              <a:rPr lang="en-US" dirty="0"/>
              <a:t> : Colaxcillin , Vancomycin 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Prophylaxis is used usually for Dental , Rigid Bronchoscopy , Esophageal procedures , GI mucosal procedures , Cystoscopy , Prostate surgery. Antibiotics used for prophylaxis Clindamycin, Cephalexin , clarithromycin.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8313" y="5020034"/>
            <a:ext cx="839368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/>
            <a:r>
              <a:rPr lang="x-none" dirty="0" smtClean="0">
                <a:solidFill>
                  <a:srgbClr val="222222"/>
                </a:solidFill>
                <a:latin typeface="arial" panose="020B0604020202020204" pitchFamily="34" charset="0"/>
              </a:rPr>
              <a:t>متى نحتاج نسوي </a:t>
            </a:r>
            <a:r>
              <a:rPr lang="x-none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سيرجيري</a:t>
            </a:r>
            <a:r>
              <a:rPr lang="x-none" dirty="0" smtClean="0">
                <a:solidFill>
                  <a:srgbClr val="222222"/>
                </a:solidFill>
                <a:latin typeface="arial" panose="020B0604020202020204" pitchFamily="34" charset="0"/>
              </a:rPr>
              <a:t> عشان نأخذ عينة من </a:t>
            </a:r>
            <a:r>
              <a:rPr lang="x-none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الفالف</a:t>
            </a:r>
            <a:r>
              <a:rPr lang="x-none" dirty="0" smtClean="0">
                <a:solidFill>
                  <a:srgbClr val="222222"/>
                </a:solidFill>
                <a:latin typeface="arial" panose="020B0604020202020204" pitchFamily="34" charset="0"/>
              </a:rPr>
              <a:t>؟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 Heart Failure 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2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 not Responding to medical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treatment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3) Recurrent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systemic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emboli (we have stop it by the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surgrey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)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also in case some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pathogen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------&gt;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pseudomonas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fungi 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coxiella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and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Entrococci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2974" y="42964"/>
            <a:ext cx="126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39617" y="5283910"/>
            <a:ext cx="3210864" cy="1353927"/>
          </a:xfrm>
          <a:prstGeom prst="wedgeRectCallout">
            <a:avLst>
              <a:gd name="adj1" fmla="val -18967"/>
              <a:gd name="adj2" fmla="val 262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هنلك بعض السلايدات ما ضفناها لعدم شرح الصميلي لها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5364" y="853569"/>
            <a:ext cx="11736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68 year old Patient is presented to you with a Rheumatic valve disease , on examination you find Degenerative valvular lesions , with high grade fever , abdominal pain , Back pain , pleuritic chest pain , arthralgia and heart murmurs , he tells you that symptoms began 2 weeks ago and they were progressing ever since.</a:t>
            </a:r>
            <a:endParaRPr lang="en-US" sz="20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5364" y="2241352"/>
            <a:ext cx="11736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1-Based on the information what is the causative bacteria?</a:t>
            </a:r>
          </a:p>
          <a:p>
            <a:pPr lvl="2"/>
            <a:r>
              <a:rPr lang="en-US" sz="1400" dirty="0" smtClean="0"/>
              <a:t>ANS: Staph Aureus </a:t>
            </a:r>
          </a:p>
          <a:p>
            <a:r>
              <a:rPr lang="en-US" sz="2000" dirty="0" smtClean="0"/>
              <a:t>2- How would you confirm your diagnosis?</a:t>
            </a:r>
          </a:p>
          <a:p>
            <a:pPr lvl="2"/>
            <a:r>
              <a:rPr lang="en-US" sz="1400" dirty="0" smtClean="0"/>
              <a:t>ANS: </a:t>
            </a:r>
            <a:r>
              <a:rPr lang="en-US" sz="1400" dirty="0" smtClean="0">
                <a:solidFill>
                  <a:srgbClr val="FF0000"/>
                </a:solidFill>
              </a:rPr>
              <a:t>by obtaining at least 3 Blood cultures</a:t>
            </a:r>
            <a:r>
              <a:rPr lang="en-US" sz="1400" dirty="0" smtClean="0"/>
              <a:t> , ECG , (elevated ESR or CRP usually present and maybe high WBC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3- What is the treatment needed?</a:t>
            </a:r>
          </a:p>
          <a:p>
            <a:pPr lvl="2"/>
            <a:r>
              <a:rPr lang="en-US" sz="1400" dirty="0"/>
              <a:t>ANS: </a:t>
            </a:r>
            <a:r>
              <a:rPr lang="en-US" sz="1400" dirty="0" err="1"/>
              <a:t>cloxcillin</a:t>
            </a:r>
            <a:r>
              <a:rPr lang="en-US" sz="1400" dirty="0"/>
              <a:t> , vancomycin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4-if </a:t>
            </a:r>
            <a:r>
              <a:rPr lang="en-US" sz="2000" dirty="0"/>
              <a:t>a patient has a prosthetic valve what is the most likely causative bacteria?</a:t>
            </a:r>
          </a:p>
          <a:p>
            <a:pPr lvl="2"/>
            <a:r>
              <a:rPr lang="en-US" sz="1400" dirty="0"/>
              <a:t>ANS: Staph epidermis</a:t>
            </a:r>
          </a:p>
          <a:p>
            <a:r>
              <a:rPr lang="en-US" sz="2000" dirty="0"/>
              <a:t>5</a:t>
            </a:r>
            <a:r>
              <a:rPr lang="en-US" sz="2000" dirty="0" smtClean="0"/>
              <a:t>-Name other organisms that could cause Endocarditis:</a:t>
            </a:r>
          </a:p>
          <a:p>
            <a:pPr lvl="2"/>
            <a:r>
              <a:rPr lang="en-US" sz="1400" dirty="0"/>
              <a:t>ANS:  streptococci viridians , staph epidermis , HACEK (</a:t>
            </a:r>
            <a:r>
              <a:rPr lang="en-US" sz="1400" dirty="0" err="1"/>
              <a:t>Haemophilus</a:t>
            </a:r>
            <a:r>
              <a:rPr lang="en-US" sz="1400" dirty="0"/>
              <a:t> , </a:t>
            </a:r>
            <a:r>
              <a:rPr lang="en-US" sz="1400" dirty="0" err="1"/>
              <a:t>Actinobacillus</a:t>
            </a:r>
            <a:r>
              <a:rPr lang="en-US" sz="1400" dirty="0"/>
              <a:t> , </a:t>
            </a:r>
            <a:r>
              <a:rPr lang="en-US" sz="1400" dirty="0" err="1"/>
              <a:t>cardiobacterium</a:t>
            </a:r>
            <a:r>
              <a:rPr lang="en-US" sz="1400" dirty="0"/>
              <a:t> , </a:t>
            </a:r>
            <a:r>
              <a:rPr lang="en-US" sz="1400" dirty="0" err="1"/>
              <a:t>Eikenella</a:t>
            </a:r>
            <a:r>
              <a:rPr lang="en-US" sz="1400" dirty="0"/>
              <a:t> ,</a:t>
            </a:r>
            <a:r>
              <a:rPr lang="en-US" sz="1400" dirty="0" err="1"/>
              <a:t>kingella</a:t>
            </a:r>
            <a:r>
              <a:rPr lang="en-US" sz="1400" dirty="0"/>
              <a:t>)</a:t>
            </a:r>
          </a:p>
          <a:p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75364" y="0"/>
            <a:ext cx="204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SAQ: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21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0"/>
            <a:ext cx="3393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MICROBIOLOGY TEAM:</a:t>
            </a: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436microbiologyteam@gmail.com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15815" y="3079200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The Editing File 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999" y="2038776"/>
            <a:ext cx="329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Waleed</a:t>
            </a:r>
            <a:r>
              <a:rPr lang="en-US" sz="2000" dirty="0"/>
              <a:t> </a:t>
            </a:r>
            <a:r>
              <a:rPr lang="en-US" sz="2000" dirty="0" err="1"/>
              <a:t>Aljamal</a:t>
            </a:r>
            <a:r>
              <a:rPr lang="en-US" sz="2000" dirty="0"/>
              <a:t> (leader)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Ibraheem</a:t>
            </a:r>
            <a:r>
              <a:rPr lang="en-US" sz="2000" dirty="0"/>
              <a:t> </a:t>
            </a:r>
            <a:r>
              <a:rPr lang="en-US" sz="2000" dirty="0" err="1"/>
              <a:t>Aldeeri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Ibrahim </a:t>
            </a:r>
            <a:r>
              <a:rPr lang="en-US" sz="2000" dirty="0" err="1"/>
              <a:t>Fetyani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Abdulaziz</a:t>
            </a:r>
            <a:r>
              <a:rPr lang="en-US" sz="2000" dirty="0"/>
              <a:t> </a:t>
            </a:r>
            <a:r>
              <a:rPr lang="en-US" sz="2000" dirty="0" err="1"/>
              <a:t>almohammed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Abdulmalik</a:t>
            </a:r>
            <a:r>
              <a:rPr lang="en-US" sz="2000" dirty="0"/>
              <a:t> </a:t>
            </a:r>
            <a:r>
              <a:rPr lang="en-US" sz="2000" dirty="0" err="1"/>
              <a:t>alghannam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Omar </a:t>
            </a:r>
            <a:r>
              <a:rPr lang="en-US" sz="2000" dirty="0" err="1"/>
              <a:t>albabtain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Turki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Mohammad </a:t>
            </a:r>
            <a:r>
              <a:rPr lang="en-US" sz="2000" dirty="0" err="1"/>
              <a:t>alkahil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Meshal</a:t>
            </a:r>
            <a:r>
              <a:rPr lang="en-US" sz="2000" dirty="0"/>
              <a:t> </a:t>
            </a:r>
            <a:r>
              <a:rPr lang="en-US" sz="2000" dirty="0" err="1"/>
              <a:t>Eiaidi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Alhusainan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Alshehri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Nasir </a:t>
            </a:r>
            <a:r>
              <a:rPr lang="en-US" sz="2000" dirty="0" err="1"/>
              <a:t>Aldosarie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6720" y="2061756"/>
            <a:ext cx="51366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Shrooq</a:t>
            </a:r>
            <a:r>
              <a:rPr lang="en-US" sz="2000" dirty="0"/>
              <a:t> </a:t>
            </a:r>
            <a:r>
              <a:rPr lang="en-US" sz="2000" dirty="0" err="1"/>
              <a:t>Alsomali</a:t>
            </a:r>
            <a:r>
              <a:rPr lang="en-US" sz="2000" dirty="0"/>
              <a:t> (leader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Shatha</a:t>
            </a:r>
            <a:r>
              <a:rPr lang="en-US" sz="2000" dirty="0" smtClean="0"/>
              <a:t> </a:t>
            </a:r>
            <a:r>
              <a:rPr lang="en-US" sz="2000" dirty="0" err="1" smtClean="0"/>
              <a:t>Alghaihab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Ruba</a:t>
            </a:r>
            <a:r>
              <a:rPr lang="en-US" sz="2000" dirty="0" smtClean="0"/>
              <a:t> </a:t>
            </a:r>
            <a:r>
              <a:rPr lang="en-US" sz="2000" dirty="0" err="1"/>
              <a:t>B</a:t>
            </a:r>
            <a:r>
              <a:rPr lang="en-US" sz="2000" dirty="0" err="1" smtClean="0"/>
              <a:t>arnawi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Reem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lshathri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Lama </a:t>
            </a:r>
            <a:r>
              <a:rPr lang="en-US" sz="2000" dirty="0" err="1"/>
              <a:t>A</a:t>
            </a:r>
            <a:r>
              <a:rPr lang="en-US" sz="2000" dirty="0" err="1" smtClean="0"/>
              <a:t>ltamimi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Aseel</a:t>
            </a:r>
            <a:r>
              <a:rPr lang="en-US" sz="2000" dirty="0" smtClean="0"/>
              <a:t> Nasser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Lama Al </a:t>
            </a:r>
            <a:r>
              <a:rPr lang="en-US" sz="2000" dirty="0" err="1" smtClean="0"/>
              <a:t>musallam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Reema</a:t>
            </a:r>
            <a:r>
              <a:rPr lang="en-US" sz="2000" dirty="0" smtClean="0"/>
              <a:t> </a:t>
            </a:r>
            <a:r>
              <a:rPr lang="en-US" sz="2000" dirty="0" err="1" smtClean="0"/>
              <a:t>Albarrak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53800" cy="641350"/>
          </a:xfrm>
        </p:spPr>
        <p:txBody>
          <a:bodyPr>
            <a:normAutofit/>
          </a:bodyPr>
          <a:lstStyle/>
          <a:p>
            <a:pPr lvl="0" rtl="1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Definition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  <a:endParaRPr lang="x-none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615" y="461376"/>
            <a:ext cx="11887200" cy="10398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Infectious Endocarditis (IE): </a:t>
            </a:r>
            <a:r>
              <a:rPr lang="en-US" sz="2000" dirty="0" smtClean="0"/>
              <a:t>it is a </a:t>
            </a:r>
            <a:r>
              <a:rPr lang="en-US" sz="2000" b="1" dirty="0" smtClean="0"/>
              <a:t>serious</a:t>
            </a:r>
            <a:r>
              <a:rPr lang="en-US" sz="2000" dirty="0" smtClean="0"/>
              <a:t> </a:t>
            </a:r>
            <a:r>
              <a:rPr lang="en-US" sz="2000" b="1" dirty="0" smtClean="0"/>
              <a:t>infection</a:t>
            </a:r>
            <a:r>
              <a:rPr lang="en-US" sz="2000" dirty="0" smtClean="0"/>
              <a:t> or colonization of the heart’s endocardial surface  (</a:t>
            </a:r>
            <a:r>
              <a:rPr lang="en-US" sz="2000" b="1" dirty="0" smtClean="0"/>
              <a:t>endocardium</a:t>
            </a:r>
            <a:r>
              <a:rPr lang="en-US" sz="2000" dirty="0" smtClean="0"/>
              <a:t>) ,</a:t>
            </a:r>
            <a:r>
              <a:rPr lang="en-US" sz="2000" b="1" dirty="0" smtClean="0"/>
              <a:t>heart valves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that is associated with low grade bacteremia </a:t>
            </a:r>
            <a:r>
              <a:rPr lang="en-US" sz="1800" dirty="0" smtClean="0"/>
              <a:t>) </a:t>
            </a:r>
            <a:r>
              <a:rPr lang="en-US" sz="2000" b="1" dirty="0" smtClean="0"/>
              <a:t>by</a:t>
            </a:r>
            <a:r>
              <a:rPr lang="en-US" sz="2000" dirty="0" smtClean="0"/>
              <a:t> (Congenital defects\bacteria\</a:t>
            </a:r>
            <a:r>
              <a:rPr lang="en-US" sz="2000" dirty="0" err="1" smtClean="0"/>
              <a:t>rickettsiae</a:t>
            </a:r>
            <a:r>
              <a:rPr lang="en-US" sz="2000" dirty="0" smtClean="0"/>
              <a:t>\fungi) , </a:t>
            </a:r>
            <a:r>
              <a:rPr lang="en-US" sz="1800" dirty="0" smtClean="0"/>
              <a:t>it damages the heart and other organs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98149"/>
              </p:ext>
            </p:extLst>
          </p:nvPr>
        </p:nvGraphicFramePr>
        <p:xfrm>
          <a:off x="198188" y="4325269"/>
          <a:ext cx="10495128" cy="3995673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643087"/>
                <a:gridCol w="4852041"/>
              </a:tblGrid>
              <a:tr h="3995673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Acute: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Affects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heart valves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 virulent organisms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Rapidly destructive.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Metastatic foci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 not treated, usually fatal within 6 weeks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Commonly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Staphylococcus species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99211" y="4325269"/>
            <a:ext cx="80141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Subacute</a:t>
            </a:r>
            <a:r>
              <a:rPr lang="en-US" sz="2000" b="1" dirty="0"/>
              <a:t>: 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Often </a:t>
            </a:r>
            <a:r>
              <a:rPr lang="en-US" dirty="0"/>
              <a:t>affects </a:t>
            </a:r>
            <a:r>
              <a:rPr lang="en-US" dirty="0">
                <a:solidFill>
                  <a:srgbClr val="FF0000"/>
                </a:solidFill>
              </a:rPr>
              <a:t>damaged</a:t>
            </a:r>
            <a:r>
              <a:rPr lang="en-US" dirty="0"/>
              <a:t> heart valves(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as a complication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Rheumatic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Fever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Weakly</a:t>
            </a:r>
            <a:r>
              <a:rPr lang="en-US" dirty="0"/>
              <a:t>​ virulent </a:t>
            </a:r>
            <a:r>
              <a:rPr lang="en-US" dirty="0" smtClean="0"/>
              <a:t>organisms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Indolent </a:t>
            </a:r>
            <a:r>
              <a:rPr lang="en-US" dirty="0"/>
              <a:t>(lazy) </a:t>
            </a:r>
            <a:r>
              <a:rPr lang="en-US" dirty="0" smtClean="0"/>
              <a:t>nature.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If </a:t>
            </a:r>
            <a:r>
              <a:rPr lang="en-US" dirty="0"/>
              <a:t>not treated, usually </a:t>
            </a:r>
            <a:r>
              <a:rPr lang="en-US" dirty="0" smtClean="0"/>
              <a:t>fatal by </a:t>
            </a:r>
            <a:r>
              <a:rPr lang="en-US" dirty="0"/>
              <a:t>one </a:t>
            </a:r>
            <a:r>
              <a:rPr lang="en-US" dirty="0" smtClean="0"/>
              <a:t>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Commonly </a:t>
            </a:r>
            <a:r>
              <a:rPr lang="en-US" dirty="0">
                <a:solidFill>
                  <a:srgbClr val="FF0000"/>
                </a:solidFill>
              </a:rPr>
              <a:t>Streptococcus </a:t>
            </a:r>
            <a:r>
              <a:rPr lang="en-US" dirty="0" err="1">
                <a:solidFill>
                  <a:srgbClr val="FF0000"/>
                </a:solidFill>
              </a:rPr>
              <a:t>viridans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(Most common cause of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subacute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endocarditis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45138"/>
            <a:ext cx="288611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Further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Classification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1444" y="6346209"/>
            <a:ext cx="393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</a:rPr>
              <a:t>ممكن تختلف صياغة التعريف من محاضرة لمحاضرة لكن المعنى واحد</a:t>
            </a:r>
            <a:r>
              <a:rPr lang="x-none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716482"/>
            <a:ext cx="128886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Classified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four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groups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 </a:t>
            </a:r>
          </a:p>
          <a:p>
            <a:pPr lvl="1"/>
            <a:r>
              <a:rPr lang="en-US" sz="2000" dirty="0"/>
              <a:t>1-Native Valve IE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natural human valve</a:t>
            </a:r>
            <a:r>
              <a:rPr lang="en-US" sz="2000" dirty="0"/>
              <a:t>) .      </a:t>
            </a:r>
            <a:r>
              <a:rPr lang="en-US" sz="2000" dirty="0" smtClean="0"/>
              <a:t>                                                    </a:t>
            </a:r>
            <a:r>
              <a:rPr lang="en-US" sz="2000" dirty="0"/>
              <a:t>3-Prosthetic Valve IE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Artificial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valve</a:t>
            </a:r>
            <a:r>
              <a:rPr lang="en-US" sz="2000" dirty="0"/>
              <a:t>).</a:t>
            </a:r>
          </a:p>
          <a:p>
            <a:pPr lvl="1"/>
            <a:r>
              <a:rPr lang="en-US" sz="2000" dirty="0"/>
              <a:t>2-Intravenous drug abuse (IVDA) </a:t>
            </a:r>
            <a:r>
              <a:rPr lang="en-US" sz="2000" dirty="0" smtClean="0"/>
              <a:t>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(affect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right side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tricuspid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valves)  </a:t>
            </a:r>
            <a:r>
              <a:rPr lang="en-US" sz="2000" dirty="0"/>
              <a:t>4-Nosocomial IE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Acquired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hospitals</a:t>
            </a:r>
            <a:r>
              <a:rPr lang="en-US" sz="2000" dirty="0"/>
              <a:t>).</a:t>
            </a:r>
            <a:endParaRPr lang="en-US" sz="28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18784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Epidemiology: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17008329"/>
              </p:ext>
            </p:extLst>
          </p:nvPr>
        </p:nvGraphicFramePr>
        <p:xfrm>
          <a:off x="136477" y="1595267"/>
          <a:ext cx="7642747" cy="127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hevron 10"/>
          <p:cNvSpPr/>
          <p:nvPr/>
        </p:nvSpPr>
        <p:spPr>
          <a:xfrm>
            <a:off x="7300344" y="1642553"/>
            <a:ext cx="4777925" cy="1200329"/>
          </a:xfrm>
          <a:prstGeom prst="chevr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Becoming a disease of the elderly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Due to two factors: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The decline of rheumatic heart disease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The increasing proportion of elderly</a:t>
            </a:r>
            <a:endParaRPr lang="x-none" sz="12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72610"/>
            <a:ext cx="88573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زمان كان </a:t>
            </a:r>
            <a:r>
              <a:rPr lang="x-none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الاندوكاردايتس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منتشر اكثر بسبب انتشار </a:t>
            </a:r>
            <a:r>
              <a:rPr lang="x-non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الروماتك</a:t>
            </a:r>
            <a:r>
              <a:rPr lang="x-non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هارت </a:t>
            </a:r>
            <a:r>
              <a:rPr lang="x-none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دزيز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x-none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لانه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يسبب </a:t>
            </a:r>
            <a:r>
              <a:rPr lang="x-none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دستركشن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او ذا فالف بعدين </a:t>
            </a:r>
            <a:r>
              <a:rPr lang="x-none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يجيهم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x-none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اندوكاردايتس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لما يكبروا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580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0"/>
            <a:ext cx="371338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Risk factors: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ost factors</a:t>
            </a:r>
            <a:endParaRPr lang="x-none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99764"/>
              </p:ext>
            </p:extLst>
          </p:nvPr>
        </p:nvGraphicFramePr>
        <p:xfrm>
          <a:off x="177421" y="523220"/>
          <a:ext cx="5404514" cy="3953246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2550967"/>
                <a:gridCol w="2853547"/>
              </a:tblGrid>
              <a:tr h="42123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</a:t>
                      </a:r>
                      <a:endParaRPr lang="x-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1507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n-US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risks: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altLang="en-US" sz="1700" dirty="0" smtClean="0"/>
                        <a:t>-Poor dental hygiene¹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altLang="en-US" sz="1700" dirty="0" smtClean="0"/>
                        <a:t>-Hemodialysis²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altLang="en-US" sz="1700" dirty="0" smtClean="0"/>
                        <a:t>-</a:t>
                      </a:r>
                      <a:r>
                        <a:rPr lang="en-US" altLang="en-US" sz="1700" dirty="0" err="1" smtClean="0">
                          <a:solidFill>
                            <a:srgbClr val="FF0000"/>
                          </a:solidFill>
                        </a:rPr>
                        <a:t>Diabetes</a:t>
                      </a:r>
                      <a:r>
                        <a:rPr lang="en-US" altLang="en-US" sz="1700" baseline="0" dirty="0" err="1" smtClean="0">
                          <a:solidFill>
                            <a:srgbClr val="FF0000"/>
                          </a:solidFill>
                        </a:rPr>
                        <a:t>.M</a:t>
                      </a:r>
                      <a:endParaRPr lang="en-US" altLang="en-US" sz="17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altLang="en-US" sz="1700" dirty="0" smtClean="0"/>
                        <a:t>-HIV(**)</a:t>
                      </a:r>
                      <a:endParaRPr lang="en-US" altLang="en-US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Injection drug use: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700" dirty="0" smtClean="0"/>
                        <a:t>-Increase</a:t>
                      </a:r>
                      <a:r>
                        <a:rPr lang="en-US" altLang="en-US" sz="1700" baseline="0" dirty="0" smtClean="0"/>
                        <a:t> risk in young to be effected by </a:t>
                      </a:r>
                      <a:r>
                        <a:rPr lang="en-US" altLang="en-US" sz="1700" baseline="0" dirty="0" err="1" smtClean="0"/>
                        <a:t>Staph.aureus</a:t>
                      </a:r>
                      <a:r>
                        <a:rPr lang="en-US" altLang="en-US" sz="1700" baseline="0" dirty="0" smtClean="0"/>
                        <a:t> </a:t>
                      </a:r>
                      <a:endParaRPr lang="en-US" altLang="en-US" sz="1700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4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Structural cardiac abnormality*: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sz="1700" baseline="0" dirty="0" smtClean="0"/>
                        <a:t>-</a:t>
                      </a:r>
                      <a:r>
                        <a:rPr lang="en-US" sz="1700" dirty="0" smtClean="0"/>
                        <a:t>75% of pts will have a preexisting structural cardiac abnormality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sz="1700" dirty="0" smtClean="0"/>
                        <a:t>-10-20% have congenital heart disease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IV drug use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700" dirty="0" smtClean="0"/>
                        <a:t>-</a:t>
                      </a:r>
                      <a:r>
                        <a:rPr lang="en-US" sz="1700" dirty="0" smtClean="0"/>
                        <a:t>Higher among patients with known </a:t>
                      </a:r>
                      <a:r>
                        <a:rPr lang="en-US" sz="1700" dirty="0" err="1" smtClean="0"/>
                        <a:t>valvular</a:t>
                      </a:r>
                      <a:r>
                        <a:rPr lang="en-US" sz="1700" dirty="0" smtClean="0"/>
                        <a:t> heart disease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-IE usually effect the right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side of heart in IV drug user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because they inject into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 </a:t>
                      </a:r>
                      <a:r>
                        <a:rPr lang="en-US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vien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draining in </a:t>
                      </a:r>
                      <a:r>
                        <a:rPr lang="en-US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Rt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atrium </a:t>
                      </a:r>
                      <a:endParaRPr lang="en-US" altLang="en-US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جدول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21843"/>
              </p:ext>
            </p:extLst>
          </p:nvPr>
        </p:nvGraphicFramePr>
        <p:xfrm>
          <a:off x="5677469" y="523220"/>
          <a:ext cx="6364405" cy="410464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994636"/>
                <a:gridCol w="43697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Cardiac abnormalities</a:t>
                      </a:r>
                      <a:r>
                        <a:rPr lang="en-US" baseline="0" dirty="0" smtClean="0">
                          <a:latin typeface="+mn-lt"/>
                        </a:rPr>
                        <a:t>  or (local)</a:t>
                      </a:r>
                      <a:endParaRPr lang="x-none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x-none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Low/no risk: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alt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lang="en-US" altLang="en-US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Atrial</a:t>
                      </a:r>
                      <a:r>
                        <a:rPr lang="en-US" altLang="en-US" sz="17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septal defect </a:t>
                      </a:r>
                      <a:r>
                        <a:rPr lang="en-US" altLang="en-US" sz="17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(ASD)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7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Coronary artery bypass grafting </a:t>
                      </a:r>
                      <a:r>
                        <a:rPr lang="en-US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CABG</a:t>
                      </a:r>
                      <a:r>
                        <a:rPr lang="en-US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Moderate risk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-</a:t>
                      </a:r>
                      <a:r>
                        <a:rPr lang="en-US" altLang="x-none" sz="17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mitral</a:t>
                      </a:r>
                      <a:r>
                        <a:rPr lang="en-US" altLang="x-none" sz="17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valve prolapse or regurgitation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7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-</a:t>
                      </a:r>
                      <a:r>
                        <a:rPr lang="en-US" altLang="x-none" sz="17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Mitral stenosis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-Tricuspid valve problems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-Pulmonary stenosis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-Hypertrophic obstructive</a:t>
                      </a:r>
                      <a:r>
                        <a:rPr lang="en-US" altLang="x-none" sz="17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altLang="x-none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cardiomyopathy </a:t>
                      </a:r>
                      <a:r>
                        <a:rPr lang="en-US" altLang="x-non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(HOCM)</a:t>
                      </a:r>
                      <a:r>
                        <a:rPr lang="en-US" altLang="x-none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n-US" altLang="x-none" sz="14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High risk: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7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-Previous 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7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-Aortic valve disease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7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-Rheumatic valve disease</a:t>
                      </a:r>
                      <a:r>
                        <a:rPr lang="en-US" altLang="en-US" sz="1700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7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(*)</a:t>
                      </a:r>
                      <a:r>
                        <a:rPr lang="en-US" altLang="en-US" sz="17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700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7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-Prosthetic valve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en-US" sz="17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Coarctation</a:t>
                      </a:r>
                      <a:endParaRPr lang="en-US" altLang="en-US" sz="17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altLang="en-US" sz="1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-Complex cyanotic congenital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dirty="0" smtClean="0">
                        <a:solidFill>
                          <a:srgbClr val="92D050"/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6647003" y="4478627"/>
            <a:ext cx="554499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(**)HIV </a:t>
            </a:r>
            <a:r>
              <a:rPr lang="en-US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infection:</a:t>
            </a:r>
          </a:p>
          <a:p>
            <a:pPr marL="274320" lvl="1">
              <a:defRPr/>
            </a:pP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-A 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number of cases of IE have been reported in </a:t>
            </a: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patients with 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HIV </a:t>
            </a: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infection</a:t>
            </a:r>
          </a:p>
          <a:p>
            <a:pPr marL="274320" lvl="1">
              <a:defRPr/>
            </a:pPr>
            <a:r>
              <a:rPr lang="en-US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-It has been suggested that HIV infection is a independent risk factor for IE in IDU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4478627"/>
            <a:ext cx="696653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(*)Rheumatic </a:t>
            </a:r>
            <a:r>
              <a:rPr lang="en-US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valve disease:</a:t>
            </a:r>
          </a:p>
          <a:p>
            <a:pPr marL="274320" lvl="1">
              <a:defRPr/>
            </a:pP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-Predisposition </a:t>
            </a:r>
            <a:r>
              <a:rPr lang="en-US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for young in some countries 37%-76% of cases </a:t>
            </a:r>
          </a:p>
          <a:p>
            <a:pPr marL="274320" lvl="1">
              <a:defRPr/>
            </a:pP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-effects :Mitral </a:t>
            </a:r>
            <a:r>
              <a:rPr lang="en-US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85%, Aortic 50%</a:t>
            </a:r>
          </a:p>
          <a:p>
            <a:pPr marL="274320" lvl="1">
              <a:defRPr/>
            </a:pP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-Degenerative </a:t>
            </a:r>
            <a:r>
              <a:rPr lang="en-US" alt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valvular</a:t>
            </a:r>
            <a:r>
              <a:rPr lang="en-US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lesions</a:t>
            </a:r>
          </a:p>
          <a:p>
            <a:pPr marL="274320" lvl="1">
              <a:defRPr/>
            </a:pP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-MV </a:t>
            </a:r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(mitral valve) </a:t>
            </a: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Prolapse </a:t>
            </a:r>
            <a:r>
              <a:rPr lang="en-US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and associated mitral regurgitation - 5 to 8 times higher IE </a:t>
            </a: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risk</a:t>
            </a:r>
          </a:p>
          <a:p>
            <a:pPr marL="274320" lvl="1">
              <a:defRPr/>
            </a:pPr>
            <a:r>
              <a:rPr lang="en-US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</a:t>
            </a:r>
            <a:r>
              <a:rPr lang="en-US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Aortic </a:t>
            </a:r>
            <a:r>
              <a:rPr lang="en-US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valve disease (stenosis or/and regurgitation) is present in 12 to 30 % of cases</a:t>
            </a:r>
          </a:p>
          <a:p>
            <a:pPr marL="274320" lvl="1">
              <a:defRPr/>
            </a:pPr>
            <a:endParaRPr lang="en-US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59863" y="6421857"/>
            <a:ext cx="175400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sz="1600" b="1" dirty="0" smtClean="0">
                <a:solidFill>
                  <a:schemeClr val="bg1">
                    <a:lumMod val="50000"/>
                  </a:schemeClr>
                </a:solidFill>
              </a:rPr>
              <a:t>¹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x-none" sz="1600" b="1" dirty="0" smtClean="0">
                <a:solidFill>
                  <a:schemeClr val="bg1">
                    <a:lumMod val="50000"/>
                  </a:schemeClr>
                </a:solidFill>
              </a:rPr>
              <a:t>معدات تنظيف الاسنان</a:t>
            </a:r>
            <a:endParaRPr lang="x-non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8191775" y="6421857"/>
            <a:ext cx="391966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sz="1600" b="1" dirty="0" smtClean="0">
                <a:solidFill>
                  <a:schemeClr val="bg1">
                    <a:lumMod val="50000"/>
                  </a:schemeClr>
                </a:solidFill>
              </a:rPr>
              <a:t>²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x-none" sz="1600" b="1" dirty="0" smtClean="0">
                <a:solidFill>
                  <a:schemeClr val="bg1">
                    <a:lumMod val="50000"/>
                  </a:schemeClr>
                </a:solidFill>
              </a:rPr>
              <a:t>أجهزة تستخدم لتنظيف الدم يستخدمونها للغسيل الكلوي</a:t>
            </a:r>
            <a:endParaRPr lang="x-non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5003" y="4053385"/>
            <a:ext cx="1678675" cy="395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+ heart surgery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5480" y="5950379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1">
                    <a:lumMod val="50000"/>
                  </a:schemeClr>
                </a:solidFill>
              </a:rPr>
              <a:t>الأرقام والإحصائيات للفهم وليست للحفظ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21857"/>
            <a:ext cx="3920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There is a lot of abbreviations, try to be familiar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8403" y="640340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>
                <a:solidFill>
                  <a:schemeClr val="bg1">
                    <a:lumMod val="50000"/>
                  </a:schemeClr>
                </a:solidFill>
              </a:rPr>
              <a:t>ما</a:t>
            </a:r>
            <a:r>
              <a:rPr lang="x-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x-none" sz="1600" b="1" dirty="0">
                <a:solidFill>
                  <a:schemeClr val="bg1">
                    <a:lumMod val="50000"/>
                  </a:schemeClr>
                </a:solidFill>
              </a:rPr>
              <a:t>راح يسألك عن درجة الخطورة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"/>
          <p:cNvSpPr txBox="1"/>
          <p:nvPr/>
        </p:nvSpPr>
        <p:spPr>
          <a:xfrm>
            <a:off x="231698" y="286603"/>
            <a:ext cx="47354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Risk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factors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ost factors (cont.)</a:t>
            </a:r>
            <a:endParaRPr lang="x-none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39415"/>
              </p:ext>
            </p:extLst>
          </p:nvPr>
        </p:nvGraphicFramePr>
        <p:xfrm>
          <a:off x="231698" y="809823"/>
          <a:ext cx="5664135" cy="185149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2673510"/>
                <a:gridCol w="2990625"/>
              </a:tblGrid>
              <a:tr h="336196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Drugs </a:t>
                      </a:r>
                      <a:endParaRPr lang="x-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898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self- inflicted:</a:t>
                      </a:r>
                    </a:p>
                    <a:p>
                      <a:pPr lvl="0">
                        <a:lnSpc>
                          <a:spcPct val="90000"/>
                        </a:lnSpc>
                        <a:defRPr/>
                      </a:pPr>
                      <a:r>
                        <a:rPr lang="en-GB" dirty="0" smtClean="0"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alcoholism</a:t>
                      </a:r>
                    </a:p>
                    <a:p>
                      <a:pPr lvl="0">
                        <a:lnSpc>
                          <a:spcPct val="90000"/>
                        </a:lnSpc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-addiction  (injected  drugs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Iatrogenic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Immunosuppressive treatment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-cytotoxic agents </a:t>
                      </a:r>
                    </a:p>
                  </a:txBody>
                  <a:tcPr/>
                </a:tc>
              </a:tr>
              <a:tr h="586853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protective  factors: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antimicrobial</a:t>
                      </a:r>
                      <a:r>
                        <a:rPr lang="en-GB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chemotherapy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22880" y="286603"/>
            <a:ext cx="427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Risk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factors : bacteria factors</a:t>
            </a:r>
            <a:endParaRPr lang="x-none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68382977"/>
              </p:ext>
            </p:extLst>
          </p:nvPr>
        </p:nvGraphicFramePr>
        <p:xfrm>
          <a:off x="6922880" y="809823"/>
          <a:ext cx="4940803" cy="222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4270243" y="3228305"/>
            <a:ext cx="4038545" cy="7501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Predisposing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*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factors: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78557"/>
              </p:ext>
            </p:extLst>
          </p:nvPr>
        </p:nvGraphicFramePr>
        <p:xfrm>
          <a:off x="2599430" y="4036999"/>
          <a:ext cx="7861424" cy="1833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0941"/>
                <a:gridCol w="375048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A- cardiac lesions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B. systemic factors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7031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Chronic rheumatic </a:t>
                      </a:r>
                      <a:r>
                        <a:rPr lang="en-GB" dirty="0" err="1" smtClean="0"/>
                        <a:t>valvular</a:t>
                      </a:r>
                      <a:r>
                        <a:rPr lang="en-GB" dirty="0" smtClean="0"/>
                        <a:t> disease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Congenital heart disease and defects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Atherosclerosis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Prosthetic valves :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600" dirty="0" smtClean="0"/>
                        <a:t>Immediate</a:t>
                      </a:r>
                      <a:r>
                        <a:rPr lang="en-GB" sz="1600" baseline="0" dirty="0" smtClean="0"/>
                        <a:t> or </a:t>
                      </a:r>
                      <a:r>
                        <a:rPr lang="en-GB" sz="1600" dirty="0" smtClean="0"/>
                        <a:t>Delayed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Immunosuppressive  treatment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Immune  defects ( disease)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Alcoholism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dirty="0" smtClean="0"/>
                        <a:t>Iv. Drug  abuse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26416" y="6356024"/>
            <a:ext cx="414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*Predisposing: means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make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susceptible”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519" y="0"/>
            <a:ext cx="3741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CAUSATIVE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ORGANISMS: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4710827"/>
            <a:ext cx="6165850" cy="3131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  <a:defRPr/>
            </a:pPr>
            <a:endParaRPr lang="en-GB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911591" y="1680977"/>
            <a:ext cx="5495059" cy="5759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None/>
              <a:defRPr/>
            </a:pPr>
            <a:r>
              <a:rPr lang="en-GB" sz="2000" dirty="0" smtClean="0"/>
              <a:t>          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GB" sz="20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en-GB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24946"/>
              </p:ext>
            </p:extLst>
          </p:nvPr>
        </p:nvGraphicFramePr>
        <p:xfrm>
          <a:off x="122830" y="638261"/>
          <a:ext cx="9307773" cy="3413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6024"/>
                <a:gridCol w="4271749"/>
              </a:tblGrid>
              <a:tr h="34062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Streptococcus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 gram +</a:t>
                      </a:r>
                      <a:r>
                        <a:rPr lang="en-GB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</a:t>
                      </a:r>
                      <a:r>
                        <a:rPr lang="en-GB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 chains)</a:t>
                      </a:r>
                      <a:endParaRPr lang="en-US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dirty="0" smtClean="0"/>
                        <a:t>Staphylococcus </a:t>
                      </a:r>
                      <a:r>
                        <a:rPr lang="en-GB" sz="18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(gram +</a:t>
                      </a:r>
                      <a:r>
                        <a:rPr lang="en-GB" sz="18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8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clusters)</a:t>
                      </a:r>
                      <a:endParaRPr lang="en-US" sz="18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994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Viridans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 streptococci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is the </a:t>
                      </a:r>
                      <a:r>
                        <a:rPr lang="en-GB" dirty="0" smtClean="0"/>
                        <a:t>Most common cause  of  sub- acute bacterial endocarditis  (SBE)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 </a:t>
                      </a:r>
                      <a:r>
                        <a:rPr lang="en-GB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pyogen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1">
                        <a:defRPr/>
                      </a:pPr>
                      <a:r>
                        <a:rPr lang="en-GB" sz="2000" dirty="0" smtClean="0"/>
                        <a:t>Cause Acute  endocarditis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0703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dirty="0" smtClean="0"/>
                        <a:t>Produce </a:t>
                      </a:r>
                      <a:r>
                        <a:rPr lang="en-GB" dirty="0" err="1" smtClean="0"/>
                        <a:t>glucagons</a:t>
                      </a:r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dirty="0" smtClean="0"/>
                        <a:t>adhere to endocardium</a:t>
                      </a:r>
                    </a:p>
                    <a:p>
                      <a:pPr lvl="1">
                        <a:defRPr/>
                      </a:pPr>
                      <a:r>
                        <a:rPr lang="en-GB" dirty="0" err="1" smtClean="0"/>
                        <a:t>E.g</a:t>
                      </a:r>
                      <a:r>
                        <a:rPr lang="en-GB" dirty="0" smtClean="0"/>
                        <a:t>  :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Streptococcus 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mutans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2"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 Streptococcus 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sanguis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 </a:t>
                      </a:r>
                      <a:r>
                        <a:rPr lang="en-GB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epidermidis</a:t>
                      </a:r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1">
                        <a:defRPr/>
                      </a:pPr>
                      <a:r>
                        <a:rPr lang="en-GB" sz="2000" dirty="0" smtClean="0"/>
                        <a:t>Cause Prosthetic  heart valves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07975">
                <a:tc>
                  <a:txBody>
                    <a:bodyPr/>
                    <a:lstStyle/>
                    <a:p>
                      <a:pPr lvl="2">
                        <a:defRPr/>
                      </a:pPr>
                      <a:r>
                        <a:rPr lang="en-GB" dirty="0" smtClean="0"/>
                        <a:t>Others: Streptococcus  </a:t>
                      </a:r>
                      <a:r>
                        <a:rPr lang="en-GB" dirty="0" err="1" smtClean="0"/>
                        <a:t>faecalis</a:t>
                      </a:r>
                      <a:endParaRPr lang="en-GB" dirty="0" smtClean="0"/>
                    </a:p>
                    <a:p>
                      <a:pPr lvl="2">
                        <a:defRPr/>
                      </a:pPr>
                      <a:r>
                        <a:rPr lang="en-GB" dirty="0" smtClean="0"/>
                        <a:t>              Streptococcus  </a:t>
                      </a:r>
                      <a:r>
                        <a:rPr lang="en-GB" dirty="0" err="1" smtClean="0"/>
                        <a:t>faecium</a:t>
                      </a:r>
                      <a:endParaRPr lang="en-GB" dirty="0" smtClean="0"/>
                    </a:p>
                    <a:p>
                      <a:pPr lvl="2">
                        <a:defRPr/>
                      </a:pPr>
                      <a:r>
                        <a:rPr lang="en-GB" dirty="0" smtClean="0"/>
                        <a:t>              Streptococcus  </a:t>
                      </a:r>
                      <a:r>
                        <a:rPr lang="en-GB" dirty="0" err="1" smtClean="0"/>
                        <a:t>pneumoniae</a:t>
                      </a:r>
                      <a:endParaRPr lang="en-GB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36426"/>
              </p:ext>
            </p:extLst>
          </p:nvPr>
        </p:nvGraphicFramePr>
        <p:xfrm>
          <a:off x="122830" y="4192212"/>
          <a:ext cx="9335069" cy="1285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50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Others: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800" dirty="0" err="1" smtClean="0"/>
                        <a:t>Brucella</a:t>
                      </a:r>
                      <a:r>
                        <a:rPr lang="en-GB" sz="1800" dirty="0" smtClean="0"/>
                        <a:t>  species /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err="1" smtClean="0"/>
                        <a:t>Actinobacillus</a:t>
                      </a:r>
                      <a:r>
                        <a:rPr lang="en-GB" sz="1800" dirty="0" smtClean="0"/>
                        <a:t>  </a:t>
                      </a:r>
                      <a:r>
                        <a:rPr lang="en-GB" sz="1800" dirty="0" err="1" smtClean="0"/>
                        <a:t>actinomycetes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comitans</a:t>
                      </a:r>
                      <a:r>
                        <a:rPr lang="en-GB" sz="1800" dirty="0" smtClean="0"/>
                        <a:t>/</a:t>
                      </a:r>
                      <a:r>
                        <a:rPr lang="en-GB" sz="1800" dirty="0" err="1" smtClean="0"/>
                        <a:t>Rickettisae</a:t>
                      </a:r>
                      <a:r>
                        <a:rPr lang="en-GB" sz="1800" dirty="0" smtClean="0"/>
                        <a:t>/Fungi/</a:t>
                      </a:r>
                      <a:r>
                        <a:rPr lang="en-GB" sz="1800" dirty="0" err="1" smtClean="0"/>
                        <a:t>Coxiella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burneti</a:t>
                      </a:r>
                      <a:r>
                        <a:rPr lang="en-GB" sz="1800" dirty="0" smtClean="0"/>
                        <a:t> /Candida  </a:t>
                      </a:r>
                      <a:r>
                        <a:rPr lang="en-GB" sz="1800" dirty="0" err="1" smtClean="0"/>
                        <a:t>albicans</a:t>
                      </a:r>
                      <a:endParaRPr lang="en-GB" sz="1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نتيجة بحث الصور عن ‪streptococcus‬‏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2322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نتيجة بحث الصور عن ‪staphylococcus‬‏"/>
          <p:cNvSpPr>
            <a:spLocks noChangeAspect="1" noChangeArrowheads="1"/>
          </p:cNvSpPr>
          <p:nvPr/>
        </p:nvSpPr>
        <p:spPr bwMode="auto">
          <a:xfrm>
            <a:off x="8557146" y="2376834"/>
            <a:ext cx="2101974" cy="21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632794"/>
            <a:ext cx="2286000" cy="15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68254" y="2142215"/>
            <a:ext cx="16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streptococcus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68254" y="4294148"/>
            <a:ext cx="159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staphylococcus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76462"/>
            <a:ext cx="9309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*Produce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polysaccharide layer which help the organism to stick to the valves</a:t>
            </a:r>
          </a:p>
        </p:txBody>
      </p:sp>
    </p:spTree>
    <p:extLst>
      <p:ext uri="{BB962C8B-B14F-4D97-AF65-F5344CB8AC3E}">
        <p14:creationId xmlns:p14="http://schemas.microsoft.com/office/powerpoint/2010/main" val="204427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249125" y="3158318"/>
            <a:ext cx="5968547" cy="4658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Portal of entry: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2977" y="3759402"/>
            <a:ext cx="10874665" cy="2124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/>
              <a:t>Dental  extraction bleeding bacteraemia: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600" dirty="0" smtClean="0"/>
              <a:t>Rocking the tooth in the socket pumping effect on the vessels of periodontal  ligament , forces bacteria from gingival pockets into blood stream  40 – 80 % bacteraemia </a:t>
            </a:r>
          </a:p>
          <a:p>
            <a:pPr lvl="3">
              <a:defRPr/>
            </a:pPr>
            <a:r>
              <a:rPr lang="en-GB" dirty="0" smtClean="0"/>
              <a:t>Sensitivity of  blood culture techniques</a:t>
            </a:r>
            <a:r>
              <a:rPr lang="en-GB" sz="1400" dirty="0" smtClean="0"/>
              <a:t> </a:t>
            </a:r>
          </a:p>
          <a:p>
            <a:pPr lvl="3">
              <a:defRPr/>
            </a:pPr>
            <a:r>
              <a:rPr lang="en-GB" dirty="0" smtClean="0"/>
              <a:t>Severity of gingival infection</a:t>
            </a:r>
          </a:p>
          <a:p>
            <a:pPr>
              <a:defRPr/>
            </a:pPr>
            <a:r>
              <a:rPr lang="en-GB" sz="2000" dirty="0" smtClean="0"/>
              <a:t>Oral  irrigation  device.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49125" y="199164"/>
            <a:ext cx="4162461" cy="48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Sources of infection:</a:t>
            </a:r>
            <a:endParaRPr lang="en-GB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86527"/>
            <a:ext cx="8229600" cy="2166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000" dirty="0">
                <a:solidFill>
                  <a:srgbClr val="FF0000"/>
                </a:solidFill>
              </a:rPr>
              <a:t>Dental </a:t>
            </a:r>
            <a:r>
              <a:rPr lang="en-GB" sz="2000" dirty="0" smtClean="0">
                <a:solidFill>
                  <a:srgbClr val="FF0000"/>
                </a:solidFill>
              </a:rPr>
              <a:t>extraction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and other dental </a:t>
            </a:r>
            <a:r>
              <a:rPr lang="en-GB" sz="2000" dirty="0" smtClean="0">
                <a:solidFill>
                  <a:srgbClr val="FF0000"/>
                </a:solidFill>
              </a:rPr>
              <a:t>procedures:</a:t>
            </a:r>
          </a:p>
          <a:p>
            <a:pPr marL="914400" lvl="2" indent="0">
              <a:buNone/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 (</a:t>
            </a:r>
            <a:r>
              <a:rPr lang="en-GB" sz="1600" dirty="0">
                <a:solidFill>
                  <a:srgbClr val="FF0000"/>
                </a:solidFill>
              </a:rPr>
              <a:t>Rheumatic  heart disease </a:t>
            </a:r>
            <a:r>
              <a:rPr lang="en-GB" sz="1600" dirty="0" smtClean="0">
                <a:solidFill>
                  <a:srgbClr val="FF0000"/>
                </a:solidFill>
              </a:rPr>
              <a:t>/Congenital  </a:t>
            </a:r>
            <a:r>
              <a:rPr lang="en-GB" sz="1600" dirty="0">
                <a:solidFill>
                  <a:srgbClr val="FF0000"/>
                </a:solidFill>
              </a:rPr>
              <a:t>heart </a:t>
            </a:r>
            <a:r>
              <a:rPr lang="en-GB" sz="1600" dirty="0" smtClean="0">
                <a:solidFill>
                  <a:srgbClr val="FF0000"/>
                </a:solidFill>
              </a:rPr>
              <a:t>disease)</a:t>
            </a:r>
            <a:endParaRPr lang="en-GB" sz="16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sz="2000" dirty="0"/>
              <a:t>Cardiac  surgery ( </a:t>
            </a:r>
            <a:r>
              <a:rPr lang="en-GB" sz="2000" b="1" dirty="0"/>
              <a:t>prosthetic valves</a:t>
            </a:r>
            <a:r>
              <a:rPr lang="en-GB" sz="2000" dirty="0"/>
              <a:t>)</a:t>
            </a:r>
          </a:p>
          <a:p>
            <a:pPr lvl="1">
              <a:defRPr/>
            </a:pPr>
            <a:r>
              <a:rPr lang="en-GB" sz="2000" dirty="0"/>
              <a:t>Intravenous medication</a:t>
            </a:r>
          </a:p>
          <a:p>
            <a:pPr lvl="1">
              <a:defRPr/>
            </a:pPr>
            <a:r>
              <a:rPr lang="en-GB" sz="2000" dirty="0"/>
              <a:t>Iv. Drug  addiction</a:t>
            </a:r>
          </a:p>
          <a:p>
            <a:pPr lvl="1">
              <a:defRPr/>
            </a:pPr>
            <a:r>
              <a:rPr lang="en-GB" sz="2000" dirty="0" err="1"/>
              <a:t>Intracardiac</a:t>
            </a:r>
            <a:r>
              <a:rPr lang="en-GB" sz="2000" dirty="0"/>
              <a:t> or intravenous </a:t>
            </a:r>
            <a:r>
              <a:rPr lang="en-GB" sz="2000" dirty="0">
                <a:solidFill>
                  <a:srgbClr val="FF0000"/>
                </a:solidFill>
              </a:rPr>
              <a:t>catheters</a:t>
            </a:r>
          </a:p>
          <a:p>
            <a:pPr lvl="1">
              <a:defRPr/>
            </a:pPr>
            <a:r>
              <a:rPr lang="en-GB" sz="2000" dirty="0"/>
              <a:t>Obstetric or gynaecologic procedures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21599"/>
            <a:ext cx="864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*Or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could be from simple tooth brushing(bleeding during brushing)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95832" y="442845"/>
            <a:ext cx="6296167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Doctor’s note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cause of endocarditis is disturbance of the blood flow in the heart which will lead to damage of endothelium. </a:t>
            </a:r>
          </a:p>
          <a:p>
            <a:r>
              <a:rPr lang="x-none" sz="1600" dirty="0">
                <a:latin typeface="Arial" panose="020B0604020202020204" pitchFamily="34" charset="0"/>
              </a:rPr>
              <a:t>مثل الفلو حق </a:t>
            </a:r>
            <a:r>
              <a:rPr lang="x-none" sz="1600" dirty="0" err="1">
                <a:latin typeface="Arial" panose="020B0604020202020204" pitchFamily="34" charset="0"/>
              </a:rPr>
              <a:t>الموية</a:t>
            </a:r>
            <a:r>
              <a:rPr lang="x-none" sz="1600" dirty="0">
                <a:latin typeface="Arial" panose="020B0604020202020204" pitchFamily="34" charset="0"/>
              </a:rPr>
              <a:t> ممكن ينخر الحجر نفس الشي مع الدم ..اول </a:t>
            </a:r>
            <a:r>
              <a:rPr lang="x-none" sz="1600" dirty="0" err="1">
                <a:latin typeface="Arial" panose="020B0604020202020204" pitchFamily="34" charset="0"/>
              </a:rPr>
              <a:t>شي</a:t>
            </a:r>
            <a:r>
              <a:rPr lang="x-none" sz="1600" dirty="0">
                <a:latin typeface="Arial" panose="020B0604020202020204" pitchFamily="34" charset="0"/>
              </a:rPr>
              <a:t> </a:t>
            </a:r>
            <a:r>
              <a:rPr lang="x-none" sz="1600" dirty="0" err="1">
                <a:latin typeface="Arial" panose="020B0604020202020204" pitchFamily="34" charset="0"/>
              </a:rPr>
              <a:t>بيصير</a:t>
            </a:r>
            <a:r>
              <a:rPr lang="x-none" sz="1600" dirty="0">
                <a:latin typeface="Arial" panose="020B0604020202020204" pitchFamily="34" charset="0"/>
              </a:rPr>
              <a:t> </a:t>
            </a:r>
            <a:r>
              <a:rPr lang="x-none" sz="1600" dirty="0" err="1">
                <a:latin typeface="Arial" panose="020B0604020202020204" pitchFamily="34" charset="0"/>
              </a:rPr>
              <a:t>دستركشن</a:t>
            </a:r>
            <a:r>
              <a:rPr lang="x-none" sz="1600" dirty="0">
                <a:latin typeface="Arial" panose="020B0604020202020204" pitchFamily="34" charset="0"/>
              </a:rPr>
              <a:t> </a:t>
            </a:r>
            <a:r>
              <a:rPr lang="x-none" sz="1600" dirty="0" smtClean="0">
                <a:latin typeface="Arial" panose="020B0604020202020204" pitchFamily="34" charset="0"/>
              </a:rPr>
              <a:t>او</a:t>
            </a:r>
            <a:r>
              <a:rPr lang="x-none" sz="1600" dirty="0">
                <a:latin typeface="Arial" panose="020B0604020202020204" pitchFamily="34" charset="0"/>
              </a:rPr>
              <a:t>ف</a:t>
            </a:r>
            <a:r>
              <a:rPr lang="x-none" sz="1600" dirty="0" smtClean="0">
                <a:latin typeface="Arial" panose="020B0604020202020204" pitchFamily="34" charset="0"/>
              </a:rPr>
              <a:t> </a:t>
            </a:r>
            <a:r>
              <a:rPr lang="x-none" sz="1600" dirty="0">
                <a:latin typeface="Arial" panose="020B0604020202020204" pitchFamily="34" charset="0"/>
              </a:rPr>
              <a:t>ذا </a:t>
            </a:r>
            <a:r>
              <a:rPr lang="x-none" sz="1600" dirty="0" err="1">
                <a:latin typeface="Arial" panose="020B0604020202020204" pitchFamily="34" charset="0"/>
              </a:rPr>
              <a:t>تيشو</a:t>
            </a:r>
            <a:r>
              <a:rPr lang="x-none" sz="1600" dirty="0">
                <a:latin typeface="Arial" panose="020B0604020202020204" pitchFamily="34" charset="0"/>
              </a:rPr>
              <a:t> بعدين </a:t>
            </a:r>
            <a:r>
              <a:rPr lang="x-none" sz="1600" dirty="0" err="1">
                <a:latin typeface="Arial" panose="020B0604020202020204" pitchFamily="34" charset="0"/>
              </a:rPr>
              <a:t>الاورنقزم</a:t>
            </a:r>
            <a:r>
              <a:rPr lang="x-none" sz="1600" dirty="0">
                <a:latin typeface="Arial" panose="020B0604020202020204" pitchFamily="34" charset="0"/>
              </a:rPr>
              <a:t> سهل انه يدخل الدم زي لما الواحد يفرش اسنانه راح يصير له تلوث في الدم (</a:t>
            </a:r>
            <a:r>
              <a:rPr lang="x-none" sz="1600" dirty="0" err="1">
                <a:latin typeface="Arial" panose="020B0604020202020204" pitchFamily="34" charset="0"/>
              </a:rPr>
              <a:t>بكتيريما</a:t>
            </a:r>
            <a:r>
              <a:rPr lang="x-none" sz="1600" dirty="0">
                <a:latin typeface="Arial" panose="020B0604020202020204" pitchFamily="34" charset="0"/>
              </a:rPr>
              <a:t>) لاكن ما يصير له </a:t>
            </a:r>
            <a:r>
              <a:rPr lang="x-none" sz="1600" dirty="0" err="1">
                <a:latin typeface="Arial" panose="020B0604020202020204" pitchFamily="34" charset="0"/>
              </a:rPr>
              <a:t>اندوكردايتس</a:t>
            </a:r>
            <a:r>
              <a:rPr lang="x-none" sz="1600" dirty="0">
                <a:latin typeface="Arial" panose="020B0604020202020204" pitchFamily="34" charset="0"/>
              </a:rPr>
              <a:t> لان قلبه طبيعي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the organism get there: The Bacteremia- infection of the lung -direct from pericarditis </a:t>
            </a:r>
          </a:p>
        </p:txBody>
      </p:sp>
    </p:spTree>
    <p:extLst>
      <p:ext uri="{BB962C8B-B14F-4D97-AF65-F5344CB8AC3E}">
        <p14:creationId xmlns:p14="http://schemas.microsoft.com/office/powerpoint/2010/main" val="3610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669" y="489546"/>
            <a:ext cx="11353800" cy="140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/>
              <a:t>1.Turbulent blood flow disrupts the endocardium making it “sticky”.</a:t>
            </a:r>
            <a:br>
              <a:rPr lang="en-US" sz="1800" dirty="0" smtClean="0"/>
            </a:br>
            <a:r>
              <a:rPr lang="en-US" sz="1800" dirty="0" smtClean="0"/>
              <a:t>2. Bacteremia delivers the organisms to the </a:t>
            </a:r>
            <a:r>
              <a:rPr lang="en-US" sz="1800" dirty="0" err="1" smtClean="0"/>
              <a:t>endocardial</a:t>
            </a:r>
            <a:r>
              <a:rPr lang="en-US" sz="1800" dirty="0" smtClean="0"/>
              <a:t> surface. </a:t>
            </a:r>
            <a:br>
              <a:rPr lang="en-US" sz="1800" dirty="0" smtClean="0"/>
            </a:br>
            <a:r>
              <a:rPr lang="en-US" sz="1800" dirty="0" smtClean="0"/>
              <a:t>3. Adherence of the organisms to the </a:t>
            </a:r>
            <a:r>
              <a:rPr lang="en-US" sz="1800" dirty="0" err="1" smtClean="0"/>
              <a:t>endocardial</a:t>
            </a:r>
            <a:r>
              <a:rPr lang="en-US" sz="1800" dirty="0" smtClean="0"/>
              <a:t> surface. </a:t>
            </a:r>
            <a:br>
              <a:rPr lang="en-US" sz="1800" dirty="0" smtClean="0"/>
            </a:br>
            <a:r>
              <a:rPr lang="en-US" sz="1800" dirty="0" smtClean="0"/>
              <a:t>4. Eventual invasion of the </a:t>
            </a:r>
            <a:r>
              <a:rPr lang="en-US" sz="1800" dirty="0" err="1" smtClean="0"/>
              <a:t>valvular</a:t>
            </a:r>
            <a:r>
              <a:rPr lang="en-US" sz="1800" dirty="0" smtClean="0"/>
              <a:t> leaflets.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x-none" sz="1800" dirty="0"/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58493" y="2486520"/>
            <a:ext cx="11278331" cy="506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PATHOGENESIS: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after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1- settee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of bacteria on the endocardium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18" y="2969687"/>
            <a:ext cx="12124567" cy="5256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800" dirty="0" smtClean="0"/>
              <a:t>2- </a:t>
            </a:r>
            <a:r>
              <a:rPr lang="en-GB" sz="1800" b="1" dirty="0" smtClean="0"/>
              <a:t>Formation of </a:t>
            </a:r>
            <a:r>
              <a:rPr lang="en-GB" sz="1800" b="1" dirty="0" err="1" smtClean="0"/>
              <a:t>vegetations</a:t>
            </a:r>
            <a:r>
              <a:rPr lang="en-GB" sz="1800" b="1" dirty="0" smtClean="0"/>
              <a:t> :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1800" dirty="0" smtClean="0"/>
              <a:t>Fibrin , platelets (thrombi)  , bacteria colonies Attached  to heart valves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1800" dirty="0"/>
              <a:t>Break </a:t>
            </a:r>
            <a:r>
              <a:rPr lang="en-GB" sz="1800" dirty="0" smtClean="0"/>
              <a:t>off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</a:t>
            </a:r>
            <a:r>
              <a:rPr lang="en-GB" sz="1800" dirty="0"/>
              <a:t>infected </a:t>
            </a:r>
            <a:r>
              <a:rPr lang="en-GB" sz="1800" dirty="0" smtClean="0"/>
              <a:t>emboli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</a:t>
            </a:r>
            <a:r>
              <a:rPr lang="en-GB" sz="1800" dirty="0"/>
              <a:t>distant organs ( kidney , brain )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1800" dirty="0"/>
              <a:t>Immune  complex  formation causes glomerular  damage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</a:t>
            </a:r>
            <a:r>
              <a:rPr lang="en-GB" sz="1800" dirty="0"/>
              <a:t>haematuria  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1800" dirty="0"/>
              <a:t>Valves </a:t>
            </a:r>
            <a:r>
              <a:rPr lang="en-GB" sz="1800" dirty="0" smtClean="0"/>
              <a:t>infection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destruction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heart  </a:t>
            </a:r>
            <a:r>
              <a:rPr lang="en-GB" sz="1800" dirty="0"/>
              <a:t>failure .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1800" dirty="0"/>
              <a:t>Drug </a:t>
            </a:r>
            <a:r>
              <a:rPr lang="en-GB" sz="1800" dirty="0" smtClean="0"/>
              <a:t>addicts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err="1" smtClean="0"/>
              <a:t>tricuspid,pulmonary</a:t>
            </a:r>
            <a:r>
              <a:rPr lang="en-GB" sz="1800" dirty="0" smtClean="0"/>
              <a:t> </a:t>
            </a:r>
            <a:r>
              <a:rPr lang="en-GB" sz="1800" dirty="0"/>
              <a:t>valves of right  side of </a:t>
            </a:r>
            <a:r>
              <a:rPr lang="en-GB" sz="1800" dirty="0" smtClean="0"/>
              <a:t>heart </a:t>
            </a: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lung  </a:t>
            </a:r>
            <a:r>
              <a:rPr lang="en-GB" sz="1800" dirty="0"/>
              <a:t>emboli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</a:t>
            </a:r>
            <a:r>
              <a:rPr lang="en-GB" sz="1800" dirty="0"/>
              <a:t>pneumonia</a:t>
            </a:r>
          </a:p>
          <a:p>
            <a:pPr lvl="1">
              <a:defRPr/>
            </a:pPr>
            <a:endParaRPr lang="en-GB" sz="1800" dirty="0" smtClean="0"/>
          </a:p>
        </p:txBody>
      </p:sp>
      <p:pic>
        <p:nvPicPr>
          <p:cNvPr id="5" name="Picture 2" descr="C:\Documents and Settings\Dr.Fauzia\My Documents\My Pictures\endo-hi.bmp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60651"/>
            <a:ext cx="2900406" cy="16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Dr.Fauzia\My Documents\My Pictures\bac-en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2379248"/>
            <a:ext cx="2979761" cy="190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7212" y="1937312"/>
            <a:ext cx="8884767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GB" dirty="0"/>
              <a:t>Distorted shape causes stasis of blood flow and </a:t>
            </a:r>
            <a:r>
              <a:rPr lang="en-GB" dirty="0" smtClean="0"/>
              <a:t>settee </a:t>
            </a:r>
            <a:r>
              <a:rPr lang="en-GB" dirty="0"/>
              <a:t>of bacteria on the endocardium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93" y="155059"/>
            <a:ext cx="259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Pathophysiology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62" y="5597793"/>
            <a:ext cx="1142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often occurs when there is an underlying cardiac abnormality that creates a high-low pressure gradient.</a:t>
            </a:r>
          </a:p>
          <a:p>
            <a:pPr>
              <a:defRPr/>
            </a:pPr>
            <a:r>
              <a:rPr lang="x-none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resultant turbulent blood flow disrupts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endocardial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surface by peeling away the endothelium.</a:t>
            </a:r>
            <a:endParaRPr lang="x-none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196445" y="-29800"/>
            <a:ext cx="169289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Sypmtoms</a:t>
            </a:r>
            <a:endParaRPr lang="x-none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98777"/>
              </p:ext>
            </p:extLst>
          </p:nvPr>
        </p:nvGraphicFramePr>
        <p:xfrm>
          <a:off x="2032000" y="719666"/>
          <a:ext cx="3164445" cy="25958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1644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Acute 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grade fever and chills 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Shortness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of breath </a:t>
                      </a:r>
                      <a:r>
                        <a:rPr lang="en-US" baseline="0" dirty="0" smtClean="0"/>
                        <a:t>(SOB)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Arthralgias¹/myalgias</a:t>
                      </a:r>
                      <a:r>
                        <a:rPr lang="en-US" baseline="0" dirty="0" smtClean="0"/>
                        <a:t>²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Abdominal pain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Pleuritic chest pain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</a:t>
                      </a:r>
                      <a:r>
                        <a:rPr lang="en-US" baseline="0" dirty="0" smtClean="0"/>
                        <a:t> pain </a:t>
                      </a:r>
                      <a:endParaRPr lang="x-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34216"/>
              </p:ext>
            </p:extLst>
          </p:nvPr>
        </p:nvGraphicFramePr>
        <p:xfrm>
          <a:off x="6889344" y="719666"/>
          <a:ext cx="3164445" cy="25958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1644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Acute 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Low grade fever 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Anorexia³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err="1" smtClean="0"/>
                        <a:t>Arthralgias</a:t>
                      </a:r>
                      <a:r>
                        <a:rPr lang="en-US" altLang="en-US" dirty="0" smtClean="0"/>
                        <a:t>/ </a:t>
                      </a:r>
                      <a:r>
                        <a:rPr lang="en-US" altLang="en-US" dirty="0" err="1" smtClean="0"/>
                        <a:t>myalgias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Wight</a:t>
                      </a:r>
                      <a:r>
                        <a:rPr lang="en-US" altLang="en-US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loss and fatigue 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Abdominal</a:t>
                      </a:r>
                      <a:r>
                        <a:rPr lang="en-US" altLang="en-US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pain </a:t>
                      </a:r>
                      <a:endParaRPr lang="en-US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Nausea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and vomiting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(n/v)</a:t>
                      </a:r>
                      <a:endParaRPr lang="x-none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26973" y="6426561"/>
            <a:ext cx="50341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b="1" dirty="0" smtClean="0">
                <a:solidFill>
                  <a:schemeClr val="bg1">
                    <a:lumMod val="50000"/>
                  </a:schemeClr>
                </a:solidFill>
              </a:rPr>
              <a:t>¹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altLang="en-US" b="1" dirty="0" err="1" smtClean="0">
                <a:solidFill>
                  <a:schemeClr val="bg1">
                    <a:lumMod val="50000"/>
                  </a:schemeClr>
                </a:solidFill>
              </a:rPr>
              <a:t>Arthralgias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> (joint pain)    ²:myalgias (muscle pain)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155519" y="6391012"/>
            <a:ext cx="2669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b="1" dirty="0" smtClean="0">
                <a:solidFill>
                  <a:schemeClr val="bg1">
                    <a:lumMod val="50000"/>
                  </a:schemeClr>
                </a:solidFill>
              </a:rPr>
              <a:t>³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loss of appetite for food</a:t>
            </a:r>
            <a:endParaRPr lang="x-none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رابط منحني 8"/>
          <p:cNvCxnSpPr/>
          <p:nvPr/>
        </p:nvCxnSpPr>
        <p:spPr>
          <a:xfrm>
            <a:off x="6779278" y="248638"/>
            <a:ext cx="357617" cy="46449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نحني 10"/>
          <p:cNvCxnSpPr/>
          <p:nvPr/>
        </p:nvCxnSpPr>
        <p:spPr>
          <a:xfrm flipH="1">
            <a:off x="4916611" y="246703"/>
            <a:ext cx="357617" cy="46449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195684" y="3477515"/>
            <a:ext cx="80060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-The onset of symptoms is usually ~2 weeks or less from the initiating bacteremia ⁴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26973" y="4061100"/>
            <a:ext cx="3284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Diagnostic approach: </a:t>
            </a:r>
            <a:endParaRPr lang="x-none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168292" y="4216383"/>
            <a:ext cx="574920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things make you include Infective endocarditis as the diagnosis</a:t>
            </a:r>
            <a:endParaRPr lang="x-non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96527" y="4543032"/>
            <a:ext cx="36455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1- History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of prior cardiac lesions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2- A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recent source of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bacteremia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876190" y="6391012"/>
            <a:ext cx="444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⁴:the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presence of bacteria in the blood.</a:t>
            </a:r>
            <a:endParaRPr lang="x-non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54749"/>
            <a:ext cx="9481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native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valve &gt;acute &gt;most common staph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aureus</a:t>
            </a:r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(bad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Symptoms)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lvl="1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Prosthetic Valve &gt;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Subacute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&gt; most common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viridans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(Flu like  Symptoms )</a:t>
            </a:r>
          </a:p>
          <a:p>
            <a:pPr marL="0" lvl="1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rheumatic heart disease&gt;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viridans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3291</Words>
  <Application>Microsoft Macintosh PowerPoint</Application>
  <PresentationFormat>Widescreen</PresentationFormat>
  <Paragraphs>524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Courier New</vt:lpstr>
      <vt:lpstr>Mangal</vt:lpstr>
      <vt:lpstr>ＭＳ Ｐゴシック</vt:lpstr>
      <vt:lpstr>Sylfaen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Definition: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Definition of Infective Endocarditis: </vt:lpstr>
      <vt:lpstr>PowerPoint Presentation</vt:lpstr>
      <vt:lpstr>PowerPoint Presentation</vt:lpstr>
      <vt:lpstr>Complications: </vt:lpstr>
      <vt:lpstr>PowerPoint Presentation</vt:lpstr>
      <vt:lpstr>PowerPoint Presentation</vt:lpstr>
      <vt:lpstr>PowerPoint Presentation</vt:lpstr>
      <vt:lpstr>Additional laboratory tests: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</dc:title>
  <dc:creator>ABS</dc:creator>
  <cp:lastModifiedBy>sh.a.13@outlook.com</cp:lastModifiedBy>
  <cp:revision>123</cp:revision>
  <dcterms:created xsi:type="dcterms:W3CDTF">2017-02-13T00:33:29Z</dcterms:created>
  <dcterms:modified xsi:type="dcterms:W3CDTF">2017-04-17T08:15:39Z</dcterms:modified>
</cp:coreProperties>
</file>