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8" r:id="rId12"/>
  </p:sldIdLst>
  <p:sldSz cx="23766463" cy="13368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7B7"/>
    <a:srgbClr val="9BFCB0"/>
    <a:srgbClr val="3871AA"/>
    <a:srgbClr val="2C6CA8"/>
    <a:srgbClr val="9B261F"/>
    <a:srgbClr val="9A2720"/>
    <a:srgbClr val="2E6AA6"/>
    <a:srgbClr val="A6A6A6"/>
    <a:srgbClr val="00B050"/>
    <a:srgbClr val="B76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1" autoAdjust="0"/>
    <p:restoredTop sz="94660"/>
  </p:normalViewPr>
  <p:slideViewPr>
    <p:cSldViewPr snapToGrid="0">
      <p:cViewPr varScale="1">
        <p:scale>
          <a:sx n="41" d="100"/>
          <a:sy n="41" d="100"/>
        </p:scale>
        <p:origin x="9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2359E-F1F5-4647-BC79-1A3C66757A0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7E9AB31A-E9F6-4105-820D-374A5166C9A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GB" sz="3200" b="1" dirty="0" smtClean="0"/>
            <a:t>Sympatho</a:t>
          </a:r>
          <a:r>
            <a:rPr lang="en-GB" sz="3200" b="1" u="sng" dirty="0" smtClean="0"/>
            <a:t>lytic</a:t>
          </a:r>
        </a:p>
      </dgm:t>
    </dgm:pt>
    <dgm:pt modelId="{65CE198F-90C6-4A2B-8D54-4844720EB3F1}" type="parTrans" cxnId="{C3540CF7-A0D4-4612-8556-BF6F77BDF0D5}">
      <dgm:prSet/>
      <dgm:spPr/>
      <dgm:t>
        <a:bodyPr/>
        <a:lstStyle/>
        <a:p>
          <a:pPr rtl="1"/>
          <a:endParaRPr lang="ar-SA" sz="1800"/>
        </a:p>
      </dgm:t>
    </dgm:pt>
    <dgm:pt modelId="{086C40BF-89A7-45D8-927C-1DE3D05A8A55}" type="sibTrans" cxnId="{C3540CF7-A0D4-4612-8556-BF6F77BDF0D5}">
      <dgm:prSet/>
      <dgm:spPr/>
      <dgm:t>
        <a:bodyPr/>
        <a:lstStyle/>
        <a:p>
          <a:pPr rtl="1"/>
          <a:endParaRPr lang="ar-SA" sz="1800"/>
        </a:p>
      </dgm:t>
    </dgm:pt>
    <dgm:pt modelId="{5AAF5B7E-820F-426A-B2C7-0CE33C93935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GB" sz="3200" dirty="0" smtClean="0"/>
            <a:t>Adrenergic neuron blockers </a:t>
          </a:r>
          <a:endParaRPr lang="ar-SA" sz="3200" dirty="0"/>
        </a:p>
      </dgm:t>
    </dgm:pt>
    <dgm:pt modelId="{FAD8F2A3-475D-41B4-85BB-D32A2DC0CEFA}" type="parTrans" cxnId="{BF53B56A-3ED9-4503-B145-1902276046D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sz="1800"/>
        </a:p>
      </dgm:t>
    </dgm:pt>
    <dgm:pt modelId="{1455DC7A-09A9-4FA8-BA9C-7E98356DC393}" type="sibTrans" cxnId="{BF53B56A-3ED9-4503-B145-1902276046DE}">
      <dgm:prSet/>
      <dgm:spPr/>
      <dgm:t>
        <a:bodyPr/>
        <a:lstStyle/>
        <a:p>
          <a:pPr rtl="1"/>
          <a:endParaRPr lang="ar-SA" sz="1800"/>
        </a:p>
      </dgm:t>
    </dgm:pt>
    <dgm:pt modelId="{09D6E11E-F063-491E-ADFC-76D66BF2729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GB" sz="3200" b="1" dirty="0" smtClean="0">
              <a:latin typeface="+mn-lt"/>
            </a:rPr>
            <a:t>Formation of </a:t>
          </a:r>
          <a:r>
            <a:rPr lang="en-GB" sz="3200" b="1" dirty="0" smtClean="0">
              <a:solidFill>
                <a:srgbClr val="C00000"/>
              </a:solidFill>
              <a:latin typeface="+mn-lt"/>
            </a:rPr>
            <a:t>false </a:t>
          </a:r>
          <a:r>
            <a:rPr lang="en-GB" sz="3200" b="1" dirty="0" smtClean="0">
              <a:latin typeface="+mn-lt"/>
            </a:rPr>
            <a:t>transmitters</a:t>
          </a:r>
        </a:p>
        <a:p>
          <a:pPr rtl="1"/>
          <a:r>
            <a:rPr lang="en-GB" sz="3200" dirty="0" err="1" smtClean="0">
              <a:latin typeface="+mn-lt"/>
            </a:rPr>
            <a:t>e.g</a:t>
          </a:r>
          <a:r>
            <a:rPr lang="en-GB" sz="3200" dirty="0" smtClean="0">
              <a:latin typeface="+mn-lt"/>
            </a:rPr>
            <a:t>: </a:t>
          </a:r>
          <a:r>
            <a:rPr lang="el-GR" sz="3200" dirty="0" smtClean="0">
              <a:solidFill>
                <a:srgbClr val="C00000"/>
              </a:solidFill>
              <a:latin typeface="+mn-lt"/>
              <a:cs typeface="Times New Roman"/>
            </a:rPr>
            <a:t>α</a:t>
          </a:r>
          <a:r>
            <a:rPr lang="en-GB" sz="3200" dirty="0" smtClean="0">
              <a:solidFill>
                <a:srgbClr val="C00000"/>
              </a:solidFill>
              <a:latin typeface="+mn-lt"/>
              <a:cs typeface="Times New Roman"/>
            </a:rPr>
            <a:t>-</a:t>
          </a:r>
          <a:r>
            <a:rPr lang="en-GB" sz="3200" dirty="0" smtClean="0">
              <a:solidFill>
                <a:srgbClr val="C00000"/>
              </a:solidFill>
              <a:latin typeface="+mn-lt"/>
            </a:rPr>
            <a:t>Methyl </a:t>
          </a:r>
          <a:r>
            <a:rPr lang="en-GB" sz="3200" dirty="0" err="1" smtClean="0">
              <a:solidFill>
                <a:srgbClr val="C00000"/>
              </a:solidFill>
              <a:latin typeface="+mn-lt"/>
            </a:rPr>
            <a:t>Dopa</a:t>
          </a:r>
          <a:endParaRPr lang="ar-SA" sz="3200" dirty="0">
            <a:solidFill>
              <a:srgbClr val="C00000"/>
            </a:solidFill>
            <a:latin typeface="+mn-lt"/>
          </a:endParaRPr>
        </a:p>
      </dgm:t>
    </dgm:pt>
    <dgm:pt modelId="{C81ED3B4-3236-40B4-B730-6B2CCD3F870B}" type="parTrans" cxnId="{64B9A11E-A4C2-4BE7-BAB4-DA5AAFD13CE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sz="1800"/>
        </a:p>
      </dgm:t>
    </dgm:pt>
    <dgm:pt modelId="{8E3619EE-D487-4191-8A4D-FC7120F85878}" type="sibTrans" cxnId="{64B9A11E-A4C2-4BE7-BAB4-DA5AAFD13CE5}">
      <dgm:prSet/>
      <dgm:spPr/>
      <dgm:t>
        <a:bodyPr/>
        <a:lstStyle/>
        <a:p>
          <a:pPr rtl="1"/>
          <a:endParaRPr lang="ar-SA" sz="1800"/>
        </a:p>
      </dgm:t>
    </dgm:pt>
    <dgm:pt modelId="{0451D4BA-F473-4311-A421-58569CA34DF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GB" sz="3200" b="1" dirty="0" smtClean="0"/>
            <a:t>Depletion of storage sites</a:t>
          </a:r>
        </a:p>
        <a:p>
          <a:pPr rtl="1"/>
          <a:r>
            <a:rPr lang="en-GB" sz="3200" dirty="0" smtClean="0"/>
            <a:t>e.g. </a:t>
          </a:r>
          <a:r>
            <a:rPr lang="en-GB" sz="3200" dirty="0" smtClean="0">
              <a:solidFill>
                <a:srgbClr val="C00000"/>
              </a:solidFill>
            </a:rPr>
            <a:t>reserpine</a:t>
          </a:r>
          <a:endParaRPr lang="ar-SA" sz="3200" dirty="0">
            <a:solidFill>
              <a:srgbClr val="C00000"/>
            </a:solidFill>
          </a:endParaRPr>
        </a:p>
      </dgm:t>
    </dgm:pt>
    <dgm:pt modelId="{82C32D91-2FB8-4145-9642-558DF3E25934}" type="parTrans" cxnId="{9D4A992A-2885-4C4C-B0A8-CF15A65A629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sz="1800"/>
        </a:p>
      </dgm:t>
    </dgm:pt>
    <dgm:pt modelId="{E5216728-3EB7-4A0F-B90C-DE18441049A2}" type="sibTrans" cxnId="{9D4A992A-2885-4C4C-B0A8-CF15A65A629C}">
      <dgm:prSet/>
      <dgm:spPr/>
      <dgm:t>
        <a:bodyPr/>
        <a:lstStyle/>
        <a:p>
          <a:pPr rtl="1"/>
          <a:endParaRPr lang="ar-SA" sz="1800"/>
        </a:p>
      </dgm:t>
    </dgm:pt>
    <dgm:pt modelId="{2BFC6B13-A1F6-4825-8616-59FBF84D593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GB" sz="3200" dirty="0" smtClean="0"/>
            <a:t>Adrenergic receptor blockers </a:t>
          </a:r>
          <a:endParaRPr lang="ar-SA" sz="3200" dirty="0"/>
        </a:p>
      </dgm:t>
    </dgm:pt>
    <dgm:pt modelId="{CECCC5EE-5B49-454A-8AB5-99E47C55B92C}" type="parTrans" cxnId="{4E84D8FD-72AC-4A6F-8D8A-0628968CFF5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sz="1800"/>
        </a:p>
      </dgm:t>
    </dgm:pt>
    <dgm:pt modelId="{EC486BD8-CC5F-4BFA-8555-E52D6D7F8085}" type="sibTrans" cxnId="{4E84D8FD-72AC-4A6F-8D8A-0628968CFF51}">
      <dgm:prSet/>
      <dgm:spPr/>
      <dgm:t>
        <a:bodyPr/>
        <a:lstStyle/>
        <a:p>
          <a:pPr rtl="1"/>
          <a:endParaRPr lang="ar-SA" sz="1800"/>
        </a:p>
      </dgm:t>
    </dgm:pt>
    <dgm:pt modelId="{56EF583A-AE73-46D5-9D47-107FD493DC4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GB" sz="3200" b="1" dirty="0" smtClean="0"/>
            <a:t>Inhibition of release and enhance uptake</a:t>
          </a:r>
        </a:p>
        <a:p>
          <a:pPr rtl="1"/>
          <a:r>
            <a:rPr lang="en-GB" sz="3200" dirty="0" smtClean="0"/>
            <a:t>e.g. </a:t>
          </a:r>
          <a:r>
            <a:rPr lang="en-GB" sz="3200" dirty="0" err="1" smtClean="0">
              <a:solidFill>
                <a:srgbClr val="C00000"/>
              </a:solidFill>
            </a:rPr>
            <a:t>guanethiidine</a:t>
          </a:r>
          <a:endParaRPr lang="ar-SA" sz="3200" dirty="0">
            <a:solidFill>
              <a:srgbClr val="C00000"/>
            </a:solidFill>
          </a:endParaRPr>
        </a:p>
      </dgm:t>
    </dgm:pt>
    <dgm:pt modelId="{61BCD809-DCA4-44DA-91A7-919FD59D1285}" type="parTrans" cxnId="{4FA92FAC-421A-4A95-8F58-7E4E91E0C43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sz="1800"/>
        </a:p>
      </dgm:t>
    </dgm:pt>
    <dgm:pt modelId="{27BF76C2-13DA-419E-8B32-0E1043424E03}" type="sibTrans" cxnId="{4FA92FAC-421A-4A95-8F58-7E4E91E0C433}">
      <dgm:prSet/>
      <dgm:spPr/>
      <dgm:t>
        <a:bodyPr/>
        <a:lstStyle/>
        <a:p>
          <a:pPr rtl="1"/>
          <a:endParaRPr lang="ar-SA" sz="1800"/>
        </a:p>
      </dgm:t>
    </dgm:pt>
    <dgm:pt modelId="{7DA8ECC8-3855-48DF-A3BA-F423CC5C2AD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GB" sz="3200" b="1" dirty="0" smtClean="0">
              <a:latin typeface="+mn-lt"/>
            </a:rPr>
            <a:t>Stimulation of presynaptic </a:t>
          </a:r>
          <a:r>
            <a:rPr lang="el-GR" sz="3200" b="1" dirty="0" smtClean="0">
              <a:latin typeface="+mn-lt"/>
              <a:cs typeface="Times New Roman"/>
            </a:rPr>
            <a:t>α</a:t>
          </a:r>
          <a:r>
            <a:rPr lang="en-GB" sz="3200" b="1" dirty="0" smtClean="0">
              <a:latin typeface="+mn-lt"/>
              <a:cs typeface="Times New Roman"/>
            </a:rPr>
            <a:t>2 receptors </a:t>
          </a:r>
        </a:p>
        <a:p>
          <a:pPr rtl="1"/>
          <a:r>
            <a:rPr lang="en-GB" sz="3200" dirty="0" smtClean="0">
              <a:latin typeface="+mn-lt"/>
              <a:cs typeface="Times New Roman"/>
            </a:rPr>
            <a:t>e.g. </a:t>
          </a:r>
          <a:r>
            <a:rPr lang="en-GB" sz="3200" dirty="0" smtClean="0">
              <a:solidFill>
                <a:srgbClr val="C00000"/>
              </a:solidFill>
              <a:latin typeface="+mn-lt"/>
              <a:cs typeface="Times New Roman"/>
            </a:rPr>
            <a:t>clonidine </a:t>
          </a:r>
        </a:p>
        <a:p>
          <a:pPr rtl="1"/>
          <a:r>
            <a:rPr lang="el-GR" sz="3200" dirty="0" smtClean="0">
              <a:solidFill>
                <a:srgbClr val="C00000"/>
              </a:solidFill>
              <a:latin typeface="+mn-lt"/>
              <a:cs typeface="Times New Roman"/>
            </a:rPr>
            <a:t>α</a:t>
          </a:r>
          <a:r>
            <a:rPr lang="en-GB" sz="3200" dirty="0" smtClean="0">
              <a:solidFill>
                <a:srgbClr val="C00000"/>
              </a:solidFill>
              <a:latin typeface="+mn-lt"/>
              <a:cs typeface="Times New Roman"/>
            </a:rPr>
            <a:t>-methyl </a:t>
          </a:r>
          <a:r>
            <a:rPr lang="en-GB" sz="3200" dirty="0" err="1" smtClean="0">
              <a:solidFill>
                <a:srgbClr val="C00000"/>
              </a:solidFill>
              <a:latin typeface="+mn-lt"/>
              <a:cs typeface="Times New Roman"/>
            </a:rPr>
            <a:t>dopa</a:t>
          </a:r>
          <a:endParaRPr lang="ar-SA" sz="3200" dirty="0">
            <a:solidFill>
              <a:srgbClr val="C00000"/>
            </a:solidFill>
            <a:latin typeface="+mn-lt"/>
          </a:endParaRPr>
        </a:p>
      </dgm:t>
    </dgm:pt>
    <dgm:pt modelId="{CFDA6EAE-2D98-4312-9AC1-25E77CF964DA}" type="parTrans" cxnId="{BA719ABA-5AEB-4E3D-97E2-DB436A0762D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sz="1800"/>
        </a:p>
      </dgm:t>
    </dgm:pt>
    <dgm:pt modelId="{52A9FBB6-5D12-466C-A45E-6A944793C4DC}" type="sibTrans" cxnId="{BA719ABA-5AEB-4E3D-97E2-DB436A0762D7}">
      <dgm:prSet/>
      <dgm:spPr/>
      <dgm:t>
        <a:bodyPr/>
        <a:lstStyle/>
        <a:p>
          <a:pPr rtl="1"/>
          <a:endParaRPr lang="ar-SA" sz="1800"/>
        </a:p>
      </dgm:t>
    </dgm:pt>
    <dgm:pt modelId="{3DCD48CB-A6F3-4B47-9795-63D720DC302F}" type="pres">
      <dgm:prSet presAssocID="{6B92359E-F1F5-4647-BC79-1A3C66757A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CC51BC-7C91-429D-B08A-0D62531F7056}" type="pres">
      <dgm:prSet presAssocID="{7E9AB31A-E9F6-4105-820D-374A5166C9A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DD7E3C-DD0C-4D21-B2D1-C7A02A5ACD1E}" type="pres">
      <dgm:prSet presAssocID="{7E9AB31A-E9F6-4105-820D-374A5166C9A4}" presName="rootComposite1" presStyleCnt="0"/>
      <dgm:spPr/>
      <dgm:t>
        <a:bodyPr/>
        <a:lstStyle/>
        <a:p>
          <a:endParaRPr lang="en-US"/>
        </a:p>
      </dgm:t>
    </dgm:pt>
    <dgm:pt modelId="{D676EDDD-503C-4485-98FD-C31EE4066C35}" type="pres">
      <dgm:prSet presAssocID="{7E9AB31A-E9F6-4105-820D-374A5166C9A4}" presName="rootText1" presStyleLbl="node0" presStyleIdx="0" presStyleCnt="1" custLinFactY="100000" custLinFactNeighborX="-25298" custLinFactNeighborY="10689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246CDA9-1971-403A-8D8C-F4D3ACB7681C}" type="pres">
      <dgm:prSet presAssocID="{7E9AB31A-E9F6-4105-820D-374A5166C9A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7427105-A329-4991-B670-0D7A54D893B4}" type="pres">
      <dgm:prSet presAssocID="{7E9AB31A-E9F6-4105-820D-374A5166C9A4}" presName="hierChild2" presStyleCnt="0"/>
      <dgm:spPr/>
      <dgm:t>
        <a:bodyPr/>
        <a:lstStyle/>
        <a:p>
          <a:endParaRPr lang="en-US"/>
        </a:p>
      </dgm:t>
    </dgm:pt>
    <dgm:pt modelId="{F900E84E-BDA6-462B-A172-F931C5AB14BF}" type="pres">
      <dgm:prSet presAssocID="{FAD8F2A3-475D-41B4-85BB-D32A2DC0CEFA}" presName="Name64" presStyleLbl="parChTrans1D2" presStyleIdx="0" presStyleCnt="2"/>
      <dgm:spPr/>
      <dgm:t>
        <a:bodyPr/>
        <a:lstStyle/>
        <a:p>
          <a:endParaRPr lang="en-US"/>
        </a:p>
      </dgm:t>
    </dgm:pt>
    <dgm:pt modelId="{77D3AA28-9730-4457-B55D-E9AC63739454}" type="pres">
      <dgm:prSet presAssocID="{5AAF5B7E-820F-426A-B2C7-0CE33C93935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BE7FCC2-DC24-473E-BB5E-72D12CAF249A}" type="pres">
      <dgm:prSet presAssocID="{5AAF5B7E-820F-426A-B2C7-0CE33C939351}" presName="rootComposite" presStyleCnt="0"/>
      <dgm:spPr/>
      <dgm:t>
        <a:bodyPr/>
        <a:lstStyle/>
        <a:p>
          <a:endParaRPr lang="en-US"/>
        </a:p>
      </dgm:t>
    </dgm:pt>
    <dgm:pt modelId="{F0BE087D-7C65-4411-9BA9-E85CB45EF40A}" type="pres">
      <dgm:prSet presAssocID="{5AAF5B7E-820F-426A-B2C7-0CE33C939351}" presName="rootText" presStyleLbl="node2" presStyleIdx="0" presStyleCnt="2" custScaleX="104607" custScaleY="107706" custLinFactY="89735" custLinFactNeighborX="3795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E1E0453-A4C8-45A4-B8B7-49EDFA060EA8}" type="pres">
      <dgm:prSet presAssocID="{5AAF5B7E-820F-426A-B2C7-0CE33C939351}" presName="rootConnector" presStyleLbl="node2" presStyleIdx="0" presStyleCnt="2"/>
      <dgm:spPr/>
      <dgm:t>
        <a:bodyPr/>
        <a:lstStyle/>
        <a:p>
          <a:endParaRPr lang="en-US"/>
        </a:p>
      </dgm:t>
    </dgm:pt>
    <dgm:pt modelId="{5E3B2221-2FF9-4AA8-87D2-4288567A53A8}" type="pres">
      <dgm:prSet presAssocID="{5AAF5B7E-820F-426A-B2C7-0CE33C939351}" presName="hierChild4" presStyleCnt="0"/>
      <dgm:spPr/>
      <dgm:t>
        <a:bodyPr/>
        <a:lstStyle/>
        <a:p>
          <a:endParaRPr lang="en-US"/>
        </a:p>
      </dgm:t>
    </dgm:pt>
    <dgm:pt modelId="{E972A821-CEB2-4140-9526-F7217B9462CC}" type="pres">
      <dgm:prSet presAssocID="{C81ED3B4-3236-40B4-B730-6B2CCD3F870B}" presName="Name64" presStyleLbl="parChTrans1D3" presStyleIdx="0" presStyleCnt="4"/>
      <dgm:spPr/>
      <dgm:t>
        <a:bodyPr/>
        <a:lstStyle/>
        <a:p>
          <a:endParaRPr lang="en-US"/>
        </a:p>
      </dgm:t>
    </dgm:pt>
    <dgm:pt modelId="{4A010463-17B8-41A6-91AA-62AACAB42754}" type="pres">
      <dgm:prSet presAssocID="{09D6E11E-F063-491E-ADFC-76D66BF272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BC6915-69DE-4775-AEE3-47AE8C71EF33}" type="pres">
      <dgm:prSet presAssocID="{09D6E11E-F063-491E-ADFC-76D66BF27294}" presName="rootComposite" presStyleCnt="0"/>
      <dgm:spPr/>
      <dgm:t>
        <a:bodyPr/>
        <a:lstStyle/>
        <a:p>
          <a:endParaRPr lang="en-US"/>
        </a:p>
      </dgm:t>
    </dgm:pt>
    <dgm:pt modelId="{1BDC22AD-B925-4338-9E50-581DCA5B5940}" type="pres">
      <dgm:prSet presAssocID="{09D6E11E-F063-491E-ADFC-76D66BF27294}" presName="rootText" presStyleLbl="node3" presStyleIdx="0" presStyleCnt="4" custScaleX="128699" custScaleY="159662" custLinFactNeighborX="11984" custLinFactNeighborY="35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32EBD3C7-A60F-45C6-83E0-9C1E87190F32}" type="pres">
      <dgm:prSet presAssocID="{09D6E11E-F063-491E-ADFC-76D66BF27294}" presName="rootConnector" presStyleLbl="node3" presStyleIdx="0" presStyleCnt="4"/>
      <dgm:spPr/>
      <dgm:t>
        <a:bodyPr/>
        <a:lstStyle/>
        <a:p>
          <a:endParaRPr lang="en-US"/>
        </a:p>
      </dgm:t>
    </dgm:pt>
    <dgm:pt modelId="{B1DA2053-6C91-47D1-89C8-1D58087AAFED}" type="pres">
      <dgm:prSet presAssocID="{09D6E11E-F063-491E-ADFC-76D66BF27294}" presName="hierChild4" presStyleCnt="0"/>
      <dgm:spPr/>
      <dgm:t>
        <a:bodyPr/>
        <a:lstStyle/>
        <a:p>
          <a:endParaRPr lang="en-US"/>
        </a:p>
      </dgm:t>
    </dgm:pt>
    <dgm:pt modelId="{2C909870-8F9E-416C-8954-26A1F03ABE2A}" type="pres">
      <dgm:prSet presAssocID="{09D6E11E-F063-491E-ADFC-76D66BF27294}" presName="hierChild5" presStyleCnt="0"/>
      <dgm:spPr/>
      <dgm:t>
        <a:bodyPr/>
        <a:lstStyle/>
        <a:p>
          <a:endParaRPr lang="en-US"/>
        </a:p>
      </dgm:t>
    </dgm:pt>
    <dgm:pt modelId="{5B2391AC-F1E3-466F-AE19-F6617986CC7B}" type="pres">
      <dgm:prSet presAssocID="{82C32D91-2FB8-4145-9642-558DF3E25934}" presName="Name64" presStyleLbl="parChTrans1D3" presStyleIdx="1" presStyleCnt="4"/>
      <dgm:spPr/>
      <dgm:t>
        <a:bodyPr/>
        <a:lstStyle/>
        <a:p>
          <a:endParaRPr lang="en-US"/>
        </a:p>
      </dgm:t>
    </dgm:pt>
    <dgm:pt modelId="{D865B1C1-5323-46FB-B058-5476DD1178EF}" type="pres">
      <dgm:prSet presAssocID="{0451D4BA-F473-4311-A421-58569CA34D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8C1E93D-A6F8-478A-9245-4B4985DF32B6}" type="pres">
      <dgm:prSet presAssocID="{0451D4BA-F473-4311-A421-58569CA34DF0}" presName="rootComposite" presStyleCnt="0"/>
      <dgm:spPr/>
      <dgm:t>
        <a:bodyPr/>
        <a:lstStyle/>
        <a:p>
          <a:endParaRPr lang="en-US"/>
        </a:p>
      </dgm:t>
    </dgm:pt>
    <dgm:pt modelId="{13DE1A79-3A08-4E1B-B092-B14EF197A0C7}" type="pres">
      <dgm:prSet presAssocID="{0451D4BA-F473-4311-A421-58569CA34DF0}" presName="rootText" presStyleLbl="node3" presStyleIdx="1" presStyleCnt="4" custScaleX="128699" custScaleY="159662" custLinFactNeighborX="11923" custLinFactNeighborY="-705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11F8FD40-6C5D-4B28-8793-273F396695D5}" type="pres">
      <dgm:prSet presAssocID="{0451D4BA-F473-4311-A421-58569CA34DF0}" presName="rootConnector" presStyleLbl="node3" presStyleIdx="1" presStyleCnt="4"/>
      <dgm:spPr/>
      <dgm:t>
        <a:bodyPr/>
        <a:lstStyle/>
        <a:p>
          <a:endParaRPr lang="en-US"/>
        </a:p>
      </dgm:t>
    </dgm:pt>
    <dgm:pt modelId="{5A5A9317-2218-4A73-8F8F-DB9628C9211D}" type="pres">
      <dgm:prSet presAssocID="{0451D4BA-F473-4311-A421-58569CA34DF0}" presName="hierChild4" presStyleCnt="0"/>
      <dgm:spPr/>
      <dgm:t>
        <a:bodyPr/>
        <a:lstStyle/>
        <a:p>
          <a:endParaRPr lang="en-US"/>
        </a:p>
      </dgm:t>
    </dgm:pt>
    <dgm:pt modelId="{15B110C4-1BDC-4162-9C6C-FB7238E13726}" type="pres">
      <dgm:prSet presAssocID="{0451D4BA-F473-4311-A421-58569CA34DF0}" presName="hierChild5" presStyleCnt="0"/>
      <dgm:spPr/>
      <dgm:t>
        <a:bodyPr/>
        <a:lstStyle/>
        <a:p>
          <a:endParaRPr lang="en-US"/>
        </a:p>
      </dgm:t>
    </dgm:pt>
    <dgm:pt modelId="{AFF3A75E-1584-4200-B430-561D585D68A7}" type="pres">
      <dgm:prSet presAssocID="{61BCD809-DCA4-44DA-91A7-919FD59D1285}" presName="Name64" presStyleLbl="parChTrans1D3" presStyleIdx="2" presStyleCnt="4"/>
      <dgm:spPr/>
      <dgm:t>
        <a:bodyPr/>
        <a:lstStyle/>
        <a:p>
          <a:endParaRPr lang="en-US"/>
        </a:p>
      </dgm:t>
    </dgm:pt>
    <dgm:pt modelId="{C888292F-619E-473C-A5E2-8A5622141010}" type="pres">
      <dgm:prSet presAssocID="{56EF583A-AE73-46D5-9D47-107FD493DC4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DBA48E-DD1D-42B2-A7F9-C99EA64B060B}" type="pres">
      <dgm:prSet presAssocID="{56EF583A-AE73-46D5-9D47-107FD493DC4C}" presName="rootComposite" presStyleCnt="0"/>
      <dgm:spPr/>
      <dgm:t>
        <a:bodyPr/>
        <a:lstStyle/>
        <a:p>
          <a:endParaRPr lang="en-US"/>
        </a:p>
      </dgm:t>
    </dgm:pt>
    <dgm:pt modelId="{ED3476F1-B53C-46FE-B5CD-2B4A31C1D9A5}" type="pres">
      <dgm:prSet presAssocID="{56EF583A-AE73-46D5-9D47-107FD493DC4C}" presName="rootText" presStyleLbl="node3" presStyleIdx="2" presStyleCnt="4" custScaleX="130070" custScaleY="161363" custLinFactNeighborX="11518" custLinFactNeighborY="-916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AFF4F223-177D-4481-ABA1-7F88B22E55D0}" type="pres">
      <dgm:prSet presAssocID="{56EF583A-AE73-46D5-9D47-107FD493DC4C}" presName="rootConnector" presStyleLbl="node3" presStyleIdx="2" presStyleCnt="4"/>
      <dgm:spPr/>
      <dgm:t>
        <a:bodyPr/>
        <a:lstStyle/>
        <a:p>
          <a:endParaRPr lang="en-US"/>
        </a:p>
      </dgm:t>
    </dgm:pt>
    <dgm:pt modelId="{5C02C474-1058-4673-8E8A-3C56F4F310EF}" type="pres">
      <dgm:prSet presAssocID="{56EF583A-AE73-46D5-9D47-107FD493DC4C}" presName="hierChild4" presStyleCnt="0"/>
      <dgm:spPr/>
      <dgm:t>
        <a:bodyPr/>
        <a:lstStyle/>
        <a:p>
          <a:endParaRPr lang="en-US"/>
        </a:p>
      </dgm:t>
    </dgm:pt>
    <dgm:pt modelId="{926955E5-54E1-4AAF-9A8E-72F655D30550}" type="pres">
      <dgm:prSet presAssocID="{56EF583A-AE73-46D5-9D47-107FD493DC4C}" presName="hierChild5" presStyleCnt="0"/>
      <dgm:spPr/>
      <dgm:t>
        <a:bodyPr/>
        <a:lstStyle/>
        <a:p>
          <a:endParaRPr lang="en-US"/>
        </a:p>
      </dgm:t>
    </dgm:pt>
    <dgm:pt modelId="{4ECFD579-8F60-4406-B1C0-8FB04947B939}" type="pres">
      <dgm:prSet presAssocID="{CFDA6EAE-2D98-4312-9AC1-25E77CF964DA}" presName="Name64" presStyleLbl="parChTrans1D3" presStyleIdx="3" presStyleCnt="4"/>
      <dgm:spPr/>
      <dgm:t>
        <a:bodyPr/>
        <a:lstStyle/>
        <a:p>
          <a:endParaRPr lang="en-US"/>
        </a:p>
      </dgm:t>
    </dgm:pt>
    <dgm:pt modelId="{7F408C96-D0B3-4DC5-8696-C05B791EACF9}" type="pres">
      <dgm:prSet presAssocID="{7DA8ECC8-3855-48DF-A3BA-F423CC5C2A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77E70B-0473-46F4-B02F-51CB311D984A}" type="pres">
      <dgm:prSet presAssocID="{7DA8ECC8-3855-48DF-A3BA-F423CC5C2ADA}" presName="rootComposite" presStyleCnt="0"/>
      <dgm:spPr/>
      <dgm:t>
        <a:bodyPr/>
        <a:lstStyle/>
        <a:p>
          <a:endParaRPr lang="en-US"/>
        </a:p>
      </dgm:t>
    </dgm:pt>
    <dgm:pt modelId="{49CCE764-9D19-4D89-93F6-CEFE2CCC0029}" type="pres">
      <dgm:prSet presAssocID="{7DA8ECC8-3855-48DF-A3BA-F423CC5C2ADA}" presName="rootText" presStyleLbl="node3" presStyleIdx="3" presStyleCnt="4" custScaleX="119186" custScaleY="147860" custLinFactNeighborX="11550" custLinFactNeighborY="-2285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80E75590-E011-4A7A-854A-EFFB32702195}" type="pres">
      <dgm:prSet presAssocID="{7DA8ECC8-3855-48DF-A3BA-F423CC5C2ADA}" presName="rootConnector" presStyleLbl="node3" presStyleIdx="3" presStyleCnt="4"/>
      <dgm:spPr/>
      <dgm:t>
        <a:bodyPr/>
        <a:lstStyle/>
        <a:p>
          <a:endParaRPr lang="en-US"/>
        </a:p>
      </dgm:t>
    </dgm:pt>
    <dgm:pt modelId="{C8FB1FF1-B675-44DA-B46D-228E1C6F1297}" type="pres">
      <dgm:prSet presAssocID="{7DA8ECC8-3855-48DF-A3BA-F423CC5C2ADA}" presName="hierChild4" presStyleCnt="0"/>
      <dgm:spPr/>
      <dgm:t>
        <a:bodyPr/>
        <a:lstStyle/>
        <a:p>
          <a:endParaRPr lang="en-US"/>
        </a:p>
      </dgm:t>
    </dgm:pt>
    <dgm:pt modelId="{B186B440-5B58-4620-9474-F6E1873902D6}" type="pres">
      <dgm:prSet presAssocID="{7DA8ECC8-3855-48DF-A3BA-F423CC5C2ADA}" presName="hierChild5" presStyleCnt="0"/>
      <dgm:spPr/>
      <dgm:t>
        <a:bodyPr/>
        <a:lstStyle/>
        <a:p>
          <a:endParaRPr lang="en-US"/>
        </a:p>
      </dgm:t>
    </dgm:pt>
    <dgm:pt modelId="{A58ECD0D-6994-49D1-9F5A-A667534DE145}" type="pres">
      <dgm:prSet presAssocID="{5AAF5B7E-820F-426A-B2C7-0CE33C939351}" presName="hierChild5" presStyleCnt="0"/>
      <dgm:spPr/>
      <dgm:t>
        <a:bodyPr/>
        <a:lstStyle/>
        <a:p>
          <a:endParaRPr lang="en-US"/>
        </a:p>
      </dgm:t>
    </dgm:pt>
    <dgm:pt modelId="{CA9848E9-2A05-4371-ADF9-B7ED6A0C82D3}" type="pres">
      <dgm:prSet presAssocID="{CECCC5EE-5B49-454A-8AB5-99E47C55B92C}" presName="Name64" presStyleLbl="parChTrans1D2" presStyleIdx="1" presStyleCnt="2"/>
      <dgm:spPr/>
      <dgm:t>
        <a:bodyPr/>
        <a:lstStyle/>
        <a:p>
          <a:endParaRPr lang="en-US"/>
        </a:p>
      </dgm:t>
    </dgm:pt>
    <dgm:pt modelId="{DBB7D2A4-CF5B-4FB4-AB05-377ABE67A022}" type="pres">
      <dgm:prSet presAssocID="{2BFC6B13-A1F6-4825-8616-59FBF84D593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056ABA-CF16-46C9-ACE7-A2F66178F4CE}" type="pres">
      <dgm:prSet presAssocID="{2BFC6B13-A1F6-4825-8616-59FBF84D593E}" presName="rootComposite" presStyleCnt="0"/>
      <dgm:spPr/>
      <dgm:t>
        <a:bodyPr/>
        <a:lstStyle/>
        <a:p>
          <a:endParaRPr lang="en-US"/>
        </a:p>
      </dgm:t>
    </dgm:pt>
    <dgm:pt modelId="{C33C0A49-A62A-4149-98F9-840BEC811464}" type="pres">
      <dgm:prSet presAssocID="{2BFC6B13-A1F6-4825-8616-59FBF84D593E}" presName="rootText" presStyleLbl="node2" presStyleIdx="1" presStyleCnt="2" custLinFactY="100000" custLinFactNeighborX="4173" custLinFactNeighborY="1442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C636DC6B-9A42-44BF-803E-487F7453509C}" type="pres">
      <dgm:prSet presAssocID="{2BFC6B13-A1F6-4825-8616-59FBF84D593E}" presName="rootConnector" presStyleLbl="node2" presStyleIdx="1" presStyleCnt="2"/>
      <dgm:spPr/>
      <dgm:t>
        <a:bodyPr/>
        <a:lstStyle/>
        <a:p>
          <a:endParaRPr lang="en-US"/>
        </a:p>
      </dgm:t>
    </dgm:pt>
    <dgm:pt modelId="{B3E57132-1AED-46DA-AD08-3A68D3ED1E65}" type="pres">
      <dgm:prSet presAssocID="{2BFC6B13-A1F6-4825-8616-59FBF84D593E}" presName="hierChild4" presStyleCnt="0"/>
      <dgm:spPr/>
      <dgm:t>
        <a:bodyPr/>
        <a:lstStyle/>
        <a:p>
          <a:endParaRPr lang="en-US"/>
        </a:p>
      </dgm:t>
    </dgm:pt>
    <dgm:pt modelId="{A4A9B10E-886F-4787-9577-E68AD6ACA2CD}" type="pres">
      <dgm:prSet presAssocID="{2BFC6B13-A1F6-4825-8616-59FBF84D593E}" presName="hierChild5" presStyleCnt="0"/>
      <dgm:spPr/>
      <dgm:t>
        <a:bodyPr/>
        <a:lstStyle/>
        <a:p>
          <a:endParaRPr lang="en-US"/>
        </a:p>
      </dgm:t>
    </dgm:pt>
    <dgm:pt modelId="{F535E8F7-BEF8-48EB-955D-97A675C6626D}" type="pres">
      <dgm:prSet presAssocID="{7E9AB31A-E9F6-4105-820D-374A5166C9A4}" presName="hierChild3" presStyleCnt="0"/>
      <dgm:spPr/>
      <dgm:t>
        <a:bodyPr/>
        <a:lstStyle/>
        <a:p>
          <a:endParaRPr lang="en-US"/>
        </a:p>
      </dgm:t>
    </dgm:pt>
  </dgm:ptLst>
  <dgm:cxnLst>
    <dgm:cxn modelId="{C3540CF7-A0D4-4612-8556-BF6F77BDF0D5}" srcId="{6B92359E-F1F5-4647-BC79-1A3C66757A0D}" destId="{7E9AB31A-E9F6-4105-820D-374A5166C9A4}" srcOrd="0" destOrd="0" parTransId="{65CE198F-90C6-4A2B-8D54-4844720EB3F1}" sibTransId="{086C40BF-89A7-45D8-927C-1DE3D05A8A55}"/>
    <dgm:cxn modelId="{1373887B-C4C0-3049-8B7E-9749531DBF37}" type="presOf" srcId="{82C32D91-2FB8-4145-9642-558DF3E25934}" destId="{5B2391AC-F1E3-466F-AE19-F6617986CC7B}" srcOrd="0" destOrd="0" presId="urn:microsoft.com/office/officeart/2009/3/layout/HorizontalOrganizationChart"/>
    <dgm:cxn modelId="{65652E3D-39C5-6749-9632-AF427FB9D35A}" type="presOf" srcId="{5AAF5B7E-820F-426A-B2C7-0CE33C939351}" destId="{DE1E0453-A4C8-45A4-B8B7-49EDFA060EA8}" srcOrd="1" destOrd="0" presId="urn:microsoft.com/office/officeart/2009/3/layout/HorizontalOrganizationChart"/>
    <dgm:cxn modelId="{CB64BBBF-B9A0-174C-85D5-0482CE16FFA9}" type="presOf" srcId="{7E9AB31A-E9F6-4105-820D-374A5166C9A4}" destId="{5246CDA9-1971-403A-8D8C-F4D3ACB7681C}" srcOrd="1" destOrd="0" presId="urn:microsoft.com/office/officeart/2009/3/layout/HorizontalOrganizationChart"/>
    <dgm:cxn modelId="{8C437443-5E5A-BA43-BA27-920AB227193B}" type="presOf" srcId="{7DA8ECC8-3855-48DF-A3BA-F423CC5C2ADA}" destId="{80E75590-E011-4A7A-854A-EFFB32702195}" srcOrd="1" destOrd="0" presId="urn:microsoft.com/office/officeart/2009/3/layout/HorizontalOrganizationChart"/>
    <dgm:cxn modelId="{B32571FB-AD2E-2C41-88B3-255BDE87D4B6}" type="presOf" srcId="{56EF583A-AE73-46D5-9D47-107FD493DC4C}" destId="{ED3476F1-B53C-46FE-B5CD-2B4A31C1D9A5}" srcOrd="0" destOrd="0" presId="urn:microsoft.com/office/officeart/2009/3/layout/HorizontalOrganizationChart"/>
    <dgm:cxn modelId="{B79CE9C2-7286-FA49-92AF-0F3868635631}" type="presOf" srcId="{0451D4BA-F473-4311-A421-58569CA34DF0}" destId="{13DE1A79-3A08-4E1B-B092-B14EF197A0C7}" srcOrd="0" destOrd="0" presId="urn:microsoft.com/office/officeart/2009/3/layout/HorizontalOrganizationChart"/>
    <dgm:cxn modelId="{4E84D8FD-72AC-4A6F-8D8A-0628968CFF51}" srcId="{7E9AB31A-E9F6-4105-820D-374A5166C9A4}" destId="{2BFC6B13-A1F6-4825-8616-59FBF84D593E}" srcOrd="1" destOrd="0" parTransId="{CECCC5EE-5B49-454A-8AB5-99E47C55B92C}" sibTransId="{EC486BD8-CC5F-4BFA-8555-E52D6D7F8085}"/>
    <dgm:cxn modelId="{DE9CA24A-8088-5A40-BFBA-49D151BB288B}" type="presOf" srcId="{09D6E11E-F063-491E-ADFC-76D66BF27294}" destId="{1BDC22AD-B925-4338-9E50-581DCA5B5940}" srcOrd="0" destOrd="0" presId="urn:microsoft.com/office/officeart/2009/3/layout/HorizontalOrganizationChart"/>
    <dgm:cxn modelId="{D552C406-9231-E945-BC83-1F16BD79D773}" type="presOf" srcId="{2BFC6B13-A1F6-4825-8616-59FBF84D593E}" destId="{C636DC6B-9A42-44BF-803E-487F7453509C}" srcOrd="1" destOrd="0" presId="urn:microsoft.com/office/officeart/2009/3/layout/HorizontalOrganizationChart"/>
    <dgm:cxn modelId="{ED91670B-5E9A-D645-B4EA-6577E8637F71}" type="presOf" srcId="{2BFC6B13-A1F6-4825-8616-59FBF84D593E}" destId="{C33C0A49-A62A-4149-98F9-840BEC811464}" srcOrd="0" destOrd="0" presId="urn:microsoft.com/office/officeart/2009/3/layout/HorizontalOrganizationChart"/>
    <dgm:cxn modelId="{64B9A11E-A4C2-4BE7-BAB4-DA5AAFD13CE5}" srcId="{5AAF5B7E-820F-426A-B2C7-0CE33C939351}" destId="{09D6E11E-F063-491E-ADFC-76D66BF27294}" srcOrd="0" destOrd="0" parTransId="{C81ED3B4-3236-40B4-B730-6B2CCD3F870B}" sibTransId="{8E3619EE-D487-4191-8A4D-FC7120F85878}"/>
    <dgm:cxn modelId="{0986F38F-39D8-2440-B4EF-A1F6100654BD}" type="presOf" srcId="{5AAF5B7E-820F-426A-B2C7-0CE33C939351}" destId="{F0BE087D-7C65-4411-9BA9-E85CB45EF40A}" srcOrd="0" destOrd="0" presId="urn:microsoft.com/office/officeart/2009/3/layout/HorizontalOrganizationChart"/>
    <dgm:cxn modelId="{E8FF918D-0499-2C40-81BB-09FA82F7BC91}" type="presOf" srcId="{CFDA6EAE-2D98-4312-9AC1-25E77CF964DA}" destId="{4ECFD579-8F60-4406-B1C0-8FB04947B939}" srcOrd="0" destOrd="0" presId="urn:microsoft.com/office/officeart/2009/3/layout/HorizontalOrganizationChart"/>
    <dgm:cxn modelId="{BA719ABA-5AEB-4E3D-97E2-DB436A0762D7}" srcId="{5AAF5B7E-820F-426A-B2C7-0CE33C939351}" destId="{7DA8ECC8-3855-48DF-A3BA-F423CC5C2ADA}" srcOrd="3" destOrd="0" parTransId="{CFDA6EAE-2D98-4312-9AC1-25E77CF964DA}" sibTransId="{52A9FBB6-5D12-466C-A45E-6A944793C4DC}"/>
    <dgm:cxn modelId="{4FA92FAC-421A-4A95-8F58-7E4E91E0C433}" srcId="{5AAF5B7E-820F-426A-B2C7-0CE33C939351}" destId="{56EF583A-AE73-46D5-9D47-107FD493DC4C}" srcOrd="2" destOrd="0" parTransId="{61BCD809-DCA4-44DA-91A7-919FD59D1285}" sibTransId="{27BF76C2-13DA-419E-8B32-0E1043424E03}"/>
    <dgm:cxn modelId="{38D3A4BB-A4D3-794E-BBA0-A7B4C3E614F7}" type="presOf" srcId="{CECCC5EE-5B49-454A-8AB5-99E47C55B92C}" destId="{CA9848E9-2A05-4371-ADF9-B7ED6A0C82D3}" srcOrd="0" destOrd="0" presId="urn:microsoft.com/office/officeart/2009/3/layout/HorizontalOrganizationChart"/>
    <dgm:cxn modelId="{2DE27670-9711-4B40-90C1-B1B2B8587FEC}" type="presOf" srcId="{61BCD809-DCA4-44DA-91A7-919FD59D1285}" destId="{AFF3A75E-1584-4200-B430-561D585D68A7}" srcOrd="0" destOrd="0" presId="urn:microsoft.com/office/officeart/2009/3/layout/HorizontalOrganizationChart"/>
    <dgm:cxn modelId="{0424DA00-CF8B-F84C-81AE-DB416FDE2D17}" type="presOf" srcId="{C81ED3B4-3236-40B4-B730-6B2CCD3F870B}" destId="{E972A821-CEB2-4140-9526-F7217B9462CC}" srcOrd="0" destOrd="0" presId="urn:microsoft.com/office/officeart/2009/3/layout/HorizontalOrganizationChart"/>
    <dgm:cxn modelId="{E4078023-D394-CC46-A281-001D2E878D8D}" type="presOf" srcId="{6B92359E-F1F5-4647-BC79-1A3C66757A0D}" destId="{3DCD48CB-A6F3-4B47-9795-63D720DC302F}" srcOrd="0" destOrd="0" presId="urn:microsoft.com/office/officeart/2009/3/layout/HorizontalOrganizationChart"/>
    <dgm:cxn modelId="{1BC33794-C9E7-8245-AA96-7DF613854B51}" type="presOf" srcId="{56EF583A-AE73-46D5-9D47-107FD493DC4C}" destId="{AFF4F223-177D-4481-ABA1-7F88B22E55D0}" srcOrd="1" destOrd="0" presId="urn:microsoft.com/office/officeart/2009/3/layout/HorizontalOrganizationChart"/>
    <dgm:cxn modelId="{F20DDECA-B481-6349-BAFB-FB89856564A7}" type="presOf" srcId="{7E9AB31A-E9F6-4105-820D-374A5166C9A4}" destId="{D676EDDD-503C-4485-98FD-C31EE4066C35}" srcOrd="0" destOrd="0" presId="urn:microsoft.com/office/officeart/2009/3/layout/HorizontalOrganizationChart"/>
    <dgm:cxn modelId="{F07EC6EF-CA48-274A-A634-3A61A0BDE4AF}" type="presOf" srcId="{FAD8F2A3-475D-41B4-85BB-D32A2DC0CEFA}" destId="{F900E84E-BDA6-462B-A172-F931C5AB14BF}" srcOrd="0" destOrd="0" presId="urn:microsoft.com/office/officeart/2009/3/layout/HorizontalOrganizationChart"/>
    <dgm:cxn modelId="{0209C6D3-BD5B-7C4C-B7AA-D21DEFE63E29}" type="presOf" srcId="{0451D4BA-F473-4311-A421-58569CA34DF0}" destId="{11F8FD40-6C5D-4B28-8793-273F396695D5}" srcOrd="1" destOrd="0" presId="urn:microsoft.com/office/officeart/2009/3/layout/HorizontalOrganizationChart"/>
    <dgm:cxn modelId="{BF53B56A-3ED9-4503-B145-1902276046DE}" srcId="{7E9AB31A-E9F6-4105-820D-374A5166C9A4}" destId="{5AAF5B7E-820F-426A-B2C7-0CE33C939351}" srcOrd="0" destOrd="0" parTransId="{FAD8F2A3-475D-41B4-85BB-D32A2DC0CEFA}" sibTransId="{1455DC7A-09A9-4FA8-BA9C-7E98356DC393}"/>
    <dgm:cxn modelId="{9D4A992A-2885-4C4C-B0A8-CF15A65A629C}" srcId="{5AAF5B7E-820F-426A-B2C7-0CE33C939351}" destId="{0451D4BA-F473-4311-A421-58569CA34DF0}" srcOrd="1" destOrd="0" parTransId="{82C32D91-2FB8-4145-9642-558DF3E25934}" sibTransId="{E5216728-3EB7-4A0F-B90C-DE18441049A2}"/>
    <dgm:cxn modelId="{900D76E4-F20B-B24E-9675-615E1CE796CB}" type="presOf" srcId="{7DA8ECC8-3855-48DF-A3BA-F423CC5C2ADA}" destId="{49CCE764-9D19-4D89-93F6-CEFE2CCC0029}" srcOrd="0" destOrd="0" presId="urn:microsoft.com/office/officeart/2009/3/layout/HorizontalOrganizationChart"/>
    <dgm:cxn modelId="{EAC110B5-DED2-2E49-B5F2-BCA03403C4D2}" type="presOf" srcId="{09D6E11E-F063-491E-ADFC-76D66BF27294}" destId="{32EBD3C7-A60F-45C6-83E0-9C1E87190F32}" srcOrd="1" destOrd="0" presId="urn:microsoft.com/office/officeart/2009/3/layout/HorizontalOrganizationChart"/>
    <dgm:cxn modelId="{3654AE51-2102-B546-B8E2-68140C6F7510}" type="presParOf" srcId="{3DCD48CB-A6F3-4B47-9795-63D720DC302F}" destId="{77CC51BC-7C91-429D-B08A-0D62531F7056}" srcOrd="0" destOrd="0" presId="urn:microsoft.com/office/officeart/2009/3/layout/HorizontalOrganizationChart"/>
    <dgm:cxn modelId="{796CB73D-29F1-C346-BD16-CAF4E132278D}" type="presParOf" srcId="{77CC51BC-7C91-429D-B08A-0D62531F7056}" destId="{B3DD7E3C-DD0C-4D21-B2D1-C7A02A5ACD1E}" srcOrd="0" destOrd="0" presId="urn:microsoft.com/office/officeart/2009/3/layout/HorizontalOrganizationChart"/>
    <dgm:cxn modelId="{1DCB5305-12B2-D846-A6FA-D2C452A40874}" type="presParOf" srcId="{B3DD7E3C-DD0C-4D21-B2D1-C7A02A5ACD1E}" destId="{D676EDDD-503C-4485-98FD-C31EE4066C35}" srcOrd="0" destOrd="0" presId="urn:microsoft.com/office/officeart/2009/3/layout/HorizontalOrganizationChart"/>
    <dgm:cxn modelId="{D49ADE39-D935-954D-B966-F70AA1127747}" type="presParOf" srcId="{B3DD7E3C-DD0C-4D21-B2D1-C7A02A5ACD1E}" destId="{5246CDA9-1971-403A-8D8C-F4D3ACB7681C}" srcOrd="1" destOrd="0" presId="urn:microsoft.com/office/officeart/2009/3/layout/HorizontalOrganizationChart"/>
    <dgm:cxn modelId="{C2CF71EA-0CC6-4045-AF88-9428C966386F}" type="presParOf" srcId="{77CC51BC-7C91-429D-B08A-0D62531F7056}" destId="{07427105-A329-4991-B670-0D7A54D893B4}" srcOrd="1" destOrd="0" presId="urn:microsoft.com/office/officeart/2009/3/layout/HorizontalOrganizationChart"/>
    <dgm:cxn modelId="{45CE3446-F4F8-CB4E-9DCE-60763F47D115}" type="presParOf" srcId="{07427105-A329-4991-B670-0D7A54D893B4}" destId="{F900E84E-BDA6-462B-A172-F931C5AB14BF}" srcOrd="0" destOrd="0" presId="urn:microsoft.com/office/officeart/2009/3/layout/HorizontalOrganizationChart"/>
    <dgm:cxn modelId="{27709D53-A6E5-D24A-8AE0-0D40C315213D}" type="presParOf" srcId="{07427105-A329-4991-B670-0D7A54D893B4}" destId="{77D3AA28-9730-4457-B55D-E9AC63739454}" srcOrd="1" destOrd="0" presId="urn:microsoft.com/office/officeart/2009/3/layout/HorizontalOrganizationChart"/>
    <dgm:cxn modelId="{59B89F38-B7D7-3B41-9366-0431C88EF091}" type="presParOf" srcId="{77D3AA28-9730-4457-B55D-E9AC63739454}" destId="{4BE7FCC2-DC24-473E-BB5E-72D12CAF249A}" srcOrd="0" destOrd="0" presId="urn:microsoft.com/office/officeart/2009/3/layout/HorizontalOrganizationChart"/>
    <dgm:cxn modelId="{906E3FC4-26D5-5A45-9DCA-01D02BEC13F5}" type="presParOf" srcId="{4BE7FCC2-DC24-473E-BB5E-72D12CAF249A}" destId="{F0BE087D-7C65-4411-9BA9-E85CB45EF40A}" srcOrd="0" destOrd="0" presId="urn:microsoft.com/office/officeart/2009/3/layout/HorizontalOrganizationChart"/>
    <dgm:cxn modelId="{D9D9E441-4DFF-604D-A9DE-AEDFD4F064E5}" type="presParOf" srcId="{4BE7FCC2-DC24-473E-BB5E-72D12CAF249A}" destId="{DE1E0453-A4C8-45A4-B8B7-49EDFA060EA8}" srcOrd="1" destOrd="0" presId="urn:microsoft.com/office/officeart/2009/3/layout/HorizontalOrganizationChart"/>
    <dgm:cxn modelId="{435D7014-5A02-A649-BFC9-A43134B9AE29}" type="presParOf" srcId="{77D3AA28-9730-4457-B55D-E9AC63739454}" destId="{5E3B2221-2FF9-4AA8-87D2-4288567A53A8}" srcOrd="1" destOrd="0" presId="urn:microsoft.com/office/officeart/2009/3/layout/HorizontalOrganizationChart"/>
    <dgm:cxn modelId="{D2EB2E24-70EA-9B44-B2A1-80302DF34099}" type="presParOf" srcId="{5E3B2221-2FF9-4AA8-87D2-4288567A53A8}" destId="{E972A821-CEB2-4140-9526-F7217B9462CC}" srcOrd="0" destOrd="0" presId="urn:microsoft.com/office/officeart/2009/3/layout/HorizontalOrganizationChart"/>
    <dgm:cxn modelId="{5653FA61-8C7C-EC4C-8D83-2252443C3FC0}" type="presParOf" srcId="{5E3B2221-2FF9-4AA8-87D2-4288567A53A8}" destId="{4A010463-17B8-41A6-91AA-62AACAB42754}" srcOrd="1" destOrd="0" presId="urn:microsoft.com/office/officeart/2009/3/layout/HorizontalOrganizationChart"/>
    <dgm:cxn modelId="{EED1B25F-ED0F-FF4A-BF6F-57EAE61A944F}" type="presParOf" srcId="{4A010463-17B8-41A6-91AA-62AACAB42754}" destId="{42BC6915-69DE-4775-AEE3-47AE8C71EF33}" srcOrd="0" destOrd="0" presId="urn:microsoft.com/office/officeart/2009/3/layout/HorizontalOrganizationChart"/>
    <dgm:cxn modelId="{43CC5242-0D08-9245-8DC5-DEB77D020EC9}" type="presParOf" srcId="{42BC6915-69DE-4775-AEE3-47AE8C71EF33}" destId="{1BDC22AD-B925-4338-9E50-581DCA5B5940}" srcOrd="0" destOrd="0" presId="urn:microsoft.com/office/officeart/2009/3/layout/HorizontalOrganizationChart"/>
    <dgm:cxn modelId="{9B7C46B1-C4F3-B24D-B47C-ABF9D769AD4E}" type="presParOf" srcId="{42BC6915-69DE-4775-AEE3-47AE8C71EF33}" destId="{32EBD3C7-A60F-45C6-83E0-9C1E87190F32}" srcOrd="1" destOrd="0" presId="urn:microsoft.com/office/officeart/2009/3/layout/HorizontalOrganizationChart"/>
    <dgm:cxn modelId="{4507B09A-67D5-F747-A2CF-77821E9ED59D}" type="presParOf" srcId="{4A010463-17B8-41A6-91AA-62AACAB42754}" destId="{B1DA2053-6C91-47D1-89C8-1D58087AAFED}" srcOrd="1" destOrd="0" presId="urn:microsoft.com/office/officeart/2009/3/layout/HorizontalOrganizationChart"/>
    <dgm:cxn modelId="{530DBD44-0886-374B-AAC7-0FF7242AEE22}" type="presParOf" srcId="{4A010463-17B8-41A6-91AA-62AACAB42754}" destId="{2C909870-8F9E-416C-8954-26A1F03ABE2A}" srcOrd="2" destOrd="0" presId="urn:microsoft.com/office/officeart/2009/3/layout/HorizontalOrganizationChart"/>
    <dgm:cxn modelId="{D51145F3-5137-5F48-AB81-0CBE4DA611C6}" type="presParOf" srcId="{5E3B2221-2FF9-4AA8-87D2-4288567A53A8}" destId="{5B2391AC-F1E3-466F-AE19-F6617986CC7B}" srcOrd="2" destOrd="0" presId="urn:microsoft.com/office/officeart/2009/3/layout/HorizontalOrganizationChart"/>
    <dgm:cxn modelId="{484A27B5-1462-004B-BF3F-C7384CA9E66B}" type="presParOf" srcId="{5E3B2221-2FF9-4AA8-87D2-4288567A53A8}" destId="{D865B1C1-5323-46FB-B058-5476DD1178EF}" srcOrd="3" destOrd="0" presId="urn:microsoft.com/office/officeart/2009/3/layout/HorizontalOrganizationChart"/>
    <dgm:cxn modelId="{745AF5B2-52D7-CA46-8276-8D3AC8E72B08}" type="presParOf" srcId="{D865B1C1-5323-46FB-B058-5476DD1178EF}" destId="{C8C1E93D-A6F8-478A-9245-4B4985DF32B6}" srcOrd="0" destOrd="0" presId="urn:microsoft.com/office/officeart/2009/3/layout/HorizontalOrganizationChart"/>
    <dgm:cxn modelId="{756B824D-F610-284B-A698-52BA613137BF}" type="presParOf" srcId="{C8C1E93D-A6F8-478A-9245-4B4985DF32B6}" destId="{13DE1A79-3A08-4E1B-B092-B14EF197A0C7}" srcOrd="0" destOrd="0" presId="urn:microsoft.com/office/officeart/2009/3/layout/HorizontalOrganizationChart"/>
    <dgm:cxn modelId="{CD9ED096-788A-C046-A433-1852D55C4FC7}" type="presParOf" srcId="{C8C1E93D-A6F8-478A-9245-4B4985DF32B6}" destId="{11F8FD40-6C5D-4B28-8793-273F396695D5}" srcOrd="1" destOrd="0" presId="urn:microsoft.com/office/officeart/2009/3/layout/HorizontalOrganizationChart"/>
    <dgm:cxn modelId="{2D6AD7EB-EA56-7144-8F5E-DF436FC73FCF}" type="presParOf" srcId="{D865B1C1-5323-46FB-B058-5476DD1178EF}" destId="{5A5A9317-2218-4A73-8F8F-DB9628C9211D}" srcOrd="1" destOrd="0" presId="urn:microsoft.com/office/officeart/2009/3/layout/HorizontalOrganizationChart"/>
    <dgm:cxn modelId="{D0A52A6A-AC1A-0C4F-BBB5-91B0DE713EB7}" type="presParOf" srcId="{D865B1C1-5323-46FB-B058-5476DD1178EF}" destId="{15B110C4-1BDC-4162-9C6C-FB7238E13726}" srcOrd="2" destOrd="0" presId="urn:microsoft.com/office/officeart/2009/3/layout/HorizontalOrganizationChart"/>
    <dgm:cxn modelId="{FC7017D2-1108-6C4A-BB47-2C605B1704E4}" type="presParOf" srcId="{5E3B2221-2FF9-4AA8-87D2-4288567A53A8}" destId="{AFF3A75E-1584-4200-B430-561D585D68A7}" srcOrd="4" destOrd="0" presId="urn:microsoft.com/office/officeart/2009/3/layout/HorizontalOrganizationChart"/>
    <dgm:cxn modelId="{6AC9AB08-6E5D-3A4E-AFC6-F9F598BC068F}" type="presParOf" srcId="{5E3B2221-2FF9-4AA8-87D2-4288567A53A8}" destId="{C888292F-619E-473C-A5E2-8A5622141010}" srcOrd="5" destOrd="0" presId="urn:microsoft.com/office/officeart/2009/3/layout/HorizontalOrganizationChart"/>
    <dgm:cxn modelId="{28A2EB51-3451-6845-8475-09414A31077D}" type="presParOf" srcId="{C888292F-619E-473C-A5E2-8A5622141010}" destId="{87DBA48E-DD1D-42B2-A7F9-C99EA64B060B}" srcOrd="0" destOrd="0" presId="urn:microsoft.com/office/officeart/2009/3/layout/HorizontalOrganizationChart"/>
    <dgm:cxn modelId="{A506ADF9-1DF2-EE47-BD33-90059116588C}" type="presParOf" srcId="{87DBA48E-DD1D-42B2-A7F9-C99EA64B060B}" destId="{ED3476F1-B53C-46FE-B5CD-2B4A31C1D9A5}" srcOrd="0" destOrd="0" presId="urn:microsoft.com/office/officeart/2009/3/layout/HorizontalOrganizationChart"/>
    <dgm:cxn modelId="{46605E7F-09C9-9343-A33B-DE9AEBC4741A}" type="presParOf" srcId="{87DBA48E-DD1D-42B2-A7F9-C99EA64B060B}" destId="{AFF4F223-177D-4481-ABA1-7F88B22E55D0}" srcOrd="1" destOrd="0" presId="urn:microsoft.com/office/officeart/2009/3/layout/HorizontalOrganizationChart"/>
    <dgm:cxn modelId="{2C0B6845-408E-884E-8CC2-54FC7E11F3E9}" type="presParOf" srcId="{C888292F-619E-473C-A5E2-8A5622141010}" destId="{5C02C474-1058-4673-8E8A-3C56F4F310EF}" srcOrd="1" destOrd="0" presId="urn:microsoft.com/office/officeart/2009/3/layout/HorizontalOrganizationChart"/>
    <dgm:cxn modelId="{B29C32FF-9251-2248-94AF-4751441093F8}" type="presParOf" srcId="{C888292F-619E-473C-A5E2-8A5622141010}" destId="{926955E5-54E1-4AAF-9A8E-72F655D30550}" srcOrd="2" destOrd="0" presId="urn:microsoft.com/office/officeart/2009/3/layout/HorizontalOrganizationChart"/>
    <dgm:cxn modelId="{1184E35D-4DE7-1947-A12E-A7EE904D6575}" type="presParOf" srcId="{5E3B2221-2FF9-4AA8-87D2-4288567A53A8}" destId="{4ECFD579-8F60-4406-B1C0-8FB04947B939}" srcOrd="6" destOrd="0" presId="urn:microsoft.com/office/officeart/2009/3/layout/HorizontalOrganizationChart"/>
    <dgm:cxn modelId="{F43BC2A9-8AC2-E941-9FBF-A994683B1157}" type="presParOf" srcId="{5E3B2221-2FF9-4AA8-87D2-4288567A53A8}" destId="{7F408C96-D0B3-4DC5-8696-C05B791EACF9}" srcOrd="7" destOrd="0" presId="urn:microsoft.com/office/officeart/2009/3/layout/HorizontalOrganizationChart"/>
    <dgm:cxn modelId="{6403376A-4E19-B94A-B857-CF2383117CCD}" type="presParOf" srcId="{7F408C96-D0B3-4DC5-8696-C05B791EACF9}" destId="{AD77E70B-0473-46F4-B02F-51CB311D984A}" srcOrd="0" destOrd="0" presId="urn:microsoft.com/office/officeart/2009/3/layout/HorizontalOrganizationChart"/>
    <dgm:cxn modelId="{498C9666-DC8B-8340-8700-F9253D22C112}" type="presParOf" srcId="{AD77E70B-0473-46F4-B02F-51CB311D984A}" destId="{49CCE764-9D19-4D89-93F6-CEFE2CCC0029}" srcOrd="0" destOrd="0" presId="urn:microsoft.com/office/officeart/2009/3/layout/HorizontalOrganizationChart"/>
    <dgm:cxn modelId="{73447FFE-5980-2644-A591-CF14DDB8FA8C}" type="presParOf" srcId="{AD77E70B-0473-46F4-B02F-51CB311D984A}" destId="{80E75590-E011-4A7A-854A-EFFB32702195}" srcOrd="1" destOrd="0" presId="urn:microsoft.com/office/officeart/2009/3/layout/HorizontalOrganizationChart"/>
    <dgm:cxn modelId="{058DE17E-06FD-FF4D-84ED-4FA2BBE97123}" type="presParOf" srcId="{7F408C96-D0B3-4DC5-8696-C05B791EACF9}" destId="{C8FB1FF1-B675-44DA-B46D-228E1C6F1297}" srcOrd="1" destOrd="0" presId="urn:microsoft.com/office/officeart/2009/3/layout/HorizontalOrganizationChart"/>
    <dgm:cxn modelId="{CD0976F4-C82E-A941-B6C8-AD5B59B3D96D}" type="presParOf" srcId="{7F408C96-D0B3-4DC5-8696-C05B791EACF9}" destId="{B186B440-5B58-4620-9474-F6E1873902D6}" srcOrd="2" destOrd="0" presId="urn:microsoft.com/office/officeart/2009/3/layout/HorizontalOrganizationChart"/>
    <dgm:cxn modelId="{2A3AB150-4749-8A40-BF74-417EC2CC11EA}" type="presParOf" srcId="{77D3AA28-9730-4457-B55D-E9AC63739454}" destId="{A58ECD0D-6994-49D1-9F5A-A667534DE145}" srcOrd="2" destOrd="0" presId="urn:microsoft.com/office/officeart/2009/3/layout/HorizontalOrganizationChart"/>
    <dgm:cxn modelId="{293F786D-E8C7-0645-A8EB-E518A6B123C2}" type="presParOf" srcId="{07427105-A329-4991-B670-0D7A54D893B4}" destId="{CA9848E9-2A05-4371-ADF9-B7ED6A0C82D3}" srcOrd="2" destOrd="0" presId="urn:microsoft.com/office/officeart/2009/3/layout/HorizontalOrganizationChart"/>
    <dgm:cxn modelId="{DAD95B58-CD5D-B34F-9434-50EAD9F6F702}" type="presParOf" srcId="{07427105-A329-4991-B670-0D7A54D893B4}" destId="{DBB7D2A4-CF5B-4FB4-AB05-377ABE67A022}" srcOrd="3" destOrd="0" presId="urn:microsoft.com/office/officeart/2009/3/layout/HorizontalOrganizationChart"/>
    <dgm:cxn modelId="{C43F3012-8478-A547-8F51-7C566B46D96B}" type="presParOf" srcId="{DBB7D2A4-CF5B-4FB4-AB05-377ABE67A022}" destId="{EB056ABA-CF16-46C9-ACE7-A2F66178F4CE}" srcOrd="0" destOrd="0" presId="urn:microsoft.com/office/officeart/2009/3/layout/HorizontalOrganizationChart"/>
    <dgm:cxn modelId="{562146BA-607C-C74A-99F4-A414A75ABBD7}" type="presParOf" srcId="{EB056ABA-CF16-46C9-ACE7-A2F66178F4CE}" destId="{C33C0A49-A62A-4149-98F9-840BEC811464}" srcOrd="0" destOrd="0" presId="urn:microsoft.com/office/officeart/2009/3/layout/HorizontalOrganizationChart"/>
    <dgm:cxn modelId="{1A9F4F18-BDAF-224D-ACF6-A89A6B9B5704}" type="presParOf" srcId="{EB056ABA-CF16-46C9-ACE7-A2F66178F4CE}" destId="{C636DC6B-9A42-44BF-803E-487F7453509C}" srcOrd="1" destOrd="0" presId="urn:microsoft.com/office/officeart/2009/3/layout/HorizontalOrganizationChart"/>
    <dgm:cxn modelId="{1DC01FAC-053E-B24C-900F-C2C7F93AA578}" type="presParOf" srcId="{DBB7D2A4-CF5B-4FB4-AB05-377ABE67A022}" destId="{B3E57132-1AED-46DA-AD08-3A68D3ED1E65}" srcOrd="1" destOrd="0" presId="urn:microsoft.com/office/officeart/2009/3/layout/HorizontalOrganizationChart"/>
    <dgm:cxn modelId="{59D778FE-FB3D-B144-AC20-B72FC4237D72}" type="presParOf" srcId="{DBB7D2A4-CF5B-4FB4-AB05-377ABE67A022}" destId="{A4A9B10E-886F-4787-9577-E68AD6ACA2CD}" srcOrd="2" destOrd="0" presId="urn:microsoft.com/office/officeart/2009/3/layout/HorizontalOrganizationChart"/>
    <dgm:cxn modelId="{FED6DEC6-B0A9-6049-8B23-69336352FC3C}" type="presParOf" srcId="{77CC51BC-7C91-429D-B08A-0D62531F7056}" destId="{F535E8F7-BEF8-48EB-955D-97A675C6626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246A1-E220-4430-A1F2-7138386E11E9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5363F58C-9276-4DD3-B71F-AD126DF163C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GB" sz="3200" b="1" dirty="0" smtClean="0"/>
            <a:t>Adrenergic drugs</a:t>
          </a:r>
          <a:endParaRPr lang="ar-SA" sz="3200" b="1" dirty="0"/>
        </a:p>
      </dgm:t>
    </dgm:pt>
    <dgm:pt modelId="{61A14CB1-B683-486B-BD70-7BB186282F35}" type="parTrans" cxnId="{C9D05741-428D-460A-959F-66C9668F0DCF}">
      <dgm:prSet/>
      <dgm:spPr/>
      <dgm:t>
        <a:bodyPr/>
        <a:lstStyle/>
        <a:p>
          <a:pPr rtl="1"/>
          <a:endParaRPr lang="ar-SA"/>
        </a:p>
      </dgm:t>
    </dgm:pt>
    <dgm:pt modelId="{8A3CA000-80C5-45B8-99B4-0CA2233746A9}" type="sibTrans" cxnId="{C9D05741-428D-460A-959F-66C9668F0DCF}">
      <dgm:prSet/>
      <dgm:spPr/>
      <dgm:t>
        <a:bodyPr/>
        <a:lstStyle/>
        <a:p>
          <a:pPr rtl="1"/>
          <a:endParaRPr lang="ar-SA"/>
        </a:p>
      </dgm:t>
    </dgm:pt>
    <dgm:pt modelId="{9A7B294E-7A5C-4EF4-AB67-BB61A9280D1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GB" sz="3200" dirty="0" smtClean="0"/>
            <a:t>Adrenergic stimulants </a:t>
          </a:r>
        </a:p>
        <a:p>
          <a:pPr rtl="1"/>
          <a:r>
            <a:rPr lang="ar-SA" sz="3200" dirty="0" smtClean="0"/>
            <a:t>(</a:t>
          </a:r>
          <a:r>
            <a:rPr lang="en-GB" sz="3200" dirty="0" smtClean="0"/>
            <a:t>(sympathomimetic</a:t>
          </a:r>
          <a:endParaRPr lang="ar-SA" sz="3200" dirty="0"/>
        </a:p>
      </dgm:t>
    </dgm:pt>
    <dgm:pt modelId="{1DE511BE-4E97-406B-AB0E-B9C2249AAAE0}" type="parTrans" cxnId="{2FD813AE-D982-4DDD-8916-9FDD79C2743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75EE32EC-6D3A-4312-AB9D-35105782AF76}" type="sibTrans" cxnId="{2FD813AE-D982-4DDD-8916-9FDD79C27430}">
      <dgm:prSet/>
      <dgm:spPr/>
      <dgm:t>
        <a:bodyPr/>
        <a:lstStyle/>
        <a:p>
          <a:pPr rtl="1"/>
          <a:endParaRPr lang="ar-SA"/>
        </a:p>
      </dgm:t>
    </dgm:pt>
    <dgm:pt modelId="{D8945756-F98C-4B6F-93F5-7D1463DDF54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GB" sz="3200" dirty="0" smtClean="0"/>
            <a:t>Adrenergic Depressants</a:t>
          </a:r>
          <a:endParaRPr lang="ar-SA" sz="3200" dirty="0"/>
        </a:p>
      </dgm:t>
    </dgm:pt>
    <dgm:pt modelId="{50C11FA5-080F-4F9E-99E6-F3E22840AE39}" type="parTrans" cxnId="{465406FA-F1B7-4506-8A72-51148683677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59CC740A-5D1F-4409-866D-5FF782E90872}" type="sibTrans" cxnId="{465406FA-F1B7-4506-8A72-51148683677A}">
      <dgm:prSet/>
      <dgm:spPr/>
      <dgm:t>
        <a:bodyPr/>
        <a:lstStyle/>
        <a:p>
          <a:pPr rtl="1"/>
          <a:endParaRPr lang="ar-SA"/>
        </a:p>
      </dgm:t>
    </dgm:pt>
    <dgm:pt modelId="{59F6023F-CFDE-41F6-AE09-97098AC5BFF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sz="3200" dirty="0" smtClean="0"/>
            <a:t>Adrenoceptor Blockers</a:t>
          </a:r>
          <a:endParaRPr lang="ar-SA" sz="3200" dirty="0"/>
        </a:p>
      </dgm:t>
    </dgm:pt>
    <dgm:pt modelId="{6A2E0E1C-AED0-429F-87B1-CBE069DE9343}" type="parTrans" cxnId="{FACAC6A7-8A00-4537-ADE9-A48964C4383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9223DE2D-B6F9-4AD3-9389-392B1855011C}" type="sibTrans" cxnId="{FACAC6A7-8A00-4537-ADE9-A48964C43834}">
      <dgm:prSet/>
      <dgm:spPr/>
      <dgm:t>
        <a:bodyPr/>
        <a:lstStyle/>
        <a:p>
          <a:pPr rtl="1"/>
          <a:endParaRPr lang="ar-SA"/>
        </a:p>
      </dgm:t>
    </dgm:pt>
    <dgm:pt modelId="{39CC9BA2-C030-48C9-A0C2-8ADBD16E5CC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sz="3200" dirty="0" smtClean="0"/>
            <a:t>Adrenergic Neuron Blockers</a:t>
          </a:r>
          <a:endParaRPr lang="ar-SA" sz="3200" dirty="0"/>
        </a:p>
      </dgm:t>
    </dgm:pt>
    <dgm:pt modelId="{AB18892D-A501-45B3-B275-E3652D8B8184}" type="parTrans" cxnId="{8151D861-0EEE-463C-8594-5ED35F00E43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DE17D845-0E3C-4358-888D-E5FDDEB400DF}" type="sibTrans" cxnId="{8151D861-0EEE-463C-8594-5ED35F00E439}">
      <dgm:prSet/>
      <dgm:spPr/>
      <dgm:t>
        <a:bodyPr/>
        <a:lstStyle/>
        <a:p>
          <a:pPr rtl="1"/>
          <a:endParaRPr lang="ar-SA"/>
        </a:p>
      </dgm:t>
    </dgm:pt>
    <dgm:pt modelId="{073427CA-3D15-49B5-AE4A-77D66642B9C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l-GR" sz="3200" dirty="0" smtClean="0">
              <a:latin typeface="+mn-lt"/>
              <a:cs typeface="Times New Roman"/>
            </a:rPr>
            <a:t>α</a:t>
          </a:r>
          <a:r>
            <a:rPr lang="en-US" sz="3200" dirty="0" smtClean="0">
              <a:latin typeface="+mn-lt"/>
              <a:cs typeface="Times New Roman"/>
            </a:rPr>
            <a:t>-adrenergic receptor blockers</a:t>
          </a:r>
          <a:endParaRPr lang="ar-SA" sz="3200" dirty="0">
            <a:latin typeface="+mn-lt"/>
          </a:endParaRPr>
        </a:p>
      </dgm:t>
    </dgm:pt>
    <dgm:pt modelId="{50B742B2-9695-49C1-93B3-5E19AA667B77}" type="parTrans" cxnId="{9DADAA59-EEAC-45EF-929C-F5FA95B17CBC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B980ACD0-A3B9-41C0-AC45-353F308A5674}" type="sibTrans" cxnId="{9DADAA59-EEAC-45EF-929C-F5FA95B17CBC}">
      <dgm:prSet/>
      <dgm:spPr/>
      <dgm:t>
        <a:bodyPr/>
        <a:lstStyle/>
        <a:p>
          <a:pPr rtl="1"/>
          <a:endParaRPr lang="ar-SA"/>
        </a:p>
      </dgm:t>
    </dgm:pt>
    <dgm:pt modelId="{E4DB5BAD-7D97-4A40-A81C-85A40C9C19B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l-GR" sz="3200" dirty="0" smtClean="0">
              <a:latin typeface="Times New Roman"/>
              <a:cs typeface="Times New Roman"/>
            </a:rPr>
            <a:t>β</a:t>
          </a:r>
          <a:r>
            <a:rPr lang="en-US" sz="3200" dirty="0" smtClean="0">
              <a:latin typeface="Times New Roman"/>
              <a:cs typeface="Times New Roman"/>
            </a:rPr>
            <a:t>-adrenergic </a:t>
          </a:r>
          <a:r>
            <a:rPr lang="en-US" sz="3200" dirty="0" smtClean="0">
              <a:latin typeface="+mn-lt"/>
              <a:cs typeface="Times New Roman"/>
            </a:rPr>
            <a:t>receptor</a:t>
          </a:r>
          <a:r>
            <a:rPr lang="en-US" sz="3200" dirty="0" smtClean="0">
              <a:latin typeface="Times New Roman"/>
              <a:cs typeface="Times New Roman"/>
            </a:rPr>
            <a:t> blockers</a:t>
          </a:r>
          <a:endParaRPr lang="ar-SA" sz="3200" dirty="0"/>
        </a:p>
      </dgm:t>
    </dgm:pt>
    <dgm:pt modelId="{3B8F9997-3A13-46AD-BA73-FBA61AA41237}" type="parTrans" cxnId="{6EDC0756-72B0-427C-BB76-81C31076F30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CB768167-4A7D-46F8-90CF-219A0C2CB7B4}" type="sibTrans" cxnId="{6EDC0756-72B0-427C-BB76-81C31076F30E}">
      <dgm:prSet/>
      <dgm:spPr/>
      <dgm:t>
        <a:bodyPr/>
        <a:lstStyle/>
        <a:p>
          <a:pPr rtl="1"/>
          <a:endParaRPr lang="ar-SA"/>
        </a:p>
      </dgm:t>
    </dgm:pt>
    <dgm:pt modelId="{FBE5F86F-8373-441F-95F6-B0C8DED401F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l-GR" sz="3200" dirty="0" smtClean="0">
              <a:latin typeface="Times New Roman"/>
              <a:cs typeface="Times New Roman"/>
            </a:rPr>
            <a:t>α</a:t>
          </a:r>
          <a:r>
            <a:rPr lang="en-US" sz="3200" dirty="0" smtClean="0">
              <a:latin typeface="Times New Roman"/>
              <a:cs typeface="Times New Roman"/>
            </a:rPr>
            <a:t>&amp;</a:t>
          </a:r>
          <a:r>
            <a:rPr lang="el-GR" sz="3200" dirty="0" smtClean="0">
              <a:latin typeface="Times New Roman"/>
              <a:cs typeface="Times New Roman"/>
            </a:rPr>
            <a:t>β</a:t>
          </a:r>
          <a:r>
            <a:rPr lang="en-US" sz="3200" dirty="0" smtClean="0">
              <a:latin typeface="Times New Roman"/>
              <a:cs typeface="Times New Roman"/>
            </a:rPr>
            <a:t> adrenergic receptor </a:t>
          </a:r>
          <a:r>
            <a:rPr lang="en-US" sz="3200" dirty="0" smtClean="0">
              <a:latin typeface="+mn-lt"/>
              <a:cs typeface="Times New Roman"/>
            </a:rPr>
            <a:t>blockers</a:t>
          </a:r>
          <a:r>
            <a:rPr lang="en-US" sz="3200" dirty="0" smtClean="0">
              <a:latin typeface="Times New Roman"/>
              <a:cs typeface="Times New Roman"/>
            </a:rPr>
            <a:t> </a:t>
          </a:r>
          <a:endParaRPr lang="ar-SA" sz="3200" dirty="0"/>
        </a:p>
      </dgm:t>
    </dgm:pt>
    <dgm:pt modelId="{F140417C-A22D-4BB0-AE42-010BAE4BEB5C}" type="parTrans" cxnId="{FC6FD646-9160-44C5-A41F-DCC27F1F717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D1E823A1-C6F5-4C88-A20D-0217005EF6E1}" type="sibTrans" cxnId="{FC6FD646-9160-44C5-A41F-DCC27F1F7172}">
      <dgm:prSet/>
      <dgm:spPr/>
      <dgm:t>
        <a:bodyPr/>
        <a:lstStyle/>
        <a:p>
          <a:pPr rtl="1"/>
          <a:endParaRPr lang="ar-SA"/>
        </a:p>
      </dgm:t>
    </dgm:pt>
    <dgm:pt modelId="{F15EE4C2-6289-46B4-9378-C95CA2073C1B}" type="pres">
      <dgm:prSet presAssocID="{FEC246A1-E220-4430-A1F2-7138386E11E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BE2FB-D88B-42E6-A3F2-12D53489EAB1}" type="pres">
      <dgm:prSet presAssocID="{FEC246A1-E220-4430-A1F2-7138386E11E9}" presName="hierFlow" presStyleCnt="0"/>
      <dgm:spPr/>
    </dgm:pt>
    <dgm:pt modelId="{60F05458-2CD9-4935-A514-B2F9239771CB}" type="pres">
      <dgm:prSet presAssocID="{FEC246A1-E220-4430-A1F2-7138386E11E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A02010E-CE83-4A1E-B3A0-35AD8A99248B}" type="pres">
      <dgm:prSet presAssocID="{5363F58C-9276-4DD3-B71F-AD126DF163CA}" presName="Name14" presStyleCnt="0"/>
      <dgm:spPr/>
    </dgm:pt>
    <dgm:pt modelId="{6744D6D8-84E2-456E-8DD3-F7CBCE9F1655}" type="pres">
      <dgm:prSet presAssocID="{5363F58C-9276-4DD3-B71F-AD126DF163CA}" presName="level1Shape" presStyleLbl="node0" presStyleIdx="0" presStyleCnt="1" custScaleX="290707" custScaleY="103520" custLinFactNeighborX="-2753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BCC12E-F4DC-44D5-A17D-8BAC048AED5B}" type="pres">
      <dgm:prSet presAssocID="{5363F58C-9276-4DD3-B71F-AD126DF163CA}" presName="hierChild2" presStyleCnt="0"/>
      <dgm:spPr/>
    </dgm:pt>
    <dgm:pt modelId="{9F96A262-9203-41EB-8B28-9CA74BA7C360}" type="pres">
      <dgm:prSet presAssocID="{1DE511BE-4E97-406B-AB0E-B9C2249AAAE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A787DDA9-B919-41E2-B0D7-94F675A4D2C3}" type="pres">
      <dgm:prSet presAssocID="{9A7B294E-7A5C-4EF4-AB67-BB61A9280D1B}" presName="Name21" presStyleCnt="0"/>
      <dgm:spPr/>
    </dgm:pt>
    <dgm:pt modelId="{E32885C0-D127-4450-A283-AA46DA4AA21B}" type="pres">
      <dgm:prSet presAssocID="{9A7B294E-7A5C-4EF4-AB67-BB61A9280D1B}" presName="level2Shape" presStyleLbl="node2" presStyleIdx="0" presStyleCnt="2" custScaleX="324596" custScaleY="151434"/>
      <dgm:spPr/>
      <dgm:t>
        <a:bodyPr/>
        <a:lstStyle/>
        <a:p>
          <a:endParaRPr lang="en-US"/>
        </a:p>
      </dgm:t>
    </dgm:pt>
    <dgm:pt modelId="{EA36B9E5-4D47-44C1-A632-EAE4A4CA7241}" type="pres">
      <dgm:prSet presAssocID="{9A7B294E-7A5C-4EF4-AB67-BB61A9280D1B}" presName="hierChild3" presStyleCnt="0"/>
      <dgm:spPr/>
    </dgm:pt>
    <dgm:pt modelId="{136B4330-B4A8-4A46-8219-13F0762D8F89}" type="pres">
      <dgm:prSet presAssocID="{50C11FA5-080F-4F9E-99E6-F3E22840AE39}" presName="Name19" presStyleLbl="parChTrans1D2" presStyleIdx="1" presStyleCnt="2"/>
      <dgm:spPr/>
      <dgm:t>
        <a:bodyPr/>
        <a:lstStyle/>
        <a:p>
          <a:endParaRPr lang="en-US"/>
        </a:p>
      </dgm:t>
    </dgm:pt>
    <dgm:pt modelId="{68CEE712-FF87-43D8-BE37-290E3D6CCB07}" type="pres">
      <dgm:prSet presAssocID="{D8945756-F98C-4B6F-93F5-7D1463DDF545}" presName="Name21" presStyleCnt="0"/>
      <dgm:spPr/>
    </dgm:pt>
    <dgm:pt modelId="{85417726-5AC6-4902-A4A0-22305973676A}" type="pres">
      <dgm:prSet presAssocID="{D8945756-F98C-4B6F-93F5-7D1463DDF545}" presName="level2Shape" presStyleLbl="node2" presStyleIdx="1" presStyleCnt="2" custScaleX="284162" custScaleY="111502"/>
      <dgm:spPr/>
      <dgm:t>
        <a:bodyPr/>
        <a:lstStyle/>
        <a:p>
          <a:endParaRPr lang="en-US"/>
        </a:p>
      </dgm:t>
    </dgm:pt>
    <dgm:pt modelId="{ED7DBBBB-0577-4025-A2C6-7A69E20B2F55}" type="pres">
      <dgm:prSet presAssocID="{D8945756-F98C-4B6F-93F5-7D1463DDF545}" presName="hierChild3" presStyleCnt="0"/>
      <dgm:spPr/>
    </dgm:pt>
    <dgm:pt modelId="{943E775D-C35B-4829-91C2-86348574CE75}" type="pres">
      <dgm:prSet presAssocID="{6A2E0E1C-AED0-429F-87B1-CBE069DE9343}" presName="Name19" presStyleLbl="parChTrans1D3" presStyleIdx="0" presStyleCnt="2"/>
      <dgm:spPr/>
      <dgm:t>
        <a:bodyPr/>
        <a:lstStyle/>
        <a:p>
          <a:endParaRPr lang="en-US"/>
        </a:p>
      </dgm:t>
    </dgm:pt>
    <dgm:pt modelId="{E0B3734E-B147-4C01-8E13-8ED568DEB3A7}" type="pres">
      <dgm:prSet presAssocID="{59F6023F-CFDE-41F6-AE09-97098AC5BFF0}" presName="Name21" presStyleCnt="0"/>
      <dgm:spPr/>
    </dgm:pt>
    <dgm:pt modelId="{DB874C59-E464-4436-B199-BCB3A9D707B4}" type="pres">
      <dgm:prSet presAssocID="{59F6023F-CFDE-41F6-AE09-97098AC5BFF0}" presName="level2Shape" presStyleLbl="node3" presStyleIdx="0" presStyleCnt="2" custScaleX="204517" custScaleY="122373"/>
      <dgm:spPr/>
      <dgm:t>
        <a:bodyPr/>
        <a:lstStyle/>
        <a:p>
          <a:pPr rtl="1"/>
          <a:endParaRPr lang="ar-SA"/>
        </a:p>
      </dgm:t>
    </dgm:pt>
    <dgm:pt modelId="{124A7892-652E-479B-B95D-45B0C9E2CDCB}" type="pres">
      <dgm:prSet presAssocID="{59F6023F-CFDE-41F6-AE09-97098AC5BFF0}" presName="hierChild3" presStyleCnt="0"/>
      <dgm:spPr/>
    </dgm:pt>
    <dgm:pt modelId="{922A6897-B1C0-482D-8CCA-8F0CC9599B03}" type="pres">
      <dgm:prSet presAssocID="{50B742B2-9695-49C1-93B3-5E19AA667B77}" presName="Name19" presStyleLbl="parChTrans1D4" presStyleIdx="0" presStyleCnt="3"/>
      <dgm:spPr/>
      <dgm:t>
        <a:bodyPr/>
        <a:lstStyle/>
        <a:p>
          <a:endParaRPr lang="en-US"/>
        </a:p>
      </dgm:t>
    </dgm:pt>
    <dgm:pt modelId="{9DE27AF1-590A-4584-9A81-D10187EA7D0E}" type="pres">
      <dgm:prSet presAssocID="{073427CA-3D15-49B5-AE4A-77D66642B9CB}" presName="Name21" presStyleCnt="0"/>
      <dgm:spPr/>
    </dgm:pt>
    <dgm:pt modelId="{666C6CAA-A11D-4DDB-A938-E9D0C8E05EE1}" type="pres">
      <dgm:prSet presAssocID="{073427CA-3D15-49B5-AE4A-77D66642B9CB}" presName="level2Shape" presStyleLbl="node4" presStyleIdx="0" presStyleCnt="3" custScaleX="204901" custScaleY="188951"/>
      <dgm:spPr/>
      <dgm:t>
        <a:bodyPr/>
        <a:lstStyle/>
        <a:p>
          <a:pPr rtl="1"/>
          <a:endParaRPr lang="ar-SA"/>
        </a:p>
      </dgm:t>
    </dgm:pt>
    <dgm:pt modelId="{FB62196C-4DEF-4FDE-A5B3-760E3FD545C4}" type="pres">
      <dgm:prSet presAssocID="{073427CA-3D15-49B5-AE4A-77D66642B9CB}" presName="hierChild3" presStyleCnt="0"/>
      <dgm:spPr/>
    </dgm:pt>
    <dgm:pt modelId="{40C6DE04-7641-43CC-B815-B56C6FA59F7F}" type="pres">
      <dgm:prSet presAssocID="{3B8F9997-3A13-46AD-BA73-FBA61AA41237}" presName="Name19" presStyleLbl="parChTrans1D4" presStyleIdx="1" presStyleCnt="3"/>
      <dgm:spPr/>
      <dgm:t>
        <a:bodyPr/>
        <a:lstStyle/>
        <a:p>
          <a:endParaRPr lang="en-US"/>
        </a:p>
      </dgm:t>
    </dgm:pt>
    <dgm:pt modelId="{51EFFF4C-BCFA-44A8-A2A7-8632720EFA1A}" type="pres">
      <dgm:prSet presAssocID="{E4DB5BAD-7D97-4A40-A81C-85A40C9C19BD}" presName="Name21" presStyleCnt="0"/>
      <dgm:spPr/>
    </dgm:pt>
    <dgm:pt modelId="{E1FE4F2A-8DBC-4438-9458-40DF2A7E44C5}" type="pres">
      <dgm:prSet presAssocID="{E4DB5BAD-7D97-4A40-A81C-85A40C9C19BD}" presName="level2Shape" presStyleLbl="node4" presStyleIdx="1" presStyleCnt="3" custScaleX="185716" custScaleY="196402" custLinFactNeighborX="-4044"/>
      <dgm:spPr/>
      <dgm:t>
        <a:bodyPr/>
        <a:lstStyle/>
        <a:p>
          <a:pPr rtl="1"/>
          <a:endParaRPr lang="ar-SA"/>
        </a:p>
      </dgm:t>
    </dgm:pt>
    <dgm:pt modelId="{BA1B3C6E-5782-4039-B99E-0D2C954791C8}" type="pres">
      <dgm:prSet presAssocID="{E4DB5BAD-7D97-4A40-A81C-85A40C9C19BD}" presName="hierChild3" presStyleCnt="0"/>
      <dgm:spPr/>
    </dgm:pt>
    <dgm:pt modelId="{04FDE2CE-0699-4FEF-89C0-DD718A78B384}" type="pres">
      <dgm:prSet presAssocID="{F140417C-A22D-4BB0-AE42-010BAE4BEB5C}" presName="Name19" presStyleLbl="parChTrans1D4" presStyleIdx="2" presStyleCnt="3"/>
      <dgm:spPr/>
      <dgm:t>
        <a:bodyPr/>
        <a:lstStyle/>
        <a:p>
          <a:endParaRPr lang="en-US"/>
        </a:p>
      </dgm:t>
    </dgm:pt>
    <dgm:pt modelId="{5A2984FF-1736-4DC8-B0CB-FD478FEBFAF3}" type="pres">
      <dgm:prSet presAssocID="{FBE5F86F-8373-441F-95F6-B0C8DED401F4}" presName="Name21" presStyleCnt="0"/>
      <dgm:spPr/>
    </dgm:pt>
    <dgm:pt modelId="{C6574D52-D2F2-47BE-B522-C8E581C44B2A}" type="pres">
      <dgm:prSet presAssocID="{FBE5F86F-8373-441F-95F6-B0C8DED401F4}" presName="level2Shape" presStyleLbl="node4" presStyleIdx="2" presStyleCnt="3" custScaleX="197664" custScaleY="196616"/>
      <dgm:spPr/>
      <dgm:t>
        <a:bodyPr/>
        <a:lstStyle/>
        <a:p>
          <a:pPr rtl="1"/>
          <a:endParaRPr lang="ar-SA"/>
        </a:p>
      </dgm:t>
    </dgm:pt>
    <dgm:pt modelId="{B4A0CB89-77A9-4BAA-BBE4-D9F33F471968}" type="pres">
      <dgm:prSet presAssocID="{FBE5F86F-8373-441F-95F6-B0C8DED401F4}" presName="hierChild3" presStyleCnt="0"/>
      <dgm:spPr/>
    </dgm:pt>
    <dgm:pt modelId="{88290601-C920-48A6-AE6A-E2126429B44C}" type="pres">
      <dgm:prSet presAssocID="{AB18892D-A501-45B3-B275-E3652D8B8184}" presName="Name19" presStyleLbl="parChTrans1D3" presStyleIdx="1" presStyleCnt="2"/>
      <dgm:spPr/>
      <dgm:t>
        <a:bodyPr/>
        <a:lstStyle/>
        <a:p>
          <a:endParaRPr lang="en-US"/>
        </a:p>
      </dgm:t>
    </dgm:pt>
    <dgm:pt modelId="{285C2E8B-F74B-4A4B-976A-A0B3CA4239F8}" type="pres">
      <dgm:prSet presAssocID="{39CC9BA2-C030-48C9-A0C2-8ADBD16E5CCF}" presName="Name21" presStyleCnt="0"/>
      <dgm:spPr/>
    </dgm:pt>
    <dgm:pt modelId="{5C684092-BF44-4A8F-BFD7-356CFE54CF06}" type="pres">
      <dgm:prSet presAssocID="{39CC9BA2-C030-48C9-A0C2-8ADBD16E5CCF}" presName="level2Shape" presStyleLbl="node3" presStyleIdx="1" presStyleCnt="2" custScaleX="245766" custScaleY="109591"/>
      <dgm:spPr/>
      <dgm:t>
        <a:bodyPr/>
        <a:lstStyle/>
        <a:p>
          <a:endParaRPr lang="en-US"/>
        </a:p>
      </dgm:t>
    </dgm:pt>
    <dgm:pt modelId="{0CE9D48A-6045-4C70-9F8D-A73AAFA11FAC}" type="pres">
      <dgm:prSet presAssocID="{39CC9BA2-C030-48C9-A0C2-8ADBD16E5CCF}" presName="hierChild3" presStyleCnt="0"/>
      <dgm:spPr/>
    </dgm:pt>
    <dgm:pt modelId="{3BFAFA69-C24B-466D-840B-527EBC8C69F4}" type="pres">
      <dgm:prSet presAssocID="{FEC246A1-E220-4430-A1F2-7138386E11E9}" presName="bgShapesFlow" presStyleCnt="0"/>
      <dgm:spPr/>
    </dgm:pt>
  </dgm:ptLst>
  <dgm:cxnLst>
    <dgm:cxn modelId="{13403195-465F-9741-B206-7FECBDD6F7C4}" type="presOf" srcId="{FEC246A1-E220-4430-A1F2-7138386E11E9}" destId="{F15EE4C2-6289-46B4-9378-C95CA2073C1B}" srcOrd="0" destOrd="0" presId="urn:microsoft.com/office/officeart/2005/8/layout/hierarchy6"/>
    <dgm:cxn modelId="{FACAC6A7-8A00-4537-ADE9-A48964C43834}" srcId="{D8945756-F98C-4B6F-93F5-7D1463DDF545}" destId="{59F6023F-CFDE-41F6-AE09-97098AC5BFF0}" srcOrd="0" destOrd="0" parTransId="{6A2E0E1C-AED0-429F-87B1-CBE069DE9343}" sibTransId="{9223DE2D-B6F9-4AD3-9389-392B1855011C}"/>
    <dgm:cxn modelId="{3CE2617C-3DAD-FD45-A930-609C9BA86F89}" type="presOf" srcId="{50C11FA5-080F-4F9E-99E6-F3E22840AE39}" destId="{136B4330-B4A8-4A46-8219-13F0762D8F89}" srcOrd="0" destOrd="0" presId="urn:microsoft.com/office/officeart/2005/8/layout/hierarchy6"/>
    <dgm:cxn modelId="{A24B09DD-6D41-B941-A73E-B71213BB3F0A}" type="presOf" srcId="{39CC9BA2-C030-48C9-A0C2-8ADBD16E5CCF}" destId="{5C684092-BF44-4A8F-BFD7-356CFE54CF06}" srcOrd="0" destOrd="0" presId="urn:microsoft.com/office/officeart/2005/8/layout/hierarchy6"/>
    <dgm:cxn modelId="{C104845D-1329-A648-9EAB-1529F9145A21}" type="presOf" srcId="{3B8F9997-3A13-46AD-BA73-FBA61AA41237}" destId="{40C6DE04-7641-43CC-B815-B56C6FA59F7F}" srcOrd="0" destOrd="0" presId="urn:microsoft.com/office/officeart/2005/8/layout/hierarchy6"/>
    <dgm:cxn modelId="{FC6FD646-9160-44C5-A41F-DCC27F1F7172}" srcId="{59F6023F-CFDE-41F6-AE09-97098AC5BFF0}" destId="{FBE5F86F-8373-441F-95F6-B0C8DED401F4}" srcOrd="2" destOrd="0" parTransId="{F140417C-A22D-4BB0-AE42-010BAE4BEB5C}" sibTransId="{D1E823A1-C6F5-4C88-A20D-0217005EF6E1}"/>
    <dgm:cxn modelId="{6ADBF808-38E9-DC49-9874-233FDB2E7017}" type="presOf" srcId="{6A2E0E1C-AED0-429F-87B1-CBE069DE9343}" destId="{943E775D-C35B-4829-91C2-86348574CE75}" srcOrd="0" destOrd="0" presId="urn:microsoft.com/office/officeart/2005/8/layout/hierarchy6"/>
    <dgm:cxn modelId="{A9C9C526-35B4-D745-A532-77FD9DBDC4A1}" type="presOf" srcId="{59F6023F-CFDE-41F6-AE09-97098AC5BFF0}" destId="{DB874C59-E464-4436-B199-BCB3A9D707B4}" srcOrd="0" destOrd="0" presId="urn:microsoft.com/office/officeart/2005/8/layout/hierarchy6"/>
    <dgm:cxn modelId="{DCB8CBD4-3132-4343-9FCE-59ABC2E490FA}" type="presOf" srcId="{F140417C-A22D-4BB0-AE42-010BAE4BEB5C}" destId="{04FDE2CE-0699-4FEF-89C0-DD718A78B384}" srcOrd="0" destOrd="0" presId="urn:microsoft.com/office/officeart/2005/8/layout/hierarchy6"/>
    <dgm:cxn modelId="{C5B4AE27-BA5C-9645-BFA4-A6B20654ABC6}" type="presOf" srcId="{D8945756-F98C-4B6F-93F5-7D1463DDF545}" destId="{85417726-5AC6-4902-A4A0-22305973676A}" srcOrd="0" destOrd="0" presId="urn:microsoft.com/office/officeart/2005/8/layout/hierarchy6"/>
    <dgm:cxn modelId="{2FD813AE-D982-4DDD-8916-9FDD79C27430}" srcId="{5363F58C-9276-4DD3-B71F-AD126DF163CA}" destId="{9A7B294E-7A5C-4EF4-AB67-BB61A9280D1B}" srcOrd="0" destOrd="0" parTransId="{1DE511BE-4E97-406B-AB0E-B9C2249AAAE0}" sibTransId="{75EE32EC-6D3A-4312-AB9D-35105782AF76}"/>
    <dgm:cxn modelId="{2CF9AE77-6C0C-CE4A-A4C3-3FF12FA63534}" type="presOf" srcId="{E4DB5BAD-7D97-4A40-A81C-85A40C9C19BD}" destId="{E1FE4F2A-8DBC-4438-9458-40DF2A7E44C5}" srcOrd="0" destOrd="0" presId="urn:microsoft.com/office/officeart/2005/8/layout/hierarchy6"/>
    <dgm:cxn modelId="{636FB370-49DD-0742-BB16-3DD3C4EC6121}" type="presOf" srcId="{5363F58C-9276-4DD3-B71F-AD126DF163CA}" destId="{6744D6D8-84E2-456E-8DD3-F7CBCE9F1655}" srcOrd="0" destOrd="0" presId="urn:microsoft.com/office/officeart/2005/8/layout/hierarchy6"/>
    <dgm:cxn modelId="{C9D05741-428D-460A-959F-66C9668F0DCF}" srcId="{FEC246A1-E220-4430-A1F2-7138386E11E9}" destId="{5363F58C-9276-4DD3-B71F-AD126DF163CA}" srcOrd="0" destOrd="0" parTransId="{61A14CB1-B683-486B-BD70-7BB186282F35}" sibTransId="{8A3CA000-80C5-45B8-99B4-0CA2233746A9}"/>
    <dgm:cxn modelId="{6EDC0756-72B0-427C-BB76-81C31076F30E}" srcId="{59F6023F-CFDE-41F6-AE09-97098AC5BFF0}" destId="{E4DB5BAD-7D97-4A40-A81C-85A40C9C19BD}" srcOrd="1" destOrd="0" parTransId="{3B8F9997-3A13-46AD-BA73-FBA61AA41237}" sibTransId="{CB768167-4A7D-46F8-90CF-219A0C2CB7B4}"/>
    <dgm:cxn modelId="{A20F67A4-C4B9-7E44-B714-5627A5F210B6}" type="presOf" srcId="{AB18892D-A501-45B3-B275-E3652D8B8184}" destId="{88290601-C920-48A6-AE6A-E2126429B44C}" srcOrd="0" destOrd="0" presId="urn:microsoft.com/office/officeart/2005/8/layout/hierarchy6"/>
    <dgm:cxn modelId="{BF4DB4A9-329A-C64A-A199-80015A2186F3}" type="presOf" srcId="{9A7B294E-7A5C-4EF4-AB67-BB61A9280D1B}" destId="{E32885C0-D127-4450-A283-AA46DA4AA21B}" srcOrd="0" destOrd="0" presId="urn:microsoft.com/office/officeart/2005/8/layout/hierarchy6"/>
    <dgm:cxn modelId="{9DADAA59-EEAC-45EF-929C-F5FA95B17CBC}" srcId="{59F6023F-CFDE-41F6-AE09-97098AC5BFF0}" destId="{073427CA-3D15-49B5-AE4A-77D66642B9CB}" srcOrd="0" destOrd="0" parTransId="{50B742B2-9695-49C1-93B3-5E19AA667B77}" sibTransId="{B980ACD0-A3B9-41C0-AC45-353F308A5674}"/>
    <dgm:cxn modelId="{8AB0D1D9-42C6-424F-9812-424423D5367F}" type="presOf" srcId="{1DE511BE-4E97-406B-AB0E-B9C2249AAAE0}" destId="{9F96A262-9203-41EB-8B28-9CA74BA7C360}" srcOrd="0" destOrd="0" presId="urn:microsoft.com/office/officeart/2005/8/layout/hierarchy6"/>
    <dgm:cxn modelId="{C2BA0DB9-A637-1148-8DD0-33130A177A5D}" type="presOf" srcId="{FBE5F86F-8373-441F-95F6-B0C8DED401F4}" destId="{C6574D52-D2F2-47BE-B522-C8E581C44B2A}" srcOrd="0" destOrd="0" presId="urn:microsoft.com/office/officeart/2005/8/layout/hierarchy6"/>
    <dgm:cxn modelId="{465406FA-F1B7-4506-8A72-51148683677A}" srcId="{5363F58C-9276-4DD3-B71F-AD126DF163CA}" destId="{D8945756-F98C-4B6F-93F5-7D1463DDF545}" srcOrd="1" destOrd="0" parTransId="{50C11FA5-080F-4F9E-99E6-F3E22840AE39}" sibTransId="{59CC740A-5D1F-4409-866D-5FF782E90872}"/>
    <dgm:cxn modelId="{CC98A77A-AEC4-4C44-828D-4131E548900D}" type="presOf" srcId="{50B742B2-9695-49C1-93B3-5E19AA667B77}" destId="{922A6897-B1C0-482D-8CCA-8F0CC9599B03}" srcOrd="0" destOrd="0" presId="urn:microsoft.com/office/officeart/2005/8/layout/hierarchy6"/>
    <dgm:cxn modelId="{FE46CF09-4522-E548-9F05-D780C1AB3E52}" type="presOf" srcId="{073427CA-3D15-49B5-AE4A-77D66642B9CB}" destId="{666C6CAA-A11D-4DDB-A938-E9D0C8E05EE1}" srcOrd="0" destOrd="0" presId="urn:microsoft.com/office/officeart/2005/8/layout/hierarchy6"/>
    <dgm:cxn modelId="{8151D861-0EEE-463C-8594-5ED35F00E439}" srcId="{D8945756-F98C-4B6F-93F5-7D1463DDF545}" destId="{39CC9BA2-C030-48C9-A0C2-8ADBD16E5CCF}" srcOrd="1" destOrd="0" parTransId="{AB18892D-A501-45B3-B275-E3652D8B8184}" sibTransId="{DE17D845-0E3C-4358-888D-E5FDDEB400DF}"/>
    <dgm:cxn modelId="{8317083C-172C-8E4D-AB39-96A2F842F844}" type="presParOf" srcId="{F15EE4C2-6289-46B4-9378-C95CA2073C1B}" destId="{19CBE2FB-D88B-42E6-A3F2-12D53489EAB1}" srcOrd="0" destOrd="0" presId="urn:microsoft.com/office/officeart/2005/8/layout/hierarchy6"/>
    <dgm:cxn modelId="{2755521B-18E8-E243-93AB-93DC88994B51}" type="presParOf" srcId="{19CBE2FB-D88B-42E6-A3F2-12D53489EAB1}" destId="{60F05458-2CD9-4935-A514-B2F9239771CB}" srcOrd="0" destOrd="0" presId="urn:microsoft.com/office/officeart/2005/8/layout/hierarchy6"/>
    <dgm:cxn modelId="{8C2B79A4-7855-424F-B23F-701FA6EB2B26}" type="presParOf" srcId="{60F05458-2CD9-4935-A514-B2F9239771CB}" destId="{3A02010E-CE83-4A1E-B3A0-35AD8A99248B}" srcOrd="0" destOrd="0" presId="urn:microsoft.com/office/officeart/2005/8/layout/hierarchy6"/>
    <dgm:cxn modelId="{19FF32BC-37FB-3442-B438-1F1A956FE4FA}" type="presParOf" srcId="{3A02010E-CE83-4A1E-B3A0-35AD8A99248B}" destId="{6744D6D8-84E2-456E-8DD3-F7CBCE9F1655}" srcOrd="0" destOrd="0" presId="urn:microsoft.com/office/officeart/2005/8/layout/hierarchy6"/>
    <dgm:cxn modelId="{2B94E8A7-2607-E84C-9750-AA94B0F7F70A}" type="presParOf" srcId="{3A02010E-CE83-4A1E-B3A0-35AD8A99248B}" destId="{63BCC12E-F4DC-44D5-A17D-8BAC048AED5B}" srcOrd="1" destOrd="0" presId="urn:microsoft.com/office/officeart/2005/8/layout/hierarchy6"/>
    <dgm:cxn modelId="{5A598030-DFDE-B142-9B5D-038CFDF77BFD}" type="presParOf" srcId="{63BCC12E-F4DC-44D5-A17D-8BAC048AED5B}" destId="{9F96A262-9203-41EB-8B28-9CA74BA7C360}" srcOrd="0" destOrd="0" presId="urn:microsoft.com/office/officeart/2005/8/layout/hierarchy6"/>
    <dgm:cxn modelId="{7CA042CA-5D5C-B545-9506-89406F00A126}" type="presParOf" srcId="{63BCC12E-F4DC-44D5-A17D-8BAC048AED5B}" destId="{A787DDA9-B919-41E2-B0D7-94F675A4D2C3}" srcOrd="1" destOrd="0" presId="urn:microsoft.com/office/officeart/2005/8/layout/hierarchy6"/>
    <dgm:cxn modelId="{AB72F527-1F55-7D4D-A957-C013FC074705}" type="presParOf" srcId="{A787DDA9-B919-41E2-B0D7-94F675A4D2C3}" destId="{E32885C0-D127-4450-A283-AA46DA4AA21B}" srcOrd="0" destOrd="0" presId="urn:microsoft.com/office/officeart/2005/8/layout/hierarchy6"/>
    <dgm:cxn modelId="{18656C3D-1EAB-2E45-98B0-BCA4A6117883}" type="presParOf" srcId="{A787DDA9-B919-41E2-B0D7-94F675A4D2C3}" destId="{EA36B9E5-4D47-44C1-A632-EAE4A4CA7241}" srcOrd="1" destOrd="0" presId="urn:microsoft.com/office/officeart/2005/8/layout/hierarchy6"/>
    <dgm:cxn modelId="{99E02F4E-52BA-AB45-9E90-AFAD9D7996EA}" type="presParOf" srcId="{63BCC12E-F4DC-44D5-A17D-8BAC048AED5B}" destId="{136B4330-B4A8-4A46-8219-13F0762D8F89}" srcOrd="2" destOrd="0" presId="urn:microsoft.com/office/officeart/2005/8/layout/hierarchy6"/>
    <dgm:cxn modelId="{5588CFAA-93E3-9645-9F43-DDB70CA0AEE0}" type="presParOf" srcId="{63BCC12E-F4DC-44D5-A17D-8BAC048AED5B}" destId="{68CEE712-FF87-43D8-BE37-290E3D6CCB07}" srcOrd="3" destOrd="0" presId="urn:microsoft.com/office/officeart/2005/8/layout/hierarchy6"/>
    <dgm:cxn modelId="{B2E83F7B-6764-434E-92CD-C5354EEA65E2}" type="presParOf" srcId="{68CEE712-FF87-43D8-BE37-290E3D6CCB07}" destId="{85417726-5AC6-4902-A4A0-22305973676A}" srcOrd="0" destOrd="0" presId="urn:microsoft.com/office/officeart/2005/8/layout/hierarchy6"/>
    <dgm:cxn modelId="{1B4094A3-56C3-D743-9A56-D000CD158B3A}" type="presParOf" srcId="{68CEE712-FF87-43D8-BE37-290E3D6CCB07}" destId="{ED7DBBBB-0577-4025-A2C6-7A69E20B2F55}" srcOrd="1" destOrd="0" presId="urn:microsoft.com/office/officeart/2005/8/layout/hierarchy6"/>
    <dgm:cxn modelId="{613C41B1-EECD-FA4F-AD49-E8089CA52410}" type="presParOf" srcId="{ED7DBBBB-0577-4025-A2C6-7A69E20B2F55}" destId="{943E775D-C35B-4829-91C2-86348574CE75}" srcOrd="0" destOrd="0" presId="urn:microsoft.com/office/officeart/2005/8/layout/hierarchy6"/>
    <dgm:cxn modelId="{A6B1E8AE-D9D9-504C-8AA7-9DA1EDADB5EB}" type="presParOf" srcId="{ED7DBBBB-0577-4025-A2C6-7A69E20B2F55}" destId="{E0B3734E-B147-4C01-8E13-8ED568DEB3A7}" srcOrd="1" destOrd="0" presId="urn:microsoft.com/office/officeart/2005/8/layout/hierarchy6"/>
    <dgm:cxn modelId="{91FEEC69-E7D7-4549-A651-3458F0287A9F}" type="presParOf" srcId="{E0B3734E-B147-4C01-8E13-8ED568DEB3A7}" destId="{DB874C59-E464-4436-B199-BCB3A9D707B4}" srcOrd="0" destOrd="0" presId="urn:microsoft.com/office/officeart/2005/8/layout/hierarchy6"/>
    <dgm:cxn modelId="{9591E2D8-DB63-7B42-B84A-EF5B40ABD195}" type="presParOf" srcId="{E0B3734E-B147-4C01-8E13-8ED568DEB3A7}" destId="{124A7892-652E-479B-B95D-45B0C9E2CDCB}" srcOrd="1" destOrd="0" presId="urn:microsoft.com/office/officeart/2005/8/layout/hierarchy6"/>
    <dgm:cxn modelId="{254B08A9-AE30-8148-A9FA-4AB6EE74DA92}" type="presParOf" srcId="{124A7892-652E-479B-B95D-45B0C9E2CDCB}" destId="{922A6897-B1C0-482D-8CCA-8F0CC9599B03}" srcOrd="0" destOrd="0" presId="urn:microsoft.com/office/officeart/2005/8/layout/hierarchy6"/>
    <dgm:cxn modelId="{A5E1223F-2A82-484A-AD71-1E19DF139D7B}" type="presParOf" srcId="{124A7892-652E-479B-B95D-45B0C9E2CDCB}" destId="{9DE27AF1-590A-4584-9A81-D10187EA7D0E}" srcOrd="1" destOrd="0" presId="urn:microsoft.com/office/officeart/2005/8/layout/hierarchy6"/>
    <dgm:cxn modelId="{7A0D10F9-0E4D-4945-B1B5-1D00613CD144}" type="presParOf" srcId="{9DE27AF1-590A-4584-9A81-D10187EA7D0E}" destId="{666C6CAA-A11D-4DDB-A938-E9D0C8E05EE1}" srcOrd="0" destOrd="0" presId="urn:microsoft.com/office/officeart/2005/8/layout/hierarchy6"/>
    <dgm:cxn modelId="{BD3E31A5-0BE9-CF41-9D28-B7A552171BE4}" type="presParOf" srcId="{9DE27AF1-590A-4584-9A81-D10187EA7D0E}" destId="{FB62196C-4DEF-4FDE-A5B3-760E3FD545C4}" srcOrd="1" destOrd="0" presId="urn:microsoft.com/office/officeart/2005/8/layout/hierarchy6"/>
    <dgm:cxn modelId="{3FA01D5B-4834-E743-B77A-665CDD4BAEEE}" type="presParOf" srcId="{124A7892-652E-479B-B95D-45B0C9E2CDCB}" destId="{40C6DE04-7641-43CC-B815-B56C6FA59F7F}" srcOrd="2" destOrd="0" presId="urn:microsoft.com/office/officeart/2005/8/layout/hierarchy6"/>
    <dgm:cxn modelId="{0CD63E74-B4AA-B749-B677-170B66511794}" type="presParOf" srcId="{124A7892-652E-479B-B95D-45B0C9E2CDCB}" destId="{51EFFF4C-BCFA-44A8-A2A7-8632720EFA1A}" srcOrd="3" destOrd="0" presId="urn:microsoft.com/office/officeart/2005/8/layout/hierarchy6"/>
    <dgm:cxn modelId="{2E4ADE5E-0BA5-E240-8697-8DC187CB7108}" type="presParOf" srcId="{51EFFF4C-BCFA-44A8-A2A7-8632720EFA1A}" destId="{E1FE4F2A-8DBC-4438-9458-40DF2A7E44C5}" srcOrd="0" destOrd="0" presId="urn:microsoft.com/office/officeart/2005/8/layout/hierarchy6"/>
    <dgm:cxn modelId="{CA895E62-F2DE-3341-8F61-ED8AACF6DC4E}" type="presParOf" srcId="{51EFFF4C-BCFA-44A8-A2A7-8632720EFA1A}" destId="{BA1B3C6E-5782-4039-B99E-0D2C954791C8}" srcOrd="1" destOrd="0" presId="urn:microsoft.com/office/officeart/2005/8/layout/hierarchy6"/>
    <dgm:cxn modelId="{06D86F51-300C-2C44-BBF5-C868648690DC}" type="presParOf" srcId="{124A7892-652E-479B-B95D-45B0C9E2CDCB}" destId="{04FDE2CE-0699-4FEF-89C0-DD718A78B384}" srcOrd="4" destOrd="0" presId="urn:microsoft.com/office/officeart/2005/8/layout/hierarchy6"/>
    <dgm:cxn modelId="{53C0BB99-F070-E142-914B-F3722F25D7EC}" type="presParOf" srcId="{124A7892-652E-479B-B95D-45B0C9E2CDCB}" destId="{5A2984FF-1736-4DC8-B0CB-FD478FEBFAF3}" srcOrd="5" destOrd="0" presId="urn:microsoft.com/office/officeart/2005/8/layout/hierarchy6"/>
    <dgm:cxn modelId="{3F69B253-87D8-FC41-81AE-A022989C9FE9}" type="presParOf" srcId="{5A2984FF-1736-4DC8-B0CB-FD478FEBFAF3}" destId="{C6574D52-D2F2-47BE-B522-C8E581C44B2A}" srcOrd="0" destOrd="0" presId="urn:microsoft.com/office/officeart/2005/8/layout/hierarchy6"/>
    <dgm:cxn modelId="{3AF3AA00-8BA7-7646-B497-642ABE7DC917}" type="presParOf" srcId="{5A2984FF-1736-4DC8-B0CB-FD478FEBFAF3}" destId="{B4A0CB89-77A9-4BAA-BBE4-D9F33F471968}" srcOrd="1" destOrd="0" presId="urn:microsoft.com/office/officeart/2005/8/layout/hierarchy6"/>
    <dgm:cxn modelId="{397EBE86-5908-5C49-9CD0-16BA1129CB62}" type="presParOf" srcId="{ED7DBBBB-0577-4025-A2C6-7A69E20B2F55}" destId="{88290601-C920-48A6-AE6A-E2126429B44C}" srcOrd="2" destOrd="0" presId="urn:microsoft.com/office/officeart/2005/8/layout/hierarchy6"/>
    <dgm:cxn modelId="{0D1F8875-0B4B-9443-89CF-628CD4227A3D}" type="presParOf" srcId="{ED7DBBBB-0577-4025-A2C6-7A69E20B2F55}" destId="{285C2E8B-F74B-4A4B-976A-A0B3CA4239F8}" srcOrd="3" destOrd="0" presId="urn:microsoft.com/office/officeart/2005/8/layout/hierarchy6"/>
    <dgm:cxn modelId="{806723B4-B614-1040-9D7F-D685D458C013}" type="presParOf" srcId="{285C2E8B-F74B-4A4B-976A-A0B3CA4239F8}" destId="{5C684092-BF44-4A8F-BFD7-356CFE54CF06}" srcOrd="0" destOrd="0" presId="urn:microsoft.com/office/officeart/2005/8/layout/hierarchy6"/>
    <dgm:cxn modelId="{9CA4A215-1BE4-3241-8B5F-7FC0212E487D}" type="presParOf" srcId="{285C2E8B-F74B-4A4B-976A-A0B3CA4239F8}" destId="{0CE9D48A-6045-4C70-9F8D-A73AAFA11FAC}" srcOrd="1" destOrd="0" presId="urn:microsoft.com/office/officeart/2005/8/layout/hierarchy6"/>
    <dgm:cxn modelId="{07BEC1DD-A141-3A44-9801-6216689A79F9}" type="presParOf" srcId="{F15EE4C2-6289-46B4-9378-C95CA2073C1B}" destId="{3BFAFA69-C24B-466D-840B-527EBC8C69F4}" srcOrd="1" destOrd="0" presId="urn:microsoft.com/office/officeart/2005/8/layout/hierarchy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11DAA-BA3A-394D-9257-063C372373D6}" type="doc">
      <dgm:prSet loTypeId="urn:microsoft.com/office/officeart/2005/8/layout/venn3" loCatId="" qsTypeId="urn:microsoft.com/office/officeart/2005/8/quickstyle/simple3" qsCatId="simple" csTypeId="urn:microsoft.com/office/officeart/2005/8/colors/accent1_2" csCatId="accent1" phldr="1"/>
      <dgm:spPr/>
    </dgm:pt>
    <dgm:pt modelId="{21822A9D-41DD-7647-89F9-CDD41B089571}">
      <dgm:prSet phldrT="[Text]" custT="1"/>
      <dgm:spPr/>
      <dgm:t>
        <a:bodyPr/>
        <a:lstStyle/>
        <a:p>
          <a:r>
            <a:rPr lang="en-US" altLang="en-US" sz="4000" b="1" dirty="0" smtClean="0">
              <a:solidFill>
                <a:srgbClr val="0070C0"/>
              </a:solidFill>
              <a:sym typeface="Symbol" charset="2"/>
            </a:rPr>
            <a:t>Therapeutic Uses:</a:t>
          </a:r>
        </a:p>
        <a:p>
          <a:r>
            <a:rPr lang="en-US" altLang="en-US" sz="3600" b="1" dirty="0" err="1" smtClean="0">
              <a:sym typeface="Symbol" charset="2"/>
            </a:rPr>
            <a:t>Pheochromocytoma</a:t>
          </a:r>
          <a:r>
            <a:rPr lang="en-US" altLang="en-US" sz="3600" b="1" dirty="0" smtClean="0">
              <a:sym typeface="Symbol" charset="2"/>
            </a:rPr>
            <a:t> </a:t>
          </a:r>
          <a:r>
            <a:rPr lang="en-US" altLang="en-US" sz="3600" b="1" dirty="0" smtClean="0">
              <a:solidFill>
                <a:srgbClr val="00B050"/>
              </a:solidFill>
              <a:latin typeface="+mj-lt"/>
              <a:sym typeface="Symbol" charset="2"/>
            </a:rPr>
            <a:t>(benign tumor in adrenal medulla): </a:t>
          </a:r>
          <a:r>
            <a:rPr lang="en-US" altLang="en-US" sz="3600" b="1" dirty="0" smtClean="0">
              <a:latin typeface="+mj-lt"/>
              <a:sym typeface="Symbol" charset="2"/>
            </a:rPr>
            <a:t>Before surgical removal to protect against hypertensive crisis.</a:t>
          </a:r>
        </a:p>
        <a:p>
          <a:r>
            <a:rPr lang="en-US" altLang="en-US" sz="3600" b="1" dirty="0" smtClean="0">
              <a:solidFill>
                <a:srgbClr val="00B050"/>
              </a:solidFill>
              <a:latin typeface="+mj-lt"/>
              <a:sym typeface="Symbol" charset="2"/>
            </a:rPr>
            <a:t>For</a:t>
          </a:r>
          <a:r>
            <a:rPr lang="en-US" altLang="en-US" sz="3600" b="1" baseline="0" dirty="0" smtClean="0">
              <a:solidFill>
                <a:srgbClr val="00B050"/>
              </a:solidFill>
              <a:latin typeface="+mj-lt"/>
              <a:sym typeface="Symbol" charset="2"/>
            </a:rPr>
            <a:t> p</a:t>
          </a:r>
          <a:r>
            <a:rPr lang="en-US" altLang="en-US" sz="3600" b="1" dirty="0" smtClean="0">
              <a:solidFill>
                <a:srgbClr val="00B050"/>
              </a:solidFill>
              <a:latin typeface="+mj-lt"/>
              <a:sym typeface="Symbol" charset="2"/>
            </a:rPr>
            <a:t>reparation before surgery we give these drugs and sometimes</a:t>
          </a:r>
          <a:r>
            <a:rPr lang="en-US" altLang="en-US" sz="3600" b="1" baseline="0" dirty="0" smtClean="0">
              <a:solidFill>
                <a:srgbClr val="00B050"/>
              </a:solidFill>
              <a:latin typeface="+mj-lt"/>
              <a:sym typeface="Symbol" charset="2"/>
            </a:rPr>
            <a:t> beta-blockers</a:t>
          </a:r>
          <a:r>
            <a:rPr lang="en-US" altLang="en-US" sz="3600" b="1" dirty="0" smtClean="0">
              <a:solidFill>
                <a:srgbClr val="00B050"/>
              </a:solidFill>
              <a:latin typeface="+mj-lt"/>
              <a:sym typeface="Symbol" charset="2"/>
            </a:rPr>
            <a:t> because of high release of E and NE during the surgery that may</a:t>
          </a:r>
          <a:r>
            <a:rPr lang="en-US" altLang="en-US" sz="3600" b="1" baseline="0" dirty="0" smtClean="0">
              <a:solidFill>
                <a:srgbClr val="00B050"/>
              </a:solidFill>
              <a:latin typeface="+mj-lt"/>
              <a:sym typeface="Symbol" charset="2"/>
            </a:rPr>
            <a:t> lead to hypertensive crisis (disaster)</a:t>
          </a:r>
          <a:r>
            <a:rPr lang="en-US" altLang="en-US" sz="3600" b="1" dirty="0" smtClean="0">
              <a:solidFill>
                <a:srgbClr val="00B050"/>
              </a:solidFill>
              <a:latin typeface="+mj-lt"/>
              <a:sym typeface="Symbol" charset="2"/>
            </a:rPr>
            <a:t>.</a:t>
          </a:r>
        </a:p>
        <a:p>
          <a:endParaRPr lang="en-US" sz="3600" b="1" dirty="0">
            <a:solidFill>
              <a:srgbClr val="00B050"/>
            </a:solidFill>
            <a:latin typeface="+mj-lt"/>
          </a:endParaRPr>
        </a:p>
      </dgm:t>
    </dgm:pt>
    <dgm:pt modelId="{844D82C7-4336-F44F-A645-4C183C848260}" type="parTrans" cxnId="{49AB7634-8DB2-BC4C-931D-D6D5F9F2AC70}">
      <dgm:prSet/>
      <dgm:spPr/>
      <dgm:t>
        <a:bodyPr/>
        <a:lstStyle/>
        <a:p>
          <a:endParaRPr lang="en-US"/>
        </a:p>
      </dgm:t>
    </dgm:pt>
    <dgm:pt modelId="{87B6FBB9-6A80-A64A-8BF8-B0D1E9BA2F71}" type="sibTrans" cxnId="{49AB7634-8DB2-BC4C-931D-D6D5F9F2AC70}">
      <dgm:prSet/>
      <dgm:spPr/>
      <dgm:t>
        <a:bodyPr/>
        <a:lstStyle/>
        <a:p>
          <a:endParaRPr lang="en-US"/>
        </a:p>
      </dgm:t>
    </dgm:pt>
    <dgm:pt modelId="{11C27CE6-3D34-B849-8E9B-AD25F0EE039C}">
      <dgm:prSet phldrT="[Text]" custT="1"/>
      <dgm:spPr/>
      <dgm:t>
        <a:bodyPr/>
        <a:lstStyle/>
        <a:p>
          <a:r>
            <a:rPr lang="en-US" altLang="en-US" sz="4000" b="1" dirty="0" smtClean="0">
              <a:solidFill>
                <a:srgbClr val="0070C0"/>
              </a:solidFill>
              <a:cs typeface="Arial" charset="0"/>
              <a:sym typeface="Symbol" charset="2"/>
            </a:rPr>
            <a:t>Adverse Effects </a:t>
          </a:r>
        </a:p>
        <a:p>
          <a:r>
            <a:rPr lang="en-US" altLang="en-US" sz="3600" b="1" dirty="0" smtClean="0">
              <a:cs typeface="Arial" charset="0"/>
              <a:sym typeface="Symbol" charset="2"/>
            </a:rPr>
            <a:t>-Postural hypotension and</a:t>
          </a:r>
          <a:r>
            <a:rPr lang="en-US" altLang="en-US" sz="3600" b="1" baseline="0" dirty="0" smtClean="0">
              <a:cs typeface="Arial" charset="0"/>
              <a:sym typeface="Symbol" charset="2"/>
            </a:rPr>
            <a:t> </a:t>
          </a:r>
          <a:r>
            <a:rPr lang="en-US" altLang="en-US" sz="3600" b="1" dirty="0" smtClean="0">
              <a:cs typeface="Arial" charset="0"/>
              <a:sym typeface="Symbol" charset="2"/>
            </a:rPr>
            <a:t>syncope.</a:t>
          </a:r>
        </a:p>
        <a:p>
          <a:r>
            <a:rPr lang="en-US" altLang="en-US" sz="3600" b="1" dirty="0" smtClean="0">
              <a:cs typeface="Arial" charset="0"/>
              <a:sym typeface="Symbol" charset="2"/>
            </a:rPr>
            <a:t>-Tachycardia.</a:t>
          </a:r>
        </a:p>
        <a:p>
          <a:r>
            <a:rPr lang="en-US" altLang="en-US" sz="3600" b="1" dirty="0" smtClean="0">
              <a:cs typeface="Arial" charset="0"/>
              <a:sym typeface="Symbol" charset="2"/>
            </a:rPr>
            <a:t>-Headache. </a:t>
          </a:r>
          <a:r>
            <a:rPr lang="en-US" altLang="en-US" sz="3600" b="0" dirty="0" smtClean="0">
              <a:solidFill>
                <a:schemeClr val="bg1">
                  <a:lumMod val="50000"/>
                </a:schemeClr>
              </a:solidFill>
              <a:cs typeface="Arial" charset="0"/>
              <a:sym typeface="Symbol" charset="2"/>
            </a:rPr>
            <a:t>Due to vasodilation</a:t>
          </a:r>
        </a:p>
        <a:p>
          <a:r>
            <a:rPr lang="en-US" altLang="en-US" sz="3600" b="1" dirty="0" smtClean="0">
              <a:cs typeface="Arial" charset="0"/>
              <a:sym typeface="Symbol" charset="2"/>
            </a:rPr>
            <a:t>-Nasal stuffiness or congestion,</a:t>
          </a:r>
          <a:r>
            <a:rPr lang="en-US" altLang="en-US" sz="3600" b="1" baseline="0" dirty="0" smtClean="0">
              <a:cs typeface="Arial" charset="0"/>
              <a:sym typeface="Symbol" charset="2"/>
            </a:rPr>
            <a:t> </a:t>
          </a:r>
          <a:r>
            <a:rPr lang="en-US" altLang="en-US" sz="3600" b="1" dirty="0" smtClean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  <a:sym typeface="Symbol" charset="2"/>
            </a:rPr>
            <a:t>Due to vasodilatation</a:t>
          </a:r>
        </a:p>
        <a:p>
          <a:r>
            <a:rPr lang="en-US" altLang="en-US" sz="3600" b="1" dirty="0" smtClean="0">
              <a:cs typeface="Arial" charset="0"/>
              <a:sym typeface="Symbol" charset="2"/>
            </a:rPr>
            <a:t>-Vertigo &amp; drowsiness.</a:t>
          </a:r>
        </a:p>
        <a:p>
          <a:r>
            <a:rPr lang="en-US" altLang="en-US" sz="3600" b="1" dirty="0" smtClean="0">
              <a:cs typeface="Arial" charset="0"/>
              <a:sym typeface="Symbol" charset="2"/>
            </a:rPr>
            <a:t>-Male sexual dysfunction (inhibits ejaculation).</a:t>
          </a:r>
          <a:r>
            <a:rPr lang="en-US" altLang="en-US" sz="3600" b="1" baseline="0" dirty="0" smtClean="0">
              <a:cs typeface="Arial" charset="0"/>
              <a:sym typeface="Symbol" charset="2"/>
            </a:rPr>
            <a:t> </a:t>
          </a:r>
          <a:r>
            <a:rPr lang="en-US" altLang="en-US" sz="3600" b="1" dirty="0" smtClean="0">
              <a:solidFill>
                <a:srgbClr val="00B050"/>
              </a:solidFill>
              <a:latin typeface="+mj-lt"/>
              <a:cs typeface="Arial" charset="0"/>
            </a:rPr>
            <a:t>because of increased blood flow</a:t>
          </a:r>
          <a:endParaRPr lang="en-US" altLang="en-US" sz="3600" b="1" dirty="0" smtClean="0">
            <a:solidFill>
              <a:srgbClr val="00B050"/>
            </a:solidFill>
            <a:cs typeface="Arial" charset="0"/>
            <a:sym typeface="Symbol" charset="2"/>
          </a:endParaRPr>
        </a:p>
      </dgm:t>
    </dgm:pt>
    <dgm:pt modelId="{571D92D3-A905-6048-BABA-841EC50A6D7D}" type="parTrans" cxnId="{A72F6CAE-FADF-FC4A-943A-63E9EB177A48}">
      <dgm:prSet/>
      <dgm:spPr/>
      <dgm:t>
        <a:bodyPr/>
        <a:lstStyle/>
        <a:p>
          <a:endParaRPr lang="en-US"/>
        </a:p>
      </dgm:t>
    </dgm:pt>
    <dgm:pt modelId="{EA1C8E18-DA7E-014B-B9CF-2023542D1398}" type="sibTrans" cxnId="{A72F6CAE-FADF-FC4A-943A-63E9EB177A48}">
      <dgm:prSet/>
      <dgm:spPr/>
      <dgm:t>
        <a:bodyPr/>
        <a:lstStyle/>
        <a:p>
          <a:endParaRPr lang="en-US"/>
        </a:p>
      </dgm:t>
    </dgm:pt>
    <dgm:pt modelId="{A2A59FCA-C08C-ED45-A89E-4DC722511F94}">
      <dgm:prSet phldrT="[Text]" custT="1"/>
      <dgm:spPr/>
      <dgm:t>
        <a:bodyPr/>
        <a:lstStyle/>
        <a:p>
          <a:r>
            <a:rPr lang="en-US" altLang="en-US" sz="4000" b="1" dirty="0" smtClean="0">
              <a:solidFill>
                <a:srgbClr val="0070C0"/>
              </a:solidFill>
              <a:latin typeface="+mn-lt"/>
              <a:cs typeface="Arial" charset="0"/>
              <a:sym typeface="Symbol" charset="2"/>
            </a:rPr>
            <a:t>Contraindications</a:t>
          </a:r>
        </a:p>
        <a:p>
          <a:r>
            <a:rPr lang="en-US" altLang="en-US" sz="3600" b="1" dirty="0" smtClean="0">
              <a:latin typeface="+mn-lt"/>
              <a:cs typeface="Arial" charset="0"/>
              <a:sym typeface="Symbol" charset="2"/>
            </a:rPr>
            <a:t>precipitate </a:t>
          </a:r>
          <a:r>
            <a:rPr lang="en-US" altLang="en-US" sz="3600" b="0" dirty="0" smtClean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  <a:sym typeface="Symbol" charset="2"/>
            </a:rPr>
            <a:t>(worsen)</a:t>
          </a:r>
          <a:r>
            <a:rPr lang="en-US" altLang="en-US" sz="3600" b="0" dirty="0" smtClean="0">
              <a:latin typeface="+mn-lt"/>
              <a:cs typeface="Arial" charset="0"/>
              <a:sym typeface="Symbol" charset="2"/>
            </a:rPr>
            <a:t>:</a:t>
          </a:r>
        </a:p>
        <a:p>
          <a:r>
            <a:rPr lang="en-US" altLang="en-US" sz="3600" b="1" dirty="0" smtClean="0">
              <a:latin typeface="+mn-lt"/>
              <a:cs typeface="Arial" charset="0"/>
              <a:sym typeface="Symbol" charset="2"/>
            </a:rPr>
            <a:t>-arrhythmias </a:t>
          </a:r>
        </a:p>
        <a:p>
          <a:r>
            <a:rPr lang="en-US" altLang="en-US" sz="3600" b="1" dirty="0" smtClean="0">
              <a:latin typeface="+mn-lt"/>
              <a:cs typeface="Arial" charset="0"/>
              <a:sym typeface="Symbol" charset="2"/>
            </a:rPr>
            <a:t>-Angina </a:t>
          </a:r>
          <a:r>
            <a:rPr lang="en-US" altLang="en-US" sz="3600" b="0" dirty="0" smtClean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  <a:sym typeface="Symbol" charset="2"/>
            </a:rPr>
            <a:t>oxygen supply is low and with increased cardiac output it’ll make it</a:t>
          </a:r>
          <a:r>
            <a:rPr lang="en-US" altLang="en-US" sz="3600" b="0" baseline="0" dirty="0" smtClean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  <a:sym typeface="Symbol" charset="2"/>
            </a:rPr>
            <a:t> </a:t>
          </a:r>
          <a:r>
            <a:rPr lang="en-US" altLang="en-US" sz="3600" b="0" dirty="0" smtClean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  <a:sym typeface="Symbol" charset="2"/>
            </a:rPr>
            <a:t>worse. </a:t>
          </a:r>
        </a:p>
        <a:p>
          <a:r>
            <a:rPr lang="en-US" altLang="en-US" sz="3600" b="1" dirty="0" smtClean="0">
              <a:latin typeface="+mj-lt"/>
              <a:cs typeface="Arial" charset="0"/>
              <a:sym typeface="Symbol" charset="2"/>
            </a:rPr>
            <a:t>contra-indicated in: </a:t>
          </a:r>
          <a:r>
            <a:rPr lang="en-US" altLang="en-US" sz="3600" b="1" dirty="0" smtClean="0">
              <a:latin typeface="+mn-lt"/>
              <a:cs typeface="Arial" charset="0"/>
              <a:sym typeface="Symbol" charset="2"/>
            </a:rPr>
            <a:t>patients with decreased coronary perfusion. </a:t>
          </a:r>
        </a:p>
        <a:p>
          <a:endParaRPr lang="en-US" sz="3600" b="1" dirty="0" smtClean="0">
            <a:latin typeface="+mn-lt"/>
            <a:cs typeface="Arial" charset="0"/>
            <a:sym typeface="Symbol" charset="2"/>
          </a:endParaRPr>
        </a:p>
        <a:p>
          <a:endParaRPr lang="en-US" sz="3600" b="1" dirty="0" smtClean="0">
            <a:latin typeface="+mn-lt"/>
            <a:cs typeface="Arial" charset="0"/>
            <a:sym typeface="Symbol" charset="2"/>
          </a:endParaRPr>
        </a:p>
        <a:p>
          <a:endParaRPr lang="en-US" sz="3600" b="1" dirty="0" smtClean="0">
            <a:latin typeface="+mn-lt"/>
            <a:cs typeface="Arial" charset="0"/>
            <a:sym typeface="Symbol" charset="2"/>
          </a:endParaRPr>
        </a:p>
        <a:p>
          <a:endParaRPr lang="en-US" sz="3600" dirty="0">
            <a:latin typeface="+mn-lt"/>
          </a:endParaRPr>
        </a:p>
      </dgm:t>
    </dgm:pt>
    <dgm:pt modelId="{570C3B38-14CD-1E4B-8E9F-F0C0683D8D3B}" type="parTrans" cxnId="{042623E0-C2B8-2642-B78B-ED2AE163352B}">
      <dgm:prSet/>
      <dgm:spPr/>
      <dgm:t>
        <a:bodyPr/>
        <a:lstStyle/>
        <a:p>
          <a:endParaRPr lang="en-US"/>
        </a:p>
      </dgm:t>
    </dgm:pt>
    <dgm:pt modelId="{49444524-3923-7B4E-83C7-6FC0B04B4779}" type="sibTrans" cxnId="{042623E0-C2B8-2642-B78B-ED2AE163352B}">
      <dgm:prSet/>
      <dgm:spPr/>
      <dgm:t>
        <a:bodyPr/>
        <a:lstStyle/>
        <a:p>
          <a:endParaRPr lang="en-US"/>
        </a:p>
      </dgm:t>
    </dgm:pt>
    <dgm:pt modelId="{80AD6AA0-7573-8649-8C4B-6E590673AD2A}" type="pres">
      <dgm:prSet presAssocID="{42C11DAA-BA3A-394D-9257-063C372373D6}" presName="Name0" presStyleCnt="0">
        <dgm:presLayoutVars>
          <dgm:dir/>
          <dgm:resizeHandles val="exact"/>
        </dgm:presLayoutVars>
      </dgm:prSet>
      <dgm:spPr/>
    </dgm:pt>
    <dgm:pt modelId="{AED218CA-289B-FA49-958B-2821F5491FAC}" type="pres">
      <dgm:prSet presAssocID="{21822A9D-41DD-7647-89F9-CDD41B089571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A49AA-15B0-B94F-8FD0-3C32BF4EF976}" type="pres">
      <dgm:prSet presAssocID="{87B6FBB9-6A80-A64A-8BF8-B0D1E9BA2F71}" presName="space" presStyleCnt="0"/>
      <dgm:spPr/>
    </dgm:pt>
    <dgm:pt modelId="{30ACAE27-0B91-0141-A64A-54EDC6AC7F0B}" type="pres">
      <dgm:prSet presAssocID="{11C27CE6-3D34-B849-8E9B-AD25F0EE039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0397E-2C57-B64A-A3F1-D7AB0592D5B1}" type="pres">
      <dgm:prSet presAssocID="{EA1C8E18-DA7E-014B-B9CF-2023542D1398}" presName="space" presStyleCnt="0"/>
      <dgm:spPr/>
    </dgm:pt>
    <dgm:pt modelId="{8264EA0B-4408-AA4E-BB7E-D4F65580D781}" type="pres">
      <dgm:prSet presAssocID="{A2A59FCA-C08C-ED45-A89E-4DC722511F9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0C66E-B846-004A-A8F9-1F83B1583540}" type="presOf" srcId="{A2A59FCA-C08C-ED45-A89E-4DC722511F94}" destId="{8264EA0B-4408-AA4E-BB7E-D4F65580D781}" srcOrd="0" destOrd="0" presId="urn:microsoft.com/office/officeart/2005/8/layout/venn3"/>
    <dgm:cxn modelId="{49AB7634-8DB2-BC4C-931D-D6D5F9F2AC70}" srcId="{42C11DAA-BA3A-394D-9257-063C372373D6}" destId="{21822A9D-41DD-7647-89F9-CDD41B089571}" srcOrd="0" destOrd="0" parTransId="{844D82C7-4336-F44F-A645-4C183C848260}" sibTransId="{87B6FBB9-6A80-A64A-8BF8-B0D1E9BA2F71}"/>
    <dgm:cxn modelId="{577675E9-AE75-0144-90E3-799BFCDF6639}" type="presOf" srcId="{21822A9D-41DD-7647-89F9-CDD41B089571}" destId="{AED218CA-289B-FA49-958B-2821F5491FAC}" srcOrd="0" destOrd="0" presId="urn:microsoft.com/office/officeart/2005/8/layout/venn3"/>
    <dgm:cxn modelId="{042623E0-C2B8-2642-B78B-ED2AE163352B}" srcId="{42C11DAA-BA3A-394D-9257-063C372373D6}" destId="{A2A59FCA-C08C-ED45-A89E-4DC722511F94}" srcOrd="2" destOrd="0" parTransId="{570C3B38-14CD-1E4B-8E9F-F0C0683D8D3B}" sibTransId="{49444524-3923-7B4E-83C7-6FC0B04B4779}"/>
    <dgm:cxn modelId="{5FBF78F4-1C10-9440-9B3E-F2E8A3FFFAF0}" type="presOf" srcId="{11C27CE6-3D34-B849-8E9B-AD25F0EE039C}" destId="{30ACAE27-0B91-0141-A64A-54EDC6AC7F0B}" srcOrd="0" destOrd="0" presId="urn:microsoft.com/office/officeart/2005/8/layout/venn3"/>
    <dgm:cxn modelId="{A72F6CAE-FADF-FC4A-943A-63E9EB177A48}" srcId="{42C11DAA-BA3A-394D-9257-063C372373D6}" destId="{11C27CE6-3D34-B849-8E9B-AD25F0EE039C}" srcOrd="1" destOrd="0" parTransId="{571D92D3-A905-6048-BABA-841EC50A6D7D}" sibTransId="{EA1C8E18-DA7E-014B-B9CF-2023542D1398}"/>
    <dgm:cxn modelId="{E18034FF-3996-F248-AD2D-49457E8A7B5B}" type="presOf" srcId="{42C11DAA-BA3A-394D-9257-063C372373D6}" destId="{80AD6AA0-7573-8649-8C4B-6E590673AD2A}" srcOrd="0" destOrd="0" presId="urn:microsoft.com/office/officeart/2005/8/layout/venn3"/>
    <dgm:cxn modelId="{079C929D-A476-1743-8572-FF39B70B4E29}" type="presParOf" srcId="{80AD6AA0-7573-8649-8C4B-6E590673AD2A}" destId="{AED218CA-289B-FA49-958B-2821F5491FAC}" srcOrd="0" destOrd="0" presId="urn:microsoft.com/office/officeart/2005/8/layout/venn3"/>
    <dgm:cxn modelId="{462174F8-4360-A24F-9B89-2D72D6BE2ECC}" type="presParOf" srcId="{80AD6AA0-7573-8649-8C4B-6E590673AD2A}" destId="{626A49AA-15B0-B94F-8FD0-3C32BF4EF976}" srcOrd="1" destOrd="0" presId="urn:microsoft.com/office/officeart/2005/8/layout/venn3"/>
    <dgm:cxn modelId="{C9E39376-5645-A242-A0F0-FA5BCE8157E6}" type="presParOf" srcId="{80AD6AA0-7573-8649-8C4B-6E590673AD2A}" destId="{30ACAE27-0B91-0141-A64A-54EDC6AC7F0B}" srcOrd="2" destOrd="0" presId="urn:microsoft.com/office/officeart/2005/8/layout/venn3"/>
    <dgm:cxn modelId="{8C59D237-E5D9-854B-B03E-44B5CD94FE6A}" type="presParOf" srcId="{80AD6AA0-7573-8649-8C4B-6E590673AD2A}" destId="{6A80397E-2C57-B64A-A3F1-D7AB0592D5B1}" srcOrd="3" destOrd="0" presId="urn:microsoft.com/office/officeart/2005/8/layout/venn3"/>
    <dgm:cxn modelId="{FBB489E1-C28E-C445-AA81-82C80B4E8F5F}" type="presParOf" srcId="{80AD6AA0-7573-8649-8C4B-6E590673AD2A}" destId="{8264EA0B-4408-AA4E-BB7E-D4F65580D781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848E9-2A05-4371-ADF9-B7ED6A0C82D3}">
      <dsp:nvSpPr>
        <dsp:cNvPr id="0" name=""/>
        <dsp:cNvSpPr/>
      </dsp:nvSpPr>
      <dsp:spPr>
        <a:xfrm>
          <a:off x="5900363" y="10348645"/>
          <a:ext cx="2568116" cy="773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9001" y="0"/>
              </a:lnTo>
              <a:lnTo>
                <a:pt x="2049001" y="773280"/>
              </a:lnTo>
              <a:lnTo>
                <a:pt x="2568116" y="773280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ECFD579-8F60-4406-B1C0-8FB04947B939}">
      <dsp:nvSpPr>
        <dsp:cNvPr id="0" name=""/>
        <dsp:cNvSpPr/>
      </dsp:nvSpPr>
      <dsp:spPr>
        <a:xfrm>
          <a:off x="13879170" y="8960867"/>
          <a:ext cx="1440805" cy="1412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1689" y="0"/>
              </a:lnTo>
              <a:lnTo>
                <a:pt x="921689" y="1412795"/>
              </a:lnTo>
              <a:lnTo>
                <a:pt x="1440805" y="141279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FF3A75E-1584-4200-B430-561D585D68A7}">
      <dsp:nvSpPr>
        <dsp:cNvPr id="0" name=""/>
        <dsp:cNvSpPr/>
      </dsp:nvSpPr>
      <dsp:spPr>
        <a:xfrm>
          <a:off x="13879170" y="7493538"/>
          <a:ext cx="1439144" cy="1467328"/>
        </a:xfrm>
        <a:custGeom>
          <a:avLst/>
          <a:gdLst/>
          <a:ahLst/>
          <a:cxnLst/>
          <a:rect l="0" t="0" r="0" b="0"/>
          <a:pathLst>
            <a:path>
              <a:moveTo>
                <a:pt x="0" y="1467328"/>
              </a:moveTo>
              <a:lnTo>
                <a:pt x="920028" y="1467328"/>
              </a:lnTo>
              <a:lnTo>
                <a:pt x="920028" y="0"/>
              </a:lnTo>
              <a:lnTo>
                <a:pt x="1439144" y="0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B2391AC-F1E3-466F-AE19-F6617986CC7B}">
      <dsp:nvSpPr>
        <dsp:cNvPr id="0" name=""/>
        <dsp:cNvSpPr/>
      </dsp:nvSpPr>
      <dsp:spPr>
        <a:xfrm>
          <a:off x="13879170" y="4336621"/>
          <a:ext cx="1460168" cy="4624245"/>
        </a:xfrm>
        <a:custGeom>
          <a:avLst/>
          <a:gdLst/>
          <a:ahLst/>
          <a:cxnLst/>
          <a:rect l="0" t="0" r="0" b="0"/>
          <a:pathLst>
            <a:path>
              <a:moveTo>
                <a:pt x="0" y="4624245"/>
              </a:moveTo>
              <a:lnTo>
                <a:pt x="941052" y="4624245"/>
              </a:lnTo>
              <a:lnTo>
                <a:pt x="941052" y="0"/>
              </a:lnTo>
              <a:lnTo>
                <a:pt x="1460168" y="0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972A821-CEB2-4140-9526-F7217B9462CC}">
      <dsp:nvSpPr>
        <dsp:cNvPr id="0" name=""/>
        <dsp:cNvSpPr/>
      </dsp:nvSpPr>
      <dsp:spPr>
        <a:xfrm>
          <a:off x="13879170" y="1327704"/>
          <a:ext cx="1463334" cy="7633163"/>
        </a:xfrm>
        <a:custGeom>
          <a:avLst/>
          <a:gdLst/>
          <a:ahLst/>
          <a:cxnLst/>
          <a:rect l="0" t="0" r="0" b="0"/>
          <a:pathLst>
            <a:path>
              <a:moveTo>
                <a:pt x="0" y="7633163"/>
              </a:moveTo>
              <a:lnTo>
                <a:pt x="944219" y="7633163"/>
              </a:lnTo>
              <a:lnTo>
                <a:pt x="944219" y="0"/>
              </a:lnTo>
              <a:lnTo>
                <a:pt x="1463334" y="0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900E84E-BDA6-462B-A172-F931C5AB14BF}">
      <dsp:nvSpPr>
        <dsp:cNvPr id="0" name=""/>
        <dsp:cNvSpPr/>
      </dsp:nvSpPr>
      <dsp:spPr>
        <a:xfrm>
          <a:off x="5900363" y="8960867"/>
          <a:ext cx="2548494" cy="1387777"/>
        </a:xfrm>
        <a:custGeom>
          <a:avLst/>
          <a:gdLst/>
          <a:ahLst/>
          <a:cxnLst/>
          <a:rect l="0" t="0" r="0" b="0"/>
          <a:pathLst>
            <a:path>
              <a:moveTo>
                <a:pt x="0" y="1387777"/>
              </a:moveTo>
              <a:lnTo>
                <a:pt x="2029378" y="1387777"/>
              </a:lnTo>
              <a:lnTo>
                <a:pt x="2029378" y="0"/>
              </a:lnTo>
              <a:lnTo>
                <a:pt x="2548494" y="0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D676EDDD-503C-4485-98FD-C31EE4066C35}">
      <dsp:nvSpPr>
        <dsp:cNvPr id="0" name=""/>
        <dsp:cNvSpPr/>
      </dsp:nvSpPr>
      <dsp:spPr>
        <a:xfrm>
          <a:off x="709207" y="9556993"/>
          <a:ext cx="5191156" cy="158330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Sympatho</a:t>
          </a:r>
          <a:r>
            <a:rPr lang="en-GB" sz="3200" b="1" u="sng" kern="1200" dirty="0" smtClean="0"/>
            <a:t>lytic</a:t>
          </a:r>
        </a:p>
      </dsp:txBody>
      <dsp:txXfrm>
        <a:off x="786497" y="9634283"/>
        <a:ext cx="5036576" cy="1428722"/>
      </dsp:txXfrm>
    </dsp:sp>
    <dsp:sp modelId="{F0BE087D-7C65-4411-9BA9-E85CB45EF40A}">
      <dsp:nvSpPr>
        <dsp:cNvPr id="0" name=""/>
        <dsp:cNvSpPr/>
      </dsp:nvSpPr>
      <dsp:spPr>
        <a:xfrm>
          <a:off x="8448857" y="8108211"/>
          <a:ext cx="5430312" cy="170531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Adrenergic neuron blockers </a:t>
          </a:r>
          <a:endParaRPr lang="ar-SA" sz="3200" kern="1200" dirty="0"/>
        </a:p>
      </dsp:txBody>
      <dsp:txXfrm>
        <a:off x="8532103" y="8191457"/>
        <a:ext cx="5263820" cy="1538819"/>
      </dsp:txXfrm>
    </dsp:sp>
    <dsp:sp modelId="{1BDC22AD-B925-4338-9E50-581DCA5B5940}">
      <dsp:nvSpPr>
        <dsp:cNvPr id="0" name=""/>
        <dsp:cNvSpPr/>
      </dsp:nvSpPr>
      <dsp:spPr>
        <a:xfrm>
          <a:off x="15342505" y="63737"/>
          <a:ext cx="6680965" cy="25279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latin typeface="+mn-lt"/>
            </a:rPr>
            <a:t>Formation of </a:t>
          </a:r>
          <a:r>
            <a:rPr lang="en-GB" sz="3200" b="1" kern="1200" dirty="0" smtClean="0">
              <a:solidFill>
                <a:srgbClr val="C00000"/>
              </a:solidFill>
              <a:latin typeface="+mn-lt"/>
            </a:rPr>
            <a:t>false </a:t>
          </a:r>
          <a:r>
            <a:rPr lang="en-GB" sz="3200" b="1" kern="1200" dirty="0" smtClean="0">
              <a:latin typeface="+mn-lt"/>
            </a:rPr>
            <a:t>transmitters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>
              <a:latin typeface="+mn-lt"/>
            </a:rPr>
            <a:t>e.g</a:t>
          </a:r>
          <a:r>
            <a:rPr lang="en-GB" sz="3200" kern="1200" dirty="0" smtClean="0">
              <a:latin typeface="+mn-lt"/>
            </a:rPr>
            <a:t>: </a:t>
          </a:r>
          <a:r>
            <a:rPr lang="el-GR" sz="3200" kern="1200" dirty="0" smtClean="0">
              <a:solidFill>
                <a:srgbClr val="C00000"/>
              </a:solidFill>
              <a:latin typeface="+mn-lt"/>
              <a:cs typeface="Times New Roman"/>
            </a:rPr>
            <a:t>α</a:t>
          </a:r>
          <a:r>
            <a:rPr lang="en-GB" sz="3200" kern="1200" dirty="0" smtClean="0">
              <a:solidFill>
                <a:srgbClr val="C00000"/>
              </a:solidFill>
              <a:latin typeface="+mn-lt"/>
              <a:cs typeface="Times New Roman"/>
            </a:rPr>
            <a:t>-</a:t>
          </a:r>
          <a:r>
            <a:rPr lang="en-GB" sz="3200" kern="1200" dirty="0" smtClean="0">
              <a:solidFill>
                <a:srgbClr val="C00000"/>
              </a:solidFill>
              <a:latin typeface="+mn-lt"/>
            </a:rPr>
            <a:t>Methyl </a:t>
          </a:r>
          <a:r>
            <a:rPr lang="en-GB" sz="3200" kern="1200" dirty="0" err="1" smtClean="0">
              <a:solidFill>
                <a:srgbClr val="C00000"/>
              </a:solidFill>
              <a:latin typeface="+mn-lt"/>
            </a:rPr>
            <a:t>Dopa</a:t>
          </a:r>
          <a:endParaRPr lang="ar-SA" sz="3200" kern="1200" dirty="0">
            <a:solidFill>
              <a:srgbClr val="C00000"/>
            </a:solidFill>
            <a:latin typeface="+mn-lt"/>
          </a:endParaRPr>
        </a:p>
      </dsp:txBody>
      <dsp:txXfrm>
        <a:off x="15465908" y="187140"/>
        <a:ext cx="6434159" cy="2281126"/>
      </dsp:txXfrm>
    </dsp:sp>
    <dsp:sp modelId="{13DE1A79-3A08-4E1B-B092-B14EF197A0C7}">
      <dsp:nvSpPr>
        <dsp:cNvPr id="0" name=""/>
        <dsp:cNvSpPr/>
      </dsp:nvSpPr>
      <dsp:spPr>
        <a:xfrm>
          <a:off x="15339338" y="3072655"/>
          <a:ext cx="6680965" cy="25279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Depletion of storage sites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e.g. </a:t>
          </a:r>
          <a:r>
            <a:rPr lang="en-GB" sz="3200" kern="1200" dirty="0" smtClean="0">
              <a:solidFill>
                <a:srgbClr val="C00000"/>
              </a:solidFill>
            </a:rPr>
            <a:t>reserpine</a:t>
          </a:r>
          <a:endParaRPr lang="ar-SA" sz="3200" kern="1200" dirty="0">
            <a:solidFill>
              <a:srgbClr val="C00000"/>
            </a:solidFill>
          </a:endParaRPr>
        </a:p>
      </dsp:txBody>
      <dsp:txXfrm>
        <a:off x="15462741" y="3196058"/>
        <a:ext cx="6434159" cy="2281126"/>
      </dsp:txXfrm>
    </dsp:sp>
    <dsp:sp modelId="{ED3476F1-B53C-46FE-B5CD-2B4A31C1D9A5}">
      <dsp:nvSpPr>
        <dsp:cNvPr id="0" name=""/>
        <dsp:cNvSpPr/>
      </dsp:nvSpPr>
      <dsp:spPr>
        <a:xfrm>
          <a:off x="15318314" y="6216106"/>
          <a:ext cx="6752136" cy="255486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Inhibition of release and enhance uptake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e.g. </a:t>
          </a:r>
          <a:r>
            <a:rPr lang="en-GB" sz="3200" kern="1200" dirty="0" err="1" smtClean="0">
              <a:solidFill>
                <a:srgbClr val="C00000"/>
              </a:solidFill>
            </a:rPr>
            <a:t>guanethiidine</a:t>
          </a:r>
          <a:endParaRPr lang="ar-SA" sz="3200" kern="1200" dirty="0">
            <a:solidFill>
              <a:srgbClr val="C00000"/>
            </a:solidFill>
          </a:endParaRPr>
        </a:p>
      </dsp:txBody>
      <dsp:txXfrm>
        <a:off x="15443032" y="6340824"/>
        <a:ext cx="6502700" cy="2305428"/>
      </dsp:txXfrm>
    </dsp:sp>
    <dsp:sp modelId="{49CCE764-9D19-4D89-93F6-CEFE2CCC0029}">
      <dsp:nvSpPr>
        <dsp:cNvPr id="0" name=""/>
        <dsp:cNvSpPr/>
      </dsp:nvSpPr>
      <dsp:spPr>
        <a:xfrm>
          <a:off x="15319975" y="9203127"/>
          <a:ext cx="6187131" cy="234107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latin typeface="+mn-lt"/>
            </a:rPr>
            <a:t>Stimulation of presynaptic </a:t>
          </a:r>
          <a:r>
            <a:rPr lang="el-GR" sz="3200" b="1" kern="1200" dirty="0" smtClean="0">
              <a:latin typeface="+mn-lt"/>
              <a:cs typeface="Times New Roman"/>
            </a:rPr>
            <a:t>α</a:t>
          </a:r>
          <a:r>
            <a:rPr lang="en-GB" sz="3200" b="1" kern="1200" dirty="0" smtClean="0">
              <a:latin typeface="+mn-lt"/>
              <a:cs typeface="Times New Roman"/>
            </a:rPr>
            <a:t>2 receptors 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+mn-lt"/>
              <a:cs typeface="Times New Roman"/>
            </a:rPr>
            <a:t>e.g. </a:t>
          </a:r>
          <a:r>
            <a:rPr lang="en-GB" sz="3200" kern="1200" dirty="0" smtClean="0">
              <a:solidFill>
                <a:srgbClr val="C00000"/>
              </a:solidFill>
              <a:latin typeface="+mn-lt"/>
              <a:cs typeface="Times New Roman"/>
            </a:rPr>
            <a:t>clonidine 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solidFill>
                <a:srgbClr val="C00000"/>
              </a:solidFill>
              <a:latin typeface="+mn-lt"/>
              <a:cs typeface="Times New Roman"/>
            </a:rPr>
            <a:t>α</a:t>
          </a:r>
          <a:r>
            <a:rPr lang="en-GB" sz="3200" kern="1200" dirty="0" smtClean="0">
              <a:solidFill>
                <a:srgbClr val="C00000"/>
              </a:solidFill>
              <a:latin typeface="+mn-lt"/>
              <a:cs typeface="Times New Roman"/>
            </a:rPr>
            <a:t>-methyl </a:t>
          </a:r>
          <a:r>
            <a:rPr lang="en-GB" sz="3200" kern="1200" dirty="0" err="1" smtClean="0">
              <a:solidFill>
                <a:srgbClr val="C00000"/>
              </a:solidFill>
              <a:latin typeface="+mn-lt"/>
              <a:cs typeface="Times New Roman"/>
            </a:rPr>
            <a:t>dopa</a:t>
          </a:r>
          <a:endParaRPr lang="ar-SA" sz="3200" kern="1200" dirty="0">
            <a:solidFill>
              <a:srgbClr val="C00000"/>
            </a:solidFill>
            <a:latin typeface="+mn-lt"/>
          </a:endParaRPr>
        </a:p>
      </dsp:txBody>
      <dsp:txXfrm>
        <a:off x="15434257" y="9317409"/>
        <a:ext cx="5958567" cy="2112507"/>
      </dsp:txXfrm>
    </dsp:sp>
    <dsp:sp modelId="{C33C0A49-A62A-4149-98F9-840BEC811464}">
      <dsp:nvSpPr>
        <dsp:cNvPr id="0" name=""/>
        <dsp:cNvSpPr/>
      </dsp:nvSpPr>
      <dsp:spPr>
        <a:xfrm>
          <a:off x="8468480" y="10330274"/>
          <a:ext cx="5191156" cy="158330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Adrenergic receptor blockers </a:t>
          </a:r>
          <a:endParaRPr lang="ar-SA" sz="3200" kern="1200" dirty="0"/>
        </a:p>
      </dsp:txBody>
      <dsp:txXfrm>
        <a:off x="8545770" y="10407564"/>
        <a:ext cx="5036576" cy="1428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4D6D8-84E2-456E-8DD3-F7CBCE9F1655}">
      <dsp:nvSpPr>
        <dsp:cNvPr id="0" name=""/>
        <dsp:cNvSpPr/>
      </dsp:nvSpPr>
      <dsp:spPr>
        <a:xfrm>
          <a:off x="2596336" y="2615349"/>
          <a:ext cx="4391477" cy="104252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Adrenergic drugs</a:t>
          </a:r>
          <a:endParaRPr lang="ar-SA" sz="3200" b="1" kern="1200" dirty="0"/>
        </a:p>
      </dsp:txBody>
      <dsp:txXfrm>
        <a:off x="2626871" y="2645884"/>
        <a:ext cx="4330407" cy="981459"/>
      </dsp:txXfrm>
    </dsp:sp>
    <dsp:sp modelId="{9F96A262-9203-41EB-8B28-9CA74BA7C360}">
      <dsp:nvSpPr>
        <dsp:cNvPr id="0" name=""/>
        <dsp:cNvSpPr/>
      </dsp:nvSpPr>
      <dsp:spPr>
        <a:xfrm>
          <a:off x="2460765" y="3657878"/>
          <a:ext cx="2331309" cy="402831"/>
        </a:xfrm>
        <a:custGeom>
          <a:avLst/>
          <a:gdLst/>
          <a:ahLst/>
          <a:cxnLst/>
          <a:rect l="0" t="0" r="0" b="0"/>
          <a:pathLst>
            <a:path>
              <a:moveTo>
                <a:pt x="2331309" y="0"/>
              </a:moveTo>
              <a:lnTo>
                <a:pt x="2331309" y="201415"/>
              </a:lnTo>
              <a:lnTo>
                <a:pt x="0" y="201415"/>
              </a:lnTo>
              <a:lnTo>
                <a:pt x="0" y="40283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32885C0-D127-4450-A283-AA46DA4AA21B}">
      <dsp:nvSpPr>
        <dsp:cNvPr id="0" name=""/>
        <dsp:cNvSpPr/>
      </dsp:nvSpPr>
      <dsp:spPr>
        <a:xfrm>
          <a:off x="9060" y="4060710"/>
          <a:ext cx="4903411" cy="15250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Adrenergic stimulants 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(</a:t>
          </a:r>
          <a:r>
            <a:rPr lang="en-GB" sz="3200" kern="1200" dirty="0" smtClean="0"/>
            <a:t>(sympathomimetic</a:t>
          </a:r>
          <a:endParaRPr lang="ar-SA" sz="3200" kern="1200" dirty="0"/>
        </a:p>
      </dsp:txBody>
      <dsp:txXfrm>
        <a:off x="53728" y="4105378"/>
        <a:ext cx="4814075" cy="1435725"/>
      </dsp:txXfrm>
    </dsp:sp>
    <dsp:sp modelId="{136B4330-B4A8-4A46-8219-13F0762D8F89}">
      <dsp:nvSpPr>
        <dsp:cNvPr id="0" name=""/>
        <dsp:cNvSpPr/>
      </dsp:nvSpPr>
      <dsp:spPr>
        <a:xfrm>
          <a:off x="4792074" y="3657878"/>
          <a:ext cx="2719885" cy="40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15"/>
              </a:lnTo>
              <a:lnTo>
                <a:pt x="2719885" y="201415"/>
              </a:lnTo>
              <a:lnTo>
                <a:pt x="2719885" y="40283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85417726-5AC6-4902-A4A0-22305973676A}">
      <dsp:nvSpPr>
        <dsp:cNvPr id="0" name=""/>
        <dsp:cNvSpPr/>
      </dsp:nvSpPr>
      <dsp:spPr>
        <a:xfrm>
          <a:off x="5365657" y="4060710"/>
          <a:ext cx="4292607" cy="112291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Adrenergic Depressants</a:t>
          </a:r>
          <a:endParaRPr lang="ar-SA" sz="3200" kern="1200" dirty="0"/>
        </a:p>
      </dsp:txBody>
      <dsp:txXfrm>
        <a:off x="5398546" y="4093599"/>
        <a:ext cx="4226829" cy="1057136"/>
      </dsp:txXfrm>
    </dsp:sp>
    <dsp:sp modelId="{943E775D-C35B-4829-91C2-86348574CE75}">
      <dsp:nvSpPr>
        <dsp:cNvPr id="0" name=""/>
        <dsp:cNvSpPr/>
      </dsp:nvSpPr>
      <dsp:spPr>
        <a:xfrm>
          <a:off x="5429073" y="5183624"/>
          <a:ext cx="2082887" cy="402831"/>
        </a:xfrm>
        <a:custGeom>
          <a:avLst/>
          <a:gdLst/>
          <a:ahLst/>
          <a:cxnLst/>
          <a:rect l="0" t="0" r="0" b="0"/>
          <a:pathLst>
            <a:path>
              <a:moveTo>
                <a:pt x="2082887" y="0"/>
              </a:moveTo>
              <a:lnTo>
                <a:pt x="2082887" y="201415"/>
              </a:lnTo>
              <a:lnTo>
                <a:pt x="0" y="201415"/>
              </a:lnTo>
              <a:lnTo>
                <a:pt x="0" y="40283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DB874C59-E464-4436-B199-BCB3A9D707B4}">
      <dsp:nvSpPr>
        <dsp:cNvPr id="0" name=""/>
        <dsp:cNvSpPr/>
      </dsp:nvSpPr>
      <dsp:spPr>
        <a:xfrm>
          <a:off x="3884336" y="5586456"/>
          <a:ext cx="3089474" cy="123239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Adrenoceptor Blockers</a:t>
          </a:r>
          <a:endParaRPr lang="ar-SA" sz="3200" kern="1200" dirty="0"/>
        </a:p>
      </dsp:txBody>
      <dsp:txXfrm>
        <a:off x="3920432" y="5622552"/>
        <a:ext cx="3017282" cy="1160201"/>
      </dsp:txXfrm>
    </dsp:sp>
    <dsp:sp modelId="{922A6897-B1C0-482D-8CCA-8F0CC9599B03}">
      <dsp:nvSpPr>
        <dsp:cNvPr id="0" name=""/>
        <dsp:cNvSpPr/>
      </dsp:nvSpPr>
      <dsp:spPr>
        <a:xfrm>
          <a:off x="2080180" y="6818850"/>
          <a:ext cx="3348892" cy="402831"/>
        </a:xfrm>
        <a:custGeom>
          <a:avLst/>
          <a:gdLst/>
          <a:ahLst/>
          <a:cxnLst/>
          <a:rect l="0" t="0" r="0" b="0"/>
          <a:pathLst>
            <a:path>
              <a:moveTo>
                <a:pt x="3348892" y="0"/>
              </a:moveTo>
              <a:lnTo>
                <a:pt x="3348892" y="201415"/>
              </a:lnTo>
              <a:lnTo>
                <a:pt x="0" y="201415"/>
              </a:lnTo>
              <a:lnTo>
                <a:pt x="0" y="402831"/>
              </a:lnTo>
            </a:path>
          </a:pathLst>
        </a:custGeom>
        <a:noFill/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666C6CAA-A11D-4DDB-A938-E9D0C8E05EE1}">
      <dsp:nvSpPr>
        <dsp:cNvPr id="0" name=""/>
        <dsp:cNvSpPr/>
      </dsp:nvSpPr>
      <dsp:spPr>
        <a:xfrm>
          <a:off x="532542" y="7221682"/>
          <a:ext cx="3095274" cy="19028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+mn-lt"/>
              <a:cs typeface="Times New Roman"/>
            </a:rPr>
            <a:t>α</a:t>
          </a:r>
          <a:r>
            <a:rPr lang="en-US" sz="3200" kern="1200" dirty="0" smtClean="0">
              <a:latin typeface="+mn-lt"/>
              <a:cs typeface="Times New Roman"/>
            </a:rPr>
            <a:t>-adrenergic receptor blockers</a:t>
          </a:r>
          <a:endParaRPr lang="ar-SA" sz="3200" kern="1200" dirty="0">
            <a:latin typeface="+mn-lt"/>
          </a:endParaRPr>
        </a:p>
      </dsp:txBody>
      <dsp:txXfrm>
        <a:off x="588276" y="7277416"/>
        <a:ext cx="2983806" cy="1791419"/>
      </dsp:txXfrm>
    </dsp:sp>
    <dsp:sp modelId="{40C6DE04-7641-43CC-B815-B56C6FA59F7F}">
      <dsp:nvSpPr>
        <dsp:cNvPr id="0" name=""/>
        <dsp:cNvSpPr/>
      </dsp:nvSpPr>
      <dsp:spPr>
        <a:xfrm>
          <a:off x="5376925" y="6818850"/>
          <a:ext cx="91440" cy="402831"/>
        </a:xfrm>
        <a:custGeom>
          <a:avLst/>
          <a:gdLst/>
          <a:ahLst/>
          <a:cxnLst/>
          <a:rect l="0" t="0" r="0" b="0"/>
          <a:pathLst>
            <a:path>
              <a:moveTo>
                <a:pt x="52147" y="0"/>
              </a:moveTo>
              <a:lnTo>
                <a:pt x="52147" y="201415"/>
              </a:lnTo>
              <a:lnTo>
                <a:pt x="45720" y="201415"/>
              </a:lnTo>
              <a:lnTo>
                <a:pt x="45720" y="40283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1FE4F2A-8DBC-4438-9458-40DF2A7E44C5}">
      <dsp:nvSpPr>
        <dsp:cNvPr id="0" name=""/>
        <dsp:cNvSpPr/>
      </dsp:nvSpPr>
      <dsp:spPr>
        <a:xfrm>
          <a:off x="4019914" y="7221682"/>
          <a:ext cx="2805462" cy="197792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β</a:t>
          </a:r>
          <a:r>
            <a:rPr lang="en-US" sz="3200" kern="1200" dirty="0" smtClean="0">
              <a:latin typeface="Times New Roman"/>
              <a:cs typeface="Times New Roman"/>
            </a:rPr>
            <a:t>-adrenergic </a:t>
          </a:r>
          <a:r>
            <a:rPr lang="en-US" sz="3200" kern="1200" dirty="0" smtClean="0">
              <a:latin typeface="+mn-lt"/>
              <a:cs typeface="Times New Roman"/>
            </a:rPr>
            <a:t>receptor</a:t>
          </a:r>
          <a:r>
            <a:rPr lang="en-US" sz="3200" kern="1200" dirty="0" smtClean="0">
              <a:latin typeface="Times New Roman"/>
              <a:cs typeface="Times New Roman"/>
            </a:rPr>
            <a:t> blockers</a:t>
          </a:r>
          <a:endParaRPr lang="ar-SA" sz="3200" kern="1200" dirty="0"/>
        </a:p>
      </dsp:txBody>
      <dsp:txXfrm>
        <a:off x="4077845" y="7279613"/>
        <a:ext cx="2689600" cy="1862062"/>
      </dsp:txXfrm>
    </dsp:sp>
    <dsp:sp modelId="{04FDE2CE-0699-4FEF-89C0-DD718A78B384}">
      <dsp:nvSpPr>
        <dsp:cNvPr id="0" name=""/>
        <dsp:cNvSpPr/>
      </dsp:nvSpPr>
      <dsp:spPr>
        <a:xfrm>
          <a:off x="5429073" y="6818850"/>
          <a:ext cx="3403554" cy="40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15"/>
              </a:lnTo>
              <a:lnTo>
                <a:pt x="3403554" y="201415"/>
              </a:lnTo>
              <a:lnTo>
                <a:pt x="3403554" y="40283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6574D52-D2F2-47BE-B522-C8E581C44B2A}">
      <dsp:nvSpPr>
        <dsp:cNvPr id="0" name=""/>
        <dsp:cNvSpPr/>
      </dsp:nvSpPr>
      <dsp:spPr>
        <a:xfrm>
          <a:off x="7339652" y="7221682"/>
          <a:ext cx="2985951" cy="19800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latin typeface="Times New Roman"/>
              <a:cs typeface="Times New Roman"/>
            </a:rPr>
            <a:t>α</a:t>
          </a:r>
          <a:r>
            <a:rPr lang="en-US" sz="3200" kern="1200" dirty="0" smtClean="0">
              <a:latin typeface="Times New Roman"/>
              <a:cs typeface="Times New Roman"/>
            </a:rPr>
            <a:t>&amp;</a:t>
          </a:r>
          <a:r>
            <a:rPr lang="el-GR" sz="3200" kern="1200" dirty="0" smtClean="0">
              <a:latin typeface="Times New Roman"/>
              <a:cs typeface="Times New Roman"/>
            </a:rPr>
            <a:t>β</a:t>
          </a:r>
          <a:r>
            <a:rPr lang="en-US" sz="3200" kern="1200" dirty="0" smtClean="0">
              <a:latin typeface="Times New Roman"/>
              <a:cs typeface="Times New Roman"/>
            </a:rPr>
            <a:t> adrenergic receptor </a:t>
          </a:r>
          <a:r>
            <a:rPr lang="en-US" sz="3200" kern="1200" dirty="0" smtClean="0">
              <a:latin typeface="+mn-lt"/>
              <a:cs typeface="Times New Roman"/>
            </a:rPr>
            <a:t>blockers</a:t>
          </a:r>
          <a:r>
            <a:rPr lang="en-US" sz="3200" kern="1200" dirty="0" smtClean="0">
              <a:latin typeface="Times New Roman"/>
              <a:cs typeface="Times New Roman"/>
            </a:rPr>
            <a:t> </a:t>
          </a:r>
          <a:endParaRPr lang="ar-SA" sz="3200" kern="1200" dirty="0"/>
        </a:p>
      </dsp:txBody>
      <dsp:txXfrm>
        <a:off x="7397647" y="7279677"/>
        <a:ext cx="2869961" cy="1864090"/>
      </dsp:txXfrm>
    </dsp:sp>
    <dsp:sp modelId="{88290601-C920-48A6-AE6A-E2126429B44C}">
      <dsp:nvSpPr>
        <dsp:cNvPr id="0" name=""/>
        <dsp:cNvSpPr/>
      </dsp:nvSpPr>
      <dsp:spPr>
        <a:xfrm>
          <a:off x="7511960" y="5183624"/>
          <a:ext cx="1771330" cy="40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15"/>
              </a:lnTo>
              <a:lnTo>
                <a:pt x="1771330" y="201415"/>
              </a:lnTo>
              <a:lnTo>
                <a:pt x="1771330" y="40283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C684092-BF44-4A8F-BFD7-356CFE54CF06}">
      <dsp:nvSpPr>
        <dsp:cNvPr id="0" name=""/>
        <dsp:cNvSpPr/>
      </dsp:nvSpPr>
      <dsp:spPr>
        <a:xfrm>
          <a:off x="7426996" y="5586456"/>
          <a:ext cx="3712589" cy="110366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Adrenergic Neuron Blockers</a:t>
          </a:r>
          <a:endParaRPr lang="ar-SA" sz="3200" kern="1200" dirty="0"/>
        </a:p>
      </dsp:txBody>
      <dsp:txXfrm>
        <a:off x="7459321" y="5618781"/>
        <a:ext cx="3647939" cy="1039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218CA-289B-FA49-958B-2821F5491FAC}">
      <dsp:nvSpPr>
        <dsp:cNvPr id="0" name=""/>
        <dsp:cNvSpPr/>
      </dsp:nvSpPr>
      <dsp:spPr>
        <a:xfrm>
          <a:off x="10444" y="1429897"/>
          <a:ext cx="9132913" cy="91329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2615" tIns="50800" rIns="502615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000" b="1" kern="1200" dirty="0" smtClean="0">
              <a:solidFill>
                <a:srgbClr val="0070C0"/>
              </a:solidFill>
              <a:sym typeface="Symbol" charset="2"/>
            </a:rPr>
            <a:t>Therapeutic Uses: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err="1" smtClean="0">
              <a:sym typeface="Symbol" charset="2"/>
            </a:rPr>
            <a:t>Pheochromocytoma</a:t>
          </a:r>
          <a:r>
            <a:rPr lang="en-US" altLang="en-US" sz="3600" b="1" kern="1200" dirty="0" smtClean="0">
              <a:sym typeface="Symbol" charset="2"/>
            </a:rPr>
            <a:t> </a:t>
          </a:r>
          <a:r>
            <a:rPr lang="en-US" altLang="en-US" sz="3600" b="1" kern="1200" dirty="0" smtClean="0">
              <a:solidFill>
                <a:srgbClr val="00B050"/>
              </a:solidFill>
              <a:latin typeface="+mj-lt"/>
              <a:sym typeface="Symbol" charset="2"/>
            </a:rPr>
            <a:t>(benign tumor in adrenal medulla): </a:t>
          </a:r>
          <a:r>
            <a:rPr lang="en-US" altLang="en-US" sz="3600" b="1" kern="1200" dirty="0" smtClean="0">
              <a:latin typeface="+mj-lt"/>
              <a:sym typeface="Symbol" charset="2"/>
            </a:rPr>
            <a:t>Before surgical removal to protect against hypertensive crisis.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solidFill>
                <a:srgbClr val="00B050"/>
              </a:solidFill>
              <a:latin typeface="+mj-lt"/>
              <a:sym typeface="Symbol" charset="2"/>
            </a:rPr>
            <a:t>For</a:t>
          </a:r>
          <a:r>
            <a:rPr lang="en-US" altLang="en-US" sz="3600" b="1" kern="1200" baseline="0" dirty="0" smtClean="0">
              <a:solidFill>
                <a:srgbClr val="00B050"/>
              </a:solidFill>
              <a:latin typeface="+mj-lt"/>
              <a:sym typeface="Symbol" charset="2"/>
            </a:rPr>
            <a:t> p</a:t>
          </a:r>
          <a:r>
            <a:rPr lang="en-US" altLang="en-US" sz="3600" b="1" kern="1200" dirty="0" smtClean="0">
              <a:solidFill>
                <a:srgbClr val="00B050"/>
              </a:solidFill>
              <a:latin typeface="+mj-lt"/>
              <a:sym typeface="Symbol" charset="2"/>
            </a:rPr>
            <a:t>reparation before surgery we give these drugs and sometimes</a:t>
          </a:r>
          <a:r>
            <a:rPr lang="en-US" altLang="en-US" sz="3600" b="1" kern="1200" baseline="0" dirty="0" smtClean="0">
              <a:solidFill>
                <a:srgbClr val="00B050"/>
              </a:solidFill>
              <a:latin typeface="+mj-lt"/>
              <a:sym typeface="Symbol" charset="2"/>
            </a:rPr>
            <a:t> beta-blockers</a:t>
          </a:r>
          <a:r>
            <a:rPr lang="en-US" altLang="en-US" sz="3600" b="1" kern="1200" dirty="0" smtClean="0">
              <a:solidFill>
                <a:srgbClr val="00B050"/>
              </a:solidFill>
              <a:latin typeface="+mj-lt"/>
              <a:sym typeface="Symbol" charset="2"/>
            </a:rPr>
            <a:t> because of high release of E and NE during the surgery that may</a:t>
          </a:r>
          <a:r>
            <a:rPr lang="en-US" altLang="en-US" sz="3600" b="1" kern="1200" baseline="0" dirty="0" smtClean="0">
              <a:solidFill>
                <a:srgbClr val="00B050"/>
              </a:solidFill>
              <a:latin typeface="+mj-lt"/>
              <a:sym typeface="Symbol" charset="2"/>
            </a:rPr>
            <a:t> lead to hypertensive crisis (disaster)</a:t>
          </a:r>
          <a:r>
            <a:rPr lang="en-US" altLang="en-US" sz="3600" b="1" kern="1200" dirty="0" smtClean="0">
              <a:solidFill>
                <a:srgbClr val="00B050"/>
              </a:solidFill>
              <a:latin typeface="+mj-lt"/>
              <a:sym typeface="Symbol" charset="2"/>
            </a:rPr>
            <a:t>.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>
            <a:solidFill>
              <a:srgbClr val="00B050"/>
            </a:solidFill>
            <a:latin typeface="+mj-lt"/>
          </a:endParaRPr>
        </a:p>
      </dsp:txBody>
      <dsp:txXfrm>
        <a:off x="1347928" y="2767381"/>
        <a:ext cx="6457945" cy="6457945"/>
      </dsp:txXfrm>
    </dsp:sp>
    <dsp:sp modelId="{30ACAE27-0B91-0141-A64A-54EDC6AC7F0B}">
      <dsp:nvSpPr>
        <dsp:cNvPr id="0" name=""/>
        <dsp:cNvSpPr/>
      </dsp:nvSpPr>
      <dsp:spPr>
        <a:xfrm>
          <a:off x="7316774" y="1429897"/>
          <a:ext cx="9132913" cy="91329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2615" tIns="50800" rIns="502615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000" b="1" kern="1200" dirty="0" smtClean="0">
              <a:solidFill>
                <a:srgbClr val="0070C0"/>
              </a:solidFill>
              <a:cs typeface="Arial" charset="0"/>
              <a:sym typeface="Symbol" charset="2"/>
            </a:rPr>
            <a:t>Adverse Effects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cs typeface="Arial" charset="0"/>
              <a:sym typeface="Symbol" charset="2"/>
            </a:rPr>
            <a:t>-Postural hypotension and</a:t>
          </a:r>
          <a:r>
            <a:rPr lang="en-US" altLang="en-US" sz="3600" b="1" kern="1200" baseline="0" dirty="0" smtClean="0">
              <a:cs typeface="Arial" charset="0"/>
              <a:sym typeface="Symbol" charset="2"/>
            </a:rPr>
            <a:t> </a:t>
          </a:r>
          <a:r>
            <a:rPr lang="en-US" altLang="en-US" sz="3600" b="1" kern="1200" dirty="0" smtClean="0">
              <a:cs typeface="Arial" charset="0"/>
              <a:sym typeface="Symbol" charset="2"/>
            </a:rPr>
            <a:t>syncope.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cs typeface="Arial" charset="0"/>
              <a:sym typeface="Symbol" charset="2"/>
            </a:rPr>
            <a:t>-Tachycardia.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cs typeface="Arial" charset="0"/>
              <a:sym typeface="Symbol" charset="2"/>
            </a:rPr>
            <a:t>-Headache. </a:t>
          </a:r>
          <a:r>
            <a:rPr lang="en-US" altLang="en-US" sz="3600" b="0" kern="1200" dirty="0" smtClean="0">
              <a:solidFill>
                <a:schemeClr val="bg1">
                  <a:lumMod val="50000"/>
                </a:schemeClr>
              </a:solidFill>
              <a:cs typeface="Arial" charset="0"/>
              <a:sym typeface="Symbol" charset="2"/>
            </a:rPr>
            <a:t>Due to vasodilation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cs typeface="Arial" charset="0"/>
              <a:sym typeface="Symbol" charset="2"/>
            </a:rPr>
            <a:t>-Nasal stuffiness or congestion,</a:t>
          </a:r>
          <a:r>
            <a:rPr lang="en-US" altLang="en-US" sz="3600" b="1" kern="1200" baseline="0" dirty="0" smtClean="0">
              <a:cs typeface="Arial" charset="0"/>
              <a:sym typeface="Symbol" charset="2"/>
            </a:rPr>
            <a:t> </a:t>
          </a:r>
          <a:r>
            <a:rPr lang="en-US" altLang="en-US" sz="3600" b="1" kern="1200" dirty="0" smtClean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  <a:sym typeface="Symbol" charset="2"/>
            </a:rPr>
            <a:t>Due to vasodilatation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cs typeface="Arial" charset="0"/>
              <a:sym typeface="Symbol" charset="2"/>
            </a:rPr>
            <a:t>-Vertigo &amp; drowsiness.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cs typeface="Arial" charset="0"/>
              <a:sym typeface="Symbol" charset="2"/>
            </a:rPr>
            <a:t>-Male sexual dysfunction (inhibits ejaculation).</a:t>
          </a:r>
          <a:r>
            <a:rPr lang="en-US" altLang="en-US" sz="3600" b="1" kern="1200" baseline="0" dirty="0" smtClean="0">
              <a:cs typeface="Arial" charset="0"/>
              <a:sym typeface="Symbol" charset="2"/>
            </a:rPr>
            <a:t> </a:t>
          </a:r>
          <a:r>
            <a:rPr lang="en-US" altLang="en-US" sz="3600" b="1" kern="1200" dirty="0" smtClean="0">
              <a:solidFill>
                <a:srgbClr val="00B050"/>
              </a:solidFill>
              <a:latin typeface="+mj-lt"/>
              <a:cs typeface="Arial" charset="0"/>
            </a:rPr>
            <a:t>because of increased blood flow</a:t>
          </a:r>
          <a:endParaRPr lang="en-US" altLang="en-US" sz="3600" b="1" kern="1200" dirty="0" smtClean="0">
            <a:solidFill>
              <a:srgbClr val="00B050"/>
            </a:solidFill>
            <a:cs typeface="Arial" charset="0"/>
            <a:sym typeface="Symbol" charset="2"/>
          </a:endParaRPr>
        </a:p>
      </dsp:txBody>
      <dsp:txXfrm>
        <a:off x="8654258" y="2767381"/>
        <a:ext cx="6457945" cy="6457945"/>
      </dsp:txXfrm>
    </dsp:sp>
    <dsp:sp modelId="{8264EA0B-4408-AA4E-BB7E-D4F65580D781}">
      <dsp:nvSpPr>
        <dsp:cNvPr id="0" name=""/>
        <dsp:cNvSpPr/>
      </dsp:nvSpPr>
      <dsp:spPr>
        <a:xfrm>
          <a:off x="14623105" y="1429897"/>
          <a:ext cx="9132913" cy="91329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2615" tIns="50800" rIns="502615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000" b="1" kern="1200" dirty="0" smtClean="0">
              <a:solidFill>
                <a:srgbClr val="0070C0"/>
              </a:solidFill>
              <a:latin typeface="+mn-lt"/>
              <a:cs typeface="Arial" charset="0"/>
              <a:sym typeface="Symbol" charset="2"/>
            </a:rPr>
            <a:t>Contraindications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latin typeface="+mn-lt"/>
              <a:cs typeface="Arial" charset="0"/>
              <a:sym typeface="Symbol" charset="2"/>
            </a:rPr>
            <a:t>precipitate </a:t>
          </a:r>
          <a:r>
            <a:rPr lang="en-US" altLang="en-US" sz="3600" b="0" kern="1200" dirty="0" smtClean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  <a:sym typeface="Symbol" charset="2"/>
            </a:rPr>
            <a:t>(worsen)</a:t>
          </a:r>
          <a:r>
            <a:rPr lang="en-US" altLang="en-US" sz="3600" b="0" kern="1200" dirty="0" smtClean="0">
              <a:latin typeface="+mn-lt"/>
              <a:cs typeface="Arial" charset="0"/>
              <a:sym typeface="Symbol" charset="2"/>
            </a:rPr>
            <a:t>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latin typeface="+mn-lt"/>
              <a:cs typeface="Arial" charset="0"/>
              <a:sym typeface="Symbol" charset="2"/>
            </a:rPr>
            <a:t>-arrhythmias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latin typeface="+mn-lt"/>
              <a:cs typeface="Arial" charset="0"/>
              <a:sym typeface="Symbol" charset="2"/>
            </a:rPr>
            <a:t>-Angina </a:t>
          </a:r>
          <a:r>
            <a:rPr lang="en-US" altLang="en-US" sz="3600" b="0" kern="1200" dirty="0" smtClean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  <a:sym typeface="Symbol" charset="2"/>
            </a:rPr>
            <a:t>oxygen supply is low and with increased cardiac output it’ll make it</a:t>
          </a:r>
          <a:r>
            <a:rPr lang="en-US" altLang="en-US" sz="3600" b="0" kern="1200" baseline="0" dirty="0" smtClean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  <a:sym typeface="Symbol" charset="2"/>
            </a:rPr>
            <a:t> </a:t>
          </a:r>
          <a:r>
            <a:rPr lang="en-US" altLang="en-US" sz="3600" b="0" kern="1200" dirty="0" smtClean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  <a:sym typeface="Symbol" charset="2"/>
            </a:rPr>
            <a:t>worse.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latin typeface="+mj-lt"/>
              <a:cs typeface="Arial" charset="0"/>
              <a:sym typeface="Symbol" charset="2"/>
            </a:rPr>
            <a:t>contra-indicated in: </a:t>
          </a:r>
          <a:r>
            <a:rPr lang="en-US" altLang="en-US" sz="3600" b="1" kern="1200" dirty="0" smtClean="0">
              <a:latin typeface="+mn-lt"/>
              <a:cs typeface="Arial" charset="0"/>
              <a:sym typeface="Symbol" charset="2"/>
            </a:rPr>
            <a:t>patients with decreased coronary perfusion.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>
            <a:latin typeface="+mn-lt"/>
            <a:cs typeface="Arial" charset="0"/>
            <a:sym typeface="Symbol" charset="2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>
            <a:latin typeface="+mn-lt"/>
            <a:cs typeface="Arial" charset="0"/>
            <a:sym typeface="Symbol" charset="2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>
            <a:latin typeface="+mn-lt"/>
            <a:cs typeface="Arial" charset="0"/>
            <a:sym typeface="Symbol" charset="2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+mn-lt"/>
          </a:endParaRPr>
        </a:p>
      </dsp:txBody>
      <dsp:txXfrm>
        <a:off x="15960589" y="2767381"/>
        <a:ext cx="6457945" cy="6457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8D08-045B-4466-9F7D-D1037B45358C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3CDC-BBCB-493C-B2EF-FA0E3B60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1pPr>
    <a:lvl2pPr marL="553349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2pPr>
    <a:lvl3pPr marL="1106698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3pPr>
    <a:lvl4pPr marL="166004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4pPr>
    <a:lvl5pPr marL="221339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5pPr>
    <a:lvl6pPr marL="2766746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6pPr>
    <a:lvl7pPr marL="3320095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7pPr>
    <a:lvl8pPr marL="3873444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8pPr>
    <a:lvl9pPr marL="4426793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3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2.jpg"/><Relationship Id="rId9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808" y="2187829"/>
            <a:ext cx="17824847" cy="4654162"/>
          </a:xfrm>
        </p:spPr>
        <p:txBody>
          <a:bodyPr anchor="b"/>
          <a:lstStyle>
            <a:lvl1pPr algn="ctr">
              <a:defRPr sz="1169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808" y="7021473"/>
            <a:ext cx="17824847" cy="3227586"/>
          </a:xfrm>
        </p:spPr>
        <p:txBody>
          <a:bodyPr/>
          <a:lstStyle>
            <a:lvl1pPr marL="0" indent="0" algn="ctr">
              <a:buNone/>
              <a:defRPr sz="4678"/>
            </a:lvl1pPr>
            <a:lvl2pPr marL="891220" indent="0" algn="ctr">
              <a:buNone/>
              <a:defRPr sz="3899"/>
            </a:lvl2pPr>
            <a:lvl3pPr marL="1782440" indent="0" algn="ctr">
              <a:buNone/>
              <a:defRPr sz="3509"/>
            </a:lvl3pPr>
            <a:lvl4pPr marL="2673660" indent="0" algn="ctr">
              <a:buNone/>
              <a:defRPr sz="3119"/>
            </a:lvl4pPr>
            <a:lvl5pPr marL="3564880" indent="0" algn="ctr">
              <a:buNone/>
              <a:defRPr sz="3119"/>
            </a:lvl5pPr>
            <a:lvl6pPr marL="4456100" indent="0" algn="ctr">
              <a:buNone/>
              <a:defRPr sz="3119"/>
            </a:lvl6pPr>
            <a:lvl7pPr marL="5347320" indent="0" algn="ctr">
              <a:buNone/>
              <a:defRPr sz="3119"/>
            </a:lvl7pPr>
            <a:lvl8pPr marL="6238540" indent="0" algn="ctr">
              <a:buNone/>
              <a:defRPr sz="3119"/>
            </a:lvl8pPr>
            <a:lvl9pPr marL="7129760" indent="0" algn="ctr">
              <a:buNone/>
              <a:defRPr sz="311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A75C-B77B-4AF9-BF42-980433339437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242-AB85-4E72-A2B7-BFB751098A5B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07875" y="711740"/>
            <a:ext cx="5124644" cy="113290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944" y="711740"/>
            <a:ext cx="15076850" cy="113290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F91-7380-47D4-8C81-A9ED0FFF0527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35B7-65E9-41C1-BEE5-D9EA41ACDAE3}" type="datetime1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253816" y="8734237"/>
            <a:ext cx="50132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2E6AA6"/>
                </a:solidFill>
              </a:rPr>
              <a:t>Titles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9B261F"/>
                </a:solidFill>
              </a:rPr>
              <a:t>Very important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A6A6A6"/>
                </a:solidFill>
              </a:rPr>
              <a:t>Extra information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00B050"/>
                </a:solidFill>
              </a:rPr>
              <a:t>Doctor’s notes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44087" y="10253920"/>
            <a:ext cx="280422" cy="207404"/>
            <a:chOff x="-4889" y="0"/>
            <a:chExt cx="150376" cy="171424"/>
          </a:xfrm>
          <a:solidFill>
            <a:srgbClr val="A6A6A6"/>
          </a:solidFill>
        </p:grpSpPr>
        <p:sp>
          <p:nvSpPr>
            <p:cNvPr id="12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3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820375" y="10876215"/>
            <a:ext cx="280422" cy="207404"/>
            <a:chOff x="-4889" y="0"/>
            <a:chExt cx="150376" cy="171424"/>
          </a:xfrm>
          <a:solidFill>
            <a:srgbClr val="00B050"/>
          </a:solidFill>
        </p:grpSpPr>
        <p:sp>
          <p:nvSpPr>
            <p:cNvPr id="15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6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32231" y="9009330"/>
            <a:ext cx="280422" cy="207404"/>
            <a:chOff x="-4889" y="0"/>
            <a:chExt cx="150376" cy="171424"/>
          </a:xfrm>
          <a:solidFill>
            <a:srgbClr val="5787B7"/>
          </a:solidFill>
        </p:grpSpPr>
        <p:sp>
          <p:nvSpPr>
            <p:cNvPr id="18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9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832231" y="9631625"/>
            <a:ext cx="280422" cy="207404"/>
            <a:chOff x="-4889" y="0"/>
            <a:chExt cx="150376" cy="171424"/>
          </a:xfrm>
          <a:solidFill>
            <a:srgbClr val="9B261F"/>
          </a:solidFill>
        </p:grpSpPr>
        <p:sp>
          <p:nvSpPr>
            <p:cNvPr id="21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22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06" y="350781"/>
            <a:ext cx="2268771" cy="237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14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1"/>
          <a:stretch/>
        </p:blipFill>
        <p:spPr>
          <a:xfrm flipH="1">
            <a:off x="3093406" y="8184170"/>
            <a:ext cx="8559889" cy="37198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DBB-A0BE-4B82-BC6C-708D25B22D0F}" type="datetime1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465831" y="4174526"/>
            <a:ext cx="3731624" cy="679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Rawan Alqahtani</a:t>
            </a:r>
          </a:p>
          <a:p>
            <a:r>
              <a:rPr lang="en-US" sz="2905" dirty="0" err="1" smtClean="0"/>
              <a:t>Alanoud</a:t>
            </a:r>
            <a:r>
              <a:rPr lang="en-US" sz="2905" baseline="0" dirty="0" smtClean="0"/>
              <a:t> </a:t>
            </a:r>
            <a:r>
              <a:rPr lang="en-US" sz="2905" dirty="0" err="1" smtClean="0"/>
              <a:t>Alsaikhan</a:t>
            </a:r>
            <a:endParaRPr lang="en-US" sz="2905" dirty="0"/>
          </a:p>
          <a:p>
            <a:r>
              <a:rPr lang="en-US" sz="2905" dirty="0"/>
              <a:t>Allulu Alsulayhim</a:t>
            </a:r>
          </a:p>
          <a:p>
            <a:r>
              <a:rPr lang="en-US" sz="2905" dirty="0"/>
              <a:t>Anwar Alajmi</a:t>
            </a:r>
          </a:p>
          <a:p>
            <a:r>
              <a:rPr lang="en-US" sz="2905" dirty="0"/>
              <a:t>Ashwaq Almajed</a:t>
            </a:r>
          </a:p>
          <a:p>
            <a:r>
              <a:rPr lang="en-US" sz="2905" dirty="0"/>
              <a:t>Atheer Alrsheed</a:t>
            </a:r>
          </a:p>
          <a:p>
            <a:r>
              <a:rPr lang="en-US" sz="2905" dirty="0"/>
              <a:t>Jawaher Abanumy</a:t>
            </a:r>
          </a:p>
          <a:p>
            <a:r>
              <a:rPr lang="en-US" sz="2905" dirty="0"/>
              <a:t>Laila Mathkour</a:t>
            </a:r>
          </a:p>
          <a:p>
            <a:r>
              <a:rPr lang="en-US" sz="2905" dirty="0"/>
              <a:t>Maha Alissa</a:t>
            </a:r>
          </a:p>
          <a:p>
            <a:r>
              <a:rPr lang="en-US" sz="2905" dirty="0"/>
              <a:t>Najd Altheeb</a:t>
            </a:r>
          </a:p>
          <a:p>
            <a:r>
              <a:rPr lang="en-US" sz="2905" dirty="0"/>
              <a:t>Rana Barasain</a:t>
            </a:r>
          </a:p>
          <a:p>
            <a:r>
              <a:rPr lang="en-US" sz="2905" dirty="0"/>
              <a:t>Reem Alshathri</a:t>
            </a:r>
          </a:p>
          <a:p>
            <a:r>
              <a:rPr lang="en-US" sz="2905" dirty="0"/>
              <a:t>Sama Alharbi</a:t>
            </a:r>
          </a:p>
          <a:p>
            <a:r>
              <a:rPr lang="en-US" sz="2905" dirty="0"/>
              <a:t>Shoag Alahmari</a:t>
            </a:r>
          </a:p>
          <a:p>
            <a:r>
              <a:rPr lang="en-US" sz="2905" dirty="0"/>
              <a:t>Shrooq Alsomali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23179" y="6570027"/>
            <a:ext cx="3959074" cy="545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5" b="1" dirty="0" smtClean="0"/>
              <a:t>Team members:</a:t>
            </a:r>
          </a:p>
          <a:p>
            <a:endParaRPr lang="en-US" sz="2905" dirty="0" smtClean="0"/>
          </a:p>
          <a:p>
            <a:r>
              <a:rPr lang="en-US" sz="2905" dirty="0" err="1" smtClean="0"/>
              <a:t>Abdulaziz</a:t>
            </a:r>
            <a:r>
              <a:rPr lang="en-US" sz="2905" dirty="0" smtClean="0"/>
              <a:t> </a:t>
            </a:r>
            <a:r>
              <a:rPr lang="en-US" sz="2905" dirty="0"/>
              <a:t>Redwan</a:t>
            </a:r>
          </a:p>
          <a:p>
            <a:r>
              <a:rPr lang="en-US" sz="2905" dirty="0"/>
              <a:t> Khalid Aleisa</a:t>
            </a:r>
          </a:p>
          <a:p>
            <a:r>
              <a:rPr lang="en-US" sz="2905" dirty="0"/>
              <a:t>Omar Turkistani</a:t>
            </a:r>
          </a:p>
          <a:p>
            <a:r>
              <a:rPr lang="en-US" sz="2905" dirty="0"/>
              <a:t>Faris Nafisah</a:t>
            </a:r>
          </a:p>
          <a:p>
            <a:r>
              <a:rPr lang="en-US" sz="2905" dirty="0"/>
              <a:t>Mohammed Khoja</a:t>
            </a:r>
          </a:p>
          <a:p>
            <a:r>
              <a:rPr lang="en-US" sz="2905" dirty="0"/>
              <a:t>Abdulrahman Alarifi</a:t>
            </a:r>
          </a:p>
          <a:p>
            <a:r>
              <a:rPr lang="en-US" sz="2905" dirty="0"/>
              <a:t>Abdulrahman Aljurayyan</a:t>
            </a:r>
          </a:p>
          <a:p>
            <a:r>
              <a:rPr lang="en-US" sz="2905" dirty="0"/>
              <a:t>Moayed Ahmad</a:t>
            </a:r>
          </a:p>
          <a:p>
            <a:r>
              <a:rPr lang="en-US" sz="2905" dirty="0"/>
              <a:t>Faisal Alabbad</a:t>
            </a:r>
          </a:p>
          <a:p>
            <a:endParaRPr lang="en-US" sz="2905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1390" y="8374801"/>
            <a:ext cx="6428934" cy="277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600" baseline="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Contact</a:t>
            </a: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us :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	@Pharma436</a:t>
            </a:r>
          </a:p>
          <a:p>
            <a:pPr algn="l">
              <a:lnSpc>
                <a:spcPct val="150000"/>
              </a:lnSpc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	Pharma436@outlook.com</a:t>
            </a:r>
          </a:p>
        </p:txBody>
      </p:sp>
      <p:pic>
        <p:nvPicPr>
          <p:cNvPr id="25" name="Picture 2" descr="Image result for outlook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6" y="10643758"/>
            <a:ext cx="508109" cy="5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twitter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5" y="9879716"/>
            <a:ext cx="404162" cy="3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/>
          <a:srcRect b="24399"/>
          <a:stretch/>
        </p:blipFill>
        <p:spPr>
          <a:xfrm>
            <a:off x="19104044" y="2524384"/>
            <a:ext cx="1600517" cy="13039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7"/>
          <a:srcRect b="22140"/>
          <a:stretch/>
        </p:blipFill>
        <p:spPr>
          <a:xfrm>
            <a:off x="11644778" y="2192435"/>
            <a:ext cx="1671920" cy="16180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1164955">
            <a:off x="12544520" y="3418273"/>
            <a:ext cx="322467" cy="1835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20416561">
            <a:off x="19338720" y="3277462"/>
            <a:ext cx="322467" cy="183562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 flipH="1" flipV="1">
            <a:off x="11563749" y="3810472"/>
            <a:ext cx="9633706" cy="1784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2597584" y="4180340"/>
            <a:ext cx="3743317" cy="180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67" b="1" dirty="0"/>
              <a:t>Team leaders :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67" b="1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 smtClean="0"/>
              <a:t>Abdulrahman </a:t>
            </a:r>
            <a:r>
              <a:rPr lang="en-US" sz="2905" dirty="0"/>
              <a:t>Thekry </a:t>
            </a:r>
          </a:p>
          <a:p>
            <a:r>
              <a:rPr lang="en-US" sz="2905" dirty="0" err="1"/>
              <a:t>Ghadah</a:t>
            </a:r>
            <a:r>
              <a:rPr lang="en-US" sz="2905" dirty="0"/>
              <a:t> </a:t>
            </a:r>
            <a:r>
              <a:rPr lang="en-US" sz="2905" dirty="0" err="1" smtClean="0"/>
              <a:t>Almuhana</a:t>
            </a:r>
            <a:r>
              <a:rPr lang="en-US" sz="2905" dirty="0" smtClean="0"/>
              <a:t> </a:t>
            </a:r>
            <a:endParaRPr lang="en-US" sz="2905" dirty="0"/>
          </a:p>
        </p:txBody>
      </p:sp>
      <p:cxnSp>
        <p:nvCxnSpPr>
          <p:cNvPr id="42" name="Straight Connector 41"/>
          <p:cNvCxnSpPr>
            <a:cxnSpLocks/>
          </p:cNvCxnSpPr>
          <p:nvPr userDrawn="1"/>
        </p:nvCxnSpPr>
        <p:spPr>
          <a:xfrm>
            <a:off x="11621586" y="3828312"/>
            <a:ext cx="10763" cy="803832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11334333" y="3599887"/>
            <a:ext cx="600416" cy="441326"/>
          </a:xfrm>
          <a:prstGeom prst="ellipse">
            <a:avLst/>
          </a:prstGeom>
          <a:solidFill>
            <a:srgbClr val="387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/>
          </a:p>
        </p:txBody>
      </p:sp>
      <p:sp>
        <p:nvSpPr>
          <p:cNvPr id="48" name="Oval 47"/>
          <p:cNvSpPr/>
          <p:nvPr userDrawn="1"/>
        </p:nvSpPr>
        <p:spPr>
          <a:xfrm>
            <a:off x="11419702" y="3662380"/>
            <a:ext cx="425295" cy="312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79661" y="404975"/>
            <a:ext cx="2207150" cy="2376646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46989" y="12125583"/>
            <a:ext cx="20719479" cy="1266202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838375" y="13073241"/>
            <a:ext cx="2466214" cy="318547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2472322" y="13190907"/>
            <a:ext cx="1337763" cy="167511"/>
          </a:xfrm>
          <a:prstGeom prst="rect">
            <a:avLst/>
          </a:prstGeom>
          <a:solidFill>
            <a:srgbClr val="2C6CA8"/>
          </a:solidFill>
          <a:ln>
            <a:solidFill>
              <a:srgbClr val="2C6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9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538-DB50-4DCB-AA82-02E96A6B61C8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6755-8ED0-4063-B354-03703B410D56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11" y="374228"/>
            <a:ext cx="2268771" cy="23766343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-4159131" y="12511733"/>
            <a:ext cx="5347454" cy="711740"/>
          </a:xfrm>
          <a:prstGeom prst="rect">
            <a:avLst/>
          </a:prstGeom>
        </p:spPr>
        <p:txBody>
          <a:bodyPr vert="horz" lIns="121923" tIns="60961" rIns="121923" bIns="60961" rtlCol="0" anchor="ctr"/>
          <a:lstStyle>
            <a:defPPr>
              <a:defRPr lang="en-US"/>
            </a:defPPr>
            <a:lvl1pPr marL="0" algn="r" defTabSz="457200" rtl="0" eaLnBrk="1" latinLnBrk="0" hangingPunct="1">
              <a:defRPr sz="23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z="4267" smtClean="0">
                <a:solidFill>
                  <a:schemeClr val="bg1"/>
                </a:solidFill>
              </a:rPr>
              <a:pPr/>
              <a:t>‹#›</a:t>
            </a:fld>
            <a:endParaRPr lang="en-US" sz="4267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944" y="3558701"/>
            <a:ext cx="10100747" cy="848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1772" y="3558701"/>
            <a:ext cx="10100747" cy="848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5515-EC16-4B6F-9756-63E2AB9B453B}" type="datetime1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0" y="711741"/>
            <a:ext cx="20498574" cy="25839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041" y="3277101"/>
            <a:ext cx="10054327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041" y="4883157"/>
            <a:ext cx="10054327" cy="7182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31772" y="3277101"/>
            <a:ext cx="10103842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31772" y="4883157"/>
            <a:ext cx="10103842" cy="7182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0270-8752-4EC4-92D9-3FE80747DFA2}" type="datetime1">
              <a:rPr lang="en-US" smtClean="0"/>
              <a:t>3/15/17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D45A-846A-4BD0-97F9-C974993AA88A}" type="datetime1">
              <a:rPr lang="en-US" smtClean="0"/>
              <a:t>3/15/17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0EA4-A824-4DF7-A402-8B5D2559A003}" type="datetime1">
              <a:rPr lang="en-US" smtClean="0"/>
              <a:t>3/15/17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3842" y="1924794"/>
            <a:ext cx="12031772" cy="9500185"/>
          </a:xfrm>
        </p:spPr>
        <p:txBody>
          <a:bodyPr/>
          <a:lstStyle>
            <a:lvl1pPr>
              <a:defRPr sz="6238"/>
            </a:lvl1pPr>
            <a:lvl2pPr>
              <a:defRPr sz="5458"/>
            </a:lvl2pPr>
            <a:lvl3pPr>
              <a:defRPr sz="4678"/>
            </a:lvl3pPr>
            <a:lvl4pPr>
              <a:defRPr sz="3899"/>
            </a:lvl4pPr>
            <a:lvl5pPr>
              <a:defRPr sz="3899"/>
            </a:lvl5pPr>
            <a:lvl6pPr>
              <a:defRPr sz="3899"/>
            </a:lvl6pPr>
            <a:lvl7pPr>
              <a:defRPr sz="3899"/>
            </a:lvl7pPr>
            <a:lvl8pPr>
              <a:defRPr sz="3899"/>
            </a:lvl8pPr>
            <a:lvl9pPr>
              <a:defRPr sz="38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0C9D-CBF6-42EF-8987-71BA080627CD}" type="datetime1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3842" y="1924794"/>
            <a:ext cx="12031772" cy="9500185"/>
          </a:xfrm>
        </p:spPr>
        <p:txBody>
          <a:bodyPr anchor="t"/>
          <a:lstStyle>
            <a:lvl1pPr marL="0" indent="0">
              <a:buNone/>
              <a:defRPr sz="6238"/>
            </a:lvl1pPr>
            <a:lvl2pPr marL="891220" indent="0">
              <a:buNone/>
              <a:defRPr sz="5458"/>
            </a:lvl2pPr>
            <a:lvl3pPr marL="1782440" indent="0">
              <a:buNone/>
              <a:defRPr sz="4678"/>
            </a:lvl3pPr>
            <a:lvl4pPr marL="2673660" indent="0">
              <a:buNone/>
              <a:defRPr sz="3899"/>
            </a:lvl4pPr>
            <a:lvl5pPr marL="3564880" indent="0">
              <a:buNone/>
              <a:defRPr sz="3899"/>
            </a:lvl5pPr>
            <a:lvl6pPr marL="4456100" indent="0">
              <a:buNone/>
              <a:defRPr sz="3899"/>
            </a:lvl6pPr>
            <a:lvl7pPr marL="5347320" indent="0">
              <a:buNone/>
              <a:defRPr sz="3899"/>
            </a:lvl7pPr>
            <a:lvl8pPr marL="6238540" indent="0">
              <a:buNone/>
              <a:defRPr sz="3899"/>
            </a:lvl8pPr>
            <a:lvl9pPr marL="7129760" indent="0">
              <a:buNone/>
              <a:defRPr sz="3899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AFB0-C155-48EC-8BA8-CCD1EB702E7C}" type="datetime1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945" y="711741"/>
            <a:ext cx="20498574" cy="258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945" y="3558701"/>
            <a:ext cx="20498574" cy="848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3944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F499-0F42-43CC-94B7-308DA7B9533A}" type="datetime1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2641" y="12390470"/>
            <a:ext cx="8021181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85065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ftr="0" dt="0"/>
  <p:txStyles>
    <p:titleStyle>
      <a:lvl1pPr algn="l" defTabSz="1782440" rtl="0" eaLnBrk="1" latinLnBrk="0" hangingPunct="1">
        <a:lnSpc>
          <a:spcPct val="90000"/>
        </a:lnSpc>
        <a:spcBef>
          <a:spcPct val="0"/>
        </a:spcBef>
        <a:buNone/>
        <a:defRPr sz="85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610" indent="-445610" algn="l" defTabSz="1782440" rtl="0" eaLnBrk="1" latinLnBrk="0" hangingPunct="1">
        <a:lnSpc>
          <a:spcPct val="90000"/>
        </a:lnSpc>
        <a:spcBef>
          <a:spcPts val="1949"/>
        </a:spcBef>
        <a:buFont typeface="Arial" panose="020B0604020202020204" pitchFamily="34" charset="0"/>
        <a:buChar char="•"/>
        <a:defRPr sz="5458" kern="1200">
          <a:solidFill>
            <a:schemeClr val="tx1"/>
          </a:solidFill>
          <a:latin typeface="+mn-lt"/>
          <a:ea typeface="+mn-ea"/>
          <a:cs typeface="+mn-cs"/>
        </a:defRPr>
      </a:lvl1pPr>
      <a:lvl2pPr marL="13368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2pPr>
      <a:lvl3pPr marL="22280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899" kern="1200">
          <a:solidFill>
            <a:schemeClr val="tx1"/>
          </a:solidFill>
          <a:latin typeface="+mn-lt"/>
          <a:ea typeface="+mn-ea"/>
          <a:cs typeface="+mn-cs"/>
        </a:defRPr>
      </a:lvl3pPr>
      <a:lvl4pPr marL="31192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401049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90171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7929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6841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5753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1pPr>
      <a:lvl2pPr marL="8912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2pPr>
      <a:lvl3pPr marL="17824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3pPr>
      <a:lvl4pPr marL="26736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356488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45610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3473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2385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1297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ocs.google.com/presentation/d/1vYmR0lNwAagBLygEWbJ0dStgttIoclFud4BzidOwkq4/edit?usp=shar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8194" y="960860"/>
            <a:ext cx="16250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sym typeface="Symbol" charset="2"/>
              </a:rPr>
              <a:t>Sympatholytic </a:t>
            </a:r>
            <a:r>
              <a:rPr lang="en-US" altLang="en-US" sz="7200" dirty="0">
                <a:solidFill>
                  <a:schemeClr val="accent1">
                    <a:lumMod val="40000"/>
                    <a:lumOff val="60000"/>
                  </a:schemeClr>
                </a:solidFill>
                <a:sym typeface="Symbol" charset="2"/>
              </a:rPr>
              <a:t>&amp; adrenergic blockers</a:t>
            </a:r>
            <a:br>
              <a:rPr lang="en-US" altLang="en-US" sz="7200" dirty="0">
                <a:solidFill>
                  <a:schemeClr val="accent1">
                    <a:lumMod val="40000"/>
                    <a:lumOff val="60000"/>
                  </a:schemeClr>
                </a:solidFill>
                <a:sym typeface="Symbol" charset="2"/>
              </a:rPr>
            </a:br>
            <a:r>
              <a:rPr lang="en-US" altLang="en-US" sz="7200" dirty="0">
                <a:solidFill>
                  <a:schemeClr val="accent1">
                    <a:lumMod val="40000"/>
                    <a:lumOff val="60000"/>
                  </a:schemeClr>
                </a:solidFill>
                <a:sym typeface="Symbol" charset="2"/>
              </a:rPr>
              <a:t></a:t>
            </a:r>
            <a:r>
              <a:rPr lang="en-US" altLang="en-US" sz="7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-receptor  Antagonists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3396" y="4369986"/>
            <a:ext cx="143375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OBJECTIVES: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Describe the different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classifications for drugs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that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can block sympathetic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nervous system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Describe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the kinetics, dynamics, uses and side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effects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of alpha adrenergic drugs.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Identify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Difference between selective and non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selective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alpha blockers.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Know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the difference between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tamsulosin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other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selective alpha receptor blockers.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Identify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he different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classifications for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beta receptors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blockers.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Describe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the kinetics, dynamics, uses and side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effects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of beta adrenergic drugs.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Know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the preferable drug for diseases as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hypertension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glaucoma,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arrythmia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myocardial infarction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 anxiety, migraine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ect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....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5" y="4113245"/>
            <a:ext cx="3877389" cy="32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2538" y="173891"/>
            <a:ext cx="8053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4800" b="1" kern="0" dirty="0">
                <a:solidFill>
                  <a:srgbClr val="0070C0"/>
                </a:solidFill>
                <a:cs typeface="Arial" pitchFamily="34" charset="0"/>
                <a:sym typeface="Symbol" pitchFamily="18" charset="2"/>
              </a:rPr>
              <a:t></a:t>
            </a:r>
            <a:r>
              <a:rPr lang="en-US" sz="4800" b="1" kern="0" baseline="-25000" dirty="0">
                <a:solidFill>
                  <a:srgbClr val="0070C0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en-US" sz="4800" b="1" kern="0" dirty="0">
                <a:solidFill>
                  <a:srgbClr val="0070C0"/>
                </a:solidFill>
                <a:cs typeface="Arial" pitchFamily="34" charset="0"/>
                <a:sym typeface="Symbol" pitchFamily="18" charset="2"/>
              </a:rPr>
              <a:t>-selective antagonists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65675" y="2798519"/>
            <a:ext cx="19462139" cy="4191000"/>
          </a:xfrm>
          <a:prstGeom prst="rect">
            <a:avLst/>
          </a:prstGeom>
        </p:spPr>
        <p:txBody>
          <a:bodyPr>
            <a:noAutofit/>
          </a:bodyPr>
          <a:lstStyle>
            <a:lvl1pPr marL="445610" indent="-445610" algn="l" defTabSz="1782440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8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4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80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92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049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171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29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41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53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e.g. </a:t>
            </a:r>
            <a:r>
              <a:rPr lang="en-US" altLang="en-US" sz="3600" b="1" dirty="0" err="1" smtClean="0">
                <a:cs typeface="Arial" charset="0"/>
                <a:sym typeface="Symbol" charset="2"/>
              </a:rPr>
              <a:t>yohimbine</a:t>
            </a:r>
            <a:endParaRPr lang="en-US" altLang="en-US" sz="3600" b="1" dirty="0" smtClean="0">
              <a:cs typeface="Arial" charset="0"/>
              <a:sym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Used as aphrodisiac in the treatment of </a:t>
            </a:r>
            <a:r>
              <a:rPr lang="en-US" altLang="en-US" sz="3600" b="1" dirty="0" smtClean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erectile dysfunction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.</a:t>
            </a:r>
          </a:p>
          <a:p>
            <a:pPr>
              <a:buFont typeface="Wingdings" charset="2"/>
              <a:buChar char="§"/>
            </a:pPr>
            <a:r>
              <a:rPr lang="en-US" altLang="en-US" sz="3600" b="1" dirty="0" smtClean="0">
                <a:latin typeface="+mj-lt"/>
                <a:cs typeface="Arial" charset="0"/>
              </a:rPr>
              <a:t>Increase </a:t>
            </a:r>
            <a:r>
              <a:rPr lang="en-US" altLang="en-US" sz="3600" b="1" dirty="0" smtClean="0">
                <a:cs typeface="Arial" charset="0"/>
              </a:rPr>
              <a:t>nitric oxide </a:t>
            </a:r>
            <a:r>
              <a:rPr lang="en-US" altLang="en-US" sz="3600" b="1" dirty="0" smtClean="0">
                <a:latin typeface="+mj-lt"/>
                <a:cs typeface="Arial" charset="0"/>
              </a:rPr>
              <a:t>(</a:t>
            </a:r>
            <a:r>
              <a:rPr lang="en-US" altLang="en-US" sz="3600" b="1" dirty="0" smtClean="0">
                <a:solidFill>
                  <a:srgbClr val="BFBFBF"/>
                </a:solidFill>
                <a:latin typeface="+mj-lt"/>
                <a:cs typeface="Arial" charset="0"/>
              </a:rPr>
              <a:t>vasodilator</a:t>
            </a:r>
            <a:r>
              <a:rPr lang="en-US" altLang="en-US" sz="3600" b="1" dirty="0" smtClean="0">
                <a:latin typeface="+mj-lt"/>
                <a:cs typeface="Arial" charset="0"/>
              </a:rPr>
              <a:t>) released in the corpus </a:t>
            </a:r>
            <a:r>
              <a:rPr lang="en-US" altLang="en-US" sz="3600" b="1" dirty="0" err="1" smtClean="0">
                <a:latin typeface="+mj-lt"/>
                <a:cs typeface="Arial" charset="0"/>
              </a:rPr>
              <a:t>cavernosum</a:t>
            </a:r>
            <a:r>
              <a:rPr lang="en-US" altLang="en-US" sz="3600" b="1" dirty="0" smtClean="0">
                <a:latin typeface="+mj-lt"/>
                <a:cs typeface="Arial" charset="0"/>
              </a:rPr>
              <a:t> </a:t>
            </a:r>
            <a:r>
              <a:rPr lang="en-US" altLang="en-US" sz="3600" b="1" dirty="0" smtClean="0">
                <a:solidFill>
                  <a:srgbClr val="00B050"/>
                </a:solidFill>
                <a:latin typeface="+mj-lt"/>
                <a:cs typeface="Arial" charset="0"/>
              </a:rPr>
              <a:t>(tissue of penis) </a:t>
            </a:r>
            <a:r>
              <a:rPr lang="en-US" altLang="en-US" sz="3600" b="1" dirty="0" smtClean="0">
                <a:latin typeface="+mj-lt"/>
                <a:cs typeface="Arial" charset="0"/>
              </a:rPr>
              <a:t>thus producing vasodilator action and contributing to the erectile process. </a:t>
            </a:r>
            <a:r>
              <a:rPr lang="en-US" altLang="en-US" sz="3600" b="1" dirty="0" smtClean="0">
                <a:solidFill>
                  <a:srgbClr val="00B050"/>
                </a:solidFill>
                <a:latin typeface="+mj-lt"/>
                <a:cs typeface="Arial" charset="0"/>
              </a:rPr>
              <a:t>because of increased blood flow</a:t>
            </a:r>
            <a:endParaRPr lang="en-US" altLang="en-US" sz="3600" b="1" dirty="0" smtClean="0">
              <a:solidFill>
                <a:srgbClr val="00B050"/>
              </a:solidFill>
              <a:latin typeface="+mj-lt"/>
              <a:cs typeface="Arial" charset="0"/>
              <a:sym typeface="Symbol" charset="2"/>
            </a:endParaRPr>
          </a:p>
          <a:p>
            <a:pPr>
              <a:buFont typeface="Wingdings" charset="2"/>
              <a:buNone/>
            </a:pPr>
            <a:endParaRPr lang="en-US" altLang="en-US" sz="3600" b="1" dirty="0">
              <a:latin typeface="+mj-lt"/>
              <a:cs typeface="Arial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461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280154"/>
            <a:ext cx="11589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2"/>
              </a:rPr>
              <a:t>Editing file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1176" b="4825"/>
          <a:stretch/>
        </p:blipFill>
        <p:spPr>
          <a:xfrm>
            <a:off x="0" y="1266092"/>
            <a:ext cx="12274061" cy="10767794"/>
          </a:xfrm>
          <a:prstGeom prst="rect">
            <a:avLst/>
          </a:prstGeom>
        </p:spPr>
      </p:pic>
      <p:pic>
        <p:nvPicPr>
          <p:cNvPr id="3" name="Content Placeholder 3" descr="C:\Documents and Settings\ksu\My Documents\3.bmp"/>
          <p:cNvPicPr>
            <a:picLocks noChangeAspect="1" noChangeArrowheads="1"/>
          </p:cNvPicPr>
          <p:nvPr/>
        </p:nvPicPr>
        <p:blipFill>
          <a:blip r:embed="rId3">
            <a:lum bright="-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061" y="1266092"/>
            <a:ext cx="11492403" cy="1082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602" y="214582"/>
            <a:ext cx="1135966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Remember these from the respiratory block? Yes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ust go through them for a better understanding of the first two lectures.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4487868"/>
              </p:ext>
            </p:extLst>
          </p:nvPr>
        </p:nvGraphicFramePr>
        <p:xfrm>
          <a:off x="271463" y="114299"/>
          <a:ext cx="23495000" cy="1191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50299" y="9355291"/>
            <a:ext cx="496255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-Block neurotransmitter release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-Acts pre-</a:t>
            </a:r>
            <a:r>
              <a:rPr lang="en-US" sz="2400" dirty="0" err="1" smtClean="0">
                <a:solidFill>
                  <a:srgbClr val="00B050"/>
                </a:solidFill>
              </a:rPr>
              <a:t>synaptically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7677" y="11494529"/>
            <a:ext cx="303603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-Block receptor itself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83943" y="10227853"/>
            <a:ext cx="331218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Inhibit sympathetic system (inhibit the release if NE)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83943" y="8387302"/>
            <a:ext cx="331218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Inhibit the release &amp; prevent reuptake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83943" y="4860727"/>
            <a:ext cx="331218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Complete removal of NE (no NE stored) the vesicles are empty (no NE release after stimulation)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83943" y="1940894"/>
            <a:ext cx="331218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gives </a:t>
            </a:r>
            <a:r>
              <a:rPr lang="en-US" sz="2400" b="1" dirty="0">
                <a:solidFill>
                  <a:srgbClr val="00B050"/>
                </a:solidFill>
              </a:rPr>
              <a:t>alpha methyl norepinephrine </a:t>
            </a:r>
            <a:r>
              <a:rPr lang="en-US" sz="2400" dirty="0">
                <a:solidFill>
                  <a:srgbClr val="00B050"/>
                </a:solidFill>
              </a:rPr>
              <a:t>(false neurotransmitter) &gt; no 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2724" y="10828017"/>
            <a:ext cx="303603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/>
            <a:r>
              <a:rPr lang="en-GB" sz="2400">
                <a:solidFill>
                  <a:schemeClr val="bg1">
                    <a:lumMod val="50000"/>
                  </a:schemeClr>
                </a:solidFill>
              </a:rPr>
              <a:t>Lytic=inhibition</a:t>
            </a:r>
            <a:endParaRPr lang="ar-S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84813852"/>
              </p:ext>
            </p:extLst>
          </p:nvPr>
        </p:nvGraphicFramePr>
        <p:xfrm>
          <a:off x="382928" y="-1727289"/>
          <a:ext cx="11148646" cy="1181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84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195247"/>
              </p:ext>
            </p:extLst>
          </p:nvPr>
        </p:nvGraphicFramePr>
        <p:xfrm>
          <a:off x="0" y="1"/>
          <a:ext cx="23766462" cy="12098213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5193489"/>
                <a:gridCol w="7152040"/>
                <a:gridCol w="7215070"/>
                <a:gridCol w="4205863"/>
              </a:tblGrid>
              <a:tr h="1102202">
                <a:tc gridSpan="4">
                  <a:txBody>
                    <a:bodyPr/>
                    <a:lstStyle/>
                    <a:p>
                      <a:pPr algn="ctr" rtl="1"/>
                      <a:r>
                        <a:rPr lang="en-GB" sz="4000" dirty="0" smtClean="0"/>
                        <a:t>Adrenergic neuron blockers </a:t>
                      </a:r>
                      <a:endParaRPr lang="ar-SA" sz="4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811012">
                <a:tc>
                  <a:txBody>
                    <a:bodyPr/>
                    <a:lstStyle/>
                    <a:p>
                      <a:pPr algn="ctr" rtl="1"/>
                      <a:r>
                        <a:rPr lang="en-GB" sz="2800" dirty="0" err="1" smtClean="0"/>
                        <a:t>Apra</a:t>
                      </a:r>
                      <a:r>
                        <a:rPr lang="en-GB" sz="2800" baseline="0" dirty="0" err="1" smtClean="0"/>
                        <a:t>clonidine</a:t>
                      </a:r>
                      <a:r>
                        <a:rPr lang="en-GB" sz="2800" baseline="0" dirty="0" smtClean="0"/>
                        <a:t> </a:t>
                      </a:r>
                      <a:endParaRPr lang="ar-SA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800" dirty="0" err="1" smtClean="0"/>
                        <a:t>Cloindine</a:t>
                      </a:r>
                      <a:r>
                        <a:rPr lang="en-GB" sz="2800" dirty="0" smtClean="0"/>
                        <a:t> </a:t>
                      </a:r>
                      <a:endParaRPr lang="ar-SA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l-GR" sz="2800" dirty="0" smtClean="0"/>
                        <a:t>α</a:t>
                      </a:r>
                      <a:r>
                        <a:rPr lang="en-GB" sz="2800" dirty="0" smtClean="0"/>
                        <a:t>-methyl </a:t>
                      </a:r>
                      <a:r>
                        <a:rPr lang="en-GB" sz="2800" dirty="0" err="1" smtClean="0"/>
                        <a:t>dopa</a:t>
                      </a:r>
                      <a:r>
                        <a:rPr lang="en-GB" sz="2800" dirty="0" smtClean="0"/>
                        <a:t> </a:t>
                      </a:r>
                      <a:endParaRPr lang="ar-SA" sz="2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3974397">
                <a:tc>
                  <a:txBody>
                    <a:bodyPr/>
                    <a:lstStyle/>
                    <a:p>
                      <a:pPr algn="l" rtl="1"/>
                      <a:r>
                        <a:rPr lang="en-GB" sz="2800" dirty="0" smtClean="0"/>
                        <a:t>Used</a:t>
                      </a:r>
                      <a:r>
                        <a:rPr lang="en-GB" sz="2800" baseline="0" dirty="0" smtClean="0"/>
                        <a:t> locally as eye drops .</a:t>
                      </a:r>
                    </a:p>
                    <a:p>
                      <a:pPr algn="l" rtl="1"/>
                      <a:r>
                        <a:rPr lang="en-GB" sz="2800" baseline="0" dirty="0" smtClean="0"/>
                        <a:t>Acts by decreasing aqueous </a:t>
                      </a:r>
                      <a:r>
                        <a:rPr lang="en-GB" sz="2800" baseline="0" dirty="0" err="1" smtClean="0"/>
                        <a:t>humor</a:t>
                      </a:r>
                      <a:r>
                        <a:rPr lang="en-GB" sz="2800" baseline="0" dirty="0" smtClean="0"/>
                        <a:t> formation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800" baseline="0" dirty="0" smtClean="0"/>
                        <a:t>Acts </a:t>
                      </a:r>
                      <a:r>
                        <a:rPr lang="en-GB" sz="2800" baseline="0" dirty="0" smtClean="0">
                          <a:solidFill>
                            <a:srgbClr val="C00000"/>
                          </a:solidFill>
                        </a:rPr>
                        <a:t>centrally</a:t>
                      </a:r>
                      <a:r>
                        <a:rPr lang="en-GB" sz="2800" baseline="0" dirty="0" smtClean="0"/>
                        <a:t> as </a:t>
                      </a:r>
                      <a:r>
                        <a:rPr lang="el-GR" sz="2800" baseline="0" dirty="0" smtClean="0"/>
                        <a:t>α</a:t>
                      </a:r>
                      <a:r>
                        <a:rPr lang="en-GB" sz="2800" baseline="0" dirty="0" smtClean="0"/>
                        <a:t>2 receptor agonist to inhibit NE release. </a:t>
                      </a:r>
                      <a:endParaRPr lang="ar-SA" sz="2800" dirty="0" smtClean="0"/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GB" sz="2800" dirty="0" smtClean="0"/>
                        <a:t>Supresses sympathetic outflow</a:t>
                      </a:r>
                      <a:r>
                        <a:rPr lang="en-GB" sz="2800" baseline="0" dirty="0" smtClean="0"/>
                        <a:t> activity from the brain 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GB" sz="2800" dirty="0" smtClean="0"/>
                        <a:t>Forms</a:t>
                      </a:r>
                      <a:r>
                        <a:rPr lang="en-GB" sz="2800" baseline="0" dirty="0" smtClean="0"/>
                        <a:t> false transmitter that is released instead of norepinephrine 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r>
                        <a:rPr lang="en-GB" sz="2800" baseline="0" dirty="0" smtClean="0"/>
                        <a:t>Acts centrally as </a:t>
                      </a:r>
                      <a:r>
                        <a:rPr lang="el-GR" sz="2800" baseline="0" dirty="0" smtClean="0"/>
                        <a:t>α</a:t>
                      </a:r>
                      <a:r>
                        <a:rPr lang="en-GB" sz="2800" baseline="0" dirty="0" smtClean="0"/>
                        <a:t>2 receptor agonist to inhibit NE release </a:t>
                      </a:r>
                    </a:p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GB" sz="2800" baseline="0" dirty="0" smtClean="0">
                          <a:solidFill>
                            <a:srgbClr val="00B050"/>
                          </a:solidFill>
                        </a:rPr>
                        <a:t>Stimulation of the pre-synaptic </a:t>
                      </a:r>
                      <a:r>
                        <a:rPr lang="el-GR" sz="2800" baseline="0" dirty="0" smtClean="0">
                          <a:solidFill>
                            <a:srgbClr val="00B050"/>
                          </a:solidFill>
                        </a:rPr>
                        <a:t>α</a:t>
                      </a:r>
                      <a:r>
                        <a:rPr lang="en-GB" sz="2800" baseline="0" dirty="0" smtClean="0">
                          <a:solidFill>
                            <a:srgbClr val="00B050"/>
                          </a:solidFill>
                        </a:rPr>
                        <a:t>2 receptor</a:t>
                      </a:r>
                    </a:p>
                    <a:p>
                      <a:pPr marL="342900" indent="-342900" algn="l" rtl="0">
                        <a:buFont typeface="+mj-lt"/>
                        <a:buAutoNum type="arabicPeriod"/>
                      </a:pPr>
                      <a:endParaRPr lang="en-GB" sz="2800" baseline="0" dirty="0" smtClean="0"/>
                    </a:p>
                    <a:p>
                      <a:pPr marL="0" indent="0" algn="l" rtl="0">
                        <a:buFont typeface="+mj-lt"/>
                        <a:buNone/>
                      </a:pPr>
                      <a:endParaRPr lang="ar-SA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4000" dirty="0" smtClean="0"/>
                        <a:t>Mechanism Of</a:t>
                      </a:r>
                      <a:r>
                        <a:rPr lang="en-GB" sz="4000" baseline="0" dirty="0" smtClean="0"/>
                        <a:t> </a:t>
                      </a:r>
                      <a:r>
                        <a:rPr lang="en-GB" sz="4000" dirty="0" smtClean="0"/>
                        <a:t>Action</a:t>
                      </a:r>
                      <a:endParaRPr lang="ar-SA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4033670">
                <a:tc>
                  <a:txBody>
                    <a:bodyPr/>
                    <a:lstStyle/>
                    <a:p>
                      <a:pPr algn="l" rtl="1"/>
                      <a:r>
                        <a:rPr lang="en-GB" sz="2800" dirty="0" smtClean="0"/>
                        <a:t>Treatment of</a:t>
                      </a:r>
                      <a:r>
                        <a:rPr lang="en-GB" sz="2800" baseline="0" dirty="0" smtClean="0"/>
                        <a:t> o</a:t>
                      </a:r>
                      <a:r>
                        <a:rPr lang="en-GB" sz="2800" dirty="0" smtClean="0"/>
                        <a:t>pen</a:t>
                      </a:r>
                      <a:r>
                        <a:rPr lang="en-GB" sz="2800" baseline="0" dirty="0" smtClean="0"/>
                        <a:t> angle </a:t>
                      </a:r>
                      <a:r>
                        <a:rPr lang="en-GB" sz="2800" baseline="0" dirty="0" smtClean="0">
                          <a:solidFill>
                            <a:srgbClr val="C00000"/>
                          </a:solidFill>
                        </a:rPr>
                        <a:t>glaucoma </a:t>
                      </a:r>
                      <a:endParaRPr lang="ar-SA" sz="2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800" dirty="0" smtClean="0"/>
                        <a:t>Management</a:t>
                      </a:r>
                      <a:r>
                        <a:rPr lang="en-GB" sz="2800" baseline="0" dirty="0" smtClean="0"/>
                        <a:t> of withdrawal symptoms of: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2800" baseline="0" dirty="0" smtClean="0"/>
                        <a:t>Opiate treatment.</a:t>
                      </a:r>
                      <a:r>
                        <a:rPr lang="en-GB" sz="2800" baseline="0" dirty="0" smtClean="0">
                          <a:solidFill>
                            <a:srgbClr val="00B050"/>
                          </a:solidFill>
                        </a:rPr>
                        <a:t>  (morphine)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2800" baseline="0" dirty="0" smtClean="0"/>
                        <a:t>Alcohol withdrawal.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2800" baseline="0" dirty="0" smtClean="0"/>
                        <a:t>Benzodiazepines . </a:t>
                      </a:r>
                      <a:r>
                        <a:rPr lang="en-GB" sz="2800" baseline="0" dirty="0" smtClean="0">
                          <a:solidFill>
                            <a:srgbClr val="00B050"/>
                          </a:solidFill>
                        </a:rPr>
                        <a:t>(Sleeping pills)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2800" baseline="0" dirty="0" err="1" smtClean="0"/>
                        <a:t>Necotine</a:t>
                      </a:r>
                      <a:r>
                        <a:rPr lang="en-GB" sz="2800" baseline="0" dirty="0" smtClean="0"/>
                        <a:t> dependence. </a:t>
                      </a:r>
                      <a:r>
                        <a:rPr lang="en-GB" sz="2800" baseline="0" dirty="0" smtClean="0">
                          <a:solidFill>
                            <a:srgbClr val="00B050"/>
                          </a:solidFill>
                        </a:rPr>
                        <a:t>(Smoking)</a:t>
                      </a:r>
                      <a:endParaRPr lang="ar-SA" sz="28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/>
                        <a:t>Drug</a:t>
                      </a:r>
                      <a:r>
                        <a:rPr lang="en-GB" sz="2800" baseline="0" dirty="0" smtClean="0"/>
                        <a:t> of choice in t</a:t>
                      </a:r>
                      <a:r>
                        <a:rPr lang="en-GB" sz="2800" dirty="0" smtClean="0"/>
                        <a:t>reatment of hypertension</a:t>
                      </a:r>
                      <a:r>
                        <a:rPr lang="en-GB" sz="2800" baseline="0" dirty="0" smtClean="0"/>
                        <a:t> in pregnancy. </a:t>
                      </a:r>
                      <a:r>
                        <a:rPr lang="en-GB" sz="2800" baseline="0" dirty="0" smtClean="0">
                          <a:solidFill>
                            <a:srgbClr val="00B050"/>
                          </a:solidFill>
                        </a:rPr>
                        <a:t>With no teratogenic action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GB" sz="2800" baseline="0" dirty="0" smtClean="0"/>
                        <a:t>(pre-eclampsia / gestational hypertension ).</a:t>
                      </a:r>
                      <a:endParaRPr lang="ar-SA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4000" dirty="0" smtClean="0"/>
                        <a:t>Uses</a:t>
                      </a:r>
                      <a:endParaRPr lang="ar-SA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2176932">
                <a:tc>
                  <a:txBody>
                    <a:bodyPr/>
                    <a:lstStyle/>
                    <a:p>
                      <a:pPr algn="l" rtl="1"/>
                      <a:endParaRPr lang="ar-SA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800" dirty="0" smtClean="0"/>
                        <a:t>Little used as antihypertension</a:t>
                      </a:r>
                      <a:r>
                        <a:rPr lang="en-GB" sz="2800" baseline="0" dirty="0" smtClean="0"/>
                        <a:t> agent due to rebound </a:t>
                      </a:r>
                      <a:r>
                        <a:rPr lang="en-GB" sz="2800" baseline="0" dirty="0" err="1" smtClean="0"/>
                        <a:t>hypertention</a:t>
                      </a:r>
                      <a:r>
                        <a:rPr lang="en-GB" sz="2800" baseline="0" dirty="0" smtClean="0"/>
                        <a:t> upon abrupt withdrawal.</a:t>
                      </a:r>
                    </a:p>
                    <a:p>
                      <a:pPr algn="l" rtl="1"/>
                      <a:r>
                        <a:rPr lang="en-GB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Hypertension comes back and even more severe.</a:t>
                      </a:r>
                      <a:endParaRPr lang="ar-SA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4000" dirty="0" smtClean="0"/>
                        <a:t>More</a:t>
                      </a:r>
                      <a:r>
                        <a:rPr lang="en-GB" sz="4000" baseline="0" dirty="0" smtClean="0"/>
                        <a:t> information</a:t>
                      </a:r>
                      <a:endParaRPr lang="ar-SA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4" name="مستطيل 4"/>
          <p:cNvSpPr/>
          <p:nvPr/>
        </p:nvSpPr>
        <p:spPr>
          <a:xfrm>
            <a:off x="12063046" y="8570302"/>
            <a:ext cx="5169877" cy="784711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الممثل الأمريكي </a:t>
            </a: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جورج كلوني يخطط يعتزل (ينسحب من) التمثيل لأنه صار مدمن </a:t>
            </a:r>
          </a:p>
        </p:txBody>
      </p:sp>
      <p:sp>
        <p:nvSpPr>
          <p:cNvPr id="5" name="مستطيل 5"/>
          <p:cNvSpPr/>
          <p:nvPr/>
        </p:nvSpPr>
        <p:spPr>
          <a:xfrm>
            <a:off x="18921046" y="8234547"/>
            <a:ext cx="4466492" cy="768776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ممكن نربط اسم الدرق بمعجزة من معجزات عيسى عليه السلام اللي هي </a:t>
            </a:r>
            <a:r>
              <a:rPr lang="ar-SA" b="1" smtClean="0">
                <a:solidFill>
                  <a:schemeClr val="bg1">
                    <a:lumMod val="50000"/>
                  </a:schemeClr>
                </a:solidFill>
              </a:rPr>
              <a:t>إبراء الأكمه، والأكمه من ولدوا وهم عمي </a:t>
            </a:r>
            <a:endParaRPr lang="ar-S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مستطيل 6"/>
          <p:cNvSpPr/>
          <p:nvPr/>
        </p:nvSpPr>
        <p:spPr>
          <a:xfrm>
            <a:off x="18921046" y="9091242"/>
            <a:ext cx="4466492" cy="527542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 Apra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إبراء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rt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 Glaucoma may lead to blindness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</a:rPr>
              <a:t> الأكمه</a:t>
            </a:r>
            <a:endParaRPr lang="ar-S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مستطيل 1"/>
          <p:cNvSpPr/>
          <p:nvPr/>
        </p:nvSpPr>
        <p:spPr>
          <a:xfrm>
            <a:off x="4888523" y="8570302"/>
            <a:ext cx="5025049" cy="784711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ممكن نقرأ اسم الدرق “ مثل </a:t>
            </a:r>
            <a:r>
              <a:rPr lang="ar-SA" sz="2000" b="1" dirty="0" err="1" smtClean="0">
                <a:solidFill>
                  <a:schemeClr val="bg1">
                    <a:lumMod val="50000"/>
                  </a:schemeClr>
                </a:solidFill>
              </a:rPr>
              <a:t>دوبا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 ” </a:t>
            </a:r>
            <a:r>
              <a:rPr lang="ar-SA" sz="2000" b="1" dirty="0" err="1" smtClean="0">
                <a:solidFill>
                  <a:schemeClr val="bg1">
                    <a:lumMod val="50000"/>
                  </a:schemeClr>
                </a:solidFill>
              </a:rPr>
              <a:t>والدوبامين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 موجود بجسمنا طبيعي عشان كذا ما نخاف على الحامل منه </a:t>
            </a:r>
            <a:endParaRPr lang="ar-SA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49309" y="604136"/>
            <a:ext cx="17610212" cy="1456514"/>
          </a:xfrm>
          <a:prstGeom prst="rect">
            <a:avLst/>
          </a:prstGeom>
        </p:spPr>
        <p:txBody>
          <a:bodyPr/>
          <a:lstStyle>
            <a:lvl1pPr algn="l" defTabSz="1782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+mn-lt"/>
              </a:rPr>
              <a:t>Adrenergic receptor blockers</a:t>
            </a:r>
            <a:endParaRPr lang="en-US"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354" y="1332393"/>
            <a:ext cx="25208401" cy="1184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Adrenergic receptor blockers or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adrenolytics</a:t>
            </a:r>
            <a:r>
              <a:rPr lang="en-US" altLang="en-US" sz="3600" b="1" dirty="0" smtClean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. 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They block sympathetic actions by antagonizing </a:t>
            </a:r>
            <a:r>
              <a:rPr lang="en-US" altLang="en-US" sz="3600" b="1" dirty="0">
                <a:cs typeface="Arial" charset="0"/>
                <a:sym typeface="Symbol" charset="2"/>
              </a:rPr>
              <a:t></a:t>
            </a:r>
            <a:r>
              <a:rPr lang="en-US" altLang="en-US" sz="3600" b="1" dirty="0">
                <a:solidFill>
                  <a:srgbClr val="C00000"/>
                </a:solidFill>
                <a:cs typeface="Arial" charset="0"/>
                <a:sym typeface="Symbol" charset="2"/>
              </a:rPr>
              <a:t> 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or B-receptors.</a:t>
            </a:r>
          </a:p>
          <a:p>
            <a:endParaRPr lang="en-US" altLang="en-US" sz="3600" b="1" dirty="0" smtClean="0">
              <a:latin typeface="+mj-lt"/>
              <a:cs typeface="Arial" charset="0"/>
              <a:sym typeface="Symbol" charset="2"/>
            </a:endParaRPr>
          </a:p>
          <a:p>
            <a:r>
              <a:rPr lang="en-US" altLang="en-US" sz="4000" b="1" dirty="0" smtClean="0">
                <a:solidFill>
                  <a:srgbClr val="0070C0"/>
                </a:solidFill>
                <a:cs typeface="Arial" charset="0"/>
                <a:sym typeface="Symbol" charset="2"/>
              </a:rPr>
              <a:t>Types:</a:t>
            </a:r>
            <a:endParaRPr lang="en-US" altLang="en-US" sz="4000" b="1" dirty="0">
              <a:solidFill>
                <a:srgbClr val="0070C0"/>
              </a:solidFill>
              <a:cs typeface="Arial" charset="0"/>
              <a:sym typeface="Symbol" charset="2"/>
            </a:endParaRPr>
          </a:p>
          <a:p>
            <a:r>
              <a:rPr lang="en-US" altLang="en-US" sz="3600" b="1" dirty="0">
                <a:latin typeface="+mj-lt"/>
                <a:cs typeface="Arial" charset="0"/>
                <a:sym typeface="Symbol" charset="2"/>
              </a:rPr>
              <a:t>-receptor  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antagonists</a:t>
            </a:r>
            <a:r>
              <a:rPr lang="en-US" alt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  <a:sym typeface="Symbol" charset="2"/>
              </a:rPr>
              <a:t>. </a:t>
            </a:r>
            <a:endParaRPr lang="en-US" altLang="en-US" sz="3600" b="1" dirty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  <a:sym typeface="Symbol" charset="2"/>
            </a:endParaRPr>
          </a:p>
          <a:p>
            <a:r>
              <a:rPr lang="en-US" altLang="en-US" sz="3600" b="1" dirty="0">
                <a:latin typeface="+mj-lt"/>
                <a:ea typeface="Arial" charset="0"/>
                <a:cs typeface="Arial" charset="0"/>
                <a:sym typeface="Symbol" charset="2"/>
              </a:rPr>
              <a:t></a:t>
            </a:r>
            <a:r>
              <a:rPr lang="en-US" altLang="en-US" sz="3600" b="1" dirty="0">
                <a:solidFill>
                  <a:srgbClr val="C00000"/>
                </a:solidFill>
                <a:latin typeface="Times New Roman" charset="0"/>
                <a:ea typeface="Arial" charset="0"/>
                <a:cs typeface="Arial" charset="0"/>
                <a:sym typeface="Symbol" charset="2"/>
              </a:rPr>
              <a:t> 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-</a:t>
            </a:r>
            <a:r>
              <a:rPr lang="en-US" altLang="en-US" sz="3600" b="1" dirty="0">
                <a:latin typeface="+mj-lt"/>
                <a:cs typeface="Arial" charset="0"/>
                <a:sym typeface="Symbol" charset="2"/>
              </a:rPr>
              <a:t>receptor antagonists </a:t>
            </a: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  <a:sym typeface="Symbol" charset="2"/>
              </a:rPr>
              <a:t>in details in the next </a:t>
            </a:r>
            <a:r>
              <a:rPr lang="en-US" alt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  <a:sym typeface="Symbol" charset="2"/>
              </a:rPr>
              <a:t>lecture.</a:t>
            </a:r>
          </a:p>
          <a:p>
            <a:endParaRPr lang="en-US" altLang="en-US" sz="3600" b="1" dirty="0" smtClean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  <a:sym typeface="Symbol" charset="2"/>
            </a:endParaRPr>
          </a:p>
          <a:p>
            <a:endParaRPr lang="en-US" altLang="en-US" sz="3600" b="1" dirty="0" smtClean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  <a:sym typeface="Symbol" charset="2"/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 Classification of  </a:t>
            </a:r>
            <a:r>
              <a:rPr lang="en-US" sz="4000" b="1" dirty="0">
                <a:solidFill>
                  <a:srgbClr val="0070C0"/>
                </a:solidFill>
                <a:sym typeface="Symbol" pitchFamily="18" charset="2"/>
              </a:rPr>
              <a:t></a:t>
            </a:r>
            <a:r>
              <a:rPr lang="en-US" sz="4000" b="1" dirty="0">
                <a:solidFill>
                  <a:srgbClr val="0070C0"/>
                </a:solidFill>
              </a:rPr>
              <a:t>-receptor  </a:t>
            </a:r>
            <a:r>
              <a:rPr lang="en-US" sz="4000" b="1" dirty="0" smtClean="0">
                <a:solidFill>
                  <a:srgbClr val="0070C0"/>
                </a:solidFill>
              </a:rPr>
              <a:t>Antagonists:</a:t>
            </a:r>
          </a:p>
          <a:p>
            <a:endParaRPr lang="en-US" altLang="en-US" sz="3600" b="1" dirty="0">
              <a:solidFill>
                <a:srgbClr val="0070C0"/>
              </a:solidFill>
              <a:cs typeface="Arial" charset="0"/>
              <a:sym typeface="Symbol" charset="2"/>
            </a:endParaRPr>
          </a:p>
          <a:p>
            <a:pPr>
              <a:buFontTx/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Non-selective antagonists. </a:t>
            </a:r>
            <a:r>
              <a:rPr lang="en-US" altLang="en-US" sz="3600" b="1" dirty="0" smtClean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both </a:t>
            </a:r>
            <a:r>
              <a:rPr lang="en-US" altLang="en-US" sz="3600" b="1" dirty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</a:t>
            </a:r>
            <a:r>
              <a:rPr lang="en-US" altLang="en-US" sz="3600" b="1" baseline="-25000" dirty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1</a:t>
            </a:r>
            <a:r>
              <a:rPr lang="en-US" altLang="en-US" sz="3600" b="1" dirty="0" smtClean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 </a:t>
            </a:r>
            <a:r>
              <a:rPr lang="en-US" altLang="en-US" sz="3600" b="1" dirty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and </a:t>
            </a:r>
            <a:r>
              <a:rPr lang="en-US" altLang="en-US" sz="3600" b="1" baseline="-25000" dirty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2</a:t>
            </a:r>
            <a:r>
              <a:rPr lang="en-US" altLang="en-US" sz="3600" b="1" dirty="0" smtClean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 </a:t>
            </a:r>
            <a:r>
              <a:rPr lang="en-US" altLang="en-US" sz="3600" b="1" u="sng" dirty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not</a:t>
            </a:r>
            <a:r>
              <a:rPr lang="en-US" altLang="en-US" sz="3600" b="1" dirty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 </a:t>
            </a:r>
            <a:r>
              <a:rPr lang="en-US" altLang="en-US" sz="3600" b="1" dirty="0" smtClean="0">
                <a:solidFill>
                  <a:srgbClr val="00B050"/>
                </a:solidFill>
                <a:cs typeface="Arial" charset="0"/>
                <a:sym typeface="Symbol" charset="2"/>
              </a:rPr>
              <a:t></a:t>
            </a:r>
            <a:r>
              <a:rPr lang="en-US" altLang="en-US" sz="3600" b="1" dirty="0" smtClean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 </a:t>
            </a:r>
            <a:r>
              <a:rPr lang="en-US" altLang="en-US" sz="3600" b="1" dirty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and </a:t>
            </a:r>
            <a:r>
              <a:rPr lang="en-US" altLang="en-US" sz="3600" b="1" dirty="0">
                <a:solidFill>
                  <a:srgbClr val="00B050"/>
                </a:solidFill>
                <a:ea typeface="Arial" charset="0"/>
                <a:cs typeface="Arial" charset="0"/>
                <a:sym typeface="Symbol" charset="2"/>
              </a:rPr>
              <a:t></a:t>
            </a:r>
            <a:r>
              <a:rPr lang="en-US" altLang="en-US" sz="3600" b="1" dirty="0" smtClean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  </a:t>
            </a:r>
            <a:endParaRPr lang="en-US" altLang="en-US" sz="3600" b="1" dirty="0">
              <a:solidFill>
                <a:srgbClr val="00B050"/>
              </a:solidFill>
              <a:latin typeface="+mj-lt"/>
              <a:cs typeface="Arial" charset="0"/>
              <a:sym typeface="Symbol" charset="2"/>
            </a:endParaRPr>
          </a:p>
          <a:p>
            <a:pPr>
              <a:buFontTx/>
              <a:buNone/>
            </a:pPr>
            <a:r>
              <a:rPr lang="en-US" altLang="en-US" sz="3600" b="1" dirty="0">
                <a:latin typeface="+mj-lt"/>
                <a:cs typeface="Arial" charset="0"/>
                <a:sym typeface="Symbol" charset="2"/>
              </a:rPr>
              <a:t>	e.g. </a:t>
            </a:r>
            <a:r>
              <a:rPr lang="en-US" altLang="en-US" sz="3600" b="1" dirty="0" err="1">
                <a:cs typeface="Arial" charset="0"/>
                <a:sym typeface="Symbol" charset="2"/>
              </a:rPr>
              <a:t>phenoxybenzamine</a:t>
            </a:r>
            <a:r>
              <a:rPr lang="en-US" altLang="en-US" sz="3600" b="1" dirty="0">
                <a:latin typeface="+mj-lt"/>
                <a:cs typeface="Arial" charset="0"/>
                <a:sym typeface="Symbol" charset="2"/>
              </a:rPr>
              <a:t> &amp; </a:t>
            </a:r>
            <a:r>
              <a:rPr lang="en-US" altLang="en-US" sz="3600" b="1" dirty="0" err="1">
                <a:cs typeface="Arial" charset="0"/>
                <a:sym typeface="Symbol" charset="2"/>
              </a:rPr>
              <a:t>phentolamine</a:t>
            </a:r>
            <a:r>
              <a:rPr lang="en-US" altLang="en-US" sz="3600" b="1" dirty="0">
                <a:latin typeface="+mj-lt"/>
                <a:cs typeface="Arial" charset="0"/>
                <a:sym typeface="Symbol" charset="2"/>
              </a:rPr>
              <a:t>.</a:t>
            </a:r>
          </a:p>
          <a:p>
            <a:pPr>
              <a:buFont typeface="Wingdings" charset="2"/>
              <a:buNone/>
            </a:pPr>
            <a:endParaRPr lang="en-US" altLang="en-US" sz="3600" b="1" dirty="0">
              <a:solidFill>
                <a:srgbClr val="C00000"/>
              </a:solidFill>
              <a:latin typeface="+mj-lt"/>
              <a:cs typeface="Arial" charset="0"/>
              <a:sym typeface="Symbol" charset="2"/>
            </a:endParaRPr>
          </a:p>
          <a:p>
            <a:pPr>
              <a:buFont typeface="Wingdings" charset="2"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</a:t>
            </a:r>
            <a:r>
              <a:rPr lang="en-US" altLang="en-US" sz="3600" b="1" baseline="-25000" dirty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1</a:t>
            </a:r>
            <a:r>
              <a:rPr lang="en-US" altLang="en-US" sz="3600" b="1" dirty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-selective </a:t>
            </a:r>
            <a:r>
              <a:rPr lang="en-US" altLang="en-US" sz="3600" b="1" dirty="0" smtClean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antagonists. </a:t>
            </a:r>
            <a:r>
              <a:rPr lang="en-US" altLang="en-US" sz="3600" b="1" dirty="0" smtClean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post-</a:t>
            </a:r>
            <a:r>
              <a:rPr lang="en-US" altLang="en-US" sz="3600" b="1" dirty="0" err="1" smtClean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synaptically</a:t>
            </a:r>
            <a:endParaRPr lang="en-US" altLang="en-US" sz="3600" b="1" dirty="0">
              <a:solidFill>
                <a:srgbClr val="00B050"/>
              </a:solidFill>
              <a:latin typeface="+mj-lt"/>
              <a:cs typeface="Arial" charset="0"/>
              <a:sym typeface="Symbol" charset="2"/>
            </a:endParaRPr>
          </a:p>
          <a:p>
            <a:pPr>
              <a:buFont typeface="Wingdings" charset="2"/>
              <a:buNone/>
            </a:pPr>
            <a:r>
              <a:rPr lang="en-US" altLang="en-US" sz="3600" b="1" dirty="0">
                <a:latin typeface="+mj-lt"/>
                <a:cs typeface="Arial" charset="0"/>
                <a:sym typeface="Symbol" charset="2"/>
              </a:rPr>
              <a:t>	e.g. </a:t>
            </a:r>
            <a:r>
              <a:rPr lang="en-US" altLang="en-US" sz="3600" b="1" dirty="0" err="1">
                <a:cs typeface="Arial" charset="0"/>
                <a:sym typeface="Symbol" charset="2"/>
              </a:rPr>
              <a:t>pr</a:t>
            </a:r>
            <a:r>
              <a:rPr lang="en-US" altLang="en-US" sz="3600" b="1" u="sng" dirty="0" err="1">
                <a:solidFill>
                  <a:srgbClr val="C00000"/>
                </a:solidFill>
                <a:cs typeface="Arial" charset="0"/>
                <a:sym typeface="Symbol" charset="2"/>
              </a:rPr>
              <a:t>azosin</a:t>
            </a:r>
            <a:r>
              <a:rPr lang="en-US" altLang="en-US" sz="3600" b="1" dirty="0">
                <a:cs typeface="Arial" charset="0"/>
                <a:sym typeface="Symbol" charset="2"/>
              </a:rPr>
              <a:t>, </a:t>
            </a:r>
            <a:r>
              <a:rPr lang="en-US" altLang="en-US" sz="3600" b="1" dirty="0" err="1">
                <a:cs typeface="Arial" charset="0"/>
                <a:sym typeface="Symbol" charset="2"/>
              </a:rPr>
              <a:t>dox</a:t>
            </a:r>
            <a:r>
              <a:rPr lang="en-US" altLang="en-US" sz="3600" b="1" u="sng" dirty="0" err="1">
                <a:solidFill>
                  <a:srgbClr val="C00000"/>
                </a:solidFill>
                <a:cs typeface="Arial" charset="0"/>
                <a:sym typeface="Symbol" charset="2"/>
              </a:rPr>
              <a:t>azosin</a:t>
            </a:r>
            <a:r>
              <a:rPr lang="en-US" altLang="en-US" sz="3600" b="1" dirty="0">
                <a:cs typeface="Arial" charset="0"/>
                <a:sym typeface="Symbol" charset="2"/>
              </a:rPr>
              <a:t>, </a:t>
            </a:r>
            <a:r>
              <a:rPr lang="en-US" altLang="en-US" sz="3600" b="1" dirty="0" err="1">
                <a:cs typeface="Arial" charset="0"/>
                <a:sym typeface="Symbol" charset="2"/>
              </a:rPr>
              <a:t>tamsulosin</a:t>
            </a:r>
            <a:r>
              <a:rPr lang="en-US" altLang="en-US" sz="3600" b="1" dirty="0">
                <a:cs typeface="Arial" charset="0"/>
                <a:sym typeface="Symbol" charset="2"/>
              </a:rPr>
              <a:t>, ter</a:t>
            </a:r>
            <a:r>
              <a:rPr lang="en-US" altLang="en-US" sz="3600" b="1" u="sng" dirty="0">
                <a:solidFill>
                  <a:srgbClr val="C00000"/>
                </a:solidFill>
                <a:cs typeface="Arial" charset="0"/>
                <a:sym typeface="Symbol" charset="2"/>
              </a:rPr>
              <a:t>azosin</a:t>
            </a:r>
            <a:r>
              <a:rPr lang="en-US" altLang="en-US" sz="3600" b="1" dirty="0">
                <a:latin typeface="+mj-lt"/>
                <a:cs typeface="Arial" charset="0"/>
                <a:sym typeface="Symbol" charset="2"/>
              </a:rPr>
              <a:t>.</a:t>
            </a:r>
          </a:p>
          <a:p>
            <a:pPr>
              <a:buFont typeface="Wingdings" charset="2"/>
              <a:buNone/>
            </a:pPr>
            <a:endParaRPr lang="en-US" altLang="en-US" sz="3600" b="1" dirty="0">
              <a:solidFill>
                <a:srgbClr val="C00000"/>
              </a:solidFill>
              <a:latin typeface="+mj-lt"/>
              <a:cs typeface="Arial" charset="0"/>
              <a:sym typeface="Symbol" charset="2"/>
            </a:endParaRPr>
          </a:p>
          <a:p>
            <a:r>
              <a:rPr lang="en-US" altLang="en-US" sz="3600" b="1" dirty="0" smtClean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</a:t>
            </a:r>
            <a:r>
              <a:rPr lang="en-US" altLang="en-US" sz="3600" b="1" baseline="-25000" dirty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2</a:t>
            </a:r>
            <a:r>
              <a:rPr lang="en-US" altLang="en-US" sz="3600" b="1" dirty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- </a:t>
            </a:r>
            <a:r>
              <a:rPr lang="en-US" altLang="en-US" sz="3600" dirty="0">
                <a:solidFill>
                  <a:srgbClr val="C00000"/>
                </a:solidFill>
                <a:cs typeface="Arial" charset="0"/>
                <a:sym typeface="Symbol" charset="2"/>
              </a:rPr>
              <a:t>Selective</a:t>
            </a:r>
            <a:r>
              <a:rPr lang="en-US" altLang="en-US" sz="3600" b="1" dirty="0">
                <a:solidFill>
                  <a:srgbClr val="C00000"/>
                </a:solidFill>
                <a:cs typeface="Arial" charset="0"/>
                <a:sym typeface="Symbol" charset="2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antagonists. </a:t>
            </a:r>
            <a:r>
              <a:rPr lang="en-US" altLang="en-US" sz="3600" dirty="0" smtClean="0">
                <a:solidFill>
                  <a:srgbClr val="00B050"/>
                </a:solidFill>
                <a:cs typeface="Arial" charset="0"/>
                <a:sym typeface="Symbol" charset="2"/>
              </a:rPr>
              <a:t>pre-</a:t>
            </a:r>
            <a:r>
              <a:rPr lang="en-US" altLang="en-US" sz="3600" dirty="0" err="1" smtClean="0">
                <a:solidFill>
                  <a:srgbClr val="00B050"/>
                </a:solidFill>
                <a:cs typeface="Arial" charset="0"/>
                <a:sym typeface="Symbol" charset="2"/>
              </a:rPr>
              <a:t>synaptically</a:t>
            </a:r>
            <a:endParaRPr lang="en-US" altLang="en-US" sz="3600" dirty="0">
              <a:solidFill>
                <a:srgbClr val="00B050"/>
              </a:solidFill>
              <a:cs typeface="Arial" charset="0"/>
              <a:sym typeface="Symbol" charset="2"/>
            </a:endParaRPr>
          </a:p>
          <a:p>
            <a:pPr>
              <a:buFont typeface="Wingdings" charset="2"/>
              <a:buNone/>
            </a:pPr>
            <a:endParaRPr lang="en-US" altLang="en-US" sz="3600" b="1" dirty="0">
              <a:solidFill>
                <a:srgbClr val="C00000"/>
              </a:solidFill>
              <a:latin typeface="+mj-lt"/>
              <a:cs typeface="Arial" charset="0"/>
              <a:sym typeface="Symbol" charset="2"/>
            </a:endParaRPr>
          </a:p>
          <a:p>
            <a:pPr>
              <a:buFont typeface="Wingdings" charset="2"/>
              <a:buNone/>
            </a:pPr>
            <a:r>
              <a:rPr lang="en-US" altLang="en-US" sz="3600" b="1" dirty="0">
                <a:latin typeface="+mj-lt"/>
                <a:cs typeface="Arial" charset="0"/>
                <a:sym typeface="Symbol" charset="2"/>
              </a:rPr>
              <a:t>	e.g. </a:t>
            </a:r>
            <a:r>
              <a:rPr lang="en-US" altLang="en-US" sz="3600" b="1" dirty="0" err="1">
                <a:cs typeface="Arial" charset="0"/>
                <a:sym typeface="Symbol" charset="2"/>
              </a:rPr>
              <a:t>yohimbine</a:t>
            </a:r>
            <a:endParaRPr lang="en-US" altLang="en-US" sz="3600" b="1" dirty="0">
              <a:cs typeface="Arial" charset="0"/>
              <a:sym typeface="Symbol" charset="2"/>
            </a:endParaRPr>
          </a:p>
          <a:p>
            <a:endParaRPr lang="en-US" altLang="en-US" sz="3600" b="1" dirty="0">
              <a:latin typeface="+mj-lt"/>
              <a:cs typeface="Arial" charset="0"/>
              <a:sym typeface="Symbol" charset="2"/>
            </a:endParaRPr>
          </a:p>
          <a:p>
            <a:pPr marL="285750" indent="-285750">
              <a:buFont typeface="Symbol" charset="2"/>
              <a:buChar char="a"/>
            </a:pPr>
            <a:endParaRPr lang="en-US" altLang="en-US" sz="3600" b="1" dirty="0" smtClean="0">
              <a:latin typeface="+mj-lt"/>
              <a:cs typeface="Arial" charset="0"/>
              <a:sym typeface="Symbol" charset="2"/>
            </a:endParaRPr>
          </a:p>
          <a:p>
            <a:endParaRPr lang="en-US" sz="3600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27949" y="4789841"/>
            <a:ext cx="14769904" cy="5979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en-US" b="1" dirty="0">
              <a:latin typeface="Times New Roman" charset="0"/>
              <a:cs typeface="Arial" charset="0"/>
              <a:sym typeface="Symbol" charset="2"/>
            </a:endParaRPr>
          </a:p>
        </p:txBody>
      </p:sp>
      <p:sp>
        <p:nvSpPr>
          <p:cNvPr id="5" name="مستطيل 5"/>
          <p:cNvSpPr/>
          <p:nvPr/>
        </p:nvSpPr>
        <p:spPr>
          <a:xfrm>
            <a:off x="9168428" y="7063721"/>
            <a:ext cx="4020034" cy="603171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ما يدرون فين ( </a:t>
            </a:r>
            <a:r>
              <a:rPr lang="en-US" altLang="en-US" sz="2000" b="1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phen</a:t>
            </a:r>
            <a:r>
              <a:rPr lang="ar-SA" altLang="en-US" sz="2000" b="1" dirty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)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  يشتغلون بالضبط !</a:t>
            </a:r>
            <a:endParaRPr lang="ar-SA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27759"/>
              </p:ext>
            </p:extLst>
          </p:nvPr>
        </p:nvGraphicFramePr>
        <p:xfrm>
          <a:off x="0" y="0"/>
          <a:ext cx="23766462" cy="1360618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85948"/>
                <a:gridCol w="9490257"/>
                <a:gridCol w="9490257"/>
              </a:tblGrid>
              <a:tr h="1139094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4000" dirty="0" smtClean="0"/>
                        <a:t>Non-Selective </a:t>
                      </a:r>
                      <a:r>
                        <a:rPr lang="en-US" altLang="en-US" sz="4000" dirty="0" smtClean="0">
                          <a:sym typeface="Symbol" charset="2"/>
                        </a:rPr>
                        <a:t></a:t>
                      </a:r>
                      <a:r>
                        <a:rPr lang="en-US" altLang="en-US" sz="4000" dirty="0" smtClean="0"/>
                        <a:t>- </a:t>
                      </a:r>
                      <a:r>
                        <a:rPr lang="en-US" altLang="en-US" sz="4000" dirty="0" err="1" smtClean="0"/>
                        <a:t>Adrenoceptor</a:t>
                      </a:r>
                      <a:r>
                        <a:rPr lang="en-US" altLang="en-US" sz="4000" dirty="0" smtClean="0"/>
                        <a:t> Antagonists </a:t>
                      </a:r>
                      <a:endParaRPr lang="en-US" sz="40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2998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dirty="0" err="1" smtClean="0">
                          <a:sym typeface="Symbol" charset="2"/>
                        </a:rPr>
                        <a:t>Phentolamine</a:t>
                      </a:r>
                      <a:endParaRPr lang="en-US" altLang="en-US" sz="2800" dirty="0" smtClean="0">
                        <a:sym typeface="Symbol" charset="2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dirty="0" err="1" smtClean="0">
                          <a:sym typeface="Symbol" charset="2"/>
                        </a:rPr>
                        <a:t>Phenoxybenzamine</a:t>
                      </a:r>
                      <a:r>
                        <a:rPr lang="en-US" altLang="en-US" sz="2800" dirty="0" smtClean="0">
                          <a:sym typeface="Symbol" charset="2"/>
                        </a:rPr>
                        <a:t> </a:t>
                      </a: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154079">
                <a:tc>
                  <a:txBody>
                    <a:bodyPr/>
                    <a:lstStyle/>
                    <a:p>
                      <a:pPr algn="ctr"/>
                      <a:r>
                        <a:rPr lang="en-US" sz="4000" cap="none" spc="0" dirty="0" smtClean="0">
                          <a:ln>
                            <a:noFill/>
                          </a:ln>
                          <a:effectLst/>
                        </a:rPr>
                        <a:t>Mechanism</a:t>
                      </a:r>
                      <a:r>
                        <a:rPr lang="en-US" sz="4000" cap="none" spc="0" baseline="0" dirty="0" smtClean="0">
                          <a:ln>
                            <a:noFill/>
                          </a:ln>
                          <a:effectLst/>
                        </a:rPr>
                        <a:t> Of Action</a:t>
                      </a:r>
                      <a:endParaRPr lang="en-US" sz="4000" b="0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</a:pP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sym typeface="Symbol" charset="2"/>
                        </a:rPr>
                        <a:t>Reversible</a:t>
                      </a:r>
                      <a:r>
                        <a:rPr lang="en-US" altLang="en-US" sz="2800" dirty="0" smtClean="0">
                          <a:sym typeface="Symbol" charset="2"/>
                        </a:rPr>
                        <a:t> blocking of</a:t>
                      </a:r>
                    </a:p>
                    <a:p>
                      <a:pPr algn="ctr" eaLnBrk="1" hangingPunct="1"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</a:pPr>
                      <a:r>
                        <a:rPr lang="en-US" altLang="en-US" sz="2800" dirty="0" smtClean="0">
                          <a:sym typeface="Symbol" charset="2"/>
                        </a:rPr>
                        <a:t>1 &amp; 2 receptors.</a:t>
                      </a:r>
                    </a:p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 typeface="Wingdings" charset="2"/>
                        <a:buNone/>
                      </a:pPr>
                      <a:r>
                        <a:rPr lang="en-US" altLang="en-US" sz="2800" dirty="0" smtClean="0">
                          <a:solidFill>
                            <a:srgbClr val="C00000"/>
                          </a:solidFill>
                          <a:sym typeface="Symbol" charset="2"/>
                        </a:rPr>
                        <a:t>Irreversible</a:t>
                      </a:r>
                      <a:r>
                        <a:rPr lang="en-US" altLang="en-US" sz="2800" dirty="0" smtClean="0">
                          <a:sym typeface="Symbol" charset="2"/>
                        </a:rPr>
                        <a:t> block of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 typeface="Wingdings" charset="2"/>
                        <a:buNone/>
                      </a:pPr>
                      <a:r>
                        <a:rPr lang="en-US" altLang="en-US" sz="2800" dirty="0" smtClean="0">
                          <a:sym typeface="Symbol" charset="2"/>
                        </a:rPr>
                        <a:t>both </a:t>
                      </a:r>
                      <a:r>
                        <a:rPr lang="en-US" altLang="en-US" sz="2800" baseline="-25000" dirty="0" smtClean="0">
                          <a:sym typeface="Symbol" charset="2"/>
                        </a:rPr>
                        <a:t>1</a:t>
                      </a:r>
                      <a:r>
                        <a:rPr lang="en-US" altLang="en-US" sz="2800" dirty="0" smtClean="0">
                          <a:sym typeface="Symbol" charset="2"/>
                        </a:rPr>
                        <a:t> &amp;</a:t>
                      </a:r>
                      <a:r>
                        <a:rPr lang="en-US" altLang="en-US" sz="2800" baseline="0" dirty="0" smtClean="0">
                          <a:sym typeface="Symbol" charset="2"/>
                        </a:rPr>
                        <a:t> </a:t>
                      </a:r>
                      <a:r>
                        <a:rPr lang="en-US" altLang="en-US" sz="2800" dirty="0" smtClean="0">
                          <a:sym typeface="Symbol" charset="2"/>
                        </a:rPr>
                        <a:t></a:t>
                      </a:r>
                      <a:r>
                        <a:rPr lang="en-US" altLang="en-US" sz="2800" baseline="-25000" dirty="0" smtClean="0">
                          <a:sym typeface="Symbol" charset="2"/>
                        </a:rPr>
                        <a:t>2 </a:t>
                      </a:r>
                      <a:r>
                        <a:rPr lang="en-US" altLang="en-US" sz="2800" dirty="0" smtClean="0">
                          <a:sym typeface="Symbol" charset="2"/>
                        </a:rPr>
                        <a:t>receptors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 typeface="Wingdings" charset="2"/>
                        <a:buNone/>
                      </a:pPr>
                      <a:r>
                        <a:rPr lang="en-US" altLang="en-US" sz="280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Forms stable</a:t>
                      </a:r>
                      <a:r>
                        <a:rPr lang="en-US" altLang="en-US" sz="2800" baseline="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 bond with receptor that’s why its irreversible and has a long duration of action.</a:t>
                      </a:r>
                      <a:endParaRPr lang="en-US" altLang="en-US" sz="2800" dirty="0" smtClean="0">
                        <a:solidFill>
                          <a:srgbClr val="00B050"/>
                        </a:solidFill>
                        <a:sym typeface="Symbol" charset="2"/>
                      </a:endParaRPr>
                    </a:p>
                  </a:txBody>
                  <a:tcPr anchor="ctr"/>
                </a:tc>
              </a:tr>
              <a:tr h="1181270">
                <a:tc>
                  <a:txBody>
                    <a:bodyPr/>
                    <a:lstStyle/>
                    <a:p>
                      <a:pPr algn="ctr"/>
                      <a:r>
                        <a:rPr lang="en-US" sz="4000" cap="none" spc="0" dirty="0" smtClean="0">
                          <a:ln>
                            <a:noFill/>
                          </a:ln>
                          <a:effectLst/>
                        </a:rPr>
                        <a:t>Duration of Action</a:t>
                      </a:r>
                      <a:endParaRPr lang="en-US" sz="4000" b="0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 smtClean="0">
                          <a:sym typeface="Symbol" charset="2"/>
                        </a:rPr>
                        <a:t>Short acting (4 </a:t>
                      </a:r>
                      <a:r>
                        <a:rPr lang="en-US" altLang="en-US" sz="2800" dirty="0" err="1" smtClean="0">
                          <a:sym typeface="Symbol" charset="2"/>
                        </a:rPr>
                        <a:t>hrs</a:t>
                      </a:r>
                      <a:r>
                        <a:rPr lang="en-US" altLang="en-US" sz="2800" dirty="0" smtClean="0">
                          <a:sym typeface="Symbol" charset="2"/>
                        </a:rPr>
                        <a:t>).  </a:t>
                      </a:r>
                    </a:p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 smtClean="0">
                          <a:sym typeface="Symbol" charset="2"/>
                        </a:rPr>
                        <a:t>Long-acting (24 </a:t>
                      </a:r>
                      <a:r>
                        <a:rPr lang="en-US" altLang="en-US" sz="2800" dirty="0" err="1" smtClean="0">
                          <a:sym typeface="Symbol" charset="2"/>
                        </a:rPr>
                        <a:t>hrs</a:t>
                      </a:r>
                      <a:r>
                        <a:rPr lang="en-US" altLang="en-US" sz="2800" dirty="0" smtClean="0">
                          <a:sym typeface="Symbol" charset="2"/>
                        </a:rPr>
                        <a:t>).</a:t>
                      </a:r>
                      <a:r>
                        <a:rPr lang="en-US" altLang="en-US" sz="2800" baseline="0" dirty="0" smtClean="0">
                          <a:sym typeface="Symbol" charset="2"/>
                        </a:rPr>
                        <a:t> </a:t>
                      </a:r>
                      <a:r>
                        <a:rPr lang="en-US" alt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sym typeface="Symbol" charset="2"/>
                        </a:rPr>
                        <a:t>*To remember long name&gt;long duration</a:t>
                      </a:r>
                      <a:endParaRPr lang="en-US" altLang="en-US" sz="2800" dirty="0" smtClean="0">
                        <a:solidFill>
                          <a:schemeClr val="bg1">
                            <a:lumMod val="50000"/>
                          </a:schemeClr>
                        </a:solidFill>
                        <a:sym typeface="Symbol" charset="2"/>
                      </a:endParaRPr>
                    </a:p>
                  </a:txBody>
                  <a:tcPr anchor="ctr"/>
                </a:tc>
              </a:tr>
              <a:tr h="6718743">
                <a:tc>
                  <a:txBody>
                    <a:bodyPr/>
                    <a:lstStyle/>
                    <a:p>
                      <a:pPr algn="ctr"/>
                      <a:r>
                        <a:rPr lang="en-US" sz="4000" cap="none" spc="0" dirty="0" smtClean="0">
                          <a:ln>
                            <a:noFill/>
                          </a:ln>
                          <a:effectLst/>
                        </a:rPr>
                        <a:t>Pharmacological Actions</a:t>
                      </a:r>
                      <a:endParaRPr lang="en-US" sz="4000" b="0" cap="none" spc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609600" indent="-609600" algn="l">
                        <a:buFont typeface="Wingdings" charset="2"/>
                        <a:buAutoNum type="arabicParenR"/>
                      </a:pPr>
                      <a:r>
                        <a:rPr lang="en-US" altLang="en-US" sz="2800" dirty="0" smtClean="0">
                          <a:sym typeface="Symbol" charset="2"/>
                        </a:rPr>
                        <a:t>Vasodilatation of blood vessels (</a:t>
                      </a:r>
                      <a:r>
                        <a:rPr lang="el-GR" altLang="en-US" sz="2800" dirty="0" smtClean="0">
                          <a:sym typeface="Symbol" charset="2"/>
                        </a:rPr>
                        <a:t>α</a:t>
                      </a:r>
                      <a:r>
                        <a:rPr lang="en-US" altLang="en-US" sz="2800" baseline="-25000" dirty="0" smtClean="0">
                          <a:sym typeface="Symbol" charset="2"/>
                        </a:rPr>
                        <a:t>1</a:t>
                      </a:r>
                      <a:r>
                        <a:rPr lang="en-US" altLang="en-US" sz="2800" dirty="0" smtClean="0">
                          <a:sym typeface="Symbol" charset="2"/>
                        </a:rPr>
                        <a:t> block). </a:t>
                      </a:r>
                    </a:p>
                    <a:p>
                      <a:pPr marL="609600" indent="-609600" algn="l">
                        <a:buFont typeface="Wingdings" charset="2"/>
                        <a:buAutoNum type="arabicParenR"/>
                      </a:pPr>
                      <a:r>
                        <a:rPr lang="en-US" altLang="en-US" sz="2800" dirty="0" smtClean="0">
                          <a:sym typeface="Symbol" charset="2"/>
                        </a:rPr>
                        <a:t>Decrease peripheral vascular resistance</a:t>
                      </a:r>
                    </a:p>
                    <a:p>
                      <a:pPr marL="609600" indent="-609600" algn="l">
                        <a:buFont typeface="Wingdings" charset="2"/>
                        <a:buAutoNum type="arabicParenR"/>
                      </a:pPr>
                      <a:r>
                        <a:rPr lang="en-US" altLang="en-US" sz="2800" dirty="0" smtClean="0">
                          <a:sym typeface="Symbol" charset="2"/>
                        </a:rPr>
                        <a:t>Postural hypotension. Increase cardiac output (</a:t>
                      </a:r>
                      <a:r>
                        <a:rPr lang="el-GR" altLang="en-US" sz="2800" dirty="0" smtClean="0">
                          <a:sym typeface="Symbol" charset="2"/>
                        </a:rPr>
                        <a:t>α</a:t>
                      </a:r>
                      <a:r>
                        <a:rPr lang="en-US" altLang="en-US" sz="2800" baseline="-25000" dirty="0" smtClean="0">
                          <a:sym typeface="Symbol" charset="2"/>
                        </a:rPr>
                        <a:t>2</a:t>
                      </a:r>
                      <a:r>
                        <a:rPr lang="en-US" altLang="en-US" sz="2800" dirty="0" smtClean="0">
                          <a:sym typeface="Symbol" charset="2"/>
                        </a:rPr>
                        <a:t> block).</a:t>
                      </a:r>
                    </a:p>
                    <a:p>
                      <a:pPr marL="609600" marR="0" indent="-609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AutoNum type="arabicParenR"/>
                        <a:tabLst/>
                        <a:defRPr/>
                      </a:pPr>
                      <a:r>
                        <a:rPr lang="en-US" altLang="en-US" sz="2800" dirty="0" smtClean="0">
                          <a:sym typeface="Symbol" charset="2"/>
                        </a:rPr>
                        <a:t>Reflex tachycardia.</a:t>
                      </a:r>
                    </a:p>
                    <a:p>
                      <a:pPr marL="609600" indent="-609600" algn="l">
                        <a:buFont typeface="Wingdings" charset="2"/>
                        <a:buAutoNum type="arabicParenR"/>
                      </a:pPr>
                      <a:r>
                        <a:rPr lang="en-US" altLang="en-US" sz="2800" dirty="0" smtClean="0">
                          <a:sym typeface="Symbol" charset="2"/>
                        </a:rPr>
                        <a:t>Increase in GIT motility and secretions</a:t>
                      </a:r>
                    </a:p>
                    <a:p>
                      <a:pPr algn="l">
                        <a:spcBef>
                          <a:spcPts val="600"/>
                        </a:spcBef>
                        <a:buNone/>
                      </a:pPr>
                      <a:r>
                        <a:rPr lang="en-US" altLang="en-US" sz="2800" dirty="0" smtClean="0">
                          <a:sym typeface="Symbol" charset="2"/>
                        </a:rPr>
                        <a:t>Reflex tachycardia occurs by two mechanisms:</a:t>
                      </a:r>
                    </a:p>
                    <a:p>
                      <a:pPr algn="l">
                        <a:spcBef>
                          <a:spcPts val="600"/>
                        </a:spcBef>
                        <a:buFont typeface="Wingdings" charset="2"/>
                        <a:buChar char="§"/>
                      </a:pPr>
                      <a:r>
                        <a:rPr lang="en-US" altLang="en-US" sz="2800" dirty="0" smtClean="0">
                          <a:sym typeface="Symbol" charset="2"/>
                        </a:rPr>
                        <a:t>Stimulation of </a:t>
                      </a:r>
                      <a:r>
                        <a:rPr lang="en-US" altLang="en-US" sz="280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*</a:t>
                      </a:r>
                      <a:r>
                        <a:rPr lang="en-US" altLang="en-US" sz="2800" dirty="0" smtClean="0">
                          <a:sym typeface="Symbol" charset="2"/>
                        </a:rPr>
                        <a:t>baroreceptor reflex that increase NE release. In heart only </a:t>
                      </a:r>
                    </a:p>
                    <a:p>
                      <a:pPr algn="l">
                        <a:spcBef>
                          <a:spcPts val="600"/>
                        </a:spcBef>
                        <a:buFont typeface="Wingdings" charset="2"/>
                        <a:buChar char="§"/>
                      </a:pPr>
                      <a:r>
                        <a:rPr lang="en-US" altLang="en-US" sz="2800" dirty="0" smtClean="0">
                          <a:sym typeface="Symbol" charset="2"/>
                        </a:rPr>
                        <a:t>2 blockade in heart that abolishes</a:t>
                      </a:r>
                      <a:r>
                        <a:rPr lang="en-US" alt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sym typeface="Symbol" charset="2"/>
                        </a:rPr>
                        <a:t> (removes)</a:t>
                      </a:r>
                      <a:r>
                        <a:rPr lang="en-US" altLang="en-US" sz="2800" dirty="0" smtClean="0">
                          <a:sym typeface="Symbol" charset="2"/>
                        </a:rPr>
                        <a:t> pre-synaptic negative feedback for NE release. NE will increase </a:t>
                      </a:r>
                    </a:p>
                    <a:p>
                      <a:pPr algn="l">
                        <a:spcBef>
                          <a:spcPts val="600"/>
                        </a:spcBef>
                        <a:buFont typeface="Wingdings" charset="2"/>
                        <a:buNone/>
                      </a:pPr>
                      <a:r>
                        <a:rPr lang="en-US" altLang="en-US" sz="280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baroreceptor</a:t>
                      </a:r>
                      <a:r>
                        <a:rPr lang="en-US" altLang="en-US" sz="2800" baseline="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 is </a:t>
                      </a:r>
                      <a:r>
                        <a:rPr lang="en-US" altLang="en-US" sz="280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sensitive to changes in the pressure *blood pressure*,</a:t>
                      </a:r>
                      <a:r>
                        <a:rPr lang="en-US" altLang="en-US" sz="2800" baseline="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 so it’ll </a:t>
                      </a:r>
                      <a:r>
                        <a:rPr lang="en-US" altLang="en-US" sz="280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send</a:t>
                      </a:r>
                      <a:r>
                        <a:rPr lang="en-US" altLang="en-US" sz="2800" baseline="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 </a:t>
                      </a:r>
                      <a:r>
                        <a:rPr lang="en-US" altLang="en-US" sz="280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signals to CNS to either stimulate or inhibit the Sympathetic NS according</a:t>
                      </a:r>
                      <a:r>
                        <a:rPr lang="en-US" altLang="en-US" sz="2800" baseline="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 to the changes</a:t>
                      </a:r>
                      <a:r>
                        <a:rPr lang="en-US" altLang="en-US" sz="280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….so in case of hypotension which</a:t>
                      </a:r>
                      <a:r>
                        <a:rPr lang="en-US" altLang="en-US" sz="2800" baseline="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 is decrease in pressure</a:t>
                      </a:r>
                      <a:r>
                        <a:rPr lang="en-US" altLang="en-US" sz="280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 it’ll </a:t>
                      </a:r>
                      <a:r>
                        <a:rPr lang="en-US" altLang="en-US" sz="2800" u="sng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stimulate</a:t>
                      </a:r>
                      <a:r>
                        <a:rPr lang="en-US" altLang="en-US" sz="280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 Sympathetic to increase cardiac output as</a:t>
                      </a:r>
                      <a:r>
                        <a:rPr lang="en-US" altLang="en-US" sz="2800" baseline="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 a result</a:t>
                      </a:r>
                      <a:r>
                        <a:rPr lang="en-US" altLang="en-US" sz="2800" u="none" baseline="0" dirty="0" smtClean="0">
                          <a:solidFill>
                            <a:srgbClr val="00B050"/>
                          </a:solidFill>
                          <a:sym typeface="Symbol" charset="2"/>
                        </a:rPr>
                        <a:t>. only in the heart!</a:t>
                      </a:r>
                      <a:endParaRPr lang="en-US" altLang="en-US" sz="2800" b="1" i="1" u="none" dirty="0" smtClean="0">
                        <a:solidFill>
                          <a:srgbClr val="00B050"/>
                        </a:solidFill>
                        <a:sym typeface="Symbol" charset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5"/>
          <p:cNvSpPr/>
          <p:nvPr/>
        </p:nvSpPr>
        <p:spPr>
          <a:xfrm>
            <a:off x="14349046" y="2641126"/>
            <a:ext cx="9417416" cy="7351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بينما البنزين اذا توسخت فيه الملابس ممكن ما يروح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Irreversible 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  ويأخذ وقت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Long-acting 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 عشان ينظف ”مجرد للربط" </a:t>
            </a:r>
            <a:endParaRPr lang="ar-SA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879587" y="2441925"/>
            <a:ext cx="3544766" cy="199201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ممكن نقرأ الدرق </a:t>
            </a:r>
            <a:r>
              <a:rPr lang="ar-SA" sz="2000" b="1" dirty="0" err="1" smtClean="0">
                <a:solidFill>
                  <a:schemeClr val="bg1">
                    <a:lumMod val="50000"/>
                  </a:schemeClr>
                </a:solidFill>
              </a:rPr>
              <a:t>الفينتو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 لمين ؟</a:t>
            </a:r>
            <a:endParaRPr lang="ar-SA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65231" y="2641126"/>
            <a:ext cx="10269416" cy="7351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000" b="1" dirty="0" err="1" smtClean="0">
                <a:solidFill>
                  <a:schemeClr val="bg1">
                    <a:lumMod val="50000"/>
                  </a:schemeClr>
                </a:solidFill>
              </a:rPr>
              <a:t>فينتو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=فيمتو ، والفيمتو اذا توسخت فيه الملابس ممكن يروح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Reversible 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 اسرع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Short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acting</a:t>
            </a:r>
            <a:r>
              <a:rPr lang="ar-SA" altLang="en-US" sz="2000" dirty="0" smtClean="0">
                <a:solidFill>
                  <a:schemeClr val="bg1">
                    <a:lumMod val="50000"/>
                  </a:schemeClr>
                </a:solidFill>
                <a:sym typeface="Symbol" charset="2"/>
              </a:rPr>
              <a:t> 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من البنزين او الدهن.</a:t>
            </a:r>
          </a:p>
          <a:p>
            <a:pPr algn="ctr" rtl="1"/>
            <a:r>
              <a:rPr lang="ar-SA" sz="2000" b="1" dirty="0">
                <a:solidFill>
                  <a:schemeClr val="bg1">
                    <a:lumMod val="50000"/>
                  </a:schemeClr>
                </a:solidFill>
              </a:rPr>
              <a:t>”مجرد للربط"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ar-SA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16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437392"/>
              </p:ext>
            </p:extLst>
          </p:nvPr>
        </p:nvGraphicFramePr>
        <p:xfrm>
          <a:off x="0" y="0"/>
          <a:ext cx="23766463" cy="1199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86311" y="467091"/>
            <a:ext cx="12393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4800" b="1" dirty="0">
                <a:solidFill>
                  <a:srgbClr val="0070C0"/>
                </a:solidFill>
              </a:rPr>
              <a:t>Non-Selective </a:t>
            </a:r>
            <a:r>
              <a:rPr lang="en-US" altLang="en-US" sz="4800" b="1" dirty="0">
                <a:solidFill>
                  <a:srgbClr val="0070C0"/>
                </a:solidFill>
                <a:sym typeface="Symbol" charset="2"/>
              </a:rPr>
              <a:t></a:t>
            </a:r>
            <a:r>
              <a:rPr lang="en-US" altLang="en-US" sz="4800" b="1" dirty="0">
                <a:solidFill>
                  <a:srgbClr val="0070C0"/>
                </a:solidFill>
              </a:rPr>
              <a:t>- </a:t>
            </a:r>
            <a:r>
              <a:rPr lang="en-US" altLang="en-US" sz="4800" b="1" dirty="0" err="1">
                <a:solidFill>
                  <a:srgbClr val="0070C0"/>
                </a:solidFill>
              </a:rPr>
              <a:t>Adrenoceptor</a:t>
            </a:r>
            <a:r>
              <a:rPr lang="en-US" altLang="en-US" sz="4800" b="1" dirty="0">
                <a:solidFill>
                  <a:srgbClr val="0070C0"/>
                </a:solidFill>
              </a:rPr>
              <a:t> Antagonists </a:t>
            </a:r>
            <a:endParaRPr lang="en-US" sz="48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09574" y="758148"/>
            <a:ext cx="21008488" cy="5610225"/>
          </a:xfrm>
          <a:prstGeom prst="rect">
            <a:avLst/>
          </a:prstGeom>
        </p:spPr>
        <p:txBody>
          <a:bodyPr>
            <a:noAutofit/>
          </a:bodyPr>
          <a:lstStyle>
            <a:lvl1pPr marL="445610" indent="-445610" algn="l" defTabSz="1782440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8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4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80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92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049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171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29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41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53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en-US" sz="3600" b="1" dirty="0" smtClean="0">
              <a:latin typeface="+mj-lt"/>
              <a:cs typeface="Arial" charset="0"/>
              <a:sym typeface="Symbol" charset="2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Drugs as: </a:t>
            </a:r>
            <a:r>
              <a:rPr lang="en-US" altLang="en-US" sz="3600" b="1" dirty="0" err="1" smtClean="0">
                <a:cs typeface="Arial" charset="0"/>
                <a:sym typeface="Symbol" charset="2"/>
              </a:rPr>
              <a:t>Pr</a:t>
            </a:r>
            <a:r>
              <a:rPr lang="en-US" altLang="en-US" sz="3600" b="1" dirty="0" err="1" smtClean="0">
                <a:solidFill>
                  <a:srgbClr val="C00000"/>
                </a:solidFill>
                <a:cs typeface="Arial" charset="0"/>
                <a:sym typeface="Symbol" charset="2"/>
              </a:rPr>
              <a:t>azosin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, </a:t>
            </a:r>
            <a:r>
              <a:rPr lang="en-US" altLang="en-US" sz="3600" b="1" dirty="0" err="1" smtClean="0">
                <a:cs typeface="Arial" charset="0"/>
                <a:sym typeface="Symbol" charset="2"/>
              </a:rPr>
              <a:t>dox</a:t>
            </a:r>
            <a:r>
              <a:rPr lang="en-US" altLang="en-US" sz="3600" b="1" dirty="0" err="1" smtClean="0">
                <a:solidFill>
                  <a:srgbClr val="C00000"/>
                </a:solidFill>
                <a:cs typeface="Arial" charset="0"/>
                <a:sym typeface="Symbol" charset="2"/>
              </a:rPr>
              <a:t>azosin</a:t>
            </a:r>
            <a:r>
              <a:rPr lang="en-US" altLang="en-US" sz="3600" b="1" dirty="0" smtClean="0">
                <a:solidFill>
                  <a:srgbClr val="0000FF"/>
                </a:solidFill>
                <a:latin typeface="+mj-lt"/>
                <a:cs typeface="Arial" charset="0"/>
                <a:sym typeface="Symbol" charset="2"/>
              </a:rPr>
              <a:t>, </a:t>
            </a:r>
            <a:r>
              <a:rPr lang="en-US" altLang="en-US" sz="3600" b="1" dirty="0" smtClean="0">
                <a:cs typeface="Arial" charset="0"/>
                <a:sym typeface="Symbol" charset="2"/>
              </a:rPr>
              <a:t>ter</a:t>
            </a:r>
            <a:r>
              <a:rPr lang="en-US" altLang="en-US" sz="3600" b="1" dirty="0" smtClean="0">
                <a:solidFill>
                  <a:srgbClr val="C00000"/>
                </a:solidFill>
                <a:cs typeface="Arial" charset="0"/>
                <a:sym typeface="Symbol" charset="2"/>
              </a:rPr>
              <a:t>azosin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cs typeface="Arial" charset="0"/>
                <a:sym typeface="Symbol" charset="2"/>
              </a:rPr>
              <a:t>Duration of Action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3600" b="1" dirty="0" err="1" smtClean="0">
                <a:cs typeface="Arial" charset="0"/>
                <a:sym typeface="Symbol" charset="2"/>
              </a:rPr>
              <a:t>Prazosin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 has short half-life.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3600" b="1" dirty="0" err="1" smtClean="0">
                <a:cs typeface="Arial" charset="0"/>
                <a:sym typeface="Symbol" charset="2"/>
              </a:rPr>
              <a:t>Doxazosin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, </a:t>
            </a:r>
            <a:r>
              <a:rPr lang="en-US" altLang="en-US" sz="3600" b="1" dirty="0" smtClean="0">
                <a:cs typeface="Arial" charset="0"/>
                <a:sym typeface="Symbol" charset="2"/>
              </a:rPr>
              <a:t>terazosin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  have long half lives.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en-US" sz="3600" b="1" dirty="0" smtClean="0">
              <a:latin typeface="+mj-lt"/>
              <a:cs typeface="Arial" charset="0"/>
              <a:sym typeface="Symbol" charset="2"/>
            </a:endParaRPr>
          </a:p>
          <a:p>
            <a:pPr>
              <a:buFont typeface="Wingdings" charset="2"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cs typeface="Arial" charset="0"/>
                <a:sym typeface="Symbol" charset="2"/>
              </a:rPr>
              <a:t> pharmacological Actions: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 smtClean="0">
                <a:cs typeface="Arial" charset="0"/>
                <a:sym typeface="Symbol" charset="2"/>
              </a:rPr>
              <a:t>Vasodilatation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 due to relaxation of arterial and venous smooth muscles.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Fall in arterial pressure with </a:t>
            </a:r>
            <a:r>
              <a:rPr lang="en-US" altLang="en-US" sz="3600" b="1" dirty="0" smtClean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less tachycardia 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than with non-selective -</a:t>
            </a:r>
            <a:r>
              <a:rPr lang="en-US" altLang="en-US" sz="3600" b="1" baseline="-25000" dirty="0" smtClean="0">
                <a:latin typeface="+mj-lt"/>
                <a:cs typeface="Arial" charset="0"/>
                <a:sym typeface="Symbol" charset="2"/>
              </a:rPr>
              <a:t> 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blockers. </a:t>
            </a:r>
            <a:r>
              <a:rPr lang="en-US" altLang="en-US" sz="3600" b="1" dirty="0" smtClean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because</a:t>
            </a:r>
            <a:r>
              <a:rPr lang="en-US" altLang="en-US" sz="3600" b="1" dirty="0" smtClean="0">
                <a:solidFill>
                  <a:srgbClr val="00B050"/>
                </a:solidFill>
                <a:latin typeface="+mj-lt"/>
                <a:sym typeface="Symbol" charset="2"/>
              </a:rPr>
              <a:t> 2 </a:t>
            </a:r>
            <a:r>
              <a:rPr lang="en-US" altLang="en-US" sz="3600" b="1" dirty="0" smtClean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isn’t blocked here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600" b="1" dirty="0" smtClean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  <a:sym typeface="Symbol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cs typeface="Arial" charset="0"/>
                <a:sym typeface="Symbol" charset="2"/>
              </a:rPr>
              <a:t>Therapeutic Uses:</a:t>
            </a:r>
          </a:p>
          <a:p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Treatment of hypertension</a:t>
            </a:r>
          </a:p>
          <a:p>
            <a:r>
              <a:rPr lang="en-US" altLang="en-US" sz="3600" b="1" dirty="0" smtClean="0">
                <a:latin typeface="+mj-lt"/>
                <a:cs typeface="Arial" charset="0"/>
              </a:rPr>
              <a:t>Urinary retention associated with benign prostatic hyperplasia. </a:t>
            </a:r>
            <a:r>
              <a:rPr lang="en-US" alt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relaxation of urinary bladder’s smooth muscles and stopping retention.</a:t>
            </a:r>
            <a:endParaRPr lang="en-US" altLang="en-US" sz="3600" b="1" dirty="0" smtClean="0">
              <a:latin typeface="+mj-lt"/>
              <a:cs typeface="Arial" charset="0"/>
              <a:sym typeface="Symbol" charset="2"/>
            </a:endParaRPr>
          </a:p>
          <a:p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Reynaud's disease </a:t>
            </a:r>
            <a:r>
              <a:rPr lang="en-US" altLang="en-US" sz="3600" b="1" dirty="0" smtClean="0">
                <a:solidFill>
                  <a:srgbClr val="C00000"/>
                </a:solidFill>
                <a:latin typeface="+mj-lt"/>
                <a:cs typeface="Arial" charset="0"/>
              </a:rPr>
              <a:t>causes some areas of your body such as your fingers and toes to feel numb and cold in response to cold temperatures or stress)</a:t>
            </a:r>
            <a:r>
              <a:rPr lang="en-US" altLang="en-US" sz="3600" b="1" dirty="0" smtClean="0">
                <a:solidFill>
                  <a:srgbClr val="C00000"/>
                </a:solidFill>
                <a:latin typeface="+mj-lt"/>
                <a:cs typeface="Arial" charset="0"/>
                <a:sym typeface="Symbol" charset="2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600" b="1" dirty="0" smtClean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  <a:sym typeface="Symbol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600" b="1" dirty="0" smtClean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  <a:sym typeface="Symbol" charset="2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en-US" sz="3600" b="1" dirty="0">
              <a:latin typeface="+mj-lt"/>
              <a:cs typeface="Arial" charset="0"/>
              <a:sym typeface="Symbol" charset="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300786" y="404807"/>
            <a:ext cx="11689192" cy="7066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782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 smtClean="0">
                <a:solidFill>
                  <a:srgbClr val="0070C0"/>
                </a:solidFill>
                <a:latin typeface="+mn-lt"/>
                <a:cs typeface="Arial" charset="0"/>
              </a:rPr>
              <a:t>Selective </a:t>
            </a:r>
            <a:r>
              <a:rPr lang="en-US" altLang="en-US" sz="4800" b="1" dirty="0" smtClean="0">
                <a:solidFill>
                  <a:srgbClr val="0070C0"/>
                </a:solidFill>
                <a:latin typeface="+mn-lt"/>
                <a:cs typeface="Arial" charset="0"/>
                <a:sym typeface="Symbol" charset="2"/>
              </a:rPr>
              <a:t></a:t>
            </a:r>
            <a:r>
              <a:rPr lang="en-US" altLang="en-US" sz="4800" b="1" baseline="-25000" dirty="0" smtClean="0">
                <a:solidFill>
                  <a:srgbClr val="0070C0"/>
                </a:solidFill>
                <a:latin typeface="+mn-lt"/>
                <a:cs typeface="Arial" charset="0"/>
                <a:sym typeface="Symbol" charset="2"/>
              </a:rPr>
              <a:t>1</a:t>
            </a:r>
            <a:r>
              <a:rPr lang="en-US" altLang="en-US" sz="4800" b="1" dirty="0" smtClean="0">
                <a:solidFill>
                  <a:srgbClr val="0070C0"/>
                </a:solidFill>
                <a:latin typeface="+mn-lt"/>
                <a:cs typeface="Arial" charset="0"/>
                <a:sym typeface="Symbol" charset="2"/>
              </a:rPr>
              <a:t>-</a:t>
            </a:r>
            <a:r>
              <a:rPr lang="en-US" altLang="en-US" sz="4800" b="1" dirty="0" smtClean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altLang="en-US" sz="4800" b="1" dirty="0" err="1" smtClean="0">
                <a:solidFill>
                  <a:srgbClr val="0070C0"/>
                </a:solidFill>
                <a:latin typeface="+mn-lt"/>
                <a:cs typeface="Arial" charset="0"/>
              </a:rPr>
              <a:t>adrenoceptor</a:t>
            </a:r>
            <a:r>
              <a:rPr lang="en-US" altLang="en-US" sz="4800" b="1" dirty="0" smtClean="0">
                <a:solidFill>
                  <a:srgbClr val="0070C0"/>
                </a:solidFill>
                <a:latin typeface="+mn-lt"/>
                <a:cs typeface="Arial" charset="0"/>
              </a:rPr>
              <a:t> Antagonists </a:t>
            </a:r>
            <a:endParaRPr lang="en-US" altLang="en-US" sz="4800" b="1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833695" y="2875176"/>
            <a:ext cx="7108582" cy="254886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اطلع برا بسرعة او نقرا اسم الدرق كذا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Pra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 as soon as you can 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ar-SA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282352" y="3563261"/>
            <a:ext cx="10216663" cy="525448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ترى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(Tera)</a:t>
            </a:r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 الكلاب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(Dox=dogs)</a:t>
            </a:r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 اللي بالشارع آذوا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(Azo)</a:t>
            </a:r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 ولدي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(my son=sin)</a:t>
            </a:r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 ، لهم فترة طويلة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long acting </a:t>
            </a:r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ar-S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مستطيل 6"/>
          <p:cNvSpPr/>
          <p:nvPr/>
        </p:nvSpPr>
        <p:spPr>
          <a:xfrm>
            <a:off x="9387986" y="4088708"/>
            <a:ext cx="5200054" cy="613263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TERA the DOX AZO my SIN for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a LONG time </a:t>
            </a:r>
            <a:endParaRPr lang="ar-S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مستطيل 5"/>
          <p:cNvSpPr/>
          <p:nvPr/>
        </p:nvSpPr>
        <p:spPr>
          <a:xfrm>
            <a:off x="8944776" y="11126118"/>
            <a:ext cx="5643264" cy="62040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en-US" altLang="en-US" sz="2000" b="1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Azosin</a:t>
            </a: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 = Azo my son</a:t>
            </a:r>
          </a:p>
          <a:p>
            <a:pPr algn="ctr" rtl="1"/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His name is </a:t>
            </a:r>
            <a:r>
              <a:rPr lang="en-US" altLang="en-US" sz="2000" b="1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Reyn</a:t>
            </a: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 </a:t>
            </a:r>
            <a:r>
              <a:rPr lang="en-US" altLang="en-US" sz="2000" b="1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aud</a:t>
            </a: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 </a:t>
            </a:r>
            <a:r>
              <a:rPr lang="ar-SA" altLang="en-US" sz="2000" b="1" dirty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 </a:t>
            </a:r>
            <a:r>
              <a:rPr lang="ar-SA" altLang="en-US" sz="20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 بالكويتي اسمه ريان العود </a:t>
            </a: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 </a:t>
            </a:r>
            <a:endParaRPr lang="ar-SA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3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55412" y="836233"/>
            <a:ext cx="15908583" cy="54160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45610" indent="-445610" algn="l" defTabSz="1782440" rtl="0" eaLnBrk="1" latinLnBrk="0" hangingPunct="1">
              <a:lnSpc>
                <a:spcPct val="90000"/>
              </a:lnSpc>
              <a:spcBef>
                <a:spcPts val="1949"/>
              </a:spcBef>
              <a:buFont typeface="Arial" panose="020B0604020202020204" pitchFamily="34" charset="0"/>
              <a:buChar char="•"/>
              <a:defRPr sz="5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368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4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80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192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1049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0171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9293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8415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75370" indent="-445610" algn="l" defTabSz="17824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35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en-US" sz="3600" b="1" dirty="0" smtClean="0">
              <a:latin typeface="+mj-lt"/>
              <a:cs typeface="Arial" charset="0"/>
              <a:sym typeface="Symbol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600" b="1" dirty="0" smtClean="0">
              <a:latin typeface="+mj-lt"/>
              <a:cs typeface="Arial" charset="0"/>
              <a:sym typeface="Symbol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600" b="1" dirty="0" smtClean="0">
              <a:latin typeface="+mj-lt"/>
              <a:cs typeface="Arial" charset="0"/>
              <a:sym typeface="Symbol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A selective </a:t>
            </a:r>
            <a:r>
              <a:rPr lang="en-US" altLang="en-US" sz="3600" b="1" dirty="0" smtClean="0">
                <a:solidFill>
                  <a:srgbClr val="CC0000"/>
                </a:solidFill>
                <a:latin typeface="+mj-lt"/>
                <a:cs typeface="Arial" charset="0"/>
                <a:sym typeface="Symbol" charset="2"/>
              </a:rPr>
              <a:t></a:t>
            </a:r>
            <a:r>
              <a:rPr lang="en-US" altLang="en-US" sz="3600" b="1" baseline="-25000" dirty="0" smtClean="0">
                <a:solidFill>
                  <a:srgbClr val="CC0000"/>
                </a:solidFill>
                <a:latin typeface="+mj-lt"/>
                <a:cs typeface="Arial" charset="0"/>
                <a:sym typeface="Symbol" charset="2"/>
              </a:rPr>
              <a:t>1A</a:t>
            </a:r>
            <a:r>
              <a:rPr lang="en-US" altLang="en-US" sz="3600" b="1" dirty="0" smtClean="0">
                <a:solidFill>
                  <a:srgbClr val="CC0000"/>
                </a:solidFill>
                <a:latin typeface="+mj-lt"/>
                <a:cs typeface="Arial" charset="0"/>
                <a:sym typeface="Symbol" charset="2"/>
              </a:rPr>
              <a:t>–antagonist.</a:t>
            </a:r>
            <a:endParaRPr lang="en-US" altLang="en-US" sz="3600" b="1" dirty="0" smtClean="0">
              <a:latin typeface="+mj-lt"/>
              <a:cs typeface="Arial" charset="0"/>
              <a:sym typeface="Symbol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 smtClean="0">
                <a:solidFill>
                  <a:srgbClr val="CC0000"/>
                </a:solidFill>
                <a:latin typeface="+mj-lt"/>
                <a:cs typeface="Arial" charset="0"/>
                <a:sym typeface="Symbol" charset="2"/>
              </a:rPr>
              <a:t></a:t>
            </a:r>
            <a:r>
              <a:rPr lang="en-US" altLang="en-US" sz="3600" b="1" baseline="-25000" dirty="0" smtClean="0">
                <a:solidFill>
                  <a:srgbClr val="CC0000"/>
                </a:solidFill>
                <a:latin typeface="+mj-lt"/>
                <a:cs typeface="Arial" charset="0"/>
                <a:sym typeface="Symbol" charset="2"/>
              </a:rPr>
              <a:t>1A</a:t>
            </a:r>
            <a:r>
              <a:rPr lang="en-US" altLang="en-US" sz="3600" b="1" dirty="0" smtClean="0">
                <a:solidFill>
                  <a:srgbClr val="CC0000"/>
                </a:solidFill>
                <a:latin typeface="+mj-lt"/>
                <a:cs typeface="Arial" charset="0"/>
                <a:sym typeface="Symbol" charset="2"/>
              </a:rPr>
              <a:t> receptors </a:t>
            </a: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present in prostate and bladder neck.</a:t>
            </a:r>
            <a:endParaRPr lang="ar-SA" altLang="en-US" sz="3600" b="1" dirty="0" smtClean="0">
              <a:latin typeface="+mj-lt"/>
              <a:cs typeface="Arial" charset="0"/>
              <a:sym typeface="Symbol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600" b="1" dirty="0" smtClean="0">
              <a:latin typeface="+mj-lt"/>
              <a:cs typeface="Arial" charset="0"/>
              <a:sym typeface="Symbol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000" b="1" dirty="0" err="1" smtClean="0">
                <a:solidFill>
                  <a:srgbClr val="0070C0"/>
                </a:solidFill>
                <a:cs typeface="Arial" charset="0"/>
                <a:sym typeface="Symbol" charset="2"/>
              </a:rPr>
              <a:t>Tamsulosin</a:t>
            </a:r>
            <a:r>
              <a:rPr lang="en-US" altLang="en-US" sz="4000" b="1" dirty="0" smtClean="0">
                <a:solidFill>
                  <a:srgbClr val="0070C0"/>
                </a:solidFill>
                <a:cs typeface="Arial" charset="0"/>
                <a:sym typeface="Symbol" charset="2"/>
              </a:rPr>
              <a:t> pharmacological Actions: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relaxation of  smooth muscles of bladder neck &amp; prostate →improve urine flow.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 smtClean="0">
                <a:latin typeface="+mj-lt"/>
                <a:cs typeface="Arial" charset="0"/>
                <a:sym typeface="Symbol" charset="2"/>
              </a:rPr>
              <a:t>Has minimal effect on blood pressure.</a:t>
            </a:r>
          </a:p>
          <a:p>
            <a:pPr>
              <a:buFont typeface="Wingdings" charset="2"/>
              <a:buNone/>
            </a:pPr>
            <a:endParaRPr lang="en-US" altLang="en-US" sz="3600" b="1" dirty="0">
              <a:latin typeface="+mj-lt"/>
              <a:cs typeface="Arial" charset="0"/>
              <a:sym typeface="Symbol" charset="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2052" y="264733"/>
            <a:ext cx="111519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782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 smtClean="0">
                <a:solidFill>
                  <a:srgbClr val="0070C0"/>
                </a:solidFill>
                <a:latin typeface="+mn-lt"/>
                <a:ea typeface="Times New Roman" charset="0"/>
                <a:cs typeface="Times New Roman" charset="0"/>
                <a:sym typeface="Symbol" charset="2"/>
              </a:rPr>
              <a:t>Selective </a:t>
            </a:r>
            <a:r>
              <a:rPr lang="en-US" altLang="en-US" sz="4800" b="1" baseline="-25000" dirty="0" smtClean="0">
                <a:solidFill>
                  <a:srgbClr val="0070C0"/>
                </a:solidFill>
                <a:latin typeface="+mn-lt"/>
                <a:ea typeface="Times New Roman" charset="0"/>
                <a:cs typeface="Times New Roman" charset="0"/>
                <a:sym typeface="Symbol" charset="2"/>
              </a:rPr>
              <a:t>1A</a:t>
            </a:r>
            <a:r>
              <a:rPr lang="en-US" altLang="en-US" sz="4800" b="1" dirty="0" smtClean="0">
                <a:solidFill>
                  <a:srgbClr val="0070C0"/>
                </a:solidFill>
                <a:latin typeface="+mn-lt"/>
                <a:ea typeface="Times New Roman" charset="0"/>
                <a:cs typeface="Times New Roman" charset="0"/>
                <a:sym typeface="Symbol" charset="2"/>
              </a:rPr>
              <a:t>–antagonist</a:t>
            </a:r>
            <a:br>
              <a:rPr lang="en-US" altLang="en-US" sz="4800" b="1" dirty="0" smtClean="0">
                <a:solidFill>
                  <a:srgbClr val="0070C0"/>
                </a:solidFill>
                <a:latin typeface="+mn-lt"/>
                <a:ea typeface="Times New Roman" charset="0"/>
                <a:cs typeface="Times New Roman" charset="0"/>
                <a:sym typeface="Symbol" charset="2"/>
              </a:rPr>
            </a:br>
            <a:r>
              <a:rPr lang="en-US" altLang="en-US" sz="4800" b="1" dirty="0" smtClean="0">
                <a:solidFill>
                  <a:srgbClr val="0070C0"/>
                </a:solidFill>
                <a:latin typeface="+mn-lt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altLang="en-US" sz="4800" b="1" dirty="0" err="1" smtClean="0">
                <a:solidFill>
                  <a:srgbClr val="0070C0"/>
                </a:solidFill>
                <a:latin typeface="+mn-lt"/>
                <a:ea typeface="Times New Roman" charset="0"/>
                <a:cs typeface="Times New Roman" charset="0"/>
                <a:sym typeface="Symbol" charset="2"/>
              </a:rPr>
              <a:t>Tamsulosin</a:t>
            </a:r>
            <a:endParaRPr lang="en-US" altLang="en-US" sz="4800" b="1" dirty="0">
              <a:solidFill>
                <a:srgbClr val="0070C0"/>
              </a:solidFill>
              <a:latin typeface="+mn-lt"/>
              <a:ea typeface="Times New Roman" charset="0"/>
              <a:cs typeface="Times New Roman" charset="0"/>
              <a:sym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412" y="6870629"/>
            <a:ext cx="1170695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rgbClr val="0070C0"/>
                </a:solidFill>
                <a:cs typeface="Arial" charset="0"/>
                <a:sym typeface="Symbol" charset="2"/>
              </a:rPr>
              <a:t>USES:</a:t>
            </a:r>
          </a:p>
          <a:p>
            <a:pPr>
              <a:buFont typeface="Wingdings" charset="2"/>
              <a:buChar char="§"/>
            </a:pPr>
            <a:r>
              <a:rPr lang="en-US" altLang="en-US" sz="3600" b="1" dirty="0">
                <a:latin typeface="+mj-lt"/>
                <a:cs typeface="Arial" charset="0"/>
                <a:sym typeface="Symbol" charset="2"/>
              </a:rPr>
              <a:t>Treatment of benign prostatic hypertrophy (BPH).</a:t>
            </a:r>
          </a:p>
          <a:p>
            <a:pPr>
              <a:buFont typeface="Wingdings" charset="2"/>
              <a:buChar char="§"/>
            </a:pPr>
            <a:r>
              <a:rPr lang="en-US" altLang="en-US" sz="3600" b="1" dirty="0">
                <a:latin typeface="+mj-lt"/>
                <a:cs typeface="Arial" charset="0"/>
                <a:sym typeface="Symbol" charset="2"/>
              </a:rPr>
              <a:t>Help with the passage of kidney stones. </a:t>
            </a:r>
            <a:r>
              <a:rPr lang="en-US" altLang="en-US" sz="3600" b="1" dirty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size of stones should be less than 4 </a:t>
            </a:r>
            <a:r>
              <a:rPr lang="en-US" altLang="en-US" sz="3600" b="1" dirty="0" smtClean="0">
                <a:solidFill>
                  <a:srgbClr val="00B050"/>
                </a:solidFill>
                <a:latin typeface="+mj-lt"/>
                <a:cs typeface="Arial" charset="0"/>
                <a:sym typeface="Symbol" charset="2"/>
              </a:rPr>
              <a:t>mm.</a:t>
            </a:r>
            <a:endParaRPr lang="ar-SA" altLang="en-US" sz="3600" b="1" dirty="0" smtClean="0">
              <a:solidFill>
                <a:srgbClr val="00B050"/>
              </a:solidFill>
              <a:latin typeface="+mj-lt"/>
              <a:cs typeface="Arial" charset="0"/>
              <a:sym typeface="Symbol" charset="2"/>
            </a:endParaRPr>
          </a:p>
          <a:p>
            <a:pPr>
              <a:buFont typeface="Wingdings" charset="2"/>
              <a:buChar char="§"/>
            </a:pPr>
            <a:endParaRPr lang="en-US" altLang="en-US" sz="3600" b="1" dirty="0">
              <a:solidFill>
                <a:schemeClr val="accent6">
                  <a:lumMod val="75000"/>
                </a:schemeClr>
              </a:solidFill>
              <a:latin typeface="+mj-lt"/>
              <a:cs typeface="Arial" charset="0"/>
              <a:sym typeface="Symbol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70C0"/>
                </a:solidFill>
                <a:ea typeface="Times New Roman" charset="0"/>
                <a:cs typeface="Times New Roman" charset="0"/>
                <a:sym typeface="Symbol" charset="2"/>
              </a:rPr>
              <a:t>Adverse effects of 1-</a:t>
            </a:r>
            <a:r>
              <a:rPr lang="en-US" altLang="en-US" sz="4000" b="1" dirty="0">
                <a:solidFill>
                  <a:srgbClr val="0070C0"/>
                </a:solidFill>
                <a:ea typeface="Times New Roman" charset="0"/>
                <a:cs typeface="Times New Roman" charset="0"/>
              </a:rPr>
              <a:t> Antagonists </a:t>
            </a:r>
            <a:endParaRPr lang="en-US" altLang="en-US" sz="4000" b="1" dirty="0">
              <a:solidFill>
                <a:srgbClr val="0070C0"/>
              </a:solidFill>
              <a:ea typeface="Times New Roman" charset="0"/>
              <a:cs typeface="Times New Roman" charset="0"/>
              <a:sym typeface="Symbol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latin typeface="+mj-lt"/>
                <a:ea typeface="Times New Roman" charset="0"/>
                <a:cs typeface="Times New Roman" charset="0"/>
                <a:sym typeface="Symbol" charset="2"/>
              </a:rPr>
              <a:t>as before with non selective but to a lesser </a:t>
            </a:r>
            <a:r>
              <a:rPr lang="en-US" altLang="en-US" sz="3600" b="1" dirty="0" smtClean="0">
                <a:latin typeface="+mj-lt"/>
                <a:ea typeface="Times New Roman" charset="0"/>
                <a:cs typeface="Times New Roman" charset="0"/>
                <a:sym typeface="Symbol" charset="2"/>
              </a:rPr>
              <a:t>degree. </a:t>
            </a:r>
            <a:endParaRPr lang="en-US" altLang="en-US" sz="3600" b="1" dirty="0">
              <a:latin typeface="+mj-lt"/>
              <a:ea typeface="Times New Roman" charset="0"/>
              <a:cs typeface="Times New Roman" charset="0"/>
              <a:sym typeface="Symbol" charset="2"/>
            </a:endParaRPr>
          </a:p>
          <a:p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63995" y="242887"/>
            <a:ext cx="6749196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cs typeface="Arial" charset="0"/>
                <a:sym typeface="Symbol" charset="2"/>
              </a:rPr>
              <a:t></a:t>
            </a:r>
            <a:r>
              <a:rPr lang="en-US" altLang="en-US" sz="3200" b="1" baseline="-25000" dirty="0">
                <a:solidFill>
                  <a:schemeClr val="accent6">
                    <a:lumMod val="75000"/>
                  </a:schemeClr>
                </a:solidFill>
                <a:cs typeface="Arial" charset="0"/>
                <a:sym typeface="Symbol" charset="2"/>
              </a:rPr>
              <a:t>1 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cs typeface="Arial" charset="0"/>
                <a:sym typeface="Symbol" charset="2"/>
              </a:rPr>
              <a:t>has two subtypes either </a:t>
            </a:r>
            <a:r>
              <a:rPr lang="en-US" altLang="en-US" sz="3200" b="1" baseline="-25000" dirty="0">
                <a:solidFill>
                  <a:schemeClr val="accent6">
                    <a:lumMod val="75000"/>
                  </a:schemeClr>
                </a:solidFill>
                <a:cs typeface="Arial" charset="0"/>
                <a:sym typeface="Symbol" charset="2"/>
              </a:rPr>
              <a:t>1A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cs typeface="Arial" charset="0"/>
                <a:sym typeface="Symbol" charset="2"/>
              </a:rPr>
              <a:t> which is located mainly in prostate and bladder neck and </a:t>
            </a:r>
            <a:r>
              <a:rPr lang="en-US" altLang="en-US" sz="3200" b="1" baseline="-25000" dirty="0">
                <a:solidFill>
                  <a:schemeClr val="accent6">
                    <a:lumMod val="75000"/>
                  </a:schemeClr>
                </a:solidFill>
                <a:cs typeface="Arial" charset="0"/>
                <a:sym typeface="Symbol" charset="2"/>
              </a:rPr>
              <a:t>1B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cs typeface="Arial" charset="0"/>
                <a:sym typeface="Symbol" charset="2"/>
              </a:rPr>
              <a:t> which is located in the blood vessels. So if we say </a:t>
            </a:r>
            <a:r>
              <a:rPr lang="en-US" altLang="en-US" sz="3200" b="1" dirty="0">
                <a:solidFill>
                  <a:srgbClr val="CC0000"/>
                </a:solidFill>
                <a:cs typeface="Arial" charset="0"/>
                <a:sym typeface="Symbol" charset="2"/>
              </a:rPr>
              <a:t></a:t>
            </a:r>
            <a:r>
              <a:rPr lang="en-US" altLang="en-US" sz="3200" b="1" baseline="-25000" dirty="0">
                <a:solidFill>
                  <a:srgbClr val="CC0000"/>
                </a:solidFill>
                <a:cs typeface="Arial" charset="0"/>
                <a:sym typeface="Symbol" charset="2"/>
              </a:rPr>
              <a:t>1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cs typeface="Arial" charset="0"/>
                <a:sym typeface="Symbol" charset="2"/>
              </a:rPr>
              <a:t> we mean both of them like the previous slide but here we mean only </a:t>
            </a:r>
            <a:r>
              <a:rPr lang="en-US" altLang="en-US" sz="3200" b="1" dirty="0">
                <a:solidFill>
                  <a:srgbClr val="CC0000"/>
                </a:solidFill>
                <a:cs typeface="Arial" charset="0"/>
                <a:sym typeface="Symbol" charset="2"/>
              </a:rPr>
              <a:t></a:t>
            </a:r>
            <a:r>
              <a:rPr lang="en-US" altLang="en-US" sz="3200" b="1" baseline="-25000" dirty="0">
                <a:solidFill>
                  <a:srgbClr val="CC0000"/>
                </a:solidFill>
                <a:cs typeface="Arial" charset="0"/>
                <a:sym typeface="Symbol" charset="2"/>
              </a:rPr>
              <a:t>1A</a:t>
            </a:r>
          </a:p>
          <a:p>
            <a:endParaRPr lang="en-US" sz="3200" dirty="0"/>
          </a:p>
        </p:txBody>
      </p:sp>
      <p:grpSp>
        <p:nvGrpSpPr>
          <p:cNvPr id="6" name="Content Placeholder 3"/>
          <p:cNvGrpSpPr>
            <a:grpSpLocks noGrp="1"/>
          </p:cNvGrpSpPr>
          <p:nvPr/>
        </p:nvGrpSpPr>
        <p:grpSpPr bwMode="auto">
          <a:xfrm>
            <a:off x="15861323" y="7455877"/>
            <a:ext cx="7905140" cy="4378302"/>
            <a:chOff x="5773567" y="4429132"/>
            <a:chExt cx="3357554" cy="1428760"/>
          </a:xfrm>
        </p:grpSpPr>
        <p:pic>
          <p:nvPicPr>
            <p:cNvPr id="7" name="Picture 6" descr="http://img.medscape.com/fullsize/migrated/editorial/clinupdates/2002/2009/2009_1.fig17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5" t="42453" r="3749" b="10378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472094" y="5501439"/>
              <a:ext cx="551828" cy="27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  <a:ea typeface="Times New Roman" charset="0"/>
                  <a:cs typeface="Times New Roman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  <a:ea typeface="Times New Roman" charset="0"/>
                  <a:cs typeface="Times New Roman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Times New Roman" charset="0"/>
                  <a:cs typeface="Times New Roman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Times New Roman" charset="0"/>
                  <a:cs typeface="Times New Roman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Arial Narrow" charset="0"/>
                  <a:ea typeface="Times New Roman" charset="0"/>
                  <a:cs typeface="Times New Roman" charset="0"/>
                </a:rPr>
                <a:t>BPH </a:t>
              </a:r>
              <a:endParaRPr lang="en-US" altLang="en-US" sz="2400" b="1"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9" name="مستطيل 10"/>
          <p:cNvSpPr/>
          <p:nvPr/>
        </p:nvSpPr>
        <p:spPr>
          <a:xfrm>
            <a:off x="14560061" y="5414695"/>
            <a:ext cx="2267865" cy="8376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en-US" sz="2000" b="1" dirty="0" err="1" smtClean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  <a:sym typeface="Symbol" charset="2"/>
              </a:rPr>
              <a:t>Tamsulosin</a:t>
            </a:r>
            <a:endParaRPr lang="en-US" altLang="en-US" sz="2000" b="1" dirty="0" smtClean="0">
              <a:solidFill>
                <a:schemeClr val="bg1">
                  <a:lumMod val="50000"/>
                </a:schemeClr>
              </a:solidFill>
              <a:cs typeface="Arial" charset="0"/>
              <a:sym typeface="Symbol" charset="2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827927" y="5417760"/>
            <a:ext cx="6785264" cy="83453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en-US" altLang="en-US" sz="2000" b="1" u="sng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Tam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 is a male who has (BPH) ,finally he find a </a:t>
            </a:r>
            <a:r>
              <a:rPr lang="en-US" altLang="en-US" sz="2000" b="1" u="sng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Solu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charset="2"/>
              </a:rPr>
              <a:t>tion for that.</a:t>
            </a:r>
          </a:p>
        </p:txBody>
      </p:sp>
    </p:spTree>
    <p:extLst>
      <p:ext uri="{BB962C8B-B14F-4D97-AF65-F5344CB8AC3E}">
        <p14:creationId xmlns:p14="http://schemas.microsoft.com/office/powerpoint/2010/main" val="10332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1296</Words>
  <Application>Microsoft Macintosh PowerPoint</Application>
  <PresentationFormat>Custom</PresentationFormat>
  <Paragraphs>180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cherry</dc:creator>
  <cp:lastModifiedBy>sh.a.13@outlook.com</cp:lastModifiedBy>
  <cp:revision>100</cp:revision>
  <dcterms:created xsi:type="dcterms:W3CDTF">2016-12-17T14:42:51Z</dcterms:created>
  <dcterms:modified xsi:type="dcterms:W3CDTF">2017-03-15T12:54:06Z</dcterms:modified>
</cp:coreProperties>
</file>