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tmp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16"/>
  </p:notesMasterIdLst>
  <p:sldIdLst>
    <p:sldId id="288" r:id="rId2"/>
    <p:sldId id="269" r:id="rId3"/>
    <p:sldId id="283" r:id="rId4"/>
    <p:sldId id="272" r:id="rId5"/>
    <p:sldId id="284" r:id="rId6"/>
    <p:sldId id="271" r:id="rId7"/>
    <p:sldId id="280" r:id="rId8"/>
    <p:sldId id="262" r:id="rId9"/>
    <p:sldId id="289" r:id="rId10"/>
    <p:sldId id="286" r:id="rId11"/>
    <p:sldId id="287" r:id="rId12"/>
    <p:sldId id="278" r:id="rId13"/>
    <p:sldId id="279" r:id="rId14"/>
    <p:sldId id="281" r:id="rId15"/>
  </p:sldIdLst>
  <p:sldSz cx="23766463" cy="133683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theer m." initials="A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2720"/>
    <a:srgbClr val="1380FE"/>
    <a:srgbClr val="EBEBEB"/>
    <a:srgbClr val="FBFBFB"/>
    <a:srgbClr val="2C6CA8"/>
    <a:srgbClr val="3871AA"/>
    <a:srgbClr val="9B261F"/>
    <a:srgbClr val="2E6AA6"/>
    <a:srgbClr val="5787B7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505E3EF-67EA-436B-97B2-0124C06EBD24}" styleName="نمط متوسط 4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نمط متوسط 4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نمط متوسط 4 - تميي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9" autoAdjust="0"/>
    <p:restoredTop sz="93280"/>
  </p:normalViewPr>
  <p:slideViewPr>
    <p:cSldViewPr snapToGrid="0">
      <p:cViewPr>
        <p:scale>
          <a:sx n="57" d="100"/>
          <a:sy n="57" d="100"/>
        </p:scale>
        <p:origin x="744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79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16128E-68E7-D849-A605-749CA9634348}" type="doc">
      <dgm:prSet loTypeId="urn:microsoft.com/office/officeart/2005/8/layout/default" loCatId="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6E52A5BA-A369-5048-AC64-10690C3B4330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Tempus Sans ITC" pitchFamily="82" charset="0"/>
              <a:sym typeface="Symbol" pitchFamily="18" charset="2"/>
            </a:rPr>
            <a:t>Aspirin / other antiplatelet agents</a:t>
          </a:r>
          <a:endParaRPr lang="en-US" dirty="0"/>
        </a:p>
      </dgm:t>
    </dgm:pt>
    <dgm:pt modelId="{A1463C89-7CD3-274F-9D4A-CAC7DA623179}" type="parTrans" cxnId="{890DB300-15CA-CB4E-9B27-E54F174C24CA}">
      <dgm:prSet/>
      <dgm:spPr/>
      <dgm:t>
        <a:bodyPr/>
        <a:lstStyle/>
        <a:p>
          <a:endParaRPr lang="en-US"/>
        </a:p>
      </dgm:t>
    </dgm:pt>
    <dgm:pt modelId="{5021CFCF-A129-084B-91A1-62FF9B01916E}" type="sibTrans" cxnId="{890DB300-15CA-CB4E-9B27-E54F174C24CA}">
      <dgm:prSet/>
      <dgm:spPr/>
      <dgm:t>
        <a:bodyPr/>
        <a:lstStyle/>
        <a:p>
          <a:endParaRPr lang="en-US"/>
        </a:p>
      </dgm:t>
    </dgm:pt>
    <dgm:pt modelId="{5BEB28E4-61CC-C843-8943-8A5124FCF495}">
      <dgm:prSet/>
      <dgm:spPr/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/>
                </a:outerShdw>
              </a:effectLst>
              <a:latin typeface="Tempus Sans ITC" pitchFamily="82" charset="0"/>
              <a:sym typeface="Symbol" pitchFamily="18" charset="2"/>
            </a:rPr>
            <a:t>ACE inhibitors</a:t>
          </a:r>
          <a:endParaRPr lang="en-US" b="1" dirty="0" smtClean="0">
            <a:effectLst>
              <a:outerShdw blurRad="38100" dist="38100" dir="2700000" algn="tl">
                <a:srgbClr val="000000"/>
              </a:outerShdw>
            </a:effectLst>
            <a:latin typeface="Tempus Sans ITC" pitchFamily="82" charset="0"/>
            <a:sym typeface="Symbol" pitchFamily="18" charset="2"/>
          </a:endParaRPr>
        </a:p>
      </dgm:t>
    </dgm:pt>
    <dgm:pt modelId="{FF1DC041-F716-CE4A-B37D-DF20BAB26AD5}" type="parTrans" cxnId="{FCE9A441-D120-6B41-9998-199742873D99}">
      <dgm:prSet/>
      <dgm:spPr/>
      <dgm:t>
        <a:bodyPr/>
        <a:lstStyle/>
        <a:p>
          <a:endParaRPr lang="en-US"/>
        </a:p>
      </dgm:t>
    </dgm:pt>
    <dgm:pt modelId="{55BD5EF5-39A5-F445-BB9E-00BB45E952A6}" type="sibTrans" cxnId="{FCE9A441-D120-6B41-9998-199742873D99}">
      <dgm:prSet/>
      <dgm:spPr/>
      <dgm:t>
        <a:bodyPr/>
        <a:lstStyle/>
        <a:p>
          <a:endParaRPr lang="en-US"/>
        </a:p>
      </dgm:t>
    </dgm:pt>
    <dgm:pt modelId="{6042B3EF-A701-F646-896C-582007CED52E}">
      <dgm:prSet/>
      <dgm:spPr/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/>
                </a:outerShdw>
              </a:effectLst>
              <a:latin typeface="Tempus Sans ITC" pitchFamily="82" charset="0"/>
              <a:sym typeface="Symbol" pitchFamily="18" charset="2"/>
            </a:rPr>
            <a:t>Statins</a:t>
          </a:r>
          <a:endParaRPr lang="en-US" b="1" dirty="0" smtClean="0">
            <a:effectLst>
              <a:outerShdw blurRad="38100" dist="38100" dir="2700000" algn="tl">
                <a:srgbClr val="000000"/>
              </a:outerShdw>
            </a:effectLst>
            <a:latin typeface="Tempus Sans ITC" pitchFamily="82" charset="0"/>
            <a:sym typeface="Symbol" pitchFamily="18" charset="2"/>
          </a:endParaRPr>
        </a:p>
      </dgm:t>
    </dgm:pt>
    <dgm:pt modelId="{33701013-4D0E-FC40-872D-E3590F8EA617}" type="parTrans" cxnId="{207A6E4A-83AC-CB40-8CC8-E7C852993D95}">
      <dgm:prSet/>
      <dgm:spPr/>
      <dgm:t>
        <a:bodyPr/>
        <a:lstStyle/>
        <a:p>
          <a:endParaRPr lang="en-US"/>
        </a:p>
      </dgm:t>
    </dgm:pt>
    <dgm:pt modelId="{CD7569E8-6D07-AB41-8262-28A5AA167CA7}" type="sibTrans" cxnId="{207A6E4A-83AC-CB40-8CC8-E7C852993D95}">
      <dgm:prSet/>
      <dgm:spPr/>
      <dgm:t>
        <a:bodyPr/>
        <a:lstStyle/>
        <a:p>
          <a:endParaRPr lang="en-US"/>
        </a:p>
      </dgm:t>
    </dgm:pt>
    <dgm:pt modelId="{0412656A-16F2-BA4A-85F2-EFF19F32A4FA}">
      <dgm:prSet/>
      <dgm:spPr/>
      <dgm:t>
        <a:bodyPr/>
        <a:lstStyle/>
        <a:p>
          <a:r>
            <a:rPr lang="en-US" b="1" dirty="0" smtClean="0">
              <a:latin typeface="Bernard MT Condensed" pitchFamily="18" charset="0"/>
              <a:sym typeface="Symbol" pitchFamily="18" charset="2"/>
            </a:rPr>
            <a:t> -</a:t>
          </a:r>
          <a:r>
            <a:rPr lang="en-US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Tempus Sans ITC" pitchFamily="82" charset="0"/>
              <a:sym typeface="Symbol" pitchFamily="18" charset="2"/>
            </a:rPr>
            <a:t>blockers</a:t>
          </a:r>
        </a:p>
      </dgm:t>
    </dgm:pt>
    <dgm:pt modelId="{9E848130-D7B0-6947-8F16-6749FAD60ACE}" type="parTrans" cxnId="{A0352931-37B2-BC4D-AE5B-C1E703844465}">
      <dgm:prSet/>
      <dgm:spPr/>
      <dgm:t>
        <a:bodyPr/>
        <a:lstStyle/>
        <a:p>
          <a:endParaRPr lang="en-US"/>
        </a:p>
      </dgm:t>
    </dgm:pt>
    <dgm:pt modelId="{9C2CA488-5A70-DC40-8F51-D95714AC738C}" type="sibTrans" cxnId="{A0352931-37B2-BC4D-AE5B-C1E703844465}">
      <dgm:prSet/>
      <dgm:spPr/>
      <dgm:t>
        <a:bodyPr/>
        <a:lstStyle/>
        <a:p>
          <a:endParaRPr lang="en-US"/>
        </a:p>
      </dgm:t>
    </dgm:pt>
    <dgm:pt modelId="{E262AB98-0ED6-0E46-AC71-D7D2A215EC3B}" type="pres">
      <dgm:prSet presAssocID="{AF16128E-68E7-D849-A605-749CA96343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D16F59-350F-9D4F-82AF-6447041ED22A}" type="pres">
      <dgm:prSet presAssocID="{6E52A5BA-A369-5048-AC64-10690C3B433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255FE3-3CAF-7B48-8CF4-1C2847400817}" type="pres">
      <dgm:prSet presAssocID="{5021CFCF-A129-084B-91A1-62FF9B01916E}" presName="sibTrans" presStyleCnt="0"/>
      <dgm:spPr/>
    </dgm:pt>
    <dgm:pt modelId="{0E94EC66-B31E-D249-9A21-D615A959CD40}" type="pres">
      <dgm:prSet presAssocID="{5BEB28E4-61CC-C843-8943-8A5124FCF49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9C1D27-706A-A046-9B5D-8DC33B9F58A6}" type="pres">
      <dgm:prSet presAssocID="{55BD5EF5-39A5-F445-BB9E-00BB45E952A6}" presName="sibTrans" presStyleCnt="0"/>
      <dgm:spPr/>
    </dgm:pt>
    <dgm:pt modelId="{5F36154E-4A65-6A41-B9F2-CBB444013293}" type="pres">
      <dgm:prSet presAssocID="{6042B3EF-A701-F646-896C-582007CED52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72BC2-9E1C-4F4E-A382-D025CCF9A2C9}" type="pres">
      <dgm:prSet presAssocID="{CD7569E8-6D07-AB41-8262-28A5AA167CA7}" presName="sibTrans" presStyleCnt="0"/>
      <dgm:spPr/>
    </dgm:pt>
    <dgm:pt modelId="{C6FA2F14-30BA-804C-B50C-ACE8114D73F2}" type="pres">
      <dgm:prSet presAssocID="{0412656A-16F2-BA4A-85F2-EFF19F32A4F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7A6E4A-83AC-CB40-8CC8-E7C852993D95}" srcId="{AF16128E-68E7-D849-A605-749CA9634348}" destId="{6042B3EF-A701-F646-896C-582007CED52E}" srcOrd="2" destOrd="0" parTransId="{33701013-4D0E-FC40-872D-E3590F8EA617}" sibTransId="{CD7569E8-6D07-AB41-8262-28A5AA167CA7}"/>
    <dgm:cxn modelId="{3F0C5099-1F38-AE4D-99D5-836694E93EE8}" type="presOf" srcId="{6042B3EF-A701-F646-896C-582007CED52E}" destId="{5F36154E-4A65-6A41-B9F2-CBB444013293}" srcOrd="0" destOrd="0" presId="urn:microsoft.com/office/officeart/2005/8/layout/default"/>
    <dgm:cxn modelId="{81CDCAF5-44D9-C343-93E0-7B2BA7043C1B}" type="presOf" srcId="{AF16128E-68E7-D849-A605-749CA9634348}" destId="{E262AB98-0ED6-0E46-AC71-D7D2A215EC3B}" srcOrd="0" destOrd="0" presId="urn:microsoft.com/office/officeart/2005/8/layout/default"/>
    <dgm:cxn modelId="{A0352931-37B2-BC4D-AE5B-C1E703844465}" srcId="{AF16128E-68E7-D849-A605-749CA9634348}" destId="{0412656A-16F2-BA4A-85F2-EFF19F32A4FA}" srcOrd="3" destOrd="0" parTransId="{9E848130-D7B0-6947-8F16-6749FAD60ACE}" sibTransId="{9C2CA488-5A70-DC40-8F51-D95714AC738C}"/>
    <dgm:cxn modelId="{890DB300-15CA-CB4E-9B27-E54F174C24CA}" srcId="{AF16128E-68E7-D849-A605-749CA9634348}" destId="{6E52A5BA-A369-5048-AC64-10690C3B4330}" srcOrd="0" destOrd="0" parTransId="{A1463C89-7CD3-274F-9D4A-CAC7DA623179}" sibTransId="{5021CFCF-A129-084B-91A1-62FF9B01916E}"/>
    <dgm:cxn modelId="{FCE9A441-D120-6B41-9998-199742873D99}" srcId="{AF16128E-68E7-D849-A605-749CA9634348}" destId="{5BEB28E4-61CC-C843-8943-8A5124FCF495}" srcOrd="1" destOrd="0" parTransId="{FF1DC041-F716-CE4A-B37D-DF20BAB26AD5}" sibTransId="{55BD5EF5-39A5-F445-BB9E-00BB45E952A6}"/>
    <dgm:cxn modelId="{F9243EC5-535B-B84C-8FED-3B464F6F8B32}" type="presOf" srcId="{6E52A5BA-A369-5048-AC64-10690C3B4330}" destId="{92D16F59-350F-9D4F-82AF-6447041ED22A}" srcOrd="0" destOrd="0" presId="urn:microsoft.com/office/officeart/2005/8/layout/default"/>
    <dgm:cxn modelId="{E1A1D298-8B1B-074C-B654-06E413343B7F}" type="presOf" srcId="{0412656A-16F2-BA4A-85F2-EFF19F32A4FA}" destId="{C6FA2F14-30BA-804C-B50C-ACE8114D73F2}" srcOrd="0" destOrd="0" presId="urn:microsoft.com/office/officeart/2005/8/layout/default"/>
    <dgm:cxn modelId="{4831BDEF-D882-1245-B342-0AAA9DA0C848}" type="presOf" srcId="{5BEB28E4-61CC-C843-8943-8A5124FCF495}" destId="{0E94EC66-B31E-D249-9A21-D615A959CD40}" srcOrd="0" destOrd="0" presId="urn:microsoft.com/office/officeart/2005/8/layout/default"/>
    <dgm:cxn modelId="{898866BC-F30C-8B4F-8E8D-3B417B932A7A}" type="presParOf" srcId="{E262AB98-0ED6-0E46-AC71-D7D2A215EC3B}" destId="{92D16F59-350F-9D4F-82AF-6447041ED22A}" srcOrd="0" destOrd="0" presId="urn:microsoft.com/office/officeart/2005/8/layout/default"/>
    <dgm:cxn modelId="{565B5740-0E6E-C845-944F-A4EF7BF94517}" type="presParOf" srcId="{E262AB98-0ED6-0E46-AC71-D7D2A215EC3B}" destId="{23255FE3-3CAF-7B48-8CF4-1C2847400817}" srcOrd="1" destOrd="0" presId="urn:microsoft.com/office/officeart/2005/8/layout/default"/>
    <dgm:cxn modelId="{DF23C106-4E86-5B46-B19E-95A2D616E479}" type="presParOf" srcId="{E262AB98-0ED6-0E46-AC71-D7D2A215EC3B}" destId="{0E94EC66-B31E-D249-9A21-D615A959CD40}" srcOrd="2" destOrd="0" presId="urn:microsoft.com/office/officeart/2005/8/layout/default"/>
    <dgm:cxn modelId="{09BFA0FF-3384-094B-8EDF-963FC52CB489}" type="presParOf" srcId="{E262AB98-0ED6-0E46-AC71-D7D2A215EC3B}" destId="{B29C1D27-706A-A046-9B5D-8DC33B9F58A6}" srcOrd="3" destOrd="0" presId="urn:microsoft.com/office/officeart/2005/8/layout/default"/>
    <dgm:cxn modelId="{443F7736-1099-9647-8FC0-04380C4753E9}" type="presParOf" srcId="{E262AB98-0ED6-0E46-AC71-D7D2A215EC3B}" destId="{5F36154E-4A65-6A41-B9F2-CBB444013293}" srcOrd="4" destOrd="0" presId="urn:microsoft.com/office/officeart/2005/8/layout/default"/>
    <dgm:cxn modelId="{2BAF6832-6F76-9147-826B-012C6B4B30A9}" type="presParOf" srcId="{E262AB98-0ED6-0E46-AC71-D7D2A215EC3B}" destId="{FE672BC2-9E1C-4F4E-A382-D025CCF9A2C9}" srcOrd="5" destOrd="0" presId="urn:microsoft.com/office/officeart/2005/8/layout/default"/>
    <dgm:cxn modelId="{5ADB6839-6A97-3F48-B809-C3058BB09C9C}" type="presParOf" srcId="{E262AB98-0ED6-0E46-AC71-D7D2A215EC3B}" destId="{C6FA2F14-30BA-804C-B50C-ACE8114D73F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497F61-3FC1-A540-B41E-D1FC28666ACD}" type="doc">
      <dgm:prSet loTypeId="urn:microsoft.com/office/officeart/2005/8/layout/hierarchy3" loCatId="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F3AF8B0E-7215-0F4C-8EA0-36E4E020D6D0}">
      <dgm:prSet phldrT="[Text]" custT="1"/>
      <dgm:spPr/>
      <dgm:t>
        <a:bodyPr/>
        <a:lstStyle/>
        <a:p>
          <a:r>
            <a:rPr lang="en-US" sz="4400" dirty="0" smtClean="0"/>
            <a:t>Trimetazidine</a:t>
          </a:r>
          <a:endParaRPr lang="en-US" sz="4400" dirty="0"/>
        </a:p>
      </dgm:t>
    </dgm:pt>
    <dgm:pt modelId="{7E438EAB-B226-1C45-942E-081D0AE24EE8}" type="parTrans" cxnId="{7BDD35F9-D20E-1C45-99E6-67C3D0F222BB}">
      <dgm:prSet/>
      <dgm:spPr/>
      <dgm:t>
        <a:bodyPr/>
        <a:lstStyle/>
        <a:p>
          <a:endParaRPr lang="en-US"/>
        </a:p>
      </dgm:t>
    </dgm:pt>
    <dgm:pt modelId="{F0285465-21FF-3242-B4E3-D13D390BE2D8}" type="sibTrans" cxnId="{7BDD35F9-D20E-1C45-99E6-67C3D0F222BB}">
      <dgm:prSet/>
      <dgm:spPr/>
      <dgm:t>
        <a:bodyPr/>
        <a:lstStyle/>
        <a:p>
          <a:endParaRPr lang="en-US"/>
        </a:p>
      </dgm:t>
    </dgm:pt>
    <dgm:pt modelId="{74C43A32-2FCF-2642-B167-B2866EC88B53}">
      <dgm:prSet phldrT="[Text]" custT="1"/>
      <dgm:spPr/>
      <dgm:t>
        <a:bodyPr/>
        <a:lstStyle/>
        <a:p>
          <a:r>
            <a:rPr lang="en-US" sz="2600" dirty="0" smtClean="0"/>
            <a:t>Oxygen</a:t>
          </a:r>
          <a:r>
            <a:rPr lang="en-US" sz="2600" baseline="0" dirty="0" smtClean="0"/>
            <a:t> requirement of glucose pathway is lower than FFA, during ischemia oxidized FFA levels rise, blunting the glucose pathway. Trimetazidine reduces oxygen demand without altering hemodynamics</a:t>
          </a:r>
          <a:endParaRPr lang="en-US" sz="2600" dirty="0"/>
        </a:p>
      </dgm:t>
    </dgm:pt>
    <dgm:pt modelId="{4E933E6F-7C3A-8044-8486-035B42C906D6}" type="parTrans" cxnId="{2071B44B-AB54-F64C-85E9-AC9E23C8CD74}">
      <dgm:prSet/>
      <dgm:spPr/>
      <dgm:t>
        <a:bodyPr/>
        <a:lstStyle/>
        <a:p>
          <a:endParaRPr lang="en-US"/>
        </a:p>
      </dgm:t>
    </dgm:pt>
    <dgm:pt modelId="{C5FBADBB-D689-A549-BD96-F954F70C1062}" type="sibTrans" cxnId="{2071B44B-AB54-F64C-85E9-AC9E23C8CD74}">
      <dgm:prSet/>
      <dgm:spPr/>
      <dgm:t>
        <a:bodyPr/>
        <a:lstStyle/>
        <a:p>
          <a:endParaRPr lang="en-US"/>
        </a:p>
      </dgm:t>
    </dgm:pt>
    <dgm:pt modelId="{26298AE3-B6FE-4C4E-96E1-9A756ABB3099}">
      <dgm:prSet phldrT="[Text]" custT="1"/>
      <dgm:spPr/>
      <dgm:t>
        <a:bodyPr/>
        <a:lstStyle/>
        <a:p>
          <a:r>
            <a:rPr lang="en-US" sz="2400" dirty="0" smtClean="0"/>
            <a:t>Indications: as add on therapy</a:t>
          </a:r>
        </a:p>
      </dgm:t>
    </dgm:pt>
    <dgm:pt modelId="{E879E19C-973B-A64A-9044-11E245F1FCD4}" type="parTrans" cxnId="{B1DAC843-7071-DC42-9C17-B3B96D8E20D0}">
      <dgm:prSet/>
      <dgm:spPr/>
      <dgm:t>
        <a:bodyPr/>
        <a:lstStyle/>
        <a:p>
          <a:endParaRPr lang="en-US"/>
        </a:p>
      </dgm:t>
    </dgm:pt>
    <dgm:pt modelId="{8EDD36D3-E371-EE47-BE84-E6EB3E962C15}" type="sibTrans" cxnId="{B1DAC843-7071-DC42-9C17-B3B96D8E20D0}">
      <dgm:prSet/>
      <dgm:spPr/>
      <dgm:t>
        <a:bodyPr/>
        <a:lstStyle/>
        <a:p>
          <a:endParaRPr lang="en-US"/>
        </a:p>
      </dgm:t>
    </dgm:pt>
    <dgm:pt modelId="{7579D14A-4B68-2A46-ABFB-675C2A0DADFA}">
      <dgm:prSet phldrT="[Text]" custT="1"/>
      <dgm:spPr/>
      <dgm:t>
        <a:bodyPr/>
        <a:lstStyle/>
        <a:p>
          <a:r>
            <a:rPr lang="en-US" sz="4400" dirty="0" err="1" smtClean="0"/>
            <a:t>Ranolazine</a:t>
          </a:r>
          <a:endParaRPr lang="en-US" sz="4400" dirty="0"/>
        </a:p>
      </dgm:t>
    </dgm:pt>
    <dgm:pt modelId="{CCCF5903-CF4B-D74E-9F85-8191593D1183}" type="parTrans" cxnId="{366BD06A-184E-9045-85E1-2A07537FECD5}">
      <dgm:prSet/>
      <dgm:spPr/>
      <dgm:t>
        <a:bodyPr/>
        <a:lstStyle/>
        <a:p>
          <a:endParaRPr lang="en-US"/>
        </a:p>
      </dgm:t>
    </dgm:pt>
    <dgm:pt modelId="{8F20F510-1F1A-D248-AAF5-427135768E04}" type="sibTrans" cxnId="{366BD06A-184E-9045-85E1-2A07537FECD5}">
      <dgm:prSet/>
      <dgm:spPr/>
      <dgm:t>
        <a:bodyPr/>
        <a:lstStyle/>
        <a:p>
          <a:endParaRPr lang="en-US"/>
        </a:p>
      </dgm:t>
    </dgm:pt>
    <dgm:pt modelId="{402A0F6B-3C52-8F47-9211-1E2AE6461167}">
      <dgm:prSet phldrT="[Text]" custT="1"/>
      <dgm:spPr/>
      <dgm:t>
        <a:bodyPr/>
        <a:lstStyle/>
        <a:p>
          <a:r>
            <a:rPr lang="en-US" sz="2600" dirty="0" smtClean="0"/>
            <a:t>Inhibits</a:t>
          </a:r>
          <a:r>
            <a:rPr lang="en-US" sz="2600" baseline="0" dirty="0" smtClean="0"/>
            <a:t> late sodium current which increases during ischemia </a:t>
          </a:r>
          <a:endParaRPr lang="en-US" sz="2600" dirty="0"/>
        </a:p>
      </dgm:t>
    </dgm:pt>
    <dgm:pt modelId="{472C8493-B494-524B-AF5E-3C886AEFA830}" type="parTrans" cxnId="{3F8691A4-3797-D846-9659-12DE3D64848B}">
      <dgm:prSet/>
      <dgm:spPr/>
      <dgm:t>
        <a:bodyPr/>
        <a:lstStyle/>
        <a:p>
          <a:endParaRPr lang="en-US"/>
        </a:p>
      </dgm:t>
    </dgm:pt>
    <dgm:pt modelId="{E70D537B-2794-7C4C-9F47-2F8775ED2A2E}" type="sibTrans" cxnId="{3F8691A4-3797-D846-9659-12DE3D64848B}">
      <dgm:prSet/>
      <dgm:spPr/>
      <dgm:t>
        <a:bodyPr/>
        <a:lstStyle/>
        <a:p>
          <a:endParaRPr lang="en-US"/>
        </a:p>
      </dgm:t>
    </dgm:pt>
    <dgm:pt modelId="{425F5931-C092-CC4D-B91F-877AE6D970EB}">
      <dgm:prSet phldrT="[Text]" custT="1"/>
      <dgm:spPr/>
      <dgm:t>
        <a:bodyPr/>
        <a:lstStyle/>
        <a:p>
          <a:r>
            <a:rPr lang="en-US" sz="2600" dirty="0" smtClean="0"/>
            <a:t>Prolongs QT intervals so contraindicated with class </a:t>
          </a:r>
          <a:r>
            <a:rPr lang="en-US" sz="2600" dirty="0" err="1" smtClean="0"/>
            <a:t>Ia</a:t>
          </a:r>
          <a:r>
            <a:rPr lang="en-US" sz="2600" dirty="0" smtClean="0"/>
            <a:t> and III </a:t>
          </a:r>
          <a:r>
            <a:rPr lang="en-US" sz="2600" dirty="0" err="1" smtClean="0"/>
            <a:t>antiarrhymatics</a:t>
          </a:r>
          <a:r>
            <a:rPr lang="en-US" sz="2600" dirty="0" smtClean="0"/>
            <a:t> </a:t>
          </a:r>
          <a:endParaRPr lang="en-US" sz="2600" dirty="0"/>
        </a:p>
      </dgm:t>
    </dgm:pt>
    <dgm:pt modelId="{AC9A552B-E4D4-FB41-9406-15DF15A1EB7B}" type="parTrans" cxnId="{889664A2-F516-9241-B77B-3ACAFAA95615}">
      <dgm:prSet/>
      <dgm:spPr/>
      <dgm:t>
        <a:bodyPr/>
        <a:lstStyle/>
        <a:p>
          <a:endParaRPr lang="en-US"/>
        </a:p>
      </dgm:t>
    </dgm:pt>
    <dgm:pt modelId="{3DF6751A-F0B4-104B-8908-B53E929376E2}" type="sibTrans" cxnId="{889664A2-F516-9241-B77B-3ACAFAA95615}">
      <dgm:prSet/>
      <dgm:spPr/>
      <dgm:t>
        <a:bodyPr/>
        <a:lstStyle/>
        <a:p>
          <a:endParaRPr lang="en-US"/>
        </a:p>
      </dgm:t>
    </dgm:pt>
    <dgm:pt modelId="{5F06E8D6-E106-2049-A823-95BD96D25F6C}">
      <dgm:prSet phldrT="[Text]" custT="1"/>
      <dgm:spPr/>
      <dgm:t>
        <a:bodyPr/>
        <a:lstStyle/>
        <a:p>
          <a:r>
            <a:rPr lang="en-US" sz="2400" dirty="0" smtClean="0"/>
            <a:t>Adverse Reactions: GIT disturbances</a:t>
          </a:r>
        </a:p>
      </dgm:t>
    </dgm:pt>
    <dgm:pt modelId="{48681613-4A7B-9245-B7CF-248A47CC9613}" type="parTrans" cxnId="{A2063EAA-75B4-9D45-A7A2-4B5C99F98A56}">
      <dgm:prSet/>
      <dgm:spPr/>
      <dgm:t>
        <a:bodyPr/>
        <a:lstStyle/>
        <a:p>
          <a:endParaRPr lang="en-US"/>
        </a:p>
      </dgm:t>
    </dgm:pt>
    <dgm:pt modelId="{1CBB7084-21AA-5744-8687-D29E0385022E}" type="sibTrans" cxnId="{A2063EAA-75B4-9D45-A7A2-4B5C99F98A56}">
      <dgm:prSet/>
      <dgm:spPr/>
      <dgm:t>
        <a:bodyPr/>
        <a:lstStyle/>
        <a:p>
          <a:endParaRPr lang="en-US"/>
        </a:p>
      </dgm:t>
    </dgm:pt>
    <dgm:pt modelId="{8F57F785-F45E-434C-A37A-2880F1B8F0C2}">
      <dgm:prSet phldrT="[Text]" custT="1"/>
      <dgm:spPr/>
      <dgm:t>
        <a:bodyPr/>
        <a:lstStyle/>
        <a:p>
          <a:r>
            <a:rPr lang="en-US" sz="2400" dirty="0" smtClean="0"/>
            <a:t>contraindications: </a:t>
          </a:r>
          <a:r>
            <a:rPr lang="en-US" sz="2400" smtClean="0"/>
            <a:t>hypersensitivity , pregnancy, and lactation</a:t>
          </a:r>
          <a:r>
            <a:rPr lang="ar-SA" sz="2400" dirty="0" smtClean="0"/>
            <a:t>رضاعة</a:t>
          </a:r>
          <a:endParaRPr lang="en-US" sz="2400" dirty="0" smtClean="0"/>
        </a:p>
      </dgm:t>
    </dgm:pt>
    <dgm:pt modelId="{E5F9D02D-B210-E94C-A919-68AA40B4D8AE}" type="parTrans" cxnId="{1A77CEB1-DB12-6F4E-A43C-6D4CA2802212}">
      <dgm:prSet/>
      <dgm:spPr/>
      <dgm:t>
        <a:bodyPr/>
        <a:lstStyle/>
        <a:p>
          <a:endParaRPr lang="en-US"/>
        </a:p>
      </dgm:t>
    </dgm:pt>
    <dgm:pt modelId="{FC93FF7C-1E1B-324F-8B05-350FD81A16E2}" type="sibTrans" cxnId="{1A77CEB1-DB12-6F4E-A43C-6D4CA2802212}">
      <dgm:prSet/>
      <dgm:spPr/>
      <dgm:t>
        <a:bodyPr/>
        <a:lstStyle/>
        <a:p>
          <a:endParaRPr lang="en-US"/>
        </a:p>
      </dgm:t>
    </dgm:pt>
    <dgm:pt modelId="{9B6221A7-7687-904F-BD31-CCED77D53CBC}">
      <dgm:prSet phldrT="[Text]" custT="1"/>
      <dgm:spPr/>
      <dgm:t>
        <a:bodyPr/>
        <a:lstStyle/>
        <a:p>
          <a:r>
            <a:rPr lang="en-US" sz="2600" dirty="0" smtClean="0"/>
            <a:t>Toxicity develops due to interaction with CYT 450 inhibitors as </a:t>
          </a:r>
          <a:r>
            <a:rPr lang="en-US" sz="2600" dirty="0" err="1" smtClean="0"/>
            <a:t>diltiazem</a:t>
          </a:r>
          <a:r>
            <a:rPr lang="en-US" sz="2600" dirty="0" smtClean="0"/>
            <a:t>, verapamil, </a:t>
          </a:r>
          <a:r>
            <a:rPr lang="en-US" sz="2600" dirty="0" err="1" smtClean="0"/>
            <a:t>ketoconzole</a:t>
          </a:r>
          <a:r>
            <a:rPr lang="en-US" sz="2600" dirty="0" smtClean="0"/>
            <a:t>, macrolides, antibiotics, and grapefruit juice</a:t>
          </a:r>
          <a:endParaRPr lang="en-US" sz="2600" dirty="0"/>
        </a:p>
      </dgm:t>
    </dgm:pt>
    <dgm:pt modelId="{399A6103-09A9-3743-9B22-024B87A6A89B}" type="parTrans" cxnId="{EB439D7B-1A05-434F-BA3F-9F2DC1975A04}">
      <dgm:prSet/>
      <dgm:spPr/>
      <dgm:t>
        <a:bodyPr/>
        <a:lstStyle/>
        <a:p>
          <a:endParaRPr lang="en-US"/>
        </a:p>
      </dgm:t>
    </dgm:pt>
    <dgm:pt modelId="{016DBE6C-2C73-6346-836A-2A4760FCC01A}" type="sibTrans" cxnId="{EB439D7B-1A05-434F-BA3F-9F2DC1975A04}">
      <dgm:prSet/>
      <dgm:spPr/>
      <dgm:t>
        <a:bodyPr/>
        <a:lstStyle/>
        <a:p>
          <a:endParaRPr lang="en-US"/>
        </a:p>
      </dgm:t>
    </dgm:pt>
    <dgm:pt modelId="{7CFAD8B1-C109-D846-A951-8A501EC06E33}">
      <dgm:prSet phldrT="[Text]" custT="1"/>
      <dgm:spPr/>
      <dgm:t>
        <a:bodyPr/>
        <a:lstStyle/>
        <a:p>
          <a:r>
            <a:rPr lang="en-US" sz="4400" dirty="0" err="1" smtClean="0"/>
            <a:t>Ivabradine</a:t>
          </a:r>
          <a:endParaRPr lang="en-US" sz="4400" dirty="0"/>
        </a:p>
      </dgm:t>
    </dgm:pt>
    <dgm:pt modelId="{1D7AAC28-D036-BD48-9EA4-A4F8E247E2E8}" type="parTrans" cxnId="{5699CA14-544F-2E45-BAE1-F5DA8ABEF7CB}">
      <dgm:prSet/>
      <dgm:spPr/>
      <dgm:t>
        <a:bodyPr/>
        <a:lstStyle/>
        <a:p>
          <a:endParaRPr lang="en-US"/>
        </a:p>
      </dgm:t>
    </dgm:pt>
    <dgm:pt modelId="{30D29AD5-AD3D-1B43-8805-AC56E990935E}" type="sibTrans" cxnId="{5699CA14-544F-2E45-BAE1-F5DA8ABEF7CB}">
      <dgm:prSet/>
      <dgm:spPr/>
      <dgm:t>
        <a:bodyPr/>
        <a:lstStyle/>
        <a:p>
          <a:endParaRPr lang="en-US"/>
        </a:p>
      </dgm:t>
    </dgm:pt>
    <dgm:pt modelId="{4A84CB64-728F-CE45-BDD3-D2276D20DEDF}">
      <dgm:prSet phldrT="[Text]" custT="1"/>
      <dgm:spPr/>
      <dgm:t>
        <a:bodyPr/>
        <a:lstStyle/>
        <a:p>
          <a:r>
            <a:rPr lang="en-US" sz="2600" dirty="0" smtClean="0"/>
            <a:t>reduces slope of depolarization, slowing HR, reducing myocardial work, and oxygen demand</a:t>
          </a:r>
          <a:endParaRPr lang="en-US" sz="2600" dirty="0"/>
        </a:p>
      </dgm:t>
    </dgm:pt>
    <dgm:pt modelId="{825AC1A6-EBF3-994E-A29F-E4DFA6C21C7C}" type="parTrans" cxnId="{49D49F92-A0EC-3B41-9D29-57E4A89086F0}">
      <dgm:prSet/>
      <dgm:spPr/>
      <dgm:t>
        <a:bodyPr/>
        <a:lstStyle/>
        <a:p>
          <a:endParaRPr lang="en-US"/>
        </a:p>
      </dgm:t>
    </dgm:pt>
    <dgm:pt modelId="{D941336F-2EC8-6043-B1CD-7F9CEC51BD17}" type="sibTrans" cxnId="{49D49F92-A0EC-3B41-9D29-57E4A89086F0}">
      <dgm:prSet/>
      <dgm:spPr/>
      <dgm:t>
        <a:bodyPr/>
        <a:lstStyle/>
        <a:p>
          <a:endParaRPr lang="en-US"/>
        </a:p>
      </dgm:t>
    </dgm:pt>
    <dgm:pt modelId="{34BD2E35-FEA7-1342-BB8B-A99242E31B74}">
      <dgm:prSet phldrT="[Text]" custT="1"/>
      <dgm:spPr/>
      <dgm:t>
        <a:bodyPr/>
        <a:lstStyle/>
        <a:p>
          <a:r>
            <a:rPr lang="en-US" sz="2600" dirty="0" smtClean="0"/>
            <a:t>I</a:t>
          </a:r>
          <a:r>
            <a:rPr lang="en-US" sz="2600" baseline="-25000" dirty="0" smtClean="0"/>
            <a:t>f</a:t>
          </a:r>
          <a:r>
            <a:rPr lang="en-US" sz="2600" dirty="0" smtClean="0"/>
            <a:t> current is an inward Na/K current</a:t>
          </a:r>
          <a:r>
            <a:rPr lang="en-US" sz="2600" baseline="0" dirty="0" smtClean="0"/>
            <a:t> that activates pacemaker cells of the SA node, </a:t>
          </a:r>
          <a:r>
            <a:rPr lang="en-US" sz="2600" baseline="0" dirty="0" err="1" smtClean="0"/>
            <a:t>ivabradine</a:t>
          </a:r>
          <a:r>
            <a:rPr lang="en-US" sz="2600" baseline="0" dirty="0" smtClean="0"/>
            <a:t> selectively blocks it</a:t>
          </a:r>
          <a:endParaRPr lang="en-US" sz="2600" dirty="0"/>
        </a:p>
      </dgm:t>
    </dgm:pt>
    <dgm:pt modelId="{9BB5F28A-8C44-0B47-993B-B89C28DD3055}" type="parTrans" cxnId="{9B5995D7-8B87-2D40-B753-D7CEDFFB3177}">
      <dgm:prSet/>
      <dgm:spPr/>
      <dgm:t>
        <a:bodyPr/>
        <a:lstStyle/>
        <a:p>
          <a:endParaRPr lang="en-US"/>
        </a:p>
      </dgm:t>
    </dgm:pt>
    <dgm:pt modelId="{7FBCAD58-FEC5-6C41-B521-D560063428AC}" type="sibTrans" cxnId="{9B5995D7-8B87-2D40-B753-D7CEDFFB3177}">
      <dgm:prSet/>
      <dgm:spPr/>
      <dgm:t>
        <a:bodyPr/>
        <a:lstStyle/>
        <a:p>
          <a:endParaRPr lang="en-US"/>
        </a:p>
      </dgm:t>
    </dgm:pt>
    <dgm:pt modelId="{F96B1523-199E-9543-B618-73EA3FB69E6B}">
      <dgm:prSet custT="1"/>
      <dgm:spPr/>
      <dgm:t>
        <a:bodyPr/>
        <a:lstStyle/>
        <a:p>
          <a:r>
            <a:rPr lang="en-US" sz="2000" dirty="0" smtClean="0"/>
            <a:t>ADRs:- dizziness , constipation</a:t>
          </a:r>
          <a:endParaRPr lang="en-US" sz="2000" dirty="0"/>
        </a:p>
      </dgm:t>
    </dgm:pt>
    <dgm:pt modelId="{A55879B8-E3FE-3847-88DF-A89266A7C1E0}" type="parTrans" cxnId="{F231A00F-C959-1A41-B933-92BCB1F2C9AC}">
      <dgm:prSet/>
      <dgm:spPr/>
      <dgm:t>
        <a:bodyPr/>
        <a:lstStyle/>
        <a:p>
          <a:endParaRPr lang="en-US"/>
        </a:p>
      </dgm:t>
    </dgm:pt>
    <dgm:pt modelId="{84721ABF-DBF3-9741-963C-DB1615A26B80}" type="sibTrans" cxnId="{F231A00F-C959-1A41-B933-92BCB1F2C9AC}">
      <dgm:prSet/>
      <dgm:spPr/>
      <dgm:t>
        <a:bodyPr/>
        <a:lstStyle/>
        <a:p>
          <a:endParaRPr lang="en-US"/>
        </a:p>
      </dgm:t>
    </dgm:pt>
    <dgm:pt modelId="{61B6218B-E74F-F34D-B2E7-5BC125B86859}">
      <dgm:prSet custT="1"/>
      <dgm:spPr/>
      <dgm:t>
        <a:bodyPr/>
        <a:lstStyle/>
        <a:p>
          <a:r>
            <a:rPr lang="en-US" sz="2000" dirty="0" smtClean="0"/>
            <a:t>Used in chronic angina </a:t>
          </a:r>
          <a:r>
            <a:rPr lang="en-US" sz="2000" dirty="0" err="1" smtClean="0"/>
            <a:t>concommitanly</a:t>
          </a:r>
          <a:r>
            <a:rPr lang="en-US" sz="2000" dirty="0" smtClean="0"/>
            <a:t> with other drugs</a:t>
          </a:r>
          <a:endParaRPr lang="en-US" sz="2000" dirty="0"/>
        </a:p>
      </dgm:t>
    </dgm:pt>
    <dgm:pt modelId="{956EB0EB-0AED-1B49-86F7-29B92AD9BBF0}" type="parTrans" cxnId="{75268337-8D83-1946-AAF4-69617D1ECFA3}">
      <dgm:prSet/>
      <dgm:spPr/>
      <dgm:t>
        <a:bodyPr/>
        <a:lstStyle/>
        <a:p>
          <a:endParaRPr lang="en-US"/>
        </a:p>
      </dgm:t>
    </dgm:pt>
    <dgm:pt modelId="{15AB3A23-2BFB-C04A-93AE-EFDC6CBB078F}" type="sibTrans" cxnId="{75268337-8D83-1946-AAF4-69617D1ECFA3}">
      <dgm:prSet/>
      <dgm:spPr/>
      <dgm:t>
        <a:bodyPr/>
        <a:lstStyle/>
        <a:p>
          <a:endParaRPr lang="en-US"/>
        </a:p>
      </dgm:t>
    </dgm:pt>
    <dgm:pt modelId="{B0657E3C-AF60-4B4F-AA95-0D6AF417678D}">
      <dgm:prSet custT="1"/>
      <dgm:spPr/>
      <dgm:t>
        <a:bodyPr/>
        <a:lstStyle/>
        <a:p>
          <a:r>
            <a:rPr lang="en-US" sz="2400" spc="5" dirty="0" smtClean="0">
              <a:latin typeface="Franklin Gothic Book"/>
              <a:cs typeface="Franklin Gothic Book"/>
            </a:rPr>
            <a:t>ADR:- </a:t>
          </a:r>
          <a:r>
            <a:rPr lang="en-US" sz="2400" dirty="0" smtClean="0">
              <a:latin typeface="Franklin Gothic Book"/>
              <a:cs typeface="Franklin Gothic Book"/>
            </a:rPr>
            <a:t>luminous</a:t>
          </a:r>
          <a:r>
            <a:rPr lang="en-US" sz="2400" spc="-145" dirty="0" smtClean="0">
              <a:latin typeface="Franklin Gothic Book"/>
              <a:cs typeface="Franklin Gothic Book"/>
            </a:rPr>
            <a:t> </a:t>
          </a:r>
          <a:r>
            <a:rPr lang="en-US" sz="2400" spc="-5" dirty="0" smtClean="0">
              <a:latin typeface="Franklin Gothic Book"/>
              <a:cs typeface="Franklin Gothic Book"/>
            </a:rPr>
            <a:t>phenomena</a:t>
          </a:r>
          <a:endParaRPr lang="en-US" sz="2400" dirty="0"/>
        </a:p>
      </dgm:t>
    </dgm:pt>
    <dgm:pt modelId="{297C54CA-23F3-3D4C-AFB1-42490A04FE2E}" type="parTrans" cxnId="{29FA867F-CB3A-334A-80C8-6888981B33E1}">
      <dgm:prSet/>
      <dgm:spPr/>
      <dgm:t>
        <a:bodyPr/>
        <a:lstStyle/>
        <a:p>
          <a:endParaRPr lang="en-US"/>
        </a:p>
      </dgm:t>
    </dgm:pt>
    <dgm:pt modelId="{0F5E28F9-5F4D-864E-8BF5-E8BA488BF140}" type="sibTrans" cxnId="{29FA867F-CB3A-334A-80C8-6888981B33E1}">
      <dgm:prSet/>
      <dgm:spPr/>
      <dgm:t>
        <a:bodyPr/>
        <a:lstStyle/>
        <a:p>
          <a:endParaRPr lang="en-US"/>
        </a:p>
      </dgm:t>
    </dgm:pt>
    <dgm:pt modelId="{AE52C1AD-A97C-1047-8ABF-5B507F4CDF37}">
      <dgm:prSet custT="1"/>
      <dgm:spPr/>
      <dgm:t>
        <a:bodyPr/>
        <a:lstStyle/>
        <a:p>
          <a:r>
            <a:rPr lang="en-US" sz="2000" dirty="0" smtClean="0"/>
            <a:t>Used in treatment of chronic stable angina in Patients with normal sinus rhythm who cannot</a:t>
          </a:r>
          <a:r>
            <a:rPr lang="en-US" sz="2000" baseline="0" dirty="0" smtClean="0"/>
            <a:t> take b-</a:t>
          </a:r>
          <a:r>
            <a:rPr lang="en-US" sz="2000" dirty="0" smtClean="0"/>
            <a:t>blockers</a:t>
          </a:r>
          <a:endParaRPr lang="en-US" sz="2000" dirty="0"/>
        </a:p>
      </dgm:t>
    </dgm:pt>
    <dgm:pt modelId="{FAFC5E7D-D6B0-CA41-A2ED-329847FC4438}" type="parTrans" cxnId="{E5B9F506-D4B7-7848-A678-9F98A5F8275E}">
      <dgm:prSet/>
      <dgm:spPr/>
      <dgm:t>
        <a:bodyPr/>
        <a:lstStyle/>
        <a:p>
          <a:endParaRPr lang="en-US"/>
        </a:p>
      </dgm:t>
    </dgm:pt>
    <dgm:pt modelId="{5C95544F-A800-154B-8FEF-C934AEE11123}" type="sibTrans" cxnId="{E5B9F506-D4B7-7848-A678-9F98A5F8275E}">
      <dgm:prSet/>
      <dgm:spPr/>
      <dgm:t>
        <a:bodyPr/>
        <a:lstStyle/>
        <a:p>
          <a:endParaRPr lang="en-US"/>
        </a:p>
      </dgm:t>
    </dgm:pt>
    <dgm:pt modelId="{0FE67076-9D60-F142-8DDF-04794FDE934C}">
      <dgm:prSet custT="1"/>
      <dgm:spPr/>
      <dgm:t>
        <a:bodyPr/>
        <a:lstStyle/>
        <a:p>
          <a:r>
            <a:rPr lang="en-US" sz="2400" dirty="0" smtClean="0"/>
            <a:t>Used in combination with beta blockers in people with heart failure with LVEF lower than 35%</a:t>
          </a:r>
          <a:r>
            <a:rPr lang="en-US" sz="2400" baseline="0" dirty="0" smtClean="0"/>
            <a:t> </a:t>
          </a:r>
          <a:r>
            <a:rPr lang="en-US" sz="2400" dirty="0" smtClean="0"/>
            <a:t>inadequately</a:t>
          </a:r>
          <a:r>
            <a:rPr lang="en-US" sz="2400" baseline="0" dirty="0" smtClean="0"/>
            <a:t> </a:t>
          </a:r>
          <a:r>
            <a:rPr lang="en-US" sz="2400" dirty="0" smtClean="0"/>
            <a:t>controlled by beta block  whose heart rate exceeds 70/min</a:t>
          </a:r>
          <a:endParaRPr lang="en-US" sz="2400" dirty="0"/>
        </a:p>
      </dgm:t>
    </dgm:pt>
    <dgm:pt modelId="{BBE4F4BD-F3C0-B34C-8D61-180BDA6C34C6}" type="parTrans" cxnId="{6913E856-1B2A-A94E-817C-4D432B5877E9}">
      <dgm:prSet/>
      <dgm:spPr/>
      <dgm:t>
        <a:bodyPr/>
        <a:lstStyle/>
        <a:p>
          <a:endParaRPr lang="en-US"/>
        </a:p>
      </dgm:t>
    </dgm:pt>
    <dgm:pt modelId="{C025CB35-08B5-0945-B0F8-D308781F14B5}" type="sibTrans" cxnId="{6913E856-1B2A-A94E-817C-4D432B5877E9}">
      <dgm:prSet/>
      <dgm:spPr/>
      <dgm:t>
        <a:bodyPr/>
        <a:lstStyle/>
        <a:p>
          <a:endParaRPr lang="en-US"/>
        </a:p>
      </dgm:t>
    </dgm:pt>
    <dgm:pt modelId="{D31CD384-A9A8-B84F-8CCE-762056693FBC}" type="pres">
      <dgm:prSet presAssocID="{8E497F61-3FC1-A540-B41E-D1FC28666AC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41B31B8-B8AC-A54C-B200-FE35F813145F}" type="pres">
      <dgm:prSet presAssocID="{F3AF8B0E-7215-0F4C-8EA0-36E4E020D6D0}" presName="root" presStyleCnt="0"/>
      <dgm:spPr/>
    </dgm:pt>
    <dgm:pt modelId="{B00B7A7C-5258-0A42-AEF7-FD840164E3A2}" type="pres">
      <dgm:prSet presAssocID="{F3AF8B0E-7215-0F4C-8EA0-36E4E020D6D0}" presName="rootComposite" presStyleCnt="0"/>
      <dgm:spPr/>
    </dgm:pt>
    <dgm:pt modelId="{9B8F190F-7D3F-3E49-87CD-C283A760756E}" type="pres">
      <dgm:prSet presAssocID="{F3AF8B0E-7215-0F4C-8EA0-36E4E020D6D0}" presName="rootText" presStyleLbl="node1" presStyleIdx="0" presStyleCnt="3" custScaleX="84601" custScaleY="28752" custLinFactX="-10207" custLinFactNeighborX="-100000" custLinFactNeighborY="4163"/>
      <dgm:spPr/>
      <dgm:t>
        <a:bodyPr/>
        <a:lstStyle/>
        <a:p>
          <a:endParaRPr lang="en-US"/>
        </a:p>
      </dgm:t>
    </dgm:pt>
    <dgm:pt modelId="{C4258F83-3C85-5C4C-B946-67D3EA91D512}" type="pres">
      <dgm:prSet presAssocID="{F3AF8B0E-7215-0F4C-8EA0-36E4E020D6D0}" presName="rootConnector" presStyleLbl="node1" presStyleIdx="0" presStyleCnt="3"/>
      <dgm:spPr/>
      <dgm:t>
        <a:bodyPr/>
        <a:lstStyle/>
        <a:p>
          <a:endParaRPr lang="en-US"/>
        </a:p>
      </dgm:t>
    </dgm:pt>
    <dgm:pt modelId="{E24E0373-B3C8-CA4C-8DFF-0CB12748EFD8}" type="pres">
      <dgm:prSet presAssocID="{F3AF8B0E-7215-0F4C-8EA0-36E4E020D6D0}" presName="childShape" presStyleCnt="0"/>
      <dgm:spPr/>
    </dgm:pt>
    <dgm:pt modelId="{CC234C93-1E8F-C942-A316-8F1FB2912140}" type="pres">
      <dgm:prSet presAssocID="{4E933E6F-7C3A-8044-8486-035B42C906D6}" presName="Name13" presStyleLbl="parChTrans1D2" presStyleIdx="0" presStyleCnt="14"/>
      <dgm:spPr/>
      <dgm:t>
        <a:bodyPr/>
        <a:lstStyle/>
        <a:p>
          <a:endParaRPr lang="en-US"/>
        </a:p>
      </dgm:t>
    </dgm:pt>
    <dgm:pt modelId="{95C67313-D692-5349-B861-622357D1A664}" type="pres">
      <dgm:prSet presAssocID="{74C43A32-2FCF-2642-B167-B2866EC88B53}" presName="childText" presStyleLbl="bgAcc1" presStyleIdx="0" presStyleCnt="14" custScaleX="109778" custScaleY="164547" custLinFactNeighborX="-90718" custLinFactNeighborY="-19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5344CD-C312-D241-AF7D-702770A91080}" type="pres">
      <dgm:prSet presAssocID="{E879E19C-973B-A64A-9044-11E245F1FCD4}" presName="Name13" presStyleLbl="parChTrans1D2" presStyleIdx="1" presStyleCnt="14"/>
      <dgm:spPr/>
      <dgm:t>
        <a:bodyPr/>
        <a:lstStyle/>
        <a:p>
          <a:endParaRPr lang="en-US"/>
        </a:p>
      </dgm:t>
    </dgm:pt>
    <dgm:pt modelId="{89F0C1D9-F8E7-B247-A81A-AE1A3149ED7E}" type="pres">
      <dgm:prSet presAssocID="{26298AE3-B6FE-4C4E-96E1-9A756ABB3099}" presName="childText" presStyleLbl="bgAcc1" presStyleIdx="1" presStyleCnt="14" custScaleX="73483" custScaleY="39372" custLinFactNeighborX="-98258" custLinFactNeighborY="-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C36EAA-7CA8-484A-87EF-93A48B18F6EA}" type="pres">
      <dgm:prSet presAssocID="{48681613-4A7B-9245-B7CF-248A47CC9613}" presName="Name13" presStyleLbl="parChTrans1D2" presStyleIdx="2" presStyleCnt="14"/>
      <dgm:spPr/>
      <dgm:t>
        <a:bodyPr/>
        <a:lstStyle/>
        <a:p>
          <a:endParaRPr lang="en-US"/>
        </a:p>
      </dgm:t>
    </dgm:pt>
    <dgm:pt modelId="{6FEBD5F7-8E41-EE4E-82D2-A35B317878B6}" type="pres">
      <dgm:prSet presAssocID="{5F06E8D6-E106-2049-A823-95BD96D25F6C}" presName="childText" presStyleLbl="bgAcc1" presStyleIdx="2" presStyleCnt="14" custScaleX="68210" custScaleY="40214" custLinFactX="-2166" custLinFactNeighborX="-100000" custLinFactNeighborY="-51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65D587-7DD1-1E4E-8F49-0F4DB90BFCEF}" type="pres">
      <dgm:prSet presAssocID="{E5F9D02D-B210-E94C-A919-68AA40B4D8AE}" presName="Name13" presStyleLbl="parChTrans1D2" presStyleIdx="3" presStyleCnt="14"/>
      <dgm:spPr/>
      <dgm:t>
        <a:bodyPr/>
        <a:lstStyle/>
        <a:p>
          <a:endParaRPr lang="en-US"/>
        </a:p>
      </dgm:t>
    </dgm:pt>
    <dgm:pt modelId="{F1C610F2-D87E-BA4C-8183-B2E22F4C360C}" type="pres">
      <dgm:prSet presAssocID="{8F57F785-F45E-434C-A37A-2880F1B8F0C2}" presName="childText" presStyleLbl="bgAcc1" presStyleIdx="3" presStyleCnt="14" custScaleX="96638" custScaleY="50645" custLinFactX="-1884" custLinFactNeighborX="-100000" custLinFactNeighborY="12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9C0DE-B53A-8F4C-A00B-451F794076F1}" type="pres">
      <dgm:prSet presAssocID="{7579D14A-4B68-2A46-ABFB-675C2A0DADFA}" presName="root" presStyleCnt="0"/>
      <dgm:spPr/>
    </dgm:pt>
    <dgm:pt modelId="{A3B89EC9-2FE2-8C43-BB3A-113099DE8332}" type="pres">
      <dgm:prSet presAssocID="{7579D14A-4B68-2A46-ABFB-675C2A0DADFA}" presName="rootComposite" presStyleCnt="0"/>
      <dgm:spPr/>
    </dgm:pt>
    <dgm:pt modelId="{6E8D8DFC-B755-DD45-810F-01CB71DBD80D}" type="pres">
      <dgm:prSet presAssocID="{7579D14A-4B68-2A46-ABFB-675C2A0DADFA}" presName="rootText" presStyleLbl="node1" presStyleIdx="1" presStyleCnt="3" custScaleX="69065" custScaleY="28910" custLinFactNeighborX="2865" custLinFactNeighborY="-175"/>
      <dgm:spPr/>
      <dgm:t>
        <a:bodyPr/>
        <a:lstStyle/>
        <a:p>
          <a:endParaRPr lang="en-US"/>
        </a:p>
      </dgm:t>
    </dgm:pt>
    <dgm:pt modelId="{A48578C9-2810-5B42-9265-8E5F6622CBD0}" type="pres">
      <dgm:prSet presAssocID="{7579D14A-4B68-2A46-ABFB-675C2A0DADFA}" presName="rootConnector" presStyleLbl="node1" presStyleIdx="1" presStyleCnt="3"/>
      <dgm:spPr/>
      <dgm:t>
        <a:bodyPr/>
        <a:lstStyle/>
        <a:p>
          <a:endParaRPr lang="en-US"/>
        </a:p>
      </dgm:t>
    </dgm:pt>
    <dgm:pt modelId="{5B377A3A-C7A5-A74D-82CB-898101D60372}" type="pres">
      <dgm:prSet presAssocID="{7579D14A-4B68-2A46-ABFB-675C2A0DADFA}" presName="childShape" presStyleCnt="0"/>
      <dgm:spPr/>
    </dgm:pt>
    <dgm:pt modelId="{D8485FB6-EF21-D64F-8EB9-0E9DDDFEAEF9}" type="pres">
      <dgm:prSet presAssocID="{472C8493-B494-524B-AF5E-3C886AEFA830}" presName="Name13" presStyleLbl="parChTrans1D2" presStyleIdx="4" presStyleCnt="14"/>
      <dgm:spPr/>
      <dgm:t>
        <a:bodyPr/>
        <a:lstStyle/>
        <a:p>
          <a:endParaRPr lang="en-US"/>
        </a:p>
      </dgm:t>
    </dgm:pt>
    <dgm:pt modelId="{2F12508D-545D-D845-8E58-F723A157AB6C}" type="pres">
      <dgm:prSet presAssocID="{402A0F6B-3C52-8F47-9211-1E2AE6461167}" presName="childText" presStyleLbl="bgAcc1" presStyleIdx="4" presStyleCnt="14" custScaleX="74928" custScaleY="63346" custLinFactNeighborX="3216" custLinFactNeighborY="-105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CD3EBB-6537-014F-AE19-94642910764B}" type="pres">
      <dgm:prSet presAssocID="{AC9A552B-E4D4-FB41-9406-15DF15A1EB7B}" presName="Name13" presStyleLbl="parChTrans1D2" presStyleIdx="5" presStyleCnt="14"/>
      <dgm:spPr/>
      <dgm:t>
        <a:bodyPr/>
        <a:lstStyle/>
        <a:p>
          <a:endParaRPr lang="en-US"/>
        </a:p>
      </dgm:t>
    </dgm:pt>
    <dgm:pt modelId="{B67174D2-8A88-E14F-84F6-F23995B5730B}" type="pres">
      <dgm:prSet presAssocID="{425F5931-C092-CC4D-B91F-877AE6D970EB}" presName="childText" presStyleLbl="bgAcc1" presStyleIdx="5" presStyleCnt="14" custScaleX="80562" custScaleY="66422" custLinFactNeighborX="3225" custLinFactNeighborY="-100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8BDD09-7AB4-5B42-A6EA-F29F7E8E6E57}" type="pres">
      <dgm:prSet presAssocID="{399A6103-09A9-3743-9B22-024B87A6A89B}" presName="Name13" presStyleLbl="parChTrans1D2" presStyleIdx="6" presStyleCnt="14"/>
      <dgm:spPr/>
      <dgm:t>
        <a:bodyPr/>
        <a:lstStyle/>
        <a:p>
          <a:endParaRPr lang="en-US"/>
        </a:p>
      </dgm:t>
    </dgm:pt>
    <dgm:pt modelId="{BA8FC162-A34E-E641-A23B-1EADD66F0D5B}" type="pres">
      <dgm:prSet presAssocID="{9B6221A7-7687-904F-BD31-CCED77D53CBC}" presName="childText" presStyleLbl="bgAcc1" presStyleIdx="6" presStyleCnt="14" custScaleX="86151" custScaleY="122014" custLinFactNeighborX="431" custLinFactNeighborY="-160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DA282-31BB-D94A-A654-A4BBA8AF887E}" type="pres">
      <dgm:prSet presAssocID="{A55879B8-E3FE-3847-88DF-A89266A7C1E0}" presName="Name13" presStyleLbl="parChTrans1D2" presStyleIdx="7" presStyleCnt="14"/>
      <dgm:spPr/>
      <dgm:t>
        <a:bodyPr/>
        <a:lstStyle/>
        <a:p>
          <a:endParaRPr lang="en-US"/>
        </a:p>
      </dgm:t>
    </dgm:pt>
    <dgm:pt modelId="{E06501C3-A985-3A43-8430-6F07E465C889}" type="pres">
      <dgm:prSet presAssocID="{F96B1523-199E-9543-B618-73EA3FB69E6B}" presName="childText" presStyleLbl="bgAcc1" presStyleIdx="7" presStyleCnt="14" custAng="10800000" custFlipVert="1" custScaleX="82300" custScaleY="37918" custLinFactNeighborX="2357" custLinFactNeighborY="-28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CFAB09-1A02-3240-B65E-E817F9358955}" type="pres">
      <dgm:prSet presAssocID="{956EB0EB-0AED-1B49-86F7-29B92AD9BBF0}" presName="Name13" presStyleLbl="parChTrans1D2" presStyleIdx="8" presStyleCnt="14"/>
      <dgm:spPr/>
      <dgm:t>
        <a:bodyPr/>
        <a:lstStyle/>
        <a:p>
          <a:endParaRPr lang="en-US"/>
        </a:p>
      </dgm:t>
    </dgm:pt>
    <dgm:pt modelId="{6B86DAAC-C88F-5A4B-9A76-3CC494B5EAB0}" type="pres">
      <dgm:prSet presAssocID="{61B6218B-E74F-F34D-B2E7-5BC125B86859}" presName="childText" presStyleLbl="bgAcc1" presStyleIdx="8" presStyleCnt="14" custScaleX="78194" custScaleY="63925" custLinFactNeighborX="2293" custLinFactNeighborY="-30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B4323-EACD-4D42-A165-FA049481DF3C}" type="pres">
      <dgm:prSet presAssocID="{7CFAD8B1-C109-D846-A951-8A501EC06E33}" presName="root" presStyleCnt="0"/>
      <dgm:spPr/>
    </dgm:pt>
    <dgm:pt modelId="{10C6718A-EADD-C84D-ADA3-9A97B9C749A3}" type="pres">
      <dgm:prSet presAssocID="{7CFAD8B1-C109-D846-A951-8A501EC06E33}" presName="rootComposite" presStyleCnt="0"/>
      <dgm:spPr/>
    </dgm:pt>
    <dgm:pt modelId="{587EBA16-7489-6747-BCB1-D278ADE22D03}" type="pres">
      <dgm:prSet presAssocID="{7CFAD8B1-C109-D846-A951-8A501EC06E33}" presName="rootText" presStyleLbl="node1" presStyleIdx="2" presStyleCnt="3" custScaleX="76473" custScaleY="30415" custLinFactNeighborX="-7206" custLinFactNeighborY="-82"/>
      <dgm:spPr/>
      <dgm:t>
        <a:bodyPr/>
        <a:lstStyle/>
        <a:p>
          <a:endParaRPr lang="en-US"/>
        </a:p>
      </dgm:t>
    </dgm:pt>
    <dgm:pt modelId="{8989B719-3063-CD4B-8401-84AC4A20975D}" type="pres">
      <dgm:prSet presAssocID="{7CFAD8B1-C109-D846-A951-8A501EC06E33}" presName="rootConnector" presStyleLbl="node1" presStyleIdx="2" presStyleCnt="3"/>
      <dgm:spPr/>
      <dgm:t>
        <a:bodyPr/>
        <a:lstStyle/>
        <a:p>
          <a:endParaRPr lang="en-US"/>
        </a:p>
      </dgm:t>
    </dgm:pt>
    <dgm:pt modelId="{175C2CAE-9D43-7147-AE27-2407C536601B}" type="pres">
      <dgm:prSet presAssocID="{7CFAD8B1-C109-D846-A951-8A501EC06E33}" presName="childShape" presStyleCnt="0"/>
      <dgm:spPr/>
    </dgm:pt>
    <dgm:pt modelId="{017E2F4A-74E5-8945-BA43-A25FFEE86551}" type="pres">
      <dgm:prSet presAssocID="{825AC1A6-EBF3-994E-A29F-E4DFA6C21C7C}" presName="Name13" presStyleLbl="parChTrans1D2" presStyleIdx="9" presStyleCnt="14"/>
      <dgm:spPr/>
      <dgm:t>
        <a:bodyPr/>
        <a:lstStyle/>
        <a:p>
          <a:endParaRPr lang="en-US"/>
        </a:p>
      </dgm:t>
    </dgm:pt>
    <dgm:pt modelId="{8EBC1189-23A5-0A43-B46A-707DFFA34669}" type="pres">
      <dgm:prSet presAssocID="{4A84CB64-728F-CE45-BDD3-D2276D20DEDF}" presName="childText" presStyleLbl="bgAcc1" presStyleIdx="9" presStyleCnt="14" custScaleX="120879" custScaleY="59839" custLinFactX="4090" custLinFactNeighborX="100000" custLinFactNeighborY="-134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288332-CDC9-D24D-878F-4C1671142172}" type="pres">
      <dgm:prSet presAssocID="{9BB5F28A-8C44-0B47-993B-B89C28DD3055}" presName="Name13" presStyleLbl="parChTrans1D2" presStyleIdx="10" presStyleCnt="14"/>
      <dgm:spPr/>
      <dgm:t>
        <a:bodyPr/>
        <a:lstStyle/>
        <a:p>
          <a:endParaRPr lang="en-US"/>
        </a:p>
      </dgm:t>
    </dgm:pt>
    <dgm:pt modelId="{ED4C28A0-E379-FC49-B223-67A16C366CE2}" type="pres">
      <dgm:prSet presAssocID="{34BD2E35-FEA7-1342-BB8B-A99242E31B74}" presName="childText" presStyleLbl="bgAcc1" presStyleIdx="10" presStyleCnt="14" custScaleX="129758" custScaleY="108076" custLinFactX="1833" custLinFactNeighborX="100000" custLinFactNeighborY="-20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2C7F7D-8023-CF45-B234-EC07F995FB6F}" type="pres">
      <dgm:prSet presAssocID="{297C54CA-23F3-3D4C-AFB1-42490A04FE2E}" presName="Name13" presStyleLbl="parChTrans1D2" presStyleIdx="11" presStyleCnt="14"/>
      <dgm:spPr/>
      <dgm:t>
        <a:bodyPr/>
        <a:lstStyle/>
        <a:p>
          <a:endParaRPr lang="en-US"/>
        </a:p>
      </dgm:t>
    </dgm:pt>
    <dgm:pt modelId="{6F6498D9-7E28-B849-9611-659B277A693B}" type="pres">
      <dgm:prSet presAssocID="{B0657E3C-AF60-4B4F-AA95-0D6AF417678D}" presName="childText" presStyleLbl="bgAcc1" presStyleIdx="11" presStyleCnt="14" custAng="10800000" custFlipVert="1" custScaleX="95499" custScaleY="53427" custLinFactX="2736" custLinFactNeighborX="100000" custLinFactNeighborY="-315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F233E4-9F45-6649-B103-419654605E6B}" type="pres">
      <dgm:prSet presAssocID="{FAFC5E7D-D6B0-CA41-A2ED-329847FC4438}" presName="Name13" presStyleLbl="parChTrans1D2" presStyleIdx="12" presStyleCnt="14"/>
      <dgm:spPr/>
      <dgm:t>
        <a:bodyPr/>
        <a:lstStyle/>
        <a:p>
          <a:pPr rtl="1"/>
          <a:endParaRPr lang="ar-SA"/>
        </a:p>
      </dgm:t>
    </dgm:pt>
    <dgm:pt modelId="{F642AB49-D24C-6B4C-8667-FC947C9C06CC}" type="pres">
      <dgm:prSet presAssocID="{AE52C1AD-A97C-1047-8ABF-5B507F4CDF37}" presName="childText" presStyleLbl="bgAcc1" presStyleIdx="12" presStyleCnt="14" custScaleX="142187" custScaleY="63340" custLinFactX="3163" custLinFactNeighborX="100000" custLinFactNeighborY="-449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49EE35-372F-DB45-A170-472C95CF8CF7}" type="pres">
      <dgm:prSet presAssocID="{BBE4F4BD-F3C0-B34C-8D61-180BDA6C34C6}" presName="Name13" presStyleLbl="parChTrans1D2" presStyleIdx="13" presStyleCnt="14"/>
      <dgm:spPr/>
      <dgm:t>
        <a:bodyPr/>
        <a:lstStyle/>
        <a:p>
          <a:pPr rtl="1"/>
          <a:endParaRPr lang="ar-SA"/>
        </a:p>
      </dgm:t>
    </dgm:pt>
    <dgm:pt modelId="{F652E909-537D-5246-9CFA-79635F02BC9D}" type="pres">
      <dgm:prSet presAssocID="{0FE67076-9D60-F142-8DDF-04794FDE934C}" presName="childText" presStyleLbl="bgAcc1" presStyleIdx="13" presStyleCnt="14" custLinFactX="1493" custLinFactNeighborX="100000" custLinFactNeighborY="-642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77CEB1-DB12-6F4E-A43C-6D4CA2802212}" srcId="{F3AF8B0E-7215-0F4C-8EA0-36E4E020D6D0}" destId="{8F57F785-F45E-434C-A37A-2880F1B8F0C2}" srcOrd="3" destOrd="0" parTransId="{E5F9D02D-B210-E94C-A919-68AA40B4D8AE}" sibTransId="{FC93FF7C-1E1B-324F-8B05-350FD81A16E2}"/>
    <dgm:cxn modelId="{A1EC3880-F97C-894B-8C29-784F4CFC9188}" type="presOf" srcId="{297C54CA-23F3-3D4C-AFB1-42490A04FE2E}" destId="{5F2C7F7D-8023-CF45-B234-EC07F995FB6F}" srcOrd="0" destOrd="0" presId="urn:microsoft.com/office/officeart/2005/8/layout/hierarchy3"/>
    <dgm:cxn modelId="{EEF74BB9-0542-804B-A02B-AB8521FDC537}" type="presOf" srcId="{399A6103-09A9-3743-9B22-024B87A6A89B}" destId="{F98BDD09-7AB4-5B42-A6EA-F29F7E8E6E57}" srcOrd="0" destOrd="0" presId="urn:microsoft.com/office/officeart/2005/8/layout/hierarchy3"/>
    <dgm:cxn modelId="{18F11484-C4F3-E744-8FF3-F07FDC846368}" type="presOf" srcId="{F3AF8B0E-7215-0F4C-8EA0-36E4E020D6D0}" destId="{C4258F83-3C85-5C4C-B946-67D3EA91D512}" srcOrd="1" destOrd="0" presId="urn:microsoft.com/office/officeart/2005/8/layout/hierarchy3"/>
    <dgm:cxn modelId="{5B157ED5-CAA6-354B-AFC4-6714FC9AF87B}" type="presOf" srcId="{E5F9D02D-B210-E94C-A919-68AA40B4D8AE}" destId="{9865D587-7DD1-1E4E-8F49-0F4DB90BFCEF}" srcOrd="0" destOrd="0" presId="urn:microsoft.com/office/officeart/2005/8/layout/hierarchy3"/>
    <dgm:cxn modelId="{1C0D9191-FFE8-7045-9DA6-48159B8327A3}" type="presOf" srcId="{7CFAD8B1-C109-D846-A951-8A501EC06E33}" destId="{8989B719-3063-CD4B-8401-84AC4A20975D}" srcOrd="1" destOrd="0" presId="urn:microsoft.com/office/officeart/2005/8/layout/hierarchy3"/>
    <dgm:cxn modelId="{1E3663B3-05A8-274D-99FA-578A95BF57E2}" type="presOf" srcId="{34BD2E35-FEA7-1342-BB8B-A99242E31B74}" destId="{ED4C28A0-E379-FC49-B223-67A16C366CE2}" srcOrd="0" destOrd="0" presId="urn:microsoft.com/office/officeart/2005/8/layout/hierarchy3"/>
    <dgm:cxn modelId="{7BDD35F9-D20E-1C45-99E6-67C3D0F222BB}" srcId="{8E497F61-3FC1-A540-B41E-D1FC28666ACD}" destId="{F3AF8B0E-7215-0F4C-8EA0-36E4E020D6D0}" srcOrd="0" destOrd="0" parTransId="{7E438EAB-B226-1C45-942E-081D0AE24EE8}" sibTransId="{F0285465-21FF-3242-B4E3-D13D390BE2D8}"/>
    <dgm:cxn modelId="{29FA867F-CB3A-334A-80C8-6888981B33E1}" srcId="{7CFAD8B1-C109-D846-A951-8A501EC06E33}" destId="{B0657E3C-AF60-4B4F-AA95-0D6AF417678D}" srcOrd="2" destOrd="0" parTransId="{297C54CA-23F3-3D4C-AFB1-42490A04FE2E}" sibTransId="{0F5E28F9-5F4D-864E-8BF5-E8BA488BF140}"/>
    <dgm:cxn modelId="{4DC5D363-D668-FB44-B057-8F4AEBE9ED57}" type="presOf" srcId="{8E497F61-3FC1-A540-B41E-D1FC28666ACD}" destId="{D31CD384-A9A8-B84F-8CCE-762056693FBC}" srcOrd="0" destOrd="0" presId="urn:microsoft.com/office/officeart/2005/8/layout/hierarchy3"/>
    <dgm:cxn modelId="{623BFC8C-018D-DB46-9273-F02E4FAC0336}" type="presOf" srcId="{7579D14A-4B68-2A46-ABFB-675C2A0DADFA}" destId="{A48578C9-2810-5B42-9265-8E5F6622CBD0}" srcOrd="1" destOrd="0" presId="urn:microsoft.com/office/officeart/2005/8/layout/hierarchy3"/>
    <dgm:cxn modelId="{5699CA14-544F-2E45-BAE1-F5DA8ABEF7CB}" srcId="{8E497F61-3FC1-A540-B41E-D1FC28666ACD}" destId="{7CFAD8B1-C109-D846-A951-8A501EC06E33}" srcOrd="2" destOrd="0" parTransId="{1D7AAC28-D036-BD48-9EA4-A4F8E247E2E8}" sibTransId="{30D29AD5-AD3D-1B43-8805-AC56E990935E}"/>
    <dgm:cxn modelId="{C4758C55-5E5C-2B46-B665-7D8DFB52EFD2}" type="presOf" srcId="{FAFC5E7D-D6B0-CA41-A2ED-329847FC4438}" destId="{6FF233E4-9F45-6649-B103-419654605E6B}" srcOrd="0" destOrd="0" presId="urn:microsoft.com/office/officeart/2005/8/layout/hierarchy3"/>
    <dgm:cxn modelId="{3DFBD826-A79E-1642-8449-9EA150067642}" type="presOf" srcId="{8F57F785-F45E-434C-A37A-2880F1B8F0C2}" destId="{F1C610F2-D87E-BA4C-8183-B2E22F4C360C}" srcOrd="0" destOrd="0" presId="urn:microsoft.com/office/officeart/2005/8/layout/hierarchy3"/>
    <dgm:cxn modelId="{567BC9EB-89FB-0046-9F00-EE32B9410C27}" type="presOf" srcId="{9BB5F28A-8C44-0B47-993B-B89C28DD3055}" destId="{FA288332-CDC9-D24D-878F-4C1671142172}" srcOrd="0" destOrd="0" presId="urn:microsoft.com/office/officeart/2005/8/layout/hierarchy3"/>
    <dgm:cxn modelId="{12F969AD-E544-8D4F-8344-4049AE117684}" type="presOf" srcId="{E879E19C-973B-A64A-9044-11E245F1FCD4}" destId="{5E5344CD-C312-D241-AF7D-702770A91080}" srcOrd="0" destOrd="0" presId="urn:microsoft.com/office/officeart/2005/8/layout/hierarchy3"/>
    <dgm:cxn modelId="{F231A00F-C959-1A41-B933-92BCB1F2C9AC}" srcId="{7579D14A-4B68-2A46-ABFB-675C2A0DADFA}" destId="{F96B1523-199E-9543-B618-73EA3FB69E6B}" srcOrd="3" destOrd="0" parTransId="{A55879B8-E3FE-3847-88DF-A89266A7C1E0}" sibTransId="{84721ABF-DBF3-9741-963C-DB1615A26B80}"/>
    <dgm:cxn modelId="{6913E856-1B2A-A94E-817C-4D432B5877E9}" srcId="{7CFAD8B1-C109-D846-A951-8A501EC06E33}" destId="{0FE67076-9D60-F142-8DDF-04794FDE934C}" srcOrd="4" destOrd="0" parTransId="{BBE4F4BD-F3C0-B34C-8D61-180BDA6C34C6}" sibTransId="{C025CB35-08B5-0945-B0F8-D308781F14B5}"/>
    <dgm:cxn modelId="{E5B9F506-D4B7-7848-A678-9F98A5F8275E}" srcId="{7CFAD8B1-C109-D846-A951-8A501EC06E33}" destId="{AE52C1AD-A97C-1047-8ABF-5B507F4CDF37}" srcOrd="3" destOrd="0" parTransId="{FAFC5E7D-D6B0-CA41-A2ED-329847FC4438}" sibTransId="{5C95544F-A800-154B-8FEF-C934AEE11123}"/>
    <dgm:cxn modelId="{8EFC2DC1-B844-6243-8E4B-7538CDD56E8B}" type="presOf" srcId="{F3AF8B0E-7215-0F4C-8EA0-36E4E020D6D0}" destId="{9B8F190F-7D3F-3E49-87CD-C283A760756E}" srcOrd="0" destOrd="0" presId="urn:microsoft.com/office/officeart/2005/8/layout/hierarchy3"/>
    <dgm:cxn modelId="{F4B0038A-EAF3-3B4D-ACE5-24E4EA69AE74}" type="presOf" srcId="{AC9A552B-E4D4-FB41-9406-15DF15A1EB7B}" destId="{9ECD3EBB-6537-014F-AE19-94642910764B}" srcOrd="0" destOrd="0" presId="urn:microsoft.com/office/officeart/2005/8/layout/hierarchy3"/>
    <dgm:cxn modelId="{11418D2F-AC48-E641-8F25-594B804AC13F}" type="presOf" srcId="{F96B1523-199E-9543-B618-73EA3FB69E6B}" destId="{E06501C3-A985-3A43-8430-6F07E465C889}" srcOrd="0" destOrd="0" presId="urn:microsoft.com/office/officeart/2005/8/layout/hierarchy3"/>
    <dgm:cxn modelId="{EA8F8387-321E-2A42-AECB-DC5A90D36E2A}" type="presOf" srcId="{AE52C1AD-A97C-1047-8ABF-5B507F4CDF37}" destId="{F642AB49-D24C-6B4C-8667-FC947C9C06CC}" srcOrd="0" destOrd="0" presId="urn:microsoft.com/office/officeart/2005/8/layout/hierarchy3"/>
    <dgm:cxn modelId="{48F4E590-55DE-E244-9158-2E9AFE1ED1CD}" type="presOf" srcId="{61B6218B-E74F-F34D-B2E7-5BC125B86859}" destId="{6B86DAAC-C88F-5A4B-9A76-3CC494B5EAB0}" srcOrd="0" destOrd="0" presId="urn:microsoft.com/office/officeart/2005/8/layout/hierarchy3"/>
    <dgm:cxn modelId="{2071B44B-AB54-F64C-85E9-AC9E23C8CD74}" srcId="{F3AF8B0E-7215-0F4C-8EA0-36E4E020D6D0}" destId="{74C43A32-2FCF-2642-B167-B2866EC88B53}" srcOrd="0" destOrd="0" parTransId="{4E933E6F-7C3A-8044-8486-035B42C906D6}" sibTransId="{C5FBADBB-D689-A549-BD96-F954F70C1062}"/>
    <dgm:cxn modelId="{A2063EAA-75B4-9D45-A7A2-4B5C99F98A56}" srcId="{F3AF8B0E-7215-0F4C-8EA0-36E4E020D6D0}" destId="{5F06E8D6-E106-2049-A823-95BD96D25F6C}" srcOrd="2" destOrd="0" parTransId="{48681613-4A7B-9245-B7CF-248A47CC9613}" sibTransId="{1CBB7084-21AA-5744-8687-D29E0385022E}"/>
    <dgm:cxn modelId="{D1318108-A671-1144-8C6F-0CC85D13EDBA}" type="presOf" srcId="{26298AE3-B6FE-4C4E-96E1-9A756ABB3099}" destId="{89F0C1D9-F8E7-B247-A81A-AE1A3149ED7E}" srcOrd="0" destOrd="0" presId="urn:microsoft.com/office/officeart/2005/8/layout/hierarchy3"/>
    <dgm:cxn modelId="{3F8691A4-3797-D846-9659-12DE3D64848B}" srcId="{7579D14A-4B68-2A46-ABFB-675C2A0DADFA}" destId="{402A0F6B-3C52-8F47-9211-1E2AE6461167}" srcOrd="0" destOrd="0" parTransId="{472C8493-B494-524B-AF5E-3C886AEFA830}" sibTransId="{E70D537B-2794-7C4C-9F47-2F8775ED2A2E}"/>
    <dgm:cxn modelId="{9B5995D7-8B87-2D40-B753-D7CEDFFB3177}" srcId="{7CFAD8B1-C109-D846-A951-8A501EC06E33}" destId="{34BD2E35-FEA7-1342-BB8B-A99242E31B74}" srcOrd="1" destOrd="0" parTransId="{9BB5F28A-8C44-0B47-993B-B89C28DD3055}" sibTransId="{7FBCAD58-FEC5-6C41-B521-D560063428AC}"/>
    <dgm:cxn modelId="{74EE1C0F-58FF-9448-8C1A-272E9CE7BEF9}" type="presOf" srcId="{956EB0EB-0AED-1B49-86F7-29B92AD9BBF0}" destId="{EECFAB09-1A02-3240-B65E-E817F9358955}" srcOrd="0" destOrd="0" presId="urn:microsoft.com/office/officeart/2005/8/layout/hierarchy3"/>
    <dgm:cxn modelId="{454FE26F-0F24-DD4B-8FEF-E6F1D588D4A7}" type="presOf" srcId="{402A0F6B-3C52-8F47-9211-1E2AE6461167}" destId="{2F12508D-545D-D845-8E58-F723A157AB6C}" srcOrd="0" destOrd="0" presId="urn:microsoft.com/office/officeart/2005/8/layout/hierarchy3"/>
    <dgm:cxn modelId="{75268337-8D83-1946-AAF4-69617D1ECFA3}" srcId="{7579D14A-4B68-2A46-ABFB-675C2A0DADFA}" destId="{61B6218B-E74F-F34D-B2E7-5BC125B86859}" srcOrd="4" destOrd="0" parTransId="{956EB0EB-0AED-1B49-86F7-29B92AD9BBF0}" sibTransId="{15AB3A23-2BFB-C04A-93AE-EFDC6CBB078F}"/>
    <dgm:cxn modelId="{889664A2-F516-9241-B77B-3ACAFAA95615}" srcId="{7579D14A-4B68-2A46-ABFB-675C2A0DADFA}" destId="{425F5931-C092-CC4D-B91F-877AE6D970EB}" srcOrd="1" destOrd="0" parTransId="{AC9A552B-E4D4-FB41-9406-15DF15A1EB7B}" sibTransId="{3DF6751A-F0B4-104B-8908-B53E929376E2}"/>
    <dgm:cxn modelId="{1F7B31C4-A468-834E-AE27-E283A114DBBA}" type="presOf" srcId="{472C8493-B494-524B-AF5E-3C886AEFA830}" destId="{D8485FB6-EF21-D64F-8EB9-0E9DDDFEAEF9}" srcOrd="0" destOrd="0" presId="urn:microsoft.com/office/officeart/2005/8/layout/hierarchy3"/>
    <dgm:cxn modelId="{8D44B96C-7AF7-A848-9611-366531FFD6EB}" type="presOf" srcId="{74C43A32-2FCF-2642-B167-B2866EC88B53}" destId="{95C67313-D692-5349-B861-622357D1A664}" srcOrd="0" destOrd="0" presId="urn:microsoft.com/office/officeart/2005/8/layout/hierarchy3"/>
    <dgm:cxn modelId="{A9DFA06C-8173-744F-B563-50ED144A4680}" type="presOf" srcId="{48681613-4A7B-9245-B7CF-248A47CC9613}" destId="{4EC36EAA-7CA8-484A-87EF-93A48B18F6EA}" srcOrd="0" destOrd="0" presId="urn:microsoft.com/office/officeart/2005/8/layout/hierarchy3"/>
    <dgm:cxn modelId="{EFE750BE-DED5-BF46-954F-F0A1AB35D04C}" type="presOf" srcId="{5F06E8D6-E106-2049-A823-95BD96D25F6C}" destId="{6FEBD5F7-8E41-EE4E-82D2-A35B317878B6}" srcOrd="0" destOrd="0" presId="urn:microsoft.com/office/officeart/2005/8/layout/hierarchy3"/>
    <dgm:cxn modelId="{F7E89425-ABA7-5145-A4B7-AEE2DF22B95F}" type="presOf" srcId="{9B6221A7-7687-904F-BD31-CCED77D53CBC}" destId="{BA8FC162-A34E-E641-A23B-1EADD66F0D5B}" srcOrd="0" destOrd="0" presId="urn:microsoft.com/office/officeart/2005/8/layout/hierarchy3"/>
    <dgm:cxn modelId="{F07E7F6A-DABF-5E4E-8D16-F443C952800C}" type="presOf" srcId="{BBE4F4BD-F3C0-B34C-8D61-180BDA6C34C6}" destId="{E549EE35-372F-DB45-A170-472C95CF8CF7}" srcOrd="0" destOrd="0" presId="urn:microsoft.com/office/officeart/2005/8/layout/hierarchy3"/>
    <dgm:cxn modelId="{0EE1068F-2C38-BA48-B0BF-4E120B1F12EC}" type="presOf" srcId="{0FE67076-9D60-F142-8DDF-04794FDE934C}" destId="{F652E909-537D-5246-9CFA-79635F02BC9D}" srcOrd="0" destOrd="0" presId="urn:microsoft.com/office/officeart/2005/8/layout/hierarchy3"/>
    <dgm:cxn modelId="{37097B39-31C7-DA46-8844-2B48044CF409}" type="presOf" srcId="{A55879B8-E3FE-3847-88DF-A89266A7C1E0}" destId="{968DA282-31BB-D94A-A654-A4BBA8AF887E}" srcOrd="0" destOrd="0" presId="urn:microsoft.com/office/officeart/2005/8/layout/hierarchy3"/>
    <dgm:cxn modelId="{49D49F92-A0EC-3B41-9D29-57E4A89086F0}" srcId="{7CFAD8B1-C109-D846-A951-8A501EC06E33}" destId="{4A84CB64-728F-CE45-BDD3-D2276D20DEDF}" srcOrd="0" destOrd="0" parTransId="{825AC1A6-EBF3-994E-A29F-E4DFA6C21C7C}" sibTransId="{D941336F-2EC8-6043-B1CD-7F9CEC51BD17}"/>
    <dgm:cxn modelId="{366BD06A-184E-9045-85E1-2A07537FECD5}" srcId="{8E497F61-3FC1-A540-B41E-D1FC28666ACD}" destId="{7579D14A-4B68-2A46-ABFB-675C2A0DADFA}" srcOrd="1" destOrd="0" parTransId="{CCCF5903-CF4B-D74E-9F85-8191593D1183}" sibTransId="{8F20F510-1F1A-D248-AAF5-427135768E04}"/>
    <dgm:cxn modelId="{B1DAC843-7071-DC42-9C17-B3B96D8E20D0}" srcId="{F3AF8B0E-7215-0F4C-8EA0-36E4E020D6D0}" destId="{26298AE3-B6FE-4C4E-96E1-9A756ABB3099}" srcOrd="1" destOrd="0" parTransId="{E879E19C-973B-A64A-9044-11E245F1FCD4}" sibTransId="{8EDD36D3-E371-EE47-BE84-E6EB3E962C15}"/>
    <dgm:cxn modelId="{2D8D0C0E-A73C-9442-8E23-4148442A7A7F}" type="presOf" srcId="{425F5931-C092-CC4D-B91F-877AE6D970EB}" destId="{B67174D2-8A88-E14F-84F6-F23995B5730B}" srcOrd="0" destOrd="0" presId="urn:microsoft.com/office/officeart/2005/8/layout/hierarchy3"/>
    <dgm:cxn modelId="{4D20580D-23CD-8740-9DC9-3042640CC3EC}" type="presOf" srcId="{825AC1A6-EBF3-994E-A29F-E4DFA6C21C7C}" destId="{017E2F4A-74E5-8945-BA43-A25FFEE86551}" srcOrd="0" destOrd="0" presId="urn:microsoft.com/office/officeart/2005/8/layout/hierarchy3"/>
    <dgm:cxn modelId="{7AAB733A-DB77-904D-8A63-084CC84B9FB1}" type="presOf" srcId="{7CFAD8B1-C109-D846-A951-8A501EC06E33}" destId="{587EBA16-7489-6747-BCB1-D278ADE22D03}" srcOrd="0" destOrd="0" presId="urn:microsoft.com/office/officeart/2005/8/layout/hierarchy3"/>
    <dgm:cxn modelId="{00C90A90-BB9B-FB48-82C7-1AEABC843D5E}" type="presOf" srcId="{4E933E6F-7C3A-8044-8486-035B42C906D6}" destId="{CC234C93-1E8F-C942-A316-8F1FB2912140}" srcOrd="0" destOrd="0" presId="urn:microsoft.com/office/officeart/2005/8/layout/hierarchy3"/>
    <dgm:cxn modelId="{EB439D7B-1A05-434F-BA3F-9F2DC1975A04}" srcId="{7579D14A-4B68-2A46-ABFB-675C2A0DADFA}" destId="{9B6221A7-7687-904F-BD31-CCED77D53CBC}" srcOrd="2" destOrd="0" parTransId="{399A6103-09A9-3743-9B22-024B87A6A89B}" sibTransId="{016DBE6C-2C73-6346-836A-2A4760FCC01A}"/>
    <dgm:cxn modelId="{99E4E592-064D-E544-9C4C-4098C078E4B5}" type="presOf" srcId="{B0657E3C-AF60-4B4F-AA95-0D6AF417678D}" destId="{6F6498D9-7E28-B849-9611-659B277A693B}" srcOrd="0" destOrd="0" presId="urn:microsoft.com/office/officeart/2005/8/layout/hierarchy3"/>
    <dgm:cxn modelId="{92CA9C3A-57DB-4141-8C20-13606D7F9BF5}" type="presOf" srcId="{7579D14A-4B68-2A46-ABFB-675C2A0DADFA}" destId="{6E8D8DFC-B755-DD45-810F-01CB71DBD80D}" srcOrd="0" destOrd="0" presId="urn:microsoft.com/office/officeart/2005/8/layout/hierarchy3"/>
    <dgm:cxn modelId="{3120AED5-328D-5B48-8907-AEE439B1A85A}" type="presOf" srcId="{4A84CB64-728F-CE45-BDD3-D2276D20DEDF}" destId="{8EBC1189-23A5-0A43-B46A-707DFFA34669}" srcOrd="0" destOrd="0" presId="urn:microsoft.com/office/officeart/2005/8/layout/hierarchy3"/>
    <dgm:cxn modelId="{32601490-78F0-6847-864E-8E27FAA660BE}" type="presParOf" srcId="{D31CD384-A9A8-B84F-8CCE-762056693FBC}" destId="{941B31B8-B8AC-A54C-B200-FE35F813145F}" srcOrd="0" destOrd="0" presId="urn:microsoft.com/office/officeart/2005/8/layout/hierarchy3"/>
    <dgm:cxn modelId="{91D95F40-BD7E-3145-A67D-03FF022487DE}" type="presParOf" srcId="{941B31B8-B8AC-A54C-B200-FE35F813145F}" destId="{B00B7A7C-5258-0A42-AEF7-FD840164E3A2}" srcOrd="0" destOrd="0" presId="urn:microsoft.com/office/officeart/2005/8/layout/hierarchy3"/>
    <dgm:cxn modelId="{7B85CC8F-68B7-5E4D-B7B2-75AEF40AF30E}" type="presParOf" srcId="{B00B7A7C-5258-0A42-AEF7-FD840164E3A2}" destId="{9B8F190F-7D3F-3E49-87CD-C283A760756E}" srcOrd="0" destOrd="0" presId="urn:microsoft.com/office/officeart/2005/8/layout/hierarchy3"/>
    <dgm:cxn modelId="{6A3360BA-9E5C-0446-94AA-857DFDBFB253}" type="presParOf" srcId="{B00B7A7C-5258-0A42-AEF7-FD840164E3A2}" destId="{C4258F83-3C85-5C4C-B946-67D3EA91D512}" srcOrd="1" destOrd="0" presId="urn:microsoft.com/office/officeart/2005/8/layout/hierarchy3"/>
    <dgm:cxn modelId="{0F35AC9A-8A3C-5449-B491-7C32B36DE403}" type="presParOf" srcId="{941B31B8-B8AC-A54C-B200-FE35F813145F}" destId="{E24E0373-B3C8-CA4C-8DFF-0CB12748EFD8}" srcOrd="1" destOrd="0" presId="urn:microsoft.com/office/officeart/2005/8/layout/hierarchy3"/>
    <dgm:cxn modelId="{C65FBE79-6585-5144-B0AE-AC88938E673F}" type="presParOf" srcId="{E24E0373-B3C8-CA4C-8DFF-0CB12748EFD8}" destId="{CC234C93-1E8F-C942-A316-8F1FB2912140}" srcOrd="0" destOrd="0" presId="urn:microsoft.com/office/officeart/2005/8/layout/hierarchy3"/>
    <dgm:cxn modelId="{4B2BC63B-2261-1047-992F-F65998E0E543}" type="presParOf" srcId="{E24E0373-B3C8-CA4C-8DFF-0CB12748EFD8}" destId="{95C67313-D692-5349-B861-622357D1A664}" srcOrd="1" destOrd="0" presId="urn:microsoft.com/office/officeart/2005/8/layout/hierarchy3"/>
    <dgm:cxn modelId="{63E307E9-0FD4-9F42-8EDB-C20F1F4A9A14}" type="presParOf" srcId="{E24E0373-B3C8-CA4C-8DFF-0CB12748EFD8}" destId="{5E5344CD-C312-D241-AF7D-702770A91080}" srcOrd="2" destOrd="0" presId="urn:microsoft.com/office/officeart/2005/8/layout/hierarchy3"/>
    <dgm:cxn modelId="{7B9862C6-2ACD-A242-B673-D5B369182741}" type="presParOf" srcId="{E24E0373-B3C8-CA4C-8DFF-0CB12748EFD8}" destId="{89F0C1D9-F8E7-B247-A81A-AE1A3149ED7E}" srcOrd="3" destOrd="0" presId="urn:microsoft.com/office/officeart/2005/8/layout/hierarchy3"/>
    <dgm:cxn modelId="{A2B4CD7E-1978-1948-B401-5675F05B9A37}" type="presParOf" srcId="{E24E0373-B3C8-CA4C-8DFF-0CB12748EFD8}" destId="{4EC36EAA-7CA8-484A-87EF-93A48B18F6EA}" srcOrd="4" destOrd="0" presId="urn:microsoft.com/office/officeart/2005/8/layout/hierarchy3"/>
    <dgm:cxn modelId="{42889EE1-520D-2C48-B55D-E41226BCC72E}" type="presParOf" srcId="{E24E0373-B3C8-CA4C-8DFF-0CB12748EFD8}" destId="{6FEBD5F7-8E41-EE4E-82D2-A35B317878B6}" srcOrd="5" destOrd="0" presId="urn:microsoft.com/office/officeart/2005/8/layout/hierarchy3"/>
    <dgm:cxn modelId="{325E7444-D399-6043-A46D-B882AD22612D}" type="presParOf" srcId="{E24E0373-B3C8-CA4C-8DFF-0CB12748EFD8}" destId="{9865D587-7DD1-1E4E-8F49-0F4DB90BFCEF}" srcOrd="6" destOrd="0" presId="urn:microsoft.com/office/officeart/2005/8/layout/hierarchy3"/>
    <dgm:cxn modelId="{CF46A2B1-885F-7348-B71E-69795C6DC60B}" type="presParOf" srcId="{E24E0373-B3C8-CA4C-8DFF-0CB12748EFD8}" destId="{F1C610F2-D87E-BA4C-8183-B2E22F4C360C}" srcOrd="7" destOrd="0" presId="urn:microsoft.com/office/officeart/2005/8/layout/hierarchy3"/>
    <dgm:cxn modelId="{E0801FE5-1DB8-0441-A86C-0AC9DDD87559}" type="presParOf" srcId="{D31CD384-A9A8-B84F-8CCE-762056693FBC}" destId="{F549C0DE-B53A-8F4C-A00B-451F794076F1}" srcOrd="1" destOrd="0" presId="urn:microsoft.com/office/officeart/2005/8/layout/hierarchy3"/>
    <dgm:cxn modelId="{DA8F6A13-748D-8B49-8A23-3B0B4FE4FB59}" type="presParOf" srcId="{F549C0DE-B53A-8F4C-A00B-451F794076F1}" destId="{A3B89EC9-2FE2-8C43-BB3A-113099DE8332}" srcOrd="0" destOrd="0" presId="urn:microsoft.com/office/officeart/2005/8/layout/hierarchy3"/>
    <dgm:cxn modelId="{44152FD7-3DCB-684A-BAEB-FEA2100EFF10}" type="presParOf" srcId="{A3B89EC9-2FE2-8C43-BB3A-113099DE8332}" destId="{6E8D8DFC-B755-DD45-810F-01CB71DBD80D}" srcOrd="0" destOrd="0" presId="urn:microsoft.com/office/officeart/2005/8/layout/hierarchy3"/>
    <dgm:cxn modelId="{1FE61B14-6B66-CF48-8277-E9F1950AF856}" type="presParOf" srcId="{A3B89EC9-2FE2-8C43-BB3A-113099DE8332}" destId="{A48578C9-2810-5B42-9265-8E5F6622CBD0}" srcOrd="1" destOrd="0" presId="urn:microsoft.com/office/officeart/2005/8/layout/hierarchy3"/>
    <dgm:cxn modelId="{3855B68C-2FA2-1849-9FAA-5E473EDF4B59}" type="presParOf" srcId="{F549C0DE-B53A-8F4C-A00B-451F794076F1}" destId="{5B377A3A-C7A5-A74D-82CB-898101D60372}" srcOrd="1" destOrd="0" presId="urn:microsoft.com/office/officeart/2005/8/layout/hierarchy3"/>
    <dgm:cxn modelId="{284CCFAF-0FEA-2E40-8872-2E658994D723}" type="presParOf" srcId="{5B377A3A-C7A5-A74D-82CB-898101D60372}" destId="{D8485FB6-EF21-D64F-8EB9-0E9DDDFEAEF9}" srcOrd="0" destOrd="0" presId="urn:microsoft.com/office/officeart/2005/8/layout/hierarchy3"/>
    <dgm:cxn modelId="{C8867484-08AA-E745-AF1B-0E074ADD4FBD}" type="presParOf" srcId="{5B377A3A-C7A5-A74D-82CB-898101D60372}" destId="{2F12508D-545D-D845-8E58-F723A157AB6C}" srcOrd="1" destOrd="0" presId="urn:microsoft.com/office/officeart/2005/8/layout/hierarchy3"/>
    <dgm:cxn modelId="{29837D6F-3D84-6143-9370-124E0B85FC2E}" type="presParOf" srcId="{5B377A3A-C7A5-A74D-82CB-898101D60372}" destId="{9ECD3EBB-6537-014F-AE19-94642910764B}" srcOrd="2" destOrd="0" presId="urn:microsoft.com/office/officeart/2005/8/layout/hierarchy3"/>
    <dgm:cxn modelId="{76F7E619-1B69-414A-A4CB-CC512B55BC79}" type="presParOf" srcId="{5B377A3A-C7A5-A74D-82CB-898101D60372}" destId="{B67174D2-8A88-E14F-84F6-F23995B5730B}" srcOrd="3" destOrd="0" presId="urn:microsoft.com/office/officeart/2005/8/layout/hierarchy3"/>
    <dgm:cxn modelId="{E5FF87AE-D2D1-9C43-AF97-EB8820DCFB58}" type="presParOf" srcId="{5B377A3A-C7A5-A74D-82CB-898101D60372}" destId="{F98BDD09-7AB4-5B42-A6EA-F29F7E8E6E57}" srcOrd="4" destOrd="0" presId="urn:microsoft.com/office/officeart/2005/8/layout/hierarchy3"/>
    <dgm:cxn modelId="{08CB5F93-1A8A-084E-89D8-10AABE8CB430}" type="presParOf" srcId="{5B377A3A-C7A5-A74D-82CB-898101D60372}" destId="{BA8FC162-A34E-E641-A23B-1EADD66F0D5B}" srcOrd="5" destOrd="0" presId="urn:microsoft.com/office/officeart/2005/8/layout/hierarchy3"/>
    <dgm:cxn modelId="{4FC08AC4-7300-D041-8376-801DB7C8F2CA}" type="presParOf" srcId="{5B377A3A-C7A5-A74D-82CB-898101D60372}" destId="{968DA282-31BB-D94A-A654-A4BBA8AF887E}" srcOrd="6" destOrd="0" presId="urn:microsoft.com/office/officeart/2005/8/layout/hierarchy3"/>
    <dgm:cxn modelId="{4A298228-E30A-1D41-A4FB-5719D0A69C3E}" type="presParOf" srcId="{5B377A3A-C7A5-A74D-82CB-898101D60372}" destId="{E06501C3-A985-3A43-8430-6F07E465C889}" srcOrd="7" destOrd="0" presId="urn:microsoft.com/office/officeart/2005/8/layout/hierarchy3"/>
    <dgm:cxn modelId="{7A15BC1F-B5CB-0446-B47D-401E41D835E7}" type="presParOf" srcId="{5B377A3A-C7A5-A74D-82CB-898101D60372}" destId="{EECFAB09-1A02-3240-B65E-E817F9358955}" srcOrd="8" destOrd="0" presId="urn:microsoft.com/office/officeart/2005/8/layout/hierarchy3"/>
    <dgm:cxn modelId="{FD261D12-2118-0640-97F1-6EBF5DF50671}" type="presParOf" srcId="{5B377A3A-C7A5-A74D-82CB-898101D60372}" destId="{6B86DAAC-C88F-5A4B-9A76-3CC494B5EAB0}" srcOrd="9" destOrd="0" presId="urn:microsoft.com/office/officeart/2005/8/layout/hierarchy3"/>
    <dgm:cxn modelId="{99745F34-4A15-1B4C-BC8F-502A55D5717C}" type="presParOf" srcId="{D31CD384-A9A8-B84F-8CCE-762056693FBC}" destId="{242B4323-EACD-4D42-A165-FA049481DF3C}" srcOrd="2" destOrd="0" presId="urn:microsoft.com/office/officeart/2005/8/layout/hierarchy3"/>
    <dgm:cxn modelId="{F39C7448-A0BC-9C4D-AD57-F7AC1D229AA3}" type="presParOf" srcId="{242B4323-EACD-4D42-A165-FA049481DF3C}" destId="{10C6718A-EADD-C84D-ADA3-9A97B9C749A3}" srcOrd="0" destOrd="0" presId="urn:microsoft.com/office/officeart/2005/8/layout/hierarchy3"/>
    <dgm:cxn modelId="{43BE37CF-C58A-FD4A-978B-7FB3DB9672F2}" type="presParOf" srcId="{10C6718A-EADD-C84D-ADA3-9A97B9C749A3}" destId="{587EBA16-7489-6747-BCB1-D278ADE22D03}" srcOrd="0" destOrd="0" presId="urn:microsoft.com/office/officeart/2005/8/layout/hierarchy3"/>
    <dgm:cxn modelId="{D52B8285-402A-E242-80B9-56F421553536}" type="presParOf" srcId="{10C6718A-EADD-C84D-ADA3-9A97B9C749A3}" destId="{8989B719-3063-CD4B-8401-84AC4A20975D}" srcOrd="1" destOrd="0" presId="urn:microsoft.com/office/officeart/2005/8/layout/hierarchy3"/>
    <dgm:cxn modelId="{A6CA24A4-B265-6A41-8E31-4A3C4FC62403}" type="presParOf" srcId="{242B4323-EACD-4D42-A165-FA049481DF3C}" destId="{175C2CAE-9D43-7147-AE27-2407C536601B}" srcOrd="1" destOrd="0" presId="urn:microsoft.com/office/officeart/2005/8/layout/hierarchy3"/>
    <dgm:cxn modelId="{7B5B2364-DF5B-CA4C-9886-343D43CA0A43}" type="presParOf" srcId="{175C2CAE-9D43-7147-AE27-2407C536601B}" destId="{017E2F4A-74E5-8945-BA43-A25FFEE86551}" srcOrd="0" destOrd="0" presId="urn:microsoft.com/office/officeart/2005/8/layout/hierarchy3"/>
    <dgm:cxn modelId="{A458E75D-9700-6D42-8563-3E15D6F2B1E9}" type="presParOf" srcId="{175C2CAE-9D43-7147-AE27-2407C536601B}" destId="{8EBC1189-23A5-0A43-B46A-707DFFA34669}" srcOrd="1" destOrd="0" presId="urn:microsoft.com/office/officeart/2005/8/layout/hierarchy3"/>
    <dgm:cxn modelId="{5477A1B0-F86A-6544-9D88-3926303F8867}" type="presParOf" srcId="{175C2CAE-9D43-7147-AE27-2407C536601B}" destId="{FA288332-CDC9-D24D-878F-4C1671142172}" srcOrd="2" destOrd="0" presId="urn:microsoft.com/office/officeart/2005/8/layout/hierarchy3"/>
    <dgm:cxn modelId="{E7933736-D08C-5147-AD80-8A358C9A6366}" type="presParOf" srcId="{175C2CAE-9D43-7147-AE27-2407C536601B}" destId="{ED4C28A0-E379-FC49-B223-67A16C366CE2}" srcOrd="3" destOrd="0" presId="urn:microsoft.com/office/officeart/2005/8/layout/hierarchy3"/>
    <dgm:cxn modelId="{01003C2C-9728-FD40-A8D5-17082F0BA934}" type="presParOf" srcId="{175C2CAE-9D43-7147-AE27-2407C536601B}" destId="{5F2C7F7D-8023-CF45-B234-EC07F995FB6F}" srcOrd="4" destOrd="0" presId="urn:microsoft.com/office/officeart/2005/8/layout/hierarchy3"/>
    <dgm:cxn modelId="{52E30A28-2CC2-9E49-8603-FD214D6EB567}" type="presParOf" srcId="{175C2CAE-9D43-7147-AE27-2407C536601B}" destId="{6F6498D9-7E28-B849-9611-659B277A693B}" srcOrd="5" destOrd="0" presId="urn:microsoft.com/office/officeart/2005/8/layout/hierarchy3"/>
    <dgm:cxn modelId="{AD20F3C6-727E-874F-B48C-B4D390E7A163}" type="presParOf" srcId="{175C2CAE-9D43-7147-AE27-2407C536601B}" destId="{6FF233E4-9F45-6649-B103-419654605E6B}" srcOrd="6" destOrd="0" presId="urn:microsoft.com/office/officeart/2005/8/layout/hierarchy3"/>
    <dgm:cxn modelId="{B2D128B1-65AF-6649-9049-390DA9B570CF}" type="presParOf" srcId="{175C2CAE-9D43-7147-AE27-2407C536601B}" destId="{F642AB49-D24C-6B4C-8667-FC947C9C06CC}" srcOrd="7" destOrd="0" presId="urn:microsoft.com/office/officeart/2005/8/layout/hierarchy3"/>
    <dgm:cxn modelId="{726BF646-76FA-8341-B526-A0C9E725216B}" type="presParOf" srcId="{175C2CAE-9D43-7147-AE27-2407C536601B}" destId="{E549EE35-372F-DB45-A170-472C95CF8CF7}" srcOrd="8" destOrd="0" presId="urn:microsoft.com/office/officeart/2005/8/layout/hierarchy3"/>
    <dgm:cxn modelId="{97336798-2285-D443-A6FA-80D653C902AC}" type="presParOf" srcId="{175C2CAE-9D43-7147-AE27-2407C536601B}" destId="{F652E909-537D-5246-9CFA-79635F02BC9D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6F59-350F-9D4F-82AF-6447041ED22A}">
      <dsp:nvSpPr>
        <dsp:cNvPr id="0" name=""/>
        <dsp:cNvSpPr/>
      </dsp:nvSpPr>
      <dsp:spPr>
        <a:xfrm>
          <a:off x="1558" y="727692"/>
          <a:ext cx="6078070" cy="3646842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>
              <a:effectLst>
                <a:outerShdw blurRad="38100" dist="38100" dir="2700000" algn="tl">
                  <a:srgbClr val="000000"/>
                </a:outerShdw>
              </a:effectLst>
              <a:latin typeface="Tempus Sans ITC" pitchFamily="82" charset="0"/>
              <a:sym typeface="Symbol" pitchFamily="18" charset="2"/>
            </a:rPr>
            <a:t>Aspirin / other antiplatelet agents</a:t>
          </a:r>
          <a:endParaRPr lang="en-US" sz="6500" kern="1200" dirty="0"/>
        </a:p>
      </dsp:txBody>
      <dsp:txXfrm>
        <a:off x="1558" y="727692"/>
        <a:ext cx="6078070" cy="3646842"/>
      </dsp:txXfrm>
    </dsp:sp>
    <dsp:sp modelId="{0E94EC66-B31E-D249-9A21-D615A959CD40}">
      <dsp:nvSpPr>
        <dsp:cNvPr id="0" name=""/>
        <dsp:cNvSpPr/>
      </dsp:nvSpPr>
      <dsp:spPr>
        <a:xfrm>
          <a:off x="6687435" y="727692"/>
          <a:ext cx="6078070" cy="3646842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smtClean="0">
              <a:effectLst>
                <a:outerShdw blurRad="38100" dist="38100" dir="2700000" algn="tl">
                  <a:srgbClr val="000000"/>
                </a:outerShdw>
              </a:effectLst>
              <a:latin typeface="Tempus Sans ITC" pitchFamily="82" charset="0"/>
              <a:sym typeface="Symbol" pitchFamily="18" charset="2"/>
            </a:rPr>
            <a:t>ACE inhibitors</a:t>
          </a:r>
          <a:endParaRPr lang="en-US" sz="6500" b="1" kern="1200" dirty="0" smtClean="0">
            <a:effectLst>
              <a:outerShdw blurRad="38100" dist="38100" dir="2700000" algn="tl">
                <a:srgbClr val="000000"/>
              </a:outerShdw>
            </a:effectLst>
            <a:latin typeface="Tempus Sans ITC" pitchFamily="82" charset="0"/>
            <a:sym typeface="Symbol" pitchFamily="18" charset="2"/>
          </a:endParaRPr>
        </a:p>
      </dsp:txBody>
      <dsp:txXfrm>
        <a:off x="6687435" y="727692"/>
        <a:ext cx="6078070" cy="3646842"/>
      </dsp:txXfrm>
    </dsp:sp>
    <dsp:sp modelId="{5F36154E-4A65-6A41-B9F2-CBB444013293}">
      <dsp:nvSpPr>
        <dsp:cNvPr id="0" name=""/>
        <dsp:cNvSpPr/>
      </dsp:nvSpPr>
      <dsp:spPr>
        <a:xfrm>
          <a:off x="1558" y="4982341"/>
          <a:ext cx="6078070" cy="3646842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smtClean="0">
              <a:effectLst>
                <a:outerShdw blurRad="38100" dist="38100" dir="2700000" algn="tl">
                  <a:srgbClr val="000000"/>
                </a:outerShdw>
              </a:effectLst>
              <a:latin typeface="Tempus Sans ITC" pitchFamily="82" charset="0"/>
              <a:sym typeface="Symbol" pitchFamily="18" charset="2"/>
            </a:rPr>
            <a:t>Statins</a:t>
          </a:r>
          <a:endParaRPr lang="en-US" sz="6500" b="1" kern="1200" dirty="0" smtClean="0">
            <a:effectLst>
              <a:outerShdw blurRad="38100" dist="38100" dir="2700000" algn="tl">
                <a:srgbClr val="000000"/>
              </a:outerShdw>
            </a:effectLst>
            <a:latin typeface="Tempus Sans ITC" pitchFamily="82" charset="0"/>
            <a:sym typeface="Symbol" pitchFamily="18" charset="2"/>
          </a:endParaRPr>
        </a:p>
      </dsp:txBody>
      <dsp:txXfrm>
        <a:off x="1558" y="4982341"/>
        <a:ext cx="6078070" cy="3646842"/>
      </dsp:txXfrm>
    </dsp:sp>
    <dsp:sp modelId="{C6FA2F14-30BA-804C-B50C-ACE8114D73F2}">
      <dsp:nvSpPr>
        <dsp:cNvPr id="0" name=""/>
        <dsp:cNvSpPr/>
      </dsp:nvSpPr>
      <dsp:spPr>
        <a:xfrm>
          <a:off x="6687435" y="4982341"/>
          <a:ext cx="6078070" cy="3646842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>
              <a:latin typeface="Bernard MT Condensed" pitchFamily="18" charset="0"/>
              <a:sym typeface="Symbol" pitchFamily="18" charset="2"/>
            </a:rPr>
            <a:t> -</a:t>
          </a:r>
          <a:r>
            <a:rPr lang="en-US" sz="6500" b="1" kern="1200" dirty="0" smtClean="0">
              <a:effectLst>
                <a:outerShdw blurRad="38100" dist="38100" dir="2700000" algn="tl">
                  <a:srgbClr val="000000"/>
                </a:outerShdw>
              </a:effectLst>
              <a:latin typeface="Tempus Sans ITC" pitchFamily="82" charset="0"/>
              <a:sym typeface="Symbol" pitchFamily="18" charset="2"/>
            </a:rPr>
            <a:t>blockers</a:t>
          </a:r>
        </a:p>
      </dsp:txBody>
      <dsp:txXfrm>
        <a:off x="6687435" y="4982341"/>
        <a:ext cx="6078070" cy="3646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F190F-7D3F-3E49-87CD-C283A760756E}">
      <dsp:nvSpPr>
        <dsp:cNvPr id="0" name=""/>
        <dsp:cNvSpPr/>
      </dsp:nvSpPr>
      <dsp:spPr>
        <a:xfrm>
          <a:off x="0" y="102805"/>
          <a:ext cx="4015442" cy="6823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Trimetazidine</a:t>
          </a:r>
          <a:endParaRPr lang="en-US" sz="4400" kern="1200" dirty="0"/>
        </a:p>
      </dsp:txBody>
      <dsp:txXfrm>
        <a:off x="19985" y="122790"/>
        <a:ext cx="3975472" cy="642362"/>
      </dsp:txXfrm>
    </dsp:sp>
    <dsp:sp modelId="{CC234C93-1E8F-C942-A316-8F1FB2912140}">
      <dsp:nvSpPr>
        <dsp:cNvPr id="0" name=""/>
        <dsp:cNvSpPr/>
      </dsp:nvSpPr>
      <dsp:spPr>
        <a:xfrm>
          <a:off x="401544" y="785137"/>
          <a:ext cx="794205" cy="2400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0254"/>
              </a:lnTo>
              <a:lnTo>
                <a:pt x="794205" y="2400254"/>
              </a:lnTo>
            </a:path>
          </a:pathLst>
        </a:custGeom>
        <a:noFill/>
        <a:ln w="635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C67313-D692-5349-B861-622357D1A664}">
      <dsp:nvSpPr>
        <dsp:cNvPr id="0" name=""/>
        <dsp:cNvSpPr/>
      </dsp:nvSpPr>
      <dsp:spPr>
        <a:xfrm>
          <a:off x="1195749" y="1232906"/>
          <a:ext cx="4168340" cy="390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Oxygen</a:t>
          </a:r>
          <a:r>
            <a:rPr lang="en-US" sz="2600" kern="1200" baseline="0" dirty="0" smtClean="0"/>
            <a:t> requirement of glucose pathway is lower than FFA, during ischemia oxidized FFA levels rise, blunting the glucose pathway. Trimetazidine reduces oxygen demand without altering hemodynamics</a:t>
          </a:r>
          <a:endParaRPr lang="en-US" sz="2600" kern="1200" dirty="0"/>
        </a:p>
      </dsp:txBody>
      <dsp:txXfrm>
        <a:off x="1310122" y="1347279"/>
        <a:ext cx="3939594" cy="3676225"/>
      </dsp:txXfrm>
    </dsp:sp>
    <dsp:sp modelId="{5E5344CD-C312-D241-AF7D-702770A91080}">
      <dsp:nvSpPr>
        <dsp:cNvPr id="0" name=""/>
        <dsp:cNvSpPr/>
      </dsp:nvSpPr>
      <dsp:spPr>
        <a:xfrm>
          <a:off x="401544" y="785137"/>
          <a:ext cx="507907" cy="5230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30930"/>
              </a:lnTo>
              <a:lnTo>
                <a:pt x="507907" y="5230930"/>
              </a:lnTo>
            </a:path>
          </a:pathLst>
        </a:custGeom>
        <a:noFill/>
        <a:ln w="635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F0C1D9-F8E7-B247-A81A-AE1A3149ED7E}">
      <dsp:nvSpPr>
        <dsp:cNvPr id="0" name=""/>
        <dsp:cNvSpPr/>
      </dsp:nvSpPr>
      <dsp:spPr>
        <a:xfrm>
          <a:off x="909451" y="5548886"/>
          <a:ext cx="2790196" cy="934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-307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Indications: as add on therapy</a:t>
          </a:r>
        </a:p>
      </dsp:txBody>
      <dsp:txXfrm>
        <a:off x="936818" y="5576253"/>
        <a:ext cx="2735462" cy="879628"/>
      </dsp:txXfrm>
    </dsp:sp>
    <dsp:sp modelId="{4EC36EAA-7CA8-484A-87EF-93A48B18F6EA}">
      <dsp:nvSpPr>
        <dsp:cNvPr id="0" name=""/>
        <dsp:cNvSpPr/>
      </dsp:nvSpPr>
      <dsp:spPr>
        <a:xfrm>
          <a:off x="401544" y="785137"/>
          <a:ext cx="359517" cy="6874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74655"/>
              </a:lnTo>
              <a:lnTo>
                <a:pt x="359517" y="6874655"/>
              </a:lnTo>
            </a:path>
          </a:pathLst>
        </a:custGeom>
        <a:noFill/>
        <a:ln w="635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EBD5F7-8E41-EE4E-82D2-A35B317878B6}">
      <dsp:nvSpPr>
        <dsp:cNvPr id="0" name=""/>
        <dsp:cNvSpPr/>
      </dsp:nvSpPr>
      <dsp:spPr>
        <a:xfrm>
          <a:off x="761062" y="7182620"/>
          <a:ext cx="2589977" cy="954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-6154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Adverse Reactions: GIT disturbances</a:t>
          </a:r>
        </a:p>
      </dsp:txBody>
      <dsp:txXfrm>
        <a:off x="789014" y="7210572"/>
        <a:ext cx="2534073" cy="898440"/>
      </dsp:txXfrm>
    </dsp:sp>
    <dsp:sp modelId="{9865D587-7DD1-1E4E-8F49-0F4DB90BFCEF}">
      <dsp:nvSpPr>
        <dsp:cNvPr id="0" name=""/>
        <dsp:cNvSpPr/>
      </dsp:nvSpPr>
      <dsp:spPr>
        <a:xfrm>
          <a:off x="401544" y="785137"/>
          <a:ext cx="370225" cy="8954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54200"/>
              </a:lnTo>
              <a:lnTo>
                <a:pt x="370225" y="8954200"/>
              </a:lnTo>
            </a:path>
          </a:pathLst>
        </a:custGeom>
        <a:noFill/>
        <a:ln w="635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C610F2-D87E-BA4C-8183-B2E22F4C360C}">
      <dsp:nvSpPr>
        <dsp:cNvPr id="0" name=""/>
        <dsp:cNvSpPr/>
      </dsp:nvSpPr>
      <dsp:spPr>
        <a:xfrm>
          <a:off x="771769" y="9138393"/>
          <a:ext cx="3669406" cy="1201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-9231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contraindications: </a:t>
          </a:r>
          <a:r>
            <a:rPr lang="en-US" sz="2400" kern="1200" smtClean="0"/>
            <a:t>hypersensitivity , pregnancy, and lactation</a:t>
          </a:r>
          <a:r>
            <a:rPr lang="ar-SA" sz="2400" kern="1200" dirty="0" smtClean="0"/>
            <a:t>رضاعة</a:t>
          </a:r>
          <a:endParaRPr lang="en-US" sz="2400" kern="1200" dirty="0" smtClean="0"/>
        </a:p>
      </dsp:txBody>
      <dsp:txXfrm>
        <a:off x="806971" y="9173595"/>
        <a:ext cx="3599002" cy="1131485"/>
      </dsp:txXfrm>
    </dsp:sp>
    <dsp:sp modelId="{6E8D8DFC-B755-DD45-810F-01CB71DBD80D}">
      <dsp:nvSpPr>
        <dsp:cNvPr id="0" name=""/>
        <dsp:cNvSpPr/>
      </dsp:nvSpPr>
      <dsp:spPr>
        <a:xfrm>
          <a:off x="9475665" y="0"/>
          <a:ext cx="3278052" cy="6860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/>
            <a:t>Ranolazine</a:t>
          </a:r>
          <a:endParaRPr lang="en-US" sz="4400" kern="1200" dirty="0"/>
        </a:p>
      </dsp:txBody>
      <dsp:txXfrm>
        <a:off x="9495760" y="20095"/>
        <a:ext cx="3237862" cy="645891"/>
      </dsp:txXfrm>
    </dsp:sp>
    <dsp:sp modelId="{D8485FB6-EF21-D64F-8EB9-0E9DDDFEAEF9}">
      <dsp:nvSpPr>
        <dsp:cNvPr id="0" name=""/>
        <dsp:cNvSpPr/>
      </dsp:nvSpPr>
      <dsp:spPr>
        <a:xfrm>
          <a:off x="9803470" y="686081"/>
          <a:ext cx="313936" cy="1097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7873"/>
              </a:lnTo>
              <a:lnTo>
                <a:pt x="313936" y="1097873"/>
              </a:lnTo>
            </a:path>
          </a:pathLst>
        </a:custGeom>
        <a:noFill/>
        <a:ln w="635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12508D-545D-D845-8E58-F723A157AB6C}">
      <dsp:nvSpPr>
        <dsp:cNvPr id="0" name=""/>
        <dsp:cNvSpPr/>
      </dsp:nvSpPr>
      <dsp:spPr>
        <a:xfrm>
          <a:off x="10117406" y="1032302"/>
          <a:ext cx="2845063" cy="15033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-12308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Inhibits</a:t>
          </a:r>
          <a:r>
            <a:rPr lang="en-US" sz="2600" kern="1200" baseline="0" dirty="0" smtClean="0"/>
            <a:t> late sodium current which increases during ischemia </a:t>
          </a:r>
          <a:endParaRPr lang="en-US" sz="2600" kern="1200" dirty="0"/>
        </a:p>
      </dsp:txBody>
      <dsp:txXfrm>
        <a:off x="10161436" y="1076332"/>
        <a:ext cx="2757003" cy="1415245"/>
      </dsp:txXfrm>
    </dsp:sp>
    <dsp:sp modelId="{9ECD3EBB-6537-014F-AE19-94642910764B}">
      <dsp:nvSpPr>
        <dsp:cNvPr id="0" name=""/>
        <dsp:cNvSpPr/>
      </dsp:nvSpPr>
      <dsp:spPr>
        <a:xfrm>
          <a:off x="9803470" y="686081"/>
          <a:ext cx="314278" cy="3244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4234"/>
              </a:lnTo>
              <a:lnTo>
                <a:pt x="314278" y="3244234"/>
              </a:lnTo>
            </a:path>
          </a:pathLst>
        </a:custGeom>
        <a:noFill/>
        <a:ln w="635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7174D2-8A88-E14F-84F6-F23995B5730B}">
      <dsp:nvSpPr>
        <dsp:cNvPr id="0" name=""/>
        <dsp:cNvSpPr/>
      </dsp:nvSpPr>
      <dsp:spPr>
        <a:xfrm>
          <a:off x="10117748" y="3142164"/>
          <a:ext cx="3058990" cy="1576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-15385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Prolongs QT intervals so contraindicated with class </a:t>
          </a:r>
          <a:r>
            <a:rPr lang="en-US" sz="2600" kern="1200" dirty="0" err="1" smtClean="0"/>
            <a:t>Ia</a:t>
          </a:r>
          <a:r>
            <a:rPr lang="en-US" sz="2600" kern="1200" dirty="0" smtClean="0"/>
            <a:t> and III </a:t>
          </a:r>
          <a:r>
            <a:rPr lang="en-US" sz="2600" kern="1200" dirty="0" err="1" smtClean="0"/>
            <a:t>antiarrhymatics</a:t>
          </a:r>
          <a:r>
            <a:rPr lang="en-US" sz="2600" kern="1200" dirty="0" smtClean="0"/>
            <a:t> </a:t>
          </a:r>
          <a:endParaRPr lang="en-US" sz="2600" kern="1200" dirty="0"/>
        </a:p>
      </dsp:txBody>
      <dsp:txXfrm>
        <a:off x="10163916" y="3188332"/>
        <a:ext cx="2966654" cy="1483967"/>
      </dsp:txXfrm>
    </dsp:sp>
    <dsp:sp modelId="{F98BDD09-7AB4-5B42-A6EA-F29F7E8E6E57}">
      <dsp:nvSpPr>
        <dsp:cNvPr id="0" name=""/>
        <dsp:cNvSpPr/>
      </dsp:nvSpPr>
      <dsp:spPr>
        <a:xfrm>
          <a:off x="9803470" y="686081"/>
          <a:ext cx="208188" cy="5930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30182"/>
              </a:lnTo>
              <a:lnTo>
                <a:pt x="208188" y="5930182"/>
              </a:lnTo>
            </a:path>
          </a:pathLst>
        </a:custGeom>
        <a:noFill/>
        <a:ln w="635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8FC162-A34E-E641-A23B-1EADD66F0D5B}">
      <dsp:nvSpPr>
        <dsp:cNvPr id="0" name=""/>
        <dsp:cNvSpPr/>
      </dsp:nvSpPr>
      <dsp:spPr>
        <a:xfrm>
          <a:off x="10011658" y="5168468"/>
          <a:ext cx="3271208" cy="28955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-18462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Toxicity develops due to interaction with CYT 450 inhibitors as </a:t>
          </a:r>
          <a:r>
            <a:rPr lang="en-US" sz="2600" kern="1200" dirty="0" err="1" smtClean="0"/>
            <a:t>diltiazem</a:t>
          </a:r>
          <a:r>
            <a:rPr lang="en-US" sz="2600" kern="1200" dirty="0" smtClean="0"/>
            <a:t>, verapamil, </a:t>
          </a:r>
          <a:r>
            <a:rPr lang="en-US" sz="2600" kern="1200" dirty="0" err="1" smtClean="0"/>
            <a:t>ketoconzole</a:t>
          </a:r>
          <a:r>
            <a:rPr lang="en-US" sz="2600" kern="1200" dirty="0" smtClean="0"/>
            <a:t>, macrolides, antibiotics, and grapefruit juice</a:t>
          </a:r>
          <a:endParaRPr lang="en-US" sz="2600" kern="1200" dirty="0"/>
        </a:p>
      </dsp:txBody>
      <dsp:txXfrm>
        <a:off x="10096467" y="5253277"/>
        <a:ext cx="3101590" cy="2725975"/>
      </dsp:txXfrm>
    </dsp:sp>
    <dsp:sp modelId="{968DA282-31BB-D94A-A654-A4BBA8AF887E}">
      <dsp:nvSpPr>
        <dsp:cNvPr id="0" name=""/>
        <dsp:cNvSpPr/>
      </dsp:nvSpPr>
      <dsp:spPr>
        <a:xfrm>
          <a:off x="9803470" y="686081"/>
          <a:ext cx="281319" cy="8114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14752"/>
              </a:lnTo>
              <a:lnTo>
                <a:pt x="281319" y="8114752"/>
              </a:lnTo>
            </a:path>
          </a:pathLst>
        </a:custGeom>
        <a:noFill/>
        <a:ln w="635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6501C3-A985-3A43-8430-6F07E465C889}">
      <dsp:nvSpPr>
        <dsp:cNvPr id="0" name=""/>
        <dsp:cNvSpPr/>
      </dsp:nvSpPr>
      <dsp:spPr>
        <a:xfrm rot="10800000" flipV="1">
          <a:off x="10084790" y="8350905"/>
          <a:ext cx="3124983" cy="8998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-21538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ADRs:- dizziness , constipation</a:t>
          </a:r>
          <a:endParaRPr lang="en-US" sz="2000" kern="1200" dirty="0"/>
        </a:p>
      </dsp:txBody>
      <dsp:txXfrm rot="-10800000">
        <a:off x="10111146" y="8377261"/>
        <a:ext cx="3072271" cy="847144"/>
      </dsp:txXfrm>
    </dsp:sp>
    <dsp:sp modelId="{EECFAB09-1A02-3240-B65E-E817F9358955}">
      <dsp:nvSpPr>
        <dsp:cNvPr id="0" name=""/>
        <dsp:cNvSpPr/>
      </dsp:nvSpPr>
      <dsp:spPr>
        <a:xfrm>
          <a:off x="9803470" y="686081"/>
          <a:ext cx="278889" cy="98850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85097"/>
              </a:lnTo>
              <a:lnTo>
                <a:pt x="278889" y="9885097"/>
              </a:lnTo>
            </a:path>
          </a:pathLst>
        </a:custGeom>
        <a:noFill/>
        <a:ln w="635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86DAAC-C88F-5A4B-9A76-3CC494B5EAB0}">
      <dsp:nvSpPr>
        <dsp:cNvPr id="0" name=""/>
        <dsp:cNvSpPr/>
      </dsp:nvSpPr>
      <dsp:spPr>
        <a:xfrm>
          <a:off x="10082360" y="9812656"/>
          <a:ext cx="2969076" cy="15170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-24615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Used in chronic angina </a:t>
          </a:r>
          <a:r>
            <a:rPr lang="en-US" sz="2000" kern="1200" dirty="0" err="1" smtClean="0"/>
            <a:t>concommitanly</a:t>
          </a:r>
          <a:r>
            <a:rPr lang="en-US" sz="2000" kern="1200" dirty="0" smtClean="0"/>
            <a:t> with other drugs</a:t>
          </a:r>
          <a:endParaRPr lang="en-US" sz="2000" kern="1200" dirty="0"/>
        </a:p>
      </dsp:txBody>
      <dsp:txXfrm>
        <a:off x="10126793" y="9857089"/>
        <a:ext cx="2880210" cy="1428179"/>
      </dsp:txXfrm>
    </dsp:sp>
    <dsp:sp modelId="{587EBA16-7489-6747-BCB1-D278ADE22D03}">
      <dsp:nvSpPr>
        <dsp:cNvPr id="0" name=""/>
        <dsp:cNvSpPr/>
      </dsp:nvSpPr>
      <dsp:spPr>
        <a:xfrm>
          <a:off x="13462297" y="2064"/>
          <a:ext cx="3629660" cy="7217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/>
            <a:t>Ivabradine</a:t>
          </a:r>
          <a:endParaRPr lang="en-US" sz="4400" kern="1200" dirty="0"/>
        </a:p>
      </dsp:txBody>
      <dsp:txXfrm>
        <a:off x="13483438" y="23205"/>
        <a:ext cx="3587378" cy="679516"/>
      </dsp:txXfrm>
    </dsp:sp>
    <dsp:sp modelId="{017E2F4A-74E5-8945-BA43-A25FFEE86551}">
      <dsp:nvSpPr>
        <dsp:cNvPr id="0" name=""/>
        <dsp:cNvSpPr/>
      </dsp:nvSpPr>
      <dsp:spPr>
        <a:xfrm>
          <a:off x="13825263" y="723862"/>
          <a:ext cx="4657350" cy="985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5587"/>
              </a:lnTo>
              <a:lnTo>
                <a:pt x="4657350" y="985587"/>
              </a:lnTo>
            </a:path>
          </a:pathLst>
        </a:custGeom>
        <a:noFill/>
        <a:ln w="635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BC1189-23A5-0A43-B46A-707DFFA34669}">
      <dsp:nvSpPr>
        <dsp:cNvPr id="0" name=""/>
        <dsp:cNvSpPr/>
      </dsp:nvSpPr>
      <dsp:spPr>
        <a:xfrm>
          <a:off x="18482613" y="999410"/>
          <a:ext cx="4589852" cy="1420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-27692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reduces slope of depolarization, slowing HR, reducing myocardial work, and oxygen demand</a:t>
          </a:r>
          <a:endParaRPr lang="en-US" sz="2600" kern="1200" dirty="0"/>
        </a:p>
      </dsp:txBody>
      <dsp:txXfrm>
        <a:off x="18524206" y="1041003"/>
        <a:ext cx="4506666" cy="1336892"/>
      </dsp:txXfrm>
    </dsp:sp>
    <dsp:sp modelId="{FA288332-CDC9-D24D-878F-4C1671142172}">
      <dsp:nvSpPr>
        <dsp:cNvPr id="0" name=""/>
        <dsp:cNvSpPr/>
      </dsp:nvSpPr>
      <dsp:spPr>
        <a:xfrm>
          <a:off x="13825263" y="723862"/>
          <a:ext cx="4571650" cy="3406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6417"/>
              </a:lnTo>
              <a:lnTo>
                <a:pt x="4571650" y="3406417"/>
              </a:lnTo>
            </a:path>
          </a:pathLst>
        </a:custGeom>
        <a:noFill/>
        <a:ln w="635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C28A0-E379-FC49-B223-67A16C366CE2}">
      <dsp:nvSpPr>
        <dsp:cNvPr id="0" name=""/>
        <dsp:cNvSpPr/>
      </dsp:nvSpPr>
      <dsp:spPr>
        <a:xfrm>
          <a:off x="18396914" y="2847868"/>
          <a:ext cx="4926994" cy="2564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-30769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</a:t>
          </a:r>
          <a:r>
            <a:rPr lang="en-US" sz="2600" kern="1200" baseline="-25000" dirty="0" smtClean="0"/>
            <a:t>f</a:t>
          </a:r>
          <a:r>
            <a:rPr lang="en-US" sz="2600" kern="1200" dirty="0" smtClean="0"/>
            <a:t> current is an inward Na/K current</a:t>
          </a:r>
          <a:r>
            <a:rPr lang="en-US" sz="2600" kern="1200" baseline="0" dirty="0" smtClean="0"/>
            <a:t> that activates pacemaker cells of the SA node, </a:t>
          </a:r>
          <a:r>
            <a:rPr lang="en-US" sz="2600" kern="1200" baseline="0" dirty="0" err="1" smtClean="0"/>
            <a:t>ivabradine</a:t>
          </a:r>
          <a:r>
            <a:rPr lang="en-US" sz="2600" kern="1200" baseline="0" dirty="0" smtClean="0"/>
            <a:t> selectively blocks it</a:t>
          </a:r>
          <a:endParaRPr lang="en-US" sz="2600" kern="1200" dirty="0"/>
        </a:p>
      </dsp:txBody>
      <dsp:txXfrm>
        <a:off x="18472035" y="2922989"/>
        <a:ext cx="4776752" cy="2414579"/>
      </dsp:txXfrm>
    </dsp:sp>
    <dsp:sp modelId="{5F2C7F7D-8023-CF45-B234-EC07F995FB6F}">
      <dsp:nvSpPr>
        <dsp:cNvPr id="0" name=""/>
        <dsp:cNvSpPr/>
      </dsp:nvSpPr>
      <dsp:spPr>
        <a:xfrm>
          <a:off x="13825263" y="723862"/>
          <a:ext cx="4605938" cy="5652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52629"/>
              </a:lnTo>
              <a:lnTo>
                <a:pt x="4605938" y="5652629"/>
              </a:lnTo>
            </a:path>
          </a:pathLst>
        </a:custGeom>
        <a:noFill/>
        <a:ln w="635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498D9-7E28-B849-9611-659B277A693B}">
      <dsp:nvSpPr>
        <dsp:cNvPr id="0" name=""/>
        <dsp:cNvSpPr/>
      </dsp:nvSpPr>
      <dsp:spPr>
        <a:xfrm rot="10800000" flipV="1">
          <a:off x="18431201" y="5742536"/>
          <a:ext cx="3626157" cy="12679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-33846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pc="5" dirty="0" smtClean="0">
              <a:latin typeface="Franklin Gothic Book"/>
              <a:cs typeface="Franklin Gothic Book"/>
            </a:rPr>
            <a:t>ADR:- </a:t>
          </a:r>
          <a:r>
            <a:rPr lang="en-US" sz="2400" kern="1200" dirty="0" smtClean="0">
              <a:latin typeface="Franklin Gothic Book"/>
              <a:cs typeface="Franklin Gothic Book"/>
            </a:rPr>
            <a:t>luminous</a:t>
          </a:r>
          <a:r>
            <a:rPr lang="en-US" sz="2400" kern="1200" spc="-145" dirty="0" smtClean="0">
              <a:latin typeface="Franklin Gothic Book"/>
              <a:cs typeface="Franklin Gothic Book"/>
            </a:rPr>
            <a:t> </a:t>
          </a:r>
          <a:r>
            <a:rPr lang="en-US" sz="2400" kern="1200" spc="-5" dirty="0" smtClean="0">
              <a:latin typeface="Franklin Gothic Book"/>
              <a:cs typeface="Franklin Gothic Book"/>
            </a:rPr>
            <a:t>phenomena</a:t>
          </a:r>
          <a:endParaRPr lang="en-US" sz="2400" kern="1200" dirty="0"/>
        </a:p>
      </dsp:txBody>
      <dsp:txXfrm rot="-10800000">
        <a:off x="18468337" y="5779672"/>
        <a:ext cx="3551885" cy="1193638"/>
      </dsp:txXfrm>
    </dsp:sp>
    <dsp:sp modelId="{6FF233E4-9F45-6649-B103-419654605E6B}">
      <dsp:nvSpPr>
        <dsp:cNvPr id="0" name=""/>
        <dsp:cNvSpPr/>
      </dsp:nvSpPr>
      <dsp:spPr>
        <a:xfrm>
          <a:off x="13825263" y="723862"/>
          <a:ext cx="4542268" cy="7311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11649"/>
              </a:lnTo>
              <a:lnTo>
                <a:pt x="4542268" y="7311649"/>
              </a:lnTo>
            </a:path>
          </a:pathLst>
        </a:custGeom>
        <a:noFill/>
        <a:ln w="635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2AB49-D24C-6B4C-8667-FC947C9C06CC}">
      <dsp:nvSpPr>
        <dsp:cNvPr id="0" name=""/>
        <dsp:cNvSpPr/>
      </dsp:nvSpPr>
      <dsp:spPr>
        <a:xfrm>
          <a:off x="18367531" y="7283930"/>
          <a:ext cx="5398931" cy="15031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-3692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Used in treatment of chronic stable angina in Patients with normal sinus rhythm who cannot</a:t>
          </a:r>
          <a:r>
            <a:rPr lang="en-US" sz="2000" kern="1200" baseline="0" dirty="0" smtClean="0"/>
            <a:t> take b-</a:t>
          </a:r>
          <a:r>
            <a:rPr lang="en-US" sz="2000" kern="1200" dirty="0" smtClean="0"/>
            <a:t>blockers</a:t>
          </a:r>
          <a:endParaRPr lang="en-US" sz="2000" kern="1200" dirty="0"/>
        </a:p>
      </dsp:txBody>
      <dsp:txXfrm>
        <a:off x="18411557" y="7327956"/>
        <a:ext cx="5310879" cy="1415110"/>
      </dsp:txXfrm>
    </dsp:sp>
    <dsp:sp modelId="{E549EE35-372F-DB45-A170-472C95CF8CF7}">
      <dsp:nvSpPr>
        <dsp:cNvPr id="0" name=""/>
        <dsp:cNvSpPr/>
      </dsp:nvSpPr>
      <dsp:spPr>
        <a:xfrm>
          <a:off x="13825263" y="723862"/>
          <a:ext cx="4558740" cy="9385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85653"/>
              </a:lnTo>
              <a:lnTo>
                <a:pt x="4558740" y="9385653"/>
              </a:lnTo>
            </a:path>
          </a:pathLst>
        </a:custGeom>
        <a:noFill/>
        <a:ln w="635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52E909-537D-5246-9CFA-79635F02BC9D}">
      <dsp:nvSpPr>
        <dsp:cNvPr id="0" name=""/>
        <dsp:cNvSpPr/>
      </dsp:nvSpPr>
      <dsp:spPr>
        <a:xfrm>
          <a:off x="18384004" y="8922933"/>
          <a:ext cx="3797063" cy="2373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Used in combination with beta blockers in people with heart failure with LVEF lower than 35%</a:t>
          </a:r>
          <a:r>
            <a:rPr lang="en-US" sz="2400" kern="1200" baseline="0" dirty="0" smtClean="0"/>
            <a:t> </a:t>
          </a:r>
          <a:r>
            <a:rPr lang="en-US" sz="2400" kern="1200" dirty="0" smtClean="0"/>
            <a:t>inadequately</a:t>
          </a:r>
          <a:r>
            <a:rPr lang="en-US" sz="2400" kern="1200" baseline="0" dirty="0" smtClean="0"/>
            <a:t> </a:t>
          </a:r>
          <a:r>
            <a:rPr lang="en-US" sz="2400" kern="1200" dirty="0" smtClean="0"/>
            <a:t>controlled by beta block  whose heart rate exceeds 70/min</a:t>
          </a:r>
          <a:endParaRPr lang="en-US" sz="2400" kern="1200" dirty="0"/>
        </a:p>
      </dsp:txBody>
      <dsp:txXfrm>
        <a:off x="18453512" y="8992441"/>
        <a:ext cx="3658047" cy="2234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A8D08-045B-4466-9F7D-D1037B45358C}" type="datetimeFigureOut">
              <a:rPr lang="en-US" smtClean="0"/>
              <a:t>4/19/17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E3CDC-BBCB-493C-B2EF-FA0E3B60D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42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1pPr>
    <a:lvl2pPr marL="553349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2pPr>
    <a:lvl3pPr marL="1106698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3pPr>
    <a:lvl4pPr marL="1660047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4pPr>
    <a:lvl5pPr marL="2213397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5pPr>
    <a:lvl6pPr marL="2766746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6pPr>
    <a:lvl7pPr marL="3320095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7pPr>
    <a:lvl8pPr marL="3873444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8pPr>
    <a:lvl9pPr marL="4426793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3CDC-BBCB-493C-B2EF-FA0E3B60DD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73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3CDC-BBCB-493C-B2EF-FA0E3B60DD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64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Relief of coronary artery</a:t>
            </a:r>
            <a:r>
              <a:rPr lang="en-US" baseline="0" dirty="0" smtClean="0"/>
              <a:t> spasm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3CDC-BBCB-493C-B2EF-FA0E3B60DD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13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jpg"/><Relationship Id="rId9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0808" y="2187829"/>
            <a:ext cx="17824847" cy="4654162"/>
          </a:xfrm>
        </p:spPr>
        <p:txBody>
          <a:bodyPr anchor="b"/>
          <a:lstStyle>
            <a:lvl1pPr algn="ctr">
              <a:defRPr sz="1169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0808" y="7021473"/>
            <a:ext cx="17824847" cy="3227586"/>
          </a:xfrm>
        </p:spPr>
        <p:txBody>
          <a:bodyPr/>
          <a:lstStyle>
            <a:lvl1pPr marL="0" indent="0" algn="ctr">
              <a:buNone/>
              <a:defRPr sz="4678"/>
            </a:lvl1pPr>
            <a:lvl2pPr marL="891220" indent="0" algn="ctr">
              <a:buNone/>
              <a:defRPr sz="3899"/>
            </a:lvl2pPr>
            <a:lvl3pPr marL="1782440" indent="0" algn="ctr">
              <a:buNone/>
              <a:defRPr sz="3509"/>
            </a:lvl3pPr>
            <a:lvl4pPr marL="2673660" indent="0" algn="ctr">
              <a:buNone/>
              <a:defRPr sz="3119"/>
            </a:lvl4pPr>
            <a:lvl5pPr marL="3564880" indent="0" algn="ctr">
              <a:buNone/>
              <a:defRPr sz="3119"/>
            </a:lvl5pPr>
            <a:lvl6pPr marL="4456100" indent="0" algn="ctr">
              <a:buNone/>
              <a:defRPr sz="3119"/>
            </a:lvl6pPr>
            <a:lvl7pPr marL="5347320" indent="0" algn="ctr">
              <a:buNone/>
              <a:defRPr sz="3119"/>
            </a:lvl7pPr>
            <a:lvl8pPr marL="6238540" indent="0" algn="ctr">
              <a:buNone/>
              <a:defRPr sz="3119"/>
            </a:lvl8pPr>
            <a:lvl9pPr marL="7129760" indent="0" algn="ctr">
              <a:buNone/>
              <a:defRPr sz="311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A75C-B77B-4AF9-BF42-980433339437}" type="datetime1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4242-AB85-4E72-A2B7-BFB751098A5B}" type="datetime1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007875" y="711740"/>
            <a:ext cx="5124644" cy="113290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33944" y="711740"/>
            <a:ext cx="15076850" cy="1132904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7F91-7380-47D4-8C81-A9ED0FFF0527}" type="datetime1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21"/>
          <a:stretch/>
        </p:blipFill>
        <p:spPr>
          <a:xfrm flipH="1">
            <a:off x="3093406" y="8184170"/>
            <a:ext cx="8559889" cy="371984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4DBB-A0BE-4B82-BC6C-708D25B22D0F}" type="datetime1">
              <a:rPr lang="en-US" smtClean="0"/>
              <a:t>4/19/17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t="27778" r="14152" b="8889"/>
          <a:stretch/>
        </p:blipFill>
        <p:spPr>
          <a:xfrm>
            <a:off x="20569537" y="398002"/>
            <a:ext cx="2523206" cy="1917589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7465831" y="4174526"/>
            <a:ext cx="3731624" cy="6798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5" dirty="0"/>
              <a:t>Rawan Alqahtani</a:t>
            </a:r>
          </a:p>
          <a:p>
            <a:r>
              <a:rPr lang="en-US" sz="2905" dirty="0" err="1" smtClean="0"/>
              <a:t>Alanoud</a:t>
            </a:r>
            <a:r>
              <a:rPr lang="en-US" sz="2905" baseline="0" dirty="0" smtClean="0"/>
              <a:t> </a:t>
            </a:r>
            <a:r>
              <a:rPr lang="en-US" sz="2905" dirty="0" err="1" smtClean="0"/>
              <a:t>Alsaikhan</a:t>
            </a:r>
            <a:endParaRPr lang="en-US" sz="2905" dirty="0"/>
          </a:p>
          <a:p>
            <a:r>
              <a:rPr lang="en-US" sz="2905" dirty="0"/>
              <a:t>Allulu Alsulayhim</a:t>
            </a:r>
          </a:p>
          <a:p>
            <a:r>
              <a:rPr lang="en-US" sz="2905" dirty="0"/>
              <a:t>Anwar Alajmi</a:t>
            </a:r>
          </a:p>
          <a:p>
            <a:r>
              <a:rPr lang="en-US" sz="2905" dirty="0"/>
              <a:t>Ashwaq Almajed</a:t>
            </a:r>
          </a:p>
          <a:p>
            <a:r>
              <a:rPr lang="en-US" sz="2905" dirty="0"/>
              <a:t>Atheer Alrsheed</a:t>
            </a:r>
          </a:p>
          <a:p>
            <a:r>
              <a:rPr lang="en-US" sz="2905" dirty="0"/>
              <a:t>Jawaher Abanumy</a:t>
            </a:r>
          </a:p>
          <a:p>
            <a:r>
              <a:rPr lang="en-US" sz="2905" dirty="0"/>
              <a:t>Laila Mathkour</a:t>
            </a:r>
          </a:p>
          <a:p>
            <a:r>
              <a:rPr lang="en-US" sz="2905" dirty="0"/>
              <a:t>Maha Alissa</a:t>
            </a:r>
          </a:p>
          <a:p>
            <a:r>
              <a:rPr lang="en-US" sz="2905" dirty="0"/>
              <a:t>Najd Altheeb</a:t>
            </a:r>
          </a:p>
          <a:p>
            <a:r>
              <a:rPr lang="en-US" sz="2905" dirty="0"/>
              <a:t>Rana Barasain</a:t>
            </a:r>
          </a:p>
          <a:p>
            <a:r>
              <a:rPr lang="en-US" sz="2905" dirty="0"/>
              <a:t>Reem Alshathri</a:t>
            </a:r>
          </a:p>
          <a:p>
            <a:r>
              <a:rPr lang="en-US" sz="2905" dirty="0"/>
              <a:t>Sama Alharbi</a:t>
            </a:r>
          </a:p>
          <a:p>
            <a:r>
              <a:rPr lang="en-US" sz="2905" dirty="0"/>
              <a:t>Shoag Alahmari</a:t>
            </a:r>
          </a:p>
          <a:p>
            <a:r>
              <a:rPr lang="en-US" sz="2905" dirty="0"/>
              <a:t>Shrooq Alsomali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2523179" y="6570027"/>
            <a:ext cx="3959074" cy="545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5" b="1" dirty="0" smtClean="0"/>
              <a:t>Team members:</a:t>
            </a:r>
          </a:p>
          <a:p>
            <a:endParaRPr lang="en-US" sz="2905" dirty="0" smtClean="0"/>
          </a:p>
          <a:p>
            <a:r>
              <a:rPr lang="en-US" sz="2905" dirty="0" err="1" smtClean="0"/>
              <a:t>Abdulaziz</a:t>
            </a:r>
            <a:r>
              <a:rPr lang="en-US" sz="2905" dirty="0" smtClean="0"/>
              <a:t> </a:t>
            </a:r>
            <a:r>
              <a:rPr lang="en-US" sz="2905" dirty="0"/>
              <a:t>Redwan</a:t>
            </a:r>
          </a:p>
          <a:p>
            <a:r>
              <a:rPr lang="en-US" sz="2905" dirty="0"/>
              <a:t> Khalid Aleisa</a:t>
            </a:r>
          </a:p>
          <a:p>
            <a:r>
              <a:rPr lang="en-US" sz="2905" dirty="0"/>
              <a:t>Omar Turkistani</a:t>
            </a:r>
          </a:p>
          <a:p>
            <a:r>
              <a:rPr lang="en-US" sz="2905" dirty="0"/>
              <a:t>Faris Nafisah</a:t>
            </a:r>
          </a:p>
          <a:p>
            <a:r>
              <a:rPr lang="en-US" sz="2905" dirty="0"/>
              <a:t>Mohammed Khoja</a:t>
            </a:r>
          </a:p>
          <a:p>
            <a:r>
              <a:rPr lang="en-US" sz="2905" dirty="0"/>
              <a:t>Abdulrahman Alarifi</a:t>
            </a:r>
          </a:p>
          <a:p>
            <a:r>
              <a:rPr lang="en-US" sz="2905" dirty="0"/>
              <a:t>Abdulrahman Aljurayyan</a:t>
            </a:r>
          </a:p>
          <a:p>
            <a:r>
              <a:rPr lang="en-US" sz="2905" dirty="0"/>
              <a:t>Moayed Ahmad</a:t>
            </a:r>
          </a:p>
          <a:p>
            <a:r>
              <a:rPr lang="en-US" sz="2905" dirty="0"/>
              <a:t>Faisal Alabbad</a:t>
            </a:r>
          </a:p>
          <a:p>
            <a:endParaRPr lang="en-US" sz="2905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251390" y="8374801"/>
            <a:ext cx="6428934" cy="2776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3600" baseline="0"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Contact</a:t>
            </a:r>
            <a:r>
              <a:rPr lang="en-US" sz="3600" baseline="0" dirty="0">
                <a:solidFill>
                  <a:schemeClr val="bg1">
                    <a:lumMod val="50000"/>
                  </a:schemeClr>
                </a:solidFill>
              </a:rPr>
              <a:t> us :</a:t>
            </a:r>
          </a:p>
          <a:p>
            <a:pPr marL="0" marR="0" lvl="0" indent="0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 dirty="0">
                <a:solidFill>
                  <a:schemeClr val="bg1">
                    <a:lumMod val="50000"/>
                  </a:schemeClr>
                </a:solidFill>
              </a:rPr>
              <a:t>	@Pharma436</a:t>
            </a:r>
          </a:p>
          <a:p>
            <a:pPr algn="l">
              <a:lnSpc>
                <a:spcPct val="150000"/>
              </a:lnSpc>
            </a:pPr>
            <a:r>
              <a:rPr lang="en-US" sz="3600" baseline="0" dirty="0">
                <a:solidFill>
                  <a:schemeClr val="bg1">
                    <a:lumMod val="50000"/>
                  </a:schemeClr>
                </a:solidFill>
              </a:rPr>
              <a:t> 	Pharma436@outlook.com</a:t>
            </a:r>
          </a:p>
        </p:txBody>
      </p:sp>
      <p:pic>
        <p:nvPicPr>
          <p:cNvPr id="25" name="Picture 2" descr="Image result for outlook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66" y="10643758"/>
            <a:ext cx="508109" cy="50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Image result for twitter 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35" y="9879716"/>
            <a:ext cx="404162" cy="3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6"/>
          <a:srcRect b="24399"/>
          <a:stretch/>
        </p:blipFill>
        <p:spPr>
          <a:xfrm>
            <a:off x="19104044" y="2524384"/>
            <a:ext cx="1600517" cy="130392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7"/>
          <a:srcRect b="22140"/>
          <a:stretch/>
        </p:blipFill>
        <p:spPr>
          <a:xfrm>
            <a:off x="11644778" y="2192435"/>
            <a:ext cx="1671920" cy="161804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1264" r="17501" b="25042"/>
          <a:stretch/>
        </p:blipFill>
        <p:spPr>
          <a:xfrm rot="1164955">
            <a:off x="12544520" y="3418273"/>
            <a:ext cx="322467" cy="1835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1264" r="17501" b="25042"/>
          <a:stretch/>
        </p:blipFill>
        <p:spPr>
          <a:xfrm rot="20416561">
            <a:off x="19338720" y="3277462"/>
            <a:ext cx="322467" cy="183562"/>
          </a:xfrm>
          <a:prstGeom prst="rect">
            <a:avLst/>
          </a:prstGeom>
        </p:spPr>
      </p:pic>
      <p:cxnSp>
        <p:nvCxnSpPr>
          <p:cNvPr id="31" name="Straight Connector 30"/>
          <p:cNvCxnSpPr/>
          <p:nvPr userDrawn="1"/>
        </p:nvCxnSpPr>
        <p:spPr>
          <a:xfrm flipH="1" flipV="1">
            <a:off x="11563749" y="3810472"/>
            <a:ext cx="9633706" cy="17840"/>
          </a:xfrm>
          <a:prstGeom prst="line">
            <a:avLst/>
          </a:prstGeom>
          <a:ln w="38100">
            <a:solidFill>
              <a:srgbClr val="9A27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 userDrawn="1"/>
        </p:nvSpPr>
        <p:spPr>
          <a:xfrm>
            <a:off x="12597584" y="4180340"/>
            <a:ext cx="3743317" cy="1807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67" b="1" dirty="0"/>
              <a:t>Team leaders :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67" b="1" dirty="0"/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5" dirty="0" smtClean="0"/>
              <a:t>Abdulrahman </a:t>
            </a:r>
            <a:r>
              <a:rPr lang="en-US" sz="2905" dirty="0"/>
              <a:t>Thekry </a:t>
            </a:r>
          </a:p>
          <a:p>
            <a:r>
              <a:rPr lang="en-US" sz="2905" dirty="0" err="1"/>
              <a:t>Ghadah</a:t>
            </a:r>
            <a:r>
              <a:rPr lang="en-US" sz="2905" dirty="0"/>
              <a:t> </a:t>
            </a:r>
            <a:r>
              <a:rPr lang="en-US" sz="2905" dirty="0" err="1" smtClean="0"/>
              <a:t>Almuhana</a:t>
            </a:r>
            <a:r>
              <a:rPr lang="en-US" sz="2905" dirty="0" smtClean="0"/>
              <a:t> </a:t>
            </a:r>
            <a:endParaRPr lang="en-US" sz="2905" dirty="0"/>
          </a:p>
        </p:txBody>
      </p:sp>
      <p:cxnSp>
        <p:nvCxnSpPr>
          <p:cNvPr id="42" name="Straight Connector 41"/>
          <p:cNvCxnSpPr>
            <a:cxnSpLocks/>
          </p:cNvCxnSpPr>
          <p:nvPr userDrawn="1"/>
        </p:nvCxnSpPr>
        <p:spPr>
          <a:xfrm>
            <a:off x="11621586" y="3828312"/>
            <a:ext cx="10763" cy="8038320"/>
          </a:xfrm>
          <a:prstGeom prst="line">
            <a:avLst/>
          </a:prstGeom>
          <a:ln w="38100">
            <a:solidFill>
              <a:srgbClr val="9A27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11334333" y="3599887"/>
            <a:ext cx="600416" cy="441326"/>
          </a:xfrm>
          <a:prstGeom prst="ellipse">
            <a:avLst/>
          </a:prstGeom>
          <a:solidFill>
            <a:srgbClr val="387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05"/>
          </a:p>
        </p:txBody>
      </p:sp>
      <p:sp>
        <p:nvSpPr>
          <p:cNvPr id="48" name="Oval 47"/>
          <p:cNvSpPr/>
          <p:nvPr userDrawn="1"/>
        </p:nvSpPr>
        <p:spPr>
          <a:xfrm>
            <a:off x="11419702" y="3662380"/>
            <a:ext cx="425295" cy="3122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05"/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r="73567"/>
          <a:stretch/>
        </p:blipFill>
        <p:spPr>
          <a:xfrm rot="16200000">
            <a:off x="10779661" y="404975"/>
            <a:ext cx="2207150" cy="2376646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3046989" y="12125583"/>
            <a:ext cx="20719479" cy="1266202"/>
          </a:xfrm>
          <a:prstGeom prst="rect">
            <a:avLst/>
          </a:prstGeom>
          <a:solidFill>
            <a:srgbClr val="2C6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 userDrawn="1"/>
        </p:nvSpPr>
        <p:spPr>
          <a:xfrm>
            <a:off x="838375" y="13073241"/>
            <a:ext cx="2466214" cy="318547"/>
          </a:xfrm>
          <a:prstGeom prst="rect">
            <a:avLst/>
          </a:prstGeom>
          <a:solidFill>
            <a:srgbClr val="2C6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/>
          <p:cNvSpPr/>
          <p:nvPr userDrawn="1"/>
        </p:nvSpPr>
        <p:spPr>
          <a:xfrm>
            <a:off x="2472322" y="13190907"/>
            <a:ext cx="1337763" cy="167511"/>
          </a:xfrm>
          <a:prstGeom prst="rect">
            <a:avLst/>
          </a:prstGeom>
          <a:solidFill>
            <a:srgbClr val="2C6CA8"/>
          </a:solidFill>
          <a:ln>
            <a:solidFill>
              <a:srgbClr val="2C6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1264" r="17501" b="25042"/>
          <a:stretch/>
        </p:blipFill>
        <p:spPr>
          <a:xfrm>
            <a:off x="710895" y="636717"/>
            <a:ext cx="2949302" cy="167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5239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235B7-65E9-41C1-BEE5-D9EA41ACDAE3}" type="datetime1">
              <a:rPr lang="en-US" smtClean="0"/>
              <a:t>4/19/17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1264" r="17501" b="25042"/>
          <a:stretch/>
        </p:blipFill>
        <p:spPr>
          <a:xfrm>
            <a:off x="710895" y="636717"/>
            <a:ext cx="2949302" cy="16788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t="27778" r="14152" b="8889"/>
          <a:stretch/>
        </p:blipFill>
        <p:spPr>
          <a:xfrm>
            <a:off x="20569537" y="398002"/>
            <a:ext cx="2523206" cy="191758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253816" y="8734237"/>
            <a:ext cx="501323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800"/>
              </a:spcBef>
            </a:pPr>
            <a:r>
              <a:rPr lang="en-US" sz="3600" dirty="0">
                <a:solidFill>
                  <a:srgbClr val="2E6AA6"/>
                </a:solidFill>
              </a:rPr>
              <a:t>Titles</a:t>
            </a:r>
          </a:p>
          <a:p>
            <a:pPr algn="l">
              <a:spcBef>
                <a:spcPts val="800"/>
              </a:spcBef>
            </a:pPr>
            <a:r>
              <a:rPr lang="en-US" sz="3600" dirty="0">
                <a:solidFill>
                  <a:srgbClr val="9B261F"/>
                </a:solidFill>
              </a:rPr>
              <a:t>Very important</a:t>
            </a:r>
          </a:p>
          <a:p>
            <a:pPr algn="l">
              <a:spcBef>
                <a:spcPts val="800"/>
              </a:spcBef>
            </a:pPr>
            <a:r>
              <a:rPr lang="en-US" sz="3600" dirty="0">
                <a:solidFill>
                  <a:srgbClr val="A6A6A6"/>
                </a:solidFill>
              </a:rPr>
              <a:t>Extra information</a:t>
            </a:r>
          </a:p>
          <a:p>
            <a:pPr algn="l">
              <a:spcBef>
                <a:spcPts val="800"/>
              </a:spcBef>
            </a:pPr>
            <a:r>
              <a:rPr lang="en-US" sz="3600" dirty="0">
                <a:solidFill>
                  <a:srgbClr val="00B050"/>
                </a:solidFill>
              </a:rPr>
              <a:t>Doctor’s notes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44087" y="10253920"/>
            <a:ext cx="280422" cy="207404"/>
            <a:chOff x="-4889" y="0"/>
            <a:chExt cx="150376" cy="171424"/>
          </a:xfrm>
          <a:solidFill>
            <a:srgbClr val="A6A6A6"/>
          </a:solidFill>
        </p:grpSpPr>
        <p:sp>
          <p:nvSpPr>
            <p:cNvPr id="12" name="Shape 12875"/>
            <p:cNvSpPr/>
            <p:nvPr/>
          </p:nvSpPr>
          <p:spPr>
            <a:xfrm>
              <a:off x="146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0"/>
                  </a:moveTo>
                  <a:lnTo>
                    <a:pt x="144018" y="0"/>
                  </a:lnTo>
                  <a:lnTo>
                    <a:pt x="144018" y="171424"/>
                  </a:lnTo>
                  <a:lnTo>
                    <a:pt x="0" y="171424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905" dirty="0"/>
            </a:p>
          </p:txBody>
        </p:sp>
        <p:sp>
          <p:nvSpPr>
            <p:cNvPr id="13" name="Shape 111"/>
            <p:cNvSpPr/>
            <p:nvPr/>
          </p:nvSpPr>
          <p:spPr>
            <a:xfrm>
              <a:off x="-488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171424"/>
                  </a:moveTo>
                  <a:lnTo>
                    <a:pt x="144018" y="171424"/>
                  </a:lnTo>
                  <a:lnTo>
                    <a:pt x="1440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 cap="flat">
              <a:round/>
            </a:ln>
          </p:spPr>
          <p:style>
            <a:lnRef idx="1">
              <a:srgbClr val="3B3B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905"/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820375" y="10876215"/>
            <a:ext cx="280422" cy="207404"/>
            <a:chOff x="-4889" y="0"/>
            <a:chExt cx="150376" cy="171424"/>
          </a:xfrm>
          <a:solidFill>
            <a:srgbClr val="00B050"/>
          </a:solidFill>
        </p:grpSpPr>
        <p:sp>
          <p:nvSpPr>
            <p:cNvPr id="15" name="Shape 12875"/>
            <p:cNvSpPr/>
            <p:nvPr/>
          </p:nvSpPr>
          <p:spPr>
            <a:xfrm>
              <a:off x="146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0"/>
                  </a:moveTo>
                  <a:lnTo>
                    <a:pt x="144018" y="0"/>
                  </a:lnTo>
                  <a:lnTo>
                    <a:pt x="144018" y="171424"/>
                  </a:lnTo>
                  <a:lnTo>
                    <a:pt x="0" y="171424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905" dirty="0"/>
            </a:p>
          </p:txBody>
        </p:sp>
        <p:sp>
          <p:nvSpPr>
            <p:cNvPr id="16" name="Shape 111"/>
            <p:cNvSpPr/>
            <p:nvPr/>
          </p:nvSpPr>
          <p:spPr>
            <a:xfrm>
              <a:off x="-488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171424"/>
                  </a:moveTo>
                  <a:lnTo>
                    <a:pt x="144018" y="171424"/>
                  </a:lnTo>
                  <a:lnTo>
                    <a:pt x="1440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 cap="flat">
              <a:round/>
            </a:ln>
          </p:spPr>
          <p:style>
            <a:lnRef idx="1">
              <a:srgbClr val="3B3B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905"/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832231" y="9009330"/>
            <a:ext cx="280422" cy="207404"/>
            <a:chOff x="-4889" y="0"/>
            <a:chExt cx="150376" cy="171424"/>
          </a:xfrm>
          <a:solidFill>
            <a:srgbClr val="5787B7"/>
          </a:solidFill>
        </p:grpSpPr>
        <p:sp>
          <p:nvSpPr>
            <p:cNvPr id="18" name="Shape 12875"/>
            <p:cNvSpPr/>
            <p:nvPr/>
          </p:nvSpPr>
          <p:spPr>
            <a:xfrm>
              <a:off x="146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0"/>
                  </a:moveTo>
                  <a:lnTo>
                    <a:pt x="144018" y="0"/>
                  </a:lnTo>
                  <a:lnTo>
                    <a:pt x="144018" y="171424"/>
                  </a:lnTo>
                  <a:lnTo>
                    <a:pt x="0" y="171424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905" dirty="0"/>
            </a:p>
          </p:txBody>
        </p:sp>
        <p:sp>
          <p:nvSpPr>
            <p:cNvPr id="19" name="Shape 111"/>
            <p:cNvSpPr/>
            <p:nvPr/>
          </p:nvSpPr>
          <p:spPr>
            <a:xfrm>
              <a:off x="-488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171424"/>
                  </a:moveTo>
                  <a:lnTo>
                    <a:pt x="144018" y="171424"/>
                  </a:lnTo>
                  <a:lnTo>
                    <a:pt x="1440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 cap="flat">
              <a:round/>
            </a:ln>
          </p:spPr>
          <p:style>
            <a:lnRef idx="1">
              <a:srgbClr val="3B3B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905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832231" y="9631625"/>
            <a:ext cx="280422" cy="207404"/>
            <a:chOff x="-4889" y="0"/>
            <a:chExt cx="150376" cy="171424"/>
          </a:xfrm>
          <a:solidFill>
            <a:srgbClr val="9B261F"/>
          </a:solidFill>
        </p:grpSpPr>
        <p:sp>
          <p:nvSpPr>
            <p:cNvPr id="21" name="Shape 12875"/>
            <p:cNvSpPr/>
            <p:nvPr/>
          </p:nvSpPr>
          <p:spPr>
            <a:xfrm>
              <a:off x="146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0"/>
                  </a:moveTo>
                  <a:lnTo>
                    <a:pt x="144018" y="0"/>
                  </a:lnTo>
                  <a:lnTo>
                    <a:pt x="144018" y="171424"/>
                  </a:lnTo>
                  <a:lnTo>
                    <a:pt x="0" y="171424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905" dirty="0"/>
            </a:p>
          </p:txBody>
        </p:sp>
        <p:sp>
          <p:nvSpPr>
            <p:cNvPr id="22" name="Shape 111"/>
            <p:cNvSpPr/>
            <p:nvPr/>
          </p:nvSpPr>
          <p:spPr>
            <a:xfrm>
              <a:off x="-488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171424"/>
                  </a:moveTo>
                  <a:lnTo>
                    <a:pt x="144018" y="171424"/>
                  </a:lnTo>
                  <a:lnTo>
                    <a:pt x="1440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 cap="flat">
              <a:round/>
            </a:ln>
          </p:spPr>
          <p:style>
            <a:lnRef idx="1">
              <a:srgbClr val="3B3B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905"/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r="73567"/>
          <a:stretch/>
        </p:blipFill>
        <p:spPr>
          <a:xfrm rot="16200000">
            <a:off x="10748906" y="350781"/>
            <a:ext cx="2268771" cy="2376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5373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9538-DB50-4DCB-AA82-02E96A6B61C8}" type="datetime1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6755-8ED0-4063-B354-03703B410D56}" type="datetime1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r="73567"/>
          <a:stretch/>
        </p:blipFill>
        <p:spPr>
          <a:xfrm rot="16200000">
            <a:off x="10748911" y="374228"/>
            <a:ext cx="2268771" cy="23766343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-4159131" y="12511733"/>
            <a:ext cx="5347454" cy="711740"/>
          </a:xfrm>
          <a:prstGeom prst="rect">
            <a:avLst/>
          </a:prstGeom>
        </p:spPr>
        <p:txBody>
          <a:bodyPr vert="horz" lIns="121923" tIns="60961" rIns="121923" bIns="60961" rtlCol="0" anchor="ctr"/>
          <a:lstStyle>
            <a:defPPr>
              <a:defRPr lang="en-US"/>
            </a:defPPr>
            <a:lvl1pPr marL="0" algn="r" defTabSz="457200" rtl="0" eaLnBrk="1" latinLnBrk="0" hangingPunct="1">
              <a:defRPr sz="233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AFC90E-8276-4409-9486-97887BD13FEA}" type="slidenum">
              <a:rPr lang="en-US" sz="4267" smtClean="0">
                <a:solidFill>
                  <a:schemeClr val="bg1"/>
                </a:solidFill>
              </a:rPr>
              <a:pPr/>
              <a:t>‹#›</a:t>
            </a:fld>
            <a:endParaRPr lang="en-US" sz="4267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3944" y="3558701"/>
            <a:ext cx="10100747" cy="8482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31772" y="3558701"/>
            <a:ext cx="10100747" cy="8482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5515-EC16-4B6F-9756-63E2AB9B453B}" type="datetime1">
              <a:rPr lang="en-US" smtClean="0"/>
              <a:t>4/19/17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040" y="711741"/>
            <a:ext cx="20498574" cy="25839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7041" y="3277101"/>
            <a:ext cx="10054327" cy="1606056"/>
          </a:xfrm>
        </p:spPr>
        <p:txBody>
          <a:bodyPr anchor="b"/>
          <a:lstStyle>
            <a:lvl1pPr marL="0" indent="0">
              <a:buNone/>
              <a:defRPr sz="4678" b="1"/>
            </a:lvl1pPr>
            <a:lvl2pPr marL="891220" indent="0">
              <a:buNone/>
              <a:defRPr sz="3899" b="1"/>
            </a:lvl2pPr>
            <a:lvl3pPr marL="1782440" indent="0">
              <a:buNone/>
              <a:defRPr sz="3509" b="1"/>
            </a:lvl3pPr>
            <a:lvl4pPr marL="2673660" indent="0">
              <a:buNone/>
              <a:defRPr sz="3119" b="1"/>
            </a:lvl4pPr>
            <a:lvl5pPr marL="3564880" indent="0">
              <a:buNone/>
              <a:defRPr sz="3119" b="1"/>
            </a:lvl5pPr>
            <a:lvl6pPr marL="4456100" indent="0">
              <a:buNone/>
              <a:defRPr sz="3119" b="1"/>
            </a:lvl6pPr>
            <a:lvl7pPr marL="5347320" indent="0">
              <a:buNone/>
              <a:defRPr sz="3119" b="1"/>
            </a:lvl7pPr>
            <a:lvl8pPr marL="6238540" indent="0">
              <a:buNone/>
              <a:defRPr sz="3119" b="1"/>
            </a:lvl8pPr>
            <a:lvl9pPr marL="7129760" indent="0">
              <a:buNone/>
              <a:defRPr sz="311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7041" y="4883157"/>
            <a:ext cx="10054327" cy="7182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031772" y="3277101"/>
            <a:ext cx="10103842" cy="1606056"/>
          </a:xfrm>
        </p:spPr>
        <p:txBody>
          <a:bodyPr anchor="b"/>
          <a:lstStyle>
            <a:lvl1pPr marL="0" indent="0">
              <a:buNone/>
              <a:defRPr sz="4678" b="1"/>
            </a:lvl1pPr>
            <a:lvl2pPr marL="891220" indent="0">
              <a:buNone/>
              <a:defRPr sz="3899" b="1"/>
            </a:lvl2pPr>
            <a:lvl3pPr marL="1782440" indent="0">
              <a:buNone/>
              <a:defRPr sz="3509" b="1"/>
            </a:lvl3pPr>
            <a:lvl4pPr marL="2673660" indent="0">
              <a:buNone/>
              <a:defRPr sz="3119" b="1"/>
            </a:lvl4pPr>
            <a:lvl5pPr marL="3564880" indent="0">
              <a:buNone/>
              <a:defRPr sz="3119" b="1"/>
            </a:lvl5pPr>
            <a:lvl6pPr marL="4456100" indent="0">
              <a:buNone/>
              <a:defRPr sz="3119" b="1"/>
            </a:lvl6pPr>
            <a:lvl7pPr marL="5347320" indent="0">
              <a:buNone/>
              <a:defRPr sz="3119" b="1"/>
            </a:lvl7pPr>
            <a:lvl8pPr marL="6238540" indent="0">
              <a:buNone/>
              <a:defRPr sz="3119" b="1"/>
            </a:lvl8pPr>
            <a:lvl9pPr marL="7129760" indent="0">
              <a:buNone/>
              <a:defRPr sz="311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031772" y="4883157"/>
            <a:ext cx="10103842" cy="7182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0270-8752-4EC4-92D9-3FE80747DFA2}" type="datetime1">
              <a:rPr lang="en-US" smtClean="0"/>
              <a:t>4/19/17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D45A-846A-4BD0-97F9-C974993AA88A}" type="datetime1">
              <a:rPr lang="en-US" smtClean="0"/>
              <a:t>4/19/17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0EA4-A824-4DF7-A402-8B5D2559A003}" type="datetime1">
              <a:rPr lang="en-US" smtClean="0"/>
              <a:t>4/19/17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041" y="891222"/>
            <a:ext cx="7665302" cy="3119279"/>
          </a:xfrm>
        </p:spPr>
        <p:txBody>
          <a:bodyPr anchor="b"/>
          <a:lstStyle>
            <a:lvl1pPr>
              <a:defRPr sz="623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3842" y="1924794"/>
            <a:ext cx="12031772" cy="9500185"/>
          </a:xfrm>
        </p:spPr>
        <p:txBody>
          <a:bodyPr/>
          <a:lstStyle>
            <a:lvl1pPr>
              <a:defRPr sz="6238"/>
            </a:lvl1pPr>
            <a:lvl2pPr>
              <a:defRPr sz="5458"/>
            </a:lvl2pPr>
            <a:lvl3pPr>
              <a:defRPr sz="4678"/>
            </a:lvl3pPr>
            <a:lvl4pPr>
              <a:defRPr sz="3899"/>
            </a:lvl4pPr>
            <a:lvl5pPr>
              <a:defRPr sz="3899"/>
            </a:lvl5pPr>
            <a:lvl6pPr>
              <a:defRPr sz="3899"/>
            </a:lvl6pPr>
            <a:lvl7pPr>
              <a:defRPr sz="3899"/>
            </a:lvl7pPr>
            <a:lvl8pPr>
              <a:defRPr sz="3899"/>
            </a:lvl8pPr>
            <a:lvl9pPr>
              <a:defRPr sz="38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7041" y="4010501"/>
            <a:ext cx="7665302" cy="7429950"/>
          </a:xfrm>
        </p:spPr>
        <p:txBody>
          <a:bodyPr/>
          <a:lstStyle>
            <a:lvl1pPr marL="0" indent="0">
              <a:buNone/>
              <a:defRPr sz="3119"/>
            </a:lvl1pPr>
            <a:lvl2pPr marL="891220" indent="0">
              <a:buNone/>
              <a:defRPr sz="2729"/>
            </a:lvl2pPr>
            <a:lvl3pPr marL="1782440" indent="0">
              <a:buNone/>
              <a:defRPr sz="2339"/>
            </a:lvl3pPr>
            <a:lvl4pPr marL="2673660" indent="0">
              <a:buNone/>
              <a:defRPr sz="1949"/>
            </a:lvl4pPr>
            <a:lvl5pPr marL="3564880" indent="0">
              <a:buNone/>
              <a:defRPr sz="1949"/>
            </a:lvl5pPr>
            <a:lvl6pPr marL="4456100" indent="0">
              <a:buNone/>
              <a:defRPr sz="1949"/>
            </a:lvl6pPr>
            <a:lvl7pPr marL="5347320" indent="0">
              <a:buNone/>
              <a:defRPr sz="1949"/>
            </a:lvl7pPr>
            <a:lvl8pPr marL="6238540" indent="0">
              <a:buNone/>
              <a:defRPr sz="1949"/>
            </a:lvl8pPr>
            <a:lvl9pPr marL="7129760" indent="0">
              <a:buNone/>
              <a:defRPr sz="194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0C9D-CBF6-42EF-8987-71BA080627CD}" type="datetime1">
              <a:rPr lang="en-US" smtClean="0"/>
              <a:t>4/19/17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041" y="891222"/>
            <a:ext cx="7665302" cy="3119279"/>
          </a:xfrm>
        </p:spPr>
        <p:txBody>
          <a:bodyPr anchor="b"/>
          <a:lstStyle>
            <a:lvl1pPr>
              <a:defRPr sz="623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03842" y="1924794"/>
            <a:ext cx="12031772" cy="9500185"/>
          </a:xfrm>
        </p:spPr>
        <p:txBody>
          <a:bodyPr anchor="t"/>
          <a:lstStyle>
            <a:lvl1pPr marL="0" indent="0">
              <a:buNone/>
              <a:defRPr sz="6238"/>
            </a:lvl1pPr>
            <a:lvl2pPr marL="891220" indent="0">
              <a:buNone/>
              <a:defRPr sz="5458"/>
            </a:lvl2pPr>
            <a:lvl3pPr marL="1782440" indent="0">
              <a:buNone/>
              <a:defRPr sz="4678"/>
            </a:lvl3pPr>
            <a:lvl4pPr marL="2673660" indent="0">
              <a:buNone/>
              <a:defRPr sz="3899"/>
            </a:lvl4pPr>
            <a:lvl5pPr marL="3564880" indent="0">
              <a:buNone/>
              <a:defRPr sz="3899"/>
            </a:lvl5pPr>
            <a:lvl6pPr marL="4456100" indent="0">
              <a:buNone/>
              <a:defRPr sz="3899"/>
            </a:lvl6pPr>
            <a:lvl7pPr marL="5347320" indent="0">
              <a:buNone/>
              <a:defRPr sz="3899"/>
            </a:lvl7pPr>
            <a:lvl8pPr marL="6238540" indent="0">
              <a:buNone/>
              <a:defRPr sz="3899"/>
            </a:lvl8pPr>
            <a:lvl9pPr marL="7129760" indent="0">
              <a:buNone/>
              <a:defRPr sz="3899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7041" y="4010501"/>
            <a:ext cx="7665302" cy="7429950"/>
          </a:xfrm>
        </p:spPr>
        <p:txBody>
          <a:bodyPr/>
          <a:lstStyle>
            <a:lvl1pPr marL="0" indent="0">
              <a:buNone/>
              <a:defRPr sz="3119"/>
            </a:lvl1pPr>
            <a:lvl2pPr marL="891220" indent="0">
              <a:buNone/>
              <a:defRPr sz="2729"/>
            </a:lvl2pPr>
            <a:lvl3pPr marL="1782440" indent="0">
              <a:buNone/>
              <a:defRPr sz="2339"/>
            </a:lvl3pPr>
            <a:lvl4pPr marL="2673660" indent="0">
              <a:buNone/>
              <a:defRPr sz="1949"/>
            </a:lvl4pPr>
            <a:lvl5pPr marL="3564880" indent="0">
              <a:buNone/>
              <a:defRPr sz="1949"/>
            </a:lvl5pPr>
            <a:lvl6pPr marL="4456100" indent="0">
              <a:buNone/>
              <a:defRPr sz="1949"/>
            </a:lvl6pPr>
            <a:lvl7pPr marL="5347320" indent="0">
              <a:buNone/>
              <a:defRPr sz="1949"/>
            </a:lvl7pPr>
            <a:lvl8pPr marL="6238540" indent="0">
              <a:buNone/>
              <a:defRPr sz="1949"/>
            </a:lvl8pPr>
            <a:lvl9pPr marL="7129760" indent="0">
              <a:buNone/>
              <a:defRPr sz="194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AFB0-C155-48EC-8BA8-CCD1EB702E7C}" type="datetime1">
              <a:rPr lang="en-US" smtClean="0"/>
              <a:t>4/19/17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3945" y="711741"/>
            <a:ext cx="20498574" cy="2583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3945" y="3558701"/>
            <a:ext cx="20498574" cy="848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33944" y="12390470"/>
            <a:ext cx="5347454" cy="711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6F499-0F42-43CC-94B7-308DA7B9533A}" type="datetime1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2641" y="12390470"/>
            <a:ext cx="8021181" cy="711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85065" y="12390470"/>
            <a:ext cx="5347454" cy="711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8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</p:sldLayoutIdLst>
  <p:hf hdr="0" ftr="0" dt="0"/>
  <p:txStyles>
    <p:titleStyle>
      <a:lvl1pPr algn="l" defTabSz="1782440" rtl="0" eaLnBrk="1" latinLnBrk="0" hangingPunct="1">
        <a:lnSpc>
          <a:spcPct val="90000"/>
        </a:lnSpc>
        <a:spcBef>
          <a:spcPct val="0"/>
        </a:spcBef>
        <a:buNone/>
        <a:defRPr sz="85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5610" indent="-445610" algn="l" defTabSz="1782440" rtl="0" eaLnBrk="1" latinLnBrk="0" hangingPunct="1">
        <a:lnSpc>
          <a:spcPct val="90000"/>
        </a:lnSpc>
        <a:spcBef>
          <a:spcPts val="1949"/>
        </a:spcBef>
        <a:buFont typeface="Arial" panose="020B0604020202020204" pitchFamily="34" charset="0"/>
        <a:buChar char="•"/>
        <a:defRPr sz="5458" kern="1200">
          <a:solidFill>
            <a:schemeClr val="tx1"/>
          </a:solidFill>
          <a:latin typeface="+mn-lt"/>
          <a:ea typeface="+mn-ea"/>
          <a:cs typeface="+mn-cs"/>
        </a:defRPr>
      </a:lvl1pPr>
      <a:lvl2pPr marL="133683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4678" kern="1200">
          <a:solidFill>
            <a:schemeClr val="tx1"/>
          </a:solidFill>
          <a:latin typeface="+mn-lt"/>
          <a:ea typeface="+mn-ea"/>
          <a:cs typeface="+mn-cs"/>
        </a:defRPr>
      </a:lvl2pPr>
      <a:lvl3pPr marL="222805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3899" kern="1200">
          <a:solidFill>
            <a:schemeClr val="tx1"/>
          </a:solidFill>
          <a:latin typeface="+mn-lt"/>
          <a:ea typeface="+mn-ea"/>
          <a:cs typeface="+mn-cs"/>
        </a:defRPr>
      </a:lvl3pPr>
      <a:lvl4pPr marL="311927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3509" kern="1200">
          <a:solidFill>
            <a:schemeClr val="tx1"/>
          </a:solidFill>
          <a:latin typeface="+mn-lt"/>
          <a:ea typeface="+mn-ea"/>
          <a:cs typeface="+mn-cs"/>
        </a:defRPr>
      </a:lvl4pPr>
      <a:lvl5pPr marL="401049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3509" kern="1200">
          <a:solidFill>
            <a:schemeClr val="tx1"/>
          </a:solidFill>
          <a:latin typeface="+mn-lt"/>
          <a:ea typeface="+mn-ea"/>
          <a:cs typeface="+mn-cs"/>
        </a:defRPr>
      </a:lvl5pPr>
      <a:lvl6pPr marL="490171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3509" kern="1200">
          <a:solidFill>
            <a:schemeClr val="tx1"/>
          </a:solidFill>
          <a:latin typeface="+mn-lt"/>
          <a:ea typeface="+mn-ea"/>
          <a:cs typeface="+mn-cs"/>
        </a:defRPr>
      </a:lvl6pPr>
      <a:lvl7pPr marL="579293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3509" kern="1200">
          <a:solidFill>
            <a:schemeClr val="tx1"/>
          </a:solidFill>
          <a:latin typeface="+mn-lt"/>
          <a:ea typeface="+mn-ea"/>
          <a:cs typeface="+mn-cs"/>
        </a:defRPr>
      </a:lvl7pPr>
      <a:lvl8pPr marL="668415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3509" kern="1200">
          <a:solidFill>
            <a:schemeClr val="tx1"/>
          </a:solidFill>
          <a:latin typeface="+mn-lt"/>
          <a:ea typeface="+mn-ea"/>
          <a:cs typeface="+mn-cs"/>
        </a:defRPr>
      </a:lvl8pPr>
      <a:lvl9pPr marL="757537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35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1pPr>
      <a:lvl2pPr marL="89122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2pPr>
      <a:lvl3pPr marL="178244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3pPr>
      <a:lvl4pPr marL="267366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4pPr>
      <a:lvl5pPr marL="356488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5pPr>
      <a:lvl6pPr marL="445610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6pPr>
      <a:lvl7pPr marL="534732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7pPr>
      <a:lvl8pPr marL="623854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8pPr>
      <a:lvl9pPr marL="712976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docs.google.com/presentation/d/1vYmR0lNwAagBLygEWbJ0dStgttIoclFud4BzidOwkq4/edi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9000" y="1034610"/>
            <a:ext cx="14782799" cy="2062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801" smtClean="0">
                <a:solidFill>
                  <a:srgbClr val="0070C0"/>
                </a:solidFill>
              </a:rPr>
              <a:t>Antianginal</a:t>
            </a:r>
            <a:r>
              <a:rPr lang="en-US" sz="12801" dirty="0" smtClean="0">
                <a:solidFill>
                  <a:srgbClr val="0070C0"/>
                </a:solidFill>
              </a:rPr>
              <a:t> </a:t>
            </a:r>
            <a:r>
              <a:rPr lang="en-US" sz="12801" dirty="0">
                <a:solidFill>
                  <a:srgbClr val="0070C0"/>
                </a:solidFill>
              </a:rPr>
              <a:t>drugs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03759" y="4143588"/>
            <a:ext cx="999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4">
                    <a:lumMod val="75000"/>
                  </a:schemeClr>
                </a:solidFill>
              </a:rPr>
              <a:t>OBJECTIVES: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05" y="4113245"/>
            <a:ext cx="3877389" cy="32267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3800" y="6019800"/>
            <a:ext cx="1554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-Recognize variables contributing to a balanced myocardial supply versus demand.</a:t>
            </a:r>
          </a:p>
          <a:p>
            <a:r>
              <a:rPr lang="en-US" sz="3600" dirty="0"/>
              <a:t>-Differentiate between drugs used to alleviate acute </a:t>
            </a:r>
            <a:r>
              <a:rPr lang="en-US" sz="3600" dirty="0" err="1"/>
              <a:t>anginal</a:t>
            </a:r>
            <a:r>
              <a:rPr lang="en-US" sz="3600" dirty="0"/>
              <a:t> attacks and those meant for prophylaxis &amp; improvement of survival.</a:t>
            </a:r>
          </a:p>
          <a:p>
            <a:r>
              <a:rPr lang="en-US" sz="3600" dirty="0"/>
              <a:t>-Detail the pharmacology of nitrates and other drugs used as </a:t>
            </a:r>
            <a:r>
              <a:rPr lang="en-US" sz="3600" dirty="0" err="1"/>
              <a:t>antianginal</a:t>
            </a:r>
            <a:r>
              <a:rPr lang="en-US" sz="3600" dirty="0"/>
              <a:t> therapy.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8997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670624"/>
              </p:ext>
            </p:extLst>
          </p:nvPr>
        </p:nvGraphicFramePr>
        <p:xfrm>
          <a:off x="0" y="1"/>
          <a:ext cx="23766463" cy="59804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/>
                <a:gridCol w="3556000"/>
                <a:gridCol w="9537123"/>
                <a:gridCol w="9835140"/>
              </a:tblGrid>
              <a:tr h="611880">
                <a:tc rowSpan="9"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chemeClr val="bg1"/>
                          </a:solidFill>
                        </a:rPr>
                        <a:t>CALCIUM CHANNEL BLOCKER</a:t>
                      </a:r>
                    </a:p>
                  </a:txBody>
                  <a:tcPr vert="vert270" anchor="ctr">
                    <a:solidFill>
                      <a:schemeClr val="accent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Drug 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cap="none" spc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Classifications: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Selectivity :</a:t>
                      </a:r>
                      <a:endParaRPr lang="en-US" b="0" cap="none" spc="0" dirty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</a:tr>
              <a:tr h="7867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Dihydropyridines</a:t>
                      </a:r>
                      <a:r>
                        <a:rPr lang="en-US" sz="2400" dirty="0" smtClean="0"/>
                        <a:t>: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err="1" smtClean="0"/>
                        <a:t>Nifedipine</a:t>
                      </a:r>
                      <a:r>
                        <a:rPr lang="en-US" sz="2400" dirty="0" smtClean="0"/>
                        <a:t> ,</a:t>
                      </a:r>
                      <a:r>
                        <a:rPr lang="en-US" sz="2400" dirty="0" err="1" smtClean="0"/>
                        <a:t>Nicardipine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(short acting)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2400" dirty="0" err="1" smtClean="0"/>
                        <a:t>Amlodepine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(long acting)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Nifedipine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:Vascular smooth muscle </a:t>
                      </a:r>
                      <a:endParaRPr lang="en-US" sz="2400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3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Phenylalkylamines</a:t>
                      </a:r>
                      <a:r>
                        <a:rPr lang="en-US" sz="2000" dirty="0" smtClean="0"/>
                        <a:t> e.g. Verapamil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Cardiomyocytes </a:t>
                      </a:r>
                      <a:endParaRPr lang="en-US" sz="200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0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Benzthiazepines</a:t>
                      </a:r>
                      <a:r>
                        <a:rPr lang="en-US" sz="2000" dirty="0" smtClean="0"/>
                        <a:t> e.g. Diltiazem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Intermediate </a:t>
                      </a:r>
                      <a:r>
                        <a:rPr lang="en-US" sz="1800" dirty="0" smtClean="0">
                          <a:solidFill>
                            <a:srgbClr val="00B050"/>
                          </a:solidFill>
                        </a:rPr>
                        <a:t>“action on both  but less degree “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943076">
                <a:tc vMerge="1"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509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9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Mechanism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Binding of calcium channel blockers [CCBs] to the L-type Ca channels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Wingdings 3" charset="2"/>
                        </a:rPr>
                        <a:t>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their frequency of opening</a:t>
                      </a:r>
                      <a:br>
                        <a:rPr lang="en-US" sz="24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in response to depolarization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Wingdings 3" charset="2"/>
                        </a:rPr>
                        <a:t>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entry of Ca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Wingdings 3" charset="2"/>
                        </a:rPr>
                        <a:t></a:t>
                      </a:r>
                      <a:r>
                        <a:rPr lang="ar-SA" sz="2400" dirty="0" smtClean="0">
                          <a:solidFill>
                            <a:schemeClr val="tx1"/>
                          </a:solidFill>
                          <a:latin typeface="Wingdings 3" charset="2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Wingdings 3" charset="2"/>
                        </a:rPr>
                        <a:t>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Ca release from internal stores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Wingdings 3" charset="2"/>
                        </a:rPr>
                        <a:t></a:t>
                      </a:r>
                      <a:r>
                        <a:rPr lang="ar-SA" sz="2400" baseline="0" dirty="0" smtClean="0">
                          <a:solidFill>
                            <a:schemeClr val="tx1"/>
                          </a:solidFill>
                          <a:latin typeface="Wingdings 3" charset="2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No Stimulus-Contraction Coupling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Wingdings 3" charset="2"/>
                        </a:rPr>
                        <a:t>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RELAXATION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2674">
                <a:tc vMerge="1">
                  <a:txBody>
                    <a:bodyPr/>
                    <a:lstStyle/>
                    <a:p>
                      <a:pPr algn="ctr"/>
                      <a:endParaRPr lang="en-US" sz="240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Pharmacodynamics </a:t>
                      </a:r>
                    </a:p>
                    <a:p>
                      <a:pPr algn="ctr"/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Antianginal </a:t>
                      </a:r>
                    </a:p>
                    <a:p>
                      <a:pPr algn="ctr"/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actions 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Wingdings 3" charset="2"/>
                        </a:rPr>
                        <a:t>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Cardiomyocyte Contraction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Wingdings 3" charset="2"/>
                        </a:rPr>
                        <a:t>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cardiac work through their –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inotropic &amp; chronotropic action (verapamil &amp; diltiazem)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Wingdings 3" charset="2"/>
                        </a:rPr>
                        <a:t>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Wingdings 3" charset="2"/>
                          <a:ea typeface="+mn-ea"/>
                          <a:cs typeface="+mn-cs"/>
                        </a:rPr>
                        <a:t>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myocardial oxygen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demand 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70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7635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Wingdings 3" charset="2"/>
                        </a:rPr>
                        <a:t>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VSMC Contraction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Wingdings 3" charset="2"/>
                        </a:rPr>
                        <a:t>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Afterload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Wingdings 3" charset="2"/>
                        </a:rPr>
                        <a:t>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cardiac work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Wingdings 3" charset="2"/>
                        </a:rPr>
                        <a:t>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Wingdings 3" charset="2"/>
                          <a:ea typeface="+mn-ea"/>
                          <a:cs typeface="+mn-cs"/>
                        </a:rPr>
                        <a:t>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myocardial oxygen demand 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70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7635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Coronary dilatation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Wingdings 3" charset="2"/>
                        </a:rPr>
                        <a:t></a:t>
                      </a:r>
                      <a:r>
                        <a:rPr lang="ar-SA" sz="2400" baseline="0" dirty="0" smtClean="0">
                          <a:solidFill>
                            <a:schemeClr val="tx1"/>
                          </a:solidFill>
                          <a:effectLst/>
                          <a:latin typeface="Wingdings 3" charset="2"/>
                        </a:rPr>
                        <a:t>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Wingdings 3" charset="2"/>
                          <a:ea typeface="+mn-ea"/>
                          <a:cs typeface="+mn-cs"/>
                        </a:rPr>
                        <a:t>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myocardial oxygen supply 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46507">
                <a:tc vMerge="1">
                  <a:txBody>
                    <a:bodyPr/>
                    <a:lstStyle/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Therapeutic Uses 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VARIANT ANGINA :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dirty="0" smtClean="0">
                          <a:effectLst/>
                          <a:latin typeface="Wingdings 3" charset="2"/>
                        </a:rPr>
                        <a:t>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Attacks prevented (&gt; 60%) / sometimes variably aborted </a:t>
                      </a:r>
                    </a:p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UNSTABLE ANGINA: Seldom added in refractory cases</a:t>
                      </a:r>
                    </a:p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STABLE ANGINA: useful regular prophylaxis if with CHF</a:t>
                      </a:r>
                      <a:endParaRPr lang="en-US" sz="2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31632"/>
              </p:ext>
            </p:extLst>
          </p:nvPr>
        </p:nvGraphicFramePr>
        <p:xfrm>
          <a:off x="127000" y="6045813"/>
          <a:ext cx="14478000" cy="5784342"/>
        </p:xfrm>
        <a:graphic>
          <a:graphicData uri="http://schemas.openxmlformats.org/drawingml/2006/table">
            <a:tbl>
              <a:tblPr/>
              <a:tblGrid>
                <a:gridCol w="14478000"/>
              </a:tblGrid>
              <a:tr h="4691144">
                <a:tc>
                  <a:txBody>
                    <a:bodyPr/>
                    <a:lstStyle/>
                    <a:p>
                      <a:pPr marL="571500" marR="0" indent="-57150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3509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Short acting </a:t>
                      </a:r>
                      <a:r>
                        <a:rPr lang="en-US" sz="3509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dihydropyridine</a:t>
                      </a:r>
                      <a:r>
                        <a:rPr lang="en-US" sz="3509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should be avoided ?</a:t>
                      </a:r>
                    </a:p>
                    <a:p>
                      <a:pPr marL="571500" marR="0" indent="-57150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sz="3509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71500" marR="0" indent="-57150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3509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be combined to b-AR blockers</a:t>
                      </a:r>
                      <a:r>
                        <a:rPr lang="en-US" sz="3509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?</a:t>
                      </a:r>
                    </a:p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rgbClr val="00B050"/>
                          </a:solidFill>
                        </a:rPr>
                        <a:t>Yes, we can use </a:t>
                      </a:r>
                      <a:r>
                        <a:rPr lang="en-US" sz="2500" dirty="0" err="1" smtClean="0">
                          <a:solidFill>
                            <a:srgbClr val="00B050"/>
                          </a:solidFill>
                        </a:rPr>
                        <a:t>dihydropyrdine</a:t>
                      </a:r>
                      <a:r>
                        <a:rPr lang="en-US" sz="2500" dirty="0" smtClean="0">
                          <a:solidFill>
                            <a:srgbClr val="00B050"/>
                          </a:solidFill>
                        </a:rPr>
                        <a:t>.</a:t>
                      </a:r>
                      <a:r>
                        <a:rPr lang="en-US" sz="2500" baseline="0" dirty="0" smtClean="0">
                          <a:solidFill>
                            <a:srgbClr val="00B050"/>
                          </a:solidFill>
                        </a:rPr>
                        <a:t> But </a:t>
                      </a:r>
                      <a:r>
                        <a:rPr lang="en-US" sz="2500" dirty="0" smtClean="0">
                          <a:solidFill>
                            <a:srgbClr val="00B050"/>
                          </a:solidFill>
                        </a:rPr>
                        <a:t>we can not combine </a:t>
                      </a:r>
                      <a:r>
                        <a:rPr lang="en-US" sz="2500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Phenylalkylamines</a:t>
                      </a:r>
                      <a:r>
                        <a:rPr lang="en-US" sz="25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such as Verapamil</a:t>
                      </a:r>
                      <a:r>
                        <a:rPr lang="en-US" sz="2500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which is </a:t>
                      </a:r>
                      <a:r>
                        <a:rPr lang="en-US" sz="25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work on the heart  because beta blocker works on the heart also but we can give something works </a:t>
                      </a:r>
                      <a:r>
                        <a:rPr lang="en-US" sz="2500" dirty="0" smtClean="0">
                          <a:solidFill>
                            <a:srgbClr val="00B050"/>
                          </a:solidFill>
                        </a:rPr>
                        <a:t>on the blood vessel like the </a:t>
                      </a:r>
                      <a:r>
                        <a:rPr lang="en-US" sz="2500" dirty="0" err="1" smtClean="0">
                          <a:solidFill>
                            <a:srgbClr val="00B050"/>
                          </a:solidFill>
                        </a:rPr>
                        <a:t>dihydropyrdnes</a:t>
                      </a:r>
                      <a:r>
                        <a:rPr lang="en-US" sz="25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  <a:p>
                      <a:pPr marL="571500" marR="0" indent="-57150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sz="2000" kern="1200" baseline="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71500" marR="0" indent="-57150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3509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be combined with nitrates?</a:t>
                      </a:r>
                    </a:p>
                    <a:p>
                      <a:pPr marL="571500" marR="0" indent="-57150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sz="1800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571500" marR="0" indent="-57150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dirty="0" err="1" smtClean="0"/>
                        <a:t>Dihydropyridenes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useful antianginal if</a:t>
                      </a:r>
                      <a:r>
                        <a:rPr lang="en-US" baseline="0" dirty="0" smtClean="0"/>
                        <a:t> with CHF </a:t>
                      </a:r>
                      <a:r>
                        <a:rPr lang="en-US" sz="3509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dirty="0" smtClean="0"/>
                    </a:p>
                    <a:p>
                      <a:r>
                        <a:rPr lang="en-US" sz="25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Yes especially </a:t>
                      </a:r>
                      <a:r>
                        <a:rPr lang="en-US" sz="2500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dihydropyrdine</a:t>
                      </a:r>
                      <a:r>
                        <a:rPr lang="en-US" sz="25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which reduce the afterload by </a:t>
                      </a:r>
                      <a:r>
                        <a:rPr lang="en-US" sz="2500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vasodialtation</a:t>
                      </a:r>
                      <a:r>
                        <a:rPr lang="en-US" sz="25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and thus decreasing the workload of the heart and decrease in demand . </a:t>
                      </a:r>
                      <a:endParaRPr lang="en-US" sz="3509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509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verapmil</a:t>
                      </a:r>
                      <a:r>
                        <a:rPr lang="en-US" sz="3509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3509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diltizam</a:t>
                      </a:r>
                      <a:r>
                        <a:rPr lang="en-US" sz="3509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useful as </a:t>
                      </a:r>
                      <a:r>
                        <a:rPr lang="en-US" sz="3509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antianinal</a:t>
                      </a:r>
                      <a:r>
                        <a:rPr lang="en-US" sz="3509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 case of hypotension?</a:t>
                      </a:r>
                      <a:endParaRPr lang="en-US" sz="3509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4" t="30360" r="22026" b="26337"/>
          <a:stretch/>
        </p:blipFill>
        <p:spPr>
          <a:xfrm>
            <a:off x="14732000" y="5814486"/>
            <a:ext cx="9034463" cy="5954344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6027400" y="1549400"/>
            <a:ext cx="2540000" cy="2794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1" eaLnBrk="1" latinLnBrk="0" hangingPunct="1"/>
            <a:r>
              <a:rPr lang="ar-SA" dirty="0" smtClean="0">
                <a:solidFill>
                  <a:schemeClr val="bg1">
                    <a:lumMod val="50000"/>
                  </a:schemeClr>
                </a:solidFill>
              </a:rPr>
              <a:t>فيه </a:t>
            </a:r>
            <a:r>
              <a:rPr lang="ar-SA" dirty="0" err="1" smtClean="0">
                <a:solidFill>
                  <a:schemeClr val="bg1">
                    <a:lumMod val="50000"/>
                  </a:schemeClr>
                </a:solidFill>
              </a:rPr>
              <a:t>رابر</a:t>
            </a:r>
            <a:r>
              <a:rPr lang="ar-SA" dirty="0" smtClean="0">
                <a:solidFill>
                  <a:schemeClr val="bg1">
                    <a:lumMod val="50000"/>
                  </a:schemeClr>
                </a:solidFill>
              </a:rPr>
              <a:t> اسمها أمل </a:t>
            </a:r>
            <a:r>
              <a:rPr lang="ar-SA" u="sng" dirty="0" smtClean="0">
                <a:solidFill>
                  <a:schemeClr val="bg1">
                    <a:lumMod val="50000"/>
                  </a:schemeClr>
                </a:solidFill>
              </a:rPr>
              <a:t>قلبها </a:t>
            </a:r>
            <a:r>
              <a:rPr lang="ar-SA" dirty="0" smtClean="0">
                <a:solidFill>
                  <a:schemeClr val="bg1">
                    <a:lumMod val="50000"/>
                  </a:schemeClr>
                </a:solidFill>
              </a:rPr>
              <a:t>رهيف </a:t>
            </a:r>
            <a:endParaRPr lang="ar-S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1451856" y="711200"/>
            <a:ext cx="1498600" cy="3302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1" eaLnBrk="1" latinLnBrk="0" hangingPunct="1"/>
            <a:r>
              <a:rPr lang="ar-SA" dirty="0" smtClean="0">
                <a:solidFill>
                  <a:schemeClr val="bg1">
                    <a:lumMod val="50000"/>
                  </a:schemeClr>
                </a:solidFill>
              </a:rPr>
              <a:t>نايف </a:t>
            </a:r>
            <a:r>
              <a:rPr lang="ar-SA" smtClean="0">
                <a:solidFill>
                  <a:schemeClr val="bg1">
                    <a:lumMod val="50000"/>
                  </a:schemeClr>
                </a:solidFill>
              </a:rPr>
              <a:t>نكر بسرعة</a:t>
            </a:r>
            <a:endParaRPr lang="ar-S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946656" y="1119498"/>
            <a:ext cx="3378200" cy="30480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1" eaLnBrk="1" latinLnBrk="0" hangingPunct="1"/>
            <a:r>
              <a:rPr lang="ar-SA" dirty="0" smtClean="0">
                <a:solidFill>
                  <a:schemeClr val="bg1">
                    <a:lumMod val="50000"/>
                  </a:schemeClr>
                </a:solidFill>
              </a:rPr>
              <a:t>بالمصري .. أمل </a:t>
            </a:r>
            <a:r>
              <a:rPr lang="ar-SA" dirty="0" err="1" smtClean="0">
                <a:solidFill>
                  <a:schemeClr val="bg1">
                    <a:lumMod val="50000"/>
                  </a:schemeClr>
                </a:solidFill>
              </a:rPr>
              <a:t>أُعدي”اقعدي</a:t>
            </a:r>
            <a:r>
              <a:rPr lang="ar-SA" dirty="0" smtClean="0">
                <a:solidFill>
                  <a:schemeClr val="bg1">
                    <a:lumMod val="50000"/>
                  </a:schemeClr>
                </a:solidFill>
              </a:rPr>
              <a:t>” باين </a:t>
            </a:r>
            <a:r>
              <a:rPr lang="ar-SA" dirty="0" err="1" smtClean="0">
                <a:solidFill>
                  <a:schemeClr val="bg1">
                    <a:lumMod val="50000"/>
                  </a:schemeClr>
                </a:solidFill>
              </a:rPr>
              <a:t>حنطول</a:t>
            </a:r>
            <a:r>
              <a:rPr lang="ar-SA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ar-S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8626045" y="763898"/>
            <a:ext cx="218739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1" eaLnBrk="1" latinLnBrk="0" hangingPunct="1"/>
            <a:r>
              <a:rPr lang="ar-SA" dirty="0" smtClean="0">
                <a:solidFill>
                  <a:schemeClr val="bg1">
                    <a:lumMod val="50000"/>
                  </a:schemeClr>
                </a:solidFill>
              </a:rPr>
              <a:t>نايف </a:t>
            </a:r>
            <a:r>
              <a:rPr lang="ar-SA" dirty="0" err="1" smtClean="0">
                <a:solidFill>
                  <a:schemeClr val="bg1">
                    <a:lumMod val="50000"/>
                  </a:schemeClr>
                </a:solidFill>
              </a:rPr>
              <a:t>دا</a:t>
            </a:r>
            <a:r>
              <a:rPr lang="ar-SA" dirty="0" smtClean="0">
                <a:solidFill>
                  <a:schemeClr val="bg1">
                    <a:lumMod val="50000"/>
                  </a:schemeClr>
                </a:solidFill>
              </a:rPr>
              <a:t> باني عضل</a:t>
            </a:r>
            <a:endParaRPr lang="ar-S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7946656" y="2037694"/>
            <a:ext cx="1197344" cy="222906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1" eaLnBrk="1" latinLnBrk="0" hangingPunct="1"/>
            <a:r>
              <a:rPr lang="ar-SA" smtClean="0">
                <a:solidFill>
                  <a:schemeClr val="bg1">
                    <a:lumMod val="50000"/>
                  </a:schemeClr>
                </a:solidFill>
              </a:rPr>
              <a:t>دليتي عازم</a:t>
            </a:r>
            <a:endParaRPr lang="ar-S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9352704" y="2009447"/>
            <a:ext cx="3278695" cy="276553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1" eaLnBrk="1" latinLnBrk="0" hangingPunct="1"/>
            <a:r>
              <a:rPr lang="ar-SA" dirty="0" smtClean="0">
                <a:solidFill>
                  <a:schemeClr val="bg1">
                    <a:lumMod val="50000"/>
                  </a:schemeClr>
                </a:solidFill>
              </a:rPr>
              <a:t>دليتي عازم؟ دايم </a:t>
            </a:r>
            <a:r>
              <a:rPr lang="ar-SA" dirty="0" err="1" smtClean="0">
                <a:solidFill>
                  <a:schemeClr val="bg1">
                    <a:lumMod val="50000"/>
                  </a:schemeClr>
                </a:solidFill>
              </a:rPr>
              <a:t>ضايع</a:t>
            </a:r>
            <a:r>
              <a:rPr lang="ar-SA" dirty="0" smtClean="0">
                <a:solidFill>
                  <a:schemeClr val="bg1">
                    <a:lumMod val="50000"/>
                  </a:schemeClr>
                </a:solidFill>
              </a:rPr>
              <a:t> يشتغل هنا وهناك </a:t>
            </a:r>
            <a:endParaRPr lang="ar-S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511800" y="2518731"/>
            <a:ext cx="2222382" cy="24986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1" eaLnBrk="1" latinLnBrk="0" hangingPunct="1"/>
            <a:r>
              <a:rPr lang="ar-SA" dirty="0" smtClean="0">
                <a:solidFill>
                  <a:schemeClr val="bg1">
                    <a:lumMod val="50000"/>
                  </a:schemeClr>
                </a:solidFill>
              </a:rPr>
              <a:t>كلهم </a:t>
            </a:r>
            <a:r>
              <a:rPr lang="ar-SA" smtClean="0">
                <a:solidFill>
                  <a:schemeClr val="bg1">
                    <a:lumMod val="50000"/>
                  </a:schemeClr>
                </a:solidFill>
              </a:rPr>
              <a:t>يحبوا يشربوا حليب</a:t>
            </a:r>
            <a:endParaRPr lang="ar-SA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79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77374"/>
              </p:ext>
            </p:extLst>
          </p:nvPr>
        </p:nvGraphicFramePr>
        <p:xfrm>
          <a:off x="0" y="0"/>
          <a:ext cx="23766460" cy="66065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15730"/>
                <a:gridCol w="4016587"/>
                <a:gridCol w="2377440"/>
                <a:gridCol w="14256703"/>
              </a:tblGrid>
              <a:tr h="718111">
                <a:tc rowSpan="7"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 Adrenergic Blockers </a:t>
                      </a:r>
                      <a:endParaRPr lang="en-US" sz="4400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vert="vert27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Type</a:t>
                      </a:r>
                      <a:r>
                        <a:rPr lang="en-US" sz="3000" baseline="0" dirty="0" smtClean="0"/>
                        <a:t> </a:t>
                      </a:r>
                      <a:endParaRPr lang="en-US" sz="30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Selective β1 blocker </a:t>
                      </a:r>
                      <a:endParaRPr lang="en-US" sz="2400" dirty="0">
                        <a:effectLst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63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/>
                        <a:t>E</a:t>
                      </a:r>
                      <a:r>
                        <a:rPr lang="en-US" sz="3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xamples </a:t>
                      </a:r>
                      <a:endParaRPr lang="en-US" sz="3000" dirty="0" smtClean="0">
                        <a:effectLst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Atenolol,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Bisoprolol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, Metoprolol </a:t>
                      </a:r>
                      <a:endParaRPr lang="en-US" sz="2400" dirty="0" smtClean="0">
                        <a:effectLst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13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Antianginal Mechanism </a:t>
                      </a:r>
                      <a:endParaRPr lang="en-US" sz="3000" dirty="0" smtClean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Decrease heart rate &amp; contractility </a:t>
                      </a:r>
                      <a:r>
                        <a:rPr lang="en-US" sz="2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thus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-Increase duration of diastole &gt; increase coronary blood flow &gt; increase oxygen supply</a:t>
                      </a:r>
                    </a:p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-Decrease workload &gt; Decrease O2 consumption &gt; </a:t>
                      </a:r>
                      <a:r>
                        <a:rPr lang="en-US" sz="2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Decrease oxygen demand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48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Indications in angina </a:t>
                      </a:r>
                      <a:endParaRPr lang="en-US" sz="3000" dirty="0" smtClean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Stable </a:t>
                      </a:r>
                      <a:endParaRPr lang="en-US" sz="2400" dirty="0" smtClean="0">
                        <a:effectLst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Regular prophylaxis, selective are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prefered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 choice for chronic use?</a:t>
                      </a:r>
                      <a:b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be combined with nitrates?</a:t>
                      </a:r>
                      <a:b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be combined with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dihydropyridine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CCB? 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Verapamil ?</a:t>
                      </a:r>
                      <a:endParaRPr lang="en-US" sz="2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variant</a:t>
                      </a:r>
                      <a:endParaRPr lang="en-US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Contraindicated </a:t>
                      </a:r>
                      <a:endParaRPr lang="en-US" sz="24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Unstable </a:t>
                      </a:r>
                      <a:endParaRPr lang="en-US" sz="2400" dirty="0" smtClean="0">
                        <a:effectLst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Halts progression to MI, improve survival </a:t>
                      </a:r>
                      <a:endParaRPr lang="en-US" sz="24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3481">
                <a:tc vMerge="1"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vert="vert270" anchor="ctr"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Myocardial infarction </a:t>
                      </a:r>
                      <a:endParaRPr lang="en-US" sz="2400" dirty="0" smtClean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Reduce infarct size</a:t>
                      </a:r>
                      <a:b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Reduce morbidity &amp; mortality</a:t>
                      </a:r>
                    </a:p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→reduce O2 demand </a:t>
                      </a:r>
                      <a:endParaRPr lang="en-US" sz="2400" dirty="0" smtClean="0"/>
                    </a:p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→reduce arrhythmias </a:t>
                      </a:r>
                      <a:endParaRPr lang="en-US" sz="24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373919"/>
              </p:ext>
            </p:extLst>
          </p:nvPr>
        </p:nvGraphicFramePr>
        <p:xfrm>
          <a:off x="365760" y="7112001"/>
          <a:ext cx="22875240" cy="2946400"/>
        </p:xfrm>
        <a:graphic>
          <a:graphicData uri="http://schemas.openxmlformats.org/drawingml/2006/table">
            <a:tbl>
              <a:tblPr/>
              <a:tblGrid>
                <a:gridCol w="22875240"/>
              </a:tblGrid>
              <a:tr h="2946400">
                <a:tc>
                  <a:txBody>
                    <a:bodyPr/>
                    <a:lstStyle/>
                    <a:p>
                      <a:pPr marL="571500" indent="-571500">
                        <a:buFont typeface="Arial" charset="0"/>
                        <a:buChar char="•"/>
                      </a:pPr>
                      <a:r>
                        <a:rPr lang="en-US" sz="3509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b- blockers should be withdrawn gradually? </a:t>
                      </a:r>
                    </a:p>
                    <a:p>
                      <a:pPr marL="1462720" marR="0" lvl="1" indent="-57150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3509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Because of the upregulation of the</a:t>
                      </a:r>
                      <a:r>
                        <a:rPr lang="en-US" sz="3509" kern="1200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receptors.</a:t>
                      </a:r>
                      <a:endParaRPr lang="en-US" sz="3509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71500" marR="0" indent="-57150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sz="3509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71500" marR="0" indent="-57150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3509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Given to diabetics with ischemic heart disease? </a:t>
                      </a:r>
                      <a:endParaRPr lang="en-US" dirty="0" smtClean="0"/>
                    </a:p>
                    <a:p>
                      <a:pPr marL="1462720" lvl="1" indent="-571500">
                        <a:buFont typeface="Arial" charset="0"/>
                        <a:buChar char="•"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Because it covers the symptoms of hypoglycemic state.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مستطيل 5"/>
          <p:cNvSpPr/>
          <p:nvPr/>
        </p:nvSpPr>
        <p:spPr>
          <a:xfrm>
            <a:off x="12293600" y="863600"/>
            <a:ext cx="2768600" cy="3302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0" eaLnBrk="1" latinLnBrk="0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u="sng" dirty="0" smtClean="0">
                <a:solidFill>
                  <a:schemeClr val="bg1">
                    <a:lumMod val="50000"/>
                  </a:schemeClr>
                </a:solidFill>
              </a:rPr>
              <a:t>Met </a:t>
            </a:r>
            <a:r>
              <a:rPr lang="en-US" u="sng" dirty="0" err="1" smtClean="0">
                <a:solidFill>
                  <a:schemeClr val="bg1">
                    <a:lumMod val="50000"/>
                  </a:schemeClr>
                </a:solidFill>
              </a:rPr>
              <a:t>Biso</a:t>
            </a:r>
            <a:r>
              <a:rPr lang="en-US" u="sng" dirty="0" smtClean="0">
                <a:solidFill>
                  <a:schemeClr val="bg1">
                    <a:lumMod val="50000"/>
                  </a:schemeClr>
                </a:solidFill>
              </a:rPr>
              <a:t> At Ten </a:t>
            </a:r>
            <a:endParaRPr lang="ar-SA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0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3600" y="6388027"/>
            <a:ext cx="20325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588" y="7403690"/>
            <a:ext cx="12487550" cy="3914523"/>
          </a:xfrm>
          <a:prstGeom prst="rect">
            <a:avLst/>
          </a:prstGeom>
        </p:spPr>
      </p:pic>
      <p:graphicFrame>
        <p:nvGraphicFramePr>
          <p:cNvPr id="5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044807"/>
              </p:ext>
            </p:extLst>
          </p:nvPr>
        </p:nvGraphicFramePr>
        <p:xfrm>
          <a:off x="0" y="50800"/>
          <a:ext cx="23766464" cy="60148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/>
                <a:gridCol w="3556000"/>
                <a:gridCol w="3073400"/>
                <a:gridCol w="16298864"/>
              </a:tblGrid>
              <a:tr h="720143">
                <a:tc rowSpan="6"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POTASSIUM CHANNEL </a:t>
                      </a:r>
                      <a:r>
                        <a:rPr lang="en-US" sz="3200" dirty="0" err="1" smtClean="0">
                          <a:solidFill>
                            <a:schemeClr val="bg1"/>
                          </a:solidFill>
                        </a:rPr>
                        <a:t>Openners</a:t>
                      </a:r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Drug  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solidFill>
                            <a:schemeClr val="accent1"/>
                          </a:solidFill>
                        </a:rPr>
                        <a:t>Nicorandil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123823">
                <a:tc vMerge="1"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509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9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Mechanism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800" dirty="0" smtClean="0"/>
                        <a:t>has dual mechanism of action:</a:t>
                      </a:r>
                    </a:p>
                    <a:p>
                      <a:r>
                        <a:rPr lang="en-US" sz="2800" dirty="0" smtClean="0"/>
                        <a:t>1. Opens  potassium ATP channels (arteriolar dilator) </a:t>
                      </a:r>
                    </a:p>
                    <a:p>
                      <a:r>
                        <a:rPr lang="en-US" sz="2800" dirty="0" smtClean="0"/>
                        <a:t>2. NO donor as it has a nitrate moiety (</a:t>
                      </a:r>
                      <a:r>
                        <a:rPr lang="en-US" sz="2800" dirty="0" err="1" smtClean="0"/>
                        <a:t>venular</a:t>
                      </a:r>
                      <a:r>
                        <a:rPr lang="en-US" sz="2800" dirty="0" smtClean="0"/>
                        <a:t> dilator)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7780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Pharmacodynamics </a:t>
                      </a:r>
                    </a:p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Antianginal </a:t>
                      </a:r>
                    </a:p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actions 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none" dirty="0" smtClean="0"/>
                        <a:t>As K channel opener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42950" indent="-742950">
                        <a:buAutoNum type="arabicPeriod"/>
                      </a:pPr>
                      <a:r>
                        <a:rPr lang="en-US" sz="2800" dirty="0" smtClean="0"/>
                        <a:t>On vascular smooth muscles: opening K channels&gt; hyperpolarization&gt;vasodilation.</a:t>
                      </a:r>
                    </a:p>
                    <a:p>
                      <a:pPr marL="742950" indent="-742950">
                        <a:buAutoNum type="arabicPeriod"/>
                      </a:pPr>
                      <a:r>
                        <a:rPr lang="en-US" sz="2800" dirty="0" smtClean="0"/>
                        <a:t>On cardiomyocytes: opening K channels&gt; repolarization&gt; decrease cardiac work.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99741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u="none" dirty="0" smtClean="0"/>
                        <a:t>As NO donor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Increase in cGMP/PKG which leads to vasodilation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2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123823">
                <a:tc vMerge="1">
                  <a:txBody>
                    <a:bodyPr/>
                    <a:lstStyle/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Therapeutic Uses 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800" dirty="0" smtClean="0"/>
                        <a:t>1.Prophylactic 2nd line therapy in stable angina </a:t>
                      </a:r>
                    </a:p>
                    <a:p>
                      <a:r>
                        <a:rPr lang="en-US" sz="2800" dirty="0" smtClean="0"/>
                        <a:t>2.Refractory variant angina </a:t>
                      </a:r>
                    </a:p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088439">
                <a:tc vMerge="1"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Adverse Reactions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800" dirty="0" smtClean="0"/>
                        <a:t>Flushing, headache, Hypotension, palpitation, weakness</a:t>
                      </a:r>
                    </a:p>
                    <a:p>
                      <a:r>
                        <a:rPr lang="en-US" sz="2800" dirty="0" smtClean="0"/>
                        <a:t>Mouth &amp; </a:t>
                      </a:r>
                      <a:r>
                        <a:rPr lang="en-US" sz="2800" dirty="0" err="1" smtClean="0"/>
                        <a:t>peri</a:t>
                      </a:r>
                      <a:r>
                        <a:rPr lang="en-US" sz="2800" baseline="0" dirty="0" smtClean="0"/>
                        <a:t>-</a:t>
                      </a:r>
                      <a:r>
                        <a:rPr lang="en-US" sz="2800" dirty="0" smtClean="0"/>
                        <a:t>anal ulcers, nausea and vomiting.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5987535"/>
            <a:ext cx="1102658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In stable angina </a:t>
            </a:r>
          </a:p>
          <a:p>
            <a:r>
              <a:rPr lang="en-US" sz="3200" dirty="0" err="1" smtClean="0"/>
              <a:t>cardioselective</a:t>
            </a:r>
            <a:r>
              <a:rPr lang="en-US" sz="3200" dirty="0" smtClean="0"/>
              <a:t> are </a:t>
            </a:r>
            <a:r>
              <a:rPr lang="en-US" sz="3200" dirty="0" err="1" smtClean="0"/>
              <a:t>prefered</a:t>
            </a:r>
            <a:r>
              <a:rPr lang="en-US" sz="3200" dirty="0" smtClean="0"/>
              <a:t>?</a:t>
            </a:r>
          </a:p>
          <a:p>
            <a:r>
              <a:rPr lang="en-US" sz="3200" dirty="0" smtClean="0"/>
              <a:t>Prolong use reduces </a:t>
            </a:r>
            <a:r>
              <a:rPr lang="en-US" sz="3200" dirty="0" err="1" smtClean="0"/>
              <a:t>incidince</a:t>
            </a:r>
            <a:r>
              <a:rPr lang="en-US" sz="3200" dirty="0" smtClean="0"/>
              <a:t> of sudden death?</a:t>
            </a:r>
          </a:p>
          <a:p>
            <a:endParaRPr lang="en-US" dirty="0"/>
          </a:p>
          <a:p>
            <a:r>
              <a:rPr lang="en-US" sz="4000" b="1" dirty="0" smtClean="0">
                <a:solidFill>
                  <a:srgbClr val="C00000"/>
                </a:solidFill>
              </a:rPr>
              <a:t>In Unstable angina </a:t>
            </a:r>
          </a:p>
          <a:p>
            <a:r>
              <a:rPr lang="en-US" sz="3200" dirty="0" smtClean="0"/>
              <a:t>Halts progression to AMI, improve survival</a:t>
            </a:r>
          </a:p>
          <a:p>
            <a:endParaRPr lang="en-US" dirty="0" smtClean="0"/>
          </a:p>
          <a:p>
            <a:r>
              <a:rPr lang="en-US" sz="4000" b="1" dirty="0" smtClean="0">
                <a:solidFill>
                  <a:srgbClr val="C00000"/>
                </a:solidFill>
              </a:rPr>
              <a:t>In Variant Angina </a:t>
            </a:r>
          </a:p>
          <a:p>
            <a:r>
              <a:rPr lang="en-US" sz="3200" dirty="0" smtClean="0"/>
              <a:t>contraindicated ?</a:t>
            </a:r>
          </a:p>
          <a:p>
            <a:endParaRPr lang="en-US" dirty="0" smtClean="0"/>
          </a:p>
          <a:p>
            <a:r>
              <a:rPr lang="en-US" sz="4000" b="1" dirty="0" smtClean="0">
                <a:solidFill>
                  <a:srgbClr val="C00000"/>
                </a:solidFill>
              </a:rPr>
              <a:t>IN AMI </a:t>
            </a:r>
          </a:p>
          <a:p>
            <a:r>
              <a:rPr lang="en-US" sz="3200" dirty="0" smtClean="0"/>
              <a:t>Reduce infarct size, reduce morbidity and mortality</a:t>
            </a:r>
          </a:p>
        </p:txBody>
      </p:sp>
    </p:spTree>
    <p:extLst>
      <p:ext uri="{BB962C8B-B14F-4D97-AF65-F5344CB8AC3E}">
        <p14:creationId xmlns:p14="http://schemas.microsoft.com/office/powerpoint/2010/main" val="64521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8384" y="-82268"/>
            <a:ext cx="22429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Metabolically acting agents: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84638916"/>
              </p:ext>
            </p:extLst>
          </p:nvPr>
        </p:nvGraphicFramePr>
        <p:xfrm>
          <a:off x="0" y="796925"/>
          <a:ext cx="23766463" cy="12825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669" y="7368837"/>
            <a:ext cx="4277957" cy="41940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491" y="2145823"/>
            <a:ext cx="4222078" cy="47834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5248" y="7919362"/>
            <a:ext cx="3578352" cy="29572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5248" y="2565400"/>
            <a:ext cx="3578352" cy="4803437"/>
          </a:xfrm>
          <a:prstGeom prst="rect">
            <a:avLst/>
          </a:prstGeom>
        </p:spPr>
      </p:pic>
      <p:sp>
        <p:nvSpPr>
          <p:cNvPr id="14" name="Left Arrow 13"/>
          <p:cNvSpPr/>
          <p:nvPr/>
        </p:nvSpPr>
        <p:spPr>
          <a:xfrm>
            <a:off x="4368801" y="7575550"/>
            <a:ext cx="1942950" cy="6876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 rot="10800000">
            <a:off x="8346142" y="2145823"/>
            <a:ext cx="1226968" cy="5163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مستطيل 15"/>
          <p:cNvSpPr/>
          <p:nvPr/>
        </p:nvSpPr>
        <p:spPr>
          <a:xfrm>
            <a:off x="668384" y="1490446"/>
            <a:ext cx="3395531" cy="42556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0" eaLnBrk="1" latinLnBrk="0" hangingPunct="1"/>
            <a:r>
              <a:rPr lang="en-US" u="sng" dirty="0" smtClean="0">
                <a:solidFill>
                  <a:schemeClr val="bg1">
                    <a:lumMod val="50000"/>
                  </a:schemeClr>
                </a:solidFill>
              </a:rPr>
              <a:t>Tri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metazidine </a:t>
            </a: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= </a:t>
            </a:r>
            <a:r>
              <a:rPr lang="en-US" u="sng" smtClean="0">
                <a:solidFill>
                  <a:schemeClr val="bg1">
                    <a:lumMod val="50000"/>
                  </a:schemeClr>
                </a:solidFill>
              </a:rPr>
              <a:t>Tri</a:t>
            </a: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acylglycerol (FA)</a:t>
            </a:r>
            <a:endParaRPr lang="ar-S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10378907" y="220284"/>
            <a:ext cx="2329031" cy="630313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0" eaLnBrk="1" latinLnBrk="0" hangingPunct="1"/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Ra</a:t>
            </a:r>
            <a:r>
              <a:rPr lang="en-US" u="sng" dirty="0" err="1" smtClean="0">
                <a:solidFill>
                  <a:schemeClr val="bg1">
                    <a:lumMod val="50000"/>
                  </a:schemeClr>
                </a:solidFill>
              </a:rPr>
              <a:t>no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lazine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 No=Na</a:t>
            </a:r>
            <a:endParaRPr lang="ar-SA" dirty="0" smtClean="0">
              <a:solidFill>
                <a:schemeClr val="bg1">
                  <a:lumMod val="50000"/>
                </a:schemeClr>
              </a:solidFill>
              <a:sym typeface="Wingdings"/>
            </a:endParaRPr>
          </a:p>
          <a:p>
            <a:pPr marL="0" algn="ctr" defTabSz="457200" rtl="0" eaLnBrk="1" latinLnBrk="0" hangingPunct="1"/>
            <a:r>
              <a:rPr lang="ar-SA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قالوا رنا لزين قالت لا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 </a:t>
            </a:r>
            <a:endParaRPr lang="ar-S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14176672" y="1421653"/>
            <a:ext cx="1982489" cy="34043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0" eaLnBrk="1" latinLnBrk="0" hangingPunct="1"/>
            <a:r>
              <a:rPr lang="en-US" u="sng" dirty="0" err="1" smtClean="0">
                <a:solidFill>
                  <a:schemeClr val="bg1">
                    <a:lumMod val="50000"/>
                  </a:schemeClr>
                </a:solidFill>
              </a:rPr>
              <a:t>Iv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abradine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 I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v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 = I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f</a:t>
            </a:r>
            <a:endParaRPr lang="ar-SA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34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5280154"/>
            <a:ext cx="11589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accent4">
                    <a:lumMod val="75000"/>
                  </a:schemeClr>
                </a:solidFill>
                <a:hlinkClick r:id="rId2"/>
              </a:rPr>
              <a:t>Editing file</a:t>
            </a:r>
            <a:endParaRPr lang="en-US" sz="8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09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12928" y="1447656"/>
            <a:ext cx="20498574" cy="1231359"/>
          </a:xfrm>
          <a:prstGeom prst="rect">
            <a:avLst/>
          </a:prstGeom>
        </p:spPr>
        <p:txBody>
          <a:bodyPr/>
          <a:lstStyle>
            <a:lvl1pPr algn="l" defTabSz="17824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7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Signs and symptoms of angina pectoris</a:t>
            </a:r>
            <a:r>
              <a:rPr lang="en-US" sz="5400" b="1" dirty="0" smtClean="0">
                <a:solidFill>
                  <a:srgbClr val="0070C0"/>
                </a:solidFill>
                <a:latin typeface="+mn-lt"/>
              </a:rPr>
              <a:t>:</a:t>
            </a:r>
            <a:endParaRPr lang="ar-SA" sz="5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9797" y="1628775"/>
            <a:ext cx="20498118" cy="8800219"/>
          </a:xfrm>
          <a:prstGeom prst="rect">
            <a:avLst/>
          </a:prstGeom>
        </p:spPr>
        <p:txBody>
          <a:bodyPr>
            <a:normAutofit/>
          </a:bodyPr>
          <a:lstStyle>
            <a:lvl1pPr marL="445610" indent="-445610" algn="l" defTabSz="1782440" rtl="0" eaLnBrk="1" latinLnBrk="0" hangingPunct="1">
              <a:lnSpc>
                <a:spcPct val="90000"/>
              </a:lnSpc>
              <a:spcBef>
                <a:spcPts val="1949"/>
              </a:spcBef>
              <a:buFont typeface="Arial" panose="020B0604020202020204" pitchFamily="34" charset="0"/>
              <a:buChar char="•"/>
              <a:defRPr sz="5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3683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4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2805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8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1927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5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1049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5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0171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5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9293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5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68415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5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57537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5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2" name="مستطيل 1"/>
          <p:cNvSpPr/>
          <p:nvPr/>
        </p:nvSpPr>
        <p:spPr>
          <a:xfrm>
            <a:off x="101978" y="5915610"/>
            <a:ext cx="12549013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782440">
              <a:lnSpc>
                <a:spcPct val="90000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0070C0"/>
                </a:solidFill>
              </a:rPr>
              <a:t>What is the mechanism of angina pectoris?</a:t>
            </a:r>
            <a:endParaRPr lang="ar-SA" sz="5400" b="1" dirty="0">
              <a:solidFill>
                <a:srgbClr val="0070C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12928" y="2497895"/>
            <a:ext cx="1243806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1-A clinical syndrome of chest pain (varying in severity) caused by ischemia of heart muscle. </a:t>
            </a:r>
            <a:r>
              <a:rPr lang="en-US" sz="3200" dirty="0">
                <a:solidFill>
                  <a:srgbClr val="00B050"/>
                </a:solidFill>
              </a:rPr>
              <a:t>(the pain can radiate to left shoulder and arm)</a:t>
            </a:r>
          </a:p>
          <a:p>
            <a:r>
              <a:rPr lang="en-US" sz="3200" dirty="0"/>
              <a:t>2-pain due to the accumulation of metabolites (K+,PGs, </a:t>
            </a:r>
            <a:r>
              <a:rPr lang="en-US" sz="3200" dirty="0" err="1"/>
              <a:t>kinins</a:t>
            </a:r>
            <a:r>
              <a:rPr lang="en-US" sz="3200" dirty="0"/>
              <a:t>, adenosine) secondary to ischemia</a:t>
            </a:r>
            <a:r>
              <a:rPr lang="ar-SA" sz="3200" dirty="0"/>
              <a:t> </a:t>
            </a:r>
            <a:endParaRPr lang="en-US" sz="3200" dirty="0"/>
          </a:p>
          <a:p>
            <a:r>
              <a:rPr lang="en-US" sz="3200" dirty="0"/>
              <a:t>3-pain due to either obstruction or spasm.</a:t>
            </a:r>
            <a:endParaRPr lang="ar-SA" sz="3200" dirty="0"/>
          </a:p>
          <a:p>
            <a:endParaRPr lang="en-US" sz="3200" dirty="0"/>
          </a:p>
          <a:p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212928" y="6849568"/>
            <a:ext cx="11266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Is a consequence of myocardial oxygen demand exceeding myocardial oxygen supply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(that means that the blood supply of oxygen is less than what body needs)</a:t>
            </a: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 (obstruction lead to ischemia). </a:t>
            </a:r>
          </a:p>
          <a:p>
            <a:r>
              <a:rPr lang="en-US" sz="3200" dirty="0">
                <a:solidFill>
                  <a:srgbClr val="00B050"/>
                </a:solidFill>
              </a:rPr>
              <a:t>There is an imbalance between oxygen demand and oxygen supply</a:t>
            </a:r>
            <a:endParaRPr lang="ar-SA" sz="3200" dirty="0">
              <a:solidFill>
                <a:srgbClr val="00B050"/>
              </a:solidFill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" t="16835" r="5698" b="20067"/>
          <a:stretch/>
        </p:blipFill>
        <p:spPr>
          <a:xfrm>
            <a:off x="12650991" y="976608"/>
            <a:ext cx="11173053" cy="1096774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3957718" y="113419"/>
            <a:ext cx="8559597" cy="936319"/>
          </a:xfrm>
          <a:prstGeom prst="rect">
            <a:avLst/>
          </a:prstGeom>
        </p:spPr>
        <p:txBody>
          <a:bodyPr/>
          <a:lstStyle>
            <a:lvl1pPr algn="l" defTabSz="17824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7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Types of </a:t>
            </a:r>
            <a:r>
              <a:rPr lang="en-US" sz="5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angina pectoris</a:t>
            </a:r>
            <a:r>
              <a:rPr lang="en-US" sz="5400" b="1" dirty="0" smtClean="0">
                <a:solidFill>
                  <a:srgbClr val="0070C0"/>
                </a:solidFill>
                <a:latin typeface="+mn-lt"/>
              </a:rPr>
              <a:t>:</a:t>
            </a:r>
            <a:endParaRPr lang="ar-SA" sz="5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13443585" y="1917898"/>
            <a:ext cx="2386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Exertional angina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Classical angina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16779521" y="2287230"/>
            <a:ext cx="474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Vasospastic angina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2" name="TextBox 5"/>
          <p:cNvSpPr txBox="1"/>
          <p:nvPr/>
        </p:nvSpPr>
        <p:spPr>
          <a:xfrm>
            <a:off x="20907857" y="2056397"/>
            <a:ext cx="3140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Crescendo angina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15987383" y="4738428"/>
            <a:ext cx="478126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Constriction of coronary arteries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3" t="35790" r="23610" b="15981"/>
          <a:stretch/>
        </p:blipFill>
        <p:spPr>
          <a:xfrm>
            <a:off x="571500" y="1719583"/>
            <a:ext cx="22717125" cy="95453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5525" y="455526"/>
            <a:ext cx="2077833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dirty="0">
                <a:solidFill>
                  <a:srgbClr val="0070C0"/>
                </a:solidFill>
              </a:rPr>
              <a:t>What are the determinants of oxygen demand and supply?</a:t>
            </a:r>
          </a:p>
        </p:txBody>
      </p:sp>
    </p:spTree>
    <p:extLst>
      <p:ext uri="{BB962C8B-B14F-4D97-AF65-F5344CB8AC3E}">
        <p14:creationId xmlns:p14="http://schemas.microsoft.com/office/powerpoint/2010/main" val="77404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33944" y="263525"/>
            <a:ext cx="21709727" cy="2583927"/>
          </a:xfrm>
          <a:prstGeom prst="rect">
            <a:avLst/>
          </a:prstGeom>
        </p:spPr>
        <p:txBody>
          <a:bodyPr/>
          <a:lstStyle>
            <a:lvl1pPr algn="l" defTabSz="17824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7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0070C0"/>
                </a:solidFill>
                <a:latin typeface="+mn-lt"/>
              </a:rPr>
              <a:t>What are the determinants of oxygen </a:t>
            </a:r>
            <a:r>
              <a:rPr lang="en-US" sz="7200" b="1" i="1" dirty="0" smtClean="0">
                <a:solidFill>
                  <a:srgbClr val="0070C0"/>
                </a:solidFill>
                <a:latin typeface="+mn-lt"/>
              </a:rPr>
              <a:t>demand</a:t>
            </a:r>
            <a:r>
              <a:rPr lang="en-US" sz="7200" b="1" dirty="0" smtClean="0">
                <a:solidFill>
                  <a:srgbClr val="0070C0"/>
                </a:solidFill>
                <a:latin typeface="+mn-lt"/>
              </a:rPr>
              <a:t>?  </a:t>
            </a:r>
            <a:endParaRPr lang="ar-SA" sz="7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" name="Content Placeholder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0175"/>
            <a:ext cx="23766463" cy="102349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61000" y="6066206"/>
            <a:ext cx="485247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Systolic stress: </a:t>
            </a:r>
            <a:r>
              <a:rPr lang="en-US" sz="2400" dirty="0" smtClean="0">
                <a:solidFill>
                  <a:srgbClr val="00B050"/>
                </a:solidFill>
              </a:rPr>
              <a:t>when the left ventricle pressure increases more than the aortic pressure, the blood will flow.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Systolic stress is determined by the afterload.</a:t>
            </a:r>
          </a:p>
          <a:p>
            <a:endParaRPr lang="en-US" sz="2400" dirty="0">
              <a:solidFill>
                <a:srgbClr val="00B050"/>
              </a:solidFill>
            </a:endParaRPr>
          </a:p>
          <a:p>
            <a:r>
              <a:rPr lang="en-US" sz="2400" b="1" dirty="0" smtClean="0">
                <a:solidFill>
                  <a:srgbClr val="00B050"/>
                </a:solidFill>
              </a:rPr>
              <a:t>Diastolic stress: </a:t>
            </a:r>
            <a:r>
              <a:rPr lang="en-US" sz="2400" dirty="0" smtClean="0">
                <a:solidFill>
                  <a:srgbClr val="00B050"/>
                </a:solidFill>
              </a:rPr>
              <a:t>Volume of blood in the ventricles depends on the capacitance of the veins (inverse relation)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Diastolic stress is determined by preload.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08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7" b="5181"/>
          <a:stretch/>
        </p:blipFill>
        <p:spPr>
          <a:xfrm>
            <a:off x="0" y="1343025"/>
            <a:ext cx="23766463" cy="120253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891000" y="7213600"/>
            <a:ext cx="591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Because the blood flows in the coronary arteries only </a:t>
            </a:r>
            <a:r>
              <a:rPr lang="en-US" sz="2400" smtClean="0">
                <a:solidFill>
                  <a:srgbClr val="00B050"/>
                </a:solidFill>
              </a:rPr>
              <a:t>during diastole</a:t>
            </a:r>
            <a:endParaRPr lang="en-US" sz="2400" dirty="0" smtClean="0">
              <a:solidFill>
                <a:srgbClr val="00B05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34044" y="292100"/>
            <a:ext cx="21709727" cy="2583927"/>
          </a:xfrm>
          <a:prstGeom prst="rect">
            <a:avLst/>
          </a:prstGeom>
        </p:spPr>
        <p:txBody>
          <a:bodyPr/>
          <a:lstStyle>
            <a:lvl1pPr algn="l" defTabSz="17824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7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0070C0"/>
                </a:solidFill>
                <a:latin typeface="+mn-lt"/>
              </a:rPr>
              <a:t>What are the determinants of oxygen </a:t>
            </a:r>
            <a:r>
              <a:rPr lang="en-US" sz="7200" b="1" i="1" dirty="0" smtClean="0">
                <a:solidFill>
                  <a:srgbClr val="0070C0"/>
                </a:solidFill>
                <a:latin typeface="+mn-lt"/>
              </a:rPr>
              <a:t>supply </a:t>
            </a:r>
            <a:r>
              <a:rPr lang="en-US" sz="7200" b="1" dirty="0" smtClean="0">
                <a:solidFill>
                  <a:srgbClr val="0070C0"/>
                </a:solidFill>
                <a:latin typeface="+mn-lt"/>
              </a:rPr>
              <a:t>?  </a:t>
            </a:r>
            <a:endParaRPr lang="ar-SA" sz="72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159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819835" y="328860"/>
            <a:ext cx="20498118" cy="1479011"/>
          </a:xfrm>
          <a:prstGeom prst="rect">
            <a:avLst/>
          </a:prstGeom>
        </p:spPr>
        <p:txBody>
          <a:bodyPr/>
          <a:lstStyle>
            <a:lvl1pPr algn="l" defTabSz="17824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7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0070C0"/>
                </a:solidFill>
                <a:latin typeface="+mn-lt"/>
              </a:rPr>
              <a:t>Treatment of angina pectoris</a:t>
            </a:r>
            <a:endParaRPr lang="ar-SA" sz="7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404033" y="1498079"/>
            <a:ext cx="23627542" cy="3609198"/>
          </a:xfrm>
          <a:prstGeom prst="rect">
            <a:avLst/>
          </a:prstGeom>
        </p:spPr>
        <p:txBody>
          <a:bodyPr/>
          <a:lstStyle>
            <a:lvl1pPr marL="445610" indent="-445610" algn="l" defTabSz="1782440" rtl="0" eaLnBrk="1" latinLnBrk="0" hangingPunct="1">
              <a:lnSpc>
                <a:spcPct val="90000"/>
              </a:lnSpc>
              <a:spcBef>
                <a:spcPts val="1949"/>
              </a:spcBef>
              <a:buFont typeface="Arial" panose="020B0604020202020204" pitchFamily="34" charset="0"/>
              <a:buChar char="•"/>
              <a:defRPr sz="5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3683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4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2805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8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1927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5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1049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5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0171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5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9293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5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68415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5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57537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5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 smtClean="0">
                <a:solidFill>
                  <a:srgbClr val="0070C0"/>
                </a:solidFill>
              </a:rPr>
              <a:t>1-agents that improve symptoms and ischemia:</a:t>
            </a:r>
          </a:p>
          <a:p>
            <a:pPr>
              <a:buFont typeface="Courier New" charset="0"/>
              <a:buChar char="o"/>
            </a:pPr>
            <a:r>
              <a:rPr lang="en-US" sz="3600" dirty="0" smtClean="0"/>
              <a:t>NBC </a:t>
            </a:r>
          </a:p>
          <a:p>
            <a:pPr>
              <a:buFont typeface="Courier New" charset="0"/>
              <a:buChar char="o"/>
            </a:pPr>
            <a:r>
              <a:rPr lang="en-US" sz="3600" dirty="0" smtClean="0"/>
              <a:t>Potassium channels openers.</a:t>
            </a:r>
          </a:p>
          <a:p>
            <a:pPr>
              <a:buFont typeface="Courier New" charset="0"/>
              <a:buChar char="o"/>
            </a:pPr>
            <a:r>
              <a:rPr lang="en-US" sz="3600" dirty="0"/>
              <a:t>Late Na+ current inhibition </a:t>
            </a:r>
            <a:r>
              <a:rPr lang="en-US" sz="3600" dirty="0" smtClean="0"/>
              <a:t>:</a:t>
            </a:r>
            <a:r>
              <a:rPr lang="en-US" sz="3600" dirty="0" err="1" smtClean="0"/>
              <a:t>ranolazine</a:t>
            </a:r>
            <a:r>
              <a:rPr lang="en-US" sz="3600" dirty="0" smtClean="0"/>
              <a:t>.</a:t>
            </a:r>
          </a:p>
          <a:p>
            <a:pPr>
              <a:buFont typeface="Courier New" charset="0"/>
              <a:buChar char="o"/>
            </a:pPr>
            <a:r>
              <a:rPr lang="en-US" sz="3600" dirty="0" smtClean="0"/>
              <a:t>Sinus node inhibition. ex: </a:t>
            </a:r>
            <a:r>
              <a:rPr lang="en-US" sz="3600" dirty="0" err="1" smtClean="0"/>
              <a:t>Ivibradine</a:t>
            </a:r>
            <a:r>
              <a:rPr lang="en-US" sz="360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ar-S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00649"/>
            <a:ext cx="17030699" cy="6532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349" y="8500054"/>
            <a:ext cx="5960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B050"/>
                </a:solidFill>
              </a:rPr>
              <a:t>Increase perfusion and       increase </a:t>
            </a:r>
            <a:r>
              <a:rPr lang="en-US" sz="2000" dirty="0" smtClean="0">
                <a:solidFill>
                  <a:srgbClr val="00B050"/>
                </a:solidFill>
              </a:rPr>
              <a:t>oxygen supply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90840" y="8500054"/>
            <a:ext cx="3827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B050"/>
                </a:solidFill>
              </a:rPr>
              <a:t>Reduce oxygen      demand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12271" y="8588839"/>
            <a:ext cx="66420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1) Decreasing afterload by dilating arteries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2) increasing oxygen supply by dilation coronary arteries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3) Decreasing contractility and heart rate, therefore decreasing the workload, therefor decreasing demand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18336" y="3874111"/>
            <a:ext cx="483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They are fatty acid oxidation inhibitors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So they decrease oxygen demand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8720" y="3134408"/>
            <a:ext cx="483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Reduction of afterload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Reduction of force of contraction and heart rate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65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77031106"/>
              </p:ext>
            </p:extLst>
          </p:nvPr>
        </p:nvGraphicFramePr>
        <p:xfrm>
          <a:off x="5961328" y="3151654"/>
          <a:ext cx="12767064" cy="9356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99222" y="1953185"/>
            <a:ext cx="18691412" cy="1671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782440">
              <a:lnSpc>
                <a:spcPct val="90000"/>
              </a:lnSpc>
              <a:spcBef>
                <a:spcPts val="1949"/>
              </a:spcBef>
            </a:pPr>
            <a:r>
              <a:rPr lang="en-US" sz="5400" b="1" dirty="0">
                <a:solidFill>
                  <a:srgbClr val="0070C0"/>
                </a:solidFill>
              </a:rPr>
              <a:t>2- Agents that Improve Prognosis:</a:t>
            </a:r>
          </a:p>
          <a:p>
            <a:r>
              <a:rPr lang="en-US" sz="4400" dirty="0" smtClean="0"/>
              <a:t>Halt progression, prevent acute insult, improve survival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19835" y="328860"/>
            <a:ext cx="20498118" cy="1479011"/>
          </a:xfrm>
          <a:prstGeom prst="rect">
            <a:avLst/>
          </a:prstGeom>
        </p:spPr>
        <p:txBody>
          <a:bodyPr/>
          <a:lstStyle>
            <a:lvl1pPr algn="l" defTabSz="17824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7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0070C0"/>
                </a:solidFill>
                <a:latin typeface="+mn-lt"/>
              </a:rPr>
              <a:t>Treatment of angina pectoris</a:t>
            </a:r>
            <a:endParaRPr lang="ar-SA" sz="72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814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696598"/>
              </p:ext>
            </p:extLst>
          </p:nvPr>
        </p:nvGraphicFramePr>
        <p:xfrm>
          <a:off x="0" y="1"/>
          <a:ext cx="23766463" cy="126746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800475">
                  <a:extLst>
                    <a:ext uri="{9D8B030D-6E8A-4147-A177-3AD203B41FA5}">
                      <a16:colId xmlns="" xmlns:a16="http://schemas.microsoft.com/office/drawing/2014/main" val="3312767232"/>
                    </a:ext>
                  </a:extLst>
                </a:gridCol>
                <a:gridCol w="11258478">
                  <a:extLst>
                    <a:ext uri="{9D8B030D-6E8A-4147-A177-3AD203B41FA5}">
                      <a16:colId xmlns="" xmlns:a16="http://schemas.microsoft.com/office/drawing/2014/main" val="337763801"/>
                    </a:ext>
                  </a:extLst>
                </a:gridCol>
                <a:gridCol w="8707510">
                  <a:extLst>
                    <a:ext uri="{9D8B030D-6E8A-4147-A177-3AD203B41FA5}">
                      <a16:colId xmlns="" xmlns:a16="http://schemas.microsoft.com/office/drawing/2014/main" val="2579556358"/>
                    </a:ext>
                  </a:extLst>
                </a:gridCol>
              </a:tblGrid>
              <a:tr h="613107">
                <a:tc gridSpan="3"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Organic nitrates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52762959"/>
                  </a:ext>
                </a:extLst>
              </a:tr>
              <a:tr h="437934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Classification </a:t>
                      </a:r>
                      <a:endParaRPr lang="en-US" sz="24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Long acting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Short acting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03700985"/>
                  </a:ext>
                </a:extLst>
              </a:tr>
              <a:tr h="437934">
                <a:tc>
                  <a:txBody>
                    <a:bodyPr/>
                    <a:lstStyle/>
                    <a:p>
                      <a:pPr marL="0" algn="ctr" defTabSz="1782440" rtl="0" eaLnBrk="1" latinLnBrk="0" hangingPunct="1"/>
                      <a:r>
                        <a:rPr lang="en-US" sz="2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Drug</a:t>
                      </a:r>
                      <a:endParaRPr lang="en-US" sz="24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Isosorbide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mononitate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dinitrate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Nitroglycerine    </a:t>
                      </a:r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or glyceride</a:t>
                      </a:r>
                      <a:r>
                        <a:rPr lang="en-US" sz="1600" b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kern="1200" baseline="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dinitrate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1644403"/>
                  </a:ext>
                </a:extLst>
              </a:tr>
              <a:tr h="1371827">
                <a:tc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Preparations</a:t>
                      </a:r>
                    </a:p>
                    <a:p>
                      <a:pPr marL="0" algn="ctr" defTabSz="1782440" rtl="0" eaLnBrk="1" latinLnBrk="0" hangingPunct="1"/>
                      <a:endParaRPr lang="en-US" sz="24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78244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Isosorbide </a:t>
                      </a:r>
                      <a:r>
                        <a:rPr lang="en-US" sz="1600" b="1" kern="120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Dinitrate</a:t>
                      </a:r>
                      <a:r>
                        <a:rPr lang="en-US" sz="1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                                                                              Isosorbide </a:t>
                      </a:r>
                      <a:r>
                        <a:rPr lang="en-US" sz="1600" b="1" kern="120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mononitate</a:t>
                      </a:r>
                      <a:endParaRPr lang="en-US" sz="1600" b="1" dirty="0" smtClean="0">
                        <a:solidFill>
                          <a:srgbClr val="0070C0"/>
                        </a:solidFill>
                        <a:latin typeface="+mn-lt"/>
                      </a:endParaRPr>
                    </a:p>
                    <a:p>
                      <a:pPr marL="0" marR="0" lvl="0" indent="0" algn="l" defTabSz="178244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+mn-lt"/>
                        </a:rPr>
                        <a:t>Sublingual tablets </a:t>
                      </a: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(fastest onset of action)</a:t>
                      </a:r>
                      <a:r>
                        <a:rPr lang="en-US" sz="1600" b="1" dirty="0" smtClean="0">
                          <a:latin typeface="+mn-lt"/>
                        </a:rPr>
                        <a:t>                                              Mononitrate Oral sustained release</a:t>
                      </a:r>
                    </a:p>
                    <a:p>
                      <a:pPr lvl="0">
                        <a:lnSpc>
                          <a:spcPts val="2500"/>
                        </a:lnSpc>
                        <a:buFont typeface="Wingdings" pitchFamily="2" charset="2"/>
                        <a:buNone/>
                      </a:pPr>
                      <a:r>
                        <a:rPr lang="en-US" sz="1600" b="1" dirty="0" smtClean="0">
                          <a:latin typeface="+mn-lt"/>
                        </a:rPr>
                        <a:t>Oral sustained (extended)</a:t>
                      </a:r>
                      <a:r>
                        <a:rPr lang="en-US" sz="1600" b="1" baseline="0" dirty="0" smtClean="0">
                          <a:latin typeface="+mn-lt"/>
                        </a:rPr>
                        <a:t> </a:t>
                      </a:r>
                      <a:r>
                        <a:rPr lang="en-US" sz="1600" b="1" dirty="0" smtClean="0">
                          <a:latin typeface="+mn-lt"/>
                        </a:rPr>
                        <a:t>release </a:t>
                      </a: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(delayed</a:t>
                      </a:r>
                      <a:r>
                        <a:rPr lang="en-US" sz="1600" b="1" baseline="0" dirty="0" smtClean="0">
                          <a:solidFill>
                            <a:srgbClr val="00B050"/>
                          </a:solidFill>
                          <a:latin typeface="+mn-lt"/>
                        </a:rPr>
                        <a:t> onset, longer duration)</a:t>
                      </a:r>
                      <a:endParaRPr lang="en-US" sz="1600" b="1" dirty="0" smtClean="0">
                        <a:solidFill>
                          <a:srgbClr val="00B050"/>
                        </a:solidFill>
                        <a:latin typeface="+mn-lt"/>
                      </a:endParaRPr>
                    </a:p>
                    <a:p>
                      <a:pPr lvl="0">
                        <a:lnSpc>
                          <a:spcPts val="2500"/>
                        </a:lnSpc>
                        <a:buFont typeface="Wingdings" pitchFamily="2" charset="2"/>
                        <a:buNone/>
                      </a:pPr>
                      <a:r>
                        <a:rPr lang="en-US" sz="1600" b="1" dirty="0" smtClean="0">
                          <a:latin typeface="+mn-lt"/>
                        </a:rPr>
                        <a:t>Infusion Preparations</a:t>
                      </a:r>
                      <a:endParaRPr lang="en-US" sz="160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+mn-lt"/>
                        </a:rPr>
                        <a:t>Sublingual tablets</a:t>
                      </a:r>
                    </a:p>
                    <a:p>
                      <a:pPr marL="0" marR="0" lvl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+mn-lt"/>
                        </a:rPr>
                        <a:t>spray</a:t>
                      </a:r>
                    </a:p>
                    <a:p>
                      <a:pPr marL="0" marR="0" lvl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+mn-lt"/>
                        </a:rPr>
                        <a:t>Transdermal patch </a:t>
                      </a:r>
                    </a:p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1600" b="1" dirty="0" smtClean="0">
                          <a:latin typeface="+mn-lt"/>
                        </a:rPr>
                        <a:t>Oral or </a:t>
                      </a:r>
                      <a:r>
                        <a:rPr lang="en-US" sz="1600" b="1" dirty="0" err="1" smtClean="0">
                          <a:latin typeface="+mn-lt"/>
                        </a:rPr>
                        <a:t>bucal</a:t>
                      </a:r>
                      <a:r>
                        <a:rPr lang="en-US" sz="1600" b="1" dirty="0" smtClean="0">
                          <a:latin typeface="+mn-lt"/>
                        </a:rPr>
                        <a:t> sustained release</a:t>
                      </a:r>
                    </a:p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1600" b="1" dirty="0" smtClean="0">
                          <a:latin typeface="+mn-lt"/>
                        </a:rPr>
                        <a:t>I.V. Preparations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01174606"/>
                  </a:ext>
                </a:extLst>
              </a:tr>
              <a:tr h="1255410">
                <a:tc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pharmacokinetics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782440" rtl="0" eaLnBrk="1" latinLnBrk="0" hangingPunct="1"/>
                      <a:r>
                        <a:rPr lang="en-US" sz="1600" b="1" u="none" dirty="0" smtClean="0">
                          <a:uFill>
                            <a:solidFill>
                              <a:srgbClr val="C00000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Or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al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isosorbide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Very well absorbed &amp; 100% bioavailability</a:t>
                      </a:r>
                    </a:p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en-US" sz="1600" b="1" u="sng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dinitrate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undergoes </a:t>
                      </a:r>
                      <a:r>
                        <a:rPr lang="en-US" sz="1600" b="1" u="sng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denitration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to two </a:t>
                      </a:r>
                      <a:r>
                        <a:rPr lang="en-US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mononitrates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sym typeface="Wingdings 3"/>
                        </a:rPr>
                        <a:t> 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both possess antianginal activity </a:t>
                      </a:r>
                      <a:r>
                        <a:rPr lang="en-US" sz="16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(both</a:t>
                      </a:r>
                      <a:r>
                        <a:rPr lang="en-US" sz="1600" b="0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pharmacologically active)</a:t>
                      </a:r>
                      <a:endParaRPr lang="en-US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(t1/2 1-3 hours)</a:t>
                      </a:r>
                    </a:p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Further </a:t>
                      </a:r>
                      <a:r>
                        <a:rPr lang="en-US" sz="1600" b="1" u="sng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denitrated</a:t>
                      </a:r>
                      <a:r>
                        <a:rPr lang="en-US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metabolites conjugate to </a:t>
                      </a:r>
                      <a:r>
                        <a:rPr lang="en-US" sz="1600" b="1" u="sng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glucuronic</a:t>
                      </a:r>
                      <a:r>
                        <a:rPr lang="en-US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acid 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liver.  Excreted in urine.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+mn-lt"/>
                          <a:cs typeface="Arial" panose="020B0604020202020204" pitchFamily="34" charset="0"/>
                        </a:rPr>
                        <a:t>Significant (high) first pass metabolism occurs in the liver </a:t>
                      </a:r>
                    </a:p>
                    <a:p>
                      <a:pPr marL="0" marR="0" lvl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+mn-lt"/>
                          <a:cs typeface="Arial" panose="020B0604020202020204" pitchFamily="34" charset="0"/>
                        </a:rPr>
                        <a:t>(10-20%) bioavailability </a:t>
                      </a:r>
                    </a:p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+mn-lt"/>
                          <a:cs typeface="Arial" panose="020B0604020202020204" pitchFamily="34" charset="0"/>
                        </a:rPr>
                        <a:t>Given sublingual or via transdermal patch, or parenteral </a:t>
                      </a:r>
                      <a:r>
                        <a:rPr lang="en-US" sz="1600" b="0" dirty="0" smtClean="0">
                          <a:solidFill>
                            <a:srgbClr val="00B050"/>
                          </a:solidFill>
                          <a:latin typeface="+mn-lt"/>
                          <a:cs typeface="Arial" panose="020B0604020202020204" pitchFamily="34" charset="0"/>
                        </a:rPr>
                        <a:t>(routes</a:t>
                      </a:r>
                      <a:r>
                        <a:rPr lang="en-US" sz="1600" b="0" baseline="0" dirty="0" smtClean="0">
                          <a:solidFill>
                            <a:srgbClr val="00B050"/>
                          </a:solidFill>
                          <a:latin typeface="+mn-lt"/>
                          <a:cs typeface="Arial" panose="020B0604020202020204" pitchFamily="34" charset="0"/>
                        </a:rPr>
                        <a:t> of administration which bypass portal circulation)</a:t>
                      </a:r>
                      <a:endParaRPr lang="en-US" sz="1600" b="0" dirty="0" smtClean="0">
                        <a:solidFill>
                          <a:srgbClr val="00B05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9195190"/>
                  </a:ext>
                </a:extLst>
              </a:tr>
              <a:tr h="1255410">
                <a:tc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Mechanism of action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By</a:t>
                      </a:r>
                      <a:r>
                        <a:rPr lang="en-US" sz="1600" b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enzymes</a:t>
                      </a:r>
                      <a:r>
                        <a:rPr lang="en-US" sz="1600" b="0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6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Organic </a:t>
                      </a:r>
                      <a:r>
                        <a:rPr lang="en-US" sz="1600" b="0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nitrase</a:t>
                      </a:r>
                      <a:r>
                        <a:rPr lang="en-US" sz="16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is reduced into nitride into </a:t>
                      </a:r>
                      <a:r>
                        <a:rPr lang="en-US" sz="1600" b="0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nitrosothiol</a:t>
                      </a:r>
                      <a:r>
                        <a:rPr lang="en-US" sz="16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which will release nitric oxide.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Nitric oxide binds to guanylate cyclase  in vascular smooth muscle cell to form cGMP.</a:t>
                      </a:r>
                    </a:p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cGMP activates PKG to produce relaxation.</a:t>
                      </a:r>
                    </a:p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Difference between organic</a:t>
                      </a:r>
                      <a:r>
                        <a:rPr lang="en-US" sz="1600" b="0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nitrates and </a:t>
                      </a:r>
                      <a:r>
                        <a:rPr lang="en-US" sz="1600" b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sodium nitroprusside: </a:t>
                      </a:r>
                    </a:p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nitroprusside </a:t>
                      </a:r>
                      <a:r>
                        <a:rPr lang="en-US" sz="1600" b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doesn’t need enzymes </a:t>
                      </a:r>
                      <a:r>
                        <a:rPr lang="en-US" sz="1600" b="0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 release Nitric oxide. (spontaneously)</a:t>
                      </a:r>
                      <a:endParaRPr lang="en-US" sz="1600" b="0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8816105"/>
                  </a:ext>
                </a:extLst>
              </a:tr>
              <a:tr h="1021845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Hemodynamic effects </a:t>
                      </a:r>
                      <a:endParaRPr lang="en-US" sz="24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 smtClean="0">
                          <a:latin typeface="+mn-lt"/>
                          <a:cs typeface="Arial" panose="020B0604020202020204" pitchFamily="34" charset="0"/>
                        </a:rPr>
                        <a:t>Venous</a:t>
                      </a:r>
                      <a:r>
                        <a:rPr lang="en-US" sz="1600" b="1" dirty="0" smtClean="0">
                          <a:latin typeface="+mn-lt"/>
                          <a:cs typeface="Arial" panose="020B0604020202020204" pitchFamily="34" charset="0"/>
                        </a:rPr>
                        <a:t> vasodilatation (Decrease the preload) </a:t>
                      </a:r>
                      <a:r>
                        <a:rPr lang="en-US" sz="1600" b="0" dirty="0" smtClean="0">
                          <a:solidFill>
                            <a:srgbClr val="00B050"/>
                          </a:solidFill>
                          <a:latin typeface="+mn-lt"/>
                          <a:cs typeface="Arial" panose="020B0604020202020204" pitchFamily="34" charset="0"/>
                        </a:rPr>
                        <a:t>at low dose</a:t>
                      </a:r>
                    </a:p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 smtClean="0">
                          <a:latin typeface="+mn-lt"/>
                          <a:cs typeface="Arial" panose="020B0604020202020204" pitchFamily="34" charset="0"/>
                        </a:rPr>
                        <a:t>Coronary</a:t>
                      </a:r>
                      <a:r>
                        <a:rPr lang="en-US" sz="1600" b="1" dirty="0" smtClean="0">
                          <a:latin typeface="+mn-lt"/>
                          <a:cs typeface="Arial" panose="020B0604020202020204" pitchFamily="34" charset="0"/>
                        </a:rPr>
                        <a:t> vasodilatation</a:t>
                      </a:r>
                      <a:r>
                        <a:rPr lang="en-US" sz="1600" b="1" baseline="0" dirty="0" smtClean="0">
                          <a:latin typeface="+mn-lt"/>
                          <a:cs typeface="Arial" panose="020B0604020202020204" pitchFamily="34" charset="0"/>
                        </a:rPr>
                        <a:t> (Increase the myocardial perfusion)</a:t>
                      </a:r>
                      <a:endParaRPr lang="en-US" sz="1600" dirty="0" smtClean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 smtClean="0">
                          <a:latin typeface="+mn-lt"/>
                          <a:cs typeface="Arial" panose="020B0604020202020204" pitchFamily="34" charset="0"/>
                        </a:rPr>
                        <a:t>Arterial </a:t>
                      </a:r>
                      <a:r>
                        <a:rPr lang="en-US" sz="1600" b="1" dirty="0" smtClean="0">
                          <a:latin typeface="+mn-lt"/>
                          <a:cs typeface="Arial" panose="020B0604020202020204" pitchFamily="34" charset="0"/>
                        </a:rPr>
                        <a:t>vasodilatation (decrease afterload) </a:t>
                      </a:r>
                      <a:r>
                        <a:rPr lang="en-US" sz="1600" b="0" dirty="0" smtClean="0">
                          <a:solidFill>
                            <a:srgbClr val="00B050"/>
                          </a:solidFill>
                          <a:latin typeface="+mn-lt"/>
                          <a:cs typeface="Arial" panose="020B0604020202020204" pitchFamily="34" charset="0"/>
                        </a:rPr>
                        <a:t>at high dose</a:t>
                      </a:r>
                      <a:endParaRPr lang="en-US" sz="1600" b="1" dirty="0" smtClean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3300"/>
                          </a:solidFill>
                          <a:latin typeface="+mn-lt"/>
                          <a:cs typeface="Arial" panose="020B0604020202020204" pitchFamily="34" charset="0"/>
                        </a:rPr>
                        <a:t>Shunting </a:t>
                      </a: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+mn-lt"/>
                          <a:cs typeface="Arial" panose="020B0604020202020204" pitchFamily="34" charset="0"/>
                        </a:rPr>
                        <a:t>(diverting) </a:t>
                      </a:r>
                      <a:r>
                        <a:rPr lang="en-US" sz="1600" b="1" dirty="0" smtClean="0">
                          <a:solidFill>
                            <a:srgbClr val="FF3300"/>
                          </a:solidFill>
                          <a:latin typeface="+mn-lt"/>
                          <a:cs typeface="Arial" panose="020B0604020202020204" pitchFamily="34" charset="0"/>
                        </a:rPr>
                        <a:t>of flow from normal area to ischemic area by </a:t>
                      </a:r>
                      <a:r>
                        <a:rPr lang="en-US" sz="1600" b="1" u="sng" dirty="0" smtClean="0">
                          <a:solidFill>
                            <a:srgbClr val="FF3300"/>
                          </a:solidFill>
                          <a:latin typeface="+mn-lt"/>
                          <a:cs typeface="Arial" panose="020B0604020202020204" pitchFamily="34" charset="0"/>
                        </a:rPr>
                        <a:t>dilating collateral vessels</a:t>
                      </a:r>
                      <a:endParaRPr lang="en-US" sz="1600" u="sng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686558550"/>
                  </a:ext>
                </a:extLst>
              </a:tr>
              <a:tr h="1722539">
                <a:tc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Indications</a:t>
                      </a:r>
                    </a:p>
                    <a:p>
                      <a:pPr algn="ctr"/>
                      <a:endParaRPr lang="en-US" sz="24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stable angina:</a:t>
                      </a:r>
                    </a:p>
                    <a:p>
                      <a:r>
                        <a:rPr lang="en-US" sz="1600" b="1" u="sng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Persistant</a:t>
                      </a:r>
                      <a:r>
                        <a:rPr lang="en-US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sym typeface="Wingdings 3"/>
                        </a:rPr>
                        <a:t>prophylaxis </a:t>
                      </a:r>
                    </a:p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Chronic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Heart Failure: </a:t>
                      </a:r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Second line treatment</a:t>
                      </a:r>
                      <a:r>
                        <a:rPr lang="en-US" sz="1600" b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is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isosorbide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mononitrate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+ hydralazine</a:t>
                      </a:r>
                    </a:p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                                  When there is ACE inhibitor contraindications</a:t>
                      </a:r>
                    </a:p>
                    <a:p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stable angina:</a:t>
                      </a:r>
                    </a:p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Acute symptom relief (sublingual)</a:t>
                      </a:r>
                    </a:p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sym typeface="Wingdings 3"/>
                        </a:rPr>
                        <a:t>Situational 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sym typeface="Wingdings 3"/>
                        </a:rPr>
                        <a:t>prophylaxis: </a:t>
                      </a:r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sym typeface="Wingdings 3"/>
                        </a:rPr>
                        <a:t>for example before climbing mountain,</a:t>
                      </a:r>
                      <a:r>
                        <a:rPr lang="en-US" sz="1600" b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sym typeface="Wingdings 3"/>
                        </a:rPr>
                        <a:t> </a:t>
                      </a:r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sym typeface="Wingdings 3"/>
                        </a:rPr>
                        <a:t>before physical stress</a:t>
                      </a:r>
                    </a:p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VARIANT ANGINA  (sublingual)</a:t>
                      </a:r>
                    </a:p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UNSTABLE ANGINA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sym typeface="Wingdings 3"/>
                        </a:rPr>
                        <a:t> (IV)</a:t>
                      </a:r>
                    </a:p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sym typeface="Wingdings 3"/>
                        </a:rPr>
                        <a:t>Acute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sym typeface="Wingdings 3"/>
                        </a:rPr>
                        <a:t> 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Heart Failure</a:t>
                      </a:r>
                    </a:p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Refractory AHF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sym typeface="Wingdings 3"/>
                        </a:rPr>
                        <a:t> and 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AMI (IV)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  <a:sym typeface="Wingdings 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6887555"/>
                  </a:ext>
                </a:extLst>
              </a:tr>
              <a:tr h="1255410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ADRs</a:t>
                      </a:r>
                    </a:p>
                    <a:p>
                      <a:pPr algn="ctr"/>
                      <a:r>
                        <a:rPr lang="en-US" sz="24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Mostly</a:t>
                      </a:r>
                      <a:r>
                        <a:rPr lang="en-US" sz="2400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due to vasodilation</a:t>
                      </a:r>
                      <a:endParaRPr lang="en-US" sz="2400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Throbbing headache</a:t>
                      </a:r>
                    </a:p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Flushing in blush area</a:t>
                      </a:r>
                    </a:p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Postural hypotension, dizziness &amp; syncope</a:t>
                      </a:r>
                    </a:p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Tachycardia &amp; palpitation</a:t>
                      </a:r>
                    </a:p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Rarely Met-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hemoglobinema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(iron</a:t>
                      </a:r>
                      <a:r>
                        <a:rPr lang="en-US" sz="1600" b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is in ferric state instead of ferrous)</a:t>
                      </a:r>
                      <a:endParaRPr lang="en-US" sz="16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1036217"/>
                  </a:ext>
                </a:extLst>
              </a:tr>
              <a:tr h="1488974">
                <a:tc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contraindications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Known sensitivity to organic nitrates</a:t>
                      </a:r>
                    </a:p>
                    <a:p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Glaucoma. nitrates increase synthesis of aqueous humor formation.</a:t>
                      </a:r>
                    </a:p>
                    <a:p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Head trauma or cerebral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haemorrhage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= Increase intracranial pressure. </a:t>
                      </a:r>
                    </a:p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Uncorrected hypovolemia </a:t>
                      </a:r>
                    </a:p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Concomitant administration of PDE5 Inhibitors </a:t>
                      </a:r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(phosphodiesterase type 5 inhibitor )(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Slidenafil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Sildenafil + nitrates 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sym typeface="Wingdings"/>
                        </a:rPr>
                        <a:t> 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Severe hypotension &amp; death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19401497"/>
                  </a:ext>
                </a:extLst>
              </a:tr>
              <a:tr h="1255410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tolerance</a:t>
                      </a:r>
                      <a:endParaRPr lang="en-US" sz="24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Loss of vasodilator response of nitrates on use of long-acting preparations (oral, transdermal) or continuous intravenous infusions, for more than a few hours without interruption.</a:t>
                      </a:r>
                    </a:p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 Mechanism: </a:t>
                      </a:r>
                    </a:p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1-Compensatory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neurohormonal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counter-regulation </a:t>
                      </a:r>
                    </a:p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2-Depletion of free-SH (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sulfahydrate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) groups </a:t>
                      </a:r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which</a:t>
                      </a:r>
                      <a:r>
                        <a:rPr lang="en-US" sz="1600" b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is required for activation of nitrates.            </a:t>
                      </a:r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To decrease tolerance, the patient can take the drug but with a drug free period.</a:t>
                      </a:r>
                    </a:p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Nitrate tolerance can be overcome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by:Smaller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doses at increasing intervals (Nitrate free periods twice a day).Giving drugs that maintain tissue SH group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e.g.Captopril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39206601"/>
                  </a:ext>
                </a:extLst>
              </a:tr>
            </a:tbl>
          </a:graphicData>
        </a:graphic>
      </p:graphicFrame>
      <p:pic>
        <p:nvPicPr>
          <p:cNvPr id="4" name="Picture 5" descr="nitrodilator%20me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0" y="4254554"/>
            <a:ext cx="5192713" cy="1267094"/>
          </a:xfrm>
          <a:prstGeom prst="rect">
            <a:avLst/>
          </a:prstGeom>
          <a:noFill/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4" t="42750" r="37463" b="14500"/>
          <a:stretch/>
        </p:blipFill>
        <p:spPr>
          <a:xfrm>
            <a:off x="12649200" y="1574800"/>
            <a:ext cx="2362200" cy="13716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6" t="24250" r="35850" b="26500"/>
          <a:stretch/>
        </p:blipFill>
        <p:spPr>
          <a:xfrm>
            <a:off x="21039138" y="1574800"/>
            <a:ext cx="2727325" cy="1371600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3788231" y="920630"/>
            <a:ext cx="1240970" cy="22236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1" eaLnBrk="1" latinLnBrk="0" hangingPunct="1"/>
            <a:r>
              <a:rPr lang="ar-SA" sz="1600" dirty="0" smtClean="0">
                <a:solidFill>
                  <a:schemeClr val="bg1">
                    <a:lumMod val="50000"/>
                  </a:schemeClr>
                </a:solidFill>
              </a:rPr>
              <a:t>صوص أو بيض</a:t>
            </a:r>
            <a:endParaRPr lang="ar-SA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9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144322"/>
              </p:ext>
            </p:extLst>
          </p:nvPr>
        </p:nvGraphicFramePr>
        <p:xfrm>
          <a:off x="1371600" y="838201"/>
          <a:ext cx="21259800" cy="10166029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8585200">
                  <a:extLst>
                    <a:ext uri="{9D8B030D-6E8A-4147-A177-3AD203B41FA5}">
                      <a16:colId xmlns="" xmlns:a16="http://schemas.microsoft.com/office/drawing/2014/main" val="3169380307"/>
                    </a:ext>
                  </a:extLst>
                </a:gridCol>
                <a:gridCol w="12674600">
                  <a:extLst>
                    <a:ext uri="{9D8B030D-6E8A-4147-A177-3AD203B41FA5}">
                      <a16:colId xmlns="" xmlns:a16="http://schemas.microsoft.com/office/drawing/2014/main" val="4232338291"/>
                    </a:ext>
                  </a:extLst>
                </a:gridCol>
              </a:tblGrid>
              <a:tr h="928687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sym typeface="Symbol" pitchFamily="18" charset="2"/>
                        </a:rPr>
                        <a:t>Effects of nitrates in treatment of angina and their results</a:t>
                      </a:r>
                      <a:endParaRPr lang="en-US" sz="4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91958298"/>
                  </a:ext>
                </a:extLst>
              </a:tr>
              <a:tr h="1547813">
                <a:tc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Effects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Results</a:t>
                      </a:r>
                      <a:endParaRPr lang="en-US" sz="4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6113832"/>
                  </a:ext>
                </a:extLst>
              </a:tr>
              <a:tr h="928687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n-lt"/>
                        </a:rPr>
                        <a:t>↓Arterial pressure 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+mn-lt"/>
                        </a:rPr>
                        <a:t>↓ O2 demand </a:t>
                      </a:r>
                      <a:r>
                        <a:rPr lang="en-US" sz="2400" dirty="0" smtClean="0">
                          <a:solidFill>
                            <a:srgbClr val="00B050"/>
                          </a:solidFill>
                          <a:latin typeface="+mn-lt"/>
                        </a:rPr>
                        <a:t>“ By decreasing the afterload”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6106325"/>
                  </a:ext>
                </a:extLst>
              </a:tr>
              <a:tr h="928687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n-lt"/>
                          <a:cs typeface="Times New Roman"/>
                        </a:rPr>
                        <a:t>Reflex ↑ in contractility 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+mn-lt"/>
                          <a:cs typeface="Times New Roman"/>
                        </a:rPr>
                        <a:t>↑</a:t>
                      </a:r>
                      <a:r>
                        <a:rPr lang="en-US" sz="3600" dirty="0" smtClean="0">
                          <a:latin typeface="+mn-lt"/>
                        </a:rPr>
                        <a:t> O2 demand </a:t>
                      </a:r>
                      <a:r>
                        <a:rPr lang="en-US" sz="24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“due stimulation of sympathetic activity after high dose which dilate arteries”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96125183"/>
                  </a:ext>
                </a:extLst>
              </a:tr>
              <a:tr h="928687">
                <a:tc>
                  <a:txBody>
                    <a:bodyPr/>
                    <a:lstStyle/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+mn-lt"/>
                          <a:cs typeface="Times New Roman"/>
                        </a:rPr>
                        <a:t>↑</a:t>
                      </a:r>
                      <a:r>
                        <a:rPr lang="en-US" sz="3600" dirty="0" smtClean="0">
                          <a:latin typeface="+mn-lt"/>
                        </a:rPr>
                        <a:t>Collateral flow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+mn-lt"/>
                        </a:rPr>
                        <a:t>Improved perfusion to ischemic</a:t>
                      </a:r>
                      <a:r>
                        <a:rPr lang="en-US" sz="3600" baseline="0" dirty="0" smtClean="0">
                          <a:latin typeface="+mn-lt"/>
                        </a:rPr>
                        <a:t> </a:t>
                      </a:r>
                      <a:r>
                        <a:rPr lang="en-US" sz="3600" dirty="0" smtClean="0">
                          <a:latin typeface="+mn-lt"/>
                        </a:rPr>
                        <a:t>myocardium</a:t>
                      </a:r>
                      <a:endParaRPr lang="en-US" sz="3600" dirty="0" smtClean="0">
                        <a:latin typeface="+mn-lt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69208074"/>
                  </a:ext>
                </a:extLst>
              </a:tr>
              <a:tr h="928687">
                <a:tc>
                  <a:txBody>
                    <a:bodyPr/>
                    <a:lstStyle/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+mn-lt"/>
                        </a:rPr>
                        <a:t>↓Ventricular volume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+mn-lt"/>
                        </a:rPr>
                        <a:t>↓ O2 demand  </a:t>
                      </a:r>
                      <a:r>
                        <a:rPr lang="en-US" sz="2400" dirty="0" smtClean="0">
                          <a:solidFill>
                            <a:srgbClr val="00B050"/>
                          </a:solidFill>
                          <a:latin typeface="+mn-lt"/>
                        </a:rPr>
                        <a:t>“By decreasing the preload”</a:t>
                      </a:r>
                      <a:endParaRPr lang="en-US" sz="240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93670779"/>
                  </a:ext>
                </a:extLst>
              </a:tr>
              <a:tr h="928687">
                <a:tc>
                  <a:txBody>
                    <a:bodyPr/>
                    <a:lstStyle/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+mn-lt"/>
                        </a:rPr>
                        <a:t>Reflex tachycardia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+mn-lt"/>
                          <a:cs typeface="Times New Roman"/>
                        </a:rPr>
                        <a:t>↑</a:t>
                      </a:r>
                      <a:r>
                        <a:rPr lang="en-US" sz="3600" dirty="0" smtClean="0">
                          <a:latin typeface="+mn-lt"/>
                        </a:rPr>
                        <a:t> O2 demand </a:t>
                      </a:r>
                      <a:r>
                        <a:rPr lang="en-US" sz="24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“due stimulation of sympathetic activity after high dose which dilate arteries”</a:t>
                      </a:r>
                    </a:p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 smtClean="0">
                        <a:latin typeface="+mn-lt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5154849"/>
                  </a:ext>
                </a:extLst>
              </a:tr>
              <a:tr h="928687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n-lt"/>
                        </a:rPr>
                        <a:t>↓Left ventricular diastolic pressure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+mn-lt"/>
                        </a:rPr>
                        <a:t>Improve </a:t>
                      </a:r>
                      <a:r>
                        <a:rPr lang="en-US" sz="3600" dirty="0" err="1" smtClean="0">
                          <a:latin typeface="+mn-lt"/>
                        </a:rPr>
                        <a:t>subendocardial</a:t>
                      </a:r>
                      <a:r>
                        <a:rPr lang="en-US" sz="3600" dirty="0" smtClean="0">
                          <a:latin typeface="+mn-lt"/>
                        </a:rPr>
                        <a:t> perfusion</a:t>
                      </a:r>
                      <a:endParaRPr lang="en-US" sz="3600" dirty="0" smtClean="0">
                        <a:latin typeface="+mn-lt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65857877"/>
                  </a:ext>
                </a:extLst>
              </a:tr>
              <a:tr h="928687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n-lt"/>
                        </a:rPr>
                        <a:t>↓Diastolic perfusion time due to tachycardia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+mn-lt"/>
                        </a:rPr>
                        <a:t>↓ myocardial perfusion</a:t>
                      </a:r>
                      <a:endParaRPr lang="en-US" sz="3600" dirty="0" smtClean="0">
                        <a:latin typeface="+mn-lt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36771969"/>
                  </a:ext>
                </a:extLst>
              </a:tr>
              <a:tr h="928687">
                <a:tc>
                  <a:txBody>
                    <a:bodyPr/>
                    <a:lstStyle/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+mn-lt"/>
                        </a:rPr>
                        <a:t>Vasodilation of </a:t>
                      </a:r>
                      <a:r>
                        <a:rPr lang="en-US" sz="3600" dirty="0" err="1" smtClean="0">
                          <a:latin typeface="+mn-lt"/>
                        </a:rPr>
                        <a:t>epicardial</a:t>
                      </a:r>
                      <a:r>
                        <a:rPr lang="en-US" sz="3600" dirty="0" smtClean="0">
                          <a:latin typeface="+mn-lt"/>
                        </a:rPr>
                        <a:t> coronary arteries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Relief of coronary artery</a:t>
                      </a:r>
                      <a:r>
                        <a:rPr lang="en-US" sz="3600" baseline="0" dirty="0" smtClean="0"/>
                        <a:t> spasm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53722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38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2464</TotalTime>
  <Words>1765</Words>
  <Application>Microsoft Macintosh PowerPoint</Application>
  <PresentationFormat>Custom</PresentationFormat>
  <Paragraphs>266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Aharoni</vt:lpstr>
      <vt:lpstr>Bernard MT Condensed</vt:lpstr>
      <vt:lpstr>Calibri</vt:lpstr>
      <vt:lpstr>Calibri Light</vt:lpstr>
      <vt:lpstr>Courier New</vt:lpstr>
      <vt:lpstr>Franklin Gothic Book</vt:lpstr>
      <vt:lpstr>Symbol</vt:lpstr>
      <vt:lpstr>Tempus Sans ITC</vt:lpstr>
      <vt:lpstr>Times New Roman</vt:lpstr>
      <vt:lpstr>Wingdings</vt:lpstr>
      <vt:lpstr>Wingdings 3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cherry</dc:creator>
  <cp:lastModifiedBy>غاده</cp:lastModifiedBy>
  <cp:revision>179</cp:revision>
  <dcterms:created xsi:type="dcterms:W3CDTF">2016-12-17T14:42:51Z</dcterms:created>
  <dcterms:modified xsi:type="dcterms:W3CDTF">2017-04-19T15:37:47Z</dcterms:modified>
</cp:coreProperties>
</file>